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8" r:id="rId3"/>
    <p:sldMasterId id="2147483683" r:id="rId4"/>
    <p:sldMasterId id="2147483698" r:id="rId5"/>
  </p:sldMasterIdLst>
  <p:notesMasterIdLst>
    <p:notesMasterId r:id="rId148"/>
  </p:notesMasterIdLst>
  <p:sldIdLst>
    <p:sldId id="376" r:id="rId6"/>
    <p:sldId id="407" r:id="rId7"/>
    <p:sldId id="945" r:id="rId8"/>
    <p:sldId id="946" r:id="rId9"/>
    <p:sldId id="639" r:id="rId10"/>
    <p:sldId id="640" r:id="rId11"/>
    <p:sldId id="947" r:id="rId12"/>
    <p:sldId id="642" r:id="rId13"/>
    <p:sldId id="643" r:id="rId14"/>
    <p:sldId id="641" r:id="rId15"/>
    <p:sldId id="262" r:id="rId16"/>
    <p:sldId id="948" r:id="rId17"/>
    <p:sldId id="949" r:id="rId18"/>
    <p:sldId id="634" r:id="rId19"/>
    <p:sldId id="938" r:id="rId20"/>
    <p:sldId id="944" r:id="rId21"/>
    <p:sldId id="793" r:id="rId22"/>
    <p:sldId id="957" r:id="rId23"/>
    <p:sldId id="962" r:id="rId24"/>
    <p:sldId id="315" r:id="rId25"/>
    <p:sldId id="316" r:id="rId26"/>
    <p:sldId id="283" r:id="rId27"/>
    <p:sldId id="958" r:id="rId28"/>
    <p:sldId id="288" r:id="rId29"/>
    <p:sldId id="319" r:id="rId30"/>
    <p:sldId id="959" r:id="rId31"/>
    <p:sldId id="802" r:id="rId32"/>
    <p:sldId id="324" r:id="rId33"/>
    <p:sldId id="325" r:id="rId34"/>
    <p:sldId id="266" r:id="rId35"/>
    <p:sldId id="326" r:id="rId36"/>
    <p:sldId id="304" r:id="rId37"/>
    <p:sldId id="327" r:id="rId38"/>
    <p:sldId id="328" r:id="rId39"/>
    <p:sldId id="803" r:id="rId40"/>
    <p:sldId id="799" r:id="rId41"/>
    <p:sldId id="798" r:id="rId42"/>
    <p:sldId id="939" r:id="rId43"/>
    <p:sldId id="940" r:id="rId44"/>
    <p:sldId id="941" r:id="rId45"/>
    <p:sldId id="942" r:id="rId46"/>
    <p:sldId id="950" r:id="rId47"/>
    <p:sldId id="902" r:id="rId48"/>
    <p:sldId id="261" r:id="rId49"/>
    <p:sldId id="951" r:id="rId50"/>
    <p:sldId id="906" r:id="rId51"/>
    <p:sldId id="903" r:id="rId52"/>
    <p:sldId id="904" r:id="rId53"/>
    <p:sldId id="919" r:id="rId54"/>
    <p:sldId id="835" r:id="rId55"/>
    <p:sldId id="923" r:id="rId56"/>
    <p:sldId id="915" r:id="rId57"/>
    <p:sldId id="916" r:id="rId58"/>
    <p:sldId id="917" r:id="rId59"/>
    <p:sldId id="918" r:id="rId60"/>
    <p:sldId id="907" r:id="rId61"/>
    <p:sldId id="911" r:id="rId62"/>
    <p:sldId id="912" r:id="rId63"/>
    <p:sldId id="908" r:id="rId64"/>
    <p:sldId id="909" r:id="rId65"/>
    <p:sldId id="913" r:id="rId66"/>
    <p:sldId id="914" r:id="rId67"/>
    <p:sldId id="905" r:id="rId68"/>
    <p:sldId id="920" r:id="rId69"/>
    <p:sldId id="256" r:id="rId70"/>
    <p:sldId id="276" r:id="rId71"/>
    <p:sldId id="952" r:id="rId72"/>
    <p:sldId id="277" r:id="rId73"/>
    <p:sldId id="297" r:id="rId74"/>
    <p:sldId id="273" r:id="rId75"/>
    <p:sldId id="258" r:id="rId76"/>
    <p:sldId id="259" r:id="rId77"/>
    <p:sldId id="956" r:id="rId78"/>
    <p:sldId id="260" r:id="rId79"/>
    <p:sldId id="926" r:id="rId80"/>
    <p:sldId id="274" r:id="rId81"/>
    <p:sldId id="275" r:id="rId82"/>
    <p:sldId id="264" r:id="rId83"/>
    <p:sldId id="265" r:id="rId84"/>
    <p:sldId id="285" r:id="rId85"/>
    <p:sldId id="267" r:id="rId86"/>
    <p:sldId id="279" r:id="rId87"/>
    <p:sldId id="280" r:id="rId88"/>
    <p:sldId id="281" r:id="rId89"/>
    <p:sldId id="953" r:id="rId90"/>
    <p:sldId id="284" r:id="rId91"/>
    <p:sldId id="954" r:id="rId92"/>
    <p:sldId id="452" r:id="rId93"/>
    <p:sldId id="440" r:id="rId94"/>
    <p:sldId id="610" r:id="rId95"/>
    <p:sldId id="451" r:id="rId96"/>
    <p:sldId id="457" r:id="rId97"/>
    <p:sldId id="955" r:id="rId98"/>
    <p:sldId id="411" r:id="rId99"/>
    <p:sldId id="569" r:id="rId100"/>
    <p:sldId id="608" r:id="rId101"/>
    <p:sldId id="613" r:id="rId102"/>
    <p:sldId id="263" r:id="rId103"/>
    <p:sldId id="282" r:id="rId104"/>
    <p:sldId id="484" r:id="rId105"/>
    <p:sldId id="974" r:id="rId106"/>
    <p:sldId id="485" r:id="rId107"/>
    <p:sldId id="892" r:id="rId108"/>
    <p:sldId id="743" r:id="rId109"/>
    <p:sldId id="744" r:id="rId110"/>
    <p:sldId id="745" r:id="rId111"/>
    <p:sldId id="689" r:id="rId112"/>
    <p:sldId id="305" r:id="rId113"/>
    <p:sldId id="746" r:id="rId114"/>
    <p:sldId id="320" r:id="rId115"/>
    <p:sldId id="300" r:id="rId116"/>
    <p:sldId id="301" r:id="rId117"/>
    <p:sldId id="893" r:id="rId118"/>
    <p:sldId id="899" r:id="rId119"/>
    <p:sldId id="900" r:id="rId120"/>
    <p:sldId id="901" r:id="rId121"/>
    <p:sldId id="846" r:id="rId122"/>
    <p:sldId id="847" r:id="rId123"/>
    <p:sldId id="929" r:id="rId124"/>
    <p:sldId id="928" r:id="rId125"/>
    <p:sldId id="910" r:id="rId126"/>
    <p:sldId id="930" r:id="rId127"/>
    <p:sldId id="931" r:id="rId128"/>
    <p:sldId id="932" r:id="rId129"/>
    <p:sldId id="933" r:id="rId130"/>
    <p:sldId id="973" r:id="rId131"/>
    <p:sldId id="934" r:id="rId132"/>
    <p:sldId id="286" r:id="rId133"/>
    <p:sldId id="883" r:id="rId134"/>
    <p:sldId id="936" r:id="rId135"/>
    <p:sldId id="937" r:id="rId136"/>
    <p:sldId id="960" r:id="rId137"/>
    <p:sldId id="961" r:id="rId138"/>
    <p:sldId id="963" r:id="rId139"/>
    <p:sldId id="971" r:id="rId140"/>
    <p:sldId id="972" r:id="rId141"/>
    <p:sldId id="966" r:id="rId142"/>
    <p:sldId id="967" r:id="rId143"/>
    <p:sldId id="968" r:id="rId144"/>
    <p:sldId id="970" r:id="rId145"/>
    <p:sldId id="969" r:id="rId146"/>
    <p:sldId id="387" r:id="rId147"/>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27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728DF6-FF0C-A341-8367-EE84743E1F0E}" type="doc">
      <dgm:prSet loTypeId="urn:microsoft.com/office/officeart/2005/8/layout/vProcess5" loCatId="process" qsTypeId="urn:microsoft.com/office/officeart/2005/8/quickstyle/simple4" qsCatId="simple" csTypeId="urn:microsoft.com/office/officeart/2005/8/colors/accent0_2" csCatId="mainScheme" phldr="1"/>
      <dgm:spPr/>
      <dgm:t>
        <a:bodyPr/>
        <a:lstStyle/>
        <a:p>
          <a:endParaRPr lang="en-US"/>
        </a:p>
      </dgm:t>
    </dgm:pt>
    <dgm:pt modelId="{E367052F-7DD9-A647-BE14-5ED667FE991D}">
      <dgm:prSet phldrT="[Text]" custT="1"/>
      <dgm:spPr/>
      <dgm:t>
        <a:bodyPr/>
        <a:lstStyle/>
        <a:p>
          <a:r>
            <a:rPr lang="el" sz="1800"/>
            <a:t>Ρηχή γραφική εργασία</a:t>
          </a:r>
        </a:p>
      </dgm:t>
    </dgm:pt>
    <dgm:pt modelId="{6F45B56A-B146-A341-945C-6A74BC97F458}" type="parTrans" cxnId="{83770C7D-9FCD-6C47-B727-627573F06531}">
      <dgm:prSet/>
      <dgm:spPr/>
      <dgm:t>
        <a:bodyPr/>
        <a:lstStyle/>
        <a:p>
          <a:endParaRPr lang="en-US" sz="1200"/>
        </a:p>
      </dgm:t>
    </dgm:pt>
    <dgm:pt modelId="{7E0E0B3F-4DC8-AE41-8008-FF78D53A5CED}" type="sibTrans" cxnId="{83770C7D-9FCD-6C47-B727-627573F06531}">
      <dgm:prSet custT="1"/>
      <dgm:spPr/>
      <dgm:t>
        <a:bodyPr/>
        <a:lstStyle/>
        <a:p>
          <a:endParaRPr lang="en-US" sz="1400"/>
        </a:p>
      </dgm:t>
    </dgm:pt>
    <dgm:pt modelId="{11501BEC-73E1-944E-9C8D-C8E8C73B974A}">
      <dgm:prSet phldrT="[Text]" custT="1"/>
      <dgm:spPr/>
      <dgm:t>
        <a:bodyPr/>
        <a:lstStyle/>
        <a:p>
          <a:r>
            <a:rPr lang="el" sz="1800"/>
            <a:t>Ενδιάμεση φωνητική εργασία</a:t>
          </a:r>
        </a:p>
      </dgm:t>
    </dgm:pt>
    <dgm:pt modelId="{CE0ED7EB-B6E3-614C-B628-21F26396E1FD}" type="parTrans" cxnId="{51A9E0FF-4E37-C745-9628-5806292D1CB4}">
      <dgm:prSet/>
      <dgm:spPr/>
      <dgm:t>
        <a:bodyPr/>
        <a:lstStyle/>
        <a:p>
          <a:endParaRPr lang="en-US" sz="1200"/>
        </a:p>
      </dgm:t>
    </dgm:pt>
    <dgm:pt modelId="{3AABF335-1691-344D-82E4-9E06013799B1}" type="sibTrans" cxnId="{51A9E0FF-4E37-C745-9628-5806292D1CB4}">
      <dgm:prSet custT="1"/>
      <dgm:spPr/>
      <dgm:t>
        <a:bodyPr/>
        <a:lstStyle/>
        <a:p>
          <a:endParaRPr lang="en-US" sz="1400"/>
        </a:p>
      </dgm:t>
    </dgm:pt>
    <dgm:pt modelId="{EB86B154-BEFF-B548-A034-EC675E695D12}">
      <dgm:prSet phldrT="[Text]" custT="1"/>
      <dgm:spPr/>
      <dgm:t>
        <a:bodyPr/>
        <a:lstStyle/>
        <a:p>
          <a:r>
            <a:rPr lang="el" sz="1800"/>
            <a:t>Βαθιά σημασιολογική εργασία</a:t>
          </a:r>
        </a:p>
      </dgm:t>
    </dgm:pt>
    <dgm:pt modelId="{D1802630-150E-5942-8D7C-80764F16C61D}" type="parTrans" cxnId="{7F66E556-57C5-2E40-8E7F-FFC3CEFDBA7F}">
      <dgm:prSet/>
      <dgm:spPr/>
      <dgm:t>
        <a:bodyPr/>
        <a:lstStyle/>
        <a:p>
          <a:endParaRPr lang="en-US" sz="1200"/>
        </a:p>
      </dgm:t>
    </dgm:pt>
    <dgm:pt modelId="{D44F7498-332C-284B-A496-537EEC593708}" type="sibTrans" cxnId="{7F66E556-57C5-2E40-8E7F-FFC3CEFDBA7F}">
      <dgm:prSet/>
      <dgm:spPr/>
      <dgm:t>
        <a:bodyPr/>
        <a:lstStyle/>
        <a:p>
          <a:endParaRPr lang="en-US" sz="1200"/>
        </a:p>
      </dgm:t>
    </dgm:pt>
    <dgm:pt modelId="{27F73A11-2881-924B-A1CD-608BA2BCDE53}">
      <dgm:prSet phldrT="[Text]" custT="1"/>
      <dgm:spPr/>
      <dgm:t>
        <a:bodyPr/>
        <a:lstStyle/>
        <a:p>
          <a:r>
            <a:rPr lang="el" sz="1200"/>
            <a:t>Αποφασίστε εάν κάθε λέξη είναι με κεφαλαία ή πεζά γράμματα</a:t>
          </a:r>
        </a:p>
      </dgm:t>
    </dgm:pt>
    <dgm:pt modelId="{0CC59B1E-6005-564F-9E8D-A50194969CDB}" type="parTrans" cxnId="{39680839-D523-5F4C-92C7-2407CB77ED3B}">
      <dgm:prSet/>
      <dgm:spPr/>
      <dgm:t>
        <a:bodyPr/>
        <a:lstStyle/>
        <a:p>
          <a:endParaRPr lang="en-US" sz="1200"/>
        </a:p>
      </dgm:t>
    </dgm:pt>
    <dgm:pt modelId="{24B59106-9D27-9243-BA2B-710D87EE8D2F}" type="sibTrans" cxnId="{39680839-D523-5F4C-92C7-2407CB77ED3B}">
      <dgm:prSet/>
      <dgm:spPr/>
      <dgm:t>
        <a:bodyPr/>
        <a:lstStyle/>
        <a:p>
          <a:endParaRPr lang="en-US" sz="1200"/>
        </a:p>
      </dgm:t>
    </dgm:pt>
    <dgm:pt modelId="{395D6004-0F3F-5F40-A13F-F0CF8E26E0C7}">
      <dgm:prSet custT="1"/>
      <dgm:spPr/>
      <dgm:t>
        <a:bodyPr/>
        <a:lstStyle/>
        <a:p>
          <a:r>
            <a:rPr lang="el" sz="1200"/>
            <a:t>Αποφασίστε εάν κάθε λέξη ομοιοκαταληκτεί με μια λέξη-στόχο</a:t>
          </a:r>
        </a:p>
      </dgm:t>
    </dgm:pt>
    <dgm:pt modelId="{0A5B6060-CA22-FB43-BD5F-E3708DFC0B65}" type="parTrans" cxnId="{D5AA6C80-2825-8A4B-AE29-AE0E068B8720}">
      <dgm:prSet/>
      <dgm:spPr/>
      <dgm:t>
        <a:bodyPr/>
        <a:lstStyle/>
        <a:p>
          <a:endParaRPr lang="en-US" sz="1200"/>
        </a:p>
      </dgm:t>
    </dgm:pt>
    <dgm:pt modelId="{D220D936-E26D-8B4E-ABCA-3175B98E4451}" type="sibTrans" cxnId="{D5AA6C80-2825-8A4B-AE29-AE0E068B8720}">
      <dgm:prSet/>
      <dgm:spPr/>
      <dgm:t>
        <a:bodyPr/>
        <a:lstStyle/>
        <a:p>
          <a:endParaRPr lang="en-US" sz="1200"/>
        </a:p>
      </dgm:t>
    </dgm:pt>
    <dgm:pt modelId="{A242D75E-A81E-DB44-B129-41FC50AC7608}">
      <dgm:prSet custT="1"/>
      <dgm:spPr/>
      <dgm:t>
        <a:bodyPr/>
        <a:lstStyle/>
        <a:p>
          <a:r>
            <a:rPr lang="el" sz="1200"/>
            <a:t>Αποφασίστε εάν κάθε λέξη ταιριάζει σε μια πρόταση που περιέχει ένα κενό</a:t>
          </a:r>
        </a:p>
      </dgm:t>
    </dgm:pt>
    <dgm:pt modelId="{DF8A0D52-5E72-7C40-8F1C-4E999AB16486}" type="parTrans" cxnId="{BA14F7C3-DB41-1946-9112-DDDCA5A39E01}">
      <dgm:prSet/>
      <dgm:spPr/>
      <dgm:t>
        <a:bodyPr/>
        <a:lstStyle/>
        <a:p>
          <a:endParaRPr lang="en-US" sz="1200"/>
        </a:p>
      </dgm:t>
    </dgm:pt>
    <dgm:pt modelId="{C6A970BD-A765-F649-83E5-A8BF2B0B977A}" type="sibTrans" cxnId="{BA14F7C3-DB41-1946-9112-DDDCA5A39E01}">
      <dgm:prSet/>
      <dgm:spPr/>
      <dgm:t>
        <a:bodyPr/>
        <a:lstStyle/>
        <a:p>
          <a:endParaRPr lang="en-US" sz="1200"/>
        </a:p>
      </dgm:t>
    </dgm:pt>
    <dgm:pt modelId="{36A21D35-756F-9546-8D9E-90C10E5FE2AC}" type="pres">
      <dgm:prSet presAssocID="{1D728DF6-FF0C-A341-8367-EE84743E1F0E}" presName="outerComposite" presStyleCnt="0">
        <dgm:presLayoutVars>
          <dgm:chMax val="5"/>
          <dgm:dir/>
          <dgm:resizeHandles val="exact"/>
        </dgm:presLayoutVars>
      </dgm:prSet>
      <dgm:spPr/>
    </dgm:pt>
    <dgm:pt modelId="{67B0FE67-860A-264C-8170-D0C844D6A5A3}" type="pres">
      <dgm:prSet presAssocID="{1D728DF6-FF0C-A341-8367-EE84743E1F0E}" presName="dummyMaxCanvas" presStyleCnt="0">
        <dgm:presLayoutVars/>
      </dgm:prSet>
      <dgm:spPr/>
    </dgm:pt>
    <dgm:pt modelId="{A4BD55DB-4FC5-BF40-AFA8-6DEE013F7680}" type="pres">
      <dgm:prSet presAssocID="{1D728DF6-FF0C-A341-8367-EE84743E1F0E}" presName="ThreeNodes_1" presStyleLbl="node1" presStyleIdx="0" presStyleCnt="3">
        <dgm:presLayoutVars>
          <dgm:bulletEnabled val="1"/>
        </dgm:presLayoutVars>
      </dgm:prSet>
      <dgm:spPr/>
    </dgm:pt>
    <dgm:pt modelId="{B752BAD3-F53E-8840-8B2C-89B367D608E3}" type="pres">
      <dgm:prSet presAssocID="{1D728DF6-FF0C-A341-8367-EE84743E1F0E}" presName="ThreeNodes_2" presStyleLbl="node1" presStyleIdx="1" presStyleCnt="3" custScaleX="110594">
        <dgm:presLayoutVars>
          <dgm:bulletEnabled val="1"/>
        </dgm:presLayoutVars>
      </dgm:prSet>
      <dgm:spPr/>
    </dgm:pt>
    <dgm:pt modelId="{EE3E82BE-39A9-6F4B-B92B-52B66512B47C}" type="pres">
      <dgm:prSet presAssocID="{1D728DF6-FF0C-A341-8367-EE84743E1F0E}" presName="ThreeNodes_3" presStyleLbl="node1" presStyleIdx="2" presStyleCnt="3">
        <dgm:presLayoutVars>
          <dgm:bulletEnabled val="1"/>
        </dgm:presLayoutVars>
      </dgm:prSet>
      <dgm:spPr/>
    </dgm:pt>
    <dgm:pt modelId="{775266C3-0C78-CB45-AA9B-BA58056265C2}" type="pres">
      <dgm:prSet presAssocID="{1D728DF6-FF0C-A341-8367-EE84743E1F0E}" presName="ThreeConn_1-2" presStyleLbl="fgAccFollowNode1" presStyleIdx="0" presStyleCnt="2" custLinFactNeighborX="58557" custLinFactNeighborY="-25471">
        <dgm:presLayoutVars>
          <dgm:bulletEnabled val="1"/>
        </dgm:presLayoutVars>
      </dgm:prSet>
      <dgm:spPr/>
    </dgm:pt>
    <dgm:pt modelId="{478F3A59-215D-1F41-97E5-39FCCA3A097D}" type="pres">
      <dgm:prSet presAssocID="{1D728DF6-FF0C-A341-8367-EE84743E1F0E}" presName="ThreeConn_2-3" presStyleLbl="fgAccFollowNode1" presStyleIdx="1" presStyleCnt="2" custLinFactNeighborX="67949" custLinFactNeighborY="-23158">
        <dgm:presLayoutVars>
          <dgm:bulletEnabled val="1"/>
        </dgm:presLayoutVars>
      </dgm:prSet>
      <dgm:spPr/>
    </dgm:pt>
    <dgm:pt modelId="{2C3D003A-FC0E-9842-B9B0-88C5FF747372}" type="pres">
      <dgm:prSet presAssocID="{1D728DF6-FF0C-A341-8367-EE84743E1F0E}" presName="ThreeNodes_1_text" presStyleLbl="node1" presStyleIdx="2" presStyleCnt="3">
        <dgm:presLayoutVars>
          <dgm:bulletEnabled val="1"/>
        </dgm:presLayoutVars>
      </dgm:prSet>
      <dgm:spPr/>
    </dgm:pt>
    <dgm:pt modelId="{3FB825FA-4A43-404A-AB1D-C19FA05471AA}" type="pres">
      <dgm:prSet presAssocID="{1D728DF6-FF0C-A341-8367-EE84743E1F0E}" presName="ThreeNodes_2_text" presStyleLbl="node1" presStyleIdx="2" presStyleCnt="3">
        <dgm:presLayoutVars>
          <dgm:bulletEnabled val="1"/>
        </dgm:presLayoutVars>
      </dgm:prSet>
      <dgm:spPr/>
    </dgm:pt>
    <dgm:pt modelId="{1E9E206C-7192-5D4B-82B4-7A94F2F2F4F9}" type="pres">
      <dgm:prSet presAssocID="{1D728DF6-FF0C-A341-8367-EE84743E1F0E}" presName="ThreeNodes_3_text" presStyleLbl="node1" presStyleIdx="2" presStyleCnt="3">
        <dgm:presLayoutVars>
          <dgm:bulletEnabled val="1"/>
        </dgm:presLayoutVars>
      </dgm:prSet>
      <dgm:spPr/>
    </dgm:pt>
  </dgm:ptLst>
  <dgm:cxnLst>
    <dgm:cxn modelId="{B9BB3A1C-BE3C-4E7B-A89E-58E33986E0C0}" type="presOf" srcId="{395D6004-0F3F-5F40-A13F-F0CF8E26E0C7}" destId="{3FB825FA-4A43-404A-AB1D-C19FA05471AA}" srcOrd="1" destOrd="1" presId="urn:microsoft.com/office/officeart/2005/8/layout/vProcess5"/>
    <dgm:cxn modelId="{1330D81C-BFC2-4574-AE5D-73FEDAF8E63C}" type="presOf" srcId="{7E0E0B3F-4DC8-AE41-8008-FF78D53A5CED}" destId="{775266C3-0C78-CB45-AA9B-BA58056265C2}" srcOrd="0" destOrd="0" presId="urn:microsoft.com/office/officeart/2005/8/layout/vProcess5"/>
    <dgm:cxn modelId="{39680839-D523-5F4C-92C7-2407CB77ED3B}" srcId="{E367052F-7DD9-A647-BE14-5ED667FE991D}" destId="{27F73A11-2881-924B-A1CD-608BA2BCDE53}" srcOrd="0" destOrd="0" parTransId="{0CC59B1E-6005-564F-9E8D-A50194969CDB}" sibTransId="{24B59106-9D27-9243-BA2B-710D87EE8D2F}"/>
    <dgm:cxn modelId="{79B8A83D-A4F4-4A5B-81B4-C0EB7D9B3898}" type="presOf" srcId="{11501BEC-73E1-944E-9C8D-C8E8C73B974A}" destId="{B752BAD3-F53E-8840-8B2C-89B367D608E3}" srcOrd="0" destOrd="0" presId="urn:microsoft.com/office/officeart/2005/8/layout/vProcess5"/>
    <dgm:cxn modelId="{02F9366D-B85B-4DBB-8914-1A8026D4EF76}" type="presOf" srcId="{A242D75E-A81E-DB44-B129-41FC50AC7608}" destId="{1E9E206C-7192-5D4B-82B4-7A94F2F2F4F9}" srcOrd="1" destOrd="1" presId="urn:microsoft.com/office/officeart/2005/8/layout/vProcess5"/>
    <dgm:cxn modelId="{7F66E556-57C5-2E40-8E7F-FFC3CEFDBA7F}" srcId="{1D728DF6-FF0C-A341-8367-EE84743E1F0E}" destId="{EB86B154-BEFF-B548-A034-EC675E695D12}" srcOrd="2" destOrd="0" parTransId="{D1802630-150E-5942-8D7C-80764F16C61D}" sibTransId="{D44F7498-332C-284B-A496-537EEC593708}"/>
    <dgm:cxn modelId="{83770C7D-9FCD-6C47-B727-627573F06531}" srcId="{1D728DF6-FF0C-A341-8367-EE84743E1F0E}" destId="{E367052F-7DD9-A647-BE14-5ED667FE991D}" srcOrd="0" destOrd="0" parTransId="{6F45B56A-B146-A341-945C-6A74BC97F458}" sibTransId="{7E0E0B3F-4DC8-AE41-8008-FF78D53A5CED}"/>
    <dgm:cxn modelId="{D5AA6C80-2825-8A4B-AE29-AE0E068B8720}" srcId="{11501BEC-73E1-944E-9C8D-C8E8C73B974A}" destId="{395D6004-0F3F-5F40-A13F-F0CF8E26E0C7}" srcOrd="0" destOrd="0" parTransId="{0A5B6060-CA22-FB43-BD5F-E3708DFC0B65}" sibTransId="{D220D936-E26D-8B4E-ABCA-3175B98E4451}"/>
    <dgm:cxn modelId="{456EAD89-DDD0-410D-9784-175BE90E3BB8}" type="presOf" srcId="{EB86B154-BEFF-B548-A034-EC675E695D12}" destId="{1E9E206C-7192-5D4B-82B4-7A94F2F2F4F9}" srcOrd="1" destOrd="0" presId="urn:microsoft.com/office/officeart/2005/8/layout/vProcess5"/>
    <dgm:cxn modelId="{EF31CE9D-6EA9-4F78-9582-466AAA6E195E}" type="presOf" srcId="{395D6004-0F3F-5F40-A13F-F0CF8E26E0C7}" destId="{B752BAD3-F53E-8840-8B2C-89B367D608E3}" srcOrd="0" destOrd="1" presId="urn:microsoft.com/office/officeart/2005/8/layout/vProcess5"/>
    <dgm:cxn modelId="{1A40DE9F-F52C-4FAF-AAD5-0CAF58E6FA1F}" type="presOf" srcId="{E367052F-7DD9-A647-BE14-5ED667FE991D}" destId="{A4BD55DB-4FC5-BF40-AFA8-6DEE013F7680}" srcOrd="0" destOrd="0" presId="urn:microsoft.com/office/officeart/2005/8/layout/vProcess5"/>
    <dgm:cxn modelId="{7718C2A7-C581-420E-AE12-39A887CD62C6}" type="presOf" srcId="{EB86B154-BEFF-B548-A034-EC675E695D12}" destId="{EE3E82BE-39A9-6F4B-B92B-52B66512B47C}" srcOrd="0" destOrd="0" presId="urn:microsoft.com/office/officeart/2005/8/layout/vProcess5"/>
    <dgm:cxn modelId="{E7F942AA-B9BE-4C64-9F98-3EB1501E1156}" type="presOf" srcId="{11501BEC-73E1-944E-9C8D-C8E8C73B974A}" destId="{3FB825FA-4A43-404A-AB1D-C19FA05471AA}" srcOrd="1" destOrd="0" presId="urn:microsoft.com/office/officeart/2005/8/layout/vProcess5"/>
    <dgm:cxn modelId="{BA14F7C3-DB41-1946-9112-DDDCA5A39E01}" srcId="{EB86B154-BEFF-B548-A034-EC675E695D12}" destId="{A242D75E-A81E-DB44-B129-41FC50AC7608}" srcOrd="0" destOrd="0" parTransId="{DF8A0D52-5E72-7C40-8F1C-4E999AB16486}" sibTransId="{C6A970BD-A765-F649-83E5-A8BF2B0B977A}"/>
    <dgm:cxn modelId="{C6C2AFCC-640E-4BF9-9836-AC840DA8C076}" type="presOf" srcId="{E367052F-7DD9-A647-BE14-5ED667FE991D}" destId="{2C3D003A-FC0E-9842-B9B0-88C5FF747372}" srcOrd="1" destOrd="0" presId="urn:microsoft.com/office/officeart/2005/8/layout/vProcess5"/>
    <dgm:cxn modelId="{9DD980CF-7B6D-49DD-89C2-94BF47C26F30}" type="presOf" srcId="{1D728DF6-FF0C-A341-8367-EE84743E1F0E}" destId="{36A21D35-756F-9546-8D9E-90C10E5FE2AC}" srcOrd="0" destOrd="0" presId="urn:microsoft.com/office/officeart/2005/8/layout/vProcess5"/>
    <dgm:cxn modelId="{264E0AD2-8439-491A-B853-18BA717463B9}" type="presOf" srcId="{27F73A11-2881-924B-A1CD-608BA2BCDE53}" destId="{2C3D003A-FC0E-9842-B9B0-88C5FF747372}" srcOrd="1" destOrd="1" presId="urn:microsoft.com/office/officeart/2005/8/layout/vProcess5"/>
    <dgm:cxn modelId="{D972EDD9-87B3-4190-A281-CD90DA73B0C3}" type="presOf" srcId="{3AABF335-1691-344D-82E4-9E06013799B1}" destId="{478F3A59-215D-1F41-97E5-39FCCA3A097D}" srcOrd="0" destOrd="0" presId="urn:microsoft.com/office/officeart/2005/8/layout/vProcess5"/>
    <dgm:cxn modelId="{24276FDA-C206-46A4-A531-6893871C2ECF}" type="presOf" srcId="{A242D75E-A81E-DB44-B129-41FC50AC7608}" destId="{EE3E82BE-39A9-6F4B-B92B-52B66512B47C}" srcOrd="0" destOrd="1" presId="urn:microsoft.com/office/officeart/2005/8/layout/vProcess5"/>
    <dgm:cxn modelId="{C53AC9EC-B6EE-4128-8B23-B591A86DB745}" type="presOf" srcId="{27F73A11-2881-924B-A1CD-608BA2BCDE53}" destId="{A4BD55DB-4FC5-BF40-AFA8-6DEE013F7680}" srcOrd="0" destOrd="1" presId="urn:microsoft.com/office/officeart/2005/8/layout/vProcess5"/>
    <dgm:cxn modelId="{51A9E0FF-4E37-C745-9628-5806292D1CB4}" srcId="{1D728DF6-FF0C-A341-8367-EE84743E1F0E}" destId="{11501BEC-73E1-944E-9C8D-C8E8C73B974A}" srcOrd="1" destOrd="0" parTransId="{CE0ED7EB-B6E3-614C-B628-21F26396E1FD}" sibTransId="{3AABF335-1691-344D-82E4-9E06013799B1}"/>
    <dgm:cxn modelId="{A947A0ED-AE8C-48C3-AE3F-B43D3EB88A4C}" type="presParOf" srcId="{36A21D35-756F-9546-8D9E-90C10E5FE2AC}" destId="{67B0FE67-860A-264C-8170-D0C844D6A5A3}" srcOrd="0" destOrd="0" presId="urn:microsoft.com/office/officeart/2005/8/layout/vProcess5"/>
    <dgm:cxn modelId="{6B29845B-38B8-4F3C-9F22-C80AAD5AFF59}" type="presParOf" srcId="{36A21D35-756F-9546-8D9E-90C10E5FE2AC}" destId="{A4BD55DB-4FC5-BF40-AFA8-6DEE013F7680}" srcOrd="1" destOrd="0" presId="urn:microsoft.com/office/officeart/2005/8/layout/vProcess5"/>
    <dgm:cxn modelId="{C8596618-F16B-4CCC-8600-53CBCF265E16}" type="presParOf" srcId="{36A21D35-756F-9546-8D9E-90C10E5FE2AC}" destId="{B752BAD3-F53E-8840-8B2C-89B367D608E3}" srcOrd="2" destOrd="0" presId="urn:microsoft.com/office/officeart/2005/8/layout/vProcess5"/>
    <dgm:cxn modelId="{FEEA1A50-164C-4AF1-B106-03BBFB247705}" type="presParOf" srcId="{36A21D35-756F-9546-8D9E-90C10E5FE2AC}" destId="{EE3E82BE-39A9-6F4B-B92B-52B66512B47C}" srcOrd="3" destOrd="0" presId="urn:microsoft.com/office/officeart/2005/8/layout/vProcess5"/>
    <dgm:cxn modelId="{C8D44002-D450-4957-80C4-731E078C8E5C}" type="presParOf" srcId="{36A21D35-756F-9546-8D9E-90C10E5FE2AC}" destId="{775266C3-0C78-CB45-AA9B-BA58056265C2}" srcOrd="4" destOrd="0" presId="urn:microsoft.com/office/officeart/2005/8/layout/vProcess5"/>
    <dgm:cxn modelId="{11D4C592-2D49-40D2-B4EA-760970FF9B02}" type="presParOf" srcId="{36A21D35-756F-9546-8D9E-90C10E5FE2AC}" destId="{478F3A59-215D-1F41-97E5-39FCCA3A097D}" srcOrd="5" destOrd="0" presId="urn:microsoft.com/office/officeart/2005/8/layout/vProcess5"/>
    <dgm:cxn modelId="{EE823538-CA98-4DE3-A860-243A596EFBF0}" type="presParOf" srcId="{36A21D35-756F-9546-8D9E-90C10E5FE2AC}" destId="{2C3D003A-FC0E-9842-B9B0-88C5FF747372}" srcOrd="6" destOrd="0" presId="urn:microsoft.com/office/officeart/2005/8/layout/vProcess5"/>
    <dgm:cxn modelId="{4D81AD9F-938B-4DE8-B182-93101962E582}" type="presParOf" srcId="{36A21D35-756F-9546-8D9E-90C10E5FE2AC}" destId="{3FB825FA-4A43-404A-AB1D-C19FA05471AA}" srcOrd="7" destOrd="0" presId="urn:microsoft.com/office/officeart/2005/8/layout/vProcess5"/>
    <dgm:cxn modelId="{66ABD53B-E766-44CC-B000-2456B599F8AD}" type="presParOf" srcId="{36A21D35-756F-9546-8D9E-90C10E5FE2AC}" destId="{1E9E206C-7192-5D4B-82B4-7A94F2F2F4F9}"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3133BE-9472-41B3-ADA7-FEC4115A89A8}"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416A9F32-6D59-4672-A09C-16EF21230A43}">
      <dgm:prSet/>
      <dgm:spPr/>
      <dgm:t>
        <a:bodyPr/>
        <a:lstStyle/>
        <a:p>
          <a:r>
            <a:rPr lang="el"/>
            <a:t>Φάση 1: Κοινωνική διάγνωση.</a:t>
          </a:r>
        </a:p>
      </dgm:t>
    </dgm:pt>
    <dgm:pt modelId="{0544D16E-4D3C-4156-9692-608D99819707}" type="parTrans" cxnId="{5B24CE71-A688-408F-A0E7-D10C117CD44C}">
      <dgm:prSet/>
      <dgm:spPr/>
      <dgm:t>
        <a:bodyPr/>
        <a:lstStyle/>
        <a:p>
          <a:endParaRPr lang="en-US"/>
        </a:p>
      </dgm:t>
    </dgm:pt>
    <dgm:pt modelId="{0472990D-2866-4AF4-A0AD-42C8CC41D11A}" type="sibTrans" cxnId="{5B24CE71-A688-408F-A0E7-D10C117CD44C}">
      <dgm:prSet phldrT="1" phldr="0"/>
      <dgm:spPr/>
      <dgm:t>
        <a:bodyPr/>
        <a:lstStyle/>
        <a:p>
          <a:r>
            <a:rPr lang="el"/>
            <a:t>1</a:t>
          </a:r>
        </a:p>
      </dgm:t>
    </dgm:pt>
    <dgm:pt modelId="{D42C639A-9F29-4052-A05E-218CF845E1BE}">
      <dgm:prSet/>
      <dgm:spPr/>
      <dgm:t>
        <a:bodyPr/>
        <a:lstStyle/>
        <a:p>
          <a:r>
            <a:rPr lang="el"/>
            <a:t>Φάση 2: Επιδημιολογική διάγνωση.</a:t>
          </a:r>
        </a:p>
      </dgm:t>
    </dgm:pt>
    <dgm:pt modelId="{99DDD1F6-4FD6-4476-97D4-AB6A307DD6A7}" type="parTrans" cxnId="{C162F975-02BC-448C-A749-D2B16E2B93F5}">
      <dgm:prSet/>
      <dgm:spPr/>
      <dgm:t>
        <a:bodyPr/>
        <a:lstStyle/>
        <a:p>
          <a:endParaRPr lang="en-US"/>
        </a:p>
      </dgm:t>
    </dgm:pt>
    <dgm:pt modelId="{73BB158F-23A4-4E57-8B9D-E3F56CDAE15D}" type="sibTrans" cxnId="{C162F975-02BC-448C-A749-D2B16E2B93F5}">
      <dgm:prSet phldrT="2" phldr="0"/>
      <dgm:spPr/>
      <dgm:t>
        <a:bodyPr/>
        <a:lstStyle/>
        <a:p>
          <a:r>
            <a:rPr lang="el"/>
            <a:t>2</a:t>
          </a:r>
        </a:p>
      </dgm:t>
    </dgm:pt>
    <dgm:pt modelId="{DF752DB2-BBB9-45D3-9CBF-42D78D3E2454}">
      <dgm:prSet/>
      <dgm:spPr/>
      <dgm:t>
        <a:bodyPr/>
        <a:lstStyle/>
        <a:p>
          <a:r>
            <a:rPr lang="el"/>
            <a:t>Φάση 3: Συμπεριφορική και περιβαλλοντική διάγνωση.</a:t>
          </a:r>
        </a:p>
      </dgm:t>
    </dgm:pt>
    <dgm:pt modelId="{F72F0337-6274-4A17-833F-AEBDD0F75282}" type="parTrans" cxnId="{F980AB69-260D-4871-B6A4-53DD76AAF1DA}">
      <dgm:prSet/>
      <dgm:spPr/>
      <dgm:t>
        <a:bodyPr/>
        <a:lstStyle/>
        <a:p>
          <a:endParaRPr lang="en-US"/>
        </a:p>
      </dgm:t>
    </dgm:pt>
    <dgm:pt modelId="{FC627516-55B4-47D0-A431-D8284875761B}" type="sibTrans" cxnId="{F980AB69-260D-4871-B6A4-53DD76AAF1DA}">
      <dgm:prSet phldrT="3" phldr="0"/>
      <dgm:spPr/>
      <dgm:t>
        <a:bodyPr/>
        <a:lstStyle/>
        <a:p>
          <a:r>
            <a:rPr lang="el"/>
            <a:t>3</a:t>
          </a:r>
        </a:p>
      </dgm:t>
    </dgm:pt>
    <dgm:pt modelId="{D3C439E0-9F5B-4D96-B081-56E32FA85F12}">
      <dgm:prSet/>
      <dgm:spPr/>
      <dgm:t>
        <a:bodyPr/>
        <a:lstStyle/>
        <a:p>
          <a:r>
            <a:rPr lang="el"/>
            <a:t>Φάση 4: Εκπαιδευτική και οργανωτική διάγνωση.</a:t>
          </a:r>
        </a:p>
      </dgm:t>
    </dgm:pt>
    <dgm:pt modelId="{E5073C2A-AAB8-4728-8AFC-2B32B5F7B62A}" type="parTrans" cxnId="{0BCC69F9-7022-46C4-A4FD-4329CB4C46FA}">
      <dgm:prSet/>
      <dgm:spPr/>
      <dgm:t>
        <a:bodyPr/>
        <a:lstStyle/>
        <a:p>
          <a:endParaRPr lang="en-US"/>
        </a:p>
      </dgm:t>
    </dgm:pt>
    <dgm:pt modelId="{0BBDB6C9-5605-481B-A9BE-837E928BF278}" type="sibTrans" cxnId="{0BCC69F9-7022-46C4-A4FD-4329CB4C46FA}">
      <dgm:prSet phldrT="4" phldr="0"/>
      <dgm:spPr/>
      <dgm:t>
        <a:bodyPr/>
        <a:lstStyle/>
        <a:p>
          <a:r>
            <a:rPr lang="el"/>
            <a:t>4</a:t>
          </a:r>
        </a:p>
      </dgm:t>
    </dgm:pt>
    <dgm:pt modelId="{7B20974C-D482-4E39-8ACB-345896CCCA0F}">
      <dgm:prSet/>
      <dgm:spPr/>
      <dgm:t>
        <a:bodyPr/>
        <a:lstStyle/>
        <a:p>
          <a:r>
            <a:rPr lang="el"/>
            <a:t>Φάση 5: Διοικητική και πολιτική διάγνωση.</a:t>
          </a:r>
        </a:p>
      </dgm:t>
    </dgm:pt>
    <dgm:pt modelId="{6E2F784F-F1DA-4AC4-9B13-F535C5CEAFAE}" type="parTrans" cxnId="{1120466B-42D0-4409-99E8-20DED5A25D7E}">
      <dgm:prSet/>
      <dgm:spPr/>
      <dgm:t>
        <a:bodyPr/>
        <a:lstStyle/>
        <a:p>
          <a:endParaRPr lang="en-US"/>
        </a:p>
      </dgm:t>
    </dgm:pt>
    <dgm:pt modelId="{D7192DCD-9C21-4F64-963E-165FBFAD3D5B}" type="sibTrans" cxnId="{1120466B-42D0-4409-99E8-20DED5A25D7E}">
      <dgm:prSet phldrT="5" phldr="0"/>
      <dgm:spPr/>
      <dgm:t>
        <a:bodyPr/>
        <a:lstStyle/>
        <a:p>
          <a:r>
            <a:rPr lang="el"/>
            <a:t>5</a:t>
          </a:r>
        </a:p>
      </dgm:t>
    </dgm:pt>
    <dgm:pt modelId="{BFC3C0BD-3599-4617-8AF8-F84784C0498C}" type="pres">
      <dgm:prSet presAssocID="{163133BE-9472-41B3-ADA7-FEC4115A89A8}" presName="Name0" presStyleCnt="0">
        <dgm:presLayoutVars>
          <dgm:animLvl val="lvl"/>
          <dgm:resizeHandles val="exact"/>
        </dgm:presLayoutVars>
      </dgm:prSet>
      <dgm:spPr/>
    </dgm:pt>
    <dgm:pt modelId="{D8BF235A-D142-40D2-BA19-F2849AA50DCC}" type="pres">
      <dgm:prSet presAssocID="{416A9F32-6D59-4672-A09C-16EF21230A43}" presName="compositeNode" presStyleCnt="0">
        <dgm:presLayoutVars>
          <dgm:bulletEnabled val="1"/>
        </dgm:presLayoutVars>
      </dgm:prSet>
      <dgm:spPr/>
    </dgm:pt>
    <dgm:pt modelId="{AEFAB92F-E512-458D-AA1D-3B61AE63A23C}" type="pres">
      <dgm:prSet presAssocID="{416A9F32-6D59-4672-A09C-16EF21230A43}" presName="bgRect" presStyleLbl="bgAccFollowNode1" presStyleIdx="0" presStyleCnt="5"/>
      <dgm:spPr/>
    </dgm:pt>
    <dgm:pt modelId="{D8AF6E51-C564-445F-918E-29611F3C5C19}" type="pres">
      <dgm:prSet presAssocID="{0472990D-2866-4AF4-A0AD-42C8CC41D11A}" presName="sibTransNodeCircle" presStyleLbl="alignNode1" presStyleIdx="0" presStyleCnt="10">
        <dgm:presLayoutVars>
          <dgm:chMax val="0"/>
          <dgm:bulletEnabled/>
        </dgm:presLayoutVars>
      </dgm:prSet>
      <dgm:spPr/>
    </dgm:pt>
    <dgm:pt modelId="{D069ABF7-62A4-4C04-A572-F56C232EE15A}" type="pres">
      <dgm:prSet presAssocID="{416A9F32-6D59-4672-A09C-16EF21230A43}" presName="bottomLine" presStyleLbl="alignNode1" presStyleIdx="1" presStyleCnt="10">
        <dgm:presLayoutVars/>
      </dgm:prSet>
      <dgm:spPr/>
    </dgm:pt>
    <dgm:pt modelId="{ED6D30A0-2A01-4A77-85EB-187AFCA06CDE}" type="pres">
      <dgm:prSet presAssocID="{416A9F32-6D59-4672-A09C-16EF21230A43}" presName="nodeText" presStyleLbl="bgAccFollowNode1" presStyleIdx="0" presStyleCnt="5">
        <dgm:presLayoutVars>
          <dgm:bulletEnabled val="1"/>
        </dgm:presLayoutVars>
      </dgm:prSet>
      <dgm:spPr/>
    </dgm:pt>
    <dgm:pt modelId="{81F6C2F8-2002-48B1-BBB9-BA2635D3B17E}" type="pres">
      <dgm:prSet presAssocID="{0472990D-2866-4AF4-A0AD-42C8CC41D11A}" presName="sibTrans" presStyleCnt="0"/>
      <dgm:spPr/>
    </dgm:pt>
    <dgm:pt modelId="{2393A570-542F-4CCF-A2DB-16F90EED65AD}" type="pres">
      <dgm:prSet presAssocID="{D42C639A-9F29-4052-A05E-218CF845E1BE}" presName="compositeNode" presStyleCnt="0">
        <dgm:presLayoutVars>
          <dgm:bulletEnabled val="1"/>
        </dgm:presLayoutVars>
      </dgm:prSet>
      <dgm:spPr/>
    </dgm:pt>
    <dgm:pt modelId="{74298C2A-4ED7-4678-801B-7FA406BABB5E}" type="pres">
      <dgm:prSet presAssocID="{D42C639A-9F29-4052-A05E-218CF845E1BE}" presName="bgRect" presStyleLbl="bgAccFollowNode1" presStyleIdx="1" presStyleCnt="5"/>
      <dgm:spPr/>
    </dgm:pt>
    <dgm:pt modelId="{C16C06FD-3063-405C-8079-584C0265CAED}" type="pres">
      <dgm:prSet presAssocID="{73BB158F-23A4-4E57-8B9D-E3F56CDAE15D}" presName="sibTransNodeCircle" presStyleLbl="alignNode1" presStyleIdx="2" presStyleCnt="10">
        <dgm:presLayoutVars>
          <dgm:chMax val="0"/>
          <dgm:bulletEnabled/>
        </dgm:presLayoutVars>
      </dgm:prSet>
      <dgm:spPr/>
    </dgm:pt>
    <dgm:pt modelId="{292C6E61-9C2E-4534-9E10-380BA434120F}" type="pres">
      <dgm:prSet presAssocID="{D42C639A-9F29-4052-A05E-218CF845E1BE}" presName="bottomLine" presStyleLbl="alignNode1" presStyleIdx="3" presStyleCnt="10">
        <dgm:presLayoutVars/>
      </dgm:prSet>
      <dgm:spPr/>
    </dgm:pt>
    <dgm:pt modelId="{9F0C55A2-6EAB-4D70-BCD7-99C44B47C7CE}" type="pres">
      <dgm:prSet presAssocID="{D42C639A-9F29-4052-A05E-218CF845E1BE}" presName="nodeText" presStyleLbl="bgAccFollowNode1" presStyleIdx="1" presStyleCnt="5">
        <dgm:presLayoutVars>
          <dgm:bulletEnabled val="1"/>
        </dgm:presLayoutVars>
      </dgm:prSet>
      <dgm:spPr/>
    </dgm:pt>
    <dgm:pt modelId="{26ACF54C-6B95-476C-BB95-E517C0DA80F8}" type="pres">
      <dgm:prSet presAssocID="{73BB158F-23A4-4E57-8B9D-E3F56CDAE15D}" presName="sibTrans" presStyleCnt="0"/>
      <dgm:spPr/>
    </dgm:pt>
    <dgm:pt modelId="{7A4AA925-967F-4889-9238-6BD305B064BF}" type="pres">
      <dgm:prSet presAssocID="{DF752DB2-BBB9-45D3-9CBF-42D78D3E2454}" presName="compositeNode" presStyleCnt="0">
        <dgm:presLayoutVars>
          <dgm:bulletEnabled val="1"/>
        </dgm:presLayoutVars>
      </dgm:prSet>
      <dgm:spPr/>
    </dgm:pt>
    <dgm:pt modelId="{57C07887-B7BC-4BEC-9DDE-836758B43DC0}" type="pres">
      <dgm:prSet presAssocID="{DF752DB2-BBB9-45D3-9CBF-42D78D3E2454}" presName="bgRect" presStyleLbl="bgAccFollowNode1" presStyleIdx="2" presStyleCnt="5"/>
      <dgm:spPr/>
    </dgm:pt>
    <dgm:pt modelId="{A9EB9A6B-5F5E-4932-96FD-1E5E5F7F371E}" type="pres">
      <dgm:prSet presAssocID="{FC627516-55B4-47D0-A431-D8284875761B}" presName="sibTransNodeCircle" presStyleLbl="alignNode1" presStyleIdx="4" presStyleCnt="10">
        <dgm:presLayoutVars>
          <dgm:chMax val="0"/>
          <dgm:bulletEnabled/>
        </dgm:presLayoutVars>
      </dgm:prSet>
      <dgm:spPr/>
    </dgm:pt>
    <dgm:pt modelId="{C2C5AEF3-603B-4DD8-A098-DCE91D4BF235}" type="pres">
      <dgm:prSet presAssocID="{DF752DB2-BBB9-45D3-9CBF-42D78D3E2454}" presName="bottomLine" presStyleLbl="alignNode1" presStyleIdx="5" presStyleCnt="10">
        <dgm:presLayoutVars/>
      </dgm:prSet>
      <dgm:spPr/>
    </dgm:pt>
    <dgm:pt modelId="{0E7815D1-0CF8-4CFE-B6D0-088D46EFBC9F}" type="pres">
      <dgm:prSet presAssocID="{DF752DB2-BBB9-45D3-9CBF-42D78D3E2454}" presName="nodeText" presStyleLbl="bgAccFollowNode1" presStyleIdx="2" presStyleCnt="5">
        <dgm:presLayoutVars>
          <dgm:bulletEnabled val="1"/>
        </dgm:presLayoutVars>
      </dgm:prSet>
      <dgm:spPr/>
    </dgm:pt>
    <dgm:pt modelId="{54523128-DDE5-41AB-A6F7-6D5480281D22}" type="pres">
      <dgm:prSet presAssocID="{FC627516-55B4-47D0-A431-D8284875761B}" presName="sibTrans" presStyleCnt="0"/>
      <dgm:spPr/>
    </dgm:pt>
    <dgm:pt modelId="{01162CC2-DF2D-40DB-8BB6-889A7A9B5175}" type="pres">
      <dgm:prSet presAssocID="{D3C439E0-9F5B-4D96-B081-56E32FA85F12}" presName="compositeNode" presStyleCnt="0">
        <dgm:presLayoutVars>
          <dgm:bulletEnabled val="1"/>
        </dgm:presLayoutVars>
      </dgm:prSet>
      <dgm:spPr/>
    </dgm:pt>
    <dgm:pt modelId="{7574FDFE-448E-42FD-8037-57FB22EB016D}" type="pres">
      <dgm:prSet presAssocID="{D3C439E0-9F5B-4D96-B081-56E32FA85F12}" presName="bgRect" presStyleLbl="bgAccFollowNode1" presStyleIdx="3" presStyleCnt="5"/>
      <dgm:spPr/>
    </dgm:pt>
    <dgm:pt modelId="{3E7FDE23-30E9-47AF-AF22-D416DE2E563B}" type="pres">
      <dgm:prSet presAssocID="{0BBDB6C9-5605-481B-A9BE-837E928BF278}" presName="sibTransNodeCircle" presStyleLbl="alignNode1" presStyleIdx="6" presStyleCnt="10">
        <dgm:presLayoutVars>
          <dgm:chMax val="0"/>
          <dgm:bulletEnabled/>
        </dgm:presLayoutVars>
      </dgm:prSet>
      <dgm:spPr/>
    </dgm:pt>
    <dgm:pt modelId="{08B1E0F1-BA36-485D-8FB0-F31F511C6E68}" type="pres">
      <dgm:prSet presAssocID="{D3C439E0-9F5B-4D96-B081-56E32FA85F12}" presName="bottomLine" presStyleLbl="alignNode1" presStyleIdx="7" presStyleCnt="10">
        <dgm:presLayoutVars/>
      </dgm:prSet>
      <dgm:spPr/>
    </dgm:pt>
    <dgm:pt modelId="{AE33B874-D064-404E-BCCA-3AFDAE89D745}" type="pres">
      <dgm:prSet presAssocID="{D3C439E0-9F5B-4D96-B081-56E32FA85F12}" presName="nodeText" presStyleLbl="bgAccFollowNode1" presStyleIdx="3" presStyleCnt="5">
        <dgm:presLayoutVars>
          <dgm:bulletEnabled val="1"/>
        </dgm:presLayoutVars>
      </dgm:prSet>
      <dgm:spPr/>
    </dgm:pt>
    <dgm:pt modelId="{90A977A8-F16F-45ED-9E00-E1C618792C75}" type="pres">
      <dgm:prSet presAssocID="{0BBDB6C9-5605-481B-A9BE-837E928BF278}" presName="sibTrans" presStyleCnt="0"/>
      <dgm:spPr/>
    </dgm:pt>
    <dgm:pt modelId="{6EC14F01-2044-446C-8A82-A9C2BE51234F}" type="pres">
      <dgm:prSet presAssocID="{7B20974C-D482-4E39-8ACB-345896CCCA0F}" presName="compositeNode" presStyleCnt="0">
        <dgm:presLayoutVars>
          <dgm:bulletEnabled val="1"/>
        </dgm:presLayoutVars>
      </dgm:prSet>
      <dgm:spPr/>
    </dgm:pt>
    <dgm:pt modelId="{70025393-3CD6-48F4-92F6-F8A84191F13C}" type="pres">
      <dgm:prSet presAssocID="{7B20974C-D482-4E39-8ACB-345896CCCA0F}" presName="bgRect" presStyleLbl="bgAccFollowNode1" presStyleIdx="4" presStyleCnt="5"/>
      <dgm:spPr/>
    </dgm:pt>
    <dgm:pt modelId="{5AD2637C-85D8-4EFB-81F9-82E31C7DA2E1}" type="pres">
      <dgm:prSet presAssocID="{D7192DCD-9C21-4F64-963E-165FBFAD3D5B}" presName="sibTransNodeCircle" presStyleLbl="alignNode1" presStyleIdx="8" presStyleCnt="10">
        <dgm:presLayoutVars>
          <dgm:chMax val="0"/>
          <dgm:bulletEnabled/>
        </dgm:presLayoutVars>
      </dgm:prSet>
      <dgm:spPr/>
    </dgm:pt>
    <dgm:pt modelId="{184B3CC1-7BB7-4308-8AD1-E8CC19B81266}" type="pres">
      <dgm:prSet presAssocID="{7B20974C-D482-4E39-8ACB-345896CCCA0F}" presName="bottomLine" presStyleLbl="alignNode1" presStyleIdx="9" presStyleCnt="10">
        <dgm:presLayoutVars/>
      </dgm:prSet>
      <dgm:spPr/>
    </dgm:pt>
    <dgm:pt modelId="{057E2B3A-B91E-4072-8A64-D234F5535503}" type="pres">
      <dgm:prSet presAssocID="{7B20974C-D482-4E39-8ACB-345896CCCA0F}" presName="nodeText" presStyleLbl="bgAccFollowNode1" presStyleIdx="4" presStyleCnt="5">
        <dgm:presLayoutVars>
          <dgm:bulletEnabled val="1"/>
        </dgm:presLayoutVars>
      </dgm:prSet>
      <dgm:spPr/>
    </dgm:pt>
  </dgm:ptLst>
  <dgm:cxnLst>
    <dgm:cxn modelId="{AA734300-80F1-46B5-AC10-02114BA6FFA3}" type="presOf" srcId="{D7192DCD-9C21-4F64-963E-165FBFAD3D5B}" destId="{5AD2637C-85D8-4EFB-81F9-82E31C7DA2E1}" srcOrd="0" destOrd="0" presId="urn:microsoft.com/office/officeart/2016/7/layout/BasicLinearProcessNumbered"/>
    <dgm:cxn modelId="{D7BEBE0C-3423-4202-BA55-801706DA8CD3}" type="presOf" srcId="{73BB158F-23A4-4E57-8B9D-E3F56CDAE15D}" destId="{C16C06FD-3063-405C-8079-584C0265CAED}" srcOrd="0" destOrd="0" presId="urn:microsoft.com/office/officeart/2016/7/layout/BasicLinearProcessNumbered"/>
    <dgm:cxn modelId="{116C922B-A3AB-4870-9537-42C60287EF71}" type="presOf" srcId="{163133BE-9472-41B3-ADA7-FEC4115A89A8}" destId="{BFC3C0BD-3599-4617-8AF8-F84784C0498C}" srcOrd="0" destOrd="0" presId="urn:microsoft.com/office/officeart/2016/7/layout/BasicLinearProcessNumbered"/>
    <dgm:cxn modelId="{01EB7D30-78F8-46EA-8DFF-645EF859036C}" type="presOf" srcId="{D3C439E0-9F5B-4D96-B081-56E32FA85F12}" destId="{7574FDFE-448E-42FD-8037-57FB22EB016D}" srcOrd="0" destOrd="0" presId="urn:microsoft.com/office/officeart/2016/7/layout/BasicLinearProcessNumbered"/>
    <dgm:cxn modelId="{3E941732-30BB-4F79-B11A-1FBD5B527C7F}" type="presOf" srcId="{416A9F32-6D59-4672-A09C-16EF21230A43}" destId="{AEFAB92F-E512-458D-AA1D-3B61AE63A23C}" srcOrd="0" destOrd="0" presId="urn:microsoft.com/office/officeart/2016/7/layout/BasicLinearProcessNumbered"/>
    <dgm:cxn modelId="{B2062D35-A3F8-4054-A1B0-F4EA3F67B6FE}" type="presOf" srcId="{D3C439E0-9F5B-4D96-B081-56E32FA85F12}" destId="{AE33B874-D064-404E-BCCA-3AFDAE89D745}" srcOrd="1" destOrd="0" presId="urn:microsoft.com/office/officeart/2016/7/layout/BasicLinearProcessNumbered"/>
    <dgm:cxn modelId="{E80A0640-1303-437A-A026-47B2F8430787}" type="presOf" srcId="{7B20974C-D482-4E39-8ACB-345896CCCA0F}" destId="{057E2B3A-B91E-4072-8A64-D234F5535503}" srcOrd="1" destOrd="0" presId="urn:microsoft.com/office/officeart/2016/7/layout/BasicLinearProcessNumbered"/>
    <dgm:cxn modelId="{F980AB69-260D-4871-B6A4-53DD76AAF1DA}" srcId="{163133BE-9472-41B3-ADA7-FEC4115A89A8}" destId="{DF752DB2-BBB9-45D3-9CBF-42D78D3E2454}" srcOrd="2" destOrd="0" parTransId="{F72F0337-6274-4A17-833F-AEBDD0F75282}" sibTransId="{FC627516-55B4-47D0-A431-D8284875761B}"/>
    <dgm:cxn modelId="{0A77AF49-A284-4315-B3C4-D67450A38FE8}" type="presOf" srcId="{0472990D-2866-4AF4-A0AD-42C8CC41D11A}" destId="{D8AF6E51-C564-445F-918E-29611F3C5C19}" srcOrd="0" destOrd="0" presId="urn:microsoft.com/office/officeart/2016/7/layout/BasicLinearProcessNumbered"/>
    <dgm:cxn modelId="{1120466B-42D0-4409-99E8-20DED5A25D7E}" srcId="{163133BE-9472-41B3-ADA7-FEC4115A89A8}" destId="{7B20974C-D482-4E39-8ACB-345896CCCA0F}" srcOrd="4" destOrd="0" parTransId="{6E2F784F-F1DA-4AC4-9B13-F535C5CEAFAE}" sibTransId="{D7192DCD-9C21-4F64-963E-165FBFAD3D5B}"/>
    <dgm:cxn modelId="{5B24CE71-A688-408F-A0E7-D10C117CD44C}" srcId="{163133BE-9472-41B3-ADA7-FEC4115A89A8}" destId="{416A9F32-6D59-4672-A09C-16EF21230A43}" srcOrd="0" destOrd="0" parTransId="{0544D16E-4D3C-4156-9692-608D99819707}" sibTransId="{0472990D-2866-4AF4-A0AD-42C8CC41D11A}"/>
    <dgm:cxn modelId="{C162F975-02BC-448C-A749-D2B16E2B93F5}" srcId="{163133BE-9472-41B3-ADA7-FEC4115A89A8}" destId="{D42C639A-9F29-4052-A05E-218CF845E1BE}" srcOrd="1" destOrd="0" parTransId="{99DDD1F6-4FD6-4476-97D4-AB6A307DD6A7}" sibTransId="{73BB158F-23A4-4E57-8B9D-E3F56CDAE15D}"/>
    <dgm:cxn modelId="{EB5E6482-8A0A-42D2-BA37-BCC60F34541D}" type="presOf" srcId="{FC627516-55B4-47D0-A431-D8284875761B}" destId="{A9EB9A6B-5F5E-4932-96FD-1E5E5F7F371E}" srcOrd="0" destOrd="0" presId="urn:microsoft.com/office/officeart/2016/7/layout/BasicLinearProcessNumbered"/>
    <dgm:cxn modelId="{6E4EA5AD-E418-4C62-AC9B-C108A8F90EE3}" type="presOf" srcId="{DF752DB2-BBB9-45D3-9CBF-42D78D3E2454}" destId="{0E7815D1-0CF8-4CFE-B6D0-088D46EFBC9F}" srcOrd="1" destOrd="0" presId="urn:microsoft.com/office/officeart/2016/7/layout/BasicLinearProcessNumbered"/>
    <dgm:cxn modelId="{881511B1-1A30-4881-8300-93A11F2E4529}" type="presOf" srcId="{D42C639A-9F29-4052-A05E-218CF845E1BE}" destId="{9F0C55A2-6EAB-4D70-BCD7-99C44B47C7CE}" srcOrd="1" destOrd="0" presId="urn:microsoft.com/office/officeart/2016/7/layout/BasicLinearProcessNumbered"/>
    <dgm:cxn modelId="{EE0C8AC9-AE8B-4463-87AD-11B6102367C2}" type="presOf" srcId="{7B20974C-D482-4E39-8ACB-345896CCCA0F}" destId="{70025393-3CD6-48F4-92F6-F8A84191F13C}" srcOrd="0" destOrd="0" presId="urn:microsoft.com/office/officeart/2016/7/layout/BasicLinearProcessNumbered"/>
    <dgm:cxn modelId="{DC2E46CC-2F53-4D33-B0B3-C13F486D8C11}" type="presOf" srcId="{DF752DB2-BBB9-45D3-9CBF-42D78D3E2454}" destId="{57C07887-B7BC-4BEC-9DDE-836758B43DC0}" srcOrd="0" destOrd="0" presId="urn:microsoft.com/office/officeart/2016/7/layout/BasicLinearProcessNumbered"/>
    <dgm:cxn modelId="{3F5944DF-EC31-40C4-BFD1-1A95AC55277C}" type="presOf" srcId="{D42C639A-9F29-4052-A05E-218CF845E1BE}" destId="{74298C2A-4ED7-4678-801B-7FA406BABB5E}" srcOrd="0" destOrd="0" presId="urn:microsoft.com/office/officeart/2016/7/layout/BasicLinearProcessNumbered"/>
    <dgm:cxn modelId="{A55DD5F5-5BEA-437A-8B4D-386DA14D9AF6}" type="presOf" srcId="{0BBDB6C9-5605-481B-A9BE-837E928BF278}" destId="{3E7FDE23-30E9-47AF-AF22-D416DE2E563B}" srcOrd="0" destOrd="0" presId="urn:microsoft.com/office/officeart/2016/7/layout/BasicLinearProcessNumbered"/>
    <dgm:cxn modelId="{0BCC69F9-7022-46C4-A4FD-4329CB4C46FA}" srcId="{163133BE-9472-41B3-ADA7-FEC4115A89A8}" destId="{D3C439E0-9F5B-4D96-B081-56E32FA85F12}" srcOrd="3" destOrd="0" parTransId="{E5073C2A-AAB8-4728-8AFC-2B32B5F7B62A}" sibTransId="{0BBDB6C9-5605-481B-A9BE-837E928BF278}"/>
    <dgm:cxn modelId="{A366A9FD-6311-4CD1-AF08-2DCEE2E22CA6}" type="presOf" srcId="{416A9F32-6D59-4672-A09C-16EF21230A43}" destId="{ED6D30A0-2A01-4A77-85EB-187AFCA06CDE}" srcOrd="1" destOrd="0" presId="urn:microsoft.com/office/officeart/2016/7/layout/BasicLinearProcessNumbered"/>
    <dgm:cxn modelId="{F50E9CD8-1409-40FD-991E-AD84E2761144}" type="presParOf" srcId="{BFC3C0BD-3599-4617-8AF8-F84784C0498C}" destId="{D8BF235A-D142-40D2-BA19-F2849AA50DCC}" srcOrd="0" destOrd="0" presId="urn:microsoft.com/office/officeart/2016/7/layout/BasicLinearProcessNumbered"/>
    <dgm:cxn modelId="{E1D46B7E-D270-4C8C-9201-3653EFED9EB5}" type="presParOf" srcId="{D8BF235A-D142-40D2-BA19-F2849AA50DCC}" destId="{AEFAB92F-E512-458D-AA1D-3B61AE63A23C}" srcOrd="0" destOrd="0" presId="urn:microsoft.com/office/officeart/2016/7/layout/BasicLinearProcessNumbered"/>
    <dgm:cxn modelId="{70B10742-DFC0-4CFA-A3E1-7A066FCF7385}" type="presParOf" srcId="{D8BF235A-D142-40D2-BA19-F2849AA50DCC}" destId="{D8AF6E51-C564-445F-918E-29611F3C5C19}" srcOrd="1" destOrd="0" presId="urn:microsoft.com/office/officeart/2016/7/layout/BasicLinearProcessNumbered"/>
    <dgm:cxn modelId="{AA9FCA63-A014-498C-B692-EB822436D508}" type="presParOf" srcId="{D8BF235A-D142-40D2-BA19-F2849AA50DCC}" destId="{D069ABF7-62A4-4C04-A572-F56C232EE15A}" srcOrd="2" destOrd="0" presId="urn:microsoft.com/office/officeart/2016/7/layout/BasicLinearProcessNumbered"/>
    <dgm:cxn modelId="{C8D29305-F39D-41CC-BC82-7BC773F9DB7A}" type="presParOf" srcId="{D8BF235A-D142-40D2-BA19-F2849AA50DCC}" destId="{ED6D30A0-2A01-4A77-85EB-187AFCA06CDE}" srcOrd="3" destOrd="0" presId="urn:microsoft.com/office/officeart/2016/7/layout/BasicLinearProcessNumbered"/>
    <dgm:cxn modelId="{D57B0DD7-21D7-49D6-B415-D9D0C08AF985}" type="presParOf" srcId="{BFC3C0BD-3599-4617-8AF8-F84784C0498C}" destId="{81F6C2F8-2002-48B1-BBB9-BA2635D3B17E}" srcOrd="1" destOrd="0" presId="urn:microsoft.com/office/officeart/2016/7/layout/BasicLinearProcessNumbered"/>
    <dgm:cxn modelId="{6A1D2153-CC8B-4A04-B550-6027B43E3C69}" type="presParOf" srcId="{BFC3C0BD-3599-4617-8AF8-F84784C0498C}" destId="{2393A570-542F-4CCF-A2DB-16F90EED65AD}" srcOrd="2" destOrd="0" presId="urn:microsoft.com/office/officeart/2016/7/layout/BasicLinearProcessNumbered"/>
    <dgm:cxn modelId="{4F178BF5-44B2-4B81-9119-1B0FFA536C2D}" type="presParOf" srcId="{2393A570-542F-4CCF-A2DB-16F90EED65AD}" destId="{74298C2A-4ED7-4678-801B-7FA406BABB5E}" srcOrd="0" destOrd="0" presId="urn:microsoft.com/office/officeart/2016/7/layout/BasicLinearProcessNumbered"/>
    <dgm:cxn modelId="{79955279-A973-4724-B03D-B1ACEEEC3ABA}" type="presParOf" srcId="{2393A570-542F-4CCF-A2DB-16F90EED65AD}" destId="{C16C06FD-3063-405C-8079-584C0265CAED}" srcOrd="1" destOrd="0" presId="urn:microsoft.com/office/officeart/2016/7/layout/BasicLinearProcessNumbered"/>
    <dgm:cxn modelId="{27A37A79-BE86-4386-8909-F44D7C0E06B8}" type="presParOf" srcId="{2393A570-542F-4CCF-A2DB-16F90EED65AD}" destId="{292C6E61-9C2E-4534-9E10-380BA434120F}" srcOrd="2" destOrd="0" presId="urn:microsoft.com/office/officeart/2016/7/layout/BasicLinearProcessNumbered"/>
    <dgm:cxn modelId="{63EA9D55-6BE4-44E1-88F8-5678943E6D6E}" type="presParOf" srcId="{2393A570-542F-4CCF-A2DB-16F90EED65AD}" destId="{9F0C55A2-6EAB-4D70-BCD7-99C44B47C7CE}" srcOrd="3" destOrd="0" presId="urn:microsoft.com/office/officeart/2016/7/layout/BasicLinearProcessNumbered"/>
    <dgm:cxn modelId="{6D5697A7-F369-437C-A97B-810F0EC5F801}" type="presParOf" srcId="{BFC3C0BD-3599-4617-8AF8-F84784C0498C}" destId="{26ACF54C-6B95-476C-BB95-E517C0DA80F8}" srcOrd="3" destOrd="0" presId="urn:microsoft.com/office/officeart/2016/7/layout/BasicLinearProcessNumbered"/>
    <dgm:cxn modelId="{74555B23-9CCA-41BA-ACF0-5F8B60424EE4}" type="presParOf" srcId="{BFC3C0BD-3599-4617-8AF8-F84784C0498C}" destId="{7A4AA925-967F-4889-9238-6BD305B064BF}" srcOrd="4" destOrd="0" presId="urn:microsoft.com/office/officeart/2016/7/layout/BasicLinearProcessNumbered"/>
    <dgm:cxn modelId="{C432485B-4CE7-4EFF-B440-62B1C50677FE}" type="presParOf" srcId="{7A4AA925-967F-4889-9238-6BD305B064BF}" destId="{57C07887-B7BC-4BEC-9DDE-836758B43DC0}" srcOrd="0" destOrd="0" presId="urn:microsoft.com/office/officeart/2016/7/layout/BasicLinearProcessNumbered"/>
    <dgm:cxn modelId="{BDEA50C5-1D81-4D24-9C92-B9DD16723CAF}" type="presParOf" srcId="{7A4AA925-967F-4889-9238-6BD305B064BF}" destId="{A9EB9A6B-5F5E-4932-96FD-1E5E5F7F371E}" srcOrd="1" destOrd="0" presId="urn:microsoft.com/office/officeart/2016/7/layout/BasicLinearProcessNumbered"/>
    <dgm:cxn modelId="{F6D4AC3A-6708-4F21-98EE-4CE71A160BB4}" type="presParOf" srcId="{7A4AA925-967F-4889-9238-6BD305B064BF}" destId="{C2C5AEF3-603B-4DD8-A098-DCE91D4BF235}" srcOrd="2" destOrd="0" presId="urn:microsoft.com/office/officeart/2016/7/layout/BasicLinearProcessNumbered"/>
    <dgm:cxn modelId="{38A1BE0D-252A-491B-BC7B-2E00F9691B53}" type="presParOf" srcId="{7A4AA925-967F-4889-9238-6BD305B064BF}" destId="{0E7815D1-0CF8-4CFE-B6D0-088D46EFBC9F}" srcOrd="3" destOrd="0" presId="urn:microsoft.com/office/officeart/2016/7/layout/BasicLinearProcessNumbered"/>
    <dgm:cxn modelId="{C16E30FD-E616-4CD9-833B-66A277F701C8}" type="presParOf" srcId="{BFC3C0BD-3599-4617-8AF8-F84784C0498C}" destId="{54523128-DDE5-41AB-A6F7-6D5480281D22}" srcOrd="5" destOrd="0" presId="urn:microsoft.com/office/officeart/2016/7/layout/BasicLinearProcessNumbered"/>
    <dgm:cxn modelId="{B9E58B8F-DDF4-4B29-8700-F4D97C8F1394}" type="presParOf" srcId="{BFC3C0BD-3599-4617-8AF8-F84784C0498C}" destId="{01162CC2-DF2D-40DB-8BB6-889A7A9B5175}" srcOrd="6" destOrd="0" presId="urn:microsoft.com/office/officeart/2016/7/layout/BasicLinearProcessNumbered"/>
    <dgm:cxn modelId="{33B07736-C59A-465A-B1C3-4C181980BABA}" type="presParOf" srcId="{01162CC2-DF2D-40DB-8BB6-889A7A9B5175}" destId="{7574FDFE-448E-42FD-8037-57FB22EB016D}" srcOrd="0" destOrd="0" presId="urn:microsoft.com/office/officeart/2016/7/layout/BasicLinearProcessNumbered"/>
    <dgm:cxn modelId="{FDE666B2-835F-493D-AE0D-A6758BAFFC1A}" type="presParOf" srcId="{01162CC2-DF2D-40DB-8BB6-889A7A9B5175}" destId="{3E7FDE23-30E9-47AF-AF22-D416DE2E563B}" srcOrd="1" destOrd="0" presId="urn:microsoft.com/office/officeart/2016/7/layout/BasicLinearProcessNumbered"/>
    <dgm:cxn modelId="{A0AFAF08-7103-41C8-9065-1EC1F49CE6C6}" type="presParOf" srcId="{01162CC2-DF2D-40DB-8BB6-889A7A9B5175}" destId="{08B1E0F1-BA36-485D-8FB0-F31F511C6E68}" srcOrd="2" destOrd="0" presId="urn:microsoft.com/office/officeart/2016/7/layout/BasicLinearProcessNumbered"/>
    <dgm:cxn modelId="{DB0FF696-DBDC-4756-97D4-4A5708BCB008}" type="presParOf" srcId="{01162CC2-DF2D-40DB-8BB6-889A7A9B5175}" destId="{AE33B874-D064-404E-BCCA-3AFDAE89D745}" srcOrd="3" destOrd="0" presId="urn:microsoft.com/office/officeart/2016/7/layout/BasicLinearProcessNumbered"/>
    <dgm:cxn modelId="{1D5F45F0-84B9-4B84-B4C2-18102B84BB44}" type="presParOf" srcId="{BFC3C0BD-3599-4617-8AF8-F84784C0498C}" destId="{90A977A8-F16F-45ED-9E00-E1C618792C75}" srcOrd="7" destOrd="0" presId="urn:microsoft.com/office/officeart/2016/7/layout/BasicLinearProcessNumbered"/>
    <dgm:cxn modelId="{7BDBDA5F-55E7-4D0D-9BC6-365E2B905B4F}" type="presParOf" srcId="{BFC3C0BD-3599-4617-8AF8-F84784C0498C}" destId="{6EC14F01-2044-446C-8A82-A9C2BE51234F}" srcOrd="8" destOrd="0" presId="urn:microsoft.com/office/officeart/2016/7/layout/BasicLinearProcessNumbered"/>
    <dgm:cxn modelId="{5B655A07-3EE6-44CA-A0C6-7D362B0BEBFC}" type="presParOf" srcId="{6EC14F01-2044-446C-8A82-A9C2BE51234F}" destId="{70025393-3CD6-48F4-92F6-F8A84191F13C}" srcOrd="0" destOrd="0" presId="urn:microsoft.com/office/officeart/2016/7/layout/BasicLinearProcessNumbered"/>
    <dgm:cxn modelId="{AA368367-8C5C-4A41-980E-9F6C27B9559B}" type="presParOf" srcId="{6EC14F01-2044-446C-8A82-A9C2BE51234F}" destId="{5AD2637C-85D8-4EFB-81F9-82E31C7DA2E1}" srcOrd="1" destOrd="0" presId="urn:microsoft.com/office/officeart/2016/7/layout/BasicLinearProcessNumbered"/>
    <dgm:cxn modelId="{7B5E9F94-4F45-4EAD-A283-F0F621B551A4}" type="presParOf" srcId="{6EC14F01-2044-446C-8A82-A9C2BE51234F}" destId="{184B3CC1-7BB7-4308-8AD1-E8CC19B81266}" srcOrd="2" destOrd="0" presId="urn:microsoft.com/office/officeart/2016/7/layout/BasicLinearProcessNumbered"/>
    <dgm:cxn modelId="{BF2F285D-AEC0-4ED8-9DF7-444865F5910F}" type="presParOf" srcId="{6EC14F01-2044-446C-8A82-A9C2BE51234F}" destId="{057E2B3A-B91E-4072-8A64-D234F5535503}"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6281E2-041F-4E18-B6B3-741F7B1F9EA6}" type="doc">
      <dgm:prSet loTypeId="urn:microsoft.com/office/officeart/2016/7/layout/VerticalDownArrowProcess" loCatId="process" qsTypeId="urn:microsoft.com/office/officeart/2005/8/quickstyle/simple4" qsCatId="simple" csTypeId="urn:microsoft.com/office/officeart/2005/8/colors/colorful2" csCatId="colorful"/>
      <dgm:spPr/>
      <dgm:t>
        <a:bodyPr/>
        <a:lstStyle/>
        <a:p>
          <a:endParaRPr lang="en-US"/>
        </a:p>
      </dgm:t>
    </dgm:pt>
    <dgm:pt modelId="{7F7F8C5A-8CAB-4DF7-9750-977FC82BD197}">
      <dgm:prSet/>
      <dgm:spPr/>
      <dgm:t>
        <a:bodyPr/>
        <a:lstStyle/>
        <a:p>
          <a:r>
            <a:rPr lang="el"/>
            <a:t>Φάση 6</a:t>
          </a:r>
        </a:p>
      </dgm:t>
    </dgm:pt>
    <dgm:pt modelId="{A21B3F51-71B8-4133-B976-C303217AEAA9}" type="parTrans" cxnId="{2226B857-07A6-4D0D-9828-DACF8053981E}">
      <dgm:prSet/>
      <dgm:spPr/>
      <dgm:t>
        <a:bodyPr/>
        <a:lstStyle/>
        <a:p>
          <a:endParaRPr lang="en-US"/>
        </a:p>
      </dgm:t>
    </dgm:pt>
    <dgm:pt modelId="{7CA94380-AE3D-4BFA-A9A6-3CC31C632A33}" type="sibTrans" cxnId="{2226B857-07A6-4D0D-9828-DACF8053981E}">
      <dgm:prSet/>
      <dgm:spPr/>
      <dgm:t>
        <a:bodyPr/>
        <a:lstStyle/>
        <a:p>
          <a:endParaRPr lang="en-US"/>
        </a:p>
      </dgm:t>
    </dgm:pt>
    <dgm:pt modelId="{F57BD59D-CA61-41CA-ADA3-E81FBE6B95D4}">
      <dgm:prSet/>
      <dgm:spPr/>
      <dgm:t>
        <a:bodyPr/>
        <a:lstStyle/>
        <a:p>
          <a:r>
            <a:rPr lang="el"/>
            <a:t>Εκτέλεση.</a:t>
          </a:r>
        </a:p>
      </dgm:t>
    </dgm:pt>
    <dgm:pt modelId="{374C2071-5018-495E-A0A0-D1B50BF62316}" type="parTrans" cxnId="{577B891F-C4C4-4F44-995C-81C63526D7A8}">
      <dgm:prSet/>
      <dgm:spPr/>
      <dgm:t>
        <a:bodyPr/>
        <a:lstStyle/>
        <a:p>
          <a:endParaRPr lang="en-US"/>
        </a:p>
      </dgm:t>
    </dgm:pt>
    <dgm:pt modelId="{23F66371-A691-4DAB-AF2E-47EC535DADB7}" type="sibTrans" cxnId="{577B891F-C4C4-4F44-995C-81C63526D7A8}">
      <dgm:prSet/>
      <dgm:spPr/>
      <dgm:t>
        <a:bodyPr/>
        <a:lstStyle/>
        <a:p>
          <a:endParaRPr lang="en-US"/>
        </a:p>
      </dgm:t>
    </dgm:pt>
    <dgm:pt modelId="{08A9493C-41C7-4268-B011-C7F3175A415B}">
      <dgm:prSet/>
      <dgm:spPr/>
      <dgm:t>
        <a:bodyPr/>
        <a:lstStyle/>
        <a:p>
          <a:r>
            <a:rPr lang="el"/>
            <a:t>Φάση 7</a:t>
          </a:r>
        </a:p>
      </dgm:t>
    </dgm:pt>
    <dgm:pt modelId="{A703B688-DB95-41D0-9C3A-15E932FA54DD}" type="parTrans" cxnId="{074FE573-E1C1-4293-B6D3-71F176405E40}">
      <dgm:prSet/>
      <dgm:spPr/>
      <dgm:t>
        <a:bodyPr/>
        <a:lstStyle/>
        <a:p>
          <a:endParaRPr lang="en-US"/>
        </a:p>
      </dgm:t>
    </dgm:pt>
    <dgm:pt modelId="{AFBF0387-4DB7-41E2-AD43-4C5A4A6B2DD1}" type="sibTrans" cxnId="{074FE573-E1C1-4293-B6D3-71F176405E40}">
      <dgm:prSet/>
      <dgm:spPr/>
      <dgm:t>
        <a:bodyPr/>
        <a:lstStyle/>
        <a:p>
          <a:endParaRPr lang="en-US"/>
        </a:p>
      </dgm:t>
    </dgm:pt>
    <dgm:pt modelId="{48D64793-91B2-44F8-8188-945D4572AB3E}">
      <dgm:prSet/>
      <dgm:spPr/>
      <dgm:t>
        <a:bodyPr/>
        <a:lstStyle/>
        <a:p>
          <a:r>
            <a:rPr lang="el"/>
            <a:t>Αξιολόγηση διαδικασίας.</a:t>
          </a:r>
        </a:p>
      </dgm:t>
    </dgm:pt>
    <dgm:pt modelId="{3F0495E5-857C-47B9-9FEF-6532BF58663D}" type="parTrans" cxnId="{5BE98873-2EAF-472D-953A-0663B6E026AE}">
      <dgm:prSet/>
      <dgm:spPr/>
      <dgm:t>
        <a:bodyPr/>
        <a:lstStyle/>
        <a:p>
          <a:endParaRPr lang="en-US"/>
        </a:p>
      </dgm:t>
    </dgm:pt>
    <dgm:pt modelId="{DEE36003-EF35-443C-AC20-728C93FE2885}" type="sibTrans" cxnId="{5BE98873-2EAF-472D-953A-0663B6E026AE}">
      <dgm:prSet/>
      <dgm:spPr/>
      <dgm:t>
        <a:bodyPr/>
        <a:lstStyle/>
        <a:p>
          <a:endParaRPr lang="en-US"/>
        </a:p>
      </dgm:t>
    </dgm:pt>
    <dgm:pt modelId="{07DFD376-0EA5-47A8-8E62-477A43E96594}">
      <dgm:prSet/>
      <dgm:spPr/>
      <dgm:t>
        <a:bodyPr/>
        <a:lstStyle/>
        <a:p>
          <a:r>
            <a:rPr lang="el"/>
            <a:t>Φάση 8</a:t>
          </a:r>
        </a:p>
      </dgm:t>
    </dgm:pt>
    <dgm:pt modelId="{88FBDABD-1094-4C4C-85A8-62A55120366D}" type="parTrans" cxnId="{48DD6F36-886A-4C3B-8415-A9BFBF268CD6}">
      <dgm:prSet/>
      <dgm:spPr/>
      <dgm:t>
        <a:bodyPr/>
        <a:lstStyle/>
        <a:p>
          <a:endParaRPr lang="en-US"/>
        </a:p>
      </dgm:t>
    </dgm:pt>
    <dgm:pt modelId="{F42B480D-9568-4C1A-9369-35FE4098088E}" type="sibTrans" cxnId="{48DD6F36-886A-4C3B-8415-A9BFBF268CD6}">
      <dgm:prSet/>
      <dgm:spPr/>
      <dgm:t>
        <a:bodyPr/>
        <a:lstStyle/>
        <a:p>
          <a:endParaRPr lang="en-US"/>
        </a:p>
      </dgm:t>
    </dgm:pt>
    <dgm:pt modelId="{727BE698-A413-43A1-9652-CD0CEBACC27C}">
      <dgm:prSet/>
      <dgm:spPr/>
      <dgm:t>
        <a:bodyPr/>
        <a:lstStyle/>
        <a:p>
          <a:r>
            <a:rPr lang="el"/>
            <a:t>Αξιολόγηση επιπτώσεων.</a:t>
          </a:r>
        </a:p>
      </dgm:t>
    </dgm:pt>
    <dgm:pt modelId="{76A2EB70-D242-478F-B16F-EED9159225CF}" type="parTrans" cxnId="{D6D3408A-3447-42F0-B027-E53534CC8325}">
      <dgm:prSet/>
      <dgm:spPr/>
      <dgm:t>
        <a:bodyPr/>
        <a:lstStyle/>
        <a:p>
          <a:endParaRPr lang="en-US"/>
        </a:p>
      </dgm:t>
    </dgm:pt>
    <dgm:pt modelId="{298191D4-5812-4E87-AC99-5272A79C20EE}" type="sibTrans" cxnId="{D6D3408A-3447-42F0-B027-E53534CC8325}">
      <dgm:prSet/>
      <dgm:spPr/>
      <dgm:t>
        <a:bodyPr/>
        <a:lstStyle/>
        <a:p>
          <a:endParaRPr lang="en-US"/>
        </a:p>
      </dgm:t>
    </dgm:pt>
    <dgm:pt modelId="{ED3F87B2-F7CE-4723-AF37-B558C68C6CE6}">
      <dgm:prSet/>
      <dgm:spPr/>
      <dgm:t>
        <a:bodyPr/>
        <a:lstStyle/>
        <a:p>
          <a:r>
            <a:rPr lang="el"/>
            <a:t>Φάση 9</a:t>
          </a:r>
        </a:p>
      </dgm:t>
    </dgm:pt>
    <dgm:pt modelId="{141CD653-DBF7-4A94-9B5E-5C104B411841}" type="parTrans" cxnId="{2CBB7D26-12B5-4A9C-B738-2484983E6118}">
      <dgm:prSet/>
      <dgm:spPr/>
      <dgm:t>
        <a:bodyPr/>
        <a:lstStyle/>
        <a:p>
          <a:endParaRPr lang="en-US"/>
        </a:p>
      </dgm:t>
    </dgm:pt>
    <dgm:pt modelId="{CAFCD4BF-AD68-4362-BB77-9EA152F08904}" type="sibTrans" cxnId="{2CBB7D26-12B5-4A9C-B738-2484983E6118}">
      <dgm:prSet/>
      <dgm:spPr/>
      <dgm:t>
        <a:bodyPr/>
        <a:lstStyle/>
        <a:p>
          <a:endParaRPr lang="en-US"/>
        </a:p>
      </dgm:t>
    </dgm:pt>
    <dgm:pt modelId="{0C1B7BC4-D62A-4447-8F8D-FE165922EDDD}">
      <dgm:prSet/>
      <dgm:spPr/>
      <dgm:t>
        <a:bodyPr/>
        <a:lstStyle/>
        <a:p>
          <a:r>
            <a:rPr lang="el"/>
            <a:t>Αξιολόγηση αποτελεσμάτων.</a:t>
          </a:r>
        </a:p>
      </dgm:t>
    </dgm:pt>
    <dgm:pt modelId="{90E7C5F9-DFC6-459B-902E-2B6B1183B32F}" type="parTrans" cxnId="{90718FB1-E67E-4C4D-8928-F2BC762A43FD}">
      <dgm:prSet/>
      <dgm:spPr/>
      <dgm:t>
        <a:bodyPr/>
        <a:lstStyle/>
        <a:p>
          <a:endParaRPr lang="en-US"/>
        </a:p>
      </dgm:t>
    </dgm:pt>
    <dgm:pt modelId="{C4C22AA8-AFC1-4033-8D2C-D9B4B268157A}" type="sibTrans" cxnId="{90718FB1-E67E-4C4D-8928-F2BC762A43FD}">
      <dgm:prSet/>
      <dgm:spPr/>
      <dgm:t>
        <a:bodyPr/>
        <a:lstStyle/>
        <a:p>
          <a:endParaRPr lang="en-US"/>
        </a:p>
      </dgm:t>
    </dgm:pt>
    <dgm:pt modelId="{B3F9EDDC-C8CD-4318-8837-5A0919503300}" type="pres">
      <dgm:prSet presAssocID="{D96281E2-041F-4E18-B6B3-741F7B1F9EA6}" presName="Name0" presStyleCnt="0">
        <dgm:presLayoutVars>
          <dgm:dir/>
          <dgm:animLvl val="lvl"/>
          <dgm:resizeHandles val="exact"/>
        </dgm:presLayoutVars>
      </dgm:prSet>
      <dgm:spPr/>
    </dgm:pt>
    <dgm:pt modelId="{E5A82DBE-7C8E-437B-BAD3-6AF97B2CC474}" type="pres">
      <dgm:prSet presAssocID="{ED3F87B2-F7CE-4723-AF37-B558C68C6CE6}" presName="boxAndChildren" presStyleCnt="0"/>
      <dgm:spPr/>
    </dgm:pt>
    <dgm:pt modelId="{EB2FEEAC-645C-45FA-B380-0AA2E5C50725}" type="pres">
      <dgm:prSet presAssocID="{ED3F87B2-F7CE-4723-AF37-B558C68C6CE6}" presName="parentTextBox" presStyleLbl="alignNode1" presStyleIdx="0" presStyleCnt="4"/>
      <dgm:spPr/>
    </dgm:pt>
    <dgm:pt modelId="{F32DE9EA-4E64-4D25-9248-F153A809FF1A}" type="pres">
      <dgm:prSet presAssocID="{ED3F87B2-F7CE-4723-AF37-B558C68C6CE6}" presName="descendantBox" presStyleLbl="bgAccFollowNode1" presStyleIdx="0" presStyleCnt="4"/>
      <dgm:spPr/>
    </dgm:pt>
    <dgm:pt modelId="{9A1A89D6-155B-4A25-BD0A-6B0DDCC39751}" type="pres">
      <dgm:prSet presAssocID="{F42B480D-9568-4C1A-9369-35FE4098088E}" presName="sp" presStyleCnt="0"/>
      <dgm:spPr/>
    </dgm:pt>
    <dgm:pt modelId="{ADC46DD3-42FD-45DE-8EAE-272F6FD4163D}" type="pres">
      <dgm:prSet presAssocID="{07DFD376-0EA5-47A8-8E62-477A43E96594}" presName="arrowAndChildren" presStyleCnt="0"/>
      <dgm:spPr/>
    </dgm:pt>
    <dgm:pt modelId="{76E589A9-118B-44AA-9217-7A9A21646003}" type="pres">
      <dgm:prSet presAssocID="{07DFD376-0EA5-47A8-8E62-477A43E96594}" presName="parentTextArrow" presStyleLbl="node1" presStyleIdx="0" presStyleCnt="0"/>
      <dgm:spPr/>
    </dgm:pt>
    <dgm:pt modelId="{11E4D1AA-9B54-474D-99DF-3C634AC4AB6D}" type="pres">
      <dgm:prSet presAssocID="{07DFD376-0EA5-47A8-8E62-477A43E96594}" presName="arrow" presStyleLbl="alignNode1" presStyleIdx="1" presStyleCnt="4"/>
      <dgm:spPr/>
    </dgm:pt>
    <dgm:pt modelId="{F7B94038-86A6-470E-9826-207B9A074809}" type="pres">
      <dgm:prSet presAssocID="{07DFD376-0EA5-47A8-8E62-477A43E96594}" presName="descendantArrow" presStyleLbl="bgAccFollowNode1" presStyleIdx="1" presStyleCnt="4"/>
      <dgm:spPr/>
    </dgm:pt>
    <dgm:pt modelId="{433F9177-5175-47C8-9EAE-1D246679380B}" type="pres">
      <dgm:prSet presAssocID="{AFBF0387-4DB7-41E2-AD43-4C5A4A6B2DD1}" presName="sp" presStyleCnt="0"/>
      <dgm:spPr/>
    </dgm:pt>
    <dgm:pt modelId="{AEE1513D-19BA-428C-9207-67BEFA60CF3E}" type="pres">
      <dgm:prSet presAssocID="{08A9493C-41C7-4268-B011-C7F3175A415B}" presName="arrowAndChildren" presStyleCnt="0"/>
      <dgm:spPr/>
    </dgm:pt>
    <dgm:pt modelId="{0D305F4F-1E19-4BB5-8035-7578025AA3AB}" type="pres">
      <dgm:prSet presAssocID="{08A9493C-41C7-4268-B011-C7F3175A415B}" presName="parentTextArrow" presStyleLbl="node1" presStyleIdx="0" presStyleCnt="0"/>
      <dgm:spPr/>
    </dgm:pt>
    <dgm:pt modelId="{2E73C1E6-CF3C-4C3A-88EC-B0BC230C772E}" type="pres">
      <dgm:prSet presAssocID="{08A9493C-41C7-4268-B011-C7F3175A415B}" presName="arrow" presStyleLbl="alignNode1" presStyleIdx="2" presStyleCnt="4"/>
      <dgm:spPr/>
    </dgm:pt>
    <dgm:pt modelId="{B608EB9D-85FE-4C66-B78C-1DF5351E1069}" type="pres">
      <dgm:prSet presAssocID="{08A9493C-41C7-4268-B011-C7F3175A415B}" presName="descendantArrow" presStyleLbl="bgAccFollowNode1" presStyleIdx="2" presStyleCnt="4"/>
      <dgm:spPr/>
    </dgm:pt>
    <dgm:pt modelId="{93EDD12B-25FE-4F3A-BAB5-5A6BFE3904D7}" type="pres">
      <dgm:prSet presAssocID="{7CA94380-AE3D-4BFA-A9A6-3CC31C632A33}" presName="sp" presStyleCnt="0"/>
      <dgm:spPr/>
    </dgm:pt>
    <dgm:pt modelId="{473024B2-23B6-4278-B48D-ED80256E9C07}" type="pres">
      <dgm:prSet presAssocID="{7F7F8C5A-8CAB-4DF7-9750-977FC82BD197}" presName="arrowAndChildren" presStyleCnt="0"/>
      <dgm:spPr/>
    </dgm:pt>
    <dgm:pt modelId="{0E400814-8DA1-42C6-ACAD-48EFC7DDA0F3}" type="pres">
      <dgm:prSet presAssocID="{7F7F8C5A-8CAB-4DF7-9750-977FC82BD197}" presName="parentTextArrow" presStyleLbl="node1" presStyleIdx="0" presStyleCnt="0"/>
      <dgm:spPr/>
    </dgm:pt>
    <dgm:pt modelId="{D7D58471-944D-4A6C-95E4-ADB5491ACB24}" type="pres">
      <dgm:prSet presAssocID="{7F7F8C5A-8CAB-4DF7-9750-977FC82BD197}" presName="arrow" presStyleLbl="alignNode1" presStyleIdx="3" presStyleCnt="4"/>
      <dgm:spPr/>
    </dgm:pt>
    <dgm:pt modelId="{3E2844AB-185B-46B7-BF56-772925800F70}" type="pres">
      <dgm:prSet presAssocID="{7F7F8C5A-8CAB-4DF7-9750-977FC82BD197}" presName="descendantArrow" presStyleLbl="bgAccFollowNode1" presStyleIdx="3" presStyleCnt="4"/>
      <dgm:spPr/>
    </dgm:pt>
  </dgm:ptLst>
  <dgm:cxnLst>
    <dgm:cxn modelId="{C66A5302-9164-4C7F-ACBF-4483210DDB19}" type="presOf" srcId="{07DFD376-0EA5-47A8-8E62-477A43E96594}" destId="{76E589A9-118B-44AA-9217-7A9A21646003}" srcOrd="0" destOrd="0" presId="urn:microsoft.com/office/officeart/2016/7/layout/VerticalDownArrowProcess"/>
    <dgm:cxn modelId="{577B891F-C4C4-4F44-995C-81C63526D7A8}" srcId="{7F7F8C5A-8CAB-4DF7-9750-977FC82BD197}" destId="{F57BD59D-CA61-41CA-ADA3-E81FBE6B95D4}" srcOrd="0" destOrd="0" parTransId="{374C2071-5018-495E-A0A0-D1B50BF62316}" sibTransId="{23F66371-A691-4DAB-AF2E-47EC535DADB7}"/>
    <dgm:cxn modelId="{2CBB7D26-12B5-4A9C-B738-2484983E6118}" srcId="{D96281E2-041F-4E18-B6B3-741F7B1F9EA6}" destId="{ED3F87B2-F7CE-4723-AF37-B558C68C6CE6}" srcOrd="3" destOrd="0" parTransId="{141CD653-DBF7-4A94-9B5E-5C104B411841}" sibTransId="{CAFCD4BF-AD68-4362-BB77-9EA152F08904}"/>
    <dgm:cxn modelId="{2E37732C-E06E-4332-9ACF-A791336F7317}" type="presOf" srcId="{D96281E2-041F-4E18-B6B3-741F7B1F9EA6}" destId="{B3F9EDDC-C8CD-4318-8837-5A0919503300}" srcOrd="0" destOrd="0" presId="urn:microsoft.com/office/officeart/2016/7/layout/VerticalDownArrowProcess"/>
    <dgm:cxn modelId="{379D3932-8258-4F5B-949B-93060CA2741C}" type="presOf" srcId="{0C1B7BC4-D62A-4447-8F8D-FE165922EDDD}" destId="{F32DE9EA-4E64-4D25-9248-F153A809FF1A}" srcOrd="0" destOrd="0" presId="urn:microsoft.com/office/officeart/2016/7/layout/VerticalDownArrowProcess"/>
    <dgm:cxn modelId="{48DD6F36-886A-4C3B-8415-A9BFBF268CD6}" srcId="{D96281E2-041F-4E18-B6B3-741F7B1F9EA6}" destId="{07DFD376-0EA5-47A8-8E62-477A43E96594}" srcOrd="2" destOrd="0" parTransId="{88FBDABD-1094-4C4C-85A8-62A55120366D}" sibTransId="{F42B480D-9568-4C1A-9369-35FE4098088E}"/>
    <dgm:cxn modelId="{9F582C47-A096-42A5-AEEC-F5F1A827A97C}" type="presOf" srcId="{7F7F8C5A-8CAB-4DF7-9750-977FC82BD197}" destId="{0E400814-8DA1-42C6-ACAD-48EFC7DDA0F3}" srcOrd="0" destOrd="0" presId="urn:microsoft.com/office/officeart/2016/7/layout/VerticalDownArrowProcess"/>
    <dgm:cxn modelId="{5BE98873-2EAF-472D-953A-0663B6E026AE}" srcId="{08A9493C-41C7-4268-B011-C7F3175A415B}" destId="{48D64793-91B2-44F8-8188-945D4572AB3E}" srcOrd="0" destOrd="0" parTransId="{3F0495E5-857C-47B9-9FEF-6532BF58663D}" sibTransId="{DEE36003-EF35-443C-AC20-728C93FE2885}"/>
    <dgm:cxn modelId="{074FE573-E1C1-4293-B6D3-71F176405E40}" srcId="{D96281E2-041F-4E18-B6B3-741F7B1F9EA6}" destId="{08A9493C-41C7-4268-B011-C7F3175A415B}" srcOrd="1" destOrd="0" parTransId="{A703B688-DB95-41D0-9C3A-15E932FA54DD}" sibTransId="{AFBF0387-4DB7-41E2-AD43-4C5A4A6B2DD1}"/>
    <dgm:cxn modelId="{2226B857-07A6-4D0D-9828-DACF8053981E}" srcId="{D96281E2-041F-4E18-B6B3-741F7B1F9EA6}" destId="{7F7F8C5A-8CAB-4DF7-9750-977FC82BD197}" srcOrd="0" destOrd="0" parTransId="{A21B3F51-71B8-4133-B976-C303217AEAA9}" sibTransId="{7CA94380-AE3D-4BFA-A9A6-3CC31C632A33}"/>
    <dgm:cxn modelId="{8F758F89-34C8-4F09-AFE9-091094AA2D1B}" type="presOf" srcId="{F57BD59D-CA61-41CA-ADA3-E81FBE6B95D4}" destId="{3E2844AB-185B-46B7-BF56-772925800F70}" srcOrd="0" destOrd="0" presId="urn:microsoft.com/office/officeart/2016/7/layout/VerticalDownArrowProcess"/>
    <dgm:cxn modelId="{D6D3408A-3447-42F0-B027-E53534CC8325}" srcId="{07DFD376-0EA5-47A8-8E62-477A43E96594}" destId="{727BE698-A413-43A1-9652-CD0CEBACC27C}" srcOrd="0" destOrd="0" parTransId="{76A2EB70-D242-478F-B16F-EED9159225CF}" sibTransId="{298191D4-5812-4E87-AC99-5272A79C20EE}"/>
    <dgm:cxn modelId="{B09B178B-D228-4768-BC15-19DD9029AC0A}" type="presOf" srcId="{727BE698-A413-43A1-9652-CD0CEBACC27C}" destId="{F7B94038-86A6-470E-9826-207B9A074809}" srcOrd="0" destOrd="0" presId="urn:microsoft.com/office/officeart/2016/7/layout/VerticalDownArrowProcess"/>
    <dgm:cxn modelId="{90718FB1-E67E-4C4D-8928-F2BC762A43FD}" srcId="{ED3F87B2-F7CE-4723-AF37-B558C68C6CE6}" destId="{0C1B7BC4-D62A-4447-8F8D-FE165922EDDD}" srcOrd="0" destOrd="0" parTransId="{90E7C5F9-DFC6-459B-902E-2B6B1183B32F}" sibTransId="{C4C22AA8-AFC1-4033-8D2C-D9B4B268157A}"/>
    <dgm:cxn modelId="{120B8CBA-5092-4B76-8F55-CD0BC37D5E0D}" type="presOf" srcId="{ED3F87B2-F7CE-4723-AF37-B558C68C6CE6}" destId="{EB2FEEAC-645C-45FA-B380-0AA2E5C50725}" srcOrd="0" destOrd="0" presId="urn:microsoft.com/office/officeart/2016/7/layout/VerticalDownArrowProcess"/>
    <dgm:cxn modelId="{BFA1E5D2-BA6B-4E2F-B9D7-CA65DBAE2FEE}" type="presOf" srcId="{08A9493C-41C7-4268-B011-C7F3175A415B}" destId="{2E73C1E6-CF3C-4C3A-88EC-B0BC230C772E}" srcOrd="1" destOrd="0" presId="urn:microsoft.com/office/officeart/2016/7/layout/VerticalDownArrowProcess"/>
    <dgm:cxn modelId="{D8E807EC-88B5-4FFD-8AD8-B62A5A68AE68}" type="presOf" srcId="{08A9493C-41C7-4268-B011-C7F3175A415B}" destId="{0D305F4F-1E19-4BB5-8035-7578025AA3AB}" srcOrd="0" destOrd="0" presId="urn:microsoft.com/office/officeart/2016/7/layout/VerticalDownArrowProcess"/>
    <dgm:cxn modelId="{EB10F4F1-EE75-44AC-B4D0-8B1D95C41BA4}" type="presOf" srcId="{48D64793-91B2-44F8-8188-945D4572AB3E}" destId="{B608EB9D-85FE-4C66-B78C-1DF5351E1069}" srcOrd="0" destOrd="0" presId="urn:microsoft.com/office/officeart/2016/7/layout/VerticalDownArrowProcess"/>
    <dgm:cxn modelId="{0FDA63F3-F7A0-41B0-BAE5-C9CACC4E58E3}" type="presOf" srcId="{07DFD376-0EA5-47A8-8E62-477A43E96594}" destId="{11E4D1AA-9B54-474D-99DF-3C634AC4AB6D}" srcOrd="1" destOrd="0" presId="urn:microsoft.com/office/officeart/2016/7/layout/VerticalDownArrowProcess"/>
    <dgm:cxn modelId="{BFE997FB-6270-4EBF-9243-46757ABF69D0}" type="presOf" srcId="{7F7F8C5A-8CAB-4DF7-9750-977FC82BD197}" destId="{D7D58471-944D-4A6C-95E4-ADB5491ACB24}" srcOrd="1" destOrd="0" presId="urn:microsoft.com/office/officeart/2016/7/layout/VerticalDownArrowProcess"/>
    <dgm:cxn modelId="{36DB477F-F13E-43E4-A771-D729CB9A5FE5}" type="presParOf" srcId="{B3F9EDDC-C8CD-4318-8837-5A0919503300}" destId="{E5A82DBE-7C8E-437B-BAD3-6AF97B2CC474}" srcOrd="0" destOrd="0" presId="urn:microsoft.com/office/officeart/2016/7/layout/VerticalDownArrowProcess"/>
    <dgm:cxn modelId="{2AD416FE-B1A1-4F98-B722-1FB834E1AD07}" type="presParOf" srcId="{E5A82DBE-7C8E-437B-BAD3-6AF97B2CC474}" destId="{EB2FEEAC-645C-45FA-B380-0AA2E5C50725}" srcOrd="0" destOrd="0" presId="urn:microsoft.com/office/officeart/2016/7/layout/VerticalDownArrowProcess"/>
    <dgm:cxn modelId="{364D4091-58D4-4D14-939F-D428F45738CC}" type="presParOf" srcId="{E5A82DBE-7C8E-437B-BAD3-6AF97B2CC474}" destId="{F32DE9EA-4E64-4D25-9248-F153A809FF1A}" srcOrd="1" destOrd="0" presId="urn:microsoft.com/office/officeart/2016/7/layout/VerticalDownArrowProcess"/>
    <dgm:cxn modelId="{7D895C46-E777-4AF5-8D42-E6CD41C43E96}" type="presParOf" srcId="{B3F9EDDC-C8CD-4318-8837-5A0919503300}" destId="{9A1A89D6-155B-4A25-BD0A-6B0DDCC39751}" srcOrd="1" destOrd="0" presId="urn:microsoft.com/office/officeart/2016/7/layout/VerticalDownArrowProcess"/>
    <dgm:cxn modelId="{E09AE27E-18FA-4300-8488-0B673EBBAD67}" type="presParOf" srcId="{B3F9EDDC-C8CD-4318-8837-5A0919503300}" destId="{ADC46DD3-42FD-45DE-8EAE-272F6FD4163D}" srcOrd="2" destOrd="0" presId="urn:microsoft.com/office/officeart/2016/7/layout/VerticalDownArrowProcess"/>
    <dgm:cxn modelId="{B7C0DA4C-7A8D-4982-9DD0-53DFB43E5160}" type="presParOf" srcId="{ADC46DD3-42FD-45DE-8EAE-272F6FD4163D}" destId="{76E589A9-118B-44AA-9217-7A9A21646003}" srcOrd="0" destOrd="0" presId="urn:microsoft.com/office/officeart/2016/7/layout/VerticalDownArrowProcess"/>
    <dgm:cxn modelId="{546848DD-DCAD-4927-87B4-6AC13C192054}" type="presParOf" srcId="{ADC46DD3-42FD-45DE-8EAE-272F6FD4163D}" destId="{11E4D1AA-9B54-474D-99DF-3C634AC4AB6D}" srcOrd="1" destOrd="0" presId="urn:microsoft.com/office/officeart/2016/7/layout/VerticalDownArrowProcess"/>
    <dgm:cxn modelId="{AE1CEF40-1164-4659-A09E-0959AE18F55F}" type="presParOf" srcId="{ADC46DD3-42FD-45DE-8EAE-272F6FD4163D}" destId="{F7B94038-86A6-470E-9826-207B9A074809}" srcOrd="2" destOrd="0" presId="urn:microsoft.com/office/officeart/2016/7/layout/VerticalDownArrowProcess"/>
    <dgm:cxn modelId="{309CAE11-2A30-403F-8F75-D0DFFA3B4B7D}" type="presParOf" srcId="{B3F9EDDC-C8CD-4318-8837-5A0919503300}" destId="{433F9177-5175-47C8-9EAE-1D246679380B}" srcOrd="3" destOrd="0" presId="urn:microsoft.com/office/officeart/2016/7/layout/VerticalDownArrowProcess"/>
    <dgm:cxn modelId="{69E572C0-CD8D-4AAC-997B-37F926D9AE13}" type="presParOf" srcId="{B3F9EDDC-C8CD-4318-8837-5A0919503300}" destId="{AEE1513D-19BA-428C-9207-67BEFA60CF3E}" srcOrd="4" destOrd="0" presId="urn:microsoft.com/office/officeart/2016/7/layout/VerticalDownArrowProcess"/>
    <dgm:cxn modelId="{0CD33F8B-B077-4F22-B99A-43ED88DC7391}" type="presParOf" srcId="{AEE1513D-19BA-428C-9207-67BEFA60CF3E}" destId="{0D305F4F-1E19-4BB5-8035-7578025AA3AB}" srcOrd="0" destOrd="0" presId="urn:microsoft.com/office/officeart/2016/7/layout/VerticalDownArrowProcess"/>
    <dgm:cxn modelId="{A4D7CD1C-D2D3-4250-9106-E9E4E63101C9}" type="presParOf" srcId="{AEE1513D-19BA-428C-9207-67BEFA60CF3E}" destId="{2E73C1E6-CF3C-4C3A-88EC-B0BC230C772E}" srcOrd="1" destOrd="0" presId="urn:microsoft.com/office/officeart/2016/7/layout/VerticalDownArrowProcess"/>
    <dgm:cxn modelId="{52BBF2A2-908B-4B8B-8E62-13E3D0894045}" type="presParOf" srcId="{AEE1513D-19BA-428C-9207-67BEFA60CF3E}" destId="{B608EB9D-85FE-4C66-B78C-1DF5351E1069}" srcOrd="2" destOrd="0" presId="urn:microsoft.com/office/officeart/2016/7/layout/VerticalDownArrowProcess"/>
    <dgm:cxn modelId="{D18E22F0-834F-4C29-8EB7-D47E66A1007A}" type="presParOf" srcId="{B3F9EDDC-C8CD-4318-8837-5A0919503300}" destId="{93EDD12B-25FE-4F3A-BAB5-5A6BFE3904D7}" srcOrd="5" destOrd="0" presId="urn:microsoft.com/office/officeart/2016/7/layout/VerticalDownArrowProcess"/>
    <dgm:cxn modelId="{131B8FA8-B849-4771-9899-867C7DE1F81D}" type="presParOf" srcId="{B3F9EDDC-C8CD-4318-8837-5A0919503300}" destId="{473024B2-23B6-4278-B48D-ED80256E9C07}" srcOrd="6" destOrd="0" presId="urn:microsoft.com/office/officeart/2016/7/layout/VerticalDownArrowProcess"/>
    <dgm:cxn modelId="{8CA2284B-F3E3-4ADC-9CD6-567079B08D30}" type="presParOf" srcId="{473024B2-23B6-4278-B48D-ED80256E9C07}" destId="{0E400814-8DA1-42C6-ACAD-48EFC7DDA0F3}" srcOrd="0" destOrd="0" presId="urn:microsoft.com/office/officeart/2016/7/layout/VerticalDownArrowProcess"/>
    <dgm:cxn modelId="{D53DE5DA-B009-4384-B664-5DFFCC945543}" type="presParOf" srcId="{473024B2-23B6-4278-B48D-ED80256E9C07}" destId="{D7D58471-944D-4A6C-95E4-ADB5491ACB24}" srcOrd="1" destOrd="0" presId="urn:microsoft.com/office/officeart/2016/7/layout/VerticalDownArrowProcess"/>
    <dgm:cxn modelId="{DE9ECF21-B63A-4EBE-B5DB-AD76696AADD7}" type="presParOf" srcId="{473024B2-23B6-4278-B48D-ED80256E9C07}" destId="{3E2844AB-185B-46B7-BF56-772925800F7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BA52F-A024-4E11-9298-069C5B6D9D8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0021FA85-9949-445F-A855-3A40DB59D7E8}">
      <dgm:prSet/>
      <dgm:spPr/>
      <dgm:t>
        <a:bodyPr/>
        <a:lstStyle/>
        <a:p>
          <a:r>
            <a:rPr lang="el"/>
            <a:t>Δεδομένου ότι η αλλαγή συμπεριφοράς είναι σε γενικές γραμμές εθελοντική, η κυβερνοασφάλεια είναι πιο πιθανό να είναι αποτελεσματική εάν είναι συμμετοχική.</a:t>
          </a:r>
        </a:p>
      </dgm:t>
    </dgm:pt>
    <dgm:pt modelId="{4353C666-365C-4677-A49E-3482A31F400B}" type="parTrans" cxnId="{362D8FFC-0F5B-4B0D-8D0D-4A7DC8B8001A}">
      <dgm:prSet/>
      <dgm:spPr/>
      <dgm:t>
        <a:bodyPr/>
        <a:lstStyle/>
        <a:p>
          <a:endParaRPr lang="en-US"/>
        </a:p>
      </dgm:t>
    </dgm:pt>
    <dgm:pt modelId="{D7B36169-7B53-419F-AC36-A37ADAC7BC3C}" type="sibTrans" cxnId="{362D8FFC-0F5B-4B0D-8D0D-4A7DC8B8001A}">
      <dgm:prSet/>
      <dgm:spPr/>
      <dgm:t>
        <a:bodyPr/>
        <a:lstStyle/>
        <a:p>
          <a:endParaRPr lang="en-US"/>
        </a:p>
      </dgm:t>
    </dgm:pt>
    <dgm:pt modelId="{A61825FD-E9A0-4DA8-B4DD-494181695125}">
      <dgm:prSet/>
      <dgm:spPr/>
      <dgm:t>
        <a:bodyPr/>
        <a:lstStyle/>
        <a:p>
          <a:r>
            <a:rPr lang="el"/>
            <a:t>Τα θέματα της ΕτΠ πρέπει να εξετάζονται στο πλαίσιο της κοινότητας.</a:t>
          </a:r>
        </a:p>
      </dgm:t>
    </dgm:pt>
    <dgm:pt modelId="{F2969F41-6B44-48AC-A68D-504BA76CD953}" type="parTrans" cxnId="{2582CEB0-7CA5-4F88-8708-791547BB5238}">
      <dgm:prSet/>
      <dgm:spPr/>
      <dgm:t>
        <a:bodyPr/>
        <a:lstStyle/>
        <a:p>
          <a:endParaRPr lang="en-US"/>
        </a:p>
      </dgm:t>
    </dgm:pt>
    <dgm:pt modelId="{9C446980-6C96-45B9-BBA9-5D97A9A1BC8F}" type="sibTrans" cxnId="{2582CEB0-7CA5-4F88-8708-791547BB5238}">
      <dgm:prSet/>
      <dgm:spPr/>
      <dgm:t>
        <a:bodyPr/>
        <a:lstStyle/>
        <a:p>
          <a:endParaRPr lang="en-US"/>
        </a:p>
      </dgm:t>
    </dgm:pt>
    <dgm:pt modelId="{3241F9E4-3A05-425C-AD3B-8DE2F2CFAA11}">
      <dgm:prSet/>
      <dgm:spPr/>
      <dgm:t>
        <a:bodyPr/>
        <a:lstStyle/>
        <a:p>
          <a:r>
            <a:rPr lang="el"/>
            <a:t>Τα CS είναι ουσιαστικά ζητήματα επιχειρησιακής συνέχειας.</a:t>
          </a:r>
        </a:p>
      </dgm:t>
    </dgm:pt>
    <dgm:pt modelId="{36D500B0-DFB2-4303-9B75-98A797F5AD91}" type="parTrans" cxnId="{B194DDCB-56F5-4D93-A515-D04815A4D122}">
      <dgm:prSet/>
      <dgm:spPr/>
      <dgm:t>
        <a:bodyPr/>
        <a:lstStyle/>
        <a:p>
          <a:endParaRPr lang="en-US"/>
        </a:p>
      </dgm:t>
    </dgm:pt>
    <dgm:pt modelId="{6C05F26A-E55B-455F-AC3F-2D8E54731C19}" type="sibTrans" cxnId="{B194DDCB-56F5-4D93-A515-D04815A4D122}">
      <dgm:prSet/>
      <dgm:spPr/>
      <dgm:t>
        <a:bodyPr/>
        <a:lstStyle/>
        <a:p>
          <a:endParaRPr lang="en-US"/>
        </a:p>
      </dgm:t>
    </dgm:pt>
    <dgm:pt modelId="{F56003A6-9807-44FB-A9A3-23B477DEA5D2}">
      <dgm:prSet/>
      <dgm:spPr/>
      <dgm:t>
        <a:bodyPr/>
        <a:lstStyle/>
        <a:p>
          <a:r>
            <a:rPr lang="el"/>
            <a:t>Το CS είναι ένας αστερισμός παραγόντων που αθροίζουν την οργανωτική ανθεκτικότητα και την προσωπική ανάπτυξη.</a:t>
          </a:r>
        </a:p>
      </dgm:t>
    </dgm:pt>
    <dgm:pt modelId="{4FC691A6-1C5C-4425-8846-BA989407EE18}" type="parTrans" cxnId="{4B3E08A1-C676-4D91-9AFF-675CDC29ADCA}">
      <dgm:prSet/>
      <dgm:spPr/>
      <dgm:t>
        <a:bodyPr/>
        <a:lstStyle/>
        <a:p>
          <a:endParaRPr lang="en-US"/>
        </a:p>
      </dgm:t>
    </dgm:pt>
    <dgm:pt modelId="{055BF2B6-111A-476C-9FBA-129975C170AD}" type="sibTrans" cxnId="{4B3E08A1-C676-4D91-9AFF-675CDC29ADCA}">
      <dgm:prSet/>
      <dgm:spPr/>
      <dgm:t>
        <a:bodyPr/>
        <a:lstStyle/>
        <a:p>
          <a:endParaRPr lang="en-US"/>
        </a:p>
      </dgm:t>
    </dgm:pt>
    <dgm:pt modelId="{4F6BDFF1-8833-4E1D-8A4E-25E6DD0226F8}" type="pres">
      <dgm:prSet presAssocID="{9E3BA52F-A024-4E11-9298-069C5B6D9D8B}" presName="diagram" presStyleCnt="0">
        <dgm:presLayoutVars>
          <dgm:dir/>
          <dgm:resizeHandles val="exact"/>
        </dgm:presLayoutVars>
      </dgm:prSet>
      <dgm:spPr/>
    </dgm:pt>
    <dgm:pt modelId="{0EDE235F-0FC8-48DE-AEF6-8789C88A4794}" type="pres">
      <dgm:prSet presAssocID="{0021FA85-9949-445F-A855-3A40DB59D7E8}" presName="node" presStyleLbl="node1" presStyleIdx="0" presStyleCnt="4">
        <dgm:presLayoutVars>
          <dgm:bulletEnabled val="1"/>
        </dgm:presLayoutVars>
      </dgm:prSet>
      <dgm:spPr/>
    </dgm:pt>
    <dgm:pt modelId="{18BF9D7A-58F0-405F-A61F-DC94014C6CCE}" type="pres">
      <dgm:prSet presAssocID="{D7B36169-7B53-419F-AC36-A37ADAC7BC3C}" presName="sibTrans" presStyleCnt="0"/>
      <dgm:spPr/>
    </dgm:pt>
    <dgm:pt modelId="{267F9551-4D6A-49ED-8A38-F49C6588D54C}" type="pres">
      <dgm:prSet presAssocID="{A61825FD-E9A0-4DA8-B4DD-494181695125}" presName="node" presStyleLbl="node1" presStyleIdx="1" presStyleCnt="4">
        <dgm:presLayoutVars>
          <dgm:bulletEnabled val="1"/>
        </dgm:presLayoutVars>
      </dgm:prSet>
      <dgm:spPr/>
    </dgm:pt>
    <dgm:pt modelId="{B81C9E7B-BD07-4F7D-8FE2-70AA774EE35B}" type="pres">
      <dgm:prSet presAssocID="{9C446980-6C96-45B9-BBA9-5D97A9A1BC8F}" presName="sibTrans" presStyleCnt="0"/>
      <dgm:spPr/>
    </dgm:pt>
    <dgm:pt modelId="{7F393FF8-AEA2-41AE-B1A6-828AAEADEDAB}" type="pres">
      <dgm:prSet presAssocID="{3241F9E4-3A05-425C-AD3B-8DE2F2CFAA11}" presName="node" presStyleLbl="node1" presStyleIdx="2" presStyleCnt="4">
        <dgm:presLayoutVars>
          <dgm:bulletEnabled val="1"/>
        </dgm:presLayoutVars>
      </dgm:prSet>
      <dgm:spPr/>
    </dgm:pt>
    <dgm:pt modelId="{932243BB-05B3-40B6-B62D-72AEF99EF3C1}" type="pres">
      <dgm:prSet presAssocID="{6C05F26A-E55B-455F-AC3F-2D8E54731C19}" presName="sibTrans" presStyleCnt="0"/>
      <dgm:spPr/>
    </dgm:pt>
    <dgm:pt modelId="{07C1B96B-95CA-4C3C-A955-3A505FF545DF}" type="pres">
      <dgm:prSet presAssocID="{F56003A6-9807-44FB-A9A3-23B477DEA5D2}" presName="node" presStyleLbl="node1" presStyleIdx="3" presStyleCnt="4">
        <dgm:presLayoutVars>
          <dgm:bulletEnabled val="1"/>
        </dgm:presLayoutVars>
      </dgm:prSet>
      <dgm:spPr/>
    </dgm:pt>
  </dgm:ptLst>
  <dgm:cxnLst>
    <dgm:cxn modelId="{1FBEBA4B-5B39-45C7-B55D-4F70A4ECFCD7}" type="presOf" srcId="{3241F9E4-3A05-425C-AD3B-8DE2F2CFAA11}" destId="{7F393FF8-AEA2-41AE-B1A6-828AAEADEDAB}" srcOrd="0" destOrd="0" presId="urn:microsoft.com/office/officeart/2005/8/layout/default"/>
    <dgm:cxn modelId="{7B13A04D-5AD3-41A7-91BA-F7D8732810D9}" type="presOf" srcId="{A61825FD-E9A0-4DA8-B4DD-494181695125}" destId="{267F9551-4D6A-49ED-8A38-F49C6588D54C}" srcOrd="0" destOrd="0" presId="urn:microsoft.com/office/officeart/2005/8/layout/default"/>
    <dgm:cxn modelId="{A7758A6E-2722-4054-9A78-761A765264A4}" type="presOf" srcId="{9E3BA52F-A024-4E11-9298-069C5B6D9D8B}" destId="{4F6BDFF1-8833-4E1D-8A4E-25E6DD0226F8}" srcOrd="0" destOrd="0" presId="urn:microsoft.com/office/officeart/2005/8/layout/default"/>
    <dgm:cxn modelId="{4B3E08A1-C676-4D91-9AFF-675CDC29ADCA}" srcId="{9E3BA52F-A024-4E11-9298-069C5B6D9D8B}" destId="{F56003A6-9807-44FB-A9A3-23B477DEA5D2}" srcOrd="3" destOrd="0" parTransId="{4FC691A6-1C5C-4425-8846-BA989407EE18}" sibTransId="{055BF2B6-111A-476C-9FBA-129975C170AD}"/>
    <dgm:cxn modelId="{2582CEB0-7CA5-4F88-8708-791547BB5238}" srcId="{9E3BA52F-A024-4E11-9298-069C5B6D9D8B}" destId="{A61825FD-E9A0-4DA8-B4DD-494181695125}" srcOrd="1" destOrd="0" parTransId="{F2969F41-6B44-48AC-A68D-504BA76CD953}" sibTransId="{9C446980-6C96-45B9-BBA9-5D97A9A1BC8F}"/>
    <dgm:cxn modelId="{0E7D2FBF-741C-4FA6-99B7-0BCC25054461}" type="presOf" srcId="{F56003A6-9807-44FB-A9A3-23B477DEA5D2}" destId="{07C1B96B-95CA-4C3C-A955-3A505FF545DF}" srcOrd="0" destOrd="0" presId="urn:microsoft.com/office/officeart/2005/8/layout/default"/>
    <dgm:cxn modelId="{B194DDCB-56F5-4D93-A515-D04815A4D122}" srcId="{9E3BA52F-A024-4E11-9298-069C5B6D9D8B}" destId="{3241F9E4-3A05-425C-AD3B-8DE2F2CFAA11}" srcOrd="2" destOrd="0" parTransId="{36D500B0-DFB2-4303-9B75-98A797F5AD91}" sibTransId="{6C05F26A-E55B-455F-AC3F-2D8E54731C19}"/>
    <dgm:cxn modelId="{91D3CDD3-988D-40D7-A940-B52DB2910C8E}" type="presOf" srcId="{0021FA85-9949-445F-A855-3A40DB59D7E8}" destId="{0EDE235F-0FC8-48DE-AEF6-8789C88A4794}" srcOrd="0" destOrd="0" presId="urn:microsoft.com/office/officeart/2005/8/layout/default"/>
    <dgm:cxn modelId="{362D8FFC-0F5B-4B0D-8D0D-4A7DC8B8001A}" srcId="{9E3BA52F-A024-4E11-9298-069C5B6D9D8B}" destId="{0021FA85-9949-445F-A855-3A40DB59D7E8}" srcOrd="0" destOrd="0" parTransId="{4353C666-365C-4677-A49E-3482A31F400B}" sibTransId="{D7B36169-7B53-419F-AC36-A37ADAC7BC3C}"/>
    <dgm:cxn modelId="{B40D6ED7-93ED-4716-A2FF-7D35C801899D}" type="presParOf" srcId="{4F6BDFF1-8833-4E1D-8A4E-25E6DD0226F8}" destId="{0EDE235F-0FC8-48DE-AEF6-8789C88A4794}" srcOrd="0" destOrd="0" presId="urn:microsoft.com/office/officeart/2005/8/layout/default"/>
    <dgm:cxn modelId="{87D681B7-7F06-428B-9891-F254055D231D}" type="presParOf" srcId="{4F6BDFF1-8833-4E1D-8A4E-25E6DD0226F8}" destId="{18BF9D7A-58F0-405F-A61F-DC94014C6CCE}" srcOrd="1" destOrd="0" presId="urn:microsoft.com/office/officeart/2005/8/layout/default"/>
    <dgm:cxn modelId="{A2B61119-CF0B-4893-A0B7-132AA9B0E94A}" type="presParOf" srcId="{4F6BDFF1-8833-4E1D-8A4E-25E6DD0226F8}" destId="{267F9551-4D6A-49ED-8A38-F49C6588D54C}" srcOrd="2" destOrd="0" presId="urn:microsoft.com/office/officeart/2005/8/layout/default"/>
    <dgm:cxn modelId="{9941B1C1-FA9E-48F6-A5FF-6FB0233BDDF8}" type="presParOf" srcId="{4F6BDFF1-8833-4E1D-8A4E-25E6DD0226F8}" destId="{B81C9E7B-BD07-4F7D-8FE2-70AA774EE35B}" srcOrd="3" destOrd="0" presId="urn:microsoft.com/office/officeart/2005/8/layout/default"/>
    <dgm:cxn modelId="{0381D81C-2D40-4A8C-9BE9-23C4E11DC948}" type="presParOf" srcId="{4F6BDFF1-8833-4E1D-8A4E-25E6DD0226F8}" destId="{7F393FF8-AEA2-41AE-B1A6-828AAEADEDAB}" srcOrd="4" destOrd="0" presId="urn:microsoft.com/office/officeart/2005/8/layout/default"/>
    <dgm:cxn modelId="{FEC7BA38-1D8B-4D14-8EEA-35E41E079065}" type="presParOf" srcId="{4F6BDFF1-8833-4E1D-8A4E-25E6DD0226F8}" destId="{932243BB-05B3-40B6-B62D-72AEF99EF3C1}" srcOrd="5" destOrd="0" presId="urn:microsoft.com/office/officeart/2005/8/layout/default"/>
    <dgm:cxn modelId="{C5F1C3C5-EC4A-42E4-BB3B-9651E90B25D4}" type="presParOf" srcId="{4F6BDFF1-8833-4E1D-8A4E-25E6DD0226F8}" destId="{07C1B96B-95CA-4C3C-A955-3A505FF545D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1CBBDE-F99F-43D9-8449-73A8B1C91717}" type="doc">
      <dgm:prSet loTypeId="urn:microsoft.com/office/officeart/2005/8/layout/process1" loCatId="process" qsTypeId="urn:microsoft.com/office/officeart/2005/8/quickstyle/simple1" qsCatId="simple" csTypeId="urn:microsoft.com/office/officeart/2005/8/colors/accent1_2" csCatId="accent1" phldr="1"/>
      <dgm:spPr/>
    </dgm:pt>
    <dgm:pt modelId="{D71404F3-B336-4FC1-867D-A62A36F863FE}">
      <dgm:prSet phldrT="[Text]"/>
      <dgm:spPr/>
      <dgm:t>
        <a:bodyPr/>
        <a:lstStyle/>
        <a:p>
          <a:r>
            <a:rPr lang="el"/>
            <a:t>Ευαισθητοποίηση</a:t>
          </a:r>
        </a:p>
      </dgm:t>
    </dgm:pt>
    <dgm:pt modelId="{85EDD14F-A8BA-461F-9F8C-A4AF77F618DF}" type="parTrans" cxnId="{FF9B4B5D-4AEE-4958-9CAB-56A469249F72}">
      <dgm:prSet/>
      <dgm:spPr/>
      <dgm:t>
        <a:bodyPr/>
        <a:lstStyle/>
        <a:p>
          <a:endParaRPr lang="de-DE"/>
        </a:p>
      </dgm:t>
    </dgm:pt>
    <dgm:pt modelId="{F704E922-8D23-4671-99F2-D9E1FA73547B}" type="sibTrans" cxnId="{FF9B4B5D-4AEE-4958-9CAB-56A469249F72}">
      <dgm:prSet/>
      <dgm:spPr/>
      <dgm:t>
        <a:bodyPr/>
        <a:lstStyle/>
        <a:p>
          <a:endParaRPr lang="de-DE"/>
        </a:p>
      </dgm:t>
    </dgm:pt>
    <dgm:pt modelId="{0A783234-D1CF-446E-9DC5-F5BBAD7F15B5}">
      <dgm:prSet phldrT="[Text]"/>
      <dgm:spPr/>
      <dgm:t>
        <a:bodyPr/>
        <a:lstStyle/>
        <a:p>
          <a:r>
            <a:rPr lang="el"/>
            <a:t>Πρόθεση</a:t>
          </a:r>
        </a:p>
      </dgm:t>
    </dgm:pt>
    <dgm:pt modelId="{9BB7EFBC-4198-4036-ACEF-649DDE0F5B5E}" type="parTrans" cxnId="{0D2A5940-2F81-475E-8599-912C8AD85009}">
      <dgm:prSet/>
      <dgm:spPr/>
      <dgm:t>
        <a:bodyPr/>
        <a:lstStyle/>
        <a:p>
          <a:endParaRPr lang="de-DE"/>
        </a:p>
      </dgm:t>
    </dgm:pt>
    <dgm:pt modelId="{3C75CE10-B0C6-4949-B843-37F0D345BC6B}" type="sibTrans" cxnId="{0D2A5940-2F81-475E-8599-912C8AD85009}">
      <dgm:prSet/>
      <dgm:spPr/>
      <dgm:t>
        <a:bodyPr/>
        <a:lstStyle/>
        <a:p>
          <a:endParaRPr lang="de-DE"/>
        </a:p>
      </dgm:t>
    </dgm:pt>
    <dgm:pt modelId="{AF59A758-541E-426B-8E81-B8B3E14B33A7}">
      <dgm:prSet phldrT="[Text]"/>
      <dgm:spPr/>
      <dgm:t>
        <a:bodyPr/>
        <a:lstStyle/>
        <a:p>
          <a:r>
            <a:rPr lang="el" err="1"/>
            <a:t>Η ΣΥΜΠΕΡΙΦΟΡΑ</a:t>
          </a:r>
          <a:endParaRPr lang="de-DE"/>
        </a:p>
      </dgm:t>
    </dgm:pt>
    <dgm:pt modelId="{DF18F947-DEC7-474C-AE1C-CEEBE49888DC}" type="parTrans" cxnId="{C2B0494F-AF20-49FD-B7D7-11164C006ECC}">
      <dgm:prSet/>
      <dgm:spPr/>
      <dgm:t>
        <a:bodyPr/>
        <a:lstStyle/>
        <a:p>
          <a:endParaRPr lang="de-DE"/>
        </a:p>
      </dgm:t>
    </dgm:pt>
    <dgm:pt modelId="{8ADEFA33-D30F-49BB-89A3-2BF6F89D47D6}" type="sibTrans" cxnId="{C2B0494F-AF20-49FD-B7D7-11164C006ECC}">
      <dgm:prSet/>
      <dgm:spPr/>
      <dgm:t>
        <a:bodyPr/>
        <a:lstStyle/>
        <a:p>
          <a:endParaRPr lang="de-DE"/>
        </a:p>
      </dgm:t>
    </dgm:pt>
    <dgm:pt modelId="{A07DE839-5CE8-4E0A-B5EF-E77F50C67E63}">
      <dgm:prSet/>
      <dgm:spPr/>
      <dgm:t>
        <a:bodyPr/>
        <a:lstStyle/>
        <a:p>
          <a:r>
            <a:rPr lang="el"/>
            <a:t>Συνήθεια</a:t>
          </a:r>
        </a:p>
      </dgm:t>
    </dgm:pt>
    <dgm:pt modelId="{8D738F0B-E723-4436-A0BF-F09A7F56206F}" type="parTrans" cxnId="{1BCC206A-85F6-4C77-8C33-2D99FB9AA34C}">
      <dgm:prSet/>
      <dgm:spPr/>
      <dgm:t>
        <a:bodyPr/>
        <a:lstStyle/>
        <a:p>
          <a:endParaRPr lang="de-DE"/>
        </a:p>
      </dgm:t>
    </dgm:pt>
    <dgm:pt modelId="{D3BA95EF-002A-4183-816E-25AFB3806122}" type="sibTrans" cxnId="{1BCC206A-85F6-4C77-8C33-2D99FB9AA34C}">
      <dgm:prSet/>
      <dgm:spPr/>
      <dgm:t>
        <a:bodyPr/>
        <a:lstStyle/>
        <a:p>
          <a:endParaRPr lang="de-DE"/>
        </a:p>
      </dgm:t>
    </dgm:pt>
    <dgm:pt modelId="{4364E435-C34A-45AA-8789-F72F6571B6E2}" type="pres">
      <dgm:prSet presAssocID="{271CBBDE-F99F-43D9-8449-73A8B1C91717}" presName="Name0" presStyleCnt="0">
        <dgm:presLayoutVars>
          <dgm:dir/>
          <dgm:resizeHandles val="exact"/>
        </dgm:presLayoutVars>
      </dgm:prSet>
      <dgm:spPr/>
    </dgm:pt>
    <dgm:pt modelId="{646DB97B-E498-409C-AFCC-CAAB27BD19C8}" type="pres">
      <dgm:prSet presAssocID="{D71404F3-B336-4FC1-867D-A62A36F863FE}" presName="node" presStyleLbl="node1" presStyleIdx="0" presStyleCnt="4">
        <dgm:presLayoutVars>
          <dgm:bulletEnabled val="1"/>
        </dgm:presLayoutVars>
      </dgm:prSet>
      <dgm:spPr/>
    </dgm:pt>
    <dgm:pt modelId="{B8B44662-230D-4A96-9F66-BACD4097B651}" type="pres">
      <dgm:prSet presAssocID="{F704E922-8D23-4671-99F2-D9E1FA73547B}" presName="sibTrans" presStyleLbl="sibTrans2D1" presStyleIdx="0" presStyleCnt="3"/>
      <dgm:spPr/>
    </dgm:pt>
    <dgm:pt modelId="{6B24FEC3-BFD0-44C7-AB7C-1CDFB502E6D8}" type="pres">
      <dgm:prSet presAssocID="{F704E922-8D23-4671-99F2-D9E1FA73547B}" presName="connectorText" presStyleLbl="sibTrans2D1" presStyleIdx="0" presStyleCnt="3"/>
      <dgm:spPr/>
    </dgm:pt>
    <dgm:pt modelId="{7A0D681C-F985-4788-BFCC-1570093EBCDF}" type="pres">
      <dgm:prSet presAssocID="{0A783234-D1CF-446E-9DC5-F5BBAD7F15B5}" presName="node" presStyleLbl="node1" presStyleIdx="1" presStyleCnt="4">
        <dgm:presLayoutVars>
          <dgm:bulletEnabled val="1"/>
        </dgm:presLayoutVars>
      </dgm:prSet>
      <dgm:spPr/>
    </dgm:pt>
    <dgm:pt modelId="{49A80D76-A1B8-4CBA-BF34-4BD6D0873714}" type="pres">
      <dgm:prSet presAssocID="{3C75CE10-B0C6-4949-B843-37F0D345BC6B}" presName="sibTrans" presStyleLbl="sibTrans2D1" presStyleIdx="1" presStyleCnt="3"/>
      <dgm:spPr/>
    </dgm:pt>
    <dgm:pt modelId="{95C844B4-CCC5-4DFF-B3A6-06CBA22C4021}" type="pres">
      <dgm:prSet presAssocID="{3C75CE10-B0C6-4949-B843-37F0D345BC6B}" presName="connectorText" presStyleLbl="sibTrans2D1" presStyleIdx="1" presStyleCnt="3"/>
      <dgm:spPr/>
    </dgm:pt>
    <dgm:pt modelId="{7E557506-D4B6-4A08-B99D-93EB2617E0EC}" type="pres">
      <dgm:prSet presAssocID="{AF59A758-541E-426B-8E81-B8B3E14B33A7}" presName="node" presStyleLbl="node1" presStyleIdx="2" presStyleCnt="4">
        <dgm:presLayoutVars>
          <dgm:bulletEnabled val="1"/>
        </dgm:presLayoutVars>
      </dgm:prSet>
      <dgm:spPr/>
    </dgm:pt>
    <dgm:pt modelId="{670F50B2-78B0-4E56-8BF3-431AA8733231}" type="pres">
      <dgm:prSet presAssocID="{8ADEFA33-D30F-49BB-89A3-2BF6F89D47D6}" presName="sibTrans" presStyleLbl="sibTrans2D1" presStyleIdx="2" presStyleCnt="3"/>
      <dgm:spPr/>
    </dgm:pt>
    <dgm:pt modelId="{793A8C51-EF2A-4F57-AF9A-E8751635A192}" type="pres">
      <dgm:prSet presAssocID="{8ADEFA33-D30F-49BB-89A3-2BF6F89D47D6}" presName="connectorText" presStyleLbl="sibTrans2D1" presStyleIdx="2" presStyleCnt="3"/>
      <dgm:spPr/>
    </dgm:pt>
    <dgm:pt modelId="{38488D8B-1680-4945-8379-8023C674C203}" type="pres">
      <dgm:prSet presAssocID="{A07DE839-5CE8-4E0A-B5EF-E77F50C67E63}" presName="node" presStyleLbl="node1" presStyleIdx="3" presStyleCnt="4">
        <dgm:presLayoutVars>
          <dgm:bulletEnabled val="1"/>
        </dgm:presLayoutVars>
      </dgm:prSet>
      <dgm:spPr/>
    </dgm:pt>
  </dgm:ptLst>
  <dgm:cxnLst>
    <dgm:cxn modelId="{A305D901-7CA3-4438-9EBE-7E8CD00414AC}" type="presOf" srcId="{F704E922-8D23-4671-99F2-D9E1FA73547B}" destId="{B8B44662-230D-4A96-9F66-BACD4097B651}" srcOrd="0" destOrd="0" presId="urn:microsoft.com/office/officeart/2005/8/layout/process1"/>
    <dgm:cxn modelId="{8BA20E02-7453-48E9-9C76-87110175F21E}" type="presOf" srcId="{D71404F3-B336-4FC1-867D-A62A36F863FE}" destId="{646DB97B-E498-409C-AFCC-CAAB27BD19C8}" srcOrd="0" destOrd="0" presId="urn:microsoft.com/office/officeart/2005/8/layout/process1"/>
    <dgm:cxn modelId="{3CCCA104-BB8E-48EF-B361-39EF552F45A5}" type="presOf" srcId="{271CBBDE-F99F-43D9-8449-73A8B1C91717}" destId="{4364E435-C34A-45AA-8789-F72F6571B6E2}" srcOrd="0" destOrd="0" presId="urn:microsoft.com/office/officeart/2005/8/layout/process1"/>
    <dgm:cxn modelId="{0D2A5940-2F81-475E-8599-912C8AD85009}" srcId="{271CBBDE-F99F-43D9-8449-73A8B1C91717}" destId="{0A783234-D1CF-446E-9DC5-F5BBAD7F15B5}" srcOrd="1" destOrd="0" parTransId="{9BB7EFBC-4198-4036-ACEF-649DDE0F5B5E}" sibTransId="{3C75CE10-B0C6-4949-B843-37F0D345BC6B}"/>
    <dgm:cxn modelId="{FF9B4B5D-4AEE-4958-9CAB-56A469249F72}" srcId="{271CBBDE-F99F-43D9-8449-73A8B1C91717}" destId="{D71404F3-B336-4FC1-867D-A62A36F863FE}" srcOrd="0" destOrd="0" parTransId="{85EDD14F-A8BA-461F-9F8C-A4AF77F618DF}" sibTransId="{F704E922-8D23-4671-99F2-D9E1FA73547B}"/>
    <dgm:cxn modelId="{6BC3F967-5560-4512-ACB1-45A9BC8C88EA}" type="presOf" srcId="{0A783234-D1CF-446E-9DC5-F5BBAD7F15B5}" destId="{7A0D681C-F985-4788-BFCC-1570093EBCDF}" srcOrd="0" destOrd="0" presId="urn:microsoft.com/office/officeart/2005/8/layout/process1"/>
    <dgm:cxn modelId="{1BCC206A-85F6-4C77-8C33-2D99FB9AA34C}" srcId="{271CBBDE-F99F-43D9-8449-73A8B1C91717}" destId="{A07DE839-5CE8-4E0A-B5EF-E77F50C67E63}" srcOrd="3" destOrd="0" parTransId="{8D738F0B-E723-4436-A0BF-F09A7F56206F}" sibTransId="{D3BA95EF-002A-4183-816E-25AFB3806122}"/>
    <dgm:cxn modelId="{C2B0494F-AF20-49FD-B7D7-11164C006ECC}" srcId="{271CBBDE-F99F-43D9-8449-73A8B1C91717}" destId="{AF59A758-541E-426B-8E81-B8B3E14B33A7}" srcOrd="2" destOrd="0" parTransId="{DF18F947-DEC7-474C-AE1C-CEEBE49888DC}" sibTransId="{8ADEFA33-D30F-49BB-89A3-2BF6F89D47D6}"/>
    <dgm:cxn modelId="{65D9C972-A0E4-47A0-84C0-1D95AFD271BB}" type="presOf" srcId="{3C75CE10-B0C6-4949-B843-37F0D345BC6B}" destId="{49A80D76-A1B8-4CBA-BF34-4BD6D0873714}" srcOrd="0" destOrd="0" presId="urn:microsoft.com/office/officeart/2005/8/layout/process1"/>
    <dgm:cxn modelId="{AA34EA7C-5F44-44AF-8DD4-9993B712D129}" type="presOf" srcId="{8ADEFA33-D30F-49BB-89A3-2BF6F89D47D6}" destId="{670F50B2-78B0-4E56-8BF3-431AA8733231}" srcOrd="0" destOrd="0" presId="urn:microsoft.com/office/officeart/2005/8/layout/process1"/>
    <dgm:cxn modelId="{9CE5A687-1ADB-46BB-87A2-634AF12339C4}" type="presOf" srcId="{3C75CE10-B0C6-4949-B843-37F0D345BC6B}" destId="{95C844B4-CCC5-4DFF-B3A6-06CBA22C4021}" srcOrd="1" destOrd="0" presId="urn:microsoft.com/office/officeart/2005/8/layout/process1"/>
    <dgm:cxn modelId="{7E69F187-B458-4723-9EFD-DB9C290DA1DA}" type="presOf" srcId="{8ADEFA33-D30F-49BB-89A3-2BF6F89D47D6}" destId="{793A8C51-EF2A-4F57-AF9A-E8751635A192}" srcOrd="1" destOrd="0" presId="urn:microsoft.com/office/officeart/2005/8/layout/process1"/>
    <dgm:cxn modelId="{A5454FAE-F555-4AD3-834A-E7AE81311616}" type="presOf" srcId="{AF59A758-541E-426B-8E81-B8B3E14B33A7}" destId="{7E557506-D4B6-4A08-B99D-93EB2617E0EC}" srcOrd="0" destOrd="0" presId="urn:microsoft.com/office/officeart/2005/8/layout/process1"/>
    <dgm:cxn modelId="{6854F1EC-D522-4D73-AD0F-419F25FCE2A6}" type="presOf" srcId="{F704E922-8D23-4671-99F2-D9E1FA73547B}" destId="{6B24FEC3-BFD0-44C7-AB7C-1CDFB502E6D8}" srcOrd="1" destOrd="0" presId="urn:microsoft.com/office/officeart/2005/8/layout/process1"/>
    <dgm:cxn modelId="{1A7631F7-2C09-43E5-A373-59EC6959556E}" type="presOf" srcId="{A07DE839-5CE8-4E0A-B5EF-E77F50C67E63}" destId="{38488D8B-1680-4945-8379-8023C674C203}" srcOrd="0" destOrd="0" presId="urn:microsoft.com/office/officeart/2005/8/layout/process1"/>
    <dgm:cxn modelId="{79A76C92-C8AE-42D3-9C9C-C7B49F5AA62D}" type="presParOf" srcId="{4364E435-C34A-45AA-8789-F72F6571B6E2}" destId="{646DB97B-E498-409C-AFCC-CAAB27BD19C8}" srcOrd="0" destOrd="0" presId="urn:microsoft.com/office/officeart/2005/8/layout/process1"/>
    <dgm:cxn modelId="{AEB5B02B-50DA-49D6-AB2E-304F30323C30}" type="presParOf" srcId="{4364E435-C34A-45AA-8789-F72F6571B6E2}" destId="{B8B44662-230D-4A96-9F66-BACD4097B651}" srcOrd="1" destOrd="0" presId="urn:microsoft.com/office/officeart/2005/8/layout/process1"/>
    <dgm:cxn modelId="{33EA3737-AD5F-4186-B567-A996AD189431}" type="presParOf" srcId="{B8B44662-230D-4A96-9F66-BACD4097B651}" destId="{6B24FEC3-BFD0-44C7-AB7C-1CDFB502E6D8}" srcOrd="0" destOrd="0" presId="urn:microsoft.com/office/officeart/2005/8/layout/process1"/>
    <dgm:cxn modelId="{85B82A92-D35E-448A-8C6D-4FD3212B816A}" type="presParOf" srcId="{4364E435-C34A-45AA-8789-F72F6571B6E2}" destId="{7A0D681C-F985-4788-BFCC-1570093EBCDF}" srcOrd="2" destOrd="0" presId="urn:microsoft.com/office/officeart/2005/8/layout/process1"/>
    <dgm:cxn modelId="{1737CFC0-AA02-4228-818A-249D15C3DA6A}" type="presParOf" srcId="{4364E435-C34A-45AA-8789-F72F6571B6E2}" destId="{49A80D76-A1B8-4CBA-BF34-4BD6D0873714}" srcOrd="3" destOrd="0" presId="urn:microsoft.com/office/officeart/2005/8/layout/process1"/>
    <dgm:cxn modelId="{74FF6C0D-3A19-4DB6-B606-AD077B308904}" type="presParOf" srcId="{49A80D76-A1B8-4CBA-BF34-4BD6D0873714}" destId="{95C844B4-CCC5-4DFF-B3A6-06CBA22C4021}" srcOrd="0" destOrd="0" presId="urn:microsoft.com/office/officeart/2005/8/layout/process1"/>
    <dgm:cxn modelId="{7D86A89B-145D-4511-B113-8E2ABE683116}" type="presParOf" srcId="{4364E435-C34A-45AA-8789-F72F6571B6E2}" destId="{7E557506-D4B6-4A08-B99D-93EB2617E0EC}" srcOrd="4" destOrd="0" presId="urn:microsoft.com/office/officeart/2005/8/layout/process1"/>
    <dgm:cxn modelId="{85FE6AFC-C508-40E9-834B-8C6B0BC7899D}" type="presParOf" srcId="{4364E435-C34A-45AA-8789-F72F6571B6E2}" destId="{670F50B2-78B0-4E56-8BF3-431AA8733231}" srcOrd="5" destOrd="0" presId="urn:microsoft.com/office/officeart/2005/8/layout/process1"/>
    <dgm:cxn modelId="{A0815DB8-5F74-4227-A7A6-8E0DC4CCA12A}" type="presParOf" srcId="{670F50B2-78B0-4E56-8BF3-431AA8733231}" destId="{793A8C51-EF2A-4F57-AF9A-E8751635A192}" srcOrd="0" destOrd="0" presId="urn:microsoft.com/office/officeart/2005/8/layout/process1"/>
    <dgm:cxn modelId="{663C69DB-1701-4ED2-AE30-1B13E20361C6}" type="presParOf" srcId="{4364E435-C34A-45AA-8789-F72F6571B6E2}" destId="{38488D8B-1680-4945-8379-8023C674C20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D55DB-4FC5-BF40-AFA8-6DEE013F7680}">
      <dsp:nvSpPr>
        <dsp:cNvPr id="0" name=""/>
        <dsp:cNvSpPr/>
      </dsp:nvSpPr>
      <dsp:spPr>
        <a:xfrm>
          <a:off x="0" y="0"/>
          <a:ext cx="6603508"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 sz="1800" kern="1200"/>
            <a:t>Ρηχή γραφική εργασία</a:t>
          </a:r>
        </a:p>
        <a:p>
          <a:pPr marL="114300" lvl="1" indent="-114300" algn="l" defTabSz="533400">
            <a:lnSpc>
              <a:spcPct val="90000"/>
            </a:lnSpc>
            <a:spcBef>
              <a:spcPct val="0"/>
            </a:spcBef>
            <a:spcAft>
              <a:spcPct val="15000"/>
            </a:spcAft>
            <a:buChar char="•"/>
          </a:pPr>
          <a:r>
            <a:rPr lang="el" sz="1200" kern="1200"/>
            <a:t>Αποφασίστε εάν κάθε λέξη είναι με κεφαλαία ή πεζά γράμματα</a:t>
          </a:r>
        </a:p>
      </dsp:txBody>
      <dsp:txXfrm>
        <a:off x="30643" y="30643"/>
        <a:ext cx="5474545" cy="984943"/>
      </dsp:txXfrm>
    </dsp:sp>
    <dsp:sp modelId="{B752BAD3-F53E-8840-8B2C-89B367D608E3}">
      <dsp:nvSpPr>
        <dsp:cNvPr id="0" name=""/>
        <dsp:cNvSpPr/>
      </dsp:nvSpPr>
      <dsp:spPr>
        <a:xfrm>
          <a:off x="232874" y="1220601"/>
          <a:ext cx="7303084"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 sz="1800" kern="1200"/>
            <a:t>Ενδιάμεση φωνητική εργασία</a:t>
          </a:r>
        </a:p>
        <a:p>
          <a:pPr marL="114300" lvl="1" indent="-114300" algn="l" defTabSz="533400">
            <a:lnSpc>
              <a:spcPct val="90000"/>
            </a:lnSpc>
            <a:spcBef>
              <a:spcPct val="0"/>
            </a:spcBef>
            <a:spcAft>
              <a:spcPct val="15000"/>
            </a:spcAft>
            <a:buChar char="•"/>
          </a:pPr>
          <a:r>
            <a:rPr lang="el" sz="1200" kern="1200"/>
            <a:t>Αποφασίστε εάν κάθε λέξη ομοιοκαταληκτεί με μια λέξη-στόχο</a:t>
          </a:r>
        </a:p>
      </dsp:txBody>
      <dsp:txXfrm>
        <a:off x="263517" y="1251244"/>
        <a:ext cx="5845315" cy="984943"/>
      </dsp:txXfrm>
    </dsp:sp>
    <dsp:sp modelId="{EE3E82BE-39A9-6F4B-B92B-52B66512B47C}">
      <dsp:nvSpPr>
        <dsp:cNvPr id="0" name=""/>
        <dsp:cNvSpPr/>
      </dsp:nvSpPr>
      <dsp:spPr>
        <a:xfrm>
          <a:off x="1165325" y="2441202"/>
          <a:ext cx="6603508" cy="104622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 sz="1800" kern="1200"/>
            <a:t>Βαθιά σημασιολογική εργασία</a:t>
          </a:r>
        </a:p>
        <a:p>
          <a:pPr marL="114300" lvl="1" indent="-114300" algn="l" defTabSz="533400">
            <a:lnSpc>
              <a:spcPct val="90000"/>
            </a:lnSpc>
            <a:spcBef>
              <a:spcPct val="0"/>
            </a:spcBef>
            <a:spcAft>
              <a:spcPct val="15000"/>
            </a:spcAft>
            <a:buChar char="•"/>
          </a:pPr>
          <a:r>
            <a:rPr lang="el" sz="1200" kern="1200"/>
            <a:t>Αποφασίστε εάν κάθε λέξη ταιριάζει σε μια πρόταση που περιέχει ένα κενό</a:t>
          </a:r>
        </a:p>
      </dsp:txBody>
      <dsp:txXfrm>
        <a:off x="1195968" y="2471845"/>
        <a:ext cx="5279511" cy="984943"/>
      </dsp:txXfrm>
    </dsp:sp>
    <dsp:sp modelId="{775266C3-0C78-CB45-AA9B-BA58056265C2}">
      <dsp:nvSpPr>
        <dsp:cNvPr id="0" name=""/>
        <dsp:cNvSpPr/>
      </dsp:nvSpPr>
      <dsp:spPr>
        <a:xfrm>
          <a:off x="6321676" y="620175"/>
          <a:ext cx="680049" cy="680049"/>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474687" y="620175"/>
        <a:ext cx="374027" cy="511737"/>
      </dsp:txXfrm>
    </dsp:sp>
    <dsp:sp modelId="{478F3A59-215D-1F41-97E5-39FCCA3A097D}">
      <dsp:nvSpPr>
        <dsp:cNvPr id="0" name=""/>
        <dsp:cNvSpPr/>
      </dsp:nvSpPr>
      <dsp:spPr>
        <a:xfrm>
          <a:off x="6968208" y="1849531"/>
          <a:ext cx="680049" cy="680049"/>
        </a:xfrm>
        <a:prstGeom prst="downArrow">
          <a:avLst>
            <a:gd name="adj1" fmla="val 55000"/>
            <a:gd name="adj2" fmla="val 45000"/>
          </a:avLst>
        </a:prstGeom>
        <a:solidFill>
          <a:schemeClr val="lt1">
            <a:alpha val="90000"/>
            <a:tint val="40000"/>
            <a:hueOff val="0"/>
            <a:satOff val="0"/>
            <a:lumOff val="0"/>
            <a:alphaOff val="0"/>
          </a:schemeClr>
        </a:solidFill>
        <a:ln w="6350" cap="flat" cmpd="sng" algn="ctr">
          <a:solidFill>
            <a:schemeClr val="dk2">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121219" y="1849531"/>
        <a:ext cx="374027" cy="511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AB92F-E512-458D-AA1D-3B61AE63A23C}">
      <dsp:nvSpPr>
        <dsp:cNvPr id="0" name=""/>
        <dsp:cNvSpPr/>
      </dsp:nvSpPr>
      <dsp:spPr>
        <a:xfrm>
          <a:off x="4313" y="976161"/>
          <a:ext cx="2335202" cy="326928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844550">
            <a:lnSpc>
              <a:spcPct val="90000"/>
            </a:lnSpc>
            <a:spcBef>
              <a:spcPct val="0"/>
            </a:spcBef>
            <a:spcAft>
              <a:spcPct val="35000"/>
            </a:spcAft>
            <a:buNone/>
          </a:pPr>
          <a:r>
            <a:rPr lang="el" sz="1900" kern="1200"/>
            <a:t>Φάση 1: Κοινωνική διάγνωση.</a:t>
          </a:r>
        </a:p>
      </dsp:txBody>
      <dsp:txXfrm>
        <a:off x="4313" y="2218488"/>
        <a:ext cx="2335202" cy="1961570"/>
      </dsp:txXfrm>
    </dsp:sp>
    <dsp:sp modelId="{D8AF6E51-C564-445F-918E-29611F3C5C19}">
      <dsp:nvSpPr>
        <dsp:cNvPr id="0" name=""/>
        <dsp:cNvSpPr/>
      </dsp:nvSpPr>
      <dsp:spPr>
        <a:xfrm>
          <a:off x="681521" y="1303089"/>
          <a:ext cx="980785" cy="9807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l" sz="4700" kern="1200"/>
            <a:t>1</a:t>
          </a:r>
        </a:p>
      </dsp:txBody>
      <dsp:txXfrm>
        <a:off x="825154" y="1446722"/>
        <a:ext cx="693519" cy="693519"/>
      </dsp:txXfrm>
    </dsp:sp>
    <dsp:sp modelId="{D069ABF7-62A4-4C04-A572-F56C232EE15A}">
      <dsp:nvSpPr>
        <dsp:cNvPr id="0" name=""/>
        <dsp:cNvSpPr/>
      </dsp:nvSpPr>
      <dsp:spPr>
        <a:xfrm>
          <a:off x="4313" y="4245372"/>
          <a:ext cx="2335202" cy="72"/>
        </a:xfrm>
        <a:prstGeom prst="rect">
          <a:avLst/>
        </a:prstGeom>
        <a:solidFill>
          <a:schemeClr val="accent2">
            <a:hueOff val="-161707"/>
            <a:satOff val="-9325"/>
            <a:lumOff val="959"/>
            <a:alphaOff val="0"/>
          </a:schemeClr>
        </a:solidFill>
        <a:ln w="12700" cap="flat" cmpd="sng" algn="ctr">
          <a:solidFill>
            <a:schemeClr val="accent2">
              <a:hueOff val="-161707"/>
              <a:satOff val="-9325"/>
              <a:lumOff val="9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98C2A-4ED7-4678-801B-7FA406BABB5E}">
      <dsp:nvSpPr>
        <dsp:cNvPr id="0" name=""/>
        <dsp:cNvSpPr/>
      </dsp:nvSpPr>
      <dsp:spPr>
        <a:xfrm>
          <a:off x="2573035" y="976161"/>
          <a:ext cx="2335202" cy="3269283"/>
        </a:xfrm>
        <a:prstGeom prst="rect">
          <a:avLst/>
        </a:prstGeom>
        <a:solidFill>
          <a:schemeClr val="accent2">
            <a:tint val="40000"/>
            <a:alpha val="90000"/>
            <a:hueOff val="-212306"/>
            <a:satOff val="-18836"/>
            <a:lumOff val="-192"/>
            <a:alphaOff val="0"/>
          </a:schemeClr>
        </a:solidFill>
        <a:ln w="12700" cap="flat" cmpd="sng" algn="ctr">
          <a:solidFill>
            <a:schemeClr val="accent2">
              <a:tint val="40000"/>
              <a:alpha val="90000"/>
              <a:hueOff val="-212306"/>
              <a:satOff val="-18836"/>
              <a:lumOff val="-1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844550">
            <a:lnSpc>
              <a:spcPct val="90000"/>
            </a:lnSpc>
            <a:spcBef>
              <a:spcPct val="0"/>
            </a:spcBef>
            <a:spcAft>
              <a:spcPct val="35000"/>
            </a:spcAft>
            <a:buNone/>
          </a:pPr>
          <a:r>
            <a:rPr lang="el" sz="1900" kern="1200"/>
            <a:t>Φάση 2: Επιδημιολογική διάγνωση.</a:t>
          </a:r>
        </a:p>
      </dsp:txBody>
      <dsp:txXfrm>
        <a:off x="2573035" y="2218488"/>
        <a:ext cx="2335202" cy="1961570"/>
      </dsp:txXfrm>
    </dsp:sp>
    <dsp:sp modelId="{C16C06FD-3063-405C-8079-584C0265CAED}">
      <dsp:nvSpPr>
        <dsp:cNvPr id="0" name=""/>
        <dsp:cNvSpPr/>
      </dsp:nvSpPr>
      <dsp:spPr>
        <a:xfrm>
          <a:off x="3250244" y="1303089"/>
          <a:ext cx="980785" cy="980785"/>
        </a:xfrm>
        <a:prstGeom prst="ellipse">
          <a:avLst/>
        </a:prstGeom>
        <a:solidFill>
          <a:schemeClr val="accent2">
            <a:hueOff val="-323414"/>
            <a:satOff val="-18651"/>
            <a:lumOff val="1917"/>
            <a:alphaOff val="0"/>
          </a:schemeClr>
        </a:solidFill>
        <a:ln w="12700" cap="flat" cmpd="sng" algn="ctr">
          <a:solidFill>
            <a:schemeClr val="accent2">
              <a:hueOff val="-323414"/>
              <a:satOff val="-18651"/>
              <a:lumOff val="19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l" sz="4700" kern="1200"/>
            <a:t>2</a:t>
          </a:r>
        </a:p>
      </dsp:txBody>
      <dsp:txXfrm>
        <a:off x="3393877" y="1446722"/>
        <a:ext cx="693519" cy="693519"/>
      </dsp:txXfrm>
    </dsp:sp>
    <dsp:sp modelId="{292C6E61-9C2E-4534-9E10-380BA434120F}">
      <dsp:nvSpPr>
        <dsp:cNvPr id="0" name=""/>
        <dsp:cNvSpPr/>
      </dsp:nvSpPr>
      <dsp:spPr>
        <a:xfrm>
          <a:off x="2573035" y="4245372"/>
          <a:ext cx="2335202" cy="7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07887-B7BC-4BEC-9DDE-836758B43DC0}">
      <dsp:nvSpPr>
        <dsp:cNvPr id="0" name=""/>
        <dsp:cNvSpPr/>
      </dsp:nvSpPr>
      <dsp:spPr>
        <a:xfrm>
          <a:off x="5141758" y="976161"/>
          <a:ext cx="2335202" cy="3269283"/>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844550">
            <a:lnSpc>
              <a:spcPct val="90000"/>
            </a:lnSpc>
            <a:spcBef>
              <a:spcPct val="0"/>
            </a:spcBef>
            <a:spcAft>
              <a:spcPct val="35000"/>
            </a:spcAft>
            <a:buNone/>
          </a:pPr>
          <a:r>
            <a:rPr lang="el" sz="1900" kern="1200"/>
            <a:t>Φάση 3: Συμπεριφορική και περιβαλλοντική διάγνωση.</a:t>
          </a:r>
        </a:p>
      </dsp:txBody>
      <dsp:txXfrm>
        <a:off x="5141758" y="2218488"/>
        <a:ext cx="2335202" cy="1961570"/>
      </dsp:txXfrm>
    </dsp:sp>
    <dsp:sp modelId="{A9EB9A6B-5F5E-4932-96FD-1E5E5F7F371E}">
      <dsp:nvSpPr>
        <dsp:cNvPr id="0" name=""/>
        <dsp:cNvSpPr/>
      </dsp:nvSpPr>
      <dsp:spPr>
        <a:xfrm>
          <a:off x="5818967" y="1303089"/>
          <a:ext cx="980785" cy="980785"/>
        </a:xfrm>
        <a:prstGeom prst="ellipse">
          <a:avLst/>
        </a:prstGeom>
        <a:solidFill>
          <a:schemeClr val="accent2">
            <a:hueOff val="-646828"/>
            <a:satOff val="-37301"/>
            <a:lumOff val="3835"/>
            <a:alphaOff val="0"/>
          </a:schemeClr>
        </a:solidFill>
        <a:ln w="12700" cap="flat" cmpd="sng" algn="ctr">
          <a:solidFill>
            <a:schemeClr val="accent2">
              <a:hueOff val="-646828"/>
              <a:satOff val="-37301"/>
              <a:lumOff val="38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l" sz="4700" kern="1200"/>
            <a:t>3</a:t>
          </a:r>
        </a:p>
      </dsp:txBody>
      <dsp:txXfrm>
        <a:off x="5962600" y="1446722"/>
        <a:ext cx="693519" cy="693519"/>
      </dsp:txXfrm>
    </dsp:sp>
    <dsp:sp modelId="{C2C5AEF3-603B-4DD8-A098-DCE91D4BF235}">
      <dsp:nvSpPr>
        <dsp:cNvPr id="0" name=""/>
        <dsp:cNvSpPr/>
      </dsp:nvSpPr>
      <dsp:spPr>
        <a:xfrm>
          <a:off x="5141758" y="4245372"/>
          <a:ext cx="2335202" cy="72"/>
        </a:xfrm>
        <a:prstGeom prst="rect">
          <a:avLst/>
        </a:prstGeom>
        <a:solidFill>
          <a:schemeClr val="accent2">
            <a:hueOff val="-808535"/>
            <a:satOff val="-46627"/>
            <a:lumOff val="4793"/>
            <a:alphaOff val="0"/>
          </a:schemeClr>
        </a:solidFill>
        <a:ln w="12700" cap="flat" cmpd="sng" algn="ctr">
          <a:solidFill>
            <a:schemeClr val="accent2">
              <a:hueOff val="-808535"/>
              <a:satOff val="-46627"/>
              <a:lumOff val="47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4FDFE-448E-42FD-8037-57FB22EB016D}">
      <dsp:nvSpPr>
        <dsp:cNvPr id="0" name=""/>
        <dsp:cNvSpPr/>
      </dsp:nvSpPr>
      <dsp:spPr>
        <a:xfrm>
          <a:off x="7710481" y="976161"/>
          <a:ext cx="2335202" cy="3269283"/>
        </a:xfrm>
        <a:prstGeom prst="rect">
          <a:avLst/>
        </a:prstGeom>
        <a:solidFill>
          <a:schemeClr val="accent2">
            <a:tint val="40000"/>
            <a:alpha val="90000"/>
            <a:hueOff val="-636919"/>
            <a:satOff val="-56510"/>
            <a:lumOff val="-577"/>
            <a:alphaOff val="0"/>
          </a:schemeClr>
        </a:solidFill>
        <a:ln w="12700" cap="flat" cmpd="sng" algn="ctr">
          <a:solidFill>
            <a:schemeClr val="accent2">
              <a:tint val="40000"/>
              <a:alpha val="90000"/>
              <a:hueOff val="-636919"/>
              <a:satOff val="-56510"/>
              <a:lumOff val="-5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844550">
            <a:lnSpc>
              <a:spcPct val="90000"/>
            </a:lnSpc>
            <a:spcBef>
              <a:spcPct val="0"/>
            </a:spcBef>
            <a:spcAft>
              <a:spcPct val="35000"/>
            </a:spcAft>
            <a:buNone/>
          </a:pPr>
          <a:r>
            <a:rPr lang="el" sz="1900" kern="1200"/>
            <a:t>Φάση 4: Εκπαιδευτική και οργανωτική διάγνωση.</a:t>
          </a:r>
        </a:p>
      </dsp:txBody>
      <dsp:txXfrm>
        <a:off x="7710481" y="2218488"/>
        <a:ext cx="2335202" cy="1961570"/>
      </dsp:txXfrm>
    </dsp:sp>
    <dsp:sp modelId="{3E7FDE23-30E9-47AF-AF22-D416DE2E563B}">
      <dsp:nvSpPr>
        <dsp:cNvPr id="0" name=""/>
        <dsp:cNvSpPr/>
      </dsp:nvSpPr>
      <dsp:spPr>
        <a:xfrm>
          <a:off x="8387690" y="1303089"/>
          <a:ext cx="980785" cy="980785"/>
        </a:xfrm>
        <a:prstGeom prst="ellips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l" sz="4700" kern="1200"/>
            <a:t>4</a:t>
          </a:r>
        </a:p>
      </dsp:txBody>
      <dsp:txXfrm>
        <a:off x="8531323" y="1446722"/>
        <a:ext cx="693519" cy="693519"/>
      </dsp:txXfrm>
    </dsp:sp>
    <dsp:sp modelId="{08B1E0F1-BA36-485D-8FB0-F31F511C6E68}">
      <dsp:nvSpPr>
        <dsp:cNvPr id="0" name=""/>
        <dsp:cNvSpPr/>
      </dsp:nvSpPr>
      <dsp:spPr>
        <a:xfrm>
          <a:off x="7710481" y="4245372"/>
          <a:ext cx="2335202" cy="72"/>
        </a:xfrm>
        <a:prstGeom prst="rect">
          <a:avLst/>
        </a:prstGeom>
        <a:solidFill>
          <a:schemeClr val="accent2">
            <a:hueOff val="-1131949"/>
            <a:satOff val="-65277"/>
            <a:lumOff val="6711"/>
            <a:alphaOff val="0"/>
          </a:schemeClr>
        </a:solidFill>
        <a:ln w="12700" cap="flat" cmpd="sng" algn="ctr">
          <a:solidFill>
            <a:schemeClr val="accent2">
              <a:hueOff val="-1131949"/>
              <a:satOff val="-65277"/>
              <a:lumOff val="67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025393-3CD6-48F4-92F6-F8A84191F13C}">
      <dsp:nvSpPr>
        <dsp:cNvPr id="0" name=""/>
        <dsp:cNvSpPr/>
      </dsp:nvSpPr>
      <dsp:spPr>
        <a:xfrm>
          <a:off x="10279204" y="976161"/>
          <a:ext cx="2335202" cy="3269283"/>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061" tIns="330200" rIns="182061" bIns="330200" numCol="1" spcCol="1270" anchor="t" anchorCtr="0">
          <a:noAutofit/>
        </a:bodyPr>
        <a:lstStyle/>
        <a:p>
          <a:pPr marL="0" lvl="0" indent="0" algn="l" defTabSz="844550">
            <a:lnSpc>
              <a:spcPct val="90000"/>
            </a:lnSpc>
            <a:spcBef>
              <a:spcPct val="0"/>
            </a:spcBef>
            <a:spcAft>
              <a:spcPct val="35000"/>
            </a:spcAft>
            <a:buNone/>
          </a:pPr>
          <a:r>
            <a:rPr lang="el" sz="1900" kern="1200"/>
            <a:t>Φάση 5: Διοικητική και πολιτική διάγνωση.</a:t>
          </a:r>
        </a:p>
      </dsp:txBody>
      <dsp:txXfrm>
        <a:off x="10279204" y="2218488"/>
        <a:ext cx="2335202" cy="1961570"/>
      </dsp:txXfrm>
    </dsp:sp>
    <dsp:sp modelId="{5AD2637C-85D8-4EFB-81F9-82E31C7DA2E1}">
      <dsp:nvSpPr>
        <dsp:cNvPr id="0" name=""/>
        <dsp:cNvSpPr/>
      </dsp:nvSpPr>
      <dsp:spPr>
        <a:xfrm>
          <a:off x="10956413" y="1303089"/>
          <a:ext cx="980785" cy="980785"/>
        </a:xfrm>
        <a:prstGeom prst="ellipse">
          <a:avLst/>
        </a:prstGeom>
        <a:solidFill>
          <a:schemeClr val="accent2">
            <a:hueOff val="-1293656"/>
            <a:satOff val="-74603"/>
            <a:lumOff val="7669"/>
            <a:alphaOff val="0"/>
          </a:schemeClr>
        </a:solidFill>
        <a:ln w="12700" cap="flat" cmpd="sng" algn="ctr">
          <a:solidFill>
            <a:schemeClr val="accent2">
              <a:hueOff val="-1293656"/>
              <a:satOff val="-74603"/>
              <a:lumOff val="76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466" tIns="12700" rIns="76466" bIns="12700" numCol="1" spcCol="1270" anchor="ctr" anchorCtr="0">
          <a:noAutofit/>
        </a:bodyPr>
        <a:lstStyle/>
        <a:p>
          <a:pPr marL="0" lvl="0" indent="0" algn="ctr" defTabSz="2089150">
            <a:lnSpc>
              <a:spcPct val="90000"/>
            </a:lnSpc>
            <a:spcBef>
              <a:spcPct val="0"/>
            </a:spcBef>
            <a:spcAft>
              <a:spcPct val="35000"/>
            </a:spcAft>
            <a:buNone/>
          </a:pPr>
          <a:r>
            <a:rPr lang="el" sz="4700" kern="1200"/>
            <a:t>5</a:t>
          </a:r>
        </a:p>
      </dsp:txBody>
      <dsp:txXfrm>
        <a:off x="11100046" y="1446722"/>
        <a:ext cx="693519" cy="693519"/>
      </dsp:txXfrm>
    </dsp:sp>
    <dsp:sp modelId="{184B3CC1-7BB7-4308-8AD1-E8CC19B81266}">
      <dsp:nvSpPr>
        <dsp:cNvPr id="0" name=""/>
        <dsp:cNvSpPr/>
      </dsp:nvSpPr>
      <dsp:spPr>
        <a:xfrm>
          <a:off x="10279204" y="4245372"/>
          <a:ext cx="2335202"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FEEAC-645C-45FA-B380-0AA2E5C50725}">
      <dsp:nvSpPr>
        <dsp:cNvPr id="0" name=""/>
        <dsp:cNvSpPr/>
      </dsp:nvSpPr>
      <dsp:spPr>
        <a:xfrm>
          <a:off x="0" y="4282848"/>
          <a:ext cx="3154680" cy="93698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l" sz="3300" kern="1200"/>
            <a:t>Φάση 9</a:t>
          </a:r>
        </a:p>
      </dsp:txBody>
      <dsp:txXfrm>
        <a:off x="0" y="4282848"/>
        <a:ext cx="3154680" cy="936982"/>
      </dsp:txXfrm>
    </dsp:sp>
    <dsp:sp modelId="{F32DE9EA-4E64-4D25-9248-F153A809FF1A}">
      <dsp:nvSpPr>
        <dsp:cNvPr id="0" name=""/>
        <dsp:cNvSpPr/>
      </dsp:nvSpPr>
      <dsp:spPr>
        <a:xfrm>
          <a:off x="3154679" y="4282848"/>
          <a:ext cx="9464040" cy="93698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l" sz="2300" kern="1200"/>
            <a:t>Αξιολόγηση αποτελεσμάτων.</a:t>
          </a:r>
        </a:p>
      </dsp:txBody>
      <dsp:txXfrm>
        <a:off x="3154679" y="4282848"/>
        <a:ext cx="9464040" cy="936982"/>
      </dsp:txXfrm>
    </dsp:sp>
    <dsp:sp modelId="{11E4D1AA-9B54-474D-99DF-3C634AC4AB6D}">
      <dsp:nvSpPr>
        <dsp:cNvPr id="0" name=""/>
        <dsp:cNvSpPr/>
      </dsp:nvSpPr>
      <dsp:spPr>
        <a:xfrm rot="10800000">
          <a:off x="0" y="2855823"/>
          <a:ext cx="3154680" cy="1441079"/>
        </a:xfrm>
        <a:prstGeom prst="upArrowCallout">
          <a:avLst>
            <a:gd name="adj1" fmla="val 5000"/>
            <a:gd name="adj2" fmla="val 10000"/>
            <a:gd name="adj3" fmla="val 15000"/>
            <a:gd name="adj4" fmla="val 64977"/>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l" sz="3300" kern="1200"/>
            <a:t>Φάση 8</a:t>
          </a:r>
        </a:p>
      </dsp:txBody>
      <dsp:txXfrm rot="-10800000">
        <a:off x="0" y="2855823"/>
        <a:ext cx="3154680" cy="936701"/>
      </dsp:txXfrm>
    </dsp:sp>
    <dsp:sp modelId="{F7B94038-86A6-470E-9826-207B9A074809}">
      <dsp:nvSpPr>
        <dsp:cNvPr id="0" name=""/>
        <dsp:cNvSpPr/>
      </dsp:nvSpPr>
      <dsp:spPr>
        <a:xfrm>
          <a:off x="3154679" y="2855823"/>
          <a:ext cx="9464040" cy="936701"/>
        </a:xfrm>
        <a:prstGeom prst="rect">
          <a:avLst/>
        </a:prstGeom>
        <a:solidFill>
          <a:schemeClr val="accent2">
            <a:tint val="40000"/>
            <a:alpha val="90000"/>
            <a:hueOff val="-283075"/>
            <a:satOff val="-25115"/>
            <a:lumOff val="-256"/>
            <a:alphaOff val="0"/>
          </a:schemeClr>
        </a:solidFill>
        <a:ln w="6350" cap="flat" cmpd="sng" algn="ctr">
          <a:solidFill>
            <a:schemeClr val="accent2">
              <a:tint val="40000"/>
              <a:alpha val="90000"/>
              <a:hueOff val="-283075"/>
              <a:satOff val="-25115"/>
              <a:lumOff val="-25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l" sz="2300" kern="1200"/>
            <a:t>Αξιολόγηση επιπτώσεων.</a:t>
          </a:r>
        </a:p>
      </dsp:txBody>
      <dsp:txXfrm>
        <a:off x="3154679" y="2855823"/>
        <a:ext cx="9464040" cy="936701"/>
      </dsp:txXfrm>
    </dsp:sp>
    <dsp:sp modelId="{2E73C1E6-CF3C-4C3A-88EC-B0BC230C772E}">
      <dsp:nvSpPr>
        <dsp:cNvPr id="0" name=""/>
        <dsp:cNvSpPr/>
      </dsp:nvSpPr>
      <dsp:spPr>
        <a:xfrm rot="10800000">
          <a:off x="0" y="1428799"/>
          <a:ext cx="3154680" cy="1441079"/>
        </a:xfrm>
        <a:prstGeom prst="upArrowCallout">
          <a:avLst>
            <a:gd name="adj1" fmla="val 5000"/>
            <a:gd name="adj2" fmla="val 10000"/>
            <a:gd name="adj3" fmla="val 15000"/>
            <a:gd name="adj4" fmla="val 64977"/>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l" sz="3300" kern="1200"/>
            <a:t>Φάση 7</a:t>
          </a:r>
        </a:p>
      </dsp:txBody>
      <dsp:txXfrm rot="-10800000">
        <a:off x="0" y="1428799"/>
        <a:ext cx="3154680" cy="936701"/>
      </dsp:txXfrm>
    </dsp:sp>
    <dsp:sp modelId="{B608EB9D-85FE-4C66-B78C-1DF5351E1069}">
      <dsp:nvSpPr>
        <dsp:cNvPr id="0" name=""/>
        <dsp:cNvSpPr/>
      </dsp:nvSpPr>
      <dsp:spPr>
        <a:xfrm>
          <a:off x="3154679" y="1428799"/>
          <a:ext cx="9464040" cy="936701"/>
        </a:xfrm>
        <a:prstGeom prst="rect">
          <a:avLst/>
        </a:prstGeom>
        <a:solidFill>
          <a:schemeClr val="accent2">
            <a:tint val="40000"/>
            <a:alpha val="90000"/>
            <a:hueOff val="-566151"/>
            <a:satOff val="-50231"/>
            <a:lumOff val="-513"/>
            <a:alphaOff val="0"/>
          </a:schemeClr>
        </a:solidFill>
        <a:ln w="6350" cap="flat" cmpd="sng" algn="ctr">
          <a:solidFill>
            <a:schemeClr val="accent2">
              <a:tint val="40000"/>
              <a:alpha val="90000"/>
              <a:hueOff val="-566151"/>
              <a:satOff val="-50231"/>
              <a:lumOff val="-51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l" sz="2300" kern="1200"/>
            <a:t>Αξιολόγηση διαδικασίας.</a:t>
          </a:r>
        </a:p>
      </dsp:txBody>
      <dsp:txXfrm>
        <a:off x="3154679" y="1428799"/>
        <a:ext cx="9464040" cy="936701"/>
      </dsp:txXfrm>
    </dsp:sp>
    <dsp:sp modelId="{D7D58471-944D-4A6C-95E4-ADB5491ACB24}">
      <dsp:nvSpPr>
        <dsp:cNvPr id="0" name=""/>
        <dsp:cNvSpPr/>
      </dsp:nvSpPr>
      <dsp:spPr>
        <a:xfrm rot="10800000">
          <a:off x="0" y="1775"/>
          <a:ext cx="3154680" cy="1441079"/>
        </a:xfrm>
        <a:prstGeom prst="upArrowCallout">
          <a:avLst>
            <a:gd name="adj1" fmla="val 5000"/>
            <a:gd name="adj2" fmla="val 10000"/>
            <a:gd name="adj3" fmla="val 15000"/>
            <a:gd name="adj4" fmla="val 64977"/>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24361" tIns="234696" rIns="224361" bIns="234696" numCol="1" spcCol="1270" anchor="ctr" anchorCtr="0">
          <a:noAutofit/>
        </a:bodyPr>
        <a:lstStyle/>
        <a:p>
          <a:pPr marL="0" lvl="0" indent="0" algn="ctr" defTabSz="1466850">
            <a:lnSpc>
              <a:spcPct val="90000"/>
            </a:lnSpc>
            <a:spcBef>
              <a:spcPct val="0"/>
            </a:spcBef>
            <a:spcAft>
              <a:spcPct val="35000"/>
            </a:spcAft>
            <a:buNone/>
          </a:pPr>
          <a:r>
            <a:rPr lang="el" sz="3300" kern="1200"/>
            <a:t>Φάση 6</a:t>
          </a:r>
        </a:p>
      </dsp:txBody>
      <dsp:txXfrm rot="-10800000">
        <a:off x="0" y="1775"/>
        <a:ext cx="3154680" cy="936701"/>
      </dsp:txXfrm>
    </dsp:sp>
    <dsp:sp modelId="{3E2844AB-185B-46B7-BF56-772925800F70}">
      <dsp:nvSpPr>
        <dsp:cNvPr id="0" name=""/>
        <dsp:cNvSpPr/>
      </dsp:nvSpPr>
      <dsp:spPr>
        <a:xfrm>
          <a:off x="3154679" y="1775"/>
          <a:ext cx="9464040" cy="936701"/>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1975" tIns="292100" rIns="191975" bIns="292100" numCol="1" spcCol="1270" anchor="ctr" anchorCtr="0">
          <a:noAutofit/>
        </a:bodyPr>
        <a:lstStyle/>
        <a:p>
          <a:pPr marL="0" lvl="0" indent="0" algn="l" defTabSz="1022350">
            <a:lnSpc>
              <a:spcPct val="90000"/>
            </a:lnSpc>
            <a:spcBef>
              <a:spcPct val="0"/>
            </a:spcBef>
            <a:spcAft>
              <a:spcPct val="35000"/>
            </a:spcAft>
            <a:buNone/>
          </a:pPr>
          <a:r>
            <a:rPr lang="el" sz="2300" kern="1200"/>
            <a:t>Εκτέλεση.</a:t>
          </a:r>
        </a:p>
      </dsp:txBody>
      <dsp:txXfrm>
        <a:off x="3154679" y="1775"/>
        <a:ext cx="9464040" cy="9367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E235F-0FC8-48DE-AEF6-8789C88A4794}">
      <dsp:nvSpPr>
        <dsp:cNvPr id="0" name=""/>
        <dsp:cNvSpPr/>
      </dsp:nvSpPr>
      <dsp:spPr>
        <a:xfrm>
          <a:off x="2097677" y="3570"/>
          <a:ext cx="4011126" cy="2406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 sz="2200" kern="1200"/>
            <a:t>Δεδομένου ότι η αλλαγή συμπεριφοράς είναι σε γενικές γραμμές εθελοντική, η κυβερνοασφάλεια είναι πιο πιθανό να είναι αποτελεσματική εάν είναι συμμετοχική.</a:t>
          </a:r>
        </a:p>
      </dsp:txBody>
      <dsp:txXfrm>
        <a:off x="2097677" y="3570"/>
        <a:ext cx="4011126" cy="2406675"/>
      </dsp:txXfrm>
    </dsp:sp>
    <dsp:sp modelId="{267F9551-4D6A-49ED-8A38-F49C6588D54C}">
      <dsp:nvSpPr>
        <dsp:cNvPr id="0" name=""/>
        <dsp:cNvSpPr/>
      </dsp:nvSpPr>
      <dsp:spPr>
        <a:xfrm>
          <a:off x="6509916" y="3570"/>
          <a:ext cx="4011126" cy="2406675"/>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 sz="2200" kern="1200"/>
            <a:t>Τα θέματα της ΕτΠ πρέπει να εξετάζονται στο πλαίσιο της κοινότητας.</a:t>
          </a:r>
        </a:p>
      </dsp:txBody>
      <dsp:txXfrm>
        <a:off x="6509916" y="3570"/>
        <a:ext cx="4011126" cy="2406675"/>
      </dsp:txXfrm>
    </dsp:sp>
    <dsp:sp modelId="{7F393FF8-AEA2-41AE-B1A6-828AAEADEDAB}">
      <dsp:nvSpPr>
        <dsp:cNvPr id="0" name=""/>
        <dsp:cNvSpPr/>
      </dsp:nvSpPr>
      <dsp:spPr>
        <a:xfrm>
          <a:off x="2097677" y="2811359"/>
          <a:ext cx="4011126" cy="2406675"/>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 sz="2200" kern="1200"/>
            <a:t>Τα CS είναι ουσιαστικά ζητήματα επιχειρησιακής συνέχειας.</a:t>
          </a:r>
        </a:p>
      </dsp:txBody>
      <dsp:txXfrm>
        <a:off x="2097677" y="2811359"/>
        <a:ext cx="4011126" cy="2406675"/>
      </dsp:txXfrm>
    </dsp:sp>
    <dsp:sp modelId="{07C1B96B-95CA-4C3C-A955-3A505FF545DF}">
      <dsp:nvSpPr>
        <dsp:cNvPr id="0" name=""/>
        <dsp:cNvSpPr/>
      </dsp:nvSpPr>
      <dsp:spPr>
        <a:xfrm>
          <a:off x="6509916" y="2811359"/>
          <a:ext cx="4011126" cy="2406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l" sz="2200" kern="1200"/>
            <a:t>Το CS είναι ένας αστερισμός παραγόντων που αθροίζουν την οργανωτική ανθεκτικότητα και την προσωπική ανάπτυξη.</a:t>
          </a:r>
        </a:p>
      </dsp:txBody>
      <dsp:txXfrm>
        <a:off x="6509916" y="2811359"/>
        <a:ext cx="4011126" cy="2406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DB97B-E498-409C-AFCC-CAAB27BD19C8}">
      <dsp:nvSpPr>
        <dsp:cNvPr id="0" name=""/>
        <dsp:cNvSpPr/>
      </dsp:nvSpPr>
      <dsp:spPr>
        <a:xfrm>
          <a:off x="2744"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 sz="1100" kern="1200"/>
            <a:t>Ευαισθητοποίηση</a:t>
          </a:r>
        </a:p>
      </dsp:txBody>
      <dsp:txXfrm>
        <a:off x="23835" y="508511"/>
        <a:ext cx="1157973" cy="677911"/>
      </dsp:txXfrm>
    </dsp:sp>
    <dsp:sp modelId="{B8B44662-230D-4A96-9F66-BACD4097B651}">
      <dsp:nvSpPr>
        <dsp:cNvPr id="0" name=""/>
        <dsp:cNvSpPr/>
      </dsp:nvSpPr>
      <dsp:spPr>
        <a:xfrm>
          <a:off x="1322916"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e-DE" sz="900" kern="1200"/>
        </a:p>
      </dsp:txBody>
      <dsp:txXfrm>
        <a:off x="1322916" y="758175"/>
        <a:ext cx="178102" cy="178582"/>
      </dsp:txXfrm>
    </dsp:sp>
    <dsp:sp modelId="{7A0D681C-F985-4788-BFCC-1570093EBCDF}">
      <dsp:nvSpPr>
        <dsp:cNvPr id="0" name=""/>
        <dsp:cNvSpPr/>
      </dsp:nvSpPr>
      <dsp:spPr>
        <a:xfrm>
          <a:off x="1682962"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 sz="1100" kern="1200"/>
            <a:t>Πρόθεση</a:t>
          </a:r>
        </a:p>
      </dsp:txBody>
      <dsp:txXfrm>
        <a:off x="1704053" y="508511"/>
        <a:ext cx="1157973" cy="677911"/>
      </dsp:txXfrm>
    </dsp:sp>
    <dsp:sp modelId="{49A80D76-A1B8-4CBA-BF34-4BD6D0873714}">
      <dsp:nvSpPr>
        <dsp:cNvPr id="0" name=""/>
        <dsp:cNvSpPr/>
      </dsp:nvSpPr>
      <dsp:spPr>
        <a:xfrm>
          <a:off x="3003133"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e-DE" sz="900" kern="1200"/>
        </a:p>
      </dsp:txBody>
      <dsp:txXfrm>
        <a:off x="3003133" y="758175"/>
        <a:ext cx="178102" cy="178582"/>
      </dsp:txXfrm>
    </dsp:sp>
    <dsp:sp modelId="{7E557506-D4B6-4A08-B99D-93EB2617E0EC}">
      <dsp:nvSpPr>
        <dsp:cNvPr id="0" name=""/>
        <dsp:cNvSpPr/>
      </dsp:nvSpPr>
      <dsp:spPr>
        <a:xfrm>
          <a:off x="3363180"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 sz="1100" kern="1200" err="1"/>
            <a:t>Η ΣΥΜΠΕΡΙΦΟΡΑ</a:t>
          </a:r>
          <a:endParaRPr lang="de-DE" sz="1100" kern="1200"/>
        </a:p>
      </dsp:txBody>
      <dsp:txXfrm>
        <a:off x="3384271" y="508511"/>
        <a:ext cx="1157973" cy="677911"/>
      </dsp:txXfrm>
    </dsp:sp>
    <dsp:sp modelId="{670F50B2-78B0-4E56-8BF3-431AA8733231}">
      <dsp:nvSpPr>
        <dsp:cNvPr id="0" name=""/>
        <dsp:cNvSpPr/>
      </dsp:nvSpPr>
      <dsp:spPr>
        <a:xfrm>
          <a:off x="4683351" y="698647"/>
          <a:ext cx="254432" cy="2976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de-DE" sz="900" kern="1200"/>
        </a:p>
      </dsp:txBody>
      <dsp:txXfrm>
        <a:off x="4683351" y="758175"/>
        <a:ext cx="178102" cy="178582"/>
      </dsp:txXfrm>
    </dsp:sp>
    <dsp:sp modelId="{38488D8B-1680-4945-8379-8023C674C203}">
      <dsp:nvSpPr>
        <dsp:cNvPr id="0" name=""/>
        <dsp:cNvSpPr/>
      </dsp:nvSpPr>
      <dsp:spPr>
        <a:xfrm>
          <a:off x="5043398" y="487420"/>
          <a:ext cx="1200155" cy="7200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l" sz="1100" kern="1200"/>
            <a:t>Συνήθεια</a:t>
          </a:r>
        </a:p>
      </dsp:txBody>
      <dsp:txXfrm>
        <a:off x="5064489" y="508511"/>
        <a:ext cx="1157973" cy="67791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zotero.org/google-docs/?gJiNxQ"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zotero.org/google-docs/?iflXxx" TargetMode="External"/><Relationship Id="rId5" Type="http://schemas.openxmlformats.org/officeDocument/2006/relationships/hyperlink" Target="https://www.zotero.org/google-docs/?zELnIt" TargetMode="External"/><Relationship Id="rId4" Type="http://schemas.openxmlformats.org/officeDocument/2006/relationships/hyperlink" Target="https://www.zotero.org/google-docs/?jTHhvE"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 sz="1800" b="0" i="0" u="none" strike="noStrike" baseline="0">
                <a:latin typeface="WarnockPro-Regular"/>
              </a:rPr>
              <a:t>Οι περισσότεροι συμμετέχοντες ήταν</a:t>
            </a:r>
          </a:p>
          <a:p>
            <a:pPr algn="l"/>
            <a:r>
              <a:rPr lang="el" sz="1800" b="0" i="0" u="none" strike="noStrike" baseline="0">
                <a:latin typeface="WarnockPro-Regular"/>
              </a:rPr>
              <a:t>νοσηλευτές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64.250), ακολουθούμενοι από γιατρούς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36.029), συμμαχική υγεία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5068), οδοντιάτρους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4139), άγνωστους επαγγελματίες υγείας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2247), παραϊατρικό προσωπικό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744), βοηθούς νοσηλευτών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177 και παθολόγους (</a:t>
            </a:r>
            <a:r>
              <a:rPr lang="el" sz="1800" b="0" i="1" u="none" strike="noStrike" baseline="0">
                <a:latin typeface="WarnockPro-It"/>
              </a:rPr>
              <a:t>n </a:t>
            </a:r>
            <a:r>
              <a:rPr lang="el" sz="1800" b="0" i="0" u="none" strike="noStrike" baseline="0">
                <a:latin typeface="MTSY"/>
              </a:rPr>
              <a:t>= </a:t>
            </a:r>
            <a:r>
              <a:rPr lang="el" sz="1800" b="0" i="0" u="none" strike="noStrike" baseline="0">
                <a:latin typeface="WarnockPro-Regular"/>
              </a:rPr>
              <a:t>37).</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0708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l" sz="1200">
                <a:latin typeface="+mj-lt"/>
                <a:ea typeface="ＭＳ Ｐゴシック" pitchFamily="-106" charset="-128"/>
              </a:rPr>
              <a:t>Διορθώστε ότι οι μαθησιακές διαδικασίες έχουν σημαντικό αντίκτυπο στη μακροχρόνια μάθηση</a:t>
            </a:r>
          </a:p>
          <a:p>
            <a:pPr eaLnBrk="1" hangingPunct="1"/>
            <a:r>
              <a:rPr lang="el" sz="1200">
                <a:latin typeface="+mj-lt"/>
                <a:ea typeface="ＭＳ Ｐゴシック" pitchFamily="-106" charset="-128"/>
              </a:rPr>
              <a:t>Αναγνώρισε ότι η αντίληψη, η προσοχή και η μνήμη είναι όλα στενά συνδεδεμένα μεταξύ τους</a:t>
            </a:r>
          </a:p>
          <a:p>
            <a:pPr eaLnBrk="1" hangingPunct="1"/>
            <a:r>
              <a:rPr lang="el" sz="1200">
                <a:latin typeface="+mj-lt"/>
                <a:ea typeface="ＭＳ Ｐゴシック" pitchFamily="-106" charset="-128"/>
              </a:rPr>
              <a:t>Βοήθησε στον εντοπισμό της επεξεργασίας και της ιδιαιτερότητας της επεξεργασίας</a:t>
            </a:r>
          </a:p>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7175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94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572B1A5-4710-1BDC-F538-BC7C2790A3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06398AA4-4750-FAFF-CA78-57EC8E2B645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E743680-1341-6842-3EF9-7CF94B175A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ltLang="nb-NO"/>
              <a:t>Αλληλένδετο σύνολο ικανοτήτων για μάθηση και σκέψη και περιλαμβάνει πολλές από τις δεξιότητες που απαιτούνται για την ενεργό μάθηση, την κριτική σκέψη, την αναστοχαστική κρίση, την επίλυση προβλημάτων και τη λήψη αποφάσεων.</a:t>
            </a:r>
          </a:p>
          <a:p>
            <a:pPr eaLnBrk="1" hangingPunct="1"/>
            <a:endParaRPr lang="nb-NO" alt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31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l" altLang="nb-NO" sz="1200"/>
              <a:t>Μια διαδικασία κατά την οποία ένα άτομο αναζητά ενεργά σχέσεις και μοτίβα για να επιλύσει αντιφάσεις ή να φέρει συνοχή από ένα σύνολο εμπειριών.</a:t>
            </a:r>
          </a:p>
          <a:p>
            <a:pPr eaLnBrk="1" hangingPunct="1">
              <a:lnSpc>
                <a:spcPct val="90000"/>
              </a:lnSpc>
              <a:defRPr/>
            </a:pPr>
            <a:r>
              <a:rPr lang="el" altLang="nb-NO" sz="1200"/>
              <a:t>Οι αντιφάσεις οδηγούν σε ανισορροπία, προσαρμογή και αφομοίωση.</a:t>
            </a:r>
          </a:p>
          <a:p>
            <a:pPr eaLnBrk="1" hangingPunct="1">
              <a:lnSpc>
                <a:spcPct val="90000"/>
              </a:lnSpc>
              <a:defRPr/>
            </a:pPr>
            <a:r>
              <a:rPr lang="el" altLang="nb-NO" sz="1200"/>
              <a:t>Η αυτορρύθμιση ξεκινά με την εξερεύνηση και προχωρά μέσω της εφεύρεσης και της εφαρμογής.</a:t>
            </a:r>
          </a:p>
          <a:p>
            <a:pPr eaLnBrk="1" hangingPunct="1">
              <a:lnSpc>
                <a:spcPct val="90000"/>
              </a:lnSpc>
              <a:defRPr/>
            </a:pPr>
            <a:r>
              <a:rPr lang="el" altLang="nb-NO" sz="1200"/>
              <a:t>Το έργο της αυτορρύθμισης καλεί τους μαθητές να εντοπίσουν μοτίβα, να βγάλουν συμπεράσματα και να κάνουν συγκρίσεις.</a:t>
            </a:r>
          </a:p>
          <a:p>
            <a:pPr eaLnBrk="1" hangingPunct="1">
              <a:lnSpc>
                <a:spcPct val="90000"/>
              </a:lnSpc>
              <a:defRPr/>
            </a:pPr>
            <a:r>
              <a:rPr lang="el" altLang="nb-NO" sz="1200"/>
              <a:t>Η αυτορρύθμιση είναι απαραίτητη για την αύξηση τόσο των δηλωτικών όσο και των διαδικαστικών γνώσεων.</a:t>
            </a:r>
          </a:p>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9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l" altLang="nb-NO" sz="1200"/>
              <a:t>Μια διαδικασία κατά την οποία ένα άτομο αναζητά ενεργά σχέσεις και μοτίβα για να επιλύσει αντιφάσεις ή να φέρει συνοχή από ένα σύνολο εμπειριών.</a:t>
            </a:r>
          </a:p>
          <a:p>
            <a:pPr eaLnBrk="1" hangingPunct="1">
              <a:lnSpc>
                <a:spcPct val="90000"/>
              </a:lnSpc>
              <a:defRPr/>
            </a:pPr>
            <a:r>
              <a:rPr lang="el" altLang="nb-NO" sz="1200"/>
              <a:t>Οι αντιφάσεις οδηγούν σε ανισορροπία, προσαρμογή και αφομοίωση.</a:t>
            </a:r>
          </a:p>
          <a:p>
            <a:pPr eaLnBrk="1" hangingPunct="1">
              <a:lnSpc>
                <a:spcPct val="90000"/>
              </a:lnSpc>
              <a:defRPr/>
            </a:pPr>
            <a:r>
              <a:rPr lang="el" altLang="nb-NO" sz="1200"/>
              <a:t>Η αυτορρύθμιση ξεκινά με την εξερεύνηση και προχωρά μέσω της εφεύρεσης και της εφαρμογής.</a:t>
            </a:r>
          </a:p>
          <a:p>
            <a:pPr eaLnBrk="1" hangingPunct="1">
              <a:lnSpc>
                <a:spcPct val="90000"/>
              </a:lnSpc>
              <a:defRPr/>
            </a:pPr>
            <a:r>
              <a:rPr lang="el" altLang="nb-NO" sz="1200"/>
              <a:t>Το έργο της αυτορρύθμισης καλεί τους μαθητές να εντοπίσουν μοτίβα, να βγάλουν συμπεράσματα και να κάνουν συγκρίσεις.</a:t>
            </a:r>
          </a:p>
          <a:p>
            <a:pPr eaLnBrk="1" hangingPunct="1">
              <a:lnSpc>
                <a:spcPct val="90000"/>
              </a:lnSpc>
              <a:defRPr/>
            </a:pPr>
            <a:r>
              <a:rPr lang="el" altLang="nb-NO" sz="1200"/>
              <a:t>Η αυτορρύθμιση είναι απαραίτητη για την αύξηση τόσο των δηλωτικών όσο και των διαδικαστικών γνώσεων.</a:t>
            </a:r>
          </a:p>
          <a:p>
            <a:endParaRPr lang="et-E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896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7afaa372b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7afaa372b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424242"/>
              </a:buClr>
              <a:buSzPts val="1300"/>
              <a:buFont typeface="Nunito"/>
              <a:buChar char="●"/>
            </a:pPr>
            <a:r>
              <a:rPr lang="el" sz="1300">
                <a:solidFill>
                  <a:srgbClr val="424242"/>
                </a:solidFill>
                <a:latin typeface="Nunito"/>
                <a:ea typeface="Nunito"/>
                <a:cs typeface="Nunito"/>
                <a:sym typeface="Nunito"/>
              </a:rPr>
              <a:t>Τι σχέση έχει με εμένα;</a:t>
            </a:r>
            <a:endParaRPr sz="130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l">
                <a:solidFill>
                  <a:srgbClr val="424242"/>
                </a:solidFill>
                <a:highlight>
                  <a:srgbClr val="FFFF00"/>
                </a:highlight>
                <a:latin typeface="Nunito"/>
                <a:ea typeface="Nunito"/>
                <a:cs typeface="Nunito"/>
                <a:sym typeface="Nunito"/>
              </a:rPr>
              <a:t>Όλοι μπορούν να στοχευθούν (που έχουν πρόσβαση σε δεδομένα/σύνδεση)</a:t>
            </a:r>
            <a:endParaRPr>
              <a:solidFill>
                <a:srgbClr val="424242"/>
              </a:solidFill>
              <a:highlight>
                <a:srgbClr val="FFFF00"/>
              </a:highlight>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l">
                <a:solidFill>
                  <a:srgbClr val="424242"/>
                </a:solidFill>
                <a:highlight>
                  <a:srgbClr val="FFFF00"/>
                </a:highlight>
                <a:latin typeface="Nunito"/>
                <a:ea typeface="Nunito"/>
                <a:cs typeface="Nunito"/>
                <a:sym typeface="Nunito"/>
              </a:rPr>
              <a:t>Κίνδυνοι και τρωτά σημεία</a:t>
            </a:r>
            <a:endParaRPr>
              <a:solidFill>
                <a:srgbClr val="424242"/>
              </a:solidFill>
              <a:highlight>
                <a:srgbClr val="FFFF00"/>
              </a:highlight>
              <a:latin typeface="Nunito"/>
              <a:ea typeface="Nunito"/>
              <a:cs typeface="Nunito"/>
              <a:sym typeface="Nunito"/>
            </a:endParaRPr>
          </a:p>
          <a:p>
            <a:pPr marL="457200" lvl="0" indent="-311150" algn="l" rtl="0">
              <a:lnSpc>
                <a:spcPct val="115000"/>
              </a:lnSpc>
              <a:spcBef>
                <a:spcPts val="0"/>
              </a:spcBef>
              <a:spcAft>
                <a:spcPts val="0"/>
              </a:spcAft>
              <a:buClr>
                <a:srgbClr val="424242"/>
              </a:buClr>
              <a:buSzPts val="1300"/>
              <a:buFont typeface="Nunito"/>
              <a:buChar char="●"/>
            </a:pPr>
            <a:r>
              <a:rPr lang="el" sz="1300">
                <a:solidFill>
                  <a:srgbClr val="424242"/>
                </a:solidFill>
                <a:latin typeface="Nunito"/>
                <a:ea typeface="Nunito"/>
                <a:cs typeface="Nunito"/>
                <a:sym typeface="Nunito"/>
              </a:rPr>
              <a:t>Πώς μπορώ να προστατευτώ;</a:t>
            </a:r>
            <a:endParaRPr sz="1300">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l" err="1">
                <a:solidFill>
                  <a:srgbClr val="424242"/>
                </a:solidFill>
                <a:latin typeface="Nunito"/>
                <a:ea typeface="Nunito"/>
                <a:cs typeface="Nunito"/>
                <a:sym typeface="Nunito"/>
              </a:rPr>
              <a:t>Νοοτροπία κυβερνοεπαγρύπνησης</a:t>
            </a:r>
            <a:endParaRPr>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l" err="1">
                <a:solidFill>
                  <a:srgbClr val="424242"/>
                </a:solidFill>
                <a:latin typeface="Nunito"/>
                <a:ea typeface="Nunito"/>
                <a:cs typeface="Nunito"/>
                <a:sym typeface="Nunito"/>
              </a:rPr>
              <a:t>Κυβερνοανθεκτικότητα</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Στάδιο 1 – Στρατηγική:-Διακυβέρνηση, δομή και ικανότητα ανίχνευσης στον κυβερνοχώρο για την πρόβλεψη και την αντιμετώπιση δυσμενών επιχειρηματικών ή κυβερνοσυμβάντων.</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Στάδιο 2 – Αντέξτε: Προσαρμοστικό πλαίσιο άμυνας στον κυβερνοχώρο που διατηρεί την αποστολή που μπορεί να αντέξει απειλές για την επιχείρηση.</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Στάδιο 3 – Άμυνα: Αμυνθείτε από ανατρεπτικά συμβάντα στον κυβερνοχώρο με βάση μια ισχυρή, αυτοθεραπευόμενη ψηφιακή ανοσία και ενεργή άμυνα στον κυβερνοχώρο.</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Στάδιο 4 – Επιθεώρηση: Ορατότητα στον κυβερνοχώρο σε πραγματικό χρόνο για απειλές σε πραγματικό χρόνο, μέσω ανίχνευσης με προσθήκη μηχανής, αυτοματοποιημένου κυνηγιού και προηγμένης επίγνωσης της κατάστασης.</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Στάδιο 5 – Παρατηρήστε: Εξάρτηση από την αυτοματοποίηση, τη μηχανική μάθηση και την προσαρμοστική ανίχνευση απειλών στον κυβερνοχώρο για την αντιμετώπιση μελλοντικών απειλών για την επιχείρηση.</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Στάδιο 6 – Ανάκτηση: Δυνατότητα γρήγορης επαναφοράς ψηφιακών πλατφορμών, προσαρμογής και ανάκτησης κρίσιμων συστημάτων για την αποφυγή διακοπής της επιχείρησης.</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Στάδιο 7 – Προσαρμογή: Συνεχής αυτοαξιολόγηση και μέτρηση της κατάστασης της απόδοσης στον κυβερνοχώρο και συνεχής βελτίωση για την υποστήριξη της επιχείρησης.</a:t>
            </a:r>
            <a:endParaRPr>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Συνεχής εκπαίδευση για την ασφάλεια στον κυβερνοχώρο και εκπαίδευση ευαισθητοποίησης ως μέρος όλης της εκπαίδευσης στον τομέα της υγείας</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ΜΠΒΛ</a:t>
            </a:r>
            <a:endParaRPr>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Θεσμική ετοιμότητα (υποδομή πληροφορικής και προσωπικό με ικανότητες CS)</a:t>
            </a:r>
            <a:endParaRPr>
              <a:solidFill>
                <a:srgbClr val="424242"/>
              </a:solidFill>
              <a:latin typeface="Nunito"/>
              <a:ea typeface="Nunito"/>
              <a:cs typeface="Nunito"/>
              <a:sym typeface="Nunito"/>
            </a:endParaRPr>
          </a:p>
          <a:p>
            <a:pPr marL="1371600" lvl="2"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Σήμανση</a:t>
            </a:r>
            <a:endParaRPr>
              <a:solidFill>
                <a:srgbClr val="424242"/>
              </a:solidFill>
              <a:latin typeface="Nunito"/>
              <a:ea typeface="Nunito"/>
              <a:cs typeface="Nunito"/>
              <a:sym typeface="Nunito"/>
            </a:endParaRPr>
          </a:p>
          <a:p>
            <a:pPr marL="914400" lvl="1" indent="-298450" algn="l" rtl="0">
              <a:lnSpc>
                <a:spcPct val="115000"/>
              </a:lnSpc>
              <a:spcBef>
                <a:spcPts val="0"/>
              </a:spcBef>
              <a:spcAft>
                <a:spcPts val="0"/>
              </a:spcAft>
              <a:buClr>
                <a:srgbClr val="424242"/>
              </a:buClr>
              <a:buSzPts val="1100"/>
              <a:buFont typeface="Nunito"/>
              <a:buChar char="○"/>
            </a:pPr>
            <a:r>
              <a:rPr lang="el">
                <a:solidFill>
                  <a:srgbClr val="424242"/>
                </a:solidFill>
                <a:latin typeface="Nunito"/>
                <a:ea typeface="Nunito"/>
                <a:cs typeface="Nunito"/>
                <a:sym typeface="Nunito"/>
              </a:rPr>
              <a:t>Θετική κουλτούρα CS: ενθαρρύνετε τους ανθρώπους να αναφέρουν υποψίες και επίσης δικές τους αποτυχίες. Αποδοχή για ψευδώς αρνητικά/θετικά.</a:t>
            </a:r>
          </a:p>
          <a:p>
            <a:pPr marL="914400" lvl="1" indent="-298450" algn="l" rtl="0">
              <a:lnSpc>
                <a:spcPct val="115000"/>
              </a:lnSpc>
              <a:spcBef>
                <a:spcPts val="0"/>
              </a:spcBef>
              <a:spcAft>
                <a:spcPts val="0"/>
              </a:spcAft>
              <a:buClr>
                <a:srgbClr val="424242"/>
              </a:buClr>
              <a:buSzPts val="1100"/>
              <a:buFont typeface="Nunito"/>
              <a:buChar char="○"/>
            </a:pPr>
            <a:endParaRPr>
              <a:solidFill>
                <a:srgbClr val="424242"/>
              </a:solidFill>
              <a:latin typeface="Nunito"/>
              <a:ea typeface="Nunito"/>
              <a:cs typeface="Nunito"/>
              <a:sym typeface="Nunito"/>
            </a:endParaRPr>
          </a:p>
          <a:p>
            <a:pPr marL="0" lvl="0" indent="0" algn="l" rtl="0">
              <a:spcBef>
                <a:spcPts val="12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afaa37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afaa37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16408808c7a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g16408808c7a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sz="1200" b="0" i="0" u="none" strike="noStrike">
                <a:solidFill>
                  <a:schemeClr val="dk1"/>
                </a:solidFill>
                <a:latin typeface="Calibri"/>
                <a:ea typeface="Calibri"/>
                <a:cs typeface="Calibri"/>
                <a:sym typeface="Calibri"/>
              </a:rPr>
              <a:t>Εργασία: Αυτονομία/ικανότητα</a:t>
            </a:r>
            <a:endParaRPr b="0"/>
          </a:p>
          <a:p>
            <a:pPr marL="0" lvl="0" indent="0" algn="l" rtl="0">
              <a:spcBef>
                <a:spcPts val="0"/>
              </a:spcBef>
              <a:spcAft>
                <a:spcPts val="0"/>
              </a:spcAft>
              <a:buNone/>
            </a:pPr>
            <a:r>
              <a:rPr lang="el" sz="1200" b="0" i="0" u="none" strike="noStrike">
                <a:solidFill>
                  <a:schemeClr val="dk1"/>
                </a:solidFill>
                <a:latin typeface="Calibri"/>
                <a:ea typeface="Calibri"/>
                <a:cs typeface="Calibri"/>
                <a:sym typeface="Calibri"/>
              </a:rPr>
              <a:t>Εγώ: Κοινωνική σχέση</a:t>
            </a:r>
            <a:endParaRPr b="0"/>
          </a:p>
        </p:txBody>
      </p:sp>
      <p:sp>
        <p:nvSpPr>
          <p:cNvPr id="1787" name="Google Shape;1787;g16408808c7a_1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1621d5f7089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1621d5f7089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solidFill>
                  <a:schemeClr val="dk1"/>
                </a:solidFill>
              </a:rPr>
              <a:t>Kim, J., &amp; Castelli, D. M. (2021). Επιδράσεις της παιχνιδοποίησης στην αλλαγή συμπεριφοράς στην εκπαίδευση: Μια μετα-ανάλυση. </a:t>
            </a:r>
            <a:r>
              <a:rPr lang="el" i="1">
                <a:solidFill>
                  <a:schemeClr val="dk1"/>
                </a:solidFill>
              </a:rPr>
              <a:t>Διεθνές Περιοδικό Περιβαλλοντικής Έρευνας και Δημόσιας Υγείας</a:t>
            </a:r>
            <a:r>
              <a:rPr lang="el">
                <a:solidFill>
                  <a:schemeClr val="dk1"/>
                </a:solidFill>
              </a:rPr>
              <a:t>, </a:t>
            </a:r>
            <a:r>
              <a:rPr lang="el" i="1">
                <a:solidFill>
                  <a:schemeClr val="dk1"/>
                </a:solidFill>
              </a:rPr>
              <a:t>18</a:t>
            </a:r>
            <a:r>
              <a:rPr lang="el">
                <a:solidFill>
                  <a:schemeClr val="dk1"/>
                </a:solidFill>
              </a:rPr>
              <a:t>(7), 3550.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l">
                <a:solidFill>
                  <a:schemeClr val="dk1"/>
                </a:solidFill>
              </a:rPr>
              <a:t>Sailer, Μ., &amp; Homner, L. (2020). Η παιχνιδοποίηση της μάθησης: Μια μετα-ανάλυση. </a:t>
            </a:r>
            <a:r>
              <a:rPr lang="el" i="1">
                <a:solidFill>
                  <a:schemeClr val="dk1"/>
                </a:solidFill>
              </a:rPr>
              <a:t>Επιθεώρηση Εκπαιδευτικής Ψυχολογίας</a:t>
            </a:r>
            <a:r>
              <a:rPr lang="el">
                <a:solidFill>
                  <a:schemeClr val="dk1"/>
                </a:solidFill>
              </a:rPr>
              <a:t>, </a:t>
            </a:r>
            <a:r>
              <a:rPr lang="el" i="1">
                <a:solidFill>
                  <a:schemeClr val="dk1"/>
                </a:solidFill>
              </a:rPr>
              <a:t>32</a:t>
            </a:r>
            <a:r>
              <a:rPr lang="el">
                <a:solidFill>
                  <a:schemeClr val="dk1"/>
                </a:solidFill>
              </a:rPr>
              <a:t>(1), 77-112.</a:t>
            </a:r>
            <a:endParaRPr>
              <a:solidFill>
                <a:schemeClr val="dk1"/>
              </a:solidFill>
            </a:endParaRPr>
          </a:p>
          <a:p>
            <a:pPr marL="0" lvl="0" indent="0" algn="l" rtl="0">
              <a:lnSpc>
                <a:spcPct val="95000"/>
              </a:lnSpc>
              <a:spcBef>
                <a:spcPts val="1200"/>
              </a:spcBef>
              <a:spcAft>
                <a:spcPts val="0"/>
              </a:spcAft>
              <a:buClr>
                <a:schemeClr val="dk1"/>
              </a:buClr>
              <a:buSzPts val="605"/>
              <a:buFont typeface="Arial"/>
              <a:buNone/>
            </a:pPr>
            <a:r>
              <a:rPr lang="el" sz="1400">
                <a:solidFill>
                  <a:srgbClr val="595959"/>
                </a:solidFill>
              </a:rPr>
              <a:t>Τα μοντέλα τυχαίων επιδράσεων έδειξαν σημαντικές μικρές επιδράσεις της παιχνιδοποίησης σε γνωστικά (g = ,49, 95% CI [0,30, 0,69], k = 19, N = 1686), κίνητρα (g = ,36, 95% CI [0,18, 0,54], k = 16, N = 2246) και συμπεριφορικά μαθησιακά αποτελέσματα (g = ,25, 95% CI [0,04, 0,46], k = 9, N = 951). Ενώ η επίδραση της παιχνιδοποίησης στα γνωστικά μαθησιακά αποτελέσματα ήταν σταθερή σε μια υποδιαίρεση μελετών που χρησιμοποιούσαν υψηλή μεθοδολογική αυστηρότητα, οι επιδράσεις στα κίνητρα και τα συμπεριφορικά αποτελέσματα ήταν λιγότερο σταθερές</a:t>
            </a:r>
            <a:endParaRPr sz="1400">
              <a:solidFill>
                <a:srgbClr val="595959"/>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1200"/>
              </a:spcBef>
              <a:spcAft>
                <a:spcPts val="1200"/>
              </a:spcAft>
            </a:pPr>
            <a:r>
              <a:rPr lang="el" sz="1800" b="0" i="0" u="none" strike="noStrike">
                <a:solidFill>
                  <a:srgbClr val="000000"/>
                </a:solidFill>
                <a:effectLst/>
                <a:latin typeface="Times New Roman" panose="02020603050405020304" pitchFamily="18" charset="0"/>
              </a:rPr>
              <a:t>Η αποστολή είναι να «ενεργοποιήσει, να προωθήσει και να συντονίσει μια ισχυρή κοινότητα που συνεργάζεται για την προώθηση ενός ολοκληρωμένου οικοσυστήματος εκπαίδευσης, κατάρτισης και ανάπτυξης εργατικού δυναμικού στον κυβερνοχώρο».</a:t>
            </a:r>
            <a:endParaRPr lang="en-GB" b="0">
              <a:effectLst/>
            </a:endParaRPr>
          </a:p>
          <a:p>
            <a:pPr algn="just" rtl="0">
              <a:spcBef>
                <a:spcPts val="1200"/>
              </a:spcBef>
              <a:spcAft>
                <a:spcPts val="1200"/>
              </a:spcAft>
            </a:pPr>
            <a:r>
              <a:rPr lang="el" sz="1800" b="0" i="0" u="none" strike="noStrike">
                <a:solidFill>
                  <a:srgbClr val="000000"/>
                </a:solidFill>
                <a:effectLst/>
                <a:latin typeface="Times New Roman" panose="02020603050405020304" pitchFamily="18" charset="0"/>
              </a:rPr>
              <a:t>Το πλαίσιο NICE προσαρμόστηκε για να καλύψει τις ιδιαιτερότητες και τις ανάγκες της ΕΕ. Επιπλέον, όπως και άλλα πλαίσια, παρατηρήσαμε ότι το πλαίσιο NICE δεν είναι συγκεκριμένο για τον κλάδο ή το μέγεθος του οργανισμού, καθιστώντας το έτσι εφαρμόσιμο σε όλους τους τομείς. Δεδομένου του ολοκληρωμένου χαρακτήρα του NICE, μπορεί ωστόσο να χρησιμεύσει ως πλαίσιο αναφοράς για</a:t>
            </a:r>
            <a:endParaRPr lang="en-GB" b="0">
              <a:effectLst/>
            </a:endParaRPr>
          </a:p>
          <a:p>
            <a:br>
              <a:rPr lang="en-GB"/>
            </a:br>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32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4bd1da572_1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4bd1da572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600"/>
              </a:spcBef>
              <a:spcAft>
                <a:spcPts val="600"/>
              </a:spcAft>
            </a:pPr>
            <a:r>
              <a:rPr lang="el" sz="1800" b="0" i="0" u="none" strike="noStrike">
                <a:solidFill>
                  <a:srgbClr val="000000"/>
                </a:solidFill>
                <a:effectLst/>
                <a:latin typeface="Times New Roman" panose="02020603050405020304" pitchFamily="18" charset="0"/>
              </a:rPr>
              <a:t>Το ECSF είναι αποτέλεσμα κοινής εργασίας του Οργανισμού της Ευρωπαϊκής Ένωσης για την Κυβερνοασφάλεια (ENISA) </a:t>
            </a:r>
            <a:r>
              <a:rPr lang="el" sz="1800" b="0" i="0" u="none" strike="noStrike">
                <a:solidFill>
                  <a:srgbClr val="000000"/>
                </a:solidFill>
                <a:effectLst/>
                <a:latin typeface="Times New Roman" panose="02020603050405020304" pitchFamily="18" charset="0"/>
                <a:hlinkClick r:id="rId3"/>
              </a:rPr>
              <a:t>[28]</a:t>
            </a:r>
            <a:r>
              <a:rPr lang="el" sz="1800" b="0" i="0" u="none" strike="noStrike">
                <a:solidFill>
                  <a:srgbClr val="000000"/>
                </a:solidFill>
                <a:effectLst/>
                <a:latin typeface="Times New Roman" panose="02020603050405020304" pitchFamily="18" charset="0"/>
              </a:rPr>
              <a:t> με μέλη της AdHoc ομάδας εργασίας </a:t>
            </a:r>
            <a:r>
              <a:rPr lang="el" sz="1800" b="0" i="0" u="none" strike="noStrike">
                <a:solidFill>
                  <a:srgbClr val="000000"/>
                </a:solidFill>
                <a:effectLst/>
                <a:latin typeface="Times New Roman" panose="02020603050405020304" pitchFamily="18" charset="0"/>
                <a:hlinkClick r:id="rId4"/>
              </a:rPr>
              <a:t>[5]</a:t>
            </a:r>
            <a:r>
              <a:rPr lang="el" sz="1800" b="0" i="0" u="none" strike="noStrike">
                <a:solidFill>
                  <a:srgbClr val="000000"/>
                </a:solidFill>
                <a:effectLst/>
                <a:latin typeface="Times New Roman" panose="02020603050405020304" pitchFamily="18" charset="0"/>
              </a:rPr>
              <a:t> για τη δημιουργία ενός κοινού πλαισίου που βοηθά στον προσδιορισμό και την ανάθεση καθηκόντων, ικανοτήτων, δεξιοτήτων και γνώσεων σε ρόλους που αφορούν ειδικά την ασφάλεια στον κυβερνοχώρο. Τόσο το πλαίσιο </a:t>
            </a:r>
            <a:r>
              <a:rPr lang="el" sz="1800" b="0" i="0" u="none" strike="noStrike">
                <a:solidFill>
                  <a:srgbClr val="000000"/>
                </a:solidFill>
                <a:effectLst/>
                <a:latin typeface="Times New Roman" panose="02020603050405020304" pitchFamily="18" charset="0"/>
                <a:hlinkClick r:id="rId5"/>
              </a:rPr>
              <a:t>[29]</a:t>
            </a:r>
            <a:r>
              <a:rPr lang="el" sz="1800" b="0" i="0" u="none" strike="noStrike">
                <a:solidFill>
                  <a:srgbClr val="000000"/>
                </a:solidFill>
                <a:effectLst/>
                <a:latin typeface="Times New Roman" panose="02020603050405020304" pitchFamily="18" charset="0"/>
              </a:rPr>
              <a:t> όσο και το «εγχειρίδιο χρήστη» </a:t>
            </a:r>
            <a:r>
              <a:rPr lang="el" sz="1800" b="0" i="0" u="none" strike="noStrike">
                <a:solidFill>
                  <a:srgbClr val="000000"/>
                </a:solidFill>
                <a:effectLst/>
                <a:latin typeface="Times New Roman" panose="02020603050405020304" pitchFamily="18" charset="0"/>
                <a:hlinkClick r:id="rId6"/>
              </a:rPr>
              <a:t>[30]</a:t>
            </a:r>
            <a:r>
              <a:rPr lang="el" sz="1800" b="0" i="0" u="none" strike="noStrike">
                <a:solidFill>
                  <a:srgbClr val="000000"/>
                </a:solidFill>
                <a:effectLst/>
                <a:latin typeface="Times New Roman" panose="02020603050405020304" pitchFamily="18" charset="0"/>
              </a:rPr>
              <a:t> περιγράφουν λεπτομερώς τα ιδιαίτερα χαρακτηριστικά της προσέγγισης, με στόχο τη δημιουργία κοινής αντίληψης μεταξύ όλων των μερών που εμπλέκονται στον τομέα της ασφάλειας στον κυβερνοχώρο, καθώς και την αντιμετώπιση του υφιστάμενου χάσματος μεταξύ της ακαδημαϊκής κοινότητας και του εργατικού δυναμικού στην αγορά εργασίας.</a:t>
            </a:r>
            <a:endParaRPr lang="en-GB" b="0">
              <a:effectLst/>
            </a:endParaRPr>
          </a:p>
          <a:p>
            <a:pPr algn="just" rtl="0">
              <a:spcBef>
                <a:spcPts val="600"/>
              </a:spcBef>
              <a:spcAft>
                <a:spcPts val="600"/>
              </a:spcAft>
            </a:pPr>
            <a:r>
              <a:rPr lang="el" sz="1800" b="0" i="0" u="none" strike="noStrike">
                <a:solidFill>
                  <a:srgbClr val="000000"/>
                </a:solidFill>
                <a:effectLst/>
                <a:latin typeface="Times New Roman" panose="02020603050405020304" pitchFamily="18" charset="0"/>
              </a:rPr>
              <a:t>Συγκεκριμένα, το ECSF ομαδοποιεί όλους τους ρόλους που σχετίζονται με την κυβερνοασφάλεια σε δώδεκα προφίλ: </a:t>
            </a:r>
            <a:endParaRPr lang="en-GB" b="0">
              <a:effectLst/>
            </a:endParaRPr>
          </a:p>
          <a:p>
            <a:br>
              <a:rPr lang="en-GB"/>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5FDF8-7CF9-44AD-BF22-F1C0EE24B8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87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3922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Θυμάστε το μοντέλο SCAM; Στις μελέτες που είδαμε παραπάνω και σε πολλές άλλες, έχουν διερευνηθεί παράγοντες που επηρεάζουν. Εδώ είναι μερικοί από τους παράγοντες που επηρεάζουν.</a:t>
            </a:r>
          </a:p>
          <a:p>
            <a:endParaRPr lang="de-DE"/>
          </a:p>
          <a:p>
            <a:r>
              <a:rPr lang="el"/>
              <a:t>Πρόβλημα: Μόνο ΕΝΑΣ από αυτούς τους παράγοντες στοχοποιείται στην πραγματικότητα από εκπαιδεύσεις ευαισθητοποίησης για το phishing, όπως προσομοιώσεις.</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22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8017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8B63D-2BDC-4BFE-ABAD-CDD383BC7E1B}"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94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7afaa372b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7afaa372b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4"/>
        <p:cNvGrpSpPr/>
        <p:nvPr/>
      </p:nvGrpSpPr>
      <p:grpSpPr>
        <a:xfrm>
          <a:off x="0" y="0"/>
          <a:ext cx="0" cy="0"/>
          <a:chOff x="0" y="0"/>
          <a:chExt cx="0" cy="0"/>
        </a:xfrm>
      </p:grpSpPr>
      <p:sp>
        <p:nvSpPr>
          <p:cNvPr id="1785" name="Google Shape;1785;g16408808c7a_1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6" name="Google Shape;1786;g16408808c7a_1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l" sz="1200" b="0" i="0" u="none" strike="noStrike">
                <a:solidFill>
                  <a:schemeClr val="dk1"/>
                </a:solidFill>
                <a:latin typeface="Calibri"/>
                <a:ea typeface="Calibri"/>
                <a:cs typeface="Calibri"/>
                <a:sym typeface="Calibri"/>
              </a:rPr>
              <a:t>Εργασία: Αυτονομία/ικανότητα</a:t>
            </a:r>
            <a:endParaRPr b="0"/>
          </a:p>
          <a:p>
            <a:pPr marL="0" lvl="0" indent="0" algn="l" rtl="0">
              <a:spcBef>
                <a:spcPts val="0"/>
              </a:spcBef>
              <a:spcAft>
                <a:spcPts val="0"/>
              </a:spcAft>
              <a:buNone/>
            </a:pPr>
            <a:r>
              <a:rPr lang="el" sz="1200" b="0" i="0" u="none" strike="noStrike">
                <a:solidFill>
                  <a:schemeClr val="dk1"/>
                </a:solidFill>
                <a:latin typeface="Calibri"/>
                <a:ea typeface="Calibri"/>
                <a:cs typeface="Calibri"/>
                <a:sym typeface="Calibri"/>
              </a:rPr>
              <a:t>Εγώ: Κοινωνική σχέση</a:t>
            </a:r>
            <a:endParaRPr b="0"/>
          </a:p>
        </p:txBody>
      </p:sp>
      <p:sp>
        <p:nvSpPr>
          <p:cNvPr id="1787" name="Google Shape;1787;g16408808c7a_1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d8ae986c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d8ae986c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Προσιτός. Η Kan καθιστά την εμπειρογνωμοσύνη πιο διαθέσιμη σε περιοχές που προηγουμένως ήταν δυσπρόσιτες, π.χ. απομακρυσμένες περιοχές, αναπτυσσόμενες χώρες κ.λπ</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1621d5f7089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1621d5f7089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solidFill>
                  <a:schemeClr val="dk1"/>
                </a:solidFill>
              </a:rPr>
              <a:t>Kim, J., &amp; Castelli, D. M. (2021). Επιδράσεις της παιχνιδοποίησης στην αλλαγή συμπεριφοράς στην εκπαίδευση: Μια μετα-ανάλυση. </a:t>
            </a:r>
            <a:r>
              <a:rPr lang="el" i="1">
                <a:solidFill>
                  <a:schemeClr val="dk1"/>
                </a:solidFill>
              </a:rPr>
              <a:t>Διεθνές Περιοδικό Περιβαλλοντικής Έρευνας και Δημόσιας Υγείας</a:t>
            </a:r>
            <a:r>
              <a:rPr lang="el">
                <a:solidFill>
                  <a:schemeClr val="dk1"/>
                </a:solidFill>
              </a:rPr>
              <a:t>, </a:t>
            </a:r>
            <a:r>
              <a:rPr lang="el" i="1">
                <a:solidFill>
                  <a:schemeClr val="dk1"/>
                </a:solidFill>
              </a:rPr>
              <a:t>18</a:t>
            </a:r>
            <a:r>
              <a:rPr lang="el">
                <a:solidFill>
                  <a:schemeClr val="dk1"/>
                </a:solidFill>
              </a:rPr>
              <a:t>(7), 3550.</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lnSpc>
                <a:spcPct val="95000"/>
              </a:lnSpc>
              <a:spcBef>
                <a:spcPts val="0"/>
              </a:spcBef>
              <a:spcAft>
                <a:spcPts val="0"/>
              </a:spcAft>
              <a:buClr>
                <a:schemeClr val="dk1"/>
              </a:buClr>
              <a:buSzPts val="1100"/>
              <a:buFont typeface="Arial"/>
              <a:buNone/>
            </a:pPr>
            <a:r>
              <a:rPr lang="el">
                <a:solidFill>
                  <a:schemeClr val="dk1"/>
                </a:solidFill>
              </a:rPr>
              <a:t>Sailer, Μ., &amp; Homner, L. (2020). Η παιχνιδοποίηση της μάθησης: Μια μετα-ανάλυση. </a:t>
            </a:r>
            <a:r>
              <a:rPr lang="el" i="1">
                <a:solidFill>
                  <a:schemeClr val="dk1"/>
                </a:solidFill>
              </a:rPr>
              <a:t>Επιθεώρηση Εκπαιδευτικής Ψυχολογίας</a:t>
            </a:r>
            <a:r>
              <a:rPr lang="el">
                <a:solidFill>
                  <a:schemeClr val="dk1"/>
                </a:solidFill>
              </a:rPr>
              <a:t>, </a:t>
            </a:r>
            <a:r>
              <a:rPr lang="el" i="1">
                <a:solidFill>
                  <a:schemeClr val="dk1"/>
                </a:solidFill>
              </a:rPr>
              <a:t>32</a:t>
            </a:r>
            <a:r>
              <a:rPr lang="el">
                <a:solidFill>
                  <a:schemeClr val="dk1"/>
                </a:solidFill>
              </a:rPr>
              <a:t>(1), 77-112.</a:t>
            </a:r>
            <a:endParaRPr>
              <a:solidFill>
                <a:schemeClr val="dk1"/>
              </a:solidFill>
            </a:endParaRPr>
          </a:p>
          <a:p>
            <a:pPr marL="0" lvl="0" indent="0" algn="l" rtl="0">
              <a:lnSpc>
                <a:spcPct val="95000"/>
              </a:lnSpc>
              <a:spcBef>
                <a:spcPts val="1200"/>
              </a:spcBef>
              <a:spcAft>
                <a:spcPts val="0"/>
              </a:spcAft>
              <a:buClr>
                <a:schemeClr val="dk1"/>
              </a:buClr>
              <a:buSzPts val="605"/>
              <a:buFont typeface="Arial"/>
              <a:buNone/>
            </a:pPr>
            <a:r>
              <a:rPr lang="el" sz="1400">
                <a:solidFill>
                  <a:srgbClr val="595959"/>
                </a:solidFill>
              </a:rPr>
              <a:t>Τα μοντέλα τυχαίων επιδράσεων έδειξαν σημαντικές μικρές επιδράσεις της παιχνιδοποίησης σε γνωστικά (g = ,49, 95% CI [0,30, 0,69], k = 19, N = 1686), κίνητρα (g = ,36, 95% CI [0,18, 0,54], k = 16, N = 2246) και συμπεριφορικά μαθησιακά αποτελέσματα (g = ,25, 95% CI [0,04, 0,46], k = 9, N = 951). Ενώ η επίδραση της παιχνιδοποίησης στα γνωστικά μαθησιακά αποτελέσματα ήταν σταθερή σε μια υποδιαίρεση μελετών που χρησιμοποιούσαν υψηλή μεθοδολογική αυστηρότητα, οι επιδράσεις στα κίνητρα και τα συμπεριφορικά αποτελέσματα ήταν λιγότερο σταθερές</a:t>
            </a:r>
            <a:endParaRPr sz="1400">
              <a:solidFill>
                <a:srgbClr val="595959"/>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5FB2D-41A5-47B3-9009-766B7117F069}"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788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l" err="1"/>
              <a:t>Οι συσχετίσεις είναι χαμηλές. Δείχνει συνάφεια με την κάλυψη όλων αυτών!</a:t>
            </a:r>
          </a:p>
          <a:p>
            <a:r>
              <a:rPr lang="el" err="1"/>
              <a:t>Δεν υπάρχει τέτοιο πράγμα όπως "γνώση cs"</a:t>
            </a:r>
          </a:p>
          <a:p>
            <a:r>
              <a:rPr lang="el" err="1"/>
              <a:t>Το να κάνετε μόνο μερικές ερωτήσεις δεν σας λέει τι πρέπει να μάθει το άτομο</a:t>
            </a:r>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A61B9-21CE-48F8-AABA-8D499884ECBD}"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3740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t>Τα πέντε επίπεδα ωριμότητας Το εύρος του μοντέλου αφορά οργανισμούς χωρίς επίσημη ή σκόπιμη επίγνωση, συμπεριφορά ή σχέδιο κουλτούρας εκτός από την επίτευξη βασικής συμμόρφωσης (Επίπεδο 1) μέχρι τους πιο εξελιγμένους οργανισμούς που επιδιώκουν να προχωρήσουν πέρα από το πακέτο και εργάζονται ενεργά για να διαμορφώσουν ακόμη και τους άγραφους κανόνες και την κοινωνική δυναμική του τρόπου με τον οποίο οι υπάλληλοί τους εκτιμούν την ασφάλεια. Μάθετε περισσότερα για αυτά τα επίπεδα παρακάτω. Επίπεδο 1 Βασική συμμόρφωση Ελάχιστη εκπαίδευση Περιορισμένες μετρήσεις "Επιλέξτε το πλαίσιο" Επίπεδο 2 Ίδρυμα ευαισθητοποίησης για την ασφάλεια Τουλάχιστον ετήσια εκπαίδευση και εκπαίδευση ενσωμάτωσης Περιστασιακές προσομοιώσεις phishing Εστίαση στην ποικιλία περιεχομένου Επίπεδο 3 Ευαισθητοποίηση και συμπεριφορά ασφάλειας μέσω προγραμματισμού Πρόγραμμα σκόπιμης ευαισθητοποίησης με ενσωματωμένα εργαλεία Τριμηνιαία εκπαίδευση με προσομοίωση phishing Εστίαση σε συμπεριφορές με επίγνωση της ασφάλειας Επίπεδο 4 Διαχείριση συμπεριφοράς ασφαλείας Συνεχής εκπαίδευση σε διάφορες μεθόδους παράδοσης και ακροατήρια Μεγάλη χρήση ολοκληρωμένων εργαλείων για την ενημέρωση της εκπαιδευτικής στρατηγικής Πρόγραμμα επικεντρωμένο στην πραγματική αλλαγή συμπεριφοράς Επίπεδο 5 Πρόγραμμα Βιώσιμης Κουλτούρας Ασφάλειας που σκόπιμα μετρά, διαμορφώνει και ενισχύει την κουλτούρα ασφάλειας Πολλαπλές μέθοδοι ενθάρρυνσης με βάση τη συμπεριφορά Αξίες ασφάλειας που υφαίνονται μέσα από τον ιστό ολόκληρου του οργανισμού</a:t>
            </a:r>
            <a:endParaRPr lang="de-DE"/>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A61B9-21CE-48F8-AABA-8D499884ECBD}"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9868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el" sz="1200" b="0" i="0" u="none" strike="noStrike" kern="1200">
                <a:solidFill>
                  <a:schemeClr val="tx1"/>
                </a:solidFill>
                <a:effectLst/>
                <a:latin typeface="+mn-lt"/>
                <a:ea typeface="+mn-ea"/>
                <a:cs typeface="+mn-cs"/>
              </a:rPr>
              <a:t>Bandura, Α., Freeman, W. H., &amp; Lightsey, R. (1999). Αυτοαποτελεσματικότητα: Η άσκηση ελέγχου.</a:t>
            </a:r>
            <a:endParaRPr lang="nb-NO" b="0">
              <a:effectLst/>
            </a:endParaRPr>
          </a:p>
          <a:p>
            <a:pPr rtl="0"/>
            <a:r>
              <a:rPr lang="el" sz="1200" b="0" i="0" u="none" strike="noStrike" kern="1200" err="1">
                <a:solidFill>
                  <a:schemeClr val="tx1"/>
                </a:solidFill>
                <a:effectLst/>
                <a:latin typeface="+mn-lt"/>
                <a:ea typeface="+mn-ea"/>
                <a:cs typeface="+mn-cs"/>
              </a:rPr>
              <a:t>επηρεάζει κάθε τομέα της ανθρώπινης προσπάθειας. Καθορίζοντας τις πεποιθήσεις που έχει ένα άτομο σχετικά με τη δύναμή του να επηρεάζει καταστάσεις, η αυτοαποτελεσματικότητα επηρεάζει έντονα τόσο τη δύναμη που έχει ένα άτομο να αντιμετωπίζει τις προκλήσεις με επάρκεια όσο και τις επιλογές που είναι πιο πιθανό να κάνει ένα άτομο. Τα άτομα με υψηλή αυτοαποτελεσματικότητα - δηλαδή εκείνοι που πιστεύουν ότι μπορούν να αποδώσουν καλά - είναι πιο πιθανό να βλέπουν τις δύσκολες εργασίες ως κάτι που πρέπει να κατακτηθεί παρά ως κάτι που πρέπει να αποφευχθεί. Επίσης για την ανάπτυξη της αυτοαντίληψης όπου μαθαίνεται η κατανόηση του εαυτού, οργανώνεται ο τρόπος με τον οποίο εφαρμόζεται στον εαυτό) και η δυναμική (συνεχώς μεταβαλλόμενη)</a:t>
            </a:r>
            <a:endParaRPr lang="nb-NO" b="0">
              <a:effectLst/>
            </a:endParaRPr>
          </a:p>
          <a:p>
            <a:pPr rtl="0"/>
            <a:r>
              <a:rPr lang="el" sz="1200" b="0" i="0" u="none" strike="noStrike" kern="1200">
                <a:solidFill>
                  <a:schemeClr val="tx1"/>
                </a:solidFill>
                <a:effectLst/>
                <a:latin typeface="+mn-lt"/>
                <a:ea typeface="+mn-ea"/>
                <a:cs typeface="+mn-cs"/>
              </a:rPr>
              <a:t>Η έρευνά μας έδειξε ότι η κοινωνική οικονομία αποτελεί βασικό παράγοντα παράλληλα με τους περιστασιακούς παράγοντες, όπως η επικοινωνία και η συνεργασία, στην επιτυχημένη συμπεριφορά ασφάλειας στον κυβερνοχώρο</a:t>
            </a:r>
            <a:endParaRPr lang="nb-NO" b="0">
              <a:effectLst/>
            </a:endParaRPr>
          </a:p>
          <a:p>
            <a:pPr rtl="0"/>
            <a:r>
              <a:rPr lang="el" sz="1200" b="0" i="0" u="none" strike="noStrike" kern="1200" err="1">
                <a:solidFill>
                  <a:schemeClr val="tx1"/>
                </a:solidFill>
                <a:effectLst/>
                <a:latin typeface="+mn-lt"/>
                <a:ea typeface="+mn-ea"/>
                <a:cs typeface="+mn-cs"/>
              </a:rPr>
              <a:t>Μπορεί να εξηγήσει συμπεριφορές αδυναμίας</a:t>
            </a:r>
            <a:endParaRPr lang="nb-NO" b="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927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200" b="0" i="0" kern="1200">
                <a:solidFill>
                  <a:schemeClr val="tx1"/>
                </a:solidFill>
                <a:effectLst/>
                <a:latin typeface="+mn-lt"/>
                <a:ea typeface="+mn-ea"/>
                <a:cs typeface="+mn-cs"/>
              </a:rPr>
              <a:t>Η πρόοδος στη γενετική τεχνητή νοημοσύνη δείχνει μεγάλες δυνατότητες για τη βελτίωση της εκπαίδευσης. Ωστόσο, λίγα είναι γνωστά για το πώς πρέπει να χρησιμοποιηθεί αυτή η νέα τεχνολογία και πόσο αποτελεσματική μπορεί να συγκριθεί με τις τρέχουσες βέλτιστες πρακτικές. Εδώ αναφέρουμε μια τυχαιοποιημένη, ελεγχόμενη δοκιμή που μετρά τη μάθηση των φοιτητών και τις αντιλήψεις τους όταν το περιεχόμενο παρουσιάζεται μέσω ενός δασκάλου με τεχνητή νοημοσύνη σε σύγκριση με μια ενεργή τάξη μάθησης. Ο νέος σχεδιασμός του προσαρμοσμένου εκπαιδευτή τεχνητής νοημοσύνης ενημερώνεται από τις ίδιες παιδαγωγικές βέλτιστες πρακτικές που χρησιμοποιούνται στα μαθήματα στην τάξη. Διαπιστώνουμε ότι οι μαθητές μαθαίνουν σημαντικά περισσότερα σε λιγότερο χρόνο όταν χρησιμοποιούν τον δάσκαλο AI, σε σύγκριση με την ενεργητική μάθηση στην τάξη. Αισθάνονται επίσης πιο αφοσιωμένοι και πιο παρακινημένοι. Αυτά τα ευρήματα προσφέρουν εμπειρικά στοιχεία για την αποτελεσματικότητα μιας ευρέως προσβάσιμης παιδαγωγικής με τεχνητή νοημοσύνη στη σημαντική βελτίωση των μαθησιακών αποτελεσμάτων, παρουσιάζοντας μια συναρπαστική υπόθεση για την ευρεία υιοθέτησή της σε περιβάλλοντα μάθησης.</a:t>
            </a:r>
          </a:p>
          <a:p>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8755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EE89F-D86F-4EB3-AA8D-894C6D09E554}"/>
            </a:ext>
          </a:extLst>
        </p:cNvPr>
        <p:cNvGrpSpPr/>
        <p:nvPr/>
      </p:nvGrpSpPr>
      <p:grpSpPr>
        <a:xfrm>
          <a:off x="0" y="0"/>
          <a:ext cx="0" cy="0"/>
          <a:chOff x="0" y="0"/>
          <a:chExt cx="0" cy="0"/>
        </a:xfrm>
      </p:grpSpPr>
      <p:sp>
        <p:nvSpPr>
          <p:cNvPr id="7170" name="Rectangle 7">
            <a:extLst>
              <a:ext uri="{FF2B5EF4-FFF2-40B4-BE49-F238E27FC236}">
                <a16:creationId xmlns:a16="http://schemas.microsoft.com/office/drawing/2014/main" id="{D432F65F-D43B-A53F-765D-48100DCB9E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16F4E539-2FAB-B9F2-71B6-C0C8513C821F}"/>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601AA51-3EDE-35C6-C18D-0B564F5A90E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 altLang="nb-NO"/>
              <a:t>Αλληλένδετο σύνολο ικανοτήτων για μάθηση και σκέψη και περιλαμβάνει πολλές από τις δεξιότητες που απαιτούνται για την ενεργό μάθηση, την κριτική σκέψη, την αναστοχαστική κρίση, την επίλυση προβλημάτων και τη λήψη αποφάσεων.</a:t>
            </a:r>
          </a:p>
          <a:p>
            <a:pPr eaLnBrk="1" hangingPunct="1"/>
            <a:endParaRPr lang="nb-NO" altLang="nb-NO"/>
          </a:p>
        </p:txBody>
      </p:sp>
    </p:spTree>
    <p:extLst>
      <p:ext uri="{BB962C8B-B14F-4D97-AF65-F5344CB8AC3E}">
        <p14:creationId xmlns:p14="http://schemas.microsoft.com/office/powerpoint/2010/main" val="3948074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 sz="1200" b="0" i="0" kern="1200">
                <a:solidFill>
                  <a:schemeClr val="tx1"/>
                </a:solidFill>
                <a:effectLst/>
                <a:latin typeface="+mn-lt"/>
                <a:ea typeface="+mn-ea"/>
                <a:cs typeface="+mn-cs"/>
              </a:rPr>
              <a:t>Χρησιμοποιώντας σαρώσεις ΗΕΓ και γλωσσική ανάλυση, οι ερευνητές διαπίστωσαν ότι οι συμμετέχοντες που βασίστηκαν στο ChatGPT εμφάνισαν ασθενέστερη νευρωνική συνδεσιμότητα και λιγότερη εμπλοκή στη μνήμη και τις περιοχές λήψης αποφάσεων του εγκεφάλου. Τα δοκίμιά τους ήταν πιο ομοιόμορφα και λιγότερο πρωτότυπα.</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0492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5802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l" sz="1200" b="0" i="0" kern="1200">
                <a:solidFill>
                  <a:schemeClr val="tx1"/>
                </a:solidFill>
                <a:effectLst/>
                <a:latin typeface="+mn-lt"/>
                <a:ea typeface="+mn-ea"/>
                <a:cs typeface="+mn-cs"/>
              </a:rPr>
              <a:t>1. Σε αυτή τη μελέτη είχαμε</a:t>
            </a:r>
            <a:r>
              <a:rPr lang="el" sz="1200" b="1" i="0" kern="1200">
                <a:solidFill>
                  <a:schemeClr val="tx1"/>
                </a:solidFill>
                <a:effectLst/>
                <a:latin typeface="+mn-lt"/>
                <a:ea typeface="+mn-ea"/>
                <a:cs typeface="+mn-cs"/>
              </a:rPr>
              <a:t> περιορισμένο αριθμό συμμετεχόντων</a:t>
            </a:r>
            <a:r>
              <a:rPr lang="el" sz="1200" b="0" i="0" kern="1200">
                <a:solidFill>
                  <a:schemeClr val="tx1"/>
                </a:solidFill>
                <a:effectLst/>
                <a:latin typeface="+mn-lt"/>
                <a:ea typeface="+mn-ea"/>
                <a:cs typeface="+mn-cs"/>
              </a:rPr>
              <a:t> που προσλήφθηκαν από μια συγκεκριμένη γεωγραφική περιοχή, πολλά μεγάλα ακαδημαϊκά ιδρύματα, που βρίσκονται πολύ κοντά το ένα στο άλλο. Για μελλοντικές εργασίες θα είναι σημαντικό να συμπεριληφθεί μεγαλύτερος αριθμός συμμετεχόντων που προέρχονται από διαφορετικά υπόβαθρα, όπως επαγγελματίες σε διαφορετικούς τομείς, ηλικιακές ομάδες, καθώς και να διασφαλιστεί ότι η μελέτη είναι πιο ισορροπημένη ως προς το φύλο.</a:t>
            </a:r>
          </a:p>
          <a:p>
            <a:pPr fontAlgn="base"/>
            <a:r>
              <a:rPr lang="el" sz="1200" b="0" i="0" kern="1200">
                <a:solidFill>
                  <a:schemeClr val="tx1"/>
                </a:solidFill>
                <a:effectLst/>
                <a:latin typeface="+mn-lt"/>
                <a:ea typeface="+mn-ea"/>
                <a:cs typeface="+mn-cs"/>
              </a:rPr>
              <a:t>2. Αυτή η μελέτη πραγματοποιήθηκε χρησιμοποιώντας το ChatGPT και παρόλο που δεν πιστεύουμε ότι από τη στιγμή της δημοσίευσης αυτής της εργασίας τον Ιούνιο του 2025, υπάρχουν σημαντικές ανακαλύψεις σε οποιοδήποτε από τα εμπορικά διαθέσιμα μοντέλα για να δώσουμε ένα σημαντικά διαφορετικό αποτέλεσμα, δεν μπορούμε να γενικεύσουμε άμεσα τα ληφθέντα αποτελέσματα σε άλλα μοντέλα LLM. Έτσι, για μελλοντικές εργασίες θα είναι σημαντικό να συμπεριλάβετε πολλά LLM ή/και να προσφέρετε στους χρήστες την επιλογή να χρησιμοποιήσουν αυτό που προτιμούν, εάν υπάρχουν.</a:t>
            </a:r>
          </a:p>
          <a:p>
            <a:pPr fontAlgn="base"/>
            <a:r>
              <a:rPr lang="el" sz="1200" b="0" i="0" kern="1200">
                <a:solidFill>
                  <a:schemeClr val="tx1"/>
                </a:solidFill>
                <a:effectLst/>
                <a:latin typeface="+mn-lt"/>
                <a:ea typeface="+mn-ea"/>
                <a:cs typeface="+mn-cs"/>
              </a:rPr>
              <a:t>3. Η μελλοντική εργασία μπορεί επίσης να περιλαμβάνει τη χρήση LLM με άλλες μεθόδους πέρα από το κείμενο, όπως η ηχητική μέθοδος.</a:t>
            </a:r>
          </a:p>
          <a:p>
            <a:pPr fontAlgn="base"/>
            <a:r>
              <a:rPr lang="el" sz="1200" b="0" i="0" kern="1200">
                <a:solidFill>
                  <a:schemeClr val="tx1"/>
                </a:solidFill>
                <a:effectLst/>
                <a:latin typeface="+mn-lt"/>
                <a:ea typeface="+mn-ea"/>
                <a:cs typeface="+mn-cs"/>
              </a:rPr>
              <a:t>4. Δεν χωρίσαμε την εργασία συγγραφής δοκιμίου σε δευτερεύουσες εργασίες όπως η δημιουργία ιδεών, η συγγραφή κ.λπ., κάτι που γίνεται συχνά σε προηγούμενη εργασία. Αυτή η επισήμανση μπορεί να είναι χρήσιμη για να κατανοήσετε τι συμβαίνει σε κάθε στάδιο της συγγραφής του δοκιμίου και να έχετε πιο εις βάθος ανάλυση.</a:t>
            </a:r>
          </a:p>
          <a:p>
            <a:pPr fontAlgn="base"/>
            <a:r>
              <a:rPr lang="el" sz="1200" b="0" i="0" kern="1200">
                <a:solidFill>
                  <a:schemeClr val="tx1"/>
                </a:solidFill>
                <a:effectLst/>
                <a:latin typeface="+mn-lt"/>
                <a:ea typeface="+mn-ea"/>
                <a:cs typeface="+mn-cs"/>
              </a:rPr>
              <a:t>5. Στην τρέχουσα ανάλυση ΗΕΓ επικεντρωθήκαμε στην αναφορά μοτίβων συνδεσιμότητας χωρίς να εξετάσουμε τις αλλαγές φασματικής ισχύος, οι οποίες θα μπορούσαν να παρέχουν πρόσθετες πληροφορίες για τη νευρωνική απόδοση. Η χωρική ανάλυση του ΗΕΓ περιορίζει τον ακριβή εντοπισμό των εν τω βάθει φλοιωδών ή υποφλοιωδών συντελεστών (π.χ. ιππόκαμπος), επομένως η χρήση fMRI είναι το επόμενο βήμα για τη μελλοντική μας εργασία.</a:t>
            </a:r>
          </a:p>
          <a:p>
            <a:pPr fontAlgn="base"/>
            <a:r>
              <a:rPr lang="el" sz="1200" b="0" i="0" kern="1200">
                <a:solidFill>
                  <a:schemeClr val="tx1"/>
                </a:solidFill>
                <a:effectLst/>
                <a:latin typeface="+mn-lt"/>
                <a:ea typeface="+mn-ea"/>
                <a:cs typeface="+mn-cs"/>
              </a:rPr>
              <a:t>6. Τα ευρήματά μας </a:t>
            </a:r>
            <a:r>
              <a:rPr lang="el" sz="1200" b="1" i="0" kern="1200">
                <a:solidFill>
                  <a:schemeClr val="tx1"/>
                </a:solidFill>
                <a:effectLst/>
                <a:latin typeface="+mn-lt"/>
                <a:ea typeface="+mn-ea"/>
                <a:cs typeface="+mn-cs"/>
              </a:rPr>
              <a:t>εξαρτώνται από το πλαίσιο και επικεντρώνονται στη συγγραφή ενός δοκιμίου σε εκπαιδευτικό περιβάλλον και ενδέχεται να μην γενικεύονται μεταξύ των εργασιών.</a:t>
            </a:r>
            <a:endParaRPr lang="en-GB" sz="1200" b="0" i="0" kern="1200">
              <a:solidFill>
                <a:schemeClr val="tx1"/>
              </a:solidFill>
              <a:effectLst/>
              <a:latin typeface="+mn-lt"/>
              <a:ea typeface="+mn-ea"/>
              <a:cs typeface="+mn-cs"/>
            </a:endParaRPr>
          </a:p>
          <a:p>
            <a:pPr fontAlgn="base"/>
            <a:r>
              <a:rPr lang="el" sz="1200" b="0" i="0" kern="1200">
                <a:solidFill>
                  <a:schemeClr val="tx1"/>
                </a:solidFill>
                <a:effectLst/>
                <a:latin typeface="+mn-lt"/>
                <a:ea typeface="+mn-ea"/>
                <a:cs typeface="+mn-cs"/>
              </a:rPr>
              <a:t>7. Μελλοντικές μελέτες θα πρέπει επίσης να εξετάσουν το ενδεχόμενο </a:t>
            </a:r>
            <a:r>
              <a:rPr lang="el" sz="1200" b="1" i="0" kern="1200">
                <a:solidFill>
                  <a:schemeClr val="tx1"/>
                </a:solidFill>
                <a:effectLst/>
                <a:latin typeface="+mn-lt"/>
                <a:ea typeface="+mn-ea"/>
                <a:cs typeface="+mn-cs"/>
              </a:rPr>
              <a:t>διερεύνησης των διαχρονικών επιπτώσεων</a:t>
            </a:r>
            <a:r>
              <a:rPr lang="el" sz="1200" b="0" i="0" kern="1200">
                <a:solidFill>
                  <a:schemeClr val="tx1"/>
                </a:solidFill>
                <a:effectLst/>
                <a:latin typeface="+mn-lt"/>
                <a:ea typeface="+mn-ea"/>
                <a:cs typeface="+mn-cs"/>
              </a:rPr>
              <a:t> της χρήσης εργαλείων στη διατήρηση της μνήμης, τη δημιουργικότητα και την ευχέρεια γραφής.</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2CB18-3A61-4980-8BDA-B64D476BC9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7519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d8ae986c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d8ae986c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8ae986ccb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d8ae986cc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Κυβερνοεπίθεση από τη Ρωσία - ήθελα να μάθω για το στρατιωτικό προσωπικό του ΝΑΤΟ. Στρατιωτική κατασκοπεία με στόχο το σύστημα υγειονομικής περίθαλψης</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d8ae986cc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d8ae986cc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Κοινή υποδομή (δηλαδή υλισμικό) σημαίνει κοινό κίνδυνο</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afaa372b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afaa372b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a:t>Το Wannacry μόλυνε 230.000 συστήματα Windows σε 150 χώρες</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l"/>
              <a:t>#Your δεδομένα είναι πιο πολύτιμα από όσο νομίζετε (αξία μαύρης αγοράς στο Dark Web)</a:t>
            </a:r>
            <a:endParaRPr/>
          </a:p>
          <a:p>
            <a:pPr marL="0" lvl="0" indent="0" algn="l" rtl="0">
              <a:spcBef>
                <a:spcPts val="0"/>
              </a:spcBef>
              <a:spcAft>
                <a:spcPts val="0"/>
              </a:spcAft>
              <a:buNone/>
            </a:pPr>
            <a:r>
              <a:rPr lang="el"/>
              <a:t>Αλλά πολύ πιο σημαντική από την αξία για τους άλλους είναι η αξία που έχει για εσάς και τη δουλειά σας. Συχνά μπορεί να τείνουμε να σκεφτόμαστε: Δεν χρειάζεται να κλειδώσω την πόρτα μου, δεν υπάρχει μεγάλη αξία στο διαμέρισμά μου. Ποιος πρέπει να διαρρήξει ΕΔΩ; Αλλά το θέμα είναι ότι τα πράγματα μπορεί να έχουν αξία για ΕΣΑΣ - και η διαφορά μεταξύ αυτού του ψηφιακού εγκλήματος/εγκλήματος στον κυβερνοχώρο και του παραδοσιακού εγκλήματος που έχουμε συνηθίσει είναι ότι τα ΔΕΔΟΜΕΝΑ μπορούν να κρατηθούν όμηροι. Όπως μάθαμε από το ransomware 20xx wannacry που κρυπτογραφούσε το xxxx mio. Υπολογιστές σε όλο τον κόσμο.</a:t>
            </a:r>
            <a:endParaRPr/>
          </a:p>
          <a:p>
            <a:pPr marL="0" lvl="0" indent="0" algn="l" rtl="0">
              <a:spcBef>
                <a:spcPts val="0"/>
              </a:spcBef>
              <a:spcAft>
                <a:spcPts val="0"/>
              </a:spcAft>
              <a:buNone/>
            </a:pPr>
            <a:r>
              <a:rPr lang="el"/>
              <a:t>Σε ορισμένες περιπτώσεις κάποιος παίρνει πίσω τα δεδομένα μετά την πληρωμή μέσω κάποιου κρυπτονομίσματος, σε άλλες περιπτώσεις όχι. Μερικοί από αυτούς τους εγκληματίες έχουν τη «φήμη» ότι είναι «αξιόπιστοι», άλλοι όχι. Μερικοί έχουν ακόμη και μια τηλεφωνική γραμμή εξυπηρέτησης πελατών όπου μπορεί κανείς να ζητήσει οδηγίες για το πώς να ανοίξει ένα ψηφιακό πορτοφόλι bitcoin, κάτι με το οποίο οι περισσότεροι από εμάς μπορεί να μην είμαστε πολύ εξοικειωμένοι, και στη συνέχεια είναι πρόθυμοι να βοηθήσουν.</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l"/>
              <a:t>άγχος - υπομονετική πραγματική δουλειά - Υπολογιστής μόνο μεσαίο - συχνά ξεπερασμένο λειτουργικό σύστημα και λίγοι πόροι στον τομέα της πληροφορικής, μικρή ευαισθητοποίηση, εναλλαγή προσωπικού.</a:t>
            </a:r>
          </a:p>
          <a:p>
            <a:r>
              <a:rPr lang="el"/>
              <a:t>Ίσως το πιο εκτεταμένο από τα νέα: 2,9 εκατομμύρια ταχυδρομεία, 6 γρ. Νοσοκομεία, 8 χρόνια, 95 εκστρατείες.</a:t>
            </a:r>
          </a:p>
          <a:p>
            <a:r>
              <a:rPr lang="el"/>
              <a:t>Οι λόγοι πιθανοτήτων είναι οι λόγοι που συγκρίνονται με μια τιμή αναφοράς σε μια λογιστική παλινδρόμηση, δηλαδή μια στατιστική γραμμική παλινδρόμηση που λειτουργεί με μια διχοτομική μεταβλητή κριτηρίου. </a:t>
            </a:r>
          </a:p>
          <a:p>
            <a:r>
              <a:rPr lang="el"/>
              <a:t>Βλέπουμε ότι τα αντίγραφα είχαν νόημα - δυστυχώς δεν έχουμε πιο λεπτομερή χρονική ανάλυση/ανάλυση. Μεταξύ 1-5 και &gt;10, η πιθανότητα μειώθηκε στο 1/3. Η συσχέτιση μεταξύ του αριθμού των εκστρατειών και του OR μπορεί επίσης να φανεί έμμεσα στη σύγκριση των διαφορετικών τοποθεσιών.</a:t>
            </a:r>
          </a:p>
          <a:p>
            <a:r>
              <a:rPr lang="el"/>
              <a:t>Τα προσωπικά θέματα στα μηνύματα φαίνεται να είναι ελαφρώς πιο επιτυχημένα από αυτά που σχετίζονται με την πληροφορική. Υπήρξαν επίσης εποχιακές επιπτώσεις, αλλά αυτές δεν εξηγούνται με αυτόν τον τρόπο.</a:t>
            </a:r>
          </a:p>
          <a:p>
            <a:r>
              <a:rPr lang="el"/>
              <a:t>Συνολικά: ποσοστά κλικ 13-49% αναφέρονται στις περισσότερες μελέτες. Υπάρχουν επίσης ακραίες τιμές.</a:t>
            </a:r>
          </a:p>
          <a:p>
            <a:r>
              <a:rPr lang="el"/>
              <a:t>Γιατί νοσοκομεία: χαμηλά επίπεδα ευαισθητοποίησης, κρίσιμες υποδομές, μεγάλη εναλλαγή προσωπικού.</a:t>
            </a:r>
            <a:endParaRPr lang="de-DE"/>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922229-5D2D-4017-902A-98F50ED5E5CC}" type="slidenum">
              <a:rPr kumimoji="0" lang="de-DE"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de-DE"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6924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faa372b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faa372b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1000">
                <a:solidFill>
                  <a:schemeClr val="dk1"/>
                </a:solidFill>
              </a:rPr>
              <a:t>Gordon, W. J., Wright, Α., Glynn, R. J., Kadakia, J., Mazzone, C., Leinbach, Ε., &amp; Landman, Α. (2019). Αξιολόγηση ενός υποχρεωτικού εκπαιδευτικού προγράμματος phishing για υπαλλήλους υψηλού κινδύνου σε σύστημα υγειονομικής περίθαλψης των ΗΠΑ. </a:t>
            </a:r>
            <a:r>
              <a:rPr lang="el" sz="1000" i="1">
                <a:solidFill>
                  <a:schemeClr val="dk1"/>
                </a:solidFill>
              </a:rPr>
              <a:t>Εφημερίδα της Αμερικανικής Ένωσης Ιατρικής Πληροφορικής</a:t>
            </a:r>
            <a:r>
              <a:rPr lang="el" sz="1000">
                <a:solidFill>
                  <a:schemeClr val="dk1"/>
                </a:solidFill>
              </a:rPr>
              <a:t>, </a:t>
            </a:r>
            <a:r>
              <a:rPr lang="el" sz="1000" i="1">
                <a:solidFill>
                  <a:schemeClr val="dk1"/>
                </a:solidFill>
              </a:rPr>
              <a:t>26</a:t>
            </a:r>
            <a:r>
              <a:rPr lang="el" sz="1000">
                <a:solidFill>
                  <a:schemeClr val="dk1"/>
                </a:solidFill>
              </a:rPr>
              <a:t>(6), 547-552.</a:t>
            </a:r>
          </a:p>
          <a:p>
            <a:pPr marL="0" lvl="0" indent="0" algn="l" rtl="0">
              <a:spcBef>
                <a:spcPts val="0"/>
              </a:spcBef>
              <a:spcAft>
                <a:spcPts val="0"/>
              </a:spcAft>
              <a:buNone/>
            </a:pPr>
            <a:r>
              <a:rPr lang="el" sz="1000"/>
              <a:t>Τα ποσοστά κλικ είναι ανησυχητικά υψηλά, αλλά γενικά βελτιώνονται με επαναλαμβανόμενες προσομοιωμένες καμπάνιες phishing. </a:t>
            </a:r>
          </a:p>
          <a:p>
            <a:pPr marL="0" lvl="0" indent="0" algn="l" rtl="0">
              <a:spcBef>
                <a:spcPts val="0"/>
              </a:spcBef>
              <a:spcAft>
                <a:spcPts val="0"/>
              </a:spcAft>
              <a:buNone/>
            </a:pPr>
            <a:r>
              <a:rPr lang="el" sz="1000"/>
              <a:t>Το ίδιο το υποχρεωτικό πρόγραμμα εκπαίδευσης για υπαλλήλους που έκαναν κλικ σε 5 ή περισσότερες προσομοιωμένες καμπάνιες phishing δεν είχε ουσιαστικό αντίκτυπο στα ποσοστά κλικ - οι «παραβάτες» παρέμειναν πιο πιθανό να κάνουν κλικ σε μηνύματα ηλεκτρονικού ψαρέματος από ό,τι οι μη παραβάτες, με ποσοστά κλικ μεταξύ 10% και 25% μετά την εκπαίδευση. </a:t>
            </a:r>
          </a:p>
          <a:p>
            <a:pPr marL="0" lvl="0" indent="0" algn="l" rtl="0">
              <a:spcBef>
                <a:spcPts val="0"/>
              </a:spcBef>
              <a:spcAft>
                <a:spcPts val="0"/>
              </a:spcAft>
              <a:buNone/>
            </a:pPr>
            <a:r>
              <a:rPr lang="el" sz="1000"/>
              <a:t>Η εκπαίδευση σε πραγματικό χρόνο (που παρέχεται αφού ένας υπάλληλος έκανε κλικ σε οποιαδήποτε προσομοίωση phishing) μπορεί να ήταν πιο αποτελεσματική στη μείωση του χάσματος μεταξύ παραβατών και μη παραβατών</a:t>
            </a:r>
          </a:p>
          <a:p>
            <a:pPr marL="0" lvl="0" indent="0" algn="l" rtl="0">
              <a:spcBef>
                <a:spcPts val="0"/>
              </a:spcBef>
              <a:spcAft>
                <a:spcPts val="0"/>
              </a:spcAft>
              <a:buNone/>
            </a:pPr>
            <a:r>
              <a:rPr lang="el" sz="1000"/>
              <a:t>Επειδή χρειάζεται μόνο 1 επιτυχημένη επίθεση phishing για να προκληθεί σημαντική ζημιά σε έναν οργανισμό υγειονομικής περίθαλψης, αυτά τα ποσοστά κλικ (με ή χωρίς εκπαίδευση) είναι ιδιαίτερα ανησυχητικά.</a:t>
            </a:r>
            <a:endParaRPr sz="1000">
              <a:solidFill>
                <a:schemeClr val="dk1"/>
              </a:solidFill>
            </a:endParaRPr>
          </a:p>
          <a:p>
            <a:pPr marL="0" lvl="0" indent="0" algn="l" rtl="0">
              <a:spcBef>
                <a:spcPts val="0"/>
              </a:spcBef>
              <a:spcAft>
                <a:spcPts val="0"/>
              </a:spcAft>
              <a:buNone/>
            </a:pPr>
            <a:endParaRPr sz="10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9FDC3C-6714-C868-63BE-07E5479507A8}"/>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3" name="Footer Placeholder 2">
            <a:extLst>
              <a:ext uri="{FF2B5EF4-FFF2-40B4-BE49-F238E27FC236}">
                <a16:creationId xmlns:a16="http://schemas.microsoft.com/office/drawing/2014/main" id="{CF2972CC-DCF9-4F0C-BF2E-6BA9040719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717C1E-AD92-58C9-5D49-6ACCB2EB1FBF}"/>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91775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CED4-6A29-BE70-6FE5-8BB57FF70DB0}"/>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03FDFD6C-EB7B-E2C1-D736-33103AF6D355}"/>
              </a:ext>
            </a:extLst>
          </p:cNvPr>
          <p:cNvSpPr>
            <a:spLocks noGrp="1"/>
          </p:cNvSpPr>
          <p:nvPr>
            <p:ph idx="1"/>
          </p:nvPr>
        </p:nvSpPr>
        <p:spPr>
          <a:xfrm>
            <a:off x="6219826" y="1184912"/>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Text Placeholder 3">
            <a:extLst>
              <a:ext uri="{FF2B5EF4-FFF2-40B4-BE49-F238E27FC236}">
                <a16:creationId xmlns:a16="http://schemas.microsoft.com/office/drawing/2014/main" id="{A4CBD81A-C824-A8F6-8902-93A7DFF07FA6}"/>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D6E280F1-87B8-AF64-A135-4F68BEF713BA}"/>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6" name="Footer Placeholder 5">
            <a:extLst>
              <a:ext uri="{FF2B5EF4-FFF2-40B4-BE49-F238E27FC236}">
                <a16:creationId xmlns:a16="http://schemas.microsoft.com/office/drawing/2014/main" id="{D6F6839F-4060-B8BD-41B8-9714F1022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7BCCE-6940-06E7-7CDF-5C67ADD448D3}"/>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23419896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C6C0-4673-F16E-1D2E-075906F32F27}"/>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nb-NO"/>
          </a:p>
        </p:txBody>
      </p:sp>
      <p:sp>
        <p:nvSpPr>
          <p:cNvPr id="3" name="Picture Placeholder 2">
            <a:extLst>
              <a:ext uri="{FF2B5EF4-FFF2-40B4-BE49-F238E27FC236}">
                <a16:creationId xmlns:a16="http://schemas.microsoft.com/office/drawing/2014/main" id="{CDCBD5FD-4219-8389-BF82-91F5F08924B8}"/>
              </a:ext>
            </a:extLst>
          </p:cNvPr>
          <p:cNvSpPr>
            <a:spLocks noGrp="1"/>
          </p:cNvSpPr>
          <p:nvPr>
            <p:ph type="pic" idx="1"/>
          </p:nvPr>
        </p:nvSpPr>
        <p:spPr>
          <a:xfrm>
            <a:off x="6219826" y="1184912"/>
            <a:ext cx="7406640" cy="5848350"/>
          </a:xfrm>
        </p:spPr>
        <p:txBody>
          <a:bodyPr/>
          <a:lstStyle>
            <a:lvl1pPr marL="0" indent="0">
              <a:buNone/>
              <a:defRPr sz="3840"/>
            </a:lvl1pPr>
            <a:lvl2pPr marL="548627" indent="0">
              <a:buNone/>
              <a:defRPr sz="3360"/>
            </a:lvl2pPr>
            <a:lvl3pPr marL="1097252" indent="0">
              <a:buNone/>
              <a:defRPr sz="2880"/>
            </a:lvl3pPr>
            <a:lvl4pPr marL="1645879" indent="0">
              <a:buNone/>
              <a:defRPr sz="2400"/>
            </a:lvl4pPr>
            <a:lvl5pPr marL="2194505" indent="0">
              <a:buNone/>
              <a:defRPr sz="2400"/>
            </a:lvl5pPr>
            <a:lvl6pPr marL="2743132" indent="0">
              <a:buNone/>
              <a:defRPr sz="2400"/>
            </a:lvl6pPr>
            <a:lvl7pPr marL="3291757" indent="0">
              <a:buNone/>
              <a:defRPr sz="2400"/>
            </a:lvl7pPr>
            <a:lvl8pPr marL="3840384" indent="0">
              <a:buNone/>
              <a:defRPr sz="2400"/>
            </a:lvl8pPr>
            <a:lvl9pPr marL="4389011" indent="0">
              <a:buNone/>
              <a:defRPr sz="2400"/>
            </a:lvl9pPr>
          </a:lstStyle>
          <a:p>
            <a:endParaRPr lang="nb-NO"/>
          </a:p>
        </p:txBody>
      </p:sp>
      <p:sp>
        <p:nvSpPr>
          <p:cNvPr id="4" name="Text Placeholder 3">
            <a:extLst>
              <a:ext uri="{FF2B5EF4-FFF2-40B4-BE49-F238E27FC236}">
                <a16:creationId xmlns:a16="http://schemas.microsoft.com/office/drawing/2014/main" id="{D65789AF-3FC6-C10D-DA46-204111D43CA7}"/>
              </a:ext>
            </a:extLst>
          </p:cNvPr>
          <p:cNvSpPr>
            <a:spLocks noGrp="1"/>
          </p:cNvSpPr>
          <p:nvPr>
            <p:ph type="body" sz="half" idx="2"/>
          </p:nvPr>
        </p:nvSpPr>
        <p:spPr>
          <a:xfrm>
            <a:off x="1007746" y="2468881"/>
            <a:ext cx="4718684" cy="4573906"/>
          </a:xfrm>
        </p:spPr>
        <p:txBody>
          <a:bodyPr/>
          <a:lstStyle>
            <a:lvl1pPr marL="0" indent="0">
              <a:buNone/>
              <a:defRPr sz="1920"/>
            </a:lvl1pPr>
            <a:lvl2pPr marL="548627" indent="0">
              <a:buNone/>
              <a:defRPr sz="1680"/>
            </a:lvl2pPr>
            <a:lvl3pPr marL="1097252" indent="0">
              <a:buNone/>
              <a:defRPr sz="1440"/>
            </a:lvl3pPr>
            <a:lvl4pPr marL="1645879" indent="0">
              <a:buNone/>
              <a:defRPr sz="1200"/>
            </a:lvl4pPr>
            <a:lvl5pPr marL="2194505" indent="0">
              <a:buNone/>
              <a:defRPr sz="1200"/>
            </a:lvl5pPr>
            <a:lvl6pPr marL="2743132" indent="0">
              <a:buNone/>
              <a:defRPr sz="1200"/>
            </a:lvl6pPr>
            <a:lvl7pPr marL="3291757" indent="0">
              <a:buNone/>
              <a:defRPr sz="1200"/>
            </a:lvl7pPr>
            <a:lvl8pPr marL="3840384" indent="0">
              <a:buNone/>
              <a:defRPr sz="1200"/>
            </a:lvl8pPr>
            <a:lvl9pPr marL="4389011"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CB172DEF-DE25-205E-CA0B-897BF5E6E442}"/>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6" name="Footer Placeholder 5">
            <a:extLst>
              <a:ext uri="{FF2B5EF4-FFF2-40B4-BE49-F238E27FC236}">
                <a16:creationId xmlns:a16="http://schemas.microsoft.com/office/drawing/2014/main" id="{3BADD127-942E-55C7-0B00-AD1FCDFB8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B008A5-5391-2A1C-6129-2652EA23946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194093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298CB-4F58-4253-B951-50C5689DB979}"/>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65E864AF-36ED-46FA-E7F8-34AD2EF137EA}"/>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B346E3DB-8CD2-4BA5-959C-551EBDD0E0F0}"/>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a:extLst>
              <a:ext uri="{FF2B5EF4-FFF2-40B4-BE49-F238E27FC236}">
                <a16:creationId xmlns:a16="http://schemas.microsoft.com/office/drawing/2014/main" id="{3008E97C-EFA7-63AE-214B-6E9837624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957E3-75E5-370A-9F88-69E64E6E5561}"/>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62957647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266A5E-81D1-58D4-EAF0-A6264341BF8D}"/>
              </a:ext>
            </a:extLst>
          </p:cNvPr>
          <p:cNvSpPr>
            <a:spLocks noGrp="1"/>
          </p:cNvSpPr>
          <p:nvPr>
            <p:ph type="title" orient="vert"/>
          </p:nvPr>
        </p:nvSpPr>
        <p:spPr>
          <a:xfrm>
            <a:off x="10469881" y="438152"/>
            <a:ext cx="3154680" cy="6974207"/>
          </a:xfrm>
        </p:spPr>
        <p:txBody>
          <a:bodyPr vert="eaVert"/>
          <a:lstStyle/>
          <a:p>
            <a:r>
              <a:rPr lang="el"/>
              <a:t>Κάντε κλικ για να επεξεργαστείτε το στυλ τίτλου κύριου τίτλου</a:t>
            </a:r>
            <a:endParaRPr lang="nb-NO"/>
          </a:p>
        </p:txBody>
      </p:sp>
      <p:sp>
        <p:nvSpPr>
          <p:cNvPr id="3" name="Vertical Text Placeholder 2">
            <a:extLst>
              <a:ext uri="{FF2B5EF4-FFF2-40B4-BE49-F238E27FC236}">
                <a16:creationId xmlns:a16="http://schemas.microsoft.com/office/drawing/2014/main" id="{2B2BD40C-0DB3-4D07-F0ED-750ED1DCE808}"/>
              </a:ext>
            </a:extLst>
          </p:cNvPr>
          <p:cNvSpPr>
            <a:spLocks noGrp="1"/>
          </p:cNvSpPr>
          <p:nvPr>
            <p:ph type="body" orient="vert" idx="1"/>
          </p:nvPr>
        </p:nvSpPr>
        <p:spPr>
          <a:xfrm>
            <a:off x="1005841" y="438152"/>
            <a:ext cx="9281160" cy="6974207"/>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93B7E356-0641-0A93-314C-D52EEF15E0F6}"/>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a:extLst>
              <a:ext uri="{FF2B5EF4-FFF2-40B4-BE49-F238E27FC236}">
                <a16:creationId xmlns:a16="http://schemas.microsoft.com/office/drawing/2014/main" id="{D8F9651C-AEC7-F311-BDBF-8A30337029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C0EB7-97EF-E5B4-14EF-AC2CE328ED86}"/>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713060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8" name="Google Shape;88;p4"/>
          <p:cNvSpPr txBox="1">
            <a:spLocks noGrp="1"/>
          </p:cNvSpPr>
          <p:nvPr>
            <p:ph type="title"/>
          </p:nvPr>
        </p:nvSpPr>
        <p:spPr>
          <a:xfrm>
            <a:off x="2086080" y="957720"/>
            <a:ext cx="11248800" cy="159888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 name="Google Shape;89;p4"/>
          <p:cNvSpPr txBox="1">
            <a:spLocks noGrp="1"/>
          </p:cNvSpPr>
          <p:nvPr>
            <p:ph type="body" idx="1"/>
          </p:nvPr>
        </p:nvSpPr>
        <p:spPr>
          <a:xfrm>
            <a:off x="2086080" y="3184080"/>
            <a:ext cx="11248800" cy="4066560"/>
          </a:xfrm>
          <a:prstGeom prst="rect">
            <a:avLst/>
          </a:prstGeom>
        </p:spPr>
        <p:txBody>
          <a:bodyPr spcFirstLastPara="1" wrap="square" lIns="91425" tIns="91425" rIns="91425" bIns="91425" anchor="t" anchorCtr="0">
            <a:normAutofit/>
          </a:bodyPr>
          <a:lstStyle>
            <a:lvl1pPr marL="731502" lvl="0" indent="-497827">
              <a:spcBef>
                <a:spcPts val="0"/>
              </a:spcBef>
              <a:spcAft>
                <a:spcPts val="0"/>
              </a:spcAft>
              <a:buSzPts val="1300"/>
              <a:buChar char="●"/>
              <a:defRPr/>
            </a:lvl1pPr>
            <a:lvl2pPr marL="1463004" lvl="1" indent="-477508">
              <a:spcBef>
                <a:spcPts val="0"/>
              </a:spcBef>
              <a:spcAft>
                <a:spcPts val="0"/>
              </a:spcAft>
              <a:buSzPts val="1100"/>
              <a:buChar char="○"/>
              <a:defRPr/>
            </a:lvl2pPr>
            <a:lvl3pPr marL="2194505" lvl="2" indent="-477508">
              <a:spcBef>
                <a:spcPts val="0"/>
              </a:spcBef>
              <a:spcAft>
                <a:spcPts val="0"/>
              </a:spcAft>
              <a:buSzPts val="1100"/>
              <a:buChar char="■"/>
              <a:defRPr/>
            </a:lvl3pPr>
            <a:lvl4pPr marL="2926007" lvl="3" indent="-477508">
              <a:spcBef>
                <a:spcPts val="0"/>
              </a:spcBef>
              <a:spcAft>
                <a:spcPts val="0"/>
              </a:spcAft>
              <a:buSzPts val="1100"/>
              <a:buChar char="●"/>
              <a:defRPr/>
            </a:lvl4pPr>
            <a:lvl5pPr marL="3657509" lvl="4" indent="-477508">
              <a:spcBef>
                <a:spcPts val="0"/>
              </a:spcBef>
              <a:spcAft>
                <a:spcPts val="0"/>
              </a:spcAft>
              <a:buSzPts val="1100"/>
              <a:buChar char="○"/>
              <a:defRPr/>
            </a:lvl5pPr>
            <a:lvl6pPr marL="4389011" lvl="5" indent="-477508">
              <a:spcBef>
                <a:spcPts val="0"/>
              </a:spcBef>
              <a:spcAft>
                <a:spcPts val="0"/>
              </a:spcAft>
              <a:buSzPts val="1100"/>
              <a:buChar char="■"/>
              <a:defRPr/>
            </a:lvl6pPr>
            <a:lvl7pPr marL="5120512" lvl="6" indent="-477508">
              <a:spcBef>
                <a:spcPts val="0"/>
              </a:spcBef>
              <a:spcAft>
                <a:spcPts val="0"/>
              </a:spcAft>
              <a:buSzPts val="1100"/>
              <a:buChar char="●"/>
              <a:defRPr/>
            </a:lvl7pPr>
            <a:lvl8pPr marL="5852014" lvl="7" indent="-477508">
              <a:spcBef>
                <a:spcPts val="0"/>
              </a:spcBef>
              <a:spcAft>
                <a:spcPts val="0"/>
              </a:spcAft>
              <a:buSzPts val="1100"/>
              <a:buChar char="○"/>
              <a:defRPr/>
            </a:lvl8pPr>
            <a:lvl9pPr marL="6583516" lvl="8" indent="-477508">
              <a:spcBef>
                <a:spcPts val="0"/>
              </a:spcBef>
              <a:spcAft>
                <a:spcPts val="0"/>
              </a:spcAft>
              <a:buSzPts val="1100"/>
              <a:buChar char="■"/>
              <a:defRPr/>
            </a:lvl9pPr>
          </a:lstStyle>
          <a:p>
            <a:endParaRPr/>
          </a:p>
        </p:txBody>
      </p:sp>
      <p:sp>
        <p:nvSpPr>
          <p:cNvPr id="90" name="Google Shape;90;p4"/>
          <p:cNvSpPr txBox="1">
            <a:spLocks noGrp="1"/>
          </p:cNvSpPr>
          <p:nvPr>
            <p:ph type="sldNum" idx="12"/>
          </p:nvPr>
        </p:nvSpPr>
        <p:spPr>
          <a:xfrm>
            <a:off x="13521673" y="7579162"/>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25284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8792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238087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EE58-EA22-A236-2DC3-3BF351F54F9A}"/>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Subtitle 2">
            <a:extLst>
              <a:ext uri="{FF2B5EF4-FFF2-40B4-BE49-F238E27FC236}">
                <a16:creationId xmlns:a16="http://schemas.microsoft.com/office/drawing/2014/main" id="{1BB04AAC-6A12-91CB-7105-C22D4BCB0D9F}"/>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Date Placeholder 3">
            <a:extLst>
              <a:ext uri="{FF2B5EF4-FFF2-40B4-BE49-F238E27FC236}">
                <a16:creationId xmlns:a16="http://schemas.microsoft.com/office/drawing/2014/main" id="{630F22BB-2B17-4D3A-EFAB-9B013526DD5F}"/>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5" name="Footer Placeholder 4">
            <a:extLst>
              <a:ext uri="{FF2B5EF4-FFF2-40B4-BE49-F238E27FC236}">
                <a16:creationId xmlns:a16="http://schemas.microsoft.com/office/drawing/2014/main" id="{670C332F-05A5-F252-979E-5801FD81DC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27DA4-F19B-40B6-B1DA-90062FB618EA}"/>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471734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9782-A0F6-2BA3-B014-5C300993FDC0}"/>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CE1AD075-BF09-E424-02DB-1974621B555F}"/>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884FE02E-7C14-4147-7A3A-1E8517A31B36}"/>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5" name="Footer Placeholder 4">
            <a:extLst>
              <a:ext uri="{FF2B5EF4-FFF2-40B4-BE49-F238E27FC236}">
                <a16:creationId xmlns:a16="http://schemas.microsoft.com/office/drawing/2014/main" id="{44F38E7C-7D59-2160-CA70-E331F37912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78933A-B330-25A7-2877-F182A37F22D0}"/>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99639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l"/>
              <a:t>Προσθέστε τον τίτλο εδώ</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l"/>
              <a:t>Προσθέστε υπότιτλο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l"/>
              <a:t>Κάντε κλικ στο εικονίδιο για να προσθέσετε εικόνα</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66FE-84FB-CBC7-0EBD-91332381A76E}"/>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F7C11B51-834A-01E7-2D2E-321731BB2803}"/>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F5778C28-B729-4ACE-0833-0BAD8AAF2BB7}"/>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5" name="Footer Placeholder 4">
            <a:extLst>
              <a:ext uri="{FF2B5EF4-FFF2-40B4-BE49-F238E27FC236}">
                <a16:creationId xmlns:a16="http://schemas.microsoft.com/office/drawing/2014/main" id="{D1ADD50E-78A6-5D9B-8D0C-88914FA17A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CB36B2-26C5-CCAB-989A-F5788C7563D2}"/>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606467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7DE8-1022-7F00-3EAC-BDED9FC43A53}"/>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1D3364BB-7CAC-00DC-6C6B-AD11480CB97D}"/>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Content Placeholder 3">
            <a:extLst>
              <a:ext uri="{FF2B5EF4-FFF2-40B4-BE49-F238E27FC236}">
                <a16:creationId xmlns:a16="http://schemas.microsoft.com/office/drawing/2014/main" id="{5B258255-2732-703B-592E-3F9E1257E51D}"/>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Date Placeholder 4">
            <a:extLst>
              <a:ext uri="{FF2B5EF4-FFF2-40B4-BE49-F238E27FC236}">
                <a16:creationId xmlns:a16="http://schemas.microsoft.com/office/drawing/2014/main" id="{B3F3F520-771E-DF03-83B7-2BC67C3D92EA}"/>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6" name="Footer Placeholder 5">
            <a:extLst>
              <a:ext uri="{FF2B5EF4-FFF2-40B4-BE49-F238E27FC236}">
                <a16:creationId xmlns:a16="http://schemas.microsoft.com/office/drawing/2014/main" id="{7D6884D0-8A44-3ECF-CDD6-46BBE6A0C8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F51D5D-560B-499F-1592-56CB1AA5766B}"/>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187887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6227-0CC3-B77F-1360-BC2E17782A6D}"/>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59CAEA49-9543-6BFC-4BD9-EE74052BECB8}"/>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8ABC14E2-BE44-371C-7EAA-016C00303728}"/>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Text Placeholder 4">
            <a:extLst>
              <a:ext uri="{FF2B5EF4-FFF2-40B4-BE49-F238E27FC236}">
                <a16:creationId xmlns:a16="http://schemas.microsoft.com/office/drawing/2014/main" id="{1AC4DCE2-9C68-BDD0-B598-DCEBA41F7547}"/>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F1FC8DFF-00F8-F534-5026-81A523C2D091}"/>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7" name="Date Placeholder 6">
            <a:extLst>
              <a:ext uri="{FF2B5EF4-FFF2-40B4-BE49-F238E27FC236}">
                <a16:creationId xmlns:a16="http://schemas.microsoft.com/office/drawing/2014/main" id="{99A49732-DA8F-6662-2943-C817D55C02AA}"/>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8" name="Footer Placeholder 7">
            <a:extLst>
              <a:ext uri="{FF2B5EF4-FFF2-40B4-BE49-F238E27FC236}">
                <a16:creationId xmlns:a16="http://schemas.microsoft.com/office/drawing/2014/main" id="{97B5D01D-7279-DB31-D74C-C1A187AEB1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F32897-2ED1-9C06-5E4F-1B0063435C6A}"/>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2909091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47446-D2BB-058B-BA6C-311912D7A972}"/>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Date Placeholder 2">
            <a:extLst>
              <a:ext uri="{FF2B5EF4-FFF2-40B4-BE49-F238E27FC236}">
                <a16:creationId xmlns:a16="http://schemas.microsoft.com/office/drawing/2014/main" id="{155A67B3-720C-6114-F798-3A52098BD0E6}"/>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4" name="Footer Placeholder 3">
            <a:extLst>
              <a:ext uri="{FF2B5EF4-FFF2-40B4-BE49-F238E27FC236}">
                <a16:creationId xmlns:a16="http://schemas.microsoft.com/office/drawing/2014/main" id="{CD8DDDF2-1EF4-D930-026B-F1895FE6FAB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0CFE12-2B66-3248-F325-203A64AF95F8}"/>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042253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9C2AC-0A41-625C-0C8A-B985CAF68144}"/>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3" name="Footer Placeholder 2">
            <a:extLst>
              <a:ext uri="{FF2B5EF4-FFF2-40B4-BE49-F238E27FC236}">
                <a16:creationId xmlns:a16="http://schemas.microsoft.com/office/drawing/2014/main" id="{4082DFF5-99AD-7707-0219-A66867FDA2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F8ABC9-912C-C42C-6005-FCCB96662836}"/>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400224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44C9D-4046-02DA-2424-C84E6BCD7211}"/>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505EB058-36E0-3040-5F1D-CBE109F1EFA7}"/>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Text Placeholder 3">
            <a:extLst>
              <a:ext uri="{FF2B5EF4-FFF2-40B4-BE49-F238E27FC236}">
                <a16:creationId xmlns:a16="http://schemas.microsoft.com/office/drawing/2014/main" id="{4956E418-28DB-B05B-BC8F-A1C4FA6BDB8D}"/>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BE0C5B2F-CB40-784E-0E88-8A72430393CC}"/>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6" name="Footer Placeholder 5">
            <a:extLst>
              <a:ext uri="{FF2B5EF4-FFF2-40B4-BE49-F238E27FC236}">
                <a16:creationId xmlns:a16="http://schemas.microsoft.com/office/drawing/2014/main" id="{1AAC4583-81BA-2AAD-A8D8-D62FAFA5C1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1ED7A2-09E6-83F9-B5F9-2A951B325FE5}"/>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075152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4737-8511-6413-A611-5D2FB12F7A06}"/>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Picture Placeholder 2">
            <a:extLst>
              <a:ext uri="{FF2B5EF4-FFF2-40B4-BE49-F238E27FC236}">
                <a16:creationId xmlns:a16="http://schemas.microsoft.com/office/drawing/2014/main" id="{DEBE9220-854D-D399-6037-96A8B29A3232}"/>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791FDD56-E083-5128-2A2C-960EE761643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ED91538E-3360-C4F3-06AF-8EBD629838EB}"/>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6" name="Footer Placeholder 5">
            <a:extLst>
              <a:ext uri="{FF2B5EF4-FFF2-40B4-BE49-F238E27FC236}">
                <a16:creationId xmlns:a16="http://schemas.microsoft.com/office/drawing/2014/main" id="{4A477D75-1818-4E75-4513-1365698B6D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65357C-954E-EEB9-B320-9C1185DB0E0E}"/>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1471095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9C19-2B6D-C6A3-0CB7-1D44A4DE63CD}"/>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86FF188A-8BC6-0E05-8DF3-5A5A1C104B67}"/>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0038333A-A2CD-1526-B111-1B5A3D62FF2C}"/>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5" name="Footer Placeholder 4">
            <a:extLst>
              <a:ext uri="{FF2B5EF4-FFF2-40B4-BE49-F238E27FC236}">
                <a16:creationId xmlns:a16="http://schemas.microsoft.com/office/drawing/2014/main" id="{A0E763D1-7663-904B-4C1F-A073FE4CB8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1B29C-5968-BC40-202A-0428A414B2F7}"/>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224603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FF7CD-13EE-353C-591F-9A2EF236B7C9}"/>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A1661E42-4C14-413E-C04D-96ABCA375F05}"/>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B9775C89-6207-6B29-0490-D03A14D7988E}"/>
              </a:ext>
            </a:extLst>
          </p:cNvPr>
          <p:cNvSpPr>
            <a:spLocks noGrp="1"/>
          </p:cNvSpPr>
          <p:nvPr>
            <p:ph type="dt" sz="half" idx="10"/>
          </p:nvPr>
        </p:nvSpPr>
        <p:spPr/>
        <p:txBody>
          <a:bodyPr/>
          <a:lstStyle/>
          <a:p>
            <a:fld id="{1D5210D7-39A1-484F-BADC-3E2500C614CA}" type="datetimeFigureOut">
              <a:rPr lang="en-GB" smtClean="0"/>
              <a:t>16/02/2026</a:t>
            </a:fld>
            <a:endParaRPr lang="en-GB"/>
          </a:p>
        </p:txBody>
      </p:sp>
      <p:sp>
        <p:nvSpPr>
          <p:cNvPr id="5" name="Footer Placeholder 4">
            <a:extLst>
              <a:ext uri="{FF2B5EF4-FFF2-40B4-BE49-F238E27FC236}">
                <a16:creationId xmlns:a16="http://schemas.microsoft.com/office/drawing/2014/main" id="{60087195-1D9D-BD5D-3922-18B7EE6D01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3EFB9-E0D7-4A58-B630-9EBB3EFC25F7}"/>
              </a:ext>
            </a:extLst>
          </p:cNvPr>
          <p:cNvSpPr>
            <a:spLocks noGrp="1"/>
          </p:cNvSpPr>
          <p:nvPr>
            <p:ph type="sldNum" sz="quarter" idx="12"/>
          </p:nvPr>
        </p:nvSpPr>
        <p:spPr/>
        <p:txBody>
          <a:bodyPr/>
          <a:lstStyle/>
          <a:p>
            <a:fld id="{C425699F-F765-48D3-A1E7-24B1C7D38B0D}" type="slidenum">
              <a:rPr lang="en-GB" smtClean="0"/>
              <a:t>‹#›</a:t>
            </a:fld>
            <a:endParaRPr lang="en-GB"/>
          </a:p>
        </p:txBody>
      </p:sp>
    </p:spTree>
    <p:extLst>
      <p:ext uri="{BB962C8B-B14F-4D97-AF65-F5344CB8AC3E}">
        <p14:creationId xmlns:p14="http://schemas.microsoft.com/office/powerpoint/2010/main" val="323310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575311" y="659130"/>
            <a:ext cx="12593420" cy="963326"/>
          </a:xfrm>
          <a:prstGeom prst="rect">
            <a:avLst/>
          </a:prstGeom>
        </p:spPr>
        <p:txBody>
          <a:bodyPr lIns="0" tIns="0" rIns="0" bIns="0"/>
          <a:lstStyle>
            <a:lvl1pPr marL="0" marR="0" indent="0" algn="l" defTabSz="1097280" rtl="0" eaLnBrk="1" fontAlgn="auto" latinLnBrk="0" hangingPunct="1">
              <a:lnSpc>
                <a:spcPct val="100000"/>
              </a:lnSpc>
              <a:spcBef>
                <a:spcPts val="0"/>
              </a:spcBef>
              <a:spcAft>
                <a:spcPts val="0"/>
              </a:spcAft>
              <a:buClrTx/>
              <a:buSzTx/>
              <a:buFont typeface="Arial"/>
              <a:buNone/>
              <a:tabLst/>
              <a:defRPr sz="2640" b="1" i="0" cap="all" baseline="0">
                <a:solidFill>
                  <a:srgbClr val="332B60"/>
                </a:solidFill>
                <a:latin typeface="Verdana" charset="0"/>
              </a:defRPr>
            </a:lvl1pPr>
            <a:lvl2pPr>
              <a:defRPr sz="3000"/>
            </a:lvl2pPr>
          </a:lstStyle>
          <a:p>
            <a:pPr lvl="0"/>
            <a:r>
              <a:rPr lang="el"/>
              <a:t>ΕΝΔΙΆΜΕΣΗ ΔΙΑΦΆΝΕΙΑ</a:t>
            </a:r>
          </a:p>
          <a:p>
            <a:pPr lvl="0"/>
            <a:r>
              <a:rPr lang="el"/>
              <a:t>ΣΕ ΔΎΟ ΓΡΑΜΜΈΣ ΕΆΝ ΕΊΝΑΙ ΑΠΑΡΑΊΤΗΤΟ</a:t>
            </a:r>
            <a:endParaRPr lang="en-US"/>
          </a:p>
        </p:txBody>
      </p:sp>
      <p:sp>
        <p:nvSpPr>
          <p:cNvPr id="14" name="Chart Placeholder 13"/>
          <p:cNvSpPr>
            <a:spLocks noGrp="1"/>
          </p:cNvSpPr>
          <p:nvPr>
            <p:ph type="chart" sz="quarter" idx="15" hasCustomPrompt="1"/>
          </p:nvPr>
        </p:nvSpPr>
        <p:spPr>
          <a:xfrm>
            <a:off x="2620198" y="3893130"/>
            <a:ext cx="10548533" cy="3037060"/>
          </a:xfrm>
          <a:prstGeom prst="rect">
            <a:avLst/>
          </a:prstGeom>
        </p:spPr>
        <p:txBody>
          <a:bodyPr/>
          <a:lstStyle>
            <a:lvl1pPr marL="274320" indent="-274320">
              <a:buClr>
                <a:schemeClr val="accent4"/>
              </a:buClr>
              <a:buFont typeface="Wingdings" panose="05000000000000000000" pitchFamily="2" charset="2"/>
              <a:buChar char="§"/>
              <a:defRPr sz="2160">
                <a:solidFill>
                  <a:srgbClr val="332B60"/>
                </a:solidFill>
              </a:defRPr>
            </a:lvl1pPr>
          </a:lstStyle>
          <a:p>
            <a:pPr lvl="0"/>
            <a:r>
              <a:rPr lang="el" noProof="0"/>
              <a:t>Κάντε κλικ στο εικονίδιο για να προσθέσετε ένα γράφημα</a:t>
            </a:r>
          </a:p>
        </p:txBody>
      </p:sp>
      <p:sp>
        <p:nvSpPr>
          <p:cNvPr id="16" name="Text Placeholder 15"/>
          <p:cNvSpPr>
            <a:spLocks noGrp="1"/>
          </p:cNvSpPr>
          <p:nvPr>
            <p:ph type="body" sz="quarter" idx="16" hasCustomPrompt="1"/>
          </p:nvPr>
        </p:nvSpPr>
        <p:spPr>
          <a:xfrm>
            <a:off x="2606040" y="2573992"/>
            <a:ext cx="10548533" cy="1082168"/>
          </a:xfrm>
          <a:prstGeom prst="rect">
            <a:avLst/>
          </a:prstGeom>
        </p:spPr>
        <p:txBody>
          <a:bodyPr lIns="0" tIns="0" rIns="0" bIns="0"/>
          <a:lstStyle>
            <a:lvl1pPr marL="274320" indent="-274320">
              <a:buClr>
                <a:schemeClr val="accent4"/>
              </a:buClr>
              <a:buFont typeface="Wingdings" panose="05000000000000000000" pitchFamily="2" charset="2"/>
              <a:buChar char="§"/>
              <a:defRPr sz="2160" baseline="0">
                <a:solidFill>
                  <a:srgbClr val="332B60"/>
                </a:solidFill>
                <a:latin typeface="Verdana" charset="0"/>
              </a:defRPr>
            </a:lvl1pPr>
            <a:lvl2pPr marL="891540" indent="-342900">
              <a:buClr>
                <a:schemeClr val="accent4"/>
              </a:buClr>
              <a:buFont typeface="Wingdings" panose="05000000000000000000" pitchFamily="2" charset="2"/>
              <a:buChar char="§"/>
              <a:defRPr sz="2160">
                <a:solidFill>
                  <a:srgbClr val="332B60"/>
                </a:solidFill>
              </a:defRPr>
            </a:lvl2pPr>
            <a:lvl3pPr marL="1371600" indent="-274320">
              <a:buClr>
                <a:schemeClr val="accent4"/>
              </a:buClr>
              <a:buFont typeface="Wingdings" panose="05000000000000000000" pitchFamily="2" charset="2"/>
              <a:buChar char="§"/>
              <a:defRPr sz="2160">
                <a:solidFill>
                  <a:srgbClr val="332B60"/>
                </a:solidFill>
              </a:defRPr>
            </a:lvl3pPr>
            <a:lvl4pPr marL="1645920" indent="0">
              <a:buFont typeface="Verdana" panose="020B0604030504040204" pitchFamily="34" charset="0"/>
              <a:buNone/>
              <a:defRPr/>
            </a:lvl4pPr>
          </a:lstStyle>
          <a:p>
            <a:pPr lvl="0"/>
            <a:r>
              <a:rPr lang="el" err="1"/>
              <a:t>Επεξεργαστείτε το κείμενο εδώ</a:t>
            </a:r>
            <a:endParaRPr lang="et-EE"/>
          </a:p>
          <a:p>
            <a:pPr lvl="1"/>
            <a:r>
              <a:rPr lang="el" err="1"/>
              <a:t>Επεξεργαστείτε το κείμενο εδώ</a:t>
            </a:r>
            <a:endParaRPr lang="et-EE"/>
          </a:p>
          <a:p>
            <a:pPr lvl="2"/>
            <a:r>
              <a:rPr lang="el" err="1"/>
              <a:t>Επεξεργαστείτε το κείμενο εδώ</a:t>
            </a:r>
            <a:endParaRPr lang="et-EE"/>
          </a:p>
          <a:p>
            <a:pPr lvl="2"/>
            <a:endParaRPr lang="et-EE"/>
          </a:p>
        </p:txBody>
      </p:sp>
      <p:sp>
        <p:nvSpPr>
          <p:cNvPr id="7" name="Text Placeholder 11"/>
          <p:cNvSpPr>
            <a:spLocks noGrp="1"/>
          </p:cNvSpPr>
          <p:nvPr>
            <p:ph type="body" sz="quarter" idx="18" hasCustomPrompt="1"/>
          </p:nvPr>
        </p:nvSpPr>
        <p:spPr>
          <a:xfrm>
            <a:off x="2606040" y="1954532"/>
            <a:ext cx="10548533" cy="496403"/>
          </a:xfrm>
          <a:prstGeom prst="rect">
            <a:avLst/>
          </a:prstGeom>
        </p:spPr>
        <p:txBody>
          <a:bodyPr lIns="0" tIns="0" rIns="0" bIns="0"/>
          <a:lstStyle>
            <a:lvl1pPr marL="0" marR="0" indent="0" algn="l" defTabSz="1097280" rtl="0" eaLnBrk="1" fontAlgn="auto" latinLnBrk="0" hangingPunct="1">
              <a:lnSpc>
                <a:spcPct val="90000"/>
              </a:lnSpc>
              <a:spcBef>
                <a:spcPts val="1200"/>
              </a:spcBef>
              <a:spcAft>
                <a:spcPts val="0"/>
              </a:spcAft>
              <a:buClrTx/>
              <a:buSzTx/>
              <a:buFont typeface="Wingdings" panose="05000000000000000000" pitchFamily="2" charset="2"/>
              <a:buNone/>
              <a:tabLst/>
              <a:defRPr sz="2160" baseline="0">
                <a:solidFill>
                  <a:srgbClr val="332B60"/>
                </a:solidFill>
                <a:latin typeface="Verdana" charset="0"/>
              </a:defRPr>
            </a:lvl1pPr>
          </a:lstStyle>
          <a:p>
            <a:pPr lvl="0"/>
            <a:r>
              <a:rPr lang="el" err="1"/>
              <a:t>Επεξεργαστείτε το κείμενο εδώ</a:t>
            </a:r>
            <a:endParaRPr lang="et-EE"/>
          </a:p>
        </p:txBody>
      </p:sp>
      <p:sp>
        <p:nvSpPr>
          <p:cNvPr id="6" name="Text Placeholder 1"/>
          <p:cNvSpPr txBox="1">
            <a:spLocks/>
          </p:cNvSpPr>
          <p:nvPr userDrawn="1"/>
        </p:nvSpPr>
        <p:spPr>
          <a:xfrm>
            <a:off x="2203984" y="7167159"/>
            <a:ext cx="3313320" cy="21015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kern="1200" cap="all" baseline="0">
                <a:solidFill>
                  <a:schemeClr val="accent2"/>
                </a:solidFill>
                <a:latin typeface="Verdana" charset="0"/>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l" altLang="en-US" sz="1440" b="0"/>
              <a:t>ΕΣΘΟΝΙΚΉ ΝΑΥΤΙΚΉ ΑΚΑΔΗΜΊΑ</a:t>
            </a:r>
            <a:endParaRPr lang="en-US" altLang="en-US" sz="1440" b="0"/>
          </a:p>
        </p:txBody>
      </p:sp>
      <p:cxnSp>
        <p:nvCxnSpPr>
          <p:cNvPr id="8" name="Straight Connector 7"/>
          <p:cNvCxnSpPr/>
          <p:nvPr userDrawn="1"/>
        </p:nvCxnSpPr>
        <p:spPr>
          <a:xfrm>
            <a:off x="2038349" y="6930190"/>
            <a:ext cx="0" cy="68409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711039"/>
      </p:ext>
    </p:extLst>
  </p:cSld>
  <p:clrMapOvr>
    <a:masterClrMapping/>
  </p:clrMapOvr>
  <p:extLst>
    <p:ext uri="{DCECCB84-F9BA-43D5-87BE-67443E8EF086}">
      <p15:sldGuideLst xmlns:p15="http://schemas.microsoft.com/office/powerpoint/2012/main">
        <p15:guide id="2" orient="horz" pos="1026">
          <p15:clr>
            <a:srgbClr val="FBAE40"/>
          </p15:clr>
        </p15:guide>
        <p15:guide id="3" orient="horz" pos="39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l"/>
              <a:t>Κάντε κλικ στο εικονίδιο για να προσθέσετε εικόνα</a:t>
            </a:r>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l"/>
              <a:t>Κάντε κλικ για να προσθέσετε κείμενο</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7074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1846069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938A-A1A7-6940-2880-C950FCE0F696}"/>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en-GB"/>
          </a:p>
        </p:txBody>
      </p:sp>
      <p:sp>
        <p:nvSpPr>
          <p:cNvPr id="3" name="Subtitle 2">
            <a:extLst>
              <a:ext uri="{FF2B5EF4-FFF2-40B4-BE49-F238E27FC236}">
                <a16:creationId xmlns:a16="http://schemas.microsoft.com/office/drawing/2014/main" id="{57DE91E7-003F-83A9-3B26-27A4E54EF89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l"/>
              <a:t>Κάντε κλικ για να επεξεργαστείτε το στυλ υποτίτλων προτύπου</a:t>
            </a:r>
            <a:endParaRPr lang="en-GB"/>
          </a:p>
        </p:txBody>
      </p:sp>
      <p:sp>
        <p:nvSpPr>
          <p:cNvPr id="4" name="Date Placeholder 3">
            <a:extLst>
              <a:ext uri="{FF2B5EF4-FFF2-40B4-BE49-F238E27FC236}">
                <a16:creationId xmlns:a16="http://schemas.microsoft.com/office/drawing/2014/main" id="{7521AD9A-2D66-9985-DBA9-023CF7B51A1E}"/>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5" name="Footer Placeholder 4">
            <a:extLst>
              <a:ext uri="{FF2B5EF4-FFF2-40B4-BE49-F238E27FC236}">
                <a16:creationId xmlns:a16="http://schemas.microsoft.com/office/drawing/2014/main" id="{C94F48F3-9A81-038D-8430-CADB43BFC3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BB4754-6D1E-13DD-63D8-6553E1E559F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119882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76E98-D4F2-7FBF-1E54-E99370D53607}"/>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15C4E443-0BF1-28D3-1707-A2DC145BE5A4}"/>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9E301BB1-EA26-E28E-2E17-D6B0B3BC0937}"/>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5" name="Footer Placeholder 4">
            <a:extLst>
              <a:ext uri="{FF2B5EF4-FFF2-40B4-BE49-F238E27FC236}">
                <a16:creationId xmlns:a16="http://schemas.microsoft.com/office/drawing/2014/main" id="{D38B0F7A-78F8-D43B-13EC-59DDB2C09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63BEB9-26DB-991C-A2AF-3C28D207DC8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1387912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B9D0A-A611-326F-D923-147AA726DF60}"/>
              </a:ext>
            </a:extLst>
          </p:cNvPr>
          <p:cNvSpPr>
            <a:spLocks noGrp="1"/>
          </p:cNvSpPr>
          <p:nvPr>
            <p:ph type="title"/>
          </p:nvPr>
        </p:nvSpPr>
        <p:spPr>
          <a:xfrm>
            <a:off x="998220" y="2051686"/>
            <a:ext cx="12618720" cy="3423284"/>
          </a:xfrm>
        </p:spPr>
        <p:txBody>
          <a:bodyPr anchor="b"/>
          <a:lstStyle>
            <a:lvl1pPr>
              <a:defRPr sz="7200"/>
            </a:lvl1p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5F826F81-29AE-559B-2DBA-198E2A0A96D9}"/>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6BDEF0A4-9410-E0D9-8D60-53482B14A817}"/>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5" name="Footer Placeholder 4">
            <a:extLst>
              <a:ext uri="{FF2B5EF4-FFF2-40B4-BE49-F238E27FC236}">
                <a16:creationId xmlns:a16="http://schemas.microsoft.com/office/drawing/2014/main" id="{EE6E5B79-97EB-3504-449D-1E6D2046D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7DDBF9-6076-1B3B-8F9A-BC364F8DD8B9}"/>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4230277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AC034-5DFA-EC94-2021-0A6BE6A7322D}"/>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D520409D-EA61-FA2E-4D97-00CB883CCB53}"/>
              </a:ext>
            </a:extLst>
          </p:cNvPr>
          <p:cNvSpPr>
            <a:spLocks noGrp="1"/>
          </p:cNvSpPr>
          <p:nvPr>
            <p:ph sz="half" idx="1"/>
          </p:nvPr>
        </p:nvSpPr>
        <p:spPr>
          <a:xfrm>
            <a:off x="10058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Content Placeholder 3">
            <a:extLst>
              <a:ext uri="{FF2B5EF4-FFF2-40B4-BE49-F238E27FC236}">
                <a16:creationId xmlns:a16="http://schemas.microsoft.com/office/drawing/2014/main" id="{0E1E621B-4930-C66E-83E1-780FB46E4B70}"/>
              </a:ext>
            </a:extLst>
          </p:cNvPr>
          <p:cNvSpPr>
            <a:spLocks noGrp="1"/>
          </p:cNvSpPr>
          <p:nvPr>
            <p:ph sz="half" idx="2"/>
          </p:nvPr>
        </p:nvSpPr>
        <p:spPr>
          <a:xfrm>
            <a:off x="7406640" y="2190750"/>
            <a:ext cx="6217920" cy="52216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Date Placeholder 4">
            <a:extLst>
              <a:ext uri="{FF2B5EF4-FFF2-40B4-BE49-F238E27FC236}">
                <a16:creationId xmlns:a16="http://schemas.microsoft.com/office/drawing/2014/main" id="{C172BBB4-B5AE-C3CC-062C-09439DFC5F6C}"/>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6" name="Footer Placeholder 5">
            <a:extLst>
              <a:ext uri="{FF2B5EF4-FFF2-40B4-BE49-F238E27FC236}">
                <a16:creationId xmlns:a16="http://schemas.microsoft.com/office/drawing/2014/main" id="{A7468630-E72A-94DB-1AF8-912F89C00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49593B-A310-5F28-A8FE-36BC89171B0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1869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909A1-80DF-07EA-E36D-973D4752E6A6}"/>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BBBD4B35-AD14-D322-0A76-41A4D50EC56C}"/>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638FCF75-11CA-567D-C6C9-4C7CBFD6498B}"/>
              </a:ext>
            </a:extLst>
          </p:cNvPr>
          <p:cNvSpPr>
            <a:spLocks noGrp="1"/>
          </p:cNvSpPr>
          <p:nvPr>
            <p:ph sz="half" idx="2"/>
          </p:nvPr>
        </p:nvSpPr>
        <p:spPr>
          <a:xfrm>
            <a:off x="1007746"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5" name="Text Placeholder 4">
            <a:extLst>
              <a:ext uri="{FF2B5EF4-FFF2-40B4-BE49-F238E27FC236}">
                <a16:creationId xmlns:a16="http://schemas.microsoft.com/office/drawing/2014/main" id="{96C89C84-B80E-5399-7B70-DD305E744061}"/>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12979E16-EFEA-5E78-8488-00E7FD07CCB8}"/>
              </a:ext>
            </a:extLst>
          </p:cNvPr>
          <p:cNvSpPr>
            <a:spLocks noGrp="1"/>
          </p:cNvSpPr>
          <p:nvPr>
            <p:ph sz="quarter" idx="4"/>
          </p:nvPr>
        </p:nvSpPr>
        <p:spPr>
          <a:xfrm>
            <a:off x="7406640"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7" name="Date Placeholder 6">
            <a:extLst>
              <a:ext uri="{FF2B5EF4-FFF2-40B4-BE49-F238E27FC236}">
                <a16:creationId xmlns:a16="http://schemas.microsoft.com/office/drawing/2014/main" id="{FC170C40-D584-792A-496A-3AD0CC6B0CF6}"/>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8" name="Footer Placeholder 7">
            <a:extLst>
              <a:ext uri="{FF2B5EF4-FFF2-40B4-BE49-F238E27FC236}">
                <a16:creationId xmlns:a16="http://schemas.microsoft.com/office/drawing/2014/main" id="{0A276B15-2B83-0BE9-1EB0-4211519B54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9933A9-4757-48B7-A4EF-1665FE89AEAD}"/>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829682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8410-D6E4-D7A0-AC81-942943112707}"/>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Date Placeholder 2">
            <a:extLst>
              <a:ext uri="{FF2B5EF4-FFF2-40B4-BE49-F238E27FC236}">
                <a16:creationId xmlns:a16="http://schemas.microsoft.com/office/drawing/2014/main" id="{C9A381F4-8D5C-2AA9-1C0F-B8A5A2ECAD6B}"/>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4" name="Footer Placeholder 3">
            <a:extLst>
              <a:ext uri="{FF2B5EF4-FFF2-40B4-BE49-F238E27FC236}">
                <a16:creationId xmlns:a16="http://schemas.microsoft.com/office/drawing/2014/main" id="{156B396B-A9AE-79BF-E3AC-422267D643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8C043A-CBA5-1034-F4AB-EA34BCB2790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1865268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0310E-B5F1-D1F1-C28B-5CDAFE8C5CA0}"/>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3" name="Footer Placeholder 2">
            <a:extLst>
              <a:ext uri="{FF2B5EF4-FFF2-40B4-BE49-F238E27FC236}">
                <a16:creationId xmlns:a16="http://schemas.microsoft.com/office/drawing/2014/main" id="{22EA9980-29A1-0B8C-1FBA-F037C71494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03450E3-6A8D-84C1-6F55-DD4735F16EC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509196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6706-94CC-AE5B-A7F6-BCF9AC206D48}"/>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Content Placeholder 2">
            <a:extLst>
              <a:ext uri="{FF2B5EF4-FFF2-40B4-BE49-F238E27FC236}">
                <a16:creationId xmlns:a16="http://schemas.microsoft.com/office/drawing/2014/main" id="{A15FF16F-252D-B890-8C25-4019A205EAE6}"/>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Text Placeholder 3">
            <a:extLst>
              <a:ext uri="{FF2B5EF4-FFF2-40B4-BE49-F238E27FC236}">
                <a16:creationId xmlns:a16="http://schemas.microsoft.com/office/drawing/2014/main" id="{2379B00B-3075-94D9-04A7-4F510B5D98C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B373A165-771B-4AC2-8640-85159ACCBC82}"/>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6" name="Footer Placeholder 5">
            <a:extLst>
              <a:ext uri="{FF2B5EF4-FFF2-40B4-BE49-F238E27FC236}">
                <a16:creationId xmlns:a16="http://schemas.microsoft.com/office/drawing/2014/main" id="{B0D676A6-520F-46BB-B3FA-E4C7F78745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95BF1F-B94C-0E76-E445-698E960A2707}"/>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666336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082C-DD94-2B68-65C6-E4AED7A75431}"/>
              </a:ext>
            </a:extLst>
          </p:cNvPr>
          <p:cNvSpPr>
            <a:spLocks noGrp="1"/>
          </p:cNvSpPr>
          <p:nvPr>
            <p:ph type="ctrTitle"/>
          </p:nvPr>
        </p:nvSpPr>
        <p:spPr>
          <a:xfrm>
            <a:off x="1828800" y="1346836"/>
            <a:ext cx="10972800" cy="2865120"/>
          </a:xfrm>
        </p:spPr>
        <p:txBody>
          <a:bodyPr anchor="b"/>
          <a:lstStyle>
            <a:lvl1pPr algn="ctr">
              <a:defRPr sz="7200"/>
            </a:lvl1pPr>
          </a:lstStyle>
          <a:p>
            <a:r>
              <a:rPr lang="el"/>
              <a:t>Κάντε κλικ για να επεξεργαστείτε το στυλ τίτλου κύριου τίτλου</a:t>
            </a:r>
            <a:endParaRPr lang="nb-NO"/>
          </a:p>
        </p:txBody>
      </p:sp>
      <p:sp>
        <p:nvSpPr>
          <p:cNvPr id="3" name="Subtitle 2">
            <a:extLst>
              <a:ext uri="{FF2B5EF4-FFF2-40B4-BE49-F238E27FC236}">
                <a16:creationId xmlns:a16="http://schemas.microsoft.com/office/drawing/2014/main" id="{967083AB-648B-DEE4-839E-ECDC1142BE86}"/>
              </a:ext>
            </a:extLst>
          </p:cNvPr>
          <p:cNvSpPr>
            <a:spLocks noGrp="1"/>
          </p:cNvSpPr>
          <p:nvPr>
            <p:ph type="subTitle" idx="1"/>
          </p:nvPr>
        </p:nvSpPr>
        <p:spPr>
          <a:xfrm>
            <a:off x="1828800" y="4322445"/>
            <a:ext cx="10972800" cy="1986916"/>
          </a:xfrm>
        </p:spPr>
        <p:txBody>
          <a:bodyPr/>
          <a:lstStyle>
            <a:lvl1pPr marL="0" indent="0" algn="ctr">
              <a:buNone/>
              <a:defRPr sz="2880"/>
            </a:lvl1pPr>
            <a:lvl2pPr marL="548627" indent="0" algn="ctr">
              <a:buNone/>
              <a:defRPr sz="2400"/>
            </a:lvl2pPr>
            <a:lvl3pPr marL="1097252" indent="0" algn="ctr">
              <a:buNone/>
              <a:defRPr sz="2160"/>
            </a:lvl3pPr>
            <a:lvl4pPr marL="1645879" indent="0" algn="ctr">
              <a:buNone/>
              <a:defRPr sz="1920"/>
            </a:lvl4pPr>
            <a:lvl5pPr marL="2194505" indent="0" algn="ctr">
              <a:buNone/>
              <a:defRPr sz="1920"/>
            </a:lvl5pPr>
            <a:lvl6pPr marL="2743132" indent="0" algn="ctr">
              <a:buNone/>
              <a:defRPr sz="1920"/>
            </a:lvl6pPr>
            <a:lvl7pPr marL="3291757" indent="0" algn="ctr">
              <a:buNone/>
              <a:defRPr sz="1920"/>
            </a:lvl7pPr>
            <a:lvl8pPr marL="3840384" indent="0" algn="ctr">
              <a:buNone/>
              <a:defRPr sz="1920"/>
            </a:lvl8pPr>
            <a:lvl9pPr marL="4389011" indent="0" algn="ctr">
              <a:buNone/>
              <a:defRPr sz="1920"/>
            </a:lvl9pPr>
          </a:lstStyle>
          <a:p>
            <a:r>
              <a:rPr lang="el"/>
              <a:t>Κάντε κλικ για να επεξεργαστείτε το στυλ υποτίτλων προτύπου</a:t>
            </a:r>
            <a:endParaRPr lang="nb-NO"/>
          </a:p>
        </p:txBody>
      </p:sp>
      <p:sp>
        <p:nvSpPr>
          <p:cNvPr id="4" name="Date Placeholder 3">
            <a:extLst>
              <a:ext uri="{FF2B5EF4-FFF2-40B4-BE49-F238E27FC236}">
                <a16:creationId xmlns:a16="http://schemas.microsoft.com/office/drawing/2014/main" id="{258066D8-EC74-3B19-8DC8-35866F2E2601}"/>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a:extLst>
              <a:ext uri="{FF2B5EF4-FFF2-40B4-BE49-F238E27FC236}">
                <a16:creationId xmlns:a16="http://schemas.microsoft.com/office/drawing/2014/main" id="{BA1ABB64-FC68-3A2D-70B7-1D2277A9F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B240D5-6454-42E0-F9E2-E6E47376F06F}"/>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96006330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2077-8AAF-98DE-5425-FA9F23FC3478}"/>
              </a:ext>
            </a:extLst>
          </p:cNvPr>
          <p:cNvSpPr>
            <a:spLocks noGrp="1"/>
          </p:cNvSpPr>
          <p:nvPr>
            <p:ph type="title"/>
          </p:nvPr>
        </p:nvSpPr>
        <p:spPr>
          <a:xfrm>
            <a:off x="1007746" y="548640"/>
            <a:ext cx="4718684" cy="1920240"/>
          </a:xfrm>
        </p:spPr>
        <p:txBody>
          <a:bodyPr anchor="b"/>
          <a:lstStyle>
            <a:lvl1pPr>
              <a:defRPr sz="3840"/>
            </a:lvl1pPr>
          </a:lstStyle>
          <a:p>
            <a:r>
              <a:rPr lang="el"/>
              <a:t>Κάντε κλικ για να επεξεργαστείτε το στυλ τίτλου κύριου τίτλου</a:t>
            </a:r>
            <a:endParaRPr lang="en-GB"/>
          </a:p>
        </p:txBody>
      </p:sp>
      <p:sp>
        <p:nvSpPr>
          <p:cNvPr id="3" name="Picture Placeholder 2">
            <a:extLst>
              <a:ext uri="{FF2B5EF4-FFF2-40B4-BE49-F238E27FC236}">
                <a16:creationId xmlns:a16="http://schemas.microsoft.com/office/drawing/2014/main" id="{59564AF3-7E61-AE35-8C72-94CA4828EAED}"/>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64014B1A-B773-C8BE-21D7-5CD844FD4DEC}"/>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l"/>
              <a:t>Κάντε κλικ για να επεξεργαστείτε τα στυλ κειμένου προτύπου</a:t>
            </a:r>
          </a:p>
        </p:txBody>
      </p:sp>
      <p:sp>
        <p:nvSpPr>
          <p:cNvPr id="5" name="Date Placeholder 4">
            <a:extLst>
              <a:ext uri="{FF2B5EF4-FFF2-40B4-BE49-F238E27FC236}">
                <a16:creationId xmlns:a16="http://schemas.microsoft.com/office/drawing/2014/main" id="{17CFBDB6-F74D-3191-B6F0-6A04CEB4401A}"/>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6" name="Footer Placeholder 5">
            <a:extLst>
              <a:ext uri="{FF2B5EF4-FFF2-40B4-BE49-F238E27FC236}">
                <a16:creationId xmlns:a16="http://schemas.microsoft.com/office/drawing/2014/main" id="{3B66D50F-2283-7F00-30F6-839170E1E1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BD69CC-016D-A79E-D77C-144C97C31841}"/>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382369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5DBE-EE16-1326-A9F3-735A2241CA6F}"/>
              </a:ext>
            </a:extLst>
          </p:cNvPr>
          <p:cNvSpPr>
            <a:spLocks noGrp="1"/>
          </p:cNvSpPr>
          <p:nvPr>
            <p:ph type="title"/>
          </p:nvPr>
        </p:nvSpPr>
        <p:spPr/>
        <p:txBody>
          <a:bodyPr/>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A57B643B-E8D6-49D1-02E1-6CDC86CE0837}"/>
              </a:ext>
            </a:extLst>
          </p:cNvPr>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5F9B6121-1031-F12D-7CED-0CF5F447F619}"/>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5" name="Footer Placeholder 4">
            <a:extLst>
              <a:ext uri="{FF2B5EF4-FFF2-40B4-BE49-F238E27FC236}">
                <a16:creationId xmlns:a16="http://schemas.microsoft.com/office/drawing/2014/main" id="{C126903F-1D66-E3F6-AA3B-CBD92CB430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64DA3A-4919-C0D6-5ABC-FC11E63C8B2A}"/>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598034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61FD-E04C-5569-B420-5D19A4AA8497}"/>
              </a:ext>
            </a:extLst>
          </p:cNvPr>
          <p:cNvSpPr>
            <a:spLocks noGrp="1"/>
          </p:cNvSpPr>
          <p:nvPr>
            <p:ph type="title" orient="vert"/>
          </p:nvPr>
        </p:nvSpPr>
        <p:spPr>
          <a:xfrm>
            <a:off x="10469880" y="438150"/>
            <a:ext cx="3154680" cy="6974206"/>
          </a:xfrm>
        </p:spPr>
        <p:txBody>
          <a:bodyPr vert="eaVert"/>
          <a:lstStyle/>
          <a:p>
            <a:r>
              <a:rPr lang="el"/>
              <a:t>Κάντε κλικ για να επεξεργαστείτε το στυλ τίτλου κύριου τίτλου</a:t>
            </a:r>
            <a:endParaRPr lang="en-GB"/>
          </a:p>
        </p:txBody>
      </p:sp>
      <p:sp>
        <p:nvSpPr>
          <p:cNvPr id="3" name="Vertical Text Placeholder 2">
            <a:extLst>
              <a:ext uri="{FF2B5EF4-FFF2-40B4-BE49-F238E27FC236}">
                <a16:creationId xmlns:a16="http://schemas.microsoft.com/office/drawing/2014/main" id="{5CC2C9B6-47C5-405E-34B4-CA3099338509}"/>
              </a:ext>
            </a:extLst>
          </p:cNvPr>
          <p:cNvSpPr>
            <a:spLocks noGrp="1"/>
          </p:cNvSpPr>
          <p:nvPr>
            <p:ph type="body" orient="vert" idx="1"/>
          </p:nvPr>
        </p:nvSpPr>
        <p:spPr>
          <a:xfrm>
            <a:off x="1005840" y="438150"/>
            <a:ext cx="9281160" cy="6974206"/>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A696C7C5-1C65-3AD1-0294-9E941ED78283}"/>
              </a:ext>
            </a:extLst>
          </p:cNvPr>
          <p:cNvSpPr>
            <a:spLocks noGrp="1"/>
          </p:cNvSpPr>
          <p:nvPr>
            <p:ph type="dt" sz="half" idx="10"/>
          </p:nvPr>
        </p:nvSpPr>
        <p:spPr/>
        <p:txBody>
          <a:bodyPr/>
          <a:lstStyle/>
          <a:p>
            <a:fld id="{E2D88B21-DD7A-4ECB-ABCE-4C6C3B89C46D}" type="datetimeFigureOut">
              <a:rPr lang="en-GB" smtClean="0"/>
              <a:t>16/02/2026</a:t>
            </a:fld>
            <a:endParaRPr lang="en-GB"/>
          </a:p>
        </p:txBody>
      </p:sp>
      <p:sp>
        <p:nvSpPr>
          <p:cNvPr id="5" name="Footer Placeholder 4">
            <a:extLst>
              <a:ext uri="{FF2B5EF4-FFF2-40B4-BE49-F238E27FC236}">
                <a16:creationId xmlns:a16="http://schemas.microsoft.com/office/drawing/2014/main" id="{9F5537A3-4171-64DE-7E67-0626C3F950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15B56B-02F7-19F4-56CD-F1C777C8A2F3}"/>
              </a:ext>
            </a:extLst>
          </p:cNvPr>
          <p:cNvSpPr>
            <a:spLocks noGrp="1"/>
          </p:cNvSpPr>
          <p:nvPr>
            <p:ph type="sldNum" sz="quarter" idx="12"/>
          </p:nvPr>
        </p:nvSpPr>
        <p:spPr/>
        <p:txBody>
          <a:bodyPr/>
          <a:lstStyle/>
          <a:p>
            <a:fld id="{1B220052-780D-48B1-B35C-D66183EDA4B5}" type="slidenum">
              <a:rPr lang="en-GB" smtClean="0"/>
              <a:t>‹#›</a:t>
            </a:fld>
            <a:endParaRPr lang="en-GB"/>
          </a:p>
        </p:txBody>
      </p:sp>
    </p:spTree>
    <p:extLst>
      <p:ext uri="{BB962C8B-B14F-4D97-AF65-F5344CB8AC3E}">
        <p14:creationId xmlns:p14="http://schemas.microsoft.com/office/powerpoint/2010/main" val="2655315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9490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9872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3" name="Google Shape;23;p5"/>
          <p:cNvSpPr txBox="1">
            <a:spLocks noGrp="1"/>
          </p:cNvSpPr>
          <p:nvPr>
            <p:ph type="body" idx="2"/>
          </p:nvPr>
        </p:nvSpPr>
        <p:spPr>
          <a:xfrm>
            <a:off x="7731840" y="1843960"/>
            <a:ext cx="6399840" cy="5466240"/>
          </a:xfrm>
          <a:prstGeom prst="rect">
            <a:avLst/>
          </a:prstGeom>
        </p:spPr>
        <p:txBody>
          <a:bodyPr spcFirstLastPara="1" wrap="square" lIns="91425" tIns="91425" rIns="91425" bIns="91425" anchor="t" anchorCtr="0">
            <a:normAutofit/>
          </a:bodyPr>
          <a:lstStyle>
            <a:lvl1pPr marL="731502" lvl="0" indent="-507988">
              <a:spcBef>
                <a:spcPts val="0"/>
              </a:spcBef>
              <a:spcAft>
                <a:spcPts val="0"/>
              </a:spcAft>
              <a:buSzPts val="1400"/>
              <a:buChar char="●"/>
              <a:defRPr sz="2240"/>
            </a:lvl1pPr>
            <a:lvl2pPr marL="1463004" lvl="1" indent="-487668">
              <a:spcBef>
                <a:spcPts val="0"/>
              </a:spcBef>
              <a:spcAft>
                <a:spcPts val="0"/>
              </a:spcAft>
              <a:buSzPts val="1200"/>
              <a:buChar char="○"/>
              <a:defRPr sz="1920"/>
            </a:lvl2pPr>
            <a:lvl3pPr marL="2194505" lvl="2" indent="-487668">
              <a:spcBef>
                <a:spcPts val="0"/>
              </a:spcBef>
              <a:spcAft>
                <a:spcPts val="0"/>
              </a:spcAft>
              <a:buSzPts val="1200"/>
              <a:buChar char="■"/>
              <a:defRPr sz="1920"/>
            </a:lvl3pPr>
            <a:lvl4pPr marL="2926007" lvl="3" indent="-487668">
              <a:spcBef>
                <a:spcPts val="0"/>
              </a:spcBef>
              <a:spcAft>
                <a:spcPts val="0"/>
              </a:spcAft>
              <a:buSzPts val="1200"/>
              <a:buChar char="●"/>
              <a:defRPr sz="1920"/>
            </a:lvl4pPr>
            <a:lvl5pPr marL="3657509" lvl="4" indent="-487668">
              <a:spcBef>
                <a:spcPts val="0"/>
              </a:spcBef>
              <a:spcAft>
                <a:spcPts val="0"/>
              </a:spcAft>
              <a:buSzPts val="1200"/>
              <a:buChar char="○"/>
              <a:defRPr sz="1920"/>
            </a:lvl5pPr>
            <a:lvl6pPr marL="4389011" lvl="5" indent="-487668">
              <a:spcBef>
                <a:spcPts val="0"/>
              </a:spcBef>
              <a:spcAft>
                <a:spcPts val="0"/>
              </a:spcAft>
              <a:buSzPts val="1200"/>
              <a:buChar char="■"/>
              <a:defRPr sz="1920"/>
            </a:lvl6pPr>
            <a:lvl7pPr marL="5120512" lvl="6" indent="-487668">
              <a:spcBef>
                <a:spcPts val="0"/>
              </a:spcBef>
              <a:spcAft>
                <a:spcPts val="0"/>
              </a:spcAft>
              <a:buSzPts val="1200"/>
              <a:buChar char="●"/>
              <a:defRPr sz="1920"/>
            </a:lvl7pPr>
            <a:lvl8pPr marL="5852014" lvl="7" indent="-487668">
              <a:spcBef>
                <a:spcPts val="0"/>
              </a:spcBef>
              <a:spcAft>
                <a:spcPts val="0"/>
              </a:spcAft>
              <a:buSzPts val="1200"/>
              <a:buChar char="○"/>
              <a:defRPr sz="1920"/>
            </a:lvl8pPr>
            <a:lvl9pPr marL="6583516" lvl="8" indent="-487668">
              <a:spcBef>
                <a:spcPts val="0"/>
              </a:spcBef>
              <a:spcAft>
                <a:spcPts val="0"/>
              </a:spcAft>
              <a:buSzPts val="1200"/>
              <a:buChar char="■"/>
              <a:defRPr sz="1920"/>
            </a:lvl9pPr>
          </a:lstStyle>
          <a:p>
            <a:endParaRPr/>
          </a:p>
        </p:txBody>
      </p:sp>
      <p:sp>
        <p:nvSpPr>
          <p:cNvPr id="24" name="Google Shape;24;p5"/>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1799993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842077"/>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1559456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0301" y="4896464"/>
            <a:ext cx="12813402" cy="2760898"/>
          </a:xfrm>
          <a:noFill/>
          <a:effectLst>
            <a:outerShdw blurRad="50800" dist="38100" dir="2700000" algn="tl" rotWithShape="0">
              <a:prstClr val="black">
                <a:alpha val="40000"/>
              </a:prstClr>
            </a:outerShdw>
          </a:effectLst>
        </p:spPr>
        <p:txBody>
          <a:bodyPr>
            <a:normAutofit/>
          </a:bodyPr>
          <a:lstStyle>
            <a:lvl1pPr algn="l">
              <a:defRPr sz="5760">
                <a:solidFill>
                  <a:schemeClr val="bg1"/>
                </a:solidFill>
              </a:defRPr>
            </a:lvl1pPr>
          </a:lstStyle>
          <a:p>
            <a:r>
              <a:rPr lang="el"/>
              <a:t>Κάντε κλικ για να επεξεργαστείτε </a:t>
            </a:r>
            <a:br>
              <a:rPr lang="en-US"/>
            </a:br>
            <a:r>
              <a:rPr lang="el"/>
              <a:t>το στυλ τίτλου κύριου τίτλου</a:t>
            </a:r>
          </a:p>
        </p:txBody>
      </p:sp>
      <p:sp>
        <p:nvSpPr>
          <p:cNvPr id="3" name="Subtitle 2"/>
          <p:cNvSpPr>
            <a:spLocks noGrp="1"/>
          </p:cNvSpPr>
          <p:nvPr>
            <p:ph type="subTitle" idx="1"/>
          </p:nvPr>
        </p:nvSpPr>
        <p:spPr>
          <a:xfrm>
            <a:off x="920300" y="3846378"/>
            <a:ext cx="12801600" cy="1085482"/>
          </a:xfrm>
        </p:spPr>
        <p:txBody>
          <a:bodyPr>
            <a:normAutofit/>
          </a:bodyPr>
          <a:lstStyle>
            <a:lvl1pPr marL="0" indent="0" algn="l">
              <a:buNone/>
              <a:defRPr sz="4480" b="0" i="0">
                <a:solidFill>
                  <a:srgbClr val="002060"/>
                </a:solidFill>
              </a:defRPr>
            </a:lvl1pPr>
            <a:lvl2pPr marL="731502" indent="0" algn="ctr">
              <a:buNone/>
              <a:defRPr>
                <a:solidFill>
                  <a:schemeClr val="tx1">
                    <a:tint val="75000"/>
                  </a:schemeClr>
                </a:solidFill>
              </a:defRPr>
            </a:lvl2pPr>
            <a:lvl3pPr marL="1463004" indent="0" algn="ctr">
              <a:buNone/>
              <a:defRPr>
                <a:solidFill>
                  <a:schemeClr val="tx1">
                    <a:tint val="75000"/>
                  </a:schemeClr>
                </a:solidFill>
              </a:defRPr>
            </a:lvl3pPr>
            <a:lvl4pPr marL="2194505" indent="0" algn="ctr">
              <a:buNone/>
              <a:defRPr>
                <a:solidFill>
                  <a:schemeClr val="tx1">
                    <a:tint val="75000"/>
                  </a:schemeClr>
                </a:solidFill>
              </a:defRPr>
            </a:lvl4pPr>
            <a:lvl5pPr marL="2926007" indent="0" algn="ctr">
              <a:buNone/>
              <a:defRPr>
                <a:solidFill>
                  <a:schemeClr val="tx1">
                    <a:tint val="75000"/>
                  </a:schemeClr>
                </a:solidFill>
              </a:defRPr>
            </a:lvl5pPr>
            <a:lvl6pPr marL="3657509" indent="0" algn="ctr">
              <a:buNone/>
              <a:defRPr>
                <a:solidFill>
                  <a:schemeClr val="tx1">
                    <a:tint val="75000"/>
                  </a:schemeClr>
                </a:solidFill>
              </a:defRPr>
            </a:lvl6pPr>
            <a:lvl7pPr marL="4389011" indent="0" algn="ctr">
              <a:buNone/>
              <a:defRPr>
                <a:solidFill>
                  <a:schemeClr val="tx1">
                    <a:tint val="75000"/>
                  </a:schemeClr>
                </a:solidFill>
              </a:defRPr>
            </a:lvl7pPr>
            <a:lvl8pPr marL="5120512" indent="0" algn="ctr">
              <a:buNone/>
              <a:defRPr>
                <a:solidFill>
                  <a:schemeClr val="tx1">
                    <a:tint val="75000"/>
                  </a:schemeClr>
                </a:solidFill>
              </a:defRPr>
            </a:lvl8pPr>
            <a:lvl9pPr marL="5852014" indent="0" algn="ctr">
              <a:buNone/>
              <a:defRPr>
                <a:solidFill>
                  <a:schemeClr val="tx1">
                    <a:tint val="75000"/>
                  </a:schemeClr>
                </a:solidFill>
              </a:defRPr>
            </a:lvl9pPr>
          </a:lstStyle>
          <a:p>
            <a:r>
              <a:rPr lang="el"/>
              <a:t>Κάντε κλικ για να επεξεργαστείτε το στυλ υποτίτλων προτύπου</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07226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17" y="406135"/>
            <a:ext cx="13214557" cy="1221642"/>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741942" y="1970385"/>
            <a:ext cx="13193712" cy="5686979"/>
          </a:xfrm>
        </p:spPr>
        <p:txBody>
          <a:bodyPr/>
          <a:lstStyle>
            <a:lvl1pPr algn="l">
              <a:defRPr sz="448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888586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74" y="650460"/>
            <a:ext cx="10888950" cy="1160558"/>
          </a:xfrm>
        </p:spPr>
        <p:txBody>
          <a:bodyPr>
            <a:normAutofit/>
          </a:bodyPr>
          <a:lstStyle>
            <a:lvl1pPr algn="l">
              <a:defRPr sz="5760">
                <a:solidFill>
                  <a:srgbClr val="002060"/>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743322" y="1828802"/>
            <a:ext cx="10925605" cy="5672795"/>
          </a:xfrm>
        </p:spPr>
        <p:txBody>
          <a:bodyPr/>
          <a:lstStyle>
            <a:lvl1pPr>
              <a:defRPr sz="448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37557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6400" b="1" cap="all"/>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02" indent="0">
              <a:buNone/>
              <a:defRPr sz="2880">
                <a:solidFill>
                  <a:schemeClr val="tx1">
                    <a:tint val="75000"/>
                  </a:schemeClr>
                </a:solidFill>
              </a:defRPr>
            </a:lvl2pPr>
            <a:lvl3pPr marL="1463004" indent="0">
              <a:buNone/>
              <a:defRPr sz="2560">
                <a:solidFill>
                  <a:schemeClr val="tx1">
                    <a:tint val="75000"/>
                  </a:schemeClr>
                </a:solidFill>
              </a:defRPr>
            </a:lvl3pPr>
            <a:lvl4pPr marL="2194505" indent="0">
              <a:buNone/>
              <a:defRPr sz="2240">
                <a:solidFill>
                  <a:schemeClr val="tx1">
                    <a:tint val="75000"/>
                  </a:schemeClr>
                </a:solidFill>
              </a:defRPr>
            </a:lvl4pPr>
            <a:lvl5pPr marL="2926007" indent="0">
              <a:buNone/>
              <a:defRPr sz="2240">
                <a:solidFill>
                  <a:schemeClr val="tx1">
                    <a:tint val="75000"/>
                  </a:schemeClr>
                </a:solidFill>
              </a:defRPr>
            </a:lvl5pPr>
            <a:lvl6pPr marL="3657509" indent="0">
              <a:buNone/>
              <a:defRPr sz="2240">
                <a:solidFill>
                  <a:schemeClr val="tx1">
                    <a:tint val="75000"/>
                  </a:schemeClr>
                </a:solidFill>
              </a:defRPr>
            </a:lvl6pPr>
            <a:lvl7pPr marL="4389011" indent="0">
              <a:buNone/>
              <a:defRPr sz="2240">
                <a:solidFill>
                  <a:schemeClr val="tx1">
                    <a:tint val="75000"/>
                  </a:schemeClr>
                </a:solidFill>
              </a:defRPr>
            </a:lvl7pPr>
            <a:lvl8pPr marL="5120512" indent="0">
              <a:buNone/>
              <a:defRPr sz="2240">
                <a:solidFill>
                  <a:schemeClr val="tx1">
                    <a:tint val="75000"/>
                  </a:schemeClr>
                </a:solidFill>
              </a:defRPr>
            </a:lvl8pPr>
            <a:lvl9pPr marL="5852014" indent="0">
              <a:buNone/>
              <a:defRPr sz="224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8987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DEFC-2547-6410-53B7-13B1154CCBFD}"/>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1B86EBCB-7343-4087-1846-5912C1F6C687}"/>
              </a:ext>
            </a:extLst>
          </p:cNvPr>
          <p:cNvSpPr>
            <a:spLocks noGrp="1"/>
          </p:cNvSpPr>
          <p:nvPr>
            <p:ph idx="1"/>
          </p:nvPr>
        </p:nvSpPr>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3D4CEA9D-E3B8-C2BF-7E35-4E59979CDD5A}"/>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a:extLst>
              <a:ext uri="{FF2B5EF4-FFF2-40B4-BE49-F238E27FC236}">
                <a16:creationId xmlns:a16="http://schemas.microsoft.com/office/drawing/2014/main" id="{768FA255-4D2F-5ACF-0A2B-A89EC1EA49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71FA5B-A750-F57B-537B-9451F3AE387E}"/>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51907113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Content Placeholder 2"/>
          <p:cNvSpPr>
            <a:spLocks noGrp="1"/>
          </p:cNvSpPr>
          <p:nvPr>
            <p:ph sz="half" idx="1"/>
          </p:nvPr>
        </p:nvSpPr>
        <p:spPr>
          <a:xfrm>
            <a:off x="7315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Content Placeholder 3"/>
          <p:cNvSpPr>
            <a:spLocks noGrp="1"/>
          </p:cNvSpPr>
          <p:nvPr>
            <p:ph sz="half" idx="2"/>
          </p:nvPr>
        </p:nvSpPr>
        <p:spPr>
          <a:xfrm>
            <a:off x="74371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89667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510" y="717803"/>
            <a:ext cx="12949384" cy="1221640"/>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835411" y="2778600"/>
            <a:ext cx="646430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l"/>
              <a:t>Κάντε κλικ για να επεξεργαστείτε τα στυλ κειμένου προτύπου</a:t>
            </a:r>
          </a:p>
        </p:txBody>
      </p:sp>
      <p:sp>
        <p:nvSpPr>
          <p:cNvPr id="4" name="Content Placeholder 3"/>
          <p:cNvSpPr>
            <a:spLocks noGrp="1"/>
          </p:cNvSpPr>
          <p:nvPr>
            <p:ph sz="half" idx="2"/>
          </p:nvPr>
        </p:nvSpPr>
        <p:spPr>
          <a:xfrm>
            <a:off x="835411" y="3534436"/>
            <a:ext cx="646430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Text Placeholder 4"/>
          <p:cNvSpPr>
            <a:spLocks noGrp="1"/>
          </p:cNvSpPr>
          <p:nvPr>
            <p:ph type="body" sz="quarter" idx="3"/>
          </p:nvPr>
        </p:nvSpPr>
        <p:spPr>
          <a:xfrm>
            <a:off x="7291605" y="2778600"/>
            <a:ext cx="646684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l"/>
              <a:t>Κάντε κλικ για να επεξεργαστείτε τα στυλ κειμένου προτύπου</a:t>
            </a:r>
          </a:p>
        </p:txBody>
      </p:sp>
      <p:sp>
        <p:nvSpPr>
          <p:cNvPr id="6" name="Content Placeholder 5"/>
          <p:cNvSpPr>
            <a:spLocks noGrp="1"/>
          </p:cNvSpPr>
          <p:nvPr>
            <p:ph sz="quarter" idx="4"/>
          </p:nvPr>
        </p:nvSpPr>
        <p:spPr>
          <a:xfrm>
            <a:off x="7291605" y="3534436"/>
            <a:ext cx="646684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Date Placeholder 6"/>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20850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Date Placeholder 2"/>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753705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3468607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1"/>
          </a:xfrm>
        </p:spPr>
        <p:txBody>
          <a:bodyPr anchor="b"/>
          <a:lstStyle>
            <a:lvl1pPr algn="l">
              <a:defRPr sz="3200" b="1"/>
            </a:lvl1pPr>
          </a:lstStyle>
          <a:p>
            <a:r>
              <a:rPr lang="el"/>
              <a:t>Κάντε κλικ για να επεξεργαστείτε το στυλ τίτλου κύριου τίτλου</a:t>
            </a:r>
          </a:p>
        </p:txBody>
      </p:sp>
      <p:sp>
        <p:nvSpPr>
          <p:cNvPr id="3" name="Content Placeholder 2"/>
          <p:cNvSpPr>
            <a:spLocks noGrp="1"/>
          </p:cNvSpPr>
          <p:nvPr>
            <p:ph idx="1"/>
          </p:nvPr>
        </p:nvSpPr>
        <p:spPr>
          <a:xfrm>
            <a:off x="5720080" y="327663"/>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Text Placeholder 3"/>
          <p:cNvSpPr>
            <a:spLocks noGrp="1"/>
          </p:cNvSpPr>
          <p:nvPr>
            <p:ph type="body" sz="half" idx="2"/>
          </p:nvPr>
        </p:nvSpPr>
        <p:spPr>
          <a:xfrm>
            <a:off x="731522" y="1722123"/>
            <a:ext cx="4813301" cy="562927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792538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0" y="5760721"/>
            <a:ext cx="8778240" cy="680087"/>
          </a:xfrm>
        </p:spPr>
        <p:txBody>
          <a:bodyPr anchor="b"/>
          <a:lstStyle>
            <a:lvl1pPr algn="l">
              <a:defRPr sz="3200" b="1"/>
            </a:lvl1pPr>
          </a:lstStyle>
          <a:p>
            <a:r>
              <a:rPr lang="el"/>
              <a:t>Κάντε κλικ για να επεξεργαστείτε το στυλ τίτλου κύριου τίτλου</a:t>
            </a:r>
          </a:p>
        </p:txBody>
      </p:sp>
      <p:sp>
        <p:nvSpPr>
          <p:cNvPr id="3" name="Picture Placeholder 2"/>
          <p:cNvSpPr>
            <a:spLocks noGrp="1"/>
          </p:cNvSpPr>
          <p:nvPr>
            <p:ph type="pic" idx="1"/>
          </p:nvPr>
        </p:nvSpPr>
        <p:spPr>
          <a:xfrm>
            <a:off x="2867660" y="735330"/>
            <a:ext cx="8778240" cy="4937760"/>
          </a:xfrm>
        </p:spPr>
        <p:txBody>
          <a:bodyPr/>
          <a:lstStyle>
            <a:lvl1pPr marL="0" indent="0">
              <a:buNone/>
              <a:defRPr sz="5120"/>
            </a:lvl1pPr>
            <a:lvl2pPr marL="731502" indent="0">
              <a:buNone/>
              <a:defRPr sz="4480"/>
            </a:lvl2pPr>
            <a:lvl3pPr marL="1463004" indent="0">
              <a:buNone/>
              <a:defRPr sz="3840"/>
            </a:lvl3pPr>
            <a:lvl4pPr marL="2194505" indent="0">
              <a:buNone/>
              <a:defRPr sz="3200"/>
            </a:lvl4pPr>
            <a:lvl5pPr marL="2926007" indent="0">
              <a:buNone/>
              <a:defRPr sz="3200"/>
            </a:lvl5pPr>
            <a:lvl6pPr marL="3657509" indent="0">
              <a:buNone/>
              <a:defRPr sz="3200"/>
            </a:lvl6pPr>
            <a:lvl7pPr marL="4389011" indent="0">
              <a:buNone/>
              <a:defRPr sz="3200"/>
            </a:lvl7pPr>
            <a:lvl8pPr marL="5120512" indent="0">
              <a:buNone/>
              <a:defRPr sz="3200"/>
            </a:lvl8pPr>
            <a:lvl9pPr marL="5852014" indent="0">
              <a:buNone/>
              <a:defRPr sz="3200"/>
            </a:lvl9pPr>
          </a:lstStyle>
          <a:p>
            <a:endParaRPr lang="en-US"/>
          </a:p>
        </p:txBody>
      </p:sp>
      <p:sp>
        <p:nvSpPr>
          <p:cNvPr id="4" name="Text Placeholder 3"/>
          <p:cNvSpPr>
            <a:spLocks noGrp="1"/>
          </p:cNvSpPr>
          <p:nvPr>
            <p:ph type="body" sz="half" idx="2"/>
          </p:nvPr>
        </p:nvSpPr>
        <p:spPr>
          <a:xfrm>
            <a:off x="2867660" y="6440806"/>
            <a:ext cx="8778240" cy="96583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l"/>
              <a:t>Κάντε κλικ για να επεξεργαστείτε τα στυλ κειμένου προτύπου</a:t>
            </a:r>
          </a:p>
        </p:txBody>
      </p:sp>
      <p:sp>
        <p:nvSpPr>
          <p:cNvPr id="5" name="Date Placeholder 4"/>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565952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Κάντε κλικ για να επεξεργαστείτε το στυλ τίτλου κύριου τίτλου</a:t>
            </a:r>
          </a:p>
        </p:txBody>
      </p:sp>
      <p:sp>
        <p:nvSpPr>
          <p:cNvPr id="3" name="Vertical Text Placeholder 2"/>
          <p:cNvSpPr>
            <a:spLocks noGrp="1"/>
          </p:cNvSpPr>
          <p:nvPr>
            <p:ph type="body" orient="vert" idx="1"/>
          </p:nvPr>
        </p:nvSpPr>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622914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l"/>
              <a:t>Κάντε κλικ για να επεξεργαστείτε το στυλ τίτλου κύριου τίτλου</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10"/>
          </p:nvPr>
        </p:nvSpPr>
        <p:spPr/>
        <p:txBody>
          <a:bodyPr/>
          <a:lstStyle/>
          <a:p>
            <a:fld id="{53074F12-AA26-4AC8-9962-C36BB8F32554}" type="datetimeFigureOut">
              <a:rPr lang="en-US" smtClean="0"/>
              <a:pPr/>
              <a:t>16/02/2026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ιστότοποι\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6093561" y="3721942"/>
            <a:ext cx="2342054" cy="8431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615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1175706"/>
          </a:xfrm>
        </p:spPr>
        <p:txBody>
          <a:bodyPr wrap="square" anchor="t" anchorCtr="0">
            <a:spAutoFit/>
          </a:bodyPr>
          <a:lstStyle/>
          <a:p>
            <a:r>
              <a:rPr lang="el"/>
              <a:t>Κάντε κλικ για να επεξεργαστείτε το στυλ τίτλου</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el"/>
              <a:t>Κάντε κλικ για να επεξεργαστείτε τεχνοτροπίες κειμένου στο πρότυπο</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Tree>
    <p:extLst>
      <p:ext uri="{BB962C8B-B14F-4D97-AF65-F5344CB8AC3E}">
        <p14:creationId xmlns:p14="http://schemas.microsoft.com/office/powerpoint/2010/main" val="220726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F569-460E-78E5-43BA-5CB3206422A3}"/>
              </a:ext>
            </a:extLst>
          </p:cNvPr>
          <p:cNvSpPr>
            <a:spLocks noGrp="1"/>
          </p:cNvSpPr>
          <p:nvPr>
            <p:ph type="title"/>
          </p:nvPr>
        </p:nvSpPr>
        <p:spPr>
          <a:xfrm>
            <a:off x="998221" y="2051689"/>
            <a:ext cx="12618720" cy="3423284"/>
          </a:xfrm>
        </p:spPr>
        <p:txBody>
          <a:bodyPr anchor="b"/>
          <a:lstStyle>
            <a:lvl1pPr>
              <a:defRPr sz="7200"/>
            </a:lvl1p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1A32DD39-55FF-A410-264A-9AB5D25C1D25}"/>
              </a:ext>
            </a:extLst>
          </p:cNvPr>
          <p:cNvSpPr>
            <a:spLocks noGrp="1"/>
          </p:cNvSpPr>
          <p:nvPr>
            <p:ph type="body" idx="1"/>
          </p:nvPr>
        </p:nvSpPr>
        <p:spPr>
          <a:xfrm>
            <a:off x="998221" y="5507358"/>
            <a:ext cx="12618720" cy="1800224"/>
          </a:xfrm>
        </p:spPr>
        <p:txBody>
          <a:bodyPr/>
          <a:lstStyle>
            <a:lvl1pPr marL="0" indent="0">
              <a:buNone/>
              <a:defRPr sz="2880">
                <a:solidFill>
                  <a:schemeClr val="tx1">
                    <a:tint val="75000"/>
                  </a:schemeClr>
                </a:solidFill>
              </a:defRPr>
            </a:lvl1pPr>
            <a:lvl2pPr marL="548627" indent="0">
              <a:buNone/>
              <a:defRPr sz="2400">
                <a:solidFill>
                  <a:schemeClr val="tx1">
                    <a:tint val="75000"/>
                  </a:schemeClr>
                </a:solidFill>
              </a:defRPr>
            </a:lvl2pPr>
            <a:lvl3pPr marL="1097252" indent="0">
              <a:buNone/>
              <a:defRPr sz="2160">
                <a:solidFill>
                  <a:schemeClr val="tx1">
                    <a:tint val="75000"/>
                  </a:schemeClr>
                </a:solidFill>
              </a:defRPr>
            </a:lvl3pPr>
            <a:lvl4pPr marL="1645879" indent="0">
              <a:buNone/>
              <a:defRPr sz="1920">
                <a:solidFill>
                  <a:schemeClr val="tx1">
                    <a:tint val="75000"/>
                  </a:schemeClr>
                </a:solidFill>
              </a:defRPr>
            </a:lvl4pPr>
            <a:lvl5pPr marL="2194505" indent="0">
              <a:buNone/>
              <a:defRPr sz="1920">
                <a:solidFill>
                  <a:schemeClr val="tx1">
                    <a:tint val="75000"/>
                  </a:schemeClr>
                </a:solidFill>
              </a:defRPr>
            </a:lvl5pPr>
            <a:lvl6pPr marL="2743132" indent="0">
              <a:buNone/>
              <a:defRPr sz="1920">
                <a:solidFill>
                  <a:schemeClr val="tx1">
                    <a:tint val="75000"/>
                  </a:schemeClr>
                </a:solidFill>
              </a:defRPr>
            </a:lvl6pPr>
            <a:lvl7pPr marL="3291757" indent="0">
              <a:buNone/>
              <a:defRPr sz="1920">
                <a:solidFill>
                  <a:schemeClr val="tx1">
                    <a:tint val="75000"/>
                  </a:schemeClr>
                </a:solidFill>
              </a:defRPr>
            </a:lvl7pPr>
            <a:lvl8pPr marL="3840384" indent="0">
              <a:buNone/>
              <a:defRPr sz="1920">
                <a:solidFill>
                  <a:schemeClr val="tx1">
                    <a:tint val="75000"/>
                  </a:schemeClr>
                </a:solidFill>
              </a:defRPr>
            </a:lvl8pPr>
            <a:lvl9pPr marL="4389011" indent="0">
              <a:buNone/>
              <a:defRPr sz="1920">
                <a:solidFill>
                  <a:schemeClr val="tx1">
                    <a:tint val="75000"/>
                  </a:schemeClr>
                </a:solidFill>
              </a:defRPr>
            </a:lvl9pPr>
          </a:lstStyle>
          <a:p>
            <a:pPr lvl="0"/>
            <a:r>
              <a:rPr lang="el"/>
              <a:t>Κάντε κλικ για να επεξεργαστείτε τα στυλ κειμένου προτύπου</a:t>
            </a:r>
          </a:p>
        </p:txBody>
      </p:sp>
      <p:sp>
        <p:nvSpPr>
          <p:cNvPr id="4" name="Date Placeholder 3">
            <a:extLst>
              <a:ext uri="{FF2B5EF4-FFF2-40B4-BE49-F238E27FC236}">
                <a16:creationId xmlns:a16="http://schemas.microsoft.com/office/drawing/2014/main" id="{DFB7A197-832C-5847-CE62-C5581B421805}"/>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5" name="Footer Placeholder 4">
            <a:extLst>
              <a:ext uri="{FF2B5EF4-FFF2-40B4-BE49-F238E27FC236}">
                <a16:creationId xmlns:a16="http://schemas.microsoft.com/office/drawing/2014/main" id="{9655ACAA-2BA8-005D-E81A-52593A110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A473C-BC9D-D7A5-7BD3-CA7D8727EEE8}"/>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49584985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6A18-225D-8958-688C-D06A5A7B77E5}"/>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Content Placeholder 2">
            <a:extLst>
              <a:ext uri="{FF2B5EF4-FFF2-40B4-BE49-F238E27FC236}">
                <a16:creationId xmlns:a16="http://schemas.microsoft.com/office/drawing/2014/main" id="{972414B5-D6B5-B9A7-8DBA-100D5C3E332C}"/>
              </a:ext>
            </a:extLst>
          </p:cNvPr>
          <p:cNvSpPr>
            <a:spLocks noGrp="1"/>
          </p:cNvSpPr>
          <p:nvPr>
            <p:ph sz="half" idx="1"/>
          </p:nvPr>
        </p:nvSpPr>
        <p:spPr>
          <a:xfrm>
            <a:off x="1005840" y="2190751"/>
            <a:ext cx="6217920" cy="5221607"/>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Content Placeholder 3">
            <a:extLst>
              <a:ext uri="{FF2B5EF4-FFF2-40B4-BE49-F238E27FC236}">
                <a16:creationId xmlns:a16="http://schemas.microsoft.com/office/drawing/2014/main" id="{16CA75CC-4542-199F-18DC-3C4A08F5B330}"/>
              </a:ext>
            </a:extLst>
          </p:cNvPr>
          <p:cNvSpPr>
            <a:spLocks noGrp="1"/>
          </p:cNvSpPr>
          <p:nvPr>
            <p:ph sz="half" idx="2"/>
          </p:nvPr>
        </p:nvSpPr>
        <p:spPr>
          <a:xfrm>
            <a:off x="7406640" y="2190751"/>
            <a:ext cx="6217920" cy="5221607"/>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Date Placeholder 4">
            <a:extLst>
              <a:ext uri="{FF2B5EF4-FFF2-40B4-BE49-F238E27FC236}">
                <a16:creationId xmlns:a16="http://schemas.microsoft.com/office/drawing/2014/main" id="{D8581A70-4A20-1907-02D3-BAE99E7FBBB9}"/>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6" name="Footer Placeholder 5">
            <a:extLst>
              <a:ext uri="{FF2B5EF4-FFF2-40B4-BE49-F238E27FC236}">
                <a16:creationId xmlns:a16="http://schemas.microsoft.com/office/drawing/2014/main" id="{95ADAE8C-0FBC-973B-E9D9-22A11774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B9C9C-320C-3AB1-BA8F-6B948AB8696D}"/>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17853868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2D22-A90F-487C-1B61-D1F7AE4DC30C}"/>
              </a:ext>
            </a:extLst>
          </p:cNvPr>
          <p:cNvSpPr>
            <a:spLocks noGrp="1"/>
          </p:cNvSpPr>
          <p:nvPr>
            <p:ph type="title"/>
          </p:nvPr>
        </p:nvSpPr>
        <p:spPr>
          <a:xfrm>
            <a:off x="1007746" y="438150"/>
            <a:ext cx="12618720" cy="1590676"/>
          </a:xfrm>
        </p:spPr>
        <p:txBody>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C16AB13B-4B84-7C69-334E-474A1F80DAA7}"/>
              </a:ext>
            </a:extLst>
          </p:cNvPr>
          <p:cNvSpPr>
            <a:spLocks noGrp="1"/>
          </p:cNvSpPr>
          <p:nvPr>
            <p:ph type="body" idx="1"/>
          </p:nvPr>
        </p:nvSpPr>
        <p:spPr>
          <a:xfrm>
            <a:off x="1007748" y="2017396"/>
            <a:ext cx="6189344"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l"/>
              <a:t>Κάντε κλικ για να επεξεργαστείτε τα στυλ κειμένου προτύπου</a:t>
            </a:r>
          </a:p>
        </p:txBody>
      </p:sp>
      <p:sp>
        <p:nvSpPr>
          <p:cNvPr id="4" name="Content Placeholder 3">
            <a:extLst>
              <a:ext uri="{FF2B5EF4-FFF2-40B4-BE49-F238E27FC236}">
                <a16:creationId xmlns:a16="http://schemas.microsoft.com/office/drawing/2014/main" id="{E02CFB3E-A252-7742-E33E-6133624FCE1F}"/>
              </a:ext>
            </a:extLst>
          </p:cNvPr>
          <p:cNvSpPr>
            <a:spLocks noGrp="1"/>
          </p:cNvSpPr>
          <p:nvPr>
            <p:ph sz="half" idx="2"/>
          </p:nvPr>
        </p:nvSpPr>
        <p:spPr>
          <a:xfrm>
            <a:off x="1007748" y="3006090"/>
            <a:ext cx="6189344"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5" name="Text Placeholder 4">
            <a:extLst>
              <a:ext uri="{FF2B5EF4-FFF2-40B4-BE49-F238E27FC236}">
                <a16:creationId xmlns:a16="http://schemas.microsoft.com/office/drawing/2014/main" id="{3E6B4C91-F073-4504-C439-07D290F80307}"/>
              </a:ext>
            </a:extLst>
          </p:cNvPr>
          <p:cNvSpPr>
            <a:spLocks noGrp="1"/>
          </p:cNvSpPr>
          <p:nvPr>
            <p:ph type="body" sz="quarter" idx="3"/>
          </p:nvPr>
        </p:nvSpPr>
        <p:spPr>
          <a:xfrm>
            <a:off x="7406641" y="2017396"/>
            <a:ext cx="6219826" cy="988694"/>
          </a:xfrm>
        </p:spPr>
        <p:txBody>
          <a:bodyPr anchor="b"/>
          <a:lstStyle>
            <a:lvl1pPr marL="0" indent="0">
              <a:buNone/>
              <a:defRPr sz="2880" b="1"/>
            </a:lvl1pPr>
            <a:lvl2pPr marL="548627" indent="0">
              <a:buNone/>
              <a:defRPr sz="2400" b="1"/>
            </a:lvl2pPr>
            <a:lvl3pPr marL="1097252" indent="0">
              <a:buNone/>
              <a:defRPr sz="2160" b="1"/>
            </a:lvl3pPr>
            <a:lvl4pPr marL="1645879" indent="0">
              <a:buNone/>
              <a:defRPr sz="1920" b="1"/>
            </a:lvl4pPr>
            <a:lvl5pPr marL="2194505" indent="0">
              <a:buNone/>
              <a:defRPr sz="1920" b="1"/>
            </a:lvl5pPr>
            <a:lvl6pPr marL="2743132" indent="0">
              <a:buNone/>
              <a:defRPr sz="1920" b="1"/>
            </a:lvl6pPr>
            <a:lvl7pPr marL="3291757" indent="0">
              <a:buNone/>
              <a:defRPr sz="1920" b="1"/>
            </a:lvl7pPr>
            <a:lvl8pPr marL="3840384" indent="0">
              <a:buNone/>
              <a:defRPr sz="1920" b="1"/>
            </a:lvl8pPr>
            <a:lvl9pPr marL="4389011" indent="0">
              <a:buNone/>
              <a:defRPr sz="1920" b="1"/>
            </a:lvl9pPr>
          </a:lstStyle>
          <a:p>
            <a:pPr lvl="0"/>
            <a:r>
              <a:rPr lang="el"/>
              <a:t>Κάντε κλικ για να επεξεργαστείτε τα στυλ κειμένου προτύπου</a:t>
            </a:r>
          </a:p>
        </p:txBody>
      </p:sp>
      <p:sp>
        <p:nvSpPr>
          <p:cNvPr id="6" name="Content Placeholder 5">
            <a:extLst>
              <a:ext uri="{FF2B5EF4-FFF2-40B4-BE49-F238E27FC236}">
                <a16:creationId xmlns:a16="http://schemas.microsoft.com/office/drawing/2014/main" id="{70CAD2A8-D902-ADD2-B9D1-49EA4B9D400D}"/>
              </a:ext>
            </a:extLst>
          </p:cNvPr>
          <p:cNvSpPr>
            <a:spLocks noGrp="1"/>
          </p:cNvSpPr>
          <p:nvPr>
            <p:ph sz="quarter" idx="4"/>
          </p:nvPr>
        </p:nvSpPr>
        <p:spPr>
          <a:xfrm>
            <a:off x="7406641" y="3006090"/>
            <a:ext cx="6219826" cy="4421506"/>
          </a:xfrm>
        </p:spPr>
        <p:txBody>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7" name="Date Placeholder 6">
            <a:extLst>
              <a:ext uri="{FF2B5EF4-FFF2-40B4-BE49-F238E27FC236}">
                <a16:creationId xmlns:a16="http://schemas.microsoft.com/office/drawing/2014/main" id="{5C77E2C4-E9BC-9871-46C7-AADE16C0FA55}"/>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8" name="Footer Placeholder 7">
            <a:extLst>
              <a:ext uri="{FF2B5EF4-FFF2-40B4-BE49-F238E27FC236}">
                <a16:creationId xmlns:a16="http://schemas.microsoft.com/office/drawing/2014/main" id="{BA5448AC-A3FA-22E5-A3B9-3B80D5C782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3BDED6-CBD9-6CB3-B7B9-9EAF67FC1FDA}"/>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22249023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6415-C122-9DE7-8F04-340D9B904E70}"/>
              </a:ext>
            </a:extLst>
          </p:cNvPr>
          <p:cNvSpPr>
            <a:spLocks noGrp="1"/>
          </p:cNvSpPr>
          <p:nvPr>
            <p:ph type="title"/>
          </p:nvPr>
        </p:nvSpPr>
        <p:spPr/>
        <p:txBody>
          <a:bodyPr/>
          <a:lstStyle/>
          <a:p>
            <a:r>
              <a:rPr lang="el"/>
              <a:t>Κάντε κλικ για να επεξεργαστείτε το στυλ τίτλου κύριου τίτλου</a:t>
            </a:r>
            <a:endParaRPr lang="nb-NO"/>
          </a:p>
        </p:txBody>
      </p:sp>
      <p:sp>
        <p:nvSpPr>
          <p:cNvPr id="3" name="Date Placeholder 2">
            <a:extLst>
              <a:ext uri="{FF2B5EF4-FFF2-40B4-BE49-F238E27FC236}">
                <a16:creationId xmlns:a16="http://schemas.microsoft.com/office/drawing/2014/main" id="{D3433DD1-1961-6D67-8D91-762715A52A14}"/>
              </a:ext>
            </a:extLst>
          </p:cNvPr>
          <p:cNvSpPr>
            <a:spLocks noGrp="1"/>
          </p:cNvSpPr>
          <p:nvPr>
            <p:ph type="dt" sz="half" idx="10"/>
          </p:nvPr>
        </p:nvSpPr>
        <p:spPr/>
        <p:txBody>
          <a:bodyPr/>
          <a:lstStyle/>
          <a:p>
            <a:fld id="{B61BEF0D-F0BB-DE4B-95CE-6DB70DBA9567}" type="datetimeFigureOut">
              <a:rPr lang="en-US" smtClean="0"/>
              <a:pPr/>
              <a:t>16/02/2026</a:t>
            </a:fld>
            <a:endParaRPr lang="en-US"/>
          </a:p>
        </p:txBody>
      </p:sp>
      <p:sp>
        <p:nvSpPr>
          <p:cNvPr id="4" name="Footer Placeholder 3">
            <a:extLst>
              <a:ext uri="{FF2B5EF4-FFF2-40B4-BE49-F238E27FC236}">
                <a16:creationId xmlns:a16="http://schemas.microsoft.com/office/drawing/2014/main" id="{1E2951F9-4358-B81E-E7D3-DA0DD0E78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41F459-F4C5-E81D-459E-269BC0F824E5}"/>
              </a:ext>
            </a:extLst>
          </p:cNvPr>
          <p:cNvSpPr>
            <a:spLocks noGrp="1"/>
          </p:cNvSpPr>
          <p:nvPr>
            <p:ph type="sldNum" sz="quarter" idx="12"/>
          </p:nvPr>
        </p:nvSpPr>
        <p:spPr/>
        <p:txBody>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321582726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png"/><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2.png"/><Relationship Id="rId2" Type="http://schemas.openxmlformats.org/officeDocument/2006/relationships/slideLayout" Target="../slideLayouts/slideLayout3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image" Target="../media/image1.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A3EA00-73B8-E993-FC63-9D9D7CA3A46F}"/>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nb-NO"/>
          </a:p>
        </p:txBody>
      </p:sp>
      <p:sp>
        <p:nvSpPr>
          <p:cNvPr id="3" name="Text Placeholder 2">
            <a:extLst>
              <a:ext uri="{FF2B5EF4-FFF2-40B4-BE49-F238E27FC236}">
                <a16:creationId xmlns:a16="http://schemas.microsoft.com/office/drawing/2014/main" id="{A4BF628C-825F-9962-F56F-701B2D553D31}"/>
              </a:ext>
            </a:extLst>
          </p:cNvPr>
          <p:cNvSpPr>
            <a:spLocks noGrp="1"/>
          </p:cNvSpPr>
          <p:nvPr>
            <p:ph type="body" idx="1"/>
          </p:nvPr>
        </p:nvSpPr>
        <p:spPr>
          <a:xfrm>
            <a:off x="1005840" y="2190751"/>
            <a:ext cx="12618720" cy="5221607"/>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nb-NO"/>
          </a:p>
        </p:txBody>
      </p:sp>
      <p:sp>
        <p:nvSpPr>
          <p:cNvPr id="4" name="Date Placeholder 3">
            <a:extLst>
              <a:ext uri="{FF2B5EF4-FFF2-40B4-BE49-F238E27FC236}">
                <a16:creationId xmlns:a16="http://schemas.microsoft.com/office/drawing/2014/main" id="{BE070569-0428-F8E3-C2D4-79359B2D2F9E}"/>
              </a:ext>
            </a:extLst>
          </p:cNvPr>
          <p:cNvSpPr>
            <a:spLocks noGrp="1"/>
          </p:cNvSpPr>
          <p:nvPr>
            <p:ph type="dt" sz="half" idx="2"/>
          </p:nvPr>
        </p:nvSpPr>
        <p:spPr>
          <a:xfrm>
            <a:off x="1005840" y="7627622"/>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61BEF0D-F0BB-DE4B-95CE-6DB70DBA9567}" type="datetimeFigureOut">
              <a:rPr lang="en-US" smtClean="0"/>
              <a:pPr/>
              <a:t>16/02/2026</a:t>
            </a:fld>
            <a:endParaRPr lang="en-US"/>
          </a:p>
        </p:txBody>
      </p:sp>
      <p:sp>
        <p:nvSpPr>
          <p:cNvPr id="5" name="Footer Placeholder 4">
            <a:extLst>
              <a:ext uri="{FF2B5EF4-FFF2-40B4-BE49-F238E27FC236}">
                <a16:creationId xmlns:a16="http://schemas.microsoft.com/office/drawing/2014/main" id="{E08995C0-4676-A158-474D-E4CBB3066D04}"/>
              </a:ext>
            </a:extLst>
          </p:cNvPr>
          <p:cNvSpPr>
            <a:spLocks noGrp="1"/>
          </p:cNvSpPr>
          <p:nvPr>
            <p:ph type="ftr" sz="quarter" idx="3"/>
          </p:nvPr>
        </p:nvSpPr>
        <p:spPr>
          <a:xfrm>
            <a:off x="4846320" y="7627622"/>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9817D3-EA89-DB79-8DA4-DAB8361BDD1A}"/>
              </a:ext>
            </a:extLst>
          </p:cNvPr>
          <p:cNvSpPr>
            <a:spLocks noGrp="1"/>
          </p:cNvSpPr>
          <p:nvPr>
            <p:ph type="sldNum" sz="quarter" idx="4"/>
          </p:nvPr>
        </p:nvSpPr>
        <p:spPr>
          <a:xfrm>
            <a:off x="10332720" y="7627622"/>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00000000-1234-1234-1234-123412341234}" type="slidenum">
              <a:rPr lang="en-GB" smtClean="0"/>
              <a:pPr/>
              <a:t>‹#›</a:t>
            </a:fld>
            <a:endParaRPr lang="en-GB"/>
          </a:p>
        </p:txBody>
      </p:sp>
      <p:grpSp>
        <p:nvGrpSpPr>
          <p:cNvPr id="7" name="Group 6">
            <a:extLst>
              <a:ext uri="{FF2B5EF4-FFF2-40B4-BE49-F238E27FC236}">
                <a16:creationId xmlns:a16="http://schemas.microsoft.com/office/drawing/2014/main" id="{1E6C692D-737E-E99A-5B07-ACAF2A710181}"/>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FD2FC9A0-B838-2205-E29D-34B7026B504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4C4C31D7-8BBB-9CA7-D268-D656878E698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1751764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hf sldNum="0" hdr="0" ftr="0" dt="0"/>
  <p:txStyles>
    <p:titleStyle>
      <a:lvl1pPr algn="l" defTabSz="1097252"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13" indent="-274313" algn="l" defTabSz="1097252"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40" indent="-274313" algn="l" defTabSz="1097252"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565" indent="-274313" algn="l" defTabSz="1097252"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192"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19"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44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4" indent="-274313" algn="l" defTabSz="1097252"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nb-NO"/>
      </a:defPPr>
      <a:lvl1pPr marL="0" algn="l" defTabSz="1097252" rtl="0" eaLnBrk="1" latinLnBrk="0" hangingPunct="1">
        <a:defRPr sz="2160" kern="1200">
          <a:solidFill>
            <a:schemeClr val="tx1"/>
          </a:solidFill>
          <a:latin typeface="+mn-lt"/>
          <a:ea typeface="+mn-ea"/>
          <a:cs typeface="+mn-cs"/>
        </a:defRPr>
      </a:lvl1pPr>
      <a:lvl2pPr marL="548627" algn="l" defTabSz="1097252" rtl="0" eaLnBrk="1" latinLnBrk="0" hangingPunct="1">
        <a:defRPr sz="2160" kern="1200">
          <a:solidFill>
            <a:schemeClr val="tx1"/>
          </a:solidFill>
          <a:latin typeface="+mn-lt"/>
          <a:ea typeface="+mn-ea"/>
          <a:cs typeface="+mn-cs"/>
        </a:defRPr>
      </a:lvl2pPr>
      <a:lvl3pPr marL="1097252" algn="l" defTabSz="1097252" rtl="0" eaLnBrk="1" latinLnBrk="0" hangingPunct="1">
        <a:defRPr sz="2160" kern="1200">
          <a:solidFill>
            <a:schemeClr val="tx1"/>
          </a:solidFill>
          <a:latin typeface="+mn-lt"/>
          <a:ea typeface="+mn-ea"/>
          <a:cs typeface="+mn-cs"/>
        </a:defRPr>
      </a:lvl3pPr>
      <a:lvl4pPr marL="1645879" algn="l" defTabSz="1097252" rtl="0" eaLnBrk="1" latinLnBrk="0" hangingPunct="1">
        <a:defRPr sz="2160" kern="1200">
          <a:solidFill>
            <a:schemeClr val="tx1"/>
          </a:solidFill>
          <a:latin typeface="+mn-lt"/>
          <a:ea typeface="+mn-ea"/>
          <a:cs typeface="+mn-cs"/>
        </a:defRPr>
      </a:lvl4pPr>
      <a:lvl5pPr marL="2194505" algn="l" defTabSz="1097252" rtl="0" eaLnBrk="1" latinLnBrk="0" hangingPunct="1">
        <a:defRPr sz="2160" kern="1200">
          <a:solidFill>
            <a:schemeClr val="tx1"/>
          </a:solidFill>
          <a:latin typeface="+mn-lt"/>
          <a:ea typeface="+mn-ea"/>
          <a:cs typeface="+mn-cs"/>
        </a:defRPr>
      </a:lvl5pPr>
      <a:lvl6pPr marL="2743132" algn="l" defTabSz="1097252" rtl="0" eaLnBrk="1" latinLnBrk="0" hangingPunct="1">
        <a:defRPr sz="2160" kern="1200">
          <a:solidFill>
            <a:schemeClr val="tx1"/>
          </a:solidFill>
          <a:latin typeface="+mn-lt"/>
          <a:ea typeface="+mn-ea"/>
          <a:cs typeface="+mn-cs"/>
        </a:defRPr>
      </a:lvl6pPr>
      <a:lvl7pPr marL="3291757" algn="l" defTabSz="1097252" rtl="0" eaLnBrk="1" latinLnBrk="0" hangingPunct="1">
        <a:defRPr sz="2160" kern="1200">
          <a:solidFill>
            <a:schemeClr val="tx1"/>
          </a:solidFill>
          <a:latin typeface="+mn-lt"/>
          <a:ea typeface="+mn-ea"/>
          <a:cs typeface="+mn-cs"/>
        </a:defRPr>
      </a:lvl7pPr>
      <a:lvl8pPr marL="3840384" algn="l" defTabSz="1097252" rtl="0" eaLnBrk="1" latinLnBrk="0" hangingPunct="1">
        <a:defRPr sz="2160" kern="1200">
          <a:solidFill>
            <a:schemeClr val="tx1"/>
          </a:solidFill>
          <a:latin typeface="+mn-lt"/>
          <a:ea typeface="+mn-ea"/>
          <a:cs typeface="+mn-cs"/>
        </a:defRPr>
      </a:lvl8pPr>
      <a:lvl9pPr marL="4389011" algn="l" defTabSz="1097252"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D0E5B8-153F-C3A0-0132-D2909EA6608A}"/>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6713F14F-E2FD-DFFE-5945-8CF4A01084FF}"/>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746265CD-D45A-DB00-8704-3FA63CB53F4E}"/>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1D5210D7-39A1-484F-BADC-3E2500C614CA}" type="datetimeFigureOut">
              <a:rPr lang="en-GB" smtClean="0"/>
              <a:t>16/02/2026</a:t>
            </a:fld>
            <a:endParaRPr lang="en-GB"/>
          </a:p>
        </p:txBody>
      </p:sp>
      <p:sp>
        <p:nvSpPr>
          <p:cNvPr id="5" name="Footer Placeholder 4">
            <a:extLst>
              <a:ext uri="{FF2B5EF4-FFF2-40B4-BE49-F238E27FC236}">
                <a16:creationId xmlns:a16="http://schemas.microsoft.com/office/drawing/2014/main" id="{51374E34-2555-9320-8364-D754E8F216C2}"/>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0214AC-E26D-6DFB-3E54-89DF826C3AB0}"/>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C425699F-F765-48D3-A1E7-24B1C7D38B0D}" type="slidenum">
              <a:rPr lang="en-GB" smtClean="0"/>
              <a:t>‹#›</a:t>
            </a:fld>
            <a:endParaRPr lang="en-GB"/>
          </a:p>
        </p:txBody>
      </p:sp>
      <p:grpSp>
        <p:nvGrpSpPr>
          <p:cNvPr id="7" name="Group 6">
            <a:extLst>
              <a:ext uri="{FF2B5EF4-FFF2-40B4-BE49-F238E27FC236}">
                <a16:creationId xmlns:a16="http://schemas.microsoft.com/office/drawing/2014/main" id="{2CCC12FE-5F3D-4860-5481-B22F8D028379}"/>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ADFED8A4-98E6-25B0-4346-EBF6C279557B}"/>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007FA66A-9C97-8E1D-F590-36F68EFC40E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916173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A3C8EC-C62E-AD51-E181-C1EF28C563E7}"/>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endParaRPr lang="en-GB"/>
          </a:p>
        </p:txBody>
      </p:sp>
      <p:sp>
        <p:nvSpPr>
          <p:cNvPr id="3" name="Text Placeholder 2">
            <a:extLst>
              <a:ext uri="{FF2B5EF4-FFF2-40B4-BE49-F238E27FC236}">
                <a16:creationId xmlns:a16="http://schemas.microsoft.com/office/drawing/2014/main" id="{892B73D6-635F-F222-3AF2-138F8D4E2ABE}"/>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endParaRPr lang="en-GB"/>
          </a:p>
        </p:txBody>
      </p:sp>
      <p:sp>
        <p:nvSpPr>
          <p:cNvPr id="4" name="Date Placeholder 3">
            <a:extLst>
              <a:ext uri="{FF2B5EF4-FFF2-40B4-BE49-F238E27FC236}">
                <a16:creationId xmlns:a16="http://schemas.microsoft.com/office/drawing/2014/main" id="{AC8A2E4A-6268-F54A-A664-FC2F30007698}"/>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E2D88B21-DD7A-4ECB-ABCE-4C6C3B89C46D}" type="datetimeFigureOut">
              <a:rPr lang="en-GB" smtClean="0"/>
              <a:t>16/02/2026</a:t>
            </a:fld>
            <a:endParaRPr lang="en-GB"/>
          </a:p>
        </p:txBody>
      </p:sp>
      <p:sp>
        <p:nvSpPr>
          <p:cNvPr id="5" name="Footer Placeholder 4">
            <a:extLst>
              <a:ext uri="{FF2B5EF4-FFF2-40B4-BE49-F238E27FC236}">
                <a16:creationId xmlns:a16="http://schemas.microsoft.com/office/drawing/2014/main" id="{69EBEABF-87D6-5BD8-72C5-25887203B78C}"/>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F91193-C625-10DD-FEF6-3DDA3BED56A5}"/>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B220052-780D-48B1-B35C-D66183EDA4B5}" type="slidenum">
              <a:rPr lang="en-GB" smtClean="0"/>
              <a:t>‹#›</a:t>
            </a:fld>
            <a:endParaRPr lang="en-GB"/>
          </a:p>
        </p:txBody>
      </p:sp>
      <p:grpSp>
        <p:nvGrpSpPr>
          <p:cNvPr id="7" name="Group 6">
            <a:extLst>
              <a:ext uri="{FF2B5EF4-FFF2-40B4-BE49-F238E27FC236}">
                <a16:creationId xmlns:a16="http://schemas.microsoft.com/office/drawing/2014/main" id="{D02E5645-3D47-B07D-D0FF-95743DE38800}"/>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60F6D754-5F39-1177-5EB1-950A6311416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A3E71B1A-60DF-596F-A44A-3AFBBC4D95E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97754877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7"/>
            <a:ext cx="13167360" cy="1371600"/>
          </a:xfrm>
          <a:prstGeom prst="rect">
            <a:avLst/>
          </a:prstGeom>
        </p:spPr>
        <p:txBody>
          <a:bodyPr vert="horz" lIns="91440" tIns="45720" rIns="91440" bIns="45720" rtlCol="0" anchor="ctr">
            <a:normAutofit/>
          </a:bodyPr>
          <a:lstStyle/>
          <a:p>
            <a:r>
              <a:rPr lang="el"/>
              <a:t>Κάντε κλικ για να επεξεργαστείτε το στυλ τίτλου κύριου τίτλου</a:t>
            </a:r>
          </a:p>
        </p:txBody>
      </p:sp>
      <p:sp>
        <p:nvSpPr>
          <p:cNvPr id="3" name="Text Placeholder 2"/>
          <p:cNvSpPr>
            <a:spLocks noGrp="1"/>
          </p:cNvSpPr>
          <p:nvPr>
            <p:ph type="body" idx="1"/>
          </p:nvPr>
        </p:nvSpPr>
        <p:spPr>
          <a:xfrm>
            <a:off x="731520" y="1920242"/>
            <a:ext cx="13167360" cy="5431156"/>
          </a:xfrm>
          <a:prstGeom prst="rect">
            <a:avLst/>
          </a:prstGeom>
        </p:spPr>
        <p:txBody>
          <a:bodyPr vert="horz" lIns="91440" tIns="45720" rIns="91440" bIns="45720" rtlCol="0">
            <a:normAutofit/>
          </a:bodyPr>
          <a:lstStyle/>
          <a:p>
            <a:pPr lvl="0"/>
            <a:r>
              <a:rPr lang="el"/>
              <a:t>Κάντε κλικ για να επεξεργαστείτε τα στυλ κειμένου προτύπου</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4" name="Date Placeholder 3"/>
          <p:cNvSpPr>
            <a:spLocks noGrp="1"/>
          </p:cNvSpPr>
          <p:nvPr>
            <p:ph type="dt" sz="half" idx="2"/>
          </p:nvPr>
        </p:nvSpPr>
        <p:spPr>
          <a:xfrm>
            <a:off x="731520" y="7627622"/>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3074F12-AA26-4AC8-9962-C36BB8F32554}" type="datetimeFigureOut">
              <a:rPr lang="en-US" smtClean="0"/>
              <a:pPr/>
              <a:t>16/02/2026</a:t>
            </a:fld>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B82CCC60-E8CD-4174-8B1A-7DF615B22EEF}" type="slidenum">
              <a:rPr lang="en-US" smtClean="0"/>
              <a:pPr/>
              <a:t>‹#›</a:t>
            </a:fld>
            <a:endParaRPr lang="en-US"/>
          </a:p>
        </p:txBody>
      </p:sp>
      <p:grpSp>
        <p:nvGrpSpPr>
          <p:cNvPr id="7" name="Group 6">
            <a:extLst>
              <a:ext uri="{FF2B5EF4-FFF2-40B4-BE49-F238E27FC236}">
                <a16:creationId xmlns:a16="http://schemas.microsoft.com/office/drawing/2014/main" id="{E0E0F394-624B-0AE4-8CCB-0E6ED03A4CC2}"/>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B553BFF4-28C8-7E7B-F464-CDB468EDBBE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1D5FC1B9-DDCC-45D7-C564-60D5C19AD3D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614312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defTabSz="1463004" rtl="0" eaLnBrk="1" latinLnBrk="0" hangingPunct="1">
        <a:spcBef>
          <a:spcPct val="0"/>
        </a:spcBef>
        <a:buNone/>
        <a:defRPr sz="7040" kern="1200">
          <a:solidFill>
            <a:schemeClr val="tx1"/>
          </a:solidFill>
          <a:latin typeface="+mj-lt"/>
          <a:ea typeface="+mj-ea"/>
          <a:cs typeface="+mj-cs"/>
        </a:defRPr>
      </a:lvl1pPr>
    </p:titleStyle>
    <p:bodyStyle>
      <a:lvl1pPr marL="548627" indent="-548627" algn="l" defTabSz="1463004" rtl="0" eaLnBrk="1" latinLnBrk="0" hangingPunct="1">
        <a:spcBef>
          <a:spcPct val="20000"/>
        </a:spcBef>
        <a:buFont typeface="Arial" pitchFamily="34" charset="0"/>
        <a:buChar char="•"/>
        <a:defRPr sz="5120" kern="1200">
          <a:solidFill>
            <a:schemeClr val="tx1"/>
          </a:solidFill>
          <a:latin typeface="+mn-lt"/>
          <a:ea typeface="+mn-ea"/>
          <a:cs typeface="+mn-cs"/>
        </a:defRPr>
      </a:lvl1pPr>
      <a:lvl2pPr marL="1188690" indent="-457188" algn="l" defTabSz="1463004" rtl="0" eaLnBrk="1" latinLnBrk="0" hangingPunct="1">
        <a:spcBef>
          <a:spcPct val="20000"/>
        </a:spcBef>
        <a:buFont typeface="Arial" pitchFamily="34" charset="0"/>
        <a:buChar char="–"/>
        <a:defRPr sz="4480" kern="1200">
          <a:solidFill>
            <a:schemeClr val="tx1"/>
          </a:solidFill>
          <a:latin typeface="+mn-lt"/>
          <a:ea typeface="+mn-ea"/>
          <a:cs typeface="+mn-cs"/>
        </a:defRPr>
      </a:lvl2pPr>
      <a:lvl3pPr marL="1828754" indent="-365750" algn="l" defTabSz="1463004" rtl="0" eaLnBrk="1" latinLnBrk="0" hangingPunct="1">
        <a:spcBef>
          <a:spcPct val="20000"/>
        </a:spcBef>
        <a:buFont typeface="Arial" pitchFamily="34" charset="0"/>
        <a:buChar char="•"/>
        <a:defRPr sz="3840" kern="1200">
          <a:solidFill>
            <a:schemeClr val="tx1"/>
          </a:solidFill>
          <a:latin typeface="+mn-lt"/>
          <a:ea typeface="+mn-ea"/>
          <a:cs typeface="+mn-cs"/>
        </a:defRPr>
      </a:lvl3pPr>
      <a:lvl4pPr marL="2560256"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757"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259"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3.xml"/><Relationship Id="rId5" Type="http://schemas.openxmlformats.org/officeDocument/2006/relationships/image" Target="../media/image118.png"/><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33.xml"/><Relationship Id="rId5" Type="http://schemas.openxmlformats.org/officeDocument/2006/relationships/image" Target="../media/image121.png"/><Relationship Id="rId4" Type="http://schemas.openxmlformats.org/officeDocument/2006/relationships/image" Target="../media/image120.png"/></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3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hyperlink" Target="https://doi.org/10.1080/00223980.1975.9915803" TargetMode="External"/><Relationship Id="rId2" Type="http://schemas.openxmlformats.org/officeDocument/2006/relationships/hyperlink" Target="https://en.wikipedia.org/wiki/Digital_object_identifier" TargetMode="External"/><Relationship Id="rId1" Type="http://schemas.openxmlformats.org/officeDocument/2006/relationships/slideLayout" Target="../slideLayouts/slideLayout33.xml"/><Relationship Id="rId5" Type="http://schemas.openxmlformats.org/officeDocument/2006/relationships/image" Target="../media/image111.png"/><Relationship Id="rId4" Type="http://schemas.openxmlformats.org/officeDocument/2006/relationships/hyperlink" Target="https://www.google.com/url?sa=i&amp;rct=j&amp;q=&amp;esrc=s&amp;source=images&amp;cd=&amp;cad=rja&amp;uact=8&amp;ved=2ahUKEwip-oqc8eDfAhVNYlAKHWtaDXEQjRx6BAgBEAU&amp;url=https://commons.wikimedia.org/wiki/File:Protection_motivation_theory.png&amp;psig=AOvVaw27nZLtSe94a6CmbR93PDMf&amp;ust=1547128580554104"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40.tiff"/><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3.xml"/></Relationships>
</file>

<file path=ppt/slides/_rels/slide118.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3.xml"/><Relationship Id="rId4" Type="http://schemas.openxmlformats.org/officeDocument/2006/relationships/image" Target="../media/image14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 Id="rId5" Type="http://schemas.openxmlformats.org/officeDocument/2006/relationships/image" Target="../media/image34.png"/><Relationship Id="rId4" Type="http://schemas.openxmlformats.org/officeDocument/2006/relationships/image" Target="../media/image33.png"/></Relationships>
</file>

<file path=ppt/slides/_rels/slide13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5.xml"/><Relationship Id="rId1" Type="http://schemas.openxmlformats.org/officeDocument/2006/relationships/slideLayout" Target="../slideLayouts/slideLayout45.xml"/><Relationship Id="rId4" Type="http://schemas.openxmlformats.org/officeDocument/2006/relationships/image" Target="../media/image151.png"/></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5.xml"/></Relationships>
</file>

<file path=ppt/slides/_rels/slide134.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45.jpeg"/><Relationship Id="rId1" Type="http://schemas.openxmlformats.org/officeDocument/2006/relationships/slideLayout" Target="../slideLayouts/slideLayout45.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5.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1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13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45.xml"/><Relationship Id="rId4" Type="http://schemas.openxmlformats.org/officeDocument/2006/relationships/image" Target="../media/image16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xml"/><Relationship Id="rId1" Type="http://schemas.openxmlformats.org/officeDocument/2006/relationships/video" Target="https://www.youtube.com/embed/eET6eP3GGAg?start=118&amp;feature=oembed" TargetMode="External"/><Relationship Id="rId4" Type="http://schemas.openxmlformats.org/officeDocument/2006/relationships/image" Target="../media/image163.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14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7.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48.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8.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39.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emf"/><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0.jpeg"/><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1.jpeg"/><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2.jpeg"/><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9.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1.png"/></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diagramLayout" Target="../diagrams/layout5.xml"/><Relationship Id="rId7" Type="http://schemas.openxmlformats.org/officeDocument/2006/relationships/image" Target="../media/image106.png"/><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09.svg"/><Relationship Id="rId4" Type="http://schemas.openxmlformats.org/officeDocument/2006/relationships/diagramQuickStyle" Target="../diagrams/quickStyle5.xml"/><Relationship Id="rId9" Type="http://schemas.openxmlformats.org/officeDocument/2006/relationships/image" Target="../media/image108.png"/></Relationships>
</file>

<file path=ppt/slides/_rels/slide9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hyperlink" Target="https://doi.org/10.1080/00223980.1975.9915803" TargetMode="External"/><Relationship Id="rId2" Type="http://schemas.openxmlformats.org/officeDocument/2006/relationships/hyperlink" Target="https://en.wikipedia.org/wiki/Digital_object_identifier" TargetMode="External"/><Relationship Id="rId1" Type="http://schemas.openxmlformats.org/officeDocument/2006/relationships/slideLayout" Target="../slideLayouts/slideLayout33.xml"/><Relationship Id="rId5" Type="http://schemas.openxmlformats.org/officeDocument/2006/relationships/image" Target="../media/image111.png"/><Relationship Id="rId4" Type="http://schemas.openxmlformats.org/officeDocument/2006/relationships/hyperlink" Target="https://www.google.com/url?sa=i&amp;rct=j&amp;q=&amp;esrc=s&amp;source=images&amp;cd=&amp;cad=rja&amp;uact=8&amp;ved=2ahUKEwip-oqc8eDfAhVNYlAKHWtaDXEQjRx6BAgBEAU&amp;url=https://commons.wikimedia.org/wiki/File:Protection_motivation_theory.png&amp;psig=AOvVaw27nZLtSe94a6CmbR93PDMf&amp;ust=1547128580554104"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l" dirty="0"/>
              <a:t>Παρουσίαση: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537548" y="1640785"/>
            <a:ext cx="7361269" cy="1210711"/>
          </a:xfrm>
        </p:spPr>
        <p:txBody>
          <a:bodyPr/>
          <a:lstStyle/>
          <a:p>
            <a:r>
              <a:rPr lang="el" sz="4400" dirty="0">
                <a:solidFill>
                  <a:schemeClr val="tx1"/>
                </a:solidFill>
              </a:rPr>
              <a:t>Θέμα 13: Σχεδιασμός κατάρτισης και εκπαίδευσης για την Επιστήμη Πληροφορικής – Ανθρώπινες πτυχές (διπλό μάθημα)</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BD72E-98A3-799D-C54F-2EAEAC0A76C0}"/>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067FF694-3C0B-4947-E610-5352B6B79ED3}"/>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4A870FE5-2BD2-6F35-058D-C3992814C3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6078"/>
            <a:ext cx="14630400" cy="2736563"/>
          </a:xfrm>
          <a:prstGeom prst="rect">
            <a:avLst/>
          </a:prstGeom>
        </p:spPr>
      </p:pic>
      <p:pic>
        <p:nvPicPr>
          <p:cNvPr id="7" name="Picture 6">
            <a:extLst>
              <a:ext uri="{FF2B5EF4-FFF2-40B4-BE49-F238E27FC236}">
                <a16:creationId xmlns:a16="http://schemas.microsoft.com/office/drawing/2014/main" id="{51776A24-B87E-5AFC-39AA-B85972ED6AC6}"/>
              </a:ext>
            </a:extLst>
          </p:cNvPr>
          <p:cNvPicPr>
            <a:picLocks noChangeAspect="1"/>
          </p:cNvPicPr>
          <p:nvPr/>
        </p:nvPicPr>
        <p:blipFill>
          <a:blip r:embed="rId3"/>
          <a:stretch>
            <a:fillRect/>
          </a:stretch>
        </p:blipFill>
        <p:spPr>
          <a:xfrm>
            <a:off x="684875" y="593870"/>
            <a:ext cx="13260652" cy="7041863"/>
          </a:xfrm>
          <a:prstGeom prst="rect">
            <a:avLst/>
          </a:prstGeom>
        </p:spPr>
      </p:pic>
      <p:pic>
        <p:nvPicPr>
          <p:cNvPr id="9" name="Picture 8">
            <a:extLst>
              <a:ext uri="{FF2B5EF4-FFF2-40B4-BE49-F238E27FC236}">
                <a16:creationId xmlns:a16="http://schemas.microsoft.com/office/drawing/2014/main" id="{FA99F563-2A50-EA99-988B-37B4E3B4CF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2200" y="0"/>
            <a:ext cx="9906000" cy="8229600"/>
          </a:xfrm>
          <a:prstGeom prst="rect">
            <a:avLst/>
          </a:prstGeom>
        </p:spPr>
      </p:pic>
      <p:pic>
        <p:nvPicPr>
          <p:cNvPr id="11" name="Picture 10">
            <a:extLst>
              <a:ext uri="{FF2B5EF4-FFF2-40B4-BE49-F238E27FC236}">
                <a16:creationId xmlns:a16="http://schemas.microsoft.com/office/drawing/2014/main" id="{BAEBF8CF-7763-4B90-C8EE-FB114C4FA3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55346" y="0"/>
            <a:ext cx="11719710" cy="8229600"/>
          </a:xfrm>
          <a:prstGeom prst="rect">
            <a:avLst/>
          </a:prstGeom>
        </p:spPr>
      </p:pic>
      <p:pic>
        <p:nvPicPr>
          <p:cNvPr id="13" name="Picture 12">
            <a:extLst>
              <a:ext uri="{FF2B5EF4-FFF2-40B4-BE49-F238E27FC236}">
                <a16:creationId xmlns:a16="http://schemas.microsoft.com/office/drawing/2014/main" id="{A0678166-1E4A-CCB7-F559-B89E4BAFCF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71083" y="0"/>
            <a:ext cx="10488235" cy="8229600"/>
          </a:xfrm>
          <a:prstGeom prst="rect">
            <a:avLst/>
          </a:prstGeom>
        </p:spPr>
      </p:pic>
      <p:pic>
        <p:nvPicPr>
          <p:cNvPr id="15" name="Picture 14">
            <a:extLst>
              <a:ext uri="{FF2B5EF4-FFF2-40B4-BE49-F238E27FC236}">
                <a16:creationId xmlns:a16="http://schemas.microsoft.com/office/drawing/2014/main" id="{6FF0C658-163F-8476-98B1-6E49FCE806C6}"/>
              </a:ext>
            </a:extLst>
          </p:cNvPr>
          <p:cNvPicPr>
            <a:picLocks noChangeAspect="1"/>
          </p:cNvPicPr>
          <p:nvPr/>
        </p:nvPicPr>
        <p:blipFill>
          <a:blip r:embed="rId7"/>
          <a:stretch>
            <a:fillRect/>
          </a:stretch>
        </p:blipFill>
        <p:spPr>
          <a:xfrm>
            <a:off x="16931" y="1101214"/>
            <a:ext cx="14424690" cy="5956216"/>
          </a:xfrm>
          <a:prstGeom prst="rect">
            <a:avLst/>
          </a:prstGeom>
        </p:spPr>
      </p:pic>
    </p:spTree>
    <p:extLst>
      <p:ext uri="{BB962C8B-B14F-4D97-AF65-F5344CB8AC3E}">
        <p14:creationId xmlns:p14="http://schemas.microsoft.com/office/powerpoint/2010/main" val="127438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70"/>
          <p:cNvSpPr/>
          <p:nvPr/>
        </p:nvSpPr>
        <p:spPr>
          <a:xfrm>
            <a:off x="5213280" y="3575400"/>
            <a:ext cx="4951998" cy="342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097280">
              <a:defRPr/>
            </a:pPr>
            <a:endParaRPr sz="2240">
              <a:solidFill>
                <a:prstClr val="white"/>
              </a:solidFill>
              <a:latin typeface="Calibri"/>
              <a:ea typeface="Calibri"/>
              <a:cs typeface="Calibri"/>
              <a:sym typeface="Calibri"/>
            </a:endParaRPr>
          </a:p>
        </p:txBody>
      </p:sp>
      <p:sp>
        <p:nvSpPr>
          <p:cNvPr id="1790" name="Google Shape;1790;p270"/>
          <p:cNvSpPr/>
          <p:nvPr/>
        </p:nvSpPr>
        <p:spPr>
          <a:xfrm>
            <a:off x="5214759" y="2433685"/>
            <a:ext cx="4867391" cy="7944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097280">
              <a:defRPr/>
            </a:pPr>
            <a:endParaRPr sz="2240">
              <a:solidFill>
                <a:prstClr val="white"/>
              </a:solidFill>
              <a:latin typeface="Calibri"/>
              <a:ea typeface="Calibri"/>
              <a:cs typeface="Calibri"/>
              <a:sym typeface="Calibri"/>
            </a:endParaRPr>
          </a:p>
        </p:txBody>
      </p:sp>
      <p:sp>
        <p:nvSpPr>
          <p:cNvPr id="1791" name="Google Shape;1791;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097280">
              <a:defRPr/>
            </a:pPr>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sp>
        <p:nvSpPr>
          <p:cNvPr id="1792" name="Google Shape;1792;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097280">
              <a:defRPr/>
            </a:pPr>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pic>
        <p:nvPicPr>
          <p:cNvPr id="1793" name="Google Shape;1793;p270" descr="https://lh3.googleusercontent.com/IaCNTQtEXWQBM6-fOKm300Tq8TMAJ5UO1UNIkVWXtJvcZYhYs1bkqLBXs_0LO4vXiiOWEIv6wPl0-pDFpienNHQ48P0C2LguQz4ni6RATN_3kHpjATWtRfr8rDxmojk7KP5rg8lJqzw"/>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8655" y="203465"/>
            <a:ext cx="13287376" cy="2248271"/>
          </a:xfrm>
          <a:prstGeom prst="rect">
            <a:avLst/>
          </a:prstGeom>
          <a:noFill/>
          <a:ln>
            <a:noFill/>
          </a:ln>
        </p:spPr>
      </p:pic>
      <p:sp>
        <p:nvSpPr>
          <p:cNvPr id="1794" name="Google Shape;1794;p270"/>
          <p:cNvSpPr/>
          <p:nvPr/>
        </p:nvSpPr>
        <p:spPr>
          <a:xfrm>
            <a:off x="5574279" y="2561005"/>
            <a:ext cx="3700349" cy="794400"/>
          </a:xfrm>
          <a:prstGeom prst="rect">
            <a:avLst/>
          </a:prstGeom>
          <a:noFill/>
          <a:ln>
            <a:noFill/>
          </a:ln>
        </p:spPr>
        <p:txBody>
          <a:bodyPr spcFirstLastPara="1" wrap="square" lIns="109720" tIns="54840" rIns="109720" bIns="54840" anchor="t" anchorCtr="0">
            <a:noAutofit/>
          </a:bodyPr>
          <a:lstStyle/>
          <a:p>
            <a:pPr algn="ctr" defTabSz="1097280">
              <a:defRPr/>
            </a:pPr>
            <a:r>
              <a:rPr lang="el" sz="2400" dirty="0">
                <a:solidFill>
                  <a:prstClr val="white"/>
                </a:solidFill>
                <a:latin typeface="Arial"/>
                <a:ea typeface="Arial"/>
                <a:cs typeface="Arial"/>
                <a:sym typeface="Arial"/>
              </a:rPr>
              <a:t>Προσωπικότητα</a:t>
            </a:r>
            <a:br>
              <a:rPr lang="en-GB" sz="2240" dirty="0">
                <a:solidFill>
                  <a:prstClr val="black"/>
                </a:solidFill>
                <a:latin typeface="Calibri"/>
                <a:ea typeface="Calibri"/>
                <a:cs typeface="Calibri"/>
                <a:sym typeface="Calibri"/>
              </a:rPr>
            </a:br>
            <a:endParaRPr sz="2240" dirty="0">
              <a:solidFill>
                <a:prstClr val="black"/>
              </a:solidFill>
              <a:latin typeface="Calibri"/>
              <a:ea typeface="Calibri"/>
              <a:cs typeface="Calibri"/>
              <a:sym typeface="Calibri"/>
            </a:endParaRPr>
          </a:p>
        </p:txBody>
      </p:sp>
      <p:sp>
        <p:nvSpPr>
          <p:cNvPr id="1795" name="Google Shape;1795;p270"/>
          <p:cNvSpPr/>
          <p:nvPr/>
        </p:nvSpPr>
        <p:spPr>
          <a:xfrm>
            <a:off x="5077380" y="3702720"/>
            <a:ext cx="5420406" cy="4003680"/>
          </a:xfrm>
          <a:prstGeom prst="rect">
            <a:avLst/>
          </a:prstGeom>
          <a:noFill/>
          <a:ln>
            <a:noFill/>
          </a:ln>
        </p:spPr>
        <p:txBody>
          <a:bodyPr spcFirstLastPara="1" wrap="square" lIns="109720" tIns="54840" rIns="109720" bIns="54840" anchor="t" anchorCtr="0">
            <a:noAutofit/>
          </a:bodyPr>
          <a:lstStyle/>
          <a:p>
            <a:pPr algn="ctr" defTabSz="1097280">
              <a:defRPr/>
            </a:pPr>
            <a:r>
              <a:rPr lang="el" sz="2000" dirty="0">
                <a:solidFill>
                  <a:prstClr val="white"/>
                </a:solidFill>
                <a:latin typeface="Arial"/>
                <a:ea typeface="Arial"/>
                <a:cs typeface="Arial"/>
                <a:sym typeface="Arial"/>
              </a:rPr>
              <a:t>Βαθμοί: O/C/E</a:t>
            </a:r>
            <a:endParaRPr sz="2000" dirty="0">
              <a:solidFill>
                <a:prstClr val="white"/>
              </a:solidFill>
              <a:latin typeface="Calibri"/>
              <a:ea typeface="Calibri"/>
              <a:cs typeface="Calibri"/>
              <a:sym typeface="Calibri"/>
            </a:endParaRPr>
          </a:p>
          <a:p>
            <a:pPr algn="ctr" defTabSz="1097280">
              <a:defRPr/>
            </a:pPr>
            <a:r>
              <a:rPr lang="el" sz="2000" dirty="0">
                <a:solidFill>
                  <a:prstClr val="white"/>
                </a:solidFill>
                <a:latin typeface="Arial"/>
                <a:ea typeface="Arial"/>
                <a:cs typeface="Arial"/>
                <a:sym typeface="Arial"/>
              </a:rPr>
              <a:t>Σήματα: E(I)</a:t>
            </a:r>
            <a:endParaRPr sz="2000" dirty="0">
              <a:solidFill>
                <a:prstClr val="white"/>
              </a:solidFill>
              <a:latin typeface="Calibri"/>
              <a:ea typeface="Calibri"/>
              <a:cs typeface="Calibri"/>
              <a:sym typeface="Calibri"/>
            </a:endParaRPr>
          </a:p>
          <a:p>
            <a:pPr algn="ctr" defTabSz="1097280">
              <a:defRPr/>
            </a:pPr>
            <a:r>
              <a:rPr lang="el" sz="2000" dirty="0">
                <a:solidFill>
                  <a:prstClr val="white"/>
                </a:solidFill>
                <a:latin typeface="Arial"/>
                <a:ea typeface="Arial"/>
                <a:cs typeface="Arial"/>
                <a:sym typeface="Arial"/>
              </a:rPr>
              <a:t>Εμπόδια: O/C</a:t>
            </a:r>
            <a:endParaRPr sz="2000" dirty="0">
              <a:solidFill>
                <a:prstClr val="white"/>
              </a:solidFill>
              <a:latin typeface="Calibri"/>
              <a:ea typeface="Calibri"/>
              <a:cs typeface="Calibri"/>
              <a:sym typeface="Calibri"/>
            </a:endParaRPr>
          </a:p>
          <a:p>
            <a:pPr algn="ctr" defTabSz="1097280">
              <a:defRPr/>
            </a:pPr>
            <a:r>
              <a:rPr lang="el" sz="2000" dirty="0">
                <a:solidFill>
                  <a:prstClr val="white"/>
                </a:solidFill>
                <a:latin typeface="Arial"/>
                <a:ea typeface="Arial"/>
                <a:cs typeface="Arial"/>
                <a:sym typeface="Arial"/>
              </a:rPr>
              <a:t>Επίπεδα: C/E/A</a:t>
            </a:r>
            <a:endParaRPr sz="2000" dirty="0">
              <a:solidFill>
                <a:prstClr val="white"/>
              </a:solidFill>
              <a:latin typeface="Calibri"/>
              <a:ea typeface="Calibri"/>
              <a:cs typeface="Calibri"/>
              <a:sym typeface="Calibri"/>
            </a:endParaRPr>
          </a:p>
          <a:p>
            <a:pPr algn="ctr" defTabSz="1097280">
              <a:defRPr/>
            </a:pPr>
            <a:r>
              <a:rPr lang="el" sz="2000" dirty="0">
                <a:solidFill>
                  <a:prstClr val="white"/>
                </a:solidFill>
                <a:latin typeface="Arial"/>
                <a:ea typeface="Arial"/>
                <a:cs typeface="Arial"/>
                <a:sym typeface="Arial"/>
              </a:rPr>
              <a:t>Ανταγωνισμός: O/C/E/A</a:t>
            </a:r>
            <a:endParaRPr sz="2000" dirty="0">
              <a:solidFill>
                <a:prstClr val="white"/>
              </a:solidFill>
              <a:latin typeface="Calibri"/>
              <a:ea typeface="Calibri"/>
              <a:cs typeface="Calibri"/>
              <a:sym typeface="Calibri"/>
            </a:endParaRPr>
          </a:p>
          <a:p>
            <a:pPr algn="ctr" defTabSz="1097280">
              <a:defRPr/>
            </a:pPr>
            <a:r>
              <a:rPr lang="el" sz="2000" dirty="0">
                <a:solidFill>
                  <a:prstClr val="white"/>
                </a:solidFill>
                <a:latin typeface="Arial"/>
                <a:ea typeface="Arial"/>
                <a:cs typeface="Arial"/>
                <a:sym typeface="Arial"/>
              </a:rPr>
              <a:t>Ορόσημο: O/E(I)</a:t>
            </a:r>
            <a:endParaRPr sz="2000" dirty="0">
              <a:solidFill>
                <a:prstClr val="white"/>
              </a:solidFill>
              <a:latin typeface="Calibri"/>
              <a:ea typeface="Calibri"/>
              <a:cs typeface="Calibri"/>
              <a:sym typeface="Calibri"/>
            </a:endParaRPr>
          </a:p>
          <a:p>
            <a:pPr algn="ctr" defTabSz="1097280">
              <a:defRPr/>
            </a:pPr>
            <a:r>
              <a:rPr lang="el" sz="2000" dirty="0">
                <a:solidFill>
                  <a:prstClr val="white"/>
                </a:solidFill>
                <a:latin typeface="Arial"/>
                <a:ea typeface="Arial"/>
                <a:cs typeface="Arial"/>
                <a:sym typeface="Arial"/>
              </a:rPr>
              <a:t>Άβαταρ: E(I)</a:t>
            </a:r>
            <a:endParaRPr sz="2000" dirty="0">
              <a:solidFill>
                <a:prstClr val="white"/>
              </a:solidFill>
              <a:latin typeface="Calibri"/>
              <a:ea typeface="Calibri"/>
              <a:cs typeface="Calibri"/>
              <a:sym typeface="Calibri"/>
            </a:endParaRPr>
          </a:p>
          <a:p>
            <a:pPr algn="ctr" defTabSz="1097280">
              <a:defRPr/>
            </a:pPr>
            <a:r>
              <a:rPr lang="el" sz="2000" dirty="0">
                <a:solidFill>
                  <a:prstClr val="white"/>
                </a:solidFill>
                <a:latin typeface="Arial"/>
                <a:ea typeface="Arial"/>
                <a:cs typeface="Arial"/>
                <a:sym typeface="Arial"/>
              </a:rPr>
              <a:t>*Το N μπορεί να είναι παράγοντας κινδύνου στην εκπαίδευση αλλά όχι στην CS!</a:t>
            </a:r>
            <a:endParaRPr sz="2800" dirty="0">
              <a:solidFill>
                <a:prstClr val="white"/>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0B1044-FC6D-3E75-0697-68D4924DE8F1}"/>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48C581D-8407-154E-3256-D37F243AE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5" name="Picture 4">
            <a:extLst>
              <a:ext uri="{FF2B5EF4-FFF2-40B4-BE49-F238E27FC236}">
                <a16:creationId xmlns:a16="http://schemas.microsoft.com/office/drawing/2014/main" id="{16107673-8E02-1127-2011-34AFBF6F580B}"/>
              </a:ext>
            </a:extLst>
          </p:cNvPr>
          <p:cNvPicPr>
            <a:picLocks noChangeAspect="1"/>
          </p:cNvPicPr>
          <p:nvPr/>
        </p:nvPicPr>
        <p:blipFill rotWithShape="1">
          <a:blip r:embed="rId2"/>
          <a:srcRect l="4278" t="10098" r="4812" b="-2"/>
          <a:stretch/>
        </p:blipFill>
        <p:spPr>
          <a:xfrm>
            <a:off x="4228186" y="12"/>
            <a:ext cx="10402214" cy="8229588"/>
          </a:xfrm>
          <a:prstGeom prst="rect">
            <a:avLst/>
          </a:prstGeom>
        </p:spPr>
      </p:pic>
      <p:sp>
        <p:nvSpPr>
          <p:cNvPr id="22" name="Rectangle 21">
            <a:extLst>
              <a:ext uri="{FF2B5EF4-FFF2-40B4-BE49-F238E27FC236}">
                <a16:creationId xmlns:a16="http://schemas.microsoft.com/office/drawing/2014/main" id="{BF2690A3-5C26-A4CF-DF74-1B2237E08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C858371E-FEEE-469C-0007-B6120DB748F5}"/>
              </a:ext>
            </a:extLst>
          </p:cNvPr>
          <p:cNvSpPr>
            <a:spLocks noGrp="1"/>
          </p:cNvSpPr>
          <p:nvPr>
            <p:ph type="ctrTitle"/>
          </p:nvPr>
        </p:nvSpPr>
        <p:spPr>
          <a:xfrm>
            <a:off x="229192" y="2013921"/>
            <a:ext cx="6147857" cy="3844961"/>
          </a:xfrm>
        </p:spPr>
        <p:txBody>
          <a:bodyPr anchor="b">
            <a:normAutofit fontScale="90000"/>
          </a:bodyPr>
          <a:lstStyle/>
          <a:p>
            <a:pPr algn="l"/>
            <a:r>
              <a:rPr lang="el" sz="5760" dirty="0">
                <a:solidFill>
                  <a:schemeClr val="bg1"/>
                </a:solidFill>
              </a:rPr>
              <a:t>ICT8210 28.11.2025</a:t>
            </a:r>
            <a:br>
              <a:rPr lang="nb-NO" sz="5760" dirty="0">
                <a:solidFill>
                  <a:schemeClr val="bg1"/>
                </a:solidFill>
              </a:rPr>
            </a:br>
            <a:r>
              <a:rPr lang="el" sz="5760" dirty="0">
                <a:solidFill>
                  <a:schemeClr val="bg1"/>
                </a:solidFill>
              </a:rPr>
              <a:t>Σχεδιασμός κατάρτισης και εκπαίδευσης για την ΕτΠ – Ανθρώπινες πτυχές μέρος II</a:t>
            </a:r>
            <a:endParaRPr lang="en-GB" sz="5760" dirty="0">
              <a:solidFill>
                <a:schemeClr val="bg1"/>
              </a:solidFill>
            </a:endParaRPr>
          </a:p>
        </p:txBody>
      </p:sp>
      <p:sp>
        <p:nvSpPr>
          <p:cNvPr id="3" name="Subtitle 2">
            <a:extLst>
              <a:ext uri="{FF2B5EF4-FFF2-40B4-BE49-F238E27FC236}">
                <a16:creationId xmlns:a16="http://schemas.microsoft.com/office/drawing/2014/main" id="{7343EB0E-B9F6-D824-F9E0-83087C1D7CB7}"/>
              </a:ext>
            </a:extLst>
          </p:cNvPr>
          <p:cNvSpPr>
            <a:spLocks noGrp="1"/>
          </p:cNvSpPr>
          <p:nvPr>
            <p:ph type="subTitle" idx="1"/>
          </p:nvPr>
        </p:nvSpPr>
        <p:spPr>
          <a:xfrm>
            <a:off x="522372" y="6779831"/>
            <a:ext cx="4828031" cy="1449769"/>
          </a:xfrm>
        </p:spPr>
        <p:txBody>
          <a:bodyPr>
            <a:normAutofit/>
          </a:bodyPr>
          <a:lstStyle/>
          <a:p>
            <a:pPr algn="l"/>
            <a:r>
              <a:rPr lang="en-US" sz="2400" dirty="0">
                <a:solidFill>
                  <a:schemeClr val="bg1"/>
                </a:solidFill>
              </a:rPr>
              <a:t>Ric Lugo</a:t>
            </a:r>
            <a:endParaRPr lang="en-GB" sz="2400" dirty="0">
              <a:solidFill>
                <a:schemeClr val="bg1"/>
              </a:solidFill>
            </a:endParaRPr>
          </a:p>
        </p:txBody>
      </p:sp>
      <p:sp>
        <p:nvSpPr>
          <p:cNvPr id="24" name="Rectangle 23">
            <a:extLst>
              <a:ext uri="{FF2B5EF4-FFF2-40B4-BE49-F238E27FC236}">
                <a16:creationId xmlns:a16="http://schemas.microsoft.com/office/drawing/2014/main" id="{1CF0B1D5-D038-EB1F-A78D-DEC662B82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6" name="Rectangle 25">
            <a:extLst>
              <a:ext uri="{FF2B5EF4-FFF2-40B4-BE49-F238E27FC236}">
                <a16:creationId xmlns:a16="http://schemas.microsoft.com/office/drawing/2014/main" id="{98DBA232-3F06-4FF1-826C-87BB3E7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Tree>
    <p:extLst>
      <p:ext uri="{BB962C8B-B14F-4D97-AF65-F5344CB8AC3E}">
        <p14:creationId xmlns:p14="http://schemas.microsoft.com/office/powerpoint/2010/main" val="347600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71"/>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l"/>
              <a:t>Επιδράσεις του Gamification</a:t>
            </a:r>
            <a:endParaRPr/>
          </a:p>
        </p:txBody>
      </p:sp>
      <p:sp>
        <p:nvSpPr>
          <p:cNvPr id="1801" name="Google Shape;1801;p271"/>
          <p:cNvSpPr txBox="1">
            <a:spLocks noGrp="1"/>
          </p:cNvSpPr>
          <p:nvPr>
            <p:ph type="body" idx="1"/>
          </p:nvPr>
        </p:nvSpPr>
        <p:spPr>
          <a:xfrm>
            <a:off x="285676" y="1392697"/>
            <a:ext cx="6399840" cy="3913810"/>
          </a:xfrm>
          <a:prstGeom prst="rect">
            <a:avLst/>
          </a:prstGeom>
        </p:spPr>
        <p:txBody>
          <a:bodyPr spcFirstLastPara="1" vert="horz" wrap="square" lIns="146280" tIns="146280" rIns="146280" bIns="146280" rtlCol="0" anchor="t" anchorCtr="0">
            <a:noAutofit/>
          </a:bodyPr>
          <a:lstStyle/>
          <a:p>
            <a:pPr marL="0" indent="0">
              <a:lnSpc>
                <a:spcPct val="95000"/>
              </a:lnSpc>
              <a:buSzPts val="605"/>
              <a:buNone/>
            </a:pPr>
            <a:r>
              <a:rPr lang="el" sz="2880" dirty="0"/>
              <a:t>Βραχυπρόθεσμα</a:t>
            </a:r>
            <a:endParaRPr sz="2880" dirty="0"/>
          </a:p>
          <a:p>
            <a:pPr>
              <a:lnSpc>
                <a:spcPct val="95000"/>
              </a:lnSpc>
              <a:spcBef>
                <a:spcPts val="1920"/>
              </a:spcBef>
            </a:pPr>
            <a:r>
              <a:rPr lang="el" sz="2880" dirty="0"/>
              <a:t>Μέτριες επιδράσεις (d=,48)</a:t>
            </a:r>
            <a:endParaRPr sz="2880" dirty="0"/>
          </a:p>
          <a:p>
            <a:pPr>
              <a:lnSpc>
                <a:spcPct val="95000"/>
              </a:lnSpc>
            </a:pPr>
            <a:r>
              <a:rPr lang="el" sz="2880" dirty="0"/>
              <a:t>1-7 ημέρες d=1,57 έναντι 20 εβδομάδων d=,30</a:t>
            </a:r>
            <a:endParaRPr sz="2880" dirty="0"/>
          </a:p>
          <a:p>
            <a:pPr marL="0" indent="0">
              <a:lnSpc>
                <a:spcPct val="95000"/>
              </a:lnSpc>
              <a:spcBef>
                <a:spcPts val="1920"/>
              </a:spcBef>
              <a:buSzPts val="605"/>
              <a:buNone/>
            </a:pPr>
            <a:r>
              <a:rPr lang="el" sz="2880" dirty="0"/>
              <a:t>Τα μοντέλα τυχαίων επιδράσεων έδειξαν σημαντικές μικρές επιδράσεις της παιχνιδοποίησης στα γνωστικά (g = ,49), στα κίνητρα (g = ,36) και στα συμπεριφορικά μαθησιακά αποτελέσματα (g = ,25)</a:t>
            </a:r>
            <a:endParaRPr sz="2880" dirty="0"/>
          </a:p>
          <a:p>
            <a:pPr marL="0" indent="0">
              <a:lnSpc>
                <a:spcPct val="95000"/>
              </a:lnSpc>
              <a:spcBef>
                <a:spcPts val="1920"/>
              </a:spcBef>
              <a:spcAft>
                <a:spcPts val="1920"/>
              </a:spcAft>
              <a:buSzPts val="605"/>
              <a:buNone/>
            </a:pPr>
            <a:endParaRPr sz="2880" dirty="0"/>
          </a:p>
        </p:txBody>
      </p:sp>
      <p:sp>
        <p:nvSpPr>
          <p:cNvPr id="1802" name="Google Shape;1802;p271"/>
          <p:cNvSpPr txBox="1">
            <a:spLocks noGrp="1"/>
          </p:cNvSpPr>
          <p:nvPr>
            <p:ph type="body" idx="2"/>
          </p:nvPr>
        </p:nvSpPr>
        <p:spPr>
          <a:xfrm>
            <a:off x="8109400" y="1843960"/>
            <a:ext cx="6399840" cy="3913808"/>
          </a:xfrm>
          <a:prstGeom prst="rect">
            <a:avLst/>
          </a:prstGeom>
        </p:spPr>
        <p:txBody>
          <a:bodyPr spcFirstLastPara="1" vert="horz" wrap="square" lIns="146280" tIns="146280" rIns="146280" bIns="146280" rtlCol="0" anchor="t" anchorCtr="0">
            <a:normAutofit/>
          </a:bodyPr>
          <a:lstStyle/>
          <a:p>
            <a:pPr marL="0" indent="0">
              <a:buNone/>
            </a:pPr>
            <a:r>
              <a:rPr lang="el" sz="2880"/>
              <a:t>Μακροπρόθεσμα</a:t>
            </a:r>
            <a:endParaRPr sz="2880"/>
          </a:p>
          <a:p>
            <a:pPr marL="0" indent="0">
              <a:spcBef>
                <a:spcPts val="1920"/>
              </a:spcBef>
              <a:spcAft>
                <a:spcPts val="1920"/>
              </a:spcAft>
              <a:buNone/>
            </a:pPr>
            <a:r>
              <a:rPr lang="el" sz="2880"/>
              <a:t>Με την πάροδο των ετών d=-.20</a:t>
            </a:r>
            <a:endParaRPr sz="2880"/>
          </a:p>
        </p:txBody>
      </p:sp>
      <p:sp>
        <p:nvSpPr>
          <p:cNvPr id="1803" name="Google Shape;1803;p271"/>
          <p:cNvSpPr txBox="1"/>
          <p:nvPr/>
        </p:nvSpPr>
        <p:spPr>
          <a:xfrm>
            <a:off x="1971190" y="6506822"/>
            <a:ext cx="11316163" cy="738615"/>
          </a:xfrm>
          <a:prstGeom prst="rect">
            <a:avLst/>
          </a:prstGeom>
          <a:noFill/>
          <a:ln>
            <a:noFill/>
          </a:ln>
        </p:spPr>
        <p:txBody>
          <a:bodyPr spcFirstLastPara="1" wrap="square" lIns="146280" tIns="146280" rIns="146280" bIns="146280" anchor="t" anchorCtr="0">
            <a:spAutoFit/>
          </a:bodyPr>
          <a:lstStyle/>
          <a:p>
            <a:pPr defTabSz="1097280">
              <a:defRPr/>
            </a:pPr>
            <a:r>
              <a:rPr lang="el" sz="2880" dirty="0">
                <a:solidFill>
                  <a:prstClr val="black"/>
                </a:solidFill>
                <a:latin typeface="Calibri" panose="020F0502020204030204"/>
              </a:rPr>
              <a:t>Η παιχνιδοποίηση μπορεί να χρησιμεύσει καλύτερα για την έναρξη της μάθησης και της αλλαγής συμπεριφοράς</a:t>
            </a:r>
            <a:endParaRPr sz="288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01">
                                            <p:txEl>
                                              <p:pRg st="0" end="0"/>
                                            </p:txEl>
                                          </p:spTgt>
                                        </p:tgtEl>
                                        <p:attrNameLst>
                                          <p:attrName>style.visibility</p:attrName>
                                        </p:attrNameLst>
                                      </p:cBhvr>
                                      <p:to>
                                        <p:strVal val="visible"/>
                                      </p:to>
                                    </p:set>
                                    <p:animEffect transition="in" filter="barn(inVertical)">
                                      <p:cBhvr>
                                        <p:cTn id="7" dur="500"/>
                                        <p:tgtEl>
                                          <p:spTgt spid="18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01">
                                            <p:txEl>
                                              <p:pRg st="1" end="1"/>
                                            </p:txEl>
                                          </p:spTgt>
                                        </p:tgtEl>
                                        <p:attrNameLst>
                                          <p:attrName>style.visibility</p:attrName>
                                        </p:attrNameLst>
                                      </p:cBhvr>
                                      <p:to>
                                        <p:strVal val="visible"/>
                                      </p:to>
                                    </p:set>
                                    <p:animEffect transition="in" filter="barn(inVertical)">
                                      <p:cBhvr>
                                        <p:cTn id="12" dur="500"/>
                                        <p:tgtEl>
                                          <p:spTgt spid="18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01">
                                            <p:txEl>
                                              <p:pRg st="2" end="2"/>
                                            </p:txEl>
                                          </p:spTgt>
                                        </p:tgtEl>
                                        <p:attrNameLst>
                                          <p:attrName>style.visibility</p:attrName>
                                        </p:attrNameLst>
                                      </p:cBhvr>
                                      <p:to>
                                        <p:strVal val="visible"/>
                                      </p:to>
                                    </p:set>
                                    <p:animEffect transition="in" filter="barn(inVertical)">
                                      <p:cBhvr>
                                        <p:cTn id="17" dur="500"/>
                                        <p:tgtEl>
                                          <p:spTgt spid="18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01">
                                            <p:txEl>
                                              <p:pRg st="3" end="3"/>
                                            </p:txEl>
                                          </p:spTgt>
                                        </p:tgtEl>
                                        <p:attrNameLst>
                                          <p:attrName>style.visibility</p:attrName>
                                        </p:attrNameLst>
                                      </p:cBhvr>
                                      <p:to>
                                        <p:strVal val="visible"/>
                                      </p:to>
                                    </p:set>
                                    <p:animEffect transition="in" filter="barn(inVertical)">
                                      <p:cBhvr>
                                        <p:cTn id="22" dur="500"/>
                                        <p:tgtEl>
                                          <p:spTgt spid="18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02">
                                            <p:txEl>
                                              <p:pRg st="0" end="0"/>
                                            </p:txEl>
                                          </p:spTgt>
                                        </p:tgtEl>
                                        <p:attrNameLst>
                                          <p:attrName>style.visibility</p:attrName>
                                        </p:attrNameLst>
                                      </p:cBhvr>
                                      <p:to>
                                        <p:strVal val="visible"/>
                                      </p:to>
                                    </p:set>
                                    <p:animEffect transition="in" filter="barn(inVertical)">
                                      <p:cBhvr>
                                        <p:cTn id="27" dur="500"/>
                                        <p:tgtEl>
                                          <p:spTgt spid="180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02">
                                            <p:txEl>
                                              <p:pRg st="1" end="1"/>
                                            </p:txEl>
                                          </p:spTgt>
                                        </p:tgtEl>
                                        <p:attrNameLst>
                                          <p:attrName>style.visibility</p:attrName>
                                        </p:attrNameLst>
                                      </p:cBhvr>
                                      <p:to>
                                        <p:strVal val="visible"/>
                                      </p:to>
                                    </p:set>
                                    <p:animEffect transition="in" filter="barn(inVertical)">
                                      <p:cBhvr>
                                        <p:cTn id="32" dur="500"/>
                                        <p:tgtEl>
                                          <p:spTgt spid="180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03"/>
                                        </p:tgtEl>
                                        <p:attrNameLst>
                                          <p:attrName>style.visibility</p:attrName>
                                        </p:attrNameLst>
                                      </p:cBhvr>
                                      <p:to>
                                        <p:strVal val="visible"/>
                                      </p:to>
                                    </p:set>
                                    <p:animEffect transition="in" filter="fade">
                                      <p:cBhvr>
                                        <p:cTn id="37"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0" build="p"/>
      <p:bldP spid="1802" grpId="0" build="p"/>
      <p:bldP spid="180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7AA2A-A39E-B9C8-CD04-8BA35919C09C}"/>
              </a:ext>
            </a:extLst>
          </p:cNvPr>
          <p:cNvSpPr>
            <a:spLocks noGrp="1"/>
          </p:cNvSpPr>
          <p:nvPr>
            <p:ph type="title"/>
          </p:nvPr>
        </p:nvSpPr>
        <p:spPr/>
        <p:txBody>
          <a:bodyPr>
            <a:normAutofit/>
          </a:bodyPr>
          <a:lstStyle/>
          <a:p>
            <a:r>
              <a:rPr lang="el" err="1"/>
              <a:t>Ώθηση, Gamification</a:t>
            </a:r>
            <a:endParaRPr lang="nb-NO"/>
          </a:p>
        </p:txBody>
      </p:sp>
      <p:sp>
        <p:nvSpPr>
          <p:cNvPr id="3" name="Text Placeholder 2">
            <a:extLst>
              <a:ext uri="{FF2B5EF4-FFF2-40B4-BE49-F238E27FC236}">
                <a16:creationId xmlns:a16="http://schemas.microsoft.com/office/drawing/2014/main" id="{CC39F446-A600-4D35-1D97-CFDDAF468570}"/>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C6A34C57-21FB-7D62-9237-7BEAC52D8B3D}"/>
              </a:ext>
            </a:extLst>
          </p:cNvPr>
          <p:cNvSpPr>
            <a:spLocks noGrp="1"/>
          </p:cNvSpPr>
          <p:nvPr>
            <p:ph type="sldNum" idx="12"/>
          </p:nvPr>
        </p:nvSpPr>
        <p:spPr/>
        <p:txBody>
          <a:bodyPr/>
          <a:lstStyle/>
          <a:p>
            <a:pPr defTabSz="1097280">
              <a:defRPr/>
            </a:pPr>
            <a:fld id="{00000000-1234-1234-1234-123412341234}" type="slidenum">
              <a:rPr lang="en-GB">
                <a:solidFill>
                  <a:prstClr val="black">
                    <a:tint val="75000"/>
                  </a:prstClr>
                </a:solidFill>
                <a:latin typeface="Calibri" panose="020F0502020204030204"/>
              </a:rPr>
              <a:pPr defTabSz="1097280">
                <a:defRPr/>
              </a:pPr>
              <a:t>103</a:t>
            </a:fld>
            <a:endParaRPr lang="en-GB">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FCD5C65C-EA78-8AD4-0192-B7A356A13C2D}"/>
              </a:ext>
            </a:extLst>
          </p:cNvPr>
          <p:cNvPicPr>
            <a:picLocks noChangeAspect="1"/>
          </p:cNvPicPr>
          <p:nvPr/>
        </p:nvPicPr>
        <p:blipFill>
          <a:blip r:embed="rId2"/>
          <a:stretch>
            <a:fillRect/>
          </a:stretch>
        </p:blipFill>
        <p:spPr>
          <a:xfrm>
            <a:off x="119420" y="1576987"/>
            <a:ext cx="11065784" cy="2537814"/>
          </a:xfrm>
          <a:prstGeom prst="rect">
            <a:avLst/>
          </a:prstGeom>
        </p:spPr>
      </p:pic>
      <p:pic>
        <p:nvPicPr>
          <p:cNvPr id="8" name="Picture 7">
            <a:extLst>
              <a:ext uri="{FF2B5EF4-FFF2-40B4-BE49-F238E27FC236}">
                <a16:creationId xmlns:a16="http://schemas.microsoft.com/office/drawing/2014/main" id="{E7B868B8-F101-34E3-B9B0-ABB078235C64}"/>
              </a:ext>
            </a:extLst>
          </p:cNvPr>
          <p:cNvPicPr>
            <a:picLocks noChangeAspect="1"/>
          </p:cNvPicPr>
          <p:nvPr/>
        </p:nvPicPr>
        <p:blipFill>
          <a:blip r:embed="rId3"/>
          <a:stretch>
            <a:fillRect/>
          </a:stretch>
        </p:blipFill>
        <p:spPr>
          <a:xfrm>
            <a:off x="449700" y="4123285"/>
            <a:ext cx="5475734" cy="3841016"/>
          </a:xfrm>
          <a:prstGeom prst="rect">
            <a:avLst/>
          </a:prstGeom>
        </p:spPr>
      </p:pic>
      <p:pic>
        <p:nvPicPr>
          <p:cNvPr id="10" name="Picture 9">
            <a:extLst>
              <a:ext uri="{FF2B5EF4-FFF2-40B4-BE49-F238E27FC236}">
                <a16:creationId xmlns:a16="http://schemas.microsoft.com/office/drawing/2014/main" id="{C0113627-C9B2-030F-2E84-F480211F3591}"/>
              </a:ext>
            </a:extLst>
          </p:cNvPr>
          <p:cNvPicPr>
            <a:picLocks noChangeAspect="1"/>
          </p:cNvPicPr>
          <p:nvPr/>
        </p:nvPicPr>
        <p:blipFill>
          <a:blip r:embed="rId4"/>
          <a:stretch>
            <a:fillRect/>
          </a:stretch>
        </p:blipFill>
        <p:spPr>
          <a:xfrm>
            <a:off x="3305959" y="1843960"/>
            <a:ext cx="10825721" cy="2572109"/>
          </a:xfrm>
          <a:prstGeom prst="rect">
            <a:avLst/>
          </a:prstGeom>
        </p:spPr>
      </p:pic>
      <p:pic>
        <p:nvPicPr>
          <p:cNvPr id="12" name="Picture 11">
            <a:extLst>
              <a:ext uri="{FF2B5EF4-FFF2-40B4-BE49-F238E27FC236}">
                <a16:creationId xmlns:a16="http://schemas.microsoft.com/office/drawing/2014/main" id="{19222C0D-7FD0-0C07-1BC6-CE120373EDEF}"/>
              </a:ext>
            </a:extLst>
          </p:cNvPr>
          <p:cNvPicPr>
            <a:picLocks noChangeAspect="1"/>
          </p:cNvPicPr>
          <p:nvPr/>
        </p:nvPicPr>
        <p:blipFill>
          <a:blip r:embed="rId5"/>
          <a:stretch>
            <a:fillRect/>
          </a:stretch>
        </p:blipFill>
        <p:spPr>
          <a:xfrm>
            <a:off x="8041657" y="8484"/>
            <a:ext cx="5950787" cy="8229600"/>
          </a:xfrm>
          <a:prstGeom prst="rect">
            <a:avLst/>
          </a:prstGeom>
        </p:spPr>
      </p:pic>
    </p:spTree>
    <p:extLst>
      <p:ext uri="{BB962C8B-B14F-4D97-AF65-F5344CB8AC3E}">
        <p14:creationId xmlns:p14="http://schemas.microsoft.com/office/powerpoint/2010/main" val="84029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Μια εικόνα που περιέχει κείμενο, στιγμιότυπο οθόνης, ιστοσελίδα.&#10;&#10;Περιγραφή που δημιουργείται αυτόματα">
            <a:extLst>
              <a:ext uri="{FF2B5EF4-FFF2-40B4-BE49-F238E27FC236}">
                <a16:creationId xmlns:a16="http://schemas.microsoft.com/office/drawing/2014/main" id="{5017457A-0D06-0E38-1752-75450173E79F}"/>
              </a:ext>
            </a:extLst>
          </p:cNvPr>
          <p:cNvPicPr>
            <a:picLocks noChangeAspect="1"/>
          </p:cNvPicPr>
          <p:nvPr/>
        </p:nvPicPr>
        <p:blipFill>
          <a:blip r:embed="rId3"/>
          <a:stretch>
            <a:fillRect/>
          </a:stretch>
        </p:blipFill>
        <p:spPr>
          <a:xfrm>
            <a:off x="678060" y="386081"/>
            <a:ext cx="6253282" cy="3486204"/>
          </a:xfrm>
          <a:prstGeom prst="rect">
            <a:avLst/>
          </a:prstGeom>
        </p:spPr>
      </p:pic>
      <p:pic>
        <p:nvPicPr>
          <p:cNvPr id="7" name="Grafik 6" descr="Μια εικόνα που περιέχει κείμενο, στιγμιότυπο οθόνης, γραμματοσειρά, αριθμό.&#10;&#10;Περιγραφή που δημιουργείται αυτόματα">
            <a:extLst>
              <a:ext uri="{FF2B5EF4-FFF2-40B4-BE49-F238E27FC236}">
                <a16:creationId xmlns:a16="http://schemas.microsoft.com/office/drawing/2014/main" id="{85A04AFE-ED87-0DC1-C50E-26D633F40A0C}"/>
              </a:ext>
            </a:extLst>
          </p:cNvPr>
          <p:cNvPicPr>
            <a:picLocks noChangeAspect="1"/>
          </p:cNvPicPr>
          <p:nvPr/>
        </p:nvPicPr>
        <p:blipFill>
          <a:blip r:embed="rId4"/>
          <a:stretch>
            <a:fillRect/>
          </a:stretch>
        </p:blipFill>
        <p:spPr>
          <a:xfrm>
            <a:off x="723145" y="4357315"/>
            <a:ext cx="6163110" cy="3312672"/>
          </a:xfrm>
          <a:prstGeom prst="rect">
            <a:avLst/>
          </a:prstGeom>
        </p:spPr>
      </p:pic>
      <p:pic>
        <p:nvPicPr>
          <p:cNvPr id="8" name="Grafik 7">
            <a:extLst>
              <a:ext uri="{FF2B5EF4-FFF2-40B4-BE49-F238E27FC236}">
                <a16:creationId xmlns:a16="http://schemas.microsoft.com/office/drawing/2014/main" id="{DABEFB64-CC16-C2ED-203C-73BD5B6F2466}"/>
              </a:ext>
            </a:extLst>
          </p:cNvPr>
          <p:cNvPicPr>
            <a:picLocks noChangeAspect="1"/>
          </p:cNvPicPr>
          <p:nvPr/>
        </p:nvPicPr>
        <p:blipFill>
          <a:blip r:embed="rId5"/>
          <a:stretch>
            <a:fillRect/>
          </a:stretch>
        </p:blipFill>
        <p:spPr>
          <a:xfrm>
            <a:off x="7593466" y="386081"/>
            <a:ext cx="6464466" cy="7283906"/>
          </a:xfrm>
          <a:prstGeom prst="rect">
            <a:avLst/>
          </a:prstGeom>
        </p:spPr>
      </p:pic>
      <p:sp>
        <p:nvSpPr>
          <p:cNvPr id="9" name="Foliennummernplatzhalter 8">
            <a:extLst>
              <a:ext uri="{FF2B5EF4-FFF2-40B4-BE49-F238E27FC236}">
                <a16:creationId xmlns:a16="http://schemas.microsoft.com/office/drawing/2014/main" id="{7756FC40-AECF-60F2-A310-0EFB66EAEA83}"/>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104</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2145746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Μια εικόνα που περιέχει κείμενο, στιγμιότυπο οθόνης, αριθμό, γραμματοσειρά.&#10;&#10;Περιγραφή που δημιουργείται αυτόματα">
            <a:extLst>
              <a:ext uri="{FF2B5EF4-FFF2-40B4-BE49-F238E27FC236}">
                <a16:creationId xmlns:a16="http://schemas.microsoft.com/office/drawing/2014/main" id="{71DDB290-0FE4-F454-08A7-9416A2AE1FC4}"/>
              </a:ext>
            </a:extLst>
          </p:cNvPr>
          <p:cNvPicPr>
            <a:picLocks noChangeAspect="1"/>
          </p:cNvPicPr>
          <p:nvPr/>
        </p:nvPicPr>
        <p:blipFill rotWithShape="1">
          <a:blip r:embed="rId2"/>
          <a:srcRect b="23743"/>
          <a:stretch/>
        </p:blipFill>
        <p:spPr>
          <a:xfrm>
            <a:off x="24" y="1538"/>
            <a:ext cx="14630376" cy="8228062"/>
          </a:xfrm>
          <a:prstGeom prst="rect">
            <a:avLst/>
          </a:prstGeom>
        </p:spPr>
      </p:pic>
      <p:sp>
        <p:nvSpPr>
          <p:cNvPr id="6" name="Foliennummernplatzhalter 5">
            <a:extLst>
              <a:ext uri="{FF2B5EF4-FFF2-40B4-BE49-F238E27FC236}">
                <a16:creationId xmlns:a16="http://schemas.microsoft.com/office/drawing/2014/main" id="{C7678168-8598-AC8F-58D2-911FB1039B48}"/>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105</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18122245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1305C488-69E9-1CA8-1608-23063AF1A3C9}"/>
              </a:ext>
            </a:extLst>
          </p:cNvPr>
          <p:cNvPicPr>
            <a:picLocks noChangeAspect="1"/>
          </p:cNvPicPr>
          <p:nvPr/>
        </p:nvPicPr>
        <p:blipFill rotWithShape="1">
          <a:blip r:embed="rId2"/>
          <a:srcRect t="15634" b="6526"/>
          <a:stretch/>
        </p:blipFill>
        <p:spPr>
          <a:xfrm>
            <a:off x="24" y="1538"/>
            <a:ext cx="14630376" cy="8228062"/>
          </a:xfrm>
          <a:prstGeom prst="rect">
            <a:avLst/>
          </a:prstGeom>
        </p:spPr>
      </p:pic>
      <p:sp>
        <p:nvSpPr>
          <p:cNvPr id="6" name="Foliennummernplatzhalter 5">
            <a:extLst>
              <a:ext uri="{FF2B5EF4-FFF2-40B4-BE49-F238E27FC236}">
                <a16:creationId xmlns:a16="http://schemas.microsoft.com/office/drawing/2014/main" id="{A9F1AD6A-E232-F245-D34C-15935BEF627E}"/>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106</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2075405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B6B9C45-2D3C-E8E6-6AD3-CD364480F7F0}"/>
              </a:ext>
            </a:extLst>
          </p:cNvPr>
          <p:cNvPicPr>
            <a:picLocks noChangeAspect="1"/>
          </p:cNvPicPr>
          <p:nvPr/>
        </p:nvPicPr>
        <p:blipFill>
          <a:blip r:embed="rId3"/>
          <a:stretch>
            <a:fillRect/>
          </a:stretch>
        </p:blipFill>
        <p:spPr>
          <a:xfrm>
            <a:off x="621781" y="3394979"/>
            <a:ext cx="4168495" cy="4643764"/>
          </a:xfrm>
          <a:prstGeom prst="rect">
            <a:avLst/>
          </a:prstGeom>
        </p:spPr>
      </p:pic>
      <p:pic>
        <p:nvPicPr>
          <p:cNvPr id="7" name="Grafik 6">
            <a:extLst>
              <a:ext uri="{FF2B5EF4-FFF2-40B4-BE49-F238E27FC236}">
                <a16:creationId xmlns:a16="http://schemas.microsoft.com/office/drawing/2014/main" id="{FFE4DF6A-A52B-F4BD-7FF1-81F271113923}"/>
              </a:ext>
            </a:extLst>
          </p:cNvPr>
          <p:cNvPicPr>
            <a:picLocks noChangeAspect="1"/>
          </p:cNvPicPr>
          <p:nvPr/>
        </p:nvPicPr>
        <p:blipFill>
          <a:blip r:embed="rId4"/>
          <a:stretch>
            <a:fillRect/>
          </a:stretch>
        </p:blipFill>
        <p:spPr>
          <a:xfrm>
            <a:off x="6012103" y="495047"/>
            <a:ext cx="8223356" cy="2029876"/>
          </a:xfrm>
          <a:prstGeom prst="rect">
            <a:avLst/>
          </a:prstGeom>
        </p:spPr>
      </p:pic>
      <p:pic>
        <p:nvPicPr>
          <p:cNvPr id="9" name="Grafik 8">
            <a:extLst>
              <a:ext uri="{FF2B5EF4-FFF2-40B4-BE49-F238E27FC236}">
                <a16:creationId xmlns:a16="http://schemas.microsoft.com/office/drawing/2014/main" id="{5E8203F8-395B-D8F0-5916-F3BAF8E83F38}"/>
              </a:ext>
            </a:extLst>
          </p:cNvPr>
          <p:cNvPicPr>
            <a:picLocks noChangeAspect="1"/>
          </p:cNvPicPr>
          <p:nvPr/>
        </p:nvPicPr>
        <p:blipFill>
          <a:blip r:embed="rId5"/>
          <a:stretch>
            <a:fillRect/>
          </a:stretch>
        </p:blipFill>
        <p:spPr>
          <a:xfrm>
            <a:off x="6149008" y="2629945"/>
            <a:ext cx="7924968" cy="1913568"/>
          </a:xfrm>
          <a:prstGeom prst="rect">
            <a:avLst/>
          </a:prstGeom>
        </p:spPr>
      </p:pic>
      <p:pic>
        <p:nvPicPr>
          <p:cNvPr id="11" name="Grafik 10">
            <a:extLst>
              <a:ext uri="{FF2B5EF4-FFF2-40B4-BE49-F238E27FC236}">
                <a16:creationId xmlns:a16="http://schemas.microsoft.com/office/drawing/2014/main" id="{F220DD17-6CFC-EA40-E837-96E07CD6F6D8}"/>
              </a:ext>
            </a:extLst>
          </p:cNvPr>
          <p:cNvPicPr>
            <a:picLocks noChangeAspect="1"/>
          </p:cNvPicPr>
          <p:nvPr/>
        </p:nvPicPr>
        <p:blipFill>
          <a:blip r:embed="rId6"/>
          <a:stretch>
            <a:fillRect/>
          </a:stretch>
        </p:blipFill>
        <p:spPr>
          <a:xfrm>
            <a:off x="6149008" y="4732293"/>
            <a:ext cx="7659392" cy="2029876"/>
          </a:xfrm>
          <a:prstGeom prst="rect">
            <a:avLst/>
          </a:prstGeom>
        </p:spPr>
      </p:pic>
      <p:pic>
        <p:nvPicPr>
          <p:cNvPr id="13" name="Grafik 12">
            <a:extLst>
              <a:ext uri="{FF2B5EF4-FFF2-40B4-BE49-F238E27FC236}">
                <a16:creationId xmlns:a16="http://schemas.microsoft.com/office/drawing/2014/main" id="{745EE188-E840-5510-7DD8-53215B27111F}"/>
              </a:ext>
            </a:extLst>
          </p:cNvPr>
          <p:cNvPicPr>
            <a:picLocks noChangeAspect="1"/>
          </p:cNvPicPr>
          <p:nvPr/>
        </p:nvPicPr>
        <p:blipFill>
          <a:blip r:embed="rId7"/>
          <a:stretch>
            <a:fillRect/>
          </a:stretch>
        </p:blipFill>
        <p:spPr>
          <a:xfrm>
            <a:off x="377371" y="278101"/>
            <a:ext cx="5166941" cy="2848556"/>
          </a:xfrm>
          <a:prstGeom prst="rect">
            <a:avLst/>
          </a:prstGeom>
        </p:spPr>
      </p:pic>
      <p:sp>
        <p:nvSpPr>
          <p:cNvPr id="4" name="Foliennummernplatzhalter 3">
            <a:extLst>
              <a:ext uri="{FF2B5EF4-FFF2-40B4-BE49-F238E27FC236}">
                <a16:creationId xmlns:a16="http://schemas.microsoft.com/office/drawing/2014/main" id="{AF29CBA2-7B7D-5E0E-922A-A58DBECB5F1D}"/>
              </a:ext>
            </a:extLst>
          </p:cNvPr>
          <p:cNvSpPr>
            <a:spLocks noGrp="1"/>
          </p:cNvSpPr>
          <p:nvPr>
            <p:ph type="sldNum" sz="quarter" idx="12"/>
          </p:nvPr>
        </p:nvSpPr>
        <p:spPr/>
        <p:txBody>
          <a:bodyPr/>
          <a:lstStyle/>
          <a:p>
            <a:pPr defTabSz="1097280"/>
            <a:fld id="{E225C78A-48F7-4F56-B983-46BDACBE8339}" type="slidenum">
              <a:rPr lang="de-DE">
                <a:solidFill>
                  <a:prstClr val="black">
                    <a:tint val="75000"/>
                  </a:prstClr>
                </a:solidFill>
                <a:latin typeface="Calibri" panose="020F0502020204030204"/>
              </a:rPr>
              <a:pPr defTabSz="1097280"/>
              <a:t>107</a:t>
            </a:fld>
            <a:endParaRPr lang="de-DE">
              <a:solidFill>
                <a:prstClr val="black">
                  <a:tint val="75000"/>
                </a:prstClr>
              </a:solidFill>
              <a:latin typeface="Calibri" panose="020F0502020204030204"/>
            </a:endParaRPr>
          </a:p>
        </p:txBody>
      </p:sp>
    </p:spTree>
    <p:extLst>
      <p:ext uri="{BB962C8B-B14F-4D97-AF65-F5344CB8AC3E}">
        <p14:creationId xmlns:p14="http://schemas.microsoft.com/office/powerpoint/2010/main" val="31263520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FDA80-68F1-8B42-723F-436D2685D4FE}"/>
              </a:ext>
            </a:extLst>
          </p:cNvPr>
          <p:cNvSpPr>
            <a:spLocks noGrp="1"/>
          </p:cNvSpPr>
          <p:nvPr>
            <p:ph type="title"/>
          </p:nvPr>
        </p:nvSpPr>
        <p:spPr/>
        <p:txBody>
          <a:bodyPr/>
          <a:lstStyle/>
          <a:p>
            <a:r>
              <a:rPr lang="el" err="1"/>
              <a:t>Πώς να μετρήσετε την «Κουλτούρα Ασφάλειας»;</a:t>
            </a:r>
          </a:p>
        </p:txBody>
      </p:sp>
      <p:pic>
        <p:nvPicPr>
          <p:cNvPr id="5" name="Inhaltsplatzhalter 4">
            <a:extLst>
              <a:ext uri="{FF2B5EF4-FFF2-40B4-BE49-F238E27FC236}">
                <a16:creationId xmlns:a16="http://schemas.microsoft.com/office/drawing/2014/main" id="{F73CEA16-034D-37BA-9D8A-11834E9D1BB8}"/>
              </a:ext>
            </a:extLst>
          </p:cNvPr>
          <p:cNvPicPr>
            <a:picLocks noGrp="1" noChangeAspect="1"/>
          </p:cNvPicPr>
          <p:nvPr>
            <p:ph idx="1"/>
          </p:nvPr>
        </p:nvPicPr>
        <p:blipFill>
          <a:blip r:embed="rId2"/>
          <a:stretch>
            <a:fillRect/>
          </a:stretch>
        </p:blipFill>
        <p:spPr>
          <a:xfrm>
            <a:off x="1089329" y="2028825"/>
            <a:ext cx="4048732" cy="5221606"/>
          </a:xfrm>
        </p:spPr>
      </p:pic>
      <p:pic>
        <p:nvPicPr>
          <p:cNvPr id="7" name="Grafik 6">
            <a:extLst>
              <a:ext uri="{FF2B5EF4-FFF2-40B4-BE49-F238E27FC236}">
                <a16:creationId xmlns:a16="http://schemas.microsoft.com/office/drawing/2014/main" id="{E962B2D0-D5B2-A2A4-833B-7C727FCC3EF1}"/>
              </a:ext>
            </a:extLst>
          </p:cNvPr>
          <p:cNvPicPr>
            <a:picLocks noChangeAspect="1"/>
          </p:cNvPicPr>
          <p:nvPr/>
        </p:nvPicPr>
        <p:blipFill>
          <a:blip r:embed="rId3"/>
          <a:stretch>
            <a:fillRect/>
          </a:stretch>
        </p:blipFill>
        <p:spPr>
          <a:xfrm>
            <a:off x="5770907" y="2328490"/>
            <a:ext cx="8012784" cy="3098276"/>
          </a:xfrm>
          <a:prstGeom prst="rect">
            <a:avLst/>
          </a:prstGeom>
        </p:spPr>
      </p:pic>
    </p:spTree>
    <p:extLst>
      <p:ext uri="{BB962C8B-B14F-4D97-AF65-F5344CB8AC3E}">
        <p14:creationId xmlns:p14="http://schemas.microsoft.com/office/powerpoint/2010/main" val="383252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27C5075D-0D34-2865-A140-6BFBB2D26D5A}"/>
              </a:ext>
            </a:extLst>
          </p:cNvPr>
          <p:cNvPicPr>
            <a:picLocks noGrp="1" noChangeAspect="1"/>
          </p:cNvPicPr>
          <p:nvPr>
            <p:ph idx="1"/>
          </p:nvPr>
        </p:nvPicPr>
        <p:blipFill>
          <a:blip r:embed="rId3"/>
          <a:stretch>
            <a:fillRect/>
          </a:stretch>
        </p:blipFill>
        <p:spPr>
          <a:xfrm>
            <a:off x="210711" y="763324"/>
            <a:ext cx="7847939" cy="6011188"/>
          </a:xfrm>
        </p:spPr>
      </p:pic>
      <p:pic>
        <p:nvPicPr>
          <p:cNvPr id="6" name="Inhaltsplatzhalter 4">
            <a:extLst>
              <a:ext uri="{FF2B5EF4-FFF2-40B4-BE49-F238E27FC236}">
                <a16:creationId xmlns:a16="http://schemas.microsoft.com/office/drawing/2014/main" id="{1941104F-893F-357C-FFF5-198B9976C9E4}"/>
              </a:ext>
            </a:extLst>
          </p:cNvPr>
          <p:cNvPicPr>
            <a:picLocks noChangeAspect="1"/>
          </p:cNvPicPr>
          <p:nvPr/>
        </p:nvPicPr>
        <p:blipFill>
          <a:blip r:embed="rId4"/>
          <a:stretch>
            <a:fillRect/>
          </a:stretch>
        </p:blipFill>
        <p:spPr>
          <a:xfrm>
            <a:off x="8058650" y="896338"/>
            <a:ext cx="6193897" cy="6011188"/>
          </a:xfrm>
          <a:prstGeom prst="rect">
            <a:avLst/>
          </a:prstGeom>
        </p:spPr>
      </p:pic>
    </p:spTree>
    <p:extLst>
      <p:ext uri="{BB962C8B-B14F-4D97-AF65-F5344CB8AC3E}">
        <p14:creationId xmlns:p14="http://schemas.microsoft.com/office/powerpoint/2010/main" val="198714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1397312" y="492829"/>
            <a:ext cx="12235562" cy="1598880"/>
          </a:xfrm>
          <a:prstGeom prst="rect">
            <a:avLst/>
          </a:prstGeom>
        </p:spPr>
        <p:txBody>
          <a:bodyPr spcFirstLastPara="1" vert="horz" wrap="square" lIns="146280" tIns="146280" rIns="146280" bIns="146280" rtlCol="0" anchor="t" anchorCtr="0">
            <a:normAutofit fontScale="90000"/>
          </a:bodyPr>
          <a:lstStyle/>
          <a:p>
            <a:r>
              <a:rPr lang="el" dirty="0"/>
              <a:t>Το δομικό πρόβλημα: χαμηλά κρεμαστά φρούτα</a:t>
            </a:r>
            <a:endParaRPr dirty="0"/>
          </a:p>
        </p:txBody>
      </p:sp>
      <p:sp>
        <p:nvSpPr>
          <p:cNvPr id="317" name="Google Shape;317;p19"/>
          <p:cNvSpPr txBox="1">
            <a:spLocks noGrp="1"/>
          </p:cNvSpPr>
          <p:nvPr>
            <p:ph type="body" idx="1"/>
          </p:nvPr>
        </p:nvSpPr>
        <p:spPr>
          <a:xfrm>
            <a:off x="2086080" y="2091709"/>
            <a:ext cx="11248800" cy="5027040"/>
          </a:xfrm>
          <a:prstGeom prst="rect">
            <a:avLst/>
          </a:prstGeom>
        </p:spPr>
        <p:txBody>
          <a:bodyPr spcFirstLastPara="1" vert="horz" wrap="square" lIns="146280" tIns="146280" rIns="146280" bIns="146280" rtlCol="0" anchor="t" anchorCtr="0">
            <a:normAutofit fontScale="62500" lnSpcReduction="20000"/>
          </a:bodyPr>
          <a:lstStyle/>
          <a:p>
            <a:pPr marL="0" indent="0">
              <a:buNone/>
            </a:pPr>
            <a:r>
              <a:rPr lang="el"/>
              <a:t>Χαλαρά τεχνικά πρότυπα ασφαλείας (π.χ. απαρχαιωμένα λειτουργικά συστήματα)</a:t>
            </a:r>
            <a:endParaRPr/>
          </a:p>
          <a:p>
            <a:pPr marL="0" indent="0">
              <a:spcBef>
                <a:spcPts val="1920"/>
              </a:spcBef>
              <a:buNone/>
            </a:pPr>
            <a:r>
              <a:rPr lang="el"/>
              <a:t>Έλλειψη ευαισθητοποίησης σε θέματα ασφάλειας</a:t>
            </a:r>
            <a:endParaRPr/>
          </a:p>
          <a:p>
            <a:pPr marL="0" indent="0">
              <a:spcBef>
                <a:spcPts val="1920"/>
              </a:spcBef>
              <a:buNone/>
            </a:pPr>
            <a:r>
              <a:rPr lang="el"/>
              <a:t>Έλλειψη εκπαίδευσης</a:t>
            </a:r>
            <a:endParaRPr/>
          </a:p>
          <a:p>
            <a:pPr marL="0" indent="0">
              <a:spcBef>
                <a:spcPts val="1920"/>
              </a:spcBef>
              <a:buNone/>
            </a:pPr>
            <a:r>
              <a:rPr lang="el"/>
              <a:t>Έλλειψη συμπεριφορών σχετικά με την ασφάλεια («κυβερνοϋγιεινή», π.χ. σχετικά με τους κωδικούς πρόσβασης και την πολυπλοκότητά τους, τακτικές αλλαγές, ακόμη και μυστικότητα)</a:t>
            </a:r>
            <a:endParaRPr/>
          </a:p>
          <a:p>
            <a:pPr marL="0" indent="0">
              <a:spcBef>
                <a:spcPts val="1920"/>
              </a:spcBef>
              <a:buNone/>
            </a:pPr>
            <a:r>
              <a:rPr lang="el"/>
              <a:t>Ενώ δίνεται έμφαση στο </a:t>
            </a:r>
            <a:r>
              <a:rPr lang="el" i="1"/>
              <a:t>απόρρητο των δεδομένων</a:t>
            </a:r>
            <a:r>
              <a:rPr lang="el"/>
              <a:t>, υπάρχει παραμέληση της ασφάλειας των </a:t>
            </a:r>
            <a:r>
              <a:rPr lang="el" i="1"/>
              <a:t>δεδομένων</a:t>
            </a:r>
            <a:endParaRPr i="1"/>
          </a:p>
          <a:p>
            <a:pPr marL="0" indent="0">
              <a:spcBef>
                <a:spcPts val="1920"/>
              </a:spcBef>
              <a:buNone/>
            </a:pPr>
            <a:endParaRPr i="1"/>
          </a:p>
          <a:p>
            <a:pPr marL="0" indent="0" algn="ctr">
              <a:spcBef>
                <a:spcPts val="1920"/>
              </a:spcBef>
              <a:spcAft>
                <a:spcPts val="1920"/>
              </a:spcAft>
              <a:buNone/>
            </a:pPr>
            <a:r>
              <a:rPr lang="el" i="1"/>
              <a:t>Η πλειονότητα των επιθέσεων στοχεύει άμεσα μεμονωμένα νοσοκομεία με άμεση πρόσβαση στα ευαίσθητα δεδομένα των ασθενών, καθώς είναι γνωστό ότι υστερεί πολύ σε σχέση με άλλα ιδρύματα συγκρίσιμου μεγέθους όσον αφορά τα πρότυπα ασφάλειας στον κυβερνοχώρο.</a:t>
            </a:r>
            <a:endParaRPr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500"/>
                                        <p:tgtEl>
                                          <p:spTgt spid="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
                                            <p:txEl>
                                              <p:pRg st="1" end="1"/>
                                            </p:txEl>
                                          </p:spTgt>
                                        </p:tgtEl>
                                        <p:attrNameLst>
                                          <p:attrName>style.visibility</p:attrName>
                                        </p:attrNameLst>
                                      </p:cBhvr>
                                      <p:to>
                                        <p:strVal val="visible"/>
                                      </p:to>
                                    </p:set>
                                    <p:animEffect transition="in" filter="fade">
                                      <p:cBhvr>
                                        <p:cTn id="12" dur="500"/>
                                        <p:tgtEl>
                                          <p:spTgt spid="3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
                                            <p:txEl>
                                              <p:pRg st="2" end="2"/>
                                            </p:txEl>
                                          </p:spTgt>
                                        </p:tgtEl>
                                        <p:attrNameLst>
                                          <p:attrName>style.visibility</p:attrName>
                                        </p:attrNameLst>
                                      </p:cBhvr>
                                      <p:to>
                                        <p:strVal val="visible"/>
                                      </p:to>
                                    </p:set>
                                    <p:animEffect transition="in" filter="fade">
                                      <p:cBhvr>
                                        <p:cTn id="17" dur="500"/>
                                        <p:tgtEl>
                                          <p:spTgt spid="3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
                                            <p:txEl>
                                              <p:pRg st="3" end="3"/>
                                            </p:txEl>
                                          </p:spTgt>
                                        </p:tgtEl>
                                        <p:attrNameLst>
                                          <p:attrName>style.visibility</p:attrName>
                                        </p:attrNameLst>
                                      </p:cBhvr>
                                      <p:to>
                                        <p:strVal val="visible"/>
                                      </p:to>
                                    </p:set>
                                    <p:animEffect transition="in" filter="fade">
                                      <p:cBhvr>
                                        <p:cTn id="22" dur="500"/>
                                        <p:tgtEl>
                                          <p:spTgt spid="3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
                                            <p:txEl>
                                              <p:pRg st="4" end="4"/>
                                            </p:txEl>
                                          </p:spTgt>
                                        </p:tgtEl>
                                        <p:attrNameLst>
                                          <p:attrName>style.visibility</p:attrName>
                                        </p:attrNameLst>
                                      </p:cBhvr>
                                      <p:to>
                                        <p:strVal val="visible"/>
                                      </p:to>
                                    </p:set>
                                    <p:animEffect transition="in" filter="fade">
                                      <p:cBhvr>
                                        <p:cTn id="27" dur="500"/>
                                        <p:tgtEl>
                                          <p:spTgt spid="3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7">
                                            <p:txEl>
                                              <p:pRg st="6" end="6"/>
                                            </p:txEl>
                                          </p:spTgt>
                                        </p:tgtEl>
                                        <p:attrNameLst>
                                          <p:attrName>style.visibility</p:attrName>
                                        </p:attrNameLst>
                                      </p:cBhvr>
                                      <p:to>
                                        <p:strVal val="visible"/>
                                      </p:to>
                                    </p:set>
                                    <p:animEffect transition="in" filter="fade">
                                      <p:cBhvr>
                                        <p:cTn id="32" dur="500"/>
                                        <p:tgtEl>
                                          <p:spTgt spid="3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3DE15-BE9F-1248-C4B8-2B955E871AA1}"/>
              </a:ext>
            </a:extLst>
          </p:cNvPr>
          <p:cNvSpPr>
            <a:spLocks noGrp="1"/>
          </p:cNvSpPr>
          <p:nvPr>
            <p:ph type="title"/>
          </p:nvPr>
        </p:nvSpPr>
        <p:spPr>
          <a:xfrm>
            <a:off x="791155" y="438150"/>
            <a:ext cx="12618720" cy="885742"/>
          </a:xfrm>
        </p:spPr>
        <p:txBody>
          <a:bodyPr/>
          <a:lstStyle/>
          <a:p>
            <a:r>
              <a:rPr lang="el"/>
              <a:t>Δείκτες ωριμότητας κουλτούρας</a:t>
            </a:r>
            <a:endParaRPr lang="de-DE"/>
          </a:p>
        </p:txBody>
      </p:sp>
      <p:pic>
        <p:nvPicPr>
          <p:cNvPr id="5" name="Inhaltsplatzhalter 4">
            <a:extLst>
              <a:ext uri="{FF2B5EF4-FFF2-40B4-BE49-F238E27FC236}">
                <a16:creationId xmlns:a16="http://schemas.microsoft.com/office/drawing/2014/main" id="{E5413DE9-2E79-26BE-709E-9F606053A2CD}"/>
              </a:ext>
            </a:extLst>
          </p:cNvPr>
          <p:cNvPicPr>
            <a:picLocks noGrp="1" noChangeAspect="1"/>
          </p:cNvPicPr>
          <p:nvPr>
            <p:ph idx="1"/>
          </p:nvPr>
        </p:nvPicPr>
        <p:blipFill>
          <a:blip r:embed="rId2"/>
          <a:stretch>
            <a:fillRect/>
          </a:stretch>
        </p:blipFill>
        <p:spPr>
          <a:xfrm>
            <a:off x="186364" y="1323892"/>
            <a:ext cx="11406638" cy="6849644"/>
          </a:xfrm>
        </p:spPr>
      </p:pic>
    </p:spTree>
    <p:extLst>
      <p:ext uri="{BB962C8B-B14F-4D97-AF65-F5344CB8AC3E}">
        <p14:creationId xmlns:p14="http://schemas.microsoft.com/office/powerpoint/2010/main" val="12206013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E7DF3-FADB-BF18-EB08-EE4C1346533C}"/>
              </a:ext>
            </a:extLst>
          </p:cNvPr>
          <p:cNvSpPr>
            <a:spLocks noGrp="1"/>
          </p:cNvSpPr>
          <p:nvPr>
            <p:ph type="title"/>
          </p:nvPr>
        </p:nvSpPr>
        <p:spPr>
          <a:xfrm>
            <a:off x="538644" y="474699"/>
            <a:ext cx="13085917" cy="1554127"/>
          </a:xfrm>
        </p:spPr>
        <p:txBody>
          <a:bodyPr/>
          <a:lstStyle/>
          <a:p>
            <a:r>
              <a:rPr lang="el"/>
              <a:t>Υποστήριξη</a:t>
            </a:r>
            <a:endParaRPr lang="en-GB"/>
          </a:p>
        </p:txBody>
      </p:sp>
      <p:sp>
        <p:nvSpPr>
          <p:cNvPr id="4" name="Content Placeholder 3">
            <a:extLst>
              <a:ext uri="{FF2B5EF4-FFF2-40B4-BE49-F238E27FC236}">
                <a16:creationId xmlns:a16="http://schemas.microsoft.com/office/drawing/2014/main" id="{52B183BC-FF9E-E743-8A91-0273FEFEB90D}"/>
              </a:ext>
            </a:extLst>
          </p:cNvPr>
          <p:cNvSpPr>
            <a:spLocks noGrp="1"/>
          </p:cNvSpPr>
          <p:nvPr>
            <p:ph sz="half" idx="2"/>
          </p:nvPr>
        </p:nvSpPr>
        <p:spPr/>
        <p:txBody>
          <a:bodyPr/>
          <a:lstStyle/>
          <a:p>
            <a:endParaRPr lang="en-GB"/>
          </a:p>
        </p:txBody>
      </p:sp>
      <p:pic>
        <p:nvPicPr>
          <p:cNvPr id="12290" name="Picture 2" descr="Η ζώνη εγγύς ανάπτυξης του Vygotsky (ZPD)">
            <a:extLst>
              <a:ext uri="{FF2B5EF4-FFF2-40B4-BE49-F238E27FC236}">
                <a16:creationId xmlns:a16="http://schemas.microsoft.com/office/drawing/2014/main" id="{2E840030-D913-DAEC-E47F-196B44E0B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499" y="1738723"/>
            <a:ext cx="8741456" cy="601617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9B0008A6-088A-32AD-610B-38E4E6EFB5D2}"/>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32806942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137A-2478-9C67-EC97-B28576D4318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BB77B51-EE36-4D50-34FF-0D0879CB8D3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82D3B5D-5620-68CE-240F-F42EB3758210}"/>
              </a:ext>
            </a:extLst>
          </p:cNvPr>
          <p:cNvSpPr>
            <a:spLocks noGrp="1"/>
          </p:cNvSpPr>
          <p:nvPr>
            <p:ph sz="half" idx="2"/>
          </p:nvPr>
        </p:nvSpPr>
        <p:spPr/>
        <p:txBody>
          <a:bodyPr/>
          <a:lstStyle/>
          <a:p>
            <a:endParaRPr lang="en-GB"/>
          </a:p>
        </p:txBody>
      </p:sp>
      <p:pic>
        <p:nvPicPr>
          <p:cNvPr id="13314" name="Picture 2" descr="Αυτοαποτελεσματικότητα">
            <a:extLst>
              <a:ext uri="{FF2B5EF4-FFF2-40B4-BE49-F238E27FC236}">
                <a16:creationId xmlns:a16="http://schemas.microsoft.com/office/drawing/2014/main" id="{6B52B5C0-45E5-CC3D-3F44-2A57995EE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196" y="0"/>
            <a:ext cx="1074610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917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el" sz="3840">
                <a:solidFill>
                  <a:schemeClr val="accent1"/>
                </a:solidFill>
                <a:latin typeface="Helvetica Neue" charset="0"/>
                <a:ea typeface="Helvetica Neue" charset="0"/>
                <a:cs typeface="Helvetica Neue" charset="0"/>
              </a:rPr>
              <a:t>Ο ρόλος της αυτοαποτελεσματικότητας</a:t>
            </a:r>
            <a:endParaRPr lang="en-US" sz="3840">
              <a:solidFill>
                <a:schemeClr val="accent1"/>
              </a:solidFill>
            </a:endParaRPr>
          </a:p>
        </p:txBody>
      </p:sp>
      <p:grpSp>
        <p:nvGrpSpPr>
          <p:cNvPr id="4" name="Gruppe 3"/>
          <p:cNvGrpSpPr/>
          <p:nvPr/>
        </p:nvGrpSpPr>
        <p:grpSpPr>
          <a:xfrm>
            <a:off x="222813" y="7342707"/>
            <a:ext cx="14407588" cy="945863"/>
            <a:chOff x="185677" y="6118922"/>
            <a:chExt cx="12006323" cy="788219"/>
          </a:xfrm>
        </p:grpSpPr>
        <p:pic>
          <p:nvPicPr>
            <p:cNvPr id="5" name="Bil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37255" y="6312402"/>
              <a:ext cx="2854745" cy="594739"/>
            </a:xfrm>
            <a:prstGeom prst="rect">
              <a:avLst/>
            </a:prstGeom>
          </p:spPr>
        </p:pic>
        <p:pic>
          <p:nvPicPr>
            <p:cNvPr id="6" name="Bild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07458"/>
              <a:ext cx="3275153" cy="312029"/>
            </a:xfrm>
            <a:prstGeom prst="rect">
              <a:avLst/>
            </a:prstGeom>
          </p:spPr>
        </p:pic>
        <p:pic>
          <p:nvPicPr>
            <p:cNvPr id="7" name="Bild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73588" y="6118922"/>
              <a:ext cx="844824" cy="696979"/>
            </a:xfrm>
            <a:prstGeom prst="rect">
              <a:avLst/>
            </a:prstGeom>
          </p:spPr>
        </p:pic>
      </p:grpSp>
      <p:pic>
        <p:nvPicPr>
          <p:cNvPr id="12290" name="Picture 2" descr="https://lh4.googleusercontent.com/Tw_JO9hydTRjm2ocR3u7T-WOoVEoejq8n3g4RuwbC_NXt21gueiiLHEbrT6GMyGBxITEkBunbwqm2dyL0knD3lpHNik_a2p05_xgpnupxra8AxI7tlc7NT91pRGQ2MOEyDghLr4uS_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9374" y="1986322"/>
            <a:ext cx="6697980" cy="5280660"/>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p:cNvSpPr txBox="1"/>
          <p:nvPr/>
        </p:nvSpPr>
        <p:spPr>
          <a:xfrm>
            <a:off x="222813" y="2173642"/>
            <a:ext cx="6395802" cy="3785652"/>
          </a:xfrm>
          <a:prstGeom prst="rect">
            <a:avLst/>
          </a:prstGeom>
          <a:noFill/>
        </p:spPr>
        <p:txBody>
          <a:bodyPr wrap="square" rtlCol="0">
            <a:spAutoFit/>
          </a:bodyPr>
          <a:lstStyle/>
          <a:p>
            <a:pPr defTabSz="1097280">
              <a:defRPr/>
            </a:pPr>
            <a:r>
              <a:rPr lang="el" sz="2400">
                <a:solidFill>
                  <a:prstClr val="black"/>
                </a:solidFill>
                <a:latin typeface="Arial" charset="0"/>
                <a:ea typeface="Arial" charset="0"/>
                <a:cs typeface="Arial" charset="0"/>
              </a:rPr>
              <a:t>Μια προσωπική κρίση για το πόσο καλά ή άσχημα ένα άτομο είναι σε θέση να αντιμετωπίσει μια δεδομένη κατάσταση με βάση τις δεξιότητες που έχει και τις συνθήκες που αντιμετωπίζει 4 διαδικασίες:</a:t>
            </a:r>
            <a:br>
              <a:rPr lang="nb-NO" sz="2400">
                <a:solidFill>
                  <a:prstClr val="black"/>
                </a:solidFill>
                <a:latin typeface="Arial" charset="0"/>
                <a:ea typeface="Arial" charset="0"/>
                <a:cs typeface="Arial" charset="0"/>
              </a:rPr>
            </a:br>
            <a:endParaRPr lang="nb-NO" sz="2400">
              <a:solidFill>
                <a:prstClr val="black"/>
              </a:solidFill>
              <a:latin typeface="Arial" charset="0"/>
              <a:ea typeface="Arial" charset="0"/>
              <a:cs typeface="Arial" charset="0"/>
            </a:endParaRPr>
          </a:p>
          <a:p>
            <a:pPr marL="411480" indent="-411480" defTabSz="1097280" fontAlgn="base">
              <a:buFont typeface="+mj-lt"/>
              <a:buAutoNum type="arabicPeriod"/>
              <a:defRPr/>
            </a:pPr>
            <a:r>
              <a:rPr lang="el" sz="2400">
                <a:solidFill>
                  <a:prstClr val="black"/>
                </a:solidFill>
                <a:latin typeface="Arial" charset="0"/>
                <a:ea typeface="Arial" charset="0"/>
                <a:cs typeface="Arial" charset="0"/>
              </a:rPr>
              <a:t>Μάστερινγκ</a:t>
            </a:r>
          </a:p>
          <a:p>
            <a:pPr marL="411480" indent="-411480" defTabSz="1097280" fontAlgn="base">
              <a:buFont typeface="+mj-lt"/>
              <a:buAutoNum type="arabicPeriod"/>
              <a:defRPr/>
            </a:pPr>
            <a:r>
              <a:rPr lang="el" sz="2400" err="1">
                <a:solidFill>
                  <a:prstClr val="black"/>
                </a:solidFill>
                <a:latin typeface="Arial" charset="0"/>
                <a:ea typeface="Arial" charset="0"/>
                <a:cs typeface="Arial" charset="0"/>
              </a:rPr>
              <a:t>Πρότυπα</a:t>
            </a:r>
            <a:endParaRPr lang="nb-NO" sz="2400">
              <a:solidFill>
                <a:prstClr val="black"/>
              </a:solidFill>
              <a:latin typeface="Arial" charset="0"/>
              <a:ea typeface="Arial" charset="0"/>
              <a:cs typeface="Arial" charset="0"/>
            </a:endParaRPr>
          </a:p>
          <a:p>
            <a:pPr marL="411480" indent="-411480" defTabSz="1097280" fontAlgn="base">
              <a:buFont typeface="+mj-lt"/>
              <a:buAutoNum type="arabicPeriod"/>
              <a:defRPr/>
            </a:pPr>
            <a:r>
              <a:rPr lang="el" sz="2400">
                <a:solidFill>
                  <a:prstClr val="black"/>
                </a:solidFill>
                <a:latin typeface="Arial" charset="0"/>
                <a:ea typeface="Arial" charset="0"/>
                <a:cs typeface="Arial" charset="0"/>
              </a:rPr>
              <a:t>Ανατροφοδότηση/καθοδήγηση</a:t>
            </a:r>
          </a:p>
          <a:p>
            <a:pPr marL="411480" indent="-411480" defTabSz="1097280" fontAlgn="base">
              <a:buFont typeface="+mj-lt"/>
              <a:buAutoNum type="arabicPeriod"/>
              <a:defRPr/>
            </a:pPr>
            <a:r>
              <a:rPr lang="el" sz="2400" err="1">
                <a:solidFill>
                  <a:prstClr val="black"/>
                </a:solidFill>
                <a:latin typeface="Arial" charset="0"/>
                <a:ea typeface="Arial" charset="0"/>
                <a:cs typeface="Arial" charset="0"/>
              </a:rPr>
              <a:t>Φυσιολογικές αλλαγές</a:t>
            </a:r>
            <a:endParaRPr lang="nb-NO" sz="2400">
              <a:solidFill>
                <a:prstClr val="black"/>
              </a:solidFill>
              <a:latin typeface="Arial" charset="0"/>
              <a:ea typeface="Arial" charset="0"/>
              <a:cs typeface="Arial" charset="0"/>
            </a:endParaRPr>
          </a:p>
          <a:p>
            <a:pPr defTabSz="1097280">
              <a:defRPr/>
            </a:pPr>
            <a:endParaRPr lang="nb-NO" sz="2400">
              <a:solidFill>
                <a:prstClr val="black"/>
              </a:solidFill>
              <a:latin typeface="Arial" charset="0"/>
              <a:ea typeface="Arial" charset="0"/>
              <a:cs typeface="Arial" charset="0"/>
            </a:endParaRPr>
          </a:p>
        </p:txBody>
      </p:sp>
      <p:sp>
        <p:nvSpPr>
          <p:cNvPr id="8" name="Rektangel 7"/>
          <p:cNvSpPr/>
          <p:nvPr/>
        </p:nvSpPr>
        <p:spPr>
          <a:xfrm>
            <a:off x="7172660" y="3893201"/>
            <a:ext cx="247184" cy="424732"/>
          </a:xfrm>
          <a:prstGeom prst="rect">
            <a:avLst/>
          </a:prstGeom>
        </p:spPr>
        <p:txBody>
          <a:bodyPr wrap="none">
            <a:spAutoFit/>
          </a:bodyPr>
          <a:lstStyle/>
          <a:p>
            <a:pPr defTabSz="1097280">
              <a:defRPr/>
            </a:pPr>
            <a:r>
              <a:rPr lang="sk-SK" sz="2160">
                <a:solidFill>
                  <a:prstClr val="black"/>
                </a:solidFill>
                <a:latin typeface="Calibri" panose="020F0502020204030204"/>
              </a:rPr>
              <a:t> </a:t>
            </a:r>
            <a:endParaRPr lang="nb-NO" sz="2160">
              <a:solidFill>
                <a:prstClr val="black"/>
              </a:solidFill>
              <a:latin typeface="Calibri" panose="020F0502020204030204"/>
            </a:endParaRPr>
          </a:p>
        </p:txBody>
      </p:sp>
      <p:sp>
        <p:nvSpPr>
          <p:cNvPr id="9" name="Rektangel 8"/>
          <p:cNvSpPr/>
          <p:nvPr/>
        </p:nvSpPr>
        <p:spPr>
          <a:xfrm>
            <a:off x="7172660" y="3893201"/>
            <a:ext cx="247184" cy="424732"/>
          </a:xfrm>
          <a:prstGeom prst="rect">
            <a:avLst/>
          </a:prstGeom>
        </p:spPr>
        <p:txBody>
          <a:bodyPr wrap="none">
            <a:spAutoFit/>
          </a:bodyPr>
          <a:lstStyle/>
          <a:p>
            <a:pPr defTabSz="1097280">
              <a:defRPr/>
            </a:pPr>
            <a:r>
              <a:rPr lang="sk-SK" sz="2160">
                <a:solidFill>
                  <a:prstClr val="black"/>
                </a:solidFill>
                <a:latin typeface="Calibri" panose="020F0502020204030204"/>
              </a:rPr>
              <a:t> </a:t>
            </a:r>
            <a:endParaRPr lang="nb-NO" sz="2160">
              <a:solidFill>
                <a:prstClr val="black"/>
              </a:solidFill>
              <a:latin typeface="Calibri" panose="020F0502020204030204"/>
            </a:endParaRPr>
          </a:p>
        </p:txBody>
      </p:sp>
      <p:sp>
        <p:nvSpPr>
          <p:cNvPr id="10" name="Rektangel 9"/>
          <p:cNvSpPr/>
          <p:nvPr/>
        </p:nvSpPr>
        <p:spPr>
          <a:xfrm>
            <a:off x="7172660" y="3893201"/>
            <a:ext cx="247184" cy="424732"/>
          </a:xfrm>
          <a:prstGeom prst="rect">
            <a:avLst/>
          </a:prstGeom>
        </p:spPr>
        <p:txBody>
          <a:bodyPr wrap="none">
            <a:spAutoFit/>
          </a:bodyPr>
          <a:lstStyle/>
          <a:p>
            <a:pPr defTabSz="1097280">
              <a:defRPr/>
            </a:pPr>
            <a:r>
              <a:rPr lang="sk-SK" sz="2160">
                <a:solidFill>
                  <a:prstClr val="black"/>
                </a:solidFill>
                <a:latin typeface="Calibri" panose="020F0502020204030204"/>
              </a:rPr>
              <a:t> </a:t>
            </a:r>
            <a:endParaRPr lang="nb-NO" sz="2160">
              <a:solidFill>
                <a:prstClr val="black"/>
              </a:solidFill>
              <a:latin typeface="Calibri" panose="020F0502020204030204"/>
            </a:endParaRPr>
          </a:p>
        </p:txBody>
      </p:sp>
      <p:sp>
        <p:nvSpPr>
          <p:cNvPr id="11" name="TekstSylinder 10"/>
          <p:cNvSpPr txBox="1"/>
          <p:nvPr/>
        </p:nvSpPr>
        <p:spPr>
          <a:xfrm>
            <a:off x="11558602" y="5336314"/>
            <a:ext cx="2088508" cy="1754326"/>
          </a:xfrm>
          <a:prstGeom prst="rect">
            <a:avLst/>
          </a:prstGeom>
          <a:noFill/>
        </p:spPr>
        <p:txBody>
          <a:bodyPr wrap="square" rtlCol="0">
            <a:spAutoFit/>
          </a:bodyPr>
          <a:lstStyle/>
          <a:p>
            <a:pPr defTabSz="1097280">
              <a:defRPr/>
            </a:pPr>
            <a:r>
              <a:rPr lang="el" sz="2160">
                <a:solidFill>
                  <a:prstClr val="black"/>
                </a:solidFill>
                <a:latin typeface="Arial" charset="0"/>
                <a:ea typeface="Arial" charset="0"/>
                <a:cs typeface="Arial" charset="0"/>
              </a:rPr>
              <a:t>Η SE μετριάζει και μεσολαβεί στη συμπεριφορά</a:t>
            </a:r>
            <a:endParaRPr lang="nb-NO" sz="2160">
              <a:solidFill>
                <a:prstClr val="black"/>
              </a:solidFill>
              <a:latin typeface="Arial" charset="0"/>
              <a:ea typeface="Arial" charset="0"/>
              <a:cs typeface="Arial" charset="0"/>
            </a:endParaRPr>
          </a:p>
          <a:p>
            <a:pPr defTabSz="1097280">
              <a:defRPr/>
            </a:pPr>
            <a:br>
              <a:rPr lang="nb-NO" sz="2160">
                <a:solidFill>
                  <a:prstClr val="black"/>
                </a:solidFill>
                <a:latin typeface="Calibri" panose="020F0502020204030204"/>
              </a:rPr>
            </a:br>
            <a:endParaRPr lang="nb-NO" sz="2160">
              <a:solidFill>
                <a:prstClr val="black"/>
              </a:solidFill>
              <a:latin typeface="Calibri" panose="020F0502020204030204"/>
            </a:endParaRPr>
          </a:p>
        </p:txBody>
      </p:sp>
      <p:cxnSp>
        <p:nvCxnSpPr>
          <p:cNvPr id="13" name="Rett pil 12"/>
          <p:cNvCxnSpPr/>
          <p:nvPr/>
        </p:nvCxnSpPr>
        <p:spPr>
          <a:xfrm flipH="1" flipV="1">
            <a:off x="9738360" y="3068957"/>
            <a:ext cx="1854533" cy="28458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tt pil 20"/>
          <p:cNvCxnSpPr/>
          <p:nvPr/>
        </p:nvCxnSpPr>
        <p:spPr>
          <a:xfrm flipH="1" flipV="1">
            <a:off x="9738360" y="4075702"/>
            <a:ext cx="1854533" cy="18391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tt pil 22"/>
          <p:cNvCxnSpPr/>
          <p:nvPr/>
        </p:nvCxnSpPr>
        <p:spPr>
          <a:xfrm flipH="1" flipV="1">
            <a:off x="9909811" y="5054808"/>
            <a:ext cx="1683083" cy="8600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9A3E72B-DC3F-E981-2A4A-4CA0B9F912E9}"/>
              </a:ext>
            </a:extLst>
          </p:cNvPr>
          <p:cNvSpPr/>
          <p:nvPr/>
        </p:nvSpPr>
        <p:spPr>
          <a:xfrm>
            <a:off x="11039835" y="5169928"/>
            <a:ext cx="2833679" cy="15644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95614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l"/>
              <a:t>Θεωρία της Σχεδιασμένης Συμπεριφοράς (Ajzen, 1991)</a:t>
            </a:r>
          </a:p>
        </p:txBody>
      </p:sp>
      <p:sp>
        <p:nvSpPr>
          <p:cNvPr id="4" name="Oval 3">
            <a:extLst>
              <a:ext uri="{FF2B5EF4-FFF2-40B4-BE49-F238E27FC236}">
                <a16:creationId xmlns:a16="http://schemas.microsoft.com/office/drawing/2014/main" id="{600568F9-5113-D047-8A65-09304200B850}"/>
              </a:ext>
            </a:extLst>
          </p:cNvPr>
          <p:cNvSpPr/>
          <p:nvPr/>
        </p:nvSpPr>
        <p:spPr>
          <a:xfrm>
            <a:off x="6248586"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6898127" y="4356299"/>
            <a:ext cx="1218539" cy="424732"/>
          </a:xfrm>
          <a:prstGeom prst="rect">
            <a:avLst/>
          </a:prstGeom>
          <a:noFill/>
        </p:spPr>
        <p:txBody>
          <a:bodyPr wrap="none" rtlCol="0">
            <a:spAutoFit/>
          </a:bodyPr>
          <a:lstStyle/>
          <a:p>
            <a:pPr defTabSz="1097252">
              <a:defRPr/>
            </a:pPr>
            <a:r>
              <a:rPr lang="el" sz="2160">
                <a:solidFill>
                  <a:prstClr val="black"/>
                </a:solidFill>
                <a:latin typeface="Calibri" panose="020F0502020204030204"/>
              </a:rPr>
              <a:t>Πρόθεση</a:t>
            </a:r>
          </a:p>
        </p:txBody>
      </p:sp>
      <p:sp>
        <p:nvSpPr>
          <p:cNvPr id="6" name="Oval 5">
            <a:extLst>
              <a:ext uri="{FF2B5EF4-FFF2-40B4-BE49-F238E27FC236}">
                <a16:creationId xmlns:a16="http://schemas.microsoft.com/office/drawing/2014/main" id="{E9A132D9-4DB3-C740-A67F-1CC3DAC43451}"/>
              </a:ext>
            </a:extLst>
          </p:cNvPr>
          <p:cNvSpPr/>
          <p:nvPr/>
        </p:nvSpPr>
        <p:spPr>
          <a:xfrm>
            <a:off x="9453104"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7" name="TextBox 6">
            <a:extLst>
              <a:ext uri="{FF2B5EF4-FFF2-40B4-BE49-F238E27FC236}">
                <a16:creationId xmlns:a16="http://schemas.microsoft.com/office/drawing/2014/main" id="{DF07A3EE-73B9-B544-A899-B579B8E7FA7F}"/>
              </a:ext>
            </a:extLst>
          </p:cNvPr>
          <p:cNvSpPr txBox="1"/>
          <p:nvPr/>
        </p:nvSpPr>
        <p:spPr>
          <a:xfrm>
            <a:off x="9717041" y="4365536"/>
            <a:ext cx="1324593" cy="424732"/>
          </a:xfrm>
          <a:prstGeom prst="rect">
            <a:avLst/>
          </a:prstGeom>
          <a:noFill/>
        </p:spPr>
        <p:txBody>
          <a:bodyPr wrap="none" rtlCol="0">
            <a:spAutoFit/>
          </a:bodyPr>
          <a:lstStyle/>
          <a:p>
            <a:pPr defTabSz="1097252">
              <a:defRPr/>
            </a:pPr>
            <a:r>
              <a:rPr lang="el" sz="2160" dirty="0">
                <a:solidFill>
                  <a:prstClr val="black"/>
                </a:solidFill>
                <a:latin typeface="Calibri" panose="020F0502020204030204"/>
              </a:rPr>
              <a:t>Η ΣΥΜΠΕΡΙΦΟΡΑ</a:t>
            </a:r>
            <a:endParaRPr lang="en-US" sz="2160" dirty="0">
              <a:solidFill>
                <a:prstClr val="black"/>
              </a:solidFill>
              <a:latin typeface="Calibri" panose="020F0502020204030204"/>
            </a:endParaRPr>
          </a:p>
        </p:txBody>
      </p:sp>
      <p:sp>
        <p:nvSpPr>
          <p:cNvPr id="8" name="Oval 7">
            <a:extLst>
              <a:ext uri="{FF2B5EF4-FFF2-40B4-BE49-F238E27FC236}">
                <a16:creationId xmlns:a16="http://schemas.microsoft.com/office/drawing/2014/main" id="{63569479-953C-3642-9084-95B03E3CF1E9}"/>
              </a:ext>
            </a:extLst>
          </p:cNvPr>
          <p:cNvSpPr/>
          <p:nvPr/>
        </p:nvSpPr>
        <p:spPr>
          <a:xfrm>
            <a:off x="3044068"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3333945" y="4177521"/>
            <a:ext cx="1808067" cy="757130"/>
          </a:xfrm>
          <a:prstGeom prst="rect">
            <a:avLst/>
          </a:prstGeom>
          <a:noFill/>
        </p:spPr>
        <p:txBody>
          <a:bodyPr wrap="square" rtlCol="0">
            <a:spAutoFit/>
          </a:bodyPr>
          <a:lstStyle/>
          <a:p>
            <a:pPr defTabSz="1097252">
              <a:defRPr/>
            </a:pPr>
            <a:r>
              <a:rPr lang="el" sz="2160" dirty="0">
                <a:solidFill>
                  <a:prstClr val="black"/>
                </a:solidFill>
                <a:latin typeface="Calibri" panose="020F0502020204030204"/>
              </a:rPr>
              <a:t>Υποκειμενικός κανόνας</a:t>
            </a:r>
          </a:p>
        </p:txBody>
      </p:sp>
      <p:sp>
        <p:nvSpPr>
          <p:cNvPr id="10" name="Oval 9">
            <a:extLst>
              <a:ext uri="{FF2B5EF4-FFF2-40B4-BE49-F238E27FC236}">
                <a16:creationId xmlns:a16="http://schemas.microsoft.com/office/drawing/2014/main" id="{D711F384-A229-1749-A070-5D2129A64D68}"/>
              </a:ext>
            </a:extLst>
          </p:cNvPr>
          <p:cNvSpPr/>
          <p:nvPr/>
        </p:nvSpPr>
        <p:spPr>
          <a:xfrm>
            <a:off x="3044068" y="1905493"/>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3750428" y="2456706"/>
            <a:ext cx="1106650" cy="424732"/>
          </a:xfrm>
          <a:prstGeom prst="rect">
            <a:avLst/>
          </a:prstGeom>
          <a:noFill/>
        </p:spPr>
        <p:txBody>
          <a:bodyPr wrap="none" rtlCol="0">
            <a:spAutoFit/>
          </a:bodyPr>
          <a:lstStyle/>
          <a:p>
            <a:pPr defTabSz="1097252">
              <a:defRPr/>
            </a:pPr>
            <a:r>
              <a:rPr lang="el" sz="2160">
                <a:solidFill>
                  <a:prstClr val="black"/>
                </a:solidFill>
                <a:latin typeface="Calibri" panose="020F0502020204030204"/>
              </a:rPr>
              <a:t>Στάση</a:t>
            </a:r>
          </a:p>
        </p:txBody>
      </p:sp>
      <p:sp>
        <p:nvSpPr>
          <p:cNvPr id="12" name="Oval 11">
            <a:extLst>
              <a:ext uri="{FF2B5EF4-FFF2-40B4-BE49-F238E27FC236}">
                <a16:creationId xmlns:a16="http://schemas.microsoft.com/office/drawing/2014/main" id="{D9797E29-671D-F64F-ACBE-6131F1AC0D0B}"/>
              </a:ext>
            </a:extLst>
          </p:cNvPr>
          <p:cNvSpPr/>
          <p:nvPr/>
        </p:nvSpPr>
        <p:spPr>
          <a:xfrm>
            <a:off x="3044068" y="570468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3169940" y="6018905"/>
            <a:ext cx="2409890" cy="757130"/>
          </a:xfrm>
          <a:prstGeom prst="rect">
            <a:avLst/>
          </a:prstGeom>
          <a:noFill/>
        </p:spPr>
        <p:txBody>
          <a:bodyPr wrap="none" rtlCol="0">
            <a:spAutoFit/>
          </a:bodyPr>
          <a:lstStyle/>
          <a:p>
            <a:pPr algn="ctr" defTabSz="1097252">
              <a:defRPr/>
            </a:pPr>
            <a:r>
              <a:rPr lang="el" sz="2160">
                <a:solidFill>
                  <a:prstClr val="black"/>
                </a:solidFill>
                <a:latin typeface="Calibri" panose="020F0502020204030204"/>
              </a:rPr>
              <a:t>Αντιληπτό </a:t>
            </a:r>
          </a:p>
          <a:p>
            <a:pPr algn="ctr" defTabSz="1097252">
              <a:defRPr/>
            </a:pPr>
            <a:r>
              <a:rPr lang="el" sz="2160">
                <a:solidFill>
                  <a:prstClr val="black"/>
                </a:solidFill>
                <a:latin typeface="Calibri" panose="020F0502020204030204"/>
              </a:rPr>
              <a:t>Έλεγχος συμπεριφοράς</a:t>
            </a: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5598489" y="2678309"/>
            <a:ext cx="1024184" cy="13531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DFFE051-187F-D14C-981D-87C19B68FFEF}"/>
              </a:ext>
            </a:extLst>
          </p:cNvPr>
          <p:cNvCxnSpPr>
            <a:cxnSpLocks/>
            <a:stCxn id="4" idx="6"/>
            <a:endCxn id="6" idx="2"/>
          </p:cNvCxnSpPr>
          <p:nvPr/>
        </p:nvCxnSpPr>
        <p:spPr>
          <a:xfrm>
            <a:off x="8803007" y="4577900"/>
            <a:ext cx="65009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5598488" y="4577900"/>
            <a:ext cx="65009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5598489" y="5124362"/>
            <a:ext cx="1024184" cy="13531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EB6BD75-376C-B84F-8F19-5A594F62BD06}"/>
              </a:ext>
            </a:extLst>
          </p:cNvPr>
          <p:cNvCxnSpPr>
            <a:cxnSpLocks/>
            <a:endCxn id="6" idx="3"/>
          </p:cNvCxnSpPr>
          <p:nvPr/>
        </p:nvCxnSpPr>
        <p:spPr>
          <a:xfrm flipV="1">
            <a:off x="5598488" y="5124363"/>
            <a:ext cx="4228705" cy="144162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4321277" y="3451120"/>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4321277" y="5350716"/>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6" name="Curved Connector 35">
            <a:extLst>
              <a:ext uri="{FF2B5EF4-FFF2-40B4-BE49-F238E27FC236}">
                <a16:creationId xmlns:a16="http://schemas.microsoft.com/office/drawing/2014/main" id="{B63139FC-B74D-9C45-937A-53C5343C242C}"/>
              </a:ext>
            </a:extLst>
          </p:cNvPr>
          <p:cNvCxnSpPr>
            <a:cxnSpLocks/>
            <a:stCxn id="10" idx="2"/>
            <a:endCxn id="12" idx="2"/>
          </p:cNvCxnSpPr>
          <p:nvPr/>
        </p:nvCxnSpPr>
        <p:spPr>
          <a:xfrm rot="10800000" flipV="1">
            <a:off x="3044068" y="2678307"/>
            <a:ext cx="15240" cy="3799189"/>
          </a:xfrm>
          <a:prstGeom prst="curvedConnector3">
            <a:avLst>
              <a:gd name="adj1" fmla="val 5245157"/>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 name="Oval 2">
            <a:extLst>
              <a:ext uri="{FF2B5EF4-FFF2-40B4-BE49-F238E27FC236}">
                <a16:creationId xmlns:a16="http://schemas.microsoft.com/office/drawing/2014/main" id="{2AB43371-B6F3-F6BC-D522-CF59288F72B2}"/>
              </a:ext>
            </a:extLst>
          </p:cNvPr>
          <p:cNvSpPr/>
          <p:nvPr/>
        </p:nvSpPr>
        <p:spPr>
          <a:xfrm>
            <a:off x="2835863" y="5664939"/>
            <a:ext cx="2980590" cy="15853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64735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Θεωρία κινήτρων προστασίας</a:t>
            </a:r>
          </a:p>
        </p:txBody>
      </p:sp>
      <p:sp>
        <p:nvSpPr>
          <p:cNvPr id="5" name="Content Placeholder 2"/>
          <p:cNvSpPr>
            <a:spLocks noGrp="1"/>
          </p:cNvSpPr>
          <p:nvPr>
            <p:ph idx="1"/>
          </p:nvPr>
        </p:nvSpPr>
        <p:spPr>
          <a:xfrm>
            <a:off x="2303443" y="6879909"/>
            <a:ext cx="9875520" cy="1162765"/>
          </a:xfrm>
        </p:spPr>
        <p:txBody>
          <a:bodyPr>
            <a:normAutofit/>
          </a:bodyPr>
          <a:lstStyle/>
          <a:p>
            <a:pPr marL="0" indent="0">
              <a:buNone/>
            </a:pPr>
            <a:r>
              <a:rPr lang="el" sz="2160"/>
              <a:t>Ρότζερς, R. W. (1975). Μια θεωρία κινήτρων προστασίας των εκκλήσεων φόβου και της αλλαγής στάσης.</a:t>
            </a:r>
            <a:r>
              <a:rPr lang="el" sz="2160" i="1"/>
              <a:t> Περιοδικό Ψυχολογίας.</a:t>
            </a:r>
            <a:r>
              <a:rPr lang="el" sz="2160"/>
              <a:t> 91: 93–114. </a:t>
            </a:r>
            <a:r>
              <a:rPr lang="el" sz="2160">
                <a:hlinkClick r:id="rId2" tooltip="Digital object identifier"/>
              </a:rPr>
              <a:t>doi</a:t>
            </a:r>
            <a:r>
              <a:rPr lang="el" sz="2160"/>
              <a:t>:</a:t>
            </a:r>
            <a:r>
              <a:rPr lang="el" sz="2160">
                <a:hlinkClick r:id="rId3"/>
              </a:rPr>
              <a:t>10.1080/00223980.1975.9915803</a:t>
            </a:r>
            <a:r>
              <a:rPr lang="el" sz="2160"/>
              <a:t>. </a:t>
            </a:r>
            <a:endParaRPr lang="en-GB" sz="2160"/>
          </a:p>
        </p:txBody>
      </p:sp>
      <p:pic>
        <p:nvPicPr>
          <p:cNvPr id="4098" name="Picture 2" descr="Αποτέλεσμα εικόνας για τη θεωρία κινήτρων προστασίας">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0541" y="2645838"/>
            <a:ext cx="9144000" cy="243459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5F2C17B-C9E3-8FEE-3479-2E360F777BE7}"/>
              </a:ext>
            </a:extLst>
          </p:cNvPr>
          <p:cNvSpPr/>
          <p:nvPr/>
        </p:nvSpPr>
        <p:spPr>
          <a:xfrm>
            <a:off x="2595860" y="3824606"/>
            <a:ext cx="2608384" cy="15906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3105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D461-F04B-D24E-9F1A-D0D496086C06}"/>
              </a:ext>
            </a:extLst>
          </p:cNvPr>
          <p:cNvSpPr>
            <a:spLocks noGrp="1"/>
          </p:cNvSpPr>
          <p:nvPr>
            <p:ph type="title"/>
          </p:nvPr>
        </p:nvSpPr>
        <p:spPr/>
        <p:txBody>
          <a:bodyPr/>
          <a:lstStyle/>
          <a:p>
            <a:r>
              <a:rPr lang="el"/>
              <a:t>Μοντέλο Αποδοχής Τεχνολογίας</a:t>
            </a:r>
          </a:p>
        </p:txBody>
      </p:sp>
      <p:pic>
        <p:nvPicPr>
          <p:cNvPr id="4" name="Picture 3">
            <a:extLst>
              <a:ext uri="{FF2B5EF4-FFF2-40B4-BE49-F238E27FC236}">
                <a16:creationId xmlns:a16="http://schemas.microsoft.com/office/drawing/2014/main" id="{2FB2FF31-3E52-AB4D-94AE-48AC413AC4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048827"/>
            <a:ext cx="10972800" cy="4131946"/>
          </a:xfrm>
          <a:prstGeom prst="rect">
            <a:avLst/>
          </a:prstGeom>
        </p:spPr>
      </p:pic>
      <p:sp>
        <p:nvSpPr>
          <p:cNvPr id="3" name="Oval 2">
            <a:extLst>
              <a:ext uri="{FF2B5EF4-FFF2-40B4-BE49-F238E27FC236}">
                <a16:creationId xmlns:a16="http://schemas.microsoft.com/office/drawing/2014/main" id="{28261D9E-29C0-4DC6-1A52-1444A0D97DF5}"/>
              </a:ext>
            </a:extLst>
          </p:cNvPr>
          <p:cNvSpPr/>
          <p:nvPr/>
        </p:nvSpPr>
        <p:spPr>
          <a:xfrm>
            <a:off x="3871831" y="4310743"/>
            <a:ext cx="2163209" cy="14734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8198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102F-A62D-04B8-3995-7E66ADB46CD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73BC794B-D3C8-B9BA-1D92-DC636DFA1E1B}"/>
              </a:ext>
            </a:extLst>
          </p:cNvPr>
          <p:cNvSpPr>
            <a:spLocks noGrp="1"/>
          </p:cNvSpPr>
          <p:nvPr>
            <p:ph idx="1"/>
          </p:nvPr>
        </p:nvSpPr>
        <p:spPr/>
        <p:txBody>
          <a:bodyPr/>
          <a:lstStyle/>
          <a:p>
            <a:endParaRPr lang="nb-NO"/>
          </a:p>
        </p:txBody>
      </p:sp>
      <p:sp>
        <p:nvSpPr>
          <p:cNvPr id="4" name="Slide Number Placeholder 3">
            <a:extLst>
              <a:ext uri="{FF2B5EF4-FFF2-40B4-BE49-F238E27FC236}">
                <a16:creationId xmlns:a16="http://schemas.microsoft.com/office/drawing/2014/main" id="{1028A0C7-D598-FAAF-8A55-C063A6C26C85}"/>
              </a:ext>
            </a:extLst>
          </p:cNvPr>
          <p:cNvSpPr>
            <a:spLocks noGrp="1"/>
          </p:cNvSpPr>
          <p:nvPr>
            <p:ph type="sldNum" sz="quarter" idx="12"/>
          </p:nvPr>
        </p:nvSpPr>
        <p:spPr/>
        <p:txBody>
          <a:bodyPr/>
          <a:lstStyle/>
          <a:p>
            <a:pPr defTabSz="1097280">
              <a:defRPr/>
            </a:pPr>
            <a:fld id="{83C72186-AF70-4CAA-BEA5-8C4411AE0AB1}" type="slidenum">
              <a:rPr lang="nb-NO">
                <a:solidFill>
                  <a:prstClr val="black">
                    <a:tint val="75000"/>
                  </a:prstClr>
                </a:solidFill>
                <a:latin typeface="Calibri" panose="020F0502020204030204"/>
              </a:rPr>
              <a:pPr defTabSz="1097280">
                <a:defRPr/>
              </a:pPr>
              <a:t>117</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7AB94303-D4E2-07C5-9523-6D43F20977CF}"/>
              </a:ext>
            </a:extLst>
          </p:cNvPr>
          <p:cNvPicPr>
            <a:picLocks noChangeAspect="1"/>
          </p:cNvPicPr>
          <p:nvPr/>
        </p:nvPicPr>
        <p:blipFill>
          <a:blip r:embed="rId2"/>
          <a:stretch>
            <a:fillRect/>
          </a:stretch>
        </p:blipFill>
        <p:spPr>
          <a:xfrm>
            <a:off x="263668" y="60532"/>
            <a:ext cx="13640437" cy="7255115"/>
          </a:xfrm>
          <a:prstGeom prst="rect">
            <a:avLst/>
          </a:prstGeom>
        </p:spPr>
      </p:pic>
      <p:sp>
        <p:nvSpPr>
          <p:cNvPr id="5" name="Oval 4">
            <a:extLst>
              <a:ext uri="{FF2B5EF4-FFF2-40B4-BE49-F238E27FC236}">
                <a16:creationId xmlns:a16="http://schemas.microsoft.com/office/drawing/2014/main" id="{27107944-3EEB-47D9-3F26-19900B6542B9}"/>
              </a:ext>
            </a:extLst>
          </p:cNvPr>
          <p:cNvSpPr/>
          <p:nvPr/>
        </p:nvSpPr>
        <p:spPr>
          <a:xfrm>
            <a:off x="5470726" y="3058328"/>
            <a:ext cx="3182111" cy="11897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0935785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BB49-D7BA-6499-1211-D985B4E9953E}"/>
              </a:ext>
            </a:extLst>
          </p:cNvPr>
          <p:cNvSpPr>
            <a:spLocks noGrp="1"/>
          </p:cNvSpPr>
          <p:nvPr>
            <p:ph type="title"/>
          </p:nvPr>
        </p:nvSpPr>
        <p:spPr/>
        <p:txBody>
          <a:bodyPr/>
          <a:lstStyle/>
          <a:p>
            <a:r>
              <a:rPr lang="el" err="1"/>
              <a:t>Μεταγνώση</a:t>
            </a:r>
            <a:endParaRPr lang="nb-NO"/>
          </a:p>
        </p:txBody>
      </p:sp>
      <p:sp>
        <p:nvSpPr>
          <p:cNvPr id="3" name="Content Placeholder 2">
            <a:extLst>
              <a:ext uri="{FF2B5EF4-FFF2-40B4-BE49-F238E27FC236}">
                <a16:creationId xmlns:a16="http://schemas.microsoft.com/office/drawing/2014/main" id="{38BD8094-7224-1A02-C6B2-E3D2A8707AE2}"/>
              </a:ext>
            </a:extLst>
          </p:cNvPr>
          <p:cNvSpPr>
            <a:spLocks noGrp="1"/>
          </p:cNvSpPr>
          <p:nvPr>
            <p:ph idx="1"/>
          </p:nvPr>
        </p:nvSpPr>
        <p:spPr>
          <a:xfrm>
            <a:off x="1005841" y="2190750"/>
            <a:ext cx="5844323" cy="5221606"/>
          </a:xfrm>
        </p:spPr>
        <p:txBody>
          <a:bodyPr/>
          <a:lstStyle/>
          <a:p>
            <a:r>
              <a:rPr lang="el"/>
              <a:t>Εμπειρία</a:t>
            </a:r>
          </a:p>
          <a:p>
            <a:r>
              <a:rPr lang="el"/>
              <a:t>Ανατροφοδότηση</a:t>
            </a:r>
          </a:p>
          <a:p>
            <a:r>
              <a:rPr lang="el" err="1"/>
              <a:t>Αντανάκλαση</a:t>
            </a:r>
            <a:endParaRPr lang="nb-NO"/>
          </a:p>
          <a:p>
            <a:endParaRPr lang="nb-NO"/>
          </a:p>
          <a:p>
            <a:endParaRPr lang="nb-NO"/>
          </a:p>
          <a:p>
            <a:r>
              <a:rPr lang="el" b="1" u="sng"/>
              <a:t>Όλα εξαρτώνται από τον Οργανισμό</a:t>
            </a:r>
          </a:p>
          <a:p>
            <a:endParaRPr lang="nb-NO"/>
          </a:p>
        </p:txBody>
      </p:sp>
      <p:sp>
        <p:nvSpPr>
          <p:cNvPr id="4" name="Slide Number Placeholder 3">
            <a:extLst>
              <a:ext uri="{FF2B5EF4-FFF2-40B4-BE49-F238E27FC236}">
                <a16:creationId xmlns:a16="http://schemas.microsoft.com/office/drawing/2014/main" id="{29D7BA59-E29A-EFD0-EB12-4B04266C2271}"/>
              </a:ext>
            </a:extLst>
          </p:cNvPr>
          <p:cNvSpPr>
            <a:spLocks noGrp="1"/>
          </p:cNvSpPr>
          <p:nvPr>
            <p:ph type="sldNum" sz="quarter" idx="12"/>
          </p:nvPr>
        </p:nvSpPr>
        <p:spPr/>
        <p:txBody>
          <a:bodyPr/>
          <a:lstStyle/>
          <a:p>
            <a:pPr defTabSz="1097280">
              <a:defRPr/>
            </a:pPr>
            <a:fld id="{83C72186-AF70-4CAA-BEA5-8C4411AE0AB1}" type="slidenum">
              <a:rPr lang="nb-NO">
                <a:solidFill>
                  <a:prstClr val="black">
                    <a:tint val="75000"/>
                  </a:prstClr>
                </a:solidFill>
                <a:latin typeface="Calibri" panose="020F0502020204030204"/>
              </a:rPr>
              <a:pPr defTabSz="1097280">
                <a:defRPr/>
              </a:pPr>
              <a:t>118</a:t>
            </a:fld>
            <a:endParaRPr lang="nb-NO">
              <a:solidFill>
                <a:prstClr val="black">
                  <a:tint val="75000"/>
                </a:prstClr>
              </a:solidFill>
              <a:latin typeface="Calibri" panose="020F0502020204030204"/>
            </a:endParaRPr>
          </a:p>
        </p:txBody>
      </p:sp>
      <p:pic>
        <p:nvPicPr>
          <p:cNvPr id="7" name="Picture 2" descr="Μεταγνώση: Καθορισμός των πτυχών και των επιπέδων λειτουργίας της σε σχέση με την αυτορρύθμιση και τη συν-ρύθμιση: Ευρωπαίος Ψυχολόγος: Τόμος 13, Τεύχος 4">
            <a:extLst>
              <a:ext uri="{FF2B5EF4-FFF2-40B4-BE49-F238E27FC236}">
                <a16:creationId xmlns:a16="http://schemas.microsoft.com/office/drawing/2014/main" id="{4E56239A-B873-9DA5-183C-E03ECB763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558" y="412790"/>
            <a:ext cx="6190325" cy="721483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E988AB8-C678-AAC4-9384-5BC51CF77ADE}"/>
              </a:ext>
            </a:extLst>
          </p:cNvPr>
          <p:cNvSpPr/>
          <p:nvPr/>
        </p:nvSpPr>
        <p:spPr>
          <a:xfrm>
            <a:off x="9750117" y="3390444"/>
            <a:ext cx="1416013" cy="6297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4457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1EE9-27B5-D92D-4F28-BC93DFCB5AD2}"/>
              </a:ext>
            </a:extLst>
          </p:cNvPr>
          <p:cNvSpPr>
            <a:spLocks noGrp="1"/>
          </p:cNvSpPr>
          <p:nvPr>
            <p:ph type="title"/>
          </p:nvPr>
        </p:nvSpPr>
        <p:spPr/>
        <p:txBody>
          <a:bodyPr/>
          <a:lstStyle/>
          <a:p>
            <a:r>
              <a:rPr lang="el" b="1">
                <a:latin typeface="Söhne"/>
              </a:rPr>
              <a:t>Hackathons</a:t>
            </a:r>
            <a:br>
              <a:rPr lang="en-GB" b="1">
                <a:latin typeface="Söhne"/>
              </a:rPr>
            </a:br>
            <a:endParaRPr lang="en-GB"/>
          </a:p>
        </p:txBody>
      </p:sp>
      <p:sp>
        <p:nvSpPr>
          <p:cNvPr id="3" name="Content Placeholder 2">
            <a:extLst>
              <a:ext uri="{FF2B5EF4-FFF2-40B4-BE49-F238E27FC236}">
                <a16:creationId xmlns:a16="http://schemas.microsoft.com/office/drawing/2014/main" id="{A593C138-AED6-E33B-1DD0-16818C2CCC08}"/>
              </a:ext>
            </a:extLst>
          </p:cNvPr>
          <p:cNvSpPr>
            <a:spLocks noGrp="1"/>
          </p:cNvSpPr>
          <p:nvPr>
            <p:ph idx="1"/>
          </p:nvPr>
        </p:nvSpPr>
        <p:spPr/>
        <p:txBody>
          <a:bodyPr>
            <a:normAutofit fontScale="70000" lnSpcReduction="20000"/>
          </a:bodyPr>
          <a:lstStyle/>
          <a:p>
            <a:pPr algn="l">
              <a:buFont typeface="+mj-lt"/>
              <a:buAutoNum type="arabicPeriod"/>
            </a:pPr>
            <a:r>
              <a:rPr lang="el" b="1" i="0">
                <a:solidFill>
                  <a:srgbClr val="374151"/>
                </a:solidFill>
                <a:effectLst/>
                <a:latin typeface="Söhne"/>
              </a:rPr>
              <a:t>Δεξιότητες επίλυσης προβλημάτων</a:t>
            </a:r>
            <a:r>
              <a:rPr lang="el" b="0" i="0">
                <a:solidFill>
                  <a:srgbClr val="374151"/>
                </a:solidFill>
                <a:effectLst/>
                <a:latin typeface="Söhne"/>
              </a:rPr>
              <a:t>: Τα Hackathons προκαλούν τους συμμετέχοντες να λύσουν πραγματικά προβλήματα κυβερνοασφάλειας εντός περιορισμένου χρονικού πλαισίου. Αυτό ενθαρρύνει τη δημιουργική σκέψη και την εφαρμογή της θεωρητικής γνώσης σε πρακτικά σενάρια, ενισχύοντας τις δεξιότητες επίλυσης προβλημάτων.</a:t>
            </a:r>
          </a:p>
          <a:p>
            <a:pPr algn="l">
              <a:buFont typeface="+mj-lt"/>
              <a:buAutoNum type="arabicPeriod"/>
            </a:pPr>
            <a:r>
              <a:rPr lang="el" b="1" i="0">
                <a:solidFill>
                  <a:srgbClr val="374151"/>
                </a:solidFill>
                <a:effectLst/>
                <a:latin typeface="Söhne"/>
              </a:rPr>
              <a:t>Συνεργασία και ομαδική εργασία</a:t>
            </a:r>
            <a:r>
              <a:rPr lang="el" b="0" i="0">
                <a:solidFill>
                  <a:srgbClr val="374151"/>
                </a:solidFill>
                <a:effectLst/>
                <a:latin typeface="Söhne"/>
              </a:rPr>
              <a:t>: Οι συμμετέχοντες συχνά εργάζονται σε ομάδες κατά τη διάρκεια των hackathons, ενισχύοντας τις δεξιότητες συνεργασίας και επικοινωνίας. Αυτή η προσέγγιση που βασίζεται στην ομάδα αντικατοπτρίζει σενάρια πραγματικού κόσμου όπου οι επαγγελματίες της κυβερνοασφάλειας πρέπει να συνεργαστούν για την αντιμετώπιση απειλών.</a:t>
            </a:r>
          </a:p>
          <a:p>
            <a:pPr algn="l">
              <a:buFont typeface="+mj-lt"/>
              <a:buAutoNum type="arabicPeriod"/>
            </a:pPr>
            <a:r>
              <a:rPr lang="el" b="1" i="0">
                <a:solidFill>
                  <a:srgbClr val="374151"/>
                </a:solidFill>
                <a:effectLst/>
                <a:latin typeface="Söhne"/>
              </a:rPr>
              <a:t>Έκθεση σε νέες τεχνολογίες</a:t>
            </a:r>
            <a:r>
              <a:rPr lang="el" b="0" i="0">
                <a:solidFill>
                  <a:srgbClr val="374151"/>
                </a:solidFill>
                <a:effectLst/>
                <a:latin typeface="Söhne"/>
              </a:rPr>
              <a:t>: Τα Hackathons μπορούν να μυήσουν τους συμμετέχοντες στις πιο πρόσφατες τεχνολογίες, εργαλεία και πρακτικές κυβερνοασφάλειας. Αυτή η έκθεση βοηθά τα άτομα να παραμένουν ενημερωμένα για τις τρέχουσες τάσεις και απειλές στο τοπίο της κυβερνοασφάλειας.</a:t>
            </a:r>
          </a:p>
          <a:p>
            <a:pPr algn="l">
              <a:buFont typeface="+mj-lt"/>
              <a:buAutoNum type="arabicPeriod"/>
            </a:pPr>
            <a:r>
              <a:rPr lang="el" b="1" i="0">
                <a:solidFill>
                  <a:srgbClr val="374151"/>
                </a:solidFill>
                <a:effectLst/>
                <a:latin typeface="Söhne"/>
              </a:rPr>
              <a:t>Επίγνωση των απειλών του πραγματικού κόσμου</a:t>
            </a:r>
            <a:r>
              <a:rPr lang="el" b="0" i="0">
                <a:solidFill>
                  <a:srgbClr val="374151"/>
                </a:solidFill>
                <a:effectLst/>
                <a:latin typeface="Söhne"/>
              </a:rPr>
              <a:t>: Εστιάζοντας στην επίλυση πρακτικών προκλήσεων στον κυβερνοχώρο, τα hackathons μπορούν να αυξήσουν την ευαισθητοποίηση σχετικά με τους τύπους και τη σοβαρότητα των απειλών του πραγματικού κόσμου, βοηθώντας τους συμμετέχοντες να κατανοήσουν τη σημασία της κυβερνοασφάλειας για την προστασία των ψηφιακών περιουσιακών στοιχείων.</a:t>
            </a:r>
          </a:p>
          <a:p>
            <a:endParaRPr lang="en-GB"/>
          </a:p>
        </p:txBody>
      </p:sp>
    </p:spTree>
    <p:extLst>
      <p:ext uri="{BB962C8B-B14F-4D97-AF65-F5344CB8AC3E}">
        <p14:creationId xmlns:p14="http://schemas.microsoft.com/office/powerpoint/2010/main" val="4228141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0"/>
          <p:cNvSpPr txBox="1">
            <a:spLocks noGrp="1"/>
          </p:cNvSpPr>
          <p:nvPr>
            <p:ph type="title"/>
          </p:nvPr>
        </p:nvSpPr>
        <p:spPr>
          <a:xfrm>
            <a:off x="1869574" y="679180"/>
            <a:ext cx="11969760" cy="747360"/>
          </a:xfrm>
          <a:prstGeom prst="rect">
            <a:avLst/>
          </a:prstGeom>
        </p:spPr>
        <p:txBody>
          <a:bodyPr spcFirstLastPara="1" vert="horz" wrap="square" lIns="146280" tIns="146280" rIns="146280" bIns="146280" rtlCol="0" anchor="t" anchorCtr="0">
            <a:normAutofit fontScale="90000"/>
          </a:bodyPr>
          <a:lstStyle/>
          <a:p>
            <a:r>
              <a:rPr lang="el" dirty="0"/>
              <a:t>Γιατί στοχοποιούνται τα ιδρύματα υγειονομικής περίθαλψης;</a:t>
            </a:r>
            <a:endParaRPr dirty="0"/>
          </a:p>
        </p:txBody>
      </p:sp>
      <p:sp>
        <p:nvSpPr>
          <p:cNvPr id="323" name="Google Shape;323;p20"/>
          <p:cNvSpPr txBox="1">
            <a:spLocks noGrp="1"/>
          </p:cNvSpPr>
          <p:nvPr>
            <p:ph type="body" idx="1"/>
          </p:nvPr>
        </p:nvSpPr>
        <p:spPr>
          <a:xfrm>
            <a:off x="1106640" y="2300120"/>
            <a:ext cx="12417120" cy="5466240"/>
          </a:xfrm>
          <a:prstGeom prst="rect">
            <a:avLst/>
          </a:prstGeom>
        </p:spPr>
        <p:txBody>
          <a:bodyPr spcFirstLastPara="1" vert="horz" wrap="square" lIns="146280" tIns="146280" rIns="146280" bIns="146280" rtlCol="0" anchor="t" anchorCtr="0">
            <a:normAutofit fontScale="92500" lnSpcReduction="10000"/>
          </a:bodyPr>
          <a:lstStyle/>
          <a:p>
            <a:pPr>
              <a:buAutoNum type="arabicPeriod"/>
            </a:pPr>
            <a:r>
              <a:rPr lang="el"/>
              <a:t>Διαχειρίζονται και αποθηκεύουν δεδομένα που μπορούν να πωληθούν στη μαύρη αγορά (π.χ. ασφαλιστικά δεδομένα ή προσωπικές πληροφορίες όπως διευθύνσεις, αριθμοί κοινωνικής ασφάλισης κ.λπ.)</a:t>
            </a:r>
            <a:br>
              <a:rPr lang="en-GB"/>
            </a:br>
            <a:endParaRPr/>
          </a:p>
          <a:p>
            <a:pPr>
              <a:buAutoNum type="arabicPeriod"/>
            </a:pPr>
            <a:r>
              <a:rPr lang="el"/>
              <a:t>Δεν είναι απαραίτητα όλες οι επιθέσεις σκόπιμες. Ορισμένες επιθέσεις είναι μάλλον ευρείες και συνεπάγονται παράπλευρες απώλειες.</a:t>
            </a:r>
            <a:br>
              <a:rPr lang="en-GB"/>
            </a:br>
            <a:endParaRPr/>
          </a:p>
          <a:p>
            <a:pPr>
              <a:buAutoNum type="arabicPeriod"/>
            </a:pPr>
            <a:r>
              <a:rPr lang="el"/>
              <a:t>Τα δεδομένα ασθενών είναι πολύτιμα για εσάς. Σε αντίθεση με το «παραδοσιακό» έγκλημα, στο διαδικτυακό έγκλημα «πράγματα» (εδώ: δεδομένα) μπορούν να κρατηθούν «όμηροι». Επομένως, μην ρωτάτε τι είναι ελκυστικό για τους εγκληματίες - ρωτήστε τι είναι σημαντικό για εσάς.</a:t>
            </a:r>
            <a:endParaRPr/>
          </a:p>
          <a:p>
            <a:pPr indent="0">
              <a:spcBef>
                <a:spcPts val="1920"/>
              </a:spcBef>
              <a:spcAft>
                <a:spcPts val="192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3">
                                            <p:txEl>
                                              <p:pRg st="0" end="0"/>
                                            </p:txEl>
                                          </p:spTgt>
                                        </p:tgtEl>
                                        <p:attrNameLst>
                                          <p:attrName>style.visibility</p:attrName>
                                        </p:attrNameLst>
                                      </p:cBhvr>
                                      <p:to>
                                        <p:strVal val="visible"/>
                                      </p:to>
                                    </p:set>
                                    <p:animEffect transition="in" filter="barn(inVertical)">
                                      <p:cBhvr>
                                        <p:cTn id="7" dur="500"/>
                                        <p:tgtEl>
                                          <p:spTgt spid="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3">
                                            <p:txEl>
                                              <p:pRg st="1" end="1"/>
                                            </p:txEl>
                                          </p:spTgt>
                                        </p:tgtEl>
                                        <p:attrNameLst>
                                          <p:attrName>style.visibility</p:attrName>
                                        </p:attrNameLst>
                                      </p:cBhvr>
                                      <p:to>
                                        <p:strVal val="visible"/>
                                      </p:to>
                                    </p:set>
                                    <p:animEffect transition="in" filter="barn(inVertical)">
                                      <p:cBhvr>
                                        <p:cTn id="12" dur="500"/>
                                        <p:tgtEl>
                                          <p:spTgt spid="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3">
                                            <p:txEl>
                                              <p:pRg st="2" end="2"/>
                                            </p:txEl>
                                          </p:spTgt>
                                        </p:tgtEl>
                                        <p:attrNameLst>
                                          <p:attrName>style.visibility</p:attrName>
                                        </p:attrNameLst>
                                      </p:cBhvr>
                                      <p:to>
                                        <p:strVal val="visible"/>
                                      </p:to>
                                    </p:set>
                                    <p:animEffect transition="in" filter="barn(inVertical)">
                                      <p:cBhvr>
                                        <p:cTn id="17" dur="500"/>
                                        <p:tgtEl>
                                          <p:spTgt spid="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C41F-9214-8C8F-067C-02E276296E09}"/>
              </a:ext>
            </a:extLst>
          </p:cNvPr>
          <p:cNvSpPr>
            <a:spLocks noGrp="1"/>
          </p:cNvSpPr>
          <p:nvPr>
            <p:ph type="title"/>
          </p:nvPr>
        </p:nvSpPr>
        <p:spPr/>
        <p:txBody>
          <a:bodyPr/>
          <a:lstStyle/>
          <a:p>
            <a:endParaRPr lang="en-GB"/>
          </a:p>
        </p:txBody>
      </p:sp>
      <p:pic>
        <p:nvPicPr>
          <p:cNvPr id="9" name="Picture 8">
            <a:extLst>
              <a:ext uri="{FF2B5EF4-FFF2-40B4-BE49-F238E27FC236}">
                <a16:creationId xmlns:a16="http://schemas.microsoft.com/office/drawing/2014/main" id="{C5732422-83FC-FB0E-88A2-E17722527163}"/>
              </a:ext>
            </a:extLst>
          </p:cNvPr>
          <p:cNvPicPr>
            <a:picLocks noChangeAspect="1"/>
          </p:cNvPicPr>
          <p:nvPr/>
        </p:nvPicPr>
        <p:blipFill>
          <a:blip r:embed="rId2"/>
          <a:stretch>
            <a:fillRect/>
          </a:stretch>
        </p:blipFill>
        <p:spPr>
          <a:xfrm>
            <a:off x="-90602" y="32582"/>
            <a:ext cx="10322730" cy="4881292"/>
          </a:xfrm>
          <a:prstGeom prst="rect">
            <a:avLst/>
          </a:prstGeom>
        </p:spPr>
      </p:pic>
      <p:pic>
        <p:nvPicPr>
          <p:cNvPr id="5" name="Picture 4">
            <a:extLst>
              <a:ext uri="{FF2B5EF4-FFF2-40B4-BE49-F238E27FC236}">
                <a16:creationId xmlns:a16="http://schemas.microsoft.com/office/drawing/2014/main" id="{BC66D27A-B08F-8841-A7BC-E5C233778955}"/>
              </a:ext>
            </a:extLst>
          </p:cNvPr>
          <p:cNvPicPr>
            <a:picLocks noChangeAspect="1"/>
          </p:cNvPicPr>
          <p:nvPr/>
        </p:nvPicPr>
        <p:blipFill>
          <a:blip r:embed="rId3"/>
          <a:stretch>
            <a:fillRect/>
          </a:stretch>
        </p:blipFill>
        <p:spPr>
          <a:xfrm>
            <a:off x="4079038" y="2917627"/>
            <a:ext cx="10551362" cy="4995607"/>
          </a:xfrm>
          <a:prstGeom prst="rect">
            <a:avLst/>
          </a:prstGeom>
        </p:spPr>
      </p:pic>
      <p:pic>
        <p:nvPicPr>
          <p:cNvPr id="7" name="Content Placeholder 6">
            <a:extLst>
              <a:ext uri="{FF2B5EF4-FFF2-40B4-BE49-F238E27FC236}">
                <a16:creationId xmlns:a16="http://schemas.microsoft.com/office/drawing/2014/main" id="{51530E12-8840-EE17-560E-ADD4F6654828}"/>
              </a:ext>
            </a:extLst>
          </p:cNvPr>
          <p:cNvPicPr>
            <a:picLocks noGrp="1" noChangeAspect="1"/>
          </p:cNvPicPr>
          <p:nvPr>
            <p:ph idx="1"/>
          </p:nvPr>
        </p:nvPicPr>
        <p:blipFill>
          <a:blip r:embed="rId4"/>
          <a:stretch>
            <a:fillRect/>
          </a:stretch>
        </p:blipFill>
        <p:spPr>
          <a:xfrm>
            <a:off x="268013" y="1554481"/>
            <a:ext cx="13342711" cy="6358754"/>
          </a:xfrm>
        </p:spPr>
      </p:pic>
    </p:spTree>
    <p:extLst>
      <p:ext uri="{BB962C8B-B14F-4D97-AF65-F5344CB8AC3E}">
        <p14:creationId xmlns:p14="http://schemas.microsoft.com/office/powerpoint/2010/main" val="40512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8493-A59E-2B77-7894-5CAF90BDF4AC}"/>
              </a:ext>
            </a:extLst>
          </p:cNvPr>
          <p:cNvSpPr>
            <a:spLocks noGrp="1"/>
          </p:cNvSpPr>
          <p:nvPr>
            <p:ph type="title"/>
          </p:nvPr>
        </p:nvSpPr>
        <p:spPr/>
        <p:txBody>
          <a:bodyPr/>
          <a:lstStyle/>
          <a:p>
            <a:r>
              <a:rPr lang="el"/>
              <a:t>Παραδοσιακές παραδόσεις</a:t>
            </a:r>
            <a:endParaRPr lang="en-GB"/>
          </a:p>
        </p:txBody>
      </p:sp>
      <p:sp>
        <p:nvSpPr>
          <p:cNvPr id="3" name="Content Placeholder 2">
            <a:extLst>
              <a:ext uri="{FF2B5EF4-FFF2-40B4-BE49-F238E27FC236}">
                <a16:creationId xmlns:a16="http://schemas.microsoft.com/office/drawing/2014/main" id="{CD258D9C-F8C5-B486-5C6C-4E5691FF8C08}"/>
              </a:ext>
            </a:extLst>
          </p:cNvPr>
          <p:cNvSpPr>
            <a:spLocks noGrp="1"/>
          </p:cNvSpPr>
          <p:nvPr>
            <p:ph idx="1"/>
          </p:nvPr>
        </p:nvSpPr>
        <p:spPr/>
        <p:txBody>
          <a:bodyPr>
            <a:normAutofit fontScale="40000" lnSpcReduction="20000"/>
          </a:bodyPr>
          <a:lstStyle/>
          <a:p>
            <a:pPr algn="l">
              <a:buFont typeface="+mj-lt"/>
              <a:buAutoNum type="arabicPeriod"/>
            </a:pPr>
            <a:r>
              <a:rPr lang="el" b="1" i="0">
                <a:solidFill>
                  <a:srgbClr val="374151"/>
                </a:solidFill>
                <a:effectLst/>
                <a:latin typeface="Söhne"/>
              </a:rPr>
              <a:t>Προσωπικές εκπαιδευτικές συνεδρίες</a:t>
            </a:r>
            <a:r>
              <a:rPr lang="el" b="0" i="0">
                <a:solidFill>
                  <a:srgbClr val="374151"/>
                </a:solidFill>
                <a:effectLst/>
                <a:latin typeface="Söhne"/>
              </a:rPr>
              <a:t>: Πρόκειται για παραδοσιακές συνεδρίες που βασίζονται στην τάξη, όπου εκπαιδευτές και συμμετέχοντες είναι φυσικά παρόντες στην ίδια τοποθεσία. Αυτή η μορφή είναι ιδανική για διαδραστική, πρακτική μάθηση και επιτρέπει την άμεση ανατροφοδότηση και διευκρίνιση.</a:t>
            </a:r>
          </a:p>
          <a:p>
            <a:pPr algn="l">
              <a:buFont typeface="+mj-lt"/>
              <a:buAutoNum type="arabicPeriod"/>
            </a:pPr>
            <a:r>
              <a:rPr lang="el" b="1" i="0">
                <a:solidFill>
                  <a:srgbClr val="374151"/>
                </a:solidFill>
                <a:effectLst/>
                <a:latin typeface="Söhne"/>
              </a:rPr>
              <a:t>Διαδικτυακά μαθήματα κατάρτισης</a:t>
            </a:r>
            <a:r>
              <a:rPr lang="el" b="0" i="0">
                <a:solidFill>
                  <a:srgbClr val="374151"/>
                </a:solidFill>
                <a:effectLst/>
                <a:latin typeface="Söhne"/>
              </a:rPr>
              <a:t>: Πρόκειται για διαδικτυακά μαθήματα που οι συμμετέχοντες μπορούν να ολοκληρώσουν με τον δικό τους ρυθμό. Η διαδικτυακή εκπαίδευση συχνά περιλαμβάνει διαλέξεις βίντεο, αναγνώσεις, κουίζ και διαδραστικές προσομοιώσεις. Είναι ευέλικτο και μπορεί να φιλοξενήσει μεγάλο αριθμό συμμετεχόντων από διαφορετικές τοποθεσίες.</a:t>
            </a:r>
          </a:p>
          <a:p>
            <a:pPr algn="l">
              <a:buFont typeface="+mj-lt"/>
              <a:buAutoNum type="arabicPeriod"/>
            </a:pPr>
            <a:r>
              <a:rPr lang="el" b="1" i="0">
                <a:solidFill>
                  <a:srgbClr val="374151"/>
                </a:solidFill>
                <a:effectLst/>
                <a:latin typeface="Söhne"/>
              </a:rPr>
              <a:t>Ζωντανά διαδικτυακά σεμινάρια</a:t>
            </a:r>
            <a:r>
              <a:rPr lang="el" b="0" i="0">
                <a:solidFill>
                  <a:srgbClr val="374151"/>
                </a:solidFill>
                <a:effectLst/>
                <a:latin typeface="Söhne"/>
              </a:rPr>
              <a:t>: Τα διαδικτυακά σεμινάρια είναι ζωντανές, διαδραστικές συνεδρίες που πραγματοποιούνται μέσω Διαδικτύου, επιτρέποντας στους συμμετέχοντες να ακούν και να αλληλεπιδρούν με τον εκπαιδευτή σε πραγματικό χρόνο. Αυτή η μορφή συνδυάζει τα διαδραστικά οφέλη της προσωπικής εκπαίδευσης με την ευκολία της διαδικτυακής παράδοσης.</a:t>
            </a:r>
          </a:p>
          <a:p>
            <a:pPr algn="l">
              <a:buFont typeface="+mj-lt"/>
              <a:buAutoNum type="arabicPeriod"/>
            </a:pPr>
            <a:r>
              <a:rPr lang="el" b="1" i="0">
                <a:solidFill>
                  <a:srgbClr val="374151"/>
                </a:solidFill>
                <a:effectLst/>
                <a:latin typeface="Söhne"/>
              </a:rPr>
              <a:t>Εικονικές αίθουσες διδασκαλίας</a:t>
            </a:r>
            <a:r>
              <a:rPr lang="el" b="0" i="0">
                <a:solidFill>
                  <a:srgbClr val="374151"/>
                </a:solidFill>
                <a:effectLst/>
                <a:latin typeface="Söhne"/>
              </a:rPr>
              <a:t>: Παρόμοια με τα ζωντανά διαδικτυακά σεμινάρια, οι εικονικές αίθουσες διδασκαλίας χρησιμοποιούν εργαλεία τηλεδιάσκεψης για να δημιουργήσουν ένα διαδραστικό διαδικτυακό περιβάλλον που προσομοιώνει μια φυσική τάξη. Οι συμμετέχοντες μπορούν να συμμετάσχουν σε συζητήσεις, να εργαστούν σε ομαδικές δραστηριότητες και να λάβουν οδηγίες σε πραγματικό χρόνο.</a:t>
            </a:r>
          </a:p>
          <a:p>
            <a:pPr algn="l">
              <a:buFont typeface="+mj-lt"/>
              <a:buAutoNum type="arabicPeriod"/>
            </a:pPr>
            <a:r>
              <a:rPr lang="el" b="1" i="0">
                <a:solidFill>
                  <a:srgbClr val="374151"/>
                </a:solidFill>
                <a:effectLst/>
                <a:latin typeface="Söhne"/>
              </a:rPr>
              <a:t>Προσομοιωμένες σειρές στον κυβερνοχώρο</a:t>
            </a:r>
            <a:r>
              <a:rPr lang="el" b="0" i="0">
                <a:solidFill>
                  <a:srgbClr val="374151"/>
                </a:solidFill>
                <a:effectLst/>
                <a:latin typeface="Söhne"/>
              </a:rPr>
              <a:t>: Οι σειρές στον κυβερνοχώρο είναι προσομοιωμένα περιβάλλοντα που χρησιμοποιούνται για την εκπαίδευση και τη δοκιμή δεξιοτήτων κυβερνοασφάλειας σε ένα ελεγχόμενο περιβάλλον χωρίς κινδύνους. Οι συμμετέχοντες μπορούν να εξασκηθούν στην αντιμετώπιση απειλών και επιθέσεων στον κυβερνοχώρο, καθιστώντας το ένα αποτελεσματικό εργαλείο πρακτικής μάθησης.</a:t>
            </a:r>
          </a:p>
          <a:p>
            <a:pPr algn="l">
              <a:buFont typeface="+mj-lt"/>
              <a:buAutoNum type="arabicPeriod"/>
            </a:pPr>
            <a:r>
              <a:rPr lang="el" b="1" i="0">
                <a:solidFill>
                  <a:srgbClr val="374151"/>
                </a:solidFill>
                <a:effectLst/>
                <a:latin typeface="Söhne"/>
              </a:rPr>
              <a:t>Εργαστήρια και Bootcamps</a:t>
            </a:r>
            <a:r>
              <a:rPr lang="el" b="0" i="0">
                <a:solidFill>
                  <a:srgbClr val="374151"/>
                </a:solidFill>
                <a:effectLst/>
                <a:latin typeface="Söhne"/>
              </a:rPr>
              <a:t>: Πρόκειται για εντατικές, βραχυπρόθεσμες εκπαιδευτικές συνεδρίες που επικεντρώνονται σε συγκεκριμένα θέματα ή δεξιότητες κυβερνοασφάλειας. Τα εργαστήρια και τα bootcamps είναι συνήθως πιο πρακτικά και βασίζονται σε έργα, παρέχοντας στους συμμετέχοντες πρακτική εμπειρία.</a:t>
            </a:r>
          </a:p>
          <a:p>
            <a:pPr algn="l">
              <a:buFont typeface="+mj-lt"/>
              <a:buAutoNum type="arabicPeriod"/>
            </a:pPr>
            <a:r>
              <a:rPr lang="el" b="1" i="0">
                <a:solidFill>
                  <a:srgbClr val="374151"/>
                </a:solidFill>
                <a:effectLst/>
                <a:latin typeface="Söhne"/>
              </a:rPr>
              <a:t>Αυτοκαθοδηγούμενες ενότητες μάθησης</a:t>
            </a:r>
            <a:r>
              <a:rPr lang="el" b="0" i="0">
                <a:solidFill>
                  <a:srgbClr val="374151"/>
                </a:solidFill>
                <a:effectLst/>
                <a:latin typeface="Söhne"/>
              </a:rPr>
              <a:t>: Αυτές οι ενότητες επιτρέπουν στα άτομα να μαθαίνουν με τον δικό τους ρυθμό χρησιμοποιώντας προηχογραφημένο υλικό, διαδραστικές ασκήσεις και αξιολογήσεις. Αυτή η μορφή είναι ευέλικτη και μπορεί να προσαρμοστεί στις ατομικές μαθησιακές προτιμήσεις.</a:t>
            </a:r>
          </a:p>
          <a:p>
            <a:pPr algn="l">
              <a:buFont typeface="+mj-lt"/>
              <a:buAutoNum type="arabicPeriod"/>
            </a:pPr>
            <a:r>
              <a:rPr lang="el" b="1" i="0">
                <a:solidFill>
                  <a:srgbClr val="374151"/>
                </a:solidFill>
                <a:effectLst/>
                <a:latin typeface="Söhne"/>
              </a:rPr>
              <a:t>Εκπαίδευση στην εργασία</a:t>
            </a:r>
            <a:r>
              <a:rPr lang="el" b="0" i="0">
                <a:solidFill>
                  <a:srgbClr val="374151"/>
                </a:solidFill>
                <a:effectLst/>
                <a:latin typeface="Söhne"/>
              </a:rPr>
              <a:t>: Αυτό περιλαμβάνει μάθηση απευθείας μέσα στο εργασιακό περιβάλλον, συχνά μέσω καθοδήγησης ή σκίασης έμπειρων επαγγελματιών στον τομέα της κυβερνοασφάλειας. Είναι μια πρακτική προσέγγιση που επιτρέπει την άμεση εφαρμογή δεξιοτήτων σε πραγματικές καταστάσεις.</a:t>
            </a:r>
          </a:p>
          <a:p>
            <a:pPr algn="l">
              <a:buFont typeface="+mj-lt"/>
              <a:buAutoNum type="arabicPeriod"/>
            </a:pPr>
            <a:r>
              <a:rPr lang="el" b="1" i="0">
                <a:solidFill>
                  <a:srgbClr val="374151"/>
                </a:solidFill>
                <a:effectLst/>
                <a:latin typeface="Söhne"/>
              </a:rPr>
              <a:t>Gamified Learning</a:t>
            </a:r>
            <a:r>
              <a:rPr lang="el" b="0" i="0">
                <a:solidFill>
                  <a:srgbClr val="374151"/>
                </a:solidFill>
                <a:effectLst/>
                <a:latin typeface="Söhne"/>
              </a:rPr>
              <a:t>: Αυτή η προσέγγιση ενσωματώνει στοιχεία σχεδιασμού παιχνιδιού στη μαθησιακή εμπειρία, καθιστώντας την ελκυστική και διαδραστική. Η παιχνιδοποιημένη μάθηση μπορεί να περιλαμβάνει διαγωνισμούς, βαθμολογία πόντων και βαθμολογικούς πίνακες για να παρακινήσει τους συμμετέχοντες.</a:t>
            </a:r>
          </a:p>
          <a:p>
            <a:pPr algn="l">
              <a:buFont typeface="+mj-lt"/>
              <a:buAutoNum type="arabicPeriod"/>
            </a:pPr>
            <a:r>
              <a:rPr lang="el" b="1" i="0">
                <a:solidFill>
                  <a:srgbClr val="374151"/>
                </a:solidFill>
                <a:effectLst/>
                <a:latin typeface="Söhne"/>
              </a:rPr>
              <a:t>Μικτή μάθηση</a:t>
            </a:r>
            <a:r>
              <a:rPr lang="el" b="0" i="0">
                <a:solidFill>
                  <a:srgbClr val="374151"/>
                </a:solidFill>
                <a:effectLst/>
                <a:latin typeface="Söhne"/>
              </a:rPr>
              <a:t>: Πρόκειται για μια υβριδική προσέγγιση που συνδυάζει διάφορες μεθόδους, όπως διαδικτυακά μαθήματα με προσωπικά εργαστήρια ή διαδικτυακά σεμινάρια. Η μικτή μάθηση προσφέρει τόσο την ευελιξία της διαδικτυακής εκπαίδευσης όσο και τα διαδραστικά οφέλη των συνεδριών πρόσωπο με πρόσωπο.</a:t>
            </a:r>
          </a:p>
        </p:txBody>
      </p:sp>
    </p:spTree>
    <p:extLst>
      <p:ext uri="{BB962C8B-B14F-4D97-AF65-F5344CB8AC3E}">
        <p14:creationId xmlns:p14="http://schemas.microsoft.com/office/powerpoint/2010/main" val="27689732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F427-5406-F6D8-6C59-0E183211151A}"/>
              </a:ext>
            </a:extLst>
          </p:cNvPr>
          <p:cNvSpPr>
            <a:spLocks noGrp="1"/>
          </p:cNvSpPr>
          <p:nvPr>
            <p:ph type="title"/>
          </p:nvPr>
        </p:nvSpPr>
        <p:spPr/>
        <p:txBody>
          <a:bodyPr/>
          <a:lstStyle/>
          <a:p>
            <a:r>
              <a:rPr lang="el" b="1">
                <a:latin typeface="Söhne"/>
              </a:rPr>
              <a:t>Διαγωνισμοί Capture The Flag (CTF).</a:t>
            </a:r>
            <a:br>
              <a:rPr lang="en-GB" b="1">
                <a:latin typeface="Söhne"/>
              </a:rPr>
            </a:br>
            <a:endParaRPr lang="en-GB"/>
          </a:p>
        </p:txBody>
      </p:sp>
      <p:sp>
        <p:nvSpPr>
          <p:cNvPr id="3" name="Content Placeholder 2">
            <a:extLst>
              <a:ext uri="{FF2B5EF4-FFF2-40B4-BE49-F238E27FC236}">
                <a16:creationId xmlns:a16="http://schemas.microsoft.com/office/drawing/2014/main" id="{85B198E2-4AD1-D210-63EC-2A0E4D293C3F}"/>
              </a:ext>
            </a:extLst>
          </p:cNvPr>
          <p:cNvSpPr>
            <a:spLocks noGrp="1"/>
          </p:cNvSpPr>
          <p:nvPr>
            <p:ph idx="1"/>
          </p:nvPr>
        </p:nvSpPr>
        <p:spPr/>
        <p:txBody>
          <a:bodyPr>
            <a:normAutofit fontScale="62500" lnSpcReduction="20000"/>
          </a:bodyPr>
          <a:lstStyle/>
          <a:p>
            <a:pPr algn="l">
              <a:buFont typeface="+mj-lt"/>
              <a:buAutoNum type="arabicPeriod"/>
            </a:pPr>
            <a:r>
              <a:rPr lang="el" b="1" i="0">
                <a:solidFill>
                  <a:srgbClr val="374151"/>
                </a:solidFill>
                <a:effectLst/>
                <a:latin typeface="Söhne"/>
              </a:rPr>
              <a:t>Πρακτική εμπειρία</a:t>
            </a:r>
            <a:r>
              <a:rPr lang="el" b="0" i="0">
                <a:solidFill>
                  <a:srgbClr val="374151"/>
                </a:solidFill>
                <a:effectLst/>
                <a:latin typeface="Söhne"/>
              </a:rPr>
              <a:t>: Οι διαγωνισμοί CTF προσφέρουν μια παιχνιδοποιημένη προσέγγιση στην εκπαίδευση στον κυβερνοχώρο, όπου οι συμμετέχοντες συμμετέχουν σε εργασίες όπως η εκμετάλλευση τρωτών σημείων, η άμυνα έναντι επιθέσεων και η επίλυση γρίφων ασφαλείας. Αυτή η πρακτική εμπειρία είναι ανεκτίμητη για την κατανόηση και την απομνημόνευση των εννοιών της κυβερνοασφάλειας.</a:t>
            </a:r>
          </a:p>
          <a:p>
            <a:pPr algn="l">
              <a:buFont typeface="+mj-lt"/>
              <a:buAutoNum type="arabicPeriod"/>
            </a:pPr>
            <a:r>
              <a:rPr lang="el" b="1" i="0">
                <a:solidFill>
                  <a:srgbClr val="374151"/>
                </a:solidFill>
                <a:effectLst/>
                <a:latin typeface="Söhne"/>
              </a:rPr>
              <a:t>Μάθηση σε ασφαλές περιβάλλον</a:t>
            </a:r>
            <a:r>
              <a:rPr lang="el" b="0" i="0">
                <a:solidFill>
                  <a:srgbClr val="374151"/>
                </a:solidFill>
                <a:effectLst/>
                <a:latin typeface="Söhne"/>
              </a:rPr>
              <a:t>: Τα CTF παρέχουν ένα ελεγχόμενο και ασφαλές περιβάλλον για τους συμμετέχοντες να πειραματιστούν με τεχνικές hacking και στρατηγικές άμυνας χωρίς τον κίνδυνο πρόκλησης πραγματικής ζημιάς. Αυτό ενθαρρύνει τη μάθηση μέσω δοκιμής και λάθους.</a:t>
            </a:r>
          </a:p>
          <a:p>
            <a:pPr algn="l">
              <a:buFont typeface="+mj-lt"/>
              <a:buAutoNum type="arabicPeriod"/>
            </a:pPr>
            <a:r>
              <a:rPr lang="el" b="1" i="0">
                <a:solidFill>
                  <a:srgbClr val="374151"/>
                </a:solidFill>
                <a:effectLst/>
                <a:latin typeface="Söhne"/>
              </a:rPr>
              <a:t>Ανταγωνιστική μάθηση</a:t>
            </a:r>
            <a:r>
              <a:rPr lang="el" b="0" i="0">
                <a:solidFill>
                  <a:srgbClr val="374151"/>
                </a:solidFill>
                <a:effectLst/>
                <a:latin typeface="Söhne"/>
              </a:rPr>
              <a:t>: Η ανταγωνιστική φύση των CTF παρακινεί τους συμμετέχοντες να ασχοληθούν βαθιά με το υλικό και να προσπαθήσουν για συνεχή βελτίωση. Η επιθυμία να κερδίσετε ή να επιτύχετε υψηλή βαθμολογία μπορεί να βελτιώσει τα μαθησιακά αποτελέσματα και τη διατήρηση.</a:t>
            </a:r>
          </a:p>
          <a:p>
            <a:pPr algn="l">
              <a:buFont typeface="+mj-lt"/>
              <a:buAutoNum type="arabicPeriod"/>
            </a:pPr>
            <a:r>
              <a:rPr lang="el" b="1" i="0">
                <a:solidFill>
                  <a:srgbClr val="374151"/>
                </a:solidFill>
                <a:effectLst/>
                <a:latin typeface="Söhne"/>
              </a:rPr>
              <a:t>Ανάπτυξη διαφορετικών δεξιοτήτων</a:t>
            </a:r>
            <a:r>
              <a:rPr lang="el" b="0" i="0">
                <a:solidFill>
                  <a:srgbClr val="374151"/>
                </a:solidFill>
                <a:effectLst/>
                <a:latin typeface="Söhne"/>
              </a:rPr>
              <a:t>: Οι προκλήσεις CTF καλύπτουν συχνά ένα ευρύ φάσμα θεμάτων, από την κρυπτογραφία και την ασφάλεια ιστού έως τη δυαδική εκμετάλλευση και την εγκληματολογία. Αυτή η ποικιλομορφία βοηθά στη διεύρυνση της κατανόησης των συμμετεχόντων για την ασφάλεια στον κυβερνοχώρο και τους εκθέτει σε διάφορες πτυχές του πεδίου.</a:t>
            </a:r>
          </a:p>
          <a:p>
            <a:pPr algn="l">
              <a:buFont typeface="+mj-lt"/>
              <a:buAutoNum type="arabicPeriod"/>
            </a:pPr>
            <a:r>
              <a:rPr lang="el" b="1" i="0">
                <a:solidFill>
                  <a:srgbClr val="374151"/>
                </a:solidFill>
                <a:effectLst/>
                <a:latin typeface="Söhne"/>
              </a:rPr>
              <a:t>Κοινοτικό κτίριο</a:t>
            </a:r>
            <a:r>
              <a:rPr lang="el" b="0" i="0">
                <a:solidFill>
                  <a:srgbClr val="374151"/>
                </a:solidFill>
                <a:effectLst/>
                <a:latin typeface="Söhne"/>
              </a:rPr>
              <a:t>: Η συμμετοχή σε CTF μπορεί να βοηθήσει στην οικοδόμηση μιας αίσθησης κοινότητας μεταξύ των λάτρεις της κυβερνοασφάλειας και των επαγγελματιών. Αυτή η ευκαιρία δικτύωσης επιτρέπει στους συμμετέχοντες να μάθουν ο ένας από τον άλλο και να μοιραστούν γνώσεις και εμπειρίες.</a:t>
            </a:r>
          </a:p>
          <a:p>
            <a:endParaRPr lang="en-GB"/>
          </a:p>
        </p:txBody>
      </p:sp>
    </p:spTree>
    <p:extLst>
      <p:ext uri="{BB962C8B-B14F-4D97-AF65-F5344CB8AC3E}">
        <p14:creationId xmlns:p14="http://schemas.microsoft.com/office/powerpoint/2010/main" val="8367367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0716-2C4F-2206-3E0F-73B45E8A1F83}"/>
              </a:ext>
            </a:extLst>
          </p:cNvPr>
          <p:cNvSpPr>
            <a:spLocks noGrp="1"/>
          </p:cNvSpPr>
          <p:nvPr>
            <p:ph type="title"/>
          </p:nvPr>
        </p:nvSpPr>
        <p:spPr/>
        <p:txBody>
          <a:bodyPr/>
          <a:lstStyle/>
          <a:p>
            <a:r>
              <a:rPr lang="el"/>
              <a:t>Άλλες προσεγγίσεις</a:t>
            </a:r>
            <a:endParaRPr lang="en-GB"/>
          </a:p>
        </p:txBody>
      </p:sp>
      <p:sp>
        <p:nvSpPr>
          <p:cNvPr id="3" name="Content Placeholder 2">
            <a:extLst>
              <a:ext uri="{FF2B5EF4-FFF2-40B4-BE49-F238E27FC236}">
                <a16:creationId xmlns:a16="http://schemas.microsoft.com/office/drawing/2014/main" id="{DB90C960-04EB-4B30-10D4-12C5D1583167}"/>
              </a:ext>
            </a:extLst>
          </p:cNvPr>
          <p:cNvSpPr>
            <a:spLocks noGrp="1"/>
          </p:cNvSpPr>
          <p:nvPr>
            <p:ph idx="1"/>
          </p:nvPr>
        </p:nvSpPr>
        <p:spPr/>
        <p:txBody>
          <a:bodyPr>
            <a:normAutofit fontScale="55000" lnSpcReduction="20000"/>
          </a:bodyPr>
          <a:lstStyle/>
          <a:p>
            <a:pPr algn="l">
              <a:buFont typeface="+mj-lt"/>
              <a:buAutoNum type="arabicPeriod"/>
            </a:pPr>
            <a:r>
              <a:rPr lang="el" b="1" i="0">
                <a:solidFill>
                  <a:srgbClr val="374151"/>
                </a:solidFill>
                <a:effectLst/>
                <a:latin typeface="Söhne"/>
              </a:rPr>
              <a:t>Μάθηση βάσει σεναρίων</a:t>
            </a:r>
            <a:r>
              <a:rPr lang="el" b="0" i="0">
                <a:solidFill>
                  <a:srgbClr val="374151"/>
                </a:solidFill>
                <a:effectLst/>
                <a:latin typeface="Söhne"/>
              </a:rPr>
              <a:t>: Αυτή η προσέγγιση χρησιμοποιεί ρεαλιστικά σενάρια κυβερνοασφάλειας για να εμπλέξει τους συμμετέχοντες στην επίλυση προβλημάτων. Με την προσομοίωση πραγματικών καταστάσεων, όπως μια επίθεση phishing ή μια παραβίαση δικτύου, οι μαθητές μπορούν να κατανοήσουν καλύτερα τις επιπτώσεις των απειλών για την ασφάλεια στον κυβερνοχώρο και τη σημασία των γρήγορων, αποτελεσματικών απαντήσεων.</a:t>
            </a:r>
          </a:p>
          <a:p>
            <a:pPr algn="l">
              <a:buFont typeface="+mj-lt"/>
              <a:buAutoNum type="arabicPeriod"/>
            </a:pPr>
            <a:r>
              <a:rPr lang="el" b="1" i="0">
                <a:solidFill>
                  <a:srgbClr val="374151"/>
                </a:solidFill>
                <a:effectLst/>
                <a:latin typeface="Söhne"/>
              </a:rPr>
              <a:t>Εκπαίδευση από ομοτίμους</a:t>
            </a:r>
            <a:r>
              <a:rPr lang="el" b="0" i="0">
                <a:solidFill>
                  <a:srgbClr val="374151"/>
                </a:solidFill>
                <a:effectLst/>
                <a:latin typeface="Söhne"/>
              </a:rPr>
              <a:t>: Σε αυτό το μοντέλο, πιο έμπειροι υπάλληλοι ή μέλη της ομάδας πραγματοποιούν εκπαιδευτικές συνεδρίες για τους συνομηλίκους τους. Αυτή η προσέγγιση μπορεί να προωθήσει ένα συνεργατικό περιβάλλον μάθησης και να επιτρέψει την ανταλλαγή πρακτικών εμπειριών και συμβουλών που σχετίζονται άμεσα με το συγκεκριμένο πλαίσιο του οργανισμού.</a:t>
            </a:r>
          </a:p>
          <a:p>
            <a:pPr algn="l">
              <a:buFont typeface="+mj-lt"/>
              <a:buAutoNum type="arabicPeriod"/>
            </a:pPr>
            <a:r>
              <a:rPr lang="el" b="1" i="0">
                <a:solidFill>
                  <a:srgbClr val="374151"/>
                </a:solidFill>
                <a:effectLst/>
                <a:latin typeface="Söhne"/>
              </a:rPr>
              <a:t>Μικρομάθηση</a:t>
            </a:r>
            <a:r>
              <a:rPr lang="el" b="0" i="0">
                <a:solidFill>
                  <a:srgbClr val="374151"/>
                </a:solidFill>
                <a:effectLst/>
                <a:latin typeface="Söhne"/>
              </a:rPr>
              <a:t>: Αυτό περιλαμβάνει την παροχή εκπαίδευσης στον κυβερνοχώρο σε μικρά, διαχειρίσιμα κομμάτια που είναι πιο εύκολο να αφομοιωθούν και να διατηρηθούν. Οι ενότητες μικρομάθησης μπορούν να καλύπτουν συγκεκριμένα θέματα και είναι προσβάσιμες κατ' απαίτηση, διευκολύνοντας τους μαθητές να εντάξουν την εκπαίδευση στο πολυάσχολο πρόγραμμά τους.</a:t>
            </a:r>
          </a:p>
          <a:p>
            <a:pPr algn="l">
              <a:buFont typeface="+mj-lt"/>
              <a:buAutoNum type="arabicPeriod"/>
            </a:pPr>
            <a:r>
              <a:rPr lang="el" b="1" i="0">
                <a:solidFill>
                  <a:srgbClr val="374151"/>
                </a:solidFill>
                <a:effectLst/>
                <a:latin typeface="Söhne"/>
              </a:rPr>
              <a:t>Διαδραστικές πλατφόρμες ηλεκτρονικής μάθησης</a:t>
            </a:r>
            <a:r>
              <a:rPr lang="el" b="0" i="0">
                <a:solidFill>
                  <a:srgbClr val="374151"/>
                </a:solidFill>
                <a:effectLst/>
                <a:latin typeface="Söhne"/>
              </a:rPr>
              <a:t>: Οι προηγμένες πλατφόρμες ηλεκτρονικής μάθησης μπορούν να προσφέρουν διαδραστικά μαθήματα που περιλαμβάνουν προσομοιώσεις, κουίζ και παιχνίδια. Αυτές οι πλατφόρμες μπορούν να προσαρμοστούν στην απόδοση του μαθητή, προσφέροντας εξατομικευμένες διαδρομές που ενισχύουν τις αδύναμες περιοχές και παρακάμπτουν καλά κατανοητές έννοιες.</a:t>
            </a:r>
          </a:p>
          <a:p>
            <a:pPr algn="l">
              <a:buFont typeface="+mj-lt"/>
              <a:buAutoNum type="arabicPeriod"/>
            </a:pPr>
            <a:r>
              <a:rPr lang="el" b="1" i="0">
                <a:solidFill>
                  <a:srgbClr val="374151"/>
                </a:solidFill>
                <a:effectLst/>
                <a:latin typeface="Söhne"/>
              </a:rPr>
              <a:t>Εκστρατείες ευαισθητοποίησης για την ασφάλεια</a:t>
            </a:r>
            <a:r>
              <a:rPr lang="el" b="0" i="0">
                <a:solidFill>
                  <a:srgbClr val="374151"/>
                </a:solidFill>
                <a:effectLst/>
                <a:latin typeface="Söhne"/>
              </a:rPr>
              <a:t>: Η διοργάνωση τακτικών εκστρατειών ευαισθητοποίησης μπορεί να βοηθήσει να διατηρηθεί η ασφάλεια στον κυβερνοχώρο στην πρώτη γραμμή του μυαλού των εργαζομένων. Αυτές οι καμπάνιες μπορούν να χρησιμοποιήσουν έναν συνδυασμό αφισών, email, εργαστηρίων και εκδηλώσεων για να ενισχύσουν βασικά μηνύματα και βέλτιστες πρακτικές.</a:t>
            </a:r>
          </a:p>
        </p:txBody>
      </p:sp>
    </p:spTree>
    <p:extLst>
      <p:ext uri="{BB962C8B-B14F-4D97-AF65-F5344CB8AC3E}">
        <p14:creationId xmlns:p14="http://schemas.microsoft.com/office/powerpoint/2010/main" val="12482479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B48F-6835-28D7-F31C-FD35602E6432}"/>
              </a:ext>
            </a:extLst>
          </p:cNvPr>
          <p:cNvSpPr>
            <a:spLocks noGrp="1"/>
          </p:cNvSpPr>
          <p:nvPr>
            <p:ph type="title"/>
          </p:nvPr>
        </p:nvSpPr>
        <p:spPr/>
        <p:txBody>
          <a:bodyPr/>
          <a:lstStyle/>
          <a:p>
            <a:r>
              <a:rPr lang="el"/>
              <a:t>Άλλες προσεγγίσεις (συνέχεια)</a:t>
            </a:r>
            <a:endParaRPr lang="en-GB"/>
          </a:p>
        </p:txBody>
      </p:sp>
      <p:sp>
        <p:nvSpPr>
          <p:cNvPr id="3" name="Content Placeholder 2">
            <a:extLst>
              <a:ext uri="{FF2B5EF4-FFF2-40B4-BE49-F238E27FC236}">
                <a16:creationId xmlns:a16="http://schemas.microsoft.com/office/drawing/2014/main" id="{F550EF4D-AEED-3421-229B-69B3C249907D}"/>
              </a:ext>
            </a:extLst>
          </p:cNvPr>
          <p:cNvSpPr>
            <a:spLocks noGrp="1"/>
          </p:cNvSpPr>
          <p:nvPr>
            <p:ph idx="1"/>
          </p:nvPr>
        </p:nvSpPr>
        <p:spPr/>
        <p:txBody>
          <a:bodyPr>
            <a:normAutofit fontScale="55000" lnSpcReduction="20000"/>
          </a:bodyPr>
          <a:lstStyle/>
          <a:p>
            <a:pPr algn="l">
              <a:buFont typeface="+mj-lt"/>
              <a:buAutoNum type="arabicPeriod"/>
            </a:pPr>
            <a:r>
              <a:rPr lang="el" b="1" i="0">
                <a:solidFill>
                  <a:srgbClr val="374151"/>
                </a:solidFill>
                <a:effectLst/>
                <a:latin typeface="Söhne"/>
              </a:rPr>
              <a:t>Ασκήσεις αντιμετώπισης περιστατικών</a:t>
            </a:r>
            <a:r>
              <a:rPr lang="el" b="0" i="0">
                <a:solidFill>
                  <a:srgbClr val="374151"/>
                </a:solidFill>
                <a:effectLst/>
                <a:latin typeface="Söhne"/>
              </a:rPr>
              <a:t>: Παρόμοια με τις ασκήσεις πυρκαγιάς, αυτές οι ασκήσεις προσομοιώνουν περιστατικά κυβερνοασφάλειας για να δοκιμάσουν και να βελτιώσουν τις δυνατότητες απόκρισης του οργανισμού. Οι συμμετέχοντες μπορούν να μάθουν για τους ρόλους τους κατά τη διάρκεια ενός περιστατικού και να εξασκηθούν στην επικοινωνία και τη λήψη αποφάσεων υπό πίεση.</a:t>
            </a:r>
          </a:p>
          <a:p>
            <a:pPr algn="l">
              <a:buFont typeface="+mj-lt"/>
              <a:buAutoNum type="arabicPeriod"/>
            </a:pPr>
            <a:r>
              <a:rPr lang="el" b="1" i="0">
                <a:solidFill>
                  <a:srgbClr val="374151"/>
                </a:solidFill>
                <a:effectLst/>
                <a:latin typeface="Söhne"/>
              </a:rPr>
              <a:t>Προγράμματα καθοδήγησης</a:t>
            </a:r>
            <a:r>
              <a:rPr lang="el" b="0" i="0">
                <a:solidFill>
                  <a:srgbClr val="374151"/>
                </a:solidFill>
                <a:effectLst/>
                <a:latin typeface="Söhne"/>
              </a:rPr>
              <a:t>: Η σύζευξη λιγότερο έμπειρων ατόμων με μέντορες κυβερνοασφάλειας μπορεί να τους προσφέρει καθοδήγηση, γνώσεις και βαθύτερη κατανόηση των αρχών και πρακτικών κυβερνοασφάλειας. Αυτή η ατομική προσέγγιση επιτρέπει την εξατομικευμένη μάθηση και ανάπτυξη.</a:t>
            </a:r>
          </a:p>
          <a:p>
            <a:pPr algn="l">
              <a:buFont typeface="+mj-lt"/>
              <a:buAutoNum type="arabicPeriod"/>
            </a:pPr>
            <a:r>
              <a:rPr lang="el" b="1" i="0">
                <a:solidFill>
                  <a:srgbClr val="374151"/>
                </a:solidFill>
                <a:effectLst/>
                <a:latin typeface="Söhne"/>
              </a:rPr>
              <a:t>Εκπαίδευση επαυξημένης πραγματικότητας (AR) και εικονικής πραγματικότητας (VR): </a:t>
            </a:r>
            <a:r>
              <a:rPr lang="el" b="0" i="0">
                <a:solidFill>
                  <a:srgbClr val="374151"/>
                </a:solidFill>
                <a:effectLst/>
                <a:latin typeface="Söhne"/>
              </a:rPr>
              <a:t>Αυτές οι καθηλωτικές τεχνολογίες μπορούν να προσομοιώσουν σενάρια και απειλές κυβερνοασφάλειας πραγματικού κόσμου σε ένα εικονικό περιβάλλον. Το AR και το VR μπορούν να προσφέρουν πρακτική εμπειρία σε ένα ασφαλές, ελεγχόμενο περιβάλλον, καθιστώντας τις σύνθετες έννοιες πιο προσιτές και ελκυστικές.</a:t>
            </a:r>
          </a:p>
          <a:p>
            <a:pPr algn="l">
              <a:buFont typeface="+mj-lt"/>
              <a:buAutoNum type="arabicPeriod"/>
            </a:pPr>
            <a:r>
              <a:rPr lang="el" b="1" i="0">
                <a:solidFill>
                  <a:srgbClr val="374151"/>
                </a:solidFill>
                <a:effectLst/>
                <a:latin typeface="Söhne"/>
              </a:rPr>
              <a:t>Συμμετοχή κοινότητας και φόρουμ</a:t>
            </a:r>
            <a:r>
              <a:rPr lang="el" b="0" i="0">
                <a:solidFill>
                  <a:srgbClr val="374151"/>
                </a:solidFill>
                <a:effectLst/>
                <a:latin typeface="Söhne"/>
              </a:rPr>
              <a:t>: Η ενθάρρυνση της συμμετοχής σε φόρουμ και κοινότητες για την ασφάλεια στον κυβερνοχώρο μπορεί να προσφέρει συνεχείς, άτυπες ευκαιρίες μάθησης. Η ενασχόληση με αυτές τις κοινότητες επιτρέπει στα άτομα να ενημερώνονται για τις πιο πρόσφατες απειλές, λύσεις και βέλτιστες πρακτικές.</a:t>
            </a:r>
          </a:p>
          <a:p>
            <a:pPr algn="l">
              <a:buFont typeface="+mj-lt"/>
              <a:buAutoNum type="arabicPeriod"/>
            </a:pPr>
            <a:r>
              <a:rPr lang="el" b="1" i="0">
                <a:solidFill>
                  <a:srgbClr val="374151"/>
                </a:solidFill>
                <a:effectLst/>
                <a:latin typeface="Söhne"/>
              </a:rPr>
              <a:t>Εκπαίδευση για συγκεκριμένο ρόλο</a:t>
            </a:r>
            <a:r>
              <a:rPr lang="el" b="0" i="0">
                <a:solidFill>
                  <a:srgbClr val="374151"/>
                </a:solidFill>
                <a:effectLst/>
                <a:latin typeface="Söhne"/>
              </a:rPr>
              <a:t>: Η προσαρμογή της εκπαίδευσης στον κυβερνοχώρο στους συγκεκριμένους ρόλους και τις ευθύνες των ατόμων σε έναν οργανισμό μπορεί να κάνει την εκπαίδευση πιο σχετική και αποτελεσματική. Για παράδειγμα, η εκπαίδευση για το προσωπικό πληροφορικής μπορεί να επικεντρωθεί σε τεχνικούς αμυντικούς μηχανισμούς, ενώ η εκπαίδευση για άλλους υπαλλήλους μπορεί να δώσει έμφαση στην αναγνώριση προσπαθειών phishing και στην άσκηση ασφαλούς διαδικτυακής συμπεριφοράς.</a:t>
            </a:r>
          </a:p>
          <a:p>
            <a:endParaRPr lang="en-GB"/>
          </a:p>
        </p:txBody>
      </p:sp>
    </p:spTree>
    <p:extLst>
      <p:ext uri="{BB962C8B-B14F-4D97-AF65-F5344CB8AC3E}">
        <p14:creationId xmlns:p14="http://schemas.microsoft.com/office/powerpoint/2010/main" val="6453927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D294-F5AA-B309-44DF-FD382E091786}"/>
              </a:ext>
            </a:extLst>
          </p:cNvPr>
          <p:cNvSpPr>
            <a:spLocks noGrp="1"/>
          </p:cNvSpPr>
          <p:nvPr>
            <p:ph type="title"/>
          </p:nvPr>
        </p:nvSpPr>
        <p:spPr/>
        <p:txBody>
          <a:bodyPr/>
          <a:lstStyle/>
          <a:p>
            <a:r>
              <a:rPr lang="el"/>
              <a:t>Επιφάνειες τραπεζιών</a:t>
            </a:r>
            <a:endParaRPr lang="en-GB"/>
          </a:p>
        </p:txBody>
      </p:sp>
      <p:sp>
        <p:nvSpPr>
          <p:cNvPr id="3" name="Content Placeholder 2">
            <a:extLst>
              <a:ext uri="{FF2B5EF4-FFF2-40B4-BE49-F238E27FC236}">
                <a16:creationId xmlns:a16="http://schemas.microsoft.com/office/drawing/2014/main" id="{2926A93C-08D4-F542-3A6C-0FE640DC7B4E}"/>
              </a:ext>
            </a:extLst>
          </p:cNvPr>
          <p:cNvSpPr>
            <a:spLocks noGrp="1"/>
          </p:cNvSpPr>
          <p:nvPr>
            <p:ph idx="1"/>
          </p:nvPr>
        </p:nvSpPr>
        <p:spPr/>
        <p:txBody>
          <a:bodyPr>
            <a:normAutofit/>
          </a:bodyPr>
          <a:lstStyle/>
          <a:p>
            <a:pPr marL="0" indent="0">
              <a:buNone/>
            </a:pPr>
            <a:r>
              <a:rPr lang="el"/>
              <a:t>Οι ασκήσεις επί χάρτου διδάσκουν την ασφάλεια στον κυβερνοχώρο προσομοιώνοντας σενάρια πραγματικού κόσμου σε ένα δομημένο περιβάλλον που βασίζεται στη συζήτηση. Οι συμμετέχοντες, συμπεριλαμβανομένων των υπευθύνων λήψης αποφάσεων και του σχετικού προσωπικού, περιγράφουν ένα υποθετικό περιστατικό στον κυβερνοχώρο, συζητώντας πιθανές απαντήσεις, αποφάσεις και επιπτώσεις. Αυτή η διαδικασία βοηθά στη βελτίωση της κατανόησης των πολιτικών κυβερνοασφάλειας, των σχεδίων αντιμετώπισης περιστατικών και των στρατηγικών επικοινωνίας, ενισχύοντας την ετοιμότητα για πραγματικές απειλές στον κυβερνοχώρο.</a:t>
            </a:r>
          </a:p>
        </p:txBody>
      </p:sp>
    </p:spTree>
    <p:extLst>
      <p:ext uri="{BB962C8B-B14F-4D97-AF65-F5344CB8AC3E}">
        <p14:creationId xmlns:p14="http://schemas.microsoft.com/office/powerpoint/2010/main" val="6718828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65497-9511-1A27-F131-3F99E1F7592B}"/>
              </a:ext>
            </a:extLst>
          </p:cNvPr>
          <p:cNvSpPr>
            <a:spLocks noGrp="1"/>
          </p:cNvSpPr>
          <p:nvPr>
            <p:ph type="title"/>
          </p:nvPr>
        </p:nvSpPr>
        <p:spPr/>
        <p:txBody>
          <a:bodyPr/>
          <a:lstStyle/>
          <a:p>
            <a:endParaRPr lang="en-GB"/>
          </a:p>
        </p:txBody>
      </p:sp>
      <p:pic>
        <p:nvPicPr>
          <p:cNvPr id="5" name="Content Placeholder 4" descr="Στιγμιότυπο οθόνης ενός βίντεο&#10;&#10;Το περιεχόμενο που δημιουργείται από AI μπορεί να είναι λανθασμένο.">
            <a:extLst>
              <a:ext uri="{FF2B5EF4-FFF2-40B4-BE49-F238E27FC236}">
                <a16:creationId xmlns:a16="http://schemas.microsoft.com/office/drawing/2014/main" id="{7F147E1A-D919-19E3-DD5C-80DA1D1F5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38150"/>
            <a:ext cx="6725702" cy="7098454"/>
          </a:xfrm>
        </p:spPr>
      </p:pic>
      <p:pic>
        <p:nvPicPr>
          <p:cNvPr id="7" name="Picture 6" descr="Στιγμιότυπο οθόνης μιας οθόνης υπολογιστή&#10;&#10;Το περιεχόμενο που δημιουργείται από AI μπορεί να είναι λανθασμένο.">
            <a:extLst>
              <a:ext uri="{FF2B5EF4-FFF2-40B4-BE49-F238E27FC236}">
                <a16:creationId xmlns:a16="http://schemas.microsoft.com/office/drawing/2014/main" id="{7EB27CC5-F848-3DC1-2D9B-17BA2B5E3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9183" y="0"/>
            <a:ext cx="7404808" cy="8229600"/>
          </a:xfrm>
          <a:prstGeom prst="rect">
            <a:avLst/>
          </a:prstGeom>
        </p:spPr>
      </p:pic>
    </p:spTree>
    <p:extLst>
      <p:ext uri="{BB962C8B-B14F-4D97-AF65-F5344CB8AC3E}">
        <p14:creationId xmlns:p14="http://schemas.microsoft.com/office/powerpoint/2010/main" val="8432645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3D859-024E-F226-0DEA-2510517B4149}"/>
              </a:ext>
            </a:extLst>
          </p:cNvPr>
          <p:cNvSpPr>
            <a:spLocks noGrp="1"/>
          </p:cNvSpPr>
          <p:nvPr>
            <p:ph idx="1"/>
          </p:nvPr>
        </p:nvSpPr>
        <p:spPr>
          <a:xfrm>
            <a:off x="249382" y="0"/>
            <a:ext cx="13375178" cy="8089946"/>
          </a:xfrm>
        </p:spPr>
        <p:txBody>
          <a:bodyPr>
            <a:normAutofit fontScale="92500" lnSpcReduction="10000"/>
          </a:bodyPr>
          <a:lstStyle/>
          <a:p>
            <a:pPr algn="l"/>
            <a:r>
              <a:rPr lang="el" sz="2160" b="1">
                <a:latin typeface="Söhne"/>
              </a:rPr>
              <a:t>Μάθηση βάσει σεναρίων</a:t>
            </a:r>
          </a:p>
          <a:p>
            <a:pPr lvl="1"/>
            <a:r>
              <a:rPr lang="el" sz="1320" b="1">
                <a:solidFill>
                  <a:srgbClr val="374151"/>
                </a:solidFill>
                <a:latin typeface="Söhne"/>
              </a:rPr>
              <a:t>Ρεαλιστικές καταστάσεις</a:t>
            </a:r>
            <a:r>
              <a:rPr lang="el" sz="1320">
                <a:solidFill>
                  <a:srgbClr val="374151"/>
                </a:solidFill>
                <a:latin typeface="Söhne"/>
              </a:rPr>
              <a:t>: Στους συμμετέχοντες παρουσιάζονται ρεαλιστικά και εύλογα σενάρια κυβερνοασφάλειας, όπως παραβιάσεις δεδομένων, επιθέσεις ransomware ή εσωτερικές απειλές. Αυτά τα σενάρια βασίζονται συχνά σε γεγονότα του πραγματικού κόσμου ή σε πιθανές απειλές ειδικά για τον οργανισμό.</a:t>
            </a:r>
          </a:p>
          <a:p>
            <a:pPr lvl="1"/>
            <a:r>
              <a:rPr lang="el" sz="1320" b="1">
                <a:solidFill>
                  <a:srgbClr val="374151"/>
                </a:solidFill>
                <a:latin typeface="Söhne"/>
              </a:rPr>
              <a:t>Κριτική σκέψη</a:t>
            </a:r>
            <a:r>
              <a:rPr lang="el" sz="1320">
                <a:solidFill>
                  <a:srgbClr val="374151"/>
                </a:solidFill>
                <a:latin typeface="Söhne"/>
              </a:rPr>
              <a:t>: Αναλύοντας αυτά τα σενάρια, οι συμμετέχοντες ενθαρρύνονται να σκεφτούν κριτικά πώς να ανταποκριθούν αποτελεσματικά και να διαχειριστούν περιστατικά στον κυβερνοχώρο, λαμβάνοντας υπόψη τόσο τεχνικές όσο και μη τεχνικές πτυχές.</a:t>
            </a:r>
          </a:p>
          <a:p>
            <a:pPr algn="l"/>
            <a:r>
              <a:rPr lang="el" sz="2160" b="1">
                <a:latin typeface="Söhne"/>
              </a:rPr>
              <a:t> Διαλειτουργική Συνεργασία</a:t>
            </a:r>
          </a:p>
          <a:p>
            <a:pPr lvl="1"/>
            <a:r>
              <a:rPr lang="el" sz="1320" b="1">
                <a:solidFill>
                  <a:srgbClr val="374151"/>
                </a:solidFill>
                <a:latin typeface="Söhne"/>
              </a:rPr>
              <a:t>Ομαδική εργασία</a:t>
            </a:r>
            <a:r>
              <a:rPr lang="el" sz="1320">
                <a:solidFill>
                  <a:srgbClr val="374151"/>
                </a:solidFill>
                <a:latin typeface="Söhne"/>
              </a:rPr>
              <a:t>: Οι επιτραπέζιες ασκήσεις συγκεντρώνουν προσωπικό από διαφορετικά μέρη του οργανισμού, ενισχύοντας μια συλλογική προσέγγιση για την ασφάλεια στον κυβερνοχώρο. Αυτό βοηθά στη διάσπαση των σιλό και διασφαλίζει ότι όλα τα σχετικά τμήματα κατανοούν τους ρόλους τους στην αντιμετώπιση περιστατικών.</a:t>
            </a:r>
          </a:p>
          <a:p>
            <a:pPr lvl="1"/>
            <a:r>
              <a:rPr lang="el" sz="1320" b="1">
                <a:solidFill>
                  <a:srgbClr val="374151"/>
                </a:solidFill>
                <a:latin typeface="Söhne"/>
              </a:rPr>
              <a:t>Επικοινωνία</a:t>
            </a:r>
            <a:r>
              <a:rPr lang="el" sz="1320">
                <a:solidFill>
                  <a:srgbClr val="374151"/>
                </a:solidFill>
                <a:latin typeface="Söhne"/>
              </a:rPr>
              <a:t>: Οι συμμετέχοντες βελτιώνουν τις επικοινωνιακές τους δεξιότητες, μαθαίνοντας πώς να μεταφέρουν τεχνικές πληροφορίες σε μη τεχνικούς συναδέλφους και να λαμβάνουν συλλογικές αποφάσεις υπό πίεση.</a:t>
            </a:r>
          </a:p>
          <a:p>
            <a:pPr algn="l"/>
            <a:r>
              <a:rPr lang="el" sz="2160" b="1">
                <a:latin typeface="Söhne"/>
              </a:rPr>
              <a:t>Σχεδιασμός και ετοιμότητα αντίδρασης</a:t>
            </a:r>
          </a:p>
          <a:p>
            <a:pPr lvl="1"/>
            <a:r>
              <a:rPr lang="el" sz="1320" b="1">
                <a:solidFill>
                  <a:srgbClr val="374151"/>
                </a:solidFill>
                <a:latin typeface="Söhne"/>
              </a:rPr>
              <a:t>Σχέδια αντιμετώπισης περιστατικών</a:t>
            </a:r>
            <a:r>
              <a:rPr lang="el" sz="1320">
                <a:solidFill>
                  <a:srgbClr val="374151"/>
                </a:solidFill>
                <a:latin typeface="Söhne"/>
              </a:rPr>
              <a:t>: Μέσω της άσκησης, οι συμμετέχοντες επανεξετάζουν και δοκιμάζουν το σχέδιο αντιμετώπισης περιστατικών του οργανισμού, εντοπίζοντας τυχόν κενά ή αδυναμίες που πρέπει να αντιμετωπιστούν.</a:t>
            </a:r>
          </a:p>
          <a:p>
            <a:pPr lvl="1"/>
            <a:r>
              <a:rPr lang="el" sz="1320" b="1">
                <a:solidFill>
                  <a:srgbClr val="374151"/>
                </a:solidFill>
                <a:latin typeface="Söhne"/>
              </a:rPr>
              <a:t>Ετοιμότητα</a:t>
            </a:r>
            <a:r>
              <a:rPr lang="el" sz="1320">
                <a:solidFill>
                  <a:srgbClr val="374151"/>
                </a:solidFill>
                <a:latin typeface="Söhne"/>
              </a:rPr>
              <a:t>: Ακολουθώντας τα βήματα για τη διαχείριση ενός περιστατικού στον κυβερνοχώρο, οι συμμετέχοντες εξοικειώνονται περισσότερο με τις διαδικασίες και τους διαθέσιμους πόρους, ενισχύοντας τη συνολική ετοιμότητα του οργανισμού.</a:t>
            </a:r>
          </a:p>
          <a:p>
            <a:pPr algn="l"/>
            <a:r>
              <a:rPr lang="el" sz="2160" b="1">
                <a:latin typeface="Söhne"/>
              </a:rPr>
              <a:t>Δεξιότητες λήψης αποφάσεων</a:t>
            </a:r>
          </a:p>
          <a:p>
            <a:pPr lvl="1"/>
            <a:r>
              <a:rPr lang="el" sz="1320" b="1">
                <a:solidFill>
                  <a:srgbClr val="374151"/>
                </a:solidFill>
                <a:latin typeface="Söhne"/>
              </a:rPr>
              <a:t>Στρατηγικές αποφάσεις</a:t>
            </a:r>
            <a:r>
              <a:rPr lang="el" sz="1320">
                <a:solidFill>
                  <a:srgbClr val="374151"/>
                </a:solidFill>
                <a:latin typeface="Söhne"/>
              </a:rPr>
              <a:t>: Οι συμμετέχοντες έρχονται αντιμέτωποι με τη λήψη στρατηγικών αποφάσεων σχετικά με τον τρόπο αντιμετώπισης διαφόρων πτυχών του περιστατικού στον κυβερνοχώρο, εξισορροπώντας παράγοντες όπως το κόστος, οι δημόσιες σχέσεις, οι νομικές επιπτώσεις και η επιχειρηματική συνέχεια.</a:t>
            </a:r>
          </a:p>
          <a:p>
            <a:pPr lvl="1"/>
            <a:r>
              <a:rPr lang="el" sz="1320" b="1">
                <a:solidFill>
                  <a:srgbClr val="374151"/>
                </a:solidFill>
                <a:latin typeface="Söhne"/>
              </a:rPr>
              <a:t>Ανάλυση συνεπειών</a:t>
            </a:r>
            <a:r>
              <a:rPr lang="el" sz="1320">
                <a:solidFill>
                  <a:srgbClr val="374151"/>
                </a:solidFill>
                <a:latin typeface="Söhne"/>
              </a:rPr>
              <a:t>: Η άσκηση συχνά περιλαμβάνει συζητήσεις σχετικά με τις πιθανές συνέπειες κάθε απόφασης, βοηθώντας τους συμμετέχοντες να κατανοήσουν τους συμβιβασμούς και τις επιπτώσεις των επιλογών τους.</a:t>
            </a:r>
          </a:p>
          <a:p>
            <a:pPr algn="l"/>
            <a:r>
              <a:rPr lang="el" sz="2160" b="1">
                <a:latin typeface="Söhne"/>
              </a:rPr>
              <a:t>Ευαισθητοποίηση και Εκπαίδευση</a:t>
            </a:r>
          </a:p>
          <a:p>
            <a:pPr lvl="1"/>
            <a:r>
              <a:rPr lang="el" sz="1320" b="1">
                <a:solidFill>
                  <a:srgbClr val="374151"/>
                </a:solidFill>
                <a:latin typeface="Söhne"/>
              </a:rPr>
              <a:t>Ευαισθητοποίηση για την ασφάλεια στον κυβερνοχώρο</a:t>
            </a:r>
            <a:r>
              <a:rPr lang="el" sz="1320">
                <a:solidFill>
                  <a:srgbClr val="374151"/>
                </a:solidFill>
                <a:latin typeface="Söhne"/>
              </a:rPr>
              <a:t>: Οι επιτραπέζιες ασκήσεις αυξάνουν την ευαισθητοποίηση σχετικά με την ποικιλία και τη σοβαρότητα των απειλών στον κυβερνοχώρο και τη σημασία των μέτρων κυβερνοασφάλειας.</a:t>
            </a:r>
          </a:p>
          <a:p>
            <a:pPr lvl="1"/>
            <a:r>
              <a:rPr lang="el" sz="1320" b="1">
                <a:solidFill>
                  <a:srgbClr val="374151"/>
                </a:solidFill>
                <a:latin typeface="Söhne"/>
              </a:rPr>
              <a:t>Εκπαιδευτική ευκαιρία</a:t>
            </a:r>
            <a:r>
              <a:rPr lang="el" sz="1320">
                <a:solidFill>
                  <a:srgbClr val="374151"/>
                </a:solidFill>
                <a:latin typeface="Söhne"/>
              </a:rPr>
              <a:t>: Αυτές οι ασκήσεις χρησιμεύουν ως εκπαιδευτικό εργαλείο, επιτρέποντας στους συμμετέχοντες να μάθουν από το σενάριο και ο ένας από τον άλλο. Μπορούν να ανακαλύψουν βέλτιστες πρακτικές και νέες στρατηγικές για την αντιμετώπιση περιστατικών στον κυβερνοχώρο.</a:t>
            </a:r>
          </a:p>
          <a:p>
            <a:pPr algn="l"/>
            <a:r>
              <a:rPr lang="el" sz="2160" b="1">
                <a:latin typeface="Söhne"/>
              </a:rPr>
              <a:t>Αξιολόγηση Πολιτικής και Διαδικασιών</a:t>
            </a:r>
          </a:p>
          <a:p>
            <a:pPr lvl="1"/>
            <a:r>
              <a:rPr lang="el" sz="1320" b="1">
                <a:solidFill>
                  <a:srgbClr val="374151"/>
                </a:solidFill>
                <a:latin typeface="Söhne"/>
              </a:rPr>
              <a:t>Ανασκόπηση πολιτικής</a:t>
            </a:r>
            <a:r>
              <a:rPr lang="el" sz="1320">
                <a:solidFill>
                  <a:srgbClr val="374151"/>
                </a:solidFill>
                <a:latin typeface="Söhne"/>
              </a:rPr>
              <a:t>: Η άσκηση παρέχει την ευκαιρία να επανεξεταστούν οι πολιτικές και οι διαδικασίες κυβερνοασφάλειας του οργανισμού, διασφαλίζοντας ότι είναι ενημερωμένες και αποτελεσματικές.</a:t>
            </a:r>
          </a:p>
          <a:p>
            <a:pPr lvl="1"/>
            <a:r>
              <a:rPr lang="el" sz="1320" b="1">
                <a:solidFill>
                  <a:srgbClr val="374151"/>
                </a:solidFill>
                <a:latin typeface="Söhne"/>
              </a:rPr>
              <a:t>Συνεχής βελτίωση</a:t>
            </a:r>
            <a:r>
              <a:rPr lang="el" sz="1320">
                <a:solidFill>
                  <a:srgbClr val="374151"/>
                </a:solidFill>
                <a:latin typeface="Söhne"/>
              </a:rPr>
              <a:t>: Τα σχόλια και οι γνώσεις που αποκτήθηκαν από την άσκηση μπορούν να χρησιμοποιηθούν για τη βελτίωση και τη βελτίωση των σχεδίων αντιμετώπισης περιστατικών και των πολιτικών κυβερνοασφάλειας.</a:t>
            </a:r>
          </a:p>
          <a:p>
            <a:pPr algn="l"/>
            <a:r>
              <a:rPr lang="el" sz="2160" b="1">
                <a:latin typeface="Söhne"/>
              </a:rPr>
              <a:t>Νομική και Κανονιστική Συμμόρφωση</a:t>
            </a:r>
          </a:p>
          <a:p>
            <a:pPr lvl="1"/>
            <a:r>
              <a:rPr lang="el" sz="1320" b="1">
                <a:solidFill>
                  <a:srgbClr val="374151"/>
                </a:solidFill>
                <a:latin typeface="Söhne"/>
              </a:rPr>
              <a:t>Θέματα συμμόρφωσης</a:t>
            </a:r>
            <a:r>
              <a:rPr lang="el" sz="1320">
                <a:solidFill>
                  <a:srgbClr val="374151"/>
                </a:solidFill>
                <a:latin typeface="Söhne"/>
              </a:rPr>
              <a:t>: Τα σενάρια μπορούν να περιλαμβάνουν στοιχεία που σχετίζονται με τη νομική και κανονιστική συμμόρφωση, βοηθώντας τους συμμετέχοντες να κατανοήσουν τις νομικές υποχρεώσεις και τις επιπτώσεις των περιστατικών κυβερνοασφάλειας.</a:t>
            </a:r>
          </a:p>
          <a:p>
            <a:pPr lvl="1"/>
            <a:r>
              <a:rPr lang="el" sz="1320" b="1">
                <a:solidFill>
                  <a:srgbClr val="374151"/>
                </a:solidFill>
                <a:latin typeface="Söhne"/>
              </a:rPr>
              <a:t>Προστασία δεδομένων</a:t>
            </a:r>
            <a:r>
              <a:rPr lang="el" sz="1320">
                <a:solidFill>
                  <a:srgbClr val="374151"/>
                </a:solidFill>
                <a:latin typeface="Söhne"/>
              </a:rPr>
              <a:t>: Οι ασκήσεις μπορούν να υπογραμμίσουν τη σημασία της προστασίας ευαίσθητων πληροφοριών και της συμμόρφωσης με τους νόμους περί προστασίας δεδομένων, όπως ο GDPR ή ο HIPAA.</a:t>
            </a:r>
          </a:p>
        </p:txBody>
      </p:sp>
    </p:spTree>
    <p:extLst>
      <p:ext uri="{BB962C8B-B14F-4D97-AF65-F5344CB8AC3E}">
        <p14:creationId xmlns:p14="http://schemas.microsoft.com/office/powerpoint/2010/main" val="26146472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70860" cy="82296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5AE42866-457C-1D8E-BD35-B2432901CB21}"/>
              </a:ext>
            </a:extLst>
          </p:cNvPr>
          <p:cNvSpPr>
            <a:spLocks noGrp="1"/>
          </p:cNvSpPr>
          <p:nvPr>
            <p:ph type="title"/>
          </p:nvPr>
        </p:nvSpPr>
        <p:spPr>
          <a:xfrm>
            <a:off x="1005841" y="1694986"/>
            <a:ext cx="3479027" cy="5236613"/>
          </a:xfrm>
        </p:spPr>
        <p:txBody>
          <a:bodyPr anchor="t">
            <a:normAutofit/>
          </a:bodyPr>
          <a:lstStyle/>
          <a:p>
            <a:r>
              <a:rPr lang="el" sz="4800">
                <a:solidFill>
                  <a:srgbClr val="FFFFFF"/>
                </a:solidFill>
              </a:rPr>
              <a:t>Μέθοδοι Αξιολόγησης</a:t>
            </a:r>
            <a:endParaRPr lang="en-GB" sz="4800">
              <a:solidFill>
                <a:srgbClr val="FFFFFF"/>
              </a:solidFill>
            </a:endParaRPr>
          </a:p>
        </p:txBody>
      </p:sp>
      <p:sp>
        <p:nvSpPr>
          <p:cNvPr id="3" name="Content Placeholder 2">
            <a:extLst>
              <a:ext uri="{FF2B5EF4-FFF2-40B4-BE49-F238E27FC236}">
                <a16:creationId xmlns:a16="http://schemas.microsoft.com/office/drawing/2014/main" id="{4DA3E169-EA64-46A9-E0E6-63D4F043B9B7}"/>
              </a:ext>
            </a:extLst>
          </p:cNvPr>
          <p:cNvSpPr>
            <a:spLocks noGrp="1"/>
          </p:cNvSpPr>
          <p:nvPr>
            <p:ph sz="half" idx="1"/>
          </p:nvPr>
        </p:nvSpPr>
        <p:spPr>
          <a:xfrm>
            <a:off x="5257026" y="1694987"/>
            <a:ext cx="4112740" cy="5236613"/>
          </a:xfrm>
        </p:spPr>
        <p:txBody>
          <a:bodyPr>
            <a:normAutofit lnSpcReduction="10000"/>
          </a:bodyPr>
          <a:lstStyle/>
          <a:p>
            <a:r>
              <a:rPr lang="el" sz="2400"/>
              <a:t>Αξιολόγηση διαδικασίας</a:t>
            </a:r>
          </a:p>
          <a:p>
            <a:pPr lvl="1"/>
            <a:r>
              <a:rPr lang="el" sz="2400"/>
              <a:t>Παρέμβαση</a:t>
            </a:r>
          </a:p>
          <a:p>
            <a:pPr lvl="1"/>
            <a:r>
              <a:rPr lang="el" sz="2400"/>
              <a:t>Έκανε τη δουλειά του</a:t>
            </a:r>
          </a:p>
          <a:p>
            <a:endParaRPr lang="nb-NO" sz="2400"/>
          </a:p>
          <a:p>
            <a:r>
              <a:rPr lang="el" sz="2400"/>
              <a:t>Αξιολόγηση επιπτώσεων</a:t>
            </a:r>
          </a:p>
          <a:p>
            <a:pPr lvl="1"/>
            <a:r>
              <a:rPr lang="el" sz="2400"/>
              <a:t>Πώς έχει αλλάξει</a:t>
            </a:r>
          </a:p>
          <a:p>
            <a:endParaRPr lang="nb-NO" sz="2400"/>
          </a:p>
          <a:p>
            <a:r>
              <a:rPr lang="el" sz="2400"/>
              <a:t>Αξιολόγηση αποτελεσμάτων</a:t>
            </a:r>
          </a:p>
          <a:p>
            <a:pPr lvl="1"/>
            <a:r>
              <a:rPr lang="el" sz="2400"/>
              <a:t>Στόχος</a:t>
            </a:r>
          </a:p>
          <a:p>
            <a:pPr lvl="1"/>
            <a:r>
              <a:rPr lang="el" sz="2400"/>
              <a:t>Υποκειμενικός</a:t>
            </a:r>
            <a:endParaRPr lang="en-GB" sz="240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55845" y="1694986"/>
            <a:ext cx="0" cy="438912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CE18C2C-358D-3B24-0CEA-D4025F0E1AA8}"/>
              </a:ext>
            </a:extLst>
          </p:cNvPr>
          <p:cNvSpPr>
            <a:spLocks noGrp="1"/>
          </p:cNvSpPr>
          <p:nvPr>
            <p:ph sz="half" idx="2"/>
          </p:nvPr>
        </p:nvSpPr>
        <p:spPr>
          <a:xfrm>
            <a:off x="10141926" y="1694987"/>
            <a:ext cx="3837241" cy="5236613"/>
          </a:xfrm>
        </p:spPr>
        <p:txBody>
          <a:bodyPr>
            <a:normAutofit lnSpcReduction="10000"/>
          </a:bodyPr>
          <a:lstStyle/>
          <a:p>
            <a:r>
              <a:rPr lang="el" sz="2400"/>
              <a:t>Αξιολογήστε την παρέμβαση</a:t>
            </a:r>
          </a:p>
          <a:p>
            <a:pPr lvl="1"/>
            <a:r>
              <a:rPr lang="el" sz="1920"/>
              <a:t>Μπορεί να υλοποιήσει τις προτεινόμενες αλλαγές</a:t>
            </a:r>
          </a:p>
          <a:p>
            <a:pPr lvl="1"/>
            <a:r>
              <a:rPr lang="el" sz="1920"/>
              <a:t>Μεγέθη εφέ</a:t>
            </a:r>
          </a:p>
          <a:p>
            <a:pPr lvl="1"/>
            <a:endParaRPr lang="nb-NO" sz="1920"/>
          </a:p>
          <a:p>
            <a:pPr lvl="1"/>
            <a:endParaRPr lang="nb-NO" sz="1920"/>
          </a:p>
          <a:p>
            <a:r>
              <a:rPr lang="el" sz="2400"/>
              <a:t>Εμπλέκει τα ενδιαφερόμενα μέρη και τους συμμετέχοντες</a:t>
            </a:r>
          </a:p>
          <a:p>
            <a:endParaRPr lang="nb-NO" sz="2400"/>
          </a:p>
          <a:p>
            <a:endParaRPr lang="nb-NO" sz="2400"/>
          </a:p>
          <a:p>
            <a:r>
              <a:rPr lang="el" sz="2400"/>
              <a:t>Μέτρα απόδοσης</a:t>
            </a:r>
          </a:p>
          <a:p>
            <a:r>
              <a:rPr lang="el" sz="2400"/>
              <a:t>Υποκειμενικά μέτρα</a:t>
            </a:r>
            <a:endParaRPr lang="en-GB" sz="2400"/>
          </a:p>
        </p:txBody>
      </p:sp>
    </p:spTree>
    <p:extLst>
      <p:ext uri="{BB962C8B-B14F-4D97-AF65-F5344CB8AC3E}">
        <p14:creationId xmlns:p14="http://schemas.microsoft.com/office/powerpoint/2010/main" val="28610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5F33-C4BF-4459-18BB-FCEA53F6E5CB}"/>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4123489F-8481-C2E1-5435-D00F453AD989}"/>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ACA6D547-F6FB-0DCC-D98E-C02E47015233}"/>
              </a:ext>
            </a:extLst>
          </p:cNvPr>
          <p:cNvPicPr>
            <a:picLocks noChangeAspect="1"/>
          </p:cNvPicPr>
          <p:nvPr/>
        </p:nvPicPr>
        <p:blipFill>
          <a:blip r:embed="rId2"/>
          <a:stretch>
            <a:fillRect/>
          </a:stretch>
        </p:blipFill>
        <p:spPr>
          <a:xfrm>
            <a:off x="1664632" y="0"/>
            <a:ext cx="11301137" cy="8229600"/>
          </a:xfrm>
          <a:prstGeom prst="rect">
            <a:avLst/>
          </a:prstGeom>
        </p:spPr>
      </p:pic>
    </p:spTree>
    <p:extLst>
      <p:ext uri="{BB962C8B-B14F-4D97-AF65-F5344CB8AC3E}">
        <p14:creationId xmlns:p14="http://schemas.microsoft.com/office/powerpoint/2010/main" val="2563414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2000" r="-2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4C9FF4-8B31-03B5-748B-6CDACCA8E25C}"/>
              </a:ext>
            </a:extLst>
          </p:cNvPr>
          <p:cNvSpPr>
            <a:spLocks noGrp="1"/>
          </p:cNvSpPr>
          <p:nvPr>
            <p:ph type="title"/>
          </p:nvPr>
        </p:nvSpPr>
        <p:spPr/>
        <p:txBody>
          <a:bodyPr/>
          <a:lstStyle/>
          <a:p>
            <a:endParaRPr lang="en-GB"/>
          </a:p>
        </p:txBody>
      </p:sp>
      <p:sp>
        <p:nvSpPr>
          <p:cNvPr id="5" name="Picture Placeholder 4">
            <a:extLst>
              <a:ext uri="{FF2B5EF4-FFF2-40B4-BE49-F238E27FC236}">
                <a16:creationId xmlns:a16="http://schemas.microsoft.com/office/drawing/2014/main" id="{FC721A5D-A9D6-9370-9085-E9E6E4EA16E0}"/>
              </a:ext>
            </a:extLst>
          </p:cNvPr>
          <p:cNvSpPr>
            <a:spLocks noGrp="1"/>
          </p:cNvSpPr>
          <p:nvPr>
            <p:ph type="pic" idx="1"/>
          </p:nvPr>
        </p:nvSpPr>
        <p:spPr/>
        <p:txBody>
          <a:bodyPr/>
          <a:lstStyle/>
          <a:p>
            <a:endParaRPr lang="en-GB"/>
          </a:p>
        </p:txBody>
      </p:sp>
      <p:sp>
        <p:nvSpPr>
          <p:cNvPr id="3" name="Text Placeholder 2">
            <a:extLst>
              <a:ext uri="{FF2B5EF4-FFF2-40B4-BE49-F238E27FC236}">
                <a16:creationId xmlns:a16="http://schemas.microsoft.com/office/drawing/2014/main" id="{09941290-6117-59CF-0B3E-13746592D869}"/>
              </a:ext>
            </a:extLst>
          </p:cNvPr>
          <p:cNvSpPr>
            <a:spLocks noGrp="1"/>
          </p:cNvSpPr>
          <p:nvPr>
            <p:ph type="body" sz="half" idx="2"/>
          </p:nvPr>
        </p:nvSpPr>
        <p:spPr/>
        <p:txBody>
          <a:bodyPr>
            <a:normAutofit/>
          </a:bodyPr>
          <a:lstStyle/>
          <a:p>
            <a:r>
              <a:rPr lang="el" sz="2880"/>
              <a:t>40 000 στρατιώτες</a:t>
            </a:r>
          </a:p>
          <a:p>
            <a:r>
              <a:rPr lang="el" sz="2880"/>
              <a:t>31 έθνη</a:t>
            </a:r>
          </a:p>
          <a:p>
            <a:r>
              <a:rPr lang="el" sz="2880"/>
              <a:t>150 αεροσκάφη, 70 πλοία και 10.000 οχήματα</a:t>
            </a:r>
          </a:p>
        </p:txBody>
      </p:sp>
      <p:pic>
        <p:nvPicPr>
          <p:cNvPr id="7" name="Picture 6">
            <a:extLst>
              <a:ext uri="{FF2B5EF4-FFF2-40B4-BE49-F238E27FC236}">
                <a16:creationId xmlns:a16="http://schemas.microsoft.com/office/drawing/2014/main" id="{94F36572-8B61-40F0-698E-DC11BC053C94}"/>
              </a:ext>
            </a:extLst>
          </p:cNvPr>
          <p:cNvPicPr>
            <a:picLocks noChangeAspect="1"/>
          </p:cNvPicPr>
          <p:nvPr/>
        </p:nvPicPr>
        <p:blipFill>
          <a:blip r:embed="rId3"/>
          <a:stretch>
            <a:fillRect/>
          </a:stretch>
        </p:blipFill>
        <p:spPr>
          <a:xfrm>
            <a:off x="6219826" y="1"/>
            <a:ext cx="8002117" cy="6424556"/>
          </a:xfrm>
          <a:prstGeom prst="rect">
            <a:avLst/>
          </a:prstGeom>
        </p:spPr>
      </p:pic>
      <p:pic>
        <p:nvPicPr>
          <p:cNvPr id="9" name="Picture 8">
            <a:extLst>
              <a:ext uri="{FF2B5EF4-FFF2-40B4-BE49-F238E27FC236}">
                <a16:creationId xmlns:a16="http://schemas.microsoft.com/office/drawing/2014/main" id="{C42526E0-B6AC-92DD-E766-3DEB84C062CB}"/>
              </a:ext>
            </a:extLst>
          </p:cNvPr>
          <p:cNvPicPr>
            <a:picLocks noChangeAspect="1"/>
          </p:cNvPicPr>
          <p:nvPr/>
        </p:nvPicPr>
        <p:blipFill>
          <a:blip r:embed="rId4"/>
          <a:stretch>
            <a:fillRect/>
          </a:stretch>
        </p:blipFill>
        <p:spPr>
          <a:xfrm>
            <a:off x="6614215" y="2590996"/>
            <a:ext cx="7213337" cy="5018471"/>
          </a:xfrm>
          <a:prstGeom prst="rect">
            <a:avLst/>
          </a:prstGeom>
        </p:spPr>
      </p:pic>
      <p:pic>
        <p:nvPicPr>
          <p:cNvPr id="11" name="Picture 10">
            <a:extLst>
              <a:ext uri="{FF2B5EF4-FFF2-40B4-BE49-F238E27FC236}">
                <a16:creationId xmlns:a16="http://schemas.microsoft.com/office/drawing/2014/main" id="{29B21DD6-B8CD-EF7B-FD57-A97367080B8C}"/>
              </a:ext>
            </a:extLst>
          </p:cNvPr>
          <p:cNvPicPr>
            <a:picLocks noChangeAspect="1"/>
          </p:cNvPicPr>
          <p:nvPr/>
        </p:nvPicPr>
        <p:blipFill>
          <a:blip r:embed="rId5"/>
          <a:stretch>
            <a:fillRect/>
          </a:stretch>
        </p:blipFill>
        <p:spPr>
          <a:xfrm>
            <a:off x="464728" y="4427244"/>
            <a:ext cx="14053312" cy="3021013"/>
          </a:xfrm>
          <a:prstGeom prst="rect">
            <a:avLst/>
          </a:prstGeom>
        </p:spPr>
      </p:pic>
    </p:spTree>
    <p:extLst>
      <p:ext uri="{BB962C8B-B14F-4D97-AF65-F5344CB8AC3E}">
        <p14:creationId xmlns:p14="http://schemas.microsoft.com/office/powerpoint/2010/main" val="20906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4502-86E1-E30B-E636-A6EB6381975F}"/>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8FBEFEB3-FF75-89EC-8FFD-06ED9FB55BA0}"/>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4BB870A-DE2B-3176-275E-B78D2F521ED5}"/>
              </a:ext>
            </a:extLst>
          </p:cNvPr>
          <p:cNvPicPr>
            <a:picLocks noChangeAspect="1"/>
          </p:cNvPicPr>
          <p:nvPr/>
        </p:nvPicPr>
        <p:blipFill>
          <a:blip r:embed="rId2"/>
          <a:stretch>
            <a:fillRect/>
          </a:stretch>
        </p:blipFill>
        <p:spPr>
          <a:xfrm>
            <a:off x="531484" y="-350577"/>
            <a:ext cx="12883408" cy="8196454"/>
          </a:xfrm>
          <a:prstGeom prst="rect">
            <a:avLst/>
          </a:prstGeom>
        </p:spPr>
      </p:pic>
      <p:sp>
        <p:nvSpPr>
          <p:cNvPr id="6" name="Oval 5">
            <a:extLst>
              <a:ext uri="{FF2B5EF4-FFF2-40B4-BE49-F238E27FC236}">
                <a16:creationId xmlns:a16="http://schemas.microsoft.com/office/drawing/2014/main" id="{860B1B66-544E-DFB8-270C-E64079AE69FE}"/>
              </a:ext>
            </a:extLst>
          </p:cNvPr>
          <p:cNvSpPr/>
          <p:nvPr/>
        </p:nvSpPr>
        <p:spPr>
          <a:xfrm>
            <a:off x="755006" y="3436503"/>
            <a:ext cx="12883408"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7" name="Oval 6">
            <a:extLst>
              <a:ext uri="{FF2B5EF4-FFF2-40B4-BE49-F238E27FC236}">
                <a16:creationId xmlns:a16="http://schemas.microsoft.com/office/drawing/2014/main" id="{15216EEE-E88A-E8A5-9409-EF0C0DC13EAB}"/>
              </a:ext>
            </a:extLst>
          </p:cNvPr>
          <p:cNvSpPr/>
          <p:nvPr/>
        </p:nvSpPr>
        <p:spPr>
          <a:xfrm>
            <a:off x="9148343" y="4678420"/>
            <a:ext cx="4713593"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
        <p:nvSpPr>
          <p:cNvPr id="8" name="Oval 7">
            <a:extLst>
              <a:ext uri="{FF2B5EF4-FFF2-40B4-BE49-F238E27FC236}">
                <a16:creationId xmlns:a16="http://schemas.microsoft.com/office/drawing/2014/main" id="{C30FA0DA-4540-067F-BA87-5C881B8F49A2}"/>
              </a:ext>
            </a:extLst>
          </p:cNvPr>
          <p:cNvSpPr/>
          <p:nvPr/>
        </p:nvSpPr>
        <p:spPr>
          <a:xfrm>
            <a:off x="768465" y="2071321"/>
            <a:ext cx="1717648" cy="10726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16547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F050-82BB-ED9B-2051-7AA7872A5253}"/>
              </a:ext>
            </a:extLst>
          </p:cNvPr>
          <p:cNvSpPr>
            <a:spLocks noGrp="1"/>
          </p:cNvSpPr>
          <p:nvPr>
            <p:ph type="title"/>
          </p:nvPr>
        </p:nvSpPr>
        <p:spPr>
          <a:xfrm>
            <a:off x="1571511" y="329570"/>
            <a:ext cx="12290425" cy="842077"/>
          </a:xfrm>
        </p:spPr>
        <p:txBody>
          <a:bodyPr/>
          <a:lstStyle/>
          <a:p>
            <a:r>
              <a:rPr lang="el"/>
              <a:t>Σχεδιασμός ENISA</a:t>
            </a:r>
          </a:p>
        </p:txBody>
      </p:sp>
      <p:sp>
        <p:nvSpPr>
          <p:cNvPr id="3" name="Content Placeholder 2">
            <a:extLst>
              <a:ext uri="{FF2B5EF4-FFF2-40B4-BE49-F238E27FC236}">
                <a16:creationId xmlns:a16="http://schemas.microsoft.com/office/drawing/2014/main" id="{5E3E0A06-655F-4526-8FF9-562A8851F202}"/>
              </a:ext>
            </a:extLst>
          </p:cNvPr>
          <p:cNvSpPr>
            <a:spLocks noGrp="1"/>
          </p:cNvSpPr>
          <p:nvPr>
            <p:ph idx="1"/>
          </p:nvPr>
        </p:nvSpPr>
        <p:spPr/>
        <p:txBody>
          <a:bodyPr/>
          <a:lstStyle/>
          <a:p>
            <a:r>
              <a:rPr lang="el"/>
              <a:t>Προ-Δημοσίευση</a:t>
            </a:r>
          </a:p>
          <a:p>
            <a:r>
              <a:rPr lang="el"/>
              <a:t>Δεν δίνονται μεγέθη εφέ</a:t>
            </a:r>
          </a:p>
          <a:p>
            <a:r>
              <a:rPr lang="el"/>
              <a:t>Δεν δίνονται μεθοδολογικές πτυχές (σχετικότητα, εγκυρότητα)</a:t>
            </a:r>
          </a:p>
          <a:p>
            <a:r>
              <a:rPr lang="el"/>
              <a:t>Δεν αναφέρθηκαν κατηγορικές μεταβλητές (φύλο, πολιτισμός)</a:t>
            </a:r>
          </a:p>
          <a:p>
            <a:r>
              <a:rPr lang="el"/>
              <a:t>Ήταν σωστή η παρέμβαση;</a:t>
            </a:r>
          </a:p>
        </p:txBody>
      </p:sp>
    </p:spTree>
    <p:extLst>
      <p:ext uri="{BB962C8B-B14F-4D97-AF65-F5344CB8AC3E}">
        <p14:creationId xmlns:p14="http://schemas.microsoft.com/office/powerpoint/2010/main" val="41340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F22B-F81F-0397-DF8D-1B109200A1C1}"/>
              </a:ext>
            </a:extLst>
          </p:cNvPr>
          <p:cNvSpPr>
            <a:spLocks noGrp="1"/>
          </p:cNvSpPr>
          <p:nvPr>
            <p:ph type="title"/>
          </p:nvPr>
        </p:nvSpPr>
        <p:spPr/>
        <p:txBody>
          <a:bodyPr/>
          <a:lstStyle/>
          <a:p>
            <a:r>
              <a:rPr lang="el"/>
              <a:t>Νέα Εκπαιδευτικά «Μοντέλα»</a:t>
            </a:r>
            <a:endParaRPr lang="en-GB"/>
          </a:p>
        </p:txBody>
      </p:sp>
      <p:sp>
        <p:nvSpPr>
          <p:cNvPr id="3" name="Content Placeholder 2">
            <a:extLst>
              <a:ext uri="{FF2B5EF4-FFF2-40B4-BE49-F238E27FC236}">
                <a16:creationId xmlns:a16="http://schemas.microsoft.com/office/drawing/2014/main" id="{17075EB8-89B9-B0E5-1755-F2CA45745E8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7EEEDE7-7971-7F59-D0BB-22CF3BFF878B}"/>
              </a:ext>
            </a:extLst>
          </p:cNvPr>
          <p:cNvPicPr>
            <a:picLocks noChangeAspect="1"/>
          </p:cNvPicPr>
          <p:nvPr/>
        </p:nvPicPr>
        <p:blipFill>
          <a:blip r:embed="rId3"/>
          <a:stretch>
            <a:fillRect/>
          </a:stretch>
        </p:blipFill>
        <p:spPr>
          <a:xfrm>
            <a:off x="187101" y="1171647"/>
            <a:ext cx="9271024" cy="5430007"/>
          </a:xfrm>
          <a:prstGeom prst="rect">
            <a:avLst/>
          </a:prstGeom>
        </p:spPr>
      </p:pic>
      <p:pic>
        <p:nvPicPr>
          <p:cNvPr id="7" name="Picture 6">
            <a:extLst>
              <a:ext uri="{FF2B5EF4-FFF2-40B4-BE49-F238E27FC236}">
                <a16:creationId xmlns:a16="http://schemas.microsoft.com/office/drawing/2014/main" id="{AE1EB644-4482-CB2D-07BC-CB7D429C91BF}"/>
              </a:ext>
            </a:extLst>
          </p:cNvPr>
          <p:cNvPicPr>
            <a:picLocks noChangeAspect="1"/>
          </p:cNvPicPr>
          <p:nvPr/>
        </p:nvPicPr>
        <p:blipFill>
          <a:blip r:embed="rId4"/>
          <a:stretch>
            <a:fillRect/>
          </a:stretch>
        </p:blipFill>
        <p:spPr>
          <a:xfrm>
            <a:off x="2883569" y="2036586"/>
            <a:ext cx="8619422" cy="5407145"/>
          </a:xfrm>
          <a:prstGeom prst="rect">
            <a:avLst/>
          </a:prstGeom>
        </p:spPr>
      </p:pic>
    </p:spTree>
    <p:extLst>
      <p:ext uri="{BB962C8B-B14F-4D97-AF65-F5344CB8AC3E}">
        <p14:creationId xmlns:p14="http://schemas.microsoft.com/office/powerpoint/2010/main" val="34575765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966826-57A0-C0C0-738E-E23254504421}"/>
              </a:ext>
            </a:extLst>
          </p:cNvPr>
          <p:cNvPicPr>
            <a:picLocks noChangeAspect="1"/>
          </p:cNvPicPr>
          <p:nvPr/>
        </p:nvPicPr>
        <p:blipFill>
          <a:blip r:embed="rId2"/>
          <a:stretch>
            <a:fillRect/>
          </a:stretch>
        </p:blipFill>
        <p:spPr>
          <a:xfrm>
            <a:off x="201329" y="0"/>
            <a:ext cx="8619422" cy="5407145"/>
          </a:xfrm>
          <a:prstGeom prst="rect">
            <a:avLst/>
          </a:prstGeom>
        </p:spPr>
      </p:pic>
      <p:sp>
        <p:nvSpPr>
          <p:cNvPr id="2" name="Title 1">
            <a:extLst>
              <a:ext uri="{FF2B5EF4-FFF2-40B4-BE49-F238E27FC236}">
                <a16:creationId xmlns:a16="http://schemas.microsoft.com/office/drawing/2014/main" id="{C681F4D3-0CDD-D746-F873-B0F041AECA0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279FE34-D28E-A2D5-98DE-22E3FFC66D4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4C02215-65E0-07F4-487E-932E6DCF4D8B}"/>
              </a:ext>
            </a:extLst>
          </p:cNvPr>
          <p:cNvPicPr>
            <a:picLocks noChangeAspect="1"/>
          </p:cNvPicPr>
          <p:nvPr/>
        </p:nvPicPr>
        <p:blipFill>
          <a:blip r:embed="rId3"/>
          <a:stretch>
            <a:fillRect/>
          </a:stretch>
        </p:blipFill>
        <p:spPr>
          <a:xfrm>
            <a:off x="5173924" y="450974"/>
            <a:ext cx="8688012" cy="7327652"/>
          </a:xfrm>
          <a:prstGeom prst="rect">
            <a:avLst/>
          </a:prstGeom>
        </p:spPr>
      </p:pic>
    </p:spTree>
    <p:extLst>
      <p:ext uri="{BB962C8B-B14F-4D97-AF65-F5344CB8AC3E}">
        <p14:creationId xmlns:p14="http://schemas.microsoft.com/office/powerpoint/2010/main" val="34981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A8E7-BB97-8F3A-BB89-0A018BE440EE}"/>
              </a:ext>
            </a:extLst>
          </p:cNvPr>
          <p:cNvSpPr>
            <a:spLocks noGrp="1"/>
          </p:cNvSpPr>
          <p:nvPr>
            <p:ph type="title"/>
          </p:nvPr>
        </p:nvSpPr>
        <p:spPr/>
        <p:txBody>
          <a:bodyPr/>
          <a:lstStyle/>
          <a:p>
            <a:r>
              <a:rPr lang="el"/>
              <a:t>Ας αναλύσουμε</a:t>
            </a:r>
            <a:endParaRPr lang="en-GB"/>
          </a:p>
        </p:txBody>
      </p:sp>
      <p:sp>
        <p:nvSpPr>
          <p:cNvPr id="3" name="Content Placeholder 2">
            <a:extLst>
              <a:ext uri="{FF2B5EF4-FFF2-40B4-BE49-F238E27FC236}">
                <a16:creationId xmlns:a16="http://schemas.microsoft.com/office/drawing/2014/main" id="{34510FD3-3FE8-6B33-24EB-87ECAD8A2648}"/>
              </a:ext>
            </a:extLst>
          </p:cNvPr>
          <p:cNvSpPr>
            <a:spLocks noGrp="1"/>
          </p:cNvSpPr>
          <p:nvPr>
            <p:ph idx="1"/>
          </p:nvPr>
        </p:nvSpPr>
        <p:spPr>
          <a:xfrm>
            <a:off x="1571512" y="1510237"/>
            <a:ext cx="4497395" cy="6195263"/>
          </a:xfrm>
        </p:spPr>
        <p:txBody>
          <a:bodyPr>
            <a:normAutofit fontScale="70000" lnSpcReduction="20000"/>
          </a:bodyPr>
          <a:lstStyle/>
          <a:p>
            <a:r>
              <a:rPr lang="el" dirty="0"/>
              <a:t>(1) κατάλληλα μαθησιακά </a:t>
            </a:r>
            <a:r>
              <a:rPr lang="el" b="1" dirty="0"/>
              <a:t>ικριώματα</a:t>
            </a:r>
            <a:r>
              <a:rPr lang="el" dirty="0"/>
              <a:t> ή εκπαιδευτικά πλαίσια</a:t>
            </a:r>
          </a:p>
          <a:p>
            <a:r>
              <a:rPr lang="el" dirty="0"/>
              <a:t>(2) υποστήριξη </a:t>
            </a:r>
            <a:r>
              <a:rPr lang="el" b="1" dirty="0"/>
              <a:t>διαφορετικών μαθησιακών αναγκών</a:t>
            </a:r>
          </a:p>
          <a:p>
            <a:r>
              <a:rPr lang="el" dirty="0"/>
              <a:t>(3) Το ChatGPT θα πρέπει να ενσωματωθεί ενεργά σε διαφορετικούς τρόπους μάθησης για να ενισχύσει τη μάθηση των μαθητών, ειδικά στη </a:t>
            </a:r>
            <a:r>
              <a:rPr lang="el" b="1" dirty="0"/>
              <a:t>μάθηση βάσει προβλημάτων</a:t>
            </a:r>
          </a:p>
          <a:p>
            <a:r>
              <a:rPr lang="el" dirty="0"/>
              <a:t>(4) </a:t>
            </a:r>
            <a:r>
              <a:rPr lang="el" b="1" dirty="0"/>
              <a:t>συνεχής χρήση </a:t>
            </a:r>
            <a:r>
              <a:rPr lang="el" dirty="0"/>
              <a:t>του ChatGPT διάρκειας 4–8 εβδομάδων </a:t>
            </a:r>
          </a:p>
          <a:p>
            <a:r>
              <a:rPr lang="el" dirty="0"/>
              <a:t>(5) Το ChatGPT θα πρέπει να ενσωματωθεί ευέλικτα στη διδασκαλία ως έξυπνος δάσκαλος, συνεργάτης μάθησης και εκπαιδευτικό εργαλείο. </a:t>
            </a:r>
          </a:p>
        </p:txBody>
      </p:sp>
      <p:pic>
        <p:nvPicPr>
          <p:cNvPr id="4" name="Picture 2" descr="Γιατί μπορεί να είναι καιρός να απορρίψετε την ταξινόμηση του Bloom – Ιστολόγιο TCEA TechNotes">
            <a:extLst>
              <a:ext uri="{FF2B5EF4-FFF2-40B4-BE49-F238E27FC236}">
                <a16:creationId xmlns:a16="http://schemas.microsoft.com/office/drawing/2014/main" id="{BC9B023E-DE2A-C805-E2F3-F47706FC8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1378" y="1698836"/>
            <a:ext cx="7227145" cy="406527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50902B7A-CF25-9346-53CA-7A9A03AE2691}"/>
              </a:ext>
            </a:extLst>
          </p:cNvPr>
          <p:cNvSpPr/>
          <p:nvPr/>
        </p:nvSpPr>
        <p:spPr>
          <a:xfrm>
            <a:off x="7572588" y="6055360"/>
            <a:ext cx="4131733" cy="1365659"/>
          </a:xfrm>
          <a:prstGeom prst="ellipse">
            <a:avLst/>
          </a:prstGeom>
          <a:solidFill>
            <a:srgbClr val="FC0C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el" sz="2160">
                <a:solidFill>
                  <a:prstClr val="white"/>
                </a:solidFill>
                <a:latin typeface="Calibri" panose="020F0502020204030204"/>
              </a:rPr>
              <a:t>ΕΓΏ!</a:t>
            </a:r>
            <a:endParaRPr lang="en-GB" sz="2160">
              <a:solidFill>
                <a:prstClr val="white"/>
              </a:solidFill>
              <a:latin typeface="Calibri" panose="020F0502020204030204"/>
            </a:endParaRPr>
          </a:p>
        </p:txBody>
      </p:sp>
      <p:cxnSp>
        <p:nvCxnSpPr>
          <p:cNvPr id="7" name="Straight Arrow Connector 6">
            <a:extLst>
              <a:ext uri="{FF2B5EF4-FFF2-40B4-BE49-F238E27FC236}">
                <a16:creationId xmlns:a16="http://schemas.microsoft.com/office/drawing/2014/main" id="{012942DF-8342-48BA-2AB9-868A93738A5D}"/>
              </a:ext>
            </a:extLst>
          </p:cNvPr>
          <p:cNvCxnSpPr>
            <a:stCxn id="5" idx="2"/>
          </p:cNvCxnSpPr>
          <p:nvPr/>
        </p:nvCxnSpPr>
        <p:spPr>
          <a:xfrm flipH="1">
            <a:off x="5716693" y="6738190"/>
            <a:ext cx="1855894" cy="8051"/>
          </a:xfrm>
          <a:prstGeom prst="straightConnector1">
            <a:avLst/>
          </a:prstGeom>
          <a:ln w="57150">
            <a:solidFill>
              <a:srgbClr val="FC0CE5"/>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1AF5BC7-BEFC-DBCA-B07B-B58F704F5CDC}"/>
              </a:ext>
            </a:extLst>
          </p:cNvPr>
          <p:cNvCxnSpPr>
            <a:cxnSpLocks/>
          </p:cNvCxnSpPr>
          <p:nvPr/>
        </p:nvCxnSpPr>
        <p:spPr>
          <a:xfrm flipH="1" flipV="1">
            <a:off x="5256107" y="4607868"/>
            <a:ext cx="2316480" cy="2111497"/>
          </a:xfrm>
          <a:prstGeom prst="straightConnector1">
            <a:avLst/>
          </a:prstGeom>
          <a:ln w="57150">
            <a:solidFill>
              <a:srgbClr val="FC0CE5"/>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Μεταγνώση: Καθορισμός των πτυχών και των επιπέδων λειτουργίας της σε σχέση με την αυτορρύθμιση και τη συν-ρύθμιση: Ευρωπαίος Ψυχολόγος: Τόμος 13, Τεύχος 4">
            <a:extLst>
              <a:ext uri="{FF2B5EF4-FFF2-40B4-BE49-F238E27FC236}">
                <a16:creationId xmlns:a16="http://schemas.microsoft.com/office/drawing/2014/main" id="{4A313132-BD8A-3CBA-3ECA-DFD365F80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558" y="412790"/>
            <a:ext cx="6190325" cy="721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4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BFE5-2A2D-DED5-F45C-9841AE98BF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77CE791-F29D-B0BD-C8DB-F2CF82EE2AF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E57E6B6-88A5-E8D1-4076-4E0F14A07C09}"/>
              </a:ext>
            </a:extLst>
          </p:cNvPr>
          <p:cNvPicPr>
            <a:picLocks noChangeAspect="1"/>
          </p:cNvPicPr>
          <p:nvPr/>
        </p:nvPicPr>
        <p:blipFill>
          <a:blip r:embed="rId2"/>
          <a:stretch>
            <a:fillRect/>
          </a:stretch>
        </p:blipFill>
        <p:spPr>
          <a:xfrm>
            <a:off x="108338" y="0"/>
            <a:ext cx="9591108" cy="4103942"/>
          </a:xfrm>
          <a:prstGeom prst="rect">
            <a:avLst/>
          </a:prstGeom>
        </p:spPr>
      </p:pic>
      <p:pic>
        <p:nvPicPr>
          <p:cNvPr id="7" name="Picture 6">
            <a:extLst>
              <a:ext uri="{FF2B5EF4-FFF2-40B4-BE49-F238E27FC236}">
                <a16:creationId xmlns:a16="http://schemas.microsoft.com/office/drawing/2014/main" id="{AE54D392-F724-1C6C-6805-514A95A12100}"/>
              </a:ext>
            </a:extLst>
          </p:cNvPr>
          <p:cNvPicPr>
            <a:picLocks noChangeAspect="1"/>
          </p:cNvPicPr>
          <p:nvPr/>
        </p:nvPicPr>
        <p:blipFill>
          <a:blip r:embed="rId3"/>
          <a:stretch>
            <a:fillRect/>
          </a:stretch>
        </p:blipFill>
        <p:spPr>
          <a:xfrm>
            <a:off x="3517310" y="0"/>
            <a:ext cx="7595780" cy="8229600"/>
          </a:xfrm>
          <a:prstGeom prst="rect">
            <a:avLst/>
          </a:prstGeom>
        </p:spPr>
      </p:pic>
      <p:pic>
        <p:nvPicPr>
          <p:cNvPr id="9" name="Picture 8">
            <a:extLst>
              <a:ext uri="{FF2B5EF4-FFF2-40B4-BE49-F238E27FC236}">
                <a16:creationId xmlns:a16="http://schemas.microsoft.com/office/drawing/2014/main" id="{52A1E5B2-2A2E-2A78-8550-4AC3ECD6A480}"/>
              </a:ext>
            </a:extLst>
          </p:cNvPr>
          <p:cNvPicPr>
            <a:picLocks noChangeAspect="1"/>
          </p:cNvPicPr>
          <p:nvPr/>
        </p:nvPicPr>
        <p:blipFill>
          <a:blip r:embed="rId4"/>
          <a:stretch>
            <a:fillRect/>
          </a:stretch>
        </p:blipFill>
        <p:spPr>
          <a:xfrm>
            <a:off x="3022636" y="1319775"/>
            <a:ext cx="8585128" cy="5590050"/>
          </a:xfrm>
          <a:prstGeom prst="rect">
            <a:avLst/>
          </a:prstGeom>
        </p:spPr>
      </p:pic>
      <p:pic>
        <p:nvPicPr>
          <p:cNvPr id="11" name="Picture 10">
            <a:extLst>
              <a:ext uri="{FF2B5EF4-FFF2-40B4-BE49-F238E27FC236}">
                <a16:creationId xmlns:a16="http://schemas.microsoft.com/office/drawing/2014/main" id="{6FFE6591-E7B2-732A-F1C1-39368FF152EF}"/>
              </a:ext>
            </a:extLst>
          </p:cNvPr>
          <p:cNvPicPr>
            <a:picLocks noChangeAspect="1"/>
          </p:cNvPicPr>
          <p:nvPr/>
        </p:nvPicPr>
        <p:blipFill>
          <a:blip r:embed="rId5"/>
          <a:stretch>
            <a:fillRect/>
          </a:stretch>
        </p:blipFill>
        <p:spPr>
          <a:xfrm>
            <a:off x="3011205" y="456690"/>
            <a:ext cx="8607991" cy="7316221"/>
          </a:xfrm>
          <a:prstGeom prst="rect">
            <a:avLst/>
          </a:prstGeom>
        </p:spPr>
      </p:pic>
      <p:pic>
        <p:nvPicPr>
          <p:cNvPr id="13" name="Picture 12">
            <a:extLst>
              <a:ext uri="{FF2B5EF4-FFF2-40B4-BE49-F238E27FC236}">
                <a16:creationId xmlns:a16="http://schemas.microsoft.com/office/drawing/2014/main" id="{69955A0E-FB9F-79D9-A468-1FFD55CF86AE}"/>
              </a:ext>
            </a:extLst>
          </p:cNvPr>
          <p:cNvPicPr>
            <a:picLocks noChangeAspect="1"/>
          </p:cNvPicPr>
          <p:nvPr/>
        </p:nvPicPr>
        <p:blipFill>
          <a:blip r:embed="rId6"/>
          <a:stretch>
            <a:fillRect/>
          </a:stretch>
        </p:blipFill>
        <p:spPr>
          <a:xfrm>
            <a:off x="1674194" y="1082369"/>
            <a:ext cx="14523456" cy="4912151"/>
          </a:xfrm>
          <a:prstGeom prst="rect">
            <a:avLst/>
          </a:prstGeom>
        </p:spPr>
      </p:pic>
      <p:sp>
        <p:nvSpPr>
          <p:cNvPr id="14" name="Oval 13">
            <a:extLst>
              <a:ext uri="{FF2B5EF4-FFF2-40B4-BE49-F238E27FC236}">
                <a16:creationId xmlns:a16="http://schemas.microsoft.com/office/drawing/2014/main" id="{24DB30AC-DB34-5126-B98E-971A4C095A27}"/>
              </a:ext>
            </a:extLst>
          </p:cNvPr>
          <p:cNvSpPr/>
          <p:nvPr/>
        </p:nvSpPr>
        <p:spPr>
          <a:xfrm>
            <a:off x="1174953" y="3744614"/>
            <a:ext cx="15022698" cy="19449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nb-NO" sz="2160">
              <a:solidFill>
                <a:prstClr val="white"/>
              </a:solidFill>
              <a:latin typeface="Calibri" panose="020F0502020204030204"/>
            </a:endParaRPr>
          </a:p>
        </p:txBody>
      </p:sp>
    </p:spTree>
    <p:extLst>
      <p:ext uri="{BB962C8B-B14F-4D97-AF65-F5344CB8AC3E}">
        <p14:creationId xmlns:p14="http://schemas.microsoft.com/office/powerpoint/2010/main" val="258711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DA79-1EB9-7D1C-A665-9F3B7DB545C0}"/>
            </a:ext>
          </a:extLst>
        </p:cNvPr>
        <p:cNvGrpSpPr/>
        <p:nvPr/>
      </p:nvGrpSpPr>
      <p:grpSpPr>
        <a:xfrm>
          <a:off x="0" y="0"/>
          <a:ext cx="0" cy="0"/>
          <a:chOff x="0" y="0"/>
          <a:chExt cx="0" cy="0"/>
        </a:xfrm>
      </p:grpSpPr>
      <p:sp>
        <p:nvSpPr>
          <p:cNvPr id="3074" name="Rectangle 2">
            <a:extLst>
              <a:ext uri="{FF2B5EF4-FFF2-40B4-BE49-F238E27FC236}">
                <a16:creationId xmlns:a16="http://schemas.microsoft.com/office/drawing/2014/main" id="{E80E3047-2C68-B772-8B36-0B96190F108A}"/>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l" altLang="nb-NO"/>
              <a:t>Ορισμοί</a:t>
            </a:r>
          </a:p>
        </p:txBody>
      </p:sp>
      <p:pic>
        <p:nvPicPr>
          <p:cNvPr id="3" name="Picture 2">
            <a:extLst>
              <a:ext uri="{FF2B5EF4-FFF2-40B4-BE49-F238E27FC236}">
                <a16:creationId xmlns:a16="http://schemas.microsoft.com/office/drawing/2014/main" id="{252AA283-BD7A-6AAE-973A-544A110CAC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FA82C7D6-7513-87F2-4CF6-8A0E767B3B9F}"/>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l" altLang="nb-NO" i="1"/>
              <a:t>Σκέφτομαι να σκέφτομαι</a:t>
            </a:r>
          </a:p>
          <a:p>
            <a:pPr eaLnBrk="1" hangingPunct="1">
              <a:defRPr/>
            </a:pPr>
            <a:r>
              <a:rPr lang="el" altLang="nb-NO"/>
              <a:t>Γνώση των γνώσεών του</a:t>
            </a:r>
          </a:p>
          <a:p>
            <a:pPr eaLnBrk="1" hangingPunct="1">
              <a:defRPr/>
            </a:pPr>
            <a:endParaRPr lang="en-US" altLang="nb-NO"/>
          </a:p>
          <a:p>
            <a:pPr eaLnBrk="1" hangingPunct="1">
              <a:defRPr/>
            </a:pPr>
            <a:r>
              <a:rPr lang="el" altLang="nb-NO"/>
              <a:t>Η γνώση της ρύθμισης της γνώσης και της γνώσης παρακολουθεί μόνος του τα επίπεδα κατανόησης και προβλέπει πόσο καλά θα τα πάει σε μια συγκεκριμένη εργασία.</a:t>
            </a:r>
          </a:p>
          <a:p>
            <a:pPr eaLnBrk="1" hangingPunct="1">
              <a:defRPr/>
            </a:pPr>
            <a:r>
              <a:rPr lang="el" altLang="nb-NO" i="1"/>
              <a:t>Αυτορρύθμιση</a:t>
            </a:r>
            <a:r>
              <a:rPr lang="el" altLang="nb-NO"/>
              <a:t> - οι μαθητές παρακολουθούν τη δική τους κατανόηση και αξιολογούν τις ικανότητές τους χωρίς τη βοήθεια του δασκάλου.</a:t>
            </a:r>
          </a:p>
        </p:txBody>
      </p:sp>
    </p:spTree>
    <p:extLst>
      <p:ext uri="{BB962C8B-B14F-4D97-AF65-F5344CB8AC3E}">
        <p14:creationId xmlns:p14="http://schemas.microsoft.com/office/powerpoint/2010/main" val="1004797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8072-D851-151B-3F19-68C84F05DC3A}"/>
              </a:ext>
            </a:extLst>
          </p:cNvPr>
          <p:cNvSpPr>
            <a:spLocks noGrp="1"/>
          </p:cNvSpPr>
          <p:nvPr>
            <p:ph type="title"/>
          </p:nvPr>
        </p:nvSpPr>
        <p:spPr/>
        <p:txBody>
          <a:bodyPr/>
          <a:lstStyle/>
          <a:p>
            <a:r>
              <a:rPr lang="el"/>
              <a:t>Η μελέτη NATURE (2025)</a:t>
            </a:r>
            <a:endParaRPr lang="en-GB"/>
          </a:p>
        </p:txBody>
      </p:sp>
      <p:sp>
        <p:nvSpPr>
          <p:cNvPr id="3" name="Content Placeholder 2">
            <a:extLst>
              <a:ext uri="{FF2B5EF4-FFF2-40B4-BE49-F238E27FC236}">
                <a16:creationId xmlns:a16="http://schemas.microsoft.com/office/drawing/2014/main" id="{3158398D-268D-8166-0BD8-9ADC3A7FE6D3}"/>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72C8220-EA2B-01C1-18A1-652825F8A2F0}"/>
              </a:ext>
            </a:extLst>
          </p:cNvPr>
          <p:cNvPicPr>
            <a:picLocks noChangeAspect="1"/>
          </p:cNvPicPr>
          <p:nvPr/>
        </p:nvPicPr>
        <p:blipFill>
          <a:blip r:embed="rId3"/>
          <a:stretch>
            <a:fillRect/>
          </a:stretch>
        </p:blipFill>
        <p:spPr>
          <a:xfrm>
            <a:off x="1571511" y="1155195"/>
            <a:ext cx="11568774" cy="6550304"/>
          </a:xfrm>
          <a:prstGeom prst="rect">
            <a:avLst/>
          </a:prstGeom>
        </p:spPr>
      </p:pic>
    </p:spTree>
    <p:extLst>
      <p:ext uri="{BB962C8B-B14F-4D97-AF65-F5344CB8AC3E}">
        <p14:creationId xmlns:p14="http://schemas.microsoft.com/office/powerpoint/2010/main" val="40455408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5C04-0D4F-1AF2-2B43-BCC8A3F9E55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458F8F-303B-467E-D6A8-5B340B7AA5BB}"/>
              </a:ext>
            </a:extLst>
          </p:cNvPr>
          <p:cNvSpPr>
            <a:spLocks noGrp="1"/>
          </p:cNvSpPr>
          <p:nvPr>
            <p:ph idx="1"/>
          </p:nvPr>
        </p:nvSpPr>
        <p:spPr/>
        <p:txBody>
          <a:bodyPr>
            <a:normAutofit fontScale="92500" lnSpcReduction="20000"/>
          </a:bodyPr>
          <a:lstStyle/>
          <a:p>
            <a:r>
              <a:rPr lang="el" i="1"/>
              <a:t>Αυτή η μελέτη επικεντρώνεται στην ανακάλυψη του </a:t>
            </a:r>
            <a:r>
              <a:rPr lang="el" b="1" i="1"/>
              <a:t>γνωστικού κόστους της χρήσης ενός LLM</a:t>
            </a:r>
            <a:r>
              <a:rPr lang="el" i="1"/>
              <a:t> στο εκπαιδευτικό πλαίσιο της συγγραφής ενός δοκιμίου</a:t>
            </a:r>
            <a:r>
              <a:rPr lang="el"/>
              <a:t>.</a:t>
            </a:r>
          </a:p>
          <a:p>
            <a:r>
              <a:rPr lang="el" b="1" i="1"/>
              <a:t>Ομάδα LLM, ομάδα μηχανών αναζήτησης και ομάδα μόνο εγκεφάλου</a:t>
            </a:r>
          </a:p>
          <a:p>
            <a:r>
              <a:rPr lang="el" b="1" i="1"/>
              <a:t>54 συμμετέχοντες για τις συνεδρίες 1, 2, 3 και 18 συμμετέχοντες μεταξύ των οποίων ολοκλήρωσαν τη συνεδρία 4.</a:t>
            </a:r>
          </a:p>
          <a:p>
            <a:r>
              <a:rPr lang="el" b="1" i="1"/>
              <a:t>Η συνδεσιμότητα του εγκεφάλου μειώθηκε συστηματικά με το ποσό της εξωτερικής υποστήριξης: η ομάδα μόνο για τον εγκέφαλο παρουσίασε τα ισχυρότερα, ευρύτερα δίκτυα, η ομάδα μηχανών αναζήτησης έδειξε ενδιάμεση δέσμευση και η βοήθεια LLM προκάλεσε την πιο αδύναμη συνολική σύζευξη.</a:t>
            </a:r>
          </a:p>
          <a:p>
            <a:r>
              <a:rPr lang="el" i="1"/>
              <a:t>Στη συνεδρία 4, οι συμμετέχοντες στο LLM-to-Brain εμφάνισαν ασθενέστερη νευρωνική συνδεσιμότητα και υποεμπλοκή των δικτύων άλφα και βήτα. και οι συμμετέχοντες στο Brain-to-LLM επέδειξαν υψηλότερη ανάκληση μνήμης και επανασύνδεση εκτεταμένων ινιακών-βρεγματικών και προμετωπιαίων κόμβων</a:t>
            </a:r>
            <a:r>
              <a:rPr lang="el"/>
              <a:t>, </a:t>
            </a:r>
          </a:p>
        </p:txBody>
      </p:sp>
      <p:pic>
        <p:nvPicPr>
          <p:cNvPr id="7" name="Picture 6">
            <a:extLst>
              <a:ext uri="{FF2B5EF4-FFF2-40B4-BE49-F238E27FC236}">
                <a16:creationId xmlns:a16="http://schemas.microsoft.com/office/drawing/2014/main" id="{3026D761-EBFB-40C3-08D9-F7FE7D2C22C7}"/>
              </a:ext>
            </a:extLst>
          </p:cNvPr>
          <p:cNvPicPr>
            <a:picLocks noChangeAspect="1"/>
          </p:cNvPicPr>
          <p:nvPr/>
        </p:nvPicPr>
        <p:blipFill>
          <a:blip r:embed="rId2"/>
          <a:stretch>
            <a:fillRect/>
          </a:stretch>
        </p:blipFill>
        <p:spPr>
          <a:xfrm>
            <a:off x="1693355" y="668174"/>
            <a:ext cx="11694522" cy="6893252"/>
          </a:xfrm>
          <a:prstGeom prst="rect">
            <a:avLst/>
          </a:prstGeom>
        </p:spPr>
      </p:pic>
    </p:spTree>
    <p:extLst>
      <p:ext uri="{BB962C8B-B14F-4D97-AF65-F5344CB8AC3E}">
        <p14:creationId xmlns:p14="http://schemas.microsoft.com/office/powerpoint/2010/main" val="67217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53B0-C34E-66A8-E023-107161115F4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AADA9FA-6958-80DF-5A2B-2D412276C2DD}"/>
              </a:ext>
            </a:extLst>
          </p:cNvPr>
          <p:cNvSpPr>
            <a:spLocks noGrp="1"/>
          </p:cNvSpPr>
          <p:nvPr>
            <p:ph idx="1"/>
          </p:nvPr>
        </p:nvSpPr>
        <p:spPr/>
        <p:txBody>
          <a:bodyPr/>
          <a:lstStyle/>
          <a:p>
            <a:endParaRPr lang="en-GB"/>
          </a:p>
        </p:txBody>
      </p:sp>
      <p:pic>
        <p:nvPicPr>
          <p:cNvPr id="9" name="Picture 8">
            <a:extLst>
              <a:ext uri="{FF2B5EF4-FFF2-40B4-BE49-F238E27FC236}">
                <a16:creationId xmlns:a16="http://schemas.microsoft.com/office/drawing/2014/main" id="{34DEFBB6-C24F-7F51-1255-89EFA60FCD79}"/>
              </a:ext>
            </a:extLst>
          </p:cNvPr>
          <p:cNvPicPr>
            <a:picLocks noChangeAspect="1"/>
          </p:cNvPicPr>
          <p:nvPr/>
        </p:nvPicPr>
        <p:blipFill>
          <a:blip r:embed="rId2"/>
          <a:stretch>
            <a:fillRect/>
          </a:stretch>
        </p:blipFill>
        <p:spPr>
          <a:xfrm>
            <a:off x="1920475" y="0"/>
            <a:ext cx="10789451" cy="8229600"/>
          </a:xfrm>
          <a:prstGeom prst="rect">
            <a:avLst/>
          </a:prstGeom>
        </p:spPr>
      </p:pic>
      <p:sp>
        <p:nvSpPr>
          <p:cNvPr id="10" name="Oval 9">
            <a:extLst>
              <a:ext uri="{FF2B5EF4-FFF2-40B4-BE49-F238E27FC236}">
                <a16:creationId xmlns:a16="http://schemas.microsoft.com/office/drawing/2014/main" id="{F8573BCA-DEED-8B98-1387-39E6808482E1}"/>
              </a:ext>
            </a:extLst>
          </p:cNvPr>
          <p:cNvSpPr/>
          <p:nvPr/>
        </p:nvSpPr>
        <p:spPr>
          <a:xfrm>
            <a:off x="1920475" y="4632960"/>
            <a:ext cx="694033" cy="2411306"/>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pic>
        <p:nvPicPr>
          <p:cNvPr id="12" name="Picture 11">
            <a:extLst>
              <a:ext uri="{FF2B5EF4-FFF2-40B4-BE49-F238E27FC236}">
                <a16:creationId xmlns:a16="http://schemas.microsoft.com/office/drawing/2014/main" id="{0DEF4E9D-A67A-1533-976A-7C23800955C3}"/>
              </a:ext>
            </a:extLst>
          </p:cNvPr>
          <p:cNvPicPr>
            <a:picLocks noChangeAspect="1"/>
          </p:cNvPicPr>
          <p:nvPr/>
        </p:nvPicPr>
        <p:blipFill>
          <a:blip r:embed="rId3"/>
          <a:stretch>
            <a:fillRect/>
          </a:stretch>
        </p:blipFill>
        <p:spPr>
          <a:xfrm>
            <a:off x="4583093" y="0"/>
            <a:ext cx="7875523" cy="8229600"/>
          </a:xfrm>
          <a:prstGeom prst="rect">
            <a:avLst/>
          </a:prstGeom>
        </p:spPr>
      </p:pic>
      <p:sp>
        <p:nvSpPr>
          <p:cNvPr id="13" name="Oval 12">
            <a:extLst>
              <a:ext uri="{FF2B5EF4-FFF2-40B4-BE49-F238E27FC236}">
                <a16:creationId xmlns:a16="http://schemas.microsoft.com/office/drawing/2014/main" id="{CE77A1A3-4008-A760-38B6-B5D4CE08F089}"/>
              </a:ext>
            </a:extLst>
          </p:cNvPr>
          <p:cNvSpPr/>
          <p:nvPr/>
        </p:nvSpPr>
        <p:spPr>
          <a:xfrm>
            <a:off x="1920474" y="3711789"/>
            <a:ext cx="694033" cy="2587411"/>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pic>
        <p:nvPicPr>
          <p:cNvPr id="15" name="Picture 14">
            <a:extLst>
              <a:ext uri="{FF2B5EF4-FFF2-40B4-BE49-F238E27FC236}">
                <a16:creationId xmlns:a16="http://schemas.microsoft.com/office/drawing/2014/main" id="{3E279AD0-58C1-3010-6ED1-732AF020DE37}"/>
              </a:ext>
            </a:extLst>
          </p:cNvPr>
          <p:cNvPicPr>
            <a:picLocks noChangeAspect="1"/>
          </p:cNvPicPr>
          <p:nvPr/>
        </p:nvPicPr>
        <p:blipFill>
          <a:blip r:embed="rId4"/>
          <a:stretch>
            <a:fillRect/>
          </a:stretch>
        </p:blipFill>
        <p:spPr>
          <a:xfrm>
            <a:off x="4583093" y="-81280"/>
            <a:ext cx="8262474" cy="8229600"/>
          </a:xfrm>
          <a:prstGeom prst="rect">
            <a:avLst/>
          </a:prstGeom>
        </p:spPr>
      </p:pic>
      <p:sp>
        <p:nvSpPr>
          <p:cNvPr id="16" name="Oval 15">
            <a:extLst>
              <a:ext uri="{FF2B5EF4-FFF2-40B4-BE49-F238E27FC236}">
                <a16:creationId xmlns:a16="http://schemas.microsoft.com/office/drawing/2014/main" id="{D3A08001-45BB-4024-61E9-E14911D55310}"/>
              </a:ext>
            </a:extLst>
          </p:cNvPr>
          <p:cNvSpPr/>
          <p:nvPr/>
        </p:nvSpPr>
        <p:spPr>
          <a:xfrm>
            <a:off x="1920475" y="1067415"/>
            <a:ext cx="694033" cy="2411306"/>
          </a:xfrm>
          <a:prstGeom prst="ellipse">
            <a:avLst/>
          </a:prstGeom>
          <a:noFill/>
          <a:ln w="57150">
            <a:solidFill>
              <a:srgbClr val="FC0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Tree>
    <p:extLst>
      <p:ext uri="{BB962C8B-B14F-4D97-AF65-F5344CB8AC3E}">
        <p14:creationId xmlns:p14="http://schemas.microsoft.com/office/powerpoint/2010/main" val="12461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F60BA7A-C516-44A3-9E0E-7DE64959C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96" y="1"/>
            <a:ext cx="7392868" cy="8103143"/>
          </a:xfrm>
          <a:prstGeom prst="rect">
            <a:avLst/>
          </a:prstGeom>
        </p:spPr>
      </p:pic>
      <p:sp>
        <p:nvSpPr>
          <p:cNvPr id="5" name="Textfeld 4">
            <a:extLst>
              <a:ext uri="{FF2B5EF4-FFF2-40B4-BE49-F238E27FC236}">
                <a16:creationId xmlns:a16="http://schemas.microsoft.com/office/drawing/2014/main" id="{007100FF-8F52-4228-BA7D-76344F91E1EF}"/>
              </a:ext>
            </a:extLst>
          </p:cNvPr>
          <p:cNvSpPr txBox="1"/>
          <p:nvPr/>
        </p:nvSpPr>
        <p:spPr>
          <a:xfrm>
            <a:off x="2160624" y="126461"/>
            <a:ext cx="3489417" cy="350865"/>
          </a:xfrm>
          <a:prstGeom prst="rect">
            <a:avLst/>
          </a:prstGeom>
          <a:noFill/>
        </p:spPr>
        <p:txBody>
          <a:bodyPr wrap="none" rtlCol="0">
            <a:spAutoFit/>
          </a:bodyPr>
          <a:lstStyle/>
          <a:p>
            <a:pPr defTabSz="1463004"/>
            <a:r>
              <a:rPr lang="el" sz="1680">
                <a:solidFill>
                  <a:prstClr val="black"/>
                </a:solidFill>
                <a:latin typeface="Calibri" panose="020F0502020204030204"/>
              </a:rPr>
              <a:t>Σύνοψη πάνω από 95 καμπάνιες phishing</a:t>
            </a:r>
            <a:endParaRPr lang="de-DE" sz="1680">
              <a:solidFill>
                <a:prstClr val="black"/>
              </a:solidFill>
              <a:latin typeface="Calibri" panose="020F0502020204030204"/>
            </a:endParaRPr>
          </a:p>
        </p:txBody>
      </p:sp>
      <p:sp>
        <p:nvSpPr>
          <p:cNvPr id="6" name="Ellipse 5">
            <a:extLst>
              <a:ext uri="{FF2B5EF4-FFF2-40B4-BE49-F238E27FC236}">
                <a16:creationId xmlns:a16="http://schemas.microsoft.com/office/drawing/2014/main" id="{857B123A-8761-46CF-9384-5051AFA31A1B}"/>
              </a:ext>
            </a:extLst>
          </p:cNvPr>
          <p:cNvSpPr/>
          <p:nvPr/>
        </p:nvSpPr>
        <p:spPr>
          <a:xfrm>
            <a:off x="1085970" y="7794084"/>
            <a:ext cx="294116" cy="3090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de-DE" sz="1680">
              <a:solidFill>
                <a:prstClr val="white"/>
              </a:solidFill>
              <a:latin typeface="Calibri" panose="020F0502020204030204"/>
            </a:endParaRPr>
          </a:p>
        </p:txBody>
      </p:sp>
      <p:sp>
        <p:nvSpPr>
          <p:cNvPr id="7" name="Rechteck 6">
            <a:extLst>
              <a:ext uri="{FF2B5EF4-FFF2-40B4-BE49-F238E27FC236}">
                <a16:creationId xmlns:a16="http://schemas.microsoft.com/office/drawing/2014/main" id="{1F951295-F74E-4B26-A9AD-8BEFF951A44C}"/>
              </a:ext>
            </a:extLst>
          </p:cNvPr>
          <p:cNvSpPr/>
          <p:nvPr/>
        </p:nvSpPr>
        <p:spPr>
          <a:xfrm>
            <a:off x="8065575" y="126461"/>
            <a:ext cx="5761426" cy="867930"/>
          </a:xfrm>
          <a:prstGeom prst="rect">
            <a:avLst/>
          </a:prstGeom>
        </p:spPr>
        <p:txBody>
          <a:bodyPr wrap="square">
            <a:spAutoFit/>
          </a:bodyPr>
          <a:lstStyle/>
          <a:p>
            <a:pPr defTabSz="1463004"/>
            <a:r>
              <a:rPr lang="el" sz="1680" i="1">
                <a:solidFill>
                  <a:prstClr val="black"/>
                </a:solidFill>
                <a:latin typeface="Calibri" panose="020F0502020204030204"/>
              </a:rPr>
              <a:t>«Οι επαναλαμβανόμενες καμπάνιες συσχετίστηκαν με βελτιωμένα ποσοστά κλικ, υποδηλώνοντας ότι οι προσομοιωμένες καμπάνιες phishing αποτελούν σημαντικό συστατικό μιας προληπτικής προσέγγισης για τη μείωση του κινδύνου».</a:t>
            </a:r>
            <a:endParaRPr lang="de-DE" sz="1680" i="1">
              <a:solidFill>
                <a:prstClr val="black"/>
              </a:solidFill>
              <a:latin typeface="Calibri" panose="020F0502020204030204"/>
            </a:endParaRPr>
          </a:p>
        </p:txBody>
      </p:sp>
      <p:pic>
        <p:nvPicPr>
          <p:cNvPr id="8" name="Grafik 7">
            <a:extLst>
              <a:ext uri="{FF2B5EF4-FFF2-40B4-BE49-F238E27FC236}">
                <a16:creationId xmlns:a16="http://schemas.microsoft.com/office/drawing/2014/main" id="{0987DFC8-A8C2-46DB-90DA-D5FE75FBD2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6917" y="1566855"/>
            <a:ext cx="4412672" cy="6227228"/>
          </a:xfrm>
          <a:prstGeom prst="rect">
            <a:avLst/>
          </a:prstGeom>
        </p:spPr>
      </p:pic>
      <p:sp>
        <p:nvSpPr>
          <p:cNvPr id="9" name="Ellipse 8">
            <a:extLst>
              <a:ext uri="{FF2B5EF4-FFF2-40B4-BE49-F238E27FC236}">
                <a16:creationId xmlns:a16="http://schemas.microsoft.com/office/drawing/2014/main" id="{41744957-77C7-4608-B3E8-E105F43E0448}"/>
              </a:ext>
            </a:extLst>
          </p:cNvPr>
          <p:cNvSpPr/>
          <p:nvPr/>
        </p:nvSpPr>
        <p:spPr>
          <a:xfrm>
            <a:off x="9830272" y="3167408"/>
            <a:ext cx="2556551" cy="947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de-DE" sz="1680">
              <a:solidFill>
                <a:prstClr val="white"/>
              </a:solidFill>
              <a:latin typeface="Calibri" panose="020F0502020204030204"/>
            </a:endParaRPr>
          </a:p>
        </p:txBody>
      </p:sp>
    </p:spTree>
    <p:extLst>
      <p:ext uri="{BB962C8B-B14F-4D97-AF65-F5344CB8AC3E}">
        <p14:creationId xmlns:p14="http://schemas.microsoft.com/office/powerpoint/2010/main" val="320809709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Brief with Jim Sciutto   Friday, June 20, 2025 6pm ET">
            <a:hlinkClick r:id="" action="ppaction://media"/>
            <a:extLst>
              <a:ext uri="{FF2B5EF4-FFF2-40B4-BE49-F238E27FC236}">
                <a16:creationId xmlns:a16="http://schemas.microsoft.com/office/drawing/2014/main" id="{3E347599-FCCA-3B5E-0574-747984813F75}"/>
              </a:ext>
            </a:extLst>
          </p:cNvPr>
          <p:cNvPicPr>
            <a:picLocks noGrp="1" noRot="1" noChangeAspect="1"/>
          </p:cNvPicPr>
          <p:nvPr>
            <p:ph idx="1"/>
            <a:videoFile r:link="rId1"/>
          </p:nvPr>
        </p:nvPicPr>
        <p:blipFill>
          <a:blip r:embed="rId4"/>
          <a:srcRect b="443"/>
          <a:stretch>
            <a:fillRect/>
          </a:stretch>
        </p:blipFill>
        <p:spPr>
          <a:xfrm>
            <a:off x="24" y="12"/>
            <a:ext cx="14630376" cy="8229588"/>
          </a:xfrm>
          <a:prstGeom prst="rect">
            <a:avLst/>
          </a:prstGeom>
          <a:noFill/>
        </p:spPr>
      </p:pic>
    </p:spTree>
    <p:extLst>
      <p:ext uri="{BB962C8B-B14F-4D97-AF65-F5344CB8AC3E}">
        <p14:creationId xmlns:p14="http://schemas.microsoft.com/office/powerpoint/2010/main" val="39240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FFF8B-40B4-CB58-7622-4C09A0507BFC}"/>
              </a:ext>
            </a:extLst>
          </p:cNvPr>
          <p:cNvSpPr>
            <a:spLocks noGrp="1"/>
          </p:cNvSpPr>
          <p:nvPr>
            <p:ph type="title"/>
          </p:nvPr>
        </p:nvSpPr>
        <p:spPr/>
        <p:txBody>
          <a:bodyPr/>
          <a:lstStyle/>
          <a:p>
            <a:r>
              <a:rPr lang="el"/>
              <a:t>Η μελέτη NATURE</a:t>
            </a:r>
            <a:endParaRPr lang="en-GB"/>
          </a:p>
        </p:txBody>
      </p:sp>
      <p:sp>
        <p:nvSpPr>
          <p:cNvPr id="3" name="Content Placeholder 2">
            <a:extLst>
              <a:ext uri="{FF2B5EF4-FFF2-40B4-BE49-F238E27FC236}">
                <a16:creationId xmlns:a16="http://schemas.microsoft.com/office/drawing/2014/main" id="{3FA73940-3112-ED87-BDAD-46BFD431DA99}"/>
              </a:ext>
            </a:extLst>
          </p:cNvPr>
          <p:cNvSpPr>
            <a:spLocks noGrp="1"/>
          </p:cNvSpPr>
          <p:nvPr>
            <p:ph idx="1"/>
          </p:nvPr>
        </p:nvSpPr>
        <p:spPr/>
        <p:txBody>
          <a:bodyPr>
            <a:normAutofit/>
          </a:bodyPr>
          <a:lstStyle/>
          <a:p>
            <a:r>
              <a:rPr lang="el"/>
              <a:t>Περιορισμοί!!</a:t>
            </a:r>
          </a:p>
          <a:p>
            <a:pPr lvl="1" fontAlgn="base"/>
            <a:r>
              <a:rPr lang="el" b="1"/>
              <a:t>περιορισμένος αριθμός συμμετεχόντων</a:t>
            </a:r>
            <a:r>
              <a:rPr lang="el"/>
              <a:t> </a:t>
            </a:r>
          </a:p>
          <a:p>
            <a:pPr lvl="1" fontAlgn="base"/>
            <a:r>
              <a:rPr lang="el"/>
              <a:t>ChatGPT</a:t>
            </a:r>
          </a:p>
          <a:p>
            <a:pPr lvl="1" fontAlgn="base"/>
            <a:r>
              <a:rPr lang="el"/>
              <a:t>τρόπους πέρα από το κείμενο, όπως η ακουστική μέθοδος.</a:t>
            </a:r>
          </a:p>
          <a:p>
            <a:pPr lvl="1" fontAlgn="base"/>
            <a:r>
              <a:rPr lang="el"/>
              <a:t>Δεν χωρίσαμε την εργασία συγγραφής δοκιμίου σε δευτερεύουσες εργασίες</a:t>
            </a:r>
          </a:p>
          <a:p>
            <a:pPr lvl="1" fontAlgn="base"/>
            <a:r>
              <a:rPr lang="el"/>
              <a:t>Επικεντρώθηκε στην αναφορά μοτίβων συνδεσιμότητας χωρίς να εξετάζει τις φασματικές αλλαγές ισχύος</a:t>
            </a:r>
          </a:p>
          <a:p>
            <a:pPr lvl="1" fontAlgn="base"/>
            <a:r>
              <a:rPr lang="el" b="1"/>
              <a:t>Τα ευρήματα εξαρτώνται από το πλαίσιο και επικεντρώνονται στη συγγραφή ενός δοκιμίου σε εκπαιδευτικό περιβάλλον και ενδέχεται να μην γενικεύονται μεταξύ των εργασιών.</a:t>
            </a:r>
            <a:endParaRPr lang="en-GB"/>
          </a:p>
          <a:p>
            <a:pPr lvl="1" fontAlgn="base"/>
            <a:r>
              <a:rPr lang="el" b="1"/>
              <a:t>Εξερευνήστε τις διαμήκεις επιπτώσεις</a:t>
            </a:r>
            <a:r>
              <a:rPr lang="el"/>
              <a:t> </a:t>
            </a:r>
          </a:p>
        </p:txBody>
      </p:sp>
      <p:pic>
        <p:nvPicPr>
          <p:cNvPr id="5" name="Picture 4">
            <a:extLst>
              <a:ext uri="{FF2B5EF4-FFF2-40B4-BE49-F238E27FC236}">
                <a16:creationId xmlns:a16="http://schemas.microsoft.com/office/drawing/2014/main" id="{427B7BCA-E4C1-63F1-E3B4-811A057786C0}"/>
              </a:ext>
            </a:extLst>
          </p:cNvPr>
          <p:cNvPicPr>
            <a:picLocks noChangeAspect="1"/>
          </p:cNvPicPr>
          <p:nvPr/>
        </p:nvPicPr>
        <p:blipFill>
          <a:blip r:embed="rId3"/>
          <a:stretch>
            <a:fillRect/>
          </a:stretch>
        </p:blipFill>
        <p:spPr>
          <a:xfrm>
            <a:off x="329294" y="2560320"/>
            <a:ext cx="14063135" cy="3129280"/>
          </a:xfrm>
          <a:prstGeom prst="rect">
            <a:avLst/>
          </a:prstGeom>
        </p:spPr>
      </p:pic>
    </p:spTree>
    <p:extLst>
      <p:ext uri="{BB962C8B-B14F-4D97-AF65-F5344CB8AC3E}">
        <p14:creationId xmlns:p14="http://schemas.microsoft.com/office/powerpoint/2010/main" val="42576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l"/>
              <a:t>Ευχαριστώ</a:t>
            </a:r>
          </a:p>
        </p:txBody>
      </p:sp>
      <p:pic>
        <p:nvPicPr>
          <p:cNvPr id="6" name="Picture Placeholder 5" descr="Ένα άτομο και ένα άτομο που κοιτάζει μια οθόνη υπολογιστή">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l"/>
              <a:t>Στείλτε όλες τις ερωτήσεις στους εκπαιδευτές.</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7"/>
          <p:cNvSpPr txBox="1">
            <a:spLocks noGrp="1"/>
          </p:cNvSpPr>
          <p:nvPr>
            <p:ph type="title"/>
          </p:nvPr>
        </p:nvSpPr>
        <p:spPr>
          <a:xfrm>
            <a:off x="1690800" y="59200"/>
            <a:ext cx="11248800" cy="1598880"/>
          </a:xfrm>
          <a:prstGeom prst="rect">
            <a:avLst/>
          </a:prstGeom>
        </p:spPr>
        <p:txBody>
          <a:bodyPr spcFirstLastPara="1" vert="horz" wrap="square" lIns="146280" tIns="146280" rIns="146280" bIns="146280" rtlCol="0" anchor="t" anchorCtr="0">
            <a:noAutofit/>
          </a:bodyPr>
          <a:lstStyle/>
          <a:p>
            <a:r>
              <a:rPr lang="el" sz="4400" dirty="0"/>
              <a:t>Εργαζόμενοι στον τομέα της υγειονομικής περίθαλψης και επαναλαμβανόμενα κλικ</a:t>
            </a:r>
            <a:endParaRPr sz="4400" dirty="0"/>
          </a:p>
        </p:txBody>
      </p:sp>
      <p:sp>
        <p:nvSpPr>
          <p:cNvPr id="435" name="Google Shape;435;p37"/>
          <p:cNvSpPr txBox="1">
            <a:spLocks noGrp="1"/>
          </p:cNvSpPr>
          <p:nvPr>
            <p:ph type="body" idx="1"/>
          </p:nvPr>
        </p:nvSpPr>
        <p:spPr>
          <a:prstGeom prst="rect">
            <a:avLst/>
          </a:prstGeom>
        </p:spPr>
        <p:txBody>
          <a:bodyPr spcFirstLastPara="1" vert="horz" wrap="square" lIns="146280" tIns="146280" rIns="146280" bIns="146280" rtlCol="0" anchor="t" anchorCtr="0">
            <a:normAutofit/>
          </a:bodyPr>
          <a:lstStyle/>
          <a:p>
            <a:pPr marL="0" indent="0">
              <a:spcAft>
                <a:spcPts val="1920"/>
              </a:spcAft>
              <a:buNone/>
            </a:pPr>
            <a:endParaRPr/>
          </a:p>
        </p:txBody>
      </p:sp>
      <p:pic>
        <p:nvPicPr>
          <p:cNvPr id="436" name="Google Shape;436;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641" y="1658080"/>
            <a:ext cx="4316960" cy="5985680"/>
          </a:xfrm>
          <a:prstGeom prst="rect">
            <a:avLst/>
          </a:prstGeom>
          <a:noFill/>
          <a:ln>
            <a:noFill/>
          </a:ln>
        </p:spPr>
      </p:pic>
      <p:pic>
        <p:nvPicPr>
          <p:cNvPr id="437" name="Google Shape;437;p3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33870" y="1464717"/>
            <a:ext cx="10696530" cy="67056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37"/>
                                        </p:tgtEl>
                                        <p:attrNameLst>
                                          <p:attrName>style.visibility</p:attrName>
                                        </p:attrNameLst>
                                      </p:cBhvr>
                                      <p:to>
                                        <p:strVal val="visible"/>
                                      </p:to>
                                    </p:set>
                                    <p:animEffect transition="in" filter="barn(inVertical)">
                                      <p:cBhvr>
                                        <p:cTn id="11"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C95C-1F6C-5BD5-0151-357408E2EF47}"/>
              </a:ext>
            </a:extLst>
          </p:cNvPr>
          <p:cNvSpPr>
            <a:spLocks noGrp="1"/>
          </p:cNvSpPr>
          <p:nvPr>
            <p:ph type="title"/>
          </p:nvPr>
        </p:nvSpPr>
        <p:spPr>
          <a:xfrm>
            <a:off x="2208107" y="238570"/>
            <a:ext cx="11248800" cy="1598880"/>
          </a:xfrm>
        </p:spPr>
        <p:txBody>
          <a:bodyPr/>
          <a:lstStyle/>
          <a:p>
            <a:r>
              <a:rPr lang="el" dirty="0"/>
              <a:t>Γιατί αγωνίζονται οι νοσηλευτές;</a:t>
            </a:r>
            <a:endParaRPr lang="en-GB" dirty="0"/>
          </a:p>
        </p:txBody>
      </p:sp>
      <p:sp>
        <p:nvSpPr>
          <p:cNvPr id="3" name="Text Placeholder 2">
            <a:extLst>
              <a:ext uri="{FF2B5EF4-FFF2-40B4-BE49-F238E27FC236}">
                <a16:creationId xmlns:a16="http://schemas.microsoft.com/office/drawing/2014/main" id="{20290000-7F38-2360-8A76-DE947895F3E4}"/>
              </a:ext>
            </a:extLst>
          </p:cNvPr>
          <p:cNvSpPr>
            <a:spLocks noGrp="1"/>
          </p:cNvSpPr>
          <p:nvPr>
            <p:ph type="body" idx="1"/>
          </p:nvPr>
        </p:nvSpPr>
        <p:spPr>
          <a:xfrm>
            <a:off x="419839" y="2303546"/>
            <a:ext cx="4402774" cy="4066560"/>
          </a:xfrm>
        </p:spPr>
        <p:txBody>
          <a:bodyPr/>
          <a:lstStyle/>
          <a:p>
            <a:r>
              <a:rPr lang="el"/>
              <a:t>Ατομικό</a:t>
            </a:r>
          </a:p>
          <a:p>
            <a:r>
              <a:rPr lang="el"/>
              <a:t>Κοινωνικά</a:t>
            </a:r>
          </a:p>
          <a:p>
            <a:r>
              <a:rPr lang="el"/>
              <a:t>Οργανωτική</a:t>
            </a:r>
            <a:endParaRPr lang="en-GB"/>
          </a:p>
        </p:txBody>
      </p:sp>
      <p:pic>
        <p:nvPicPr>
          <p:cNvPr id="5" name="Picture 4">
            <a:extLst>
              <a:ext uri="{FF2B5EF4-FFF2-40B4-BE49-F238E27FC236}">
                <a16:creationId xmlns:a16="http://schemas.microsoft.com/office/drawing/2014/main" id="{49C696DD-4512-0974-58E4-AAB7DB92A850}"/>
              </a:ext>
            </a:extLst>
          </p:cNvPr>
          <p:cNvPicPr>
            <a:picLocks noChangeAspect="1"/>
          </p:cNvPicPr>
          <p:nvPr/>
        </p:nvPicPr>
        <p:blipFill>
          <a:blip r:embed="rId3"/>
          <a:stretch>
            <a:fillRect/>
          </a:stretch>
        </p:blipFill>
        <p:spPr>
          <a:xfrm>
            <a:off x="5758207" y="4114800"/>
            <a:ext cx="8722307" cy="3509500"/>
          </a:xfrm>
          <a:prstGeom prst="rect">
            <a:avLst/>
          </a:prstGeom>
        </p:spPr>
      </p:pic>
      <p:pic>
        <p:nvPicPr>
          <p:cNvPr id="7" name="Picture 6">
            <a:extLst>
              <a:ext uri="{FF2B5EF4-FFF2-40B4-BE49-F238E27FC236}">
                <a16:creationId xmlns:a16="http://schemas.microsoft.com/office/drawing/2014/main" id="{936EA98F-0C6F-5901-A4CA-4A5944259ACD}"/>
              </a:ext>
            </a:extLst>
          </p:cNvPr>
          <p:cNvPicPr>
            <a:picLocks noChangeAspect="1"/>
          </p:cNvPicPr>
          <p:nvPr/>
        </p:nvPicPr>
        <p:blipFill>
          <a:blip r:embed="rId4"/>
          <a:stretch>
            <a:fillRect/>
          </a:stretch>
        </p:blipFill>
        <p:spPr>
          <a:xfrm>
            <a:off x="5581667" y="1460541"/>
            <a:ext cx="8452246" cy="2641326"/>
          </a:xfrm>
          <a:prstGeom prst="rect">
            <a:avLst/>
          </a:prstGeom>
        </p:spPr>
      </p:pic>
      <p:pic>
        <p:nvPicPr>
          <p:cNvPr id="8" name="Picture 7">
            <a:extLst>
              <a:ext uri="{FF2B5EF4-FFF2-40B4-BE49-F238E27FC236}">
                <a16:creationId xmlns:a16="http://schemas.microsoft.com/office/drawing/2014/main" id="{4BA60B59-5CA9-6E51-5466-FE171528F20C}"/>
              </a:ext>
            </a:extLst>
          </p:cNvPr>
          <p:cNvPicPr>
            <a:picLocks noChangeAspect="1"/>
          </p:cNvPicPr>
          <p:nvPr/>
        </p:nvPicPr>
        <p:blipFill>
          <a:blip r:embed="rId5"/>
          <a:srcRect l="6709" t="5932" r="6133" b="6073"/>
          <a:stretch/>
        </p:blipFill>
        <p:spPr>
          <a:xfrm>
            <a:off x="0" y="6573283"/>
            <a:ext cx="1666240" cy="1599982"/>
          </a:xfrm>
          <a:prstGeom prst="ellipse">
            <a:avLst/>
          </a:prstGeom>
        </p:spPr>
      </p:pic>
      <p:pic>
        <p:nvPicPr>
          <p:cNvPr id="9" name="Bilde 3">
            <a:extLst>
              <a:ext uri="{FF2B5EF4-FFF2-40B4-BE49-F238E27FC236}">
                <a16:creationId xmlns:a16="http://schemas.microsoft.com/office/drawing/2014/main" id="{6EDA70FF-D1C4-335F-9699-241A541A4D01}"/>
              </a:ext>
            </a:extLst>
          </p:cNvPr>
          <p:cNvPicPr>
            <a:picLocks noChangeAspect="1"/>
          </p:cNvPicPr>
          <p:nvPr/>
        </p:nvPicPr>
        <p:blipFill>
          <a:blip r:embed="rId6"/>
          <a:stretch>
            <a:fillRect/>
          </a:stretch>
        </p:blipFill>
        <p:spPr>
          <a:xfrm>
            <a:off x="4469965" y="1767234"/>
            <a:ext cx="10003651" cy="5001826"/>
          </a:xfrm>
          <a:prstGeom prst="rect">
            <a:avLst/>
          </a:prstGeom>
        </p:spPr>
      </p:pic>
      <p:pic>
        <p:nvPicPr>
          <p:cNvPr id="1026" name="Picture 2" descr="PDF] Παρεμβάσεις σε οργανωτικό επίπεδο για τη μείωση του επαγγελματικού άγχους στους εργαζόμενους στον τομέα της υγειονομικής περίθαλψης | Σημασιολογικός μελετητής">
            <a:extLst>
              <a:ext uri="{FF2B5EF4-FFF2-40B4-BE49-F238E27FC236}">
                <a16:creationId xmlns:a16="http://schemas.microsoft.com/office/drawing/2014/main" id="{478E4631-26A2-0091-AB8B-75AA5BA73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8059" y="1837450"/>
            <a:ext cx="9216338" cy="547869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599;p94">
            <a:extLst>
              <a:ext uri="{FF2B5EF4-FFF2-40B4-BE49-F238E27FC236}">
                <a16:creationId xmlns:a16="http://schemas.microsoft.com/office/drawing/2014/main" id="{B9E456B3-97F4-8A04-1BBB-0039198A3628}"/>
              </a:ext>
            </a:extLst>
          </p:cNvPr>
          <p:cNvPicPr preferRelativeResize="0"/>
          <p:nvPr/>
        </p:nvPicPr>
        <p:blipFill>
          <a:blip r:embed="rId8">
            <a:alphaModFix/>
          </a:blip>
          <a:stretch>
            <a:fillRect/>
          </a:stretch>
        </p:blipFill>
        <p:spPr>
          <a:xfrm>
            <a:off x="0" y="4509988"/>
            <a:ext cx="4416214" cy="1961707"/>
          </a:xfrm>
          <a:prstGeom prst="rect">
            <a:avLst/>
          </a:prstGeom>
          <a:noFill/>
          <a:ln>
            <a:noFill/>
          </a:ln>
        </p:spPr>
      </p:pic>
    </p:spTree>
    <p:extLst>
      <p:ext uri="{BB962C8B-B14F-4D97-AF65-F5344CB8AC3E}">
        <p14:creationId xmlns:p14="http://schemas.microsoft.com/office/powerpoint/2010/main" val="15571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B83-863E-C7D2-ABD4-34B97796A354}"/>
              </a:ext>
            </a:extLst>
          </p:cNvPr>
          <p:cNvSpPr>
            <a:spLocks noGrp="1"/>
          </p:cNvSpPr>
          <p:nvPr>
            <p:ph type="title"/>
          </p:nvPr>
        </p:nvSpPr>
        <p:spPr/>
        <p:txBody>
          <a:bodyPr/>
          <a:lstStyle/>
          <a:p>
            <a:r>
              <a:rPr lang="el"/>
              <a:t>Τι είναι η Μάθηση; </a:t>
            </a:r>
            <a:endParaRPr lang="et-EE"/>
          </a:p>
        </p:txBody>
      </p:sp>
      <p:sp>
        <p:nvSpPr>
          <p:cNvPr id="3" name="Content Placeholder 2">
            <a:extLst>
              <a:ext uri="{FF2B5EF4-FFF2-40B4-BE49-F238E27FC236}">
                <a16:creationId xmlns:a16="http://schemas.microsoft.com/office/drawing/2014/main" id="{E691C4CE-8B7E-2B00-D1F5-104454DB8DC3}"/>
              </a:ext>
            </a:extLst>
          </p:cNvPr>
          <p:cNvSpPr>
            <a:spLocks noGrp="1"/>
          </p:cNvSpPr>
          <p:nvPr>
            <p:ph idx="1"/>
          </p:nvPr>
        </p:nvSpPr>
        <p:spPr/>
        <p:txBody>
          <a:bodyPr>
            <a:normAutofit/>
          </a:bodyPr>
          <a:lstStyle/>
          <a:p>
            <a:r>
              <a:rPr lang="el"/>
              <a:t>Η μάθηση ορίζεται ως «οποιαδήποτε σχετικά μόνιμη αλλαγή στη συμπεριφορά που συμβαίνει ως αποτέλεσμα της πρακτικής και της εμπειρίας». </a:t>
            </a:r>
          </a:p>
          <a:p>
            <a:pPr lvl="1"/>
            <a:r>
              <a:rPr lang="el"/>
              <a:t> Η μάθηση είναι μια αλλαγή στη συμπεριφορά — καλύτερη ή χειρότερη.</a:t>
            </a:r>
          </a:p>
          <a:p>
            <a:pPr lvl="1"/>
            <a:r>
              <a:rPr lang="el"/>
              <a:t>Είναι μια αλλαγή που λαμβάνει χώρα μέσω της πρακτικής ή της εμπειρίας, αλλά οι αλλαγές λόγω ανάπτυξης ή ωρίμανσης δεν είναι μάθηση.</a:t>
            </a:r>
          </a:p>
          <a:p>
            <a:pPr lvl="1"/>
            <a:r>
              <a:rPr lang="el"/>
              <a:t>Αυτή η αλλαγή συμπεριφοράς πρέπει να είναι σχετικά μόνιμη και πρέπει να διαρκέσει αρκετά μεγάλο χρονικό διάστημα.</a:t>
            </a:r>
            <a:endParaRPr lang="et-EE"/>
          </a:p>
        </p:txBody>
      </p:sp>
    </p:spTree>
    <p:extLst>
      <p:ext uri="{BB962C8B-B14F-4D97-AF65-F5344CB8AC3E}">
        <p14:creationId xmlns:p14="http://schemas.microsoft.com/office/powerpoint/2010/main" val="1437006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
              <a:t>Τι είναι η μάθηση</a:t>
            </a:r>
          </a:p>
        </p:txBody>
      </p:sp>
      <p:sp>
        <p:nvSpPr>
          <p:cNvPr id="5" name="Content Placeholder 4"/>
          <p:cNvSpPr>
            <a:spLocks noGrp="1"/>
          </p:cNvSpPr>
          <p:nvPr>
            <p:ph idx="1"/>
          </p:nvPr>
        </p:nvSpPr>
        <p:spPr/>
        <p:txBody>
          <a:bodyPr/>
          <a:lstStyle/>
          <a:p>
            <a:r>
              <a:rPr lang="el"/>
              <a:t>Μνήμη</a:t>
            </a:r>
          </a:p>
          <a:p>
            <a:pPr lvl="1"/>
            <a:r>
              <a:rPr lang="el"/>
              <a:t>Ενοποίηση και ανάκτηση</a:t>
            </a:r>
          </a:p>
          <a:p>
            <a:pPr lvl="1"/>
            <a:r>
              <a:rPr lang="el"/>
              <a:t>Διαφορετικά μοντέλα μνήμης</a:t>
            </a:r>
          </a:p>
          <a:p>
            <a:r>
              <a:rPr lang="el" err="1"/>
              <a:t>Συμπεριφορικός</a:t>
            </a:r>
            <a:endParaRPr lang="en-US"/>
          </a:p>
          <a:p>
            <a:pPr lvl="1"/>
            <a:r>
              <a:rPr lang="el"/>
              <a:t>Ανταμοιβές/τιμωρίες</a:t>
            </a:r>
          </a:p>
          <a:p>
            <a:endParaRPr lang="en-US"/>
          </a:p>
          <a:p>
            <a:pPr marL="0" indent="0">
              <a:buNone/>
            </a:pPr>
            <a:endParaRPr lang="en-US"/>
          </a:p>
        </p:txBody>
      </p:sp>
    </p:spTree>
    <p:extLst>
      <p:ext uri="{BB962C8B-B14F-4D97-AF65-F5344CB8AC3E}">
        <p14:creationId xmlns:p14="http://schemas.microsoft.com/office/powerpoint/2010/main" val="1101633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1CFBDB-EDEE-2A61-54EA-681B14ACA34A}"/>
              </a:ext>
            </a:extLst>
          </p:cNvPr>
          <p:cNvSpPr>
            <a:spLocks noGrp="1"/>
          </p:cNvSpPr>
          <p:nvPr>
            <p:ph idx="1"/>
          </p:nvPr>
        </p:nvSpPr>
        <p:spPr/>
        <p:txBody>
          <a:bodyPr/>
          <a:lstStyle/>
          <a:p>
            <a:endParaRPr lang="en-GB"/>
          </a:p>
        </p:txBody>
      </p:sp>
      <p:pic>
        <p:nvPicPr>
          <p:cNvPr id="1026" name="Picture 2" descr="Γιατί μπορεί να είναι καιρός να απορρίψετε την ταξινόμηση του Bloom – Ιστολόγιο TCEA TechNotes">
            <a:extLst>
              <a:ext uri="{FF2B5EF4-FFF2-40B4-BE49-F238E27FC236}">
                <a16:creationId xmlns:a16="http://schemas.microsoft.com/office/drawing/2014/main" id="{02DBE423-E364-4C8F-1520-C62FE4F17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27" y="102869"/>
            <a:ext cx="14447519" cy="812673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C4FB059-E875-E69F-77A2-399A166F5E8B}"/>
              </a:ext>
            </a:extLst>
          </p:cNvPr>
          <p:cNvSpPr>
            <a:spLocks noGrp="1"/>
          </p:cNvSpPr>
          <p:nvPr>
            <p:ph type="title"/>
          </p:nvPr>
        </p:nvSpPr>
        <p:spPr/>
        <p:txBody>
          <a:bodyPr/>
          <a:lstStyle/>
          <a:p>
            <a:endParaRPr lang="en-GB"/>
          </a:p>
        </p:txBody>
      </p:sp>
      <p:grpSp>
        <p:nvGrpSpPr>
          <p:cNvPr id="2" name="Group 1">
            <a:extLst>
              <a:ext uri="{FF2B5EF4-FFF2-40B4-BE49-F238E27FC236}">
                <a16:creationId xmlns:a16="http://schemas.microsoft.com/office/drawing/2014/main" id="{4897E751-3BFC-25F2-74CA-DA2E0E49DD2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1282448A-6186-47BD-3A82-99D4ED506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CE4B406-16C0-9B81-6728-9C12C01DC7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317447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l" sz="5760" b="1"/>
              <a:t>Ευχαριστίες</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l" sz="2400" b="0" i="0">
                <a:effectLst/>
              </a:rPr>
              <a:t>Με τη συγχρηματοδότηση της Ευρωπαϊκής Ένωσης. Ωστόσο, οι απόψεις και οι γνώμες που εκφράζονται είναι μόνο του συγγραφέα ή των συγγραφέων και δεν αντικατοπτρίζουν απαραίτητα εκείνες της Ευρωπαϊκής Ένωσης ή του HADEA. Ούτε η Ευρωπαϊκή Ένωση ούτε η χορηγούσα αρχή μπορούν να θεωρηθούν υπεύθυνες για αυτές.</a:t>
            </a:r>
          </a:p>
          <a:p>
            <a:pPr algn="just"/>
            <a:r>
              <a:rPr lang="el" sz="2400" b="0" i="0">
                <a:effectLst/>
              </a:rPr>
              <a:t>Σύμβαση έργου αριθ.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Στιγμιότυπο οθόνης μιας εκπαίδευσης υπολογιστή&#10;&#10;Η περιγραφή δημιουργείται αυτόματα">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35FE-9C14-197A-C1CC-78BFC7123752}"/>
              </a:ext>
            </a:extLst>
          </p:cNvPr>
          <p:cNvSpPr>
            <a:spLocks noGrp="1"/>
          </p:cNvSpPr>
          <p:nvPr>
            <p:ph type="title"/>
          </p:nvPr>
        </p:nvSpPr>
        <p:spPr>
          <a:xfrm>
            <a:off x="745574" y="650460"/>
            <a:ext cx="10888950" cy="1160558"/>
          </a:xfrm>
        </p:spPr>
        <p:txBody>
          <a:bodyPr anchor="ctr">
            <a:normAutofit/>
          </a:bodyPr>
          <a:lstStyle/>
          <a:p>
            <a:r>
              <a:rPr lang="el"/>
              <a:t>Μοντέλα μνήμης</a:t>
            </a:r>
            <a:endParaRPr lang="et-EE"/>
          </a:p>
        </p:txBody>
      </p:sp>
      <p:pic>
        <p:nvPicPr>
          <p:cNvPr id="4" name="Picture 2">
            <a:extLst>
              <a:ext uri="{FF2B5EF4-FFF2-40B4-BE49-F238E27FC236}">
                <a16:creationId xmlns:a16="http://schemas.microsoft.com/office/drawing/2014/main" id="{045660CF-E557-E534-20CF-82CF4F49F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621" t="2731" r="1552" b="2731"/>
          <a:stretch>
            <a:fillRect/>
          </a:stretch>
        </p:blipFill>
        <p:spPr bwMode="auto">
          <a:xfrm>
            <a:off x="743322" y="3107851"/>
            <a:ext cx="10925605" cy="3114691"/>
          </a:xfrm>
          <a:prstGeom prst="rect">
            <a:avLst/>
          </a:prstGeom>
          <a:noFill/>
          <a:ln w="9525">
            <a:noFill/>
            <a:miter lim="800000"/>
            <a:headEnd/>
            <a:tailEnd/>
          </a:ln>
        </p:spPr>
      </p:pic>
    </p:spTree>
    <p:extLst>
      <p:ext uri="{BB962C8B-B14F-4D97-AF65-F5344CB8AC3E}">
        <p14:creationId xmlns:p14="http://schemas.microsoft.com/office/powerpoint/2010/main" val="306732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3423B-C79E-E705-1CCE-77BE682B2E59}"/>
              </a:ext>
            </a:extLst>
          </p:cNvPr>
          <p:cNvSpPr>
            <a:spLocks noGrp="1"/>
          </p:cNvSpPr>
          <p:nvPr>
            <p:ph type="title"/>
          </p:nvPr>
        </p:nvSpPr>
        <p:spPr>
          <a:xfrm>
            <a:off x="1005840" y="71095"/>
            <a:ext cx="12618720" cy="1590676"/>
          </a:xfrm>
        </p:spPr>
        <p:txBody>
          <a:bodyPr/>
          <a:lstStyle/>
          <a:p>
            <a:r>
              <a:rPr lang="el" dirty="0"/>
              <a:t>Μοντέλα μνήμης</a:t>
            </a:r>
            <a:endParaRPr lang="et-EE" dirty="0"/>
          </a:p>
        </p:txBody>
      </p:sp>
      <p:sp>
        <p:nvSpPr>
          <p:cNvPr id="3" name="Content Placeholder 2">
            <a:extLst>
              <a:ext uri="{FF2B5EF4-FFF2-40B4-BE49-F238E27FC236}">
                <a16:creationId xmlns:a16="http://schemas.microsoft.com/office/drawing/2014/main" id="{2B8DB3B3-9A20-B8FE-A173-BDE7BA40B047}"/>
              </a:ext>
            </a:extLst>
          </p:cNvPr>
          <p:cNvSpPr>
            <a:spLocks noGrp="1"/>
          </p:cNvSpPr>
          <p:nvPr>
            <p:ph idx="1"/>
          </p:nvPr>
        </p:nvSpPr>
        <p:spPr/>
        <p:txBody>
          <a:bodyPr/>
          <a:lstStyle/>
          <a:p>
            <a:endParaRPr lang="et-EE"/>
          </a:p>
        </p:txBody>
      </p:sp>
      <p:pic>
        <p:nvPicPr>
          <p:cNvPr id="4" name="Picture 3" descr="fig6_3.jpg">
            <a:extLst>
              <a:ext uri="{FF2B5EF4-FFF2-40B4-BE49-F238E27FC236}">
                <a16:creationId xmlns:a16="http://schemas.microsoft.com/office/drawing/2014/main" id="{794654B5-D369-BCE9-94D6-707738626D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2122" y="1811019"/>
            <a:ext cx="11136599" cy="6130319"/>
          </a:xfrm>
          <a:prstGeom prst="rect">
            <a:avLst/>
          </a:prstGeom>
        </p:spPr>
      </p:pic>
    </p:spTree>
    <p:extLst>
      <p:ext uri="{BB962C8B-B14F-4D97-AF65-F5344CB8AC3E}">
        <p14:creationId xmlns:p14="http://schemas.microsoft.com/office/powerpoint/2010/main" val="2754936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defRPr/>
            </a:pPr>
            <a:r>
              <a:rPr lang="el" sz="4320">
                <a:solidFill>
                  <a:schemeClr val="tx2"/>
                </a:solidFill>
              </a:rPr>
              <a:t>Θεωρία επιπέδων επεξεργασίας</a:t>
            </a:r>
          </a:p>
        </p:txBody>
      </p:sp>
      <p:sp>
        <p:nvSpPr>
          <p:cNvPr id="64514" name="Rectangle 3"/>
          <p:cNvSpPr>
            <a:spLocks noGrp="1" noChangeArrowheads="1"/>
          </p:cNvSpPr>
          <p:nvPr>
            <p:ph idx="1"/>
          </p:nvPr>
        </p:nvSpPr>
        <p:spPr/>
        <p:txBody>
          <a:bodyPr>
            <a:normAutofit/>
          </a:bodyPr>
          <a:lstStyle/>
          <a:p>
            <a:r>
              <a:rPr lang="el">
                <a:latin typeface="+mj-lt"/>
                <a:ea typeface="ＭＳ Ｐゴシック" pitchFamily="-106" charset="-128"/>
              </a:rPr>
              <a:t>Το επίπεδο βάθους επεξεργασίας ενός ερεθίσματος επηρεάζει την απομνημόνευση (</a:t>
            </a:r>
            <a:r>
              <a:rPr lang="el" sz="2640" err="1">
                <a:ea typeface="ＭＳ Ｐゴシック" pitchFamily="-106" charset="-128"/>
              </a:rPr>
              <a:t>Craik &amp; Lockhart, 1972)</a:t>
            </a:r>
            <a:endParaRPr lang="en-GB">
              <a:latin typeface="+mj-lt"/>
              <a:ea typeface="ＭＳ Ｐゴシック" pitchFamily="-106" charset="-128"/>
            </a:endParaRPr>
          </a:p>
          <a:p>
            <a:r>
              <a:rPr lang="el">
                <a:latin typeface="+mj-lt"/>
                <a:ea typeface="ＭＳ Ｐゴシック" pitchFamily="-106" charset="-128"/>
              </a:rPr>
              <a:t>Τα βαθύτερα επίπεδα ανάλυσης παράγουν πιο περίπλοκα, μεγαλύτερης διάρκειας και ισχυρότερα ίχνη μνήμης από τις ρηχές αναλύσεις</a:t>
            </a:r>
          </a:p>
          <a:p>
            <a:pPr lvl="1"/>
            <a:r>
              <a:rPr lang="el">
                <a:ea typeface="ＭＳ Ｐゴシック" pitchFamily="-106" charset="-128"/>
              </a:rPr>
              <a:t>Πρόβα</a:t>
            </a:r>
          </a:p>
          <a:p>
            <a:pPr lvl="2"/>
            <a:r>
              <a:rPr lang="el">
                <a:ea typeface="ＭＳ Ｐゴシック" pitchFamily="-106" charset="-128"/>
              </a:rPr>
              <a:t>Συντήρηση = απλή επανάληψη πληροφοριών</a:t>
            </a:r>
          </a:p>
          <a:p>
            <a:pPr lvl="2"/>
            <a:r>
              <a:rPr lang="el">
                <a:ea typeface="ＭＳ Ｐゴシック" pitchFamily="-106" charset="-128"/>
              </a:rPr>
              <a:t>Επεξεργασία = βαθιά σημασιολογική επεξεργασία </a:t>
            </a:r>
          </a:p>
          <a:p>
            <a:r>
              <a:rPr lang="el">
                <a:latin typeface="+mj-lt"/>
                <a:ea typeface="ＭＳ Ｐゴシック" pitchFamily="-106" charset="-128"/>
              </a:rPr>
              <a:t>Όψιμο στρίμωγμα vs πρώιμο στρίμωγμα</a:t>
            </a:r>
            <a:endParaRPr lang="en-GB">
              <a:latin typeface="+mj-lt"/>
              <a:ea typeface="ＭＳ Ｐゴシック" pitchFamily="-106" charset="-128"/>
            </a:endParaRPr>
          </a:p>
        </p:txBody>
      </p:sp>
      <p:sp>
        <p:nvSpPr>
          <p:cNvPr id="64515" name="Slide Number Placeholder 5"/>
          <p:cNvSpPr>
            <a:spLocks noGrp="1"/>
          </p:cNvSpPr>
          <p:nvPr>
            <p:ph type="sldNum" sz="quarter" idx="4294967295"/>
          </p:nvPr>
        </p:nvSpPr>
        <p:spPr bwMode="auto">
          <a:xfrm>
            <a:off x="9692640" y="7494271"/>
            <a:ext cx="2680372" cy="571501"/>
          </a:xfrm>
          <a:prstGeom prst="rect">
            <a:avLst/>
          </a:prstGeom>
          <a:noFill/>
          <a:ln>
            <a:miter lim="800000"/>
            <a:headEnd/>
            <a:tailEnd/>
          </a:ln>
        </p:spPr>
        <p:txBody>
          <a:bodyPr/>
          <a:lstStyle/>
          <a:p>
            <a:pPr defTabSz="1097280"/>
            <a:fld id="{E6791B78-A02A-4179-AED2-1B2D105D77C2}" type="slidenum">
              <a:rPr lang="en-GB">
                <a:solidFill>
                  <a:prstClr val="black">
                    <a:tint val="75000"/>
                  </a:prstClr>
                </a:solidFill>
                <a:latin typeface="Calibri" panose="020F0502020204030204"/>
              </a:rPr>
              <a:pPr defTabSz="1097280"/>
              <a:t>22</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29492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am1cognitiveapproachestolearning [με άδεια μόνο για μη εμπορική χρήση] / Craik και Lockhart">
            <a:extLst>
              <a:ext uri="{FF2B5EF4-FFF2-40B4-BE49-F238E27FC236}">
                <a16:creationId xmlns:a16="http://schemas.microsoft.com/office/drawing/2014/main" id="{04359C2A-8A74-4CDC-2BDE-F9E26AFDA8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0552" y="3552339"/>
            <a:ext cx="8257448" cy="424292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pPr>
              <a:defRPr/>
            </a:pPr>
            <a:r>
              <a:rPr lang="el">
                <a:latin typeface="+mj-lt"/>
              </a:rPr>
              <a:t>Craik και Tulving (1975)</a:t>
            </a:r>
          </a:p>
        </p:txBody>
      </p:sp>
      <p:graphicFrame>
        <p:nvGraphicFramePr>
          <p:cNvPr id="10" name="Content Placeholder 9"/>
          <p:cNvGraphicFramePr>
            <a:graphicFrameLocks noGrp="1"/>
          </p:cNvGraphicFramePr>
          <p:nvPr>
            <p:ph idx="1"/>
          </p:nvPr>
        </p:nvGraphicFramePr>
        <p:xfrm>
          <a:off x="219997" y="1627778"/>
          <a:ext cx="7768834" cy="3487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6565" name="Slide Number Placeholder 6"/>
          <p:cNvSpPr>
            <a:spLocks noGrp="1"/>
          </p:cNvSpPr>
          <p:nvPr>
            <p:ph type="sldNum" sz="quarter" idx="4294967295"/>
          </p:nvPr>
        </p:nvSpPr>
        <p:spPr bwMode="auto">
          <a:xfrm>
            <a:off x="9692640" y="7494271"/>
            <a:ext cx="2680372" cy="571501"/>
          </a:xfrm>
          <a:prstGeom prst="rect">
            <a:avLst/>
          </a:prstGeom>
          <a:noFill/>
          <a:ln>
            <a:miter lim="800000"/>
            <a:headEnd/>
            <a:tailEnd/>
          </a:ln>
        </p:spPr>
        <p:txBody>
          <a:bodyPr/>
          <a:lstStyle/>
          <a:p>
            <a:pPr defTabSz="1097280"/>
            <a:fld id="{C5ADA804-F6A9-445E-AB10-F8F50331F886}" type="slidenum">
              <a:rPr lang="en-GB">
                <a:solidFill>
                  <a:prstClr val="black">
                    <a:tint val="75000"/>
                  </a:prstClr>
                </a:solidFill>
                <a:latin typeface="Calibri" panose="020F0502020204030204"/>
              </a:rPr>
              <a:pPr defTabSz="1097280"/>
              <a:t>23</a:t>
            </a:fld>
            <a:endParaRPr lang="en-GB">
              <a:solidFill>
                <a:prstClr val="black">
                  <a:tint val="75000"/>
                </a:prstClr>
              </a:solidFill>
              <a:latin typeface="Calibri" panose="020F0502020204030204"/>
            </a:endParaRPr>
          </a:p>
        </p:txBody>
      </p:sp>
      <p:sp>
        <p:nvSpPr>
          <p:cNvPr id="12" name="Oval 11"/>
          <p:cNvSpPr/>
          <p:nvPr/>
        </p:nvSpPr>
        <p:spPr>
          <a:xfrm>
            <a:off x="5746906" y="3937611"/>
            <a:ext cx="2052196" cy="1221643"/>
          </a:xfrm>
          <a:prstGeom prst="ellipse">
            <a:avLst/>
          </a:prstGeom>
        </p:spPr>
        <p:style>
          <a:lnRef idx="2">
            <a:schemeClr val="accent4"/>
          </a:lnRef>
          <a:fillRef idx="1">
            <a:schemeClr val="lt1"/>
          </a:fillRef>
          <a:effectRef idx="0">
            <a:schemeClr val="accent4"/>
          </a:effectRef>
          <a:fontRef idx="minor">
            <a:schemeClr val="dk1"/>
          </a:fontRef>
        </p:style>
        <p:txBody>
          <a:bodyPr anchor="ctr"/>
          <a:lstStyle/>
          <a:p>
            <a:pPr algn="ctr" defTabSz="1097280"/>
            <a:r>
              <a:rPr lang="el" sz="1280" i="1">
                <a:solidFill>
                  <a:srgbClr val="000000"/>
                </a:solidFill>
                <a:latin typeface="Calibri" panose="020F0502020204030204"/>
                <a:ea typeface="ＭＳ Ｐゴシック" pitchFamily="-106" charset="-128"/>
              </a:rPr>
              <a:t>Παρήγαγε την καλύτερη συνολική μνήμη, ειδικά για απαντήσεις «Ναι».</a:t>
            </a:r>
          </a:p>
        </p:txBody>
      </p:sp>
    </p:spTree>
    <p:extLst>
      <p:ext uri="{BB962C8B-B14F-4D97-AF65-F5344CB8AC3E}">
        <p14:creationId xmlns:p14="http://schemas.microsoft.com/office/powerpoint/2010/main" val="3130610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41944" y="379709"/>
            <a:ext cx="12618720" cy="1590676"/>
          </a:xfrm>
        </p:spPr>
        <p:txBody>
          <a:bodyPr/>
          <a:lstStyle/>
          <a:p>
            <a:r>
              <a:rPr lang="el" dirty="0"/>
              <a:t>Μάθηση μέσω ανάκτησης</a:t>
            </a:r>
          </a:p>
        </p:txBody>
      </p:sp>
      <p:sp>
        <p:nvSpPr>
          <p:cNvPr id="8" name="Content Placeholder 7"/>
          <p:cNvSpPr>
            <a:spLocks noGrp="1"/>
          </p:cNvSpPr>
          <p:nvPr>
            <p:ph idx="1"/>
          </p:nvPr>
        </p:nvSpPr>
        <p:spPr>
          <a:xfrm>
            <a:off x="741944" y="1970385"/>
            <a:ext cx="6035128" cy="5686979"/>
          </a:xfrm>
        </p:spPr>
        <p:txBody>
          <a:bodyPr>
            <a:normAutofit/>
          </a:bodyPr>
          <a:lstStyle/>
          <a:p>
            <a:r>
              <a:rPr lang="el"/>
              <a:t>Αποτέλεσμα δοκιμής:</a:t>
            </a:r>
          </a:p>
          <a:p>
            <a:pPr lvl="1"/>
            <a:r>
              <a:rPr lang="el"/>
              <a:t>Η ανάκτηση πληροφοριών που πρέπει να θυμόμαστε κατά τη διάρκεια της μάθησης ενισχύει τη μάθηση (Roediger &amp; Karpicke, 2006)</a:t>
            </a:r>
          </a:p>
          <a:p>
            <a:pPr lvl="2"/>
            <a:r>
              <a:rPr lang="el"/>
              <a:t>Διαδραστική μάθηση</a:t>
            </a:r>
          </a:p>
          <a:p>
            <a:pPr lvl="2"/>
            <a:r>
              <a:rPr lang="el"/>
              <a:t>Χυμένη προσοχή</a:t>
            </a:r>
          </a:p>
          <a:p>
            <a:pPr lvl="2"/>
            <a:endParaRPr lang="en-GB"/>
          </a:p>
          <a:p>
            <a:pPr lvl="1"/>
            <a:r>
              <a:rPr lang="el"/>
              <a:t>Η δοκιμή απαιτεί πιο επίπονη σημασιολογική επεξεργασία</a:t>
            </a:r>
          </a:p>
        </p:txBody>
      </p:sp>
      <p:pic>
        <p:nvPicPr>
          <p:cNvPr id="5122" name="Picture 2">
            <a:extLst>
              <a:ext uri="{FF2B5EF4-FFF2-40B4-BE49-F238E27FC236}">
                <a16:creationId xmlns:a16="http://schemas.microsoft.com/office/drawing/2014/main" id="{58B36421-6516-483F-B3B1-A5962CBC5C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3334" y="1627778"/>
            <a:ext cx="6180464" cy="525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65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FAF27-7B83-4B02-8007-E605EE5D9F04}"/>
              </a:ext>
            </a:extLst>
          </p:cNvPr>
          <p:cNvSpPr>
            <a:spLocks noGrp="1"/>
          </p:cNvSpPr>
          <p:nvPr>
            <p:ph type="ctrTitle"/>
          </p:nvPr>
        </p:nvSpPr>
        <p:spPr/>
        <p:txBody>
          <a:bodyPr/>
          <a:lstStyle/>
          <a:p>
            <a:r>
              <a:rPr lang="el"/>
              <a:t>Μεταγνώση</a:t>
            </a:r>
            <a:endParaRPr lang="et-EE"/>
          </a:p>
        </p:txBody>
      </p:sp>
      <p:sp>
        <p:nvSpPr>
          <p:cNvPr id="5" name="Subtitle 4">
            <a:extLst>
              <a:ext uri="{FF2B5EF4-FFF2-40B4-BE49-F238E27FC236}">
                <a16:creationId xmlns:a16="http://schemas.microsoft.com/office/drawing/2014/main" id="{B733F3B4-3AAA-398D-BDF0-2B376549A6A6}"/>
              </a:ext>
            </a:extLst>
          </p:cNvPr>
          <p:cNvSpPr>
            <a:spLocks noGrp="1"/>
          </p:cNvSpPr>
          <p:nvPr>
            <p:ph type="subTitle" idx="1"/>
          </p:nvPr>
        </p:nvSpPr>
        <p:spPr/>
        <p:txBody>
          <a:bodyPr/>
          <a:lstStyle/>
          <a:p>
            <a:endParaRPr lang="et-EE"/>
          </a:p>
        </p:txBody>
      </p:sp>
    </p:spTree>
    <p:extLst>
      <p:ext uri="{BB962C8B-B14F-4D97-AF65-F5344CB8AC3E}">
        <p14:creationId xmlns:p14="http://schemas.microsoft.com/office/powerpoint/2010/main" val="2986872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A9582C-046E-6B71-0746-C12A631D9EAB}"/>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l" altLang="nb-NO"/>
              <a:t>Ορισμοί</a:t>
            </a:r>
          </a:p>
        </p:txBody>
      </p:sp>
      <p:pic>
        <p:nvPicPr>
          <p:cNvPr id="3" name="Picture 2">
            <a:extLst>
              <a:ext uri="{FF2B5EF4-FFF2-40B4-BE49-F238E27FC236}">
                <a16:creationId xmlns:a16="http://schemas.microsoft.com/office/drawing/2014/main" id="{35D56E48-849F-6FCE-702C-D64C2143E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902E8FC1-50EA-9E17-F88C-4FB41F0C43D0}"/>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l" altLang="nb-NO" i="1"/>
              <a:t>Σκέφτομαι να σκέφτομαι</a:t>
            </a:r>
          </a:p>
          <a:p>
            <a:pPr eaLnBrk="1" hangingPunct="1">
              <a:defRPr/>
            </a:pPr>
            <a:r>
              <a:rPr lang="el" altLang="nb-NO"/>
              <a:t>Γνώση των γνώσεών του</a:t>
            </a:r>
          </a:p>
          <a:p>
            <a:pPr eaLnBrk="1" hangingPunct="1">
              <a:defRPr/>
            </a:pPr>
            <a:endParaRPr lang="en-US" altLang="nb-NO"/>
          </a:p>
          <a:p>
            <a:pPr eaLnBrk="1" hangingPunct="1">
              <a:defRPr/>
            </a:pPr>
            <a:r>
              <a:rPr lang="el" altLang="nb-NO"/>
              <a:t>Η γνώση της ρύθμισης της γνώσης και της γνώσης παρακολουθεί μόνος του τα επίπεδα κατανόησης και προβλέπει πόσο καλά θα τα πάει σε μια συγκεκριμένη εργασία.</a:t>
            </a:r>
          </a:p>
          <a:p>
            <a:pPr eaLnBrk="1" hangingPunct="1">
              <a:defRPr/>
            </a:pPr>
            <a:r>
              <a:rPr lang="el" altLang="nb-NO" i="1"/>
              <a:t>Αυτορρύθμιση</a:t>
            </a:r>
            <a:r>
              <a:rPr lang="el" altLang="nb-NO"/>
              <a:t> - οι μαθητές παρακολουθούν τη δική τους κατανόηση και αξιολογούν τις ικανότητές τους χωρίς τη βοήθεια του δασκάλου.</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427B-EFBB-B720-74A6-7C5CC88CF185}"/>
              </a:ext>
            </a:extLst>
          </p:cNvPr>
          <p:cNvSpPr>
            <a:spLocks noGrp="1"/>
          </p:cNvSpPr>
          <p:nvPr>
            <p:ph type="title"/>
          </p:nvPr>
        </p:nvSpPr>
        <p:spPr/>
        <p:txBody>
          <a:bodyPr/>
          <a:lstStyle/>
          <a:p>
            <a:r>
              <a:rPr lang="el"/>
              <a:t>Για να καταλάβετε</a:t>
            </a:r>
            <a:endParaRPr lang="et-EE"/>
          </a:p>
        </p:txBody>
      </p:sp>
      <p:sp>
        <p:nvSpPr>
          <p:cNvPr id="3" name="Content Placeholder 2">
            <a:extLst>
              <a:ext uri="{FF2B5EF4-FFF2-40B4-BE49-F238E27FC236}">
                <a16:creationId xmlns:a16="http://schemas.microsoft.com/office/drawing/2014/main" id="{EB51BA49-FDD3-3085-8118-306D8083DF8A}"/>
              </a:ext>
            </a:extLst>
          </p:cNvPr>
          <p:cNvSpPr>
            <a:spLocks noGrp="1"/>
          </p:cNvSpPr>
          <p:nvPr>
            <p:ph sz="half" idx="1"/>
          </p:nvPr>
        </p:nvSpPr>
        <p:spPr>
          <a:xfrm>
            <a:off x="731520" y="2030255"/>
            <a:ext cx="6461760" cy="5431156"/>
          </a:xfrm>
        </p:spPr>
        <p:txBody>
          <a:bodyPr/>
          <a:lstStyle/>
          <a:p>
            <a:r>
              <a:rPr lang="el"/>
              <a:t>Αρχικές καταστάσεις</a:t>
            </a:r>
          </a:p>
          <a:p>
            <a:pPr lvl="1"/>
            <a:r>
              <a:rPr lang="el"/>
              <a:t>Πού βρίσκομαι</a:t>
            </a:r>
          </a:p>
          <a:p>
            <a:pPr lvl="1"/>
            <a:r>
              <a:rPr lang="el"/>
              <a:t>Κρίσεις απόδοσης</a:t>
            </a:r>
          </a:p>
          <a:p>
            <a:pPr lvl="1"/>
            <a:r>
              <a:rPr lang="el"/>
              <a:t>Προσδοκίες</a:t>
            </a:r>
          </a:p>
          <a:p>
            <a:r>
              <a:rPr lang="el"/>
              <a:t>Άφιξη</a:t>
            </a:r>
          </a:p>
          <a:p>
            <a:pPr lvl="1"/>
            <a:r>
              <a:rPr lang="el"/>
              <a:t>Τι ξέρω</a:t>
            </a:r>
          </a:p>
          <a:p>
            <a:endParaRPr lang="et-EE"/>
          </a:p>
        </p:txBody>
      </p:sp>
      <p:sp>
        <p:nvSpPr>
          <p:cNvPr id="4" name="Content Placeholder 3">
            <a:extLst>
              <a:ext uri="{FF2B5EF4-FFF2-40B4-BE49-F238E27FC236}">
                <a16:creationId xmlns:a16="http://schemas.microsoft.com/office/drawing/2014/main" id="{70E9D7C6-3E8D-1D43-5C6F-B327C88897D3}"/>
              </a:ext>
            </a:extLst>
          </p:cNvPr>
          <p:cNvSpPr>
            <a:spLocks noGrp="1"/>
          </p:cNvSpPr>
          <p:nvPr>
            <p:ph sz="half" idx="2"/>
          </p:nvPr>
        </p:nvSpPr>
        <p:spPr/>
        <p:txBody>
          <a:bodyPr/>
          <a:lstStyle/>
          <a:p>
            <a:endParaRPr lang="et-EE"/>
          </a:p>
        </p:txBody>
      </p:sp>
      <p:pic>
        <p:nvPicPr>
          <p:cNvPr id="6" name="Picture 5">
            <a:extLst>
              <a:ext uri="{FF2B5EF4-FFF2-40B4-BE49-F238E27FC236}">
                <a16:creationId xmlns:a16="http://schemas.microsoft.com/office/drawing/2014/main" id="{A6689E82-9216-EBE4-7D46-1AFB5D9B73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4639" y="1481140"/>
            <a:ext cx="7584538" cy="6309359"/>
          </a:xfrm>
          <a:prstGeom prst="rect">
            <a:avLst/>
          </a:prstGeom>
        </p:spPr>
      </p:pic>
      <p:pic>
        <p:nvPicPr>
          <p:cNvPr id="9" name="Picture 8">
            <a:extLst>
              <a:ext uri="{FF2B5EF4-FFF2-40B4-BE49-F238E27FC236}">
                <a16:creationId xmlns:a16="http://schemas.microsoft.com/office/drawing/2014/main" id="{942A51DF-F7F5-FD5A-9C93-6FECB92855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9795" y="1591155"/>
            <a:ext cx="8957276" cy="5374364"/>
          </a:xfrm>
          <a:prstGeom prst="rect">
            <a:avLst/>
          </a:prstGeom>
          <a:noFill/>
        </p:spPr>
      </p:pic>
    </p:spTree>
    <p:extLst>
      <p:ext uri="{BB962C8B-B14F-4D97-AF65-F5344CB8AC3E}">
        <p14:creationId xmlns:p14="http://schemas.microsoft.com/office/powerpoint/2010/main" val="135151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el"/>
              <a:t>Συστατικά (Dawson, 2016)</a:t>
            </a:r>
            <a:endParaRPr lang="et-EE"/>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fontScale="85000" lnSpcReduction="20000"/>
          </a:bodyPr>
          <a:lstStyle/>
          <a:p>
            <a:r>
              <a:rPr lang="el"/>
              <a:t>Η μεταγνώση είναι ένα ρυθμιστικό σύστημα που περιλαμβάνει (α)</a:t>
            </a:r>
          </a:p>
          <a:p>
            <a:r>
              <a:rPr lang="el"/>
              <a:t>γνώσεις, (β) εμπειρίες, (γ) στόχοι και (δ) στρατηγικές.</a:t>
            </a:r>
          </a:p>
          <a:p>
            <a:r>
              <a:rPr lang="el" i="1"/>
              <a:t>Η μεταγνωστική γνώση </a:t>
            </a:r>
            <a:r>
              <a:rPr lang="el"/>
              <a:t>είναι αποθηκευμένη γνώση</a:t>
            </a:r>
          </a:p>
          <a:p>
            <a:r>
              <a:rPr lang="el"/>
              <a:t>ή πεποιθήσεις σχετικά με </a:t>
            </a:r>
          </a:p>
          <a:p>
            <a:pPr lvl="1"/>
            <a:r>
              <a:rPr lang="el"/>
              <a:t>(1) ο εαυτός μας και οι άλλοι ως γνωστικοί παράγοντες</a:t>
            </a:r>
          </a:p>
          <a:p>
            <a:pPr lvl="1"/>
            <a:r>
              <a:rPr lang="el"/>
              <a:t>(2) Καθήκοντα</a:t>
            </a:r>
          </a:p>
          <a:p>
            <a:pPr lvl="1"/>
            <a:r>
              <a:rPr lang="el"/>
              <a:t>(3) Δράσεις ή στρατηγικές</a:t>
            </a:r>
          </a:p>
          <a:p>
            <a:pPr lvl="1"/>
            <a:r>
              <a:rPr lang="el"/>
              <a:t>4)τον τρόπο με τον οποίο όλα αυτά αλληλεπιδρούν για να επηρεάσουν το αποτέλεσμα κάθε διανοητικής επιχείρησης</a:t>
            </a:r>
          </a:p>
          <a:p>
            <a:endParaRPr lang="et-EE"/>
          </a:p>
        </p:txBody>
      </p:sp>
    </p:spTree>
    <p:extLst>
      <p:ext uri="{BB962C8B-B14F-4D97-AF65-F5344CB8AC3E}">
        <p14:creationId xmlns:p14="http://schemas.microsoft.com/office/powerpoint/2010/main" val="2019495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el"/>
              <a:t>Τα στοιχεία συνεχίστηκαν (Dawson, 2016)</a:t>
            </a:r>
            <a:endParaRPr lang="et-EE"/>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a:bodyPr>
          <a:lstStyle/>
          <a:p>
            <a:r>
              <a:rPr lang="el" i="1"/>
              <a:t>Οι μεταγνωστικές εμπειρίες </a:t>
            </a:r>
            <a:r>
              <a:rPr lang="el"/>
              <a:t>είναι συνειδητές γνωστικές ή συναισθηματικές εμπειρίες που αφορούν οποιαδήποτε πτυχή ενός πνευματικού εγχειρήματος.</a:t>
            </a:r>
            <a:endParaRPr lang="et-EE"/>
          </a:p>
        </p:txBody>
      </p:sp>
    </p:spTree>
    <p:extLst>
      <p:ext uri="{BB962C8B-B14F-4D97-AF65-F5344CB8AC3E}">
        <p14:creationId xmlns:p14="http://schemas.microsoft.com/office/powerpoint/2010/main" val="2262455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2086080" y="957720"/>
            <a:ext cx="11248800" cy="960000"/>
          </a:xfrm>
          <a:prstGeom prst="rect">
            <a:avLst/>
          </a:prstGeom>
        </p:spPr>
        <p:txBody>
          <a:bodyPr spcFirstLastPara="1" vert="horz" wrap="square" lIns="146280" tIns="146280" rIns="146280" bIns="146280" rtlCol="0" anchor="t" anchorCtr="0">
            <a:normAutofit fontScale="90000"/>
          </a:bodyPr>
          <a:lstStyle/>
          <a:p>
            <a:r>
              <a:rPr lang="el"/>
              <a:t>Ψηφιοποίηση στον τομέα της υγείας...</a:t>
            </a:r>
            <a:endParaRPr/>
          </a:p>
        </p:txBody>
      </p:sp>
      <p:sp>
        <p:nvSpPr>
          <p:cNvPr id="298" name="Google Shape;298;p16"/>
          <p:cNvSpPr txBox="1">
            <a:spLocks noGrp="1"/>
          </p:cNvSpPr>
          <p:nvPr>
            <p:ph type="body" idx="1"/>
          </p:nvPr>
        </p:nvSpPr>
        <p:spPr>
          <a:xfrm>
            <a:off x="2086080" y="2172680"/>
            <a:ext cx="11248800" cy="5077920"/>
          </a:xfrm>
          <a:prstGeom prst="rect">
            <a:avLst/>
          </a:prstGeom>
        </p:spPr>
        <p:txBody>
          <a:bodyPr spcFirstLastPara="1" vert="horz" wrap="square" lIns="146280" tIns="146280" rIns="146280" bIns="146280" rtlCol="0" anchor="t" anchorCtr="0">
            <a:normAutofit fontScale="85000" lnSpcReduction="20000"/>
          </a:bodyPr>
          <a:lstStyle/>
          <a:p>
            <a:pPr marL="0" indent="0">
              <a:buNone/>
            </a:pPr>
            <a:r>
              <a:rPr lang="el"/>
              <a:t>… μεταβάλλει ήδη το έργο των επαγγελματιών του τομέα της υγείας</a:t>
            </a:r>
            <a:endParaRPr/>
          </a:p>
          <a:p>
            <a:pPr>
              <a:spcBef>
                <a:spcPts val="1920"/>
              </a:spcBef>
            </a:pPr>
            <a:r>
              <a:rPr lang="el"/>
              <a:t>Αποτελεσματικότερη διαχείριση των δεδομένων ασθενών/χρηστών</a:t>
            </a:r>
            <a:endParaRPr/>
          </a:p>
          <a:p>
            <a:r>
              <a:rPr lang="el"/>
              <a:t>Τα δεδομένα είναι διαθέσιμα άμεσα και παντού</a:t>
            </a:r>
            <a:endParaRPr/>
          </a:p>
          <a:p>
            <a:r>
              <a:rPr lang="el"/>
              <a:t>Τα δεδομένα μπορούν να συνδυαστούν και να ανταλλάσσονται</a:t>
            </a:r>
            <a:endParaRPr/>
          </a:p>
          <a:p>
            <a:r>
              <a:rPr lang="el"/>
              <a:t>Οι κεντρικές βάσεις δεδομένων ηλεκτρονικών αρχείων υγείας επιτρέπουν βελτιωμένη έρευνα και βελτιωμένες υπηρεσίες υγειονομικής περίθαλψης μέσω ταχύτερων και ακριβέστερων διαγνώσεων</a:t>
            </a:r>
            <a:endParaRPr/>
          </a:p>
          <a:p>
            <a:r>
              <a:rPr lang="el"/>
              <a:t>Οικονομικά αποδοτική μη τοπική διεπιστημονική διαβούλευση και συνεργασία</a:t>
            </a:r>
            <a:endParaRPr/>
          </a:p>
          <a:p>
            <a:r>
              <a:rPr lang="el"/>
              <a:t>Οικονομική αποδοτικότητα</a:t>
            </a:r>
            <a:endParaRPr/>
          </a:p>
          <a:p>
            <a:r>
              <a:rPr lang="el"/>
              <a:t>Προσέγγιση μειονεκτουσών και διαρθρωτικά ασθενέστερων ή πολύ απομακρυσμένων γεωγραφικών σφαιρών</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l" altLang="nb-NO"/>
              <a:t>Αυτορρύθμιση</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a:p>
        </p:txBody>
      </p:sp>
      <p:pic>
        <p:nvPicPr>
          <p:cNvPr id="21508" name="Picture 4" descr="Ρύθμιση με διαφορετικούς τρόπους για ενήλικες εκπαιδευόμενους | by Ζεϊνέπ Αϊκούλ Γιαβούζ |  Εποχή της Ευαισθητοποίησης | Μεσαίο">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8216-77C6-9608-1AA9-573D5819001F}"/>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6D6C8564-2F03-EF7B-D829-15F36C669749}"/>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F587838C-85A3-5EAC-AAB8-274F6A947B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0848" y="0"/>
            <a:ext cx="10488707" cy="8229600"/>
          </a:xfrm>
          <a:prstGeom prst="rect">
            <a:avLst/>
          </a:prstGeom>
        </p:spPr>
      </p:pic>
    </p:spTree>
    <p:extLst>
      <p:ext uri="{BB962C8B-B14F-4D97-AF65-F5344CB8AC3E}">
        <p14:creationId xmlns:p14="http://schemas.microsoft.com/office/powerpoint/2010/main" val="1921367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 y="438150"/>
            <a:ext cx="7120849" cy="1590676"/>
          </a:xfrm>
        </p:spPr>
        <p:txBody>
          <a:bodyPr>
            <a:normAutofit fontScale="90000"/>
          </a:bodyPr>
          <a:lstStyle/>
          <a:p>
            <a:r>
              <a:rPr lang="el" err="1"/>
              <a:t>Μεταγνώση (Ευκλείδης, 2011)</a:t>
            </a:r>
            <a:endParaRPr lang="en-GB"/>
          </a:p>
        </p:txBody>
      </p:sp>
      <p:pic>
        <p:nvPicPr>
          <p:cNvPr id="6" name="Plassholder for innhold 5"/>
          <p:cNvPicPr>
            <a:picLocks noGrp="1" noChangeAspect="1"/>
          </p:cNvPicPr>
          <p:nvPr>
            <p:ph sz="half" idx="1"/>
          </p:nvPr>
        </p:nvPicPr>
        <p:blipFill>
          <a:blip r:embed="rId2"/>
          <a:stretch>
            <a:fillRect/>
          </a:stretch>
        </p:blipFill>
        <p:spPr>
          <a:xfrm>
            <a:off x="7120851" y="121412"/>
            <a:ext cx="6683473" cy="7800294"/>
          </a:xfrm>
          <a:prstGeom prst="rect">
            <a:avLst/>
          </a:prstGeom>
        </p:spPr>
      </p:pic>
      <p:sp>
        <p:nvSpPr>
          <p:cNvPr id="3" name="Plassholder for innhold 2">
            <a:extLst>
              <a:ext uri="{FF2B5EF4-FFF2-40B4-BE49-F238E27FC236}">
                <a16:creationId xmlns:a16="http://schemas.microsoft.com/office/drawing/2014/main" id="{F79B898C-5871-EB00-D81B-BAFF17EC766B}"/>
              </a:ext>
            </a:extLst>
          </p:cNvPr>
          <p:cNvSpPr txBox="1">
            <a:spLocks/>
          </p:cNvSpPr>
          <p:nvPr/>
        </p:nvSpPr>
        <p:spPr>
          <a:xfrm>
            <a:off x="1005840" y="2190751"/>
            <a:ext cx="6217920" cy="5221607"/>
          </a:xfrm>
          <a:prstGeom prst="rect">
            <a:avLst/>
          </a:prstGeom>
        </p:spPr>
        <p:txBody>
          <a:bodyPr vert="horz" lIns="109728" tIns="54864" rIns="109728" bIns="54864"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50" indent="-365750" defTabSz="1463004">
              <a:spcBef>
                <a:spcPts val="1600"/>
              </a:spcBef>
            </a:pPr>
            <a:r>
              <a:rPr lang="el" sz="3360" err="1">
                <a:solidFill>
                  <a:prstClr val="black"/>
                </a:solidFill>
                <a:latin typeface="Calibri"/>
              </a:rPr>
              <a:t>Πίσω από την αλλαγή συμπεριφοράς</a:t>
            </a:r>
            <a:endParaRPr lang="nb-NO" sz="3360">
              <a:solidFill>
                <a:prstClr val="black"/>
              </a:solidFill>
              <a:latin typeface="Calibri"/>
            </a:endParaRPr>
          </a:p>
          <a:p>
            <a:pPr marL="365750" indent="-365750" defTabSz="1463004">
              <a:spcBef>
                <a:spcPts val="1600"/>
              </a:spcBef>
            </a:pPr>
            <a:r>
              <a:rPr lang="el" sz="3360">
                <a:solidFill>
                  <a:prstClr val="black"/>
                </a:solidFill>
                <a:latin typeface="Calibri"/>
              </a:rPr>
              <a:t>Γνώσεις MC</a:t>
            </a:r>
            <a:endParaRPr lang="nb-NO" sz="3360">
              <a:solidFill>
                <a:prstClr val="black"/>
              </a:solidFill>
              <a:latin typeface="Calibri"/>
            </a:endParaRPr>
          </a:p>
          <a:p>
            <a:pPr marL="1097252" lvl="1" indent="-365750" defTabSz="1463004">
              <a:spcBef>
                <a:spcPts val="800"/>
              </a:spcBef>
            </a:pPr>
            <a:r>
              <a:rPr lang="el" sz="2880" err="1">
                <a:solidFill>
                  <a:prstClr val="black"/>
                </a:solidFill>
                <a:latin typeface="Calibri"/>
              </a:rPr>
              <a:t>Η ΣΥΜΠΕΡΙΦΟΡΑ</a:t>
            </a:r>
            <a:endParaRPr lang="nb-NO" sz="2880">
              <a:solidFill>
                <a:prstClr val="black"/>
              </a:solidFill>
              <a:latin typeface="Calibri"/>
            </a:endParaRPr>
          </a:p>
          <a:p>
            <a:pPr marL="1097252" lvl="1" indent="-365750" defTabSz="1463004">
              <a:spcBef>
                <a:spcPts val="800"/>
              </a:spcBef>
            </a:pPr>
            <a:r>
              <a:rPr lang="el" sz="2880" err="1">
                <a:solidFill>
                  <a:prstClr val="black"/>
                </a:solidFill>
                <a:latin typeface="Calibri"/>
              </a:rPr>
              <a:t>Αποτελέσματα</a:t>
            </a:r>
            <a:endParaRPr lang="nb-NO" sz="2880">
              <a:solidFill>
                <a:prstClr val="black"/>
              </a:solidFill>
              <a:latin typeface="Calibri"/>
            </a:endParaRPr>
          </a:p>
          <a:p>
            <a:pPr marL="365750" indent="-365750" defTabSz="1463004">
              <a:spcBef>
                <a:spcPts val="1600"/>
              </a:spcBef>
            </a:pPr>
            <a:r>
              <a:rPr lang="el" sz="3360" err="1">
                <a:solidFill>
                  <a:prstClr val="black"/>
                </a:solidFill>
                <a:latin typeface="Calibri"/>
              </a:rPr>
              <a:t>Αυτορρύθμιση</a:t>
            </a:r>
            <a:endParaRPr lang="nb-NO" sz="3360">
              <a:solidFill>
                <a:prstClr val="black"/>
              </a:solidFill>
              <a:latin typeface="Calibri"/>
            </a:endParaRPr>
          </a:p>
          <a:p>
            <a:pPr marL="365750" indent="-365750" defTabSz="1463004">
              <a:spcBef>
                <a:spcPts val="1600"/>
              </a:spcBef>
            </a:pPr>
            <a:r>
              <a:rPr lang="el" sz="3360" err="1">
                <a:solidFill>
                  <a:prstClr val="black"/>
                </a:solidFill>
                <a:latin typeface="Calibri"/>
              </a:rPr>
              <a:t>Εμπειρία (συνήθειες)</a:t>
            </a:r>
          </a:p>
          <a:p>
            <a:pPr marL="365750" indent="-365750" defTabSz="1463004">
              <a:spcBef>
                <a:spcPts val="1600"/>
              </a:spcBef>
            </a:pPr>
            <a:r>
              <a:rPr lang="el" sz="3360">
                <a:solidFill>
                  <a:prstClr val="black"/>
                </a:solidFill>
                <a:latin typeface="Calibri"/>
              </a:rPr>
              <a:t>Ανατροφοδότηση</a:t>
            </a:r>
          </a:p>
          <a:p>
            <a:pPr marL="365750" indent="-365750" defTabSz="1463004">
              <a:spcBef>
                <a:spcPts val="1600"/>
              </a:spcBef>
            </a:pPr>
            <a:r>
              <a:rPr lang="el" sz="3360">
                <a:solidFill>
                  <a:prstClr val="black"/>
                </a:solidFill>
                <a:latin typeface="Calibri"/>
              </a:rPr>
              <a:t>Αντανάκλαση</a:t>
            </a:r>
          </a:p>
          <a:p>
            <a:pPr marL="365750" indent="-365750" defTabSz="1463004">
              <a:spcBef>
                <a:spcPts val="1600"/>
              </a:spcBef>
            </a:pPr>
            <a:endParaRPr lang="en-GB" sz="3360">
              <a:solidFill>
                <a:prstClr val="black"/>
              </a:solidFill>
              <a:latin typeface="Calibri"/>
            </a:endParaRPr>
          </a:p>
        </p:txBody>
      </p:sp>
    </p:spTree>
    <p:extLst>
      <p:ext uri="{BB962C8B-B14F-4D97-AF65-F5344CB8AC3E}">
        <p14:creationId xmlns:p14="http://schemas.microsoft.com/office/powerpoint/2010/main" val="2980085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016-BA49-C1D5-F5F3-66F9E33C299B}"/>
              </a:ext>
            </a:extLst>
          </p:cNvPr>
          <p:cNvSpPr>
            <a:spLocks noGrp="1"/>
          </p:cNvSpPr>
          <p:nvPr>
            <p:ph type="title"/>
          </p:nvPr>
        </p:nvSpPr>
        <p:spPr/>
        <p:txBody>
          <a:bodyPr/>
          <a:lstStyle/>
          <a:p>
            <a:pPr algn="l"/>
            <a:r>
              <a:rPr lang="el"/>
              <a:t>Πώς να φτάσετε</a:t>
            </a:r>
            <a:endParaRPr lang="et-EE"/>
          </a:p>
        </p:txBody>
      </p:sp>
      <p:sp>
        <p:nvSpPr>
          <p:cNvPr id="3" name="Content Placeholder 2">
            <a:extLst>
              <a:ext uri="{FF2B5EF4-FFF2-40B4-BE49-F238E27FC236}">
                <a16:creationId xmlns:a16="http://schemas.microsoft.com/office/drawing/2014/main" id="{E653F6AE-ACDD-9B33-DFBB-9EE2DB3E675E}"/>
              </a:ext>
            </a:extLst>
          </p:cNvPr>
          <p:cNvSpPr>
            <a:spLocks noGrp="1"/>
          </p:cNvSpPr>
          <p:nvPr>
            <p:ph sz="half" idx="1"/>
          </p:nvPr>
        </p:nvSpPr>
        <p:spPr/>
        <p:txBody>
          <a:bodyPr/>
          <a:lstStyle/>
          <a:p>
            <a:r>
              <a:rPr lang="el"/>
              <a:t>Κριτική σκέψη</a:t>
            </a:r>
          </a:p>
          <a:p>
            <a:r>
              <a:rPr lang="el"/>
              <a:t>Αντανάκλαση</a:t>
            </a:r>
            <a:endParaRPr lang="et-EE"/>
          </a:p>
        </p:txBody>
      </p:sp>
      <p:sp>
        <p:nvSpPr>
          <p:cNvPr id="4" name="Content Placeholder 3">
            <a:extLst>
              <a:ext uri="{FF2B5EF4-FFF2-40B4-BE49-F238E27FC236}">
                <a16:creationId xmlns:a16="http://schemas.microsoft.com/office/drawing/2014/main" id="{D270884F-5132-47E8-FCC2-30A6816D7DB1}"/>
              </a:ext>
            </a:extLst>
          </p:cNvPr>
          <p:cNvSpPr>
            <a:spLocks noGrp="1"/>
          </p:cNvSpPr>
          <p:nvPr>
            <p:ph sz="half" idx="2"/>
          </p:nvPr>
        </p:nvSpPr>
        <p:spPr/>
        <p:txBody>
          <a:bodyPr/>
          <a:lstStyle/>
          <a:p>
            <a:endParaRPr lang="et-EE"/>
          </a:p>
        </p:txBody>
      </p:sp>
      <p:pic>
        <p:nvPicPr>
          <p:cNvPr id="5" name="Plassholder for innhold 5">
            <a:extLst>
              <a:ext uri="{FF2B5EF4-FFF2-40B4-BE49-F238E27FC236}">
                <a16:creationId xmlns:a16="http://schemas.microsoft.com/office/drawing/2014/main" id="{08DF568F-7FD3-1993-209D-B3DC49098E88}"/>
              </a:ext>
            </a:extLst>
          </p:cNvPr>
          <p:cNvPicPr>
            <a:picLocks noChangeAspect="1"/>
          </p:cNvPicPr>
          <p:nvPr/>
        </p:nvPicPr>
        <p:blipFill>
          <a:blip r:embed="rId2"/>
          <a:stretch>
            <a:fillRect/>
          </a:stretch>
        </p:blipFill>
        <p:spPr>
          <a:xfrm>
            <a:off x="7120851" y="121412"/>
            <a:ext cx="6683473" cy="7800294"/>
          </a:xfrm>
          <a:prstGeom prst="rect">
            <a:avLst/>
          </a:prstGeom>
        </p:spPr>
      </p:pic>
      <p:sp>
        <p:nvSpPr>
          <p:cNvPr id="6" name="Oval 5">
            <a:extLst>
              <a:ext uri="{FF2B5EF4-FFF2-40B4-BE49-F238E27FC236}">
                <a16:creationId xmlns:a16="http://schemas.microsoft.com/office/drawing/2014/main" id="{D3CB9DDB-5E75-7212-032A-54210E0E2C24}"/>
              </a:ext>
            </a:extLst>
          </p:cNvPr>
          <p:cNvSpPr/>
          <p:nvPr/>
        </p:nvSpPr>
        <p:spPr>
          <a:xfrm>
            <a:off x="8168641" y="121414"/>
            <a:ext cx="6461760" cy="3006467"/>
          </a:xfrm>
          <a:prstGeom prst="ellipse">
            <a:avLst/>
          </a:prstGeom>
          <a:noFill/>
          <a:ln w="38100">
            <a:solidFill>
              <a:srgbClr val="FF0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04"/>
            <a:endParaRPr lang="et-EE" sz="2880">
              <a:solidFill>
                <a:prstClr val="white"/>
              </a:solidFill>
              <a:latin typeface="Calibri"/>
            </a:endParaRPr>
          </a:p>
        </p:txBody>
      </p:sp>
    </p:spTree>
    <p:extLst>
      <p:ext uri="{BB962C8B-B14F-4D97-AF65-F5344CB8AC3E}">
        <p14:creationId xmlns:p14="http://schemas.microsoft.com/office/powerpoint/2010/main" val="63230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41C1-9CDC-1F93-CAD2-12B9D7906BAF}"/>
              </a:ext>
            </a:extLst>
          </p:cNvPr>
          <p:cNvSpPr>
            <a:spLocks noGrp="1"/>
          </p:cNvSpPr>
          <p:nvPr>
            <p:ph type="title"/>
          </p:nvPr>
        </p:nvSpPr>
        <p:spPr/>
        <p:txBody>
          <a:bodyPr/>
          <a:lstStyle/>
          <a:p>
            <a:r>
              <a:rPr lang="el"/>
              <a:t>Πραγματικές πτυχές</a:t>
            </a:r>
            <a:endParaRPr lang="et-EE"/>
          </a:p>
        </p:txBody>
      </p:sp>
      <p:sp>
        <p:nvSpPr>
          <p:cNvPr id="3" name="Content Placeholder 2">
            <a:extLst>
              <a:ext uri="{FF2B5EF4-FFF2-40B4-BE49-F238E27FC236}">
                <a16:creationId xmlns:a16="http://schemas.microsoft.com/office/drawing/2014/main" id="{2EA1398D-55E5-2E7E-EEA4-B88A2685D7E7}"/>
              </a:ext>
            </a:extLst>
          </p:cNvPr>
          <p:cNvSpPr>
            <a:spLocks noGrp="1"/>
          </p:cNvSpPr>
          <p:nvPr>
            <p:ph sz="half" idx="1"/>
          </p:nvPr>
        </p:nvSpPr>
        <p:spPr>
          <a:xfrm>
            <a:off x="532806" y="1920242"/>
            <a:ext cx="6904314" cy="5431156"/>
          </a:xfrm>
        </p:spPr>
        <p:txBody>
          <a:bodyPr>
            <a:normAutofit/>
          </a:bodyPr>
          <a:lstStyle/>
          <a:p>
            <a:r>
              <a:rPr lang="el" dirty="0"/>
              <a:t>Αυτοαποτελεσματικότητα</a:t>
            </a:r>
          </a:p>
          <a:p>
            <a:pPr lvl="1"/>
            <a:r>
              <a:rPr lang="el" dirty="0"/>
              <a:t>Εμπειρία</a:t>
            </a:r>
          </a:p>
          <a:p>
            <a:pPr lvl="1"/>
            <a:r>
              <a:rPr lang="el" dirty="0"/>
              <a:t>Πρότυπα</a:t>
            </a:r>
          </a:p>
          <a:p>
            <a:pPr lvl="1"/>
            <a:r>
              <a:rPr lang="el" dirty="0"/>
              <a:t>Καθοδήγηση/καθοδήγηση</a:t>
            </a:r>
          </a:p>
          <a:p>
            <a:pPr lvl="1"/>
            <a:r>
              <a:rPr lang="el" dirty="0"/>
              <a:t>Φυσιολογικές αποκρίσεις</a:t>
            </a:r>
          </a:p>
          <a:p>
            <a:r>
              <a:rPr lang="el" dirty="0"/>
              <a:t>Νοοτροπία ανάπτυξης</a:t>
            </a:r>
          </a:p>
          <a:p>
            <a:endParaRPr lang="et-EE" dirty="0"/>
          </a:p>
        </p:txBody>
      </p:sp>
      <p:sp>
        <p:nvSpPr>
          <p:cNvPr id="4" name="Content Placeholder 3">
            <a:extLst>
              <a:ext uri="{FF2B5EF4-FFF2-40B4-BE49-F238E27FC236}">
                <a16:creationId xmlns:a16="http://schemas.microsoft.com/office/drawing/2014/main" id="{7B552BCE-52B7-6917-D4AC-5A7F84705753}"/>
              </a:ext>
            </a:extLst>
          </p:cNvPr>
          <p:cNvSpPr>
            <a:spLocks noGrp="1"/>
          </p:cNvSpPr>
          <p:nvPr>
            <p:ph sz="half" idx="2"/>
          </p:nvPr>
        </p:nvSpPr>
        <p:spPr/>
        <p:txBody>
          <a:bodyPr>
            <a:normAutofit/>
          </a:bodyPr>
          <a:lstStyle/>
          <a:p>
            <a:endParaRPr lang="et-EE"/>
          </a:p>
        </p:txBody>
      </p:sp>
    </p:spTree>
    <p:extLst>
      <p:ext uri="{BB962C8B-B14F-4D97-AF65-F5344CB8AC3E}">
        <p14:creationId xmlns:p14="http://schemas.microsoft.com/office/powerpoint/2010/main" val="3161412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l" altLang="nb-NO" dirty="0"/>
              <a:t>Αυτορρύθμιση</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a:p>
        </p:txBody>
      </p:sp>
      <p:pic>
        <p:nvPicPr>
          <p:cNvPr id="21508" name="Picture 4" descr="Ρύθμιση με διαφορετικούς τρόπους για ενήλικες εκπαιδευόμενους | by Ζεϊνέπ Αϊκούλ Γιαβούζ |  Εποχή της Ευαισθητοποίησης | Μεσαίο">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Ρύθμιση με διαφορετικούς τρόπους για ενήλικες εκπαιδευόμενους | by Ζεϊνέπ Αϊκούλ Γιαβούζ |  Εποχή της Ευαισθητοποίησης | Μεσαίο">
            <a:extLst>
              <a:ext uri="{FF2B5EF4-FFF2-40B4-BE49-F238E27FC236}">
                <a16:creationId xmlns:a16="http://schemas.microsoft.com/office/drawing/2014/main" id="{7045317E-2A83-0179-3FCD-AB677638FD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01085" y="302782"/>
            <a:ext cx="8038310" cy="752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71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7D69-E86C-EB9A-5816-4839284BD3FC}"/>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09A3BF2C-3FD1-DBFC-E69A-87DCA7E22EDB}"/>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54349431-5F08-BA42-1604-D282C00136F8}"/>
              </a:ext>
            </a:extLst>
          </p:cNvPr>
          <p:cNvPicPr>
            <a:picLocks noChangeAspect="1"/>
          </p:cNvPicPr>
          <p:nvPr/>
        </p:nvPicPr>
        <p:blipFill>
          <a:blip r:embed="rId2"/>
          <a:stretch>
            <a:fillRect/>
          </a:stretch>
        </p:blipFill>
        <p:spPr>
          <a:xfrm>
            <a:off x="616286" y="212815"/>
            <a:ext cx="13397831" cy="7803970"/>
          </a:xfrm>
          <a:prstGeom prst="rect">
            <a:avLst/>
          </a:prstGeom>
        </p:spPr>
      </p:pic>
      <p:pic>
        <p:nvPicPr>
          <p:cNvPr id="25602" name="Picture 2">
            <a:extLst>
              <a:ext uri="{FF2B5EF4-FFF2-40B4-BE49-F238E27FC236}">
                <a16:creationId xmlns:a16="http://schemas.microsoft.com/office/drawing/2014/main" id="{4E7146FA-67BD-465F-960C-8D41F768C7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3621" y="191813"/>
            <a:ext cx="10043160" cy="77114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B98797C-A2E2-59BC-6336-9D0B3FF0C5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056" y="0"/>
            <a:ext cx="12684288" cy="8229600"/>
          </a:xfrm>
          <a:prstGeom prst="rect">
            <a:avLst/>
          </a:prstGeom>
        </p:spPr>
      </p:pic>
      <p:pic>
        <p:nvPicPr>
          <p:cNvPr id="9" name="Picture 8">
            <a:extLst>
              <a:ext uri="{FF2B5EF4-FFF2-40B4-BE49-F238E27FC236}">
                <a16:creationId xmlns:a16="http://schemas.microsoft.com/office/drawing/2014/main" id="{5EEF7D37-0F81-B1E2-086F-6CE431F077D6}"/>
              </a:ext>
            </a:extLst>
          </p:cNvPr>
          <p:cNvPicPr>
            <a:picLocks noChangeAspect="1"/>
          </p:cNvPicPr>
          <p:nvPr/>
        </p:nvPicPr>
        <p:blipFill>
          <a:blip r:embed="rId5"/>
          <a:stretch>
            <a:fillRect/>
          </a:stretch>
        </p:blipFill>
        <p:spPr>
          <a:xfrm>
            <a:off x="898265" y="1676061"/>
            <a:ext cx="12833870" cy="4877480"/>
          </a:xfrm>
          <a:prstGeom prst="rect">
            <a:avLst/>
          </a:prstGeom>
        </p:spPr>
      </p:pic>
    </p:spTree>
    <p:extLst>
      <p:ext uri="{BB962C8B-B14F-4D97-AF65-F5344CB8AC3E}">
        <p14:creationId xmlns:p14="http://schemas.microsoft.com/office/powerpoint/2010/main" val="7299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additive="base">
                                        <p:cTn id="12" dur="500" fill="hold"/>
                                        <p:tgtEl>
                                          <p:spTgt spid="25602"/>
                                        </p:tgtEl>
                                        <p:attrNameLst>
                                          <p:attrName>ppt_x</p:attrName>
                                        </p:attrNameLst>
                                      </p:cBhvr>
                                      <p:tavLst>
                                        <p:tav tm="0">
                                          <p:val>
                                            <p:strVal val="#ppt_x"/>
                                          </p:val>
                                        </p:tav>
                                        <p:tav tm="100000">
                                          <p:val>
                                            <p:strVal val="#ppt_x"/>
                                          </p:val>
                                        </p:tav>
                                      </p:tavLst>
                                    </p:anim>
                                    <p:anim calcmode="lin" valueType="num">
                                      <p:cBhvr additive="base">
                                        <p:cTn id="13" dur="500" fill="hold"/>
                                        <p:tgtEl>
                                          <p:spTgt spid="256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2F6387-918A-EFFC-0C1D-488B6EF32CB2}"/>
              </a:ext>
            </a:extLst>
          </p:cNvPr>
          <p:cNvSpPr>
            <a:spLocks noGrp="1"/>
          </p:cNvSpPr>
          <p:nvPr>
            <p:ph type="title"/>
          </p:nvPr>
        </p:nvSpPr>
        <p:spPr/>
        <p:txBody>
          <a:bodyPr/>
          <a:lstStyle/>
          <a:p>
            <a:endParaRPr lang="et-EE"/>
          </a:p>
        </p:txBody>
      </p:sp>
      <p:sp>
        <p:nvSpPr>
          <p:cNvPr id="6" name="Content Placeholder 5">
            <a:extLst>
              <a:ext uri="{FF2B5EF4-FFF2-40B4-BE49-F238E27FC236}">
                <a16:creationId xmlns:a16="http://schemas.microsoft.com/office/drawing/2014/main" id="{FAB4314F-0E67-958A-195B-0990EA209B45}"/>
              </a:ext>
            </a:extLst>
          </p:cNvPr>
          <p:cNvSpPr>
            <a:spLocks noGrp="1"/>
          </p:cNvSpPr>
          <p:nvPr>
            <p:ph idx="1"/>
          </p:nvPr>
        </p:nvSpPr>
        <p:spPr/>
        <p:txBody>
          <a:bodyPr/>
          <a:lstStyle/>
          <a:p>
            <a:endParaRPr lang="et-EE"/>
          </a:p>
        </p:txBody>
      </p:sp>
      <p:pic>
        <p:nvPicPr>
          <p:cNvPr id="8" name="Picture 7">
            <a:extLst>
              <a:ext uri="{FF2B5EF4-FFF2-40B4-BE49-F238E27FC236}">
                <a16:creationId xmlns:a16="http://schemas.microsoft.com/office/drawing/2014/main" id="{45F0B14A-A32E-560E-7EAF-754499ABF7B7}"/>
              </a:ext>
            </a:extLst>
          </p:cNvPr>
          <p:cNvPicPr>
            <a:picLocks noChangeAspect="1"/>
          </p:cNvPicPr>
          <p:nvPr/>
        </p:nvPicPr>
        <p:blipFill>
          <a:blip r:embed="rId2"/>
          <a:stretch>
            <a:fillRect/>
          </a:stretch>
        </p:blipFill>
        <p:spPr>
          <a:xfrm>
            <a:off x="1" y="62077"/>
            <a:ext cx="12940566" cy="4603122"/>
          </a:xfrm>
          <a:prstGeom prst="rect">
            <a:avLst/>
          </a:prstGeom>
        </p:spPr>
      </p:pic>
      <p:pic>
        <p:nvPicPr>
          <p:cNvPr id="10" name="Picture 9">
            <a:extLst>
              <a:ext uri="{FF2B5EF4-FFF2-40B4-BE49-F238E27FC236}">
                <a16:creationId xmlns:a16="http://schemas.microsoft.com/office/drawing/2014/main" id="{284AB4F8-841A-776B-E13F-DC2C12D155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3433" y="0"/>
            <a:ext cx="11663534" cy="8229600"/>
          </a:xfrm>
          <a:prstGeom prst="rect">
            <a:avLst/>
          </a:prstGeom>
        </p:spPr>
      </p:pic>
      <p:pic>
        <p:nvPicPr>
          <p:cNvPr id="12" name="Picture 11">
            <a:extLst>
              <a:ext uri="{FF2B5EF4-FFF2-40B4-BE49-F238E27FC236}">
                <a16:creationId xmlns:a16="http://schemas.microsoft.com/office/drawing/2014/main" id="{B221FB2B-1904-78D1-937C-F22A87F9B055}"/>
              </a:ext>
            </a:extLst>
          </p:cNvPr>
          <p:cNvPicPr>
            <a:picLocks noChangeAspect="1"/>
          </p:cNvPicPr>
          <p:nvPr/>
        </p:nvPicPr>
        <p:blipFill>
          <a:blip r:embed="rId4"/>
          <a:stretch>
            <a:fillRect/>
          </a:stretch>
        </p:blipFill>
        <p:spPr>
          <a:xfrm>
            <a:off x="612976" y="448660"/>
            <a:ext cx="13404446" cy="6794264"/>
          </a:xfrm>
          <a:prstGeom prst="rect">
            <a:avLst/>
          </a:prstGeom>
        </p:spPr>
      </p:pic>
      <p:pic>
        <p:nvPicPr>
          <p:cNvPr id="14" name="Picture 13">
            <a:extLst>
              <a:ext uri="{FF2B5EF4-FFF2-40B4-BE49-F238E27FC236}">
                <a16:creationId xmlns:a16="http://schemas.microsoft.com/office/drawing/2014/main" id="{116AC832-E838-F0E1-8E1F-F8048B571E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44437" y="62075"/>
            <a:ext cx="11831358" cy="8229600"/>
          </a:xfrm>
          <a:prstGeom prst="rect">
            <a:avLst/>
          </a:prstGeom>
        </p:spPr>
      </p:pic>
    </p:spTree>
    <p:extLst>
      <p:ext uri="{BB962C8B-B14F-4D97-AF65-F5344CB8AC3E}">
        <p14:creationId xmlns:p14="http://schemas.microsoft.com/office/powerpoint/2010/main" val="27951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1"/>
        <p:cNvGrpSpPr/>
        <p:nvPr/>
      </p:nvGrpSpPr>
      <p:grpSpPr>
        <a:xfrm>
          <a:off x="0" y="0"/>
          <a:ext cx="0" cy="0"/>
          <a:chOff x="0" y="0"/>
          <a:chExt cx="0" cy="0"/>
        </a:xfrm>
      </p:grpSpPr>
      <p:sp>
        <p:nvSpPr>
          <p:cNvPr id="442" name="Google Shape;442;p38"/>
          <p:cNvSpPr txBox="1">
            <a:spLocks noGrp="1"/>
          </p:cNvSpPr>
          <p:nvPr>
            <p:ph type="title"/>
          </p:nvPr>
        </p:nvSpPr>
        <p:spPr>
          <a:xfrm>
            <a:off x="5958516" y="755122"/>
            <a:ext cx="7903789" cy="1543392"/>
          </a:xfrm>
          <a:prstGeom prst="rect">
            <a:avLst/>
          </a:prstGeom>
        </p:spPr>
        <p:txBody>
          <a:bodyPr spcFirstLastPara="1" vert="horz" wrap="square" lIns="146304" tIns="73152" rIns="146304" bIns="73152" rtlCol="0" anchor="b" anchorCtr="0">
            <a:normAutofit/>
          </a:bodyPr>
          <a:lstStyle/>
          <a:p>
            <a:pPr defTabSz="1463004">
              <a:spcBef>
                <a:spcPct val="0"/>
              </a:spcBef>
            </a:pPr>
            <a:r>
              <a:rPr lang="el" sz="4960"/>
              <a:t>Πρόληψη - Εκπαίδευση και Κατάρτιση</a:t>
            </a:r>
          </a:p>
        </p:txBody>
      </p:sp>
      <p:sp>
        <p:nvSpPr>
          <p:cNvPr id="443" name="Google Shape;443;p38"/>
          <p:cNvSpPr txBox="1">
            <a:spLocks noGrp="1"/>
          </p:cNvSpPr>
          <p:nvPr>
            <p:ph type="body" idx="1"/>
          </p:nvPr>
        </p:nvSpPr>
        <p:spPr>
          <a:xfrm>
            <a:off x="5958519" y="2926081"/>
            <a:ext cx="7903787" cy="4542503"/>
          </a:xfrm>
          <a:prstGeom prst="rect">
            <a:avLst/>
          </a:prstGeom>
        </p:spPr>
        <p:txBody>
          <a:bodyPr spcFirstLastPara="1" vert="horz" wrap="square" lIns="146304" tIns="73152" rIns="146304" bIns="73152" rtlCol="0" anchor="t" anchorCtr="0">
            <a:normAutofit lnSpcReduction="10000"/>
          </a:bodyPr>
          <a:lstStyle/>
          <a:p>
            <a:pPr marL="0" indent="-365750" defTabSz="1463004">
              <a:buFont typeface="Arial" panose="020B0604020202020204" pitchFamily="34" charset="0"/>
              <a:buChar char="•"/>
            </a:pPr>
            <a:r>
              <a:rPr lang="el" sz="1760"/>
              <a:t>Επίγνωση των κινδύνων και των τρωτών σημείων τόσο για ανθρώπινες όσο και για τεχνολογικές πτυχές καθώς και σε οργανωτικό έως ατομικό επίπεδο.</a:t>
            </a:r>
          </a:p>
          <a:p>
            <a:pPr marL="0" indent="-365750" defTabSz="1463004">
              <a:spcBef>
                <a:spcPts val="1920"/>
              </a:spcBef>
              <a:buFont typeface="Arial" panose="020B0604020202020204" pitchFamily="34" charset="0"/>
              <a:buChar char="•"/>
            </a:pPr>
            <a:r>
              <a:rPr lang="el" sz="1760"/>
              <a:t>Οργανωτικοί στόχοι:</a:t>
            </a:r>
          </a:p>
          <a:p>
            <a:pPr indent="-365750" defTabSz="1463004">
              <a:spcBef>
                <a:spcPts val="1920"/>
              </a:spcBef>
              <a:buSzPct val="100000"/>
              <a:buFont typeface="Arial" panose="020B0604020202020204" pitchFamily="34" charset="0"/>
              <a:buChar char="•"/>
            </a:pPr>
            <a:r>
              <a:rPr lang="el" sz="1760"/>
              <a:t>Αύξηση της ανθεκτικότητας στον κυβερνοχώρο</a:t>
            </a:r>
          </a:p>
          <a:p>
            <a:pPr indent="-365750" defTabSz="1463004">
              <a:buSzPct val="100000"/>
              <a:buFont typeface="Arial" panose="020B0604020202020204" pitchFamily="34" charset="0"/>
              <a:buChar char="•"/>
            </a:pPr>
            <a:r>
              <a:rPr lang="el" sz="1760"/>
              <a:t>Καθιέρωση νοοτροπίας επαγρύπνησης στον κυβερνοχώρο</a:t>
            </a:r>
          </a:p>
          <a:p>
            <a:pPr lvl="1" indent="-365750" defTabSz="1463004">
              <a:buSzPct val="100000"/>
              <a:buFont typeface="Arial" panose="020B0604020202020204" pitchFamily="34" charset="0"/>
              <a:buChar char="•"/>
            </a:pPr>
            <a:r>
              <a:rPr lang="el" sz="1760"/>
              <a:t>Συνεχής ευαισθητοποίηση και ασφαλείς συμπεριφορές προώθησης</a:t>
            </a:r>
          </a:p>
          <a:p>
            <a:pPr marL="0" indent="-365750" defTabSz="1463004">
              <a:spcBef>
                <a:spcPts val="1920"/>
              </a:spcBef>
              <a:buFont typeface="Arial" panose="020B0604020202020204" pitchFamily="34" charset="0"/>
              <a:buChar char="•"/>
            </a:pPr>
            <a:r>
              <a:rPr lang="el" sz="1760"/>
              <a:t>3 κλειδιά για προπόνηση</a:t>
            </a:r>
          </a:p>
          <a:p>
            <a:pPr indent="-365750" defTabSz="1463004">
              <a:spcBef>
                <a:spcPts val="1920"/>
              </a:spcBef>
              <a:buSzPct val="100000"/>
              <a:buFont typeface="Arial" panose="020B0604020202020204" pitchFamily="34" charset="0"/>
              <a:buChar char="•"/>
            </a:pPr>
            <a:r>
              <a:rPr lang="el" sz="1760"/>
              <a:t>Εκπαίδευση – Εκπαίδευση για την ασφάλεια του ηλεκτρονικού ταχυδρομείου των εργαζομένων σε εκπαιδευτική ενότητα που βασίζεται σε υπολογιστή</a:t>
            </a:r>
          </a:p>
          <a:p>
            <a:pPr indent="-365750" defTabSz="1463004">
              <a:buSzPct val="100000"/>
              <a:buFont typeface="Arial" panose="020B0604020202020204" pitchFamily="34" charset="0"/>
              <a:buChar char="•"/>
            </a:pPr>
            <a:r>
              <a:rPr lang="el" sz="1760"/>
              <a:t>Αξιολόγηση – Περιοδικός έλεγχος μέσω της χρήσης προσομοίωσης phishing που θέτει σε δοκιμασία την εκπαίδευσή τους</a:t>
            </a:r>
          </a:p>
          <a:p>
            <a:pPr indent="-365750" defTabSz="1463004">
              <a:buSzPct val="100000"/>
              <a:buFont typeface="Arial" panose="020B0604020202020204" pitchFamily="34" charset="0"/>
              <a:buChar char="•"/>
            </a:pPr>
            <a:r>
              <a:rPr lang="el" sz="1760"/>
              <a:t>Insight – Σε βάθος τριμηνιαίες αναφορές αποκαλύπτουν στατιστικά στοιχεία καμπάνιας, τρωτά σημεία και δραστηριότητα εργαζομένων</a:t>
            </a:r>
          </a:p>
          <a:p>
            <a:pPr marL="0" indent="-365750" defTabSz="1463004">
              <a:spcBef>
                <a:spcPts val="1920"/>
              </a:spcBef>
              <a:spcAft>
                <a:spcPts val="1920"/>
              </a:spcAft>
              <a:buFont typeface="Arial" panose="020B0604020202020204" pitchFamily="34" charset="0"/>
              <a:buChar char="•"/>
            </a:pPr>
            <a:endParaRPr lang="en-US" sz="1760"/>
          </a:p>
        </p:txBody>
      </p:sp>
      <p:pic>
        <p:nvPicPr>
          <p:cNvPr id="445" name="Picture 444" descr="Πολύχρωμες σκαλιστές φιγούρες ανθρώπων">
            <a:extLst>
              <a:ext uri="{FF2B5EF4-FFF2-40B4-BE49-F238E27FC236}">
                <a16:creationId xmlns:a16="http://schemas.microsoft.com/office/drawing/2014/main" id="{AA9DDCD2-0359-FA13-2C44-DDCC1CA48F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
          <a:stretch/>
        </p:blipFill>
        <p:spPr>
          <a:xfrm>
            <a:off x="32" y="16"/>
            <a:ext cx="5562677" cy="8229584"/>
          </a:xfrm>
          <a:prstGeom prst="rect">
            <a:avLst/>
          </a:prstGeom>
          <a:effectLst/>
        </p:spPr>
      </p:pic>
      <p:cxnSp>
        <p:nvCxnSpPr>
          <p:cNvPr id="449" name="Straight Connector 44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120" y="2538139"/>
            <a:ext cx="7571232" cy="0"/>
          </a:xfrm>
          <a:prstGeom prst="line">
            <a:avLst/>
          </a:prstGeom>
          <a:ln w="19050">
            <a:solidFill>
              <a:srgbClr val="F39C1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3">
                                            <p:txEl>
                                              <p:pRg st="0" end="0"/>
                                            </p:txEl>
                                          </p:spTgt>
                                        </p:tgtEl>
                                        <p:attrNameLst>
                                          <p:attrName>style.visibility</p:attrName>
                                        </p:attrNameLst>
                                      </p:cBhvr>
                                      <p:to>
                                        <p:strVal val="visible"/>
                                      </p:to>
                                    </p:set>
                                    <p:animEffect transition="in" filter="fade">
                                      <p:cBhvr>
                                        <p:cTn id="7" dur="500"/>
                                        <p:tgtEl>
                                          <p:spTgt spid="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3">
                                            <p:txEl>
                                              <p:pRg st="1" end="1"/>
                                            </p:txEl>
                                          </p:spTgt>
                                        </p:tgtEl>
                                        <p:attrNameLst>
                                          <p:attrName>style.visibility</p:attrName>
                                        </p:attrNameLst>
                                      </p:cBhvr>
                                      <p:to>
                                        <p:strVal val="visible"/>
                                      </p:to>
                                    </p:set>
                                    <p:animEffect transition="in" filter="fade">
                                      <p:cBhvr>
                                        <p:cTn id="12" dur="500"/>
                                        <p:tgtEl>
                                          <p:spTgt spid="4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3">
                                            <p:txEl>
                                              <p:pRg st="2" end="2"/>
                                            </p:txEl>
                                          </p:spTgt>
                                        </p:tgtEl>
                                        <p:attrNameLst>
                                          <p:attrName>style.visibility</p:attrName>
                                        </p:attrNameLst>
                                      </p:cBhvr>
                                      <p:to>
                                        <p:strVal val="visible"/>
                                      </p:to>
                                    </p:set>
                                    <p:animEffect transition="in" filter="fade">
                                      <p:cBhvr>
                                        <p:cTn id="17" dur="500"/>
                                        <p:tgtEl>
                                          <p:spTgt spid="4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3">
                                            <p:txEl>
                                              <p:pRg st="3" end="3"/>
                                            </p:txEl>
                                          </p:spTgt>
                                        </p:tgtEl>
                                        <p:attrNameLst>
                                          <p:attrName>style.visibility</p:attrName>
                                        </p:attrNameLst>
                                      </p:cBhvr>
                                      <p:to>
                                        <p:strVal val="visible"/>
                                      </p:to>
                                    </p:set>
                                    <p:animEffect transition="in" filter="fade">
                                      <p:cBhvr>
                                        <p:cTn id="22" dur="500"/>
                                        <p:tgtEl>
                                          <p:spTgt spid="44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3">
                                            <p:txEl>
                                              <p:pRg st="4" end="4"/>
                                            </p:txEl>
                                          </p:spTgt>
                                        </p:tgtEl>
                                        <p:attrNameLst>
                                          <p:attrName>style.visibility</p:attrName>
                                        </p:attrNameLst>
                                      </p:cBhvr>
                                      <p:to>
                                        <p:strVal val="visible"/>
                                      </p:to>
                                    </p:set>
                                    <p:animEffect transition="in" filter="fade">
                                      <p:cBhvr>
                                        <p:cTn id="25" dur="500"/>
                                        <p:tgtEl>
                                          <p:spTgt spid="44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43">
                                            <p:txEl>
                                              <p:pRg st="5" end="5"/>
                                            </p:txEl>
                                          </p:spTgt>
                                        </p:tgtEl>
                                        <p:attrNameLst>
                                          <p:attrName>style.visibility</p:attrName>
                                        </p:attrNameLst>
                                      </p:cBhvr>
                                      <p:to>
                                        <p:strVal val="visible"/>
                                      </p:to>
                                    </p:set>
                                    <p:animEffect transition="in" filter="fade">
                                      <p:cBhvr>
                                        <p:cTn id="30" dur="500"/>
                                        <p:tgtEl>
                                          <p:spTgt spid="44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43">
                                            <p:txEl>
                                              <p:pRg st="6" end="6"/>
                                            </p:txEl>
                                          </p:spTgt>
                                        </p:tgtEl>
                                        <p:attrNameLst>
                                          <p:attrName>style.visibility</p:attrName>
                                        </p:attrNameLst>
                                      </p:cBhvr>
                                      <p:to>
                                        <p:strVal val="visible"/>
                                      </p:to>
                                    </p:set>
                                    <p:animEffect transition="in" filter="fade">
                                      <p:cBhvr>
                                        <p:cTn id="35" dur="500"/>
                                        <p:tgtEl>
                                          <p:spTgt spid="44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43">
                                            <p:txEl>
                                              <p:pRg st="7" end="7"/>
                                            </p:txEl>
                                          </p:spTgt>
                                        </p:tgtEl>
                                        <p:attrNameLst>
                                          <p:attrName>style.visibility</p:attrName>
                                        </p:attrNameLst>
                                      </p:cBhvr>
                                      <p:to>
                                        <p:strVal val="visible"/>
                                      </p:to>
                                    </p:set>
                                    <p:animEffect transition="in" filter="fade">
                                      <p:cBhvr>
                                        <p:cTn id="40" dur="500"/>
                                        <p:tgtEl>
                                          <p:spTgt spid="44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43">
                                            <p:txEl>
                                              <p:pRg st="8" end="8"/>
                                            </p:txEl>
                                          </p:spTgt>
                                        </p:tgtEl>
                                        <p:attrNameLst>
                                          <p:attrName>style.visibility</p:attrName>
                                        </p:attrNameLst>
                                      </p:cBhvr>
                                      <p:to>
                                        <p:strVal val="visible"/>
                                      </p:to>
                                    </p:set>
                                    <p:animEffect transition="in" filter="fade">
                                      <p:cBhvr>
                                        <p:cTn id="45" dur="500"/>
                                        <p:tgtEl>
                                          <p:spTgt spid="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
        <p:cNvGrpSpPr/>
        <p:nvPr/>
      </p:nvGrpSpPr>
      <p:grpSpPr>
        <a:xfrm>
          <a:off x="0" y="0"/>
          <a:ext cx="0" cy="0"/>
          <a:chOff x="0" y="0"/>
          <a:chExt cx="0" cy="0"/>
        </a:xfrm>
      </p:grpSpPr>
      <p:sp useBgFill="1">
        <p:nvSpPr>
          <p:cNvPr id="455" name="Rectangle 45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en-US" sz="2880">
              <a:solidFill>
                <a:prstClr val="white"/>
              </a:solidFill>
              <a:latin typeface="Calibri" panose="020F0502020204030204"/>
            </a:endParaRPr>
          </a:p>
        </p:txBody>
      </p:sp>
      <p:sp useBgFill="1">
        <p:nvSpPr>
          <p:cNvPr id="457" name="Freeform: Shape 45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46806" cy="82296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463004">
              <a:defRPr/>
            </a:pPr>
            <a:endParaRPr lang="en-US" sz="2880">
              <a:solidFill>
                <a:prstClr val="white"/>
              </a:solidFill>
              <a:latin typeface="Calibri" panose="020F0502020204030204"/>
            </a:endParaRPr>
          </a:p>
        </p:txBody>
      </p:sp>
      <p:sp useBgFill="1">
        <p:nvSpPr>
          <p:cNvPr id="459" name="Freeform: Shape 45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35834" cy="82296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463004">
              <a:defRPr/>
            </a:pPr>
            <a:endParaRPr lang="en-US" sz="2880">
              <a:solidFill>
                <a:prstClr val="white"/>
              </a:solidFill>
              <a:latin typeface="Calibri" panose="020F0502020204030204"/>
            </a:endParaRPr>
          </a:p>
        </p:txBody>
      </p:sp>
      <p:sp>
        <p:nvSpPr>
          <p:cNvPr id="448" name="Google Shape;448;p39"/>
          <p:cNvSpPr txBox="1">
            <a:spLocks noGrp="1"/>
          </p:cNvSpPr>
          <p:nvPr>
            <p:ph type="title"/>
          </p:nvPr>
        </p:nvSpPr>
        <p:spPr>
          <a:xfrm>
            <a:off x="445312" y="1393547"/>
            <a:ext cx="4494823" cy="1486814"/>
          </a:xfrm>
          <a:prstGeom prst="rect">
            <a:avLst/>
          </a:prstGeom>
        </p:spPr>
        <p:txBody>
          <a:bodyPr spcFirstLastPara="1" vert="horz" wrap="square" lIns="146304" tIns="73152" rIns="146304" bIns="73152" rtlCol="0" anchor="ctr" anchorCtr="0">
            <a:normAutofit fontScale="90000"/>
          </a:bodyPr>
          <a:lstStyle/>
          <a:p>
            <a:pPr defTabSz="1463004">
              <a:spcBef>
                <a:spcPct val="0"/>
              </a:spcBef>
            </a:pPr>
            <a:r>
              <a:rPr lang="el" sz="3360" dirty="0"/>
              <a:t>Εκπαίδευση συμπεριφορών ασφάλειας στον κυβερνοχώρο (status quo)</a:t>
            </a:r>
          </a:p>
        </p:txBody>
      </p:sp>
      <p:sp>
        <p:nvSpPr>
          <p:cNvPr id="461" name="Rectangle 46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1856"/>
            <a:ext cx="153619" cy="7846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endParaRPr lang="en-US" sz="2880">
              <a:solidFill>
                <a:prstClr val="white"/>
              </a:solidFill>
              <a:latin typeface="Calibri" panose="020F0502020204030204"/>
            </a:endParaRPr>
          </a:p>
        </p:txBody>
      </p:sp>
      <p:sp>
        <p:nvSpPr>
          <p:cNvPr id="463" name="Rectangle 46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070" y="2932176"/>
            <a:ext cx="4059936" cy="2194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463004">
              <a:defRPr/>
            </a:pPr>
            <a:endParaRPr lang="en-US" sz="2880">
              <a:solidFill>
                <a:prstClr val="white"/>
              </a:solidFill>
              <a:latin typeface="Calibri" panose="020F0502020204030204"/>
            </a:endParaRPr>
          </a:p>
        </p:txBody>
      </p:sp>
      <p:sp>
        <p:nvSpPr>
          <p:cNvPr id="449" name="Google Shape;449;p39"/>
          <p:cNvSpPr txBox="1">
            <a:spLocks noGrp="1"/>
          </p:cNvSpPr>
          <p:nvPr>
            <p:ph type="body" idx="1"/>
          </p:nvPr>
        </p:nvSpPr>
        <p:spPr>
          <a:xfrm>
            <a:off x="445312" y="3261664"/>
            <a:ext cx="4126688" cy="3848711"/>
          </a:xfrm>
          <a:prstGeom prst="rect">
            <a:avLst/>
          </a:prstGeom>
        </p:spPr>
        <p:txBody>
          <a:bodyPr spcFirstLastPara="1" vert="horz" wrap="square" lIns="146304" tIns="73152" rIns="146304" bIns="73152" rtlCol="0" anchor="t" anchorCtr="0">
            <a:normAutofit fontScale="92500" lnSpcReduction="10000"/>
          </a:bodyPr>
          <a:lstStyle/>
          <a:p>
            <a:pPr marL="0" indent="-365750" defTabSz="1463004">
              <a:buFont typeface="Arial" panose="020B0604020202020204" pitchFamily="34" charset="0"/>
              <a:buChar char="•"/>
            </a:pPr>
            <a:r>
              <a:rPr lang="el" sz="1280"/>
              <a:t>Αλλάξτε την εστίαση από την ενεργοποίηση του φόβου στη βάση κινήτρων</a:t>
            </a:r>
          </a:p>
          <a:p>
            <a:pPr marL="0" indent="-365750" defTabSz="1463004">
              <a:spcBef>
                <a:spcPts val="1920"/>
              </a:spcBef>
              <a:buFont typeface="Arial" panose="020B0604020202020204" pitchFamily="34" charset="0"/>
              <a:buChar char="•"/>
            </a:pPr>
            <a:r>
              <a:rPr lang="el" sz="1280"/>
              <a:t>Παιχνιδοποίηση της εκπαίδευσης και της κατάρτισης</a:t>
            </a:r>
          </a:p>
          <a:p>
            <a:pPr marL="0" indent="-365750" defTabSz="1463004">
              <a:spcBef>
                <a:spcPts val="1920"/>
              </a:spcBef>
              <a:buFont typeface="Arial" panose="020B0604020202020204" pitchFamily="34" charset="0"/>
              <a:buChar char="•"/>
            </a:pPr>
            <a:r>
              <a:rPr lang="el" sz="1280"/>
              <a:t>Βασισμένο στην Κοινωνική Γνωσιακή Θεωρία και τον Συμπεριφορισμό</a:t>
            </a:r>
            <a:endParaRPr lang="en-US" sz="1280"/>
          </a:p>
          <a:p>
            <a:pPr indent="-365750" defTabSz="1463004">
              <a:spcBef>
                <a:spcPts val="1920"/>
              </a:spcBef>
              <a:buFont typeface="Arial" panose="020B0604020202020204" pitchFamily="34" charset="0"/>
              <a:buChar char="•"/>
            </a:pPr>
            <a:r>
              <a:rPr lang="el" sz="1280"/>
              <a:t>Πόντοι</a:t>
            </a:r>
          </a:p>
          <a:p>
            <a:pPr indent="-365750" defTabSz="1463004">
              <a:buFont typeface="Arial" panose="020B0604020202020204" pitchFamily="34" charset="0"/>
              <a:buChar char="•"/>
            </a:pPr>
            <a:r>
              <a:rPr lang="el" sz="1280"/>
              <a:t>Κονκάρδες </a:t>
            </a:r>
          </a:p>
          <a:p>
            <a:pPr indent="-365750" defTabSz="1463004">
              <a:buFont typeface="Arial" panose="020B0604020202020204" pitchFamily="34" charset="0"/>
              <a:buChar char="•"/>
            </a:pPr>
            <a:r>
              <a:rPr lang="el" sz="1280"/>
              <a:t>Πίνακες κατάταξης</a:t>
            </a:r>
          </a:p>
          <a:p>
            <a:pPr marL="0" indent="-365750" defTabSz="1463004">
              <a:spcBef>
                <a:spcPts val="1920"/>
              </a:spcBef>
              <a:buFont typeface="Arial" panose="020B0604020202020204" pitchFamily="34" charset="0"/>
              <a:buChar char="•"/>
            </a:pPr>
            <a:r>
              <a:rPr lang="el" sz="1280"/>
              <a:t>Βοηθά στην αύξηση της ευαισθητοποίησης και της επίμονης συμπεριφοράς</a:t>
            </a:r>
            <a:endParaRPr lang="en-US" sz="1280"/>
          </a:p>
          <a:p>
            <a:pPr marL="0" indent="-365750" defTabSz="1463004">
              <a:spcBef>
                <a:spcPts val="1920"/>
              </a:spcBef>
              <a:buFont typeface="Arial" panose="020B0604020202020204" pitchFamily="34" charset="0"/>
              <a:buChar char="•"/>
            </a:pPr>
            <a:r>
              <a:rPr lang="el" sz="1280"/>
              <a:t>Περιοδικός έλεγχος και ενημέρωση</a:t>
            </a:r>
          </a:p>
          <a:p>
            <a:pPr indent="-365750" defTabSz="1463004">
              <a:spcBef>
                <a:spcPts val="1920"/>
              </a:spcBef>
              <a:buFont typeface="Arial" panose="020B0604020202020204" pitchFamily="34" charset="0"/>
              <a:buChar char="•"/>
            </a:pPr>
            <a:r>
              <a:rPr lang="el" sz="1280"/>
              <a:t>Διαλείποντα κίνητρα</a:t>
            </a:r>
          </a:p>
          <a:p>
            <a:pPr indent="-365750" defTabSz="1463004">
              <a:buFont typeface="Arial" panose="020B0604020202020204" pitchFamily="34" charset="0"/>
              <a:buChar char="•"/>
            </a:pPr>
            <a:r>
              <a:rPr lang="el" sz="1280"/>
              <a:t>Ανάπτυξη επίθεσης</a:t>
            </a:r>
          </a:p>
          <a:p>
            <a:pPr indent="-365750" defTabSz="1463004">
              <a:buFont typeface="Arial" panose="020B0604020202020204" pitchFamily="34" charset="0"/>
              <a:buChar char="•"/>
            </a:pPr>
            <a:r>
              <a:rPr lang="el" sz="1280"/>
              <a:t>Έκθεση και εκπαίδευση</a:t>
            </a:r>
          </a:p>
        </p:txBody>
      </p:sp>
      <p:pic>
        <p:nvPicPr>
          <p:cNvPr id="450" name="Google Shape;450;p39"/>
          <p:cNvPicPr preferRelativeResize="0"/>
          <p:nvPr/>
        </p:nvPicPr>
        <p:blipFill>
          <a:blip r:embed="rId3" cstate="email">
            <a:extLst>
              <a:ext uri="{28A0092B-C50C-407E-A947-70E740481C1C}">
                <a14:useLocalDpi xmlns:a14="http://schemas.microsoft.com/office/drawing/2010/main"/>
              </a:ext>
            </a:extLst>
          </a:blip>
          <a:stretch>
            <a:fillRect/>
          </a:stretch>
        </p:blipFill>
        <p:spPr>
          <a:xfrm>
            <a:off x="5881421" y="1060249"/>
            <a:ext cx="8306410" cy="6229806"/>
          </a:xfrm>
          <a:prstGeom prst="rect">
            <a:avLst/>
          </a:prstGeom>
          <a:noFill/>
        </p:spPr>
      </p:pic>
      <p:grpSp>
        <p:nvGrpSpPr>
          <p:cNvPr id="2" name="Group 1">
            <a:extLst>
              <a:ext uri="{FF2B5EF4-FFF2-40B4-BE49-F238E27FC236}">
                <a16:creationId xmlns:a16="http://schemas.microsoft.com/office/drawing/2014/main" id="{3EF8A2D6-997E-A7A2-F80D-66DCE0FC3A73}"/>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B71DFF94-B054-A320-BA71-F7F8532FF0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949E7A4-A844-6578-31E0-332779BB30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animEffect transition="in" filter="barn(inVertical)">
                                      <p:cBhvr>
                                        <p:cTn id="7" dur="500"/>
                                        <p:tgtEl>
                                          <p:spTgt spid="4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9">
                                            <p:txEl>
                                              <p:pRg st="1" end="1"/>
                                            </p:txEl>
                                          </p:spTgt>
                                        </p:tgtEl>
                                        <p:attrNameLst>
                                          <p:attrName>style.visibility</p:attrName>
                                        </p:attrNameLst>
                                      </p:cBhvr>
                                      <p:to>
                                        <p:strVal val="visible"/>
                                      </p:to>
                                    </p:set>
                                    <p:animEffect transition="in" filter="barn(inVertical)">
                                      <p:cBhvr>
                                        <p:cTn id="12" dur="500"/>
                                        <p:tgtEl>
                                          <p:spTgt spid="4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49">
                                            <p:txEl>
                                              <p:pRg st="2" end="2"/>
                                            </p:txEl>
                                          </p:spTgt>
                                        </p:tgtEl>
                                        <p:attrNameLst>
                                          <p:attrName>style.visibility</p:attrName>
                                        </p:attrNameLst>
                                      </p:cBhvr>
                                      <p:to>
                                        <p:strVal val="visible"/>
                                      </p:to>
                                    </p:set>
                                    <p:animEffect transition="in" filter="barn(inVertical)">
                                      <p:cBhvr>
                                        <p:cTn id="17" dur="500"/>
                                        <p:tgtEl>
                                          <p:spTgt spid="4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9">
                                            <p:txEl>
                                              <p:pRg st="3" end="3"/>
                                            </p:txEl>
                                          </p:spTgt>
                                        </p:tgtEl>
                                        <p:attrNameLst>
                                          <p:attrName>style.visibility</p:attrName>
                                        </p:attrNameLst>
                                      </p:cBhvr>
                                      <p:to>
                                        <p:strVal val="visible"/>
                                      </p:to>
                                    </p:set>
                                    <p:animEffect transition="in" filter="barn(inVertical)">
                                      <p:cBhvr>
                                        <p:cTn id="22" dur="500"/>
                                        <p:tgtEl>
                                          <p:spTgt spid="4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9">
                                            <p:txEl>
                                              <p:pRg st="4" end="4"/>
                                            </p:txEl>
                                          </p:spTgt>
                                        </p:tgtEl>
                                        <p:attrNameLst>
                                          <p:attrName>style.visibility</p:attrName>
                                        </p:attrNameLst>
                                      </p:cBhvr>
                                      <p:to>
                                        <p:strVal val="visible"/>
                                      </p:to>
                                    </p:set>
                                    <p:animEffect transition="in" filter="barn(inVertical)">
                                      <p:cBhvr>
                                        <p:cTn id="27" dur="500"/>
                                        <p:tgtEl>
                                          <p:spTgt spid="4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49">
                                            <p:txEl>
                                              <p:pRg st="5" end="5"/>
                                            </p:txEl>
                                          </p:spTgt>
                                        </p:tgtEl>
                                        <p:attrNameLst>
                                          <p:attrName>style.visibility</p:attrName>
                                        </p:attrNameLst>
                                      </p:cBhvr>
                                      <p:to>
                                        <p:strVal val="visible"/>
                                      </p:to>
                                    </p:set>
                                    <p:animEffect transition="in" filter="barn(inVertical)">
                                      <p:cBhvr>
                                        <p:cTn id="32" dur="500"/>
                                        <p:tgtEl>
                                          <p:spTgt spid="4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9">
                                            <p:txEl>
                                              <p:pRg st="6" end="6"/>
                                            </p:txEl>
                                          </p:spTgt>
                                        </p:tgtEl>
                                        <p:attrNameLst>
                                          <p:attrName>style.visibility</p:attrName>
                                        </p:attrNameLst>
                                      </p:cBhvr>
                                      <p:to>
                                        <p:strVal val="visible"/>
                                      </p:to>
                                    </p:set>
                                    <p:animEffect transition="in" filter="barn(inVertical)">
                                      <p:cBhvr>
                                        <p:cTn id="37" dur="500"/>
                                        <p:tgtEl>
                                          <p:spTgt spid="4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49">
                                            <p:txEl>
                                              <p:pRg st="7" end="7"/>
                                            </p:txEl>
                                          </p:spTgt>
                                        </p:tgtEl>
                                        <p:attrNameLst>
                                          <p:attrName>style.visibility</p:attrName>
                                        </p:attrNameLst>
                                      </p:cBhvr>
                                      <p:to>
                                        <p:strVal val="visible"/>
                                      </p:to>
                                    </p:set>
                                    <p:animEffect transition="in" filter="barn(inVertical)">
                                      <p:cBhvr>
                                        <p:cTn id="42" dur="500"/>
                                        <p:tgtEl>
                                          <p:spTgt spid="4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49">
                                            <p:txEl>
                                              <p:pRg st="8" end="8"/>
                                            </p:txEl>
                                          </p:spTgt>
                                        </p:tgtEl>
                                        <p:attrNameLst>
                                          <p:attrName>style.visibility</p:attrName>
                                        </p:attrNameLst>
                                      </p:cBhvr>
                                      <p:to>
                                        <p:strVal val="visible"/>
                                      </p:to>
                                    </p:set>
                                    <p:animEffect transition="in" filter="barn(inVertical)">
                                      <p:cBhvr>
                                        <p:cTn id="47" dur="500"/>
                                        <p:tgtEl>
                                          <p:spTgt spid="44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49">
                                            <p:txEl>
                                              <p:pRg st="9" end="9"/>
                                            </p:txEl>
                                          </p:spTgt>
                                        </p:tgtEl>
                                        <p:attrNameLst>
                                          <p:attrName>style.visibility</p:attrName>
                                        </p:attrNameLst>
                                      </p:cBhvr>
                                      <p:to>
                                        <p:strVal val="visible"/>
                                      </p:to>
                                    </p:set>
                                    <p:animEffect transition="in" filter="barn(inVertical)">
                                      <p:cBhvr>
                                        <p:cTn id="52" dur="500"/>
                                        <p:tgtEl>
                                          <p:spTgt spid="44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49">
                                            <p:txEl>
                                              <p:pRg st="10" end="10"/>
                                            </p:txEl>
                                          </p:spTgt>
                                        </p:tgtEl>
                                        <p:attrNameLst>
                                          <p:attrName>style.visibility</p:attrName>
                                        </p:attrNameLst>
                                      </p:cBhvr>
                                      <p:to>
                                        <p:strVal val="visible"/>
                                      </p:to>
                                    </p:set>
                                    <p:animEffect transition="in" filter="barn(inVertical)">
                                      <p:cBhvr>
                                        <p:cTn id="57" dur="500"/>
                                        <p:tgtEl>
                                          <p:spTgt spid="44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title"/>
          </p:nvPr>
        </p:nvSpPr>
        <p:spPr>
          <a:xfrm>
            <a:off x="2086080" y="957720"/>
            <a:ext cx="11248800" cy="875040"/>
          </a:xfrm>
          <a:prstGeom prst="rect">
            <a:avLst/>
          </a:prstGeom>
        </p:spPr>
        <p:txBody>
          <a:bodyPr spcFirstLastPara="1" vert="horz" wrap="square" lIns="146280" tIns="146280" rIns="146280" bIns="146280" rtlCol="0" anchor="t" anchorCtr="0">
            <a:normAutofit fontScale="90000"/>
          </a:bodyPr>
          <a:lstStyle/>
          <a:p>
            <a:r>
              <a:rPr lang="el"/>
              <a:t>Ψηφιοποίηση στον τομέα της υγείας...</a:t>
            </a:r>
            <a:endParaRPr/>
          </a:p>
        </p:txBody>
      </p:sp>
      <p:sp>
        <p:nvSpPr>
          <p:cNvPr id="304" name="Google Shape;304;p17"/>
          <p:cNvSpPr txBox="1">
            <a:spLocks noGrp="1"/>
          </p:cNvSpPr>
          <p:nvPr>
            <p:ph type="body" idx="1"/>
          </p:nvPr>
        </p:nvSpPr>
        <p:spPr>
          <a:xfrm>
            <a:off x="2086080" y="1995080"/>
            <a:ext cx="11322240" cy="5698080"/>
          </a:xfrm>
          <a:prstGeom prst="rect">
            <a:avLst/>
          </a:prstGeom>
        </p:spPr>
        <p:txBody>
          <a:bodyPr spcFirstLastPara="1" vert="horz" wrap="square" lIns="146280" tIns="146280" rIns="146280" bIns="146280" rtlCol="0" anchor="t" anchorCtr="0">
            <a:normAutofit fontScale="85000" lnSpcReduction="20000"/>
          </a:bodyPr>
          <a:lstStyle/>
          <a:p>
            <a:pPr marL="0" indent="0">
              <a:buNone/>
            </a:pPr>
            <a:r>
              <a:rPr lang="el"/>
              <a:t>… σημαίνει αυξημένη ευπάθεια</a:t>
            </a:r>
            <a:endParaRPr/>
          </a:p>
          <a:p>
            <a:pPr marL="0" indent="0">
              <a:spcBef>
                <a:spcPts val="1920"/>
              </a:spcBef>
              <a:buNone/>
            </a:pPr>
            <a:endParaRPr/>
          </a:p>
          <a:p>
            <a:pPr>
              <a:spcBef>
                <a:spcPts val="1920"/>
              </a:spcBef>
            </a:pPr>
            <a:r>
              <a:rPr lang="el"/>
              <a:t>Αποθήκευση δεδομένων σε κεντρικές ή ιδιαίτερα διασυνδεδεμένες ψηφιακές υποδομές</a:t>
            </a:r>
            <a:endParaRPr/>
          </a:p>
          <a:p>
            <a:r>
              <a:rPr lang="el"/>
              <a:t>Η ιατρική με επίκεντρο τον ασθενή απαιτεί αυτονομία του ασθενούς και πρόσβαση του ασθενούς στα προσωπικά του δεδομένα </a:t>
            </a:r>
            <a:endParaRPr/>
          </a:p>
          <a:p>
            <a:r>
              <a:rPr lang="el"/>
              <a:t>Η περιπατητική συλλογή δεδομένων αυξάνει τον όγκο των ευαίσθητων δεδομένων </a:t>
            </a:r>
            <a:endParaRPr/>
          </a:p>
          <a:p>
            <a:r>
              <a:rPr lang="el"/>
              <a:t>Πληροφορίες σχετικά με την τεκμηρίωση ασθενών και τα προσωπικά ή ανώνυμα δεδομένα από διάφορους φορείς, όπως ασφάλειες, επαγγελματίες υγείας διαφόρων ιδρυμάτων, οργανισμών</a:t>
            </a:r>
            <a:endParaRPr/>
          </a:p>
          <a:p>
            <a:r>
              <a:rPr lang="el"/>
              <a:t>Ανάγκη για συνεχώς ενημερωμένο και εκσυγχρονισμένο υλικό και λογισμικό</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270"/>
          <p:cNvSpPr/>
          <p:nvPr/>
        </p:nvSpPr>
        <p:spPr>
          <a:xfrm>
            <a:off x="5213280" y="3575400"/>
            <a:ext cx="4198080" cy="342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463004"/>
            <a:endParaRPr sz="2240">
              <a:solidFill>
                <a:prstClr val="white"/>
              </a:solidFill>
              <a:latin typeface="Calibri"/>
              <a:ea typeface="Calibri"/>
              <a:cs typeface="Calibri"/>
              <a:sym typeface="Calibri"/>
            </a:endParaRPr>
          </a:p>
        </p:txBody>
      </p:sp>
      <p:sp>
        <p:nvSpPr>
          <p:cNvPr id="1790" name="Google Shape;1790;p270"/>
          <p:cNvSpPr/>
          <p:nvPr/>
        </p:nvSpPr>
        <p:spPr>
          <a:xfrm>
            <a:off x="5214760" y="2433685"/>
            <a:ext cx="4200960" cy="7944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109720" tIns="54840" rIns="109720" bIns="54840" anchor="ctr" anchorCtr="0">
            <a:noAutofit/>
          </a:bodyPr>
          <a:lstStyle/>
          <a:p>
            <a:pPr algn="ctr" defTabSz="1463004"/>
            <a:endParaRPr sz="2240">
              <a:solidFill>
                <a:prstClr val="white"/>
              </a:solidFill>
              <a:latin typeface="Calibri"/>
              <a:ea typeface="Calibri"/>
              <a:cs typeface="Calibri"/>
              <a:sym typeface="Calibri"/>
            </a:endParaRPr>
          </a:p>
        </p:txBody>
      </p:sp>
      <p:sp>
        <p:nvSpPr>
          <p:cNvPr id="1791" name="Google Shape;1791;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463004"/>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sp>
        <p:nvSpPr>
          <p:cNvPr id="1792" name="Google Shape;1792;p270"/>
          <p:cNvSpPr/>
          <p:nvPr/>
        </p:nvSpPr>
        <p:spPr>
          <a:xfrm>
            <a:off x="7172660" y="3893202"/>
            <a:ext cx="285120" cy="443040"/>
          </a:xfrm>
          <a:prstGeom prst="rect">
            <a:avLst/>
          </a:prstGeom>
          <a:noFill/>
          <a:ln>
            <a:noFill/>
          </a:ln>
        </p:spPr>
        <p:txBody>
          <a:bodyPr spcFirstLastPara="1" wrap="square" lIns="109720" tIns="54840" rIns="109720" bIns="54840" anchor="t" anchorCtr="0">
            <a:noAutofit/>
          </a:bodyPr>
          <a:lstStyle/>
          <a:p>
            <a:pPr defTabSz="1463004"/>
            <a:r>
              <a:rPr lang="en-GB" sz="2240">
                <a:solidFill>
                  <a:prstClr val="black"/>
                </a:solidFill>
                <a:latin typeface="Calibri"/>
                <a:ea typeface="Calibri"/>
                <a:cs typeface="Calibri"/>
                <a:sym typeface="Calibri"/>
              </a:rPr>
              <a:t> </a:t>
            </a:r>
            <a:endParaRPr sz="2240">
              <a:solidFill>
                <a:prstClr val="black"/>
              </a:solidFill>
              <a:latin typeface="Calibri"/>
              <a:ea typeface="Calibri"/>
              <a:cs typeface="Calibri"/>
              <a:sym typeface="Calibri"/>
            </a:endParaRPr>
          </a:p>
        </p:txBody>
      </p:sp>
      <p:pic>
        <p:nvPicPr>
          <p:cNvPr id="1793" name="Google Shape;1793;p270" descr="https://lh3.googleusercontent.com/IaCNTQtEXWQBM6-fOKm300Tq8TMAJ5UO1UNIkVWXtJvcZYhYs1bkqLBXs_0LO4vXiiOWEIv6wPl0-pDFpienNHQ48P0C2LguQz4ni6RATN_3kHpjATWtRfr8rDxmojk7KP5rg8lJqzw"/>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8655" y="203465"/>
            <a:ext cx="13287376" cy="2248271"/>
          </a:xfrm>
          <a:prstGeom prst="rect">
            <a:avLst/>
          </a:prstGeom>
          <a:noFill/>
          <a:ln>
            <a:noFill/>
          </a:ln>
        </p:spPr>
      </p:pic>
      <p:sp>
        <p:nvSpPr>
          <p:cNvPr id="1794" name="Google Shape;1794;p270"/>
          <p:cNvSpPr/>
          <p:nvPr/>
        </p:nvSpPr>
        <p:spPr>
          <a:xfrm>
            <a:off x="5574280" y="2561005"/>
            <a:ext cx="3481920" cy="794400"/>
          </a:xfrm>
          <a:prstGeom prst="rect">
            <a:avLst/>
          </a:prstGeom>
          <a:noFill/>
          <a:ln>
            <a:noFill/>
          </a:ln>
        </p:spPr>
        <p:txBody>
          <a:bodyPr spcFirstLastPara="1" wrap="square" lIns="109720" tIns="54840" rIns="109720" bIns="54840" anchor="t" anchorCtr="0">
            <a:noAutofit/>
          </a:bodyPr>
          <a:lstStyle/>
          <a:p>
            <a:pPr algn="ctr" defTabSz="1463004"/>
            <a:r>
              <a:rPr lang="el" sz="2400">
                <a:solidFill>
                  <a:prstClr val="white"/>
                </a:solidFill>
                <a:latin typeface="Arial"/>
                <a:ea typeface="Arial"/>
                <a:cs typeface="Arial"/>
                <a:sym typeface="Arial"/>
              </a:rPr>
              <a:t>Προσωπικότητα</a:t>
            </a:r>
            <a:br>
              <a:rPr lang="en-GB" sz="2240">
                <a:solidFill>
                  <a:prstClr val="black"/>
                </a:solidFill>
                <a:latin typeface="Calibri"/>
                <a:ea typeface="Calibri"/>
                <a:cs typeface="Calibri"/>
                <a:sym typeface="Calibri"/>
              </a:rPr>
            </a:br>
            <a:endParaRPr sz="2240">
              <a:solidFill>
                <a:prstClr val="black"/>
              </a:solidFill>
              <a:latin typeface="Calibri"/>
              <a:ea typeface="Calibri"/>
              <a:cs typeface="Calibri"/>
              <a:sym typeface="Calibri"/>
            </a:endParaRPr>
          </a:p>
        </p:txBody>
      </p:sp>
      <p:sp>
        <p:nvSpPr>
          <p:cNvPr id="1795" name="Google Shape;1795;p270"/>
          <p:cNvSpPr/>
          <p:nvPr/>
        </p:nvSpPr>
        <p:spPr>
          <a:xfrm>
            <a:off x="5231760" y="3228080"/>
            <a:ext cx="4161120" cy="4003680"/>
          </a:xfrm>
          <a:prstGeom prst="rect">
            <a:avLst/>
          </a:prstGeom>
          <a:noFill/>
          <a:ln>
            <a:noFill/>
          </a:ln>
        </p:spPr>
        <p:txBody>
          <a:bodyPr spcFirstLastPara="1" wrap="square" lIns="109720" tIns="54840" rIns="109720" bIns="54840" anchor="t" anchorCtr="0">
            <a:noAutofit/>
          </a:bodyPr>
          <a:lstStyle/>
          <a:p>
            <a:pPr defTabSz="1463004"/>
            <a:r>
              <a:rPr lang="el" sz="2240">
                <a:solidFill>
                  <a:prstClr val="white"/>
                </a:solidFill>
                <a:latin typeface="Arial"/>
                <a:ea typeface="Arial"/>
                <a:cs typeface="Arial"/>
                <a:sym typeface="Arial"/>
              </a:rPr>
              <a:t>Βαθμοί: O/C/E</a:t>
            </a:r>
            <a:endParaRPr sz="2240">
              <a:solidFill>
                <a:prstClr val="white"/>
              </a:solidFill>
              <a:latin typeface="Calibri"/>
              <a:ea typeface="Calibri"/>
              <a:cs typeface="Calibri"/>
              <a:sym typeface="Calibri"/>
            </a:endParaRPr>
          </a:p>
          <a:p>
            <a:pPr algn="ctr" defTabSz="1463004"/>
            <a:r>
              <a:rPr lang="el" sz="2240">
                <a:solidFill>
                  <a:prstClr val="white"/>
                </a:solidFill>
                <a:latin typeface="Arial"/>
                <a:ea typeface="Arial"/>
                <a:cs typeface="Arial"/>
                <a:sym typeface="Arial"/>
              </a:rPr>
              <a:t>Σήματα: E(I)</a:t>
            </a:r>
            <a:endParaRPr sz="2240">
              <a:solidFill>
                <a:prstClr val="white"/>
              </a:solidFill>
              <a:latin typeface="Calibri"/>
              <a:ea typeface="Calibri"/>
              <a:cs typeface="Calibri"/>
              <a:sym typeface="Calibri"/>
            </a:endParaRPr>
          </a:p>
          <a:p>
            <a:pPr algn="ctr" defTabSz="1463004"/>
            <a:r>
              <a:rPr lang="el" sz="2240">
                <a:solidFill>
                  <a:prstClr val="white"/>
                </a:solidFill>
                <a:latin typeface="Arial"/>
                <a:ea typeface="Arial"/>
                <a:cs typeface="Arial"/>
                <a:sym typeface="Arial"/>
              </a:rPr>
              <a:t>Εμπόδια: O/C</a:t>
            </a:r>
            <a:endParaRPr sz="2240">
              <a:solidFill>
                <a:prstClr val="white"/>
              </a:solidFill>
              <a:latin typeface="Calibri"/>
              <a:ea typeface="Calibri"/>
              <a:cs typeface="Calibri"/>
              <a:sym typeface="Calibri"/>
            </a:endParaRPr>
          </a:p>
          <a:p>
            <a:pPr algn="ctr" defTabSz="1463004"/>
            <a:r>
              <a:rPr lang="el" sz="2240">
                <a:solidFill>
                  <a:prstClr val="white"/>
                </a:solidFill>
                <a:latin typeface="Arial"/>
                <a:ea typeface="Arial"/>
                <a:cs typeface="Arial"/>
                <a:sym typeface="Arial"/>
              </a:rPr>
              <a:t>Επίπεδα: C/E/A</a:t>
            </a:r>
            <a:endParaRPr sz="2240">
              <a:solidFill>
                <a:prstClr val="white"/>
              </a:solidFill>
              <a:latin typeface="Calibri"/>
              <a:ea typeface="Calibri"/>
              <a:cs typeface="Calibri"/>
              <a:sym typeface="Calibri"/>
            </a:endParaRPr>
          </a:p>
          <a:p>
            <a:pPr algn="ctr" defTabSz="1463004"/>
            <a:r>
              <a:rPr lang="el" sz="2240">
                <a:solidFill>
                  <a:prstClr val="white"/>
                </a:solidFill>
                <a:latin typeface="Arial"/>
                <a:ea typeface="Arial"/>
                <a:cs typeface="Arial"/>
                <a:sym typeface="Arial"/>
              </a:rPr>
              <a:t>Ανταγωνισμός: O/C/E/A</a:t>
            </a:r>
            <a:endParaRPr sz="2240">
              <a:solidFill>
                <a:prstClr val="white"/>
              </a:solidFill>
              <a:latin typeface="Calibri"/>
              <a:ea typeface="Calibri"/>
              <a:cs typeface="Calibri"/>
              <a:sym typeface="Calibri"/>
            </a:endParaRPr>
          </a:p>
          <a:p>
            <a:pPr algn="ctr" defTabSz="1463004"/>
            <a:r>
              <a:rPr lang="el" sz="2240">
                <a:solidFill>
                  <a:prstClr val="white"/>
                </a:solidFill>
                <a:latin typeface="Arial"/>
                <a:ea typeface="Arial"/>
                <a:cs typeface="Arial"/>
                <a:sym typeface="Arial"/>
              </a:rPr>
              <a:t>Ορόσημο: O/E(I)</a:t>
            </a:r>
            <a:endParaRPr sz="2240">
              <a:solidFill>
                <a:prstClr val="white"/>
              </a:solidFill>
              <a:latin typeface="Calibri"/>
              <a:ea typeface="Calibri"/>
              <a:cs typeface="Calibri"/>
              <a:sym typeface="Calibri"/>
            </a:endParaRPr>
          </a:p>
          <a:p>
            <a:pPr algn="ctr" defTabSz="1463004"/>
            <a:r>
              <a:rPr lang="el" sz="2240">
                <a:solidFill>
                  <a:prstClr val="white"/>
                </a:solidFill>
                <a:latin typeface="Arial"/>
                <a:ea typeface="Arial"/>
                <a:cs typeface="Arial"/>
                <a:sym typeface="Arial"/>
              </a:rPr>
              <a:t>Άβαταρ: E(I)</a:t>
            </a:r>
            <a:endParaRPr sz="2240">
              <a:solidFill>
                <a:prstClr val="white"/>
              </a:solidFill>
              <a:latin typeface="Calibri"/>
              <a:ea typeface="Calibri"/>
              <a:cs typeface="Calibri"/>
              <a:sym typeface="Calibri"/>
            </a:endParaRPr>
          </a:p>
          <a:p>
            <a:pPr algn="ctr" defTabSz="1463004"/>
            <a:r>
              <a:rPr lang="el" sz="2240">
                <a:solidFill>
                  <a:prstClr val="white"/>
                </a:solidFill>
                <a:latin typeface="Arial"/>
                <a:ea typeface="Arial"/>
                <a:cs typeface="Arial"/>
                <a:sym typeface="Arial"/>
              </a:rPr>
              <a:t>*Το N μπορεί να είναι παράγοντας κινδύνου στην εκπαίδευση αλλά όχι στην CS!</a:t>
            </a:r>
            <a:endParaRPr sz="2880">
              <a:solidFill>
                <a:prstClr val="white"/>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C105B72-F64A-A576-F0B1-ABF096052C69}"/>
              </a:ext>
            </a:extLst>
          </p:cNvPr>
          <p:cNvPicPr>
            <a:picLocks noChangeAspect="1"/>
          </p:cNvPicPr>
          <p:nvPr/>
        </p:nvPicPr>
        <p:blipFill>
          <a:blip r:embed="rId4"/>
          <a:srcRect l="6709" t="5932" r="6133" b="6073"/>
          <a:stretch/>
        </p:blipFill>
        <p:spPr>
          <a:xfrm>
            <a:off x="10309013" y="3098019"/>
            <a:ext cx="3898054" cy="3743048"/>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5">
                                            <p:txEl>
                                              <p:pRg st="1" end="1"/>
                                            </p:txEl>
                                          </p:spTgt>
                                        </p:tgtEl>
                                        <p:attrNameLst>
                                          <p:attrName>style.visibility</p:attrName>
                                        </p:attrNameLst>
                                      </p:cBhvr>
                                      <p:to>
                                        <p:strVal val="visible"/>
                                      </p:to>
                                    </p:set>
                                    <p:animEffect transition="in" filter="fade">
                                      <p:cBhvr>
                                        <p:cTn id="7" dur="500"/>
                                        <p:tgtEl>
                                          <p:spTgt spid="17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95">
                                            <p:txEl>
                                              <p:pRg st="2" end="2"/>
                                            </p:txEl>
                                          </p:spTgt>
                                        </p:tgtEl>
                                        <p:attrNameLst>
                                          <p:attrName>style.visibility</p:attrName>
                                        </p:attrNameLst>
                                      </p:cBhvr>
                                      <p:to>
                                        <p:strVal val="visible"/>
                                      </p:to>
                                    </p:set>
                                    <p:animEffect transition="in" filter="fade">
                                      <p:cBhvr>
                                        <p:cTn id="12" dur="500"/>
                                        <p:tgtEl>
                                          <p:spTgt spid="1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5">
                                            <p:txEl>
                                              <p:pRg st="3" end="3"/>
                                            </p:txEl>
                                          </p:spTgt>
                                        </p:tgtEl>
                                        <p:attrNameLst>
                                          <p:attrName>style.visibility</p:attrName>
                                        </p:attrNameLst>
                                      </p:cBhvr>
                                      <p:to>
                                        <p:strVal val="visible"/>
                                      </p:to>
                                    </p:set>
                                    <p:animEffect transition="in" filter="fade">
                                      <p:cBhvr>
                                        <p:cTn id="17" dur="500"/>
                                        <p:tgtEl>
                                          <p:spTgt spid="179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95">
                                            <p:txEl>
                                              <p:pRg st="4" end="4"/>
                                            </p:txEl>
                                          </p:spTgt>
                                        </p:tgtEl>
                                        <p:attrNameLst>
                                          <p:attrName>style.visibility</p:attrName>
                                        </p:attrNameLst>
                                      </p:cBhvr>
                                      <p:to>
                                        <p:strVal val="visible"/>
                                      </p:to>
                                    </p:set>
                                    <p:animEffect transition="in" filter="fade">
                                      <p:cBhvr>
                                        <p:cTn id="22" dur="500"/>
                                        <p:tgtEl>
                                          <p:spTgt spid="17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95">
                                            <p:txEl>
                                              <p:pRg st="5" end="5"/>
                                            </p:txEl>
                                          </p:spTgt>
                                        </p:tgtEl>
                                        <p:attrNameLst>
                                          <p:attrName>style.visibility</p:attrName>
                                        </p:attrNameLst>
                                      </p:cBhvr>
                                      <p:to>
                                        <p:strVal val="visible"/>
                                      </p:to>
                                    </p:set>
                                    <p:animEffect transition="in" filter="fade">
                                      <p:cBhvr>
                                        <p:cTn id="27" dur="500"/>
                                        <p:tgtEl>
                                          <p:spTgt spid="179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95">
                                            <p:txEl>
                                              <p:pRg st="6" end="6"/>
                                            </p:txEl>
                                          </p:spTgt>
                                        </p:tgtEl>
                                        <p:attrNameLst>
                                          <p:attrName>style.visibility</p:attrName>
                                        </p:attrNameLst>
                                      </p:cBhvr>
                                      <p:to>
                                        <p:strVal val="visible"/>
                                      </p:to>
                                    </p:set>
                                    <p:animEffect transition="in" filter="fade">
                                      <p:cBhvr>
                                        <p:cTn id="32" dur="500"/>
                                        <p:tgtEl>
                                          <p:spTgt spid="179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95">
                                            <p:txEl>
                                              <p:pRg st="7" end="7"/>
                                            </p:txEl>
                                          </p:spTgt>
                                        </p:tgtEl>
                                        <p:attrNameLst>
                                          <p:attrName>style.visibility</p:attrName>
                                        </p:attrNameLst>
                                      </p:cBhvr>
                                      <p:to>
                                        <p:strVal val="visible"/>
                                      </p:to>
                                    </p:set>
                                    <p:animEffect transition="in" filter="fade">
                                      <p:cBhvr>
                                        <p:cTn id="37" dur="500"/>
                                        <p:tgtEl>
                                          <p:spTgt spid="17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p271"/>
          <p:cNvSpPr txBox="1">
            <a:spLocks noGrp="1"/>
          </p:cNvSpPr>
          <p:nvPr>
            <p:ph type="title"/>
          </p:nvPr>
        </p:nvSpPr>
        <p:spPr>
          <a:prstGeom prst="rect">
            <a:avLst/>
          </a:prstGeom>
        </p:spPr>
        <p:txBody>
          <a:bodyPr spcFirstLastPara="1" vert="horz" wrap="square" lIns="146280" tIns="146280" rIns="146280" bIns="146280" rtlCol="0" anchor="t" anchorCtr="0">
            <a:normAutofit fontScale="90000"/>
          </a:bodyPr>
          <a:lstStyle/>
          <a:p>
            <a:r>
              <a:rPr lang="el"/>
              <a:t>Επιδράσεις του Gamification</a:t>
            </a:r>
            <a:endParaRPr/>
          </a:p>
        </p:txBody>
      </p:sp>
      <p:sp>
        <p:nvSpPr>
          <p:cNvPr id="1801" name="Google Shape;1801;p271"/>
          <p:cNvSpPr txBox="1">
            <a:spLocks noGrp="1"/>
          </p:cNvSpPr>
          <p:nvPr>
            <p:ph type="body" idx="1"/>
          </p:nvPr>
        </p:nvSpPr>
        <p:spPr>
          <a:xfrm>
            <a:off x="297551" y="1643520"/>
            <a:ext cx="6399840" cy="3913810"/>
          </a:xfrm>
          <a:prstGeom prst="rect">
            <a:avLst/>
          </a:prstGeom>
        </p:spPr>
        <p:txBody>
          <a:bodyPr spcFirstLastPara="1" vert="horz" wrap="square" lIns="146280" tIns="146280" rIns="146280" bIns="146280" rtlCol="0" anchor="t" anchorCtr="0">
            <a:noAutofit/>
          </a:bodyPr>
          <a:lstStyle/>
          <a:p>
            <a:pPr marL="0" indent="0">
              <a:lnSpc>
                <a:spcPct val="95000"/>
              </a:lnSpc>
              <a:buSzPts val="605"/>
              <a:buNone/>
            </a:pPr>
            <a:r>
              <a:rPr lang="el" sz="2880" dirty="0"/>
              <a:t>Βραχυπρόθεσμα</a:t>
            </a:r>
            <a:endParaRPr sz="2880" dirty="0"/>
          </a:p>
          <a:p>
            <a:pPr>
              <a:lnSpc>
                <a:spcPct val="95000"/>
              </a:lnSpc>
              <a:spcBef>
                <a:spcPts val="1920"/>
              </a:spcBef>
            </a:pPr>
            <a:r>
              <a:rPr lang="el" sz="2880" dirty="0"/>
              <a:t>Μέτριες επιδράσεις (d=,48)</a:t>
            </a:r>
            <a:endParaRPr sz="2880" dirty="0"/>
          </a:p>
          <a:p>
            <a:pPr>
              <a:lnSpc>
                <a:spcPct val="95000"/>
              </a:lnSpc>
            </a:pPr>
            <a:r>
              <a:rPr lang="el" sz="2880" dirty="0"/>
              <a:t>1-7 ημέρες d=1,57 έναντι 20 εβδομάδων d=,30</a:t>
            </a:r>
            <a:endParaRPr sz="2880" dirty="0"/>
          </a:p>
          <a:p>
            <a:pPr marL="0" indent="0">
              <a:lnSpc>
                <a:spcPct val="95000"/>
              </a:lnSpc>
              <a:spcBef>
                <a:spcPts val="1920"/>
              </a:spcBef>
              <a:buSzPts val="605"/>
              <a:buNone/>
            </a:pPr>
            <a:endParaRPr sz="2880" dirty="0"/>
          </a:p>
          <a:p>
            <a:pPr marL="0" indent="0">
              <a:lnSpc>
                <a:spcPct val="95000"/>
              </a:lnSpc>
              <a:spcBef>
                <a:spcPts val="1920"/>
              </a:spcBef>
              <a:buSzPts val="605"/>
              <a:buNone/>
            </a:pPr>
            <a:r>
              <a:rPr lang="el" sz="2880" dirty="0"/>
              <a:t>Τα μοντέλα τυχαίων επιδράσεων έδειξαν σημαντικές μικρές επιδράσεις της παιχνιδοποίησης στα γνωστικά (g = ,49), στα κίνητρα (g = ,36) και στα συμπεριφορικά μαθησιακά αποτελέσματα (g = ,25)</a:t>
            </a:r>
            <a:endParaRPr sz="2880" dirty="0"/>
          </a:p>
          <a:p>
            <a:pPr marL="0" indent="0">
              <a:lnSpc>
                <a:spcPct val="95000"/>
              </a:lnSpc>
              <a:spcBef>
                <a:spcPts val="1920"/>
              </a:spcBef>
              <a:spcAft>
                <a:spcPts val="1920"/>
              </a:spcAft>
              <a:buSzPts val="605"/>
              <a:buNone/>
            </a:pPr>
            <a:endParaRPr sz="2880" dirty="0"/>
          </a:p>
        </p:txBody>
      </p:sp>
      <p:sp>
        <p:nvSpPr>
          <p:cNvPr id="1802" name="Google Shape;1802;p271"/>
          <p:cNvSpPr txBox="1">
            <a:spLocks noGrp="1"/>
          </p:cNvSpPr>
          <p:nvPr>
            <p:ph type="body" idx="2"/>
          </p:nvPr>
        </p:nvSpPr>
        <p:spPr>
          <a:xfrm>
            <a:off x="8109400" y="1843960"/>
            <a:ext cx="6399840" cy="3913808"/>
          </a:xfrm>
          <a:prstGeom prst="rect">
            <a:avLst/>
          </a:prstGeom>
        </p:spPr>
        <p:txBody>
          <a:bodyPr spcFirstLastPara="1" vert="horz" wrap="square" lIns="146280" tIns="146280" rIns="146280" bIns="146280" rtlCol="0" anchor="t" anchorCtr="0">
            <a:normAutofit/>
          </a:bodyPr>
          <a:lstStyle/>
          <a:p>
            <a:pPr marL="0" indent="0">
              <a:buNone/>
            </a:pPr>
            <a:r>
              <a:rPr lang="el" sz="2880"/>
              <a:t>Μακροπρόθεσμα</a:t>
            </a:r>
            <a:endParaRPr sz="2880"/>
          </a:p>
          <a:p>
            <a:pPr marL="0" indent="0">
              <a:spcBef>
                <a:spcPts val="1920"/>
              </a:spcBef>
              <a:spcAft>
                <a:spcPts val="1920"/>
              </a:spcAft>
              <a:buNone/>
            </a:pPr>
            <a:r>
              <a:rPr lang="el" sz="2880"/>
              <a:t>Με την πάροδο των ετών d=-.20</a:t>
            </a:r>
            <a:endParaRPr sz="2880"/>
          </a:p>
        </p:txBody>
      </p:sp>
      <p:sp>
        <p:nvSpPr>
          <p:cNvPr id="1803" name="Google Shape;1803;p271"/>
          <p:cNvSpPr txBox="1"/>
          <p:nvPr/>
        </p:nvSpPr>
        <p:spPr>
          <a:xfrm>
            <a:off x="1826310" y="7041212"/>
            <a:ext cx="11316163" cy="738615"/>
          </a:xfrm>
          <a:prstGeom prst="rect">
            <a:avLst/>
          </a:prstGeom>
          <a:noFill/>
          <a:ln>
            <a:noFill/>
          </a:ln>
        </p:spPr>
        <p:txBody>
          <a:bodyPr spcFirstLastPara="1" wrap="square" lIns="146280" tIns="146280" rIns="146280" bIns="146280" anchor="t" anchorCtr="0">
            <a:spAutoFit/>
          </a:bodyPr>
          <a:lstStyle/>
          <a:p>
            <a:pPr defTabSz="1463004"/>
            <a:r>
              <a:rPr lang="el" sz="2880" dirty="0">
                <a:solidFill>
                  <a:prstClr val="black"/>
                </a:solidFill>
                <a:latin typeface="Calibri" panose="020F0502020204030204"/>
              </a:rPr>
              <a:t>Η παιχνιδοποίηση μπορεί να χρησιμεύσει καλύτερα για την έναρξη της μάθησης και της αλλαγής συμπεριφοράς</a:t>
            </a:r>
            <a:endParaRPr sz="288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02">
                                            <p:txEl>
                                              <p:pRg st="0" end="0"/>
                                            </p:txEl>
                                          </p:spTgt>
                                        </p:tgtEl>
                                        <p:attrNameLst>
                                          <p:attrName>style.visibility</p:attrName>
                                        </p:attrNameLst>
                                      </p:cBhvr>
                                      <p:to>
                                        <p:strVal val="visible"/>
                                      </p:to>
                                    </p:set>
                                    <p:animEffect transition="in" filter="barn(inVertical)">
                                      <p:cBhvr>
                                        <p:cTn id="23" dur="500"/>
                                        <p:tgtEl>
                                          <p:spTgt spid="180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02">
                                            <p:txEl>
                                              <p:pRg st="1" end="1"/>
                                            </p:txEl>
                                          </p:spTgt>
                                        </p:tgtEl>
                                        <p:attrNameLst>
                                          <p:attrName>style.visibility</p:attrName>
                                        </p:attrNameLst>
                                      </p:cBhvr>
                                      <p:to>
                                        <p:strVal val="visible"/>
                                      </p:to>
                                    </p:set>
                                    <p:animEffect transition="in" filter="barn(inVertical)">
                                      <p:cBhvr>
                                        <p:cTn id="28" dur="500"/>
                                        <p:tgtEl>
                                          <p:spTgt spid="180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03"/>
                                        </p:tgtEl>
                                        <p:attrNameLst>
                                          <p:attrName>style.visibility</p:attrName>
                                        </p:attrNameLst>
                                      </p:cBhvr>
                                      <p:to>
                                        <p:strVal val="visible"/>
                                      </p:to>
                                    </p:set>
                                    <p:animEffect transition="in" filter="fade">
                                      <p:cBhvr>
                                        <p:cTn id="33" dur="500"/>
                                        <p:tgtEl>
                                          <p:spTgt spid="1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0" build="p"/>
      <p:bldP spid="1802" grpId="0" build="p"/>
      <p:bldP spid="180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C5FE-6F83-0C83-1ACE-46B3FFD6F485}"/>
              </a:ext>
            </a:extLst>
          </p:cNvPr>
          <p:cNvSpPr>
            <a:spLocks noGrp="1"/>
          </p:cNvSpPr>
          <p:nvPr>
            <p:ph type="title"/>
          </p:nvPr>
        </p:nvSpPr>
        <p:spPr>
          <a:xfrm>
            <a:off x="1571511" y="329570"/>
            <a:ext cx="12290425" cy="842077"/>
          </a:xfrm>
        </p:spPr>
        <p:txBody>
          <a:bodyPr wrap="square" anchor="t">
            <a:normAutofit/>
          </a:bodyPr>
          <a:lstStyle/>
          <a:p>
            <a:r>
              <a:rPr lang="el"/>
              <a:t>Πλαίσια</a:t>
            </a:r>
            <a:endParaRPr lang="en-GB"/>
          </a:p>
        </p:txBody>
      </p:sp>
      <p:pic>
        <p:nvPicPr>
          <p:cNvPr id="7" name="Picture 6">
            <a:extLst>
              <a:ext uri="{FF2B5EF4-FFF2-40B4-BE49-F238E27FC236}">
                <a16:creationId xmlns:a16="http://schemas.microsoft.com/office/drawing/2014/main" id="{043763BA-057E-4493-AC09-C106981315F1}"/>
              </a:ext>
            </a:extLst>
          </p:cNvPr>
          <p:cNvPicPr>
            <a:picLocks noChangeAspect="1"/>
          </p:cNvPicPr>
          <p:nvPr/>
        </p:nvPicPr>
        <p:blipFill>
          <a:blip r:embed="rId2"/>
          <a:srcRect t="3785" b="19841"/>
          <a:stretch/>
        </p:blipFill>
        <p:spPr>
          <a:xfrm>
            <a:off x="1571511" y="1510237"/>
            <a:ext cx="12290425" cy="6195263"/>
          </a:xfrm>
          <a:prstGeom prst="rect">
            <a:avLst/>
          </a:prstGeom>
          <a:noFill/>
        </p:spPr>
      </p:pic>
    </p:spTree>
    <p:extLst>
      <p:ext uri="{BB962C8B-B14F-4D97-AF65-F5344CB8AC3E}">
        <p14:creationId xmlns:p14="http://schemas.microsoft.com/office/powerpoint/2010/main" val="4059971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45187D-34FA-CF78-4CA2-F00E7C7255E9}"/>
              </a:ext>
            </a:extLst>
          </p:cNvPr>
          <p:cNvSpPr>
            <a:spLocks noGrp="1"/>
          </p:cNvSpPr>
          <p:nvPr>
            <p:ph type="title"/>
          </p:nvPr>
        </p:nvSpPr>
        <p:spPr>
          <a:xfrm>
            <a:off x="629550" y="138731"/>
            <a:ext cx="8439266" cy="1590676"/>
          </a:xfrm>
        </p:spPr>
        <p:txBody>
          <a:bodyPr>
            <a:noAutofit/>
          </a:bodyPr>
          <a:lstStyle/>
          <a:p>
            <a:r>
              <a:rPr lang="el" sz="4000" dirty="0"/>
              <a:t>Εθνική Πρωτοβουλία για το Εκπαιδευτικό Πλαίσιο για την Κυβερνοασφάλεια</a:t>
            </a:r>
          </a:p>
        </p:txBody>
      </p:sp>
      <p:graphicFrame>
        <p:nvGraphicFramePr>
          <p:cNvPr id="7" name="Content Placeholder 6">
            <a:extLst>
              <a:ext uri="{FF2B5EF4-FFF2-40B4-BE49-F238E27FC236}">
                <a16:creationId xmlns:a16="http://schemas.microsoft.com/office/drawing/2014/main" id="{3C2B5FD7-F19D-524F-4E42-2455C66640D2}"/>
              </a:ext>
            </a:extLst>
          </p:cNvPr>
          <p:cNvGraphicFramePr>
            <a:graphicFrameLocks noGrp="1"/>
          </p:cNvGraphicFramePr>
          <p:nvPr>
            <p:ph sz="half" idx="1"/>
            <p:extLst>
              <p:ext uri="{D42A27DB-BD31-4B8C-83A1-F6EECF244321}">
                <p14:modId xmlns:p14="http://schemas.microsoft.com/office/powerpoint/2010/main" val="2152347038"/>
              </p:ext>
            </p:extLst>
          </p:nvPr>
        </p:nvGraphicFramePr>
        <p:xfrm>
          <a:off x="7439398" y="0"/>
          <a:ext cx="6699502" cy="7505934"/>
        </p:xfrm>
        <a:graphic>
          <a:graphicData uri="http://schemas.openxmlformats.org/drawingml/2006/table">
            <a:tbl>
              <a:tblPr/>
              <a:tblGrid>
                <a:gridCol w="1616740">
                  <a:extLst>
                    <a:ext uri="{9D8B030D-6E8A-4147-A177-3AD203B41FA5}">
                      <a16:colId xmlns:a16="http://schemas.microsoft.com/office/drawing/2014/main" val="3743956116"/>
                    </a:ext>
                  </a:extLst>
                </a:gridCol>
                <a:gridCol w="3477096">
                  <a:extLst>
                    <a:ext uri="{9D8B030D-6E8A-4147-A177-3AD203B41FA5}">
                      <a16:colId xmlns:a16="http://schemas.microsoft.com/office/drawing/2014/main" val="2583322298"/>
                    </a:ext>
                  </a:extLst>
                </a:gridCol>
                <a:gridCol w="1605666">
                  <a:extLst>
                    <a:ext uri="{9D8B030D-6E8A-4147-A177-3AD203B41FA5}">
                      <a16:colId xmlns:a16="http://schemas.microsoft.com/office/drawing/2014/main" val="2599731769"/>
                    </a:ext>
                  </a:extLst>
                </a:gridCol>
              </a:tblGrid>
              <a:tr h="624036">
                <a:tc>
                  <a:txBody>
                    <a:bodyPr/>
                    <a:lstStyle/>
                    <a:p>
                      <a:pPr algn="ctr" rtl="0" fontAlgn="b">
                        <a:spcBef>
                          <a:spcPts val="1200"/>
                        </a:spcBef>
                        <a:spcAft>
                          <a:spcPts val="1200"/>
                        </a:spcAft>
                      </a:pPr>
                      <a:r>
                        <a:rPr lang="el" sz="1400" b="1" i="0" u="none" strike="noStrike">
                          <a:solidFill>
                            <a:srgbClr val="FFFFFF"/>
                          </a:solidFill>
                          <a:effectLst/>
                          <a:latin typeface="Times New Roman" panose="02020603050405020304" pitchFamily="18" charset="0"/>
                        </a:rPr>
                        <a:t>Κατηγορίες</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tc>
                  <a:txBody>
                    <a:bodyPr/>
                    <a:lstStyle/>
                    <a:p>
                      <a:pPr algn="ctr" rtl="0" fontAlgn="b">
                        <a:spcBef>
                          <a:spcPts val="1200"/>
                        </a:spcBef>
                        <a:spcAft>
                          <a:spcPts val="1200"/>
                        </a:spcAft>
                      </a:pPr>
                      <a:r>
                        <a:rPr lang="el" sz="1400" b="1" i="0" u="none" strike="noStrike" dirty="0">
                          <a:solidFill>
                            <a:srgbClr val="FFFFFF"/>
                          </a:solidFill>
                          <a:effectLst/>
                          <a:latin typeface="Times New Roman" panose="02020603050405020304" pitchFamily="18" charset="0"/>
                        </a:rPr>
                        <a:t>Τομείς ειδικότητας</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tc>
                  <a:txBody>
                    <a:bodyPr/>
                    <a:lstStyle/>
                    <a:p>
                      <a:pPr algn="ctr" rtl="0" fontAlgn="b">
                        <a:spcBef>
                          <a:spcPts val="1200"/>
                        </a:spcBef>
                        <a:spcAft>
                          <a:spcPts val="1200"/>
                        </a:spcAft>
                      </a:pPr>
                      <a:r>
                        <a:rPr lang="el" sz="1400" b="1" i="0" u="none" strike="noStrike">
                          <a:solidFill>
                            <a:srgbClr val="FFFFFF"/>
                          </a:solidFill>
                          <a:effectLst/>
                          <a:latin typeface="Times New Roman" panose="02020603050405020304" pitchFamily="18" charset="0"/>
                        </a:rPr>
                        <a:t>Όχι. Αριθμός Ρόλων Εργασίας</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solidFill>
                      <a:srgbClr val="164194"/>
                    </a:solidFill>
                  </a:tcPr>
                </a:tc>
                <a:extLst>
                  <a:ext uri="{0D108BD9-81ED-4DB2-BD59-A6C34878D82A}">
                    <a16:rowId xmlns:a16="http://schemas.microsoft.com/office/drawing/2014/main" val="779030525"/>
                  </a:ext>
                </a:extLst>
              </a:tr>
              <a:tr h="714274">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Ανάλυση</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Ανάλυση όλων των πηγών, Ανάλυση εκμετάλλευσης, Ανάλυση γλώσσας, Στόχοι, Ανάλυση απειλών</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l" sz="1400" b="0" i="0" u="none" strike="noStrike">
                          <a:solidFill>
                            <a:srgbClr val="000000"/>
                          </a:solidFill>
                          <a:effectLst/>
                          <a:latin typeface="Times New Roman" panose="02020603050405020304" pitchFamily="18" charset="0"/>
                        </a:rPr>
                        <a:t>8</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433283"/>
                  </a:ext>
                </a:extLst>
              </a:tr>
              <a:tr h="782826">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Συλλέξτε και λειτουργήστε</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l" sz="1400" b="0" i="0" u="none" strike="noStrike" dirty="0">
                          <a:solidFill>
                            <a:srgbClr val="000000"/>
                          </a:solidFill>
                          <a:effectLst/>
                          <a:latin typeface="Times New Roman" panose="02020603050405020304" pitchFamily="18" charset="0"/>
                        </a:rPr>
                        <a:t>Επιχειρήσεις Συλλογής, Επιχειρησιακός Σχεδιασμός Κυβερνοχώρου, Επιχειρήσεις Κυβερνοχώρου</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l" sz="1400" b="0" i="0" u="none" strike="noStrike">
                          <a:solidFill>
                            <a:srgbClr val="000000"/>
                          </a:solidFill>
                          <a:effectLst/>
                          <a:latin typeface="Times New Roman" panose="02020603050405020304" pitchFamily="18" charset="0"/>
                        </a:rPr>
                        <a:t>6</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057215"/>
                  </a:ext>
                </a:extLst>
              </a:tr>
              <a:tr h="376781">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Ερευνώ</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Έρευνα στον κυβερνοχώρο, ψηφιακή εγκληματολογία</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l" sz="1400" b="0" i="0" u="none" strike="noStrike">
                          <a:solidFill>
                            <a:srgbClr val="000000"/>
                          </a:solidFill>
                          <a:effectLst/>
                          <a:latin typeface="Times New Roman" panose="02020603050405020304" pitchFamily="18" charset="0"/>
                        </a:rPr>
                        <a:t>3</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880601"/>
                  </a:ext>
                </a:extLst>
              </a:tr>
              <a:tr h="1005336">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Λειτουργία και συντήρηση</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Εξυπηρέτηση Πελατών και Τεχνική Υποστήριξη, Διαχείριση Δεδομένων, Διαχείριση Γνώσης, Δικτυακές Υπηρεσίες, Διαχείριση Συστημάτων, Ανάλυση Συστημάτων</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l" sz="1400" b="0" i="0" u="none" strike="noStrike">
                          <a:solidFill>
                            <a:srgbClr val="000000"/>
                          </a:solidFill>
                          <a:effectLst/>
                          <a:latin typeface="Times New Roman" panose="02020603050405020304" pitchFamily="18" charset="0"/>
                        </a:rPr>
                        <a:t>6</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1871362"/>
                  </a:ext>
                </a:extLst>
              </a:tr>
              <a:tr h="1312652">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Επίβλεψη και διακυβέρνηση</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Διαχείριση Κυβερνοασφάλειας, Εκτελεστική Ηγεσία στον Κυβερνοχώρο, Νομικές Συμβουλές και Συνηγορία, Διαχείριση και Απόκτηση Προγραμμάτων/Έργων, Στρατηγικός Σχεδιασμός και Πολιτική, Κατάρτιση, Εκπαίδευση και Ευαισθητοποίηση</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l" sz="1400" b="0" i="0" u="none" strike="noStrike">
                          <a:solidFill>
                            <a:srgbClr val="000000"/>
                          </a:solidFill>
                          <a:effectLst/>
                          <a:latin typeface="Times New Roman" panose="02020603050405020304" pitchFamily="18" charset="0"/>
                        </a:rPr>
                        <a:t>14</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5962468"/>
                  </a:ext>
                </a:extLst>
              </a:tr>
              <a:tr h="913733">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Προστασία και υπεράσπιση</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Ανάλυση Κυβερνοάμυνας, Υποστήριξη Υποδομών Κυβερνοάμυνας, Αντιμετώπιση Συμβάντων, Αξιολόγηση και Διαχείριση Τρωτότητας</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l" sz="1400" b="0" i="0" u="none" strike="noStrike">
                          <a:solidFill>
                            <a:srgbClr val="000000"/>
                          </a:solidFill>
                          <a:effectLst/>
                          <a:latin typeface="Times New Roman" panose="02020603050405020304" pitchFamily="18" charset="0"/>
                        </a:rPr>
                        <a:t>4</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000968"/>
                  </a:ext>
                </a:extLst>
              </a:tr>
              <a:tr h="1113193">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Ασφαλής παροχή</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rtl="0" fontAlgn="b">
                        <a:spcBef>
                          <a:spcPts val="1200"/>
                        </a:spcBef>
                        <a:spcAft>
                          <a:spcPts val="1200"/>
                        </a:spcAft>
                      </a:pPr>
                      <a:r>
                        <a:rPr lang="el" sz="1400" b="0" i="0" u="none" strike="noStrike">
                          <a:solidFill>
                            <a:srgbClr val="000000"/>
                          </a:solidFill>
                          <a:effectLst/>
                          <a:latin typeface="Times New Roman" panose="02020603050405020304" pitchFamily="18" charset="0"/>
                        </a:rPr>
                        <a:t>Διαχείριση Κινδύνων, Ανάπτυξη Λογισμικού, Αρχιτεκτονική Συστημάτων, Ανάπτυξη Συστημάτων, Σχεδιασμός Απαιτήσεων Συστημάτων, Έρευνα &amp; Ανάπτυξη Τεχνολογίας, Δοκιμή και Αξιολόγηση</a:t>
                      </a:r>
                      <a:endParaRPr lang="en-GB" sz="290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tc>
                  <a:txBody>
                    <a:bodyPr/>
                    <a:lstStyle/>
                    <a:p>
                      <a:pPr algn="just" rtl="0" fontAlgn="b">
                        <a:spcBef>
                          <a:spcPts val="1200"/>
                        </a:spcBef>
                        <a:spcAft>
                          <a:spcPts val="1200"/>
                        </a:spcAft>
                      </a:pPr>
                      <a:r>
                        <a:rPr lang="el" sz="1400" b="0" i="0" u="none" strike="noStrike" dirty="0">
                          <a:solidFill>
                            <a:srgbClr val="000000"/>
                          </a:solidFill>
                          <a:effectLst/>
                          <a:latin typeface="Times New Roman" panose="02020603050405020304" pitchFamily="18" charset="0"/>
                        </a:rPr>
                        <a:t>11</a:t>
                      </a:r>
                      <a:endParaRPr lang="en-GB" sz="2900" dirty="0">
                        <a:effectLst/>
                      </a:endParaRPr>
                    </a:p>
                  </a:txBody>
                  <a:tcPr marL="51005" marR="51005" marT="63756" marB="63756" anchor="b">
                    <a:lnL w="10579" cap="flat" cmpd="sng" algn="ctr">
                      <a:solidFill>
                        <a:srgbClr val="000000"/>
                      </a:solidFill>
                      <a:prstDash val="solid"/>
                      <a:round/>
                      <a:headEnd type="none" w="med" len="med"/>
                      <a:tailEnd type="none" w="med" len="med"/>
                    </a:lnL>
                    <a:lnR w="10579" cap="flat" cmpd="sng" algn="ctr">
                      <a:solidFill>
                        <a:srgbClr val="000000"/>
                      </a:solidFill>
                      <a:prstDash val="solid"/>
                      <a:round/>
                      <a:headEnd type="none" w="med" len="med"/>
                      <a:tailEnd type="none" w="med" len="med"/>
                    </a:lnR>
                    <a:lnT w="10579" cap="flat" cmpd="sng" algn="ctr">
                      <a:solidFill>
                        <a:srgbClr val="000000"/>
                      </a:solidFill>
                      <a:prstDash val="solid"/>
                      <a:round/>
                      <a:headEnd type="none" w="med" len="med"/>
                      <a:tailEnd type="none" w="med" len="med"/>
                    </a:lnT>
                    <a:lnB w="105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429742"/>
                  </a:ext>
                </a:extLst>
              </a:tr>
            </a:tbl>
          </a:graphicData>
        </a:graphic>
      </p:graphicFrame>
      <p:sp>
        <p:nvSpPr>
          <p:cNvPr id="10" name="Content Placeholder 9">
            <a:extLst>
              <a:ext uri="{FF2B5EF4-FFF2-40B4-BE49-F238E27FC236}">
                <a16:creationId xmlns:a16="http://schemas.microsoft.com/office/drawing/2014/main" id="{8208A730-9D40-458B-926F-26D42ACFEBB8}"/>
              </a:ext>
            </a:extLst>
          </p:cNvPr>
          <p:cNvSpPr>
            <a:spLocks noGrp="1"/>
          </p:cNvSpPr>
          <p:nvPr>
            <p:ph sz="half" idx="2"/>
          </p:nvPr>
        </p:nvSpPr>
        <p:spPr>
          <a:xfrm>
            <a:off x="847344" y="2109264"/>
            <a:ext cx="6217920" cy="5221606"/>
          </a:xfrm>
        </p:spPr>
        <p:txBody>
          <a:bodyPr/>
          <a:lstStyle/>
          <a:p>
            <a:r>
              <a:rPr lang="el" sz="2160">
                <a:solidFill>
                  <a:srgbClr val="000000"/>
                </a:solidFill>
                <a:latin typeface="Times New Roman" panose="02020603050405020304" pitchFamily="18" charset="0"/>
              </a:rPr>
              <a:t>Το πλαίσιο NICE δεν είναι συγκεκριμένο για τον κλάδο ή το μέγεθος του οργανισμού, καθιστώντας το έτσι εφαρμόσιμο σε όλους τους τομείς</a:t>
            </a:r>
          </a:p>
          <a:p>
            <a:r>
              <a:rPr lang="el" sz="2160">
                <a:solidFill>
                  <a:srgbClr val="000000"/>
                </a:solidFill>
                <a:latin typeface="Times New Roman" panose="02020603050405020304" pitchFamily="18" charset="0"/>
              </a:rPr>
              <a:t>Πρότυπο διακυβέρνησης κυβερνοασφάλειας</a:t>
            </a:r>
          </a:p>
          <a:p>
            <a:r>
              <a:rPr lang="el" sz="2160">
                <a:solidFill>
                  <a:srgbClr val="000000"/>
                </a:solidFill>
                <a:latin typeface="Times New Roman" panose="02020603050405020304" pitchFamily="18" charset="0"/>
              </a:rPr>
              <a:t>Διεπιστημονικός χαρακτήρας</a:t>
            </a:r>
          </a:p>
          <a:p>
            <a:r>
              <a:rPr lang="el" sz="2160">
                <a:solidFill>
                  <a:srgbClr val="000000"/>
                </a:solidFill>
                <a:latin typeface="Times New Roman" panose="02020603050405020304" pitchFamily="18" charset="0"/>
              </a:rPr>
              <a:t>Οδηγός για την εκπαίδευση επαγγελματιών στον τομέα της κυβερνοασφάλειας.</a:t>
            </a:r>
          </a:p>
          <a:p>
            <a:r>
              <a:rPr lang="el" sz="2160">
                <a:solidFill>
                  <a:srgbClr val="000000"/>
                </a:solidFill>
                <a:latin typeface="Times New Roman" panose="02020603050405020304" pitchFamily="18" charset="0"/>
              </a:rPr>
              <a:t>Παρέχει πρότυπα και βέλτιστες πρακτικές για το τοπίο της κυβερνοασφάλειας</a:t>
            </a:r>
            <a:r>
              <a:rPr lang="el" sz="2160" b="1">
                <a:solidFill>
                  <a:srgbClr val="000000"/>
                </a:solidFill>
                <a:latin typeface="Times New Roman" panose="02020603050405020304" pitchFamily="18" charset="0"/>
              </a:rPr>
              <a:t> στις ΗΠΑ </a:t>
            </a:r>
          </a:p>
          <a:p>
            <a:endParaRPr lang="en-GB"/>
          </a:p>
        </p:txBody>
      </p:sp>
      <p:sp>
        <p:nvSpPr>
          <p:cNvPr id="8" name="Rectangle 2">
            <a:extLst>
              <a:ext uri="{FF2B5EF4-FFF2-40B4-BE49-F238E27FC236}">
                <a16:creationId xmlns:a16="http://schemas.microsoft.com/office/drawing/2014/main" id="{F37AC698-4E44-3CB8-E81C-ED33CA4B07CB}"/>
              </a:ext>
            </a:extLst>
          </p:cNvPr>
          <p:cNvSpPr>
            <a:spLocks noChangeArrowheads="1"/>
          </p:cNvSpPr>
          <p:nvPr/>
        </p:nvSpPr>
        <p:spPr bwMode="auto">
          <a:xfrm>
            <a:off x="7703186" y="490871"/>
            <a:ext cx="13267055"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9728" tIns="54864" rIns="109728" bIns="54864" numCol="1" anchor="ctr" anchorCtr="0" compatLnSpc="1">
            <a:prstTxWarp prst="textNoShape">
              <a:avLst/>
            </a:prstTxWarp>
            <a:spAutoFit/>
          </a:bodyPr>
          <a:lstStyle/>
          <a:p>
            <a:pPr defTabSz="1097280">
              <a:defRPr/>
            </a:pPr>
            <a:endParaRPr lang="en-GB" sz="2160">
              <a:solidFill>
                <a:prstClr val="black"/>
              </a:solidFill>
              <a:latin typeface="Calibri" panose="020F0502020204030204"/>
            </a:endParaRPr>
          </a:p>
        </p:txBody>
      </p:sp>
    </p:spTree>
    <p:extLst>
      <p:ext uri="{BB962C8B-B14F-4D97-AF65-F5344CB8AC3E}">
        <p14:creationId xmlns:p14="http://schemas.microsoft.com/office/powerpoint/2010/main" val="336242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538343" y="712040"/>
            <a:ext cx="12593336" cy="916320"/>
          </a:xfrm>
          <a:prstGeom prst="rect">
            <a:avLst/>
          </a:prstGeom>
        </p:spPr>
        <p:txBody>
          <a:bodyPr spcFirstLastPara="1" vert="horz" wrap="square" lIns="146280" tIns="146280" rIns="146280" bIns="146280" rtlCol="0" anchor="t" anchorCtr="0">
            <a:normAutofit fontScale="90000"/>
          </a:bodyPr>
          <a:lstStyle/>
          <a:p>
            <a:r>
              <a:rPr lang="en-US" b="1" dirty="0"/>
              <a:t>NIST</a:t>
            </a:r>
            <a:r>
              <a:rPr lang="el" b="1" dirty="0"/>
              <a:t> </a:t>
            </a:r>
            <a:endParaRPr b="1" dirty="0"/>
          </a:p>
        </p:txBody>
      </p:sp>
      <p:sp>
        <p:nvSpPr>
          <p:cNvPr id="96" name="Google Shape;96;p19"/>
          <p:cNvSpPr txBox="1">
            <a:spLocks noGrp="1"/>
          </p:cNvSpPr>
          <p:nvPr>
            <p:ph type="body" idx="1"/>
          </p:nvPr>
        </p:nvSpPr>
        <p:spPr>
          <a:xfrm>
            <a:off x="498720" y="2114188"/>
            <a:ext cx="5036448" cy="5466240"/>
          </a:xfrm>
          <a:prstGeom prst="rect">
            <a:avLst/>
          </a:prstGeom>
        </p:spPr>
        <p:txBody>
          <a:bodyPr spcFirstLastPara="1" vert="horz" wrap="square" lIns="146280" tIns="146280" rIns="146280" bIns="146280" rtlCol="0" anchor="t" anchorCtr="0">
            <a:normAutofit/>
          </a:bodyPr>
          <a:lstStyle/>
          <a:p>
            <a:pPr marL="0" indent="0">
              <a:buNone/>
            </a:pPr>
            <a:r>
              <a:rPr lang="el"/>
              <a:t>Εργαζόμενοι: Εντοπισμός &amp; προστασία</a:t>
            </a:r>
            <a:endParaRPr/>
          </a:p>
          <a:p>
            <a:pPr marL="0" indent="0">
              <a:spcBef>
                <a:spcPts val="1920"/>
              </a:spcBef>
              <a:buNone/>
            </a:pPr>
            <a:endParaRPr/>
          </a:p>
          <a:p>
            <a:pPr marL="0" indent="0">
              <a:spcBef>
                <a:spcPts val="1920"/>
              </a:spcBef>
              <a:spcAft>
                <a:spcPts val="1920"/>
              </a:spcAft>
              <a:buNone/>
            </a:pPr>
            <a:r>
              <a:rPr lang="el"/>
              <a:t>CSO: Αναγνώριση, Προστασία, Ανίχνευση, Απόκριση, Ανάκτηση</a:t>
            </a:r>
            <a:endParaRPr/>
          </a:p>
        </p:txBody>
      </p:sp>
      <p:pic>
        <p:nvPicPr>
          <p:cNvPr id="97" name="Google Shape;97;p19"/>
          <p:cNvPicPr preferRelativeResize="0"/>
          <p:nvPr/>
        </p:nvPicPr>
        <p:blipFill>
          <a:blip r:embed="rId3">
            <a:alphaModFix/>
          </a:blip>
          <a:stretch>
            <a:fillRect/>
          </a:stretch>
        </p:blipFill>
        <p:spPr>
          <a:xfrm>
            <a:off x="6192058" y="1463041"/>
            <a:ext cx="8438342" cy="56895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1CA6BA-CA15-840F-2129-35022EAA5B99}"/>
              </a:ext>
            </a:extLst>
          </p:cNvPr>
          <p:cNvSpPr>
            <a:spLocks noGrp="1"/>
          </p:cNvSpPr>
          <p:nvPr>
            <p:ph type="title"/>
          </p:nvPr>
        </p:nvSpPr>
        <p:spPr/>
        <p:txBody>
          <a:bodyPr/>
          <a:lstStyle/>
          <a:p>
            <a:r>
              <a:rPr lang="el"/>
              <a:t>ΝΙΚ-2</a:t>
            </a:r>
            <a:endParaRPr lang="en-GB"/>
          </a:p>
        </p:txBody>
      </p:sp>
      <p:sp>
        <p:nvSpPr>
          <p:cNvPr id="6" name="Content Placeholder 5">
            <a:extLst>
              <a:ext uri="{FF2B5EF4-FFF2-40B4-BE49-F238E27FC236}">
                <a16:creationId xmlns:a16="http://schemas.microsoft.com/office/drawing/2014/main" id="{5D2A4CF0-0B2A-4C65-117D-C179DDF5FAB7}"/>
              </a:ext>
            </a:extLst>
          </p:cNvPr>
          <p:cNvSpPr>
            <a:spLocks noGrp="1"/>
          </p:cNvSpPr>
          <p:nvPr>
            <p:ph idx="1"/>
          </p:nvPr>
        </p:nvSpPr>
        <p:spPr/>
        <p:txBody>
          <a:bodyPr/>
          <a:lstStyle/>
          <a:p>
            <a:endParaRPr lang="en-GB"/>
          </a:p>
        </p:txBody>
      </p:sp>
      <p:sp>
        <p:nvSpPr>
          <p:cNvPr id="7" name="Text Placeholder 6">
            <a:extLst>
              <a:ext uri="{FF2B5EF4-FFF2-40B4-BE49-F238E27FC236}">
                <a16:creationId xmlns:a16="http://schemas.microsoft.com/office/drawing/2014/main" id="{58981D2B-B806-70AD-104A-7142526EB086}"/>
              </a:ext>
            </a:extLst>
          </p:cNvPr>
          <p:cNvSpPr>
            <a:spLocks noGrp="1"/>
          </p:cNvSpPr>
          <p:nvPr>
            <p:ph type="body" sz="half" idx="2"/>
          </p:nvPr>
        </p:nvSpPr>
        <p:spPr/>
        <p:txBody>
          <a:bodyPr/>
          <a:lstStyle/>
          <a:p>
            <a:endParaRPr lang="en-GB"/>
          </a:p>
        </p:txBody>
      </p:sp>
      <p:pic>
        <p:nvPicPr>
          <p:cNvPr id="4" name="Picture 3">
            <a:extLst>
              <a:ext uri="{FF2B5EF4-FFF2-40B4-BE49-F238E27FC236}">
                <a16:creationId xmlns:a16="http://schemas.microsoft.com/office/drawing/2014/main" id="{04B3FD51-BAD0-0102-9800-272DAC8A26CC}"/>
              </a:ext>
            </a:extLst>
          </p:cNvPr>
          <p:cNvPicPr>
            <a:picLocks noChangeAspect="1"/>
          </p:cNvPicPr>
          <p:nvPr/>
        </p:nvPicPr>
        <p:blipFill>
          <a:blip r:embed="rId2"/>
          <a:stretch>
            <a:fillRect/>
          </a:stretch>
        </p:blipFill>
        <p:spPr>
          <a:xfrm>
            <a:off x="2624495" y="550834"/>
            <a:ext cx="10085837" cy="7130126"/>
          </a:xfrm>
          <a:prstGeom prst="rect">
            <a:avLst/>
          </a:prstGeom>
        </p:spPr>
      </p:pic>
    </p:spTree>
    <p:extLst>
      <p:ext uri="{BB962C8B-B14F-4D97-AF65-F5344CB8AC3E}">
        <p14:creationId xmlns:p14="http://schemas.microsoft.com/office/powerpoint/2010/main" val="803583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AD8D-B8F9-2695-63A2-B0F95D9BB0B6}"/>
              </a:ext>
            </a:extLst>
          </p:cNvPr>
          <p:cNvSpPr>
            <a:spLocks noGrp="1"/>
          </p:cNvSpPr>
          <p:nvPr>
            <p:ph type="title"/>
          </p:nvPr>
        </p:nvSpPr>
        <p:spPr>
          <a:xfrm>
            <a:off x="1581374" y="712040"/>
            <a:ext cx="12550306" cy="916320"/>
          </a:xfrm>
        </p:spPr>
        <p:txBody>
          <a:bodyPr>
            <a:normAutofit/>
          </a:bodyPr>
          <a:lstStyle/>
          <a:p>
            <a:endParaRPr lang="en-GB"/>
          </a:p>
        </p:txBody>
      </p:sp>
      <p:sp>
        <p:nvSpPr>
          <p:cNvPr id="3" name="Text Placeholder 2">
            <a:extLst>
              <a:ext uri="{FF2B5EF4-FFF2-40B4-BE49-F238E27FC236}">
                <a16:creationId xmlns:a16="http://schemas.microsoft.com/office/drawing/2014/main" id="{05BD8853-D43D-3B48-9150-07832A2DF2F2}"/>
              </a:ext>
            </a:extLst>
          </p:cNvPr>
          <p:cNvSpPr>
            <a:spLocks noGrp="1"/>
          </p:cNvSpPr>
          <p:nvPr>
            <p:ph type="body" idx="1"/>
          </p:nvPr>
        </p:nvSpPr>
        <p:spPr>
          <a:xfrm>
            <a:off x="498720" y="6393880"/>
            <a:ext cx="13632960" cy="916320"/>
          </a:xfrm>
        </p:spPr>
        <p:txBody>
          <a:bodyPr>
            <a:normAutofit fontScale="92500" lnSpcReduction="20000"/>
          </a:bodyPr>
          <a:lstStyle/>
          <a:p>
            <a:r>
              <a:rPr lang="el"/>
              <a:t>  https://www.enisa.europa.eu/publications/european-cybersecurity-skills-framework-ecsf</a:t>
            </a:r>
          </a:p>
        </p:txBody>
      </p:sp>
      <p:pic>
        <p:nvPicPr>
          <p:cNvPr id="5" name="Picture 4">
            <a:extLst>
              <a:ext uri="{FF2B5EF4-FFF2-40B4-BE49-F238E27FC236}">
                <a16:creationId xmlns:a16="http://schemas.microsoft.com/office/drawing/2014/main" id="{2E0D7F04-208A-A797-83A9-5F28F649680F}"/>
              </a:ext>
            </a:extLst>
          </p:cNvPr>
          <p:cNvPicPr>
            <a:picLocks noChangeAspect="1"/>
          </p:cNvPicPr>
          <p:nvPr/>
        </p:nvPicPr>
        <p:blipFill>
          <a:blip r:embed="rId2"/>
          <a:stretch>
            <a:fillRect/>
          </a:stretch>
        </p:blipFill>
        <p:spPr>
          <a:xfrm>
            <a:off x="1495313" y="877987"/>
            <a:ext cx="12426138" cy="5515892"/>
          </a:xfrm>
          <a:prstGeom prst="rect">
            <a:avLst/>
          </a:prstGeom>
        </p:spPr>
      </p:pic>
    </p:spTree>
    <p:extLst>
      <p:ext uri="{BB962C8B-B14F-4D97-AF65-F5344CB8AC3E}">
        <p14:creationId xmlns:p14="http://schemas.microsoft.com/office/powerpoint/2010/main" val="832451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0E2F-AE05-EA1D-E058-9B11F53CCF00}"/>
              </a:ext>
            </a:extLst>
          </p:cNvPr>
          <p:cNvSpPr>
            <a:spLocks noGrp="1"/>
          </p:cNvSpPr>
          <p:nvPr>
            <p:ph type="title"/>
          </p:nvPr>
        </p:nvSpPr>
        <p:spPr>
          <a:xfrm>
            <a:off x="1287146" y="461240"/>
            <a:ext cx="12690155" cy="916320"/>
          </a:xfrm>
        </p:spPr>
        <p:txBody>
          <a:bodyPr>
            <a:normAutofit fontScale="90000"/>
          </a:bodyPr>
          <a:lstStyle/>
          <a:p>
            <a:r>
              <a:rPr lang="el" dirty="0"/>
              <a:t>Ευρωπαϊκό πλαίσιο δεξιοτήτων κυβερνοασφάλειας (ECSF) του ENISA</a:t>
            </a:r>
          </a:p>
        </p:txBody>
      </p:sp>
      <p:sp>
        <p:nvSpPr>
          <p:cNvPr id="3" name="Text Placeholder 2">
            <a:extLst>
              <a:ext uri="{FF2B5EF4-FFF2-40B4-BE49-F238E27FC236}">
                <a16:creationId xmlns:a16="http://schemas.microsoft.com/office/drawing/2014/main" id="{74F60710-3C20-F78D-4D5B-E0B5AE2F107E}"/>
              </a:ext>
            </a:extLst>
          </p:cNvPr>
          <p:cNvSpPr>
            <a:spLocks noGrp="1"/>
          </p:cNvSpPr>
          <p:nvPr>
            <p:ph type="body" idx="1"/>
          </p:nvPr>
        </p:nvSpPr>
        <p:spPr/>
        <p:txBody>
          <a:bodyPr>
            <a:normAutofit lnSpcReduction="10000"/>
          </a:bodyPr>
          <a:lstStyle/>
          <a:p>
            <a:pPr algn="just" fontAlgn="base">
              <a:spcBef>
                <a:spcPts val="720"/>
              </a:spcBef>
              <a:buFont typeface="+mj-lt"/>
              <a:buAutoNum type="arabicPeriod"/>
            </a:pPr>
            <a:r>
              <a:rPr lang="el" sz="2160">
                <a:solidFill>
                  <a:srgbClr val="000000"/>
                </a:solidFill>
                <a:latin typeface="Times New Roman" panose="02020603050405020304" pitchFamily="18" charset="0"/>
              </a:rPr>
              <a:t>Διασφαλίζει κοινή ορολογία και κοινή αντίληψη μεταξύ της ζήτησης (χώρος εργασίας, προσλήψεις) και της προσφοράς (επαγγελματικά προσόντα, κατάρτιση) των επαγγελματιών στον τομέα της κυβερνοασφάλειας σε ολόκληρη την ΕΕ.</a:t>
            </a:r>
          </a:p>
          <a:p>
            <a:pPr algn="just" fontAlgn="base">
              <a:buFont typeface="+mj-lt"/>
              <a:buAutoNum type="arabicPeriod"/>
            </a:pPr>
            <a:r>
              <a:rPr lang="el" sz="2160">
                <a:solidFill>
                  <a:srgbClr val="000000"/>
                </a:solidFill>
                <a:latin typeface="Times New Roman" panose="02020603050405020304" pitchFamily="18" charset="0"/>
              </a:rPr>
              <a:t>Υποστηρίζει τον προσδιορισμό των κρίσιμων συνόλων δεξιοτήτων που απαιτούνται από την άποψη του εργατικού δυναμικού. Δίνει τη δυνατότητα στους παρόχους προγραμμάτων μάθησης να υποστηρίξουν την ανάπτυξη αυτού του κρίσιμου συνόλου δεξιοτήτων και βοηθά τους υπεύθυνους χάραξης πολιτικής να υποστηρίξουν στοχευμένες πρωτοβουλίες για τον μετριασμό των κενών που εντοπίζονται στις δεξιότητες.</a:t>
            </a:r>
          </a:p>
          <a:p>
            <a:pPr algn="just" fontAlgn="base">
              <a:buFont typeface="+mj-lt"/>
              <a:buAutoNum type="arabicPeriod"/>
            </a:pPr>
            <a:r>
              <a:rPr lang="el" sz="2160">
                <a:solidFill>
                  <a:srgbClr val="000000"/>
                </a:solidFill>
                <a:latin typeface="Times New Roman" panose="02020603050405020304" pitchFamily="18" charset="0"/>
              </a:rPr>
              <a:t>Διευκολύνει την κατανόηση των κορυφαίων επαγγελματικών ρόλων στον τομέα της κυβερνοασφάλειας και των βασικών δεξιοτήτων που απαιτούν, συμπεριλαμβανομένων των soft skills, μαζί με τις νομοθετικές πτυχές (εάν υπάρχουν</a:t>
            </a:r>
            <a:r>
              <a:rPr lang="el" sz="2160" b="1">
                <a:solidFill>
                  <a:srgbClr val="000000"/>
                </a:solidFill>
                <a:latin typeface="Times New Roman" panose="02020603050405020304" pitchFamily="18" charset="0"/>
              </a:rPr>
              <a:t>). Συγκεκριμένα, δίνει τη δυνατότητα σε μη ειδικούς και τμήματα ανθρώπινου δυναμικού να κατανοήσουν τις απαιτήσεις για τον προγραμματισμό πόρων, τις προσλήψεις και τον προγραμματισμό σταδιοδρομίας για την υποστήριξη της ασφάλειας στον κυβερνοχώρο. </a:t>
            </a:r>
          </a:p>
          <a:p>
            <a:pPr algn="just" fontAlgn="base">
              <a:buFont typeface="+mj-lt"/>
              <a:buAutoNum type="arabicPeriod"/>
            </a:pPr>
            <a:r>
              <a:rPr lang="el" sz="2160">
                <a:solidFill>
                  <a:srgbClr val="000000"/>
                </a:solidFill>
                <a:latin typeface="Times New Roman" panose="02020603050405020304" pitchFamily="18" charset="0"/>
              </a:rPr>
              <a:t>Το πλαίσιο προωθεί την εναρμόνιση στην εκπαίδευση, την κατάρτιση και την ανάπτυξη εργατικού δυναμικού στον τομέα της κυβερνοασφάλειας. Ταυτόχρονα, αυτή η κοινή ευρωπαϊκή γλώσσα στο πλαίσιο των δεξιοτήτων και των ρόλων στον τομέα της κυβερνοασφάλειας συνδέεται καλά με ολόκληρο τον επαγγελματικό τομέα των ΤΠΕ.</a:t>
            </a:r>
          </a:p>
          <a:p>
            <a:pPr algn="just" fontAlgn="base">
              <a:spcAft>
                <a:spcPts val="720"/>
              </a:spcAft>
              <a:buFont typeface="+mj-lt"/>
              <a:buAutoNum type="arabicPeriod"/>
            </a:pPr>
            <a:r>
              <a:rPr lang="el" sz="2160">
                <a:solidFill>
                  <a:srgbClr val="000000"/>
                </a:solidFill>
                <a:latin typeface="Times New Roman" panose="02020603050405020304" pitchFamily="18" charset="0"/>
              </a:rPr>
              <a:t>Συμβάλλει στην επίτευξη ενισχυμένης θωράκισης έναντι κυβερνοεπιθέσεων και στην εγγύηση ασφαλών συστημάτων πληροφορικής (Πληροφορικής) στην κοινωνία. Παρέχει τυποποιημένη δομή και συμβουλές σχετικά με τον τρόπο υλοποίησης της ανάπτυξης ικανοτήτων στο ευρωπαϊκό εργατικό δυναμικό στον τομέα της κυβερνοασφάλειας.</a:t>
            </a:r>
          </a:p>
          <a:p>
            <a:endParaRPr lang="en-GB"/>
          </a:p>
        </p:txBody>
      </p:sp>
    </p:spTree>
    <p:extLst>
      <p:ext uri="{BB962C8B-B14F-4D97-AF65-F5344CB8AC3E}">
        <p14:creationId xmlns:p14="http://schemas.microsoft.com/office/powerpoint/2010/main" val="124192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0BC9-DF9A-CAA6-4B5A-7C6CA4133568}"/>
              </a:ext>
            </a:extLst>
          </p:cNvPr>
          <p:cNvSpPr>
            <a:spLocks noGrp="1"/>
          </p:cNvSpPr>
          <p:nvPr>
            <p:ph type="title"/>
          </p:nvPr>
        </p:nvSpPr>
        <p:spPr>
          <a:xfrm>
            <a:off x="1516829" y="712040"/>
            <a:ext cx="12614851" cy="916320"/>
          </a:xfrm>
        </p:spPr>
        <p:txBody>
          <a:bodyPr>
            <a:normAutofit/>
          </a:bodyPr>
          <a:lstStyle/>
          <a:p>
            <a:r>
              <a:rPr lang="el"/>
              <a:t>Ρόλοι ECSF</a:t>
            </a:r>
            <a:endParaRPr lang="en-GB"/>
          </a:p>
        </p:txBody>
      </p:sp>
      <p:sp>
        <p:nvSpPr>
          <p:cNvPr id="3" name="Text Placeholder 2">
            <a:extLst>
              <a:ext uri="{FF2B5EF4-FFF2-40B4-BE49-F238E27FC236}">
                <a16:creationId xmlns:a16="http://schemas.microsoft.com/office/drawing/2014/main" id="{FD99FDA4-DDB8-914A-BBD6-0EFB1069E772}"/>
              </a:ext>
            </a:extLst>
          </p:cNvPr>
          <p:cNvSpPr>
            <a:spLocks noGrp="1"/>
          </p:cNvSpPr>
          <p:nvPr>
            <p:ph type="body" idx="1"/>
          </p:nvPr>
        </p:nvSpPr>
        <p:spPr/>
        <p:txBody>
          <a:bodyPr/>
          <a:lstStyle/>
          <a:p>
            <a:endParaRPr lang="en-GB"/>
          </a:p>
        </p:txBody>
      </p:sp>
      <p:pic>
        <p:nvPicPr>
          <p:cNvPr id="4" name="Picture 3" descr="Λογότυπο, επωνυμία εταιρείας&#10;&#10;Η περιγραφή δημιουργείται αυτόματα">
            <a:extLst>
              <a:ext uri="{FF2B5EF4-FFF2-40B4-BE49-F238E27FC236}">
                <a16:creationId xmlns:a16="http://schemas.microsoft.com/office/drawing/2014/main" id="{55E69AB5-2215-AC74-F4BF-7B59EED4C9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4579" y="0"/>
            <a:ext cx="7278457" cy="8537783"/>
          </a:xfrm>
          <a:prstGeom prst="rect">
            <a:avLst/>
          </a:prstGeom>
        </p:spPr>
      </p:pic>
      <p:sp>
        <p:nvSpPr>
          <p:cNvPr id="5" name="Rectangle: Rounded Corners 4">
            <a:extLst>
              <a:ext uri="{FF2B5EF4-FFF2-40B4-BE49-F238E27FC236}">
                <a16:creationId xmlns:a16="http://schemas.microsoft.com/office/drawing/2014/main" id="{137B4727-2711-1A4D-E9F9-CD5EBF6987D6}"/>
              </a:ext>
            </a:extLst>
          </p:cNvPr>
          <p:cNvSpPr/>
          <p:nvPr/>
        </p:nvSpPr>
        <p:spPr>
          <a:xfrm>
            <a:off x="5034579" y="4114801"/>
            <a:ext cx="2022438" cy="2060089"/>
          </a:xfrm>
          <a:prstGeom prst="roundRect">
            <a:avLst/>
          </a:prstGeom>
          <a:noFill/>
          <a:ln w="57150">
            <a:solidFill>
              <a:srgbClr val="EC3C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Calibri" panose="020F0502020204030204"/>
            </a:endParaRPr>
          </a:p>
        </p:txBody>
      </p:sp>
    </p:spTree>
    <p:extLst>
      <p:ext uri="{BB962C8B-B14F-4D97-AF65-F5344CB8AC3E}">
        <p14:creationId xmlns:p14="http://schemas.microsoft.com/office/powerpoint/2010/main" val="312105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E1A9-EE36-56E1-45DA-35939224990D}"/>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ADE55CA5-328E-39F0-7F64-F74A974C9C81}"/>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8EB09A14-942D-C3EA-9208-7FA91B5807D9}"/>
              </a:ext>
            </a:extLst>
          </p:cNvPr>
          <p:cNvPicPr>
            <a:picLocks noChangeAspect="1"/>
          </p:cNvPicPr>
          <p:nvPr/>
        </p:nvPicPr>
        <p:blipFill>
          <a:blip r:embed="rId2"/>
          <a:stretch>
            <a:fillRect/>
          </a:stretch>
        </p:blipFill>
        <p:spPr>
          <a:xfrm>
            <a:off x="2663190" y="0"/>
            <a:ext cx="9304020" cy="8229600"/>
          </a:xfrm>
          <a:prstGeom prst="rect">
            <a:avLst/>
          </a:prstGeom>
        </p:spPr>
      </p:pic>
      <p:sp>
        <p:nvSpPr>
          <p:cNvPr id="6" name="Rectangle: Rounded Corners 5">
            <a:extLst>
              <a:ext uri="{FF2B5EF4-FFF2-40B4-BE49-F238E27FC236}">
                <a16:creationId xmlns:a16="http://schemas.microsoft.com/office/drawing/2014/main" id="{7A806C85-7271-9810-C444-6695723CAE95}"/>
              </a:ext>
            </a:extLst>
          </p:cNvPr>
          <p:cNvSpPr/>
          <p:nvPr/>
        </p:nvSpPr>
        <p:spPr>
          <a:xfrm>
            <a:off x="8175813" y="6930425"/>
            <a:ext cx="1118795" cy="1172584"/>
          </a:xfrm>
          <a:prstGeom prst="roundRect">
            <a:avLst/>
          </a:prstGeom>
          <a:noFill/>
          <a:ln w="57150">
            <a:solidFill>
              <a:srgbClr val="EC3CC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defRPr/>
            </a:pPr>
            <a:endParaRPr lang="en-GB" sz="2160">
              <a:solidFill>
                <a:prstClr val="white"/>
              </a:solidFill>
              <a:latin typeface="Calibri" panose="020F0502020204030204"/>
            </a:endParaRPr>
          </a:p>
        </p:txBody>
      </p:sp>
    </p:spTree>
    <p:extLst>
      <p:ext uri="{BB962C8B-B14F-4D97-AF65-F5344CB8AC3E}">
        <p14:creationId xmlns:p14="http://schemas.microsoft.com/office/powerpoint/2010/main" val="191550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0595-05A7-DDB8-5C0A-FAA0B6D42BF5}"/>
              </a:ext>
            </a:extLst>
          </p:cNvPr>
          <p:cNvSpPr>
            <a:spLocks noGrp="1"/>
          </p:cNvSpPr>
          <p:nvPr>
            <p:ph type="title"/>
          </p:nvPr>
        </p:nvSpPr>
        <p:spPr/>
        <p:txBody>
          <a:bodyPr/>
          <a:lstStyle/>
          <a:p>
            <a:endParaRPr lang="nb-NO"/>
          </a:p>
        </p:txBody>
      </p:sp>
      <p:sp>
        <p:nvSpPr>
          <p:cNvPr id="3" name="Text Placeholder 2">
            <a:extLst>
              <a:ext uri="{FF2B5EF4-FFF2-40B4-BE49-F238E27FC236}">
                <a16:creationId xmlns:a16="http://schemas.microsoft.com/office/drawing/2014/main" id="{088B7C49-C8D8-D328-E0FA-0658B4B83E98}"/>
              </a:ext>
            </a:extLst>
          </p:cNvPr>
          <p:cNvSpPr>
            <a:spLocks noGrp="1"/>
          </p:cNvSpPr>
          <p:nvPr>
            <p:ph type="body" idx="1"/>
          </p:nvPr>
        </p:nvSpPr>
        <p:spPr/>
        <p:txBody>
          <a:bodyPr/>
          <a:lstStyle/>
          <a:p>
            <a:endParaRPr lang="nb-NO"/>
          </a:p>
        </p:txBody>
      </p:sp>
      <p:pic>
        <p:nvPicPr>
          <p:cNvPr id="5" name="Picture 4">
            <a:extLst>
              <a:ext uri="{FF2B5EF4-FFF2-40B4-BE49-F238E27FC236}">
                <a16:creationId xmlns:a16="http://schemas.microsoft.com/office/drawing/2014/main" id="{3A8CCDE5-9CE9-E8D8-A885-4EA24B2C2B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4630400" cy="3833008"/>
          </a:xfrm>
          <a:prstGeom prst="rect">
            <a:avLst/>
          </a:prstGeom>
        </p:spPr>
      </p:pic>
      <p:pic>
        <p:nvPicPr>
          <p:cNvPr id="7" name="Picture 6">
            <a:extLst>
              <a:ext uri="{FF2B5EF4-FFF2-40B4-BE49-F238E27FC236}">
                <a16:creationId xmlns:a16="http://schemas.microsoft.com/office/drawing/2014/main" id="{1CE153B7-F663-D254-2A58-F7626886C8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386800"/>
            <a:ext cx="14630400" cy="3456000"/>
          </a:xfrm>
          <a:prstGeom prst="rect">
            <a:avLst/>
          </a:prstGeom>
        </p:spPr>
      </p:pic>
      <p:pic>
        <p:nvPicPr>
          <p:cNvPr id="9" name="Picture 8">
            <a:extLst>
              <a:ext uri="{FF2B5EF4-FFF2-40B4-BE49-F238E27FC236}">
                <a16:creationId xmlns:a16="http://schemas.microsoft.com/office/drawing/2014/main" id="{25849321-E702-2D06-7665-8381F322FA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670276"/>
            <a:ext cx="14630400" cy="2549533"/>
          </a:xfrm>
          <a:prstGeom prst="rect">
            <a:avLst/>
          </a:prstGeom>
        </p:spPr>
      </p:pic>
    </p:spTree>
    <p:extLst>
      <p:ext uri="{BB962C8B-B14F-4D97-AF65-F5344CB8AC3E}">
        <p14:creationId xmlns:p14="http://schemas.microsoft.com/office/powerpoint/2010/main" val="38250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0F61-0F49-F9CB-9D10-5C1862CD8F13}"/>
              </a:ext>
            </a:extLst>
          </p:cNvPr>
          <p:cNvSpPr>
            <a:spLocks noGrp="1"/>
          </p:cNvSpPr>
          <p:nvPr>
            <p:ph type="title"/>
          </p:nvPr>
        </p:nvSpPr>
        <p:spPr>
          <a:xfrm>
            <a:off x="184260" y="493714"/>
            <a:ext cx="4666231" cy="2160631"/>
          </a:xfrm>
        </p:spPr>
        <p:txBody>
          <a:bodyPr>
            <a:normAutofit/>
          </a:bodyPr>
          <a:lstStyle/>
          <a:p>
            <a:r>
              <a:rPr lang="el" dirty="0"/>
              <a:t>Εκπαιδευτικός</a:t>
            </a:r>
          </a:p>
        </p:txBody>
      </p:sp>
      <p:sp>
        <p:nvSpPr>
          <p:cNvPr id="3" name="Content Placeholder 2">
            <a:extLst>
              <a:ext uri="{FF2B5EF4-FFF2-40B4-BE49-F238E27FC236}">
                <a16:creationId xmlns:a16="http://schemas.microsoft.com/office/drawing/2014/main" id="{71A5AFBD-78AA-7072-20CD-877F912A03B8}"/>
              </a:ext>
            </a:extLst>
          </p:cNvPr>
          <p:cNvSpPr>
            <a:spLocks noGrp="1"/>
          </p:cNvSpPr>
          <p:nvPr>
            <p:ph idx="1"/>
          </p:nvPr>
        </p:nvSpPr>
        <p:spPr>
          <a:xfrm>
            <a:off x="1005841" y="3148058"/>
            <a:ext cx="4666234" cy="4264297"/>
          </a:xfrm>
        </p:spPr>
        <p:txBody>
          <a:bodyPr>
            <a:normAutofit/>
          </a:bodyPr>
          <a:lstStyle/>
          <a:p>
            <a:pPr marL="0" indent="0">
              <a:buNone/>
            </a:pPr>
            <a:endParaRPr lang="nb-NO" sz="2400"/>
          </a:p>
        </p:txBody>
      </p:sp>
      <p:pic>
        <p:nvPicPr>
          <p:cNvPr id="6" name="Picture 5">
            <a:extLst>
              <a:ext uri="{FF2B5EF4-FFF2-40B4-BE49-F238E27FC236}">
                <a16:creationId xmlns:a16="http://schemas.microsoft.com/office/drawing/2014/main" id="{D4629430-1841-AF3A-2112-8C22C4DE568E}"/>
              </a:ext>
            </a:extLst>
          </p:cNvPr>
          <p:cNvPicPr>
            <a:picLocks noChangeAspect="1"/>
          </p:cNvPicPr>
          <p:nvPr/>
        </p:nvPicPr>
        <p:blipFill>
          <a:blip r:embed="rId2"/>
          <a:stretch>
            <a:fillRect/>
          </a:stretch>
        </p:blipFill>
        <p:spPr>
          <a:xfrm>
            <a:off x="4850491" y="0"/>
            <a:ext cx="6629126" cy="8229600"/>
          </a:xfrm>
          <a:prstGeom prst="rect">
            <a:avLst/>
          </a:prstGeom>
        </p:spPr>
      </p:pic>
    </p:spTree>
    <p:extLst>
      <p:ext uri="{BB962C8B-B14F-4D97-AF65-F5344CB8AC3E}">
        <p14:creationId xmlns:p14="http://schemas.microsoft.com/office/powerpoint/2010/main" val="1651391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A09D-0D6F-09E1-D4F8-AB55D93B9B50}"/>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949F7075-3D75-AE05-AA18-3CBFC6A5466F}"/>
              </a:ext>
            </a:extLst>
          </p:cNvPr>
          <p:cNvSpPr>
            <a:spLocks noGrp="1"/>
          </p:cNvSpPr>
          <p:nvPr>
            <p:ph type="body" idx="1"/>
          </p:nvPr>
        </p:nvSpPr>
        <p:spPr>
          <a:xfrm>
            <a:off x="498720" y="5193225"/>
            <a:ext cx="13632960" cy="2116974"/>
          </a:xfrm>
        </p:spPr>
        <p:txBody>
          <a:bodyPr/>
          <a:lstStyle/>
          <a:p>
            <a:endParaRPr lang="en-GB"/>
          </a:p>
        </p:txBody>
      </p:sp>
      <p:pic>
        <p:nvPicPr>
          <p:cNvPr id="5" name="Picture 4">
            <a:extLst>
              <a:ext uri="{FF2B5EF4-FFF2-40B4-BE49-F238E27FC236}">
                <a16:creationId xmlns:a16="http://schemas.microsoft.com/office/drawing/2014/main" id="{FE6BDF38-02E4-FAC6-BD7B-92FCA433A831}"/>
              </a:ext>
            </a:extLst>
          </p:cNvPr>
          <p:cNvPicPr>
            <a:picLocks noChangeAspect="1"/>
          </p:cNvPicPr>
          <p:nvPr/>
        </p:nvPicPr>
        <p:blipFill>
          <a:blip r:embed="rId2"/>
          <a:stretch>
            <a:fillRect/>
          </a:stretch>
        </p:blipFill>
        <p:spPr>
          <a:xfrm>
            <a:off x="1328465" y="475713"/>
            <a:ext cx="11134374" cy="4481185"/>
          </a:xfrm>
          <a:prstGeom prst="rect">
            <a:avLst/>
          </a:prstGeom>
        </p:spPr>
      </p:pic>
    </p:spTree>
    <p:extLst>
      <p:ext uri="{BB962C8B-B14F-4D97-AF65-F5344CB8AC3E}">
        <p14:creationId xmlns:p14="http://schemas.microsoft.com/office/powerpoint/2010/main" val="23332559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7F37-E37C-A2CE-C54D-FA2CA79170D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D5B76B9-FD5B-5244-BF12-E667AF1FA724}"/>
              </a:ext>
            </a:extLst>
          </p:cNvPr>
          <p:cNvSpPr>
            <a:spLocks noGrp="1"/>
          </p:cNvSpPr>
          <p:nvPr>
            <p:ph idx="1"/>
          </p:nvPr>
        </p:nvSpPr>
        <p:spPr>
          <a:xfrm>
            <a:off x="1005840" y="5588678"/>
            <a:ext cx="12618720" cy="1823677"/>
          </a:xfrm>
        </p:spPr>
        <p:txBody>
          <a:bodyPr/>
          <a:lstStyle/>
          <a:p>
            <a:r>
              <a:rPr lang="el"/>
              <a:t>Προκλήσεις;</a:t>
            </a:r>
          </a:p>
          <a:p>
            <a:r>
              <a:rPr lang="el"/>
              <a:t>Εύρεση πληροφοριών</a:t>
            </a:r>
          </a:p>
          <a:p>
            <a:r>
              <a:rPr lang="el"/>
              <a:t>Αποτελέσματα μαθήματος</a:t>
            </a:r>
            <a:endParaRPr lang="en-GB"/>
          </a:p>
        </p:txBody>
      </p:sp>
      <p:pic>
        <p:nvPicPr>
          <p:cNvPr id="5" name="Picture 4">
            <a:extLst>
              <a:ext uri="{FF2B5EF4-FFF2-40B4-BE49-F238E27FC236}">
                <a16:creationId xmlns:a16="http://schemas.microsoft.com/office/drawing/2014/main" id="{47BC3431-A2FA-8B12-2A3B-71D90F4DAF62}"/>
              </a:ext>
            </a:extLst>
          </p:cNvPr>
          <p:cNvPicPr>
            <a:picLocks noChangeAspect="1"/>
          </p:cNvPicPr>
          <p:nvPr/>
        </p:nvPicPr>
        <p:blipFill>
          <a:blip r:embed="rId2"/>
          <a:stretch>
            <a:fillRect/>
          </a:stretch>
        </p:blipFill>
        <p:spPr>
          <a:xfrm>
            <a:off x="338470" y="1298377"/>
            <a:ext cx="13286090" cy="4290300"/>
          </a:xfrm>
          <a:prstGeom prst="rect">
            <a:avLst/>
          </a:prstGeom>
        </p:spPr>
      </p:pic>
    </p:spTree>
    <p:extLst>
      <p:ext uri="{BB962C8B-B14F-4D97-AF65-F5344CB8AC3E}">
        <p14:creationId xmlns:p14="http://schemas.microsoft.com/office/powerpoint/2010/main" val="32751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5113-699A-5494-961E-5C7CFEBB013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E67C94-E579-ABD4-532D-C1FE707C98AC}"/>
              </a:ext>
            </a:extLst>
          </p:cNvPr>
          <p:cNvSpPr>
            <a:spLocks noGrp="1"/>
          </p:cNvSpPr>
          <p:nvPr>
            <p:ph idx="1"/>
          </p:nvPr>
        </p:nvSpPr>
        <p:spPr>
          <a:xfrm>
            <a:off x="1005840" y="5100559"/>
            <a:ext cx="12618720" cy="2311796"/>
          </a:xfrm>
        </p:spPr>
        <p:txBody>
          <a:bodyPr/>
          <a:lstStyle/>
          <a:p>
            <a:r>
              <a:rPr lang="el"/>
              <a:t>Αποτελέσματα μαθήματος</a:t>
            </a:r>
          </a:p>
          <a:p>
            <a:r>
              <a:rPr lang="el"/>
              <a:t>Προσωπικές δεξιότητες</a:t>
            </a:r>
          </a:p>
          <a:p>
            <a:r>
              <a:rPr lang="el"/>
              <a:t>Οργανωτικές πτυχές</a:t>
            </a:r>
            <a:endParaRPr lang="en-GB"/>
          </a:p>
        </p:txBody>
      </p:sp>
      <p:pic>
        <p:nvPicPr>
          <p:cNvPr id="5" name="Picture 4">
            <a:extLst>
              <a:ext uri="{FF2B5EF4-FFF2-40B4-BE49-F238E27FC236}">
                <a16:creationId xmlns:a16="http://schemas.microsoft.com/office/drawing/2014/main" id="{B6703521-81B3-20B8-D102-748F29D0C694}"/>
              </a:ext>
            </a:extLst>
          </p:cNvPr>
          <p:cNvPicPr>
            <a:picLocks noChangeAspect="1"/>
          </p:cNvPicPr>
          <p:nvPr/>
        </p:nvPicPr>
        <p:blipFill>
          <a:blip r:embed="rId2"/>
          <a:stretch>
            <a:fillRect/>
          </a:stretch>
        </p:blipFill>
        <p:spPr>
          <a:xfrm>
            <a:off x="96097" y="1429314"/>
            <a:ext cx="14240876" cy="3671245"/>
          </a:xfrm>
          <a:prstGeom prst="rect">
            <a:avLst/>
          </a:prstGeom>
        </p:spPr>
      </p:pic>
    </p:spTree>
    <p:extLst>
      <p:ext uri="{BB962C8B-B14F-4D97-AF65-F5344CB8AC3E}">
        <p14:creationId xmlns:p14="http://schemas.microsoft.com/office/powerpoint/2010/main" val="103704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A655B-AD0D-5C9B-9639-35C53B518B9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30CA1C6-F40B-3E5B-A246-3FA66343FC49}"/>
              </a:ext>
            </a:extLst>
          </p:cNvPr>
          <p:cNvSpPr>
            <a:spLocks noGrp="1"/>
          </p:cNvSpPr>
          <p:nvPr>
            <p:ph idx="1"/>
          </p:nvPr>
        </p:nvSpPr>
        <p:spPr>
          <a:xfrm>
            <a:off x="1005840" y="4578995"/>
            <a:ext cx="12618720" cy="2833361"/>
          </a:xfrm>
        </p:spPr>
        <p:txBody>
          <a:bodyPr/>
          <a:lstStyle/>
          <a:p>
            <a:r>
              <a:rPr lang="en-US" dirty="0"/>
              <a:t>CPD</a:t>
            </a:r>
            <a:endParaRPr lang="en-GB" dirty="0"/>
          </a:p>
        </p:txBody>
      </p:sp>
      <p:pic>
        <p:nvPicPr>
          <p:cNvPr id="5" name="Picture 4">
            <a:extLst>
              <a:ext uri="{FF2B5EF4-FFF2-40B4-BE49-F238E27FC236}">
                <a16:creationId xmlns:a16="http://schemas.microsoft.com/office/drawing/2014/main" id="{16B8BF75-6D02-77A6-3FA0-71D1E61F0ED4}"/>
              </a:ext>
            </a:extLst>
          </p:cNvPr>
          <p:cNvPicPr>
            <a:picLocks noChangeAspect="1"/>
          </p:cNvPicPr>
          <p:nvPr/>
        </p:nvPicPr>
        <p:blipFill>
          <a:blip r:embed="rId2"/>
          <a:stretch>
            <a:fillRect/>
          </a:stretch>
        </p:blipFill>
        <p:spPr>
          <a:xfrm>
            <a:off x="-191300" y="1506070"/>
            <a:ext cx="15013000" cy="3072925"/>
          </a:xfrm>
          <a:prstGeom prst="rect">
            <a:avLst/>
          </a:prstGeom>
        </p:spPr>
      </p:pic>
    </p:spTree>
    <p:extLst>
      <p:ext uri="{BB962C8B-B14F-4D97-AF65-F5344CB8AC3E}">
        <p14:creationId xmlns:p14="http://schemas.microsoft.com/office/powerpoint/2010/main" val="38953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10F1-9CF4-EE97-7CB5-2FB4491F19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C6FDDC5-8F9B-FF08-D41A-6EFC07E571C7}"/>
              </a:ext>
            </a:extLst>
          </p:cNvPr>
          <p:cNvSpPr>
            <a:spLocks noGrp="1"/>
          </p:cNvSpPr>
          <p:nvPr>
            <p:ph idx="1"/>
          </p:nvPr>
        </p:nvSpPr>
        <p:spPr>
          <a:xfrm>
            <a:off x="7842325" y="2190750"/>
            <a:ext cx="5782235" cy="5221606"/>
          </a:xfrm>
        </p:spPr>
        <p:txBody>
          <a:bodyPr/>
          <a:lstStyle/>
          <a:p>
            <a:r>
              <a:rPr lang="el"/>
              <a:t>  https://www.enisa.europa.eu/topics/training-and-exercises/trainings-for-cybersecurity-specialists/online-training-material</a:t>
            </a:r>
          </a:p>
        </p:txBody>
      </p:sp>
      <p:pic>
        <p:nvPicPr>
          <p:cNvPr id="5" name="Picture 4">
            <a:extLst>
              <a:ext uri="{FF2B5EF4-FFF2-40B4-BE49-F238E27FC236}">
                <a16:creationId xmlns:a16="http://schemas.microsoft.com/office/drawing/2014/main" id="{2A5362E9-2268-D4C0-6915-23D1309FE355}"/>
              </a:ext>
            </a:extLst>
          </p:cNvPr>
          <p:cNvPicPr>
            <a:picLocks noChangeAspect="1"/>
          </p:cNvPicPr>
          <p:nvPr/>
        </p:nvPicPr>
        <p:blipFill>
          <a:blip r:embed="rId2"/>
          <a:stretch>
            <a:fillRect/>
          </a:stretch>
        </p:blipFill>
        <p:spPr>
          <a:xfrm>
            <a:off x="1409537" y="682752"/>
            <a:ext cx="5602986" cy="6291072"/>
          </a:xfrm>
          <a:prstGeom prst="rect">
            <a:avLst/>
          </a:prstGeom>
        </p:spPr>
      </p:pic>
    </p:spTree>
    <p:extLst>
      <p:ext uri="{BB962C8B-B14F-4D97-AF65-F5344CB8AC3E}">
        <p14:creationId xmlns:p14="http://schemas.microsoft.com/office/powerpoint/2010/main" val="20102821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CC71-C767-72D3-DFC5-0EEDDC41CBC7}"/>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1E9333D1-C2E1-2F66-5779-78E7C0718BDB}"/>
              </a:ext>
            </a:extLst>
          </p:cNvPr>
          <p:cNvSpPr>
            <a:spLocks noGrp="1"/>
          </p:cNvSpPr>
          <p:nvPr>
            <p:ph type="body" idx="1"/>
          </p:nvPr>
        </p:nvSpPr>
        <p:spPr>
          <a:xfrm>
            <a:off x="498720" y="6379285"/>
            <a:ext cx="13632960" cy="930914"/>
          </a:xfrm>
        </p:spPr>
        <p:txBody>
          <a:bodyPr>
            <a:normAutofit fontScale="92500" lnSpcReduction="20000"/>
          </a:bodyPr>
          <a:lstStyle/>
          <a:p>
            <a:r>
              <a:rPr lang="el"/>
              <a:t>  https://www.enisa.europa.eu/publications/cyber-security-culture-in-organisations</a:t>
            </a:r>
          </a:p>
        </p:txBody>
      </p:sp>
      <p:pic>
        <p:nvPicPr>
          <p:cNvPr id="5" name="Picture 4">
            <a:extLst>
              <a:ext uri="{FF2B5EF4-FFF2-40B4-BE49-F238E27FC236}">
                <a16:creationId xmlns:a16="http://schemas.microsoft.com/office/drawing/2014/main" id="{C6F085E0-7CBA-F3D8-612F-C609840ED28E}"/>
              </a:ext>
            </a:extLst>
          </p:cNvPr>
          <p:cNvPicPr>
            <a:picLocks noChangeAspect="1"/>
          </p:cNvPicPr>
          <p:nvPr/>
        </p:nvPicPr>
        <p:blipFill>
          <a:blip r:embed="rId2"/>
          <a:stretch>
            <a:fillRect/>
          </a:stretch>
        </p:blipFill>
        <p:spPr>
          <a:xfrm>
            <a:off x="1355463" y="433964"/>
            <a:ext cx="12898715" cy="5716234"/>
          </a:xfrm>
          <a:prstGeom prst="rect">
            <a:avLst/>
          </a:prstGeom>
        </p:spPr>
      </p:pic>
    </p:spTree>
    <p:extLst>
      <p:ext uri="{BB962C8B-B14F-4D97-AF65-F5344CB8AC3E}">
        <p14:creationId xmlns:p14="http://schemas.microsoft.com/office/powerpoint/2010/main" val="19407483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9E22-668C-E0BC-B2B2-F83205F9DEF4}"/>
              </a:ext>
            </a:extLst>
          </p:cNvPr>
          <p:cNvSpPr>
            <a:spLocks noGrp="1"/>
          </p:cNvSpPr>
          <p:nvPr>
            <p:ph type="title"/>
          </p:nvPr>
        </p:nvSpPr>
        <p:spPr/>
        <p:txBody>
          <a:bodyPr>
            <a:normAutofit/>
          </a:bodyPr>
          <a:lstStyle/>
          <a:p>
            <a:endParaRPr lang="en-GB"/>
          </a:p>
        </p:txBody>
      </p:sp>
      <p:sp>
        <p:nvSpPr>
          <p:cNvPr id="3" name="Text Placeholder 2">
            <a:extLst>
              <a:ext uri="{FF2B5EF4-FFF2-40B4-BE49-F238E27FC236}">
                <a16:creationId xmlns:a16="http://schemas.microsoft.com/office/drawing/2014/main" id="{159D3DE5-101E-6D63-3A13-37278489A5DB}"/>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E51D6AB-7B98-E63A-0F11-DC47A4DE8D80}"/>
              </a:ext>
            </a:extLst>
          </p:cNvPr>
          <p:cNvPicPr>
            <a:picLocks noChangeAspect="1"/>
          </p:cNvPicPr>
          <p:nvPr/>
        </p:nvPicPr>
        <p:blipFill>
          <a:blip r:embed="rId2"/>
          <a:stretch>
            <a:fillRect/>
          </a:stretch>
        </p:blipFill>
        <p:spPr>
          <a:xfrm>
            <a:off x="294667" y="1628362"/>
            <a:ext cx="14163611" cy="5016278"/>
          </a:xfrm>
          <a:prstGeom prst="rect">
            <a:avLst/>
          </a:prstGeom>
        </p:spPr>
      </p:pic>
    </p:spTree>
    <p:extLst>
      <p:ext uri="{BB962C8B-B14F-4D97-AF65-F5344CB8AC3E}">
        <p14:creationId xmlns:p14="http://schemas.microsoft.com/office/powerpoint/2010/main" val="31025471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477D-F036-F64B-183A-5EEAE961FD65}"/>
              </a:ext>
            </a:extLst>
          </p:cNvPr>
          <p:cNvSpPr>
            <a:spLocks noGrp="1"/>
          </p:cNvSpPr>
          <p:nvPr>
            <p:ph type="title"/>
          </p:nvPr>
        </p:nvSpPr>
        <p:spPr/>
        <p:txBody>
          <a:bodyPr>
            <a:normAutofit/>
          </a:bodyPr>
          <a:lstStyle/>
          <a:p>
            <a:r>
              <a:rPr lang="el" dirty="0"/>
              <a:t>Θυμηθείτε τη Συμμόρφωση έναντι Τήρησης</a:t>
            </a:r>
            <a:endParaRPr lang="en-GB" dirty="0"/>
          </a:p>
        </p:txBody>
      </p:sp>
      <p:sp>
        <p:nvSpPr>
          <p:cNvPr id="3" name="Text Placeholder 2">
            <a:extLst>
              <a:ext uri="{FF2B5EF4-FFF2-40B4-BE49-F238E27FC236}">
                <a16:creationId xmlns:a16="http://schemas.microsoft.com/office/drawing/2014/main" id="{4756DEC9-CDEF-4157-765C-CD7D61939099}"/>
              </a:ext>
            </a:extLst>
          </p:cNvPr>
          <p:cNvSpPr>
            <a:spLocks noGrp="1"/>
          </p:cNvSpPr>
          <p:nvPr>
            <p:ph type="body" idx="1"/>
          </p:nvPr>
        </p:nvSpPr>
        <p:spPr/>
        <p:txBody>
          <a:bodyPr/>
          <a:lstStyle/>
          <a:p>
            <a:endParaRPr lang="en-GB"/>
          </a:p>
        </p:txBody>
      </p:sp>
      <p:pic>
        <p:nvPicPr>
          <p:cNvPr id="4" name="Picture 3">
            <a:extLst>
              <a:ext uri="{FF2B5EF4-FFF2-40B4-BE49-F238E27FC236}">
                <a16:creationId xmlns:a16="http://schemas.microsoft.com/office/drawing/2014/main" id="{868B8D99-7ABA-1772-34A8-51C36C9E9F30}"/>
              </a:ext>
            </a:extLst>
          </p:cNvPr>
          <p:cNvPicPr>
            <a:picLocks noChangeAspect="1"/>
          </p:cNvPicPr>
          <p:nvPr/>
        </p:nvPicPr>
        <p:blipFill>
          <a:blip r:embed="rId2"/>
          <a:stretch>
            <a:fillRect/>
          </a:stretch>
        </p:blipFill>
        <p:spPr>
          <a:xfrm>
            <a:off x="-217941" y="2693239"/>
            <a:ext cx="15066282" cy="3524681"/>
          </a:xfrm>
          <a:prstGeom prst="rect">
            <a:avLst/>
          </a:prstGeom>
        </p:spPr>
      </p:pic>
    </p:spTree>
    <p:extLst>
      <p:ext uri="{BB962C8B-B14F-4D97-AF65-F5344CB8AC3E}">
        <p14:creationId xmlns:p14="http://schemas.microsoft.com/office/powerpoint/2010/main" val="3795512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D3B0-F241-F17A-4682-D370D28A21CA}"/>
              </a:ext>
            </a:extLst>
          </p:cNvPr>
          <p:cNvSpPr>
            <a:spLocks noGrp="1"/>
          </p:cNvSpPr>
          <p:nvPr>
            <p:ph type="title"/>
          </p:nvPr>
        </p:nvSpPr>
        <p:spPr>
          <a:xfrm>
            <a:off x="1398494" y="712040"/>
            <a:ext cx="12733186" cy="916320"/>
          </a:xfrm>
        </p:spPr>
        <p:txBody>
          <a:bodyPr>
            <a:normAutofit/>
          </a:bodyPr>
          <a:lstStyle/>
          <a:p>
            <a:r>
              <a:rPr lang="el"/>
              <a:t>Περίληψη CSC</a:t>
            </a:r>
            <a:endParaRPr lang="en-GB"/>
          </a:p>
        </p:txBody>
      </p:sp>
      <p:sp>
        <p:nvSpPr>
          <p:cNvPr id="3" name="Text Placeholder 2">
            <a:extLst>
              <a:ext uri="{FF2B5EF4-FFF2-40B4-BE49-F238E27FC236}">
                <a16:creationId xmlns:a16="http://schemas.microsoft.com/office/drawing/2014/main" id="{368F1C62-2DB7-1A43-1CD4-46BA76771DCF}"/>
              </a:ext>
            </a:extLst>
          </p:cNvPr>
          <p:cNvSpPr>
            <a:spLocks noGrp="1"/>
          </p:cNvSpPr>
          <p:nvPr>
            <p:ph type="body" idx="1"/>
          </p:nvPr>
        </p:nvSpPr>
        <p:spPr/>
        <p:txBody>
          <a:bodyPr>
            <a:normAutofit fontScale="92500" lnSpcReduction="20000"/>
          </a:bodyPr>
          <a:lstStyle/>
          <a:p>
            <a:r>
              <a:rPr lang="el"/>
              <a:t>Ορθές πρακτικές που εντοπίστηκαν από εκείνους τους οργανισμούς που έχουν ήδη εφαρμόσει ώριμα προγράμματα CSC και κατηγοριοποιήθηκαν και προσαρμόστηκαν ειδικά σε διαφορετικά ακροατήρια εντός ενός οργανισμού, από τα ανώτερα στελέχη έως την ομάδα ασφάλειας πληροφοριών.</a:t>
            </a:r>
          </a:p>
          <a:p>
            <a:r>
              <a:rPr lang="el"/>
              <a:t>Για να διευκολυνθεί η ανάπτυξη και η υλοποίηση ενός προγράμματος νοοτροπίας κυβερνοασφάλειας, παρουσιάζεται ένα </a:t>
            </a:r>
            <a:r>
              <a:rPr lang="el" b="1"/>
              <a:t>πλαίσιο εφαρμογής  οκτώ βημάτων </a:t>
            </a:r>
            <a:r>
              <a:rPr lang="el"/>
              <a:t>μαζί με λεπτομερείς οδηγίες για καθένα από τα συστατικά βήματα. Αυτό το Πλαίσιο περιλαμβάνει ολόκληρο τον κύκλο ζωής των προγραμμάτων Κουλτούρας Κυβερνοασφάλειας ενός οργανισμού.</a:t>
            </a:r>
          </a:p>
          <a:p>
            <a:r>
              <a:rPr lang="el"/>
              <a:t>Μέθοδοι για την παραγωγή ενός CSC για έναν οργανισμό, καθώς και καθοδήγηση σχετικά με τους κατάλληλους δείκτες μέτρησης για τη μέτρηση του αντίκτυπου των δραστηριοτήτων του CSC. και</a:t>
            </a:r>
          </a:p>
          <a:p>
            <a:r>
              <a:rPr lang="el"/>
              <a:t>Στρατηγικές για τη δημιουργία μιας ισχυρής επιχειρηματικής υπόθεσης για την κατανομή εσωτερικών πόρων σε μελλοντικές δραστηριότητες κουλτούρας κυβερνοασφάλειας. </a:t>
            </a:r>
          </a:p>
        </p:txBody>
      </p:sp>
    </p:spTree>
    <p:extLst>
      <p:ext uri="{BB962C8B-B14F-4D97-AF65-F5344CB8AC3E}">
        <p14:creationId xmlns:p14="http://schemas.microsoft.com/office/powerpoint/2010/main" val="3006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CB639-D41C-810F-60E5-3868AA170B89}"/>
              </a:ext>
            </a:extLst>
          </p:cNvPr>
          <p:cNvSpPr>
            <a:spLocks noGrp="1"/>
          </p:cNvSpPr>
          <p:nvPr>
            <p:ph type="title"/>
          </p:nvPr>
        </p:nvSpPr>
        <p:spPr/>
        <p:txBody>
          <a:bodyPr/>
          <a:lstStyle/>
          <a:p>
            <a:endParaRPr lang="nb-NO"/>
          </a:p>
        </p:txBody>
      </p:sp>
      <p:sp>
        <p:nvSpPr>
          <p:cNvPr id="3" name="Text Placeholder 2">
            <a:extLst>
              <a:ext uri="{FF2B5EF4-FFF2-40B4-BE49-F238E27FC236}">
                <a16:creationId xmlns:a16="http://schemas.microsoft.com/office/drawing/2014/main" id="{AAA99C6B-F609-E00B-84C3-0FA95E1D9E7F}"/>
              </a:ext>
            </a:extLst>
          </p:cNvPr>
          <p:cNvSpPr>
            <a:spLocks noGrp="1"/>
          </p:cNvSpPr>
          <p:nvPr>
            <p:ph type="body" idx="1"/>
          </p:nvPr>
        </p:nvSpPr>
        <p:spPr/>
        <p:txBody>
          <a:bodyPr/>
          <a:lstStyle/>
          <a:p>
            <a:endParaRPr lang="nb-NO"/>
          </a:p>
        </p:txBody>
      </p:sp>
      <p:pic>
        <p:nvPicPr>
          <p:cNvPr id="5" name="Picture 4">
            <a:extLst>
              <a:ext uri="{FF2B5EF4-FFF2-40B4-BE49-F238E27FC236}">
                <a16:creationId xmlns:a16="http://schemas.microsoft.com/office/drawing/2014/main" id="{78F9586E-00B7-766E-FE35-6E180D1735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1199"/>
            <a:ext cx="14630400" cy="3082882"/>
          </a:xfrm>
          <a:prstGeom prst="rect">
            <a:avLst/>
          </a:prstGeom>
        </p:spPr>
      </p:pic>
      <p:pic>
        <p:nvPicPr>
          <p:cNvPr id="7" name="Picture 6">
            <a:extLst>
              <a:ext uri="{FF2B5EF4-FFF2-40B4-BE49-F238E27FC236}">
                <a16:creationId xmlns:a16="http://schemas.microsoft.com/office/drawing/2014/main" id="{C5CF8DD7-6103-1146-8392-B74614CECF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08609"/>
            <a:ext cx="14630400" cy="4212385"/>
          </a:xfrm>
          <a:prstGeom prst="rect">
            <a:avLst/>
          </a:prstGeom>
        </p:spPr>
      </p:pic>
      <p:pic>
        <p:nvPicPr>
          <p:cNvPr id="9" name="Picture 8">
            <a:extLst>
              <a:ext uri="{FF2B5EF4-FFF2-40B4-BE49-F238E27FC236}">
                <a16:creationId xmlns:a16="http://schemas.microsoft.com/office/drawing/2014/main" id="{AC90F2FF-8718-7902-CEC4-8CC2634508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6339" y="0"/>
            <a:ext cx="11657725" cy="8229600"/>
          </a:xfrm>
          <a:prstGeom prst="rect">
            <a:avLst/>
          </a:prstGeom>
        </p:spPr>
      </p:pic>
      <p:pic>
        <p:nvPicPr>
          <p:cNvPr id="11" name="Picture 10">
            <a:extLst>
              <a:ext uri="{FF2B5EF4-FFF2-40B4-BE49-F238E27FC236}">
                <a16:creationId xmlns:a16="http://schemas.microsoft.com/office/drawing/2014/main" id="{BFA490E2-C817-4F99-59AC-19DAF77CB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1069" y="0"/>
            <a:ext cx="12328264" cy="8229600"/>
          </a:xfrm>
          <a:prstGeom prst="rect">
            <a:avLst/>
          </a:prstGeom>
        </p:spPr>
      </p:pic>
    </p:spTree>
    <p:extLst>
      <p:ext uri="{BB962C8B-B14F-4D97-AF65-F5344CB8AC3E}">
        <p14:creationId xmlns:p14="http://schemas.microsoft.com/office/powerpoint/2010/main" val="98466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A99B1-3D35-EB06-AC91-CF0807CE65D2}"/>
              </a:ext>
            </a:extLst>
          </p:cNvPr>
          <p:cNvSpPr>
            <a:spLocks noGrp="1"/>
          </p:cNvSpPr>
          <p:nvPr>
            <p:ph type="title"/>
          </p:nvPr>
        </p:nvSpPr>
        <p:spPr>
          <a:xfrm>
            <a:off x="1366222" y="712040"/>
            <a:ext cx="12765458" cy="916320"/>
          </a:xfrm>
        </p:spPr>
        <p:txBody>
          <a:bodyPr>
            <a:normAutofit fontScale="90000"/>
          </a:bodyPr>
          <a:lstStyle/>
          <a:p>
            <a:r>
              <a:rPr lang="el"/>
              <a:t>Συστάσεις για ένα επιτυχημένο πρόγραμμα CSC</a:t>
            </a:r>
          </a:p>
        </p:txBody>
      </p:sp>
      <p:sp>
        <p:nvSpPr>
          <p:cNvPr id="3" name="Text Placeholder 2">
            <a:extLst>
              <a:ext uri="{FF2B5EF4-FFF2-40B4-BE49-F238E27FC236}">
                <a16:creationId xmlns:a16="http://schemas.microsoft.com/office/drawing/2014/main" id="{75932EC2-E8BC-6353-ED40-E2457BB856D1}"/>
              </a:ext>
            </a:extLst>
          </p:cNvPr>
          <p:cNvSpPr>
            <a:spLocks noGrp="1"/>
          </p:cNvSpPr>
          <p:nvPr>
            <p:ph type="body" idx="1"/>
          </p:nvPr>
        </p:nvSpPr>
        <p:spPr/>
        <p:txBody>
          <a:bodyPr>
            <a:normAutofit fontScale="70000" lnSpcReduction="20000"/>
          </a:bodyPr>
          <a:lstStyle/>
          <a:p>
            <a:pPr marL="800095" indent="-617220">
              <a:buFont typeface="+mj-lt"/>
              <a:buAutoNum type="arabicPeriod"/>
            </a:pPr>
            <a:r>
              <a:rPr lang="el"/>
              <a:t>Εξασφαλισμένη συμμετοχή στο υψηλότερο επίπεδο Η συμμετοχή των ανώτερων στελεχών στο υψηλότερο οργανωτικό επίπεδο είναι απαραίτητη για την επιτυχία του προγράμματος. Χρειάζονται ανώτερα στελέχη που μπορούν να λειτουργήσουν ως πρωταθλητές για το πρόγραμμα και να δώσουν το παράδειγμα, επηρεάζοντας έτσι τη συμπεριφορά του προσωπικού απέναντι στο πρόγραμμα. </a:t>
            </a:r>
          </a:p>
          <a:p>
            <a:pPr marL="800095" indent="-617220">
              <a:buFont typeface="+mj-lt"/>
              <a:buAutoNum type="arabicPeriod"/>
            </a:pPr>
            <a:r>
              <a:rPr lang="el"/>
              <a:t>Ακολουθήστε το πλαίσιο CSC για την υλοποίηση του προγράμματος Το πλαίσιο CSC που παρουσιάζεται στην παρούσα έκθεση παρέχει μια διαδικασία για την καθοδήγηση του προγράμματος CSC με τη μορφή μιας σταδιακής εφαρμογής που επικεντρώνεται σε συγκεκριμένες δραστηριότητες, την εφαρμογή τους και τη μέτρηση του αντίκτυπου. </a:t>
            </a:r>
          </a:p>
          <a:p>
            <a:pPr marL="800095" indent="-617220">
              <a:buFont typeface="+mj-lt"/>
              <a:buAutoNum type="arabicPeriod"/>
            </a:pPr>
            <a:r>
              <a:rPr lang="el"/>
              <a:t>Γνωρίστε τον οργανισμό σας για να εξασφαλίσετε την επιτυχία Αυτό το βήμα στο πλαίσιο του CSC είναι το κλειδί για τη διασφάλιση της επιτυχίας του προγράμματος, επειδή θα ενημερώσει τις διαδικασίες λήψης αποφάσεων που καθορίζουν τους στόχους, τα κριτήρια επιτυχίας και το κοινό-στόχο του προγράμματος CSC. </a:t>
            </a:r>
          </a:p>
          <a:p>
            <a:pPr marL="800095" indent="-617220">
              <a:buFont typeface="+mj-lt"/>
              <a:buAutoNum type="arabicPeriod"/>
            </a:pPr>
            <a:r>
              <a:rPr lang="el"/>
              <a:t>Μετρήστε το τρέχον επίπεδο κυβερνοασφάλειας του κοινού-στόχου Ο υπολογισμός του τρέχοντος επιπέδου CSC του κοινού-στόχου σας θα βοηθήσει στη μέτρηση της επίδρασης των δραστηριοτήτων που επιλέξατε να εφαρμόσετε και, συνεπώς, του αντίκτυπου του προγράμματος CSC. </a:t>
            </a:r>
          </a:p>
          <a:p>
            <a:pPr marL="800095" indent="-617220">
              <a:buFont typeface="+mj-lt"/>
              <a:buAutoNum type="arabicPeriod"/>
            </a:pPr>
            <a:r>
              <a:rPr lang="el"/>
              <a:t>Αξιοποιήστε τις καλές πρακτικές που προσδιορίζονται σε αυτήν την έκθεση Ένας αριθμός καλών πρακτικών έχουν εντοπιστεί από συνεντεύξεις με επαγγελματίες CSC σε οργανισμούς σε όλη την Ευρώπη και από έρευνα γραφείου που θα βοηθήσουν στο σχεδιασμό και την εκτέλεση ενός επιτυχημένου προγράμματος CSC. </a:t>
            </a:r>
          </a:p>
        </p:txBody>
      </p:sp>
    </p:spTree>
    <p:extLst>
      <p:ext uri="{BB962C8B-B14F-4D97-AF65-F5344CB8AC3E}">
        <p14:creationId xmlns:p14="http://schemas.microsoft.com/office/powerpoint/2010/main" val="12131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5D414-6BFA-2A40-F127-2A54064D36B5}"/>
              </a:ext>
            </a:extLst>
          </p:cNvPr>
          <p:cNvSpPr>
            <a:spLocks noGrp="1"/>
          </p:cNvSpPr>
          <p:nvPr>
            <p:ph type="title"/>
          </p:nvPr>
        </p:nvSpPr>
        <p:spPr/>
        <p:txBody>
          <a:bodyPr>
            <a:normAutofit/>
          </a:bodyPr>
          <a:lstStyle/>
          <a:p>
            <a:r>
              <a:rPr lang="el"/>
              <a:t>Εκτέλεση</a:t>
            </a:r>
            <a:endParaRPr lang="en-GB"/>
          </a:p>
        </p:txBody>
      </p:sp>
      <p:sp>
        <p:nvSpPr>
          <p:cNvPr id="4" name="Content Placeholder 3">
            <a:extLst>
              <a:ext uri="{FF2B5EF4-FFF2-40B4-BE49-F238E27FC236}">
                <a16:creationId xmlns:a16="http://schemas.microsoft.com/office/drawing/2014/main" id="{C5BC1FB5-C0ED-FC15-D5E3-DC12526346E2}"/>
              </a:ext>
            </a:extLst>
          </p:cNvPr>
          <p:cNvSpPr>
            <a:spLocks noGrp="1"/>
          </p:cNvSpPr>
          <p:nvPr>
            <p:ph idx="1"/>
          </p:nvPr>
        </p:nvSpPr>
        <p:spPr/>
        <p:txBody>
          <a:bodyPr/>
          <a:lstStyle/>
          <a:p>
            <a:endParaRPr lang="en-GB"/>
          </a:p>
        </p:txBody>
      </p:sp>
      <p:sp>
        <p:nvSpPr>
          <p:cNvPr id="6" name="Text Placeholder 5">
            <a:extLst>
              <a:ext uri="{FF2B5EF4-FFF2-40B4-BE49-F238E27FC236}">
                <a16:creationId xmlns:a16="http://schemas.microsoft.com/office/drawing/2014/main" id="{ECBC182A-F485-6307-57DC-3A10AF6E80E3}"/>
              </a:ext>
            </a:extLst>
          </p:cNvPr>
          <p:cNvSpPr>
            <a:spLocks noGrp="1"/>
          </p:cNvSpPr>
          <p:nvPr>
            <p:ph type="body" sz="half" idx="2"/>
          </p:nvPr>
        </p:nvSpPr>
        <p:spPr/>
        <p:txBody>
          <a:bodyPr/>
          <a:lstStyle/>
          <a:p>
            <a:r>
              <a:rPr lang="el"/>
              <a:t>Ανάλυση αναγκών</a:t>
            </a:r>
          </a:p>
          <a:p>
            <a:r>
              <a:rPr lang="el"/>
              <a:t>Σχέδιο</a:t>
            </a:r>
          </a:p>
          <a:p>
            <a:r>
              <a:rPr lang="el"/>
              <a:t>Εφαρμογή</a:t>
            </a:r>
          </a:p>
          <a:p>
            <a:r>
              <a:rPr lang="el"/>
              <a:t>Αξιολογώ</a:t>
            </a:r>
            <a:endParaRPr lang="en-GB"/>
          </a:p>
        </p:txBody>
      </p:sp>
      <p:pic>
        <p:nvPicPr>
          <p:cNvPr id="5" name="Picture 4">
            <a:extLst>
              <a:ext uri="{FF2B5EF4-FFF2-40B4-BE49-F238E27FC236}">
                <a16:creationId xmlns:a16="http://schemas.microsoft.com/office/drawing/2014/main" id="{0D00841D-D9E9-707C-3449-84F7400B2B18}"/>
              </a:ext>
            </a:extLst>
          </p:cNvPr>
          <p:cNvPicPr>
            <a:picLocks noChangeAspect="1"/>
          </p:cNvPicPr>
          <p:nvPr/>
        </p:nvPicPr>
        <p:blipFill>
          <a:blip r:embed="rId2"/>
          <a:stretch>
            <a:fillRect/>
          </a:stretch>
        </p:blipFill>
        <p:spPr>
          <a:xfrm>
            <a:off x="5073623" y="-32691"/>
            <a:ext cx="9685072" cy="8262292"/>
          </a:xfrm>
          <a:prstGeom prst="rect">
            <a:avLst/>
          </a:prstGeom>
        </p:spPr>
      </p:pic>
      <p:grpSp>
        <p:nvGrpSpPr>
          <p:cNvPr id="3" name="Group 2">
            <a:extLst>
              <a:ext uri="{FF2B5EF4-FFF2-40B4-BE49-F238E27FC236}">
                <a16:creationId xmlns:a16="http://schemas.microsoft.com/office/drawing/2014/main" id="{EF74EB8A-C9C9-C77D-310F-771A02DBEB67}"/>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12FBCF3B-AAF6-1616-89C8-DC861F1679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EB955E62-79C2-4459-41A7-B1D781FFF6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1148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BCC4-766B-A002-AF3A-6ED9D64C566E}"/>
              </a:ext>
            </a:extLst>
          </p:cNvPr>
          <p:cNvSpPr>
            <a:spLocks noGrp="1"/>
          </p:cNvSpPr>
          <p:nvPr>
            <p:ph type="title"/>
          </p:nvPr>
        </p:nvSpPr>
        <p:spPr/>
        <p:txBody>
          <a:bodyPr>
            <a:normAutofit/>
          </a:bodyPr>
          <a:lstStyle/>
          <a:p>
            <a:r>
              <a:rPr lang="el"/>
              <a:t>Τι μπορούμε να μετρήσουμε (και πώς)</a:t>
            </a:r>
            <a:endParaRPr lang="en-GB"/>
          </a:p>
        </p:txBody>
      </p:sp>
      <p:sp>
        <p:nvSpPr>
          <p:cNvPr id="3" name="Text Placeholder 2">
            <a:extLst>
              <a:ext uri="{FF2B5EF4-FFF2-40B4-BE49-F238E27FC236}">
                <a16:creationId xmlns:a16="http://schemas.microsoft.com/office/drawing/2014/main" id="{A8B9339B-75B8-2F51-1CAD-1EE74CC6CB5A}"/>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DEDE6664-9AB3-3FAA-08EC-166F3AD664E7}"/>
              </a:ext>
            </a:extLst>
          </p:cNvPr>
          <p:cNvPicPr>
            <a:picLocks noChangeAspect="1"/>
          </p:cNvPicPr>
          <p:nvPr/>
        </p:nvPicPr>
        <p:blipFill>
          <a:blip r:embed="rId2"/>
          <a:stretch>
            <a:fillRect/>
          </a:stretch>
        </p:blipFill>
        <p:spPr>
          <a:xfrm>
            <a:off x="1935829" y="1843960"/>
            <a:ext cx="10273757" cy="5466240"/>
          </a:xfrm>
          <a:prstGeom prst="rect">
            <a:avLst/>
          </a:prstGeom>
        </p:spPr>
      </p:pic>
    </p:spTree>
    <p:extLst>
      <p:ext uri="{BB962C8B-B14F-4D97-AF65-F5344CB8AC3E}">
        <p14:creationId xmlns:p14="http://schemas.microsoft.com/office/powerpoint/2010/main" val="3576460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7C8D-AA17-32A0-00B1-475233D00C7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4635606-4C37-854C-F9BC-E0CC3DA6E79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DCD53AE-F4D3-DE34-44BA-AF3459A25FED}"/>
              </a:ext>
            </a:extLst>
          </p:cNvPr>
          <p:cNvPicPr>
            <a:picLocks noChangeAspect="1"/>
          </p:cNvPicPr>
          <p:nvPr/>
        </p:nvPicPr>
        <p:blipFill>
          <a:blip r:embed="rId2"/>
          <a:stretch>
            <a:fillRect/>
          </a:stretch>
        </p:blipFill>
        <p:spPr>
          <a:xfrm>
            <a:off x="1479371" y="199479"/>
            <a:ext cx="11671658" cy="7830643"/>
          </a:xfrm>
          <a:prstGeom prst="rect">
            <a:avLst/>
          </a:prstGeom>
        </p:spPr>
      </p:pic>
    </p:spTree>
    <p:extLst>
      <p:ext uri="{BB962C8B-B14F-4D97-AF65-F5344CB8AC3E}">
        <p14:creationId xmlns:p14="http://schemas.microsoft.com/office/powerpoint/2010/main" val="2826435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C9D7-2DF7-6DCE-19A4-0E21E420C3B6}"/>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122C18C8-30A0-C012-E2AA-2FD7985A7505}"/>
              </a:ext>
            </a:extLst>
          </p:cNvPr>
          <p:cNvSpPr>
            <a:spLocks noGrp="1"/>
          </p:cNvSpPr>
          <p:nvPr>
            <p:ph idx="1"/>
          </p:nvPr>
        </p:nvSpPr>
        <p:spPr/>
        <p:txBody>
          <a:bodyPr/>
          <a:lstStyle/>
          <a:p>
            <a:endParaRPr lang="en-GB"/>
          </a:p>
        </p:txBody>
      </p:sp>
      <p:pic>
        <p:nvPicPr>
          <p:cNvPr id="3074" name="Picture 2" descr="Το μοντέλο ADDIE | Διαχείριση Ανθρώπινου Δυναμικού">
            <a:extLst>
              <a:ext uri="{FF2B5EF4-FFF2-40B4-BE49-F238E27FC236}">
                <a16:creationId xmlns:a16="http://schemas.microsoft.com/office/drawing/2014/main" id="{B91C227D-5489-8045-115D-9C80B9CA8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2136" y="0"/>
            <a:ext cx="10944224"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346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pic>
        <p:nvPicPr>
          <p:cNvPr id="5" name="Picture 4" descr="Κάτοψη κύβων που συνδέονται με μαύρες γραμμές">
            <a:extLst>
              <a:ext uri="{FF2B5EF4-FFF2-40B4-BE49-F238E27FC236}">
                <a16:creationId xmlns:a16="http://schemas.microsoft.com/office/drawing/2014/main" id="{F9E2F9ED-D4C4-5B8E-0894-7CD588365009}"/>
              </a:ext>
            </a:extLst>
          </p:cNvPr>
          <p:cNvPicPr>
            <a:picLocks noChangeAspect="1"/>
          </p:cNvPicPr>
          <p:nvPr/>
        </p:nvPicPr>
        <p:blipFill rotWithShape="1">
          <a:blip r:embed="rId2"/>
          <a:srcRect r="5200"/>
          <a:stretch/>
        </p:blipFill>
        <p:spPr>
          <a:xfrm>
            <a:off x="4228186" y="12"/>
            <a:ext cx="10402214" cy="8229588"/>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318A39FC-7F65-9441-92A6-972627F9821F}"/>
              </a:ext>
            </a:extLst>
          </p:cNvPr>
          <p:cNvSpPr>
            <a:spLocks noGrp="1"/>
          </p:cNvSpPr>
          <p:nvPr>
            <p:ph type="ctrTitle"/>
          </p:nvPr>
        </p:nvSpPr>
        <p:spPr>
          <a:xfrm>
            <a:off x="573577" y="1346836"/>
            <a:ext cx="4828032" cy="3844961"/>
          </a:xfrm>
        </p:spPr>
        <p:txBody>
          <a:bodyPr anchor="b">
            <a:normAutofit/>
          </a:bodyPr>
          <a:lstStyle/>
          <a:p>
            <a:pPr algn="l"/>
            <a:r>
              <a:rPr lang="el" sz="5760">
                <a:solidFill>
                  <a:schemeClr val="bg1"/>
                </a:solidFill>
              </a:rPr>
              <a:t>Σχεδιασμός Παρέμβασης: </a:t>
            </a:r>
            <a:br>
              <a:rPr lang="nb-NO" sz="5760">
                <a:solidFill>
                  <a:schemeClr val="bg1"/>
                </a:solidFill>
              </a:rPr>
            </a:br>
            <a:r>
              <a:rPr lang="el" sz="5760">
                <a:solidFill>
                  <a:schemeClr val="bg1"/>
                </a:solidFill>
              </a:rPr>
              <a:t>Χαρτογράφηση Παρέμβασης</a:t>
            </a:r>
            <a:endParaRPr lang="en-GB" sz="5760">
              <a:solidFill>
                <a:schemeClr val="bg1"/>
              </a:solidFill>
            </a:endParaRPr>
          </a:p>
        </p:txBody>
      </p:sp>
      <p:sp>
        <p:nvSpPr>
          <p:cNvPr id="3" name="Subtitle 2">
            <a:extLst>
              <a:ext uri="{FF2B5EF4-FFF2-40B4-BE49-F238E27FC236}">
                <a16:creationId xmlns:a16="http://schemas.microsoft.com/office/drawing/2014/main" id="{380AFC85-A888-B850-E963-ECE0A30A1007}"/>
              </a:ext>
            </a:extLst>
          </p:cNvPr>
          <p:cNvSpPr>
            <a:spLocks noGrp="1"/>
          </p:cNvSpPr>
          <p:nvPr>
            <p:ph type="subTitle" idx="1"/>
          </p:nvPr>
        </p:nvSpPr>
        <p:spPr>
          <a:xfrm>
            <a:off x="573577" y="5847507"/>
            <a:ext cx="4828031" cy="1449769"/>
          </a:xfrm>
        </p:spPr>
        <p:txBody>
          <a:bodyPr>
            <a:normAutofit/>
          </a:bodyPr>
          <a:lstStyle/>
          <a:p>
            <a:pPr algn="l"/>
            <a:endParaRPr lang="en-GB" sz="240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5" y="5456304"/>
            <a:ext cx="4773168" cy="2194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Tree>
    <p:extLst>
      <p:ext uri="{BB962C8B-B14F-4D97-AF65-F5344CB8AC3E}">
        <p14:creationId xmlns:p14="http://schemas.microsoft.com/office/powerpoint/2010/main" val="255914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black"/>
              </a:solidFill>
              <a:latin typeface="Calibri" panose="020F0502020204030204"/>
            </a:endParaRPr>
          </a:p>
        </p:txBody>
      </p:sp>
      <p:sp>
        <p:nvSpPr>
          <p:cNvPr id="2" name="Tittel 1"/>
          <p:cNvSpPr>
            <a:spLocks noGrp="1"/>
          </p:cNvSpPr>
          <p:nvPr>
            <p:ph type="title"/>
          </p:nvPr>
        </p:nvSpPr>
        <p:spPr>
          <a:xfrm>
            <a:off x="1554480" y="803910"/>
            <a:ext cx="5760720" cy="1590676"/>
          </a:xfrm>
        </p:spPr>
        <p:txBody>
          <a:bodyPr vert="horz" lIns="109728" tIns="54864" rIns="109728" bIns="54864" rtlCol="0" anchor="b">
            <a:normAutofit/>
          </a:bodyPr>
          <a:lstStyle/>
          <a:p>
            <a:r>
              <a:rPr lang="el" sz="3360">
                <a:solidFill>
                  <a:schemeClr val="bg1"/>
                </a:solidFill>
              </a:rPr>
              <a:t>Χαρτογράφηση παρέμβασης </a:t>
            </a:r>
            <a:br>
              <a:rPr lang="en-US" sz="3360">
                <a:solidFill>
                  <a:schemeClr val="bg1"/>
                </a:solidFill>
              </a:rPr>
            </a:br>
            <a:r>
              <a:rPr lang="el" sz="3360">
                <a:solidFill>
                  <a:schemeClr val="bg1"/>
                </a:solidFill>
              </a:rPr>
              <a:t>Bartholomew et al., 1998 (2016 5η έκδοση)</a:t>
            </a:r>
          </a:p>
        </p:txBody>
      </p:sp>
      <p:cxnSp>
        <p:nvCxnSpPr>
          <p:cNvPr id="13" name="Straight Connector 12">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431608"/>
            <a:ext cx="73151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Plassholder for innhold 2"/>
          <p:cNvSpPr>
            <a:spLocks noGrp="1"/>
          </p:cNvSpPr>
          <p:nvPr>
            <p:ph sz="half" idx="1"/>
          </p:nvPr>
        </p:nvSpPr>
        <p:spPr>
          <a:xfrm>
            <a:off x="1554480" y="2746600"/>
            <a:ext cx="5760720" cy="4453885"/>
          </a:xfrm>
        </p:spPr>
        <p:txBody>
          <a:bodyPr vert="horz" lIns="109728" tIns="54864" rIns="109728" bIns="54864" rtlCol="0">
            <a:normAutofit/>
          </a:bodyPr>
          <a:lstStyle/>
          <a:p>
            <a:r>
              <a:rPr lang="el" sz="1680">
                <a:solidFill>
                  <a:schemeClr val="bg1"/>
                </a:solidFill>
              </a:rPr>
              <a:t>Οικολογική προσέγγιση</a:t>
            </a:r>
          </a:p>
          <a:p>
            <a:pPr lvl="1"/>
            <a:r>
              <a:rPr lang="el" sz="1680">
                <a:solidFill>
                  <a:schemeClr val="bg1"/>
                </a:solidFill>
              </a:rPr>
              <a:t>Όλα τα ενδιαφερόμενα μέρη</a:t>
            </a:r>
          </a:p>
          <a:p>
            <a:r>
              <a:rPr lang="el" sz="1680">
                <a:solidFill>
                  <a:schemeClr val="bg1"/>
                </a:solidFill>
              </a:rPr>
              <a:t>Συγκεκριμένοι πληθυσμοί και ρυθμίσεις</a:t>
            </a:r>
          </a:p>
          <a:p>
            <a:r>
              <a:rPr lang="el" sz="1680">
                <a:solidFill>
                  <a:schemeClr val="bg1"/>
                </a:solidFill>
              </a:rPr>
              <a:t>Συμμετοχή των συμμετεχόντων</a:t>
            </a:r>
          </a:p>
          <a:p>
            <a:r>
              <a:rPr lang="el" sz="1680">
                <a:solidFill>
                  <a:schemeClr val="bg1"/>
                </a:solidFill>
              </a:rPr>
              <a:t>Ενσωματώστε τις προσπάθειες</a:t>
            </a:r>
          </a:p>
          <a:p>
            <a:r>
              <a:rPr lang="el" sz="1680">
                <a:solidFill>
                  <a:schemeClr val="bg1"/>
                </a:solidFill>
              </a:rPr>
              <a:t>Συνδέστε τις ανησυχίες των συμμετεχόντων</a:t>
            </a:r>
          </a:p>
          <a:p>
            <a:r>
              <a:rPr lang="el" sz="1680">
                <a:solidFill>
                  <a:schemeClr val="bg1"/>
                </a:solidFill>
              </a:rPr>
              <a:t>Εύρεση και χρήση περιβαλλοντικών πόρων</a:t>
            </a:r>
          </a:p>
          <a:p>
            <a:r>
              <a:rPr lang="el" sz="1680">
                <a:solidFill>
                  <a:schemeClr val="bg1"/>
                </a:solidFill>
              </a:rPr>
              <a:t>Αλλαγή πολιτικής</a:t>
            </a:r>
          </a:p>
          <a:p>
            <a:r>
              <a:rPr lang="el" sz="1680">
                <a:solidFill>
                  <a:schemeClr val="bg1"/>
                </a:solidFill>
              </a:rPr>
              <a:t>Οργανισμός Περιβάλλοντος </a:t>
            </a:r>
          </a:p>
          <a:p>
            <a:pPr lvl="1"/>
            <a:r>
              <a:rPr lang="el" sz="1680">
                <a:solidFill>
                  <a:schemeClr val="bg1"/>
                </a:solidFill>
              </a:rPr>
              <a:t>Gatekeepers – Lewin (McGrath 1995)</a:t>
            </a:r>
          </a:p>
          <a:p>
            <a:pPr lvl="1"/>
            <a:r>
              <a:rPr lang="el" sz="1680">
                <a:solidFill>
                  <a:schemeClr val="bg1"/>
                </a:solidFill>
              </a:rPr>
              <a:t>Κοινωνική ανταλλαγή (Coleman, 1990)</a:t>
            </a:r>
          </a:p>
          <a:p>
            <a:pPr lvl="1"/>
            <a:r>
              <a:rPr lang="el" sz="1680">
                <a:solidFill>
                  <a:schemeClr val="bg1"/>
                </a:solidFill>
              </a:rPr>
              <a:t>ΑΓΩΝΑΣ (Simons-Morton 1988)</a:t>
            </a:r>
          </a:p>
          <a:p>
            <a:endParaRPr lang="en-US" sz="1680">
              <a:solidFill>
                <a:schemeClr val="bg1"/>
              </a:solidFill>
            </a:endParaRPr>
          </a:p>
        </p:txBody>
      </p:sp>
      <p:pic>
        <p:nvPicPr>
          <p:cNvPr id="6" name="Plassholder for innhold 5"/>
          <p:cNvPicPr>
            <a:picLocks noGrp="1" noChangeAspect="1"/>
          </p:cNvPicPr>
          <p:nvPr>
            <p:ph sz="half" idx="2"/>
          </p:nvPr>
        </p:nvPicPr>
        <p:blipFill>
          <a:blip r:embed="rId2"/>
          <a:stretch>
            <a:fillRect/>
          </a:stretch>
        </p:blipFill>
        <p:spPr>
          <a:xfrm>
            <a:off x="9155673" y="678137"/>
            <a:ext cx="5474716" cy="6873311"/>
          </a:xfrm>
          <a:prstGeom prst="rect">
            <a:avLst/>
          </a:prstGeom>
        </p:spPr>
      </p:pic>
      <p:cxnSp>
        <p:nvCxnSpPr>
          <p:cNvPr id="15" name="Straight Connector 14">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194864" y="0"/>
            <a:ext cx="0" cy="82296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8444EED-4473-9AF7-FB3D-DAF7EBF834AF}"/>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52D214D1-0F0E-B1A4-258E-7D04AD43EC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6F5B6BE-C5D4-AEEE-0D59-260E5DDC02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09284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7B337-75AB-5B4D-D852-F6E1188DC8D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945EB21-FCE0-2811-0D05-80BF6CB9A27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DE0264D-E18E-A8AB-A907-EBF943984EA2}"/>
              </a:ext>
            </a:extLst>
          </p:cNvPr>
          <p:cNvPicPr>
            <a:picLocks noChangeAspect="1"/>
          </p:cNvPicPr>
          <p:nvPr/>
        </p:nvPicPr>
        <p:blipFill>
          <a:blip r:embed="rId2"/>
          <a:stretch>
            <a:fillRect/>
          </a:stretch>
        </p:blipFill>
        <p:spPr>
          <a:xfrm>
            <a:off x="0" y="117268"/>
            <a:ext cx="9431066" cy="5990156"/>
          </a:xfrm>
          <a:prstGeom prst="rect">
            <a:avLst/>
          </a:prstGeom>
        </p:spPr>
      </p:pic>
    </p:spTree>
    <p:extLst>
      <p:ext uri="{BB962C8B-B14F-4D97-AF65-F5344CB8AC3E}">
        <p14:creationId xmlns:p14="http://schemas.microsoft.com/office/powerpoint/2010/main" val="3540579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14630398" cy="189114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754629" y="0"/>
            <a:ext cx="4875772" cy="1891694"/>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369333" y="-6369333"/>
            <a:ext cx="1891735" cy="146304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645917" y="418639"/>
            <a:ext cx="12052828" cy="1053275"/>
          </a:xfrm>
        </p:spPr>
        <p:txBody>
          <a:bodyPr vert="horz" lIns="109728" tIns="54864" rIns="109728" bIns="54864" rtlCol="0" anchor="ctr">
            <a:normAutofit fontScale="90000"/>
          </a:bodyPr>
          <a:lstStyle/>
          <a:p>
            <a:r>
              <a:rPr lang="el" sz="4800">
                <a:solidFill>
                  <a:srgbClr val="FFFFFF"/>
                </a:solidFill>
              </a:rPr>
              <a:t>Βήματα Σχεδιασμού Χαρτογράφησης Παρέμβασης:</a:t>
            </a:r>
          </a:p>
        </p:txBody>
      </p:sp>
      <p:sp>
        <p:nvSpPr>
          <p:cNvPr id="5" name="Text Placeholder 4">
            <a:extLst>
              <a:ext uri="{FF2B5EF4-FFF2-40B4-BE49-F238E27FC236}">
                <a16:creationId xmlns:a16="http://schemas.microsoft.com/office/drawing/2014/main" id="{575D6FF3-2CB1-2687-DA8F-948EC08871E1}"/>
              </a:ext>
            </a:extLst>
          </p:cNvPr>
          <p:cNvSpPr>
            <a:spLocks/>
          </p:cNvSpPr>
          <p:nvPr/>
        </p:nvSpPr>
        <p:spPr>
          <a:xfrm>
            <a:off x="1461999" y="2535095"/>
            <a:ext cx="5755954" cy="919464"/>
          </a:xfrm>
          <a:prstGeom prst="rect">
            <a:avLst/>
          </a:prstGeom>
        </p:spPr>
        <p:txBody>
          <a:bodyPr/>
          <a:lstStyle/>
          <a:p>
            <a:pPr defTabSz="1009498">
              <a:spcAft>
                <a:spcPts val="720"/>
              </a:spcAft>
              <a:defRPr/>
            </a:pPr>
            <a:r>
              <a:rPr lang="el" sz="1987">
                <a:solidFill>
                  <a:prstClr val="black"/>
                </a:solidFill>
                <a:latin typeface="Calibri" panose="020F0502020204030204"/>
              </a:rPr>
              <a:t>ΠΡΟΗΓΕΙΤΑΙ</a:t>
            </a:r>
            <a:endParaRPr lang="en-GB" sz="2160">
              <a:solidFill>
                <a:prstClr val="black"/>
              </a:solidFill>
              <a:latin typeface="Calibri" panose="020F0502020204030204"/>
            </a:endParaRPr>
          </a:p>
        </p:txBody>
      </p:sp>
      <p:sp>
        <p:nvSpPr>
          <p:cNvPr id="3" name="Plassholder for innhold 2"/>
          <p:cNvSpPr>
            <a:spLocks/>
          </p:cNvSpPr>
          <p:nvPr/>
        </p:nvSpPr>
        <p:spPr>
          <a:xfrm>
            <a:off x="1461999" y="3454559"/>
            <a:ext cx="5755954" cy="4111902"/>
          </a:xfrm>
          <a:prstGeom prst="rect">
            <a:avLst/>
          </a:prstGeom>
        </p:spPr>
        <p:txBody>
          <a:bodyPr>
            <a:normAutofit/>
          </a:bodyPr>
          <a:lstStyle/>
          <a:p>
            <a:pPr defTabSz="1009498">
              <a:spcAft>
                <a:spcPts val="720"/>
              </a:spcAft>
              <a:defRPr/>
            </a:pPr>
            <a:r>
              <a:rPr lang="el" sz="1987">
                <a:solidFill>
                  <a:prstClr val="black"/>
                </a:solidFill>
                <a:latin typeface="Calibri" panose="020F0502020204030204"/>
              </a:rPr>
              <a:t>IM1: Εκτίμηση αναγκών για συμπεριφορές κινδύνου</a:t>
            </a:r>
          </a:p>
          <a:p>
            <a:pPr marL="504749" lvl="1" defTabSz="1009498">
              <a:spcAft>
                <a:spcPts val="720"/>
              </a:spcAft>
              <a:defRPr/>
            </a:pPr>
            <a:r>
              <a:rPr lang="el" sz="1987">
                <a:solidFill>
                  <a:prstClr val="black"/>
                </a:solidFill>
                <a:latin typeface="Calibri" panose="020F0502020204030204"/>
              </a:rPr>
              <a:t>Επιστημονική, επιδημολογία, συμπεριφορική κοινωνική ανάλυση</a:t>
            </a:r>
          </a:p>
          <a:p>
            <a:pPr marL="504749" lvl="1" defTabSz="1009498">
              <a:spcAft>
                <a:spcPts val="720"/>
              </a:spcAft>
              <a:defRPr/>
            </a:pPr>
            <a:r>
              <a:rPr lang="el" sz="1987">
                <a:solidFill>
                  <a:prstClr val="black"/>
                </a:solidFill>
                <a:latin typeface="Calibri" panose="020F0502020204030204"/>
              </a:rPr>
              <a:t>Κατανοήστε τις ομάδες που συμμετέχουν</a:t>
            </a:r>
          </a:p>
          <a:p>
            <a:pPr defTabSz="1009498">
              <a:spcAft>
                <a:spcPts val="720"/>
              </a:spcAft>
              <a:defRPr/>
            </a:pPr>
            <a:r>
              <a:rPr lang="el" sz="1987">
                <a:solidFill>
                  <a:prstClr val="black"/>
                </a:solidFill>
                <a:latin typeface="Calibri" panose="020F0502020204030204"/>
              </a:rPr>
              <a:t>IM2: Αναμενόμενες αλλαγές</a:t>
            </a:r>
          </a:p>
          <a:p>
            <a:pPr marL="504749" lvl="1" defTabSz="1009498">
              <a:spcAft>
                <a:spcPts val="720"/>
              </a:spcAft>
              <a:defRPr/>
            </a:pPr>
            <a:r>
              <a:rPr lang="el" sz="1987">
                <a:solidFill>
                  <a:prstClr val="black"/>
                </a:solidFill>
                <a:latin typeface="Calibri" panose="020F0502020204030204"/>
              </a:rPr>
              <a:t>Στόχοι επιδόσεων</a:t>
            </a:r>
          </a:p>
          <a:p>
            <a:pPr marL="504749" lvl="1" defTabSz="1009498">
              <a:spcAft>
                <a:spcPts val="720"/>
              </a:spcAft>
              <a:defRPr/>
            </a:pPr>
            <a:r>
              <a:rPr lang="el" sz="1987">
                <a:solidFill>
                  <a:prstClr val="black"/>
                </a:solidFill>
                <a:latin typeface="Calibri" panose="020F0502020204030204"/>
              </a:rPr>
              <a:t>Δημιουργία πινάκων στόχων αλλαγής</a:t>
            </a:r>
          </a:p>
          <a:p>
            <a:pPr defTabSz="1009498">
              <a:spcAft>
                <a:spcPts val="720"/>
              </a:spcAft>
              <a:defRPr/>
            </a:pPr>
            <a:r>
              <a:rPr lang="el" sz="1987">
                <a:solidFill>
                  <a:prstClr val="black"/>
                </a:solidFill>
                <a:latin typeface="Calibri" panose="020F0502020204030204"/>
              </a:rPr>
              <a:t>IM3: Μέθοδοι και στρατηγικές</a:t>
            </a:r>
          </a:p>
          <a:p>
            <a:pPr marL="504749" lvl="1" defTabSz="1009498">
              <a:spcAft>
                <a:spcPts val="720"/>
              </a:spcAft>
              <a:defRPr/>
            </a:pPr>
            <a:r>
              <a:rPr lang="el" sz="1987">
                <a:solidFill>
                  <a:prstClr val="black"/>
                </a:solidFill>
                <a:latin typeface="Calibri" panose="020F0502020204030204"/>
              </a:rPr>
              <a:t>Βασισμένο σε στοιχεία</a:t>
            </a:r>
          </a:p>
          <a:p>
            <a:pPr defTabSz="1097280">
              <a:spcAft>
                <a:spcPts val="720"/>
              </a:spcAft>
              <a:defRPr/>
            </a:pPr>
            <a:endParaRPr lang="nb-NO" sz="2160">
              <a:solidFill>
                <a:prstClr val="black"/>
              </a:solidFill>
              <a:latin typeface="Calibri" panose="020F0502020204030204"/>
            </a:endParaRPr>
          </a:p>
        </p:txBody>
      </p:sp>
      <p:sp>
        <p:nvSpPr>
          <p:cNvPr id="6" name="Text Placeholder 5">
            <a:extLst>
              <a:ext uri="{FF2B5EF4-FFF2-40B4-BE49-F238E27FC236}">
                <a16:creationId xmlns:a16="http://schemas.microsoft.com/office/drawing/2014/main" id="{55B8245F-E244-3681-AAFF-9DD2BE2D9407}"/>
              </a:ext>
            </a:extLst>
          </p:cNvPr>
          <p:cNvSpPr>
            <a:spLocks/>
          </p:cNvSpPr>
          <p:nvPr/>
        </p:nvSpPr>
        <p:spPr>
          <a:xfrm>
            <a:off x="7412830" y="2535095"/>
            <a:ext cx="5784300" cy="919464"/>
          </a:xfrm>
          <a:prstGeom prst="rect">
            <a:avLst/>
          </a:prstGeom>
        </p:spPr>
        <p:txBody>
          <a:bodyPr/>
          <a:lstStyle/>
          <a:p>
            <a:pPr defTabSz="1009498">
              <a:spcAft>
                <a:spcPts val="720"/>
              </a:spcAft>
              <a:defRPr/>
            </a:pPr>
            <a:r>
              <a:rPr lang="el" sz="1987">
                <a:solidFill>
                  <a:prstClr val="black"/>
                </a:solidFill>
                <a:latin typeface="Calibri" panose="020F0502020204030204"/>
              </a:rPr>
              <a:t>ΠΡΟΧΩΡΗΣΤΕ</a:t>
            </a:r>
            <a:endParaRPr lang="en-GB" sz="2160">
              <a:solidFill>
                <a:prstClr val="black"/>
              </a:solidFill>
              <a:latin typeface="Calibri" panose="020F0502020204030204"/>
            </a:endParaRPr>
          </a:p>
        </p:txBody>
      </p:sp>
      <p:sp>
        <p:nvSpPr>
          <p:cNvPr id="4" name="Plassholder for innhold 3"/>
          <p:cNvSpPr>
            <a:spLocks/>
          </p:cNvSpPr>
          <p:nvPr/>
        </p:nvSpPr>
        <p:spPr>
          <a:xfrm>
            <a:off x="7412830" y="3454559"/>
            <a:ext cx="5784300" cy="4111902"/>
          </a:xfrm>
          <a:prstGeom prst="rect">
            <a:avLst/>
          </a:prstGeom>
        </p:spPr>
        <p:txBody>
          <a:bodyPr>
            <a:normAutofit lnSpcReduction="10000"/>
          </a:bodyPr>
          <a:lstStyle/>
          <a:p>
            <a:pPr defTabSz="1009498">
              <a:lnSpc>
                <a:spcPct val="90000"/>
              </a:lnSpc>
              <a:spcAft>
                <a:spcPts val="720"/>
              </a:spcAft>
              <a:defRPr/>
            </a:pPr>
            <a:r>
              <a:rPr lang="el">
                <a:solidFill>
                  <a:prstClr val="black"/>
                </a:solidFill>
                <a:latin typeface="Calibri" panose="020F0502020204030204"/>
              </a:rPr>
              <a:t>IM4: Πρόγραμμα</a:t>
            </a:r>
          </a:p>
          <a:p>
            <a:pPr marL="504749" lvl="1" defTabSz="1009498">
              <a:lnSpc>
                <a:spcPct val="90000"/>
              </a:lnSpc>
              <a:spcAft>
                <a:spcPts val="720"/>
              </a:spcAft>
              <a:defRPr/>
            </a:pPr>
            <a:r>
              <a:rPr lang="el">
                <a:solidFill>
                  <a:prstClr val="black"/>
                </a:solidFill>
                <a:latin typeface="Calibri" panose="020F0502020204030204"/>
              </a:rPr>
              <a:t>Διαβούλευση με τους συμμετέχοντες και τους φορείς υλοποίησης</a:t>
            </a:r>
          </a:p>
          <a:p>
            <a:pPr marL="504749" lvl="1" defTabSz="1009498">
              <a:lnSpc>
                <a:spcPct val="90000"/>
              </a:lnSpc>
              <a:spcAft>
                <a:spcPts val="720"/>
              </a:spcAft>
              <a:defRPr/>
            </a:pPr>
            <a:r>
              <a:rPr lang="el">
                <a:solidFill>
                  <a:prstClr val="black"/>
                </a:solidFill>
                <a:latin typeface="Calibri" panose="020F0502020204030204"/>
              </a:rPr>
              <a:t>Πρωτόκολλα</a:t>
            </a:r>
          </a:p>
          <a:p>
            <a:pPr marL="504749" lvl="1" defTabSz="1009498">
              <a:lnSpc>
                <a:spcPct val="90000"/>
              </a:lnSpc>
              <a:spcAft>
                <a:spcPts val="720"/>
              </a:spcAft>
              <a:defRPr/>
            </a:pPr>
            <a:r>
              <a:rPr lang="el">
                <a:solidFill>
                  <a:prstClr val="black"/>
                </a:solidFill>
                <a:latin typeface="Calibri" panose="020F0502020204030204"/>
              </a:rPr>
              <a:t>Προκαταρκτικό τεστ</a:t>
            </a:r>
          </a:p>
          <a:p>
            <a:pPr defTabSz="1009498">
              <a:lnSpc>
                <a:spcPct val="90000"/>
              </a:lnSpc>
              <a:spcAft>
                <a:spcPts val="720"/>
              </a:spcAft>
              <a:defRPr/>
            </a:pPr>
            <a:r>
              <a:rPr lang="el">
                <a:solidFill>
                  <a:prstClr val="black"/>
                </a:solidFill>
                <a:latin typeface="Calibri" panose="020F0502020204030204"/>
              </a:rPr>
              <a:t>IM5 Έγκριση και εφαρμογή</a:t>
            </a:r>
          </a:p>
          <a:p>
            <a:pPr marL="504749" lvl="1" defTabSz="1009498">
              <a:lnSpc>
                <a:spcPct val="90000"/>
              </a:lnSpc>
              <a:spcAft>
                <a:spcPts val="720"/>
              </a:spcAft>
              <a:defRPr/>
            </a:pPr>
            <a:r>
              <a:rPr lang="el">
                <a:solidFill>
                  <a:prstClr val="black"/>
                </a:solidFill>
                <a:latin typeface="Calibri" panose="020F0502020204030204"/>
              </a:rPr>
              <a:t>Βιωσιμότητα</a:t>
            </a:r>
          </a:p>
          <a:p>
            <a:pPr marL="504749" lvl="1" defTabSz="1009498">
              <a:lnSpc>
                <a:spcPct val="90000"/>
              </a:lnSpc>
              <a:spcAft>
                <a:spcPts val="720"/>
              </a:spcAft>
              <a:defRPr/>
            </a:pPr>
            <a:r>
              <a:rPr lang="el">
                <a:solidFill>
                  <a:prstClr val="black"/>
                </a:solidFill>
                <a:latin typeface="Calibri" panose="020F0502020204030204"/>
              </a:rPr>
              <a:t>Μέθοδοι και στρατηγικές μετά τη δοκιμή</a:t>
            </a:r>
          </a:p>
          <a:p>
            <a:pPr defTabSz="1009498">
              <a:lnSpc>
                <a:spcPct val="90000"/>
              </a:lnSpc>
              <a:spcAft>
                <a:spcPts val="720"/>
              </a:spcAft>
              <a:defRPr/>
            </a:pPr>
            <a:r>
              <a:rPr lang="el">
                <a:solidFill>
                  <a:prstClr val="black"/>
                </a:solidFill>
                <a:latin typeface="Calibri" panose="020F0502020204030204"/>
              </a:rPr>
              <a:t>IM6: Αξιολόγηση</a:t>
            </a:r>
          </a:p>
          <a:p>
            <a:pPr marL="504749" lvl="1" defTabSz="1009498">
              <a:lnSpc>
                <a:spcPct val="90000"/>
              </a:lnSpc>
              <a:spcAft>
                <a:spcPts val="720"/>
              </a:spcAft>
              <a:defRPr/>
            </a:pPr>
            <a:r>
              <a:rPr lang="el">
                <a:solidFill>
                  <a:prstClr val="black"/>
                </a:solidFill>
                <a:latin typeface="Calibri" panose="020F0502020204030204"/>
              </a:rPr>
              <a:t>Περιγράψτε το πρόγραμμα και τα αποτελέσματα</a:t>
            </a:r>
          </a:p>
          <a:p>
            <a:pPr marL="504749" lvl="1" defTabSz="1009498">
              <a:lnSpc>
                <a:spcPct val="90000"/>
              </a:lnSpc>
              <a:spcAft>
                <a:spcPts val="720"/>
              </a:spcAft>
              <a:defRPr/>
            </a:pPr>
            <a:r>
              <a:rPr lang="el">
                <a:solidFill>
                  <a:prstClr val="black"/>
                </a:solidFill>
                <a:latin typeface="Calibri" panose="020F0502020204030204"/>
              </a:rPr>
              <a:t>Επεξεργασία ερωτήσεων</a:t>
            </a:r>
          </a:p>
          <a:p>
            <a:pPr marL="504749" lvl="1" defTabSz="1009498">
              <a:lnSpc>
                <a:spcPct val="90000"/>
              </a:lnSpc>
              <a:spcAft>
                <a:spcPts val="720"/>
              </a:spcAft>
              <a:defRPr/>
            </a:pPr>
            <a:r>
              <a:rPr lang="el">
                <a:solidFill>
                  <a:prstClr val="black"/>
                </a:solidFill>
                <a:latin typeface="Calibri" panose="020F0502020204030204"/>
              </a:rPr>
              <a:t>Δείκτες και μέτρα</a:t>
            </a:r>
          </a:p>
          <a:p>
            <a:pPr marL="504749" lvl="1" defTabSz="1009498">
              <a:lnSpc>
                <a:spcPct val="90000"/>
              </a:lnSpc>
              <a:spcAft>
                <a:spcPts val="720"/>
              </a:spcAft>
              <a:defRPr/>
            </a:pPr>
            <a:r>
              <a:rPr lang="el">
                <a:solidFill>
                  <a:prstClr val="black"/>
                </a:solidFill>
                <a:latin typeface="Calibri" panose="020F0502020204030204"/>
              </a:rPr>
              <a:t>Καθορισμός σχεδίασης αξιολόγησης</a:t>
            </a:r>
          </a:p>
          <a:p>
            <a:pPr defTabSz="1097280">
              <a:lnSpc>
                <a:spcPct val="90000"/>
              </a:lnSpc>
              <a:spcAft>
                <a:spcPts val="720"/>
              </a:spcAft>
              <a:defRPr/>
            </a:pPr>
            <a:endParaRPr lang="nb-NO">
              <a:solidFill>
                <a:prstClr val="black"/>
              </a:solidFill>
              <a:latin typeface="Calibri" panose="020F0502020204030204"/>
            </a:endParaRPr>
          </a:p>
        </p:txBody>
      </p:sp>
      <p:grpSp>
        <p:nvGrpSpPr>
          <p:cNvPr id="7" name="Group 6">
            <a:extLst>
              <a:ext uri="{FF2B5EF4-FFF2-40B4-BE49-F238E27FC236}">
                <a16:creationId xmlns:a16="http://schemas.microsoft.com/office/drawing/2014/main" id="{8D83D9CF-B0DB-998B-6277-20978ABC0FBC}"/>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1DDFB178-53B1-D9FB-66B2-728C02A6A2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EE0229F0-4B46-CA40-2142-55992B0537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805244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864C-5713-09C8-B96E-47A6B995173D}"/>
              </a:ext>
            </a:extLst>
          </p:cNvPr>
          <p:cNvSpPr>
            <a:spLocks noGrp="1"/>
          </p:cNvSpPr>
          <p:nvPr>
            <p:ph type="title"/>
          </p:nvPr>
        </p:nvSpPr>
        <p:spPr>
          <a:xfrm>
            <a:off x="1005840" y="21906"/>
            <a:ext cx="12618720" cy="1590676"/>
          </a:xfrm>
        </p:spPr>
        <p:txBody>
          <a:bodyPr/>
          <a:lstStyle/>
          <a:p>
            <a:r>
              <a:rPr lang="el" dirty="0"/>
              <a:t>Στόχος</a:t>
            </a:r>
            <a:endParaRPr lang="en-GB" dirty="0"/>
          </a:p>
        </p:txBody>
      </p:sp>
      <p:sp>
        <p:nvSpPr>
          <p:cNvPr id="3" name="Content Placeholder 2">
            <a:extLst>
              <a:ext uri="{FF2B5EF4-FFF2-40B4-BE49-F238E27FC236}">
                <a16:creationId xmlns:a16="http://schemas.microsoft.com/office/drawing/2014/main" id="{D693655A-E1E9-688A-2EF3-78B6775A3558}"/>
              </a:ext>
            </a:extLst>
          </p:cNvPr>
          <p:cNvSpPr>
            <a:spLocks noGrp="1"/>
          </p:cNvSpPr>
          <p:nvPr>
            <p:ph idx="1"/>
          </p:nvPr>
        </p:nvSpPr>
        <p:spPr>
          <a:xfrm>
            <a:off x="1005840" y="1211631"/>
            <a:ext cx="12618720" cy="5806337"/>
          </a:xfrm>
        </p:spPr>
        <p:txBody>
          <a:bodyPr>
            <a:noAutofit/>
          </a:bodyPr>
          <a:lstStyle/>
          <a:p>
            <a:pPr marL="617220" indent="-617220">
              <a:buFont typeface="+mj-lt"/>
              <a:buAutoNum type="arabicPeriod"/>
            </a:pPr>
            <a:r>
              <a:rPr lang="el" sz="2160" b="1" dirty="0"/>
              <a:t>Απαρίθμηση ανασφαλειών</a:t>
            </a:r>
            <a:r>
              <a:rPr lang="el" sz="2160" dirty="0"/>
              <a:t>: Οι οργανισμοί εντοπίζουν τα ζητήματα ασφάλειας που αντιμετωπίζουν και σχετίζονται με τις συμπεριφορές των εργαζομένων. </a:t>
            </a:r>
            <a:r>
              <a:rPr lang="el" sz="2160" u="sng" dirty="0"/>
              <a:t>«Ρωτήστε τους ανθρώπους»</a:t>
            </a:r>
          </a:p>
          <a:p>
            <a:pPr marL="617220" indent="-617220">
              <a:buFont typeface="+mj-lt"/>
              <a:buAutoNum type="arabicPeriod"/>
            </a:pPr>
            <a:r>
              <a:rPr lang="el" sz="2160" b="1" dirty="0"/>
              <a:t>Προσδιορίστε την υποκείμενη προβληματική συμπεριφορά: Το </a:t>
            </a:r>
            <a:r>
              <a:rPr lang="el" sz="2160" dirty="0"/>
              <a:t>ζήτημα ασφαλείας αντιστοιχίζεται σε μια συγκεκριμένη ανθρώπινη συμπεριφορά που πρέπει να ωθηθεί προς μια θετική κατεύθυνση. </a:t>
            </a:r>
            <a:r>
              <a:rPr lang="el" sz="2160" u="sng" dirty="0"/>
              <a:t>Προσδιορίστε συμπεριφορές προς αλλαγή</a:t>
            </a:r>
          </a:p>
          <a:p>
            <a:pPr marL="617220" indent="-617220">
              <a:buFont typeface="+mj-lt"/>
              <a:buAutoNum type="arabicPeriod"/>
            </a:pPr>
            <a:r>
              <a:rPr lang="el" sz="2160" b="1" dirty="0"/>
              <a:t>Χάρτης προηγούμενων συμπεριφορών: Το </a:t>
            </a:r>
            <a:r>
              <a:rPr lang="el" sz="2160" dirty="0"/>
              <a:t>προηγούμενο της προβληματικής συμπεριφοράς προσδιορίζεται χρησιμοποιώντας δύο πηγές. Το πρώτο, και πιο σημαντικό, είναι να μιλήσετε με τους ανθρώπους που θα λάβουν την εκπαίδευση και να τους ρωτήσετε για τα προβλήματα που αντιμετωπίζουν με τη χρήση της χαρτογράφησης παρέμβασης για την παραβίαση του ελλείμματος κυβερνοάμυνας σε σχέση με την προβληματική συμπεριφορά. Αυτό θα μας βοηθήσει να εντοπίσουμε τα εμπόδια που αφορούν συγκεκριμένους οργανισμούς. Η δεύτερη πηγή είναι η ερευνητική βιβλιογραφία.</a:t>
            </a:r>
          </a:p>
          <a:p>
            <a:pPr marL="617220" indent="-617220">
              <a:buFont typeface="+mj-lt"/>
              <a:buAutoNum type="arabicPeriod"/>
            </a:pPr>
            <a:r>
              <a:rPr lang="el" sz="2160" b="1" dirty="0"/>
              <a:t>Προσδιορισμός Μηχανισμού Αλλαγής Συμπεριφοράς: Το </a:t>
            </a:r>
            <a:r>
              <a:rPr lang="el" sz="2160" dirty="0"/>
              <a:t>προηγούμενο αντιστοιχίζεται απευθείας στους Μηχανισμούς Αλλαγής Συμπεριφοράς. (Κίνητρα, Ψυχολογικοί μηχανισμοί, σχεδιασμός)</a:t>
            </a:r>
          </a:p>
          <a:p>
            <a:pPr marL="617220" indent="-617220">
              <a:buFont typeface="+mj-lt"/>
              <a:buAutoNum type="arabicPeriod"/>
            </a:pPr>
            <a:r>
              <a:rPr lang="el" sz="2160" b="1" dirty="0"/>
              <a:t>Προσδιορισμός επιθυμητής συμπεριφοράς: Η </a:t>
            </a:r>
            <a:r>
              <a:rPr lang="el" sz="2160" dirty="0"/>
              <a:t>προβληματική συμπεριφορά αντιστοιχίζεται απευθείας σε αλλαγμένες (επιθυμητές) συμπεριφορές. </a:t>
            </a:r>
          </a:p>
          <a:p>
            <a:pPr marL="617220" indent="-617220">
              <a:buFont typeface="+mj-lt"/>
              <a:buAutoNum type="arabicPeriod"/>
            </a:pPr>
            <a:r>
              <a:rPr lang="el" sz="2160" b="1" dirty="0"/>
              <a:t>Σχεδιαστικές Παρεμβάσεις: </a:t>
            </a:r>
            <a:r>
              <a:rPr lang="el" sz="2160" dirty="0"/>
              <a:t>Προτείνονται παρεμβάσεις που διαμορφώνονται για να αλλάξουν συμπεριφορές, είναι ένας τρόπος που εκμεταλλεύεται γνωστούς μηχανισμούς αλλαγής. Είναι ουσιαστικά το παραδοτέο αυτής της διαδικασίας: η </a:t>
            </a:r>
            <a:r>
              <a:rPr lang="el" sz="2160" u="sng" dirty="0"/>
              <a:t>εκπαίδευση ευαισθητοποίησης σε θέματα ασφάλειας</a:t>
            </a:r>
          </a:p>
        </p:txBody>
      </p:sp>
    </p:spTree>
    <p:extLst>
      <p:ext uri="{BB962C8B-B14F-4D97-AF65-F5344CB8AC3E}">
        <p14:creationId xmlns:p14="http://schemas.microsoft.com/office/powerpoint/2010/main" val="97221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8"/>
          <p:cNvSpPr txBox="1">
            <a:spLocks noGrp="1"/>
          </p:cNvSpPr>
          <p:nvPr>
            <p:ph type="title"/>
          </p:nvPr>
        </p:nvSpPr>
        <p:spPr>
          <a:xfrm>
            <a:off x="2086080" y="957720"/>
            <a:ext cx="11248800" cy="960000"/>
          </a:xfrm>
          <a:prstGeom prst="rect">
            <a:avLst/>
          </a:prstGeom>
        </p:spPr>
        <p:txBody>
          <a:bodyPr spcFirstLastPara="1" vert="horz" wrap="square" lIns="146280" tIns="146280" rIns="146280" bIns="146280" rtlCol="0" anchor="t" anchorCtr="0">
            <a:normAutofit fontScale="90000"/>
          </a:bodyPr>
          <a:lstStyle/>
          <a:p>
            <a:r>
              <a:rPr lang="el"/>
              <a:t>(Γνωστές) παραβιάσεις δεδομένων</a:t>
            </a:r>
            <a:endParaRPr/>
          </a:p>
        </p:txBody>
      </p:sp>
      <p:sp>
        <p:nvSpPr>
          <p:cNvPr id="310" name="Google Shape;310;p18"/>
          <p:cNvSpPr txBox="1">
            <a:spLocks noGrp="1"/>
          </p:cNvSpPr>
          <p:nvPr>
            <p:ph type="body" idx="1"/>
          </p:nvPr>
        </p:nvSpPr>
        <p:spPr>
          <a:xfrm>
            <a:off x="2086080" y="2402000"/>
            <a:ext cx="6022560" cy="4322880"/>
          </a:xfrm>
          <a:prstGeom prst="rect">
            <a:avLst/>
          </a:prstGeom>
        </p:spPr>
        <p:txBody>
          <a:bodyPr spcFirstLastPara="1" vert="horz" wrap="square" lIns="146280" tIns="146280" rIns="146280" bIns="146280" rtlCol="0" anchor="t" anchorCtr="0">
            <a:normAutofit fontScale="62500" lnSpcReduction="20000"/>
          </a:bodyPr>
          <a:lstStyle/>
          <a:p>
            <a:pPr marL="0" indent="0">
              <a:buNone/>
            </a:pPr>
            <a:r>
              <a:rPr lang="el"/>
              <a:t>Μεταξύ 2010 και 2017: 176 εκατομμύρια αρχεία ασθενών «κλάπηκαν» (παραβιάστηκαν)</a:t>
            </a:r>
            <a:endParaRPr/>
          </a:p>
          <a:p>
            <a:pPr marL="0" indent="0">
              <a:spcBef>
                <a:spcPts val="1920"/>
              </a:spcBef>
              <a:buNone/>
            </a:pPr>
            <a:r>
              <a:rPr lang="el"/>
              <a:t>Ο συνολικός αριθμός των παραβάσεων διπλασιάζεται κάθε λίγα χρόνια</a:t>
            </a:r>
            <a:endParaRPr/>
          </a:p>
          <a:p>
            <a:pPr marL="0" indent="0">
              <a:spcBef>
                <a:spcPts val="1920"/>
              </a:spcBef>
              <a:buNone/>
            </a:pPr>
            <a:r>
              <a:rPr lang="el"/>
              <a:t>Επίθεση ransomware WannaCry 2017: 230.000 συστήματα Windows σε 150 χώρες</a:t>
            </a:r>
            <a:endParaRPr/>
          </a:p>
          <a:p>
            <a:pPr marL="0" indent="0">
              <a:spcBef>
                <a:spcPts val="1920"/>
              </a:spcBef>
              <a:spcAft>
                <a:spcPts val="1920"/>
              </a:spcAft>
              <a:buNone/>
            </a:pPr>
            <a:r>
              <a:rPr lang="el"/>
              <a:t>2018: Καταγράφηκαν αρχεία υγείας 2,9 εκατομμυρίων Νορβηγών (περισσότερο από το ήμισυ του πληθυσμού), ενώ οι υγειονομικές αρχές το 2017 εξακολουθούσαν να χρησιμοποιούν τα Windows XP, τρία χρόνια αφότου η Microsoft διέκοψε την υποστήριξή της</a:t>
            </a:r>
            <a:endParaRPr/>
          </a:p>
        </p:txBody>
      </p:sp>
      <p:pic>
        <p:nvPicPr>
          <p:cNvPr id="311" name="Google Shape;311;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08642" y="2402001"/>
            <a:ext cx="6022561" cy="44551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3" name="Rectangle 1127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1266" name="Title 1">
            <a:extLst>
              <a:ext uri="{FF2B5EF4-FFF2-40B4-BE49-F238E27FC236}">
                <a16:creationId xmlns:a16="http://schemas.microsoft.com/office/drawing/2014/main" id="{E8994EB2-A9E4-5607-F0CE-E606F86AFC73}"/>
              </a:ext>
            </a:extLst>
          </p:cNvPr>
          <p:cNvSpPr>
            <a:spLocks noGrp="1"/>
          </p:cNvSpPr>
          <p:nvPr>
            <p:ph type="title"/>
          </p:nvPr>
        </p:nvSpPr>
        <p:spPr>
          <a:xfrm>
            <a:off x="1005841" y="538465"/>
            <a:ext cx="5649205" cy="1470780"/>
          </a:xfrm>
        </p:spPr>
        <p:txBody>
          <a:bodyPr anchor="b">
            <a:normAutofit/>
          </a:bodyPr>
          <a:lstStyle/>
          <a:p>
            <a:pPr eaLnBrk="1" hangingPunct="1"/>
            <a:r>
              <a:rPr lang="el" altLang="en-US" sz="4560">
                <a:solidFill>
                  <a:schemeClr val="bg1"/>
                </a:solidFill>
              </a:rPr>
              <a:t>Τι είναι το PRECEDE/PROCEED;</a:t>
            </a:r>
          </a:p>
        </p:txBody>
      </p:sp>
      <p:cxnSp>
        <p:nvCxnSpPr>
          <p:cNvPr id="11275" name="Straight Connector 1127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98248" y="2099707"/>
            <a:ext cx="566196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267" name="Content Placeholder 2">
            <a:extLst>
              <a:ext uri="{FF2B5EF4-FFF2-40B4-BE49-F238E27FC236}">
                <a16:creationId xmlns:a16="http://schemas.microsoft.com/office/drawing/2014/main" id="{4D72282B-C0ED-F48F-98D6-525FD716ADBB}"/>
              </a:ext>
            </a:extLst>
          </p:cNvPr>
          <p:cNvSpPr>
            <a:spLocks noGrp="1"/>
          </p:cNvSpPr>
          <p:nvPr>
            <p:ph idx="1"/>
          </p:nvPr>
        </p:nvSpPr>
        <p:spPr>
          <a:xfrm>
            <a:off x="1077323" y="2291030"/>
            <a:ext cx="5503816" cy="4377252"/>
          </a:xfrm>
        </p:spPr>
        <p:txBody>
          <a:bodyPr>
            <a:normAutofit/>
          </a:bodyPr>
          <a:lstStyle/>
          <a:p>
            <a:pPr marL="0" indent="0">
              <a:buNone/>
              <a:defRPr/>
            </a:pPr>
            <a:r>
              <a:rPr lang="el" sz="2400">
                <a:solidFill>
                  <a:schemeClr val="bg1"/>
                </a:solidFill>
              </a:rPr>
              <a:t>Το PRECEDE/PROCEED είναι ένα συμμετοχικό μοντέλο προσανατολισμένο στην κοινότητα για τη δημιουργία επιτυχημένων κοινοτικών παρεμβάσεων προαγωγής της CS (υγείας).</a:t>
            </a:r>
          </a:p>
          <a:p>
            <a:pPr eaLnBrk="1" hangingPunct="1">
              <a:defRPr/>
            </a:pPr>
            <a:endParaRPr lang="en-US" sz="2400">
              <a:solidFill>
                <a:schemeClr val="bg1"/>
              </a:solidFill>
            </a:endParaRPr>
          </a:p>
        </p:txBody>
      </p:sp>
      <p:cxnSp>
        <p:nvCxnSpPr>
          <p:cNvPr id="11277" name="Straight Connector 1127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00833" y="6849206"/>
            <a:ext cx="56567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269" name="Picture 11268" descr="Λευκό παζλ με ένα κόκκινο κομμάτι">
            <a:extLst>
              <a:ext uri="{FF2B5EF4-FFF2-40B4-BE49-F238E27FC236}">
                <a16:creationId xmlns:a16="http://schemas.microsoft.com/office/drawing/2014/main" id="{E6129111-C70B-9681-95B2-124FD9260DE0}"/>
              </a:ext>
            </a:extLst>
          </p:cNvPr>
          <p:cNvPicPr>
            <a:picLocks noChangeAspect="1"/>
          </p:cNvPicPr>
          <p:nvPr/>
        </p:nvPicPr>
        <p:blipFill>
          <a:blip r:embed="rId2"/>
          <a:stretch>
            <a:fillRect/>
          </a:stretch>
        </p:blipFill>
        <p:spPr>
          <a:xfrm>
            <a:off x="7830544" y="2202341"/>
            <a:ext cx="6799856" cy="3824918"/>
          </a:xfrm>
          <a:prstGeom prst="rect">
            <a:avLst/>
          </a:prstGeom>
        </p:spPr>
      </p:pic>
      <p:grpSp>
        <p:nvGrpSpPr>
          <p:cNvPr id="2" name="Group 1">
            <a:extLst>
              <a:ext uri="{FF2B5EF4-FFF2-40B4-BE49-F238E27FC236}">
                <a16:creationId xmlns:a16="http://schemas.microsoft.com/office/drawing/2014/main" id="{0C58B8E9-1B1E-EC00-A4A9-51669E36BC19}"/>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63830006-430C-F5E1-0547-4F2D37DA58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0D6C6B6-C58F-F460-0F1A-410027B11F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9051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4" name="Picture 12293">
            <a:extLst>
              <a:ext uri="{FF2B5EF4-FFF2-40B4-BE49-F238E27FC236}">
                <a16:creationId xmlns:a16="http://schemas.microsoft.com/office/drawing/2014/main" id="{C3DB9606-70E1-3D66-D730-5AFD08DB770B}"/>
              </a:ext>
            </a:extLst>
          </p:cNvPr>
          <p:cNvPicPr>
            <a:picLocks noChangeAspect="1"/>
          </p:cNvPicPr>
          <p:nvPr/>
        </p:nvPicPr>
        <p:blipFill rotWithShape="1">
          <a:blip r:embed="rId2">
            <a:duotone>
              <a:schemeClr val="bg2">
                <a:shade val="45000"/>
                <a:satMod val="135000"/>
              </a:schemeClr>
              <a:prstClr val="white"/>
            </a:duotone>
          </a:blip>
          <a:srcRect t="5552" b="10178"/>
          <a:stretch/>
        </p:blipFill>
        <p:spPr>
          <a:xfrm>
            <a:off x="24" y="12"/>
            <a:ext cx="14630376" cy="8229588"/>
          </a:xfrm>
          <a:prstGeom prst="rect">
            <a:avLst/>
          </a:prstGeom>
        </p:spPr>
      </p:pic>
      <p:sp>
        <p:nvSpPr>
          <p:cNvPr id="12298" name="Rectangle 12297">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2290" name="Title 1">
            <a:extLst>
              <a:ext uri="{FF2B5EF4-FFF2-40B4-BE49-F238E27FC236}">
                <a16:creationId xmlns:a16="http://schemas.microsoft.com/office/drawing/2014/main" id="{E41DB0A7-E6E9-E459-287E-085D78FD734B}"/>
              </a:ext>
            </a:extLst>
          </p:cNvPr>
          <p:cNvSpPr>
            <a:spLocks noGrp="1"/>
          </p:cNvSpPr>
          <p:nvPr>
            <p:ph type="title"/>
          </p:nvPr>
        </p:nvSpPr>
        <p:spPr>
          <a:xfrm>
            <a:off x="1005840" y="438150"/>
            <a:ext cx="12618720" cy="1590676"/>
          </a:xfrm>
        </p:spPr>
        <p:txBody>
          <a:bodyPr>
            <a:normAutofit/>
          </a:bodyPr>
          <a:lstStyle/>
          <a:p>
            <a:pPr eaLnBrk="1" hangingPunct="1"/>
            <a:r>
              <a:rPr lang="el" altLang="en-US"/>
              <a:t>Το PRECEDE έχει πέντε φάσεις:</a:t>
            </a:r>
          </a:p>
        </p:txBody>
      </p:sp>
      <p:graphicFrame>
        <p:nvGraphicFramePr>
          <p:cNvPr id="12293" name="Content Placeholder 2">
            <a:extLst>
              <a:ext uri="{FF2B5EF4-FFF2-40B4-BE49-F238E27FC236}">
                <a16:creationId xmlns:a16="http://schemas.microsoft.com/office/drawing/2014/main" id="{0F98F532-10BB-A0B2-EABE-9083446B2C9D}"/>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1FA1AB36-A9CB-64D8-103C-1F45774E0CF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B0EDCEC-880E-54DA-1C6C-094A0D03E2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1FA85397-B201-4696-3BD4-19C2278848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951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8" name="Picture 13317">
            <a:extLst>
              <a:ext uri="{FF2B5EF4-FFF2-40B4-BE49-F238E27FC236}">
                <a16:creationId xmlns:a16="http://schemas.microsoft.com/office/drawing/2014/main" id="{D2423FBD-2EC6-BE12-6976-364B6F80022A}"/>
              </a:ext>
            </a:extLst>
          </p:cNvPr>
          <p:cNvPicPr>
            <a:picLocks noChangeAspect="1"/>
          </p:cNvPicPr>
          <p:nvPr/>
        </p:nvPicPr>
        <p:blipFill rotWithShape="1">
          <a:blip r:embed="rId2">
            <a:duotone>
              <a:schemeClr val="bg2">
                <a:shade val="45000"/>
                <a:satMod val="135000"/>
              </a:schemeClr>
              <a:prstClr val="white"/>
            </a:duotone>
          </a:blip>
          <a:srcRect r="2667"/>
          <a:stretch/>
        </p:blipFill>
        <p:spPr>
          <a:xfrm>
            <a:off x="24" y="12"/>
            <a:ext cx="14630376" cy="8229588"/>
          </a:xfrm>
          <a:prstGeom prst="rect">
            <a:avLst/>
          </a:prstGeom>
        </p:spPr>
      </p:pic>
      <p:sp>
        <p:nvSpPr>
          <p:cNvPr id="13322" name="Rectangle 1332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3314" name="Title 1">
            <a:extLst>
              <a:ext uri="{FF2B5EF4-FFF2-40B4-BE49-F238E27FC236}">
                <a16:creationId xmlns:a16="http://schemas.microsoft.com/office/drawing/2014/main" id="{9F3E9068-2508-5D31-8FB8-48F0C6941C45}"/>
              </a:ext>
            </a:extLst>
          </p:cNvPr>
          <p:cNvSpPr>
            <a:spLocks noGrp="1"/>
          </p:cNvSpPr>
          <p:nvPr>
            <p:ph type="title"/>
          </p:nvPr>
        </p:nvSpPr>
        <p:spPr>
          <a:xfrm>
            <a:off x="1005840" y="438150"/>
            <a:ext cx="12618720" cy="1590676"/>
          </a:xfrm>
        </p:spPr>
        <p:txBody>
          <a:bodyPr>
            <a:normAutofit/>
          </a:bodyPr>
          <a:lstStyle/>
          <a:p>
            <a:pPr eaLnBrk="1" hangingPunct="1"/>
            <a:r>
              <a:rPr lang="el" altLang="en-US"/>
              <a:t>Το PROCEED έχει τέσσερις φάσεις:</a:t>
            </a:r>
          </a:p>
        </p:txBody>
      </p:sp>
      <p:graphicFrame>
        <p:nvGraphicFramePr>
          <p:cNvPr id="13317" name="Content Placeholder 2">
            <a:extLst>
              <a:ext uri="{FF2B5EF4-FFF2-40B4-BE49-F238E27FC236}">
                <a16:creationId xmlns:a16="http://schemas.microsoft.com/office/drawing/2014/main" id="{6FEFD6E9-AA03-8033-3B73-EFBB307BFCD4}"/>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134B8479-EB3C-5975-BF90-E5402299D14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6AB90D0F-5209-C070-80EE-9A970838B1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4A87BC94-EA11-860F-0D37-89DF8FD7E14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58412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31A48F2-EF07-73E4-58B1-1360892C2D15}"/>
              </a:ext>
            </a:extLst>
          </p:cNvPr>
          <p:cNvSpPr/>
          <p:nvPr/>
        </p:nvSpPr>
        <p:spPr>
          <a:xfrm>
            <a:off x="12132769"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1 /IM1</a:t>
            </a:r>
            <a:endParaRPr lang="en-GB" sz="216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4241CC92-8744-CECB-0E50-03E0920760F8}"/>
              </a:ext>
            </a:extLst>
          </p:cNvPr>
          <p:cNvSpPr/>
          <p:nvPr/>
        </p:nvSpPr>
        <p:spPr>
          <a:xfrm>
            <a:off x="8686655"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2 /IM2</a:t>
            </a:r>
            <a:endParaRPr lang="en-GB" sz="216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DA7A6BCD-5657-B9EA-EBF4-2C85DEAEAC43}"/>
              </a:ext>
            </a:extLst>
          </p:cNvPr>
          <p:cNvSpPr/>
          <p:nvPr/>
        </p:nvSpPr>
        <p:spPr>
          <a:xfrm>
            <a:off x="5240542" y="681450"/>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3 /IM3</a:t>
            </a:r>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646437BB-8AAF-D21D-7762-21190E6C4A9F}"/>
              </a:ext>
            </a:extLst>
          </p:cNvPr>
          <p:cNvSpPr/>
          <p:nvPr/>
        </p:nvSpPr>
        <p:spPr>
          <a:xfrm>
            <a:off x="2307480" y="681449"/>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4/IM4</a:t>
            </a:r>
            <a:endParaRPr lang="en-GB" sz="216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E308B99E-C269-3BF0-8A0E-CAF82F44071B}"/>
              </a:ext>
            </a:extLst>
          </p:cNvPr>
          <p:cNvSpPr/>
          <p:nvPr/>
        </p:nvSpPr>
        <p:spPr>
          <a:xfrm>
            <a:off x="548641" y="3540862"/>
            <a:ext cx="1185042"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5 /IM4</a:t>
            </a:r>
          </a:p>
        </p:txBody>
      </p:sp>
      <p:sp>
        <p:nvSpPr>
          <p:cNvPr id="9" name="Rectangle: Rounded Corners 8">
            <a:extLst>
              <a:ext uri="{FF2B5EF4-FFF2-40B4-BE49-F238E27FC236}">
                <a16:creationId xmlns:a16="http://schemas.microsoft.com/office/drawing/2014/main" id="{A29D98C3-32DD-A3FA-EA97-396531BA96EF}"/>
              </a:ext>
            </a:extLst>
          </p:cNvPr>
          <p:cNvSpPr/>
          <p:nvPr/>
        </p:nvSpPr>
        <p:spPr>
          <a:xfrm>
            <a:off x="2512614" y="6968944"/>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6 /IM5</a:t>
            </a:r>
            <a:endParaRPr lang="en-GB" sz="216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4C20C8A4-A81C-F42A-A4D3-F78155A9F60D}"/>
              </a:ext>
            </a:extLst>
          </p:cNvPr>
          <p:cNvSpPr/>
          <p:nvPr/>
        </p:nvSpPr>
        <p:spPr>
          <a:xfrm>
            <a:off x="5352055"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7 /IM6</a:t>
            </a:r>
            <a:endParaRPr lang="en-GB" sz="216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C9E9D7AD-BAE4-6157-624A-5226311C0A04}"/>
              </a:ext>
            </a:extLst>
          </p:cNvPr>
          <p:cNvSpPr/>
          <p:nvPr/>
        </p:nvSpPr>
        <p:spPr>
          <a:xfrm>
            <a:off x="8923831"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8 /IM6</a:t>
            </a:r>
            <a:endParaRPr lang="en-GB" sz="216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A52C097F-3C25-C4F9-B8D4-0F8246DA6D52}"/>
              </a:ext>
            </a:extLst>
          </p:cNvPr>
          <p:cNvSpPr/>
          <p:nvPr/>
        </p:nvSpPr>
        <p:spPr>
          <a:xfrm>
            <a:off x="12132769"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9 /IM6</a:t>
            </a:r>
            <a:endParaRPr lang="en-GB" sz="216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933CE6E-9E72-7B45-88DD-7AAA4FACD46E}"/>
              </a:ext>
            </a:extLst>
          </p:cNvPr>
          <p:cNvSpPr/>
          <p:nvPr/>
        </p:nvSpPr>
        <p:spPr>
          <a:xfrm>
            <a:off x="1859762" y="1518636"/>
            <a:ext cx="2117099" cy="502533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b="1" u="sng">
                <a:solidFill>
                  <a:prstClr val="white"/>
                </a:solidFill>
                <a:latin typeface="Calibri" panose="020F0502020204030204"/>
              </a:rPr>
              <a:t>Παρέμβαση</a:t>
            </a:r>
          </a:p>
          <a:p>
            <a:pPr algn="ctr" defTabSz="1097280">
              <a:spcAft>
                <a:spcPts val="720"/>
              </a:spcAft>
              <a:defRPr/>
            </a:pPr>
            <a:r>
              <a:rPr lang="el" sz="2160">
                <a:solidFill>
                  <a:prstClr val="white"/>
                </a:solidFill>
                <a:latin typeface="Calibri" panose="020F0502020204030204"/>
              </a:rPr>
              <a:t>Διαδικτυακή εκπαίδευση</a:t>
            </a:r>
          </a:p>
          <a:p>
            <a:pPr algn="ctr" defTabSz="1097280">
              <a:spcAft>
                <a:spcPts val="720"/>
              </a:spcAft>
              <a:defRPr/>
            </a:pPr>
            <a:r>
              <a:rPr lang="el" sz="2160">
                <a:solidFill>
                  <a:prstClr val="white"/>
                </a:solidFill>
                <a:latin typeface="Calibri" panose="020F0502020204030204"/>
              </a:rPr>
              <a:t>Επιτραπέζιο</a:t>
            </a:r>
          </a:p>
          <a:p>
            <a:pPr algn="ctr" defTabSz="1097280">
              <a:spcAft>
                <a:spcPts val="720"/>
              </a:spcAft>
              <a:defRPr/>
            </a:pPr>
            <a:r>
              <a:rPr lang="el" sz="2160">
                <a:solidFill>
                  <a:prstClr val="white"/>
                </a:solidFill>
                <a:latin typeface="Calibri" panose="020F0502020204030204"/>
              </a:rPr>
              <a:t>Εμβέλεια στον κυβερνοχώρο</a:t>
            </a:r>
          </a:p>
          <a:p>
            <a:pPr algn="ctr" defTabSz="1097280">
              <a:spcAft>
                <a:spcPts val="720"/>
              </a:spcAft>
              <a:defRPr/>
            </a:pPr>
            <a:r>
              <a:rPr lang="el" sz="2160">
                <a:solidFill>
                  <a:prstClr val="white"/>
                </a:solidFill>
                <a:latin typeface="Calibri" panose="020F0502020204030204"/>
              </a:rPr>
              <a:t>CDX</a:t>
            </a:r>
          </a:p>
          <a:p>
            <a:pPr algn="ctr" defTabSz="1097280">
              <a:spcAft>
                <a:spcPts val="720"/>
              </a:spcAft>
              <a:defRPr/>
            </a:pPr>
            <a:r>
              <a:rPr lang="el" sz="2160">
                <a:solidFill>
                  <a:prstClr val="white"/>
                </a:solidFill>
                <a:latin typeface="Calibri" panose="020F0502020204030204"/>
              </a:rPr>
              <a:t>Άλλα</a:t>
            </a:r>
          </a:p>
          <a:p>
            <a:pPr algn="ctr" defTabSz="1097280">
              <a:spcAft>
                <a:spcPts val="720"/>
              </a:spcAft>
              <a:defRPr/>
            </a:pPr>
            <a:endParaRPr lang="en-GB" sz="216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ECB4246E-E46A-87ED-3EDE-5DAE6F9936EA}"/>
              </a:ext>
            </a:extLst>
          </p:cNvPr>
          <p:cNvSpPr/>
          <p:nvPr/>
        </p:nvSpPr>
        <p:spPr>
          <a:xfrm>
            <a:off x="4668827" y="1518637"/>
            <a:ext cx="3014508"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b="1" u="sng" dirty="0">
                <a:solidFill>
                  <a:prstClr val="white"/>
                </a:solidFill>
                <a:latin typeface="Calibri" panose="020F0502020204030204"/>
              </a:rPr>
              <a:t>Προδιαθεσικοί παράγοντες</a:t>
            </a:r>
            <a:endParaRPr lang="nb-NO" dirty="0">
              <a:solidFill>
                <a:prstClr val="white"/>
              </a:solidFill>
              <a:latin typeface="Calibri" panose="020F0502020204030204"/>
            </a:endParaRPr>
          </a:p>
          <a:p>
            <a:pPr algn="ctr" defTabSz="1097280">
              <a:spcAft>
                <a:spcPts val="720"/>
              </a:spcAft>
              <a:defRPr/>
            </a:pPr>
            <a:r>
              <a:rPr lang="el" sz="2000" dirty="0">
                <a:solidFill>
                  <a:prstClr val="white"/>
                </a:solidFill>
                <a:latin typeface="Calibri" panose="020F0502020204030204"/>
              </a:rPr>
              <a:t>Η γνώση </a:t>
            </a:r>
          </a:p>
          <a:p>
            <a:pPr algn="ctr" defTabSz="1097280">
              <a:spcAft>
                <a:spcPts val="720"/>
              </a:spcAft>
              <a:defRPr/>
            </a:pPr>
            <a:r>
              <a:rPr lang="el" sz="2000" dirty="0">
                <a:solidFill>
                  <a:prstClr val="white"/>
                </a:solidFill>
                <a:latin typeface="Calibri" panose="020F0502020204030204"/>
              </a:rPr>
              <a:t>Πεποιθήσεις</a:t>
            </a:r>
          </a:p>
          <a:p>
            <a:pPr algn="ctr" defTabSz="1097280">
              <a:spcAft>
                <a:spcPts val="720"/>
              </a:spcAft>
              <a:defRPr/>
            </a:pPr>
            <a:r>
              <a:rPr lang="el" sz="2000" dirty="0">
                <a:solidFill>
                  <a:prstClr val="white"/>
                </a:solidFill>
                <a:latin typeface="Calibri" panose="020F0502020204030204"/>
              </a:rPr>
              <a:t>Στάσεις</a:t>
            </a:r>
          </a:p>
        </p:txBody>
      </p:sp>
      <p:sp>
        <p:nvSpPr>
          <p:cNvPr id="15" name="Rectangle: Rounded Corners 14">
            <a:extLst>
              <a:ext uri="{FF2B5EF4-FFF2-40B4-BE49-F238E27FC236}">
                <a16:creationId xmlns:a16="http://schemas.microsoft.com/office/drawing/2014/main" id="{A9AE11F6-CB1B-16FB-4723-FEF107ED7399}"/>
              </a:ext>
            </a:extLst>
          </p:cNvPr>
          <p:cNvSpPr/>
          <p:nvPr/>
        </p:nvSpPr>
        <p:spPr>
          <a:xfrm>
            <a:off x="4668827"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Ενισχυτικοί Παράγοντες</a:t>
            </a:r>
          </a:p>
          <a:p>
            <a:pPr algn="ctr" defTabSz="1097280">
              <a:spcAft>
                <a:spcPts val="720"/>
              </a:spcAft>
              <a:defRPr/>
            </a:pPr>
            <a:r>
              <a:rPr lang="el" sz="1920">
                <a:solidFill>
                  <a:prstClr val="white"/>
                </a:solidFill>
                <a:latin typeface="Calibri" panose="020F0502020204030204"/>
              </a:rPr>
              <a:t>Κοινωνική υποστήριξη</a:t>
            </a:r>
          </a:p>
          <a:p>
            <a:pPr algn="ctr" defTabSz="1097280">
              <a:spcAft>
                <a:spcPts val="720"/>
              </a:spcAft>
              <a:defRPr/>
            </a:pPr>
            <a:r>
              <a:rPr lang="el" sz="1920">
                <a:solidFill>
                  <a:prstClr val="white"/>
                </a:solidFill>
                <a:latin typeface="Calibri" panose="020F0502020204030204"/>
              </a:rPr>
              <a:t>Ανατροφοδότηση</a:t>
            </a:r>
          </a:p>
        </p:txBody>
      </p:sp>
      <p:sp>
        <p:nvSpPr>
          <p:cNvPr id="16" name="Rectangle: Rounded Corners 15">
            <a:extLst>
              <a:ext uri="{FF2B5EF4-FFF2-40B4-BE49-F238E27FC236}">
                <a16:creationId xmlns:a16="http://schemas.microsoft.com/office/drawing/2014/main" id="{57786786-EC89-942A-7B73-FF12D10EBDCE}"/>
              </a:ext>
            </a:extLst>
          </p:cNvPr>
          <p:cNvSpPr/>
          <p:nvPr/>
        </p:nvSpPr>
        <p:spPr>
          <a:xfrm>
            <a:off x="4668827" y="501051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Παράγοντες ενεργοποίησης</a:t>
            </a:r>
          </a:p>
          <a:p>
            <a:pPr algn="ctr" defTabSz="1097280">
              <a:spcAft>
                <a:spcPts val="720"/>
              </a:spcAft>
              <a:defRPr/>
            </a:pPr>
            <a:r>
              <a:rPr lang="el" sz="1920">
                <a:solidFill>
                  <a:prstClr val="white"/>
                </a:solidFill>
                <a:latin typeface="Calibri" panose="020F0502020204030204"/>
              </a:rPr>
              <a:t>Οργανωτικοί παράγοντες</a:t>
            </a:r>
          </a:p>
          <a:p>
            <a:pPr algn="ctr" defTabSz="1097280">
              <a:spcAft>
                <a:spcPts val="720"/>
              </a:spcAft>
              <a:defRPr/>
            </a:pPr>
            <a:r>
              <a:rPr lang="el" sz="1920">
                <a:solidFill>
                  <a:prstClr val="white"/>
                </a:solidFill>
                <a:latin typeface="Calibri" panose="020F0502020204030204"/>
              </a:rPr>
              <a:t>Ηγεσία</a:t>
            </a:r>
          </a:p>
          <a:p>
            <a:pPr algn="ctr" defTabSz="1097280">
              <a:spcAft>
                <a:spcPts val="720"/>
              </a:spcAft>
              <a:defRPr/>
            </a:pPr>
            <a:endParaRPr lang="nb-NO" sz="192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E8B48046-604F-7C74-D025-F6382FBB1C08}"/>
              </a:ext>
            </a:extLst>
          </p:cNvPr>
          <p:cNvSpPr/>
          <p:nvPr/>
        </p:nvSpPr>
        <p:spPr>
          <a:xfrm>
            <a:off x="11405426" y="1497555"/>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Βραχυπρόθεσμα αποτελέσματα</a:t>
            </a:r>
          </a:p>
          <a:p>
            <a:pPr algn="ctr" defTabSz="1097280">
              <a:spcAft>
                <a:spcPts val="720"/>
              </a:spcAft>
              <a:defRPr/>
            </a:pPr>
            <a:r>
              <a:rPr lang="el" sz="1920">
                <a:solidFill>
                  <a:prstClr val="white"/>
                </a:solidFill>
                <a:latin typeface="Calibri" panose="020F0502020204030204"/>
              </a:rPr>
              <a:t>Μείωση κλικ</a:t>
            </a:r>
          </a:p>
        </p:txBody>
      </p:sp>
      <p:sp>
        <p:nvSpPr>
          <p:cNvPr id="18" name="Rectangle: Rounded Corners 17">
            <a:extLst>
              <a:ext uri="{FF2B5EF4-FFF2-40B4-BE49-F238E27FC236}">
                <a16:creationId xmlns:a16="http://schemas.microsoft.com/office/drawing/2014/main" id="{D59C453D-1BCB-5324-D111-E6DD43098477}"/>
              </a:ext>
            </a:extLst>
          </p:cNvPr>
          <p:cNvSpPr/>
          <p:nvPr/>
        </p:nvSpPr>
        <p:spPr>
          <a:xfrm>
            <a:off x="11405426"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Μεσοπρόθεσμα</a:t>
            </a:r>
            <a:endParaRPr lang="nb-NO" sz="1920">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502862B5-CF00-E3AC-56AC-E19A4C64635E}"/>
              </a:ext>
            </a:extLst>
          </p:cNvPr>
          <p:cNvSpPr/>
          <p:nvPr/>
        </p:nvSpPr>
        <p:spPr>
          <a:xfrm>
            <a:off x="11405425" y="5010517"/>
            <a:ext cx="3058719"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dirty="0">
                <a:solidFill>
                  <a:prstClr val="white"/>
                </a:solidFill>
                <a:latin typeface="Calibri" panose="020F0502020204030204"/>
              </a:rPr>
              <a:t>Μακροπρόθεσμα</a:t>
            </a:r>
          </a:p>
          <a:p>
            <a:pPr algn="ctr" defTabSz="1097280">
              <a:spcAft>
                <a:spcPts val="720"/>
              </a:spcAft>
              <a:defRPr/>
            </a:pPr>
            <a:r>
              <a:rPr lang="el" sz="1920" dirty="0">
                <a:solidFill>
                  <a:prstClr val="white"/>
                </a:solidFill>
                <a:latin typeface="Calibri" panose="020F0502020204030204"/>
              </a:rPr>
              <a:t>Αυξήστε την αυτοπεποίθηση</a:t>
            </a:r>
          </a:p>
          <a:p>
            <a:pPr algn="ctr" defTabSz="1097280">
              <a:spcAft>
                <a:spcPts val="720"/>
              </a:spcAft>
              <a:defRPr/>
            </a:pPr>
            <a:r>
              <a:rPr lang="el" sz="1920" dirty="0">
                <a:solidFill>
                  <a:prstClr val="white"/>
                </a:solidFill>
                <a:latin typeface="Calibri" panose="020F0502020204030204"/>
              </a:rPr>
              <a:t>Διατήρηση συμπεριφοράς</a:t>
            </a:r>
          </a:p>
        </p:txBody>
      </p:sp>
      <p:sp>
        <p:nvSpPr>
          <p:cNvPr id="20" name="Rectangle: Rounded Corners 19">
            <a:extLst>
              <a:ext uri="{FF2B5EF4-FFF2-40B4-BE49-F238E27FC236}">
                <a16:creationId xmlns:a16="http://schemas.microsoft.com/office/drawing/2014/main" id="{E11F1B82-9E0B-B4F1-46FF-3206CC920A39}"/>
              </a:ext>
            </a:extLst>
          </p:cNvPr>
          <p:cNvSpPr/>
          <p:nvPr/>
        </p:nvSpPr>
        <p:spPr>
          <a:xfrm>
            <a:off x="8037126" y="1938618"/>
            <a:ext cx="2676334" cy="418537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Αποτελέσματα</a:t>
            </a:r>
            <a:r>
              <a:rPr lang="el" sz="2160">
                <a:solidFill>
                  <a:prstClr val="white"/>
                </a:solidFill>
                <a:latin typeface="Calibri" panose="020F0502020204030204"/>
              </a:rPr>
              <a:t>  CS</a:t>
            </a:r>
          </a:p>
          <a:p>
            <a:pPr algn="ctr" defTabSz="1097280">
              <a:spcAft>
                <a:spcPts val="720"/>
              </a:spcAft>
              <a:defRPr/>
            </a:pPr>
            <a:r>
              <a:rPr lang="el" sz="2160">
                <a:solidFill>
                  <a:prstClr val="white"/>
                </a:solidFill>
                <a:latin typeface="Calibri" panose="020F0502020204030204"/>
              </a:rPr>
              <a:t>Ηλεκτρονικό ψάρεμα</a:t>
            </a:r>
          </a:p>
          <a:p>
            <a:pPr algn="ctr" defTabSz="1097280">
              <a:spcAft>
                <a:spcPts val="720"/>
              </a:spcAft>
              <a:defRPr/>
            </a:pPr>
            <a:r>
              <a:rPr lang="el" sz="2160">
                <a:solidFill>
                  <a:prstClr val="white"/>
                </a:solidFill>
                <a:latin typeface="Calibri" panose="020F0502020204030204"/>
              </a:rPr>
              <a:t>Προστασία δεδομένων</a:t>
            </a:r>
          </a:p>
          <a:p>
            <a:pPr algn="ctr" defTabSz="1097280">
              <a:spcAft>
                <a:spcPts val="720"/>
              </a:spcAft>
              <a:defRPr/>
            </a:pPr>
            <a:r>
              <a:rPr lang="el" sz="2160">
                <a:solidFill>
                  <a:prstClr val="white"/>
                </a:solidFill>
                <a:latin typeface="Calibri" panose="020F0502020204030204"/>
              </a:rPr>
              <a:t>VPN</a:t>
            </a:r>
          </a:p>
          <a:p>
            <a:pPr algn="ctr" defTabSz="1097280">
              <a:spcAft>
                <a:spcPts val="720"/>
              </a:spcAft>
              <a:defRPr/>
            </a:pPr>
            <a:r>
              <a:rPr lang="el" sz="2160">
                <a:solidFill>
                  <a:prstClr val="white"/>
                </a:solidFill>
                <a:latin typeface="Calibri" panose="020F0502020204030204"/>
              </a:rPr>
              <a:t>Επικοινωνία</a:t>
            </a:r>
          </a:p>
          <a:p>
            <a:pPr algn="ctr" defTabSz="1097280">
              <a:spcAft>
                <a:spcPts val="720"/>
              </a:spcAft>
              <a:defRPr/>
            </a:pPr>
            <a:endParaRPr lang="en-GB" sz="216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17A82E24-284D-9994-FEAD-E2E90DC8C9FA}"/>
              </a:ext>
            </a:extLst>
          </p:cNvPr>
          <p:cNvSpPr/>
          <p:nvPr/>
        </p:nvSpPr>
        <p:spPr>
          <a:xfrm>
            <a:off x="2512615" y="51164"/>
            <a:ext cx="9955321" cy="5785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Phishing, Αναφορά, VPN, Επικοινωνία</a:t>
            </a:r>
            <a:endParaRPr lang="en-GB" sz="2160">
              <a:solidFill>
                <a:prstClr val="white"/>
              </a:solidFill>
              <a:latin typeface="Calibri" panose="020F0502020204030204"/>
            </a:endParaRPr>
          </a:p>
        </p:txBody>
      </p:sp>
    </p:spTree>
    <p:extLst>
      <p:ext uri="{BB962C8B-B14F-4D97-AF65-F5344CB8AC3E}">
        <p14:creationId xmlns:p14="http://schemas.microsoft.com/office/powerpoint/2010/main" val="56460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2" name="Picture 14341">
            <a:extLst>
              <a:ext uri="{FF2B5EF4-FFF2-40B4-BE49-F238E27FC236}">
                <a16:creationId xmlns:a16="http://schemas.microsoft.com/office/drawing/2014/main" id="{6758700C-E25A-AB20-9D09-0EAD2DC31258}"/>
              </a:ext>
            </a:extLst>
          </p:cNvPr>
          <p:cNvPicPr>
            <a:picLocks noChangeAspect="1"/>
          </p:cNvPicPr>
          <p:nvPr/>
        </p:nvPicPr>
        <p:blipFill rotWithShape="1">
          <a:blip r:embed="rId2">
            <a:duotone>
              <a:schemeClr val="bg2">
                <a:shade val="45000"/>
                <a:satMod val="135000"/>
              </a:schemeClr>
              <a:prstClr val="white"/>
            </a:duotone>
          </a:blip>
          <a:srcRect t="21329"/>
          <a:stretch/>
        </p:blipFill>
        <p:spPr>
          <a:xfrm>
            <a:off x="24" y="12"/>
            <a:ext cx="14630376" cy="8229588"/>
          </a:xfrm>
          <a:prstGeom prst="rect">
            <a:avLst/>
          </a:prstGeom>
        </p:spPr>
      </p:pic>
      <p:sp>
        <p:nvSpPr>
          <p:cNvPr id="14346" name="Rectangle 1434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4338" name="Title 1">
            <a:extLst>
              <a:ext uri="{FF2B5EF4-FFF2-40B4-BE49-F238E27FC236}">
                <a16:creationId xmlns:a16="http://schemas.microsoft.com/office/drawing/2014/main" id="{FCB666CD-C9C4-7763-D987-F86FC80EE27F}"/>
              </a:ext>
            </a:extLst>
          </p:cNvPr>
          <p:cNvSpPr>
            <a:spLocks noGrp="1"/>
          </p:cNvSpPr>
          <p:nvPr>
            <p:ph type="title"/>
          </p:nvPr>
        </p:nvSpPr>
        <p:spPr>
          <a:xfrm>
            <a:off x="1005840" y="438150"/>
            <a:ext cx="12618720" cy="1590676"/>
          </a:xfrm>
        </p:spPr>
        <p:txBody>
          <a:bodyPr>
            <a:normAutofit/>
          </a:bodyPr>
          <a:lstStyle/>
          <a:p>
            <a:pPr eaLnBrk="1" hangingPunct="1"/>
            <a:r>
              <a:rPr lang="el" altLang="en-US"/>
              <a:t>Υποθέσεις πίσω από το PRECEDE/PROCEED:</a:t>
            </a:r>
          </a:p>
        </p:txBody>
      </p:sp>
      <p:graphicFrame>
        <p:nvGraphicFramePr>
          <p:cNvPr id="14341" name="Content Placeholder 2">
            <a:extLst>
              <a:ext uri="{FF2B5EF4-FFF2-40B4-BE49-F238E27FC236}">
                <a16:creationId xmlns:a16="http://schemas.microsoft.com/office/drawing/2014/main" id="{98058CFB-F169-3741-EEEE-3AD622BF75DE}"/>
              </a:ext>
            </a:extLst>
          </p:cNvPr>
          <p:cNvGraphicFramePr>
            <a:graphicFrameLocks noGrp="1"/>
          </p:cNvGraphicFramePr>
          <p:nvPr>
            <p:ph idx="1"/>
          </p:nvPr>
        </p:nvGraphicFramePr>
        <p:xfrm>
          <a:off x="1005840" y="2190750"/>
          <a:ext cx="12618720" cy="52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85D4DCCF-323B-6188-627C-1FE49485CD42}"/>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745E7204-69AE-0E95-843E-AACD2D74E9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D6F2EF2-D96A-C8C3-D3A7-0A92A055B8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6454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barn(inVertical)">
                                      <p:cBhvr>
                                        <p:cTn id="7" dur="5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341"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5" name="Picture 15364" descr="Λευκό παζλ με ένα κόκκινο κομμάτι">
            <a:extLst>
              <a:ext uri="{FF2B5EF4-FFF2-40B4-BE49-F238E27FC236}">
                <a16:creationId xmlns:a16="http://schemas.microsoft.com/office/drawing/2014/main" id="{C5C0353E-5980-14A4-264F-A663145FDC92}"/>
              </a:ext>
            </a:extLst>
          </p:cNvPr>
          <p:cNvPicPr>
            <a:picLocks noChangeAspect="1"/>
          </p:cNvPicPr>
          <p:nvPr/>
        </p:nvPicPr>
        <p:blipFill rotWithShape="1">
          <a:blip r:embed="rId2">
            <a:duotone>
              <a:schemeClr val="bg2">
                <a:shade val="45000"/>
                <a:satMod val="135000"/>
              </a:schemeClr>
              <a:prstClr val="white"/>
            </a:duotone>
          </a:blip>
          <a:srcRect/>
          <a:stretch/>
        </p:blipFill>
        <p:spPr>
          <a:xfrm>
            <a:off x="24" y="12"/>
            <a:ext cx="14630376" cy="8229588"/>
          </a:xfrm>
          <a:prstGeom prst="rect">
            <a:avLst/>
          </a:prstGeom>
        </p:spPr>
      </p:pic>
      <p:sp>
        <p:nvSpPr>
          <p:cNvPr id="15369" name="Rectangle 1536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5362" name="Title 1">
            <a:extLst>
              <a:ext uri="{FF2B5EF4-FFF2-40B4-BE49-F238E27FC236}">
                <a16:creationId xmlns:a16="http://schemas.microsoft.com/office/drawing/2014/main" id="{26014191-4748-A887-C4DD-A56595DCB4F6}"/>
              </a:ext>
            </a:extLst>
          </p:cNvPr>
          <p:cNvSpPr>
            <a:spLocks noGrp="1"/>
          </p:cNvSpPr>
          <p:nvPr>
            <p:ph type="title"/>
          </p:nvPr>
        </p:nvSpPr>
        <p:spPr>
          <a:xfrm>
            <a:off x="1005840" y="438150"/>
            <a:ext cx="12618720" cy="1590676"/>
          </a:xfrm>
        </p:spPr>
        <p:txBody>
          <a:bodyPr>
            <a:normAutofit/>
          </a:bodyPr>
          <a:lstStyle/>
          <a:p>
            <a:pPr eaLnBrk="1" hangingPunct="1"/>
            <a:r>
              <a:rPr lang="el" altLang="en-US"/>
              <a:t>Γιατί να χρησιμοποιήσετε το PRECEDE/PROCEED;</a:t>
            </a:r>
          </a:p>
        </p:txBody>
      </p:sp>
      <p:sp>
        <p:nvSpPr>
          <p:cNvPr id="15363" name="Content Placeholder 2">
            <a:extLst>
              <a:ext uri="{FF2B5EF4-FFF2-40B4-BE49-F238E27FC236}">
                <a16:creationId xmlns:a16="http://schemas.microsoft.com/office/drawing/2014/main" id="{CFE631D9-41DD-53FE-B801-8E9A8694C0D8}"/>
              </a:ext>
            </a:extLst>
          </p:cNvPr>
          <p:cNvSpPr>
            <a:spLocks noGrp="1"/>
          </p:cNvSpPr>
          <p:nvPr>
            <p:ph idx="1"/>
          </p:nvPr>
        </p:nvSpPr>
        <p:spPr>
          <a:xfrm>
            <a:off x="1005840" y="2190750"/>
            <a:ext cx="12618720" cy="5221606"/>
          </a:xfrm>
        </p:spPr>
        <p:txBody>
          <a:bodyPr>
            <a:normAutofit lnSpcReduction="10000"/>
          </a:bodyPr>
          <a:lstStyle/>
          <a:p>
            <a:r>
              <a:rPr lang="el" altLang="en-US" sz="3120"/>
              <a:t>Ένα λογικό μοντέλο παρέχει μια διαδικαστική δομή για την κατασκευή μιας παρέμβασης.</a:t>
            </a:r>
          </a:p>
          <a:p>
            <a:r>
              <a:rPr lang="el" altLang="en-US" sz="3120"/>
              <a:t> Ένα λογικό μοντέλο παρέχει ένα πλαίσιο για κριτική ανάλυση.</a:t>
            </a:r>
          </a:p>
          <a:p>
            <a:r>
              <a:rPr lang="el" altLang="en-US" sz="3120"/>
              <a:t>Το PRECEDE/PROCEED είναι συμμετοχικό, διασφαλίζοντας έτσι τη συμμετοχή της κοινότητας.</a:t>
            </a:r>
          </a:p>
          <a:p>
            <a:r>
              <a:rPr lang="el" altLang="en-US" sz="3120"/>
              <a:t>Η συμμετοχή της κοινότητας οδηγεί σε συμμετοχή της κοινότητας.</a:t>
            </a:r>
          </a:p>
          <a:p>
            <a:r>
              <a:rPr lang="el" altLang="en-US" sz="3120"/>
              <a:t>Το PRECEDE/PROCEED ενσωματώνει μια πολυεπίπεδη αξιολόγηση, που σημαίνει ότι έχετε την ευκαιρία να παρακολουθείτε και να προσαρμόζετε συνεχώς την αξιολόγησή σας.</a:t>
            </a:r>
          </a:p>
          <a:p>
            <a:r>
              <a:rPr lang="el" altLang="en-US" sz="3120"/>
              <a:t>Το μοντέλο επιτρέπει την προσαρμογή του περιεχομένου και των μεθόδων της παρέμβασης στις ιδιαίτερες ανάγκες και περιστάσεις σας. </a:t>
            </a:r>
          </a:p>
          <a:p>
            <a:pPr eaLnBrk="1" hangingPunct="1"/>
            <a:endParaRPr lang="en-US" altLang="en-US" sz="3120"/>
          </a:p>
        </p:txBody>
      </p:sp>
      <p:grpSp>
        <p:nvGrpSpPr>
          <p:cNvPr id="2" name="Group 1">
            <a:extLst>
              <a:ext uri="{FF2B5EF4-FFF2-40B4-BE49-F238E27FC236}">
                <a16:creationId xmlns:a16="http://schemas.microsoft.com/office/drawing/2014/main" id="{4B24D7DD-6593-F178-121B-37ED1C9FB9A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E302A181-A358-AAF1-5A3F-C6D0B8C25E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1069F5CF-8F72-E3CC-5EB6-E086B3B933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606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500"/>
                                        <p:tgtEl>
                                          <p:spTgt spid="153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fade">
                                      <p:cBhvr>
                                        <p:cTn id="27" dur="500"/>
                                        <p:tgtEl>
                                          <p:spTgt spid="153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fade">
                                      <p:cBhvr>
                                        <p:cTn id="32"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9" name="Picture 16388" descr="Φυτό που αναπτύσσεται σε τσιμεντένια ρωγμή">
            <a:extLst>
              <a:ext uri="{FF2B5EF4-FFF2-40B4-BE49-F238E27FC236}">
                <a16:creationId xmlns:a16="http://schemas.microsoft.com/office/drawing/2014/main" id="{FF1CDC21-DEF4-782C-5F39-BD79F254DC78}"/>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4" y="12"/>
            <a:ext cx="14630376" cy="8229588"/>
          </a:xfrm>
          <a:prstGeom prst="rect">
            <a:avLst/>
          </a:prstGeom>
        </p:spPr>
      </p:pic>
      <p:sp>
        <p:nvSpPr>
          <p:cNvPr id="16393" name="Rectangle 16392">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6386" name="Title 1">
            <a:extLst>
              <a:ext uri="{FF2B5EF4-FFF2-40B4-BE49-F238E27FC236}">
                <a16:creationId xmlns:a16="http://schemas.microsoft.com/office/drawing/2014/main" id="{F229A3EE-8687-695A-142A-ADE638F3E852}"/>
              </a:ext>
            </a:extLst>
          </p:cNvPr>
          <p:cNvSpPr>
            <a:spLocks noGrp="1"/>
          </p:cNvSpPr>
          <p:nvPr>
            <p:ph type="title"/>
          </p:nvPr>
        </p:nvSpPr>
        <p:spPr>
          <a:xfrm>
            <a:off x="1005840" y="438150"/>
            <a:ext cx="12618720" cy="1590676"/>
          </a:xfrm>
        </p:spPr>
        <p:txBody>
          <a:bodyPr>
            <a:normAutofit/>
          </a:bodyPr>
          <a:lstStyle/>
          <a:p>
            <a:r>
              <a:rPr lang="el" altLang="en-US"/>
              <a:t>Πώς χρησιμοποιείτε το PRECEDE/PROCEED;</a:t>
            </a:r>
          </a:p>
        </p:txBody>
      </p:sp>
      <p:sp>
        <p:nvSpPr>
          <p:cNvPr id="16387" name="Content Placeholder 2">
            <a:extLst>
              <a:ext uri="{FF2B5EF4-FFF2-40B4-BE49-F238E27FC236}">
                <a16:creationId xmlns:a16="http://schemas.microsoft.com/office/drawing/2014/main" id="{E1DBAFD9-C327-4997-BC3D-4AC1679D5D99}"/>
              </a:ext>
            </a:extLst>
          </p:cNvPr>
          <p:cNvSpPr>
            <a:spLocks noGrp="1"/>
          </p:cNvSpPr>
          <p:nvPr>
            <p:ph idx="1"/>
          </p:nvPr>
        </p:nvSpPr>
        <p:spPr>
          <a:xfrm>
            <a:off x="1005840" y="2190750"/>
            <a:ext cx="12618720" cy="5221606"/>
          </a:xfrm>
        </p:spPr>
        <p:txBody>
          <a:bodyPr>
            <a:normAutofit/>
          </a:bodyPr>
          <a:lstStyle/>
          <a:p>
            <a:r>
              <a:rPr lang="el" altLang="en-US"/>
              <a:t>Στη Φάση 1, κοινωνική διάγνωση, ρωτάτε την κοινότητα τι θέλει και τι χρειάζεται για να βελτιώσει την ποιότητα ζωής της.</a:t>
            </a:r>
          </a:p>
          <a:p>
            <a:r>
              <a:rPr lang="el" altLang="en-US"/>
              <a:t>Στη Φάση 2, επιδημιολογική διάγνωση, εντοπίζετε τα ζητήματα CS που επηρεάζουν πιο ξεκάθαρα το αποτέλεσμα που επιδιώκει η κοινότητα.</a:t>
            </a:r>
          </a:p>
          <a:p>
            <a:r>
              <a:rPr lang="el" altLang="en-US"/>
              <a:t>Σε αυτές τις δύο φάσεις, δημιουργείτε τους στόχους για την παρέμβασή σας.</a:t>
            </a:r>
          </a:p>
          <a:p>
            <a:endParaRPr lang="en-US" altLang="en-US"/>
          </a:p>
          <a:p>
            <a:endParaRPr lang="en-US" altLang="en-US"/>
          </a:p>
        </p:txBody>
      </p:sp>
      <p:grpSp>
        <p:nvGrpSpPr>
          <p:cNvPr id="2" name="Group 1">
            <a:extLst>
              <a:ext uri="{FF2B5EF4-FFF2-40B4-BE49-F238E27FC236}">
                <a16:creationId xmlns:a16="http://schemas.microsoft.com/office/drawing/2014/main" id="{F93B7CD3-1128-CACE-46AE-5FEE1B620A6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D0136319-71E1-B2CB-BCF0-687C35D6C0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4DD75A-C3CC-527A-C9E3-29743E0701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8682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3" name="Picture 17412" descr="Φυτό που αναπτύσσεται σε τσιμεντένια ρωγμή">
            <a:extLst>
              <a:ext uri="{FF2B5EF4-FFF2-40B4-BE49-F238E27FC236}">
                <a16:creationId xmlns:a16="http://schemas.microsoft.com/office/drawing/2014/main" id="{04755EEA-3C8C-AE41-D7EC-825CC804BBFC}"/>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4" y="12"/>
            <a:ext cx="14630376" cy="8229588"/>
          </a:xfrm>
          <a:prstGeom prst="rect">
            <a:avLst/>
          </a:prstGeom>
        </p:spPr>
      </p:pic>
      <p:sp>
        <p:nvSpPr>
          <p:cNvPr id="17417" name="Rectangle 174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7410" name="Title 1">
            <a:extLst>
              <a:ext uri="{FF2B5EF4-FFF2-40B4-BE49-F238E27FC236}">
                <a16:creationId xmlns:a16="http://schemas.microsoft.com/office/drawing/2014/main" id="{868B87EE-84FE-0618-42A2-6ECA679411A9}"/>
              </a:ext>
            </a:extLst>
          </p:cNvPr>
          <p:cNvSpPr>
            <a:spLocks noGrp="1"/>
          </p:cNvSpPr>
          <p:nvPr>
            <p:ph type="title"/>
          </p:nvPr>
        </p:nvSpPr>
        <p:spPr>
          <a:xfrm>
            <a:off x="1005840" y="438150"/>
            <a:ext cx="12618720" cy="1590676"/>
          </a:xfrm>
        </p:spPr>
        <p:txBody>
          <a:bodyPr>
            <a:normAutofit/>
          </a:bodyPr>
          <a:lstStyle/>
          <a:p>
            <a:r>
              <a:rPr lang="el" altLang="en-US"/>
              <a:t>Πώς χρησιμοποιείτε το PRECEDE/PROCEED; (συνέχεια)</a:t>
            </a:r>
          </a:p>
        </p:txBody>
      </p:sp>
      <p:sp>
        <p:nvSpPr>
          <p:cNvPr id="17411" name="Content Placeholder 2">
            <a:extLst>
              <a:ext uri="{FF2B5EF4-FFF2-40B4-BE49-F238E27FC236}">
                <a16:creationId xmlns:a16="http://schemas.microsoft.com/office/drawing/2014/main" id="{16230292-8B6C-9400-518E-9CB29066B9E2}"/>
              </a:ext>
            </a:extLst>
          </p:cNvPr>
          <p:cNvSpPr>
            <a:spLocks noGrp="1"/>
          </p:cNvSpPr>
          <p:nvPr>
            <p:ph idx="1"/>
          </p:nvPr>
        </p:nvSpPr>
        <p:spPr>
          <a:xfrm>
            <a:off x="1005840" y="2190750"/>
            <a:ext cx="12618720" cy="5221606"/>
          </a:xfrm>
        </p:spPr>
        <p:txBody>
          <a:bodyPr>
            <a:normAutofit lnSpcReduction="10000"/>
          </a:bodyPr>
          <a:lstStyle/>
          <a:p>
            <a:r>
              <a:rPr lang="el" altLang="en-US"/>
              <a:t>Στη Φάση 3, συμπεριφορική και περιβαλλοντική διάγνωση, προσδιορίζετε τις συμπεριφορές ή/και τους περιβαλλοντικούς παράγοντες που πρέπει να αλλάξουν για να επηρεάσουν τα ζητήματα που εντοπίστηκαν στη Φάση 2 και προσδιορίζετε ποια από αυτά είναι πιο πιθανό να αλλάξουν.</a:t>
            </a:r>
          </a:p>
          <a:p>
            <a:r>
              <a:rPr lang="el" altLang="en-US"/>
              <a:t>Στη Φάση 4, εκπαιδευτική και οργανωτική διάγνωση, προσδιορίζετε τους προδιαθεσικούς, ενεργοποιητικούς και ενισχυτικούς παράγοντες που λειτουργούν ως στηρίγματα ή εμπόδια στην αλλαγή των συμπεριφορών και των περιβαλλοντικών παραγόντων που εντοπίσατε στη Φάση 3.</a:t>
            </a:r>
          </a:p>
          <a:p>
            <a:r>
              <a:rPr lang="el" altLang="en-US"/>
              <a:t>Σε αυτές τις δύο φάσεις, σχεδιάζετε την παρέμβαση.</a:t>
            </a:r>
          </a:p>
          <a:p>
            <a:endParaRPr lang="en-US" altLang="en-US"/>
          </a:p>
        </p:txBody>
      </p:sp>
      <p:grpSp>
        <p:nvGrpSpPr>
          <p:cNvPr id="2" name="Group 1">
            <a:extLst>
              <a:ext uri="{FF2B5EF4-FFF2-40B4-BE49-F238E27FC236}">
                <a16:creationId xmlns:a16="http://schemas.microsoft.com/office/drawing/2014/main" id="{2D4B645B-0E7A-E304-ED33-1600627E102A}"/>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9DC03D9-5742-9789-FAB0-1B07D1C7A9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F6634D3F-1554-A24A-9FE9-AF7988253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241403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7" name="Picture 18436" descr="Θαυμαστικό σε κίτρινο φόντο">
            <a:extLst>
              <a:ext uri="{FF2B5EF4-FFF2-40B4-BE49-F238E27FC236}">
                <a16:creationId xmlns:a16="http://schemas.microsoft.com/office/drawing/2014/main" id="{5C1CD303-A1BB-E877-F2FF-8637CB126E75}"/>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4" y="12"/>
            <a:ext cx="14630376" cy="8229588"/>
          </a:xfrm>
          <a:prstGeom prst="rect">
            <a:avLst/>
          </a:prstGeom>
        </p:spPr>
      </p:pic>
      <p:sp>
        <p:nvSpPr>
          <p:cNvPr id="18441" name="Rectangle 1844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8434" name="Title 1">
            <a:extLst>
              <a:ext uri="{FF2B5EF4-FFF2-40B4-BE49-F238E27FC236}">
                <a16:creationId xmlns:a16="http://schemas.microsoft.com/office/drawing/2014/main" id="{C8563574-2403-AADA-3EEC-DD0F13167E3E}"/>
              </a:ext>
            </a:extLst>
          </p:cNvPr>
          <p:cNvSpPr>
            <a:spLocks noGrp="1"/>
          </p:cNvSpPr>
          <p:nvPr>
            <p:ph type="title"/>
          </p:nvPr>
        </p:nvSpPr>
        <p:spPr>
          <a:xfrm>
            <a:off x="1005840" y="438150"/>
            <a:ext cx="12618720" cy="1590676"/>
          </a:xfrm>
        </p:spPr>
        <p:txBody>
          <a:bodyPr>
            <a:normAutofit/>
          </a:bodyPr>
          <a:lstStyle/>
          <a:p>
            <a:r>
              <a:rPr lang="el" altLang="en-US"/>
              <a:t>Πώς χρησιμοποιείτε το PRECEDE/PROCEED; (συνέχεια)</a:t>
            </a:r>
          </a:p>
        </p:txBody>
      </p:sp>
      <p:sp>
        <p:nvSpPr>
          <p:cNvPr id="18435" name="Content Placeholder 2">
            <a:extLst>
              <a:ext uri="{FF2B5EF4-FFF2-40B4-BE49-F238E27FC236}">
                <a16:creationId xmlns:a16="http://schemas.microsoft.com/office/drawing/2014/main" id="{7AD56B2D-5B79-0765-6820-839D641147B5}"/>
              </a:ext>
            </a:extLst>
          </p:cNvPr>
          <p:cNvSpPr>
            <a:spLocks noGrp="1"/>
          </p:cNvSpPr>
          <p:nvPr>
            <p:ph idx="1"/>
          </p:nvPr>
        </p:nvSpPr>
        <p:spPr>
          <a:xfrm>
            <a:off x="1005840" y="2190750"/>
            <a:ext cx="12618720" cy="5221606"/>
          </a:xfrm>
        </p:spPr>
        <p:txBody>
          <a:bodyPr>
            <a:normAutofit/>
          </a:bodyPr>
          <a:lstStyle/>
          <a:p>
            <a:r>
              <a:rPr lang="el" altLang="en-US"/>
              <a:t>Στη Φάση 5, διοικητική και πολιτική διάγνωση, εντοπίζετε (και προσαρμόζετε όπου χρειάζεται) τα εσωτερικά διοικητικά ζητήματα και τα ζητήματα εσωτερικής και εξωτερικής πολιτικής που μπορούν να επηρεάσουν την επιτυχή διεξαγωγή της παρέμβασης.</a:t>
            </a:r>
          </a:p>
          <a:p>
            <a:r>
              <a:rPr lang="el" altLang="en-US"/>
              <a:t>Αυτές οι διοικητικές και πολιτικές ανησυχίες περιλαμβάνουν τη δημιουργία της χρηματοδότησης και άλλων πόρων για την παρέμβαση.</a:t>
            </a:r>
          </a:p>
        </p:txBody>
      </p:sp>
      <p:grpSp>
        <p:nvGrpSpPr>
          <p:cNvPr id="2" name="Group 1">
            <a:extLst>
              <a:ext uri="{FF2B5EF4-FFF2-40B4-BE49-F238E27FC236}">
                <a16:creationId xmlns:a16="http://schemas.microsoft.com/office/drawing/2014/main" id="{275433CF-24FC-C01A-CCF5-D03D97F6B47C}"/>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F42F5F22-C18A-6022-0536-C856212940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E843983E-C73D-0CA2-9A48-6369706B7E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9489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1" name="Picture 19460" descr="Θαυμαστικό σε κίτρινο φόντο">
            <a:extLst>
              <a:ext uri="{FF2B5EF4-FFF2-40B4-BE49-F238E27FC236}">
                <a16:creationId xmlns:a16="http://schemas.microsoft.com/office/drawing/2014/main" id="{04B2629E-A705-A868-BCCB-C18121EE7680}"/>
              </a:ext>
            </a:extLst>
          </p:cNvPr>
          <p:cNvPicPr>
            <a:picLocks noChangeAspect="1"/>
          </p:cNvPicPr>
          <p:nvPr/>
        </p:nvPicPr>
        <p:blipFill rotWithShape="1">
          <a:blip r:embed="rId2">
            <a:duotone>
              <a:schemeClr val="bg2">
                <a:shade val="45000"/>
                <a:satMod val="135000"/>
              </a:schemeClr>
              <a:prstClr val="white"/>
            </a:duotone>
          </a:blip>
          <a:srcRect t="25000"/>
          <a:stretch/>
        </p:blipFill>
        <p:spPr>
          <a:xfrm>
            <a:off x="24" y="12"/>
            <a:ext cx="14630376" cy="8229588"/>
          </a:xfrm>
          <a:prstGeom prst="rect">
            <a:avLst/>
          </a:prstGeom>
        </p:spPr>
      </p:pic>
      <p:sp>
        <p:nvSpPr>
          <p:cNvPr id="19465" name="Rectangle 1946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9458" name="Title 1">
            <a:extLst>
              <a:ext uri="{FF2B5EF4-FFF2-40B4-BE49-F238E27FC236}">
                <a16:creationId xmlns:a16="http://schemas.microsoft.com/office/drawing/2014/main" id="{A3A499F1-F8C7-35D8-9030-EAA2D795F2A3}"/>
              </a:ext>
            </a:extLst>
          </p:cNvPr>
          <p:cNvSpPr>
            <a:spLocks noGrp="1"/>
          </p:cNvSpPr>
          <p:nvPr>
            <p:ph type="title"/>
          </p:nvPr>
        </p:nvSpPr>
        <p:spPr>
          <a:xfrm>
            <a:off x="1005840" y="438150"/>
            <a:ext cx="12618720" cy="1590676"/>
          </a:xfrm>
        </p:spPr>
        <p:txBody>
          <a:bodyPr>
            <a:normAutofit/>
          </a:bodyPr>
          <a:lstStyle/>
          <a:p>
            <a:r>
              <a:rPr lang="el" altLang="en-US"/>
              <a:t>Πώς χρησιμοποιείτε το PRECEDE/PROCEED; (συνέχεια)</a:t>
            </a:r>
          </a:p>
        </p:txBody>
      </p:sp>
      <p:sp>
        <p:nvSpPr>
          <p:cNvPr id="19459" name="Content Placeholder 2">
            <a:extLst>
              <a:ext uri="{FF2B5EF4-FFF2-40B4-BE49-F238E27FC236}">
                <a16:creationId xmlns:a16="http://schemas.microsoft.com/office/drawing/2014/main" id="{EB6C9AD9-66EB-A856-6275-A2718B29B170}"/>
              </a:ext>
            </a:extLst>
          </p:cNvPr>
          <p:cNvSpPr>
            <a:spLocks noGrp="1"/>
          </p:cNvSpPr>
          <p:nvPr>
            <p:ph idx="1"/>
          </p:nvPr>
        </p:nvSpPr>
        <p:spPr>
          <a:xfrm>
            <a:off x="1005840" y="2190750"/>
            <a:ext cx="12618720" cy="5221606"/>
          </a:xfrm>
        </p:spPr>
        <p:txBody>
          <a:bodyPr>
            <a:normAutofit fontScale="92500" lnSpcReduction="10000"/>
          </a:bodyPr>
          <a:lstStyle/>
          <a:p>
            <a:r>
              <a:rPr lang="el" altLang="en-US"/>
              <a:t>Στη Φάση 6, υλοποίηση, πραγματοποιείτε την παρέμβαση.</a:t>
            </a:r>
          </a:p>
          <a:p>
            <a:r>
              <a:rPr lang="el" altLang="en-US"/>
              <a:t>Στη Φάση 7, αξιολόγηση της διαδικασίας, αξιολογείτε τη διαδικασία της παρέμβασης – δηλαδή, προσδιορίζετε εάν η παρέμβαση προχωρά σύμφωνα με το σχέδιο και προσαρμόζετε ανάλογα.</a:t>
            </a:r>
          </a:p>
          <a:p>
            <a:r>
              <a:rPr lang="el" altLang="en-US"/>
              <a:t>Στη Φάση 8, αξιολόγηση επιπτώσεων, αξιολογείτε εάν η παρέμβαση έχει τον επιδιωκόμενο αντίκτυπο στους συμπεριφορικούς και περιβαλλοντικούς παράγοντες στους οποίους στοχεύει και προσαρμόζετε ανάλογα.</a:t>
            </a:r>
          </a:p>
          <a:p>
            <a:r>
              <a:rPr lang="el" altLang="en-US"/>
              <a:t>Στη Φάση 9, αξιολόγηση αποτελεσμάτων, αξιολογείτε εάν τα αποτελέσματα της παρέμβασης παράγουν με τη σειρά τους τα αποτελέσματα που εντόπισε η κοινότητα στη Φάση 1 και προσαρμόζετε ανάλογα.</a:t>
            </a:r>
          </a:p>
          <a:p>
            <a:endParaRPr lang="en-US" altLang="en-US"/>
          </a:p>
        </p:txBody>
      </p:sp>
      <p:grpSp>
        <p:nvGrpSpPr>
          <p:cNvPr id="2" name="Group 1">
            <a:extLst>
              <a:ext uri="{FF2B5EF4-FFF2-40B4-BE49-F238E27FC236}">
                <a16:creationId xmlns:a16="http://schemas.microsoft.com/office/drawing/2014/main" id="{954C13DB-CE9B-0EBD-455A-D81312C7E652}"/>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ADAC3B0D-6EC1-1A9F-607A-B0EDE83AE7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AC79342B-9A0D-1F6E-4895-4920C5FE4C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6107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8572-685A-3A56-2216-165C7A85EC0A}"/>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6A41C015-3594-3230-5BCB-36CFC1F727D6}"/>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F89B82AB-14AC-3B81-0467-AA14511960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4630400" cy="2766647"/>
          </a:xfrm>
          <a:prstGeom prst="rect">
            <a:avLst/>
          </a:prstGeom>
        </p:spPr>
      </p:pic>
      <p:pic>
        <p:nvPicPr>
          <p:cNvPr id="7" name="Picture 6">
            <a:extLst>
              <a:ext uri="{FF2B5EF4-FFF2-40B4-BE49-F238E27FC236}">
                <a16:creationId xmlns:a16="http://schemas.microsoft.com/office/drawing/2014/main" id="{CE1061F4-3894-54EA-7F68-FCCD2F76A4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326" y="0"/>
            <a:ext cx="13828522" cy="8229600"/>
          </a:xfrm>
          <a:prstGeom prst="rect">
            <a:avLst/>
          </a:prstGeom>
        </p:spPr>
      </p:pic>
    </p:spTree>
    <p:extLst>
      <p:ext uri="{BB962C8B-B14F-4D97-AF65-F5344CB8AC3E}">
        <p14:creationId xmlns:p14="http://schemas.microsoft.com/office/powerpoint/2010/main" val="7867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1A73DB13-04F4-8F7C-BC6A-762B8B619B67}"/>
              </a:ext>
            </a:extLst>
          </p:cNvPr>
          <p:cNvSpPr>
            <a:spLocks noGrp="1"/>
          </p:cNvSpPr>
          <p:nvPr>
            <p:ph type="title"/>
          </p:nvPr>
        </p:nvSpPr>
        <p:spPr>
          <a:xfrm>
            <a:off x="1101584" y="2360720"/>
            <a:ext cx="3717571" cy="3056708"/>
          </a:xfrm>
          <a:noFill/>
        </p:spPr>
        <p:txBody>
          <a:bodyPr vert="horz" lIns="109728" tIns="54864" rIns="109728" bIns="54864" rtlCol="0" anchor="ctr">
            <a:normAutofit/>
          </a:bodyPr>
          <a:lstStyle/>
          <a:p>
            <a:pPr algn="ctr"/>
            <a:r>
              <a:rPr lang="el" sz="4320" dirty="0">
                <a:solidFill>
                  <a:srgbClr val="FFFFFF"/>
                </a:solidFill>
              </a:rPr>
              <a:t>Χαρτογράφηση παρέμβασης</a:t>
            </a:r>
          </a:p>
        </p:txBody>
      </p:sp>
      <p:pic>
        <p:nvPicPr>
          <p:cNvPr id="1026" name="Picture 2">
            <a:extLst>
              <a:ext uri="{FF2B5EF4-FFF2-40B4-BE49-F238E27FC236}">
                <a16:creationId xmlns:a16="http://schemas.microsoft.com/office/drawing/2014/main" id="{78CA7659-A2F3-8F0E-8E6C-5555D489AD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270208" y="772160"/>
            <a:ext cx="5061983" cy="6682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982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el"/>
              <a:t>IM Βήμα 1</a:t>
            </a:r>
          </a:p>
        </p:txBody>
      </p:sp>
      <p:sp>
        <p:nvSpPr>
          <p:cNvPr id="3" name="Plassholder for innhold 2"/>
          <p:cNvSpPr>
            <a:spLocks noGrp="1"/>
          </p:cNvSpPr>
          <p:nvPr>
            <p:ph sz="half" idx="1"/>
          </p:nvPr>
        </p:nvSpPr>
        <p:spPr>
          <a:xfrm>
            <a:off x="1005840" y="2612947"/>
            <a:ext cx="6117336" cy="4554898"/>
          </a:xfrm>
        </p:spPr>
        <p:txBody>
          <a:bodyPr>
            <a:normAutofit/>
          </a:bodyPr>
          <a:lstStyle/>
          <a:p>
            <a:r>
              <a:rPr lang="el" sz="2880" dirty="0"/>
              <a:t>Εκτίμηση αναγκών για σε κίνδυνο</a:t>
            </a:r>
          </a:p>
          <a:p>
            <a:pPr lvl="1"/>
            <a:r>
              <a:rPr lang="el" dirty="0"/>
              <a:t>Επιστημονική, επιδημολογία, συμπεριφορική κοινωνική ανάλυση</a:t>
            </a:r>
          </a:p>
          <a:p>
            <a:r>
              <a:rPr lang="el" sz="2880" b="1" u="sng" dirty="0"/>
              <a:t>Κατανοήστε τις ομάδες που συμμετέχουν</a:t>
            </a:r>
          </a:p>
          <a:p>
            <a:r>
              <a:rPr lang="el" sz="2880" dirty="0"/>
              <a:t>ΠΡΟΗΓΕΙΤΑΙ</a:t>
            </a:r>
          </a:p>
          <a:p>
            <a:pPr lvl="2"/>
            <a:endParaRPr lang="nb-NO" sz="2880" dirty="0"/>
          </a:p>
        </p:txBody>
      </p:sp>
      <p:sp>
        <p:nvSpPr>
          <p:cNvPr id="5" name="Plassholder for innhold 4"/>
          <p:cNvSpPr>
            <a:spLocks noGrp="1"/>
          </p:cNvSpPr>
          <p:nvPr>
            <p:ph sz="half" idx="2"/>
          </p:nvPr>
        </p:nvSpPr>
        <p:spPr>
          <a:xfrm>
            <a:off x="7507224" y="2612947"/>
            <a:ext cx="6117336" cy="4554898"/>
          </a:xfrm>
        </p:spPr>
        <p:txBody>
          <a:bodyPr>
            <a:normAutofit/>
          </a:bodyPr>
          <a:lstStyle/>
          <a:p>
            <a:r>
              <a:rPr lang="el" sz="2880"/>
              <a:t>Ηλεκτρονικό ψάρεμα</a:t>
            </a:r>
          </a:p>
          <a:p>
            <a:r>
              <a:rPr lang="el" sz="2880"/>
              <a:t>Ισχυροί κωδικοί πρόσβασης</a:t>
            </a:r>
          </a:p>
          <a:p>
            <a:r>
              <a:rPr lang="el" sz="2880"/>
              <a:t>Χρήση VPN</a:t>
            </a:r>
          </a:p>
          <a:p>
            <a:r>
              <a:rPr lang="el" sz="2880"/>
              <a:t>Υποβολή εκθέσεων</a:t>
            </a:r>
          </a:p>
          <a:p>
            <a:endParaRPr lang="nb-NO" sz="2880"/>
          </a:p>
          <a:p>
            <a:endParaRPr lang="nb-NO" sz="2880"/>
          </a:p>
        </p:txBody>
      </p:sp>
      <p:pic>
        <p:nvPicPr>
          <p:cNvPr id="6" name="Picture 5">
            <a:extLst>
              <a:ext uri="{FF2B5EF4-FFF2-40B4-BE49-F238E27FC236}">
                <a16:creationId xmlns:a16="http://schemas.microsoft.com/office/drawing/2014/main" id="{B8015B81-6C93-31C5-0D1A-9B30C4A2FA9C}"/>
              </a:ext>
            </a:extLst>
          </p:cNvPr>
          <p:cNvPicPr>
            <a:picLocks noChangeAspect="1"/>
          </p:cNvPicPr>
          <p:nvPr/>
        </p:nvPicPr>
        <p:blipFill>
          <a:blip r:embed="rId2"/>
          <a:stretch>
            <a:fillRect/>
          </a:stretch>
        </p:blipFill>
        <p:spPr>
          <a:xfrm>
            <a:off x="3395939" y="965343"/>
            <a:ext cx="10848584" cy="5990156"/>
          </a:xfrm>
          <a:prstGeom prst="rect">
            <a:avLst/>
          </a:prstGeom>
        </p:spPr>
      </p:pic>
    </p:spTree>
    <p:extLst>
      <p:ext uri="{BB962C8B-B14F-4D97-AF65-F5344CB8AC3E}">
        <p14:creationId xmlns:p14="http://schemas.microsoft.com/office/powerpoint/2010/main" val="101287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el"/>
              <a:t>IM Βήματα 2</a:t>
            </a:r>
          </a:p>
        </p:txBody>
      </p:sp>
      <p:sp>
        <p:nvSpPr>
          <p:cNvPr id="3" name="Plassholder for innhold 2"/>
          <p:cNvSpPr>
            <a:spLocks noGrp="1"/>
          </p:cNvSpPr>
          <p:nvPr>
            <p:ph sz="half" idx="1"/>
          </p:nvPr>
        </p:nvSpPr>
        <p:spPr>
          <a:xfrm>
            <a:off x="1005840" y="2612947"/>
            <a:ext cx="6117336" cy="4554898"/>
          </a:xfrm>
        </p:spPr>
        <p:txBody>
          <a:bodyPr>
            <a:normAutofit/>
          </a:bodyPr>
          <a:lstStyle/>
          <a:p>
            <a:r>
              <a:rPr lang="el" sz="2880"/>
              <a:t>Αναμενόμενες αλλαγές</a:t>
            </a:r>
          </a:p>
          <a:p>
            <a:r>
              <a:rPr lang="el" sz="2880"/>
              <a:t>Στόχοι επιδόσεων</a:t>
            </a:r>
          </a:p>
          <a:p>
            <a:r>
              <a:rPr lang="el" sz="2880"/>
              <a:t>Καθορίστε τις ορίζουσες ουσίες</a:t>
            </a:r>
          </a:p>
          <a:p>
            <a:r>
              <a:rPr lang="el" sz="2880"/>
              <a:t>Δημιουργία πινάκων στόχων αλλαγής</a:t>
            </a:r>
          </a:p>
          <a:p>
            <a:endParaRPr lang="nb-NO" sz="2880"/>
          </a:p>
          <a:p>
            <a:r>
              <a:rPr lang="el" sz="2880"/>
              <a:t>Ευαισθητοποίηση, Συμπεριφορά, Γνώση</a:t>
            </a:r>
          </a:p>
        </p:txBody>
      </p:sp>
      <p:sp>
        <p:nvSpPr>
          <p:cNvPr id="4" name="Plassholder for innhold 3"/>
          <p:cNvSpPr>
            <a:spLocks noGrp="1"/>
          </p:cNvSpPr>
          <p:nvPr>
            <p:ph sz="half" idx="2"/>
          </p:nvPr>
        </p:nvSpPr>
        <p:spPr>
          <a:xfrm>
            <a:off x="7507224" y="2612947"/>
            <a:ext cx="6117336" cy="4554898"/>
          </a:xfrm>
        </p:spPr>
        <p:txBody>
          <a:bodyPr>
            <a:normAutofit/>
          </a:bodyPr>
          <a:lstStyle/>
          <a:p>
            <a:r>
              <a:rPr lang="el" sz="2880"/>
              <a:t>Ηλεκτρονικό ψάρεμα</a:t>
            </a:r>
          </a:p>
          <a:p>
            <a:pPr marL="0" indent="0">
              <a:buNone/>
            </a:pPr>
            <a:endParaRPr lang="nb-NO" sz="2880"/>
          </a:p>
        </p:txBody>
      </p:sp>
      <p:pic>
        <p:nvPicPr>
          <p:cNvPr id="6" name="Picture 5">
            <a:extLst>
              <a:ext uri="{FF2B5EF4-FFF2-40B4-BE49-F238E27FC236}">
                <a16:creationId xmlns:a16="http://schemas.microsoft.com/office/drawing/2014/main" id="{6E00EA81-2CF0-62B5-34FE-1A9F9CD33598}"/>
              </a:ext>
            </a:extLst>
          </p:cNvPr>
          <p:cNvPicPr>
            <a:picLocks noChangeAspect="1"/>
          </p:cNvPicPr>
          <p:nvPr/>
        </p:nvPicPr>
        <p:blipFill>
          <a:blip r:embed="rId2"/>
          <a:stretch>
            <a:fillRect/>
          </a:stretch>
        </p:blipFill>
        <p:spPr>
          <a:xfrm>
            <a:off x="891982" y="2059094"/>
            <a:ext cx="13206220" cy="4226560"/>
          </a:xfrm>
          <a:prstGeom prst="rect">
            <a:avLst/>
          </a:prstGeom>
        </p:spPr>
      </p:pic>
    </p:spTree>
    <p:extLst>
      <p:ext uri="{BB962C8B-B14F-4D97-AF65-F5344CB8AC3E}">
        <p14:creationId xmlns:p14="http://schemas.microsoft.com/office/powerpoint/2010/main" val="112644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85877" y="384048"/>
            <a:ext cx="13858646" cy="7461504"/>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tel 1"/>
          <p:cNvSpPr>
            <a:spLocks noGrp="1"/>
          </p:cNvSpPr>
          <p:nvPr>
            <p:ph type="title"/>
          </p:nvPr>
        </p:nvSpPr>
        <p:spPr>
          <a:xfrm>
            <a:off x="1005840" y="802053"/>
            <a:ext cx="12618720" cy="1590676"/>
          </a:xfrm>
        </p:spPr>
        <p:txBody>
          <a:bodyPr>
            <a:normAutofit/>
          </a:bodyPr>
          <a:lstStyle/>
          <a:p>
            <a:r>
              <a:rPr lang="el"/>
              <a:t>IM Βήματα 3</a:t>
            </a:r>
          </a:p>
        </p:txBody>
      </p:sp>
      <p:sp>
        <p:nvSpPr>
          <p:cNvPr id="3" name="Plassholder for innhold 2"/>
          <p:cNvSpPr>
            <a:spLocks noGrp="1"/>
          </p:cNvSpPr>
          <p:nvPr>
            <p:ph sz="half" idx="1"/>
          </p:nvPr>
        </p:nvSpPr>
        <p:spPr>
          <a:xfrm>
            <a:off x="1005840" y="2612947"/>
            <a:ext cx="6117336" cy="4554898"/>
          </a:xfrm>
        </p:spPr>
        <p:txBody>
          <a:bodyPr>
            <a:normAutofit/>
          </a:bodyPr>
          <a:lstStyle/>
          <a:p>
            <a:r>
              <a:rPr lang="el" sz="2880"/>
              <a:t>Μέθοδοι και Στρατηγικές</a:t>
            </a:r>
          </a:p>
          <a:p>
            <a:pPr lvl="1"/>
            <a:r>
              <a:rPr lang="el"/>
              <a:t>Βασισμένο σε στοιχεία</a:t>
            </a:r>
          </a:p>
          <a:p>
            <a:pPr lvl="1"/>
            <a:r>
              <a:rPr lang="el"/>
              <a:t>Θεωρητικές μέθοδοι</a:t>
            </a:r>
          </a:p>
          <a:p>
            <a:pPr lvl="1"/>
            <a:r>
              <a:rPr lang="el"/>
              <a:t>Μέθοδοι προγράμματος</a:t>
            </a:r>
          </a:p>
          <a:p>
            <a:pPr lvl="1"/>
            <a:r>
              <a:rPr lang="el"/>
              <a:t>Επιλέξτε/σχεδιάστε στρατηγικές</a:t>
            </a:r>
          </a:p>
          <a:p>
            <a:pPr lvl="1"/>
            <a:r>
              <a:rPr lang="el"/>
              <a:t>Οι στρατηγικές ταιριάζουν με τους στόχους αλλαγής!</a:t>
            </a:r>
          </a:p>
          <a:p>
            <a:pPr lvl="1"/>
            <a:endParaRPr lang="nb-NO"/>
          </a:p>
          <a:p>
            <a:endParaRPr lang="nb-NO" sz="2880"/>
          </a:p>
          <a:p>
            <a:endParaRPr lang="nb-NO" sz="2880"/>
          </a:p>
        </p:txBody>
      </p:sp>
      <p:sp>
        <p:nvSpPr>
          <p:cNvPr id="4" name="Plassholder for innhold 3"/>
          <p:cNvSpPr>
            <a:spLocks noGrp="1"/>
          </p:cNvSpPr>
          <p:nvPr>
            <p:ph sz="half" idx="2"/>
          </p:nvPr>
        </p:nvSpPr>
        <p:spPr>
          <a:xfrm>
            <a:off x="7507224" y="2612947"/>
            <a:ext cx="6117336" cy="4554898"/>
          </a:xfrm>
        </p:spPr>
        <p:txBody>
          <a:bodyPr>
            <a:normAutofit/>
          </a:bodyPr>
          <a:lstStyle/>
          <a:p>
            <a:r>
              <a:rPr lang="el" sz="2880"/>
              <a:t>Ηλεκτρονικό ψάρεμα</a:t>
            </a:r>
          </a:p>
          <a:p>
            <a:endParaRPr lang="nb-NO" sz="2880"/>
          </a:p>
          <a:p>
            <a:endParaRPr lang="nb-NO" sz="2880"/>
          </a:p>
          <a:p>
            <a:endParaRPr lang="nb-NO" sz="2880"/>
          </a:p>
          <a:p>
            <a:endParaRPr lang="nb-NO" sz="2880"/>
          </a:p>
          <a:p>
            <a:endParaRPr lang="nb-NO" sz="2880"/>
          </a:p>
        </p:txBody>
      </p:sp>
      <p:pic>
        <p:nvPicPr>
          <p:cNvPr id="6" name="Picture 5">
            <a:extLst>
              <a:ext uri="{FF2B5EF4-FFF2-40B4-BE49-F238E27FC236}">
                <a16:creationId xmlns:a16="http://schemas.microsoft.com/office/drawing/2014/main" id="{BB37D27C-7F85-3512-4278-6CC8FFD56A2A}"/>
              </a:ext>
            </a:extLst>
          </p:cNvPr>
          <p:cNvPicPr>
            <a:picLocks noChangeAspect="1"/>
          </p:cNvPicPr>
          <p:nvPr/>
        </p:nvPicPr>
        <p:blipFill>
          <a:blip r:embed="rId2"/>
          <a:stretch>
            <a:fillRect/>
          </a:stretch>
        </p:blipFill>
        <p:spPr>
          <a:xfrm>
            <a:off x="1005840" y="3105187"/>
            <a:ext cx="11844797" cy="3844254"/>
          </a:xfrm>
          <a:prstGeom prst="rect">
            <a:avLst/>
          </a:prstGeom>
        </p:spPr>
      </p:pic>
    </p:spTree>
    <p:extLst>
      <p:ext uri="{BB962C8B-B14F-4D97-AF65-F5344CB8AC3E}">
        <p14:creationId xmlns:p14="http://schemas.microsoft.com/office/powerpoint/2010/main" val="253057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el"/>
              <a:t>Περισσότερα βήματα</a:t>
            </a:r>
          </a:p>
        </p:txBody>
      </p:sp>
      <p:sp>
        <p:nvSpPr>
          <p:cNvPr id="3" name="Plassholder for innhold 2"/>
          <p:cNvSpPr>
            <a:spLocks noGrp="1"/>
          </p:cNvSpPr>
          <p:nvPr>
            <p:ph idx="1"/>
          </p:nvPr>
        </p:nvSpPr>
        <p:spPr>
          <a:xfrm>
            <a:off x="883920" y="1879176"/>
            <a:ext cx="4182533" cy="5221606"/>
          </a:xfrm>
        </p:spPr>
        <p:txBody>
          <a:bodyPr>
            <a:normAutofit fontScale="92500" lnSpcReduction="10000"/>
          </a:bodyPr>
          <a:lstStyle/>
          <a:p>
            <a:r>
              <a:rPr lang="el" sz="2040"/>
              <a:t>4 Πρόγραμμα</a:t>
            </a:r>
          </a:p>
          <a:p>
            <a:pPr lvl="1"/>
            <a:r>
              <a:rPr lang="el" sz="2040"/>
              <a:t>Διαβούλευση με τους συμμετέχοντες και τους φορείς υλοποίησης</a:t>
            </a:r>
          </a:p>
          <a:p>
            <a:pPr lvl="1"/>
            <a:r>
              <a:rPr lang="el" sz="2040"/>
              <a:t>Πρωτόκολλα</a:t>
            </a:r>
          </a:p>
          <a:p>
            <a:pPr lvl="1"/>
            <a:r>
              <a:rPr lang="el" sz="2040"/>
              <a:t>Προκαταρκτικό τεστ</a:t>
            </a:r>
          </a:p>
          <a:p>
            <a:r>
              <a:rPr lang="el" sz="2040"/>
              <a:t>5 Έγκριση και εφαρμογή</a:t>
            </a:r>
          </a:p>
          <a:p>
            <a:pPr lvl="1"/>
            <a:r>
              <a:rPr lang="el" sz="2040"/>
              <a:t>Βιωσιμότητα</a:t>
            </a:r>
          </a:p>
          <a:p>
            <a:pPr lvl="1"/>
            <a:r>
              <a:rPr lang="el" sz="2040"/>
              <a:t>Μέθοδοι και στρατηγικές μετά τη δοκιμή</a:t>
            </a:r>
          </a:p>
          <a:p>
            <a:r>
              <a:rPr lang="el" sz="2040"/>
              <a:t>6 Αξιολόγηση</a:t>
            </a:r>
          </a:p>
          <a:p>
            <a:pPr lvl="1"/>
            <a:r>
              <a:rPr lang="el" sz="2040"/>
              <a:t>Περιγράψτε το πρόγραμμα και τα αποτελέσματα</a:t>
            </a:r>
          </a:p>
          <a:p>
            <a:pPr lvl="1"/>
            <a:r>
              <a:rPr lang="el" sz="2040"/>
              <a:t>Επεξεργασία ερωτήσεων</a:t>
            </a:r>
          </a:p>
          <a:p>
            <a:pPr lvl="1"/>
            <a:r>
              <a:rPr lang="el" sz="2040"/>
              <a:t>Δείκτες και μέτρα</a:t>
            </a:r>
          </a:p>
          <a:p>
            <a:pPr lvl="1"/>
            <a:r>
              <a:rPr lang="el" sz="2040"/>
              <a:t>Καθορισμός σχεδίασης αξιολόγησης</a:t>
            </a:r>
          </a:p>
        </p:txBody>
      </p:sp>
      <p:pic>
        <p:nvPicPr>
          <p:cNvPr id="8" name="Picture 7">
            <a:extLst>
              <a:ext uri="{FF2B5EF4-FFF2-40B4-BE49-F238E27FC236}">
                <a16:creationId xmlns:a16="http://schemas.microsoft.com/office/drawing/2014/main" id="{D7B6E9CF-2ED8-9BB6-FB5B-8C02EF9EFE34}"/>
              </a:ext>
            </a:extLst>
          </p:cNvPr>
          <p:cNvPicPr>
            <a:picLocks noChangeAspect="1"/>
          </p:cNvPicPr>
          <p:nvPr/>
        </p:nvPicPr>
        <p:blipFill>
          <a:blip r:embed="rId2"/>
          <a:stretch>
            <a:fillRect/>
          </a:stretch>
        </p:blipFill>
        <p:spPr>
          <a:xfrm>
            <a:off x="4753437" y="176105"/>
            <a:ext cx="9876964" cy="2682242"/>
          </a:xfrm>
          <a:prstGeom prst="rect">
            <a:avLst/>
          </a:prstGeom>
        </p:spPr>
      </p:pic>
      <p:pic>
        <p:nvPicPr>
          <p:cNvPr id="11" name="Picture 10">
            <a:extLst>
              <a:ext uri="{FF2B5EF4-FFF2-40B4-BE49-F238E27FC236}">
                <a16:creationId xmlns:a16="http://schemas.microsoft.com/office/drawing/2014/main" id="{4E9E92BF-8469-BFBD-ADD0-63A166C72E4F}"/>
              </a:ext>
            </a:extLst>
          </p:cNvPr>
          <p:cNvPicPr>
            <a:picLocks noChangeAspect="1"/>
          </p:cNvPicPr>
          <p:nvPr/>
        </p:nvPicPr>
        <p:blipFill>
          <a:blip r:embed="rId3"/>
          <a:stretch>
            <a:fillRect/>
          </a:stretch>
        </p:blipFill>
        <p:spPr>
          <a:xfrm>
            <a:off x="4753437" y="2995571"/>
            <a:ext cx="9876964" cy="2607604"/>
          </a:xfrm>
          <a:prstGeom prst="rect">
            <a:avLst/>
          </a:prstGeom>
        </p:spPr>
      </p:pic>
      <p:pic>
        <p:nvPicPr>
          <p:cNvPr id="13" name="Picture 12">
            <a:extLst>
              <a:ext uri="{FF2B5EF4-FFF2-40B4-BE49-F238E27FC236}">
                <a16:creationId xmlns:a16="http://schemas.microsoft.com/office/drawing/2014/main" id="{950DA631-0698-8B76-7479-006613ED4986}"/>
              </a:ext>
            </a:extLst>
          </p:cNvPr>
          <p:cNvPicPr>
            <a:picLocks noChangeAspect="1"/>
          </p:cNvPicPr>
          <p:nvPr/>
        </p:nvPicPr>
        <p:blipFill>
          <a:blip r:embed="rId4"/>
          <a:stretch>
            <a:fillRect/>
          </a:stretch>
        </p:blipFill>
        <p:spPr>
          <a:xfrm>
            <a:off x="4800654" y="5538966"/>
            <a:ext cx="9879214" cy="2607604"/>
          </a:xfrm>
          <a:prstGeom prst="rect">
            <a:avLst/>
          </a:prstGeom>
        </p:spPr>
      </p:pic>
      <p:grpSp>
        <p:nvGrpSpPr>
          <p:cNvPr id="4" name="Group 3">
            <a:extLst>
              <a:ext uri="{FF2B5EF4-FFF2-40B4-BE49-F238E27FC236}">
                <a16:creationId xmlns:a16="http://schemas.microsoft.com/office/drawing/2014/main" id="{6C80D73E-24CD-6C60-6ABB-E5F7C16B9BA7}"/>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BF6041B8-D7D5-1AFA-F237-6DFB48036A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B16C00E8-A05E-B7F8-831E-774F2BDEDC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5812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barn(inVertical)">
                                      <p:cBhvr>
                                        <p:cTn id="48" dur="500"/>
                                        <p:tgtEl>
                                          <p:spTgt spid="3">
                                            <p:txEl>
                                              <p:pRg st="9" end="9"/>
                                            </p:txEl>
                                          </p:spTgt>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barn(inVertical)">
                                      <p:cBhvr>
                                        <p:cTn id="51" dur="500"/>
                                        <p:tgtEl>
                                          <p:spTgt spid="3">
                                            <p:txEl>
                                              <p:pRg st="10" end="10"/>
                                            </p:txEl>
                                          </p:spTgt>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barn(inVertical)">
                                      <p:cBhvr>
                                        <p:cTn id="54" dur="500"/>
                                        <p:tgtEl>
                                          <p:spTgt spid="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randombar(horizontal)">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D0E3DA66-2D9F-2C7F-DFFF-FCC236F0A2DE}"/>
              </a:ext>
            </a:extLst>
          </p:cNvPr>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l" sz="4320">
                <a:solidFill>
                  <a:srgbClr val="FFFFFF"/>
                </a:solidFill>
              </a:rPr>
              <a:t>6. Αξιολόγηση (συνέχεια)</a:t>
            </a:r>
          </a:p>
        </p:txBody>
      </p:sp>
      <p:pic>
        <p:nvPicPr>
          <p:cNvPr id="5" name="Content Placeholder 4">
            <a:extLst>
              <a:ext uri="{FF2B5EF4-FFF2-40B4-BE49-F238E27FC236}">
                <a16:creationId xmlns:a16="http://schemas.microsoft.com/office/drawing/2014/main" id="{AB415451-30FB-422C-2DE0-D4EA458B5D09}"/>
              </a:ext>
            </a:extLst>
          </p:cNvPr>
          <p:cNvPicPr>
            <a:picLocks noGrp="1" noChangeAspect="1"/>
          </p:cNvPicPr>
          <p:nvPr>
            <p:ph idx="1"/>
          </p:nvPr>
        </p:nvPicPr>
        <p:blipFill>
          <a:blip r:embed="rId2"/>
          <a:stretch>
            <a:fillRect/>
          </a:stretch>
        </p:blipFill>
        <p:spPr>
          <a:xfrm>
            <a:off x="5732779" y="879009"/>
            <a:ext cx="8136840" cy="6468787"/>
          </a:xfrm>
          <a:prstGeom prst="rect">
            <a:avLst/>
          </a:prstGeom>
        </p:spPr>
      </p:pic>
    </p:spTree>
    <p:extLst>
      <p:ext uri="{BB962C8B-B14F-4D97-AF65-F5344CB8AC3E}">
        <p14:creationId xmlns:p14="http://schemas.microsoft.com/office/powerpoint/2010/main" val="38340522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8" name="Rectangle 2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199940" y="-3199425"/>
            <a:ext cx="8229600" cy="1462948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0" name="Rectangle 2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773" y="0"/>
            <a:ext cx="10885015" cy="822908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32" name="Rectangle 3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379389" y="-2023008"/>
            <a:ext cx="5873477" cy="1463225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131A48F2-EF07-73E4-58B1-1360892C2D15}"/>
              </a:ext>
            </a:extLst>
          </p:cNvPr>
          <p:cNvSpPr/>
          <p:nvPr/>
        </p:nvSpPr>
        <p:spPr>
          <a:xfrm>
            <a:off x="12132769"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1 /IM1</a:t>
            </a:r>
            <a:endParaRPr lang="en-GB" sz="216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4241CC92-8744-CECB-0E50-03E0920760F8}"/>
              </a:ext>
            </a:extLst>
          </p:cNvPr>
          <p:cNvSpPr/>
          <p:nvPr/>
        </p:nvSpPr>
        <p:spPr>
          <a:xfrm>
            <a:off x="8686655" y="681452"/>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2 /IM2</a:t>
            </a:r>
            <a:endParaRPr lang="en-GB" sz="2160">
              <a:solidFill>
                <a:prstClr val="white"/>
              </a:solidFill>
              <a:latin typeface="Calibri" panose="020F0502020204030204"/>
            </a:endParaRPr>
          </a:p>
        </p:txBody>
      </p:sp>
      <p:sp>
        <p:nvSpPr>
          <p:cNvPr id="6" name="Rectangle: Rounded Corners 5">
            <a:extLst>
              <a:ext uri="{FF2B5EF4-FFF2-40B4-BE49-F238E27FC236}">
                <a16:creationId xmlns:a16="http://schemas.microsoft.com/office/drawing/2014/main" id="{DA7A6BCD-5657-B9EA-EBF4-2C85DEAEAC43}"/>
              </a:ext>
            </a:extLst>
          </p:cNvPr>
          <p:cNvSpPr/>
          <p:nvPr/>
        </p:nvSpPr>
        <p:spPr>
          <a:xfrm>
            <a:off x="5240542" y="681450"/>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3 /IM3</a:t>
            </a:r>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646437BB-8AAF-D21D-7762-21190E6C4A9F}"/>
              </a:ext>
            </a:extLst>
          </p:cNvPr>
          <p:cNvSpPr/>
          <p:nvPr/>
        </p:nvSpPr>
        <p:spPr>
          <a:xfrm>
            <a:off x="2307480" y="681449"/>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4/IM4</a:t>
            </a:r>
            <a:endParaRPr lang="en-GB" sz="216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E308B99E-C269-3BF0-8A0E-CAF82F44071B}"/>
              </a:ext>
            </a:extLst>
          </p:cNvPr>
          <p:cNvSpPr/>
          <p:nvPr/>
        </p:nvSpPr>
        <p:spPr>
          <a:xfrm>
            <a:off x="548641" y="3540862"/>
            <a:ext cx="1185042"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5 /IM4</a:t>
            </a:r>
          </a:p>
        </p:txBody>
      </p:sp>
      <p:sp>
        <p:nvSpPr>
          <p:cNvPr id="9" name="Rectangle: Rounded Corners 8">
            <a:extLst>
              <a:ext uri="{FF2B5EF4-FFF2-40B4-BE49-F238E27FC236}">
                <a16:creationId xmlns:a16="http://schemas.microsoft.com/office/drawing/2014/main" id="{A29D98C3-32DD-A3FA-EA97-396531BA96EF}"/>
              </a:ext>
            </a:extLst>
          </p:cNvPr>
          <p:cNvSpPr/>
          <p:nvPr/>
        </p:nvSpPr>
        <p:spPr>
          <a:xfrm>
            <a:off x="2512614" y="6968944"/>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6 /IM5</a:t>
            </a:r>
            <a:endParaRPr lang="en-GB" sz="2160">
              <a:solidFill>
                <a:prstClr val="white"/>
              </a:solidFill>
              <a:latin typeface="Calibri" panose="020F0502020204030204"/>
            </a:endParaRPr>
          </a:p>
        </p:txBody>
      </p:sp>
      <p:sp>
        <p:nvSpPr>
          <p:cNvPr id="10" name="Rectangle: Rounded Corners 9">
            <a:extLst>
              <a:ext uri="{FF2B5EF4-FFF2-40B4-BE49-F238E27FC236}">
                <a16:creationId xmlns:a16="http://schemas.microsoft.com/office/drawing/2014/main" id="{4C20C8A4-A81C-F42A-A4D3-F78155A9F60D}"/>
              </a:ext>
            </a:extLst>
          </p:cNvPr>
          <p:cNvSpPr/>
          <p:nvPr/>
        </p:nvSpPr>
        <p:spPr>
          <a:xfrm>
            <a:off x="5352055"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7 /IM6</a:t>
            </a:r>
            <a:endParaRPr lang="en-GB" sz="216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C9E9D7AD-BAE4-6157-624A-5226311C0A04}"/>
              </a:ext>
            </a:extLst>
          </p:cNvPr>
          <p:cNvSpPr/>
          <p:nvPr/>
        </p:nvSpPr>
        <p:spPr>
          <a:xfrm>
            <a:off x="8923831"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8 /IM6</a:t>
            </a:r>
            <a:endParaRPr lang="en-GB" sz="216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A52C097F-3C25-C4F9-B8D4-0F8246DA6D52}"/>
              </a:ext>
            </a:extLst>
          </p:cNvPr>
          <p:cNvSpPr/>
          <p:nvPr/>
        </p:nvSpPr>
        <p:spPr>
          <a:xfrm>
            <a:off x="12132769" y="6968943"/>
            <a:ext cx="1221660" cy="579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Φάση 9 /IM6</a:t>
            </a:r>
            <a:endParaRPr lang="en-GB" sz="216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2933CE6E-9E72-7B45-88DD-7AAA4FACD46E}"/>
              </a:ext>
            </a:extLst>
          </p:cNvPr>
          <p:cNvSpPr/>
          <p:nvPr/>
        </p:nvSpPr>
        <p:spPr>
          <a:xfrm>
            <a:off x="1859762" y="1518636"/>
            <a:ext cx="2117099" cy="5025336"/>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b="1" u="sng">
                <a:solidFill>
                  <a:prstClr val="white"/>
                </a:solidFill>
                <a:latin typeface="Calibri" panose="020F0502020204030204"/>
              </a:rPr>
              <a:t>Παρέμβαση</a:t>
            </a:r>
          </a:p>
          <a:p>
            <a:pPr algn="ctr" defTabSz="1097280">
              <a:spcAft>
                <a:spcPts val="720"/>
              </a:spcAft>
              <a:defRPr/>
            </a:pPr>
            <a:r>
              <a:rPr lang="el" sz="2160">
                <a:solidFill>
                  <a:prstClr val="white"/>
                </a:solidFill>
                <a:latin typeface="Calibri" panose="020F0502020204030204"/>
              </a:rPr>
              <a:t>Διαδικτυακή εκπαίδευση</a:t>
            </a:r>
          </a:p>
          <a:p>
            <a:pPr algn="ctr" defTabSz="1097280">
              <a:spcAft>
                <a:spcPts val="720"/>
              </a:spcAft>
              <a:defRPr/>
            </a:pPr>
            <a:r>
              <a:rPr lang="el" sz="2160">
                <a:solidFill>
                  <a:prstClr val="white"/>
                </a:solidFill>
                <a:latin typeface="Calibri" panose="020F0502020204030204"/>
              </a:rPr>
              <a:t>Επιτραπέζιο</a:t>
            </a:r>
          </a:p>
          <a:p>
            <a:pPr algn="ctr" defTabSz="1097280">
              <a:spcAft>
                <a:spcPts val="720"/>
              </a:spcAft>
              <a:defRPr/>
            </a:pPr>
            <a:r>
              <a:rPr lang="el" sz="2160">
                <a:solidFill>
                  <a:prstClr val="white"/>
                </a:solidFill>
                <a:latin typeface="Calibri" panose="020F0502020204030204"/>
              </a:rPr>
              <a:t>Εμβέλεια στον κυβερνοχώρο</a:t>
            </a:r>
          </a:p>
          <a:p>
            <a:pPr algn="ctr" defTabSz="1097280">
              <a:spcAft>
                <a:spcPts val="720"/>
              </a:spcAft>
              <a:defRPr/>
            </a:pPr>
            <a:r>
              <a:rPr lang="el" sz="2160">
                <a:solidFill>
                  <a:prstClr val="white"/>
                </a:solidFill>
                <a:latin typeface="Calibri" panose="020F0502020204030204"/>
              </a:rPr>
              <a:t>CDX</a:t>
            </a:r>
          </a:p>
          <a:p>
            <a:pPr algn="ctr" defTabSz="1097280">
              <a:spcAft>
                <a:spcPts val="720"/>
              </a:spcAft>
              <a:defRPr/>
            </a:pPr>
            <a:r>
              <a:rPr lang="el" sz="2160">
                <a:solidFill>
                  <a:prstClr val="white"/>
                </a:solidFill>
                <a:latin typeface="Calibri" panose="020F0502020204030204"/>
              </a:rPr>
              <a:t>Άλλα</a:t>
            </a:r>
          </a:p>
          <a:p>
            <a:pPr algn="ctr" defTabSz="1097280">
              <a:spcAft>
                <a:spcPts val="720"/>
              </a:spcAft>
              <a:defRPr/>
            </a:pPr>
            <a:endParaRPr lang="en-GB" sz="216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ECB4246E-E46A-87ED-3EDE-5DAE6F9936EA}"/>
              </a:ext>
            </a:extLst>
          </p:cNvPr>
          <p:cNvSpPr/>
          <p:nvPr/>
        </p:nvSpPr>
        <p:spPr>
          <a:xfrm>
            <a:off x="4668826" y="1518637"/>
            <a:ext cx="3199517"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dirty="0">
                <a:solidFill>
                  <a:prstClr val="white"/>
                </a:solidFill>
                <a:latin typeface="Calibri" panose="020F0502020204030204"/>
              </a:rPr>
              <a:t>Προδιαθεσικοί παράγοντες</a:t>
            </a:r>
            <a:endParaRPr lang="nb-NO" sz="1920" dirty="0">
              <a:solidFill>
                <a:prstClr val="white"/>
              </a:solidFill>
              <a:latin typeface="Calibri" panose="020F0502020204030204"/>
            </a:endParaRPr>
          </a:p>
          <a:p>
            <a:pPr algn="ctr" defTabSz="1097280">
              <a:spcAft>
                <a:spcPts val="720"/>
              </a:spcAft>
              <a:defRPr/>
            </a:pPr>
            <a:r>
              <a:rPr lang="el" sz="2160" dirty="0">
                <a:solidFill>
                  <a:prstClr val="white"/>
                </a:solidFill>
                <a:latin typeface="Calibri" panose="020F0502020204030204"/>
              </a:rPr>
              <a:t>Η γνώση </a:t>
            </a:r>
          </a:p>
          <a:p>
            <a:pPr algn="ctr" defTabSz="1097280">
              <a:spcAft>
                <a:spcPts val="720"/>
              </a:spcAft>
              <a:defRPr/>
            </a:pPr>
            <a:r>
              <a:rPr lang="el" sz="2160" dirty="0">
                <a:solidFill>
                  <a:prstClr val="white"/>
                </a:solidFill>
                <a:latin typeface="Calibri" panose="020F0502020204030204"/>
              </a:rPr>
              <a:t>Πεποιθήσεις</a:t>
            </a:r>
          </a:p>
          <a:p>
            <a:pPr algn="ctr" defTabSz="1097280">
              <a:spcAft>
                <a:spcPts val="720"/>
              </a:spcAft>
              <a:defRPr/>
            </a:pPr>
            <a:r>
              <a:rPr lang="el" sz="2160" dirty="0">
                <a:solidFill>
                  <a:prstClr val="white"/>
                </a:solidFill>
                <a:latin typeface="Calibri" panose="020F0502020204030204"/>
              </a:rPr>
              <a:t>Στάσεις</a:t>
            </a:r>
          </a:p>
        </p:txBody>
      </p:sp>
      <p:sp>
        <p:nvSpPr>
          <p:cNvPr id="15" name="Rectangle: Rounded Corners 14">
            <a:extLst>
              <a:ext uri="{FF2B5EF4-FFF2-40B4-BE49-F238E27FC236}">
                <a16:creationId xmlns:a16="http://schemas.microsoft.com/office/drawing/2014/main" id="{A9AE11F6-CB1B-16FB-4723-FEF107ED7399}"/>
              </a:ext>
            </a:extLst>
          </p:cNvPr>
          <p:cNvSpPr/>
          <p:nvPr/>
        </p:nvSpPr>
        <p:spPr>
          <a:xfrm>
            <a:off x="4668826" y="3264577"/>
            <a:ext cx="3199515"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dirty="0">
                <a:solidFill>
                  <a:prstClr val="white"/>
                </a:solidFill>
                <a:latin typeface="Calibri" panose="020F0502020204030204"/>
              </a:rPr>
              <a:t>Ενισχυτικοί Παράγοντες</a:t>
            </a:r>
          </a:p>
          <a:p>
            <a:pPr algn="ctr" defTabSz="1097280">
              <a:spcAft>
                <a:spcPts val="720"/>
              </a:spcAft>
              <a:defRPr/>
            </a:pPr>
            <a:r>
              <a:rPr lang="el" sz="1920" dirty="0">
                <a:solidFill>
                  <a:prstClr val="white"/>
                </a:solidFill>
                <a:latin typeface="Calibri" panose="020F0502020204030204"/>
              </a:rPr>
              <a:t>Κοινωνική υποστήριξη</a:t>
            </a:r>
          </a:p>
          <a:p>
            <a:pPr algn="ctr" defTabSz="1097280">
              <a:spcAft>
                <a:spcPts val="720"/>
              </a:spcAft>
              <a:defRPr/>
            </a:pPr>
            <a:r>
              <a:rPr lang="el" sz="1920" dirty="0">
                <a:solidFill>
                  <a:prstClr val="white"/>
                </a:solidFill>
                <a:latin typeface="Calibri" panose="020F0502020204030204"/>
              </a:rPr>
              <a:t>Ανατροφοδότηση</a:t>
            </a:r>
          </a:p>
        </p:txBody>
      </p:sp>
      <p:sp>
        <p:nvSpPr>
          <p:cNvPr id="16" name="Rectangle: Rounded Corners 15">
            <a:extLst>
              <a:ext uri="{FF2B5EF4-FFF2-40B4-BE49-F238E27FC236}">
                <a16:creationId xmlns:a16="http://schemas.microsoft.com/office/drawing/2014/main" id="{57786786-EC89-942A-7B73-FF12D10EBDCE}"/>
              </a:ext>
            </a:extLst>
          </p:cNvPr>
          <p:cNvSpPr/>
          <p:nvPr/>
        </p:nvSpPr>
        <p:spPr>
          <a:xfrm>
            <a:off x="4668827" y="5010517"/>
            <a:ext cx="3199516"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dirty="0">
                <a:solidFill>
                  <a:prstClr val="white"/>
                </a:solidFill>
                <a:latin typeface="Calibri" panose="020F0502020204030204"/>
              </a:rPr>
              <a:t>Παράγοντες ενεργοποίησης</a:t>
            </a:r>
          </a:p>
          <a:p>
            <a:pPr algn="ctr" defTabSz="1097280">
              <a:spcAft>
                <a:spcPts val="720"/>
              </a:spcAft>
              <a:defRPr/>
            </a:pPr>
            <a:r>
              <a:rPr lang="el" sz="1920" dirty="0">
                <a:solidFill>
                  <a:prstClr val="white"/>
                </a:solidFill>
                <a:latin typeface="Calibri" panose="020F0502020204030204"/>
              </a:rPr>
              <a:t>Οργανωτικοί παράγοντες</a:t>
            </a:r>
          </a:p>
          <a:p>
            <a:pPr algn="ctr" defTabSz="1097280">
              <a:spcAft>
                <a:spcPts val="720"/>
              </a:spcAft>
              <a:defRPr/>
            </a:pPr>
            <a:r>
              <a:rPr lang="el" sz="1920" dirty="0">
                <a:solidFill>
                  <a:prstClr val="white"/>
                </a:solidFill>
                <a:latin typeface="Calibri" panose="020F0502020204030204"/>
              </a:rPr>
              <a:t>Ηγεσία</a:t>
            </a:r>
          </a:p>
          <a:p>
            <a:pPr algn="ctr" defTabSz="1097280">
              <a:spcAft>
                <a:spcPts val="720"/>
              </a:spcAft>
              <a:defRPr/>
            </a:pPr>
            <a:endParaRPr lang="nb-NO" sz="1920" dirty="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E8B48046-604F-7C74-D025-F6382FBB1C08}"/>
              </a:ext>
            </a:extLst>
          </p:cNvPr>
          <p:cNvSpPr/>
          <p:nvPr/>
        </p:nvSpPr>
        <p:spPr>
          <a:xfrm>
            <a:off x="11405426" y="1497555"/>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Βραχυπρόθεσμα αποτελέσματα</a:t>
            </a:r>
          </a:p>
          <a:p>
            <a:pPr algn="ctr" defTabSz="1097280">
              <a:spcAft>
                <a:spcPts val="720"/>
              </a:spcAft>
              <a:defRPr/>
            </a:pPr>
            <a:r>
              <a:rPr lang="el" sz="1920">
                <a:solidFill>
                  <a:prstClr val="white"/>
                </a:solidFill>
                <a:latin typeface="Calibri" panose="020F0502020204030204"/>
              </a:rPr>
              <a:t>Μείωση κλικ</a:t>
            </a:r>
          </a:p>
        </p:txBody>
      </p:sp>
      <p:sp>
        <p:nvSpPr>
          <p:cNvPr id="18" name="Rectangle: Rounded Corners 17">
            <a:extLst>
              <a:ext uri="{FF2B5EF4-FFF2-40B4-BE49-F238E27FC236}">
                <a16:creationId xmlns:a16="http://schemas.microsoft.com/office/drawing/2014/main" id="{D59C453D-1BCB-5324-D111-E6DD43098477}"/>
              </a:ext>
            </a:extLst>
          </p:cNvPr>
          <p:cNvSpPr/>
          <p:nvPr/>
        </p:nvSpPr>
        <p:spPr>
          <a:xfrm>
            <a:off x="11405426" y="3264577"/>
            <a:ext cx="2676334"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Μεσοπρόθεσμα</a:t>
            </a:r>
            <a:endParaRPr lang="nb-NO" sz="1920">
              <a:solidFill>
                <a:prstClr val="white"/>
              </a:solidFill>
              <a:latin typeface="Calibri" panose="020F0502020204030204"/>
            </a:endParaRPr>
          </a:p>
        </p:txBody>
      </p:sp>
      <p:sp>
        <p:nvSpPr>
          <p:cNvPr id="19" name="Rectangle: Rounded Corners 18">
            <a:extLst>
              <a:ext uri="{FF2B5EF4-FFF2-40B4-BE49-F238E27FC236}">
                <a16:creationId xmlns:a16="http://schemas.microsoft.com/office/drawing/2014/main" id="{502862B5-CF00-E3AC-56AC-E19A4C64635E}"/>
              </a:ext>
            </a:extLst>
          </p:cNvPr>
          <p:cNvSpPr/>
          <p:nvPr/>
        </p:nvSpPr>
        <p:spPr>
          <a:xfrm>
            <a:off x="11405426" y="5010517"/>
            <a:ext cx="3011218" cy="153345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Μακροπρόθεσμα</a:t>
            </a:r>
          </a:p>
          <a:p>
            <a:pPr algn="ctr" defTabSz="1097280">
              <a:spcAft>
                <a:spcPts val="720"/>
              </a:spcAft>
              <a:defRPr/>
            </a:pPr>
            <a:r>
              <a:rPr lang="el" sz="1920">
                <a:solidFill>
                  <a:prstClr val="white"/>
                </a:solidFill>
                <a:latin typeface="Calibri" panose="020F0502020204030204"/>
              </a:rPr>
              <a:t>Αυξήστε την αυτοπεποίθηση</a:t>
            </a:r>
          </a:p>
          <a:p>
            <a:pPr algn="ctr" defTabSz="1097280">
              <a:spcAft>
                <a:spcPts val="720"/>
              </a:spcAft>
              <a:defRPr/>
            </a:pPr>
            <a:r>
              <a:rPr lang="el" sz="1920">
                <a:solidFill>
                  <a:prstClr val="white"/>
                </a:solidFill>
                <a:latin typeface="Calibri" panose="020F0502020204030204"/>
              </a:rPr>
              <a:t>Διατήρηση συμπεριφοράς</a:t>
            </a:r>
          </a:p>
        </p:txBody>
      </p:sp>
      <p:sp>
        <p:nvSpPr>
          <p:cNvPr id="20" name="Rectangle: Rounded Corners 19">
            <a:extLst>
              <a:ext uri="{FF2B5EF4-FFF2-40B4-BE49-F238E27FC236}">
                <a16:creationId xmlns:a16="http://schemas.microsoft.com/office/drawing/2014/main" id="{E11F1B82-9E0B-B4F1-46FF-3206CC920A39}"/>
              </a:ext>
            </a:extLst>
          </p:cNvPr>
          <p:cNvSpPr/>
          <p:nvPr/>
        </p:nvSpPr>
        <p:spPr>
          <a:xfrm>
            <a:off x="8037126" y="1938618"/>
            <a:ext cx="2676334" cy="418537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1920" b="1" u="sng">
                <a:solidFill>
                  <a:prstClr val="white"/>
                </a:solidFill>
                <a:latin typeface="Calibri" panose="020F0502020204030204"/>
              </a:rPr>
              <a:t>Αποτελέσματα</a:t>
            </a:r>
            <a:r>
              <a:rPr lang="el" sz="2160">
                <a:solidFill>
                  <a:prstClr val="white"/>
                </a:solidFill>
                <a:latin typeface="Calibri" panose="020F0502020204030204"/>
              </a:rPr>
              <a:t>  CS</a:t>
            </a:r>
          </a:p>
          <a:p>
            <a:pPr algn="ctr" defTabSz="1097280">
              <a:spcAft>
                <a:spcPts val="720"/>
              </a:spcAft>
              <a:defRPr/>
            </a:pPr>
            <a:r>
              <a:rPr lang="el" sz="2160">
                <a:solidFill>
                  <a:prstClr val="white"/>
                </a:solidFill>
                <a:latin typeface="Calibri" panose="020F0502020204030204"/>
              </a:rPr>
              <a:t>Ηλεκτρονικό ψάρεμα</a:t>
            </a:r>
          </a:p>
          <a:p>
            <a:pPr algn="ctr" defTabSz="1097280">
              <a:spcAft>
                <a:spcPts val="720"/>
              </a:spcAft>
              <a:defRPr/>
            </a:pPr>
            <a:r>
              <a:rPr lang="el" sz="2160">
                <a:solidFill>
                  <a:prstClr val="white"/>
                </a:solidFill>
                <a:latin typeface="Calibri" panose="020F0502020204030204"/>
              </a:rPr>
              <a:t>Προστασία δεδομένων</a:t>
            </a:r>
          </a:p>
          <a:p>
            <a:pPr algn="ctr" defTabSz="1097280">
              <a:spcAft>
                <a:spcPts val="720"/>
              </a:spcAft>
              <a:defRPr/>
            </a:pPr>
            <a:r>
              <a:rPr lang="el" sz="2160">
                <a:solidFill>
                  <a:prstClr val="white"/>
                </a:solidFill>
                <a:latin typeface="Calibri" panose="020F0502020204030204"/>
              </a:rPr>
              <a:t>VPN</a:t>
            </a:r>
          </a:p>
          <a:p>
            <a:pPr algn="ctr" defTabSz="1097280">
              <a:spcAft>
                <a:spcPts val="720"/>
              </a:spcAft>
              <a:defRPr/>
            </a:pPr>
            <a:r>
              <a:rPr lang="el" sz="2160">
                <a:solidFill>
                  <a:prstClr val="white"/>
                </a:solidFill>
                <a:latin typeface="Calibri" panose="020F0502020204030204"/>
              </a:rPr>
              <a:t>Επικοινωνία</a:t>
            </a:r>
          </a:p>
          <a:p>
            <a:pPr algn="ctr" defTabSz="1097280">
              <a:spcAft>
                <a:spcPts val="720"/>
              </a:spcAft>
              <a:defRPr/>
            </a:pPr>
            <a:endParaRPr lang="en-GB" sz="216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17A82E24-284D-9994-FEAD-E2E90DC8C9FA}"/>
              </a:ext>
            </a:extLst>
          </p:cNvPr>
          <p:cNvSpPr/>
          <p:nvPr/>
        </p:nvSpPr>
        <p:spPr>
          <a:xfrm>
            <a:off x="2512615" y="51164"/>
            <a:ext cx="9955321" cy="578567"/>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spcAft>
                <a:spcPts val="720"/>
              </a:spcAft>
              <a:defRPr/>
            </a:pPr>
            <a:r>
              <a:rPr lang="el" sz="2160">
                <a:solidFill>
                  <a:prstClr val="white"/>
                </a:solidFill>
                <a:latin typeface="Calibri" panose="020F0502020204030204"/>
              </a:rPr>
              <a:t>Phishing, Αναφορά, VPN, Επικοινωνία</a:t>
            </a:r>
            <a:endParaRPr lang="en-GB" sz="2160">
              <a:solidFill>
                <a:prstClr val="white"/>
              </a:solidFill>
              <a:latin typeface="Calibri" panose="020F0502020204030204"/>
            </a:endParaRPr>
          </a:p>
        </p:txBody>
      </p:sp>
      <p:grpSp>
        <p:nvGrpSpPr>
          <p:cNvPr id="2" name="Group 1">
            <a:extLst>
              <a:ext uri="{FF2B5EF4-FFF2-40B4-BE49-F238E27FC236}">
                <a16:creationId xmlns:a16="http://schemas.microsoft.com/office/drawing/2014/main" id="{F21F6EAC-DA57-A845-09CF-A4C364081148}"/>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8A889F74-F5B9-6262-9D11-838A2CECCE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22" name="Picture 21">
              <a:extLst>
                <a:ext uri="{FF2B5EF4-FFF2-40B4-BE49-F238E27FC236}">
                  <a16:creationId xmlns:a16="http://schemas.microsoft.com/office/drawing/2014/main" id="{07CA7E9F-4F3B-8272-A971-472375F9F0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2353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86892128-D921-95F4-4E77-8DC023DB89E9}"/>
              </a:ext>
            </a:extLst>
          </p:cNvPr>
          <p:cNvSpPr>
            <a:spLocks noGrp="1"/>
          </p:cNvSpPr>
          <p:nvPr>
            <p:ph type="title"/>
          </p:nvPr>
        </p:nvSpPr>
        <p:spPr>
          <a:xfrm>
            <a:off x="1234440" y="2360720"/>
            <a:ext cx="3154680" cy="3056708"/>
          </a:xfrm>
          <a:noFill/>
        </p:spPr>
        <p:txBody>
          <a:bodyPr vert="horz" lIns="109728" tIns="54864" rIns="109728" bIns="54864" rtlCol="0" anchor="ctr">
            <a:normAutofit fontScale="90000"/>
          </a:bodyPr>
          <a:lstStyle/>
          <a:p>
            <a:pPr algn="ctr"/>
            <a:r>
              <a:rPr lang="el" sz="4320">
                <a:solidFill>
                  <a:srgbClr val="FFFFFF"/>
                </a:solidFill>
              </a:rPr>
              <a:t>Μαθησιακές &amp; Παιδαγωγικές Προσεγγίσεις</a:t>
            </a:r>
          </a:p>
        </p:txBody>
      </p:sp>
      <p:pic>
        <p:nvPicPr>
          <p:cNvPr id="4" name="Content Placeholder 3" descr="Στιγμιότυπο οθόνης ενός εγγράφου&#10;&#10;Η περιγραφή δημιουργείται αυτόματα">
            <a:extLst>
              <a:ext uri="{FF2B5EF4-FFF2-40B4-BE49-F238E27FC236}">
                <a16:creationId xmlns:a16="http://schemas.microsoft.com/office/drawing/2014/main" id="{EFD0BA58-7C50-F515-1682-08DD90460AC0}"/>
              </a:ext>
            </a:extLst>
          </p:cNvPr>
          <p:cNvPicPr>
            <a:picLocks noGrp="1" noChangeAspect="1"/>
          </p:cNvPicPr>
          <p:nvPr>
            <p:ph idx="1"/>
          </p:nvPr>
        </p:nvPicPr>
        <p:blipFill>
          <a:blip r:embed="rId2"/>
          <a:stretch>
            <a:fillRect/>
          </a:stretch>
        </p:blipFill>
        <p:spPr>
          <a:xfrm>
            <a:off x="5732779" y="1946969"/>
            <a:ext cx="8136840" cy="4332866"/>
          </a:xfrm>
          <a:prstGeom prst="rect">
            <a:avLst/>
          </a:prstGeom>
        </p:spPr>
      </p:pic>
    </p:spTree>
    <p:extLst>
      <p:ext uri="{BB962C8B-B14F-4D97-AF65-F5344CB8AC3E}">
        <p14:creationId xmlns:p14="http://schemas.microsoft.com/office/powerpoint/2010/main" val="3669855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ECEE457-06D6-4958-83C4-A4CF4AA1E4D5}"/>
              </a:ext>
            </a:extLst>
          </p:cNvPr>
          <p:cNvSpPr>
            <a:spLocks noGrp="1"/>
          </p:cNvSpPr>
          <p:nvPr>
            <p:ph idx="1"/>
          </p:nvPr>
        </p:nvSpPr>
        <p:spPr/>
        <p:txBody>
          <a:bodyPr>
            <a:normAutofit/>
          </a:bodyPr>
          <a:lstStyle/>
          <a:p>
            <a:pPr marL="0" indent="0" algn="ctr">
              <a:buNone/>
            </a:pPr>
            <a:r>
              <a:rPr lang="el" sz="4320" i="1"/>
              <a:t>«Η γνώση δεν εμπόδισε ποτέ </a:t>
            </a:r>
          </a:p>
          <a:p>
            <a:pPr marL="0" indent="0" algn="ctr">
              <a:buNone/>
            </a:pPr>
            <a:r>
              <a:rPr lang="el" sz="4320" i="1"/>
              <a:t>μια μόνο παραβίαση».</a:t>
            </a:r>
          </a:p>
          <a:p>
            <a:pPr marL="0" indent="0" algn="ctr">
              <a:buNone/>
            </a:pPr>
            <a:endParaRPr lang="de-DE" sz="2400" i="1"/>
          </a:p>
          <a:p>
            <a:pPr marL="0" indent="0" algn="ctr">
              <a:buNone/>
            </a:pPr>
            <a:r>
              <a:rPr lang="el" sz="2400" i="1"/>
              <a:t>(Carpenter &amp; Roer, 2022)</a:t>
            </a:r>
          </a:p>
        </p:txBody>
      </p:sp>
    </p:spTree>
    <p:extLst>
      <p:ext uri="{BB962C8B-B14F-4D97-AF65-F5344CB8AC3E}">
        <p14:creationId xmlns:p14="http://schemas.microsoft.com/office/powerpoint/2010/main" val="11906153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54F45-F562-43EB-9EA1-04C178FB585D}"/>
              </a:ext>
            </a:extLst>
          </p:cNvPr>
          <p:cNvSpPr>
            <a:spLocks noGrp="1"/>
          </p:cNvSpPr>
          <p:nvPr>
            <p:ph type="title"/>
          </p:nvPr>
        </p:nvSpPr>
        <p:spPr>
          <a:xfrm>
            <a:off x="1005840" y="438151"/>
            <a:ext cx="12618720" cy="1058141"/>
          </a:xfrm>
        </p:spPr>
        <p:txBody>
          <a:bodyPr>
            <a:normAutofit/>
          </a:bodyPr>
          <a:lstStyle/>
          <a:p>
            <a:r>
              <a:rPr lang="el" sz="3360"/>
              <a:t>Η γνώση από μόνη της δεν βοηθά</a:t>
            </a:r>
            <a:endParaRPr lang="de-DE" sz="3360"/>
          </a:p>
        </p:txBody>
      </p:sp>
      <p:pic>
        <p:nvPicPr>
          <p:cNvPr id="6" name="Grafik 5">
            <a:extLst>
              <a:ext uri="{FF2B5EF4-FFF2-40B4-BE49-F238E27FC236}">
                <a16:creationId xmlns:a16="http://schemas.microsoft.com/office/drawing/2014/main" id="{06C33450-5ABF-4ABD-BD54-16E20D94C46F}"/>
              </a:ext>
            </a:extLst>
          </p:cNvPr>
          <p:cNvPicPr>
            <a:picLocks noChangeAspect="1"/>
          </p:cNvPicPr>
          <p:nvPr/>
        </p:nvPicPr>
        <p:blipFill>
          <a:blip r:embed="rId3"/>
          <a:stretch>
            <a:fillRect/>
          </a:stretch>
        </p:blipFill>
        <p:spPr>
          <a:xfrm>
            <a:off x="2116771" y="2303205"/>
            <a:ext cx="10095281" cy="4508959"/>
          </a:xfrm>
          <a:prstGeom prst="rect">
            <a:avLst/>
          </a:prstGeom>
        </p:spPr>
      </p:pic>
      <p:pic>
        <p:nvPicPr>
          <p:cNvPr id="1026" name="Picture 2" descr="Δωρεάν Βραβεία Cliparts, Κατεβάστε Δωρεάν Βραβεία Cliparts png εικόνες, Δωρεάν ClipArts στη Βιβλιοθήκη Clipart">
            <a:extLst>
              <a:ext uri="{FF2B5EF4-FFF2-40B4-BE49-F238E27FC236}">
                <a16:creationId xmlns:a16="http://schemas.microsoft.com/office/drawing/2014/main" id="{CF4681AB-005D-D8E7-58F7-F4216736F5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9871" y="128972"/>
            <a:ext cx="1900530" cy="123296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CD5FFF38-C973-D609-E92B-2A6814EFAC35}"/>
              </a:ext>
            </a:extLst>
          </p:cNvPr>
          <p:cNvSpPr txBox="1"/>
          <p:nvPr/>
        </p:nvSpPr>
        <p:spPr>
          <a:xfrm>
            <a:off x="120365" y="7620498"/>
            <a:ext cx="14454460" cy="461665"/>
          </a:xfrm>
          <a:prstGeom prst="rect">
            <a:avLst/>
          </a:prstGeom>
          <a:noFill/>
        </p:spPr>
        <p:txBody>
          <a:bodyPr wrap="square">
            <a:spAutoFit/>
          </a:bodyPr>
          <a:lstStyle/>
          <a:p>
            <a:pPr defTabSz="1097280"/>
            <a:r>
              <a:rPr lang="el" sz="1200">
                <a:solidFill>
                  <a:prstClr val="black"/>
                </a:solidFill>
                <a:latin typeface="-apple-system"/>
              </a:rPr>
              <a:t>Sütterlin, S., Lugo, R. G., Ask, T. F., Veng, K., Eck, J., Fritschi, J., Talha-Özmen, M., Bärreiter, B., &amp; Knox, B. J. (2022). Ο ρόλος του υπόβαθρου πληροφορικής για τη μεταγνωστική ακρίβεια, την αυτοπεποίθηση και την υπερεκτίμηση των δεξιοτήτων βαθιάς ψεύτικης αναγνώρισης. Στο: Schmorrow, D.D., Fidopiastis, C.M. (επιμ.) Επαυξημένη Γνώση. HCII 2022. Σημειώσεις Διάλεξης στην Επιστήμη των Υπολογιστών, τόμος 13310. Σπρίνγκερ, Τσαμ. https://doi.org/10.1007/978-3-031-05457-0_9</a:t>
            </a:r>
          </a:p>
        </p:txBody>
      </p:sp>
    </p:spTree>
    <p:extLst>
      <p:ext uri="{BB962C8B-B14F-4D97-AF65-F5344CB8AC3E}">
        <p14:creationId xmlns:p14="http://schemas.microsoft.com/office/powerpoint/2010/main" val="1692127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6D7A-2CBC-C8B3-AE97-0B3678830D24}"/>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D0F52B56-F9A3-475C-4E0C-F3EEC3694FB1}"/>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2053C2B-D072-2BF3-B04C-B9C5F5354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3362"/>
            <a:ext cx="14630400" cy="7822878"/>
          </a:xfrm>
          <a:prstGeom prst="rect">
            <a:avLst/>
          </a:prstGeom>
        </p:spPr>
      </p:pic>
    </p:spTree>
    <p:extLst>
      <p:ext uri="{BB962C8B-B14F-4D97-AF65-F5344CB8AC3E}">
        <p14:creationId xmlns:p14="http://schemas.microsoft.com/office/powerpoint/2010/main" val="77102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B7B2A-2ACF-410A-87D3-7B6FE13912C4}"/>
              </a:ext>
            </a:extLst>
          </p:cNvPr>
          <p:cNvSpPr>
            <a:spLocks noGrp="1"/>
          </p:cNvSpPr>
          <p:nvPr>
            <p:ph type="title"/>
          </p:nvPr>
        </p:nvSpPr>
        <p:spPr>
          <a:xfrm>
            <a:off x="466524" y="525360"/>
            <a:ext cx="12618720" cy="719420"/>
          </a:xfrm>
        </p:spPr>
        <p:txBody>
          <a:bodyPr>
            <a:normAutofit fontScale="90000"/>
          </a:bodyPr>
          <a:lstStyle/>
          <a:p>
            <a:r>
              <a:rPr lang="el"/>
              <a:t>Τα όρια της προπόνησης</a:t>
            </a:r>
            <a:endParaRPr lang="de-DE"/>
          </a:p>
        </p:txBody>
      </p:sp>
      <p:pic>
        <p:nvPicPr>
          <p:cNvPr id="4" name="Grafik 3">
            <a:extLst>
              <a:ext uri="{FF2B5EF4-FFF2-40B4-BE49-F238E27FC236}">
                <a16:creationId xmlns:a16="http://schemas.microsoft.com/office/drawing/2014/main" id="{E6845538-4254-468D-B482-929412009570}"/>
              </a:ext>
            </a:extLst>
          </p:cNvPr>
          <p:cNvPicPr>
            <a:picLocks noChangeAspect="1"/>
          </p:cNvPicPr>
          <p:nvPr/>
        </p:nvPicPr>
        <p:blipFill>
          <a:blip r:embed="rId3"/>
          <a:stretch>
            <a:fillRect/>
          </a:stretch>
        </p:blipFill>
        <p:spPr>
          <a:xfrm>
            <a:off x="466524" y="1571660"/>
            <a:ext cx="6848676" cy="4143126"/>
          </a:xfrm>
          <a:prstGeom prst="rect">
            <a:avLst/>
          </a:prstGeom>
        </p:spPr>
      </p:pic>
      <p:sp>
        <p:nvSpPr>
          <p:cNvPr id="5" name="Ellipse 4">
            <a:extLst>
              <a:ext uri="{FF2B5EF4-FFF2-40B4-BE49-F238E27FC236}">
                <a16:creationId xmlns:a16="http://schemas.microsoft.com/office/drawing/2014/main" id="{E4E20652-5E04-4601-974C-8C605B9B1FD5}"/>
              </a:ext>
            </a:extLst>
          </p:cNvPr>
          <p:cNvSpPr/>
          <p:nvPr/>
        </p:nvSpPr>
        <p:spPr>
          <a:xfrm>
            <a:off x="2339257" y="3906799"/>
            <a:ext cx="2049864" cy="6752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6" name="Rechteck 5">
            <a:extLst>
              <a:ext uri="{FF2B5EF4-FFF2-40B4-BE49-F238E27FC236}">
                <a16:creationId xmlns:a16="http://schemas.microsoft.com/office/drawing/2014/main" id="{7B11AF8B-7C5B-4183-A265-A5874D792C5D}"/>
              </a:ext>
            </a:extLst>
          </p:cNvPr>
          <p:cNvSpPr/>
          <p:nvPr/>
        </p:nvSpPr>
        <p:spPr>
          <a:xfrm>
            <a:off x="7854517" y="1898541"/>
            <a:ext cx="5932549" cy="4745915"/>
          </a:xfrm>
          <a:prstGeom prst="rect">
            <a:avLst/>
          </a:prstGeom>
        </p:spPr>
        <p:txBody>
          <a:bodyPr wrap="square">
            <a:spAutoFit/>
          </a:bodyPr>
          <a:lstStyle/>
          <a:p>
            <a:pPr defTabSz="1097280"/>
            <a:r>
              <a:rPr lang="el" sz="2160" i="1">
                <a:solidFill>
                  <a:prstClr val="black"/>
                </a:solidFill>
                <a:latin typeface="Calibri" panose="020F0502020204030204"/>
              </a:rPr>
              <a:t>«Ωστόσο, ακόμη και με την εκπαίδευση, τα άτομα μπορεί να εξακολουθούν να έχουν υπερβολική αυτοπεποίθηση για τις ικανότητές τους και έτσι να πέφτουν θύματα phishing. Ωστόσο, η εκπαίδευση ή/και η κατάρτιση θα πρέπει να τονίζουν έντονα την ανάγκη να τιθασευτεί η </a:t>
            </a:r>
            <a:r>
              <a:rPr lang="el" sz="2160" i="1">
                <a:solidFill>
                  <a:srgbClr val="FF0000"/>
                </a:solidFill>
                <a:latin typeface="Calibri" panose="020F0502020204030204"/>
              </a:rPr>
              <a:t>υπερβολική αυτοπεποίθηση</a:t>
            </a:r>
            <a:r>
              <a:rPr lang="el" sz="2160" i="1">
                <a:solidFill>
                  <a:prstClr val="black"/>
                </a:solidFill>
                <a:latin typeface="Calibri" panose="020F0502020204030204"/>
              </a:rPr>
              <a:t>». (Moody et al., 2017)</a:t>
            </a:r>
          </a:p>
          <a:p>
            <a:pPr defTabSz="1097280"/>
            <a:endParaRPr lang="en-US" sz="2160" i="1">
              <a:solidFill>
                <a:prstClr val="black"/>
              </a:solidFill>
              <a:latin typeface="Calibri" panose="020F0502020204030204"/>
            </a:endParaRPr>
          </a:p>
          <a:p>
            <a:pPr defTabSz="1097280"/>
            <a:endParaRPr lang="en-US" sz="2160" i="1">
              <a:solidFill>
                <a:prstClr val="black"/>
              </a:solidFill>
              <a:latin typeface="Calibri" panose="020F0502020204030204"/>
            </a:endParaRPr>
          </a:p>
          <a:p>
            <a:pPr defTabSz="1097280"/>
            <a:r>
              <a:rPr lang="el" sz="2160" i="1">
                <a:solidFill>
                  <a:prstClr val="black"/>
                </a:solidFill>
                <a:latin typeface="Calibri" panose="020F0502020204030204"/>
              </a:rPr>
              <a:t>«Συνοπτικά, αυτά τα ως επί το πλείστον θετικά αποτελέσματα δείχνουν ότι η εκπαίδευση κατά του phishing έχει πράγματι θετικό αντίκτυπο. Ωστόσο, ο σχεδιασμός της εκπαίδευσης, ειδικά η συμπλήρωση της ενσωματωμένης εκπαίδευσης με τυπικές εκπαιδευτικές συνεδρίες και ακόμη και η εξατομίκευση της εκπαίδευσης, μπορεί επίσης να διαδραματίσει σημαντικό ρόλο». (Jampen et al., 2020)</a:t>
            </a:r>
            <a:endParaRPr lang="de-DE" sz="2160" i="1">
              <a:solidFill>
                <a:prstClr val="black"/>
              </a:solidFill>
              <a:latin typeface="Calibri" panose="020F0502020204030204"/>
            </a:endParaRPr>
          </a:p>
        </p:txBody>
      </p:sp>
      <p:sp>
        <p:nvSpPr>
          <p:cNvPr id="7" name="Textfeld 6">
            <a:extLst>
              <a:ext uri="{FF2B5EF4-FFF2-40B4-BE49-F238E27FC236}">
                <a16:creationId xmlns:a16="http://schemas.microsoft.com/office/drawing/2014/main" id="{E0381856-65A8-40E4-8224-BF80DC9ABA44}"/>
              </a:ext>
            </a:extLst>
          </p:cNvPr>
          <p:cNvSpPr txBox="1"/>
          <p:nvPr/>
        </p:nvSpPr>
        <p:spPr>
          <a:xfrm>
            <a:off x="550931" y="5727440"/>
            <a:ext cx="1959639" cy="350865"/>
          </a:xfrm>
          <a:prstGeom prst="rect">
            <a:avLst/>
          </a:prstGeom>
          <a:noFill/>
        </p:spPr>
        <p:txBody>
          <a:bodyPr wrap="none" rtlCol="0">
            <a:spAutoFit/>
          </a:bodyPr>
          <a:lstStyle/>
          <a:p>
            <a:pPr defTabSz="1097280"/>
            <a:r>
              <a:rPr lang="el" sz="1680" err="1">
                <a:solidFill>
                  <a:prstClr val="black"/>
                </a:solidFill>
                <a:latin typeface="Calibri" panose="020F0502020204030204"/>
              </a:rPr>
              <a:t>Jampen et al. (2020)</a:t>
            </a:r>
          </a:p>
        </p:txBody>
      </p:sp>
    </p:spTree>
    <p:extLst>
      <p:ext uri="{BB962C8B-B14F-4D97-AF65-F5344CB8AC3E}">
        <p14:creationId xmlns:p14="http://schemas.microsoft.com/office/powerpoint/2010/main" val="42269876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D1602D-4851-48BE-AC95-FBA1B2D32983}"/>
              </a:ext>
            </a:extLst>
          </p:cNvPr>
          <p:cNvSpPr>
            <a:spLocks noGrp="1"/>
          </p:cNvSpPr>
          <p:nvPr>
            <p:ph type="title"/>
          </p:nvPr>
        </p:nvSpPr>
        <p:spPr/>
        <p:txBody>
          <a:bodyPr>
            <a:normAutofit/>
          </a:bodyPr>
          <a:lstStyle/>
          <a:p>
            <a:r>
              <a:rPr lang="el" sz="4320" b="1" err="1"/>
              <a:t>Μείωση της ευαισθησίας στην SE μέσω της εκπαίδευσης</a:t>
            </a:r>
            <a:endParaRPr lang="de-DE" sz="4320" b="1"/>
          </a:p>
        </p:txBody>
      </p:sp>
      <p:sp>
        <p:nvSpPr>
          <p:cNvPr id="3" name="Inhaltsplatzhalter 2">
            <a:extLst>
              <a:ext uri="{FF2B5EF4-FFF2-40B4-BE49-F238E27FC236}">
                <a16:creationId xmlns:a16="http://schemas.microsoft.com/office/drawing/2014/main" id="{AA7A010A-CB06-4860-8B96-C95FF9577EC0}"/>
              </a:ext>
            </a:extLst>
          </p:cNvPr>
          <p:cNvSpPr>
            <a:spLocks noGrp="1"/>
          </p:cNvSpPr>
          <p:nvPr>
            <p:ph idx="1"/>
          </p:nvPr>
        </p:nvSpPr>
        <p:spPr/>
        <p:txBody>
          <a:bodyPr/>
          <a:lstStyle/>
          <a:p>
            <a:pPr marL="0" indent="0">
              <a:buNone/>
            </a:pPr>
            <a:br>
              <a:rPr lang="de-DE"/>
            </a:br>
            <a:endParaRPr lang="de-DE"/>
          </a:p>
          <a:p>
            <a:r>
              <a:rPr lang="el" err="1"/>
              <a:t>Τυπικά μεγέθη εφέ σύμφωνα με επιστημονικές δημοσιεύσεις πριν/μετά τις εκστρατείες phishing: 20-80% μείωση της ευαισθησίας.</a:t>
            </a:r>
          </a:p>
        </p:txBody>
      </p:sp>
    </p:spTree>
    <p:extLst>
      <p:ext uri="{BB962C8B-B14F-4D97-AF65-F5344CB8AC3E}">
        <p14:creationId xmlns:p14="http://schemas.microsoft.com/office/powerpoint/2010/main" val="12190093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F1B8F3BF-8803-4DA5-8A84-3C2543D493F7}"/>
              </a:ext>
            </a:extLst>
          </p:cNvPr>
          <p:cNvGrpSpPr/>
          <p:nvPr/>
        </p:nvGrpSpPr>
        <p:grpSpPr>
          <a:xfrm>
            <a:off x="698942" y="1410787"/>
            <a:ext cx="11641896" cy="5301146"/>
            <a:chOff x="582452" y="1175656"/>
            <a:chExt cx="9701580" cy="4417622"/>
          </a:xfrm>
        </p:grpSpPr>
        <p:grpSp>
          <p:nvGrpSpPr>
            <p:cNvPr id="15" name="Gruppieren 14">
              <a:extLst>
                <a:ext uri="{FF2B5EF4-FFF2-40B4-BE49-F238E27FC236}">
                  <a16:creationId xmlns:a16="http://schemas.microsoft.com/office/drawing/2014/main" id="{18C587B9-1A8E-4550-AEE7-5CA5F4A098EE}"/>
                </a:ext>
              </a:extLst>
            </p:cNvPr>
            <p:cNvGrpSpPr/>
            <p:nvPr/>
          </p:nvGrpSpPr>
          <p:grpSpPr>
            <a:xfrm>
              <a:off x="1555668" y="1175656"/>
              <a:ext cx="8728364" cy="369332"/>
              <a:chOff x="1555668" y="1175656"/>
              <a:chExt cx="8728364" cy="369332"/>
            </a:xfrm>
          </p:grpSpPr>
          <p:sp>
            <p:nvSpPr>
              <p:cNvPr id="4" name="Textfeld 3">
                <a:extLst>
                  <a:ext uri="{FF2B5EF4-FFF2-40B4-BE49-F238E27FC236}">
                    <a16:creationId xmlns:a16="http://schemas.microsoft.com/office/drawing/2014/main" id="{5CB50C9F-A786-4426-BBFC-02332C50021E}"/>
                  </a:ext>
                </a:extLst>
              </p:cNvPr>
              <p:cNvSpPr txBox="1"/>
              <p:nvPr/>
            </p:nvSpPr>
            <p:spPr>
              <a:xfrm>
                <a:off x="1555668" y="1175656"/>
                <a:ext cx="1888177" cy="353944"/>
              </a:xfrm>
              <a:prstGeom prst="rect">
                <a:avLst/>
              </a:prstGeom>
              <a:noFill/>
              <a:ln>
                <a:solidFill>
                  <a:schemeClr val="tx1"/>
                </a:solidFill>
              </a:ln>
            </p:spPr>
            <p:txBody>
              <a:bodyPr wrap="square" rtlCol="0">
                <a:spAutoFit/>
              </a:bodyPr>
              <a:lstStyle/>
              <a:p>
                <a:pPr algn="ctr" defTabSz="1097280"/>
                <a:r>
                  <a:rPr lang="el" sz="2160" b="1" dirty="0">
                    <a:solidFill>
                      <a:prstClr val="black"/>
                    </a:solidFill>
                    <a:latin typeface="Calibri" panose="020F0502020204030204"/>
                  </a:rPr>
                  <a:t>Ευαισθητοποίηση</a:t>
                </a:r>
              </a:p>
            </p:txBody>
          </p:sp>
          <p:sp>
            <p:nvSpPr>
              <p:cNvPr id="5" name="Textfeld 4">
                <a:extLst>
                  <a:ext uri="{FF2B5EF4-FFF2-40B4-BE49-F238E27FC236}">
                    <a16:creationId xmlns:a16="http://schemas.microsoft.com/office/drawing/2014/main" id="{D00BEE4A-BFBC-45EF-9607-73F807690FF6}"/>
                  </a:ext>
                </a:extLst>
              </p:cNvPr>
              <p:cNvSpPr txBox="1"/>
              <p:nvPr/>
            </p:nvSpPr>
            <p:spPr>
              <a:xfrm>
                <a:off x="4001984" y="1175656"/>
                <a:ext cx="1603169" cy="353944"/>
              </a:xfrm>
              <a:prstGeom prst="rect">
                <a:avLst/>
              </a:prstGeom>
              <a:noFill/>
              <a:ln>
                <a:solidFill>
                  <a:schemeClr val="tx1"/>
                </a:solidFill>
              </a:ln>
            </p:spPr>
            <p:txBody>
              <a:bodyPr wrap="square" rtlCol="0">
                <a:spAutoFit/>
              </a:bodyPr>
              <a:lstStyle/>
              <a:p>
                <a:pPr algn="ctr" defTabSz="1097280"/>
                <a:r>
                  <a:rPr lang="el" sz="2160" b="1">
                    <a:solidFill>
                      <a:prstClr val="black"/>
                    </a:solidFill>
                    <a:latin typeface="Calibri" panose="020F0502020204030204"/>
                  </a:rPr>
                  <a:t>Πρόθεση</a:t>
                </a:r>
              </a:p>
            </p:txBody>
          </p:sp>
          <p:sp>
            <p:nvSpPr>
              <p:cNvPr id="6" name="Textfeld 5">
                <a:extLst>
                  <a:ext uri="{FF2B5EF4-FFF2-40B4-BE49-F238E27FC236}">
                    <a16:creationId xmlns:a16="http://schemas.microsoft.com/office/drawing/2014/main" id="{43E95115-E8F4-4068-A7F9-E07284C5E7C9}"/>
                  </a:ext>
                </a:extLst>
              </p:cNvPr>
              <p:cNvSpPr txBox="1"/>
              <p:nvPr/>
            </p:nvSpPr>
            <p:spPr>
              <a:xfrm>
                <a:off x="6293922" y="1175656"/>
                <a:ext cx="1870364" cy="353944"/>
              </a:xfrm>
              <a:prstGeom prst="rect">
                <a:avLst/>
              </a:prstGeom>
              <a:noFill/>
              <a:ln>
                <a:solidFill>
                  <a:schemeClr val="tx1"/>
                </a:solidFill>
              </a:ln>
            </p:spPr>
            <p:txBody>
              <a:bodyPr wrap="square" rtlCol="0">
                <a:spAutoFit/>
              </a:bodyPr>
              <a:lstStyle/>
              <a:p>
                <a:pPr algn="ctr" defTabSz="1097280"/>
                <a:r>
                  <a:rPr lang="el" sz="2160" b="1" dirty="0">
                    <a:solidFill>
                      <a:prstClr val="black"/>
                    </a:solidFill>
                    <a:latin typeface="Calibri" panose="020F0502020204030204"/>
                  </a:rPr>
                  <a:t>Η ΣΥΜΠΕΡΙΦΟΡΑ</a:t>
                </a:r>
                <a:endParaRPr lang="de-DE" sz="2160" b="1" dirty="0">
                  <a:solidFill>
                    <a:prstClr val="black"/>
                  </a:solidFill>
                  <a:latin typeface="Calibri" panose="020F0502020204030204"/>
                </a:endParaRPr>
              </a:p>
            </p:txBody>
          </p:sp>
          <p:sp>
            <p:nvSpPr>
              <p:cNvPr id="7" name="Textfeld 6">
                <a:extLst>
                  <a:ext uri="{FF2B5EF4-FFF2-40B4-BE49-F238E27FC236}">
                    <a16:creationId xmlns:a16="http://schemas.microsoft.com/office/drawing/2014/main" id="{41674949-1B3E-4E46-B2CE-B0A3F51C1376}"/>
                  </a:ext>
                </a:extLst>
              </p:cNvPr>
              <p:cNvSpPr txBox="1"/>
              <p:nvPr/>
            </p:nvSpPr>
            <p:spPr>
              <a:xfrm>
                <a:off x="8680863" y="1175656"/>
                <a:ext cx="1603169" cy="353944"/>
              </a:xfrm>
              <a:prstGeom prst="rect">
                <a:avLst/>
              </a:prstGeom>
              <a:noFill/>
              <a:ln>
                <a:solidFill>
                  <a:schemeClr val="tx1"/>
                </a:solidFill>
              </a:ln>
            </p:spPr>
            <p:txBody>
              <a:bodyPr wrap="square" rtlCol="0">
                <a:spAutoFit/>
              </a:bodyPr>
              <a:lstStyle/>
              <a:p>
                <a:pPr algn="ctr" defTabSz="1097280"/>
                <a:r>
                  <a:rPr lang="el" sz="2160" b="1">
                    <a:solidFill>
                      <a:prstClr val="black"/>
                    </a:solidFill>
                    <a:latin typeface="Calibri" panose="020F0502020204030204"/>
                  </a:rPr>
                  <a:t>Συνήθεια</a:t>
                </a:r>
              </a:p>
            </p:txBody>
          </p:sp>
          <p:sp>
            <p:nvSpPr>
              <p:cNvPr id="8" name="Pfeil: nach rechts 7">
                <a:extLst>
                  <a:ext uri="{FF2B5EF4-FFF2-40B4-BE49-F238E27FC236}">
                    <a16:creationId xmlns:a16="http://schemas.microsoft.com/office/drawing/2014/main" id="{B53D0D8A-E475-4182-B1C9-BEA865DD5FCA}"/>
                  </a:ext>
                </a:extLst>
              </p:cNvPr>
              <p:cNvSpPr/>
              <p:nvPr/>
            </p:nvSpPr>
            <p:spPr>
              <a:xfrm>
                <a:off x="3598223"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9" name="Pfeil: nach rechts 8">
                <a:extLst>
                  <a:ext uri="{FF2B5EF4-FFF2-40B4-BE49-F238E27FC236}">
                    <a16:creationId xmlns:a16="http://schemas.microsoft.com/office/drawing/2014/main" id="{6BC9C9AE-2F65-45F5-9006-FE5A4B2CE353}"/>
                  </a:ext>
                </a:extLst>
              </p:cNvPr>
              <p:cNvSpPr/>
              <p:nvPr/>
            </p:nvSpPr>
            <p:spPr>
              <a:xfrm>
                <a:off x="5824846"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sp>
            <p:nvSpPr>
              <p:cNvPr id="10" name="Pfeil: nach rechts 9">
                <a:extLst>
                  <a:ext uri="{FF2B5EF4-FFF2-40B4-BE49-F238E27FC236}">
                    <a16:creationId xmlns:a16="http://schemas.microsoft.com/office/drawing/2014/main" id="{BE0632F7-808A-43D3-A757-E23F16A2B705}"/>
                  </a:ext>
                </a:extLst>
              </p:cNvPr>
              <p:cNvSpPr/>
              <p:nvPr/>
            </p:nvSpPr>
            <p:spPr>
              <a:xfrm>
                <a:off x="8259289" y="1270661"/>
                <a:ext cx="249382" cy="274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grpSp>
        <p:sp>
          <p:nvSpPr>
            <p:cNvPr id="11" name="Freihandform: Form 10">
              <a:extLst>
                <a:ext uri="{FF2B5EF4-FFF2-40B4-BE49-F238E27FC236}">
                  <a16:creationId xmlns:a16="http://schemas.microsoft.com/office/drawing/2014/main" id="{F9392D07-F295-40F4-9016-F639969451B5}"/>
                </a:ext>
              </a:extLst>
            </p:cNvPr>
            <p:cNvSpPr/>
            <p:nvPr/>
          </p:nvSpPr>
          <p:spPr>
            <a:xfrm>
              <a:off x="2317668" y="2517570"/>
              <a:ext cx="6802582" cy="2284805"/>
            </a:xfrm>
            <a:custGeom>
              <a:avLst/>
              <a:gdLst>
                <a:gd name="connsiteX0" fmla="*/ 0 w 7368571"/>
                <a:gd name="connsiteY0" fmla="*/ 1936093 h 1936093"/>
                <a:gd name="connsiteX1" fmla="*/ 3505200 w 7368571"/>
                <a:gd name="connsiteY1" fmla="*/ 1903436 h 1936093"/>
                <a:gd name="connsiteX2" fmla="*/ 5344886 w 7368571"/>
                <a:gd name="connsiteY2" fmla="*/ 1576864 h 1936093"/>
                <a:gd name="connsiteX3" fmla="*/ 7206343 w 7368571"/>
                <a:gd name="connsiteY3" fmla="*/ 129064 h 1936093"/>
                <a:gd name="connsiteX4" fmla="*/ 7151915 w 7368571"/>
                <a:gd name="connsiteY4" fmla="*/ 161721 h 1936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8571" h="1936093">
                  <a:moveTo>
                    <a:pt x="0" y="1936093"/>
                  </a:moveTo>
                  <a:lnTo>
                    <a:pt x="3505200" y="1903436"/>
                  </a:lnTo>
                  <a:cubicBezTo>
                    <a:pt x="4396014" y="1843565"/>
                    <a:pt x="4728029" y="1872593"/>
                    <a:pt x="5344886" y="1576864"/>
                  </a:cubicBezTo>
                  <a:cubicBezTo>
                    <a:pt x="5961743" y="1281135"/>
                    <a:pt x="6905172" y="364921"/>
                    <a:pt x="7206343" y="129064"/>
                  </a:cubicBezTo>
                  <a:cubicBezTo>
                    <a:pt x="7507514" y="-106793"/>
                    <a:pt x="7329714" y="27464"/>
                    <a:pt x="7151915" y="1617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de-DE" sz="2160">
                <a:solidFill>
                  <a:prstClr val="white"/>
                </a:solidFill>
                <a:latin typeface="Calibri" panose="020F0502020204030204"/>
              </a:endParaRPr>
            </a:p>
          </p:txBody>
        </p:sp>
        <p:cxnSp>
          <p:nvCxnSpPr>
            <p:cNvPr id="13" name="Gerader Verbinder 12">
              <a:extLst>
                <a:ext uri="{FF2B5EF4-FFF2-40B4-BE49-F238E27FC236}">
                  <a16:creationId xmlns:a16="http://schemas.microsoft.com/office/drawing/2014/main" id="{13E1A2C4-F3BC-4FCC-906C-4570F5B4C4E2}"/>
                </a:ext>
              </a:extLst>
            </p:cNvPr>
            <p:cNvCxnSpPr/>
            <p:nvPr/>
          </p:nvCxnSpPr>
          <p:spPr>
            <a:xfrm>
              <a:off x="1555668" y="1686294"/>
              <a:ext cx="0" cy="390698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E2036CC5-4502-4D23-874F-F89D55CB987D}"/>
                </a:ext>
              </a:extLst>
            </p:cNvPr>
            <p:cNvSpPr txBox="1"/>
            <p:nvPr/>
          </p:nvSpPr>
          <p:spPr>
            <a:xfrm>
              <a:off x="582452" y="1686294"/>
              <a:ext cx="869897" cy="292388"/>
            </a:xfrm>
            <a:prstGeom prst="rect">
              <a:avLst/>
            </a:prstGeom>
            <a:noFill/>
          </p:spPr>
          <p:txBody>
            <a:bodyPr wrap="none" rtlCol="0">
              <a:spAutoFit/>
            </a:bodyPr>
            <a:lstStyle/>
            <a:p>
              <a:pPr defTabSz="1097280"/>
              <a:r>
                <a:rPr lang="el" sz="1680" i="1">
                  <a:solidFill>
                    <a:prstClr val="black"/>
                  </a:solidFill>
                  <a:latin typeface="Calibri" panose="020F0502020204030204"/>
                </a:rPr>
                <a:t>Ασφάλεια</a:t>
              </a:r>
            </a:p>
          </p:txBody>
        </p:sp>
      </p:grpSp>
    </p:spTree>
    <p:extLst>
      <p:ext uri="{BB962C8B-B14F-4D97-AF65-F5344CB8AC3E}">
        <p14:creationId xmlns:p14="http://schemas.microsoft.com/office/powerpoint/2010/main" val="17476856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815670D8-0F50-24B1-91C5-71738573C0F5}"/>
              </a:ext>
            </a:extLst>
          </p:cNvPr>
          <p:cNvGrpSpPr/>
          <p:nvPr/>
        </p:nvGrpSpPr>
        <p:grpSpPr>
          <a:xfrm>
            <a:off x="2504104" y="1249206"/>
            <a:ext cx="9622193" cy="3829661"/>
            <a:chOff x="2248250" y="2340528"/>
            <a:chExt cx="6711193" cy="2358860"/>
          </a:xfrm>
        </p:grpSpPr>
        <p:sp>
          <p:nvSpPr>
            <p:cNvPr id="4" name="Textfeld 3">
              <a:extLst>
                <a:ext uri="{FF2B5EF4-FFF2-40B4-BE49-F238E27FC236}">
                  <a16:creationId xmlns:a16="http://schemas.microsoft.com/office/drawing/2014/main" id="{10E8CB92-3A3F-02FD-75ED-A9581D326BAF}"/>
                </a:ext>
              </a:extLst>
            </p:cNvPr>
            <p:cNvSpPr txBox="1"/>
            <p:nvPr/>
          </p:nvSpPr>
          <p:spPr>
            <a:xfrm>
              <a:off x="2248250" y="4437777"/>
              <a:ext cx="1677798" cy="261611"/>
            </a:xfrm>
            <a:prstGeom prst="rect">
              <a:avLst/>
            </a:prstGeom>
            <a:noFill/>
          </p:spPr>
          <p:txBody>
            <a:bodyPr wrap="square" rtlCol="0">
              <a:spAutoFit/>
            </a:bodyPr>
            <a:lstStyle/>
            <a:p>
              <a:pPr algn="r" defTabSz="1097280"/>
              <a:r>
                <a:rPr lang="el" sz="2160">
                  <a:solidFill>
                    <a:prstClr val="black"/>
                  </a:solidFill>
                  <a:latin typeface="Calibri" panose="020F0502020204030204"/>
                </a:rPr>
                <a:t>Ευαισθητοποίηση</a:t>
              </a:r>
            </a:p>
          </p:txBody>
        </p:sp>
        <p:sp>
          <p:nvSpPr>
            <p:cNvPr id="5" name="Textfeld 4">
              <a:extLst>
                <a:ext uri="{FF2B5EF4-FFF2-40B4-BE49-F238E27FC236}">
                  <a16:creationId xmlns:a16="http://schemas.microsoft.com/office/drawing/2014/main" id="{F7716F0B-7AF1-BDE4-9FE8-55417BE1B0D9}"/>
                </a:ext>
              </a:extLst>
            </p:cNvPr>
            <p:cNvSpPr txBox="1"/>
            <p:nvPr/>
          </p:nvSpPr>
          <p:spPr>
            <a:xfrm>
              <a:off x="7281645" y="4437777"/>
              <a:ext cx="1677798" cy="261611"/>
            </a:xfrm>
            <a:prstGeom prst="rect">
              <a:avLst/>
            </a:prstGeom>
            <a:noFill/>
          </p:spPr>
          <p:txBody>
            <a:bodyPr wrap="square" rtlCol="0">
              <a:spAutoFit/>
            </a:bodyPr>
            <a:lstStyle/>
            <a:p>
              <a:pPr defTabSz="1097280"/>
              <a:r>
                <a:rPr lang="el" sz="2160">
                  <a:solidFill>
                    <a:prstClr val="black"/>
                  </a:solidFill>
                  <a:latin typeface="Calibri" panose="020F0502020204030204"/>
                </a:rPr>
                <a:t>Χρήση κωδικού πρόσβασης</a:t>
              </a:r>
            </a:p>
          </p:txBody>
        </p:sp>
        <p:cxnSp>
          <p:nvCxnSpPr>
            <p:cNvPr id="7" name="Gerade Verbindung mit Pfeil 6">
              <a:extLst>
                <a:ext uri="{FF2B5EF4-FFF2-40B4-BE49-F238E27FC236}">
                  <a16:creationId xmlns:a16="http://schemas.microsoft.com/office/drawing/2014/main" id="{4F0B5D12-2374-44CB-B79E-AA5565579096}"/>
                </a:ext>
              </a:extLst>
            </p:cNvPr>
            <p:cNvCxnSpPr>
              <a:stCxn id="4" idx="3"/>
            </p:cNvCxnSpPr>
            <p:nvPr/>
          </p:nvCxnSpPr>
          <p:spPr>
            <a:xfrm>
              <a:off x="3926048" y="4568583"/>
              <a:ext cx="3212983" cy="53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CDC4E46-8C30-83E0-868A-D153612CE5E0}"/>
                </a:ext>
              </a:extLst>
            </p:cNvPr>
            <p:cNvSpPr txBox="1"/>
            <p:nvPr/>
          </p:nvSpPr>
          <p:spPr>
            <a:xfrm>
              <a:off x="4211273" y="2340528"/>
              <a:ext cx="2491531" cy="261611"/>
            </a:xfrm>
            <a:prstGeom prst="rect">
              <a:avLst/>
            </a:prstGeom>
            <a:noFill/>
          </p:spPr>
          <p:txBody>
            <a:bodyPr wrap="square" rtlCol="0">
              <a:spAutoFit/>
            </a:bodyPr>
            <a:lstStyle/>
            <a:p>
              <a:pPr algn="ctr" defTabSz="1097280"/>
              <a:r>
                <a:rPr lang="el" sz="2160">
                  <a:solidFill>
                    <a:prstClr val="black"/>
                  </a:solidFill>
                  <a:latin typeface="Calibri" panose="020F0502020204030204"/>
                </a:rPr>
                <a:t>Κανονισμοί κωδικών πρόσβασης</a:t>
              </a:r>
              <a:endParaRPr lang="de-DE" sz="2160">
                <a:solidFill>
                  <a:prstClr val="black"/>
                </a:solidFill>
                <a:latin typeface="Calibri" panose="020F0502020204030204"/>
              </a:endParaRPr>
            </a:p>
          </p:txBody>
        </p:sp>
        <p:cxnSp>
          <p:nvCxnSpPr>
            <p:cNvPr id="10" name="Gerade Verbindung mit Pfeil 9">
              <a:extLst>
                <a:ext uri="{FF2B5EF4-FFF2-40B4-BE49-F238E27FC236}">
                  <a16:creationId xmlns:a16="http://schemas.microsoft.com/office/drawing/2014/main" id="{2BA25F34-6946-4737-9D4D-0C9AD2BA7CC7}"/>
                </a:ext>
              </a:extLst>
            </p:cNvPr>
            <p:cNvCxnSpPr/>
            <p:nvPr/>
          </p:nvCxnSpPr>
          <p:spPr>
            <a:xfrm>
              <a:off x="5461233" y="2785145"/>
              <a:ext cx="0" cy="1652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FFB221BD-E229-910C-6F81-5A54BC2F418B}"/>
                </a:ext>
              </a:extLst>
            </p:cNvPr>
            <p:cNvSpPr txBox="1"/>
            <p:nvPr/>
          </p:nvSpPr>
          <p:spPr>
            <a:xfrm>
              <a:off x="5478009" y="3240231"/>
              <a:ext cx="276836" cy="261611"/>
            </a:xfrm>
            <a:prstGeom prst="rect">
              <a:avLst/>
            </a:prstGeom>
            <a:noFill/>
          </p:spPr>
          <p:txBody>
            <a:bodyPr wrap="square" rtlCol="0">
              <a:spAutoFit/>
            </a:bodyPr>
            <a:lstStyle/>
            <a:p>
              <a:pPr algn="ctr" defTabSz="1097280"/>
              <a:r>
                <a:rPr lang="el" sz="2160">
                  <a:solidFill>
                    <a:prstClr val="black"/>
                  </a:solidFill>
                  <a:latin typeface="Calibri" panose="020F0502020204030204"/>
                </a:rPr>
                <a:t>-</a:t>
              </a:r>
            </a:p>
          </p:txBody>
        </p:sp>
        <p:sp>
          <p:nvSpPr>
            <p:cNvPr id="12" name="Textfeld 11">
              <a:extLst>
                <a:ext uri="{FF2B5EF4-FFF2-40B4-BE49-F238E27FC236}">
                  <a16:creationId xmlns:a16="http://schemas.microsoft.com/office/drawing/2014/main" id="{A4DD589A-4627-C7A4-3100-530648EE0ACC}"/>
                </a:ext>
              </a:extLst>
            </p:cNvPr>
            <p:cNvSpPr txBox="1"/>
            <p:nvPr/>
          </p:nvSpPr>
          <p:spPr>
            <a:xfrm>
              <a:off x="6495877" y="3240231"/>
              <a:ext cx="2038525" cy="261611"/>
            </a:xfrm>
            <a:prstGeom prst="rect">
              <a:avLst/>
            </a:prstGeom>
            <a:noFill/>
          </p:spPr>
          <p:txBody>
            <a:bodyPr wrap="square" rtlCol="0">
              <a:spAutoFit/>
            </a:bodyPr>
            <a:lstStyle/>
            <a:p>
              <a:pPr algn="ctr" defTabSz="1097280"/>
              <a:r>
                <a:rPr lang="el" sz="2160">
                  <a:solidFill>
                    <a:prstClr val="black"/>
                  </a:solidFill>
                  <a:latin typeface="Calibri" panose="020F0502020204030204"/>
                </a:rPr>
                <a:t>Στόχος: Παραγωγικότητα</a:t>
              </a:r>
              <a:endParaRPr lang="de-DE" sz="2160">
                <a:solidFill>
                  <a:prstClr val="black"/>
                </a:solidFill>
                <a:latin typeface="Calibri" panose="020F0502020204030204"/>
              </a:endParaRPr>
            </a:p>
          </p:txBody>
        </p:sp>
        <p:cxnSp>
          <p:nvCxnSpPr>
            <p:cNvPr id="14" name="Gerade Verbindung mit Pfeil 13">
              <a:extLst>
                <a:ext uri="{FF2B5EF4-FFF2-40B4-BE49-F238E27FC236}">
                  <a16:creationId xmlns:a16="http://schemas.microsoft.com/office/drawing/2014/main" id="{8D4F4044-9894-C6D3-5F41-2FE8393EBC1F}"/>
                </a:ext>
              </a:extLst>
            </p:cNvPr>
            <p:cNvCxnSpPr/>
            <p:nvPr/>
          </p:nvCxnSpPr>
          <p:spPr>
            <a:xfrm flipH="1">
              <a:off x="5863905" y="3424897"/>
              <a:ext cx="4613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3" name="Diagramm 12">
            <a:extLst>
              <a:ext uri="{FF2B5EF4-FFF2-40B4-BE49-F238E27FC236}">
                <a16:creationId xmlns:a16="http://schemas.microsoft.com/office/drawing/2014/main" id="{2C4D840C-BC32-C9D6-0941-06B454FA37F2}"/>
              </a:ext>
            </a:extLst>
          </p:cNvPr>
          <p:cNvGraphicFramePr/>
          <p:nvPr/>
        </p:nvGraphicFramePr>
        <p:xfrm>
          <a:off x="4011631" y="5567167"/>
          <a:ext cx="6246299" cy="1694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Grafik 15" descr="Επιλεγμένο πλαίσιο ελέγχου με συμπαγές γέμισμα">
            <a:extLst>
              <a:ext uri="{FF2B5EF4-FFF2-40B4-BE49-F238E27FC236}">
                <a16:creationId xmlns:a16="http://schemas.microsoft.com/office/drawing/2014/main" id="{E76A1DD7-63DE-DCC5-A8AC-F0D62CCC15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7444" y="6598380"/>
            <a:ext cx="1097280" cy="1097280"/>
          </a:xfrm>
          <a:prstGeom prst="rect">
            <a:avLst/>
          </a:prstGeom>
        </p:spPr>
      </p:pic>
      <p:pic>
        <p:nvPicPr>
          <p:cNvPr id="18" name="Grafik 17" descr="Πλαίσιο ελέγχου επιλεγμένο με μονόχρωμο γέμισμα">
            <a:extLst>
              <a:ext uri="{FF2B5EF4-FFF2-40B4-BE49-F238E27FC236}">
                <a16:creationId xmlns:a16="http://schemas.microsoft.com/office/drawing/2014/main" id="{99E422B1-C549-408A-AE06-71335E01B5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0221" y="6598380"/>
            <a:ext cx="1097280" cy="1097280"/>
          </a:xfrm>
          <a:prstGeom prst="rect">
            <a:avLst/>
          </a:prstGeom>
        </p:spPr>
      </p:pic>
      <p:pic>
        <p:nvPicPr>
          <p:cNvPr id="19" name="Grafik 18" descr="Πλαίσιο ελέγχου επιλεγμένο με μονόχρωμο γέμισμα">
            <a:extLst>
              <a:ext uri="{FF2B5EF4-FFF2-40B4-BE49-F238E27FC236}">
                <a16:creationId xmlns:a16="http://schemas.microsoft.com/office/drawing/2014/main" id="{04338802-8A83-BC72-054E-B22AC1C2DC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78144" y="6598380"/>
            <a:ext cx="1097280" cy="1097280"/>
          </a:xfrm>
          <a:prstGeom prst="rect">
            <a:avLst/>
          </a:prstGeom>
        </p:spPr>
      </p:pic>
      <p:pic>
        <p:nvPicPr>
          <p:cNvPr id="20" name="Grafik 19" descr="Πλαίσιο ελέγχου επιλεγμένο με μονόχρωμο γέμισμα">
            <a:extLst>
              <a:ext uri="{FF2B5EF4-FFF2-40B4-BE49-F238E27FC236}">
                <a16:creationId xmlns:a16="http://schemas.microsoft.com/office/drawing/2014/main" id="{91D16ED2-5740-0046-85EA-3D0E4031A5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4251" y="6598379"/>
            <a:ext cx="1097280" cy="1097280"/>
          </a:xfrm>
          <a:prstGeom prst="rect">
            <a:avLst/>
          </a:prstGeom>
        </p:spPr>
      </p:pic>
    </p:spTree>
    <p:extLst>
      <p:ext uri="{BB962C8B-B14F-4D97-AF65-F5344CB8AC3E}">
        <p14:creationId xmlns:p14="http://schemas.microsoft.com/office/powerpoint/2010/main" val="38170994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B05AAD-41D9-4DC0-BA7B-F02C5BC2BA49}"/>
              </a:ext>
            </a:extLst>
          </p:cNvPr>
          <p:cNvSpPr>
            <a:spLocks noGrp="1"/>
          </p:cNvSpPr>
          <p:nvPr>
            <p:ph type="title"/>
          </p:nvPr>
        </p:nvSpPr>
        <p:spPr>
          <a:xfrm>
            <a:off x="2568981" y="554158"/>
            <a:ext cx="9856734" cy="674491"/>
          </a:xfrm>
        </p:spPr>
        <p:txBody>
          <a:bodyPr>
            <a:normAutofit/>
          </a:bodyPr>
          <a:lstStyle/>
          <a:p>
            <a:pPr algn="ctr"/>
            <a:r>
              <a:rPr lang="el" sz="2880" err="1"/>
              <a:t>Πρόσφατες εξελίξεις προς μια εξατομικευμένη προσέγγιση</a:t>
            </a:r>
            <a:endParaRPr lang="de-DE" sz="2880"/>
          </a:p>
        </p:txBody>
      </p:sp>
      <p:pic>
        <p:nvPicPr>
          <p:cNvPr id="5" name="Inhaltsplatzhalter 4">
            <a:extLst>
              <a:ext uri="{FF2B5EF4-FFF2-40B4-BE49-F238E27FC236}">
                <a16:creationId xmlns:a16="http://schemas.microsoft.com/office/drawing/2014/main" id="{AF3993C0-874C-403B-9923-32AD894C0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024" y="1975099"/>
            <a:ext cx="6527509" cy="5363098"/>
          </a:xfrm>
        </p:spPr>
      </p:pic>
    </p:spTree>
    <p:extLst>
      <p:ext uri="{BB962C8B-B14F-4D97-AF65-F5344CB8AC3E}">
        <p14:creationId xmlns:p14="http://schemas.microsoft.com/office/powerpoint/2010/main" val="35735425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l"/>
              <a:t>Θεωρία της Σχεδιασμένης Συμπεριφοράς (Ajzen, 1991)</a:t>
            </a:r>
          </a:p>
        </p:txBody>
      </p:sp>
      <p:sp>
        <p:nvSpPr>
          <p:cNvPr id="4" name="Oval 3">
            <a:extLst>
              <a:ext uri="{FF2B5EF4-FFF2-40B4-BE49-F238E27FC236}">
                <a16:creationId xmlns:a16="http://schemas.microsoft.com/office/drawing/2014/main" id="{600568F9-5113-D047-8A65-09304200B850}"/>
              </a:ext>
            </a:extLst>
          </p:cNvPr>
          <p:cNvSpPr/>
          <p:nvPr/>
        </p:nvSpPr>
        <p:spPr>
          <a:xfrm>
            <a:off x="6248586"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6898127" y="4356299"/>
            <a:ext cx="1218539" cy="424732"/>
          </a:xfrm>
          <a:prstGeom prst="rect">
            <a:avLst/>
          </a:prstGeom>
          <a:noFill/>
        </p:spPr>
        <p:txBody>
          <a:bodyPr wrap="none" rtlCol="0">
            <a:spAutoFit/>
          </a:bodyPr>
          <a:lstStyle/>
          <a:p>
            <a:pPr defTabSz="1097252">
              <a:defRPr/>
            </a:pPr>
            <a:r>
              <a:rPr lang="el" sz="2160">
                <a:solidFill>
                  <a:prstClr val="black"/>
                </a:solidFill>
                <a:latin typeface="Calibri" panose="020F0502020204030204"/>
              </a:rPr>
              <a:t>Πρόθεση</a:t>
            </a:r>
          </a:p>
        </p:txBody>
      </p:sp>
      <p:sp>
        <p:nvSpPr>
          <p:cNvPr id="6" name="Oval 5">
            <a:extLst>
              <a:ext uri="{FF2B5EF4-FFF2-40B4-BE49-F238E27FC236}">
                <a16:creationId xmlns:a16="http://schemas.microsoft.com/office/drawing/2014/main" id="{E9A132D9-4DB3-C740-A67F-1CC3DAC43451}"/>
              </a:ext>
            </a:extLst>
          </p:cNvPr>
          <p:cNvSpPr/>
          <p:nvPr/>
        </p:nvSpPr>
        <p:spPr>
          <a:xfrm>
            <a:off x="9453104"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7" name="TextBox 6">
            <a:extLst>
              <a:ext uri="{FF2B5EF4-FFF2-40B4-BE49-F238E27FC236}">
                <a16:creationId xmlns:a16="http://schemas.microsoft.com/office/drawing/2014/main" id="{DF07A3EE-73B9-B544-A899-B579B8E7FA7F}"/>
              </a:ext>
            </a:extLst>
          </p:cNvPr>
          <p:cNvSpPr txBox="1"/>
          <p:nvPr/>
        </p:nvSpPr>
        <p:spPr>
          <a:xfrm>
            <a:off x="9717041" y="4356299"/>
            <a:ext cx="1324593" cy="424732"/>
          </a:xfrm>
          <a:prstGeom prst="rect">
            <a:avLst/>
          </a:prstGeom>
          <a:noFill/>
        </p:spPr>
        <p:txBody>
          <a:bodyPr wrap="none" rtlCol="0">
            <a:spAutoFit/>
          </a:bodyPr>
          <a:lstStyle/>
          <a:p>
            <a:pPr defTabSz="1097252">
              <a:defRPr/>
            </a:pPr>
            <a:r>
              <a:rPr lang="el" sz="2160" dirty="0">
                <a:solidFill>
                  <a:prstClr val="black"/>
                </a:solidFill>
                <a:latin typeface="Calibri" panose="020F0502020204030204"/>
              </a:rPr>
              <a:t>Η ΣΥΜΠΕΡΙΦΟΡΑ</a:t>
            </a:r>
            <a:endParaRPr lang="en-US" sz="2160" dirty="0">
              <a:solidFill>
                <a:prstClr val="black"/>
              </a:solidFill>
              <a:latin typeface="Calibri" panose="020F0502020204030204"/>
            </a:endParaRPr>
          </a:p>
        </p:txBody>
      </p:sp>
      <p:sp>
        <p:nvSpPr>
          <p:cNvPr id="8" name="Oval 7">
            <a:extLst>
              <a:ext uri="{FF2B5EF4-FFF2-40B4-BE49-F238E27FC236}">
                <a16:creationId xmlns:a16="http://schemas.microsoft.com/office/drawing/2014/main" id="{63569479-953C-3642-9084-95B03E3CF1E9}"/>
              </a:ext>
            </a:extLst>
          </p:cNvPr>
          <p:cNvSpPr/>
          <p:nvPr/>
        </p:nvSpPr>
        <p:spPr>
          <a:xfrm>
            <a:off x="3044068" y="3805087"/>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3345560" y="4089104"/>
            <a:ext cx="1876755" cy="757130"/>
          </a:xfrm>
          <a:prstGeom prst="rect">
            <a:avLst/>
          </a:prstGeom>
          <a:noFill/>
        </p:spPr>
        <p:txBody>
          <a:bodyPr wrap="square" rtlCol="0">
            <a:spAutoFit/>
          </a:bodyPr>
          <a:lstStyle/>
          <a:p>
            <a:pPr defTabSz="1097252">
              <a:defRPr/>
            </a:pPr>
            <a:r>
              <a:rPr lang="el" sz="2160" dirty="0">
                <a:solidFill>
                  <a:prstClr val="black"/>
                </a:solidFill>
                <a:latin typeface="Calibri" panose="020F0502020204030204"/>
              </a:rPr>
              <a:t>Υποκειμενικός κανόνας</a:t>
            </a:r>
          </a:p>
        </p:txBody>
      </p:sp>
      <p:sp>
        <p:nvSpPr>
          <p:cNvPr id="10" name="Oval 9">
            <a:extLst>
              <a:ext uri="{FF2B5EF4-FFF2-40B4-BE49-F238E27FC236}">
                <a16:creationId xmlns:a16="http://schemas.microsoft.com/office/drawing/2014/main" id="{D711F384-A229-1749-A070-5D2129A64D68}"/>
              </a:ext>
            </a:extLst>
          </p:cNvPr>
          <p:cNvSpPr/>
          <p:nvPr/>
        </p:nvSpPr>
        <p:spPr>
          <a:xfrm>
            <a:off x="3044068" y="1905493"/>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3750428" y="2456706"/>
            <a:ext cx="1106650" cy="424732"/>
          </a:xfrm>
          <a:prstGeom prst="rect">
            <a:avLst/>
          </a:prstGeom>
          <a:noFill/>
        </p:spPr>
        <p:txBody>
          <a:bodyPr wrap="none" rtlCol="0">
            <a:spAutoFit/>
          </a:bodyPr>
          <a:lstStyle/>
          <a:p>
            <a:pPr defTabSz="1097252">
              <a:defRPr/>
            </a:pPr>
            <a:r>
              <a:rPr lang="el" sz="2160">
                <a:solidFill>
                  <a:prstClr val="black"/>
                </a:solidFill>
                <a:latin typeface="Calibri" panose="020F0502020204030204"/>
              </a:rPr>
              <a:t>Στάση</a:t>
            </a:r>
          </a:p>
        </p:txBody>
      </p:sp>
      <p:sp>
        <p:nvSpPr>
          <p:cNvPr id="12" name="Oval 11">
            <a:extLst>
              <a:ext uri="{FF2B5EF4-FFF2-40B4-BE49-F238E27FC236}">
                <a16:creationId xmlns:a16="http://schemas.microsoft.com/office/drawing/2014/main" id="{D9797E29-671D-F64F-ACBE-6131F1AC0D0B}"/>
              </a:ext>
            </a:extLst>
          </p:cNvPr>
          <p:cNvSpPr/>
          <p:nvPr/>
        </p:nvSpPr>
        <p:spPr>
          <a:xfrm>
            <a:off x="3044068" y="570468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3314573" y="5932730"/>
            <a:ext cx="1922987" cy="1089529"/>
          </a:xfrm>
          <a:prstGeom prst="rect">
            <a:avLst/>
          </a:prstGeom>
          <a:noFill/>
        </p:spPr>
        <p:txBody>
          <a:bodyPr wrap="square" rtlCol="0">
            <a:spAutoFit/>
          </a:bodyPr>
          <a:lstStyle/>
          <a:p>
            <a:pPr algn="ctr" defTabSz="1097252">
              <a:defRPr/>
            </a:pPr>
            <a:r>
              <a:rPr lang="el" sz="2160">
                <a:solidFill>
                  <a:prstClr val="black"/>
                </a:solidFill>
                <a:latin typeface="Calibri" panose="020F0502020204030204"/>
              </a:rPr>
              <a:t>Αντιληπτό </a:t>
            </a:r>
          </a:p>
          <a:p>
            <a:pPr algn="ctr" defTabSz="1097252">
              <a:defRPr/>
            </a:pPr>
            <a:r>
              <a:rPr lang="el" sz="2160">
                <a:solidFill>
                  <a:prstClr val="black"/>
                </a:solidFill>
                <a:latin typeface="Calibri" panose="020F0502020204030204"/>
              </a:rPr>
              <a:t>Έλεγχος συμπεριφοράς</a:t>
            </a: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5598489" y="2678309"/>
            <a:ext cx="1024184" cy="1353131"/>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DFFE051-187F-D14C-981D-87C19B68FFEF}"/>
              </a:ext>
            </a:extLst>
          </p:cNvPr>
          <p:cNvCxnSpPr>
            <a:cxnSpLocks/>
            <a:stCxn id="4" idx="6"/>
            <a:endCxn id="6" idx="2"/>
          </p:cNvCxnSpPr>
          <p:nvPr/>
        </p:nvCxnSpPr>
        <p:spPr>
          <a:xfrm>
            <a:off x="8803007" y="4577900"/>
            <a:ext cx="650099"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5598488" y="4577900"/>
            <a:ext cx="650098"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5598489" y="5124362"/>
            <a:ext cx="1024184" cy="135313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EB6BD75-376C-B84F-8F19-5A594F62BD06}"/>
              </a:ext>
            </a:extLst>
          </p:cNvPr>
          <p:cNvCxnSpPr>
            <a:cxnSpLocks/>
            <a:endCxn id="6" idx="3"/>
          </p:cNvCxnSpPr>
          <p:nvPr/>
        </p:nvCxnSpPr>
        <p:spPr>
          <a:xfrm flipV="1">
            <a:off x="5598488" y="5124363"/>
            <a:ext cx="4228705" cy="144162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4321277" y="3451120"/>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4321277" y="5350716"/>
            <a:ext cx="0" cy="353965"/>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cxnSp>
        <p:nvCxnSpPr>
          <p:cNvPr id="36" name="Curved Connector 35">
            <a:extLst>
              <a:ext uri="{FF2B5EF4-FFF2-40B4-BE49-F238E27FC236}">
                <a16:creationId xmlns:a16="http://schemas.microsoft.com/office/drawing/2014/main" id="{B63139FC-B74D-9C45-937A-53C5343C242C}"/>
              </a:ext>
            </a:extLst>
          </p:cNvPr>
          <p:cNvCxnSpPr>
            <a:cxnSpLocks/>
            <a:stCxn id="10" idx="2"/>
            <a:endCxn id="12" idx="2"/>
          </p:cNvCxnSpPr>
          <p:nvPr/>
        </p:nvCxnSpPr>
        <p:spPr>
          <a:xfrm rot="10800000" flipV="1">
            <a:off x="3044068" y="2678307"/>
            <a:ext cx="15240" cy="3799189"/>
          </a:xfrm>
          <a:prstGeom prst="curvedConnector3">
            <a:avLst>
              <a:gd name="adj1" fmla="val 5245157"/>
            </a:avLst>
          </a:prstGeom>
          <a:ln w="1905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227364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DF3D-36F6-2A4D-A3A1-9D55DF9A28BA}"/>
              </a:ext>
            </a:extLst>
          </p:cNvPr>
          <p:cNvSpPr>
            <a:spLocks noGrp="1"/>
          </p:cNvSpPr>
          <p:nvPr>
            <p:ph type="title"/>
          </p:nvPr>
        </p:nvSpPr>
        <p:spPr/>
        <p:txBody>
          <a:bodyPr/>
          <a:lstStyle/>
          <a:p>
            <a:r>
              <a:rPr lang="el"/>
              <a:t>Μοντέλο COM-B (Michie et al. 2011)</a:t>
            </a:r>
          </a:p>
        </p:txBody>
      </p:sp>
      <p:sp>
        <p:nvSpPr>
          <p:cNvPr id="4" name="Oval 3">
            <a:extLst>
              <a:ext uri="{FF2B5EF4-FFF2-40B4-BE49-F238E27FC236}">
                <a16:creationId xmlns:a16="http://schemas.microsoft.com/office/drawing/2014/main" id="{600568F9-5113-D047-8A65-09304200B850}"/>
              </a:ext>
            </a:extLst>
          </p:cNvPr>
          <p:cNvSpPr/>
          <p:nvPr/>
        </p:nvSpPr>
        <p:spPr>
          <a:xfrm>
            <a:off x="7861456" y="3738986"/>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5" name="TextBox 4">
            <a:extLst>
              <a:ext uri="{FF2B5EF4-FFF2-40B4-BE49-F238E27FC236}">
                <a16:creationId xmlns:a16="http://schemas.microsoft.com/office/drawing/2014/main" id="{A83A1BD0-73EE-404E-9281-5ABF6D57F291}"/>
              </a:ext>
            </a:extLst>
          </p:cNvPr>
          <p:cNvSpPr txBox="1"/>
          <p:nvPr/>
        </p:nvSpPr>
        <p:spPr>
          <a:xfrm>
            <a:off x="8235544" y="4290198"/>
            <a:ext cx="1324593" cy="424732"/>
          </a:xfrm>
          <a:prstGeom prst="rect">
            <a:avLst/>
          </a:prstGeom>
          <a:noFill/>
        </p:spPr>
        <p:txBody>
          <a:bodyPr wrap="none" rtlCol="0">
            <a:spAutoFit/>
          </a:bodyPr>
          <a:lstStyle/>
          <a:p>
            <a:pPr defTabSz="1097252">
              <a:defRPr/>
            </a:pPr>
            <a:r>
              <a:rPr lang="el" sz="2160">
                <a:solidFill>
                  <a:prstClr val="black"/>
                </a:solidFill>
                <a:latin typeface="Calibri" panose="020F0502020204030204"/>
              </a:rPr>
              <a:t>Η ΣΥΜΠΕΡΙΦΟΡΑ</a:t>
            </a:r>
          </a:p>
        </p:txBody>
      </p:sp>
      <p:sp>
        <p:nvSpPr>
          <p:cNvPr id="8" name="Oval 7">
            <a:extLst>
              <a:ext uri="{FF2B5EF4-FFF2-40B4-BE49-F238E27FC236}">
                <a16:creationId xmlns:a16="http://schemas.microsoft.com/office/drawing/2014/main" id="{63569479-953C-3642-9084-95B03E3CF1E9}"/>
              </a:ext>
            </a:extLst>
          </p:cNvPr>
          <p:cNvSpPr/>
          <p:nvPr/>
        </p:nvSpPr>
        <p:spPr>
          <a:xfrm>
            <a:off x="4656937" y="3738986"/>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9" name="TextBox 8">
            <a:extLst>
              <a:ext uri="{FF2B5EF4-FFF2-40B4-BE49-F238E27FC236}">
                <a16:creationId xmlns:a16="http://schemas.microsoft.com/office/drawing/2014/main" id="{10CD7FF2-8B11-8D47-AB8D-F15F48270D61}"/>
              </a:ext>
            </a:extLst>
          </p:cNvPr>
          <p:cNvSpPr txBox="1"/>
          <p:nvPr/>
        </p:nvSpPr>
        <p:spPr>
          <a:xfrm>
            <a:off x="5142233" y="4290198"/>
            <a:ext cx="1425198" cy="424732"/>
          </a:xfrm>
          <a:prstGeom prst="rect">
            <a:avLst/>
          </a:prstGeom>
          <a:noFill/>
        </p:spPr>
        <p:txBody>
          <a:bodyPr wrap="none" rtlCol="0">
            <a:spAutoFit/>
          </a:bodyPr>
          <a:lstStyle/>
          <a:p>
            <a:pPr defTabSz="1097252">
              <a:defRPr/>
            </a:pPr>
            <a:r>
              <a:rPr lang="el" sz="2160">
                <a:solidFill>
                  <a:prstClr val="black"/>
                </a:solidFill>
                <a:latin typeface="Calibri" panose="020F0502020204030204"/>
              </a:rPr>
              <a:t>Κίνητρο</a:t>
            </a:r>
          </a:p>
        </p:txBody>
      </p:sp>
      <p:sp>
        <p:nvSpPr>
          <p:cNvPr id="10" name="Oval 9">
            <a:extLst>
              <a:ext uri="{FF2B5EF4-FFF2-40B4-BE49-F238E27FC236}">
                <a16:creationId xmlns:a16="http://schemas.microsoft.com/office/drawing/2014/main" id="{D711F384-A229-1749-A070-5D2129A64D68}"/>
              </a:ext>
            </a:extLst>
          </p:cNvPr>
          <p:cNvSpPr/>
          <p:nvPr/>
        </p:nvSpPr>
        <p:spPr>
          <a:xfrm>
            <a:off x="4656937" y="1839392"/>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1" name="TextBox 10">
            <a:extLst>
              <a:ext uri="{FF2B5EF4-FFF2-40B4-BE49-F238E27FC236}">
                <a16:creationId xmlns:a16="http://schemas.microsoft.com/office/drawing/2014/main" id="{65BC12A9-2636-4845-96FA-2FBB5709EC66}"/>
              </a:ext>
            </a:extLst>
          </p:cNvPr>
          <p:cNvSpPr txBox="1"/>
          <p:nvPr/>
        </p:nvSpPr>
        <p:spPr>
          <a:xfrm>
            <a:off x="5363298" y="2390605"/>
            <a:ext cx="1300356" cy="424732"/>
          </a:xfrm>
          <a:prstGeom prst="rect">
            <a:avLst/>
          </a:prstGeom>
          <a:noFill/>
        </p:spPr>
        <p:txBody>
          <a:bodyPr wrap="none" rtlCol="0">
            <a:spAutoFit/>
          </a:bodyPr>
          <a:lstStyle/>
          <a:p>
            <a:pPr defTabSz="1097252">
              <a:defRPr/>
            </a:pPr>
            <a:r>
              <a:rPr lang="el" sz="2160">
                <a:solidFill>
                  <a:prstClr val="black"/>
                </a:solidFill>
                <a:latin typeface="Calibri" panose="020F0502020204030204"/>
              </a:rPr>
              <a:t>Δυνατότητα</a:t>
            </a:r>
          </a:p>
        </p:txBody>
      </p:sp>
      <p:sp>
        <p:nvSpPr>
          <p:cNvPr id="12" name="Oval 11">
            <a:extLst>
              <a:ext uri="{FF2B5EF4-FFF2-40B4-BE49-F238E27FC236}">
                <a16:creationId xmlns:a16="http://schemas.microsoft.com/office/drawing/2014/main" id="{D9797E29-671D-F64F-ACBE-6131F1AC0D0B}"/>
              </a:ext>
            </a:extLst>
          </p:cNvPr>
          <p:cNvSpPr/>
          <p:nvPr/>
        </p:nvSpPr>
        <p:spPr>
          <a:xfrm>
            <a:off x="4656937" y="5638581"/>
            <a:ext cx="2554421" cy="154563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097252">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8BB27D67-2D62-4744-B406-87DD3A25AAF4}"/>
              </a:ext>
            </a:extLst>
          </p:cNvPr>
          <p:cNvSpPr txBox="1"/>
          <p:nvPr/>
        </p:nvSpPr>
        <p:spPr>
          <a:xfrm>
            <a:off x="5112301" y="6189793"/>
            <a:ext cx="1568057" cy="424732"/>
          </a:xfrm>
          <a:prstGeom prst="rect">
            <a:avLst/>
          </a:prstGeom>
          <a:noFill/>
        </p:spPr>
        <p:txBody>
          <a:bodyPr wrap="none" rtlCol="0">
            <a:spAutoFit/>
          </a:bodyPr>
          <a:lstStyle/>
          <a:p>
            <a:pPr algn="ctr" defTabSz="1097252">
              <a:defRPr/>
            </a:pPr>
            <a:r>
              <a:rPr lang="el" sz="2160">
                <a:solidFill>
                  <a:prstClr val="black"/>
                </a:solidFill>
                <a:latin typeface="Calibri" panose="020F0502020204030204"/>
              </a:rPr>
              <a:t>Ευκαιρία</a:t>
            </a:r>
            <a:endParaRPr lang="en-US" sz="2160">
              <a:solidFill>
                <a:prstClr val="black"/>
              </a:solidFill>
              <a:latin typeface="Calibri" panose="020F0502020204030204"/>
            </a:endParaRPr>
          </a:p>
        </p:txBody>
      </p:sp>
      <p:cxnSp>
        <p:nvCxnSpPr>
          <p:cNvPr id="15" name="Straight Arrow Connector 14">
            <a:extLst>
              <a:ext uri="{FF2B5EF4-FFF2-40B4-BE49-F238E27FC236}">
                <a16:creationId xmlns:a16="http://schemas.microsoft.com/office/drawing/2014/main" id="{051580BE-C389-8A44-BB40-4A7D117342C6}"/>
              </a:ext>
            </a:extLst>
          </p:cNvPr>
          <p:cNvCxnSpPr>
            <a:stCxn id="10" idx="6"/>
            <a:endCxn id="4" idx="1"/>
          </p:cNvCxnSpPr>
          <p:nvPr/>
        </p:nvCxnSpPr>
        <p:spPr>
          <a:xfrm>
            <a:off x="7211360" y="2612209"/>
            <a:ext cx="1024184" cy="1353131"/>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E48545-7B99-9C4D-90B9-FAF94B246D13}"/>
              </a:ext>
            </a:extLst>
          </p:cNvPr>
          <p:cNvCxnSpPr>
            <a:cxnSpLocks/>
            <a:stCxn id="8" idx="6"/>
            <a:endCxn id="4" idx="2"/>
          </p:cNvCxnSpPr>
          <p:nvPr/>
        </p:nvCxnSpPr>
        <p:spPr>
          <a:xfrm>
            <a:off x="7211358" y="4511800"/>
            <a:ext cx="650098" cy="0"/>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123BBD01-2379-C84B-8BB7-C33BBA9B07F3}"/>
              </a:ext>
            </a:extLst>
          </p:cNvPr>
          <p:cNvCxnSpPr>
            <a:cxnSpLocks/>
            <a:stCxn id="12" idx="6"/>
            <a:endCxn id="4" idx="3"/>
          </p:cNvCxnSpPr>
          <p:nvPr/>
        </p:nvCxnSpPr>
        <p:spPr>
          <a:xfrm flipV="1">
            <a:off x="7211360" y="5058261"/>
            <a:ext cx="1024184" cy="1353133"/>
          </a:xfrm>
          <a:prstGeom prst="straightConnector1">
            <a:avLst/>
          </a:prstGeom>
          <a:ln w="19050">
            <a:solidFill>
              <a:schemeClr val="tx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0227D984-73DF-5840-9DD7-F30A7FEE12A7}"/>
              </a:ext>
            </a:extLst>
          </p:cNvPr>
          <p:cNvCxnSpPr>
            <a:stCxn id="10" idx="4"/>
            <a:endCxn id="8" idx="0"/>
          </p:cNvCxnSpPr>
          <p:nvPr/>
        </p:nvCxnSpPr>
        <p:spPr>
          <a:xfrm>
            <a:off x="5934148" y="3385020"/>
            <a:ext cx="0" cy="353965"/>
          </a:xfrm>
          <a:prstGeom prst="straightConnector1">
            <a:avLst/>
          </a:prstGeom>
          <a:ln w="19050">
            <a:headEnd type="none"/>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2C3364A-1703-B14D-8D5B-E0B746ADC8C6}"/>
              </a:ext>
            </a:extLst>
          </p:cNvPr>
          <p:cNvCxnSpPr>
            <a:cxnSpLocks/>
            <a:stCxn id="8" idx="4"/>
            <a:endCxn id="12" idx="0"/>
          </p:cNvCxnSpPr>
          <p:nvPr/>
        </p:nvCxnSpPr>
        <p:spPr>
          <a:xfrm>
            <a:off x="5934148" y="5284615"/>
            <a:ext cx="0" cy="353965"/>
          </a:xfrm>
          <a:prstGeom prst="straightConnector1">
            <a:avLst/>
          </a:prstGeom>
          <a:ln w="19050">
            <a:headEnd type="triangle"/>
            <a:tailEnd type="non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A2B70DC5-64E7-1547-BDB9-C283A5246A9D}"/>
              </a:ext>
            </a:extLst>
          </p:cNvPr>
          <p:cNvSpPr txBox="1"/>
          <p:nvPr/>
        </p:nvSpPr>
        <p:spPr>
          <a:xfrm>
            <a:off x="612147" y="7403651"/>
            <a:ext cx="13848520" cy="757130"/>
          </a:xfrm>
          <a:prstGeom prst="rect">
            <a:avLst/>
          </a:prstGeom>
          <a:noFill/>
        </p:spPr>
        <p:txBody>
          <a:bodyPr wrap="square" rtlCol="0">
            <a:spAutoFit/>
          </a:bodyPr>
          <a:lstStyle/>
          <a:p>
            <a:pPr defTabSz="1097252">
              <a:defRPr/>
            </a:pPr>
            <a:r>
              <a:rPr lang="el" sz="2160">
                <a:solidFill>
                  <a:prstClr val="black"/>
                </a:solidFill>
                <a:latin typeface="Calibri" panose="020F0502020204030204"/>
              </a:rPr>
              <a:t>Michie, S., van Stralen, Μ. Μ., &amp; West, R. (2011). Ο τροχός αλλαγής συμπεριφοράς: Μια νέα μέθοδος για τον χαρακτηρισμό και το σχεδιασμό παρεμβάσεων αλλαγής συμπεριφοράς. </a:t>
            </a:r>
            <a:r>
              <a:rPr lang="el" sz="2160" i="1">
                <a:solidFill>
                  <a:prstClr val="black"/>
                </a:solidFill>
                <a:latin typeface="Calibri" panose="020F0502020204030204"/>
              </a:rPr>
              <a:t>Επιστήμη Εφαρμογής</a:t>
            </a:r>
            <a:r>
              <a:rPr lang="el" sz="2160">
                <a:solidFill>
                  <a:prstClr val="black"/>
                </a:solidFill>
                <a:latin typeface="Calibri" panose="020F0502020204030204"/>
              </a:rPr>
              <a:t>. https://doi.org/10.1186/1748-5908-6-42</a:t>
            </a:r>
          </a:p>
        </p:txBody>
      </p:sp>
    </p:spTree>
    <p:extLst>
      <p:ext uri="{BB962C8B-B14F-4D97-AF65-F5344CB8AC3E}">
        <p14:creationId xmlns:p14="http://schemas.microsoft.com/office/powerpoint/2010/main" val="27004616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
              <a:t>Θεωρία κινήτρων προστασίας</a:t>
            </a:r>
          </a:p>
        </p:txBody>
      </p:sp>
      <p:sp>
        <p:nvSpPr>
          <p:cNvPr id="5" name="Content Placeholder 2"/>
          <p:cNvSpPr>
            <a:spLocks noGrp="1"/>
          </p:cNvSpPr>
          <p:nvPr>
            <p:ph idx="1"/>
          </p:nvPr>
        </p:nvSpPr>
        <p:spPr>
          <a:xfrm>
            <a:off x="2303443" y="6879909"/>
            <a:ext cx="9875520" cy="1162765"/>
          </a:xfrm>
        </p:spPr>
        <p:txBody>
          <a:bodyPr>
            <a:normAutofit/>
          </a:bodyPr>
          <a:lstStyle/>
          <a:p>
            <a:pPr marL="0" indent="0">
              <a:buNone/>
            </a:pPr>
            <a:r>
              <a:rPr lang="el" sz="2160"/>
              <a:t>Ρότζερς, R. W. (1975). Μια θεωρία κινήτρων προστασίας των εκκλήσεων φόβου και της αλλαγής στάσης.</a:t>
            </a:r>
            <a:r>
              <a:rPr lang="el" sz="2160" i="1"/>
              <a:t> Περιοδικό Ψυχολογίας.</a:t>
            </a:r>
            <a:r>
              <a:rPr lang="el" sz="2160"/>
              <a:t> 91: 93–114. </a:t>
            </a:r>
            <a:r>
              <a:rPr lang="el" sz="2160">
                <a:hlinkClick r:id="rId2" tooltip="Digital object identifier"/>
              </a:rPr>
              <a:t>doi</a:t>
            </a:r>
            <a:r>
              <a:rPr lang="el" sz="2160"/>
              <a:t>:</a:t>
            </a:r>
            <a:r>
              <a:rPr lang="el" sz="2160">
                <a:hlinkClick r:id="rId3"/>
              </a:rPr>
              <a:t>10.1080/00223980.1975.9915803</a:t>
            </a:r>
            <a:r>
              <a:rPr lang="el" sz="2160"/>
              <a:t>. </a:t>
            </a:r>
            <a:endParaRPr lang="en-GB" sz="2160"/>
          </a:p>
        </p:txBody>
      </p:sp>
      <p:pic>
        <p:nvPicPr>
          <p:cNvPr id="4098" name="Picture 2" descr="Αποτέλεσμα εικόνας για τη θεωρία κινήτρων προστασίας">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0541" y="2645838"/>
            <a:ext cx="9144000" cy="2434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2607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1981200" y="7193281"/>
            <a:ext cx="10668000" cy="369332"/>
          </a:xfrm>
          <a:prstGeom prst="rect">
            <a:avLst/>
          </a:prstGeom>
          <a:noFill/>
          <a:ln w="9525">
            <a:noFill/>
            <a:miter lim="800000"/>
            <a:headEnd/>
            <a:tailEnd/>
          </a:ln>
        </p:spPr>
        <p:txBody>
          <a:bodyPr lIns="0" tIns="0" rIns="0" bIns="0">
            <a:spAutoFit/>
          </a:bodyPr>
          <a:lstStyle/>
          <a:p>
            <a:pPr defTabSz="1097280">
              <a:defRPr/>
            </a:pPr>
            <a:r>
              <a:rPr lang="el" sz="1200" b="1">
                <a:solidFill>
                  <a:srgbClr val="000000"/>
                </a:solidFill>
                <a:latin typeface="Georgia" pitchFamily="18" charset="0"/>
              </a:rPr>
              <a:t>Ryan, R. M., &amp; Deci, Ε. Λ. (2000). Θεωρία αυτοπροσδιορισμού και διευκόλυνση των εγγενών κινήτρων, της κοινωνικής ανάπτυξης και της ευημερίας. </a:t>
            </a:r>
            <a:r>
              <a:rPr lang="el" sz="1200" b="1" i="1">
                <a:solidFill>
                  <a:srgbClr val="000000"/>
                </a:solidFill>
                <a:latin typeface="Georgia" pitchFamily="18" charset="0"/>
              </a:rPr>
              <a:t>Αμερικανός Ψυχολόγος, 55</a:t>
            </a:r>
            <a:r>
              <a:rPr lang="el" sz="1200" b="1">
                <a:solidFill>
                  <a:srgbClr val="000000"/>
                </a:solidFill>
                <a:latin typeface="Georgia" pitchFamily="18" charset="0"/>
              </a:rPr>
              <a:t>(1), 68-78. doi:10.1037/0003-066X.55.1.68</a:t>
            </a:r>
          </a:p>
        </p:txBody>
      </p:sp>
      <p:pic>
        <p:nvPicPr>
          <p:cNvPr id="17411" name="Picture 4" descr="http://generallythinking.com/articles/wp-content/uploads/2009/04/sdt-cont.gif"/>
          <p:cNvPicPr>
            <a:picLocks noChangeAspect="1" noChangeArrowheads="1"/>
          </p:cNvPicPr>
          <p:nvPr/>
        </p:nvPicPr>
        <p:blipFill>
          <a:blip r:embed="rId2" cstate="print"/>
          <a:srcRect/>
          <a:stretch>
            <a:fillRect/>
          </a:stretch>
        </p:blipFill>
        <p:spPr bwMode="auto">
          <a:xfrm>
            <a:off x="538663" y="2244676"/>
            <a:ext cx="8242901" cy="4429128"/>
          </a:xfrm>
          <a:prstGeom prst="rect">
            <a:avLst/>
          </a:prstGeom>
          <a:noFill/>
          <a:ln w="9525">
            <a:noFill/>
            <a:miter lim="800000"/>
            <a:headEnd/>
            <a:tailEnd/>
          </a:ln>
        </p:spPr>
      </p:pic>
      <p:sp>
        <p:nvSpPr>
          <p:cNvPr id="4" name="Bildeforklaring formet som Pil opp 3"/>
          <p:cNvSpPr/>
          <p:nvPr/>
        </p:nvSpPr>
        <p:spPr>
          <a:xfrm>
            <a:off x="2963160" y="5394090"/>
            <a:ext cx="3888701" cy="2559427"/>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a:defRPr/>
            </a:pPr>
            <a:r>
              <a:rPr lang="el" sz="2160" b="1" err="1">
                <a:solidFill>
                  <a:prstClr val="black"/>
                </a:solidFill>
                <a:latin typeface="Calibri" panose="020F0502020204030204"/>
              </a:rPr>
              <a:t>Θεωρία Γνωστικής Αξιολόγησης</a:t>
            </a:r>
            <a:endParaRPr lang="nb-NO" sz="2160" b="1">
              <a:solidFill>
                <a:prstClr val="black"/>
              </a:solidFill>
              <a:latin typeface="Calibri" panose="020F0502020204030204"/>
            </a:endParaRPr>
          </a:p>
          <a:p>
            <a:pPr algn="ctr" defTabSz="1097280">
              <a:defRPr/>
            </a:pPr>
            <a:r>
              <a:rPr lang="el" sz="2160" b="1" err="1">
                <a:solidFill>
                  <a:prstClr val="black"/>
                </a:solidFill>
                <a:latin typeface="Calibri" panose="020F0502020204030204"/>
              </a:rPr>
              <a:t>Ενόργανη/Ελεγκτική</a:t>
            </a:r>
            <a:endParaRPr lang="nb-NO" sz="2160" b="1">
              <a:solidFill>
                <a:prstClr val="black"/>
              </a:solidFill>
              <a:latin typeface="Calibri" panose="020F0502020204030204"/>
            </a:endParaRPr>
          </a:p>
        </p:txBody>
      </p:sp>
      <p:pic>
        <p:nvPicPr>
          <p:cNvPr id="2" name="Picture 2" descr="Θεωρία αυτοπροσδιορισμού και πώς εξηγεί τα κίνητρα">
            <a:extLst>
              <a:ext uri="{FF2B5EF4-FFF2-40B4-BE49-F238E27FC236}">
                <a16:creationId xmlns:a16="http://schemas.microsoft.com/office/drawing/2014/main" id="{DDA31A4D-1ED0-F8D1-C3DB-DD6F51815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565" y="356026"/>
            <a:ext cx="5502536" cy="375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fade">
                                      <p:cBhvr>
                                        <p:cTn id="12" dur="500"/>
                                        <p:tgtEl>
                                          <p:spTgt spid="174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title"/>
          </p:nvPr>
        </p:nvSpPr>
        <p:spPr>
          <a:xfrm>
            <a:off x="445312" y="484372"/>
            <a:ext cx="5242969" cy="1486814"/>
          </a:xfrm>
          <a:prstGeom prst="rect">
            <a:avLst/>
          </a:prstGeom>
        </p:spPr>
        <p:txBody>
          <a:bodyPr spcFirstLastPara="1" vert="horz" wrap="square" lIns="146304" tIns="73152" rIns="146304" bIns="73152" rtlCol="0" anchor="ctr" anchorCtr="0">
            <a:normAutofit fontScale="90000"/>
          </a:bodyPr>
          <a:lstStyle/>
          <a:p>
            <a:pPr defTabSz="1463004">
              <a:spcBef>
                <a:spcPct val="0"/>
              </a:spcBef>
            </a:pPr>
            <a:r>
              <a:rPr lang="el" sz="3360" dirty="0"/>
              <a:t>Εκπαίδευση συμπεριφορών ασφάλειας στον κυβερνοχώρο</a:t>
            </a:r>
            <a:endParaRPr lang="en-US" sz="3360" dirty="0"/>
          </a:p>
        </p:txBody>
      </p:sp>
      <p:sp>
        <p:nvSpPr>
          <p:cNvPr id="449" name="Google Shape;449;p39"/>
          <p:cNvSpPr txBox="1">
            <a:spLocks noGrp="1"/>
          </p:cNvSpPr>
          <p:nvPr>
            <p:ph type="body" idx="1"/>
          </p:nvPr>
        </p:nvSpPr>
        <p:spPr>
          <a:xfrm>
            <a:off x="290931" y="2368556"/>
            <a:ext cx="6107017" cy="5376672"/>
          </a:xfrm>
          <a:prstGeom prst="rect">
            <a:avLst/>
          </a:prstGeom>
        </p:spPr>
        <p:txBody>
          <a:bodyPr spcFirstLastPara="1" vert="horz" wrap="square" lIns="146304" tIns="73152" rIns="146304" bIns="73152" rtlCol="0" anchor="t" anchorCtr="0">
            <a:normAutofit fontScale="92500" lnSpcReduction="20000"/>
          </a:bodyPr>
          <a:lstStyle/>
          <a:p>
            <a:pPr marL="0" indent="-365750" defTabSz="1463004">
              <a:buFont typeface="Arial" panose="020B0604020202020204" pitchFamily="34" charset="0"/>
              <a:buChar char="•"/>
            </a:pPr>
            <a:r>
              <a:rPr lang="el" sz="2400" dirty="0"/>
              <a:t>Αλλάξτε την εστίαση από την ενεργοποίηση του φόβου στη βάση κινήτρων</a:t>
            </a:r>
          </a:p>
          <a:p>
            <a:pPr marL="0" indent="-365750" defTabSz="1463004">
              <a:spcBef>
                <a:spcPts val="1920"/>
              </a:spcBef>
              <a:buFont typeface="Arial" panose="020B0604020202020204" pitchFamily="34" charset="0"/>
              <a:buChar char="•"/>
            </a:pPr>
            <a:r>
              <a:rPr lang="el" sz="2400" dirty="0"/>
              <a:t>Παιχνιδοποίηση της εκπαίδευσης και της κατάρτισης</a:t>
            </a:r>
          </a:p>
          <a:p>
            <a:pPr marL="0" indent="-365750" defTabSz="1463004">
              <a:spcBef>
                <a:spcPts val="1920"/>
              </a:spcBef>
              <a:buFont typeface="Arial" panose="020B0604020202020204" pitchFamily="34" charset="0"/>
              <a:buChar char="•"/>
            </a:pPr>
            <a:r>
              <a:rPr lang="el" sz="2400" dirty="0"/>
              <a:t>Βασισμένο στην Κοινωνική Γνωσιακή Θεωρία και τον Συμπεριφορισμό</a:t>
            </a:r>
            <a:endParaRPr lang="en-US" sz="2400" dirty="0"/>
          </a:p>
          <a:p>
            <a:pPr indent="-365750" defTabSz="1463004">
              <a:spcBef>
                <a:spcPts val="1920"/>
              </a:spcBef>
              <a:buSzPts val="1300"/>
              <a:buFont typeface="Arial" panose="020B0604020202020204" pitchFamily="34" charset="0"/>
              <a:buChar char="•"/>
            </a:pPr>
            <a:r>
              <a:rPr lang="el" sz="2400" dirty="0"/>
              <a:t>Πόντοι</a:t>
            </a:r>
          </a:p>
          <a:p>
            <a:pPr indent="-365750" defTabSz="1463004">
              <a:buSzPts val="1300"/>
              <a:buFont typeface="Arial" panose="020B0604020202020204" pitchFamily="34" charset="0"/>
              <a:buChar char="•"/>
            </a:pPr>
            <a:r>
              <a:rPr lang="el" sz="2400" dirty="0"/>
              <a:t>Κονκάρδες </a:t>
            </a:r>
          </a:p>
          <a:p>
            <a:pPr indent="-365750" defTabSz="1463004">
              <a:buSzPts val="1300"/>
              <a:buFont typeface="Arial" panose="020B0604020202020204" pitchFamily="34" charset="0"/>
              <a:buChar char="•"/>
            </a:pPr>
            <a:r>
              <a:rPr lang="el" sz="2400" dirty="0"/>
              <a:t>Πίνακες κατάταξης</a:t>
            </a:r>
          </a:p>
          <a:p>
            <a:pPr marL="0" indent="-365750" defTabSz="1463004">
              <a:spcBef>
                <a:spcPts val="1920"/>
              </a:spcBef>
              <a:buFont typeface="Arial" panose="020B0604020202020204" pitchFamily="34" charset="0"/>
              <a:buChar char="•"/>
            </a:pPr>
            <a:r>
              <a:rPr lang="el" sz="2400" dirty="0"/>
              <a:t>Βοηθά στην αύξηση της ευαισθητοποίησης και της επίμονης συμπεριφοράς</a:t>
            </a:r>
            <a:endParaRPr lang="en-US" sz="2400" dirty="0"/>
          </a:p>
          <a:p>
            <a:pPr marL="0" indent="-365750" defTabSz="1463004">
              <a:spcBef>
                <a:spcPts val="1920"/>
              </a:spcBef>
              <a:buFont typeface="Arial" panose="020B0604020202020204" pitchFamily="34" charset="0"/>
              <a:buChar char="•"/>
            </a:pPr>
            <a:r>
              <a:rPr lang="el" sz="2400" dirty="0"/>
              <a:t>Περιοδικός έλεγχος και ενημέρωση</a:t>
            </a:r>
          </a:p>
          <a:p>
            <a:pPr indent="-365750" defTabSz="1463004">
              <a:spcBef>
                <a:spcPts val="1920"/>
              </a:spcBef>
              <a:buSzPts val="1300"/>
              <a:buFont typeface="Arial" panose="020B0604020202020204" pitchFamily="34" charset="0"/>
              <a:buChar char="•"/>
            </a:pPr>
            <a:r>
              <a:rPr lang="el" sz="2400" dirty="0"/>
              <a:t>Διαλείποντα κίνητρα</a:t>
            </a:r>
          </a:p>
          <a:p>
            <a:pPr indent="-365750" defTabSz="1463004">
              <a:buSzPts val="1300"/>
              <a:buFont typeface="Arial" panose="020B0604020202020204" pitchFamily="34" charset="0"/>
              <a:buChar char="•"/>
            </a:pPr>
            <a:r>
              <a:rPr lang="el" sz="2400" dirty="0"/>
              <a:t>Ανάπτυξη επίθεσης</a:t>
            </a:r>
          </a:p>
          <a:p>
            <a:pPr indent="-365750" defTabSz="1463004">
              <a:buSzPts val="1300"/>
              <a:buFont typeface="Arial" panose="020B0604020202020204" pitchFamily="34" charset="0"/>
              <a:buChar char="•"/>
            </a:pPr>
            <a:r>
              <a:rPr lang="el" sz="2400" dirty="0"/>
              <a:t>Έκθεση και εκπαίδευση</a:t>
            </a:r>
          </a:p>
        </p:txBody>
      </p:sp>
      <p:pic>
        <p:nvPicPr>
          <p:cNvPr id="450" name="Google Shape;450;p39"/>
          <p:cNvPicPr preferRelativeResize="0"/>
          <p:nvPr/>
        </p:nvPicPr>
        <p:blipFill>
          <a:blip r:embed="rId3" cstate="email">
            <a:extLst>
              <a:ext uri="{28A0092B-C50C-407E-A947-70E740481C1C}">
                <a14:useLocalDpi xmlns:a14="http://schemas.microsoft.com/office/drawing/2010/main"/>
              </a:ext>
            </a:extLst>
          </a:blip>
          <a:stretch>
            <a:fillRect/>
          </a:stretch>
        </p:blipFill>
        <p:spPr>
          <a:xfrm>
            <a:off x="6803135" y="956201"/>
            <a:ext cx="7149563" cy="5534406"/>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9828</Words>
  <Application>Microsoft Office PowerPoint</Application>
  <PresentationFormat>Custom</PresentationFormat>
  <Paragraphs>816</Paragraphs>
  <Slides>142</Slides>
  <Notes>39</Notes>
  <HiddenSlides>0</HiddenSlides>
  <MMClips>1</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142</vt:i4>
      </vt:variant>
    </vt:vector>
  </HeadingPairs>
  <TitlesOfParts>
    <vt:vector size="165" baseType="lpstr">
      <vt:lpstr>ＭＳ Ｐゴシック</vt:lpstr>
      <vt:lpstr>-apple-system</vt:lpstr>
      <vt:lpstr>Aptos</vt:lpstr>
      <vt:lpstr>Arial</vt:lpstr>
      <vt:lpstr>Calibri</vt:lpstr>
      <vt:lpstr>Calibri Light</vt:lpstr>
      <vt:lpstr>Courier New</vt:lpstr>
      <vt:lpstr>Georgia</vt:lpstr>
      <vt:lpstr>Helvetica Neue</vt:lpstr>
      <vt:lpstr>MTSY</vt:lpstr>
      <vt:lpstr>Nunito</vt:lpstr>
      <vt:lpstr>Söhne</vt:lpstr>
      <vt:lpstr>Times</vt:lpstr>
      <vt:lpstr>Times New Roman</vt:lpstr>
      <vt:lpstr>Verdana</vt:lpstr>
      <vt:lpstr>WarnockPro-It</vt:lpstr>
      <vt:lpstr>WarnockPro-Regular</vt:lpstr>
      <vt:lpstr>Wingdings</vt:lpstr>
      <vt:lpstr>Office Theme</vt:lpstr>
      <vt:lpstr>2_Office Theme</vt:lpstr>
      <vt:lpstr>1_Office Theme</vt:lpstr>
      <vt:lpstr>3_Office Theme</vt:lpstr>
      <vt:lpstr>4_Office Theme</vt:lpstr>
      <vt:lpstr>PowerPoint Presentation</vt:lpstr>
      <vt:lpstr>Ευχαριστίες</vt:lpstr>
      <vt:lpstr>Ψηφιοποίηση στον τομέα της υγείας...</vt:lpstr>
      <vt:lpstr>Ψηφιοποίηση στον τομέα της υγείας...</vt:lpstr>
      <vt:lpstr>PowerPoint Presentation</vt:lpstr>
      <vt:lpstr>PowerPoint Presentation</vt:lpstr>
      <vt:lpstr>(Γνωστές) παραβιάσεις δεδομένων</vt:lpstr>
      <vt:lpstr>PowerPoint Presentation</vt:lpstr>
      <vt:lpstr>PowerPoint Presentation</vt:lpstr>
      <vt:lpstr>PowerPoint Presentation</vt:lpstr>
      <vt:lpstr>Το δομικό πρόβλημα: χαμηλά κρεμαστά φρούτα</vt:lpstr>
      <vt:lpstr>Γιατί στοχοποιούνται τα ιδρύματα υγειονομικής περίθαλψης;</vt:lpstr>
      <vt:lpstr>PowerPoint Presentation</vt:lpstr>
      <vt:lpstr>PowerPoint Presentation</vt:lpstr>
      <vt:lpstr>Εργαζόμενοι στον τομέα της υγειονομικής περίθαλψης και επαναλαμβανόμενα κλικ</vt:lpstr>
      <vt:lpstr>Γιατί αγωνίζονται οι νοσηλευτές;</vt:lpstr>
      <vt:lpstr>Τι είναι η Μάθηση; </vt:lpstr>
      <vt:lpstr>Τι είναι η μάθηση</vt:lpstr>
      <vt:lpstr>PowerPoint Presentation</vt:lpstr>
      <vt:lpstr>Μοντέλα μνήμης</vt:lpstr>
      <vt:lpstr>Μοντέλα μνήμης</vt:lpstr>
      <vt:lpstr>Θεωρία επιπέδων επεξεργασίας</vt:lpstr>
      <vt:lpstr>Craik και Tulving (1975)</vt:lpstr>
      <vt:lpstr>Μάθηση μέσω ανάκτησης</vt:lpstr>
      <vt:lpstr>Μεταγνώση</vt:lpstr>
      <vt:lpstr>Ορισμοί</vt:lpstr>
      <vt:lpstr>Για να καταλάβετε</vt:lpstr>
      <vt:lpstr>Συστατικά (Dawson, 2016)</vt:lpstr>
      <vt:lpstr>Τα στοιχεία συνεχίστηκαν (Dawson, 2016)</vt:lpstr>
      <vt:lpstr>Αυτορρύθμιση</vt:lpstr>
      <vt:lpstr>PowerPoint Presentation</vt:lpstr>
      <vt:lpstr>Μεταγνώση (Ευκλείδης, 2011)</vt:lpstr>
      <vt:lpstr>Πώς να φτάσετε</vt:lpstr>
      <vt:lpstr>Πραγματικές πτυχές</vt:lpstr>
      <vt:lpstr>Αυτορρύθμιση</vt:lpstr>
      <vt:lpstr>PowerPoint Presentation</vt:lpstr>
      <vt:lpstr>PowerPoint Presentation</vt:lpstr>
      <vt:lpstr>Πρόληψη - Εκπαίδευση και Κατάρτιση</vt:lpstr>
      <vt:lpstr>Εκπαίδευση συμπεριφορών ασφάλειας στον κυβερνοχώρο (status quo)</vt:lpstr>
      <vt:lpstr>PowerPoint Presentation</vt:lpstr>
      <vt:lpstr>Επιδράσεις του Gamification</vt:lpstr>
      <vt:lpstr>Πλαίσια</vt:lpstr>
      <vt:lpstr>Εθνική Πρωτοβουλία για το Εκπαιδευτικό Πλαίσιο για την Κυβερνοασφάλεια</vt:lpstr>
      <vt:lpstr>NIST </vt:lpstr>
      <vt:lpstr>ΝΙΚ-2</vt:lpstr>
      <vt:lpstr>PowerPoint Presentation</vt:lpstr>
      <vt:lpstr>Ευρωπαϊκό πλαίσιο δεξιοτήτων κυβερνοασφάλειας (ECSF) του ENISA</vt:lpstr>
      <vt:lpstr>Ρόλοι ECSF</vt:lpstr>
      <vt:lpstr>PowerPoint Presentation</vt:lpstr>
      <vt:lpstr>Εκπαιδευτικός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Θυμηθείτε τη Συμμόρφωση έναντι Τήρησης</vt:lpstr>
      <vt:lpstr>Περίληψη CSC</vt:lpstr>
      <vt:lpstr>Συστάσεις για ένα επιτυχημένο πρόγραμμα CSC</vt:lpstr>
      <vt:lpstr>Εκτέλεση</vt:lpstr>
      <vt:lpstr>Τι μπορούμε να μετρήσουμε (και πώς)</vt:lpstr>
      <vt:lpstr>PowerPoint Presentation</vt:lpstr>
      <vt:lpstr>PowerPoint Presentation</vt:lpstr>
      <vt:lpstr>Σχεδιασμός Παρέμβασης:  Χαρτογράφηση Παρέμβασης</vt:lpstr>
      <vt:lpstr>Χαρτογράφηση παρέμβασης  Bartholomew et al., 1998 (2016 5η έκδοση)</vt:lpstr>
      <vt:lpstr>PowerPoint Presentation</vt:lpstr>
      <vt:lpstr>Βήματα Σχεδιασμού Χαρτογράφησης Παρέμβασης:</vt:lpstr>
      <vt:lpstr>Στόχος</vt:lpstr>
      <vt:lpstr>Τι είναι το PRECEDE/PROCEED;</vt:lpstr>
      <vt:lpstr>Το PRECEDE έχει πέντε φάσεις:</vt:lpstr>
      <vt:lpstr>Το PROCEED έχει τέσσερις φάσεις:</vt:lpstr>
      <vt:lpstr>PowerPoint Presentation</vt:lpstr>
      <vt:lpstr>Υποθέσεις πίσω από το PRECEDE/PROCEED:</vt:lpstr>
      <vt:lpstr>Γιατί να χρησιμοποιήσετε το PRECEDE/PROCEED;</vt:lpstr>
      <vt:lpstr>Πώς χρησιμοποιείτε το PRECEDE/PROCEED;</vt:lpstr>
      <vt:lpstr>Πώς χρησιμοποιείτε το PRECEDE/PROCEED; (συνέχεια)</vt:lpstr>
      <vt:lpstr>Πώς χρησιμοποιείτε το PRECEDE/PROCEED; (συνέχεια)</vt:lpstr>
      <vt:lpstr>Πώς χρησιμοποιείτε το PRECEDE/PROCEED; (συνέχεια)</vt:lpstr>
      <vt:lpstr>Χαρτογράφηση παρέμβασης</vt:lpstr>
      <vt:lpstr>IM Βήμα 1</vt:lpstr>
      <vt:lpstr>IM Βήματα 2</vt:lpstr>
      <vt:lpstr>IM Βήματα 3</vt:lpstr>
      <vt:lpstr>Περισσότερα βήματα</vt:lpstr>
      <vt:lpstr>6. Αξιολόγηση (συνέχεια)</vt:lpstr>
      <vt:lpstr>PowerPoint Presentation</vt:lpstr>
      <vt:lpstr>Μαθησιακές &amp; Παιδαγωγικές Προσεγγίσεις</vt:lpstr>
      <vt:lpstr>PowerPoint Presentation</vt:lpstr>
      <vt:lpstr>Η γνώση από μόνη της δεν βοηθά</vt:lpstr>
      <vt:lpstr>Τα όρια της προπόνησης</vt:lpstr>
      <vt:lpstr>Μείωση της ευαισθησίας στην SE μέσω της εκπαίδευσης</vt:lpstr>
      <vt:lpstr>PowerPoint Presentation</vt:lpstr>
      <vt:lpstr>PowerPoint Presentation</vt:lpstr>
      <vt:lpstr>Πρόσφατες εξελίξεις προς μια εξατομικευμένη προσέγγιση</vt:lpstr>
      <vt:lpstr>Θεωρία της Σχεδιασμένης Συμπεριφοράς (Ajzen, 1991)</vt:lpstr>
      <vt:lpstr>Μοντέλο COM-B (Michie et al. 2011)</vt:lpstr>
      <vt:lpstr>Θεωρία κινήτρων προστασίας</vt:lpstr>
      <vt:lpstr>PowerPoint Presentation</vt:lpstr>
      <vt:lpstr>Εκπαίδευση συμπεριφορών ασφάλειας στον κυβερνοχώρο</vt:lpstr>
      <vt:lpstr>PowerPoint Presentation</vt:lpstr>
      <vt:lpstr>ICT8210 28.11.2025 Σχεδιασμός κατάρτισης και εκπαίδευσης για την ΕτΠ – Ανθρώπινες πτυχές μέρος II</vt:lpstr>
      <vt:lpstr>Επιδράσεις του Gamification</vt:lpstr>
      <vt:lpstr>Ώθηση, Gamification</vt:lpstr>
      <vt:lpstr>PowerPoint Presentation</vt:lpstr>
      <vt:lpstr>PowerPoint Presentation</vt:lpstr>
      <vt:lpstr>PowerPoint Presentation</vt:lpstr>
      <vt:lpstr>PowerPoint Presentation</vt:lpstr>
      <vt:lpstr>Πώς να μετρήσετε την «Κουλτούρα Ασφάλειας»;</vt:lpstr>
      <vt:lpstr>PowerPoint Presentation</vt:lpstr>
      <vt:lpstr>Δείκτες ωριμότητας κουλτούρας</vt:lpstr>
      <vt:lpstr>Υποστήριξη</vt:lpstr>
      <vt:lpstr>PowerPoint Presentation</vt:lpstr>
      <vt:lpstr>Ο ρόλος της αυτοαποτελεσματικότητας</vt:lpstr>
      <vt:lpstr>Θεωρία της Σχεδιασμένης Συμπεριφοράς (Ajzen, 1991)</vt:lpstr>
      <vt:lpstr>Θεωρία κινήτρων προστασίας</vt:lpstr>
      <vt:lpstr>Μοντέλο Αποδοχής Τεχνολογίας</vt:lpstr>
      <vt:lpstr>PowerPoint Presentation</vt:lpstr>
      <vt:lpstr>Μεταγνώση</vt:lpstr>
      <vt:lpstr>Hackathons </vt:lpstr>
      <vt:lpstr>PowerPoint Presentation</vt:lpstr>
      <vt:lpstr>Παραδοσιακές παραδόσεις</vt:lpstr>
      <vt:lpstr>Διαγωνισμοί Capture The Flag (CTF). </vt:lpstr>
      <vt:lpstr>Άλλες προσεγγίσεις</vt:lpstr>
      <vt:lpstr>Άλλες προσεγγίσεις (συνέχεια)</vt:lpstr>
      <vt:lpstr>Επιφάνειες τραπεζιών</vt:lpstr>
      <vt:lpstr>PowerPoint Presentation</vt:lpstr>
      <vt:lpstr>PowerPoint Presentation</vt:lpstr>
      <vt:lpstr>Μέθοδοι Αξιολόγησης</vt:lpstr>
      <vt:lpstr>PowerPoint Presentation</vt:lpstr>
      <vt:lpstr>PowerPoint Presentation</vt:lpstr>
      <vt:lpstr>Σχεδιασμός ENISA</vt:lpstr>
      <vt:lpstr>Νέα Εκπαιδευτικά «Μοντέλα»</vt:lpstr>
      <vt:lpstr>PowerPoint Presentation</vt:lpstr>
      <vt:lpstr>Ας αναλύσουμε</vt:lpstr>
      <vt:lpstr>PowerPoint Presentation</vt:lpstr>
      <vt:lpstr>Ορισμοί</vt:lpstr>
      <vt:lpstr>Η μελέτη NATURE (2025)</vt:lpstr>
      <vt:lpstr>PowerPoint Presentation</vt:lpstr>
      <vt:lpstr>PowerPoint Presentation</vt:lpstr>
      <vt:lpstr>PowerPoint Presentation</vt:lpstr>
      <vt:lpstr>Η μελέτη NATURE</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 a</cp:lastModifiedBy>
  <cp:revision>36</cp:revision>
  <dcterms:modified xsi:type="dcterms:W3CDTF">2026-02-16T15:45:46Z</dcterms:modified>
</cp:coreProperties>
</file>