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3E767-EBE2-537C-C453-70949F9D8E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6EEB52-807F-4A1B-C29E-413E54E326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3318A9D-7F66-18C2-CFF4-5AFD156A77E4}"/>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1912EDD7-3A0D-FAC2-7818-29A2B2F2EE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90584F-0C1C-F304-6D6F-D9CF5C9DB512}"/>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4013626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E5D8A-CCCA-BC95-DDAB-7602952F24E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A42112-50FD-BD64-26D1-705AB99F42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DE228D-ACFF-0AB1-3DF6-33A5890E1426}"/>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5A48795E-6F56-66B7-C3C4-EDD557E634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DD88ED-244F-31EB-FE98-9FE79EE37F4A}"/>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750853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6BEB1F-B996-38A4-5095-CA01C9FF53B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39EB46E-E26D-63B2-F873-DD7A06655B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F6D095-D383-50FE-4227-C345BB0FB717}"/>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A95ED487-64AA-59F6-5FF4-903AA882AC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8F9157-05BB-4E2B-5E75-1CD47D15BB7B}"/>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676284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E92-9C7A-9CF8-ACC1-CBB03B0877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BD95281-E166-B414-F259-E04BC44F2F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CA1FA2-D2EC-B81D-2E0D-88CB71E5948C}"/>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CED57723-4686-4695-FEE9-915996B112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5DF2BC-2AFC-22C4-A686-87CC5BBE2FCD}"/>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065674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CA8DF-9431-3E96-93DC-0B78C0F832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C68942B-E6B0-6947-0C87-11804F5B3F5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CACCB5-CA2A-7BAA-91BA-AEF4F6327A1B}"/>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CBA0729B-4F4B-1451-EEB9-45EF8E4D01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3364AD-CEF3-CD4A-4DA4-496096CA1B3D}"/>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264733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E1A93-720E-8FC1-7DD5-74738BF2F6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C46F5F0-2680-5E2D-6609-440C87F261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E79B9B-F567-05B7-9E34-C32109827C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881F7A-F1A5-189E-A860-25CCF1450010}"/>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6" name="Footer Placeholder 5">
            <a:extLst>
              <a:ext uri="{FF2B5EF4-FFF2-40B4-BE49-F238E27FC236}">
                <a16:creationId xmlns:a16="http://schemas.microsoft.com/office/drawing/2014/main" id="{14D26DDA-A557-A17A-C4AD-B94D8A2E73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86044D6-BC5B-1452-810B-9B2AF90D4C07}"/>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4190622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74A02-3E3C-B1BF-10CF-AA6F2CD426F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A0D1CC7-FBF7-D62B-56F6-5C6109A378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574F4A-DF42-66E8-ACEF-685B8EA3AE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F69608F-9E5F-3CB3-7C3C-73EFE3ADAF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589098-5FAE-6741-F114-544F9DD7DE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A04BF6D-E0B4-D671-AD26-40E5984CF48F}"/>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8" name="Footer Placeholder 7">
            <a:extLst>
              <a:ext uri="{FF2B5EF4-FFF2-40B4-BE49-F238E27FC236}">
                <a16:creationId xmlns:a16="http://schemas.microsoft.com/office/drawing/2014/main" id="{E2351077-7B3B-4181-7EAE-4A3A135778A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ED04BBD-C8CB-29D9-3BD5-5BC2AD6B5FE2}"/>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874689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A0312-A8A9-6298-553C-227F2165BA9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D2BA0B0-D115-1762-5943-5754AB552A7A}"/>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4" name="Footer Placeholder 3">
            <a:extLst>
              <a:ext uri="{FF2B5EF4-FFF2-40B4-BE49-F238E27FC236}">
                <a16:creationId xmlns:a16="http://schemas.microsoft.com/office/drawing/2014/main" id="{DB9C095B-C78B-28B5-4812-A9E4D38E517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708B29-E34C-12A3-372D-63CB45C5F11E}"/>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756364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82D986-AF30-7E7E-3151-4E8521C5D5D2}"/>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3" name="Footer Placeholder 2">
            <a:extLst>
              <a:ext uri="{FF2B5EF4-FFF2-40B4-BE49-F238E27FC236}">
                <a16:creationId xmlns:a16="http://schemas.microsoft.com/office/drawing/2014/main" id="{80A22EB2-045C-4C5E-7BE0-CD98FE95C9C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E69576D-570D-5DF6-0D02-93E4DB825FB9}"/>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4187047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F6F15-9F64-4101-1DB4-68F8349C51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DDADC1-6980-2E23-DEF4-67BD0250FC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9B34527-C2EF-9BA6-340E-A0E591EA4A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8DD560-47B5-54A6-F9F3-74C72B8128B8}"/>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6" name="Footer Placeholder 5">
            <a:extLst>
              <a:ext uri="{FF2B5EF4-FFF2-40B4-BE49-F238E27FC236}">
                <a16:creationId xmlns:a16="http://schemas.microsoft.com/office/drawing/2014/main" id="{6BBAA834-5474-5817-C627-CBE56E0956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A08A2B-7919-B374-F06E-DAD1AC15A82D}"/>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22513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5256F-95F9-5C88-A37A-01A0558A7E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59F4D47-AF4D-9ED8-9516-BC3D85BD9F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7B6673A-9230-3165-82EF-5087DD1202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0478BA-2563-06D8-AC68-B68D3839FADC}"/>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6" name="Footer Placeholder 5">
            <a:extLst>
              <a:ext uri="{FF2B5EF4-FFF2-40B4-BE49-F238E27FC236}">
                <a16:creationId xmlns:a16="http://schemas.microsoft.com/office/drawing/2014/main" id="{51F48827-5898-7CBA-8DBF-E0618724CFF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E4867C-4B9C-42FC-88B3-A12683CA5355}"/>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906098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99DD5C-43EB-0053-7F64-36CF0235B3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2D2C7C-D181-1713-F992-51CF2378AC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542EC6-3A8D-3AF8-01F2-6A00067E86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20E48AEE-A38B-3DAA-7C75-62A07B024D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9F7DBF9-EF4E-D847-E100-D9C94A3B7F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9961BEA-612D-4627-8279-6F542F82D931}" type="slidenum">
              <a:rPr lang="en-GB" smtClean="0"/>
              <a:t>‹#›</a:t>
            </a:fld>
            <a:endParaRPr lang="en-GB"/>
          </a:p>
        </p:txBody>
      </p:sp>
    </p:spTree>
    <p:extLst>
      <p:ext uri="{BB962C8B-B14F-4D97-AF65-F5344CB8AC3E}">
        <p14:creationId xmlns:p14="http://schemas.microsoft.com/office/powerpoint/2010/main" val="2400727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n.wikipedia.org/wiki/IMRAD"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F0138-6529-6B13-6C65-2DD4117B0A6F}"/>
              </a:ext>
            </a:extLst>
          </p:cNvPr>
          <p:cNvSpPr>
            <a:spLocks noGrp="1"/>
          </p:cNvSpPr>
          <p:nvPr>
            <p:ph type="title"/>
          </p:nvPr>
        </p:nvSpPr>
        <p:spPr/>
        <p:txBody>
          <a:bodyPr/>
          <a:lstStyle/>
          <a:p>
            <a:r>
              <a:rPr lang="nb-NO" dirty="0"/>
              <a:t>Task (not obligatory)</a:t>
            </a:r>
            <a:endParaRPr lang="en-GB" dirty="0"/>
          </a:p>
        </p:txBody>
      </p:sp>
      <p:sp>
        <p:nvSpPr>
          <p:cNvPr id="3" name="Content Placeholder 2">
            <a:extLst>
              <a:ext uri="{FF2B5EF4-FFF2-40B4-BE49-F238E27FC236}">
                <a16:creationId xmlns:a16="http://schemas.microsoft.com/office/drawing/2014/main" id="{14144A27-402E-2A5B-F013-FDD332DB9759}"/>
              </a:ext>
            </a:extLst>
          </p:cNvPr>
          <p:cNvSpPr>
            <a:spLocks noGrp="1"/>
          </p:cNvSpPr>
          <p:nvPr>
            <p:ph idx="1"/>
          </p:nvPr>
        </p:nvSpPr>
        <p:spPr/>
        <p:txBody>
          <a:bodyPr>
            <a:normAutofit fontScale="77500" lnSpcReduction="20000"/>
          </a:bodyPr>
          <a:lstStyle/>
          <a:p>
            <a:r>
              <a:rPr lang="nb-NO" dirty="0"/>
              <a:t>Find 2 (or more if you wish) articles that is an experiment within cyber security with the topic virtual learning assistants for cybersecurity. There might be other synonyms (i.e. Virtual assistants, pedagogocal avatars, etc). Key words can be tricky but try them out.</a:t>
            </a:r>
          </a:p>
          <a:p>
            <a:r>
              <a:rPr lang="nb-NO" dirty="0"/>
              <a:t>You task will be formatted in </a:t>
            </a:r>
            <a:r>
              <a:rPr lang="nb-NO" b="1" dirty="0">
                <a:hlinkClick r:id="rId2"/>
              </a:rPr>
              <a:t>IMRaD</a:t>
            </a:r>
            <a:r>
              <a:rPr lang="nb-NO" b="1" dirty="0"/>
              <a:t> </a:t>
            </a:r>
            <a:r>
              <a:rPr lang="nb-NO" dirty="0"/>
              <a:t>(click for link). </a:t>
            </a:r>
          </a:p>
          <a:p>
            <a:pPr lvl="1"/>
            <a:r>
              <a:rPr lang="nb-NO" dirty="0"/>
              <a:t>The </a:t>
            </a:r>
            <a:r>
              <a:rPr lang="nb-NO" b="1" dirty="0"/>
              <a:t>I</a:t>
            </a:r>
            <a:r>
              <a:rPr lang="nb-NO" dirty="0"/>
              <a:t>ntroduction will be what and how do virtual learning assistance. This should be in the articles you choose.</a:t>
            </a:r>
          </a:p>
          <a:p>
            <a:pPr lvl="1"/>
            <a:r>
              <a:rPr lang="nb-NO" dirty="0"/>
              <a:t>For the </a:t>
            </a:r>
            <a:r>
              <a:rPr lang="nb-NO" b="1" dirty="0"/>
              <a:t>M</a:t>
            </a:r>
            <a:r>
              <a:rPr lang="nb-NO" dirty="0"/>
              <a:t>ethod/</a:t>
            </a:r>
            <a:r>
              <a:rPr lang="nb-NO" b="1" dirty="0"/>
              <a:t>R</a:t>
            </a:r>
            <a:r>
              <a:rPr lang="nb-NO" dirty="0"/>
              <a:t>esult section – describe the procedure for identifying and selecting the articles. Include the ky words you used.</a:t>
            </a:r>
          </a:p>
          <a:p>
            <a:pPr lvl="1"/>
            <a:r>
              <a:rPr lang="nb-NO" dirty="0"/>
              <a:t>For the </a:t>
            </a:r>
            <a:r>
              <a:rPr lang="nb-NO" b="1" dirty="0"/>
              <a:t>D</a:t>
            </a:r>
            <a:r>
              <a:rPr lang="nb-NO" dirty="0"/>
              <a:t>iscussion, evaluate the articles’ evidence the best you can</a:t>
            </a:r>
          </a:p>
          <a:p>
            <a:pPr lvl="2"/>
            <a:r>
              <a:rPr lang="nb-NO" dirty="0"/>
              <a:t>Design</a:t>
            </a:r>
          </a:p>
          <a:p>
            <a:pPr lvl="2"/>
            <a:r>
              <a:rPr lang="nb-NO" dirty="0"/>
              <a:t>Methods</a:t>
            </a:r>
          </a:p>
          <a:p>
            <a:pPr lvl="2"/>
            <a:r>
              <a:rPr lang="nb-NO" dirty="0"/>
              <a:t>Results</a:t>
            </a:r>
          </a:p>
          <a:p>
            <a:pPr lvl="2"/>
            <a:r>
              <a:rPr lang="nb-NO" dirty="0"/>
              <a:t>And a small conclusion</a:t>
            </a:r>
          </a:p>
          <a:p>
            <a:r>
              <a:rPr lang="nb-NO" dirty="0"/>
              <a:t>500-700 words</a:t>
            </a:r>
          </a:p>
          <a:p>
            <a:pPr lvl="1"/>
            <a:r>
              <a:rPr lang="nb-NO" dirty="0"/>
              <a:t>Remember APA, including in text referencing</a:t>
            </a:r>
          </a:p>
          <a:p>
            <a:pPr lvl="1"/>
            <a:endParaRPr lang="nb-NO" dirty="0"/>
          </a:p>
        </p:txBody>
      </p:sp>
      <p:grpSp>
        <p:nvGrpSpPr>
          <p:cNvPr id="4" name="Group 3">
            <a:extLst>
              <a:ext uri="{FF2B5EF4-FFF2-40B4-BE49-F238E27FC236}">
                <a16:creationId xmlns:a16="http://schemas.microsoft.com/office/drawing/2014/main" id="{9924CD09-9C4C-C931-B232-534E0036486D}"/>
              </a:ext>
            </a:extLst>
          </p:cNvPr>
          <p:cNvGrpSpPr/>
          <p:nvPr/>
        </p:nvGrpSpPr>
        <p:grpSpPr>
          <a:xfrm>
            <a:off x="7991857" y="6376443"/>
            <a:ext cx="2591913" cy="481557"/>
            <a:chOff x="5179092" y="5483822"/>
            <a:chExt cx="3294001" cy="612000"/>
          </a:xfrm>
        </p:grpSpPr>
        <p:pic>
          <p:nvPicPr>
            <p:cNvPr id="5" name="Picture 4">
              <a:extLst>
                <a:ext uri="{FF2B5EF4-FFF2-40B4-BE49-F238E27FC236}">
                  <a16:creationId xmlns:a16="http://schemas.microsoft.com/office/drawing/2014/main" id="{F25A1057-34B5-FAD3-41B1-FD44A9A2016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79092" y="5483822"/>
              <a:ext cx="1530000" cy="612000"/>
            </a:xfrm>
            <a:prstGeom prst="rect">
              <a:avLst/>
            </a:prstGeom>
          </p:spPr>
        </p:pic>
        <p:pic>
          <p:nvPicPr>
            <p:cNvPr id="6" name="Picture 5">
              <a:extLst>
                <a:ext uri="{FF2B5EF4-FFF2-40B4-BE49-F238E27FC236}">
                  <a16:creationId xmlns:a16="http://schemas.microsoft.com/office/drawing/2014/main" id="{1A80A42B-EBC6-6A49-A48A-25BB052FAEA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600722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arn(inVertical)">
                                      <p:cBhvr>
                                        <p:cTn id="24" dur="500"/>
                                        <p:tgtEl>
                                          <p:spTgt spid="3">
                                            <p:txEl>
                                              <p:pRg st="5" end="5"/>
                                            </p:txEl>
                                          </p:spTgt>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arn(inVertical)">
                                      <p:cBhvr>
                                        <p:cTn id="30" dur="500"/>
                                        <p:tgtEl>
                                          <p:spTgt spid="3">
                                            <p:txEl>
                                              <p:pRg st="7" end="7"/>
                                            </p:txEl>
                                          </p:spTgt>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barn(inVertical)">
                                      <p:cBhvr>
                                        <p:cTn id="33" dur="500"/>
                                        <p:tgtEl>
                                          <p:spTgt spid="3">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barn(inVertical)">
                                      <p:cBhvr>
                                        <p:cTn id="38" dur="500"/>
                                        <p:tgtEl>
                                          <p:spTgt spid="3">
                                            <p:txEl>
                                              <p:pRg st="9" end="9"/>
                                            </p:txEl>
                                          </p:spTgt>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barn(inVertical)">
                                      <p:cBhvr>
                                        <p:cTn id="4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337</TotalTime>
  <Words>145</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Task (not obligatory)</vt:lpstr>
    </vt:vector>
  </TitlesOfParts>
  <Company>Tallinn University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Ricardo Gregorio Lugo</dc:creator>
  <cp:lastModifiedBy>Ricardo Gregorio Lugo</cp:lastModifiedBy>
  <cp:revision>3</cp:revision>
  <dcterms:created xsi:type="dcterms:W3CDTF">2024-12-13T06:50:08Z</dcterms:created>
  <dcterms:modified xsi:type="dcterms:W3CDTF">2026-02-04T09:30:46Z</dcterms:modified>
</cp:coreProperties>
</file>