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3" r:id="rId2"/>
    <p:sldMasterId id="2147483668" r:id="rId3"/>
    <p:sldMasterId id="2147483683" r:id="rId4"/>
    <p:sldMasterId id="2147483698" r:id="rId5"/>
  </p:sldMasterIdLst>
  <p:notesMasterIdLst>
    <p:notesMasterId r:id="rId148"/>
  </p:notesMasterIdLst>
  <p:sldIdLst>
    <p:sldId id="376" r:id="rId6"/>
    <p:sldId id="407" r:id="rId7"/>
    <p:sldId id="945" r:id="rId8"/>
    <p:sldId id="946" r:id="rId9"/>
    <p:sldId id="639" r:id="rId10"/>
    <p:sldId id="640" r:id="rId11"/>
    <p:sldId id="947" r:id="rId12"/>
    <p:sldId id="642" r:id="rId13"/>
    <p:sldId id="643" r:id="rId14"/>
    <p:sldId id="641" r:id="rId15"/>
    <p:sldId id="262" r:id="rId16"/>
    <p:sldId id="948" r:id="rId17"/>
    <p:sldId id="949" r:id="rId18"/>
    <p:sldId id="634" r:id="rId19"/>
    <p:sldId id="938" r:id="rId20"/>
    <p:sldId id="944" r:id="rId21"/>
    <p:sldId id="793" r:id="rId22"/>
    <p:sldId id="957" r:id="rId23"/>
    <p:sldId id="962" r:id="rId24"/>
    <p:sldId id="315" r:id="rId25"/>
    <p:sldId id="316" r:id="rId26"/>
    <p:sldId id="283" r:id="rId27"/>
    <p:sldId id="958" r:id="rId28"/>
    <p:sldId id="288" r:id="rId29"/>
    <p:sldId id="319" r:id="rId30"/>
    <p:sldId id="959" r:id="rId31"/>
    <p:sldId id="802" r:id="rId32"/>
    <p:sldId id="324" r:id="rId33"/>
    <p:sldId id="325" r:id="rId34"/>
    <p:sldId id="266" r:id="rId35"/>
    <p:sldId id="326" r:id="rId36"/>
    <p:sldId id="304" r:id="rId37"/>
    <p:sldId id="327" r:id="rId38"/>
    <p:sldId id="328" r:id="rId39"/>
    <p:sldId id="803" r:id="rId40"/>
    <p:sldId id="799" r:id="rId41"/>
    <p:sldId id="798" r:id="rId42"/>
    <p:sldId id="939" r:id="rId43"/>
    <p:sldId id="940" r:id="rId44"/>
    <p:sldId id="941" r:id="rId45"/>
    <p:sldId id="942" r:id="rId46"/>
    <p:sldId id="950" r:id="rId47"/>
    <p:sldId id="902" r:id="rId48"/>
    <p:sldId id="261" r:id="rId49"/>
    <p:sldId id="951" r:id="rId50"/>
    <p:sldId id="906" r:id="rId51"/>
    <p:sldId id="903" r:id="rId52"/>
    <p:sldId id="904" r:id="rId53"/>
    <p:sldId id="919" r:id="rId54"/>
    <p:sldId id="835" r:id="rId55"/>
    <p:sldId id="923" r:id="rId56"/>
    <p:sldId id="915" r:id="rId57"/>
    <p:sldId id="916" r:id="rId58"/>
    <p:sldId id="917" r:id="rId59"/>
    <p:sldId id="918" r:id="rId60"/>
    <p:sldId id="907" r:id="rId61"/>
    <p:sldId id="911" r:id="rId62"/>
    <p:sldId id="912" r:id="rId63"/>
    <p:sldId id="908" r:id="rId64"/>
    <p:sldId id="909" r:id="rId65"/>
    <p:sldId id="913" r:id="rId66"/>
    <p:sldId id="914" r:id="rId67"/>
    <p:sldId id="905" r:id="rId68"/>
    <p:sldId id="920" r:id="rId69"/>
    <p:sldId id="256" r:id="rId70"/>
    <p:sldId id="276" r:id="rId71"/>
    <p:sldId id="952" r:id="rId72"/>
    <p:sldId id="277" r:id="rId73"/>
    <p:sldId id="297" r:id="rId74"/>
    <p:sldId id="273" r:id="rId75"/>
    <p:sldId id="258" r:id="rId76"/>
    <p:sldId id="259" r:id="rId77"/>
    <p:sldId id="956" r:id="rId78"/>
    <p:sldId id="260" r:id="rId79"/>
    <p:sldId id="926" r:id="rId80"/>
    <p:sldId id="274" r:id="rId81"/>
    <p:sldId id="275" r:id="rId82"/>
    <p:sldId id="264" r:id="rId83"/>
    <p:sldId id="265" r:id="rId84"/>
    <p:sldId id="285" r:id="rId85"/>
    <p:sldId id="267" r:id="rId86"/>
    <p:sldId id="279" r:id="rId87"/>
    <p:sldId id="280" r:id="rId88"/>
    <p:sldId id="281" r:id="rId89"/>
    <p:sldId id="953" r:id="rId90"/>
    <p:sldId id="284" r:id="rId91"/>
    <p:sldId id="954" r:id="rId92"/>
    <p:sldId id="452" r:id="rId93"/>
    <p:sldId id="440" r:id="rId94"/>
    <p:sldId id="610" r:id="rId95"/>
    <p:sldId id="451" r:id="rId96"/>
    <p:sldId id="457" r:id="rId97"/>
    <p:sldId id="955" r:id="rId98"/>
    <p:sldId id="411" r:id="rId99"/>
    <p:sldId id="569" r:id="rId100"/>
    <p:sldId id="608" r:id="rId101"/>
    <p:sldId id="613" r:id="rId102"/>
    <p:sldId id="263" r:id="rId103"/>
    <p:sldId id="282" r:id="rId104"/>
    <p:sldId id="484" r:id="rId105"/>
    <p:sldId id="974" r:id="rId106"/>
    <p:sldId id="485" r:id="rId107"/>
    <p:sldId id="892" r:id="rId108"/>
    <p:sldId id="743" r:id="rId109"/>
    <p:sldId id="744" r:id="rId110"/>
    <p:sldId id="745" r:id="rId111"/>
    <p:sldId id="689" r:id="rId112"/>
    <p:sldId id="305" r:id="rId113"/>
    <p:sldId id="746" r:id="rId114"/>
    <p:sldId id="320" r:id="rId115"/>
    <p:sldId id="300" r:id="rId116"/>
    <p:sldId id="301" r:id="rId117"/>
    <p:sldId id="893" r:id="rId118"/>
    <p:sldId id="899" r:id="rId119"/>
    <p:sldId id="900" r:id="rId120"/>
    <p:sldId id="901" r:id="rId121"/>
    <p:sldId id="846" r:id="rId122"/>
    <p:sldId id="847" r:id="rId123"/>
    <p:sldId id="929" r:id="rId124"/>
    <p:sldId id="928" r:id="rId125"/>
    <p:sldId id="910" r:id="rId126"/>
    <p:sldId id="930" r:id="rId127"/>
    <p:sldId id="931" r:id="rId128"/>
    <p:sldId id="932" r:id="rId129"/>
    <p:sldId id="933" r:id="rId130"/>
    <p:sldId id="973" r:id="rId131"/>
    <p:sldId id="934" r:id="rId132"/>
    <p:sldId id="286" r:id="rId133"/>
    <p:sldId id="883" r:id="rId134"/>
    <p:sldId id="936" r:id="rId135"/>
    <p:sldId id="937" r:id="rId136"/>
    <p:sldId id="960" r:id="rId137"/>
    <p:sldId id="961" r:id="rId138"/>
    <p:sldId id="963" r:id="rId139"/>
    <p:sldId id="971" r:id="rId140"/>
    <p:sldId id="972" r:id="rId141"/>
    <p:sldId id="966" r:id="rId142"/>
    <p:sldId id="967" r:id="rId143"/>
    <p:sldId id="968" r:id="rId144"/>
    <p:sldId id="970" r:id="rId145"/>
    <p:sldId id="969" r:id="rId146"/>
    <p:sldId id="387" r:id="rId147"/>
  </p:sldIdLst>
  <p:sldSz cx="14630400" cy="8229600"/>
  <p:notesSz cx="8229600" cy="146304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0E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0233" autoAdjust="0"/>
  </p:normalViewPr>
  <p:slideViewPr>
    <p:cSldViewPr snapToGrid="0" snapToObjects="1">
      <p:cViewPr varScale="1">
        <p:scale>
          <a:sx n="83" d="100"/>
          <a:sy n="83" d="100"/>
        </p:scale>
        <p:origin x="103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slide" Target="slides/slide133.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53" Type="http://schemas.openxmlformats.org/officeDocument/2006/relationships/slide" Target="slides/slide48.xml"/><Relationship Id="rId74" Type="http://schemas.openxmlformats.org/officeDocument/2006/relationships/slide" Target="slides/slide69.xml"/><Relationship Id="rId128" Type="http://schemas.openxmlformats.org/officeDocument/2006/relationships/slide" Target="slides/slide123.xml"/><Relationship Id="rId149" Type="http://schemas.openxmlformats.org/officeDocument/2006/relationships/presProps" Target="presProps.xml"/><Relationship Id="rId5" Type="http://schemas.openxmlformats.org/officeDocument/2006/relationships/slideMaster" Target="slideMasters/slideMaster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slide" Target="slides/slide129.xml"/><Relationship Id="rId139" Type="http://schemas.openxmlformats.org/officeDocument/2006/relationships/slide" Target="slides/slide134.xml"/><Relationship Id="rId80" Type="http://schemas.openxmlformats.org/officeDocument/2006/relationships/slide" Target="slides/slide75.xml"/><Relationship Id="rId85" Type="http://schemas.openxmlformats.org/officeDocument/2006/relationships/slide" Target="slides/slide80.xml"/><Relationship Id="rId150" Type="http://schemas.openxmlformats.org/officeDocument/2006/relationships/viewProps" Target="viewProps.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slide" Target="slides/slide135.xml"/><Relationship Id="rId145" Type="http://schemas.openxmlformats.org/officeDocument/2006/relationships/slide" Target="slides/slide140.xml"/><Relationship Id="rId1" Type="http://schemas.openxmlformats.org/officeDocument/2006/relationships/slideMaster" Target="slideMasters/slideMaster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slide" Target="slides/slide125.xml"/><Relationship Id="rId135" Type="http://schemas.openxmlformats.org/officeDocument/2006/relationships/slide" Target="slides/slide130.xml"/><Relationship Id="rId151" Type="http://schemas.openxmlformats.org/officeDocument/2006/relationships/theme" Target="theme/theme1.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tableStyles" Target="tableStyles.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48"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6" Type="http://schemas.openxmlformats.org/officeDocument/2006/relationships/slide" Target="slides/slide11.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90" Type="http://schemas.openxmlformats.org/officeDocument/2006/relationships/slide" Target="slides/slide85.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D728DF6-FF0C-A341-8367-EE84743E1F0E}" type="doc">
      <dgm:prSet loTypeId="urn:microsoft.com/office/officeart/2005/8/layout/vProcess5" loCatId="process" qsTypeId="urn:microsoft.com/office/officeart/2005/8/quickstyle/simple4" qsCatId="simple" csTypeId="urn:microsoft.com/office/officeart/2005/8/colors/accent0_2" csCatId="mainScheme" phldr="1"/>
      <dgm:spPr/>
      <dgm:t>
        <a:bodyPr/>
        <a:lstStyle/>
        <a:p>
          <a:endParaRPr lang="en-US"/>
        </a:p>
      </dgm:t>
    </dgm:pt>
    <dgm:pt modelId="{E367052F-7DD9-A647-BE14-5ED667FE991D}">
      <dgm:prSet phldrT="[Text]" custT="1"/>
      <dgm:spPr/>
      <dgm:t>
        <a:bodyPr/>
        <a:lstStyle/>
        <a:p>
          <a:r>
            <a:rPr lang="en-US" sz="1800" dirty="0"/>
            <a:t>Shallow Graphemic Task</a:t>
          </a:r>
        </a:p>
      </dgm:t>
    </dgm:pt>
    <dgm:pt modelId="{6F45B56A-B146-A341-945C-6A74BC97F458}" type="parTrans" cxnId="{83770C7D-9FCD-6C47-B727-627573F06531}">
      <dgm:prSet/>
      <dgm:spPr/>
      <dgm:t>
        <a:bodyPr/>
        <a:lstStyle/>
        <a:p>
          <a:endParaRPr lang="en-US" sz="1200"/>
        </a:p>
      </dgm:t>
    </dgm:pt>
    <dgm:pt modelId="{7E0E0B3F-4DC8-AE41-8008-FF78D53A5CED}" type="sibTrans" cxnId="{83770C7D-9FCD-6C47-B727-627573F06531}">
      <dgm:prSet custT="1"/>
      <dgm:spPr/>
      <dgm:t>
        <a:bodyPr/>
        <a:lstStyle/>
        <a:p>
          <a:endParaRPr lang="en-US" sz="1400" dirty="0"/>
        </a:p>
      </dgm:t>
    </dgm:pt>
    <dgm:pt modelId="{11501BEC-73E1-944E-9C8D-C8E8C73B974A}">
      <dgm:prSet phldrT="[Text]" custT="1"/>
      <dgm:spPr/>
      <dgm:t>
        <a:bodyPr/>
        <a:lstStyle/>
        <a:p>
          <a:r>
            <a:rPr lang="en-US" sz="1800" dirty="0"/>
            <a:t>Intermediate Phonemic Task</a:t>
          </a:r>
        </a:p>
      </dgm:t>
    </dgm:pt>
    <dgm:pt modelId="{CE0ED7EB-B6E3-614C-B628-21F26396E1FD}" type="parTrans" cxnId="{51A9E0FF-4E37-C745-9628-5806292D1CB4}">
      <dgm:prSet/>
      <dgm:spPr/>
      <dgm:t>
        <a:bodyPr/>
        <a:lstStyle/>
        <a:p>
          <a:endParaRPr lang="en-US" sz="1200"/>
        </a:p>
      </dgm:t>
    </dgm:pt>
    <dgm:pt modelId="{3AABF335-1691-344D-82E4-9E06013799B1}" type="sibTrans" cxnId="{51A9E0FF-4E37-C745-9628-5806292D1CB4}">
      <dgm:prSet custT="1"/>
      <dgm:spPr/>
      <dgm:t>
        <a:bodyPr/>
        <a:lstStyle/>
        <a:p>
          <a:endParaRPr lang="en-US" sz="1400" dirty="0"/>
        </a:p>
      </dgm:t>
    </dgm:pt>
    <dgm:pt modelId="{EB86B154-BEFF-B548-A034-EC675E695D12}">
      <dgm:prSet phldrT="[Text]" custT="1"/>
      <dgm:spPr/>
      <dgm:t>
        <a:bodyPr/>
        <a:lstStyle/>
        <a:p>
          <a:r>
            <a:rPr lang="en-US" sz="1800" dirty="0"/>
            <a:t>Deep Semantic Task</a:t>
          </a:r>
        </a:p>
      </dgm:t>
    </dgm:pt>
    <dgm:pt modelId="{D1802630-150E-5942-8D7C-80764F16C61D}" type="parTrans" cxnId="{7F66E556-57C5-2E40-8E7F-FFC3CEFDBA7F}">
      <dgm:prSet/>
      <dgm:spPr/>
      <dgm:t>
        <a:bodyPr/>
        <a:lstStyle/>
        <a:p>
          <a:endParaRPr lang="en-US" sz="1200"/>
        </a:p>
      </dgm:t>
    </dgm:pt>
    <dgm:pt modelId="{D44F7498-332C-284B-A496-537EEC593708}" type="sibTrans" cxnId="{7F66E556-57C5-2E40-8E7F-FFC3CEFDBA7F}">
      <dgm:prSet/>
      <dgm:spPr/>
      <dgm:t>
        <a:bodyPr/>
        <a:lstStyle/>
        <a:p>
          <a:endParaRPr lang="en-US" sz="1200"/>
        </a:p>
      </dgm:t>
    </dgm:pt>
    <dgm:pt modelId="{27F73A11-2881-924B-A1CD-608BA2BCDE53}">
      <dgm:prSet phldrT="[Text]" custT="1"/>
      <dgm:spPr/>
      <dgm:t>
        <a:bodyPr/>
        <a:lstStyle/>
        <a:p>
          <a:r>
            <a:rPr lang="en-US" sz="1200" dirty="0"/>
            <a:t>Decide whether each word is in upper- or lower-case letters</a:t>
          </a:r>
        </a:p>
      </dgm:t>
    </dgm:pt>
    <dgm:pt modelId="{0CC59B1E-6005-564F-9E8D-A50194969CDB}" type="parTrans" cxnId="{39680839-D523-5F4C-92C7-2407CB77ED3B}">
      <dgm:prSet/>
      <dgm:spPr/>
      <dgm:t>
        <a:bodyPr/>
        <a:lstStyle/>
        <a:p>
          <a:endParaRPr lang="en-US" sz="1200"/>
        </a:p>
      </dgm:t>
    </dgm:pt>
    <dgm:pt modelId="{24B59106-9D27-9243-BA2B-710D87EE8D2F}" type="sibTrans" cxnId="{39680839-D523-5F4C-92C7-2407CB77ED3B}">
      <dgm:prSet/>
      <dgm:spPr/>
      <dgm:t>
        <a:bodyPr/>
        <a:lstStyle/>
        <a:p>
          <a:endParaRPr lang="en-US" sz="1200"/>
        </a:p>
      </dgm:t>
    </dgm:pt>
    <dgm:pt modelId="{395D6004-0F3F-5F40-A13F-F0CF8E26E0C7}">
      <dgm:prSet custT="1"/>
      <dgm:spPr/>
      <dgm:t>
        <a:bodyPr/>
        <a:lstStyle/>
        <a:p>
          <a:r>
            <a:rPr lang="en-US" sz="1200" dirty="0"/>
            <a:t>Decide whether each word rhymes with a target word</a:t>
          </a:r>
        </a:p>
      </dgm:t>
    </dgm:pt>
    <dgm:pt modelId="{0A5B6060-CA22-FB43-BD5F-E3708DFC0B65}" type="parTrans" cxnId="{D5AA6C80-2825-8A4B-AE29-AE0E068B8720}">
      <dgm:prSet/>
      <dgm:spPr/>
      <dgm:t>
        <a:bodyPr/>
        <a:lstStyle/>
        <a:p>
          <a:endParaRPr lang="en-US" sz="1200"/>
        </a:p>
      </dgm:t>
    </dgm:pt>
    <dgm:pt modelId="{D220D936-E26D-8B4E-ABCA-3175B98E4451}" type="sibTrans" cxnId="{D5AA6C80-2825-8A4B-AE29-AE0E068B8720}">
      <dgm:prSet/>
      <dgm:spPr/>
      <dgm:t>
        <a:bodyPr/>
        <a:lstStyle/>
        <a:p>
          <a:endParaRPr lang="en-US" sz="1200"/>
        </a:p>
      </dgm:t>
    </dgm:pt>
    <dgm:pt modelId="{A242D75E-A81E-DB44-B129-41FC50AC7608}">
      <dgm:prSet custT="1"/>
      <dgm:spPr/>
      <dgm:t>
        <a:bodyPr/>
        <a:lstStyle/>
        <a:p>
          <a:r>
            <a:rPr lang="en-US" sz="1200" dirty="0"/>
            <a:t>Decide whether each word fits a sentence containing a blank</a:t>
          </a:r>
        </a:p>
      </dgm:t>
    </dgm:pt>
    <dgm:pt modelId="{DF8A0D52-5E72-7C40-8F1C-4E999AB16486}" type="parTrans" cxnId="{BA14F7C3-DB41-1946-9112-DDDCA5A39E01}">
      <dgm:prSet/>
      <dgm:spPr/>
      <dgm:t>
        <a:bodyPr/>
        <a:lstStyle/>
        <a:p>
          <a:endParaRPr lang="en-US" sz="1200"/>
        </a:p>
      </dgm:t>
    </dgm:pt>
    <dgm:pt modelId="{C6A970BD-A765-F649-83E5-A8BF2B0B977A}" type="sibTrans" cxnId="{BA14F7C3-DB41-1946-9112-DDDCA5A39E01}">
      <dgm:prSet/>
      <dgm:spPr/>
      <dgm:t>
        <a:bodyPr/>
        <a:lstStyle/>
        <a:p>
          <a:endParaRPr lang="en-US" sz="1200"/>
        </a:p>
      </dgm:t>
    </dgm:pt>
    <dgm:pt modelId="{36A21D35-756F-9546-8D9E-90C10E5FE2AC}" type="pres">
      <dgm:prSet presAssocID="{1D728DF6-FF0C-A341-8367-EE84743E1F0E}" presName="outerComposite" presStyleCnt="0">
        <dgm:presLayoutVars>
          <dgm:chMax val="5"/>
          <dgm:dir/>
          <dgm:resizeHandles val="exact"/>
        </dgm:presLayoutVars>
      </dgm:prSet>
      <dgm:spPr/>
    </dgm:pt>
    <dgm:pt modelId="{67B0FE67-860A-264C-8170-D0C844D6A5A3}" type="pres">
      <dgm:prSet presAssocID="{1D728DF6-FF0C-A341-8367-EE84743E1F0E}" presName="dummyMaxCanvas" presStyleCnt="0">
        <dgm:presLayoutVars/>
      </dgm:prSet>
      <dgm:spPr/>
    </dgm:pt>
    <dgm:pt modelId="{A4BD55DB-4FC5-BF40-AFA8-6DEE013F7680}" type="pres">
      <dgm:prSet presAssocID="{1D728DF6-FF0C-A341-8367-EE84743E1F0E}" presName="ThreeNodes_1" presStyleLbl="node1" presStyleIdx="0" presStyleCnt="3">
        <dgm:presLayoutVars>
          <dgm:bulletEnabled val="1"/>
        </dgm:presLayoutVars>
      </dgm:prSet>
      <dgm:spPr/>
    </dgm:pt>
    <dgm:pt modelId="{B752BAD3-F53E-8840-8B2C-89B367D608E3}" type="pres">
      <dgm:prSet presAssocID="{1D728DF6-FF0C-A341-8367-EE84743E1F0E}" presName="ThreeNodes_2" presStyleLbl="node1" presStyleIdx="1" presStyleCnt="3" custScaleX="110594">
        <dgm:presLayoutVars>
          <dgm:bulletEnabled val="1"/>
        </dgm:presLayoutVars>
      </dgm:prSet>
      <dgm:spPr/>
    </dgm:pt>
    <dgm:pt modelId="{EE3E82BE-39A9-6F4B-B92B-52B66512B47C}" type="pres">
      <dgm:prSet presAssocID="{1D728DF6-FF0C-A341-8367-EE84743E1F0E}" presName="ThreeNodes_3" presStyleLbl="node1" presStyleIdx="2" presStyleCnt="3">
        <dgm:presLayoutVars>
          <dgm:bulletEnabled val="1"/>
        </dgm:presLayoutVars>
      </dgm:prSet>
      <dgm:spPr/>
    </dgm:pt>
    <dgm:pt modelId="{775266C3-0C78-CB45-AA9B-BA58056265C2}" type="pres">
      <dgm:prSet presAssocID="{1D728DF6-FF0C-A341-8367-EE84743E1F0E}" presName="ThreeConn_1-2" presStyleLbl="fgAccFollowNode1" presStyleIdx="0" presStyleCnt="2" custLinFactNeighborX="58557" custLinFactNeighborY="-25471">
        <dgm:presLayoutVars>
          <dgm:bulletEnabled val="1"/>
        </dgm:presLayoutVars>
      </dgm:prSet>
      <dgm:spPr/>
    </dgm:pt>
    <dgm:pt modelId="{478F3A59-215D-1F41-97E5-39FCCA3A097D}" type="pres">
      <dgm:prSet presAssocID="{1D728DF6-FF0C-A341-8367-EE84743E1F0E}" presName="ThreeConn_2-3" presStyleLbl="fgAccFollowNode1" presStyleIdx="1" presStyleCnt="2" custLinFactNeighborX="67949" custLinFactNeighborY="-23158">
        <dgm:presLayoutVars>
          <dgm:bulletEnabled val="1"/>
        </dgm:presLayoutVars>
      </dgm:prSet>
      <dgm:spPr/>
    </dgm:pt>
    <dgm:pt modelId="{2C3D003A-FC0E-9842-B9B0-88C5FF747372}" type="pres">
      <dgm:prSet presAssocID="{1D728DF6-FF0C-A341-8367-EE84743E1F0E}" presName="ThreeNodes_1_text" presStyleLbl="node1" presStyleIdx="2" presStyleCnt="3">
        <dgm:presLayoutVars>
          <dgm:bulletEnabled val="1"/>
        </dgm:presLayoutVars>
      </dgm:prSet>
      <dgm:spPr/>
    </dgm:pt>
    <dgm:pt modelId="{3FB825FA-4A43-404A-AB1D-C19FA05471AA}" type="pres">
      <dgm:prSet presAssocID="{1D728DF6-FF0C-A341-8367-EE84743E1F0E}" presName="ThreeNodes_2_text" presStyleLbl="node1" presStyleIdx="2" presStyleCnt="3">
        <dgm:presLayoutVars>
          <dgm:bulletEnabled val="1"/>
        </dgm:presLayoutVars>
      </dgm:prSet>
      <dgm:spPr/>
    </dgm:pt>
    <dgm:pt modelId="{1E9E206C-7192-5D4B-82B4-7A94F2F2F4F9}" type="pres">
      <dgm:prSet presAssocID="{1D728DF6-FF0C-A341-8367-EE84743E1F0E}" presName="ThreeNodes_3_text" presStyleLbl="node1" presStyleIdx="2" presStyleCnt="3">
        <dgm:presLayoutVars>
          <dgm:bulletEnabled val="1"/>
        </dgm:presLayoutVars>
      </dgm:prSet>
      <dgm:spPr/>
    </dgm:pt>
  </dgm:ptLst>
  <dgm:cxnLst>
    <dgm:cxn modelId="{B9BB3A1C-BE3C-4E7B-A89E-58E33986E0C0}" type="presOf" srcId="{395D6004-0F3F-5F40-A13F-F0CF8E26E0C7}" destId="{3FB825FA-4A43-404A-AB1D-C19FA05471AA}" srcOrd="1" destOrd="1" presId="urn:microsoft.com/office/officeart/2005/8/layout/vProcess5"/>
    <dgm:cxn modelId="{1330D81C-BFC2-4574-AE5D-73FEDAF8E63C}" type="presOf" srcId="{7E0E0B3F-4DC8-AE41-8008-FF78D53A5CED}" destId="{775266C3-0C78-CB45-AA9B-BA58056265C2}" srcOrd="0" destOrd="0" presId="urn:microsoft.com/office/officeart/2005/8/layout/vProcess5"/>
    <dgm:cxn modelId="{39680839-D523-5F4C-92C7-2407CB77ED3B}" srcId="{E367052F-7DD9-A647-BE14-5ED667FE991D}" destId="{27F73A11-2881-924B-A1CD-608BA2BCDE53}" srcOrd="0" destOrd="0" parTransId="{0CC59B1E-6005-564F-9E8D-A50194969CDB}" sibTransId="{24B59106-9D27-9243-BA2B-710D87EE8D2F}"/>
    <dgm:cxn modelId="{79B8A83D-A4F4-4A5B-81B4-C0EB7D9B3898}" type="presOf" srcId="{11501BEC-73E1-944E-9C8D-C8E8C73B974A}" destId="{B752BAD3-F53E-8840-8B2C-89B367D608E3}" srcOrd="0" destOrd="0" presId="urn:microsoft.com/office/officeart/2005/8/layout/vProcess5"/>
    <dgm:cxn modelId="{02F9366D-B85B-4DBB-8914-1A8026D4EF76}" type="presOf" srcId="{A242D75E-A81E-DB44-B129-41FC50AC7608}" destId="{1E9E206C-7192-5D4B-82B4-7A94F2F2F4F9}" srcOrd="1" destOrd="1" presId="urn:microsoft.com/office/officeart/2005/8/layout/vProcess5"/>
    <dgm:cxn modelId="{7F66E556-57C5-2E40-8E7F-FFC3CEFDBA7F}" srcId="{1D728DF6-FF0C-A341-8367-EE84743E1F0E}" destId="{EB86B154-BEFF-B548-A034-EC675E695D12}" srcOrd="2" destOrd="0" parTransId="{D1802630-150E-5942-8D7C-80764F16C61D}" sibTransId="{D44F7498-332C-284B-A496-537EEC593708}"/>
    <dgm:cxn modelId="{83770C7D-9FCD-6C47-B727-627573F06531}" srcId="{1D728DF6-FF0C-A341-8367-EE84743E1F0E}" destId="{E367052F-7DD9-A647-BE14-5ED667FE991D}" srcOrd="0" destOrd="0" parTransId="{6F45B56A-B146-A341-945C-6A74BC97F458}" sibTransId="{7E0E0B3F-4DC8-AE41-8008-FF78D53A5CED}"/>
    <dgm:cxn modelId="{D5AA6C80-2825-8A4B-AE29-AE0E068B8720}" srcId="{11501BEC-73E1-944E-9C8D-C8E8C73B974A}" destId="{395D6004-0F3F-5F40-A13F-F0CF8E26E0C7}" srcOrd="0" destOrd="0" parTransId="{0A5B6060-CA22-FB43-BD5F-E3708DFC0B65}" sibTransId="{D220D936-E26D-8B4E-ABCA-3175B98E4451}"/>
    <dgm:cxn modelId="{456EAD89-DDD0-410D-9784-175BE90E3BB8}" type="presOf" srcId="{EB86B154-BEFF-B548-A034-EC675E695D12}" destId="{1E9E206C-7192-5D4B-82B4-7A94F2F2F4F9}" srcOrd="1" destOrd="0" presId="urn:microsoft.com/office/officeart/2005/8/layout/vProcess5"/>
    <dgm:cxn modelId="{EF31CE9D-6EA9-4F78-9582-466AAA6E195E}" type="presOf" srcId="{395D6004-0F3F-5F40-A13F-F0CF8E26E0C7}" destId="{B752BAD3-F53E-8840-8B2C-89B367D608E3}" srcOrd="0" destOrd="1" presId="urn:microsoft.com/office/officeart/2005/8/layout/vProcess5"/>
    <dgm:cxn modelId="{1A40DE9F-F52C-4FAF-AAD5-0CAF58E6FA1F}" type="presOf" srcId="{E367052F-7DD9-A647-BE14-5ED667FE991D}" destId="{A4BD55DB-4FC5-BF40-AFA8-6DEE013F7680}" srcOrd="0" destOrd="0" presId="urn:microsoft.com/office/officeart/2005/8/layout/vProcess5"/>
    <dgm:cxn modelId="{7718C2A7-C581-420E-AE12-39A887CD62C6}" type="presOf" srcId="{EB86B154-BEFF-B548-A034-EC675E695D12}" destId="{EE3E82BE-39A9-6F4B-B92B-52B66512B47C}" srcOrd="0" destOrd="0" presId="urn:microsoft.com/office/officeart/2005/8/layout/vProcess5"/>
    <dgm:cxn modelId="{E7F942AA-B9BE-4C64-9F98-3EB1501E1156}" type="presOf" srcId="{11501BEC-73E1-944E-9C8D-C8E8C73B974A}" destId="{3FB825FA-4A43-404A-AB1D-C19FA05471AA}" srcOrd="1" destOrd="0" presId="urn:microsoft.com/office/officeart/2005/8/layout/vProcess5"/>
    <dgm:cxn modelId="{BA14F7C3-DB41-1946-9112-DDDCA5A39E01}" srcId="{EB86B154-BEFF-B548-A034-EC675E695D12}" destId="{A242D75E-A81E-DB44-B129-41FC50AC7608}" srcOrd="0" destOrd="0" parTransId="{DF8A0D52-5E72-7C40-8F1C-4E999AB16486}" sibTransId="{C6A970BD-A765-F649-83E5-A8BF2B0B977A}"/>
    <dgm:cxn modelId="{C6C2AFCC-640E-4BF9-9836-AC840DA8C076}" type="presOf" srcId="{E367052F-7DD9-A647-BE14-5ED667FE991D}" destId="{2C3D003A-FC0E-9842-B9B0-88C5FF747372}" srcOrd="1" destOrd="0" presId="urn:microsoft.com/office/officeart/2005/8/layout/vProcess5"/>
    <dgm:cxn modelId="{9DD980CF-7B6D-49DD-89C2-94BF47C26F30}" type="presOf" srcId="{1D728DF6-FF0C-A341-8367-EE84743E1F0E}" destId="{36A21D35-756F-9546-8D9E-90C10E5FE2AC}" srcOrd="0" destOrd="0" presId="urn:microsoft.com/office/officeart/2005/8/layout/vProcess5"/>
    <dgm:cxn modelId="{264E0AD2-8439-491A-B853-18BA717463B9}" type="presOf" srcId="{27F73A11-2881-924B-A1CD-608BA2BCDE53}" destId="{2C3D003A-FC0E-9842-B9B0-88C5FF747372}" srcOrd="1" destOrd="1" presId="urn:microsoft.com/office/officeart/2005/8/layout/vProcess5"/>
    <dgm:cxn modelId="{D972EDD9-87B3-4190-A281-CD90DA73B0C3}" type="presOf" srcId="{3AABF335-1691-344D-82E4-9E06013799B1}" destId="{478F3A59-215D-1F41-97E5-39FCCA3A097D}" srcOrd="0" destOrd="0" presId="urn:microsoft.com/office/officeart/2005/8/layout/vProcess5"/>
    <dgm:cxn modelId="{24276FDA-C206-46A4-A531-6893871C2ECF}" type="presOf" srcId="{A242D75E-A81E-DB44-B129-41FC50AC7608}" destId="{EE3E82BE-39A9-6F4B-B92B-52B66512B47C}" srcOrd="0" destOrd="1" presId="urn:microsoft.com/office/officeart/2005/8/layout/vProcess5"/>
    <dgm:cxn modelId="{C53AC9EC-B6EE-4128-8B23-B591A86DB745}" type="presOf" srcId="{27F73A11-2881-924B-A1CD-608BA2BCDE53}" destId="{A4BD55DB-4FC5-BF40-AFA8-6DEE013F7680}" srcOrd="0" destOrd="1" presId="urn:microsoft.com/office/officeart/2005/8/layout/vProcess5"/>
    <dgm:cxn modelId="{51A9E0FF-4E37-C745-9628-5806292D1CB4}" srcId="{1D728DF6-FF0C-A341-8367-EE84743E1F0E}" destId="{11501BEC-73E1-944E-9C8D-C8E8C73B974A}" srcOrd="1" destOrd="0" parTransId="{CE0ED7EB-B6E3-614C-B628-21F26396E1FD}" sibTransId="{3AABF335-1691-344D-82E4-9E06013799B1}"/>
    <dgm:cxn modelId="{A947A0ED-AE8C-48C3-AE3F-B43D3EB88A4C}" type="presParOf" srcId="{36A21D35-756F-9546-8D9E-90C10E5FE2AC}" destId="{67B0FE67-860A-264C-8170-D0C844D6A5A3}" srcOrd="0" destOrd="0" presId="urn:microsoft.com/office/officeart/2005/8/layout/vProcess5"/>
    <dgm:cxn modelId="{6B29845B-38B8-4F3C-9F22-C80AAD5AFF59}" type="presParOf" srcId="{36A21D35-756F-9546-8D9E-90C10E5FE2AC}" destId="{A4BD55DB-4FC5-BF40-AFA8-6DEE013F7680}" srcOrd="1" destOrd="0" presId="urn:microsoft.com/office/officeart/2005/8/layout/vProcess5"/>
    <dgm:cxn modelId="{C8596618-F16B-4CCC-8600-53CBCF265E16}" type="presParOf" srcId="{36A21D35-756F-9546-8D9E-90C10E5FE2AC}" destId="{B752BAD3-F53E-8840-8B2C-89B367D608E3}" srcOrd="2" destOrd="0" presId="urn:microsoft.com/office/officeart/2005/8/layout/vProcess5"/>
    <dgm:cxn modelId="{FEEA1A50-164C-4AF1-B106-03BBFB247705}" type="presParOf" srcId="{36A21D35-756F-9546-8D9E-90C10E5FE2AC}" destId="{EE3E82BE-39A9-6F4B-B92B-52B66512B47C}" srcOrd="3" destOrd="0" presId="urn:microsoft.com/office/officeart/2005/8/layout/vProcess5"/>
    <dgm:cxn modelId="{C8D44002-D450-4957-80C4-731E078C8E5C}" type="presParOf" srcId="{36A21D35-756F-9546-8D9E-90C10E5FE2AC}" destId="{775266C3-0C78-CB45-AA9B-BA58056265C2}" srcOrd="4" destOrd="0" presId="urn:microsoft.com/office/officeart/2005/8/layout/vProcess5"/>
    <dgm:cxn modelId="{11D4C592-2D49-40D2-B4EA-760970FF9B02}" type="presParOf" srcId="{36A21D35-756F-9546-8D9E-90C10E5FE2AC}" destId="{478F3A59-215D-1F41-97E5-39FCCA3A097D}" srcOrd="5" destOrd="0" presId="urn:microsoft.com/office/officeart/2005/8/layout/vProcess5"/>
    <dgm:cxn modelId="{EE823538-CA98-4DE3-A860-243A596EFBF0}" type="presParOf" srcId="{36A21D35-756F-9546-8D9E-90C10E5FE2AC}" destId="{2C3D003A-FC0E-9842-B9B0-88C5FF747372}" srcOrd="6" destOrd="0" presId="urn:microsoft.com/office/officeart/2005/8/layout/vProcess5"/>
    <dgm:cxn modelId="{4D81AD9F-938B-4DE8-B182-93101962E582}" type="presParOf" srcId="{36A21D35-756F-9546-8D9E-90C10E5FE2AC}" destId="{3FB825FA-4A43-404A-AB1D-C19FA05471AA}" srcOrd="7" destOrd="0" presId="urn:microsoft.com/office/officeart/2005/8/layout/vProcess5"/>
    <dgm:cxn modelId="{66ABD53B-E766-44CC-B000-2456B599F8AD}" type="presParOf" srcId="{36A21D35-756F-9546-8D9E-90C10E5FE2AC}" destId="{1E9E206C-7192-5D4B-82B4-7A94F2F2F4F9}" srcOrd="8"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63133BE-9472-41B3-ADA7-FEC4115A89A8}" type="doc">
      <dgm:prSet loTypeId="urn:microsoft.com/office/officeart/2016/7/layout/BasicLinearProcessNumbered" loCatId="process" qsTypeId="urn:microsoft.com/office/officeart/2005/8/quickstyle/simple1" qsCatId="simple" csTypeId="urn:microsoft.com/office/officeart/2005/8/colors/colorful2" csCatId="colorful"/>
      <dgm:spPr/>
      <dgm:t>
        <a:bodyPr/>
        <a:lstStyle/>
        <a:p>
          <a:endParaRPr lang="en-US"/>
        </a:p>
      </dgm:t>
    </dgm:pt>
    <dgm:pt modelId="{416A9F32-6D59-4672-A09C-16EF21230A43}">
      <dgm:prSet/>
      <dgm:spPr/>
      <dgm:t>
        <a:bodyPr/>
        <a:lstStyle/>
        <a:p>
          <a:r>
            <a:rPr lang="en-US" dirty="0"/>
            <a:t>Phase 1: Social diagnosis.</a:t>
          </a:r>
        </a:p>
      </dgm:t>
    </dgm:pt>
    <dgm:pt modelId="{0544D16E-4D3C-4156-9692-608D99819707}" type="parTrans" cxnId="{5B24CE71-A688-408F-A0E7-D10C117CD44C}">
      <dgm:prSet/>
      <dgm:spPr/>
      <dgm:t>
        <a:bodyPr/>
        <a:lstStyle/>
        <a:p>
          <a:endParaRPr lang="en-US"/>
        </a:p>
      </dgm:t>
    </dgm:pt>
    <dgm:pt modelId="{0472990D-2866-4AF4-A0AD-42C8CC41D11A}" type="sibTrans" cxnId="{5B24CE71-A688-408F-A0E7-D10C117CD44C}">
      <dgm:prSet phldrT="1" phldr="0"/>
      <dgm:spPr/>
      <dgm:t>
        <a:bodyPr/>
        <a:lstStyle/>
        <a:p>
          <a:r>
            <a:rPr lang="en-US"/>
            <a:t>1</a:t>
          </a:r>
        </a:p>
      </dgm:t>
    </dgm:pt>
    <dgm:pt modelId="{D42C639A-9F29-4052-A05E-218CF845E1BE}">
      <dgm:prSet/>
      <dgm:spPr/>
      <dgm:t>
        <a:bodyPr/>
        <a:lstStyle/>
        <a:p>
          <a:r>
            <a:rPr lang="en-US" dirty="0"/>
            <a:t>Phase 2: Epidemiological diagnosis.</a:t>
          </a:r>
        </a:p>
      </dgm:t>
    </dgm:pt>
    <dgm:pt modelId="{99DDD1F6-4FD6-4476-97D4-AB6A307DD6A7}" type="parTrans" cxnId="{C162F975-02BC-448C-A749-D2B16E2B93F5}">
      <dgm:prSet/>
      <dgm:spPr/>
      <dgm:t>
        <a:bodyPr/>
        <a:lstStyle/>
        <a:p>
          <a:endParaRPr lang="en-US"/>
        </a:p>
      </dgm:t>
    </dgm:pt>
    <dgm:pt modelId="{73BB158F-23A4-4E57-8B9D-E3F56CDAE15D}" type="sibTrans" cxnId="{C162F975-02BC-448C-A749-D2B16E2B93F5}">
      <dgm:prSet phldrT="2" phldr="0"/>
      <dgm:spPr/>
      <dgm:t>
        <a:bodyPr/>
        <a:lstStyle/>
        <a:p>
          <a:r>
            <a:rPr lang="en-US"/>
            <a:t>2</a:t>
          </a:r>
        </a:p>
      </dgm:t>
    </dgm:pt>
    <dgm:pt modelId="{DF752DB2-BBB9-45D3-9CBF-42D78D3E2454}">
      <dgm:prSet/>
      <dgm:spPr/>
      <dgm:t>
        <a:bodyPr/>
        <a:lstStyle/>
        <a:p>
          <a:r>
            <a:rPr lang="en-US" dirty="0"/>
            <a:t>Phase 3: Behavioral and environmental diagnosis.</a:t>
          </a:r>
        </a:p>
      </dgm:t>
    </dgm:pt>
    <dgm:pt modelId="{F72F0337-6274-4A17-833F-AEBDD0F75282}" type="parTrans" cxnId="{F980AB69-260D-4871-B6A4-53DD76AAF1DA}">
      <dgm:prSet/>
      <dgm:spPr/>
      <dgm:t>
        <a:bodyPr/>
        <a:lstStyle/>
        <a:p>
          <a:endParaRPr lang="en-US"/>
        </a:p>
      </dgm:t>
    </dgm:pt>
    <dgm:pt modelId="{FC627516-55B4-47D0-A431-D8284875761B}" type="sibTrans" cxnId="{F980AB69-260D-4871-B6A4-53DD76AAF1DA}">
      <dgm:prSet phldrT="3" phldr="0"/>
      <dgm:spPr/>
      <dgm:t>
        <a:bodyPr/>
        <a:lstStyle/>
        <a:p>
          <a:r>
            <a:rPr lang="en-US"/>
            <a:t>3</a:t>
          </a:r>
        </a:p>
      </dgm:t>
    </dgm:pt>
    <dgm:pt modelId="{D3C439E0-9F5B-4D96-B081-56E32FA85F12}">
      <dgm:prSet/>
      <dgm:spPr/>
      <dgm:t>
        <a:bodyPr/>
        <a:lstStyle/>
        <a:p>
          <a:r>
            <a:rPr lang="en-US" dirty="0"/>
            <a:t>Phase 4: Educational and organizational diagnosis.</a:t>
          </a:r>
        </a:p>
      </dgm:t>
    </dgm:pt>
    <dgm:pt modelId="{E5073C2A-AAB8-4728-8AFC-2B32B5F7B62A}" type="parTrans" cxnId="{0BCC69F9-7022-46C4-A4FD-4329CB4C46FA}">
      <dgm:prSet/>
      <dgm:spPr/>
      <dgm:t>
        <a:bodyPr/>
        <a:lstStyle/>
        <a:p>
          <a:endParaRPr lang="en-US"/>
        </a:p>
      </dgm:t>
    </dgm:pt>
    <dgm:pt modelId="{0BBDB6C9-5605-481B-A9BE-837E928BF278}" type="sibTrans" cxnId="{0BCC69F9-7022-46C4-A4FD-4329CB4C46FA}">
      <dgm:prSet phldrT="4" phldr="0"/>
      <dgm:spPr/>
      <dgm:t>
        <a:bodyPr/>
        <a:lstStyle/>
        <a:p>
          <a:r>
            <a:rPr lang="en-US"/>
            <a:t>4</a:t>
          </a:r>
        </a:p>
      </dgm:t>
    </dgm:pt>
    <dgm:pt modelId="{7B20974C-D482-4E39-8ACB-345896CCCA0F}">
      <dgm:prSet/>
      <dgm:spPr/>
      <dgm:t>
        <a:bodyPr/>
        <a:lstStyle/>
        <a:p>
          <a:r>
            <a:rPr lang="en-US"/>
            <a:t>Phase 5: Administrative and policy diagnosis.</a:t>
          </a:r>
        </a:p>
      </dgm:t>
    </dgm:pt>
    <dgm:pt modelId="{6E2F784F-F1DA-4AC4-9B13-F535C5CEAFAE}" type="parTrans" cxnId="{1120466B-42D0-4409-99E8-20DED5A25D7E}">
      <dgm:prSet/>
      <dgm:spPr/>
      <dgm:t>
        <a:bodyPr/>
        <a:lstStyle/>
        <a:p>
          <a:endParaRPr lang="en-US"/>
        </a:p>
      </dgm:t>
    </dgm:pt>
    <dgm:pt modelId="{D7192DCD-9C21-4F64-963E-165FBFAD3D5B}" type="sibTrans" cxnId="{1120466B-42D0-4409-99E8-20DED5A25D7E}">
      <dgm:prSet phldrT="5" phldr="0"/>
      <dgm:spPr/>
      <dgm:t>
        <a:bodyPr/>
        <a:lstStyle/>
        <a:p>
          <a:r>
            <a:rPr lang="en-US"/>
            <a:t>5</a:t>
          </a:r>
        </a:p>
      </dgm:t>
    </dgm:pt>
    <dgm:pt modelId="{BFC3C0BD-3599-4617-8AF8-F84784C0498C}" type="pres">
      <dgm:prSet presAssocID="{163133BE-9472-41B3-ADA7-FEC4115A89A8}" presName="Name0" presStyleCnt="0">
        <dgm:presLayoutVars>
          <dgm:animLvl val="lvl"/>
          <dgm:resizeHandles val="exact"/>
        </dgm:presLayoutVars>
      </dgm:prSet>
      <dgm:spPr/>
    </dgm:pt>
    <dgm:pt modelId="{D8BF235A-D142-40D2-BA19-F2849AA50DCC}" type="pres">
      <dgm:prSet presAssocID="{416A9F32-6D59-4672-A09C-16EF21230A43}" presName="compositeNode" presStyleCnt="0">
        <dgm:presLayoutVars>
          <dgm:bulletEnabled val="1"/>
        </dgm:presLayoutVars>
      </dgm:prSet>
      <dgm:spPr/>
    </dgm:pt>
    <dgm:pt modelId="{AEFAB92F-E512-458D-AA1D-3B61AE63A23C}" type="pres">
      <dgm:prSet presAssocID="{416A9F32-6D59-4672-A09C-16EF21230A43}" presName="bgRect" presStyleLbl="bgAccFollowNode1" presStyleIdx="0" presStyleCnt="5"/>
      <dgm:spPr/>
    </dgm:pt>
    <dgm:pt modelId="{D8AF6E51-C564-445F-918E-29611F3C5C19}" type="pres">
      <dgm:prSet presAssocID="{0472990D-2866-4AF4-A0AD-42C8CC41D11A}" presName="sibTransNodeCircle" presStyleLbl="alignNode1" presStyleIdx="0" presStyleCnt="10">
        <dgm:presLayoutVars>
          <dgm:chMax val="0"/>
          <dgm:bulletEnabled/>
        </dgm:presLayoutVars>
      </dgm:prSet>
      <dgm:spPr/>
    </dgm:pt>
    <dgm:pt modelId="{D069ABF7-62A4-4C04-A572-F56C232EE15A}" type="pres">
      <dgm:prSet presAssocID="{416A9F32-6D59-4672-A09C-16EF21230A43}" presName="bottomLine" presStyleLbl="alignNode1" presStyleIdx="1" presStyleCnt="10">
        <dgm:presLayoutVars/>
      </dgm:prSet>
      <dgm:spPr/>
    </dgm:pt>
    <dgm:pt modelId="{ED6D30A0-2A01-4A77-85EB-187AFCA06CDE}" type="pres">
      <dgm:prSet presAssocID="{416A9F32-6D59-4672-A09C-16EF21230A43}" presName="nodeText" presStyleLbl="bgAccFollowNode1" presStyleIdx="0" presStyleCnt="5">
        <dgm:presLayoutVars>
          <dgm:bulletEnabled val="1"/>
        </dgm:presLayoutVars>
      </dgm:prSet>
      <dgm:spPr/>
    </dgm:pt>
    <dgm:pt modelId="{81F6C2F8-2002-48B1-BBB9-BA2635D3B17E}" type="pres">
      <dgm:prSet presAssocID="{0472990D-2866-4AF4-A0AD-42C8CC41D11A}" presName="sibTrans" presStyleCnt="0"/>
      <dgm:spPr/>
    </dgm:pt>
    <dgm:pt modelId="{2393A570-542F-4CCF-A2DB-16F90EED65AD}" type="pres">
      <dgm:prSet presAssocID="{D42C639A-9F29-4052-A05E-218CF845E1BE}" presName="compositeNode" presStyleCnt="0">
        <dgm:presLayoutVars>
          <dgm:bulletEnabled val="1"/>
        </dgm:presLayoutVars>
      </dgm:prSet>
      <dgm:spPr/>
    </dgm:pt>
    <dgm:pt modelId="{74298C2A-4ED7-4678-801B-7FA406BABB5E}" type="pres">
      <dgm:prSet presAssocID="{D42C639A-9F29-4052-A05E-218CF845E1BE}" presName="bgRect" presStyleLbl="bgAccFollowNode1" presStyleIdx="1" presStyleCnt="5"/>
      <dgm:spPr/>
    </dgm:pt>
    <dgm:pt modelId="{C16C06FD-3063-405C-8079-584C0265CAED}" type="pres">
      <dgm:prSet presAssocID="{73BB158F-23A4-4E57-8B9D-E3F56CDAE15D}" presName="sibTransNodeCircle" presStyleLbl="alignNode1" presStyleIdx="2" presStyleCnt="10">
        <dgm:presLayoutVars>
          <dgm:chMax val="0"/>
          <dgm:bulletEnabled/>
        </dgm:presLayoutVars>
      </dgm:prSet>
      <dgm:spPr/>
    </dgm:pt>
    <dgm:pt modelId="{292C6E61-9C2E-4534-9E10-380BA434120F}" type="pres">
      <dgm:prSet presAssocID="{D42C639A-9F29-4052-A05E-218CF845E1BE}" presName="bottomLine" presStyleLbl="alignNode1" presStyleIdx="3" presStyleCnt="10">
        <dgm:presLayoutVars/>
      </dgm:prSet>
      <dgm:spPr/>
    </dgm:pt>
    <dgm:pt modelId="{9F0C55A2-6EAB-4D70-BCD7-99C44B47C7CE}" type="pres">
      <dgm:prSet presAssocID="{D42C639A-9F29-4052-A05E-218CF845E1BE}" presName="nodeText" presStyleLbl="bgAccFollowNode1" presStyleIdx="1" presStyleCnt="5">
        <dgm:presLayoutVars>
          <dgm:bulletEnabled val="1"/>
        </dgm:presLayoutVars>
      </dgm:prSet>
      <dgm:spPr/>
    </dgm:pt>
    <dgm:pt modelId="{26ACF54C-6B95-476C-BB95-E517C0DA80F8}" type="pres">
      <dgm:prSet presAssocID="{73BB158F-23A4-4E57-8B9D-E3F56CDAE15D}" presName="sibTrans" presStyleCnt="0"/>
      <dgm:spPr/>
    </dgm:pt>
    <dgm:pt modelId="{7A4AA925-967F-4889-9238-6BD305B064BF}" type="pres">
      <dgm:prSet presAssocID="{DF752DB2-BBB9-45D3-9CBF-42D78D3E2454}" presName="compositeNode" presStyleCnt="0">
        <dgm:presLayoutVars>
          <dgm:bulletEnabled val="1"/>
        </dgm:presLayoutVars>
      </dgm:prSet>
      <dgm:spPr/>
    </dgm:pt>
    <dgm:pt modelId="{57C07887-B7BC-4BEC-9DDE-836758B43DC0}" type="pres">
      <dgm:prSet presAssocID="{DF752DB2-BBB9-45D3-9CBF-42D78D3E2454}" presName="bgRect" presStyleLbl="bgAccFollowNode1" presStyleIdx="2" presStyleCnt="5"/>
      <dgm:spPr/>
    </dgm:pt>
    <dgm:pt modelId="{A9EB9A6B-5F5E-4932-96FD-1E5E5F7F371E}" type="pres">
      <dgm:prSet presAssocID="{FC627516-55B4-47D0-A431-D8284875761B}" presName="sibTransNodeCircle" presStyleLbl="alignNode1" presStyleIdx="4" presStyleCnt="10">
        <dgm:presLayoutVars>
          <dgm:chMax val="0"/>
          <dgm:bulletEnabled/>
        </dgm:presLayoutVars>
      </dgm:prSet>
      <dgm:spPr/>
    </dgm:pt>
    <dgm:pt modelId="{C2C5AEF3-603B-4DD8-A098-DCE91D4BF235}" type="pres">
      <dgm:prSet presAssocID="{DF752DB2-BBB9-45D3-9CBF-42D78D3E2454}" presName="bottomLine" presStyleLbl="alignNode1" presStyleIdx="5" presStyleCnt="10">
        <dgm:presLayoutVars/>
      </dgm:prSet>
      <dgm:spPr/>
    </dgm:pt>
    <dgm:pt modelId="{0E7815D1-0CF8-4CFE-B6D0-088D46EFBC9F}" type="pres">
      <dgm:prSet presAssocID="{DF752DB2-BBB9-45D3-9CBF-42D78D3E2454}" presName="nodeText" presStyleLbl="bgAccFollowNode1" presStyleIdx="2" presStyleCnt="5">
        <dgm:presLayoutVars>
          <dgm:bulletEnabled val="1"/>
        </dgm:presLayoutVars>
      </dgm:prSet>
      <dgm:spPr/>
    </dgm:pt>
    <dgm:pt modelId="{54523128-DDE5-41AB-A6F7-6D5480281D22}" type="pres">
      <dgm:prSet presAssocID="{FC627516-55B4-47D0-A431-D8284875761B}" presName="sibTrans" presStyleCnt="0"/>
      <dgm:spPr/>
    </dgm:pt>
    <dgm:pt modelId="{01162CC2-DF2D-40DB-8BB6-889A7A9B5175}" type="pres">
      <dgm:prSet presAssocID="{D3C439E0-9F5B-4D96-B081-56E32FA85F12}" presName="compositeNode" presStyleCnt="0">
        <dgm:presLayoutVars>
          <dgm:bulletEnabled val="1"/>
        </dgm:presLayoutVars>
      </dgm:prSet>
      <dgm:spPr/>
    </dgm:pt>
    <dgm:pt modelId="{7574FDFE-448E-42FD-8037-57FB22EB016D}" type="pres">
      <dgm:prSet presAssocID="{D3C439E0-9F5B-4D96-B081-56E32FA85F12}" presName="bgRect" presStyleLbl="bgAccFollowNode1" presStyleIdx="3" presStyleCnt="5"/>
      <dgm:spPr/>
    </dgm:pt>
    <dgm:pt modelId="{3E7FDE23-30E9-47AF-AF22-D416DE2E563B}" type="pres">
      <dgm:prSet presAssocID="{0BBDB6C9-5605-481B-A9BE-837E928BF278}" presName="sibTransNodeCircle" presStyleLbl="alignNode1" presStyleIdx="6" presStyleCnt="10">
        <dgm:presLayoutVars>
          <dgm:chMax val="0"/>
          <dgm:bulletEnabled/>
        </dgm:presLayoutVars>
      </dgm:prSet>
      <dgm:spPr/>
    </dgm:pt>
    <dgm:pt modelId="{08B1E0F1-BA36-485D-8FB0-F31F511C6E68}" type="pres">
      <dgm:prSet presAssocID="{D3C439E0-9F5B-4D96-B081-56E32FA85F12}" presName="bottomLine" presStyleLbl="alignNode1" presStyleIdx="7" presStyleCnt="10">
        <dgm:presLayoutVars/>
      </dgm:prSet>
      <dgm:spPr/>
    </dgm:pt>
    <dgm:pt modelId="{AE33B874-D064-404E-BCCA-3AFDAE89D745}" type="pres">
      <dgm:prSet presAssocID="{D3C439E0-9F5B-4D96-B081-56E32FA85F12}" presName="nodeText" presStyleLbl="bgAccFollowNode1" presStyleIdx="3" presStyleCnt="5">
        <dgm:presLayoutVars>
          <dgm:bulletEnabled val="1"/>
        </dgm:presLayoutVars>
      </dgm:prSet>
      <dgm:spPr/>
    </dgm:pt>
    <dgm:pt modelId="{90A977A8-F16F-45ED-9E00-E1C618792C75}" type="pres">
      <dgm:prSet presAssocID="{0BBDB6C9-5605-481B-A9BE-837E928BF278}" presName="sibTrans" presStyleCnt="0"/>
      <dgm:spPr/>
    </dgm:pt>
    <dgm:pt modelId="{6EC14F01-2044-446C-8A82-A9C2BE51234F}" type="pres">
      <dgm:prSet presAssocID="{7B20974C-D482-4E39-8ACB-345896CCCA0F}" presName="compositeNode" presStyleCnt="0">
        <dgm:presLayoutVars>
          <dgm:bulletEnabled val="1"/>
        </dgm:presLayoutVars>
      </dgm:prSet>
      <dgm:spPr/>
    </dgm:pt>
    <dgm:pt modelId="{70025393-3CD6-48F4-92F6-F8A84191F13C}" type="pres">
      <dgm:prSet presAssocID="{7B20974C-D482-4E39-8ACB-345896CCCA0F}" presName="bgRect" presStyleLbl="bgAccFollowNode1" presStyleIdx="4" presStyleCnt="5"/>
      <dgm:spPr/>
    </dgm:pt>
    <dgm:pt modelId="{5AD2637C-85D8-4EFB-81F9-82E31C7DA2E1}" type="pres">
      <dgm:prSet presAssocID="{D7192DCD-9C21-4F64-963E-165FBFAD3D5B}" presName="sibTransNodeCircle" presStyleLbl="alignNode1" presStyleIdx="8" presStyleCnt="10">
        <dgm:presLayoutVars>
          <dgm:chMax val="0"/>
          <dgm:bulletEnabled/>
        </dgm:presLayoutVars>
      </dgm:prSet>
      <dgm:spPr/>
    </dgm:pt>
    <dgm:pt modelId="{184B3CC1-7BB7-4308-8AD1-E8CC19B81266}" type="pres">
      <dgm:prSet presAssocID="{7B20974C-D482-4E39-8ACB-345896CCCA0F}" presName="bottomLine" presStyleLbl="alignNode1" presStyleIdx="9" presStyleCnt="10">
        <dgm:presLayoutVars/>
      </dgm:prSet>
      <dgm:spPr/>
    </dgm:pt>
    <dgm:pt modelId="{057E2B3A-B91E-4072-8A64-D234F5535503}" type="pres">
      <dgm:prSet presAssocID="{7B20974C-D482-4E39-8ACB-345896CCCA0F}" presName="nodeText" presStyleLbl="bgAccFollowNode1" presStyleIdx="4" presStyleCnt="5">
        <dgm:presLayoutVars>
          <dgm:bulletEnabled val="1"/>
        </dgm:presLayoutVars>
      </dgm:prSet>
      <dgm:spPr/>
    </dgm:pt>
  </dgm:ptLst>
  <dgm:cxnLst>
    <dgm:cxn modelId="{AA734300-80F1-46B5-AC10-02114BA6FFA3}" type="presOf" srcId="{D7192DCD-9C21-4F64-963E-165FBFAD3D5B}" destId="{5AD2637C-85D8-4EFB-81F9-82E31C7DA2E1}" srcOrd="0" destOrd="0" presId="urn:microsoft.com/office/officeart/2016/7/layout/BasicLinearProcessNumbered"/>
    <dgm:cxn modelId="{D7BEBE0C-3423-4202-BA55-801706DA8CD3}" type="presOf" srcId="{73BB158F-23A4-4E57-8B9D-E3F56CDAE15D}" destId="{C16C06FD-3063-405C-8079-584C0265CAED}" srcOrd="0" destOrd="0" presId="urn:microsoft.com/office/officeart/2016/7/layout/BasicLinearProcessNumbered"/>
    <dgm:cxn modelId="{116C922B-A3AB-4870-9537-42C60287EF71}" type="presOf" srcId="{163133BE-9472-41B3-ADA7-FEC4115A89A8}" destId="{BFC3C0BD-3599-4617-8AF8-F84784C0498C}" srcOrd="0" destOrd="0" presId="urn:microsoft.com/office/officeart/2016/7/layout/BasicLinearProcessNumbered"/>
    <dgm:cxn modelId="{01EB7D30-78F8-46EA-8DFF-645EF859036C}" type="presOf" srcId="{D3C439E0-9F5B-4D96-B081-56E32FA85F12}" destId="{7574FDFE-448E-42FD-8037-57FB22EB016D}" srcOrd="0" destOrd="0" presId="urn:microsoft.com/office/officeart/2016/7/layout/BasicLinearProcessNumbered"/>
    <dgm:cxn modelId="{3E941732-30BB-4F79-B11A-1FBD5B527C7F}" type="presOf" srcId="{416A9F32-6D59-4672-A09C-16EF21230A43}" destId="{AEFAB92F-E512-458D-AA1D-3B61AE63A23C}" srcOrd="0" destOrd="0" presId="urn:microsoft.com/office/officeart/2016/7/layout/BasicLinearProcessNumbered"/>
    <dgm:cxn modelId="{B2062D35-A3F8-4054-A1B0-F4EA3F67B6FE}" type="presOf" srcId="{D3C439E0-9F5B-4D96-B081-56E32FA85F12}" destId="{AE33B874-D064-404E-BCCA-3AFDAE89D745}" srcOrd="1" destOrd="0" presId="urn:microsoft.com/office/officeart/2016/7/layout/BasicLinearProcessNumbered"/>
    <dgm:cxn modelId="{E80A0640-1303-437A-A026-47B2F8430787}" type="presOf" srcId="{7B20974C-D482-4E39-8ACB-345896CCCA0F}" destId="{057E2B3A-B91E-4072-8A64-D234F5535503}" srcOrd="1" destOrd="0" presId="urn:microsoft.com/office/officeart/2016/7/layout/BasicLinearProcessNumbered"/>
    <dgm:cxn modelId="{F980AB69-260D-4871-B6A4-53DD76AAF1DA}" srcId="{163133BE-9472-41B3-ADA7-FEC4115A89A8}" destId="{DF752DB2-BBB9-45D3-9CBF-42D78D3E2454}" srcOrd="2" destOrd="0" parTransId="{F72F0337-6274-4A17-833F-AEBDD0F75282}" sibTransId="{FC627516-55B4-47D0-A431-D8284875761B}"/>
    <dgm:cxn modelId="{0A77AF49-A284-4315-B3C4-D67450A38FE8}" type="presOf" srcId="{0472990D-2866-4AF4-A0AD-42C8CC41D11A}" destId="{D8AF6E51-C564-445F-918E-29611F3C5C19}" srcOrd="0" destOrd="0" presId="urn:microsoft.com/office/officeart/2016/7/layout/BasicLinearProcessNumbered"/>
    <dgm:cxn modelId="{1120466B-42D0-4409-99E8-20DED5A25D7E}" srcId="{163133BE-9472-41B3-ADA7-FEC4115A89A8}" destId="{7B20974C-D482-4E39-8ACB-345896CCCA0F}" srcOrd="4" destOrd="0" parTransId="{6E2F784F-F1DA-4AC4-9B13-F535C5CEAFAE}" sibTransId="{D7192DCD-9C21-4F64-963E-165FBFAD3D5B}"/>
    <dgm:cxn modelId="{5B24CE71-A688-408F-A0E7-D10C117CD44C}" srcId="{163133BE-9472-41B3-ADA7-FEC4115A89A8}" destId="{416A9F32-6D59-4672-A09C-16EF21230A43}" srcOrd="0" destOrd="0" parTransId="{0544D16E-4D3C-4156-9692-608D99819707}" sibTransId="{0472990D-2866-4AF4-A0AD-42C8CC41D11A}"/>
    <dgm:cxn modelId="{C162F975-02BC-448C-A749-D2B16E2B93F5}" srcId="{163133BE-9472-41B3-ADA7-FEC4115A89A8}" destId="{D42C639A-9F29-4052-A05E-218CF845E1BE}" srcOrd="1" destOrd="0" parTransId="{99DDD1F6-4FD6-4476-97D4-AB6A307DD6A7}" sibTransId="{73BB158F-23A4-4E57-8B9D-E3F56CDAE15D}"/>
    <dgm:cxn modelId="{EB5E6482-8A0A-42D2-BA37-BCC60F34541D}" type="presOf" srcId="{FC627516-55B4-47D0-A431-D8284875761B}" destId="{A9EB9A6B-5F5E-4932-96FD-1E5E5F7F371E}" srcOrd="0" destOrd="0" presId="urn:microsoft.com/office/officeart/2016/7/layout/BasicLinearProcessNumbered"/>
    <dgm:cxn modelId="{6E4EA5AD-E418-4C62-AC9B-C108A8F90EE3}" type="presOf" srcId="{DF752DB2-BBB9-45D3-9CBF-42D78D3E2454}" destId="{0E7815D1-0CF8-4CFE-B6D0-088D46EFBC9F}" srcOrd="1" destOrd="0" presId="urn:microsoft.com/office/officeart/2016/7/layout/BasicLinearProcessNumbered"/>
    <dgm:cxn modelId="{881511B1-1A30-4881-8300-93A11F2E4529}" type="presOf" srcId="{D42C639A-9F29-4052-A05E-218CF845E1BE}" destId="{9F0C55A2-6EAB-4D70-BCD7-99C44B47C7CE}" srcOrd="1" destOrd="0" presId="urn:microsoft.com/office/officeart/2016/7/layout/BasicLinearProcessNumbered"/>
    <dgm:cxn modelId="{EE0C8AC9-AE8B-4463-87AD-11B6102367C2}" type="presOf" srcId="{7B20974C-D482-4E39-8ACB-345896CCCA0F}" destId="{70025393-3CD6-48F4-92F6-F8A84191F13C}" srcOrd="0" destOrd="0" presId="urn:microsoft.com/office/officeart/2016/7/layout/BasicLinearProcessNumbered"/>
    <dgm:cxn modelId="{DC2E46CC-2F53-4D33-B0B3-C13F486D8C11}" type="presOf" srcId="{DF752DB2-BBB9-45D3-9CBF-42D78D3E2454}" destId="{57C07887-B7BC-4BEC-9DDE-836758B43DC0}" srcOrd="0" destOrd="0" presId="urn:microsoft.com/office/officeart/2016/7/layout/BasicLinearProcessNumbered"/>
    <dgm:cxn modelId="{3F5944DF-EC31-40C4-BFD1-1A95AC55277C}" type="presOf" srcId="{D42C639A-9F29-4052-A05E-218CF845E1BE}" destId="{74298C2A-4ED7-4678-801B-7FA406BABB5E}" srcOrd="0" destOrd="0" presId="urn:microsoft.com/office/officeart/2016/7/layout/BasicLinearProcessNumbered"/>
    <dgm:cxn modelId="{A55DD5F5-5BEA-437A-8B4D-386DA14D9AF6}" type="presOf" srcId="{0BBDB6C9-5605-481B-A9BE-837E928BF278}" destId="{3E7FDE23-30E9-47AF-AF22-D416DE2E563B}" srcOrd="0" destOrd="0" presId="urn:microsoft.com/office/officeart/2016/7/layout/BasicLinearProcessNumbered"/>
    <dgm:cxn modelId="{0BCC69F9-7022-46C4-A4FD-4329CB4C46FA}" srcId="{163133BE-9472-41B3-ADA7-FEC4115A89A8}" destId="{D3C439E0-9F5B-4D96-B081-56E32FA85F12}" srcOrd="3" destOrd="0" parTransId="{E5073C2A-AAB8-4728-8AFC-2B32B5F7B62A}" sibTransId="{0BBDB6C9-5605-481B-A9BE-837E928BF278}"/>
    <dgm:cxn modelId="{A366A9FD-6311-4CD1-AF08-2DCEE2E22CA6}" type="presOf" srcId="{416A9F32-6D59-4672-A09C-16EF21230A43}" destId="{ED6D30A0-2A01-4A77-85EB-187AFCA06CDE}" srcOrd="1" destOrd="0" presId="urn:microsoft.com/office/officeart/2016/7/layout/BasicLinearProcessNumbered"/>
    <dgm:cxn modelId="{F50E9CD8-1409-40FD-991E-AD84E2761144}" type="presParOf" srcId="{BFC3C0BD-3599-4617-8AF8-F84784C0498C}" destId="{D8BF235A-D142-40D2-BA19-F2849AA50DCC}" srcOrd="0" destOrd="0" presId="urn:microsoft.com/office/officeart/2016/7/layout/BasicLinearProcessNumbered"/>
    <dgm:cxn modelId="{E1D46B7E-D270-4C8C-9201-3653EFED9EB5}" type="presParOf" srcId="{D8BF235A-D142-40D2-BA19-F2849AA50DCC}" destId="{AEFAB92F-E512-458D-AA1D-3B61AE63A23C}" srcOrd="0" destOrd="0" presId="urn:microsoft.com/office/officeart/2016/7/layout/BasicLinearProcessNumbered"/>
    <dgm:cxn modelId="{70B10742-DFC0-4CFA-A3E1-7A066FCF7385}" type="presParOf" srcId="{D8BF235A-D142-40D2-BA19-F2849AA50DCC}" destId="{D8AF6E51-C564-445F-918E-29611F3C5C19}" srcOrd="1" destOrd="0" presId="urn:microsoft.com/office/officeart/2016/7/layout/BasicLinearProcessNumbered"/>
    <dgm:cxn modelId="{AA9FCA63-A014-498C-B692-EB822436D508}" type="presParOf" srcId="{D8BF235A-D142-40D2-BA19-F2849AA50DCC}" destId="{D069ABF7-62A4-4C04-A572-F56C232EE15A}" srcOrd="2" destOrd="0" presId="urn:microsoft.com/office/officeart/2016/7/layout/BasicLinearProcessNumbered"/>
    <dgm:cxn modelId="{C8D29305-F39D-41CC-BC82-7BC773F9DB7A}" type="presParOf" srcId="{D8BF235A-D142-40D2-BA19-F2849AA50DCC}" destId="{ED6D30A0-2A01-4A77-85EB-187AFCA06CDE}" srcOrd="3" destOrd="0" presId="urn:microsoft.com/office/officeart/2016/7/layout/BasicLinearProcessNumbered"/>
    <dgm:cxn modelId="{D57B0DD7-21D7-49D6-B415-D9D0C08AF985}" type="presParOf" srcId="{BFC3C0BD-3599-4617-8AF8-F84784C0498C}" destId="{81F6C2F8-2002-48B1-BBB9-BA2635D3B17E}" srcOrd="1" destOrd="0" presId="urn:microsoft.com/office/officeart/2016/7/layout/BasicLinearProcessNumbered"/>
    <dgm:cxn modelId="{6A1D2153-CC8B-4A04-B550-6027B43E3C69}" type="presParOf" srcId="{BFC3C0BD-3599-4617-8AF8-F84784C0498C}" destId="{2393A570-542F-4CCF-A2DB-16F90EED65AD}" srcOrd="2" destOrd="0" presId="urn:microsoft.com/office/officeart/2016/7/layout/BasicLinearProcessNumbered"/>
    <dgm:cxn modelId="{4F178BF5-44B2-4B81-9119-1B0FFA536C2D}" type="presParOf" srcId="{2393A570-542F-4CCF-A2DB-16F90EED65AD}" destId="{74298C2A-4ED7-4678-801B-7FA406BABB5E}" srcOrd="0" destOrd="0" presId="urn:microsoft.com/office/officeart/2016/7/layout/BasicLinearProcessNumbered"/>
    <dgm:cxn modelId="{79955279-A973-4724-B03D-B1ACEEEC3ABA}" type="presParOf" srcId="{2393A570-542F-4CCF-A2DB-16F90EED65AD}" destId="{C16C06FD-3063-405C-8079-584C0265CAED}" srcOrd="1" destOrd="0" presId="urn:microsoft.com/office/officeart/2016/7/layout/BasicLinearProcessNumbered"/>
    <dgm:cxn modelId="{27A37A79-BE86-4386-8909-F44D7C0E06B8}" type="presParOf" srcId="{2393A570-542F-4CCF-A2DB-16F90EED65AD}" destId="{292C6E61-9C2E-4534-9E10-380BA434120F}" srcOrd="2" destOrd="0" presId="urn:microsoft.com/office/officeart/2016/7/layout/BasicLinearProcessNumbered"/>
    <dgm:cxn modelId="{63EA9D55-6BE4-44E1-88F8-5678943E6D6E}" type="presParOf" srcId="{2393A570-542F-4CCF-A2DB-16F90EED65AD}" destId="{9F0C55A2-6EAB-4D70-BCD7-99C44B47C7CE}" srcOrd="3" destOrd="0" presId="urn:microsoft.com/office/officeart/2016/7/layout/BasicLinearProcessNumbered"/>
    <dgm:cxn modelId="{6D5697A7-F369-437C-A97B-810F0EC5F801}" type="presParOf" srcId="{BFC3C0BD-3599-4617-8AF8-F84784C0498C}" destId="{26ACF54C-6B95-476C-BB95-E517C0DA80F8}" srcOrd="3" destOrd="0" presId="urn:microsoft.com/office/officeart/2016/7/layout/BasicLinearProcessNumbered"/>
    <dgm:cxn modelId="{74555B23-9CCA-41BA-ACF0-5F8B60424EE4}" type="presParOf" srcId="{BFC3C0BD-3599-4617-8AF8-F84784C0498C}" destId="{7A4AA925-967F-4889-9238-6BD305B064BF}" srcOrd="4" destOrd="0" presId="urn:microsoft.com/office/officeart/2016/7/layout/BasicLinearProcessNumbered"/>
    <dgm:cxn modelId="{C432485B-4CE7-4EFF-B440-62B1C50677FE}" type="presParOf" srcId="{7A4AA925-967F-4889-9238-6BD305B064BF}" destId="{57C07887-B7BC-4BEC-9DDE-836758B43DC0}" srcOrd="0" destOrd="0" presId="urn:microsoft.com/office/officeart/2016/7/layout/BasicLinearProcessNumbered"/>
    <dgm:cxn modelId="{BDEA50C5-1D81-4D24-9C92-B9DD16723CAF}" type="presParOf" srcId="{7A4AA925-967F-4889-9238-6BD305B064BF}" destId="{A9EB9A6B-5F5E-4932-96FD-1E5E5F7F371E}" srcOrd="1" destOrd="0" presId="urn:microsoft.com/office/officeart/2016/7/layout/BasicLinearProcessNumbered"/>
    <dgm:cxn modelId="{F6D4AC3A-6708-4F21-98EE-4CE71A160BB4}" type="presParOf" srcId="{7A4AA925-967F-4889-9238-6BD305B064BF}" destId="{C2C5AEF3-603B-4DD8-A098-DCE91D4BF235}" srcOrd="2" destOrd="0" presId="urn:microsoft.com/office/officeart/2016/7/layout/BasicLinearProcessNumbered"/>
    <dgm:cxn modelId="{38A1BE0D-252A-491B-BC7B-2E00F9691B53}" type="presParOf" srcId="{7A4AA925-967F-4889-9238-6BD305B064BF}" destId="{0E7815D1-0CF8-4CFE-B6D0-088D46EFBC9F}" srcOrd="3" destOrd="0" presId="urn:microsoft.com/office/officeart/2016/7/layout/BasicLinearProcessNumbered"/>
    <dgm:cxn modelId="{C16E30FD-E616-4CD9-833B-66A277F701C8}" type="presParOf" srcId="{BFC3C0BD-3599-4617-8AF8-F84784C0498C}" destId="{54523128-DDE5-41AB-A6F7-6D5480281D22}" srcOrd="5" destOrd="0" presId="urn:microsoft.com/office/officeart/2016/7/layout/BasicLinearProcessNumbered"/>
    <dgm:cxn modelId="{B9E58B8F-DDF4-4B29-8700-F4D97C8F1394}" type="presParOf" srcId="{BFC3C0BD-3599-4617-8AF8-F84784C0498C}" destId="{01162CC2-DF2D-40DB-8BB6-889A7A9B5175}" srcOrd="6" destOrd="0" presId="urn:microsoft.com/office/officeart/2016/7/layout/BasicLinearProcessNumbered"/>
    <dgm:cxn modelId="{33B07736-C59A-465A-B1C3-4C181980BABA}" type="presParOf" srcId="{01162CC2-DF2D-40DB-8BB6-889A7A9B5175}" destId="{7574FDFE-448E-42FD-8037-57FB22EB016D}" srcOrd="0" destOrd="0" presId="urn:microsoft.com/office/officeart/2016/7/layout/BasicLinearProcessNumbered"/>
    <dgm:cxn modelId="{FDE666B2-835F-493D-AE0D-A6758BAFFC1A}" type="presParOf" srcId="{01162CC2-DF2D-40DB-8BB6-889A7A9B5175}" destId="{3E7FDE23-30E9-47AF-AF22-D416DE2E563B}" srcOrd="1" destOrd="0" presId="urn:microsoft.com/office/officeart/2016/7/layout/BasicLinearProcessNumbered"/>
    <dgm:cxn modelId="{A0AFAF08-7103-41C8-9065-1EC1F49CE6C6}" type="presParOf" srcId="{01162CC2-DF2D-40DB-8BB6-889A7A9B5175}" destId="{08B1E0F1-BA36-485D-8FB0-F31F511C6E68}" srcOrd="2" destOrd="0" presId="urn:microsoft.com/office/officeart/2016/7/layout/BasicLinearProcessNumbered"/>
    <dgm:cxn modelId="{DB0FF696-DBDC-4756-97D4-4A5708BCB008}" type="presParOf" srcId="{01162CC2-DF2D-40DB-8BB6-889A7A9B5175}" destId="{AE33B874-D064-404E-BCCA-3AFDAE89D745}" srcOrd="3" destOrd="0" presId="urn:microsoft.com/office/officeart/2016/7/layout/BasicLinearProcessNumbered"/>
    <dgm:cxn modelId="{1D5F45F0-84B9-4B84-B4C2-18102B84BB44}" type="presParOf" srcId="{BFC3C0BD-3599-4617-8AF8-F84784C0498C}" destId="{90A977A8-F16F-45ED-9E00-E1C618792C75}" srcOrd="7" destOrd="0" presId="urn:microsoft.com/office/officeart/2016/7/layout/BasicLinearProcessNumbered"/>
    <dgm:cxn modelId="{7BDBDA5F-55E7-4D0D-9BC6-365E2B905B4F}" type="presParOf" srcId="{BFC3C0BD-3599-4617-8AF8-F84784C0498C}" destId="{6EC14F01-2044-446C-8A82-A9C2BE51234F}" srcOrd="8" destOrd="0" presId="urn:microsoft.com/office/officeart/2016/7/layout/BasicLinearProcessNumbered"/>
    <dgm:cxn modelId="{5B655A07-3EE6-44CA-A0C6-7D362B0BEBFC}" type="presParOf" srcId="{6EC14F01-2044-446C-8A82-A9C2BE51234F}" destId="{70025393-3CD6-48F4-92F6-F8A84191F13C}" srcOrd="0" destOrd="0" presId="urn:microsoft.com/office/officeart/2016/7/layout/BasicLinearProcessNumbered"/>
    <dgm:cxn modelId="{AA368367-8C5C-4A41-980E-9F6C27B9559B}" type="presParOf" srcId="{6EC14F01-2044-446C-8A82-A9C2BE51234F}" destId="{5AD2637C-85D8-4EFB-81F9-82E31C7DA2E1}" srcOrd="1" destOrd="0" presId="urn:microsoft.com/office/officeart/2016/7/layout/BasicLinearProcessNumbered"/>
    <dgm:cxn modelId="{7B5E9F94-4F45-4EAD-A283-F0F621B551A4}" type="presParOf" srcId="{6EC14F01-2044-446C-8A82-A9C2BE51234F}" destId="{184B3CC1-7BB7-4308-8AD1-E8CC19B81266}" srcOrd="2" destOrd="0" presId="urn:microsoft.com/office/officeart/2016/7/layout/BasicLinearProcessNumbered"/>
    <dgm:cxn modelId="{BF2F285D-AEC0-4ED8-9DF7-444865F5910F}" type="presParOf" srcId="{6EC14F01-2044-446C-8A82-A9C2BE51234F}" destId="{057E2B3A-B91E-4072-8A64-D234F5535503}"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96281E2-041F-4E18-B6B3-741F7B1F9EA6}" type="doc">
      <dgm:prSet loTypeId="urn:microsoft.com/office/officeart/2016/7/layout/VerticalDownArrowProcess" loCatId="process" qsTypeId="urn:microsoft.com/office/officeart/2005/8/quickstyle/simple4" qsCatId="simple" csTypeId="urn:microsoft.com/office/officeart/2005/8/colors/colorful2" csCatId="colorful"/>
      <dgm:spPr/>
      <dgm:t>
        <a:bodyPr/>
        <a:lstStyle/>
        <a:p>
          <a:endParaRPr lang="en-US"/>
        </a:p>
      </dgm:t>
    </dgm:pt>
    <dgm:pt modelId="{7F7F8C5A-8CAB-4DF7-9750-977FC82BD197}">
      <dgm:prSet/>
      <dgm:spPr/>
      <dgm:t>
        <a:bodyPr/>
        <a:lstStyle/>
        <a:p>
          <a:r>
            <a:rPr lang="en-US"/>
            <a:t>Phase 6</a:t>
          </a:r>
        </a:p>
      </dgm:t>
    </dgm:pt>
    <dgm:pt modelId="{A21B3F51-71B8-4133-B976-C303217AEAA9}" type="parTrans" cxnId="{2226B857-07A6-4D0D-9828-DACF8053981E}">
      <dgm:prSet/>
      <dgm:spPr/>
      <dgm:t>
        <a:bodyPr/>
        <a:lstStyle/>
        <a:p>
          <a:endParaRPr lang="en-US"/>
        </a:p>
      </dgm:t>
    </dgm:pt>
    <dgm:pt modelId="{7CA94380-AE3D-4BFA-A9A6-3CC31C632A33}" type="sibTrans" cxnId="{2226B857-07A6-4D0D-9828-DACF8053981E}">
      <dgm:prSet/>
      <dgm:spPr/>
      <dgm:t>
        <a:bodyPr/>
        <a:lstStyle/>
        <a:p>
          <a:endParaRPr lang="en-US"/>
        </a:p>
      </dgm:t>
    </dgm:pt>
    <dgm:pt modelId="{F57BD59D-CA61-41CA-ADA3-E81FBE6B95D4}">
      <dgm:prSet/>
      <dgm:spPr/>
      <dgm:t>
        <a:bodyPr/>
        <a:lstStyle/>
        <a:p>
          <a:r>
            <a:rPr lang="en-US"/>
            <a:t>Implementation.</a:t>
          </a:r>
        </a:p>
      </dgm:t>
    </dgm:pt>
    <dgm:pt modelId="{374C2071-5018-495E-A0A0-D1B50BF62316}" type="parTrans" cxnId="{577B891F-C4C4-4F44-995C-81C63526D7A8}">
      <dgm:prSet/>
      <dgm:spPr/>
      <dgm:t>
        <a:bodyPr/>
        <a:lstStyle/>
        <a:p>
          <a:endParaRPr lang="en-US"/>
        </a:p>
      </dgm:t>
    </dgm:pt>
    <dgm:pt modelId="{23F66371-A691-4DAB-AF2E-47EC535DADB7}" type="sibTrans" cxnId="{577B891F-C4C4-4F44-995C-81C63526D7A8}">
      <dgm:prSet/>
      <dgm:spPr/>
      <dgm:t>
        <a:bodyPr/>
        <a:lstStyle/>
        <a:p>
          <a:endParaRPr lang="en-US"/>
        </a:p>
      </dgm:t>
    </dgm:pt>
    <dgm:pt modelId="{08A9493C-41C7-4268-B011-C7F3175A415B}">
      <dgm:prSet/>
      <dgm:spPr/>
      <dgm:t>
        <a:bodyPr/>
        <a:lstStyle/>
        <a:p>
          <a:r>
            <a:rPr lang="en-US"/>
            <a:t>Phase 7</a:t>
          </a:r>
        </a:p>
      </dgm:t>
    </dgm:pt>
    <dgm:pt modelId="{A703B688-DB95-41D0-9C3A-15E932FA54DD}" type="parTrans" cxnId="{074FE573-E1C1-4293-B6D3-71F176405E40}">
      <dgm:prSet/>
      <dgm:spPr/>
      <dgm:t>
        <a:bodyPr/>
        <a:lstStyle/>
        <a:p>
          <a:endParaRPr lang="en-US"/>
        </a:p>
      </dgm:t>
    </dgm:pt>
    <dgm:pt modelId="{AFBF0387-4DB7-41E2-AD43-4C5A4A6B2DD1}" type="sibTrans" cxnId="{074FE573-E1C1-4293-B6D3-71F176405E40}">
      <dgm:prSet/>
      <dgm:spPr/>
      <dgm:t>
        <a:bodyPr/>
        <a:lstStyle/>
        <a:p>
          <a:endParaRPr lang="en-US"/>
        </a:p>
      </dgm:t>
    </dgm:pt>
    <dgm:pt modelId="{48D64793-91B2-44F8-8188-945D4572AB3E}">
      <dgm:prSet/>
      <dgm:spPr/>
      <dgm:t>
        <a:bodyPr/>
        <a:lstStyle/>
        <a:p>
          <a:r>
            <a:rPr lang="en-US"/>
            <a:t>Process evaluation.</a:t>
          </a:r>
        </a:p>
      </dgm:t>
    </dgm:pt>
    <dgm:pt modelId="{3F0495E5-857C-47B9-9FEF-6532BF58663D}" type="parTrans" cxnId="{5BE98873-2EAF-472D-953A-0663B6E026AE}">
      <dgm:prSet/>
      <dgm:spPr/>
      <dgm:t>
        <a:bodyPr/>
        <a:lstStyle/>
        <a:p>
          <a:endParaRPr lang="en-US"/>
        </a:p>
      </dgm:t>
    </dgm:pt>
    <dgm:pt modelId="{DEE36003-EF35-443C-AC20-728C93FE2885}" type="sibTrans" cxnId="{5BE98873-2EAF-472D-953A-0663B6E026AE}">
      <dgm:prSet/>
      <dgm:spPr/>
      <dgm:t>
        <a:bodyPr/>
        <a:lstStyle/>
        <a:p>
          <a:endParaRPr lang="en-US"/>
        </a:p>
      </dgm:t>
    </dgm:pt>
    <dgm:pt modelId="{07DFD376-0EA5-47A8-8E62-477A43E96594}">
      <dgm:prSet/>
      <dgm:spPr/>
      <dgm:t>
        <a:bodyPr/>
        <a:lstStyle/>
        <a:p>
          <a:r>
            <a:rPr lang="en-US"/>
            <a:t>Phase 8</a:t>
          </a:r>
        </a:p>
      </dgm:t>
    </dgm:pt>
    <dgm:pt modelId="{88FBDABD-1094-4C4C-85A8-62A55120366D}" type="parTrans" cxnId="{48DD6F36-886A-4C3B-8415-A9BFBF268CD6}">
      <dgm:prSet/>
      <dgm:spPr/>
      <dgm:t>
        <a:bodyPr/>
        <a:lstStyle/>
        <a:p>
          <a:endParaRPr lang="en-US"/>
        </a:p>
      </dgm:t>
    </dgm:pt>
    <dgm:pt modelId="{F42B480D-9568-4C1A-9369-35FE4098088E}" type="sibTrans" cxnId="{48DD6F36-886A-4C3B-8415-A9BFBF268CD6}">
      <dgm:prSet/>
      <dgm:spPr/>
      <dgm:t>
        <a:bodyPr/>
        <a:lstStyle/>
        <a:p>
          <a:endParaRPr lang="en-US"/>
        </a:p>
      </dgm:t>
    </dgm:pt>
    <dgm:pt modelId="{727BE698-A413-43A1-9652-CD0CEBACC27C}">
      <dgm:prSet/>
      <dgm:spPr/>
      <dgm:t>
        <a:bodyPr/>
        <a:lstStyle/>
        <a:p>
          <a:r>
            <a:rPr lang="en-US"/>
            <a:t>Impact evaluation.</a:t>
          </a:r>
        </a:p>
      </dgm:t>
    </dgm:pt>
    <dgm:pt modelId="{76A2EB70-D242-478F-B16F-EED9159225CF}" type="parTrans" cxnId="{D6D3408A-3447-42F0-B027-E53534CC8325}">
      <dgm:prSet/>
      <dgm:spPr/>
      <dgm:t>
        <a:bodyPr/>
        <a:lstStyle/>
        <a:p>
          <a:endParaRPr lang="en-US"/>
        </a:p>
      </dgm:t>
    </dgm:pt>
    <dgm:pt modelId="{298191D4-5812-4E87-AC99-5272A79C20EE}" type="sibTrans" cxnId="{D6D3408A-3447-42F0-B027-E53534CC8325}">
      <dgm:prSet/>
      <dgm:spPr/>
      <dgm:t>
        <a:bodyPr/>
        <a:lstStyle/>
        <a:p>
          <a:endParaRPr lang="en-US"/>
        </a:p>
      </dgm:t>
    </dgm:pt>
    <dgm:pt modelId="{ED3F87B2-F7CE-4723-AF37-B558C68C6CE6}">
      <dgm:prSet/>
      <dgm:spPr/>
      <dgm:t>
        <a:bodyPr/>
        <a:lstStyle/>
        <a:p>
          <a:r>
            <a:rPr lang="en-US"/>
            <a:t>Phase 9</a:t>
          </a:r>
        </a:p>
      </dgm:t>
    </dgm:pt>
    <dgm:pt modelId="{141CD653-DBF7-4A94-9B5E-5C104B411841}" type="parTrans" cxnId="{2CBB7D26-12B5-4A9C-B738-2484983E6118}">
      <dgm:prSet/>
      <dgm:spPr/>
      <dgm:t>
        <a:bodyPr/>
        <a:lstStyle/>
        <a:p>
          <a:endParaRPr lang="en-US"/>
        </a:p>
      </dgm:t>
    </dgm:pt>
    <dgm:pt modelId="{CAFCD4BF-AD68-4362-BB77-9EA152F08904}" type="sibTrans" cxnId="{2CBB7D26-12B5-4A9C-B738-2484983E6118}">
      <dgm:prSet/>
      <dgm:spPr/>
      <dgm:t>
        <a:bodyPr/>
        <a:lstStyle/>
        <a:p>
          <a:endParaRPr lang="en-US"/>
        </a:p>
      </dgm:t>
    </dgm:pt>
    <dgm:pt modelId="{0C1B7BC4-D62A-4447-8F8D-FE165922EDDD}">
      <dgm:prSet/>
      <dgm:spPr/>
      <dgm:t>
        <a:bodyPr/>
        <a:lstStyle/>
        <a:p>
          <a:r>
            <a:rPr lang="en-US"/>
            <a:t>Outcome evaluation.</a:t>
          </a:r>
        </a:p>
      </dgm:t>
    </dgm:pt>
    <dgm:pt modelId="{90E7C5F9-DFC6-459B-902E-2B6B1183B32F}" type="parTrans" cxnId="{90718FB1-E67E-4C4D-8928-F2BC762A43FD}">
      <dgm:prSet/>
      <dgm:spPr/>
      <dgm:t>
        <a:bodyPr/>
        <a:lstStyle/>
        <a:p>
          <a:endParaRPr lang="en-US"/>
        </a:p>
      </dgm:t>
    </dgm:pt>
    <dgm:pt modelId="{C4C22AA8-AFC1-4033-8D2C-D9B4B268157A}" type="sibTrans" cxnId="{90718FB1-E67E-4C4D-8928-F2BC762A43FD}">
      <dgm:prSet/>
      <dgm:spPr/>
      <dgm:t>
        <a:bodyPr/>
        <a:lstStyle/>
        <a:p>
          <a:endParaRPr lang="en-US"/>
        </a:p>
      </dgm:t>
    </dgm:pt>
    <dgm:pt modelId="{B3F9EDDC-C8CD-4318-8837-5A0919503300}" type="pres">
      <dgm:prSet presAssocID="{D96281E2-041F-4E18-B6B3-741F7B1F9EA6}" presName="Name0" presStyleCnt="0">
        <dgm:presLayoutVars>
          <dgm:dir/>
          <dgm:animLvl val="lvl"/>
          <dgm:resizeHandles val="exact"/>
        </dgm:presLayoutVars>
      </dgm:prSet>
      <dgm:spPr/>
    </dgm:pt>
    <dgm:pt modelId="{E5A82DBE-7C8E-437B-BAD3-6AF97B2CC474}" type="pres">
      <dgm:prSet presAssocID="{ED3F87B2-F7CE-4723-AF37-B558C68C6CE6}" presName="boxAndChildren" presStyleCnt="0"/>
      <dgm:spPr/>
    </dgm:pt>
    <dgm:pt modelId="{EB2FEEAC-645C-45FA-B380-0AA2E5C50725}" type="pres">
      <dgm:prSet presAssocID="{ED3F87B2-F7CE-4723-AF37-B558C68C6CE6}" presName="parentTextBox" presStyleLbl="alignNode1" presStyleIdx="0" presStyleCnt="4"/>
      <dgm:spPr/>
    </dgm:pt>
    <dgm:pt modelId="{F32DE9EA-4E64-4D25-9248-F153A809FF1A}" type="pres">
      <dgm:prSet presAssocID="{ED3F87B2-F7CE-4723-AF37-B558C68C6CE6}" presName="descendantBox" presStyleLbl="bgAccFollowNode1" presStyleIdx="0" presStyleCnt="4"/>
      <dgm:spPr/>
    </dgm:pt>
    <dgm:pt modelId="{9A1A89D6-155B-4A25-BD0A-6B0DDCC39751}" type="pres">
      <dgm:prSet presAssocID="{F42B480D-9568-4C1A-9369-35FE4098088E}" presName="sp" presStyleCnt="0"/>
      <dgm:spPr/>
    </dgm:pt>
    <dgm:pt modelId="{ADC46DD3-42FD-45DE-8EAE-272F6FD4163D}" type="pres">
      <dgm:prSet presAssocID="{07DFD376-0EA5-47A8-8E62-477A43E96594}" presName="arrowAndChildren" presStyleCnt="0"/>
      <dgm:spPr/>
    </dgm:pt>
    <dgm:pt modelId="{76E589A9-118B-44AA-9217-7A9A21646003}" type="pres">
      <dgm:prSet presAssocID="{07DFD376-0EA5-47A8-8E62-477A43E96594}" presName="parentTextArrow" presStyleLbl="node1" presStyleIdx="0" presStyleCnt="0"/>
      <dgm:spPr/>
    </dgm:pt>
    <dgm:pt modelId="{11E4D1AA-9B54-474D-99DF-3C634AC4AB6D}" type="pres">
      <dgm:prSet presAssocID="{07DFD376-0EA5-47A8-8E62-477A43E96594}" presName="arrow" presStyleLbl="alignNode1" presStyleIdx="1" presStyleCnt="4"/>
      <dgm:spPr/>
    </dgm:pt>
    <dgm:pt modelId="{F7B94038-86A6-470E-9826-207B9A074809}" type="pres">
      <dgm:prSet presAssocID="{07DFD376-0EA5-47A8-8E62-477A43E96594}" presName="descendantArrow" presStyleLbl="bgAccFollowNode1" presStyleIdx="1" presStyleCnt="4"/>
      <dgm:spPr/>
    </dgm:pt>
    <dgm:pt modelId="{433F9177-5175-47C8-9EAE-1D246679380B}" type="pres">
      <dgm:prSet presAssocID="{AFBF0387-4DB7-41E2-AD43-4C5A4A6B2DD1}" presName="sp" presStyleCnt="0"/>
      <dgm:spPr/>
    </dgm:pt>
    <dgm:pt modelId="{AEE1513D-19BA-428C-9207-67BEFA60CF3E}" type="pres">
      <dgm:prSet presAssocID="{08A9493C-41C7-4268-B011-C7F3175A415B}" presName="arrowAndChildren" presStyleCnt="0"/>
      <dgm:spPr/>
    </dgm:pt>
    <dgm:pt modelId="{0D305F4F-1E19-4BB5-8035-7578025AA3AB}" type="pres">
      <dgm:prSet presAssocID="{08A9493C-41C7-4268-B011-C7F3175A415B}" presName="parentTextArrow" presStyleLbl="node1" presStyleIdx="0" presStyleCnt="0"/>
      <dgm:spPr/>
    </dgm:pt>
    <dgm:pt modelId="{2E73C1E6-CF3C-4C3A-88EC-B0BC230C772E}" type="pres">
      <dgm:prSet presAssocID="{08A9493C-41C7-4268-B011-C7F3175A415B}" presName="arrow" presStyleLbl="alignNode1" presStyleIdx="2" presStyleCnt="4"/>
      <dgm:spPr/>
    </dgm:pt>
    <dgm:pt modelId="{B608EB9D-85FE-4C66-B78C-1DF5351E1069}" type="pres">
      <dgm:prSet presAssocID="{08A9493C-41C7-4268-B011-C7F3175A415B}" presName="descendantArrow" presStyleLbl="bgAccFollowNode1" presStyleIdx="2" presStyleCnt="4"/>
      <dgm:spPr/>
    </dgm:pt>
    <dgm:pt modelId="{93EDD12B-25FE-4F3A-BAB5-5A6BFE3904D7}" type="pres">
      <dgm:prSet presAssocID="{7CA94380-AE3D-4BFA-A9A6-3CC31C632A33}" presName="sp" presStyleCnt="0"/>
      <dgm:spPr/>
    </dgm:pt>
    <dgm:pt modelId="{473024B2-23B6-4278-B48D-ED80256E9C07}" type="pres">
      <dgm:prSet presAssocID="{7F7F8C5A-8CAB-4DF7-9750-977FC82BD197}" presName="arrowAndChildren" presStyleCnt="0"/>
      <dgm:spPr/>
    </dgm:pt>
    <dgm:pt modelId="{0E400814-8DA1-42C6-ACAD-48EFC7DDA0F3}" type="pres">
      <dgm:prSet presAssocID="{7F7F8C5A-8CAB-4DF7-9750-977FC82BD197}" presName="parentTextArrow" presStyleLbl="node1" presStyleIdx="0" presStyleCnt="0"/>
      <dgm:spPr/>
    </dgm:pt>
    <dgm:pt modelId="{D7D58471-944D-4A6C-95E4-ADB5491ACB24}" type="pres">
      <dgm:prSet presAssocID="{7F7F8C5A-8CAB-4DF7-9750-977FC82BD197}" presName="arrow" presStyleLbl="alignNode1" presStyleIdx="3" presStyleCnt="4"/>
      <dgm:spPr/>
    </dgm:pt>
    <dgm:pt modelId="{3E2844AB-185B-46B7-BF56-772925800F70}" type="pres">
      <dgm:prSet presAssocID="{7F7F8C5A-8CAB-4DF7-9750-977FC82BD197}" presName="descendantArrow" presStyleLbl="bgAccFollowNode1" presStyleIdx="3" presStyleCnt="4"/>
      <dgm:spPr/>
    </dgm:pt>
  </dgm:ptLst>
  <dgm:cxnLst>
    <dgm:cxn modelId="{C66A5302-9164-4C7F-ACBF-4483210DDB19}" type="presOf" srcId="{07DFD376-0EA5-47A8-8E62-477A43E96594}" destId="{76E589A9-118B-44AA-9217-7A9A21646003}" srcOrd="0" destOrd="0" presId="urn:microsoft.com/office/officeart/2016/7/layout/VerticalDownArrowProcess"/>
    <dgm:cxn modelId="{577B891F-C4C4-4F44-995C-81C63526D7A8}" srcId="{7F7F8C5A-8CAB-4DF7-9750-977FC82BD197}" destId="{F57BD59D-CA61-41CA-ADA3-E81FBE6B95D4}" srcOrd="0" destOrd="0" parTransId="{374C2071-5018-495E-A0A0-D1B50BF62316}" sibTransId="{23F66371-A691-4DAB-AF2E-47EC535DADB7}"/>
    <dgm:cxn modelId="{2CBB7D26-12B5-4A9C-B738-2484983E6118}" srcId="{D96281E2-041F-4E18-B6B3-741F7B1F9EA6}" destId="{ED3F87B2-F7CE-4723-AF37-B558C68C6CE6}" srcOrd="3" destOrd="0" parTransId="{141CD653-DBF7-4A94-9B5E-5C104B411841}" sibTransId="{CAFCD4BF-AD68-4362-BB77-9EA152F08904}"/>
    <dgm:cxn modelId="{2E37732C-E06E-4332-9ACF-A791336F7317}" type="presOf" srcId="{D96281E2-041F-4E18-B6B3-741F7B1F9EA6}" destId="{B3F9EDDC-C8CD-4318-8837-5A0919503300}" srcOrd="0" destOrd="0" presId="urn:microsoft.com/office/officeart/2016/7/layout/VerticalDownArrowProcess"/>
    <dgm:cxn modelId="{379D3932-8258-4F5B-949B-93060CA2741C}" type="presOf" srcId="{0C1B7BC4-D62A-4447-8F8D-FE165922EDDD}" destId="{F32DE9EA-4E64-4D25-9248-F153A809FF1A}" srcOrd="0" destOrd="0" presId="urn:microsoft.com/office/officeart/2016/7/layout/VerticalDownArrowProcess"/>
    <dgm:cxn modelId="{48DD6F36-886A-4C3B-8415-A9BFBF268CD6}" srcId="{D96281E2-041F-4E18-B6B3-741F7B1F9EA6}" destId="{07DFD376-0EA5-47A8-8E62-477A43E96594}" srcOrd="2" destOrd="0" parTransId="{88FBDABD-1094-4C4C-85A8-62A55120366D}" sibTransId="{F42B480D-9568-4C1A-9369-35FE4098088E}"/>
    <dgm:cxn modelId="{9F582C47-A096-42A5-AEEC-F5F1A827A97C}" type="presOf" srcId="{7F7F8C5A-8CAB-4DF7-9750-977FC82BD197}" destId="{0E400814-8DA1-42C6-ACAD-48EFC7DDA0F3}" srcOrd="0" destOrd="0" presId="urn:microsoft.com/office/officeart/2016/7/layout/VerticalDownArrowProcess"/>
    <dgm:cxn modelId="{5BE98873-2EAF-472D-953A-0663B6E026AE}" srcId="{08A9493C-41C7-4268-B011-C7F3175A415B}" destId="{48D64793-91B2-44F8-8188-945D4572AB3E}" srcOrd="0" destOrd="0" parTransId="{3F0495E5-857C-47B9-9FEF-6532BF58663D}" sibTransId="{DEE36003-EF35-443C-AC20-728C93FE2885}"/>
    <dgm:cxn modelId="{074FE573-E1C1-4293-B6D3-71F176405E40}" srcId="{D96281E2-041F-4E18-B6B3-741F7B1F9EA6}" destId="{08A9493C-41C7-4268-B011-C7F3175A415B}" srcOrd="1" destOrd="0" parTransId="{A703B688-DB95-41D0-9C3A-15E932FA54DD}" sibTransId="{AFBF0387-4DB7-41E2-AD43-4C5A4A6B2DD1}"/>
    <dgm:cxn modelId="{2226B857-07A6-4D0D-9828-DACF8053981E}" srcId="{D96281E2-041F-4E18-B6B3-741F7B1F9EA6}" destId="{7F7F8C5A-8CAB-4DF7-9750-977FC82BD197}" srcOrd="0" destOrd="0" parTransId="{A21B3F51-71B8-4133-B976-C303217AEAA9}" sibTransId="{7CA94380-AE3D-4BFA-A9A6-3CC31C632A33}"/>
    <dgm:cxn modelId="{8F758F89-34C8-4F09-AFE9-091094AA2D1B}" type="presOf" srcId="{F57BD59D-CA61-41CA-ADA3-E81FBE6B95D4}" destId="{3E2844AB-185B-46B7-BF56-772925800F70}" srcOrd="0" destOrd="0" presId="urn:microsoft.com/office/officeart/2016/7/layout/VerticalDownArrowProcess"/>
    <dgm:cxn modelId="{D6D3408A-3447-42F0-B027-E53534CC8325}" srcId="{07DFD376-0EA5-47A8-8E62-477A43E96594}" destId="{727BE698-A413-43A1-9652-CD0CEBACC27C}" srcOrd="0" destOrd="0" parTransId="{76A2EB70-D242-478F-B16F-EED9159225CF}" sibTransId="{298191D4-5812-4E87-AC99-5272A79C20EE}"/>
    <dgm:cxn modelId="{B09B178B-D228-4768-BC15-19DD9029AC0A}" type="presOf" srcId="{727BE698-A413-43A1-9652-CD0CEBACC27C}" destId="{F7B94038-86A6-470E-9826-207B9A074809}" srcOrd="0" destOrd="0" presId="urn:microsoft.com/office/officeart/2016/7/layout/VerticalDownArrowProcess"/>
    <dgm:cxn modelId="{90718FB1-E67E-4C4D-8928-F2BC762A43FD}" srcId="{ED3F87B2-F7CE-4723-AF37-B558C68C6CE6}" destId="{0C1B7BC4-D62A-4447-8F8D-FE165922EDDD}" srcOrd="0" destOrd="0" parTransId="{90E7C5F9-DFC6-459B-902E-2B6B1183B32F}" sibTransId="{C4C22AA8-AFC1-4033-8D2C-D9B4B268157A}"/>
    <dgm:cxn modelId="{120B8CBA-5092-4B76-8F55-CD0BC37D5E0D}" type="presOf" srcId="{ED3F87B2-F7CE-4723-AF37-B558C68C6CE6}" destId="{EB2FEEAC-645C-45FA-B380-0AA2E5C50725}" srcOrd="0" destOrd="0" presId="urn:microsoft.com/office/officeart/2016/7/layout/VerticalDownArrowProcess"/>
    <dgm:cxn modelId="{BFA1E5D2-BA6B-4E2F-B9D7-CA65DBAE2FEE}" type="presOf" srcId="{08A9493C-41C7-4268-B011-C7F3175A415B}" destId="{2E73C1E6-CF3C-4C3A-88EC-B0BC230C772E}" srcOrd="1" destOrd="0" presId="urn:microsoft.com/office/officeart/2016/7/layout/VerticalDownArrowProcess"/>
    <dgm:cxn modelId="{D8E807EC-88B5-4FFD-8AD8-B62A5A68AE68}" type="presOf" srcId="{08A9493C-41C7-4268-B011-C7F3175A415B}" destId="{0D305F4F-1E19-4BB5-8035-7578025AA3AB}" srcOrd="0" destOrd="0" presId="urn:microsoft.com/office/officeart/2016/7/layout/VerticalDownArrowProcess"/>
    <dgm:cxn modelId="{EB10F4F1-EE75-44AC-B4D0-8B1D95C41BA4}" type="presOf" srcId="{48D64793-91B2-44F8-8188-945D4572AB3E}" destId="{B608EB9D-85FE-4C66-B78C-1DF5351E1069}" srcOrd="0" destOrd="0" presId="urn:microsoft.com/office/officeart/2016/7/layout/VerticalDownArrowProcess"/>
    <dgm:cxn modelId="{0FDA63F3-F7A0-41B0-BAE5-C9CACC4E58E3}" type="presOf" srcId="{07DFD376-0EA5-47A8-8E62-477A43E96594}" destId="{11E4D1AA-9B54-474D-99DF-3C634AC4AB6D}" srcOrd="1" destOrd="0" presId="urn:microsoft.com/office/officeart/2016/7/layout/VerticalDownArrowProcess"/>
    <dgm:cxn modelId="{BFE997FB-6270-4EBF-9243-46757ABF69D0}" type="presOf" srcId="{7F7F8C5A-8CAB-4DF7-9750-977FC82BD197}" destId="{D7D58471-944D-4A6C-95E4-ADB5491ACB24}" srcOrd="1" destOrd="0" presId="urn:microsoft.com/office/officeart/2016/7/layout/VerticalDownArrowProcess"/>
    <dgm:cxn modelId="{36DB477F-F13E-43E4-A771-D729CB9A5FE5}" type="presParOf" srcId="{B3F9EDDC-C8CD-4318-8837-5A0919503300}" destId="{E5A82DBE-7C8E-437B-BAD3-6AF97B2CC474}" srcOrd="0" destOrd="0" presId="urn:microsoft.com/office/officeart/2016/7/layout/VerticalDownArrowProcess"/>
    <dgm:cxn modelId="{2AD416FE-B1A1-4F98-B722-1FB834E1AD07}" type="presParOf" srcId="{E5A82DBE-7C8E-437B-BAD3-6AF97B2CC474}" destId="{EB2FEEAC-645C-45FA-B380-0AA2E5C50725}" srcOrd="0" destOrd="0" presId="urn:microsoft.com/office/officeart/2016/7/layout/VerticalDownArrowProcess"/>
    <dgm:cxn modelId="{364D4091-58D4-4D14-939F-D428F45738CC}" type="presParOf" srcId="{E5A82DBE-7C8E-437B-BAD3-6AF97B2CC474}" destId="{F32DE9EA-4E64-4D25-9248-F153A809FF1A}" srcOrd="1" destOrd="0" presId="urn:microsoft.com/office/officeart/2016/7/layout/VerticalDownArrowProcess"/>
    <dgm:cxn modelId="{7D895C46-E777-4AF5-8D42-E6CD41C43E96}" type="presParOf" srcId="{B3F9EDDC-C8CD-4318-8837-5A0919503300}" destId="{9A1A89D6-155B-4A25-BD0A-6B0DDCC39751}" srcOrd="1" destOrd="0" presId="urn:microsoft.com/office/officeart/2016/7/layout/VerticalDownArrowProcess"/>
    <dgm:cxn modelId="{E09AE27E-18FA-4300-8488-0B673EBBAD67}" type="presParOf" srcId="{B3F9EDDC-C8CD-4318-8837-5A0919503300}" destId="{ADC46DD3-42FD-45DE-8EAE-272F6FD4163D}" srcOrd="2" destOrd="0" presId="urn:microsoft.com/office/officeart/2016/7/layout/VerticalDownArrowProcess"/>
    <dgm:cxn modelId="{B7C0DA4C-7A8D-4982-9DD0-53DFB43E5160}" type="presParOf" srcId="{ADC46DD3-42FD-45DE-8EAE-272F6FD4163D}" destId="{76E589A9-118B-44AA-9217-7A9A21646003}" srcOrd="0" destOrd="0" presId="urn:microsoft.com/office/officeart/2016/7/layout/VerticalDownArrowProcess"/>
    <dgm:cxn modelId="{546848DD-DCAD-4927-87B4-6AC13C192054}" type="presParOf" srcId="{ADC46DD3-42FD-45DE-8EAE-272F6FD4163D}" destId="{11E4D1AA-9B54-474D-99DF-3C634AC4AB6D}" srcOrd="1" destOrd="0" presId="urn:microsoft.com/office/officeart/2016/7/layout/VerticalDownArrowProcess"/>
    <dgm:cxn modelId="{AE1CEF40-1164-4659-A09E-0959AE18F55F}" type="presParOf" srcId="{ADC46DD3-42FD-45DE-8EAE-272F6FD4163D}" destId="{F7B94038-86A6-470E-9826-207B9A074809}" srcOrd="2" destOrd="0" presId="urn:microsoft.com/office/officeart/2016/7/layout/VerticalDownArrowProcess"/>
    <dgm:cxn modelId="{309CAE11-2A30-403F-8F75-D0DFFA3B4B7D}" type="presParOf" srcId="{B3F9EDDC-C8CD-4318-8837-5A0919503300}" destId="{433F9177-5175-47C8-9EAE-1D246679380B}" srcOrd="3" destOrd="0" presId="urn:microsoft.com/office/officeart/2016/7/layout/VerticalDownArrowProcess"/>
    <dgm:cxn modelId="{69E572C0-CD8D-4AAC-997B-37F926D9AE13}" type="presParOf" srcId="{B3F9EDDC-C8CD-4318-8837-5A0919503300}" destId="{AEE1513D-19BA-428C-9207-67BEFA60CF3E}" srcOrd="4" destOrd="0" presId="urn:microsoft.com/office/officeart/2016/7/layout/VerticalDownArrowProcess"/>
    <dgm:cxn modelId="{0CD33F8B-B077-4F22-B99A-43ED88DC7391}" type="presParOf" srcId="{AEE1513D-19BA-428C-9207-67BEFA60CF3E}" destId="{0D305F4F-1E19-4BB5-8035-7578025AA3AB}" srcOrd="0" destOrd="0" presId="urn:microsoft.com/office/officeart/2016/7/layout/VerticalDownArrowProcess"/>
    <dgm:cxn modelId="{A4D7CD1C-D2D3-4250-9106-E9E4E63101C9}" type="presParOf" srcId="{AEE1513D-19BA-428C-9207-67BEFA60CF3E}" destId="{2E73C1E6-CF3C-4C3A-88EC-B0BC230C772E}" srcOrd="1" destOrd="0" presId="urn:microsoft.com/office/officeart/2016/7/layout/VerticalDownArrowProcess"/>
    <dgm:cxn modelId="{52BBF2A2-908B-4B8B-8E62-13E3D0894045}" type="presParOf" srcId="{AEE1513D-19BA-428C-9207-67BEFA60CF3E}" destId="{B608EB9D-85FE-4C66-B78C-1DF5351E1069}" srcOrd="2" destOrd="0" presId="urn:microsoft.com/office/officeart/2016/7/layout/VerticalDownArrowProcess"/>
    <dgm:cxn modelId="{D18E22F0-834F-4C29-8EB7-D47E66A1007A}" type="presParOf" srcId="{B3F9EDDC-C8CD-4318-8837-5A0919503300}" destId="{93EDD12B-25FE-4F3A-BAB5-5A6BFE3904D7}" srcOrd="5" destOrd="0" presId="urn:microsoft.com/office/officeart/2016/7/layout/VerticalDownArrowProcess"/>
    <dgm:cxn modelId="{131B8FA8-B849-4771-9899-867C7DE1F81D}" type="presParOf" srcId="{B3F9EDDC-C8CD-4318-8837-5A0919503300}" destId="{473024B2-23B6-4278-B48D-ED80256E9C07}" srcOrd="6" destOrd="0" presId="urn:microsoft.com/office/officeart/2016/7/layout/VerticalDownArrowProcess"/>
    <dgm:cxn modelId="{8CA2284B-F3E3-4ADC-9CD6-567079B08D30}" type="presParOf" srcId="{473024B2-23B6-4278-B48D-ED80256E9C07}" destId="{0E400814-8DA1-42C6-ACAD-48EFC7DDA0F3}" srcOrd="0" destOrd="0" presId="urn:microsoft.com/office/officeart/2016/7/layout/VerticalDownArrowProcess"/>
    <dgm:cxn modelId="{D53DE5DA-B009-4384-B664-5DFFCC945543}" type="presParOf" srcId="{473024B2-23B6-4278-B48D-ED80256E9C07}" destId="{D7D58471-944D-4A6C-95E4-ADB5491ACB24}" srcOrd="1" destOrd="0" presId="urn:microsoft.com/office/officeart/2016/7/layout/VerticalDownArrowProcess"/>
    <dgm:cxn modelId="{DE9ECF21-B63A-4EBE-B5DB-AD76696AADD7}" type="presParOf" srcId="{473024B2-23B6-4278-B48D-ED80256E9C07}" destId="{3E2844AB-185B-46B7-BF56-772925800F70}" srcOrd="2" destOrd="0" presId="urn:microsoft.com/office/officeart/2016/7/layout/VerticalDown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E3BA52F-A024-4E11-9298-069C5B6D9D8B}"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0021FA85-9949-445F-A855-3A40DB59D7E8}">
      <dgm:prSet/>
      <dgm:spPr/>
      <dgm:t>
        <a:bodyPr/>
        <a:lstStyle/>
        <a:p>
          <a:r>
            <a:rPr lang="en-US" dirty="0"/>
            <a:t>Since behavior change is by and large voluntary, Cybersecurity is more likely to be effective if it’s participatory.</a:t>
          </a:r>
        </a:p>
      </dgm:t>
    </dgm:pt>
    <dgm:pt modelId="{4353C666-365C-4677-A49E-3482A31F400B}" type="parTrans" cxnId="{362D8FFC-0F5B-4B0D-8D0D-4A7DC8B8001A}">
      <dgm:prSet/>
      <dgm:spPr/>
      <dgm:t>
        <a:bodyPr/>
        <a:lstStyle/>
        <a:p>
          <a:endParaRPr lang="en-US"/>
        </a:p>
      </dgm:t>
    </dgm:pt>
    <dgm:pt modelId="{D7B36169-7B53-419F-AC36-A37ADAC7BC3C}" type="sibTrans" cxnId="{362D8FFC-0F5B-4B0D-8D0D-4A7DC8B8001A}">
      <dgm:prSet/>
      <dgm:spPr/>
      <dgm:t>
        <a:bodyPr/>
        <a:lstStyle/>
        <a:p>
          <a:endParaRPr lang="en-US"/>
        </a:p>
      </dgm:t>
    </dgm:pt>
    <dgm:pt modelId="{A61825FD-E9A0-4DA8-B4DD-494181695125}">
      <dgm:prSet/>
      <dgm:spPr/>
      <dgm:t>
        <a:bodyPr/>
        <a:lstStyle/>
        <a:p>
          <a:r>
            <a:rPr lang="en-US"/>
            <a:t>CS issues must be looked at in the context of the community.</a:t>
          </a:r>
        </a:p>
      </dgm:t>
    </dgm:pt>
    <dgm:pt modelId="{F2969F41-6B44-48AC-A68D-504BA76CD953}" type="parTrans" cxnId="{2582CEB0-7CA5-4F88-8708-791547BB5238}">
      <dgm:prSet/>
      <dgm:spPr/>
      <dgm:t>
        <a:bodyPr/>
        <a:lstStyle/>
        <a:p>
          <a:endParaRPr lang="en-US"/>
        </a:p>
      </dgm:t>
    </dgm:pt>
    <dgm:pt modelId="{9C446980-6C96-45B9-BBA9-5D97A9A1BC8F}" type="sibTrans" cxnId="{2582CEB0-7CA5-4F88-8708-791547BB5238}">
      <dgm:prSet/>
      <dgm:spPr/>
      <dgm:t>
        <a:bodyPr/>
        <a:lstStyle/>
        <a:p>
          <a:endParaRPr lang="en-US"/>
        </a:p>
      </dgm:t>
    </dgm:pt>
    <dgm:pt modelId="{3241F9E4-3A05-425C-AD3B-8DE2F2CFAA11}">
      <dgm:prSet/>
      <dgm:spPr/>
      <dgm:t>
        <a:bodyPr/>
        <a:lstStyle/>
        <a:p>
          <a:r>
            <a:rPr lang="en-US" dirty="0"/>
            <a:t>CS are essentially business continuity issues.</a:t>
          </a:r>
        </a:p>
      </dgm:t>
    </dgm:pt>
    <dgm:pt modelId="{36D500B0-DFB2-4303-9B75-98A797F5AD91}" type="parTrans" cxnId="{B194DDCB-56F5-4D93-A515-D04815A4D122}">
      <dgm:prSet/>
      <dgm:spPr/>
      <dgm:t>
        <a:bodyPr/>
        <a:lstStyle/>
        <a:p>
          <a:endParaRPr lang="en-US"/>
        </a:p>
      </dgm:t>
    </dgm:pt>
    <dgm:pt modelId="{6C05F26A-E55B-455F-AC3F-2D8E54731C19}" type="sibTrans" cxnId="{B194DDCB-56F5-4D93-A515-D04815A4D122}">
      <dgm:prSet/>
      <dgm:spPr/>
      <dgm:t>
        <a:bodyPr/>
        <a:lstStyle/>
        <a:p>
          <a:endParaRPr lang="en-US"/>
        </a:p>
      </dgm:t>
    </dgm:pt>
    <dgm:pt modelId="{F56003A6-9807-44FB-A9A3-23B477DEA5D2}">
      <dgm:prSet/>
      <dgm:spPr/>
      <dgm:t>
        <a:bodyPr/>
        <a:lstStyle/>
        <a:p>
          <a:r>
            <a:rPr lang="en-US" dirty="0"/>
            <a:t>CS is a constellation of factors that add up build organizational resilience and personal development.</a:t>
          </a:r>
        </a:p>
      </dgm:t>
    </dgm:pt>
    <dgm:pt modelId="{4FC691A6-1C5C-4425-8846-BA989407EE18}" type="parTrans" cxnId="{4B3E08A1-C676-4D91-9AFF-675CDC29ADCA}">
      <dgm:prSet/>
      <dgm:spPr/>
      <dgm:t>
        <a:bodyPr/>
        <a:lstStyle/>
        <a:p>
          <a:endParaRPr lang="en-US"/>
        </a:p>
      </dgm:t>
    </dgm:pt>
    <dgm:pt modelId="{055BF2B6-111A-476C-9FBA-129975C170AD}" type="sibTrans" cxnId="{4B3E08A1-C676-4D91-9AFF-675CDC29ADCA}">
      <dgm:prSet/>
      <dgm:spPr/>
      <dgm:t>
        <a:bodyPr/>
        <a:lstStyle/>
        <a:p>
          <a:endParaRPr lang="en-US"/>
        </a:p>
      </dgm:t>
    </dgm:pt>
    <dgm:pt modelId="{4F6BDFF1-8833-4E1D-8A4E-25E6DD0226F8}" type="pres">
      <dgm:prSet presAssocID="{9E3BA52F-A024-4E11-9298-069C5B6D9D8B}" presName="diagram" presStyleCnt="0">
        <dgm:presLayoutVars>
          <dgm:dir/>
          <dgm:resizeHandles val="exact"/>
        </dgm:presLayoutVars>
      </dgm:prSet>
      <dgm:spPr/>
    </dgm:pt>
    <dgm:pt modelId="{0EDE235F-0FC8-48DE-AEF6-8789C88A4794}" type="pres">
      <dgm:prSet presAssocID="{0021FA85-9949-445F-A855-3A40DB59D7E8}" presName="node" presStyleLbl="node1" presStyleIdx="0" presStyleCnt="4">
        <dgm:presLayoutVars>
          <dgm:bulletEnabled val="1"/>
        </dgm:presLayoutVars>
      </dgm:prSet>
      <dgm:spPr/>
    </dgm:pt>
    <dgm:pt modelId="{18BF9D7A-58F0-405F-A61F-DC94014C6CCE}" type="pres">
      <dgm:prSet presAssocID="{D7B36169-7B53-419F-AC36-A37ADAC7BC3C}" presName="sibTrans" presStyleCnt="0"/>
      <dgm:spPr/>
    </dgm:pt>
    <dgm:pt modelId="{267F9551-4D6A-49ED-8A38-F49C6588D54C}" type="pres">
      <dgm:prSet presAssocID="{A61825FD-E9A0-4DA8-B4DD-494181695125}" presName="node" presStyleLbl="node1" presStyleIdx="1" presStyleCnt="4">
        <dgm:presLayoutVars>
          <dgm:bulletEnabled val="1"/>
        </dgm:presLayoutVars>
      </dgm:prSet>
      <dgm:spPr/>
    </dgm:pt>
    <dgm:pt modelId="{B81C9E7B-BD07-4F7D-8FE2-70AA774EE35B}" type="pres">
      <dgm:prSet presAssocID="{9C446980-6C96-45B9-BBA9-5D97A9A1BC8F}" presName="sibTrans" presStyleCnt="0"/>
      <dgm:spPr/>
    </dgm:pt>
    <dgm:pt modelId="{7F393FF8-AEA2-41AE-B1A6-828AAEADEDAB}" type="pres">
      <dgm:prSet presAssocID="{3241F9E4-3A05-425C-AD3B-8DE2F2CFAA11}" presName="node" presStyleLbl="node1" presStyleIdx="2" presStyleCnt="4">
        <dgm:presLayoutVars>
          <dgm:bulletEnabled val="1"/>
        </dgm:presLayoutVars>
      </dgm:prSet>
      <dgm:spPr/>
    </dgm:pt>
    <dgm:pt modelId="{932243BB-05B3-40B6-B62D-72AEF99EF3C1}" type="pres">
      <dgm:prSet presAssocID="{6C05F26A-E55B-455F-AC3F-2D8E54731C19}" presName="sibTrans" presStyleCnt="0"/>
      <dgm:spPr/>
    </dgm:pt>
    <dgm:pt modelId="{07C1B96B-95CA-4C3C-A955-3A505FF545DF}" type="pres">
      <dgm:prSet presAssocID="{F56003A6-9807-44FB-A9A3-23B477DEA5D2}" presName="node" presStyleLbl="node1" presStyleIdx="3" presStyleCnt="4">
        <dgm:presLayoutVars>
          <dgm:bulletEnabled val="1"/>
        </dgm:presLayoutVars>
      </dgm:prSet>
      <dgm:spPr/>
    </dgm:pt>
  </dgm:ptLst>
  <dgm:cxnLst>
    <dgm:cxn modelId="{1FBEBA4B-5B39-45C7-B55D-4F70A4ECFCD7}" type="presOf" srcId="{3241F9E4-3A05-425C-AD3B-8DE2F2CFAA11}" destId="{7F393FF8-AEA2-41AE-B1A6-828AAEADEDAB}" srcOrd="0" destOrd="0" presId="urn:microsoft.com/office/officeart/2005/8/layout/default"/>
    <dgm:cxn modelId="{7B13A04D-5AD3-41A7-91BA-F7D8732810D9}" type="presOf" srcId="{A61825FD-E9A0-4DA8-B4DD-494181695125}" destId="{267F9551-4D6A-49ED-8A38-F49C6588D54C}" srcOrd="0" destOrd="0" presId="urn:microsoft.com/office/officeart/2005/8/layout/default"/>
    <dgm:cxn modelId="{A7758A6E-2722-4054-9A78-761A765264A4}" type="presOf" srcId="{9E3BA52F-A024-4E11-9298-069C5B6D9D8B}" destId="{4F6BDFF1-8833-4E1D-8A4E-25E6DD0226F8}" srcOrd="0" destOrd="0" presId="urn:microsoft.com/office/officeart/2005/8/layout/default"/>
    <dgm:cxn modelId="{4B3E08A1-C676-4D91-9AFF-675CDC29ADCA}" srcId="{9E3BA52F-A024-4E11-9298-069C5B6D9D8B}" destId="{F56003A6-9807-44FB-A9A3-23B477DEA5D2}" srcOrd="3" destOrd="0" parTransId="{4FC691A6-1C5C-4425-8846-BA989407EE18}" sibTransId="{055BF2B6-111A-476C-9FBA-129975C170AD}"/>
    <dgm:cxn modelId="{2582CEB0-7CA5-4F88-8708-791547BB5238}" srcId="{9E3BA52F-A024-4E11-9298-069C5B6D9D8B}" destId="{A61825FD-E9A0-4DA8-B4DD-494181695125}" srcOrd="1" destOrd="0" parTransId="{F2969F41-6B44-48AC-A68D-504BA76CD953}" sibTransId="{9C446980-6C96-45B9-BBA9-5D97A9A1BC8F}"/>
    <dgm:cxn modelId="{0E7D2FBF-741C-4FA6-99B7-0BCC25054461}" type="presOf" srcId="{F56003A6-9807-44FB-A9A3-23B477DEA5D2}" destId="{07C1B96B-95CA-4C3C-A955-3A505FF545DF}" srcOrd="0" destOrd="0" presId="urn:microsoft.com/office/officeart/2005/8/layout/default"/>
    <dgm:cxn modelId="{B194DDCB-56F5-4D93-A515-D04815A4D122}" srcId="{9E3BA52F-A024-4E11-9298-069C5B6D9D8B}" destId="{3241F9E4-3A05-425C-AD3B-8DE2F2CFAA11}" srcOrd="2" destOrd="0" parTransId="{36D500B0-DFB2-4303-9B75-98A797F5AD91}" sibTransId="{6C05F26A-E55B-455F-AC3F-2D8E54731C19}"/>
    <dgm:cxn modelId="{91D3CDD3-988D-40D7-A940-B52DB2910C8E}" type="presOf" srcId="{0021FA85-9949-445F-A855-3A40DB59D7E8}" destId="{0EDE235F-0FC8-48DE-AEF6-8789C88A4794}" srcOrd="0" destOrd="0" presId="urn:microsoft.com/office/officeart/2005/8/layout/default"/>
    <dgm:cxn modelId="{362D8FFC-0F5B-4B0D-8D0D-4A7DC8B8001A}" srcId="{9E3BA52F-A024-4E11-9298-069C5B6D9D8B}" destId="{0021FA85-9949-445F-A855-3A40DB59D7E8}" srcOrd="0" destOrd="0" parTransId="{4353C666-365C-4677-A49E-3482A31F400B}" sibTransId="{D7B36169-7B53-419F-AC36-A37ADAC7BC3C}"/>
    <dgm:cxn modelId="{B40D6ED7-93ED-4716-A2FF-7D35C801899D}" type="presParOf" srcId="{4F6BDFF1-8833-4E1D-8A4E-25E6DD0226F8}" destId="{0EDE235F-0FC8-48DE-AEF6-8789C88A4794}" srcOrd="0" destOrd="0" presId="urn:microsoft.com/office/officeart/2005/8/layout/default"/>
    <dgm:cxn modelId="{87D681B7-7F06-428B-9891-F254055D231D}" type="presParOf" srcId="{4F6BDFF1-8833-4E1D-8A4E-25E6DD0226F8}" destId="{18BF9D7A-58F0-405F-A61F-DC94014C6CCE}" srcOrd="1" destOrd="0" presId="urn:microsoft.com/office/officeart/2005/8/layout/default"/>
    <dgm:cxn modelId="{A2B61119-CF0B-4893-A0B7-132AA9B0E94A}" type="presParOf" srcId="{4F6BDFF1-8833-4E1D-8A4E-25E6DD0226F8}" destId="{267F9551-4D6A-49ED-8A38-F49C6588D54C}" srcOrd="2" destOrd="0" presId="urn:microsoft.com/office/officeart/2005/8/layout/default"/>
    <dgm:cxn modelId="{9941B1C1-FA9E-48F6-A5FF-6FB0233BDDF8}" type="presParOf" srcId="{4F6BDFF1-8833-4E1D-8A4E-25E6DD0226F8}" destId="{B81C9E7B-BD07-4F7D-8FE2-70AA774EE35B}" srcOrd="3" destOrd="0" presId="urn:microsoft.com/office/officeart/2005/8/layout/default"/>
    <dgm:cxn modelId="{0381D81C-2D40-4A8C-9BE9-23C4E11DC948}" type="presParOf" srcId="{4F6BDFF1-8833-4E1D-8A4E-25E6DD0226F8}" destId="{7F393FF8-AEA2-41AE-B1A6-828AAEADEDAB}" srcOrd="4" destOrd="0" presId="urn:microsoft.com/office/officeart/2005/8/layout/default"/>
    <dgm:cxn modelId="{FEC7BA38-1D8B-4D14-8EEA-35E41E079065}" type="presParOf" srcId="{4F6BDFF1-8833-4E1D-8A4E-25E6DD0226F8}" destId="{932243BB-05B3-40B6-B62D-72AEF99EF3C1}" srcOrd="5" destOrd="0" presId="urn:microsoft.com/office/officeart/2005/8/layout/default"/>
    <dgm:cxn modelId="{C5F1C3C5-EC4A-42E4-BB3B-9651E90B25D4}" type="presParOf" srcId="{4F6BDFF1-8833-4E1D-8A4E-25E6DD0226F8}" destId="{07C1B96B-95CA-4C3C-A955-3A505FF545DF}"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71CBBDE-F99F-43D9-8449-73A8B1C91717}" type="doc">
      <dgm:prSet loTypeId="urn:microsoft.com/office/officeart/2005/8/layout/process1" loCatId="process" qsTypeId="urn:microsoft.com/office/officeart/2005/8/quickstyle/simple1" qsCatId="simple" csTypeId="urn:microsoft.com/office/officeart/2005/8/colors/accent1_2" csCatId="accent1" phldr="1"/>
      <dgm:spPr/>
    </dgm:pt>
    <dgm:pt modelId="{D71404F3-B336-4FC1-867D-A62A36F863FE}">
      <dgm:prSet phldrT="[Text]"/>
      <dgm:spPr/>
      <dgm:t>
        <a:bodyPr/>
        <a:lstStyle/>
        <a:p>
          <a:r>
            <a:rPr lang="de-DE" dirty="0"/>
            <a:t>Awareness</a:t>
          </a:r>
        </a:p>
      </dgm:t>
    </dgm:pt>
    <dgm:pt modelId="{85EDD14F-A8BA-461F-9F8C-A4AF77F618DF}" type="parTrans" cxnId="{FF9B4B5D-4AEE-4958-9CAB-56A469249F72}">
      <dgm:prSet/>
      <dgm:spPr/>
      <dgm:t>
        <a:bodyPr/>
        <a:lstStyle/>
        <a:p>
          <a:endParaRPr lang="de-DE"/>
        </a:p>
      </dgm:t>
    </dgm:pt>
    <dgm:pt modelId="{F704E922-8D23-4671-99F2-D9E1FA73547B}" type="sibTrans" cxnId="{FF9B4B5D-4AEE-4958-9CAB-56A469249F72}">
      <dgm:prSet/>
      <dgm:spPr/>
      <dgm:t>
        <a:bodyPr/>
        <a:lstStyle/>
        <a:p>
          <a:endParaRPr lang="de-DE"/>
        </a:p>
      </dgm:t>
    </dgm:pt>
    <dgm:pt modelId="{0A783234-D1CF-446E-9DC5-F5BBAD7F15B5}">
      <dgm:prSet phldrT="[Text]"/>
      <dgm:spPr/>
      <dgm:t>
        <a:bodyPr/>
        <a:lstStyle/>
        <a:p>
          <a:r>
            <a:rPr lang="de-DE" dirty="0"/>
            <a:t>Intention</a:t>
          </a:r>
        </a:p>
      </dgm:t>
    </dgm:pt>
    <dgm:pt modelId="{9BB7EFBC-4198-4036-ACEF-649DDE0F5B5E}" type="parTrans" cxnId="{0D2A5940-2F81-475E-8599-912C8AD85009}">
      <dgm:prSet/>
      <dgm:spPr/>
      <dgm:t>
        <a:bodyPr/>
        <a:lstStyle/>
        <a:p>
          <a:endParaRPr lang="de-DE"/>
        </a:p>
      </dgm:t>
    </dgm:pt>
    <dgm:pt modelId="{3C75CE10-B0C6-4949-B843-37F0D345BC6B}" type="sibTrans" cxnId="{0D2A5940-2F81-475E-8599-912C8AD85009}">
      <dgm:prSet/>
      <dgm:spPr/>
      <dgm:t>
        <a:bodyPr/>
        <a:lstStyle/>
        <a:p>
          <a:endParaRPr lang="de-DE"/>
        </a:p>
      </dgm:t>
    </dgm:pt>
    <dgm:pt modelId="{AF59A758-541E-426B-8E81-B8B3E14B33A7}">
      <dgm:prSet phldrT="[Text]"/>
      <dgm:spPr/>
      <dgm:t>
        <a:bodyPr/>
        <a:lstStyle/>
        <a:p>
          <a:r>
            <a:rPr lang="de-DE" dirty="0" err="1"/>
            <a:t>Behavior</a:t>
          </a:r>
          <a:endParaRPr lang="de-DE" dirty="0"/>
        </a:p>
      </dgm:t>
    </dgm:pt>
    <dgm:pt modelId="{DF18F947-DEC7-474C-AE1C-CEEBE49888DC}" type="parTrans" cxnId="{C2B0494F-AF20-49FD-B7D7-11164C006ECC}">
      <dgm:prSet/>
      <dgm:spPr/>
      <dgm:t>
        <a:bodyPr/>
        <a:lstStyle/>
        <a:p>
          <a:endParaRPr lang="de-DE"/>
        </a:p>
      </dgm:t>
    </dgm:pt>
    <dgm:pt modelId="{8ADEFA33-D30F-49BB-89A3-2BF6F89D47D6}" type="sibTrans" cxnId="{C2B0494F-AF20-49FD-B7D7-11164C006ECC}">
      <dgm:prSet/>
      <dgm:spPr/>
      <dgm:t>
        <a:bodyPr/>
        <a:lstStyle/>
        <a:p>
          <a:endParaRPr lang="de-DE"/>
        </a:p>
      </dgm:t>
    </dgm:pt>
    <dgm:pt modelId="{A07DE839-5CE8-4E0A-B5EF-E77F50C67E63}">
      <dgm:prSet/>
      <dgm:spPr/>
      <dgm:t>
        <a:bodyPr/>
        <a:lstStyle/>
        <a:p>
          <a:r>
            <a:rPr lang="de-DE" dirty="0"/>
            <a:t>Habit</a:t>
          </a:r>
        </a:p>
      </dgm:t>
    </dgm:pt>
    <dgm:pt modelId="{8D738F0B-E723-4436-A0BF-F09A7F56206F}" type="parTrans" cxnId="{1BCC206A-85F6-4C77-8C33-2D99FB9AA34C}">
      <dgm:prSet/>
      <dgm:spPr/>
      <dgm:t>
        <a:bodyPr/>
        <a:lstStyle/>
        <a:p>
          <a:endParaRPr lang="de-DE"/>
        </a:p>
      </dgm:t>
    </dgm:pt>
    <dgm:pt modelId="{D3BA95EF-002A-4183-816E-25AFB3806122}" type="sibTrans" cxnId="{1BCC206A-85F6-4C77-8C33-2D99FB9AA34C}">
      <dgm:prSet/>
      <dgm:spPr/>
      <dgm:t>
        <a:bodyPr/>
        <a:lstStyle/>
        <a:p>
          <a:endParaRPr lang="de-DE"/>
        </a:p>
      </dgm:t>
    </dgm:pt>
    <dgm:pt modelId="{4364E435-C34A-45AA-8789-F72F6571B6E2}" type="pres">
      <dgm:prSet presAssocID="{271CBBDE-F99F-43D9-8449-73A8B1C91717}" presName="Name0" presStyleCnt="0">
        <dgm:presLayoutVars>
          <dgm:dir/>
          <dgm:resizeHandles val="exact"/>
        </dgm:presLayoutVars>
      </dgm:prSet>
      <dgm:spPr/>
    </dgm:pt>
    <dgm:pt modelId="{646DB97B-E498-409C-AFCC-CAAB27BD19C8}" type="pres">
      <dgm:prSet presAssocID="{D71404F3-B336-4FC1-867D-A62A36F863FE}" presName="node" presStyleLbl="node1" presStyleIdx="0" presStyleCnt="4">
        <dgm:presLayoutVars>
          <dgm:bulletEnabled val="1"/>
        </dgm:presLayoutVars>
      </dgm:prSet>
      <dgm:spPr/>
    </dgm:pt>
    <dgm:pt modelId="{B8B44662-230D-4A96-9F66-BACD4097B651}" type="pres">
      <dgm:prSet presAssocID="{F704E922-8D23-4671-99F2-D9E1FA73547B}" presName="sibTrans" presStyleLbl="sibTrans2D1" presStyleIdx="0" presStyleCnt="3"/>
      <dgm:spPr/>
    </dgm:pt>
    <dgm:pt modelId="{6B24FEC3-BFD0-44C7-AB7C-1CDFB502E6D8}" type="pres">
      <dgm:prSet presAssocID="{F704E922-8D23-4671-99F2-D9E1FA73547B}" presName="connectorText" presStyleLbl="sibTrans2D1" presStyleIdx="0" presStyleCnt="3"/>
      <dgm:spPr/>
    </dgm:pt>
    <dgm:pt modelId="{7A0D681C-F985-4788-BFCC-1570093EBCDF}" type="pres">
      <dgm:prSet presAssocID="{0A783234-D1CF-446E-9DC5-F5BBAD7F15B5}" presName="node" presStyleLbl="node1" presStyleIdx="1" presStyleCnt="4">
        <dgm:presLayoutVars>
          <dgm:bulletEnabled val="1"/>
        </dgm:presLayoutVars>
      </dgm:prSet>
      <dgm:spPr/>
    </dgm:pt>
    <dgm:pt modelId="{49A80D76-A1B8-4CBA-BF34-4BD6D0873714}" type="pres">
      <dgm:prSet presAssocID="{3C75CE10-B0C6-4949-B843-37F0D345BC6B}" presName="sibTrans" presStyleLbl="sibTrans2D1" presStyleIdx="1" presStyleCnt="3"/>
      <dgm:spPr/>
    </dgm:pt>
    <dgm:pt modelId="{95C844B4-CCC5-4DFF-B3A6-06CBA22C4021}" type="pres">
      <dgm:prSet presAssocID="{3C75CE10-B0C6-4949-B843-37F0D345BC6B}" presName="connectorText" presStyleLbl="sibTrans2D1" presStyleIdx="1" presStyleCnt="3"/>
      <dgm:spPr/>
    </dgm:pt>
    <dgm:pt modelId="{7E557506-D4B6-4A08-B99D-93EB2617E0EC}" type="pres">
      <dgm:prSet presAssocID="{AF59A758-541E-426B-8E81-B8B3E14B33A7}" presName="node" presStyleLbl="node1" presStyleIdx="2" presStyleCnt="4">
        <dgm:presLayoutVars>
          <dgm:bulletEnabled val="1"/>
        </dgm:presLayoutVars>
      </dgm:prSet>
      <dgm:spPr/>
    </dgm:pt>
    <dgm:pt modelId="{670F50B2-78B0-4E56-8BF3-431AA8733231}" type="pres">
      <dgm:prSet presAssocID="{8ADEFA33-D30F-49BB-89A3-2BF6F89D47D6}" presName="sibTrans" presStyleLbl="sibTrans2D1" presStyleIdx="2" presStyleCnt="3"/>
      <dgm:spPr/>
    </dgm:pt>
    <dgm:pt modelId="{793A8C51-EF2A-4F57-AF9A-E8751635A192}" type="pres">
      <dgm:prSet presAssocID="{8ADEFA33-D30F-49BB-89A3-2BF6F89D47D6}" presName="connectorText" presStyleLbl="sibTrans2D1" presStyleIdx="2" presStyleCnt="3"/>
      <dgm:spPr/>
    </dgm:pt>
    <dgm:pt modelId="{38488D8B-1680-4945-8379-8023C674C203}" type="pres">
      <dgm:prSet presAssocID="{A07DE839-5CE8-4E0A-B5EF-E77F50C67E63}" presName="node" presStyleLbl="node1" presStyleIdx="3" presStyleCnt="4">
        <dgm:presLayoutVars>
          <dgm:bulletEnabled val="1"/>
        </dgm:presLayoutVars>
      </dgm:prSet>
      <dgm:spPr/>
    </dgm:pt>
  </dgm:ptLst>
  <dgm:cxnLst>
    <dgm:cxn modelId="{A305D901-7CA3-4438-9EBE-7E8CD00414AC}" type="presOf" srcId="{F704E922-8D23-4671-99F2-D9E1FA73547B}" destId="{B8B44662-230D-4A96-9F66-BACD4097B651}" srcOrd="0" destOrd="0" presId="urn:microsoft.com/office/officeart/2005/8/layout/process1"/>
    <dgm:cxn modelId="{8BA20E02-7453-48E9-9C76-87110175F21E}" type="presOf" srcId="{D71404F3-B336-4FC1-867D-A62A36F863FE}" destId="{646DB97B-E498-409C-AFCC-CAAB27BD19C8}" srcOrd="0" destOrd="0" presId="urn:microsoft.com/office/officeart/2005/8/layout/process1"/>
    <dgm:cxn modelId="{3CCCA104-BB8E-48EF-B361-39EF552F45A5}" type="presOf" srcId="{271CBBDE-F99F-43D9-8449-73A8B1C91717}" destId="{4364E435-C34A-45AA-8789-F72F6571B6E2}" srcOrd="0" destOrd="0" presId="urn:microsoft.com/office/officeart/2005/8/layout/process1"/>
    <dgm:cxn modelId="{0D2A5940-2F81-475E-8599-912C8AD85009}" srcId="{271CBBDE-F99F-43D9-8449-73A8B1C91717}" destId="{0A783234-D1CF-446E-9DC5-F5BBAD7F15B5}" srcOrd="1" destOrd="0" parTransId="{9BB7EFBC-4198-4036-ACEF-649DDE0F5B5E}" sibTransId="{3C75CE10-B0C6-4949-B843-37F0D345BC6B}"/>
    <dgm:cxn modelId="{FF9B4B5D-4AEE-4958-9CAB-56A469249F72}" srcId="{271CBBDE-F99F-43D9-8449-73A8B1C91717}" destId="{D71404F3-B336-4FC1-867D-A62A36F863FE}" srcOrd="0" destOrd="0" parTransId="{85EDD14F-A8BA-461F-9F8C-A4AF77F618DF}" sibTransId="{F704E922-8D23-4671-99F2-D9E1FA73547B}"/>
    <dgm:cxn modelId="{6BC3F967-5560-4512-ACB1-45A9BC8C88EA}" type="presOf" srcId="{0A783234-D1CF-446E-9DC5-F5BBAD7F15B5}" destId="{7A0D681C-F985-4788-BFCC-1570093EBCDF}" srcOrd="0" destOrd="0" presId="urn:microsoft.com/office/officeart/2005/8/layout/process1"/>
    <dgm:cxn modelId="{1BCC206A-85F6-4C77-8C33-2D99FB9AA34C}" srcId="{271CBBDE-F99F-43D9-8449-73A8B1C91717}" destId="{A07DE839-5CE8-4E0A-B5EF-E77F50C67E63}" srcOrd="3" destOrd="0" parTransId="{8D738F0B-E723-4436-A0BF-F09A7F56206F}" sibTransId="{D3BA95EF-002A-4183-816E-25AFB3806122}"/>
    <dgm:cxn modelId="{C2B0494F-AF20-49FD-B7D7-11164C006ECC}" srcId="{271CBBDE-F99F-43D9-8449-73A8B1C91717}" destId="{AF59A758-541E-426B-8E81-B8B3E14B33A7}" srcOrd="2" destOrd="0" parTransId="{DF18F947-DEC7-474C-AE1C-CEEBE49888DC}" sibTransId="{8ADEFA33-D30F-49BB-89A3-2BF6F89D47D6}"/>
    <dgm:cxn modelId="{65D9C972-A0E4-47A0-84C0-1D95AFD271BB}" type="presOf" srcId="{3C75CE10-B0C6-4949-B843-37F0D345BC6B}" destId="{49A80D76-A1B8-4CBA-BF34-4BD6D0873714}" srcOrd="0" destOrd="0" presId="urn:microsoft.com/office/officeart/2005/8/layout/process1"/>
    <dgm:cxn modelId="{AA34EA7C-5F44-44AF-8DD4-9993B712D129}" type="presOf" srcId="{8ADEFA33-D30F-49BB-89A3-2BF6F89D47D6}" destId="{670F50B2-78B0-4E56-8BF3-431AA8733231}" srcOrd="0" destOrd="0" presId="urn:microsoft.com/office/officeart/2005/8/layout/process1"/>
    <dgm:cxn modelId="{9CE5A687-1ADB-46BB-87A2-634AF12339C4}" type="presOf" srcId="{3C75CE10-B0C6-4949-B843-37F0D345BC6B}" destId="{95C844B4-CCC5-4DFF-B3A6-06CBA22C4021}" srcOrd="1" destOrd="0" presId="urn:microsoft.com/office/officeart/2005/8/layout/process1"/>
    <dgm:cxn modelId="{7E69F187-B458-4723-9EFD-DB9C290DA1DA}" type="presOf" srcId="{8ADEFA33-D30F-49BB-89A3-2BF6F89D47D6}" destId="{793A8C51-EF2A-4F57-AF9A-E8751635A192}" srcOrd="1" destOrd="0" presId="urn:microsoft.com/office/officeart/2005/8/layout/process1"/>
    <dgm:cxn modelId="{A5454FAE-F555-4AD3-834A-E7AE81311616}" type="presOf" srcId="{AF59A758-541E-426B-8E81-B8B3E14B33A7}" destId="{7E557506-D4B6-4A08-B99D-93EB2617E0EC}" srcOrd="0" destOrd="0" presId="urn:microsoft.com/office/officeart/2005/8/layout/process1"/>
    <dgm:cxn modelId="{6854F1EC-D522-4D73-AD0F-419F25FCE2A6}" type="presOf" srcId="{F704E922-8D23-4671-99F2-D9E1FA73547B}" destId="{6B24FEC3-BFD0-44C7-AB7C-1CDFB502E6D8}" srcOrd="1" destOrd="0" presId="urn:microsoft.com/office/officeart/2005/8/layout/process1"/>
    <dgm:cxn modelId="{1A7631F7-2C09-43E5-A373-59EC6959556E}" type="presOf" srcId="{A07DE839-5CE8-4E0A-B5EF-E77F50C67E63}" destId="{38488D8B-1680-4945-8379-8023C674C203}" srcOrd="0" destOrd="0" presId="urn:microsoft.com/office/officeart/2005/8/layout/process1"/>
    <dgm:cxn modelId="{79A76C92-C8AE-42D3-9C9C-C7B49F5AA62D}" type="presParOf" srcId="{4364E435-C34A-45AA-8789-F72F6571B6E2}" destId="{646DB97B-E498-409C-AFCC-CAAB27BD19C8}" srcOrd="0" destOrd="0" presId="urn:microsoft.com/office/officeart/2005/8/layout/process1"/>
    <dgm:cxn modelId="{AEB5B02B-50DA-49D6-AB2E-304F30323C30}" type="presParOf" srcId="{4364E435-C34A-45AA-8789-F72F6571B6E2}" destId="{B8B44662-230D-4A96-9F66-BACD4097B651}" srcOrd="1" destOrd="0" presId="urn:microsoft.com/office/officeart/2005/8/layout/process1"/>
    <dgm:cxn modelId="{33EA3737-AD5F-4186-B567-A996AD189431}" type="presParOf" srcId="{B8B44662-230D-4A96-9F66-BACD4097B651}" destId="{6B24FEC3-BFD0-44C7-AB7C-1CDFB502E6D8}" srcOrd="0" destOrd="0" presId="urn:microsoft.com/office/officeart/2005/8/layout/process1"/>
    <dgm:cxn modelId="{85B82A92-D35E-448A-8C6D-4FD3212B816A}" type="presParOf" srcId="{4364E435-C34A-45AA-8789-F72F6571B6E2}" destId="{7A0D681C-F985-4788-BFCC-1570093EBCDF}" srcOrd="2" destOrd="0" presId="urn:microsoft.com/office/officeart/2005/8/layout/process1"/>
    <dgm:cxn modelId="{1737CFC0-AA02-4228-818A-249D15C3DA6A}" type="presParOf" srcId="{4364E435-C34A-45AA-8789-F72F6571B6E2}" destId="{49A80D76-A1B8-4CBA-BF34-4BD6D0873714}" srcOrd="3" destOrd="0" presId="urn:microsoft.com/office/officeart/2005/8/layout/process1"/>
    <dgm:cxn modelId="{74FF6C0D-3A19-4DB6-B606-AD077B308904}" type="presParOf" srcId="{49A80D76-A1B8-4CBA-BF34-4BD6D0873714}" destId="{95C844B4-CCC5-4DFF-B3A6-06CBA22C4021}" srcOrd="0" destOrd="0" presId="urn:microsoft.com/office/officeart/2005/8/layout/process1"/>
    <dgm:cxn modelId="{7D86A89B-145D-4511-B113-8E2ABE683116}" type="presParOf" srcId="{4364E435-C34A-45AA-8789-F72F6571B6E2}" destId="{7E557506-D4B6-4A08-B99D-93EB2617E0EC}" srcOrd="4" destOrd="0" presId="urn:microsoft.com/office/officeart/2005/8/layout/process1"/>
    <dgm:cxn modelId="{85FE6AFC-C508-40E9-834B-8C6B0BC7899D}" type="presParOf" srcId="{4364E435-C34A-45AA-8789-F72F6571B6E2}" destId="{670F50B2-78B0-4E56-8BF3-431AA8733231}" srcOrd="5" destOrd="0" presId="urn:microsoft.com/office/officeart/2005/8/layout/process1"/>
    <dgm:cxn modelId="{A0815DB8-5F74-4227-A7A6-8E0DC4CCA12A}" type="presParOf" srcId="{670F50B2-78B0-4E56-8BF3-431AA8733231}" destId="{793A8C51-EF2A-4F57-AF9A-E8751635A192}" srcOrd="0" destOrd="0" presId="urn:microsoft.com/office/officeart/2005/8/layout/process1"/>
    <dgm:cxn modelId="{663C69DB-1701-4ED2-AE30-1B13E20361C6}" type="presParOf" srcId="{4364E435-C34A-45AA-8789-F72F6571B6E2}" destId="{38488D8B-1680-4945-8379-8023C674C203}" srcOrd="6"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BD55DB-4FC5-BF40-AFA8-6DEE013F7680}">
      <dsp:nvSpPr>
        <dsp:cNvPr id="0" name=""/>
        <dsp:cNvSpPr/>
      </dsp:nvSpPr>
      <dsp:spPr>
        <a:xfrm>
          <a:off x="0" y="0"/>
          <a:ext cx="6603508" cy="1046229"/>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Shallow Graphemic Task</a:t>
          </a:r>
        </a:p>
        <a:p>
          <a:pPr marL="114300" lvl="1" indent="-114300" algn="l" defTabSz="533400">
            <a:lnSpc>
              <a:spcPct val="90000"/>
            </a:lnSpc>
            <a:spcBef>
              <a:spcPct val="0"/>
            </a:spcBef>
            <a:spcAft>
              <a:spcPct val="15000"/>
            </a:spcAft>
            <a:buChar char="•"/>
          </a:pPr>
          <a:r>
            <a:rPr lang="en-US" sz="1200" kern="1200" dirty="0"/>
            <a:t>Decide whether each word is in upper- or lower-case letters</a:t>
          </a:r>
        </a:p>
      </dsp:txBody>
      <dsp:txXfrm>
        <a:off x="30643" y="30643"/>
        <a:ext cx="5474545" cy="984943"/>
      </dsp:txXfrm>
    </dsp:sp>
    <dsp:sp modelId="{B752BAD3-F53E-8840-8B2C-89B367D608E3}">
      <dsp:nvSpPr>
        <dsp:cNvPr id="0" name=""/>
        <dsp:cNvSpPr/>
      </dsp:nvSpPr>
      <dsp:spPr>
        <a:xfrm>
          <a:off x="232874" y="1220601"/>
          <a:ext cx="7303084" cy="1046229"/>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Intermediate Phonemic Task</a:t>
          </a:r>
        </a:p>
        <a:p>
          <a:pPr marL="114300" lvl="1" indent="-114300" algn="l" defTabSz="533400">
            <a:lnSpc>
              <a:spcPct val="90000"/>
            </a:lnSpc>
            <a:spcBef>
              <a:spcPct val="0"/>
            </a:spcBef>
            <a:spcAft>
              <a:spcPct val="15000"/>
            </a:spcAft>
            <a:buChar char="•"/>
          </a:pPr>
          <a:r>
            <a:rPr lang="en-US" sz="1200" kern="1200" dirty="0"/>
            <a:t>Decide whether each word rhymes with a target word</a:t>
          </a:r>
        </a:p>
      </dsp:txBody>
      <dsp:txXfrm>
        <a:off x="263517" y="1251244"/>
        <a:ext cx="5845315" cy="984943"/>
      </dsp:txXfrm>
    </dsp:sp>
    <dsp:sp modelId="{EE3E82BE-39A9-6F4B-B92B-52B66512B47C}">
      <dsp:nvSpPr>
        <dsp:cNvPr id="0" name=""/>
        <dsp:cNvSpPr/>
      </dsp:nvSpPr>
      <dsp:spPr>
        <a:xfrm>
          <a:off x="1165325" y="2441202"/>
          <a:ext cx="6603508" cy="1046229"/>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Deep Semantic Task</a:t>
          </a:r>
        </a:p>
        <a:p>
          <a:pPr marL="114300" lvl="1" indent="-114300" algn="l" defTabSz="533400">
            <a:lnSpc>
              <a:spcPct val="90000"/>
            </a:lnSpc>
            <a:spcBef>
              <a:spcPct val="0"/>
            </a:spcBef>
            <a:spcAft>
              <a:spcPct val="15000"/>
            </a:spcAft>
            <a:buChar char="•"/>
          </a:pPr>
          <a:r>
            <a:rPr lang="en-US" sz="1200" kern="1200" dirty="0"/>
            <a:t>Decide whether each word fits a sentence containing a blank</a:t>
          </a:r>
        </a:p>
      </dsp:txBody>
      <dsp:txXfrm>
        <a:off x="1195968" y="2471845"/>
        <a:ext cx="5279511" cy="984943"/>
      </dsp:txXfrm>
    </dsp:sp>
    <dsp:sp modelId="{775266C3-0C78-CB45-AA9B-BA58056265C2}">
      <dsp:nvSpPr>
        <dsp:cNvPr id="0" name=""/>
        <dsp:cNvSpPr/>
      </dsp:nvSpPr>
      <dsp:spPr>
        <a:xfrm>
          <a:off x="6321676" y="620175"/>
          <a:ext cx="680049" cy="680049"/>
        </a:xfrm>
        <a:prstGeom prst="downArrow">
          <a:avLst>
            <a:gd name="adj1" fmla="val 55000"/>
            <a:gd name="adj2" fmla="val 45000"/>
          </a:avLst>
        </a:prstGeom>
        <a:solidFill>
          <a:schemeClr val="lt1">
            <a:alpha val="90000"/>
            <a:tint val="40000"/>
            <a:hueOff val="0"/>
            <a:satOff val="0"/>
            <a:lumOff val="0"/>
            <a:alphaOff val="0"/>
          </a:schemeClr>
        </a:solidFill>
        <a:ln w="6350" cap="flat" cmpd="sng" algn="ctr">
          <a:solidFill>
            <a:schemeClr val="dk2">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en-US" sz="1400" kern="1200" dirty="0"/>
        </a:p>
      </dsp:txBody>
      <dsp:txXfrm>
        <a:off x="6474687" y="620175"/>
        <a:ext cx="374027" cy="511737"/>
      </dsp:txXfrm>
    </dsp:sp>
    <dsp:sp modelId="{478F3A59-215D-1F41-97E5-39FCCA3A097D}">
      <dsp:nvSpPr>
        <dsp:cNvPr id="0" name=""/>
        <dsp:cNvSpPr/>
      </dsp:nvSpPr>
      <dsp:spPr>
        <a:xfrm>
          <a:off x="6968208" y="1849531"/>
          <a:ext cx="680049" cy="680049"/>
        </a:xfrm>
        <a:prstGeom prst="downArrow">
          <a:avLst>
            <a:gd name="adj1" fmla="val 55000"/>
            <a:gd name="adj2" fmla="val 45000"/>
          </a:avLst>
        </a:prstGeom>
        <a:solidFill>
          <a:schemeClr val="lt1">
            <a:alpha val="90000"/>
            <a:tint val="40000"/>
            <a:hueOff val="0"/>
            <a:satOff val="0"/>
            <a:lumOff val="0"/>
            <a:alphaOff val="0"/>
          </a:schemeClr>
        </a:solidFill>
        <a:ln w="6350" cap="flat" cmpd="sng" algn="ctr">
          <a:solidFill>
            <a:schemeClr val="dk2">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en-US" sz="1400" kern="1200" dirty="0"/>
        </a:p>
      </dsp:txBody>
      <dsp:txXfrm>
        <a:off x="7121219" y="1849531"/>
        <a:ext cx="374027" cy="5117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FAB92F-E512-458D-AA1D-3B61AE63A23C}">
      <dsp:nvSpPr>
        <dsp:cNvPr id="0" name=""/>
        <dsp:cNvSpPr/>
      </dsp:nvSpPr>
      <dsp:spPr>
        <a:xfrm>
          <a:off x="4313" y="976161"/>
          <a:ext cx="2335202" cy="3269283"/>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2061" tIns="330200" rIns="182061" bIns="330200" numCol="1" spcCol="1270" anchor="t" anchorCtr="0">
          <a:noAutofit/>
        </a:bodyPr>
        <a:lstStyle/>
        <a:p>
          <a:pPr marL="0" lvl="0" indent="0" algn="l" defTabSz="1022350">
            <a:lnSpc>
              <a:spcPct val="90000"/>
            </a:lnSpc>
            <a:spcBef>
              <a:spcPct val="0"/>
            </a:spcBef>
            <a:spcAft>
              <a:spcPct val="35000"/>
            </a:spcAft>
            <a:buNone/>
          </a:pPr>
          <a:r>
            <a:rPr lang="en-US" sz="2300" kern="1200" dirty="0"/>
            <a:t>Phase 1: Social diagnosis.</a:t>
          </a:r>
        </a:p>
      </dsp:txBody>
      <dsp:txXfrm>
        <a:off x="4313" y="2218488"/>
        <a:ext cx="2335202" cy="1961570"/>
      </dsp:txXfrm>
    </dsp:sp>
    <dsp:sp modelId="{D8AF6E51-C564-445F-918E-29611F3C5C19}">
      <dsp:nvSpPr>
        <dsp:cNvPr id="0" name=""/>
        <dsp:cNvSpPr/>
      </dsp:nvSpPr>
      <dsp:spPr>
        <a:xfrm>
          <a:off x="681521" y="1303089"/>
          <a:ext cx="980785" cy="980785"/>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466" tIns="12700" rIns="76466" bIns="12700" numCol="1" spcCol="1270" anchor="ctr" anchorCtr="0">
          <a:noAutofit/>
        </a:bodyPr>
        <a:lstStyle/>
        <a:p>
          <a:pPr marL="0" lvl="0" indent="0" algn="ctr" defTabSz="2089150">
            <a:lnSpc>
              <a:spcPct val="90000"/>
            </a:lnSpc>
            <a:spcBef>
              <a:spcPct val="0"/>
            </a:spcBef>
            <a:spcAft>
              <a:spcPct val="35000"/>
            </a:spcAft>
            <a:buNone/>
          </a:pPr>
          <a:r>
            <a:rPr lang="en-US" sz="4700" kern="1200"/>
            <a:t>1</a:t>
          </a:r>
        </a:p>
      </dsp:txBody>
      <dsp:txXfrm>
        <a:off x="825154" y="1446722"/>
        <a:ext cx="693519" cy="693519"/>
      </dsp:txXfrm>
    </dsp:sp>
    <dsp:sp modelId="{D069ABF7-62A4-4C04-A572-F56C232EE15A}">
      <dsp:nvSpPr>
        <dsp:cNvPr id="0" name=""/>
        <dsp:cNvSpPr/>
      </dsp:nvSpPr>
      <dsp:spPr>
        <a:xfrm>
          <a:off x="4313" y="4245372"/>
          <a:ext cx="2335202" cy="72"/>
        </a:xfrm>
        <a:prstGeom prst="rect">
          <a:avLst/>
        </a:prstGeom>
        <a:solidFill>
          <a:schemeClr val="accent2">
            <a:hueOff val="-161707"/>
            <a:satOff val="-9325"/>
            <a:lumOff val="959"/>
            <a:alphaOff val="0"/>
          </a:schemeClr>
        </a:solidFill>
        <a:ln w="12700" cap="flat" cmpd="sng" algn="ctr">
          <a:solidFill>
            <a:schemeClr val="accent2">
              <a:hueOff val="-161707"/>
              <a:satOff val="-9325"/>
              <a:lumOff val="95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4298C2A-4ED7-4678-801B-7FA406BABB5E}">
      <dsp:nvSpPr>
        <dsp:cNvPr id="0" name=""/>
        <dsp:cNvSpPr/>
      </dsp:nvSpPr>
      <dsp:spPr>
        <a:xfrm>
          <a:off x="2573035" y="976161"/>
          <a:ext cx="2335202" cy="3269283"/>
        </a:xfrm>
        <a:prstGeom prst="rect">
          <a:avLst/>
        </a:prstGeom>
        <a:solidFill>
          <a:schemeClr val="accent2">
            <a:tint val="40000"/>
            <a:alpha val="90000"/>
            <a:hueOff val="-212306"/>
            <a:satOff val="-18836"/>
            <a:lumOff val="-192"/>
            <a:alphaOff val="0"/>
          </a:schemeClr>
        </a:solidFill>
        <a:ln w="12700" cap="flat" cmpd="sng" algn="ctr">
          <a:solidFill>
            <a:schemeClr val="accent2">
              <a:tint val="40000"/>
              <a:alpha val="90000"/>
              <a:hueOff val="-212306"/>
              <a:satOff val="-18836"/>
              <a:lumOff val="-19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2061" tIns="330200" rIns="182061" bIns="330200" numCol="1" spcCol="1270" anchor="t" anchorCtr="0">
          <a:noAutofit/>
        </a:bodyPr>
        <a:lstStyle/>
        <a:p>
          <a:pPr marL="0" lvl="0" indent="0" algn="l" defTabSz="1022350">
            <a:lnSpc>
              <a:spcPct val="90000"/>
            </a:lnSpc>
            <a:spcBef>
              <a:spcPct val="0"/>
            </a:spcBef>
            <a:spcAft>
              <a:spcPct val="35000"/>
            </a:spcAft>
            <a:buNone/>
          </a:pPr>
          <a:r>
            <a:rPr lang="en-US" sz="2300" kern="1200" dirty="0"/>
            <a:t>Phase 2: Epidemiological diagnosis.</a:t>
          </a:r>
        </a:p>
      </dsp:txBody>
      <dsp:txXfrm>
        <a:off x="2573035" y="2218488"/>
        <a:ext cx="2335202" cy="1961570"/>
      </dsp:txXfrm>
    </dsp:sp>
    <dsp:sp modelId="{C16C06FD-3063-405C-8079-584C0265CAED}">
      <dsp:nvSpPr>
        <dsp:cNvPr id="0" name=""/>
        <dsp:cNvSpPr/>
      </dsp:nvSpPr>
      <dsp:spPr>
        <a:xfrm>
          <a:off x="3250244" y="1303089"/>
          <a:ext cx="980785" cy="980785"/>
        </a:xfrm>
        <a:prstGeom prst="ellipse">
          <a:avLst/>
        </a:prstGeom>
        <a:solidFill>
          <a:schemeClr val="accent2">
            <a:hueOff val="-323414"/>
            <a:satOff val="-18651"/>
            <a:lumOff val="1917"/>
            <a:alphaOff val="0"/>
          </a:schemeClr>
        </a:solidFill>
        <a:ln w="12700" cap="flat" cmpd="sng" algn="ctr">
          <a:solidFill>
            <a:schemeClr val="accent2">
              <a:hueOff val="-323414"/>
              <a:satOff val="-18651"/>
              <a:lumOff val="191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466" tIns="12700" rIns="76466" bIns="12700" numCol="1" spcCol="1270" anchor="ctr" anchorCtr="0">
          <a:noAutofit/>
        </a:bodyPr>
        <a:lstStyle/>
        <a:p>
          <a:pPr marL="0" lvl="0" indent="0" algn="ctr" defTabSz="2089150">
            <a:lnSpc>
              <a:spcPct val="90000"/>
            </a:lnSpc>
            <a:spcBef>
              <a:spcPct val="0"/>
            </a:spcBef>
            <a:spcAft>
              <a:spcPct val="35000"/>
            </a:spcAft>
            <a:buNone/>
          </a:pPr>
          <a:r>
            <a:rPr lang="en-US" sz="4700" kern="1200"/>
            <a:t>2</a:t>
          </a:r>
        </a:p>
      </dsp:txBody>
      <dsp:txXfrm>
        <a:off x="3393877" y="1446722"/>
        <a:ext cx="693519" cy="693519"/>
      </dsp:txXfrm>
    </dsp:sp>
    <dsp:sp modelId="{292C6E61-9C2E-4534-9E10-380BA434120F}">
      <dsp:nvSpPr>
        <dsp:cNvPr id="0" name=""/>
        <dsp:cNvSpPr/>
      </dsp:nvSpPr>
      <dsp:spPr>
        <a:xfrm>
          <a:off x="2573035" y="4245372"/>
          <a:ext cx="2335202" cy="72"/>
        </a:xfrm>
        <a:prstGeom prst="rect">
          <a:avLst/>
        </a:prstGeom>
        <a:solidFill>
          <a:schemeClr val="accent2">
            <a:hueOff val="-485121"/>
            <a:satOff val="-27976"/>
            <a:lumOff val="2876"/>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C07887-B7BC-4BEC-9DDE-836758B43DC0}">
      <dsp:nvSpPr>
        <dsp:cNvPr id="0" name=""/>
        <dsp:cNvSpPr/>
      </dsp:nvSpPr>
      <dsp:spPr>
        <a:xfrm>
          <a:off x="5141758" y="976161"/>
          <a:ext cx="2335202" cy="3269283"/>
        </a:xfrm>
        <a:prstGeom prst="rect">
          <a:avLst/>
        </a:prstGeom>
        <a:solidFill>
          <a:schemeClr val="accent2">
            <a:tint val="40000"/>
            <a:alpha val="90000"/>
            <a:hueOff val="-424613"/>
            <a:satOff val="-37673"/>
            <a:lumOff val="-385"/>
            <a:alphaOff val="0"/>
          </a:schemeClr>
        </a:solidFill>
        <a:ln w="12700" cap="flat" cmpd="sng" algn="ctr">
          <a:solidFill>
            <a:schemeClr val="accent2">
              <a:tint val="40000"/>
              <a:alpha val="90000"/>
              <a:hueOff val="-424613"/>
              <a:satOff val="-37673"/>
              <a:lumOff val="-38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2061" tIns="330200" rIns="182061" bIns="330200" numCol="1" spcCol="1270" anchor="t" anchorCtr="0">
          <a:noAutofit/>
        </a:bodyPr>
        <a:lstStyle/>
        <a:p>
          <a:pPr marL="0" lvl="0" indent="0" algn="l" defTabSz="1022350">
            <a:lnSpc>
              <a:spcPct val="90000"/>
            </a:lnSpc>
            <a:spcBef>
              <a:spcPct val="0"/>
            </a:spcBef>
            <a:spcAft>
              <a:spcPct val="35000"/>
            </a:spcAft>
            <a:buNone/>
          </a:pPr>
          <a:r>
            <a:rPr lang="en-US" sz="2300" kern="1200" dirty="0"/>
            <a:t>Phase 3: Behavioral and environmental diagnosis.</a:t>
          </a:r>
        </a:p>
      </dsp:txBody>
      <dsp:txXfrm>
        <a:off x="5141758" y="2218488"/>
        <a:ext cx="2335202" cy="1961570"/>
      </dsp:txXfrm>
    </dsp:sp>
    <dsp:sp modelId="{A9EB9A6B-5F5E-4932-96FD-1E5E5F7F371E}">
      <dsp:nvSpPr>
        <dsp:cNvPr id="0" name=""/>
        <dsp:cNvSpPr/>
      </dsp:nvSpPr>
      <dsp:spPr>
        <a:xfrm>
          <a:off x="5818967" y="1303089"/>
          <a:ext cx="980785" cy="980785"/>
        </a:xfrm>
        <a:prstGeom prst="ellipse">
          <a:avLst/>
        </a:prstGeom>
        <a:solidFill>
          <a:schemeClr val="accent2">
            <a:hueOff val="-646828"/>
            <a:satOff val="-37301"/>
            <a:lumOff val="3835"/>
            <a:alphaOff val="0"/>
          </a:schemeClr>
        </a:solidFill>
        <a:ln w="12700" cap="flat" cmpd="sng" algn="ctr">
          <a:solidFill>
            <a:schemeClr val="accent2">
              <a:hueOff val="-646828"/>
              <a:satOff val="-37301"/>
              <a:lumOff val="383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466" tIns="12700" rIns="76466" bIns="12700" numCol="1" spcCol="1270" anchor="ctr" anchorCtr="0">
          <a:noAutofit/>
        </a:bodyPr>
        <a:lstStyle/>
        <a:p>
          <a:pPr marL="0" lvl="0" indent="0" algn="ctr" defTabSz="2089150">
            <a:lnSpc>
              <a:spcPct val="90000"/>
            </a:lnSpc>
            <a:spcBef>
              <a:spcPct val="0"/>
            </a:spcBef>
            <a:spcAft>
              <a:spcPct val="35000"/>
            </a:spcAft>
            <a:buNone/>
          </a:pPr>
          <a:r>
            <a:rPr lang="en-US" sz="4700" kern="1200"/>
            <a:t>3</a:t>
          </a:r>
        </a:p>
      </dsp:txBody>
      <dsp:txXfrm>
        <a:off x="5962600" y="1446722"/>
        <a:ext cx="693519" cy="693519"/>
      </dsp:txXfrm>
    </dsp:sp>
    <dsp:sp modelId="{C2C5AEF3-603B-4DD8-A098-DCE91D4BF235}">
      <dsp:nvSpPr>
        <dsp:cNvPr id="0" name=""/>
        <dsp:cNvSpPr/>
      </dsp:nvSpPr>
      <dsp:spPr>
        <a:xfrm>
          <a:off x="5141758" y="4245372"/>
          <a:ext cx="2335202" cy="72"/>
        </a:xfrm>
        <a:prstGeom prst="rect">
          <a:avLst/>
        </a:prstGeom>
        <a:solidFill>
          <a:schemeClr val="accent2">
            <a:hueOff val="-808535"/>
            <a:satOff val="-46627"/>
            <a:lumOff val="4793"/>
            <a:alphaOff val="0"/>
          </a:schemeClr>
        </a:solidFill>
        <a:ln w="12700" cap="flat" cmpd="sng" algn="ctr">
          <a:solidFill>
            <a:schemeClr val="accent2">
              <a:hueOff val="-808535"/>
              <a:satOff val="-46627"/>
              <a:lumOff val="479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574FDFE-448E-42FD-8037-57FB22EB016D}">
      <dsp:nvSpPr>
        <dsp:cNvPr id="0" name=""/>
        <dsp:cNvSpPr/>
      </dsp:nvSpPr>
      <dsp:spPr>
        <a:xfrm>
          <a:off x="7710481" y="976161"/>
          <a:ext cx="2335202" cy="3269283"/>
        </a:xfrm>
        <a:prstGeom prst="rect">
          <a:avLst/>
        </a:prstGeom>
        <a:solidFill>
          <a:schemeClr val="accent2">
            <a:tint val="40000"/>
            <a:alpha val="90000"/>
            <a:hueOff val="-636919"/>
            <a:satOff val="-56510"/>
            <a:lumOff val="-577"/>
            <a:alphaOff val="0"/>
          </a:schemeClr>
        </a:solidFill>
        <a:ln w="12700" cap="flat" cmpd="sng" algn="ctr">
          <a:solidFill>
            <a:schemeClr val="accent2">
              <a:tint val="40000"/>
              <a:alpha val="90000"/>
              <a:hueOff val="-636919"/>
              <a:satOff val="-56510"/>
              <a:lumOff val="-57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2061" tIns="330200" rIns="182061" bIns="330200" numCol="1" spcCol="1270" anchor="t" anchorCtr="0">
          <a:noAutofit/>
        </a:bodyPr>
        <a:lstStyle/>
        <a:p>
          <a:pPr marL="0" lvl="0" indent="0" algn="l" defTabSz="1022350">
            <a:lnSpc>
              <a:spcPct val="90000"/>
            </a:lnSpc>
            <a:spcBef>
              <a:spcPct val="0"/>
            </a:spcBef>
            <a:spcAft>
              <a:spcPct val="35000"/>
            </a:spcAft>
            <a:buNone/>
          </a:pPr>
          <a:r>
            <a:rPr lang="en-US" sz="2300" kern="1200" dirty="0"/>
            <a:t>Phase 4: Educational and organizational diagnosis.</a:t>
          </a:r>
        </a:p>
      </dsp:txBody>
      <dsp:txXfrm>
        <a:off x="7710481" y="2218488"/>
        <a:ext cx="2335202" cy="1961570"/>
      </dsp:txXfrm>
    </dsp:sp>
    <dsp:sp modelId="{3E7FDE23-30E9-47AF-AF22-D416DE2E563B}">
      <dsp:nvSpPr>
        <dsp:cNvPr id="0" name=""/>
        <dsp:cNvSpPr/>
      </dsp:nvSpPr>
      <dsp:spPr>
        <a:xfrm>
          <a:off x="8387690" y="1303089"/>
          <a:ext cx="980785" cy="980785"/>
        </a:xfrm>
        <a:prstGeom prst="ellipse">
          <a:avLst/>
        </a:prstGeom>
        <a:solidFill>
          <a:schemeClr val="accent2">
            <a:hueOff val="-970242"/>
            <a:satOff val="-55952"/>
            <a:lumOff val="5752"/>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466" tIns="12700" rIns="76466" bIns="12700" numCol="1" spcCol="1270" anchor="ctr" anchorCtr="0">
          <a:noAutofit/>
        </a:bodyPr>
        <a:lstStyle/>
        <a:p>
          <a:pPr marL="0" lvl="0" indent="0" algn="ctr" defTabSz="2089150">
            <a:lnSpc>
              <a:spcPct val="90000"/>
            </a:lnSpc>
            <a:spcBef>
              <a:spcPct val="0"/>
            </a:spcBef>
            <a:spcAft>
              <a:spcPct val="35000"/>
            </a:spcAft>
            <a:buNone/>
          </a:pPr>
          <a:r>
            <a:rPr lang="en-US" sz="4700" kern="1200"/>
            <a:t>4</a:t>
          </a:r>
        </a:p>
      </dsp:txBody>
      <dsp:txXfrm>
        <a:off x="8531323" y="1446722"/>
        <a:ext cx="693519" cy="693519"/>
      </dsp:txXfrm>
    </dsp:sp>
    <dsp:sp modelId="{08B1E0F1-BA36-485D-8FB0-F31F511C6E68}">
      <dsp:nvSpPr>
        <dsp:cNvPr id="0" name=""/>
        <dsp:cNvSpPr/>
      </dsp:nvSpPr>
      <dsp:spPr>
        <a:xfrm>
          <a:off x="7710481" y="4245372"/>
          <a:ext cx="2335202" cy="72"/>
        </a:xfrm>
        <a:prstGeom prst="rect">
          <a:avLst/>
        </a:prstGeom>
        <a:solidFill>
          <a:schemeClr val="accent2">
            <a:hueOff val="-1131949"/>
            <a:satOff val="-65277"/>
            <a:lumOff val="6711"/>
            <a:alphaOff val="0"/>
          </a:schemeClr>
        </a:solidFill>
        <a:ln w="12700" cap="flat" cmpd="sng" algn="ctr">
          <a:solidFill>
            <a:schemeClr val="accent2">
              <a:hueOff val="-1131949"/>
              <a:satOff val="-65277"/>
              <a:lumOff val="671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025393-3CD6-48F4-92F6-F8A84191F13C}">
      <dsp:nvSpPr>
        <dsp:cNvPr id="0" name=""/>
        <dsp:cNvSpPr/>
      </dsp:nvSpPr>
      <dsp:spPr>
        <a:xfrm>
          <a:off x="10279204" y="976161"/>
          <a:ext cx="2335202" cy="3269283"/>
        </a:xfrm>
        <a:prstGeom prst="rect">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2061" tIns="330200" rIns="182061" bIns="330200" numCol="1" spcCol="1270" anchor="t" anchorCtr="0">
          <a:noAutofit/>
        </a:bodyPr>
        <a:lstStyle/>
        <a:p>
          <a:pPr marL="0" lvl="0" indent="0" algn="l" defTabSz="1022350">
            <a:lnSpc>
              <a:spcPct val="90000"/>
            </a:lnSpc>
            <a:spcBef>
              <a:spcPct val="0"/>
            </a:spcBef>
            <a:spcAft>
              <a:spcPct val="35000"/>
            </a:spcAft>
            <a:buNone/>
          </a:pPr>
          <a:r>
            <a:rPr lang="en-US" sz="2300" kern="1200"/>
            <a:t>Phase 5: Administrative and policy diagnosis.</a:t>
          </a:r>
        </a:p>
      </dsp:txBody>
      <dsp:txXfrm>
        <a:off x="10279204" y="2218488"/>
        <a:ext cx="2335202" cy="1961570"/>
      </dsp:txXfrm>
    </dsp:sp>
    <dsp:sp modelId="{5AD2637C-85D8-4EFB-81F9-82E31C7DA2E1}">
      <dsp:nvSpPr>
        <dsp:cNvPr id="0" name=""/>
        <dsp:cNvSpPr/>
      </dsp:nvSpPr>
      <dsp:spPr>
        <a:xfrm>
          <a:off x="10956413" y="1303089"/>
          <a:ext cx="980785" cy="980785"/>
        </a:xfrm>
        <a:prstGeom prst="ellipse">
          <a:avLst/>
        </a:prstGeom>
        <a:solidFill>
          <a:schemeClr val="accent2">
            <a:hueOff val="-1293656"/>
            <a:satOff val="-74603"/>
            <a:lumOff val="7669"/>
            <a:alphaOff val="0"/>
          </a:schemeClr>
        </a:solidFill>
        <a:ln w="12700" cap="flat" cmpd="sng" algn="ctr">
          <a:solidFill>
            <a:schemeClr val="accent2">
              <a:hueOff val="-1293656"/>
              <a:satOff val="-74603"/>
              <a:lumOff val="766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466" tIns="12700" rIns="76466" bIns="12700" numCol="1" spcCol="1270" anchor="ctr" anchorCtr="0">
          <a:noAutofit/>
        </a:bodyPr>
        <a:lstStyle/>
        <a:p>
          <a:pPr marL="0" lvl="0" indent="0" algn="ctr" defTabSz="2089150">
            <a:lnSpc>
              <a:spcPct val="90000"/>
            </a:lnSpc>
            <a:spcBef>
              <a:spcPct val="0"/>
            </a:spcBef>
            <a:spcAft>
              <a:spcPct val="35000"/>
            </a:spcAft>
            <a:buNone/>
          </a:pPr>
          <a:r>
            <a:rPr lang="en-US" sz="4700" kern="1200"/>
            <a:t>5</a:t>
          </a:r>
        </a:p>
      </dsp:txBody>
      <dsp:txXfrm>
        <a:off x="11100046" y="1446722"/>
        <a:ext cx="693519" cy="693519"/>
      </dsp:txXfrm>
    </dsp:sp>
    <dsp:sp modelId="{184B3CC1-7BB7-4308-8AD1-E8CC19B81266}">
      <dsp:nvSpPr>
        <dsp:cNvPr id="0" name=""/>
        <dsp:cNvSpPr/>
      </dsp:nvSpPr>
      <dsp:spPr>
        <a:xfrm>
          <a:off x="10279204" y="4245372"/>
          <a:ext cx="2335202" cy="72"/>
        </a:xfrm>
        <a:prstGeom prst="rect">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2FEEAC-645C-45FA-B380-0AA2E5C50725}">
      <dsp:nvSpPr>
        <dsp:cNvPr id="0" name=""/>
        <dsp:cNvSpPr/>
      </dsp:nvSpPr>
      <dsp:spPr>
        <a:xfrm>
          <a:off x="0" y="4282848"/>
          <a:ext cx="3154680" cy="936982"/>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224361" tIns="234696" rIns="224361" bIns="234696" numCol="1" spcCol="1270" anchor="ctr" anchorCtr="0">
          <a:noAutofit/>
        </a:bodyPr>
        <a:lstStyle/>
        <a:p>
          <a:pPr marL="0" lvl="0" indent="0" algn="ctr" defTabSz="1466850">
            <a:lnSpc>
              <a:spcPct val="90000"/>
            </a:lnSpc>
            <a:spcBef>
              <a:spcPct val="0"/>
            </a:spcBef>
            <a:spcAft>
              <a:spcPct val="35000"/>
            </a:spcAft>
            <a:buNone/>
          </a:pPr>
          <a:r>
            <a:rPr lang="en-US" sz="3300" kern="1200"/>
            <a:t>Phase 9</a:t>
          </a:r>
        </a:p>
      </dsp:txBody>
      <dsp:txXfrm>
        <a:off x="0" y="4282848"/>
        <a:ext cx="3154680" cy="936982"/>
      </dsp:txXfrm>
    </dsp:sp>
    <dsp:sp modelId="{F32DE9EA-4E64-4D25-9248-F153A809FF1A}">
      <dsp:nvSpPr>
        <dsp:cNvPr id="0" name=""/>
        <dsp:cNvSpPr/>
      </dsp:nvSpPr>
      <dsp:spPr>
        <a:xfrm>
          <a:off x="3154679" y="4282848"/>
          <a:ext cx="9464040" cy="936982"/>
        </a:xfrm>
        <a:prstGeom prst="rect">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91975" tIns="292100" rIns="191975" bIns="292100" numCol="1" spcCol="1270" anchor="ctr" anchorCtr="0">
          <a:noAutofit/>
        </a:bodyPr>
        <a:lstStyle/>
        <a:p>
          <a:pPr marL="0" lvl="0" indent="0" algn="l" defTabSz="1022350">
            <a:lnSpc>
              <a:spcPct val="90000"/>
            </a:lnSpc>
            <a:spcBef>
              <a:spcPct val="0"/>
            </a:spcBef>
            <a:spcAft>
              <a:spcPct val="35000"/>
            </a:spcAft>
            <a:buNone/>
          </a:pPr>
          <a:r>
            <a:rPr lang="en-US" sz="2300" kern="1200"/>
            <a:t>Outcome evaluation.</a:t>
          </a:r>
        </a:p>
      </dsp:txBody>
      <dsp:txXfrm>
        <a:off x="3154679" y="4282848"/>
        <a:ext cx="9464040" cy="936982"/>
      </dsp:txXfrm>
    </dsp:sp>
    <dsp:sp modelId="{11E4D1AA-9B54-474D-99DF-3C634AC4AB6D}">
      <dsp:nvSpPr>
        <dsp:cNvPr id="0" name=""/>
        <dsp:cNvSpPr/>
      </dsp:nvSpPr>
      <dsp:spPr>
        <a:xfrm rot="10800000">
          <a:off x="0" y="2855823"/>
          <a:ext cx="3154680" cy="1441079"/>
        </a:xfrm>
        <a:prstGeom prst="upArrowCallout">
          <a:avLst>
            <a:gd name="adj1" fmla="val 5000"/>
            <a:gd name="adj2" fmla="val 10000"/>
            <a:gd name="adj3" fmla="val 15000"/>
            <a:gd name="adj4" fmla="val 64977"/>
          </a:avLst>
        </a:prstGeom>
        <a:gradFill rotWithShape="0">
          <a:gsLst>
            <a:gs pos="0">
              <a:schemeClr val="accent2">
                <a:hueOff val="-485121"/>
                <a:satOff val="-27976"/>
                <a:lumOff val="2876"/>
                <a:alphaOff val="0"/>
                <a:satMod val="103000"/>
                <a:lumMod val="102000"/>
                <a:tint val="94000"/>
              </a:schemeClr>
            </a:gs>
            <a:gs pos="50000">
              <a:schemeClr val="accent2">
                <a:hueOff val="-485121"/>
                <a:satOff val="-27976"/>
                <a:lumOff val="2876"/>
                <a:alphaOff val="0"/>
                <a:satMod val="110000"/>
                <a:lumMod val="100000"/>
                <a:shade val="100000"/>
              </a:schemeClr>
            </a:gs>
            <a:gs pos="100000">
              <a:schemeClr val="accent2">
                <a:hueOff val="-485121"/>
                <a:satOff val="-27976"/>
                <a:lumOff val="2876"/>
                <a:alphaOff val="0"/>
                <a:lumMod val="99000"/>
                <a:satMod val="120000"/>
                <a:shade val="78000"/>
              </a:schemeClr>
            </a:gs>
          </a:gsLst>
          <a:lin ang="5400000" scaled="0"/>
        </a:gradFill>
        <a:ln w="6350" cap="flat" cmpd="sng" algn="ctr">
          <a:solidFill>
            <a:schemeClr val="accent2">
              <a:hueOff val="-485121"/>
              <a:satOff val="-27976"/>
              <a:lumOff val="2876"/>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224361" tIns="234696" rIns="224361" bIns="234696" numCol="1" spcCol="1270" anchor="ctr" anchorCtr="0">
          <a:noAutofit/>
        </a:bodyPr>
        <a:lstStyle/>
        <a:p>
          <a:pPr marL="0" lvl="0" indent="0" algn="ctr" defTabSz="1466850">
            <a:lnSpc>
              <a:spcPct val="90000"/>
            </a:lnSpc>
            <a:spcBef>
              <a:spcPct val="0"/>
            </a:spcBef>
            <a:spcAft>
              <a:spcPct val="35000"/>
            </a:spcAft>
            <a:buNone/>
          </a:pPr>
          <a:r>
            <a:rPr lang="en-US" sz="3300" kern="1200"/>
            <a:t>Phase 8</a:t>
          </a:r>
        </a:p>
      </dsp:txBody>
      <dsp:txXfrm rot="-10800000">
        <a:off x="0" y="2855823"/>
        <a:ext cx="3154680" cy="936701"/>
      </dsp:txXfrm>
    </dsp:sp>
    <dsp:sp modelId="{F7B94038-86A6-470E-9826-207B9A074809}">
      <dsp:nvSpPr>
        <dsp:cNvPr id="0" name=""/>
        <dsp:cNvSpPr/>
      </dsp:nvSpPr>
      <dsp:spPr>
        <a:xfrm>
          <a:off x="3154679" y="2855823"/>
          <a:ext cx="9464040" cy="936701"/>
        </a:xfrm>
        <a:prstGeom prst="rect">
          <a:avLst/>
        </a:prstGeom>
        <a:solidFill>
          <a:schemeClr val="accent2">
            <a:tint val="40000"/>
            <a:alpha val="90000"/>
            <a:hueOff val="-283075"/>
            <a:satOff val="-25115"/>
            <a:lumOff val="-256"/>
            <a:alphaOff val="0"/>
          </a:schemeClr>
        </a:solidFill>
        <a:ln w="6350" cap="flat" cmpd="sng" algn="ctr">
          <a:solidFill>
            <a:schemeClr val="accent2">
              <a:tint val="40000"/>
              <a:alpha val="90000"/>
              <a:hueOff val="-283075"/>
              <a:satOff val="-25115"/>
              <a:lumOff val="-256"/>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91975" tIns="292100" rIns="191975" bIns="292100" numCol="1" spcCol="1270" anchor="ctr" anchorCtr="0">
          <a:noAutofit/>
        </a:bodyPr>
        <a:lstStyle/>
        <a:p>
          <a:pPr marL="0" lvl="0" indent="0" algn="l" defTabSz="1022350">
            <a:lnSpc>
              <a:spcPct val="90000"/>
            </a:lnSpc>
            <a:spcBef>
              <a:spcPct val="0"/>
            </a:spcBef>
            <a:spcAft>
              <a:spcPct val="35000"/>
            </a:spcAft>
            <a:buNone/>
          </a:pPr>
          <a:r>
            <a:rPr lang="en-US" sz="2300" kern="1200"/>
            <a:t>Impact evaluation.</a:t>
          </a:r>
        </a:p>
      </dsp:txBody>
      <dsp:txXfrm>
        <a:off x="3154679" y="2855823"/>
        <a:ext cx="9464040" cy="936701"/>
      </dsp:txXfrm>
    </dsp:sp>
    <dsp:sp modelId="{2E73C1E6-CF3C-4C3A-88EC-B0BC230C772E}">
      <dsp:nvSpPr>
        <dsp:cNvPr id="0" name=""/>
        <dsp:cNvSpPr/>
      </dsp:nvSpPr>
      <dsp:spPr>
        <a:xfrm rot="10800000">
          <a:off x="0" y="1428799"/>
          <a:ext cx="3154680" cy="1441079"/>
        </a:xfrm>
        <a:prstGeom prst="upArrowCallout">
          <a:avLst>
            <a:gd name="adj1" fmla="val 5000"/>
            <a:gd name="adj2" fmla="val 10000"/>
            <a:gd name="adj3" fmla="val 15000"/>
            <a:gd name="adj4" fmla="val 64977"/>
          </a:avLst>
        </a:prstGeom>
        <a:gradFill rotWithShape="0">
          <a:gsLst>
            <a:gs pos="0">
              <a:schemeClr val="accent2">
                <a:hueOff val="-970242"/>
                <a:satOff val="-55952"/>
                <a:lumOff val="5752"/>
                <a:alphaOff val="0"/>
                <a:satMod val="103000"/>
                <a:lumMod val="102000"/>
                <a:tint val="94000"/>
              </a:schemeClr>
            </a:gs>
            <a:gs pos="50000">
              <a:schemeClr val="accent2">
                <a:hueOff val="-970242"/>
                <a:satOff val="-55952"/>
                <a:lumOff val="5752"/>
                <a:alphaOff val="0"/>
                <a:satMod val="110000"/>
                <a:lumMod val="100000"/>
                <a:shade val="100000"/>
              </a:schemeClr>
            </a:gs>
            <a:gs pos="100000">
              <a:schemeClr val="accent2">
                <a:hueOff val="-970242"/>
                <a:satOff val="-55952"/>
                <a:lumOff val="5752"/>
                <a:alphaOff val="0"/>
                <a:lumMod val="99000"/>
                <a:satMod val="120000"/>
                <a:shade val="78000"/>
              </a:schemeClr>
            </a:gs>
          </a:gsLst>
          <a:lin ang="5400000" scaled="0"/>
        </a:gradFill>
        <a:ln w="6350" cap="flat" cmpd="sng" algn="ctr">
          <a:solidFill>
            <a:schemeClr val="accent2">
              <a:hueOff val="-970242"/>
              <a:satOff val="-55952"/>
              <a:lumOff val="5752"/>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224361" tIns="234696" rIns="224361" bIns="234696" numCol="1" spcCol="1270" anchor="ctr" anchorCtr="0">
          <a:noAutofit/>
        </a:bodyPr>
        <a:lstStyle/>
        <a:p>
          <a:pPr marL="0" lvl="0" indent="0" algn="ctr" defTabSz="1466850">
            <a:lnSpc>
              <a:spcPct val="90000"/>
            </a:lnSpc>
            <a:spcBef>
              <a:spcPct val="0"/>
            </a:spcBef>
            <a:spcAft>
              <a:spcPct val="35000"/>
            </a:spcAft>
            <a:buNone/>
          </a:pPr>
          <a:r>
            <a:rPr lang="en-US" sz="3300" kern="1200"/>
            <a:t>Phase 7</a:t>
          </a:r>
        </a:p>
      </dsp:txBody>
      <dsp:txXfrm rot="-10800000">
        <a:off x="0" y="1428799"/>
        <a:ext cx="3154680" cy="936701"/>
      </dsp:txXfrm>
    </dsp:sp>
    <dsp:sp modelId="{B608EB9D-85FE-4C66-B78C-1DF5351E1069}">
      <dsp:nvSpPr>
        <dsp:cNvPr id="0" name=""/>
        <dsp:cNvSpPr/>
      </dsp:nvSpPr>
      <dsp:spPr>
        <a:xfrm>
          <a:off x="3154679" y="1428799"/>
          <a:ext cx="9464040" cy="936701"/>
        </a:xfrm>
        <a:prstGeom prst="rect">
          <a:avLst/>
        </a:prstGeom>
        <a:solidFill>
          <a:schemeClr val="accent2">
            <a:tint val="40000"/>
            <a:alpha val="90000"/>
            <a:hueOff val="-566151"/>
            <a:satOff val="-50231"/>
            <a:lumOff val="-513"/>
            <a:alphaOff val="0"/>
          </a:schemeClr>
        </a:solidFill>
        <a:ln w="6350" cap="flat" cmpd="sng" algn="ctr">
          <a:solidFill>
            <a:schemeClr val="accent2">
              <a:tint val="40000"/>
              <a:alpha val="90000"/>
              <a:hueOff val="-566151"/>
              <a:satOff val="-50231"/>
              <a:lumOff val="-513"/>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91975" tIns="292100" rIns="191975" bIns="292100" numCol="1" spcCol="1270" anchor="ctr" anchorCtr="0">
          <a:noAutofit/>
        </a:bodyPr>
        <a:lstStyle/>
        <a:p>
          <a:pPr marL="0" lvl="0" indent="0" algn="l" defTabSz="1022350">
            <a:lnSpc>
              <a:spcPct val="90000"/>
            </a:lnSpc>
            <a:spcBef>
              <a:spcPct val="0"/>
            </a:spcBef>
            <a:spcAft>
              <a:spcPct val="35000"/>
            </a:spcAft>
            <a:buNone/>
          </a:pPr>
          <a:r>
            <a:rPr lang="en-US" sz="2300" kern="1200"/>
            <a:t>Process evaluation.</a:t>
          </a:r>
        </a:p>
      </dsp:txBody>
      <dsp:txXfrm>
        <a:off x="3154679" y="1428799"/>
        <a:ext cx="9464040" cy="936701"/>
      </dsp:txXfrm>
    </dsp:sp>
    <dsp:sp modelId="{D7D58471-944D-4A6C-95E4-ADB5491ACB24}">
      <dsp:nvSpPr>
        <dsp:cNvPr id="0" name=""/>
        <dsp:cNvSpPr/>
      </dsp:nvSpPr>
      <dsp:spPr>
        <a:xfrm rot="10800000">
          <a:off x="0" y="1775"/>
          <a:ext cx="3154680" cy="1441079"/>
        </a:xfrm>
        <a:prstGeom prst="upArrowCallout">
          <a:avLst>
            <a:gd name="adj1" fmla="val 5000"/>
            <a:gd name="adj2" fmla="val 10000"/>
            <a:gd name="adj3" fmla="val 15000"/>
            <a:gd name="adj4" fmla="val 64977"/>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w="6350" cap="flat" cmpd="sng" algn="ctr">
          <a:solidFill>
            <a:schemeClr val="accent2">
              <a:hueOff val="-1455363"/>
              <a:satOff val="-83928"/>
              <a:lumOff val="8628"/>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224361" tIns="234696" rIns="224361" bIns="234696" numCol="1" spcCol="1270" anchor="ctr" anchorCtr="0">
          <a:noAutofit/>
        </a:bodyPr>
        <a:lstStyle/>
        <a:p>
          <a:pPr marL="0" lvl="0" indent="0" algn="ctr" defTabSz="1466850">
            <a:lnSpc>
              <a:spcPct val="90000"/>
            </a:lnSpc>
            <a:spcBef>
              <a:spcPct val="0"/>
            </a:spcBef>
            <a:spcAft>
              <a:spcPct val="35000"/>
            </a:spcAft>
            <a:buNone/>
          </a:pPr>
          <a:r>
            <a:rPr lang="en-US" sz="3300" kern="1200"/>
            <a:t>Phase 6</a:t>
          </a:r>
        </a:p>
      </dsp:txBody>
      <dsp:txXfrm rot="-10800000">
        <a:off x="0" y="1775"/>
        <a:ext cx="3154680" cy="936701"/>
      </dsp:txXfrm>
    </dsp:sp>
    <dsp:sp modelId="{3E2844AB-185B-46B7-BF56-772925800F70}">
      <dsp:nvSpPr>
        <dsp:cNvPr id="0" name=""/>
        <dsp:cNvSpPr/>
      </dsp:nvSpPr>
      <dsp:spPr>
        <a:xfrm>
          <a:off x="3154679" y="1775"/>
          <a:ext cx="9464040" cy="936701"/>
        </a:xfrm>
        <a:prstGeom prst="rect">
          <a:avLst/>
        </a:prstGeom>
        <a:solidFill>
          <a:schemeClr val="accent2">
            <a:tint val="40000"/>
            <a:alpha val="90000"/>
            <a:hueOff val="-849226"/>
            <a:satOff val="-75346"/>
            <a:lumOff val="-769"/>
            <a:alphaOff val="0"/>
          </a:schemeClr>
        </a:solidFill>
        <a:ln w="6350" cap="flat" cmpd="sng" algn="ctr">
          <a:solidFill>
            <a:schemeClr val="accent2">
              <a:tint val="40000"/>
              <a:alpha val="90000"/>
              <a:hueOff val="-849226"/>
              <a:satOff val="-75346"/>
              <a:lumOff val="-769"/>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91975" tIns="292100" rIns="191975" bIns="292100" numCol="1" spcCol="1270" anchor="ctr" anchorCtr="0">
          <a:noAutofit/>
        </a:bodyPr>
        <a:lstStyle/>
        <a:p>
          <a:pPr marL="0" lvl="0" indent="0" algn="l" defTabSz="1022350">
            <a:lnSpc>
              <a:spcPct val="90000"/>
            </a:lnSpc>
            <a:spcBef>
              <a:spcPct val="0"/>
            </a:spcBef>
            <a:spcAft>
              <a:spcPct val="35000"/>
            </a:spcAft>
            <a:buNone/>
          </a:pPr>
          <a:r>
            <a:rPr lang="en-US" sz="2300" kern="1200"/>
            <a:t>Implementation.</a:t>
          </a:r>
        </a:p>
      </dsp:txBody>
      <dsp:txXfrm>
        <a:off x="3154679" y="1775"/>
        <a:ext cx="9464040" cy="93670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DE235F-0FC8-48DE-AEF6-8789C88A4794}">
      <dsp:nvSpPr>
        <dsp:cNvPr id="0" name=""/>
        <dsp:cNvSpPr/>
      </dsp:nvSpPr>
      <dsp:spPr>
        <a:xfrm>
          <a:off x="2097677" y="3570"/>
          <a:ext cx="4011126" cy="240667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Since behavior change is by and large voluntary, Cybersecurity is more likely to be effective if it’s participatory.</a:t>
          </a:r>
        </a:p>
      </dsp:txBody>
      <dsp:txXfrm>
        <a:off x="2097677" y="3570"/>
        <a:ext cx="4011126" cy="2406675"/>
      </dsp:txXfrm>
    </dsp:sp>
    <dsp:sp modelId="{267F9551-4D6A-49ED-8A38-F49C6588D54C}">
      <dsp:nvSpPr>
        <dsp:cNvPr id="0" name=""/>
        <dsp:cNvSpPr/>
      </dsp:nvSpPr>
      <dsp:spPr>
        <a:xfrm>
          <a:off x="6509916" y="3570"/>
          <a:ext cx="4011126" cy="2406675"/>
        </a:xfrm>
        <a:prstGeom prst="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t>CS issues must be looked at in the context of the community.</a:t>
          </a:r>
        </a:p>
      </dsp:txBody>
      <dsp:txXfrm>
        <a:off x="6509916" y="3570"/>
        <a:ext cx="4011126" cy="2406675"/>
      </dsp:txXfrm>
    </dsp:sp>
    <dsp:sp modelId="{7F393FF8-AEA2-41AE-B1A6-828AAEADEDAB}">
      <dsp:nvSpPr>
        <dsp:cNvPr id="0" name=""/>
        <dsp:cNvSpPr/>
      </dsp:nvSpPr>
      <dsp:spPr>
        <a:xfrm>
          <a:off x="2097677" y="2811359"/>
          <a:ext cx="4011126" cy="2406675"/>
        </a:xfrm>
        <a:prstGeom prst="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CS are essentially business continuity issues.</a:t>
          </a:r>
        </a:p>
      </dsp:txBody>
      <dsp:txXfrm>
        <a:off x="2097677" y="2811359"/>
        <a:ext cx="4011126" cy="2406675"/>
      </dsp:txXfrm>
    </dsp:sp>
    <dsp:sp modelId="{07C1B96B-95CA-4C3C-A955-3A505FF545DF}">
      <dsp:nvSpPr>
        <dsp:cNvPr id="0" name=""/>
        <dsp:cNvSpPr/>
      </dsp:nvSpPr>
      <dsp:spPr>
        <a:xfrm>
          <a:off x="6509916" y="2811359"/>
          <a:ext cx="4011126" cy="2406675"/>
        </a:xfrm>
        <a:prstGeom prst="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CS is a constellation of factors that add up build organizational resilience and personal development.</a:t>
          </a:r>
        </a:p>
      </dsp:txBody>
      <dsp:txXfrm>
        <a:off x="6509916" y="2811359"/>
        <a:ext cx="4011126" cy="240667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6DB97B-E498-409C-AFCC-CAAB27BD19C8}">
      <dsp:nvSpPr>
        <dsp:cNvPr id="0" name=""/>
        <dsp:cNvSpPr/>
      </dsp:nvSpPr>
      <dsp:spPr>
        <a:xfrm>
          <a:off x="2744" y="487420"/>
          <a:ext cx="1200155" cy="72009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de-DE" sz="1800" kern="1200" dirty="0"/>
            <a:t>Awareness</a:t>
          </a:r>
        </a:p>
      </dsp:txBody>
      <dsp:txXfrm>
        <a:off x="23835" y="508511"/>
        <a:ext cx="1157973" cy="677911"/>
      </dsp:txXfrm>
    </dsp:sp>
    <dsp:sp modelId="{B8B44662-230D-4A96-9F66-BACD4097B651}">
      <dsp:nvSpPr>
        <dsp:cNvPr id="0" name=""/>
        <dsp:cNvSpPr/>
      </dsp:nvSpPr>
      <dsp:spPr>
        <a:xfrm>
          <a:off x="1322916" y="698647"/>
          <a:ext cx="254432" cy="29763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de-DE" sz="1200" kern="1200"/>
        </a:p>
      </dsp:txBody>
      <dsp:txXfrm>
        <a:off x="1322916" y="758175"/>
        <a:ext cx="178102" cy="178582"/>
      </dsp:txXfrm>
    </dsp:sp>
    <dsp:sp modelId="{7A0D681C-F985-4788-BFCC-1570093EBCDF}">
      <dsp:nvSpPr>
        <dsp:cNvPr id="0" name=""/>
        <dsp:cNvSpPr/>
      </dsp:nvSpPr>
      <dsp:spPr>
        <a:xfrm>
          <a:off x="1682962" y="487420"/>
          <a:ext cx="1200155" cy="72009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de-DE" sz="1800" kern="1200" dirty="0"/>
            <a:t>Intention</a:t>
          </a:r>
        </a:p>
      </dsp:txBody>
      <dsp:txXfrm>
        <a:off x="1704053" y="508511"/>
        <a:ext cx="1157973" cy="677911"/>
      </dsp:txXfrm>
    </dsp:sp>
    <dsp:sp modelId="{49A80D76-A1B8-4CBA-BF34-4BD6D0873714}">
      <dsp:nvSpPr>
        <dsp:cNvPr id="0" name=""/>
        <dsp:cNvSpPr/>
      </dsp:nvSpPr>
      <dsp:spPr>
        <a:xfrm>
          <a:off x="3003133" y="698647"/>
          <a:ext cx="254432" cy="29763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de-DE" sz="1200" kern="1200"/>
        </a:p>
      </dsp:txBody>
      <dsp:txXfrm>
        <a:off x="3003133" y="758175"/>
        <a:ext cx="178102" cy="178582"/>
      </dsp:txXfrm>
    </dsp:sp>
    <dsp:sp modelId="{7E557506-D4B6-4A08-B99D-93EB2617E0EC}">
      <dsp:nvSpPr>
        <dsp:cNvPr id="0" name=""/>
        <dsp:cNvSpPr/>
      </dsp:nvSpPr>
      <dsp:spPr>
        <a:xfrm>
          <a:off x="3363180" y="487420"/>
          <a:ext cx="1200155" cy="72009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de-DE" sz="1800" kern="1200" dirty="0" err="1"/>
            <a:t>Behavior</a:t>
          </a:r>
          <a:endParaRPr lang="de-DE" sz="1800" kern="1200" dirty="0"/>
        </a:p>
      </dsp:txBody>
      <dsp:txXfrm>
        <a:off x="3384271" y="508511"/>
        <a:ext cx="1157973" cy="677911"/>
      </dsp:txXfrm>
    </dsp:sp>
    <dsp:sp modelId="{670F50B2-78B0-4E56-8BF3-431AA8733231}">
      <dsp:nvSpPr>
        <dsp:cNvPr id="0" name=""/>
        <dsp:cNvSpPr/>
      </dsp:nvSpPr>
      <dsp:spPr>
        <a:xfrm>
          <a:off x="4683351" y="698647"/>
          <a:ext cx="254432" cy="29763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de-DE" sz="1200" kern="1200"/>
        </a:p>
      </dsp:txBody>
      <dsp:txXfrm>
        <a:off x="4683351" y="758175"/>
        <a:ext cx="178102" cy="178582"/>
      </dsp:txXfrm>
    </dsp:sp>
    <dsp:sp modelId="{38488D8B-1680-4945-8379-8023C674C203}">
      <dsp:nvSpPr>
        <dsp:cNvPr id="0" name=""/>
        <dsp:cNvSpPr/>
      </dsp:nvSpPr>
      <dsp:spPr>
        <a:xfrm>
          <a:off x="5043398" y="487420"/>
          <a:ext cx="1200155" cy="72009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de-DE" sz="1800" kern="1200" dirty="0"/>
            <a:t>Habit</a:t>
          </a:r>
        </a:p>
      </dsp:txBody>
      <dsp:txXfrm>
        <a:off x="5064489" y="508511"/>
        <a:ext cx="1157973" cy="677911"/>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3.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81475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zotero.org/google-docs/?gJiNxQ" TargetMode="External"/><Relationship Id="rId2" Type="http://schemas.openxmlformats.org/officeDocument/2006/relationships/slide" Target="../slides/slide47.xml"/><Relationship Id="rId1" Type="http://schemas.openxmlformats.org/officeDocument/2006/relationships/notesMaster" Target="../notesMasters/notesMaster1.xml"/><Relationship Id="rId6" Type="http://schemas.openxmlformats.org/officeDocument/2006/relationships/hyperlink" Target="https://www.zotero.org/google-docs/?iflXxx" TargetMode="External"/><Relationship Id="rId5" Type="http://schemas.openxmlformats.org/officeDocument/2006/relationships/hyperlink" Target="https://www.zotero.org/google-docs/?zELnIt" TargetMode="External"/><Relationship Id="rId4" Type="http://schemas.openxmlformats.org/officeDocument/2006/relationships/hyperlink" Target="https://www.zotero.org/google-docs/?jTHhvE"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1</a:t>
            </a:fld>
            <a:endParaRPr lang="en-US" noProof="0" dirty="0"/>
          </a:p>
        </p:txBody>
      </p:sp>
    </p:spTree>
    <p:extLst>
      <p:ext uri="{BB962C8B-B14F-4D97-AF65-F5344CB8AC3E}">
        <p14:creationId xmlns:p14="http://schemas.microsoft.com/office/powerpoint/2010/main" val="22787111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800" b="0" i="0" u="none" strike="noStrike" baseline="0" dirty="0">
                <a:latin typeface="WarnockPro-Regular"/>
              </a:rPr>
              <a:t>Most participants were</a:t>
            </a:r>
          </a:p>
          <a:p>
            <a:pPr algn="l"/>
            <a:r>
              <a:rPr lang="en-GB" sz="1800" b="0" i="0" u="none" strike="noStrike" baseline="0" dirty="0">
                <a:latin typeface="WarnockPro-Regular"/>
              </a:rPr>
              <a:t>nurses (</a:t>
            </a:r>
            <a:r>
              <a:rPr lang="en-GB" sz="1800" b="0" i="1" u="none" strike="noStrike" baseline="0" dirty="0">
                <a:latin typeface="WarnockPro-It"/>
              </a:rPr>
              <a:t>n </a:t>
            </a:r>
            <a:r>
              <a:rPr lang="en-GB" sz="1800" b="0" i="0" u="none" strike="noStrike" baseline="0" dirty="0">
                <a:latin typeface="MTSY"/>
              </a:rPr>
              <a:t>= </a:t>
            </a:r>
            <a:r>
              <a:rPr lang="en-GB" sz="1800" b="0" i="0" u="none" strike="noStrike" baseline="0" dirty="0">
                <a:latin typeface="WarnockPro-Regular"/>
              </a:rPr>
              <a:t>64,250), followed by doctors (</a:t>
            </a:r>
            <a:r>
              <a:rPr lang="en-GB" sz="1800" b="0" i="1" u="none" strike="noStrike" baseline="0" dirty="0">
                <a:latin typeface="WarnockPro-It"/>
              </a:rPr>
              <a:t>n </a:t>
            </a:r>
            <a:r>
              <a:rPr lang="en-GB" sz="1800" b="0" i="0" u="none" strike="noStrike" baseline="0" dirty="0">
                <a:latin typeface="MTSY"/>
              </a:rPr>
              <a:t>= </a:t>
            </a:r>
            <a:r>
              <a:rPr lang="en-GB" sz="1800" b="0" i="0" u="none" strike="noStrike" baseline="0" dirty="0">
                <a:latin typeface="WarnockPro-Regular"/>
              </a:rPr>
              <a:t>36,029), allied health (</a:t>
            </a:r>
            <a:r>
              <a:rPr lang="en-GB" sz="1800" b="0" i="1" u="none" strike="noStrike" baseline="0" dirty="0">
                <a:latin typeface="WarnockPro-It"/>
              </a:rPr>
              <a:t>n </a:t>
            </a:r>
            <a:r>
              <a:rPr lang="en-GB" sz="1800" b="0" i="0" u="none" strike="noStrike" baseline="0" dirty="0">
                <a:latin typeface="MTSY"/>
              </a:rPr>
              <a:t>= </a:t>
            </a:r>
            <a:r>
              <a:rPr lang="en-GB" sz="1800" b="0" i="0" u="none" strike="noStrike" baseline="0" dirty="0">
                <a:latin typeface="WarnockPro-Regular"/>
              </a:rPr>
              <a:t>5068), dentists (</a:t>
            </a:r>
            <a:r>
              <a:rPr lang="en-GB" sz="1800" b="0" i="1" u="none" strike="noStrike" baseline="0" dirty="0">
                <a:latin typeface="WarnockPro-It"/>
              </a:rPr>
              <a:t>n </a:t>
            </a:r>
            <a:r>
              <a:rPr lang="en-GB" sz="1800" b="0" i="0" u="none" strike="noStrike" baseline="0" dirty="0">
                <a:latin typeface="MTSY"/>
              </a:rPr>
              <a:t>= </a:t>
            </a:r>
            <a:r>
              <a:rPr lang="en-GB" sz="1800" b="0" i="0" u="none" strike="noStrike" baseline="0" dirty="0">
                <a:latin typeface="WarnockPro-Regular"/>
              </a:rPr>
              <a:t>4139), unidentified health professionals (</a:t>
            </a:r>
            <a:r>
              <a:rPr lang="en-GB" sz="1800" b="0" i="1" u="none" strike="noStrike" baseline="0" dirty="0">
                <a:latin typeface="WarnockPro-It"/>
              </a:rPr>
              <a:t>n </a:t>
            </a:r>
            <a:r>
              <a:rPr lang="en-GB" sz="1800" b="0" i="0" u="none" strike="noStrike" baseline="0" dirty="0">
                <a:latin typeface="MTSY"/>
              </a:rPr>
              <a:t>= </a:t>
            </a:r>
            <a:r>
              <a:rPr lang="en-GB" sz="1800" b="0" i="0" u="none" strike="noStrike" baseline="0" dirty="0">
                <a:latin typeface="WarnockPro-Regular"/>
              </a:rPr>
              <a:t>2247), paramedics (</a:t>
            </a:r>
            <a:r>
              <a:rPr lang="en-GB" sz="1800" b="0" i="1" u="none" strike="noStrike" baseline="0" dirty="0">
                <a:latin typeface="WarnockPro-It"/>
              </a:rPr>
              <a:t>n </a:t>
            </a:r>
            <a:r>
              <a:rPr lang="en-GB" sz="1800" b="0" i="0" u="none" strike="noStrike" baseline="0" dirty="0">
                <a:latin typeface="MTSY"/>
              </a:rPr>
              <a:t>= </a:t>
            </a:r>
            <a:r>
              <a:rPr lang="en-GB" sz="1800" b="0" i="0" u="none" strike="noStrike" baseline="0" dirty="0">
                <a:latin typeface="WarnockPro-Regular"/>
              </a:rPr>
              <a:t>744), nursing assistants (</a:t>
            </a:r>
            <a:r>
              <a:rPr lang="en-GB" sz="1800" b="0" i="1" u="none" strike="noStrike" baseline="0" dirty="0">
                <a:latin typeface="WarnockPro-It"/>
              </a:rPr>
              <a:t>n </a:t>
            </a:r>
            <a:r>
              <a:rPr lang="en-GB" sz="1800" b="0" i="0" u="none" strike="noStrike" baseline="0" dirty="0">
                <a:latin typeface="MTSY"/>
              </a:rPr>
              <a:t>= </a:t>
            </a:r>
            <a:r>
              <a:rPr lang="en-GB" sz="1800" b="0" i="0" u="none" strike="noStrike" baseline="0" dirty="0">
                <a:latin typeface="WarnockPro-Regular"/>
              </a:rPr>
              <a:t>177 and pathologists (</a:t>
            </a:r>
            <a:r>
              <a:rPr lang="en-GB" sz="1800" b="0" i="1" u="none" strike="noStrike" baseline="0" dirty="0">
                <a:latin typeface="WarnockPro-It"/>
              </a:rPr>
              <a:t>n </a:t>
            </a:r>
            <a:r>
              <a:rPr lang="en-GB" sz="1800" b="0" i="0" u="none" strike="noStrike" baseline="0" dirty="0">
                <a:latin typeface="MTSY"/>
              </a:rPr>
              <a:t>= </a:t>
            </a:r>
            <a:r>
              <a:rPr lang="en-GB" sz="1800" b="0" i="0" u="none" strike="noStrike" baseline="0" dirty="0">
                <a:latin typeface="WarnockPro-Regular"/>
              </a:rPr>
              <a:t>37).</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F2CB18-3A61-4980-8BDA-B64D476BC9DB}"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907081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GB" sz="1200" dirty="0">
                <a:latin typeface="+mj-lt"/>
                <a:ea typeface="ＭＳ Ｐゴシック" pitchFamily="-106" charset="-128"/>
              </a:rPr>
              <a:t>Correct that learning processes have a major impact on LTM</a:t>
            </a:r>
          </a:p>
          <a:p>
            <a:pPr eaLnBrk="1" hangingPunct="1"/>
            <a:r>
              <a:rPr lang="en-GB" sz="1200" dirty="0">
                <a:latin typeface="+mj-lt"/>
                <a:ea typeface="ＭＳ Ｐゴシック" pitchFamily="-106" charset="-128"/>
              </a:rPr>
              <a:t>Recognised that perception, attention and memory are all closely interconnected</a:t>
            </a:r>
          </a:p>
          <a:p>
            <a:pPr eaLnBrk="1" hangingPunct="1"/>
            <a:r>
              <a:rPr lang="en-GB" sz="1200" dirty="0">
                <a:latin typeface="+mj-lt"/>
                <a:ea typeface="ＭＳ Ｐゴシック" pitchFamily="-106" charset="-128"/>
              </a:rPr>
              <a:t>Helped identify elaboration and distinctiveness of processing</a:t>
            </a:r>
          </a:p>
          <a:p>
            <a:endParaRPr lang="et-E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533E96-F078-4B3D-A8F4-F1AF21EBC35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571759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533E96-F078-4B3D-A8F4-F1AF21EBC35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19454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3572B1A5-4710-1BDC-F538-BC7C2790A39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5C2A072-E7F5-49FE-A216-0B68B1E95323}" type="slidenum">
              <a:rPr kumimoji="0" lang="en-US" altLang="nb-NO" sz="1200" b="0" i="0" u="none" strike="noStrike" kern="1200" cap="none" spc="0" normalizeH="0" baseline="0" noProof="0">
                <a:ln>
                  <a:noFill/>
                </a:ln>
                <a:solidFill>
                  <a:prstClr val="black"/>
                </a:solidFill>
                <a:effectLst/>
                <a:uLnTx/>
                <a:uFillTx/>
                <a:latin typeface="Times"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altLang="nb-NO" sz="1200" b="0" i="0" u="none" strike="noStrike" kern="1200" cap="none" spc="0" normalizeH="0" baseline="0" noProof="0">
              <a:ln>
                <a:noFill/>
              </a:ln>
              <a:solidFill>
                <a:prstClr val="black"/>
              </a:solidFill>
              <a:effectLst/>
              <a:uLnTx/>
              <a:uFillTx/>
              <a:latin typeface="Times" panose="02020603050405020304" pitchFamily="18" charset="0"/>
              <a:ea typeface="+mn-ea"/>
              <a:cs typeface="+mn-cs"/>
            </a:endParaRPr>
          </a:p>
        </p:txBody>
      </p:sp>
      <p:sp>
        <p:nvSpPr>
          <p:cNvPr id="7171" name="Rectangle 2">
            <a:extLst>
              <a:ext uri="{FF2B5EF4-FFF2-40B4-BE49-F238E27FC236}">
                <a16:creationId xmlns:a16="http://schemas.microsoft.com/office/drawing/2014/main" id="{06398AA4-4750-FAFF-CA78-57EC8E2B6450}"/>
              </a:ext>
            </a:extLst>
          </p:cNvPr>
          <p:cNvSpPr>
            <a:spLocks noGrp="1" noRot="1" noChangeAspect="1" noChangeArrowheads="1" noTextEdit="1"/>
          </p:cNvSpPr>
          <p:nvPr>
            <p:ph type="sldImg"/>
          </p:nvPr>
        </p:nvSpPr>
        <p:spPr>
          <a:ln/>
        </p:spPr>
      </p:sp>
      <p:sp>
        <p:nvSpPr>
          <p:cNvPr id="7172" name="Rectangle 3">
            <a:extLst>
              <a:ext uri="{FF2B5EF4-FFF2-40B4-BE49-F238E27FC236}">
                <a16:creationId xmlns:a16="http://schemas.microsoft.com/office/drawing/2014/main" id="{3E743680-1341-6842-3EF9-7CF94B175A5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nb-NO" dirty="0"/>
              <a:t>Interrelated set of competencies for learning and thinking, and include many of the skills required for active learning, critical </a:t>
            </a:r>
            <a:r>
              <a:rPr lang="en-US" altLang="nb-NO" dirty="0" err="1"/>
              <a:t>thinking,reflective</a:t>
            </a:r>
            <a:r>
              <a:rPr lang="en-US" altLang="nb-NO" dirty="0"/>
              <a:t> judgment, problem solving, and decision-making.</a:t>
            </a:r>
          </a:p>
          <a:p>
            <a:pPr eaLnBrk="1" hangingPunct="1"/>
            <a:endParaRPr lang="nb-NO" altLang="nb-NO"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533E96-F078-4B3D-A8F4-F1AF21EBC35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85314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defRPr/>
            </a:pPr>
            <a:r>
              <a:rPr lang="en-US" altLang="nb-NO" sz="1200" dirty="0"/>
              <a:t>A process in which a person actively searches for relationships and patterns to resolve contradictions or bring coherence out of a set of experiences.</a:t>
            </a:r>
          </a:p>
          <a:p>
            <a:pPr eaLnBrk="1" hangingPunct="1">
              <a:lnSpc>
                <a:spcPct val="90000"/>
              </a:lnSpc>
              <a:defRPr/>
            </a:pPr>
            <a:r>
              <a:rPr lang="en-US" altLang="nb-NO" sz="1200" dirty="0"/>
              <a:t>Contradictions lead to disequilibrium, accommodation, and assimilation.</a:t>
            </a:r>
          </a:p>
          <a:p>
            <a:pPr eaLnBrk="1" hangingPunct="1">
              <a:lnSpc>
                <a:spcPct val="90000"/>
              </a:lnSpc>
              <a:defRPr/>
            </a:pPr>
            <a:r>
              <a:rPr lang="en-US" altLang="nb-NO" sz="1200" dirty="0"/>
              <a:t>Self-regulation begins with exploration, and progresses through invention and application.</a:t>
            </a:r>
          </a:p>
          <a:p>
            <a:pPr eaLnBrk="1" hangingPunct="1">
              <a:lnSpc>
                <a:spcPct val="90000"/>
              </a:lnSpc>
              <a:defRPr/>
            </a:pPr>
            <a:r>
              <a:rPr lang="en-US" altLang="nb-NO" sz="1200" dirty="0"/>
              <a:t>The work of self-regulation calls for students to identify patterns, draw of inferences, and make comparisons.</a:t>
            </a:r>
          </a:p>
          <a:p>
            <a:pPr eaLnBrk="1" hangingPunct="1">
              <a:lnSpc>
                <a:spcPct val="90000"/>
              </a:lnSpc>
              <a:defRPr/>
            </a:pPr>
            <a:r>
              <a:rPr lang="en-US" altLang="nb-NO" sz="1200" dirty="0"/>
              <a:t>Self-regulation is essential in order to increase both declarative and procedural knowledge.</a:t>
            </a:r>
          </a:p>
          <a:p>
            <a:endParaRPr lang="et-E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533E96-F078-4B3D-A8F4-F1AF21EBC35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07987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defRPr/>
            </a:pPr>
            <a:r>
              <a:rPr lang="en-US" altLang="nb-NO" sz="1200" dirty="0"/>
              <a:t>A process in which a person actively searches for relationships and patterns to resolve contradictions or bring coherence out of a set of experiences.</a:t>
            </a:r>
          </a:p>
          <a:p>
            <a:pPr eaLnBrk="1" hangingPunct="1">
              <a:lnSpc>
                <a:spcPct val="90000"/>
              </a:lnSpc>
              <a:defRPr/>
            </a:pPr>
            <a:r>
              <a:rPr lang="en-US" altLang="nb-NO" sz="1200" dirty="0"/>
              <a:t>Contradictions lead to disequilibrium, accommodation, and assimilation.</a:t>
            </a:r>
          </a:p>
          <a:p>
            <a:pPr eaLnBrk="1" hangingPunct="1">
              <a:lnSpc>
                <a:spcPct val="90000"/>
              </a:lnSpc>
              <a:defRPr/>
            </a:pPr>
            <a:r>
              <a:rPr lang="en-US" altLang="nb-NO" sz="1200" dirty="0"/>
              <a:t>Self-regulation begins with exploration, and progresses through invention and application.</a:t>
            </a:r>
          </a:p>
          <a:p>
            <a:pPr eaLnBrk="1" hangingPunct="1">
              <a:lnSpc>
                <a:spcPct val="90000"/>
              </a:lnSpc>
              <a:defRPr/>
            </a:pPr>
            <a:r>
              <a:rPr lang="en-US" altLang="nb-NO" sz="1200" dirty="0"/>
              <a:t>The work of self-regulation calls for students to identify patterns, draw of inferences, and make comparisons.</a:t>
            </a:r>
          </a:p>
          <a:p>
            <a:pPr eaLnBrk="1" hangingPunct="1">
              <a:lnSpc>
                <a:spcPct val="90000"/>
              </a:lnSpc>
              <a:defRPr/>
            </a:pPr>
            <a:r>
              <a:rPr lang="en-US" altLang="nb-NO" sz="1200" dirty="0"/>
              <a:t>Self-regulation is essential in order to increase both declarative and procedural knowledge.</a:t>
            </a:r>
          </a:p>
          <a:p>
            <a:endParaRPr lang="et-E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533E96-F078-4B3D-A8F4-F1AF21EBC35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488962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7afaa372b1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0" name="Google Shape;440;g7afaa372b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1150" algn="l" rtl="0">
              <a:lnSpc>
                <a:spcPct val="115000"/>
              </a:lnSpc>
              <a:spcBef>
                <a:spcPts val="0"/>
              </a:spcBef>
              <a:spcAft>
                <a:spcPts val="0"/>
              </a:spcAft>
              <a:buClr>
                <a:srgbClr val="424242"/>
              </a:buClr>
              <a:buSzPts val="1300"/>
              <a:buFont typeface="Nunito"/>
              <a:buChar char="●"/>
            </a:pPr>
            <a:r>
              <a:rPr lang="en-GB" sz="1300" dirty="0">
                <a:solidFill>
                  <a:srgbClr val="424242"/>
                </a:solidFill>
                <a:latin typeface="Nunito"/>
                <a:ea typeface="Nunito"/>
                <a:cs typeface="Nunito"/>
                <a:sym typeface="Nunito"/>
              </a:rPr>
              <a:t>What does it have to do with me?</a:t>
            </a:r>
            <a:endParaRPr sz="1300" dirty="0">
              <a:solidFill>
                <a:srgbClr val="424242"/>
              </a:solidFill>
              <a:latin typeface="Nunito"/>
              <a:ea typeface="Nunito"/>
              <a:cs typeface="Nunito"/>
              <a:sym typeface="Nunito"/>
            </a:endParaRPr>
          </a:p>
          <a:p>
            <a:pPr marL="914400" lvl="1" indent="-298450" algn="l" rtl="0">
              <a:lnSpc>
                <a:spcPct val="115000"/>
              </a:lnSpc>
              <a:spcBef>
                <a:spcPts val="0"/>
              </a:spcBef>
              <a:spcAft>
                <a:spcPts val="0"/>
              </a:spcAft>
              <a:buClr>
                <a:srgbClr val="424242"/>
              </a:buClr>
              <a:buSzPts val="1100"/>
              <a:buFont typeface="Nunito"/>
              <a:buChar char="○"/>
            </a:pPr>
            <a:r>
              <a:rPr lang="en-GB" dirty="0">
                <a:solidFill>
                  <a:srgbClr val="424242"/>
                </a:solidFill>
                <a:highlight>
                  <a:srgbClr val="FFFF00"/>
                </a:highlight>
                <a:latin typeface="Nunito"/>
                <a:ea typeface="Nunito"/>
                <a:cs typeface="Nunito"/>
                <a:sym typeface="Nunito"/>
              </a:rPr>
              <a:t>Everyone can be targeted (who has access to data/login)</a:t>
            </a:r>
            <a:endParaRPr dirty="0">
              <a:solidFill>
                <a:srgbClr val="424242"/>
              </a:solidFill>
              <a:highlight>
                <a:srgbClr val="FFFF00"/>
              </a:highlight>
              <a:latin typeface="Nunito"/>
              <a:ea typeface="Nunito"/>
              <a:cs typeface="Nunito"/>
              <a:sym typeface="Nunito"/>
            </a:endParaRPr>
          </a:p>
          <a:p>
            <a:pPr marL="914400" lvl="1" indent="-298450" algn="l" rtl="0">
              <a:lnSpc>
                <a:spcPct val="115000"/>
              </a:lnSpc>
              <a:spcBef>
                <a:spcPts val="0"/>
              </a:spcBef>
              <a:spcAft>
                <a:spcPts val="0"/>
              </a:spcAft>
              <a:buClr>
                <a:srgbClr val="424242"/>
              </a:buClr>
              <a:buSzPts val="1100"/>
              <a:buFont typeface="Nunito"/>
              <a:buChar char="○"/>
            </a:pPr>
            <a:r>
              <a:rPr lang="en-GB" dirty="0">
                <a:solidFill>
                  <a:srgbClr val="424242"/>
                </a:solidFill>
                <a:highlight>
                  <a:srgbClr val="FFFF00"/>
                </a:highlight>
                <a:latin typeface="Nunito"/>
                <a:ea typeface="Nunito"/>
                <a:cs typeface="Nunito"/>
                <a:sym typeface="Nunito"/>
              </a:rPr>
              <a:t>Risks and vulnerabilities</a:t>
            </a:r>
            <a:endParaRPr dirty="0">
              <a:solidFill>
                <a:srgbClr val="424242"/>
              </a:solidFill>
              <a:highlight>
                <a:srgbClr val="FFFF00"/>
              </a:highlight>
              <a:latin typeface="Nunito"/>
              <a:ea typeface="Nunito"/>
              <a:cs typeface="Nunito"/>
              <a:sym typeface="Nunito"/>
            </a:endParaRPr>
          </a:p>
          <a:p>
            <a:pPr marL="457200" lvl="0" indent="-311150" algn="l" rtl="0">
              <a:lnSpc>
                <a:spcPct val="115000"/>
              </a:lnSpc>
              <a:spcBef>
                <a:spcPts val="0"/>
              </a:spcBef>
              <a:spcAft>
                <a:spcPts val="0"/>
              </a:spcAft>
              <a:buClr>
                <a:srgbClr val="424242"/>
              </a:buClr>
              <a:buSzPts val="1300"/>
              <a:buFont typeface="Nunito"/>
              <a:buChar char="●"/>
            </a:pPr>
            <a:r>
              <a:rPr lang="en-GB" sz="1300" dirty="0">
                <a:solidFill>
                  <a:srgbClr val="424242"/>
                </a:solidFill>
                <a:latin typeface="Nunito"/>
                <a:ea typeface="Nunito"/>
                <a:cs typeface="Nunito"/>
                <a:sym typeface="Nunito"/>
              </a:rPr>
              <a:t>How can I protect myself?</a:t>
            </a:r>
            <a:endParaRPr sz="1300" dirty="0">
              <a:solidFill>
                <a:srgbClr val="424242"/>
              </a:solidFill>
              <a:latin typeface="Nunito"/>
              <a:ea typeface="Nunito"/>
              <a:cs typeface="Nunito"/>
              <a:sym typeface="Nunito"/>
            </a:endParaRPr>
          </a:p>
          <a:p>
            <a:pPr marL="914400" lvl="1" indent="-298450" algn="l" rtl="0">
              <a:lnSpc>
                <a:spcPct val="115000"/>
              </a:lnSpc>
              <a:spcBef>
                <a:spcPts val="0"/>
              </a:spcBef>
              <a:spcAft>
                <a:spcPts val="0"/>
              </a:spcAft>
              <a:buClr>
                <a:srgbClr val="424242"/>
              </a:buClr>
              <a:buSzPts val="1100"/>
              <a:buFont typeface="Nunito"/>
              <a:buChar char="○"/>
            </a:pPr>
            <a:r>
              <a:rPr lang="en-GB" dirty="0" err="1">
                <a:solidFill>
                  <a:srgbClr val="424242"/>
                </a:solidFill>
                <a:latin typeface="Nunito"/>
                <a:ea typeface="Nunito"/>
                <a:cs typeface="Nunito"/>
                <a:sym typeface="Nunito"/>
              </a:rPr>
              <a:t>Cybervigilant</a:t>
            </a:r>
            <a:r>
              <a:rPr lang="en-GB" dirty="0">
                <a:solidFill>
                  <a:srgbClr val="424242"/>
                </a:solidFill>
                <a:latin typeface="Nunito"/>
                <a:ea typeface="Nunito"/>
                <a:cs typeface="Nunito"/>
                <a:sym typeface="Nunito"/>
              </a:rPr>
              <a:t> mindset</a:t>
            </a:r>
            <a:endParaRPr dirty="0">
              <a:solidFill>
                <a:srgbClr val="424242"/>
              </a:solidFill>
              <a:latin typeface="Nunito"/>
              <a:ea typeface="Nunito"/>
              <a:cs typeface="Nunito"/>
              <a:sym typeface="Nunito"/>
            </a:endParaRPr>
          </a:p>
          <a:p>
            <a:pPr marL="914400" lvl="1" indent="-298450" algn="l" rtl="0">
              <a:lnSpc>
                <a:spcPct val="115000"/>
              </a:lnSpc>
              <a:spcBef>
                <a:spcPts val="0"/>
              </a:spcBef>
              <a:spcAft>
                <a:spcPts val="0"/>
              </a:spcAft>
              <a:buClr>
                <a:srgbClr val="424242"/>
              </a:buClr>
              <a:buSzPts val="1100"/>
              <a:buFont typeface="Nunito"/>
              <a:buChar char="○"/>
            </a:pPr>
            <a:r>
              <a:rPr lang="en-GB" dirty="0" err="1">
                <a:solidFill>
                  <a:srgbClr val="424242"/>
                </a:solidFill>
                <a:latin typeface="Nunito"/>
                <a:ea typeface="Nunito"/>
                <a:cs typeface="Nunito"/>
                <a:sym typeface="Nunito"/>
              </a:rPr>
              <a:t>Cyberresilience</a:t>
            </a:r>
            <a:endParaRPr dirty="0">
              <a:solidFill>
                <a:srgbClr val="424242"/>
              </a:solidFill>
              <a:latin typeface="Nunito"/>
              <a:ea typeface="Nunito"/>
              <a:cs typeface="Nunito"/>
              <a:sym typeface="Nunito"/>
            </a:endParaRPr>
          </a:p>
          <a:p>
            <a:pPr marL="1371600" lvl="2" indent="-298450" algn="l" rtl="0">
              <a:lnSpc>
                <a:spcPct val="115000"/>
              </a:lnSpc>
              <a:spcBef>
                <a:spcPts val="0"/>
              </a:spcBef>
              <a:spcAft>
                <a:spcPts val="0"/>
              </a:spcAft>
              <a:buClr>
                <a:srgbClr val="424242"/>
              </a:buClr>
              <a:buSzPts val="1100"/>
              <a:buFont typeface="Nunito"/>
              <a:buChar char="■"/>
            </a:pPr>
            <a:r>
              <a:rPr lang="en-GB" dirty="0">
                <a:solidFill>
                  <a:srgbClr val="424242"/>
                </a:solidFill>
                <a:latin typeface="Nunito"/>
                <a:ea typeface="Nunito"/>
                <a:cs typeface="Nunito"/>
                <a:sym typeface="Nunito"/>
              </a:rPr>
              <a:t>Stage 1 – Strategize:-Cyber governance, structure, and sensing capability to anticipate and address adverse business or cyber events.</a:t>
            </a:r>
            <a:endParaRPr dirty="0">
              <a:solidFill>
                <a:srgbClr val="424242"/>
              </a:solidFill>
              <a:latin typeface="Nunito"/>
              <a:ea typeface="Nunito"/>
              <a:cs typeface="Nunito"/>
              <a:sym typeface="Nunito"/>
            </a:endParaRPr>
          </a:p>
          <a:p>
            <a:pPr marL="1371600" lvl="2" indent="-298450" algn="l" rtl="0">
              <a:lnSpc>
                <a:spcPct val="115000"/>
              </a:lnSpc>
              <a:spcBef>
                <a:spcPts val="0"/>
              </a:spcBef>
              <a:spcAft>
                <a:spcPts val="0"/>
              </a:spcAft>
              <a:buClr>
                <a:srgbClr val="424242"/>
              </a:buClr>
              <a:buSzPts val="1100"/>
              <a:buFont typeface="Nunito"/>
              <a:buChar char="■"/>
            </a:pPr>
            <a:r>
              <a:rPr lang="en-GB" dirty="0">
                <a:solidFill>
                  <a:srgbClr val="424242"/>
                </a:solidFill>
                <a:latin typeface="Nunito"/>
                <a:ea typeface="Nunito"/>
                <a:cs typeface="Nunito"/>
                <a:sym typeface="Nunito"/>
              </a:rPr>
              <a:t>Stage 2 – Withstand: Adaptive, mission-preserving cyber </a:t>
            </a:r>
            <a:r>
              <a:rPr lang="en-GB" dirty="0" err="1">
                <a:solidFill>
                  <a:srgbClr val="424242"/>
                </a:solidFill>
                <a:latin typeface="Nunito"/>
                <a:ea typeface="Nunito"/>
                <a:cs typeface="Nunito"/>
                <a:sym typeface="Nunito"/>
              </a:rPr>
              <a:t>defense</a:t>
            </a:r>
            <a:r>
              <a:rPr lang="en-GB" dirty="0">
                <a:solidFill>
                  <a:srgbClr val="424242"/>
                </a:solidFill>
                <a:latin typeface="Nunito"/>
                <a:ea typeface="Nunito"/>
                <a:cs typeface="Nunito"/>
                <a:sym typeface="Nunito"/>
              </a:rPr>
              <a:t> framework that can withstand threats to the business.</a:t>
            </a:r>
            <a:endParaRPr dirty="0">
              <a:solidFill>
                <a:srgbClr val="424242"/>
              </a:solidFill>
              <a:latin typeface="Nunito"/>
              <a:ea typeface="Nunito"/>
              <a:cs typeface="Nunito"/>
              <a:sym typeface="Nunito"/>
            </a:endParaRPr>
          </a:p>
          <a:p>
            <a:pPr marL="1371600" lvl="2" indent="-298450" algn="l" rtl="0">
              <a:lnSpc>
                <a:spcPct val="115000"/>
              </a:lnSpc>
              <a:spcBef>
                <a:spcPts val="0"/>
              </a:spcBef>
              <a:spcAft>
                <a:spcPts val="0"/>
              </a:spcAft>
              <a:buClr>
                <a:srgbClr val="424242"/>
              </a:buClr>
              <a:buSzPts val="1100"/>
              <a:buFont typeface="Nunito"/>
              <a:buChar char="■"/>
            </a:pPr>
            <a:r>
              <a:rPr lang="en-GB" dirty="0">
                <a:solidFill>
                  <a:srgbClr val="424242"/>
                </a:solidFill>
                <a:latin typeface="Nunito"/>
                <a:ea typeface="Nunito"/>
                <a:cs typeface="Nunito"/>
                <a:sym typeface="Nunito"/>
              </a:rPr>
              <a:t>Stage 3 – Defend:  Defend against disruptive cyber events based on a robust, self-healing digital immunity, and active cyber </a:t>
            </a:r>
            <a:r>
              <a:rPr lang="en-GB" dirty="0" err="1">
                <a:solidFill>
                  <a:srgbClr val="424242"/>
                </a:solidFill>
                <a:latin typeface="Nunito"/>
                <a:ea typeface="Nunito"/>
                <a:cs typeface="Nunito"/>
                <a:sym typeface="Nunito"/>
              </a:rPr>
              <a:t>defense</a:t>
            </a:r>
            <a:r>
              <a:rPr lang="en-GB" dirty="0">
                <a:solidFill>
                  <a:srgbClr val="424242"/>
                </a:solidFill>
                <a:latin typeface="Nunito"/>
                <a:ea typeface="Nunito"/>
                <a:cs typeface="Nunito"/>
                <a:sym typeface="Nunito"/>
              </a:rPr>
              <a:t>.</a:t>
            </a:r>
            <a:endParaRPr dirty="0">
              <a:solidFill>
                <a:srgbClr val="424242"/>
              </a:solidFill>
              <a:latin typeface="Nunito"/>
              <a:ea typeface="Nunito"/>
              <a:cs typeface="Nunito"/>
              <a:sym typeface="Nunito"/>
            </a:endParaRPr>
          </a:p>
          <a:p>
            <a:pPr marL="1371600" lvl="2" indent="-298450" algn="l" rtl="0">
              <a:lnSpc>
                <a:spcPct val="115000"/>
              </a:lnSpc>
              <a:spcBef>
                <a:spcPts val="0"/>
              </a:spcBef>
              <a:spcAft>
                <a:spcPts val="0"/>
              </a:spcAft>
              <a:buClr>
                <a:srgbClr val="424242"/>
              </a:buClr>
              <a:buSzPts val="1100"/>
              <a:buFont typeface="Nunito"/>
              <a:buChar char="■"/>
            </a:pPr>
            <a:r>
              <a:rPr lang="en-GB" dirty="0">
                <a:solidFill>
                  <a:srgbClr val="424242"/>
                </a:solidFill>
                <a:latin typeface="Nunito"/>
                <a:ea typeface="Nunito"/>
                <a:cs typeface="Nunito"/>
                <a:sym typeface="Nunito"/>
              </a:rPr>
              <a:t>Stage 4 – Inspect: Real-time cyber visibility on real-time threats, through machine-added detection, automated hunting, and advanced situational awareness.</a:t>
            </a:r>
            <a:endParaRPr dirty="0">
              <a:solidFill>
                <a:srgbClr val="424242"/>
              </a:solidFill>
              <a:latin typeface="Nunito"/>
              <a:ea typeface="Nunito"/>
              <a:cs typeface="Nunito"/>
              <a:sym typeface="Nunito"/>
            </a:endParaRPr>
          </a:p>
          <a:p>
            <a:pPr marL="1371600" lvl="2" indent="-298450" algn="l" rtl="0">
              <a:lnSpc>
                <a:spcPct val="115000"/>
              </a:lnSpc>
              <a:spcBef>
                <a:spcPts val="0"/>
              </a:spcBef>
              <a:spcAft>
                <a:spcPts val="0"/>
              </a:spcAft>
              <a:buClr>
                <a:srgbClr val="424242"/>
              </a:buClr>
              <a:buSzPts val="1100"/>
              <a:buFont typeface="Nunito"/>
              <a:buChar char="■"/>
            </a:pPr>
            <a:r>
              <a:rPr lang="en-GB" dirty="0">
                <a:solidFill>
                  <a:srgbClr val="424242"/>
                </a:solidFill>
                <a:latin typeface="Nunito"/>
                <a:ea typeface="Nunito"/>
                <a:cs typeface="Nunito"/>
                <a:sym typeface="Nunito"/>
              </a:rPr>
              <a:t>Stage 5 – Observe: Reliance on automation, machine learning, and adaptive cyber-threat detection to address future threats to the business.</a:t>
            </a:r>
            <a:endParaRPr dirty="0">
              <a:solidFill>
                <a:srgbClr val="424242"/>
              </a:solidFill>
              <a:latin typeface="Nunito"/>
              <a:ea typeface="Nunito"/>
              <a:cs typeface="Nunito"/>
              <a:sym typeface="Nunito"/>
            </a:endParaRPr>
          </a:p>
          <a:p>
            <a:pPr marL="1371600" lvl="2" indent="-298450" algn="l" rtl="0">
              <a:lnSpc>
                <a:spcPct val="115000"/>
              </a:lnSpc>
              <a:spcBef>
                <a:spcPts val="0"/>
              </a:spcBef>
              <a:spcAft>
                <a:spcPts val="0"/>
              </a:spcAft>
              <a:buClr>
                <a:srgbClr val="424242"/>
              </a:buClr>
              <a:buSzPts val="1100"/>
              <a:buFont typeface="Nunito"/>
              <a:buChar char="■"/>
            </a:pPr>
            <a:r>
              <a:rPr lang="en-GB" dirty="0">
                <a:solidFill>
                  <a:srgbClr val="424242"/>
                </a:solidFill>
                <a:latin typeface="Nunito"/>
                <a:ea typeface="Nunito"/>
                <a:cs typeface="Nunito"/>
                <a:sym typeface="Nunito"/>
              </a:rPr>
              <a:t>Stage 6 – Recover: Ability to rapidly restore digital platforms, adapt, and recover mission-critical systems to avoid business interruption.</a:t>
            </a:r>
            <a:endParaRPr dirty="0">
              <a:solidFill>
                <a:srgbClr val="424242"/>
              </a:solidFill>
              <a:latin typeface="Nunito"/>
              <a:ea typeface="Nunito"/>
              <a:cs typeface="Nunito"/>
              <a:sym typeface="Nunito"/>
            </a:endParaRPr>
          </a:p>
          <a:p>
            <a:pPr marL="1371600" lvl="2" indent="-298450" algn="l" rtl="0">
              <a:lnSpc>
                <a:spcPct val="115000"/>
              </a:lnSpc>
              <a:spcBef>
                <a:spcPts val="0"/>
              </a:spcBef>
              <a:spcAft>
                <a:spcPts val="0"/>
              </a:spcAft>
              <a:buClr>
                <a:srgbClr val="424242"/>
              </a:buClr>
              <a:buSzPts val="1100"/>
              <a:buFont typeface="Nunito"/>
              <a:buChar char="■"/>
            </a:pPr>
            <a:r>
              <a:rPr lang="en-GB" dirty="0">
                <a:solidFill>
                  <a:srgbClr val="424242"/>
                </a:solidFill>
                <a:latin typeface="Nunito"/>
                <a:ea typeface="Nunito"/>
                <a:cs typeface="Nunito"/>
                <a:sym typeface="Nunito"/>
              </a:rPr>
              <a:t>Stage 7 – </a:t>
            </a:r>
            <a:r>
              <a:rPr lang="en-GB" dirty="0" err="1">
                <a:solidFill>
                  <a:srgbClr val="424242"/>
                </a:solidFill>
                <a:latin typeface="Nunito"/>
                <a:ea typeface="Nunito"/>
                <a:cs typeface="Nunito"/>
                <a:sym typeface="Nunito"/>
              </a:rPr>
              <a:t>Adapt:Continuously</a:t>
            </a:r>
            <a:r>
              <a:rPr lang="en-GB" dirty="0">
                <a:solidFill>
                  <a:srgbClr val="424242"/>
                </a:solidFill>
                <a:latin typeface="Nunito"/>
                <a:ea typeface="Nunito"/>
                <a:cs typeface="Nunito"/>
                <a:sym typeface="Nunito"/>
              </a:rPr>
              <a:t> self-assess and measure the state of cyber performance and continuous improvement to support the business.</a:t>
            </a:r>
            <a:endParaRPr dirty="0">
              <a:solidFill>
                <a:srgbClr val="424242"/>
              </a:solidFill>
              <a:latin typeface="Nunito"/>
              <a:ea typeface="Nunito"/>
              <a:cs typeface="Nunito"/>
              <a:sym typeface="Nunito"/>
            </a:endParaRPr>
          </a:p>
          <a:p>
            <a:pPr marL="914400" lvl="1" indent="-298450" algn="l" rtl="0">
              <a:lnSpc>
                <a:spcPct val="115000"/>
              </a:lnSpc>
              <a:spcBef>
                <a:spcPts val="0"/>
              </a:spcBef>
              <a:spcAft>
                <a:spcPts val="0"/>
              </a:spcAft>
              <a:buClr>
                <a:srgbClr val="424242"/>
              </a:buClr>
              <a:buSzPts val="1100"/>
              <a:buFont typeface="Nunito"/>
              <a:buChar char="○"/>
            </a:pPr>
            <a:r>
              <a:rPr lang="en-GB" dirty="0">
                <a:solidFill>
                  <a:srgbClr val="424242"/>
                </a:solidFill>
                <a:latin typeface="Nunito"/>
                <a:ea typeface="Nunito"/>
                <a:cs typeface="Nunito"/>
                <a:sym typeface="Nunito"/>
              </a:rPr>
              <a:t>Continuous cybersecurity education and Awareness training as part of all healthcare education</a:t>
            </a:r>
            <a:endParaRPr dirty="0">
              <a:solidFill>
                <a:srgbClr val="424242"/>
              </a:solidFill>
              <a:latin typeface="Nunito"/>
              <a:ea typeface="Nunito"/>
              <a:cs typeface="Nunito"/>
              <a:sym typeface="Nunito"/>
            </a:endParaRPr>
          </a:p>
          <a:p>
            <a:pPr marL="1371600" lvl="2" indent="-298450" algn="l" rtl="0">
              <a:lnSpc>
                <a:spcPct val="115000"/>
              </a:lnSpc>
              <a:spcBef>
                <a:spcPts val="0"/>
              </a:spcBef>
              <a:spcAft>
                <a:spcPts val="0"/>
              </a:spcAft>
              <a:buClr>
                <a:srgbClr val="424242"/>
              </a:buClr>
              <a:buSzPts val="1100"/>
              <a:buFont typeface="Nunito"/>
              <a:buChar char="■"/>
            </a:pPr>
            <a:r>
              <a:rPr lang="en-GB" dirty="0">
                <a:solidFill>
                  <a:srgbClr val="424242"/>
                </a:solidFill>
                <a:latin typeface="Nunito"/>
                <a:ea typeface="Nunito"/>
                <a:cs typeface="Nunito"/>
                <a:sym typeface="Nunito"/>
              </a:rPr>
              <a:t>PBL</a:t>
            </a:r>
            <a:endParaRPr dirty="0">
              <a:solidFill>
                <a:srgbClr val="424242"/>
              </a:solidFill>
              <a:latin typeface="Nunito"/>
              <a:ea typeface="Nunito"/>
              <a:cs typeface="Nunito"/>
              <a:sym typeface="Nunito"/>
            </a:endParaRPr>
          </a:p>
          <a:p>
            <a:pPr marL="914400" lvl="1" indent="-298450" algn="l" rtl="0">
              <a:lnSpc>
                <a:spcPct val="115000"/>
              </a:lnSpc>
              <a:spcBef>
                <a:spcPts val="0"/>
              </a:spcBef>
              <a:spcAft>
                <a:spcPts val="0"/>
              </a:spcAft>
              <a:buClr>
                <a:srgbClr val="424242"/>
              </a:buClr>
              <a:buSzPts val="1100"/>
              <a:buFont typeface="Nunito"/>
              <a:buChar char="○"/>
            </a:pPr>
            <a:r>
              <a:rPr lang="en-GB" dirty="0">
                <a:solidFill>
                  <a:srgbClr val="424242"/>
                </a:solidFill>
                <a:latin typeface="Nunito"/>
                <a:ea typeface="Nunito"/>
                <a:cs typeface="Nunito"/>
                <a:sym typeface="Nunito"/>
              </a:rPr>
              <a:t>Institutional preparedness (IT infrastructure and personnel with CS competencies)</a:t>
            </a:r>
            <a:endParaRPr dirty="0">
              <a:solidFill>
                <a:srgbClr val="424242"/>
              </a:solidFill>
              <a:latin typeface="Nunito"/>
              <a:ea typeface="Nunito"/>
              <a:cs typeface="Nunito"/>
              <a:sym typeface="Nunito"/>
            </a:endParaRPr>
          </a:p>
          <a:p>
            <a:pPr marL="1371600" lvl="2" indent="-298450" algn="l" rtl="0">
              <a:lnSpc>
                <a:spcPct val="115000"/>
              </a:lnSpc>
              <a:spcBef>
                <a:spcPts val="0"/>
              </a:spcBef>
              <a:spcAft>
                <a:spcPts val="0"/>
              </a:spcAft>
              <a:buClr>
                <a:srgbClr val="424242"/>
              </a:buClr>
              <a:buSzPts val="1100"/>
              <a:buFont typeface="Nunito"/>
              <a:buChar char="■"/>
            </a:pPr>
            <a:r>
              <a:rPr lang="en-GB" dirty="0">
                <a:solidFill>
                  <a:srgbClr val="424242"/>
                </a:solidFill>
                <a:latin typeface="Nunito"/>
                <a:ea typeface="Nunito"/>
                <a:cs typeface="Nunito"/>
                <a:sym typeface="Nunito"/>
              </a:rPr>
              <a:t>signposting</a:t>
            </a:r>
            <a:endParaRPr dirty="0">
              <a:solidFill>
                <a:srgbClr val="424242"/>
              </a:solidFill>
              <a:latin typeface="Nunito"/>
              <a:ea typeface="Nunito"/>
              <a:cs typeface="Nunito"/>
              <a:sym typeface="Nunito"/>
            </a:endParaRPr>
          </a:p>
          <a:p>
            <a:pPr marL="914400" lvl="1" indent="-298450" algn="l" rtl="0">
              <a:lnSpc>
                <a:spcPct val="115000"/>
              </a:lnSpc>
              <a:spcBef>
                <a:spcPts val="0"/>
              </a:spcBef>
              <a:spcAft>
                <a:spcPts val="0"/>
              </a:spcAft>
              <a:buClr>
                <a:srgbClr val="424242"/>
              </a:buClr>
              <a:buSzPts val="1100"/>
              <a:buFont typeface="Nunito"/>
              <a:buChar char="○"/>
            </a:pPr>
            <a:r>
              <a:rPr lang="en-GB" dirty="0">
                <a:solidFill>
                  <a:srgbClr val="424242"/>
                </a:solidFill>
                <a:latin typeface="Nunito"/>
                <a:ea typeface="Nunito"/>
                <a:cs typeface="Nunito"/>
                <a:sym typeface="Nunito"/>
              </a:rPr>
              <a:t>Positive CS culture: encourage people to report suspicions and also own failures. Acceptance for false negatives/positives.</a:t>
            </a:r>
          </a:p>
          <a:p>
            <a:pPr marL="914400" lvl="1" indent="-298450" algn="l" rtl="0">
              <a:lnSpc>
                <a:spcPct val="115000"/>
              </a:lnSpc>
              <a:spcBef>
                <a:spcPts val="0"/>
              </a:spcBef>
              <a:spcAft>
                <a:spcPts val="0"/>
              </a:spcAft>
              <a:buClr>
                <a:srgbClr val="424242"/>
              </a:buClr>
              <a:buSzPts val="1100"/>
              <a:buFont typeface="Nunito"/>
              <a:buChar char="○"/>
            </a:pPr>
            <a:endParaRPr dirty="0">
              <a:solidFill>
                <a:srgbClr val="424242"/>
              </a:solidFill>
              <a:latin typeface="Nunito"/>
              <a:ea typeface="Nunito"/>
              <a:cs typeface="Nunito"/>
              <a:sym typeface="Nunito"/>
            </a:endParaRPr>
          </a:p>
          <a:p>
            <a:pPr marL="0" lvl="0" indent="0" algn="l" rtl="0">
              <a:spcBef>
                <a:spcPts val="120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7afaa372b1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7afaa372b1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4"/>
        <p:cNvGrpSpPr/>
        <p:nvPr/>
      </p:nvGrpSpPr>
      <p:grpSpPr>
        <a:xfrm>
          <a:off x="0" y="0"/>
          <a:ext cx="0" cy="0"/>
          <a:chOff x="0" y="0"/>
          <a:chExt cx="0" cy="0"/>
        </a:xfrm>
      </p:grpSpPr>
      <p:sp>
        <p:nvSpPr>
          <p:cNvPr id="1785" name="Google Shape;1785;g16408808c7a_1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6" name="Google Shape;1786;g16408808c7a_1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b="0" i="0" u="none" strike="noStrike">
                <a:solidFill>
                  <a:schemeClr val="dk1"/>
                </a:solidFill>
                <a:latin typeface="Calibri"/>
                <a:ea typeface="Calibri"/>
                <a:cs typeface="Calibri"/>
                <a:sym typeface="Calibri"/>
              </a:rPr>
              <a:t>Task: Autonomy/competence</a:t>
            </a:r>
            <a:endParaRPr b="0"/>
          </a:p>
          <a:p>
            <a:pPr marL="0" lvl="0" indent="0" algn="l" rtl="0">
              <a:spcBef>
                <a:spcPts val="0"/>
              </a:spcBef>
              <a:spcAft>
                <a:spcPts val="0"/>
              </a:spcAft>
              <a:buNone/>
            </a:pPr>
            <a:r>
              <a:rPr lang="en-GB" sz="1200" b="0" i="0" u="none" strike="noStrike">
                <a:solidFill>
                  <a:schemeClr val="dk1"/>
                </a:solidFill>
                <a:latin typeface="Calibri"/>
                <a:ea typeface="Calibri"/>
                <a:cs typeface="Calibri"/>
                <a:sym typeface="Calibri"/>
              </a:rPr>
              <a:t>Ego: Social Relatedness</a:t>
            </a:r>
            <a:endParaRPr b="0"/>
          </a:p>
        </p:txBody>
      </p:sp>
      <p:sp>
        <p:nvSpPr>
          <p:cNvPr id="1787" name="Google Shape;1787;g16408808c7a_1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8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sz="1800" b="0" i="0" u="none" strike="noStrike" kern="1200" cap="none" spc="0" normalizeH="0" baseline="0" noProof="0">
              <a:ln>
                <a:noFill/>
              </a:ln>
              <a:solidFill>
                <a:srgbClr val="000000"/>
              </a:solidFill>
              <a:effectLst/>
              <a:uLnTx/>
              <a:uFillTx/>
              <a:latin typeface="Arial"/>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2</a:t>
            </a:fld>
            <a:endParaRPr lang="en-US" noProof="0" dirty="0"/>
          </a:p>
        </p:txBody>
      </p:sp>
    </p:spTree>
    <p:extLst>
      <p:ext uri="{BB962C8B-B14F-4D97-AF65-F5344CB8AC3E}">
        <p14:creationId xmlns:p14="http://schemas.microsoft.com/office/powerpoint/2010/main" val="20600559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6"/>
        <p:cNvGrpSpPr/>
        <p:nvPr/>
      </p:nvGrpSpPr>
      <p:grpSpPr>
        <a:xfrm>
          <a:off x="0" y="0"/>
          <a:ext cx="0" cy="0"/>
          <a:chOff x="0" y="0"/>
          <a:chExt cx="0" cy="0"/>
        </a:xfrm>
      </p:grpSpPr>
      <p:sp>
        <p:nvSpPr>
          <p:cNvPr id="1797" name="Google Shape;1797;g1621d5f7089_0_2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8" name="Google Shape;1798;g1621d5f7089_0_2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solidFill>
                  <a:schemeClr val="dk1"/>
                </a:solidFill>
              </a:rPr>
              <a:t>Kim, J., &amp; Castelli, D. M. (2021). Effects of gamification on behavioral change in education: A meta-analysis. </a:t>
            </a:r>
            <a:r>
              <a:rPr lang="en-GB" i="1">
                <a:solidFill>
                  <a:schemeClr val="dk1"/>
                </a:solidFill>
              </a:rPr>
              <a:t>International Journal of Environmental Research and Public Health</a:t>
            </a:r>
            <a:r>
              <a:rPr lang="en-GB">
                <a:solidFill>
                  <a:schemeClr val="dk1"/>
                </a:solidFill>
              </a:rPr>
              <a:t>, </a:t>
            </a:r>
            <a:r>
              <a:rPr lang="en-GB" i="1">
                <a:solidFill>
                  <a:schemeClr val="dk1"/>
                </a:solidFill>
              </a:rPr>
              <a:t>18</a:t>
            </a:r>
            <a:r>
              <a:rPr lang="en-GB">
                <a:solidFill>
                  <a:schemeClr val="dk1"/>
                </a:solidFill>
              </a:rPr>
              <a:t>(7), 3550.</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lnSpc>
                <a:spcPct val="95000"/>
              </a:lnSpc>
              <a:spcBef>
                <a:spcPts val="0"/>
              </a:spcBef>
              <a:spcAft>
                <a:spcPts val="0"/>
              </a:spcAft>
              <a:buClr>
                <a:schemeClr val="dk1"/>
              </a:buClr>
              <a:buSzPts val="1100"/>
              <a:buFont typeface="Arial"/>
              <a:buNone/>
            </a:pPr>
            <a:r>
              <a:rPr lang="en-GB">
                <a:solidFill>
                  <a:schemeClr val="dk1"/>
                </a:solidFill>
              </a:rPr>
              <a:t>Sailer, M., &amp; Homner, L. (2020). The gamification of learning: A meta-analysis. </a:t>
            </a:r>
            <a:r>
              <a:rPr lang="en-GB" i="1">
                <a:solidFill>
                  <a:schemeClr val="dk1"/>
                </a:solidFill>
              </a:rPr>
              <a:t>Educational Psychology Review</a:t>
            </a:r>
            <a:r>
              <a:rPr lang="en-GB">
                <a:solidFill>
                  <a:schemeClr val="dk1"/>
                </a:solidFill>
              </a:rPr>
              <a:t>, </a:t>
            </a:r>
            <a:r>
              <a:rPr lang="en-GB" i="1">
                <a:solidFill>
                  <a:schemeClr val="dk1"/>
                </a:solidFill>
              </a:rPr>
              <a:t>32</a:t>
            </a:r>
            <a:r>
              <a:rPr lang="en-GB">
                <a:solidFill>
                  <a:schemeClr val="dk1"/>
                </a:solidFill>
              </a:rPr>
              <a:t>(1), 77-112.</a:t>
            </a:r>
            <a:endParaRPr>
              <a:solidFill>
                <a:schemeClr val="dk1"/>
              </a:solidFill>
            </a:endParaRPr>
          </a:p>
          <a:p>
            <a:pPr marL="0" lvl="0" indent="0" algn="l" rtl="0">
              <a:lnSpc>
                <a:spcPct val="95000"/>
              </a:lnSpc>
              <a:spcBef>
                <a:spcPts val="1200"/>
              </a:spcBef>
              <a:spcAft>
                <a:spcPts val="0"/>
              </a:spcAft>
              <a:buClr>
                <a:schemeClr val="dk1"/>
              </a:buClr>
              <a:buSzPts val="605"/>
              <a:buFont typeface="Arial"/>
              <a:buNone/>
            </a:pPr>
            <a:r>
              <a:rPr lang="en-GB" sz="1400">
                <a:solidFill>
                  <a:srgbClr val="595959"/>
                </a:solidFill>
              </a:rPr>
              <a:t>Random effects models showed significant small effects of gamification on cognitive (g = .49, 95% CI [0.30, 0.69], k = 19, N = 1686), motivational (g = .36, 95% CI [0.18, 0.54], k = 16, N = 2246), and behavioral learning outcomes (g = .25, 95% CI [0.04, 0.46], k = 9, N = 951). Whereas the effect of gamification on cognitive learning outcomes was stable in a subsplit analysis of studies employing high methodological rigor, effects on motivational and behavioral outcomes were less stable</a:t>
            </a:r>
            <a:endParaRPr sz="1400">
              <a:solidFill>
                <a:srgbClr val="595959"/>
              </a:solidFill>
            </a:endParaRPr>
          </a:p>
          <a:p>
            <a:pPr marL="0" lvl="0" indent="0" algn="l" rtl="0">
              <a:spcBef>
                <a:spcPts val="120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a:spcBef>
                <a:spcPts val="1200"/>
              </a:spcBef>
              <a:spcAft>
                <a:spcPts val="1200"/>
              </a:spcAft>
            </a:pPr>
            <a:r>
              <a:rPr lang="en-GB" sz="1800" b="0" i="0" u="none" strike="noStrike" dirty="0">
                <a:solidFill>
                  <a:srgbClr val="000000"/>
                </a:solidFill>
                <a:effectLst/>
                <a:latin typeface="Times New Roman" panose="02020603050405020304" pitchFamily="18" charset="0"/>
              </a:rPr>
              <a:t>mission is to “energize, promote, and coordinate a robust community working together to advance an integrated ecosystem of cybersecurity education, training, and workforce development.”</a:t>
            </a:r>
            <a:endParaRPr lang="en-GB" b="0" dirty="0">
              <a:effectLst/>
            </a:endParaRPr>
          </a:p>
          <a:p>
            <a:pPr algn="just" rtl="0">
              <a:spcBef>
                <a:spcPts val="1200"/>
              </a:spcBef>
              <a:spcAft>
                <a:spcPts val="1200"/>
              </a:spcAft>
            </a:pPr>
            <a:r>
              <a:rPr lang="en-GB" sz="1800" b="0" i="0" u="none" strike="noStrike" dirty="0">
                <a:solidFill>
                  <a:srgbClr val="000000"/>
                </a:solidFill>
                <a:effectLst/>
                <a:latin typeface="Times New Roman" panose="02020603050405020304" pitchFamily="18" charset="0"/>
              </a:rPr>
              <a:t>he NICE framework was adapted to accommodate the peculiarities and needs of the EU. Additionally, like other frameworks, we observed that the NICE framework is not industry or organisation-size specific, thus making it applicable across the board. Given the comprehensive nature of NICE, it can yet serve as a reference framework for</a:t>
            </a:r>
            <a:endParaRPr lang="en-GB" b="0" dirty="0">
              <a:effectLst/>
            </a:endParaRPr>
          </a:p>
          <a:p>
            <a:br>
              <a:rPr lang="en-GB" dirty="0"/>
            </a:br>
            <a:br>
              <a:rPr lang="en-GB" dirty="0"/>
            </a:b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35FDF8-7CF9-44AD-BF22-F1C0EE24B82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43201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104bd1da572_1_1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104bd1da572_1_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a:spcBef>
                <a:spcPts val="600"/>
              </a:spcBef>
              <a:spcAft>
                <a:spcPts val="600"/>
              </a:spcAft>
            </a:pPr>
            <a:r>
              <a:rPr lang="en-GB" sz="1800" b="0" i="0" u="none" strike="noStrike" dirty="0">
                <a:solidFill>
                  <a:srgbClr val="000000"/>
                </a:solidFill>
                <a:effectLst/>
                <a:latin typeface="Times New Roman" panose="02020603050405020304" pitchFamily="18" charset="0"/>
              </a:rPr>
              <a:t>The ECSF is a result of a joint work of the European Union Agency for Cybersecurity (ENISA) </a:t>
            </a:r>
            <a:r>
              <a:rPr lang="en-GB" sz="1800" b="0" i="0" u="none" strike="noStrike" dirty="0">
                <a:solidFill>
                  <a:srgbClr val="000000"/>
                </a:solidFill>
                <a:effectLst/>
                <a:latin typeface="Times New Roman" panose="02020603050405020304" pitchFamily="18" charset="0"/>
                <a:hlinkClick r:id="rId3"/>
              </a:rPr>
              <a:t>[28]</a:t>
            </a:r>
            <a:r>
              <a:rPr lang="en-GB" sz="1800" b="0" i="0" u="none" strike="noStrike" dirty="0">
                <a:solidFill>
                  <a:srgbClr val="000000"/>
                </a:solidFill>
                <a:effectLst/>
                <a:latin typeface="Times New Roman" panose="02020603050405020304" pitchFamily="18" charset="0"/>
              </a:rPr>
              <a:t> with members of the </a:t>
            </a:r>
            <a:r>
              <a:rPr lang="en-GB" sz="1800" b="0" i="0" u="none" strike="noStrike" dirty="0" err="1">
                <a:solidFill>
                  <a:srgbClr val="000000"/>
                </a:solidFill>
                <a:effectLst/>
                <a:latin typeface="Times New Roman" panose="02020603050405020304" pitchFamily="18" charset="0"/>
              </a:rPr>
              <a:t>AdHoc</a:t>
            </a:r>
            <a:r>
              <a:rPr lang="en-GB" sz="1800" b="0" i="0" u="none" strike="noStrike" dirty="0">
                <a:solidFill>
                  <a:srgbClr val="000000"/>
                </a:solidFill>
                <a:effectLst/>
                <a:latin typeface="Times New Roman" panose="02020603050405020304" pitchFamily="18" charset="0"/>
              </a:rPr>
              <a:t> Working Group </a:t>
            </a:r>
            <a:r>
              <a:rPr lang="en-GB" sz="1800" b="0" i="0" u="none" strike="noStrike" dirty="0">
                <a:solidFill>
                  <a:srgbClr val="000000"/>
                </a:solidFill>
                <a:effectLst/>
                <a:latin typeface="Times New Roman" panose="02020603050405020304" pitchFamily="18" charset="0"/>
                <a:hlinkClick r:id="rId4"/>
              </a:rPr>
              <a:t>[5]</a:t>
            </a:r>
            <a:r>
              <a:rPr lang="en-GB" sz="1800" b="0" i="0" u="none" strike="noStrike" dirty="0">
                <a:solidFill>
                  <a:srgbClr val="000000"/>
                </a:solidFill>
                <a:effectLst/>
                <a:latin typeface="Times New Roman" panose="02020603050405020304" pitchFamily="18" charset="0"/>
              </a:rPr>
              <a:t> to create a common framework that helps identify and assign tasks, competences, skills and knowledge to cybersecurity-specific roles. Both the framework </a:t>
            </a:r>
            <a:r>
              <a:rPr lang="en-GB" sz="1800" b="0" i="0" u="none" strike="noStrike" dirty="0">
                <a:solidFill>
                  <a:srgbClr val="000000"/>
                </a:solidFill>
                <a:effectLst/>
                <a:latin typeface="Times New Roman" panose="02020603050405020304" pitchFamily="18" charset="0"/>
                <a:hlinkClick r:id="rId5"/>
              </a:rPr>
              <a:t>[29]</a:t>
            </a:r>
            <a:r>
              <a:rPr lang="en-GB" sz="1800" b="0" i="0" u="none" strike="noStrike" dirty="0">
                <a:solidFill>
                  <a:srgbClr val="000000"/>
                </a:solidFill>
                <a:effectLst/>
                <a:latin typeface="Times New Roman" panose="02020603050405020304" pitchFamily="18" charset="0"/>
              </a:rPr>
              <a:t> and its "User Manual" </a:t>
            </a:r>
            <a:r>
              <a:rPr lang="en-GB" sz="1800" b="0" i="0" u="none" strike="noStrike" dirty="0">
                <a:solidFill>
                  <a:srgbClr val="000000"/>
                </a:solidFill>
                <a:effectLst/>
                <a:latin typeface="Times New Roman" panose="02020603050405020304" pitchFamily="18" charset="0"/>
                <a:hlinkClick r:id="rId6"/>
              </a:rPr>
              <a:t>[30]</a:t>
            </a:r>
            <a:r>
              <a:rPr lang="en-GB" sz="1800" b="0" i="0" u="none" strike="noStrike" dirty="0">
                <a:solidFill>
                  <a:srgbClr val="000000"/>
                </a:solidFill>
                <a:effectLst/>
                <a:latin typeface="Times New Roman" panose="02020603050405020304" pitchFamily="18" charset="0"/>
              </a:rPr>
              <a:t> detail the particular features of the approach, with the aim of creating a common understanding among all parties involved in the cybersecurity field, in addition to addressing the current gap between academia and the workforce in the labour market.</a:t>
            </a:r>
            <a:endParaRPr lang="en-GB" b="0" dirty="0">
              <a:effectLst/>
            </a:endParaRPr>
          </a:p>
          <a:p>
            <a:pPr algn="just" rtl="0">
              <a:spcBef>
                <a:spcPts val="600"/>
              </a:spcBef>
              <a:spcAft>
                <a:spcPts val="600"/>
              </a:spcAft>
            </a:pPr>
            <a:r>
              <a:rPr lang="en-GB" sz="1800" b="0" i="0" u="none" strike="noStrike" dirty="0">
                <a:solidFill>
                  <a:srgbClr val="000000"/>
                </a:solidFill>
                <a:effectLst/>
                <a:latin typeface="Times New Roman" panose="02020603050405020304" pitchFamily="18" charset="0"/>
              </a:rPr>
              <a:t>Specifically, the ECSF groups all cybersecurity-related roles into twelve profiles: </a:t>
            </a:r>
            <a:endParaRPr lang="en-GB" b="0" dirty="0">
              <a:effectLst/>
            </a:endParaRPr>
          </a:p>
          <a:p>
            <a:br>
              <a:rPr lang="en-GB" dirty="0"/>
            </a:b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35FDF8-7CF9-44AD-BF22-F1C0EE24B82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00874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98B63D-2BDC-4BFE-ABAD-CDD383BC7E1B}"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939224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Remember</a:t>
            </a:r>
            <a:r>
              <a:rPr lang="de-DE" dirty="0"/>
              <a:t> </a:t>
            </a:r>
            <a:r>
              <a:rPr lang="de-DE" dirty="0" err="1"/>
              <a:t>the</a:t>
            </a:r>
            <a:r>
              <a:rPr lang="de-DE" dirty="0"/>
              <a:t> SCAM-Model? In </a:t>
            </a:r>
            <a:r>
              <a:rPr lang="de-DE" dirty="0" err="1"/>
              <a:t>the</a:t>
            </a:r>
            <a:r>
              <a:rPr lang="de-DE" dirty="0"/>
              <a:t> </a:t>
            </a:r>
            <a:r>
              <a:rPr lang="de-DE" dirty="0" err="1"/>
              <a:t>studies</a:t>
            </a:r>
            <a:r>
              <a:rPr lang="de-DE" dirty="0"/>
              <a:t> </a:t>
            </a:r>
            <a:r>
              <a:rPr lang="de-DE" dirty="0" err="1"/>
              <a:t>seen</a:t>
            </a:r>
            <a:r>
              <a:rPr lang="de-DE" dirty="0"/>
              <a:t> </a:t>
            </a:r>
            <a:r>
              <a:rPr lang="de-DE" dirty="0" err="1"/>
              <a:t>above</a:t>
            </a:r>
            <a:r>
              <a:rPr lang="de-DE" dirty="0"/>
              <a:t> and </a:t>
            </a:r>
            <a:r>
              <a:rPr lang="de-DE" dirty="0" err="1"/>
              <a:t>many</a:t>
            </a:r>
            <a:r>
              <a:rPr lang="de-DE" dirty="0"/>
              <a:t> </a:t>
            </a:r>
            <a:r>
              <a:rPr lang="de-DE" dirty="0" err="1"/>
              <a:t>more</a:t>
            </a:r>
            <a:r>
              <a:rPr lang="de-DE" dirty="0"/>
              <a:t>, </a:t>
            </a:r>
            <a:r>
              <a:rPr lang="de-DE" dirty="0" err="1"/>
              <a:t>influencing</a:t>
            </a:r>
            <a:r>
              <a:rPr lang="de-DE" dirty="0"/>
              <a:t> </a:t>
            </a:r>
            <a:r>
              <a:rPr lang="de-DE" dirty="0" err="1"/>
              <a:t>factors</a:t>
            </a:r>
            <a:r>
              <a:rPr lang="de-DE" dirty="0"/>
              <a:t> </a:t>
            </a:r>
            <a:r>
              <a:rPr lang="de-DE" dirty="0" err="1"/>
              <a:t>have</a:t>
            </a:r>
            <a:r>
              <a:rPr lang="de-DE" dirty="0"/>
              <a:t> </a:t>
            </a:r>
            <a:r>
              <a:rPr lang="de-DE" dirty="0" err="1"/>
              <a:t>been</a:t>
            </a:r>
            <a:r>
              <a:rPr lang="de-DE" dirty="0"/>
              <a:t> </a:t>
            </a:r>
            <a:r>
              <a:rPr lang="de-DE" dirty="0" err="1"/>
              <a:t>investigated</a:t>
            </a:r>
            <a:r>
              <a:rPr lang="de-DE" dirty="0"/>
              <a:t>. Here </a:t>
            </a:r>
            <a:r>
              <a:rPr lang="de-DE" dirty="0" err="1"/>
              <a:t>are</a:t>
            </a:r>
            <a:r>
              <a:rPr lang="de-DE" dirty="0"/>
              <a:t> </a:t>
            </a:r>
            <a:r>
              <a:rPr lang="de-DE" dirty="0" err="1"/>
              <a:t>some</a:t>
            </a:r>
            <a:r>
              <a:rPr lang="de-DE" dirty="0"/>
              <a:t> </a:t>
            </a:r>
            <a:r>
              <a:rPr lang="de-DE" dirty="0" err="1"/>
              <a:t>of</a:t>
            </a:r>
            <a:r>
              <a:rPr lang="de-DE" dirty="0"/>
              <a:t> </a:t>
            </a:r>
            <a:r>
              <a:rPr lang="de-DE" dirty="0" err="1"/>
              <a:t>the</a:t>
            </a:r>
            <a:r>
              <a:rPr lang="de-DE" dirty="0"/>
              <a:t> </a:t>
            </a:r>
            <a:r>
              <a:rPr lang="de-DE" dirty="0" err="1"/>
              <a:t>influencing</a:t>
            </a:r>
            <a:r>
              <a:rPr lang="de-DE" dirty="0"/>
              <a:t> </a:t>
            </a:r>
            <a:r>
              <a:rPr lang="de-DE" dirty="0" err="1"/>
              <a:t>factors</a:t>
            </a:r>
            <a:r>
              <a:rPr lang="de-DE" dirty="0"/>
              <a:t>.</a:t>
            </a:r>
          </a:p>
          <a:p>
            <a:endParaRPr lang="de-DE" dirty="0"/>
          </a:p>
          <a:p>
            <a:r>
              <a:rPr lang="de-DE" dirty="0"/>
              <a:t>Problem: </a:t>
            </a:r>
            <a:r>
              <a:rPr lang="de-DE" dirty="0" err="1"/>
              <a:t>Only</a:t>
            </a:r>
            <a:r>
              <a:rPr lang="de-DE" dirty="0"/>
              <a:t> ONE </a:t>
            </a:r>
            <a:r>
              <a:rPr lang="de-DE" dirty="0" err="1"/>
              <a:t>of</a:t>
            </a:r>
            <a:r>
              <a:rPr lang="de-DE" dirty="0"/>
              <a:t> </a:t>
            </a:r>
            <a:r>
              <a:rPr lang="de-DE" dirty="0" err="1"/>
              <a:t>these</a:t>
            </a:r>
            <a:r>
              <a:rPr lang="de-DE" dirty="0"/>
              <a:t> </a:t>
            </a:r>
            <a:r>
              <a:rPr lang="de-DE" dirty="0" err="1"/>
              <a:t>factors</a:t>
            </a:r>
            <a:r>
              <a:rPr lang="de-DE" dirty="0"/>
              <a:t> </a:t>
            </a:r>
            <a:r>
              <a:rPr lang="de-DE" dirty="0" err="1"/>
              <a:t>is</a:t>
            </a:r>
            <a:r>
              <a:rPr lang="de-DE" dirty="0"/>
              <a:t> </a:t>
            </a:r>
            <a:r>
              <a:rPr lang="de-DE" dirty="0" err="1"/>
              <a:t>actually</a:t>
            </a:r>
            <a:r>
              <a:rPr lang="de-DE" dirty="0"/>
              <a:t> </a:t>
            </a:r>
            <a:r>
              <a:rPr lang="de-DE" dirty="0" err="1"/>
              <a:t>targeted</a:t>
            </a:r>
            <a:r>
              <a:rPr lang="de-DE" dirty="0"/>
              <a:t> </a:t>
            </a:r>
            <a:r>
              <a:rPr lang="de-DE" dirty="0" err="1"/>
              <a:t>by</a:t>
            </a:r>
            <a:r>
              <a:rPr lang="de-DE" dirty="0"/>
              <a:t> </a:t>
            </a:r>
            <a:r>
              <a:rPr lang="de-DE" dirty="0" err="1"/>
              <a:t>phishing</a:t>
            </a:r>
            <a:r>
              <a:rPr lang="de-DE" dirty="0"/>
              <a:t> </a:t>
            </a:r>
            <a:r>
              <a:rPr lang="de-DE" dirty="0" err="1"/>
              <a:t>awareness</a:t>
            </a:r>
            <a:r>
              <a:rPr lang="de-DE" dirty="0"/>
              <a:t> </a:t>
            </a:r>
            <a:r>
              <a:rPr lang="de-DE" dirty="0" err="1"/>
              <a:t>trainings</a:t>
            </a:r>
            <a:r>
              <a:rPr lang="de-DE" dirty="0"/>
              <a:t> such </a:t>
            </a:r>
            <a:r>
              <a:rPr lang="de-DE" dirty="0" err="1"/>
              <a:t>as</a:t>
            </a:r>
            <a:r>
              <a:rPr lang="de-DE" dirty="0"/>
              <a:t> </a:t>
            </a:r>
            <a:r>
              <a:rPr lang="de-DE" dirty="0" err="1"/>
              <a:t>simulations</a:t>
            </a:r>
            <a:r>
              <a:rPr lang="de-DE" dirty="0"/>
              <a:t>.</a:t>
            </a: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22229-5D2D-4017-902A-98F50ED5E5CC}"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832214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98B63D-2BDC-4BFE-ABAD-CDD383BC7E1B}"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580176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98B63D-2BDC-4BFE-ABAD-CDD383BC7E1B}"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21947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7afaa372b1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7afaa372b1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4"/>
        <p:cNvGrpSpPr/>
        <p:nvPr/>
      </p:nvGrpSpPr>
      <p:grpSpPr>
        <a:xfrm>
          <a:off x="0" y="0"/>
          <a:ext cx="0" cy="0"/>
          <a:chOff x="0" y="0"/>
          <a:chExt cx="0" cy="0"/>
        </a:xfrm>
      </p:grpSpPr>
      <p:sp>
        <p:nvSpPr>
          <p:cNvPr id="1785" name="Google Shape;1785;g16408808c7a_1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6" name="Google Shape;1786;g16408808c7a_1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b="0" i="0" u="none" strike="noStrike">
                <a:solidFill>
                  <a:schemeClr val="dk1"/>
                </a:solidFill>
                <a:latin typeface="Calibri"/>
                <a:ea typeface="Calibri"/>
                <a:cs typeface="Calibri"/>
                <a:sym typeface="Calibri"/>
              </a:rPr>
              <a:t>Task: Autonomy/competence</a:t>
            </a:r>
            <a:endParaRPr b="0"/>
          </a:p>
          <a:p>
            <a:pPr marL="0" lvl="0" indent="0" algn="l" rtl="0">
              <a:spcBef>
                <a:spcPts val="0"/>
              </a:spcBef>
              <a:spcAft>
                <a:spcPts val="0"/>
              </a:spcAft>
              <a:buNone/>
            </a:pPr>
            <a:r>
              <a:rPr lang="en-GB" sz="1200" b="0" i="0" u="none" strike="noStrike">
                <a:solidFill>
                  <a:schemeClr val="dk1"/>
                </a:solidFill>
                <a:latin typeface="Calibri"/>
                <a:ea typeface="Calibri"/>
                <a:cs typeface="Calibri"/>
                <a:sym typeface="Calibri"/>
              </a:rPr>
              <a:t>Ego: Social Relatedness</a:t>
            </a:r>
            <a:endParaRPr b="0"/>
          </a:p>
        </p:txBody>
      </p:sp>
      <p:sp>
        <p:nvSpPr>
          <p:cNvPr id="1787" name="Google Shape;1787;g16408808c7a_1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d8ae986cc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d8ae986cc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Accessible. Kan make expertise more available to previously hard to reach areas, i.e remote areas, developing countries etc</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6"/>
        <p:cNvGrpSpPr/>
        <p:nvPr/>
      </p:nvGrpSpPr>
      <p:grpSpPr>
        <a:xfrm>
          <a:off x="0" y="0"/>
          <a:ext cx="0" cy="0"/>
          <a:chOff x="0" y="0"/>
          <a:chExt cx="0" cy="0"/>
        </a:xfrm>
      </p:grpSpPr>
      <p:sp>
        <p:nvSpPr>
          <p:cNvPr id="1797" name="Google Shape;1797;g1621d5f7089_0_2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8" name="Google Shape;1798;g1621d5f7089_0_2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solidFill>
                  <a:schemeClr val="dk1"/>
                </a:solidFill>
              </a:rPr>
              <a:t>Kim, J., &amp; Castelli, D. M. (2021). Effects of gamification on behavioral change in education: A meta-analysis. </a:t>
            </a:r>
            <a:r>
              <a:rPr lang="en-GB" i="1">
                <a:solidFill>
                  <a:schemeClr val="dk1"/>
                </a:solidFill>
              </a:rPr>
              <a:t>International Journal of Environmental Research and Public Health</a:t>
            </a:r>
            <a:r>
              <a:rPr lang="en-GB">
                <a:solidFill>
                  <a:schemeClr val="dk1"/>
                </a:solidFill>
              </a:rPr>
              <a:t>, </a:t>
            </a:r>
            <a:r>
              <a:rPr lang="en-GB" i="1">
                <a:solidFill>
                  <a:schemeClr val="dk1"/>
                </a:solidFill>
              </a:rPr>
              <a:t>18</a:t>
            </a:r>
            <a:r>
              <a:rPr lang="en-GB">
                <a:solidFill>
                  <a:schemeClr val="dk1"/>
                </a:solidFill>
              </a:rPr>
              <a:t>(7), 3550.</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lnSpc>
                <a:spcPct val="95000"/>
              </a:lnSpc>
              <a:spcBef>
                <a:spcPts val="0"/>
              </a:spcBef>
              <a:spcAft>
                <a:spcPts val="0"/>
              </a:spcAft>
              <a:buClr>
                <a:schemeClr val="dk1"/>
              </a:buClr>
              <a:buSzPts val="1100"/>
              <a:buFont typeface="Arial"/>
              <a:buNone/>
            </a:pPr>
            <a:r>
              <a:rPr lang="en-GB">
                <a:solidFill>
                  <a:schemeClr val="dk1"/>
                </a:solidFill>
              </a:rPr>
              <a:t>Sailer, M., &amp; Homner, L. (2020). The gamification of learning: A meta-analysis. </a:t>
            </a:r>
            <a:r>
              <a:rPr lang="en-GB" i="1">
                <a:solidFill>
                  <a:schemeClr val="dk1"/>
                </a:solidFill>
              </a:rPr>
              <a:t>Educational Psychology Review</a:t>
            </a:r>
            <a:r>
              <a:rPr lang="en-GB">
                <a:solidFill>
                  <a:schemeClr val="dk1"/>
                </a:solidFill>
              </a:rPr>
              <a:t>, </a:t>
            </a:r>
            <a:r>
              <a:rPr lang="en-GB" i="1">
                <a:solidFill>
                  <a:schemeClr val="dk1"/>
                </a:solidFill>
              </a:rPr>
              <a:t>32</a:t>
            </a:r>
            <a:r>
              <a:rPr lang="en-GB">
                <a:solidFill>
                  <a:schemeClr val="dk1"/>
                </a:solidFill>
              </a:rPr>
              <a:t>(1), 77-112.</a:t>
            </a:r>
            <a:endParaRPr>
              <a:solidFill>
                <a:schemeClr val="dk1"/>
              </a:solidFill>
            </a:endParaRPr>
          </a:p>
          <a:p>
            <a:pPr marL="0" lvl="0" indent="0" algn="l" rtl="0">
              <a:lnSpc>
                <a:spcPct val="95000"/>
              </a:lnSpc>
              <a:spcBef>
                <a:spcPts val="1200"/>
              </a:spcBef>
              <a:spcAft>
                <a:spcPts val="0"/>
              </a:spcAft>
              <a:buClr>
                <a:schemeClr val="dk1"/>
              </a:buClr>
              <a:buSzPts val="605"/>
              <a:buFont typeface="Arial"/>
              <a:buNone/>
            </a:pPr>
            <a:r>
              <a:rPr lang="en-GB" sz="1400">
                <a:solidFill>
                  <a:srgbClr val="595959"/>
                </a:solidFill>
              </a:rPr>
              <a:t>Random effects models showed significant small effects of gamification on cognitive (g = .49, 95% CI [0.30, 0.69], k = 19, N = 1686), motivational (g = .36, 95% CI [0.18, 0.54], k = 16, N = 2246), and behavioral learning outcomes (g = .25, 95% CI [0.04, 0.46], k = 9, N = 951). Whereas the effect of gamification on cognitive learning outcomes was stable in a subsplit analysis of studies employing high methodological rigor, effects on motivational and behavioral outcomes were less stable</a:t>
            </a:r>
            <a:endParaRPr sz="1400">
              <a:solidFill>
                <a:srgbClr val="595959"/>
              </a:solidFill>
            </a:endParaRPr>
          </a:p>
          <a:p>
            <a:pPr marL="0" lvl="0" indent="0" algn="l" rtl="0">
              <a:spcBef>
                <a:spcPts val="120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B5FB2D-41A5-47B3-9009-766B7117F069}"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67885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Correlations</a:t>
            </a:r>
            <a:r>
              <a:rPr lang="de-DE" dirty="0"/>
              <a:t> </a:t>
            </a:r>
            <a:r>
              <a:rPr lang="de-DE" dirty="0" err="1"/>
              <a:t>are</a:t>
            </a:r>
            <a:r>
              <a:rPr lang="de-DE" dirty="0"/>
              <a:t> </a:t>
            </a:r>
            <a:r>
              <a:rPr lang="de-DE" dirty="0" err="1"/>
              <a:t>low</a:t>
            </a:r>
            <a:r>
              <a:rPr lang="de-DE" dirty="0"/>
              <a:t>. Shows </a:t>
            </a:r>
            <a:r>
              <a:rPr lang="de-DE" dirty="0" err="1"/>
              <a:t>relevance</a:t>
            </a:r>
            <a:r>
              <a:rPr lang="de-DE" dirty="0"/>
              <a:t> </a:t>
            </a:r>
            <a:r>
              <a:rPr lang="de-DE" dirty="0" err="1"/>
              <a:t>of</a:t>
            </a:r>
            <a:r>
              <a:rPr lang="de-DE" dirty="0"/>
              <a:t> </a:t>
            </a:r>
            <a:r>
              <a:rPr lang="de-DE" dirty="0" err="1"/>
              <a:t>covering</a:t>
            </a:r>
            <a:r>
              <a:rPr lang="de-DE" dirty="0"/>
              <a:t> </a:t>
            </a:r>
            <a:r>
              <a:rPr lang="de-DE" dirty="0" err="1"/>
              <a:t>that</a:t>
            </a:r>
            <a:r>
              <a:rPr lang="de-DE" dirty="0"/>
              <a:t> all!</a:t>
            </a:r>
          </a:p>
          <a:p>
            <a:r>
              <a:rPr lang="de-DE" dirty="0" err="1"/>
              <a:t>No</a:t>
            </a:r>
            <a:r>
              <a:rPr lang="de-DE" dirty="0"/>
              <a:t> such </a:t>
            </a:r>
            <a:r>
              <a:rPr lang="de-DE" dirty="0" err="1"/>
              <a:t>thing</a:t>
            </a:r>
            <a:r>
              <a:rPr lang="de-DE" dirty="0"/>
              <a:t> </a:t>
            </a:r>
            <a:r>
              <a:rPr lang="de-DE" dirty="0" err="1"/>
              <a:t>as</a:t>
            </a:r>
            <a:r>
              <a:rPr lang="de-DE" dirty="0"/>
              <a:t> „</a:t>
            </a:r>
            <a:r>
              <a:rPr lang="de-DE" dirty="0" err="1"/>
              <a:t>cs</a:t>
            </a:r>
            <a:r>
              <a:rPr lang="de-DE" dirty="0"/>
              <a:t> </a:t>
            </a:r>
            <a:r>
              <a:rPr lang="de-DE" dirty="0" err="1"/>
              <a:t>knowledge</a:t>
            </a:r>
            <a:r>
              <a:rPr lang="de-DE" dirty="0"/>
              <a:t>“</a:t>
            </a:r>
          </a:p>
          <a:p>
            <a:r>
              <a:rPr lang="de-DE" dirty="0" err="1"/>
              <a:t>Asking</a:t>
            </a:r>
            <a:r>
              <a:rPr lang="de-DE" dirty="0"/>
              <a:t> just a </a:t>
            </a:r>
            <a:r>
              <a:rPr lang="de-DE" dirty="0" err="1"/>
              <a:t>few</a:t>
            </a:r>
            <a:r>
              <a:rPr lang="de-DE" dirty="0"/>
              <a:t> </a:t>
            </a:r>
            <a:r>
              <a:rPr lang="de-DE" dirty="0" err="1"/>
              <a:t>questions</a:t>
            </a:r>
            <a:r>
              <a:rPr lang="de-DE" dirty="0"/>
              <a:t> </a:t>
            </a:r>
            <a:r>
              <a:rPr lang="de-DE" dirty="0" err="1"/>
              <a:t>doesnt</a:t>
            </a:r>
            <a:r>
              <a:rPr lang="de-DE" dirty="0"/>
              <a:t> </a:t>
            </a:r>
            <a:r>
              <a:rPr lang="de-DE" dirty="0" err="1"/>
              <a:t>tell</a:t>
            </a:r>
            <a:r>
              <a:rPr lang="de-DE" dirty="0"/>
              <a:t> </a:t>
            </a:r>
            <a:r>
              <a:rPr lang="de-DE" dirty="0" err="1"/>
              <a:t>you</a:t>
            </a:r>
            <a:r>
              <a:rPr lang="de-DE" dirty="0"/>
              <a:t> </a:t>
            </a:r>
            <a:r>
              <a:rPr lang="de-DE" dirty="0" err="1"/>
              <a:t>what</a:t>
            </a:r>
            <a:r>
              <a:rPr lang="de-DE" dirty="0"/>
              <a:t> </a:t>
            </a:r>
            <a:r>
              <a:rPr lang="de-DE" dirty="0" err="1"/>
              <a:t>person</a:t>
            </a:r>
            <a:r>
              <a:rPr lang="de-DE" dirty="0"/>
              <a:t> </a:t>
            </a:r>
            <a:r>
              <a:rPr lang="de-DE" dirty="0" err="1"/>
              <a:t>needs</a:t>
            </a:r>
            <a:r>
              <a:rPr lang="de-DE" dirty="0"/>
              <a:t> </a:t>
            </a:r>
            <a:r>
              <a:rPr lang="de-DE" dirty="0" err="1"/>
              <a:t>to</a:t>
            </a:r>
            <a:r>
              <a:rPr lang="de-DE" dirty="0"/>
              <a:t> </a:t>
            </a:r>
            <a:r>
              <a:rPr lang="de-DE" dirty="0" err="1"/>
              <a:t>learn</a:t>
            </a:r>
            <a:endParaRPr lang="de-DE" dirty="0"/>
          </a:p>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0A61B9-21CE-48F8-AABA-8D499884ECBD}"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237409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Five Maturity Levels The model’s range accounts for organizations with no formal or intentional awareness, behavior or culture plan other than to achieve basic compliance (Level 1) all the way up to the most sophisticated organizations that seek to push beyond the pack and are actively working to shape even the unwritten rules and social dynamics of how their employees value security. Learn more about these levels below. Level 1 Basic Compliance Bare minimum of training Limited metrics “Check the box” Level 2 Security Awareness Foundation At least annual and onboarding training Occasional phishing simulations Focus on variety of content Level 3 Programmatic Security Awareness &amp; Behavior Intentional awareness program with integrated tools Quarterly training with simulated phishing Focus on security-aware behaviors Level 4 Security Behavior Management Continuous training across varied delivery methods and audiences Heavy use of integrated tools to inform training strategy Program focused on real behavior change Level 5 Sustainable Security Culture Program that intentionally measures, shapes and reinforces security culture Multiple methods of behavior-based encouragement Security values woven through fabric of entire organization</a:t>
            </a:r>
            <a:endParaRPr lang="de-DE" dirty="0"/>
          </a:p>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0A61B9-21CE-48F8-AABA-8D499884ECBD}"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498685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rtl="0"/>
            <a:r>
              <a:rPr lang="nb-NO" sz="1200" b="0" i="0" u="none" strike="noStrike" kern="1200" dirty="0">
                <a:solidFill>
                  <a:schemeClr val="tx1"/>
                </a:solidFill>
                <a:effectLst/>
                <a:latin typeface="+mn-lt"/>
                <a:ea typeface="+mn-ea"/>
                <a:cs typeface="+mn-cs"/>
              </a:rPr>
              <a:t>Bandura, A., Freeman, W. H., &amp; </a:t>
            </a:r>
            <a:r>
              <a:rPr lang="nb-NO" sz="1200" b="0" i="0" u="none" strike="noStrike" kern="1200" dirty="0" err="1">
                <a:solidFill>
                  <a:schemeClr val="tx1"/>
                </a:solidFill>
                <a:effectLst/>
                <a:latin typeface="+mn-lt"/>
                <a:ea typeface="+mn-ea"/>
                <a:cs typeface="+mn-cs"/>
              </a:rPr>
              <a:t>Lightsey</a:t>
            </a:r>
            <a:r>
              <a:rPr lang="nb-NO" sz="1200" b="0" i="0" u="none" strike="noStrike" kern="1200" dirty="0">
                <a:solidFill>
                  <a:schemeClr val="tx1"/>
                </a:solidFill>
                <a:effectLst/>
                <a:latin typeface="+mn-lt"/>
                <a:ea typeface="+mn-ea"/>
                <a:cs typeface="+mn-cs"/>
              </a:rPr>
              <a:t>, R. (1999). Self-efficacy: The </a:t>
            </a:r>
            <a:r>
              <a:rPr lang="nb-NO" sz="1200" b="0" i="0" u="none" strike="noStrike" kern="1200" dirty="0" err="1">
                <a:solidFill>
                  <a:schemeClr val="tx1"/>
                </a:solidFill>
                <a:effectLst/>
                <a:latin typeface="+mn-lt"/>
                <a:ea typeface="+mn-ea"/>
                <a:cs typeface="+mn-cs"/>
              </a:rPr>
              <a:t>exercise</a:t>
            </a:r>
            <a:r>
              <a:rPr lang="nb-NO" sz="1200" b="0" i="0" u="none" strike="noStrike" kern="1200" dirty="0">
                <a:solidFill>
                  <a:schemeClr val="tx1"/>
                </a:solidFill>
                <a:effectLst/>
                <a:latin typeface="+mn-lt"/>
                <a:ea typeface="+mn-ea"/>
                <a:cs typeface="+mn-cs"/>
              </a:rPr>
              <a:t> of </a:t>
            </a:r>
            <a:r>
              <a:rPr lang="nb-NO" sz="1200" b="0" i="0" u="none" strike="noStrike" kern="1200" dirty="0" err="1">
                <a:solidFill>
                  <a:schemeClr val="tx1"/>
                </a:solidFill>
                <a:effectLst/>
                <a:latin typeface="+mn-lt"/>
                <a:ea typeface="+mn-ea"/>
                <a:cs typeface="+mn-cs"/>
              </a:rPr>
              <a:t>control</a:t>
            </a:r>
            <a:r>
              <a:rPr lang="nb-NO" sz="1200" b="0" i="0" u="none" strike="noStrike" kern="1200" dirty="0">
                <a:solidFill>
                  <a:schemeClr val="tx1"/>
                </a:solidFill>
                <a:effectLst/>
                <a:latin typeface="+mn-lt"/>
                <a:ea typeface="+mn-ea"/>
                <a:cs typeface="+mn-cs"/>
              </a:rPr>
              <a:t>.</a:t>
            </a:r>
            <a:endParaRPr lang="nb-NO" b="0" dirty="0">
              <a:effectLst/>
            </a:endParaRPr>
          </a:p>
          <a:p>
            <a:pPr rtl="0"/>
            <a:r>
              <a:rPr lang="nb-NO" sz="1200" b="0" i="0" u="none" strike="noStrike" kern="1200" dirty="0" err="1">
                <a:solidFill>
                  <a:schemeClr val="tx1"/>
                </a:solidFill>
                <a:effectLst/>
                <a:latin typeface="+mn-lt"/>
                <a:ea typeface="+mn-ea"/>
                <a:cs typeface="+mn-cs"/>
              </a:rPr>
              <a:t>affects</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every</a:t>
            </a:r>
            <a:r>
              <a:rPr lang="nb-NO" sz="1200" b="0" i="0" u="none" strike="noStrike" kern="1200" dirty="0">
                <a:solidFill>
                  <a:schemeClr val="tx1"/>
                </a:solidFill>
                <a:effectLst/>
                <a:latin typeface="+mn-lt"/>
                <a:ea typeface="+mn-ea"/>
                <a:cs typeface="+mn-cs"/>
              </a:rPr>
              <a:t> area of human </a:t>
            </a:r>
            <a:r>
              <a:rPr lang="nb-NO" sz="1200" b="0" i="0" u="none" strike="noStrike" kern="1200" dirty="0" err="1">
                <a:solidFill>
                  <a:schemeClr val="tx1"/>
                </a:solidFill>
                <a:effectLst/>
                <a:latin typeface="+mn-lt"/>
                <a:ea typeface="+mn-ea"/>
                <a:cs typeface="+mn-cs"/>
              </a:rPr>
              <a:t>endeavor</a:t>
            </a:r>
            <a:r>
              <a:rPr lang="nb-NO" sz="1200" b="0" i="0" u="none" strike="noStrike" kern="1200" dirty="0">
                <a:solidFill>
                  <a:schemeClr val="tx1"/>
                </a:solidFill>
                <a:effectLst/>
                <a:latin typeface="+mn-lt"/>
                <a:ea typeface="+mn-ea"/>
                <a:cs typeface="+mn-cs"/>
              </a:rPr>
              <a:t>. By </a:t>
            </a:r>
            <a:r>
              <a:rPr lang="nb-NO" sz="1200" b="0" i="0" u="none" strike="noStrike" kern="1200" dirty="0" err="1">
                <a:solidFill>
                  <a:schemeClr val="tx1"/>
                </a:solidFill>
                <a:effectLst/>
                <a:latin typeface="+mn-lt"/>
                <a:ea typeface="+mn-ea"/>
                <a:cs typeface="+mn-cs"/>
              </a:rPr>
              <a:t>determining</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beliefs</a:t>
            </a:r>
            <a:r>
              <a:rPr lang="nb-NO" sz="1200" b="0" i="0" u="none" strike="noStrike" kern="1200" dirty="0">
                <a:solidFill>
                  <a:schemeClr val="tx1"/>
                </a:solidFill>
                <a:effectLst/>
                <a:latin typeface="+mn-lt"/>
                <a:ea typeface="+mn-ea"/>
                <a:cs typeface="+mn-cs"/>
              </a:rPr>
              <a:t> a person holds </a:t>
            </a:r>
            <a:r>
              <a:rPr lang="nb-NO" sz="1200" b="0" i="0" u="none" strike="noStrike" kern="1200" dirty="0" err="1">
                <a:solidFill>
                  <a:schemeClr val="tx1"/>
                </a:solidFill>
                <a:effectLst/>
                <a:latin typeface="+mn-lt"/>
                <a:ea typeface="+mn-ea"/>
                <a:cs typeface="+mn-cs"/>
              </a:rPr>
              <a:t>regarding</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their</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power</a:t>
            </a:r>
            <a:r>
              <a:rPr lang="nb-NO" sz="1200" b="0" i="0" u="none" strike="noStrike" kern="1200" dirty="0">
                <a:solidFill>
                  <a:schemeClr val="tx1"/>
                </a:solidFill>
                <a:effectLst/>
                <a:latin typeface="+mn-lt"/>
                <a:ea typeface="+mn-ea"/>
                <a:cs typeface="+mn-cs"/>
              </a:rPr>
              <a:t> to </a:t>
            </a:r>
            <a:r>
              <a:rPr lang="nb-NO" sz="1200" b="0" i="0" u="none" strike="noStrike" kern="1200" dirty="0" err="1">
                <a:solidFill>
                  <a:schemeClr val="tx1"/>
                </a:solidFill>
                <a:effectLst/>
                <a:latin typeface="+mn-lt"/>
                <a:ea typeface="+mn-ea"/>
                <a:cs typeface="+mn-cs"/>
              </a:rPr>
              <a:t>affect</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situations</a:t>
            </a:r>
            <a:r>
              <a:rPr lang="nb-NO" sz="1200" b="0" i="0" u="none" strike="noStrike" kern="1200" dirty="0">
                <a:solidFill>
                  <a:schemeClr val="tx1"/>
                </a:solidFill>
                <a:effectLst/>
                <a:latin typeface="+mn-lt"/>
                <a:ea typeface="+mn-ea"/>
                <a:cs typeface="+mn-cs"/>
              </a:rPr>
              <a:t>, self-efficacy </a:t>
            </a:r>
            <a:r>
              <a:rPr lang="nb-NO" sz="1200" b="0" i="0" u="none" strike="noStrike" kern="1200" dirty="0" err="1">
                <a:solidFill>
                  <a:schemeClr val="tx1"/>
                </a:solidFill>
                <a:effectLst/>
                <a:latin typeface="+mn-lt"/>
                <a:ea typeface="+mn-ea"/>
                <a:cs typeface="+mn-cs"/>
              </a:rPr>
              <a:t>strongly</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influences</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both</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power</a:t>
            </a:r>
            <a:r>
              <a:rPr lang="nb-NO" sz="1200" b="0" i="0" u="none" strike="noStrike" kern="1200" dirty="0">
                <a:solidFill>
                  <a:schemeClr val="tx1"/>
                </a:solidFill>
                <a:effectLst/>
                <a:latin typeface="+mn-lt"/>
                <a:ea typeface="+mn-ea"/>
                <a:cs typeface="+mn-cs"/>
              </a:rPr>
              <a:t> a person </a:t>
            </a:r>
            <a:r>
              <a:rPr lang="nb-NO" sz="1200" b="0" i="0" u="none" strike="noStrike" kern="1200" dirty="0" err="1">
                <a:solidFill>
                  <a:schemeClr val="tx1"/>
                </a:solidFill>
                <a:effectLst/>
                <a:latin typeface="+mn-lt"/>
                <a:ea typeface="+mn-ea"/>
                <a:cs typeface="+mn-cs"/>
              </a:rPr>
              <a:t>actually</a:t>
            </a:r>
            <a:r>
              <a:rPr lang="nb-NO" sz="1200" b="0" i="0" u="none" strike="noStrike" kern="1200" dirty="0">
                <a:solidFill>
                  <a:schemeClr val="tx1"/>
                </a:solidFill>
                <a:effectLst/>
                <a:latin typeface="+mn-lt"/>
                <a:ea typeface="+mn-ea"/>
                <a:cs typeface="+mn-cs"/>
              </a:rPr>
              <a:t> has to face </a:t>
            </a:r>
            <a:r>
              <a:rPr lang="nb-NO" sz="1200" b="0" i="0" u="none" strike="noStrike" kern="1200" dirty="0" err="1">
                <a:solidFill>
                  <a:schemeClr val="tx1"/>
                </a:solidFill>
                <a:effectLst/>
                <a:latin typeface="+mn-lt"/>
                <a:ea typeface="+mn-ea"/>
                <a:cs typeface="+mn-cs"/>
              </a:rPr>
              <a:t>challenges</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competently</a:t>
            </a:r>
            <a:r>
              <a:rPr lang="nb-NO" sz="1200" b="0" i="0" u="none" strike="noStrike" kern="1200" dirty="0">
                <a:solidFill>
                  <a:schemeClr val="tx1"/>
                </a:solidFill>
                <a:effectLst/>
                <a:latin typeface="+mn-lt"/>
                <a:ea typeface="+mn-ea"/>
                <a:cs typeface="+mn-cs"/>
              </a:rPr>
              <a:t> and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choices</a:t>
            </a:r>
            <a:r>
              <a:rPr lang="nb-NO" sz="1200" b="0" i="0" u="none" strike="noStrike" kern="1200" dirty="0">
                <a:solidFill>
                  <a:schemeClr val="tx1"/>
                </a:solidFill>
                <a:effectLst/>
                <a:latin typeface="+mn-lt"/>
                <a:ea typeface="+mn-ea"/>
                <a:cs typeface="+mn-cs"/>
              </a:rPr>
              <a:t> a person is most </a:t>
            </a:r>
            <a:r>
              <a:rPr lang="nb-NO" sz="1200" b="0" i="0" u="none" strike="noStrike" kern="1200" dirty="0" err="1">
                <a:solidFill>
                  <a:schemeClr val="tx1"/>
                </a:solidFill>
                <a:effectLst/>
                <a:latin typeface="+mn-lt"/>
                <a:ea typeface="+mn-ea"/>
                <a:cs typeface="+mn-cs"/>
              </a:rPr>
              <a:t>likely</a:t>
            </a:r>
            <a:r>
              <a:rPr lang="nb-NO" sz="1200" b="0" i="0" u="none" strike="noStrike" kern="1200" dirty="0">
                <a:solidFill>
                  <a:schemeClr val="tx1"/>
                </a:solidFill>
                <a:effectLst/>
                <a:latin typeface="+mn-lt"/>
                <a:ea typeface="+mn-ea"/>
                <a:cs typeface="+mn-cs"/>
              </a:rPr>
              <a:t> to make. People </a:t>
            </a:r>
            <a:r>
              <a:rPr lang="nb-NO" sz="1200" b="0" i="0" u="none" strike="noStrike" kern="1200" dirty="0" err="1">
                <a:solidFill>
                  <a:schemeClr val="tx1"/>
                </a:solidFill>
                <a:effectLst/>
                <a:latin typeface="+mn-lt"/>
                <a:ea typeface="+mn-ea"/>
                <a:cs typeface="+mn-cs"/>
              </a:rPr>
              <a:t>with</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high</a:t>
            </a:r>
            <a:r>
              <a:rPr lang="nb-NO" sz="1200" b="0" i="0" u="none" strike="noStrike" kern="1200" dirty="0">
                <a:solidFill>
                  <a:schemeClr val="tx1"/>
                </a:solidFill>
                <a:effectLst/>
                <a:latin typeface="+mn-lt"/>
                <a:ea typeface="+mn-ea"/>
                <a:cs typeface="+mn-cs"/>
              </a:rPr>
              <a:t> self-efficacy—</a:t>
            </a:r>
            <a:r>
              <a:rPr lang="nb-NO" sz="1200" b="0" i="0" u="none" strike="noStrike" kern="1200" dirty="0" err="1">
                <a:solidFill>
                  <a:schemeClr val="tx1"/>
                </a:solidFill>
                <a:effectLst/>
                <a:latin typeface="+mn-lt"/>
                <a:ea typeface="+mn-ea"/>
                <a:cs typeface="+mn-cs"/>
              </a:rPr>
              <a:t>that</a:t>
            </a:r>
            <a:r>
              <a:rPr lang="nb-NO" sz="1200" b="0" i="0" u="none" strike="noStrike" kern="1200" dirty="0">
                <a:solidFill>
                  <a:schemeClr val="tx1"/>
                </a:solidFill>
                <a:effectLst/>
                <a:latin typeface="+mn-lt"/>
                <a:ea typeface="+mn-ea"/>
                <a:cs typeface="+mn-cs"/>
              </a:rPr>
              <a:t> is, </a:t>
            </a:r>
            <a:r>
              <a:rPr lang="nb-NO" sz="1200" b="0" i="0" u="none" strike="noStrike" kern="1200" dirty="0" err="1">
                <a:solidFill>
                  <a:schemeClr val="tx1"/>
                </a:solidFill>
                <a:effectLst/>
                <a:latin typeface="+mn-lt"/>
                <a:ea typeface="+mn-ea"/>
                <a:cs typeface="+mn-cs"/>
              </a:rPr>
              <a:t>those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who</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believe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they</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can</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perform</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well</a:t>
            </a:r>
            <a:r>
              <a:rPr lang="nb-NO" sz="1200" b="0" i="0" u="none" strike="noStrike" kern="1200" dirty="0">
                <a:solidFill>
                  <a:schemeClr val="tx1"/>
                </a:solidFill>
                <a:effectLst/>
                <a:latin typeface="+mn-lt"/>
                <a:ea typeface="+mn-ea"/>
                <a:cs typeface="+mn-cs"/>
              </a:rPr>
              <a:t>—</a:t>
            </a:r>
            <a:r>
              <a:rPr lang="nb-NO" sz="1200" b="0" i="0" u="none" strike="noStrike" kern="1200" dirty="0" err="1">
                <a:solidFill>
                  <a:schemeClr val="tx1"/>
                </a:solidFill>
                <a:effectLst/>
                <a:latin typeface="+mn-lt"/>
                <a:ea typeface="+mn-ea"/>
                <a:cs typeface="+mn-cs"/>
              </a:rPr>
              <a:t>are</a:t>
            </a:r>
            <a:r>
              <a:rPr lang="nb-NO" sz="1200" b="0" i="0" u="none" strike="noStrike" kern="1200" dirty="0">
                <a:solidFill>
                  <a:schemeClr val="tx1"/>
                </a:solidFill>
                <a:effectLst/>
                <a:latin typeface="+mn-lt"/>
                <a:ea typeface="+mn-ea"/>
                <a:cs typeface="+mn-cs"/>
              </a:rPr>
              <a:t> more </a:t>
            </a:r>
            <a:r>
              <a:rPr lang="nb-NO" sz="1200" b="0" i="0" u="none" strike="noStrike" kern="1200" dirty="0" err="1">
                <a:solidFill>
                  <a:schemeClr val="tx1"/>
                </a:solidFill>
                <a:effectLst/>
                <a:latin typeface="+mn-lt"/>
                <a:ea typeface="+mn-ea"/>
                <a:cs typeface="+mn-cs"/>
              </a:rPr>
              <a:t>likely</a:t>
            </a:r>
            <a:r>
              <a:rPr lang="nb-NO" sz="1200" b="0" i="0" u="none" strike="noStrike" kern="1200" dirty="0">
                <a:solidFill>
                  <a:schemeClr val="tx1"/>
                </a:solidFill>
                <a:effectLst/>
                <a:latin typeface="+mn-lt"/>
                <a:ea typeface="+mn-ea"/>
                <a:cs typeface="+mn-cs"/>
              </a:rPr>
              <a:t> to </a:t>
            </a:r>
            <a:r>
              <a:rPr lang="nb-NO" sz="1200" b="0" i="0" u="none" strike="noStrike" kern="1200" dirty="0" err="1">
                <a:solidFill>
                  <a:schemeClr val="tx1"/>
                </a:solidFill>
                <a:effectLst/>
                <a:latin typeface="+mn-lt"/>
                <a:ea typeface="+mn-ea"/>
                <a:cs typeface="+mn-cs"/>
              </a:rPr>
              <a:t>view</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difficult</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tasks</a:t>
            </a:r>
            <a:r>
              <a:rPr lang="nb-NO" sz="1200" b="0" i="0" u="none" strike="noStrike" kern="1200" dirty="0">
                <a:solidFill>
                  <a:schemeClr val="tx1"/>
                </a:solidFill>
                <a:effectLst/>
                <a:latin typeface="+mn-lt"/>
                <a:ea typeface="+mn-ea"/>
                <a:cs typeface="+mn-cs"/>
              </a:rPr>
              <a:t> as </a:t>
            </a:r>
            <a:r>
              <a:rPr lang="nb-NO" sz="1200" b="0" i="0" u="none" strike="noStrike" kern="1200" dirty="0" err="1">
                <a:solidFill>
                  <a:schemeClr val="tx1"/>
                </a:solidFill>
                <a:effectLst/>
                <a:latin typeface="+mn-lt"/>
                <a:ea typeface="+mn-ea"/>
                <a:cs typeface="+mn-cs"/>
              </a:rPr>
              <a:t>something</a:t>
            </a:r>
            <a:r>
              <a:rPr lang="nb-NO" sz="1200" b="0" i="0" u="none" strike="noStrike" kern="1200" dirty="0">
                <a:solidFill>
                  <a:schemeClr val="tx1"/>
                </a:solidFill>
                <a:effectLst/>
                <a:latin typeface="+mn-lt"/>
                <a:ea typeface="+mn-ea"/>
                <a:cs typeface="+mn-cs"/>
              </a:rPr>
              <a:t> to be </a:t>
            </a:r>
            <a:r>
              <a:rPr lang="nb-NO" sz="1200" b="0" i="0" u="none" strike="noStrike" kern="1200" dirty="0" err="1">
                <a:solidFill>
                  <a:schemeClr val="tx1"/>
                </a:solidFill>
                <a:effectLst/>
                <a:latin typeface="+mn-lt"/>
                <a:ea typeface="+mn-ea"/>
                <a:cs typeface="+mn-cs"/>
              </a:rPr>
              <a:t>mastered</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rather</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than</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something</a:t>
            </a:r>
            <a:r>
              <a:rPr lang="nb-NO" sz="1200" b="0" i="0" u="none" strike="noStrike" kern="1200" dirty="0">
                <a:solidFill>
                  <a:schemeClr val="tx1"/>
                </a:solidFill>
                <a:effectLst/>
                <a:latin typeface="+mn-lt"/>
                <a:ea typeface="+mn-ea"/>
                <a:cs typeface="+mn-cs"/>
              </a:rPr>
              <a:t> to be </a:t>
            </a:r>
            <a:r>
              <a:rPr lang="nb-NO" sz="1200" b="0" i="0" u="none" strike="noStrike" kern="1200" dirty="0" err="1">
                <a:solidFill>
                  <a:schemeClr val="tx1"/>
                </a:solidFill>
                <a:effectLst/>
                <a:latin typeface="+mn-lt"/>
                <a:ea typeface="+mn-ea"/>
                <a:cs typeface="+mn-cs"/>
              </a:rPr>
              <a:t>avoided</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Also</a:t>
            </a:r>
            <a:r>
              <a:rPr lang="nb-NO" sz="1200" b="0" i="0" u="none" strike="noStrike" kern="1200" dirty="0">
                <a:solidFill>
                  <a:schemeClr val="tx1"/>
                </a:solidFill>
                <a:effectLst/>
                <a:latin typeface="+mn-lt"/>
                <a:ea typeface="+mn-ea"/>
                <a:cs typeface="+mn-cs"/>
              </a:rPr>
              <a:t> for </a:t>
            </a:r>
            <a:r>
              <a:rPr lang="nb-NO" sz="1200" b="0" i="0" u="none" strike="noStrike" kern="1200" dirty="0" err="1">
                <a:solidFill>
                  <a:schemeClr val="tx1"/>
                </a:solidFill>
                <a:effectLst/>
                <a:latin typeface="+mn-lt"/>
                <a:ea typeface="+mn-ea"/>
                <a:cs typeface="+mn-cs"/>
              </a:rPr>
              <a:t>development</a:t>
            </a:r>
            <a:r>
              <a:rPr lang="nb-NO" sz="1200" b="0" i="0" u="none" strike="noStrike" kern="1200" dirty="0">
                <a:solidFill>
                  <a:schemeClr val="tx1"/>
                </a:solidFill>
                <a:effectLst/>
                <a:latin typeface="+mn-lt"/>
                <a:ea typeface="+mn-ea"/>
                <a:cs typeface="+mn-cs"/>
              </a:rPr>
              <a:t> of </a:t>
            </a:r>
            <a:r>
              <a:rPr lang="nb-NO" sz="1200" b="0" i="0" u="none" strike="noStrike" kern="1200" dirty="0" err="1">
                <a:solidFill>
                  <a:schemeClr val="tx1"/>
                </a:solidFill>
                <a:effectLst/>
                <a:latin typeface="+mn-lt"/>
                <a:ea typeface="+mn-ea"/>
                <a:cs typeface="+mn-cs"/>
              </a:rPr>
              <a:t>self-concept</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where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understanding</a:t>
            </a:r>
            <a:r>
              <a:rPr lang="nb-NO" sz="1200" b="0" i="0" u="none" strike="noStrike" kern="1200" dirty="0">
                <a:solidFill>
                  <a:schemeClr val="tx1"/>
                </a:solidFill>
                <a:effectLst/>
                <a:latin typeface="+mn-lt"/>
                <a:ea typeface="+mn-ea"/>
                <a:cs typeface="+mn-cs"/>
              </a:rPr>
              <a:t> of </a:t>
            </a:r>
            <a:r>
              <a:rPr lang="nb-NO" sz="1200" b="0" i="0" u="none" strike="noStrike" kern="1200" dirty="0" err="1">
                <a:solidFill>
                  <a:schemeClr val="tx1"/>
                </a:solidFill>
                <a:effectLst/>
                <a:latin typeface="+mn-lt"/>
                <a:ea typeface="+mn-ea"/>
                <a:cs typeface="+mn-cs"/>
              </a:rPr>
              <a:t>self</a:t>
            </a:r>
            <a:r>
              <a:rPr lang="nb-NO" sz="1200" b="0" i="0" u="none" strike="noStrike" kern="1200" dirty="0">
                <a:solidFill>
                  <a:schemeClr val="tx1"/>
                </a:solidFill>
                <a:effectLst/>
                <a:latin typeface="+mn-lt"/>
                <a:ea typeface="+mn-ea"/>
                <a:cs typeface="+mn-cs"/>
              </a:rPr>
              <a:t> is </a:t>
            </a:r>
            <a:r>
              <a:rPr lang="nb-NO" sz="1200" b="0" i="0" u="none" strike="noStrike" kern="1200" dirty="0" err="1">
                <a:solidFill>
                  <a:schemeClr val="tx1"/>
                </a:solidFill>
                <a:effectLst/>
                <a:latin typeface="+mn-lt"/>
                <a:ea typeface="+mn-ea"/>
                <a:cs typeface="+mn-cs"/>
              </a:rPr>
              <a:t>learned</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organized</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how</a:t>
            </a:r>
            <a:r>
              <a:rPr lang="nb-NO" sz="1200" b="0" i="0" u="none" strike="noStrike" kern="1200" dirty="0">
                <a:solidFill>
                  <a:schemeClr val="tx1"/>
                </a:solidFill>
                <a:effectLst/>
                <a:latin typeface="+mn-lt"/>
                <a:ea typeface="+mn-ea"/>
                <a:cs typeface="+mn-cs"/>
              </a:rPr>
              <a:t> it is </a:t>
            </a:r>
            <a:r>
              <a:rPr lang="nb-NO" sz="1200" b="0" i="0" u="none" strike="noStrike" kern="1200" dirty="0" err="1">
                <a:solidFill>
                  <a:schemeClr val="tx1"/>
                </a:solidFill>
                <a:effectLst/>
                <a:latin typeface="+mn-lt"/>
                <a:ea typeface="+mn-ea"/>
                <a:cs typeface="+mn-cs"/>
              </a:rPr>
              <a:t>applied</a:t>
            </a:r>
            <a:r>
              <a:rPr lang="nb-NO" sz="1200" b="0" i="0" u="none" strike="noStrike" kern="1200" dirty="0">
                <a:solidFill>
                  <a:schemeClr val="tx1"/>
                </a:solidFill>
                <a:effectLst/>
                <a:latin typeface="+mn-lt"/>
                <a:ea typeface="+mn-ea"/>
                <a:cs typeface="+mn-cs"/>
              </a:rPr>
              <a:t> to one-</a:t>
            </a:r>
            <a:r>
              <a:rPr lang="nb-NO" sz="1200" b="0" i="0" u="none" strike="noStrike" kern="1200" dirty="0" err="1">
                <a:solidFill>
                  <a:schemeClr val="tx1"/>
                </a:solidFill>
                <a:effectLst/>
                <a:latin typeface="+mn-lt"/>
                <a:ea typeface="+mn-ea"/>
                <a:cs typeface="+mn-cs"/>
              </a:rPr>
              <a:t>self</a:t>
            </a:r>
            <a:r>
              <a:rPr lang="nb-NO" sz="1200" b="0" i="0" u="none" strike="noStrike" kern="1200" dirty="0">
                <a:solidFill>
                  <a:schemeClr val="tx1"/>
                </a:solidFill>
                <a:effectLst/>
                <a:latin typeface="+mn-lt"/>
                <a:ea typeface="+mn-ea"/>
                <a:cs typeface="+mn-cs"/>
              </a:rPr>
              <a:t>), and </a:t>
            </a:r>
            <a:r>
              <a:rPr lang="nb-NO" sz="1200" b="0" i="0" u="none" strike="noStrike" kern="1200" dirty="0" err="1">
                <a:solidFill>
                  <a:schemeClr val="tx1"/>
                </a:solidFill>
                <a:effectLst/>
                <a:latin typeface="+mn-lt"/>
                <a:ea typeface="+mn-ea"/>
                <a:cs typeface="+mn-cs"/>
              </a:rPr>
              <a:t>dynamic</a:t>
            </a:r>
            <a:r>
              <a:rPr lang="nb-NO" sz="1200" b="0" i="0" u="none" strike="noStrike" kern="1200" dirty="0">
                <a:solidFill>
                  <a:schemeClr val="tx1"/>
                </a:solidFill>
                <a:effectLst/>
                <a:latin typeface="+mn-lt"/>
                <a:ea typeface="+mn-ea"/>
                <a:cs typeface="+mn-cs"/>
              </a:rPr>
              <a:t> (ever </a:t>
            </a:r>
            <a:r>
              <a:rPr lang="nb-NO" sz="1200" b="0" i="0" u="none" strike="noStrike" kern="1200" dirty="0" err="1">
                <a:solidFill>
                  <a:schemeClr val="tx1"/>
                </a:solidFill>
                <a:effectLst/>
                <a:latin typeface="+mn-lt"/>
                <a:ea typeface="+mn-ea"/>
                <a:cs typeface="+mn-cs"/>
              </a:rPr>
              <a:t>changing</a:t>
            </a:r>
            <a:r>
              <a:rPr lang="nb-NO" sz="1200" b="0" i="0" u="none" strike="noStrike" kern="1200" dirty="0">
                <a:solidFill>
                  <a:schemeClr val="tx1"/>
                </a:solidFill>
                <a:effectLst/>
                <a:latin typeface="+mn-lt"/>
                <a:ea typeface="+mn-ea"/>
                <a:cs typeface="+mn-cs"/>
              </a:rPr>
              <a:t>)</a:t>
            </a:r>
            <a:endParaRPr lang="nb-NO" b="0" dirty="0">
              <a:effectLst/>
            </a:endParaRPr>
          </a:p>
          <a:p>
            <a:pPr rtl="0"/>
            <a:r>
              <a:rPr lang="nb-NO" sz="1200" b="0" i="0" u="none" strike="noStrike" kern="1200" dirty="0">
                <a:solidFill>
                  <a:schemeClr val="tx1"/>
                </a:solidFill>
                <a:effectLst/>
                <a:latin typeface="+mn-lt"/>
                <a:ea typeface="+mn-ea"/>
                <a:cs typeface="+mn-cs"/>
              </a:rPr>
              <a:t>Our </a:t>
            </a:r>
            <a:r>
              <a:rPr lang="nb-NO" sz="1200" b="0" i="0" u="none" strike="noStrike" kern="1200" dirty="0" err="1">
                <a:solidFill>
                  <a:schemeClr val="tx1"/>
                </a:solidFill>
                <a:effectLst/>
                <a:latin typeface="+mn-lt"/>
                <a:ea typeface="+mn-ea"/>
                <a:cs typeface="+mn-cs"/>
              </a:rPr>
              <a:t>research</a:t>
            </a:r>
            <a:r>
              <a:rPr lang="nb-NO" sz="1200" b="0" i="0" u="none" strike="noStrike" kern="1200" dirty="0">
                <a:solidFill>
                  <a:schemeClr val="tx1"/>
                </a:solidFill>
                <a:effectLst/>
                <a:latin typeface="+mn-lt"/>
                <a:ea typeface="+mn-ea"/>
                <a:cs typeface="+mn-cs"/>
              </a:rPr>
              <a:t> has </a:t>
            </a:r>
            <a:r>
              <a:rPr lang="nb-NO" sz="1200" b="0" i="0" u="none" strike="noStrike" kern="1200" dirty="0" err="1">
                <a:solidFill>
                  <a:schemeClr val="tx1"/>
                </a:solidFill>
                <a:effectLst/>
                <a:latin typeface="+mn-lt"/>
                <a:ea typeface="+mn-ea"/>
                <a:cs typeface="+mn-cs"/>
              </a:rPr>
              <a:t>shown</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that</a:t>
            </a:r>
            <a:r>
              <a:rPr lang="nb-NO" sz="1200" b="0" i="0" u="none" strike="noStrike" kern="1200" dirty="0">
                <a:solidFill>
                  <a:schemeClr val="tx1"/>
                </a:solidFill>
                <a:effectLst/>
                <a:latin typeface="+mn-lt"/>
                <a:ea typeface="+mn-ea"/>
                <a:cs typeface="+mn-cs"/>
              </a:rPr>
              <a:t> SE is a </a:t>
            </a:r>
            <a:r>
              <a:rPr lang="nb-NO" sz="1200" b="0" i="0" u="none" strike="noStrike" kern="1200" dirty="0" err="1">
                <a:solidFill>
                  <a:schemeClr val="tx1"/>
                </a:solidFill>
                <a:effectLst/>
                <a:latin typeface="+mn-lt"/>
                <a:ea typeface="+mn-ea"/>
                <a:cs typeface="+mn-cs"/>
              </a:rPr>
              <a:t>key</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factor</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alongside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situational</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factors</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such</a:t>
            </a:r>
            <a:r>
              <a:rPr lang="nb-NO" sz="1200" b="0" i="0" u="none" strike="noStrike" kern="1200" dirty="0">
                <a:solidFill>
                  <a:schemeClr val="tx1"/>
                </a:solidFill>
                <a:effectLst/>
                <a:latin typeface="+mn-lt"/>
                <a:ea typeface="+mn-ea"/>
                <a:cs typeface="+mn-cs"/>
              </a:rPr>
              <a:t> as </a:t>
            </a:r>
            <a:r>
              <a:rPr lang="nb-NO" sz="1200" b="0" i="0" u="none" strike="noStrike" kern="1200" dirty="0" err="1">
                <a:solidFill>
                  <a:schemeClr val="tx1"/>
                </a:solidFill>
                <a:effectLst/>
                <a:latin typeface="+mn-lt"/>
                <a:ea typeface="+mn-ea"/>
                <a:cs typeface="+mn-cs"/>
              </a:rPr>
              <a:t>communication</a:t>
            </a:r>
            <a:r>
              <a:rPr lang="nb-NO" sz="1200" b="0" i="0" u="none" strike="noStrike" kern="1200" dirty="0">
                <a:solidFill>
                  <a:schemeClr val="tx1"/>
                </a:solidFill>
                <a:effectLst/>
                <a:latin typeface="+mn-lt"/>
                <a:ea typeface="+mn-ea"/>
                <a:cs typeface="+mn-cs"/>
              </a:rPr>
              <a:t> and </a:t>
            </a:r>
            <a:r>
              <a:rPr lang="nb-NO" sz="1200" b="0" i="0" u="none" strike="noStrike" kern="1200" dirty="0" err="1">
                <a:solidFill>
                  <a:schemeClr val="tx1"/>
                </a:solidFill>
                <a:effectLst/>
                <a:latin typeface="+mn-lt"/>
                <a:ea typeface="+mn-ea"/>
                <a:cs typeface="+mn-cs"/>
              </a:rPr>
              <a:t>cooperation</a:t>
            </a:r>
            <a:r>
              <a:rPr lang="nb-NO" sz="1200" b="0" i="0" u="none" strike="noStrike" kern="1200" dirty="0">
                <a:solidFill>
                  <a:schemeClr val="tx1"/>
                </a:solidFill>
                <a:effectLst/>
                <a:latin typeface="+mn-lt"/>
                <a:ea typeface="+mn-ea"/>
                <a:cs typeface="+mn-cs"/>
              </a:rPr>
              <a:t>, in </a:t>
            </a:r>
            <a:r>
              <a:rPr lang="nb-NO" sz="1200" b="0" i="0" u="none" strike="noStrike" kern="1200" dirty="0" err="1">
                <a:solidFill>
                  <a:schemeClr val="tx1"/>
                </a:solidFill>
                <a:effectLst/>
                <a:latin typeface="+mn-lt"/>
                <a:ea typeface="+mn-ea"/>
                <a:cs typeface="+mn-cs"/>
              </a:rPr>
              <a:t>successful</a:t>
            </a:r>
            <a:r>
              <a:rPr lang="nb-NO" sz="1200" b="0" i="0" u="none" strike="noStrike" kern="1200" dirty="0">
                <a:solidFill>
                  <a:schemeClr val="tx1"/>
                </a:solidFill>
                <a:effectLst/>
                <a:latin typeface="+mn-lt"/>
                <a:ea typeface="+mn-ea"/>
                <a:cs typeface="+mn-cs"/>
              </a:rPr>
              <a:t> cyber </a:t>
            </a:r>
            <a:r>
              <a:rPr lang="nb-NO" sz="1200" b="0" i="0" u="none" strike="noStrike" kern="1200" dirty="0" err="1">
                <a:solidFill>
                  <a:schemeClr val="tx1"/>
                </a:solidFill>
                <a:effectLst/>
                <a:latin typeface="+mn-lt"/>
                <a:ea typeface="+mn-ea"/>
                <a:cs typeface="+mn-cs"/>
              </a:rPr>
              <a:t>security</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behaviour</a:t>
            </a:r>
            <a:endParaRPr lang="nb-NO" b="0" dirty="0">
              <a:effectLst/>
            </a:endParaRPr>
          </a:p>
          <a:p>
            <a:pPr rtl="0"/>
            <a:r>
              <a:rPr lang="nb-NO" sz="1200" b="0" i="0" u="none" strike="noStrike" kern="1200" dirty="0" err="1">
                <a:solidFill>
                  <a:schemeClr val="tx1"/>
                </a:solidFill>
                <a:effectLst/>
                <a:latin typeface="+mn-lt"/>
                <a:ea typeface="+mn-ea"/>
                <a:cs typeface="+mn-cs"/>
              </a:rPr>
              <a:t>Can</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explained</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helplessness</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behaviours</a:t>
            </a:r>
            <a:endParaRPr lang="nb-NO" b="0" dirty="0">
              <a:effectLst/>
            </a:endParaRPr>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C31968-C942-0A4A-A985-4800B9457E6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59273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Advances in generative artificial intelligence show great potential for improving education. Yet little is known about how this new technology should be used and how effective it can be compared to current best practices. Here we report a randomized, controlled trial measuring college students’ learning and their perceptions when content is presented through an AI-powered tutor compared with an active learning class. The novel design of the custom AI tutor is informed by the same pedagogical best practices as employed in the in-class lessons. We find that students learn significantly more in less time when using the AI tutor, compared with the in-class active learning. They also feel more engaged and more motivated. These findings offer empirical evidence for the efficacy of a widely accessible AI-powered pedagogy in significantly enhancing learning outcomes, presenting a compelling case for its broad adoption in learning environments.</a:t>
            </a:r>
          </a:p>
          <a:p>
            <a:endParaRPr lang="en-GB" sz="1200" b="0" i="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F2CB18-3A61-4980-8BDA-B64D476BC9DB}"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887550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5EE89F-D86F-4EB3-AA8D-894C6D09E554}"/>
            </a:ext>
          </a:extLst>
        </p:cNvPr>
        <p:cNvGrpSpPr/>
        <p:nvPr/>
      </p:nvGrpSpPr>
      <p:grpSpPr>
        <a:xfrm>
          <a:off x="0" y="0"/>
          <a:ext cx="0" cy="0"/>
          <a:chOff x="0" y="0"/>
          <a:chExt cx="0" cy="0"/>
        </a:xfrm>
      </p:grpSpPr>
      <p:sp>
        <p:nvSpPr>
          <p:cNvPr id="7170" name="Rectangle 7">
            <a:extLst>
              <a:ext uri="{FF2B5EF4-FFF2-40B4-BE49-F238E27FC236}">
                <a16:creationId xmlns:a16="http://schemas.microsoft.com/office/drawing/2014/main" id="{D432F65F-D43B-A53F-765D-48100DCB9ED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5C2A072-E7F5-49FE-A216-0B68B1E95323}" type="slidenum">
              <a:rPr kumimoji="0" lang="en-US" altLang="nb-NO" sz="1200" b="0" i="0" u="none" strike="noStrike" kern="1200" cap="none" spc="0" normalizeH="0" baseline="0" noProof="0">
                <a:ln>
                  <a:noFill/>
                </a:ln>
                <a:solidFill>
                  <a:prstClr val="black"/>
                </a:solidFill>
                <a:effectLst/>
                <a:uLnTx/>
                <a:uFillTx/>
                <a:latin typeface="Times"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n-US" altLang="nb-NO" sz="1200" b="0" i="0" u="none" strike="noStrike" kern="1200" cap="none" spc="0" normalizeH="0" baseline="0" noProof="0">
              <a:ln>
                <a:noFill/>
              </a:ln>
              <a:solidFill>
                <a:prstClr val="black"/>
              </a:solidFill>
              <a:effectLst/>
              <a:uLnTx/>
              <a:uFillTx/>
              <a:latin typeface="Times" panose="02020603050405020304" pitchFamily="18" charset="0"/>
              <a:ea typeface="+mn-ea"/>
              <a:cs typeface="+mn-cs"/>
            </a:endParaRPr>
          </a:p>
        </p:txBody>
      </p:sp>
      <p:sp>
        <p:nvSpPr>
          <p:cNvPr id="7171" name="Rectangle 2">
            <a:extLst>
              <a:ext uri="{FF2B5EF4-FFF2-40B4-BE49-F238E27FC236}">
                <a16:creationId xmlns:a16="http://schemas.microsoft.com/office/drawing/2014/main" id="{16F4E539-2FAB-B9F2-71B6-C0C8513C821F}"/>
              </a:ext>
            </a:extLst>
          </p:cNvPr>
          <p:cNvSpPr>
            <a:spLocks noGrp="1" noRot="1" noChangeAspect="1" noChangeArrowheads="1" noTextEdit="1"/>
          </p:cNvSpPr>
          <p:nvPr>
            <p:ph type="sldImg"/>
          </p:nvPr>
        </p:nvSpPr>
        <p:spPr>
          <a:ln/>
        </p:spPr>
      </p:sp>
      <p:sp>
        <p:nvSpPr>
          <p:cNvPr id="7172" name="Rectangle 3">
            <a:extLst>
              <a:ext uri="{FF2B5EF4-FFF2-40B4-BE49-F238E27FC236}">
                <a16:creationId xmlns:a16="http://schemas.microsoft.com/office/drawing/2014/main" id="{3601AA51-3EDE-35C6-C18D-0B564F5A90E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nb-NO" dirty="0"/>
              <a:t>Interrelated set of competencies for learning and thinking, and include many of the skills required for active learning, critical </a:t>
            </a:r>
            <a:r>
              <a:rPr lang="en-US" altLang="nb-NO" dirty="0" err="1"/>
              <a:t>thinking,reflective</a:t>
            </a:r>
            <a:r>
              <a:rPr lang="en-US" altLang="nb-NO" dirty="0"/>
              <a:t> judgment, problem solving, and decision-making.</a:t>
            </a:r>
          </a:p>
          <a:p>
            <a:pPr eaLnBrk="1" hangingPunct="1"/>
            <a:endParaRPr lang="nb-NO" altLang="nb-NO" dirty="0"/>
          </a:p>
        </p:txBody>
      </p:sp>
    </p:spTree>
    <p:extLst>
      <p:ext uri="{BB962C8B-B14F-4D97-AF65-F5344CB8AC3E}">
        <p14:creationId xmlns:p14="http://schemas.microsoft.com/office/powerpoint/2010/main" val="39480742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Using EEG scans and linguistic analysis, researchers found that participants who relied on ChatGPT showed weaker neural connectivity and less engagement in memory and decision-making areas of the brain. Their essays were more uniform and less original.</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F2CB18-3A61-4980-8BDA-B64D476BC9DB}"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904922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F2CB18-3A61-4980-8BDA-B64D476BC9DB}"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158026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sz="1200" b="0" i="0" kern="1200" dirty="0">
                <a:solidFill>
                  <a:schemeClr val="tx1"/>
                </a:solidFill>
                <a:effectLst/>
                <a:latin typeface="+mn-lt"/>
                <a:ea typeface="+mn-ea"/>
                <a:cs typeface="+mn-cs"/>
              </a:rPr>
              <a:t>1. In this study we had a</a:t>
            </a:r>
            <a:r>
              <a:rPr lang="en-GB" sz="1200" b="1" i="0" kern="1200" dirty="0">
                <a:solidFill>
                  <a:schemeClr val="tx1"/>
                </a:solidFill>
                <a:effectLst/>
                <a:latin typeface="+mn-lt"/>
                <a:ea typeface="+mn-ea"/>
                <a:cs typeface="+mn-cs"/>
              </a:rPr>
              <a:t> limited number of participants</a:t>
            </a:r>
            <a:r>
              <a:rPr lang="en-GB" sz="1200" b="0" i="0" kern="1200" dirty="0">
                <a:solidFill>
                  <a:schemeClr val="tx1"/>
                </a:solidFill>
                <a:effectLst/>
                <a:latin typeface="+mn-lt"/>
                <a:ea typeface="+mn-ea"/>
                <a:cs typeface="+mn-cs"/>
              </a:rPr>
              <a:t> recruited from a specific geographical area, several large academic institutions, located very close to each other. For future work it will be important to include a larger number of participants coming with diverse backgrounds like professionals in different areas, age groups, as well as ensuring that the study is more gender balanced.</a:t>
            </a:r>
          </a:p>
          <a:p>
            <a:pPr fontAlgn="base"/>
            <a:r>
              <a:rPr lang="en-GB" sz="1200" b="0" i="0" kern="1200" dirty="0">
                <a:solidFill>
                  <a:schemeClr val="tx1"/>
                </a:solidFill>
                <a:effectLst/>
                <a:latin typeface="+mn-lt"/>
                <a:ea typeface="+mn-ea"/>
                <a:cs typeface="+mn-cs"/>
              </a:rPr>
              <a:t>2. This study was performed using ChatGPT, and though we do not believe that as of the time of this paper publication in June 2025, there are any significant breakthroughs in any of the commercially available models to grant a significantly different result, we cannot directly generalize the obtained results to other LLM models. Thus, for future work it will be important to include several LLMs and/or offer users a choice to use their preferred one, if any.</a:t>
            </a:r>
          </a:p>
          <a:p>
            <a:pPr fontAlgn="base"/>
            <a:r>
              <a:rPr lang="en-GB" sz="1200" b="0" i="0" kern="1200" dirty="0">
                <a:solidFill>
                  <a:schemeClr val="tx1"/>
                </a:solidFill>
                <a:effectLst/>
                <a:latin typeface="+mn-lt"/>
                <a:ea typeface="+mn-ea"/>
                <a:cs typeface="+mn-cs"/>
              </a:rPr>
              <a:t>3.  Future work may also include the use of LLMs with other modalities beyond the text, like audio modality.</a:t>
            </a:r>
          </a:p>
          <a:p>
            <a:pPr fontAlgn="base"/>
            <a:r>
              <a:rPr lang="en-GB" sz="1200" b="0" i="0" kern="1200" dirty="0">
                <a:solidFill>
                  <a:schemeClr val="tx1"/>
                </a:solidFill>
                <a:effectLst/>
                <a:latin typeface="+mn-lt"/>
                <a:ea typeface="+mn-ea"/>
                <a:cs typeface="+mn-cs"/>
              </a:rPr>
              <a:t>4.  We did not divide our essay writing task into subtasks like idea generation, writing, and so on, which is often done in prior work. This </a:t>
            </a:r>
            <a:r>
              <a:rPr lang="en-GB" sz="1200" b="0" i="0" kern="1200" dirty="0" err="1">
                <a:solidFill>
                  <a:schemeClr val="tx1"/>
                </a:solidFill>
                <a:effectLst/>
                <a:latin typeface="+mn-lt"/>
                <a:ea typeface="+mn-ea"/>
                <a:cs typeface="+mn-cs"/>
              </a:rPr>
              <a:t>labeling</a:t>
            </a:r>
            <a:r>
              <a:rPr lang="en-GB" sz="1200" b="0" i="0" kern="1200" dirty="0">
                <a:solidFill>
                  <a:schemeClr val="tx1"/>
                </a:solidFill>
                <a:effectLst/>
                <a:latin typeface="+mn-lt"/>
                <a:ea typeface="+mn-ea"/>
                <a:cs typeface="+mn-cs"/>
              </a:rPr>
              <a:t> can be useful to understand what happens at each stage of essay writing and have more in-depth analysis.</a:t>
            </a:r>
          </a:p>
          <a:p>
            <a:pPr fontAlgn="base"/>
            <a:r>
              <a:rPr lang="en-GB" sz="1200" b="0" i="0" kern="1200" dirty="0">
                <a:solidFill>
                  <a:schemeClr val="tx1"/>
                </a:solidFill>
                <a:effectLst/>
                <a:latin typeface="+mn-lt"/>
                <a:ea typeface="+mn-ea"/>
                <a:cs typeface="+mn-cs"/>
              </a:rPr>
              <a:t>5. In our current EEG analysis we focused on reporting connectivity patterns without examining spectral power changes, which could provide additional insights into neural efficiency. EEG's spatial resolution limits precise localization of deep cortical or subcortical contributors (e.g. hippocampus), thus fMRI use is the next step for our future work.</a:t>
            </a:r>
          </a:p>
          <a:p>
            <a:pPr fontAlgn="base"/>
            <a:r>
              <a:rPr lang="en-GB" sz="1200" b="0" i="0" kern="1200" dirty="0">
                <a:solidFill>
                  <a:schemeClr val="tx1"/>
                </a:solidFill>
                <a:effectLst/>
                <a:latin typeface="+mn-lt"/>
                <a:ea typeface="+mn-ea"/>
                <a:cs typeface="+mn-cs"/>
              </a:rPr>
              <a:t>6. Our findings are </a:t>
            </a:r>
            <a:r>
              <a:rPr lang="en-GB" sz="1200" b="1" i="0" kern="1200" dirty="0">
                <a:solidFill>
                  <a:schemeClr val="tx1"/>
                </a:solidFill>
                <a:effectLst/>
                <a:latin typeface="+mn-lt"/>
                <a:ea typeface="+mn-ea"/>
                <a:cs typeface="+mn-cs"/>
              </a:rPr>
              <a:t>context-dependent and are focused on writing an essay in an educational setting and may not generalize across tasks.</a:t>
            </a:r>
            <a:endParaRPr lang="en-GB" sz="1200" b="0" i="0" kern="1200" dirty="0">
              <a:solidFill>
                <a:schemeClr val="tx1"/>
              </a:solidFill>
              <a:effectLst/>
              <a:latin typeface="+mn-lt"/>
              <a:ea typeface="+mn-ea"/>
              <a:cs typeface="+mn-cs"/>
            </a:endParaRPr>
          </a:p>
          <a:p>
            <a:pPr fontAlgn="base"/>
            <a:r>
              <a:rPr lang="en-GB" sz="1200" b="0" i="0" kern="1200" dirty="0">
                <a:solidFill>
                  <a:schemeClr val="tx1"/>
                </a:solidFill>
                <a:effectLst/>
                <a:latin typeface="+mn-lt"/>
                <a:ea typeface="+mn-ea"/>
                <a:cs typeface="+mn-cs"/>
              </a:rPr>
              <a:t>7. Future studies should also consider </a:t>
            </a:r>
            <a:r>
              <a:rPr lang="en-GB" sz="1200" b="1" i="0" kern="1200" dirty="0">
                <a:solidFill>
                  <a:schemeClr val="tx1"/>
                </a:solidFill>
                <a:effectLst/>
                <a:latin typeface="+mn-lt"/>
                <a:ea typeface="+mn-ea"/>
                <a:cs typeface="+mn-cs"/>
              </a:rPr>
              <a:t>exploring longitudinal impacts</a:t>
            </a:r>
            <a:r>
              <a:rPr lang="en-GB" sz="1200" b="0" i="0" kern="1200" dirty="0">
                <a:solidFill>
                  <a:schemeClr val="tx1"/>
                </a:solidFill>
                <a:effectLst/>
                <a:latin typeface="+mn-lt"/>
                <a:ea typeface="+mn-ea"/>
                <a:cs typeface="+mn-cs"/>
              </a:rPr>
              <a:t> of tool usage on memory retention, creativity, and writing fluency.</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F2CB18-3A61-4980-8BDA-B64D476BC9DB}"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875191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d8ae986ccb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d8ae986ccb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d8ae986ccb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d8ae986ccb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Cyber attack from russia - wanted to know about nato military staff. Military espionage targeting health care system</a:t>
            </a:r>
            <a:endParaRP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d8ae986ccb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d8ae986ccb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Shared infrastructure (i.e. hardware) means shared risk</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7afaa372b1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7afaa372b1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Wannacry infected 230.000 windows systems in 150 countries</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GB"/>
              <a:t>#Your data are more valuable than you think (black market value in the Dark Web)</a:t>
            </a:r>
            <a:endParaRPr/>
          </a:p>
          <a:p>
            <a:pPr marL="0" lvl="0" indent="0" algn="l" rtl="0">
              <a:spcBef>
                <a:spcPts val="0"/>
              </a:spcBef>
              <a:spcAft>
                <a:spcPts val="0"/>
              </a:spcAft>
              <a:buNone/>
            </a:pPr>
            <a:r>
              <a:rPr lang="en-GB"/>
              <a:t>But much more important than the value for others is the value it has for your and your work. We often may tend to think: I do not have to lock my door, there is not much of value in my flat. Who should break in HERE? But the point is that things may have value for YOU - and the difference between this digital crime/cybercrime and the traditional crime we are used to is that DATA can be kept hostage. As we learnt from the 20xx wannacry ransomware that encrypted xxxx mio. Computers worldwide.</a:t>
            </a:r>
            <a:endParaRPr/>
          </a:p>
          <a:p>
            <a:pPr marL="0" lvl="0" indent="0" algn="l" rtl="0">
              <a:spcBef>
                <a:spcPts val="0"/>
              </a:spcBef>
              <a:spcAft>
                <a:spcPts val="0"/>
              </a:spcAft>
              <a:buNone/>
            </a:pPr>
            <a:r>
              <a:rPr lang="en-GB"/>
              <a:t>In some cases one gets the data back after paying via some crypto currency, in other cases not. Some of these criminals have a “reputation” of being “trustworthy”, others not. Some even do have a customer service hotline where one can ask for instructions on how to open up a bitcoin digital wallet, something most of us may not be very familiar with, and then they are happy to help.</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en-US" dirty="0"/>
              <a:t>stress - patient actual job - PC only medium - often outdated OS and few resources in IT, little awareness, staff turnover.</a:t>
            </a:r>
          </a:p>
          <a:p>
            <a:r>
              <a:rPr lang="en-US" dirty="0"/>
              <a:t>Perhaps the most extensive among the new ones: 2.9 million mails, 6 gr. Hospitals, 8 years, 95 campaigns.</a:t>
            </a:r>
          </a:p>
          <a:p>
            <a:r>
              <a:rPr lang="en-US" dirty="0"/>
              <a:t>Odds ratios are the ratios compared to a reference value in a logistic regression, i.e. a statistical linear regression operating with a dichotomous criterion variable. </a:t>
            </a:r>
          </a:p>
          <a:p>
            <a:r>
              <a:rPr lang="en-US" dirty="0"/>
              <a:t>We see that replicates were meaningful - unfortunately we do not have a more detailed time breakdown/resolution. Between 1-5 and &gt;10, the probability was reduced to 1/3. The correlation between number of campaigns and OR can also be seen implicitly in the comparison of the different sites.</a:t>
            </a:r>
          </a:p>
          <a:p>
            <a:r>
              <a:rPr lang="en-US" dirty="0"/>
              <a:t>Personal topics in mails seem to be slightly more successful than IT related ones. There were also seasonal effects, but these are not explained in this way.</a:t>
            </a:r>
          </a:p>
          <a:p>
            <a:r>
              <a:rPr lang="en-US" dirty="0"/>
              <a:t>Overall: </a:t>
            </a:r>
            <a:r>
              <a:rPr lang="en-US" dirty="0" err="1"/>
              <a:t>clickrates</a:t>
            </a:r>
            <a:r>
              <a:rPr lang="en-US" dirty="0"/>
              <a:t> of 13-49% are reported in most studies. There are also outliers.</a:t>
            </a:r>
          </a:p>
          <a:p>
            <a:r>
              <a:rPr lang="en-US" dirty="0"/>
              <a:t>Why hospitals: low levels awareness, critical infrastructure, large staff turnover.</a:t>
            </a:r>
            <a:endParaRPr lang="de-DE" dirty="0"/>
          </a:p>
        </p:txBody>
      </p:sp>
      <p:sp>
        <p:nvSpPr>
          <p:cNvPr id="4" name="Foliennummernplatzhalt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922229-5D2D-4017-902A-98F50ED5E5CC}" type="slidenum">
              <a:rPr kumimoji="0" lang="de-DE" sz="18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de-DE" sz="1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5692408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7afaa372b1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 name="Google Shape;432;g7afaa372b1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000" dirty="0">
                <a:solidFill>
                  <a:schemeClr val="dk1"/>
                </a:solidFill>
              </a:rPr>
              <a:t>Gordon, W. J., Wright, A., Glynn, R. J., </a:t>
            </a:r>
            <a:r>
              <a:rPr lang="en-GB" sz="1000" dirty="0" err="1">
                <a:solidFill>
                  <a:schemeClr val="dk1"/>
                </a:solidFill>
              </a:rPr>
              <a:t>Kadakia</a:t>
            </a:r>
            <a:r>
              <a:rPr lang="en-GB" sz="1000" dirty="0">
                <a:solidFill>
                  <a:schemeClr val="dk1"/>
                </a:solidFill>
              </a:rPr>
              <a:t>, J., Mazzone, C., </a:t>
            </a:r>
            <a:r>
              <a:rPr lang="en-GB" sz="1000" dirty="0" err="1">
                <a:solidFill>
                  <a:schemeClr val="dk1"/>
                </a:solidFill>
              </a:rPr>
              <a:t>Leinbach</a:t>
            </a:r>
            <a:r>
              <a:rPr lang="en-GB" sz="1000" dirty="0">
                <a:solidFill>
                  <a:schemeClr val="dk1"/>
                </a:solidFill>
              </a:rPr>
              <a:t>, E., &amp; Landman, A. (2019). Evaluation of a mandatory phishing training program for high-risk employees at a US healthcare system. </a:t>
            </a:r>
            <a:r>
              <a:rPr lang="en-GB" sz="1000" i="1" dirty="0">
                <a:solidFill>
                  <a:schemeClr val="dk1"/>
                </a:solidFill>
              </a:rPr>
              <a:t>Journal of the American Medical Informatics Association</a:t>
            </a:r>
            <a:r>
              <a:rPr lang="en-GB" sz="1000" dirty="0">
                <a:solidFill>
                  <a:schemeClr val="dk1"/>
                </a:solidFill>
              </a:rPr>
              <a:t>, </a:t>
            </a:r>
            <a:r>
              <a:rPr lang="en-GB" sz="1000" i="1" dirty="0">
                <a:solidFill>
                  <a:schemeClr val="dk1"/>
                </a:solidFill>
              </a:rPr>
              <a:t>26</a:t>
            </a:r>
            <a:r>
              <a:rPr lang="en-GB" sz="1000" dirty="0">
                <a:solidFill>
                  <a:schemeClr val="dk1"/>
                </a:solidFill>
              </a:rPr>
              <a:t>(6), 547-552.</a:t>
            </a:r>
          </a:p>
          <a:p>
            <a:pPr marL="0" lvl="0" indent="0" algn="l" rtl="0">
              <a:spcBef>
                <a:spcPts val="0"/>
              </a:spcBef>
              <a:spcAft>
                <a:spcPts val="0"/>
              </a:spcAft>
              <a:buNone/>
            </a:pPr>
            <a:r>
              <a:rPr lang="en-US" sz="1000" dirty="0"/>
              <a:t>click rates are alarmingly high, but generally improve with repeated simulated phishing campaigns. </a:t>
            </a:r>
          </a:p>
          <a:p>
            <a:pPr marL="0" lvl="0" indent="0" algn="l" rtl="0">
              <a:spcBef>
                <a:spcPts val="0"/>
              </a:spcBef>
              <a:spcAft>
                <a:spcPts val="0"/>
              </a:spcAft>
              <a:buNone/>
            </a:pPr>
            <a:r>
              <a:rPr lang="en-US" sz="1000" dirty="0"/>
              <a:t>the mandatory training program for employees who clicked on 5 or more simulated phishing campaigns itself did not have a meaningful impact on click rates—the “offenders” remained more likely to click on phishing emails than nonoffenders did, with click rates between 10% and 25% post-training. </a:t>
            </a:r>
          </a:p>
          <a:p>
            <a:pPr marL="0" lvl="0" indent="0" algn="l" rtl="0">
              <a:spcBef>
                <a:spcPts val="0"/>
              </a:spcBef>
              <a:spcAft>
                <a:spcPts val="0"/>
              </a:spcAft>
              <a:buNone/>
            </a:pPr>
            <a:r>
              <a:rPr lang="en-US" sz="1000" dirty="0"/>
              <a:t>The real-time training (provided after an employee clicked on any phishing simulation) may have been more effective at narrowing the gap between offenders and non offenders</a:t>
            </a:r>
          </a:p>
          <a:p>
            <a:pPr marL="0" lvl="0" indent="0" algn="l" rtl="0">
              <a:spcBef>
                <a:spcPts val="0"/>
              </a:spcBef>
              <a:spcAft>
                <a:spcPts val="0"/>
              </a:spcAft>
              <a:buNone/>
            </a:pPr>
            <a:r>
              <a:rPr lang="en-US" sz="1000" dirty="0"/>
              <a:t>Because it only takes 1 successful phishing attack to cause substantial damage to a healthcare organization, these click rates (with or without training) are highly concerning.</a:t>
            </a:r>
            <a:endParaRPr sz="1000" dirty="0">
              <a:solidFill>
                <a:schemeClr val="dk1"/>
              </a:solidFill>
            </a:endParaRPr>
          </a:p>
          <a:p>
            <a:pPr marL="0" lvl="0" indent="0" algn="l" rtl="0">
              <a:spcBef>
                <a:spcPts val="0"/>
              </a:spcBef>
              <a:spcAft>
                <a:spcPts val="0"/>
              </a:spcAft>
              <a:buNone/>
            </a:pPr>
            <a:endParaRPr sz="1000" dirty="0">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9FDC3C-6714-C868-63BE-07E5479507A8}"/>
              </a:ext>
            </a:extLst>
          </p:cNvPr>
          <p:cNvSpPr>
            <a:spLocks noGrp="1"/>
          </p:cNvSpPr>
          <p:nvPr>
            <p:ph type="dt" sz="half" idx="10"/>
          </p:nvPr>
        </p:nvSpPr>
        <p:spPr/>
        <p:txBody>
          <a:bodyPr/>
          <a:lstStyle/>
          <a:p>
            <a:fld id="{B61BEF0D-F0BB-DE4B-95CE-6DB70DBA9567}" type="datetimeFigureOut">
              <a:rPr lang="en-US" smtClean="0"/>
              <a:pPr/>
              <a:t>2/4/2026</a:t>
            </a:fld>
            <a:endParaRPr lang="en-US" dirty="0"/>
          </a:p>
        </p:txBody>
      </p:sp>
      <p:sp>
        <p:nvSpPr>
          <p:cNvPr id="3" name="Footer Placeholder 2">
            <a:extLst>
              <a:ext uri="{FF2B5EF4-FFF2-40B4-BE49-F238E27FC236}">
                <a16:creationId xmlns:a16="http://schemas.microsoft.com/office/drawing/2014/main" id="{CF2972CC-DCF9-4F0C-BF2E-6BA9040719EB}"/>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5717C1E-AD92-58C9-5D49-6ACCB2EB1FBF}"/>
              </a:ext>
            </a:extLst>
          </p:cNvPr>
          <p:cNvSpPr>
            <a:spLocks noGrp="1"/>
          </p:cNvSpPr>
          <p:nvPr>
            <p:ph type="sldNum" sz="quarter" idx="12"/>
          </p:nvPr>
        </p:nvSpPr>
        <p:spPr/>
        <p:txBody>
          <a:bodyPr/>
          <a:lstStyle/>
          <a:p>
            <a:fld id="{00000000-1234-1234-1234-123412341234}" type="slidenum">
              <a:rPr lang="en-GB" smtClean="0"/>
              <a:pPr/>
              <a:t>‹#›</a:t>
            </a:fld>
            <a:endParaRPr lang="en-GB"/>
          </a:p>
        </p:txBody>
      </p:sp>
    </p:spTree>
    <p:extLst>
      <p:ext uri="{BB962C8B-B14F-4D97-AF65-F5344CB8AC3E}">
        <p14:creationId xmlns:p14="http://schemas.microsoft.com/office/powerpoint/2010/main" val="9177500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ACED4-6A29-BE70-6FE5-8BB57FF70DB0}"/>
              </a:ext>
            </a:extLst>
          </p:cNvPr>
          <p:cNvSpPr>
            <a:spLocks noGrp="1"/>
          </p:cNvSpPr>
          <p:nvPr>
            <p:ph type="title"/>
          </p:nvPr>
        </p:nvSpPr>
        <p:spPr>
          <a:xfrm>
            <a:off x="1007746" y="548640"/>
            <a:ext cx="4718684" cy="1920240"/>
          </a:xfrm>
        </p:spPr>
        <p:txBody>
          <a:bodyPr anchor="b"/>
          <a:lstStyle>
            <a:lvl1pPr>
              <a:defRPr sz="3840"/>
            </a:lvl1pPr>
          </a:lstStyle>
          <a:p>
            <a:r>
              <a:rPr lang="en-US"/>
              <a:t>Click to edit Master title style</a:t>
            </a:r>
            <a:endParaRPr lang="nb-NO"/>
          </a:p>
        </p:txBody>
      </p:sp>
      <p:sp>
        <p:nvSpPr>
          <p:cNvPr id="3" name="Content Placeholder 2">
            <a:extLst>
              <a:ext uri="{FF2B5EF4-FFF2-40B4-BE49-F238E27FC236}">
                <a16:creationId xmlns:a16="http://schemas.microsoft.com/office/drawing/2014/main" id="{03FDFD6C-EB7B-E2C1-D736-33103AF6D355}"/>
              </a:ext>
            </a:extLst>
          </p:cNvPr>
          <p:cNvSpPr>
            <a:spLocks noGrp="1"/>
          </p:cNvSpPr>
          <p:nvPr>
            <p:ph idx="1"/>
          </p:nvPr>
        </p:nvSpPr>
        <p:spPr>
          <a:xfrm>
            <a:off x="6219826" y="1184912"/>
            <a:ext cx="7406640" cy="5848350"/>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Text Placeholder 3">
            <a:extLst>
              <a:ext uri="{FF2B5EF4-FFF2-40B4-BE49-F238E27FC236}">
                <a16:creationId xmlns:a16="http://schemas.microsoft.com/office/drawing/2014/main" id="{A4CBD81A-C824-A8F6-8902-93A7DFF07FA6}"/>
              </a:ext>
            </a:extLst>
          </p:cNvPr>
          <p:cNvSpPr>
            <a:spLocks noGrp="1"/>
          </p:cNvSpPr>
          <p:nvPr>
            <p:ph type="body" sz="half" idx="2"/>
          </p:nvPr>
        </p:nvSpPr>
        <p:spPr>
          <a:xfrm>
            <a:off x="1007746" y="2468881"/>
            <a:ext cx="4718684" cy="4573906"/>
          </a:xfrm>
        </p:spPr>
        <p:txBody>
          <a:bodyPr/>
          <a:lstStyle>
            <a:lvl1pPr marL="0" indent="0">
              <a:buNone/>
              <a:defRPr sz="1920"/>
            </a:lvl1pPr>
            <a:lvl2pPr marL="548627" indent="0">
              <a:buNone/>
              <a:defRPr sz="1680"/>
            </a:lvl2pPr>
            <a:lvl3pPr marL="1097252" indent="0">
              <a:buNone/>
              <a:defRPr sz="1440"/>
            </a:lvl3pPr>
            <a:lvl4pPr marL="1645879" indent="0">
              <a:buNone/>
              <a:defRPr sz="1200"/>
            </a:lvl4pPr>
            <a:lvl5pPr marL="2194505" indent="0">
              <a:buNone/>
              <a:defRPr sz="1200"/>
            </a:lvl5pPr>
            <a:lvl6pPr marL="2743132" indent="0">
              <a:buNone/>
              <a:defRPr sz="1200"/>
            </a:lvl6pPr>
            <a:lvl7pPr marL="3291757" indent="0">
              <a:buNone/>
              <a:defRPr sz="1200"/>
            </a:lvl7pPr>
            <a:lvl8pPr marL="3840384" indent="0">
              <a:buNone/>
              <a:defRPr sz="1200"/>
            </a:lvl8pPr>
            <a:lvl9pPr marL="4389011" indent="0">
              <a:buNone/>
              <a:defRPr sz="1200"/>
            </a:lvl9pPr>
          </a:lstStyle>
          <a:p>
            <a:pPr lvl="0"/>
            <a:r>
              <a:rPr lang="en-US"/>
              <a:t>Click to edit Master text styles</a:t>
            </a:r>
          </a:p>
        </p:txBody>
      </p:sp>
      <p:sp>
        <p:nvSpPr>
          <p:cNvPr id="5" name="Date Placeholder 4">
            <a:extLst>
              <a:ext uri="{FF2B5EF4-FFF2-40B4-BE49-F238E27FC236}">
                <a16:creationId xmlns:a16="http://schemas.microsoft.com/office/drawing/2014/main" id="{D6E280F1-87B8-AF64-A135-4F68BEF713BA}"/>
              </a:ext>
            </a:extLst>
          </p:cNvPr>
          <p:cNvSpPr>
            <a:spLocks noGrp="1"/>
          </p:cNvSpPr>
          <p:nvPr>
            <p:ph type="dt" sz="half" idx="10"/>
          </p:nvPr>
        </p:nvSpPr>
        <p:spPr/>
        <p:txBody>
          <a:bodyPr/>
          <a:lstStyle/>
          <a:p>
            <a:fld id="{B61BEF0D-F0BB-DE4B-95CE-6DB70DBA9567}" type="datetimeFigureOut">
              <a:rPr lang="en-US" smtClean="0"/>
              <a:pPr/>
              <a:t>2/4/2026</a:t>
            </a:fld>
            <a:endParaRPr lang="en-US" dirty="0"/>
          </a:p>
        </p:txBody>
      </p:sp>
      <p:sp>
        <p:nvSpPr>
          <p:cNvPr id="6" name="Footer Placeholder 5">
            <a:extLst>
              <a:ext uri="{FF2B5EF4-FFF2-40B4-BE49-F238E27FC236}">
                <a16:creationId xmlns:a16="http://schemas.microsoft.com/office/drawing/2014/main" id="{D6F6839F-4060-B8BD-41B8-9714F1022FF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917BCCE-6940-06E7-7CDF-5C67ADD448D3}"/>
              </a:ext>
            </a:extLst>
          </p:cNvPr>
          <p:cNvSpPr>
            <a:spLocks noGrp="1"/>
          </p:cNvSpPr>
          <p:nvPr>
            <p:ph type="sldNum" sz="quarter" idx="12"/>
          </p:nvPr>
        </p:nvSpPr>
        <p:spPr/>
        <p:txBody>
          <a:bodyPr/>
          <a:lstStyle/>
          <a:p>
            <a:fld id="{00000000-1234-1234-1234-123412341234}" type="slidenum">
              <a:rPr lang="en-GB" smtClean="0"/>
              <a:pPr/>
              <a:t>‹#›</a:t>
            </a:fld>
            <a:endParaRPr lang="en-GB"/>
          </a:p>
        </p:txBody>
      </p:sp>
    </p:spTree>
    <p:extLst>
      <p:ext uri="{BB962C8B-B14F-4D97-AF65-F5344CB8AC3E}">
        <p14:creationId xmlns:p14="http://schemas.microsoft.com/office/powerpoint/2010/main" val="1234198965"/>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FC6C0-4673-F16E-1D2E-075906F32F27}"/>
              </a:ext>
            </a:extLst>
          </p:cNvPr>
          <p:cNvSpPr>
            <a:spLocks noGrp="1"/>
          </p:cNvSpPr>
          <p:nvPr>
            <p:ph type="title"/>
          </p:nvPr>
        </p:nvSpPr>
        <p:spPr>
          <a:xfrm>
            <a:off x="1007746" y="548640"/>
            <a:ext cx="4718684" cy="1920240"/>
          </a:xfrm>
        </p:spPr>
        <p:txBody>
          <a:bodyPr anchor="b"/>
          <a:lstStyle>
            <a:lvl1pPr>
              <a:defRPr sz="3840"/>
            </a:lvl1pPr>
          </a:lstStyle>
          <a:p>
            <a:r>
              <a:rPr lang="en-US"/>
              <a:t>Click to edit Master title style</a:t>
            </a:r>
            <a:endParaRPr lang="nb-NO"/>
          </a:p>
        </p:txBody>
      </p:sp>
      <p:sp>
        <p:nvSpPr>
          <p:cNvPr id="3" name="Picture Placeholder 2">
            <a:extLst>
              <a:ext uri="{FF2B5EF4-FFF2-40B4-BE49-F238E27FC236}">
                <a16:creationId xmlns:a16="http://schemas.microsoft.com/office/drawing/2014/main" id="{CDCBD5FD-4219-8389-BF82-91F5F08924B8}"/>
              </a:ext>
            </a:extLst>
          </p:cNvPr>
          <p:cNvSpPr>
            <a:spLocks noGrp="1"/>
          </p:cNvSpPr>
          <p:nvPr>
            <p:ph type="pic" idx="1"/>
          </p:nvPr>
        </p:nvSpPr>
        <p:spPr>
          <a:xfrm>
            <a:off x="6219826" y="1184912"/>
            <a:ext cx="7406640" cy="5848350"/>
          </a:xfrm>
        </p:spPr>
        <p:txBody>
          <a:bodyPr/>
          <a:lstStyle>
            <a:lvl1pPr marL="0" indent="0">
              <a:buNone/>
              <a:defRPr sz="3840"/>
            </a:lvl1pPr>
            <a:lvl2pPr marL="548627" indent="0">
              <a:buNone/>
              <a:defRPr sz="3360"/>
            </a:lvl2pPr>
            <a:lvl3pPr marL="1097252" indent="0">
              <a:buNone/>
              <a:defRPr sz="2880"/>
            </a:lvl3pPr>
            <a:lvl4pPr marL="1645879" indent="0">
              <a:buNone/>
              <a:defRPr sz="2400"/>
            </a:lvl4pPr>
            <a:lvl5pPr marL="2194505" indent="0">
              <a:buNone/>
              <a:defRPr sz="2400"/>
            </a:lvl5pPr>
            <a:lvl6pPr marL="2743132" indent="0">
              <a:buNone/>
              <a:defRPr sz="2400"/>
            </a:lvl6pPr>
            <a:lvl7pPr marL="3291757" indent="0">
              <a:buNone/>
              <a:defRPr sz="2400"/>
            </a:lvl7pPr>
            <a:lvl8pPr marL="3840384" indent="0">
              <a:buNone/>
              <a:defRPr sz="2400"/>
            </a:lvl8pPr>
            <a:lvl9pPr marL="4389011" indent="0">
              <a:buNone/>
              <a:defRPr sz="2400"/>
            </a:lvl9pPr>
          </a:lstStyle>
          <a:p>
            <a:endParaRPr lang="nb-NO"/>
          </a:p>
        </p:txBody>
      </p:sp>
      <p:sp>
        <p:nvSpPr>
          <p:cNvPr id="4" name="Text Placeholder 3">
            <a:extLst>
              <a:ext uri="{FF2B5EF4-FFF2-40B4-BE49-F238E27FC236}">
                <a16:creationId xmlns:a16="http://schemas.microsoft.com/office/drawing/2014/main" id="{D65789AF-3FC6-C10D-DA46-204111D43CA7}"/>
              </a:ext>
            </a:extLst>
          </p:cNvPr>
          <p:cNvSpPr>
            <a:spLocks noGrp="1"/>
          </p:cNvSpPr>
          <p:nvPr>
            <p:ph type="body" sz="half" idx="2"/>
          </p:nvPr>
        </p:nvSpPr>
        <p:spPr>
          <a:xfrm>
            <a:off x="1007746" y="2468881"/>
            <a:ext cx="4718684" cy="4573906"/>
          </a:xfrm>
        </p:spPr>
        <p:txBody>
          <a:bodyPr/>
          <a:lstStyle>
            <a:lvl1pPr marL="0" indent="0">
              <a:buNone/>
              <a:defRPr sz="1920"/>
            </a:lvl1pPr>
            <a:lvl2pPr marL="548627" indent="0">
              <a:buNone/>
              <a:defRPr sz="1680"/>
            </a:lvl2pPr>
            <a:lvl3pPr marL="1097252" indent="0">
              <a:buNone/>
              <a:defRPr sz="1440"/>
            </a:lvl3pPr>
            <a:lvl4pPr marL="1645879" indent="0">
              <a:buNone/>
              <a:defRPr sz="1200"/>
            </a:lvl4pPr>
            <a:lvl5pPr marL="2194505" indent="0">
              <a:buNone/>
              <a:defRPr sz="1200"/>
            </a:lvl5pPr>
            <a:lvl6pPr marL="2743132" indent="0">
              <a:buNone/>
              <a:defRPr sz="1200"/>
            </a:lvl6pPr>
            <a:lvl7pPr marL="3291757" indent="0">
              <a:buNone/>
              <a:defRPr sz="1200"/>
            </a:lvl7pPr>
            <a:lvl8pPr marL="3840384" indent="0">
              <a:buNone/>
              <a:defRPr sz="1200"/>
            </a:lvl8pPr>
            <a:lvl9pPr marL="4389011" indent="0">
              <a:buNone/>
              <a:defRPr sz="1200"/>
            </a:lvl9pPr>
          </a:lstStyle>
          <a:p>
            <a:pPr lvl="0"/>
            <a:r>
              <a:rPr lang="en-US"/>
              <a:t>Click to edit Master text styles</a:t>
            </a:r>
          </a:p>
        </p:txBody>
      </p:sp>
      <p:sp>
        <p:nvSpPr>
          <p:cNvPr id="5" name="Date Placeholder 4">
            <a:extLst>
              <a:ext uri="{FF2B5EF4-FFF2-40B4-BE49-F238E27FC236}">
                <a16:creationId xmlns:a16="http://schemas.microsoft.com/office/drawing/2014/main" id="{CB172DEF-DE25-205E-CA0B-897BF5E6E442}"/>
              </a:ext>
            </a:extLst>
          </p:cNvPr>
          <p:cNvSpPr>
            <a:spLocks noGrp="1"/>
          </p:cNvSpPr>
          <p:nvPr>
            <p:ph type="dt" sz="half" idx="10"/>
          </p:nvPr>
        </p:nvSpPr>
        <p:spPr/>
        <p:txBody>
          <a:bodyPr/>
          <a:lstStyle/>
          <a:p>
            <a:fld id="{B61BEF0D-F0BB-DE4B-95CE-6DB70DBA9567}" type="datetimeFigureOut">
              <a:rPr lang="en-US" smtClean="0"/>
              <a:pPr/>
              <a:t>2/4/2026</a:t>
            </a:fld>
            <a:endParaRPr lang="en-US" dirty="0"/>
          </a:p>
        </p:txBody>
      </p:sp>
      <p:sp>
        <p:nvSpPr>
          <p:cNvPr id="6" name="Footer Placeholder 5">
            <a:extLst>
              <a:ext uri="{FF2B5EF4-FFF2-40B4-BE49-F238E27FC236}">
                <a16:creationId xmlns:a16="http://schemas.microsoft.com/office/drawing/2014/main" id="{3BADD127-942E-55C7-0B00-AD1FCDFB804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BB008A5-5391-2A1C-6129-2652EA23946A}"/>
              </a:ext>
            </a:extLst>
          </p:cNvPr>
          <p:cNvSpPr>
            <a:spLocks noGrp="1"/>
          </p:cNvSpPr>
          <p:nvPr>
            <p:ph type="sldNum" sz="quarter" idx="12"/>
          </p:nvPr>
        </p:nvSpPr>
        <p:spPr/>
        <p:txBody>
          <a:bodyPr/>
          <a:lstStyle/>
          <a:p>
            <a:fld id="{00000000-1234-1234-1234-123412341234}" type="slidenum">
              <a:rPr lang="en-GB" smtClean="0"/>
              <a:pPr/>
              <a:t>‹#›</a:t>
            </a:fld>
            <a:endParaRPr lang="en-GB"/>
          </a:p>
        </p:txBody>
      </p:sp>
    </p:spTree>
    <p:extLst>
      <p:ext uri="{BB962C8B-B14F-4D97-AF65-F5344CB8AC3E}">
        <p14:creationId xmlns:p14="http://schemas.microsoft.com/office/powerpoint/2010/main" val="2419409377"/>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298CB-4F58-4253-B951-50C5689DB979}"/>
              </a:ext>
            </a:extLst>
          </p:cNvPr>
          <p:cNvSpPr>
            <a:spLocks noGrp="1"/>
          </p:cNvSpPr>
          <p:nvPr>
            <p:ph type="title"/>
          </p:nvPr>
        </p:nvSpPr>
        <p:spPr/>
        <p:txBody>
          <a:bodyPr/>
          <a:lstStyle/>
          <a:p>
            <a:r>
              <a:rPr lang="en-US"/>
              <a:t>Click to edit Master title style</a:t>
            </a:r>
            <a:endParaRPr lang="nb-NO"/>
          </a:p>
        </p:txBody>
      </p:sp>
      <p:sp>
        <p:nvSpPr>
          <p:cNvPr id="3" name="Vertical Text Placeholder 2">
            <a:extLst>
              <a:ext uri="{FF2B5EF4-FFF2-40B4-BE49-F238E27FC236}">
                <a16:creationId xmlns:a16="http://schemas.microsoft.com/office/drawing/2014/main" id="{65E864AF-36ED-46FA-E7F8-34AD2EF137E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B346E3DB-8CD2-4BA5-959C-551EBDD0E0F0}"/>
              </a:ext>
            </a:extLst>
          </p:cNvPr>
          <p:cNvSpPr>
            <a:spLocks noGrp="1"/>
          </p:cNvSpPr>
          <p:nvPr>
            <p:ph type="dt" sz="half" idx="10"/>
          </p:nvPr>
        </p:nvSpPr>
        <p:spPr/>
        <p:txBody>
          <a:bodyPr/>
          <a:lstStyle/>
          <a:p>
            <a:fld id="{B61BEF0D-F0BB-DE4B-95CE-6DB70DBA9567}" type="datetimeFigureOut">
              <a:rPr lang="en-US" smtClean="0"/>
              <a:pPr/>
              <a:t>2/4/2026</a:t>
            </a:fld>
            <a:endParaRPr lang="en-US" dirty="0"/>
          </a:p>
        </p:txBody>
      </p:sp>
      <p:sp>
        <p:nvSpPr>
          <p:cNvPr id="5" name="Footer Placeholder 4">
            <a:extLst>
              <a:ext uri="{FF2B5EF4-FFF2-40B4-BE49-F238E27FC236}">
                <a16:creationId xmlns:a16="http://schemas.microsoft.com/office/drawing/2014/main" id="{3008E97C-EFA7-63AE-214B-6E98376242A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9C957E3-75E5-370A-9F88-69E64E6E5561}"/>
              </a:ext>
            </a:extLst>
          </p:cNvPr>
          <p:cNvSpPr>
            <a:spLocks noGrp="1"/>
          </p:cNvSpPr>
          <p:nvPr>
            <p:ph type="sldNum" sz="quarter" idx="12"/>
          </p:nvPr>
        </p:nvSpPr>
        <p:spPr/>
        <p:txBody>
          <a:bodyPr/>
          <a:lstStyle/>
          <a:p>
            <a:fld id="{00000000-1234-1234-1234-123412341234}" type="slidenum">
              <a:rPr lang="en-GB" smtClean="0"/>
              <a:pPr/>
              <a:t>‹#›</a:t>
            </a:fld>
            <a:endParaRPr lang="en-GB"/>
          </a:p>
        </p:txBody>
      </p:sp>
    </p:spTree>
    <p:extLst>
      <p:ext uri="{BB962C8B-B14F-4D97-AF65-F5344CB8AC3E}">
        <p14:creationId xmlns:p14="http://schemas.microsoft.com/office/powerpoint/2010/main" val="3629576479"/>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1266A5E-81D1-58D4-EAF0-A6264341BF8D}"/>
              </a:ext>
            </a:extLst>
          </p:cNvPr>
          <p:cNvSpPr>
            <a:spLocks noGrp="1"/>
          </p:cNvSpPr>
          <p:nvPr>
            <p:ph type="title" orient="vert"/>
          </p:nvPr>
        </p:nvSpPr>
        <p:spPr>
          <a:xfrm>
            <a:off x="10469881" y="438152"/>
            <a:ext cx="3154680" cy="6974207"/>
          </a:xfrm>
        </p:spPr>
        <p:txBody>
          <a:bodyPr vert="eaVert"/>
          <a:lstStyle/>
          <a:p>
            <a:r>
              <a:rPr lang="en-US"/>
              <a:t>Click to edit Master title style</a:t>
            </a:r>
            <a:endParaRPr lang="nb-NO"/>
          </a:p>
        </p:txBody>
      </p:sp>
      <p:sp>
        <p:nvSpPr>
          <p:cNvPr id="3" name="Vertical Text Placeholder 2">
            <a:extLst>
              <a:ext uri="{FF2B5EF4-FFF2-40B4-BE49-F238E27FC236}">
                <a16:creationId xmlns:a16="http://schemas.microsoft.com/office/drawing/2014/main" id="{2B2BD40C-0DB3-4D07-F0ED-750ED1DCE808}"/>
              </a:ext>
            </a:extLst>
          </p:cNvPr>
          <p:cNvSpPr>
            <a:spLocks noGrp="1"/>
          </p:cNvSpPr>
          <p:nvPr>
            <p:ph type="body" orient="vert" idx="1"/>
          </p:nvPr>
        </p:nvSpPr>
        <p:spPr>
          <a:xfrm>
            <a:off x="1005841" y="438152"/>
            <a:ext cx="9281160" cy="69742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93B7E356-0641-0A93-314C-D52EEF15E0F6}"/>
              </a:ext>
            </a:extLst>
          </p:cNvPr>
          <p:cNvSpPr>
            <a:spLocks noGrp="1"/>
          </p:cNvSpPr>
          <p:nvPr>
            <p:ph type="dt" sz="half" idx="10"/>
          </p:nvPr>
        </p:nvSpPr>
        <p:spPr/>
        <p:txBody>
          <a:bodyPr/>
          <a:lstStyle/>
          <a:p>
            <a:fld id="{B61BEF0D-F0BB-DE4B-95CE-6DB70DBA9567}" type="datetimeFigureOut">
              <a:rPr lang="en-US" smtClean="0"/>
              <a:pPr/>
              <a:t>2/4/2026</a:t>
            </a:fld>
            <a:endParaRPr lang="en-US" dirty="0"/>
          </a:p>
        </p:txBody>
      </p:sp>
      <p:sp>
        <p:nvSpPr>
          <p:cNvPr id="5" name="Footer Placeholder 4">
            <a:extLst>
              <a:ext uri="{FF2B5EF4-FFF2-40B4-BE49-F238E27FC236}">
                <a16:creationId xmlns:a16="http://schemas.microsoft.com/office/drawing/2014/main" id="{D8F9651C-AEC7-F311-BDBF-8A303370295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02C0EB7-97EF-E5B4-14EF-AC2CE328ED86}"/>
              </a:ext>
            </a:extLst>
          </p:cNvPr>
          <p:cNvSpPr>
            <a:spLocks noGrp="1"/>
          </p:cNvSpPr>
          <p:nvPr>
            <p:ph type="sldNum" sz="quarter" idx="12"/>
          </p:nvPr>
        </p:nvSpPr>
        <p:spPr/>
        <p:txBody>
          <a:bodyPr/>
          <a:lstStyle/>
          <a:p>
            <a:fld id="{00000000-1234-1234-1234-123412341234}" type="slidenum">
              <a:rPr lang="en-GB" smtClean="0"/>
              <a:pPr/>
              <a:t>‹#›</a:t>
            </a:fld>
            <a:endParaRPr lang="en-GB"/>
          </a:p>
        </p:txBody>
      </p:sp>
    </p:spTree>
    <p:extLst>
      <p:ext uri="{BB962C8B-B14F-4D97-AF65-F5344CB8AC3E}">
        <p14:creationId xmlns:p14="http://schemas.microsoft.com/office/powerpoint/2010/main" val="371306070"/>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84"/>
        <p:cNvGrpSpPr/>
        <p:nvPr/>
      </p:nvGrpSpPr>
      <p:grpSpPr>
        <a:xfrm>
          <a:off x="0" y="0"/>
          <a:ext cx="0" cy="0"/>
          <a:chOff x="0" y="0"/>
          <a:chExt cx="0" cy="0"/>
        </a:xfrm>
      </p:grpSpPr>
      <p:sp>
        <p:nvSpPr>
          <p:cNvPr id="88" name="Google Shape;88;p4"/>
          <p:cNvSpPr txBox="1">
            <a:spLocks noGrp="1"/>
          </p:cNvSpPr>
          <p:nvPr>
            <p:ph type="title"/>
          </p:nvPr>
        </p:nvSpPr>
        <p:spPr>
          <a:xfrm>
            <a:off x="2086080" y="957720"/>
            <a:ext cx="11248800" cy="159888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9" name="Google Shape;89;p4"/>
          <p:cNvSpPr txBox="1">
            <a:spLocks noGrp="1"/>
          </p:cNvSpPr>
          <p:nvPr>
            <p:ph type="body" idx="1"/>
          </p:nvPr>
        </p:nvSpPr>
        <p:spPr>
          <a:xfrm>
            <a:off x="2086080" y="3184080"/>
            <a:ext cx="11248800" cy="4066560"/>
          </a:xfrm>
          <a:prstGeom prst="rect">
            <a:avLst/>
          </a:prstGeom>
        </p:spPr>
        <p:txBody>
          <a:bodyPr spcFirstLastPara="1" wrap="square" lIns="91425" tIns="91425" rIns="91425" bIns="91425" anchor="t" anchorCtr="0">
            <a:normAutofit/>
          </a:bodyPr>
          <a:lstStyle>
            <a:lvl1pPr marL="731502" lvl="0" indent="-497827">
              <a:spcBef>
                <a:spcPts val="0"/>
              </a:spcBef>
              <a:spcAft>
                <a:spcPts val="0"/>
              </a:spcAft>
              <a:buSzPts val="1300"/>
              <a:buChar char="●"/>
              <a:defRPr/>
            </a:lvl1pPr>
            <a:lvl2pPr marL="1463004" lvl="1" indent="-477508">
              <a:spcBef>
                <a:spcPts val="0"/>
              </a:spcBef>
              <a:spcAft>
                <a:spcPts val="0"/>
              </a:spcAft>
              <a:buSzPts val="1100"/>
              <a:buChar char="○"/>
              <a:defRPr/>
            </a:lvl2pPr>
            <a:lvl3pPr marL="2194505" lvl="2" indent="-477508">
              <a:spcBef>
                <a:spcPts val="0"/>
              </a:spcBef>
              <a:spcAft>
                <a:spcPts val="0"/>
              </a:spcAft>
              <a:buSzPts val="1100"/>
              <a:buChar char="■"/>
              <a:defRPr/>
            </a:lvl3pPr>
            <a:lvl4pPr marL="2926007" lvl="3" indent="-477508">
              <a:spcBef>
                <a:spcPts val="0"/>
              </a:spcBef>
              <a:spcAft>
                <a:spcPts val="0"/>
              </a:spcAft>
              <a:buSzPts val="1100"/>
              <a:buChar char="●"/>
              <a:defRPr/>
            </a:lvl4pPr>
            <a:lvl5pPr marL="3657509" lvl="4" indent="-477508">
              <a:spcBef>
                <a:spcPts val="0"/>
              </a:spcBef>
              <a:spcAft>
                <a:spcPts val="0"/>
              </a:spcAft>
              <a:buSzPts val="1100"/>
              <a:buChar char="○"/>
              <a:defRPr/>
            </a:lvl5pPr>
            <a:lvl6pPr marL="4389011" lvl="5" indent="-477508">
              <a:spcBef>
                <a:spcPts val="0"/>
              </a:spcBef>
              <a:spcAft>
                <a:spcPts val="0"/>
              </a:spcAft>
              <a:buSzPts val="1100"/>
              <a:buChar char="■"/>
              <a:defRPr/>
            </a:lvl6pPr>
            <a:lvl7pPr marL="5120512" lvl="6" indent="-477508">
              <a:spcBef>
                <a:spcPts val="0"/>
              </a:spcBef>
              <a:spcAft>
                <a:spcPts val="0"/>
              </a:spcAft>
              <a:buSzPts val="1100"/>
              <a:buChar char="●"/>
              <a:defRPr/>
            </a:lvl7pPr>
            <a:lvl8pPr marL="5852014" lvl="7" indent="-477508">
              <a:spcBef>
                <a:spcPts val="0"/>
              </a:spcBef>
              <a:spcAft>
                <a:spcPts val="0"/>
              </a:spcAft>
              <a:buSzPts val="1100"/>
              <a:buChar char="○"/>
              <a:defRPr/>
            </a:lvl8pPr>
            <a:lvl9pPr marL="6583516" lvl="8" indent="-477508">
              <a:spcBef>
                <a:spcPts val="0"/>
              </a:spcBef>
              <a:spcAft>
                <a:spcPts val="0"/>
              </a:spcAft>
              <a:buSzPts val="1100"/>
              <a:buChar char="■"/>
              <a:defRPr/>
            </a:lvl9pPr>
          </a:lstStyle>
          <a:p>
            <a:endParaRPr/>
          </a:p>
        </p:txBody>
      </p:sp>
      <p:sp>
        <p:nvSpPr>
          <p:cNvPr id="90" name="Google Shape;90;p4"/>
          <p:cNvSpPr txBox="1">
            <a:spLocks noGrp="1"/>
          </p:cNvSpPr>
          <p:nvPr>
            <p:ph type="sldNum" idx="12"/>
          </p:nvPr>
        </p:nvSpPr>
        <p:spPr>
          <a:xfrm>
            <a:off x="13521673" y="7579162"/>
            <a:ext cx="877920" cy="62976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2252842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98720" y="712040"/>
            <a:ext cx="13632960" cy="91632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98720" y="1843960"/>
            <a:ext cx="6399840" cy="5466240"/>
          </a:xfrm>
          <a:prstGeom prst="rect">
            <a:avLst/>
          </a:prstGeom>
        </p:spPr>
        <p:txBody>
          <a:bodyPr spcFirstLastPara="1" wrap="square" lIns="91425" tIns="91425" rIns="91425" bIns="91425" anchor="t" anchorCtr="0">
            <a:normAutofit/>
          </a:bodyPr>
          <a:lstStyle>
            <a:lvl1pPr marL="731502" lvl="0" indent="-507988">
              <a:spcBef>
                <a:spcPts val="0"/>
              </a:spcBef>
              <a:spcAft>
                <a:spcPts val="0"/>
              </a:spcAft>
              <a:buSzPts val="1400"/>
              <a:buChar char="●"/>
              <a:defRPr sz="2240"/>
            </a:lvl1pPr>
            <a:lvl2pPr marL="1463004" lvl="1" indent="-487668">
              <a:spcBef>
                <a:spcPts val="0"/>
              </a:spcBef>
              <a:spcAft>
                <a:spcPts val="0"/>
              </a:spcAft>
              <a:buSzPts val="1200"/>
              <a:buChar char="○"/>
              <a:defRPr sz="1920"/>
            </a:lvl2pPr>
            <a:lvl3pPr marL="2194505" lvl="2" indent="-487668">
              <a:spcBef>
                <a:spcPts val="0"/>
              </a:spcBef>
              <a:spcAft>
                <a:spcPts val="0"/>
              </a:spcAft>
              <a:buSzPts val="1200"/>
              <a:buChar char="■"/>
              <a:defRPr sz="1920"/>
            </a:lvl3pPr>
            <a:lvl4pPr marL="2926007" lvl="3" indent="-487668">
              <a:spcBef>
                <a:spcPts val="0"/>
              </a:spcBef>
              <a:spcAft>
                <a:spcPts val="0"/>
              </a:spcAft>
              <a:buSzPts val="1200"/>
              <a:buChar char="●"/>
              <a:defRPr sz="1920"/>
            </a:lvl4pPr>
            <a:lvl5pPr marL="3657509" lvl="4" indent="-487668">
              <a:spcBef>
                <a:spcPts val="0"/>
              </a:spcBef>
              <a:spcAft>
                <a:spcPts val="0"/>
              </a:spcAft>
              <a:buSzPts val="1200"/>
              <a:buChar char="○"/>
              <a:defRPr sz="1920"/>
            </a:lvl5pPr>
            <a:lvl6pPr marL="4389011" lvl="5" indent="-487668">
              <a:spcBef>
                <a:spcPts val="0"/>
              </a:spcBef>
              <a:spcAft>
                <a:spcPts val="0"/>
              </a:spcAft>
              <a:buSzPts val="1200"/>
              <a:buChar char="■"/>
              <a:defRPr sz="1920"/>
            </a:lvl6pPr>
            <a:lvl7pPr marL="5120512" lvl="6" indent="-487668">
              <a:spcBef>
                <a:spcPts val="0"/>
              </a:spcBef>
              <a:spcAft>
                <a:spcPts val="0"/>
              </a:spcAft>
              <a:buSzPts val="1200"/>
              <a:buChar char="●"/>
              <a:defRPr sz="1920"/>
            </a:lvl7pPr>
            <a:lvl8pPr marL="5852014" lvl="7" indent="-487668">
              <a:spcBef>
                <a:spcPts val="0"/>
              </a:spcBef>
              <a:spcAft>
                <a:spcPts val="0"/>
              </a:spcAft>
              <a:buSzPts val="1200"/>
              <a:buChar char="○"/>
              <a:defRPr sz="1920"/>
            </a:lvl8pPr>
            <a:lvl9pPr marL="6583516" lvl="8" indent="-487668">
              <a:spcBef>
                <a:spcPts val="0"/>
              </a:spcBef>
              <a:spcAft>
                <a:spcPts val="0"/>
              </a:spcAft>
              <a:buSzPts val="1200"/>
              <a:buChar char="■"/>
              <a:defRPr sz="1920"/>
            </a:lvl9pPr>
          </a:lstStyle>
          <a:p>
            <a:endParaRPr/>
          </a:p>
        </p:txBody>
      </p:sp>
      <p:sp>
        <p:nvSpPr>
          <p:cNvPr id="23" name="Google Shape;23;p5"/>
          <p:cNvSpPr txBox="1">
            <a:spLocks noGrp="1"/>
          </p:cNvSpPr>
          <p:nvPr>
            <p:ph type="body" idx="2"/>
          </p:nvPr>
        </p:nvSpPr>
        <p:spPr>
          <a:xfrm>
            <a:off x="7731840" y="1843960"/>
            <a:ext cx="6399840" cy="5466240"/>
          </a:xfrm>
          <a:prstGeom prst="rect">
            <a:avLst/>
          </a:prstGeom>
        </p:spPr>
        <p:txBody>
          <a:bodyPr spcFirstLastPara="1" wrap="square" lIns="91425" tIns="91425" rIns="91425" bIns="91425" anchor="t" anchorCtr="0">
            <a:normAutofit/>
          </a:bodyPr>
          <a:lstStyle>
            <a:lvl1pPr marL="731502" lvl="0" indent="-507988">
              <a:spcBef>
                <a:spcPts val="0"/>
              </a:spcBef>
              <a:spcAft>
                <a:spcPts val="0"/>
              </a:spcAft>
              <a:buSzPts val="1400"/>
              <a:buChar char="●"/>
              <a:defRPr sz="2240"/>
            </a:lvl1pPr>
            <a:lvl2pPr marL="1463004" lvl="1" indent="-487668">
              <a:spcBef>
                <a:spcPts val="0"/>
              </a:spcBef>
              <a:spcAft>
                <a:spcPts val="0"/>
              </a:spcAft>
              <a:buSzPts val="1200"/>
              <a:buChar char="○"/>
              <a:defRPr sz="1920"/>
            </a:lvl2pPr>
            <a:lvl3pPr marL="2194505" lvl="2" indent="-487668">
              <a:spcBef>
                <a:spcPts val="0"/>
              </a:spcBef>
              <a:spcAft>
                <a:spcPts val="0"/>
              </a:spcAft>
              <a:buSzPts val="1200"/>
              <a:buChar char="■"/>
              <a:defRPr sz="1920"/>
            </a:lvl3pPr>
            <a:lvl4pPr marL="2926007" lvl="3" indent="-487668">
              <a:spcBef>
                <a:spcPts val="0"/>
              </a:spcBef>
              <a:spcAft>
                <a:spcPts val="0"/>
              </a:spcAft>
              <a:buSzPts val="1200"/>
              <a:buChar char="●"/>
              <a:defRPr sz="1920"/>
            </a:lvl4pPr>
            <a:lvl5pPr marL="3657509" lvl="4" indent="-487668">
              <a:spcBef>
                <a:spcPts val="0"/>
              </a:spcBef>
              <a:spcAft>
                <a:spcPts val="0"/>
              </a:spcAft>
              <a:buSzPts val="1200"/>
              <a:buChar char="○"/>
              <a:defRPr sz="1920"/>
            </a:lvl5pPr>
            <a:lvl6pPr marL="4389011" lvl="5" indent="-487668">
              <a:spcBef>
                <a:spcPts val="0"/>
              </a:spcBef>
              <a:spcAft>
                <a:spcPts val="0"/>
              </a:spcAft>
              <a:buSzPts val="1200"/>
              <a:buChar char="■"/>
              <a:defRPr sz="1920"/>
            </a:lvl6pPr>
            <a:lvl7pPr marL="5120512" lvl="6" indent="-487668">
              <a:spcBef>
                <a:spcPts val="0"/>
              </a:spcBef>
              <a:spcAft>
                <a:spcPts val="0"/>
              </a:spcAft>
              <a:buSzPts val="1200"/>
              <a:buChar char="●"/>
              <a:defRPr sz="1920"/>
            </a:lvl7pPr>
            <a:lvl8pPr marL="5852014" lvl="7" indent="-487668">
              <a:spcBef>
                <a:spcPts val="0"/>
              </a:spcBef>
              <a:spcAft>
                <a:spcPts val="0"/>
              </a:spcAft>
              <a:buSzPts val="1200"/>
              <a:buChar char="○"/>
              <a:defRPr sz="1920"/>
            </a:lvl8pPr>
            <a:lvl9pPr marL="6583516" lvl="8" indent="-487668">
              <a:spcBef>
                <a:spcPts val="0"/>
              </a:spcBef>
              <a:spcAft>
                <a:spcPts val="0"/>
              </a:spcAft>
              <a:buSzPts val="1200"/>
              <a:buChar char="■"/>
              <a:defRPr sz="1920"/>
            </a:lvl9pPr>
          </a:lstStyle>
          <a:p>
            <a:endParaRPr/>
          </a:p>
        </p:txBody>
      </p:sp>
      <p:sp>
        <p:nvSpPr>
          <p:cNvPr id="24" name="Google Shape;24;p5"/>
          <p:cNvSpPr txBox="1">
            <a:spLocks noGrp="1"/>
          </p:cNvSpPr>
          <p:nvPr>
            <p:ph type="sldNum" idx="12"/>
          </p:nvPr>
        </p:nvSpPr>
        <p:spPr>
          <a:xfrm>
            <a:off x="13555933" y="7461148"/>
            <a:ext cx="877920" cy="62976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5879291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tel og innhold">
    <p:spTree>
      <p:nvGrpSpPr>
        <p:cNvPr id="1" name=""/>
        <p:cNvGrpSpPr/>
        <p:nvPr/>
      </p:nvGrpSpPr>
      <p:grpSpPr>
        <a:xfrm>
          <a:off x="0" y="0"/>
          <a:ext cx="0" cy="0"/>
          <a:chOff x="0" y="0"/>
          <a:chExt cx="0" cy="0"/>
        </a:xfrm>
      </p:grpSpPr>
      <p:sp>
        <p:nvSpPr>
          <p:cNvPr id="7" name="Plassholder for lysbildenummer 5"/>
          <p:cNvSpPr txBox="1">
            <a:spLocks/>
          </p:cNvSpPr>
          <p:nvPr userDrawn="1"/>
        </p:nvSpPr>
        <p:spPr>
          <a:xfrm>
            <a:off x="2" y="7705498"/>
            <a:ext cx="1024837" cy="438150"/>
          </a:xfrm>
          <a:prstGeom prst="rect">
            <a:avLst/>
          </a:prstGeom>
        </p:spPr>
        <p:txBody>
          <a:bodyPr/>
          <a:lstStyle>
            <a:defPPr>
              <a:defRPr lang="nb-NO"/>
            </a:defPPr>
            <a:lvl1pPr marL="0" algn="l"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1853A39-49B3-554A-AE82-85611CEBD8E3}" type="slidenum">
              <a:rPr lang="nb-NO" sz="1600" b="1" i="0" smtClean="0">
                <a:latin typeface="Arial"/>
                <a:cs typeface="Arial"/>
              </a:rPr>
              <a:pPr algn="ctr"/>
              <a:t>‹#›</a:t>
            </a:fld>
            <a:endParaRPr lang="nb-NO" sz="1600" b="1" i="0" dirty="0">
              <a:latin typeface="Arial"/>
              <a:cs typeface="Arial"/>
            </a:endParaRPr>
          </a:p>
        </p:txBody>
      </p:sp>
      <p:sp>
        <p:nvSpPr>
          <p:cNvPr id="5" name="Tittel 1">
            <a:extLst>
              <a:ext uri="{FF2B5EF4-FFF2-40B4-BE49-F238E27FC236}">
                <a16:creationId xmlns:a16="http://schemas.microsoft.com/office/drawing/2014/main" id="{901B6BB6-8BBC-1049-9603-B959ED93923A}"/>
              </a:ext>
            </a:extLst>
          </p:cNvPr>
          <p:cNvSpPr>
            <a:spLocks noGrp="1"/>
          </p:cNvSpPr>
          <p:nvPr>
            <p:ph type="title"/>
          </p:nvPr>
        </p:nvSpPr>
        <p:spPr>
          <a:xfrm>
            <a:off x="1571511" y="329570"/>
            <a:ext cx="12290425" cy="842077"/>
          </a:xfrm>
        </p:spPr>
        <p:txBody>
          <a:bodyPr wrap="square" anchor="t" anchorCtr="0">
            <a:spAutoFit/>
          </a:bodyPr>
          <a:lstStyle/>
          <a:p>
            <a:r>
              <a:rPr lang="nb-NO" dirty="0"/>
              <a:t>Klikk for å redigere tittelstil</a:t>
            </a:r>
          </a:p>
        </p:txBody>
      </p:sp>
      <p:sp>
        <p:nvSpPr>
          <p:cNvPr id="6" name="Plassholder for innhold 2">
            <a:extLst>
              <a:ext uri="{FF2B5EF4-FFF2-40B4-BE49-F238E27FC236}">
                <a16:creationId xmlns:a16="http://schemas.microsoft.com/office/drawing/2014/main" id="{E1E3CEDE-1D85-F54C-B415-CE6111D39453}"/>
              </a:ext>
            </a:extLst>
          </p:cNvPr>
          <p:cNvSpPr>
            <a:spLocks noGrp="1"/>
          </p:cNvSpPr>
          <p:nvPr>
            <p:ph idx="1"/>
          </p:nvPr>
        </p:nvSpPr>
        <p:spPr>
          <a:xfrm>
            <a:off x="1571511" y="1510237"/>
            <a:ext cx="12290425" cy="6195263"/>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23808716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FEE58-EA22-A236-2DC3-3BF351F54F9A}"/>
              </a:ext>
            </a:extLst>
          </p:cNvPr>
          <p:cNvSpPr>
            <a:spLocks noGrp="1"/>
          </p:cNvSpPr>
          <p:nvPr>
            <p:ph type="ctrTitle"/>
          </p:nvPr>
        </p:nvSpPr>
        <p:spPr>
          <a:xfrm>
            <a:off x="1828800" y="1346836"/>
            <a:ext cx="10972800" cy="2865120"/>
          </a:xfrm>
        </p:spPr>
        <p:txBody>
          <a:bodyPr anchor="b"/>
          <a:lstStyle>
            <a:lvl1pPr algn="ctr">
              <a:defRPr sz="7200"/>
            </a:lvl1pPr>
          </a:lstStyle>
          <a:p>
            <a:r>
              <a:rPr lang="en-US"/>
              <a:t>Click to edit Master title style</a:t>
            </a:r>
            <a:endParaRPr lang="en-GB"/>
          </a:p>
        </p:txBody>
      </p:sp>
      <p:sp>
        <p:nvSpPr>
          <p:cNvPr id="3" name="Subtitle 2">
            <a:extLst>
              <a:ext uri="{FF2B5EF4-FFF2-40B4-BE49-F238E27FC236}">
                <a16:creationId xmlns:a16="http://schemas.microsoft.com/office/drawing/2014/main" id="{1BB04AAC-6A12-91CB-7105-C22D4BCB0D9F}"/>
              </a:ext>
            </a:extLst>
          </p:cNvPr>
          <p:cNvSpPr>
            <a:spLocks noGrp="1"/>
          </p:cNvSpPr>
          <p:nvPr>
            <p:ph type="subTitle" idx="1"/>
          </p:nvPr>
        </p:nvSpPr>
        <p:spPr>
          <a:xfrm>
            <a:off x="1828800" y="4322446"/>
            <a:ext cx="10972800" cy="1986914"/>
          </a:xfrm>
        </p:spPr>
        <p:txBody>
          <a:bodyPr/>
          <a:lstStyle>
            <a:lvl1pPr marL="0" indent="0" algn="ctr">
              <a:buNone/>
              <a:defRPr sz="288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30F22BB-2B17-4D3A-EFAB-9B013526DD5F}"/>
              </a:ext>
            </a:extLst>
          </p:cNvPr>
          <p:cNvSpPr>
            <a:spLocks noGrp="1"/>
          </p:cNvSpPr>
          <p:nvPr>
            <p:ph type="dt" sz="half" idx="10"/>
          </p:nvPr>
        </p:nvSpPr>
        <p:spPr/>
        <p:txBody>
          <a:bodyPr/>
          <a:lstStyle/>
          <a:p>
            <a:fld id="{1D5210D7-39A1-484F-BADC-3E2500C614CA}" type="datetimeFigureOut">
              <a:rPr lang="en-GB" smtClean="0"/>
              <a:t>04/02/2026</a:t>
            </a:fld>
            <a:endParaRPr lang="en-GB"/>
          </a:p>
        </p:txBody>
      </p:sp>
      <p:sp>
        <p:nvSpPr>
          <p:cNvPr id="5" name="Footer Placeholder 4">
            <a:extLst>
              <a:ext uri="{FF2B5EF4-FFF2-40B4-BE49-F238E27FC236}">
                <a16:creationId xmlns:a16="http://schemas.microsoft.com/office/drawing/2014/main" id="{670C332F-05A5-F252-979E-5801FD81DCF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F927DA4-F19B-40B6-B1DA-90062FB618EA}"/>
              </a:ext>
            </a:extLst>
          </p:cNvPr>
          <p:cNvSpPr>
            <a:spLocks noGrp="1"/>
          </p:cNvSpPr>
          <p:nvPr>
            <p:ph type="sldNum" sz="quarter" idx="12"/>
          </p:nvPr>
        </p:nvSpPr>
        <p:spPr/>
        <p:txBody>
          <a:bodyPr/>
          <a:lstStyle/>
          <a:p>
            <a:fld id="{C425699F-F765-48D3-A1E7-24B1C7D38B0D}" type="slidenum">
              <a:rPr lang="en-GB" smtClean="0"/>
              <a:t>‹#›</a:t>
            </a:fld>
            <a:endParaRPr lang="en-GB"/>
          </a:p>
        </p:txBody>
      </p:sp>
    </p:spTree>
    <p:extLst>
      <p:ext uri="{BB962C8B-B14F-4D97-AF65-F5344CB8AC3E}">
        <p14:creationId xmlns:p14="http://schemas.microsoft.com/office/powerpoint/2010/main" val="4717344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69782-A0F6-2BA3-B014-5C300993FDC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E1AD075-BF09-E424-02DB-1974621B555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84FE02E-7C14-4147-7A3A-1E8517A31B36}"/>
              </a:ext>
            </a:extLst>
          </p:cNvPr>
          <p:cNvSpPr>
            <a:spLocks noGrp="1"/>
          </p:cNvSpPr>
          <p:nvPr>
            <p:ph type="dt" sz="half" idx="10"/>
          </p:nvPr>
        </p:nvSpPr>
        <p:spPr/>
        <p:txBody>
          <a:bodyPr/>
          <a:lstStyle/>
          <a:p>
            <a:fld id="{1D5210D7-39A1-484F-BADC-3E2500C614CA}" type="datetimeFigureOut">
              <a:rPr lang="en-GB" smtClean="0"/>
              <a:t>04/02/2026</a:t>
            </a:fld>
            <a:endParaRPr lang="en-GB"/>
          </a:p>
        </p:txBody>
      </p:sp>
      <p:sp>
        <p:nvSpPr>
          <p:cNvPr id="5" name="Footer Placeholder 4">
            <a:extLst>
              <a:ext uri="{FF2B5EF4-FFF2-40B4-BE49-F238E27FC236}">
                <a16:creationId xmlns:a16="http://schemas.microsoft.com/office/drawing/2014/main" id="{44F38E7C-7D59-2160-CA70-E331F379127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578933A-B330-25A7-2877-F182A37F22D0}"/>
              </a:ext>
            </a:extLst>
          </p:cNvPr>
          <p:cNvSpPr>
            <a:spLocks noGrp="1"/>
          </p:cNvSpPr>
          <p:nvPr>
            <p:ph type="sldNum" sz="quarter" idx="12"/>
          </p:nvPr>
        </p:nvSpPr>
        <p:spPr/>
        <p:txBody>
          <a:bodyPr/>
          <a:lstStyle/>
          <a:p>
            <a:fld id="{C425699F-F765-48D3-A1E7-24B1C7D38B0D}" type="slidenum">
              <a:rPr lang="en-GB" smtClean="0"/>
              <a:t>‹#›</a:t>
            </a:fld>
            <a:endParaRPr lang="en-GB"/>
          </a:p>
        </p:txBody>
      </p:sp>
    </p:spTree>
    <p:extLst>
      <p:ext uri="{BB962C8B-B14F-4D97-AF65-F5344CB8AC3E}">
        <p14:creationId xmlns:p14="http://schemas.microsoft.com/office/powerpoint/2010/main" val="9963964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7FAC3601-9744-9840-0229-E000CCFBEAB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038558" y="-36008"/>
            <a:ext cx="7277392" cy="8255864"/>
          </a:xfrm>
          <a:prstGeom prst="rect">
            <a:avLst/>
          </a:prstGeom>
        </p:spPr>
      </p:pic>
      <p:sp>
        <p:nvSpPr>
          <p:cNvPr id="2" name="Title 1"/>
          <p:cNvSpPr>
            <a:spLocks noGrp="1"/>
          </p:cNvSpPr>
          <p:nvPr>
            <p:ph type="ctrTitle" hasCustomPrompt="1"/>
          </p:nvPr>
        </p:nvSpPr>
        <p:spPr>
          <a:xfrm>
            <a:off x="8543868" y="868128"/>
            <a:ext cx="5188111" cy="3094862"/>
          </a:xfrm>
        </p:spPr>
        <p:txBody>
          <a:bodyPr anchor="b">
            <a:normAutofit/>
          </a:bodyPr>
          <a:lstStyle>
            <a:lvl1pPr algn="l">
              <a:lnSpc>
                <a:spcPct val="90000"/>
              </a:lnSpc>
              <a:defRPr sz="7200" spc="-60" baseline="0">
                <a:solidFill>
                  <a:schemeClr val="tx1"/>
                </a:solidFill>
              </a:defRPr>
            </a:lvl1pPr>
          </a:lstStyle>
          <a:p>
            <a:r>
              <a:rPr lang="en-US" dirty="0"/>
              <a:t>Add title here</a:t>
            </a:r>
          </a:p>
        </p:txBody>
      </p:sp>
      <p:sp>
        <p:nvSpPr>
          <p:cNvPr id="3" name="Subtitle 2"/>
          <p:cNvSpPr>
            <a:spLocks noGrp="1"/>
          </p:cNvSpPr>
          <p:nvPr>
            <p:ph type="subTitle" idx="1" hasCustomPrompt="1"/>
          </p:nvPr>
        </p:nvSpPr>
        <p:spPr>
          <a:xfrm>
            <a:off x="8553783" y="6298601"/>
            <a:ext cx="5188111" cy="1210710"/>
          </a:xfrm>
        </p:spPr>
        <p:txBody>
          <a:bodyPr lIns="91440" rIns="91440">
            <a:normAutofit/>
          </a:bodyPr>
          <a:lstStyle>
            <a:lvl1pPr marL="0" indent="0" algn="l">
              <a:spcBef>
                <a:spcPts val="0"/>
              </a:spcBef>
              <a:spcAft>
                <a:spcPts val="0"/>
              </a:spcAft>
              <a:buNone/>
              <a:defRPr sz="1920" cap="all" spc="120" baseline="0">
                <a:solidFill>
                  <a:schemeClr val="tx1"/>
                </a:solidFill>
                <a:latin typeface="+mn-lt"/>
              </a:defRPr>
            </a:lvl1pPr>
            <a:lvl2pPr marL="548640" indent="0" algn="ctr">
              <a:buNone/>
              <a:defRPr sz="2880"/>
            </a:lvl2pPr>
            <a:lvl3pPr marL="1097280" indent="0" algn="ctr">
              <a:buNone/>
              <a:defRPr sz="2880"/>
            </a:lvl3pPr>
            <a:lvl4pPr marL="1645920" indent="0" algn="ctr">
              <a:buNone/>
              <a:defRPr sz="2400"/>
            </a:lvl4pPr>
            <a:lvl5pPr marL="2194560" indent="0" algn="ctr">
              <a:buNone/>
              <a:defRPr sz="2400"/>
            </a:lvl5pPr>
            <a:lvl6pPr marL="2743200" indent="0" algn="ctr">
              <a:buNone/>
              <a:defRPr sz="2400"/>
            </a:lvl6pPr>
            <a:lvl7pPr marL="3291840" indent="0" algn="ctr">
              <a:buNone/>
              <a:defRPr sz="2400"/>
            </a:lvl7pPr>
            <a:lvl8pPr marL="3840480" indent="0" algn="ctr">
              <a:buNone/>
              <a:defRPr sz="2400"/>
            </a:lvl8pPr>
            <a:lvl9pPr marL="4389120" indent="0" algn="ctr">
              <a:buNone/>
              <a:defRPr sz="2400"/>
            </a:lvl9pPr>
          </a:lstStyle>
          <a:p>
            <a:r>
              <a:rPr lang="en-US" dirty="0"/>
              <a:t>Add Subtitle here</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681"/>
            <a:ext cx="7008876" cy="823473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p:spPr>
        <p:txBody>
          <a:bodyPr anchor="ctr"/>
          <a:lstStyle>
            <a:lvl1pPr algn="ctr">
              <a:defRPr baseline="-25000"/>
            </a:lvl1pPr>
          </a:lstStyle>
          <a:p>
            <a:r>
              <a:rPr lang="en-US"/>
              <a:t>Click icon to add picture</a:t>
            </a:r>
            <a:endParaRPr lang="en-US" dirty="0"/>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543129" y="4048218"/>
            <a:ext cx="5188111" cy="1210711"/>
          </a:xfrm>
        </p:spPr>
        <p:txBody>
          <a:bodyPr lIns="91440" rIns="91440">
            <a:noAutofit/>
          </a:bodyPr>
          <a:lstStyle>
            <a:lvl1pPr marL="0" indent="0">
              <a:buNone/>
              <a:defRPr sz="7200" b="1">
                <a:solidFill>
                  <a:schemeClr val="tx2"/>
                </a:solidFill>
              </a:defRPr>
            </a:lvl1pPr>
            <a:lvl2pPr marL="241402" indent="0">
              <a:buNone/>
              <a:defRPr/>
            </a:lvl2pPr>
            <a:lvl3pPr marL="460858" indent="0">
              <a:buNone/>
              <a:defRPr/>
            </a:lvl3pPr>
            <a:lvl4pPr marL="680314" indent="0">
              <a:buNone/>
              <a:defRPr/>
            </a:lvl4pPr>
            <a:lvl5pPr marL="899770" indent="0">
              <a:buNone/>
              <a:defRPr/>
            </a:lvl5pPr>
          </a:lstStyle>
          <a:p>
            <a:pPr lvl="0"/>
            <a:r>
              <a:rPr lang="en-US" dirty="0"/>
              <a:t>###</a:t>
            </a:r>
          </a:p>
        </p:txBody>
      </p:sp>
      <p:cxnSp>
        <p:nvCxnSpPr>
          <p:cNvPr id="19" name="Straight Connector 18">
            <a:extLst>
              <a:ext uri="{FF2B5EF4-FFF2-40B4-BE49-F238E27FC236}">
                <a16:creationId xmlns:a16="http://schemas.microsoft.com/office/drawing/2014/main" id="{7ADF7228-F4CB-A1B9-79EA-63240531648D}"/>
              </a:ext>
              <a:ext uri="{C183D7F6-B498-43B3-948B-1728B52AA6E4}">
                <adec:decorative xmlns:adec="http://schemas.microsoft.com/office/drawing/2017/decorative" val="1"/>
              </a:ext>
            </a:extLst>
          </p:cNvPr>
          <p:cNvCxnSpPr>
            <a:cxnSpLocks/>
          </p:cNvCxnSpPr>
          <p:nvPr userDrawn="1"/>
        </p:nvCxnSpPr>
        <p:spPr>
          <a:xfrm flipH="1">
            <a:off x="5471467" y="-12798"/>
            <a:ext cx="2316173" cy="8252748"/>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C3BFD4C7-9C22-E8F3-26F8-B9FD73F57504}"/>
              </a:ext>
            </a:extLst>
          </p:cNvPr>
          <p:cNvGrpSpPr/>
          <p:nvPr userDrawn="1"/>
        </p:nvGrpSpPr>
        <p:grpSpPr>
          <a:xfrm>
            <a:off x="10972801" y="7594540"/>
            <a:ext cx="2591913" cy="481557"/>
            <a:chOff x="5179092" y="5483822"/>
            <a:chExt cx="3294001" cy="612000"/>
          </a:xfrm>
        </p:grpSpPr>
        <p:pic>
          <p:nvPicPr>
            <p:cNvPr id="5" name="Picture 4">
              <a:extLst>
                <a:ext uri="{FF2B5EF4-FFF2-40B4-BE49-F238E27FC236}">
                  <a16:creationId xmlns:a16="http://schemas.microsoft.com/office/drawing/2014/main" id="{0A9362C1-F84D-F59A-D0AE-C75D13B285A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7AAB01AD-EF6D-3770-9C4F-177DFD46EA8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3197555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266FE-84FB-CBC7-0EBD-91332381A76E}"/>
              </a:ext>
            </a:extLst>
          </p:cNvPr>
          <p:cNvSpPr>
            <a:spLocks noGrp="1"/>
          </p:cNvSpPr>
          <p:nvPr>
            <p:ph type="title"/>
          </p:nvPr>
        </p:nvSpPr>
        <p:spPr>
          <a:xfrm>
            <a:off x="998220" y="2051686"/>
            <a:ext cx="12618720" cy="3423284"/>
          </a:xfrm>
        </p:spPr>
        <p:txBody>
          <a:bodyPr anchor="b"/>
          <a:lstStyle>
            <a:lvl1pPr>
              <a:defRPr sz="72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7C11B51-834A-01E7-2D2E-321731BB2803}"/>
              </a:ext>
            </a:extLst>
          </p:cNvPr>
          <p:cNvSpPr>
            <a:spLocks noGrp="1"/>
          </p:cNvSpPr>
          <p:nvPr>
            <p:ph type="body" idx="1"/>
          </p:nvPr>
        </p:nvSpPr>
        <p:spPr>
          <a:xfrm>
            <a:off x="998220" y="5507356"/>
            <a:ext cx="12618720" cy="1800224"/>
          </a:xfrm>
        </p:spPr>
        <p:txBody>
          <a:bodyPr/>
          <a:lstStyle>
            <a:lvl1pPr marL="0" indent="0">
              <a:buNone/>
              <a:defRPr sz="2880">
                <a:solidFill>
                  <a:schemeClr val="tx1">
                    <a:tint val="75000"/>
                  </a:schemeClr>
                </a:solidFill>
              </a:defRPr>
            </a:lvl1pPr>
            <a:lvl2pPr marL="548640" indent="0">
              <a:buNone/>
              <a:defRPr sz="240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778C28-B729-4ACE-0833-0BAD8AAF2BB7}"/>
              </a:ext>
            </a:extLst>
          </p:cNvPr>
          <p:cNvSpPr>
            <a:spLocks noGrp="1"/>
          </p:cNvSpPr>
          <p:nvPr>
            <p:ph type="dt" sz="half" idx="10"/>
          </p:nvPr>
        </p:nvSpPr>
        <p:spPr/>
        <p:txBody>
          <a:bodyPr/>
          <a:lstStyle/>
          <a:p>
            <a:fld id="{1D5210D7-39A1-484F-BADC-3E2500C614CA}" type="datetimeFigureOut">
              <a:rPr lang="en-GB" smtClean="0"/>
              <a:t>04/02/2026</a:t>
            </a:fld>
            <a:endParaRPr lang="en-GB"/>
          </a:p>
        </p:txBody>
      </p:sp>
      <p:sp>
        <p:nvSpPr>
          <p:cNvPr id="5" name="Footer Placeholder 4">
            <a:extLst>
              <a:ext uri="{FF2B5EF4-FFF2-40B4-BE49-F238E27FC236}">
                <a16:creationId xmlns:a16="http://schemas.microsoft.com/office/drawing/2014/main" id="{D1ADD50E-78A6-5D9B-8D0C-88914FA17A7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ACB36B2-26C5-CCAB-989A-F5788C7563D2}"/>
              </a:ext>
            </a:extLst>
          </p:cNvPr>
          <p:cNvSpPr>
            <a:spLocks noGrp="1"/>
          </p:cNvSpPr>
          <p:nvPr>
            <p:ph type="sldNum" sz="quarter" idx="12"/>
          </p:nvPr>
        </p:nvSpPr>
        <p:spPr/>
        <p:txBody>
          <a:bodyPr/>
          <a:lstStyle/>
          <a:p>
            <a:fld id="{C425699F-F765-48D3-A1E7-24B1C7D38B0D}" type="slidenum">
              <a:rPr lang="en-GB" smtClean="0"/>
              <a:t>‹#›</a:t>
            </a:fld>
            <a:endParaRPr lang="en-GB"/>
          </a:p>
        </p:txBody>
      </p:sp>
    </p:spTree>
    <p:extLst>
      <p:ext uri="{BB962C8B-B14F-4D97-AF65-F5344CB8AC3E}">
        <p14:creationId xmlns:p14="http://schemas.microsoft.com/office/powerpoint/2010/main" val="36064678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D7DE8-1022-7F00-3EAC-BDED9FC43A5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D3364BB-7CAC-00DC-6C6B-AD11480CB97D}"/>
              </a:ext>
            </a:extLst>
          </p:cNvPr>
          <p:cNvSpPr>
            <a:spLocks noGrp="1"/>
          </p:cNvSpPr>
          <p:nvPr>
            <p:ph sz="half" idx="1"/>
          </p:nvPr>
        </p:nvSpPr>
        <p:spPr>
          <a:xfrm>
            <a:off x="10058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B258255-2732-703B-592E-3F9E1257E51D}"/>
              </a:ext>
            </a:extLst>
          </p:cNvPr>
          <p:cNvSpPr>
            <a:spLocks noGrp="1"/>
          </p:cNvSpPr>
          <p:nvPr>
            <p:ph sz="half" idx="2"/>
          </p:nvPr>
        </p:nvSpPr>
        <p:spPr>
          <a:xfrm>
            <a:off x="74066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3F3F520-771E-DF03-83B7-2BC67C3D92EA}"/>
              </a:ext>
            </a:extLst>
          </p:cNvPr>
          <p:cNvSpPr>
            <a:spLocks noGrp="1"/>
          </p:cNvSpPr>
          <p:nvPr>
            <p:ph type="dt" sz="half" idx="10"/>
          </p:nvPr>
        </p:nvSpPr>
        <p:spPr/>
        <p:txBody>
          <a:bodyPr/>
          <a:lstStyle/>
          <a:p>
            <a:fld id="{1D5210D7-39A1-484F-BADC-3E2500C614CA}" type="datetimeFigureOut">
              <a:rPr lang="en-GB" smtClean="0"/>
              <a:t>04/02/2026</a:t>
            </a:fld>
            <a:endParaRPr lang="en-GB"/>
          </a:p>
        </p:txBody>
      </p:sp>
      <p:sp>
        <p:nvSpPr>
          <p:cNvPr id="6" name="Footer Placeholder 5">
            <a:extLst>
              <a:ext uri="{FF2B5EF4-FFF2-40B4-BE49-F238E27FC236}">
                <a16:creationId xmlns:a16="http://schemas.microsoft.com/office/drawing/2014/main" id="{7D6884D0-8A44-3ECF-CDD6-46BBE6A0C88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3F51D5D-560B-499F-1592-56CB1AA5766B}"/>
              </a:ext>
            </a:extLst>
          </p:cNvPr>
          <p:cNvSpPr>
            <a:spLocks noGrp="1"/>
          </p:cNvSpPr>
          <p:nvPr>
            <p:ph type="sldNum" sz="quarter" idx="12"/>
          </p:nvPr>
        </p:nvSpPr>
        <p:spPr/>
        <p:txBody>
          <a:bodyPr/>
          <a:lstStyle/>
          <a:p>
            <a:fld id="{C425699F-F765-48D3-A1E7-24B1C7D38B0D}" type="slidenum">
              <a:rPr lang="en-GB" smtClean="0"/>
              <a:t>‹#›</a:t>
            </a:fld>
            <a:endParaRPr lang="en-GB"/>
          </a:p>
        </p:txBody>
      </p:sp>
    </p:spTree>
    <p:extLst>
      <p:ext uri="{BB962C8B-B14F-4D97-AF65-F5344CB8AC3E}">
        <p14:creationId xmlns:p14="http://schemas.microsoft.com/office/powerpoint/2010/main" val="31878875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56227-0CC3-B77F-1360-BC2E17782A6D}"/>
              </a:ext>
            </a:extLst>
          </p:cNvPr>
          <p:cNvSpPr>
            <a:spLocks noGrp="1"/>
          </p:cNvSpPr>
          <p:nvPr>
            <p:ph type="title"/>
          </p:nvPr>
        </p:nvSpPr>
        <p:spPr>
          <a:xfrm>
            <a:off x="1007746" y="438150"/>
            <a:ext cx="12618720" cy="1590676"/>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9CAEA49-9543-6BFC-4BD9-EE74052BECB8}"/>
              </a:ext>
            </a:extLst>
          </p:cNvPr>
          <p:cNvSpPr>
            <a:spLocks noGrp="1"/>
          </p:cNvSpPr>
          <p:nvPr>
            <p:ph type="body" idx="1"/>
          </p:nvPr>
        </p:nvSpPr>
        <p:spPr>
          <a:xfrm>
            <a:off x="1007746" y="2017396"/>
            <a:ext cx="6189344"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4" name="Content Placeholder 3">
            <a:extLst>
              <a:ext uri="{FF2B5EF4-FFF2-40B4-BE49-F238E27FC236}">
                <a16:creationId xmlns:a16="http://schemas.microsoft.com/office/drawing/2014/main" id="{8ABC14E2-BE44-371C-7EAA-016C00303728}"/>
              </a:ext>
            </a:extLst>
          </p:cNvPr>
          <p:cNvSpPr>
            <a:spLocks noGrp="1"/>
          </p:cNvSpPr>
          <p:nvPr>
            <p:ph sz="half" idx="2"/>
          </p:nvPr>
        </p:nvSpPr>
        <p:spPr>
          <a:xfrm>
            <a:off x="1007746" y="3006090"/>
            <a:ext cx="6189344"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AC4DCE2-9C68-BDD0-B598-DCEBA41F7547}"/>
              </a:ext>
            </a:extLst>
          </p:cNvPr>
          <p:cNvSpPr>
            <a:spLocks noGrp="1"/>
          </p:cNvSpPr>
          <p:nvPr>
            <p:ph type="body" sz="quarter" idx="3"/>
          </p:nvPr>
        </p:nvSpPr>
        <p:spPr>
          <a:xfrm>
            <a:off x="7406640" y="2017396"/>
            <a:ext cx="6219826"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6" name="Content Placeholder 5">
            <a:extLst>
              <a:ext uri="{FF2B5EF4-FFF2-40B4-BE49-F238E27FC236}">
                <a16:creationId xmlns:a16="http://schemas.microsoft.com/office/drawing/2014/main" id="{F1FC8DFF-00F8-F534-5026-81A523C2D091}"/>
              </a:ext>
            </a:extLst>
          </p:cNvPr>
          <p:cNvSpPr>
            <a:spLocks noGrp="1"/>
          </p:cNvSpPr>
          <p:nvPr>
            <p:ph sz="quarter" idx="4"/>
          </p:nvPr>
        </p:nvSpPr>
        <p:spPr>
          <a:xfrm>
            <a:off x="7406640" y="3006090"/>
            <a:ext cx="6219826"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9A49732-DA8F-6662-2943-C817D55C02AA}"/>
              </a:ext>
            </a:extLst>
          </p:cNvPr>
          <p:cNvSpPr>
            <a:spLocks noGrp="1"/>
          </p:cNvSpPr>
          <p:nvPr>
            <p:ph type="dt" sz="half" idx="10"/>
          </p:nvPr>
        </p:nvSpPr>
        <p:spPr/>
        <p:txBody>
          <a:bodyPr/>
          <a:lstStyle/>
          <a:p>
            <a:fld id="{1D5210D7-39A1-484F-BADC-3E2500C614CA}" type="datetimeFigureOut">
              <a:rPr lang="en-GB" smtClean="0"/>
              <a:t>04/02/2026</a:t>
            </a:fld>
            <a:endParaRPr lang="en-GB"/>
          </a:p>
        </p:txBody>
      </p:sp>
      <p:sp>
        <p:nvSpPr>
          <p:cNvPr id="8" name="Footer Placeholder 7">
            <a:extLst>
              <a:ext uri="{FF2B5EF4-FFF2-40B4-BE49-F238E27FC236}">
                <a16:creationId xmlns:a16="http://schemas.microsoft.com/office/drawing/2014/main" id="{97B5D01D-7279-DB31-D74C-C1A187AEB1E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DF32897-2ED1-9C06-5E4F-1B0063435C6A}"/>
              </a:ext>
            </a:extLst>
          </p:cNvPr>
          <p:cNvSpPr>
            <a:spLocks noGrp="1"/>
          </p:cNvSpPr>
          <p:nvPr>
            <p:ph type="sldNum" sz="quarter" idx="12"/>
          </p:nvPr>
        </p:nvSpPr>
        <p:spPr/>
        <p:txBody>
          <a:bodyPr/>
          <a:lstStyle/>
          <a:p>
            <a:fld id="{C425699F-F765-48D3-A1E7-24B1C7D38B0D}" type="slidenum">
              <a:rPr lang="en-GB" smtClean="0"/>
              <a:t>‹#›</a:t>
            </a:fld>
            <a:endParaRPr lang="en-GB"/>
          </a:p>
        </p:txBody>
      </p:sp>
    </p:spTree>
    <p:extLst>
      <p:ext uri="{BB962C8B-B14F-4D97-AF65-F5344CB8AC3E}">
        <p14:creationId xmlns:p14="http://schemas.microsoft.com/office/powerpoint/2010/main" val="29090913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47446-D2BB-058B-BA6C-311912D7A97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55A67B3-720C-6114-F798-3A52098BD0E6}"/>
              </a:ext>
            </a:extLst>
          </p:cNvPr>
          <p:cNvSpPr>
            <a:spLocks noGrp="1"/>
          </p:cNvSpPr>
          <p:nvPr>
            <p:ph type="dt" sz="half" idx="10"/>
          </p:nvPr>
        </p:nvSpPr>
        <p:spPr/>
        <p:txBody>
          <a:bodyPr/>
          <a:lstStyle/>
          <a:p>
            <a:fld id="{1D5210D7-39A1-484F-BADC-3E2500C614CA}" type="datetimeFigureOut">
              <a:rPr lang="en-GB" smtClean="0"/>
              <a:t>04/02/2026</a:t>
            </a:fld>
            <a:endParaRPr lang="en-GB"/>
          </a:p>
        </p:txBody>
      </p:sp>
      <p:sp>
        <p:nvSpPr>
          <p:cNvPr id="4" name="Footer Placeholder 3">
            <a:extLst>
              <a:ext uri="{FF2B5EF4-FFF2-40B4-BE49-F238E27FC236}">
                <a16:creationId xmlns:a16="http://schemas.microsoft.com/office/drawing/2014/main" id="{CD8DDDF2-1EF4-D930-026B-F1895FE6FAB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B0CFE12-2B66-3248-F325-203A64AF95F8}"/>
              </a:ext>
            </a:extLst>
          </p:cNvPr>
          <p:cNvSpPr>
            <a:spLocks noGrp="1"/>
          </p:cNvSpPr>
          <p:nvPr>
            <p:ph type="sldNum" sz="quarter" idx="12"/>
          </p:nvPr>
        </p:nvSpPr>
        <p:spPr/>
        <p:txBody>
          <a:bodyPr/>
          <a:lstStyle/>
          <a:p>
            <a:fld id="{C425699F-F765-48D3-A1E7-24B1C7D38B0D}" type="slidenum">
              <a:rPr lang="en-GB" smtClean="0"/>
              <a:t>‹#›</a:t>
            </a:fld>
            <a:endParaRPr lang="en-GB"/>
          </a:p>
        </p:txBody>
      </p:sp>
    </p:spTree>
    <p:extLst>
      <p:ext uri="{BB962C8B-B14F-4D97-AF65-F5344CB8AC3E}">
        <p14:creationId xmlns:p14="http://schemas.microsoft.com/office/powerpoint/2010/main" val="10422539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89C2AC-0A41-625C-0C8A-B985CAF68144}"/>
              </a:ext>
            </a:extLst>
          </p:cNvPr>
          <p:cNvSpPr>
            <a:spLocks noGrp="1"/>
          </p:cNvSpPr>
          <p:nvPr>
            <p:ph type="dt" sz="half" idx="10"/>
          </p:nvPr>
        </p:nvSpPr>
        <p:spPr/>
        <p:txBody>
          <a:bodyPr/>
          <a:lstStyle/>
          <a:p>
            <a:fld id="{1D5210D7-39A1-484F-BADC-3E2500C614CA}" type="datetimeFigureOut">
              <a:rPr lang="en-GB" smtClean="0"/>
              <a:t>04/02/2026</a:t>
            </a:fld>
            <a:endParaRPr lang="en-GB"/>
          </a:p>
        </p:txBody>
      </p:sp>
      <p:sp>
        <p:nvSpPr>
          <p:cNvPr id="3" name="Footer Placeholder 2">
            <a:extLst>
              <a:ext uri="{FF2B5EF4-FFF2-40B4-BE49-F238E27FC236}">
                <a16:creationId xmlns:a16="http://schemas.microsoft.com/office/drawing/2014/main" id="{4082DFF5-99AD-7707-0219-A66867FDA26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AF8ABC9-912C-C42C-6005-FCCB96662836}"/>
              </a:ext>
            </a:extLst>
          </p:cNvPr>
          <p:cNvSpPr>
            <a:spLocks noGrp="1"/>
          </p:cNvSpPr>
          <p:nvPr>
            <p:ph type="sldNum" sz="quarter" idx="12"/>
          </p:nvPr>
        </p:nvSpPr>
        <p:spPr/>
        <p:txBody>
          <a:bodyPr/>
          <a:lstStyle/>
          <a:p>
            <a:fld id="{C425699F-F765-48D3-A1E7-24B1C7D38B0D}" type="slidenum">
              <a:rPr lang="en-GB" smtClean="0"/>
              <a:t>‹#›</a:t>
            </a:fld>
            <a:endParaRPr lang="en-GB"/>
          </a:p>
        </p:txBody>
      </p:sp>
    </p:spTree>
    <p:extLst>
      <p:ext uri="{BB962C8B-B14F-4D97-AF65-F5344CB8AC3E}">
        <p14:creationId xmlns:p14="http://schemas.microsoft.com/office/powerpoint/2010/main" val="14002245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44C9D-4046-02DA-2424-C84E6BCD7211}"/>
              </a:ext>
            </a:extLst>
          </p:cNvPr>
          <p:cNvSpPr>
            <a:spLocks noGrp="1"/>
          </p:cNvSpPr>
          <p:nvPr>
            <p:ph type="title"/>
          </p:nvPr>
        </p:nvSpPr>
        <p:spPr>
          <a:xfrm>
            <a:off x="1007746" y="548640"/>
            <a:ext cx="4718684" cy="1920240"/>
          </a:xfrm>
        </p:spPr>
        <p:txBody>
          <a:bodyPr anchor="b"/>
          <a:lstStyle>
            <a:lvl1pPr>
              <a:defRPr sz="384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05EB058-36E0-3040-5F1D-CBE109F1EFA7}"/>
              </a:ext>
            </a:extLst>
          </p:cNvPr>
          <p:cNvSpPr>
            <a:spLocks noGrp="1"/>
          </p:cNvSpPr>
          <p:nvPr>
            <p:ph idx="1"/>
          </p:nvPr>
        </p:nvSpPr>
        <p:spPr>
          <a:xfrm>
            <a:off x="6219826" y="1184911"/>
            <a:ext cx="7406640" cy="5848350"/>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956E418-28DB-B05B-BC8F-A1C4FA6BDB8D}"/>
              </a:ext>
            </a:extLst>
          </p:cNvPr>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a:extLst>
              <a:ext uri="{FF2B5EF4-FFF2-40B4-BE49-F238E27FC236}">
                <a16:creationId xmlns:a16="http://schemas.microsoft.com/office/drawing/2014/main" id="{BE0C5B2F-CB40-784E-0E88-8A72430393CC}"/>
              </a:ext>
            </a:extLst>
          </p:cNvPr>
          <p:cNvSpPr>
            <a:spLocks noGrp="1"/>
          </p:cNvSpPr>
          <p:nvPr>
            <p:ph type="dt" sz="half" idx="10"/>
          </p:nvPr>
        </p:nvSpPr>
        <p:spPr/>
        <p:txBody>
          <a:bodyPr/>
          <a:lstStyle/>
          <a:p>
            <a:fld id="{1D5210D7-39A1-484F-BADC-3E2500C614CA}" type="datetimeFigureOut">
              <a:rPr lang="en-GB" smtClean="0"/>
              <a:t>04/02/2026</a:t>
            </a:fld>
            <a:endParaRPr lang="en-GB"/>
          </a:p>
        </p:txBody>
      </p:sp>
      <p:sp>
        <p:nvSpPr>
          <p:cNvPr id="6" name="Footer Placeholder 5">
            <a:extLst>
              <a:ext uri="{FF2B5EF4-FFF2-40B4-BE49-F238E27FC236}">
                <a16:creationId xmlns:a16="http://schemas.microsoft.com/office/drawing/2014/main" id="{1AAC4583-81BA-2AAD-A8D8-D62FAFA5C13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51ED7A2-09E6-83F9-B5F9-2A951B325FE5}"/>
              </a:ext>
            </a:extLst>
          </p:cNvPr>
          <p:cNvSpPr>
            <a:spLocks noGrp="1"/>
          </p:cNvSpPr>
          <p:nvPr>
            <p:ph type="sldNum" sz="quarter" idx="12"/>
          </p:nvPr>
        </p:nvSpPr>
        <p:spPr/>
        <p:txBody>
          <a:bodyPr/>
          <a:lstStyle/>
          <a:p>
            <a:fld id="{C425699F-F765-48D3-A1E7-24B1C7D38B0D}" type="slidenum">
              <a:rPr lang="en-GB" smtClean="0"/>
              <a:t>‹#›</a:t>
            </a:fld>
            <a:endParaRPr lang="en-GB"/>
          </a:p>
        </p:txBody>
      </p:sp>
    </p:spTree>
    <p:extLst>
      <p:ext uri="{BB962C8B-B14F-4D97-AF65-F5344CB8AC3E}">
        <p14:creationId xmlns:p14="http://schemas.microsoft.com/office/powerpoint/2010/main" val="30751529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14737-8511-6413-A611-5D2FB12F7A06}"/>
              </a:ext>
            </a:extLst>
          </p:cNvPr>
          <p:cNvSpPr>
            <a:spLocks noGrp="1"/>
          </p:cNvSpPr>
          <p:nvPr>
            <p:ph type="title"/>
          </p:nvPr>
        </p:nvSpPr>
        <p:spPr>
          <a:xfrm>
            <a:off x="1007746" y="548640"/>
            <a:ext cx="4718684" cy="1920240"/>
          </a:xfrm>
        </p:spPr>
        <p:txBody>
          <a:bodyPr anchor="b"/>
          <a:lstStyle>
            <a:lvl1pPr>
              <a:defRPr sz="384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EBE9220-854D-D399-6037-96A8B29A3232}"/>
              </a:ext>
            </a:extLst>
          </p:cNvPr>
          <p:cNvSpPr>
            <a:spLocks noGrp="1"/>
          </p:cNvSpPr>
          <p:nvPr>
            <p:ph type="pic" idx="1"/>
          </p:nvPr>
        </p:nvSpPr>
        <p:spPr>
          <a:xfrm>
            <a:off x="6219826" y="1184911"/>
            <a:ext cx="7406640" cy="5848350"/>
          </a:xfrm>
        </p:spPr>
        <p:txBody>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endParaRPr lang="en-GB"/>
          </a:p>
        </p:txBody>
      </p:sp>
      <p:sp>
        <p:nvSpPr>
          <p:cNvPr id="4" name="Text Placeholder 3">
            <a:extLst>
              <a:ext uri="{FF2B5EF4-FFF2-40B4-BE49-F238E27FC236}">
                <a16:creationId xmlns:a16="http://schemas.microsoft.com/office/drawing/2014/main" id="{791FDD56-E083-5128-2A2C-960EE761643B}"/>
              </a:ext>
            </a:extLst>
          </p:cNvPr>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a:extLst>
              <a:ext uri="{FF2B5EF4-FFF2-40B4-BE49-F238E27FC236}">
                <a16:creationId xmlns:a16="http://schemas.microsoft.com/office/drawing/2014/main" id="{ED91538E-3360-C4F3-06AF-8EBD629838EB}"/>
              </a:ext>
            </a:extLst>
          </p:cNvPr>
          <p:cNvSpPr>
            <a:spLocks noGrp="1"/>
          </p:cNvSpPr>
          <p:nvPr>
            <p:ph type="dt" sz="half" idx="10"/>
          </p:nvPr>
        </p:nvSpPr>
        <p:spPr/>
        <p:txBody>
          <a:bodyPr/>
          <a:lstStyle/>
          <a:p>
            <a:fld id="{1D5210D7-39A1-484F-BADC-3E2500C614CA}" type="datetimeFigureOut">
              <a:rPr lang="en-GB" smtClean="0"/>
              <a:t>04/02/2026</a:t>
            </a:fld>
            <a:endParaRPr lang="en-GB"/>
          </a:p>
        </p:txBody>
      </p:sp>
      <p:sp>
        <p:nvSpPr>
          <p:cNvPr id="6" name="Footer Placeholder 5">
            <a:extLst>
              <a:ext uri="{FF2B5EF4-FFF2-40B4-BE49-F238E27FC236}">
                <a16:creationId xmlns:a16="http://schemas.microsoft.com/office/drawing/2014/main" id="{4A477D75-1818-4E75-4513-1365698B6DF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565357C-954E-EEB9-B320-9C1185DB0E0E}"/>
              </a:ext>
            </a:extLst>
          </p:cNvPr>
          <p:cNvSpPr>
            <a:spLocks noGrp="1"/>
          </p:cNvSpPr>
          <p:nvPr>
            <p:ph type="sldNum" sz="quarter" idx="12"/>
          </p:nvPr>
        </p:nvSpPr>
        <p:spPr/>
        <p:txBody>
          <a:bodyPr/>
          <a:lstStyle/>
          <a:p>
            <a:fld id="{C425699F-F765-48D3-A1E7-24B1C7D38B0D}" type="slidenum">
              <a:rPr lang="en-GB" smtClean="0"/>
              <a:t>‹#›</a:t>
            </a:fld>
            <a:endParaRPr lang="en-GB"/>
          </a:p>
        </p:txBody>
      </p:sp>
    </p:spTree>
    <p:extLst>
      <p:ext uri="{BB962C8B-B14F-4D97-AF65-F5344CB8AC3E}">
        <p14:creationId xmlns:p14="http://schemas.microsoft.com/office/powerpoint/2010/main" val="14710959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59C19-2B6D-C6A3-0CB7-1D44A4DE63C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6FF188A-8BC6-0E05-8DF3-5A5A1C104B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038333A-A2CD-1526-B111-1B5A3D62FF2C}"/>
              </a:ext>
            </a:extLst>
          </p:cNvPr>
          <p:cNvSpPr>
            <a:spLocks noGrp="1"/>
          </p:cNvSpPr>
          <p:nvPr>
            <p:ph type="dt" sz="half" idx="10"/>
          </p:nvPr>
        </p:nvSpPr>
        <p:spPr/>
        <p:txBody>
          <a:bodyPr/>
          <a:lstStyle/>
          <a:p>
            <a:fld id="{1D5210D7-39A1-484F-BADC-3E2500C614CA}" type="datetimeFigureOut">
              <a:rPr lang="en-GB" smtClean="0"/>
              <a:t>04/02/2026</a:t>
            </a:fld>
            <a:endParaRPr lang="en-GB"/>
          </a:p>
        </p:txBody>
      </p:sp>
      <p:sp>
        <p:nvSpPr>
          <p:cNvPr id="5" name="Footer Placeholder 4">
            <a:extLst>
              <a:ext uri="{FF2B5EF4-FFF2-40B4-BE49-F238E27FC236}">
                <a16:creationId xmlns:a16="http://schemas.microsoft.com/office/drawing/2014/main" id="{A0E763D1-7663-904B-4C1F-A073FE4CB8F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C71B29C-5968-BC40-202A-0428A414B2F7}"/>
              </a:ext>
            </a:extLst>
          </p:cNvPr>
          <p:cNvSpPr>
            <a:spLocks noGrp="1"/>
          </p:cNvSpPr>
          <p:nvPr>
            <p:ph type="sldNum" sz="quarter" idx="12"/>
          </p:nvPr>
        </p:nvSpPr>
        <p:spPr/>
        <p:txBody>
          <a:bodyPr/>
          <a:lstStyle/>
          <a:p>
            <a:fld id="{C425699F-F765-48D3-A1E7-24B1C7D38B0D}" type="slidenum">
              <a:rPr lang="en-GB" smtClean="0"/>
              <a:t>‹#›</a:t>
            </a:fld>
            <a:endParaRPr lang="en-GB"/>
          </a:p>
        </p:txBody>
      </p:sp>
    </p:spTree>
    <p:extLst>
      <p:ext uri="{BB962C8B-B14F-4D97-AF65-F5344CB8AC3E}">
        <p14:creationId xmlns:p14="http://schemas.microsoft.com/office/powerpoint/2010/main" val="22460323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AFF7CD-13EE-353C-591F-9A2EF236B7C9}"/>
              </a:ext>
            </a:extLst>
          </p:cNvPr>
          <p:cNvSpPr>
            <a:spLocks noGrp="1"/>
          </p:cNvSpPr>
          <p:nvPr>
            <p:ph type="title" orient="vert"/>
          </p:nvPr>
        </p:nvSpPr>
        <p:spPr>
          <a:xfrm>
            <a:off x="10469880" y="438150"/>
            <a:ext cx="3154680" cy="6974206"/>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1661E42-4C14-413E-C04D-96ABCA375F05}"/>
              </a:ext>
            </a:extLst>
          </p:cNvPr>
          <p:cNvSpPr>
            <a:spLocks noGrp="1"/>
          </p:cNvSpPr>
          <p:nvPr>
            <p:ph type="body" orient="vert" idx="1"/>
          </p:nvPr>
        </p:nvSpPr>
        <p:spPr>
          <a:xfrm>
            <a:off x="1005840" y="438150"/>
            <a:ext cx="9281160" cy="69742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9775C89-6207-6B29-0490-D03A14D7988E}"/>
              </a:ext>
            </a:extLst>
          </p:cNvPr>
          <p:cNvSpPr>
            <a:spLocks noGrp="1"/>
          </p:cNvSpPr>
          <p:nvPr>
            <p:ph type="dt" sz="half" idx="10"/>
          </p:nvPr>
        </p:nvSpPr>
        <p:spPr/>
        <p:txBody>
          <a:bodyPr/>
          <a:lstStyle/>
          <a:p>
            <a:fld id="{1D5210D7-39A1-484F-BADC-3E2500C614CA}" type="datetimeFigureOut">
              <a:rPr lang="en-GB" smtClean="0"/>
              <a:t>04/02/2026</a:t>
            </a:fld>
            <a:endParaRPr lang="en-GB"/>
          </a:p>
        </p:txBody>
      </p:sp>
      <p:sp>
        <p:nvSpPr>
          <p:cNvPr id="5" name="Footer Placeholder 4">
            <a:extLst>
              <a:ext uri="{FF2B5EF4-FFF2-40B4-BE49-F238E27FC236}">
                <a16:creationId xmlns:a16="http://schemas.microsoft.com/office/drawing/2014/main" id="{60087195-1D9D-BD5D-3922-18B7EE6D014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433EFB9-E0D7-4A58-B630-9EBB3EFC25F7}"/>
              </a:ext>
            </a:extLst>
          </p:cNvPr>
          <p:cNvSpPr>
            <a:spLocks noGrp="1"/>
          </p:cNvSpPr>
          <p:nvPr>
            <p:ph type="sldNum" sz="quarter" idx="12"/>
          </p:nvPr>
        </p:nvSpPr>
        <p:spPr/>
        <p:txBody>
          <a:bodyPr/>
          <a:lstStyle/>
          <a:p>
            <a:fld id="{C425699F-F765-48D3-A1E7-24B1C7D38B0D}" type="slidenum">
              <a:rPr lang="en-GB" smtClean="0"/>
              <a:t>‹#›</a:t>
            </a:fld>
            <a:endParaRPr lang="en-GB"/>
          </a:p>
        </p:txBody>
      </p:sp>
    </p:spTree>
    <p:extLst>
      <p:ext uri="{BB962C8B-B14F-4D97-AF65-F5344CB8AC3E}">
        <p14:creationId xmlns:p14="http://schemas.microsoft.com/office/powerpoint/2010/main" val="32331087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ekst ja graafik">
    <p:spTree>
      <p:nvGrpSpPr>
        <p:cNvPr id="1" name=""/>
        <p:cNvGrpSpPr/>
        <p:nvPr/>
      </p:nvGrpSpPr>
      <p:grpSpPr>
        <a:xfrm>
          <a:off x="0" y="0"/>
          <a:ext cx="0" cy="0"/>
          <a:chOff x="0" y="0"/>
          <a:chExt cx="0" cy="0"/>
        </a:xfrm>
      </p:grpSpPr>
      <p:sp>
        <p:nvSpPr>
          <p:cNvPr id="11" name="Text Placeholder 9"/>
          <p:cNvSpPr>
            <a:spLocks noGrp="1"/>
          </p:cNvSpPr>
          <p:nvPr>
            <p:ph type="body" sz="quarter" idx="13" hasCustomPrompt="1"/>
          </p:nvPr>
        </p:nvSpPr>
        <p:spPr>
          <a:xfrm>
            <a:off x="575311" y="659130"/>
            <a:ext cx="12593420" cy="963326"/>
          </a:xfrm>
          <a:prstGeom prst="rect">
            <a:avLst/>
          </a:prstGeom>
        </p:spPr>
        <p:txBody>
          <a:bodyPr lIns="0" tIns="0" rIns="0" bIns="0"/>
          <a:lstStyle>
            <a:lvl1pPr marL="0" marR="0" indent="0" algn="l" defTabSz="1097280" rtl="0" eaLnBrk="1" fontAlgn="auto" latinLnBrk="0" hangingPunct="1">
              <a:lnSpc>
                <a:spcPct val="100000"/>
              </a:lnSpc>
              <a:spcBef>
                <a:spcPts val="0"/>
              </a:spcBef>
              <a:spcAft>
                <a:spcPts val="0"/>
              </a:spcAft>
              <a:buClrTx/>
              <a:buSzTx/>
              <a:buFont typeface="Arial"/>
              <a:buNone/>
              <a:tabLst/>
              <a:defRPr sz="2640" b="1" i="0" cap="all" baseline="0">
                <a:solidFill>
                  <a:srgbClr val="332B60"/>
                </a:solidFill>
                <a:latin typeface="Verdana" charset="0"/>
              </a:defRPr>
            </a:lvl1pPr>
            <a:lvl2pPr>
              <a:defRPr sz="3000"/>
            </a:lvl2pPr>
          </a:lstStyle>
          <a:p>
            <a:pPr lvl="0"/>
            <a:r>
              <a:rPr lang="et-EE" dirty="0"/>
              <a:t>INTERMEDIATE SLIDE</a:t>
            </a:r>
          </a:p>
          <a:p>
            <a:pPr lvl="0"/>
            <a:r>
              <a:rPr lang="et-EE" dirty="0"/>
              <a:t>ON TWO LINES IF NECESSARY</a:t>
            </a:r>
            <a:endParaRPr lang="en-US" dirty="0"/>
          </a:p>
        </p:txBody>
      </p:sp>
      <p:sp>
        <p:nvSpPr>
          <p:cNvPr id="14" name="Chart Placeholder 13"/>
          <p:cNvSpPr>
            <a:spLocks noGrp="1"/>
          </p:cNvSpPr>
          <p:nvPr>
            <p:ph type="chart" sz="quarter" idx="15" hasCustomPrompt="1"/>
          </p:nvPr>
        </p:nvSpPr>
        <p:spPr>
          <a:xfrm>
            <a:off x="2620198" y="3893130"/>
            <a:ext cx="10548533" cy="3037060"/>
          </a:xfrm>
          <a:prstGeom prst="rect">
            <a:avLst/>
          </a:prstGeom>
        </p:spPr>
        <p:txBody>
          <a:bodyPr/>
          <a:lstStyle>
            <a:lvl1pPr marL="274320" indent="-274320">
              <a:buClr>
                <a:schemeClr val="accent4"/>
              </a:buClr>
              <a:buFont typeface="Wingdings" panose="05000000000000000000" pitchFamily="2" charset="2"/>
              <a:buChar char="§"/>
              <a:defRPr sz="2160">
                <a:solidFill>
                  <a:srgbClr val="332B60"/>
                </a:solidFill>
              </a:defRPr>
            </a:lvl1pPr>
          </a:lstStyle>
          <a:p>
            <a:pPr lvl="0"/>
            <a:r>
              <a:rPr lang="en-US" noProof="0" dirty="0"/>
              <a:t>Click the icon to add a chart</a:t>
            </a:r>
          </a:p>
        </p:txBody>
      </p:sp>
      <p:sp>
        <p:nvSpPr>
          <p:cNvPr id="16" name="Text Placeholder 15"/>
          <p:cNvSpPr>
            <a:spLocks noGrp="1"/>
          </p:cNvSpPr>
          <p:nvPr>
            <p:ph type="body" sz="quarter" idx="16" hasCustomPrompt="1"/>
          </p:nvPr>
        </p:nvSpPr>
        <p:spPr>
          <a:xfrm>
            <a:off x="2606040" y="2573992"/>
            <a:ext cx="10548533" cy="1082168"/>
          </a:xfrm>
          <a:prstGeom prst="rect">
            <a:avLst/>
          </a:prstGeom>
        </p:spPr>
        <p:txBody>
          <a:bodyPr lIns="0" tIns="0" rIns="0" bIns="0"/>
          <a:lstStyle>
            <a:lvl1pPr marL="274320" indent="-274320">
              <a:buClr>
                <a:schemeClr val="accent4"/>
              </a:buClr>
              <a:buFont typeface="Wingdings" panose="05000000000000000000" pitchFamily="2" charset="2"/>
              <a:buChar char="§"/>
              <a:defRPr sz="2160" baseline="0">
                <a:solidFill>
                  <a:srgbClr val="332B60"/>
                </a:solidFill>
                <a:latin typeface="Verdana" charset="0"/>
              </a:defRPr>
            </a:lvl1pPr>
            <a:lvl2pPr marL="891540" indent="-342900">
              <a:buClr>
                <a:schemeClr val="accent4"/>
              </a:buClr>
              <a:buFont typeface="Wingdings" panose="05000000000000000000" pitchFamily="2" charset="2"/>
              <a:buChar char="§"/>
              <a:defRPr sz="2160">
                <a:solidFill>
                  <a:srgbClr val="332B60"/>
                </a:solidFill>
              </a:defRPr>
            </a:lvl2pPr>
            <a:lvl3pPr marL="1371600" indent="-274320">
              <a:buClr>
                <a:schemeClr val="accent4"/>
              </a:buClr>
              <a:buFont typeface="Wingdings" panose="05000000000000000000" pitchFamily="2" charset="2"/>
              <a:buChar char="§"/>
              <a:defRPr sz="2160">
                <a:solidFill>
                  <a:srgbClr val="332B60"/>
                </a:solidFill>
              </a:defRPr>
            </a:lvl3pPr>
            <a:lvl4pPr marL="1645920" indent="0">
              <a:buFont typeface="Verdana" panose="020B0604030504040204" pitchFamily="34" charset="0"/>
              <a:buNone/>
              <a:defRPr/>
            </a:lvl4pPr>
          </a:lstStyle>
          <a:p>
            <a:pPr lvl="0"/>
            <a:r>
              <a:rPr lang="et-EE" dirty="0" err="1"/>
              <a:t>Edit</a:t>
            </a:r>
            <a:r>
              <a:rPr lang="et-EE" dirty="0"/>
              <a:t> </a:t>
            </a:r>
            <a:r>
              <a:rPr lang="et-EE" dirty="0" err="1"/>
              <a:t>text</a:t>
            </a:r>
            <a:r>
              <a:rPr lang="et-EE" dirty="0"/>
              <a:t> </a:t>
            </a:r>
            <a:r>
              <a:rPr lang="et-EE" dirty="0" err="1"/>
              <a:t>here</a:t>
            </a:r>
            <a:endParaRPr lang="et-EE" dirty="0"/>
          </a:p>
          <a:p>
            <a:pPr lvl="1"/>
            <a:r>
              <a:rPr lang="et-EE" dirty="0" err="1"/>
              <a:t>Edit</a:t>
            </a:r>
            <a:r>
              <a:rPr lang="et-EE" dirty="0"/>
              <a:t> </a:t>
            </a:r>
            <a:r>
              <a:rPr lang="et-EE" dirty="0" err="1"/>
              <a:t>text</a:t>
            </a:r>
            <a:r>
              <a:rPr lang="et-EE" dirty="0"/>
              <a:t> </a:t>
            </a:r>
            <a:r>
              <a:rPr lang="et-EE" dirty="0" err="1"/>
              <a:t>here</a:t>
            </a:r>
            <a:endParaRPr lang="et-EE" dirty="0"/>
          </a:p>
          <a:p>
            <a:pPr lvl="2"/>
            <a:r>
              <a:rPr lang="et-EE" dirty="0" err="1"/>
              <a:t>Edit</a:t>
            </a:r>
            <a:r>
              <a:rPr lang="et-EE" dirty="0"/>
              <a:t> </a:t>
            </a:r>
            <a:r>
              <a:rPr lang="et-EE" dirty="0" err="1"/>
              <a:t>text</a:t>
            </a:r>
            <a:r>
              <a:rPr lang="et-EE" dirty="0"/>
              <a:t> </a:t>
            </a:r>
            <a:r>
              <a:rPr lang="et-EE" dirty="0" err="1"/>
              <a:t>here</a:t>
            </a:r>
            <a:endParaRPr lang="et-EE" dirty="0"/>
          </a:p>
          <a:p>
            <a:pPr lvl="2"/>
            <a:endParaRPr lang="et-EE" dirty="0"/>
          </a:p>
        </p:txBody>
      </p:sp>
      <p:sp>
        <p:nvSpPr>
          <p:cNvPr id="7" name="Text Placeholder 11"/>
          <p:cNvSpPr>
            <a:spLocks noGrp="1"/>
          </p:cNvSpPr>
          <p:nvPr>
            <p:ph type="body" sz="quarter" idx="18" hasCustomPrompt="1"/>
          </p:nvPr>
        </p:nvSpPr>
        <p:spPr>
          <a:xfrm>
            <a:off x="2606040" y="1954532"/>
            <a:ext cx="10548533" cy="496403"/>
          </a:xfrm>
          <a:prstGeom prst="rect">
            <a:avLst/>
          </a:prstGeom>
        </p:spPr>
        <p:txBody>
          <a:bodyPr lIns="0" tIns="0" rIns="0" bIns="0"/>
          <a:lstStyle>
            <a:lvl1pPr marL="0" marR="0" indent="0" algn="l" defTabSz="1097280" rtl="0" eaLnBrk="1" fontAlgn="auto" latinLnBrk="0" hangingPunct="1">
              <a:lnSpc>
                <a:spcPct val="90000"/>
              </a:lnSpc>
              <a:spcBef>
                <a:spcPts val="1200"/>
              </a:spcBef>
              <a:spcAft>
                <a:spcPts val="0"/>
              </a:spcAft>
              <a:buClrTx/>
              <a:buSzTx/>
              <a:buFont typeface="Wingdings" panose="05000000000000000000" pitchFamily="2" charset="2"/>
              <a:buNone/>
              <a:tabLst/>
              <a:defRPr sz="2160" baseline="0">
                <a:solidFill>
                  <a:srgbClr val="332B60"/>
                </a:solidFill>
                <a:latin typeface="Verdana" charset="0"/>
              </a:defRPr>
            </a:lvl1pPr>
          </a:lstStyle>
          <a:p>
            <a:pPr lvl="0"/>
            <a:r>
              <a:rPr lang="et-EE" dirty="0" err="1"/>
              <a:t>Edit</a:t>
            </a:r>
            <a:r>
              <a:rPr lang="et-EE" dirty="0"/>
              <a:t> </a:t>
            </a:r>
            <a:r>
              <a:rPr lang="et-EE" dirty="0" err="1"/>
              <a:t>text</a:t>
            </a:r>
            <a:r>
              <a:rPr lang="et-EE" dirty="0"/>
              <a:t> </a:t>
            </a:r>
            <a:r>
              <a:rPr lang="et-EE" dirty="0" err="1"/>
              <a:t>here</a:t>
            </a:r>
            <a:endParaRPr lang="et-EE" dirty="0"/>
          </a:p>
        </p:txBody>
      </p:sp>
      <p:sp>
        <p:nvSpPr>
          <p:cNvPr id="6" name="Text Placeholder 1"/>
          <p:cNvSpPr txBox="1">
            <a:spLocks/>
          </p:cNvSpPr>
          <p:nvPr userDrawn="1"/>
        </p:nvSpPr>
        <p:spPr>
          <a:xfrm>
            <a:off x="2203984" y="7167159"/>
            <a:ext cx="3313320" cy="210158"/>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kern="1200" cap="all" baseline="0">
                <a:solidFill>
                  <a:schemeClr val="accent2"/>
                </a:solidFill>
                <a:latin typeface="Verdana" charset="0"/>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t-EE" altLang="en-US" sz="1440" b="0" dirty="0"/>
              <a:t>ESTONIAN MARITIME ACADEMY</a:t>
            </a:r>
            <a:endParaRPr lang="en-US" altLang="en-US" sz="1440" b="0" dirty="0"/>
          </a:p>
        </p:txBody>
      </p:sp>
      <p:cxnSp>
        <p:nvCxnSpPr>
          <p:cNvPr id="8" name="Straight Connector 7"/>
          <p:cNvCxnSpPr/>
          <p:nvPr userDrawn="1"/>
        </p:nvCxnSpPr>
        <p:spPr>
          <a:xfrm>
            <a:off x="2038349" y="6930190"/>
            <a:ext cx="0" cy="68409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5711039"/>
      </p:ext>
    </p:extLst>
  </p:cSld>
  <p:clrMapOvr>
    <a:masterClrMapping/>
  </p:clrMapOvr>
  <p:extLst>
    <p:ext uri="{DCECCB84-F9BA-43D5-87BE-67443E8EF086}">
      <p15:sldGuideLst xmlns:p15="http://schemas.microsoft.com/office/powerpoint/2012/main">
        <p15:guide id="2" orient="horz" pos="1026">
          <p15:clr>
            <a:srgbClr val="FBAE40"/>
          </p15:clr>
        </p15:guide>
        <p15:guide id="3" orient="horz" pos="3997">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Closing Slide">
    <p:bg>
      <p:bgPr>
        <a:solidFill>
          <a:schemeClr val="tx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CD5142E-2E7B-1488-E5DB-290186766DFD}"/>
              </a:ext>
              <a:ext uri="{C183D7F6-B498-43B3-948B-1728B52AA6E4}">
                <adec:decorative xmlns:adec="http://schemas.microsoft.com/office/drawing/2017/decorative" val="1"/>
              </a:ext>
            </a:extLst>
          </p:cNvPr>
          <p:cNvGrpSpPr/>
          <p:nvPr userDrawn="1"/>
        </p:nvGrpSpPr>
        <p:grpSpPr>
          <a:xfrm>
            <a:off x="6459083" y="2691"/>
            <a:ext cx="8168291" cy="8234977"/>
            <a:chOff x="5382569" y="2242"/>
            <a:chExt cx="6806909" cy="6862481"/>
          </a:xfrm>
        </p:grpSpPr>
        <p:pic>
          <p:nvPicPr>
            <p:cNvPr id="6" name="Graphic 5">
              <a:extLst>
                <a:ext uri="{FF2B5EF4-FFF2-40B4-BE49-F238E27FC236}">
                  <a16:creationId xmlns:a16="http://schemas.microsoft.com/office/drawing/2014/main" id="{02299C1B-36CA-1E4A-2BE2-A212B68067E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40328" y="2242"/>
              <a:ext cx="6049150" cy="6862481"/>
            </a:xfrm>
            <a:prstGeom prst="rect">
              <a:avLst/>
            </a:prstGeom>
          </p:spPr>
        </p:pic>
        <p:pic>
          <p:nvPicPr>
            <p:cNvPr id="8" name="Graphic 7">
              <a:extLst>
                <a:ext uri="{FF2B5EF4-FFF2-40B4-BE49-F238E27FC236}">
                  <a16:creationId xmlns:a16="http://schemas.microsoft.com/office/drawing/2014/main" id="{37875AA7-8584-C85D-D920-B6F36122116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5382569" y="5060315"/>
              <a:ext cx="927943" cy="1801301"/>
            </a:xfrm>
            <a:prstGeom prst="rect">
              <a:avLst/>
            </a:prstGeom>
          </p:spPr>
        </p:pic>
      </p:grpSp>
      <p:sp>
        <p:nvSpPr>
          <p:cNvPr id="2" name="Title 1"/>
          <p:cNvSpPr>
            <a:spLocks noGrp="1"/>
          </p:cNvSpPr>
          <p:nvPr>
            <p:ph type="ctrTitle" hasCustomPrompt="1"/>
          </p:nvPr>
        </p:nvSpPr>
        <p:spPr>
          <a:xfrm>
            <a:off x="8364392" y="2015060"/>
            <a:ext cx="5744252" cy="1821978"/>
          </a:xfrm>
        </p:spPr>
        <p:txBody>
          <a:bodyPr anchor="b">
            <a:normAutofit/>
          </a:bodyPr>
          <a:lstStyle>
            <a:lvl1pPr algn="l">
              <a:lnSpc>
                <a:spcPct val="90000"/>
              </a:lnSpc>
              <a:defRPr sz="7200" spc="120" baseline="0">
                <a:solidFill>
                  <a:schemeClr val="accent1"/>
                </a:solidFill>
              </a:defRPr>
            </a:lvl1pPr>
          </a:lstStyle>
          <a:p>
            <a:r>
              <a:rPr lang="en-US" dirty="0"/>
              <a:t>Add title </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35399" y="-2683"/>
            <a:ext cx="8176949" cy="8245314"/>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973394 w 6814124"/>
              <a:gd name="connsiteY15" fmla="*/ 6877052 h 6887938"/>
              <a:gd name="connsiteX16" fmla="*/ 0 w 6814124"/>
              <a:gd name="connsiteY16" fmla="*/ 0 h 6887938"/>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0 w 6814124"/>
              <a:gd name="connsiteY15" fmla="*/ 6877052 h 6887938"/>
              <a:gd name="connsiteX16" fmla="*/ 0 w 6814124"/>
              <a:gd name="connsiteY16" fmla="*/ 0 h 6887938"/>
              <a:gd name="connsiteX0" fmla="*/ 0 w 6814124"/>
              <a:gd name="connsiteY0" fmla="*/ 0 h 6896790"/>
              <a:gd name="connsiteX1" fmla="*/ 6814124 w 6814124"/>
              <a:gd name="connsiteY1" fmla="*/ 1 h 6896790"/>
              <a:gd name="connsiteX2" fmla="*/ 6063554 w 6814124"/>
              <a:gd name="connsiteY2" fmla="*/ 2775916 h 6896790"/>
              <a:gd name="connsiteX3" fmla="*/ 5827334 w 6814124"/>
              <a:gd name="connsiteY3" fmla="*/ 2962606 h 6896790"/>
              <a:gd name="connsiteX4" fmla="*/ 5728274 w 6814124"/>
              <a:gd name="connsiteY4" fmla="*/ 2692096 h 6896790"/>
              <a:gd name="connsiteX5" fmla="*/ 5953064 w 6814124"/>
              <a:gd name="connsiteY5" fmla="*/ 1846276 h 6896790"/>
              <a:gd name="connsiteX6" fmla="*/ 5846384 w 6814124"/>
              <a:gd name="connsiteY6" fmla="*/ 1571956 h 6896790"/>
              <a:gd name="connsiteX7" fmla="*/ 5629214 w 6814124"/>
              <a:gd name="connsiteY7" fmla="*/ 1770076 h 6896790"/>
              <a:gd name="connsiteX8" fmla="*/ 4867214 w 6814124"/>
              <a:gd name="connsiteY8" fmla="*/ 4688536 h 6896790"/>
              <a:gd name="connsiteX9" fmla="*/ 4966274 w 6814124"/>
              <a:gd name="connsiteY9" fmla="*/ 4905706 h 6896790"/>
              <a:gd name="connsiteX10" fmla="*/ 5187254 w 6814124"/>
              <a:gd name="connsiteY10" fmla="*/ 4757116 h 6896790"/>
              <a:gd name="connsiteX11" fmla="*/ 5431094 w 6814124"/>
              <a:gd name="connsiteY11" fmla="*/ 3842716 h 6896790"/>
              <a:gd name="connsiteX12" fmla="*/ 5659694 w 6814124"/>
              <a:gd name="connsiteY12" fmla="*/ 3713176 h 6896790"/>
              <a:gd name="connsiteX13" fmla="*/ 5758754 w 6814124"/>
              <a:gd name="connsiteY13" fmla="*/ 3926536 h 6896790"/>
              <a:gd name="connsiteX14" fmla="*/ 5002015 w 6814124"/>
              <a:gd name="connsiteY14" fmla="*/ 6887938 h 6896790"/>
              <a:gd name="connsiteX15" fmla="*/ 0 w 6814124"/>
              <a:gd name="connsiteY15" fmla="*/ 6896790 h 6896790"/>
              <a:gd name="connsiteX16" fmla="*/ 0 w 6814124"/>
              <a:gd name="connsiteY16" fmla="*/ 0 h 689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4124" h="6896790">
                <a:moveTo>
                  <a:pt x="0" y="0"/>
                </a:moveTo>
                <a:lnTo>
                  <a:pt x="6814124" y="1"/>
                </a:lnTo>
                <a:lnTo>
                  <a:pt x="6063554" y="2775916"/>
                </a:lnTo>
                <a:cubicBezTo>
                  <a:pt x="6030534" y="2883866"/>
                  <a:pt x="5993704" y="2976576"/>
                  <a:pt x="5827334" y="2962606"/>
                </a:cubicBezTo>
                <a:cubicBezTo>
                  <a:pt x="5641914" y="2845766"/>
                  <a:pt x="5734624" y="2747976"/>
                  <a:pt x="5728274" y="2692096"/>
                </a:cubicBezTo>
                <a:cubicBezTo>
                  <a:pt x="5818444" y="2355546"/>
                  <a:pt x="5878134" y="2121866"/>
                  <a:pt x="5953064" y="1846276"/>
                </a:cubicBezTo>
                <a:cubicBezTo>
                  <a:pt x="5994974" y="1687526"/>
                  <a:pt x="5969574" y="1615136"/>
                  <a:pt x="5846384" y="1571956"/>
                </a:cubicBezTo>
                <a:cubicBezTo>
                  <a:pt x="5711764" y="1563066"/>
                  <a:pt x="5672394" y="1597356"/>
                  <a:pt x="5629214" y="1770076"/>
                </a:cubicBezTo>
                <a:cubicBezTo>
                  <a:pt x="5644454" y="1858976"/>
                  <a:pt x="4851974" y="4599636"/>
                  <a:pt x="4867214" y="4688536"/>
                </a:cubicBezTo>
                <a:cubicBezTo>
                  <a:pt x="4832289" y="4824426"/>
                  <a:pt x="4898964" y="4880306"/>
                  <a:pt x="4966274" y="4905706"/>
                </a:cubicBezTo>
                <a:cubicBezTo>
                  <a:pt x="5075494" y="4904436"/>
                  <a:pt x="5132009" y="4917136"/>
                  <a:pt x="5187254" y="4757116"/>
                </a:cubicBezTo>
                <a:lnTo>
                  <a:pt x="5431094" y="3842716"/>
                </a:lnTo>
                <a:cubicBezTo>
                  <a:pt x="5455224" y="3756356"/>
                  <a:pt x="5528884" y="3692856"/>
                  <a:pt x="5659694" y="3713176"/>
                </a:cubicBezTo>
                <a:cubicBezTo>
                  <a:pt x="5803204" y="3791916"/>
                  <a:pt x="5756214" y="3882086"/>
                  <a:pt x="5758754" y="3926536"/>
                </a:cubicBezTo>
                <a:lnTo>
                  <a:pt x="5002015" y="6887938"/>
                </a:lnTo>
                <a:lnTo>
                  <a:pt x="0" y="6896790"/>
                </a:lnTo>
                <a:lnTo>
                  <a:pt x="0" y="0"/>
                </a:lnTo>
                <a:close/>
              </a:path>
            </a:pathLst>
          </a:custGeom>
          <a:solidFill>
            <a:schemeClr val="bg2"/>
          </a:solidFill>
          <a:ln>
            <a:noFill/>
          </a:ln>
        </p:spPr>
        <p:txBody>
          <a:bodyPr anchor="ctr"/>
          <a:lstStyle>
            <a:lvl1pPr algn="ctr">
              <a:defRPr baseline="-25000"/>
            </a:lvl1pPr>
          </a:lstStyle>
          <a:p>
            <a:r>
              <a:rPr lang="en-US"/>
              <a:t>Click icon to add picture</a:t>
            </a:r>
            <a:endParaRPr lang="en-US" dirty="0"/>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8364391" y="4498750"/>
            <a:ext cx="5744254" cy="2709616"/>
          </a:xfrm>
        </p:spPr>
        <p:txBody>
          <a:bodyPr lIns="91440" tIns="0">
            <a:normAutofit/>
          </a:bodyPr>
          <a:lstStyle>
            <a:lvl1pPr marL="0" indent="0">
              <a:spcBef>
                <a:spcPts val="0"/>
              </a:spcBef>
              <a:spcAft>
                <a:spcPts val="0"/>
              </a:spcAft>
              <a:buFont typeface="Courier New" panose="02070309020205020404" pitchFamily="49" charset="0"/>
              <a:buNone/>
              <a:defRPr sz="1920">
                <a:solidFill>
                  <a:schemeClr val="bg1"/>
                </a:solidFill>
              </a:defRPr>
            </a:lvl1pPr>
            <a:lvl2pPr marL="329184" indent="-329184">
              <a:buFont typeface="Courier New" panose="02070309020205020404" pitchFamily="49" charset="0"/>
              <a:buChar char="o"/>
              <a:defRPr sz="1440">
                <a:solidFill>
                  <a:schemeClr val="bg1"/>
                </a:solidFill>
              </a:defRPr>
            </a:lvl2pPr>
            <a:lvl3pPr marL="329184" indent="-329184">
              <a:buFont typeface="Courier New" panose="02070309020205020404" pitchFamily="49" charset="0"/>
              <a:buChar char="o"/>
              <a:defRPr sz="1260">
                <a:solidFill>
                  <a:schemeClr val="bg1"/>
                </a:solidFill>
              </a:defRPr>
            </a:lvl3pPr>
            <a:lvl4pPr marL="329184" indent="-329184">
              <a:buFont typeface="Courier New" panose="02070309020205020404" pitchFamily="49" charset="0"/>
              <a:buChar char="o"/>
              <a:defRPr sz="1260">
                <a:solidFill>
                  <a:schemeClr val="bg1"/>
                </a:solidFill>
              </a:defRPr>
            </a:lvl4pPr>
            <a:lvl5pPr marL="329184" indent="-329184">
              <a:buFont typeface="Courier New" panose="02070309020205020404" pitchFamily="49" charset="0"/>
              <a:buChar char="o"/>
              <a:defRPr sz="1260">
                <a:solidFill>
                  <a:schemeClr val="bg1"/>
                </a:solidFill>
              </a:defRPr>
            </a:lvl5pPr>
          </a:lstStyle>
          <a:p>
            <a:pPr lvl="0"/>
            <a:r>
              <a:rPr lang="en-US" dirty="0"/>
              <a:t>Click to add text</a:t>
            </a:r>
          </a:p>
        </p:txBody>
      </p:sp>
      <p:grpSp>
        <p:nvGrpSpPr>
          <p:cNvPr id="3" name="Group 2">
            <a:extLst>
              <a:ext uri="{FF2B5EF4-FFF2-40B4-BE49-F238E27FC236}">
                <a16:creationId xmlns:a16="http://schemas.microsoft.com/office/drawing/2014/main" id="{2D1226B1-E438-B98C-74AA-15297E2869AC}"/>
              </a:ext>
            </a:extLst>
          </p:cNvPr>
          <p:cNvGrpSpPr/>
          <p:nvPr userDrawn="1"/>
        </p:nvGrpSpPr>
        <p:grpSpPr>
          <a:xfrm>
            <a:off x="10972801" y="7594540"/>
            <a:ext cx="2591913" cy="481557"/>
            <a:chOff x="5179092" y="5483822"/>
            <a:chExt cx="3294001" cy="612000"/>
          </a:xfrm>
        </p:grpSpPr>
        <p:pic>
          <p:nvPicPr>
            <p:cNvPr id="4" name="Picture 3">
              <a:extLst>
                <a:ext uri="{FF2B5EF4-FFF2-40B4-BE49-F238E27FC236}">
                  <a16:creationId xmlns:a16="http://schemas.microsoft.com/office/drawing/2014/main" id="{0E1D0B9D-63B5-DAC2-ED23-816BD7F9EB2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BD38B8C8-0F76-05A7-0A45-65FC84BF9CE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5691321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98720" y="712040"/>
            <a:ext cx="13632960" cy="91632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98720" y="1843960"/>
            <a:ext cx="13632960" cy="5466240"/>
          </a:xfrm>
          <a:prstGeom prst="rect">
            <a:avLst/>
          </a:prstGeom>
        </p:spPr>
        <p:txBody>
          <a:bodyPr spcFirstLastPara="1" wrap="square" lIns="91425" tIns="91425" rIns="91425" bIns="91425" anchor="t" anchorCtr="0">
            <a:normAutofit/>
          </a:bodyPr>
          <a:lstStyle>
            <a:lvl1pPr marL="731502" lvl="0" indent="-548627">
              <a:spcBef>
                <a:spcPts val="0"/>
              </a:spcBef>
              <a:spcAft>
                <a:spcPts val="0"/>
              </a:spcAft>
              <a:buSzPts val="1800"/>
              <a:buChar char="●"/>
              <a:defRPr/>
            </a:lvl1pPr>
            <a:lvl2pPr marL="1463004" lvl="1" indent="-507988">
              <a:spcBef>
                <a:spcPts val="0"/>
              </a:spcBef>
              <a:spcAft>
                <a:spcPts val="0"/>
              </a:spcAft>
              <a:buSzPts val="1400"/>
              <a:buChar char="○"/>
              <a:defRPr/>
            </a:lvl2pPr>
            <a:lvl3pPr marL="2194505" lvl="2" indent="-507988">
              <a:spcBef>
                <a:spcPts val="0"/>
              </a:spcBef>
              <a:spcAft>
                <a:spcPts val="0"/>
              </a:spcAft>
              <a:buSzPts val="1400"/>
              <a:buChar char="■"/>
              <a:defRPr/>
            </a:lvl3pPr>
            <a:lvl4pPr marL="2926007" lvl="3" indent="-507988">
              <a:spcBef>
                <a:spcPts val="0"/>
              </a:spcBef>
              <a:spcAft>
                <a:spcPts val="0"/>
              </a:spcAft>
              <a:buSzPts val="1400"/>
              <a:buChar char="●"/>
              <a:defRPr/>
            </a:lvl4pPr>
            <a:lvl5pPr marL="3657509" lvl="4" indent="-507988">
              <a:spcBef>
                <a:spcPts val="0"/>
              </a:spcBef>
              <a:spcAft>
                <a:spcPts val="0"/>
              </a:spcAft>
              <a:buSzPts val="1400"/>
              <a:buChar char="○"/>
              <a:defRPr/>
            </a:lvl5pPr>
            <a:lvl6pPr marL="4389011" lvl="5" indent="-507988">
              <a:spcBef>
                <a:spcPts val="0"/>
              </a:spcBef>
              <a:spcAft>
                <a:spcPts val="0"/>
              </a:spcAft>
              <a:buSzPts val="1400"/>
              <a:buChar char="■"/>
              <a:defRPr/>
            </a:lvl6pPr>
            <a:lvl7pPr marL="5120512" lvl="6" indent="-507988">
              <a:spcBef>
                <a:spcPts val="0"/>
              </a:spcBef>
              <a:spcAft>
                <a:spcPts val="0"/>
              </a:spcAft>
              <a:buSzPts val="1400"/>
              <a:buChar char="●"/>
              <a:defRPr/>
            </a:lvl7pPr>
            <a:lvl8pPr marL="5852014" lvl="7" indent="-507988">
              <a:spcBef>
                <a:spcPts val="0"/>
              </a:spcBef>
              <a:spcAft>
                <a:spcPts val="0"/>
              </a:spcAft>
              <a:buSzPts val="1400"/>
              <a:buChar char="○"/>
              <a:defRPr/>
            </a:lvl8pPr>
            <a:lvl9pPr marL="6583516" lvl="8" indent="-507988">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3555933" y="7461148"/>
            <a:ext cx="877920" cy="62976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7870747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ittel og innhold">
    <p:spTree>
      <p:nvGrpSpPr>
        <p:cNvPr id="1" name=""/>
        <p:cNvGrpSpPr/>
        <p:nvPr/>
      </p:nvGrpSpPr>
      <p:grpSpPr>
        <a:xfrm>
          <a:off x="0" y="0"/>
          <a:ext cx="0" cy="0"/>
          <a:chOff x="0" y="0"/>
          <a:chExt cx="0" cy="0"/>
        </a:xfrm>
      </p:grpSpPr>
      <p:sp>
        <p:nvSpPr>
          <p:cNvPr id="7" name="Plassholder for lysbildenummer 5"/>
          <p:cNvSpPr txBox="1">
            <a:spLocks/>
          </p:cNvSpPr>
          <p:nvPr userDrawn="1"/>
        </p:nvSpPr>
        <p:spPr>
          <a:xfrm>
            <a:off x="2" y="7705498"/>
            <a:ext cx="1024837" cy="438150"/>
          </a:xfrm>
          <a:prstGeom prst="rect">
            <a:avLst/>
          </a:prstGeom>
        </p:spPr>
        <p:txBody>
          <a:bodyPr/>
          <a:lstStyle>
            <a:defPPr>
              <a:defRPr lang="nb-NO"/>
            </a:defPPr>
            <a:lvl1pPr marL="0" algn="l"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1853A39-49B3-554A-AE82-85611CEBD8E3}" type="slidenum">
              <a:rPr lang="nb-NO" sz="1600" b="1" i="0" smtClean="0">
                <a:latin typeface="Arial"/>
                <a:cs typeface="Arial"/>
              </a:rPr>
              <a:pPr algn="ctr"/>
              <a:t>‹#›</a:t>
            </a:fld>
            <a:endParaRPr lang="nb-NO" sz="1600" b="1" i="0" dirty="0">
              <a:latin typeface="Arial"/>
              <a:cs typeface="Arial"/>
            </a:endParaRPr>
          </a:p>
        </p:txBody>
      </p:sp>
      <p:sp>
        <p:nvSpPr>
          <p:cNvPr id="5" name="Tittel 1">
            <a:extLst>
              <a:ext uri="{FF2B5EF4-FFF2-40B4-BE49-F238E27FC236}">
                <a16:creationId xmlns:a16="http://schemas.microsoft.com/office/drawing/2014/main" id="{901B6BB6-8BBC-1049-9603-B959ED93923A}"/>
              </a:ext>
            </a:extLst>
          </p:cNvPr>
          <p:cNvSpPr>
            <a:spLocks noGrp="1"/>
          </p:cNvSpPr>
          <p:nvPr>
            <p:ph type="title"/>
          </p:nvPr>
        </p:nvSpPr>
        <p:spPr>
          <a:xfrm>
            <a:off x="1571511" y="329570"/>
            <a:ext cx="12290425" cy="842077"/>
          </a:xfrm>
        </p:spPr>
        <p:txBody>
          <a:bodyPr wrap="square" anchor="t" anchorCtr="0">
            <a:spAutoFit/>
          </a:bodyPr>
          <a:lstStyle/>
          <a:p>
            <a:r>
              <a:rPr lang="nb-NO" dirty="0"/>
              <a:t>Klikk for å redigere tittelstil</a:t>
            </a:r>
          </a:p>
        </p:txBody>
      </p:sp>
      <p:sp>
        <p:nvSpPr>
          <p:cNvPr id="6" name="Plassholder for innhold 2">
            <a:extLst>
              <a:ext uri="{FF2B5EF4-FFF2-40B4-BE49-F238E27FC236}">
                <a16:creationId xmlns:a16="http://schemas.microsoft.com/office/drawing/2014/main" id="{E1E3CEDE-1D85-F54C-B415-CE6111D39453}"/>
              </a:ext>
            </a:extLst>
          </p:cNvPr>
          <p:cNvSpPr>
            <a:spLocks noGrp="1"/>
          </p:cNvSpPr>
          <p:nvPr>
            <p:ph idx="1"/>
          </p:nvPr>
        </p:nvSpPr>
        <p:spPr>
          <a:xfrm>
            <a:off x="1571511" y="1510237"/>
            <a:ext cx="12290425" cy="6195263"/>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18460699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1938A-A1A7-6940-2880-C950FCE0F696}"/>
              </a:ext>
            </a:extLst>
          </p:cNvPr>
          <p:cNvSpPr>
            <a:spLocks noGrp="1"/>
          </p:cNvSpPr>
          <p:nvPr>
            <p:ph type="ctrTitle"/>
          </p:nvPr>
        </p:nvSpPr>
        <p:spPr>
          <a:xfrm>
            <a:off x="1828800" y="1346836"/>
            <a:ext cx="10972800" cy="2865120"/>
          </a:xfrm>
        </p:spPr>
        <p:txBody>
          <a:bodyPr anchor="b"/>
          <a:lstStyle>
            <a:lvl1pPr algn="ctr">
              <a:defRPr sz="7200"/>
            </a:lvl1pPr>
          </a:lstStyle>
          <a:p>
            <a:r>
              <a:rPr lang="en-US"/>
              <a:t>Click to edit Master title style</a:t>
            </a:r>
            <a:endParaRPr lang="en-GB"/>
          </a:p>
        </p:txBody>
      </p:sp>
      <p:sp>
        <p:nvSpPr>
          <p:cNvPr id="3" name="Subtitle 2">
            <a:extLst>
              <a:ext uri="{FF2B5EF4-FFF2-40B4-BE49-F238E27FC236}">
                <a16:creationId xmlns:a16="http://schemas.microsoft.com/office/drawing/2014/main" id="{57DE91E7-003F-83A9-3B26-27A4E54EF899}"/>
              </a:ext>
            </a:extLst>
          </p:cNvPr>
          <p:cNvSpPr>
            <a:spLocks noGrp="1"/>
          </p:cNvSpPr>
          <p:nvPr>
            <p:ph type="subTitle" idx="1"/>
          </p:nvPr>
        </p:nvSpPr>
        <p:spPr>
          <a:xfrm>
            <a:off x="1828800" y="4322446"/>
            <a:ext cx="10972800" cy="1986914"/>
          </a:xfrm>
        </p:spPr>
        <p:txBody>
          <a:bodyPr/>
          <a:lstStyle>
            <a:lvl1pPr marL="0" indent="0" algn="ctr">
              <a:buNone/>
              <a:defRPr sz="288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521AD9A-2D66-9985-DBA9-023CF7B51A1E}"/>
              </a:ext>
            </a:extLst>
          </p:cNvPr>
          <p:cNvSpPr>
            <a:spLocks noGrp="1"/>
          </p:cNvSpPr>
          <p:nvPr>
            <p:ph type="dt" sz="half" idx="10"/>
          </p:nvPr>
        </p:nvSpPr>
        <p:spPr/>
        <p:txBody>
          <a:bodyPr/>
          <a:lstStyle/>
          <a:p>
            <a:fld id="{E2D88B21-DD7A-4ECB-ABCE-4C6C3B89C46D}" type="datetimeFigureOut">
              <a:rPr lang="en-GB" smtClean="0"/>
              <a:t>04/02/2026</a:t>
            </a:fld>
            <a:endParaRPr lang="en-GB"/>
          </a:p>
        </p:txBody>
      </p:sp>
      <p:sp>
        <p:nvSpPr>
          <p:cNvPr id="5" name="Footer Placeholder 4">
            <a:extLst>
              <a:ext uri="{FF2B5EF4-FFF2-40B4-BE49-F238E27FC236}">
                <a16:creationId xmlns:a16="http://schemas.microsoft.com/office/drawing/2014/main" id="{C94F48F3-9A81-038D-8430-CADB43BFC39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0BB4754-6D1E-13DD-63D8-6553E1E559F3}"/>
              </a:ext>
            </a:extLst>
          </p:cNvPr>
          <p:cNvSpPr>
            <a:spLocks noGrp="1"/>
          </p:cNvSpPr>
          <p:nvPr>
            <p:ph type="sldNum" sz="quarter" idx="12"/>
          </p:nvPr>
        </p:nvSpPr>
        <p:spPr/>
        <p:txBody>
          <a:bodyPr/>
          <a:lstStyle/>
          <a:p>
            <a:fld id="{1B220052-780D-48B1-B35C-D66183EDA4B5}" type="slidenum">
              <a:rPr lang="en-GB" smtClean="0"/>
              <a:t>‹#›</a:t>
            </a:fld>
            <a:endParaRPr lang="en-GB"/>
          </a:p>
        </p:txBody>
      </p:sp>
    </p:spTree>
    <p:extLst>
      <p:ext uri="{BB962C8B-B14F-4D97-AF65-F5344CB8AC3E}">
        <p14:creationId xmlns:p14="http://schemas.microsoft.com/office/powerpoint/2010/main" val="31198827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76E98-D4F2-7FBF-1E54-E99370D5360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5C4E443-0BF1-28D3-1707-A2DC145BE5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E301BB1-EA26-E28E-2E17-D6B0B3BC0937}"/>
              </a:ext>
            </a:extLst>
          </p:cNvPr>
          <p:cNvSpPr>
            <a:spLocks noGrp="1"/>
          </p:cNvSpPr>
          <p:nvPr>
            <p:ph type="dt" sz="half" idx="10"/>
          </p:nvPr>
        </p:nvSpPr>
        <p:spPr/>
        <p:txBody>
          <a:bodyPr/>
          <a:lstStyle/>
          <a:p>
            <a:fld id="{E2D88B21-DD7A-4ECB-ABCE-4C6C3B89C46D}" type="datetimeFigureOut">
              <a:rPr lang="en-GB" smtClean="0"/>
              <a:t>04/02/2026</a:t>
            </a:fld>
            <a:endParaRPr lang="en-GB"/>
          </a:p>
        </p:txBody>
      </p:sp>
      <p:sp>
        <p:nvSpPr>
          <p:cNvPr id="5" name="Footer Placeholder 4">
            <a:extLst>
              <a:ext uri="{FF2B5EF4-FFF2-40B4-BE49-F238E27FC236}">
                <a16:creationId xmlns:a16="http://schemas.microsoft.com/office/drawing/2014/main" id="{D38B0F7A-78F8-D43B-13EC-59DDB2C09E1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163BEB9-26DB-991C-A2AF-3C28D207DC8A}"/>
              </a:ext>
            </a:extLst>
          </p:cNvPr>
          <p:cNvSpPr>
            <a:spLocks noGrp="1"/>
          </p:cNvSpPr>
          <p:nvPr>
            <p:ph type="sldNum" sz="quarter" idx="12"/>
          </p:nvPr>
        </p:nvSpPr>
        <p:spPr/>
        <p:txBody>
          <a:bodyPr/>
          <a:lstStyle/>
          <a:p>
            <a:fld id="{1B220052-780D-48B1-B35C-D66183EDA4B5}" type="slidenum">
              <a:rPr lang="en-GB" smtClean="0"/>
              <a:t>‹#›</a:t>
            </a:fld>
            <a:endParaRPr lang="en-GB"/>
          </a:p>
        </p:txBody>
      </p:sp>
    </p:spTree>
    <p:extLst>
      <p:ext uri="{BB962C8B-B14F-4D97-AF65-F5344CB8AC3E}">
        <p14:creationId xmlns:p14="http://schemas.microsoft.com/office/powerpoint/2010/main" val="13879125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B9D0A-A611-326F-D923-147AA726DF60}"/>
              </a:ext>
            </a:extLst>
          </p:cNvPr>
          <p:cNvSpPr>
            <a:spLocks noGrp="1"/>
          </p:cNvSpPr>
          <p:nvPr>
            <p:ph type="title"/>
          </p:nvPr>
        </p:nvSpPr>
        <p:spPr>
          <a:xfrm>
            <a:off x="998220" y="2051686"/>
            <a:ext cx="12618720" cy="3423284"/>
          </a:xfrm>
        </p:spPr>
        <p:txBody>
          <a:bodyPr anchor="b"/>
          <a:lstStyle>
            <a:lvl1pPr>
              <a:defRPr sz="72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F826F81-29AE-559B-2DBA-198E2A0A96D9}"/>
              </a:ext>
            </a:extLst>
          </p:cNvPr>
          <p:cNvSpPr>
            <a:spLocks noGrp="1"/>
          </p:cNvSpPr>
          <p:nvPr>
            <p:ph type="body" idx="1"/>
          </p:nvPr>
        </p:nvSpPr>
        <p:spPr>
          <a:xfrm>
            <a:off x="998220" y="5507356"/>
            <a:ext cx="12618720" cy="1800224"/>
          </a:xfrm>
        </p:spPr>
        <p:txBody>
          <a:bodyPr/>
          <a:lstStyle>
            <a:lvl1pPr marL="0" indent="0">
              <a:buNone/>
              <a:defRPr sz="2880">
                <a:solidFill>
                  <a:schemeClr val="tx1">
                    <a:tint val="75000"/>
                  </a:schemeClr>
                </a:solidFill>
              </a:defRPr>
            </a:lvl1pPr>
            <a:lvl2pPr marL="548640" indent="0">
              <a:buNone/>
              <a:defRPr sz="240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DEF0A4-9410-E0D9-8D60-53482B14A817}"/>
              </a:ext>
            </a:extLst>
          </p:cNvPr>
          <p:cNvSpPr>
            <a:spLocks noGrp="1"/>
          </p:cNvSpPr>
          <p:nvPr>
            <p:ph type="dt" sz="half" idx="10"/>
          </p:nvPr>
        </p:nvSpPr>
        <p:spPr/>
        <p:txBody>
          <a:bodyPr/>
          <a:lstStyle/>
          <a:p>
            <a:fld id="{E2D88B21-DD7A-4ECB-ABCE-4C6C3B89C46D}" type="datetimeFigureOut">
              <a:rPr lang="en-GB" smtClean="0"/>
              <a:t>04/02/2026</a:t>
            </a:fld>
            <a:endParaRPr lang="en-GB"/>
          </a:p>
        </p:txBody>
      </p:sp>
      <p:sp>
        <p:nvSpPr>
          <p:cNvPr id="5" name="Footer Placeholder 4">
            <a:extLst>
              <a:ext uri="{FF2B5EF4-FFF2-40B4-BE49-F238E27FC236}">
                <a16:creationId xmlns:a16="http://schemas.microsoft.com/office/drawing/2014/main" id="{EE6E5B79-97EB-3504-449D-1E6D2046D28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77DDBF9-6076-1B3B-8F9A-BC364F8DD8B9}"/>
              </a:ext>
            </a:extLst>
          </p:cNvPr>
          <p:cNvSpPr>
            <a:spLocks noGrp="1"/>
          </p:cNvSpPr>
          <p:nvPr>
            <p:ph type="sldNum" sz="quarter" idx="12"/>
          </p:nvPr>
        </p:nvSpPr>
        <p:spPr/>
        <p:txBody>
          <a:bodyPr/>
          <a:lstStyle/>
          <a:p>
            <a:fld id="{1B220052-780D-48B1-B35C-D66183EDA4B5}" type="slidenum">
              <a:rPr lang="en-GB" smtClean="0"/>
              <a:t>‹#›</a:t>
            </a:fld>
            <a:endParaRPr lang="en-GB"/>
          </a:p>
        </p:txBody>
      </p:sp>
    </p:spTree>
    <p:extLst>
      <p:ext uri="{BB962C8B-B14F-4D97-AF65-F5344CB8AC3E}">
        <p14:creationId xmlns:p14="http://schemas.microsoft.com/office/powerpoint/2010/main" val="42302775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AC034-5DFA-EC94-2021-0A6BE6A7322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520409D-EA61-FA2E-4D97-00CB883CCB53}"/>
              </a:ext>
            </a:extLst>
          </p:cNvPr>
          <p:cNvSpPr>
            <a:spLocks noGrp="1"/>
          </p:cNvSpPr>
          <p:nvPr>
            <p:ph sz="half" idx="1"/>
          </p:nvPr>
        </p:nvSpPr>
        <p:spPr>
          <a:xfrm>
            <a:off x="10058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E1E621B-4930-C66E-83E1-780FB46E4B70}"/>
              </a:ext>
            </a:extLst>
          </p:cNvPr>
          <p:cNvSpPr>
            <a:spLocks noGrp="1"/>
          </p:cNvSpPr>
          <p:nvPr>
            <p:ph sz="half" idx="2"/>
          </p:nvPr>
        </p:nvSpPr>
        <p:spPr>
          <a:xfrm>
            <a:off x="74066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172BBB4-B5AE-C3CC-062C-09439DFC5F6C}"/>
              </a:ext>
            </a:extLst>
          </p:cNvPr>
          <p:cNvSpPr>
            <a:spLocks noGrp="1"/>
          </p:cNvSpPr>
          <p:nvPr>
            <p:ph type="dt" sz="half" idx="10"/>
          </p:nvPr>
        </p:nvSpPr>
        <p:spPr/>
        <p:txBody>
          <a:bodyPr/>
          <a:lstStyle/>
          <a:p>
            <a:fld id="{E2D88B21-DD7A-4ECB-ABCE-4C6C3B89C46D}" type="datetimeFigureOut">
              <a:rPr lang="en-GB" smtClean="0"/>
              <a:t>04/02/2026</a:t>
            </a:fld>
            <a:endParaRPr lang="en-GB"/>
          </a:p>
        </p:txBody>
      </p:sp>
      <p:sp>
        <p:nvSpPr>
          <p:cNvPr id="6" name="Footer Placeholder 5">
            <a:extLst>
              <a:ext uri="{FF2B5EF4-FFF2-40B4-BE49-F238E27FC236}">
                <a16:creationId xmlns:a16="http://schemas.microsoft.com/office/drawing/2014/main" id="{A7468630-E72A-94DB-1AF8-912F89C00DE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C49593B-A310-5F28-A8FE-36BC89171B03}"/>
              </a:ext>
            </a:extLst>
          </p:cNvPr>
          <p:cNvSpPr>
            <a:spLocks noGrp="1"/>
          </p:cNvSpPr>
          <p:nvPr>
            <p:ph type="sldNum" sz="quarter" idx="12"/>
          </p:nvPr>
        </p:nvSpPr>
        <p:spPr/>
        <p:txBody>
          <a:bodyPr/>
          <a:lstStyle/>
          <a:p>
            <a:fld id="{1B220052-780D-48B1-B35C-D66183EDA4B5}" type="slidenum">
              <a:rPr lang="en-GB" smtClean="0"/>
              <a:t>‹#›</a:t>
            </a:fld>
            <a:endParaRPr lang="en-GB"/>
          </a:p>
        </p:txBody>
      </p:sp>
    </p:spTree>
    <p:extLst>
      <p:ext uri="{BB962C8B-B14F-4D97-AF65-F5344CB8AC3E}">
        <p14:creationId xmlns:p14="http://schemas.microsoft.com/office/powerpoint/2010/main" val="3186979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909A1-80DF-07EA-E36D-973D4752E6A6}"/>
              </a:ext>
            </a:extLst>
          </p:cNvPr>
          <p:cNvSpPr>
            <a:spLocks noGrp="1"/>
          </p:cNvSpPr>
          <p:nvPr>
            <p:ph type="title"/>
          </p:nvPr>
        </p:nvSpPr>
        <p:spPr>
          <a:xfrm>
            <a:off x="1007746" y="438150"/>
            <a:ext cx="12618720" cy="1590676"/>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BBD4B35-AD14-D322-0A76-41A4D50EC56C}"/>
              </a:ext>
            </a:extLst>
          </p:cNvPr>
          <p:cNvSpPr>
            <a:spLocks noGrp="1"/>
          </p:cNvSpPr>
          <p:nvPr>
            <p:ph type="body" idx="1"/>
          </p:nvPr>
        </p:nvSpPr>
        <p:spPr>
          <a:xfrm>
            <a:off x="1007746" y="2017396"/>
            <a:ext cx="6189344"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4" name="Content Placeholder 3">
            <a:extLst>
              <a:ext uri="{FF2B5EF4-FFF2-40B4-BE49-F238E27FC236}">
                <a16:creationId xmlns:a16="http://schemas.microsoft.com/office/drawing/2014/main" id="{638FCF75-11CA-567D-C6C9-4C7CBFD6498B}"/>
              </a:ext>
            </a:extLst>
          </p:cNvPr>
          <p:cNvSpPr>
            <a:spLocks noGrp="1"/>
          </p:cNvSpPr>
          <p:nvPr>
            <p:ph sz="half" idx="2"/>
          </p:nvPr>
        </p:nvSpPr>
        <p:spPr>
          <a:xfrm>
            <a:off x="1007746" y="3006090"/>
            <a:ext cx="6189344"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6C89C84-B80E-5399-7B70-DD305E744061}"/>
              </a:ext>
            </a:extLst>
          </p:cNvPr>
          <p:cNvSpPr>
            <a:spLocks noGrp="1"/>
          </p:cNvSpPr>
          <p:nvPr>
            <p:ph type="body" sz="quarter" idx="3"/>
          </p:nvPr>
        </p:nvSpPr>
        <p:spPr>
          <a:xfrm>
            <a:off x="7406640" y="2017396"/>
            <a:ext cx="6219826"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6" name="Content Placeholder 5">
            <a:extLst>
              <a:ext uri="{FF2B5EF4-FFF2-40B4-BE49-F238E27FC236}">
                <a16:creationId xmlns:a16="http://schemas.microsoft.com/office/drawing/2014/main" id="{12979E16-EFEA-5E78-8488-00E7FD07CCB8}"/>
              </a:ext>
            </a:extLst>
          </p:cNvPr>
          <p:cNvSpPr>
            <a:spLocks noGrp="1"/>
          </p:cNvSpPr>
          <p:nvPr>
            <p:ph sz="quarter" idx="4"/>
          </p:nvPr>
        </p:nvSpPr>
        <p:spPr>
          <a:xfrm>
            <a:off x="7406640" y="3006090"/>
            <a:ext cx="6219826"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C170C40-D584-792A-496A-3AD0CC6B0CF6}"/>
              </a:ext>
            </a:extLst>
          </p:cNvPr>
          <p:cNvSpPr>
            <a:spLocks noGrp="1"/>
          </p:cNvSpPr>
          <p:nvPr>
            <p:ph type="dt" sz="half" idx="10"/>
          </p:nvPr>
        </p:nvSpPr>
        <p:spPr/>
        <p:txBody>
          <a:bodyPr/>
          <a:lstStyle/>
          <a:p>
            <a:fld id="{E2D88B21-DD7A-4ECB-ABCE-4C6C3B89C46D}" type="datetimeFigureOut">
              <a:rPr lang="en-GB" smtClean="0"/>
              <a:t>04/02/2026</a:t>
            </a:fld>
            <a:endParaRPr lang="en-GB"/>
          </a:p>
        </p:txBody>
      </p:sp>
      <p:sp>
        <p:nvSpPr>
          <p:cNvPr id="8" name="Footer Placeholder 7">
            <a:extLst>
              <a:ext uri="{FF2B5EF4-FFF2-40B4-BE49-F238E27FC236}">
                <a16:creationId xmlns:a16="http://schemas.microsoft.com/office/drawing/2014/main" id="{0A276B15-2B83-0BE9-1EB0-4211519B544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39933A9-4757-48B7-A4EF-1665FE89AEAD}"/>
              </a:ext>
            </a:extLst>
          </p:cNvPr>
          <p:cNvSpPr>
            <a:spLocks noGrp="1"/>
          </p:cNvSpPr>
          <p:nvPr>
            <p:ph type="sldNum" sz="quarter" idx="12"/>
          </p:nvPr>
        </p:nvSpPr>
        <p:spPr/>
        <p:txBody>
          <a:bodyPr/>
          <a:lstStyle/>
          <a:p>
            <a:fld id="{1B220052-780D-48B1-B35C-D66183EDA4B5}" type="slidenum">
              <a:rPr lang="en-GB" smtClean="0"/>
              <a:t>‹#›</a:t>
            </a:fld>
            <a:endParaRPr lang="en-GB"/>
          </a:p>
        </p:txBody>
      </p:sp>
    </p:spTree>
    <p:extLst>
      <p:ext uri="{BB962C8B-B14F-4D97-AF65-F5344CB8AC3E}">
        <p14:creationId xmlns:p14="http://schemas.microsoft.com/office/powerpoint/2010/main" val="8296827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98410-D6E4-D7A0-AC81-94294311270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9A381F4-8D5C-2AA9-1C0F-B8A5A2ECAD6B}"/>
              </a:ext>
            </a:extLst>
          </p:cNvPr>
          <p:cNvSpPr>
            <a:spLocks noGrp="1"/>
          </p:cNvSpPr>
          <p:nvPr>
            <p:ph type="dt" sz="half" idx="10"/>
          </p:nvPr>
        </p:nvSpPr>
        <p:spPr/>
        <p:txBody>
          <a:bodyPr/>
          <a:lstStyle/>
          <a:p>
            <a:fld id="{E2D88B21-DD7A-4ECB-ABCE-4C6C3B89C46D}" type="datetimeFigureOut">
              <a:rPr lang="en-GB" smtClean="0"/>
              <a:t>04/02/2026</a:t>
            </a:fld>
            <a:endParaRPr lang="en-GB"/>
          </a:p>
        </p:txBody>
      </p:sp>
      <p:sp>
        <p:nvSpPr>
          <p:cNvPr id="4" name="Footer Placeholder 3">
            <a:extLst>
              <a:ext uri="{FF2B5EF4-FFF2-40B4-BE49-F238E27FC236}">
                <a16:creationId xmlns:a16="http://schemas.microsoft.com/office/drawing/2014/main" id="{156B396B-A9AE-79BF-E3AC-422267D6433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98C043A-CBA5-1034-F4AB-EA34BCB27903}"/>
              </a:ext>
            </a:extLst>
          </p:cNvPr>
          <p:cNvSpPr>
            <a:spLocks noGrp="1"/>
          </p:cNvSpPr>
          <p:nvPr>
            <p:ph type="sldNum" sz="quarter" idx="12"/>
          </p:nvPr>
        </p:nvSpPr>
        <p:spPr/>
        <p:txBody>
          <a:bodyPr/>
          <a:lstStyle/>
          <a:p>
            <a:fld id="{1B220052-780D-48B1-B35C-D66183EDA4B5}" type="slidenum">
              <a:rPr lang="en-GB" smtClean="0"/>
              <a:t>‹#›</a:t>
            </a:fld>
            <a:endParaRPr lang="en-GB"/>
          </a:p>
        </p:txBody>
      </p:sp>
    </p:spTree>
    <p:extLst>
      <p:ext uri="{BB962C8B-B14F-4D97-AF65-F5344CB8AC3E}">
        <p14:creationId xmlns:p14="http://schemas.microsoft.com/office/powerpoint/2010/main" val="18652683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80310E-B5F1-D1F1-C28B-5CDAFE8C5CA0}"/>
              </a:ext>
            </a:extLst>
          </p:cNvPr>
          <p:cNvSpPr>
            <a:spLocks noGrp="1"/>
          </p:cNvSpPr>
          <p:nvPr>
            <p:ph type="dt" sz="half" idx="10"/>
          </p:nvPr>
        </p:nvSpPr>
        <p:spPr/>
        <p:txBody>
          <a:bodyPr/>
          <a:lstStyle/>
          <a:p>
            <a:fld id="{E2D88B21-DD7A-4ECB-ABCE-4C6C3B89C46D}" type="datetimeFigureOut">
              <a:rPr lang="en-GB" smtClean="0"/>
              <a:t>04/02/2026</a:t>
            </a:fld>
            <a:endParaRPr lang="en-GB"/>
          </a:p>
        </p:txBody>
      </p:sp>
      <p:sp>
        <p:nvSpPr>
          <p:cNvPr id="3" name="Footer Placeholder 2">
            <a:extLst>
              <a:ext uri="{FF2B5EF4-FFF2-40B4-BE49-F238E27FC236}">
                <a16:creationId xmlns:a16="http://schemas.microsoft.com/office/drawing/2014/main" id="{22EA9980-29A1-0B8C-1FBA-F037C714945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03450E3-6A8D-84C1-6F55-DD4735F16ECA}"/>
              </a:ext>
            </a:extLst>
          </p:cNvPr>
          <p:cNvSpPr>
            <a:spLocks noGrp="1"/>
          </p:cNvSpPr>
          <p:nvPr>
            <p:ph type="sldNum" sz="quarter" idx="12"/>
          </p:nvPr>
        </p:nvSpPr>
        <p:spPr/>
        <p:txBody>
          <a:bodyPr/>
          <a:lstStyle/>
          <a:p>
            <a:fld id="{1B220052-780D-48B1-B35C-D66183EDA4B5}" type="slidenum">
              <a:rPr lang="en-GB" smtClean="0"/>
              <a:t>‹#›</a:t>
            </a:fld>
            <a:endParaRPr lang="en-GB"/>
          </a:p>
        </p:txBody>
      </p:sp>
    </p:spTree>
    <p:extLst>
      <p:ext uri="{BB962C8B-B14F-4D97-AF65-F5344CB8AC3E}">
        <p14:creationId xmlns:p14="http://schemas.microsoft.com/office/powerpoint/2010/main" val="25091962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36706-94CC-AE5B-A7F6-BCF9AC206D48}"/>
              </a:ext>
            </a:extLst>
          </p:cNvPr>
          <p:cNvSpPr>
            <a:spLocks noGrp="1"/>
          </p:cNvSpPr>
          <p:nvPr>
            <p:ph type="title"/>
          </p:nvPr>
        </p:nvSpPr>
        <p:spPr>
          <a:xfrm>
            <a:off x="1007746" y="548640"/>
            <a:ext cx="4718684" cy="1920240"/>
          </a:xfrm>
        </p:spPr>
        <p:txBody>
          <a:bodyPr anchor="b"/>
          <a:lstStyle>
            <a:lvl1pPr>
              <a:defRPr sz="384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15FF16F-252D-B890-8C25-4019A205EAE6}"/>
              </a:ext>
            </a:extLst>
          </p:cNvPr>
          <p:cNvSpPr>
            <a:spLocks noGrp="1"/>
          </p:cNvSpPr>
          <p:nvPr>
            <p:ph idx="1"/>
          </p:nvPr>
        </p:nvSpPr>
        <p:spPr>
          <a:xfrm>
            <a:off x="6219826" y="1184911"/>
            <a:ext cx="7406640" cy="5848350"/>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379B00B-3075-94D9-04A7-4F510B5D98CC}"/>
              </a:ext>
            </a:extLst>
          </p:cNvPr>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a:extLst>
              <a:ext uri="{FF2B5EF4-FFF2-40B4-BE49-F238E27FC236}">
                <a16:creationId xmlns:a16="http://schemas.microsoft.com/office/drawing/2014/main" id="{B373A165-771B-4AC2-8640-85159ACCBC82}"/>
              </a:ext>
            </a:extLst>
          </p:cNvPr>
          <p:cNvSpPr>
            <a:spLocks noGrp="1"/>
          </p:cNvSpPr>
          <p:nvPr>
            <p:ph type="dt" sz="half" idx="10"/>
          </p:nvPr>
        </p:nvSpPr>
        <p:spPr/>
        <p:txBody>
          <a:bodyPr/>
          <a:lstStyle/>
          <a:p>
            <a:fld id="{E2D88B21-DD7A-4ECB-ABCE-4C6C3B89C46D}" type="datetimeFigureOut">
              <a:rPr lang="en-GB" smtClean="0"/>
              <a:t>04/02/2026</a:t>
            </a:fld>
            <a:endParaRPr lang="en-GB"/>
          </a:p>
        </p:txBody>
      </p:sp>
      <p:sp>
        <p:nvSpPr>
          <p:cNvPr id="6" name="Footer Placeholder 5">
            <a:extLst>
              <a:ext uri="{FF2B5EF4-FFF2-40B4-BE49-F238E27FC236}">
                <a16:creationId xmlns:a16="http://schemas.microsoft.com/office/drawing/2014/main" id="{B0D676A6-520F-46BB-B3FA-E4C7F78745B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095BF1F-B94C-0E76-E445-698E960A2707}"/>
              </a:ext>
            </a:extLst>
          </p:cNvPr>
          <p:cNvSpPr>
            <a:spLocks noGrp="1"/>
          </p:cNvSpPr>
          <p:nvPr>
            <p:ph type="sldNum" sz="quarter" idx="12"/>
          </p:nvPr>
        </p:nvSpPr>
        <p:spPr/>
        <p:txBody>
          <a:bodyPr/>
          <a:lstStyle/>
          <a:p>
            <a:fld id="{1B220052-780D-48B1-B35C-D66183EDA4B5}" type="slidenum">
              <a:rPr lang="en-GB" smtClean="0"/>
              <a:t>‹#›</a:t>
            </a:fld>
            <a:endParaRPr lang="en-GB"/>
          </a:p>
        </p:txBody>
      </p:sp>
    </p:spTree>
    <p:extLst>
      <p:ext uri="{BB962C8B-B14F-4D97-AF65-F5344CB8AC3E}">
        <p14:creationId xmlns:p14="http://schemas.microsoft.com/office/powerpoint/2010/main" val="26663363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A082C-DD94-2B68-65C6-E4AED7A75431}"/>
              </a:ext>
            </a:extLst>
          </p:cNvPr>
          <p:cNvSpPr>
            <a:spLocks noGrp="1"/>
          </p:cNvSpPr>
          <p:nvPr>
            <p:ph type="ctrTitle"/>
          </p:nvPr>
        </p:nvSpPr>
        <p:spPr>
          <a:xfrm>
            <a:off x="1828800" y="1346836"/>
            <a:ext cx="10972800" cy="2865120"/>
          </a:xfrm>
        </p:spPr>
        <p:txBody>
          <a:bodyPr anchor="b"/>
          <a:lstStyle>
            <a:lvl1pPr algn="ctr">
              <a:defRPr sz="7200"/>
            </a:lvl1pPr>
          </a:lstStyle>
          <a:p>
            <a:r>
              <a:rPr lang="en-US"/>
              <a:t>Click to edit Master title style</a:t>
            </a:r>
            <a:endParaRPr lang="nb-NO"/>
          </a:p>
        </p:txBody>
      </p:sp>
      <p:sp>
        <p:nvSpPr>
          <p:cNvPr id="3" name="Subtitle 2">
            <a:extLst>
              <a:ext uri="{FF2B5EF4-FFF2-40B4-BE49-F238E27FC236}">
                <a16:creationId xmlns:a16="http://schemas.microsoft.com/office/drawing/2014/main" id="{967083AB-648B-DEE4-839E-ECDC1142BE86}"/>
              </a:ext>
            </a:extLst>
          </p:cNvPr>
          <p:cNvSpPr>
            <a:spLocks noGrp="1"/>
          </p:cNvSpPr>
          <p:nvPr>
            <p:ph type="subTitle" idx="1"/>
          </p:nvPr>
        </p:nvSpPr>
        <p:spPr>
          <a:xfrm>
            <a:off x="1828800" y="4322445"/>
            <a:ext cx="10972800" cy="1986916"/>
          </a:xfrm>
        </p:spPr>
        <p:txBody>
          <a:bodyPr/>
          <a:lstStyle>
            <a:lvl1pPr marL="0" indent="0" algn="ctr">
              <a:buNone/>
              <a:defRPr sz="2880"/>
            </a:lvl1pPr>
            <a:lvl2pPr marL="548627" indent="0" algn="ctr">
              <a:buNone/>
              <a:defRPr sz="2400"/>
            </a:lvl2pPr>
            <a:lvl3pPr marL="1097252" indent="0" algn="ctr">
              <a:buNone/>
              <a:defRPr sz="2160"/>
            </a:lvl3pPr>
            <a:lvl4pPr marL="1645879" indent="0" algn="ctr">
              <a:buNone/>
              <a:defRPr sz="1920"/>
            </a:lvl4pPr>
            <a:lvl5pPr marL="2194505" indent="0" algn="ctr">
              <a:buNone/>
              <a:defRPr sz="1920"/>
            </a:lvl5pPr>
            <a:lvl6pPr marL="2743132" indent="0" algn="ctr">
              <a:buNone/>
              <a:defRPr sz="1920"/>
            </a:lvl6pPr>
            <a:lvl7pPr marL="3291757" indent="0" algn="ctr">
              <a:buNone/>
              <a:defRPr sz="1920"/>
            </a:lvl7pPr>
            <a:lvl8pPr marL="3840384" indent="0" algn="ctr">
              <a:buNone/>
              <a:defRPr sz="1920"/>
            </a:lvl8pPr>
            <a:lvl9pPr marL="4389011" indent="0" algn="ctr">
              <a:buNone/>
              <a:defRPr sz="1920"/>
            </a:lvl9pPr>
          </a:lstStyle>
          <a:p>
            <a:r>
              <a:rPr lang="en-US"/>
              <a:t>Click to edit Master subtitle style</a:t>
            </a:r>
            <a:endParaRPr lang="nb-NO"/>
          </a:p>
        </p:txBody>
      </p:sp>
      <p:sp>
        <p:nvSpPr>
          <p:cNvPr id="4" name="Date Placeholder 3">
            <a:extLst>
              <a:ext uri="{FF2B5EF4-FFF2-40B4-BE49-F238E27FC236}">
                <a16:creationId xmlns:a16="http://schemas.microsoft.com/office/drawing/2014/main" id="{258066D8-EC74-3B19-8DC8-35866F2E2601}"/>
              </a:ext>
            </a:extLst>
          </p:cNvPr>
          <p:cNvSpPr>
            <a:spLocks noGrp="1"/>
          </p:cNvSpPr>
          <p:nvPr>
            <p:ph type="dt" sz="half" idx="10"/>
          </p:nvPr>
        </p:nvSpPr>
        <p:spPr/>
        <p:txBody>
          <a:bodyPr/>
          <a:lstStyle/>
          <a:p>
            <a:fld id="{B61BEF0D-F0BB-DE4B-95CE-6DB70DBA9567}" type="datetimeFigureOut">
              <a:rPr lang="en-US" smtClean="0"/>
              <a:pPr/>
              <a:t>2/4/2026</a:t>
            </a:fld>
            <a:endParaRPr lang="en-US" dirty="0"/>
          </a:p>
        </p:txBody>
      </p:sp>
      <p:sp>
        <p:nvSpPr>
          <p:cNvPr id="5" name="Footer Placeholder 4">
            <a:extLst>
              <a:ext uri="{FF2B5EF4-FFF2-40B4-BE49-F238E27FC236}">
                <a16:creationId xmlns:a16="http://schemas.microsoft.com/office/drawing/2014/main" id="{BA1ABB64-FC68-3A2D-70B7-1D2277A9F43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4B240D5-6454-42E0-F9E2-E6E47376F06F}"/>
              </a:ext>
            </a:extLst>
          </p:cNvPr>
          <p:cNvSpPr>
            <a:spLocks noGrp="1"/>
          </p:cNvSpPr>
          <p:nvPr>
            <p:ph type="sldNum" sz="quarter" idx="12"/>
          </p:nvPr>
        </p:nvSpPr>
        <p:spPr/>
        <p:txBody>
          <a:bodyPr/>
          <a:lstStyle/>
          <a:p>
            <a:fld id="{00000000-1234-1234-1234-123412341234}" type="slidenum">
              <a:rPr lang="en-GB" smtClean="0"/>
              <a:pPr/>
              <a:t>‹#›</a:t>
            </a:fld>
            <a:endParaRPr lang="en-GB"/>
          </a:p>
        </p:txBody>
      </p:sp>
    </p:spTree>
    <p:extLst>
      <p:ext uri="{BB962C8B-B14F-4D97-AF65-F5344CB8AC3E}">
        <p14:creationId xmlns:p14="http://schemas.microsoft.com/office/powerpoint/2010/main" val="2960063309"/>
      </p:ext>
    </p:extLst>
  </p:cSld>
  <p:clrMapOvr>
    <a:masterClrMapping/>
  </p:clrMapOvr>
  <p:hf sldNum="0"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82077-8AAF-98DE-5425-FA9F23FC3478}"/>
              </a:ext>
            </a:extLst>
          </p:cNvPr>
          <p:cNvSpPr>
            <a:spLocks noGrp="1"/>
          </p:cNvSpPr>
          <p:nvPr>
            <p:ph type="title"/>
          </p:nvPr>
        </p:nvSpPr>
        <p:spPr>
          <a:xfrm>
            <a:off x="1007746" y="548640"/>
            <a:ext cx="4718684" cy="1920240"/>
          </a:xfrm>
        </p:spPr>
        <p:txBody>
          <a:bodyPr anchor="b"/>
          <a:lstStyle>
            <a:lvl1pPr>
              <a:defRPr sz="384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9564AF3-7E61-AE35-8C72-94CA4828EAED}"/>
              </a:ext>
            </a:extLst>
          </p:cNvPr>
          <p:cNvSpPr>
            <a:spLocks noGrp="1"/>
          </p:cNvSpPr>
          <p:nvPr>
            <p:ph type="pic" idx="1"/>
          </p:nvPr>
        </p:nvSpPr>
        <p:spPr>
          <a:xfrm>
            <a:off x="6219826" y="1184911"/>
            <a:ext cx="7406640" cy="5848350"/>
          </a:xfrm>
        </p:spPr>
        <p:txBody>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endParaRPr lang="en-GB"/>
          </a:p>
        </p:txBody>
      </p:sp>
      <p:sp>
        <p:nvSpPr>
          <p:cNvPr id="4" name="Text Placeholder 3">
            <a:extLst>
              <a:ext uri="{FF2B5EF4-FFF2-40B4-BE49-F238E27FC236}">
                <a16:creationId xmlns:a16="http://schemas.microsoft.com/office/drawing/2014/main" id="{64014B1A-B773-C8BE-21D7-5CD844FD4DEC}"/>
              </a:ext>
            </a:extLst>
          </p:cNvPr>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a:extLst>
              <a:ext uri="{FF2B5EF4-FFF2-40B4-BE49-F238E27FC236}">
                <a16:creationId xmlns:a16="http://schemas.microsoft.com/office/drawing/2014/main" id="{17CFBDB6-F74D-3191-B6F0-6A04CEB4401A}"/>
              </a:ext>
            </a:extLst>
          </p:cNvPr>
          <p:cNvSpPr>
            <a:spLocks noGrp="1"/>
          </p:cNvSpPr>
          <p:nvPr>
            <p:ph type="dt" sz="half" idx="10"/>
          </p:nvPr>
        </p:nvSpPr>
        <p:spPr/>
        <p:txBody>
          <a:bodyPr/>
          <a:lstStyle/>
          <a:p>
            <a:fld id="{E2D88B21-DD7A-4ECB-ABCE-4C6C3B89C46D}" type="datetimeFigureOut">
              <a:rPr lang="en-GB" smtClean="0"/>
              <a:t>04/02/2026</a:t>
            </a:fld>
            <a:endParaRPr lang="en-GB"/>
          </a:p>
        </p:txBody>
      </p:sp>
      <p:sp>
        <p:nvSpPr>
          <p:cNvPr id="6" name="Footer Placeholder 5">
            <a:extLst>
              <a:ext uri="{FF2B5EF4-FFF2-40B4-BE49-F238E27FC236}">
                <a16:creationId xmlns:a16="http://schemas.microsoft.com/office/drawing/2014/main" id="{3B66D50F-2283-7F00-30F6-839170E1E10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4BD69CC-016D-A79E-D77C-144C97C31841}"/>
              </a:ext>
            </a:extLst>
          </p:cNvPr>
          <p:cNvSpPr>
            <a:spLocks noGrp="1"/>
          </p:cNvSpPr>
          <p:nvPr>
            <p:ph type="sldNum" sz="quarter" idx="12"/>
          </p:nvPr>
        </p:nvSpPr>
        <p:spPr/>
        <p:txBody>
          <a:bodyPr/>
          <a:lstStyle/>
          <a:p>
            <a:fld id="{1B220052-780D-48B1-B35C-D66183EDA4B5}" type="slidenum">
              <a:rPr lang="en-GB" smtClean="0"/>
              <a:t>‹#›</a:t>
            </a:fld>
            <a:endParaRPr lang="en-GB"/>
          </a:p>
        </p:txBody>
      </p:sp>
    </p:spTree>
    <p:extLst>
      <p:ext uri="{BB962C8B-B14F-4D97-AF65-F5344CB8AC3E}">
        <p14:creationId xmlns:p14="http://schemas.microsoft.com/office/powerpoint/2010/main" val="3823692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75DBE-EE16-1326-A9F3-735A2241CA6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57B643B-E8D6-49D1-02E1-6CDC86CE083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F9B6121-1031-F12D-7CED-0CF5F447F619}"/>
              </a:ext>
            </a:extLst>
          </p:cNvPr>
          <p:cNvSpPr>
            <a:spLocks noGrp="1"/>
          </p:cNvSpPr>
          <p:nvPr>
            <p:ph type="dt" sz="half" idx="10"/>
          </p:nvPr>
        </p:nvSpPr>
        <p:spPr/>
        <p:txBody>
          <a:bodyPr/>
          <a:lstStyle/>
          <a:p>
            <a:fld id="{E2D88B21-DD7A-4ECB-ABCE-4C6C3B89C46D}" type="datetimeFigureOut">
              <a:rPr lang="en-GB" smtClean="0"/>
              <a:t>04/02/2026</a:t>
            </a:fld>
            <a:endParaRPr lang="en-GB"/>
          </a:p>
        </p:txBody>
      </p:sp>
      <p:sp>
        <p:nvSpPr>
          <p:cNvPr id="5" name="Footer Placeholder 4">
            <a:extLst>
              <a:ext uri="{FF2B5EF4-FFF2-40B4-BE49-F238E27FC236}">
                <a16:creationId xmlns:a16="http://schemas.microsoft.com/office/drawing/2014/main" id="{C126903F-1D66-E3F6-AA3B-CBD92CB430B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964DA3A-4919-C0D6-5ABC-FC11E63C8B2A}"/>
              </a:ext>
            </a:extLst>
          </p:cNvPr>
          <p:cNvSpPr>
            <a:spLocks noGrp="1"/>
          </p:cNvSpPr>
          <p:nvPr>
            <p:ph type="sldNum" sz="quarter" idx="12"/>
          </p:nvPr>
        </p:nvSpPr>
        <p:spPr/>
        <p:txBody>
          <a:bodyPr/>
          <a:lstStyle/>
          <a:p>
            <a:fld id="{1B220052-780D-48B1-B35C-D66183EDA4B5}" type="slidenum">
              <a:rPr lang="en-GB" smtClean="0"/>
              <a:t>‹#›</a:t>
            </a:fld>
            <a:endParaRPr lang="en-GB"/>
          </a:p>
        </p:txBody>
      </p:sp>
    </p:spTree>
    <p:extLst>
      <p:ext uri="{BB962C8B-B14F-4D97-AF65-F5344CB8AC3E}">
        <p14:creationId xmlns:p14="http://schemas.microsoft.com/office/powerpoint/2010/main" val="5980344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8B61FD-E04C-5569-B420-5D19A4AA8497}"/>
              </a:ext>
            </a:extLst>
          </p:cNvPr>
          <p:cNvSpPr>
            <a:spLocks noGrp="1"/>
          </p:cNvSpPr>
          <p:nvPr>
            <p:ph type="title" orient="vert"/>
          </p:nvPr>
        </p:nvSpPr>
        <p:spPr>
          <a:xfrm>
            <a:off x="10469880" y="438150"/>
            <a:ext cx="3154680" cy="6974206"/>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CC2C9B6-47C5-405E-34B4-CA3099338509}"/>
              </a:ext>
            </a:extLst>
          </p:cNvPr>
          <p:cNvSpPr>
            <a:spLocks noGrp="1"/>
          </p:cNvSpPr>
          <p:nvPr>
            <p:ph type="body" orient="vert" idx="1"/>
          </p:nvPr>
        </p:nvSpPr>
        <p:spPr>
          <a:xfrm>
            <a:off x="1005840" y="438150"/>
            <a:ext cx="9281160" cy="69742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696C7C5-1C65-3AD1-0294-9E941ED78283}"/>
              </a:ext>
            </a:extLst>
          </p:cNvPr>
          <p:cNvSpPr>
            <a:spLocks noGrp="1"/>
          </p:cNvSpPr>
          <p:nvPr>
            <p:ph type="dt" sz="half" idx="10"/>
          </p:nvPr>
        </p:nvSpPr>
        <p:spPr/>
        <p:txBody>
          <a:bodyPr/>
          <a:lstStyle/>
          <a:p>
            <a:fld id="{E2D88B21-DD7A-4ECB-ABCE-4C6C3B89C46D}" type="datetimeFigureOut">
              <a:rPr lang="en-GB" smtClean="0"/>
              <a:t>04/02/2026</a:t>
            </a:fld>
            <a:endParaRPr lang="en-GB"/>
          </a:p>
        </p:txBody>
      </p:sp>
      <p:sp>
        <p:nvSpPr>
          <p:cNvPr id="5" name="Footer Placeholder 4">
            <a:extLst>
              <a:ext uri="{FF2B5EF4-FFF2-40B4-BE49-F238E27FC236}">
                <a16:creationId xmlns:a16="http://schemas.microsoft.com/office/drawing/2014/main" id="{9F5537A3-4171-64DE-7E67-0626C3F9509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415B56B-02F7-19F4-56CD-F1C777C8A2F3}"/>
              </a:ext>
            </a:extLst>
          </p:cNvPr>
          <p:cNvSpPr>
            <a:spLocks noGrp="1"/>
          </p:cNvSpPr>
          <p:nvPr>
            <p:ph type="sldNum" sz="quarter" idx="12"/>
          </p:nvPr>
        </p:nvSpPr>
        <p:spPr/>
        <p:txBody>
          <a:bodyPr/>
          <a:lstStyle/>
          <a:p>
            <a:fld id="{1B220052-780D-48B1-B35C-D66183EDA4B5}" type="slidenum">
              <a:rPr lang="en-GB" smtClean="0"/>
              <a:t>‹#›</a:t>
            </a:fld>
            <a:endParaRPr lang="en-GB"/>
          </a:p>
        </p:txBody>
      </p:sp>
    </p:spTree>
    <p:extLst>
      <p:ext uri="{BB962C8B-B14F-4D97-AF65-F5344CB8AC3E}">
        <p14:creationId xmlns:p14="http://schemas.microsoft.com/office/powerpoint/2010/main" val="26553151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98720" y="712040"/>
            <a:ext cx="13632960" cy="91632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98720" y="1843960"/>
            <a:ext cx="13632960" cy="5466240"/>
          </a:xfrm>
          <a:prstGeom prst="rect">
            <a:avLst/>
          </a:prstGeom>
        </p:spPr>
        <p:txBody>
          <a:bodyPr spcFirstLastPara="1" wrap="square" lIns="91425" tIns="91425" rIns="91425" bIns="91425" anchor="t" anchorCtr="0">
            <a:normAutofit/>
          </a:bodyPr>
          <a:lstStyle>
            <a:lvl1pPr marL="731502" lvl="0" indent="-548627">
              <a:spcBef>
                <a:spcPts val="0"/>
              </a:spcBef>
              <a:spcAft>
                <a:spcPts val="0"/>
              </a:spcAft>
              <a:buSzPts val="1800"/>
              <a:buChar char="●"/>
              <a:defRPr/>
            </a:lvl1pPr>
            <a:lvl2pPr marL="1463004" lvl="1" indent="-507988">
              <a:spcBef>
                <a:spcPts val="0"/>
              </a:spcBef>
              <a:spcAft>
                <a:spcPts val="0"/>
              </a:spcAft>
              <a:buSzPts val="1400"/>
              <a:buChar char="○"/>
              <a:defRPr/>
            </a:lvl2pPr>
            <a:lvl3pPr marL="2194505" lvl="2" indent="-507988">
              <a:spcBef>
                <a:spcPts val="0"/>
              </a:spcBef>
              <a:spcAft>
                <a:spcPts val="0"/>
              </a:spcAft>
              <a:buSzPts val="1400"/>
              <a:buChar char="■"/>
              <a:defRPr/>
            </a:lvl3pPr>
            <a:lvl4pPr marL="2926007" lvl="3" indent="-507988">
              <a:spcBef>
                <a:spcPts val="0"/>
              </a:spcBef>
              <a:spcAft>
                <a:spcPts val="0"/>
              </a:spcAft>
              <a:buSzPts val="1400"/>
              <a:buChar char="●"/>
              <a:defRPr/>
            </a:lvl4pPr>
            <a:lvl5pPr marL="3657509" lvl="4" indent="-507988">
              <a:spcBef>
                <a:spcPts val="0"/>
              </a:spcBef>
              <a:spcAft>
                <a:spcPts val="0"/>
              </a:spcAft>
              <a:buSzPts val="1400"/>
              <a:buChar char="○"/>
              <a:defRPr/>
            </a:lvl5pPr>
            <a:lvl6pPr marL="4389011" lvl="5" indent="-507988">
              <a:spcBef>
                <a:spcPts val="0"/>
              </a:spcBef>
              <a:spcAft>
                <a:spcPts val="0"/>
              </a:spcAft>
              <a:buSzPts val="1400"/>
              <a:buChar char="■"/>
              <a:defRPr/>
            </a:lvl6pPr>
            <a:lvl7pPr marL="5120512" lvl="6" indent="-507988">
              <a:spcBef>
                <a:spcPts val="0"/>
              </a:spcBef>
              <a:spcAft>
                <a:spcPts val="0"/>
              </a:spcAft>
              <a:buSzPts val="1400"/>
              <a:buChar char="●"/>
              <a:defRPr/>
            </a:lvl7pPr>
            <a:lvl8pPr marL="5852014" lvl="7" indent="-507988">
              <a:spcBef>
                <a:spcPts val="0"/>
              </a:spcBef>
              <a:spcAft>
                <a:spcPts val="0"/>
              </a:spcAft>
              <a:buSzPts val="1400"/>
              <a:buChar char="○"/>
              <a:defRPr/>
            </a:lvl8pPr>
            <a:lvl9pPr marL="6583516" lvl="8" indent="-507988">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3555933" y="7461148"/>
            <a:ext cx="877920" cy="62976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42949037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98720" y="712040"/>
            <a:ext cx="13632960" cy="91632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98720" y="1843960"/>
            <a:ext cx="6399840" cy="5466240"/>
          </a:xfrm>
          <a:prstGeom prst="rect">
            <a:avLst/>
          </a:prstGeom>
        </p:spPr>
        <p:txBody>
          <a:bodyPr spcFirstLastPara="1" wrap="square" lIns="91425" tIns="91425" rIns="91425" bIns="91425" anchor="t" anchorCtr="0">
            <a:normAutofit/>
          </a:bodyPr>
          <a:lstStyle>
            <a:lvl1pPr marL="731502" lvl="0" indent="-507988">
              <a:spcBef>
                <a:spcPts val="0"/>
              </a:spcBef>
              <a:spcAft>
                <a:spcPts val="0"/>
              </a:spcAft>
              <a:buSzPts val="1400"/>
              <a:buChar char="●"/>
              <a:defRPr sz="2240"/>
            </a:lvl1pPr>
            <a:lvl2pPr marL="1463004" lvl="1" indent="-487668">
              <a:spcBef>
                <a:spcPts val="0"/>
              </a:spcBef>
              <a:spcAft>
                <a:spcPts val="0"/>
              </a:spcAft>
              <a:buSzPts val="1200"/>
              <a:buChar char="○"/>
              <a:defRPr sz="1920"/>
            </a:lvl2pPr>
            <a:lvl3pPr marL="2194505" lvl="2" indent="-487668">
              <a:spcBef>
                <a:spcPts val="0"/>
              </a:spcBef>
              <a:spcAft>
                <a:spcPts val="0"/>
              </a:spcAft>
              <a:buSzPts val="1200"/>
              <a:buChar char="■"/>
              <a:defRPr sz="1920"/>
            </a:lvl3pPr>
            <a:lvl4pPr marL="2926007" lvl="3" indent="-487668">
              <a:spcBef>
                <a:spcPts val="0"/>
              </a:spcBef>
              <a:spcAft>
                <a:spcPts val="0"/>
              </a:spcAft>
              <a:buSzPts val="1200"/>
              <a:buChar char="●"/>
              <a:defRPr sz="1920"/>
            </a:lvl4pPr>
            <a:lvl5pPr marL="3657509" lvl="4" indent="-487668">
              <a:spcBef>
                <a:spcPts val="0"/>
              </a:spcBef>
              <a:spcAft>
                <a:spcPts val="0"/>
              </a:spcAft>
              <a:buSzPts val="1200"/>
              <a:buChar char="○"/>
              <a:defRPr sz="1920"/>
            </a:lvl5pPr>
            <a:lvl6pPr marL="4389011" lvl="5" indent="-487668">
              <a:spcBef>
                <a:spcPts val="0"/>
              </a:spcBef>
              <a:spcAft>
                <a:spcPts val="0"/>
              </a:spcAft>
              <a:buSzPts val="1200"/>
              <a:buChar char="■"/>
              <a:defRPr sz="1920"/>
            </a:lvl6pPr>
            <a:lvl7pPr marL="5120512" lvl="6" indent="-487668">
              <a:spcBef>
                <a:spcPts val="0"/>
              </a:spcBef>
              <a:spcAft>
                <a:spcPts val="0"/>
              </a:spcAft>
              <a:buSzPts val="1200"/>
              <a:buChar char="●"/>
              <a:defRPr sz="1920"/>
            </a:lvl7pPr>
            <a:lvl8pPr marL="5852014" lvl="7" indent="-487668">
              <a:spcBef>
                <a:spcPts val="0"/>
              </a:spcBef>
              <a:spcAft>
                <a:spcPts val="0"/>
              </a:spcAft>
              <a:buSzPts val="1200"/>
              <a:buChar char="○"/>
              <a:defRPr sz="1920"/>
            </a:lvl8pPr>
            <a:lvl9pPr marL="6583516" lvl="8" indent="-487668">
              <a:spcBef>
                <a:spcPts val="0"/>
              </a:spcBef>
              <a:spcAft>
                <a:spcPts val="0"/>
              </a:spcAft>
              <a:buSzPts val="1200"/>
              <a:buChar char="■"/>
              <a:defRPr sz="1920"/>
            </a:lvl9pPr>
          </a:lstStyle>
          <a:p>
            <a:endParaRPr/>
          </a:p>
        </p:txBody>
      </p:sp>
      <p:sp>
        <p:nvSpPr>
          <p:cNvPr id="23" name="Google Shape;23;p5"/>
          <p:cNvSpPr txBox="1">
            <a:spLocks noGrp="1"/>
          </p:cNvSpPr>
          <p:nvPr>
            <p:ph type="body" idx="2"/>
          </p:nvPr>
        </p:nvSpPr>
        <p:spPr>
          <a:xfrm>
            <a:off x="7731840" y="1843960"/>
            <a:ext cx="6399840" cy="5466240"/>
          </a:xfrm>
          <a:prstGeom prst="rect">
            <a:avLst/>
          </a:prstGeom>
        </p:spPr>
        <p:txBody>
          <a:bodyPr spcFirstLastPara="1" wrap="square" lIns="91425" tIns="91425" rIns="91425" bIns="91425" anchor="t" anchorCtr="0">
            <a:normAutofit/>
          </a:bodyPr>
          <a:lstStyle>
            <a:lvl1pPr marL="731502" lvl="0" indent="-507988">
              <a:spcBef>
                <a:spcPts val="0"/>
              </a:spcBef>
              <a:spcAft>
                <a:spcPts val="0"/>
              </a:spcAft>
              <a:buSzPts val="1400"/>
              <a:buChar char="●"/>
              <a:defRPr sz="2240"/>
            </a:lvl1pPr>
            <a:lvl2pPr marL="1463004" lvl="1" indent="-487668">
              <a:spcBef>
                <a:spcPts val="0"/>
              </a:spcBef>
              <a:spcAft>
                <a:spcPts val="0"/>
              </a:spcAft>
              <a:buSzPts val="1200"/>
              <a:buChar char="○"/>
              <a:defRPr sz="1920"/>
            </a:lvl2pPr>
            <a:lvl3pPr marL="2194505" lvl="2" indent="-487668">
              <a:spcBef>
                <a:spcPts val="0"/>
              </a:spcBef>
              <a:spcAft>
                <a:spcPts val="0"/>
              </a:spcAft>
              <a:buSzPts val="1200"/>
              <a:buChar char="■"/>
              <a:defRPr sz="1920"/>
            </a:lvl3pPr>
            <a:lvl4pPr marL="2926007" lvl="3" indent="-487668">
              <a:spcBef>
                <a:spcPts val="0"/>
              </a:spcBef>
              <a:spcAft>
                <a:spcPts val="0"/>
              </a:spcAft>
              <a:buSzPts val="1200"/>
              <a:buChar char="●"/>
              <a:defRPr sz="1920"/>
            </a:lvl4pPr>
            <a:lvl5pPr marL="3657509" lvl="4" indent="-487668">
              <a:spcBef>
                <a:spcPts val="0"/>
              </a:spcBef>
              <a:spcAft>
                <a:spcPts val="0"/>
              </a:spcAft>
              <a:buSzPts val="1200"/>
              <a:buChar char="○"/>
              <a:defRPr sz="1920"/>
            </a:lvl5pPr>
            <a:lvl6pPr marL="4389011" lvl="5" indent="-487668">
              <a:spcBef>
                <a:spcPts val="0"/>
              </a:spcBef>
              <a:spcAft>
                <a:spcPts val="0"/>
              </a:spcAft>
              <a:buSzPts val="1200"/>
              <a:buChar char="■"/>
              <a:defRPr sz="1920"/>
            </a:lvl6pPr>
            <a:lvl7pPr marL="5120512" lvl="6" indent="-487668">
              <a:spcBef>
                <a:spcPts val="0"/>
              </a:spcBef>
              <a:spcAft>
                <a:spcPts val="0"/>
              </a:spcAft>
              <a:buSzPts val="1200"/>
              <a:buChar char="●"/>
              <a:defRPr sz="1920"/>
            </a:lvl7pPr>
            <a:lvl8pPr marL="5852014" lvl="7" indent="-487668">
              <a:spcBef>
                <a:spcPts val="0"/>
              </a:spcBef>
              <a:spcAft>
                <a:spcPts val="0"/>
              </a:spcAft>
              <a:buSzPts val="1200"/>
              <a:buChar char="○"/>
              <a:defRPr sz="1920"/>
            </a:lvl8pPr>
            <a:lvl9pPr marL="6583516" lvl="8" indent="-487668">
              <a:spcBef>
                <a:spcPts val="0"/>
              </a:spcBef>
              <a:spcAft>
                <a:spcPts val="0"/>
              </a:spcAft>
              <a:buSzPts val="1200"/>
              <a:buChar char="■"/>
              <a:defRPr sz="1920"/>
            </a:lvl9pPr>
          </a:lstStyle>
          <a:p>
            <a:endParaRPr/>
          </a:p>
        </p:txBody>
      </p:sp>
      <p:sp>
        <p:nvSpPr>
          <p:cNvPr id="24" name="Google Shape;24;p5"/>
          <p:cNvSpPr txBox="1">
            <a:spLocks noGrp="1"/>
          </p:cNvSpPr>
          <p:nvPr>
            <p:ph type="sldNum" idx="12"/>
          </p:nvPr>
        </p:nvSpPr>
        <p:spPr>
          <a:xfrm>
            <a:off x="13555933" y="7461148"/>
            <a:ext cx="877920" cy="62976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no" smtClean="0"/>
              <a:pPr/>
              <a:t>‹#›</a:t>
            </a:fld>
            <a:endParaRPr lang="no"/>
          </a:p>
        </p:txBody>
      </p:sp>
    </p:spTree>
    <p:extLst>
      <p:ext uri="{BB962C8B-B14F-4D97-AF65-F5344CB8AC3E}">
        <p14:creationId xmlns:p14="http://schemas.microsoft.com/office/powerpoint/2010/main" val="17999934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ittel og innhold">
    <p:spTree>
      <p:nvGrpSpPr>
        <p:cNvPr id="1" name=""/>
        <p:cNvGrpSpPr/>
        <p:nvPr/>
      </p:nvGrpSpPr>
      <p:grpSpPr>
        <a:xfrm>
          <a:off x="0" y="0"/>
          <a:ext cx="0" cy="0"/>
          <a:chOff x="0" y="0"/>
          <a:chExt cx="0" cy="0"/>
        </a:xfrm>
      </p:grpSpPr>
      <p:sp>
        <p:nvSpPr>
          <p:cNvPr id="7" name="Plassholder for lysbildenummer 5"/>
          <p:cNvSpPr txBox="1">
            <a:spLocks/>
          </p:cNvSpPr>
          <p:nvPr userDrawn="1"/>
        </p:nvSpPr>
        <p:spPr>
          <a:xfrm>
            <a:off x="2" y="7705498"/>
            <a:ext cx="1024837" cy="438150"/>
          </a:xfrm>
          <a:prstGeom prst="rect">
            <a:avLst/>
          </a:prstGeom>
        </p:spPr>
        <p:txBody>
          <a:bodyPr/>
          <a:lstStyle>
            <a:defPPr>
              <a:defRPr lang="nb-NO"/>
            </a:defPPr>
            <a:lvl1pPr marL="0" algn="l"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1853A39-49B3-554A-AE82-85611CEBD8E3}" type="slidenum">
              <a:rPr lang="nb-NO" sz="1600" b="1" i="0" smtClean="0">
                <a:latin typeface="Arial"/>
                <a:cs typeface="Arial"/>
              </a:rPr>
              <a:pPr algn="ctr"/>
              <a:t>‹#›</a:t>
            </a:fld>
            <a:endParaRPr lang="nb-NO" sz="1600" b="1" i="0" dirty="0">
              <a:latin typeface="Arial"/>
              <a:cs typeface="Arial"/>
            </a:endParaRPr>
          </a:p>
        </p:txBody>
      </p:sp>
      <p:sp>
        <p:nvSpPr>
          <p:cNvPr id="5" name="Tittel 1">
            <a:extLst>
              <a:ext uri="{FF2B5EF4-FFF2-40B4-BE49-F238E27FC236}">
                <a16:creationId xmlns:a16="http://schemas.microsoft.com/office/drawing/2014/main" id="{901B6BB6-8BBC-1049-9603-B959ED93923A}"/>
              </a:ext>
            </a:extLst>
          </p:cNvPr>
          <p:cNvSpPr>
            <a:spLocks noGrp="1"/>
          </p:cNvSpPr>
          <p:nvPr>
            <p:ph type="title"/>
          </p:nvPr>
        </p:nvSpPr>
        <p:spPr>
          <a:xfrm>
            <a:off x="1571511" y="329570"/>
            <a:ext cx="12290425" cy="842077"/>
          </a:xfrm>
        </p:spPr>
        <p:txBody>
          <a:bodyPr wrap="square" anchor="t" anchorCtr="0">
            <a:spAutoFit/>
          </a:bodyPr>
          <a:lstStyle/>
          <a:p>
            <a:r>
              <a:rPr lang="nb-NO" dirty="0"/>
              <a:t>Klikk for å redigere tittelstil</a:t>
            </a:r>
          </a:p>
        </p:txBody>
      </p:sp>
      <p:sp>
        <p:nvSpPr>
          <p:cNvPr id="6" name="Plassholder for innhold 2">
            <a:extLst>
              <a:ext uri="{FF2B5EF4-FFF2-40B4-BE49-F238E27FC236}">
                <a16:creationId xmlns:a16="http://schemas.microsoft.com/office/drawing/2014/main" id="{E1E3CEDE-1D85-F54C-B415-CE6111D39453}"/>
              </a:ext>
            </a:extLst>
          </p:cNvPr>
          <p:cNvSpPr>
            <a:spLocks noGrp="1"/>
          </p:cNvSpPr>
          <p:nvPr>
            <p:ph idx="1"/>
          </p:nvPr>
        </p:nvSpPr>
        <p:spPr>
          <a:xfrm>
            <a:off x="1571511" y="1510237"/>
            <a:ext cx="12290425" cy="6195263"/>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155945668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20301" y="4896464"/>
            <a:ext cx="12813402" cy="2760898"/>
          </a:xfrm>
          <a:noFill/>
          <a:effectLst>
            <a:outerShdw blurRad="50800" dist="38100" dir="2700000" algn="tl" rotWithShape="0">
              <a:prstClr val="black">
                <a:alpha val="40000"/>
              </a:prstClr>
            </a:outerShdw>
          </a:effectLst>
        </p:spPr>
        <p:txBody>
          <a:bodyPr>
            <a:normAutofit/>
          </a:bodyPr>
          <a:lstStyle>
            <a:lvl1pPr algn="l">
              <a:defRPr sz="5760">
                <a:solidFill>
                  <a:schemeClr val="bg1"/>
                </a:solidFill>
              </a:defRPr>
            </a:lvl1pPr>
          </a:lstStyle>
          <a:p>
            <a:r>
              <a:rPr lang="en-US" dirty="0"/>
              <a:t>Click to edit </a:t>
            </a:r>
            <a:br>
              <a:rPr lang="en-US" dirty="0"/>
            </a:br>
            <a:r>
              <a:rPr lang="en-US" dirty="0"/>
              <a:t>Master title style</a:t>
            </a:r>
          </a:p>
        </p:txBody>
      </p:sp>
      <p:sp>
        <p:nvSpPr>
          <p:cNvPr id="3" name="Subtitle 2"/>
          <p:cNvSpPr>
            <a:spLocks noGrp="1"/>
          </p:cNvSpPr>
          <p:nvPr>
            <p:ph type="subTitle" idx="1"/>
          </p:nvPr>
        </p:nvSpPr>
        <p:spPr>
          <a:xfrm>
            <a:off x="920300" y="3846378"/>
            <a:ext cx="12801600" cy="1085482"/>
          </a:xfrm>
        </p:spPr>
        <p:txBody>
          <a:bodyPr>
            <a:normAutofit/>
          </a:bodyPr>
          <a:lstStyle>
            <a:lvl1pPr marL="0" indent="0" algn="l">
              <a:buNone/>
              <a:defRPr sz="4480" b="0" i="0">
                <a:solidFill>
                  <a:srgbClr val="002060"/>
                </a:solidFill>
              </a:defRPr>
            </a:lvl1pPr>
            <a:lvl2pPr marL="731502" indent="0" algn="ctr">
              <a:buNone/>
              <a:defRPr>
                <a:solidFill>
                  <a:schemeClr val="tx1">
                    <a:tint val="75000"/>
                  </a:schemeClr>
                </a:solidFill>
              </a:defRPr>
            </a:lvl2pPr>
            <a:lvl3pPr marL="1463004" indent="0" algn="ctr">
              <a:buNone/>
              <a:defRPr>
                <a:solidFill>
                  <a:schemeClr val="tx1">
                    <a:tint val="75000"/>
                  </a:schemeClr>
                </a:solidFill>
              </a:defRPr>
            </a:lvl3pPr>
            <a:lvl4pPr marL="2194505" indent="0" algn="ctr">
              <a:buNone/>
              <a:defRPr>
                <a:solidFill>
                  <a:schemeClr val="tx1">
                    <a:tint val="75000"/>
                  </a:schemeClr>
                </a:solidFill>
              </a:defRPr>
            </a:lvl4pPr>
            <a:lvl5pPr marL="2926007" indent="0" algn="ctr">
              <a:buNone/>
              <a:defRPr>
                <a:solidFill>
                  <a:schemeClr val="tx1">
                    <a:tint val="75000"/>
                  </a:schemeClr>
                </a:solidFill>
              </a:defRPr>
            </a:lvl5pPr>
            <a:lvl6pPr marL="3657509" indent="0" algn="ctr">
              <a:buNone/>
              <a:defRPr>
                <a:solidFill>
                  <a:schemeClr val="tx1">
                    <a:tint val="75000"/>
                  </a:schemeClr>
                </a:solidFill>
              </a:defRPr>
            </a:lvl6pPr>
            <a:lvl7pPr marL="4389011" indent="0" algn="ctr">
              <a:buNone/>
              <a:defRPr>
                <a:solidFill>
                  <a:schemeClr val="tx1">
                    <a:tint val="75000"/>
                  </a:schemeClr>
                </a:solidFill>
              </a:defRPr>
            </a:lvl7pPr>
            <a:lvl8pPr marL="5120512" indent="0" algn="ctr">
              <a:buNone/>
              <a:defRPr>
                <a:solidFill>
                  <a:schemeClr val="tx1">
                    <a:tint val="75000"/>
                  </a:schemeClr>
                </a:solidFill>
              </a:defRPr>
            </a:lvl8pPr>
            <a:lvl9pPr marL="5852014"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53074F12-AA26-4AC8-9962-C36BB8F32554}" type="datetimeFigureOut">
              <a:rPr lang="en-US" smtClean="0"/>
              <a:pPr/>
              <a:t>2/4/2026</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2072264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31517" y="406135"/>
            <a:ext cx="13214557" cy="1221642"/>
          </a:xfrm>
        </p:spPr>
        <p:txBody>
          <a:bodyPr>
            <a:normAutofit/>
          </a:bodyPr>
          <a:lstStyle>
            <a:lvl1pPr algn="l">
              <a:defRPr sz="5760" baseline="0">
                <a:solidFill>
                  <a:schemeClr val="bg1"/>
                </a:solidFill>
                <a:effectLst>
                  <a:outerShdw blurRad="50800" dist="38100" dir="2700000" algn="tl" rotWithShape="0">
                    <a:prstClr val="black">
                      <a:alpha val="40000"/>
                    </a:prstClr>
                  </a:outerShdw>
                </a:effectLst>
              </a:defRPr>
            </a:lvl1pPr>
          </a:lstStyle>
          <a:p>
            <a:r>
              <a:rPr lang="en-US" dirty="0"/>
              <a:t>Click to edit Master title style</a:t>
            </a:r>
          </a:p>
        </p:txBody>
      </p:sp>
      <p:sp>
        <p:nvSpPr>
          <p:cNvPr id="3" name="Content Placeholder 2"/>
          <p:cNvSpPr>
            <a:spLocks noGrp="1"/>
          </p:cNvSpPr>
          <p:nvPr>
            <p:ph idx="1"/>
          </p:nvPr>
        </p:nvSpPr>
        <p:spPr>
          <a:xfrm>
            <a:off x="741942" y="1970385"/>
            <a:ext cx="13193712" cy="5686979"/>
          </a:xfrm>
        </p:spPr>
        <p:txBody>
          <a:bodyPr/>
          <a:lstStyle>
            <a:lvl1pPr algn="l">
              <a:defRPr sz="4480">
                <a:solidFill>
                  <a:schemeClr val="bg1"/>
                </a:solidFill>
              </a:defRPr>
            </a:lvl1pPr>
            <a:lvl2pPr algn="l">
              <a:defRPr>
                <a:solidFill>
                  <a:schemeClr val="bg1"/>
                </a:solidFill>
              </a:defRPr>
            </a:lvl2pPr>
            <a:lvl3pPr algn="l">
              <a:defRPr>
                <a:solidFill>
                  <a:schemeClr val="bg1"/>
                </a:solidFill>
              </a:defRPr>
            </a:lvl3pPr>
            <a:lvl4pPr algn="l">
              <a:defRPr>
                <a:solidFill>
                  <a:schemeClr val="bg1"/>
                </a:solidFill>
              </a:defRPr>
            </a:lvl4pPr>
            <a:lvl5pPr algn="l">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8885864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45574" y="650460"/>
            <a:ext cx="10888950" cy="1160558"/>
          </a:xfrm>
        </p:spPr>
        <p:txBody>
          <a:bodyPr>
            <a:normAutofit/>
          </a:bodyPr>
          <a:lstStyle>
            <a:lvl1pPr algn="l">
              <a:defRPr sz="5760">
                <a:solidFill>
                  <a:srgbClr val="002060"/>
                </a:solidFill>
                <a:effectLst>
                  <a:outerShdw blurRad="50800" dist="38100" dir="2700000" algn="tl" rotWithShape="0">
                    <a:prstClr val="black">
                      <a:alpha val="40000"/>
                    </a:prstClr>
                  </a:outerShdw>
                </a:effectLst>
              </a:defRPr>
            </a:lvl1pPr>
          </a:lstStyle>
          <a:p>
            <a:r>
              <a:rPr lang="en-US" dirty="0"/>
              <a:t>Click to edit Master title style</a:t>
            </a:r>
          </a:p>
        </p:txBody>
      </p:sp>
      <p:sp>
        <p:nvSpPr>
          <p:cNvPr id="3" name="Content Placeholder 2"/>
          <p:cNvSpPr>
            <a:spLocks noGrp="1"/>
          </p:cNvSpPr>
          <p:nvPr>
            <p:ph idx="1"/>
          </p:nvPr>
        </p:nvSpPr>
        <p:spPr>
          <a:xfrm>
            <a:off x="743322" y="1828802"/>
            <a:ext cx="10925605" cy="5672795"/>
          </a:xfrm>
        </p:spPr>
        <p:txBody>
          <a:bodyPr/>
          <a:lstStyle>
            <a:lvl1pPr>
              <a:defRPr sz="448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2/4/2026</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7375575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5701" y="5288282"/>
            <a:ext cx="12435840" cy="1634490"/>
          </a:xfrm>
        </p:spPr>
        <p:txBody>
          <a:bodyPr anchor="t"/>
          <a:lstStyle>
            <a:lvl1pPr algn="l">
              <a:defRPr sz="6400" b="1" cap="all"/>
            </a:lvl1pPr>
          </a:lstStyle>
          <a:p>
            <a:r>
              <a:rPr lang="en-US"/>
              <a:t>Click to edit Master title style</a:t>
            </a:r>
          </a:p>
        </p:txBody>
      </p:sp>
      <p:sp>
        <p:nvSpPr>
          <p:cNvPr id="3" name="Text Placeholder 2"/>
          <p:cNvSpPr>
            <a:spLocks noGrp="1"/>
          </p:cNvSpPr>
          <p:nvPr>
            <p:ph type="body" idx="1"/>
          </p:nvPr>
        </p:nvSpPr>
        <p:spPr>
          <a:xfrm>
            <a:off x="1155701" y="3488056"/>
            <a:ext cx="12435840" cy="1800224"/>
          </a:xfrm>
        </p:spPr>
        <p:txBody>
          <a:bodyPr anchor="b"/>
          <a:lstStyle>
            <a:lvl1pPr marL="0" indent="0">
              <a:buNone/>
              <a:defRPr sz="3200">
                <a:solidFill>
                  <a:schemeClr val="tx1">
                    <a:tint val="75000"/>
                  </a:schemeClr>
                </a:solidFill>
              </a:defRPr>
            </a:lvl1pPr>
            <a:lvl2pPr marL="731502" indent="0">
              <a:buNone/>
              <a:defRPr sz="2880">
                <a:solidFill>
                  <a:schemeClr val="tx1">
                    <a:tint val="75000"/>
                  </a:schemeClr>
                </a:solidFill>
              </a:defRPr>
            </a:lvl2pPr>
            <a:lvl3pPr marL="1463004" indent="0">
              <a:buNone/>
              <a:defRPr sz="2560">
                <a:solidFill>
                  <a:schemeClr val="tx1">
                    <a:tint val="75000"/>
                  </a:schemeClr>
                </a:solidFill>
              </a:defRPr>
            </a:lvl3pPr>
            <a:lvl4pPr marL="2194505" indent="0">
              <a:buNone/>
              <a:defRPr sz="2240">
                <a:solidFill>
                  <a:schemeClr val="tx1">
                    <a:tint val="75000"/>
                  </a:schemeClr>
                </a:solidFill>
              </a:defRPr>
            </a:lvl4pPr>
            <a:lvl5pPr marL="2926007" indent="0">
              <a:buNone/>
              <a:defRPr sz="2240">
                <a:solidFill>
                  <a:schemeClr val="tx1">
                    <a:tint val="75000"/>
                  </a:schemeClr>
                </a:solidFill>
              </a:defRPr>
            </a:lvl5pPr>
            <a:lvl6pPr marL="3657509" indent="0">
              <a:buNone/>
              <a:defRPr sz="2240">
                <a:solidFill>
                  <a:schemeClr val="tx1">
                    <a:tint val="75000"/>
                  </a:schemeClr>
                </a:solidFill>
              </a:defRPr>
            </a:lvl6pPr>
            <a:lvl7pPr marL="4389011" indent="0">
              <a:buNone/>
              <a:defRPr sz="2240">
                <a:solidFill>
                  <a:schemeClr val="tx1">
                    <a:tint val="75000"/>
                  </a:schemeClr>
                </a:solidFill>
              </a:defRPr>
            </a:lvl7pPr>
            <a:lvl8pPr marL="5120512" indent="0">
              <a:buNone/>
              <a:defRPr sz="2240">
                <a:solidFill>
                  <a:schemeClr val="tx1">
                    <a:tint val="75000"/>
                  </a:schemeClr>
                </a:solidFill>
              </a:defRPr>
            </a:lvl8pPr>
            <a:lvl9pPr marL="5852014" indent="0">
              <a:buNone/>
              <a:defRPr sz="224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3074F12-AA26-4AC8-9962-C36BB8F32554}" type="datetimeFigureOut">
              <a:rPr lang="en-US" smtClean="0"/>
              <a:pPr/>
              <a:t>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7898768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6DEFC-2547-6410-53B7-13B1154CCBFD}"/>
              </a:ext>
            </a:extLst>
          </p:cNvPr>
          <p:cNvSpPr>
            <a:spLocks noGrp="1"/>
          </p:cNvSpPr>
          <p:nvPr>
            <p:ph type="title"/>
          </p:nvPr>
        </p:nvSpPr>
        <p:spPr/>
        <p:txBody>
          <a:bodyPr/>
          <a:lstStyle/>
          <a:p>
            <a:r>
              <a:rPr lang="en-US"/>
              <a:t>Click to edit Master title style</a:t>
            </a:r>
            <a:endParaRPr lang="nb-NO"/>
          </a:p>
        </p:txBody>
      </p:sp>
      <p:sp>
        <p:nvSpPr>
          <p:cNvPr id="3" name="Content Placeholder 2">
            <a:extLst>
              <a:ext uri="{FF2B5EF4-FFF2-40B4-BE49-F238E27FC236}">
                <a16:creationId xmlns:a16="http://schemas.microsoft.com/office/drawing/2014/main" id="{1B86EBCB-7343-4087-1846-5912C1F6C68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3D4CEA9D-E3B8-C2BF-7E35-4E59979CDD5A}"/>
              </a:ext>
            </a:extLst>
          </p:cNvPr>
          <p:cNvSpPr>
            <a:spLocks noGrp="1"/>
          </p:cNvSpPr>
          <p:nvPr>
            <p:ph type="dt" sz="half" idx="10"/>
          </p:nvPr>
        </p:nvSpPr>
        <p:spPr/>
        <p:txBody>
          <a:bodyPr/>
          <a:lstStyle/>
          <a:p>
            <a:fld id="{B61BEF0D-F0BB-DE4B-95CE-6DB70DBA9567}" type="datetimeFigureOut">
              <a:rPr lang="en-US" smtClean="0"/>
              <a:pPr/>
              <a:t>2/4/2026</a:t>
            </a:fld>
            <a:endParaRPr lang="en-US" dirty="0"/>
          </a:p>
        </p:txBody>
      </p:sp>
      <p:sp>
        <p:nvSpPr>
          <p:cNvPr id="5" name="Footer Placeholder 4">
            <a:extLst>
              <a:ext uri="{FF2B5EF4-FFF2-40B4-BE49-F238E27FC236}">
                <a16:creationId xmlns:a16="http://schemas.microsoft.com/office/drawing/2014/main" id="{768FA255-4D2F-5ACF-0A2B-A89EC1EA498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271FA5B-A750-F57B-537B-9451F3AE387E}"/>
              </a:ext>
            </a:extLst>
          </p:cNvPr>
          <p:cNvSpPr>
            <a:spLocks noGrp="1"/>
          </p:cNvSpPr>
          <p:nvPr>
            <p:ph type="sldNum" sz="quarter" idx="12"/>
          </p:nvPr>
        </p:nvSpPr>
        <p:spPr/>
        <p:txBody>
          <a:bodyPr/>
          <a:lstStyle/>
          <a:p>
            <a:fld id="{00000000-1234-1234-1234-123412341234}" type="slidenum">
              <a:rPr lang="en-GB" smtClean="0"/>
              <a:pPr/>
              <a:t>‹#›</a:t>
            </a:fld>
            <a:endParaRPr lang="en-GB"/>
          </a:p>
        </p:txBody>
      </p:sp>
    </p:spTree>
    <p:extLst>
      <p:ext uri="{BB962C8B-B14F-4D97-AF65-F5344CB8AC3E}">
        <p14:creationId xmlns:p14="http://schemas.microsoft.com/office/powerpoint/2010/main" val="2519071137"/>
      </p:ext>
    </p:extLst>
  </p:cSld>
  <p:clrMapOvr>
    <a:masterClrMapping/>
  </p:clrMapOvr>
  <p:hf sldNum="0"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31520" y="1920242"/>
            <a:ext cx="6461760" cy="5431156"/>
          </a:xfrm>
        </p:spPr>
        <p:txBody>
          <a:bodyPr/>
          <a:lstStyle>
            <a:lvl1pPr>
              <a:defRPr sz="4480"/>
            </a:lvl1pPr>
            <a:lvl2pPr>
              <a:defRPr sz="3840"/>
            </a:lvl2pPr>
            <a:lvl3pPr>
              <a:defRPr sz="3200"/>
            </a:lvl3pPr>
            <a:lvl4pPr>
              <a:defRPr sz="2880"/>
            </a:lvl4pPr>
            <a:lvl5pPr>
              <a:defRPr sz="2880"/>
            </a:lvl5pPr>
            <a:lvl6pPr>
              <a:defRPr sz="2880"/>
            </a:lvl6pPr>
            <a:lvl7pPr>
              <a:defRPr sz="2880"/>
            </a:lvl7pPr>
            <a:lvl8pPr>
              <a:defRPr sz="2880"/>
            </a:lvl8pPr>
            <a:lvl9pPr>
              <a:defRPr sz="28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437120" y="1920242"/>
            <a:ext cx="6461760" cy="5431156"/>
          </a:xfrm>
        </p:spPr>
        <p:txBody>
          <a:bodyPr/>
          <a:lstStyle>
            <a:lvl1pPr>
              <a:defRPr sz="4480"/>
            </a:lvl1pPr>
            <a:lvl2pPr>
              <a:defRPr sz="3840"/>
            </a:lvl2pPr>
            <a:lvl3pPr>
              <a:defRPr sz="3200"/>
            </a:lvl3pPr>
            <a:lvl4pPr>
              <a:defRPr sz="2880"/>
            </a:lvl4pPr>
            <a:lvl5pPr>
              <a:defRPr sz="2880"/>
            </a:lvl5pPr>
            <a:lvl6pPr>
              <a:defRPr sz="2880"/>
            </a:lvl6pPr>
            <a:lvl7pPr>
              <a:defRPr sz="2880"/>
            </a:lvl7pPr>
            <a:lvl8pPr>
              <a:defRPr sz="2880"/>
            </a:lvl8pPr>
            <a:lvl9pPr>
              <a:defRPr sz="28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074F12-AA26-4AC8-9962-C36BB8F32554}" type="datetimeFigureOut">
              <a:rPr lang="en-US" smtClean="0"/>
              <a:pPr/>
              <a:t>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68966782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510" y="717803"/>
            <a:ext cx="12949384" cy="1221640"/>
          </a:xfrm>
        </p:spPr>
        <p:txBody>
          <a:bodyPr>
            <a:normAutofit/>
          </a:bodyPr>
          <a:lstStyle>
            <a:lvl1pPr algn="l">
              <a:defRPr sz="5760" baseline="0">
                <a:solidFill>
                  <a:schemeClr val="bg1"/>
                </a:solidFill>
                <a:effectLst>
                  <a:outerShdw blurRad="50800" dist="38100" dir="2700000" algn="tl" rotWithShape="0">
                    <a:prstClr val="black">
                      <a:alpha val="40000"/>
                    </a:prstClr>
                  </a:outerShdw>
                </a:effectLst>
              </a:defRPr>
            </a:lvl1pPr>
          </a:lstStyle>
          <a:p>
            <a:r>
              <a:rPr lang="en-US" dirty="0"/>
              <a:t>Click to edit Master title style</a:t>
            </a:r>
          </a:p>
        </p:txBody>
      </p:sp>
      <p:sp>
        <p:nvSpPr>
          <p:cNvPr id="3" name="Text Placeholder 2"/>
          <p:cNvSpPr>
            <a:spLocks noGrp="1"/>
          </p:cNvSpPr>
          <p:nvPr>
            <p:ph type="body" idx="1"/>
          </p:nvPr>
        </p:nvSpPr>
        <p:spPr>
          <a:xfrm>
            <a:off x="835411" y="2778600"/>
            <a:ext cx="6464300" cy="767716"/>
          </a:xfrm>
        </p:spPr>
        <p:txBody>
          <a:bodyPr anchor="b"/>
          <a:lstStyle>
            <a:lvl1pPr marL="0" indent="0" algn="ctr">
              <a:buNone/>
              <a:defRPr sz="3840" b="1">
                <a:solidFill>
                  <a:schemeClr val="bg1"/>
                </a:solidFill>
              </a:defRPr>
            </a:lvl1pPr>
            <a:lvl2pPr marL="731502" indent="0">
              <a:buNone/>
              <a:defRPr sz="3200" b="1"/>
            </a:lvl2pPr>
            <a:lvl3pPr marL="1463004" indent="0">
              <a:buNone/>
              <a:defRPr sz="2880" b="1"/>
            </a:lvl3pPr>
            <a:lvl4pPr marL="2194505" indent="0">
              <a:buNone/>
              <a:defRPr sz="2560" b="1"/>
            </a:lvl4pPr>
            <a:lvl5pPr marL="2926007" indent="0">
              <a:buNone/>
              <a:defRPr sz="2560" b="1"/>
            </a:lvl5pPr>
            <a:lvl6pPr marL="3657509" indent="0">
              <a:buNone/>
              <a:defRPr sz="2560" b="1"/>
            </a:lvl6pPr>
            <a:lvl7pPr marL="4389011" indent="0">
              <a:buNone/>
              <a:defRPr sz="2560" b="1"/>
            </a:lvl7pPr>
            <a:lvl8pPr marL="5120512" indent="0">
              <a:buNone/>
              <a:defRPr sz="2560" b="1"/>
            </a:lvl8pPr>
            <a:lvl9pPr marL="5852014" indent="0">
              <a:buNone/>
              <a:defRPr sz="2560" b="1"/>
            </a:lvl9pPr>
          </a:lstStyle>
          <a:p>
            <a:pPr lvl="0"/>
            <a:r>
              <a:rPr lang="en-US" dirty="0"/>
              <a:t>Click to edit Master text styles</a:t>
            </a:r>
          </a:p>
        </p:txBody>
      </p:sp>
      <p:sp>
        <p:nvSpPr>
          <p:cNvPr id="4" name="Content Placeholder 3"/>
          <p:cNvSpPr>
            <a:spLocks noGrp="1"/>
          </p:cNvSpPr>
          <p:nvPr>
            <p:ph sz="half" idx="2"/>
          </p:nvPr>
        </p:nvSpPr>
        <p:spPr>
          <a:xfrm>
            <a:off x="835411" y="3534436"/>
            <a:ext cx="6464300" cy="3642071"/>
          </a:xfrm>
        </p:spPr>
        <p:txBody>
          <a:bodyPr/>
          <a:lstStyle>
            <a:lvl1pPr algn="ctr">
              <a:defRPr sz="3840">
                <a:solidFill>
                  <a:schemeClr val="bg1"/>
                </a:solidFill>
              </a:defRPr>
            </a:lvl1pPr>
            <a:lvl2pPr algn="ctr">
              <a:defRPr sz="3200">
                <a:solidFill>
                  <a:schemeClr val="bg1"/>
                </a:solidFill>
              </a:defRPr>
            </a:lvl2pPr>
            <a:lvl3pPr algn="ctr">
              <a:defRPr sz="2880">
                <a:solidFill>
                  <a:schemeClr val="bg1"/>
                </a:solidFill>
              </a:defRPr>
            </a:lvl3pPr>
            <a:lvl4pPr algn="ctr">
              <a:defRPr sz="2560">
                <a:solidFill>
                  <a:schemeClr val="bg1"/>
                </a:solidFill>
              </a:defRPr>
            </a:lvl4pPr>
            <a:lvl5pPr algn="ctr">
              <a:defRPr sz="2560">
                <a:solidFill>
                  <a:schemeClr val="bg1"/>
                </a:solidFill>
              </a:defRPr>
            </a:lvl5pPr>
            <a:lvl6pPr>
              <a:defRPr sz="2560"/>
            </a:lvl6pPr>
            <a:lvl7pPr>
              <a:defRPr sz="2560"/>
            </a:lvl7pPr>
            <a:lvl8pPr>
              <a:defRPr sz="2560"/>
            </a:lvl8pPr>
            <a:lvl9pPr>
              <a:defRPr sz="256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7291605" y="2778600"/>
            <a:ext cx="6466840" cy="767716"/>
          </a:xfrm>
        </p:spPr>
        <p:txBody>
          <a:bodyPr anchor="b"/>
          <a:lstStyle>
            <a:lvl1pPr marL="0" indent="0" algn="ctr">
              <a:buNone/>
              <a:defRPr sz="3840" b="1">
                <a:solidFill>
                  <a:schemeClr val="bg1"/>
                </a:solidFill>
              </a:defRPr>
            </a:lvl1pPr>
            <a:lvl2pPr marL="731502" indent="0">
              <a:buNone/>
              <a:defRPr sz="3200" b="1"/>
            </a:lvl2pPr>
            <a:lvl3pPr marL="1463004" indent="0">
              <a:buNone/>
              <a:defRPr sz="2880" b="1"/>
            </a:lvl3pPr>
            <a:lvl4pPr marL="2194505" indent="0">
              <a:buNone/>
              <a:defRPr sz="2560" b="1"/>
            </a:lvl4pPr>
            <a:lvl5pPr marL="2926007" indent="0">
              <a:buNone/>
              <a:defRPr sz="2560" b="1"/>
            </a:lvl5pPr>
            <a:lvl6pPr marL="3657509" indent="0">
              <a:buNone/>
              <a:defRPr sz="2560" b="1"/>
            </a:lvl6pPr>
            <a:lvl7pPr marL="4389011" indent="0">
              <a:buNone/>
              <a:defRPr sz="2560" b="1"/>
            </a:lvl7pPr>
            <a:lvl8pPr marL="5120512" indent="0">
              <a:buNone/>
              <a:defRPr sz="2560" b="1"/>
            </a:lvl8pPr>
            <a:lvl9pPr marL="5852014" indent="0">
              <a:buNone/>
              <a:defRPr sz="2560" b="1"/>
            </a:lvl9pPr>
          </a:lstStyle>
          <a:p>
            <a:pPr lvl="0"/>
            <a:r>
              <a:rPr lang="en-US" dirty="0"/>
              <a:t>Click to edit Master text styles</a:t>
            </a:r>
          </a:p>
        </p:txBody>
      </p:sp>
      <p:sp>
        <p:nvSpPr>
          <p:cNvPr id="6" name="Content Placeholder 5"/>
          <p:cNvSpPr>
            <a:spLocks noGrp="1"/>
          </p:cNvSpPr>
          <p:nvPr>
            <p:ph sz="quarter" idx="4"/>
          </p:nvPr>
        </p:nvSpPr>
        <p:spPr>
          <a:xfrm>
            <a:off x="7291605" y="3534436"/>
            <a:ext cx="6466840" cy="3642071"/>
          </a:xfrm>
        </p:spPr>
        <p:txBody>
          <a:bodyPr/>
          <a:lstStyle>
            <a:lvl1pPr algn="ctr">
              <a:defRPr sz="3840">
                <a:solidFill>
                  <a:schemeClr val="bg1"/>
                </a:solidFill>
              </a:defRPr>
            </a:lvl1pPr>
            <a:lvl2pPr algn="ctr">
              <a:defRPr sz="3200">
                <a:solidFill>
                  <a:schemeClr val="bg1"/>
                </a:solidFill>
              </a:defRPr>
            </a:lvl2pPr>
            <a:lvl3pPr algn="ctr">
              <a:defRPr sz="2880">
                <a:solidFill>
                  <a:schemeClr val="bg1"/>
                </a:solidFill>
              </a:defRPr>
            </a:lvl3pPr>
            <a:lvl4pPr algn="ctr">
              <a:defRPr sz="2560">
                <a:solidFill>
                  <a:schemeClr val="bg1"/>
                </a:solidFill>
              </a:defRPr>
            </a:lvl4pPr>
            <a:lvl5pPr algn="ctr">
              <a:defRPr sz="2560">
                <a:solidFill>
                  <a:schemeClr val="bg1"/>
                </a:solidFill>
              </a:defRPr>
            </a:lvl5pPr>
            <a:lvl6pPr>
              <a:defRPr sz="2560"/>
            </a:lvl6pPr>
            <a:lvl7pPr>
              <a:defRPr sz="2560"/>
            </a:lvl7pPr>
            <a:lvl8pPr>
              <a:defRPr sz="2560"/>
            </a:lvl8pPr>
            <a:lvl9pPr>
              <a:defRPr sz="256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53074F12-AA26-4AC8-9962-C36BB8F32554}" type="datetimeFigureOut">
              <a:rPr lang="en-US" smtClean="0"/>
              <a:pPr/>
              <a:t>2/4/2026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52085062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3074F12-AA26-4AC8-9962-C36BB8F32554}" type="datetimeFigureOut">
              <a:rPr lang="en-US" smtClean="0"/>
              <a:pPr/>
              <a:t>2/4/2026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07537050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074F12-AA26-4AC8-9962-C36BB8F32554}" type="datetimeFigureOut">
              <a:rPr lang="en-US" smtClean="0"/>
              <a:pPr/>
              <a:t>2/4/2026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34686074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522" y="327660"/>
            <a:ext cx="4813301" cy="1394461"/>
          </a:xfrm>
        </p:spPr>
        <p:txBody>
          <a:bodyPr anchor="b"/>
          <a:lstStyle>
            <a:lvl1pPr algn="l">
              <a:defRPr sz="3200" b="1"/>
            </a:lvl1pPr>
          </a:lstStyle>
          <a:p>
            <a:r>
              <a:rPr lang="en-US"/>
              <a:t>Click to edit Master title style</a:t>
            </a:r>
          </a:p>
        </p:txBody>
      </p:sp>
      <p:sp>
        <p:nvSpPr>
          <p:cNvPr id="3" name="Content Placeholder 2"/>
          <p:cNvSpPr>
            <a:spLocks noGrp="1"/>
          </p:cNvSpPr>
          <p:nvPr>
            <p:ph idx="1"/>
          </p:nvPr>
        </p:nvSpPr>
        <p:spPr>
          <a:xfrm>
            <a:off x="5720080" y="327663"/>
            <a:ext cx="8178800" cy="7023736"/>
          </a:xfrm>
        </p:spPr>
        <p:txBody>
          <a:bodyPr/>
          <a:lstStyle>
            <a:lvl1pPr>
              <a:defRPr sz="5120"/>
            </a:lvl1pPr>
            <a:lvl2pPr>
              <a:defRPr sz="4480"/>
            </a:lvl2pPr>
            <a:lvl3pPr>
              <a:defRPr sz="384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31522" y="1722123"/>
            <a:ext cx="4813301" cy="5629276"/>
          </a:xfrm>
        </p:spPr>
        <p:txBody>
          <a:bodyPr/>
          <a:lstStyle>
            <a:lvl1pPr marL="0" indent="0">
              <a:buNone/>
              <a:defRPr sz="2240"/>
            </a:lvl1pPr>
            <a:lvl2pPr marL="731502" indent="0">
              <a:buNone/>
              <a:defRPr sz="1920"/>
            </a:lvl2pPr>
            <a:lvl3pPr marL="1463004" indent="0">
              <a:buNone/>
              <a:defRPr sz="1600"/>
            </a:lvl3pPr>
            <a:lvl4pPr marL="2194505" indent="0">
              <a:buNone/>
              <a:defRPr sz="1440"/>
            </a:lvl4pPr>
            <a:lvl5pPr marL="2926007" indent="0">
              <a:buNone/>
              <a:defRPr sz="1440"/>
            </a:lvl5pPr>
            <a:lvl6pPr marL="3657509" indent="0">
              <a:buNone/>
              <a:defRPr sz="1440"/>
            </a:lvl6pPr>
            <a:lvl7pPr marL="4389011" indent="0">
              <a:buNone/>
              <a:defRPr sz="1440"/>
            </a:lvl7pPr>
            <a:lvl8pPr marL="5120512" indent="0">
              <a:buNone/>
              <a:defRPr sz="1440"/>
            </a:lvl8pPr>
            <a:lvl9pPr marL="5852014" indent="0">
              <a:buNone/>
              <a:defRPr sz="1440"/>
            </a:lvl9pPr>
          </a:lstStyle>
          <a:p>
            <a:pPr lvl="0"/>
            <a:r>
              <a:rPr lang="en-US"/>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pPr/>
              <a:t>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7925389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67660" y="5760721"/>
            <a:ext cx="8778240" cy="680087"/>
          </a:xfrm>
        </p:spPr>
        <p:txBody>
          <a:bodyPr anchor="b"/>
          <a:lstStyle>
            <a:lvl1pPr algn="l">
              <a:defRPr sz="3200" b="1"/>
            </a:lvl1pPr>
          </a:lstStyle>
          <a:p>
            <a:r>
              <a:rPr lang="en-US"/>
              <a:t>Click to edit Master title style</a:t>
            </a:r>
          </a:p>
        </p:txBody>
      </p:sp>
      <p:sp>
        <p:nvSpPr>
          <p:cNvPr id="3" name="Picture Placeholder 2"/>
          <p:cNvSpPr>
            <a:spLocks noGrp="1"/>
          </p:cNvSpPr>
          <p:nvPr>
            <p:ph type="pic" idx="1"/>
          </p:nvPr>
        </p:nvSpPr>
        <p:spPr>
          <a:xfrm>
            <a:off x="2867660" y="735330"/>
            <a:ext cx="8778240" cy="4937760"/>
          </a:xfrm>
        </p:spPr>
        <p:txBody>
          <a:bodyPr/>
          <a:lstStyle>
            <a:lvl1pPr marL="0" indent="0">
              <a:buNone/>
              <a:defRPr sz="5120"/>
            </a:lvl1pPr>
            <a:lvl2pPr marL="731502" indent="0">
              <a:buNone/>
              <a:defRPr sz="4480"/>
            </a:lvl2pPr>
            <a:lvl3pPr marL="1463004" indent="0">
              <a:buNone/>
              <a:defRPr sz="3840"/>
            </a:lvl3pPr>
            <a:lvl4pPr marL="2194505" indent="0">
              <a:buNone/>
              <a:defRPr sz="3200"/>
            </a:lvl4pPr>
            <a:lvl5pPr marL="2926007" indent="0">
              <a:buNone/>
              <a:defRPr sz="3200"/>
            </a:lvl5pPr>
            <a:lvl6pPr marL="3657509" indent="0">
              <a:buNone/>
              <a:defRPr sz="3200"/>
            </a:lvl6pPr>
            <a:lvl7pPr marL="4389011" indent="0">
              <a:buNone/>
              <a:defRPr sz="3200"/>
            </a:lvl7pPr>
            <a:lvl8pPr marL="5120512" indent="0">
              <a:buNone/>
              <a:defRPr sz="3200"/>
            </a:lvl8pPr>
            <a:lvl9pPr marL="5852014" indent="0">
              <a:buNone/>
              <a:defRPr sz="3200"/>
            </a:lvl9pPr>
          </a:lstStyle>
          <a:p>
            <a:endParaRPr lang="en-US"/>
          </a:p>
        </p:txBody>
      </p:sp>
      <p:sp>
        <p:nvSpPr>
          <p:cNvPr id="4" name="Text Placeholder 3"/>
          <p:cNvSpPr>
            <a:spLocks noGrp="1"/>
          </p:cNvSpPr>
          <p:nvPr>
            <p:ph type="body" sz="half" idx="2"/>
          </p:nvPr>
        </p:nvSpPr>
        <p:spPr>
          <a:xfrm>
            <a:off x="2867660" y="6440806"/>
            <a:ext cx="8778240" cy="965836"/>
          </a:xfrm>
        </p:spPr>
        <p:txBody>
          <a:bodyPr/>
          <a:lstStyle>
            <a:lvl1pPr marL="0" indent="0">
              <a:buNone/>
              <a:defRPr sz="2240"/>
            </a:lvl1pPr>
            <a:lvl2pPr marL="731502" indent="0">
              <a:buNone/>
              <a:defRPr sz="1920"/>
            </a:lvl2pPr>
            <a:lvl3pPr marL="1463004" indent="0">
              <a:buNone/>
              <a:defRPr sz="1600"/>
            </a:lvl3pPr>
            <a:lvl4pPr marL="2194505" indent="0">
              <a:buNone/>
              <a:defRPr sz="1440"/>
            </a:lvl4pPr>
            <a:lvl5pPr marL="2926007" indent="0">
              <a:buNone/>
              <a:defRPr sz="1440"/>
            </a:lvl5pPr>
            <a:lvl6pPr marL="3657509" indent="0">
              <a:buNone/>
              <a:defRPr sz="1440"/>
            </a:lvl6pPr>
            <a:lvl7pPr marL="4389011" indent="0">
              <a:buNone/>
              <a:defRPr sz="1440"/>
            </a:lvl7pPr>
            <a:lvl8pPr marL="5120512" indent="0">
              <a:buNone/>
              <a:defRPr sz="1440"/>
            </a:lvl8pPr>
            <a:lvl9pPr marL="5852014" indent="0">
              <a:buNone/>
              <a:defRPr sz="1440"/>
            </a:lvl9pPr>
          </a:lstStyle>
          <a:p>
            <a:pPr lvl="0"/>
            <a:r>
              <a:rPr lang="en-US"/>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pPr/>
              <a:t>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5659522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6229144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607040" y="329567"/>
            <a:ext cx="3291840" cy="702183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31520" y="329567"/>
            <a:ext cx="9631680" cy="702183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pic>
        <p:nvPicPr>
          <p:cNvPr id="7" name="Picture 6" descr="E:\websites\free-power-point-templates\2012\logos.png">
            <a:extLst>
              <a:ext uri="{FF2B5EF4-FFF2-40B4-BE49-F238E27FC236}">
                <a16:creationId xmlns:a16="http://schemas.microsoft.com/office/drawing/2014/main" id="{08B89D22-1D6E-450B-881F-4D2A4C527F72}"/>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6093561" y="3721942"/>
            <a:ext cx="2342054" cy="843138"/>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86152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Tittel og innhold">
    <p:spTree>
      <p:nvGrpSpPr>
        <p:cNvPr id="1" name=""/>
        <p:cNvGrpSpPr/>
        <p:nvPr/>
      </p:nvGrpSpPr>
      <p:grpSpPr>
        <a:xfrm>
          <a:off x="0" y="0"/>
          <a:ext cx="0" cy="0"/>
          <a:chOff x="0" y="0"/>
          <a:chExt cx="0" cy="0"/>
        </a:xfrm>
      </p:grpSpPr>
      <p:sp>
        <p:nvSpPr>
          <p:cNvPr id="7" name="Plassholder for lysbildenummer 5"/>
          <p:cNvSpPr txBox="1">
            <a:spLocks/>
          </p:cNvSpPr>
          <p:nvPr userDrawn="1"/>
        </p:nvSpPr>
        <p:spPr>
          <a:xfrm>
            <a:off x="2" y="7705498"/>
            <a:ext cx="1024837" cy="438150"/>
          </a:xfrm>
          <a:prstGeom prst="rect">
            <a:avLst/>
          </a:prstGeom>
        </p:spPr>
        <p:txBody>
          <a:bodyPr/>
          <a:lstStyle>
            <a:defPPr>
              <a:defRPr lang="nb-NO"/>
            </a:defPPr>
            <a:lvl1pPr marL="0" algn="l"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1853A39-49B3-554A-AE82-85611CEBD8E3}" type="slidenum">
              <a:rPr lang="nb-NO" sz="1600" b="1" i="0" smtClean="0">
                <a:latin typeface="Arial"/>
                <a:cs typeface="Arial"/>
              </a:rPr>
              <a:pPr algn="ctr"/>
              <a:t>‹#›</a:t>
            </a:fld>
            <a:endParaRPr lang="nb-NO" sz="1600" b="1" i="0" dirty="0">
              <a:latin typeface="Arial"/>
              <a:cs typeface="Arial"/>
            </a:endParaRPr>
          </a:p>
        </p:txBody>
      </p:sp>
      <p:sp>
        <p:nvSpPr>
          <p:cNvPr id="5" name="Tittel 1">
            <a:extLst>
              <a:ext uri="{FF2B5EF4-FFF2-40B4-BE49-F238E27FC236}">
                <a16:creationId xmlns:a16="http://schemas.microsoft.com/office/drawing/2014/main" id="{901B6BB6-8BBC-1049-9603-B959ED93923A}"/>
              </a:ext>
            </a:extLst>
          </p:cNvPr>
          <p:cNvSpPr>
            <a:spLocks noGrp="1"/>
          </p:cNvSpPr>
          <p:nvPr>
            <p:ph type="title"/>
          </p:nvPr>
        </p:nvSpPr>
        <p:spPr>
          <a:xfrm>
            <a:off x="1571511" y="329570"/>
            <a:ext cx="12290425" cy="1175706"/>
          </a:xfrm>
        </p:spPr>
        <p:txBody>
          <a:bodyPr wrap="square" anchor="t" anchorCtr="0">
            <a:spAutoFit/>
          </a:bodyPr>
          <a:lstStyle/>
          <a:p>
            <a:r>
              <a:rPr lang="nb-NO" dirty="0"/>
              <a:t>Klikk for å redigere tittelstil</a:t>
            </a:r>
          </a:p>
        </p:txBody>
      </p:sp>
      <p:sp>
        <p:nvSpPr>
          <p:cNvPr id="6" name="Plassholder for innhold 2">
            <a:extLst>
              <a:ext uri="{FF2B5EF4-FFF2-40B4-BE49-F238E27FC236}">
                <a16:creationId xmlns:a16="http://schemas.microsoft.com/office/drawing/2014/main" id="{E1E3CEDE-1D85-F54C-B415-CE6111D39453}"/>
              </a:ext>
            </a:extLst>
          </p:cNvPr>
          <p:cNvSpPr>
            <a:spLocks noGrp="1"/>
          </p:cNvSpPr>
          <p:nvPr>
            <p:ph idx="1"/>
          </p:nvPr>
        </p:nvSpPr>
        <p:spPr>
          <a:xfrm>
            <a:off x="1571511" y="1510237"/>
            <a:ext cx="12290425" cy="6195263"/>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22072658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3F569-460E-78E5-43BA-5CB3206422A3}"/>
              </a:ext>
            </a:extLst>
          </p:cNvPr>
          <p:cNvSpPr>
            <a:spLocks noGrp="1"/>
          </p:cNvSpPr>
          <p:nvPr>
            <p:ph type="title"/>
          </p:nvPr>
        </p:nvSpPr>
        <p:spPr>
          <a:xfrm>
            <a:off x="998221" y="2051689"/>
            <a:ext cx="12618720" cy="3423284"/>
          </a:xfrm>
        </p:spPr>
        <p:txBody>
          <a:bodyPr anchor="b"/>
          <a:lstStyle>
            <a:lvl1pPr>
              <a:defRPr sz="7200"/>
            </a:lvl1pPr>
          </a:lstStyle>
          <a:p>
            <a:r>
              <a:rPr lang="en-US"/>
              <a:t>Click to edit Master title style</a:t>
            </a:r>
            <a:endParaRPr lang="nb-NO"/>
          </a:p>
        </p:txBody>
      </p:sp>
      <p:sp>
        <p:nvSpPr>
          <p:cNvPr id="3" name="Text Placeholder 2">
            <a:extLst>
              <a:ext uri="{FF2B5EF4-FFF2-40B4-BE49-F238E27FC236}">
                <a16:creationId xmlns:a16="http://schemas.microsoft.com/office/drawing/2014/main" id="{1A32DD39-55FF-A410-264A-9AB5D25C1D25}"/>
              </a:ext>
            </a:extLst>
          </p:cNvPr>
          <p:cNvSpPr>
            <a:spLocks noGrp="1"/>
          </p:cNvSpPr>
          <p:nvPr>
            <p:ph type="body" idx="1"/>
          </p:nvPr>
        </p:nvSpPr>
        <p:spPr>
          <a:xfrm>
            <a:off x="998221" y="5507358"/>
            <a:ext cx="12618720" cy="1800224"/>
          </a:xfrm>
        </p:spPr>
        <p:txBody>
          <a:bodyPr/>
          <a:lstStyle>
            <a:lvl1pPr marL="0" indent="0">
              <a:buNone/>
              <a:defRPr sz="2880">
                <a:solidFill>
                  <a:schemeClr val="tx1">
                    <a:tint val="75000"/>
                  </a:schemeClr>
                </a:solidFill>
              </a:defRPr>
            </a:lvl1pPr>
            <a:lvl2pPr marL="548627" indent="0">
              <a:buNone/>
              <a:defRPr sz="2400">
                <a:solidFill>
                  <a:schemeClr val="tx1">
                    <a:tint val="75000"/>
                  </a:schemeClr>
                </a:solidFill>
              </a:defRPr>
            </a:lvl2pPr>
            <a:lvl3pPr marL="1097252" indent="0">
              <a:buNone/>
              <a:defRPr sz="2160">
                <a:solidFill>
                  <a:schemeClr val="tx1">
                    <a:tint val="75000"/>
                  </a:schemeClr>
                </a:solidFill>
              </a:defRPr>
            </a:lvl3pPr>
            <a:lvl4pPr marL="1645879" indent="0">
              <a:buNone/>
              <a:defRPr sz="1920">
                <a:solidFill>
                  <a:schemeClr val="tx1">
                    <a:tint val="75000"/>
                  </a:schemeClr>
                </a:solidFill>
              </a:defRPr>
            </a:lvl4pPr>
            <a:lvl5pPr marL="2194505" indent="0">
              <a:buNone/>
              <a:defRPr sz="1920">
                <a:solidFill>
                  <a:schemeClr val="tx1">
                    <a:tint val="75000"/>
                  </a:schemeClr>
                </a:solidFill>
              </a:defRPr>
            </a:lvl5pPr>
            <a:lvl6pPr marL="2743132" indent="0">
              <a:buNone/>
              <a:defRPr sz="1920">
                <a:solidFill>
                  <a:schemeClr val="tx1">
                    <a:tint val="75000"/>
                  </a:schemeClr>
                </a:solidFill>
              </a:defRPr>
            </a:lvl6pPr>
            <a:lvl7pPr marL="3291757" indent="0">
              <a:buNone/>
              <a:defRPr sz="1920">
                <a:solidFill>
                  <a:schemeClr val="tx1">
                    <a:tint val="75000"/>
                  </a:schemeClr>
                </a:solidFill>
              </a:defRPr>
            </a:lvl7pPr>
            <a:lvl8pPr marL="3840384" indent="0">
              <a:buNone/>
              <a:defRPr sz="1920">
                <a:solidFill>
                  <a:schemeClr val="tx1">
                    <a:tint val="75000"/>
                  </a:schemeClr>
                </a:solidFill>
              </a:defRPr>
            </a:lvl8pPr>
            <a:lvl9pPr marL="4389011" indent="0">
              <a:buNone/>
              <a:defRPr sz="192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FB7A197-832C-5847-CE62-C5581B421805}"/>
              </a:ext>
            </a:extLst>
          </p:cNvPr>
          <p:cNvSpPr>
            <a:spLocks noGrp="1"/>
          </p:cNvSpPr>
          <p:nvPr>
            <p:ph type="dt" sz="half" idx="10"/>
          </p:nvPr>
        </p:nvSpPr>
        <p:spPr/>
        <p:txBody>
          <a:bodyPr/>
          <a:lstStyle/>
          <a:p>
            <a:fld id="{B61BEF0D-F0BB-DE4B-95CE-6DB70DBA9567}" type="datetimeFigureOut">
              <a:rPr lang="en-US" smtClean="0"/>
              <a:pPr/>
              <a:t>2/4/2026</a:t>
            </a:fld>
            <a:endParaRPr lang="en-US" dirty="0"/>
          </a:p>
        </p:txBody>
      </p:sp>
      <p:sp>
        <p:nvSpPr>
          <p:cNvPr id="5" name="Footer Placeholder 4">
            <a:extLst>
              <a:ext uri="{FF2B5EF4-FFF2-40B4-BE49-F238E27FC236}">
                <a16:creationId xmlns:a16="http://schemas.microsoft.com/office/drawing/2014/main" id="{9655ACAA-2BA8-005D-E81A-52593A110D3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08A473C-BC9D-D7A5-7BD3-CA7D8727EEE8}"/>
              </a:ext>
            </a:extLst>
          </p:cNvPr>
          <p:cNvSpPr>
            <a:spLocks noGrp="1"/>
          </p:cNvSpPr>
          <p:nvPr>
            <p:ph type="sldNum" sz="quarter" idx="12"/>
          </p:nvPr>
        </p:nvSpPr>
        <p:spPr/>
        <p:txBody>
          <a:bodyPr/>
          <a:lstStyle/>
          <a:p>
            <a:fld id="{00000000-1234-1234-1234-123412341234}" type="slidenum">
              <a:rPr lang="en-GB" smtClean="0"/>
              <a:pPr/>
              <a:t>‹#›</a:t>
            </a:fld>
            <a:endParaRPr lang="en-GB"/>
          </a:p>
        </p:txBody>
      </p:sp>
    </p:spTree>
    <p:extLst>
      <p:ext uri="{BB962C8B-B14F-4D97-AF65-F5344CB8AC3E}">
        <p14:creationId xmlns:p14="http://schemas.microsoft.com/office/powerpoint/2010/main" val="2495849853"/>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26A18-225D-8958-688C-D06A5A7B77E5}"/>
              </a:ext>
            </a:extLst>
          </p:cNvPr>
          <p:cNvSpPr>
            <a:spLocks noGrp="1"/>
          </p:cNvSpPr>
          <p:nvPr>
            <p:ph type="title"/>
          </p:nvPr>
        </p:nvSpPr>
        <p:spPr/>
        <p:txBody>
          <a:bodyPr/>
          <a:lstStyle/>
          <a:p>
            <a:r>
              <a:rPr lang="en-US"/>
              <a:t>Click to edit Master title style</a:t>
            </a:r>
            <a:endParaRPr lang="nb-NO"/>
          </a:p>
        </p:txBody>
      </p:sp>
      <p:sp>
        <p:nvSpPr>
          <p:cNvPr id="3" name="Content Placeholder 2">
            <a:extLst>
              <a:ext uri="{FF2B5EF4-FFF2-40B4-BE49-F238E27FC236}">
                <a16:creationId xmlns:a16="http://schemas.microsoft.com/office/drawing/2014/main" id="{972414B5-D6B5-B9A7-8DBA-100D5C3E332C}"/>
              </a:ext>
            </a:extLst>
          </p:cNvPr>
          <p:cNvSpPr>
            <a:spLocks noGrp="1"/>
          </p:cNvSpPr>
          <p:nvPr>
            <p:ph sz="half" idx="1"/>
          </p:nvPr>
        </p:nvSpPr>
        <p:spPr>
          <a:xfrm>
            <a:off x="1005840" y="2190751"/>
            <a:ext cx="6217920" cy="52216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Content Placeholder 3">
            <a:extLst>
              <a:ext uri="{FF2B5EF4-FFF2-40B4-BE49-F238E27FC236}">
                <a16:creationId xmlns:a16="http://schemas.microsoft.com/office/drawing/2014/main" id="{16CA75CC-4542-199F-18DC-3C4A08F5B330}"/>
              </a:ext>
            </a:extLst>
          </p:cNvPr>
          <p:cNvSpPr>
            <a:spLocks noGrp="1"/>
          </p:cNvSpPr>
          <p:nvPr>
            <p:ph sz="half" idx="2"/>
          </p:nvPr>
        </p:nvSpPr>
        <p:spPr>
          <a:xfrm>
            <a:off x="7406640" y="2190751"/>
            <a:ext cx="6217920" cy="52216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Date Placeholder 4">
            <a:extLst>
              <a:ext uri="{FF2B5EF4-FFF2-40B4-BE49-F238E27FC236}">
                <a16:creationId xmlns:a16="http://schemas.microsoft.com/office/drawing/2014/main" id="{D8581A70-4A20-1907-02D3-BAE99E7FBBB9}"/>
              </a:ext>
            </a:extLst>
          </p:cNvPr>
          <p:cNvSpPr>
            <a:spLocks noGrp="1"/>
          </p:cNvSpPr>
          <p:nvPr>
            <p:ph type="dt" sz="half" idx="10"/>
          </p:nvPr>
        </p:nvSpPr>
        <p:spPr/>
        <p:txBody>
          <a:bodyPr/>
          <a:lstStyle/>
          <a:p>
            <a:fld id="{B61BEF0D-F0BB-DE4B-95CE-6DB70DBA9567}" type="datetimeFigureOut">
              <a:rPr lang="en-US" smtClean="0"/>
              <a:pPr/>
              <a:t>2/4/2026</a:t>
            </a:fld>
            <a:endParaRPr lang="en-US" dirty="0"/>
          </a:p>
        </p:txBody>
      </p:sp>
      <p:sp>
        <p:nvSpPr>
          <p:cNvPr id="6" name="Footer Placeholder 5">
            <a:extLst>
              <a:ext uri="{FF2B5EF4-FFF2-40B4-BE49-F238E27FC236}">
                <a16:creationId xmlns:a16="http://schemas.microsoft.com/office/drawing/2014/main" id="{95ADAE8C-0FBC-973B-E9D9-22A11774F52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44B9C9C-320C-3AB1-BA8F-6B948AB8696D}"/>
              </a:ext>
            </a:extLst>
          </p:cNvPr>
          <p:cNvSpPr>
            <a:spLocks noGrp="1"/>
          </p:cNvSpPr>
          <p:nvPr>
            <p:ph type="sldNum" sz="quarter" idx="12"/>
          </p:nvPr>
        </p:nvSpPr>
        <p:spPr/>
        <p:txBody>
          <a:bodyPr/>
          <a:lstStyle/>
          <a:p>
            <a:fld id="{00000000-1234-1234-1234-123412341234}" type="slidenum">
              <a:rPr lang="en-GB" smtClean="0"/>
              <a:pPr/>
              <a:t>‹#›</a:t>
            </a:fld>
            <a:endParaRPr lang="en-GB"/>
          </a:p>
        </p:txBody>
      </p:sp>
    </p:spTree>
    <p:extLst>
      <p:ext uri="{BB962C8B-B14F-4D97-AF65-F5344CB8AC3E}">
        <p14:creationId xmlns:p14="http://schemas.microsoft.com/office/powerpoint/2010/main" val="1785386805"/>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C2D22-A90F-487C-1B61-D1F7AE4DC30C}"/>
              </a:ext>
            </a:extLst>
          </p:cNvPr>
          <p:cNvSpPr>
            <a:spLocks noGrp="1"/>
          </p:cNvSpPr>
          <p:nvPr>
            <p:ph type="title"/>
          </p:nvPr>
        </p:nvSpPr>
        <p:spPr>
          <a:xfrm>
            <a:off x="1007746" y="438150"/>
            <a:ext cx="12618720" cy="1590676"/>
          </a:xfrm>
        </p:spPr>
        <p:txBody>
          <a:bodyPr/>
          <a:lstStyle/>
          <a:p>
            <a:r>
              <a:rPr lang="en-US"/>
              <a:t>Click to edit Master title style</a:t>
            </a:r>
            <a:endParaRPr lang="nb-NO"/>
          </a:p>
        </p:txBody>
      </p:sp>
      <p:sp>
        <p:nvSpPr>
          <p:cNvPr id="3" name="Text Placeholder 2">
            <a:extLst>
              <a:ext uri="{FF2B5EF4-FFF2-40B4-BE49-F238E27FC236}">
                <a16:creationId xmlns:a16="http://schemas.microsoft.com/office/drawing/2014/main" id="{C16AB13B-4B84-7C69-334E-474A1F80DAA7}"/>
              </a:ext>
            </a:extLst>
          </p:cNvPr>
          <p:cNvSpPr>
            <a:spLocks noGrp="1"/>
          </p:cNvSpPr>
          <p:nvPr>
            <p:ph type="body" idx="1"/>
          </p:nvPr>
        </p:nvSpPr>
        <p:spPr>
          <a:xfrm>
            <a:off x="1007748" y="2017396"/>
            <a:ext cx="6189344" cy="988694"/>
          </a:xfrm>
        </p:spPr>
        <p:txBody>
          <a:bodyPr anchor="b"/>
          <a:lstStyle>
            <a:lvl1pPr marL="0" indent="0">
              <a:buNone/>
              <a:defRPr sz="2880" b="1"/>
            </a:lvl1pPr>
            <a:lvl2pPr marL="548627" indent="0">
              <a:buNone/>
              <a:defRPr sz="2400" b="1"/>
            </a:lvl2pPr>
            <a:lvl3pPr marL="1097252" indent="0">
              <a:buNone/>
              <a:defRPr sz="2160" b="1"/>
            </a:lvl3pPr>
            <a:lvl4pPr marL="1645879" indent="0">
              <a:buNone/>
              <a:defRPr sz="1920" b="1"/>
            </a:lvl4pPr>
            <a:lvl5pPr marL="2194505" indent="0">
              <a:buNone/>
              <a:defRPr sz="1920" b="1"/>
            </a:lvl5pPr>
            <a:lvl6pPr marL="2743132" indent="0">
              <a:buNone/>
              <a:defRPr sz="1920" b="1"/>
            </a:lvl6pPr>
            <a:lvl7pPr marL="3291757" indent="0">
              <a:buNone/>
              <a:defRPr sz="1920" b="1"/>
            </a:lvl7pPr>
            <a:lvl8pPr marL="3840384" indent="0">
              <a:buNone/>
              <a:defRPr sz="1920" b="1"/>
            </a:lvl8pPr>
            <a:lvl9pPr marL="4389011" indent="0">
              <a:buNone/>
              <a:defRPr sz="1920" b="1"/>
            </a:lvl9pPr>
          </a:lstStyle>
          <a:p>
            <a:pPr lvl="0"/>
            <a:r>
              <a:rPr lang="en-US"/>
              <a:t>Click to edit Master text styles</a:t>
            </a:r>
          </a:p>
        </p:txBody>
      </p:sp>
      <p:sp>
        <p:nvSpPr>
          <p:cNvPr id="4" name="Content Placeholder 3">
            <a:extLst>
              <a:ext uri="{FF2B5EF4-FFF2-40B4-BE49-F238E27FC236}">
                <a16:creationId xmlns:a16="http://schemas.microsoft.com/office/drawing/2014/main" id="{E02CFB3E-A252-7742-E33E-6133624FCE1F}"/>
              </a:ext>
            </a:extLst>
          </p:cNvPr>
          <p:cNvSpPr>
            <a:spLocks noGrp="1"/>
          </p:cNvSpPr>
          <p:nvPr>
            <p:ph sz="half" idx="2"/>
          </p:nvPr>
        </p:nvSpPr>
        <p:spPr>
          <a:xfrm>
            <a:off x="1007748" y="3006090"/>
            <a:ext cx="6189344"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Text Placeholder 4">
            <a:extLst>
              <a:ext uri="{FF2B5EF4-FFF2-40B4-BE49-F238E27FC236}">
                <a16:creationId xmlns:a16="http://schemas.microsoft.com/office/drawing/2014/main" id="{3E6B4C91-F073-4504-C439-07D290F80307}"/>
              </a:ext>
            </a:extLst>
          </p:cNvPr>
          <p:cNvSpPr>
            <a:spLocks noGrp="1"/>
          </p:cNvSpPr>
          <p:nvPr>
            <p:ph type="body" sz="quarter" idx="3"/>
          </p:nvPr>
        </p:nvSpPr>
        <p:spPr>
          <a:xfrm>
            <a:off x="7406641" y="2017396"/>
            <a:ext cx="6219826" cy="988694"/>
          </a:xfrm>
        </p:spPr>
        <p:txBody>
          <a:bodyPr anchor="b"/>
          <a:lstStyle>
            <a:lvl1pPr marL="0" indent="0">
              <a:buNone/>
              <a:defRPr sz="2880" b="1"/>
            </a:lvl1pPr>
            <a:lvl2pPr marL="548627" indent="0">
              <a:buNone/>
              <a:defRPr sz="2400" b="1"/>
            </a:lvl2pPr>
            <a:lvl3pPr marL="1097252" indent="0">
              <a:buNone/>
              <a:defRPr sz="2160" b="1"/>
            </a:lvl3pPr>
            <a:lvl4pPr marL="1645879" indent="0">
              <a:buNone/>
              <a:defRPr sz="1920" b="1"/>
            </a:lvl4pPr>
            <a:lvl5pPr marL="2194505" indent="0">
              <a:buNone/>
              <a:defRPr sz="1920" b="1"/>
            </a:lvl5pPr>
            <a:lvl6pPr marL="2743132" indent="0">
              <a:buNone/>
              <a:defRPr sz="1920" b="1"/>
            </a:lvl6pPr>
            <a:lvl7pPr marL="3291757" indent="0">
              <a:buNone/>
              <a:defRPr sz="1920" b="1"/>
            </a:lvl7pPr>
            <a:lvl8pPr marL="3840384" indent="0">
              <a:buNone/>
              <a:defRPr sz="1920" b="1"/>
            </a:lvl8pPr>
            <a:lvl9pPr marL="4389011" indent="0">
              <a:buNone/>
              <a:defRPr sz="1920" b="1"/>
            </a:lvl9pPr>
          </a:lstStyle>
          <a:p>
            <a:pPr lvl="0"/>
            <a:r>
              <a:rPr lang="en-US"/>
              <a:t>Click to edit Master text styles</a:t>
            </a:r>
          </a:p>
        </p:txBody>
      </p:sp>
      <p:sp>
        <p:nvSpPr>
          <p:cNvPr id="6" name="Content Placeholder 5">
            <a:extLst>
              <a:ext uri="{FF2B5EF4-FFF2-40B4-BE49-F238E27FC236}">
                <a16:creationId xmlns:a16="http://schemas.microsoft.com/office/drawing/2014/main" id="{70CAD2A8-D902-ADD2-B9D1-49EA4B9D400D}"/>
              </a:ext>
            </a:extLst>
          </p:cNvPr>
          <p:cNvSpPr>
            <a:spLocks noGrp="1"/>
          </p:cNvSpPr>
          <p:nvPr>
            <p:ph sz="quarter" idx="4"/>
          </p:nvPr>
        </p:nvSpPr>
        <p:spPr>
          <a:xfrm>
            <a:off x="7406641" y="3006090"/>
            <a:ext cx="6219826"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7" name="Date Placeholder 6">
            <a:extLst>
              <a:ext uri="{FF2B5EF4-FFF2-40B4-BE49-F238E27FC236}">
                <a16:creationId xmlns:a16="http://schemas.microsoft.com/office/drawing/2014/main" id="{5C77E2C4-E9BC-9871-46C7-AADE16C0FA55}"/>
              </a:ext>
            </a:extLst>
          </p:cNvPr>
          <p:cNvSpPr>
            <a:spLocks noGrp="1"/>
          </p:cNvSpPr>
          <p:nvPr>
            <p:ph type="dt" sz="half" idx="10"/>
          </p:nvPr>
        </p:nvSpPr>
        <p:spPr/>
        <p:txBody>
          <a:bodyPr/>
          <a:lstStyle/>
          <a:p>
            <a:fld id="{B61BEF0D-F0BB-DE4B-95CE-6DB70DBA9567}" type="datetimeFigureOut">
              <a:rPr lang="en-US" smtClean="0"/>
              <a:pPr/>
              <a:t>2/4/2026</a:t>
            </a:fld>
            <a:endParaRPr lang="en-US" dirty="0"/>
          </a:p>
        </p:txBody>
      </p:sp>
      <p:sp>
        <p:nvSpPr>
          <p:cNvPr id="8" name="Footer Placeholder 7">
            <a:extLst>
              <a:ext uri="{FF2B5EF4-FFF2-40B4-BE49-F238E27FC236}">
                <a16:creationId xmlns:a16="http://schemas.microsoft.com/office/drawing/2014/main" id="{BA5448AC-A3FA-22E5-A3B9-3B80D5C782D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203BDED6-CBD9-6CB3-B7B9-9EAF67FC1FDA}"/>
              </a:ext>
            </a:extLst>
          </p:cNvPr>
          <p:cNvSpPr>
            <a:spLocks noGrp="1"/>
          </p:cNvSpPr>
          <p:nvPr>
            <p:ph type="sldNum" sz="quarter" idx="12"/>
          </p:nvPr>
        </p:nvSpPr>
        <p:spPr/>
        <p:txBody>
          <a:bodyPr/>
          <a:lstStyle/>
          <a:p>
            <a:fld id="{00000000-1234-1234-1234-123412341234}" type="slidenum">
              <a:rPr lang="en-GB" smtClean="0"/>
              <a:pPr/>
              <a:t>‹#›</a:t>
            </a:fld>
            <a:endParaRPr lang="en-GB"/>
          </a:p>
        </p:txBody>
      </p:sp>
    </p:spTree>
    <p:extLst>
      <p:ext uri="{BB962C8B-B14F-4D97-AF65-F5344CB8AC3E}">
        <p14:creationId xmlns:p14="http://schemas.microsoft.com/office/powerpoint/2010/main" val="2224902384"/>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96415-C122-9DE7-8F04-340D9B904E70}"/>
              </a:ext>
            </a:extLst>
          </p:cNvPr>
          <p:cNvSpPr>
            <a:spLocks noGrp="1"/>
          </p:cNvSpPr>
          <p:nvPr>
            <p:ph type="title"/>
          </p:nvPr>
        </p:nvSpPr>
        <p:spPr/>
        <p:txBody>
          <a:bodyPr/>
          <a:lstStyle/>
          <a:p>
            <a:r>
              <a:rPr lang="en-US"/>
              <a:t>Click to edit Master title style</a:t>
            </a:r>
            <a:endParaRPr lang="nb-NO"/>
          </a:p>
        </p:txBody>
      </p:sp>
      <p:sp>
        <p:nvSpPr>
          <p:cNvPr id="3" name="Date Placeholder 2">
            <a:extLst>
              <a:ext uri="{FF2B5EF4-FFF2-40B4-BE49-F238E27FC236}">
                <a16:creationId xmlns:a16="http://schemas.microsoft.com/office/drawing/2014/main" id="{D3433DD1-1961-6D67-8D91-762715A52A14}"/>
              </a:ext>
            </a:extLst>
          </p:cNvPr>
          <p:cNvSpPr>
            <a:spLocks noGrp="1"/>
          </p:cNvSpPr>
          <p:nvPr>
            <p:ph type="dt" sz="half" idx="10"/>
          </p:nvPr>
        </p:nvSpPr>
        <p:spPr/>
        <p:txBody>
          <a:bodyPr/>
          <a:lstStyle/>
          <a:p>
            <a:fld id="{B61BEF0D-F0BB-DE4B-95CE-6DB70DBA9567}" type="datetimeFigureOut">
              <a:rPr lang="en-US" smtClean="0"/>
              <a:pPr/>
              <a:t>2/4/2026</a:t>
            </a:fld>
            <a:endParaRPr lang="en-US" dirty="0"/>
          </a:p>
        </p:txBody>
      </p:sp>
      <p:sp>
        <p:nvSpPr>
          <p:cNvPr id="4" name="Footer Placeholder 3">
            <a:extLst>
              <a:ext uri="{FF2B5EF4-FFF2-40B4-BE49-F238E27FC236}">
                <a16:creationId xmlns:a16="http://schemas.microsoft.com/office/drawing/2014/main" id="{1E2951F9-4358-B81E-E7D3-DA0DD0E789D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741F459-F4C5-E81D-459E-269BC0F824E5}"/>
              </a:ext>
            </a:extLst>
          </p:cNvPr>
          <p:cNvSpPr>
            <a:spLocks noGrp="1"/>
          </p:cNvSpPr>
          <p:nvPr>
            <p:ph type="sldNum" sz="quarter" idx="12"/>
          </p:nvPr>
        </p:nvSpPr>
        <p:spPr/>
        <p:txBody>
          <a:bodyPr/>
          <a:lstStyle/>
          <a:p>
            <a:fld id="{00000000-1234-1234-1234-123412341234}" type="slidenum">
              <a:rPr lang="en-GB" smtClean="0"/>
              <a:pPr/>
              <a:t>‹#›</a:t>
            </a:fld>
            <a:endParaRPr lang="en-GB"/>
          </a:p>
        </p:txBody>
      </p:sp>
    </p:spTree>
    <p:extLst>
      <p:ext uri="{BB962C8B-B14F-4D97-AF65-F5344CB8AC3E}">
        <p14:creationId xmlns:p14="http://schemas.microsoft.com/office/powerpoint/2010/main" val="3215827269"/>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image" Target="../media/image2.png"/><Relationship Id="rId2" Type="http://schemas.openxmlformats.org/officeDocument/2006/relationships/slideLayout" Target="../slideLayouts/slideLayout5.xml"/><Relationship Id="rId16"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theme" Target="../theme/theme2.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image" Target="../media/image2.png"/><Relationship Id="rId2" Type="http://schemas.openxmlformats.org/officeDocument/2006/relationships/slideLayout" Target="../slideLayouts/slideLayout19.xml"/><Relationship Id="rId16"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theme" Target="../theme/theme3.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image" Target="../media/image2.png"/><Relationship Id="rId2" Type="http://schemas.openxmlformats.org/officeDocument/2006/relationships/slideLayout" Target="../slideLayouts/slideLayout33.xml"/><Relationship Id="rId16" Type="http://schemas.openxmlformats.org/officeDocument/2006/relationships/image" Target="../media/image1.png"/><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theme" Target="../theme/theme4.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image" Target="../media/image2.png"/><Relationship Id="rId2" Type="http://schemas.openxmlformats.org/officeDocument/2006/relationships/slideLayout" Target="../slideLayouts/slideLayout47.xml"/><Relationship Id="rId16" Type="http://schemas.openxmlformats.org/officeDocument/2006/relationships/image" Target="../media/image1.png"/><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image" Target="../media/image9.jpeg"/><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803302C-615A-C3E1-7C63-7D8DE8CC811A}"/>
              </a:ext>
            </a:extLst>
          </p:cNvPr>
          <p:cNvGrpSpPr/>
          <p:nvPr userDrawn="1"/>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93B5B20A-6EBA-D301-1627-ECECD33A539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87BFED39-5426-F4A5-F4DF-7BD27BF6E35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A3EA00-73B8-E993-FC63-9D9D7CA3A46F}"/>
              </a:ext>
            </a:extLst>
          </p:cNvPr>
          <p:cNvSpPr>
            <a:spLocks noGrp="1"/>
          </p:cNvSpPr>
          <p:nvPr>
            <p:ph type="title"/>
          </p:nvPr>
        </p:nvSpPr>
        <p:spPr>
          <a:xfrm>
            <a:off x="1005840" y="438150"/>
            <a:ext cx="12618720" cy="1590676"/>
          </a:xfrm>
          <a:prstGeom prst="rect">
            <a:avLst/>
          </a:prstGeom>
        </p:spPr>
        <p:txBody>
          <a:bodyPr vert="horz" lIns="91440" tIns="45720" rIns="91440" bIns="45720" rtlCol="0" anchor="ctr">
            <a:normAutofit/>
          </a:bodyPr>
          <a:lstStyle/>
          <a:p>
            <a:r>
              <a:rPr lang="en-US"/>
              <a:t>Click to edit Master title style</a:t>
            </a:r>
            <a:endParaRPr lang="nb-NO"/>
          </a:p>
        </p:txBody>
      </p:sp>
      <p:sp>
        <p:nvSpPr>
          <p:cNvPr id="3" name="Text Placeholder 2">
            <a:extLst>
              <a:ext uri="{FF2B5EF4-FFF2-40B4-BE49-F238E27FC236}">
                <a16:creationId xmlns:a16="http://schemas.microsoft.com/office/drawing/2014/main" id="{A4BF628C-825F-9962-F56F-701B2D553D31}"/>
              </a:ext>
            </a:extLst>
          </p:cNvPr>
          <p:cNvSpPr>
            <a:spLocks noGrp="1"/>
          </p:cNvSpPr>
          <p:nvPr>
            <p:ph type="body" idx="1"/>
          </p:nvPr>
        </p:nvSpPr>
        <p:spPr>
          <a:xfrm>
            <a:off x="1005840" y="2190751"/>
            <a:ext cx="12618720" cy="52216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BE070569-0428-F8E3-C2D4-79359B2D2F9E}"/>
              </a:ext>
            </a:extLst>
          </p:cNvPr>
          <p:cNvSpPr>
            <a:spLocks noGrp="1"/>
          </p:cNvSpPr>
          <p:nvPr>
            <p:ph type="dt" sz="half" idx="2"/>
          </p:nvPr>
        </p:nvSpPr>
        <p:spPr>
          <a:xfrm>
            <a:off x="1005840" y="7627622"/>
            <a:ext cx="3291840" cy="438150"/>
          </a:xfrm>
          <a:prstGeom prst="rect">
            <a:avLst/>
          </a:prstGeom>
        </p:spPr>
        <p:txBody>
          <a:bodyPr vert="horz" lIns="91440" tIns="45720" rIns="91440" bIns="45720" rtlCol="0" anchor="ctr"/>
          <a:lstStyle>
            <a:lvl1pPr algn="l">
              <a:defRPr sz="1440">
                <a:solidFill>
                  <a:schemeClr val="tx1">
                    <a:tint val="75000"/>
                  </a:schemeClr>
                </a:solidFill>
              </a:defRPr>
            </a:lvl1pPr>
          </a:lstStyle>
          <a:p>
            <a:fld id="{B61BEF0D-F0BB-DE4B-95CE-6DB70DBA9567}" type="datetimeFigureOut">
              <a:rPr lang="en-US" smtClean="0"/>
              <a:pPr/>
              <a:t>2/4/2026</a:t>
            </a:fld>
            <a:endParaRPr lang="en-US" dirty="0"/>
          </a:p>
        </p:txBody>
      </p:sp>
      <p:sp>
        <p:nvSpPr>
          <p:cNvPr id="5" name="Footer Placeholder 4">
            <a:extLst>
              <a:ext uri="{FF2B5EF4-FFF2-40B4-BE49-F238E27FC236}">
                <a16:creationId xmlns:a16="http://schemas.microsoft.com/office/drawing/2014/main" id="{E08995C0-4676-A158-474D-E4CBB3066D04}"/>
              </a:ext>
            </a:extLst>
          </p:cNvPr>
          <p:cNvSpPr>
            <a:spLocks noGrp="1"/>
          </p:cNvSpPr>
          <p:nvPr>
            <p:ph type="ftr" sz="quarter" idx="3"/>
          </p:nvPr>
        </p:nvSpPr>
        <p:spPr>
          <a:xfrm>
            <a:off x="4846320" y="7627622"/>
            <a:ext cx="4937760" cy="438150"/>
          </a:xfrm>
          <a:prstGeom prst="rect">
            <a:avLst/>
          </a:prstGeom>
        </p:spPr>
        <p:txBody>
          <a:bodyPr vert="horz" lIns="91440" tIns="45720" rIns="91440" bIns="45720" rtlCol="0" anchor="ctr"/>
          <a:lstStyle>
            <a:lvl1pPr algn="ctr">
              <a:defRPr sz="144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1B9817D3-EA89-DB79-8DA4-DAB8361BDD1A}"/>
              </a:ext>
            </a:extLst>
          </p:cNvPr>
          <p:cNvSpPr>
            <a:spLocks noGrp="1"/>
          </p:cNvSpPr>
          <p:nvPr>
            <p:ph type="sldNum" sz="quarter" idx="4"/>
          </p:nvPr>
        </p:nvSpPr>
        <p:spPr>
          <a:xfrm>
            <a:off x="10332720" y="7627622"/>
            <a:ext cx="3291840" cy="438150"/>
          </a:xfrm>
          <a:prstGeom prst="rect">
            <a:avLst/>
          </a:prstGeom>
        </p:spPr>
        <p:txBody>
          <a:bodyPr vert="horz" lIns="91440" tIns="45720" rIns="91440" bIns="45720" rtlCol="0" anchor="ctr"/>
          <a:lstStyle>
            <a:lvl1pPr algn="r">
              <a:defRPr sz="1440">
                <a:solidFill>
                  <a:schemeClr val="tx1">
                    <a:tint val="75000"/>
                  </a:schemeClr>
                </a:solidFill>
              </a:defRPr>
            </a:lvl1pPr>
          </a:lstStyle>
          <a:p>
            <a:fld id="{00000000-1234-1234-1234-123412341234}" type="slidenum">
              <a:rPr lang="en-GB" smtClean="0"/>
              <a:pPr/>
              <a:t>‹#›</a:t>
            </a:fld>
            <a:endParaRPr lang="en-GB"/>
          </a:p>
        </p:txBody>
      </p:sp>
      <p:grpSp>
        <p:nvGrpSpPr>
          <p:cNvPr id="7" name="Group 6">
            <a:extLst>
              <a:ext uri="{FF2B5EF4-FFF2-40B4-BE49-F238E27FC236}">
                <a16:creationId xmlns:a16="http://schemas.microsoft.com/office/drawing/2014/main" id="{1E6C692D-737E-E99A-5B07-ACAF2A710181}"/>
              </a:ext>
            </a:extLst>
          </p:cNvPr>
          <p:cNvGrpSpPr/>
          <p:nvPr userDrawn="1"/>
        </p:nvGrpSpPr>
        <p:grpSpPr>
          <a:xfrm>
            <a:off x="10972801" y="7594540"/>
            <a:ext cx="2591913" cy="481557"/>
            <a:chOff x="5179092" y="5483822"/>
            <a:chExt cx="3294001" cy="612000"/>
          </a:xfrm>
        </p:grpSpPr>
        <p:pic>
          <p:nvPicPr>
            <p:cNvPr id="8" name="Picture 7">
              <a:extLst>
                <a:ext uri="{FF2B5EF4-FFF2-40B4-BE49-F238E27FC236}">
                  <a16:creationId xmlns:a16="http://schemas.microsoft.com/office/drawing/2014/main" id="{FD2FC9A0-B838-2205-E29D-34B7026B5041}"/>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9" name="Picture 8">
              <a:extLst>
                <a:ext uri="{FF2B5EF4-FFF2-40B4-BE49-F238E27FC236}">
                  <a16:creationId xmlns:a16="http://schemas.microsoft.com/office/drawing/2014/main" id="{4C4C31D7-8BBB-9CA7-D268-D656878E6989}"/>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4175176463"/>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 id="2147483666" r:id="rId13"/>
    <p:sldLayoutId id="2147483667" r:id="rId14"/>
  </p:sldLayoutIdLst>
  <p:hf sldNum="0" hdr="0" ftr="0" dt="0"/>
  <p:txStyles>
    <p:titleStyle>
      <a:lvl1pPr algn="l" defTabSz="1097252"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13" indent="-274313" algn="l" defTabSz="1097252"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40" indent="-274313" algn="l" defTabSz="1097252"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565" indent="-274313" algn="l" defTabSz="1097252"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192" indent="-274313" algn="l" defTabSz="109725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19" indent="-274313" algn="l" defTabSz="109725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444" indent="-274313" algn="l" defTabSz="109725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4" indent="-274313" algn="l" defTabSz="109725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nb-NO"/>
      </a:defPPr>
      <a:lvl1pPr marL="0" algn="l" defTabSz="1097252" rtl="0" eaLnBrk="1" latinLnBrk="0" hangingPunct="1">
        <a:defRPr sz="2160" kern="1200">
          <a:solidFill>
            <a:schemeClr val="tx1"/>
          </a:solidFill>
          <a:latin typeface="+mn-lt"/>
          <a:ea typeface="+mn-ea"/>
          <a:cs typeface="+mn-cs"/>
        </a:defRPr>
      </a:lvl1pPr>
      <a:lvl2pPr marL="548627" algn="l" defTabSz="1097252" rtl="0" eaLnBrk="1" latinLnBrk="0" hangingPunct="1">
        <a:defRPr sz="2160" kern="1200">
          <a:solidFill>
            <a:schemeClr val="tx1"/>
          </a:solidFill>
          <a:latin typeface="+mn-lt"/>
          <a:ea typeface="+mn-ea"/>
          <a:cs typeface="+mn-cs"/>
        </a:defRPr>
      </a:lvl2pPr>
      <a:lvl3pPr marL="1097252" algn="l" defTabSz="1097252" rtl="0" eaLnBrk="1" latinLnBrk="0" hangingPunct="1">
        <a:defRPr sz="2160" kern="1200">
          <a:solidFill>
            <a:schemeClr val="tx1"/>
          </a:solidFill>
          <a:latin typeface="+mn-lt"/>
          <a:ea typeface="+mn-ea"/>
          <a:cs typeface="+mn-cs"/>
        </a:defRPr>
      </a:lvl3pPr>
      <a:lvl4pPr marL="1645879" algn="l" defTabSz="1097252" rtl="0" eaLnBrk="1" latinLnBrk="0" hangingPunct="1">
        <a:defRPr sz="2160" kern="1200">
          <a:solidFill>
            <a:schemeClr val="tx1"/>
          </a:solidFill>
          <a:latin typeface="+mn-lt"/>
          <a:ea typeface="+mn-ea"/>
          <a:cs typeface="+mn-cs"/>
        </a:defRPr>
      </a:lvl4pPr>
      <a:lvl5pPr marL="2194505" algn="l" defTabSz="1097252" rtl="0" eaLnBrk="1" latinLnBrk="0" hangingPunct="1">
        <a:defRPr sz="2160" kern="1200">
          <a:solidFill>
            <a:schemeClr val="tx1"/>
          </a:solidFill>
          <a:latin typeface="+mn-lt"/>
          <a:ea typeface="+mn-ea"/>
          <a:cs typeface="+mn-cs"/>
        </a:defRPr>
      </a:lvl5pPr>
      <a:lvl6pPr marL="2743132" algn="l" defTabSz="1097252" rtl="0" eaLnBrk="1" latinLnBrk="0" hangingPunct="1">
        <a:defRPr sz="2160" kern="1200">
          <a:solidFill>
            <a:schemeClr val="tx1"/>
          </a:solidFill>
          <a:latin typeface="+mn-lt"/>
          <a:ea typeface="+mn-ea"/>
          <a:cs typeface="+mn-cs"/>
        </a:defRPr>
      </a:lvl6pPr>
      <a:lvl7pPr marL="3291757" algn="l" defTabSz="1097252" rtl="0" eaLnBrk="1" latinLnBrk="0" hangingPunct="1">
        <a:defRPr sz="2160" kern="1200">
          <a:solidFill>
            <a:schemeClr val="tx1"/>
          </a:solidFill>
          <a:latin typeface="+mn-lt"/>
          <a:ea typeface="+mn-ea"/>
          <a:cs typeface="+mn-cs"/>
        </a:defRPr>
      </a:lvl7pPr>
      <a:lvl8pPr marL="3840384" algn="l" defTabSz="1097252" rtl="0" eaLnBrk="1" latinLnBrk="0" hangingPunct="1">
        <a:defRPr sz="2160" kern="1200">
          <a:solidFill>
            <a:schemeClr val="tx1"/>
          </a:solidFill>
          <a:latin typeface="+mn-lt"/>
          <a:ea typeface="+mn-ea"/>
          <a:cs typeface="+mn-cs"/>
        </a:defRPr>
      </a:lvl8pPr>
      <a:lvl9pPr marL="4389011" algn="l" defTabSz="1097252" rtl="0" eaLnBrk="1" latinLnBrk="0" hangingPunct="1">
        <a:defRPr sz="216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D0E5B8-153F-C3A0-0132-D2909EA6608A}"/>
              </a:ext>
            </a:extLst>
          </p:cNvPr>
          <p:cNvSpPr>
            <a:spLocks noGrp="1"/>
          </p:cNvSpPr>
          <p:nvPr>
            <p:ph type="title"/>
          </p:nvPr>
        </p:nvSpPr>
        <p:spPr>
          <a:xfrm>
            <a:off x="1005840" y="438150"/>
            <a:ext cx="12618720" cy="1590676"/>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713F14F-E2FD-DFFE-5945-8CF4A01084FF}"/>
              </a:ext>
            </a:extLst>
          </p:cNvPr>
          <p:cNvSpPr>
            <a:spLocks noGrp="1"/>
          </p:cNvSpPr>
          <p:nvPr>
            <p:ph type="body" idx="1"/>
          </p:nvPr>
        </p:nvSpPr>
        <p:spPr>
          <a:xfrm>
            <a:off x="1005840" y="2190750"/>
            <a:ext cx="12618720" cy="522160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746265CD-D45A-DB00-8704-3FA63CB53F4E}"/>
              </a:ext>
            </a:extLst>
          </p:cNvPr>
          <p:cNvSpPr>
            <a:spLocks noGrp="1"/>
          </p:cNvSpPr>
          <p:nvPr>
            <p:ph type="dt" sz="half" idx="2"/>
          </p:nvPr>
        </p:nvSpPr>
        <p:spPr>
          <a:xfrm>
            <a:off x="1005840" y="7627621"/>
            <a:ext cx="3291840" cy="438150"/>
          </a:xfrm>
          <a:prstGeom prst="rect">
            <a:avLst/>
          </a:prstGeom>
        </p:spPr>
        <p:txBody>
          <a:bodyPr vert="horz" lIns="91440" tIns="45720" rIns="91440" bIns="45720" rtlCol="0" anchor="ctr"/>
          <a:lstStyle>
            <a:lvl1pPr algn="l">
              <a:defRPr sz="1440">
                <a:solidFill>
                  <a:schemeClr val="tx1">
                    <a:tint val="75000"/>
                  </a:schemeClr>
                </a:solidFill>
              </a:defRPr>
            </a:lvl1pPr>
          </a:lstStyle>
          <a:p>
            <a:fld id="{1D5210D7-39A1-484F-BADC-3E2500C614CA}" type="datetimeFigureOut">
              <a:rPr lang="en-GB" smtClean="0"/>
              <a:t>04/02/2026</a:t>
            </a:fld>
            <a:endParaRPr lang="en-GB"/>
          </a:p>
        </p:txBody>
      </p:sp>
      <p:sp>
        <p:nvSpPr>
          <p:cNvPr id="5" name="Footer Placeholder 4">
            <a:extLst>
              <a:ext uri="{FF2B5EF4-FFF2-40B4-BE49-F238E27FC236}">
                <a16:creationId xmlns:a16="http://schemas.microsoft.com/office/drawing/2014/main" id="{51374E34-2555-9320-8364-D754E8F216C2}"/>
              </a:ext>
            </a:extLst>
          </p:cNvPr>
          <p:cNvSpPr>
            <a:spLocks noGrp="1"/>
          </p:cNvSpPr>
          <p:nvPr>
            <p:ph type="ftr" sz="quarter" idx="3"/>
          </p:nvPr>
        </p:nvSpPr>
        <p:spPr>
          <a:xfrm>
            <a:off x="4846320" y="7627621"/>
            <a:ext cx="4937760" cy="438150"/>
          </a:xfrm>
          <a:prstGeom prst="rect">
            <a:avLst/>
          </a:prstGeom>
        </p:spPr>
        <p:txBody>
          <a:bodyPr vert="horz" lIns="91440" tIns="45720" rIns="91440" bIns="45720" rtlCol="0" anchor="ctr"/>
          <a:lstStyle>
            <a:lvl1pPr algn="ctr">
              <a:defRPr sz="144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70214AC-E26D-6DFB-3E54-89DF826C3AB0}"/>
              </a:ext>
            </a:extLst>
          </p:cNvPr>
          <p:cNvSpPr>
            <a:spLocks noGrp="1"/>
          </p:cNvSpPr>
          <p:nvPr>
            <p:ph type="sldNum" sz="quarter" idx="4"/>
          </p:nvPr>
        </p:nvSpPr>
        <p:spPr>
          <a:xfrm>
            <a:off x="10332720" y="7627621"/>
            <a:ext cx="3291840" cy="438150"/>
          </a:xfrm>
          <a:prstGeom prst="rect">
            <a:avLst/>
          </a:prstGeom>
        </p:spPr>
        <p:txBody>
          <a:bodyPr vert="horz" lIns="91440" tIns="45720" rIns="91440" bIns="45720" rtlCol="0" anchor="ctr"/>
          <a:lstStyle>
            <a:lvl1pPr algn="r">
              <a:defRPr sz="1440">
                <a:solidFill>
                  <a:schemeClr val="tx1">
                    <a:tint val="75000"/>
                  </a:schemeClr>
                </a:solidFill>
              </a:defRPr>
            </a:lvl1pPr>
          </a:lstStyle>
          <a:p>
            <a:fld id="{C425699F-F765-48D3-A1E7-24B1C7D38B0D}" type="slidenum">
              <a:rPr lang="en-GB" smtClean="0"/>
              <a:t>‹#›</a:t>
            </a:fld>
            <a:endParaRPr lang="en-GB"/>
          </a:p>
        </p:txBody>
      </p:sp>
      <p:grpSp>
        <p:nvGrpSpPr>
          <p:cNvPr id="7" name="Group 6">
            <a:extLst>
              <a:ext uri="{FF2B5EF4-FFF2-40B4-BE49-F238E27FC236}">
                <a16:creationId xmlns:a16="http://schemas.microsoft.com/office/drawing/2014/main" id="{2CCC12FE-5F3D-4860-5481-B22F8D028379}"/>
              </a:ext>
            </a:extLst>
          </p:cNvPr>
          <p:cNvGrpSpPr/>
          <p:nvPr userDrawn="1"/>
        </p:nvGrpSpPr>
        <p:grpSpPr>
          <a:xfrm>
            <a:off x="10972801" y="7594540"/>
            <a:ext cx="2591913" cy="481557"/>
            <a:chOff x="5179092" y="5483822"/>
            <a:chExt cx="3294001" cy="612000"/>
          </a:xfrm>
        </p:grpSpPr>
        <p:pic>
          <p:nvPicPr>
            <p:cNvPr id="8" name="Picture 7">
              <a:extLst>
                <a:ext uri="{FF2B5EF4-FFF2-40B4-BE49-F238E27FC236}">
                  <a16:creationId xmlns:a16="http://schemas.microsoft.com/office/drawing/2014/main" id="{ADFED8A4-98E6-25B0-4346-EBF6C279557B}"/>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9" name="Picture 8">
              <a:extLst>
                <a:ext uri="{FF2B5EF4-FFF2-40B4-BE49-F238E27FC236}">
                  <a16:creationId xmlns:a16="http://schemas.microsoft.com/office/drawing/2014/main" id="{007FA66A-9C97-8E1D-F590-36F68EFC40E2}"/>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391617362"/>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Lst>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FA3C8EC-C62E-AD51-E181-C1EF28C563E7}"/>
              </a:ext>
            </a:extLst>
          </p:cNvPr>
          <p:cNvSpPr>
            <a:spLocks noGrp="1"/>
          </p:cNvSpPr>
          <p:nvPr>
            <p:ph type="title"/>
          </p:nvPr>
        </p:nvSpPr>
        <p:spPr>
          <a:xfrm>
            <a:off x="1005840" y="438150"/>
            <a:ext cx="12618720" cy="1590676"/>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92B73D6-635F-F222-3AF2-138F8D4E2ABE}"/>
              </a:ext>
            </a:extLst>
          </p:cNvPr>
          <p:cNvSpPr>
            <a:spLocks noGrp="1"/>
          </p:cNvSpPr>
          <p:nvPr>
            <p:ph type="body" idx="1"/>
          </p:nvPr>
        </p:nvSpPr>
        <p:spPr>
          <a:xfrm>
            <a:off x="1005840" y="2190750"/>
            <a:ext cx="12618720" cy="522160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C8A2E4A-6268-F54A-A664-FC2F30007698}"/>
              </a:ext>
            </a:extLst>
          </p:cNvPr>
          <p:cNvSpPr>
            <a:spLocks noGrp="1"/>
          </p:cNvSpPr>
          <p:nvPr>
            <p:ph type="dt" sz="half" idx="2"/>
          </p:nvPr>
        </p:nvSpPr>
        <p:spPr>
          <a:xfrm>
            <a:off x="1005840" y="7627621"/>
            <a:ext cx="3291840" cy="438150"/>
          </a:xfrm>
          <a:prstGeom prst="rect">
            <a:avLst/>
          </a:prstGeom>
        </p:spPr>
        <p:txBody>
          <a:bodyPr vert="horz" lIns="91440" tIns="45720" rIns="91440" bIns="45720" rtlCol="0" anchor="ctr"/>
          <a:lstStyle>
            <a:lvl1pPr algn="l">
              <a:defRPr sz="1440">
                <a:solidFill>
                  <a:schemeClr val="tx1">
                    <a:tint val="75000"/>
                  </a:schemeClr>
                </a:solidFill>
              </a:defRPr>
            </a:lvl1pPr>
          </a:lstStyle>
          <a:p>
            <a:fld id="{E2D88B21-DD7A-4ECB-ABCE-4C6C3B89C46D}" type="datetimeFigureOut">
              <a:rPr lang="en-GB" smtClean="0"/>
              <a:t>04/02/2026</a:t>
            </a:fld>
            <a:endParaRPr lang="en-GB"/>
          </a:p>
        </p:txBody>
      </p:sp>
      <p:sp>
        <p:nvSpPr>
          <p:cNvPr id="5" name="Footer Placeholder 4">
            <a:extLst>
              <a:ext uri="{FF2B5EF4-FFF2-40B4-BE49-F238E27FC236}">
                <a16:creationId xmlns:a16="http://schemas.microsoft.com/office/drawing/2014/main" id="{69EBEABF-87D6-5BD8-72C5-25887203B78C}"/>
              </a:ext>
            </a:extLst>
          </p:cNvPr>
          <p:cNvSpPr>
            <a:spLocks noGrp="1"/>
          </p:cNvSpPr>
          <p:nvPr>
            <p:ph type="ftr" sz="quarter" idx="3"/>
          </p:nvPr>
        </p:nvSpPr>
        <p:spPr>
          <a:xfrm>
            <a:off x="4846320" y="7627621"/>
            <a:ext cx="4937760" cy="438150"/>
          </a:xfrm>
          <a:prstGeom prst="rect">
            <a:avLst/>
          </a:prstGeom>
        </p:spPr>
        <p:txBody>
          <a:bodyPr vert="horz" lIns="91440" tIns="45720" rIns="91440" bIns="45720" rtlCol="0" anchor="ctr"/>
          <a:lstStyle>
            <a:lvl1pPr algn="ctr">
              <a:defRPr sz="144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BF91193-C625-10DD-FEF6-3DDA3BED56A5}"/>
              </a:ext>
            </a:extLst>
          </p:cNvPr>
          <p:cNvSpPr>
            <a:spLocks noGrp="1"/>
          </p:cNvSpPr>
          <p:nvPr>
            <p:ph type="sldNum" sz="quarter" idx="4"/>
          </p:nvPr>
        </p:nvSpPr>
        <p:spPr>
          <a:xfrm>
            <a:off x="10332720" y="7627621"/>
            <a:ext cx="3291840" cy="438150"/>
          </a:xfrm>
          <a:prstGeom prst="rect">
            <a:avLst/>
          </a:prstGeom>
        </p:spPr>
        <p:txBody>
          <a:bodyPr vert="horz" lIns="91440" tIns="45720" rIns="91440" bIns="45720" rtlCol="0" anchor="ctr"/>
          <a:lstStyle>
            <a:lvl1pPr algn="r">
              <a:defRPr sz="1440">
                <a:solidFill>
                  <a:schemeClr val="tx1">
                    <a:tint val="75000"/>
                  </a:schemeClr>
                </a:solidFill>
              </a:defRPr>
            </a:lvl1pPr>
          </a:lstStyle>
          <a:p>
            <a:fld id="{1B220052-780D-48B1-B35C-D66183EDA4B5}" type="slidenum">
              <a:rPr lang="en-GB" smtClean="0"/>
              <a:t>‹#›</a:t>
            </a:fld>
            <a:endParaRPr lang="en-GB"/>
          </a:p>
        </p:txBody>
      </p:sp>
      <p:grpSp>
        <p:nvGrpSpPr>
          <p:cNvPr id="7" name="Group 6">
            <a:extLst>
              <a:ext uri="{FF2B5EF4-FFF2-40B4-BE49-F238E27FC236}">
                <a16:creationId xmlns:a16="http://schemas.microsoft.com/office/drawing/2014/main" id="{D02E5645-3D47-B07D-D0FF-95743DE38800}"/>
              </a:ext>
            </a:extLst>
          </p:cNvPr>
          <p:cNvGrpSpPr/>
          <p:nvPr userDrawn="1"/>
        </p:nvGrpSpPr>
        <p:grpSpPr>
          <a:xfrm>
            <a:off x="10972801" y="7594540"/>
            <a:ext cx="2591913" cy="481557"/>
            <a:chOff x="5179092" y="5483822"/>
            <a:chExt cx="3294001" cy="612000"/>
          </a:xfrm>
        </p:grpSpPr>
        <p:pic>
          <p:nvPicPr>
            <p:cNvPr id="8" name="Picture 7">
              <a:extLst>
                <a:ext uri="{FF2B5EF4-FFF2-40B4-BE49-F238E27FC236}">
                  <a16:creationId xmlns:a16="http://schemas.microsoft.com/office/drawing/2014/main" id="{60F6D754-5F39-1177-5EB1-950A63114164}"/>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9" name="Picture 8">
              <a:extLst>
                <a:ext uri="{FF2B5EF4-FFF2-40B4-BE49-F238E27FC236}">
                  <a16:creationId xmlns:a16="http://schemas.microsoft.com/office/drawing/2014/main" id="{A3E71B1A-60DF-596F-A44A-3AFBBC4D95EB}"/>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977548771"/>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Lst>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1520" y="329567"/>
            <a:ext cx="13167360" cy="1371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731520" y="1920242"/>
            <a:ext cx="13167360" cy="543115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31520" y="7627622"/>
            <a:ext cx="3413760" cy="438150"/>
          </a:xfrm>
          <a:prstGeom prst="rect">
            <a:avLst/>
          </a:prstGeom>
        </p:spPr>
        <p:txBody>
          <a:bodyPr vert="horz" lIns="91440" tIns="45720" rIns="91440" bIns="45720" rtlCol="0" anchor="ctr"/>
          <a:lstStyle>
            <a:lvl1pPr algn="l">
              <a:defRPr sz="1920">
                <a:solidFill>
                  <a:schemeClr val="tx1">
                    <a:tint val="75000"/>
                  </a:schemeClr>
                </a:solidFill>
              </a:defRPr>
            </a:lvl1pPr>
          </a:lstStyle>
          <a:p>
            <a:fld id="{53074F12-AA26-4AC8-9962-C36BB8F32554}" type="datetimeFigureOut">
              <a:rPr lang="en-US" smtClean="0"/>
              <a:pPr/>
              <a:t>2/4/2026</a:t>
            </a:fld>
            <a:endParaRPr lang="en-US"/>
          </a:p>
        </p:txBody>
      </p:sp>
      <p:sp>
        <p:nvSpPr>
          <p:cNvPr id="5" name="Footer Placeholder 4"/>
          <p:cNvSpPr>
            <a:spLocks noGrp="1"/>
          </p:cNvSpPr>
          <p:nvPr>
            <p:ph type="ftr" sz="quarter" idx="3"/>
          </p:nvPr>
        </p:nvSpPr>
        <p:spPr>
          <a:xfrm>
            <a:off x="4998720" y="7627622"/>
            <a:ext cx="4632960" cy="438150"/>
          </a:xfrm>
          <a:prstGeom prst="rect">
            <a:avLst/>
          </a:prstGeom>
        </p:spPr>
        <p:txBody>
          <a:bodyPr vert="horz" lIns="91440" tIns="45720" rIns="91440" bIns="45720" rtlCol="0" anchor="ctr"/>
          <a:lstStyle>
            <a:lvl1pPr algn="ctr">
              <a:defRPr sz="19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485120" y="7627622"/>
            <a:ext cx="3413760" cy="438150"/>
          </a:xfrm>
          <a:prstGeom prst="rect">
            <a:avLst/>
          </a:prstGeom>
        </p:spPr>
        <p:txBody>
          <a:bodyPr vert="horz" lIns="91440" tIns="45720" rIns="91440" bIns="45720" rtlCol="0" anchor="ctr"/>
          <a:lstStyle>
            <a:lvl1pPr algn="r">
              <a:defRPr sz="1920">
                <a:solidFill>
                  <a:schemeClr val="tx1">
                    <a:tint val="75000"/>
                  </a:schemeClr>
                </a:solidFill>
              </a:defRPr>
            </a:lvl1pPr>
          </a:lstStyle>
          <a:p>
            <a:fld id="{B82CCC60-E8CD-4174-8B1A-7DF615B22EEF}" type="slidenum">
              <a:rPr lang="en-US" smtClean="0"/>
              <a:pPr/>
              <a:t>‹#›</a:t>
            </a:fld>
            <a:endParaRPr lang="en-US"/>
          </a:p>
        </p:txBody>
      </p:sp>
      <p:grpSp>
        <p:nvGrpSpPr>
          <p:cNvPr id="7" name="Group 6">
            <a:extLst>
              <a:ext uri="{FF2B5EF4-FFF2-40B4-BE49-F238E27FC236}">
                <a16:creationId xmlns:a16="http://schemas.microsoft.com/office/drawing/2014/main" id="{E0E0F394-624B-0AE4-8CCB-0E6ED03A4CC2}"/>
              </a:ext>
            </a:extLst>
          </p:cNvPr>
          <p:cNvGrpSpPr/>
          <p:nvPr userDrawn="1"/>
        </p:nvGrpSpPr>
        <p:grpSpPr>
          <a:xfrm>
            <a:off x="10972801" y="7594540"/>
            <a:ext cx="2591913" cy="481557"/>
            <a:chOff x="5179092" y="5483822"/>
            <a:chExt cx="3294001" cy="612000"/>
          </a:xfrm>
        </p:grpSpPr>
        <p:pic>
          <p:nvPicPr>
            <p:cNvPr id="10" name="Picture 9">
              <a:extLst>
                <a:ext uri="{FF2B5EF4-FFF2-40B4-BE49-F238E27FC236}">
                  <a16:creationId xmlns:a16="http://schemas.microsoft.com/office/drawing/2014/main" id="{B553BFF4-28C8-7E7B-F464-CDB468EDBBEF}"/>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11" name="Picture 10">
              <a:extLst>
                <a:ext uri="{FF2B5EF4-FFF2-40B4-BE49-F238E27FC236}">
                  <a16:creationId xmlns:a16="http://schemas.microsoft.com/office/drawing/2014/main" id="{1D5FC1B9-DDCC-45D7-C564-60D5C19AD3D2}"/>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661431262"/>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Lst>
  <p:txStyles>
    <p:titleStyle>
      <a:lvl1pPr algn="ctr" defTabSz="1463004" rtl="0" eaLnBrk="1" latinLnBrk="0" hangingPunct="1">
        <a:spcBef>
          <a:spcPct val="0"/>
        </a:spcBef>
        <a:buNone/>
        <a:defRPr sz="7040" kern="1200">
          <a:solidFill>
            <a:schemeClr val="tx1"/>
          </a:solidFill>
          <a:latin typeface="+mj-lt"/>
          <a:ea typeface="+mj-ea"/>
          <a:cs typeface="+mj-cs"/>
        </a:defRPr>
      </a:lvl1pPr>
    </p:titleStyle>
    <p:bodyStyle>
      <a:lvl1pPr marL="548627" indent="-548627" algn="l" defTabSz="1463004" rtl="0" eaLnBrk="1" latinLnBrk="0" hangingPunct="1">
        <a:spcBef>
          <a:spcPct val="20000"/>
        </a:spcBef>
        <a:buFont typeface="Arial" pitchFamily="34" charset="0"/>
        <a:buChar char="•"/>
        <a:defRPr sz="5120" kern="1200">
          <a:solidFill>
            <a:schemeClr val="tx1"/>
          </a:solidFill>
          <a:latin typeface="+mn-lt"/>
          <a:ea typeface="+mn-ea"/>
          <a:cs typeface="+mn-cs"/>
        </a:defRPr>
      </a:lvl1pPr>
      <a:lvl2pPr marL="1188690" indent="-457188" algn="l" defTabSz="1463004" rtl="0" eaLnBrk="1" latinLnBrk="0" hangingPunct="1">
        <a:spcBef>
          <a:spcPct val="20000"/>
        </a:spcBef>
        <a:buFont typeface="Arial" pitchFamily="34" charset="0"/>
        <a:buChar char="–"/>
        <a:defRPr sz="4480" kern="1200">
          <a:solidFill>
            <a:schemeClr val="tx1"/>
          </a:solidFill>
          <a:latin typeface="+mn-lt"/>
          <a:ea typeface="+mn-ea"/>
          <a:cs typeface="+mn-cs"/>
        </a:defRPr>
      </a:lvl2pPr>
      <a:lvl3pPr marL="1828754" indent="-365750" algn="l" defTabSz="1463004" rtl="0" eaLnBrk="1" latinLnBrk="0" hangingPunct="1">
        <a:spcBef>
          <a:spcPct val="20000"/>
        </a:spcBef>
        <a:buFont typeface="Arial" pitchFamily="34" charset="0"/>
        <a:buChar char="•"/>
        <a:defRPr sz="3840" kern="1200">
          <a:solidFill>
            <a:schemeClr val="tx1"/>
          </a:solidFill>
          <a:latin typeface="+mn-lt"/>
          <a:ea typeface="+mn-ea"/>
          <a:cs typeface="+mn-cs"/>
        </a:defRPr>
      </a:lvl3pPr>
      <a:lvl4pPr marL="2560256" indent="-365750" algn="l" defTabSz="1463004" rtl="0" eaLnBrk="1" latinLnBrk="0" hangingPunct="1">
        <a:spcBef>
          <a:spcPct val="20000"/>
        </a:spcBef>
        <a:buFont typeface="Arial" pitchFamily="34" charset="0"/>
        <a:buChar char="–"/>
        <a:defRPr sz="3200" kern="1200">
          <a:solidFill>
            <a:schemeClr val="tx1"/>
          </a:solidFill>
          <a:latin typeface="+mn-lt"/>
          <a:ea typeface="+mn-ea"/>
          <a:cs typeface="+mn-cs"/>
        </a:defRPr>
      </a:lvl4pPr>
      <a:lvl5pPr marL="3291757" indent="-365750" algn="l" defTabSz="1463004" rtl="0" eaLnBrk="1" latinLnBrk="0" hangingPunct="1">
        <a:spcBef>
          <a:spcPct val="20000"/>
        </a:spcBef>
        <a:buFont typeface="Arial" pitchFamily="34" charset="0"/>
        <a:buChar char="»"/>
        <a:defRPr sz="3200" kern="1200">
          <a:solidFill>
            <a:schemeClr val="tx1"/>
          </a:solidFill>
          <a:latin typeface="+mn-lt"/>
          <a:ea typeface="+mn-ea"/>
          <a:cs typeface="+mn-cs"/>
        </a:defRPr>
      </a:lvl5pPr>
      <a:lvl6pPr marL="4023259" indent="-365750" algn="l" defTabSz="1463004" rtl="0" eaLnBrk="1" latinLnBrk="0" hangingPunct="1">
        <a:spcBef>
          <a:spcPct val="20000"/>
        </a:spcBef>
        <a:buFont typeface="Arial" pitchFamily="34" charset="0"/>
        <a:buChar char="•"/>
        <a:defRPr sz="3200" kern="1200">
          <a:solidFill>
            <a:schemeClr val="tx1"/>
          </a:solidFill>
          <a:latin typeface="+mn-lt"/>
          <a:ea typeface="+mn-ea"/>
          <a:cs typeface="+mn-cs"/>
        </a:defRPr>
      </a:lvl6pPr>
      <a:lvl7pPr marL="4754761" indent="-365750" algn="l" defTabSz="1463004" rtl="0" eaLnBrk="1" latinLnBrk="0" hangingPunct="1">
        <a:spcBef>
          <a:spcPct val="20000"/>
        </a:spcBef>
        <a:buFont typeface="Arial" pitchFamily="34" charset="0"/>
        <a:buChar char="•"/>
        <a:defRPr sz="3200" kern="1200">
          <a:solidFill>
            <a:schemeClr val="tx1"/>
          </a:solidFill>
          <a:latin typeface="+mn-lt"/>
          <a:ea typeface="+mn-ea"/>
          <a:cs typeface="+mn-cs"/>
        </a:defRPr>
      </a:lvl7pPr>
      <a:lvl8pPr marL="5486263" indent="-365750" algn="l" defTabSz="1463004" rtl="0" eaLnBrk="1" latinLnBrk="0" hangingPunct="1">
        <a:spcBef>
          <a:spcPct val="20000"/>
        </a:spcBef>
        <a:buFont typeface="Arial" pitchFamily="34" charset="0"/>
        <a:buChar char="•"/>
        <a:defRPr sz="3200" kern="1200">
          <a:solidFill>
            <a:schemeClr val="tx1"/>
          </a:solidFill>
          <a:latin typeface="+mn-lt"/>
          <a:ea typeface="+mn-ea"/>
          <a:cs typeface="+mn-cs"/>
        </a:defRPr>
      </a:lvl8pPr>
      <a:lvl9pPr marL="6217764" indent="-365750" algn="l" defTabSz="1463004" rtl="0" eaLnBrk="1" latinLnBrk="0" hangingPunct="1">
        <a:spcBef>
          <a:spcPct val="20000"/>
        </a:spcBef>
        <a:buFont typeface="Arial" pitchFamily="34" charset="0"/>
        <a:buChar char="•"/>
        <a:defRPr sz="3200" kern="1200">
          <a:solidFill>
            <a:schemeClr val="tx1"/>
          </a:solidFill>
          <a:latin typeface="+mn-lt"/>
          <a:ea typeface="+mn-ea"/>
          <a:cs typeface="+mn-cs"/>
        </a:defRPr>
      </a:lvl9pPr>
    </p:bodyStyle>
    <p:otherStyle>
      <a:defPPr>
        <a:defRPr lang="en-US"/>
      </a:defPPr>
      <a:lvl1pPr marL="0" algn="l" defTabSz="1463004" rtl="0" eaLnBrk="1" latinLnBrk="0" hangingPunct="1">
        <a:defRPr sz="2880" kern="1200">
          <a:solidFill>
            <a:schemeClr val="tx1"/>
          </a:solidFill>
          <a:latin typeface="+mn-lt"/>
          <a:ea typeface="+mn-ea"/>
          <a:cs typeface="+mn-cs"/>
        </a:defRPr>
      </a:lvl1pPr>
      <a:lvl2pPr marL="731502" algn="l" defTabSz="1463004" rtl="0" eaLnBrk="1" latinLnBrk="0" hangingPunct="1">
        <a:defRPr sz="2880" kern="1200">
          <a:solidFill>
            <a:schemeClr val="tx1"/>
          </a:solidFill>
          <a:latin typeface="+mn-lt"/>
          <a:ea typeface="+mn-ea"/>
          <a:cs typeface="+mn-cs"/>
        </a:defRPr>
      </a:lvl2pPr>
      <a:lvl3pPr marL="1463004" algn="l" defTabSz="1463004" rtl="0" eaLnBrk="1" latinLnBrk="0" hangingPunct="1">
        <a:defRPr sz="2880" kern="1200">
          <a:solidFill>
            <a:schemeClr val="tx1"/>
          </a:solidFill>
          <a:latin typeface="+mn-lt"/>
          <a:ea typeface="+mn-ea"/>
          <a:cs typeface="+mn-cs"/>
        </a:defRPr>
      </a:lvl3pPr>
      <a:lvl4pPr marL="2194505" algn="l" defTabSz="1463004" rtl="0" eaLnBrk="1" latinLnBrk="0" hangingPunct="1">
        <a:defRPr sz="2880" kern="1200">
          <a:solidFill>
            <a:schemeClr val="tx1"/>
          </a:solidFill>
          <a:latin typeface="+mn-lt"/>
          <a:ea typeface="+mn-ea"/>
          <a:cs typeface="+mn-cs"/>
        </a:defRPr>
      </a:lvl4pPr>
      <a:lvl5pPr marL="2926007" algn="l" defTabSz="1463004" rtl="0" eaLnBrk="1" latinLnBrk="0" hangingPunct="1">
        <a:defRPr sz="2880" kern="1200">
          <a:solidFill>
            <a:schemeClr val="tx1"/>
          </a:solidFill>
          <a:latin typeface="+mn-lt"/>
          <a:ea typeface="+mn-ea"/>
          <a:cs typeface="+mn-cs"/>
        </a:defRPr>
      </a:lvl5pPr>
      <a:lvl6pPr marL="3657509" algn="l" defTabSz="1463004" rtl="0" eaLnBrk="1" latinLnBrk="0" hangingPunct="1">
        <a:defRPr sz="2880" kern="1200">
          <a:solidFill>
            <a:schemeClr val="tx1"/>
          </a:solidFill>
          <a:latin typeface="+mn-lt"/>
          <a:ea typeface="+mn-ea"/>
          <a:cs typeface="+mn-cs"/>
        </a:defRPr>
      </a:lvl6pPr>
      <a:lvl7pPr marL="4389011" algn="l" defTabSz="1463004" rtl="0" eaLnBrk="1" latinLnBrk="0" hangingPunct="1">
        <a:defRPr sz="2880" kern="1200">
          <a:solidFill>
            <a:schemeClr val="tx1"/>
          </a:solidFill>
          <a:latin typeface="+mn-lt"/>
          <a:ea typeface="+mn-ea"/>
          <a:cs typeface="+mn-cs"/>
        </a:defRPr>
      </a:lvl7pPr>
      <a:lvl8pPr marL="5120512" algn="l" defTabSz="1463004" rtl="0" eaLnBrk="1" latinLnBrk="0" hangingPunct="1">
        <a:defRPr sz="2880" kern="1200">
          <a:solidFill>
            <a:schemeClr val="tx1"/>
          </a:solidFill>
          <a:latin typeface="+mn-lt"/>
          <a:ea typeface="+mn-ea"/>
          <a:cs typeface="+mn-cs"/>
        </a:defRPr>
      </a:lvl8pPr>
      <a:lvl9pPr marL="5852014" algn="l" defTabSz="1463004" rtl="0" eaLnBrk="1" latinLnBrk="0" hangingPunct="1">
        <a:defRPr sz="28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19.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0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9.xml"/><Relationship Id="rId1" Type="http://schemas.openxmlformats.org/officeDocument/2006/relationships/slideLayout" Target="../slideLayouts/slideLayout38.xml"/></Relationships>
</file>

<file path=ppt/slides/_rels/slide101.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18.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4.xml"/></Relationships>
</file>

<file path=ppt/slides/_rels/slide10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43.xml"/><Relationship Id="rId5" Type="http://schemas.openxmlformats.org/officeDocument/2006/relationships/image" Target="../media/image118.png"/><Relationship Id="rId4" Type="http://schemas.openxmlformats.org/officeDocument/2006/relationships/image" Target="../media/image117.png"/></Relationships>
</file>

<file path=ppt/slides/_rels/slide10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31.xml"/><Relationship Id="rId1" Type="http://schemas.openxmlformats.org/officeDocument/2006/relationships/slideLayout" Target="../slideLayouts/slideLayout33.xml"/><Relationship Id="rId5" Type="http://schemas.openxmlformats.org/officeDocument/2006/relationships/image" Target="../media/image121.png"/><Relationship Id="rId4" Type="http://schemas.openxmlformats.org/officeDocument/2006/relationships/image" Target="../media/image120.png"/></Relationships>
</file>

<file path=ppt/slides/_rels/slide105.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33.xml"/></Relationships>
</file>

<file path=ppt/slides/_rels/slide106.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33.xml"/></Relationships>
</file>

<file path=ppt/slides/_rels/slide107.xml.rels><?xml version="1.0" encoding="UTF-8" standalone="yes"?>
<Relationships xmlns="http://schemas.openxmlformats.org/package/2006/relationships"><Relationship Id="rId3" Type="http://schemas.openxmlformats.org/officeDocument/2006/relationships/image" Target="../media/image124.png"/><Relationship Id="rId7" Type="http://schemas.openxmlformats.org/officeDocument/2006/relationships/image" Target="../media/image128.png"/><Relationship Id="rId2" Type="http://schemas.openxmlformats.org/officeDocument/2006/relationships/notesSlide" Target="../notesSlides/notesSlide32.xml"/><Relationship Id="rId1" Type="http://schemas.openxmlformats.org/officeDocument/2006/relationships/slideLayout" Target="../slideLayouts/slideLayout33.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10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33.xml"/></Relationships>
</file>

<file path=ppt/slides/_rels/slide10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33.xml"/><Relationship Id="rId1" Type="http://schemas.openxmlformats.org/officeDocument/2006/relationships/slideLayout" Target="../slideLayouts/slideLayout33.xml"/><Relationship Id="rId4" Type="http://schemas.openxmlformats.org/officeDocument/2006/relationships/image" Target="../media/image13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110.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33.xml"/></Relationships>
</file>

<file path=ppt/slides/_rels/slide111.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35.xml"/></Relationships>
</file>

<file path=ppt/slides/_rels/slide112.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35.xml"/></Relationships>
</file>

<file path=ppt/slides/_rels/slide11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34.xml"/><Relationship Id="rId1" Type="http://schemas.openxmlformats.org/officeDocument/2006/relationships/slideLayout" Target="../slideLayouts/slideLayout33.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15.xml.rels><?xml version="1.0" encoding="UTF-8" standalone="yes"?>
<Relationships xmlns="http://schemas.openxmlformats.org/package/2006/relationships"><Relationship Id="rId3" Type="http://schemas.openxmlformats.org/officeDocument/2006/relationships/hyperlink" Target="https://doi.org/10.1080/00223980.1975.9915803" TargetMode="External"/><Relationship Id="rId2" Type="http://schemas.openxmlformats.org/officeDocument/2006/relationships/hyperlink" Target="https://en.wikipedia.org/wiki/Digital_object_identifier" TargetMode="External"/><Relationship Id="rId1" Type="http://schemas.openxmlformats.org/officeDocument/2006/relationships/slideLayout" Target="../slideLayouts/slideLayout33.xml"/><Relationship Id="rId5" Type="http://schemas.openxmlformats.org/officeDocument/2006/relationships/image" Target="../media/image111.png"/><Relationship Id="rId4" Type="http://schemas.openxmlformats.org/officeDocument/2006/relationships/hyperlink" Target="https://www.google.com/url?sa=i&amp;rct=j&amp;q=&amp;esrc=s&amp;source=images&amp;cd=&amp;cad=rja&amp;uact=8&amp;ved=2ahUKEwip-oqc8eDfAhVNYlAKHWtaDXEQjRx6BAgBEAU&amp;url=https://commons.wikimedia.org/wiki/File:Protection_motivation_theory.png&amp;psig=AOvVaw27nZLtSe94a6CmbR93PDMf&amp;ust=1547128580554104" TargetMode="External"/></Relationships>
</file>

<file path=ppt/slides/_rels/slide116.xml.rels><?xml version="1.0" encoding="UTF-8" standalone="yes"?>
<Relationships xmlns="http://schemas.openxmlformats.org/package/2006/relationships"><Relationship Id="rId2" Type="http://schemas.openxmlformats.org/officeDocument/2006/relationships/image" Target="../media/image140.tiff"/><Relationship Id="rId1" Type="http://schemas.openxmlformats.org/officeDocument/2006/relationships/slideLayout" Target="../slideLayouts/slideLayout33.xml"/></Relationships>
</file>

<file path=ppt/slides/_rels/slide117.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33.xml"/></Relationships>
</file>

<file path=ppt/slides/_rels/slide118.xml.rels><?xml version="1.0" encoding="UTF-8" standalone="yes"?>
<Relationships xmlns="http://schemas.openxmlformats.org/package/2006/relationships"><Relationship Id="rId2" Type="http://schemas.openxmlformats.org/officeDocument/2006/relationships/image" Target="../media/image142.gif"/><Relationship Id="rId1" Type="http://schemas.openxmlformats.org/officeDocument/2006/relationships/slideLayout" Target="../slideLayouts/slideLayout3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20.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33.xml"/><Relationship Id="rId4" Type="http://schemas.openxmlformats.org/officeDocument/2006/relationships/image" Target="../media/image145.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26.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33.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29.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45.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0.xml"/><Relationship Id="rId5" Type="http://schemas.openxmlformats.org/officeDocument/2006/relationships/image" Target="../media/image34.png"/><Relationship Id="rId4" Type="http://schemas.openxmlformats.org/officeDocument/2006/relationships/image" Target="../media/image33.png"/></Relationships>
</file>

<file path=ppt/slides/_rels/slide130.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45.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32.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35.xml"/><Relationship Id="rId1" Type="http://schemas.openxmlformats.org/officeDocument/2006/relationships/slideLayout" Target="../slideLayouts/slideLayout45.xml"/><Relationship Id="rId4" Type="http://schemas.openxmlformats.org/officeDocument/2006/relationships/image" Target="../media/image151.png"/></Relationships>
</file>

<file path=ppt/slides/_rels/slide133.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45.xml"/></Relationships>
</file>

<file path=ppt/slides/_rels/slide134.xml.rels><?xml version="1.0" encoding="UTF-8" standalone="yes"?>
<Relationships xmlns="http://schemas.openxmlformats.org/package/2006/relationships"><Relationship Id="rId3" Type="http://schemas.openxmlformats.org/officeDocument/2006/relationships/image" Target="../media/image142.gif"/><Relationship Id="rId2" Type="http://schemas.openxmlformats.org/officeDocument/2006/relationships/image" Target="../media/image45.jpeg"/><Relationship Id="rId1" Type="http://schemas.openxmlformats.org/officeDocument/2006/relationships/slideLayout" Target="../slideLayouts/slideLayout45.xml"/></Relationships>
</file>

<file path=ppt/slides/_rels/slide135.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45.xml"/><Relationship Id="rId6" Type="http://schemas.openxmlformats.org/officeDocument/2006/relationships/image" Target="../media/image157.png"/><Relationship Id="rId5" Type="http://schemas.openxmlformats.org/officeDocument/2006/relationships/image" Target="../media/image156.png"/><Relationship Id="rId4" Type="http://schemas.openxmlformats.org/officeDocument/2006/relationships/image" Target="../media/image155.png"/></Relationships>
</file>

<file path=ppt/slides/_rels/slide1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6.xml"/><Relationship Id="rId1" Type="http://schemas.openxmlformats.org/officeDocument/2006/relationships/slideLayout" Target="../slideLayouts/slideLayout54.xml"/></Relationships>
</file>

<file path=ppt/slides/_rels/slide137.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37.xml"/><Relationship Id="rId1" Type="http://schemas.openxmlformats.org/officeDocument/2006/relationships/slideLayout" Target="../slideLayouts/slideLayout45.xml"/></Relationships>
</file>

<file path=ppt/slides/_rels/slide138.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45.xml"/></Relationships>
</file>

<file path=ppt/slides/_rels/slide139.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45.xml"/><Relationship Id="rId4" Type="http://schemas.openxmlformats.org/officeDocument/2006/relationships/image" Target="../media/image162.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33.xml"/><Relationship Id="rId1" Type="http://schemas.openxmlformats.org/officeDocument/2006/relationships/video" Target="https://www.youtube.com/embed/eET6eP3GGAg?start=118&amp;feature=oembed" TargetMode="External"/><Relationship Id="rId4" Type="http://schemas.openxmlformats.org/officeDocument/2006/relationships/image" Target="../media/image163.jpeg"/></Relationships>
</file>

<file path=ppt/slides/_rels/slide141.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39.xml"/><Relationship Id="rId1" Type="http://schemas.openxmlformats.org/officeDocument/2006/relationships/slideLayout" Target="../slideLayouts/slideLayout45.xml"/></Relationships>
</file>

<file path=ppt/slides/_rels/slide142.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5.jpeg"/><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8.jpeg"/><Relationship Id="rId7" Type="http://schemas.openxmlformats.org/officeDocument/2006/relationships/diagramColors" Target="../diagrams/colors1.xml"/><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6.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54.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1.png"/><Relationship Id="rId1" Type="http://schemas.openxmlformats.org/officeDocument/2006/relationships/slideLayout" Target="../slideLayouts/slideLayout5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47.xml"/></Relationships>
</file>

<file path=ppt/slides/_rels/slide31.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47.xml"/></Relationships>
</file>

<file path=ppt/slides/_rels/slide3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0.xml"/></Relationships>
</file>

<file path=ppt/slides/_rels/slide3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47.xml"/><Relationship Id="rId4" Type="http://schemas.openxmlformats.org/officeDocument/2006/relationships/image" Target="../media/image55.png"/></Relationships>
</file>

<file path=ppt/slides/_rels/slide3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48.xml"/><Relationship Id="rId5" Type="http://schemas.openxmlformats.org/officeDocument/2006/relationships/image" Target="../media/image59.png"/><Relationship Id="rId4" Type="http://schemas.openxmlformats.org/officeDocument/2006/relationships/image" Target="../media/image58.png"/></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48.xml"/><Relationship Id="rId5" Type="http://schemas.openxmlformats.org/officeDocument/2006/relationships/image" Target="../media/image63.png"/><Relationship Id="rId4" Type="http://schemas.openxmlformats.org/officeDocument/2006/relationships/image" Target="../media/image62.png"/></Relationships>
</file>

<file path=ppt/slides/_rels/slide3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8.xml"/><Relationship Id="rId1" Type="http://schemas.openxmlformats.org/officeDocument/2006/relationships/slideLayout" Target="../slideLayouts/slideLayout15.xml"/><Relationship Id="rId5" Type="http://schemas.openxmlformats.org/officeDocument/2006/relationships/image" Target="../media/image2.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9.xml"/><Relationship Id="rId1" Type="http://schemas.openxmlformats.org/officeDocument/2006/relationships/slideLayout" Target="../slideLayouts/slideLayout10.xml"/><Relationship Id="rId4" Type="http://schemas.openxmlformats.org/officeDocument/2006/relationships/image" Target="../media/image41.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3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2.xml"/><Relationship Id="rId1" Type="http://schemas.openxmlformats.org/officeDocument/2006/relationships/slideLayout" Target="../slideLayouts/slideLayout30.xml"/></Relationships>
</file>

<file path=ppt/slides/_rels/slide4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9.xml"/></Relationships>
</file>

<file path=ppt/slides/_rels/slide4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https://www.enisa.europa.eu/publications/european-cybersecurity-skills-framework-ecsf" TargetMode="External"/><Relationship Id="rId1" Type="http://schemas.openxmlformats.org/officeDocument/2006/relationships/slideLayout" Target="../slideLayouts/slideLayout30.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0.xml"/></Relationships>
</file>

<file path=ppt/slides/_rels/slide4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0.xml"/></Relationships>
</file>

<file path=ppt/slides/_rels/slide4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5.xml"/><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0.xml"/></Relationships>
</file>

<file path=ppt/slides/_rels/slide5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hyperlink" Target="https://www.enisa.europa.eu/topics/training-and-exercises/trainings-for-cybersecurity-specialists/online-training-material" TargetMode="External"/><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hyperlink" Target="https://www.enisa.europa.eu/publications/cyber-security-culture-in-organisations" TargetMode="External"/><Relationship Id="rId1" Type="http://schemas.openxmlformats.org/officeDocument/2006/relationships/slideLayout" Target="../slideLayouts/slideLayout30.xml"/></Relationships>
</file>

<file path=ppt/slides/_rels/slide5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0.xml"/></Relationships>
</file>

<file path=ppt/slides/_rels/slide5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5.xml"/><Relationship Id="rId5" Type="http://schemas.openxmlformats.org/officeDocument/2006/relationships/image" Target="../media/image20.png"/><Relationship Id="rId4" Type="http://schemas.openxmlformats.org/officeDocument/2006/relationships/image" Target="../media/image19.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2.png"/><Relationship Id="rId1" Type="http://schemas.openxmlformats.org/officeDocument/2006/relationships/slideLayout" Target="../slideLayouts/slideLayout39.xml"/><Relationship Id="rId4" Type="http://schemas.openxmlformats.org/officeDocument/2006/relationships/image" Target="../media/image2.png"/></Relationships>
</file>

<file path=ppt/slides/_rels/slide6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30.xml"/></Relationships>
</file>

<file path=ppt/slides/_rels/slide6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9.xml"/></Relationships>
</file>

<file path=ppt/slides/_rels/slide6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9.xml"/></Relationships>
</file>

<file path=ppt/slides/_rels/slide65.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32.xml"/></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7.emf"/><Relationship Id="rId1" Type="http://schemas.openxmlformats.org/officeDocument/2006/relationships/slideLayout" Target="../slideLayouts/slideLayout35.xml"/><Relationship Id="rId4" Type="http://schemas.openxmlformats.org/officeDocument/2006/relationships/image" Target="../media/image2.png"/></Relationships>
</file>

<file path=ppt/slides/_rels/slide6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33.xml"/></Relationships>
</file>

<file path=ppt/slides/_rels/slide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3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9.jpeg"/><Relationship Id="rId1" Type="http://schemas.openxmlformats.org/officeDocument/2006/relationships/slideLayout" Target="../slideLayouts/slideLayout33.xml"/><Relationship Id="rId4" Type="http://schemas.openxmlformats.org/officeDocument/2006/relationships/image" Target="../media/image2.png"/></Relationships>
</file>

<file path=ppt/slides/_rels/slide7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90.jpeg"/><Relationship Id="rId1" Type="http://schemas.openxmlformats.org/officeDocument/2006/relationships/slideLayout" Target="../slideLayouts/slideLayout3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2.png"/></Relationships>
</file>

<file path=ppt/slides/_rels/slide7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91.jpeg"/><Relationship Id="rId1" Type="http://schemas.openxmlformats.org/officeDocument/2006/relationships/slideLayout" Target="../slideLayouts/slideLayout3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2.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7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92.jpeg"/><Relationship Id="rId1" Type="http://schemas.openxmlformats.org/officeDocument/2006/relationships/slideLayout" Target="../slideLayouts/slideLayout3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2.png"/></Relationships>
</file>

<file path=ppt/slides/_rels/slide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9.jpeg"/><Relationship Id="rId1" Type="http://schemas.openxmlformats.org/officeDocument/2006/relationships/slideLayout" Target="../slideLayouts/slideLayout33.xml"/><Relationship Id="rId4" Type="http://schemas.openxmlformats.org/officeDocument/2006/relationships/image" Target="../media/image2.png"/></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3.jpeg"/><Relationship Id="rId1" Type="http://schemas.openxmlformats.org/officeDocument/2006/relationships/slideLayout" Target="../slideLayouts/slideLayout33.xml"/><Relationship Id="rId4" Type="http://schemas.openxmlformats.org/officeDocument/2006/relationships/image" Target="../media/image2.png"/></Relationships>
</file>

<file path=ppt/slides/_rels/slide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3.jpeg"/><Relationship Id="rId1" Type="http://schemas.openxmlformats.org/officeDocument/2006/relationships/slideLayout" Target="../slideLayouts/slideLayout33.xml"/><Relationship Id="rId4" Type="http://schemas.openxmlformats.org/officeDocument/2006/relationships/image" Target="../media/image2.png"/></Relationships>
</file>

<file path=ppt/slides/_rels/slide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4.jpeg"/><Relationship Id="rId1" Type="http://schemas.openxmlformats.org/officeDocument/2006/relationships/slideLayout" Target="../slideLayouts/slideLayout33.xml"/><Relationship Id="rId4" Type="http://schemas.openxmlformats.org/officeDocument/2006/relationships/image" Target="../media/image2.png"/></Relationships>
</file>

<file path=ppt/slides/_rels/slide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4.jpeg"/><Relationship Id="rId1" Type="http://schemas.openxmlformats.org/officeDocument/2006/relationships/slideLayout" Target="../slideLayouts/slideLayout33.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9.xml"/></Relationships>
</file>

<file path=ppt/slides/_rels/slide8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33.xml"/></Relationships>
</file>

<file path=ppt/slides/_rels/slide8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35.xml"/></Relationships>
</file>

<file path=ppt/slides/_rels/slide8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35.xml"/></Relationships>
</file>

<file path=ppt/slides/_rels/slide8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35.xml"/></Relationships>
</file>

<file path=ppt/slides/_rels/slide8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19.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01.png"/></Relationships>
</file>

<file path=ppt/slides/_rels/slide8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9.xml"/></Relationships>
</file>

<file path=ppt/slides/_rels/slide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38.xml"/></Relationships>
</file>

<file path=ppt/slides/_rels/slide8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9.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9.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notesSlide" Target="../notesSlides/notesSlide24.xml"/><Relationship Id="rId1" Type="http://schemas.openxmlformats.org/officeDocument/2006/relationships/slideLayout" Target="../slideLayouts/slideLayout19.xml"/><Relationship Id="rId4" Type="http://schemas.openxmlformats.org/officeDocument/2006/relationships/image" Target="../media/image104.jpeg"/></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9.xml"/></Relationships>
</file>

<file path=ppt/slides/_rels/slide90.xml.rels><?xml version="1.0" encoding="UTF-8" standalone="yes"?>
<Relationships xmlns="http://schemas.openxmlformats.org/package/2006/relationships"><Relationship Id="rId3" Type="http://schemas.openxmlformats.org/officeDocument/2006/relationships/image" Target="../media/image105.emf"/><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93.xml.rels><?xml version="1.0" encoding="UTF-8" standalone="yes"?>
<Relationships xmlns="http://schemas.openxmlformats.org/package/2006/relationships"><Relationship Id="rId8" Type="http://schemas.openxmlformats.org/officeDocument/2006/relationships/image" Target="../media/image107.svg"/><Relationship Id="rId3" Type="http://schemas.openxmlformats.org/officeDocument/2006/relationships/diagramLayout" Target="../diagrams/layout5.xml"/><Relationship Id="rId7" Type="http://schemas.openxmlformats.org/officeDocument/2006/relationships/image" Target="../media/image106.png"/><Relationship Id="rId2" Type="http://schemas.openxmlformats.org/officeDocument/2006/relationships/diagramData" Target="../diagrams/data5.xml"/><Relationship Id="rId1" Type="http://schemas.openxmlformats.org/officeDocument/2006/relationships/slideLayout" Target="../slideLayouts/slideLayout19.xml"/><Relationship Id="rId6" Type="http://schemas.microsoft.com/office/2007/relationships/diagramDrawing" Target="../diagrams/drawing5.xml"/><Relationship Id="rId5" Type="http://schemas.openxmlformats.org/officeDocument/2006/relationships/diagramColors" Target="../diagrams/colors5.xml"/><Relationship Id="rId10" Type="http://schemas.openxmlformats.org/officeDocument/2006/relationships/image" Target="../media/image109.svg"/><Relationship Id="rId4" Type="http://schemas.openxmlformats.org/officeDocument/2006/relationships/diagramQuickStyle" Target="../diagrams/quickStyle5.xml"/><Relationship Id="rId9" Type="http://schemas.openxmlformats.org/officeDocument/2006/relationships/image" Target="../media/image108.png"/></Relationships>
</file>

<file path=ppt/slides/_rels/slide94.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9.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97.xml.rels><?xml version="1.0" encoding="UTF-8" standalone="yes"?>
<Relationships xmlns="http://schemas.openxmlformats.org/package/2006/relationships"><Relationship Id="rId3" Type="http://schemas.openxmlformats.org/officeDocument/2006/relationships/hyperlink" Target="https://doi.org/10.1080/00223980.1975.9915803" TargetMode="External"/><Relationship Id="rId2" Type="http://schemas.openxmlformats.org/officeDocument/2006/relationships/hyperlink" Target="https://en.wikipedia.org/wiki/Digital_object_identifier" TargetMode="External"/><Relationship Id="rId1" Type="http://schemas.openxmlformats.org/officeDocument/2006/relationships/slideLayout" Target="../slideLayouts/slideLayout33.xml"/><Relationship Id="rId5" Type="http://schemas.openxmlformats.org/officeDocument/2006/relationships/image" Target="../media/image111.png"/><Relationship Id="rId4" Type="http://schemas.openxmlformats.org/officeDocument/2006/relationships/hyperlink" Target="https://www.google.com/url?sa=i&amp;rct=j&amp;q=&amp;esrc=s&amp;source=images&amp;cd=&amp;cad=rja&amp;uact=8&amp;ved=2ahUKEwip-oqc8eDfAhVNYlAKHWtaDXEQjRx6BAgBEAU&amp;url=https://commons.wikimedia.org/wiki/File:Protection_motivation_theory.png&amp;psig=AOvVaw27nZLtSe94a6CmbR93PDMf&amp;ust=1547128580554104" TargetMode="External"/></Relationships>
</file>

<file path=ppt/slides/_rels/slide9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38.xml"/></Relationships>
</file>

<file path=ppt/slides/_rels/slide9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8.xml"/><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Title 94">
            <a:extLst>
              <a:ext uri="{FF2B5EF4-FFF2-40B4-BE49-F238E27FC236}">
                <a16:creationId xmlns:a16="http://schemas.microsoft.com/office/drawing/2014/main" id="{7643F50D-950F-5A7E-722A-79E4F5D31565}"/>
              </a:ext>
            </a:extLst>
          </p:cNvPr>
          <p:cNvSpPr>
            <a:spLocks noGrp="1"/>
          </p:cNvSpPr>
          <p:nvPr>
            <p:ph type="ctrTitle"/>
          </p:nvPr>
        </p:nvSpPr>
        <p:spPr>
          <a:xfrm>
            <a:off x="7946025" y="868128"/>
            <a:ext cx="5714743" cy="3094862"/>
          </a:xfrm>
        </p:spPr>
        <p:txBody>
          <a:bodyPr anchor="t">
            <a:noAutofit/>
          </a:bodyPr>
          <a:lstStyle/>
          <a:p>
            <a:endParaRPr lang="en-US" sz="2800" dirty="0"/>
          </a:p>
        </p:txBody>
      </p:sp>
      <p:sp>
        <p:nvSpPr>
          <p:cNvPr id="96" name="Subtitle 95">
            <a:extLst>
              <a:ext uri="{FF2B5EF4-FFF2-40B4-BE49-F238E27FC236}">
                <a16:creationId xmlns:a16="http://schemas.microsoft.com/office/drawing/2014/main" id="{1C5A4B6C-BAC7-A685-A9B1-2F354B12832E}"/>
              </a:ext>
            </a:extLst>
          </p:cNvPr>
          <p:cNvSpPr>
            <a:spLocks noGrp="1"/>
          </p:cNvSpPr>
          <p:nvPr>
            <p:ph type="subTitle" idx="1"/>
          </p:nvPr>
        </p:nvSpPr>
        <p:spPr>
          <a:xfrm>
            <a:off x="7946025" y="5378105"/>
            <a:ext cx="6248440" cy="1210710"/>
          </a:xfrm>
        </p:spPr>
        <p:txBody>
          <a:bodyPr>
            <a:normAutofit/>
          </a:bodyPr>
          <a:lstStyle/>
          <a:p>
            <a:r>
              <a:rPr lang="en-US" dirty="0"/>
              <a:t>Presentation by: </a:t>
            </a:r>
          </a:p>
          <a:p>
            <a:r>
              <a:rPr lang="en-US" sz="2400" b="1" cap="none" dirty="0" err="1"/>
              <a:t>RicardoLugo</a:t>
            </a:r>
            <a:endParaRPr lang="en-US" sz="1700" cap="none" dirty="0"/>
          </a:p>
        </p:txBody>
      </p:sp>
      <p:sp>
        <p:nvSpPr>
          <p:cNvPr id="97" name="Text Placeholder 96">
            <a:extLst>
              <a:ext uri="{FF2B5EF4-FFF2-40B4-BE49-F238E27FC236}">
                <a16:creationId xmlns:a16="http://schemas.microsoft.com/office/drawing/2014/main" id="{2A924E96-9B1C-6D19-49F6-49CA70E65537}"/>
              </a:ext>
            </a:extLst>
          </p:cNvPr>
          <p:cNvSpPr>
            <a:spLocks noGrp="1"/>
          </p:cNvSpPr>
          <p:nvPr>
            <p:ph type="body" sz="quarter" idx="10"/>
          </p:nvPr>
        </p:nvSpPr>
        <p:spPr>
          <a:xfrm>
            <a:off x="7946025" y="1954289"/>
            <a:ext cx="6684375" cy="1210711"/>
          </a:xfrm>
        </p:spPr>
        <p:txBody>
          <a:bodyPr/>
          <a:lstStyle/>
          <a:p>
            <a:r>
              <a:rPr lang="en-US" sz="4800" dirty="0">
                <a:solidFill>
                  <a:schemeClr val="tx1"/>
                </a:solidFill>
              </a:rPr>
              <a:t>Topic 13: </a:t>
            </a:r>
            <a:r>
              <a:rPr lang="en-GB" sz="4800" dirty="0">
                <a:solidFill>
                  <a:schemeClr val="tx1"/>
                </a:solidFill>
              </a:rPr>
              <a:t>Designing training and education for CS – Human aspects (double lesson)</a:t>
            </a:r>
          </a:p>
        </p:txBody>
      </p:sp>
      <p:sp>
        <p:nvSpPr>
          <p:cNvPr id="53" name="Freeform: Shape 52">
            <a:extLst>
              <a:ext uri="{FF2B5EF4-FFF2-40B4-BE49-F238E27FC236}">
                <a16:creationId xmlns:a16="http://schemas.microsoft.com/office/drawing/2014/main" id="{D96C8D99-3232-849B-9CC8-6E4982208FEA}"/>
              </a:ext>
              <a:ext uri="{C183D7F6-B498-43B3-948B-1728B52AA6E4}">
                <adec:decorative xmlns:adec="http://schemas.microsoft.com/office/drawing/2017/decorative" val="1"/>
              </a:ext>
            </a:extLst>
          </p:cNvPr>
          <p:cNvSpPr/>
          <p:nvPr/>
        </p:nvSpPr>
        <p:spPr>
          <a:xfrm rot="10800000">
            <a:off x="4209308" y="-13391"/>
            <a:ext cx="3063696" cy="8230609"/>
          </a:xfrm>
          <a:custGeom>
            <a:avLst/>
            <a:gdLst>
              <a:gd name="connsiteX0" fmla="*/ 2526446 w 2553080"/>
              <a:gd name="connsiteY0" fmla="*/ 0 h 6858841"/>
              <a:gd name="connsiteX1" fmla="*/ 1707127 w 2553080"/>
              <a:gd name="connsiteY1" fmla="*/ 3182290 h 6858841"/>
              <a:gd name="connsiteX2" fmla="*/ 1365955 w 2553080"/>
              <a:gd name="connsiteY2" fmla="*/ 4453431 h 6858841"/>
              <a:gd name="connsiteX3" fmla="*/ 1182052 w 2553080"/>
              <a:gd name="connsiteY3" fmla="*/ 4538343 h 6858841"/>
              <a:gd name="connsiteX4" fmla="*/ 1070442 w 2553080"/>
              <a:gd name="connsiteY4" fmla="*/ 4344440 h 6858841"/>
              <a:gd name="connsiteX5" fmla="*/ 1329175 w 2553080"/>
              <a:gd name="connsiteY5" fmla="*/ 3390133 h 6858841"/>
              <a:gd name="connsiteX6" fmla="*/ 1311418 w 2553080"/>
              <a:gd name="connsiteY6" fmla="*/ 3250726 h 6858841"/>
              <a:gd name="connsiteX7" fmla="*/ 1199808 w 2553080"/>
              <a:gd name="connsiteY7" fmla="*/ 3164547 h 6858841"/>
              <a:gd name="connsiteX8" fmla="*/ 975320 w 2553080"/>
              <a:gd name="connsiteY8" fmla="*/ 3293816 h 6858841"/>
              <a:gd name="connsiteX9" fmla="*/ 582148 w 2553080"/>
              <a:gd name="connsiteY9" fmla="*/ 4743652 h 6858841"/>
              <a:gd name="connsiteX10" fmla="*/ 5073 w 2553080"/>
              <a:gd name="connsiteY10" fmla="*/ 6842367 h 6858841"/>
              <a:gd name="connsiteX11" fmla="*/ 0 w 2553080"/>
              <a:gd name="connsiteY11" fmla="*/ 6858842 h 6858841"/>
              <a:gd name="connsiteX12" fmla="*/ 26634 w 2553080"/>
              <a:gd name="connsiteY12" fmla="*/ 6858842 h 6858841"/>
              <a:gd name="connsiteX13" fmla="*/ 607514 w 2553080"/>
              <a:gd name="connsiteY13" fmla="*/ 4751256 h 6858841"/>
              <a:gd name="connsiteX14" fmla="*/ 1000686 w 2553080"/>
              <a:gd name="connsiteY14" fmla="*/ 3301420 h 6858841"/>
              <a:gd name="connsiteX15" fmla="*/ 1194735 w 2553080"/>
              <a:gd name="connsiteY15" fmla="*/ 3189894 h 6858841"/>
              <a:gd name="connsiteX16" fmla="*/ 1289857 w 2553080"/>
              <a:gd name="connsiteY16" fmla="*/ 3263399 h 6858841"/>
              <a:gd name="connsiteX17" fmla="*/ 1305077 w 2553080"/>
              <a:gd name="connsiteY17" fmla="*/ 3383797 h 6858841"/>
              <a:gd name="connsiteX18" fmla="*/ 1046345 w 2553080"/>
              <a:gd name="connsiteY18" fmla="*/ 4338103 h 6858841"/>
              <a:gd name="connsiteX19" fmla="*/ 1175711 w 2553080"/>
              <a:gd name="connsiteY19" fmla="*/ 4562423 h 6858841"/>
              <a:gd name="connsiteX20" fmla="*/ 1390053 w 2553080"/>
              <a:gd name="connsiteY20" fmla="*/ 4462303 h 6858841"/>
              <a:gd name="connsiteX21" fmla="*/ 1390053 w 2553080"/>
              <a:gd name="connsiteY21" fmla="*/ 4461035 h 6858841"/>
              <a:gd name="connsiteX22" fmla="*/ 1731225 w 2553080"/>
              <a:gd name="connsiteY22" fmla="*/ 3188627 h 6858841"/>
              <a:gd name="connsiteX23" fmla="*/ 2553081 w 2553080"/>
              <a:gd name="connsiteY23" fmla="*/ 1267 h 6858841"/>
              <a:gd name="connsiteX24" fmla="*/ 2526446 w 2553080"/>
              <a:gd name="connsiteY24" fmla="*/ 0 h 685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53080" h="6858841">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w="9116" cap="flat">
            <a:noFill/>
            <a:prstDash val="solid"/>
            <a:miter/>
          </a:ln>
        </p:spPr>
        <p:txBody>
          <a:bodyPr rtlCol="0" anchor="ctr"/>
          <a:lstStyle/>
          <a:p>
            <a:endParaRPr lang="en-US" sz="2160" dirty="0"/>
          </a:p>
        </p:txBody>
      </p:sp>
      <p:grpSp>
        <p:nvGrpSpPr>
          <p:cNvPr id="2" name="Group 1">
            <a:extLst>
              <a:ext uri="{FF2B5EF4-FFF2-40B4-BE49-F238E27FC236}">
                <a16:creationId xmlns:a16="http://schemas.microsoft.com/office/drawing/2014/main" id="{ABF25152-ECFC-F87E-6A60-9E7B0D98374B}"/>
              </a:ext>
            </a:extLst>
          </p:cNvPr>
          <p:cNvGrpSpPr/>
          <p:nvPr/>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56048E62-9FDC-6A86-C84F-4D7DFCAA18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B4A6FF37-150C-0183-163E-54E5A9398FB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pic>
        <p:nvPicPr>
          <p:cNvPr id="8" name="Picture Placeholder 7" descr="A screenshot of a computer training&#10;&#10;Description automatically generated">
            <a:extLst>
              <a:ext uri="{FF2B5EF4-FFF2-40B4-BE49-F238E27FC236}">
                <a16:creationId xmlns:a16="http://schemas.microsoft.com/office/drawing/2014/main" id="{50970EFB-319E-7174-E221-FC24ED09B21B}"/>
              </a:ext>
            </a:extLst>
          </p:cNvPr>
          <p:cNvPicPr>
            <a:picLocks noGrp="1" noChangeAspect="1"/>
          </p:cNvPicPr>
          <p:nvPr>
            <p:ph type="pic" sz="quarter" idx="11"/>
          </p:nvPr>
        </p:nvPicPr>
        <p:blipFill>
          <a:blip r:embed="rId5"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5039798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BD72E-98A3-799D-C54F-2EAEAC0A76C0}"/>
              </a:ext>
            </a:extLst>
          </p:cNvPr>
          <p:cNvSpPr>
            <a:spLocks noGrp="1"/>
          </p:cNvSpPr>
          <p:nvPr>
            <p:ph type="title"/>
          </p:nvPr>
        </p:nvSpPr>
        <p:spPr/>
        <p:txBody>
          <a:bodyPr/>
          <a:lstStyle/>
          <a:p>
            <a:endParaRPr lang="nb-NO"/>
          </a:p>
        </p:txBody>
      </p:sp>
      <p:sp>
        <p:nvSpPr>
          <p:cNvPr id="3" name="Content Placeholder 2">
            <a:extLst>
              <a:ext uri="{FF2B5EF4-FFF2-40B4-BE49-F238E27FC236}">
                <a16:creationId xmlns:a16="http://schemas.microsoft.com/office/drawing/2014/main" id="{067FF694-3C0B-4947-E610-5352B6B79ED3}"/>
              </a:ext>
            </a:extLst>
          </p:cNvPr>
          <p:cNvSpPr>
            <a:spLocks noGrp="1"/>
          </p:cNvSpPr>
          <p:nvPr>
            <p:ph idx="1"/>
          </p:nvPr>
        </p:nvSpPr>
        <p:spPr/>
        <p:txBody>
          <a:bodyPr/>
          <a:lstStyle/>
          <a:p>
            <a:endParaRPr lang="nb-NO"/>
          </a:p>
        </p:txBody>
      </p:sp>
      <p:pic>
        <p:nvPicPr>
          <p:cNvPr id="5" name="Picture 4">
            <a:extLst>
              <a:ext uri="{FF2B5EF4-FFF2-40B4-BE49-F238E27FC236}">
                <a16:creationId xmlns:a16="http://schemas.microsoft.com/office/drawing/2014/main" id="{4A870FE5-2BD2-6F35-058D-C3992814C3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26078"/>
            <a:ext cx="14630400" cy="2736563"/>
          </a:xfrm>
          <a:prstGeom prst="rect">
            <a:avLst/>
          </a:prstGeom>
        </p:spPr>
      </p:pic>
      <p:pic>
        <p:nvPicPr>
          <p:cNvPr id="7" name="Picture 6">
            <a:extLst>
              <a:ext uri="{FF2B5EF4-FFF2-40B4-BE49-F238E27FC236}">
                <a16:creationId xmlns:a16="http://schemas.microsoft.com/office/drawing/2014/main" id="{51776A24-B87E-5AFC-39AA-B85972ED6AC6}"/>
              </a:ext>
            </a:extLst>
          </p:cNvPr>
          <p:cNvPicPr>
            <a:picLocks noChangeAspect="1"/>
          </p:cNvPicPr>
          <p:nvPr/>
        </p:nvPicPr>
        <p:blipFill>
          <a:blip r:embed="rId3"/>
          <a:stretch>
            <a:fillRect/>
          </a:stretch>
        </p:blipFill>
        <p:spPr>
          <a:xfrm>
            <a:off x="684875" y="593870"/>
            <a:ext cx="13260652" cy="7041863"/>
          </a:xfrm>
          <a:prstGeom prst="rect">
            <a:avLst/>
          </a:prstGeom>
        </p:spPr>
      </p:pic>
      <p:pic>
        <p:nvPicPr>
          <p:cNvPr id="9" name="Picture 8">
            <a:extLst>
              <a:ext uri="{FF2B5EF4-FFF2-40B4-BE49-F238E27FC236}">
                <a16:creationId xmlns:a16="http://schemas.microsoft.com/office/drawing/2014/main" id="{FA99F563-2A50-EA99-988B-37B4E3B4CFE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62200" y="0"/>
            <a:ext cx="9906000" cy="8229600"/>
          </a:xfrm>
          <a:prstGeom prst="rect">
            <a:avLst/>
          </a:prstGeom>
        </p:spPr>
      </p:pic>
      <p:pic>
        <p:nvPicPr>
          <p:cNvPr id="11" name="Picture 10">
            <a:extLst>
              <a:ext uri="{FF2B5EF4-FFF2-40B4-BE49-F238E27FC236}">
                <a16:creationId xmlns:a16="http://schemas.microsoft.com/office/drawing/2014/main" id="{BAEBF8CF-7763-4B90-C8EE-FB114C4FA34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55346" y="0"/>
            <a:ext cx="11719710" cy="8229600"/>
          </a:xfrm>
          <a:prstGeom prst="rect">
            <a:avLst/>
          </a:prstGeom>
        </p:spPr>
      </p:pic>
      <p:pic>
        <p:nvPicPr>
          <p:cNvPr id="13" name="Picture 12">
            <a:extLst>
              <a:ext uri="{FF2B5EF4-FFF2-40B4-BE49-F238E27FC236}">
                <a16:creationId xmlns:a16="http://schemas.microsoft.com/office/drawing/2014/main" id="{A0678166-1E4A-CCB7-F559-B89E4BAFCF9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071083" y="0"/>
            <a:ext cx="10488235" cy="8229600"/>
          </a:xfrm>
          <a:prstGeom prst="rect">
            <a:avLst/>
          </a:prstGeom>
        </p:spPr>
      </p:pic>
      <p:pic>
        <p:nvPicPr>
          <p:cNvPr id="15" name="Picture 14">
            <a:extLst>
              <a:ext uri="{FF2B5EF4-FFF2-40B4-BE49-F238E27FC236}">
                <a16:creationId xmlns:a16="http://schemas.microsoft.com/office/drawing/2014/main" id="{6FF0C658-163F-8476-98B1-6E49FCE806C6}"/>
              </a:ext>
            </a:extLst>
          </p:cNvPr>
          <p:cNvPicPr>
            <a:picLocks noChangeAspect="1"/>
          </p:cNvPicPr>
          <p:nvPr/>
        </p:nvPicPr>
        <p:blipFill>
          <a:blip r:embed="rId7"/>
          <a:stretch>
            <a:fillRect/>
          </a:stretch>
        </p:blipFill>
        <p:spPr>
          <a:xfrm>
            <a:off x="16931" y="1101214"/>
            <a:ext cx="14424690" cy="5956216"/>
          </a:xfrm>
          <a:prstGeom prst="rect">
            <a:avLst/>
          </a:prstGeom>
        </p:spPr>
      </p:pic>
    </p:spTree>
    <p:extLst>
      <p:ext uri="{BB962C8B-B14F-4D97-AF65-F5344CB8AC3E}">
        <p14:creationId xmlns:p14="http://schemas.microsoft.com/office/powerpoint/2010/main" val="1274385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Vertical)">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788"/>
        <p:cNvGrpSpPr/>
        <p:nvPr/>
      </p:nvGrpSpPr>
      <p:grpSpPr>
        <a:xfrm>
          <a:off x="0" y="0"/>
          <a:ext cx="0" cy="0"/>
          <a:chOff x="0" y="0"/>
          <a:chExt cx="0" cy="0"/>
        </a:xfrm>
      </p:grpSpPr>
      <p:sp>
        <p:nvSpPr>
          <p:cNvPr id="1789" name="Google Shape;1789;p270"/>
          <p:cNvSpPr/>
          <p:nvPr/>
        </p:nvSpPr>
        <p:spPr>
          <a:xfrm>
            <a:off x="5213280" y="3575400"/>
            <a:ext cx="4198080" cy="3420000"/>
          </a:xfrm>
          <a:prstGeom prst="roundRect">
            <a:avLst>
              <a:gd name="adj" fmla="val 16667"/>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109720" tIns="54840" rIns="109720" bIns="54840" anchor="ctr" anchorCtr="0">
            <a:noAutofit/>
          </a:bodyPr>
          <a:lstStyle/>
          <a:p>
            <a:pPr algn="ctr" defTabSz="1097280">
              <a:defRPr/>
            </a:pPr>
            <a:endParaRPr sz="2240">
              <a:solidFill>
                <a:prstClr val="white"/>
              </a:solidFill>
              <a:latin typeface="Calibri"/>
              <a:ea typeface="Calibri"/>
              <a:cs typeface="Calibri"/>
              <a:sym typeface="Calibri"/>
            </a:endParaRPr>
          </a:p>
        </p:txBody>
      </p:sp>
      <p:sp>
        <p:nvSpPr>
          <p:cNvPr id="1790" name="Google Shape;1790;p270"/>
          <p:cNvSpPr/>
          <p:nvPr/>
        </p:nvSpPr>
        <p:spPr>
          <a:xfrm>
            <a:off x="5214760" y="2433685"/>
            <a:ext cx="4200960" cy="794400"/>
          </a:xfrm>
          <a:prstGeom prst="roundRect">
            <a:avLst>
              <a:gd name="adj" fmla="val 16667"/>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109720" tIns="54840" rIns="109720" bIns="54840" anchor="ctr" anchorCtr="0">
            <a:noAutofit/>
          </a:bodyPr>
          <a:lstStyle/>
          <a:p>
            <a:pPr algn="ctr" defTabSz="1097280">
              <a:defRPr/>
            </a:pPr>
            <a:endParaRPr sz="2240">
              <a:solidFill>
                <a:prstClr val="white"/>
              </a:solidFill>
              <a:latin typeface="Calibri"/>
              <a:ea typeface="Calibri"/>
              <a:cs typeface="Calibri"/>
              <a:sym typeface="Calibri"/>
            </a:endParaRPr>
          </a:p>
        </p:txBody>
      </p:sp>
      <p:sp>
        <p:nvSpPr>
          <p:cNvPr id="1791" name="Google Shape;1791;p270"/>
          <p:cNvSpPr/>
          <p:nvPr/>
        </p:nvSpPr>
        <p:spPr>
          <a:xfrm>
            <a:off x="7172660" y="3893202"/>
            <a:ext cx="285120" cy="443040"/>
          </a:xfrm>
          <a:prstGeom prst="rect">
            <a:avLst/>
          </a:prstGeom>
          <a:noFill/>
          <a:ln>
            <a:noFill/>
          </a:ln>
        </p:spPr>
        <p:txBody>
          <a:bodyPr spcFirstLastPara="1" wrap="square" lIns="109720" tIns="54840" rIns="109720" bIns="54840" anchor="t" anchorCtr="0">
            <a:noAutofit/>
          </a:bodyPr>
          <a:lstStyle/>
          <a:p>
            <a:pPr defTabSz="1097280">
              <a:defRPr/>
            </a:pPr>
            <a:r>
              <a:rPr lang="en-GB" sz="2240">
                <a:solidFill>
                  <a:prstClr val="black"/>
                </a:solidFill>
                <a:latin typeface="Calibri"/>
                <a:ea typeface="Calibri"/>
                <a:cs typeface="Calibri"/>
                <a:sym typeface="Calibri"/>
              </a:rPr>
              <a:t> </a:t>
            </a:r>
            <a:endParaRPr sz="2240">
              <a:solidFill>
                <a:prstClr val="black"/>
              </a:solidFill>
              <a:latin typeface="Calibri"/>
              <a:ea typeface="Calibri"/>
              <a:cs typeface="Calibri"/>
              <a:sym typeface="Calibri"/>
            </a:endParaRPr>
          </a:p>
        </p:txBody>
      </p:sp>
      <p:sp>
        <p:nvSpPr>
          <p:cNvPr id="1792" name="Google Shape;1792;p270"/>
          <p:cNvSpPr/>
          <p:nvPr/>
        </p:nvSpPr>
        <p:spPr>
          <a:xfrm>
            <a:off x="7172660" y="3893202"/>
            <a:ext cx="285120" cy="443040"/>
          </a:xfrm>
          <a:prstGeom prst="rect">
            <a:avLst/>
          </a:prstGeom>
          <a:noFill/>
          <a:ln>
            <a:noFill/>
          </a:ln>
        </p:spPr>
        <p:txBody>
          <a:bodyPr spcFirstLastPara="1" wrap="square" lIns="109720" tIns="54840" rIns="109720" bIns="54840" anchor="t" anchorCtr="0">
            <a:noAutofit/>
          </a:bodyPr>
          <a:lstStyle/>
          <a:p>
            <a:pPr defTabSz="1097280">
              <a:defRPr/>
            </a:pPr>
            <a:r>
              <a:rPr lang="en-GB" sz="2240">
                <a:solidFill>
                  <a:prstClr val="black"/>
                </a:solidFill>
                <a:latin typeface="Calibri"/>
                <a:ea typeface="Calibri"/>
                <a:cs typeface="Calibri"/>
                <a:sym typeface="Calibri"/>
              </a:rPr>
              <a:t> </a:t>
            </a:r>
            <a:endParaRPr sz="2240">
              <a:solidFill>
                <a:prstClr val="black"/>
              </a:solidFill>
              <a:latin typeface="Calibri"/>
              <a:ea typeface="Calibri"/>
              <a:cs typeface="Calibri"/>
              <a:sym typeface="Calibri"/>
            </a:endParaRPr>
          </a:p>
        </p:txBody>
      </p:sp>
      <p:pic>
        <p:nvPicPr>
          <p:cNvPr id="1793" name="Google Shape;1793;p270" descr="https://lh3.googleusercontent.com/IaCNTQtEXWQBM6-fOKm300Tq8TMAJ5UO1UNIkVWXtJvcZYhYs1bkqLBXs_0LO4vXiiOWEIv6wPl0-pDFpienNHQ48P0C2LguQz4ni6RATN_3kHpjATWtRfr8rDxmojk7KP5rg8lJqzw"/>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68655" y="203465"/>
            <a:ext cx="13287376" cy="2248271"/>
          </a:xfrm>
          <a:prstGeom prst="rect">
            <a:avLst/>
          </a:prstGeom>
          <a:noFill/>
          <a:ln>
            <a:noFill/>
          </a:ln>
        </p:spPr>
      </p:pic>
      <p:sp>
        <p:nvSpPr>
          <p:cNvPr id="1794" name="Google Shape;1794;p270"/>
          <p:cNvSpPr/>
          <p:nvPr/>
        </p:nvSpPr>
        <p:spPr>
          <a:xfrm>
            <a:off x="5574280" y="2561005"/>
            <a:ext cx="3481920" cy="794400"/>
          </a:xfrm>
          <a:prstGeom prst="rect">
            <a:avLst/>
          </a:prstGeom>
          <a:noFill/>
          <a:ln>
            <a:noFill/>
          </a:ln>
        </p:spPr>
        <p:txBody>
          <a:bodyPr spcFirstLastPara="1" wrap="square" lIns="109720" tIns="54840" rIns="109720" bIns="54840" anchor="t" anchorCtr="0">
            <a:noAutofit/>
          </a:bodyPr>
          <a:lstStyle/>
          <a:p>
            <a:pPr algn="ctr" defTabSz="1097280">
              <a:defRPr/>
            </a:pPr>
            <a:r>
              <a:rPr lang="en-GB" sz="2400">
                <a:solidFill>
                  <a:prstClr val="white"/>
                </a:solidFill>
                <a:latin typeface="Arial"/>
                <a:ea typeface="Arial"/>
                <a:cs typeface="Arial"/>
                <a:sym typeface="Arial"/>
              </a:rPr>
              <a:t>Personality</a:t>
            </a:r>
            <a:br>
              <a:rPr lang="en-GB" sz="2240">
                <a:solidFill>
                  <a:prstClr val="black"/>
                </a:solidFill>
                <a:latin typeface="Calibri"/>
                <a:ea typeface="Calibri"/>
                <a:cs typeface="Calibri"/>
                <a:sym typeface="Calibri"/>
              </a:rPr>
            </a:br>
            <a:endParaRPr sz="2240">
              <a:solidFill>
                <a:prstClr val="black"/>
              </a:solidFill>
              <a:latin typeface="Calibri"/>
              <a:ea typeface="Calibri"/>
              <a:cs typeface="Calibri"/>
              <a:sym typeface="Calibri"/>
            </a:endParaRPr>
          </a:p>
        </p:txBody>
      </p:sp>
      <p:sp>
        <p:nvSpPr>
          <p:cNvPr id="1795" name="Google Shape;1795;p270"/>
          <p:cNvSpPr/>
          <p:nvPr/>
        </p:nvSpPr>
        <p:spPr>
          <a:xfrm>
            <a:off x="5231760" y="3228080"/>
            <a:ext cx="4161120" cy="4003680"/>
          </a:xfrm>
          <a:prstGeom prst="rect">
            <a:avLst/>
          </a:prstGeom>
          <a:noFill/>
          <a:ln>
            <a:noFill/>
          </a:ln>
        </p:spPr>
        <p:txBody>
          <a:bodyPr spcFirstLastPara="1" wrap="square" lIns="109720" tIns="54840" rIns="109720" bIns="54840" anchor="t" anchorCtr="0">
            <a:noAutofit/>
          </a:bodyPr>
          <a:lstStyle/>
          <a:p>
            <a:pPr defTabSz="1097280">
              <a:defRPr/>
            </a:pPr>
            <a:r>
              <a:rPr lang="en-GB" sz="2240" dirty="0">
                <a:solidFill>
                  <a:prstClr val="white"/>
                </a:solidFill>
                <a:latin typeface="Arial"/>
                <a:ea typeface="Arial"/>
                <a:cs typeface="Arial"/>
                <a:sym typeface="Arial"/>
              </a:rPr>
              <a:t>Points: O/C/E</a:t>
            </a:r>
            <a:endParaRPr sz="2240" dirty="0">
              <a:solidFill>
                <a:prstClr val="white"/>
              </a:solidFill>
              <a:latin typeface="Calibri"/>
              <a:ea typeface="Calibri"/>
              <a:cs typeface="Calibri"/>
              <a:sym typeface="Calibri"/>
            </a:endParaRPr>
          </a:p>
          <a:p>
            <a:pPr algn="ctr" defTabSz="1097280">
              <a:defRPr/>
            </a:pPr>
            <a:r>
              <a:rPr lang="en-GB" sz="2240" dirty="0">
                <a:solidFill>
                  <a:prstClr val="white"/>
                </a:solidFill>
                <a:latin typeface="Arial"/>
                <a:ea typeface="Arial"/>
                <a:cs typeface="Arial"/>
                <a:sym typeface="Arial"/>
              </a:rPr>
              <a:t>Badges: E(I)</a:t>
            </a:r>
            <a:endParaRPr sz="2240" dirty="0">
              <a:solidFill>
                <a:prstClr val="white"/>
              </a:solidFill>
              <a:latin typeface="Calibri"/>
              <a:ea typeface="Calibri"/>
              <a:cs typeface="Calibri"/>
              <a:sym typeface="Calibri"/>
            </a:endParaRPr>
          </a:p>
          <a:p>
            <a:pPr algn="ctr" defTabSz="1097280">
              <a:defRPr/>
            </a:pPr>
            <a:r>
              <a:rPr lang="en-GB" sz="2240" dirty="0">
                <a:solidFill>
                  <a:prstClr val="white"/>
                </a:solidFill>
                <a:latin typeface="Arial"/>
                <a:ea typeface="Arial"/>
                <a:cs typeface="Arial"/>
                <a:sym typeface="Arial"/>
              </a:rPr>
              <a:t>Obstacles: O/C</a:t>
            </a:r>
            <a:endParaRPr sz="2240" dirty="0">
              <a:solidFill>
                <a:prstClr val="white"/>
              </a:solidFill>
              <a:latin typeface="Calibri"/>
              <a:ea typeface="Calibri"/>
              <a:cs typeface="Calibri"/>
              <a:sym typeface="Calibri"/>
            </a:endParaRPr>
          </a:p>
          <a:p>
            <a:pPr algn="ctr" defTabSz="1097280">
              <a:defRPr/>
            </a:pPr>
            <a:r>
              <a:rPr lang="en-GB" sz="2240" dirty="0">
                <a:solidFill>
                  <a:prstClr val="white"/>
                </a:solidFill>
                <a:latin typeface="Arial"/>
                <a:ea typeface="Arial"/>
                <a:cs typeface="Arial"/>
                <a:sym typeface="Arial"/>
              </a:rPr>
              <a:t>Levels: C/E/A</a:t>
            </a:r>
            <a:endParaRPr sz="2240" dirty="0">
              <a:solidFill>
                <a:prstClr val="white"/>
              </a:solidFill>
              <a:latin typeface="Calibri"/>
              <a:ea typeface="Calibri"/>
              <a:cs typeface="Calibri"/>
              <a:sym typeface="Calibri"/>
            </a:endParaRPr>
          </a:p>
          <a:p>
            <a:pPr algn="ctr" defTabSz="1097280">
              <a:defRPr/>
            </a:pPr>
            <a:r>
              <a:rPr lang="en-GB" sz="2240" dirty="0">
                <a:solidFill>
                  <a:prstClr val="white"/>
                </a:solidFill>
                <a:latin typeface="Arial"/>
                <a:ea typeface="Arial"/>
                <a:cs typeface="Arial"/>
                <a:sym typeface="Arial"/>
              </a:rPr>
              <a:t>Competition: O/C/E/A</a:t>
            </a:r>
            <a:endParaRPr sz="2240" dirty="0">
              <a:solidFill>
                <a:prstClr val="white"/>
              </a:solidFill>
              <a:latin typeface="Calibri"/>
              <a:ea typeface="Calibri"/>
              <a:cs typeface="Calibri"/>
              <a:sym typeface="Calibri"/>
            </a:endParaRPr>
          </a:p>
          <a:p>
            <a:pPr algn="ctr" defTabSz="1097280">
              <a:defRPr/>
            </a:pPr>
            <a:r>
              <a:rPr lang="en-GB" sz="2240" dirty="0">
                <a:solidFill>
                  <a:prstClr val="white"/>
                </a:solidFill>
                <a:latin typeface="Arial"/>
                <a:ea typeface="Arial"/>
                <a:cs typeface="Arial"/>
                <a:sym typeface="Arial"/>
              </a:rPr>
              <a:t>Milestone: O/E(I)</a:t>
            </a:r>
            <a:endParaRPr sz="2240" dirty="0">
              <a:solidFill>
                <a:prstClr val="white"/>
              </a:solidFill>
              <a:latin typeface="Calibri"/>
              <a:ea typeface="Calibri"/>
              <a:cs typeface="Calibri"/>
              <a:sym typeface="Calibri"/>
            </a:endParaRPr>
          </a:p>
          <a:p>
            <a:pPr algn="ctr" defTabSz="1097280">
              <a:defRPr/>
            </a:pPr>
            <a:r>
              <a:rPr lang="en-GB" sz="2240" dirty="0">
                <a:solidFill>
                  <a:prstClr val="white"/>
                </a:solidFill>
                <a:latin typeface="Arial"/>
                <a:ea typeface="Arial"/>
                <a:cs typeface="Arial"/>
                <a:sym typeface="Arial"/>
              </a:rPr>
              <a:t>Avatars: E(I)</a:t>
            </a:r>
            <a:endParaRPr sz="2240" dirty="0">
              <a:solidFill>
                <a:prstClr val="white"/>
              </a:solidFill>
              <a:latin typeface="Calibri"/>
              <a:ea typeface="Calibri"/>
              <a:cs typeface="Calibri"/>
              <a:sym typeface="Calibri"/>
            </a:endParaRPr>
          </a:p>
          <a:p>
            <a:pPr algn="ctr" defTabSz="1097280">
              <a:defRPr/>
            </a:pPr>
            <a:r>
              <a:rPr lang="en-GB" sz="2240" dirty="0">
                <a:solidFill>
                  <a:prstClr val="white"/>
                </a:solidFill>
                <a:latin typeface="Arial"/>
                <a:ea typeface="Arial"/>
                <a:cs typeface="Arial"/>
                <a:sym typeface="Arial"/>
              </a:rPr>
              <a:t>*N can be a risk factor in education but not in CS!</a:t>
            </a:r>
            <a:endParaRPr sz="2880" dirty="0">
              <a:solidFill>
                <a:prstClr val="white"/>
              </a:solidFill>
              <a:latin typeface="Calibri"/>
              <a:ea typeface="Calibri"/>
              <a:cs typeface="Calibri"/>
              <a:sym typeface="Calibri"/>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A0B1044-FC6D-3E75-0697-68D4924DE8F1}"/>
            </a:ext>
          </a:extLst>
        </p:cNvPr>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A48C581D-8407-154E-3256-D37F243AEC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Calibri" panose="020F0502020204030204"/>
            </a:endParaRPr>
          </a:p>
        </p:txBody>
      </p:sp>
      <p:pic>
        <p:nvPicPr>
          <p:cNvPr id="5" name="Picture 4">
            <a:extLst>
              <a:ext uri="{FF2B5EF4-FFF2-40B4-BE49-F238E27FC236}">
                <a16:creationId xmlns:a16="http://schemas.microsoft.com/office/drawing/2014/main" id="{16107673-8E02-1127-2011-34AFBF6F580B}"/>
              </a:ext>
            </a:extLst>
          </p:cNvPr>
          <p:cNvPicPr>
            <a:picLocks noChangeAspect="1"/>
          </p:cNvPicPr>
          <p:nvPr/>
        </p:nvPicPr>
        <p:blipFill rotWithShape="1">
          <a:blip r:embed="rId2"/>
          <a:srcRect l="4278" t="10098" r="4812" b="-2"/>
          <a:stretch/>
        </p:blipFill>
        <p:spPr>
          <a:xfrm>
            <a:off x="4228186" y="12"/>
            <a:ext cx="10402214" cy="8229588"/>
          </a:xfrm>
          <a:prstGeom prst="rect">
            <a:avLst/>
          </a:prstGeom>
        </p:spPr>
      </p:pic>
      <p:sp>
        <p:nvSpPr>
          <p:cNvPr id="22" name="Rectangle 21">
            <a:extLst>
              <a:ext uri="{FF2B5EF4-FFF2-40B4-BE49-F238E27FC236}">
                <a16:creationId xmlns:a16="http://schemas.microsoft.com/office/drawing/2014/main" id="{BF2690A3-5C26-A4CF-DF74-1B2237E08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 y="0"/>
            <a:ext cx="11207047" cy="82296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dirty="0">
              <a:solidFill>
                <a:prstClr val="white"/>
              </a:solidFill>
              <a:latin typeface="Calibri" panose="020F0502020204030204"/>
            </a:endParaRPr>
          </a:p>
        </p:txBody>
      </p:sp>
      <p:sp>
        <p:nvSpPr>
          <p:cNvPr id="2" name="Title 1">
            <a:extLst>
              <a:ext uri="{FF2B5EF4-FFF2-40B4-BE49-F238E27FC236}">
                <a16:creationId xmlns:a16="http://schemas.microsoft.com/office/drawing/2014/main" id="{C858371E-FEEE-469C-0007-B6120DB748F5}"/>
              </a:ext>
            </a:extLst>
          </p:cNvPr>
          <p:cNvSpPr>
            <a:spLocks noGrp="1"/>
          </p:cNvSpPr>
          <p:nvPr>
            <p:ph type="ctrTitle"/>
          </p:nvPr>
        </p:nvSpPr>
        <p:spPr>
          <a:xfrm>
            <a:off x="573577" y="1346836"/>
            <a:ext cx="4828032" cy="3844961"/>
          </a:xfrm>
        </p:spPr>
        <p:txBody>
          <a:bodyPr anchor="b">
            <a:normAutofit fontScale="90000"/>
          </a:bodyPr>
          <a:lstStyle/>
          <a:p>
            <a:pPr algn="l"/>
            <a:r>
              <a:rPr lang="nb-NO" sz="5760" dirty="0">
                <a:solidFill>
                  <a:schemeClr val="bg1"/>
                </a:solidFill>
              </a:rPr>
              <a:t>ICT8210 11.28.2025</a:t>
            </a:r>
            <a:br>
              <a:rPr lang="nb-NO" sz="5760" dirty="0">
                <a:solidFill>
                  <a:schemeClr val="bg1"/>
                </a:solidFill>
              </a:rPr>
            </a:br>
            <a:r>
              <a:rPr lang="nb-NO" sz="5760" dirty="0">
                <a:solidFill>
                  <a:schemeClr val="bg1"/>
                </a:solidFill>
              </a:rPr>
              <a:t>Designing training and education for CS – Human aspects pt II</a:t>
            </a:r>
            <a:endParaRPr lang="en-GB" sz="5760" dirty="0">
              <a:solidFill>
                <a:schemeClr val="bg1"/>
              </a:solidFill>
            </a:endParaRPr>
          </a:p>
        </p:txBody>
      </p:sp>
      <p:sp>
        <p:nvSpPr>
          <p:cNvPr id="3" name="Subtitle 2">
            <a:extLst>
              <a:ext uri="{FF2B5EF4-FFF2-40B4-BE49-F238E27FC236}">
                <a16:creationId xmlns:a16="http://schemas.microsoft.com/office/drawing/2014/main" id="{7343EB0E-B9F6-D824-F9E0-83087C1D7CB7}"/>
              </a:ext>
            </a:extLst>
          </p:cNvPr>
          <p:cNvSpPr>
            <a:spLocks noGrp="1"/>
          </p:cNvSpPr>
          <p:nvPr>
            <p:ph type="subTitle" idx="1"/>
          </p:nvPr>
        </p:nvSpPr>
        <p:spPr>
          <a:xfrm>
            <a:off x="573577" y="5847507"/>
            <a:ext cx="4828031" cy="1449769"/>
          </a:xfrm>
        </p:spPr>
        <p:txBody>
          <a:bodyPr>
            <a:normAutofit/>
          </a:bodyPr>
          <a:lstStyle/>
          <a:p>
            <a:pPr algn="l"/>
            <a:r>
              <a:rPr lang="nb-NO" sz="2400" dirty="0">
                <a:solidFill>
                  <a:schemeClr val="bg1"/>
                </a:solidFill>
              </a:rPr>
              <a:t>Ric Lugo</a:t>
            </a:r>
            <a:endParaRPr lang="en-GB" sz="2400" dirty="0">
              <a:solidFill>
                <a:schemeClr val="bg1"/>
              </a:solidFill>
            </a:endParaRPr>
          </a:p>
        </p:txBody>
      </p:sp>
      <p:sp>
        <p:nvSpPr>
          <p:cNvPr id="24" name="Rectangle 23">
            <a:extLst>
              <a:ext uri="{FF2B5EF4-FFF2-40B4-BE49-F238E27FC236}">
                <a16:creationId xmlns:a16="http://schemas.microsoft.com/office/drawing/2014/main" id="{1CF0B1D5-D038-EB1F-A78D-DEC662B821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11905" y="416149"/>
            <a:ext cx="175565" cy="8449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Calibri" panose="020F0502020204030204"/>
            </a:endParaRPr>
          </a:p>
        </p:txBody>
      </p:sp>
      <p:sp>
        <p:nvSpPr>
          <p:cNvPr id="26" name="Rectangle 25">
            <a:extLst>
              <a:ext uri="{FF2B5EF4-FFF2-40B4-BE49-F238E27FC236}">
                <a16:creationId xmlns:a16="http://schemas.microsoft.com/office/drawing/2014/main" id="{98DBA232-3F06-4FF1-826C-87BB3E777C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7235" y="5456304"/>
            <a:ext cx="4773168" cy="21946"/>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Calibri" panose="020F0502020204030204"/>
            </a:endParaRPr>
          </a:p>
        </p:txBody>
      </p:sp>
    </p:spTree>
    <p:extLst>
      <p:ext uri="{BB962C8B-B14F-4D97-AF65-F5344CB8AC3E}">
        <p14:creationId xmlns:p14="http://schemas.microsoft.com/office/powerpoint/2010/main" val="3476001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799"/>
        <p:cNvGrpSpPr/>
        <p:nvPr/>
      </p:nvGrpSpPr>
      <p:grpSpPr>
        <a:xfrm>
          <a:off x="0" y="0"/>
          <a:ext cx="0" cy="0"/>
          <a:chOff x="0" y="0"/>
          <a:chExt cx="0" cy="0"/>
        </a:xfrm>
      </p:grpSpPr>
      <p:sp>
        <p:nvSpPr>
          <p:cNvPr id="1800" name="Google Shape;1800;p271"/>
          <p:cNvSpPr txBox="1">
            <a:spLocks noGrp="1"/>
          </p:cNvSpPr>
          <p:nvPr>
            <p:ph type="title"/>
          </p:nvPr>
        </p:nvSpPr>
        <p:spPr>
          <a:prstGeom prst="rect">
            <a:avLst/>
          </a:prstGeom>
        </p:spPr>
        <p:txBody>
          <a:bodyPr spcFirstLastPara="1" vert="horz" wrap="square" lIns="146280" tIns="146280" rIns="146280" bIns="146280" rtlCol="0" anchor="t" anchorCtr="0">
            <a:normAutofit fontScale="90000"/>
          </a:bodyPr>
          <a:lstStyle/>
          <a:p>
            <a:r>
              <a:rPr lang="en-GB" dirty="0"/>
              <a:t>Effects of Gamification</a:t>
            </a:r>
            <a:endParaRPr dirty="0"/>
          </a:p>
        </p:txBody>
      </p:sp>
      <p:sp>
        <p:nvSpPr>
          <p:cNvPr id="1801" name="Google Shape;1801;p271"/>
          <p:cNvSpPr txBox="1">
            <a:spLocks noGrp="1"/>
          </p:cNvSpPr>
          <p:nvPr>
            <p:ph type="body" idx="1"/>
          </p:nvPr>
        </p:nvSpPr>
        <p:spPr>
          <a:xfrm>
            <a:off x="273800" y="1843959"/>
            <a:ext cx="6399840" cy="3913810"/>
          </a:xfrm>
          <a:prstGeom prst="rect">
            <a:avLst/>
          </a:prstGeom>
        </p:spPr>
        <p:txBody>
          <a:bodyPr spcFirstLastPara="1" vert="horz" wrap="square" lIns="146280" tIns="146280" rIns="146280" bIns="146280" rtlCol="0" anchor="t" anchorCtr="0">
            <a:noAutofit/>
          </a:bodyPr>
          <a:lstStyle/>
          <a:p>
            <a:pPr marL="0" indent="0">
              <a:lnSpc>
                <a:spcPct val="95000"/>
              </a:lnSpc>
              <a:buSzPts val="605"/>
              <a:buNone/>
            </a:pPr>
            <a:r>
              <a:rPr lang="en-GB" sz="2880" dirty="0"/>
              <a:t>Short-term</a:t>
            </a:r>
            <a:endParaRPr sz="2880" dirty="0"/>
          </a:p>
          <a:p>
            <a:pPr>
              <a:lnSpc>
                <a:spcPct val="95000"/>
              </a:lnSpc>
              <a:spcBef>
                <a:spcPts val="1920"/>
              </a:spcBef>
            </a:pPr>
            <a:r>
              <a:rPr lang="en-GB" sz="2880" dirty="0"/>
              <a:t>Moderate effects (d=.48)</a:t>
            </a:r>
            <a:endParaRPr sz="2880" dirty="0"/>
          </a:p>
          <a:p>
            <a:pPr>
              <a:lnSpc>
                <a:spcPct val="95000"/>
              </a:lnSpc>
            </a:pPr>
            <a:r>
              <a:rPr lang="en-GB" sz="2880" dirty="0"/>
              <a:t>1-7 days d=1.57 vs 20 weeks d=.30</a:t>
            </a:r>
            <a:endParaRPr sz="2880" dirty="0"/>
          </a:p>
          <a:p>
            <a:pPr marL="0" indent="0">
              <a:lnSpc>
                <a:spcPct val="95000"/>
              </a:lnSpc>
              <a:spcBef>
                <a:spcPts val="1920"/>
              </a:spcBef>
              <a:buSzPts val="605"/>
              <a:buNone/>
            </a:pPr>
            <a:endParaRPr sz="2880" dirty="0"/>
          </a:p>
          <a:p>
            <a:pPr marL="0" indent="0">
              <a:lnSpc>
                <a:spcPct val="95000"/>
              </a:lnSpc>
              <a:spcBef>
                <a:spcPts val="1920"/>
              </a:spcBef>
              <a:buSzPts val="605"/>
              <a:buNone/>
            </a:pPr>
            <a:r>
              <a:rPr lang="en-GB" sz="2880" dirty="0"/>
              <a:t>Random effects models showed significant small effects of gamification on cognitive (g = .49), motivational (g = .36), and </a:t>
            </a:r>
            <a:r>
              <a:rPr lang="en-GB" sz="2880" dirty="0" err="1"/>
              <a:t>behavioral</a:t>
            </a:r>
            <a:r>
              <a:rPr lang="en-GB" sz="2880" dirty="0"/>
              <a:t> learning outcomes (g = .25)</a:t>
            </a:r>
            <a:endParaRPr sz="2880" dirty="0"/>
          </a:p>
          <a:p>
            <a:pPr marL="0" indent="0">
              <a:lnSpc>
                <a:spcPct val="95000"/>
              </a:lnSpc>
              <a:spcBef>
                <a:spcPts val="1920"/>
              </a:spcBef>
              <a:spcAft>
                <a:spcPts val="1920"/>
              </a:spcAft>
              <a:buSzPts val="605"/>
              <a:buNone/>
            </a:pPr>
            <a:endParaRPr sz="2880" dirty="0"/>
          </a:p>
        </p:txBody>
      </p:sp>
      <p:sp>
        <p:nvSpPr>
          <p:cNvPr id="1802" name="Google Shape;1802;p271"/>
          <p:cNvSpPr txBox="1">
            <a:spLocks noGrp="1"/>
          </p:cNvSpPr>
          <p:nvPr>
            <p:ph type="body" idx="2"/>
          </p:nvPr>
        </p:nvSpPr>
        <p:spPr>
          <a:xfrm>
            <a:off x="8109400" y="1843960"/>
            <a:ext cx="6399840" cy="3913808"/>
          </a:xfrm>
          <a:prstGeom prst="rect">
            <a:avLst/>
          </a:prstGeom>
        </p:spPr>
        <p:txBody>
          <a:bodyPr spcFirstLastPara="1" vert="horz" wrap="square" lIns="146280" tIns="146280" rIns="146280" bIns="146280" rtlCol="0" anchor="t" anchorCtr="0">
            <a:normAutofit/>
          </a:bodyPr>
          <a:lstStyle/>
          <a:p>
            <a:pPr marL="0" indent="0">
              <a:buNone/>
            </a:pPr>
            <a:r>
              <a:rPr lang="en-GB" sz="2880" dirty="0"/>
              <a:t>Long-term</a:t>
            </a:r>
            <a:endParaRPr sz="2880" dirty="0"/>
          </a:p>
          <a:p>
            <a:pPr marL="0" indent="0">
              <a:spcBef>
                <a:spcPts val="1920"/>
              </a:spcBef>
              <a:spcAft>
                <a:spcPts val="1920"/>
              </a:spcAft>
              <a:buNone/>
            </a:pPr>
            <a:r>
              <a:rPr lang="en-GB" sz="2880" dirty="0"/>
              <a:t>Over years d=-.20</a:t>
            </a:r>
            <a:endParaRPr sz="2880" dirty="0"/>
          </a:p>
        </p:txBody>
      </p:sp>
      <p:sp>
        <p:nvSpPr>
          <p:cNvPr id="1803" name="Google Shape;1803;p271"/>
          <p:cNvSpPr txBox="1"/>
          <p:nvPr/>
        </p:nvSpPr>
        <p:spPr>
          <a:xfrm>
            <a:off x="1971190" y="6506822"/>
            <a:ext cx="11316163" cy="738615"/>
          </a:xfrm>
          <a:prstGeom prst="rect">
            <a:avLst/>
          </a:prstGeom>
          <a:noFill/>
          <a:ln>
            <a:noFill/>
          </a:ln>
        </p:spPr>
        <p:txBody>
          <a:bodyPr spcFirstLastPara="1" wrap="square" lIns="146280" tIns="146280" rIns="146280" bIns="146280" anchor="t" anchorCtr="0">
            <a:spAutoFit/>
          </a:bodyPr>
          <a:lstStyle/>
          <a:p>
            <a:pPr defTabSz="1097280">
              <a:defRPr/>
            </a:pPr>
            <a:r>
              <a:rPr lang="en-GB" sz="2880" dirty="0">
                <a:solidFill>
                  <a:prstClr val="black"/>
                </a:solidFill>
                <a:latin typeface="Calibri" panose="020F0502020204030204"/>
              </a:rPr>
              <a:t>Gamification may be best serve to initiate learning and behaviour change</a:t>
            </a:r>
            <a:endParaRPr sz="2880" dirty="0">
              <a:solidFill>
                <a:prstClr val="black"/>
              </a:solidFill>
              <a:latin typeface="Calibri" panose="020F050202020403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01">
                                            <p:txEl>
                                              <p:pRg st="0" end="0"/>
                                            </p:txEl>
                                          </p:spTgt>
                                        </p:tgtEl>
                                        <p:attrNameLst>
                                          <p:attrName>style.visibility</p:attrName>
                                        </p:attrNameLst>
                                      </p:cBhvr>
                                      <p:to>
                                        <p:strVal val="visible"/>
                                      </p:to>
                                    </p:set>
                                    <p:animEffect transition="in" filter="barn(inVertical)">
                                      <p:cBhvr>
                                        <p:cTn id="7" dur="500"/>
                                        <p:tgtEl>
                                          <p:spTgt spid="180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01">
                                            <p:txEl>
                                              <p:pRg st="1" end="1"/>
                                            </p:txEl>
                                          </p:spTgt>
                                        </p:tgtEl>
                                        <p:attrNameLst>
                                          <p:attrName>style.visibility</p:attrName>
                                        </p:attrNameLst>
                                      </p:cBhvr>
                                      <p:to>
                                        <p:strVal val="visible"/>
                                      </p:to>
                                    </p:set>
                                    <p:animEffect transition="in" filter="barn(inVertical)">
                                      <p:cBhvr>
                                        <p:cTn id="12" dur="500"/>
                                        <p:tgtEl>
                                          <p:spTgt spid="180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01">
                                            <p:txEl>
                                              <p:pRg st="2" end="2"/>
                                            </p:txEl>
                                          </p:spTgt>
                                        </p:tgtEl>
                                        <p:attrNameLst>
                                          <p:attrName>style.visibility</p:attrName>
                                        </p:attrNameLst>
                                      </p:cBhvr>
                                      <p:to>
                                        <p:strVal val="visible"/>
                                      </p:to>
                                    </p:set>
                                    <p:animEffect transition="in" filter="barn(inVertical)">
                                      <p:cBhvr>
                                        <p:cTn id="17" dur="500"/>
                                        <p:tgtEl>
                                          <p:spTgt spid="180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801">
                                            <p:txEl>
                                              <p:pRg st="4" end="4"/>
                                            </p:txEl>
                                          </p:spTgt>
                                        </p:tgtEl>
                                        <p:attrNameLst>
                                          <p:attrName>style.visibility</p:attrName>
                                        </p:attrNameLst>
                                      </p:cBhvr>
                                      <p:to>
                                        <p:strVal val="visible"/>
                                      </p:to>
                                    </p:set>
                                    <p:animEffect transition="in" filter="barn(inVertical)">
                                      <p:cBhvr>
                                        <p:cTn id="22" dur="500"/>
                                        <p:tgtEl>
                                          <p:spTgt spid="1801">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802">
                                            <p:txEl>
                                              <p:pRg st="0" end="0"/>
                                            </p:txEl>
                                          </p:spTgt>
                                        </p:tgtEl>
                                        <p:attrNameLst>
                                          <p:attrName>style.visibility</p:attrName>
                                        </p:attrNameLst>
                                      </p:cBhvr>
                                      <p:to>
                                        <p:strVal val="visible"/>
                                      </p:to>
                                    </p:set>
                                    <p:animEffect transition="in" filter="barn(inVertical)">
                                      <p:cBhvr>
                                        <p:cTn id="27" dur="500"/>
                                        <p:tgtEl>
                                          <p:spTgt spid="1802">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802">
                                            <p:txEl>
                                              <p:pRg st="1" end="1"/>
                                            </p:txEl>
                                          </p:spTgt>
                                        </p:tgtEl>
                                        <p:attrNameLst>
                                          <p:attrName>style.visibility</p:attrName>
                                        </p:attrNameLst>
                                      </p:cBhvr>
                                      <p:to>
                                        <p:strVal val="visible"/>
                                      </p:to>
                                    </p:set>
                                    <p:animEffect transition="in" filter="barn(inVertical)">
                                      <p:cBhvr>
                                        <p:cTn id="32" dur="500"/>
                                        <p:tgtEl>
                                          <p:spTgt spid="1802">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803"/>
                                        </p:tgtEl>
                                        <p:attrNameLst>
                                          <p:attrName>style.visibility</p:attrName>
                                        </p:attrNameLst>
                                      </p:cBhvr>
                                      <p:to>
                                        <p:strVal val="visible"/>
                                      </p:to>
                                    </p:set>
                                    <p:animEffect transition="in" filter="fade">
                                      <p:cBhvr>
                                        <p:cTn id="37" dur="500"/>
                                        <p:tgtEl>
                                          <p:spTgt spid="18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1" grpId="0" build="p"/>
      <p:bldP spid="1802" grpId="0" build="p"/>
      <p:bldP spid="1803"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7AA2A-A39E-B9C8-CD04-8BA35919C09C}"/>
              </a:ext>
            </a:extLst>
          </p:cNvPr>
          <p:cNvSpPr>
            <a:spLocks noGrp="1"/>
          </p:cNvSpPr>
          <p:nvPr>
            <p:ph type="title"/>
          </p:nvPr>
        </p:nvSpPr>
        <p:spPr/>
        <p:txBody>
          <a:bodyPr>
            <a:normAutofit/>
          </a:bodyPr>
          <a:lstStyle/>
          <a:p>
            <a:r>
              <a:rPr lang="nb-NO" dirty="0" err="1"/>
              <a:t>Nudging</a:t>
            </a:r>
            <a:r>
              <a:rPr lang="nb-NO" dirty="0"/>
              <a:t>, </a:t>
            </a:r>
            <a:r>
              <a:rPr lang="nb-NO" dirty="0" err="1"/>
              <a:t>Gamification</a:t>
            </a:r>
            <a:endParaRPr lang="nb-NO" dirty="0"/>
          </a:p>
        </p:txBody>
      </p:sp>
      <p:sp>
        <p:nvSpPr>
          <p:cNvPr id="3" name="Text Placeholder 2">
            <a:extLst>
              <a:ext uri="{FF2B5EF4-FFF2-40B4-BE49-F238E27FC236}">
                <a16:creationId xmlns:a16="http://schemas.microsoft.com/office/drawing/2014/main" id="{CC39F446-A600-4D35-1D97-CFDDAF468570}"/>
              </a:ext>
            </a:extLst>
          </p:cNvPr>
          <p:cNvSpPr>
            <a:spLocks noGrp="1"/>
          </p:cNvSpPr>
          <p:nvPr>
            <p:ph type="body" idx="1"/>
          </p:nvPr>
        </p:nvSpPr>
        <p:spPr/>
        <p:txBody>
          <a:bodyPr/>
          <a:lstStyle/>
          <a:p>
            <a:endParaRPr lang="nb-NO" dirty="0"/>
          </a:p>
        </p:txBody>
      </p:sp>
      <p:sp>
        <p:nvSpPr>
          <p:cNvPr id="4" name="Slide Number Placeholder 3">
            <a:extLst>
              <a:ext uri="{FF2B5EF4-FFF2-40B4-BE49-F238E27FC236}">
                <a16:creationId xmlns:a16="http://schemas.microsoft.com/office/drawing/2014/main" id="{C6A34C57-21FB-7D62-9237-7BEAC52D8B3D}"/>
              </a:ext>
            </a:extLst>
          </p:cNvPr>
          <p:cNvSpPr>
            <a:spLocks noGrp="1"/>
          </p:cNvSpPr>
          <p:nvPr>
            <p:ph type="sldNum" idx="12"/>
          </p:nvPr>
        </p:nvSpPr>
        <p:spPr/>
        <p:txBody>
          <a:bodyPr/>
          <a:lstStyle/>
          <a:p>
            <a:pPr defTabSz="1097280">
              <a:defRPr/>
            </a:pPr>
            <a:fld id="{00000000-1234-1234-1234-123412341234}" type="slidenum">
              <a:rPr lang="en-GB">
                <a:solidFill>
                  <a:prstClr val="black">
                    <a:tint val="75000"/>
                  </a:prstClr>
                </a:solidFill>
                <a:latin typeface="Calibri" panose="020F0502020204030204"/>
              </a:rPr>
              <a:pPr defTabSz="1097280">
                <a:defRPr/>
              </a:pPr>
              <a:t>103</a:t>
            </a:fld>
            <a:endParaRPr lang="en-GB">
              <a:solidFill>
                <a:prstClr val="black">
                  <a:tint val="75000"/>
                </a:prstClr>
              </a:solidFill>
              <a:latin typeface="Calibri" panose="020F0502020204030204"/>
            </a:endParaRPr>
          </a:p>
        </p:txBody>
      </p:sp>
      <p:pic>
        <p:nvPicPr>
          <p:cNvPr id="6" name="Picture 5">
            <a:extLst>
              <a:ext uri="{FF2B5EF4-FFF2-40B4-BE49-F238E27FC236}">
                <a16:creationId xmlns:a16="http://schemas.microsoft.com/office/drawing/2014/main" id="{FCD5C65C-EA78-8AD4-0192-B7A356A13C2D}"/>
              </a:ext>
            </a:extLst>
          </p:cNvPr>
          <p:cNvPicPr>
            <a:picLocks noChangeAspect="1"/>
          </p:cNvPicPr>
          <p:nvPr/>
        </p:nvPicPr>
        <p:blipFill>
          <a:blip r:embed="rId2"/>
          <a:stretch>
            <a:fillRect/>
          </a:stretch>
        </p:blipFill>
        <p:spPr>
          <a:xfrm>
            <a:off x="119420" y="1576987"/>
            <a:ext cx="11065784" cy="2537814"/>
          </a:xfrm>
          <a:prstGeom prst="rect">
            <a:avLst/>
          </a:prstGeom>
        </p:spPr>
      </p:pic>
      <p:pic>
        <p:nvPicPr>
          <p:cNvPr id="8" name="Picture 7">
            <a:extLst>
              <a:ext uri="{FF2B5EF4-FFF2-40B4-BE49-F238E27FC236}">
                <a16:creationId xmlns:a16="http://schemas.microsoft.com/office/drawing/2014/main" id="{E7B868B8-F101-34E3-B9B0-ABB078235C64}"/>
              </a:ext>
            </a:extLst>
          </p:cNvPr>
          <p:cNvPicPr>
            <a:picLocks noChangeAspect="1"/>
          </p:cNvPicPr>
          <p:nvPr/>
        </p:nvPicPr>
        <p:blipFill>
          <a:blip r:embed="rId3"/>
          <a:stretch>
            <a:fillRect/>
          </a:stretch>
        </p:blipFill>
        <p:spPr>
          <a:xfrm>
            <a:off x="449700" y="4123285"/>
            <a:ext cx="5475734" cy="3841016"/>
          </a:xfrm>
          <a:prstGeom prst="rect">
            <a:avLst/>
          </a:prstGeom>
        </p:spPr>
      </p:pic>
      <p:pic>
        <p:nvPicPr>
          <p:cNvPr id="10" name="Picture 9">
            <a:extLst>
              <a:ext uri="{FF2B5EF4-FFF2-40B4-BE49-F238E27FC236}">
                <a16:creationId xmlns:a16="http://schemas.microsoft.com/office/drawing/2014/main" id="{C0113627-C9B2-030F-2E84-F480211F3591}"/>
              </a:ext>
            </a:extLst>
          </p:cNvPr>
          <p:cNvPicPr>
            <a:picLocks noChangeAspect="1"/>
          </p:cNvPicPr>
          <p:nvPr/>
        </p:nvPicPr>
        <p:blipFill>
          <a:blip r:embed="rId4"/>
          <a:stretch>
            <a:fillRect/>
          </a:stretch>
        </p:blipFill>
        <p:spPr>
          <a:xfrm>
            <a:off x="3305959" y="1843960"/>
            <a:ext cx="10825721" cy="2572109"/>
          </a:xfrm>
          <a:prstGeom prst="rect">
            <a:avLst/>
          </a:prstGeom>
        </p:spPr>
      </p:pic>
      <p:pic>
        <p:nvPicPr>
          <p:cNvPr id="12" name="Picture 11">
            <a:extLst>
              <a:ext uri="{FF2B5EF4-FFF2-40B4-BE49-F238E27FC236}">
                <a16:creationId xmlns:a16="http://schemas.microsoft.com/office/drawing/2014/main" id="{19222C0D-7FD0-0C07-1BC6-CE120373EDEF}"/>
              </a:ext>
            </a:extLst>
          </p:cNvPr>
          <p:cNvPicPr>
            <a:picLocks noChangeAspect="1"/>
          </p:cNvPicPr>
          <p:nvPr/>
        </p:nvPicPr>
        <p:blipFill>
          <a:blip r:embed="rId5"/>
          <a:stretch>
            <a:fillRect/>
          </a:stretch>
        </p:blipFill>
        <p:spPr>
          <a:xfrm>
            <a:off x="8041657" y="8484"/>
            <a:ext cx="5950787" cy="8229600"/>
          </a:xfrm>
          <a:prstGeom prst="rect">
            <a:avLst/>
          </a:prstGeom>
        </p:spPr>
      </p:pic>
    </p:spTree>
    <p:extLst>
      <p:ext uri="{BB962C8B-B14F-4D97-AF65-F5344CB8AC3E}">
        <p14:creationId xmlns:p14="http://schemas.microsoft.com/office/powerpoint/2010/main" val="840294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Text, Screenshot, Webseite enthält.&#10;&#10;Automatisch generierte Beschreibung">
            <a:extLst>
              <a:ext uri="{FF2B5EF4-FFF2-40B4-BE49-F238E27FC236}">
                <a16:creationId xmlns:a16="http://schemas.microsoft.com/office/drawing/2014/main" id="{5017457A-0D06-0E38-1752-75450173E79F}"/>
              </a:ext>
            </a:extLst>
          </p:cNvPr>
          <p:cNvPicPr>
            <a:picLocks noChangeAspect="1"/>
          </p:cNvPicPr>
          <p:nvPr/>
        </p:nvPicPr>
        <p:blipFill>
          <a:blip r:embed="rId3"/>
          <a:stretch>
            <a:fillRect/>
          </a:stretch>
        </p:blipFill>
        <p:spPr>
          <a:xfrm>
            <a:off x="678060" y="386081"/>
            <a:ext cx="6253282" cy="3486204"/>
          </a:xfrm>
          <a:prstGeom prst="rect">
            <a:avLst/>
          </a:prstGeom>
        </p:spPr>
      </p:pic>
      <p:pic>
        <p:nvPicPr>
          <p:cNvPr id="7" name="Grafik 6" descr="Ein Bild, das Text, Screenshot, Schrift, Zahl enthält.&#10;&#10;Automatisch generierte Beschreibung">
            <a:extLst>
              <a:ext uri="{FF2B5EF4-FFF2-40B4-BE49-F238E27FC236}">
                <a16:creationId xmlns:a16="http://schemas.microsoft.com/office/drawing/2014/main" id="{85A04AFE-ED87-0DC1-C50E-26D633F40A0C}"/>
              </a:ext>
            </a:extLst>
          </p:cNvPr>
          <p:cNvPicPr>
            <a:picLocks noChangeAspect="1"/>
          </p:cNvPicPr>
          <p:nvPr/>
        </p:nvPicPr>
        <p:blipFill>
          <a:blip r:embed="rId4"/>
          <a:stretch>
            <a:fillRect/>
          </a:stretch>
        </p:blipFill>
        <p:spPr>
          <a:xfrm>
            <a:off x="723145" y="4357315"/>
            <a:ext cx="6163110" cy="3312672"/>
          </a:xfrm>
          <a:prstGeom prst="rect">
            <a:avLst/>
          </a:prstGeom>
        </p:spPr>
      </p:pic>
      <p:pic>
        <p:nvPicPr>
          <p:cNvPr id="8" name="Grafik 7">
            <a:extLst>
              <a:ext uri="{FF2B5EF4-FFF2-40B4-BE49-F238E27FC236}">
                <a16:creationId xmlns:a16="http://schemas.microsoft.com/office/drawing/2014/main" id="{DABEFB64-CC16-C2ED-203C-73BD5B6F2466}"/>
              </a:ext>
            </a:extLst>
          </p:cNvPr>
          <p:cNvPicPr>
            <a:picLocks noChangeAspect="1"/>
          </p:cNvPicPr>
          <p:nvPr/>
        </p:nvPicPr>
        <p:blipFill>
          <a:blip r:embed="rId5"/>
          <a:stretch>
            <a:fillRect/>
          </a:stretch>
        </p:blipFill>
        <p:spPr>
          <a:xfrm>
            <a:off x="7593466" y="386081"/>
            <a:ext cx="6464466" cy="7283906"/>
          </a:xfrm>
          <a:prstGeom prst="rect">
            <a:avLst/>
          </a:prstGeom>
        </p:spPr>
      </p:pic>
      <p:sp>
        <p:nvSpPr>
          <p:cNvPr id="9" name="Foliennummernplatzhalter 8">
            <a:extLst>
              <a:ext uri="{FF2B5EF4-FFF2-40B4-BE49-F238E27FC236}">
                <a16:creationId xmlns:a16="http://schemas.microsoft.com/office/drawing/2014/main" id="{7756FC40-AECF-60F2-A310-0EFB66EAEA83}"/>
              </a:ext>
            </a:extLst>
          </p:cNvPr>
          <p:cNvSpPr>
            <a:spLocks noGrp="1"/>
          </p:cNvSpPr>
          <p:nvPr>
            <p:ph type="sldNum" sz="quarter" idx="12"/>
          </p:nvPr>
        </p:nvSpPr>
        <p:spPr/>
        <p:txBody>
          <a:bodyPr/>
          <a:lstStyle/>
          <a:p>
            <a:pPr defTabSz="1097280"/>
            <a:fld id="{E225C78A-48F7-4F56-B983-46BDACBE8339}" type="slidenum">
              <a:rPr lang="de-DE">
                <a:solidFill>
                  <a:prstClr val="black">
                    <a:tint val="75000"/>
                  </a:prstClr>
                </a:solidFill>
                <a:latin typeface="Calibri" panose="020F0502020204030204"/>
              </a:rPr>
              <a:pPr defTabSz="1097280"/>
              <a:t>104</a:t>
            </a:fld>
            <a:endParaRPr lang="de-DE">
              <a:solidFill>
                <a:prstClr val="black">
                  <a:tint val="75000"/>
                </a:prstClr>
              </a:solidFill>
              <a:latin typeface="Calibri" panose="020F0502020204030204"/>
            </a:endParaRPr>
          </a:p>
        </p:txBody>
      </p:sp>
    </p:spTree>
    <p:extLst>
      <p:ext uri="{BB962C8B-B14F-4D97-AF65-F5344CB8AC3E}">
        <p14:creationId xmlns:p14="http://schemas.microsoft.com/office/powerpoint/2010/main" val="121457463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Text, Screenshot, Zahl, Schrift enthält.&#10;&#10;Automatisch generierte Beschreibung">
            <a:extLst>
              <a:ext uri="{FF2B5EF4-FFF2-40B4-BE49-F238E27FC236}">
                <a16:creationId xmlns:a16="http://schemas.microsoft.com/office/drawing/2014/main" id="{71DDB290-0FE4-F454-08A7-9416A2AE1FC4}"/>
              </a:ext>
            </a:extLst>
          </p:cNvPr>
          <p:cNvPicPr>
            <a:picLocks noChangeAspect="1"/>
          </p:cNvPicPr>
          <p:nvPr/>
        </p:nvPicPr>
        <p:blipFill rotWithShape="1">
          <a:blip r:embed="rId2"/>
          <a:srcRect b="23743"/>
          <a:stretch/>
        </p:blipFill>
        <p:spPr>
          <a:xfrm>
            <a:off x="24" y="1538"/>
            <a:ext cx="14630376" cy="8228062"/>
          </a:xfrm>
          <a:prstGeom prst="rect">
            <a:avLst/>
          </a:prstGeom>
        </p:spPr>
      </p:pic>
      <p:sp>
        <p:nvSpPr>
          <p:cNvPr id="6" name="Foliennummernplatzhalter 5">
            <a:extLst>
              <a:ext uri="{FF2B5EF4-FFF2-40B4-BE49-F238E27FC236}">
                <a16:creationId xmlns:a16="http://schemas.microsoft.com/office/drawing/2014/main" id="{C7678168-8598-AC8F-58D2-911FB1039B48}"/>
              </a:ext>
            </a:extLst>
          </p:cNvPr>
          <p:cNvSpPr>
            <a:spLocks noGrp="1"/>
          </p:cNvSpPr>
          <p:nvPr>
            <p:ph type="sldNum" sz="quarter" idx="12"/>
          </p:nvPr>
        </p:nvSpPr>
        <p:spPr/>
        <p:txBody>
          <a:bodyPr/>
          <a:lstStyle/>
          <a:p>
            <a:pPr defTabSz="1097280"/>
            <a:fld id="{E225C78A-48F7-4F56-B983-46BDACBE8339}" type="slidenum">
              <a:rPr lang="de-DE">
                <a:solidFill>
                  <a:prstClr val="black">
                    <a:tint val="75000"/>
                  </a:prstClr>
                </a:solidFill>
                <a:latin typeface="Calibri" panose="020F0502020204030204"/>
              </a:rPr>
              <a:pPr defTabSz="1097280"/>
              <a:t>105</a:t>
            </a:fld>
            <a:endParaRPr lang="de-DE">
              <a:solidFill>
                <a:prstClr val="black">
                  <a:tint val="75000"/>
                </a:prstClr>
              </a:solidFill>
              <a:latin typeface="Calibri" panose="020F0502020204030204"/>
            </a:endParaRPr>
          </a:p>
        </p:txBody>
      </p:sp>
    </p:spTree>
    <p:extLst>
      <p:ext uri="{BB962C8B-B14F-4D97-AF65-F5344CB8AC3E}">
        <p14:creationId xmlns:p14="http://schemas.microsoft.com/office/powerpoint/2010/main" val="181222452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1305C488-69E9-1CA8-1608-23063AF1A3C9}"/>
              </a:ext>
            </a:extLst>
          </p:cNvPr>
          <p:cNvPicPr>
            <a:picLocks noChangeAspect="1"/>
          </p:cNvPicPr>
          <p:nvPr/>
        </p:nvPicPr>
        <p:blipFill rotWithShape="1">
          <a:blip r:embed="rId2"/>
          <a:srcRect t="15634" b="6526"/>
          <a:stretch/>
        </p:blipFill>
        <p:spPr>
          <a:xfrm>
            <a:off x="24" y="1538"/>
            <a:ext cx="14630376" cy="8228062"/>
          </a:xfrm>
          <a:prstGeom prst="rect">
            <a:avLst/>
          </a:prstGeom>
        </p:spPr>
      </p:pic>
      <p:sp>
        <p:nvSpPr>
          <p:cNvPr id="6" name="Foliennummernplatzhalter 5">
            <a:extLst>
              <a:ext uri="{FF2B5EF4-FFF2-40B4-BE49-F238E27FC236}">
                <a16:creationId xmlns:a16="http://schemas.microsoft.com/office/drawing/2014/main" id="{A9F1AD6A-E232-F245-D34C-15935BEF627E}"/>
              </a:ext>
            </a:extLst>
          </p:cNvPr>
          <p:cNvSpPr>
            <a:spLocks noGrp="1"/>
          </p:cNvSpPr>
          <p:nvPr>
            <p:ph type="sldNum" sz="quarter" idx="12"/>
          </p:nvPr>
        </p:nvSpPr>
        <p:spPr/>
        <p:txBody>
          <a:bodyPr/>
          <a:lstStyle/>
          <a:p>
            <a:pPr defTabSz="1097280"/>
            <a:fld id="{E225C78A-48F7-4F56-B983-46BDACBE8339}" type="slidenum">
              <a:rPr lang="de-DE">
                <a:solidFill>
                  <a:prstClr val="black">
                    <a:tint val="75000"/>
                  </a:prstClr>
                </a:solidFill>
                <a:latin typeface="Calibri" panose="020F0502020204030204"/>
              </a:rPr>
              <a:pPr defTabSz="1097280"/>
              <a:t>106</a:t>
            </a:fld>
            <a:endParaRPr lang="de-DE">
              <a:solidFill>
                <a:prstClr val="black">
                  <a:tint val="75000"/>
                </a:prstClr>
              </a:solidFill>
              <a:latin typeface="Calibri" panose="020F0502020204030204"/>
            </a:endParaRPr>
          </a:p>
        </p:txBody>
      </p:sp>
    </p:spTree>
    <p:extLst>
      <p:ext uri="{BB962C8B-B14F-4D97-AF65-F5344CB8AC3E}">
        <p14:creationId xmlns:p14="http://schemas.microsoft.com/office/powerpoint/2010/main" val="320754050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0B6B9C45-2D3C-E8E6-6AD3-CD364480F7F0}"/>
              </a:ext>
            </a:extLst>
          </p:cNvPr>
          <p:cNvPicPr>
            <a:picLocks noChangeAspect="1"/>
          </p:cNvPicPr>
          <p:nvPr/>
        </p:nvPicPr>
        <p:blipFill>
          <a:blip r:embed="rId3"/>
          <a:stretch>
            <a:fillRect/>
          </a:stretch>
        </p:blipFill>
        <p:spPr>
          <a:xfrm>
            <a:off x="621781" y="3394979"/>
            <a:ext cx="4168495" cy="4643764"/>
          </a:xfrm>
          <a:prstGeom prst="rect">
            <a:avLst/>
          </a:prstGeom>
        </p:spPr>
      </p:pic>
      <p:pic>
        <p:nvPicPr>
          <p:cNvPr id="7" name="Grafik 6">
            <a:extLst>
              <a:ext uri="{FF2B5EF4-FFF2-40B4-BE49-F238E27FC236}">
                <a16:creationId xmlns:a16="http://schemas.microsoft.com/office/drawing/2014/main" id="{FFE4DF6A-A52B-F4BD-7FF1-81F271113923}"/>
              </a:ext>
            </a:extLst>
          </p:cNvPr>
          <p:cNvPicPr>
            <a:picLocks noChangeAspect="1"/>
          </p:cNvPicPr>
          <p:nvPr/>
        </p:nvPicPr>
        <p:blipFill>
          <a:blip r:embed="rId4"/>
          <a:stretch>
            <a:fillRect/>
          </a:stretch>
        </p:blipFill>
        <p:spPr>
          <a:xfrm>
            <a:off x="6012103" y="495047"/>
            <a:ext cx="8223356" cy="2029876"/>
          </a:xfrm>
          <a:prstGeom prst="rect">
            <a:avLst/>
          </a:prstGeom>
        </p:spPr>
      </p:pic>
      <p:pic>
        <p:nvPicPr>
          <p:cNvPr id="9" name="Grafik 8">
            <a:extLst>
              <a:ext uri="{FF2B5EF4-FFF2-40B4-BE49-F238E27FC236}">
                <a16:creationId xmlns:a16="http://schemas.microsoft.com/office/drawing/2014/main" id="{5E8203F8-395B-D8F0-5916-F3BAF8E83F38}"/>
              </a:ext>
            </a:extLst>
          </p:cNvPr>
          <p:cNvPicPr>
            <a:picLocks noChangeAspect="1"/>
          </p:cNvPicPr>
          <p:nvPr/>
        </p:nvPicPr>
        <p:blipFill>
          <a:blip r:embed="rId5"/>
          <a:stretch>
            <a:fillRect/>
          </a:stretch>
        </p:blipFill>
        <p:spPr>
          <a:xfrm>
            <a:off x="6149008" y="2629945"/>
            <a:ext cx="7924968" cy="1913568"/>
          </a:xfrm>
          <a:prstGeom prst="rect">
            <a:avLst/>
          </a:prstGeom>
        </p:spPr>
      </p:pic>
      <p:pic>
        <p:nvPicPr>
          <p:cNvPr id="11" name="Grafik 10">
            <a:extLst>
              <a:ext uri="{FF2B5EF4-FFF2-40B4-BE49-F238E27FC236}">
                <a16:creationId xmlns:a16="http://schemas.microsoft.com/office/drawing/2014/main" id="{F220DD17-6CFC-EA40-E837-96E07CD6F6D8}"/>
              </a:ext>
            </a:extLst>
          </p:cNvPr>
          <p:cNvPicPr>
            <a:picLocks noChangeAspect="1"/>
          </p:cNvPicPr>
          <p:nvPr/>
        </p:nvPicPr>
        <p:blipFill>
          <a:blip r:embed="rId6"/>
          <a:stretch>
            <a:fillRect/>
          </a:stretch>
        </p:blipFill>
        <p:spPr>
          <a:xfrm>
            <a:off x="6149008" y="4732293"/>
            <a:ext cx="7659392" cy="2029876"/>
          </a:xfrm>
          <a:prstGeom prst="rect">
            <a:avLst/>
          </a:prstGeom>
        </p:spPr>
      </p:pic>
      <p:pic>
        <p:nvPicPr>
          <p:cNvPr id="13" name="Grafik 12">
            <a:extLst>
              <a:ext uri="{FF2B5EF4-FFF2-40B4-BE49-F238E27FC236}">
                <a16:creationId xmlns:a16="http://schemas.microsoft.com/office/drawing/2014/main" id="{745EE188-E840-5510-7DD8-53215B27111F}"/>
              </a:ext>
            </a:extLst>
          </p:cNvPr>
          <p:cNvPicPr>
            <a:picLocks noChangeAspect="1"/>
          </p:cNvPicPr>
          <p:nvPr/>
        </p:nvPicPr>
        <p:blipFill>
          <a:blip r:embed="rId7"/>
          <a:stretch>
            <a:fillRect/>
          </a:stretch>
        </p:blipFill>
        <p:spPr>
          <a:xfrm>
            <a:off x="377371" y="278101"/>
            <a:ext cx="5166941" cy="2848556"/>
          </a:xfrm>
          <a:prstGeom prst="rect">
            <a:avLst/>
          </a:prstGeom>
        </p:spPr>
      </p:pic>
      <p:sp>
        <p:nvSpPr>
          <p:cNvPr id="4" name="Foliennummernplatzhalter 3">
            <a:extLst>
              <a:ext uri="{FF2B5EF4-FFF2-40B4-BE49-F238E27FC236}">
                <a16:creationId xmlns:a16="http://schemas.microsoft.com/office/drawing/2014/main" id="{AF29CBA2-7B7D-5E0E-922A-A58DBECB5F1D}"/>
              </a:ext>
            </a:extLst>
          </p:cNvPr>
          <p:cNvSpPr>
            <a:spLocks noGrp="1"/>
          </p:cNvSpPr>
          <p:nvPr>
            <p:ph type="sldNum" sz="quarter" idx="12"/>
          </p:nvPr>
        </p:nvSpPr>
        <p:spPr/>
        <p:txBody>
          <a:bodyPr/>
          <a:lstStyle/>
          <a:p>
            <a:pPr defTabSz="1097280"/>
            <a:fld id="{E225C78A-48F7-4F56-B983-46BDACBE8339}" type="slidenum">
              <a:rPr lang="de-DE">
                <a:solidFill>
                  <a:prstClr val="black">
                    <a:tint val="75000"/>
                  </a:prstClr>
                </a:solidFill>
                <a:latin typeface="Calibri" panose="020F0502020204030204"/>
              </a:rPr>
              <a:pPr defTabSz="1097280"/>
              <a:t>107</a:t>
            </a:fld>
            <a:endParaRPr lang="de-DE">
              <a:solidFill>
                <a:prstClr val="black">
                  <a:tint val="75000"/>
                </a:prstClr>
              </a:solidFill>
              <a:latin typeface="Calibri" panose="020F0502020204030204"/>
            </a:endParaRPr>
          </a:p>
        </p:txBody>
      </p:sp>
    </p:spTree>
    <p:extLst>
      <p:ext uri="{BB962C8B-B14F-4D97-AF65-F5344CB8AC3E}">
        <p14:creationId xmlns:p14="http://schemas.microsoft.com/office/powerpoint/2010/main" val="312635203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FFDA80-68F1-8B42-723F-436D2685D4FE}"/>
              </a:ext>
            </a:extLst>
          </p:cNvPr>
          <p:cNvSpPr>
            <a:spLocks noGrp="1"/>
          </p:cNvSpPr>
          <p:nvPr>
            <p:ph type="title"/>
          </p:nvPr>
        </p:nvSpPr>
        <p:spPr/>
        <p:txBody>
          <a:bodyPr/>
          <a:lstStyle/>
          <a:p>
            <a:r>
              <a:rPr lang="de-DE" dirty="0" err="1"/>
              <a:t>How</a:t>
            </a:r>
            <a:r>
              <a:rPr lang="de-DE" dirty="0"/>
              <a:t> </a:t>
            </a:r>
            <a:r>
              <a:rPr lang="de-DE" dirty="0" err="1"/>
              <a:t>to</a:t>
            </a:r>
            <a:r>
              <a:rPr lang="de-DE" dirty="0"/>
              <a:t> </a:t>
            </a:r>
            <a:r>
              <a:rPr lang="de-DE" dirty="0" err="1"/>
              <a:t>measure</a:t>
            </a:r>
            <a:r>
              <a:rPr lang="de-DE" dirty="0"/>
              <a:t> „Security Culture“ ?</a:t>
            </a:r>
          </a:p>
        </p:txBody>
      </p:sp>
      <p:pic>
        <p:nvPicPr>
          <p:cNvPr id="5" name="Inhaltsplatzhalter 4">
            <a:extLst>
              <a:ext uri="{FF2B5EF4-FFF2-40B4-BE49-F238E27FC236}">
                <a16:creationId xmlns:a16="http://schemas.microsoft.com/office/drawing/2014/main" id="{F73CEA16-034D-37BA-9D8A-11834E9D1BB8}"/>
              </a:ext>
            </a:extLst>
          </p:cNvPr>
          <p:cNvPicPr>
            <a:picLocks noGrp="1" noChangeAspect="1"/>
          </p:cNvPicPr>
          <p:nvPr>
            <p:ph idx="1"/>
          </p:nvPr>
        </p:nvPicPr>
        <p:blipFill>
          <a:blip r:embed="rId2"/>
          <a:stretch>
            <a:fillRect/>
          </a:stretch>
        </p:blipFill>
        <p:spPr>
          <a:xfrm>
            <a:off x="1089329" y="2028825"/>
            <a:ext cx="4048732" cy="5221606"/>
          </a:xfrm>
        </p:spPr>
      </p:pic>
      <p:pic>
        <p:nvPicPr>
          <p:cNvPr id="7" name="Grafik 6">
            <a:extLst>
              <a:ext uri="{FF2B5EF4-FFF2-40B4-BE49-F238E27FC236}">
                <a16:creationId xmlns:a16="http://schemas.microsoft.com/office/drawing/2014/main" id="{E962B2D0-D5B2-A2A4-833B-7C727FCC3EF1}"/>
              </a:ext>
            </a:extLst>
          </p:cNvPr>
          <p:cNvPicPr>
            <a:picLocks noChangeAspect="1"/>
          </p:cNvPicPr>
          <p:nvPr/>
        </p:nvPicPr>
        <p:blipFill>
          <a:blip r:embed="rId3"/>
          <a:stretch>
            <a:fillRect/>
          </a:stretch>
        </p:blipFill>
        <p:spPr>
          <a:xfrm>
            <a:off x="5770907" y="2328490"/>
            <a:ext cx="8012784" cy="3098276"/>
          </a:xfrm>
          <a:prstGeom prst="rect">
            <a:avLst/>
          </a:prstGeom>
        </p:spPr>
      </p:pic>
    </p:spTree>
    <p:extLst>
      <p:ext uri="{BB962C8B-B14F-4D97-AF65-F5344CB8AC3E}">
        <p14:creationId xmlns:p14="http://schemas.microsoft.com/office/powerpoint/2010/main" val="38325279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27C5075D-0D34-2865-A140-6BFBB2D26D5A}"/>
              </a:ext>
            </a:extLst>
          </p:cNvPr>
          <p:cNvPicPr>
            <a:picLocks noGrp="1" noChangeAspect="1"/>
          </p:cNvPicPr>
          <p:nvPr>
            <p:ph idx="1"/>
          </p:nvPr>
        </p:nvPicPr>
        <p:blipFill>
          <a:blip r:embed="rId3"/>
          <a:stretch>
            <a:fillRect/>
          </a:stretch>
        </p:blipFill>
        <p:spPr>
          <a:xfrm>
            <a:off x="210711" y="763324"/>
            <a:ext cx="7847939" cy="6011188"/>
          </a:xfrm>
        </p:spPr>
      </p:pic>
      <p:pic>
        <p:nvPicPr>
          <p:cNvPr id="6" name="Inhaltsplatzhalter 4">
            <a:extLst>
              <a:ext uri="{FF2B5EF4-FFF2-40B4-BE49-F238E27FC236}">
                <a16:creationId xmlns:a16="http://schemas.microsoft.com/office/drawing/2014/main" id="{1941104F-893F-357C-FFF5-198B9976C9E4}"/>
              </a:ext>
            </a:extLst>
          </p:cNvPr>
          <p:cNvPicPr>
            <a:picLocks noChangeAspect="1"/>
          </p:cNvPicPr>
          <p:nvPr/>
        </p:nvPicPr>
        <p:blipFill>
          <a:blip r:embed="rId4"/>
          <a:stretch>
            <a:fillRect/>
          </a:stretch>
        </p:blipFill>
        <p:spPr>
          <a:xfrm>
            <a:off x="8058650" y="896338"/>
            <a:ext cx="6193897" cy="6011188"/>
          </a:xfrm>
          <a:prstGeom prst="rect">
            <a:avLst/>
          </a:prstGeom>
        </p:spPr>
      </p:pic>
    </p:spTree>
    <p:extLst>
      <p:ext uri="{BB962C8B-B14F-4D97-AF65-F5344CB8AC3E}">
        <p14:creationId xmlns:p14="http://schemas.microsoft.com/office/powerpoint/2010/main" val="19871463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19"/>
          <p:cNvSpPr txBox="1">
            <a:spLocks noGrp="1"/>
          </p:cNvSpPr>
          <p:nvPr>
            <p:ph type="title"/>
          </p:nvPr>
        </p:nvSpPr>
        <p:spPr>
          <a:xfrm>
            <a:off x="2086080" y="492829"/>
            <a:ext cx="11248800" cy="1598880"/>
          </a:xfrm>
          <a:prstGeom prst="rect">
            <a:avLst/>
          </a:prstGeom>
        </p:spPr>
        <p:txBody>
          <a:bodyPr spcFirstLastPara="1" vert="horz" wrap="square" lIns="146280" tIns="146280" rIns="146280" bIns="146280" rtlCol="0" anchor="t" anchorCtr="0">
            <a:normAutofit fontScale="90000"/>
          </a:bodyPr>
          <a:lstStyle/>
          <a:p>
            <a:r>
              <a:rPr lang="en-GB" dirty="0"/>
              <a:t>The structural problem: low hanging fruits</a:t>
            </a:r>
            <a:endParaRPr dirty="0"/>
          </a:p>
        </p:txBody>
      </p:sp>
      <p:sp>
        <p:nvSpPr>
          <p:cNvPr id="317" name="Google Shape;317;p19"/>
          <p:cNvSpPr txBox="1">
            <a:spLocks noGrp="1"/>
          </p:cNvSpPr>
          <p:nvPr>
            <p:ph type="body" idx="1"/>
          </p:nvPr>
        </p:nvSpPr>
        <p:spPr>
          <a:xfrm>
            <a:off x="2086080" y="2091709"/>
            <a:ext cx="11248800" cy="5027040"/>
          </a:xfrm>
          <a:prstGeom prst="rect">
            <a:avLst/>
          </a:prstGeom>
        </p:spPr>
        <p:txBody>
          <a:bodyPr spcFirstLastPara="1" vert="horz" wrap="square" lIns="146280" tIns="146280" rIns="146280" bIns="146280" rtlCol="0" anchor="t" anchorCtr="0">
            <a:normAutofit fontScale="77500" lnSpcReduction="20000"/>
          </a:bodyPr>
          <a:lstStyle/>
          <a:p>
            <a:pPr marL="0" indent="0">
              <a:buNone/>
            </a:pPr>
            <a:r>
              <a:rPr lang="en-GB" dirty="0"/>
              <a:t>Lax technical security standards (e.g. outdated operating systems)</a:t>
            </a:r>
            <a:endParaRPr dirty="0"/>
          </a:p>
          <a:p>
            <a:pPr marL="0" indent="0">
              <a:spcBef>
                <a:spcPts val="1920"/>
              </a:spcBef>
              <a:buNone/>
            </a:pPr>
            <a:r>
              <a:rPr lang="en-GB" dirty="0"/>
              <a:t>Lack of security awareness</a:t>
            </a:r>
            <a:endParaRPr dirty="0"/>
          </a:p>
          <a:p>
            <a:pPr marL="0" indent="0">
              <a:spcBef>
                <a:spcPts val="1920"/>
              </a:spcBef>
              <a:buNone/>
            </a:pPr>
            <a:r>
              <a:rPr lang="en-GB" dirty="0"/>
              <a:t>Lack of training</a:t>
            </a:r>
            <a:endParaRPr dirty="0"/>
          </a:p>
          <a:p>
            <a:pPr marL="0" indent="0">
              <a:spcBef>
                <a:spcPts val="1920"/>
              </a:spcBef>
              <a:buNone/>
            </a:pPr>
            <a:r>
              <a:rPr lang="en-GB" dirty="0"/>
              <a:t>Lack of security-related attitudes (“</a:t>
            </a:r>
            <a:r>
              <a:rPr lang="en-GB" dirty="0" err="1"/>
              <a:t>cyberhygiene</a:t>
            </a:r>
            <a:r>
              <a:rPr lang="en-GB" dirty="0"/>
              <a:t>”, e.g. relating passwords and their complexity, regular changes and even secrecy)</a:t>
            </a:r>
            <a:endParaRPr dirty="0"/>
          </a:p>
          <a:p>
            <a:pPr marL="0" indent="0">
              <a:spcBef>
                <a:spcPts val="1920"/>
              </a:spcBef>
              <a:buNone/>
            </a:pPr>
            <a:r>
              <a:rPr lang="en-GB" dirty="0"/>
              <a:t>While there is a focus on </a:t>
            </a:r>
            <a:r>
              <a:rPr lang="en-GB" i="1" dirty="0"/>
              <a:t>data privacy</a:t>
            </a:r>
            <a:r>
              <a:rPr lang="en-GB" dirty="0"/>
              <a:t>, there is a neglect of </a:t>
            </a:r>
            <a:r>
              <a:rPr lang="en-GB" i="1" dirty="0"/>
              <a:t>data security</a:t>
            </a:r>
            <a:endParaRPr i="1" dirty="0"/>
          </a:p>
          <a:p>
            <a:pPr marL="0" indent="0">
              <a:spcBef>
                <a:spcPts val="1920"/>
              </a:spcBef>
              <a:buNone/>
            </a:pPr>
            <a:endParaRPr i="1" dirty="0"/>
          </a:p>
          <a:p>
            <a:pPr marL="0" indent="0" algn="ctr">
              <a:spcBef>
                <a:spcPts val="1920"/>
              </a:spcBef>
              <a:spcAft>
                <a:spcPts val="1920"/>
              </a:spcAft>
              <a:buNone/>
            </a:pPr>
            <a:r>
              <a:rPr lang="en-GB" i="1" dirty="0"/>
              <a:t>The majority of attacks directly target individual hospitals with direct access to patients’ sensitive data, being known to be lagging far behind other institutions of comparable size in terms of their cyber security standards.</a:t>
            </a:r>
            <a:endParaRPr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7">
                                            <p:txEl>
                                              <p:pRg st="0" end="0"/>
                                            </p:txEl>
                                          </p:spTgt>
                                        </p:tgtEl>
                                        <p:attrNameLst>
                                          <p:attrName>style.visibility</p:attrName>
                                        </p:attrNameLst>
                                      </p:cBhvr>
                                      <p:to>
                                        <p:strVal val="visible"/>
                                      </p:to>
                                    </p:set>
                                    <p:animEffect transition="in" filter="fade">
                                      <p:cBhvr>
                                        <p:cTn id="7" dur="500"/>
                                        <p:tgtEl>
                                          <p:spTgt spid="3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7">
                                            <p:txEl>
                                              <p:pRg st="1" end="1"/>
                                            </p:txEl>
                                          </p:spTgt>
                                        </p:tgtEl>
                                        <p:attrNameLst>
                                          <p:attrName>style.visibility</p:attrName>
                                        </p:attrNameLst>
                                      </p:cBhvr>
                                      <p:to>
                                        <p:strVal val="visible"/>
                                      </p:to>
                                    </p:set>
                                    <p:animEffect transition="in" filter="fade">
                                      <p:cBhvr>
                                        <p:cTn id="12" dur="500"/>
                                        <p:tgtEl>
                                          <p:spTgt spid="3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7">
                                            <p:txEl>
                                              <p:pRg st="2" end="2"/>
                                            </p:txEl>
                                          </p:spTgt>
                                        </p:tgtEl>
                                        <p:attrNameLst>
                                          <p:attrName>style.visibility</p:attrName>
                                        </p:attrNameLst>
                                      </p:cBhvr>
                                      <p:to>
                                        <p:strVal val="visible"/>
                                      </p:to>
                                    </p:set>
                                    <p:animEffect transition="in" filter="fade">
                                      <p:cBhvr>
                                        <p:cTn id="17" dur="500"/>
                                        <p:tgtEl>
                                          <p:spTgt spid="31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17">
                                            <p:txEl>
                                              <p:pRg st="3" end="3"/>
                                            </p:txEl>
                                          </p:spTgt>
                                        </p:tgtEl>
                                        <p:attrNameLst>
                                          <p:attrName>style.visibility</p:attrName>
                                        </p:attrNameLst>
                                      </p:cBhvr>
                                      <p:to>
                                        <p:strVal val="visible"/>
                                      </p:to>
                                    </p:set>
                                    <p:animEffect transition="in" filter="fade">
                                      <p:cBhvr>
                                        <p:cTn id="22" dur="500"/>
                                        <p:tgtEl>
                                          <p:spTgt spid="31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17">
                                            <p:txEl>
                                              <p:pRg st="4" end="4"/>
                                            </p:txEl>
                                          </p:spTgt>
                                        </p:tgtEl>
                                        <p:attrNameLst>
                                          <p:attrName>style.visibility</p:attrName>
                                        </p:attrNameLst>
                                      </p:cBhvr>
                                      <p:to>
                                        <p:strVal val="visible"/>
                                      </p:to>
                                    </p:set>
                                    <p:animEffect transition="in" filter="fade">
                                      <p:cBhvr>
                                        <p:cTn id="27" dur="500"/>
                                        <p:tgtEl>
                                          <p:spTgt spid="31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17">
                                            <p:txEl>
                                              <p:pRg st="6" end="6"/>
                                            </p:txEl>
                                          </p:spTgt>
                                        </p:tgtEl>
                                        <p:attrNameLst>
                                          <p:attrName>style.visibility</p:attrName>
                                        </p:attrNameLst>
                                      </p:cBhvr>
                                      <p:to>
                                        <p:strVal val="visible"/>
                                      </p:to>
                                    </p:set>
                                    <p:animEffect transition="in" filter="fade">
                                      <p:cBhvr>
                                        <p:cTn id="32" dur="500"/>
                                        <p:tgtEl>
                                          <p:spTgt spid="31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 grpId="0" build="p"/>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33DE15-BE9F-1248-C4B8-2B955E871AA1}"/>
              </a:ext>
            </a:extLst>
          </p:cNvPr>
          <p:cNvSpPr>
            <a:spLocks noGrp="1"/>
          </p:cNvSpPr>
          <p:nvPr>
            <p:ph type="title"/>
          </p:nvPr>
        </p:nvSpPr>
        <p:spPr>
          <a:xfrm>
            <a:off x="791155" y="438150"/>
            <a:ext cx="12618720" cy="885742"/>
          </a:xfrm>
        </p:spPr>
        <p:txBody>
          <a:bodyPr/>
          <a:lstStyle/>
          <a:p>
            <a:r>
              <a:rPr lang="de-DE" dirty="0"/>
              <a:t>Culture </a:t>
            </a:r>
            <a:r>
              <a:rPr lang="de-DE" dirty="0" err="1"/>
              <a:t>Maturity</a:t>
            </a:r>
            <a:r>
              <a:rPr lang="de-DE" dirty="0"/>
              <a:t> </a:t>
            </a:r>
            <a:r>
              <a:rPr lang="de-DE" dirty="0" err="1"/>
              <a:t>Indicators</a:t>
            </a:r>
            <a:endParaRPr lang="de-DE" dirty="0"/>
          </a:p>
        </p:txBody>
      </p:sp>
      <p:pic>
        <p:nvPicPr>
          <p:cNvPr id="5" name="Inhaltsplatzhalter 4">
            <a:extLst>
              <a:ext uri="{FF2B5EF4-FFF2-40B4-BE49-F238E27FC236}">
                <a16:creationId xmlns:a16="http://schemas.microsoft.com/office/drawing/2014/main" id="{E5413DE9-2E79-26BE-709E-9F606053A2CD}"/>
              </a:ext>
            </a:extLst>
          </p:cNvPr>
          <p:cNvPicPr>
            <a:picLocks noGrp="1" noChangeAspect="1"/>
          </p:cNvPicPr>
          <p:nvPr>
            <p:ph idx="1"/>
          </p:nvPr>
        </p:nvPicPr>
        <p:blipFill>
          <a:blip r:embed="rId2"/>
          <a:stretch>
            <a:fillRect/>
          </a:stretch>
        </p:blipFill>
        <p:spPr>
          <a:xfrm>
            <a:off x="186364" y="1323892"/>
            <a:ext cx="11406638" cy="6849644"/>
          </a:xfrm>
        </p:spPr>
      </p:pic>
    </p:spTree>
    <p:extLst>
      <p:ext uri="{BB962C8B-B14F-4D97-AF65-F5344CB8AC3E}">
        <p14:creationId xmlns:p14="http://schemas.microsoft.com/office/powerpoint/2010/main" val="122060136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E7DF3-FADB-BF18-EB08-EE4C1346533C}"/>
              </a:ext>
            </a:extLst>
          </p:cNvPr>
          <p:cNvSpPr>
            <a:spLocks noGrp="1"/>
          </p:cNvSpPr>
          <p:nvPr>
            <p:ph type="title"/>
          </p:nvPr>
        </p:nvSpPr>
        <p:spPr>
          <a:xfrm>
            <a:off x="538644" y="474699"/>
            <a:ext cx="13085917" cy="1554127"/>
          </a:xfrm>
        </p:spPr>
        <p:txBody>
          <a:bodyPr/>
          <a:lstStyle/>
          <a:p>
            <a:r>
              <a:rPr lang="nb-NO" dirty="0"/>
              <a:t>Support</a:t>
            </a:r>
            <a:endParaRPr lang="en-GB" dirty="0"/>
          </a:p>
        </p:txBody>
      </p:sp>
      <p:sp>
        <p:nvSpPr>
          <p:cNvPr id="4" name="Content Placeholder 3">
            <a:extLst>
              <a:ext uri="{FF2B5EF4-FFF2-40B4-BE49-F238E27FC236}">
                <a16:creationId xmlns:a16="http://schemas.microsoft.com/office/drawing/2014/main" id="{52B183BC-FF9E-E743-8A91-0273FEFEB90D}"/>
              </a:ext>
            </a:extLst>
          </p:cNvPr>
          <p:cNvSpPr>
            <a:spLocks noGrp="1"/>
          </p:cNvSpPr>
          <p:nvPr>
            <p:ph sz="half" idx="2"/>
          </p:nvPr>
        </p:nvSpPr>
        <p:spPr/>
        <p:txBody>
          <a:bodyPr/>
          <a:lstStyle/>
          <a:p>
            <a:endParaRPr lang="en-GB"/>
          </a:p>
        </p:txBody>
      </p:sp>
      <p:pic>
        <p:nvPicPr>
          <p:cNvPr id="12290" name="Picture 2" descr="Vygotsky’s zone of proximal development (ZPD)">
            <a:extLst>
              <a:ext uri="{FF2B5EF4-FFF2-40B4-BE49-F238E27FC236}">
                <a16:creationId xmlns:a16="http://schemas.microsoft.com/office/drawing/2014/main" id="{2E840030-D913-DAEC-E47F-196B44E0BE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1494" y="1441899"/>
            <a:ext cx="8741456" cy="6016178"/>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5">
            <a:extLst>
              <a:ext uri="{FF2B5EF4-FFF2-40B4-BE49-F238E27FC236}">
                <a16:creationId xmlns:a16="http://schemas.microsoft.com/office/drawing/2014/main" id="{9B0008A6-088A-32AD-610B-38E4E6EFB5D2}"/>
              </a:ext>
            </a:extLst>
          </p:cNvPr>
          <p:cNvSpPr>
            <a:spLocks noGrp="1"/>
          </p:cNvSpPr>
          <p:nvPr>
            <p:ph sz="half" idx="1"/>
          </p:nvPr>
        </p:nvSpPr>
        <p:spPr/>
        <p:txBody>
          <a:bodyPr/>
          <a:lstStyle/>
          <a:p>
            <a:endParaRPr lang="en-GB" dirty="0"/>
          </a:p>
        </p:txBody>
      </p:sp>
    </p:spTree>
    <p:extLst>
      <p:ext uri="{BB962C8B-B14F-4D97-AF65-F5344CB8AC3E}">
        <p14:creationId xmlns:p14="http://schemas.microsoft.com/office/powerpoint/2010/main" val="328069424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D137A-2478-9C67-EC97-B28576D4318F}"/>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7BB77B51-EE36-4D50-34FF-0D0879CB8D30}"/>
              </a:ext>
            </a:extLst>
          </p:cNvPr>
          <p:cNvSpPr>
            <a:spLocks noGrp="1"/>
          </p:cNvSpPr>
          <p:nvPr>
            <p:ph sz="half" idx="1"/>
          </p:nvPr>
        </p:nvSpPr>
        <p:spPr/>
        <p:txBody>
          <a:bodyPr/>
          <a:lstStyle/>
          <a:p>
            <a:endParaRPr lang="en-GB"/>
          </a:p>
        </p:txBody>
      </p:sp>
      <p:sp>
        <p:nvSpPr>
          <p:cNvPr id="4" name="Content Placeholder 3">
            <a:extLst>
              <a:ext uri="{FF2B5EF4-FFF2-40B4-BE49-F238E27FC236}">
                <a16:creationId xmlns:a16="http://schemas.microsoft.com/office/drawing/2014/main" id="{682D3B5D-5620-68CE-240F-F42EB3758210}"/>
              </a:ext>
            </a:extLst>
          </p:cNvPr>
          <p:cNvSpPr>
            <a:spLocks noGrp="1"/>
          </p:cNvSpPr>
          <p:nvPr>
            <p:ph sz="half" idx="2"/>
          </p:nvPr>
        </p:nvSpPr>
        <p:spPr/>
        <p:txBody>
          <a:bodyPr/>
          <a:lstStyle/>
          <a:p>
            <a:endParaRPr lang="en-GB"/>
          </a:p>
        </p:txBody>
      </p:sp>
      <p:pic>
        <p:nvPicPr>
          <p:cNvPr id="13314" name="Picture 2" descr="Self-Efficacy">
            <a:extLst>
              <a:ext uri="{FF2B5EF4-FFF2-40B4-BE49-F238E27FC236}">
                <a16:creationId xmlns:a16="http://schemas.microsoft.com/office/drawing/2014/main" id="{6B52B5C0-45E5-CC3D-3F44-2A57995EE2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1196" y="0"/>
            <a:ext cx="10746104" cy="822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439177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70390" y="285366"/>
            <a:ext cx="13889621" cy="881364"/>
          </a:xfrm>
        </p:spPr>
        <p:txBody>
          <a:bodyPr>
            <a:normAutofit/>
          </a:bodyPr>
          <a:lstStyle/>
          <a:p>
            <a:r>
              <a:rPr lang="nb-NO" sz="3840" dirty="0">
                <a:solidFill>
                  <a:schemeClr val="accent1"/>
                </a:solidFill>
                <a:latin typeface="Helvetica Neue" charset="0"/>
                <a:ea typeface="Helvetica Neue" charset="0"/>
                <a:cs typeface="Helvetica Neue" charset="0"/>
              </a:rPr>
              <a:t>The </a:t>
            </a:r>
            <a:r>
              <a:rPr lang="nb-NO" sz="3840" dirty="0" err="1">
                <a:solidFill>
                  <a:schemeClr val="accent1"/>
                </a:solidFill>
                <a:latin typeface="Helvetica Neue" charset="0"/>
                <a:ea typeface="Helvetica Neue" charset="0"/>
                <a:cs typeface="Helvetica Neue" charset="0"/>
              </a:rPr>
              <a:t>Role</a:t>
            </a:r>
            <a:r>
              <a:rPr lang="nb-NO" sz="3840" dirty="0">
                <a:solidFill>
                  <a:schemeClr val="accent1"/>
                </a:solidFill>
                <a:latin typeface="Helvetica Neue" charset="0"/>
                <a:ea typeface="Helvetica Neue" charset="0"/>
                <a:cs typeface="Helvetica Neue" charset="0"/>
              </a:rPr>
              <a:t> of Self-Efficacy</a:t>
            </a:r>
            <a:endParaRPr lang="en-US" sz="3840" dirty="0">
              <a:solidFill>
                <a:schemeClr val="accent1"/>
              </a:solidFill>
            </a:endParaRPr>
          </a:p>
        </p:txBody>
      </p:sp>
      <p:grpSp>
        <p:nvGrpSpPr>
          <p:cNvPr id="4" name="Gruppe 3"/>
          <p:cNvGrpSpPr/>
          <p:nvPr/>
        </p:nvGrpSpPr>
        <p:grpSpPr>
          <a:xfrm>
            <a:off x="222813" y="7342707"/>
            <a:ext cx="14407588" cy="945863"/>
            <a:chOff x="185677" y="6118922"/>
            <a:chExt cx="12006323" cy="788219"/>
          </a:xfrm>
        </p:grpSpPr>
        <p:pic>
          <p:nvPicPr>
            <p:cNvPr id="5" name="Bild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37255" y="6312402"/>
              <a:ext cx="2854745" cy="594739"/>
            </a:xfrm>
            <a:prstGeom prst="rect">
              <a:avLst/>
            </a:prstGeom>
          </p:spPr>
        </p:pic>
        <p:pic>
          <p:nvPicPr>
            <p:cNvPr id="6" name="Bild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5677" y="6407458"/>
              <a:ext cx="3275153" cy="312029"/>
            </a:xfrm>
            <a:prstGeom prst="rect">
              <a:avLst/>
            </a:prstGeom>
          </p:spPr>
        </p:pic>
        <p:pic>
          <p:nvPicPr>
            <p:cNvPr id="7" name="Bild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673588" y="6118922"/>
              <a:ext cx="844824" cy="696979"/>
            </a:xfrm>
            <a:prstGeom prst="rect">
              <a:avLst/>
            </a:prstGeom>
          </p:spPr>
        </p:pic>
      </p:grpSp>
      <p:pic>
        <p:nvPicPr>
          <p:cNvPr id="12290" name="Picture 2" descr="https://lh4.googleusercontent.com/Tw_JO9hydTRjm2ocR3u7T-WOoVEoejq8n3g4RuwbC_NXt21gueiiLHEbrT6GMyGBxITEkBunbwqm2dyL0knD3lpHNik_a2p05_xgpnupxra8AxI7tlc7NT91pRGQ2MOEyDghLr4uS_Y"/>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429374" y="1986322"/>
            <a:ext cx="6697980" cy="5280660"/>
          </a:xfrm>
          <a:prstGeom prst="rect">
            <a:avLst/>
          </a:prstGeom>
          <a:noFill/>
          <a:extLst>
            <a:ext uri="{909E8E84-426E-40DD-AFC4-6F175D3DCCD1}">
              <a14:hiddenFill xmlns:a14="http://schemas.microsoft.com/office/drawing/2010/main">
                <a:solidFill>
                  <a:srgbClr val="FFFFFF"/>
                </a:solidFill>
              </a14:hiddenFill>
            </a:ext>
          </a:extLst>
        </p:spPr>
      </p:pic>
      <p:sp>
        <p:nvSpPr>
          <p:cNvPr id="3" name="TekstSylinder 2"/>
          <p:cNvSpPr txBox="1"/>
          <p:nvPr/>
        </p:nvSpPr>
        <p:spPr>
          <a:xfrm>
            <a:off x="222813" y="2173642"/>
            <a:ext cx="6395802" cy="3785652"/>
          </a:xfrm>
          <a:prstGeom prst="rect">
            <a:avLst/>
          </a:prstGeom>
          <a:noFill/>
        </p:spPr>
        <p:txBody>
          <a:bodyPr wrap="square" rtlCol="0">
            <a:spAutoFit/>
          </a:bodyPr>
          <a:lstStyle/>
          <a:p>
            <a:pPr defTabSz="1097280">
              <a:defRPr/>
            </a:pPr>
            <a:r>
              <a:rPr lang="nb-NO" sz="2400" dirty="0">
                <a:solidFill>
                  <a:prstClr val="black"/>
                </a:solidFill>
                <a:latin typeface="Arial" charset="0"/>
                <a:ea typeface="Arial" charset="0"/>
                <a:cs typeface="Arial" charset="0"/>
              </a:rPr>
              <a:t>A personal </a:t>
            </a:r>
            <a:r>
              <a:rPr lang="nb-NO" sz="2400" dirty="0" err="1">
                <a:solidFill>
                  <a:prstClr val="black"/>
                </a:solidFill>
                <a:latin typeface="Arial" charset="0"/>
                <a:ea typeface="Arial" charset="0"/>
                <a:cs typeface="Arial" charset="0"/>
              </a:rPr>
              <a:t>judgment</a:t>
            </a:r>
            <a:r>
              <a:rPr lang="nb-NO" sz="2400" dirty="0">
                <a:solidFill>
                  <a:prstClr val="black"/>
                </a:solidFill>
                <a:latin typeface="Arial" charset="0"/>
                <a:ea typeface="Arial" charset="0"/>
                <a:cs typeface="Arial" charset="0"/>
              </a:rPr>
              <a:t> of </a:t>
            </a:r>
            <a:r>
              <a:rPr lang="nb-NO" sz="2400" dirty="0" err="1">
                <a:solidFill>
                  <a:prstClr val="black"/>
                </a:solidFill>
                <a:latin typeface="Arial" charset="0"/>
                <a:ea typeface="Arial" charset="0"/>
                <a:cs typeface="Arial" charset="0"/>
              </a:rPr>
              <a:t>how</a:t>
            </a:r>
            <a:r>
              <a:rPr lang="nb-NO" sz="2400" dirty="0">
                <a:solidFill>
                  <a:prstClr val="black"/>
                </a:solidFill>
                <a:latin typeface="Arial" charset="0"/>
                <a:ea typeface="Arial" charset="0"/>
                <a:cs typeface="Arial" charset="0"/>
              </a:rPr>
              <a:t> </a:t>
            </a:r>
            <a:r>
              <a:rPr lang="nb-NO" sz="2400" dirty="0" err="1">
                <a:solidFill>
                  <a:prstClr val="black"/>
                </a:solidFill>
                <a:latin typeface="Arial" charset="0"/>
                <a:ea typeface="Arial" charset="0"/>
                <a:cs typeface="Arial" charset="0"/>
              </a:rPr>
              <a:t>well</a:t>
            </a:r>
            <a:r>
              <a:rPr lang="nb-NO" sz="2400" dirty="0">
                <a:solidFill>
                  <a:prstClr val="black"/>
                </a:solidFill>
                <a:latin typeface="Arial" charset="0"/>
                <a:ea typeface="Arial" charset="0"/>
                <a:cs typeface="Arial" charset="0"/>
              </a:rPr>
              <a:t> or </a:t>
            </a:r>
            <a:r>
              <a:rPr lang="nb-NO" sz="2400" dirty="0" err="1">
                <a:solidFill>
                  <a:prstClr val="black"/>
                </a:solidFill>
                <a:latin typeface="Arial" charset="0"/>
                <a:ea typeface="Arial" charset="0"/>
                <a:cs typeface="Arial" charset="0"/>
              </a:rPr>
              <a:t>poorly</a:t>
            </a:r>
            <a:r>
              <a:rPr lang="nb-NO" sz="2400" dirty="0">
                <a:solidFill>
                  <a:prstClr val="black"/>
                </a:solidFill>
                <a:latin typeface="Arial" charset="0"/>
                <a:ea typeface="Arial" charset="0"/>
                <a:cs typeface="Arial" charset="0"/>
              </a:rPr>
              <a:t> a person is </a:t>
            </a:r>
            <a:r>
              <a:rPr lang="nb-NO" sz="2400" dirty="0" err="1">
                <a:solidFill>
                  <a:prstClr val="black"/>
                </a:solidFill>
                <a:latin typeface="Arial" charset="0"/>
                <a:ea typeface="Arial" charset="0"/>
                <a:cs typeface="Arial" charset="0"/>
              </a:rPr>
              <a:t>able</a:t>
            </a:r>
            <a:r>
              <a:rPr lang="nb-NO" sz="2400" dirty="0">
                <a:solidFill>
                  <a:prstClr val="black"/>
                </a:solidFill>
                <a:latin typeface="Arial" charset="0"/>
                <a:ea typeface="Arial" charset="0"/>
                <a:cs typeface="Arial" charset="0"/>
              </a:rPr>
              <a:t> to cope </a:t>
            </a:r>
            <a:r>
              <a:rPr lang="nb-NO" sz="2400" dirty="0" err="1">
                <a:solidFill>
                  <a:prstClr val="black"/>
                </a:solidFill>
                <a:latin typeface="Arial" charset="0"/>
                <a:ea typeface="Arial" charset="0"/>
                <a:cs typeface="Arial" charset="0"/>
              </a:rPr>
              <a:t>with</a:t>
            </a:r>
            <a:r>
              <a:rPr lang="nb-NO" sz="2400" dirty="0">
                <a:solidFill>
                  <a:prstClr val="black"/>
                </a:solidFill>
                <a:latin typeface="Arial" charset="0"/>
                <a:ea typeface="Arial" charset="0"/>
                <a:cs typeface="Arial" charset="0"/>
              </a:rPr>
              <a:t> a given </a:t>
            </a:r>
            <a:r>
              <a:rPr lang="nb-NO" sz="2400" dirty="0" err="1">
                <a:solidFill>
                  <a:prstClr val="black"/>
                </a:solidFill>
                <a:latin typeface="Arial" charset="0"/>
                <a:ea typeface="Arial" charset="0"/>
                <a:cs typeface="Arial" charset="0"/>
              </a:rPr>
              <a:t>situation</a:t>
            </a:r>
            <a:r>
              <a:rPr lang="nb-NO" sz="2400" dirty="0">
                <a:solidFill>
                  <a:prstClr val="black"/>
                </a:solidFill>
                <a:latin typeface="Arial" charset="0"/>
                <a:ea typeface="Arial" charset="0"/>
                <a:cs typeface="Arial" charset="0"/>
              </a:rPr>
              <a:t> </a:t>
            </a:r>
            <a:r>
              <a:rPr lang="nb-NO" sz="2400" dirty="0" err="1">
                <a:solidFill>
                  <a:prstClr val="black"/>
                </a:solidFill>
                <a:latin typeface="Arial" charset="0"/>
                <a:ea typeface="Arial" charset="0"/>
                <a:cs typeface="Arial" charset="0"/>
              </a:rPr>
              <a:t>based</a:t>
            </a:r>
            <a:r>
              <a:rPr lang="nb-NO" sz="2400" dirty="0">
                <a:solidFill>
                  <a:prstClr val="black"/>
                </a:solidFill>
                <a:latin typeface="Arial" charset="0"/>
                <a:ea typeface="Arial" charset="0"/>
                <a:cs typeface="Arial" charset="0"/>
              </a:rPr>
              <a:t> </a:t>
            </a:r>
            <a:r>
              <a:rPr lang="nb-NO" sz="2400" dirty="0" err="1">
                <a:solidFill>
                  <a:prstClr val="black"/>
                </a:solidFill>
                <a:latin typeface="Arial" charset="0"/>
                <a:ea typeface="Arial" charset="0"/>
                <a:cs typeface="Arial" charset="0"/>
              </a:rPr>
              <a:t>on</a:t>
            </a:r>
            <a:r>
              <a:rPr lang="nb-NO" sz="2400" dirty="0">
                <a:solidFill>
                  <a:prstClr val="black"/>
                </a:solidFill>
                <a:latin typeface="Arial" charset="0"/>
                <a:ea typeface="Arial" charset="0"/>
                <a:cs typeface="Arial" charset="0"/>
              </a:rPr>
              <a:t> </a:t>
            </a:r>
            <a:r>
              <a:rPr lang="nb-NO" sz="2400" dirty="0" err="1">
                <a:solidFill>
                  <a:prstClr val="black"/>
                </a:solidFill>
                <a:latin typeface="Arial" charset="0"/>
                <a:ea typeface="Arial" charset="0"/>
                <a:cs typeface="Arial" charset="0"/>
              </a:rPr>
              <a:t>the</a:t>
            </a:r>
            <a:r>
              <a:rPr lang="nb-NO" sz="2400" dirty="0">
                <a:solidFill>
                  <a:prstClr val="black"/>
                </a:solidFill>
                <a:latin typeface="Arial" charset="0"/>
                <a:ea typeface="Arial" charset="0"/>
                <a:cs typeface="Arial" charset="0"/>
              </a:rPr>
              <a:t> skills </a:t>
            </a:r>
            <a:r>
              <a:rPr lang="nb-NO" sz="2400" dirty="0" err="1">
                <a:solidFill>
                  <a:prstClr val="black"/>
                </a:solidFill>
                <a:latin typeface="Arial" charset="0"/>
                <a:ea typeface="Arial" charset="0"/>
                <a:cs typeface="Arial" charset="0"/>
              </a:rPr>
              <a:t>they</a:t>
            </a:r>
            <a:r>
              <a:rPr lang="nb-NO" sz="2400" dirty="0">
                <a:solidFill>
                  <a:prstClr val="black"/>
                </a:solidFill>
                <a:latin typeface="Arial" charset="0"/>
                <a:ea typeface="Arial" charset="0"/>
                <a:cs typeface="Arial" charset="0"/>
              </a:rPr>
              <a:t> have and </a:t>
            </a:r>
            <a:r>
              <a:rPr lang="nb-NO" sz="2400" dirty="0" err="1">
                <a:solidFill>
                  <a:prstClr val="black"/>
                </a:solidFill>
                <a:latin typeface="Arial" charset="0"/>
                <a:ea typeface="Arial" charset="0"/>
                <a:cs typeface="Arial" charset="0"/>
              </a:rPr>
              <a:t>the</a:t>
            </a:r>
            <a:r>
              <a:rPr lang="nb-NO" sz="2400" dirty="0">
                <a:solidFill>
                  <a:prstClr val="black"/>
                </a:solidFill>
                <a:latin typeface="Arial" charset="0"/>
                <a:ea typeface="Arial" charset="0"/>
                <a:cs typeface="Arial" charset="0"/>
              </a:rPr>
              <a:t> </a:t>
            </a:r>
            <a:r>
              <a:rPr lang="nb-NO" sz="2400" dirty="0" err="1">
                <a:solidFill>
                  <a:prstClr val="black"/>
                </a:solidFill>
                <a:latin typeface="Arial" charset="0"/>
                <a:ea typeface="Arial" charset="0"/>
                <a:cs typeface="Arial" charset="0"/>
              </a:rPr>
              <a:t>circumstances</a:t>
            </a:r>
            <a:r>
              <a:rPr lang="nb-NO" sz="2400" dirty="0">
                <a:solidFill>
                  <a:prstClr val="black"/>
                </a:solidFill>
                <a:latin typeface="Arial" charset="0"/>
                <a:ea typeface="Arial" charset="0"/>
                <a:cs typeface="Arial" charset="0"/>
              </a:rPr>
              <a:t> </a:t>
            </a:r>
            <a:r>
              <a:rPr lang="nb-NO" sz="2400" dirty="0" err="1">
                <a:solidFill>
                  <a:prstClr val="black"/>
                </a:solidFill>
                <a:latin typeface="Arial" charset="0"/>
                <a:ea typeface="Arial" charset="0"/>
                <a:cs typeface="Arial" charset="0"/>
              </a:rPr>
              <a:t>they</a:t>
            </a:r>
            <a:r>
              <a:rPr lang="nb-NO" sz="2400" dirty="0">
                <a:solidFill>
                  <a:prstClr val="black"/>
                </a:solidFill>
                <a:latin typeface="Arial" charset="0"/>
                <a:ea typeface="Arial" charset="0"/>
                <a:cs typeface="Arial" charset="0"/>
              </a:rPr>
              <a:t> face 4 </a:t>
            </a:r>
            <a:r>
              <a:rPr lang="nb-NO" sz="2400" dirty="0" err="1">
                <a:solidFill>
                  <a:prstClr val="black"/>
                </a:solidFill>
                <a:latin typeface="Arial" charset="0"/>
                <a:ea typeface="Arial" charset="0"/>
                <a:cs typeface="Arial" charset="0"/>
              </a:rPr>
              <a:t>processes</a:t>
            </a:r>
            <a:r>
              <a:rPr lang="nb-NO" sz="2400" dirty="0">
                <a:solidFill>
                  <a:prstClr val="black"/>
                </a:solidFill>
                <a:latin typeface="Arial" charset="0"/>
                <a:ea typeface="Arial" charset="0"/>
                <a:cs typeface="Arial" charset="0"/>
              </a:rPr>
              <a:t>:</a:t>
            </a:r>
            <a:br>
              <a:rPr lang="nb-NO" sz="2400" dirty="0">
                <a:solidFill>
                  <a:prstClr val="black"/>
                </a:solidFill>
                <a:latin typeface="Arial" charset="0"/>
                <a:ea typeface="Arial" charset="0"/>
                <a:cs typeface="Arial" charset="0"/>
              </a:rPr>
            </a:br>
            <a:endParaRPr lang="nb-NO" sz="2400" dirty="0">
              <a:solidFill>
                <a:prstClr val="black"/>
              </a:solidFill>
              <a:latin typeface="Arial" charset="0"/>
              <a:ea typeface="Arial" charset="0"/>
              <a:cs typeface="Arial" charset="0"/>
            </a:endParaRPr>
          </a:p>
          <a:p>
            <a:pPr marL="411480" indent="-411480" defTabSz="1097280" fontAlgn="base">
              <a:buFont typeface="+mj-lt"/>
              <a:buAutoNum type="arabicPeriod"/>
              <a:defRPr/>
            </a:pPr>
            <a:r>
              <a:rPr lang="nb-NO" sz="2400" dirty="0">
                <a:solidFill>
                  <a:prstClr val="black"/>
                </a:solidFill>
                <a:latin typeface="Arial" charset="0"/>
                <a:ea typeface="Arial" charset="0"/>
                <a:cs typeface="Arial" charset="0"/>
              </a:rPr>
              <a:t>Mastering</a:t>
            </a:r>
          </a:p>
          <a:p>
            <a:pPr marL="411480" indent="-411480" defTabSz="1097280" fontAlgn="base">
              <a:buFont typeface="+mj-lt"/>
              <a:buAutoNum type="arabicPeriod"/>
              <a:defRPr/>
            </a:pPr>
            <a:r>
              <a:rPr lang="nb-NO" sz="2400" dirty="0" err="1">
                <a:solidFill>
                  <a:prstClr val="black"/>
                </a:solidFill>
                <a:latin typeface="Arial" charset="0"/>
                <a:ea typeface="Arial" charset="0"/>
                <a:cs typeface="Arial" charset="0"/>
              </a:rPr>
              <a:t>Role-modelling</a:t>
            </a:r>
            <a:endParaRPr lang="nb-NO" sz="2400" dirty="0">
              <a:solidFill>
                <a:prstClr val="black"/>
              </a:solidFill>
              <a:latin typeface="Arial" charset="0"/>
              <a:ea typeface="Arial" charset="0"/>
              <a:cs typeface="Arial" charset="0"/>
            </a:endParaRPr>
          </a:p>
          <a:p>
            <a:pPr marL="411480" indent="-411480" defTabSz="1097280" fontAlgn="base">
              <a:buFont typeface="+mj-lt"/>
              <a:buAutoNum type="arabicPeriod"/>
              <a:defRPr/>
            </a:pPr>
            <a:r>
              <a:rPr lang="nb-NO" sz="2400" dirty="0">
                <a:solidFill>
                  <a:prstClr val="black"/>
                </a:solidFill>
                <a:latin typeface="Arial" charset="0"/>
                <a:ea typeface="Arial" charset="0"/>
                <a:cs typeface="Arial" charset="0"/>
              </a:rPr>
              <a:t>Feedback/coaching</a:t>
            </a:r>
          </a:p>
          <a:p>
            <a:pPr marL="411480" indent="-411480" defTabSz="1097280" fontAlgn="base">
              <a:buFont typeface="+mj-lt"/>
              <a:buAutoNum type="arabicPeriod"/>
              <a:defRPr/>
            </a:pPr>
            <a:r>
              <a:rPr lang="nb-NO" sz="2400" dirty="0" err="1">
                <a:solidFill>
                  <a:prstClr val="black"/>
                </a:solidFill>
                <a:latin typeface="Arial" charset="0"/>
                <a:ea typeface="Arial" charset="0"/>
                <a:cs typeface="Arial" charset="0"/>
              </a:rPr>
              <a:t>Physiological</a:t>
            </a:r>
            <a:r>
              <a:rPr lang="nb-NO" sz="2400" dirty="0">
                <a:solidFill>
                  <a:prstClr val="black"/>
                </a:solidFill>
                <a:latin typeface="Arial" charset="0"/>
                <a:ea typeface="Arial" charset="0"/>
                <a:cs typeface="Arial" charset="0"/>
              </a:rPr>
              <a:t> </a:t>
            </a:r>
            <a:r>
              <a:rPr lang="nb-NO" sz="2400" dirty="0" err="1">
                <a:solidFill>
                  <a:prstClr val="black"/>
                </a:solidFill>
                <a:latin typeface="Arial" charset="0"/>
                <a:ea typeface="Arial" charset="0"/>
                <a:cs typeface="Arial" charset="0"/>
              </a:rPr>
              <a:t>changes</a:t>
            </a:r>
            <a:endParaRPr lang="nb-NO" sz="2400" dirty="0">
              <a:solidFill>
                <a:prstClr val="black"/>
              </a:solidFill>
              <a:latin typeface="Arial" charset="0"/>
              <a:ea typeface="Arial" charset="0"/>
              <a:cs typeface="Arial" charset="0"/>
            </a:endParaRPr>
          </a:p>
          <a:p>
            <a:pPr defTabSz="1097280">
              <a:defRPr/>
            </a:pPr>
            <a:endParaRPr lang="nb-NO" sz="2400" dirty="0">
              <a:solidFill>
                <a:prstClr val="black"/>
              </a:solidFill>
              <a:latin typeface="Arial" charset="0"/>
              <a:ea typeface="Arial" charset="0"/>
              <a:cs typeface="Arial" charset="0"/>
            </a:endParaRPr>
          </a:p>
        </p:txBody>
      </p:sp>
      <p:sp>
        <p:nvSpPr>
          <p:cNvPr id="8" name="Rektangel 7"/>
          <p:cNvSpPr/>
          <p:nvPr/>
        </p:nvSpPr>
        <p:spPr>
          <a:xfrm>
            <a:off x="7172660" y="3893201"/>
            <a:ext cx="247184" cy="424732"/>
          </a:xfrm>
          <a:prstGeom prst="rect">
            <a:avLst/>
          </a:prstGeom>
        </p:spPr>
        <p:txBody>
          <a:bodyPr wrap="none">
            <a:spAutoFit/>
          </a:bodyPr>
          <a:lstStyle/>
          <a:p>
            <a:pPr defTabSz="1097280">
              <a:defRPr/>
            </a:pPr>
            <a:r>
              <a:rPr lang="sk-SK" sz="2160" dirty="0">
                <a:solidFill>
                  <a:prstClr val="black"/>
                </a:solidFill>
                <a:latin typeface="Calibri" panose="020F0502020204030204"/>
              </a:rPr>
              <a:t> </a:t>
            </a:r>
            <a:endParaRPr lang="nb-NO" sz="2160" dirty="0">
              <a:solidFill>
                <a:prstClr val="black"/>
              </a:solidFill>
              <a:latin typeface="Calibri" panose="020F0502020204030204"/>
            </a:endParaRPr>
          </a:p>
        </p:txBody>
      </p:sp>
      <p:sp>
        <p:nvSpPr>
          <p:cNvPr id="9" name="Rektangel 8"/>
          <p:cNvSpPr/>
          <p:nvPr/>
        </p:nvSpPr>
        <p:spPr>
          <a:xfrm>
            <a:off x="7172660" y="3893201"/>
            <a:ext cx="247184" cy="424732"/>
          </a:xfrm>
          <a:prstGeom prst="rect">
            <a:avLst/>
          </a:prstGeom>
        </p:spPr>
        <p:txBody>
          <a:bodyPr wrap="none">
            <a:spAutoFit/>
          </a:bodyPr>
          <a:lstStyle/>
          <a:p>
            <a:pPr defTabSz="1097280">
              <a:defRPr/>
            </a:pPr>
            <a:r>
              <a:rPr lang="sk-SK" sz="2160" dirty="0">
                <a:solidFill>
                  <a:prstClr val="black"/>
                </a:solidFill>
                <a:latin typeface="Calibri" panose="020F0502020204030204"/>
              </a:rPr>
              <a:t> </a:t>
            </a:r>
            <a:endParaRPr lang="nb-NO" sz="2160" dirty="0">
              <a:solidFill>
                <a:prstClr val="black"/>
              </a:solidFill>
              <a:latin typeface="Calibri" panose="020F0502020204030204"/>
            </a:endParaRPr>
          </a:p>
        </p:txBody>
      </p:sp>
      <p:sp>
        <p:nvSpPr>
          <p:cNvPr id="10" name="Rektangel 9"/>
          <p:cNvSpPr/>
          <p:nvPr/>
        </p:nvSpPr>
        <p:spPr>
          <a:xfrm>
            <a:off x="7172660" y="3893201"/>
            <a:ext cx="247184" cy="424732"/>
          </a:xfrm>
          <a:prstGeom prst="rect">
            <a:avLst/>
          </a:prstGeom>
        </p:spPr>
        <p:txBody>
          <a:bodyPr wrap="none">
            <a:spAutoFit/>
          </a:bodyPr>
          <a:lstStyle/>
          <a:p>
            <a:pPr defTabSz="1097280">
              <a:defRPr/>
            </a:pPr>
            <a:r>
              <a:rPr lang="sk-SK" sz="2160" dirty="0">
                <a:solidFill>
                  <a:prstClr val="black"/>
                </a:solidFill>
                <a:latin typeface="Calibri" panose="020F0502020204030204"/>
              </a:rPr>
              <a:t> </a:t>
            </a:r>
            <a:endParaRPr lang="nb-NO" sz="2160" dirty="0">
              <a:solidFill>
                <a:prstClr val="black"/>
              </a:solidFill>
              <a:latin typeface="Calibri" panose="020F0502020204030204"/>
            </a:endParaRPr>
          </a:p>
        </p:txBody>
      </p:sp>
      <p:sp>
        <p:nvSpPr>
          <p:cNvPr id="11" name="TekstSylinder 10"/>
          <p:cNvSpPr txBox="1"/>
          <p:nvPr/>
        </p:nvSpPr>
        <p:spPr>
          <a:xfrm>
            <a:off x="11558602" y="5336314"/>
            <a:ext cx="2088508" cy="1754326"/>
          </a:xfrm>
          <a:prstGeom prst="rect">
            <a:avLst/>
          </a:prstGeom>
          <a:noFill/>
        </p:spPr>
        <p:txBody>
          <a:bodyPr wrap="square" rtlCol="0">
            <a:spAutoFit/>
          </a:bodyPr>
          <a:lstStyle/>
          <a:p>
            <a:pPr defTabSz="1097280">
              <a:defRPr/>
            </a:pPr>
            <a:r>
              <a:rPr lang="nb-NO" sz="2160" dirty="0">
                <a:solidFill>
                  <a:prstClr val="black"/>
                </a:solidFill>
                <a:latin typeface="Arial" charset="0"/>
                <a:ea typeface="Arial" charset="0"/>
                <a:cs typeface="Arial" charset="0"/>
              </a:rPr>
              <a:t>SE moderates and </a:t>
            </a:r>
            <a:r>
              <a:rPr lang="nb-NO" sz="2160" dirty="0" err="1">
                <a:solidFill>
                  <a:prstClr val="black"/>
                </a:solidFill>
                <a:latin typeface="Arial" charset="0"/>
                <a:ea typeface="Arial" charset="0"/>
                <a:cs typeface="Arial" charset="0"/>
              </a:rPr>
              <a:t>mediates</a:t>
            </a:r>
            <a:r>
              <a:rPr lang="nb-NO" sz="2160" dirty="0">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behaviour</a:t>
            </a:r>
            <a:endParaRPr lang="nb-NO" sz="2160" dirty="0">
              <a:solidFill>
                <a:prstClr val="black"/>
              </a:solidFill>
              <a:latin typeface="Arial" charset="0"/>
              <a:ea typeface="Arial" charset="0"/>
              <a:cs typeface="Arial" charset="0"/>
            </a:endParaRPr>
          </a:p>
          <a:p>
            <a:pPr defTabSz="1097280">
              <a:defRPr/>
            </a:pPr>
            <a:br>
              <a:rPr lang="nb-NO" sz="2160" dirty="0">
                <a:solidFill>
                  <a:prstClr val="black"/>
                </a:solidFill>
                <a:latin typeface="Calibri" panose="020F0502020204030204"/>
              </a:rPr>
            </a:br>
            <a:endParaRPr lang="nb-NO" sz="2160" dirty="0">
              <a:solidFill>
                <a:prstClr val="black"/>
              </a:solidFill>
              <a:latin typeface="Calibri" panose="020F0502020204030204"/>
            </a:endParaRPr>
          </a:p>
        </p:txBody>
      </p:sp>
      <p:cxnSp>
        <p:nvCxnSpPr>
          <p:cNvPr id="13" name="Rett pil 12"/>
          <p:cNvCxnSpPr/>
          <p:nvPr/>
        </p:nvCxnSpPr>
        <p:spPr>
          <a:xfrm flipH="1" flipV="1">
            <a:off x="9738360" y="3068957"/>
            <a:ext cx="1854533" cy="284585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Rett pil 20"/>
          <p:cNvCxnSpPr/>
          <p:nvPr/>
        </p:nvCxnSpPr>
        <p:spPr>
          <a:xfrm flipH="1" flipV="1">
            <a:off x="9738360" y="4075702"/>
            <a:ext cx="1854533" cy="183910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Rett pil 22"/>
          <p:cNvCxnSpPr/>
          <p:nvPr/>
        </p:nvCxnSpPr>
        <p:spPr>
          <a:xfrm flipH="1" flipV="1">
            <a:off x="9909811" y="5054808"/>
            <a:ext cx="1683083" cy="86000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99A3E72B-DC3F-E981-2A4A-4CA0B9F912E9}"/>
              </a:ext>
            </a:extLst>
          </p:cNvPr>
          <p:cNvSpPr/>
          <p:nvPr/>
        </p:nvSpPr>
        <p:spPr>
          <a:xfrm>
            <a:off x="11039835" y="5169928"/>
            <a:ext cx="2833679" cy="156447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nb-NO" sz="2160">
              <a:solidFill>
                <a:prstClr val="white"/>
              </a:solidFill>
              <a:latin typeface="Calibri" panose="020F0502020204030204"/>
            </a:endParaRPr>
          </a:p>
        </p:txBody>
      </p:sp>
    </p:spTree>
    <p:extLst>
      <p:ext uri="{BB962C8B-B14F-4D97-AF65-F5344CB8AC3E}">
        <p14:creationId xmlns:p14="http://schemas.microsoft.com/office/powerpoint/2010/main" val="956147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2DF3D-36F6-2A4D-A3A1-9D55DF9A28BA}"/>
              </a:ext>
            </a:extLst>
          </p:cNvPr>
          <p:cNvSpPr>
            <a:spLocks noGrp="1"/>
          </p:cNvSpPr>
          <p:nvPr>
            <p:ph type="title"/>
          </p:nvPr>
        </p:nvSpPr>
        <p:spPr/>
        <p:txBody>
          <a:bodyPr/>
          <a:lstStyle/>
          <a:p>
            <a:r>
              <a:rPr lang="en-US" dirty="0"/>
              <a:t>Theory of Planned </a:t>
            </a:r>
            <a:r>
              <a:rPr lang="en-US" dirty="0" err="1"/>
              <a:t>Behaviour</a:t>
            </a:r>
            <a:r>
              <a:rPr lang="en-US" dirty="0"/>
              <a:t> (Ajzen, 1991)</a:t>
            </a:r>
          </a:p>
        </p:txBody>
      </p:sp>
      <p:sp>
        <p:nvSpPr>
          <p:cNvPr id="4" name="Oval 3">
            <a:extLst>
              <a:ext uri="{FF2B5EF4-FFF2-40B4-BE49-F238E27FC236}">
                <a16:creationId xmlns:a16="http://schemas.microsoft.com/office/drawing/2014/main" id="{600568F9-5113-D047-8A65-09304200B850}"/>
              </a:ext>
            </a:extLst>
          </p:cNvPr>
          <p:cNvSpPr/>
          <p:nvPr/>
        </p:nvSpPr>
        <p:spPr>
          <a:xfrm>
            <a:off x="6248586" y="3805087"/>
            <a:ext cx="2554421" cy="1545630"/>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097252">
              <a:defRPr/>
            </a:pPr>
            <a:endParaRPr lang="en-US" sz="2160">
              <a:solidFill>
                <a:prstClr val="white"/>
              </a:solidFill>
              <a:latin typeface="Calibri" panose="020F0502020204030204"/>
            </a:endParaRPr>
          </a:p>
        </p:txBody>
      </p:sp>
      <p:sp>
        <p:nvSpPr>
          <p:cNvPr id="5" name="TextBox 4">
            <a:extLst>
              <a:ext uri="{FF2B5EF4-FFF2-40B4-BE49-F238E27FC236}">
                <a16:creationId xmlns:a16="http://schemas.microsoft.com/office/drawing/2014/main" id="{A83A1BD0-73EE-404E-9281-5ABF6D57F291}"/>
              </a:ext>
            </a:extLst>
          </p:cNvPr>
          <p:cNvSpPr txBox="1"/>
          <p:nvPr/>
        </p:nvSpPr>
        <p:spPr>
          <a:xfrm>
            <a:off x="6898127" y="4356299"/>
            <a:ext cx="1218539" cy="424732"/>
          </a:xfrm>
          <a:prstGeom prst="rect">
            <a:avLst/>
          </a:prstGeom>
          <a:noFill/>
        </p:spPr>
        <p:txBody>
          <a:bodyPr wrap="none" rtlCol="0">
            <a:spAutoFit/>
          </a:bodyPr>
          <a:lstStyle/>
          <a:p>
            <a:pPr defTabSz="1097252">
              <a:defRPr/>
            </a:pPr>
            <a:r>
              <a:rPr lang="en-US" sz="2160" dirty="0">
                <a:solidFill>
                  <a:prstClr val="black"/>
                </a:solidFill>
                <a:latin typeface="Calibri" panose="020F0502020204030204"/>
              </a:rPr>
              <a:t>Intention</a:t>
            </a:r>
          </a:p>
        </p:txBody>
      </p:sp>
      <p:sp>
        <p:nvSpPr>
          <p:cNvPr id="6" name="Oval 5">
            <a:extLst>
              <a:ext uri="{FF2B5EF4-FFF2-40B4-BE49-F238E27FC236}">
                <a16:creationId xmlns:a16="http://schemas.microsoft.com/office/drawing/2014/main" id="{E9A132D9-4DB3-C740-A67F-1CC3DAC43451}"/>
              </a:ext>
            </a:extLst>
          </p:cNvPr>
          <p:cNvSpPr/>
          <p:nvPr/>
        </p:nvSpPr>
        <p:spPr>
          <a:xfrm>
            <a:off x="9453104" y="3805087"/>
            <a:ext cx="2554421" cy="1545630"/>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097252">
              <a:defRPr/>
            </a:pPr>
            <a:endParaRPr lang="en-US" sz="2160">
              <a:solidFill>
                <a:prstClr val="white"/>
              </a:solidFill>
              <a:latin typeface="Calibri" panose="020F0502020204030204"/>
            </a:endParaRPr>
          </a:p>
        </p:txBody>
      </p:sp>
      <p:sp>
        <p:nvSpPr>
          <p:cNvPr id="7" name="TextBox 6">
            <a:extLst>
              <a:ext uri="{FF2B5EF4-FFF2-40B4-BE49-F238E27FC236}">
                <a16:creationId xmlns:a16="http://schemas.microsoft.com/office/drawing/2014/main" id="{DF07A3EE-73B9-B544-A899-B579B8E7FA7F}"/>
              </a:ext>
            </a:extLst>
          </p:cNvPr>
          <p:cNvSpPr txBox="1"/>
          <p:nvPr/>
        </p:nvSpPr>
        <p:spPr>
          <a:xfrm>
            <a:off x="10049550" y="4356299"/>
            <a:ext cx="1324593" cy="424732"/>
          </a:xfrm>
          <a:prstGeom prst="rect">
            <a:avLst/>
          </a:prstGeom>
          <a:noFill/>
        </p:spPr>
        <p:txBody>
          <a:bodyPr wrap="none" rtlCol="0">
            <a:spAutoFit/>
          </a:bodyPr>
          <a:lstStyle/>
          <a:p>
            <a:pPr defTabSz="1097252">
              <a:defRPr/>
            </a:pPr>
            <a:r>
              <a:rPr lang="en-US" sz="2160" dirty="0" err="1">
                <a:solidFill>
                  <a:prstClr val="black"/>
                </a:solidFill>
                <a:latin typeface="Calibri" panose="020F0502020204030204"/>
              </a:rPr>
              <a:t>Behaviour</a:t>
            </a:r>
            <a:endParaRPr lang="en-US" sz="2160" dirty="0">
              <a:solidFill>
                <a:prstClr val="black"/>
              </a:solidFill>
              <a:latin typeface="Calibri" panose="020F0502020204030204"/>
            </a:endParaRPr>
          </a:p>
        </p:txBody>
      </p:sp>
      <p:sp>
        <p:nvSpPr>
          <p:cNvPr id="8" name="Oval 7">
            <a:extLst>
              <a:ext uri="{FF2B5EF4-FFF2-40B4-BE49-F238E27FC236}">
                <a16:creationId xmlns:a16="http://schemas.microsoft.com/office/drawing/2014/main" id="{63569479-953C-3642-9084-95B03E3CF1E9}"/>
              </a:ext>
            </a:extLst>
          </p:cNvPr>
          <p:cNvSpPr/>
          <p:nvPr/>
        </p:nvSpPr>
        <p:spPr>
          <a:xfrm>
            <a:off x="3044068" y="3805087"/>
            <a:ext cx="2554421" cy="1545630"/>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097252">
              <a:defRPr/>
            </a:pPr>
            <a:endParaRPr lang="en-US" sz="2160">
              <a:solidFill>
                <a:prstClr val="white"/>
              </a:solidFill>
              <a:latin typeface="Calibri" panose="020F0502020204030204"/>
            </a:endParaRPr>
          </a:p>
        </p:txBody>
      </p:sp>
      <p:sp>
        <p:nvSpPr>
          <p:cNvPr id="9" name="TextBox 8">
            <a:extLst>
              <a:ext uri="{FF2B5EF4-FFF2-40B4-BE49-F238E27FC236}">
                <a16:creationId xmlns:a16="http://schemas.microsoft.com/office/drawing/2014/main" id="{10CD7FF2-8B11-8D47-AB8D-F15F48270D61}"/>
              </a:ext>
            </a:extLst>
          </p:cNvPr>
          <p:cNvSpPr txBox="1"/>
          <p:nvPr/>
        </p:nvSpPr>
        <p:spPr>
          <a:xfrm>
            <a:off x="3278877" y="4356299"/>
            <a:ext cx="2046266" cy="424732"/>
          </a:xfrm>
          <a:prstGeom prst="rect">
            <a:avLst/>
          </a:prstGeom>
          <a:noFill/>
        </p:spPr>
        <p:txBody>
          <a:bodyPr wrap="none" rtlCol="0">
            <a:spAutoFit/>
          </a:bodyPr>
          <a:lstStyle/>
          <a:p>
            <a:pPr defTabSz="1097252">
              <a:defRPr/>
            </a:pPr>
            <a:r>
              <a:rPr lang="en-US" sz="2160" dirty="0">
                <a:solidFill>
                  <a:prstClr val="black"/>
                </a:solidFill>
                <a:latin typeface="Calibri" panose="020F0502020204030204"/>
              </a:rPr>
              <a:t>Subjective Norm</a:t>
            </a:r>
          </a:p>
        </p:txBody>
      </p:sp>
      <p:sp>
        <p:nvSpPr>
          <p:cNvPr id="10" name="Oval 9">
            <a:extLst>
              <a:ext uri="{FF2B5EF4-FFF2-40B4-BE49-F238E27FC236}">
                <a16:creationId xmlns:a16="http://schemas.microsoft.com/office/drawing/2014/main" id="{D711F384-A229-1749-A070-5D2129A64D68}"/>
              </a:ext>
            </a:extLst>
          </p:cNvPr>
          <p:cNvSpPr/>
          <p:nvPr/>
        </p:nvSpPr>
        <p:spPr>
          <a:xfrm>
            <a:off x="3044068" y="1905493"/>
            <a:ext cx="2554421" cy="1545630"/>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097252">
              <a:defRPr/>
            </a:pPr>
            <a:endParaRPr lang="en-US" sz="2160">
              <a:solidFill>
                <a:prstClr val="white"/>
              </a:solidFill>
              <a:latin typeface="Calibri" panose="020F0502020204030204"/>
            </a:endParaRPr>
          </a:p>
        </p:txBody>
      </p:sp>
      <p:sp>
        <p:nvSpPr>
          <p:cNvPr id="11" name="TextBox 10">
            <a:extLst>
              <a:ext uri="{FF2B5EF4-FFF2-40B4-BE49-F238E27FC236}">
                <a16:creationId xmlns:a16="http://schemas.microsoft.com/office/drawing/2014/main" id="{65BC12A9-2636-4845-96FA-2FBB5709EC66}"/>
              </a:ext>
            </a:extLst>
          </p:cNvPr>
          <p:cNvSpPr txBox="1"/>
          <p:nvPr/>
        </p:nvSpPr>
        <p:spPr>
          <a:xfrm>
            <a:off x="3750428" y="2456706"/>
            <a:ext cx="1106650" cy="424732"/>
          </a:xfrm>
          <a:prstGeom prst="rect">
            <a:avLst/>
          </a:prstGeom>
          <a:noFill/>
        </p:spPr>
        <p:txBody>
          <a:bodyPr wrap="none" rtlCol="0">
            <a:spAutoFit/>
          </a:bodyPr>
          <a:lstStyle/>
          <a:p>
            <a:pPr defTabSz="1097252">
              <a:defRPr/>
            </a:pPr>
            <a:r>
              <a:rPr lang="en-US" sz="2160" dirty="0">
                <a:solidFill>
                  <a:prstClr val="black"/>
                </a:solidFill>
                <a:latin typeface="Calibri" panose="020F0502020204030204"/>
              </a:rPr>
              <a:t>Attitude</a:t>
            </a:r>
          </a:p>
        </p:txBody>
      </p:sp>
      <p:sp>
        <p:nvSpPr>
          <p:cNvPr id="12" name="Oval 11">
            <a:extLst>
              <a:ext uri="{FF2B5EF4-FFF2-40B4-BE49-F238E27FC236}">
                <a16:creationId xmlns:a16="http://schemas.microsoft.com/office/drawing/2014/main" id="{D9797E29-671D-F64F-ACBE-6131F1AC0D0B}"/>
              </a:ext>
            </a:extLst>
          </p:cNvPr>
          <p:cNvSpPr/>
          <p:nvPr/>
        </p:nvSpPr>
        <p:spPr>
          <a:xfrm>
            <a:off x="3044068" y="5704682"/>
            <a:ext cx="2554421" cy="1545630"/>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097252">
              <a:defRPr/>
            </a:pPr>
            <a:endParaRPr lang="en-US" sz="2160">
              <a:solidFill>
                <a:prstClr val="white"/>
              </a:solidFill>
              <a:latin typeface="Calibri" panose="020F0502020204030204"/>
            </a:endParaRPr>
          </a:p>
        </p:txBody>
      </p:sp>
      <p:sp>
        <p:nvSpPr>
          <p:cNvPr id="13" name="TextBox 12">
            <a:extLst>
              <a:ext uri="{FF2B5EF4-FFF2-40B4-BE49-F238E27FC236}">
                <a16:creationId xmlns:a16="http://schemas.microsoft.com/office/drawing/2014/main" id="{8BB27D67-2D62-4744-B406-87DD3A25AAF4}"/>
              </a:ext>
            </a:extLst>
          </p:cNvPr>
          <p:cNvSpPr txBox="1"/>
          <p:nvPr/>
        </p:nvSpPr>
        <p:spPr>
          <a:xfrm>
            <a:off x="3169940" y="6018905"/>
            <a:ext cx="2409890" cy="757130"/>
          </a:xfrm>
          <a:prstGeom prst="rect">
            <a:avLst/>
          </a:prstGeom>
          <a:noFill/>
        </p:spPr>
        <p:txBody>
          <a:bodyPr wrap="none" rtlCol="0">
            <a:spAutoFit/>
          </a:bodyPr>
          <a:lstStyle/>
          <a:p>
            <a:pPr algn="ctr" defTabSz="1097252">
              <a:defRPr/>
            </a:pPr>
            <a:r>
              <a:rPr lang="en-US" sz="2160" dirty="0">
                <a:solidFill>
                  <a:prstClr val="black"/>
                </a:solidFill>
                <a:latin typeface="Calibri" panose="020F0502020204030204"/>
              </a:rPr>
              <a:t>Perceived </a:t>
            </a:r>
          </a:p>
          <a:p>
            <a:pPr algn="ctr" defTabSz="1097252">
              <a:defRPr/>
            </a:pPr>
            <a:r>
              <a:rPr lang="en-GB" sz="2160" dirty="0">
                <a:solidFill>
                  <a:prstClr val="black"/>
                </a:solidFill>
                <a:latin typeface="Calibri" panose="020F0502020204030204"/>
              </a:rPr>
              <a:t>Behavioural</a:t>
            </a:r>
            <a:r>
              <a:rPr lang="en-US" sz="2160" dirty="0">
                <a:solidFill>
                  <a:prstClr val="black"/>
                </a:solidFill>
                <a:latin typeface="Calibri" panose="020F0502020204030204"/>
              </a:rPr>
              <a:t> Control</a:t>
            </a:r>
          </a:p>
        </p:txBody>
      </p:sp>
      <p:cxnSp>
        <p:nvCxnSpPr>
          <p:cNvPr id="15" name="Straight Arrow Connector 14">
            <a:extLst>
              <a:ext uri="{FF2B5EF4-FFF2-40B4-BE49-F238E27FC236}">
                <a16:creationId xmlns:a16="http://schemas.microsoft.com/office/drawing/2014/main" id="{051580BE-C389-8A44-BB40-4A7D117342C6}"/>
              </a:ext>
            </a:extLst>
          </p:cNvPr>
          <p:cNvCxnSpPr>
            <a:stCxn id="10" idx="6"/>
            <a:endCxn id="4" idx="1"/>
          </p:cNvCxnSpPr>
          <p:nvPr/>
        </p:nvCxnSpPr>
        <p:spPr>
          <a:xfrm>
            <a:off x="5598489" y="2678309"/>
            <a:ext cx="1024184" cy="1353131"/>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0DFFE051-187F-D14C-981D-87C19B68FFEF}"/>
              </a:ext>
            </a:extLst>
          </p:cNvPr>
          <p:cNvCxnSpPr>
            <a:cxnSpLocks/>
            <a:stCxn id="4" idx="6"/>
            <a:endCxn id="6" idx="2"/>
          </p:cNvCxnSpPr>
          <p:nvPr/>
        </p:nvCxnSpPr>
        <p:spPr>
          <a:xfrm>
            <a:off x="8803007" y="4577900"/>
            <a:ext cx="650099" cy="0"/>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C1E48545-7B99-9C4D-90B9-FAF94B246D13}"/>
              </a:ext>
            </a:extLst>
          </p:cNvPr>
          <p:cNvCxnSpPr>
            <a:cxnSpLocks/>
            <a:stCxn id="8" idx="6"/>
            <a:endCxn id="4" idx="2"/>
          </p:cNvCxnSpPr>
          <p:nvPr/>
        </p:nvCxnSpPr>
        <p:spPr>
          <a:xfrm>
            <a:off x="5598488" y="4577900"/>
            <a:ext cx="650098" cy="0"/>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id="{123BBD01-2379-C84B-8BB7-C33BBA9B07F3}"/>
              </a:ext>
            </a:extLst>
          </p:cNvPr>
          <p:cNvCxnSpPr>
            <a:cxnSpLocks/>
            <a:stCxn id="12" idx="6"/>
            <a:endCxn id="4" idx="3"/>
          </p:cNvCxnSpPr>
          <p:nvPr/>
        </p:nvCxnSpPr>
        <p:spPr>
          <a:xfrm flipV="1">
            <a:off x="5598489" y="5124362"/>
            <a:ext cx="1024184" cy="1353133"/>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a:extLst>
              <a:ext uri="{FF2B5EF4-FFF2-40B4-BE49-F238E27FC236}">
                <a16:creationId xmlns:a16="http://schemas.microsoft.com/office/drawing/2014/main" id="{2EB6BD75-376C-B84F-8F19-5A594F62BD06}"/>
              </a:ext>
            </a:extLst>
          </p:cNvPr>
          <p:cNvCxnSpPr>
            <a:cxnSpLocks/>
            <a:endCxn id="6" idx="3"/>
          </p:cNvCxnSpPr>
          <p:nvPr/>
        </p:nvCxnSpPr>
        <p:spPr>
          <a:xfrm flipV="1">
            <a:off x="5598488" y="5124363"/>
            <a:ext cx="4228705" cy="1441621"/>
          </a:xfrm>
          <a:prstGeom prst="straightConnector1">
            <a:avLst/>
          </a:prstGeom>
          <a:ln w="19050">
            <a:solidFill>
              <a:schemeClr val="tx1"/>
            </a:solidFill>
            <a:prstDash val="dash"/>
            <a:tailEnd type="triangle"/>
          </a:ln>
        </p:spPr>
        <p:style>
          <a:lnRef idx="1">
            <a:schemeClr val="dk1"/>
          </a:lnRef>
          <a:fillRef idx="0">
            <a:schemeClr val="dk1"/>
          </a:fillRef>
          <a:effectRef idx="0">
            <a:schemeClr val="dk1"/>
          </a:effectRef>
          <a:fontRef idx="minor">
            <a:schemeClr val="tx1"/>
          </a:fontRef>
        </p:style>
      </p:cxnSp>
      <p:cxnSp>
        <p:nvCxnSpPr>
          <p:cNvPr id="31" name="Straight Arrow Connector 30">
            <a:extLst>
              <a:ext uri="{FF2B5EF4-FFF2-40B4-BE49-F238E27FC236}">
                <a16:creationId xmlns:a16="http://schemas.microsoft.com/office/drawing/2014/main" id="{0227D984-73DF-5840-9DD7-F30A7FEE12A7}"/>
              </a:ext>
            </a:extLst>
          </p:cNvPr>
          <p:cNvCxnSpPr>
            <a:stCxn id="10" idx="4"/>
            <a:endCxn id="8" idx="0"/>
          </p:cNvCxnSpPr>
          <p:nvPr/>
        </p:nvCxnSpPr>
        <p:spPr>
          <a:xfrm>
            <a:off x="4321277" y="3451120"/>
            <a:ext cx="0" cy="353965"/>
          </a:xfrm>
          <a:prstGeom prst="straightConnector1">
            <a:avLst/>
          </a:prstGeom>
          <a:ln w="19050">
            <a:headEnd type="triangle"/>
            <a:tailEnd type="triangle"/>
          </a:ln>
        </p:spPr>
        <p:style>
          <a:lnRef idx="1">
            <a:schemeClr val="dk1"/>
          </a:lnRef>
          <a:fillRef idx="0">
            <a:schemeClr val="dk1"/>
          </a:fillRef>
          <a:effectRef idx="0">
            <a:schemeClr val="dk1"/>
          </a:effectRef>
          <a:fontRef idx="minor">
            <a:schemeClr val="tx1"/>
          </a:fontRef>
        </p:style>
      </p:cxnSp>
      <p:cxnSp>
        <p:nvCxnSpPr>
          <p:cNvPr id="32" name="Straight Arrow Connector 31">
            <a:extLst>
              <a:ext uri="{FF2B5EF4-FFF2-40B4-BE49-F238E27FC236}">
                <a16:creationId xmlns:a16="http://schemas.microsoft.com/office/drawing/2014/main" id="{D2C3364A-1703-B14D-8D5B-E0B746ADC8C6}"/>
              </a:ext>
            </a:extLst>
          </p:cNvPr>
          <p:cNvCxnSpPr>
            <a:cxnSpLocks/>
            <a:stCxn id="8" idx="4"/>
            <a:endCxn id="12" idx="0"/>
          </p:cNvCxnSpPr>
          <p:nvPr/>
        </p:nvCxnSpPr>
        <p:spPr>
          <a:xfrm>
            <a:off x="4321277" y="5350716"/>
            <a:ext cx="0" cy="353965"/>
          </a:xfrm>
          <a:prstGeom prst="straightConnector1">
            <a:avLst/>
          </a:prstGeom>
          <a:ln w="19050">
            <a:headEnd type="triangle"/>
            <a:tailEnd type="triangle"/>
          </a:ln>
        </p:spPr>
        <p:style>
          <a:lnRef idx="1">
            <a:schemeClr val="dk1"/>
          </a:lnRef>
          <a:fillRef idx="0">
            <a:schemeClr val="dk1"/>
          </a:fillRef>
          <a:effectRef idx="0">
            <a:schemeClr val="dk1"/>
          </a:effectRef>
          <a:fontRef idx="minor">
            <a:schemeClr val="tx1"/>
          </a:fontRef>
        </p:style>
      </p:cxnSp>
      <p:cxnSp>
        <p:nvCxnSpPr>
          <p:cNvPr id="36" name="Curved Connector 35">
            <a:extLst>
              <a:ext uri="{FF2B5EF4-FFF2-40B4-BE49-F238E27FC236}">
                <a16:creationId xmlns:a16="http://schemas.microsoft.com/office/drawing/2014/main" id="{B63139FC-B74D-9C45-937A-53C5343C242C}"/>
              </a:ext>
            </a:extLst>
          </p:cNvPr>
          <p:cNvCxnSpPr>
            <a:cxnSpLocks/>
            <a:stCxn id="10" idx="2"/>
            <a:endCxn id="12" idx="2"/>
          </p:cNvCxnSpPr>
          <p:nvPr/>
        </p:nvCxnSpPr>
        <p:spPr>
          <a:xfrm rot="10800000" flipV="1">
            <a:off x="3044068" y="2678307"/>
            <a:ext cx="15240" cy="3799189"/>
          </a:xfrm>
          <a:prstGeom prst="curvedConnector3">
            <a:avLst>
              <a:gd name="adj1" fmla="val 5245157"/>
            </a:avLst>
          </a:prstGeom>
          <a:ln w="19050">
            <a:headEnd type="triangle"/>
            <a:tailEnd type="triangle"/>
          </a:ln>
        </p:spPr>
        <p:style>
          <a:lnRef idx="1">
            <a:schemeClr val="dk1"/>
          </a:lnRef>
          <a:fillRef idx="0">
            <a:schemeClr val="dk1"/>
          </a:fillRef>
          <a:effectRef idx="0">
            <a:schemeClr val="dk1"/>
          </a:effectRef>
          <a:fontRef idx="minor">
            <a:schemeClr val="tx1"/>
          </a:fontRef>
        </p:style>
      </p:cxnSp>
      <p:sp>
        <p:nvSpPr>
          <p:cNvPr id="3" name="Oval 2">
            <a:extLst>
              <a:ext uri="{FF2B5EF4-FFF2-40B4-BE49-F238E27FC236}">
                <a16:creationId xmlns:a16="http://schemas.microsoft.com/office/drawing/2014/main" id="{2AB43371-B6F3-F6BC-D522-CF59288F72B2}"/>
              </a:ext>
            </a:extLst>
          </p:cNvPr>
          <p:cNvSpPr/>
          <p:nvPr/>
        </p:nvSpPr>
        <p:spPr>
          <a:xfrm>
            <a:off x="2835863" y="5664939"/>
            <a:ext cx="2980590" cy="158537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nb-NO" sz="2160">
              <a:solidFill>
                <a:prstClr val="white"/>
              </a:solidFill>
              <a:latin typeface="Calibri" panose="020F0502020204030204"/>
            </a:endParaRPr>
          </a:p>
        </p:txBody>
      </p:sp>
    </p:spTree>
    <p:extLst>
      <p:ext uri="{BB962C8B-B14F-4D97-AF65-F5344CB8AC3E}">
        <p14:creationId xmlns:p14="http://schemas.microsoft.com/office/powerpoint/2010/main" val="647352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Protection Motivation Theory</a:t>
            </a:r>
          </a:p>
        </p:txBody>
      </p:sp>
      <p:sp>
        <p:nvSpPr>
          <p:cNvPr id="5" name="Content Placeholder 2"/>
          <p:cNvSpPr>
            <a:spLocks noGrp="1"/>
          </p:cNvSpPr>
          <p:nvPr>
            <p:ph idx="1"/>
          </p:nvPr>
        </p:nvSpPr>
        <p:spPr>
          <a:xfrm>
            <a:off x="2303443" y="6879909"/>
            <a:ext cx="9875520" cy="1162765"/>
          </a:xfrm>
        </p:spPr>
        <p:txBody>
          <a:bodyPr>
            <a:normAutofit/>
          </a:bodyPr>
          <a:lstStyle/>
          <a:p>
            <a:pPr marL="0" indent="0">
              <a:buNone/>
            </a:pPr>
            <a:r>
              <a:rPr lang="en-US" sz="2160" dirty="0"/>
              <a:t>Rogers, R. W. (1975). A protection motivation theory of fear appeals and attitude change.</a:t>
            </a:r>
            <a:r>
              <a:rPr lang="en-US" sz="2160" i="1" dirty="0"/>
              <a:t> Journal of Psychology.</a:t>
            </a:r>
            <a:r>
              <a:rPr lang="en-US" sz="2160" dirty="0"/>
              <a:t> 91: 93–114. </a:t>
            </a:r>
            <a:r>
              <a:rPr lang="en-US" sz="2160" dirty="0">
                <a:hlinkClick r:id="rId2" tooltip="Digital object identifier"/>
              </a:rPr>
              <a:t>doi</a:t>
            </a:r>
            <a:r>
              <a:rPr lang="en-US" sz="2160" dirty="0"/>
              <a:t>:</a:t>
            </a:r>
            <a:r>
              <a:rPr lang="en-US" sz="2160" dirty="0">
                <a:hlinkClick r:id="rId3"/>
              </a:rPr>
              <a:t>10.1080/00223980.1975.9915803</a:t>
            </a:r>
            <a:r>
              <a:rPr lang="en-US" sz="2160" dirty="0"/>
              <a:t>. </a:t>
            </a:r>
            <a:endParaRPr lang="en-GB" sz="2160" dirty="0"/>
          </a:p>
        </p:txBody>
      </p:sp>
      <p:pic>
        <p:nvPicPr>
          <p:cNvPr id="4098" name="Picture 2" descr="Afbeeldingsresultaat voor protection motivation theory">
            <a:hlinkClick r:id="rId4"/>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890541" y="2645838"/>
            <a:ext cx="9144000" cy="2434592"/>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65F2C17B-C9E3-8FEE-3479-2E360F777BE7}"/>
              </a:ext>
            </a:extLst>
          </p:cNvPr>
          <p:cNvSpPr/>
          <p:nvPr/>
        </p:nvSpPr>
        <p:spPr>
          <a:xfrm>
            <a:off x="2595860" y="3824606"/>
            <a:ext cx="2608384" cy="159067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nb-NO" sz="2160">
              <a:solidFill>
                <a:prstClr val="white"/>
              </a:solidFill>
              <a:latin typeface="Calibri" panose="020F0502020204030204"/>
            </a:endParaRPr>
          </a:p>
        </p:txBody>
      </p:sp>
    </p:spTree>
    <p:extLst>
      <p:ext uri="{BB962C8B-B14F-4D97-AF65-F5344CB8AC3E}">
        <p14:creationId xmlns:p14="http://schemas.microsoft.com/office/powerpoint/2010/main" val="3105373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5D461-F04B-D24E-9F1A-D0D496086C06}"/>
              </a:ext>
            </a:extLst>
          </p:cNvPr>
          <p:cNvSpPr>
            <a:spLocks noGrp="1"/>
          </p:cNvSpPr>
          <p:nvPr>
            <p:ph type="title"/>
          </p:nvPr>
        </p:nvSpPr>
        <p:spPr/>
        <p:txBody>
          <a:bodyPr/>
          <a:lstStyle/>
          <a:p>
            <a:r>
              <a:rPr lang="en-GB" dirty="0"/>
              <a:t>Technology Acceptance Model</a:t>
            </a:r>
          </a:p>
        </p:txBody>
      </p:sp>
      <p:pic>
        <p:nvPicPr>
          <p:cNvPr id="4" name="Picture 3">
            <a:extLst>
              <a:ext uri="{FF2B5EF4-FFF2-40B4-BE49-F238E27FC236}">
                <a16:creationId xmlns:a16="http://schemas.microsoft.com/office/drawing/2014/main" id="{2FB2FF31-3E52-AB4D-94AE-48AC413AC45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28800" y="2048827"/>
            <a:ext cx="10972800" cy="4131946"/>
          </a:xfrm>
          <a:prstGeom prst="rect">
            <a:avLst/>
          </a:prstGeom>
        </p:spPr>
      </p:pic>
      <p:sp>
        <p:nvSpPr>
          <p:cNvPr id="3" name="Oval 2">
            <a:extLst>
              <a:ext uri="{FF2B5EF4-FFF2-40B4-BE49-F238E27FC236}">
                <a16:creationId xmlns:a16="http://schemas.microsoft.com/office/drawing/2014/main" id="{28261D9E-29C0-4DC6-1A52-1444A0D97DF5}"/>
              </a:ext>
            </a:extLst>
          </p:cNvPr>
          <p:cNvSpPr/>
          <p:nvPr/>
        </p:nvSpPr>
        <p:spPr>
          <a:xfrm>
            <a:off x="3871831" y="4310743"/>
            <a:ext cx="2163209" cy="147349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nb-NO" sz="2160">
              <a:solidFill>
                <a:prstClr val="white"/>
              </a:solidFill>
              <a:latin typeface="Calibri" panose="020F0502020204030204"/>
            </a:endParaRPr>
          </a:p>
        </p:txBody>
      </p:sp>
    </p:spTree>
    <p:extLst>
      <p:ext uri="{BB962C8B-B14F-4D97-AF65-F5344CB8AC3E}">
        <p14:creationId xmlns:p14="http://schemas.microsoft.com/office/powerpoint/2010/main" val="819807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B102F-A62D-04B8-3995-7E66ADB46CD4}"/>
              </a:ext>
            </a:extLst>
          </p:cNvPr>
          <p:cNvSpPr>
            <a:spLocks noGrp="1"/>
          </p:cNvSpPr>
          <p:nvPr>
            <p:ph type="title"/>
          </p:nvPr>
        </p:nvSpPr>
        <p:spPr/>
        <p:txBody>
          <a:bodyPr/>
          <a:lstStyle/>
          <a:p>
            <a:endParaRPr lang="nb-NO"/>
          </a:p>
        </p:txBody>
      </p:sp>
      <p:sp>
        <p:nvSpPr>
          <p:cNvPr id="3" name="Content Placeholder 2">
            <a:extLst>
              <a:ext uri="{FF2B5EF4-FFF2-40B4-BE49-F238E27FC236}">
                <a16:creationId xmlns:a16="http://schemas.microsoft.com/office/drawing/2014/main" id="{73BC794B-D3C8-B9BA-1D92-DC636DFA1E1B}"/>
              </a:ext>
            </a:extLst>
          </p:cNvPr>
          <p:cNvSpPr>
            <a:spLocks noGrp="1"/>
          </p:cNvSpPr>
          <p:nvPr>
            <p:ph idx="1"/>
          </p:nvPr>
        </p:nvSpPr>
        <p:spPr/>
        <p:txBody>
          <a:bodyPr/>
          <a:lstStyle/>
          <a:p>
            <a:endParaRPr lang="nb-NO"/>
          </a:p>
        </p:txBody>
      </p:sp>
      <p:sp>
        <p:nvSpPr>
          <p:cNvPr id="4" name="Slide Number Placeholder 3">
            <a:extLst>
              <a:ext uri="{FF2B5EF4-FFF2-40B4-BE49-F238E27FC236}">
                <a16:creationId xmlns:a16="http://schemas.microsoft.com/office/drawing/2014/main" id="{1028A0C7-D598-FAAF-8A55-C063A6C26C85}"/>
              </a:ext>
            </a:extLst>
          </p:cNvPr>
          <p:cNvSpPr>
            <a:spLocks noGrp="1"/>
          </p:cNvSpPr>
          <p:nvPr>
            <p:ph type="sldNum" sz="quarter" idx="12"/>
          </p:nvPr>
        </p:nvSpPr>
        <p:spPr/>
        <p:txBody>
          <a:bodyPr/>
          <a:lstStyle/>
          <a:p>
            <a:pPr defTabSz="1097280">
              <a:defRPr/>
            </a:pPr>
            <a:fld id="{83C72186-AF70-4CAA-BEA5-8C4411AE0AB1}" type="slidenum">
              <a:rPr lang="nb-NO">
                <a:solidFill>
                  <a:prstClr val="black">
                    <a:tint val="75000"/>
                  </a:prstClr>
                </a:solidFill>
                <a:latin typeface="Calibri" panose="020F0502020204030204"/>
              </a:rPr>
              <a:pPr defTabSz="1097280">
                <a:defRPr/>
              </a:pPr>
              <a:t>117</a:t>
            </a:fld>
            <a:endParaRPr lang="nb-NO">
              <a:solidFill>
                <a:prstClr val="black">
                  <a:tint val="75000"/>
                </a:prstClr>
              </a:solidFill>
              <a:latin typeface="Calibri" panose="020F0502020204030204"/>
            </a:endParaRPr>
          </a:p>
        </p:txBody>
      </p:sp>
      <p:pic>
        <p:nvPicPr>
          <p:cNvPr id="6" name="Picture 5">
            <a:extLst>
              <a:ext uri="{FF2B5EF4-FFF2-40B4-BE49-F238E27FC236}">
                <a16:creationId xmlns:a16="http://schemas.microsoft.com/office/drawing/2014/main" id="{7AB94303-D4E2-07C5-9523-6D43F20977CF}"/>
              </a:ext>
            </a:extLst>
          </p:cNvPr>
          <p:cNvPicPr>
            <a:picLocks noChangeAspect="1"/>
          </p:cNvPicPr>
          <p:nvPr/>
        </p:nvPicPr>
        <p:blipFill>
          <a:blip r:embed="rId2"/>
          <a:stretch>
            <a:fillRect/>
          </a:stretch>
        </p:blipFill>
        <p:spPr>
          <a:xfrm>
            <a:off x="263668" y="60532"/>
            <a:ext cx="13640437" cy="7255115"/>
          </a:xfrm>
          <a:prstGeom prst="rect">
            <a:avLst/>
          </a:prstGeom>
        </p:spPr>
      </p:pic>
      <p:sp>
        <p:nvSpPr>
          <p:cNvPr id="5" name="Oval 4">
            <a:extLst>
              <a:ext uri="{FF2B5EF4-FFF2-40B4-BE49-F238E27FC236}">
                <a16:creationId xmlns:a16="http://schemas.microsoft.com/office/drawing/2014/main" id="{27107944-3EEB-47D9-3F26-19900B6542B9}"/>
              </a:ext>
            </a:extLst>
          </p:cNvPr>
          <p:cNvSpPr/>
          <p:nvPr/>
        </p:nvSpPr>
        <p:spPr>
          <a:xfrm>
            <a:off x="5470726" y="3058328"/>
            <a:ext cx="3182111" cy="118971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nb-NO" sz="2160">
              <a:solidFill>
                <a:prstClr val="white"/>
              </a:solidFill>
              <a:latin typeface="Calibri" panose="020F0502020204030204"/>
            </a:endParaRPr>
          </a:p>
        </p:txBody>
      </p:sp>
    </p:spTree>
    <p:extLst>
      <p:ext uri="{BB962C8B-B14F-4D97-AF65-F5344CB8AC3E}">
        <p14:creationId xmlns:p14="http://schemas.microsoft.com/office/powerpoint/2010/main" val="109357857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EBB49-D7BA-6499-1211-D985B4E9953E}"/>
              </a:ext>
            </a:extLst>
          </p:cNvPr>
          <p:cNvSpPr>
            <a:spLocks noGrp="1"/>
          </p:cNvSpPr>
          <p:nvPr>
            <p:ph type="title"/>
          </p:nvPr>
        </p:nvSpPr>
        <p:spPr/>
        <p:txBody>
          <a:bodyPr/>
          <a:lstStyle/>
          <a:p>
            <a:r>
              <a:rPr lang="nb-NO" dirty="0" err="1"/>
              <a:t>Metacognition</a:t>
            </a:r>
            <a:endParaRPr lang="nb-NO" dirty="0"/>
          </a:p>
        </p:txBody>
      </p:sp>
      <p:sp>
        <p:nvSpPr>
          <p:cNvPr id="3" name="Content Placeholder 2">
            <a:extLst>
              <a:ext uri="{FF2B5EF4-FFF2-40B4-BE49-F238E27FC236}">
                <a16:creationId xmlns:a16="http://schemas.microsoft.com/office/drawing/2014/main" id="{38BD8094-7224-1A02-C6B2-E3D2A8707AE2}"/>
              </a:ext>
            </a:extLst>
          </p:cNvPr>
          <p:cNvSpPr>
            <a:spLocks noGrp="1"/>
          </p:cNvSpPr>
          <p:nvPr>
            <p:ph idx="1"/>
          </p:nvPr>
        </p:nvSpPr>
        <p:spPr>
          <a:xfrm>
            <a:off x="1005841" y="2190750"/>
            <a:ext cx="5844323" cy="5221606"/>
          </a:xfrm>
        </p:spPr>
        <p:txBody>
          <a:bodyPr/>
          <a:lstStyle/>
          <a:p>
            <a:r>
              <a:rPr lang="nb-NO" dirty="0"/>
              <a:t>Experience</a:t>
            </a:r>
          </a:p>
          <a:p>
            <a:r>
              <a:rPr lang="nb-NO" dirty="0"/>
              <a:t>Feedback</a:t>
            </a:r>
          </a:p>
          <a:p>
            <a:r>
              <a:rPr lang="nb-NO" dirty="0" err="1"/>
              <a:t>Reflection</a:t>
            </a:r>
            <a:endParaRPr lang="nb-NO" dirty="0"/>
          </a:p>
          <a:p>
            <a:endParaRPr lang="nb-NO" dirty="0"/>
          </a:p>
          <a:p>
            <a:endParaRPr lang="nb-NO" dirty="0"/>
          </a:p>
          <a:p>
            <a:r>
              <a:rPr lang="nb-NO" b="1" u="sng" dirty="0"/>
              <a:t>This all </a:t>
            </a:r>
            <a:r>
              <a:rPr lang="nb-NO" b="1" u="sng" dirty="0" err="1"/>
              <a:t>depends</a:t>
            </a:r>
            <a:r>
              <a:rPr lang="nb-NO" b="1" u="sng" dirty="0"/>
              <a:t> </a:t>
            </a:r>
            <a:r>
              <a:rPr lang="nb-NO" b="1" u="sng" dirty="0" err="1"/>
              <a:t>on</a:t>
            </a:r>
            <a:r>
              <a:rPr lang="nb-NO" b="1" u="sng" dirty="0"/>
              <a:t> the Organization</a:t>
            </a:r>
          </a:p>
          <a:p>
            <a:endParaRPr lang="nb-NO" dirty="0"/>
          </a:p>
        </p:txBody>
      </p:sp>
      <p:sp>
        <p:nvSpPr>
          <p:cNvPr id="4" name="Slide Number Placeholder 3">
            <a:extLst>
              <a:ext uri="{FF2B5EF4-FFF2-40B4-BE49-F238E27FC236}">
                <a16:creationId xmlns:a16="http://schemas.microsoft.com/office/drawing/2014/main" id="{29D7BA59-E29A-EFD0-EB12-4B04266C2271}"/>
              </a:ext>
            </a:extLst>
          </p:cNvPr>
          <p:cNvSpPr>
            <a:spLocks noGrp="1"/>
          </p:cNvSpPr>
          <p:nvPr>
            <p:ph type="sldNum" sz="quarter" idx="12"/>
          </p:nvPr>
        </p:nvSpPr>
        <p:spPr/>
        <p:txBody>
          <a:bodyPr/>
          <a:lstStyle/>
          <a:p>
            <a:pPr defTabSz="1097280">
              <a:defRPr/>
            </a:pPr>
            <a:fld id="{83C72186-AF70-4CAA-BEA5-8C4411AE0AB1}" type="slidenum">
              <a:rPr lang="nb-NO">
                <a:solidFill>
                  <a:prstClr val="black">
                    <a:tint val="75000"/>
                  </a:prstClr>
                </a:solidFill>
                <a:latin typeface="Calibri" panose="020F0502020204030204"/>
              </a:rPr>
              <a:pPr defTabSz="1097280">
                <a:defRPr/>
              </a:pPr>
              <a:t>118</a:t>
            </a:fld>
            <a:endParaRPr lang="nb-NO">
              <a:solidFill>
                <a:prstClr val="black">
                  <a:tint val="75000"/>
                </a:prstClr>
              </a:solidFill>
              <a:latin typeface="Calibri" panose="020F0502020204030204"/>
            </a:endParaRPr>
          </a:p>
        </p:txBody>
      </p:sp>
      <p:pic>
        <p:nvPicPr>
          <p:cNvPr id="7" name="Picture 2" descr="Metacognition: Defining Its Facets and Levels of Functioning in Relation to  Self-Regulation and Co-regulation: European Psychologist: Vol 13, No 4">
            <a:extLst>
              <a:ext uri="{FF2B5EF4-FFF2-40B4-BE49-F238E27FC236}">
                <a16:creationId xmlns:a16="http://schemas.microsoft.com/office/drawing/2014/main" id="{4E56239A-B873-9DA5-183C-E03ECB7639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7558" y="412790"/>
            <a:ext cx="6190325" cy="7214831"/>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FE988AB8-C678-AAC4-9384-5BC51CF77ADE}"/>
              </a:ext>
            </a:extLst>
          </p:cNvPr>
          <p:cNvSpPr/>
          <p:nvPr/>
        </p:nvSpPr>
        <p:spPr>
          <a:xfrm>
            <a:off x="9750117" y="3390444"/>
            <a:ext cx="1416013" cy="62976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nb-NO" sz="2160">
              <a:solidFill>
                <a:prstClr val="white"/>
              </a:solidFill>
              <a:latin typeface="Calibri" panose="020F0502020204030204"/>
            </a:endParaRPr>
          </a:p>
        </p:txBody>
      </p:sp>
    </p:spTree>
    <p:extLst>
      <p:ext uri="{BB962C8B-B14F-4D97-AF65-F5344CB8AC3E}">
        <p14:creationId xmlns:p14="http://schemas.microsoft.com/office/powerpoint/2010/main" val="1445743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71EE9-27B5-D92D-4F28-BC93DFCB5AD2}"/>
              </a:ext>
            </a:extLst>
          </p:cNvPr>
          <p:cNvSpPr>
            <a:spLocks noGrp="1"/>
          </p:cNvSpPr>
          <p:nvPr>
            <p:ph type="title"/>
          </p:nvPr>
        </p:nvSpPr>
        <p:spPr/>
        <p:txBody>
          <a:bodyPr/>
          <a:lstStyle/>
          <a:p>
            <a:r>
              <a:rPr lang="en-GB" b="1" dirty="0">
                <a:latin typeface="Söhne"/>
              </a:rPr>
              <a:t>Hackathons</a:t>
            </a:r>
            <a:br>
              <a:rPr lang="en-GB" b="1" dirty="0">
                <a:latin typeface="Söhne"/>
              </a:rPr>
            </a:br>
            <a:endParaRPr lang="en-GB" dirty="0"/>
          </a:p>
        </p:txBody>
      </p:sp>
      <p:sp>
        <p:nvSpPr>
          <p:cNvPr id="3" name="Content Placeholder 2">
            <a:extLst>
              <a:ext uri="{FF2B5EF4-FFF2-40B4-BE49-F238E27FC236}">
                <a16:creationId xmlns:a16="http://schemas.microsoft.com/office/drawing/2014/main" id="{A593C138-AED6-E33B-1DD0-16818C2CCC08}"/>
              </a:ext>
            </a:extLst>
          </p:cNvPr>
          <p:cNvSpPr>
            <a:spLocks noGrp="1"/>
          </p:cNvSpPr>
          <p:nvPr>
            <p:ph idx="1"/>
          </p:nvPr>
        </p:nvSpPr>
        <p:spPr/>
        <p:txBody>
          <a:bodyPr>
            <a:normAutofit fontScale="77500" lnSpcReduction="20000"/>
          </a:bodyPr>
          <a:lstStyle/>
          <a:p>
            <a:pPr algn="l">
              <a:buFont typeface="+mj-lt"/>
              <a:buAutoNum type="arabicPeriod"/>
            </a:pPr>
            <a:r>
              <a:rPr lang="en-GB" b="1" i="0" dirty="0">
                <a:solidFill>
                  <a:srgbClr val="374151"/>
                </a:solidFill>
                <a:effectLst/>
                <a:latin typeface="Söhne"/>
              </a:rPr>
              <a:t>Problem-Solving Skills</a:t>
            </a:r>
            <a:r>
              <a:rPr lang="en-GB" b="0" i="0" dirty="0">
                <a:solidFill>
                  <a:srgbClr val="374151"/>
                </a:solidFill>
                <a:effectLst/>
                <a:latin typeface="Söhne"/>
              </a:rPr>
              <a:t>: Hackathons challenge participants to solve real-world cybersecurity problems within a limited time frame. This encourages creative thinking and the application of theoretical knowledge to practical scenarios, enhancing problem-solving skills.</a:t>
            </a:r>
          </a:p>
          <a:p>
            <a:pPr algn="l">
              <a:buFont typeface="+mj-lt"/>
              <a:buAutoNum type="arabicPeriod"/>
            </a:pPr>
            <a:r>
              <a:rPr lang="en-GB" b="1" i="0" dirty="0">
                <a:solidFill>
                  <a:srgbClr val="374151"/>
                </a:solidFill>
                <a:effectLst/>
                <a:latin typeface="Söhne"/>
              </a:rPr>
              <a:t>Collaboration and Teamwork</a:t>
            </a:r>
            <a:r>
              <a:rPr lang="en-GB" b="0" i="0" dirty="0">
                <a:solidFill>
                  <a:srgbClr val="374151"/>
                </a:solidFill>
                <a:effectLst/>
                <a:latin typeface="Söhne"/>
              </a:rPr>
              <a:t>: Participants often work in teams during hackathons, fostering collaboration and communication skills. This team-based approach mirrors real-world scenarios where cybersecurity professionals must work together to address threats.</a:t>
            </a:r>
          </a:p>
          <a:p>
            <a:pPr algn="l">
              <a:buFont typeface="+mj-lt"/>
              <a:buAutoNum type="arabicPeriod"/>
            </a:pPr>
            <a:r>
              <a:rPr lang="en-GB" b="1" i="0" dirty="0">
                <a:solidFill>
                  <a:srgbClr val="374151"/>
                </a:solidFill>
                <a:effectLst/>
                <a:latin typeface="Söhne"/>
              </a:rPr>
              <a:t>Exposure to New Technologies</a:t>
            </a:r>
            <a:r>
              <a:rPr lang="en-GB" b="0" i="0" dirty="0">
                <a:solidFill>
                  <a:srgbClr val="374151"/>
                </a:solidFill>
                <a:effectLst/>
                <a:latin typeface="Söhne"/>
              </a:rPr>
              <a:t>: Hackathons can introduce participants to the latest cybersecurity technologies, tools, and practices. This exposure helps individuals stay updated on current trends and threats in the cybersecurity landscape.</a:t>
            </a:r>
          </a:p>
          <a:p>
            <a:pPr algn="l">
              <a:buFont typeface="+mj-lt"/>
              <a:buAutoNum type="arabicPeriod"/>
            </a:pPr>
            <a:r>
              <a:rPr lang="en-GB" b="1" i="0" dirty="0">
                <a:solidFill>
                  <a:srgbClr val="374151"/>
                </a:solidFill>
                <a:effectLst/>
                <a:latin typeface="Söhne"/>
              </a:rPr>
              <a:t>Awareness of Real-World Threats</a:t>
            </a:r>
            <a:r>
              <a:rPr lang="en-GB" b="0" i="0" dirty="0">
                <a:solidFill>
                  <a:srgbClr val="374151"/>
                </a:solidFill>
                <a:effectLst/>
                <a:latin typeface="Söhne"/>
              </a:rPr>
              <a:t>: By focusing on solving practical cybersecurity challenges, hackathons can raise awareness about the types and severity of real-world threats, helping participants understand the importance of cybersecurity in protecting digital assets.</a:t>
            </a:r>
          </a:p>
          <a:p>
            <a:endParaRPr lang="en-GB" dirty="0"/>
          </a:p>
        </p:txBody>
      </p:sp>
    </p:spTree>
    <p:extLst>
      <p:ext uri="{BB962C8B-B14F-4D97-AF65-F5344CB8AC3E}">
        <p14:creationId xmlns:p14="http://schemas.microsoft.com/office/powerpoint/2010/main" val="42281417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20"/>
          <p:cNvSpPr txBox="1">
            <a:spLocks noGrp="1"/>
          </p:cNvSpPr>
          <p:nvPr>
            <p:ph type="title"/>
          </p:nvPr>
        </p:nvSpPr>
        <p:spPr>
          <a:xfrm>
            <a:off x="1905200" y="1237320"/>
            <a:ext cx="11969760" cy="747360"/>
          </a:xfrm>
          <a:prstGeom prst="rect">
            <a:avLst/>
          </a:prstGeom>
        </p:spPr>
        <p:txBody>
          <a:bodyPr spcFirstLastPara="1" vert="horz" wrap="square" lIns="146280" tIns="146280" rIns="146280" bIns="146280" rtlCol="0" anchor="t" anchorCtr="0">
            <a:normAutofit fontScale="90000"/>
          </a:bodyPr>
          <a:lstStyle/>
          <a:p>
            <a:r>
              <a:rPr lang="en-GB"/>
              <a:t>Why are healthcare institutions targeted?</a:t>
            </a:r>
            <a:endParaRPr/>
          </a:p>
        </p:txBody>
      </p:sp>
      <p:sp>
        <p:nvSpPr>
          <p:cNvPr id="323" name="Google Shape;323;p20"/>
          <p:cNvSpPr txBox="1">
            <a:spLocks noGrp="1"/>
          </p:cNvSpPr>
          <p:nvPr>
            <p:ph type="body" idx="1"/>
          </p:nvPr>
        </p:nvSpPr>
        <p:spPr>
          <a:xfrm>
            <a:off x="1106640" y="2300120"/>
            <a:ext cx="12417120" cy="5466240"/>
          </a:xfrm>
          <a:prstGeom prst="rect">
            <a:avLst/>
          </a:prstGeom>
        </p:spPr>
        <p:txBody>
          <a:bodyPr spcFirstLastPara="1" vert="horz" wrap="square" lIns="146280" tIns="146280" rIns="146280" bIns="146280" rtlCol="0" anchor="t" anchorCtr="0">
            <a:normAutofit/>
          </a:bodyPr>
          <a:lstStyle/>
          <a:p>
            <a:pPr>
              <a:buAutoNum type="arabicPeriod"/>
            </a:pPr>
            <a:r>
              <a:rPr lang="en-GB"/>
              <a:t>They administer and store data that can be sold on the black market (e.g. insurance data or personal information such as addresses, social security numbers etc.)</a:t>
            </a:r>
            <a:br>
              <a:rPr lang="en-GB"/>
            </a:br>
            <a:endParaRPr/>
          </a:p>
          <a:p>
            <a:pPr>
              <a:buAutoNum type="arabicPeriod"/>
            </a:pPr>
            <a:r>
              <a:rPr lang="en-GB"/>
              <a:t>Not all attacks are necessarily intended. Some attacks are rather broad and entail collateral damage.</a:t>
            </a:r>
            <a:br>
              <a:rPr lang="en-GB"/>
            </a:br>
            <a:endParaRPr/>
          </a:p>
          <a:p>
            <a:pPr>
              <a:buAutoNum type="arabicPeriod"/>
            </a:pPr>
            <a:r>
              <a:rPr lang="en-GB"/>
              <a:t>Patient data are precious for YOU. In contrast to “traditional” crime, in online crime “things” (here: data) can be held “hostage”. Hence, do not ask what is attractive for criminals - ask what is important for YOU.</a:t>
            </a:r>
            <a:endParaRPr/>
          </a:p>
          <a:p>
            <a:pPr indent="0">
              <a:spcBef>
                <a:spcPts val="1920"/>
              </a:spcBef>
              <a:spcAft>
                <a:spcPts val="192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3">
                                            <p:txEl>
                                              <p:pRg st="0" end="0"/>
                                            </p:txEl>
                                          </p:spTgt>
                                        </p:tgtEl>
                                        <p:attrNameLst>
                                          <p:attrName>style.visibility</p:attrName>
                                        </p:attrNameLst>
                                      </p:cBhvr>
                                      <p:to>
                                        <p:strVal val="visible"/>
                                      </p:to>
                                    </p:set>
                                    <p:animEffect transition="in" filter="barn(inVertical)">
                                      <p:cBhvr>
                                        <p:cTn id="7" dur="500"/>
                                        <p:tgtEl>
                                          <p:spTgt spid="3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23">
                                            <p:txEl>
                                              <p:pRg st="1" end="1"/>
                                            </p:txEl>
                                          </p:spTgt>
                                        </p:tgtEl>
                                        <p:attrNameLst>
                                          <p:attrName>style.visibility</p:attrName>
                                        </p:attrNameLst>
                                      </p:cBhvr>
                                      <p:to>
                                        <p:strVal val="visible"/>
                                      </p:to>
                                    </p:set>
                                    <p:animEffect transition="in" filter="barn(inVertical)">
                                      <p:cBhvr>
                                        <p:cTn id="12" dur="500"/>
                                        <p:tgtEl>
                                          <p:spTgt spid="32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23">
                                            <p:txEl>
                                              <p:pRg st="2" end="2"/>
                                            </p:txEl>
                                          </p:spTgt>
                                        </p:tgtEl>
                                        <p:attrNameLst>
                                          <p:attrName>style.visibility</p:attrName>
                                        </p:attrNameLst>
                                      </p:cBhvr>
                                      <p:to>
                                        <p:strVal val="visible"/>
                                      </p:to>
                                    </p:set>
                                    <p:animEffect transition="in" filter="barn(inVertical)">
                                      <p:cBhvr>
                                        <p:cTn id="17" dur="500"/>
                                        <p:tgtEl>
                                          <p:spTgt spid="3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3" grpId="0" build="p"/>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EC41F-9214-8C8F-067C-02E276296E09}"/>
              </a:ext>
            </a:extLst>
          </p:cNvPr>
          <p:cNvSpPr>
            <a:spLocks noGrp="1"/>
          </p:cNvSpPr>
          <p:nvPr>
            <p:ph type="title"/>
          </p:nvPr>
        </p:nvSpPr>
        <p:spPr/>
        <p:txBody>
          <a:bodyPr/>
          <a:lstStyle/>
          <a:p>
            <a:endParaRPr lang="en-GB"/>
          </a:p>
        </p:txBody>
      </p:sp>
      <p:pic>
        <p:nvPicPr>
          <p:cNvPr id="9" name="Picture 8">
            <a:extLst>
              <a:ext uri="{FF2B5EF4-FFF2-40B4-BE49-F238E27FC236}">
                <a16:creationId xmlns:a16="http://schemas.microsoft.com/office/drawing/2014/main" id="{C5732422-83FC-FB0E-88A2-E17722527163}"/>
              </a:ext>
            </a:extLst>
          </p:cNvPr>
          <p:cNvPicPr>
            <a:picLocks noChangeAspect="1"/>
          </p:cNvPicPr>
          <p:nvPr/>
        </p:nvPicPr>
        <p:blipFill>
          <a:blip r:embed="rId2"/>
          <a:stretch>
            <a:fillRect/>
          </a:stretch>
        </p:blipFill>
        <p:spPr>
          <a:xfrm>
            <a:off x="-90602" y="32582"/>
            <a:ext cx="10322730" cy="4881292"/>
          </a:xfrm>
          <a:prstGeom prst="rect">
            <a:avLst/>
          </a:prstGeom>
        </p:spPr>
      </p:pic>
      <p:pic>
        <p:nvPicPr>
          <p:cNvPr id="5" name="Picture 4">
            <a:extLst>
              <a:ext uri="{FF2B5EF4-FFF2-40B4-BE49-F238E27FC236}">
                <a16:creationId xmlns:a16="http://schemas.microsoft.com/office/drawing/2014/main" id="{BC66D27A-B08F-8841-A7BC-E5C233778955}"/>
              </a:ext>
            </a:extLst>
          </p:cNvPr>
          <p:cNvPicPr>
            <a:picLocks noChangeAspect="1"/>
          </p:cNvPicPr>
          <p:nvPr/>
        </p:nvPicPr>
        <p:blipFill>
          <a:blip r:embed="rId3"/>
          <a:stretch>
            <a:fillRect/>
          </a:stretch>
        </p:blipFill>
        <p:spPr>
          <a:xfrm>
            <a:off x="4079038" y="2917627"/>
            <a:ext cx="10551362" cy="4995607"/>
          </a:xfrm>
          <a:prstGeom prst="rect">
            <a:avLst/>
          </a:prstGeom>
        </p:spPr>
      </p:pic>
      <p:pic>
        <p:nvPicPr>
          <p:cNvPr id="7" name="Content Placeholder 6">
            <a:extLst>
              <a:ext uri="{FF2B5EF4-FFF2-40B4-BE49-F238E27FC236}">
                <a16:creationId xmlns:a16="http://schemas.microsoft.com/office/drawing/2014/main" id="{51530E12-8840-EE17-560E-ADD4F6654828}"/>
              </a:ext>
            </a:extLst>
          </p:cNvPr>
          <p:cNvPicPr>
            <a:picLocks noGrp="1" noChangeAspect="1"/>
          </p:cNvPicPr>
          <p:nvPr>
            <p:ph idx="1"/>
          </p:nvPr>
        </p:nvPicPr>
        <p:blipFill>
          <a:blip r:embed="rId4"/>
          <a:stretch>
            <a:fillRect/>
          </a:stretch>
        </p:blipFill>
        <p:spPr>
          <a:xfrm>
            <a:off x="268013" y="1554481"/>
            <a:ext cx="13342711" cy="6358754"/>
          </a:xfrm>
        </p:spPr>
      </p:pic>
    </p:spTree>
    <p:extLst>
      <p:ext uri="{BB962C8B-B14F-4D97-AF65-F5344CB8AC3E}">
        <p14:creationId xmlns:p14="http://schemas.microsoft.com/office/powerpoint/2010/main" val="4051218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28493-A59E-2B77-7894-5CAF90BDF4AC}"/>
              </a:ext>
            </a:extLst>
          </p:cNvPr>
          <p:cNvSpPr>
            <a:spLocks noGrp="1"/>
          </p:cNvSpPr>
          <p:nvPr>
            <p:ph type="title"/>
          </p:nvPr>
        </p:nvSpPr>
        <p:spPr/>
        <p:txBody>
          <a:bodyPr/>
          <a:lstStyle/>
          <a:p>
            <a:r>
              <a:rPr lang="nb-NO" dirty="0"/>
              <a:t>Traditional Deliveries</a:t>
            </a:r>
            <a:endParaRPr lang="en-GB" dirty="0"/>
          </a:p>
        </p:txBody>
      </p:sp>
      <p:sp>
        <p:nvSpPr>
          <p:cNvPr id="3" name="Content Placeholder 2">
            <a:extLst>
              <a:ext uri="{FF2B5EF4-FFF2-40B4-BE49-F238E27FC236}">
                <a16:creationId xmlns:a16="http://schemas.microsoft.com/office/drawing/2014/main" id="{CD258D9C-F8C5-B486-5C6C-4E5691FF8C08}"/>
              </a:ext>
            </a:extLst>
          </p:cNvPr>
          <p:cNvSpPr>
            <a:spLocks noGrp="1"/>
          </p:cNvSpPr>
          <p:nvPr>
            <p:ph idx="1"/>
          </p:nvPr>
        </p:nvSpPr>
        <p:spPr/>
        <p:txBody>
          <a:bodyPr>
            <a:normAutofit fontScale="47500" lnSpcReduction="20000"/>
          </a:bodyPr>
          <a:lstStyle/>
          <a:p>
            <a:pPr algn="l">
              <a:buFont typeface="+mj-lt"/>
              <a:buAutoNum type="arabicPeriod"/>
            </a:pPr>
            <a:r>
              <a:rPr lang="en-GB" b="1" i="0" dirty="0">
                <a:solidFill>
                  <a:srgbClr val="374151"/>
                </a:solidFill>
                <a:effectLst/>
                <a:latin typeface="Söhne"/>
              </a:rPr>
              <a:t>In-Person Training Sessions</a:t>
            </a:r>
            <a:r>
              <a:rPr lang="en-GB" b="0" i="0" dirty="0">
                <a:solidFill>
                  <a:srgbClr val="374151"/>
                </a:solidFill>
                <a:effectLst/>
                <a:latin typeface="Söhne"/>
              </a:rPr>
              <a:t>: These are traditional classroom-based sessions where instructors and participants are physically present in the same location. This format is ideal for interactive, hands-on learning and allows for immediate feedback and clarification.</a:t>
            </a:r>
          </a:p>
          <a:p>
            <a:pPr algn="l">
              <a:buFont typeface="+mj-lt"/>
              <a:buAutoNum type="arabicPeriod"/>
            </a:pPr>
            <a:r>
              <a:rPr lang="en-GB" b="1" i="0" dirty="0">
                <a:solidFill>
                  <a:srgbClr val="374151"/>
                </a:solidFill>
                <a:effectLst/>
                <a:latin typeface="Söhne"/>
              </a:rPr>
              <a:t>Online Training Courses</a:t>
            </a:r>
            <a:r>
              <a:rPr lang="en-GB" b="0" i="0" dirty="0">
                <a:solidFill>
                  <a:srgbClr val="374151"/>
                </a:solidFill>
                <a:effectLst/>
                <a:latin typeface="Söhne"/>
              </a:rPr>
              <a:t>: These are web-based courses that participants can complete at their own pace. Online training often includes video lectures, readings, quizzes, and interactive simulations. It's flexible and can accommodate a large number of participants from different locations.</a:t>
            </a:r>
          </a:p>
          <a:p>
            <a:pPr algn="l">
              <a:buFont typeface="+mj-lt"/>
              <a:buAutoNum type="arabicPeriod"/>
            </a:pPr>
            <a:r>
              <a:rPr lang="en-GB" b="1" i="0" dirty="0">
                <a:solidFill>
                  <a:srgbClr val="374151"/>
                </a:solidFill>
                <a:effectLst/>
                <a:latin typeface="Söhne"/>
              </a:rPr>
              <a:t>Live Webinars</a:t>
            </a:r>
            <a:r>
              <a:rPr lang="en-GB" b="0" i="0" dirty="0">
                <a:solidFill>
                  <a:srgbClr val="374151"/>
                </a:solidFill>
                <a:effectLst/>
                <a:latin typeface="Söhne"/>
              </a:rPr>
              <a:t>: Webinars are live, interactive sessions conducted over the internet, allowing participants to listen to and engage with the instructor in real-time. This format combines the interactive benefits of in-person training with the convenience of online delivery.</a:t>
            </a:r>
          </a:p>
          <a:p>
            <a:pPr algn="l">
              <a:buFont typeface="+mj-lt"/>
              <a:buAutoNum type="arabicPeriod"/>
            </a:pPr>
            <a:r>
              <a:rPr lang="en-GB" b="1" i="0" dirty="0">
                <a:solidFill>
                  <a:srgbClr val="374151"/>
                </a:solidFill>
                <a:effectLst/>
                <a:latin typeface="Söhne"/>
              </a:rPr>
              <a:t>Virtual Classrooms</a:t>
            </a:r>
            <a:r>
              <a:rPr lang="en-GB" b="0" i="0" dirty="0">
                <a:solidFill>
                  <a:srgbClr val="374151"/>
                </a:solidFill>
                <a:effectLst/>
                <a:latin typeface="Söhne"/>
              </a:rPr>
              <a:t>: Similar to live webinars, virtual classrooms use video conferencing tools to create an interactive online environment that simulates a physical classroom. Participants can engage in discussions, work on group activities, and receive real-time instruction.</a:t>
            </a:r>
          </a:p>
          <a:p>
            <a:pPr algn="l">
              <a:buFont typeface="+mj-lt"/>
              <a:buAutoNum type="arabicPeriod"/>
            </a:pPr>
            <a:r>
              <a:rPr lang="en-GB" b="1" i="0" dirty="0">
                <a:solidFill>
                  <a:srgbClr val="374151"/>
                </a:solidFill>
                <a:effectLst/>
                <a:latin typeface="Söhne"/>
              </a:rPr>
              <a:t>Simulated Cyber Ranges</a:t>
            </a:r>
            <a:r>
              <a:rPr lang="en-GB" b="0" i="0" dirty="0">
                <a:solidFill>
                  <a:srgbClr val="374151"/>
                </a:solidFill>
                <a:effectLst/>
                <a:latin typeface="Söhne"/>
              </a:rPr>
              <a:t>: Cyber ranges are simulated environments used for training and testing cybersecurity skills in a controlled, risk-free setting. Participants can practice responding to cyber threats and attacks, making it an effective hands-on learning tool.</a:t>
            </a:r>
          </a:p>
          <a:p>
            <a:pPr algn="l">
              <a:buFont typeface="+mj-lt"/>
              <a:buAutoNum type="arabicPeriod"/>
            </a:pPr>
            <a:r>
              <a:rPr lang="en-GB" b="1" i="0" dirty="0">
                <a:solidFill>
                  <a:srgbClr val="374151"/>
                </a:solidFill>
                <a:effectLst/>
                <a:latin typeface="Söhne"/>
              </a:rPr>
              <a:t>Workshops and Bootcamps</a:t>
            </a:r>
            <a:r>
              <a:rPr lang="en-GB" b="0" i="0" dirty="0">
                <a:solidFill>
                  <a:srgbClr val="374151"/>
                </a:solidFill>
                <a:effectLst/>
                <a:latin typeface="Söhne"/>
              </a:rPr>
              <a:t>: These are intensive, short-term training sessions focused on specific cybersecurity topics or skills. Workshops and bootcamps are typically more hands-on and project-based, providing participants with practical experience.</a:t>
            </a:r>
          </a:p>
          <a:p>
            <a:pPr algn="l">
              <a:buFont typeface="+mj-lt"/>
              <a:buAutoNum type="arabicPeriod"/>
            </a:pPr>
            <a:r>
              <a:rPr lang="en-GB" b="1" i="0" dirty="0">
                <a:solidFill>
                  <a:srgbClr val="374151"/>
                </a:solidFill>
                <a:effectLst/>
                <a:latin typeface="Söhne"/>
              </a:rPr>
              <a:t>Self-Guided Learning Modules</a:t>
            </a:r>
            <a:r>
              <a:rPr lang="en-GB" b="0" i="0" dirty="0">
                <a:solidFill>
                  <a:srgbClr val="374151"/>
                </a:solidFill>
                <a:effectLst/>
                <a:latin typeface="Söhne"/>
              </a:rPr>
              <a:t>: These modules allow individuals to learn at their own pace using pre-recorded materials, interactive exercises, and assessments. This format is flexible and can be tailored to individual learning preferences.</a:t>
            </a:r>
          </a:p>
          <a:p>
            <a:pPr algn="l">
              <a:buFont typeface="+mj-lt"/>
              <a:buAutoNum type="arabicPeriod"/>
            </a:pPr>
            <a:r>
              <a:rPr lang="en-GB" b="1" i="0" dirty="0">
                <a:solidFill>
                  <a:srgbClr val="374151"/>
                </a:solidFill>
                <a:effectLst/>
                <a:latin typeface="Söhne"/>
              </a:rPr>
              <a:t>On-the-Job Training</a:t>
            </a:r>
            <a:r>
              <a:rPr lang="en-GB" b="0" i="0" dirty="0">
                <a:solidFill>
                  <a:srgbClr val="374151"/>
                </a:solidFill>
                <a:effectLst/>
                <a:latin typeface="Söhne"/>
              </a:rPr>
              <a:t>: This involves learning directly within the work environment, often through mentorship or shadowing experienced cybersecurity professionals. It's a practical approach that allows for immediate application of skills in real-world situations.</a:t>
            </a:r>
          </a:p>
          <a:p>
            <a:pPr algn="l">
              <a:buFont typeface="+mj-lt"/>
              <a:buAutoNum type="arabicPeriod"/>
            </a:pPr>
            <a:r>
              <a:rPr lang="en-GB" b="1" i="0" dirty="0">
                <a:solidFill>
                  <a:srgbClr val="374151"/>
                </a:solidFill>
                <a:effectLst/>
                <a:latin typeface="Söhne"/>
              </a:rPr>
              <a:t>Gamified Learning</a:t>
            </a:r>
            <a:r>
              <a:rPr lang="en-GB" b="0" i="0" dirty="0">
                <a:solidFill>
                  <a:srgbClr val="374151"/>
                </a:solidFill>
                <a:effectLst/>
                <a:latin typeface="Söhne"/>
              </a:rPr>
              <a:t>: This approach incorporates game design elements into the learning experience, making it engaging and interactive. Gamified learning can include competitions, point scoring, and leaderboards to motivate participants.</a:t>
            </a:r>
          </a:p>
          <a:p>
            <a:pPr algn="l">
              <a:buFont typeface="+mj-lt"/>
              <a:buAutoNum type="arabicPeriod"/>
            </a:pPr>
            <a:r>
              <a:rPr lang="en-GB" b="1" i="0" dirty="0">
                <a:solidFill>
                  <a:srgbClr val="374151"/>
                </a:solidFill>
                <a:effectLst/>
                <a:latin typeface="Söhne"/>
              </a:rPr>
              <a:t>Blended Learning</a:t>
            </a:r>
            <a:r>
              <a:rPr lang="en-GB" b="0" i="0" dirty="0">
                <a:solidFill>
                  <a:srgbClr val="374151"/>
                </a:solidFill>
                <a:effectLst/>
                <a:latin typeface="Söhne"/>
              </a:rPr>
              <a:t>: This is a hybrid approach that combines various methods, such as online courses with in-person workshops or webinars. Blended learning offers both the flexibility of online education and the interactive benefits of face-to-face sessions.</a:t>
            </a:r>
          </a:p>
        </p:txBody>
      </p:sp>
    </p:spTree>
    <p:extLst>
      <p:ext uri="{BB962C8B-B14F-4D97-AF65-F5344CB8AC3E}">
        <p14:creationId xmlns:p14="http://schemas.microsoft.com/office/powerpoint/2010/main" val="276897329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8F427-5406-F6D8-6C59-0E183211151A}"/>
              </a:ext>
            </a:extLst>
          </p:cNvPr>
          <p:cNvSpPr>
            <a:spLocks noGrp="1"/>
          </p:cNvSpPr>
          <p:nvPr>
            <p:ph type="title"/>
          </p:nvPr>
        </p:nvSpPr>
        <p:spPr/>
        <p:txBody>
          <a:bodyPr/>
          <a:lstStyle/>
          <a:p>
            <a:r>
              <a:rPr lang="en-GB" b="1" dirty="0">
                <a:latin typeface="Söhne"/>
              </a:rPr>
              <a:t>Capture The Flag (CTF) Competitions</a:t>
            </a:r>
            <a:br>
              <a:rPr lang="en-GB" b="1" dirty="0">
                <a:latin typeface="Söhne"/>
              </a:rPr>
            </a:br>
            <a:endParaRPr lang="en-GB" dirty="0"/>
          </a:p>
        </p:txBody>
      </p:sp>
      <p:sp>
        <p:nvSpPr>
          <p:cNvPr id="3" name="Content Placeholder 2">
            <a:extLst>
              <a:ext uri="{FF2B5EF4-FFF2-40B4-BE49-F238E27FC236}">
                <a16:creationId xmlns:a16="http://schemas.microsoft.com/office/drawing/2014/main" id="{85B198E2-4AD1-D210-63EC-2A0E4D293C3F}"/>
              </a:ext>
            </a:extLst>
          </p:cNvPr>
          <p:cNvSpPr>
            <a:spLocks noGrp="1"/>
          </p:cNvSpPr>
          <p:nvPr>
            <p:ph idx="1"/>
          </p:nvPr>
        </p:nvSpPr>
        <p:spPr/>
        <p:txBody>
          <a:bodyPr>
            <a:normAutofit fontScale="70000" lnSpcReduction="20000"/>
          </a:bodyPr>
          <a:lstStyle/>
          <a:p>
            <a:pPr algn="l">
              <a:buFont typeface="+mj-lt"/>
              <a:buAutoNum type="arabicPeriod"/>
            </a:pPr>
            <a:r>
              <a:rPr lang="en-GB" b="1" i="0" dirty="0">
                <a:solidFill>
                  <a:srgbClr val="374151"/>
                </a:solidFill>
                <a:effectLst/>
                <a:latin typeface="Söhne"/>
              </a:rPr>
              <a:t>Hands-On Experience</a:t>
            </a:r>
            <a:r>
              <a:rPr lang="en-GB" b="0" i="0" dirty="0">
                <a:solidFill>
                  <a:srgbClr val="374151"/>
                </a:solidFill>
                <a:effectLst/>
                <a:latin typeface="Söhne"/>
              </a:rPr>
              <a:t>: CTF competitions offer a gamified approach to cybersecurity training, where participants engage in tasks such as exploiting vulnerabilities, defending against attacks, and solving security puzzles. This hands-on experience is invaluable for understanding and remembering cybersecurity concepts.</a:t>
            </a:r>
          </a:p>
          <a:p>
            <a:pPr algn="l">
              <a:buFont typeface="+mj-lt"/>
              <a:buAutoNum type="arabicPeriod"/>
            </a:pPr>
            <a:r>
              <a:rPr lang="en-GB" b="1" i="0" dirty="0">
                <a:solidFill>
                  <a:srgbClr val="374151"/>
                </a:solidFill>
                <a:effectLst/>
                <a:latin typeface="Söhne"/>
              </a:rPr>
              <a:t>Learning in a Safe Environment</a:t>
            </a:r>
            <a:r>
              <a:rPr lang="en-GB" b="0" i="0" dirty="0">
                <a:solidFill>
                  <a:srgbClr val="374151"/>
                </a:solidFill>
                <a:effectLst/>
                <a:latin typeface="Söhne"/>
              </a:rPr>
              <a:t>: CTFs provide a controlled and safe environment for participants to experiment with hacking techniques and </a:t>
            </a:r>
            <a:r>
              <a:rPr lang="en-GB" b="0" i="0" dirty="0" err="1">
                <a:solidFill>
                  <a:srgbClr val="374151"/>
                </a:solidFill>
                <a:effectLst/>
                <a:latin typeface="Söhne"/>
              </a:rPr>
              <a:t>defense</a:t>
            </a:r>
            <a:r>
              <a:rPr lang="en-GB" b="0" i="0" dirty="0">
                <a:solidFill>
                  <a:srgbClr val="374151"/>
                </a:solidFill>
                <a:effectLst/>
                <a:latin typeface="Söhne"/>
              </a:rPr>
              <a:t> strategies without the risk of causing real damage. This encourages learning through trial and error.</a:t>
            </a:r>
          </a:p>
          <a:p>
            <a:pPr algn="l">
              <a:buFont typeface="+mj-lt"/>
              <a:buAutoNum type="arabicPeriod"/>
            </a:pPr>
            <a:r>
              <a:rPr lang="en-GB" b="1" i="0" dirty="0">
                <a:solidFill>
                  <a:srgbClr val="374151"/>
                </a:solidFill>
                <a:effectLst/>
                <a:latin typeface="Söhne"/>
              </a:rPr>
              <a:t>Competitive Learning</a:t>
            </a:r>
            <a:r>
              <a:rPr lang="en-GB" b="0" i="0" dirty="0">
                <a:solidFill>
                  <a:srgbClr val="374151"/>
                </a:solidFill>
                <a:effectLst/>
                <a:latin typeface="Söhne"/>
              </a:rPr>
              <a:t>: The competitive nature of CTFs motivates participants to engage deeply with the material and strive for continuous improvement. The desire to win or achieve a high score can enhance learning outcomes and retention.</a:t>
            </a:r>
          </a:p>
          <a:p>
            <a:pPr algn="l">
              <a:buFont typeface="+mj-lt"/>
              <a:buAutoNum type="arabicPeriod"/>
            </a:pPr>
            <a:r>
              <a:rPr lang="en-GB" b="1" i="0" dirty="0">
                <a:solidFill>
                  <a:srgbClr val="374151"/>
                </a:solidFill>
                <a:effectLst/>
                <a:latin typeface="Söhne"/>
              </a:rPr>
              <a:t>Diverse Skill Development</a:t>
            </a:r>
            <a:r>
              <a:rPr lang="en-GB" b="0" i="0" dirty="0">
                <a:solidFill>
                  <a:srgbClr val="374151"/>
                </a:solidFill>
                <a:effectLst/>
                <a:latin typeface="Söhne"/>
              </a:rPr>
              <a:t>: CTF challenges often cover a wide range of topics, from cryptography and web security to binary exploitation and forensics. This diversity helps broaden participants' understanding of cybersecurity and exposes them to various aspects of the field.</a:t>
            </a:r>
          </a:p>
          <a:p>
            <a:pPr algn="l">
              <a:buFont typeface="+mj-lt"/>
              <a:buAutoNum type="arabicPeriod"/>
            </a:pPr>
            <a:r>
              <a:rPr lang="en-GB" b="1" i="0" dirty="0">
                <a:solidFill>
                  <a:srgbClr val="374151"/>
                </a:solidFill>
                <a:effectLst/>
                <a:latin typeface="Söhne"/>
              </a:rPr>
              <a:t>Community Building</a:t>
            </a:r>
            <a:r>
              <a:rPr lang="en-GB" b="0" i="0" dirty="0">
                <a:solidFill>
                  <a:srgbClr val="374151"/>
                </a:solidFill>
                <a:effectLst/>
                <a:latin typeface="Söhne"/>
              </a:rPr>
              <a:t>: Participating in CTFs can help build a sense of community among cybersecurity enthusiasts and professionals. This networking opportunity allows participants to learn from each other and share knowledge and experiences.</a:t>
            </a:r>
          </a:p>
          <a:p>
            <a:endParaRPr lang="en-GB" dirty="0"/>
          </a:p>
        </p:txBody>
      </p:sp>
    </p:spTree>
    <p:extLst>
      <p:ext uri="{BB962C8B-B14F-4D97-AF65-F5344CB8AC3E}">
        <p14:creationId xmlns:p14="http://schemas.microsoft.com/office/powerpoint/2010/main" val="83673673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80716-2C4F-2206-3E0F-73B45E8A1F83}"/>
              </a:ext>
            </a:extLst>
          </p:cNvPr>
          <p:cNvSpPr>
            <a:spLocks noGrp="1"/>
          </p:cNvSpPr>
          <p:nvPr>
            <p:ph type="title"/>
          </p:nvPr>
        </p:nvSpPr>
        <p:spPr/>
        <p:txBody>
          <a:bodyPr/>
          <a:lstStyle/>
          <a:p>
            <a:r>
              <a:rPr lang="nb-NO" dirty="0"/>
              <a:t>Other approaches</a:t>
            </a:r>
            <a:endParaRPr lang="en-GB" dirty="0"/>
          </a:p>
        </p:txBody>
      </p:sp>
      <p:sp>
        <p:nvSpPr>
          <p:cNvPr id="3" name="Content Placeholder 2">
            <a:extLst>
              <a:ext uri="{FF2B5EF4-FFF2-40B4-BE49-F238E27FC236}">
                <a16:creationId xmlns:a16="http://schemas.microsoft.com/office/drawing/2014/main" id="{DB90C960-04EB-4B30-10D4-12C5D1583167}"/>
              </a:ext>
            </a:extLst>
          </p:cNvPr>
          <p:cNvSpPr>
            <a:spLocks noGrp="1"/>
          </p:cNvSpPr>
          <p:nvPr>
            <p:ph idx="1"/>
          </p:nvPr>
        </p:nvSpPr>
        <p:spPr/>
        <p:txBody>
          <a:bodyPr>
            <a:normAutofit fontScale="70000" lnSpcReduction="20000"/>
          </a:bodyPr>
          <a:lstStyle/>
          <a:p>
            <a:pPr algn="l">
              <a:buFont typeface="+mj-lt"/>
              <a:buAutoNum type="arabicPeriod"/>
            </a:pPr>
            <a:r>
              <a:rPr lang="en-GB" b="1" i="0" dirty="0">
                <a:solidFill>
                  <a:srgbClr val="374151"/>
                </a:solidFill>
                <a:effectLst/>
                <a:latin typeface="Söhne"/>
              </a:rPr>
              <a:t>Scenario-Based Learning</a:t>
            </a:r>
            <a:r>
              <a:rPr lang="en-GB" b="0" i="0" dirty="0">
                <a:solidFill>
                  <a:srgbClr val="374151"/>
                </a:solidFill>
                <a:effectLst/>
                <a:latin typeface="Söhne"/>
              </a:rPr>
              <a:t>: This approach uses realistic cybersecurity scenarios to engage participants in problem-solving. By simulating real-life situations, such as a phishing attack or a network breach, learners can better understand the implications of cybersecurity threats and the importance of quick, effective responses.</a:t>
            </a:r>
          </a:p>
          <a:p>
            <a:pPr algn="l">
              <a:buFont typeface="+mj-lt"/>
              <a:buAutoNum type="arabicPeriod"/>
            </a:pPr>
            <a:r>
              <a:rPr lang="en-GB" b="1" i="0" dirty="0">
                <a:solidFill>
                  <a:srgbClr val="374151"/>
                </a:solidFill>
                <a:effectLst/>
                <a:latin typeface="Söhne"/>
              </a:rPr>
              <a:t>Peer-Led Training</a:t>
            </a:r>
            <a:r>
              <a:rPr lang="en-GB" b="0" i="0" dirty="0">
                <a:solidFill>
                  <a:srgbClr val="374151"/>
                </a:solidFill>
                <a:effectLst/>
                <a:latin typeface="Söhne"/>
              </a:rPr>
              <a:t>: In this model, more experienced employees or team members lead training sessions for their peers. This approach can foster a collaborative learning environment and allow for the sharing of practical experiences and tips that are directly relevant to the organization's specific context.</a:t>
            </a:r>
          </a:p>
          <a:p>
            <a:pPr algn="l">
              <a:buFont typeface="+mj-lt"/>
              <a:buAutoNum type="arabicPeriod"/>
            </a:pPr>
            <a:r>
              <a:rPr lang="en-GB" b="1" i="0" dirty="0">
                <a:solidFill>
                  <a:srgbClr val="374151"/>
                </a:solidFill>
                <a:effectLst/>
                <a:latin typeface="Söhne"/>
              </a:rPr>
              <a:t>Microlearning</a:t>
            </a:r>
            <a:r>
              <a:rPr lang="en-GB" b="0" i="0" dirty="0">
                <a:solidFill>
                  <a:srgbClr val="374151"/>
                </a:solidFill>
                <a:effectLst/>
                <a:latin typeface="Söhne"/>
              </a:rPr>
              <a:t>: This involves delivering cybersecurity training in small, manageable chunks that are easier to digest and retain. Microlearning modules can cover specific topics and can be accessed on-demand, making it easier for learners to fit training into their busy schedules.</a:t>
            </a:r>
          </a:p>
          <a:p>
            <a:pPr algn="l">
              <a:buFont typeface="+mj-lt"/>
              <a:buAutoNum type="arabicPeriod"/>
            </a:pPr>
            <a:r>
              <a:rPr lang="en-GB" b="1" i="0" dirty="0">
                <a:solidFill>
                  <a:srgbClr val="374151"/>
                </a:solidFill>
                <a:effectLst/>
                <a:latin typeface="Söhne"/>
              </a:rPr>
              <a:t>Interactive E-Learning Platforms</a:t>
            </a:r>
            <a:r>
              <a:rPr lang="en-GB" b="0" i="0" dirty="0">
                <a:solidFill>
                  <a:srgbClr val="374151"/>
                </a:solidFill>
                <a:effectLst/>
                <a:latin typeface="Söhne"/>
              </a:rPr>
              <a:t>: Advanced e-learning platforms can offer interactive courses that include simulations, quizzes, and games. These platforms can adapt to the learner's performance, offering personalized paths that reinforce weak areas and skip over well-understood concepts.</a:t>
            </a:r>
          </a:p>
          <a:p>
            <a:pPr algn="l">
              <a:buFont typeface="+mj-lt"/>
              <a:buAutoNum type="arabicPeriod"/>
            </a:pPr>
            <a:r>
              <a:rPr lang="en-GB" b="1" i="0" dirty="0">
                <a:solidFill>
                  <a:srgbClr val="374151"/>
                </a:solidFill>
                <a:effectLst/>
                <a:latin typeface="Söhne"/>
              </a:rPr>
              <a:t>Security Awareness Campaigns</a:t>
            </a:r>
            <a:r>
              <a:rPr lang="en-GB" b="0" i="0" dirty="0">
                <a:solidFill>
                  <a:srgbClr val="374151"/>
                </a:solidFill>
                <a:effectLst/>
                <a:latin typeface="Söhne"/>
              </a:rPr>
              <a:t>: Organizing regular awareness campaigns can help keep cybersecurity at the forefront of employees' minds. These campaigns can use a mix of posters, emails, workshops, and events to reinforce key messages and best practices.</a:t>
            </a:r>
          </a:p>
        </p:txBody>
      </p:sp>
    </p:spTree>
    <p:extLst>
      <p:ext uri="{BB962C8B-B14F-4D97-AF65-F5344CB8AC3E}">
        <p14:creationId xmlns:p14="http://schemas.microsoft.com/office/powerpoint/2010/main" val="124824796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7B48F-6835-28D7-F31C-FD35602E6432}"/>
              </a:ext>
            </a:extLst>
          </p:cNvPr>
          <p:cNvSpPr>
            <a:spLocks noGrp="1"/>
          </p:cNvSpPr>
          <p:nvPr>
            <p:ph type="title"/>
          </p:nvPr>
        </p:nvSpPr>
        <p:spPr/>
        <p:txBody>
          <a:bodyPr/>
          <a:lstStyle/>
          <a:p>
            <a:r>
              <a:rPr lang="nb-NO" dirty="0"/>
              <a:t>Other approaches (continued)</a:t>
            </a:r>
            <a:endParaRPr lang="en-GB" dirty="0"/>
          </a:p>
        </p:txBody>
      </p:sp>
      <p:sp>
        <p:nvSpPr>
          <p:cNvPr id="3" name="Content Placeholder 2">
            <a:extLst>
              <a:ext uri="{FF2B5EF4-FFF2-40B4-BE49-F238E27FC236}">
                <a16:creationId xmlns:a16="http://schemas.microsoft.com/office/drawing/2014/main" id="{F550EF4D-AEED-3421-229B-69B3C249907D}"/>
              </a:ext>
            </a:extLst>
          </p:cNvPr>
          <p:cNvSpPr>
            <a:spLocks noGrp="1"/>
          </p:cNvSpPr>
          <p:nvPr>
            <p:ph idx="1"/>
          </p:nvPr>
        </p:nvSpPr>
        <p:spPr/>
        <p:txBody>
          <a:bodyPr>
            <a:normAutofit fontScale="70000" lnSpcReduction="20000"/>
          </a:bodyPr>
          <a:lstStyle/>
          <a:p>
            <a:pPr algn="l">
              <a:buFont typeface="+mj-lt"/>
              <a:buAutoNum type="arabicPeriod"/>
            </a:pPr>
            <a:r>
              <a:rPr lang="en-GB" b="1" i="0" dirty="0">
                <a:solidFill>
                  <a:srgbClr val="374151"/>
                </a:solidFill>
                <a:effectLst/>
                <a:latin typeface="Söhne"/>
              </a:rPr>
              <a:t>Incident Response Drills</a:t>
            </a:r>
            <a:r>
              <a:rPr lang="en-GB" b="0" i="0" dirty="0">
                <a:solidFill>
                  <a:srgbClr val="374151"/>
                </a:solidFill>
                <a:effectLst/>
                <a:latin typeface="Söhne"/>
              </a:rPr>
              <a:t>: Similar to fire drills, these exercises simulate cybersecurity incidents to test and improve the organization's response capabilities. Participants can learn about their roles during an incident and practice communication and decision-making under pressure.</a:t>
            </a:r>
          </a:p>
          <a:p>
            <a:pPr algn="l">
              <a:buFont typeface="+mj-lt"/>
              <a:buAutoNum type="arabicPeriod"/>
            </a:pPr>
            <a:r>
              <a:rPr lang="en-GB" b="1" i="0" dirty="0">
                <a:solidFill>
                  <a:srgbClr val="374151"/>
                </a:solidFill>
                <a:effectLst/>
                <a:latin typeface="Söhne"/>
              </a:rPr>
              <a:t>Mentorship Programs</a:t>
            </a:r>
            <a:r>
              <a:rPr lang="en-GB" b="0" i="0" dirty="0">
                <a:solidFill>
                  <a:srgbClr val="374151"/>
                </a:solidFill>
                <a:effectLst/>
                <a:latin typeface="Söhne"/>
              </a:rPr>
              <a:t>: Pairing less experienced individuals with cybersecurity mentors can provide them with guidance, insights, and a deeper understanding of cybersecurity principles and practices. This one-on-one approach allows for personalized learning and development.</a:t>
            </a:r>
          </a:p>
          <a:p>
            <a:pPr algn="l">
              <a:buFont typeface="+mj-lt"/>
              <a:buAutoNum type="arabicPeriod"/>
            </a:pPr>
            <a:r>
              <a:rPr lang="en-GB" b="1" i="0" dirty="0">
                <a:solidFill>
                  <a:srgbClr val="374151"/>
                </a:solidFill>
                <a:effectLst/>
                <a:latin typeface="Söhne"/>
              </a:rPr>
              <a:t>Augmented Reality (AR) and Virtual Reality (VR) Training</a:t>
            </a:r>
            <a:r>
              <a:rPr lang="en-GB" b="0" i="0" dirty="0">
                <a:solidFill>
                  <a:srgbClr val="374151"/>
                </a:solidFill>
                <a:effectLst/>
                <a:latin typeface="Söhne"/>
              </a:rPr>
              <a:t>: These immersive technologies can simulate real-world cybersecurity scenarios and threats in a virtual environment. AR and VR can provide hands-on experience in a safe, controlled setting, making complex concepts more accessible and engaging.</a:t>
            </a:r>
          </a:p>
          <a:p>
            <a:pPr algn="l">
              <a:buFont typeface="+mj-lt"/>
              <a:buAutoNum type="arabicPeriod"/>
            </a:pPr>
            <a:r>
              <a:rPr lang="en-GB" b="1" i="0" dirty="0">
                <a:solidFill>
                  <a:srgbClr val="374151"/>
                </a:solidFill>
                <a:effectLst/>
                <a:latin typeface="Söhne"/>
              </a:rPr>
              <a:t>Community and Forum Participation</a:t>
            </a:r>
            <a:r>
              <a:rPr lang="en-GB" b="0" i="0" dirty="0">
                <a:solidFill>
                  <a:srgbClr val="374151"/>
                </a:solidFill>
                <a:effectLst/>
                <a:latin typeface="Söhne"/>
              </a:rPr>
              <a:t>: Encouraging participation in cybersecurity forums and communities can provide continuous, informal learning opportunities. Engaging with these communities allows individuals to stay updated on the latest threats, solutions, and best practices.</a:t>
            </a:r>
          </a:p>
          <a:p>
            <a:pPr algn="l">
              <a:buFont typeface="+mj-lt"/>
              <a:buAutoNum type="arabicPeriod"/>
            </a:pPr>
            <a:r>
              <a:rPr lang="en-GB" b="1" i="0" dirty="0">
                <a:solidFill>
                  <a:srgbClr val="374151"/>
                </a:solidFill>
                <a:effectLst/>
                <a:latin typeface="Söhne"/>
              </a:rPr>
              <a:t>Role-Specific Training</a:t>
            </a:r>
            <a:r>
              <a:rPr lang="en-GB" b="0" i="0" dirty="0">
                <a:solidFill>
                  <a:srgbClr val="374151"/>
                </a:solidFill>
                <a:effectLst/>
                <a:latin typeface="Söhne"/>
              </a:rPr>
              <a:t>: Tailoring cybersecurity training to the specific roles and responsibilities of individuals within an organization can make the training more relevant and effective. For example, training for IT staff can focus on technical </a:t>
            </a:r>
            <a:r>
              <a:rPr lang="en-GB" b="0" i="0" dirty="0" err="1">
                <a:solidFill>
                  <a:srgbClr val="374151"/>
                </a:solidFill>
                <a:effectLst/>
                <a:latin typeface="Söhne"/>
              </a:rPr>
              <a:t>defense</a:t>
            </a:r>
            <a:r>
              <a:rPr lang="en-GB" b="0" i="0" dirty="0">
                <a:solidFill>
                  <a:srgbClr val="374151"/>
                </a:solidFill>
                <a:effectLst/>
                <a:latin typeface="Söhne"/>
              </a:rPr>
              <a:t> mechanisms, while training for other employees might emphasize recognizing phishing attempts and practicing safe online </a:t>
            </a:r>
            <a:r>
              <a:rPr lang="en-GB" b="0" i="0" dirty="0" err="1">
                <a:solidFill>
                  <a:srgbClr val="374151"/>
                </a:solidFill>
                <a:effectLst/>
                <a:latin typeface="Söhne"/>
              </a:rPr>
              <a:t>behavior</a:t>
            </a:r>
            <a:r>
              <a:rPr lang="en-GB" b="0" i="0" dirty="0">
                <a:solidFill>
                  <a:srgbClr val="374151"/>
                </a:solidFill>
                <a:effectLst/>
                <a:latin typeface="Söhne"/>
              </a:rPr>
              <a:t>.</a:t>
            </a:r>
          </a:p>
          <a:p>
            <a:endParaRPr lang="en-GB" dirty="0"/>
          </a:p>
        </p:txBody>
      </p:sp>
    </p:spTree>
    <p:extLst>
      <p:ext uri="{BB962C8B-B14F-4D97-AF65-F5344CB8AC3E}">
        <p14:creationId xmlns:p14="http://schemas.microsoft.com/office/powerpoint/2010/main" val="64539273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DD294-F5AA-B309-44DF-FD382E091786}"/>
              </a:ext>
            </a:extLst>
          </p:cNvPr>
          <p:cNvSpPr>
            <a:spLocks noGrp="1"/>
          </p:cNvSpPr>
          <p:nvPr>
            <p:ph type="title"/>
          </p:nvPr>
        </p:nvSpPr>
        <p:spPr/>
        <p:txBody>
          <a:bodyPr/>
          <a:lstStyle/>
          <a:p>
            <a:r>
              <a:rPr lang="nb-NO" dirty="0"/>
              <a:t>Table tops</a:t>
            </a:r>
            <a:endParaRPr lang="en-GB" dirty="0"/>
          </a:p>
        </p:txBody>
      </p:sp>
      <p:sp>
        <p:nvSpPr>
          <p:cNvPr id="3" name="Content Placeholder 2">
            <a:extLst>
              <a:ext uri="{FF2B5EF4-FFF2-40B4-BE49-F238E27FC236}">
                <a16:creationId xmlns:a16="http://schemas.microsoft.com/office/drawing/2014/main" id="{2926A93C-08D4-F542-3A6C-0FE640DC7B4E}"/>
              </a:ext>
            </a:extLst>
          </p:cNvPr>
          <p:cNvSpPr>
            <a:spLocks noGrp="1"/>
          </p:cNvSpPr>
          <p:nvPr>
            <p:ph idx="1"/>
          </p:nvPr>
        </p:nvSpPr>
        <p:spPr/>
        <p:txBody>
          <a:bodyPr>
            <a:normAutofit/>
          </a:bodyPr>
          <a:lstStyle/>
          <a:p>
            <a:pPr marL="0" indent="0">
              <a:buNone/>
            </a:pPr>
            <a:r>
              <a:rPr lang="en-GB" dirty="0"/>
              <a:t>Tabletop exercises teach cybersecurity by simulating real-world scenarios in a structured, discussion-based setting. Participants, including decision-makers and relevant staff, walk through a hypothetical cyber incident, discussing potential responses, decisions, and impacts. This process helps improve understanding of cybersecurity policies, incident response plans, and communication strategies, enhancing preparedness for actual cyber threats.</a:t>
            </a:r>
          </a:p>
        </p:txBody>
      </p:sp>
    </p:spTree>
    <p:extLst>
      <p:ext uri="{BB962C8B-B14F-4D97-AF65-F5344CB8AC3E}">
        <p14:creationId xmlns:p14="http://schemas.microsoft.com/office/powerpoint/2010/main" val="67188289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65497-9511-1A27-F131-3F99E1F7592B}"/>
              </a:ext>
            </a:extLst>
          </p:cNvPr>
          <p:cNvSpPr>
            <a:spLocks noGrp="1"/>
          </p:cNvSpPr>
          <p:nvPr>
            <p:ph type="title"/>
          </p:nvPr>
        </p:nvSpPr>
        <p:spPr/>
        <p:txBody>
          <a:bodyPr/>
          <a:lstStyle/>
          <a:p>
            <a:endParaRPr lang="en-GB"/>
          </a:p>
        </p:txBody>
      </p:sp>
      <p:pic>
        <p:nvPicPr>
          <p:cNvPr id="5" name="Content Placeholder 4" descr="A screenshot of a video&#10;&#10;AI-generated content may be incorrect.">
            <a:extLst>
              <a:ext uri="{FF2B5EF4-FFF2-40B4-BE49-F238E27FC236}">
                <a16:creationId xmlns:a16="http://schemas.microsoft.com/office/drawing/2014/main" id="{7F147E1A-D919-19E3-DD5C-80DA1D1F51D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438150"/>
            <a:ext cx="6725702" cy="7098454"/>
          </a:xfrm>
        </p:spPr>
      </p:pic>
      <p:pic>
        <p:nvPicPr>
          <p:cNvPr id="7" name="Picture 6" descr="A screenshot of a computer screen&#10;&#10;AI-generated content may be incorrect.">
            <a:extLst>
              <a:ext uri="{FF2B5EF4-FFF2-40B4-BE49-F238E27FC236}">
                <a16:creationId xmlns:a16="http://schemas.microsoft.com/office/drawing/2014/main" id="{7EB27CC5-F848-3DC1-2D9B-17BA2B5E39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9183" y="0"/>
            <a:ext cx="7404808" cy="8229600"/>
          </a:xfrm>
          <a:prstGeom prst="rect">
            <a:avLst/>
          </a:prstGeom>
        </p:spPr>
      </p:pic>
    </p:spTree>
    <p:extLst>
      <p:ext uri="{BB962C8B-B14F-4D97-AF65-F5344CB8AC3E}">
        <p14:creationId xmlns:p14="http://schemas.microsoft.com/office/powerpoint/2010/main" val="84326455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C83D859-024E-F226-0DEA-2510517B4149}"/>
              </a:ext>
            </a:extLst>
          </p:cNvPr>
          <p:cNvSpPr>
            <a:spLocks noGrp="1"/>
          </p:cNvSpPr>
          <p:nvPr>
            <p:ph idx="1"/>
          </p:nvPr>
        </p:nvSpPr>
        <p:spPr>
          <a:xfrm>
            <a:off x="249382" y="0"/>
            <a:ext cx="13375178" cy="8089946"/>
          </a:xfrm>
        </p:spPr>
        <p:txBody>
          <a:bodyPr>
            <a:normAutofit lnSpcReduction="10000"/>
          </a:bodyPr>
          <a:lstStyle/>
          <a:p>
            <a:pPr algn="l"/>
            <a:r>
              <a:rPr lang="en-GB" sz="2160" b="1" dirty="0">
                <a:latin typeface="Söhne"/>
              </a:rPr>
              <a:t>Scenario-Based Learning</a:t>
            </a:r>
          </a:p>
          <a:p>
            <a:pPr lvl="1"/>
            <a:r>
              <a:rPr lang="en-GB" sz="1320" b="1" dirty="0">
                <a:solidFill>
                  <a:srgbClr val="374151"/>
                </a:solidFill>
                <a:latin typeface="Söhne"/>
              </a:rPr>
              <a:t>Realistic Situations</a:t>
            </a:r>
            <a:r>
              <a:rPr lang="en-GB" sz="1320" dirty="0">
                <a:solidFill>
                  <a:srgbClr val="374151"/>
                </a:solidFill>
                <a:latin typeface="Söhne"/>
              </a:rPr>
              <a:t>: Participants are presented with realistic and plausible cybersecurity scenarios, such as data breaches, ransomware attacks, or insider threats. These scenarios are often based on real-world events or potential threats specific to the organization.</a:t>
            </a:r>
          </a:p>
          <a:p>
            <a:pPr lvl="1"/>
            <a:r>
              <a:rPr lang="en-GB" sz="1320" b="1" dirty="0">
                <a:solidFill>
                  <a:srgbClr val="374151"/>
                </a:solidFill>
                <a:latin typeface="Söhne"/>
              </a:rPr>
              <a:t>Critical Thinking</a:t>
            </a:r>
            <a:r>
              <a:rPr lang="en-GB" sz="1320" dirty="0">
                <a:solidFill>
                  <a:srgbClr val="374151"/>
                </a:solidFill>
                <a:latin typeface="Söhne"/>
              </a:rPr>
              <a:t>: By </a:t>
            </a:r>
            <a:r>
              <a:rPr lang="en-GB" sz="1320" dirty="0" err="1">
                <a:solidFill>
                  <a:srgbClr val="374151"/>
                </a:solidFill>
                <a:latin typeface="Söhne"/>
              </a:rPr>
              <a:t>analyzing</a:t>
            </a:r>
            <a:r>
              <a:rPr lang="en-GB" sz="1320" dirty="0">
                <a:solidFill>
                  <a:srgbClr val="374151"/>
                </a:solidFill>
                <a:latin typeface="Söhne"/>
              </a:rPr>
              <a:t> these scenarios, participants are encouraged to think critically about how to effectively respond to and manage cyber incidents, considering both technical and non-technical aspects.</a:t>
            </a:r>
          </a:p>
          <a:p>
            <a:pPr algn="l"/>
            <a:r>
              <a:rPr lang="en-GB" sz="2160" b="1" dirty="0">
                <a:latin typeface="Söhne"/>
              </a:rPr>
              <a:t> Cross-Functional Collaboration</a:t>
            </a:r>
          </a:p>
          <a:p>
            <a:pPr lvl="1"/>
            <a:r>
              <a:rPr lang="en-GB" sz="1320" b="1" dirty="0">
                <a:solidFill>
                  <a:srgbClr val="374151"/>
                </a:solidFill>
                <a:latin typeface="Söhne"/>
              </a:rPr>
              <a:t>Teamwork</a:t>
            </a:r>
            <a:r>
              <a:rPr lang="en-GB" sz="1320" dirty="0">
                <a:solidFill>
                  <a:srgbClr val="374151"/>
                </a:solidFill>
                <a:latin typeface="Söhne"/>
              </a:rPr>
              <a:t>: Tabletop exercises bring together staff from different parts of the organization, fostering a collaborative approach to cybersecurity. This helps break down silos and ensures that all relevant departments understand their roles in incident response.</a:t>
            </a:r>
          </a:p>
          <a:p>
            <a:pPr lvl="1"/>
            <a:r>
              <a:rPr lang="en-GB" sz="1320" b="1" dirty="0">
                <a:solidFill>
                  <a:srgbClr val="374151"/>
                </a:solidFill>
                <a:latin typeface="Söhne"/>
              </a:rPr>
              <a:t>Communication</a:t>
            </a:r>
            <a:r>
              <a:rPr lang="en-GB" sz="1320" dirty="0">
                <a:solidFill>
                  <a:srgbClr val="374151"/>
                </a:solidFill>
                <a:latin typeface="Söhne"/>
              </a:rPr>
              <a:t>: Participants improve their communication skills, learning how to convey technical information to non-technical colleagues and make collective decisions under pressure.</a:t>
            </a:r>
          </a:p>
          <a:p>
            <a:pPr algn="l"/>
            <a:r>
              <a:rPr lang="en-GB" sz="2160" b="1" dirty="0">
                <a:latin typeface="Söhne"/>
              </a:rPr>
              <a:t>Response Planning and Preparedness</a:t>
            </a:r>
          </a:p>
          <a:p>
            <a:pPr lvl="1"/>
            <a:r>
              <a:rPr lang="en-GB" sz="1320" b="1" dirty="0">
                <a:solidFill>
                  <a:srgbClr val="374151"/>
                </a:solidFill>
                <a:latin typeface="Söhne"/>
              </a:rPr>
              <a:t>Incident Response Plans</a:t>
            </a:r>
            <a:r>
              <a:rPr lang="en-GB" sz="1320" dirty="0">
                <a:solidFill>
                  <a:srgbClr val="374151"/>
                </a:solidFill>
                <a:latin typeface="Söhne"/>
              </a:rPr>
              <a:t>: Through the exercise, participants review and test the organization’s incident response plan, identifying any gaps or weaknesses that need to be addressed.</a:t>
            </a:r>
          </a:p>
          <a:p>
            <a:pPr lvl="1"/>
            <a:r>
              <a:rPr lang="en-GB" sz="1320" b="1" dirty="0">
                <a:solidFill>
                  <a:srgbClr val="374151"/>
                </a:solidFill>
                <a:latin typeface="Söhne"/>
              </a:rPr>
              <a:t>Preparedness</a:t>
            </a:r>
            <a:r>
              <a:rPr lang="en-GB" sz="1320" dirty="0">
                <a:solidFill>
                  <a:srgbClr val="374151"/>
                </a:solidFill>
                <a:latin typeface="Söhne"/>
              </a:rPr>
              <a:t>: By walking through the steps to manage a cyber incident, participants become more familiar with the procedures and resources available, enhancing the organization's overall preparedness.</a:t>
            </a:r>
          </a:p>
          <a:p>
            <a:pPr algn="l"/>
            <a:r>
              <a:rPr lang="en-GB" sz="2160" b="1" dirty="0">
                <a:latin typeface="Söhne"/>
              </a:rPr>
              <a:t>Decision-Making Skills</a:t>
            </a:r>
          </a:p>
          <a:p>
            <a:pPr lvl="1"/>
            <a:r>
              <a:rPr lang="en-GB" sz="1320" b="1" dirty="0">
                <a:solidFill>
                  <a:srgbClr val="374151"/>
                </a:solidFill>
                <a:latin typeface="Söhne"/>
              </a:rPr>
              <a:t>Strategic Decisions</a:t>
            </a:r>
            <a:r>
              <a:rPr lang="en-GB" sz="1320" dirty="0">
                <a:solidFill>
                  <a:srgbClr val="374151"/>
                </a:solidFill>
                <a:latin typeface="Söhne"/>
              </a:rPr>
              <a:t>: Participants are faced with making strategic decisions on how to respond to various aspects of the cyber incident, balancing factors such as cost, public relations, legal implications, and business continuity.</a:t>
            </a:r>
          </a:p>
          <a:p>
            <a:pPr lvl="1"/>
            <a:r>
              <a:rPr lang="en-GB" sz="1320" b="1" dirty="0">
                <a:solidFill>
                  <a:srgbClr val="374151"/>
                </a:solidFill>
                <a:latin typeface="Söhne"/>
              </a:rPr>
              <a:t>Consequence Analysis</a:t>
            </a:r>
            <a:r>
              <a:rPr lang="en-GB" sz="1320" dirty="0">
                <a:solidFill>
                  <a:srgbClr val="374151"/>
                </a:solidFill>
                <a:latin typeface="Söhne"/>
              </a:rPr>
              <a:t>: The exercise often includes discussions on the potential consequences of each decision, helping participants understand the trade-offs and impacts of their choices.</a:t>
            </a:r>
          </a:p>
          <a:p>
            <a:pPr algn="l"/>
            <a:r>
              <a:rPr lang="en-GB" sz="2160" b="1" dirty="0">
                <a:latin typeface="Söhne"/>
              </a:rPr>
              <a:t>Awareness and Training</a:t>
            </a:r>
          </a:p>
          <a:p>
            <a:pPr lvl="1"/>
            <a:r>
              <a:rPr lang="en-GB" sz="1320" b="1" dirty="0">
                <a:solidFill>
                  <a:srgbClr val="374151"/>
                </a:solidFill>
                <a:latin typeface="Söhne"/>
              </a:rPr>
              <a:t>Cybersecurity Awareness</a:t>
            </a:r>
            <a:r>
              <a:rPr lang="en-GB" sz="1320" dirty="0">
                <a:solidFill>
                  <a:srgbClr val="374151"/>
                </a:solidFill>
                <a:latin typeface="Söhne"/>
              </a:rPr>
              <a:t>: Tabletop exercises raise awareness about the variety and severity of cyber threats and the importance of cybersecurity measures.</a:t>
            </a:r>
          </a:p>
          <a:p>
            <a:pPr lvl="1"/>
            <a:r>
              <a:rPr lang="en-GB" sz="1320" b="1" dirty="0">
                <a:solidFill>
                  <a:srgbClr val="374151"/>
                </a:solidFill>
                <a:latin typeface="Söhne"/>
              </a:rPr>
              <a:t>Educational Opportunity</a:t>
            </a:r>
            <a:r>
              <a:rPr lang="en-GB" sz="1320" dirty="0">
                <a:solidFill>
                  <a:srgbClr val="374151"/>
                </a:solidFill>
                <a:latin typeface="Söhne"/>
              </a:rPr>
              <a:t>: These exercises serve as an educational tool, allowing participants to learn from the scenario and from each other. They can discover best practices and new strategies for dealing with cyber incidents.</a:t>
            </a:r>
          </a:p>
          <a:p>
            <a:pPr algn="l"/>
            <a:r>
              <a:rPr lang="en-GB" sz="2160" b="1" dirty="0">
                <a:latin typeface="Söhne"/>
              </a:rPr>
              <a:t>Policy and Procedure Evaluation</a:t>
            </a:r>
          </a:p>
          <a:p>
            <a:pPr lvl="1"/>
            <a:r>
              <a:rPr lang="en-GB" sz="1320" b="1" dirty="0">
                <a:solidFill>
                  <a:srgbClr val="374151"/>
                </a:solidFill>
                <a:latin typeface="Söhne"/>
              </a:rPr>
              <a:t>Policy Review</a:t>
            </a:r>
            <a:r>
              <a:rPr lang="en-GB" sz="1320" dirty="0">
                <a:solidFill>
                  <a:srgbClr val="374151"/>
                </a:solidFill>
                <a:latin typeface="Söhne"/>
              </a:rPr>
              <a:t>: The exercise provides an opportunity to review the organization's cybersecurity policies and procedures, ensuring they are up to date and effective.</a:t>
            </a:r>
          </a:p>
          <a:p>
            <a:pPr lvl="1"/>
            <a:r>
              <a:rPr lang="en-GB" sz="1320" b="1" dirty="0">
                <a:solidFill>
                  <a:srgbClr val="374151"/>
                </a:solidFill>
                <a:latin typeface="Söhne"/>
              </a:rPr>
              <a:t>Continuous Improvement</a:t>
            </a:r>
            <a:r>
              <a:rPr lang="en-GB" sz="1320" dirty="0">
                <a:solidFill>
                  <a:srgbClr val="374151"/>
                </a:solidFill>
                <a:latin typeface="Söhne"/>
              </a:rPr>
              <a:t>: Feedback and insights gained from the exercise can be used to refine and improve incident response plans and cybersecurity policies.</a:t>
            </a:r>
          </a:p>
          <a:p>
            <a:pPr algn="l"/>
            <a:r>
              <a:rPr lang="en-GB" sz="2160" b="1" dirty="0">
                <a:latin typeface="Söhne"/>
              </a:rPr>
              <a:t>Legal and Regulatory Compliance</a:t>
            </a:r>
          </a:p>
          <a:p>
            <a:pPr lvl="1"/>
            <a:r>
              <a:rPr lang="en-GB" sz="1320" b="1" dirty="0">
                <a:solidFill>
                  <a:srgbClr val="374151"/>
                </a:solidFill>
                <a:latin typeface="Söhne"/>
              </a:rPr>
              <a:t>Compliance Considerations</a:t>
            </a:r>
            <a:r>
              <a:rPr lang="en-GB" sz="1320" dirty="0">
                <a:solidFill>
                  <a:srgbClr val="374151"/>
                </a:solidFill>
                <a:latin typeface="Söhne"/>
              </a:rPr>
              <a:t>: Scenarios can include elements related to legal and regulatory compliance, helping participants understand the legal obligations and implications of cybersecurity incidents.</a:t>
            </a:r>
          </a:p>
          <a:p>
            <a:pPr lvl="1"/>
            <a:r>
              <a:rPr lang="en-GB" sz="1320" b="1" dirty="0">
                <a:solidFill>
                  <a:srgbClr val="374151"/>
                </a:solidFill>
                <a:latin typeface="Söhne"/>
              </a:rPr>
              <a:t>Data Protection</a:t>
            </a:r>
            <a:r>
              <a:rPr lang="en-GB" sz="1320" dirty="0">
                <a:solidFill>
                  <a:srgbClr val="374151"/>
                </a:solidFill>
                <a:latin typeface="Söhne"/>
              </a:rPr>
              <a:t>: Exercises can underscore the importance of protecting sensitive information and complying with data protection laws, such as GDPR or HIPAA.</a:t>
            </a:r>
          </a:p>
        </p:txBody>
      </p:sp>
    </p:spTree>
    <p:extLst>
      <p:ext uri="{BB962C8B-B14F-4D97-AF65-F5344CB8AC3E}">
        <p14:creationId xmlns:p14="http://schemas.microsoft.com/office/powerpoint/2010/main" val="261464728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870860" cy="82296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Calibri" panose="020F0502020204030204"/>
            </a:endParaRPr>
          </a:p>
        </p:txBody>
      </p:sp>
      <p:sp>
        <p:nvSpPr>
          <p:cNvPr id="2" name="Title 1">
            <a:extLst>
              <a:ext uri="{FF2B5EF4-FFF2-40B4-BE49-F238E27FC236}">
                <a16:creationId xmlns:a16="http://schemas.microsoft.com/office/drawing/2014/main" id="{5AE42866-457C-1D8E-BD35-B2432901CB21}"/>
              </a:ext>
            </a:extLst>
          </p:cNvPr>
          <p:cNvSpPr>
            <a:spLocks noGrp="1"/>
          </p:cNvSpPr>
          <p:nvPr>
            <p:ph type="title"/>
          </p:nvPr>
        </p:nvSpPr>
        <p:spPr>
          <a:xfrm>
            <a:off x="1005841" y="1694986"/>
            <a:ext cx="3479027" cy="5236613"/>
          </a:xfrm>
        </p:spPr>
        <p:txBody>
          <a:bodyPr anchor="t">
            <a:normAutofit/>
          </a:bodyPr>
          <a:lstStyle/>
          <a:p>
            <a:r>
              <a:rPr lang="nb-NO" sz="4800">
                <a:solidFill>
                  <a:srgbClr val="FFFFFF"/>
                </a:solidFill>
              </a:rPr>
              <a:t>Evaluation Methods</a:t>
            </a:r>
            <a:endParaRPr lang="en-GB" sz="4800">
              <a:solidFill>
                <a:srgbClr val="FFFFFF"/>
              </a:solidFill>
            </a:endParaRPr>
          </a:p>
        </p:txBody>
      </p:sp>
      <p:sp>
        <p:nvSpPr>
          <p:cNvPr id="3" name="Content Placeholder 2">
            <a:extLst>
              <a:ext uri="{FF2B5EF4-FFF2-40B4-BE49-F238E27FC236}">
                <a16:creationId xmlns:a16="http://schemas.microsoft.com/office/drawing/2014/main" id="{4DA3E169-EA64-46A9-E0E6-63D4F043B9B7}"/>
              </a:ext>
            </a:extLst>
          </p:cNvPr>
          <p:cNvSpPr>
            <a:spLocks noGrp="1"/>
          </p:cNvSpPr>
          <p:nvPr>
            <p:ph sz="half" idx="1"/>
          </p:nvPr>
        </p:nvSpPr>
        <p:spPr>
          <a:xfrm>
            <a:off x="5257026" y="1694987"/>
            <a:ext cx="4112740" cy="5236613"/>
          </a:xfrm>
        </p:spPr>
        <p:txBody>
          <a:bodyPr>
            <a:normAutofit/>
          </a:bodyPr>
          <a:lstStyle/>
          <a:p>
            <a:r>
              <a:rPr lang="nb-NO" sz="2400" dirty="0"/>
              <a:t>Process evaluation</a:t>
            </a:r>
          </a:p>
          <a:p>
            <a:pPr lvl="1"/>
            <a:r>
              <a:rPr lang="nb-NO" sz="2400" dirty="0"/>
              <a:t>Intervention</a:t>
            </a:r>
          </a:p>
          <a:p>
            <a:pPr lvl="1"/>
            <a:r>
              <a:rPr lang="nb-NO" sz="2400" dirty="0"/>
              <a:t>Did it do its job</a:t>
            </a:r>
          </a:p>
          <a:p>
            <a:endParaRPr lang="nb-NO" sz="2400" dirty="0"/>
          </a:p>
          <a:p>
            <a:r>
              <a:rPr lang="nb-NO" sz="2400" dirty="0"/>
              <a:t>Impact evaluation</a:t>
            </a:r>
          </a:p>
          <a:p>
            <a:pPr lvl="1"/>
            <a:r>
              <a:rPr lang="nb-NO" sz="2400" dirty="0"/>
              <a:t>How has it changed</a:t>
            </a:r>
          </a:p>
          <a:p>
            <a:endParaRPr lang="nb-NO" sz="2400" dirty="0"/>
          </a:p>
          <a:p>
            <a:r>
              <a:rPr lang="nb-NO" sz="2400" dirty="0"/>
              <a:t>Outcome evaluation</a:t>
            </a:r>
          </a:p>
          <a:p>
            <a:pPr lvl="1"/>
            <a:r>
              <a:rPr lang="nb-NO" sz="2400" dirty="0"/>
              <a:t>Objective</a:t>
            </a:r>
          </a:p>
          <a:p>
            <a:pPr lvl="1"/>
            <a:r>
              <a:rPr lang="nb-NO" sz="2400" dirty="0"/>
              <a:t>Subjective</a:t>
            </a:r>
            <a:endParaRPr lang="en-GB" sz="2400" dirty="0"/>
          </a:p>
        </p:txBody>
      </p:sp>
      <p:cxnSp>
        <p:nvCxnSpPr>
          <p:cNvPr id="11" name="Straight Connector 10">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755845" y="1694986"/>
            <a:ext cx="0" cy="438912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DCE18C2C-358D-3B24-0CEA-D4025F0E1AA8}"/>
              </a:ext>
            </a:extLst>
          </p:cNvPr>
          <p:cNvSpPr>
            <a:spLocks noGrp="1"/>
          </p:cNvSpPr>
          <p:nvPr>
            <p:ph sz="half" idx="2"/>
          </p:nvPr>
        </p:nvSpPr>
        <p:spPr>
          <a:xfrm>
            <a:off x="10141926" y="1694987"/>
            <a:ext cx="3837241" cy="5236613"/>
          </a:xfrm>
        </p:spPr>
        <p:txBody>
          <a:bodyPr>
            <a:normAutofit/>
          </a:bodyPr>
          <a:lstStyle/>
          <a:p>
            <a:r>
              <a:rPr lang="nb-NO" sz="2400" dirty="0"/>
              <a:t>Evaluate the intervention</a:t>
            </a:r>
          </a:p>
          <a:p>
            <a:pPr lvl="1"/>
            <a:r>
              <a:rPr lang="nb-NO" sz="1920" dirty="0"/>
              <a:t>Can it deliver the proposed changes</a:t>
            </a:r>
          </a:p>
          <a:p>
            <a:pPr lvl="1"/>
            <a:r>
              <a:rPr lang="nb-NO" sz="1920" dirty="0"/>
              <a:t>Effect sizes</a:t>
            </a:r>
          </a:p>
          <a:p>
            <a:pPr lvl="1"/>
            <a:endParaRPr lang="nb-NO" sz="1920" dirty="0"/>
          </a:p>
          <a:p>
            <a:pPr lvl="1"/>
            <a:endParaRPr lang="nb-NO" sz="1920" dirty="0"/>
          </a:p>
          <a:p>
            <a:r>
              <a:rPr lang="nb-NO" sz="2400" dirty="0"/>
              <a:t>Involves stakeholders and participants</a:t>
            </a:r>
          </a:p>
          <a:p>
            <a:endParaRPr lang="nb-NO" sz="2400" dirty="0"/>
          </a:p>
          <a:p>
            <a:endParaRPr lang="nb-NO" sz="2400" dirty="0"/>
          </a:p>
          <a:p>
            <a:r>
              <a:rPr lang="nb-NO" sz="2400" dirty="0"/>
              <a:t>Performance measures</a:t>
            </a:r>
          </a:p>
          <a:p>
            <a:r>
              <a:rPr lang="nb-NO" sz="2400" dirty="0"/>
              <a:t>Subjective measures</a:t>
            </a:r>
            <a:endParaRPr lang="en-GB" sz="2400" dirty="0"/>
          </a:p>
        </p:txBody>
      </p:sp>
    </p:spTree>
    <p:extLst>
      <p:ext uri="{BB962C8B-B14F-4D97-AF65-F5344CB8AC3E}">
        <p14:creationId xmlns:p14="http://schemas.microsoft.com/office/powerpoint/2010/main" val="2861088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Effect transition="in" filter="fade">
                                      <p:cBhvr>
                                        <p:cTn id="31" dur="500"/>
                                        <p:tgtEl>
                                          <p:spTgt spid="4">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fade">
                                      <p:cBhvr>
                                        <p:cTn id="36" dur="500"/>
                                        <p:tgtEl>
                                          <p:spTgt spid="3">
                                            <p:txEl>
                                              <p:pRg st="7" end="7"/>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fade">
                                      <p:cBhvr>
                                        <p:cTn id="39" dur="500"/>
                                        <p:tgtEl>
                                          <p:spTgt spid="3">
                                            <p:txEl>
                                              <p:pRg st="8" end="8"/>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fade">
                                      <p:cBhvr>
                                        <p:cTn id="42" dur="500"/>
                                        <p:tgtEl>
                                          <p:spTgt spid="3">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
                                            <p:txEl>
                                              <p:pRg st="8" end="8"/>
                                            </p:txEl>
                                          </p:spTgt>
                                        </p:tgtEl>
                                        <p:attrNameLst>
                                          <p:attrName>style.visibility</p:attrName>
                                        </p:attrNameLst>
                                      </p:cBhvr>
                                      <p:to>
                                        <p:strVal val="visible"/>
                                      </p:to>
                                    </p:set>
                                    <p:animEffect transition="in" filter="fade">
                                      <p:cBhvr>
                                        <p:cTn id="47" dur="500"/>
                                        <p:tgtEl>
                                          <p:spTgt spid="4">
                                            <p:txEl>
                                              <p:pRg st="8" end="8"/>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4">
                                            <p:txEl>
                                              <p:pRg st="9" end="9"/>
                                            </p:txEl>
                                          </p:spTgt>
                                        </p:tgtEl>
                                        <p:attrNameLst>
                                          <p:attrName>style.visibility</p:attrName>
                                        </p:attrNameLst>
                                      </p:cBhvr>
                                      <p:to>
                                        <p:strVal val="visible"/>
                                      </p:to>
                                    </p:set>
                                    <p:animEffect transition="in" filter="fade">
                                      <p:cBhvr>
                                        <p:cTn id="50" dur="5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15F33-C4BF-4459-18BB-FCEA53F6E5CB}"/>
              </a:ext>
            </a:extLst>
          </p:cNvPr>
          <p:cNvSpPr>
            <a:spLocks noGrp="1"/>
          </p:cNvSpPr>
          <p:nvPr>
            <p:ph type="title"/>
          </p:nvPr>
        </p:nvSpPr>
        <p:spPr/>
        <p:txBody>
          <a:bodyPr/>
          <a:lstStyle/>
          <a:p>
            <a:endParaRPr lang="nb-NO"/>
          </a:p>
        </p:txBody>
      </p:sp>
      <p:sp>
        <p:nvSpPr>
          <p:cNvPr id="3" name="Content Placeholder 2">
            <a:extLst>
              <a:ext uri="{FF2B5EF4-FFF2-40B4-BE49-F238E27FC236}">
                <a16:creationId xmlns:a16="http://schemas.microsoft.com/office/drawing/2014/main" id="{4123489F-8481-C2E1-5435-D00F453AD989}"/>
              </a:ext>
            </a:extLst>
          </p:cNvPr>
          <p:cNvSpPr>
            <a:spLocks noGrp="1"/>
          </p:cNvSpPr>
          <p:nvPr>
            <p:ph idx="1"/>
          </p:nvPr>
        </p:nvSpPr>
        <p:spPr/>
        <p:txBody>
          <a:bodyPr/>
          <a:lstStyle/>
          <a:p>
            <a:endParaRPr lang="nb-NO"/>
          </a:p>
        </p:txBody>
      </p:sp>
      <p:pic>
        <p:nvPicPr>
          <p:cNvPr id="5" name="Picture 4">
            <a:extLst>
              <a:ext uri="{FF2B5EF4-FFF2-40B4-BE49-F238E27FC236}">
                <a16:creationId xmlns:a16="http://schemas.microsoft.com/office/drawing/2014/main" id="{ACA6D547-F6FB-0DCC-D98E-C02E47015233}"/>
              </a:ext>
            </a:extLst>
          </p:cNvPr>
          <p:cNvPicPr>
            <a:picLocks noChangeAspect="1"/>
          </p:cNvPicPr>
          <p:nvPr/>
        </p:nvPicPr>
        <p:blipFill>
          <a:blip r:embed="rId2"/>
          <a:stretch>
            <a:fillRect/>
          </a:stretch>
        </p:blipFill>
        <p:spPr>
          <a:xfrm>
            <a:off x="1664632" y="0"/>
            <a:ext cx="11301137" cy="8229600"/>
          </a:xfrm>
          <a:prstGeom prst="rect">
            <a:avLst/>
          </a:prstGeom>
        </p:spPr>
      </p:pic>
    </p:spTree>
    <p:extLst>
      <p:ext uri="{BB962C8B-B14F-4D97-AF65-F5344CB8AC3E}">
        <p14:creationId xmlns:p14="http://schemas.microsoft.com/office/powerpoint/2010/main" val="25634141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l="-2000" r="-2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D4C9FF4-8B31-03B5-748B-6CDACCA8E25C}"/>
              </a:ext>
            </a:extLst>
          </p:cNvPr>
          <p:cNvSpPr>
            <a:spLocks noGrp="1"/>
          </p:cNvSpPr>
          <p:nvPr>
            <p:ph type="title"/>
          </p:nvPr>
        </p:nvSpPr>
        <p:spPr/>
        <p:txBody>
          <a:bodyPr/>
          <a:lstStyle/>
          <a:p>
            <a:endParaRPr lang="en-GB"/>
          </a:p>
        </p:txBody>
      </p:sp>
      <p:sp>
        <p:nvSpPr>
          <p:cNvPr id="5" name="Picture Placeholder 4">
            <a:extLst>
              <a:ext uri="{FF2B5EF4-FFF2-40B4-BE49-F238E27FC236}">
                <a16:creationId xmlns:a16="http://schemas.microsoft.com/office/drawing/2014/main" id="{FC721A5D-A9D6-9370-9085-E9E6E4EA16E0}"/>
              </a:ext>
            </a:extLst>
          </p:cNvPr>
          <p:cNvSpPr>
            <a:spLocks noGrp="1"/>
          </p:cNvSpPr>
          <p:nvPr>
            <p:ph type="pic" idx="1"/>
          </p:nvPr>
        </p:nvSpPr>
        <p:spPr/>
        <p:txBody>
          <a:bodyPr/>
          <a:lstStyle/>
          <a:p>
            <a:endParaRPr lang="en-GB"/>
          </a:p>
        </p:txBody>
      </p:sp>
      <p:sp>
        <p:nvSpPr>
          <p:cNvPr id="3" name="Text Placeholder 2">
            <a:extLst>
              <a:ext uri="{FF2B5EF4-FFF2-40B4-BE49-F238E27FC236}">
                <a16:creationId xmlns:a16="http://schemas.microsoft.com/office/drawing/2014/main" id="{09941290-6117-59CF-0B3E-13746592D869}"/>
              </a:ext>
            </a:extLst>
          </p:cNvPr>
          <p:cNvSpPr>
            <a:spLocks noGrp="1"/>
          </p:cNvSpPr>
          <p:nvPr>
            <p:ph type="body" sz="half" idx="2"/>
          </p:nvPr>
        </p:nvSpPr>
        <p:spPr/>
        <p:txBody>
          <a:bodyPr>
            <a:normAutofit/>
          </a:bodyPr>
          <a:lstStyle/>
          <a:p>
            <a:r>
              <a:rPr lang="nb-NO" sz="2880" dirty="0"/>
              <a:t>40 000 troops</a:t>
            </a:r>
          </a:p>
          <a:p>
            <a:r>
              <a:rPr lang="nb-NO" sz="2880" dirty="0"/>
              <a:t>31 nations</a:t>
            </a:r>
          </a:p>
          <a:p>
            <a:r>
              <a:rPr lang="en-GB" sz="2880" dirty="0"/>
              <a:t>150 aircraft, 70 ships and 10,000 vehicles</a:t>
            </a:r>
          </a:p>
        </p:txBody>
      </p:sp>
      <p:pic>
        <p:nvPicPr>
          <p:cNvPr id="7" name="Picture 6">
            <a:extLst>
              <a:ext uri="{FF2B5EF4-FFF2-40B4-BE49-F238E27FC236}">
                <a16:creationId xmlns:a16="http://schemas.microsoft.com/office/drawing/2014/main" id="{94F36572-8B61-40F0-698E-DC11BC053C94}"/>
              </a:ext>
            </a:extLst>
          </p:cNvPr>
          <p:cNvPicPr>
            <a:picLocks noChangeAspect="1"/>
          </p:cNvPicPr>
          <p:nvPr/>
        </p:nvPicPr>
        <p:blipFill>
          <a:blip r:embed="rId3"/>
          <a:stretch>
            <a:fillRect/>
          </a:stretch>
        </p:blipFill>
        <p:spPr>
          <a:xfrm>
            <a:off x="6219826" y="1"/>
            <a:ext cx="8002117" cy="6424556"/>
          </a:xfrm>
          <a:prstGeom prst="rect">
            <a:avLst/>
          </a:prstGeom>
        </p:spPr>
      </p:pic>
      <p:pic>
        <p:nvPicPr>
          <p:cNvPr id="9" name="Picture 8">
            <a:extLst>
              <a:ext uri="{FF2B5EF4-FFF2-40B4-BE49-F238E27FC236}">
                <a16:creationId xmlns:a16="http://schemas.microsoft.com/office/drawing/2014/main" id="{C42526E0-B6AC-92DD-E766-3DEB84C062CB}"/>
              </a:ext>
            </a:extLst>
          </p:cNvPr>
          <p:cNvPicPr>
            <a:picLocks noChangeAspect="1"/>
          </p:cNvPicPr>
          <p:nvPr/>
        </p:nvPicPr>
        <p:blipFill>
          <a:blip r:embed="rId4"/>
          <a:stretch>
            <a:fillRect/>
          </a:stretch>
        </p:blipFill>
        <p:spPr>
          <a:xfrm>
            <a:off x="6614215" y="2590996"/>
            <a:ext cx="7213337" cy="5018471"/>
          </a:xfrm>
          <a:prstGeom prst="rect">
            <a:avLst/>
          </a:prstGeom>
        </p:spPr>
      </p:pic>
      <p:pic>
        <p:nvPicPr>
          <p:cNvPr id="11" name="Picture 10">
            <a:extLst>
              <a:ext uri="{FF2B5EF4-FFF2-40B4-BE49-F238E27FC236}">
                <a16:creationId xmlns:a16="http://schemas.microsoft.com/office/drawing/2014/main" id="{29B21DD6-B8CD-EF7B-FD57-A97367080B8C}"/>
              </a:ext>
            </a:extLst>
          </p:cNvPr>
          <p:cNvPicPr>
            <a:picLocks noChangeAspect="1"/>
          </p:cNvPicPr>
          <p:nvPr/>
        </p:nvPicPr>
        <p:blipFill>
          <a:blip r:embed="rId5"/>
          <a:stretch>
            <a:fillRect/>
          </a:stretch>
        </p:blipFill>
        <p:spPr>
          <a:xfrm>
            <a:off x="464728" y="4427244"/>
            <a:ext cx="14053312" cy="3021013"/>
          </a:xfrm>
          <a:prstGeom prst="rect">
            <a:avLst/>
          </a:prstGeom>
        </p:spPr>
      </p:pic>
    </p:spTree>
    <p:extLst>
      <p:ext uri="{BB962C8B-B14F-4D97-AF65-F5344CB8AC3E}">
        <p14:creationId xmlns:p14="http://schemas.microsoft.com/office/powerpoint/2010/main" val="2090698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64502-86E1-E30B-E636-A6EB6381975F}"/>
              </a:ext>
            </a:extLst>
          </p:cNvPr>
          <p:cNvSpPr>
            <a:spLocks noGrp="1"/>
          </p:cNvSpPr>
          <p:nvPr>
            <p:ph type="title"/>
          </p:nvPr>
        </p:nvSpPr>
        <p:spPr/>
        <p:txBody>
          <a:bodyPr/>
          <a:lstStyle/>
          <a:p>
            <a:endParaRPr lang="nb-NO"/>
          </a:p>
        </p:txBody>
      </p:sp>
      <p:sp>
        <p:nvSpPr>
          <p:cNvPr id="3" name="Content Placeholder 2">
            <a:extLst>
              <a:ext uri="{FF2B5EF4-FFF2-40B4-BE49-F238E27FC236}">
                <a16:creationId xmlns:a16="http://schemas.microsoft.com/office/drawing/2014/main" id="{8FBEFEB3-FF75-89EC-8FFD-06ED9FB55BA0}"/>
              </a:ext>
            </a:extLst>
          </p:cNvPr>
          <p:cNvSpPr>
            <a:spLocks noGrp="1"/>
          </p:cNvSpPr>
          <p:nvPr>
            <p:ph idx="1"/>
          </p:nvPr>
        </p:nvSpPr>
        <p:spPr/>
        <p:txBody>
          <a:bodyPr/>
          <a:lstStyle/>
          <a:p>
            <a:endParaRPr lang="nb-NO"/>
          </a:p>
        </p:txBody>
      </p:sp>
      <p:pic>
        <p:nvPicPr>
          <p:cNvPr id="5" name="Picture 4">
            <a:extLst>
              <a:ext uri="{FF2B5EF4-FFF2-40B4-BE49-F238E27FC236}">
                <a16:creationId xmlns:a16="http://schemas.microsoft.com/office/drawing/2014/main" id="{E4BB870A-DE2B-3176-275E-B78D2F521ED5}"/>
              </a:ext>
            </a:extLst>
          </p:cNvPr>
          <p:cNvPicPr>
            <a:picLocks noChangeAspect="1"/>
          </p:cNvPicPr>
          <p:nvPr/>
        </p:nvPicPr>
        <p:blipFill>
          <a:blip r:embed="rId2"/>
          <a:stretch>
            <a:fillRect/>
          </a:stretch>
        </p:blipFill>
        <p:spPr>
          <a:xfrm>
            <a:off x="531484" y="-350577"/>
            <a:ext cx="12883408" cy="8196454"/>
          </a:xfrm>
          <a:prstGeom prst="rect">
            <a:avLst/>
          </a:prstGeom>
        </p:spPr>
      </p:pic>
      <p:sp>
        <p:nvSpPr>
          <p:cNvPr id="6" name="Oval 5">
            <a:extLst>
              <a:ext uri="{FF2B5EF4-FFF2-40B4-BE49-F238E27FC236}">
                <a16:creationId xmlns:a16="http://schemas.microsoft.com/office/drawing/2014/main" id="{860B1B66-544E-DFB8-270C-E64079AE69FE}"/>
              </a:ext>
            </a:extLst>
          </p:cNvPr>
          <p:cNvSpPr/>
          <p:nvPr/>
        </p:nvSpPr>
        <p:spPr>
          <a:xfrm>
            <a:off x="755006" y="3436503"/>
            <a:ext cx="12883408" cy="107262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nb-NO" sz="2160">
              <a:solidFill>
                <a:prstClr val="white"/>
              </a:solidFill>
              <a:latin typeface="Calibri" panose="020F0502020204030204"/>
            </a:endParaRPr>
          </a:p>
        </p:txBody>
      </p:sp>
      <p:sp>
        <p:nvSpPr>
          <p:cNvPr id="7" name="Oval 6">
            <a:extLst>
              <a:ext uri="{FF2B5EF4-FFF2-40B4-BE49-F238E27FC236}">
                <a16:creationId xmlns:a16="http://schemas.microsoft.com/office/drawing/2014/main" id="{15216EEE-E88A-E8A5-9409-EF0C0DC13EAB}"/>
              </a:ext>
            </a:extLst>
          </p:cNvPr>
          <p:cNvSpPr/>
          <p:nvPr/>
        </p:nvSpPr>
        <p:spPr>
          <a:xfrm>
            <a:off x="9148343" y="4678420"/>
            <a:ext cx="4713593" cy="107262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nb-NO" sz="2160">
              <a:solidFill>
                <a:prstClr val="white"/>
              </a:solidFill>
              <a:latin typeface="Calibri" panose="020F0502020204030204"/>
            </a:endParaRPr>
          </a:p>
        </p:txBody>
      </p:sp>
      <p:sp>
        <p:nvSpPr>
          <p:cNvPr id="8" name="Oval 7">
            <a:extLst>
              <a:ext uri="{FF2B5EF4-FFF2-40B4-BE49-F238E27FC236}">
                <a16:creationId xmlns:a16="http://schemas.microsoft.com/office/drawing/2014/main" id="{C30FA0DA-4540-067F-BA87-5C881B8F49A2}"/>
              </a:ext>
            </a:extLst>
          </p:cNvPr>
          <p:cNvSpPr/>
          <p:nvPr/>
        </p:nvSpPr>
        <p:spPr>
          <a:xfrm>
            <a:off x="768465" y="2071321"/>
            <a:ext cx="1717648" cy="107262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nb-NO" sz="2160">
              <a:solidFill>
                <a:prstClr val="white"/>
              </a:solidFill>
              <a:latin typeface="Calibri" panose="020F0502020204030204"/>
            </a:endParaRPr>
          </a:p>
        </p:txBody>
      </p:sp>
    </p:spTree>
    <p:extLst>
      <p:ext uri="{BB962C8B-B14F-4D97-AF65-F5344CB8AC3E}">
        <p14:creationId xmlns:p14="http://schemas.microsoft.com/office/powerpoint/2010/main" val="1654710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4F050-82BB-ED9B-2051-7AA7872A5253}"/>
              </a:ext>
            </a:extLst>
          </p:cNvPr>
          <p:cNvSpPr>
            <a:spLocks noGrp="1"/>
          </p:cNvSpPr>
          <p:nvPr>
            <p:ph type="title"/>
          </p:nvPr>
        </p:nvSpPr>
        <p:spPr>
          <a:xfrm>
            <a:off x="1571511" y="329570"/>
            <a:ext cx="12290425" cy="842077"/>
          </a:xfrm>
        </p:spPr>
        <p:txBody>
          <a:bodyPr/>
          <a:lstStyle/>
          <a:p>
            <a:r>
              <a:rPr lang="nb-NO" dirty="0"/>
              <a:t>ENISA Design</a:t>
            </a:r>
          </a:p>
        </p:txBody>
      </p:sp>
      <p:sp>
        <p:nvSpPr>
          <p:cNvPr id="3" name="Content Placeholder 2">
            <a:extLst>
              <a:ext uri="{FF2B5EF4-FFF2-40B4-BE49-F238E27FC236}">
                <a16:creationId xmlns:a16="http://schemas.microsoft.com/office/drawing/2014/main" id="{5E3E0A06-655F-4526-8FF9-562A8851F202}"/>
              </a:ext>
            </a:extLst>
          </p:cNvPr>
          <p:cNvSpPr>
            <a:spLocks noGrp="1"/>
          </p:cNvSpPr>
          <p:nvPr>
            <p:ph idx="1"/>
          </p:nvPr>
        </p:nvSpPr>
        <p:spPr/>
        <p:txBody>
          <a:bodyPr/>
          <a:lstStyle/>
          <a:p>
            <a:r>
              <a:rPr lang="nb-NO" dirty="0"/>
              <a:t>Pre-Post</a:t>
            </a:r>
          </a:p>
          <a:p>
            <a:r>
              <a:rPr lang="nb-NO" dirty="0"/>
              <a:t>No </a:t>
            </a:r>
            <a:r>
              <a:rPr lang="nb-NO" dirty="0" err="1"/>
              <a:t>effect</a:t>
            </a:r>
            <a:r>
              <a:rPr lang="nb-NO" dirty="0"/>
              <a:t> </a:t>
            </a:r>
            <a:r>
              <a:rPr lang="nb-NO" dirty="0" err="1"/>
              <a:t>sizes</a:t>
            </a:r>
            <a:r>
              <a:rPr lang="nb-NO" dirty="0"/>
              <a:t> given</a:t>
            </a:r>
          </a:p>
          <a:p>
            <a:r>
              <a:rPr lang="nb-NO" dirty="0"/>
              <a:t>No </a:t>
            </a:r>
            <a:r>
              <a:rPr lang="nb-NO" dirty="0" err="1"/>
              <a:t>methodoligical</a:t>
            </a:r>
            <a:r>
              <a:rPr lang="nb-NO" dirty="0"/>
              <a:t> </a:t>
            </a:r>
            <a:r>
              <a:rPr lang="nb-NO" dirty="0" err="1"/>
              <a:t>aspects</a:t>
            </a:r>
            <a:r>
              <a:rPr lang="nb-NO" dirty="0"/>
              <a:t> given (</a:t>
            </a:r>
            <a:r>
              <a:rPr lang="nb-NO" dirty="0" err="1"/>
              <a:t>relibility</a:t>
            </a:r>
            <a:r>
              <a:rPr lang="nb-NO" dirty="0"/>
              <a:t>, </a:t>
            </a:r>
            <a:r>
              <a:rPr lang="nb-NO" dirty="0" err="1"/>
              <a:t>validity</a:t>
            </a:r>
            <a:r>
              <a:rPr lang="nb-NO" dirty="0"/>
              <a:t>)</a:t>
            </a:r>
          </a:p>
          <a:p>
            <a:r>
              <a:rPr lang="nb-NO" dirty="0"/>
              <a:t>No </a:t>
            </a:r>
            <a:r>
              <a:rPr lang="nb-NO" dirty="0" err="1"/>
              <a:t>categorical</a:t>
            </a:r>
            <a:r>
              <a:rPr lang="nb-NO" dirty="0"/>
              <a:t> variables </a:t>
            </a:r>
            <a:r>
              <a:rPr lang="nb-NO" dirty="0" err="1"/>
              <a:t>reported</a:t>
            </a:r>
            <a:r>
              <a:rPr lang="nb-NO" dirty="0"/>
              <a:t> (</a:t>
            </a:r>
            <a:r>
              <a:rPr lang="nb-NO" dirty="0" err="1"/>
              <a:t>gender</a:t>
            </a:r>
            <a:r>
              <a:rPr lang="nb-NO" dirty="0"/>
              <a:t>, </a:t>
            </a:r>
            <a:r>
              <a:rPr lang="nb-NO" dirty="0" err="1"/>
              <a:t>culture</a:t>
            </a:r>
            <a:r>
              <a:rPr lang="nb-NO" dirty="0"/>
              <a:t>)</a:t>
            </a:r>
          </a:p>
          <a:p>
            <a:r>
              <a:rPr lang="nb-NO" dirty="0"/>
              <a:t>Was intervention correct?</a:t>
            </a:r>
          </a:p>
        </p:txBody>
      </p:sp>
    </p:spTree>
    <p:extLst>
      <p:ext uri="{BB962C8B-B14F-4D97-AF65-F5344CB8AC3E}">
        <p14:creationId xmlns:p14="http://schemas.microsoft.com/office/powerpoint/2010/main" val="413408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9F22B-F81F-0397-DF8D-1B109200A1C1}"/>
              </a:ext>
            </a:extLst>
          </p:cNvPr>
          <p:cNvSpPr>
            <a:spLocks noGrp="1"/>
          </p:cNvSpPr>
          <p:nvPr>
            <p:ph type="title"/>
          </p:nvPr>
        </p:nvSpPr>
        <p:spPr/>
        <p:txBody>
          <a:bodyPr/>
          <a:lstStyle/>
          <a:p>
            <a:r>
              <a:rPr lang="nb-NO" dirty="0"/>
              <a:t>New Education «Models»</a:t>
            </a:r>
            <a:endParaRPr lang="en-GB" dirty="0"/>
          </a:p>
        </p:txBody>
      </p:sp>
      <p:sp>
        <p:nvSpPr>
          <p:cNvPr id="3" name="Content Placeholder 2">
            <a:extLst>
              <a:ext uri="{FF2B5EF4-FFF2-40B4-BE49-F238E27FC236}">
                <a16:creationId xmlns:a16="http://schemas.microsoft.com/office/drawing/2014/main" id="{17075EB8-89B9-B0E5-1755-F2CA45745E89}"/>
              </a:ext>
            </a:extLst>
          </p:cNvPr>
          <p:cNvSpPr>
            <a:spLocks noGrp="1"/>
          </p:cNvSpPr>
          <p:nvPr>
            <p:ph idx="1"/>
          </p:nvPr>
        </p:nvSpPr>
        <p:spPr/>
        <p:txBody>
          <a:bodyPr/>
          <a:lstStyle/>
          <a:p>
            <a:endParaRPr lang="en-GB" dirty="0"/>
          </a:p>
        </p:txBody>
      </p:sp>
      <p:pic>
        <p:nvPicPr>
          <p:cNvPr id="5" name="Picture 4">
            <a:extLst>
              <a:ext uri="{FF2B5EF4-FFF2-40B4-BE49-F238E27FC236}">
                <a16:creationId xmlns:a16="http://schemas.microsoft.com/office/drawing/2014/main" id="{07EEEDE7-7971-7F59-D0BB-22CF3BFF878B}"/>
              </a:ext>
            </a:extLst>
          </p:cNvPr>
          <p:cNvPicPr>
            <a:picLocks noChangeAspect="1"/>
          </p:cNvPicPr>
          <p:nvPr/>
        </p:nvPicPr>
        <p:blipFill>
          <a:blip r:embed="rId3"/>
          <a:stretch>
            <a:fillRect/>
          </a:stretch>
        </p:blipFill>
        <p:spPr>
          <a:xfrm>
            <a:off x="187101" y="1171647"/>
            <a:ext cx="9271024" cy="5430007"/>
          </a:xfrm>
          <a:prstGeom prst="rect">
            <a:avLst/>
          </a:prstGeom>
        </p:spPr>
      </p:pic>
      <p:pic>
        <p:nvPicPr>
          <p:cNvPr id="7" name="Picture 6">
            <a:extLst>
              <a:ext uri="{FF2B5EF4-FFF2-40B4-BE49-F238E27FC236}">
                <a16:creationId xmlns:a16="http://schemas.microsoft.com/office/drawing/2014/main" id="{AE1EB644-4482-CB2D-07BC-CB7D429C91BF}"/>
              </a:ext>
            </a:extLst>
          </p:cNvPr>
          <p:cNvPicPr>
            <a:picLocks noChangeAspect="1"/>
          </p:cNvPicPr>
          <p:nvPr/>
        </p:nvPicPr>
        <p:blipFill>
          <a:blip r:embed="rId4"/>
          <a:stretch>
            <a:fillRect/>
          </a:stretch>
        </p:blipFill>
        <p:spPr>
          <a:xfrm>
            <a:off x="2883569" y="2036586"/>
            <a:ext cx="8619422" cy="5407145"/>
          </a:xfrm>
          <a:prstGeom prst="rect">
            <a:avLst/>
          </a:prstGeom>
        </p:spPr>
      </p:pic>
    </p:spTree>
    <p:extLst>
      <p:ext uri="{BB962C8B-B14F-4D97-AF65-F5344CB8AC3E}">
        <p14:creationId xmlns:p14="http://schemas.microsoft.com/office/powerpoint/2010/main" val="345757652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B966826-57A0-C0C0-738E-E23254504421}"/>
              </a:ext>
            </a:extLst>
          </p:cNvPr>
          <p:cNvPicPr>
            <a:picLocks noChangeAspect="1"/>
          </p:cNvPicPr>
          <p:nvPr/>
        </p:nvPicPr>
        <p:blipFill>
          <a:blip r:embed="rId2"/>
          <a:stretch>
            <a:fillRect/>
          </a:stretch>
        </p:blipFill>
        <p:spPr>
          <a:xfrm>
            <a:off x="201329" y="0"/>
            <a:ext cx="8619422" cy="5407145"/>
          </a:xfrm>
          <a:prstGeom prst="rect">
            <a:avLst/>
          </a:prstGeom>
        </p:spPr>
      </p:pic>
      <p:sp>
        <p:nvSpPr>
          <p:cNvPr id="2" name="Title 1">
            <a:extLst>
              <a:ext uri="{FF2B5EF4-FFF2-40B4-BE49-F238E27FC236}">
                <a16:creationId xmlns:a16="http://schemas.microsoft.com/office/drawing/2014/main" id="{C681F4D3-0CDD-D746-F873-B0F041AECA0D}"/>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E279FE34-D28E-A2D5-98DE-22E3FFC66D43}"/>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14C02215-65E0-07F4-487E-932E6DCF4D8B}"/>
              </a:ext>
            </a:extLst>
          </p:cNvPr>
          <p:cNvPicPr>
            <a:picLocks noChangeAspect="1"/>
          </p:cNvPicPr>
          <p:nvPr/>
        </p:nvPicPr>
        <p:blipFill>
          <a:blip r:embed="rId3"/>
          <a:stretch>
            <a:fillRect/>
          </a:stretch>
        </p:blipFill>
        <p:spPr>
          <a:xfrm>
            <a:off x="5173924" y="450974"/>
            <a:ext cx="8688012" cy="7327652"/>
          </a:xfrm>
          <a:prstGeom prst="rect">
            <a:avLst/>
          </a:prstGeom>
        </p:spPr>
      </p:pic>
    </p:spTree>
    <p:extLst>
      <p:ext uri="{BB962C8B-B14F-4D97-AF65-F5344CB8AC3E}">
        <p14:creationId xmlns:p14="http://schemas.microsoft.com/office/powerpoint/2010/main" val="3498127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FA8E7-BB97-8F3A-BB89-0A018BE440EE}"/>
              </a:ext>
            </a:extLst>
          </p:cNvPr>
          <p:cNvSpPr>
            <a:spLocks noGrp="1"/>
          </p:cNvSpPr>
          <p:nvPr>
            <p:ph type="title"/>
          </p:nvPr>
        </p:nvSpPr>
        <p:spPr/>
        <p:txBody>
          <a:bodyPr/>
          <a:lstStyle/>
          <a:p>
            <a:r>
              <a:rPr lang="nb-NO" dirty="0"/>
              <a:t>Lets analyse</a:t>
            </a:r>
            <a:endParaRPr lang="en-GB" dirty="0"/>
          </a:p>
        </p:txBody>
      </p:sp>
      <p:sp>
        <p:nvSpPr>
          <p:cNvPr id="3" name="Content Placeholder 2">
            <a:extLst>
              <a:ext uri="{FF2B5EF4-FFF2-40B4-BE49-F238E27FC236}">
                <a16:creationId xmlns:a16="http://schemas.microsoft.com/office/drawing/2014/main" id="{34510FD3-3FE8-6B33-24EB-87ECAD8A2648}"/>
              </a:ext>
            </a:extLst>
          </p:cNvPr>
          <p:cNvSpPr>
            <a:spLocks noGrp="1"/>
          </p:cNvSpPr>
          <p:nvPr>
            <p:ph idx="1"/>
          </p:nvPr>
        </p:nvSpPr>
        <p:spPr>
          <a:xfrm>
            <a:off x="1571512" y="1510237"/>
            <a:ext cx="4497395" cy="6195263"/>
          </a:xfrm>
        </p:spPr>
        <p:txBody>
          <a:bodyPr>
            <a:normAutofit fontScale="77500" lnSpcReduction="20000"/>
          </a:bodyPr>
          <a:lstStyle/>
          <a:p>
            <a:r>
              <a:rPr lang="en-GB" dirty="0"/>
              <a:t>(1) appropriate learning </a:t>
            </a:r>
            <a:r>
              <a:rPr lang="en-GB" b="1" dirty="0"/>
              <a:t>scaffolds</a:t>
            </a:r>
            <a:r>
              <a:rPr lang="en-GB" dirty="0"/>
              <a:t> or educational frameworks</a:t>
            </a:r>
          </a:p>
          <a:p>
            <a:r>
              <a:rPr lang="en-GB" dirty="0"/>
              <a:t>(2) support </a:t>
            </a:r>
            <a:r>
              <a:rPr lang="en-GB" b="1" dirty="0"/>
              <a:t>diverse learning needs</a:t>
            </a:r>
          </a:p>
          <a:p>
            <a:r>
              <a:rPr lang="en-GB" dirty="0"/>
              <a:t>(3) ChatGPT should be actively integrated into different learning modes to enhance student learning, especially in </a:t>
            </a:r>
            <a:r>
              <a:rPr lang="en-GB" b="1" dirty="0"/>
              <a:t>problem-based learning</a:t>
            </a:r>
          </a:p>
          <a:p>
            <a:r>
              <a:rPr lang="en-GB" dirty="0"/>
              <a:t>(4) </a:t>
            </a:r>
            <a:r>
              <a:rPr lang="en-GB" b="1" dirty="0"/>
              <a:t>continuous use </a:t>
            </a:r>
            <a:r>
              <a:rPr lang="en-GB" dirty="0"/>
              <a:t>of ChatGPT duration of 4–8 weeks </a:t>
            </a:r>
          </a:p>
          <a:p>
            <a:r>
              <a:rPr lang="en-GB" dirty="0"/>
              <a:t>(5) ChatGPT should be flexibly integrated into teaching as an intelligent tutor, learning partner, and educational tool. </a:t>
            </a:r>
          </a:p>
        </p:txBody>
      </p:sp>
      <p:pic>
        <p:nvPicPr>
          <p:cNvPr id="4" name="Picture 2" descr="Why It May Be Time to Dump Bloom's Taxonomy – TCEA TechNotes Blog">
            <a:extLst>
              <a:ext uri="{FF2B5EF4-FFF2-40B4-BE49-F238E27FC236}">
                <a16:creationId xmlns:a16="http://schemas.microsoft.com/office/drawing/2014/main" id="{BC9B023E-DE2A-C805-E2F3-F47706FC8B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1378" y="1698836"/>
            <a:ext cx="7227145" cy="4065270"/>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50902B7A-CF25-9346-53CA-7A9A03AE2691}"/>
              </a:ext>
            </a:extLst>
          </p:cNvPr>
          <p:cNvSpPr/>
          <p:nvPr/>
        </p:nvSpPr>
        <p:spPr>
          <a:xfrm>
            <a:off x="7572588" y="6055360"/>
            <a:ext cx="4131733" cy="1365659"/>
          </a:xfrm>
          <a:prstGeom prst="ellipse">
            <a:avLst/>
          </a:prstGeom>
          <a:solidFill>
            <a:srgbClr val="FC0CE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r>
              <a:rPr lang="nb-NO" sz="2160" dirty="0">
                <a:solidFill>
                  <a:prstClr val="white"/>
                </a:solidFill>
                <a:latin typeface="Calibri" panose="020F0502020204030204"/>
              </a:rPr>
              <a:t>ME!</a:t>
            </a:r>
            <a:endParaRPr lang="en-GB" sz="2160" dirty="0">
              <a:solidFill>
                <a:prstClr val="white"/>
              </a:solidFill>
              <a:latin typeface="Calibri" panose="020F0502020204030204"/>
            </a:endParaRPr>
          </a:p>
        </p:txBody>
      </p:sp>
      <p:cxnSp>
        <p:nvCxnSpPr>
          <p:cNvPr id="7" name="Straight Arrow Connector 6">
            <a:extLst>
              <a:ext uri="{FF2B5EF4-FFF2-40B4-BE49-F238E27FC236}">
                <a16:creationId xmlns:a16="http://schemas.microsoft.com/office/drawing/2014/main" id="{012942DF-8342-48BA-2AB9-868A93738A5D}"/>
              </a:ext>
            </a:extLst>
          </p:cNvPr>
          <p:cNvCxnSpPr>
            <a:stCxn id="5" idx="2"/>
          </p:cNvCxnSpPr>
          <p:nvPr/>
        </p:nvCxnSpPr>
        <p:spPr>
          <a:xfrm flipH="1">
            <a:off x="5716693" y="6738190"/>
            <a:ext cx="1855894" cy="8051"/>
          </a:xfrm>
          <a:prstGeom prst="straightConnector1">
            <a:avLst/>
          </a:prstGeom>
          <a:ln w="57150">
            <a:solidFill>
              <a:srgbClr val="FC0CE5"/>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51AF5BC7-BEFC-DBCA-B07B-B58F704F5CDC}"/>
              </a:ext>
            </a:extLst>
          </p:cNvPr>
          <p:cNvCxnSpPr>
            <a:cxnSpLocks/>
          </p:cNvCxnSpPr>
          <p:nvPr/>
        </p:nvCxnSpPr>
        <p:spPr>
          <a:xfrm flipH="1" flipV="1">
            <a:off x="5256107" y="4607868"/>
            <a:ext cx="2316480" cy="2111497"/>
          </a:xfrm>
          <a:prstGeom prst="straightConnector1">
            <a:avLst/>
          </a:prstGeom>
          <a:ln w="57150">
            <a:solidFill>
              <a:srgbClr val="FC0CE5"/>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2" descr="Metacognition: Defining Its Facets and Levels of Functioning in Relation to  Self-Regulation and Co-regulation: European Psychologist: Vol 13, No 4">
            <a:extLst>
              <a:ext uri="{FF2B5EF4-FFF2-40B4-BE49-F238E27FC236}">
                <a16:creationId xmlns:a16="http://schemas.microsoft.com/office/drawing/2014/main" id="{4A313132-BD8A-3CBA-3ECA-DFD365F801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7558" y="412790"/>
            <a:ext cx="6190325" cy="7214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1464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8BFE5-2A2D-DED5-F45C-9841AE98BF1E}"/>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677CE791-F29D-B0BD-C8DB-F2CF82EE2AF8}"/>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9E57E6B6-88A5-E8D1-4076-4E0F14A07C09}"/>
              </a:ext>
            </a:extLst>
          </p:cNvPr>
          <p:cNvPicPr>
            <a:picLocks noChangeAspect="1"/>
          </p:cNvPicPr>
          <p:nvPr/>
        </p:nvPicPr>
        <p:blipFill>
          <a:blip r:embed="rId2"/>
          <a:stretch>
            <a:fillRect/>
          </a:stretch>
        </p:blipFill>
        <p:spPr>
          <a:xfrm>
            <a:off x="108338" y="0"/>
            <a:ext cx="9591108" cy="4103942"/>
          </a:xfrm>
          <a:prstGeom prst="rect">
            <a:avLst/>
          </a:prstGeom>
        </p:spPr>
      </p:pic>
      <p:pic>
        <p:nvPicPr>
          <p:cNvPr id="7" name="Picture 6">
            <a:extLst>
              <a:ext uri="{FF2B5EF4-FFF2-40B4-BE49-F238E27FC236}">
                <a16:creationId xmlns:a16="http://schemas.microsoft.com/office/drawing/2014/main" id="{AE54D392-F724-1C6C-6805-514A95A12100}"/>
              </a:ext>
            </a:extLst>
          </p:cNvPr>
          <p:cNvPicPr>
            <a:picLocks noChangeAspect="1"/>
          </p:cNvPicPr>
          <p:nvPr/>
        </p:nvPicPr>
        <p:blipFill>
          <a:blip r:embed="rId3"/>
          <a:stretch>
            <a:fillRect/>
          </a:stretch>
        </p:blipFill>
        <p:spPr>
          <a:xfrm>
            <a:off x="3517310" y="0"/>
            <a:ext cx="7595780" cy="8229600"/>
          </a:xfrm>
          <a:prstGeom prst="rect">
            <a:avLst/>
          </a:prstGeom>
        </p:spPr>
      </p:pic>
      <p:pic>
        <p:nvPicPr>
          <p:cNvPr id="9" name="Picture 8">
            <a:extLst>
              <a:ext uri="{FF2B5EF4-FFF2-40B4-BE49-F238E27FC236}">
                <a16:creationId xmlns:a16="http://schemas.microsoft.com/office/drawing/2014/main" id="{52A1E5B2-2A2E-2A78-8550-4AC3ECD6A480}"/>
              </a:ext>
            </a:extLst>
          </p:cNvPr>
          <p:cNvPicPr>
            <a:picLocks noChangeAspect="1"/>
          </p:cNvPicPr>
          <p:nvPr/>
        </p:nvPicPr>
        <p:blipFill>
          <a:blip r:embed="rId4"/>
          <a:stretch>
            <a:fillRect/>
          </a:stretch>
        </p:blipFill>
        <p:spPr>
          <a:xfrm>
            <a:off x="3022636" y="1319775"/>
            <a:ext cx="8585128" cy="5590050"/>
          </a:xfrm>
          <a:prstGeom prst="rect">
            <a:avLst/>
          </a:prstGeom>
        </p:spPr>
      </p:pic>
      <p:pic>
        <p:nvPicPr>
          <p:cNvPr id="11" name="Picture 10">
            <a:extLst>
              <a:ext uri="{FF2B5EF4-FFF2-40B4-BE49-F238E27FC236}">
                <a16:creationId xmlns:a16="http://schemas.microsoft.com/office/drawing/2014/main" id="{6FFE6591-E7B2-732A-F1C1-39368FF152EF}"/>
              </a:ext>
            </a:extLst>
          </p:cNvPr>
          <p:cNvPicPr>
            <a:picLocks noChangeAspect="1"/>
          </p:cNvPicPr>
          <p:nvPr/>
        </p:nvPicPr>
        <p:blipFill>
          <a:blip r:embed="rId5"/>
          <a:stretch>
            <a:fillRect/>
          </a:stretch>
        </p:blipFill>
        <p:spPr>
          <a:xfrm>
            <a:off x="3011205" y="456690"/>
            <a:ext cx="8607991" cy="7316221"/>
          </a:xfrm>
          <a:prstGeom prst="rect">
            <a:avLst/>
          </a:prstGeom>
        </p:spPr>
      </p:pic>
      <p:pic>
        <p:nvPicPr>
          <p:cNvPr id="13" name="Picture 12">
            <a:extLst>
              <a:ext uri="{FF2B5EF4-FFF2-40B4-BE49-F238E27FC236}">
                <a16:creationId xmlns:a16="http://schemas.microsoft.com/office/drawing/2014/main" id="{69955A0E-FB9F-79D9-A468-1FFD55CF86AE}"/>
              </a:ext>
            </a:extLst>
          </p:cNvPr>
          <p:cNvPicPr>
            <a:picLocks noChangeAspect="1"/>
          </p:cNvPicPr>
          <p:nvPr/>
        </p:nvPicPr>
        <p:blipFill>
          <a:blip r:embed="rId6"/>
          <a:stretch>
            <a:fillRect/>
          </a:stretch>
        </p:blipFill>
        <p:spPr>
          <a:xfrm>
            <a:off x="1674194" y="1082369"/>
            <a:ext cx="14523456" cy="4912151"/>
          </a:xfrm>
          <a:prstGeom prst="rect">
            <a:avLst/>
          </a:prstGeom>
        </p:spPr>
      </p:pic>
      <p:sp>
        <p:nvSpPr>
          <p:cNvPr id="14" name="Oval 13">
            <a:extLst>
              <a:ext uri="{FF2B5EF4-FFF2-40B4-BE49-F238E27FC236}">
                <a16:creationId xmlns:a16="http://schemas.microsoft.com/office/drawing/2014/main" id="{24DB30AC-DB34-5126-B98E-971A4C095A27}"/>
              </a:ext>
            </a:extLst>
          </p:cNvPr>
          <p:cNvSpPr/>
          <p:nvPr/>
        </p:nvSpPr>
        <p:spPr>
          <a:xfrm>
            <a:off x="1174953" y="3744614"/>
            <a:ext cx="15022698" cy="194498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nb-NO" sz="2160">
              <a:solidFill>
                <a:prstClr val="white"/>
              </a:solidFill>
              <a:latin typeface="Calibri" panose="020F0502020204030204"/>
            </a:endParaRPr>
          </a:p>
        </p:txBody>
      </p:sp>
    </p:spTree>
    <p:extLst>
      <p:ext uri="{BB962C8B-B14F-4D97-AF65-F5344CB8AC3E}">
        <p14:creationId xmlns:p14="http://schemas.microsoft.com/office/powerpoint/2010/main" val="2587117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81DA79-1EB9-7D1C-A665-9F3B7DB545C0}"/>
            </a:ext>
          </a:extLst>
        </p:cNvPr>
        <p:cNvGrpSpPr/>
        <p:nvPr/>
      </p:nvGrpSpPr>
      <p:grpSpPr>
        <a:xfrm>
          <a:off x="0" y="0"/>
          <a:ext cx="0" cy="0"/>
          <a:chOff x="0" y="0"/>
          <a:chExt cx="0" cy="0"/>
        </a:xfrm>
      </p:grpSpPr>
      <p:sp>
        <p:nvSpPr>
          <p:cNvPr id="3074" name="Rectangle 2">
            <a:extLst>
              <a:ext uri="{FF2B5EF4-FFF2-40B4-BE49-F238E27FC236}">
                <a16:creationId xmlns:a16="http://schemas.microsoft.com/office/drawing/2014/main" id="{E80E3047-2C68-B772-8B36-0B96190F108A}"/>
              </a:ext>
            </a:extLst>
          </p:cNvPr>
          <p:cNvSpPr>
            <a:spLocks noGrp="1" noRot="1" noChangeArrowheads="1"/>
          </p:cNvSpPr>
          <p:nvPr>
            <p:ph type="title"/>
          </p:nvPr>
        </p:nvSpPr>
        <p:spPr>
          <a:xfrm>
            <a:off x="731522" y="327660"/>
            <a:ext cx="4813301" cy="1394461"/>
          </a:xfrm>
        </p:spPr>
        <p:txBody>
          <a:bodyPr anchor="b">
            <a:normAutofit/>
          </a:bodyPr>
          <a:lstStyle/>
          <a:p>
            <a:pPr eaLnBrk="1" hangingPunct="1">
              <a:defRPr/>
            </a:pPr>
            <a:r>
              <a:rPr lang="en-US" altLang="nb-NO"/>
              <a:t>Definitions</a:t>
            </a:r>
          </a:p>
        </p:txBody>
      </p:sp>
      <p:pic>
        <p:nvPicPr>
          <p:cNvPr id="3" name="Picture 2">
            <a:extLst>
              <a:ext uri="{FF2B5EF4-FFF2-40B4-BE49-F238E27FC236}">
                <a16:creationId xmlns:a16="http://schemas.microsoft.com/office/drawing/2014/main" id="{252AA283-BD7A-6AAE-973A-544A110CAC8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20082" y="1385890"/>
            <a:ext cx="8957276" cy="5374364"/>
          </a:xfrm>
          <a:prstGeom prst="rect">
            <a:avLst/>
          </a:prstGeom>
          <a:noFill/>
        </p:spPr>
      </p:pic>
      <p:sp>
        <p:nvSpPr>
          <p:cNvPr id="3075" name="Rectangle 3">
            <a:extLst>
              <a:ext uri="{FF2B5EF4-FFF2-40B4-BE49-F238E27FC236}">
                <a16:creationId xmlns:a16="http://schemas.microsoft.com/office/drawing/2014/main" id="{FA82C7D6-7513-87F2-4CF6-8A0E767B3B9F}"/>
              </a:ext>
            </a:extLst>
          </p:cNvPr>
          <p:cNvSpPr>
            <a:spLocks noGrp="1" noRot="1" noChangeArrowheads="1"/>
          </p:cNvSpPr>
          <p:nvPr>
            <p:ph type="body" sz="half" idx="2"/>
          </p:nvPr>
        </p:nvSpPr>
        <p:spPr>
          <a:xfrm>
            <a:off x="731522" y="1722123"/>
            <a:ext cx="4813301" cy="5629276"/>
          </a:xfrm>
        </p:spPr>
        <p:txBody>
          <a:bodyPr>
            <a:normAutofit/>
          </a:bodyPr>
          <a:lstStyle/>
          <a:p>
            <a:pPr eaLnBrk="1" hangingPunct="1">
              <a:defRPr/>
            </a:pPr>
            <a:r>
              <a:rPr lang="en-US" altLang="nb-NO" i="1" dirty="0"/>
              <a:t>thinking about thinking</a:t>
            </a:r>
          </a:p>
          <a:p>
            <a:pPr eaLnBrk="1" hangingPunct="1">
              <a:defRPr/>
            </a:pPr>
            <a:r>
              <a:rPr lang="en-US" altLang="nb-NO" dirty="0"/>
              <a:t>Knowledge of one’s knowledge</a:t>
            </a:r>
          </a:p>
          <a:p>
            <a:pPr eaLnBrk="1" hangingPunct="1">
              <a:defRPr/>
            </a:pPr>
            <a:endParaRPr lang="en-US" altLang="nb-NO" dirty="0"/>
          </a:p>
          <a:p>
            <a:pPr eaLnBrk="1" hangingPunct="1">
              <a:defRPr/>
            </a:pPr>
            <a:r>
              <a:rPr lang="en-US" altLang="nb-NO" dirty="0"/>
              <a:t>Knowledge of regulation of ones knowledge and cognition self-monitor levels of understanding and predict how well (s)he will do on a particular task.</a:t>
            </a:r>
          </a:p>
          <a:p>
            <a:pPr eaLnBrk="1" hangingPunct="1">
              <a:defRPr/>
            </a:pPr>
            <a:r>
              <a:rPr lang="en-US" altLang="nb-NO" i="1" dirty="0"/>
              <a:t>Self-regulation</a:t>
            </a:r>
            <a:r>
              <a:rPr lang="en-US" altLang="nb-NO" dirty="0"/>
              <a:t> - students monitoring their own comprehension and assessing their own abilities without teacher help.</a:t>
            </a:r>
          </a:p>
        </p:txBody>
      </p:sp>
    </p:spTree>
    <p:extLst>
      <p:ext uri="{BB962C8B-B14F-4D97-AF65-F5344CB8AC3E}">
        <p14:creationId xmlns:p14="http://schemas.microsoft.com/office/powerpoint/2010/main" val="10047973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C8072-D851-151B-3F19-68C84F05DC3A}"/>
              </a:ext>
            </a:extLst>
          </p:cNvPr>
          <p:cNvSpPr>
            <a:spLocks noGrp="1"/>
          </p:cNvSpPr>
          <p:nvPr>
            <p:ph type="title"/>
          </p:nvPr>
        </p:nvSpPr>
        <p:spPr/>
        <p:txBody>
          <a:bodyPr/>
          <a:lstStyle/>
          <a:p>
            <a:r>
              <a:rPr lang="nb-NO" dirty="0"/>
              <a:t>The NATURE Study (2025)</a:t>
            </a:r>
            <a:endParaRPr lang="en-GB" dirty="0"/>
          </a:p>
        </p:txBody>
      </p:sp>
      <p:sp>
        <p:nvSpPr>
          <p:cNvPr id="3" name="Content Placeholder 2">
            <a:extLst>
              <a:ext uri="{FF2B5EF4-FFF2-40B4-BE49-F238E27FC236}">
                <a16:creationId xmlns:a16="http://schemas.microsoft.com/office/drawing/2014/main" id="{3158398D-268D-8166-0BD8-9ADC3A7FE6D3}"/>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A72C8220-EA2B-01C1-18A1-652825F8A2F0}"/>
              </a:ext>
            </a:extLst>
          </p:cNvPr>
          <p:cNvPicPr>
            <a:picLocks noChangeAspect="1"/>
          </p:cNvPicPr>
          <p:nvPr/>
        </p:nvPicPr>
        <p:blipFill>
          <a:blip r:embed="rId3"/>
          <a:stretch>
            <a:fillRect/>
          </a:stretch>
        </p:blipFill>
        <p:spPr>
          <a:xfrm>
            <a:off x="1571511" y="1155195"/>
            <a:ext cx="11568774" cy="6550304"/>
          </a:xfrm>
          <a:prstGeom prst="rect">
            <a:avLst/>
          </a:prstGeom>
        </p:spPr>
      </p:pic>
    </p:spTree>
    <p:extLst>
      <p:ext uri="{BB962C8B-B14F-4D97-AF65-F5344CB8AC3E}">
        <p14:creationId xmlns:p14="http://schemas.microsoft.com/office/powerpoint/2010/main" val="404554082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D5C04-0D4F-1AF2-2B43-BCC8A3F9E550}"/>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E4458F8F-303B-467E-D6A8-5B340B7AA5BB}"/>
              </a:ext>
            </a:extLst>
          </p:cNvPr>
          <p:cNvSpPr>
            <a:spLocks noGrp="1"/>
          </p:cNvSpPr>
          <p:nvPr>
            <p:ph idx="1"/>
          </p:nvPr>
        </p:nvSpPr>
        <p:spPr/>
        <p:txBody>
          <a:bodyPr>
            <a:normAutofit fontScale="92500" lnSpcReduction="10000"/>
          </a:bodyPr>
          <a:lstStyle/>
          <a:p>
            <a:r>
              <a:rPr lang="en-GB" i="1" dirty="0"/>
              <a:t>This study focuses on finding out the </a:t>
            </a:r>
            <a:r>
              <a:rPr lang="en-GB" b="1" i="1" dirty="0"/>
              <a:t>cognitive cost of using an LLM</a:t>
            </a:r>
            <a:r>
              <a:rPr lang="en-GB" i="1" dirty="0"/>
              <a:t> in the educational context of writing an essay</a:t>
            </a:r>
            <a:r>
              <a:rPr lang="en-GB" dirty="0"/>
              <a:t>.</a:t>
            </a:r>
          </a:p>
          <a:p>
            <a:r>
              <a:rPr lang="en-GB" b="1" i="1" dirty="0"/>
              <a:t>LLM group, Search Engine group, and Brain-only group</a:t>
            </a:r>
          </a:p>
          <a:p>
            <a:r>
              <a:rPr lang="en-GB" b="1" i="1" dirty="0"/>
              <a:t>54 participants for Sessions 1, 2, 3, and 18 participants among them completed session 4.</a:t>
            </a:r>
          </a:p>
          <a:p>
            <a:r>
              <a:rPr lang="en-GB" b="1" i="1" dirty="0"/>
              <a:t>Brain connectivity systematically scaled down with the amount of external support: the Brain‑only group exhibited the strongest, widest‑ranging networks, Search Engine group showed intermediate engagement, and LLM assistance elicited the weakest overall coupling.</a:t>
            </a:r>
          </a:p>
          <a:p>
            <a:r>
              <a:rPr lang="en-GB" i="1" dirty="0"/>
              <a:t>In session 4, LLM-to-Brain participants showed weaker neural connectivity and under-engagement of alpha and beta networks; and the Brain-to-LLM participants demonstrated higher memory recall, and re‑engagement of widespread </a:t>
            </a:r>
            <a:r>
              <a:rPr lang="en-GB" i="1" dirty="0" err="1"/>
              <a:t>occipito</a:t>
            </a:r>
            <a:r>
              <a:rPr lang="en-GB" i="1" dirty="0"/>
              <a:t>-parietal and prefrontal nodes</a:t>
            </a:r>
            <a:r>
              <a:rPr lang="en-GB" dirty="0"/>
              <a:t>, </a:t>
            </a:r>
          </a:p>
        </p:txBody>
      </p:sp>
      <p:pic>
        <p:nvPicPr>
          <p:cNvPr id="7" name="Picture 6">
            <a:extLst>
              <a:ext uri="{FF2B5EF4-FFF2-40B4-BE49-F238E27FC236}">
                <a16:creationId xmlns:a16="http://schemas.microsoft.com/office/drawing/2014/main" id="{3026D761-EBFB-40C3-08D9-F7FE7D2C22C7}"/>
              </a:ext>
            </a:extLst>
          </p:cNvPr>
          <p:cNvPicPr>
            <a:picLocks noChangeAspect="1"/>
          </p:cNvPicPr>
          <p:nvPr/>
        </p:nvPicPr>
        <p:blipFill>
          <a:blip r:embed="rId2"/>
          <a:stretch>
            <a:fillRect/>
          </a:stretch>
        </p:blipFill>
        <p:spPr>
          <a:xfrm>
            <a:off x="1693355" y="668174"/>
            <a:ext cx="11694522" cy="6893252"/>
          </a:xfrm>
          <a:prstGeom prst="rect">
            <a:avLst/>
          </a:prstGeom>
        </p:spPr>
      </p:pic>
    </p:spTree>
    <p:extLst>
      <p:ext uri="{BB962C8B-B14F-4D97-AF65-F5344CB8AC3E}">
        <p14:creationId xmlns:p14="http://schemas.microsoft.com/office/powerpoint/2010/main" val="672173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553B0-C34E-66A8-E023-107161115F4B}"/>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FAADA9FA-6958-80DF-5A2B-2D412276C2DD}"/>
              </a:ext>
            </a:extLst>
          </p:cNvPr>
          <p:cNvSpPr>
            <a:spLocks noGrp="1"/>
          </p:cNvSpPr>
          <p:nvPr>
            <p:ph idx="1"/>
          </p:nvPr>
        </p:nvSpPr>
        <p:spPr/>
        <p:txBody>
          <a:bodyPr/>
          <a:lstStyle/>
          <a:p>
            <a:endParaRPr lang="en-GB"/>
          </a:p>
        </p:txBody>
      </p:sp>
      <p:pic>
        <p:nvPicPr>
          <p:cNvPr id="9" name="Picture 8">
            <a:extLst>
              <a:ext uri="{FF2B5EF4-FFF2-40B4-BE49-F238E27FC236}">
                <a16:creationId xmlns:a16="http://schemas.microsoft.com/office/drawing/2014/main" id="{34DEFBB6-C24F-7F51-1255-89EFA60FCD79}"/>
              </a:ext>
            </a:extLst>
          </p:cNvPr>
          <p:cNvPicPr>
            <a:picLocks noChangeAspect="1"/>
          </p:cNvPicPr>
          <p:nvPr/>
        </p:nvPicPr>
        <p:blipFill>
          <a:blip r:embed="rId2"/>
          <a:stretch>
            <a:fillRect/>
          </a:stretch>
        </p:blipFill>
        <p:spPr>
          <a:xfrm>
            <a:off x="1920475" y="0"/>
            <a:ext cx="10789451" cy="8229600"/>
          </a:xfrm>
          <a:prstGeom prst="rect">
            <a:avLst/>
          </a:prstGeom>
        </p:spPr>
      </p:pic>
      <p:sp>
        <p:nvSpPr>
          <p:cNvPr id="10" name="Oval 9">
            <a:extLst>
              <a:ext uri="{FF2B5EF4-FFF2-40B4-BE49-F238E27FC236}">
                <a16:creationId xmlns:a16="http://schemas.microsoft.com/office/drawing/2014/main" id="{F8573BCA-DEED-8B98-1387-39E6808482E1}"/>
              </a:ext>
            </a:extLst>
          </p:cNvPr>
          <p:cNvSpPr/>
          <p:nvPr/>
        </p:nvSpPr>
        <p:spPr>
          <a:xfrm>
            <a:off x="1920475" y="4632960"/>
            <a:ext cx="694033" cy="2411306"/>
          </a:xfrm>
          <a:prstGeom prst="ellipse">
            <a:avLst/>
          </a:prstGeom>
          <a:noFill/>
          <a:ln w="57150">
            <a:solidFill>
              <a:srgbClr val="FC0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endParaRPr lang="en-GB" sz="2160">
              <a:solidFill>
                <a:prstClr val="white"/>
              </a:solidFill>
              <a:latin typeface="Calibri" panose="020F0502020204030204"/>
            </a:endParaRPr>
          </a:p>
        </p:txBody>
      </p:sp>
      <p:pic>
        <p:nvPicPr>
          <p:cNvPr id="12" name="Picture 11">
            <a:extLst>
              <a:ext uri="{FF2B5EF4-FFF2-40B4-BE49-F238E27FC236}">
                <a16:creationId xmlns:a16="http://schemas.microsoft.com/office/drawing/2014/main" id="{0DEF4E9D-A67A-1533-976A-7C23800955C3}"/>
              </a:ext>
            </a:extLst>
          </p:cNvPr>
          <p:cNvPicPr>
            <a:picLocks noChangeAspect="1"/>
          </p:cNvPicPr>
          <p:nvPr/>
        </p:nvPicPr>
        <p:blipFill>
          <a:blip r:embed="rId3"/>
          <a:stretch>
            <a:fillRect/>
          </a:stretch>
        </p:blipFill>
        <p:spPr>
          <a:xfrm>
            <a:off x="4583093" y="0"/>
            <a:ext cx="7875523" cy="8229600"/>
          </a:xfrm>
          <a:prstGeom prst="rect">
            <a:avLst/>
          </a:prstGeom>
        </p:spPr>
      </p:pic>
      <p:sp>
        <p:nvSpPr>
          <p:cNvPr id="13" name="Oval 12">
            <a:extLst>
              <a:ext uri="{FF2B5EF4-FFF2-40B4-BE49-F238E27FC236}">
                <a16:creationId xmlns:a16="http://schemas.microsoft.com/office/drawing/2014/main" id="{CE77A1A3-4008-A760-38B6-B5D4CE08F089}"/>
              </a:ext>
            </a:extLst>
          </p:cNvPr>
          <p:cNvSpPr/>
          <p:nvPr/>
        </p:nvSpPr>
        <p:spPr>
          <a:xfrm>
            <a:off x="1920474" y="3711789"/>
            <a:ext cx="694033" cy="2587411"/>
          </a:xfrm>
          <a:prstGeom prst="ellipse">
            <a:avLst/>
          </a:prstGeom>
          <a:noFill/>
          <a:ln w="57150">
            <a:solidFill>
              <a:srgbClr val="FC0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endParaRPr lang="en-GB" sz="2160">
              <a:solidFill>
                <a:prstClr val="white"/>
              </a:solidFill>
              <a:latin typeface="Calibri" panose="020F0502020204030204"/>
            </a:endParaRPr>
          </a:p>
        </p:txBody>
      </p:sp>
      <p:pic>
        <p:nvPicPr>
          <p:cNvPr id="15" name="Picture 14">
            <a:extLst>
              <a:ext uri="{FF2B5EF4-FFF2-40B4-BE49-F238E27FC236}">
                <a16:creationId xmlns:a16="http://schemas.microsoft.com/office/drawing/2014/main" id="{3E279AD0-58C1-3010-6ED1-732AF020DE37}"/>
              </a:ext>
            </a:extLst>
          </p:cNvPr>
          <p:cNvPicPr>
            <a:picLocks noChangeAspect="1"/>
          </p:cNvPicPr>
          <p:nvPr/>
        </p:nvPicPr>
        <p:blipFill>
          <a:blip r:embed="rId4"/>
          <a:stretch>
            <a:fillRect/>
          </a:stretch>
        </p:blipFill>
        <p:spPr>
          <a:xfrm>
            <a:off x="4583093" y="-81280"/>
            <a:ext cx="8262474" cy="8229600"/>
          </a:xfrm>
          <a:prstGeom prst="rect">
            <a:avLst/>
          </a:prstGeom>
        </p:spPr>
      </p:pic>
      <p:sp>
        <p:nvSpPr>
          <p:cNvPr id="16" name="Oval 15">
            <a:extLst>
              <a:ext uri="{FF2B5EF4-FFF2-40B4-BE49-F238E27FC236}">
                <a16:creationId xmlns:a16="http://schemas.microsoft.com/office/drawing/2014/main" id="{D3A08001-45BB-4024-61E9-E14911D55310}"/>
              </a:ext>
            </a:extLst>
          </p:cNvPr>
          <p:cNvSpPr/>
          <p:nvPr/>
        </p:nvSpPr>
        <p:spPr>
          <a:xfrm>
            <a:off x="1920475" y="1067415"/>
            <a:ext cx="694033" cy="2411306"/>
          </a:xfrm>
          <a:prstGeom prst="ellipse">
            <a:avLst/>
          </a:prstGeom>
          <a:noFill/>
          <a:ln w="57150">
            <a:solidFill>
              <a:srgbClr val="FC0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endParaRPr lang="en-GB" sz="2160">
              <a:solidFill>
                <a:prstClr val="white"/>
              </a:solidFill>
              <a:latin typeface="Calibri" panose="020F0502020204030204"/>
            </a:endParaRPr>
          </a:p>
        </p:txBody>
      </p:sp>
    </p:spTree>
    <p:extLst>
      <p:ext uri="{BB962C8B-B14F-4D97-AF65-F5344CB8AC3E}">
        <p14:creationId xmlns:p14="http://schemas.microsoft.com/office/powerpoint/2010/main" val="1246165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heel(1)">
                                      <p:cBhvr>
                                        <p:cTn id="22" dur="2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EF60BA7A-C516-44A3-9E0E-7DE64959C89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0496" y="1"/>
            <a:ext cx="7392868" cy="8103143"/>
          </a:xfrm>
          <a:prstGeom prst="rect">
            <a:avLst/>
          </a:prstGeom>
        </p:spPr>
      </p:pic>
      <p:sp>
        <p:nvSpPr>
          <p:cNvPr id="5" name="Textfeld 4">
            <a:extLst>
              <a:ext uri="{FF2B5EF4-FFF2-40B4-BE49-F238E27FC236}">
                <a16:creationId xmlns:a16="http://schemas.microsoft.com/office/drawing/2014/main" id="{007100FF-8F52-4228-BA7D-76344F91E1EF}"/>
              </a:ext>
            </a:extLst>
          </p:cNvPr>
          <p:cNvSpPr txBox="1"/>
          <p:nvPr/>
        </p:nvSpPr>
        <p:spPr>
          <a:xfrm>
            <a:off x="2160624" y="126461"/>
            <a:ext cx="3489417" cy="350865"/>
          </a:xfrm>
          <a:prstGeom prst="rect">
            <a:avLst/>
          </a:prstGeom>
          <a:noFill/>
        </p:spPr>
        <p:txBody>
          <a:bodyPr wrap="none" rtlCol="0">
            <a:spAutoFit/>
          </a:bodyPr>
          <a:lstStyle/>
          <a:p>
            <a:pPr defTabSz="1463004"/>
            <a:r>
              <a:rPr lang="de-DE" sz="1680" dirty="0">
                <a:solidFill>
                  <a:prstClr val="black"/>
                </a:solidFill>
                <a:latin typeface="Calibri" panose="020F0502020204030204"/>
              </a:rPr>
              <a:t>Summary </a:t>
            </a:r>
            <a:r>
              <a:rPr lang="de-DE" sz="1680" dirty="0" err="1">
                <a:solidFill>
                  <a:prstClr val="black"/>
                </a:solidFill>
                <a:latin typeface="Calibri" panose="020F0502020204030204"/>
              </a:rPr>
              <a:t>over</a:t>
            </a:r>
            <a:r>
              <a:rPr lang="de-DE" sz="1680" dirty="0">
                <a:solidFill>
                  <a:prstClr val="black"/>
                </a:solidFill>
                <a:latin typeface="Calibri" panose="020F0502020204030204"/>
              </a:rPr>
              <a:t> 95 </a:t>
            </a:r>
            <a:r>
              <a:rPr lang="de-DE" sz="1680" dirty="0" err="1">
                <a:solidFill>
                  <a:prstClr val="black"/>
                </a:solidFill>
                <a:latin typeface="Calibri" panose="020F0502020204030204"/>
              </a:rPr>
              <a:t>phishing</a:t>
            </a:r>
            <a:r>
              <a:rPr lang="de-DE" sz="1680" dirty="0">
                <a:solidFill>
                  <a:prstClr val="black"/>
                </a:solidFill>
                <a:latin typeface="Calibri" panose="020F0502020204030204"/>
              </a:rPr>
              <a:t> </a:t>
            </a:r>
            <a:r>
              <a:rPr lang="de-DE" sz="1680" dirty="0" err="1">
                <a:solidFill>
                  <a:prstClr val="black"/>
                </a:solidFill>
                <a:latin typeface="Calibri" panose="020F0502020204030204"/>
              </a:rPr>
              <a:t>campaigns</a:t>
            </a:r>
            <a:endParaRPr lang="de-DE" sz="1680" dirty="0">
              <a:solidFill>
                <a:prstClr val="black"/>
              </a:solidFill>
              <a:latin typeface="Calibri" panose="020F0502020204030204"/>
            </a:endParaRPr>
          </a:p>
        </p:txBody>
      </p:sp>
      <p:sp>
        <p:nvSpPr>
          <p:cNvPr id="6" name="Ellipse 5">
            <a:extLst>
              <a:ext uri="{FF2B5EF4-FFF2-40B4-BE49-F238E27FC236}">
                <a16:creationId xmlns:a16="http://schemas.microsoft.com/office/drawing/2014/main" id="{857B123A-8761-46CF-9384-5051AFA31A1B}"/>
              </a:ext>
            </a:extLst>
          </p:cNvPr>
          <p:cNvSpPr/>
          <p:nvPr/>
        </p:nvSpPr>
        <p:spPr>
          <a:xfrm>
            <a:off x="1085970" y="7794084"/>
            <a:ext cx="294116" cy="30906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463004"/>
            <a:endParaRPr lang="de-DE" sz="1680">
              <a:solidFill>
                <a:prstClr val="white"/>
              </a:solidFill>
              <a:latin typeface="Calibri" panose="020F0502020204030204"/>
            </a:endParaRPr>
          </a:p>
        </p:txBody>
      </p:sp>
      <p:sp>
        <p:nvSpPr>
          <p:cNvPr id="7" name="Rechteck 6">
            <a:extLst>
              <a:ext uri="{FF2B5EF4-FFF2-40B4-BE49-F238E27FC236}">
                <a16:creationId xmlns:a16="http://schemas.microsoft.com/office/drawing/2014/main" id="{1F951295-F74E-4B26-A9AD-8BEFF951A44C}"/>
              </a:ext>
            </a:extLst>
          </p:cNvPr>
          <p:cNvSpPr/>
          <p:nvPr/>
        </p:nvSpPr>
        <p:spPr>
          <a:xfrm>
            <a:off x="8065575" y="126461"/>
            <a:ext cx="5761426" cy="867930"/>
          </a:xfrm>
          <a:prstGeom prst="rect">
            <a:avLst/>
          </a:prstGeom>
        </p:spPr>
        <p:txBody>
          <a:bodyPr wrap="square">
            <a:spAutoFit/>
          </a:bodyPr>
          <a:lstStyle/>
          <a:p>
            <a:pPr defTabSz="1463004"/>
            <a:r>
              <a:rPr lang="en-US" sz="1680" i="1" dirty="0">
                <a:solidFill>
                  <a:prstClr val="black"/>
                </a:solidFill>
                <a:latin typeface="Calibri" panose="020F0502020204030204"/>
              </a:rPr>
              <a:t>“Repeated campaigns were associated with improved click rates, suggesting that simulated phishing campaigns are an important component of a proactive approach to reducing risk.”</a:t>
            </a:r>
            <a:endParaRPr lang="de-DE" sz="1680" i="1" dirty="0">
              <a:solidFill>
                <a:prstClr val="black"/>
              </a:solidFill>
              <a:latin typeface="Calibri" panose="020F0502020204030204"/>
            </a:endParaRPr>
          </a:p>
        </p:txBody>
      </p:sp>
      <p:pic>
        <p:nvPicPr>
          <p:cNvPr id="8" name="Grafik 7">
            <a:extLst>
              <a:ext uri="{FF2B5EF4-FFF2-40B4-BE49-F238E27FC236}">
                <a16:creationId xmlns:a16="http://schemas.microsoft.com/office/drawing/2014/main" id="{0987DFC8-A8C2-46DB-90DA-D5FE75FBD20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06917" y="1566855"/>
            <a:ext cx="4412672" cy="6227228"/>
          </a:xfrm>
          <a:prstGeom prst="rect">
            <a:avLst/>
          </a:prstGeom>
        </p:spPr>
      </p:pic>
      <p:sp>
        <p:nvSpPr>
          <p:cNvPr id="9" name="Ellipse 8">
            <a:extLst>
              <a:ext uri="{FF2B5EF4-FFF2-40B4-BE49-F238E27FC236}">
                <a16:creationId xmlns:a16="http://schemas.microsoft.com/office/drawing/2014/main" id="{41744957-77C7-4608-B3E8-E105F43E0448}"/>
              </a:ext>
            </a:extLst>
          </p:cNvPr>
          <p:cNvSpPr/>
          <p:nvPr/>
        </p:nvSpPr>
        <p:spPr>
          <a:xfrm>
            <a:off x="9830272" y="3167408"/>
            <a:ext cx="2556551" cy="94739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463004"/>
            <a:endParaRPr lang="de-DE" sz="1680">
              <a:solidFill>
                <a:prstClr val="white"/>
              </a:solidFill>
              <a:latin typeface="Calibri" panose="020F0502020204030204"/>
            </a:endParaRPr>
          </a:p>
        </p:txBody>
      </p:sp>
    </p:spTree>
    <p:extLst>
      <p:ext uri="{BB962C8B-B14F-4D97-AF65-F5344CB8AC3E}">
        <p14:creationId xmlns:p14="http://schemas.microsoft.com/office/powerpoint/2010/main" val="320809709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The Brief with Jim Sciutto   Friday, June 20, 2025 6pm ET">
            <a:hlinkClick r:id="" action="ppaction://media"/>
            <a:extLst>
              <a:ext uri="{FF2B5EF4-FFF2-40B4-BE49-F238E27FC236}">
                <a16:creationId xmlns:a16="http://schemas.microsoft.com/office/drawing/2014/main" id="{3E347599-FCCA-3B5E-0574-747984813F75}"/>
              </a:ext>
            </a:extLst>
          </p:cNvPr>
          <p:cNvPicPr>
            <a:picLocks noGrp="1" noRot="1" noChangeAspect="1"/>
          </p:cNvPicPr>
          <p:nvPr>
            <p:ph idx="1"/>
            <a:videoFile r:link="rId1"/>
          </p:nvPr>
        </p:nvPicPr>
        <p:blipFill>
          <a:blip r:embed="rId4"/>
          <a:srcRect b="443"/>
          <a:stretch>
            <a:fillRect/>
          </a:stretch>
        </p:blipFill>
        <p:spPr>
          <a:xfrm>
            <a:off x="24" y="12"/>
            <a:ext cx="14630376" cy="8229588"/>
          </a:xfrm>
          <a:prstGeom prst="rect">
            <a:avLst/>
          </a:prstGeom>
          <a:noFill/>
        </p:spPr>
      </p:pic>
    </p:spTree>
    <p:extLst>
      <p:ext uri="{BB962C8B-B14F-4D97-AF65-F5344CB8AC3E}">
        <p14:creationId xmlns:p14="http://schemas.microsoft.com/office/powerpoint/2010/main" val="3924061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FFF8B-40B4-CB58-7622-4C09A0507BFC}"/>
              </a:ext>
            </a:extLst>
          </p:cNvPr>
          <p:cNvSpPr>
            <a:spLocks noGrp="1"/>
          </p:cNvSpPr>
          <p:nvPr>
            <p:ph type="title"/>
          </p:nvPr>
        </p:nvSpPr>
        <p:spPr/>
        <p:txBody>
          <a:bodyPr/>
          <a:lstStyle/>
          <a:p>
            <a:r>
              <a:rPr lang="nb-NO" dirty="0"/>
              <a:t>The NATURE Study</a:t>
            </a:r>
            <a:endParaRPr lang="en-GB" dirty="0"/>
          </a:p>
        </p:txBody>
      </p:sp>
      <p:sp>
        <p:nvSpPr>
          <p:cNvPr id="3" name="Content Placeholder 2">
            <a:extLst>
              <a:ext uri="{FF2B5EF4-FFF2-40B4-BE49-F238E27FC236}">
                <a16:creationId xmlns:a16="http://schemas.microsoft.com/office/drawing/2014/main" id="{3FA73940-3112-ED87-BDAD-46BFD431DA99}"/>
              </a:ext>
            </a:extLst>
          </p:cNvPr>
          <p:cNvSpPr>
            <a:spLocks noGrp="1"/>
          </p:cNvSpPr>
          <p:nvPr>
            <p:ph idx="1"/>
          </p:nvPr>
        </p:nvSpPr>
        <p:spPr/>
        <p:txBody>
          <a:bodyPr>
            <a:normAutofit/>
          </a:bodyPr>
          <a:lstStyle/>
          <a:p>
            <a:r>
              <a:rPr lang="nb-NO" dirty="0"/>
              <a:t>Limitations!!</a:t>
            </a:r>
          </a:p>
          <a:p>
            <a:pPr lvl="1" fontAlgn="base"/>
            <a:r>
              <a:rPr lang="en-GB" b="1" dirty="0"/>
              <a:t>limited number of participants</a:t>
            </a:r>
            <a:r>
              <a:rPr lang="en-GB" dirty="0"/>
              <a:t> </a:t>
            </a:r>
          </a:p>
          <a:p>
            <a:pPr lvl="1" fontAlgn="base"/>
            <a:r>
              <a:rPr lang="en-GB" dirty="0"/>
              <a:t>ChatGPT</a:t>
            </a:r>
          </a:p>
          <a:p>
            <a:pPr lvl="1" fontAlgn="base"/>
            <a:r>
              <a:rPr lang="en-GB" dirty="0"/>
              <a:t>modalities beyond the text, like audio modality.</a:t>
            </a:r>
          </a:p>
          <a:p>
            <a:pPr lvl="1" fontAlgn="base"/>
            <a:r>
              <a:rPr lang="en-GB" dirty="0"/>
              <a:t>We did not divide our essay writing task into subtasks</a:t>
            </a:r>
          </a:p>
          <a:p>
            <a:pPr lvl="1" fontAlgn="base"/>
            <a:r>
              <a:rPr lang="en-GB" dirty="0"/>
              <a:t>Focused on reporting connectivity patterns without examining spectral power changes</a:t>
            </a:r>
          </a:p>
          <a:p>
            <a:pPr lvl="1" fontAlgn="base"/>
            <a:r>
              <a:rPr lang="en-GB" b="1" dirty="0"/>
              <a:t>Findings are context-dependent and are focused on writing an essay in an educational setting and may not generalize across tasks.</a:t>
            </a:r>
            <a:endParaRPr lang="en-GB" dirty="0"/>
          </a:p>
          <a:p>
            <a:pPr lvl="1" fontAlgn="base"/>
            <a:r>
              <a:rPr lang="en-GB" b="1" dirty="0"/>
              <a:t>explore longitudinal impacts</a:t>
            </a:r>
            <a:r>
              <a:rPr lang="en-GB" dirty="0"/>
              <a:t> </a:t>
            </a:r>
          </a:p>
        </p:txBody>
      </p:sp>
      <p:pic>
        <p:nvPicPr>
          <p:cNvPr id="5" name="Picture 4">
            <a:extLst>
              <a:ext uri="{FF2B5EF4-FFF2-40B4-BE49-F238E27FC236}">
                <a16:creationId xmlns:a16="http://schemas.microsoft.com/office/drawing/2014/main" id="{427B7BCA-E4C1-63F1-E3B4-811A057786C0}"/>
              </a:ext>
            </a:extLst>
          </p:cNvPr>
          <p:cNvPicPr>
            <a:picLocks noChangeAspect="1"/>
          </p:cNvPicPr>
          <p:nvPr/>
        </p:nvPicPr>
        <p:blipFill>
          <a:blip r:embed="rId3"/>
          <a:stretch>
            <a:fillRect/>
          </a:stretch>
        </p:blipFill>
        <p:spPr>
          <a:xfrm>
            <a:off x="329294" y="2560320"/>
            <a:ext cx="14063135" cy="3129280"/>
          </a:xfrm>
          <a:prstGeom prst="rect">
            <a:avLst/>
          </a:prstGeom>
        </p:spPr>
      </p:pic>
    </p:spTree>
    <p:extLst>
      <p:ext uri="{BB962C8B-B14F-4D97-AF65-F5344CB8AC3E}">
        <p14:creationId xmlns:p14="http://schemas.microsoft.com/office/powerpoint/2010/main" val="4257640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500"/>
                                        <p:tgtEl>
                                          <p:spTgt spid="3">
                                            <p:txEl>
                                              <p:pRg st="7" end="7"/>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1000"/>
                                        <p:tgtEl>
                                          <p:spTgt spid="5"/>
                                        </p:tgtEl>
                                      </p:cBhvr>
                                    </p:animEffect>
                                    <p:anim calcmode="lin" valueType="num">
                                      <p:cBhvr>
                                        <p:cTn id="41" dur="1000" fill="hold"/>
                                        <p:tgtEl>
                                          <p:spTgt spid="5"/>
                                        </p:tgtEl>
                                        <p:attrNameLst>
                                          <p:attrName>ppt_x</p:attrName>
                                        </p:attrNameLst>
                                      </p:cBhvr>
                                      <p:tavLst>
                                        <p:tav tm="0">
                                          <p:val>
                                            <p:strVal val="#ppt_x"/>
                                          </p:val>
                                        </p:tav>
                                        <p:tav tm="100000">
                                          <p:val>
                                            <p:strVal val="#ppt_x"/>
                                          </p:val>
                                        </p:tav>
                                      </p:tavLst>
                                    </p:anim>
                                    <p:anim calcmode="lin" valueType="num">
                                      <p:cBhvr>
                                        <p:cTn id="4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452219-785E-4657-C5F4-A53FEF2EB02D}"/>
              </a:ext>
            </a:extLst>
          </p:cNvPr>
          <p:cNvSpPr>
            <a:spLocks noGrp="1"/>
          </p:cNvSpPr>
          <p:nvPr>
            <p:ph type="ctrTitle"/>
          </p:nvPr>
        </p:nvSpPr>
        <p:spPr/>
        <p:txBody>
          <a:bodyPr/>
          <a:lstStyle/>
          <a:p>
            <a:r>
              <a:rPr lang="en-US" dirty="0"/>
              <a:t>Thank you</a:t>
            </a:r>
          </a:p>
        </p:txBody>
      </p:sp>
      <p:pic>
        <p:nvPicPr>
          <p:cNvPr id="6" name="Picture Placeholder 5" descr="A person and person looking at a computer screen">
            <a:extLst>
              <a:ext uri="{FF2B5EF4-FFF2-40B4-BE49-F238E27FC236}">
                <a16:creationId xmlns:a16="http://schemas.microsoft.com/office/drawing/2014/main" id="{AA35CD3A-9896-7953-C82D-AAE87F6124DB}"/>
              </a:ext>
            </a:extLst>
          </p:cNvPr>
          <p:cNvPicPr>
            <a:picLocks noGrp="1" noChangeAspect="1"/>
          </p:cNvPicPr>
          <p:nvPr>
            <p:ph type="pic" sz="quarter" idx="11"/>
          </p:nvPr>
        </p:nvPicPr>
        <p:blipFill>
          <a:blip r:embed="rId2" cstate="email">
            <a:extLst>
              <a:ext uri="{28A0092B-C50C-407E-A947-70E740481C1C}">
                <a14:useLocalDpi xmlns:a14="http://schemas.microsoft.com/office/drawing/2010/main"/>
              </a:ext>
            </a:extLst>
          </a:blip>
          <a:srcRect/>
          <a:stretch/>
        </p:blipFill>
        <p:spPr/>
      </p:pic>
      <p:sp>
        <p:nvSpPr>
          <p:cNvPr id="4" name="Text Placeholder 3">
            <a:extLst>
              <a:ext uri="{FF2B5EF4-FFF2-40B4-BE49-F238E27FC236}">
                <a16:creationId xmlns:a16="http://schemas.microsoft.com/office/drawing/2014/main" id="{7AF90D79-5C58-F576-D2D0-3F4F1822E757}"/>
              </a:ext>
            </a:extLst>
          </p:cNvPr>
          <p:cNvSpPr>
            <a:spLocks noGrp="1"/>
          </p:cNvSpPr>
          <p:nvPr>
            <p:ph type="body" sz="quarter" idx="12"/>
          </p:nvPr>
        </p:nvSpPr>
        <p:spPr/>
        <p:txBody>
          <a:bodyPr/>
          <a:lstStyle/>
          <a:p>
            <a:r>
              <a:rPr lang="en-US" dirty="0"/>
              <a:t>Please send all questions to trainers.</a:t>
            </a:r>
          </a:p>
        </p:txBody>
      </p:sp>
      <p:grpSp>
        <p:nvGrpSpPr>
          <p:cNvPr id="7" name="Group 6">
            <a:extLst>
              <a:ext uri="{FF2B5EF4-FFF2-40B4-BE49-F238E27FC236}">
                <a16:creationId xmlns:a16="http://schemas.microsoft.com/office/drawing/2014/main" id="{6A8DFC8D-4AE6-170E-C27A-DA97EBD7DC87}"/>
              </a:ext>
              <a:ext uri="{C183D7F6-B498-43B3-948B-1728B52AA6E4}">
                <adec:decorative xmlns:adec="http://schemas.microsoft.com/office/drawing/2017/decorative" val="1"/>
              </a:ext>
            </a:extLst>
          </p:cNvPr>
          <p:cNvGrpSpPr/>
          <p:nvPr/>
        </p:nvGrpSpPr>
        <p:grpSpPr>
          <a:xfrm>
            <a:off x="4871645" y="1"/>
            <a:ext cx="3514660" cy="8245736"/>
            <a:chOff x="4059704" y="0"/>
            <a:chExt cx="2928883" cy="6871447"/>
          </a:xfrm>
        </p:grpSpPr>
        <p:sp>
          <p:nvSpPr>
            <p:cNvPr id="8" name="Freeform: Shape 7">
              <a:extLst>
                <a:ext uri="{FF2B5EF4-FFF2-40B4-BE49-F238E27FC236}">
                  <a16:creationId xmlns:a16="http://schemas.microsoft.com/office/drawing/2014/main" id="{CF966C9E-A9A2-BF8C-EDCB-B7F6AE51C425}"/>
                </a:ext>
              </a:extLst>
            </p:cNvPr>
            <p:cNvSpPr/>
            <p:nvPr/>
          </p:nvSpPr>
          <p:spPr>
            <a:xfrm rot="10800000">
              <a:off x="4443586" y="50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sz="2160" dirty="0"/>
            </a:p>
          </p:txBody>
        </p:sp>
        <p:cxnSp>
          <p:nvCxnSpPr>
            <p:cNvPr id="9" name="Straight Connector 8">
              <a:extLst>
                <a:ext uri="{FF2B5EF4-FFF2-40B4-BE49-F238E27FC236}">
                  <a16:creationId xmlns:a16="http://schemas.microsoft.com/office/drawing/2014/main" id="{433BC35A-F255-48AA-48B8-D6561A6FAB9E}"/>
                </a:ext>
              </a:extLst>
            </p:cNvPr>
            <p:cNvCxnSpPr>
              <a:cxnSpLocks/>
            </p:cNvCxnSpPr>
            <p:nvPr/>
          </p:nvCxnSpPr>
          <p:spPr>
            <a:xfrm flipH="1">
              <a:off x="4059704"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994851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37"/>
          <p:cNvSpPr txBox="1">
            <a:spLocks noGrp="1"/>
          </p:cNvSpPr>
          <p:nvPr>
            <p:ph type="title"/>
          </p:nvPr>
        </p:nvSpPr>
        <p:spPr>
          <a:xfrm>
            <a:off x="2181120" y="577600"/>
            <a:ext cx="11248800" cy="1598880"/>
          </a:xfrm>
          <a:prstGeom prst="rect">
            <a:avLst/>
          </a:prstGeom>
        </p:spPr>
        <p:txBody>
          <a:bodyPr spcFirstLastPara="1" vert="horz" wrap="square" lIns="146280" tIns="146280" rIns="146280" bIns="146280" rtlCol="0" anchor="t" anchorCtr="0">
            <a:normAutofit/>
          </a:bodyPr>
          <a:lstStyle/>
          <a:p>
            <a:r>
              <a:rPr lang="en-GB"/>
              <a:t>Healthcare workers and repeat clicking</a:t>
            </a:r>
            <a:endParaRPr/>
          </a:p>
        </p:txBody>
      </p:sp>
      <p:sp>
        <p:nvSpPr>
          <p:cNvPr id="435" name="Google Shape;435;p37"/>
          <p:cNvSpPr txBox="1">
            <a:spLocks noGrp="1"/>
          </p:cNvSpPr>
          <p:nvPr>
            <p:ph type="body" idx="1"/>
          </p:nvPr>
        </p:nvSpPr>
        <p:spPr>
          <a:prstGeom prst="rect">
            <a:avLst/>
          </a:prstGeom>
        </p:spPr>
        <p:txBody>
          <a:bodyPr spcFirstLastPara="1" vert="horz" wrap="square" lIns="146280" tIns="146280" rIns="146280" bIns="146280" rtlCol="0" anchor="t" anchorCtr="0">
            <a:normAutofit/>
          </a:bodyPr>
          <a:lstStyle/>
          <a:p>
            <a:pPr marL="0" indent="0">
              <a:spcAft>
                <a:spcPts val="1920"/>
              </a:spcAft>
              <a:buNone/>
            </a:pPr>
            <a:endParaRPr/>
          </a:p>
        </p:txBody>
      </p:sp>
      <p:pic>
        <p:nvPicPr>
          <p:cNvPr id="436" name="Google Shape;436;p37"/>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22641" y="1658080"/>
            <a:ext cx="4316960" cy="5985680"/>
          </a:xfrm>
          <a:prstGeom prst="rect">
            <a:avLst/>
          </a:prstGeom>
          <a:noFill/>
          <a:ln>
            <a:noFill/>
          </a:ln>
        </p:spPr>
      </p:pic>
      <p:pic>
        <p:nvPicPr>
          <p:cNvPr id="437" name="Google Shape;437;p37"/>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3933871" y="1352921"/>
            <a:ext cx="10696530" cy="670568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437"/>
                                        </p:tgtEl>
                                        <p:attrNameLst>
                                          <p:attrName>style.visibility</p:attrName>
                                        </p:attrNameLst>
                                      </p:cBhvr>
                                      <p:to>
                                        <p:strVal val="visible"/>
                                      </p:to>
                                    </p:set>
                                    <p:animEffect transition="in" filter="barn(inVertical)">
                                      <p:cBhvr>
                                        <p:cTn id="11" dur="500"/>
                                        <p:tgtEl>
                                          <p:spTgt spid="4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7C95C-1F6C-5BD5-0151-357408E2EF47}"/>
              </a:ext>
            </a:extLst>
          </p:cNvPr>
          <p:cNvSpPr>
            <a:spLocks noGrp="1"/>
          </p:cNvSpPr>
          <p:nvPr>
            <p:ph type="title"/>
          </p:nvPr>
        </p:nvSpPr>
        <p:spPr/>
        <p:txBody>
          <a:bodyPr/>
          <a:lstStyle/>
          <a:p>
            <a:r>
              <a:rPr lang="nb-NO" dirty="0"/>
              <a:t>Why Do Nurses Struggle?</a:t>
            </a:r>
            <a:endParaRPr lang="en-GB" dirty="0"/>
          </a:p>
        </p:txBody>
      </p:sp>
      <p:sp>
        <p:nvSpPr>
          <p:cNvPr id="3" name="Text Placeholder 2">
            <a:extLst>
              <a:ext uri="{FF2B5EF4-FFF2-40B4-BE49-F238E27FC236}">
                <a16:creationId xmlns:a16="http://schemas.microsoft.com/office/drawing/2014/main" id="{20290000-7F38-2360-8A76-DE947895F3E4}"/>
              </a:ext>
            </a:extLst>
          </p:cNvPr>
          <p:cNvSpPr>
            <a:spLocks noGrp="1"/>
          </p:cNvSpPr>
          <p:nvPr>
            <p:ph type="body" idx="1"/>
          </p:nvPr>
        </p:nvSpPr>
        <p:spPr>
          <a:xfrm>
            <a:off x="419839" y="2303546"/>
            <a:ext cx="4402774" cy="4066560"/>
          </a:xfrm>
        </p:spPr>
        <p:txBody>
          <a:bodyPr/>
          <a:lstStyle/>
          <a:p>
            <a:r>
              <a:rPr lang="nb-NO" dirty="0"/>
              <a:t>Individual</a:t>
            </a:r>
          </a:p>
          <a:p>
            <a:r>
              <a:rPr lang="nb-NO" dirty="0"/>
              <a:t>Social</a:t>
            </a:r>
          </a:p>
          <a:p>
            <a:r>
              <a:rPr lang="nb-NO" dirty="0"/>
              <a:t>Organisational</a:t>
            </a:r>
            <a:endParaRPr lang="en-GB" dirty="0"/>
          </a:p>
        </p:txBody>
      </p:sp>
      <p:pic>
        <p:nvPicPr>
          <p:cNvPr id="5" name="Picture 4">
            <a:extLst>
              <a:ext uri="{FF2B5EF4-FFF2-40B4-BE49-F238E27FC236}">
                <a16:creationId xmlns:a16="http://schemas.microsoft.com/office/drawing/2014/main" id="{49C696DD-4512-0974-58E4-AAB7DB92A850}"/>
              </a:ext>
            </a:extLst>
          </p:cNvPr>
          <p:cNvPicPr>
            <a:picLocks noChangeAspect="1"/>
          </p:cNvPicPr>
          <p:nvPr/>
        </p:nvPicPr>
        <p:blipFill>
          <a:blip r:embed="rId3"/>
          <a:stretch>
            <a:fillRect/>
          </a:stretch>
        </p:blipFill>
        <p:spPr>
          <a:xfrm>
            <a:off x="5758207" y="4114800"/>
            <a:ext cx="8722307" cy="3509500"/>
          </a:xfrm>
          <a:prstGeom prst="rect">
            <a:avLst/>
          </a:prstGeom>
        </p:spPr>
      </p:pic>
      <p:pic>
        <p:nvPicPr>
          <p:cNvPr id="7" name="Picture 6">
            <a:extLst>
              <a:ext uri="{FF2B5EF4-FFF2-40B4-BE49-F238E27FC236}">
                <a16:creationId xmlns:a16="http://schemas.microsoft.com/office/drawing/2014/main" id="{936EA98F-0C6F-5901-A4CA-4A5944259ACD}"/>
              </a:ext>
            </a:extLst>
          </p:cNvPr>
          <p:cNvPicPr>
            <a:picLocks noChangeAspect="1"/>
          </p:cNvPicPr>
          <p:nvPr/>
        </p:nvPicPr>
        <p:blipFill>
          <a:blip r:embed="rId4"/>
          <a:stretch>
            <a:fillRect/>
          </a:stretch>
        </p:blipFill>
        <p:spPr>
          <a:xfrm>
            <a:off x="5581667" y="1460541"/>
            <a:ext cx="8452246" cy="2641326"/>
          </a:xfrm>
          <a:prstGeom prst="rect">
            <a:avLst/>
          </a:prstGeom>
        </p:spPr>
      </p:pic>
      <p:pic>
        <p:nvPicPr>
          <p:cNvPr id="8" name="Picture 7">
            <a:extLst>
              <a:ext uri="{FF2B5EF4-FFF2-40B4-BE49-F238E27FC236}">
                <a16:creationId xmlns:a16="http://schemas.microsoft.com/office/drawing/2014/main" id="{4BA60B59-5CA9-6E51-5466-FE171528F20C}"/>
              </a:ext>
            </a:extLst>
          </p:cNvPr>
          <p:cNvPicPr>
            <a:picLocks noChangeAspect="1"/>
          </p:cNvPicPr>
          <p:nvPr/>
        </p:nvPicPr>
        <p:blipFill>
          <a:blip r:embed="rId5"/>
          <a:srcRect l="6709" t="5932" r="6133" b="6073"/>
          <a:stretch/>
        </p:blipFill>
        <p:spPr>
          <a:xfrm>
            <a:off x="0" y="6573283"/>
            <a:ext cx="1666240" cy="1599982"/>
          </a:xfrm>
          <a:prstGeom prst="ellipse">
            <a:avLst/>
          </a:prstGeom>
        </p:spPr>
      </p:pic>
      <p:pic>
        <p:nvPicPr>
          <p:cNvPr id="9" name="Bilde 3">
            <a:extLst>
              <a:ext uri="{FF2B5EF4-FFF2-40B4-BE49-F238E27FC236}">
                <a16:creationId xmlns:a16="http://schemas.microsoft.com/office/drawing/2014/main" id="{6EDA70FF-D1C4-335F-9699-241A541A4D01}"/>
              </a:ext>
            </a:extLst>
          </p:cNvPr>
          <p:cNvPicPr>
            <a:picLocks noChangeAspect="1"/>
          </p:cNvPicPr>
          <p:nvPr/>
        </p:nvPicPr>
        <p:blipFill>
          <a:blip r:embed="rId6"/>
          <a:stretch>
            <a:fillRect/>
          </a:stretch>
        </p:blipFill>
        <p:spPr>
          <a:xfrm>
            <a:off x="4469965" y="1767234"/>
            <a:ext cx="10003651" cy="5001826"/>
          </a:xfrm>
          <a:prstGeom prst="rect">
            <a:avLst/>
          </a:prstGeom>
        </p:spPr>
      </p:pic>
      <p:pic>
        <p:nvPicPr>
          <p:cNvPr id="1026" name="Picture 2" descr="PDF] Organisational level interventions for reducing occupational stress in  healthcare workers | Semantic Scholar">
            <a:extLst>
              <a:ext uri="{FF2B5EF4-FFF2-40B4-BE49-F238E27FC236}">
                <a16:creationId xmlns:a16="http://schemas.microsoft.com/office/drawing/2014/main" id="{478E4631-26A2-0091-AB8B-75AA5BA7385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68059" y="1837450"/>
            <a:ext cx="9216338" cy="5478690"/>
          </a:xfrm>
          <a:prstGeom prst="rect">
            <a:avLst/>
          </a:prstGeom>
          <a:noFill/>
          <a:extLst>
            <a:ext uri="{909E8E84-426E-40DD-AFC4-6F175D3DCCD1}">
              <a14:hiddenFill xmlns:a14="http://schemas.microsoft.com/office/drawing/2010/main">
                <a:solidFill>
                  <a:srgbClr val="FFFFFF"/>
                </a:solidFill>
              </a14:hiddenFill>
            </a:ext>
          </a:extLst>
        </p:spPr>
      </p:pic>
      <p:pic>
        <p:nvPicPr>
          <p:cNvPr id="10" name="Google Shape;599;p94">
            <a:extLst>
              <a:ext uri="{FF2B5EF4-FFF2-40B4-BE49-F238E27FC236}">
                <a16:creationId xmlns:a16="http://schemas.microsoft.com/office/drawing/2014/main" id="{B9E456B3-97F4-8A04-1BBB-0039198A3628}"/>
              </a:ext>
            </a:extLst>
          </p:cNvPr>
          <p:cNvPicPr preferRelativeResize="0"/>
          <p:nvPr/>
        </p:nvPicPr>
        <p:blipFill>
          <a:blip r:embed="rId8">
            <a:alphaModFix/>
          </a:blip>
          <a:stretch>
            <a:fillRect/>
          </a:stretch>
        </p:blipFill>
        <p:spPr>
          <a:xfrm>
            <a:off x="0" y="4509988"/>
            <a:ext cx="4416214" cy="1961707"/>
          </a:xfrm>
          <a:prstGeom prst="rect">
            <a:avLst/>
          </a:prstGeom>
          <a:noFill/>
          <a:ln>
            <a:noFill/>
          </a:ln>
        </p:spPr>
      </p:pic>
    </p:spTree>
    <p:extLst>
      <p:ext uri="{BB962C8B-B14F-4D97-AF65-F5344CB8AC3E}">
        <p14:creationId xmlns:p14="http://schemas.microsoft.com/office/powerpoint/2010/main" val="1557179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barn(inVertical)">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randombar(horizont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barn(inVertical)">
                                      <p:cBhvr>
                                        <p:cTn id="30" dur="5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animEffect transition="in" filter="wipe(down)">
                                      <p:cBhvr>
                                        <p:cTn id="3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43B83-863E-C7D2-ABD4-34B97796A354}"/>
              </a:ext>
            </a:extLst>
          </p:cNvPr>
          <p:cNvSpPr>
            <a:spLocks noGrp="1"/>
          </p:cNvSpPr>
          <p:nvPr>
            <p:ph type="title"/>
          </p:nvPr>
        </p:nvSpPr>
        <p:spPr/>
        <p:txBody>
          <a:bodyPr/>
          <a:lstStyle/>
          <a:p>
            <a:r>
              <a:rPr lang="nb-NO" dirty="0"/>
              <a:t>What is Learning? </a:t>
            </a:r>
            <a:endParaRPr lang="et-EE" dirty="0"/>
          </a:p>
        </p:txBody>
      </p:sp>
      <p:sp>
        <p:nvSpPr>
          <p:cNvPr id="3" name="Content Placeholder 2">
            <a:extLst>
              <a:ext uri="{FF2B5EF4-FFF2-40B4-BE49-F238E27FC236}">
                <a16:creationId xmlns:a16="http://schemas.microsoft.com/office/drawing/2014/main" id="{E691C4CE-8B7E-2B00-D1F5-104454DB8DC3}"/>
              </a:ext>
            </a:extLst>
          </p:cNvPr>
          <p:cNvSpPr>
            <a:spLocks noGrp="1"/>
          </p:cNvSpPr>
          <p:nvPr>
            <p:ph idx="1"/>
          </p:nvPr>
        </p:nvSpPr>
        <p:spPr/>
        <p:txBody>
          <a:bodyPr>
            <a:normAutofit/>
          </a:bodyPr>
          <a:lstStyle/>
          <a:p>
            <a:r>
              <a:rPr lang="en-US" dirty="0"/>
              <a:t>Learning is defined as “any relatively permanent change in </a:t>
            </a:r>
            <a:r>
              <a:rPr lang="en-US" dirty="0" err="1"/>
              <a:t>behaviour</a:t>
            </a:r>
            <a:r>
              <a:rPr lang="en-US" dirty="0"/>
              <a:t> that occurs as a result of practice and experience”. </a:t>
            </a:r>
          </a:p>
          <a:p>
            <a:pPr lvl="1"/>
            <a:r>
              <a:rPr lang="en-US" dirty="0"/>
              <a:t> Learning is a change in </a:t>
            </a:r>
            <a:r>
              <a:rPr lang="en-US" dirty="0" err="1"/>
              <a:t>behaviour</a:t>
            </a:r>
            <a:r>
              <a:rPr lang="en-US" dirty="0"/>
              <a:t>—better or worse.</a:t>
            </a:r>
          </a:p>
          <a:p>
            <a:pPr lvl="1"/>
            <a:r>
              <a:rPr lang="en-US" dirty="0"/>
              <a:t>It is a change that takes place through practice or experience, but changes due to growth or maturation are not learning.</a:t>
            </a:r>
          </a:p>
          <a:p>
            <a:pPr lvl="1"/>
            <a:r>
              <a:rPr lang="en-US" dirty="0"/>
              <a:t>This change in </a:t>
            </a:r>
            <a:r>
              <a:rPr lang="en-US" dirty="0" err="1"/>
              <a:t>behaviour</a:t>
            </a:r>
            <a:r>
              <a:rPr lang="en-US" dirty="0"/>
              <a:t> must be relatively permanent, and it must last a fairly long time.</a:t>
            </a:r>
            <a:endParaRPr lang="et-EE" dirty="0"/>
          </a:p>
        </p:txBody>
      </p:sp>
    </p:spTree>
    <p:extLst>
      <p:ext uri="{BB962C8B-B14F-4D97-AF65-F5344CB8AC3E}">
        <p14:creationId xmlns:p14="http://schemas.microsoft.com/office/powerpoint/2010/main" val="14370060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What is learning</a:t>
            </a:r>
          </a:p>
        </p:txBody>
      </p:sp>
      <p:sp>
        <p:nvSpPr>
          <p:cNvPr id="5" name="Content Placeholder 4"/>
          <p:cNvSpPr>
            <a:spLocks noGrp="1"/>
          </p:cNvSpPr>
          <p:nvPr>
            <p:ph idx="1"/>
          </p:nvPr>
        </p:nvSpPr>
        <p:spPr/>
        <p:txBody>
          <a:bodyPr/>
          <a:lstStyle/>
          <a:p>
            <a:r>
              <a:rPr lang="en-US" dirty="0"/>
              <a:t>Memory</a:t>
            </a:r>
          </a:p>
          <a:p>
            <a:pPr lvl="1"/>
            <a:r>
              <a:rPr lang="en-US" dirty="0"/>
              <a:t>Consolidation and retrieval</a:t>
            </a:r>
          </a:p>
          <a:p>
            <a:pPr lvl="1"/>
            <a:r>
              <a:rPr lang="en-US" dirty="0"/>
              <a:t>Different memory models</a:t>
            </a:r>
          </a:p>
          <a:p>
            <a:r>
              <a:rPr lang="en-US" dirty="0" err="1"/>
              <a:t>Behavioural</a:t>
            </a:r>
            <a:endParaRPr lang="en-US" dirty="0"/>
          </a:p>
          <a:p>
            <a:pPr lvl="1"/>
            <a:r>
              <a:rPr lang="en-US" dirty="0"/>
              <a:t>Rewards/punishments</a:t>
            </a:r>
          </a:p>
          <a:p>
            <a:endParaRPr lang="en-US" dirty="0"/>
          </a:p>
          <a:p>
            <a:pPr marL="0" indent="0">
              <a:buNone/>
            </a:pPr>
            <a:endParaRPr lang="en-US" dirty="0"/>
          </a:p>
        </p:txBody>
      </p:sp>
    </p:spTree>
    <p:extLst>
      <p:ext uri="{BB962C8B-B14F-4D97-AF65-F5344CB8AC3E}">
        <p14:creationId xmlns:p14="http://schemas.microsoft.com/office/powerpoint/2010/main" val="11016338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91CFBDB-EDEE-2A61-54EA-681B14ACA34A}"/>
              </a:ext>
            </a:extLst>
          </p:cNvPr>
          <p:cNvSpPr>
            <a:spLocks noGrp="1"/>
          </p:cNvSpPr>
          <p:nvPr>
            <p:ph idx="1"/>
          </p:nvPr>
        </p:nvSpPr>
        <p:spPr/>
        <p:txBody>
          <a:bodyPr/>
          <a:lstStyle/>
          <a:p>
            <a:endParaRPr lang="en-GB"/>
          </a:p>
        </p:txBody>
      </p:sp>
      <p:pic>
        <p:nvPicPr>
          <p:cNvPr id="1026" name="Picture 2" descr="Why It May Be Time to Dump Bloom's Taxonomy – TCEA TechNotes Blog">
            <a:extLst>
              <a:ext uri="{FF2B5EF4-FFF2-40B4-BE49-F238E27FC236}">
                <a16:creationId xmlns:a16="http://schemas.microsoft.com/office/drawing/2014/main" id="{02DBE423-E364-4C8F-1520-C62FE4F17A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827" y="102869"/>
            <a:ext cx="14447519" cy="812673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1C4FB059-E875-E69F-77A2-399A166F5E8B}"/>
              </a:ext>
            </a:extLst>
          </p:cNvPr>
          <p:cNvSpPr>
            <a:spLocks noGrp="1"/>
          </p:cNvSpPr>
          <p:nvPr>
            <p:ph type="title"/>
          </p:nvPr>
        </p:nvSpPr>
        <p:spPr/>
        <p:txBody>
          <a:bodyPr/>
          <a:lstStyle/>
          <a:p>
            <a:endParaRPr lang="en-GB"/>
          </a:p>
        </p:txBody>
      </p:sp>
      <p:grpSp>
        <p:nvGrpSpPr>
          <p:cNvPr id="2" name="Group 1">
            <a:extLst>
              <a:ext uri="{FF2B5EF4-FFF2-40B4-BE49-F238E27FC236}">
                <a16:creationId xmlns:a16="http://schemas.microsoft.com/office/drawing/2014/main" id="{4897E751-3BFC-25F2-74CA-DA2E0E49DD23}"/>
              </a:ext>
            </a:extLst>
          </p:cNvPr>
          <p:cNvGrpSpPr/>
          <p:nvPr/>
        </p:nvGrpSpPr>
        <p:grpSpPr>
          <a:xfrm>
            <a:off x="10972801" y="7594540"/>
            <a:ext cx="2591913" cy="481557"/>
            <a:chOff x="5179092" y="5483822"/>
            <a:chExt cx="3294001" cy="612000"/>
          </a:xfrm>
        </p:grpSpPr>
        <p:pic>
          <p:nvPicPr>
            <p:cNvPr id="4" name="Picture 3">
              <a:extLst>
                <a:ext uri="{FF2B5EF4-FFF2-40B4-BE49-F238E27FC236}">
                  <a16:creationId xmlns:a16="http://schemas.microsoft.com/office/drawing/2014/main" id="{1282448A-6186-47BD-3A82-99D4ED506E6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5CE4B406-16C0-9B81-6728-9C12C01DC7E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3174479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Freeform: Shape 52">
            <a:extLst>
              <a:ext uri="{FF2B5EF4-FFF2-40B4-BE49-F238E27FC236}">
                <a16:creationId xmlns:a16="http://schemas.microsoft.com/office/drawing/2014/main" id="{D96C8D99-3232-849B-9CC8-6E4982208FEA}"/>
              </a:ext>
              <a:ext uri="{C183D7F6-B498-43B3-948B-1728B52AA6E4}">
                <adec:decorative xmlns:adec="http://schemas.microsoft.com/office/drawing/2017/decorative" val="1"/>
              </a:ext>
            </a:extLst>
          </p:cNvPr>
          <p:cNvSpPr/>
          <p:nvPr/>
        </p:nvSpPr>
        <p:spPr>
          <a:xfrm rot="10800000">
            <a:off x="4209308" y="-13391"/>
            <a:ext cx="3063696" cy="8230609"/>
          </a:xfrm>
          <a:custGeom>
            <a:avLst/>
            <a:gdLst>
              <a:gd name="connsiteX0" fmla="*/ 2526446 w 2553080"/>
              <a:gd name="connsiteY0" fmla="*/ 0 h 6858841"/>
              <a:gd name="connsiteX1" fmla="*/ 1707127 w 2553080"/>
              <a:gd name="connsiteY1" fmla="*/ 3182290 h 6858841"/>
              <a:gd name="connsiteX2" fmla="*/ 1365955 w 2553080"/>
              <a:gd name="connsiteY2" fmla="*/ 4453431 h 6858841"/>
              <a:gd name="connsiteX3" fmla="*/ 1182052 w 2553080"/>
              <a:gd name="connsiteY3" fmla="*/ 4538343 h 6858841"/>
              <a:gd name="connsiteX4" fmla="*/ 1070442 w 2553080"/>
              <a:gd name="connsiteY4" fmla="*/ 4344440 h 6858841"/>
              <a:gd name="connsiteX5" fmla="*/ 1329175 w 2553080"/>
              <a:gd name="connsiteY5" fmla="*/ 3390133 h 6858841"/>
              <a:gd name="connsiteX6" fmla="*/ 1311418 w 2553080"/>
              <a:gd name="connsiteY6" fmla="*/ 3250726 h 6858841"/>
              <a:gd name="connsiteX7" fmla="*/ 1199808 w 2553080"/>
              <a:gd name="connsiteY7" fmla="*/ 3164547 h 6858841"/>
              <a:gd name="connsiteX8" fmla="*/ 975320 w 2553080"/>
              <a:gd name="connsiteY8" fmla="*/ 3293816 h 6858841"/>
              <a:gd name="connsiteX9" fmla="*/ 582148 w 2553080"/>
              <a:gd name="connsiteY9" fmla="*/ 4743652 h 6858841"/>
              <a:gd name="connsiteX10" fmla="*/ 5073 w 2553080"/>
              <a:gd name="connsiteY10" fmla="*/ 6842367 h 6858841"/>
              <a:gd name="connsiteX11" fmla="*/ 0 w 2553080"/>
              <a:gd name="connsiteY11" fmla="*/ 6858842 h 6858841"/>
              <a:gd name="connsiteX12" fmla="*/ 26634 w 2553080"/>
              <a:gd name="connsiteY12" fmla="*/ 6858842 h 6858841"/>
              <a:gd name="connsiteX13" fmla="*/ 607514 w 2553080"/>
              <a:gd name="connsiteY13" fmla="*/ 4751256 h 6858841"/>
              <a:gd name="connsiteX14" fmla="*/ 1000686 w 2553080"/>
              <a:gd name="connsiteY14" fmla="*/ 3301420 h 6858841"/>
              <a:gd name="connsiteX15" fmla="*/ 1194735 w 2553080"/>
              <a:gd name="connsiteY15" fmla="*/ 3189894 h 6858841"/>
              <a:gd name="connsiteX16" fmla="*/ 1289857 w 2553080"/>
              <a:gd name="connsiteY16" fmla="*/ 3263399 h 6858841"/>
              <a:gd name="connsiteX17" fmla="*/ 1305077 w 2553080"/>
              <a:gd name="connsiteY17" fmla="*/ 3383797 h 6858841"/>
              <a:gd name="connsiteX18" fmla="*/ 1046345 w 2553080"/>
              <a:gd name="connsiteY18" fmla="*/ 4338103 h 6858841"/>
              <a:gd name="connsiteX19" fmla="*/ 1175711 w 2553080"/>
              <a:gd name="connsiteY19" fmla="*/ 4562423 h 6858841"/>
              <a:gd name="connsiteX20" fmla="*/ 1390053 w 2553080"/>
              <a:gd name="connsiteY20" fmla="*/ 4462303 h 6858841"/>
              <a:gd name="connsiteX21" fmla="*/ 1390053 w 2553080"/>
              <a:gd name="connsiteY21" fmla="*/ 4461035 h 6858841"/>
              <a:gd name="connsiteX22" fmla="*/ 1731225 w 2553080"/>
              <a:gd name="connsiteY22" fmla="*/ 3188627 h 6858841"/>
              <a:gd name="connsiteX23" fmla="*/ 2553081 w 2553080"/>
              <a:gd name="connsiteY23" fmla="*/ 1267 h 6858841"/>
              <a:gd name="connsiteX24" fmla="*/ 2526446 w 2553080"/>
              <a:gd name="connsiteY24" fmla="*/ 0 h 685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53080" h="6858841">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w="9116" cap="flat">
            <a:noFill/>
            <a:prstDash val="solid"/>
            <a:miter/>
          </a:ln>
        </p:spPr>
        <p:txBody>
          <a:bodyPr rtlCol="0" anchor="ctr"/>
          <a:lstStyle/>
          <a:p>
            <a:endParaRPr lang="en-US" sz="2160" dirty="0"/>
          </a:p>
        </p:txBody>
      </p:sp>
      <p:sp>
        <p:nvSpPr>
          <p:cNvPr id="2" name="Title 94">
            <a:extLst>
              <a:ext uri="{FF2B5EF4-FFF2-40B4-BE49-F238E27FC236}">
                <a16:creationId xmlns:a16="http://schemas.microsoft.com/office/drawing/2014/main" id="{7756903B-8F4C-AF9C-0003-DFC6020F757E}"/>
              </a:ext>
            </a:extLst>
          </p:cNvPr>
          <p:cNvSpPr>
            <a:spLocks noGrp="1"/>
          </p:cNvSpPr>
          <p:nvPr>
            <p:ph type="ctrTitle"/>
          </p:nvPr>
        </p:nvSpPr>
        <p:spPr>
          <a:xfrm>
            <a:off x="7772400" y="868128"/>
            <a:ext cx="6561089" cy="1297556"/>
          </a:xfrm>
        </p:spPr>
        <p:txBody>
          <a:bodyPr>
            <a:noAutofit/>
          </a:bodyPr>
          <a:lstStyle/>
          <a:p>
            <a:r>
              <a:rPr lang="en-US" sz="5760" b="1" dirty="0"/>
              <a:t>Acknowledgement</a:t>
            </a:r>
          </a:p>
        </p:txBody>
      </p:sp>
      <p:sp>
        <p:nvSpPr>
          <p:cNvPr id="3" name="Text Placeholder 14">
            <a:extLst>
              <a:ext uri="{FF2B5EF4-FFF2-40B4-BE49-F238E27FC236}">
                <a16:creationId xmlns:a16="http://schemas.microsoft.com/office/drawing/2014/main" id="{93D28EA7-99A1-8FAD-E39B-AF6C31772915}"/>
              </a:ext>
            </a:extLst>
          </p:cNvPr>
          <p:cNvSpPr txBox="1">
            <a:spLocks/>
          </p:cNvSpPr>
          <p:nvPr/>
        </p:nvSpPr>
        <p:spPr>
          <a:xfrm>
            <a:off x="7797756" y="2372421"/>
            <a:ext cx="6649764" cy="3083839"/>
          </a:xfr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en-GB" sz="2400" b="0" i="0" dirty="0">
                <a:effectLst/>
              </a:rPr>
              <a:t>Co-funded by the European Union. Views and opinions expressed are however those of the author(s) only and do not necessarily reflect those of the European Union or HADEA. Neither the European Union nor the granting authority can be held responsible for them.</a:t>
            </a:r>
          </a:p>
          <a:p>
            <a:pPr algn="just"/>
            <a:r>
              <a:rPr lang="en-GB" sz="2400" b="0" i="0" dirty="0">
                <a:effectLst/>
              </a:rPr>
              <a:t>Project Agreement no. 101083594</a:t>
            </a:r>
          </a:p>
        </p:txBody>
      </p:sp>
      <p:grpSp>
        <p:nvGrpSpPr>
          <p:cNvPr id="7" name="Group 6">
            <a:extLst>
              <a:ext uri="{FF2B5EF4-FFF2-40B4-BE49-F238E27FC236}">
                <a16:creationId xmlns:a16="http://schemas.microsoft.com/office/drawing/2014/main" id="{F202EC2E-9D8F-7DB9-DA92-0AA925ACC56A}"/>
              </a:ext>
            </a:extLst>
          </p:cNvPr>
          <p:cNvGrpSpPr/>
          <p:nvPr/>
        </p:nvGrpSpPr>
        <p:grpSpPr>
          <a:xfrm>
            <a:off x="10972801" y="7594540"/>
            <a:ext cx="2591913" cy="481557"/>
            <a:chOff x="5179092" y="5483822"/>
            <a:chExt cx="3294001" cy="612000"/>
          </a:xfrm>
        </p:grpSpPr>
        <p:pic>
          <p:nvPicPr>
            <p:cNvPr id="8" name="Picture 7">
              <a:extLst>
                <a:ext uri="{FF2B5EF4-FFF2-40B4-BE49-F238E27FC236}">
                  <a16:creationId xmlns:a16="http://schemas.microsoft.com/office/drawing/2014/main" id="{3C1A5B1E-31DD-9C7E-E79A-AFC9873526C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9" name="Picture 8">
              <a:extLst>
                <a:ext uri="{FF2B5EF4-FFF2-40B4-BE49-F238E27FC236}">
                  <a16:creationId xmlns:a16="http://schemas.microsoft.com/office/drawing/2014/main" id="{73D5C77E-356B-2B62-196C-2F6DE96B425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pic>
        <p:nvPicPr>
          <p:cNvPr id="10" name="Picture Placeholder 9" descr="A screenshot of a computer training&#10;&#10;Description automatically generated">
            <a:extLst>
              <a:ext uri="{FF2B5EF4-FFF2-40B4-BE49-F238E27FC236}">
                <a16:creationId xmlns:a16="http://schemas.microsoft.com/office/drawing/2014/main" id="{BC655B53-FBA0-4F55-E9D2-19239DB6E54B}"/>
              </a:ext>
            </a:extLst>
          </p:cNvPr>
          <p:cNvPicPr>
            <a:picLocks noGrp="1" noChangeAspect="1"/>
          </p:cNvPicPr>
          <p:nvPr>
            <p:ph type="pic" sz="quarter" idx="11"/>
          </p:nvPr>
        </p:nvPicPr>
        <p:blipFill>
          <a:blip r:embed="rId5"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3034516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835FE-9C14-197A-C1CC-78BFC7123752}"/>
              </a:ext>
            </a:extLst>
          </p:cNvPr>
          <p:cNvSpPr>
            <a:spLocks noGrp="1"/>
          </p:cNvSpPr>
          <p:nvPr>
            <p:ph type="title"/>
          </p:nvPr>
        </p:nvSpPr>
        <p:spPr>
          <a:xfrm>
            <a:off x="745574" y="650460"/>
            <a:ext cx="10888950" cy="1160558"/>
          </a:xfrm>
        </p:spPr>
        <p:txBody>
          <a:bodyPr anchor="ctr">
            <a:normAutofit/>
          </a:bodyPr>
          <a:lstStyle/>
          <a:p>
            <a:r>
              <a:rPr lang="nb-NO" dirty="0"/>
              <a:t>Memory Models</a:t>
            </a:r>
            <a:endParaRPr lang="et-EE" dirty="0"/>
          </a:p>
        </p:txBody>
      </p:sp>
      <p:pic>
        <p:nvPicPr>
          <p:cNvPr id="4" name="Picture 2">
            <a:extLst>
              <a:ext uri="{FF2B5EF4-FFF2-40B4-BE49-F238E27FC236}">
                <a16:creationId xmlns:a16="http://schemas.microsoft.com/office/drawing/2014/main" id="{045660CF-E557-E534-20CF-82CF4F49F30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l="621" t="2731" r="1552" b="2731"/>
          <a:stretch>
            <a:fillRect/>
          </a:stretch>
        </p:blipFill>
        <p:spPr bwMode="auto">
          <a:xfrm>
            <a:off x="743322" y="3107851"/>
            <a:ext cx="10925605" cy="3114691"/>
          </a:xfrm>
          <a:prstGeom prst="rect">
            <a:avLst/>
          </a:prstGeom>
          <a:noFill/>
          <a:ln w="9525">
            <a:noFill/>
            <a:miter lim="800000"/>
            <a:headEnd/>
            <a:tailEnd/>
          </a:ln>
        </p:spPr>
      </p:pic>
    </p:spTree>
    <p:extLst>
      <p:ext uri="{BB962C8B-B14F-4D97-AF65-F5344CB8AC3E}">
        <p14:creationId xmlns:p14="http://schemas.microsoft.com/office/powerpoint/2010/main" val="3067326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3423B-C79E-E705-1CCE-77BE682B2E59}"/>
              </a:ext>
            </a:extLst>
          </p:cNvPr>
          <p:cNvSpPr>
            <a:spLocks noGrp="1"/>
          </p:cNvSpPr>
          <p:nvPr>
            <p:ph type="title"/>
          </p:nvPr>
        </p:nvSpPr>
        <p:spPr/>
        <p:txBody>
          <a:bodyPr/>
          <a:lstStyle/>
          <a:p>
            <a:r>
              <a:rPr lang="nb-NO" dirty="0"/>
              <a:t>Memory Models</a:t>
            </a:r>
            <a:endParaRPr lang="et-EE" dirty="0"/>
          </a:p>
        </p:txBody>
      </p:sp>
      <p:sp>
        <p:nvSpPr>
          <p:cNvPr id="3" name="Content Placeholder 2">
            <a:extLst>
              <a:ext uri="{FF2B5EF4-FFF2-40B4-BE49-F238E27FC236}">
                <a16:creationId xmlns:a16="http://schemas.microsoft.com/office/drawing/2014/main" id="{2B8DB3B3-9A20-B8FE-A173-BDE7BA40B047}"/>
              </a:ext>
            </a:extLst>
          </p:cNvPr>
          <p:cNvSpPr>
            <a:spLocks noGrp="1"/>
          </p:cNvSpPr>
          <p:nvPr>
            <p:ph idx="1"/>
          </p:nvPr>
        </p:nvSpPr>
        <p:spPr/>
        <p:txBody>
          <a:bodyPr/>
          <a:lstStyle/>
          <a:p>
            <a:endParaRPr lang="et-EE"/>
          </a:p>
        </p:txBody>
      </p:sp>
      <p:pic>
        <p:nvPicPr>
          <p:cNvPr id="4" name="Picture 3" descr="fig6_3.jpg">
            <a:extLst>
              <a:ext uri="{FF2B5EF4-FFF2-40B4-BE49-F238E27FC236}">
                <a16:creationId xmlns:a16="http://schemas.microsoft.com/office/drawing/2014/main" id="{794654B5-D369-BCE9-94D6-707738626D6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82122" y="1811019"/>
            <a:ext cx="11136599" cy="6130319"/>
          </a:xfrm>
          <a:prstGeom prst="rect">
            <a:avLst/>
          </a:prstGeom>
        </p:spPr>
      </p:pic>
    </p:spTree>
    <p:extLst>
      <p:ext uri="{BB962C8B-B14F-4D97-AF65-F5344CB8AC3E}">
        <p14:creationId xmlns:p14="http://schemas.microsoft.com/office/powerpoint/2010/main" val="27549361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a:defRPr/>
            </a:pPr>
            <a:r>
              <a:rPr lang="en-GB" sz="4320" dirty="0">
                <a:solidFill>
                  <a:schemeClr val="tx2"/>
                </a:solidFill>
              </a:rPr>
              <a:t>Levels-of-processing theory</a:t>
            </a:r>
          </a:p>
        </p:txBody>
      </p:sp>
      <p:sp>
        <p:nvSpPr>
          <p:cNvPr id="64514" name="Rectangle 3"/>
          <p:cNvSpPr>
            <a:spLocks noGrp="1" noChangeArrowheads="1"/>
          </p:cNvSpPr>
          <p:nvPr>
            <p:ph idx="1"/>
          </p:nvPr>
        </p:nvSpPr>
        <p:spPr/>
        <p:txBody>
          <a:bodyPr>
            <a:normAutofit/>
          </a:bodyPr>
          <a:lstStyle/>
          <a:p>
            <a:r>
              <a:rPr lang="en-GB" dirty="0">
                <a:latin typeface="+mj-lt"/>
                <a:ea typeface="ＭＳ Ｐゴシック" pitchFamily="-106" charset="-128"/>
              </a:rPr>
              <a:t>The level of depth of processing of a stimulus affects </a:t>
            </a:r>
            <a:r>
              <a:rPr lang="en-GB" dirty="0" err="1">
                <a:latin typeface="+mj-lt"/>
                <a:ea typeface="ＭＳ Ｐゴシック" pitchFamily="-106" charset="-128"/>
              </a:rPr>
              <a:t>memorability</a:t>
            </a:r>
            <a:r>
              <a:rPr lang="en-GB" dirty="0">
                <a:latin typeface="+mj-lt"/>
                <a:ea typeface="ＭＳ Ｐゴシック" pitchFamily="-106" charset="-128"/>
              </a:rPr>
              <a:t> (</a:t>
            </a:r>
            <a:r>
              <a:rPr lang="en-GB" sz="2640" dirty="0" err="1">
                <a:ea typeface="ＭＳ Ｐゴシック" pitchFamily="-106" charset="-128"/>
              </a:rPr>
              <a:t>Craik</a:t>
            </a:r>
            <a:r>
              <a:rPr lang="en-GB" sz="2640" dirty="0">
                <a:ea typeface="ＭＳ Ｐゴシック" pitchFamily="-106" charset="-128"/>
              </a:rPr>
              <a:t> &amp; Lockhart, 1972)</a:t>
            </a:r>
            <a:endParaRPr lang="en-GB" dirty="0">
              <a:latin typeface="+mj-lt"/>
              <a:ea typeface="ＭＳ Ｐゴシック" pitchFamily="-106" charset="-128"/>
            </a:endParaRPr>
          </a:p>
          <a:p>
            <a:r>
              <a:rPr lang="en-GB" dirty="0">
                <a:latin typeface="+mj-lt"/>
                <a:ea typeface="ＭＳ Ｐゴシック" pitchFamily="-106" charset="-128"/>
              </a:rPr>
              <a:t>Deeper levels of analysis produce more elaborate, longer-lasting and stronger memory traces than shallow analyses</a:t>
            </a:r>
          </a:p>
          <a:p>
            <a:pPr lvl="1"/>
            <a:r>
              <a:rPr lang="en-GB" dirty="0">
                <a:ea typeface="ＭＳ Ｐゴシック" pitchFamily="-106" charset="-128"/>
              </a:rPr>
              <a:t>Rehearsal</a:t>
            </a:r>
          </a:p>
          <a:p>
            <a:pPr lvl="2"/>
            <a:r>
              <a:rPr lang="en-GB" dirty="0">
                <a:ea typeface="ＭＳ Ｐゴシック" pitchFamily="-106" charset="-128"/>
              </a:rPr>
              <a:t>Maintenance = simply repeating information</a:t>
            </a:r>
          </a:p>
          <a:p>
            <a:pPr lvl="2"/>
            <a:r>
              <a:rPr lang="en-GB" dirty="0">
                <a:ea typeface="ＭＳ Ｐゴシック" pitchFamily="-106" charset="-128"/>
              </a:rPr>
              <a:t>Elaboration = deep semantic processing </a:t>
            </a:r>
          </a:p>
          <a:p>
            <a:r>
              <a:rPr lang="en-GB" dirty="0">
                <a:latin typeface="+mj-lt"/>
                <a:ea typeface="ＭＳ Ｐゴシック" pitchFamily="-106" charset="-128"/>
              </a:rPr>
              <a:t>Late </a:t>
            </a:r>
            <a:r>
              <a:rPr lang="en-GB" dirty="0" err="1">
                <a:latin typeface="+mj-lt"/>
                <a:ea typeface="ＭＳ Ｐゴシック" pitchFamily="-106" charset="-128"/>
              </a:rPr>
              <a:t>craming</a:t>
            </a:r>
            <a:r>
              <a:rPr lang="en-GB" dirty="0">
                <a:latin typeface="+mj-lt"/>
                <a:ea typeface="ＭＳ Ｐゴシック" pitchFamily="-106" charset="-128"/>
              </a:rPr>
              <a:t> vs early </a:t>
            </a:r>
            <a:r>
              <a:rPr lang="en-GB" dirty="0" err="1">
                <a:latin typeface="+mj-lt"/>
                <a:ea typeface="ＭＳ Ｐゴシック" pitchFamily="-106" charset="-128"/>
              </a:rPr>
              <a:t>craming</a:t>
            </a:r>
            <a:endParaRPr lang="en-GB" dirty="0">
              <a:latin typeface="+mj-lt"/>
              <a:ea typeface="ＭＳ Ｐゴシック" pitchFamily="-106" charset="-128"/>
            </a:endParaRPr>
          </a:p>
        </p:txBody>
      </p:sp>
      <p:sp>
        <p:nvSpPr>
          <p:cNvPr id="64515" name="Slide Number Placeholder 5"/>
          <p:cNvSpPr>
            <a:spLocks noGrp="1"/>
          </p:cNvSpPr>
          <p:nvPr>
            <p:ph type="sldNum" sz="quarter" idx="4294967295"/>
          </p:nvPr>
        </p:nvSpPr>
        <p:spPr bwMode="auto">
          <a:xfrm>
            <a:off x="9692640" y="7494271"/>
            <a:ext cx="2680372" cy="571501"/>
          </a:xfrm>
          <a:prstGeom prst="rect">
            <a:avLst/>
          </a:prstGeom>
          <a:noFill/>
          <a:ln>
            <a:miter lim="800000"/>
            <a:headEnd/>
            <a:tailEnd/>
          </a:ln>
        </p:spPr>
        <p:txBody>
          <a:bodyPr/>
          <a:lstStyle/>
          <a:p>
            <a:pPr defTabSz="1097280"/>
            <a:fld id="{E6791B78-A02A-4179-AED2-1B2D105D77C2}" type="slidenum">
              <a:rPr lang="en-GB">
                <a:solidFill>
                  <a:prstClr val="black">
                    <a:tint val="75000"/>
                  </a:prstClr>
                </a:solidFill>
                <a:latin typeface="Calibri" panose="020F0502020204030204"/>
              </a:rPr>
              <a:pPr defTabSz="1097280"/>
              <a:t>22</a:t>
            </a:fld>
            <a:endParaRPr lang="en-GB" dirty="0">
              <a:solidFill>
                <a:prstClr val="black">
                  <a:tint val="75000"/>
                </a:prstClr>
              </a:solidFill>
              <a:latin typeface="Calibri" panose="020F0502020204030204"/>
            </a:endParaRPr>
          </a:p>
        </p:txBody>
      </p:sp>
    </p:spTree>
    <p:extLst>
      <p:ext uri="{BB962C8B-B14F-4D97-AF65-F5344CB8AC3E}">
        <p14:creationId xmlns:p14="http://schemas.microsoft.com/office/powerpoint/2010/main" val="42949218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eam1cognitiveapproachestolearning [licensed for non-commercial use only] /  Craik and Lockhart">
            <a:extLst>
              <a:ext uri="{FF2B5EF4-FFF2-40B4-BE49-F238E27FC236}">
                <a16:creationId xmlns:a16="http://schemas.microsoft.com/office/drawing/2014/main" id="{04359C2A-8A74-4CDC-2BDE-F9E26AFDA82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220552" y="3552339"/>
            <a:ext cx="8257448" cy="4242923"/>
          </a:xfrm>
          <a:prstGeom prst="rect">
            <a:avLst/>
          </a:prstGeom>
          <a:noFill/>
          <a:extLst>
            <a:ext uri="{909E8E84-426E-40DD-AFC4-6F175D3DCCD1}">
              <a14:hiddenFill xmlns:a14="http://schemas.microsoft.com/office/drawing/2010/main">
                <a:solidFill>
                  <a:srgbClr val="FFFFFF"/>
                </a:solidFill>
              </a14:hiddenFill>
            </a:ext>
          </a:extLst>
        </p:spPr>
      </p:pic>
      <p:sp>
        <p:nvSpPr>
          <p:cNvPr id="8" name="Title 7"/>
          <p:cNvSpPr>
            <a:spLocks noGrp="1"/>
          </p:cNvSpPr>
          <p:nvPr>
            <p:ph type="title"/>
          </p:nvPr>
        </p:nvSpPr>
        <p:spPr/>
        <p:txBody>
          <a:bodyPr/>
          <a:lstStyle/>
          <a:p>
            <a:pPr>
              <a:defRPr/>
            </a:pPr>
            <a:r>
              <a:rPr lang="en-US" dirty="0">
                <a:latin typeface="+mj-lt"/>
              </a:rPr>
              <a:t>Craik and Tulving (1975)</a:t>
            </a:r>
          </a:p>
        </p:txBody>
      </p:sp>
      <p:graphicFrame>
        <p:nvGraphicFramePr>
          <p:cNvPr id="10" name="Content Placeholder 9"/>
          <p:cNvGraphicFramePr>
            <a:graphicFrameLocks noGrp="1"/>
          </p:cNvGraphicFramePr>
          <p:nvPr>
            <p:ph idx="1"/>
          </p:nvPr>
        </p:nvGraphicFramePr>
        <p:xfrm>
          <a:off x="219997" y="1627778"/>
          <a:ext cx="7768834" cy="348743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6565" name="Slide Number Placeholder 6"/>
          <p:cNvSpPr>
            <a:spLocks noGrp="1"/>
          </p:cNvSpPr>
          <p:nvPr>
            <p:ph type="sldNum" sz="quarter" idx="4294967295"/>
          </p:nvPr>
        </p:nvSpPr>
        <p:spPr bwMode="auto">
          <a:xfrm>
            <a:off x="9692640" y="7494271"/>
            <a:ext cx="2680372" cy="571501"/>
          </a:xfrm>
          <a:prstGeom prst="rect">
            <a:avLst/>
          </a:prstGeom>
          <a:noFill/>
          <a:ln>
            <a:miter lim="800000"/>
            <a:headEnd/>
            <a:tailEnd/>
          </a:ln>
        </p:spPr>
        <p:txBody>
          <a:bodyPr/>
          <a:lstStyle/>
          <a:p>
            <a:pPr defTabSz="1097280"/>
            <a:fld id="{C5ADA804-F6A9-445E-AB10-F8F50331F886}" type="slidenum">
              <a:rPr lang="en-GB">
                <a:solidFill>
                  <a:prstClr val="black">
                    <a:tint val="75000"/>
                  </a:prstClr>
                </a:solidFill>
                <a:latin typeface="Calibri" panose="020F0502020204030204"/>
              </a:rPr>
              <a:pPr defTabSz="1097280"/>
              <a:t>23</a:t>
            </a:fld>
            <a:endParaRPr lang="en-GB" dirty="0">
              <a:solidFill>
                <a:prstClr val="black">
                  <a:tint val="75000"/>
                </a:prstClr>
              </a:solidFill>
              <a:latin typeface="Calibri" panose="020F0502020204030204"/>
            </a:endParaRPr>
          </a:p>
        </p:txBody>
      </p:sp>
      <p:sp>
        <p:nvSpPr>
          <p:cNvPr id="12" name="Oval 11"/>
          <p:cNvSpPr/>
          <p:nvPr/>
        </p:nvSpPr>
        <p:spPr>
          <a:xfrm>
            <a:off x="5746906" y="3937611"/>
            <a:ext cx="2052196" cy="1221643"/>
          </a:xfrm>
          <a:prstGeom prst="ellipse">
            <a:avLst/>
          </a:prstGeom>
        </p:spPr>
        <p:style>
          <a:lnRef idx="2">
            <a:schemeClr val="accent4"/>
          </a:lnRef>
          <a:fillRef idx="1">
            <a:schemeClr val="lt1"/>
          </a:fillRef>
          <a:effectRef idx="0">
            <a:schemeClr val="accent4"/>
          </a:effectRef>
          <a:fontRef idx="minor">
            <a:schemeClr val="dk1"/>
          </a:fontRef>
        </p:style>
        <p:txBody>
          <a:bodyPr anchor="ctr"/>
          <a:lstStyle/>
          <a:p>
            <a:pPr algn="ctr" defTabSz="1097280"/>
            <a:r>
              <a:rPr lang="en-US" sz="1280" i="1" dirty="0">
                <a:solidFill>
                  <a:srgbClr val="000000"/>
                </a:solidFill>
                <a:latin typeface="Calibri" panose="020F0502020204030204"/>
                <a:ea typeface="ＭＳ Ｐゴシック" pitchFamily="-106" charset="-128"/>
              </a:rPr>
              <a:t>Produced the best overall memory, especially for ‘Yes’ responses</a:t>
            </a:r>
          </a:p>
        </p:txBody>
      </p:sp>
    </p:spTree>
    <p:extLst>
      <p:ext uri="{BB962C8B-B14F-4D97-AF65-F5344CB8AC3E}">
        <p14:creationId xmlns:p14="http://schemas.microsoft.com/office/powerpoint/2010/main" val="31306107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a:t>Learning through retrieval</a:t>
            </a:r>
          </a:p>
        </p:txBody>
      </p:sp>
      <p:sp>
        <p:nvSpPr>
          <p:cNvPr id="8" name="Content Placeholder 7"/>
          <p:cNvSpPr>
            <a:spLocks noGrp="1"/>
          </p:cNvSpPr>
          <p:nvPr>
            <p:ph idx="1"/>
          </p:nvPr>
        </p:nvSpPr>
        <p:spPr>
          <a:xfrm>
            <a:off x="741944" y="1970385"/>
            <a:ext cx="6035128" cy="5686979"/>
          </a:xfrm>
        </p:spPr>
        <p:txBody>
          <a:bodyPr>
            <a:normAutofit/>
          </a:bodyPr>
          <a:lstStyle/>
          <a:p>
            <a:r>
              <a:rPr lang="en-GB" dirty="0"/>
              <a:t>Testing effect:</a:t>
            </a:r>
          </a:p>
          <a:p>
            <a:pPr lvl="1"/>
            <a:r>
              <a:rPr lang="en-GB" dirty="0"/>
              <a:t>Retrieving to-be-remembered information during learning enhances learning (</a:t>
            </a:r>
            <a:r>
              <a:rPr lang="en-GB" dirty="0" err="1"/>
              <a:t>Roediger</a:t>
            </a:r>
            <a:r>
              <a:rPr lang="en-GB" dirty="0"/>
              <a:t> &amp; </a:t>
            </a:r>
            <a:r>
              <a:rPr lang="en-GB" dirty="0" err="1"/>
              <a:t>Karpicke</a:t>
            </a:r>
            <a:r>
              <a:rPr lang="en-GB" dirty="0"/>
              <a:t>, 2006)</a:t>
            </a:r>
          </a:p>
          <a:p>
            <a:pPr lvl="2"/>
            <a:r>
              <a:rPr lang="en-GB" dirty="0"/>
              <a:t>Active learning</a:t>
            </a:r>
          </a:p>
          <a:p>
            <a:pPr lvl="2"/>
            <a:r>
              <a:rPr lang="en-GB" dirty="0"/>
              <a:t>Spilt attention</a:t>
            </a:r>
          </a:p>
          <a:p>
            <a:pPr lvl="2"/>
            <a:endParaRPr lang="en-GB" dirty="0"/>
          </a:p>
          <a:p>
            <a:pPr lvl="1"/>
            <a:r>
              <a:rPr lang="en-GB" dirty="0"/>
              <a:t>Testing requires more effortful semantic processing</a:t>
            </a:r>
          </a:p>
        </p:txBody>
      </p:sp>
      <p:pic>
        <p:nvPicPr>
          <p:cNvPr id="5122" name="Picture 2">
            <a:extLst>
              <a:ext uri="{FF2B5EF4-FFF2-40B4-BE49-F238E27FC236}">
                <a16:creationId xmlns:a16="http://schemas.microsoft.com/office/drawing/2014/main" id="{58B36421-6516-483F-B3B1-A5962CBC5C8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853334" y="1627778"/>
            <a:ext cx="6180464" cy="5253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87653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D8FAF27-7B83-4B02-8007-E605EE5D9F04}"/>
              </a:ext>
            </a:extLst>
          </p:cNvPr>
          <p:cNvSpPr>
            <a:spLocks noGrp="1"/>
          </p:cNvSpPr>
          <p:nvPr>
            <p:ph type="ctrTitle"/>
          </p:nvPr>
        </p:nvSpPr>
        <p:spPr/>
        <p:txBody>
          <a:bodyPr/>
          <a:lstStyle/>
          <a:p>
            <a:r>
              <a:rPr lang="nb-NO" dirty="0"/>
              <a:t>Metacognition</a:t>
            </a:r>
            <a:endParaRPr lang="et-EE" dirty="0"/>
          </a:p>
        </p:txBody>
      </p:sp>
      <p:sp>
        <p:nvSpPr>
          <p:cNvPr id="5" name="Subtitle 4">
            <a:extLst>
              <a:ext uri="{FF2B5EF4-FFF2-40B4-BE49-F238E27FC236}">
                <a16:creationId xmlns:a16="http://schemas.microsoft.com/office/drawing/2014/main" id="{B733F3B4-3AAA-398D-BDF0-2B376549A6A6}"/>
              </a:ext>
            </a:extLst>
          </p:cNvPr>
          <p:cNvSpPr>
            <a:spLocks noGrp="1"/>
          </p:cNvSpPr>
          <p:nvPr>
            <p:ph type="subTitle" idx="1"/>
          </p:nvPr>
        </p:nvSpPr>
        <p:spPr/>
        <p:txBody>
          <a:bodyPr/>
          <a:lstStyle/>
          <a:p>
            <a:endParaRPr lang="et-EE"/>
          </a:p>
        </p:txBody>
      </p:sp>
    </p:spTree>
    <p:extLst>
      <p:ext uri="{BB962C8B-B14F-4D97-AF65-F5344CB8AC3E}">
        <p14:creationId xmlns:p14="http://schemas.microsoft.com/office/powerpoint/2010/main" val="29868728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F2A9582C-046E-6B71-0746-C12A631D9EAB}"/>
              </a:ext>
            </a:extLst>
          </p:cNvPr>
          <p:cNvSpPr>
            <a:spLocks noGrp="1" noRot="1" noChangeArrowheads="1"/>
          </p:cNvSpPr>
          <p:nvPr>
            <p:ph type="title"/>
          </p:nvPr>
        </p:nvSpPr>
        <p:spPr>
          <a:xfrm>
            <a:off x="731522" y="327660"/>
            <a:ext cx="4813301" cy="1394461"/>
          </a:xfrm>
        </p:spPr>
        <p:txBody>
          <a:bodyPr anchor="b">
            <a:normAutofit/>
          </a:bodyPr>
          <a:lstStyle/>
          <a:p>
            <a:pPr eaLnBrk="1" hangingPunct="1">
              <a:defRPr/>
            </a:pPr>
            <a:r>
              <a:rPr lang="en-US" altLang="nb-NO"/>
              <a:t>Definitions</a:t>
            </a:r>
          </a:p>
        </p:txBody>
      </p:sp>
      <p:pic>
        <p:nvPicPr>
          <p:cNvPr id="3" name="Picture 2">
            <a:extLst>
              <a:ext uri="{FF2B5EF4-FFF2-40B4-BE49-F238E27FC236}">
                <a16:creationId xmlns:a16="http://schemas.microsoft.com/office/drawing/2014/main" id="{35D56E48-849F-6FCE-702C-D64C2143ED6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20082" y="1385890"/>
            <a:ext cx="8957276" cy="5374364"/>
          </a:xfrm>
          <a:prstGeom prst="rect">
            <a:avLst/>
          </a:prstGeom>
          <a:noFill/>
        </p:spPr>
      </p:pic>
      <p:sp>
        <p:nvSpPr>
          <p:cNvPr id="3075" name="Rectangle 3">
            <a:extLst>
              <a:ext uri="{FF2B5EF4-FFF2-40B4-BE49-F238E27FC236}">
                <a16:creationId xmlns:a16="http://schemas.microsoft.com/office/drawing/2014/main" id="{902E8FC1-50EA-9E17-F88C-4FB41F0C43D0}"/>
              </a:ext>
            </a:extLst>
          </p:cNvPr>
          <p:cNvSpPr>
            <a:spLocks noGrp="1" noRot="1" noChangeArrowheads="1"/>
          </p:cNvSpPr>
          <p:nvPr>
            <p:ph type="body" sz="half" idx="2"/>
          </p:nvPr>
        </p:nvSpPr>
        <p:spPr>
          <a:xfrm>
            <a:off x="731522" y="1722123"/>
            <a:ext cx="4813301" cy="5629276"/>
          </a:xfrm>
        </p:spPr>
        <p:txBody>
          <a:bodyPr>
            <a:normAutofit/>
          </a:bodyPr>
          <a:lstStyle/>
          <a:p>
            <a:pPr eaLnBrk="1" hangingPunct="1">
              <a:defRPr/>
            </a:pPr>
            <a:r>
              <a:rPr lang="en-US" altLang="nb-NO" i="1" dirty="0"/>
              <a:t>thinking about thinking</a:t>
            </a:r>
          </a:p>
          <a:p>
            <a:pPr eaLnBrk="1" hangingPunct="1">
              <a:defRPr/>
            </a:pPr>
            <a:r>
              <a:rPr lang="en-US" altLang="nb-NO" dirty="0"/>
              <a:t>Knowledge of one’s knowledge</a:t>
            </a:r>
          </a:p>
          <a:p>
            <a:pPr eaLnBrk="1" hangingPunct="1">
              <a:defRPr/>
            </a:pPr>
            <a:endParaRPr lang="en-US" altLang="nb-NO" dirty="0"/>
          </a:p>
          <a:p>
            <a:pPr eaLnBrk="1" hangingPunct="1">
              <a:defRPr/>
            </a:pPr>
            <a:r>
              <a:rPr lang="en-US" altLang="nb-NO" dirty="0"/>
              <a:t>Knowledge of regulation of ones knowledge and cognition self-monitor levels of understanding and predict how well (s)he will do on a particular task.</a:t>
            </a:r>
          </a:p>
          <a:p>
            <a:pPr eaLnBrk="1" hangingPunct="1">
              <a:defRPr/>
            </a:pPr>
            <a:r>
              <a:rPr lang="en-US" altLang="nb-NO" i="1" dirty="0"/>
              <a:t>Self-regulation</a:t>
            </a:r>
            <a:r>
              <a:rPr lang="en-US" altLang="nb-NO" dirty="0"/>
              <a:t> - students monitoring their own comprehension and assessing their own abilities without teacher help.</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F427B-EFBB-B720-74A6-7C5CC88CF185}"/>
              </a:ext>
            </a:extLst>
          </p:cNvPr>
          <p:cNvSpPr>
            <a:spLocks noGrp="1"/>
          </p:cNvSpPr>
          <p:nvPr>
            <p:ph type="title"/>
          </p:nvPr>
        </p:nvSpPr>
        <p:spPr/>
        <p:txBody>
          <a:bodyPr/>
          <a:lstStyle/>
          <a:p>
            <a:r>
              <a:rPr lang="nb-NO" dirty="0"/>
              <a:t>To understand</a:t>
            </a:r>
            <a:endParaRPr lang="et-EE" dirty="0"/>
          </a:p>
        </p:txBody>
      </p:sp>
      <p:sp>
        <p:nvSpPr>
          <p:cNvPr id="3" name="Content Placeholder 2">
            <a:extLst>
              <a:ext uri="{FF2B5EF4-FFF2-40B4-BE49-F238E27FC236}">
                <a16:creationId xmlns:a16="http://schemas.microsoft.com/office/drawing/2014/main" id="{EB51BA49-FDD3-3085-8118-306D8083DF8A}"/>
              </a:ext>
            </a:extLst>
          </p:cNvPr>
          <p:cNvSpPr>
            <a:spLocks noGrp="1"/>
          </p:cNvSpPr>
          <p:nvPr>
            <p:ph sz="half" idx="1"/>
          </p:nvPr>
        </p:nvSpPr>
        <p:spPr>
          <a:xfrm>
            <a:off x="731520" y="2030255"/>
            <a:ext cx="6461760" cy="5431156"/>
          </a:xfrm>
        </p:spPr>
        <p:txBody>
          <a:bodyPr/>
          <a:lstStyle/>
          <a:p>
            <a:r>
              <a:rPr lang="nb-NO" dirty="0"/>
              <a:t>Initial states</a:t>
            </a:r>
          </a:p>
          <a:p>
            <a:pPr lvl="1"/>
            <a:r>
              <a:rPr lang="nb-NO" dirty="0"/>
              <a:t>Where am I</a:t>
            </a:r>
          </a:p>
          <a:p>
            <a:pPr lvl="1"/>
            <a:r>
              <a:rPr lang="nb-NO" dirty="0"/>
              <a:t>Judgements of performance</a:t>
            </a:r>
          </a:p>
          <a:p>
            <a:pPr lvl="1"/>
            <a:r>
              <a:rPr lang="nb-NO" dirty="0"/>
              <a:t>Expectations</a:t>
            </a:r>
          </a:p>
          <a:p>
            <a:r>
              <a:rPr lang="nb-NO" dirty="0"/>
              <a:t>Check in</a:t>
            </a:r>
          </a:p>
          <a:p>
            <a:pPr lvl="1"/>
            <a:r>
              <a:rPr lang="nb-NO" dirty="0"/>
              <a:t>What i know</a:t>
            </a:r>
          </a:p>
          <a:p>
            <a:endParaRPr lang="et-EE" dirty="0"/>
          </a:p>
        </p:txBody>
      </p:sp>
      <p:sp>
        <p:nvSpPr>
          <p:cNvPr id="4" name="Content Placeholder 3">
            <a:extLst>
              <a:ext uri="{FF2B5EF4-FFF2-40B4-BE49-F238E27FC236}">
                <a16:creationId xmlns:a16="http://schemas.microsoft.com/office/drawing/2014/main" id="{70E9D7C6-3E8D-1D43-5C6F-B327C88897D3}"/>
              </a:ext>
            </a:extLst>
          </p:cNvPr>
          <p:cNvSpPr>
            <a:spLocks noGrp="1"/>
          </p:cNvSpPr>
          <p:nvPr>
            <p:ph sz="half" idx="2"/>
          </p:nvPr>
        </p:nvSpPr>
        <p:spPr/>
        <p:txBody>
          <a:bodyPr/>
          <a:lstStyle/>
          <a:p>
            <a:endParaRPr lang="et-EE"/>
          </a:p>
        </p:txBody>
      </p:sp>
      <p:pic>
        <p:nvPicPr>
          <p:cNvPr id="6" name="Picture 5">
            <a:extLst>
              <a:ext uri="{FF2B5EF4-FFF2-40B4-BE49-F238E27FC236}">
                <a16:creationId xmlns:a16="http://schemas.microsoft.com/office/drawing/2014/main" id="{A6689E82-9216-EBE4-7D46-1AFB5D9B73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644639" y="1481140"/>
            <a:ext cx="7584538" cy="6309359"/>
          </a:xfrm>
          <a:prstGeom prst="rect">
            <a:avLst/>
          </a:prstGeom>
        </p:spPr>
      </p:pic>
      <p:pic>
        <p:nvPicPr>
          <p:cNvPr id="9" name="Picture 8">
            <a:extLst>
              <a:ext uri="{FF2B5EF4-FFF2-40B4-BE49-F238E27FC236}">
                <a16:creationId xmlns:a16="http://schemas.microsoft.com/office/drawing/2014/main" id="{942A51DF-F7F5-FD5A-9C93-6FECB92855C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9795" y="1591155"/>
            <a:ext cx="8957276" cy="5374364"/>
          </a:xfrm>
          <a:prstGeom prst="rect">
            <a:avLst/>
          </a:prstGeom>
          <a:noFill/>
        </p:spPr>
      </p:pic>
    </p:spTree>
    <p:extLst>
      <p:ext uri="{BB962C8B-B14F-4D97-AF65-F5344CB8AC3E}">
        <p14:creationId xmlns:p14="http://schemas.microsoft.com/office/powerpoint/2010/main" val="1351517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4EA71-F626-F1CD-2A6C-B6B4D85332A4}"/>
              </a:ext>
            </a:extLst>
          </p:cNvPr>
          <p:cNvSpPr>
            <a:spLocks noGrp="1"/>
          </p:cNvSpPr>
          <p:nvPr>
            <p:ph type="title"/>
          </p:nvPr>
        </p:nvSpPr>
        <p:spPr/>
        <p:txBody>
          <a:bodyPr/>
          <a:lstStyle/>
          <a:p>
            <a:r>
              <a:rPr lang="nb-NO" dirty="0"/>
              <a:t>Components (Dawson, 2016)</a:t>
            </a:r>
            <a:endParaRPr lang="et-EE" dirty="0"/>
          </a:p>
        </p:txBody>
      </p:sp>
      <p:sp>
        <p:nvSpPr>
          <p:cNvPr id="3" name="Content Placeholder 2">
            <a:extLst>
              <a:ext uri="{FF2B5EF4-FFF2-40B4-BE49-F238E27FC236}">
                <a16:creationId xmlns:a16="http://schemas.microsoft.com/office/drawing/2014/main" id="{540E5C52-A43F-8671-A29B-A6BD750B2F23}"/>
              </a:ext>
            </a:extLst>
          </p:cNvPr>
          <p:cNvSpPr>
            <a:spLocks noGrp="1"/>
          </p:cNvSpPr>
          <p:nvPr>
            <p:ph idx="1"/>
          </p:nvPr>
        </p:nvSpPr>
        <p:spPr/>
        <p:txBody>
          <a:bodyPr>
            <a:normAutofit fontScale="92500" lnSpcReduction="20000"/>
          </a:bodyPr>
          <a:lstStyle/>
          <a:p>
            <a:r>
              <a:rPr lang="en-US" dirty="0"/>
              <a:t>Metacognition is a regulatory system that includes (a)</a:t>
            </a:r>
          </a:p>
          <a:p>
            <a:r>
              <a:rPr lang="en-US" dirty="0"/>
              <a:t>knowledge, (b) experiences, (c) goals, and (d) strategies.</a:t>
            </a:r>
          </a:p>
          <a:p>
            <a:r>
              <a:rPr lang="en-US" i="1" dirty="0"/>
              <a:t>Metacognitive knowledge </a:t>
            </a:r>
            <a:r>
              <a:rPr lang="en-US" dirty="0"/>
              <a:t>is stored knowledge</a:t>
            </a:r>
          </a:p>
          <a:p>
            <a:r>
              <a:rPr lang="en-US" dirty="0"/>
              <a:t>or beliefs about </a:t>
            </a:r>
          </a:p>
          <a:p>
            <a:pPr lvl="1"/>
            <a:r>
              <a:rPr lang="en-US" dirty="0"/>
              <a:t>(1) oneself and others as cognitive agents</a:t>
            </a:r>
          </a:p>
          <a:p>
            <a:pPr lvl="1"/>
            <a:r>
              <a:rPr lang="en-US" dirty="0"/>
              <a:t>(2) tasks</a:t>
            </a:r>
          </a:p>
          <a:p>
            <a:pPr lvl="1"/>
            <a:r>
              <a:rPr lang="en-US" dirty="0"/>
              <a:t>(3) actions or strategies</a:t>
            </a:r>
          </a:p>
          <a:p>
            <a:pPr lvl="1"/>
            <a:r>
              <a:rPr lang="en-US" dirty="0"/>
              <a:t>(4)how all these interact to affect the outcome of any intellectual undertaking</a:t>
            </a:r>
          </a:p>
          <a:p>
            <a:endParaRPr lang="et-EE" dirty="0"/>
          </a:p>
        </p:txBody>
      </p:sp>
    </p:spTree>
    <p:extLst>
      <p:ext uri="{BB962C8B-B14F-4D97-AF65-F5344CB8AC3E}">
        <p14:creationId xmlns:p14="http://schemas.microsoft.com/office/powerpoint/2010/main" val="20194953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4EA71-F626-F1CD-2A6C-B6B4D85332A4}"/>
              </a:ext>
            </a:extLst>
          </p:cNvPr>
          <p:cNvSpPr>
            <a:spLocks noGrp="1"/>
          </p:cNvSpPr>
          <p:nvPr>
            <p:ph type="title"/>
          </p:nvPr>
        </p:nvSpPr>
        <p:spPr/>
        <p:txBody>
          <a:bodyPr/>
          <a:lstStyle/>
          <a:p>
            <a:r>
              <a:rPr lang="nb-NO" dirty="0"/>
              <a:t>Components continued (Dawson, 2016)</a:t>
            </a:r>
            <a:endParaRPr lang="et-EE" dirty="0"/>
          </a:p>
        </p:txBody>
      </p:sp>
      <p:sp>
        <p:nvSpPr>
          <p:cNvPr id="3" name="Content Placeholder 2">
            <a:extLst>
              <a:ext uri="{FF2B5EF4-FFF2-40B4-BE49-F238E27FC236}">
                <a16:creationId xmlns:a16="http://schemas.microsoft.com/office/drawing/2014/main" id="{540E5C52-A43F-8671-A29B-A6BD750B2F23}"/>
              </a:ext>
            </a:extLst>
          </p:cNvPr>
          <p:cNvSpPr>
            <a:spLocks noGrp="1"/>
          </p:cNvSpPr>
          <p:nvPr>
            <p:ph idx="1"/>
          </p:nvPr>
        </p:nvSpPr>
        <p:spPr/>
        <p:txBody>
          <a:bodyPr>
            <a:normAutofit/>
          </a:bodyPr>
          <a:lstStyle/>
          <a:p>
            <a:r>
              <a:rPr lang="en-US" i="1" dirty="0"/>
              <a:t>Metacognitive experiences </a:t>
            </a:r>
            <a:r>
              <a:rPr lang="en-US" dirty="0"/>
              <a:t>are conscious cognitive or affective experiences that concern any aspect of an intellectual undertaking.</a:t>
            </a:r>
            <a:endParaRPr lang="et-EE" dirty="0"/>
          </a:p>
        </p:txBody>
      </p:sp>
    </p:spTree>
    <p:extLst>
      <p:ext uri="{BB962C8B-B14F-4D97-AF65-F5344CB8AC3E}">
        <p14:creationId xmlns:p14="http://schemas.microsoft.com/office/powerpoint/2010/main" val="22624559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16"/>
          <p:cNvSpPr txBox="1">
            <a:spLocks noGrp="1"/>
          </p:cNvSpPr>
          <p:nvPr>
            <p:ph type="title"/>
          </p:nvPr>
        </p:nvSpPr>
        <p:spPr>
          <a:xfrm>
            <a:off x="2086080" y="957720"/>
            <a:ext cx="11248800" cy="960000"/>
          </a:xfrm>
          <a:prstGeom prst="rect">
            <a:avLst/>
          </a:prstGeom>
        </p:spPr>
        <p:txBody>
          <a:bodyPr spcFirstLastPara="1" vert="horz" wrap="square" lIns="146280" tIns="146280" rIns="146280" bIns="146280" rtlCol="0" anchor="t" anchorCtr="0">
            <a:normAutofit fontScale="90000"/>
          </a:bodyPr>
          <a:lstStyle/>
          <a:p>
            <a:r>
              <a:rPr lang="en-GB"/>
              <a:t>Digitalization in health sector...</a:t>
            </a:r>
            <a:endParaRPr/>
          </a:p>
        </p:txBody>
      </p:sp>
      <p:sp>
        <p:nvSpPr>
          <p:cNvPr id="298" name="Google Shape;298;p16"/>
          <p:cNvSpPr txBox="1">
            <a:spLocks noGrp="1"/>
          </p:cNvSpPr>
          <p:nvPr>
            <p:ph type="body" idx="1"/>
          </p:nvPr>
        </p:nvSpPr>
        <p:spPr>
          <a:xfrm>
            <a:off x="2086080" y="2172680"/>
            <a:ext cx="11248800" cy="5077920"/>
          </a:xfrm>
          <a:prstGeom prst="rect">
            <a:avLst/>
          </a:prstGeom>
        </p:spPr>
        <p:txBody>
          <a:bodyPr spcFirstLastPara="1" vert="horz" wrap="square" lIns="146280" tIns="146280" rIns="146280" bIns="146280" rtlCol="0" anchor="t" anchorCtr="0">
            <a:normAutofit fontScale="92500" lnSpcReduction="10000"/>
          </a:bodyPr>
          <a:lstStyle/>
          <a:p>
            <a:pPr marL="0" indent="0">
              <a:buNone/>
            </a:pPr>
            <a:r>
              <a:rPr lang="en-GB" dirty="0"/>
              <a:t>… is already changing the work of healthcare professionals</a:t>
            </a:r>
            <a:endParaRPr dirty="0"/>
          </a:p>
          <a:p>
            <a:pPr>
              <a:spcBef>
                <a:spcPts val="1920"/>
              </a:spcBef>
            </a:pPr>
            <a:r>
              <a:rPr lang="en-GB" dirty="0"/>
              <a:t>More efficient administration of patient/user data</a:t>
            </a:r>
            <a:endParaRPr dirty="0"/>
          </a:p>
          <a:p>
            <a:r>
              <a:rPr lang="en-GB" dirty="0"/>
              <a:t>Data are available instantly and everywhere</a:t>
            </a:r>
            <a:endParaRPr dirty="0"/>
          </a:p>
          <a:p>
            <a:r>
              <a:rPr lang="en-GB" dirty="0"/>
              <a:t>Data can be combined and exchanged</a:t>
            </a:r>
            <a:endParaRPr dirty="0"/>
          </a:p>
          <a:p>
            <a:r>
              <a:rPr lang="en-GB" dirty="0"/>
              <a:t>Central databases of electronic health records allow for improved research and improved healthcare services via faster and more accurate diagnoses</a:t>
            </a:r>
            <a:endParaRPr dirty="0"/>
          </a:p>
          <a:p>
            <a:r>
              <a:rPr lang="en-GB" dirty="0"/>
              <a:t>Cost-efficient non-local interdisciplinary consultation and cooperation</a:t>
            </a:r>
            <a:endParaRPr dirty="0"/>
          </a:p>
          <a:p>
            <a:r>
              <a:rPr lang="en-GB" dirty="0"/>
              <a:t>Cost-efficiency</a:t>
            </a:r>
            <a:endParaRPr dirty="0"/>
          </a:p>
          <a:p>
            <a:r>
              <a:rPr lang="en-GB" dirty="0"/>
              <a:t>Reaching disadvantaged and structurally weaker or very remote geographical spheres</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9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8"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93DB13DA-96F4-A978-D4FB-D70F9AEBBA7B}"/>
              </a:ext>
            </a:extLst>
          </p:cNvPr>
          <p:cNvSpPr>
            <a:spLocks noGrp="1" noRot="1" noChangeArrowheads="1"/>
          </p:cNvSpPr>
          <p:nvPr>
            <p:ph type="title"/>
          </p:nvPr>
        </p:nvSpPr>
        <p:spPr/>
        <p:txBody>
          <a:bodyPr/>
          <a:lstStyle/>
          <a:p>
            <a:pPr eaLnBrk="1" hangingPunct="1">
              <a:defRPr/>
            </a:pPr>
            <a:r>
              <a:rPr lang="en-US" altLang="nb-NO"/>
              <a:t>Self-Regulation</a:t>
            </a:r>
          </a:p>
        </p:txBody>
      </p:sp>
      <p:sp>
        <p:nvSpPr>
          <p:cNvPr id="3" name="Content Placeholder 2">
            <a:extLst>
              <a:ext uri="{FF2B5EF4-FFF2-40B4-BE49-F238E27FC236}">
                <a16:creationId xmlns:a16="http://schemas.microsoft.com/office/drawing/2014/main" id="{77D4AD80-AB1C-26D7-E5EF-9F82AFA141DC}"/>
              </a:ext>
            </a:extLst>
          </p:cNvPr>
          <p:cNvSpPr>
            <a:spLocks noGrp="1"/>
          </p:cNvSpPr>
          <p:nvPr>
            <p:ph idx="1"/>
          </p:nvPr>
        </p:nvSpPr>
        <p:spPr/>
        <p:txBody>
          <a:bodyPr/>
          <a:lstStyle/>
          <a:p>
            <a:endParaRPr lang="et-EE" dirty="0"/>
          </a:p>
        </p:txBody>
      </p:sp>
      <p:pic>
        <p:nvPicPr>
          <p:cNvPr id="21508" name="Picture 4" descr="Regulation in Different Modes for Adult Learners | by Zeynep Aykul Yavuz |  Age of Awareness | Medium">
            <a:extLst>
              <a:ext uri="{FF2B5EF4-FFF2-40B4-BE49-F238E27FC236}">
                <a16:creationId xmlns:a16="http://schemas.microsoft.com/office/drawing/2014/main" id="{8ABDDD03-B57A-77E4-FDCB-8CCB8CFAB2E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33230" y="1379578"/>
            <a:ext cx="12222480" cy="61569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68216-77C6-9608-1AA9-573D5819001F}"/>
              </a:ext>
            </a:extLst>
          </p:cNvPr>
          <p:cNvSpPr>
            <a:spLocks noGrp="1"/>
          </p:cNvSpPr>
          <p:nvPr>
            <p:ph type="title"/>
          </p:nvPr>
        </p:nvSpPr>
        <p:spPr/>
        <p:txBody>
          <a:bodyPr/>
          <a:lstStyle/>
          <a:p>
            <a:endParaRPr lang="et-EE"/>
          </a:p>
        </p:txBody>
      </p:sp>
      <p:sp>
        <p:nvSpPr>
          <p:cNvPr id="3" name="Content Placeholder 2">
            <a:extLst>
              <a:ext uri="{FF2B5EF4-FFF2-40B4-BE49-F238E27FC236}">
                <a16:creationId xmlns:a16="http://schemas.microsoft.com/office/drawing/2014/main" id="{6D6C8564-2F03-EF7B-D829-15F36C669749}"/>
              </a:ext>
            </a:extLst>
          </p:cNvPr>
          <p:cNvSpPr>
            <a:spLocks noGrp="1"/>
          </p:cNvSpPr>
          <p:nvPr>
            <p:ph idx="1"/>
          </p:nvPr>
        </p:nvSpPr>
        <p:spPr/>
        <p:txBody>
          <a:bodyPr/>
          <a:lstStyle/>
          <a:p>
            <a:endParaRPr lang="et-EE"/>
          </a:p>
        </p:txBody>
      </p:sp>
      <p:pic>
        <p:nvPicPr>
          <p:cNvPr id="5" name="Picture 4">
            <a:extLst>
              <a:ext uri="{FF2B5EF4-FFF2-40B4-BE49-F238E27FC236}">
                <a16:creationId xmlns:a16="http://schemas.microsoft.com/office/drawing/2014/main" id="{F587838C-85A3-5EAC-AAB8-274F6A947BB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70848" y="0"/>
            <a:ext cx="10488707" cy="8229600"/>
          </a:xfrm>
          <a:prstGeom prst="rect">
            <a:avLst/>
          </a:prstGeom>
        </p:spPr>
      </p:pic>
    </p:spTree>
    <p:extLst>
      <p:ext uri="{BB962C8B-B14F-4D97-AF65-F5344CB8AC3E}">
        <p14:creationId xmlns:p14="http://schemas.microsoft.com/office/powerpoint/2010/main" val="19213673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 y="438150"/>
            <a:ext cx="7120849" cy="1590676"/>
          </a:xfrm>
        </p:spPr>
        <p:txBody>
          <a:bodyPr>
            <a:normAutofit fontScale="90000"/>
          </a:bodyPr>
          <a:lstStyle/>
          <a:p>
            <a:r>
              <a:rPr lang="nb-NO" dirty="0" err="1"/>
              <a:t>Metacognition</a:t>
            </a:r>
            <a:r>
              <a:rPr lang="nb-NO" dirty="0"/>
              <a:t> (</a:t>
            </a:r>
            <a:r>
              <a:rPr lang="nb-NO" dirty="0" err="1"/>
              <a:t>Efklides</a:t>
            </a:r>
            <a:r>
              <a:rPr lang="nb-NO" dirty="0"/>
              <a:t>, 2011)</a:t>
            </a:r>
            <a:endParaRPr lang="en-GB" dirty="0"/>
          </a:p>
        </p:txBody>
      </p:sp>
      <p:pic>
        <p:nvPicPr>
          <p:cNvPr id="6" name="Plassholder for innhold 5"/>
          <p:cNvPicPr>
            <a:picLocks noGrp="1" noChangeAspect="1"/>
          </p:cNvPicPr>
          <p:nvPr>
            <p:ph sz="half" idx="1"/>
          </p:nvPr>
        </p:nvPicPr>
        <p:blipFill>
          <a:blip r:embed="rId2"/>
          <a:stretch>
            <a:fillRect/>
          </a:stretch>
        </p:blipFill>
        <p:spPr>
          <a:xfrm>
            <a:off x="7120851" y="121412"/>
            <a:ext cx="6683473" cy="7800294"/>
          </a:xfrm>
          <a:prstGeom prst="rect">
            <a:avLst/>
          </a:prstGeom>
        </p:spPr>
      </p:pic>
      <p:sp>
        <p:nvSpPr>
          <p:cNvPr id="3" name="Plassholder for innhold 2">
            <a:extLst>
              <a:ext uri="{FF2B5EF4-FFF2-40B4-BE49-F238E27FC236}">
                <a16:creationId xmlns:a16="http://schemas.microsoft.com/office/drawing/2014/main" id="{F79B898C-5871-EB00-D81B-BAFF17EC766B}"/>
              </a:ext>
            </a:extLst>
          </p:cNvPr>
          <p:cNvSpPr txBox="1">
            <a:spLocks/>
          </p:cNvSpPr>
          <p:nvPr/>
        </p:nvSpPr>
        <p:spPr>
          <a:xfrm>
            <a:off x="1005840" y="2190751"/>
            <a:ext cx="6217920" cy="5221607"/>
          </a:xfrm>
          <a:prstGeom prst="rect">
            <a:avLst/>
          </a:prstGeom>
        </p:spPr>
        <p:txBody>
          <a:bodyPr vert="horz" lIns="109728" tIns="54864" rIns="109728" bIns="54864"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5750" indent="-365750" defTabSz="1463004">
              <a:spcBef>
                <a:spcPts val="1600"/>
              </a:spcBef>
            </a:pPr>
            <a:r>
              <a:rPr lang="nb-NO" sz="3360" dirty="0" err="1">
                <a:solidFill>
                  <a:prstClr val="black"/>
                </a:solidFill>
                <a:latin typeface="Calibri"/>
              </a:rPr>
              <a:t>Behind</a:t>
            </a:r>
            <a:r>
              <a:rPr lang="nb-NO" sz="3360" dirty="0">
                <a:solidFill>
                  <a:prstClr val="black"/>
                </a:solidFill>
                <a:latin typeface="Calibri"/>
              </a:rPr>
              <a:t> </a:t>
            </a:r>
            <a:r>
              <a:rPr lang="nb-NO" sz="3360" dirty="0" err="1">
                <a:solidFill>
                  <a:prstClr val="black"/>
                </a:solidFill>
                <a:latin typeface="Calibri"/>
              </a:rPr>
              <a:t>behavior</a:t>
            </a:r>
            <a:r>
              <a:rPr lang="nb-NO" sz="3360" dirty="0">
                <a:solidFill>
                  <a:prstClr val="black"/>
                </a:solidFill>
                <a:latin typeface="Calibri"/>
              </a:rPr>
              <a:t> </a:t>
            </a:r>
            <a:r>
              <a:rPr lang="nb-NO" sz="3360" dirty="0" err="1">
                <a:solidFill>
                  <a:prstClr val="black"/>
                </a:solidFill>
                <a:latin typeface="Calibri"/>
              </a:rPr>
              <a:t>change</a:t>
            </a:r>
            <a:endParaRPr lang="nb-NO" sz="3360" dirty="0">
              <a:solidFill>
                <a:prstClr val="black"/>
              </a:solidFill>
              <a:latin typeface="Calibri"/>
            </a:endParaRPr>
          </a:p>
          <a:p>
            <a:pPr marL="365750" indent="-365750" defTabSz="1463004">
              <a:spcBef>
                <a:spcPts val="1600"/>
              </a:spcBef>
            </a:pPr>
            <a:r>
              <a:rPr lang="nb-NO" sz="3360" dirty="0">
                <a:solidFill>
                  <a:prstClr val="black"/>
                </a:solidFill>
                <a:latin typeface="Calibri"/>
              </a:rPr>
              <a:t>MC </a:t>
            </a:r>
            <a:r>
              <a:rPr lang="nb-NO" sz="3360" dirty="0" err="1">
                <a:solidFill>
                  <a:prstClr val="black"/>
                </a:solidFill>
                <a:latin typeface="Calibri"/>
              </a:rPr>
              <a:t>knowledge</a:t>
            </a:r>
            <a:endParaRPr lang="nb-NO" sz="3360" dirty="0">
              <a:solidFill>
                <a:prstClr val="black"/>
              </a:solidFill>
              <a:latin typeface="Calibri"/>
            </a:endParaRPr>
          </a:p>
          <a:p>
            <a:pPr marL="1097252" lvl="1" indent="-365750" defTabSz="1463004">
              <a:spcBef>
                <a:spcPts val="800"/>
              </a:spcBef>
            </a:pPr>
            <a:r>
              <a:rPr lang="nb-NO" sz="2880" dirty="0" err="1">
                <a:solidFill>
                  <a:prstClr val="black"/>
                </a:solidFill>
                <a:latin typeface="Calibri"/>
              </a:rPr>
              <a:t>Behaviour</a:t>
            </a:r>
            <a:endParaRPr lang="nb-NO" sz="2880" dirty="0">
              <a:solidFill>
                <a:prstClr val="black"/>
              </a:solidFill>
              <a:latin typeface="Calibri"/>
            </a:endParaRPr>
          </a:p>
          <a:p>
            <a:pPr marL="1097252" lvl="1" indent="-365750" defTabSz="1463004">
              <a:spcBef>
                <a:spcPts val="800"/>
              </a:spcBef>
            </a:pPr>
            <a:r>
              <a:rPr lang="nb-NO" sz="2880" dirty="0" err="1">
                <a:solidFill>
                  <a:prstClr val="black"/>
                </a:solidFill>
                <a:latin typeface="Calibri"/>
              </a:rPr>
              <a:t>Outcomes</a:t>
            </a:r>
            <a:endParaRPr lang="nb-NO" sz="2880" dirty="0">
              <a:solidFill>
                <a:prstClr val="black"/>
              </a:solidFill>
              <a:latin typeface="Calibri"/>
            </a:endParaRPr>
          </a:p>
          <a:p>
            <a:pPr marL="365750" indent="-365750" defTabSz="1463004">
              <a:spcBef>
                <a:spcPts val="1600"/>
              </a:spcBef>
            </a:pPr>
            <a:r>
              <a:rPr lang="nb-NO" sz="3360" dirty="0" err="1">
                <a:solidFill>
                  <a:prstClr val="black"/>
                </a:solidFill>
                <a:latin typeface="Calibri"/>
              </a:rPr>
              <a:t>Self-regulation</a:t>
            </a:r>
            <a:endParaRPr lang="nb-NO" sz="3360" dirty="0">
              <a:solidFill>
                <a:prstClr val="black"/>
              </a:solidFill>
              <a:latin typeface="Calibri"/>
            </a:endParaRPr>
          </a:p>
          <a:p>
            <a:pPr marL="365750" indent="-365750" defTabSz="1463004">
              <a:spcBef>
                <a:spcPts val="1600"/>
              </a:spcBef>
            </a:pPr>
            <a:r>
              <a:rPr lang="nb-NO" sz="3360" dirty="0" err="1">
                <a:solidFill>
                  <a:prstClr val="black"/>
                </a:solidFill>
                <a:latin typeface="Calibri"/>
              </a:rPr>
              <a:t>Experience</a:t>
            </a:r>
            <a:r>
              <a:rPr lang="nb-NO" sz="3360" dirty="0">
                <a:solidFill>
                  <a:prstClr val="black"/>
                </a:solidFill>
                <a:latin typeface="Calibri"/>
              </a:rPr>
              <a:t> (</a:t>
            </a:r>
            <a:r>
              <a:rPr lang="nb-NO" sz="3360" dirty="0" err="1">
                <a:solidFill>
                  <a:prstClr val="black"/>
                </a:solidFill>
                <a:latin typeface="Calibri"/>
              </a:rPr>
              <a:t>habits</a:t>
            </a:r>
            <a:r>
              <a:rPr lang="nb-NO" sz="3360" dirty="0">
                <a:solidFill>
                  <a:prstClr val="black"/>
                </a:solidFill>
                <a:latin typeface="Calibri"/>
              </a:rPr>
              <a:t>)</a:t>
            </a:r>
          </a:p>
          <a:p>
            <a:pPr marL="365750" indent="-365750" defTabSz="1463004">
              <a:spcBef>
                <a:spcPts val="1600"/>
              </a:spcBef>
            </a:pPr>
            <a:r>
              <a:rPr lang="nb-NO" sz="3360" dirty="0">
                <a:solidFill>
                  <a:prstClr val="black"/>
                </a:solidFill>
                <a:latin typeface="Calibri"/>
              </a:rPr>
              <a:t>Feedback</a:t>
            </a:r>
          </a:p>
          <a:p>
            <a:pPr marL="365750" indent="-365750" defTabSz="1463004">
              <a:spcBef>
                <a:spcPts val="1600"/>
              </a:spcBef>
            </a:pPr>
            <a:r>
              <a:rPr lang="nb-NO" sz="3360" dirty="0">
                <a:solidFill>
                  <a:prstClr val="black"/>
                </a:solidFill>
                <a:latin typeface="Calibri"/>
              </a:rPr>
              <a:t>Reflection</a:t>
            </a:r>
          </a:p>
          <a:p>
            <a:pPr marL="365750" indent="-365750" defTabSz="1463004">
              <a:spcBef>
                <a:spcPts val="1600"/>
              </a:spcBef>
            </a:pPr>
            <a:endParaRPr lang="en-GB" sz="3360" dirty="0">
              <a:solidFill>
                <a:prstClr val="black"/>
              </a:solidFill>
              <a:latin typeface="Calibri"/>
            </a:endParaRPr>
          </a:p>
        </p:txBody>
      </p:sp>
    </p:spTree>
    <p:extLst>
      <p:ext uri="{BB962C8B-B14F-4D97-AF65-F5344CB8AC3E}">
        <p14:creationId xmlns:p14="http://schemas.microsoft.com/office/powerpoint/2010/main" val="29800851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9E016-BA49-C1D5-F5F3-66F9E33C299B}"/>
              </a:ext>
            </a:extLst>
          </p:cNvPr>
          <p:cNvSpPr>
            <a:spLocks noGrp="1"/>
          </p:cNvSpPr>
          <p:nvPr>
            <p:ph type="title"/>
          </p:nvPr>
        </p:nvSpPr>
        <p:spPr/>
        <p:txBody>
          <a:bodyPr/>
          <a:lstStyle/>
          <a:p>
            <a:pPr algn="l"/>
            <a:r>
              <a:rPr lang="nb-NO" dirty="0"/>
              <a:t>How to reach</a:t>
            </a:r>
            <a:endParaRPr lang="et-EE" dirty="0"/>
          </a:p>
        </p:txBody>
      </p:sp>
      <p:sp>
        <p:nvSpPr>
          <p:cNvPr id="3" name="Content Placeholder 2">
            <a:extLst>
              <a:ext uri="{FF2B5EF4-FFF2-40B4-BE49-F238E27FC236}">
                <a16:creationId xmlns:a16="http://schemas.microsoft.com/office/drawing/2014/main" id="{E653F6AE-ACDD-9B33-DFBB-9EE2DB3E675E}"/>
              </a:ext>
            </a:extLst>
          </p:cNvPr>
          <p:cNvSpPr>
            <a:spLocks noGrp="1"/>
          </p:cNvSpPr>
          <p:nvPr>
            <p:ph sz="half" idx="1"/>
          </p:nvPr>
        </p:nvSpPr>
        <p:spPr/>
        <p:txBody>
          <a:bodyPr/>
          <a:lstStyle/>
          <a:p>
            <a:r>
              <a:rPr lang="nb-NO" dirty="0"/>
              <a:t>Critical Thinking</a:t>
            </a:r>
          </a:p>
          <a:p>
            <a:r>
              <a:rPr lang="nb-NO" dirty="0"/>
              <a:t>Reflection</a:t>
            </a:r>
            <a:endParaRPr lang="et-EE" dirty="0"/>
          </a:p>
        </p:txBody>
      </p:sp>
      <p:sp>
        <p:nvSpPr>
          <p:cNvPr id="4" name="Content Placeholder 3">
            <a:extLst>
              <a:ext uri="{FF2B5EF4-FFF2-40B4-BE49-F238E27FC236}">
                <a16:creationId xmlns:a16="http://schemas.microsoft.com/office/drawing/2014/main" id="{D270884F-5132-47E8-FCC2-30A6816D7DB1}"/>
              </a:ext>
            </a:extLst>
          </p:cNvPr>
          <p:cNvSpPr>
            <a:spLocks noGrp="1"/>
          </p:cNvSpPr>
          <p:nvPr>
            <p:ph sz="half" idx="2"/>
          </p:nvPr>
        </p:nvSpPr>
        <p:spPr/>
        <p:txBody>
          <a:bodyPr/>
          <a:lstStyle/>
          <a:p>
            <a:endParaRPr lang="et-EE"/>
          </a:p>
        </p:txBody>
      </p:sp>
      <p:pic>
        <p:nvPicPr>
          <p:cNvPr id="5" name="Plassholder for innhold 5">
            <a:extLst>
              <a:ext uri="{FF2B5EF4-FFF2-40B4-BE49-F238E27FC236}">
                <a16:creationId xmlns:a16="http://schemas.microsoft.com/office/drawing/2014/main" id="{08DF568F-7FD3-1993-209D-B3DC49098E88}"/>
              </a:ext>
            </a:extLst>
          </p:cNvPr>
          <p:cNvPicPr>
            <a:picLocks noChangeAspect="1"/>
          </p:cNvPicPr>
          <p:nvPr/>
        </p:nvPicPr>
        <p:blipFill>
          <a:blip r:embed="rId2"/>
          <a:stretch>
            <a:fillRect/>
          </a:stretch>
        </p:blipFill>
        <p:spPr>
          <a:xfrm>
            <a:off x="7120851" y="121412"/>
            <a:ext cx="6683473" cy="7800294"/>
          </a:xfrm>
          <a:prstGeom prst="rect">
            <a:avLst/>
          </a:prstGeom>
        </p:spPr>
      </p:pic>
      <p:sp>
        <p:nvSpPr>
          <p:cNvPr id="6" name="Oval 5">
            <a:extLst>
              <a:ext uri="{FF2B5EF4-FFF2-40B4-BE49-F238E27FC236}">
                <a16:creationId xmlns:a16="http://schemas.microsoft.com/office/drawing/2014/main" id="{D3CB9DDB-5E75-7212-032A-54210E0E2C24}"/>
              </a:ext>
            </a:extLst>
          </p:cNvPr>
          <p:cNvSpPr/>
          <p:nvPr/>
        </p:nvSpPr>
        <p:spPr>
          <a:xfrm>
            <a:off x="8168641" y="121414"/>
            <a:ext cx="6461760" cy="3006467"/>
          </a:xfrm>
          <a:prstGeom prst="ellipse">
            <a:avLst/>
          </a:prstGeom>
          <a:noFill/>
          <a:ln w="38100">
            <a:solidFill>
              <a:srgbClr val="FF0D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463004"/>
            <a:endParaRPr lang="et-EE" sz="2880">
              <a:solidFill>
                <a:prstClr val="white"/>
              </a:solidFill>
              <a:latin typeface="Calibri"/>
            </a:endParaRPr>
          </a:p>
        </p:txBody>
      </p:sp>
    </p:spTree>
    <p:extLst>
      <p:ext uri="{BB962C8B-B14F-4D97-AF65-F5344CB8AC3E}">
        <p14:creationId xmlns:p14="http://schemas.microsoft.com/office/powerpoint/2010/main" val="6323026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441C1-9CDC-1F93-CAD2-12B9D7906BAF}"/>
              </a:ext>
            </a:extLst>
          </p:cNvPr>
          <p:cNvSpPr>
            <a:spLocks noGrp="1"/>
          </p:cNvSpPr>
          <p:nvPr>
            <p:ph type="title"/>
          </p:nvPr>
        </p:nvSpPr>
        <p:spPr/>
        <p:txBody>
          <a:bodyPr/>
          <a:lstStyle/>
          <a:p>
            <a:r>
              <a:rPr lang="nb-NO" dirty="0"/>
              <a:t>Realted aspects</a:t>
            </a:r>
            <a:endParaRPr lang="et-EE" dirty="0"/>
          </a:p>
        </p:txBody>
      </p:sp>
      <p:sp>
        <p:nvSpPr>
          <p:cNvPr id="3" name="Content Placeholder 2">
            <a:extLst>
              <a:ext uri="{FF2B5EF4-FFF2-40B4-BE49-F238E27FC236}">
                <a16:creationId xmlns:a16="http://schemas.microsoft.com/office/drawing/2014/main" id="{2EA1398D-55E5-2E7E-EEA4-B88A2685D7E7}"/>
              </a:ext>
            </a:extLst>
          </p:cNvPr>
          <p:cNvSpPr>
            <a:spLocks noGrp="1"/>
          </p:cNvSpPr>
          <p:nvPr>
            <p:ph sz="half" idx="1"/>
          </p:nvPr>
        </p:nvSpPr>
        <p:spPr/>
        <p:txBody>
          <a:bodyPr/>
          <a:lstStyle/>
          <a:p>
            <a:r>
              <a:rPr lang="nb-NO" dirty="0"/>
              <a:t>Self-efficacy</a:t>
            </a:r>
          </a:p>
          <a:p>
            <a:pPr lvl="1"/>
            <a:r>
              <a:rPr lang="nb-NO" dirty="0"/>
              <a:t>Experience</a:t>
            </a:r>
          </a:p>
          <a:p>
            <a:pPr lvl="1"/>
            <a:r>
              <a:rPr lang="nb-NO" dirty="0"/>
              <a:t>Role modelling</a:t>
            </a:r>
          </a:p>
          <a:p>
            <a:pPr lvl="1"/>
            <a:r>
              <a:rPr lang="nb-NO" dirty="0"/>
              <a:t>Coaching/mentoring</a:t>
            </a:r>
          </a:p>
          <a:p>
            <a:pPr lvl="1"/>
            <a:r>
              <a:rPr lang="nb-NO" dirty="0"/>
              <a:t>Physiological responses</a:t>
            </a:r>
          </a:p>
          <a:p>
            <a:r>
              <a:rPr lang="nb-NO" dirty="0"/>
              <a:t>Growth Mindset</a:t>
            </a:r>
          </a:p>
          <a:p>
            <a:endParaRPr lang="et-EE" dirty="0"/>
          </a:p>
        </p:txBody>
      </p:sp>
      <p:sp>
        <p:nvSpPr>
          <p:cNvPr id="4" name="Content Placeholder 3">
            <a:extLst>
              <a:ext uri="{FF2B5EF4-FFF2-40B4-BE49-F238E27FC236}">
                <a16:creationId xmlns:a16="http://schemas.microsoft.com/office/drawing/2014/main" id="{7B552BCE-52B7-6917-D4AC-5A7F84705753}"/>
              </a:ext>
            </a:extLst>
          </p:cNvPr>
          <p:cNvSpPr>
            <a:spLocks noGrp="1"/>
          </p:cNvSpPr>
          <p:nvPr>
            <p:ph sz="half" idx="2"/>
          </p:nvPr>
        </p:nvSpPr>
        <p:spPr/>
        <p:txBody>
          <a:bodyPr/>
          <a:lstStyle/>
          <a:p>
            <a:endParaRPr lang="et-EE"/>
          </a:p>
        </p:txBody>
      </p:sp>
    </p:spTree>
    <p:extLst>
      <p:ext uri="{BB962C8B-B14F-4D97-AF65-F5344CB8AC3E}">
        <p14:creationId xmlns:p14="http://schemas.microsoft.com/office/powerpoint/2010/main" val="31614121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93DB13DA-96F4-A978-D4FB-D70F9AEBBA7B}"/>
              </a:ext>
            </a:extLst>
          </p:cNvPr>
          <p:cNvSpPr>
            <a:spLocks noGrp="1" noRot="1" noChangeArrowheads="1"/>
          </p:cNvSpPr>
          <p:nvPr>
            <p:ph type="title"/>
          </p:nvPr>
        </p:nvSpPr>
        <p:spPr/>
        <p:txBody>
          <a:bodyPr/>
          <a:lstStyle/>
          <a:p>
            <a:pPr eaLnBrk="1" hangingPunct="1">
              <a:defRPr/>
            </a:pPr>
            <a:r>
              <a:rPr lang="en-US" altLang="nb-NO"/>
              <a:t>Self-Regulation</a:t>
            </a:r>
          </a:p>
        </p:txBody>
      </p:sp>
      <p:sp>
        <p:nvSpPr>
          <p:cNvPr id="3" name="Content Placeholder 2">
            <a:extLst>
              <a:ext uri="{FF2B5EF4-FFF2-40B4-BE49-F238E27FC236}">
                <a16:creationId xmlns:a16="http://schemas.microsoft.com/office/drawing/2014/main" id="{77D4AD80-AB1C-26D7-E5EF-9F82AFA141DC}"/>
              </a:ext>
            </a:extLst>
          </p:cNvPr>
          <p:cNvSpPr>
            <a:spLocks noGrp="1"/>
          </p:cNvSpPr>
          <p:nvPr>
            <p:ph idx="1"/>
          </p:nvPr>
        </p:nvSpPr>
        <p:spPr/>
        <p:txBody>
          <a:bodyPr/>
          <a:lstStyle/>
          <a:p>
            <a:endParaRPr lang="et-EE" dirty="0"/>
          </a:p>
        </p:txBody>
      </p:sp>
      <p:pic>
        <p:nvPicPr>
          <p:cNvPr id="21508" name="Picture 4" descr="Regulation in Different Modes for Adult Learners | by Zeynep Aykul Yavuz |  Age of Awareness | Medium">
            <a:extLst>
              <a:ext uri="{FF2B5EF4-FFF2-40B4-BE49-F238E27FC236}">
                <a16:creationId xmlns:a16="http://schemas.microsoft.com/office/drawing/2014/main" id="{8ABDDD03-B57A-77E4-FDCB-8CCB8CFAB2E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33230" y="1379578"/>
            <a:ext cx="12222480" cy="6156960"/>
          </a:xfrm>
          <a:prstGeom prst="rect">
            <a:avLst/>
          </a:prstGeom>
          <a:noFill/>
          <a:extLst>
            <a:ext uri="{909E8E84-426E-40DD-AFC4-6F175D3DCCD1}">
              <a14:hiddenFill xmlns:a14="http://schemas.microsoft.com/office/drawing/2010/main">
                <a:solidFill>
                  <a:srgbClr val="FFFFFF"/>
                </a:solidFill>
              </a14:hiddenFill>
            </a:ext>
          </a:extLst>
        </p:spPr>
      </p:pic>
      <p:pic>
        <p:nvPicPr>
          <p:cNvPr id="21506" name="Picture 2" descr="Regulation in Different Modes for Adult Learners | by Zeynep Aykul Yavuz |  Age of Awareness | Medium">
            <a:extLst>
              <a:ext uri="{FF2B5EF4-FFF2-40B4-BE49-F238E27FC236}">
                <a16:creationId xmlns:a16="http://schemas.microsoft.com/office/drawing/2014/main" id="{7045317E-2A83-0179-3FCD-AB677638FD2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589750" y="32673"/>
            <a:ext cx="8038310" cy="75206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7710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506"/>
                                        </p:tgtEl>
                                        <p:attrNameLst>
                                          <p:attrName>style.visibility</p:attrName>
                                        </p:attrNameLst>
                                      </p:cBhvr>
                                      <p:to>
                                        <p:strVal val="visible"/>
                                      </p:to>
                                    </p:set>
                                    <p:animEffect transition="in" filter="fade">
                                      <p:cBhvr>
                                        <p:cTn id="7" dur="500"/>
                                        <p:tgtEl>
                                          <p:spTgt spid="21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A7D69-E86C-EB9A-5816-4839284BD3FC}"/>
              </a:ext>
            </a:extLst>
          </p:cNvPr>
          <p:cNvSpPr>
            <a:spLocks noGrp="1"/>
          </p:cNvSpPr>
          <p:nvPr>
            <p:ph type="title"/>
          </p:nvPr>
        </p:nvSpPr>
        <p:spPr/>
        <p:txBody>
          <a:bodyPr/>
          <a:lstStyle/>
          <a:p>
            <a:endParaRPr lang="et-EE"/>
          </a:p>
        </p:txBody>
      </p:sp>
      <p:sp>
        <p:nvSpPr>
          <p:cNvPr id="3" name="Content Placeholder 2">
            <a:extLst>
              <a:ext uri="{FF2B5EF4-FFF2-40B4-BE49-F238E27FC236}">
                <a16:creationId xmlns:a16="http://schemas.microsoft.com/office/drawing/2014/main" id="{09A3BF2C-3FD1-DBFC-E69A-87DCA7E22EDB}"/>
              </a:ext>
            </a:extLst>
          </p:cNvPr>
          <p:cNvSpPr>
            <a:spLocks noGrp="1"/>
          </p:cNvSpPr>
          <p:nvPr>
            <p:ph idx="1"/>
          </p:nvPr>
        </p:nvSpPr>
        <p:spPr/>
        <p:txBody>
          <a:bodyPr/>
          <a:lstStyle/>
          <a:p>
            <a:endParaRPr lang="et-EE"/>
          </a:p>
        </p:txBody>
      </p:sp>
      <p:pic>
        <p:nvPicPr>
          <p:cNvPr id="5" name="Picture 4">
            <a:extLst>
              <a:ext uri="{FF2B5EF4-FFF2-40B4-BE49-F238E27FC236}">
                <a16:creationId xmlns:a16="http://schemas.microsoft.com/office/drawing/2014/main" id="{54349431-5F08-BA42-1604-D282C00136F8}"/>
              </a:ext>
            </a:extLst>
          </p:cNvPr>
          <p:cNvPicPr>
            <a:picLocks noChangeAspect="1"/>
          </p:cNvPicPr>
          <p:nvPr/>
        </p:nvPicPr>
        <p:blipFill>
          <a:blip r:embed="rId2"/>
          <a:stretch>
            <a:fillRect/>
          </a:stretch>
        </p:blipFill>
        <p:spPr>
          <a:xfrm>
            <a:off x="616286" y="212815"/>
            <a:ext cx="13397831" cy="7803970"/>
          </a:xfrm>
          <a:prstGeom prst="rect">
            <a:avLst/>
          </a:prstGeom>
        </p:spPr>
      </p:pic>
      <p:pic>
        <p:nvPicPr>
          <p:cNvPr id="25602" name="Picture 2">
            <a:extLst>
              <a:ext uri="{FF2B5EF4-FFF2-40B4-BE49-F238E27FC236}">
                <a16:creationId xmlns:a16="http://schemas.microsoft.com/office/drawing/2014/main" id="{4E7146FA-67BD-465F-960C-8D41F768C73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93621" y="191813"/>
            <a:ext cx="10043160" cy="77114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1B98797C-A2E2-59BC-6336-9D0B3FF0C5A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73056" y="0"/>
            <a:ext cx="12684288" cy="8229600"/>
          </a:xfrm>
          <a:prstGeom prst="rect">
            <a:avLst/>
          </a:prstGeom>
        </p:spPr>
      </p:pic>
      <p:pic>
        <p:nvPicPr>
          <p:cNvPr id="9" name="Picture 8">
            <a:extLst>
              <a:ext uri="{FF2B5EF4-FFF2-40B4-BE49-F238E27FC236}">
                <a16:creationId xmlns:a16="http://schemas.microsoft.com/office/drawing/2014/main" id="{5EEF7D37-0F81-B1E2-086F-6CE431F077D6}"/>
              </a:ext>
            </a:extLst>
          </p:cNvPr>
          <p:cNvPicPr>
            <a:picLocks noChangeAspect="1"/>
          </p:cNvPicPr>
          <p:nvPr/>
        </p:nvPicPr>
        <p:blipFill>
          <a:blip r:embed="rId5"/>
          <a:stretch>
            <a:fillRect/>
          </a:stretch>
        </p:blipFill>
        <p:spPr>
          <a:xfrm>
            <a:off x="898265" y="1676061"/>
            <a:ext cx="12833870" cy="4877480"/>
          </a:xfrm>
          <a:prstGeom prst="rect">
            <a:avLst/>
          </a:prstGeom>
        </p:spPr>
      </p:pic>
    </p:spTree>
    <p:extLst>
      <p:ext uri="{BB962C8B-B14F-4D97-AF65-F5344CB8AC3E}">
        <p14:creationId xmlns:p14="http://schemas.microsoft.com/office/powerpoint/2010/main" val="729946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5602"/>
                                        </p:tgtEl>
                                        <p:attrNameLst>
                                          <p:attrName>style.visibility</p:attrName>
                                        </p:attrNameLst>
                                      </p:cBhvr>
                                      <p:to>
                                        <p:strVal val="visible"/>
                                      </p:to>
                                    </p:set>
                                    <p:anim calcmode="lin" valueType="num">
                                      <p:cBhvr additive="base">
                                        <p:cTn id="12" dur="500" fill="hold"/>
                                        <p:tgtEl>
                                          <p:spTgt spid="25602"/>
                                        </p:tgtEl>
                                        <p:attrNameLst>
                                          <p:attrName>ppt_x</p:attrName>
                                        </p:attrNameLst>
                                      </p:cBhvr>
                                      <p:tavLst>
                                        <p:tav tm="0">
                                          <p:val>
                                            <p:strVal val="#ppt_x"/>
                                          </p:val>
                                        </p:tav>
                                        <p:tav tm="100000">
                                          <p:val>
                                            <p:strVal val="#ppt_x"/>
                                          </p:val>
                                        </p:tav>
                                      </p:tavLst>
                                    </p:anim>
                                    <p:anim calcmode="lin" valueType="num">
                                      <p:cBhvr additive="base">
                                        <p:cTn id="13" dur="500" fill="hold"/>
                                        <p:tgtEl>
                                          <p:spTgt spid="2560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62F6387-918A-EFFC-0C1D-488B6EF32CB2}"/>
              </a:ext>
            </a:extLst>
          </p:cNvPr>
          <p:cNvSpPr>
            <a:spLocks noGrp="1"/>
          </p:cNvSpPr>
          <p:nvPr>
            <p:ph type="title"/>
          </p:nvPr>
        </p:nvSpPr>
        <p:spPr/>
        <p:txBody>
          <a:bodyPr/>
          <a:lstStyle/>
          <a:p>
            <a:endParaRPr lang="et-EE"/>
          </a:p>
        </p:txBody>
      </p:sp>
      <p:sp>
        <p:nvSpPr>
          <p:cNvPr id="6" name="Content Placeholder 5">
            <a:extLst>
              <a:ext uri="{FF2B5EF4-FFF2-40B4-BE49-F238E27FC236}">
                <a16:creationId xmlns:a16="http://schemas.microsoft.com/office/drawing/2014/main" id="{FAB4314F-0E67-958A-195B-0990EA209B45}"/>
              </a:ext>
            </a:extLst>
          </p:cNvPr>
          <p:cNvSpPr>
            <a:spLocks noGrp="1"/>
          </p:cNvSpPr>
          <p:nvPr>
            <p:ph idx="1"/>
          </p:nvPr>
        </p:nvSpPr>
        <p:spPr/>
        <p:txBody>
          <a:bodyPr/>
          <a:lstStyle/>
          <a:p>
            <a:endParaRPr lang="et-EE"/>
          </a:p>
        </p:txBody>
      </p:sp>
      <p:pic>
        <p:nvPicPr>
          <p:cNvPr id="8" name="Picture 7">
            <a:extLst>
              <a:ext uri="{FF2B5EF4-FFF2-40B4-BE49-F238E27FC236}">
                <a16:creationId xmlns:a16="http://schemas.microsoft.com/office/drawing/2014/main" id="{45F0B14A-A32E-560E-7EAF-754499ABF7B7}"/>
              </a:ext>
            </a:extLst>
          </p:cNvPr>
          <p:cNvPicPr>
            <a:picLocks noChangeAspect="1"/>
          </p:cNvPicPr>
          <p:nvPr/>
        </p:nvPicPr>
        <p:blipFill>
          <a:blip r:embed="rId2"/>
          <a:stretch>
            <a:fillRect/>
          </a:stretch>
        </p:blipFill>
        <p:spPr>
          <a:xfrm>
            <a:off x="1" y="62077"/>
            <a:ext cx="12940566" cy="4603122"/>
          </a:xfrm>
          <a:prstGeom prst="rect">
            <a:avLst/>
          </a:prstGeom>
        </p:spPr>
      </p:pic>
      <p:pic>
        <p:nvPicPr>
          <p:cNvPr id="10" name="Picture 9">
            <a:extLst>
              <a:ext uri="{FF2B5EF4-FFF2-40B4-BE49-F238E27FC236}">
                <a16:creationId xmlns:a16="http://schemas.microsoft.com/office/drawing/2014/main" id="{284AB4F8-841A-776B-E13F-DC2C12D1557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83433" y="0"/>
            <a:ext cx="11663534" cy="8229600"/>
          </a:xfrm>
          <a:prstGeom prst="rect">
            <a:avLst/>
          </a:prstGeom>
        </p:spPr>
      </p:pic>
      <p:pic>
        <p:nvPicPr>
          <p:cNvPr id="12" name="Picture 11">
            <a:extLst>
              <a:ext uri="{FF2B5EF4-FFF2-40B4-BE49-F238E27FC236}">
                <a16:creationId xmlns:a16="http://schemas.microsoft.com/office/drawing/2014/main" id="{B221FB2B-1904-78D1-937C-F22A87F9B055}"/>
              </a:ext>
            </a:extLst>
          </p:cNvPr>
          <p:cNvPicPr>
            <a:picLocks noChangeAspect="1"/>
          </p:cNvPicPr>
          <p:nvPr/>
        </p:nvPicPr>
        <p:blipFill>
          <a:blip r:embed="rId4"/>
          <a:stretch>
            <a:fillRect/>
          </a:stretch>
        </p:blipFill>
        <p:spPr>
          <a:xfrm>
            <a:off x="612976" y="448660"/>
            <a:ext cx="13404446" cy="6794264"/>
          </a:xfrm>
          <a:prstGeom prst="rect">
            <a:avLst/>
          </a:prstGeom>
        </p:spPr>
      </p:pic>
      <p:pic>
        <p:nvPicPr>
          <p:cNvPr id="14" name="Picture 13">
            <a:extLst>
              <a:ext uri="{FF2B5EF4-FFF2-40B4-BE49-F238E27FC236}">
                <a16:creationId xmlns:a16="http://schemas.microsoft.com/office/drawing/2014/main" id="{116AC832-E838-F0E1-8E1F-F8048B571E7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44437" y="62075"/>
            <a:ext cx="11831358" cy="8229600"/>
          </a:xfrm>
          <a:prstGeom prst="rect">
            <a:avLst/>
          </a:prstGeom>
        </p:spPr>
      </p:pic>
    </p:spTree>
    <p:extLst>
      <p:ext uri="{BB962C8B-B14F-4D97-AF65-F5344CB8AC3E}">
        <p14:creationId xmlns:p14="http://schemas.microsoft.com/office/powerpoint/2010/main" val="2795132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41"/>
        <p:cNvGrpSpPr/>
        <p:nvPr/>
      </p:nvGrpSpPr>
      <p:grpSpPr>
        <a:xfrm>
          <a:off x="0" y="0"/>
          <a:ext cx="0" cy="0"/>
          <a:chOff x="0" y="0"/>
          <a:chExt cx="0" cy="0"/>
        </a:xfrm>
      </p:grpSpPr>
      <p:sp>
        <p:nvSpPr>
          <p:cNvPr id="442" name="Google Shape;442;p38"/>
          <p:cNvSpPr txBox="1">
            <a:spLocks noGrp="1"/>
          </p:cNvSpPr>
          <p:nvPr>
            <p:ph type="title"/>
          </p:nvPr>
        </p:nvSpPr>
        <p:spPr>
          <a:xfrm>
            <a:off x="5958516" y="755122"/>
            <a:ext cx="7903789" cy="1543392"/>
          </a:xfrm>
          <a:prstGeom prst="rect">
            <a:avLst/>
          </a:prstGeom>
        </p:spPr>
        <p:txBody>
          <a:bodyPr spcFirstLastPara="1" vert="horz" wrap="square" lIns="146304" tIns="73152" rIns="146304" bIns="73152" rtlCol="0" anchor="b" anchorCtr="0">
            <a:normAutofit/>
          </a:bodyPr>
          <a:lstStyle/>
          <a:p>
            <a:pPr defTabSz="1463004">
              <a:spcBef>
                <a:spcPct val="0"/>
              </a:spcBef>
            </a:pPr>
            <a:r>
              <a:rPr lang="en-US" sz="4960"/>
              <a:t>Prevention - Education and Training</a:t>
            </a:r>
          </a:p>
        </p:txBody>
      </p:sp>
      <p:sp>
        <p:nvSpPr>
          <p:cNvPr id="443" name="Google Shape;443;p38"/>
          <p:cNvSpPr txBox="1">
            <a:spLocks noGrp="1"/>
          </p:cNvSpPr>
          <p:nvPr>
            <p:ph type="body" idx="1"/>
          </p:nvPr>
        </p:nvSpPr>
        <p:spPr>
          <a:xfrm>
            <a:off x="5958519" y="2926081"/>
            <a:ext cx="7903787" cy="4542503"/>
          </a:xfrm>
          <a:prstGeom prst="rect">
            <a:avLst/>
          </a:prstGeom>
        </p:spPr>
        <p:txBody>
          <a:bodyPr spcFirstLastPara="1" vert="horz" wrap="square" lIns="146304" tIns="73152" rIns="146304" bIns="73152" rtlCol="0" anchor="t" anchorCtr="0">
            <a:normAutofit/>
          </a:bodyPr>
          <a:lstStyle/>
          <a:p>
            <a:pPr marL="0" indent="-365750" defTabSz="1463004">
              <a:buFont typeface="Arial" panose="020B0604020202020204" pitchFamily="34" charset="0"/>
              <a:buChar char="•"/>
            </a:pPr>
            <a:r>
              <a:rPr lang="en-US" sz="1760"/>
              <a:t>Aware of risks and vulnerabilities for both human and technological aspects as well as at the organizational to individual level.</a:t>
            </a:r>
          </a:p>
          <a:p>
            <a:pPr marL="0" indent="-365750" defTabSz="1463004">
              <a:spcBef>
                <a:spcPts val="1920"/>
              </a:spcBef>
              <a:buFont typeface="Arial" panose="020B0604020202020204" pitchFamily="34" charset="0"/>
              <a:buChar char="•"/>
            </a:pPr>
            <a:r>
              <a:rPr lang="en-US" sz="1760"/>
              <a:t>Organizational Goals:</a:t>
            </a:r>
          </a:p>
          <a:p>
            <a:pPr indent="-365750" defTabSz="1463004">
              <a:spcBef>
                <a:spcPts val="1920"/>
              </a:spcBef>
              <a:buSzPct val="100000"/>
              <a:buFont typeface="Arial" panose="020B0604020202020204" pitchFamily="34" charset="0"/>
              <a:buChar char="•"/>
            </a:pPr>
            <a:r>
              <a:rPr lang="en-US" sz="1760"/>
              <a:t>Increase Cyber Resilience</a:t>
            </a:r>
          </a:p>
          <a:p>
            <a:pPr indent="-365750" defTabSz="1463004">
              <a:buSzPct val="100000"/>
              <a:buFont typeface="Arial" panose="020B0604020202020204" pitchFamily="34" charset="0"/>
              <a:buChar char="•"/>
            </a:pPr>
            <a:r>
              <a:rPr lang="en-US" sz="1760"/>
              <a:t>Establishing a Cyber Vigilant Mindset</a:t>
            </a:r>
          </a:p>
          <a:p>
            <a:pPr lvl="1" indent="-365750" defTabSz="1463004">
              <a:buSzPct val="100000"/>
              <a:buFont typeface="Arial" panose="020B0604020202020204" pitchFamily="34" charset="0"/>
              <a:buChar char="•"/>
            </a:pPr>
            <a:r>
              <a:rPr lang="en-US" sz="1760"/>
              <a:t>Constant awareness and secure promoting behaviours</a:t>
            </a:r>
          </a:p>
          <a:p>
            <a:pPr marL="0" indent="-365750" defTabSz="1463004">
              <a:spcBef>
                <a:spcPts val="1920"/>
              </a:spcBef>
              <a:buFont typeface="Arial" panose="020B0604020202020204" pitchFamily="34" charset="0"/>
              <a:buChar char="•"/>
            </a:pPr>
            <a:r>
              <a:rPr lang="en-US" sz="1760"/>
              <a:t>3 keys for training</a:t>
            </a:r>
          </a:p>
          <a:p>
            <a:pPr indent="-365750" defTabSz="1463004">
              <a:spcBef>
                <a:spcPts val="1920"/>
              </a:spcBef>
              <a:buSzPct val="100000"/>
              <a:buFont typeface="Arial" panose="020B0604020202020204" pitchFamily="34" charset="0"/>
              <a:buChar char="•"/>
            </a:pPr>
            <a:r>
              <a:rPr lang="en-US" sz="1760"/>
              <a:t>Training – Employee email security training on a computer based training module</a:t>
            </a:r>
          </a:p>
          <a:p>
            <a:pPr indent="-365750" defTabSz="1463004">
              <a:buSzPct val="100000"/>
              <a:buFont typeface="Arial" panose="020B0604020202020204" pitchFamily="34" charset="0"/>
              <a:buChar char="•"/>
            </a:pPr>
            <a:r>
              <a:rPr lang="en-US" sz="1760"/>
              <a:t>Evaluation – Periodic testing through the use of simulated phishing that puts their training to the test</a:t>
            </a:r>
          </a:p>
          <a:p>
            <a:pPr indent="-365750" defTabSz="1463004">
              <a:buSzPct val="100000"/>
              <a:buFont typeface="Arial" panose="020B0604020202020204" pitchFamily="34" charset="0"/>
              <a:buChar char="•"/>
            </a:pPr>
            <a:r>
              <a:rPr lang="en-US" sz="1760"/>
              <a:t>Insight – In depth quarterly reporting reveals campaign statistics, vulnerabilities and employee activity</a:t>
            </a:r>
          </a:p>
          <a:p>
            <a:pPr marL="0" indent="-365750" defTabSz="1463004">
              <a:spcBef>
                <a:spcPts val="1920"/>
              </a:spcBef>
              <a:spcAft>
                <a:spcPts val="1920"/>
              </a:spcAft>
              <a:buFont typeface="Arial" panose="020B0604020202020204" pitchFamily="34" charset="0"/>
              <a:buChar char="•"/>
            </a:pPr>
            <a:endParaRPr lang="en-US" sz="1760"/>
          </a:p>
        </p:txBody>
      </p:sp>
      <p:pic>
        <p:nvPicPr>
          <p:cNvPr id="445" name="Picture 444" descr="Colourful carved figures of humans">
            <a:extLst>
              <a:ext uri="{FF2B5EF4-FFF2-40B4-BE49-F238E27FC236}">
                <a16:creationId xmlns:a16="http://schemas.microsoft.com/office/drawing/2014/main" id="{AA9DDCD2-0359-FA13-2C44-DDCC1CA48F9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2"/>
          <a:stretch/>
        </p:blipFill>
        <p:spPr>
          <a:xfrm>
            <a:off x="32" y="16"/>
            <a:ext cx="5562677" cy="8229584"/>
          </a:xfrm>
          <a:prstGeom prst="rect">
            <a:avLst/>
          </a:prstGeom>
          <a:effectLst/>
        </p:spPr>
      </p:pic>
      <p:cxnSp>
        <p:nvCxnSpPr>
          <p:cNvPr id="449" name="Straight Connector 44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7120" y="2538139"/>
            <a:ext cx="7571232" cy="0"/>
          </a:xfrm>
          <a:prstGeom prst="line">
            <a:avLst/>
          </a:prstGeom>
          <a:ln w="19050">
            <a:solidFill>
              <a:srgbClr val="F39C1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3">
                                            <p:txEl>
                                              <p:pRg st="0" end="0"/>
                                            </p:txEl>
                                          </p:spTgt>
                                        </p:tgtEl>
                                        <p:attrNameLst>
                                          <p:attrName>style.visibility</p:attrName>
                                        </p:attrNameLst>
                                      </p:cBhvr>
                                      <p:to>
                                        <p:strVal val="visible"/>
                                      </p:to>
                                    </p:set>
                                    <p:animEffect transition="in" filter="fade">
                                      <p:cBhvr>
                                        <p:cTn id="7" dur="500"/>
                                        <p:tgtEl>
                                          <p:spTgt spid="4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43">
                                            <p:txEl>
                                              <p:pRg st="1" end="1"/>
                                            </p:txEl>
                                          </p:spTgt>
                                        </p:tgtEl>
                                        <p:attrNameLst>
                                          <p:attrName>style.visibility</p:attrName>
                                        </p:attrNameLst>
                                      </p:cBhvr>
                                      <p:to>
                                        <p:strVal val="visible"/>
                                      </p:to>
                                    </p:set>
                                    <p:animEffect transition="in" filter="fade">
                                      <p:cBhvr>
                                        <p:cTn id="12" dur="500"/>
                                        <p:tgtEl>
                                          <p:spTgt spid="44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43">
                                            <p:txEl>
                                              <p:pRg st="2" end="2"/>
                                            </p:txEl>
                                          </p:spTgt>
                                        </p:tgtEl>
                                        <p:attrNameLst>
                                          <p:attrName>style.visibility</p:attrName>
                                        </p:attrNameLst>
                                      </p:cBhvr>
                                      <p:to>
                                        <p:strVal val="visible"/>
                                      </p:to>
                                    </p:set>
                                    <p:animEffect transition="in" filter="fade">
                                      <p:cBhvr>
                                        <p:cTn id="17" dur="500"/>
                                        <p:tgtEl>
                                          <p:spTgt spid="44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43">
                                            <p:txEl>
                                              <p:pRg st="3" end="3"/>
                                            </p:txEl>
                                          </p:spTgt>
                                        </p:tgtEl>
                                        <p:attrNameLst>
                                          <p:attrName>style.visibility</p:attrName>
                                        </p:attrNameLst>
                                      </p:cBhvr>
                                      <p:to>
                                        <p:strVal val="visible"/>
                                      </p:to>
                                    </p:set>
                                    <p:animEffect transition="in" filter="fade">
                                      <p:cBhvr>
                                        <p:cTn id="22" dur="500"/>
                                        <p:tgtEl>
                                          <p:spTgt spid="443">
                                            <p:txEl>
                                              <p:pRg st="3" end="3"/>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43">
                                            <p:txEl>
                                              <p:pRg st="4" end="4"/>
                                            </p:txEl>
                                          </p:spTgt>
                                        </p:tgtEl>
                                        <p:attrNameLst>
                                          <p:attrName>style.visibility</p:attrName>
                                        </p:attrNameLst>
                                      </p:cBhvr>
                                      <p:to>
                                        <p:strVal val="visible"/>
                                      </p:to>
                                    </p:set>
                                    <p:animEffect transition="in" filter="fade">
                                      <p:cBhvr>
                                        <p:cTn id="25" dur="500"/>
                                        <p:tgtEl>
                                          <p:spTgt spid="44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43">
                                            <p:txEl>
                                              <p:pRg st="5" end="5"/>
                                            </p:txEl>
                                          </p:spTgt>
                                        </p:tgtEl>
                                        <p:attrNameLst>
                                          <p:attrName>style.visibility</p:attrName>
                                        </p:attrNameLst>
                                      </p:cBhvr>
                                      <p:to>
                                        <p:strVal val="visible"/>
                                      </p:to>
                                    </p:set>
                                    <p:animEffect transition="in" filter="fade">
                                      <p:cBhvr>
                                        <p:cTn id="30" dur="500"/>
                                        <p:tgtEl>
                                          <p:spTgt spid="44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43">
                                            <p:txEl>
                                              <p:pRg st="6" end="6"/>
                                            </p:txEl>
                                          </p:spTgt>
                                        </p:tgtEl>
                                        <p:attrNameLst>
                                          <p:attrName>style.visibility</p:attrName>
                                        </p:attrNameLst>
                                      </p:cBhvr>
                                      <p:to>
                                        <p:strVal val="visible"/>
                                      </p:to>
                                    </p:set>
                                    <p:animEffect transition="in" filter="fade">
                                      <p:cBhvr>
                                        <p:cTn id="35" dur="500"/>
                                        <p:tgtEl>
                                          <p:spTgt spid="443">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43">
                                            <p:txEl>
                                              <p:pRg st="7" end="7"/>
                                            </p:txEl>
                                          </p:spTgt>
                                        </p:tgtEl>
                                        <p:attrNameLst>
                                          <p:attrName>style.visibility</p:attrName>
                                        </p:attrNameLst>
                                      </p:cBhvr>
                                      <p:to>
                                        <p:strVal val="visible"/>
                                      </p:to>
                                    </p:set>
                                    <p:animEffect transition="in" filter="fade">
                                      <p:cBhvr>
                                        <p:cTn id="40" dur="500"/>
                                        <p:tgtEl>
                                          <p:spTgt spid="443">
                                            <p:txEl>
                                              <p:pRg st="7" end="7"/>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443">
                                            <p:txEl>
                                              <p:pRg st="8" end="8"/>
                                            </p:txEl>
                                          </p:spTgt>
                                        </p:tgtEl>
                                        <p:attrNameLst>
                                          <p:attrName>style.visibility</p:attrName>
                                        </p:attrNameLst>
                                      </p:cBhvr>
                                      <p:to>
                                        <p:strVal val="visible"/>
                                      </p:to>
                                    </p:set>
                                    <p:animEffect transition="in" filter="fade">
                                      <p:cBhvr>
                                        <p:cTn id="45" dur="500"/>
                                        <p:tgtEl>
                                          <p:spTgt spid="44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47"/>
        <p:cNvGrpSpPr/>
        <p:nvPr/>
      </p:nvGrpSpPr>
      <p:grpSpPr>
        <a:xfrm>
          <a:off x="0" y="0"/>
          <a:ext cx="0" cy="0"/>
          <a:chOff x="0" y="0"/>
          <a:chExt cx="0" cy="0"/>
        </a:xfrm>
      </p:grpSpPr>
      <p:sp useBgFill="1">
        <p:nvSpPr>
          <p:cNvPr id="455" name="Rectangle 454">
            <a:extLst>
              <a:ext uri="{FF2B5EF4-FFF2-40B4-BE49-F238E27FC236}">
                <a16:creationId xmlns:a16="http://schemas.microsoft.com/office/drawing/2014/main" id="{0288C6B4-AFC3-407F-A595-EFFD38D4CC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463004"/>
            <a:endParaRPr lang="en-US" sz="2880">
              <a:solidFill>
                <a:prstClr val="white"/>
              </a:solidFill>
              <a:latin typeface="Calibri" panose="020F0502020204030204"/>
            </a:endParaRPr>
          </a:p>
        </p:txBody>
      </p:sp>
      <p:sp useBgFill="1">
        <p:nvSpPr>
          <p:cNvPr id="457" name="Freeform: Shape 456">
            <a:extLst>
              <a:ext uri="{FF2B5EF4-FFF2-40B4-BE49-F238E27FC236}">
                <a16:creationId xmlns:a16="http://schemas.microsoft.com/office/drawing/2014/main" id="{CF236821-17FE-429B-8D2C-08E13A64EA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346806" cy="82296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463004">
              <a:defRPr/>
            </a:pPr>
            <a:endParaRPr lang="en-US" sz="2880">
              <a:solidFill>
                <a:prstClr val="white"/>
              </a:solidFill>
              <a:latin typeface="Calibri" panose="020F0502020204030204"/>
            </a:endParaRPr>
          </a:p>
        </p:txBody>
      </p:sp>
      <p:sp useBgFill="1">
        <p:nvSpPr>
          <p:cNvPr id="459" name="Freeform: Shape 458">
            <a:extLst>
              <a:ext uri="{FF2B5EF4-FFF2-40B4-BE49-F238E27FC236}">
                <a16:creationId xmlns:a16="http://schemas.microsoft.com/office/drawing/2014/main" id="{C0BDBCD2-E081-43AB-9119-C55465E59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335834" cy="82296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463004">
              <a:defRPr/>
            </a:pPr>
            <a:endParaRPr lang="en-US" sz="2880">
              <a:solidFill>
                <a:prstClr val="white"/>
              </a:solidFill>
              <a:latin typeface="Calibri" panose="020F0502020204030204"/>
            </a:endParaRPr>
          </a:p>
        </p:txBody>
      </p:sp>
      <p:sp>
        <p:nvSpPr>
          <p:cNvPr id="448" name="Google Shape;448;p39"/>
          <p:cNvSpPr txBox="1">
            <a:spLocks noGrp="1"/>
          </p:cNvSpPr>
          <p:nvPr>
            <p:ph type="title"/>
          </p:nvPr>
        </p:nvSpPr>
        <p:spPr>
          <a:xfrm>
            <a:off x="445312" y="1393547"/>
            <a:ext cx="4125773" cy="1486814"/>
          </a:xfrm>
          <a:prstGeom prst="rect">
            <a:avLst/>
          </a:prstGeom>
        </p:spPr>
        <p:txBody>
          <a:bodyPr spcFirstLastPara="1" vert="horz" wrap="square" lIns="146304" tIns="73152" rIns="146304" bIns="73152" rtlCol="0" anchor="ctr" anchorCtr="0">
            <a:normAutofit fontScale="90000"/>
          </a:bodyPr>
          <a:lstStyle/>
          <a:p>
            <a:pPr defTabSz="1463004">
              <a:spcBef>
                <a:spcPct val="0"/>
              </a:spcBef>
            </a:pPr>
            <a:r>
              <a:rPr lang="en-US" sz="3360" dirty="0"/>
              <a:t>Training cyber secure </a:t>
            </a:r>
            <a:r>
              <a:rPr lang="en-US" sz="3360" dirty="0" err="1"/>
              <a:t>behaviours</a:t>
            </a:r>
            <a:r>
              <a:rPr lang="en-US" sz="3360" dirty="0"/>
              <a:t> (status quo)</a:t>
            </a:r>
          </a:p>
        </p:txBody>
      </p:sp>
      <p:sp>
        <p:nvSpPr>
          <p:cNvPr id="461" name="Rectangle 460">
            <a:extLst>
              <a:ext uri="{FF2B5EF4-FFF2-40B4-BE49-F238E27FC236}">
                <a16:creationId xmlns:a16="http://schemas.microsoft.com/office/drawing/2014/main" id="{98E79BE4-34FE-485A-98A5-92CE8F7C4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711856"/>
            <a:ext cx="153619" cy="7846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463004"/>
            <a:endParaRPr lang="en-US" sz="2880">
              <a:solidFill>
                <a:prstClr val="white"/>
              </a:solidFill>
              <a:latin typeface="Calibri" panose="020F0502020204030204"/>
            </a:endParaRPr>
          </a:p>
        </p:txBody>
      </p:sp>
      <p:sp>
        <p:nvSpPr>
          <p:cNvPr id="463" name="Rectangle 462">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070" y="2932176"/>
            <a:ext cx="4059936" cy="2194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463004">
              <a:defRPr/>
            </a:pPr>
            <a:endParaRPr lang="en-US" sz="2880">
              <a:solidFill>
                <a:prstClr val="white"/>
              </a:solidFill>
              <a:latin typeface="Calibri" panose="020F0502020204030204"/>
            </a:endParaRPr>
          </a:p>
        </p:txBody>
      </p:sp>
      <p:sp>
        <p:nvSpPr>
          <p:cNvPr id="449" name="Google Shape;449;p39"/>
          <p:cNvSpPr txBox="1">
            <a:spLocks noGrp="1"/>
          </p:cNvSpPr>
          <p:nvPr>
            <p:ph type="body" idx="1"/>
          </p:nvPr>
        </p:nvSpPr>
        <p:spPr>
          <a:xfrm>
            <a:off x="445312" y="3261664"/>
            <a:ext cx="4126688" cy="3848711"/>
          </a:xfrm>
          <a:prstGeom prst="rect">
            <a:avLst/>
          </a:prstGeom>
        </p:spPr>
        <p:txBody>
          <a:bodyPr spcFirstLastPara="1" vert="horz" wrap="square" lIns="146304" tIns="73152" rIns="146304" bIns="73152" rtlCol="0" anchor="t" anchorCtr="0">
            <a:normAutofit/>
          </a:bodyPr>
          <a:lstStyle/>
          <a:p>
            <a:pPr marL="0" indent="-365750" defTabSz="1463004">
              <a:buFont typeface="Arial" panose="020B0604020202020204" pitchFamily="34" charset="0"/>
              <a:buChar char="•"/>
            </a:pPr>
            <a:r>
              <a:rPr lang="en-US" sz="1280" dirty="0"/>
              <a:t>Change focus from fear activation to incentive based</a:t>
            </a:r>
          </a:p>
          <a:p>
            <a:pPr marL="0" indent="-365750" defTabSz="1463004">
              <a:spcBef>
                <a:spcPts val="1920"/>
              </a:spcBef>
              <a:buFont typeface="Arial" panose="020B0604020202020204" pitchFamily="34" charset="0"/>
              <a:buChar char="•"/>
            </a:pPr>
            <a:r>
              <a:rPr lang="en-US" sz="1280" dirty="0"/>
              <a:t>Gamification of education and training</a:t>
            </a:r>
          </a:p>
          <a:p>
            <a:pPr marL="0" indent="-365750" defTabSz="1463004">
              <a:spcBef>
                <a:spcPts val="1920"/>
              </a:spcBef>
              <a:buFont typeface="Arial" panose="020B0604020202020204" pitchFamily="34" charset="0"/>
              <a:buChar char="•"/>
            </a:pPr>
            <a:r>
              <a:rPr lang="en-US" sz="1280" dirty="0"/>
              <a:t>Based on Social Cognitive Theory and </a:t>
            </a:r>
            <a:r>
              <a:rPr lang="en-US" sz="1280" dirty="0" err="1"/>
              <a:t>Behaviourism</a:t>
            </a:r>
            <a:endParaRPr lang="en-US" sz="1280" dirty="0"/>
          </a:p>
          <a:p>
            <a:pPr indent="-365750" defTabSz="1463004">
              <a:spcBef>
                <a:spcPts val="1920"/>
              </a:spcBef>
              <a:buFont typeface="Arial" panose="020B0604020202020204" pitchFamily="34" charset="0"/>
              <a:buChar char="•"/>
            </a:pPr>
            <a:r>
              <a:rPr lang="en-US" sz="1280" dirty="0"/>
              <a:t>Points</a:t>
            </a:r>
          </a:p>
          <a:p>
            <a:pPr indent="-365750" defTabSz="1463004">
              <a:buFont typeface="Arial" panose="020B0604020202020204" pitchFamily="34" charset="0"/>
              <a:buChar char="•"/>
            </a:pPr>
            <a:r>
              <a:rPr lang="en-US" sz="1280" dirty="0"/>
              <a:t>Badges </a:t>
            </a:r>
          </a:p>
          <a:p>
            <a:pPr indent="-365750" defTabSz="1463004">
              <a:buFont typeface="Arial" panose="020B0604020202020204" pitchFamily="34" charset="0"/>
              <a:buChar char="•"/>
            </a:pPr>
            <a:r>
              <a:rPr lang="en-US" sz="1280" dirty="0"/>
              <a:t>Leaderboards</a:t>
            </a:r>
          </a:p>
          <a:p>
            <a:pPr marL="0" indent="-365750" defTabSz="1463004">
              <a:spcBef>
                <a:spcPts val="1920"/>
              </a:spcBef>
              <a:buFont typeface="Arial" panose="020B0604020202020204" pitchFamily="34" charset="0"/>
              <a:buChar char="•"/>
            </a:pPr>
            <a:r>
              <a:rPr lang="en-US" sz="1280" dirty="0"/>
              <a:t>Helps Increase awareness and persistent </a:t>
            </a:r>
            <a:r>
              <a:rPr lang="en-US" sz="1280" dirty="0" err="1"/>
              <a:t>behaviour</a:t>
            </a:r>
            <a:endParaRPr lang="en-US" sz="1280" dirty="0"/>
          </a:p>
          <a:p>
            <a:pPr marL="0" indent="-365750" defTabSz="1463004">
              <a:spcBef>
                <a:spcPts val="1920"/>
              </a:spcBef>
              <a:buFont typeface="Arial" panose="020B0604020202020204" pitchFamily="34" charset="0"/>
              <a:buChar char="•"/>
            </a:pPr>
            <a:r>
              <a:rPr lang="en-US" sz="1280" dirty="0"/>
              <a:t>Periodic testing and updating</a:t>
            </a:r>
          </a:p>
          <a:p>
            <a:pPr indent="-365750" defTabSz="1463004">
              <a:spcBef>
                <a:spcPts val="1920"/>
              </a:spcBef>
              <a:buFont typeface="Arial" panose="020B0604020202020204" pitchFamily="34" charset="0"/>
              <a:buChar char="•"/>
            </a:pPr>
            <a:r>
              <a:rPr lang="en-US" sz="1280" dirty="0"/>
              <a:t>Intermittent incentives</a:t>
            </a:r>
          </a:p>
          <a:p>
            <a:pPr indent="-365750" defTabSz="1463004">
              <a:buFont typeface="Arial" panose="020B0604020202020204" pitchFamily="34" charset="0"/>
              <a:buChar char="•"/>
            </a:pPr>
            <a:r>
              <a:rPr lang="en-US" sz="1280" dirty="0"/>
              <a:t>Attack development</a:t>
            </a:r>
          </a:p>
          <a:p>
            <a:pPr indent="-365750" defTabSz="1463004">
              <a:buFont typeface="Arial" panose="020B0604020202020204" pitchFamily="34" charset="0"/>
              <a:buChar char="•"/>
            </a:pPr>
            <a:r>
              <a:rPr lang="en-US" sz="1280" dirty="0"/>
              <a:t>Exposure and training</a:t>
            </a:r>
          </a:p>
        </p:txBody>
      </p:sp>
      <p:pic>
        <p:nvPicPr>
          <p:cNvPr id="450" name="Google Shape;450;p39"/>
          <p:cNvPicPr preferRelativeResize="0"/>
          <p:nvPr/>
        </p:nvPicPr>
        <p:blipFill>
          <a:blip r:embed="rId3" cstate="email">
            <a:extLst>
              <a:ext uri="{28A0092B-C50C-407E-A947-70E740481C1C}">
                <a14:useLocalDpi xmlns:a14="http://schemas.microsoft.com/office/drawing/2010/main"/>
              </a:ext>
            </a:extLst>
          </a:blip>
          <a:stretch>
            <a:fillRect/>
          </a:stretch>
        </p:blipFill>
        <p:spPr>
          <a:xfrm>
            <a:off x="5881421" y="1060249"/>
            <a:ext cx="8306410" cy="6229806"/>
          </a:xfrm>
          <a:prstGeom prst="rect">
            <a:avLst/>
          </a:prstGeom>
          <a:noFill/>
        </p:spPr>
      </p:pic>
      <p:grpSp>
        <p:nvGrpSpPr>
          <p:cNvPr id="2" name="Group 1">
            <a:extLst>
              <a:ext uri="{FF2B5EF4-FFF2-40B4-BE49-F238E27FC236}">
                <a16:creationId xmlns:a16="http://schemas.microsoft.com/office/drawing/2014/main" id="{3EF8A2D6-997E-A7A2-F80D-66DCE0FC3A73}"/>
              </a:ext>
            </a:extLst>
          </p:cNvPr>
          <p:cNvGrpSpPr/>
          <p:nvPr/>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B71DFF94-B054-A320-BA71-F7F8532FF03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949E7A4-A844-6578-31E0-332779BB300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9">
                                            <p:txEl>
                                              <p:pRg st="0" end="0"/>
                                            </p:txEl>
                                          </p:spTgt>
                                        </p:tgtEl>
                                        <p:attrNameLst>
                                          <p:attrName>style.visibility</p:attrName>
                                        </p:attrNameLst>
                                      </p:cBhvr>
                                      <p:to>
                                        <p:strVal val="visible"/>
                                      </p:to>
                                    </p:set>
                                    <p:animEffect transition="in" filter="barn(inVertical)">
                                      <p:cBhvr>
                                        <p:cTn id="7" dur="500"/>
                                        <p:tgtEl>
                                          <p:spTgt spid="44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49">
                                            <p:txEl>
                                              <p:pRg st="1" end="1"/>
                                            </p:txEl>
                                          </p:spTgt>
                                        </p:tgtEl>
                                        <p:attrNameLst>
                                          <p:attrName>style.visibility</p:attrName>
                                        </p:attrNameLst>
                                      </p:cBhvr>
                                      <p:to>
                                        <p:strVal val="visible"/>
                                      </p:to>
                                    </p:set>
                                    <p:animEffect transition="in" filter="barn(inVertical)">
                                      <p:cBhvr>
                                        <p:cTn id="12" dur="500"/>
                                        <p:tgtEl>
                                          <p:spTgt spid="44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49">
                                            <p:txEl>
                                              <p:pRg st="2" end="2"/>
                                            </p:txEl>
                                          </p:spTgt>
                                        </p:tgtEl>
                                        <p:attrNameLst>
                                          <p:attrName>style.visibility</p:attrName>
                                        </p:attrNameLst>
                                      </p:cBhvr>
                                      <p:to>
                                        <p:strVal val="visible"/>
                                      </p:to>
                                    </p:set>
                                    <p:animEffect transition="in" filter="barn(inVertical)">
                                      <p:cBhvr>
                                        <p:cTn id="17" dur="500"/>
                                        <p:tgtEl>
                                          <p:spTgt spid="44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49">
                                            <p:txEl>
                                              <p:pRg st="3" end="3"/>
                                            </p:txEl>
                                          </p:spTgt>
                                        </p:tgtEl>
                                        <p:attrNameLst>
                                          <p:attrName>style.visibility</p:attrName>
                                        </p:attrNameLst>
                                      </p:cBhvr>
                                      <p:to>
                                        <p:strVal val="visible"/>
                                      </p:to>
                                    </p:set>
                                    <p:animEffect transition="in" filter="barn(inVertical)">
                                      <p:cBhvr>
                                        <p:cTn id="22" dur="500"/>
                                        <p:tgtEl>
                                          <p:spTgt spid="44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49">
                                            <p:txEl>
                                              <p:pRg st="4" end="4"/>
                                            </p:txEl>
                                          </p:spTgt>
                                        </p:tgtEl>
                                        <p:attrNameLst>
                                          <p:attrName>style.visibility</p:attrName>
                                        </p:attrNameLst>
                                      </p:cBhvr>
                                      <p:to>
                                        <p:strVal val="visible"/>
                                      </p:to>
                                    </p:set>
                                    <p:animEffect transition="in" filter="barn(inVertical)">
                                      <p:cBhvr>
                                        <p:cTn id="27" dur="500"/>
                                        <p:tgtEl>
                                          <p:spTgt spid="44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49">
                                            <p:txEl>
                                              <p:pRg st="5" end="5"/>
                                            </p:txEl>
                                          </p:spTgt>
                                        </p:tgtEl>
                                        <p:attrNameLst>
                                          <p:attrName>style.visibility</p:attrName>
                                        </p:attrNameLst>
                                      </p:cBhvr>
                                      <p:to>
                                        <p:strVal val="visible"/>
                                      </p:to>
                                    </p:set>
                                    <p:animEffect transition="in" filter="barn(inVertical)">
                                      <p:cBhvr>
                                        <p:cTn id="32" dur="500"/>
                                        <p:tgtEl>
                                          <p:spTgt spid="44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449">
                                            <p:txEl>
                                              <p:pRg st="6" end="6"/>
                                            </p:txEl>
                                          </p:spTgt>
                                        </p:tgtEl>
                                        <p:attrNameLst>
                                          <p:attrName>style.visibility</p:attrName>
                                        </p:attrNameLst>
                                      </p:cBhvr>
                                      <p:to>
                                        <p:strVal val="visible"/>
                                      </p:to>
                                    </p:set>
                                    <p:animEffect transition="in" filter="barn(inVertical)">
                                      <p:cBhvr>
                                        <p:cTn id="37" dur="500"/>
                                        <p:tgtEl>
                                          <p:spTgt spid="449">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449">
                                            <p:txEl>
                                              <p:pRg st="7" end="7"/>
                                            </p:txEl>
                                          </p:spTgt>
                                        </p:tgtEl>
                                        <p:attrNameLst>
                                          <p:attrName>style.visibility</p:attrName>
                                        </p:attrNameLst>
                                      </p:cBhvr>
                                      <p:to>
                                        <p:strVal val="visible"/>
                                      </p:to>
                                    </p:set>
                                    <p:animEffect transition="in" filter="barn(inVertical)">
                                      <p:cBhvr>
                                        <p:cTn id="42" dur="500"/>
                                        <p:tgtEl>
                                          <p:spTgt spid="449">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449">
                                            <p:txEl>
                                              <p:pRg st="8" end="8"/>
                                            </p:txEl>
                                          </p:spTgt>
                                        </p:tgtEl>
                                        <p:attrNameLst>
                                          <p:attrName>style.visibility</p:attrName>
                                        </p:attrNameLst>
                                      </p:cBhvr>
                                      <p:to>
                                        <p:strVal val="visible"/>
                                      </p:to>
                                    </p:set>
                                    <p:animEffect transition="in" filter="barn(inVertical)">
                                      <p:cBhvr>
                                        <p:cTn id="47" dur="500"/>
                                        <p:tgtEl>
                                          <p:spTgt spid="449">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449">
                                            <p:txEl>
                                              <p:pRg st="9" end="9"/>
                                            </p:txEl>
                                          </p:spTgt>
                                        </p:tgtEl>
                                        <p:attrNameLst>
                                          <p:attrName>style.visibility</p:attrName>
                                        </p:attrNameLst>
                                      </p:cBhvr>
                                      <p:to>
                                        <p:strVal val="visible"/>
                                      </p:to>
                                    </p:set>
                                    <p:animEffect transition="in" filter="barn(inVertical)">
                                      <p:cBhvr>
                                        <p:cTn id="52" dur="500"/>
                                        <p:tgtEl>
                                          <p:spTgt spid="449">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449">
                                            <p:txEl>
                                              <p:pRg st="10" end="10"/>
                                            </p:txEl>
                                          </p:spTgt>
                                        </p:tgtEl>
                                        <p:attrNameLst>
                                          <p:attrName>style.visibility</p:attrName>
                                        </p:attrNameLst>
                                      </p:cBhvr>
                                      <p:to>
                                        <p:strVal val="visible"/>
                                      </p:to>
                                    </p:set>
                                    <p:animEffect transition="in" filter="barn(inVertical)">
                                      <p:cBhvr>
                                        <p:cTn id="57" dur="500"/>
                                        <p:tgtEl>
                                          <p:spTgt spid="449">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9"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17"/>
          <p:cNvSpPr txBox="1">
            <a:spLocks noGrp="1"/>
          </p:cNvSpPr>
          <p:nvPr>
            <p:ph type="title"/>
          </p:nvPr>
        </p:nvSpPr>
        <p:spPr>
          <a:xfrm>
            <a:off x="2086080" y="957720"/>
            <a:ext cx="11248800" cy="875040"/>
          </a:xfrm>
          <a:prstGeom prst="rect">
            <a:avLst/>
          </a:prstGeom>
        </p:spPr>
        <p:txBody>
          <a:bodyPr spcFirstLastPara="1" vert="horz" wrap="square" lIns="146280" tIns="146280" rIns="146280" bIns="146280" rtlCol="0" anchor="t" anchorCtr="0">
            <a:normAutofit fontScale="90000"/>
          </a:bodyPr>
          <a:lstStyle/>
          <a:p>
            <a:r>
              <a:rPr lang="en-GB"/>
              <a:t>Digitalization in health sector...</a:t>
            </a:r>
            <a:endParaRPr/>
          </a:p>
        </p:txBody>
      </p:sp>
      <p:sp>
        <p:nvSpPr>
          <p:cNvPr id="304" name="Google Shape;304;p17"/>
          <p:cNvSpPr txBox="1">
            <a:spLocks noGrp="1"/>
          </p:cNvSpPr>
          <p:nvPr>
            <p:ph type="body" idx="1"/>
          </p:nvPr>
        </p:nvSpPr>
        <p:spPr>
          <a:xfrm>
            <a:off x="2086080" y="1995080"/>
            <a:ext cx="11322240" cy="5698080"/>
          </a:xfrm>
          <a:prstGeom prst="rect">
            <a:avLst/>
          </a:prstGeom>
        </p:spPr>
        <p:txBody>
          <a:bodyPr spcFirstLastPara="1" vert="horz" wrap="square" lIns="146280" tIns="146280" rIns="146280" bIns="146280" rtlCol="0" anchor="t" anchorCtr="0">
            <a:normAutofit fontScale="92500" lnSpcReduction="10000"/>
          </a:bodyPr>
          <a:lstStyle/>
          <a:p>
            <a:pPr marL="0" indent="0">
              <a:buNone/>
            </a:pPr>
            <a:r>
              <a:rPr lang="en-GB" dirty="0"/>
              <a:t>… means increased vulnerability</a:t>
            </a:r>
            <a:endParaRPr dirty="0"/>
          </a:p>
          <a:p>
            <a:pPr marL="0" indent="0">
              <a:spcBef>
                <a:spcPts val="1920"/>
              </a:spcBef>
              <a:buNone/>
            </a:pPr>
            <a:endParaRPr dirty="0"/>
          </a:p>
          <a:p>
            <a:pPr>
              <a:spcBef>
                <a:spcPts val="1920"/>
              </a:spcBef>
            </a:pPr>
            <a:r>
              <a:rPr lang="en-GB" dirty="0"/>
              <a:t>Data storage in centralized or highly interconnected digital infrastructures</a:t>
            </a:r>
            <a:endParaRPr dirty="0"/>
          </a:p>
          <a:p>
            <a:r>
              <a:rPr lang="en-GB" dirty="0"/>
              <a:t>Patient-</a:t>
            </a:r>
            <a:r>
              <a:rPr lang="en-GB" dirty="0" err="1"/>
              <a:t>centered</a:t>
            </a:r>
            <a:r>
              <a:rPr lang="en-GB" dirty="0"/>
              <a:t> medicine requires autonomy of the patient and the patient’s access to his/her personal data </a:t>
            </a:r>
            <a:endParaRPr dirty="0"/>
          </a:p>
          <a:p>
            <a:r>
              <a:rPr lang="en-GB" dirty="0"/>
              <a:t>Ambulatory data collection increases the amount of sensitive data </a:t>
            </a:r>
            <a:endParaRPr dirty="0"/>
          </a:p>
          <a:p>
            <a:r>
              <a:rPr lang="en-GB" dirty="0"/>
              <a:t>Insight into patient documentation and personal or anonymized data by various actors, such as insurances, healthcare professionals of various institutions, organisations</a:t>
            </a:r>
            <a:endParaRPr dirty="0"/>
          </a:p>
          <a:p>
            <a:r>
              <a:rPr lang="en-GB" dirty="0"/>
              <a:t>Need for constantly updated and modernized hard- and software</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4"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788"/>
        <p:cNvGrpSpPr/>
        <p:nvPr/>
      </p:nvGrpSpPr>
      <p:grpSpPr>
        <a:xfrm>
          <a:off x="0" y="0"/>
          <a:ext cx="0" cy="0"/>
          <a:chOff x="0" y="0"/>
          <a:chExt cx="0" cy="0"/>
        </a:xfrm>
      </p:grpSpPr>
      <p:sp>
        <p:nvSpPr>
          <p:cNvPr id="1789" name="Google Shape;1789;p270"/>
          <p:cNvSpPr/>
          <p:nvPr/>
        </p:nvSpPr>
        <p:spPr>
          <a:xfrm>
            <a:off x="5213280" y="3575400"/>
            <a:ext cx="4198080" cy="3420000"/>
          </a:xfrm>
          <a:prstGeom prst="roundRect">
            <a:avLst>
              <a:gd name="adj" fmla="val 16667"/>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109720" tIns="54840" rIns="109720" bIns="54840" anchor="ctr" anchorCtr="0">
            <a:noAutofit/>
          </a:bodyPr>
          <a:lstStyle/>
          <a:p>
            <a:pPr algn="ctr" defTabSz="1463004"/>
            <a:endParaRPr sz="2240">
              <a:solidFill>
                <a:prstClr val="white"/>
              </a:solidFill>
              <a:latin typeface="Calibri"/>
              <a:ea typeface="Calibri"/>
              <a:cs typeface="Calibri"/>
              <a:sym typeface="Calibri"/>
            </a:endParaRPr>
          </a:p>
        </p:txBody>
      </p:sp>
      <p:sp>
        <p:nvSpPr>
          <p:cNvPr id="1790" name="Google Shape;1790;p270"/>
          <p:cNvSpPr/>
          <p:nvPr/>
        </p:nvSpPr>
        <p:spPr>
          <a:xfrm>
            <a:off x="5214760" y="2433685"/>
            <a:ext cx="4200960" cy="794400"/>
          </a:xfrm>
          <a:prstGeom prst="roundRect">
            <a:avLst>
              <a:gd name="adj" fmla="val 16667"/>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109720" tIns="54840" rIns="109720" bIns="54840" anchor="ctr" anchorCtr="0">
            <a:noAutofit/>
          </a:bodyPr>
          <a:lstStyle/>
          <a:p>
            <a:pPr algn="ctr" defTabSz="1463004"/>
            <a:endParaRPr sz="2240">
              <a:solidFill>
                <a:prstClr val="white"/>
              </a:solidFill>
              <a:latin typeface="Calibri"/>
              <a:ea typeface="Calibri"/>
              <a:cs typeface="Calibri"/>
              <a:sym typeface="Calibri"/>
            </a:endParaRPr>
          </a:p>
        </p:txBody>
      </p:sp>
      <p:sp>
        <p:nvSpPr>
          <p:cNvPr id="1791" name="Google Shape;1791;p270"/>
          <p:cNvSpPr/>
          <p:nvPr/>
        </p:nvSpPr>
        <p:spPr>
          <a:xfrm>
            <a:off x="7172660" y="3893202"/>
            <a:ext cx="285120" cy="443040"/>
          </a:xfrm>
          <a:prstGeom prst="rect">
            <a:avLst/>
          </a:prstGeom>
          <a:noFill/>
          <a:ln>
            <a:noFill/>
          </a:ln>
        </p:spPr>
        <p:txBody>
          <a:bodyPr spcFirstLastPara="1" wrap="square" lIns="109720" tIns="54840" rIns="109720" bIns="54840" anchor="t" anchorCtr="0">
            <a:noAutofit/>
          </a:bodyPr>
          <a:lstStyle/>
          <a:p>
            <a:pPr defTabSz="1463004"/>
            <a:r>
              <a:rPr lang="en-GB" sz="2240">
                <a:solidFill>
                  <a:prstClr val="black"/>
                </a:solidFill>
                <a:latin typeface="Calibri"/>
                <a:ea typeface="Calibri"/>
                <a:cs typeface="Calibri"/>
                <a:sym typeface="Calibri"/>
              </a:rPr>
              <a:t> </a:t>
            </a:r>
            <a:endParaRPr sz="2240">
              <a:solidFill>
                <a:prstClr val="black"/>
              </a:solidFill>
              <a:latin typeface="Calibri"/>
              <a:ea typeface="Calibri"/>
              <a:cs typeface="Calibri"/>
              <a:sym typeface="Calibri"/>
            </a:endParaRPr>
          </a:p>
        </p:txBody>
      </p:sp>
      <p:sp>
        <p:nvSpPr>
          <p:cNvPr id="1792" name="Google Shape;1792;p270"/>
          <p:cNvSpPr/>
          <p:nvPr/>
        </p:nvSpPr>
        <p:spPr>
          <a:xfrm>
            <a:off x="7172660" y="3893202"/>
            <a:ext cx="285120" cy="443040"/>
          </a:xfrm>
          <a:prstGeom prst="rect">
            <a:avLst/>
          </a:prstGeom>
          <a:noFill/>
          <a:ln>
            <a:noFill/>
          </a:ln>
        </p:spPr>
        <p:txBody>
          <a:bodyPr spcFirstLastPara="1" wrap="square" lIns="109720" tIns="54840" rIns="109720" bIns="54840" anchor="t" anchorCtr="0">
            <a:noAutofit/>
          </a:bodyPr>
          <a:lstStyle/>
          <a:p>
            <a:pPr defTabSz="1463004"/>
            <a:r>
              <a:rPr lang="en-GB" sz="2240">
                <a:solidFill>
                  <a:prstClr val="black"/>
                </a:solidFill>
                <a:latin typeface="Calibri"/>
                <a:ea typeface="Calibri"/>
                <a:cs typeface="Calibri"/>
                <a:sym typeface="Calibri"/>
              </a:rPr>
              <a:t> </a:t>
            </a:r>
            <a:endParaRPr sz="2240">
              <a:solidFill>
                <a:prstClr val="black"/>
              </a:solidFill>
              <a:latin typeface="Calibri"/>
              <a:ea typeface="Calibri"/>
              <a:cs typeface="Calibri"/>
              <a:sym typeface="Calibri"/>
            </a:endParaRPr>
          </a:p>
        </p:txBody>
      </p:sp>
      <p:pic>
        <p:nvPicPr>
          <p:cNvPr id="1793" name="Google Shape;1793;p270" descr="https://lh3.googleusercontent.com/IaCNTQtEXWQBM6-fOKm300Tq8TMAJ5UO1UNIkVWXtJvcZYhYs1bkqLBXs_0LO4vXiiOWEIv6wPl0-pDFpienNHQ48P0C2LguQz4ni6RATN_3kHpjATWtRfr8rDxmojk7KP5rg8lJqzw"/>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68655" y="203465"/>
            <a:ext cx="13287376" cy="2248271"/>
          </a:xfrm>
          <a:prstGeom prst="rect">
            <a:avLst/>
          </a:prstGeom>
          <a:noFill/>
          <a:ln>
            <a:noFill/>
          </a:ln>
        </p:spPr>
      </p:pic>
      <p:sp>
        <p:nvSpPr>
          <p:cNvPr id="1794" name="Google Shape;1794;p270"/>
          <p:cNvSpPr/>
          <p:nvPr/>
        </p:nvSpPr>
        <p:spPr>
          <a:xfrm>
            <a:off x="5574280" y="2561005"/>
            <a:ext cx="3481920" cy="794400"/>
          </a:xfrm>
          <a:prstGeom prst="rect">
            <a:avLst/>
          </a:prstGeom>
          <a:noFill/>
          <a:ln>
            <a:noFill/>
          </a:ln>
        </p:spPr>
        <p:txBody>
          <a:bodyPr spcFirstLastPara="1" wrap="square" lIns="109720" tIns="54840" rIns="109720" bIns="54840" anchor="t" anchorCtr="0">
            <a:noAutofit/>
          </a:bodyPr>
          <a:lstStyle/>
          <a:p>
            <a:pPr algn="ctr" defTabSz="1463004"/>
            <a:r>
              <a:rPr lang="en-GB" sz="2400">
                <a:solidFill>
                  <a:prstClr val="white"/>
                </a:solidFill>
                <a:latin typeface="Arial"/>
                <a:ea typeface="Arial"/>
                <a:cs typeface="Arial"/>
                <a:sym typeface="Arial"/>
              </a:rPr>
              <a:t>Personality</a:t>
            </a:r>
            <a:br>
              <a:rPr lang="en-GB" sz="2240">
                <a:solidFill>
                  <a:prstClr val="black"/>
                </a:solidFill>
                <a:latin typeface="Calibri"/>
                <a:ea typeface="Calibri"/>
                <a:cs typeface="Calibri"/>
                <a:sym typeface="Calibri"/>
              </a:rPr>
            </a:br>
            <a:endParaRPr sz="2240">
              <a:solidFill>
                <a:prstClr val="black"/>
              </a:solidFill>
              <a:latin typeface="Calibri"/>
              <a:ea typeface="Calibri"/>
              <a:cs typeface="Calibri"/>
              <a:sym typeface="Calibri"/>
            </a:endParaRPr>
          </a:p>
        </p:txBody>
      </p:sp>
      <p:sp>
        <p:nvSpPr>
          <p:cNvPr id="1795" name="Google Shape;1795;p270"/>
          <p:cNvSpPr/>
          <p:nvPr/>
        </p:nvSpPr>
        <p:spPr>
          <a:xfrm>
            <a:off x="5231760" y="3228080"/>
            <a:ext cx="4161120" cy="4003680"/>
          </a:xfrm>
          <a:prstGeom prst="rect">
            <a:avLst/>
          </a:prstGeom>
          <a:noFill/>
          <a:ln>
            <a:noFill/>
          </a:ln>
        </p:spPr>
        <p:txBody>
          <a:bodyPr spcFirstLastPara="1" wrap="square" lIns="109720" tIns="54840" rIns="109720" bIns="54840" anchor="t" anchorCtr="0">
            <a:noAutofit/>
          </a:bodyPr>
          <a:lstStyle/>
          <a:p>
            <a:pPr defTabSz="1463004"/>
            <a:r>
              <a:rPr lang="en-GB" sz="2240" dirty="0">
                <a:solidFill>
                  <a:prstClr val="white"/>
                </a:solidFill>
                <a:latin typeface="Arial"/>
                <a:ea typeface="Arial"/>
                <a:cs typeface="Arial"/>
                <a:sym typeface="Arial"/>
              </a:rPr>
              <a:t>Points: O/C/E</a:t>
            </a:r>
            <a:endParaRPr sz="2240" dirty="0">
              <a:solidFill>
                <a:prstClr val="white"/>
              </a:solidFill>
              <a:latin typeface="Calibri"/>
              <a:ea typeface="Calibri"/>
              <a:cs typeface="Calibri"/>
              <a:sym typeface="Calibri"/>
            </a:endParaRPr>
          </a:p>
          <a:p>
            <a:pPr algn="ctr" defTabSz="1463004"/>
            <a:r>
              <a:rPr lang="en-GB" sz="2240" dirty="0">
                <a:solidFill>
                  <a:prstClr val="white"/>
                </a:solidFill>
                <a:latin typeface="Arial"/>
                <a:ea typeface="Arial"/>
                <a:cs typeface="Arial"/>
                <a:sym typeface="Arial"/>
              </a:rPr>
              <a:t>Badges: E(I)</a:t>
            </a:r>
            <a:endParaRPr sz="2240" dirty="0">
              <a:solidFill>
                <a:prstClr val="white"/>
              </a:solidFill>
              <a:latin typeface="Calibri"/>
              <a:ea typeface="Calibri"/>
              <a:cs typeface="Calibri"/>
              <a:sym typeface="Calibri"/>
            </a:endParaRPr>
          </a:p>
          <a:p>
            <a:pPr algn="ctr" defTabSz="1463004"/>
            <a:r>
              <a:rPr lang="en-GB" sz="2240" dirty="0">
                <a:solidFill>
                  <a:prstClr val="white"/>
                </a:solidFill>
                <a:latin typeface="Arial"/>
                <a:ea typeface="Arial"/>
                <a:cs typeface="Arial"/>
                <a:sym typeface="Arial"/>
              </a:rPr>
              <a:t>Obstacles: O/C</a:t>
            </a:r>
            <a:endParaRPr sz="2240" dirty="0">
              <a:solidFill>
                <a:prstClr val="white"/>
              </a:solidFill>
              <a:latin typeface="Calibri"/>
              <a:ea typeface="Calibri"/>
              <a:cs typeface="Calibri"/>
              <a:sym typeface="Calibri"/>
            </a:endParaRPr>
          </a:p>
          <a:p>
            <a:pPr algn="ctr" defTabSz="1463004"/>
            <a:r>
              <a:rPr lang="en-GB" sz="2240" dirty="0">
                <a:solidFill>
                  <a:prstClr val="white"/>
                </a:solidFill>
                <a:latin typeface="Arial"/>
                <a:ea typeface="Arial"/>
                <a:cs typeface="Arial"/>
                <a:sym typeface="Arial"/>
              </a:rPr>
              <a:t>Levels: C/E/A</a:t>
            </a:r>
            <a:endParaRPr sz="2240" dirty="0">
              <a:solidFill>
                <a:prstClr val="white"/>
              </a:solidFill>
              <a:latin typeface="Calibri"/>
              <a:ea typeface="Calibri"/>
              <a:cs typeface="Calibri"/>
              <a:sym typeface="Calibri"/>
            </a:endParaRPr>
          </a:p>
          <a:p>
            <a:pPr algn="ctr" defTabSz="1463004"/>
            <a:r>
              <a:rPr lang="en-GB" sz="2240" dirty="0">
                <a:solidFill>
                  <a:prstClr val="white"/>
                </a:solidFill>
                <a:latin typeface="Arial"/>
                <a:ea typeface="Arial"/>
                <a:cs typeface="Arial"/>
                <a:sym typeface="Arial"/>
              </a:rPr>
              <a:t>Competition: O/C/E/A</a:t>
            </a:r>
            <a:endParaRPr sz="2240" dirty="0">
              <a:solidFill>
                <a:prstClr val="white"/>
              </a:solidFill>
              <a:latin typeface="Calibri"/>
              <a:ea typeface="Calibri"/>
              <a:cs typeface="Calibri"/>
              <a:sym typeface="Calibri"/>
            </a:endParaRPr>
          </a:p>
          <a:p>
            <a:pPr algn="ctr" defTabSz="1463004"/>
            <a:r>
              <a:rPr lang="en-GB" sz="2240" dirty="0">
                <a:solidFill>
                  <a:prstClr val="white"/>
                </a:solidFill>
                <a:latin typeface="Arial"/>
                <a:ea typeface="Arial"/>
                <a:cs typeface="Arial"/>
                <a:sym typeface="Arial"/>
              </a:rPr>
              <a:t>Milestone: O/E(I)</a:t>
            </a:r>
            <a:endParaRPr sz="2240" dirty="0">
              <a:solidFill>
                <a:prstClr val="white"/>
              </a:solidFill>
              <a:latin typeface="Calibri"/>
              <a:ea typeface="Calibri"/>
              <a:cs typeface="Calibri"/>
              <a:sym typeface="Calibri"/>
            </a:endParaRPr>
          </a:p>
          <a:p>
            <a:pPr algn="ctr" defTabSz="1463004"/>
            <a:r>
              <a:rPr lang="en-GB" sz="2240" dirty="0">
                <a:solidFill>
                  <a:prstClr val="white"/>
                </a:solidFill>
                <a:latin typeface="Arial"/>
                <a:ea typeface="Arial"/>
                <a:cs typeface="Arial"/>
                <a:sym typeface="Arial"/>
              </a:rPr>
              <a:t>Avatars: E(I)</a:t>
            </a:r>
            <a:endParaRPr sz="2240" dirty="0">
              <a:solidFill>
                <a:prstClr val="white"/>
              </a:solidFill>
              <a:latin typeface="Calibri"/>
              <a:ea typeface="Calibri"/>
              <a:cs typeface="Calibri"/>
              <a:sym typeface="Calibri"/>
            </a:endParaRPr>
          </a:p>
          <a:p>
            <a:pPr algn="ctr" defTabSz="1463004"/>
            <a:r>
              <a:rPr lang="en-GB" sz="2240" dirty="0">
                <a:solidFill>
                  <a:prstClr val="white"/>
                </a:solidFill>
                <a:latin typeface="Arial"/>
                <a:ea typeface="Arial"/>
                <a:cs typeface="Arial"/>
                <a:sym typeface="Arial"/>
              </a:rPr>
              <a:t>*N can be a risk factor in education but not in CS!</a:t>
            </a:r>
            <a:endParaRPr sz="2880" dirty="0">
              <a:solidFill>
                <a:prstClr val="white"/>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4C105B72-F64A-A576-F0B1-ABF096052C69}"/>
              </a:ext>
            </a:extLst>
          </p:cNvPr>
          <p:cNvPicPr>
            <a:picLocks noChangeAspect="1"/>
          </p:cNvPicPr>
          <p:nvPr/>
        </p:nvPicPr>
        <p:blipFill>
          <a:blip r:embed="rId4"/>
          <a:srcRect l="6709" t="5932" r="6133" b="6073"/>
          <a:stretch/>
        </p:blipFill>
        <p:spPr>
          <a:xfrm>
            <a:off x="10309013" y="3098019"/>
            <a:ext cx="3898054" cy="3743048"/>
          </a:xfrm>
          <a:prstGeom prst="ellipse">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95">
                                            <p:txEl>
                                              <p:pRg st="1" end="1"/>
                                            </p:txEl>
                                          </p:spTgt>
                                        </p:tgtEl>
                                        <p:attrNameLst>
                                          <p:attrName>style.visibility</p:attrName>
                                        </p:attrNameLst>
                                      </p:cBhvr>
                                      <p:to>
                                        <p:strVal val="visible"/>
                                      </p:to>
                                    </p:set>
                                    <p:animEffect transition="in" filter="fade">
                                      <p:cBhvr>
                                        <p:cTn id="7" dur="500"/>
                                        <p:tgtEl>
                                          <p:spTgt spid="179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95">
                                            <p:txEl>
                                              <p:pRg st="2" end="2"/>
                                            </p:txEl>
                                          </p:spTgt>
                                        </p:tgtEl>
                                        <p:attrNameLst>
                                          <p:attrName>style.visibility</p:attrName>
                                        </p:attrNameLst>
                                      </p:cBhvr>
                                      <p:to>
                                        <p:strVal val="visible"/>
                                      </p:to>
                                    </p:set>
                                    <p:animEffect transition="in" filter="fade">
                                      <p:cBhvr>
                                        <p:cTn id="12" dur="500"/>
                                        <p:tgtEl>
                                          <p:spTgt spid="179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95">
                                            <p:txEl>
                                              <p:pRg st="3" end="3"/>
                                            </p:txEl>
                                          </p:spTgt>
                                        </p:tgtEl>
                                        <p:attrNameLst>
                                          <p:attrName>style.visibility</p:attrName>
                                        </p:attrNameLst>
                                      </p:cBhvr>
                                      <p:to>
                                        <p:strVal val="visible"/>
                                      </p:to>
                                    </p:set>
                                    <p:animEffect transition="in" filter="fade">
                                      <p:cBhvr>
                                        <p:cTn id="17" dur="500"/>
                                        <p:tgtEl>
                                          <p:spTgt spid="179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95">
                                            <p:txEl>
                                              <p:pRg st="4" end="4"/>
                                            </p:txEl>
                                          </p:spTgt>
                                        </p:tgtEl>
                                        <p:attrNameLst>
                                          <p:attrName>style.visibility</p:attrName>
                                        </p:attrNameLst>
                                      </p:cBhvr>
                                      <p:to>
                                        <p:strVal val="visible"/>
                                      </p:to>
                                    </p:set>
                                    <p:animEffect transition="in" filter="fade">
                                      <p:cBhvr>
                                        <p:cTn id="22" dur="500"/>
                                        <p:tgtEl>
                                          <p:spTgt spid="179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95">
                                            <p:txEl>
                                              <p:pRg st="5" end="5"/>
                                            </p:txEl>
                                          </p:spTgt>
                                        </p:tgtEl>
                                        <p:attrNameLst>
                                          <p:attrName>style.visibility</p:attrName>
                                        </p:attrNameLst>
                                      </p:cBhvr>
                                      <p:to>
                                        <p:strVal val="visible"/>
                                      </p:to>
                                    </p:set>
                                    <p:animEffect transition="in" filter="fade">
                                      <p:cBhvr>
                                        <p:cTn id="27" dur="500"/>
                                        <p:tgtEl>
                                          <p:spTgt spid="179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95">
                                            <p:txEl>
                                              <p:pRg st="6" end="6"/>
                                            </p:txEl>
                                          </p:spTgt>
                                        </p:tgtEl>
                                        <p:attrNameLst>
                                          <p:attrName>style.visibility</p:attrName>
                                        </p:attrNameLst>
                                      </p:cBhvr>
                                      <p:to>
                                        <p:strVal val="visible"/>
                                      </p:to>
                                    </p:set>
                                    <p:animEffect transition="in" filter="fade">
                                      <p:cBhvr>
                                        <p:cTn id="32" dur="500"/>
                                        <p:tgtEl>
                                          <p:spTgt spid="1795">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795">
                                            <p:txEl>
                                              <p:pRg st="7" end="7"/>
                                            </p:txEl>
                                          </p:spTgt>
                                        </p:tgtEl>
                                        <p:attrNameLst>
                                          <p:attrName>style.visibility</p:attrName>
                                        </p:attrNameLst>
                                      </p:cBhvr>
                                      <p:to>
                                        <p:strVal val="visible"/>
                                      </p:to>
                                    </p:set>
                                    <p:animEffect transition="in" filter="fade">
                                      <p:cBhvr>
                                        <p:cTn id="37" dur="500"/>
                                        <p:tgtEl>
                                          <p:spTgt spid="179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799"/>
        <p:cNvGrpSpPr/>
        <p:nvPr/>
      </p:nvGrpSpPr>
      <p:grpSpPr>
        <a:xfrm>
          <a:off x="0" y="0"/>
          <a:ext cx="0" cy="0"/>
          <a:chOff x="0" y="0"/>
          <a:chExt cx="0" cy="0"/>
        </a:xfrm>
      </p:grpSpPr>
      <p:sp>
        <p:nvSpPr>
          <p:cNvPr id="1800" name="Google Shape;1800;p271"/>
          <p:cNvSpPr txBox="1">
            <a:spLocks noGrp="1"/>
          </p:cNvSpPr>
          <p:nvPr>
            <p:ph type="title"/>
          </p:nvPr>
        </p:nvSpPr>
        <p:spPr>
          <a:prstGeom prst="rect">
            <a:avLst/>
          </a:prstGeom>
        </p:spPr>
        <p:txBody>
          <a:bodyPr spcFirstLastPara="1" vert="horz" wrap="square" lIns="146280" tIns="146280" rIns="146280" bIns="146280" rtlCol="0" anchor="t" anchorCtr="0">
            <a:normAutofit fontScale="90000"/>
          </a:bodyPr>
          <a:lstStyle/>
          <a:p>
            <a:r>
              <a:rPr lang="en-GB" dirty="0"/>
              <a:t>Effects of Gamification</a:t>
            </a:r>
            <a:endParaRPr dirty="0"/>
          </a:p>
        </p:txBody>
      </p:sp>
      <p:sp>
        <p:nvSpPr>
          <p:cNvPr id="1801" name="Google Shape;1801;p271"/>
          <p:cNvSpPr txBox="1">
            <a:spLocks noGrp="1"/>
          </p:cNvSpPr>
          <p:nvPr>
            <p:ph type="body" idx="1"/>
          </p:nvPr>
        </p:nvSpPr>
        <p:spPr>
          <a:xfrm>
            <a:off x="273800" y="1843959"/>
            <a:ext cx="6399840" cy="3913810"/>
          </a:xfrm>
          <a:prstGeom prst="rect">
            <a:avLst/>
          </a:prstGeom>
        </p:spPr>
        <p:txBody>
          <a:bodyPr spcFirstLastPara="1" vert="horz" wrap="square" lIns="146280" tIns="146280" rIns="146280" bIns="146280" rtlCol="0" anchor="t" anchorCtr="0">
            <a:noAutofit/>
          </a:bodyPr>
          <a:lstStyle/>
          <a:p>
            <a:pPr marL="0" indent="0">
              <a:lnSpc>
                <a:spcPct val="95000"/>
              </a:lnSpc>
              <a:buSzPts val="605"/>
              <a:buNone/>
            </a:pPr>
            <a:r>
              <a:rPr lang="en-GB" sz="2880" dirty="0"/>
              <a:t>Short-term</a:t>
            </a:r>
            <a:endParaRPr sz="2880" dirty="0"/>
          </a:p>
          <a:p>
            <a:pPr>
              <a:lnSpc>
                <a:spcPct val="95000"/>
              </a:lnSpc>
              <a:spcBef>
                <a:spcPts val="1920"/>
              </a:spcBef>
            </a:pPr>
            <a:r>
              <a:rPr lang="en-GB" sz="2880" dirty="0"/>
              <a:t>Moderate effects (d=.48)</a:t>
            </a:r>
            <a:endParaRPr sz="2880" dirty="0"/>
          </a:p>
          <a:p>
            <a:pPr>
              <a:lnSpc>
                <a:spcPct val="95000"/>
              </a:lnSpc>
            </a:pPr>
            <a:r>
              <a:rPr lang="en-GB" sz="2880" dirty="0"/>
              <a:t>1-7 days d=1.57 vs 20 weeks d=.30</a:t>
            </a:r>
            <a:endParaRPr sz="2880" dirty="0"/>
          </a:p>
          <a:p>
            <a:pPr marL="0" indent="0">
              <a:lnSpc>
                <a:spcPct val="95000"/>
              </a:lnSpc>
              <a:spcBef>
                <a:spcPts val="1920"/>
              </a:spcBef>
              <a:buSzPts val="605"/>
              <a:buNone/>
            </a:pPr>
            <a:endParaRPr sz="2880" dirty="0"/>
          </a:p>
          <a:p>
            <a:pPr marL="0" indent="0">
              <a:lnSpc>
                <a:spcPct val="95000"/>
              </a:lnSpc>
              <a:spcBef>
                <a:spcPts val="1920"/>
              </a:spcBef>
              <a:buSzPts val="605"/>
              <a:buNone/>
            </a:pPr>
            <a:r>
              <a:rPr lang="en-GB" sz="2880" dirty="0"/>
              <a:t>Random effects models showed significant small effects of gamification on cognitive (g = .49), motivational (g = .36), and </a:t>
            </a:r>
            <a:r>
              <a:rPr lang="en-GB" sz="2880" dirty="0" err="1"/>
              <a:t>behavioral</a:t>
            </a:r>
            <a:r>
              <a:rPr lang="en-GB" sz="2880" dirty="0"/>
              <a:t> learning outcomes (g = .25)</a:t>
            </a:r>
            <a:endParaRPr sz="2880" dirty="0"/>
          </a:p>
          <a:p>
            <a:pPr marL="0" indent="0">
              <a:lnSpc>
                <a:spcPct val="95000"/>
              </a:lnSpc>
              <a:spcBef>
                <a:spcPts val="1920"/>
              </a:spcBef>
              <a:spcAft>
                <a:spcPts val="1920"/>
              </a:spcAft>
              <a:buSzPts val="605"/>
              <a:buNone/>
            </a:pPr>
            <a:endParaRPr sz="2880" dirty="0"/>
          </a:p>
        </p:txBody>
      </p:sp>
      <p:sp>
        <p:nvSpPr>
          <p:cNvPr id="1802" name="Google Shape;1802;p271"/>
          <p:cNvSpPr txBox="1">
            <a:spLocks noGrp="1"/>
          </p:cNvSpPr>
          <p:nvPr>
            <p:ph type="body" idx="2"/>
          </p:nvPr>
        </p:nvSpPr>
        <p:spPr>
          <a:xfrm>
            <a:off x="8109400" y="1843960"/>
            <a:ext cx="6399840" cy="3913808"/>
          </a:xfrm>
          <a:prstGeom prst="rect">
            <a:avLst/>
          </a:prstGeom>
        </p:spPr>
        <p:txBody>
          <a:bodyPr spcFirstLastPara="1" vert="horz" wrap="square" lIns="146280" tIns="146280" rIns="146280" bIns="146280" rtlCol="0" anchor="t" anchorCtr="0">
            <a:normAutofit/>
          </a:bodyPr>
          <a:lstStyle/>
          <a:p>
            <a:pPr marL="0" indent="0">
              <a:buNone/>
            </a:pPr>
            <a:r>
              <a:rPr lang="en-GB" sz="2880" dirty="0"/>
              <a:t>Long-term</a:t>
            </a:r>
            <a:endParaRPr sz="2880" dirty="0"/>
          </a:p>
          <a:p>
            <a:pPr marL="0" indent="0">
              <a:spcBef>
                <a:spcPts val="1920"/>
              </a:spcBef>
              <a:spcAft>
                <a:spcPts val="1920"/>
              </a:spcAft>
              <a:buNone/>
            </a:pPr>
            <a:r>
              <a:rPr lang="en-GB" sz="2880" dirty="0"/>
              <a:t>Over years d=-.20</a:t>
            </a:r>
            <a:endParaRPr sz="2880" dirty="0"/>
          </a:p>
        </p:txBody>
      </p:sp>
      <p:sp>
        <p:nvSpPr>
          <p:cNvPr id="1803" name="Google Shape;1803;p271"/>
          <p:cNvSpPr txBox="1"/>
          <p:nvPr/>
        </p:nvSpPr>
        <p:spPr>
          <a:xfrm>
            <a:off x="1814435" y="7290594"/>
            <a:ext cx="11316163" cy="738615"/>
          </a:xfrm>
          <a:prstGeom prst="rect">
            <a:avLst/>
          </a:prstGeom>
          <a:noFill/>
          <a:ln>
            <a:noFill/>
          </a:ln>
        </p:spPr>
        <p:txBody>
          <a:bodyPr spcFirstLastPara="1" wrap="square" lIns="146280" tIns="146280" rIns="146280" bIns="146280" anchor="t" anchorCtr="0">
            <a:spAutoFit/>
          </a:bodyPr>
          <a:lstStyle/>
          <a:p>
            <a:pPr defTabSz="1463004"/>
            <a:r>
              <a:rPr lang="en-GB" sz="2880" dirty="0">
                <a:solidFill>
                  <a:prstClr val="black"/>
                </a:solidFill>
                <a:latin typeface="Calibri" panose="020F0502020204030204"/>
              </a:rPr>
              <a:t>Gamification may be best serve to initiate learning and behaviour change</a:t>
            </a:r>
            <a:endParaRPr sz="2880" dirty="0">
              <a:solidFill>
                <a:prstClr val="black"/>
              </a:solidFill>
              <a:latin typeface="Calibri" panose="020F050202020403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0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0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0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0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802">
                                            <p:txEl>
                                              <p:pRg st="0" end="0"/>
                                            </p:txEl>
                                          </p:spTgt>
                                        </p:tgtEl>
                                        <p:attrNameLst>
                                          <p:attrName>style.visibility</p:attrName>
                                        </p:attrNameLst>
                                      </p:cBhvr>
                                      <p:to>
                                        <p:strVal val="visible"/>
                                      </p:to>
                                    </p:set>
                                    <p:animEffect transition="in" filter="barn(inVertical)">
                                      <p:cBhvr>
                                        <p:cTn id="23" dur="500"/>
                                        <p:tgtEl>
                                          <p:spTgt spid="1802">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802">
                                            <p:txEl>
                                              <p:pRg st="1" end="1"/>
                                            </p:txEl>
                                          </p:spTgt>
                                        </p:tgtEl>
                                        <p:attrNameLst>
                                          <p:attrName>style.visibility</p:attrName>
                                        </p:attrNameLst>
                                      </p:cBhvr>
                                      <p:to>
                                        <p:strVal val="visible"/>
                                      </p:to>
                                    </p:set>
                                    <p:animEffect transition="in" filter="barn(inVertical)">
                                      <p:cBhvr>
                                        <p:cTn id="28" dur="500"/>
                                        <p:tgtEl>
                                          <p:spTgt spid="1802">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803"/>
                                        </p:tgtEl>
                                        <p:attrNameLst>
                                          <p:attrName>style.visibility</p:attrName>
                                        </p:attrNameLst>
                                      </p:cBhvr>
                                      <p:to>
                                        <p:strVal val="visible"/>
                                      </p:to>
                                    </p:set>
                                    <p:animEffect transition="in" filter="fade">
                                      <p:cBhvr>
                                        <p:cTn id="33" dur="500"/>
                                        <p:tgtEl>
                                          <p:spTgt spid="18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1" grpId="0" build="p"/>
      <p:bldP spid="1802" grpId="0" build="p"/>
      <p:bldP spid="180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DC5FE-6F83-0C83-1ACE-46B3FFD6F485}"/>
              </a:ext>
            </a:extLst>
          </p:cNvPr>
          <p:cNvSpPr>
            <a:spLocks noGrp="1"/>
          </p:cNvSpPr>
          <p:nvPr>
            <p:ph type="title"/>
          </p:nvPr>
        </p:nvSpPr>
        <p:spPr>
          <a:xfrm>
            <a:off x="1571511" y="329570"/>
            <a:ext cx="12290425" cy="842077"/>
          </a:xfrm>
        </p:spPr>
        <p:txBody>
          <a:bodyPr wrap="square" anchor="t">
            <a:normAutofit/>
          </a:bodyPr>
          <a:lstStyle/>
          <a:p>
            <a:r>
              <a:rPr lang="nb-NO" dirty="0"/>
              <a:t>Frameworks</a:t>
            </a:r>
            <a:endParaRPr lang="en-GB" dirty="0"/>
          </a:p>
        </p:txBody>
      </p:sp>
      <p:pic>
        <p:nvPicPr>
          <p:cNvPr id="7" name="Picture 6">
            <a:extLst>
              <a:ext uri="{FF2B5EF4-FFF2-40B4-BE49-F238E27FC236}">
                <a16:creationId xmlns:a16="http://schemas.microsoft.com/office/drawing/2014/main" id="{043763BA-057E-4493-AC09-C106981315F1}"/>
              </a:ext>
            </a:extLst>
          </p:cNvPr>
          <p:cNvPicPr>
            <a:picLocks noChangeAspect="1"/>
          </p:cNvPicPr>
          <p:nvPr/>
        </p:nvPicPr>
        <p:blipFill>
          <a:blip r:embed="rId2"/>
          <a:srcRect t="3785" b="19841"/>
          <a:stretch/>
        </p:blipFill>
        <p:spPr>
          <a:xfrm>
            <a:off x="1571511" y="1510237"/>
            <a:ext cx="12290425" cy="6195263"/>
          </a:xfrm>
          <a:prstGeom prst="rect">
            <a:avLst/>
          </a:prstGeom>
          <a:noFill/>
        </p:spPr>
      </p:pic>
    </p:spTree>
    <p:extLst>
      <p:ext uri="{BB962C8B-B14F-4D97-AF65-F5344CB8AC3E}">
        <p14:creationId xmlns:p14="http://schemas.microsoft.com/office/powerpoint/2010/main" val="40599711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F45187D-34FA-CF78-4CA2-F00E7C7255E9}"/>
              </a:ext>
            </a:extLst>
          </p:cNvPr>
          <p:cNvSpPr>
            <a:spLocks noGrp="1"/>
          </p:cNvSpPr>
          <p:nvPr>
            <p:ph type="title"/>
          </p:nvPr>
        </p:nvSpPr>
        <p:spPr>
          <a:xfrm>
            <a:off x="1385454" y="191452"/>
            <a:ext cx="8439266" cy="1590676"/>
          </a:xfrm>
        </p:spPr>
        <p:txBody>
          <a:bodyPr>
            <a:normAutofit fontScale="90000"/>
          </a:bodyPr>
          <a:lstStyle/>
          <a:p>
            <a:r>
              <a:rPr lang="en-GB" dirty="0"/>
              <a:t>National Initiative for Cybersecurity Education Framework</a:t>
            </a:r>
          </a:p>
        </p:txBody>
      </p:sp>
      <p:graphicFrame>
        <p:nvGraphicFramePr>
          <p:cNvPr id="7" name="Content Placeholder 6">
            <a:extLst>
              <a:ext uri="{FF2B5EF4-FFF2-40B4-BE49-F238E27FC236}">
                <a16:creationId xmlns:a16="http://schemas.microsoft.com/office/drawing/2014/main" id="{3C2B5FD7-F19D-524F-4E42-2455C66640D2}"/>
              </a:ext>
            </a:extLst>
          </p:cNvPr>
          <p:cNvGraphicFramePr>
            <a:graphicFrameLocks noGrp="1"/>
          </p:cNvGraphicFramePr>
          <p:nvPr>
            <p:ph sz="half" idx="1"/>
          </p:nvPr>
        </p:nvGraphicFramePr>
        <p:xfrm>
          <a:off x="7565138" y="916940"/>
          <a:ext cx="6699502" cy="6842831"/>
        </p:xfrm>
        <a:graphic>
          <a:graphicData uri="http://schemas.openxmlformats.org/drawingml/2006/table">
            <a:tbl>
              <a:tblPr/>
              <a:tblGrid>
                <a:gridCol w="1616740">
                  <a:extLst>
                    <a:ext uri="{9D8B030D-6E8A-4147-A177-3AD203B41FA5}">
                      <a16:colId xmlns:a16="http://schemas.microsoft.com/office/drawing/2014/main" val="3743956116"/>
                    </a:ext>
                  </a:extLst>
                </a:gridCol>
                <a:gridCol w="3477096">
                  <a:extLst>
                    <a:ext uri="{9D8B030D-6E8A-4147-A177-3AD203B41FA5}">
                      <a16:colId xmlns:a16="http://schemas.microsoft.com/office/drawing/2014/main" val="2583322298"/>
                    </a:ext>
                  </a:extLst>
                </a:gridCol>
                <a:gridCol w="1605666">
                  <a:extLst>
                    <a:ext uri="{9D8B030D-6E8A-4147-A177-3AD203B41FA5}">
                      <a16:colId xmlns:a16="http://schemas.microsoft.com/office/drawing/2014/main" val="2599731769"/>
                    </a:ext>
                  </a:extLst>
                </a:gridCol>
              </a:tblGrid>
              <a:tr h="624036">
                <a:tc>
                  <a:txBody>
                    <a:bodyPr/>
                    <a:lstStyle/>
                    <a:p>
                      <a:pPr algn="ctr" rtl="0" fontAlgn="b">
                        <a:spcBef>
                          <a:spcPts val="1200"/>
                        </a:spcBef>
                        <a:spcAft>
                          <a:spcPts val="1200"/>
                        </a:spcAft>
                      </a:pPr>
                      <a:r>
                        <a:rPr lang="en-GB" sz="1400" b="1" i="0" u="none" strike="noStrike">
                          <a:solidFill>
                            <a:srgbClr val="FFFFFF"/>
                          </a:solidFill>
                          <a:effectLst/>
                          <a:latin typeface="Times New Roman" panose="02020603050405020304" pitchFamily="18" charset="0"/>
                        </a:rPr>
                        <a:t>Categories</a:t>
                      </a:r>
                      <a:endParaRPr lang="en-GB" sz="2900">
                        <a:effectLst/>
                      </a:endParaRPr>
                    </a:p>
                  </a:txBody>
                  <a:tcPr marL="51005" marR="51005" marT="63756" marB="63756" anchor="b">
                    <a:lnL w="10579" cap="flat" cmpd="sng" algn="ctr">
                      <a:solidFill>
                        <a:srgbClr val="000000"/>
                      </a:solidFill>
                      <a:prstDash val="solid"/>
                      <a:round/>
                      <a:headEnd type="none" w="med" len="med"/>
                      <a:tailEnd type="none" w="med" len="med"/>
                    </a:lnL>
                    <a:lnR w="10579" cap="flat" cmpd="sng" algn="ctr">
                      <a:solidFill>
                        <a:srgbClr val="000000"/>
                      </a:solidFill>
                      <a:prstDash val="solid"/>
                      <a:round/>
                      <a:headEnd type="none" w="med" len="med"/>
                      <a:tailEnd type="none" w="med" len="med"/>
                    </a:lnR>
                    <a:lnT w="10579" cap="flat" cmpd="sng" algn="ctr">
                      <a:solidFill>
                        <a:srgbClr val="000000"/>
                      </a:solidFill>
                      <a:prstDash val="solid"/>
                      <a:round/>
                      <a:headEnd type="none" w="med" len="med"/>
                      <a:tailEnd type="none" w="med" len="med"/>
                    </a:lnT>
                    <a:lnB w="10579" cap="flat" cmpd="sng" algn="ctr">
                      <a:solidFill>
                        <a:srgbClr val="000000"/>
                      </a:solidFill>
                      <a:prstDash val="solid"/>
                      <a:round/>
                      <a:headEnd type="none" w="med" len="med"/>
                      <a:tailEnd type="none" w="med" len="med"/>
                    </a:lnB>
                    <a:solidFill>
                      <a:srgbClr val="164194"/>
                    </a:solidFill>
                  </a:tcPr>
                </a:tc>
                <a:tc>
                  <a:txBody>
                    <a:bodyPr/>
                    <a:lstStyle/>
                    <a:p>
                      <a:pPr algn="ctr" rtl="0" fontAlgn="b">
                        <a:spcBef>
                          <a:spcPts val="1200"/>
                        </a:spcBef>
                        <a:spcAft>
                          <a:spcPts val="1200"/>
                        </a:spcAft>
                      </a:pPr>
                      <a:r>
                        <a:rPr lang="en-GB" sz="1400" b="1" i="0" u="none" strike="noStrike" dirty="0">
                          <a:solidFill>
                            <a:srgbClr val="FFFFFF"/>
                          </a:solidFill>
                          <a:effectLst/>
                          <a:latin typeface="Times New Roman" panose="02020603050405020304" pitchFamily="18" charset="0"/>
                        </a:rPr>
                        <a:t>Speciality Areas</a:t>
                      </a:r>
                      <a:endParaRPr lang="en-GB" sz="2900" dirty="0">
                        <a:effectLst/>
                      </a:endParaRPr>
                    </a:p>
                  </a:txBody>
                  <a:tcPr marL="51005" marR="51005" marT="63756" marB="63756" anchor="b">
                    <a:lnL w="10579" cap="flat" cmpd="sng" algn="ctr">
                      <a:solidFill>
                        <a:srgbClr val="000000"/>
                      </a:solidFill>
                      <a:prstDash val="solid"/>
                      <a:round/>
                      <a:headEnd type="none" w="med" len="med"/>
                      <a:tailEnd type="none" w="med" len="med"/>
                    </a:lnL>
                    <a:lnR w="10579" cap="flat" cmpd="sng" algn="ctr">
                      <a:solidFill>
                        <a:srgbClr val="000000"/>
                      </a:solidFill>
                      <a:prstDash val="solid"/>
                      <a:round/>
                      <a:headEnd type="none" w="med" len="med"/>
                      <a:tailEnd type="none" w="med" len="med"/>
                    </a:lnR>
                    <a:lnT w="10579" cap="flat" cmpd="sng" algn="ctr">
                      <a:solidFill>
                        <a:srgbClr val="000000"/>
                      </a:solidFill>
                      <a:prstDash val="solid"/>
                      <a:round/>
                      <a:headEnd type="none" w="med" len="med"/>
                      <a:tailEnd type="none" w="med" len="med"/>
                    </a:lnT>
                    <a:lnB w="10579" cap="flat" cmpd="sng" algn="ctr">
                      <a:solidFill>
                        <a:srgbClr val="000000"/>
                      </a:solidFill>
                      <a:prstDash val="solid"/>
                      <a:round/>
                      <a:headEnd type="none" w="med" len="med"/>
                      <a:tailEnd type="none" w="med" len="med"/>
                    </a:lnB>
                    <a:solidFill>
                      <a:srgbClr val="164194"/>
                    </a:solidFill>
                  </a:tcPr>
                </a:tc>
                <a:tc>
                  <a:txBody>
                    <a:bodyPr/>
                    <a:lstStyle/>
                    <a:p>
                      <a:pPr algn="ctr" rtl="0" fontAlgn="b">
                        <a:spcBef>
                          <a:spcPts val="1200"/>
                        </a:spcBef>
                        <a:spcAft>
                          <a:spcPts val="1200"/>
                        </a:spcAft>
                      </a:pPr>
                      <a:r>
                        <a:rPr lang="en-GB" sz="1400" b="1" i="0" u="none" strike="noStrike">
                          <a:solidFill>
                            <a:srgbClr val="FFFFFF"/>
                          </a:solidFill>
                          <a:effectLst/>
                          <a:latin typeface="Times New Roman" panose="02020603050405020304" pitchFamily="18" charset="0"/>
                        </a:rPr>
                        <a:t>No. of Work Roles</a:t>
                      </a:r>
                      <a:endParaRPr lang="en-GB" sz="2900">
                        <a:effectLst/>
                      </a:endParaRPr>
                    </a:p>
                  </a:txBody>
                  <a:tcPr marL="51005" marR="51005" marT="63756" marB="63756" anchor="b">
                    <a:lnL w="10579" cap="flat" cmpd="sng" algn="ctr">
                      <a:solidFill>
                        <a:srgbClr val="000000"/>
                      </a:solidFill>
                      <a:prstDash val="solid"/>
                      <a:round/>
                      <a:headEnd type="none" w="med" len="med"/>
                      <a:tailEnd type="none" w="med" len="med"/>
                    </a:lnL>
                    <a:lnR w="10579" cap="flat" cmpd="sng" algn="ctr">
                      <a:solidFill>
                        <a:srgbClr val="000000"/>
                      </a:solidFill>
                      <a:prstDash val="solid"/>
                      <a:round/>
                      <a:headEnd type="none" w="med" len="med"/>
                      <a:tailEnd type="none" w="med" len="med"/>
                    </a:lnR>
                    <a:lnT w="10579" cap="flat" cmpd="sng" algn="ctr">
                      <a:solidFill>
                        <a:srgbClr val="000000"/>
                      </a:solidFill>
                      <a:prstDash val="solid"/>
                      <a:round/>
                      <a:headEnd type="none" w="med" len="med"/>
                      <a:tailEnd type="none" w="med" len="med"/>
                    </a:lnT>
                    <a:lnB w="10579" cap="flat" cmpd="sng" algn="ctr">
                      <a:solidFill>
                        <a:srgbClr val="000000"/>
                      </a:solidFill>
                      <a:prstDash val="solid"/>
                      <a:round/>
                      <a:headEnd type="none" w="med" len="med"/>
                      <a:tailEnd type="none" w="med" len="med"/>
                    </a:lnB>
                    <a:solidFill>
                      <a:srgbClr val="164194"/>
                    </a:solidFill>
                  </a:tcPr>
                </a:tc>
                <a:extLst>
                  <a:ext uri="{0D108BD9-81ED-4DB2-BD59-A6C34878D82A}">
                    <a16:rowId xmlns:a16="http://schemas.microsoft.com/office/drawing/2014/main" val="779030525"/>
                  </a:ext>
                </a:extLst>
              </a:tr>
              <a:tr h="714274">
                <a:tc>
                  <a:txBody>
                    <a:bodyPr/>
                    <a:lstStyle/>
                    <a:p>
                      <a:pPr rtl="0" fontAlgn="b">
                        <a:spcBef>
                          <a:spcPts val="1200"/>
                        </a:spcBef>
                        <a:spcAft>
                          <a:spcPts val="1200"/>
                        </a:spcAft>
                      </a:pPr>
                      <a:r>
                        <a:rPr lang="en-GB" sz="1400" b="0" i="0" u="none" strike="noStrike">
                          <a:solidFill>
                            <a:srgbClr val="000000"/>
                          </a:solidFill>
                          <a:effectLst/>
                          <a:latin typeface="Times New Roman" panose="02020603050405020304" pitchFamily="18" charset="0"/>
                        </a:rPr>
                        <a:t>Analyse</a:t>
                      </a:r>
                      <a:endParaRPr lang="en-GB" sz="2900">
                        <a:effectLst/>
                      </a:endParaRPr>
                    </a:p>
                  </a:txBody>
                  <a:tcPr marL="51005" marR="51005" marT="63756" marB="63756" anchor="b">
                    <a:lnL w="10579" cap="flat" cmpd="sng" algn="ctr">
                      <a:solidFill>
                        <a:srgbClr val="000000"/>
                      </a:solidFill>
                      <a:prstDash val="solid"/>
                      <a:round/>
                      <a:headEnd type="none" w="med" len="med"/>
                      <a:tailEnd type="none" w="med" len="med"/>
                    </a:lnL>
                    <a:lnR w="10579" cap="flat" cmpd="sng" algn="ctr">
                      <a:solidFill>
                        <a:srgbClr val="000000"/>
                      </a:solidFill>
                      <a:prstDash val="solid"/>
                      <a:round/>
                      <a:headEnd type="none" w="med" len="med"/>
                      <a:tailEnd type="none" w="med" len="med"/>
                    </a:lnR>
                    <a:lnT w="10579" cap="flat" cmpd="sng" algn="ctr">
                      <a:solidFill>
                        <a:srgbClr val="000000"/>
                      </a:solidFill>
                      <a:prstDash val="solid"/>
                      <a:round/>
                      <a:headEnd type="none" w="med" len="med"/>
                      <a:tailEnd type="none" w="med" len="med"/>
                    </a:lnT>
                    <a:lnB w="10579" cap="flat" cmpd="sng" algn="ctr">
                      <a:solidFill>
                        <a:srgbClr val="000000"/>
                      </a:solidFill>
                      <a:prstDash val="solid"/>
                      <a:round/>
                      <a:headEnd type="none" w="med" len="med"/>
                      <a:tailEnd type="none" w="med" len="med"/>
                    </a:lnB>
                  </a:tcPr>
                </a:tc>
                <a:tc>
                  <a:txBody>
                    <a:bodyPr/>
                    <a:lstStyle/>
                    <a:p>
                      <a:pPr rtl="0" fontAlgn="b">
                        <a:spcBef>
                          <a:spcPts val="1200"/>
                        </a:spcBef>
                        <a:spcAft>
                          <a:spcPts val="1200"/>
                        </a:spcAft>
                      </a:pPr>
                      <a:r>
                        <a:rPr lang="en-GB" sz="1400" b="0" i="0" u="none" strike="noStrike">
                          <a:solidFill>
                            <a:srgbClr val="000000"/>
                          </a:solidFill>
                          <a:effectLst/>
                          <a:latin typeface="Times New Roman" panose="02020603050405020304" pitchFamily="18" charset="0"/>
                        </a:rPr>
                        <a:t>All-Source Analysis, Exploitation Analysis, Language Analysis, Targets, Threat Analysis</a:t>
                      </a:r>
                      <a:endParaRPr lang="en-GB" sz="2900">
                        <a:effectLst/>
                      </a:endParaRPr>
                    </a:p>
                  </a:txBody>
                  <a:tcPr marL="51005" marR="51005" marT="63756" marB="63756" anchor="b">
                    <a:lnL w="10579" cap="flat" cmpd="sng" algn="ctr">
                      <a:solidFill>
                        <a:srgbClr val="000000"/>
                      </a:solidFill>
                      <a:prstDash val="solid"/>
                      <a:round/>
                      <a:headEnd type="none" w="med" len="med"/>
                      <a:tailEnd type="none" w="med" len="med"/>
                    </a:lnL>
                    <a:lnR w="10579" cap="flat" cmpd="sng" algn="ctr">
                      <a:solidFill>
                        <a:srgbClr val="000000"/>
                      </a:solidFill>
                      <a:prstDash val="solid"/>
                      <a:round/>
                      <a:headEnd type="none" w="med" len="med"/>
                      <a:tailEnd type="none" w="med" len="med"/>
                    </a:lnR>
                    <a:lnT w="10579" cap="flat" cmpd="sng" algn="ctr">
                      <a:solidFill>
                        <a:srgbClr val="000000"/>
                      </a:solidFill>
                      <a:prstDash val="solid"/>
                      <a:round/>
                      <a:headEnd type="none" w="med" len="med"/>
                      <a:tailEnd type="none" w="med" len="med"/>
                    </a:lnT>
                    <a:lnB w="10579" cap="flat" cmpd="sng" algn="ctr">
                      <a:solidFill>
                        <a:srgbClr val="000000"/>
                      </a:solidFill>
                      <a:prstDash val="solid"/>
                      <a:round/>
                      <a:headEnd type="none" w="med" len="med"/>
                      <a:tailEnd type="none" w="med" len="med"/>
                    </a:lnB>
                  </a:tcPr>
                </a:tc>
                <a:tc>
                  <a:txBody>
                    <a:bodyPr/>
                    <a:lstStyle/>
                    <a:p>
                      <a:pPr algn="just" rtl="0" fontAlgn="b">
                        <a:spcBef>
                          <a:spcPts val="1200"/>
                        </a:spcBef>
                        <a:spcAft>
                          <a:spcPts val="1200"/>
                        </a:spcAft>
                      </a:pPr>
                      <a:r>
                        <a:rPr lang="en-GB" sz="1400" b="0" i="0" u="none" strike="noStrike">
                          <a:solidFill>
                            <a:srgbClr val="000000"/>
                          </a:solidFill>
                          <a:effectLst/>
                          <a:latin typeface="Times New Roman" panose="02020603050405020304" pitchFamily="18" charset="0"/>
                        </a:rPr>
                        <a:t>8</a:t>
                      </a:r>
                      <a:endParaRPr lang="en-GB" sz="2900">
                        <a:effectLst/>
                      </a:endParaRPr>
                    </a:p>
                  </a:txBody>
                  <a:tcPr marL="51005" marR="51005" marT="63756" marB="63756" anchor="b">
                    <a:lnL w="10579" cap="flat" cmpd="sng" algn="ctr">
                      <a:solidFill>
                        <a:srgbClr val="000000"/>
                      </a:solidFill>
                      <a:prstDash val="solid"/>
                      <a:round/>
                      <a:headEnd type="none" w="med" len="med"/>
                      <a:tailEnd type="none" w="med" len="med"/>
                    </a:lnL>
                    <a:lnR w="10579" cap="flat" cmpd="sng" algn="ctr">
                      <a:solidFill>
                        <a:srgbClr val="000000"/>
                      </a:solidFill>
                      <a:prstDash val="solid"/>
                      <a:round/>
                      <a:headEnd type="none" w="med" len="med"/>
                      <a:tailEnd type="none" w="med" len="med"/>
                    </a:lnR>
                    <a:lnT w="10579" cap="flat" cmpd="sng" algn="ctr">
                      <a:solidFill>
                        <a:srgbClr val="000000"/>
                      </a:solidFill>
                      <a:prstDash val="solid"/>
                      <a:round/>
                      <a:headEnd type="none" w="med" len="med"/>
                      <a:tailEnd type="none" w="med" len="med"/>
                    </a:lnT>
                    <a:lnB w="10579"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9433283"/>
                  </a:ext>
                </a:extLst>
              </a:tr>
              <a:tr h="782826">
                <a:tc>
                  <a:txBody>
                    <a:bodyPr/>
                    <a:lstStyle/>
                    <a:p>
                      <a:pPr rtl="0" fontAlgn="b">
                        <a:spcBef>
                          <a:spcPts val="1200"/>
                        </a:spcBef>
                        <a:spcAft>
                          <a:spcPts val="1200"/>
                        </a:spcAft>
                      </a:pPr>
                      <a:r>
                        <a:rPr lang="en-GB" sz="1400" b="0" i="0" u="none" strike="noStrike" dirty="0">
                          <a:solidFill>
                            <a:srgbClr val="000000"/>
                          </a:solidFill>
                          <a:effectLst/>
                          <a:latin typeface="Times New Roman" panose="02020603050405020304" pitchFamily="18" charset="0"/>
                        </a:rPr>
                        <a:t>Collect and Operate</a:t>
                      </a:r>
                      <a:endParaRPr lang="en-GB" sz="2900" dirty="0">
                        <a:effectLst/>
                      </a:endParaRPr>
                    </a:p>
                  </a:txBody>
                  <a:tcPr marL="51005" marR="51005" marT="63756" marB="63756" anchor="b">
                    <a:lnL w="10579" cap="flat" cmpd="sng" algn="ctr">
                      <a:solidFill>
                        <a:srgbClr val="000000"/>
                      </a:solidFill>
                      <a:prstDash val="solid"/>
                      <a:round/>
                      <a:headEnd type="none" w="med" len="med"/>
                      <a:tailEnd type="none" w="med" len="med"/>
                    </a:lnL>
                    <a:lnR w="10579" cap="flat" cmpd="sng" algn="ctr">
                      <a:solidFill>
                        <a:srgbClr val="000000"/>
                      </a:solidFill>
                      <a:prstDash val="solid"/>
                      <a:round/>
                      <a:headEnd type="none" w="med" len="med"/>
                      <a:tailEnd type="none" w="med" len="med"/>
                    </a:lnR>
                    <a:lnT w="10579" cap="flat" cmpd="sng" algn="ctr">
                      <a:solidFill>
                        <a:srgbClr val="000000"/>
                      </a:solidFill>
                      <a:prstDash val="solid"/>
                      <a:round/>
                      <a:headEnd type="none" w="med" len="med"/>
                      <a:tailEnd type="none" w="med" len="med"/>
                    </a:lnT>
                    <a:lnB w="10579" cap="flat" cmpd="sng" algn="ctr">
                      <a:solidFill>
                        <a:srgbClr val="000000"/>
                      </a:solidFill>
                      <a:prstDash val="solid"/>
                      <a:round/>
                      <a:headEnd type="none" w="med" len="med"/>
                      <a:tailEnd type="none" w="med" len="med"/>
                    </a:lnB>
                  </a:tcPr>
                </a:tc>
                <a:tc>
                  <a:txBody>
                    <a:bodyPr/>
                    <a:lstStyle/>
                    <a:p>
                      <a:pPr rtl="0" fontAlgn="b">
                        <a:spcBef>
                          <a:spcPts val="1200"/>
                        </a:spcBef>
                        <a:spcAft>
                          <a:spcPts val="1200"/>
                        </a:spcAft>
                      </a:pPr>
                      <a:r>
                        <a:rPr lang="en-GB" sz="1400" b="0" i="0" u="none" strike="noStrike">
                          <a:solidFill>
                            <a:srgbClr val="000000"/>
                          </a:solidFill>
                          <a:effectLst/>
                          <a:latin typeface="Times New Roman" panose="02020603050405020304" pitchFamily="18" charset="0"/>
                        </a:rPr>
                        <a:t>Collection Operations, Cyber Operational Planning, Cyber Operations</a:t>
                      </a:r>
                      <a:endParaRPr lang="en-GB" sz="2900">
                        <a:effectLst/>
                      </a:endParaRPr>
                    </a:p>
                  </a:txBody>
                  <a:tcPr marL="51005" marR="51005" marT="63756" marB="63756" anchor="b">
                    <a:lnL w="10579" cap="flat" cmpd="sng" algn="ctr">
                      <a:solidFill>
                        <a:srgbClr val="000000"/>
                      </a:solidFill>
                      <a:prstDash val="solid"/>
                      <a:round/>
                      <a:headEnd type="none" w="med" len="med"/>
                      <a:tailEnd type="none" w="med" len="med"/>
                    </a:lnL>
                    <a:lnR w="10579" cap="flat" cmpd="sng" algn="ctr">
                      <a:solidFill>
                        <a:srgbClr val="000000"/>
                      </a:solidFill>
                      <a:prstDash val="solid"/>
                      <a:round/>
                      <a:headEnd type="none" w="med" len="med"/>
                      <a:tailEnd type="none" w="med" len="med"/>
                    </a:lnR>
                    <a:lnT w="10579" cap="flat" cmpd="sng" algn="ctr">
                      <a:solidFill>
                        <a:srgbClr val="000000"/>
                      </a:solidFill>
                      <a:prstDash val="solid"/>
                      <a:round/>
                      <a:headEnd type="none" w="med" len="med"/>
                      <a:tailEnd type="none" w="med" len="med"/>
                    </a:lnT>
                    <a:lnB w="10579" cap="flat" cmpd="sng" algn="ctr">
                      <a:solidFill>
                        <a:srgbClr val="000000"/>
                      </a:solidFill>
                      <a:prstDash val="solid"/>
                      <a:round/>
                      <a:headEnd type="none" w="med" len="med"/>
                      <a:tailEnd type="none" w="med" len="med"/>
                    </a:lnB>
                  </a:tcPr>
                </a:tc>
                <a:tc>
                  <a:txBody>
                    <a:bodyPr/>
                    <a:lstStyle/>
                    <a:p>
                      <a:pPr algn="just" rtl="0" fontAlgn="b">
                        <a:spcBef>
                          <a:spcPts val="1200"/>
                        </a:spcBef>
                        <a:spcAft>
                          <a:spcPts val="1200"/>
                        </a:spcAft>
                      </a:pPr>
                      <a:r>
                        <a:rPr lang="en-GB" sz="1400" b="0" i="0" u="none" strike="noStrike">
                          <a:solidFill>
                            <a:srgbClr val="000000"/>
                          </a:solidFill>
                          <a:effectLst/>
                          <a:latin typeface="Times New Roman" panose="02020603050405020304" pitchFamily="18" charset="0"/>
                        </a:rPr>
                        <a:t>6</a:t>
                      </a:r>
                      <a:endParaRPr lang="en-GB" sz="2900">
                        <a:effectLst/>
                      </a:endParaRPr>
                    </a:p>
                  </a:txBody>
                  <a:tcPr marL="51005" marR="51005" marT="63756" marB="63756" anchor="b">
                    <a:lnL w="10579" cap="flat" cmpd="sng" algn="ctr">
                      <a:solidFill>
                        <a:srgbClr val="000000"/>
                      </a:solidFill>
                      <a:prstDash val="solid"/>
                      <a:round/>
                      <a:headEnd type="none" w="med" len="med"/>
                      <a:tailEnd type="none" w="med" len="med"/>
                    </a:lnL>
                    <a:lnR w="10579" cap="flat" cmpd="sng" algn="ctr">
                      <a:solidFill>
                        <a:srgbClr val="000000"/>
                      </a:solidFill>
                      <a:prstDash val="solid"/>
                      <a:round/>
                      <a:headEnd type="none" w="med" len="med"/>
                      <a:tailEnd type="none" w="med" len="med"/>
                    </a:lnR>
                    <a:lnT w="10579" cap="flat" cmpd="sng" algn="ctr">
                      <a:solidFill>
                        <a:srgbClr val="000000"/>
                      </a:solidFill>
                      <a:prstDash val="solid"/>
                      <a:round/>
                      <a:headEnd type="none" w="med" len="med"/>
                      <a:tailEnd type="none" w="med" len="med"/>
                    </a:lnT>
                    <a:lnB w="10579"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75057215"/>
                  </a:ext>
                </a:extLst>
              </a:tr>
              <a:tr h="376781">
                <a:tc>
                  <a:txBody>
                    <a:bodyPr/>
                    <a:lstStyle/>
                    <a:p>
                      <a:pPr rtl="0" fontAlgn="b">
                        <a:spcBef>
                          <a:spcPts val="1200"/>
                        </a:spcBef>
                        <a:spcAft>
                          <a:spcPts val="1200"/>
                        </a:spcAft>
                      </a:pPr>
                      <a:r>
                        <a:rPr lang="en-GB" sz="1400" b="0" i="0" u="none" strike="noStrike">
                          <a:solidFill>
                            <a:srgbClr val="000000"/>
                          </a:solidFill>
                          <a:effectLst/>
                          <a:latin typeface="Times New Roman" panose="02020603050405020304" pitchFamily="18" charset="0"/>
                        </a:rPr>
                        <a:t>Investigate</a:t>
                      </a:r>
                      <a:endParaRPr lang="en-GB" sz="2900">
                        <a:effectLst/>
                      </a:endParaRPr>
                    </a:p>
                  </a:txBody>
                  <a:tcPr marL="51005" marR="51005" marT="63756" marB="63756" anchor="b">
                    <a:lnL w="10579" cap="flat" cmpd="sng" algn="ctr">
                      <a:solidFill>
                        <a:srgbClr val="000000"/>
                      </a:solidFill>
                      <a:prstDash val="solid"/>
                      <a:round/>
                      <a:headEnd type="none" w="med" len="med"/>
                      <a:tailEnd type="none" w="med" len="med"/>
                    </a:lnL>
                    <a:lnR w="10579" cap="flat" cmpd="sng" algn="ctr">
                      <a:solidFill>
                        <a:srgbClr val="000000"/>
                      </a:solidFill>
                      <a:prstDash val="solid"/>
                      <a:round/>
                      <a:headEnd type="none" w="med" len="med"/>
                      <a:tailEnd type="none" w="med" len="med"/>
                    </a:lnR>
                    <a:lnT w="10579" cap="flat" cmpd="sng" algn="ctr">
                      <a:solidFill>
                        <a:srgbClr val="000000"/>
                      </a:solidFill>
                      <a:prstDash val="solid"/>
                      <a:round/>
                      <a:headEnd type="none" w="med" len="med"/>
                      <a:tailEnd type="none" w="med" len="med"/>
                    </a:lnT>
                    <a:lnB w="10579" cap="flat" cmpd="sng" algn="ctr">
                      <a:solidFill>
                        <a:srgbClr val="000000"/>
                      </a:solidFill>
                      <a:prstDash val="solid"/>
                      <a:round/>
                      <a:headEnd type="none" w="med" len="med"/>
                      <a:tailEnd type="none" w="med" len="med"/>
                    </a:lnB>
                  </a:tcPr>
                </a:tc>
                <a:tc>
                  <a:txBody>
                    <a:bodyPr/>
                    <a:lstStyle/>
                    <a:p>
                      <a:pPr rtl="0" fontAlgn="b">
                        <a:spcBef>
                          <a:spcPts val="1200"/>
                        </a:spcBef>
                        <a:spcAft>
                          <a:spcPts val="1200"/>
                        </a:spcAft>
                      </a:pPr>
                      <a:r>
                        <a:rPr lang="en-GB" sz="1400" b="0" i="0" u="none" strike="noStrike">
                          <a:solidFill>
                            <a:srgbClr val="000000"/>
                          </a:solidFill>
                          <a:effectLst/>
                          <a:latin typeface="Times New Roman" panose="02020603050405020304" pitchFamily="18" charset="0"/>
                        </a:rPr>
                        <a:t>Cyber Investigation, Digital Forensics</a:t>
                      </a:r>
                      <a:endParaRPr lang="en-GB" sz="2900">
                        <a:effectLst/>
                      </a:endParaRPr>
                    </a:p>
                  </a:txBody>
                  <a:tcPr marL="51005" marR="51005" marT="63756" marB="63756" anchor="b">
                    <a:lnL w="10579" cap="flat" cmpd="sng" algn="ctr">
                      <a:solidFill>
                        <a:srgbClr val="000000"/>
                      </a:solidFill>
                      <a:prstDash val="solid"/>
                      <a:round/>
                      <a:headEnd type="none" w="med" len="med"/>
                      <a:tailEnd type="none" w="med" len="med"/>
                    </a:lnL>
                    <a:lnR w="10579" cap="flat" cmpd="sng" algn="ctr">
                      <a:solidFill>
                        <a:srgbClr val="000000"/>
                      </a:solidFill>
                      <a:prstDash val="solid"/>
                      <a:round/>
                      <a:headEnd type="none" w="med" len="med"/>
                      <a:tailEnd type="none" w="med" len="med"/>
                    </a:lnR>
                    <a:lnT w="10579" cap="flat" cmpd="sng" algn="ctr">
                      <a:solidFill>
                        <a:srgbClr val="000000"/>
                      </a:solidFill>
                      <a:prstDash val="solid"/>
                      <a:round/>
                      <a:headEnd type="none" w="med" len="med"/>
                      <a:tailEnd type="none" w="med" len="med"/>
                    </a:lnT>
                    <a:lnB w="10579" cap="flat" cmpd="sng" algn="ctr">
                      <a:solidFill>
                        <a:srgbClr val="000000"/>
                      </a:solidFill>
                      <a:prstDash val="solid"/>
                      <a:round/>
                      <a:headEnd type="none" w="med" len="med"/>
                      <a:tailEnd type="none" w="med" len="med"/>
                    </a:lnB>
                  </a:tcPr>
                </a:tc>
                <a:tc>
                  <a:txBody>
                    <a:bodyPr/>
                    <a:lstStyle/>
                    <a:p>
                      <a:pPr algn="just" rtl="0" fontAlgn="b">
                        <a:spcBef>
                          <a:spcPts val="1200"/>
                        </a:spcBef>
                        <a:spcAft>
                          <a:spcPts val="1200"/>
                        </a:spcAft>
                      </a:pPr>
                      <a:r>
                        <a:rPr lang="en-GB" sz="1400" b="0" i="0" u="none" strike="noStrike">
                          <a:solidFill>
                            <a:srgbClr val="000000"/>
                          </a:solidFill>
                          <a:effectLst/>
                          <a:latin typeface="Times New Roman" panose="02020603050405020304" pitchFamily="18" charset="0"/>
                        </a:rPr>
                        <a:t>3</a:t>
                      </a:r>
                      <a:endParaRPr lang="en-GB" sz="2900">
                        <a:effectLst/>
                      </a:endParaRPr>
                    </a:p>
                  </a:txBody>
                  <a:tcPr marL="51005" marR="51005" marT="63756" marB="63756" anchor="b">
                    <a:lnL w="10579" cap="flat" cmpd="sng" algn="ctr">
                      <a:solidFill>
                        <a:srgbClr val="000000"/>
                      </a:solidFill>
                      <a:prstDash val="solid"/>
                      <a:round/>
                      <a:headEnd type="none" w="med" len="med"/>
                      <a:tailEnd type="none" w="med" len="med"/>
                    </a:lnL>
                    <a:lnR w="10579" cap="flat" cmpd="sng" algn="ctr">
                      <a:solidFill>
                        <a:srgbClr val="000000"/>
                      </a:solidFill>
                      <a:prstDash val="solid"/>
                      <a:round/>
                      <a:headEnd type="none" w="med" len="med"/>
                      <a:tailEnd type="none" w="med" len="med"/>
                    </a:lnR>
                    <a:lnT w="10579" cap="flat" cmpd="sng" algn="ctr">
                      <a:solidFill>
                        <a:srgbClr val="000000"/>
                      </a:solidFill>
                      <a:prstDash val="solid"/>
                      <a:round/>
                      <a:headEnd type="none" w="med" len="med"/>
                      <a:tailEnd type="none" w="med" len="med"/>
                    </a:lnT>
                    <a:lnB w="10579"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60880601"/>
                  </a:ext>
                </a:extLst>
              </a:tr>
              <a:tr h="1005336">
                <a:tc>
                  <a:txBody>
                    <a:bodyPr/>
                    <a:lstStyle/>
                    <a:p>
                      <a:pPr rtl="0" fontAlgn="b">
                        <a:spcBef>
                          <a:spcPts val="1200"/>
                        </a:spcBef>
                        <a:spcAft>
                          <a:spcPts val="1200"/>
                        </a:spcAft>
                      </a:pPr>
                      <a:r>
                        <a:rPr lang="en-GB" sz="1400" b="0" i="0" u="none" strike="noStrike">
                          <a:solidFill>
                            <a:srgbClr val="000000"/>
                          </a:solidFill>
                          <a:effectLst/>
                          <a:latin typeface="Times New Roman" panose="02020603050405020304" pitchFamily="18" charset="0"/>
                        </a:rPr>
                        <a:t>Operate and Maintain</a:t>
                      </a:r>
                      <a:endParaRPr lang="en-GB" sz="2900">
                        <a:effectLst/>
                      </a:endParaRPr>
                    </a:p>
                  </a:txBody>
                  <a:tcPr marL="51005" marR="51005" marT="63756" marB="63756" anchor="b">
                    <a:lnL w="10579" cap="flat" cmpd="sng" algn="ctr">
                      <a:solidFill>
                        <a:srgbClr val="000000"/>
                      </a:solidFill>
                      <a:prstDash val="solid"/>
                      <a:round/>
                      <a:headEnd type="none" w="med" len="med"/>
                      <a:tailEnd type="none" w="med" len="med"/>
                    </a:lnL>
                    <a:lnR w="10579" cap="flat" cmpd="sng" algn="ctr">
                      <a:solidFill>
                        <a:srgbClr val="000000"/>
                      </a:solidFill>
                      <a:prstDash val="solid"/>
                      <a:round/>
                      <a:headEnd type="none" w="med" len="med"/>
                      <a:tailEnd type="none" w="med" len="med"/>
                    </a:lnR>
                    <a:lnT w="10579" cap="flat" cmpd="sng" algn="ctr">
                      <a:solidFill>
                        <a:srgbClr val="000000"/>
                      </a:solidFill>
                      <a:prstDash val="solid"/>
                      <a:round/>
                      <a:headEnd type="none" w="med" len="med"/>
                      <a:tailEnd type="none" w="med" len="med"/>
                    </a:lnT>
                    <a:lnB w="10579" cap="flat" cmpd="sng" algn="ctr">
                      <a:solidFill>
                        <a:srgbClr val="000000"/>
                      </a:solidFill>
                      <a:prstDash val="solid"/>
                      <a:round/>
                      <a:headEnd type="none" w="med" len="med"/>
                      <a:tailEnd type="none" w="med" len="med"/>
                    </a:lnB>
                  </a:tcPr>
                </a:tc>
                <a:tc>
                  <a:txBody>
                    <a:bodyPr/>
                    <a:lstStyle/>
                    <a:p>
                      <a:pPr rtl="0" fontAlgn="b">
                        <a:spcBef>
                          <a:spcPts val="1200"/>
                        </a:spcBef>
                        <a:spcAft>
                          <a:spcPts val="1200"/>
                        </a:spcAft>
                      </a:pPr>
                      <a:r>
                        <a:rPr lang="en-GB" sz="1400" b="0" i="0" u="none" strike="noStrike">
                          <a:solidFill>
                            <a:srgbClr val="000000"/>
                          </a:solidFill>
                          <a:effectLst/>
                          <a:latin typeface="Times New Roman" panose="02020603050405020304" pitchFamily="18" charset="0"/>
                        </a:rPr>
                        <a:t>Customer Service and Technical Support, Data Administration, Knowledge Management, Network Services, Systems Administration, Systems Analysis</a:t>
                      </a:r>
                      <a:endParaRPr lang="en-GB" sz="2900">
                        <a:effectLst/>
                      </a:endParaRPr>
                    </a:p>
                  </a:txBody>
                  <a:tcPr marL="51005" marR="51005" marT="63756" marB="63756" anchor="b">
                    <a:lnL w="10579" cap="flat" cmpd="sng" algn="ctr">
                      <a:solidFill>
                        <a:srgbClr val="000000"/>
                      </a:solidFill>
                      <a:prstDash val="solid"/>
                      <a:round/>
                      <a:headEnd type="none" w="med" len="med"/>
                      <a:tailEnd type="none" w="med" len="med"/>
                    </a:lnL>
                    <a:lnR w="10579" cap="flat" cmpd="sng" algn="ctr">
                      <a:solidFill>
                        <a:srgbClr val="000000"/>
                      </a:solidFill>
                      <a:prstDash val="solid"/>
                      <a:round/>
                      <a:headEnd type="none" w="med" len="med"/>
                      <a:tailEnd type="none" w="med" len="med"/>
                    </a:lnR>
                    <a:lnT w="10579" cap="flat" cmpd="sng" algn="ctr">
                      <a:solidFill>
                        <a:srgbClr val="000000"/>
                      </a:solidFill>
                      <a:prstDash val="solid"/>
                      <a:round/>
                      <a:headEnd type="none" w="med" len="med"/>
                      <a:tailEnd type="none" w="med" len="med"/>
                    </a:lnT>
                    <a:lnB w="10579" cap="flat" cmpd="sng" algn="ctr">
                      <a:solidFill>
                        <a:srgbClr val="000000"/>
                      </a:solidFill>
                      <a:prstDash val="solid"/>
                      <a:round/>
                      <a:headEnd type="none" w="med" len="med"/>
                      <a:tailEnd type="none" w="med" len="med"/>
                    </a:lnB>
                  </a:tcPr>
                </a:tc>
                <a:tc>
                  <a:txBody>
                    <a:bodyPr/>
                    <a:lstStyle/>
                    <a:p>
                      <a:pPr algn="just" rtl="0" fontAlgn="b">
                        <a:spcBef>
                          <a:spcPts val="1200"/>
                        </a:spcBef>
                        <a:spcAft>
                          <a:spcPts val="1200"/>
                        </a:spcAft>
                      </a:pPr>
                      <a:r>
                        <a:rPr lang="en-GB" sz="1400" b="0" i="0" u="none" strike="noStrike">
                          <a:solidFill>
                            <a:srgbClr val="000000"/>
                          </a:solidFill>
                          <a:effectLst/>
                          <a:latin typeface="Times New Roman" panose="02020603050405020304" pitchFamily="18" charset="0"/>
                        </a:rPr>
                        <a:t>6</a:t>
                      </a:r>
                      <a:endParaRPr lang="en-GB" sz="2900">
                        <a:effectLst/>
                      </a:endParaRPr>
                    </a:p>
                  </a:txBody>
                  <a:tcPr marL="51005" marR="51005" marT="63756" marB="63756" anchor="b">
                    <a:lnL w="10579" cap="flat" cmpd="sng" algn="ctr">
                      <a:solidFill>
                        <a:srgbClr val="000000"/>
                      </a:solidFill>
                      <a:prstDash val="solid"/>
                      <a:round/>
                      <a:headEnd type="none" w="med" len="med"/>
                      <a:tailEnd type="none" w="med" len="med"/>
                    </a:lnL>
                    <a:lnR w="10579" cap="flat" cmpd="sng" algn="ctr">
                      <a:solidFill>
                        <a:srgbClr val="000000"/>
                      </a:solidFill>
                      <a:prstDash val="solid"/>
                      <a:round/>
                      <a:headEnd type="none" w="med" len="med"/>
                      <a:tailEnd type="none" w="med" len="med"/>
                    </a:lnR>
                    <a:lnT w="10579" cap="flat" cmpd="sng" algn="ctr">
                      <a:solidFill>
                        <a:srgbClr val="000000"/>
                      </a:solidFill>
                      <a:prstDash val="solid"/>
                      <a:round/>
                      <a:headEnd type="none" w="med" len="med"/>
                      <a:tailEnd type="none" w="med" len="med"/>
                    </a:lnT>
                    <a:lnB w="10579"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01871362"/>
                  </a:ext>
                </a:extLst>
              </a:tr>
              <a:tr h="1312652">
                <a:tc>
                  <a:txBody>
                    <a:bodyPr/>
                    <a:lstStyle/>
                    <a:p>
                      <a:pPr rtl="0" fontAlgn="b">
                        <a:spcBef>
                          <a:spcPts val="1200"/>
                        </a:spcBef>
                        <a:spcAft>
                          <a:spcPts val="1200"/>
                        </a:spcAft>
                      </a:pPr>
                      <a:r>
                        <a:rPr lang="en-GB" sz="1400" b="0" i="0" u="none" strike="noStrike">
                          <a:solidFill>
                            <a:srgbClr val="000000"/>
                          </a:solidFill>
                          <a:effectLst/>
                          <a:latin typeface="Times New Roman" panose="02020603050405020304" pitchFamily="18" charset="0"/>
                        </a:rPr>
                        <a:t>Oversee and Govern</a:t>
                      </a:r>
                      <a:endParaRPr lang="en-GB" sz="2900">
                        <a:effectLst/>
                      </a:endParaRPr>
                    </a:p>
                  </a:txBody>
                  <a:tcPr marL="51005" marR="51005" marT="63756" marB="63756" anchor="b">
                    <a:lnL w="10579" cap="flat" cmpd="sng" algn="ctr">
                      <a:solidFill>
                        <a:srgbClr val="000000"/>
                      </a:solidFill>
                      <a:prstDash val="solid"/>
                      <a:round/>
                      <a:headEnd type="none" w="med" len="med"/>
                      <a:tailEnd type="none" w="med" len="med"/>
                    </a:lnL>
                    <a:lnR w="10579" cap="flat" cmpd="sng" algn="ctr">
                      <a:solidFill>
                        <a:srgbClr val="000000"/>
                      </a:solidFill>
                      <a:prstDash val="solid"/>
                      <a:round/>
                      <a:headEnd type="none" w="med" len="med"/>
                      <a:tailEnd type="none" w="med" len="med"/>
                    </a:lnR>
                    <a:lnT w="10579" cap="flat" cmpd="sng" algn="ctr">
                      <a:solidFill>
                        <a:srgbClr val="000000"/>
                      </a:solidFill>
                      <a:prstDash val="solid"/>
                      <a:round/>
                      <a:headEnd type="none" w="med" len="med"/>
                      <a:tailEnd type="none" w="med" len="med"/>
                    </a:lnT>
                    <a:lnB w="10579" cap="flat" cmpd="sng" algn="ctr">
                      <a:solidFill>
                        <a:srgbClr val="000000"/>
                      </a:solidFill>
                      <a:prstDash val="solid"/>
                      <a:round/>
                      <a:headEnd type="none" w="med" len="med"/>
                      <a:tailEnd type="none" w="med" len="med"/>
                    </a:lnB>
                  </a:tcPr>
                </a:tc>
                <a:tc>
                  <a:txBody>
                    <a:bodyPr/>
                    <a:lstStyle/>
                    <a:p>
                      <a:pPr rtl="0" fontAlgn="b">
                        <a:spcBef>
                          <a:spcPts val="1200"/>
                        </a:spcBef>
                        <a:spcAft>
                          <a:spcPts val="1200"/>
                        </a:spcAft>
                      </a:pPr>
                      <a:r>
                        <a:rPr lang="en-GB" sz="1400" b="0" i="0" u="none" strike="noStrike">
                          <a:solidFill>
                            <a:srgbClr val="000000"/>
                          </a:solidFill>
                          <a:effectLst/>
                          <a:latin typeface="Times New Roman" panose="02020603050405020304" pitchFamily="18" charset="0"/>
                        </a:rPr>
                        <a:t>Cybersecurity Management, Executive Cyber Leadership, Legal Advice and Advocacy, Program/Project Management and Acquisition, Strategic Planning and Policy, Training, Education, and Awareness</a:t>
                      </a:r>
                      <a:endParaRPr lang="en-GB" sz="2900">
                        <a:effectLst/>
                      </a:endParaRPr>
                    </a:p>
                  </a:txBody>
                  <a:tcPr marL="51005" marR="51005" marT="63756" marB="63756" anchor="b">
                    <a:lnL w="10579" cap="flat" cmpd="sng" algn="ctr">
                      <a:solidFill>
                        <a:srgbClr val="000000"/>
                      </a:solidFill>
                      <a:prstDash val="solid"/>
                      <a:round/>
                      <a:headEnd type="none" w="med" len="med"/>
                      <a:tailEnd type="none" w="med" len="med"/>
                    </a:lnL>
                    <a:lnR w="10579" cap="flat" cmpd="sng" algn="ctr">
                      <a:solidFill>
                        <a:srgbClr val="000000"/>
                      </a:solidFill>
                      <a:prstDash val="solid"/>
                      <a:round/>
                      <a:headEnd type="none" w="med" len="med"/>
                      <a:tailEnd type="none" w="med" len="med"/>
                    </a:lnR>
                    <a:lnT w="10579" cap="flat" cmpd="sng" algn="ctr">
                      <a:solidFill>
                        <a:srgbClr val="000000"/>
                      </a:solidFill>
                      <a:prstDash val="solid"/>
                      <a:round/>
                      <a:headEnd type="none" w="med" len="med"/>
                      <a:tailEnd type="none" w="med" len="med"/>
                    </a:lnT>
                    <a:lnB w="10579" cap="flat" cmpd="sng" algn="ctr">
                      <a:solidFill>
                        <a:srgbClr val="000000"/>
                      </a:solidFill>
                      <a:prstDash val="solid"/>
                      <a:round/>
                      <a:headEnd type="none" w="med" len="med"/>
                      <a:tailEnd type="none" w="med" len="med"/>
                    </a:lnB>
                  </a:tcPr>
                </a:tc>
                <a:tc>
                  <a:txBody>
                    <a:bodyPr/>
                    <a:lstStyle/>
                    <a:p>
                      <a:pPr algn="just" rtl="0" fontAlgn="b">
                        <a:spcBef>
                          <a:spcPts val="1200"/>
                        </a:spcBef>
                        <a:spcAft>
                          <a:spcPts val="1200"/>
                        </a:spcAft>
                      </a:pPr>
                      <a:r>
                        <a:rPr lang="en-GB" sz="1400" b="0" i="0" u="none" strike="noStrike">
                          <a:solidFill>
                            <a:srgbClr val="000000"/>
                          </a:solidFill>
                          <a:effectLst/>
                          <a:latin typeface="Times New Roman" panose="02020603050405020304" pitchFamily="18" charset="0"/>
                        </a:rPr>
                        <a:t>14</a:t>
                      </a:r>
                      <a:endParaRPr lang="en-GB" sz="2900">
                        <a:effectLst/>
                      </a:endParaRPr>
                    </a:p>
                  </a:txBody>
                  <a:tcPr marL="51005" marR="51005" marT="63756" marB="63756" anchor="b">
                    <a:lnL w="10579" cap="flat" cmpd="sng" algn="ctr">
                      <a:solidFill>
                        <a:srgbClr val="000000"/>
                      </a:solidFill>
                      <a:prstDash val="solid"/>
                      <a:round/>
                      <a:headEnd type="none" w="med" len="med"/>
                      <a:tailEnd type="none" w="med" len="med"/>
                    </a:lnL>
                    <a:lnR w="10579" cap="flat" cmpd="sng" algn="ctr">
                      <a:solidFill>
                        <a:srgbClr val="000000"/>
                      </a:solidFill>
                      <a:prstDash val="solid"/>
                      <a:round/>
                      <a:headEnd type="none" w="med" len="med"/>
                      <a:tailEnd type="none" w="med" len="med"/>
                    </a:lnR>
                    <a:lnT w="10579" cap="flat" cmpd="sng" algn="ctr">
                      <a:solidFill>
                        <a:srgbClr val="000000"/>
                      </a:solidFill>
                      <a:prstDash val="solid"/>
                      <a:round/>
                      <a:headEnd type="none" w="med" len="med"/>
                      <a:tailEnd type="none" w="med" len="med"/>
                    </a:lnT>
                    <a:lnB w="10579"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45962468"/>
                  </a:ext>
                </a:extLst>
              </a:tr>
              <a:tr h="913733">
                <a:tc>
                  <a:txBody>
                    <a:bodyPr/>
                    <a:lstStyle/>
                    <a:p>
                      <a:pPr rtl="0" fontAlgn="b">
                        <a:spcBef>
                          <a:spcPts val="1200"/>
                        </a:spcBef>
                        <a:spcAft>
                          <a:spcPts val="1200"/>
                        </a:spcAft>
                      </a:pPr>
                      <a:r>
                        <a:rPr lang="en-GB" sz="1400" b="0" i="0" u="none" strike="noStrike">
                          <a:solidFill>
                            <a:srgbClr val="000000"/>
                          </a:solidFill>
                          <a:effectLst/>
                          <a:latin typeface="Times New Roman" panose="02020603050405020304" pitchFamily="18" charset="0"/>
                        </a:rPr>
                        <a:t>Protect and Defend</a:t>
                      </a:r>
                      <a:endParaRPr lang="en-GB" sz="2900">
                        <a:effectLst/>
                      </a:endParaRPr>
                    </a:p>
                  </a:txBody>
                  <a:tcPr marL="51005" marR="51005" marT="63756" marB="63756" anchor="b">
                    <a:lnL w="10579" cap="flat" cmpd="sng" algn="ctr">
                      <a:solidFill>
                        <a:srgbClr val="000000"/>
                      </a:solidFill>
                      <a:prstDash val="solid"/>
                      <a:round/>
                      <a:headEnd type="none" w="med" len="med"/>
                      <a:tailEnd type="none" w="med" len="med"/>
                    </a:lnL>
                    <a:lnR w="10579" cap="flat" cmpd="sng" algn="ctr">
                      <a:solidFill>
                        <a:srgbClr val="000000"/>
                      </a:solidFill>
                      <a:prstDash val="solid"/>
                      <a:round/>
                      <a:headEnd type="none" w="med" len="med"/>
                      <a:tailEnd type="none" w="med" len="med"/>
                    </a:lnR>
                    <a:lnT w="10579" cap="flat" cmpd="sng" algn="ctr">
                      <a:solidFill>
                        <a:srgbClr val="000000"/>
                      </a:solidFill>
                      <a:prstDash val="solid"/>
                      <a:round/>
                      <a:headEnd type="none" w="med" len="med"/>
                      <a:tailEnd type="none" w="med" len="med"/>
                    </a:lnT>
                    <a:lnB w="10579" cap="flat" cmpd="sng" algn="ctr">
                      <a:solidFill>
                        <a:srgbClr val="000000"/>
                      </a:solidFill>
                      <a:prstDash val="solid"/>
                      <a:round/>
                      <a:headEnd type="none" w="med" len="med"/>
                      <a:tailEnd type="none" w="med" len="med"/>
                    </a:lnB>
                  </a:tcPr>
                </a:tc>
                <a:tc>
                  <a:txBody>
                    <a:bodyPr/>
                    <a:lstStyle/>
                    <a:p>
                      <a:pPr rtl="0" fontAlgn="b">
                        <a:spcBef>
                          <a:spcPts val="1200"/>
                        </a:spcBef>
                        <a:spcAft>
                          <a:spcPts val="1200"/>
                        </a:spcAft>
                      </a:pPr>
                      <a:r>
                        <a:rPr lang="en-GB" sz="1400" b="0" i="0" u="none" strike="noStrike" dirty="0">
                          <a:solidFill>
                            <a:srgbClr val="000000"/>
                          </a:solidFill>
                          <a:effectLst/>
                          <a:latin typeface="Times New Roman" panose="02020603050405020304" pitchFamily="18" charset="0"/>
                        </a:rPr>
                        <a:t>Cyber </a:t>
                      </a:r>
                      <a:r>
                        <a:rPr lang="en-GB" sz="1400" b="0" i="0" u="none" strike="noStrike" dirty="0" err="1">
                          <a:solidFill>
                            <a:srgbClr val="000000"/>
                          </a:solidFill>
                          <a:effectLst/>
                          <a:latin typeface="Times New Roman" panose="02020603050405020304" pitchFamily="18" charset="0"/>
                        </a:rPr>
                        <a:t>Defense</a:t>
                      </a:r>
                      <a:r>
                        <a:rPr lang="en-GB" sz="1400" b="0" i="0" u="none" strike="noStrike" dirty="0">
                          <a:solidFill>
                            <a:srgbClr val="000000"/>
                          </a:solidFill>
                          <a:effectLst/>
                          <a:latin typeface="Times New Roman" panose="02020603050405020304" pitchFamily="18" charset="0"/>
                        </a:rPr>
                        <a:t> Analysis,  Cyber </a:t>
                      </a:r>
                      <a:r>
                        <a:rPr lang="en-GB" sz="1400" b="0" i="0" u="none" strike="noStrike" dirty="0" err="1">
                          <a:solidFill>
                            <a:srgbClr val="000000"/>
                          </a:solidFill>
                          <a:effectLst/>
                          <a:latin typeface="Times New Roman" panose="02020603050405020304" pitchFamily="18" charset="0"/>
                        </a:rPr>
                        <a:t>Defense</a:t>
                      </a:r>
                      <a:r>
                        <a:rPr lang="en-GB" sz="1400" b="0" i="0" u="none" strike="noStrike" dirty="0">
                          <a:solidFill>
                            <a:srgbClr val="000000"/>
                          </a:solidFill>
                          <a:effectLst/>
                          <a:latin typeface="Times New Roman" panose="02020603050405020304" pitchFamily="18" charset="0"/>
                        </a:rPr>
                        <a:t> Infrastructure Support, Incident Response, Vulnerability Assessment and Management</a:t>
                      </a:r>
                      <a:endParaRPr lang="en-GB" sz="2900" dirty="0">
                        <a:effectLst/>
                      </a:endParaRPr>
                    </a:p>
                  </a:txBody>
                  <a:tcPr marL="51005" marR="51005" marT="63756" marB="63756" anchor="b">
                    <a:lnL w="10579" cap="flat" cmpd="sng" algn="ctr">
                      <a:solidFill>
                        <a:srgbClr val="000000"/>
                      </a:solidFill>
                      <a:prstDash val="solid"/>
                      <a:round/>
                      <a:headEnd type="none" w="med" len="med"/>
                      <a:tailEnd type="none" w="med" len="med"/>
                    </a:lnL>
                    <a:lnR w="10579" cap="flat" cmpd="sng" algn="ctr">
                      <a:solidFill>
                        <a:srgbClr val="000000"/>
                      </a:solidFill>
                      <a:prstDash val="solid"/>
                      <a:round/>
                      <a:headEnd type="none" w="med" len="med"/>
                      <a:tailEnd type="none" w="med" len="med"/>
                    </a:lnR>
                    <a:lnT w="10579" cap="flat" cmpd="sng" algn="ctr">
                      <a:solidFill>
                        <a:srgbClr val="000000"/>
                      </a:solidFill>
                      <a:prstDash val="solid"/>
                      <a:round/>
                      <a:headEnd type="none" w="med" len="med"/>
                      <a:tailEnd type="none" w="med" len="med"/>
                    </a:lnT>
                    <a:lnB w="10579" cap="flat" cmpd="sng" algn="ctr">
                      <a:solidFill>
                        <a:srgbClr val="000000"/>
                      </a:solidFill>
                      <a:prstDash val="solid"/>
                      <a:round/>
                      <a:headEnd type="none" w="med" len="med"/>
                      <a:tailEnd type="none" w="med" len="med"/>
                    </a:lnB>
                  </a:tcPr>
                </a:tc>
                <a:tc>
                  <a:txBody>
                    <a:bodyPr/>
                    <a:lstStyle/>
                    <a:p>
                      <a:pPr algn="just" rtl="0" fontAlgn="b">
                        <a:spcBef>
                          <a:spcPts val="1200"/>
                        </a:spcBef>
                        <a:spcAft>
                          <a:spcPts val="1200"/>
                        </a:spcAft>
                      </a:pPr>
                      <a:r>
                        <a:rPr lang="en-GB" sz="1400" b="0" i="0" u="none" strike="noStrike">
                          <a:solidFill>
                            <a:srgbClr val="000000"/>
                          </a:solidFill>
                          <a:effectLst/>
                          <a:latin typeface="Times New Roman" panose="02020603050405020304" pitchFamily="18" charset="0"/>
                        </a:rPr>
                        <a:t>4</a:t>
                      </a:r>
                      <a:endParaRPr lang="en-GB" sz="2900">
                        <a:effectLst/>
                      </a:endParaRPr>
                    </a:p>
                  </a:txBody>
                  <a:tcPr marL="51005" marR="51005" marT="63756" marB="63756" anchor="b">
                    <a:lnL w="10579" cap="flat" cmpd="sng" algn="ctr">
                      <a:solidFill>
                        <a:srgbClr val="000000"/>
                      </a:solidFill>
                      <a:prstDash val="solid"/>
                      <a:round/>
                      <a:headEnd type="none" w="med" len="med"/>
                      <a:tailEnd type="none" w="med" len="med"/>
                    </a:lnL>
                    <a:lnR w="10579" cap="flat" cmpd="sng" algn="ctr">
                      <a:solidFill>
                        <a:srgbClr val="000000"/>
                      </a:solidFill>
                      <a:prstDash val="solid"/>
                      <a:round/>
                      <a:headEnd type="none" w="med" len="med"/>
                      <a:tailEnd type="none" w="med" len="med"/>
                    </a:lnR>
                    <a:lnT w="10579" cap="flat" cmpd="sng" algn="ctr">
                      <a:solidFill>
                        <a:srgbClr val="000000"/>
                      </a:solidFill>
                      <a:prstDash val="solid"/>
                      <a:round/>
                      <a:headEnd type="none" w="med" len="med"/>
                      <a:tailEnd type="none" w="med" len="med"/>
                    </a:lnT>
                    <a:lnB w="10579"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90000968"/>
                  </a:ext>
                </a:extLst>
              </a:tr>
              <a:tr h="1113193">
                <a:tc>
                  <a:txBody>
                    <a:bodyPr/>
                    <a:lstStyle/>
                    <a:p>
                      <a:pPr rtl="0" fontAlgn="b">
                        <a:spcBef>
                          <a:spcPts val="1200"/>
                        </a:spcBef>
                        <a:spcAft>
                          <a:spcPts val="1200"/>
                        </a:spcAft>
                      </a:pPr>
                      <a:r>
                        <a:rPr lang="en-GB" sz="1400" b="0" i="0" u="none" strike="noStrike">
                          <a:solidFill>
                            <a:srgbClr val="000000"/>
                          </a:solidFill>
                          <a:effectLst/>
                          <a:latin typeface="Times New Roman" panose="02020603050405020304" pitchFamily="18" charset="0"/>
                        </a:rPr>
                        <a:t>Securely Provision</a:t>
                      </a:r>
                      <a:endParaRPr lang="en-GB" sz="2900">
                        <a:effectLst/>
                      </a:endParaRPr>
                    </a:p>
                  </a:txBody>
                  <a:tcPr marL="51005" marR="51005" marT="63756" marB="63756" anchor="b">
                    <a:lnL w="10579" cap="flat" cmpd="sng" algn="ctr">
                      <a:solidFill>
                        <a:srgbClr val="000000"/>
                      </a:solidFill>
                      <a:prstDash val="solid"/>
                      <a:round/>
                      <a:headEnd type="none" w="med" len="med"/>
                      <a:tailEnd type="none" w="med" len="med"/>
                    </a:lnL>
                    <a:lnR w="10579" cap="flat" cmpd="sng" algn="ctr">
                      <a:solidFill>
                        <a:srgbClr val="000000"/>
                      </a:solidFill>
                      <a:prstDash val="solid"/>
                      <a:round/>
                      <a:headEnd type="none" w="med" len="med"/>
                      <a:tailEnd type="none" w="med" len="med"/>
                    </a:lnR>
                    <a:lnT w="10579" cap="flat" cmpd="sng" algn="ctr">
                      <a:solidFill>
                        <a:srgbClr val="000000"/>
                      </a:solidFill>
                      <a:prstDash val="solid"/>
                      <a:round/>
                      <a:headEnd type="none" w="med" len="med"/>
                      <a:tailEnd type="none" w="med" len="med"/>
                    </a:lnT>
                    <a:lnB w="10579" cap="flat" cmpd="sng" algn="ctr">
                      <a:solidFill>
                        <a:srgbClr val="000000"/>
                      </a:solidFill>
                      <a:prstDash val="solid"/>
                      <a:round/>
                      <a:headEnd type="none" w="med" len="med"/>
                      <a:tailEnd type="none" w="med" len="med"/>
                    </a:lnB>
                  </a:tcPr>
                </a:tc>
                <a:tc>
                  <a:txBody>
                    <a:bodyPr/>
                    <a:lstStyle/>
                    <a:p>
                      <a:pPr rtl="0" fontAlgn="b">
                        <a:spcBef>
                          <a:spcPts val="1200"/>
                        </a:spcBef>
                        <a:spcAft>
                          <a:spcPts val="1200"/>
                        </a:spcAft>
                      </a:pPr>
                      <a:r>
                        <a:rPr lang="en-GB" sz="1400" b="0" i="0" u="none" strike="noStrike">
                          <a:solidFill>
                            <a:srgbClr val="000000"/>
                          </a:solidFill>
                          <a:effectLst/>
                          <a:latin typeface="Times New Roman" panose="02020603050405020304" pitchFamily="18" charset="0"/>
                        </a:rPr>
                        <a:t>Risk Management, Software Development, Systems Architecture, Systems Development, Systems Requirements Planning, Technology R&amp;D, Test and Evaluation</a:t>
                      </a:r>
                      <a:endParaRPr lang="en-GB" sz="2900">
                        <a:effectLst/>
                      </a:endParaRPr>
                    </a:p>
                  </a:txBody>
                  <a:tcPr marL="51005" marR="51005" marT="63756" marB="63756" anchor="b">
                    <a:lnL w="10579" cap="flat" cmpd="sng" algn="ctr">
                      <a:solidFill>
                        <a:srgbClr val="000000"/>
                      </a:solidFill>
                      <a:prstDash val="solid"/>
                      <a:round/>
                      <a:headEnd type="none" w="med" len="med"/>
                      <a:tailEnd type="none" w="med" len="med"/>
                    </a:lnL>
                    <a:lnR w="10579" cap="flat" cmpd="sng" algn="ctr">
                      <a:solidFill>
                        <a:srgbClr val="000000"/>
                      </a:solidFill>
                      <a:prstDash val="solid"/>
                      <a:round/>
                      <a:headEnd type="none" w="med" len="med"/>
                      <a:tailEnd type="none" w="med" len="med"/>
                    </a:lnR>
                    <a:lnT w="10579" cap="flat" cmpd="sng" algn="ctr">
                      <a:solidFill>
                        <a:srgbClr val="000000"/>
                      </a:solidFill>
                      <a:prstDash val="solid"/>
                      <a:round/>
                      <a:headEnd type="none" w="med" len="med"/>
                      <a:tailEnd type="none" w="med" len="med"/>
                    </a:lnT>
                    <a:lnB w="10579" cap="flat" cmpd="sng" algn="ctr">
                      <a:solidFill>
                        <a:srgbClr val="000000"/>
                      </a:solidFill>
                      <a:prstDash val="solid"/>
                      <a:round/>
                      <a:headEnd type="none" w="med" len="med"/>
                      <a:tailEnd type="none" w="med" len="med"/>
                    </a:lnB>
                  </a:tcPr>
                </a:tc>
                <a:tc>
                  <a:txBody>
                    <a:bodyPr/>
                    <a:lstStyle/>
                    <a:p>
                      <a:pPr algn="just" rtl="0" fontAlgn="b">
                        <a:spcBef>
                          <a:spcPts val="1200"/>
                        </a:spcBef>
                        <a:spcAft>
                          <a:spcPts val="1200"/>
                        </a:spcAft>
                      </a:pPr>
                      <a:r>
                        <a:rPr lang="en-GB" sz="1400" b="0" i="0" u="none" strike="noStrike" dirty="0">
                          <a:solidFill>
                            <a:srgbClr val="000000"/>
                          </a:solidFill>
                          <a:effectLst/>
                          <a:latin typeface="Times New Roman" panose="02020603050405020304" pitchFamily="18" charset="0"/>
                        </a:rPr>
                        <a:t>11</a:t>
                      </a:r>
                      <a:endParaRPr lang="en-GB" sz="2900" dirty="0">
                        <a:effectLst/>
                      </a:endParaRPr>
                    </a:p>
                  </a:txBody>
                  <a:tcPr marL="51005" marR="51005" marT="63756" marB="63756" anchor="b">
                    <a:lnL w="10579" cap="flat" cmpd="sng" algn="ctr">
                      <a:solidFill>
                        <a:srgbClr val="000000"/>
                      </a:solidFill>
                      <a:prstDash val="solid"/>
                      <a:round/>
                      <a:headEnd type="none" w="med" len="med"/>
                      <a:tailEnd type="none" w="med" len="med"/>
                    </a:lnL>
                    <a:lnR w="10579" cap="flat" cmpd="sng" algn="ctr">
                      <a:solidFill>
                        <a:srgbClr val="000000"/>
                      </a:solidFill>
                      <a:prstDash val="solid"/>
                      <a:round/>
                      <a:headEnd type="none" w="med" len="med"/>
                      <a:tailEnd type="none" w="med" len="med"/>
                    </a:lnR>
                    <a:lnT w="10579" cap="flat" cmpd="sng" algn="ctr">
                      <a:solidFill>
                        <a:srgbClr val="000000"/>
                      </a:solidFill>
                      <a:prstDash val="solid"/>
                      <a:round/>
                      <a:headEnd type="none" w="med" len="med"/>
                      <a:tailEnd type="none" w="med" len="med"/>
                    </a:lnT>
                    <a:lnB w="10579"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53429742"/>
                  </a:ext>
                </a:extLst>
              </a:tr>
            </a:tbl>
          </a:graphicData>
        </a:graphic>
      </p:graphicFrame>
      <p:sp>
        <p:nvSpPr>
          <p:cNvPr id="10" name="Content Placeholder 9">
            <a:extLst>
              <a:ext uri="{FF2B5EF4-FFF2-40B4-BE49-F238E27FC236}">
                <a16:creationId xmlns:a16="http://schemas.microsoft.com/office/drawing/2014/main" id="{8208A730-9D40-458B-926F-26D42ACFEBB8}"/>
              </a:ext>
            </a:extLst>
          </p:cNvPr>
          <p:cNvSpPr>
            <a:spLocks noGrp="1"/>
          </p:cNvSpPr>
          <p:nvPr>
            <p:ph sz="half" idx="2"/>
          </p:nvPr>
        </p:nvSpPr>
        <p:spPr>
          <a:xfrm>
            <a:off x="847344" y="2109264"/>
            <a:ext cx="6217920" cy="5221606"/>
          </a:xfrm>
        </p:spPr>
        <p:txBody>
          <a:bodyPr/>
          <a:lstStyle/>
          <a:p>
            <a:r>
              <a:rPr lang="en-GB" sz="2160" dirty="0">
                <a:solidFill>
                  <a:srgbClr val="000000"/>
                </a:solidFill>
                <a:latin typeface="Times New Roman" panose="02020603050405020304" pitchFamily="18" charset="0"/>
              </a:rPr>
              <a:t>NICE framework is not industry or organisation-size specific, thus making it applicable across the board</a:t>
            </a:r>
          </a:p>
          <a:p>
            <a:r>
              <a:rPr lang="en-GB" sz="2160" dirty="0">
                <a:solidFill>
                  <a:srgbClr val="000000"/>
                </a:solidFill>
                <a:latin typeface="Times New Roman" panose="02020603050405020304" pitchFamily="18" charset="0"/>
              </a:rPr>
              <a:t>Cybersecurity governance standard</a:t>
            </a:r>
          </a:p>
          <a:p>
            <a:r>
              <a:rPr lang="en-GB" sz="2160" dirty="0">
                <a:solidFill>
                  <a:srgbClr val="000000"/>
                </a:solidFill>
                <a:latin typeface="Times New Roman" panose="02020603050405020304" pitchFamily="18" charset="0"/>
              </a:rPr>
              <a:t>Interdisciplinary nature</a:t>
            </a:r>
          </a:p>
          <a:p>
            <a:r>
              <a:rPr lang="en-GB" sz="2160" dirty="0">
                <a:solidFill>
                  <a:srgbClr val="000000"/>
                </a:solidFill>
                <a:latin typeface="Times New Roman" panose="02020603050405020304" pitchFamily="18" charset="0"/>
              </a:rPr>
              <a:t>Guide for training cybersecurity professionals.</a:t>
            </a:r>
          </a:p>
          <a:p>
            <a:r>
              <a:rPr lang="en-GB" sz="2160" dirty="0">
                <a:solidFill>
                  <a:srgbClr val="000000"/>
                </a:solidFill>
                <a:latin typeface="Times New Roman" panose="02020603050405020304" pitchFamily="18" charset="0"/>
              </a:rPr>
              <a:t>Provides standards and best practices for the </a:t>
            </a:r>
            <a:r>
              <a:rPr lang="en-GB" sz="2160" b="1" dirty="0">
                <a:solidFill>
                  <a:srgbClr val="000000"/>
                </a:solidFill>
                <a:latin typeface="Times New Roman" panose="02020603050405020304" pitchFamily="18" charset="0"/>
              </a:rPr>
              <a:t>US </a:t>
            </a:r>
            <a:r>
              <a:rPr lang="en-GB" sz="2160" dirty="0">
                <a:solidFill>
                  <a:srgbClr val="000000"/>
                </a:solidFill>
                <a:latin typeface="Times New Roman" panose="02020603050405020304" pitchFamily="18" charset="0"/>
              </a:rPr>
              <a:t>cybersecurity landscape</a:t>
            </a:r>
          </a:p>
          <a:p>
            <a:endParaRPr lang="en-GB" dirty="0"/>
          </a:p>
        </p:txBody>
      </p:sp>
      <p:sp>
        <p:nvSpPr>
          <p:cNvPr id="8" name="Rectangle 2">
            <a:extLst>
              <a:ext uri="{FF2B5EF4-FFF2-40B4-BE49-F238E27FC236}">
                <a16:creationId xmlns:a16="http://schemas.microsoft.com/office/drawing/2014/main" id="{F37AC698-4E44-3CB8-E81C-ED33CA4B07CB}"/>
              </a:ext>
            </a:extLst>
          </p:cNvPr>
          <p:cNvSpPr>
            <a:spLocks noChangeArrowheads="1"/>
          </p:cNvSpPr>
          <p:nvPr/>
        </p:nvSpPr>
        <p:spPr bwMode="auto">
          <a:xfrm>
            <a:off x="7703186" y="490871"/>
            <a:ext cx="13267055" cy="443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9728" tIns="54864" rIns="109728" bIns="54864" numCol="1" anchor="ctr" anchorCtr="0" compatLnSpc="1">
            <a:prstTxWarp prst="textNoShape">
              <a:avLst/>
            </a:prstTxWarp>
            <a:spAutoFit/>
          </a:bodyPr>
          <a:lstStyle/>
          <a:p>
            <a:pPr defTabSz="1097280">
              <a:defRPr/>
            </a:pPr>
            <a:endParaRPr lang="en-GB" sz="2160">
              <a:solidFill>
                <a:prstClr val="black"/>
              </a:solidFill>
              <a:latin typeface="Calibri" panose="020F0502020204030204"/>
            </a:endParaRPr>
          </a:p>
        </p:txBody>
      </p:sp>
    </p:spTree>
    <p:extLst>
      <p:ext uri="{BB962C8B-B14F-4D97-AF65-F5344CB8AC3E}">
        <p14:creationId xmlns:p14="http://schemas.microsoft.com/office/powerpoint/2010/main" val="3362427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9"/>
          <p:cNvSpPr txBox="1">
            <a:spLocks noGrp="1"/>
          </p:cNvSpPr>
          <p:nvPr>
            <p:ph type="title"/>
          </p:nvPr>
        </p:nvSpPr>
        <p:spPr>
          <a:xfrm>
            <a:off x="1538343" y="712040"/>
            <a:ext cx="12593336" cy="916320"/>
          </a:xfrm>
          <a:prstGeom prst="rect">
            <a:avLst/>
          </a:prstGeom>
        </p:spPr>
        <p:txBody>
          <a:bodyPr spcFirstLastPara="1" vert="horz" wrap="square" lIns="146280" tIns="146280" rIns="146280" bIns="146280" rtlCol="0" anchor="t" anchorCtr="0">
            <a:normAutofit fontScale="90000"/>
          </a:bodyPr>
          <a:lstStyle/>
          <a:p>
            <a:r>
              <a:rPr lang="en-GB" b="1" dirty="0"/>
              <a:t>NIST </a:t>
            </a:r>
            <a:endParaRPr b="1" dirty="0"/>
          </a:p>
        </p:txBody>
      </p:sp>
      <p:sp>
        <p:nvSpPr>
          <p:cNvPr id="96" name="Google Shape;96;p19"/>
          <p:cNvSpPr txBox="1">
            <a:spLocks noGrp="1"/>
          </p:cNvSpPr>
          <p:nvPr>
            <p:ph type="body" idx="1"/>
          </p:nvPr>
        </p:nvSpPr>
        <p:spPr>
          <a:xfrm>
            <a:off x="498720" y="2114188"/>
            <a:ext cx="5036448" cy="5466240"/>
          </a:xfrm>
          <a:prstGeom prst="rect">
            <a:avLst/>
          </a:prstGeom>
        </p:spPr>
        <p:txBody>
          <a:bodyPr spcFirstLastPara="1" vert="horz" wrap="square" lIns="146280" tIns="146280" rIns="146280" bIns="146280" rtlCol="0" anchor="t" anchorCtr="0">
            <a:normAutofit/>
          </a:bodyPr>
          <a:lstStyle/>
          <a:p>
            <a:pPr marL="0" indent="0">
              <a:buNone/>
            </a:pPr>
            <a:r>
              <a:rPr lang="en-GB" dirty="0"/>
              <a:t>Employees: Identify &amp; protect</a:t>
            </a:r>
            <a:endParaRPr dirty="0"/>
          </a:p>
          <a:p>
            <a:pPr marL="0" indent="0">
              <a:spcBef>
                <a:spcPts val="1920"/>
              </a:spcBef>
              <a:buNone/>
            </a:pPr>
            <a:endParaRPr dirty="0"/>
          </a:p>
          <a:p>
            <a:pPr marL="0" indent="0">
              <a:spcBef>
                <a:spcPts val="1920"/>
              </a:spcBef>
              <a:spcAft>
                <a:spcPts val="1920"/>
              </a:spcAft>
              <a:buNone/>
            </a:pPr>
            <a:r>
              <a:rPr lang="en-GB" dirty="0"/>
              <a:t>CSO: Identify, Protect, Detect, Respond, Recover</a:t>
            </a:r>
            <a:endParaRPr dirty="0"/>
          </a:p>
        </p:txBody>
      </p:sp>
      <p:pic>
        <p:nvPicPr>
          <p:cNvPr id="97" name="Google Shape;97;p19"/>
          <p:cNvPicPr preferRelativeResize="0"/>
          <p:nvPr/>
        </p:nvPicPr>
        <p:blipFill>
          <a:blip r:embed="rId3">
            <a:alphaModFix/>
          </a:blip>
          <a:stretch>
            <a:fillRect/>
          </a:stretch>
        </p:blipFill>
        <p:spPr>
          <a:xfrm>
            <a:off x="6192058" y="1463041"/>
            <a:ext cx="8438342" cy="5689598"/>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41CA6BA-CA15-840F-2129-35022EAA5B99}"/>
              </a:ext>
            </a:extLst>
          </p:cNvPr>
          <p:cNvSpPr>
            <a:spLocks noGrp="1"/>
          </p:cNvSpPr>
          <p:nvPr>
            <p:ph type="title"/>
          </p:nvPr>
        </p:nvSpPr>
        <p:spPr/>
        <p:txBody>
          <a:bodyPr/>
          <a:lstStyle/>
          <a:p>
            <a:r>
              <a:rPr lang="nb-NO" dirty="0"/>
              <a:t>NIS-2</a:t>
            </a:r>
            <a:endParaRPr lang="en-GB" dirty="0"/>
          </a:p>
        </p:txBody>
      </p:sp>
      <p:sp>
        <p:nvSpPr>
          <p:cNvPr id="6" name="Content Placeholder 5">
            <a:extLst>
              <a:ext uri="{FF2B5EF4-FFF2-40B4-BE49-F238E27FC236}">
                <a16:creationId xmlns:a16="http://schemas.microsoft.com/office/drawing/2014/main" id="{5D2A4CF0-0B2A-4C65-117D-C179DDF5FAB7}"/>
              </a:ext>
            </a:extLst>
          </p:cNvPr>
          <p:cNvSpPr>
            <a:spLocks noGrp="1"/>
          </p:cNvSpPr>
          <p:nvPr>
            <p:ph idx="1"/>
          </p:nvPr>
        </p:nvSpPr>
        <p:spPr/>
        <p:txBody>
          <a:bodyPr/>
          <a:lstStyle/>
          <a:p>
            <a:endParaRPr lang="en-GB"/>
          </a:p>
        </p:txBody>
      </p:sp>
      <p:sp>
        <p:nvSpPr>
          <p:cNvPr id="7" name="Text Placeholder 6">
            <a:extLst>
              <a:ext uri="{FF2B5EF4-FFF2-40B4-BE49-F238E27FC236}">
                <a16:creationId xmlns:a16="http://schemas.microsoft.com/office/drawing/2014/main" id="{58981D2B-B806-70AD-104A-7142526EB086}"/>
              </a:ext>
            </a:extLst>
          </p:cNvPr>
          <p:cNvSpPr>
            <a:spLocks noGrp="1"/>
          </p:cNvSpPr>
          <p:nvPr>
            <p:ph type="body" sz="half" idx="2"/>
          </p:nvPr>
        </p:nvSpPr>
        <p:spPr/>
        <p:txBody>
          <a:bodyPr/>
          <a:lstStyle/>
          <a:p>
            <a:endParaRPr lang="en-GB"/>
          </a:p>
        </p:txBody>
      </p:sp>
      <p:pic>
        <p:nvPicPr>
          <p:cNvPr id="4" name="Picture 3">
            <a:extLst>
              <a:ext uri="{FF2B5EF4-FFF2-40B4-BE49-F238E27FC236}">
                <a16:creationId xmlns:a16="http://schemas.microsoft.com/office/drawing/2014/main" id="{04B3FD51-BAD0-0102-9800-272DAC8A26CC}"/>
              </a:ext>
            </a:extLst>
          </p:cNvPr>
          <p:cNvPicPr>
            <a:picLocks noChangeAspect="1"/>
          </p:cNvPicPr>
          <p:nvPr/>
        </p:nvPicPr>
        <p:blipFill>
          <a:blip r:embed="rId2"/>
          <a:stretch>
            <a:fillRect/>
          </a:stretch>
        </p:blipFill>
        <p:spPr>
          <a:xfrm>
            <a:off x="2624495" y="550834"/>
            <a:ext cx="10085837" cy="7130126"/>
          </a:xfrm>
          <a:prstGeom prst="rect">
            <a:avLst/>
          </a:prstGeom>
        </p:spPr>
      </p:pic>
    </p:spTree>
    <p:extLst>
      <p:ext uri="{BB962C8B-B14F-4D97-AF65-F5344CB8AC3E}">
        <p14:creationId xmlns:p14="http://schemas.microsoft.com/office/powerpoint/2010/main" val="8035833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6AD8D-B8F9-2695-63A2-B0F95D9BB0B6}"/>
              </a:ext>
            </a:extLst>
          </p:cNvPr>
          <p:cNvSpPr>
            <a:spLocks noGrp="1"/>
          </p:cNvSpPr>
          <p:nvPr>
            <p:ph type="title"/>
          </p:nvPr>
        </p:nvSpPr>
        <p:spPr>
          <a:xfrm>
            <a:off x="1581374" y="712040"/>
            <a:ext cx="12550306" cy="916320"/>
          </a:xfrm>
        </p:spPr>
        <p:txBody>
          <a:bodyPr>
            <a:normAutofit/>
          </a:bodyPr>
          <a:lstStyle/>
          <a:p>
            <a:endParaRPr lang="en-GB" dirty="0"/>
          </a:p>
        </p:txBody>
      </p:sp>
      <p:sp>
        <p:nvSpPr>
          <p:cNvPr id="3" name="Text Placeholder 2">
            <a:extLst>
              <a:ext uri="{FF2B5EF4-FFF2-40B4-BE49-F238E27FC236}">
                <a16:creationId xmlns:a16="http://schemas.microsoft.com/office/drawing/2014/main" id="{05BD8853-D43D-3B48-9150-07832A2DF2F2}"/>
              </a:ext>
            </a:extLst>
          </p:cNvPr>
          <p:cNvSpPr>
            <a:spLocks noGrp="1"/>
          </p:cNvSpPr>
          <p:nvPr>
            <p:ph type="body" idx="1"/>
          </p:nvPr>
        </p:nvSpPr>
        <p:spPr>
          <a:xfrm>
            <a:off x="498720" y="6393880"/>
            <a:ext cx="13632960" cy="916320"/>
          </a:xfrm>
        </p:spPr>
        <p:txBody>
          <a:bodyPr>
            <a:normAutofit fontScale="92500" lnSpcReduction="20000"/>
          </a:bodyPr>
          <a:lstStyle/>
          <a:p>
            <a:r>
              <a:rPr lang="en-GB" dirty="0">
                <a:hlinkClick r:id="rId2"/>
              </a:rPr>
              <a:t>https://www.enisa.europa.eu/publications/european-cybersecurity-skills-framework-ecsf</a:t>
            </a:r>
            <a:r>
              <a:rPr lang="en-GB" dirty="0"/>
              <a:t> </a:t>
            </a:r>
          </a:p>
        </p:txBody>
      </p:sp>
      <p:pic>
        <p:nvPicPr>
          <p:cNvPr id="5" name="Picture 4">
            <a:extLst>
              <a:ext uri="{FF2B5EF4-FFF2-40B4-BE49-F238E27FC236}">
                <a16:creationId xmlns:a16="http://schemas.microsoft.com/office/drawing/2014/main" id="{2E0D7F04-208A-A797-83A9-5F28F649680F}"/>
              </a:ext>
            </a:extLst>
          </p:cNvPr>
          <p:cNvPicPr>
            <a:picLocks noChangeAspect="1"/>
          </p:cNvPicPr>
          <p:nvPr/>
        </p:nvPicPr>
        <p:blipFill>
          <a:blip r:embed="rId3"/>
          <a:stretch>
            <a:fillRect/>
          </a:stretch>
        </p:blipFill>
        <p:spPr>
          <a:xfrm>
            <a:off x="1495313" y="877987"/>
            <a:ext cx="12426138" cy="5515892"/>
          </a:xfrm>
          <a:prstGeom prst="rect">
            <a:avLst/>
          </a:prstGeom>
        </p:spPr>
      </p:pic>
    </p:spTree>
    <p:extLst>
      <p:ext uri="{BB962C8B-B14F-4D97-AF65-F5344CB8AC3E}">
        <p14:creationId xmlns:p14="http://schemas.microsoft.com/office/powerpoint/2010/main" val="8324516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B0E2F-AE05-EA1D-E058-9B11F53CCF00}"/>
              </a:ext>
            </a:extLst>
          </p:cNvPr>
          <p:cNvSpPr>
            <a:spLocks noGrp="1"/>
          </p:cNvSpPr>
          <p:nvPr>
            <p:ph type="title"/>
          </p:nvPr>
        </p:nvSpPr>
        <p:spPr>
          <a:xfrm>
            <a:off x="1441525" y="712040"/>
            <a:ext cx="12690155" cy="916320"/>
          </a:xfrm>
        </p:spPr>
        <p:txBody>
          <a:bodyPr>
            <a:normAutofit fontScale="90000"/>
          </a:bodyPr>
          <a:lstStyle/>
          <a:p>
            <a:r>
              <a:rPr lang="en-GB" dirty="0"/>
              <a:t>ENISA European Cybersecurity Skills Framework (ECSF)</a:t>
            </a:r>
          </a:p>
        </p:txBody>
      </p:sp>
      <p:sp>
        <p:nvSpPr>
          <p:cNvPr id="3" name="Text Placeholder 2">
            <a:extLst>
              <a:ext uri="{FF2B5EF4-FFF2-40B4-BE49-F238E27FC236}">
                <a16:creationId xmlns:a16="http://schemas.microsoft.com/office/drawing/2014/main" id="{74F60710-3C20-F78D-4D5B-E0B5AE2F107E}"/>
              </a:ext>
            </a:extLst>
          </p:cNvPr>
          <p:cNvSpPr>
            <a:spLocks noGrp="1"/>
          </p:cNvSpPr>
          <p:nvPr>
            <p:ph type="body" idx="1"/>
          </p:nvPr>
        </p:nvSpPr>
        <p:spPr/>
        <p:txBody>
          <a:bodyPr/>
          <a:lstStyle/>
          <a:p>
            <a:pPr algn="just" fontAlgn="base">
              <a:spcBef>
                <a:spcPts val="720"/>
              </a:spcBef>
              <a:buFont typeface="+mj-lt"/>
              <a:buAutoNum type="arabicPeriod"/>
            </a:pPr>
            <a:r>
              <a:rPr lang="en-GB" sz="2160" dirty="0">
                <a:solidFill>
                  <a:srgbClr val="000000"/>
                </a:solidFill>
                <a:latin typeface="Times New Roman" panose="02020603050405020304" pitchFamily="18" charset="0"/>
              </a:rPr>
              <a:t>Ensures a common terminology and shared understanding between the demand (workplace, recruitment) and supply (qualification, training) of cybersecurity professionals across the EU.  </a:t>
            </a:r>
          </a:p>
          <a:p>
            <a:pPr algn="just" fontAlgn="base">
              <a:buFont typeface="+mj-lt"/>
              <a:buAutoNum type="arabicPeriod"/>
            </a:pPr>
            <a:r>
              <a:rPr lang="en-GB" sz="2160" dirty="0">
                <a:solidFill>
                  <a:srgbClr val="000000"/>
                </a:solidFill>
                <a:latin typeface="Times New Roman" panose="02020603050405020304" pitchFamily="18" charset="0"/>
              </a:rPr>
              <a:t>Supports the identification of the critical skill sets required from a workforce perspective. It enables providers of learning programmes to support the development of this critical set of skills and helps policy-makers support targeted initiatives to mitigate the gaps identified in skills.  </a:t>
            </a:r>
          </a:p>
          <a:p>
            <a:pPr algn="just" fontAlgn="base">
              <a:buFont typeface="+mj-lt"/>
              <a:buAutoNum type="arabicPeriod"/>
            </a:pPr>
            <a:r>
              <a:rPr lang="en-GB" sz="2160" dirty="0">
                <a:solidFill>
                  <a:srgbClr val="000000"/>
                </a:solidFill>
                <a:latin typeface="Times New Roman" panose="02020603050405020304" pitchFamily="18" charset="0"/>
              </a:rPr>
              <a:t>Facilitates an understanding of leading cybersecurity professional roles and the essential skills they require, including soft skills, along with the legislative aspects (if any</a:t>
            </a:r>
            <a:r>
              <a:rPr lang="en-GB" sz="2160" b="1" dirty="0">
                <a:solidFill>
                  <a:srgbClr val="000000"/>
                </a:solidFill>
                <a:latin typeface="Times New Roman" panose="02020603050405020304" pitchFamily="18" charset="0"/>
              </a:rPr>
              <a:t>). In particular, it enables non-experts and HR departments to understand the requirements for resource planning, recruitment and career planning in supporting cyber-security. </a:t>
            </a:r>
          </a:p>
          <a:p>
            <a:pPr algn="just" fontAlgn="base">
              <a:buFont typeface="+mj-lt"/>
              <a:buAutoNum type="arabicPeriod"/>
            </a:pPr>
            <a:r>
              <a:rPr lang="en-GB" sz="2160" dirty="0">
                <a:solidFill>
                  <a:srgbClr val="000000"/>
                </a:solidFill>
                <a:latin typeface="Times New Roman" panose="02020603050405020304" pitchFamily="18" charset="0"/>
              </a:rPr>
              <a:t>The framework promotes harmonisation in cybersecurity education, training, and workforce development. At the same time, this common European language in the context of cybersecurity skills and roles connects well with the entire ICT professional domain.  </a:t>
            </a:r>
          </a:p>
          <a:p>
            <a:pPr algn="just" fontAlgn="base">
              <a:spcAft>
                <a:spcPts val="720"/>
              </a:spcAft>
              <a:buFont typeface="+mj-lt"/>
              <a:buAutoNum type="arabicPeriod"/>
            </a:pPr>
            <a:r>
              <a:rPr lang="en-GB" sz="2160" dirty="0">
                <a:solidFill>
                  <a:srgbClr val="000000"/>
                </a:solidFill>
                <a:latin typeface="Times New Roman" panose="02020603050405020304" pitchFamily="18" charset="0"/>
              </a:rPr>
              <a:t>Contributes to achieving enhanced shielding against cyberattacks and  guaranteeing secure IT (Information Technology) systems in society. It provides a standard structure and advice on how to implement capacity building within the European cybersecurity workforce.</a:t>
            </a:r>
          </a:p>
          <a:p>
            <a:endParaRPr lang="en-GB" dirty="0"/>
          </a:p>
        </p:txBody>
      </p:sp>
    </p:spTree>
    <p:extLst>
      <p:ext uri="{BB962C8B-B14F-4D97-AF65-F5344CB8AC3E}">
        <p14:creationId xmlns:p14="http://schemas.microsoft.com/office/powerpoint/2010/main" val="1241922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00BC9-DF9A-CAA6-4B5A-7C6CA4133568}"/>
              </a:ext>
            </a:extLst>
          </p:cNvPr>
          <p:cNvSpPr>
            <a:spLocks noGrp="1"/>
          </p:cNvSpPr>
          <p:nvPr>
            <p:ph type="title"/>
          </p:nvPr>
        </p:nvSpPr>
        <p:spPr>
          <a:xfrm>
            <a:off x="1516829" y="712040"/>
            <a:ext cx="12614851" cy="916320"/>
          </a:xfrm>
        </p:spPr>
        <p:txBody>
          <a:bodyPr>
            <a:normAutofit/>
          </a:bodyPr>
          <a:lstStyle/>
          <a:p>
            <a:r>
              <a:rPr lang="nb-NO" dirty="0"/>
              <a:t>ECSF Roles</a:t>
            </a:r>
            <a:endParaRPr lang="en-GB" dirty="0"/>
          </a:p>
        </p:txBody>
      </p:sp>
      <p:sp>
        <p:nvSpPr>
          <p:cNvPr id="3" name="Text Placeholder 2">
            <a:extLst>
              <a:ext uri="{FF2B5EF4-FFF2-40B4-BE49-F238E27FC236}">
                <a16:creationId xmlns:a16="http://schemas.microsoft.com/office/drawing/2014/main" id="{FD99FDA4-DDB8-914A-BBD6-0EFB1069E772}"/>
              </a:ext>
            </a:extLst>
          </p:cNvPr>
          <p:cNvSpPr>
            <a:spLocks noGrp="1"/>
          </p:cNvSpPr>
          <p:nvPr>
            <p:ph type="body" idx="1"/>
          </p:nvPr>
        </p:nvSpPr>
        <p:spPr/>
        <p:txBody>
          <a:bodyPr/>
          <a:lstStyle/>
          <a:p>
            <a:endParaRPr lang="en-GB" dirty="0"/>
          </a:p>
        </p:txBody>
      </p:sp>
      <p:pic>
        <p:nvPicPr>
          <p:cNvPr id="4" name="Picture 3" descr="Logo, company name&#10;&#10;Description automatically generated">
            <a:extLst>
              <a:ext uri="{FF2B5EF4-FFF2-40B4-BE49-F238E27FC236}">
                <a16:creationId xmlns:a16="http://schemas.microsoft.com/office/drawing/2014/main" id="{55E69AB5-2215-AC74-F4BF-7B59EED4C98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37149" y="-154092"/>
            <a:ext cx="7278457" cy="8537783"/>
          </a:xfrm>
          <a:prstGeom prst="rect">
            <a:avLst/>
          </a:prstGeom>
        </p:spPr>
      </p:pic>
      <p:sp>
        <p:nvSpPr>
          <p:cNvPr id="5" name="Rectangle: Rounded Corners 4">
            <a:extLst>
              <a:ext uri="{FF2B5EF4-FFF2-40B4-BE49-F238E27FC236}">
                <a16:creationId xmlns:a16="http://schemas.microsoft.com/office/drawing/2014/main" id="{137B4727-2711-1A4D-E9F9-CD5EBF6987D6}"/>
              </a:ext>
            </a:extLst>
          </p:cNvPr>
          <p:cNvSpPr/>
          <p:nvPr/>
        </p:nvSpPr>
        <p:spPr>
          <a:xfrm>
            <a:off x="5034579" y="4114801"/>
            <a:ext cx="2022438" cy="2060089"/>
          </a:xfrm>
          <a:prstGeom prst="roundRect">
            <a:avLst/>
          </a:prstGeom>
          <a:noFill/>
          <a:ln w="57150">
            <a:solidFill>
              <a:srgbClr val="EC3CC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defRPr/>
            </a:pPr>
            <a:endParaRPr lang="en-GB" sz="2160">
              <a:solidFill>
                <a:prstClr val="white"/>
              </a:solidFill>
              <a:latin typeface="Calibri" panose="020F0502020204030204"/>
            </a:endParaRPr>
          </a:p>
        </p:txBody>
      </p:sp>
    </p:spTree>
    <p:extLst>
      <p:ext uri="{BB962C8B-B14F-4D97-AF65-F5344CB8AC3E}">
        <p14:creationId xmlns:p14="http://schemas.microsoft.com/office/powerpoint/2010/main" val="3121059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EE1A9-EE36-56E1-45DA-35939224990D}"/>
              </a:ext>
            </a:extLst>
          </p:cNvPr>
          <p:cNvSpPr>
            <a:spLocks noGrp="1"/>
          </p:cNvSpPr>
          <p:nvPr>
            <p:ph type="title"/>
          </p:nvPr>
        </p:nvSpPr>
        <p:spPr/>
        <p:txBody>
          <a:bodyPr>
            <a:normAutofit/>
          </a:bodyPr>
          <a:lstStyle/>
          <a:p>
            <a:endParaRPr lang="en-GB"/>
          </a:p>
        </p:txBody>
      </p:sp>
      <p:sp>
        <p:nvSpPr>
          <p:cNvPr id="3" name="Text Placeholder 2">
            <a:extLst>
              <a:ext uri="{FF2B5EF4-FFF2-40B4-BE49-F238E27FC236}">
                <a16:creationId xmlns:a16="http://schemas.microsoft.com/office/drawing/2014/main" id="{ADE55CA5-328E-39F0-7F64-F74A974C9C81}"/>
              </a:ext>
            </a:extLst>
          </p:cNvPr>
          <p:cNvSpPr>
            <a:spLocks noGrp="1"/>
          </p:cNvSpPr>
          <p:nvPr>
            <p:ph type="body" idx="1"/>
          </p:nvPr>
        </p:nvSpPr>
        <p:spPr/>
        <p:txBody>
          <a:bodyPr/>
          <a:lstStyle/>
          <a:p>
            <a:endParaRPr lang="en-GB" dirty="0"/>
          </a:p>
        </p:txBody>
      </p:sp>
      <p:pic>
        <p:nvPicPr>
          <p:cNvPr id="5" name="Picture 4">
            <a:extLst>
              <a:ext uri="{FF2B5EF4-FFF2-40B4-BE49-F238E27FC236}">
                <a16:creationId xmlns:a16="http://schemas.microsoft.com/office/drawing/2014/main" id="{8EB09A14-942D-C3EA-9208-7FA91B5807D9}"/>
              </a:ext>
            </a:extLst>
          </p:cNvPr>
          <p:cNvPicPr>
            <a:picLocks noChangeAspect="1"/>
          </p:cNvPicPr>
          <p:nvPr/>
        </p:nvPicPr>
        <p:blipFill>
          <a:blip r:embed="rId2"/>
          <a:stretch>
            <a:fillRect/>
          </a:stretch>
        </p:blipFill>
        <p:spPr>
          <a:xfrm>
            <a:off x="2663190" y="0"/>
            <a:ext cx="9304020" cy="8229600"/>
          </a:xfrm>
          <a:prstGeom prst="rect">
            <a:avLst/>
          </a:prstGeom>
        </p:spPr>
      </p:pic>
      <p:sp>
        <p:nvSpPr>
          <p:cNvPr id="6" name="Rectangle: Rounded Corners 5">
            <a:extLst>
              <a:ext uri="{FF2B5EF4-FFF2-40B4-BE49-F238E27FC236}">
                <a16:creationId xmlns:a16="http://schemas.microsoft.com/office/drawing/2014/main" id="{7A806C85-7271-9810-C444-6695723CAE95}"/>
              </a:ext>
            </a:extLst>
          </p:cNvPr>
          <p:cNvSpPr/>
          <p:nvPr/>
        </p:nvSpPr>
        <p:spPr>
          <a:xfrm>
            <a:off x="8175813" y="6930425"/>
            <a:ext cx="1118795" cy="1172584"/>
          </a:xfrm>
          <a:prstGeom prst="roundRect">
            <a:avLst/>
          </a:prstGeom>
          <a:noFill/>
          <a:ln w="57150">
            <a:solidFill>
              <a:srgbClr val="EC3CC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defRPr/>
            </a:pPr>
            <a:endParaRPr lang="en-GB" sz="2160">
              <a:solidFill>
                <a:prstClr val="white"/>
              </a:solidFill>
              <a:latin typeface="Calibri" panose="020F0502020204030204"/>
            </a:endParaRPr>
          </a:p>
        </p:txBody>
      </p:sp>
    </p:spTree>
    <p:extLst>
      <p:ext uri="{BB962C8B-B14F-4D97-AF65-F5344CB8AC3E}">
        <p14:creationId xmlns:p14="http://schemas.microsoft.com/office/powerpoint/2010/main" val="1915501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60595-05A7-DDB8-5C0A-FAA0B6D42BF5}"/>
              </a:ext>
            </a:extLst>
          </p:cNvPr>
          <p:cNvSpPr>
            <a:spLocks noGrp="1"/>
          </p:cNvSpPr>
          <p:nvPr>
            <p:ph type="title"/>
          </p:nvPr>
        </p:nvSpPr>
        <p:spPr/>
        <p:txBody>
          <a:bodyPr/>
          <a:lstStyle/>
          <a:p>
            <a:endParaRPr lang="nb-NO"/>
          </a:p>
        </p:txBody>
      </p:sp>
      <p:sp>
        <p:nvSpPr>
          <p:cNvPr id="3" name="Text Placeholder 2">
            <a:extLst>
              <a:ext uri="{FF2B5EF4-FFF2-40B4-BE49-F238E27FC236}">
                <a16:creationId xmlns:a16="http://schemas.microsoft.com/office/drawing/2014/main" id="{088B7C49-C8D8-D328-E0FA-0658B4B83E98}"/>
              </a:ext>
            </a:extLst>
          </p:cNvPr>
          <p:cNvSpPr>
            <a:spLocks noGrp="1"/>
          </p:cNvSpPr>
          <p:nvPr>
            <p:ph type="body" idx="1"/>
          </p:nvPr>
        </p:nvSpPr>
        <p:spPr/>
        <p:txBody>
          <a:bodyPr/>
          <a:lstStyle/>
          <a:p>
            <a:endParaRPr lang="nb-NO" dirty="0"/>
          </a:p>
        </p:txBody>
      </p:sp>
      <p:pic>
        <p:nvPicPr>
          <p:cNvPr id="5" name="Picture 4">
            <a:extLst>
              <a:ext uri="{FF2B5EF4-FFF2-40B4-BE49-F238E27FC236}">
                <a16:creationId xmlns:a16="http://schemas.microsoft.com/office/drawing/2014/main" id="{3A8CCDE5-9CE9-E8D8-A885-4EA24B2C2B9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4630400" cy="3833008"/>
          </a:xfrm>
          <a:prstGeom prst="rect">
            <a:avLst/>
          </a:prstGeom>
        </p:spPr>
      </p:pic>
      <p:pic>
        <p:nvPicPr>
          <p:cNvPr id="7" name="Picture 6">
            <a:extLst>
              <a:ext uri="{FF2B5EF4-FFF2-40B4-BE49-F238E27FC236}">
                <a16:creationId xmlns:a16="http://schemas.microsoft.com/office/drawing/2014/main" id="{1CE153B7-F663-D254-2A58-F7626886C84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386800"/>
            <a:ext cx="14630400" cy="3456000"/>
          </a:xfrm>
          <a:prstGeom prst="rect">
            <a:avLst/>
          </a:prstGeom>
        </p:spPr>
      </p:pic>
      <p:pic>
        <p:nvPicPr>
          <p:cNvPr id="9" name="Picture 8">
            <a:extLst>
              <a:ext uri="{FF2B5EF4-FFF2-40B4-BE49-F238E27FC236}">
                <a16:creationId xmlns:a16="http://schemas.microsoft.com/office/drawing/2014/main" id="{25849321-E702-2D06-7665-8381F322FAA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3670276"/>
            <a:ext cx="14630400" cy="2549533"/>
          </a:xfrm>
          <a:prstGeom prst="rect">
            <a:avLst/>
          </a:prstGeom>
        </p:spPr>
      </p:pic>
    </p:spTree>
    <p:extLst>
      <p:ext uri="{BB962C8B-B14F-4D97-AF65-F5344CB8AC3E}">
        <p14:creationId xmlns:p14="http://schemas.microsoft.com/office/powerpoint/2010/main" val="382502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B0F61-0F49-F9CB-9D10-5C1862CD8F13}"/>
              </a:ext>
            </a:extLst>
          </p:cNvPr>
          <p:cNvSpPr>
            <a:spLocks noGrp="1"/>
          </p:cNvSpPr>
          <p:nvPr>
            <p:ph type="title"/>
          </p:nvPr>
        </p:nvSpPr>
        <p:spPr>
          <a:xfrm>
            <a:off x="1005841" y="772161"/>
            <a:ext cx="4666231" cy="2160631"/>
          </a:xfrm>
        </p:spPr>
        <p:txBody>
          <a:bodyPr>
            <a:normAutofit/>
          </a:bodyPr>
          <a:lstStyle/>
          <a:p>
            <a:r>
              <a:rPr lang="nb-NO" dirty="0" err="1"/>
              <a:t>Educator</a:t>
            </a:r>
            <a:r>
              <a:rPr lang="nb-NO" dirty="0"/>
              <a:t>	</a:t>
            </a:r>
          </a:p>
        </p:txBody>
      </p:sp>
      <p:sp>
        <p:nvSpPr>
          <p:cNvPr id="3" name="Content Placeholder 2">
            <a:extLst>
              <a:ext uri="{FF2B5EF4-FFF2-40B4-BE49-F238E27FC236}">
                <a16:creationId xmlns:a16="http://schemas.microsoft.com/office/drawing/2014/main" id="{71A5AFBD-78AA-7072-20CD-877F912A03B8}"/>
              </a:ext>
            </a:extLst>
          </p:cNvPr>
          <p:cNvSpPr>
            <a:spLocks noGrp="1"/>
          </p:cNvSpPr>
          <p:nvPr>
            <p:ph idx="1"/>
          </p:nvPr>
        </p:nvSpPr>
        <p:spPr>
          <a:xfrm>
            <a:off x="1005841" y="3148058"/>
            <a:ext cx="4666234" cy="4264297"/>
          </a:xfrm>
        </p:spPr>
        <p:txBody>
          <a:bodyPr>
            <a:normAutofit/>
          </a:bodyPr>
          <a:lstStyle/>
          <a:p>
            <a:pPr marL="0" indent="0">
              <a:buNone/>
            </a:pPr>
            <a:endParaRPr lang="nb-NO" sz="2400" dirty="0"/>
          </a:p>
        </p:txBody>
      </p:sp>
      <p:pic>
        <p:nvPicPr>
          <p:cNvPr id="6" name="Picture 5">
            <a:extLst>
              <a:ext uri="{FF2B5EF4-FFF2-40B4-BE49-F238E27FC236}">
                <a16:creationId xmlns:a16="http://schemas.microsoft.com/office/drawing/2014/main" id="{D4629430-1841-AF3A-2112-8C22C4DE568E}"/>
              </a:ext>
            </a:extLst>
          </p:cNvPr>
          <p:cNvPicPr>
            <a:picLocks noChangeAspect="1"/>
          </p:cNvPicPr>
          <p:nvPr/>
        </p:nvPicPr>
        <p:blipFill>
          <a:blip r:embed="rId2"/>
          <a:stretch>
            <a:fillRect/>
          </a:stretch>
        </p:blipFill>
        <p:spPr>
          <a:xfrm>
            <a:off x="4850491" y="0"/>
            <a:ext cx="6629126" cy="8229600"/>
          </a:xfrm>
          <a:prstGeom prst="rect">
            <a:avLst/>
          </a:prstGeom>
        </p:spPr>
      </p:pic>
    </p:spTree>
    <p:extLst>
      <p:ext uri="{BB962C8B-B14F-4D97-AF65-F5344CB8AC3E}">
        <p14:creationId xmlns:p14="http://schemas.microsoft.com/office/powerpoint/2010/main" val="16513910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8A09D-0D6F-09E1-D4F8-AB55D93B9B50}"/>
              </a:ext>
            </a:extLst>
          </p:cNvPr>
          <p:cNvSpPr>
            <a:spLocks noGrp="1"/>
          </p:cNvSpPr>
          <p:nvPr>
            <p:ph type="title"/>
          </p:nvPr>
        </p:nvSpPr>
        <p:spPr/>
        <p:txBody>
          <a:bodyPr>
            <a:normAutofit/>
          </a:bodyPr>
          <a:lstStyle/>
          <a:p>
            <a:endParaRPr lang="en-GB"/>
          </a:p>
        </p:txBody>
      </p:sp>
      <p:sp>
        <p:nvSpPr>
          <p:cNvPr id="3" name="Text Placeholder 2">
            <a:extLst>
              <a:ext uri="{FF2B5EF4-FFF2-40B4-BE49-F238E27FC236}">
                <a16:creationId xmlns:a16="http://schemas.microsoft.com/office/drawing/2014/main" id="{949F7075-3D75-AE05-AA18-3CBFC6A5466F}"/>
              </a:ext>
            </a:extLst>
          </p:cNvPr>
          <p:cNvSpPr>
            <a:spLocks noGrp="1"/>
          </p:cNvSpPr>
          <p:nvPr>
            <p:ph type="body" idx="1"/>
          </p:nvPr>
        </p:nvSpPr>
        <p:spPr>
          <a:xfrm>
            <a:off x="498720" y="5193225"/>
            <a:ext cx="13632960" cy="2116974"/>
          </a:xfrm>
        </p:spPr>
        <p:txBody>
          <a:bodyPr/>
          <a:lstStyle/>
          <a:p>
            <a:endParaRPr lang="en-GB" dirty="0"/>
          </a:p>
        </p:txBody>
      </p:sp>
      <p:pic>
        <p:nvPicPr>
          <p:cNvPr id="5" name="Picture 4">
            <a:extLst>
              <a:ext uri="{FF2B5EF4-FFF2-40B4-BE49-F238E27FC236}">
                <a16:creationId xmlns:a16="http://schemas.microsoft.com/office/drawing/2014/main" id="{FE6BDF38-02E4-FAC6-BD7B-92FCA433A831}"/>
              </a:ext>
            </a:extLst>
          </p:cNvPr>
          <p:cNvPicPr>
            <a:picLocks noChangeAspect="1"/>
          </p:cNvPicPr>
          <p:nvPr/>
        </p:nvPicPr>
        <p:blipFill>
          <a:blip r:embed="rId2"/>
          <a:stretch>
            <a:fillRect/>
          </a:stretch>
        </p:blipFill>
        <p:spPr>
          <a:xfrm>
            <a:off x="1328465" y="475713"/>
            <a:ext cx="11134374" cy="4481185"/>
          </a:xfrm>
          <a:prstGeom prst="rect">
            <a:avLst/>
          </a:prstGeom>
        </p:spPr>
      </p:pic>
    </p:spTree>
    <p:extLst>
      <p:ext uri="{BB962C8B-B14F-4D97-AF65-F5344CB8AC3E}">
        <p14:creationId xmlns:p14="http://schemas.microsoft.com/office/powerpoint/2010/main" val="23332559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97F37-E37C-A2CE-C54D-FA2CA79170D4}"/>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CD5B76B9-FD5B-5244-BF12-E667AF1FA724}"/>
              </a:ext>
            </a:extLst>
          </p:cNvPr>
          <p:cNvSpPr>
            <a:spLocks noGrp="1"/>
          </p:cNvSpPr>
          <p:nvPr>
            <p:ph idx="1"/>
          </p:nvPr>
        </p:nvSpPr>
        <p:spPr>
          <a:xfrm>
            <a:off x="1005840" y="5588678"/>
            <a:ext cx="12618720" cy="1823677"/>
          </a:xfrm>
        </p:spPr>
        <p:txBody>
          <a:bodyPr/>
          <a:lstStyle/>
          <a:p>
            <a:r>
              <a:rPr lang="nb-NO" dirty="0"/>
              <a:t>Challenges?</a:t>
            </a:r>
          </a:p>
          <a:p>
            <a:r>
              <a:rPr lang="nb-NO" dirty="0"/>
              <a:t>Finding information</a:t>
            </a:r>
          </a:p>
          <a:p>
            <a:r>
              <a:rPr lang="nb-NO" dirty="0"/>
              <a:t>Course outcomes</a:t>
            </a:r>
            <a:endParaRPr lang="en-GB" dirty="0"/>
          </a:p>
        </p:txBody>
      </p:sp>
      <p:pic>
        <p:nvPicPr>
          <p:cNvPr id="5" name="Picture 4">
            <a:extLst>
              <a:ext uri="{FF2B5EF4-FFF2-40B4-BE49-F238E27FC236}">
                <a16:creationId xmlns:a16="http://schemas.microsoft.com/office/drawing/2014/main" id="{47BC3431-A2FA-8B12-2A3B-71D90F4DAF62}"/>
              </a:ext>
            </a:extLst>
          </p:cNvPr>
          <p:cNvPicPr>
            <a:picLocks noChangeAspect="1"/>
          </p:cNvPicPr>
          <p:nvPr/>
        </p:nvPicPr>
        <p:blipFill>
          <a:blip r:embed="rId2"/>
          <a:stretch>
            <a:fillRect/>
          </a:stretch>
        </p:blipFill>
        <p:spPr>
          <a:xfrm>
            <a:off x="338470" y="1298377"/>
            <a:ext cx="13286090" cy="4290300"/>
          </a:xfrm>
          <a:prstGeom prst="rect">
            <a:avLst/>
          </a:prstGeom>
        </p:spPr>
      </p:pic>
    </p:spTree>
    <p:extLst>
      <p:ext uri="{BB962C8B-B14F-4D97-AF65-F5344CB8AC3E}">
        <p14:creationId xmlns:p14="http://schemas.microsoft.com/office/powerpoint/2010/main" val="3275143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55113-699A-5494-961E-5C7CFEBB0135}"/>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CBE67C94-E579-ABD4-532D-C1FE707C98AC}"/>
              </a:ext>
            </a:extLst>
          </p:cNvPr>
          <p:cNvSpPr>
            <a:spLocks noGrp="1"/>
          </p:cNvSpPr>
          <p:nvPr>
            <p:ph idx="1"/>
          </p:nvPr>
        </p:nvSpPr>
        <p:spPr>
          <a:xfrm>
            <a:off x="1005840" y="5100559"/>
            <a:ext cx="12618720" cy="2311796"/>
          </a:xfrm>
        </p:spPr>
        <p:txBody>
          <a:bodyPr/>
          <a:lstStyle/>
          <a:p>
            <a:r>
              <a:rPr lang="nb-NO" dirty="0"/>
              <a:t>Course outcomes</a:t>
            </a:r>
          </a:p>
          <a:p>
            <a:r>
              <a:rPr lang="nb-NO" dirty="0"/>
              <a:t>Personal skills</a:t>
            </a:r>
          </a:p>
          <a:p>
            <a:r>
              <a:rPr lang="nb-NO" dirty="0"/>
              <a:t>Organisational aspects</a:t>
            </a:r>
            <a:endParaRPr lang="en-GB" dirty="0"/>
          </a:p>
        </p:txBody>
      </p:sp>
      <p:pic>
        <p:nvPicPr>
          <p:cNvPr id="5" name="Picture 4">
            <a:extLst>
              <a:ext uri="{FF2B5EF4-FFF2-40B4-BE49-F238E27FC236}">
                <a16:creationId xmlns:a16="http://schemas.microsoft.com/office/drawing/2014/main" id="{B6703521-81B3-20B8-D102-748F29D0C694}"/>
              </a:ext>
            </a:extLst>
          </p:cNvPr>
          <p:cNvPicPr>
            <a:picLocks noChangeAspect="1"/>
          </p:cNvPicPr>
          <p:nvPr/>
        </p:nvPicPr>
        <p:blipFill>
          <a:blip r:embed="rId2"/>
          <a:stretch>
            <a:fillRect/>
          </a:stretch>
        </p:blipFill>
        <p:spPr>
          <a:xfrm>
            <a:off x="96097" y="1429314"/>
            <a:ext cx="14240876" cy="3671245"/>
          </a:xfrm>
          <a:prstGeom prst="rect">
            <a:avLst/>
          </a:prstGeom>
        </p:spPr>
      </p:pic>
    </p:spTree>
    <p:extLst>
      <p:ext uri="{BB962C8B-B14F-4D97-AF65-F5344CB8AC3E}">
        <p14:creationId xmlns:p14="http://schemas.microsoft.com/office/powerpoint/2010/main" val="1037044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A655B-AD0D-5C9B-9639-35C53B518B9D}"/>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C30CA1C6-F40B-3E5B-A246-3FA66343FC49}"/>
              </a:ext>
            </a:extLst>
          </p:cNvPr>
          <p:cNvSpPr>
            <a:spLocks noGrp="1"/>
          </p:cNvSpPr>
          <p:nvPr>
            <p:ph idx="1"/>
          </p:nvPr>
        </p:nvSpPr>
        <p:spPr>
          <a:xfrm>
            <a:off x="1005840" y="4578995"/>
            <a:ext cx="12618720" cy="2833361"/>
          </a:xfrm>
        </p:spPr>
        <p:txBody>
          <a:bodyPr/>
          <a:lstStyle/>
          <a:p>
            <a:r>
              <a:rPr lang="nb-NO" dirty="0"/>
              <a:t>CPD</a:t>
            </a:r>
            <a:endParaRPr lang="en-GB" dirty="0"/>
          </a:p>
        </p:txBody>
      </p:sp>
      <p:pic>
        <p:nvPicPr>
          <p:cNvPr id="5" name="Picture 4">
            <a:extLst>
              <a:ext uri="{FF2B5EF4-FFF2-40B4-BE49-F238E27FC236}">
                <a16:creationId xmlns:a16="http://schemas.microsoft.com/office/drawing/2014/main" id="{16B8BF75-6D02-77A6-3FA0-71D1E61F0ED4}"/>
              </a:ext>
            </a:extLst>
          </p:cNvPr>
          <p:cNvPicPr>
            <a:picLocks noChangeAspect="1"/>
          </p:cNvPicPr>
          <p:nvPr/>
        </p:nvPicPr>
        <p:blipFill>
          <a:blip r:embed="rId2"/>
          <a:stretch>
            <a:fillRect/>
          </a:stretch>
        </p:blipFill>
        <p:spPr>
          <a:xfrm>
            <a:off x="-191300" y="1506070"/>
            <a:ext cx="15013000" cy="3072925"/>
          </a:xfrm>
          <a:prstGeom prst="rect">
            <a:avLst/>
          </a:prstGeom>
        </p:spPr>
      </p:pic>
    </p:spTree>
    <p:extLst>
      <p:ext uri="{BB962C8B-B14F-4D97-AF65-F5344CB8AC3E}">
        <p14:creationId xmlns:p14="http://schemas.microsoft.com/office/powerpoint/2010/main" val="3895313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F10F1-9CF4-EE97-7CB5-2FB4491F1912}"/>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3C6FDDC5-8F9B-FF08-D41A-6EFC07E571C7}"/>
              </a:ext>
            </a:extLst>
          </p:cNvPr>
          <p:cNvSpPr>
            <a:spLocks noGrp="1"/>
          </p:cNvSpPr>
          <p:nvPr>
            <p:ph idx="1"/>
          </p:nvPr>
        </p:nvSpPr>
        <p:spPr>
          <a:xfrm>
            <a:off x="7842325" y="2190750"/>
            <a:ext cx="5782235" cy="5221606"/>
          </a:xfrm>
        </p:spPr>
        <p:txBody>
          <a:bodyPr/>
          <a:lstStyle/>
          <a:p>
            <a:r>
              <a:rPr lang="en-GB" dirty="0">
                <a:hlinkClick r:id="rId2"/>
              </a:rPr>
              <a:t>https://www.enisa.europa.eu/topics/training-and-exercises/trainings-for-cybersecurity-specialists/online-training-material</a:t>
            </a:r>
            <a:r>
              <a:rPr lang="en-GB" dirty="0"/>
              <a:t> </a:t>
            </a:r>
          </a:p>
        </p:txBody>
      </p:sp>
      <p:pic>
        <p:nvPicPr>
          <p:cNvPr id="5" name="Picture 4">
            <a:extLst>
              <a:ext uri="{FF2B5EF4-FFF2-40B4-BE49-F238E27FC236}">
                <a16:creationId xmlns:a16="http://schemas.microsoft.com/office/drawing/2014/main" id="{2A5362E9-2268-D4C0-6915-23D1309FE355}"/>
              </a:ext>
            </a:extLst>
          </p:cNvPr>
          <p:cNvPicPr>
            <a:picLocks noChangeAspect="1"/>
          </p:cNvPicPr>
          <p:nvPr/>
        </p:nvPicPr>
        <p:blipFill>
          <a:blip r:embed="rId3"/>
          <a:stretch>
            <a:fillRect/>
          </a:stretch>
        </p:blipFill>
        <p:spPr>
          <a:xfrm>
            <a:off x="1409537" y="682752"/>
            <a:ext cx="5602986" cy="6291072"/>
          </a:xfrm>
          <a:prstGeom prst="rect">
            <a:avLst/>
          </a:prstGeom>
        </p:spPr>
      </p:pic>
    </p:spTree>
    <p:extLst>
      <p:ext uri="{BB962C8B-B14F-4D97-AF65-F5344CB8AC3E}">
        <p14:creationId xmlns:p14="http://schemas.microsoft.com/office/powerpoint/2010/main" val="20102821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4CC71-C767-72D3-DFC5-0EEDDC41CBC7}"/>
              </a:ext>
            </a:extLst>
          </p:cNvPr>
          <p:cNvSpPr>
            <a:spLocks noGrp="1"/>
          </p:cNvSpPr>
          <p:nvPr>
            <p:ph type="title"/>
          </p:nvPr>
        </p:nvSpPr>
        <p:spPr/>
        <p:txBody>
          <a:bodyPr>
            <a:normAutofit/>
          </a:bodyPr>
          <a:lstStyle/>
          <a:p>
            <a:endParaRPr lang="en-GB"/>
          </a:p>
        </p:txBody>
      </p:sp>
      <p:sp>
        <p:nvSpPr>
          <p:cNvPr id="3" name="Text Placeholder 2">
            <a:extLst>
              <a:ext uri="{FF2B5EF4-FFF2-40B4-BE49-F238E27FC236}">
                <a16:creationId xmlns:a16="http://schemas.microsoft.com/office/drawing/2014/main" id="{1E9333D1-C2E1-2F66-5779-78E7C0718BDB}"/>
              </a:ext>
            </a:extLst>
          </p:cNvPr>
          <p:cNvSpPr>
            <a:spLocks noGrp="1"/>
          </p:cNvSpPr>
          <p:nvPr>
            <p:ph type="body" idx="1"/>
          </p:nvPr>
        </p:nvSpPr>
        <p:spPr>
          <a:xfrm>
            <a:off x="498720" y="6379285"/>
            <a:ext cx="13632960" cy="930914"/>
          </a:xfrm>
        </p:spPr>
        <p:txBody>
          <a:bodyPr>
            <a:normAutofit fontScale="92500" lnSpcReduction="20000"/>
          </a:bodyPr>
          <a:lstStyle/>
          <a:p>
            <a:r>
              <a:rPr lang="en-GB" dirty="0">
                <a:hlinkClick r:id="rId2"/>
              </a:rPr>
              <a:t>https://www.enisa.europa.eu/publications/cyber-security-culture-in-organisations</a:t>
            </a:r>
            <a:r>
              <a:rPr lang="en-GB" dirty="0"/>
              <a:t> </a:t>
            </a:r>
          </a:p>
        </p:txBody>
      </p:sp>
      <p:pic>
        <p:nvPicPr>
          <p:cNvPr id="5" name="Picture 4">
            <a:extLst>
              <a:ext uri="{FF2B5EF4-FFF2-40B4-BE49-F238E27FC236}">
                <a16:creationId xmlns:a16="http://schemas.microsoft.com/office/drawing/2014/main" id="{C6F085E0-7CBA-F3D8-612F-C609840ED28E}"/>
              </a:ext>
            </a:extLst>
          </p:cNvPr>
          <p:cNvPicPr>
            <a:picLocks noChangeAspect="1"/>
          </p:cNvPicPr>
          <p:nvPr/>
        </p:nvPicPr>
        <p:blipFill>
          <a:blip r:embed="rId3"/>
          <a:stretch>
            <a:fillRect/>
          </a:stretch>
        </p:blipFill>
        <p:spPr>
          <a:xfrm>
            <a:off x="1355463" y="433964"/>
            <a:ext cx="12898715" cy="5716234"/>
          </a:xfrm>
          <a:prstGeom prst="rect">
            <a:avLst/>
          </a:prstGeom>
        </p:spPr>
      </p:pic>
    </p:spTree>
    <p:extLst>
      <p:ext uri="{BB962C8B-B14F-4D97-AF65-F5344CB8AC3E}">
        <p14:creationId xmlns:p14="http://schemas.microsoft.com/office/powerpoint/2010/main" val="194074835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39E22-668C-E0BC-B2B2-F83205F9DEF4}"/>
              </a:ext>
            </a:extLst>
          </p:cNvPr>
          <p:cNvSpPr>
            <a:spLocks noGrp="1"/>
          </p:cNvSpPr>
          <p:nvPr>
            <p:ph type="title"/>
          </p:nvPr>
        </p:nvSpPr>
        <p:spPr/>
        <p:txBody>
          <a:bodyPr>
            <a:normAutofit/>
          </a:bodyPr>
          <a:lstStyle/>
          <a:p>
            <a:endParaRPr lang="en-GB"/>
          </a:p>
        </p:txBody>
      </p:sp>
      <p:sp>
        <p:nvSpPr>
          <p:cNvPr id="3" name="Text Placeholder 2">
            <a:extLst>
              <a:ext uri="{FF2B5EF4-FFF2-40B4-BE49-F238E27FC236}">
                <a16:creationId xmlns:a16="http://schemas.microsoft.com/office/drawing/2014/main" id="{159D3DE5-101E-6D63-3A13-37278489A5DB}"/>
              </a:ext>
            </a:extLst>
          </p:cNvPr>
          <p:cNvSpPr>
            <a:spLocks noGrp="1"/>
          </p:cNvSpPr>
          <p:nvPr>
            <p:ph type="body" idx="1"/>
          </p:nvPr>
        </p:nvSpPr>
        <p:spPr/>
        <p:txBody>
          <a:bodyPr/>
          <a:lstStyle/>
          <a:p>
            <a:endParaRPr lang="en-GB"/>
          </a:p>
        </p:txBody>
      </p:sp>
      <p:pic>
        <p:nvPicPr>
          <p:cNvPr id="5" name="Picture 4">
            <a:extLst>
              <a:ext uri="{FF2B5EF4-FFF2-40B4-BE49-F238E27FC236}">
                <a16:creationId xmlns:a16="http://schemas.microsoft.com/office/drawing/2014/main" id="{2E51D6AB-7B98-E63A-0F11-DC47A4DE8D80}"/>
              </a:ext>
            </a:extLst>
          </p:cNvPr>
          <p:cNvPicPr>
            <a:picLocks noChangeAspect="1"/>
          </p:cNvPicPr>
          <p:nvPr/>
        </p:nvPicPr>
        <p:blipFill>
          <a:blip r:embed="rId2"/>
          <a:stretch>
            <a:fillRect/>
          </a:stretch>
        </p:blipFill>
        <p:spPr>
          <a:xfrm>
            <a:off x="294667" y="1628362"/>
            <a:ext cx="14163611" cy="5016278"/>
          </a:xfrm>
          <a:prstGeom prst="rect">
            <a:avLst/>
          </a:prstGeom>
        </p:spPr>
      </p:pic>
    </p:spTree>
    <p:extLst>
      <p:ext uri="{BB962C8B-B14F-4D97-AF65-F5344CB8AC3E}">
        <p14:creationId xmlns:p14="http://schemas.microsoft.com/office/powerpoint/2010/main" val="310254711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B477D-F036-F64B-183A-5EEAE961FD65}"/>
              </a:ext>
            </a:extLst>
          </p:cNvPr>
          <p:cNvSpPr>
            <a:spLocks noGrp="1"/>
          </p:cNvSpPr>
          <p:nvPr>
            <p:ph type="title"/>
          </p:nvPr>
        </p:nvSpPr>
        <p:spPr/>
        <p:txBody>
          <a:bodyPr>
            <a:normAutofit/>
          </a:bodyPr>
          <a:lstStyle/>
          <a:p>
            <a:r>
              <a:rPr lang="nb-NO" dirty="0"/>
              <a:t>Remember Compliance vs Adherence</a:t>
            </a:r>
            <a:endParaRPr lang="en-GB" dirty="0"/>
          </a:p>
        </p:txBody>
      </p:sp>
      <p:sp>
        <p:nvSpPr>
          <p:cNvPr id="3" name="Text Placeholder 2">
            <a:extLst>
              <a:ext uri="{FF2B5EF4-FFF2-40B4-BE49-F238E27FC236}">
                <a16:creationId xmlns:a16="http://schemas.microsoft.com/office/drawing/2014/main" id="{4756DEC9-CDEF-4157-765C-CD7D61939099}"/>
              </a:ext>
            </a:extLst>
          </p:cNvPr>
          <p:cNvSpPr>
            <a:spLocks noGrp="1"/>
          </p:cNvSpPr>
          <p:nvPr>
            <p:ph type="body" idx="1"/>
          </p:nvPr>
        </p:nvSpPr>
        <p:spPr/>
        <p:txBody>
          <a:bodyPr/>
          <a:lstStyle/>
          <a:p>
            <a:endParaRPr lang="en-GB"/>
          </a:p>
        </p:txBody>
      </p:sp>
      <p:pic>
        <p:nvPicPr>
          <p:cNvPr id="4" name="Picture 3">
            <a:extLst>
              <a:ext uri="{FF2B5EF4-FFF2-40B4-BE49-F238E27FC236}">
                <a16:creationId xmlns:a16="http://schemas.microsoft.com/office/drawing/2014/main" id="{868B8D99-7ABA-1772-34A8-51C36C9E9F30}"/>
              </a:ext>
            </a:extLst>
          </p:cNvPr>
          <p:cNvPicPr>
            <a:picLocks noChangeAspect="1"/>
          </p:cNvPicPr>
          <p:nvPr/>
        </p:nvPicPr>
        <p:blipFill>
          <a:blip r:embed="rId2"/>
          <a:stretch>
            <a:fillRect/>
          </a:stretch>
        </p:blipFill>
        <p:spPr>
          <a:xfrm>
            <a:off x="-217941" y="2693239"/>
            <a:ext cx="15066282" cy="3524681"/>
          </a:xfrm>
          <a:prstGeom prst="rect">
            <a:avLst/>
          </a:prstGeom>
        </p:spPr>
      </p:pic>
    </p:spTree>
    <p:extLst>
      <p:ext uri="{BB962C8B-B14F-4D97-AF65-F5344CB8AC3E}">
        <p14:creationId xmlns:p14="http://schemas.microsoft.com/office/powerpoint/2010/main" val="37955125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0D3B0-F241-F17A-4682-D370D28A21CA}"/>
              </a:ext>
            </a:extLst>
          </p:cNvPr>
          <p:cNvSpPr>
            <a:spLocks noGrp="1"/>
          </p:cNvSpPr>
          <p:nvPr>
            <p:ph type="title"/>
          </p:nvPr>
        </p:nvSpPr>
        <p:spPr>
          <a:xfrm>
            <a:off x="1398494" y="712040"/>
            <a:ext cx="12733186" cy="916320"/>
          </a:xfrm>
        </p:spPr>
        <p:txBody>
          <a:bodyPr>
            <a:normAutofit/>
          </a:bodyPr>
          <a:lstStyle/>
          <a:p>
            <a:r>
              <a:rPr lang="nb-NO" dirty="0"/>
              <a:t>CSC Summary</a:t>
            </a:r>
            <a:endParaRPr lang="en-GB" dirty="0"/>
          </a:p>
        </p:txBody>
      </p:sp>
      <p:sp>
        <p:nvSpPr>
          <p:cNvPr id="3" name="Text Placeholder 2">
            <a:extLst>
              <a:ext uri="{FF2B5EF4-FFF2-40B4-BE49-F238E27FC236}">
                <a16:creationId xmlns:a16="http://schemas.microsoft.com/office/drawing/2014/main" id="{368F1C62-2DB7-1A43-1CD4-46BA76771DCF}"/>
              </a:ext>
            </a:extLst>
          </p:cNvPr>
          <p:cNvSpPr>
            <a:spLocks noGrp="1"/>
          </p:cNvSpPr>
          <p:nvPr>
            <p:ph type="body" idx="1"/>
          </p:nvPr>
        </p:nvSpPr>
        <p:spPr/>
        <p:txBody>
          <a:bodyPr>
            <a:normAutofit fontScale="92500" lnSpcReduction="10000"/>
          </a:bodyPr>
          <a:lstStyle/>
          <a:p>
            <a:r>
              <a:rPr lang="en-GB" dirty="0"/>
              <a:t>Good practices identified from those organisations that have already implemented mature CSC programmes, and specifically categorised and tailored to different audiences within an organisation, from senior management to the information security team;</a:t>
            </a:r>
          </a:p>
          <a:p>
            <a:r>
              <a:rPr lang="en-GB" dirty="0"/>
              <a:t>To facilitate the development and delivery of a Cybersecurity Culture programme, an eight-step </a:t>
            </a:r>
            <a:r>
              <a:rPr lang="en-GB" b="1" dirty="0"/>
              <a:t>Implementation Framework </a:t>
            </a:r>
            <a:r>
              <a:rPr lang="en-GB" dirty="0"/>
              <a:t>is presented alongside detailed guidance for each of the constituent steps. This Framework encompasses the entire lifecycle of an organisation’s Cybersecurity Culture programmes.</a:t>
            </a:r>
          </a:p>
          <a:p>
            <a:r>
              <a:rPr lang="en-GB" dirty="0"/>
              <a:t>Methods to produce a CSC for an organisation, as well as guidance on suitable metrics for measuring the impact of CSC activities; and</a:t>
            </a:r>
          </a:p>
          <a:p>
            <a:r>
              <a:rPr lang="en-GB" dirty="0"/>
              <a:t>Strategies for building a robust business case for the allocation of internal resources towards future Cybersecurity Culture activities. </a:t>
            </a:r>
          </a:p>
        </p:txBody>
      </p:sp>
    </p:spTree>
    <p:extLst>
      <p:ext uri="{BB962C8B-B14F-4D97-AF65-F5344CB8AC3E}">
        <p14:creationId xmlns:p14="http://schemas.microsoft.com/office/powerpoint/2010/main" val="300633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CB639-D41C-810F-60E5-3868AA170B89}"/>
              </a:ext>
            </a:extLst>
          </p:cNvPr>
          <p:cNvSpPr>
            <a:spLocks noGrp="1"/>
          </p:cNvSpPr>
          <p:nvPr>
            <p:ph type="title"/>
          </p:nvPr>
        </p:nvSpPr>
        <p:spPr/>
        <p:txBody>
          <a:bodyPr/>
          <a:lstStyle/>
          <a:p>
            <a:endParaRPr lang="nb-NO"/>
          </a:p>
        </p:txBody>
      </p:sp>
      <p:sp>
        <p:nvSpPr>
          <p:cNvPr id="3" name="Text Placeholder 2">
            <a:extLst>
              <a:ext uri="{FF2B5EF4-FFF2-40B4-BE49-F238E27FC236}">
                <a16:creationId xmlns:a16="http://schemas.microsoft.com/office/drawing/2014/main" id="{AAA99C6B-F609-E00B-84C3-0FA95E1D9E7F}"/>
              </a:ext>
            </a:extLst>
          </p:cNvPr>
          <p:cNvSpPr>
            <a:spLocks noGrp="1"/>
          </p:cNvSpPr>
          <p:nvPr>
            <p:ph type="body" idx="1"/>
          </p:nvPr>
        </p:nvSpPr>
        <p:spPr/>
        <p:txBody>
          <a:bodyPr/>
          <a:lstStyle/>
          <a:p>
            <a:endParaRPr lang="nb-NO"/>
          </a:p>
        </p:txBody>
      </p:sp>
      <p:pic>
        <p:nvPicPr>
          <p:cNvPr id="5" name="Picture 4">
            <a:extLst>
              <a:ext uri="{FF2B5EF4-FFF2-40B4-BE49-F238E27FC236}">
                <a16:creationId xmlns:a16="http://schemas.microsoft.com/office/drawing/2014/main" id="{78F9586E-00B7-766E-FE35-6E180D1735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01199"/>
            <a:ext cx="14630400" cy="3082882"/>
          </a:xfrm>
          <a:prstGeom prst="rect">
            <a:avLst/>
          </a:prstGeom>
        </p:spPr>
      </p:pic>
      <p:pic>
        <p:nvPicPr>
          <p:cNvPr id="7" name="Picture 6">
            <a:extLst>
              <a:ext uri="{FF2B5EF4-FFF2-40B4-BE49-F238E27FC236}">
                <a16:creationId xmlns:a16="http://schemas.microsoft.com/office/drawing/2014/main" id="{C5CF8DD7-6103-1146-8392-B74614CECFA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008609"/>
            <a:ext cx="14630400" cy="4212385"/>
          </a:xfrm>
          <a:prstGeom prst="rect">
            <a:avLst/>
          </a:prstGeom>
        </p:spPr>
      </p:pic>
      <p:pic>
        <p:nvPicPr>
          <p:cNvPr id="9" name="Picture 8">
            <a:extLst>
              <a:ext uri="{FF2B5EF4-FFF2-40B4-BE49-F238E27FC236}">
                <a16:creationId xmlns:a16="http://schemas.microsoft.com/office/drawing/2014/main" id="{AC90F2FF-8718-7902-CEC4-8CC2634508F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86339" y="0"/>
            <a:ext cx="11657725" cy="8229600"/>
          </a:xfrm>
          <a:prstGeom prst="rect">
            <a:avLst/>
          </a:prstGeom>
        </p:spPr>
      </p:pic>
      <p:pic>
        <p:nvPicPr>
          <p:cNvPr id="11" name="Picture 10">
            <a:extLst>
              <a:ext uri="{FF2B5EF4-FFF2-40B4-BE49-F238E27FC236}">
                <a16:creationId xmlns:a16="http://schemas.microsoft.com/office/drawing/2014/main" id="{BFA490E2-C817-4F99-59AC-19DAF77CB48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51069" y="0"/>
            <a:ext cx="12328264" cy="8229600"/>
          </a:xfrm>
          <a:prstGeom prst="rect">
            <a:avLst/>
          </a:prstGeom>
        </p:spPr>
      </p:pic>
    </p:spTree>
    <p:extLst>
      <p:ext uri="{BB962C8B-B14F-4D97-AF65-F5344CB8AC3E}">
        <p14:creationId xmlns:p14="http://schemas.microsoft.com/office/powerpoint/2010/main" val="984668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A99B1-3D35-EB06-AC91-CF0807CE65D2}"/>
              </a:ext>
            </a:extLst>
          </p:cNvPr>
          <p:cNvSpPr>
            <a:spLocks noGrp="1"/>
          </p:cNvSpPr>
          <p:nvPr>
            <p:ph type="title"/>
          </p:nvPr>
        </p:nvSpPr>
        <p:spPr>
          <a:xfrm>
            <a:off x="1366222" y="712040"/>
            <a:ext cx="12765458" cy="916320"/>
          </a:xfrm>
        </p:spPr>
        <p:txBody>
          <a:bodyPr>
            <a:normAutofit fontScale="90000"/>
          </a:bodyPr>
          <a:lstStyle/>
          <a:p>
            <a:r>
              <a:rPr lang="en-GB" dirty="0"/>
              <a:t>Recommendations for a successful CSC programme</a:t>
            </a:r>
          </a:p>
        </p:txBody>
      </p:sp>
      <p:sp>
        <p:nvSpPr>
          <p:cNvPr id="3" name="Text Placeholder 2">
            <a:extLst>
              <a:ext uri="{FF2B5EF4-FFF2-40B4-BE49-F238E27FC236}">
                <a16:creationId xmlns:a16="http://schemas.microsoft.com/office/drawing/2014/main" id="{75932EC2-E8BC-6353-ED40-E2457BB856D1}"/>
              </a:ext>
            </a:extLst>
          </p:cNvPr>
          <p:cNvSpPr>
            <a:spLocks noGrp="1"/>
          </p:cNvSpPr>
          <p:nvPr>
            <p:ph type="body" idx="1"/>
          </p:nvPr>
        </p:nvSpPr>
        <p:spPr/>
        <p:txBody>
          <a:bodyPr>
            <a:normAutofit fontScale="77500" lnSpcReduction="20000"/>
          </a:bodyPr>
          <a:lstStyle/>
          <a:p>
            <a:pPr marL="800095" indent="-617220">
              <a:buFont typeface="+mj-lt"/>
              <a:buAutoNum type="arabicPeriod"/>
            </a:pPr>
            <a:r>
              <a:rPr lang="en-GB" dirty="0"/>
              <a:t>Secure buy-in at the highest level Senior buy-in at the highest organizational level is essential for the success of the programme. Senior figures are needed that can to act as champions for the programme and lead by example thereby influencing the staff’s behaviour towards the programme. </a:t>
            </a:r>
          </a:p>
          <a:p>
            <a:pPr marL="800095" indent="-617220">
              <a:buFont typeface="+mj-lt"/>
              <a:buAutoNum type="arabicPeriod"/>
            </a:pPr>
            <a:r>
              <a:rPr lang="en-GB" dirty="0"/>
              <a:t>Follow the CSC Framework for the implementation of the programme The CSC Framework presented in this report provides a process to guide the CSC programme in the form of a step by step implementation centred around specific activities, their implementation and measurement of impact. </a:t>
            </a:r>
          </a:p>
          <a:p>
            <a:pPr marL="800095" indent="-617220">
              <a:buFont typeface="+mj-lt"/>
              <a:buAutoNum type="arabicPeriod"/>
            </a:pPr>
            <a:r>
              <a:rPr lang="en-GB" dirty="0"/>
              <a:t>Know your organization so as to ensure success This step within the CSC Framework is key to ensuring the success of the programme, because it will inform the decision making processes that define the goals, success criteria and target audience of the CSC programme. </a:t>
            </a:r>
          </a:p>
          <a:p>
            <a:pPr marL="800095" indent="-617220">
              <a:buFont typeface="+mj-lt"/>
              <a:buAutoNum type="arabicPeriod"/>
            </a:pPr>
            <a:r>
              <a:rPr lang="en-GB" dirty="0"/>
              <a:t>Measure the current cybersecurity level of the target audience Calculating the current level of CSC of your target audience will assist in measuring the effect of the activities you chose to implement and thus the impact of the CSC programme. </a:t>
            </a:r>
          </a:p>
          <a:p>
            <a:pPr marL="800095" indent="-617220">
              <a:buFont typeface="+mj-lt"/>
              <a:buAutoNum type="arabicPeriod"/>
            </a:pPr>
            <a:r>
              <a:rPr lang="en-GB" dirty="0"/>
              <a:t>Draw upon the good practices identified in this report A number of good practices have been identified from interviews with CSC professionals within organizations across Europe and desktop research that will assist in planning and executing a successful CSC programme. </a:t>
            </a:r>
          </a:p>
        </p:txBody>
      </p:sp>
    </p:spTree>
    <p:extLst>
      <p:ext uri="{BB962C8B-B14F-4D97-AF65-F5344CB8AC3E}">
        <p14:creationId xmlns:p14="http://schemas.microsoft.com/office/powerpoint/2010/main" val="1213174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5D414-6BFA-2A40-F127-2A54064D36B5}"/>
              </a:ext>
            </a:extLst>
          </p:cNvPr>
          <p:cNvSpPr>
            <a:spLocks noGrp="1"/>
          </p:cNvSpPr>
          <p:nvPr>
            <p:ph type="title"/>
          </p:nvPr>
        </p:nvSpPr>
        <p:spPr/>
        <p:txBody>
          <a:bodyPr>
            <a:normAutofit/>
          </a:bodyPr>
          <a:lstStyle/>
          <a:p>
            <a:r>
              <a:rPr lang="nb-NO" dirty="0"/>
              <a:t>Implementation</a:t>
            </a:r>
            <a:endParaRPr lang="en-GB" dirty="0"/>
          </a:p>
        </p:txBody>
      </p:sp>
      <p:sp>
        <p:nvSpPr>
          <p:cNvPr id="4" name="Content Placeholder 3">
            <a:extLst>
              <a:ext uri="{FF2B5EF4-FFF2-40B4-BE49-F238E27FC236}">
                <a16:creationId xmlns:a16="http://schemas.microsoft.com/office/drawing/2014/main" id="{C5BC1FB5-C0ED-FC15-D5E3-DC12526346E2}"/>
              </a:ext>
            </a:extLst>
          </p:cNvPr>
          <p:cNvSpPr>
            <a:spLocks noGrp="1"/>
          </p:cNvSpPr>
          <p:nvPr>
            <p:ph idx="1"/>
          </p:nvPr>
        </p:nvSpPr>
        <p:spPr/>
        <p:txBody>
          <a:bodyPr/>
          <a:lstStyle/>
          <a:p>
            <a:endParaRPr lang="en-GB"/>
          </a:p>
        </p:txBody>
      </p:sp>
      <p:sp>
        <p:nvSpPr>
          <p:cNvPr id="6" name="Text Placeholder 5">
            <a:extLst>
              <a:ext uri="{FF2B5EF4-FFF2-40B4-BE49-F238E27FC236}">
                <a16:creationId xmlns:a16="http://schemas.microsoft.com/office/drawing/2014/main" id="{ECBC182A-F485-6307-57DC-3A10AF6E80E3}"/>
              </a:ext>
            </a:extLst>
          </p:cNvPr>
          <p:cNvSpPr>
            <a:spLocks noGrp="1"/>
          </p:cNvSpPr>
          <p:nvPr>
            <p:ph type="body" sz="half" idx="2"/>
          </p:nvPr>
        </p:nvSpPr>
        <p:spPr/>
        <p:txBody>
          <a:bodyPr/>
          <a:lstStyle/>
          <a:p>
            <a:r>
              <a:rPr lang="nb-NO" dirty="0"/>
              <a:t>Needs analysis</a:t>
            </a:r>
          </a:p>
          <a:p>
            <a:r>
              <a:rPr lang="nb-NO" dirty="0"/>
              <a:t>Design</a:t>
            </a:r>
          </a:p>
          <a:p>
            <a:r>
              <a:rPr lang="nb-NO" dirty="0"/>
              <a:t>Implement</a:t>
            </a:r>
          </a:p>
          <a:p>
            <a:r>
              <a:rPr lang="nb-NO" dirty="0"/>
              <a:t>Evaluate</a:t>
            </a:r>
            <a:endParaRPr lang="en-GB" dirty="0"/>
          </a:p>
        </p:txBody>
      </p:sp>
      <p:pic>
        <p:nvPicPr>
          <p:cNvPr id="5" name="Picture 4">
            <a:extLst>
              <a:ext uri="{FF2B5EF4-FFF2-40B4-BE49-F238E27FC236}">
                <a16:creationId xmlns:a16="http://schemas.microsoft.com/office/drawing/2014/main" id="{0D00841D-D9E9-707C-3449-84F7400B2B18}"/>
              </a:ext>
            </a:extLst>
          </p:cNvPr>
          <p:cNvPicPr>
            <a:picLocks noChangeAspect="1"/>
          </p:cNvPicPr>
          <p:nvPr/>
        </p:nvPicPr>
        <p:blipFill>
          <a:blip r:embed="rId2"/>
          <a:stretch>
            <a:fillRect/>
          </a:stretch>
        </p:blipFill>
        <p:spPr>
          <a:xfrm>
            <a:off x="5073623" y="-32691"/>
            <a:ext cx="9685072" cy="8262292"/>
          </a:xfrm>
          <a:prstGeom prst="rect">
            <a:avLst/>
          </a:prstGeom>
        </p:spPr>
      </p:pic>
      <p:grpSp>
        <p:nvGrpSpPr>
          <p:cNvPr id="3" name="Group 2">
            <a:extLst>
              <a:ext uri="{FF2B5EF4-FFF2-40B4-BE49-F238E27FC236}">
                <a16:creationId xmlns:a16="http://schemas.microsoft.com/office/drawing/2014/main" id="{EF74EB8A-C9C9-C77D-310F-771A02DBEB67}"/>
              </a:ext>
            </a:extLst>
          </p:cNvPr>
          <p:cNvGrpSpPr/>
          <p:nvPr/>
        </p:nvGrpSpPr>
        <p:grpSpPr>
          <a:xfrm>
            <a:off x="10972801" y="7594540"/>
            <a:ext cx="2591913" cy="481557"/>
            <a:chOff x="5179092" y="5483822"/>
            <a:chExt cx="3294001" cy="612000"/>
          </a:xfrm>
        </p:grpSpPr>
        <p:pic>
          <p:nvPicPr>
            <p:cNvPr id="7" name="Picture 6">
              <a:extLst>
                <a:ext uri="{FF2B5EF4-FFF2-40B4-BE49-F238E27FC236}">
                  <a16:creationId xmlns:a16="http://schemas.microsoft.com/office/drawing/2014/main" id="{12FBCF3B-AAF6-1616-89C8-DC861F16797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8" name="Picture 7">
              <a:extLst>
                <a:ext uri="{FF2B5EF4-FFF2-40B4-BE49-F238E27FC236}">
                  <a16:creationId xmlns:a16="http://schemas.microsoft.com/office/drawing/2014/main" id="{EB955E62-79C2-4459-41A7-B1D781FFF66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114882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7BCC4-766B-A002-AF3A-6ED9D64C566E}"/>
              </a:ext>
            </a:extLst>
          </p:cNvPr>
          <p:cNvSpPr>
            <a:spLocks noGrp="1"/>
          </p:cNvSpPr>
          <p:nvPr>
            <p:ph type="title"/>
          </p:nvPr>
        </p:nvSpPr>
        <p:spPr/>
        <p:txBody>
          <a:bodyPr>
            <a:normAutofit/>
          </a:bodyPr>
          <a:lstStyle/>
          <a:p>
            <a:r>
              <a:rPr lang="nb-NO" dirty="0"/>
              <a:t>What can we measure (and how)</a:t>
            </a:r>
            <a:endParaRPr lang="en-GB" dirty="0"/>
          </a:p>
        </p:txBody>
      </p:sp>
      <p:sp>
        <p:nvSpPr>
          <p:cNvPr id="3" name="Text Placeholder 2">
            <a:extLst>
              <a:ext uri="{FF2B5EF4-FFF2-40B4-BE49-F238E27FC236}">
                <a16:creationId xmlns:a16="http://schemas.microsoft.com/office/drawing/2014/main" id="{A8B9339B-75B8-2F51-1CAD-1EE74CC6CB5A}"/>
              </a:ext>
            </a:extLst>
          </p:cNvPr>
          <p:cNvSpPr>
            <a:spLocks noGrp="1"/>
          </p:cNvSpPr>
          <p:nvPr>
            <p:ph type="body" idx="1"/>
          </p:nvPr>
        </p:nvSpPr>
        <p:spPr/>
        <p:txBody>
          <a:bodyPr/>
          <a:lstStyle/>
          <a:p>
            <a:endParaRPr lang="en-GB"/>
          </a:p>
        </p:txBody>
      </p:sp>
      <p:pic>
        <p:nvPicPr>
          <p:cNvPr id="5" name="Picture 4">
            <a:extLst>
              <a:ext uri="{FF2B5EF4-FFF2-40B4-BE49-F238E27FC236}">
                <a16:creationId xmlns:a16="http://schemas.microsoft.com/office/drawing/2014/main" id="{DEDE6664-9AB3-3FAA-08EC-166F3AD664E7}"/>
              </a:ext>
            </a:extLst>
          </p:cNvPr>
          <p:cNvPicPr>
            <a:picLocks noChangeAspect="1"/>
          </p:cNvPicPr>
          <p:nvPr/>
        </p:nvPicPr>
        <p:blipFill>
          <a:blip r:embed="rId2"/>
          <a:stretch>
            <a:fillRect/>
          </a:stretch>
        </p:blipFill>
        <p:spPr>
          <a:xfrm>
            <a:off x="1935829" y="1843960"/>
            <a:ext cx="10273757" cy="5466240"/>
          </a:xfrm>
          <a:prstGeom prst="rect">
            <a:avLst/>
          </a:prstGeom>
        </p:spPr>
      </p:pic>
    </p:spTree>
    <p:extLst>
      <p:ext uri="{BB962C8B-B14F-4D97-AF65-F5344CB8AC3E}">
        <p14:creationId xmlns:p14="http://schemas.microsoft.com/office/powerpoint/2010/main" val="357646027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F7C8D-AA17-32A0-00B1-475233D00C76}"/>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A4635606-4C37-854C-F9BC-E0CC3DA6E79D}"/>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4DCD53AE-F4D3-DE34-44BA-AF3459A25FED}"/>
              </a:ext>
            </a:extLst>
          </p:cNvPr>
          <p:cNvPicPr>
            <a:picLocks noChangeAspect="1"/>
          </p:cNvPicPr>
          <p:nvPr/>
        </p:nvPicPr>
        <p:blipFill>
          <a:blip r:embed="rId2"/>
          <a:stretch>
            <a:fillRect/>
          </a:stretch>
        </p:blipFill>
        <p:spPr>
          <a:xfrm>
            <a:off x="1479371" y="199479"/>
            <a:ext cx="11671658" cy="7830643"/>
          </a:xfrm>
          <a:prstGeom prst="rect">
            <a:avLst/>
          </a:prstGeom>
        </p:spPr>
      </p:pic>
    </p:spTree>
    <p:extLst>
      <p:ext uri="{BB962C8B-B14F-4D97-AF65-F5344CB8AC3E}">
        <p14:creationId xmlns:p14="http://schemas.microsoft.com/office/powerpoint/2010/main" val="282643528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5C9D7-2DF7-6DCE-19A4-0E21E420C3B6}"/>
              </a:ext>
            </a:extLst>
          </p:cNvPr>
          <p:cNvSpPr>
            <a:spLocks noGrp="1"/>
          </p:cNvSpPr>
          <p:nvPr>
            <p:ph type="title"/>
          </p:nvPr>
        </p:nvSpPr>
        <p:spPr/>
        <p:txBody>
          <a:bodyPr/>
          <a:lstStyle/>
          <a:p>
            <a:endParaRPr lang="en-GB" dirty="0"/>
          </a:p>
        </p:txBody>
      </p:sp>
      <p:sp>
        <p:nvSpPr>
          <p:cNvPr id="5" name="Content Placeholder 4">
            <a:extLst>
              <a:ext uri="{FF2B5EF4-FFF2-40B4-BE49-F238E27FC236}">
                <a16:creationId xmlns:a16="http://schemas.microsoft.com/office/drawing/2014/main" id="{122C18C8-30A0-C012-E2AA-2FD7985A7505}"/>
              </a:ext>
            </a:extLst>
          </p:cNvPr>
          <p:cNvSpPr>
            <a:spLocks noGrp="1"/>
          </p:cNvSpPr>
          <p:nvPr>
            <p:ph idx="1"/>
          </p:nvPr>
        </p:nvSpPr>
        <p:spPr/>
        <p:txBody>
          <a:bodyPr/>
          <a:lstStyle/>
          <a:p>
            <a:endParaRPr lang="en-GB"/>
          </a:p>
        </p:txBody>
      </p:sp>
      <p:pic>
        <p:nvPicPr>
          <p:cNvPr id="3074" name="Picture 2" descr="The ADDIE Model | Human Resources Management">
            <a:extLst>
              <a:ext uri="{FF2B5EF4-FFF2-40B4-BE49-F238E27FC236}">
                <a16:creationId xmlns:a16="http://schemas.microsoft.com/office/drawing/2014/main" id="{B91C227D-5489-8045-115D-9C80B9CA8D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2136" y="0"/>
            <a:ext cx="10944224" cy="822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734692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Calibri" panose="020F0502020204030204"/>
            </a:endParaRPr>
          </a:p>
        </p:txBody>
      </p:sp>
      <p:pic>
        <p:nvPicPr>
          <p:cNvPr id="5" name="Picture 4" descr="Top view of cubes connected with black lines">
            <a:extLst>
              <a:ext uri="{FF2B5EF4-FFF2-40B4-BE49-F238E27FC236}">
                <a16:creationId xmlns:a16="http://schemas.microsoft.com/office/drawing/2014/main" id="{F9E2F9ED-D4C4-5B8E-0894-7CD588365009}"/>
              </a:ext>
            </a:extLst>
          </p:cNvPr>
          <p:cNvPicPr>
            <a:picLocks noChangeAspect="1"/>
          </p:cNvPicPr>
          <p:nvPr/>
        </p:nvPicPr>
        <p:blipFill rotWithShape="1">
          <a:blip r:embed="rId2"/>
          <a:srcRect r="5200"/>
          <a:stretch/>
        </p:blipFill>
        <p:spPr>
          <a:xfrm>
            <a:off x="4228186" y="12"/>
            <a:ext cx="10402214" cy="8229588"/>
          </a:xfrm>
          <a:prstGeom prst="rect">
            <a:avLst/>
          </a:prstGeom>
        </p:spPr>
      </p:pic>
      <p:sp>
        <p:nvSpPr>
          <p:cNvPr id="11"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 y="0"/>
            <a:ext cx="11207047" cy="82296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dirty="0">
              <a:solidFill>
                <a:prstClr val="white"/>
              </a:solidFill>
              <a:latin typeface="Calibri" panose="020F0502020204030204"/>
            </a:endParaRPr>
          </a:p>
        </p:txBody>
      </p:sp>
      <p:sp>
        <p:nvSpPr>
          <p:cNvPr id="2" name="Title 1">
            <a:extLst>
              <a:ext uri="{FF2B5EF4-FFF2-40B4-BE49-F238E27FC236}">
                <a16:creationId xmlns:a16="http://schemas.microsoft.com/office/drawing/2014/main" id="{318A39FC-7F65-9441-92A6-972627F9821F}"/>
              </a:ext>
            </a:extLst>
          </p:cNvPr>
          <p:cNvSpPr>
            <a:spLocks noGrp="1"/>
          </p:cNvSpPr>
          <p:nvPr>
            <p:ph type="ctrTitle"/>
          </p:nvPr>
        </p:nvSpPr>
        <p:spPr>
          <a:xfrm>
            <a:off x="573577" y="1346836"/>
            <a:ext cx="4828032" cy="3844961"/>
          </a:xfrm>
        </p:spPr>
        <p:txBody>
          <a:bodyPr anchor="b">
            <a:normAutofit/>
          </a:bodyPr>
          <a:lstStyle/>
          <a:p>
            <a:pPr algn="l"/>
            <a:r>
              <a:rPr lang="nb-NO" sz="5760" dirty="0">
                <a:solidFill>
                  <a:schemeClr val="bg1"/>
                </a:solidFill>
              </a:rPr>
              <a:t>Designing an Intervention:</a:t>
            </a:r>
            <a:br>
              <a:rPr lang="nb-NO" sz="5760" dirty="0">
                <a:solidFill>
                  <a:schemeClr val="bg1"/>
                </a:solidFill>
              </a:rPr>
            </a:br>
            <a:r>
              <a:rPr lang="nb-NO" sz="5760" dirty="0">
                <a:solidFill>
                  <a:schemeClr val="bg1"/>
                </a:solidFill>
              </a:rPr>
              <a:t>Intervention Mapping</a:t>
            </a:r>
            <a:endParaRPr lang="en-GB" sz="5760" dirty="0">
              <a:solidFill>
                <a:schemeClr val="bg1"/>
              </a:solidFill>
            </a:endParaRPr>
          </a:p>
        </p:txBody>
      </p:sp>
      <p:sp>
        <p:nvSpPr>
          <p:cNvPr id="3" name="Subtitle 2">
            <a:extLst>
              <a:ext uri="{FF2B5EF4-FFF2-40B4-BE49-F238E27FC236}">
                <a16:creationId xmlns:a16="http://schemas.microsoft.com/office/drawing/2014/main" id="{380AFC85-A888-B850-E963-ECE0A30A1007}"/>
              </a:ext>
            </a:extLst>
          </p:cNvPr>
          <p:cNvSpPr>
            <a:spLocks noGrp="1"/>
          </p:cNvSpPr>
          <p:nvPr>
            <p:ph type="subTitle" idx="1"/>
          </p:nvPr>
        </p:nvSpPr>
        <p:spPr>
          <a:xfrm>
            <a:off x="573577" y="5847507"/>
            <a:ext cx="4828031" cy="1449769"/>
          </a:xfrm>
        </p:spPr>
        <p:txBody>
          <a:bodyPr>
            <a:normAutofit/>
          </a:bodyPr>
          <a:lstStyle/>
          <a:p>
            <a:pPr algn="l"/>
            <a:endParaRPr lang="en-GB" sz="2400">
              <a:solidFill>
                <a:schemeClr val="bg1"/>
              </a:solidFill>
            </a:endParaRP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11905" y="416149"/>
            <a:ext cx="175565" cy="8449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7235" y="5456304"/>
            <a:ext cx="4773168" cy="21946"/>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Calibri" panose="020F0502020204030204"/>
            </a:endParaRPr>
          </a:p>
        </p:txBody>
      </p:sp>
    </p:spTree>
    <p:extLst>
      <p:ext uri="{BB962C8B-B14F-4D97-AF65-F5344CB8AC3E}">
        <p14:creationId xmlns:p14="http://schemas.microsoft.com/office/powerpoint/2010/main" val="2559141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dirty="0">
              <a:solidFill>
                <a:prstClr val="black"/>
              </a:solidFill>
              <a:latin typeface="Calibri" panose="020F0502020204030204"/>
            </a:endParaRPr>
          </a:p>
        </p:txBody>
      </p:sp>
      <p:sp>
        <p:nvSpPr>
          <p:cNvPr id="2" name="Tittel 1"/>
          <p:cNvSpPr>
            <a:spLocks noGrp="1"/>
          </p:cNvSpPr>
          <p:nvPr>
            <p:ph type="title"/>
          </p:nvPr>
        </p:nvSpPr>
        <p:spPr>
          <a:xfrm>
            <a:off x="1554480" y="803910"/>
            <a:ext cx="5760720" cy="1590676"/>
          </a:xfrm>
        </p:spPr>
        <p:txBody>
          <a:bodyPr vert="horz" lIns="109728" tIns="54864" rIns="109728" bIns="54864" rtlCol="0" anchor="b">
            <a:normAutofit/>
          </a:bodyPr>
          <a:lstStyle/>
          <a:p>
            <a:r>
              <a:rPr lang="en-US" sz="3360">
                <a:solidFill>
                  <a:schemeClr val="bg1"/>
                </a:solidFill>
              </a:rPr>
              <a:t>Intervention Mapping </a:t>
            </a:r>
            <a:br>
              <a:rPr lang="en-US" sz="3360">
                <a:solidFill>
                  <a:schemeClr val="bg1"/>
                </a:solidFill>
              </a:rPr>
            </a:br>
            <a:r>
              <a:rPr lang="en-US" sz="3360">
                <a:solidFill>
                  <a:schemeClr val="bg1"/>
                </a:solidFill>
              </a:rPr>
              <a:t>Bartholomew et al., 1998 (2016 5th ed)</a:t>
            </a:r>
          </a:p>
        </p:txBody>
      </p:sp>
      <p:cxnSp>
        <p:nvCxnSpPr>
          <p:cNvPr id="13" name="Straight Connector 12">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 y="2431608"/>
            <a:ext cx="73151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Plassholder for innhold 2"/>
          <p:cNvSpPr>
            <a:spLocks noGrp="1"/>
          </p:cNvSpPr>
          <p:nvPr>
            <p:ph sz="half" idx="1"/>
          </p:nvPr>
        </p:nvSpPr>
        <p:spPr>
          <a:xfrm>
            <a:off x="1554480" y="2746600"/>
            <a:ext cx="5760720" cy="4453885"/>
          </a:xfrm>
        </p:spPr>
        <p:txBody>
          <a:bodyPr vert="horz" lIns="109728" tIns="54864" rIns="109728" bIns="54864" rtlCol="0">
            <a:normAutofit/>
          </a:bodyPr>
          <a:lstStyle/>
          <a:p>
            <a:r>
              <a:rPr lang="en-US" sz="1680">
                <a:solidFill>
                  <a:schemeClr val="bg1"/>
                </a:solidFill>
              </a:rPr>
              <a:t>Ecological approach</a:t>
            </a:r>
          </a:p>
          <a:p>
            <a:pPr lvl="1"/>
            <a:r>
              <a:rPr lang="en-US" sz="1680">
                <a:solidFill>
                  <a:schemeClr val="bg1"/>
                </a:solidFill>
              </a:rPr>
              <a:t>All stakeholders</a:t>
            </a:r>
          </a:p>
          <a:p>
            <a:r>
              <a:rPr lang="en-US" sz="1680">
                <a:solidFill>
                  <a:schemeClr val="bg1"/>
                </a:solidFill>
              </a:rPr>
              <a:t>Specific Populations and settings</a:t>
            </a:r>
          </a:p>
          <a:p>
            <a:r>
              <a:rPr lang="en-US" sz="1680">
                <a:solidFill>
                  <a:schemeClr val="bg1"/>
                </a:solidFill>
              </a:rPr>
              <a:t>Involve participants</a:t>
            </a:r>
          </a:p>
          <a:p>
            <a:r>
              <a:rPr lang="en-US" sz="1680">
                <a:solidFill>
                  <a:schemeClr val="bg1"/>
                </a:solidFill>
              </a:rPr>
              <a:t>Integrate efforts</a:t>
            </a:r>
          </a:p>
          <a:p>
            <a:r>
              <a:rPr lang="en-US" sz="1680">
                <a:solidFill>
                  <a:schemeClr val="bg1"/>
                </a:solidFill>
              </a:rPr>
              <a:t>Link participants concerns</a:t>
            </a:r>
          </a:p>
          <a:p>
            <a:r>
              <a:rPr lang="en-US" sz="1680">
                <a:solidFill>
                  <a:schemeClr val="bg1"/>
                </a:solidFill>
              </a:rPr>
              <a:t>Find and use environmental resources</a:t>
            </a:r>
          </a:p>
          <a:p>
            <a:r>
              <a:rPr lang="en-US" sz="1680">
                <a:solidFill>
                  <a:schemeClr val="bg1"/>
                </a:solidFill>
              </a:rPr>
              <a:t>Policy change</a:t>
            </a:r>
          </a:p>
          <a:p>
            <a:r>
              <a:rPr lang="en-US" sz="1680">
                <a:solidFill>
                  <a:schemeClr val="bg1"/>
                </a:solidFill>
              </a:rPr>
              <a:t>Agency in the Environment </a:t>
            </a:r>
          </a:p>
          <a:p>
            <a:pPr lvl="1"/>
            <a:r>
              <a:rPr lang="en-US" sz="1680">
                <a:solidFill>
                  <a:schemeClr val="bg1"/>
                </a:solidFill>
              </a:rPr>
              <a:t>Gatekeepers – Lewin (McGrath 1995)</a:t>
            </a:r>
          </a:p>
          <a:p>
            <a:pPr lvl="1"/>
            <a:r>
              <a:rPr lang="en-US" sz="1680">
                <a:solidFill>
                  <a:schemeClr val="bg1"/>
                </a:solidFill>
              </a:rPr>
              <a:t>Social Exchange (Coleman, 1990)</a:t>
            </a:r>
          </a:p>
          <a:p>
            <a:pPr lvl="1"/>
            <a:r>
              <a:rPr lang="en-US" sz="1680">
                <a:solidFill>
                  <a:schemeClr val="bg1"/>
                </a:solidFill>
              </a:rPr>
              <a:t>MATCH (Simons-Morton 1988)</a:t>
            </a:r>
          </a:p>
          <a:p>
            <a:endParaRPr lang="en-US" sz="1680">
              <a:solidFill>
                <a:schemeClr val="bg1"/>
              </a:solidFill>
            </a:endParaRPr>
          </a:p>
        </p:txBody>
      </p:sp>
      <p:pic>
        <p:nvPicPr>
          <p:cNvPr id="6" name="Plassholder for innhold 5"/>
          <p:cNvPicPr>
            <a:picLocks noGrp="1" noChangeAspect="1"/>
          </p:cNvPicPr>
          <p:nvPr>
            <p:ph sz="half" idx="2"/>
          </p:nvPr>
        </p:nvPicPr>
        <p:blipFill>
          <a:blip r:embed="rId2"/>
          <a:stretch>
            <a:fillRect/>
          </a:stretch>
        </p:blipFill>
        <p:spPr>
          <a:xfrm>
            <a:off x="9155673" y="678137"/>
            <a:ext cx="5474716" cy="6873311"/>
          </a:xfrm>
          <a:prstGeom prst="rect">
            <a:avLst/>
          </a:prstGeom>
        </p:spPr>
      </p:pic>
      <p:cxnSp>
        <p:nvCxnSpPr>
          <p:cNvPr id="15" name="Straight Connector 14">
            <a:extLst>
              <a:ext uri="{FF2B5EF4-FFF2-40B4-BE49-F238E27FC236}">
                <a16:creationId xmlns:a16="http://schemas.microsoft.com/office/drawing/2014/main" id="{B7188D9B-1674-419B-A379-D1632A7EC3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194864" y="0"/>
            <a:ext cx="0" cy="82296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8444EED-4473-9AF7-FB3D-DAF7EBF834AF}"/>
              </a:ext>
            </a:extLst>
          </p:cNvPr>
          <p:cNvGrpSpPr/>
          <p:nvPr/>
        </p:nvGrpSpPr>
        <p:grpSpPr>
          <a:xfrm>
            <a:off x="10972801" y="7594540"/>
            <a:ext cx="2591913" cy="481557"/>
            <a:chOff x="5179092" y="5483822"/>
            <a:chExt cx="3294001" cy="612000"/>
          </a:xfrm>
        </p:grpSpPr>
        <p:pic>
          <p:nvPicPr>
            <p:cNvPr id="5" name="Picture 4">
              <a:extLst>
                <a:ext uri="{FF2B5EF4-FFF2-40B4-BE49-F238E27FC236}">
                  <a16:creationId xmlns:a16="http://schemas.microsoft.com/office/drawing/2014/main" id="{52D214D1-0F0E-B1A4-258E-7D04AD43EC5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16F5B6BE-C5D4-AEEE-0D59-260E5DDC026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70928465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7B337-75AB-5B4D-D852-F6E1188DC8D5}"/>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8945EB21-FCE0-2811-0D05-80BF6CB9A27C}"/>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ADE0264D-E18E-A8AB-A907-EBF943984EA2}"/>
              </a:ext>
            </a:extLst>
          </p:cNvPr>
          <p:cNvPicPr>
            <a:picLocks noChangeAspect="1"/>
          </p:cNvPicPr>
          <p:nvPr/>
        </p:nvPicPr>
        <p:blipFill>
          <a:blip r:embed="rId2"/>
          <a:stretch>
            <a:fillRect/>
          </a:stretch>
        </p:blipFill>
        <p:spPr>
          <a:xfrm>
            <a:off x="0" y="117268"/>
            <a:ext cx="9431066" cy="5990156"/>
          </a:xfrm>
          <a:prstGeom prst="rect">
            <a:avLst/>
          </a:prstGeom>
        </p:spPr>
      </p:pic>
    </p:spTree>
    <p:extLst>
      <p:ext uri="{BB962C8B-B14F-4D97-AF65-F5344CB8AC3E}">
        <p14:creationId xmlns:p14="http://schemas.microsoft.com/office/powerpoint/2010/main" val="354057931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Calibri" panose="020F0502020204030204"/>
            </a:endParaRPr>
          </a:p>
        </p:txBody>
      </p:sp>
      <p:sp>
        <p:nvSpPr>
          <p:cNvPr id="19" name="Rectangle 18">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1"/>
            <a:ext cx="14630398" cy="1891146"/>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Calibri" panose="020F0502020204030204"/>
            </a:endParaRPr>
          </a:p>
        </p:txBody>
      </p:sp>
      <p:sp>
        <p:nvSpPr>
          <p:cNvPr id="16" name="Rectangle 15">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754629" y="0"/>
            <a:ext cx="4875772" cy="1891694"/>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Calibri" panose="020F0502020204030204"/>
            </a:endParaRPr>
          </a:p>
        </p:txBody>
      </p:sp>
      <p:sp>
        <p:nvSpPr>
          <p:cNvPr id="18" name="Rectangle 17">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369333" y="-6369333"/>
            <a:ext cx="1891735" cy="146304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dirty="0">
              <a:solidFill>
                <a:prstClr val="white"/>
              </a:solidFill>
              <a:latin typeface="Calibri" panose="020F0502020204030204"/>
            </a:endParaRPr>
          </a:p>
        </p:txBody>
      </p:sp>
      <p:sp>
        <p:nvSpPr>
          <p:cNvPr id="2" name="Tittel 1"/>
          <p:cNvSpPr>
            <a:spLocks noGrp="1"/>
          </p:cNvSpPr>
          <p:nvPr>
            <p:ph type="title"/>
          </p:nvPr>
        </p:nvSpPr>
        <p:spPr>
          <a:xfrm>
            <a:off x="1645917" y="418639"/>
            <a:ext cx="12052828" cy="1053275"/>
          </a:xfrm>
        </p:spPr>
        <p:txBody>
          <a:bodyPr vert="horz" lIns="109728" tIns="54864" rIns="109728" bIns="54864" rtlCol="0" anchor="ctr">
            <a:normAutofit/>
          </a:bodyPr>
          <a:lstStyle/>
          <a:p>
            <a:r>
              <a:rPr lang="en-US" sz="4800">
                <a:solidFill>
                  <a:srgbClr val="FFFFFF"/>
                </a:solidFill>
              </a:rPr>
              <a:t>Intervention Mapping Planning Steps:</a:t>
            </a:r>
          </a:p>
        </p:txBody>
      </p:sp>
      <p:sp>
        <p:nvSpPr>
          <p:cNvPr id="5" name="Text Placeholder 4">
            <a:extLst>
              <a:ext uri="{FF2B5EF4-FFF2-40B4-BE49-F238E27FC236}">
                <a16:creationId xmlns:a16="http://schemas.microsoft.com/office/drawing/2014/main" id="{575D6FF3-2CB1-2687-DA8F-948EC08871E1}"/>
              </a:ext>
            </a:extLst>
          </p:cNvPr>
          <p:cNvSpPr>
            <a:spLocks/>
          </p:cNvSpPr>
          <p:nvPr/>
        </p:nvSpPr>
        <p:spPr>
          <a:xfrm>
            <a:off x="1461999" y="2535095"/>
            <a:ext cx="5755954" cy="919464"/>
          </a:xfrm>
          <a:prstGeom prst="rect">
            <a:avLst/>
          </a:prstGeom>
        </p:spPr>
        <p:txBody>
          <a:bodyPr/>
          <a:lstStyle/>
          <a:p>
            <a:pPr defTabSz="1009498">
              <a:spcAft>
                <a:spcPts val="720"/>
              </a:spcAft>
              <a:defRPr/>
            </a:pPr>
            <a:r>
              <a:rPr lang="nb-NO" sz="1987">
                <a:solidFill>
                  <a:prstClr val="black"/>
                </a:solidFill>
                <a:latin typeface="Calibri" panose="020F0502020204030204"/>
              </a:rPr>
              <a:t>PRECEDE</a:t>
            </a:r>
            <a:endParaRPr lang="en-GB" sz="2160">
              <a:solidFill>
                <a:prstClr val="black"/>
              </a:solidFill>
              <a:latin typeface="Calibri" panose="020F0502020204030204"/>
            </a:endParaRPr>
          </a:p>
        </p:txBody>
      </p:sp>
      <p:sp>
        <p:nvSpPr>
          <p:cNvPr id="3" name="Plassholder for innhold 2"/>
          <p:cNvSpPr>
            <a:spLocks/>
          </p:cNvSpPr>
          <p:nvPr/>
        </p:nvSpPr>
        <p:spPr>
          <a:xfrm>
            <a:off x="1461999" y="3454559"/>
            <a:ext cx="5755954" cy="4111902"/>
          </a:xfrm>
          <a:prstGeom prst="rect">
            <a:avLst/>
          </a:prstGeom>
        </p:spPr>
        <p:txBody>
          <a:bodyPr>
            <a:normAutofit/>
          </a:bodyPr>
          <a:lstStyle/>
          <a:p>
            <a:pPr defTabSz="1009498">
              <a:spcAft>
                <a:spcPts val="720"/>
              </a:spcAft>
              <a:defRPr/>
            </a:pPr>
            <a:r>
              <a:rPr lang="nb-NO" sz="1987" dirty="0">
                <a:solidFill>
                  <a:prstClr val="black"/>
                </a:solidFill>
                <a:latin typeface="Calibri" panose="020F0502020204030204"/>
              </a:rPr>
              <a:t>IM1: Needs Assessment for at risk behaviours</a:t>
            </a:r>
          </a:p>
          <a:p>
            <a:pPr marL="504749" lvl="1" defTabSz="1009498">
              <a:spcAft>
                <a:spcPts val="720"/>
              </a:spcAft>
              <a:defRPr/>
            </a:pPr>
            <a:r>
              <a:rPr lang="nb-NO" sz="1987" dirty="0">
                <a:solidFill>
                  <a:prstClr val="black"/>
                </a:solidFill>
                <a:latin typeface="Calibri" panose="020F0502020204030204"/>
              </a:rPr>
              <a:t>Scientific, epidemology, behavioral 	social analysis</a:t>
            </a:r>
          </a:p>
          <a:p>
            <a:pPr marL="504749" lvl="1" defTabSz="1009498">
              <a:spcAft>
                <a:spcPts val="720"/>
              </a:spcAft>
              <a:defRPr/>
            </a:pPr>
            <a:r>
              <a:rPr lang="nb-NO" sz="1987" dirty="0">
                <a:solidFill>
                  <a:prstClr val="black"/>
                </a:solidFill>
                <a:latin typeface="Calibri" panose="020F0502020204030204"/>
              </a:rPr>
              <a:t>Understand groups involved</a:t>
            </a:r>
          </a:p>
          <a:p>
            <a:pPr defTabSz="1009498">
              <a:spcAft>
                <a:spcPts val="720"/>
              </a:spcAft>
              <a:defRPr/>
            </a:pPr>
            <a:r>
              <a:rPr lang="nb-NO" sz="1987" dirty="0">
                <a:solidFill>
                  <a:prstClr val="black"/>
                </a:solidFill>
                <a:latin typeface="Calibri" panose="020F0502020204030204"/>
              </a:rPr>
              <a:t>IM2:Expected changes</a:t>
            </a:r>
          </a:p>
          <a:p>
            <a:pPr marL="504749" lvl="1" defTabSz="1009498">
              <a:spcAft>
                <a:spcPts val="720"/>
              </a:spcAft>
              <a:defRPr/>
            </a:pPr>
            <a:r>
              <a:rPr lang="nb-NO" sz="1987" dirty="0">
                <a:solidFill>
                  <a:prstClr val="black"/>
                </a:solidFill>
                <a:latin typeface="Calibri" panose="020F0502020204030204"/>
              </a:rPr>
              <a:t>Performance objectives</a:t>
            </a:r>
          </a:p>
          <a:p>
            <a:pPr marL="504749" lvl="1" defTabSz="1009498">
              <a:spcAft>
                <a:spcPts val="720"/>
              </a:spcAft>
              <a:defRPr/>
            </a:pPr>
            <a:r>
              <a:rPr lang="nb-NO" sz="1987" dirty="0">
                <a:solidFill>
                  <a:prstClr val="black"/>
                </a:solidFill>
                <a:latin typeface="Calibri" panose="020F0502020204030204"/>
              </a:rPr>
              <a:t>Create matrices of change objectives</a:t>
            </a:r>
          </a:p>
          <a:p>
            <a:pPr defTabSz="1009498">
              <a:spcAft>
                <a:spcPts val="720"/>
              </a:spcAft>
              <a:defRPr/>
            </a:pPr>
            <a:r>
              <a:rPr lang="nb-NO" sz="1987" dirty="0">
                <a:solidFill>
                  <a:prstClr val="black"/>
                </a:solidFill>
                <a:latin typeface="Calibri" panose="020F0502020204030204"/>
              </a:rPr>
              <a:t>IM3: Methods and Strategies</a:t>
            </a:r>
          </a:p>
          <a:p>
            <a:pPr marL="504749" lvl="1" defTabSz="1009498">
              <a:spcAft>
                <a:spcPts val="720"/>
              </a:spcAft>
              <a:defRPr/>
            </a:pPr>
            <a:r>
              <a:rPr lang="nb-NO" sz="1987" dirty="0">
                <a:solidFill>
                  <a:prstClr val="black"/>
                </a:solidFill>
                <a:latin typeface="Calibri" panose="020F0502020204030204"/>
              </a:rPr>
              <a:t>Evidence based</a:t>
            </a:r>
          </a:p>
          <a:p>
            <a:pPr defTabSz="1097280">
              <a:spcAft>
                <a:spcPts val="720"/>
              </a:spcAft>
              <a:defRPr/>
            </a:pPr>
            <a:endParaRPr lang="nb-NO" sz="2160" dirty="0">
              <a:solidFill>
                <a:prstClr val="black"/>
              </a:solidFill>
              <a:latin typeface="Calibri" panose="020F0502020204030204"/>
            </a:endParaRPr>
          </a:p>
        </p:txBody>
      </p:sp>
      <p:sp>
        <p:nvSpPr>
          <p:cNvPr id="6" name="Text Placeholder 5">
            <a:extLst>
              <a:ext uri="{FF2B5EF4-FFF2-40B4-BE49-F238E27FC236}">
                <a16:creationId xmlns:a16="http://schemas.microsoft.com/office/drawing/2014/main" id="{55B8245F-E244-3681-AAFF-9DD2BE2D9407}"/>
              </a:ext>
            </a:extLst>
          </p:cNvPr>
          <p:cNvSpPr>
            <a:spLocks/>
          </p:cNvSpPr>
          <p:nvPr/>
        </p:nvSpPr>
        <p:spPr>
          <a:xfrm>
            <a:off x="7412830" y="2535095"/>
            <a:ext cx="5784300" cy="919464"/>
          </a:xfrm>
          <a:prstGeom prst="rect">
            <a:avLst/>
          </a:prstGeom>
        </p:spPr>
        <p:txBody>
          <a:bodyPr/>
          <a:lstStyle/>
          <a:p>
            <a:pPr defTabSz="1009498">
              <a:spcAft>
                <a:spcPts val="720"/>
              </a:spcAft>
              <a:defRPr/>
            </a:pPr>
            <a:r>
              <a:rPr lang="nb-NO" sz="1987">
                <a:solidFill>
                  <a:prstClr val="black"/>
                </a:solidFill>
                <a:latin typeface="Calibri" panose="020F0502020204030204"/>
              </a:rPr>
              <a:t>PROCEED</a:t>
            </a:r>
            <a:endParaRPr lang="en-GB" sz="2160">
              <a:solidFill>
                <a:prstClr val="black"/>
              </a:solidFill>
              <a:latin typeface="Calibri" panose="020F0502020204030204"/>
            </a:endParaRPr>
          </a:p>
        </p:txBody>
      </p:sp>
      <p:sp>
        <p:nvSpPr>
          <p:cNvPr id="4" name="Plassholder for innhold 3"/>
          <p:cNvSpPr>
            <a:spLocks/>
          </p:cNvSpPr>
          <p:nvPr/>
        </p:nvSpPr>
        <p:spPr>
          <a:xfrm>
            <a:off x="7412830" y="3454559"/>
            <a:ext cx="5784300" cy="4111902"/>
          </a:xfrm>
          <a:prstGeom prst="rect">
            <a:avLst/>
          </a:prstGeom>
        </p:spPr>
        <p:txBody>
          <a:bodyPr>
            <a:normAutofit lnSpcReduction="10000"/>
          </a:bodyPr>
          <a:lstStyle/>
          <a:p>
            <a:pPr defTabSz="1009498">
              <a:lnSpc>
                <a:spcPct val="90000"/>
              </a:lnSpc>
              <a:spcAft>
                <a:spcPts val="720"/>
              </a:spcAft>
              <a:defRPr/>
            </a:pPr>
            <a:r>
              <a:rPr lang="nb-NO" dirty="0">
                <a:solidFill>
                  <a:prstClr val="black"/>
                </a:solidFill>
                <a:latin typeface="Calibri" panose="020F0502020204030204"/>
              </a:rPr>
              <a:t>IM4:Program</a:t>
            </a:r>
          </a:p>
          <a:p>
            <a:pPr marL="504749" lvl="1" defTabSz="1009498">
              <a:lnSpc>
                <a:spcPct val="90000"/>
              </a:lnSpc>
              <a:spcAft>
                <a:spcPts val="720"/>
              </a:spcAft>
              <a:defRPr/>
            </a:pPr>
            <a:r>
              <a:rPr lang="nb-NO" dirty="0">
                <a:solidFill>
                  <a:prstClr val="black"/>
                </a:solidFill>
                <a:latin typeface="Calibri" panose="020F0502020204030204"/>
              </a:rPr>
              <a:t>Consulting with participants and implementers</a:t>
            </a:r>
          </a:p>
          <a:p>
            <a:pPr marL="504749" lvl="1" defTabSz="1009498">
              <a:lnSpc>
                <a:spcPct val="90000"/>
              </a:lnSpc>
              <a:spcAft>
                <a:spcPts val="720"/>
              </a:spcAft>
              <a:defRPr/>
            </a:pPr>
            <a:r>
              <a:rPr lang="nb-NO" dirty="0">
                <a:solidFill>
                  <a:prstClr val="black"/>
                </a:solidFill>
                <a:latin typeface="Calibri" panose="020F0502020204030204"/>
              </a:rPr>
              <a:t>Protocols</a:t>
            </a:r>
          </a:p>
          <a:p>
            <a:pPr marL="504749" lvl="1" defTabSz="1009498">
              <a:lnSpc>
                <a:spcPct val="90000"/>
              </a:lnSpc>
              <a:spcAft>
                <a:spcPts val="720"/>
              </a:spcAft>
              <a:defRPr/>
            </a:pPr>
            <a:r>
              <a:rPr lang="nb-NO" dirty="0">
                <a:solidFill>
                  <a:prstClr val="black"/>
                </a:solidFill>
                <a:latin typeface="Calibri" panose="020F0502020204030204"/>
              </a:rPr>
              <a:t>Pretest</a:t>
            </a:r>
          </a:p>
          <a:p>
            <a:pPr defTabSz="1009498">
              <a:lnSpc>
                <a:spcPct val="90000"/>
              </a:lnSpc>
              <a:spcAft>
                <a:spcPts val="720"/>
              </a:spcAft>
              <a:defRPr/>
            </a:pPr>
            <a:r>
              <a:rPr lang="nb-NO" dirty="0">
                <a:solidFill>
                  <a:prstClr val="black"/>
                </a:solidFill>
                <a:latin typeface="Calibri" panose="020F0502020204030204"/>
              </a:rPr>
              <a:t>IM5 Adoption and Implementation</a:t>
            </a:r>
          </a:p>
          <a:p>
            <a:pPr marL="504749" lvl="1" defTabSz="1009498">
              <a:lnSpc>
                <a:spcPct val="90000"/>
              </a:lnSpc>
              <a:spcAft>
                <a:spcPts val="720"/>
              </a:spcAft>
              <a:defRPr/>
            </a:pPr>
            <a:r>
              <a:rPr lang="nb-NO" dirty="0">
                <a:solidFill>
                  <a:prstClr val="black"/>
                </a:solidFill>
                <a:latin typeface="Calibri" panose="020F0502020204030204"/>
              </a:rPr>
              <a:t>Sustainabilvaity</a:t>
            </a:r>
          </a:p>
          <a:p>
            <a:pPr marL="504749" lvl="1" defTabSz="1009498">
              <a:lnSpc>
                <a:spcPct val="90000"/>
              </a:lnSpc>
              <a:spcAft>
                <a:spcPts val="720"/>
              </a:spcAft>
              <a:defRPr/>
            </a:pPr>
            <a:r>
              <a:rPr lang="nb-NO" dirty="0">
                <a:solidFill>
                  <a:prstClr val="black"/>
                </a:solidFill>
                <a:latin typeface="Calibri" panose="020F0502020204030204"/>
              </a:rPr>
              <a:t>Methods and strategies after prestest</a:t>
            </a:r>
          </a:p>
          <a:p>
            <a:pPr defTabSz="1009498">
              <a:lnSpc>
                <a:spcPct val="90000"/>
              </a:lnSpc>
              <a:spcAft>
                <a:spcPts val="720"/>
              </a:spcAft>
              <a:defRPr/>
            </a:pPr>
            <a:r>
              <a:rPr lang="nb-NO" dirty="0">
                <a:solidFill>
                  <a:prstClr val="black"/>
                </a:solidFill>
                <a:latin typeface="Calibri" panose="020F0502020204030204"/>
              </a:rPr>
              <a:t>IM6: Evaluation</a:t>
            </a:r>
          </a:p>
          <a:p>
            <a:pPr marL="504749" lvl="1" defTabSz="1009498">
              <a:lnSpc>
                <a:spcPct val="90000"/>
              </a:lnSpc>
              <a:spcAft>
                <a:spcPts val="720"/>
              </a:spcAft>
              <a:defRPr/>
            </a:pPr>
            <a:r>
              <a:rPr lang="nb-NO" dirty="0">
                <a:solidFill>
                  <a:prstClr val="black"/>
                </a:solidFill>
                <a:latin typeface="Calibri" panose="020F0502020204030204"/>
              </a:rPr>
              <a:t>Describe program and outcomes</a:t>
            </a:r>
          </a:p>
          <a:p>
            <a:pPr marL="504749" lvl="1" defTabSz="1009498">
              <a:lnSpc>
                <a:spcPct val="90000"/>
              </a:lnSpc>
              <a:spcAft>
                <a:spcPts val="720"/>
              </a:spcAft>
              <a:defRPr/>
            </a:pPr>
            <a:r>
              <a:rPr lang="nb-NO" dirty="0">
                <a:solidFill>
                  <a:prstClr val="black"/>
                </a:solidFill>
                <a:latin typeface="Calibri" panose="020F0502020204030204"/>
              </a:rPr>
              <a:t>Process questions</a:t>
            </a:r>
          </a:p>
          <a:p>
            <a:pPr marL="504749" lvl="1" defTabSz="1009498">
              <a:lnSpc>
                <a:spcPct val="90000"/>
              </a:lnSpc>
              <a:spcAft>
                <a:spcPts val="720"/>
              </a:spcAft>
              <a:defRPr/>
            </a:pPr>
            <a:r>
              <a:rPr lang="nb-NO" dirty="0">
                <a:solidFill>
                  <a:prstClr val="black"/>
                </a:solidFill>
                <a:latin typeface="Calibri" panose="020F0502020204030204"/>
              </a:rPr>
              <a:t>Indicators and measures</a:t>
            </a:r>
          </a:p>
          <a:p>
            <a:pPr marL="504749" lvl="1" defTabSz="1009498">
              <a:lnSpc>
                <a:spcPct val="90000"/>
              </a:lnSpc>
              <a:spcAft>
                <a:spcPts val="720"/>
              </a:spcAft>
              <a:defRPr/>
            </a:pPr>
            <a:r>
              <a:rPr lang="nb-NO" dirty="0">
                <a:solidFill>
                  <a:prstClr val="black"/>
                </a:solidFill>
                <a:latin typeface="Calibri" panose="020F0502020204030204"/>
              </a:rPr>
              <a:t>Specify evaluation design</a:t>
            </a:r>
          </a:p>
          <a:p>
            <a:pPr defTabSz="1097280">
              <a:lnSpc>
                <a:spcPct val="90000"/>
              </a:lnSpc>
              <a:spcAft>
                <a:spcPts val="720"/>
              </a:spcAft>
              <a:defRPr/>
            </a:pPr>
            <a:endParaRPr lang="nb-NO" dirty="0">
              <a:solidFill>
                <a:prstClr val="black"/>
              </a:solidFill>
              <a:latin typeface="Calibri" panose="020F0502020204030204"/>
            </a:endParaRPr>
          </a:p>
        </p:txBody>
      </p:sp>
      <p:grpSp>
        <p:nvGrpSpPr>
          <p:cNvPr id="7" name="Group 6">
            <a:extLst>
              <a:ext uri="{FF2B5EF4-FFF2-40B4-BE49-F238E27FC236}">
                <a16:creationId xmlns:a16="http://schemas.microsoft.com/office/drawing/2014/main" id="{8D83D9CF-B0DB-998B-6277-20978ABC0FBC}"/>
              </a:ext>
            </a:extLst>
          </p:cNvPr>
          <p:cNvGrpSpPr/>
          <p:nvPr/>
        </p:nvGrpSpPr>
        <p:grpSpPr>
          <a:xfrm>
            <a:off x="10972801" y="7594540"/>
            <a:ext cx="2591913" cy="481557"/>
            <a:chOff x="5179092" y="5483822"/>
            <a:chExt cx="3294001" cy="612000"/>
          </a:xfrm>
        </p:grpSpPr>
        <p:pic>
          <p:nvPicPr>
            <p:cNvPr id="8" name="Picture 7">
              <a:extLst>
                <a:ext uri="{FF2B5EF4-FFF2-40B4-BE49-F238E27FC236}">
                  <a16:creationId xmlns:a16="http://schemas.microsoft.com/office/drawing/2014/main" id="{1DDFB178-53B1-D9FB-66B2-728C02A6A29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9" name="Picture 8">
              <a:extLst>
                <a:ext uri="{FF2B5EF4-FFF2-40B4-BE49-F238E27FC236}">
                  <a16:creationId xmlns:a16="http://schemas.microsoft.com/office/drawing/2014/main" id="{EE0229F0-4B46-CA40-2142-55992B05378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78052444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9864C-5713-09C8-B96E-47A6B995173D}"/>
              </a:ext>
            </a:extLst>
          </p:cNvPr>
          <p:cNvSpPr>
            <a:spLocks noGrp="1"/>
          </p:cNvSpPr>
          <p:nvPr>
            <p:ph type="title"/>
          </p:nvPr>
        </p:nvSpPr>
        <p:spPr/>
        <p:txBody>
          <a:bodyPr/>
          <a:lstStyle/>
          <a:p>
            <a:r>
              <a:rPr lang="nb-NO" dirty="0"/>
              <a:t>Goal</a:t>
            </a:r>
            <a:endParaRPr lang="en-GB" dirty="0"/>
          </a:p>
        </p:txBody>
      </p:sp>
      <p:sp>
        <p:nvSpPr>
          <p:cNvPr id="3" name="Content Placeholder 2">
            <a:extLst>
              <a:ext uri="{FF2B5EF4-FFF2-40B4-BE49-F238E27FC236}">
                <a16:creationId xmlns:a16="http://schemas.microsoft.com/office/drawing/2014/main" id="{D693655A-E1E9-688A-2EF3-78B6775A3558}"/>
              </a:ext>
            </a:extLst>
          </p:cNvPr>
          <p:cNvSpPr>
            <a:spLocks noGrp="1"/>
          </p:cNvSpPr>
          <p:nvPr>
            <p:ph idx="1"/>
          </p:nvPr>
        </p:nvSpPr>
        <p:spPr>
          <a:xfrm>
            <a:off x="1005840" y="1606019"/>
            <a:ext cx="12618720" cy="5806337"/>
          </a:xfrm>
        </p:spPr>
        <p:txBody>
          <a:bodyPr>
            <a:noAutofit/>
          </a:bodyPr>
          <a:lstStyle/>
          <a:p>
            <a:pPr marL="617220" indent="-617220">
              <a:buFont typeface="+mj-lt"/>
              <a:buAutoNum type="arabicPeriod"/>
            </a:pPr>
            <a:r>
              <a:rPr lang="en-GB" sz="2160" b="1" dirty="0"/>
              <a:t>Enumerate Insecurities</a:t>
            </a:r>
            <a:r>
              <a:rPr lang="en-GB" sz="2160" dirty="0"/>
              <a:t>: Organizations identify the security issues they are experiencing that are related to employee </a:t>
            </a:r>
            <a:r>
              <a:rPr lang="en-GB" sz="2160" dirty="0" err="1"/>
              <a:t>behaviors</a:t>
            </a:r>
            <a:r>
              <a:rPr lang="en-GB" sz="2160" dirty="0"/>
              <a:t>. </a:t>
            </a:r>
            <a:r>
              <a:rPr lang="en-GB" sz="2160" u="sng" dirty="0"/>
              <a:t>‘Ask the people’</a:t>
            </a:r>
          </a:p>
          <a:p>
            <a:pPr marL="617220" indent="-617220">
              <a:buFont typeface="+mj-lt"/>
              <a:buAutoNum type="arabicPeriod"/>
            </a:pPr>
            <a:r>
              <a:rPr lang="en-GB" sz="2160" b="1" dirty="0"/>
              <a:t>Identify Underlying Problem </a:t>
            </a:r>
            <a:r>
              <a:rPr lang="en-GB" sz="2160" b="1" dirty="0" err="1"/>
              <a:t>Behavior</a:t>
            </a:r>
            <a:r>
              <a:rPr lang="en-GB" sz="2160" b="1" dirty="0"/>
              <a:t>: </a:t>
            </a:r>
            <a:r>
              <a:rPr lang="en-GB" sz="2160" dirty="0"/>
              <a:t>The security issue is mapped to a particular human </a:t>
            </a:r>
            <a:r>
              <a:rPr lang="en-GB" sz="2160" dirty="0" err="1"/>
              <a:t>behavior</a:t>
            </a:r>
            <a:r>
              <a:rPr lang="en-GB" sz="2160" dirty="0"/>
              <a:t> that needs to be nudged in a positive direction. </a:t>
            </a:r>
            <a:r>
              <a:rPr lang="en-GB" sz="2160" u="sng" dirty="0"/>
              <a:t>Identify behaviours to change</a:t>
            </a:r>
          </a:p>
          <a:p>
            <a:pPr marL="617220" indent="-617220">
              <a:buFont typeface="+mj-lt"/>
              <a:buAutoNum type="arabicPeriod"/>
            </a:pPr>
            <a:r>
              <a:rPr lang="en-GB" sz="2160" b="1" dirty="0"/>
              <a:t>Map Antecedents of </a:t>
            </a:r>
            <a:r>
              <a:rPr lang="en-GB" sz="2160" b="1" dirty="0" err="1"/>
              <a:t>Behaviors</a:t>
            </a:r>
            <a:r>
              <a:rPr lang="en-GB" sz="2160" b="1" dirty="0"/>
              <a:t>: </a:t>
            </a:r>
            <a:r>
              <a:rPr lang="en-GB" sz="2160" dirty="0"/>
              <a:t>The antecedent of the problem </a:t>
            </a:r>
            <a:r>
              <a:rPr lang="en-GB" sz="2160" dirty="0" err="1"/>
              <a:t>behavior</a:t>
            </a:r>
            <a:r>
              <a:rPr lang="en-GB" sz="2160" dirty="0"/>
              <a:t> is identified using two sources. The first, and most important, is to speak to the people who will receive the training and to ask them about the problems they face with using intervention mapping to breach the cyber-</a:t>
            </a:r>
            <a:r>
              <a:rPr lang="en-GB" sz="2160" dirty="0" err="1"/>
              <a:t>defense</a:t>
            </a:r>
            <a:r>
              <a:rPr lang="en-GB" sz="2160" dirty="0"/>
              <a:t> deficit respect to the problem </a:t>
            </a:r>
            <a:r>
              <a:rPr lang="en-GB" sz="2160" dirty="0" err="1"/>
              <a:t>behavior</a:t>
            </a:r>
            <a:r>
              <a:rPr lang="en-GB" sz="2160" dirty="0"/>
              <a:t>. This should help us to identify organization-specific barriers. The second source is the research literature.</a:t>
            </a:r>
          </a:p>
          <a:p>
            <a:pPr marL="617220" indent="-617220">
              <a:buFont typeface="+mj-lt"/>
              <a:buAutoNum type="arabicPeriod"/>
            </a:pPr>
            <a:r>
              <a:rPr lang="en-GB" sz="2160" b="1" dirty="0"/>
              <a:t>Identify </a:t>
            </a:r>
            <a:r>
              <a:rPr lang="en-GB" sz="2160" b="1" dirty="0" err="1"/>
              <a:t>Behavioral</a:t>
            </a:r>
            <a:r>
              <a:rPr lang="en-GB" sz="2160" b="1" dirty="0"/>
              <a:t> Change Mechanism: </a:t>
            </a:r>
            <a:r>
              <a:rPr lang="en-GB" sz="2160" dirty="0"/>
              <a:t>The antecedent is mapped directly to Mechanisms for </a:t>
            </a:r>
            <a:r>
              <a:rPr lang="en-GB" sz="2160" dirty="0" err="1"/>
              <a:t>behavioral</a:t>
            </a:r>
            <a:r>
              <a:rPr lang="en-GB" sz="2160" dirty="0"/>
              <a:t> Change. (Motivation, Psychological mechanisms, design)</a:t>
            </a:r>
          </a:p>
          <a:p>
            <a:pPr marL="617220" indent="-617220">
              <a:buFont typeface="+mj-lt"/>
              <a:buAutoNum type="arabicPeriod"/>
            </a:pPr>
            <a:r>
              <a:rPr lang="en-GB" sz="2160" b="1" dirty="0"/>
              <a:t>Identify Desired </a:t>
            </a:r>
            <a:r>
              <a:rPr lang="en-GB" sz="2160" b="1" dirty="0" err="1"/>
              <a:t>behavior</a:t>
            </a:r>
            <a:r>
              <a:rPr lang="en-GB" sz="2160" b="1" dirty="0"/>
              <a:t>: </a:t>
            </a:r>
            <a:r>
              <a:rPr lang="en-GB" sz="2160" dirty="0"/>
              <a:t>The problem </a:t>
            </a:r>
            <a:r>
              <a:rPr lang="en-GB" sz="2160" dirty="0" err="1"/>
              <a:t>behavior</a:t>
            </a:r>
            <a:r>
              <a:rPr lang="en-GB" sz="2160" dirty="0"/>
              <a:t> is mapped directly to changed (desired) </a:t>
            </a:r>
            <a:r>
              <a:rPr lang="en-GB" sz="2160" dirty="0" err="1"/>
              <a:t>behaviors</a:t>
            </a:r>
            <a:r>
              <a:rPr lang="en-GB" sz="2160" dirty="0"/>
              <a:t>. </a:t>
            </a:r>
          </a:p>
          <a:p>
            <a:pPr marL="617220" indent="-617220">
              <a:buFont typeface="+mj-lt"/>
              <a:buAutoNum type="arabicPeriod"/>
            </a:pPr>
            <a:r>
              <a:rPr lang="en-GB" sz="2160" b="1" dirty="0"/>
              <a:t>Design Interventions: </a:t>
            </a:r>
            <a:r>
              <a:rPr lang="en-GB" sz="2160" dirty="0"/>
              <a:t>Interventions are proposed that are formulated to change </a:t>
            </a:r>
            <a:r>
              <a:rPr lang="en-GB" sz="2160" dirty="0" err="1"/>
              <a:t>behaviors</a:t>
            </a:r>
            <a:r>
              <a:rPr lang="en-GB" sz="2160" dirty="0"/>
              <a:t>, is a way that exploits known change mechanisms. It is essentially the deliverable of this process: the </a:t>
            </a:r>
            <a:r>
              <a:rPr lang="en-GB" sz="2160" u="sng" dirty="0"/>
              <a:t>security awareness training</a:t>
            </a:r>
          </a:p>
        </p:txBody>
      </p:sp>
    </p:spTree>
    <p:extLst>
      <p:ext uri="{BB962C8B-B14F-4D97-AF65-F5344CB8AC3E}">
        <p14:creationId xmlns:p14="http://schemas.microsoft.com/office/powerpoint/2010/main" val="972215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18"/>
          <p:cNvSpPr txBox="1">
            <a:spLocks noGrp="1"/>
          </p:cNvSpPr>
          <p:nvPr>
            <p:ph type="title"/>
          </p:nvPr>
        </p:nvSpPr>
        <p:spPr>
          <a:xfrm>
            <a:off x="2086080" y="957720"/>
            <a:ext cx="11248800" cy="960000"/>
          </a:xfrm>
          <a:prstGeom prst="rect">
            <a:avLst/>
          </a:prstGeom>
        </p:spPr>
        <p:txBody>
          <a:bodyPr spcFirstLastPara="1" vert="horz" wrap="square" lIns="146280" tIns="146280" rIns="146280" bIns="146280" rtlCol="0" anchor="t" anchorCtr="0">
            <a:normAutofit fontScale="90000"/>
          </a:bodyPr>
          <a:lstStyle/>
          <a:p>
            <a:r>
              <a:rPr lang="en-GB"/>
              <a:t>(Known) data breaches</a:t>
            </a:r>
            <a:endParaRPr/>
          </a:p>
        </p:txBody>
      </p:sp>
      <p:sp>
        <p:nvSpPr>
          <p:cNvPr id="310" name="Google Shape;310;p18"/>
          <p:cNvSpPr txBox="1">
            <a:spLocks noGrp="1"/>
          </p:cNvSpPr>
          <p:nvPr>
            <p:ph type="body" idx="1"/>
          </p:nvPr>
        </p:nvSpPr>
        <p:spPr>
          <a:xfrm>
            <a:off x="2086080" y="2402000"/>
            <a:ext cx="6022560" cy="4322880"/>
          </a:xfrm>
          <a:prstGeom prst="rect">
            <a:avLst/>
          </a:prstGeom>
        </p:spPr>
        <p:txBody>
          <a:bodyPr spcFirstLastPara="1" vert="horz" wrap="square" lIns="146280" tIns="146280" rIns="146280" bIns="146280" rtlCol="0" anchor="t" anchorCtr="0">
            <a:normAutofit fontScale="77500" lnSpcReduction="20000"/>
          </a:bodyPr>
          <a:lstStyle/>
          <a:p>
            <a:pPr marL="0" indent="0">
              <a:buNone/>
            </a:pPr>
            <a:r>
              <a:rPr lang="en-GB"/>
              <a:t>Between 2010 and 2017: 176 million patient records got “stolen” (breached)</a:t>
            </a:r>
            <a:endParaRPr/>
          </a:p>
          <a:p>
            <a:pPr marL="0" indent="0">
              <a:spcBef>
                <a:spcPts val="1920"/>
              </a:spcBef>
              <a:buNone/>
            </a:pPr>
            <a:r>
              <a:rPr lang="en-GB"/>
              <a:t>Total number of breaches doubles every few years</a:t>
            </a:r>
            <a:endParaRPr/>
          </a:p>
          <a:p>
            <a:pPr marL="0" indent="0">
              <a:spcBef>
                <a:spcPts val="1920"/>
              </a:spcBef>
              <a:buNone/>
            </a:pPr>
            <a:r>
              <a:rPr lang="en-GB"/>
              <a:t>WannaCry ransomware attack 2017: 230,000 windows systems in 150 countries</a:t>
            </a:r>
            <a:endParaRPr/>
          </a:p>
          <a:p>
            <a:pPr marL="0" indent="0">
              <a:spcBef>
                <a:spcPts val="1920"/>
              </a:spcBef>
              <a:spcAft>
                <a:spcPts val="1920"/>
              </a:spcAft>
              <a:buNone/>
            </a:pPr>
            <a:r>
              <a:rPr lang="en-GB"/>
              <a:t>2018: health records of 2.9 million Norwegians were taken (more than half of the population) while health authorities in 2017 still used Windows XP, three years after Microsoft ceased its support</a:t>
            </a:r>
            <a:endParaRPr/>
          </a:p>
        </p:txBody>
      </p:sp>
      <p:pic>
        <p:nvPicPr>
          <p:cNvPr id="311" name="Google Shape;311;p18"/>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8108642" y="2402001"/>
            <a:ext cx="6022561" cy="445514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0"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73" name="Rectangle 11272">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dirty="0">
              <a:solidFill>
                <a:prstClr val="white"/>
              </a:solidFill>
              <a:latin typeface="Calibri" panose="020F0502020204030204"/>
            </a:endParaRPr>
          </a:p>
        </p:txBody>
      </p:sp>
      <p:sp>
        <p:nvSpPr>
          <p:cNvPr id="11266" name="Title 1">
            <a:extLst>
              <a:ext uri="{FF2B5EF4-FFF2-40B4-BE49-F238E27FC236}">
                <a16:creationId xmlns:a16="http://schemas.microsoft.com/office/drawing/2014/main" id="{E8994EB2-A9E4-5607-F0CE-E606F86AFC73}"/>
              </a:ext>
            </a:extLst>
          </p:cNvPr>
          <p:cNvSpPr>
            <a:spLocks noGrp="1"/>
          </p:cNvSpPr>
          <p:nvPr>
            <p:ph type="title"/>
          </p:nvPr>
        </p:nvSpPr>
        <p:spPr>
          <a:xfrm>
            <a:off x="1005841" y="538465"/>
            <a:ext cx="5649205" cy="1470780"/>
          </a:xfrm>
        </p:spPr>
        <p:txBody>
          <a:bodyPr anchor="b">
            <a:normAutofit/>
          </a:bodyPr>
          <a:lstStyle/>
          <a:p>
            <a:pPr eaLnBrk="1" hangingPunct="1"/>
            <a:r>
              <a:rPr lang="en-US" altLang="en-US" sz="4560">
                <a:solidFill>
                  <a:schemeClr val="bg1"/>
                </a:solidFill>
              </a:rPr>
              <a:t>What is PRECEDE/PROCEED?</a:t>
            </a:r>
          </a:p>
        </p:txBody>
      </p:sp>
      <p:cxnSp>
        <p:nvCxnSpPr>
          <p:cNvPr id="11275" name="Straight Connector 11274">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998248" y="2099707"/>
            <a:ext cx="566196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267" name="Content Placeholder 2">
            <a:extLst>
              <a:ext uri="{FF2B5EF4-FFF2-40B4-BE49-F238E27FC236}">
                <a16:creationId xmlns:a16="http://schemas.microsoft.com/office/drawing/2014/main" id="{4D72282B-C0ED-F48F-98D6-525FD716ADBB}"/>
              </a:ext>
            </a:extLst>
          </p:cNvPr>
          <p:cNvSpPr>
            <a:spLocks noGrp="1"/>
          </p:cNvSpPr>
          <p:nvPr>
            <p:ph idx="1"/>
          </p:nvPr>
        </p:nvSpPr>
        <p:spPr>
          <a:xfrm>
            <a:off x="1077323" y="2291030"/>
            <a:ext cx="5503816" cy="4377252"/>
          </a:xfrm>
        </p:spPr>
        <p:txBody>
          <a:bodyPr>
            <a:normAutofit/>
          </a:bodyPr>
          <a:lstStyle/>
          <a:p>
            <a:pPr marL="0" indent="0">
              <a:buNone/>
              <a:defRPr/>
            </a:pPr>
            <a:r>
              <a:rPr lang="en-US" sz="2400" dirty="0">
                <a:solidFill>
                  <a:schemeClr val="bg1"/>
                </a:solidFill>
              </a:rPr>
              <a:t>PRECEDE/PROCEED is a community-oriented, participatory model for creating successful community CS (health) promotion interventions.</a:t>
            </a:r>
          </a:p>
          <a:p>
            <a:pPr eaLnBrk="1" hangingPunct="1">
              <a:defRPr/>
            </a:pPr>
            <a:endParaRPr lang="en-US" sz="2400" dirty="0">
              <a:solidFill>
                <a:schemeClr val="bg1"/>
              </a:solidFill>
            </a:endParaRPr>
          </a:p>
        </p:txBody>
      </p:sp>
      <p:cxnSp>
        <p:nvCxnSpPr>
          <p:cNvPr id="11277" name="Straight Connector 11276">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00833" y="6849206"/>
            <a:ext cx="565679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1269" name="Picture 11268" descr="White puzzle with one red piece">
            <a:extLst>
              <a:ext uri="{FF2B5EF4-FFF2-40B4-BE49-F238E27FC236}">
                <a16:creationId xmlns:a16="http://schemas.microsoft.com/office/drawing/2014/main" id="{E6129111-C70B-9681-95B2-124FD9260DE0}"/>
              </a:ext>
            </a:extLst>
          </p:cNvPr>
          <p:cNvPicPr>
            <a:picLocks noChangeAspect="1"/>
          </p:cNvPicPr>
          <p:nvPr/>
        </p:nvPicPr>
        <p:blipFill>
          <a:blip r:embed="rId2"/>
          <a:stretch>
            <a:fillRect/>
          </a:stretch>
        </p:blipFill>
        <p:spPr>
          <a:xfrm>
            <a:off x="7830544" y="2202341"/>
            <a:ext cx="6799856" cy="3824918"/>
          </a:xfrm>
          <a:prstGeom prst="rect">
            <a:avLst/>
          </a:prstGeom>
        </p:spPr>
      </p:pic>
      <p:grpSp>
        <p:nvGrpSpPr>
          <p:cNvPr id="2" name="Group 1">
            <a:extLst>
              <a:ext uri="{FF2B5EF4-FFF2-40B4-BE49-F238E27FC236}">
                <a16:creationId xmlns:a16="http://schemas.microsoft.com/office/drawing/2014/main" id="{0C58B8E9-1B1E-EC00-A4A9-51669E36BC19}"/>
              </a:ext>
            </a:extLst>
          </p:cNvPr>
          <p:cNvGrpSpPr/>
          <p:nvPr/>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63830006-430C-F5E1-0547-4F2D37DA588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A0D6C6B6-C58F-F460-0F1A-410027B11FD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19051350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294" name="Picture 12293">
            <a:extLst>
              <a:ext uri="{FF2B5EF4-FFF2-40B4-BE49-F238E27FC236}">
                <a16:creationId xmlns:a16="http://schemas.microsoft.com/office/drawing/2014/main" id="{C3DB9606-70E1-3D66-D730-5AFD08DB770B}"/>
              </a:ext>
            </a:extLst>
          </p:cNvPr>
          <p:cNvPicPr>
            <a:picLocks noChangeAspect="1"/>
          </p:cNvPicPr>
          <p:nvPr/>
        </p:nvPicPr>
        <p:blipFill rotWithShape="1">
          <a:blip r:embed="rId2">
            <a:duotone>
              <a:schemeClr val="bg2">
                <a:shade val="45000"/>
                <a:satMod val="135000"/>
              </a:schemeClr>
              <a:prstClr val="white"/>
            </a:duotone>
          </a:blip>
          <a:srcRect t="5552" b="10178"/>
          <a:stretch/>
        </p:blipFill>
        <p:spPr>
          <a:xfrm>
            <a:off x="24" y="12"/>
            <a:ext cx="14630376" cy="8229588"/>
          </a:xfrm>
          <a:prstGeom prst="rect">
            <a:avLst/>
          </a:prstGeom>
        </p:spPr>
      </p:pic>
      <p:sp>
        <p:nvSpPr>
          <p:cNvPr id="12298" name="Rectangle 12297">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Calibri" panose="020F0502020204030204"/>
            </a:endParaRPr>
          </a:p>
        </p:txBody>
      </p:sp>
      <p:sp>
        <p:nvSpPr>
          <p:cNvPr id="12290" name="Title 1">
            <a:extLst>
              <a:ext uri="{FF2B5EF4-FFF2-40B4-BE49-F238E27FC236}">
                <a16:creationId xmlns:a16="http://schemas.microsoft.com/office/drawing/2014/main" id="{E41DB0A7-E6E9-E459-287E-085D78FD734B}"/>
              </a:ext>
            </a:extLst>
          </p:cNvPr>
          <p:cNvSpPr>
            <a:spLocks noGrp="1"/>
          </p:cNvSpPr>
          <p:nvPr>
            <p:ph type="title"/>
          </p:nvPr>
        </p:nvSpPr>
        <p:spPr>
          <a:xfrm>
            <a:off x="1005840" y="438150"/>
            <a:ext cx="12618720" cy="1590676"/>
          </a:xfrm>
        </p:spPr>
        <p:txBody>
          <a:bodyPr>
            <a:normAutofit/>
          </a:bodyPr>
          <a:lstStyle/>
          <a:p>
            <a:pPr eaLnBrk="1" hangingPunct="1"/>
            <a:r>
              <a:rPr lang="en-US" altLang="en-US" dirty="0"/>
              <a:t>PRECEDE has five phases:</a:t>
            </a:r>
          </a:p>
        </p:txBody>
      </p:sp>
      <p:graphicFrame>
        <p:nvGraphicFramePr>
          <p:cNvPr id="12293" name="Content Placeholder 2">
            <a:extLst>
              <a:ext uri="{FF2B5EF4-FFF2-40B4-BE49-F238E27FC236}">
                <a16:creationId xmlns:a16="http://schemas.microsoft.com/office/drawing/2014/main" id="{0F98F532-10BB-A0B2-EABE-9083446B2C9D}"/>
              </a:ext>
            </a:extLst>
          </p:cNvPr>
          <p:cNvGraphicFramePr>
            <a:graphicFrameLocks noGrp="1"/>
          </p:cNvGraphicFramePr>
          <p:nvPr>
            <p:ph idx="1"/>
          </p:nvPr>
        </p:nvGraphicFramePr>
        <p:xfrm>
          <a:off x="1005840" y="2190750"/>
          <a:ext cx="12618720" cy="52216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 name="Group 1">
            <a:extLst>
              <a:ext uri="{FF2B5EF4-FFF2-40B4-BE49-F238E27FC236}">
                <a16:creationId xmlns:a16="http://schemas.microsoft.com/office/drawing/2014/main" id="{1FA1AB36-A9CB-64D8-103C-1F45774E0CFA}"/>
              </a:ext>
            </a:extLst>
          </p:cNvPr>
          <p:cNvGrpSpPr/>
          <p:nvPr/>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8B0EDCEC-880E-54DA-1C6C-094A0D03E2A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1FA85397-B201-4696-3BD4-19C22788486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7595199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318" name="Picture 13317">
            <a:extLst>
              <a:ext uri="{FF2B5EF4-FFF2-40B4-BE49-F238E27FC236}">
                <a16:creationId xmlns:a16="http://schemas.microsoft.com/office/drawing/2014/main" id="{D2423FBD-2EC6-BE12-6976-364B6F80022A}"/>
              </a:ext>
            </a:extLst>
          </p:cNvPr>
          <p:cNvPicPr>
            <a:picLocks noChangeAspect="1"/>
          </p:cNvPicPr>
          <p:nvPr/>
        </p:nvPicPr>
        <p:blipFill rotWithShape="1">
          <a:blip r:embed="rId2">
            <a:duotone>
              <a:schemeClr val="bg2">
                <a:shade val="45000"/>
                <a:satMod val="135000"/>
              </a:schemeClr>
              <a:prstClr val="white"/>
            </a:duotone>
          </a:blip>
          <a:srcRect r="2667"/>
          <a:stretch/>
        </p:blipFill>
        <p:spPr>
          <a:xfrm>
            <a:off x="24" y="12"/>
            <a:ext cx="14630376" cy="8229588"/>
          </a:xfrm>
          <a:prstGeom prst="rect">
            <a:avLst/>
          </a:prstGeom>
        </p:spPr>
      </p:pic>
      <p:sp>
        <p:nvSpPr>
          <p:cNvPr id="13322" name="Rectangle 13321">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Calibri" panose="020F0502020204030204"/>
            </a:endParaRPr>
          </a:p>
        </p:txBody>
      </p:sp>
      <p:sp>
        <p:nvSpPr>
          <p:cNvPr id="13314" name="Title 1">
            <a:extLst>
              <a:ext uri="{FF2B5EF4-FFF2-40B4-BE49-F238E27FC236}">
                <a16:creationId xmlns:a16="http://schemas.microsoft.com/office/drawing/2014/main" id="{9F3E9068-2508-5D31-8FB8-48F0C6941C45}"/>
              </a:ext>
            </a:extLst>
          </p:cNvPr>
          <p:cNvSpPr>
            <a:spLocks noGrp="1"/>
          </p:cNvSpPr>
          <p:nvPr>
            <p:ph type="title"/>
          </p:nvPr>
        </p:nvSpPr>
        <p:spPr>
          <a:xfrm>
            <a:off x="1005840" y="438150"/>
            <a:ext cx="12618720" cy="1590676"/>
          </a:xfrm>
        </p:spPr>
        <p:txBody>
          <a:bodyPr>
            <a:normAutofit/>
          </a:bodyPr>
          <a:lstStyle/>
          <a:p>
            <a:pPr eaLnBrk="1" hangingPunct="1"/>
            <a:r>
              <a:rPr lang="en-US" altLang="en-US"/>
              <a:t>PROCEED has four phases:</a:t>
            </a:r>
          </a:p>
        </p:txBody>
      </p:sp>
      <p:graphicFrame>
        <p:nvGraphicFramePr>
          <p:cNvPr id="13317" name="Content Placeholder 2">
            <a:extLst>
              <a:ext uri="{FF2B5EF4-FFF2-40B4-BE49-F238E27FC236}">
                <a16:creationId xmlns:a16="http://schemas.microsoft.com/office/drawing/2014/main" id="{6FEFD6E9-AA03-8033-3B73-EFBB307BFCD4}"/>
              </a:ext>
            </a:extLst>
          </p:cNvPr>
          <p:cNvGraphicFramePr>
            <a:graphicFrameLocks noGrp="1"/>
          </p:cNvGraphicFramePr>
          <p:nvPr>
            <p:ph idx="1"/>
          </p:nvPr>
        </p:nvGraphicFramePr>
        <p:xfrm>
          <a:off x="1005840" y="2190750"/>
          <a:ext cx="12618720" cy="52216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 name="Group 1">
            <a:extLst>
              <a:ext uri="{FF2B5EF4-FFF2-40B4-BE49-F238E27FC236}">
                <a16:creationId xmlns:a16="http://schemas.microsoft.com/office/drawing/2014/main" id="{134B8479-EB3C-5975-BF90-E5402299D14A}"/>
              </a:ext>
            </a:extLst>
          </p:cNvPr>
          <p:cNvGrpSpPr/>
          <p:nvPr/>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6AB90D0F-5209-C070-80EE-9A970838B1B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4A87BC94-EA11-860F-0D37-89DF8FD7E143}"/>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75841256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31A48F2-EF07-73E4-58B1-1360892C2D15}"/>
              </a:ext>
            </a:extLst>
          </p:cNvPr>
          <p:cNvSpPr/>
          <p:nvPr/>
        </p:nvSpPr>
        <p:spPr>
          <a:xfrm>
            <a:off x="12132769" y="681452"/>
            <a:ext cx="1221660" cy="57920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spcAft>
                <a:spcPts val="720"/>
              </a:spcAft>
              <a:defRPr/>
            </a:pPr>
            <a:r>
              <a:rPr lang="nb-NO" sz="2160">
                <a:solidFill>
                  <a:prstClr val="white"/>
                </a:solidFill>
                <a:latin typeface="Calibri" panose="020F0502020204030204"/>
              </a:rPr>
              <a:t>Phase 1 /IM1</a:t>
            </a:r>
            <a:endParaRPr lang="en-GB" sz="2160">
              <a:solidFill>
                <a:prstClr val="white"/>
              </a:solidFill>
              <a:latin typeface="Calibri" panose="020F0502020204030204"/>
            </a:endParaRPr>
          </a:p>
        </p:txBody>
      </p:sp>
      <p:sp>
        <p:nvSpPr>
          <p:cNvPr id="5" name="Rectangle: Rounded Corners 4">
            <a:extLst>
              <a:ext uri="{FF2B5EF4-FFF2-40B4-BE49-F238E27FC236}">
                <a16:creationId xmlns:a16="http://schemas.microsoft.com/office/drawing/2014/main" id="{4241CC92-8744-CECB-0E50-03E0920760F8}"/>
              </a:ext>
            </a:extLst>
          </p:cNvPr>
          <p:cNvSpPr/>
          <p:nvPr/>
        </p:nvSpPr>
        <p:spPr>
          <a:xfrm>
            <a:off x="8686655" y="681452"/>
            <a:ext cx="1221660" cy="57920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spcAft>
                <a:spcPts val="720"/>
              </a:spcAft>
              <a:defRPr/>
            </a:pPr>
            <a:r>
              <a:rPr lang="nb-NO" sz="2160">
                <a:solidFill>
                  <a:prstClr val="white"/>
                </a:solidFill>
                <a:latin typeface="Calibri" panose="020F0502020204030204"/>
              </a:rPr>
              <a:t>Phase 2 /IM2</a:t>
            </a:r>
            <a:endParaRPr lang="en-GB" sz="2160">
              <a:solidFill>
                <a:prstClr val="white"/>
              </a:solidFill>
              <a:latin typeface="Calibri" panose="020F0502020204030204"/>
            </a:endParaRPr>
          </a:p>
        </p:txBody>
      </p:sp>
      <p:sp>
        <p:nvSpPr>
          <p:cNvPr id="6" name="Rectangle: Rounded Corners 5">
            <a:extLst>
              <a:ext uri="{FF2B5EF4-FFF2-40B4-BE49-F238E27FC236}">
                <a16:creationId xmlns:a16="http://schemas.microsoft.com/office/drawing/2014/main" id="{DA7A6BCD-5657-B9EA-EBF4-2C85DEAEAC43}"/>
              </a:ext>
            </a:extLst>
          </p:cNvPr>
          <p:cNvSpPr/>
          <p:nvPr/>
        </p:nvSpPr>
        <p:spPr>
          <a:xfrm>
            <a:off x="5240542" y="681450"/>
            <a:ext cx="1221660" cy="57920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spcAft>
                <a:spcPts val="720"/>
              </a:spcAft>
              <a:defRPr/>
            </a:pPr>
            <a:r>
              <a:rPr lang="nb-NO" sz="2160">
                <a:solidFill>
                  <a:prstClr val="white"/>
                </a:solidFill>
                <a:latin typeface="Calibri" panose="020F0502020204030204"/>
              </a:rPr>
              <a:t>Phase 3 /IM3</a:t>
            </a:r>
            <a:endParaRPr lang="en-GB" sz="2160">
              <a:solidFill>
                <a:prstClr val="white"/>
              </a:solidFill>
              <a:latin typeface="Calibri" panose="020F0502020204030204"/>
            </a:endParaRPr>
          </a:p>
        </p:txBody>
      </p:sp>
      <p:sp>
        <p:nvSpPr>
          <p:cNvPr id="7" name="Rectangle: Rounded Corners 6">
            <a:extLst>
              <a:ext uri="{FF2B5EF4-FFF2-40B4-BE49-F238E27FC236}">
                <a16:creationId xmlns:a16="http://schemas.microsoft.com/office/drawing/2014/main" id="{646437BB-8AAF-D21D-7762-21190E6C4A9F}"/>
              </a:ext>
            </a:extLst>
          </p:cNvPr>
          <p:cNvSpPr/>
          <p:nvPr/>
        </p:nvSpPr>
        <p:spPr>
          <a:xfrm>
            <a:off x="2307480" y="681449"/>
            <a:ext cx="1221660" cy="57920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spcAft>
                <a:spcPts val="720"/>
              </a:spcAft>
              <a:defRPr/>
            </a:pPr>
            <a:r>
              <a:rPr lang="nb-NO" sz="2160">
                <a:solidFill>
                  <a:prstClr val="white"/>
                </a:solidFill>
                <a:latin typeface="Calibri" panose="020F0502020204030204"/>
              </a:rPr>
              <a:t>Phase 4/IM4</a:t>
            </a:r>
            <a:endParaRPr lang="en-GB" sz="2160">
              <a:solidFill>
                <a:prstClr val="white"/>
              </a:solidFill>
              <a:latin typeface="Calibri" panose="020F0502020204030204"/>
            </a:endParaRPr>
          </a:p>
        </p:txBody>
      </p:sp>
      <p:sp>
        <p:nvSpPr>
          <p:cNvPr id="8" name="Rectangle: Rounded Corners 7">
            <a:extLst>
              <a:ext uri="{FF2B5EF4-FFF2-40B4-BE49-F238E27FC236}">
                <a16:creationId xmlns:a16="http://schemas.microsoft.com/office/drawing/2014/main" id="{E308B99E-C269-3BF0-8A0E-CAF82F44071B}"/>
              </a:ext>
            </a:extLst>
          </p:cNvPr>
          <p:cNvSpPr/>
          <p:nvPr/>
        </p:nvSpPr>
        <p:spPr>
          <a:xfrm>
            <a:off x="548641" y="3540862"/>
            <a:ext cx="1185042" cy="57920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spcAft>
                <a:spcPts val="720"/>
              </a:spcAft>
              <a:defRPr/>
            </a:pPr>
            <a:r>
              <a:rPr lang="nb-NO" sz="2160" dirty="0">
                <a:solidFill>
                  <a:prstClr val="white"/>
                </a:solidFill>
                <a:latin typeface="Calibri" panose="020F0502020204030204"/>
              </a:rPr>
              <a:t>Phase 5 /IM4</a:t>
            </a:r>
          </a:p>
        </p:txBody>
      </p:sp>
      <p:sp>
        <p:nvSpPr>
          <p:cNvPr id="9" name="Rectangle: Rounded Corners 8">
            <a:extLst>
              <a:ext uri="{FF2B5EF4-FFF2-40B4-BE49-F238E27FC236}">
                <a16:creationId xmlns:a16="http://schemas.microsoft.com/office/drawing/2014/main" id="{A29D98C3-32DD-A3FA-EA97-396531BA96EF}"/>
              </a:ext>
            </a:extLst>
          </p:cNvPr>
          <p:cNvSpPr/>
          <p:nvPr/>
        </p:nvSpPr>
        <p:spPr>
          <a:xfrm>
            <a:off x="2512614" y="6968944"/>
            <a:ext cx="1221660" cy="57920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spcAft>
                <a:spcPts val="720"/>
              </a:spcAft>
              <a:defRPr/>
            </a:pPr>
            <a:r>
              <a:rPr lang="nb-NO" sz="2160" dirty="0">
                <a:solidFill>
                  <a:prstClr val="white"/>
                </a:solidFill>
                <a:latin typeface="Calibri" panose="020F0502020204030204"/>
              </a:rPr>
              <a:t>Phase 6 /IM5</a:t>
            </a:r>
            <a:endParaRPr lang="en-GB" sz="2160" dirty="0">
              <a:solidFill>
                <a:prstClr val="white"/>
              </a:solidFill>
              <a:latin typeface="Calibri" panose="020F0502020204030204"/>
            </a:endParaRPr>
          </a:p>
        </p:txBody>
      </p:sp>
      <p:sp>
        <p:nvSpPr>
          <p:cNvPr id="10" name="Rectangle: Rounded Corners 9">
            <a:extLst>
              <a:ext uri="{FF2B5EF4-FFF2-40B4-BE49-F238E27FC236}">
                <a16:creationId xmlns:a16="http://schemas.microsoft.com/office/drawing/2014/main" id="{4C20C8A4-A81C-F42A-A4D3-F78155A9F60D}"/>
              </a:ext>
            </a:extLst>
          </p:cNvPr>
          <p:cNvSpPr/>
          <p:nvPr/>
        </p:nvSpPr>
        <p:spPr>
          <a:xfrm>
            <a:off x="5352055" y="6968943"/>
            <a:ext cx="1221660" cy="57920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spcAft>
                <a:spcPts val="720"/>
              </a:spcAft>
              <a:defRPr/>
            </a:pPr>
            <a:r>
              <a:rPr lang="nb-NO" sz="2160" dirty="0">
                <a:solidFill>
                  <a:prstClr val="white"/>
                </a:solidFill>
                <a:latin typeface="Calibri" panose="020F0502020204030204"/>
              </a:rPr>
              <a:t>Phase 7 /IM6</a:t>
            </a:r>
            <a:endParaRPr lang="en-GB" sz="2160" dirty="0">
              <a:solidFill>
                <a:prstClr val="white"/>
              </a:solidFill>
              <a:latin typeface="Calibri" panose="020F0502020204030204"/>
            </a:endParaRPr>
          </a:p>
        </p:txBody>
      </p:sp>
      <p:sp>
        <p:nvSpPr>
          <p:cNvPr id="11" name="Rectangle: Rounded Corners 10">
            <a:extLst>
              <a:ext uri="{FF2B5EF4-FFF2-40B4-BE49-F238E27FC236}">
                <a16:creationId xmlns:a16="http://schemas.microsoft.com/office/drawing/2014/main" id="{C9E9D7AD-BAE4-6157-624A-5226311C0A04}"/>
              </a:ext>
            </a:extLst>
          </p:cNvPr>
          <p:cNvSpPr/>
          <p:nvPr/>
        </p:nvSpPr>
        <p:spPr>
          <a:xfrm>
            <a:off x="8923831" y="6968943"/>
            <a:ext cx="1221660" cy="57920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spcAft>
                <a:spcPts val="720"/>
              </a:spcAft>
              <a:defRPr/>
            </a:pPr>
            <a:r>
              <a:rPr lang="nb-NO" sz="2160" dirty="0">
                <a:solidFill>
                  <a:prstClr val="white"/>
                </a:solidFill>
                <a:latin typeface="Calibri" panose="020F0502020204030204"/>
              </a:rPr>
              <a:t>Phase 8 /IM6</a:t>
            </a:r>
            <a:endParaRPr lang="en-GB" sz="2160" dirty="0">
              <a:solidFill>
                <a:prstClr val="white"/>
              </a:solidFill>
              <a:latin typeface="Calibri" panose="020F0502020204030204"/>
            </a:endParaRPr>
          </a:p>
        </p:txBody>
      </p:sp>
      <p:sp>
        <p:nvSpPr>
          <p:cNvPr id="12" name="Rectangle: Rounded Corners 11">
            <a:extLst>
              <a:ext uri="{FF2B5EF4-FFF2-40B4-BE49-F238E27FC236}">
                <a16:creationId xmlns:a16="http://schemas.microsoft.com/office/drawing/2014/main" id="{A52C097F-3C25-C4F9-B8D4-0F8246DA6D52}"/>
              </a:ext>
            </a:extLst>
          </p:cNvPr>
          <p:cNvSpPr/>
          <p:nvPr/>
        </p:nvSpPr>
        <p:spPr>
          <a:xfrm>
            <a:off x="12132769" y="6968943"/>
            <a:ext cx="1221660" cy="57920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spcAft>
                <a:spcPts val="720"/>
              </a:spcAft>
              <a:defRPr/>
            </a:pPr>
            <a:r>
              <a:rPr lang="nb-NO" sz="2160">
                <a:solidFill>
                  <a:prstClr val="white"/>
                </a:solidFill>
                <a:latin typeface="Calibri" panose="020F0502020204030204"/>
              </a:rPr>
              <a:t>Phase 9 /IM6</a:t>
            </a:r>
            <a:endParaRPr lang="en-GB" sz="2160">
              <a:solidFill>
                <a:prstClr val="white"/>
              </a:solidFill>
              <a:latin typeface="Calibri" panose="020F0502020204030204"/>
            </a:endParaRPr>
          </a:p>
        </p:txBody>
      </p:sp>
      <p:sp>
        <p:nvSpPr>
          <p:cNvPr id="13" name="Rectangle: Rounded Corners 12">
            <a:extLst>
              <a:ext uri="{FF2B5EF4-FFF2-40B4-BE49-F238E27FC236}">
                <a16:creationId xmlns:a16="http://schemas.microsoft.com/office/drawing/2014/main" id="{2933CE6E-9E72-7B45-88DD-7AAA4FACD46E}"/>
              </a:ext>
            </a:extLst>
          </p:cNvPr>
          <p:cNvSpPr/>
          <p:nvPr/>
        </p:nvSpPr>
        <p:spPr>
          <a:xfrm>
            <a:off x="1859762" y="1518636"/>
            <a:ext cx="2117099" cy="5025336"/>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spcAft>
                <a:spcPts val="720"/>
              </a:spcAft>
              <a:defRPr/>
            </a:pPr>
            <a:r>
              <a:rPr lang="nb-NO" sz="2160" b="1" u="sng" dirty="0">
                <a:solidFill>
                  <a:prstClr val="white"/>
                </a:solidFill>
                <a:latin typeface="Calibri" panose="020F0502020204030204"/>
              </a:rPr>
              <a:t>Intervention</a:t>
            </a:r>
          </a:p>
          <a:p>
            <a:pPr algn="ctr" defTabSz="1097280">
              <a:spcAft>
                <a:spcPts val="720"/>
              </a:spcAft>
              <a:defRPr/>
            </a:pPr>
            <a:r>
              <a:rPr lang="nb-NO" sz="2160" dirty="0">
                <a:solidFill>
                  <a:prstClr val="white"/>
                </a:solidFill>
                <a:latin typeface="Calibri" panose="020F0502020204030204"/>
              </a:rPr>
              <a:t>Online training</a:t>
            </a:r>
          </a:p>
          <a:p>
            <a:pPr algn="ctr" defTabSz="1097280">
              <a:spcAft>
                <a:spcPts val="720"/>
              </a:spcAft>
              <a:defRPr/>
            </a:pPr>
            <a:r>
              <a:rPr lang="nb-NO" sz="2160" dirty="0">
                <a:solidFill>
                  <a:prstClr val="white"/>
                </a:solidFill>
                <a:latin typeface="Calibri" panose="020F0502020204030204"/>
              </a:rPr>
              <a:t>Table Top</a:t>
            </a:r>
          </a:p>
          <a:p>
            <a:pPr algn="ctr" defTabSz="1097280">
              <a:spcAft>
                <a:spcPts val="720"/>
              </a:spcAft>
              <a:defRPr/>
            </a:pPr>
            <a:r>
              <a:rPr lang="nb-NO" sz="2160" dirty="0">
                <a:solidFill>
                  <a:prstClr val="white"/>
                </a:solidFill>
                <a:latin typeface="Calibri" panose="020F0502020204030204"/>
              </a:rPr>
              <a:t>Cyber Range</a:t>
            </a:r>
          </a:p>
          <a:p>
            <a:pPr algn="ctr" defTabSz="1097280">
              <a:spcAft>
                <a:spcPts val="720"/>
              </a:spcAft>
              <a:defRPr/>
            </a:pPr>
            <a:r>
              <a:rPr lang="nb-NO" sz="2160" dirty="0">
                <a:solidFill>
                  <a:prstClr val="white"/>
                </a:solidFill>
                <a:latin typeface="Calibri" panose="020F0502020204030204"/>
              </a:rPr>
              <a:t>CDX</a:t>
            </a:r>
          </a:p>
          <a:p>
            <a:pPr algn="ctr" defTabSz="1097280">
              <a:spcAft>
                <a:spcPts val="720"/>
              </a:spcAft>
              <a:defRPr/>
            </a:pPr>
            <a:r>
              <a:rPr lang="nb-NO" sz="2160" dirty="0">
                <a:solidFill>
                  <a:prstClr val="white"/>
                </a:solidFill>
                <a:latin typeface="Calibri" panose="020F0502020204030204"/>
              </a:rPr>
              <a:t>Others</a:t>
            </a:r>
          </a:p>
          <a:p>
            <a:pPr algn="ctr" defTabSz="1097280">
              <a:spcAft>
                <a:spcPts val="720"/>
              </a:spcAft>
              <a:defRPr/>
            </a:pPr>
            <a:endParaRPr lang="en-GB" sz="2160" dirty="0">
              <a:solidFill>
                <a:prstClr val="white"/>
              </a:solidFill>
              <a:latin typeface="Calibri" panose="020F0502020204030204"/>
            </a:endParaRPr>
          </a:p>
        </p:txBody>
      </p:sp>
      <p:sp>
        <p:nvSpPr>
          <p:cNvPr id="14" name="Rectangle: Rounded Corners 13">
            <a:extLst>
              <a:ext uri="{FF2B5EF4-FFF2-40B4-BE49-F238E27FC236}">
                <a16:creationId xmlns:a16="http://schemas.microsoft.com/office/drawing/2014/main" id="{ECB4246E-E46A-87ED-3EDE-5DAE6F9936EA}"/>
              </a:ext>
            </a:extLst>
          </p:cNvPr>
          <p:cNvSpPr/>
          <p:nvPr/>
        </p:nvSpPr>
        <p:spPr>
          <a:xfrm>
            <a:off x="4668827" y="1518637"/>
            <a:ext cx="2676334" cy="1533455"/>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spcAft>
                <a:spcPts val="720"/>
              </a:spcAft>
              <a:defRPr/>
            </a:pPr>
            <a:r>
              <a:rPr lang="nb-NO" sz="1920" b="1" u="sng">
                <a:solidFill>
                  <a:prstClr val="white"/>
                </a:solidFill>
                <a:latin typeface="Calibri" panose="020F0502020204030204"/>
              </a:rPr>
              <a:t>Predisposing factors</a:t>
            </a:r>
            <a:endParaRPr lang="nb-NO" sz="1920">
              <a:solidFill>
                <a:prstClr val="white"/>
              </a:solidFill>
              <a:latin typeface="Calibri" panose="020F0502020204030204"/>
            </a:endParaRPr>
          </a:p>
          <a:p>
            <a:pPr algn="ctr" defTabSz="1097280">
              <a:spcAft>
                <a:spcPts val="720"/>
              </a:spcAft>
              <a:defRPr/>
            </a:pPr>
            <a:r>
              <a:rPr lang="en-GB" sz="2160">
                <a:solidFill>
                  <a:prstClr val="white"/>
                </a:solidFill>
                <a:latin typeface="Calibri" panose="020F0502020204030204"/>
              </a:rPr>
              <a:t>Knowledge </a:t>
            </a:r>
          </a:p>
          <a:p>
            <a:pPr algn="ctr" defTabSz="1097280">
              <a:spcAft>
                <a:spcPts val="720"/>
              </a:spcAft>
              <a:defRPr/>
            </a:pPr>
            <a:r>
              <a:rPr lang="en-GB" sz="2160">
                <a:solidFill>
                  <a:prstClr val="white"/>
                </a:solidFill>
                <a:latin typeface="Calibri" panose="020F0502020204030204"/>
              </a:rPr>
              <a:t>Beliefs</a:t>
            </a:r>
          </a:p>
          <a:p>
            <a:pPr algn="ctr" defTabSz="1097280">
              <a:spcAft>
                <a:spcPts val="720"/>
              </a:spcAft>
              <a:defRPr/>
            </a:pPr>
            <a:r>
              <a:rPr lang="en-GB" sz="2160">
                <a:solidFill>
                  <a:prstClr val="white"/>
                </a:solidFill>
                <a:latin typeface="Calibri" panose="020F0502020204030204"/>
              </a:rPr>
              <a:t>Attitudes</a:t>
            </a:r>
          </a:p>
        </p:txBody>
      </p:sp>
      <p:sp>
        <p:nvSpPr>
          <p:cNvPr id="15" name="Rectangle: Rounded Corners 14">
            <a:extLst>
              <a:ext uri="{FF2B5EF4-FFF2-40B4-BE49-F238E27FC236}">
                <a16:creationId xmlns:a16="http://schemas.microsoft.com/office/drawing/2014/main" id="{A9AE11F6-CB1B-16FB-4723-FEF107ED7399}"/>
              </a:ext>
            </a:extLst>
          </p:cNvPr>
          <p:cNvSpPr/>
          <p:nvPr/>
        </p:nvSpPr>
        <p:spPr>
          <a:xfrm>
            <a:off x="4668827" y="3264577"/>
            <a:ext cx="2676334" cy="1533455"/>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spcAft>
                <a:spcPts val="720"/>
              </a:spcAft>
              <a:defRPr/>
            </a:pPr>
            <a:r>
              <a:rPr lang="nb-NO" sz="1920" b="1" u="sng">
                <a:solidFill>
                  <a:prstClr val="white"/>
                </a:solidFill>
                <a:latin typeface="Calibri" panose="020F0502020204030204"/>
              </a:rPr>
              <a:t>Reinforcing Factors</a:t>
            </a:r>
          </a:p>
          <a:p>
            <a:pPr algn="ctr" defTabSz="1097280">
              <a:spcAft>
                <a:spcPts val="720"/>
              </a:spcAft>
              <a:defRPr/>
            </a:pPr>
            <a:r>
              <a:rPr lang="nb-NO" sz="1920">
                <a:solidFill>
                  <a:prstClr val="white"/>
                </a:solidFill>
                <a:latin typeface="Calibri" panose="020F0502020204030204"/>
              </a:rPr>
              <a:t>Social support</a:t>
            </a:r>
          </a:p>
          <a:p>
            <a:pPr algn="ctr" defTabSz="1097280">
              <a:spcAft>
                <a:spcPts val="720"/>
              </a:spcAft>
              <a:defRPr/>
            </a:pPr>
            <a:r>
              <a:rPr lang="nb-NO" sz="1920">
                <a:solidFill>
                  <a:prstClr val="white"/>
                </a:solidFill>
                <a:latin typeface="Calibri" panose="020F0502020204030204"/>
              </a:rPr>
              <a:t>Feedback</a:t>
            </a:r>
          </a:p>
        </p:txBody>
      </p:sp>
      <p:sp>
        <p:nvSpPr>
          <p:cNvPr id="16" name="Rectangle: Rounded Corners 15">
            <a:extLst>
              <a:ext uri="{FF2B5EF4-FFF2-40B4-BE49-F238E27FC236}">
                <a16:creationId xmlns:a16="http://schemas.microsoft.com/office/drawing/2014/main" id="{57786786-EC89-942A-7B73-FF12D10EBDCE}"/>
              </a:ext>
            </a:extLst>
          </p:cNvPr>
          <p:cNvSpPr/>
          <p:nvPr/>
        </p:nvSpPr>
        <p:spPr>
          <a:xfrm>
            <a:off x="4668827" y="5010517"/>
            <a:ext cx="2676334" cy="1533455"/>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spcAft>
                <a:spcPts val="720"/>
              </a:spcAft>
              <a:defRPr/>
            </a:pPr>
            <a:r>
              <a:rPr lang="nb-NO" sz="1920" b="1" u="sng">
                <a:solidFill>
                  <a:prstClr val="white"/>
                </a:solidFill>
                <a:latin typeface="Calibri" panose="020F0502020204030204"/>
              </a:rPr>
              <a:t>Enabling Factors</a:t>
            </a:r>
          </a:p>
          <a:p>
            <a:pPr algn="ctr" defTabSz="1097280">
              <a:spcAft>
                <a:spcPts val="720"/>
              </a:spcAft>
              <a:defRPr/>
            </a:pPr>
            <a:r>
              <a:rPr lang="nb-NO" sz="1920">
                <a:solidFill>
                  <a:prstClr val="white"/>
                </a:solidFill>
                <a:latin typeface="Calibri" panose="020F0502020204030204"/>
              </a:rPr>
              <a:t>Organisational factors</a:t>
            </a:r>
          </a:p>
          <a:p>
            <a:pPr algn="ctr" defTabSz="1097280">
              <a:spcAft>
                <a:spcPts val="720"/>
              </a:spcAft>
              <a:defRPr/>
            </a:pPr>
            <a:r>
              <a:rPr lang="nb-NO" sz="1920">
                <a:solidFill>
                  <a:prstClr val="white"/>
                </a:solidFill>
                <a:latin typeface="Calibri" panose="020F0502020204030204"/>
              </a:rPr>
              <a:t>Leadership</a:t>
            </a:r>
          </a:p>
          <a:p>
            <a:pPr algn="ctr" defTabSz="1097280">
              <a:spcAft>
                <a:spcPts val="720"/>
              </a:spcAft>
              <a:defRPr/>
            </a:pPr>
            <a:endParaRPr lang="nb-NO" sz="1920">
              <a:solidFill>
                <a:prstClr val="white"/>
              </a:solidFill>
              <a:latin typeface="Calibri" panose="020F0502020204030204"/>
            </a:endParaRPr>
          </a:p>
        </p:txBody>
      </p:sp>
      <p:sp>
        <p:nvSpPr>
          <p:cNvPr id="17" name="Rectangle: Rounded Corners 16">
            <a:extLst>
              <a:ext uri="{FF2B5EF4-FFF2-40B4-BE49-F238E27FC236}">
                <a16:creationId xmlns:a16="http://schemas.microsoft.com/office/drawing/2014/main" id="{E8B48046-604F-7C74-D025-F6382FBB1C08}"/>
              </a:ext>
            </a:extLst>
          </p:cNvPr>
          <p:cNvSpPr/>
          <p:nvPr/>
        </p:nvSpPr>
        <p:spPr>
          <a:xfrm>
            <a:off x="11405426" y="1497555"/>
            <a:ext cx="2676334" cy="1533455"/>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spcAft>
                <a:spcPts val="720"/>
              </a:spcAft>
              <a:defRPr/>
            </a:pPr>
            <a:r>
              <a:rPr lang="nb-NO" sz="1920" b="1" u="sng">
                <a:solidFill>
                  <a:prstClr val="white"/>
                </a:solidFill>
                <a:latin typeface="Calibri" panose="020F0502020204030204"/>
              </a:rPr>
              <a:t>Short Term Outcomes</a:t>
            </a:r>
          </a:p>
          <a:p>
            <a:pPr algn="ctr" defTabSz="1097280">
              <a:spcAft>
                <a:spcPts val="720"/>
              </a:spcAft>
              <a:defRPr/>
            </a:pPr>
            <a:r>
              <a:rPr lang="nb-NO" sz="1920">
                <a:solidFill>
                  <a:prstClr val="white"/>
                </a:solidFill>
                <a:latin typeface="Calibri" panose="020F0502020204030204"/>
              </a:rPr>
              <a:t>Decrease clicking</a:t>
            </a:r>
          </a:p>
        </p:txBody>
      </p:sp>
      <p:sp>
        <p:nvSpPr>
          <p:cNvPr id="18" name="Rectangle: Rounded Corners 17">
            <a:extLst>
              <a:ext uri="{FF2B5EF4-FFF2-40B4-BE49-F238E27FC236}">
                <a16:creationId xmlns:a16="http://schemas.microsoft.com/office/drawing/2014/main" id="{D59C453D-1BCB-5324-D111-E6DD43098477}"/>
              </a:ext>
            </a:extLst>
          </p:cNvPr>
          <p:cNvSpPr/>
          <p:nvPr/>
        </p:nvSpPr>
        <p:spPr>
          <a:xfrm>
            <a:off x="11405426" y="3264577"/>
            <a:ext cx="2676334" cy="1533455"/>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spcAft>
                <a:spcPts val="720"/>
              </a:spcAft>
              <a:defRPr/>
            </a:pPr>
            <a:r>
              <a:rPr lang="nb-NO" sz="1920" b="1" u="sng">
                <a:solidFill>
                  <a:prstClr val="white"/>
                </a:solidFill>
                <a:latin typeface="Calibri" panose="020F0502020204030204"/>
              </a:rPr>
              <a:t>Medium Term</a:t>
            </a:r>
            <a:endParaRPr lang="nb-NO" sz="1920">
              <a:solidFill>
                <a:prstClr val="white"/>
              </a:solidFill>
              <a:latin typeface="Calibri" panose="020F0502020204030204"/>
            </a:endParaRPr>
          </a:p>
        </p:txBody>
      </p:sp>
      <p:sp>
        <p:nvSpPr>
          <p:cNvPr id="19" name="Rectangle: Rounded Corners 18">
            <a:extLst>
              <a:ext uri="{FF2B5EF4-FFF2-40B4-BE49-F238E27FC236}">
                <a16:creationId xmlns:a16="http://schemas.microsoft.com/office/drawing/2014/main" id="{502862B5-CF00-E3AC-56AC-E19A4C64635E}"/>
              </a:ext>
            </a:extLst>
          </p:cNvPr>
          <p:cNvSpPr/>
          <p:nvPr/>
        </p:nvSpPr>
        <p:spPr>
          <a:xfrm>
            <a:off x="11405426" y="5010517"/>
            <a:ext cx="2676334" cy="1533455"/>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spcAft>
                <a:spcPts val="720"/>
              </a:spcAft>
              <a:defRPr/>
            </a:pPr>
            <a:r>
              <a:rPr lang="nb-NO" sz="1920" b="1" u="sng">
                <a:solidFill>
                  <a:prstClr val="white"/>
                </a:solidFill>
                <a:latin typeface="Calibri" panose="020F0502020204030204"/>
              </a:rPr>
              <a:t>Longterm</a:t>
            </a:r>
          </a:p>
          <a:p>
            <a:pPr algn="ctr" defTabSz="1097280">
              <a:spcAft>
                <a:spcPts val="720"/>
              </a:spcAft>
              <a:defRPr/>
            </a:pPr>
            <a:r>
              <a:rPr lang="nb-NO" sz="1920">
                <a:solidFill>
                  <a:prstClr val="white"/>
                </a:solidFill>
                <a:latin typeface="Calibri" panose="020F0502020204030204"/>
              </a:rPr>
              <a:t>Increase confidence</a:t>
            </a:r>
          </a:p>
          <a:p>
            <a:pPr algn="ctr" defTabSz="1097280">
              <a:spcAft>
                <a:spcPts val="720"/>
              </a:spcAft>
              <a:defRPr/>
            </a:pPr>
            <a:r>
              <a:rPr lang="nb-NO" sz="1920">
                <a:solidFill>
                  <a:prstClr val="white"/>
                </a:solidFill>
                <a:latin typeface="Calibri" panose="020F0502020204030204"/>
              </a:rPr>
              <a:t>Behaviour maintanence</a:t>
            </a:r>
          </a:p>
        </p:txBody>
      </p:sp>
      <p:sp>
        <p:nvSpPr>
          <p:cNvPr id="20" name="Rectangle: Rounded Corners 19">
            <a:extLst>
              <a:ext uri="{FF2B5EF4-FFF2-40B4-BE49-F238E27FC236}">
                <a16:creationId xmlns:a16="http://schemas.microsoft.com/office/drawing/2014/main" id="{E11F1B82-9E0B-B4F1-46FF-3206CC920A39}"/>
              </a:ext>
            </a:extLst>
          </p:cNvPr>
          <p:cNvSpPr/>
          <p:nvPr/>
        </p:nvSpPr>
        <p:spPr>
          <a:xfrm>
            <a:off x="8037126" y="1938618"/>
            <a:ext cx="2676334" cy="4185373"/>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spcAft>
                <a:spcPts val="720"/>
              </a:spcAft>
              <a:defRPr/>
            </a:pPr>
            <a:r>
              <a:rPr lang="nb-NO" sz="1920" b="1" u="sng" dirty="0">
                <a:solidFill>
                  <a:prstClr val="white"/>
                </a:solidFill>
                <a:latin typeface="Calibri" panose="020F0502020204030204"/>
              </a:rPr>
              <a:t>CS Outcomes</a:t>
            </a:r>
            <a:r>
              <a:rPr lang="en-GB" sz="2160" dirty="0">
                <a:solidFill>
                  <a:prstClr val="white"/>
                </a:solidFill>
                <a:latin typeface="Calibri" panose="020F0502020204030204"/>
              </a:rPr>
              <a:t> </a:t>
            </a:r>
          </a:p>
          <a:p>
            <a:pPr algn="ctr" defTabSz="1097280">
              <a:spcAft>
                <a:spcPts val="720"/>
              </a:spcAft>
              <a:defRPr/>
            </a:pPr>
            <a:r>
              <a:rPr lang="en-GB" sz="2160" dirty="0">
                <a:solidFill>
                  <a:prstClr val="white"/>
                </a:solidFill>
                <a:latin typeface="Calibri" panose="020F0502020204030204"/>
              </a:rPr>
              <a:t>Phishing</a:t>
            </a:r>
          </a:p>
          <a:p>
            <a:pPr algn="ctr" defTabSz="1097280">
              <a:spcAft>
                <a:spcPts val="720"/>
              </a:spcAft>
              <a:defRPr/>
            </a:pPr>
            <a:r>
              <a:rPr lang="en-GB" sz="2160" dirty="0">
                <a:solidFill>
                  <a:prstClr val="white"/>
                </a:solidFill>
                <a:latin typeface="Calibri" panose="020F0502020204030204"/>
              </a:rPr>
              <a:t>Data Protection</a:t>
            </a:r>
          </a:p>
          <a:p>
            <a:pPr algn="ctr" defTabSz="1097280">
              <a:spcAft>
                <a:spcPts val="720"/>
              </a:spcAft>
              <a:defRPr/>
            </a:pPr>
            <a:r>
              <a:rPr lang="en-GB" sz="2160" dirty="0">
                <a:solidFill>
                  <a:prstClr val="white"/>
                </a:solidFill>
                <a:latin typeface="Calibri" panose="020F0502020204030204"/>
              </a:rPr>
              <a:t>VPN</a:t>
            </a:r>
          </a:p>
          <a:p>
            <a:pPr algn="ctr" defTabSz="1097280">
              <a:spcAft>
                <a:spcPts val="720"/>
              </a:spcAft>
              <a:defRPr/>
            </a:pPr>
            <a:r>
              <a:rPr lang="en-GB" sz="2160" dirty="0">
                <a:solidFill>
                  <a:prstClr val="white"/>
                </a:solidFill>
                <a:latin typeface="Calibri" panose="020F0502020204030204"/>
              </a:rPr>
              <a:t>Communication</a:t>
            </a:r>
          </a:p>
          <a:p>
            <a:pPr algn="ctr" defTabSz="1097280">
              <a:spcAft>
                <a:spcPts val="720"/>
              </a:spcAft>
              <a:defRPr/>
            </a:pPr>
            <a:endParaRPr lang="en-GB" sz="2160" dirty="0">
              <a:solidFill>
                <a:prstClr val="white"/>
              </a:solidFill>
              <a:latin typeface="Calibri" panose="020F0502020204030204"/>
            </a:endParaRPr>
          </a:p>
        </p:txBody>
      </p:sp>
      <p:sp>
        <p:nvSpPr>
          <p:cNvPr id="21" name="Rectangle: Rounded Corners 20">
            <a:extLst>
              <a:ext uri="{FF2B5EF4-FFF2-40B4-BE49-F238E27FC236}">
                <a16:creationId xmlns:a16="http://schemas.microsoft.com/office/drawing/2014/main" id="{17A82E24-284D-9994-FEAD-E2E90DC8C9FA}"/>
              </a:ext>
            </a:extLst>
          </p:cNvPr>
          <p:cNvSpPr/>
          <p:nvPr/>
        </p:nvSpPr>
        <p:spPr>
          <a:xfrm>
            <a:off x="2512615" y="51164"/>
            <a:ext cx="9955321" cy="578567"/>
          </a:xfrm>
          <a:prstGeom prst="round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spcAft>
                <a:spcPts val="720"/>
              </a:spcAft>
              <a:defRPr/>
            </a:pPr>
            <a:r>
              <a:rPr lang="nb-NO" sz="2160" dirty="0">
                <a:solidFill>
                  <a:prstClr val="white"/>
                </a:solidFill>
                <a:latin typeface="Calibri" panose="020F0502020204030204"/>
              </a:rPr>
              <a:t>Phishing, Reporting, VPN, Communication</a:t>
            </a:r>
            <a:endParaRPr lang="en-GB" sz="2160">
              <a:solidFill>
                <a:prstClr val="white"/>
              </a:solidFill>
              <a:latin typeface="Calibri" panose="020F0502020204030204"/>
            </a:endParaRPr>
          </a:p>
        </p:txBody>
      </p:sp>
    </p:spTree>
    <p:extLst>
      <p:ext uri="{BB962C8B-B14F-4D97-AF65-F5344CB8AC3E}">
        <p14:creationId xmlns:p14="http://schemas.microsoft.com/office/powerpoint/2010/main" val="564604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fade">
                                      <p:cBhvr>
                                        <p:cTn id="51" dur="500"/>
                                        <p:tgtEl>
                                          <p:spTgt spid="8"/>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fade">
                                      <p:cBhvr>
                                        <p:cTn id="56" dur="500"/>
                                        <p:tgtEl>
                                          <p:spTgt spid="9"/>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fade">
                                      <p:cBhvr>
                                        <p:cTn id="61" dur="500"/>
                                        <p:tgtEl>
                                          <p:spTgt spid="10"/>
                                        </p:tgtEl>
                                      </p:cBhvr>
                                    </p:animEffect>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11"/>
                                        </p:tgtEl>
                                        <p:attrNameLst>
                                          <p:attrName>style.visibility</p:attrName>
                                        </p:attrNameLst>
                                      </p:cBhvr>
                                      <p:to>
                                        <p:strVal val="visible"/>
                                      </p:to>
                                    </p:set>
                                    <p:anim calcmode="lin" valueType="num">
                                      <p:cBhvr additive="base">
                                        <p:cTn id="66" dur="500" fill="hold"/>
                                        <p:tgtEl>
                                          <p:spTgt spid="11"/>
                                        </p:tgtEl>
                                        <p:attrNameLst>
                                          <p:attrName>ppt_x</p:attrName>
                                        </p:attrNameLst>
                                      </p:cBhvr>
                                      <p:tavLst>
                                        <p:tav tm="0">
                                          <p:val>
                                            <p:strVal val="#ppt_x"/>
                                          </p:val>
                                        </p:tav>
                                        <p:tav tm="100000">
                                          <p:val>
                                            <p:strVal val="#ppt_x"/>
                                          </p:val>
                                        </p:tav>
                                      </p:tavLst>
                                    </p:anim>
                                    <p:anim calcmode="lin" valueType="num">
                                      <p:cBhvr additive="base">
                                        <p:cTn id="6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12"/>
                                        </p:tgtEl>
                                        <p:attrNameLst>
                                          <p:attrName>style.visibility</p:attrName>
                                        </p:attrNameLst>
                                      </p:cBhvr>
                                      <p:to>
                                        <p:strVal val="visible"/>
                                      </p:to>
                                    </p:set>
                                    <p:animEffect transition="in" filter="wipe(down)">
                                      <p:cBhvr>
                                        <p:cTn id="7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342" name="Picture 14341">
            <a:extLst>
              <a:ext uri="{FF2B5EF4-FFF2-40B4-BE49-F238E27FC236}">
                <a16:creationId xmlns:a16="http://schemas.microsoft.com/office/drawing/2014/main" id="{6758700C-E25A-AB20-9D09-0EAD2DC31258}"/>
              </a:ext>
            </a:extLst>
          </p:cNvPr>
          <p:cNvPicPr>
            <a:picLocks noChangeAspect="1"/>
          </p:cNvPicPr>
          <p:nvPr/>
        </p:nvPicPr>
        <p:blipFill rotWithShape="1">
          <a:blip r:embed="rId2">
            <a:duotone>
              <a:schemeClr val="bg2">
                <a:shade val="45000"/>
                <a:satMod val="135000"/>
              </a:schemeClr>
              <a:prstClr val="white"/>
            </a:duotone>
          </a:blip>
          <a:srcRect t="21329"/>
          <a:stretch/>
        </p:blipFill>
        <p:spPr>
          <a:xfrm>
            <a:off x="24" y="12"/>
            <a:ext cx="14630376" cy="8229588"/>
          </a:xfrm>
          <a:prstGeom prst="rect">
            <a:avLst/>
          </a:prstGeom>
        </p:spPr>
      </p:pic>
      <p:sp>
        <p:nvSpPr>
          <p:cNvPr id="14346" name="Rectangle 14345">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Calibri" panose="020F0502020204030204"/>
            </a:endParaRPr>
          </a:p>
        </p:txBody>
      </p:sp>
      <p:sp>
        <p:nvSpPr>
          <p:cNvPr id="14338" name="Title 1">
            <a:extLst>
              <a:ext uri="{FF2B5EF4-FFF2-40B4-BE49-F238E27FC236}">
                <a16:creationId xmlns:a16="http://schemas.microsoft.com/office/drawing/2014/main" id="{FCB666CD-C9C4-7763-D987-F86FC80EE27F}"/>
              </a:ext>
            </a:extLst>
          </p:cNvPr>
          <p:cNvSpPr>
            <a:spLocks noGrp="1"/>
          </p:cNvSpPr>
          <p:nvPr>
            <p:ph type="title"/>
          </p:nvPr>
        </p:nvSpPr>
        <p:spPr>
          <a:xfrm>
            <a:off x="1005840" y="438150"/>
            <a:ext cx="12618720" cy="1590676"/>
          </a:xfrm>
        </p:spPr>
        <p:txBody>
          <a:bodyPr>
            <a:normAutofit/>
          </a:bodyPr>
          <a:lstStyle/>
          <a:p>
            <a:pPr eaLnBrk="1" hangingPunct="1"/>
            <a:r>
              <a:rPr lang="en-US" altLang="en-US"/>
              <a:t>Assumptions behind PRECEDE/PROCEED:</a:t>
            </a:r>
          </a:p>
        </p:txBody>
      </p:sp>
      <p:graphicFrame>
        <p:nvGraphicFramePr>
          <p:cNvPr id="14341" name="Content Placeholder 2">
            <a:extLst>
              <a:ext uri="{FF2B5EF4-FFF2-40B4-BE49-F238E27FC236}">
                <a16:creationId xmlns:a16="http://schemas.microsoft.com/office/drawing/2014/main" id="{98058CFB-F169-3741-EEEE-3AD622BF75DE}"/>
              </a:ext>
            </a:extLst>
          </p:cNvPr>
          <p:cNvGraphicFramePr>
            <a:graphicFrameLocks noGrp="1"/>
          </p:cNvGraphicFramePr>
          <p:nvPr>
            <p:ph idx="1"/>
          </p:nvPr>
        </p:nvGraphicFramePr>
        <p:xfrm>
          <a:off x="1005840" y="2190750"/>
          <a:ext cx="12618720" cy="52216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 name="Group 1">
            <a:extLst>
              <a:ext uri="{FF2B5EF4-FFF2-40B4-BE49-F238E27FC236}">
                <a16:creationId xmlns:a16="http://schemas.microsoft.com/office/drawing/2014/main" id="{85D4DCCF-323B-6188-627C-1FE49485CD42}"/>
              </a:ext>
            </a:extLst>
          </p:cNvPr>
          <p:cNvGrpSpPr/>
          <p:nvPr/>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745E7204-69AE-0E95-843E-AACD2D74E98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AD6F2EF2-D96A-C8C3-D3A7-0A92A055B868}"/>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764543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341"/>
                                        </p:tgtEl>
                                        <p:attrNameLst>
                                          <p:attrName>style.visibility</p:attrName>
                                        </p:attrNameLst>
                                      </p:cBhvr>
                                      <p:to>
                                        <p:strVal val="visible"/>
                                      </p:to>
                                    </p:set>
                                    <p:animEffect transition="in" filter="barn(inVertical)">
                                      <p:cBhvr>
                                        <p:cTn id="7" dur="500"/>
                                        <p:tgtEl>
                                          <p:spTgt spid="143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341" grpId="0">
        <p:bldAsOne/>
      </p:bldGraphic>
    </p:bld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365" name="Picture 15364" descr="White puzzle with one red piece">
            <a:extLst>
              <a:ext uri="{FF2B5EF4-FFF2-40B4-BE49-F238E27FC236}">
                <a16:creationId xmlns:a16="http://schemas.microsoft.com/office/drawing/2014/main" id="{C5C0353E-5980-14A4-264F-A663145FDC92}"/>
              </a:ext>
            </a:extLst>
          </p:cNvPr>
          <p:cNvPicPr>
            <a:picLocks noChangeAspect="1"/>
          </p:cNvPicPr>
          <p:nvPr/>
        </p:nvPicPr>
        <p:blipFill rotWithShape="1">
          <a:blip r:embed="rId2">
            <a:duotone>
              <a:schemeClr val="bg2">
                <a:shade val="45000"/>
                <a:satMod val="135000"/>
              </a:schemeClr>
              <a:prstClr val="white"/>
            </a:duotone>
          </a:blip>
          <a:srcRect/>
          <a:stretch/>
        </p:blipFill>
        <p:spPr>
          <a:xfrm>
            <a:off x="24" y="12"/>
            <a:ext cx="14630376" cy="8229588"/>
          </a:xfrm>
          <a:prstGeom prst="rect">
            <a:avLst/>
          </a:prstGeom>
        </p:spPr>
      </p:pic>
      <p:sp>
        <p:nvSpPr>
          <p:cNvPr id="15369" name="Rectangle 15368">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Calibri" panose="020F0502020204030204"/>
            </a:endParaRPr>
          </a:p>
        </p:txBody>
      </p:sp>
      <p:sp>
        <p:nvSpPr>
          <p:cNvPr id="15362" name="Title 1">
            <a:extLst>
              <a:ext uri="{FF2B5EF4-FFF2-40B4-BE49-F238E27FC236}">
                <a16:creationId xmlns:a16="http://schemas.microsoft.com/office/drawing/2014/main" id="{26014191-4748-A887-C4DD-A56595DCB4F6}"/>
              </a:ext>
            </a:extLst>
          </p:cNvPr>
          <p:cNvSpPr>
            <a:spLocks noGrp="1"/>
          </p:cNvSpPr>
          <p:nvPr>
            <p:ph type="title"/>
          </p:nvPr>
        </p:nvSpPr>
        <p:spPr>
          <a:xfrm>
            <a:off x="1005840" y="438150"/>
            <a:ext cx="12618720" cy="1590676"/>
          </a:xfrm>
        </p:spPr>
        <p:txBody>
          <a:bodyPr>
            <a:normAutofit/>
          </a:bodyPr>
          <a:lstStyle/>
          <a:p>
            <a:pPr eaLnBrk="1" hangingPunct="1"/>
            <a:r>
              <a:rPr lang="en-US" altLang="en-US"/>
              <a:t>Why use PRECEDE/PROCEED?</a:t>
            </a:r>
          </a:p>
        </p:txBody>
      </p:sp>
      <p:sp>
        <p:nvSpPr>
          <p:cNvPr id="15363" name="Content Placeholder 2">
            <a:extLst>
              <a:ext uri="{FF2B5EF4-FFF2-40B4-BE49-F238E27FC236}">
                <a16:creationId xmlns:a16="http://schemas.microsoft.com/office/drawing/2014/main" id="{CFE631D9-41DD-53FE-B801-8E9A8694C0D8}"/>
              </a:ext>
            </a:extLst>
          </p:cNvPr>
          <p:cNvSpPr>
            <a:spLocks noGrp="1"/>
          </p:cNvSpPr>
          <p:nvPr>
            <p:ph idx="1"/>
          </p:nvPr>
        </p:nvSpPr>
        <p:spPr>
          <a:xfrm>
            <a:off x="1005840" y="2190750"/>
            <a:ext cx="12618720" cy="5221606"/>
          </a:xfrm>
        </p:spPr>
        <p:txBody>
          <a:bodyPr>
            <a:normAutofit/>
          </a:bodyPr>
          <a:lstStyle/>
          <a:p>
            <a:r>
              <a:rPr lang="en-US" altLang="en-US" sz="3120" dirty="0"/>
              <a:t>A logic model provides a procedural structure for constructing an intervention.</a:t>
            </a:r>
          </a:p>
          <a:p>
            <a:r>
              <a:rPr lang="en-US" altLang="en-US" sz="3120" dirty="0"/>
              <a:t> A logic model provides a framework for critical analysis.</a:t>
            </a:r>
          </a:p>
          <a:p>
            <a:r>
              <a:rPr lang="en-US" altLang="en-US" sz="3120" dirty="0"/>
              <a:t>PRECEDE/PROCEED is participatory, thus assuring community involvement.</a:t>
            </a:r>
          </a:p>
          <a:p>
            <a:r>
              <a:rPr lang="en-US" altLang="en-US" sz="3120" dirty="0"/>
              <a:t>Community involvement leads to community buy-in.</a:t>
            </a:r>
          </a:p>
          <a:p>
            <a:r>
              <a:rPr lang="en-US" altLang="en-US" sz="3120" dirty="0"/>
              <a:t>PRECEDE/PROCEED incorporates a multi-level evaluation, which means you have the chance to constantly monitor and adjust your evaluation.</a:t>
            </a:r>
          </a:p>
          <a:p>
            <a:r>
              <a:rPr lang="en-US" altLang="en-US" sz="3120" dirty="0"/>
              <a:t>The model allows leeway to adapt the content and methods of the intervention to your particular needs and circumstances. </a:t>
            </a:r>
          </a:p>
          <a:p>
            <a:pPr eaLnBrk="1" hangingPunct="1"/>
            <a:endParaRPr lang="en-US" altLang="en-US" sz="3120" dirty="0"/>
          </a:p>
        </p:txBody>
      </p:sp>
      <p:grpSp>
        <p:nvGrpSpPr>
          <p:cNvPr id="2" name="Group 1">
            <a:extLst>
              <a:ext uri="{FF2B5EF4-FFF2-40B4-BE49-F238E27FC236}">
                <a16:creationId xmlns:a16="http://schemas.microsoft.com/office/drawing/2014/main" id="{4B24D7DD-6593-F178-121B-37ED1C9FB9AC}"/>
              </a:ext>
            </a:extLst>
          </p:cNvPr>
          <p:cNvGrpSpPr/>
          <p:nvPr/>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E302A181-A358-AAF1-5A3F-C6D0B8C25EA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1069F5CF-8F72-E3CC-5EB6-E086B3B933E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660688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Effect transition="in" filter="fade">
                                      <p:cBhvr>
                                        <p:cTn id="7" dur="500"/>
                                        <p:tgtEl>
                                          <p:spTgt spid="153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363">
                                            <p:txEl>
                                              <p:pRg st="1" end="1"/>
                                            </p:txEl>
                                          </p:spTgt>
                                        </p:tgtEl>
                                        <p:attrNameLst>
                                          <p:attrName>style.visibility</p:attrName>
                                        </p:attrNameLst>
                                      </p:cBhvr>
                                      <p:to>
                                        <p:strVal val="visible"/>
                                      </p:to>
                                    </p:set>
                                    <p:animEffect transition="in" filter="fade">
                                      <p:cBhvr>
                                        <p:cTn id="12" dur="500"/>
                                        <p:tgtEl>
                                          <p:spTgt spid="1536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363">
                                            <p:txEl>
                                              <p:pRg st="2" end="2"/>
                                            </p:txEl>
                                          </p:spTgt>
                                        </p:tgtEl>
                                        <p:attrNameLst>
                                          <p:attrName>style.visibility</p:attrName>
                                        </p:attrNameLst>
                                      </p:cBhvr>
                                      <p:to>
                                        <p:strVal val="visible"/>
                                      </p:to>
                                    </p:set>
                                    <p:animEffect transition="in" filter="fade">
                                      <p:cBhvr>
                                        <p:cTn id="17" dur="500"/>
                                        <p:tgtEl>
                                          <p:spTgt spid="1536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363">
                                            <p:txEl>
                                              <p:pRg st="3" end="3"/>
                                            </p:txEl>
                                          </p:spTgt>
                                        </p:tgtEl>
                                        <p:attrNameLst>
                                          <p:attrName>style.visibility</p:attrName>
                                        </p:attrNameLst>
                                      </p:cBhvr>
                                      <p:to>
                                        <p:strVal val="visible"/>
                                      </p:to>
                                    </p:set>
                                    <p:animEffect transition="in" filter="fade">
                                      <p:cBhvr>
                                        <p:cTn id="22" dur="500"/>
                                        <p:tgtEl>
                                          <p:spTgt spid="1536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363">
                                            <p:txEl>
                                              <p:pRg st="4" end="4"/>
                                            </p:txEl>
                                          </p:spTgt>
                                        </p:tgtEl>
                                        <p:attrNameLst>
                                          <p:attrName>style.visibility</p:attrName>
                                        </p:attrNameLst>
                                      </p:cBhvr>
                                      <p:to>
                                        <p:strVal val="visible"/>
                                      </p:to>
                                    </p:set>
                                    <p:animEffect transition="in" filter="fade">
                                      <p:cBhvr>
                                        <p:cTn id="27" dur="500"/>
                                        <p:tgtEl>
                                          <p:spTgt spid="1536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363">
                                            <p:txEl>
                                              <p:pRg st="5" end="5"/>
                                            </p:txEl>
                                          </p:spTgt>
                                        </p:tgtEl>
                                        <p:attrNameLst>
                                          <p:attrName>style.visibility</p:attrName>
                                        </p:attrNameLst>
                                      </p:cBhvr>
                                      <p:to>
                                        <p:strVal val="visible"/>
                                      </p:to>
                                    </p:set>
                                    <p:animEffect transition="in" filter="fade">
                                      <p:cBhvr>
                                        <p:cTn id="32" dur="500"/>
                                        <p:tgtEl>
                                          <p:spTgt spid="1536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389" name="Picture 16388" descr="Plant growing in a concrete crack">
            <a:extLst>
              <a:ext uri="{FF2B5EF4-FFF2-40B4-BE49-F238E27FC236}">
                <a16:creationId xmlns:a16="http://schemas.microsoft.com/office/drawing/2014/main" id="{FF1CDC21-DEF4-782C-5F39-BD79F254DC78}"/>
              </a:ext>
            </a:extLst>
          </p:cNvPr>
          <p:cNvPicPr>
            <a:picLocks noChangeAspect="1"/>
          </p:cNvPicPr>
          <p:nvPr/>
        </p:nvPicPr>
        <p:blipFill rotWithShape="1">
          <a:blip r:embed="rId2">
            <a:duotone>
              <a:schemeClr val="bg2">
                <a:shade val="45000"/>
                <a:satMod val="135000"/>
              </a:schemeClr>
              <a:prstClr val="white"/>
            </a:duotone>
          </a:blip>
          <a:srcRect t="15730"/>
          <a:stretch/>
        </p:blipFill>
        <p:spPr>
          <a:xfrm>
            <a:off x="24" y="12"/>
            <a:ext cx="14630376" cy="8229588"/>
          </a:xfrm>
          <a:prstGeom prst="rect">
            <a:avLst/>
          </a:prstGeom>
        </p:spPr>
      </p:pic>
      <p:sp>
        <p:nvSpPr>
          <p:cNvPr id="16393" name="Rectangle 16392">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Calibri" panose="020F0502020204030204"/>
            </a:endParaRPr>
          </a:p>
        </p:txBody>
      </p:sp>
      <p:sp>
        <p:nvSpPr>
          <p:cNvPr id="16386" name="Title 1">
            <a:extLst>
              <a:ext uri="{FF2B5EF4-FFF2-40B4-BE49-F238E27FC236}">
                <a16:creationId xmlns:a16="http://schemas.microsoft.com/office/drawing/2014/main" id="{F229A3EE-8687-695A-142A-ADE638F3E852}"/>
              </a:ext>
            </a:extLst>
          </p:cNvPr>
          <p:cNvSpPr>
            <a:spLocks noGrp="1"/>
          </p:cNvSpPr>
          <p:nvPr>
            <p:ph type="title"/>
          </p:nvPr>
        </p:nvSpPr>
        <p:spPr>
          <a:xfrm>
            <a:off x="1005840" y="438150"/>
            <a:ext cx="12618720" cy="1590676"/>
          </a:xfrm>
        </p:spPr>
        <p:txBody>
          <a:bodyPr>
            <a:normAutofit/>
          </a:bodyPr>
          <a:lstStyle/>
          <a:p>
            <a:r>
              <a:rPr lang="en-US" altLang="en-US"/>
              <a:t>How do you use PRECEDE/PROCEED?</a:t>
            </a:r>
          </a:p>
        </p:txBody>
      </p:sp>
      <p:sp>
        <p:nvSpPr>
          <p:cNvPr id="16387" name="Content Placeholder 2">
            <a:extLst>
              <a:ext uri="{FF2B5EF4-FFF2-40B4-BE49-F238E27FC236}">
                <a16:creationId xmlns:a16="http://schemas.microsoft.com/office/drawing/2014/main" id="{E1DBAFD9-C327-4997-BC3D-4AC1679D5D99}"/>
              </a:ext>
            </a:extLst>
          </p:cNvPr>
          <p:cNvSpPr>
            <a:spLocks noGrp="1"/>
          </p:cNvSpPr>
          <p:nvPr>
            <p:ph idx="1"/>
          </p:nvPr>
        </p:nvSpPr>
        <p:spPr>
          <a:xfrm>
            <a:off x="1005840" y="2190750"/>
            <a:ext cx="12618720" cy="5221606"/>
          </a:xfrm>
        </p:spPr>
        <p:txBody>
          <a:bodyPr>
            <a:normAutofit/>
          </a:bodyPr>
          <a:lstStyle/>
          <a:p>
            <a:r>
              <a:rPr lang="en-US" altLang="en-US" dirty="0"/>
              <a:t>In Phase 1, social diagnosis, you ask the community what it wants and needs to improve its quality of life.</a:t>
            </a:r>
          </a:p>
          <a:p>
            <a:r>
              <a:rPr lang="en-US" altLang="en-US" dirty="0"/>
              <a:t>In Phase 2, epidemiological diagnosis, you identify the CS issues that most clearly influence the outcome the community seeks.</a:t>
            </a:r>
          </a:p>
          <a:p>
            <a:r>
              <a:rPr lang="en-US" altLang="en-US" dirty="0"/>
              <a:t>In these two phases, you create the objectives for your intervention.</a:t>
            </a:r>
          </a:p>
          <a:p>
            <a:endParaRPr lang="en-US" altLang="en-US" dirty="0"/>
          </a:p>
          <a:p>
            <a:endParaRPr lang="en-US" altLang="en-US" dirty="0"/>
          </a:p>
        </p:txBody>
      </p:sp>
      <p:grpSp>
        <p:nvGrpSpPr>
          <p:cNvPr id="2" name="Group 1">
            <a:extLst>
              <a:ext uri="{FF2B5EF4-FFF2-40B4-BE49-F238E27FC236}">
                <a16:creationId xmlns:a16="http://schemas.microsoft.com/office/drawing/2014/main" id="{F93B7CD3-1128-CACE-46AE-5FEE1B620A6A}"/>
              </a:ext>
            </a:extLst>
          </p:cNvPr>
          <p:cNvGrpSpPr/>
          <p:nvPr/>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D0136319-71E1-B2CB-BCF0-687C35D6C02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874DD75A-C3CC-527A-C9E3-29743E07016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786820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Effect transition="in" filter="fade">
                                      <p:cBhvr>
                                        <p:cTn id="7" dur="500"/>
                                        <p:tgtEl>
                                          <p:spTgt spid="1638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387">
                                            <p:txEl>
                                              <p:pRg st="1" end="1"/>
                                            </p:txEl>
                                          </p:spTgt>
                                        </p:tgtEl>
                                        <p:attrNameLst>
                                          <p:attrName>style.visibility</p:attrName>
                                        </p:attrNameLst>
                                      </p:cBhvr>
                                      <p:to>
                                        <p:strVal val="visible"/>
                                      </p:to>
                                    </p:set>
                                    <p:animEffect transition="in" filter="fade">
                                      <p:cBhvr>
                                        <p:cTn id="12" dur="500"/>
                                        <p:tgtEl>
                                          <p:spTgt spid="1638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387">
                                            <p:txEl>
                                              <p:pRg st="2" end="2"/>
                                            </p:txEl>
                                          </p:spTgt>
                                        </p:tgtEl>
                                        <p:attrNameLst>
                                          <p:attrName>style.visibility</p:attrName>
                                        </p:attrNameLst>
                                      </p:cBhvr>
                                      <p:to>
                                        <p:strVal val="visible"/>
                                      </p:to>
                                    </p:set>
                                    <p:animEffect transition="in" filter="fade">
                                      <p:cBhvr>
                                        <p:cTn id="17" dur="500"/>
                                        <p:tgtEl>
                                          <p:spTgt spid="1638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413" name="Picture 17412" descr="Plant growing in a concrete crack">
            <a:extLst>
              <a:ext uri="{FF2B5EF4-FFF2-40B4-BE49-F238E27FC236}">
                <a16:creationId xmlns:a16="http://schemas.microsoft.com/office/drawing/2014/main" id="{04755EEA-3C8C-AE41-D7EC-825CC804BBFC}"/>
              </a:ext>
            </a:extLst>
          </p:cNvPr>
          <p:cNvPicPr>
            <a:picLocks noChangeAspect="1"/>
          </p:cNvPicPr>
          <p:nvPr/>
        </p:nvPicPr>
        <p:blipFill rotWithShape="1">
          <a:blip r:embed="rId2">
            <a:duotone>
              <a:schemeClr val="bg2">
                <a:shade val="45000"/>
                <a:satMod val="135000"/>
              </a:schemeClr>
              <a:prstClr val="white"/>
            </a:duotone>
          </a:blip>
          <a:srcRect t="15730"/>
          <a:stretch/>
        </p:blipFill>
        <p:spPr>
          <a:xfrm>
            <a:off x="24" y="12"/>
            <a:ext cx="14630376" cy="8229588"/>
          </a:xfrm>
          <a:prstGeom prst="rect">
            <a:avLst/>
          </a:prstGeom>
        </p:spPr>
      </p:pic>
      <p:sp>
        <p:nvSpPr>
          <p:cNvPr id="17417" name="Rectangle 17416">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Calibri" panose="020F0502020204030204"/>
            </a:endParaRPr>
          </a:p>
        </p:txBody>
      </p:sp>
      <p:sp>
        <p:nvSpPr>
          <p:cNvPr id="17410" name="Title 1">
            <a:extLst>
              <a:ext uri="{FF2B5EF4-FFF2-40B4-BE49-F238E27FC236}">
                <a16:creationId xmlns:a16="http://schemas.microsoft.com/office/drawing/2014/main" id="{868B87EE-84FE-0618-42A2-6ECA679411A9}"/>
              </a:ext>
            </a:extLst>
          </p:cNvPr>
          <p:cNvSpPr>
            <a:spLocks noGrp="1"/>
          </p:cNvSpPr>
          <p:nvPr>
            <p:ph type="title"/>
          </p:nvPr>
        </p:nvSpPr>
        <p:spPr>
          <a:xfrm>
            <a:off x="1005840" y="438150"/>
            <a:ext cx="12618720" cy="1590676"/>
          </a:xfrm>
        </p:spPr>
        <p:txBody>
          <a:bodyPr>
            <a:normAutofit/>
          </a:bodyPr>
          <a:lstStyle/>
          <a:p>
            <a:r>
              <a:rPr lang="en-US" altLang="en-US"/>
              <a:t>How do you use PRECEDE/PROCEED? (cont.)</a:t>
            </a:r>
          </a:p>
        </p:txBody>
      </p:sp>
      <p:sp>
        <p:nvSpPr>
          <p:cNvPr id="17411" name="Content Placeholder 2">
            <a:extLst>
              <a:ext uri="{FF2B5EF4-FFF2-40B4-BE49-F238E27FC236}">
                <a16:creationId xmlns:a16="http://schemas.microsoft.com/office/drawing/2014/main" id="{16230292-8B6C-9400-518E-9CB29066B9E2}"/>
              </a:ext>
            </a:extLst>
          </p:cNvPr>
          <p:cNvSpPr>
            <a:spLocks noGrp="1"/>
          </p:cNvSpPr>
          <p:nvPr>
            <p:ph idx="1"/>
          </p:nvPr>
        </p:nvSpPr>
        <p:spPr>
          <a:xfrm>
            <a:off x="1005840" y="2190750"/>
            <a:ext cx="12618720" cy="5221606"/>
          </a:xfrm>
        </p:spPr>
        <p:txBody>
          <a:bodyPr>
            <a:normAutofit/>
          </a:bodyPr>
          <a:lstStyle/>
          <a:p>
            <a:r>
              <a:rPr lang="en-US" altLang="en-US" dirty="0"/>
              <a:t>In Phase 3, behavioral and environmental diagnosis, you identify the behaviors and/or environmental factors that must be changed to affect the issues identified in Phase 2, and determine which of them are most likely to be changeable.</a:t>
            </a:r>
          </a:p>
          <a:p>
            <a:r>
              <a:rPr lang="en-US" altLang="en-US" dirty="0"/>
              <a:t>In Phase 4, educational and organizational diagnosis, you identify the predisposing, enabling, and reinforcing factors that act as supports for or barriers to changing the behaviors and environmental factors you identified in Phase 3.</a:t>
            </a:r>
          </a:p>
          <a:p>
            <a:r>
              <a:rPr lang="en-US" altLang="en-US" dirty="0"/>
              <a:t>In these two phases, you plan the intervention.</a:t>
            </a:r>
          </a:p>
          <a:p>
            <a:endParaRPr lang="en-US" altLang="en-US" dirty="0"/>
          </a:p>
        </p:txBody>
      </p:sp>
      <p:grpSp>
        <p:nvGrpSpPr>
          <p:cNvPr id="2" name="Group 1">
            <a:extLst>
              <a:ext uri="{FF2B5EF4-FFF2-40B4-BE49-F238E27FC236}">
                <a16:creationId xmlns:a16="http://schemas.microsoft.com/office/drawing/2014/main" id="{2D4B645B-0E7A-E304-ED33-1600627E102A}"/>
              </a:ext>
            </a:extLst>
          </p:cNvPr>
          <p:cNvGrpSpPr/>
          <p:nvPr/>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99DC03D9-5742-9789-FAB0-1B07D1C7A99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F6634D3F-1554-A24A-9FE9-AF798825397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02414033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437" name="Picture 18436" descr="Exclamation mark on a yellow background">
            <a:extLst>
              <a:ext uri="{FF2B5EF4-FFF2-40B4-BE49-F238E27FC236}">
                <a16:creationId xmlns:a16="http://schemas.microsoft.com/office/drawing/2014/main" id="{5C1CD303-A1BB-E877-F2FF-8637CB126E75}"/>
              </a:ext>
            </a:extLst>
          </p:cNvPr>
          <p:cNvPicPr>
            <a:picLocks noChangeAspect="1"/>
          </p:cNvPicPr>
          <p:nvPr/>
        </p:nvPicPr>
        <p:blipFill rotWithShape="1">
          <a:blip r:embed="rId2">
            <a:duotone>
              <a:schemeClr val="bg2">
                <a:shade val="45000"/>
                <a:satMod val="135000"/>
              </a:schemeClr>
              <a:prstClr val="white"/>
            </a:duotone>
          </a:blip>
          <a:srcRect t="25000"/>
          <a:stretch/>
        </p:blipFill>
        <p:spPr>
          <a:xfrm>
            <a:off x="24" y="12"/>
            <a:ext cx="14630376" cy="8229588"/>
          </a:xfrm>
          <a:prstGeom prst="rect">
            <a:avLst/>
          </a:prstGeom>
        </p:spPr>
      </p:pic>
      <p:sp>
        <p:nvSpPr>
          <p:cNvPr id="18441" name="Rectangle 18440">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Calibri" panose="020F0502020204030204"/>
            </a:endParaRPr>
          </a:p>
        </p:txBody>
      </p:sp>
      <p:sp>
        <p:nvSpPr>
          <p:cNvPr id="18434" name="Title 1">
            <a:extLst>
              <a:ext uri="{FF2B5EF4-FFF2-40B4-BE49-F238E27FC236}">
                <a16:creationId xmlns:a16="http://schemas.microsoft.com/office/drawing/2014/main" id="{C8563574-2403-AADA-3EEC-DD0F13167E3E}"/>
              </a:ext>
            </a:extLst>
          </p:cNvPr>
          <p:cNvSpPr>
            <a:spLocks noGrp="1"/>
          </p:cNvSpPr>
          <p:nvPr>
            <p:ph type="title"/>
          </p:nvPr>
        </p:nvSpPr>
        <p:spPr>
          <a:xfrm>
            <a:off x="1005840" y="438150"/>
            <a:ext cx="12618720" cy="1590676"/>
          </a:xfrm>
        </p:spPr>
        <p:txBody>
          <a:bodyPr>
            <a:normAutofit/>
          </a:bodyPr>
          <a:lstStyle/>
          <a:p>
            <a:r>
              <a:rPr lang="en-US" altLang="en-US"/>
              <a:t>How do you use PRECEDE/PROCEED? (cont.)</a:t>
            </a:r>
          </a:p>
        </p:txBody>
      </p:sp>
      <p:sp>
        <p:nvSpPr>
          <p:cNvPr id="18435" name="Content Placeholder 2">
            <a:extLst>
              <a:ext uri="{FF2B5EF4-FFF2-40B4-BE49-F238E27FC236}">
                <a16:creationId xmlns:a16="http://schemas.microsoft.com/office/drawing/2014/main" id="{7AD56B2D-5B79-0765-6820-839D641147B5}"/>
              </a:ext>
            </a:extLst>
          </p:cNvPr>
          <p:cNvSpPr>
            <a:spLocks noGrp="1"/>
          </p:cNvSpPr>
          <p:nvPr>
            <p:ph idx="1"/>
          </p:nvPr>
        </p:nvSpPr>
        <p:spPr>
          <a:xfrm>
            <a:off x="1005840" y="2190750"/>
            <a:ext cx="12618720" cy="5221606"/>
          </a:xfrm>
        </p:spPr>
        <p:txBody>
          <a:bodyPr>
            <a:normAutofit/>
          </a:bodyPr>
          <a:lstStyle/>
          <a:p>
            <a:r>
              <a:rPr lang="en-US" altLang="en-US" dirty="0"/>
              <a:t>In Phase 5, administrative and policy diagnosis, you identify (and adjust where necessary) the internal administrative issues and internal and external policy issues that can affect the successful conduct of the intervention.</a:t>
            </a:r>
          </a:p>
          <a:p>
            <a:r>
              <a:rPr lang="en-US" altLang="en-US" dirty="0"/>
              <a:t>Those administrative and policy concerns include generating the funding and other resources for the intervention.</a:t>
            </a:r>
          </a:p>
        </p:txBody>
      </p:sp>
      <p:grpSp>
        <p:nvGrpSpPr>
          <p:cNvPr id="2" name="Group 1">
            <a:extLst>
              <a:ext uri="{FF2B5EF4-FFF2-40B4-BE49-F238E27FC236}">
                <a16:creationId xmlns:a16="http://schemas.microsoft.com/office/drawing/2014/main" id="{275433CF-24FC-C01A-CCF5-D03D97F6B47C}"/>
              </a:ext>
            </a:extLst>
          </p:cNvPr>
          <p:cNvGrpSpPr/>
          <p:nvPr/>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F42F5F22-C18A-6022-0536-C856212940C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E843983E-C73D-0CA2-9A48-6369706B7EA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94892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animEffect transition="in" filter="fade">
                                      <p:cBhvr>
                                        <p:cTn id="7" dur="500"/>
                                        <p:tgtEl>
                                          <p:spTgt spid="184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435">
                                            <p:txEl>
                                              <p:pRg st="1" end="1"/>
                                            </p:txEl>
                                          </p:spTgt>
                                        </p:tgtEl>
                                        <p:attrNameLst>
                                          <p:attrName>style.visibility</p:attrName>
                                        </p:attrNameLst>
                                      </p:cBhvr>
                                      <p:to>
                                        <p:strVal val="visible"/>
                                      </p:to>
                                    </p:set>
                                    <p:animEffect transition="in" filter="fade">
                                      <p:cBhvr>
                                        <p:cTn id="12" dur="500"/>
                                        <p:tgtEl>
                                          <p:spTgt spid="184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461" name="Picture 19460" descr="Exclamation mark on a yellow background">
            <a:extLst>
              <a:ext uri="{FF2B5EF4-FFF2-40B4-BE49-F238E27FC236}">
                <a16:creationId xmlns:a16="http://schemas.microsoft.com/office/drawing/2014/main" id="{04B2629E-A705-A868-BCCB-C18121EE7680}"/>
              </a:ext>
            </a:extLst>
          </p:cNvPr>
          <p:cNvPicPr>
            <a:picLocks noChangeAspect="1"/>
          </p:cNvPicPr>
          <p:nvPr/>
        </p:nvPicPr>
        <p:blipFill rotWithShape="1">
          <a:blip r:embed="rId2">
            <a:duotone>
              <a:schemeClr val="bg2">
                <a:shade val="45000"/>
                <a:satMod val="135000"/>
              </a:schemeClr>
              <a:prstClr val="white"/>
            </a:duotone>
          </a:blip>
          <a:srcRect t="25000"/>
          <a:stretch/>
        </p:blipFill>
        <p:spPr>
          <a:xfrm>
            <a:off x="24" y="12"/>
            <a:ext cx="14630376" cy="8229588"/>
          </a:xfrm>
          <a:prstGeom prst="rect">
            <a:avLst/>
          </a:prstGeom>
        </p:spPr>
      </p:pic>
      <p:sp>
        <p:nvSpPr>
          <p:cNvPr id="19465" name="Rectangle 19464">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Calibri" panose="020F0502020204030204"/>
            </a:endParaRPr>
          </a:p>
        </p:txBody>
      </p:sp>
      <p:sp>
        <p:nvSpPr>
          <p:cNvPr id="19458" name="Title 1">
            <a:extLst>
              <a:ext uri="{FF2B5EF4-FFF2-40B4-BE49-F238E27FC236}">
                <a16:creationId xmlns:a16="http://schemas.microsoft.com/office/drawing/2014/main" id="{A3A499F1-F8C7-35D8-9030-EAA2D795F2A3}"/>
              </a:ext>
            </a:extLst>
          </p:cNvPr>
          <p:cNvSpPr>
            <a:spLocks noGrp="1"/>
          </p:cNvSpPr>
          <p:nvPr>
            <p:ph type="title"/>
          </p:nvPr>
        </p:nvSpPr>
        <p:spPr>
          <a:xfrm>
            <a:off x="1005840" y="438150"/>
            <a:ext cx="12618720" cy="1590676"/>
          </a:xfrm>
        </p:spPr>
        <p:txBody>
          <a:bodyPr>
            <a:normAutofit/>
          </a:bodyPr>
          <a:lstStyle/>
          <a:p>
            <a:r>
              <a:rPr lang="en-US" altLang="en-US"/>
              <a:t>How do you use PRECEDE/PROCEED? (cont.)</a:t>
            </a:r>
          </a:p>
        </p:txBody>
      </p:sp>
      <p:sp>
        <p:nvSpPr>
          <p:cNvPr id="19459" name="Content Placeholder 2">
            <a:extLst>
              <a:ext uri="{FF2B5EF4-FFF2-40B4-BE49-F238E27FC236}">
                <a16:creationId xmlns:a16="http://schemas.microsoft.com/office/drawing/2014/main" id="{EB6C9AD9-66EB-A856-6275-A2718B29B170}"/>
              </a:ext>
            </a:extLst>
          </p:cNvPr>
          <p:cNvSpPr>
            <a:spLocks noGrp="1"/>
          </p:cNvSpPr>
          <p:nvPr>
            <p:ph idx="1"/>
          </p:nvPr>
        </p:nvSpPr>
        <p:spPr>
          <a:xfrm>
            <a:off x="1005840" y="2190750"/>
            <a:ext cx="12618720" cy="5221606"/>
          </a:xfrm>
        </p:spPr>
        <p:txBody>
          <a:bodyPr>
            <a:normAutofit/>
          </a:bodyPr>
          <a:lstStyle/>
          <a:p>
            <a:r>
              <a:rPr lang="en-US" altLang="en-US" dirty="0"/>
              <a:t>In Phase 6, implementation, you carry out the intervention.</a:t>
            </a:r>
          </a:p>
          <a:p>
            <a:r>
              <a:rPr lang="en-US" altLang="en-US" dirty="0"/>
              <a:t>In Phase 7, process evaluation, you evaluate the process of the intervention – i.e., you determine whether the intervention is proceeding according to plan, and adjust accordingly.</a:t>
            </a:r>
          </a:p>
          <a:p>
            <a:r>
              <a:rPr lang="en-US" altLang="en-US" dirty="0"/>
              <a:t>In Phase 8, impact evaluation, you evaluate whether the intervention is having the intended impact on the behavioral and environmental factors it’s aimed at, and adjust accordingly.</a:t>
            </a:r>
          </a:p>
          <a:p>
            <a:r>
              <a:rPr lang="en-US" altLang="en-US" dirty="0"/>
              <a:t>In Phase 9, outcome evaluation, you evaluate whether the intervention’s effects are in turn producing the outcome(s) the community identified in Phase 1, and adjust accordingly.</a:t>
            </a:r>
          </a:p>
          <a:p>
            <a:endParaRPr lang="en-US" altLang="en-US" dirty="0"/>
          </a:p>
        </p:txBody>
      </p:sp>
      <p:grpSp>
        <p:nvGrpSpPr>
          <p:cNvPr id="2" name="Group 1">
            <a:extLst>
              <a:ext uri="{FF2B5EF4-FFF2-40B4-BE49-F238E27FC236}">
                <a16:creationId xmlns:a16="http://schemas.microsoft.com/office/drawing/2014/main" id="{954C13DB-CE9B-0EBD-455A-D81312C7E652}"/>
              </a:ext>
            </a:extLst>
          </p:cNvPr>
          <p:cNvGrpSpPr/>
          <p:nvPr/>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ADAC3B0D-6EC1-1A9F-607A-B0EDE83AE73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AC79342B-9A0D-1F6E-4895-4920C5FE4C5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561074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Effect transition="in" filter="fade">
                                      <p:cBhvr>
                                        <p:cTn id="7" dur="500"/>
                                        <p:tgtEl>
                                          <p:spTgt spid="194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459">
                                            <p:txEl>
                                              <p:pRg st="1" end="1"/>
                                            </p:txEl>
                                          </p:spTgt>
                                        </p:tgtEl>
                                        <p:attrNameLst>
                                          <p:attrName>style.visibility</p:attrName>
                                        </p:attrNameLst>
                                      </p:cBhvr>
                                      <p:to>
                                        <p:strVal val="visible"/>
                                      </p:to>
                                    </p:set>
                                    <p:animEffect transition="in" filter="fade">
                                      <p:cBhvr>
                                        <p:cTn id="12" dur="500"/>
                                        <p:tgtEl>
                                          <p:spTgt spid="1945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459">
                                            <p:txEl>
                                              <p:pRg st="2" end="2"/>
                                            </p:txEl>
                                          </p:spTgt>
                                        </p:tgtEl>
                                        <p:attrNameLst>
                                          <p:attrName>style.visibility</p:attrName>
                                        </p:attrNameLst>
                                      </p:cBhvr>
                                      <p:to>
                                        <p:strVal val="visible"/>
                                      </p:to>
                                    </p:set>
                                    <p:animEffect transition="in" filter="fade">
                                      <p:cBhvr>
                                        <p:cTn id="17" dur="500"/>
                                        <p:tgtEl>
                                          <p:spTgt spid="1945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459">
                                            <p:txEl>
                                              <p:pRg st="3" end="3"/>
                                            </p:txEl>
                                          </p:spTgt>
                                        </p:tgtEl>
                                        <p:attrNameLst>
                                          <p:attrName>style.visibility</p:attrName>
                                        </p:attrNameLst>
                                      </p:cBhvr>
                                      <p:to>
                                        <p:strVal val="visible"/>
                                      </p:to>
                                    </p:set>
                                    <p:animEffect transition="in" filter="fade">
                                      <p:cBhvr>
                                        <p:cTn id="22" dur="500"/>
                                        <p:tgtEl>
                                          <p:spTgt spid="1945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D8572-685A-3A56-2216-165C7A85EC0A}"/>
              </a:ext>
            </a:extLst>
          </p:cNvPr>
          <p:cNvSpPr>
            <a:spLocks noGrp="1"/>
          </p:cNvSpPr>
          <p:nvPr>
            <p:ph type="title"/>
          </p:nvPr>
        </p:nvSpPr>
        <p:spPr/>
        <p:txBody>
          <a:bodyPr/>
          <a:lstStyle/>
          <a:p>
            <a:endParaRPr lang="nb-NO"/>
          </a:p>
        </p:txBody>
      </p:sp>
      <p:sp>
        <p:nvSpPr>
          <p:cNvPr id="3" name="Content Placeholder 2">
            <a:extLst>
              <a:ext uri="{FF2B5EF4-FFF2-40B4-BE49-F238E27FC236}">
                <a16:creationId xmlns:a16="http://schemas.microsoft.com/office/drawing/2014/main" id="{6A41C015-3594-3230-5BCB-36CFC1F727D6}"/>
              </a:ext>
            </a:extLst>
          </p:cNvPr>
          <p:cNvSpPr>
            <a:spLocks noGrp="1"/>
          </p:cNvSpPr>
          <p:nvPr>
            <p:ph idx="1"/>
          </p:nvPr>
        </p:nvSpPr>
        <p:spPr/>
        <p:txBody>
          <a:bodyPr/>
          <a:lstStyle/>
          <a:p>
            <a:endParaRPr lang="nb-NO"/>
          </a:p>
        </p:txBody>
      </p:sp>
      <p:pic>
        <p:nvPicPr>
          <p:cNvPr id="5" name="Picture 4">
            <a:extLst>
              <a:ext uri="{FF2B5EF4-FFF2-40B4-BE49-F238E27FC236}">
                <a16:creationId xmlns:a16="http://schemas.microsoft.com/office/drawing/2014/main" id="{F89B82AB-14AC-3B81-0467-AA14511960E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4630400" cy="2766647"/>
          </a:xfrm>
          <a:prstGeom prst="rect">
            <a:avLst/>
          </a:prstGeom>
        </p:spPr>
      </p:pic>
      <p:pic>
        <p:nvPicPr>
          <p:cNvPr id="7" name="Picture 6">
            <a:extLst>
              <a:ext uri="{FF2B5EF4-FFF2-40B4-BE49-F238E27FC236}">
                <a16:creationId xmlns:a16="http://schemas.microsoft.com/office/drawing/2014/main" id="{CE1061F4-3894-54EA-7F68-FCCD2F76A46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40326" y="0"/>
            <a:ext cx="13828522" cy="8229600"/>
          </a:xfrm>
          <a:prstGeom prst="rect">
            <a:avLst/>
          </a:prstGeom>
        </p:spPr>
      </p:pic>
    </p:spTree>
    <p:extLst>
      <p:ext uri="{BB962C8B-B14F-4D97-AF65-F5344CB8AC3E}">
        <p14:creationId xmlns:p14="http://schemas.microsoft.com/office/powerpoint/2010/main" val="786750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960121" y="1789612"/>
            <a:ext cx="4000499" cy="4198924"/>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Calibri" panose="020F0502020204030204"/>
            </a:endParaRPr>
          </a:p>
        </p:txBody>
      </p:sp>
      <p:sp>
        <p:nvSpPr>
          <p:cNvPr id="2" name="Title 1">
            <a:extLst>
              <a:ext uri="{FF2B5EF4-FFF2-40B4-BE49-F238E27FC236}">
                <a16:creationId xmlns:a16="http://schemas.microsoft.com/office/drawing/2014/main" id="{1A73DB13-04F4-8F7C-BC6A-762B8B619B67}"/>
              </a:ext>
            </a:extLst>
          </p:cNvPr>
          <p:cNvSpPr>
            <a:spLocks noGrp="1"/>
          </p:cNvSpPr>
          <p:nvPr>
            <p:ph type="title"/>
          </p:nvPr>
        </p:nvSpPr>
        <p:spPr>
          <a:xfrm>
            <a:off x="1234440" y="2360720"/>
            <a:ext cx="3154680" cy="3056708"/>
          </a:xfrm>
          <a:noFill/>
        </p:spPr>
        <p:txBody>
          <a:bodyPr vert="horz" lIns="109728" tIns="54864" rIns="109728" bIns="54864" rtlCol="0" anchor="ctr">
            <a:normAutofit/>
          </a:bodyPr>
          <a:lstStyle/>
          <a:p>
            <a:pPr algn="ctr"/>
            <a:r>
              <a:rPr lang="en-US" sz="4320">
                <a:solidFill>
                  <a:srgbClr val="FFFFFF"/>
                </a:solidFill>
              </a:rPr>
              <a:t>Intervention Mapping</a:t>
            </a:r>
          </a:p>
        </p:txBody>
      </p:sp>
      <p:pic>
        <p:nvPicPr>
          <p:cNvPr id="1026" name="Picture 2">
            <a:extLst>
              <a:ext uri="{FF2B5EF4-FFF2-40B4-BE49-F238E27FC236}">
                <a16:creationId xmlns:a16="http://schemas.microsoft.com/office/drawing/2014/main" id="{78CA7659-A2F3-8F0E-8E6C-5555D489ADB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7270208" y="772160"/>
            <a:ext cx="5061983" cy="6682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498249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36F400F-DF28-43BC-8D8E-4929793B3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85877" y="384048"/>
            <a:ext cx="13858646" cy="7461504"/>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Calibri" panose="020F0502020204030204"/>
            </a:endParaRPr>
          </a:p>
        </p:txBody>
      </p:sp>
      <p:sp>
        <p:nvSpPr>
          <p:cNvPr id="2" name="Tittel 1"/>
          <p:cNvSpPr>
            <a:spLocks noGrp="1"/>
          </p:cNvSpPr>
          <p:nvPr>
            <p:ph type="title"/>
          </p:nvPr>
        </p:nvSpPr>
        <p:spPr>
          <a:xfrm>
            <a:off x="1005840" y="802053"/>
            <a:ext cx="12618720" cy="1590676"/>
          </a:xfrm>
        </p:spPr>
        <p:txBody>
          <a:bodyPr>
            <a:normAutofit/>
          </a:bodyPr>
          <a:lstStyle/>
          <a:p>
            <a:r>
              <a:rPr lang="nb-NO"/>
              <a:t>IM Step 1</a:t>
            </a:r>
          </a:p>
        </p:txBody>
      </p:sp>
      <p:sp>
        <p:nvSpPr>
          <p:cNvPr id="3" name="Plassholder for innhold 2"/>
          <p:cNvSpPr>
            <a:spLocks noGrp="1"/>
          </p:cNvSpPr>
          <p:nvPr>
            <p:ph sz="half" idx="1"/>
          </p:nvPr>
        </p:nvSpPr>
        <p:spPr>
          <a:xfrm>
            <a:off x="1005840" y="2612947"/>
            <a:ext cx="6117336" cy="4554898"/>
          </a:xfrm>
        </p:spPr>
        <p:txBody>
          <a:bodyPr>
            <a:normAutofit/>
          </a:bodyPr>
          <a:lstStyle/>
          <a:p>
            <a:r>
              <a:rPr lang="nb-NO" sz="2880" dirty="0"/>
              <a:t>Needs Assessment for at risk</a:t>
            </a:r>
          </a:p>
          <a:p>
            <a:pPr lvl="1"/>
            <a:r>
              <a:rPr lang="nb-NO" dirty="0"/>
              <a:t>Scientific, epidemology, behavioral 	social analysis</a:t>
            </a:r>
          </a:p>
          <a:p>
            <a:r>
              <a:rPr lang="nb-NO" sz="2880" b="1" u="sng" dirty="0"/>
              <a:t>Understand groups involved</a:t>
            </a:r>
          </a:p>
          <a:p>
            <a:r>
              <a:rPr lang="nb-NO" sz="2880" dirty="0"/>
              <a:t>PRECEDE</a:t>
            </a:r>
          </a:p>
          <a:p>
            <a:pPr lvl="2"/>
            <a:endParaRPr lang="nb-NO" sz="2880" dirty="0"/>
          </a:p>
        </p:txBody>
      </p:sp>
      <p:sp>
        <p:nvSpPr>
          <p:cNvPr id="5" name="Plassholder for innhold 4"/>
          <p:cNvSpPr>
            <a:spLocks noGrp="1"/>
          </p:cNvSpPr>
          <p:nvPr>
            <p:ph sz="half" idx="2"/>
          </p:nvPr>
        </p:nvSpPr>
        <p:spPr>
          <a:xfrm>
            <a:off x="7507224" y="2612947"/>
            <a:ext cx="6117336" cy="4554898"/>
          </a:xfrm>
        </p:spPr>
        <p:txBody>
          <a:bodyPr>
            <a:normAutofit/>
          </a:bodyPr>
          <a:lstStyle/>
          <a:p>
            <a:r>
              <a:rPr lang="nb-NO" sz="2880" dirty="0"/>
              <a:t>Phishing</a:t>
            </a:r>
          </a:p>
          <a:p>
            <a:r>
              <a:rPr lang="nb-NO" sz="2880" dirty="0"/>
              <a:t>Strong Passwords</a:t>
            </a:r>
          </a:p>
          <a:p>
            <a:r>
              <a:rPr lang="nb-NO" sz="2880" dirty="0"/>
              <a:t>VPN use</a:t>
            </a:r>
          </a:p>
          <a:p>
            <a:r>
              <a:rPr lang="nb-NO" sz="2880" dirty="0"/>
              <a:t>Reporting</a:t>
            </a:r>
          </a:p>
          <a:p>
            <a:endParaRPr lang="nb-NO" sz="2880" dirty="0"/>
          </a:p>
          <a:p>
            <a:endParaRPr lang="nb-NO" sz="2880" dirty="0"/>
          </a:p>
        </p:txBody>
      </p:sp>
      <p:pic>
        <p:nvPicPr>
          <p:cNvPr id="6" name="Picture 5">
            <a:extLst>
              <a:ext uri="{FF2B5EF4-FFF2-40B4-BE49-F238E27FC236}">
                <a16:creationId xmlns:a16="http://schemas.microsoft.com/office/drawing/2014/main" id="{B8015B81-6C93-31C5-0D1A-9B30C4A2FA9C}"/>
              </a:ext>
            </a:extLst>
          </p:cNvPr>
          <p:cNvPicPr>
            <a:picLocks noChangeAspect="1"/>
          </p:cNvPicPr>
          <p:nvPr/>
        </p:nvPicPr>
        <p:blipFill>
          <a:blip r:embed="rId2"/>
          <a:stretch>
            <a:fillRect/>
          </a:stretch>
        </p:blipFill>
        <p:spPr>
          <a:xfrm>
            <a:off x="1890908" y="1119722"/>
            <a:ext cx="10848584" cy="5990156"/>
          </a:xfrm>
          <a:prstGeom prst="rect">
            <a:avLst/>
          </a:prstGeom>
        </p:spPr>
      </p:pic>
    </p:spTree>
    <p:extLst>
      <p:ext uri="{BB962C8B-B14F-4D97-AF65-F5344CB8AC3E}">
        <p14:creationId xmlns:p14="http://schemas.microsoft.com/office/powerpoint/2010/main" val="1012870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fade">
                                      <p:cBhvr>
                                        <p:cTn id="25" dur="500"/>
                                        <p:tgtEl>
                                          <p:spTgt spid="5">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xEl>
                                              <p:pRg st="1" end="1"/>
                                            </p:txEl>
                                          </p:spTgt>
                                        </p:tgtEl>
                                        <p:attrNameLst>
                                          <p:attrName>style.visibility</p:attrName>
                                        </p:attrNameLst>
                                      </p:cBhvr>
                                      <p:to>
                                        <p:strVal val="visible"/>
                                      </p:to>
                                    </p:set>
                                    <p:animEffect transition="in" filter="fade">
                                      <p:cBhvr>
                                        <p:cTn id="30" dur="500"/>
                                        <p:tgtEl>
                                          <p:spTgt spid="5">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
                                            <p:txEl>
                                              <p:pRg st="2" end="2"/>
                                            </p:txEl>
                                          </p:spTgt>
                                        </p:tgtEl>
                                        <p:attrNameLst>
                                          <p:attrName>style.visibility</p:attrName>
                                        </p:attrNameLst>
                                      </p:cBhvr>
                                      <p:to>
                                        <p:strVal val="visible"/>
                                      </p:to>
                                    </p:set>
                                    <p:animEffect transition="in" filter="fade">
                                      <p:cBhvr>
                                        <p:cTn id="35" dur="500"/>
                                        <p:tgtEl>
                                          <p:spTgt spid="5">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5">
                                            <p:txEl>
                                              <p:pRg st="3" end="3"/>
                                            </p:txEl>
                                          </p:spTgt>
                                        </p:tgtEl>
                                        <p:attrNameLst>
                                          <p:attrName>style.visibility</p:attrName>
                                        </p:attrNameLst>
                                      </p:cBhvr>
                                      <p:to>
                                        <p:strVal val="visible"/>
                                      </p:to>
                                    </p:set>
                                    <p:animEffect transition="in" filter="fade">
                                      <p:cBhvr>
                                        <p:cTn id="40" dur="500"/>
                                        <p:tgtEl>
                                          <p:spTgt spid="5">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randombar(horizontal)">
                                      <p:cBhvr>
                                        <p:cTn id="4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36F400F-DF28-43BC-8D8E-4929793B3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85877" y="384048"/>
            <a:ext cx="13858646" cy="7461504"/>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Calibri" panose="020F0502020204030204"/>
            </a:endParaRPr>
          </a:p>
        </p:txBody>
      </p:sp>
      <p:sp>
        <p:nvSpPr>
          <p:cNvPr id="2" name="Tittel 1"/>
          <p:cNvSpPr>
            <a:spLocks noGrp="1"/>
          </p:cNvSpPr>
          <p:nvPr>
            <p:ph type="title"/>
          </p:nvPr>
        </p:nvSpPr>
        <p:spPr>
          <a:xfrm>
            <a:off x="1005840" y="802053"/>
            <a:ext cx="12618720" cy="1590676"/>
          </a:xfrm>
        </p:spPr>
        <p:txBody>
          <a:bodyPr>
            <a:normAutofit/>
          </a:bodyPr>
          <a:lstStyle/>
          <a:p>
            <a:r>
              <a:rPr lang="nb-NO"/>
              <a:t>IM Steps 2</a:t>
            </a:r>
            <a:endParaRPr lang="nb-NO" dirty="0"/>
          </a:p>
        </p:txBody>
      </p:sp>
      <p:sp>
        <p:nvSpPr>
          <p:cNvPr id="3" name="Plassholder for innhold 2"/>
          <p:cNvSpPr>
            <a:spLocks noGrp="1"/>
          </p:cNvSpPr>
          <p:nvPr>
            <p:ph sz="half" idx="1"/>
          </p:nvPr>
        </p:nvSpPr>
        <p:spPr>
          <a:xfrm>
            <a:off x="1005840" y="2612947"/>
            <a:ext cx="6117336" cy="4554898"/>
          </a:xfrm>
        </p:spPr>
        <p:txBody>
          <a:bodyPr>
            <a:normAutofit/>
          </a:bodyPr>
          <a:lstStyle/>
          <a:p>
            <a:r>
              <a:rPr lang="nb-NO" sz="2880" dirty="0"/>
              <a:t>Expected changes</a:t>
            </a:r>
          </a:p>
          <a:p>
            <a:r>
              <a:rPr lang="nb-NO" sz="2880" dirty="0"/>
              <a:t>Performance objectives</a:t>
            </a:r>
          </a:p>
          <a:p>
            <a:r>
              <a:rPr lang="nb-NO" sz="2880" dirty="0"/>
              <a:t>Specify Determinants</a:t>
            </a:r>
          </a:p>
          <a:p>
            <a:r>
              <a:rPr lang="nb-NO" sz="2880" dirty="0"/>
              <a:t>Create matrices of change objectives</a:t>
            </a:r>
          </a:p>
          <a:p>
            <a:endParaRPr lang="nb-NO" sz="2880" dirty="0"/>
          </a:p>
          <a:p>
            <a:r>
              <a:rPr lang="nb-NO" sz="2880" dirty="0"/>
              <a:t>Awareness, Behaviour, Knowledge</a:t>
            </a:r>
          </a:p>
        </p:txBody>
      </p:sp>
      <p:sp>
        <p:nvSpPr>
          <p:cNvPr id="4" name="Plassholder for innhold 3"/>
          <p:cNvSpPr>
            <a:spLocks noGrp="1"/>
          </p:cNvSpPr>
          <p:nvPr>
            <p:ph sz="half" idx="2"/>
          </p:nvPr>
        </p:nvSpPr>
        <p:spPr>
          <a:xfrm>
            <a:off x="7507224" y="2612947"/>
            <a:ext cx="6117336" cy="4554898"/>
          </a:xfrm>
        </p:spPr>
        <p:txBody>
          <a:bodyPr>
            <a:normAutofit/>
          </a:bodyPr>
          <a:lstStyle/>
          <a:p>
            <a:r>
              <a:rPr lang="nb-NO" sz="2880" dirty="0"/>
              <a:t>Phishing</a:t>
            </a:r>
          </a:p>
          <a:p>
            <a:pPr marL="0" indent="0">
              <a:buNone/>
            </a:pPr>
            <a:endParaRPr lang="nb-NO" sz="2880" dirty="0"/>
          </a:p>
        </p:txBody>
      </p:sp>
      <p:pic>
        <p:nvPicPr>
          <p:cNvPr id="6" name="Picture 5">
            <a:extLst>
              <a:ext uri="{FF2B5EF4-FFF2-40B4-BE49-F238E27FC236}">
                <a16:creationId xmlns:a16="http://schemas.microsoft.com/office/drawing/2014/main" id="{6E00EA81-2CF0-62B5-34FE-1A9F9CD33598}"/>
              </a:ext>
            </a:extLst>
          </p:cNvPr>
          <p:cNvPicPr>
            <a:picLocks noChangeAspect="1"/>
          </p:cNvPicPr>
          <p:nvPr/>
        </p:nvPicPr>
        <p:blipFill>
          <a:blip r:embed="rId2"/>
          <a:stretch>
            <a:fillRect/>
          </a:stretch>
        </p:blipFill>
        <p:spPr>
          <a:xfrm>
            <a:off x="891982" y="2059094"/>
            <a:ext cx="13206220" cy="4226560"/>
          </a:xfrm>
          <a:prstGeom prst="rect">
            <a:avLst/>
          </a:prstGeom>
        </p:spPr>
      </p:pic>
    </p:spTree>
    <p:extLst>
      <p:ext uri="{BB962C8B-B14F-4D97-AF65-F5344CB8AC3E}">
        <p14:creationId xmlns:p14="http://schemas.microsoft.com/office/powerpoint/2010/main" val="1126443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arn(inVertical)">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randombar(horizontal)">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36F400F-DF28-43BC-8D8E-4929793B3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85877" y="384048"/>
            <a:ext cx="13858646" cy="7461504"/>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Calibri" panose="020F0502020204030204"/>
            </a:endParaRPr>
          </a:p>
        </p:txBody>
      </p:sp>
      <p:sp>
        <p:nvSpPr>
          <p:cNvPr id="2" name="Tittel 1"/>
          <p:cNvSpPr>
            <a:spLocks noGrp="1"/>
          </p:cNvSpPr>
          <p:nvPr>
            <p:ph type="title"/>
          </p:nvPr>
        </p:nvSpPr>
        <p:spPr>
          <a:xfrm>
            <a:off x="1005840" y="802053"/>
            <a:ext cx="12618720" cy="1590676"/>
          </a:xfrm>
        </p:spPr>
        <p:txBody>
          <a:bodyPr>
            <a:normAutofit/>
          </a:bodyPr>
          <a:lstStyle/>
          <a:p>
            <a:r>
              <a:rPr lang="nb-NO" dirty="0"/>
              <a:t>IM </a:t>
            </a:r>
            <a:r>
              <a:rPr lang="nb-NO" dirty="0" err="1"/>
              <a:t>Steps</a:t>
            </a:r>
            <a:r>
              <a:rPr lang="nb-NO" dirty="0"/>
              <a:t> 3</a:t>
            </a:r>
          </a:p>
        </p:txBody>
      </p:sp>
      <p:sp>
        <p:nvSpPr>
          <p:cNvPr id="3" name="Plassholder for innhold 2"/>
          <p:cNvSpPr>
            <a:spLocks noGrp="1"/>
          </p:cNvSpPr>
          <p:nvPr>
            <p:ph sz="half" idx="1"/>
          </p:nvPr>
        </p:nvSpPr>
        <p:spPr>
          <a:xfrm>
            <a:off x="1005840" y="2612947"/>
            <a:ext cx="6117336" cy="4554898"/>
          </a:xfrm>
        </p:spPr>
        <p:txBody>
          <a:bodyPr>
            <a:normAutofit/>
          </a:bodyPr>
          <a:lstStyle/>
          <a:p>
            <a:r>
              <a:rPr lang="nb-NO" sz="2880"/>
              <a:t>Methods and Strategies</a:t>
            </a:r>
          </a:p>
          <a:p>
            <a:pPr lvl="1"/>
            <a:r>
              <a:rPr lang="nb-NO"/>
              <a:t>Evidence</a:t>
            </a:r>
            <a:r>
              <a:rPr lang="nb-NO" dirty="0"/>
              <a:t> </a:t>
            </a:r>
            <a:r>
              <a:rPr lang="nb-NO"/>
              <a:t>based</a:t>
            </a:r>
            <a:endParaRPr lang="nb-NO" dirty="0"/>
          </a:p>
          <a:p>
            <a:pPr lvl="1"/>
            <a:r>
              <a:rPr lang="nb-NO"/>
              <a:t>Theoretical</a:t>
            </a:r>
            <a:r>
              <a:rPr lang="nb-NO" dirty="0"/>
              <a:t> </a:t>
            </a:r>
            <a:r>
              <a:rPr lang="nb-NO"/>
              <a:t>methods</a:t>
            </a:r>
            <a:endParaRPr lang="nb-NO" dirty="0"/>
          </a:p>
          <a:p>
            <a:pPr lvl="1"/>
            <a:r>
              <a:rPr lang="nb-NO" dirty="0"/>
              <a:t>Program </a:t>
            </a:r>
            <a:r>
              <a:rPr lang="nb-NO"/>
              <a:t>methods</a:t>
            </a:r>
            <a:endParaRPr lang="nb-NO" dirty="0"/>
          </a:p>
          <a:p>
            <a:pPr lvl="1"/>
            <a:r>
              <a:rPr lang="nb-NO" dirty="0"/>
              <a:t>Select/design </a:t>
            </a:r>
            <a:r>
              <a:rPr lang="nb-NO"/>
              <a:t>strategies</a:t>
            </a:r>
            <a:endParaRPr lang="nb-NO" dirty="0"/>
          </a:p>
          <a:p>
            <a:pPr lvl="1"/>
            <a:r>
              <a:rPr lang="nb-NO" dirty="0"/>
              <a:t>Strategies match change objectives!</a:t>
            </a:r>
          </a:p>
          <a:p>
            <a:pPr lvl="1"/>
            <a:endParaRPr lang="nb-NO" dirty="0"/>
          </a:p>
          <a:p>
            <a:endParaRPr lang="nb-NO" sz="2880"/>
          </a:p>
          <a:p>
            <a:endParaRPr lang="nb-NO" sz="2880"/>
          </a:p>
        </p:txBody>
      </p:sp>
      <p:sp>
        <p:nvSpPr>
          <p:cNvPr id="4" name="Plassholder for innhold 3"/>
          <p:cNvSpPr>
            <a:spLocks noGrp="1"/>
          </p:cNvSpPr>
          <p:nvPr>
            <p:ph sz="half" idx="2"/>
          </p:nvPr>
        </p:nvSpPr>
        <p:spPr>
          <a:xfrm>
            <a:off x="7507224" y="2612947"/>
            <a:ext cx="6117336" cy="4554898"/>
          </a:xfrm>
        </p:spPr>
        <p:txBody>
          <a:bodyPr>
            <a:normAutofit/>
          </a:bodyPr>
          <a:lstStyle/>
          <a:p>
            <a:r>
              <a:rPr lang="nb-NO" sz="2880"/>
              <a:t>Phishing</a:t>
            </a:r>
          </a:p>
          <a:p>
            <a:endParaRPr lang="nb-NO" sz="2880"/>
          </a:p>
          <a:p>
            <a:endParaRPr lang="nb-NO" sz="2880"/>
          </a:p>
          <a:p>
            <a:endParaRPr lang="nb-NO" sz="2880"/>
          </a:p>
          <a:p>
            <a:endParaRPr lang="nb-NO" sz="2880"/>
          </a:p>
          <a:p>
            <a:endParaRPr lang="nb-NO" sz="2880"/>
          </a:p>
        </p:txBody>
      </p:sp>
      <p:pic>
        <p:nvPicPr>
          <p:cNvPr id="6" name="Picture 5">
            <a:extLst>
              <a:ext uri="{FF2B5EF4-FFF2-40B4-BE49-F238E27FC236}">
                <a16:creationId xmlns:a16="http://schemas.microsoft.com/office/drawing/2014/main" id="{BB37D27C-7F85-3512-4278-6CC8FFD56A2A}"/>
              </a:ext>
            </a:extLst>
          </p:cNvPr>
          <p:cNvPicPr>
            <a:picLocks noChangeAspect="1"/>
          </p:cNvPicPr>
          <p:nvPr/>
        </p:nvPicPr>
        <p:blipFill>
          <a:blip r:embed="rId2"/>
          <a:stretch>
            <a:fillRect/>
          </a:stretch>
        </p:blipFill>
        <p:spPr>
          <a:xfrm>
            <a:off x="1005840" y="3105187"/>
            <a:ext cx="11844797" cy="3844254"/>
          </a:xfrm>
          <a:prstGeom prst="rect">
            <a:avLst/>
          </a:prstGeom>
        </p:spPr>
      </p:pic>
    </p:spTree>
    <p:extLst>
      <p:ext uri="{BB962C8B-B14F-4D97-AF65-F5344CB8AC3E}">
        <p14:creationId xmlns:p14="http://schemas.microsoft.com/office/powerpoint/2010/main" val="2530577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a:t>More Steps</a:t>
            </a:r>
            <a:endParaRPr lang="nb-NO" dirty="0"/>
          </a:p>
        </p:txBody>
      </p:sp>
      <p:sp>
        <p:nvSpPr>
          <p:cNvPr id="3" name="Plassholder for innhold 2"/>
          <p:cNvSpPr>
            <a:spLocks noGrp="1"/>
          </p:cNvSpPr>
          <p:nvPr>
            <p:ph idx="1"/>
          </p:nvPr>
        </p:nvSpPr>
        <p:spPr>
          <a:xfrm>
            <a:off x="883920" y="1879176"/>
            <a:ext cx="4182533" cy="5221606"/>
          </a:xfrm>
        </p:spPr>
        <p:txBody>
          <a:bodyPr>
            <a:normAutofit lnSpcReduction="10000"/>
          </a:bodyPr>
          <a:lstStyle/>
          <a:p>
            <a:r>
              <a:rPr lang="nb-NO" sz="2040" dirty="0"/>
              <a:t>4 Program</a:t>
            </a:r>
          </a:p>
          <a:p>
            <a:pPr lvl="1"/>
            <a:r>
              <a:rPr lang="nb-NO" sz="2040" dirty="0"/>
              <a:t>Consulting with participants and implementers</a:t>
            </a:r>
          </a:p>
          <a:p>
            <a:pPr lvl="1"/>
            <a:r>
              <a:rPr lang="nb-NO" sz="2040" dirty="0"/>
              <a:t>Protocols</a:t>
            </a:r>
          </a:p>
          <a:p>
            <a:pPr lvl="1"/>
            <a:r>
              <a:rPr lang="nb-NO" sz="2040" dirty="0"/>
              <a:t>Pretest</a:t>
            </a:r>
          </a:p>
          <a:p>
            <a:r>
              <a:rPr lang="nb-NO" sz="2040" dirty="0"/>
              <a:t>5 Adoption and Implementation</a:t>
            </a:r>
          </a:p>
          <a:p>
            <a:pPr lvl="1"/>
            <a:r>
              <a:rPr lang="nb-NO" sz="2040" dirty="0"/>
              <a:t>Sustainability</a:t>
            </a:r>
          </a:p>
          <a:p>
            <a:pPr lvl="1"/>
            <a:r>
              <a:rPr lang="nb-NO" sz="2040" dirty="0"/>
              <a:t>Methods and strategies after prestest</a:t>
            </a:r>
          </a:p>
          <a:p>
            <a:r>
              <a:rPr lang="nb-NO" sz="2040" dirty="0"/>
              <a:t>6 Evaluation</a:t>
            </a:r>
          </a:p>
          <a:p>
            <a:pPr lvl="1"/>
            <a:r>
              <a:rPr lang="nb-NO" sz="2040" dirty="0"/>
              <a:t>Describe program and outcomes</a:t>
            </a:r>
          </a:p>
          <a:p>
            <a:pPr lvl="1"/>
            <a:r>
              <a:rPr lang="nb-NO" sz="2040" dirty="0"/>
              <a:t>Process questions</a:t>
            </a:r>
          </a:p>
          <a:p>
            <a:pPr lvl="1"/>
            <a:r>
              <a:rPr lang="nb-NO" sz="2040" dirty="0"/>
              <a:t>Indicators and measures</a:t>
            </a:r>
          </a:p>
          <a:p>
            <a:pPr lvl="1"/>
            <a:r>
              <a:rPr lang="nb-NO" sz="2040" dirty="0"/>
              <a:t>Specify evaluation design</a:t>
            </a:r>
          </a:p>
        </p:txBody>
      </p:sp>
      <p:pic>
        <p:nvPicPr>
          <p:cNvPr id="8" name="Picture 7">
            <a:extLst>
              <a:ext uri="{FF2B5EF4-FFF2-40B4-BE49-F238E27FC236}">
                <a16:creationId xmlns:a16="http://schemas.microsoft.com/office/drawing/2014/main" id="{D7B6E9CF-2ED8-9BB6-FB5B-8C02EF9EFE34}"/>
              </a:ext>
            </a:extLst>
          </p:cNvPr>
          <p:cNvPicPr>
            <a:picLocks noChangeAspect="1"/>
          </p:cNvPicPr>
          <p:nvPr/>
        </p:nvPicPr>
        <p:blipFill>
          <a:blip r:embed="rId2"/>
          <a:stretch>
            <a:fillRect/>
          </a:stretch>
        </p:blipFill>
        <p:spPr>
          <a:xfrm>
            <a:off x="4753437" y="176105"/>
            <a:ext cx="9876964" cy="2682242"/>
          </a:xfrm>
          <a:prstGeom prst="rect">
            <a:avLst/>
          </a:prstGeom>
        </p:spPr>
      </p:pic>
      <p:pic>
        <p:nvPicPr>
          <p:cNvPr id="11" name="Picture 10">
            <a:extLst>
              <a:ext uri="{FF2B5EF4-FFF2-40B4-BE49-F238E27FC236}">
                <a16:creationId xmlns:a16="http://schemas.microsoft.com/office/drawing/2014/main" id="{4E9E92BF-8469-BFBD-ADD0-63A166C72E4F}"/>
              </a:ext>
            </a:extLst>
          </p:cNvPr>
          <p:cNvPicPr>
            <a:picLocks noChangeAspect="1"/>
          </p:cNvPicPr>
          <p:nvPr/>
        </p:nvPicPr>
        <p:blipFill>
          <a:blip r:embed="rId3"/>
          <a:stretch>
            <a:fillRect/>
          </a:stretch>
        </p:blipFill>
        <p:spPr>
          <a:xfrm>
            <a:off x="4753437" y="2995571"/>
            <a:ext cx="9876964" cy="2607604"/>
          </a:xfrm>
          <a:prstGeom prst="rect">
            <a:avLst/>
          </a:prstGeom>
        </p:spPr>
      </p:pic>
      <p:pic>
        <p:nvPicPr>
          <p:cNvPr id="13" name="Picture 12">
            <a:extLst>
              <a:ext uri="{FF2B5EF4-FFF2-40B4-BE49-F238E27FC236}">
                <a16:creationId xmlns:a16="http://schemas.microsoft.com/office/drawing/2014/main" id="{950DA631-0698-8B76-7479-006613ED4986}"/>
              </a:ext>
            </a:extLst>
          </p:cNvPr>
          <p:cNvPicPr>
            <a:picLocks noChangeAspect="1"/>
          </p:cNvPicPr>
          <p:nvPr/>
        </p:nvPicPr>
        <p:blipFill>
          <a:blip r:embed="rId4"/>
          <a:stretch>
            <a:fillRect/>
          </a:stretch>
        </p:blipFill>
        <p:spPr>
          <a:xfrm>
            <a:off x="4800654" y="5538966"/>
            <a:ext cx="9879214" cy="2607604"/>
          </a:xfrm>
          <a:prstGeom prst="rect">
            <a:avLst/>
          </a:prstGeom>
        </p:spPr>
      </p:pic>
      <p:grpSp>
        <p:nvGrpSpPr>
          <p:cNvPr id="4" name="Group 3">
            <a:extLst>
              <a:ext uri="{FF2B5EF4-FFF2-40B4-BE49-F238E27FC236}">
                <a16:creationId xmlns:a16="http://schemas.microsoft.com/office/drawing/2014/main" id="{6C80D73E-24CD-6C60-6ABB-E5F7C16B9BA7}"/>
              </a:ext>
            </a:extLst>
          </p:cNvPr>
          <p:cNvGrpSpPr/>
          <p:nvPr/>
        </p:nvGrpSpPr>
        <p:grpSpPr>
          <a:xfrm>
            <a:off x="10972801" y="7594540"/>
            <a:ext cx="2591913" cy="481557"/>
            <a:chOff x="5179092" y="5483822"/>
            <a:chExt cx="3294001" cy="612000"/>
          </a:xfrm>
        </p:grpSpPr>
        <p:pic>
          <p:nvPicPr>
            <p:cNvPr id="5" name="Picture 4">
              <a:extLst>
                <a:ext uri="{FF2B5EF4-FFF2-40B4-BE49-F238E27FC236}">
                  <a16:creationId xmlns:a16="http://schemas.microsoft.com/office/drawing/2014/main" id="{BF6041B8-D7D5-1AFA-F237-6DFB48036A5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B16C00E8-A05E-B7F8-831E-774F2BDEDC3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558129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500"/>
                                        <p:tgtEl>
                                          <p:spTgt spid="3">
                                            <p:txEl>
                                              <p:pRg st="2" end="2"/>
                                            </p:txEl>
                                          </p:spTgt>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arn(inVertical)">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randombar(horizont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barn(inVertical)">
                                      <p:cBhvr>
                                        <p:cTn id="26" dur="500"/>
                                        <p:tgtEl>
                                          <p:spTgt spid="3">
                                            <p:txEl>
                                              <p:pRg st="4" end="4"/>
                                            </p:txEl>
                                          </p:spTgt>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barn(inVertical)">
                                      <p:cBhvr>
                                        <p:cTn id="29" dur="500"/>
                                        <p:tgtEl>
                                          <p:spTgt spid="3">
                                            <p:txEl>
                                              <p:pRg st="5" end="5"/>
                                            </p:txEl>
                                          </p:spTgt>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barn(inVertical)">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randombar(horizont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arn(inVertical)">
                                      <p:cBhvr>
                                        <p:cTn id="42" dur="500"/>
                                        <p:tgtEl>
                                          <p:spTgt spid="3">
                                            <p:txEl>
                                              <p:pRg st="7" end="7"/>
                                            </p:txEl>
                                          </p:spTgt>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Effect transition="in" filter="barn(inVertical)">
                                      <p:cBhvr>
                                        <p:cTn id="45" dur="500"/>
                                        <p:tgtEl>
                                          <p:spTgt spid="3">
                                            <p:txEl>
                                              <p:pRg st="8" end="8"/>
                                            </p:txEl>
                                          </p:spTgt>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3">
                                            <p:txEl>
                                              <p:pRg st="9" end="9"/>
                                            </p:txEl>
                                          </p:spTgt>
                                        </p:tgtEl>
                                        <p:attrNameLst>
                                          <p:attrName>style.visibility</p:attrName>
                                        </p:attrNameLst>
                                      </p:cBhvr>
                                      <p:to>
                                        <p:strVal val="visible"/>
                                      </p:to>
                                    </p:set>
                                    <p:animEffect transition="in" filter="barn(inVertical)">
                                      <p:cBhvr>
                                        <p:cTn id="48" dur="500"/>
                                        <p:tgtEl>
                                          <p:spTgt spid="3">
                                            <p:txEl>
                                              <p:pRg st="9" end="9"/>
                                            </p:txEl>
                                          </p:spTgt>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3">
                                            <p:txEl>
                                              <p:pRg st="10" end="10"/>
                                            </p:txEl>
                                          </p:spTgt>
                                        </p:tgtEl>
                                        <p:attrNameLst>
                                          <p:attrName>style.visibility</p:attrName>
                                        </p:attrNameLst>
                                      </p:cBhvr>
                                      <p:to>
                                        <p:strVal val="visible"/>
                                      </p:to>
                                    </p:set>
                                    <p:animEffect transition="in" filter="barn(inVertical)">
                                      <p:cBhvr>
                                        <p:cTn id="51" dur="500"/>
                                        <p:tgtEl>
                                          <p:spTgt spid="3">
                                            <p:txEl>
                                              <p:pRg st="10" end="10"/>
                                            </p:txEl>
                                          </p:spTgt>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3">
                                            <p:txEl>
                                              <p:pRg st="11" end="11"/>
                                            </p:txEl>
                                          </p:spTgt>
                                        </p:tgtEl>
                                        <p:attrNameLst>
                                          <p:attrName>style.visibility</p:attrName>
                                        </p:attrNameLst>
                                      </p:cBhvr>
                                      <p:to>
                                        <p:strVal val="visible"/>
                                      </p:to>
                                    </p:set>
                                    <p:animEffect transition="in" filter="barn(inVertical)">
                                      <p:cBhvr>
                                        <p:cTn id="54" dur="500"/>
                                        <p:tgtEl>
                                          <p:spTgt spid="3">
                                            <p:txEl>
                                              <p:pRg st="11" end="11"/>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randombar(horizontal)">
                                      <p:cBhvr>
                                        <p:cTn id="5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960121" y="1789612"/>
            <a:ext cx="4000499" cy="4198924"/>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2" name="Title 1">
            <a:extLst>
              <a:ext uri="{FF2B5EF4-FFF2-40B4-BE49-F238E27FC236}">
                <a16:creationId xmlns:a16="http://schemas.microsoft.com/office/drawing/2014/main" id="{D0E3DA66-2D9F-2C7F-DFFF-FCC236F0A2DE}"/>
              </a:ext>
            </a:extLst>
          </p:cNvPr>
          <p:cNvSpPr>
            <a:spLocks noGrp="1"/>
          </p:cNvSpPr>
          <p:nvPr>
            <p:ph type="title"/>
          </p:nvPr>
        </p:nvSpPr>
        <p:spPr>
          <a:xfrm>
            <a:off x="1234440" y="2360720"/>
            <a:ext cx="3154680" cy="3056708"/>
          </a:xfrm>
          <a:noFill/>
        </p:spPr>
        <p:txBody>
          <a:bodyPr vert="horz" lIns="109728" tIns="54864" rIns="109728" bIns="54864" rtlCol="0" anchor="ctr">
            <a:normAutofit/>
          </a:bodyPr>
          <a:lstStyle/>
          <a:p>
            <a:pPr algn="ctr"/>
            <a:r>
              <a:rPr lang="en-US" sz="4320">
                <a:solidFill>
                  <a:srgbClr val="FFFFFF"/>
                </a:solidFill>
              </a:rPr>
              <a:t>6. Evaluation (cont’d)</a:t>
            </a:r>
          </a:p>
        </p:txBody>
      </p:sp>
      <p:pic>
        <p:nvPicPr>
          <p:cNvPr id="5" name="Content Placeholder 4">
            <a:extLst>
              <a:ext uri="{FF2B5EF4-FFF2-40B4-BE49-F238E27FC236}">
                <a16:creationId xmlns:a16="http://schemas.microsoft.com/office/drawing/2014/main" id="{AB415451-30FB-422C-2DE0-D4EA458B5D09}"/>
              </a:ext>
            </a:extLst>
          </p:cNvPr>
          <p:cNvPicPr>
            <a:picLocks noGrp="1" noChangeAspect="1"/>
          </p:cNvPicPr>
          <p:nvPr>
            <p:ph idx="1"/>
          </p:nvPr>
        </p:nvPicPr>
        <p:blipFill>
          <a:blip r:embed="rId2"/>
          <a:stretch>
            <a:fillRect/>
          </a:stretch>
        </p:blipFill>
        <p:spPr>
          <a:xfrm>
            <a:off x="5732779" y="879009"/>
            <a:ext cx="8136840" cy="6468787"/>
          </a:xfrm>
          <a:prstGeom prst="rect">
            <a:avLst/>
          </a:prstGeom>
        </p:spPr>
      </p:pic>
    </p:spTree>
    <p:extLst>
      <p:ext uri="{BB962C8B-B14F-4D97-AF65-F5344CB8AC3E}">
        <p14:creationId xmlns:p14="http://schemas.microsoft.com/office/powerpoint/2010/main" val="383405221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Calibri" panose="020F0502020204030204"/>
            </a:endParaRPr>
          </a:p>
        </p:txBody>
      </p:sp>
      <p:sp>
        <p:nvSpPr>
          <p:cNvPr id="28" name="Rectangle 27">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199940" y="-3199425"/>
            <a:ext cx="8229600" cy="14629480"/>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Calibri" panose="020F0502020204030204"/>
            </a:endParaRPr>
          </a:p>
        </p:txBody>
      </p:sp>
      <p:sp>
        <p:nvSpPr>
          <p:cNvPr id="30" name="Rectangle 29">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773" y="0"/>
            <a:ext cx="10885015" cy="8229086"/>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Calibri" panose="020F0502020204030204"/>
            </a:endParaRPr>
          </a:p>
        </p:txBody>
      </p:sp>
      <p:sp>
        <p:nvSpPr>
          <p:cNvPr id="32" name="Rectangle 31">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4379389" y="-2023008"/>
            <a:ext cx="5873477" cy="14632255"/>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Calibri" panose="020F0502020204030204"/>
            </a:endParaRPr>
          </a:p>
        </p:txBody>
      </p:sp>
      <p:sp>
        <p:nvSpPr>
          <p:cNvPr id="4" name="Rectangle: Rounded Corners 3">
            <a:extLst>
              <a:ext uri="{FF2B5EF4-FFF2-40B4-BE49-F238E27FC236}">
                <a16:creationId xmlns:a16="http://schemas.microsoft.com/office/drawing/2014/main" id="{131A48F2-EF07-73E4-58B1-1360892C2D15}"/>
              </a:ext>
            </a:extLst>
          </p:cNvPr>
          <p:cNvSpPr/>
          <p:nvPr/>
        </p:nvSpPr>
        <p:spPr>
          <a:xfrm>
            <a:off x="12132769" y="681452"/>
            <a:ext cx="1221660" cy="57920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spcAft>
                <a:spcPts val="720"/>
              </a:spcAft>
              <a:defRPr/>
            </a:pPr>
            <a:r>
              <a:rPr lang="nb-NO" sz="2160">
                <a:solidFill>
                  <a:prstClr val="white"/>
                </a:solidFill>
                <a:latin typeface="Calibri" panose="020F0502020204030204"/>
              </a:rPr>
              <a:t>Phase 1 /IM1</a:t>
            </a:r>
            <a:endParaRPr lang="en-GB" sz="2160">
              <a:solidFill>
                <a:prstClr val="white"/>
              </a:solidFill>
              <a:latin typeface="Calibri" panose="020F0502020204030204"/>
            </a:endParaRPr>
          </a:p>
        </p:txBody>
      </p:sp>
      <p:sp>
        <p:nvSpPr>
          <p:cNvPr id="5" name="Rectangle: Rounded Corners 4">
            <a:extLst>
              <a:ext uri="{FF2B5EF4-FFF2-40B4-BE49-F238E27FC236}">
                <a16:creationId xmlns:a16="http://schemas.microsoft.com/office/drawing/2014/main" id="{4241CC92-8744-CECB-0E50-03E0920760F8}"/>
              </a:ext>
            </a:extLst>
          </p:cNvPr>
          <p:cNvSpPr/>
          <p:nvPr/>
        </p:nvSpPr>
        <p:spPr>
          <a:xfrm>
            <a:off x="8686655" y="681452"/>
            <a:ext cx="1221660" cy="57920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spcAft>
                <a:spcPts val="720"/>
              </a:spcAft>
              <a:defRPr/>
            </a:pPr>
            <a:r>
              <a:rPr lang="nb-NO" sz="2160">
                <a:solidFill>
                  <a:prstClr val="white"/>
                </a:solidFill>
                <a:latin typeface="Calibri" panose="020F0502020204030204"/>
              </a:rPr>
              <a:t>Phase 2 /IM2</a:t>
            </a:r>
            <a:endParaRPr lang="en-GB" sz="2160">
              <a:solidFill>
                <a:prstClr val="white"/>
              </a:solidFill>
              <a:latin typeface="Calibri" panose="020F0502020204030204"/>
            </a:endParaRPr>
          </a:p>
        </p:txBody>
      </p:sp>
      <p:sp>
        <p:nvSpPr>
          <p:cNvPr id="6" name="Rectangle: Rounded Corners 5">
            <a:extLst>
              <a:ext uri="{FF2B5EF4-FFF2-40B4-BE49-F238E27FC236}">
                <a16:creationId xmlns:a16="http://schemas.microsoft.com/office/drawing/2014/main" id="{DA7A6BCD-5657-B9EA-EBF4-2C85DEAEAC43}"/>
              </a:ext>
            </a:extLst>
          </p:cNvPr>
          <p:cNvSpPr/>
          <p:nvPr/>
        </p:nvSpPr>
        <p:spPr>
          <a:xfrm>
            <a:off x="5240542" y="681450"/>
            <a:ext cx="1221660" cy="57920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spcAft>
                <a:spcPts val="720"/>
              </a:spcAft>
              <a:defRPr/>
            </a:pPr>
            <a:r>
              <a:rPr lang="nb-NO" sz="2160">
                <a:solidFill>
                  <a:prstClr val="white"/>
                </a:solidFill>
                <a:latin typeface="Calibri" panose="020F0502020204030204"/>
              </a:rPr>
              <a:t>Phase 3 /IM3</a:t>
            </a:r>
            <a:endParaRPr lang="en-GB" sz="2160">
              <a:solidFill>
                <a:prstClr val="white"/>
              </a:solidFill>
              <a:latin typeface="Calibri" panose="020F0502020204030204"/>
            </a:endParaRPr>
          </a:p>
        </p:txBody>
      </p:sp>
      <p:sp>
        <p:nvSpPr>
          <p:cNvPr id="7" name="Rectangle: Rounded Corners 6">
            <a:extLst>
              <a:ext uri="{FF2B5EF4-FFF2-40B4-BE49-F238E27FC236}">
                <a16:creationId xmlns:a16="http://schemas.microsoft.com/office/drawing/2014/main" id="{646437BB-8AAF-D21D-7762-21190E6C4A9F}"/>
              </a:ext>
            </a:extLst>
          </p:cNvPr>
          <p:cNvSpPr/>
          <p:nvPr/>
        </p:nvSpPr>
        <p:spPr>
          <a:xfrm>
            <a:off x="2307480" y="681449"/>
            <a:ext cx="1221660" cy="57920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spcAft>
                <a:spcPts val="720"/>
              </a:spcAft>
              <a:defRPr/>
            </a:pPr>
            <a:r>
              <a:rPr lang="nb-NO" sz="2160">
                <a:solidFill>
                  <a:prstClr val="white"/>
                </a:solidFill>
                <a:latin typeface="Calibri" panose="020F0502020204030204"/>
              </a:rPr>
              <a:t>Phase 4/IM4</a:t>
            </a:r>
            <a:endParaRPr lang="en-GB" sz="2160">
              <a:solidFill>
                <a:prstClr val="white"/>
              </a:solidFill>
              <a:latin typeface="Calibri" panose="020F0502020204030204"/>
            </a:endParaRPr>
          </a:p>
        </p:txBody>
      </p:sp>
      <p:sp>
        <p:nvSpPr>
          <p:cNvPr id="8" name="Rectangle: Rounded Corners 7">
            <a:extLst>
              <a:ext uri="{FF2B5EF4-FFF2-40B4-BE49-F238E27FC236}">
                <a16:creationId xmlns:a16="http://schemas.microsoft.com/office/drawing/2014/main" id="{E308B99E-C269-3BF0-8A0E-CAF82F44071B}"/>
              </a:ext>
            </a:extLst>
          </p:cNvPr>
          <p:cNvSpPr/>
          <p:nvPr/>
        </p:nvSpPr>
        <p:spPr>
          <a:xfrm>
            <a:off x="548641" y="3540862"/>
            <a:ext cx="1185042" cy="57920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spcAft>
                <a:spcPts val="720"/>
              </a:spcAft>
              <a:defRPr/>
            </a:pPr>
            <a:r>
              <a:rPr lang="nb-NO" sz="2160" dirty="0">
                <a:solidFill>
                  <a:prstClr val="white"/>
                </a:solidFill>
                <a:latin typeface="Calibri" panose="020F0502020204030204"/>
              </a:rPr>
              <a:t>Phase 5 /IM4</a:t>
            </a:r>
          </a:p>
        </p:txBody>
      </p:sp>
      <p:sp>
        <p:nvSpPr>
          <p:cNvPr id="9" name="Rectangle: Rounded Corners 8">
            <a:extLst>
              <a:ext uri="{FF2B5EF4-FFF2-40B4-BE49-F238E27FC236}">
                <a16:creationId xmlns:a16="http://schemas.microsoft.com/office/drawing/2014/main" id="{A29D98C3-32DD-A3FA-EA97-396531BA96EF}"/>
              </a:ext>
            </a:extLst>
          </p:cNvPr>
          <p:cNvSpPr/>
          <p:nvPr/>
        </p:nvSpPr>
        <p:spPr>
          <a:xfrm>
            <a:off x="2512614" y="6968944"/>
            <a:ext cx="1221660" cy="57920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spcAft>
                <a:spcPts val="720"/>
              </a:spcAft>
              <a:defRPr/>
            </a:pPr>
            <a:r>
              <a:rPr lang="nb-NO" sz="2160" dirty="0">
                <a:solidFill>
                  <a:prstClr val="white"/>
                </a:solidFill>
                <a:latin typeface="Calibri" panose="020F0502020204030204"/>
              </a:rPr>
              <a:t>Phase 6 /IM5</a:t>
            </a:r>
            <a:endParaRPr lang="en-GB" sz="2160" dirty="0">
              <a:solidFill>
                <a:prstClr val="white"/>
              </a:solidFill>
              <a:latin typeface="Calibri" panose="020F0502020204030204"/>
            </a:endParaRPr>
          </a:p>
        </p:txBody>
      </p:sp>
      <p:sp>
        <p:nvSpPr>
          <p:cNvPr id="10" name="Rectangle: Rounded Corners 9">
            <a:extLst>
              <a:ext uri="{FF2B5EF4-FFF2-40B4-BE49-F238E27FC236}">
                <a16:creationId xmlns:a16="http://schemas.microsoft.com/office/drawing/2014/main" id="{4C20C8A4-A81C-F42A-A4D3-F78155A9F60D}"/>
              </a:ext>
            </a:extLst>
          </p:cNvPr>
          <p:cNvSpPr/>
          <p:nvPr/>
        </p:nvSpPr>
        <p:spPr>
          <a:xfrm>
            <a:off x="5352055" y="6968943"/>
            <a:ext cx="1221660" cy="57920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spcAft>
                <a:spcPts val="720"/>
              </a:spcAft>
              <a:defRPr/>
            </a:pPr>
            <a:r>
              <a:rPr lang="nb-NO" sz="2160" dirty="0">
                <a:solidFill>
                  <a:prstClr val="white"/>
                </a:solidFill>
                <a:latin typeface="Calibri" panose="020F0502020204030204"/>
              </a:rPr>
              <a:t>Phase 7 /IM6</a:t>
            </a:r>
            <a:endParaRPr lang="en-GB" sz="2160" dirty="0">
              <a:solidFill>
                <a:prstClr val="white"/>
              </a:solidFill>
              <a:latin typeface="Calibri" panose="020F0502020204030204"/>
            </a:endParaRPr>
          </a:p>
        </p:txBody>
      </p:sp>
      <p:sp>
        <p:nvSpPr>
          <p:cNvPr id="11" name="Rectangle: Rounded Corners 10">
            <a:extLst>
              <a:ext uri="{FF2B5EF4-FFF2-40B4-BE49-F238E27FC236}">
                <a16:creationId xmlns:a16="http://schemas.microsoft.com/office/drawing/2014/main" id="{C9E9D7AD-BAE4-6157-624A-5226311C0A04}"/>
              </a:ext>
            </a:extLst>
          </p:cNvPr>
          <p:cNvSpPr/>
          <p:nvPr/>
        </p:nvSpPr>
        <p:spPr>
          <a:xfrm>
            <a:off x="8923831" y="6968943"/>
            <a:ext cx="1221660" cy="57920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spcAft>
                <a:spcPts val="720"/>
              </a:spcAft>
              <a:defRPr/>
            </a:pPr>
            <a:r>
              <a:rPr lang="nb-NO" sz="2160" dirty="0">
                <a:solidFill>
                  <a:prstClr val="white"/>
                </a:solidFill>
                <a:latin typeface="Calibri" panose="020F0502020204030204"/>
              </a:rPr>
              <a:t>Phase 8 /IM6</a:t>
            </a:r>
            <a:endParaRPr lang="en-GB" sz="2160" dirty="0">
              <a:solidFill>
                <a:prstClr val="white"/>
              </a:solidFill>
              <a:latin typeface="Calibri" panose="020F0502020204030204"/>
            </a:endParaRPr>
          </a:p>
        </p:txBody>
      </p:sp>
      <p:sp>
        <p:nvSpPr>
          <p:cNvPr id="12" name="Rectangle: Rounded Corners 11">
            <a:extLst>
              <a:ext uri="{FF2B5EF4-FFF2-40B4-BE49-F238E27FC236}">
                <a16:creationId xmlns:a16="http://schemas.microsoft.com/office/drawing/2014/main" id="{A52C097F-3C25-C4F9-B8D4-0F8246DA6D52}"/>
              </a:ext>
            </a:extLst>
          </p:cNvPr>
          <p:cNvSpPr/>
          <p:nvPr/>
        </p:nvSpPr>
        <p:spPr>
          <a:xfrm>
            <a:off x="12132769" y="6968943"/>
            <a:ext cx="1221660" cy="57920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spcAft>
                <a:spcPts val="720"/>
              </a:spcAft>
              <a:defRPr/>
            </a:pPr>
            <a:r>
              <a:rPr lang="nb-NO" sz="2160">
                <a:solidFill>
                  <a:prstClr val="white"/>
                </a:solidFill>
                <a:latin typeface="Calibri" panose="020F0502020204030204"/>
              </a:rPr>
              <a:t>Phase 9 /IM6</a:t>
            </a:r>
            <a:endParaRPr lang="en-GB" sz="2160">
              <a:solidFill>
                <a:prstClr val="white"/>
              </a:solidFill>
              <a:latin typeface="Calibri" panose="020F0502020204030204"/>
            </a:endParaRPr>
          </a:p>
        </p:txBody>
      </p:sp>
      <p:sp>
        <p:nvSpPr>
          <p:cNvPr id="13" name="Rectangle: Rounded Corners 12">
            <a:extLst>
              <a:ext uri="{FF2B5EF4-FFF2-40B4-BE49-F238E27FC236}">
                <a16:creationId xmlns:a16="http://schemas.microsoft.com/office/drawing/2014/main" id="{2933CE6E-9E72-7B45-88DD-7AAA4FACD46E}"/>
              </a:ext>
            </a:extLst>
          </p:cNvPr>
          <p:cNvSpPr/>
          <p:nvPr/>
        </p:nvSpPr>
        <p:spPr>
          <a:xfrm>
            <a:off x="1859762" y="1518636"/>
            <a:ext cx="2117099" cy="5025336"/>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spcAft>
                <a:spcPts val="720"/>
              </a:spcAft>
              <a:defRPr/>
            </a:pPr>
            <a:r>
              <a:rPr lang="nb-NO" sz="2160" b="1" u="sng" dirty="0">
                <a:solidFill>
                  <a:prstClr val="white"/>
                </a:solidFill>
                <a:latin typeface="Calibri" panose="020F0502020204030204"/>
              </a:rPr>
              <a:t>Intervention</a:t>
            </a:r>
          </a:p>
          <a:p>
            <a:pPr algn="ctr" defTabSz="1097280">
              <a:spcAft>
                <a:spcPts val="720"/>
              </a:spcAft>
              <a:defRPr/>
            </a:pPr>
            <a:r>
              <a:rPr lang="nb-NO" sz="2160" dirty="0">
                <a:solidFill>
                  <a:prstClr val="white"/>
                </a:solidFill>
                <a:latin typeface="Calibri" panose="020F0502020204030204"/>
              </a:rPr>
              <a:t>Online training</a:t>
            </a:r>
          </a:p>
          <a:p>
            <a:pPr algn="ctr" defTabSz="1097280">
              <a:spcAft>
                <a:spcPts val="720"/>
              </a:spcAft>
              <a:defRPr/>
            </a:pPr>
            <a:r>
              <a:rPr lang="nb-NO" sz="2160" dirty="0">
                <a:solidFill>
                  <a:prstClr val="white"/>
                </a:solidFill>
                <a:latin typeface="Calibri" panose="020F0502020204030204"/>
              </a:rPr>
              <a:t>Table Top</a:t>
            </a:r>
          </a:p>
          <a:p>
            <a:pPr algn="ctr" defTabSz="1097280">
              <a:spcAft>
                <a:spcPts val="720"/>
              </a:spcAft>
              <a:defRPr/>
            </a:pPr>
            <a:r>
              <a:rPr lang="nb-NO" sz="2160" dirty="0">
                <a:solidFill>
                  <a:prstClr val="white"/>
                </a:solidFill>
                <a:latin typeface="Calibri" panose="020F0502020204030204"/>
              </a:rPr>
              <a:t>Cyber Range</a:t>
            </a:r>
          </a:p>
          <a:p>
            <a:pPr algn="ctr" defTabSz="1097280">
              <a:spcAft>
                <a:spcPts val="720"/>
              </a:spcAft>
              <a:defRPr/>
            </a:pPr>
            <a:r>
              <a:rPr lang="nb-NO" sz="2160" dirty="0">
                <a:solidFill>
                  <a:prstClr val="white"/>
                </a:solidFill>
                <a:latin typeface="Calibri" panose="020F0502020204030204"/>
              </a:rPr>
              <a:t>CDX</a:t>
            </a:r>
          </a:p>
          <a:p>
            <a:pPr algn="ctr" defTabSz="1097280">
              <a:spcAft>
                <a:spcPts val="720"/>
              </a:spcAft>
              <a:defRPr/>
            </a:pPr>
            <a:r>
              <a:rPr lang="nb-NO" sz="2160" dirty="0">
                <a:solidFill>
                  <a:prstClr val="white"/>
                </a:solidFill>
                <a:latin typeface="Calibri" panose="020F0502020204030204"/>
              </a:rPr>
              <a:t>Others</a:t>
            </a:r>
          </a:p>
          <a:p>
            <a:pPr algn="ctr" defTabSz="1097280">
              <a:spcAft>
                <a:spcPts val="720"/>
              </a:spcAft>
              <a:defRPr/>
            </a:pPr>
            <a:endParaRPr lang="en-GB" sz="2160" dirty="0">
              <a:solidFill>
                <a:prstClr val="white"/>
              </a:solidFill>
              <a:latin typeface="Calibri" panose="020F0502020204030204"/>
            </a:endParaRPr>
          </a:p>
        </p:txBody>
      </p:sp>
      <p:sp>
        <p:nvSpPr>
          <p:cNvPr id="14" name="Rectangle: Rounded Corners 13">
            <a:extLst>
              <a:ext uri="{FF2B5EF4-FFF2-40B4-BE49-F238E27FC236}">
                <a16:creationId xmlns:a16="http://schemas.microsoft.com/office/drawing/2014/main" id="{ECB4246E-E46A-87ED-3EDE-5DAE6F9936EA}"/>
              </a:ext>
            </a:extLst>
          </p:cNvPr>
          <p:cNvSpPr/>
          <p:nvPr/>
        </p:nvSpPr>
        <p:spPr>
          <a:xfrm>
            <a:off x="4668827" y="1518637"/>
            <a:ext cx="2676334" cy="1533455"/>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spcAft>
                <a:spcPts val="720"/>
              </a:spcAft>
              <a:defRPr/>
            </a:pPr>
            <a:r>
              <a:rPr lang="nb-NO" sz="1920" b="1" u="sng">
                <a:solidFill>
                  <a:prstClr val="white"/>
                </a:solidFill>
                <a:latin typeface="Calibri" panose="020F0502020204030204"/>
              </a:rPr>
              <a:t>Predisposing factors</a:t>
            </a:r>
            <a:endParaRPr lang="nb-NO" sz="1920">
              <a:solidFill>
                <a:prstClr val="white"/>
              </a:solidFill>
              <a:latin typeface="Calibri" panose="020F0502020204030204"/>
            </a:endParaRPr>
          </a:p>
          <a:p>
            <a:pPr algn="ctr" defTabSz="1097280">
              <a:spcAft>
                <a:spcPts val="720"/>
              </a:spcAft>
              <a:defRPr/>
            </a:pPr>
            <a:r>
              <a:rPr lang="en-GB" sz="2160">
                <a:solidFill>
                  <a:prstClr val="white"/>
                </a:solidFill>
                <a:latin typeface="Calibri" panose="020F0502020204030204"/>
              </a:rPr>
              <a:t>Knowledge </a:t>
            </a:r>
          </a:p>
          <a:p>
            <a:pPr algn="ctr" defTabSz="1097280">
              <a:spcAft>
                <a:spcPts val="720"/>
              </a:spcAft>
              <a:defRPr/>
            </a:pPr>
            <a:r>
              <a:rPr lang="en-GB" sz="2160">
                <a:solidFill>
                  <a:prstClr val="white"/>
                </a:solidFill>
                <a:latin typeface="Calibri" panose="020F0502020204030204"/>
              </a:rPr>
              <a:t>Beliefs</a:t>
            </a:r>
          </a:p>
          <a:p>
            <a:pPr algn="ctr" defTabSz="1097280">
              <a:spcAft>
                <a:spcPts val="720"/>
              </a:spcAft>
              <a:defRPr/>
            </a:pPr>
            <a:r>
              <a:rPr lang="en-GB" sz="2160">
                <a:solidFill>
                  <a:prstClr val="white"/>
                </a:solidFill>
                <a:latin typeface="Calibri" panose="020F0502020204030204"/>
              </a:rPr>
              <a:t>Attitudes</a:t>
            </a:r>
          </a:p>
        </p:txBody>
      </p:sp>
      <p:sp>
        <p:nvSpPr>
          <p:cNvPr id="15" name="Rectangle: Rounded Corners 14">
            <a:extLst>
              <a:ext uri="{FF2B5EF4-FFF2-40B4-BE49-F238E27FC236}">
                <a16:creationId xmlns:a16="http://schemas.microsoft.com/office/drawing/2014/main" id="{A9AE11F6-CB1B-16FB-4723-FEF107ED7399}"/>
              </a:ext>
            </a:extLst>
          </p:cNvPr>
          <p:cNvSpPr/>
          <p:nvPr/>
        </p:nvSpPr>
        <p:spPr>
          <a:xfrm>
            <a:off x="4668827" y="3264577"/>
            <a:ext cx="2676334" cy="1533455"/>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spcAft>
                <a:spcPts val="720"/>
              </a:spcAft>
              <a:defRPr/>
            </a:pPr>
            <a:r>
              <a:rPr lang="nb-NO" sz="1920" b="1" u="sng">
                <a:solidFill>
                  <a:prstClr val="white"/>
                </a:solidFill>
                <a:latin typeface="Calibri" panose="020F0502020204030204"/>
              </a:rPr>
              <a:t>Reinforcing Factors</a:t>
            </a:r>
          </a:p>
          <a:p>
            <a:pPr algn="ctr" defTabSz="1097280">
              <a:spcAft>
                <a:spcPts val="720"/>
              </a:spcAft>
              <a:defRPr/>
            </a:pPr>
            <a:r>
              <a:rPr lang="nb-NO" sz="1920">
                <a:solidFill>
                  <a:prstClr val="white"/>
                </a:solidFill>
                <a:latin typeface="Calibri" panose="020F0502020204030204"/>
              </a:rPr>
              <a:t>Social support</a:t>
            </a:r>
          </a:p>
          <a:p>
            <a:pPr algn="ctr" defTabSz="1097280">
              <a:spcAft>
                <a:spcPts val="720"/>
              </a:spcAft>
              <a:defRPr/>
            </a:pPr>
            <a:r>
              <a:rPr lang="nb-NO" sz="1920">
                <a:solidFill>
                  <a:prstClr val="white"/>
                </a:solidFill>
                <a:latin typeface="Calibri" panose="020F0502020204030204"/>
              </a:rPr>
              <a:t>Feedback</a:t>
            </a:r>
          </a:p>
        </p:txBody>
      </p:sp>
      <p:sp>
        <p:nvSpPr>
          <p:cNvPr id="16" name="Rectangle: Rounded Corners 15">
            <a:extLst>
              <a:ext uri="{FF2B5EF4-FFF2-40B4-BE49-F238E27FC236}">
                <a16:creationId xmlns:a16="http://schemas.microsoft.com/office/drawing/2014/main" id="{57786786-EC89-942A-7B73-FF12D10EBDCE}"/>
              </a:ext>
            </a:extLst>
          </p:cNvPr>
          <p:cNvSpPr/>
          <p:nvPr/>
        </p:nvSpPr>
        <p:spPr>
          <a:xfrm>
            <a:off x="4668827" y="5010517"/>
            <a:ext cx="2676334" cy="1533455"/>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spcAft>
                <a:spcPts val="720"/>
              </a:spcAft>
              <a:defRPr/>
            </a:pPr>
            <a:r>
              <a:rPr lang="nb-NO" sz="1920" b="1" u="sng">
                <a:solidFill>
                  <a:prstClr val="white"/>
                </a:solidFill>
                <a:latin typeface="Calibri" panose="020F0502020204030204"/>
              </a:rPr>
              <a:t>Enabling Factors</a:t>
            </a:r>
          </a:p>
          <a:p>
            <a:pPr algn="ctr" defTabSz="1097280">
              <a:spcAft>
                <a:spcPts val="720"/>
              </a:spcAft>
              <a:defRPr/>
            </a:pPr>
            <a:r>
              <a:rPr lang="nb-NO" sz="1920">
                <a:solidFill>
                  <a:prstClr val="white"/>
                </a:solidFill>
                <a:latin typeface="Calibri" panose="020F0502020204030204"/>
              </a:rPr>
              <a:t>Organisational factors</a:t>
            </a:r>
          </a:p>
          <a:p>
            <a:pPr algn="ctr" defTabSz="1097280">
              <a:spcAft>
                <a:spcPts val="720"/>
              </a:spcAft>
              <a:defRPr/>
            </a:pPr>
            <a:r>
              <a:rPr lang="nb-NO" sz="1920">
                <a:solidFill>
                  <a:prstClr val="white"/>
                </a:solidFill>
                <a:latin typeface="Calibri" panose="020F0502020204030204"/>
              </a:rPr>
              <a:t>Leadership</a:t>
            </a:r>
          </a:p>
          <a:p>
            <a:pPr algn="ctr" defTabSz="1097280">
              <a:spcAft>
                <a:spcPts val="720"/>
              </a:spcAft>
              <a:defRPr/>
            </a:pPr>
            <a:endParaRPr lang="nb-NO" sz="1920">
              <a:solidFill>
                <a:prstClr val="white"/>
              </a:solidFill>
              <a:latin typeface="Calibri" panose="020F0502020204030204"/>
            </a:endParaRPr>
          </a:p>
        </p:txBody>
      </p:sp>
      <p:sp>
        <p:nvSpPr>
          <p:cNvPr id="17" name="Rectangle: Rounded Corners 16">
            <a:extLst>
              <a:ext uri="{FF2B5EF4-FFF2-40B4-BE49-F238E27FC236}">
                <a16:creationId xmlns:a16="http://schemas.microsoft.com/office/drawing/2014/main" id="{E8B48046-604F-7C74-D025-F6382FBB1C08}"/>
              </a:ext>
            </a:extLst>
          </p:cNvPr>
          <p:cNvSpPr/>
          <p:nvPr/>
        </p:nvSpPr>
        <p:spPr>
          <a:xfrm>
            <a:off x="11405426" y="1497555"/>
            <a:ext cx="2676334" cy="1533455"/>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spcAft>
                <a:spcPts val="720"/>
              </a:spcAft>
              <a:defRPr/>
            </a:pPr>
            <a:r>
              <a:rPr lang="nb-NO" sz="1920" b="1" u="sng">
                <a:solidFill>
                  <a:prstClr val="white"/>
                </a:solidFill>
                <a:latin typeface="Calibri" panose="020F0502020204030204"/>
              </a:rPr>
              <a:t>Short Term Outcomes</a:t>
            </a:r>
          </a:p>
          <a:p>
            <a:pPr algn="ctr" defTabSz="1097280">
              <a:spcAft>
                <a:spcPts val="720"/>
              </a:spcAft>
              <a:defRPr/>
            </a:pPr>
            <a:r>
              <a:rPr lang="nb-NO" sz="1920">
                <a:solidFill>
                  <a:prstClr val="white"/>
                </a:solidFill>
                <a:latin typeface="Calibri" panose="020F0502020204030204"/>
              </a:rPr>
              <a:t>Decrease clicking</a:t>
            </a:r>
          </a:p>
        </p:txBody>
      </p:sp>
      <p:sp>
        <p:nvSpPr>
          <p:cNvPr id="18" name="Rectangle: Rounded Corners 17">
            <a:extLst>
              <a:ext uri="{FF2B5EF4-FFF2-40B4-BE49-F238E27FC236}">
                <a16:creationId xmlns:a16="http://schemas.microsoft.com/office/drawing/2014/main" id="{D59C453D-1BCB-5324-D111-E6DD43098477}"/>
              </a:ext>
            </a:extLst>
          </p:cNvPr>
          <p:cNvSpPr/>
          <p:nvPr/>
        </p:nvSpPr>
        <p:spPr>
          <a:xfrm>
            <a:off x="11405426" y="3264577"/>
            <a:ext cx="2676334" cy="1533455"/>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spcAft>
                <a:spcPts val="720"/>
              </a:spcAft>
              <a:defRPr/>
            </a:pPr>
            <a:r>
              <a:rPr lang="nb-NO" sz="1920" b="1" u="sng">
                <a:solidFill>
                  <a:prstClr val="white"/>
                </a:solidFill>
                <a:latin typeface="Calibri" panose="020F0502020204030204"/>
              </a:rPr>
              <a:t>Medium Term</a:t>
            </a:r>
            <a:endParaRPr lang="nb-NO" sz="1920">
              <a:solidFill>
                <a:prstClr val="white"/>
              </a:solidFill>
              <a:latin typeface="Calibri" panose="020F0502020204030204"/>
            </a:endParaRPr>
          </a:p>
        </p:txBody>
      </p:sp>
      <p:sp>
        <p:nvSpPr>
          <p:cNvPr id="19" name="Rectangle: Rounded Corners 18">
            <a:extLst>
              <a:ext uri="{FF2B5EF4-FFF2-40B4-BE49-F238E27FC236}">
                <a16:creationId xmlns:a16="http://schemas.microsoft.com/office/drawing/2014/main" id="{502862B5-CF00-E3AC-56AC-E19A4C64635E}"/>
              </a:ext>
            </a:extLst>
          </p:cNvPr>
          <p:cNvSpPr/>
          <p:nvPr/>
        </p:nvSpPr>
        <p:spPr>
          <a:xfrm>
            <a:off x="11405426" y="5010517"/>
            <a:ext cx="2676334" cy="1533455"/>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spcAft>
                <a:spcPts val="720"/>
              </a:spcAft>
              <a:defRPr/>
            </a:pPr>
            <a:r>
              <a:rPr lang="nb-NO" sz="1920" b="1" u="sng">
                <a:solidFill>
                  <a:prstClr val="white"/>
                </a:solidFill>
                <a:latin typeface="Calibri" panose="020F0502020204030204"/>
              </a:rPr>
              <a:t>Longterm</a:t>
            </a:r>
          </a:p>
          <a:p>
            <a:pPr algn="ctr" defTabSz="1097280">
              <a:spcAft>
                <a:spcPts val="720"/>
              </a:spcAft>
              <a:defRPr/>
            </a:pPr>
            <a:r>
              <a:rPr lang="nb-NO" sz="1920">
                <a:solidFill>
                  <a:prstClr val="white"/>
                </a:solidFill>
                <a:latin typeface="Calibri" panose="020F0502020204030204"/>
              </a:rPr>
              <a:t>Increase confidence</a:t>
            </a:r>
          </a:p>
          <a:p>
            <a:pPr algn="ctr" defTabSz="1097280">
              <a:spcAft>
                <a:spcPts val="720"/>
              </a:spcAft>
              <a:defRPr/>
            </a:pPr>
            <a:r>
              <a:rPr lang="nb-NO" sz="1920">
                <a:solidFill>
                  <a:prstClr val="white"/>
                </a:solidFill>
                <a:latin typeface="Calibri" panose="020F0502020204030204"/>
              </a:rPr>
              <a:t>Behaviour maintanence</a:t>
            </a:r>
          </a:p>
        </p:txBody>
      </p:sp>
      <p:sp>
        <p:nvSpPr>
          <p:cNvPr id="20" name="Rectangle: Rounded Corners 19">
            <a:extLst>
              <a:ext uri="{FF2B5EF4-FFF2-40B4-BE49-F238E27FC236}">
                <a16:creationId xmlns:a16="http://schemas.microsoft.com/office/drawing/2014/main" id="{E11F1B82-9E0B-B4F1-46FF-3206CC920A39}"/>
              </a:ext>
            </a:extLst>
          </p:cNvPr>
          <p:cNvSpPr/>
          <p:nvPr/>
        </p:nvSpPr>
        <p:spPr>
          <a:xfrm>
            <a:off x="8037126" y="1938618"/>
            <a:ext cx="2676334" cy="4185373"/>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spcAft>
                <a:spcPts val="720"/>
              </a:spcAft>
              <a:defRPr/>
            </a:pPr>
            <a:r>
              <a:rPr lang="nb-NO" sz="1920" b="1" u="sng" dirty="0">
                <a:solidFill>
                  <a:prstClr val="white"/>
                </a:solidFill>
                <a:latin typeface="Calibri" panose="020F0502020204030204"/>
              </a:rPr>
              <a:t>CS Outcomes</a:t>
            </a:r>
            <a:r>
              <a:rPr lang="en-GB" sz="2160" dirty="0">
                <a:solidFill>
                  <a:prstClr val="white"/>
                </a:solidFill>
                <a:latin typeface="Calibri" panose="020F0502020204030204"/>
              </a:rPr>
              <a:t> </a:t>
            </a:r>
          </a:p>
          <a:p>
            <a:pPr algn="ctr" defTabSz="1097280">
              <a:spcAft>
                <a:spcPts val="720"/>
              </a:spcAft>
              <a:defRPr/>
            </a:pPr>
            <a:r>
              <a:rPr lang="en-GB" sz="2160" dirty="0">
                <a:solidFill>
                  <a:prstClr val="white"/>
                </a:solidFill>
                <a:latin typeface="Calibri" panose="020F0502020204030204"/>
              </a:rPr>
              <a:t>Phishing</a:t>
            </a:r>
          </a:p>
          <a:p>
            <a:pPr algn="ctr" defTabSz="1097280">
              <a:spcAft>
                <a:spcPts val="720"/>
              </a:spcAft>
              <a:defRPr/>
            </a:pPr>
            <a:r>
              <a:rPr lang="en-GB" sz="2160" dirty="0">
                <a:solidFill>
                  <a:prstClr val="white"/>
                </a:solidFill>
                <a:latin typeface="Calibri" panose="020F0502020204030204"/>
              </a:rPr>
              <a:t>Data Protection</a:t>
            </a:r>
          </a:p>
          <a:p>
            <a:pPr algn="ctr" defTabSz="1097280">
              <a:spcAft>
                <a:spcPts val="720"/>
              </a:spcAft>
              <a:defRPr/>
            </a:pPr>
            <a:r>
              <a:rPr lang="en-GB" sz="2160" dirty="0">
                <a:solidFill>
                  <a:prstClr val="white"/>
                </a:solidFill>
                <a:latin typeface="Calibri" panose="020F0502020204030204"/>
              </a:rPr>
              <a:t>VPN</a:t>
            </a:r>
          </a:p>
          <a:p>
            <a:pPr algn="ctr" defTabSz="1097280">
              <a:spcAft>
                <a:spcPts val="720"/>
              </a:spcAft>
              <a:defRPr/>
            </a:pPr>
            <a:r>
              <a:rPr lang="en-GB" sz="2160" dirty="0">
                <a:solidFill>
                  <a:prstClr val="white"/>
                </a:solidFill>
                <a:latin typeface="Calibri" panose="020F0502020204030204"/>
              </a:rPr>
              <a:t>Communication</a:t>
            </a:r>
          </a:p>
          <a:p>
            <a:pPr algn="ctr" defTabSz="1097280">
              <a:spcAft>
                <a:spcPts val="720"/>
              </a:spcAft>
              <a:defRPr/>
            </a:pPr>
            <a:endParaRPr lang="en-GB" sz="2160" dirty="0">
              <a:solidFill>
                <a:prstClr val="white"/>
              </a:solidFill>
              <a:latin typeface="Calibri" panose="020F0502020204030204"/>
            </a:endParaRPr>
          </a:p>
        </p:txBody>
      </p:sp>
      <p:sp>
        <p:nvSpPr>
          <p:cNvPr id="21" name="Rectangle: Rounded Corners 20">
            <a:extLst>
              <a:ext uri="{FF2B5EF4-FFF2-40B4-BE49-F238E27FC236}">
                <a16:creationId xmlns:a16="http://schemas.microsoft.com/office/drawing/2014/main" id="{17A82E24-284D-9994-FEAD-E2E90DC8C9FA}"/>
              </a:ext>
            </a:extLst>
          </p:cNvPr>
          <p:cNvSpPr/>
          <p:nvPr/>
        </p:nvSpPr>
        <p:spPr>
          <a:xfrm>
            <a:off x="2512615" y="51164"/>
            <a:ext cx="9955321" cy="578567"/>
          </a:xfrm>
          <a:prstGeom prst="round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spcAft>
                <a:spcPts val="720"/>
              </a:spcAft>
              <a:defRPr/>
            </a:pPr>
            <a:r>
              <a:rPr lang="nb-NO" sz="2160" dirty="0">
                <a:solidFill>
                  <a:prstClr val="white"/>
                </a:solidFill>
                <a:latin typeface="Calibri" panose="020F0502020204030204"/>
              </a:rPr>
              <a:t>Phishing, Reporting, VPN, Communication</a:t>
            </a:r>
            <a:endParaRPr lang="en-GB" sz="2160">
              <a:solidFill>
                <a:prstClr val="white"/>
              </a:solidFill>
              <a:latin typeface="Calibri" panose="020F0502020204030204"/>
            </a:endParaRPr>
          </a:p>
        </p:txBody>
      </p:sp>
      <p:grpSp>
        <p:nvGrpSpPr>
          <p:cNvPr id="2" name="Group 1">
            <a:extLst>
              <a:ext uri="{FF2B5EF4-FFF2-40B4-BE49-F238E27FC236}">
                <a16:creationId xmlns:a16="http://schemas.microsoft.com/office/drawing/2014/main" id="{F21F6EAC-DA57-A845-09CF-A4C364081148}"/>
              </a:ext>
            </a:extLst>
          </p:cNvPr>
          <p:cNvGrpSpPr/>
          <p:nvPr/>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8A889F74-F5B9-6262-9D11-838A2CECCEE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22" name="Picture 21">
              <a:extLst>
                <a:ext uri="{FF2B5EF4-FFF2-40B4-BE49-F238E27FC236}">
                  <a16:creationId xmlns:a16="http://schemas.microsoft.com/office/drawing/2014/main" id="{07CA7E9F-4F3B-8272-A971-472375F9F02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623532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fade">
                                      <p:cBhvr>
                                        <p:cTn id="51" dur="500"/>
                                        <p:tgtEl>
                                          <p:spTgt spid="8"/>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fade">
                                      <p:cBhvr>
                                        <p:cTn id="56" dur="500"/>
                                        <p:tgtEl>
                                          <p:spTgt spid="9"/>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fade">
                                      <p:cBhvr>
                                        <p:cTn id="61" dur="500"/>
                                        <p:tgtEl>
                                          <p:spTgt spid="10"/>
                                        </p:tgtEl>
                                      </p:cBhvr>
                                    </p:animEffect>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11"/>
                                        </p:tgtEl>
                                        <p:attrNameLst>
                                          <p:attrName>style.visibility</p:attrName>
                                        </p:attrNameLst>
                                      </p:cBhvr>
                                      <p:to>
                                        <p:strVal val="visible"/>
                                      </p:to>
                                    </p:set>
                                    <p:anim calcmode="lin" valueType="num">
                                      <p:cBhvr additive="base">
                                        <p:cTn id="66" dur="500" fill="hold"/>
                                        <p:tgtEl>
                                          <p:spTgt spid="11"/>
                                        </p:tgtEl>
                                        <p:attrNameLst>
                                          <p:attrName>ppt_x</p:attrName>
                                        </p:attrNameLst>
                                      </p:cBhvr>
                                      <p:tavLst>
                                        <p:tav tm="0">
                                          <p:val>
                                            <p:strVal val="#ppt_x"/>
                                          </p:val>
                                        </p:tav>
                                        <p:tav tm="100000">
                                          <p:val>
                                            <p:strVal val="#ppt_x"/>
                                          </p:val>
                                        </p:tav>
                                      </p:tavLst>
                                    </p:anim>
                                    <p:anim calcmode="lin" valueType="num">
                                      <p:cBhvr additive="base">
                                        <p:cTn id="6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12"/>
                                        </p:tgtEl>
                                        <p:attrNameLst>
                                          <p:attrName>style.visibility</p:attrName>
                                        </p:attrNameLst>
                                      </p:cBhvr>
                                      <p:to>
                                        <p:strVal val="visible"/>
                                      </p:to>
                                    </p:set>
                                    <p:animEffect transition="in" filter="wipe(down)">
                                      <p:cBhvr>
                                        <p:cTn id="7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960121" y="1789612"/>
            <a:ext cx="4000499" cy="4198924"/>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2" name="Title 1">
            <a:extLst>
              <a:ext uri="{FF2B5EF4-FFF2-40B4-BE49-F238E27FC236}">
                <a16:creationId xmlns:a16="http://schemas.microsoft.com/office/drawing/2014/main" id="{86892128-D921-95F4-4E77-8DC023DB89E9}"/>
              </a:ext>
            </a:extLst>
          </p:cNvPr>
          <p:cNvSpPr>
            <a:spLocks noGrp="1"/>
          </p:cNvSpPr>
          <p:nvPr>
            <p:ph type="title"/>
          </p:nvPr>
        </p:nvSpPr>
        <p:spPr>
          <a:xfrm>
            <a:off x="1234440" y="2360720"/>
            <a:ext cx="3154680" cy="3056708"/>
          </a:xfrm>
          <a:noFill/>
        </p:spPr>
        <p:txBody>
          <a:bodyPr vert="horz" lIns="109728" tIns="54864" rIns="109728" bIns="54864" rtlCol="0" anchor="ctr">
            <a:normAutofit/>
          </a:bodyPr>
          <a:lstStyle/>
          <a:p>
            <a:pPr algn="ctr"/>
            <a:r>
              <a:rPr lang="en-US" sz="4320">
                <a:solidFill>
                  <a:srgbClr val="FFFFFF"/>
                </a:solidFill>
              </a:rPr>
              <a:t>Learning &amp; Pedagogical Approaches</a:t>
            </a:r>
          </a:p>
        </p:txBody>
      </p:sp>
      <p:pic>
        <p:nvPicPr>
          <p:cNvPr id="4" name="Content Placeholder 3" descr="A screenshot of a document&#10;&#10;Description automatically generated">
            <a:extLst>
              <a:ext uri="{FF2B5EF4-FFF2-40B4-BE49-F238E27FC236}">
                <a16:creationId xmlns:a16="http://schemas.microsoft.com/office/drawing/2014/main" id="{EFD0BA58-7C50-F515-1682-08DD90460AC0}"/>
              </a:ext>
            </a:extLst>
          </p:cNvPr>
          <p:cNvPicPr>
            <a:picLocks noGrp="1" noChangeAspect="1"/>
          </p:cNvPicPr>
          <p:nvPr>
            <p:ph idx="1"/>
          </p:nvPr>
        </p:nvPicPr>
        <p:blipFill>
          <a:blip r:embed="rId2"/>
          <a:stretch>
            <a:fillRect/>
          </a:stretch>
        </p:blipFill>
        <p:spPr>
          <a:xfrm>
            <a:off x="5732779" y="1946969"/>
            <a:ext cx="8136840" cy="4332866"/>
          </a:xfrm>
          <a:prstGeom prst="rect">
            <a:avLst/>
          </a:prstGeom>
        </p:spPr>
      </p:pic>
    </p:spTree>
    <p:extLst>
      <p:ext uri="{BB962C8B-B14F-4D97-AF65-F5344CB8AC3E}">
        <p14:creationId xmlns:p14="http://schemas.microsoft.com/office/powerpoint/2010/main" val="366985548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FECEE457-06D6-4958-83C4-A4CF4AA1E4D5}"/>
              </a:ext>
            </a:extLst>
          </p:cNvPr>
          <p:cNvSpPr>
            <a:spLocks noGrp="1"/>
          </p:cNvSpPr>
          <p:nvPr>
            <p:ph idx="1"/>
          </p:nvPr>
        </p:nvSpPr>
        <p:spPr/>
        <p:txBody>
          <a:bodyPr>
            <a:normAutofit/>
          </a:bodyPr>
          <a:lstStyle/>
          <a:p>
            <a:pPr marL="0" indent="0" algn="ctr">
              <a:buNone/>
            </a:pPr>
            <a:r>
              <a:rPr lang="de-DE" sz="4320" i="1" dirty="0"/>
              <a:t>„Knowledge </a:t>
            </a:r>
            <a:r>
              <a:rPr lang="de-DE" sz="4320" i="1" dirty="0" err="1"/>
              <a:t>never</a:t>
            </a:r>
            <a:r>
              <a:rPr lang="de-DE" sz="4320" i="1" dirty="0"/>
              <a:t> </a:t>
            </a:r>
            <a:r>
              <a:rPr lang="de-DE" sz="4320" i="1" dirty="0" err="1"/>
              <a:t>prevented</a:t>
            </a:r>
            <a:r>
              <a:rPr lang="de-DE" sz="4320" i="1" dirty="0"/>
              <a:t> </a:t>
            </a:r>
          </a:p>
          <a:p>
            <a:pPr marL="0" indent="0" algn="ctr">
              <a:buNone/>
            </a:pPr>
            <a:r>
              <a:rPr lang="de-DE" sz="4320" i="1" dirty="0"/>
              <a:t>a </a:t>
            </a:r>
            <a:r>
              <a:rPr lang="de-DE" sz="4320" i="1" dirty="0" err="1"/>
              <a:t>single</a:t>
            </a:r>
            <a:r>
              <a:rPr lang="de-DE" sz="4320" i="1" dirty="0"/>
              <a:t> </a:t>
            </a:r>
            <a:r>
              <a:rPr lang="de-DE" sz="4320" i="1" dirty="0" err="1"/>
              <a:t>breach</a:t>
            </a:r>
            <a:r>
              <a:rPr lang="de-DE" sz="4320" i="1" dirty="0"/>
              <a:t>.“</a:t>
            </a:r>
          </a:p>
          <a:p>
            <a:pPr marL="0" indent="0" algn="ctr">
              <a:buNone/>
            </a:pPr>
            <a:endParaRPr lang="de-DE" sz="2400" i="1" dirty="0"/>
          </a:p>
          <a:p>
            <a:pPr marL="0" indent="0" algn="ctr">
              <a:buNone/>
            </a:pPr>
            <a:r>
              <a:rPr lang="de-DE" sz="2400" i="1" dirty="0"/>
              <a:t>(Carpenter &amp; </a:t>
            </a:r>
            <a:r>
              <a:rPr lang="de-DE" sz="2400" i="1" dirty="0" err="1"/>
              <a:t>Roer</a:t>
            </a:r>
            <a:r>
              <a:rPr lang="de-DE" sz="2400" i="1" dirty="0"/>
              <a:t>, 2022)</a:t>
            </a:r>
          </a:p>
        </p:txBody>
      </p:sp>
    </p:spTree>
    <p:extLst>
      <p:ext uri="{BB962C8B-B14F-4D97-AF65-F5344CB8AC3E}">
        <p14:creationId xmlns:p14="http://schemas.microsoft.com/office/powerpoint/2010/main" val="119061536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954F45-F562-43EB-9EA1-04C178FB585D}"/>
              </a:ext>
            </a:extLst>
          </p:cNvPr>
          <p:cNvSpPr>
            <a:spLocks noGrp="1"/>
          </p:cNvSpPr>
          <p:nvPr>
            <p:ph type="title"/>
          </p:nvPr>
        </p:nvSpPr>
        <p:spPr>
          <a:xfrm>
            <a:off x="1005840" y="438151"/>
            <a:ext cx="12618720" cy="1058141"/>
          </a:xfrm>
        </p:spPr>
        <p:txBody>
          <a:bodyPr>
            <a:normAutofit/>
          </a:bodyPr>
          <a:lstStyle/>
          <a:p>
            <a:r>
              <a:rPr lang="de-DE" sz="3360" dirty="0"/>
              <a:t>Knowledge </a:t>
            </a:r>
            <a:r>
              <a:rPr lang="de-DE" sz="3360" dirty="0" err="1"/>
              <a:t>alone</a:t>
            </a:r>
            <a:r>
              <a:rPr lang="de-DE" sz="3360" dirty="0"/>
              <a:t> </a:t>
            </a:r>
            <a:r>
              <a:rPr lang="de-DE" sz="3360" dirty="0" err="1"/>
              <a:t>doesn‘t</a:t>
            </a:r>
            <a:r>
              <a:rPr lang="de-DE" sz="3360" dirty="0"/>
              <a:t> </a:t>
            </a:r>
            <a:r>
              <a:rPr lang="de-DE" sz="3360" dirty="0" err="1"/>
              <a:t>help</a:t>
            </a:r>
            <a:endParaRPr lang="de-DE" sz="3360" dirty="0"/>
          </a:p>
        </p:txBody>
      </p:sp>
      <p:pic>
        <p:nvPicPr>
          <p:cNvPr id="6" name="Grafik 5">
            <a:extLst>
              <a:ext uri="{FF2B5EF4-FFF2-40B4-BE49-F238E27FC236}">
                <a16:creationId xmlns:a16="http://schemas.microsoft.com/office/drawing/2014/main" id="{06C33450-5ABF-4ABD-BD54-16E20D94C46F}"/>
              </a:ext>
            </a:extLst>
          </p:cNvPr>
          <p:cNvPicPr>
            <a:picLocks noChangeAspect="1"/>
          </p:cNvPicPr>
          <p:nvPr/>
        </p:nvPicPr>
        <p:blipFill>
          <a:blip r:embed="rId3"/>
          <a:stretch>
            <a:fillRect/>
          </a:stretch>
        </p:blipFill>
        <p:spPr>
          <a:xfrm>
            <a:off x="2116771" y="2303205"/>
            <a:ext cx="10095281" cy="4508959"/>
          </a:xfrm>
          <a:prstGeom prst="rect">
            <a:avLst/>
          </a:prstGeom>
        </p:spPr>
      </p:pic>
      <p:pic>
        <p:nvPicPr>
          <p:cNvPr id="1026" name="Picture 2" descr="Free Award Cliparts, Download Free Award Cliparts png images, Free ClipArts  on Clipart Library">
            <a:extLst>
              <a:ext uri="{FF2B5EF4-FFF2-40B4-BE49-F238E27FC236}">
                <a16:creationId xmlns:a16="http://schemas.microsoft.com/office/drawing/2014/main" id="{CF4681AB-005D-D8E7-58F7-F4216736F5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29871" y="128972"/>
            <a:ext cx="1900530" cy="1232960"/>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a:extLst>
              <a:ext uri="{FF2B5EF4-FFF2-40B4-BE49-F238E27FC236}">
                <a16:creationId xmlns:a16="http://schemas.microsoft.com/office/drawing/2014/main" id="{CD5FFF38-C973-D609-E92B-2A6814EFAC35}"/>
              </a:ext>
            </a:extLst>
          </p:cNvPr>
          <p:cNvSpPr txBox="1"/>
          <p:nvPr/>
        </p:nvSpPr>
        <p:spPr>
          <a:xfrm>
            <a:off x="120365" y="7620498"/>
            <a:ext cx="14454460" cy="461665"/>
          </a:xfrm>
          <a:prstGeom prst="rect">
            <a:avLst/>
          </a:prstGeom>
          <a:noFill/>
        </p:spPr>
        <p:txBody>
          <a:bodyPr wrap="square">
            <a:spAutoFit/>
          </a:bodyPr>
          <a:lstStyle/>
          <a:p>
            <a:pPr defTabSz="1097280"/>
            <a:r>
              <a:rPr lang="de-DE" sz="1200" dirty="0">
                <a:solidFill>
                  <a:prstClr val="black"/>
                </a:solidFill>
                <a:latin typeface="-apple-system"/>
              </a:rPr>
              <a:t>Sütterlin, S., Lugo, R. G., Ask, T. F., </a:t>
            </a:r>
            <a:r>
              <a:rPr lang="de-DE" sz="1200" dirty="0" err="1">
                <a:solidFill>
                  <a:prstClr val="black"/>
                </a:solidFill>
                <a:latin typeface="-apple-system"/>
              </a:rPr>
              <a:t>Veng</a:t>
            </a:r>
            <a:r>
              <a:rPr lang="de-DE" sz="1200" dirty="0">
                <a:solidFill>
                  <a:prstClr val="black"/>
                </a:solidFill>
                <a:latin typeface="-apple-system"/>
              </a:rPr>
              <a:t>, K., Eck, J., Fritschi, J., Talha-Özmen, M., </a:t>
            </a:r>
            <a:r>
              <a:rPr lang="de-DE" sz="1200" dirty="0" err="1">
                <a:solidFill>
                  <a:prstClr val="black"/>
                </a:solidFill>
                <a:latin typeface="-apple-system"/>
              </a:rPr>
              <a:t>Bärreiter</a:t>
            </a:r>
            <a:r>
              <a:rPr lang="de-DE" sz="1200" dirty="0">
                <a:solidFill>
                  <a:prstClr val="black"/>
                </a:solidFill>
                <a:latin typeface="-apple-system"/>
              </a:rPr>
              <a:t>, B., &amp; Knox, B. J. (2022). The </a:t>
            </a:r>
            <a:r>
              <a:rPr lang="de-DE" sz="1200" dirty="0" err="1">
                <a:solidFill>
                  <a:prstClr val="black"/>
                </a:solidFill>
                <a:latin typeface="-apple-system"/>
              </a:rPr>
              <a:t>Role</a:t>
            </a:r>
            <a:r>
              <a:rPr lang="de-DE" sz="1200" dirty="0">
                <a:solidFill>
                  <a:prstClr val="black"/>
                </a:solidFill>
                <a:latin typeface="-apple-system"/>
              </a:rPr>
              <a:t> </a:t>
            </a:r>
            <a:r>
              <a:rPr lang="de-DE" sz="1200" dirty="0" err="1">
                <a:solidFill>
                  <a:prstClr val="black"/>
                </a:solidFill>
                <a:latin typeface="-apple-system"/>
              </a:rPr>
              <a:t>of</a:t>
            </a:r>
            <a:r>
              <a:rPr lang="de-DE" sz="1200" dirty="0">
                <a:solidFill>
                  <a:prstClr val="black"/>
                </a:solidFill>
                <a:latin typeface="-apple-system"/>
              </a:rPr>
              <a:t> IT Background </a:t>
            </a:r>
            <a:r>
              <a:rPr lang="de-DE" sz="1200" dirty="0" err="1">
                <a:solidFill>
                  <a:prstClr val="black"/>
                </a:solidFill>
                <a:latin typeface="-apple-system"/>
              </a:rPr>
              <a:t>for</a:t>
            </a:r>
            <a:r>
              <a:rPr lang="de-DE" sz="1200" dirty="0">
                <a:solidFill>
                  <a:prstClr val="black"/>
                </a:solidFill>
                <a:latin typeface="-apple-system"/>
              </a:rPr>
              <a:t> </a:t>
            </a:r>
            <a:r>
              <a:rPr lang="de-DE" sz="1200" dirty="0" err="1">
                <a:solidFill>
                  <a:prstClr val="black"/>
                </a:solidFill>
                <a:latin typeface="-apple-system"/>
              </a:rPr>
              <a:t>Metacognitive</a:t>
            </a:r>
            <a:r>
              <a:rPr lang="de-DE" sz="1200" dirty="0">
                <a:solidFill>
                  <a:prstClr val="black"/>
                </a:solidFill>
                <a:latin typeface="-apple-system"/>
              </a:rPr>
              <a:t> </a:t>
            </a:r>
            <a:r>
              <a:rPr lang="de-DE" sz="1200" dirty="0" err="1">
                <a:solidFill>
                  <a:prstClr val="black"/>
                </a:solidFill>
                <a:latin typeface="-apple-system"/>
              </a:rPr>
              <a:t>Accuracy</a:t>
            </a:r>
            <a:r>
              <a:rPr lang="de-DE" sz="1200" dirty="0">
                <a:solidFill>
                  <a:prstClr val="black"/>
                </a:solidFill>
                <a:latin typeface="-apple-system"/>
              </a:rPr>
              <a:t>, Confidence and </a:t>
            </a:r>
            <a:r>
              <a:rPr lang="de-DE" sz="1200" dirty="0" err="1">
                <a:solidFill>
                  <a:prstClr val="black"/>
                </a:solidFill>
                <a:latin typeface="-apple-system"/>
              </a:rPr>
              <a:t>Overestimation</a:t>
            </a:r>
            <a:r>
              <a:rPr lang="de-DE" sz="1200" dirty="0">
                <a:solidFill>
                  <a:prstClr val="black"/>
                </a:solidFill>
                <a:latin typeface="-apple-system"/>
              </a:rPr>
              <a:t> </a:t>
            </a:r>
            <a:r>
              <a:rPr lang="de-DE" sz="1200" dirty="0" err="1">
                <a:solidFill>
                  <a:prstClr val="black"/>
                </a:solidFill>
                <a:latin typeface="-apple-system"/>
              </a:rPr>
              <a:t>of</a:t>
            </a:r>
            <a:r>
              <a:rPr lang="de-DE" sz="1200" dirty="0">
                <a:solidFill>
                  <a:prstClr val="black"/>
                </a:solidFill>
                <a:latin typeface="-apple-system"/>
              </a:rPr>
              <a:t> Deep Fake Recognition Skills. In: </a:t>
            </a:r>
            <a:r>
              <a:rPr lang="de-DE" sz="1200" dirty="0" err="1">
                <a:solidFill>
                  <a:prstClr val="black"/>
                </a:solidFill>
                <a:latin typeface="-apple-system"/>
              </a:rPr>
              <a:t>Schmorrow</a:t>
            </a:r>
            <a:r>
              <a:rPr lang="de-DE" sz="1200" dirty="0">
                <a:solidFill>
                  <a:prstClr val="black"/>
                </a:solidFill>
                <a:latin typeface="-apple-system"/>
              </a:rPr>
              <a:t>, D.D., </a:t>
            </a:r>
            <a:r>
              <a:rPr lang="de-DE" sz="1200" dirty="0" err="1">
                <a:solidFill>
                  <a:prstClr val="black"/>
                </a:solidFill>
                <a:latin typeface="-apple-system"/>
              </a:rPr>
              <a:t>Fidopiastis</a:t>
            </a:r>
            <a:r>
              <a:rPr lang="de-DE" sz="1200" dirty="0">
                <a:solidFill>
                  <a:prstClr val="black"/>
                </a:solidFill>
                <a:latin typeface="-apple-system"/>
              </a:rPr>
              <a:t>, C.M. (</a:t>
            </a:r>
            <a:r>
              <a:rPr lang="de-DE" sz="1200" dirty="0" err="1">
                <a:solidFill>
                  <a:prstClr val="black"/>
                </a:solidFill>
                <a:latin typeface="-apple-system"/>
              </a:rPr>
              <a:t>eds</a:t>
            </a:r>
            <a:r>
              <a:rPr lang="de-DE" sz="1200" dirty="0">
                <a:solidFill>
                  <a:prstClr val="black"/>
                </a:solidFill>
                <a:latin typeface="-apple-system"/>
              </a:rPr>
              <a:t>) </a:t>
            </a:r>
            <a:r>
              <a:rPr lang="de-DE" sz="1200" dirty="0" err="1">
                <a:solidFill>
                  <a:prstClr val="black"/>
                </a:solidFill>
                <a:latin typeface="-apple-system"/>
              </a:rPr>
              <a:t>Augmented</a:t>
            </a:r>
            <a:r>
              <a:rPr lang="de-DE" sz="1200" dirty="0">
                <a:solidFill>
                  <a:prstClr val="black"/>
                </a:solidFill>
                <a:latin typeface="-apple-system"/>
              </a:rPr>
              <a:t> </a:t>
            </a:r>
            <a:r>
              <a:rPr lang="de-DE" sz="1200" dirty="0" err="1">
                <a:solidFill>
                  <a:prstClr val="black"/>
                </a:solidFill>
                <a:latin typeface="-apple-system"/>
              </a:rPr>
              <a:t>Cognition</a:t>
            </a:r>
            <a:r>
              <a:rPr lang="de-DE" sz="1200" dirty="0">
                <a:solidFill>
                  <a:prstClr val="black"/>
                </a:solidFill>
                <a:latin typeface="-apple-system"/>
              </a:rPr>
              <a:t>. HCII 2022. </a:t>
            </a:r>
            <a:r>
              <a:rPr lang="de-DE" sz="1200" dirty="0" err="1">
                <a:solidFill>
                  <a:prstClr val="black"/>
                </a:solidFill>
                <a:latin typeface="-apple-system"/>
              </a:rPr>
              <a:t>Lecture</a:t>
            </a:r>
            <a:r>
              <a:rPr lang="de-DE" sz="1200" dirty="0">
                <a:solidFill>
                  <a:prstClr val="black"/>
                </a:solidFill>
                <a:latin typeface="-apple-system"/>
              </a:rPr>
              <a:t> Notes in Computer Science, </a:t>
            </a:r>
            <a:r>
              <a:rPr lang="de-DE" sz="1200" dirty="0" err="1">
                <a:solidFill>
                  <a:prstClr val="black"/>
                </a:solidFill>
                <a:latin typeface="-apple-system"/>
              </a:rPr>
              <a:t>vol</a:t>
            </a:r>
            <a:r>
              <a:rPr lang="de-DE" sz="1200" dirty="0">
                <a:solidFill>
                  <a:prstClr val="black"/>
                </a:solidFill>
                <a:latin typeface="-apple-system"/>
              </a:rPr>
              <a:t> 13310. Springer, Cham. https://doi.org/10.1007/978-3-031-05457-0_9</a:t>
            </a:r>
          </a:p>
        </p:txBody>
      </p:sp>
    </p:spTree>
    <p:extLst>
      <p:ext uri="{BB962C8B-B14F-4D97-AF65-F5344CB8AC3E}">
        <p14:creationId xmlns:p14="http://schemas.microsoft.com/office/powerpoint/2010/main" val="16921272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46D7A-2CBC-C8B3-AE97-0B3678830D24}"/>
              </a:ext>
            </a:extLst>
          </p:cNvPr>
          <p:cNvSpPr>
            <a:spLocks noGrp="1"/>
          </p:cNvSpPr>
          <p:nvPr>
            <p:ph type="title"/>
          </p:nvPr>
        </p:nvSpPr>
        <p:spPr/>
        <p:txBody>
          <a:bodyPr/>
          <a:lstStyle/>
          <a:p>
            <a:endParaRPr lang="nb-NO"/>
          </a:p>
        </p:txBody>
      </p:sp>
      <p:sp>
        <p:nvSpPr>
          <p:cNvPr id="3" name="Content Placeholder 2">
            <a:extLst>
              <a:ext uri="{FF2B5EF4-FFF2-40B4-BE49-F238E27FC236}">
                <a16:creationId xmlns:a16="http://schemas.microsoft.com/office/drawing/2014/main" id="{D0F52B56-F9A3-475C-4E0C-F3EEC3694FB1}"/>
              </a:ext>
            </a:extLst>
          </p:cNvPr>
          <p:cNvSpPr>
            <a:spLocks noGrp="1"/>
          </p:cNvSpPr>
          <p:nvPr>
            <p:ph idx="1"/>
          </p:nvPr>
        </p:nvSpPr>
        <p:spPr/>
        <p:txBody>
          <a:bodyPr/>
          <a:lstStyle/>
          <a:p>
            <a:endParaRPr lang="nb-NO"/>
          </a:p>
        </p:txBody>
      </p:sp>
      <p:pic>
        <p:nvPicPr>
          <p:cNvPr id="5" name="Picture 4">
            <a:extLst>
              <a:ext uri="{FF2B5EF4-FFF2-40B4-BE49-F238E27FC236}">
                <a16:creationId xmlns:a16="http://schemas.microsoft.com/office/drawing/2014/main" id="{32053C2B-D072-2BF3-B04C-B9C5F53547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03362"/>
            <a:ext cx="14630400" cy="7822878"/>
          </a:xfrm>
          <a:prstGeom prst="rect">
            <a:avLst/>
          </a:prstGeom>
        </p:spPr>
      </p:pic>
    </p:spTree>
    <p:extLst>
      <p:ext uri="{BB962C8B-B14F-4D97-AF65-F5344CB8AC3E}">
        <p14:creationId xmlns:p14="http://schemas.microsoft.com/office/powerpoint/2010/main" val="7710264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2B7B2A-2ACF-410A-87D3-7B6FE13912C4}"/>
              </a:ext>
            </a:extLst>
          </p:cNvPr>
          <p:cNvSpPr>
            <a:spLocks noGrp="1"/>
          </p:cNvSpPr>
          <p:nvPr>
            <p:ph type="title"/>
          </p:nvPr>
        </p:nvSpPr>
        <p:spPr>
          <a:xfrm>
            <a:off x="466524" y="525360"/>
            <a:ext cx="12618720" cy="719420"/>
          </a:xfrm>
        </p:spPr>
        <p:txBody>
          <a:bodyPr>
            <a:normAutofit fontScale="90000"/>
          </a:bodyPr>
          <a:lstStyle/>
          <a:p>
            <a:r>
              <a:rPr lang="de-DE" dirty="0"/>
              <a:t>The </a:t>
            </a:r>
            <a:r>
              <a:rPr lang="de-DE" dirty="0" err="1"/>
              <a:t>limits</a:t>
            </a:r>
            <a:r>
              <a:rPr lang="de-DE" dirty="0"/>
              <a:t> </a:t>
            </a:r>
            <a:r>
              <a:rPr lang="de-DE" dirty="0" err="1"/>
              <a:t>of</a:t>
            </a:r>
            <a:r>
              <a:rPr lang="de-DE" dirty="0"/>
              <a:t> </a:t>
            </a:r>
            <a:r>
              <a:rPr lang="de-DE" dirty="0" err="1"/>
              <a:t>training</a:t>
            </a:r>
            <a:endParaRPr lang="de-DE" dirty="0"/>
          </a:p>
        </p:txBody>
      </p:sp>
      <p:pic>
        <p:nvPicPr>
          <p:cNvPr id="4" name="Grafik 3">
            <a:extLst>
              <a:ext uri="{FF2B5EF4-FFF2-40B4-BE49-F238E27FC236}">
                <a16:creationId xmlns:a16="http://schemas.microsoft.com/office/drawing/2014/main" id="{E6845538-4254-468D-B482-929412009570}"/>
              </a:ext>
            </a:extLst>
          </p:cNvPr>
          <p:cNvPicPr>
            <a:picLocks noChangeAspect="1"/>
          </p:cNvPicPr>
          <p:nvPr/>
        </p:nvPicPr>
        <p:blipFill>
          <a:blip r:embed="rId3"/>
          <a:stretch>
            <a:fillRect/>
          </a:stretch>
        </p:blipFill>
        <p:spPr>
          <a:xfrm>
            <a:off x="466524" y="1571660"/>
            <a:ext cx="6848676" cy="4143126"/>
          </a:xfrm>
          <a:prstGeom prst="rect">
            <a:avLst/>
          </a:prstGeom>
        </p:spPr>
      </p:pic>
      <p:sp>
        <p:nvSpPr>
          <p:cNvPr id="5" name="Ellipse 4">
            <a:extLst>
              <a:ext uri="{FF2B5EF4-FFF2-40B4-BE49-F238E27FC236}">
                <a16:creationId xmlns:a16="http://schemas.microsoft.com/office/drawing/2014/main" id="{E4E20652-5E04-4601-974C-8C605B9B1FD5}"/>
              </a:ext>
            </a:extLst>
          </p:cNvPr>
          <p:cNvSpPr/>
          <p:nvPr/>
        </p:nvSpPr>
        <p:spPr>
          <a:xfrm>
            <a:off x="2339257" y="3906799"/>
            <a:ext cx="2049864" cy="675250"/>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de-DE" sz="2160">
              <a:solidFill>
                <a:prstClr val="white"/>
              </a:solidFill>
              <a:latin typeface="Calibri" panose="020F0502020204030204"/>
            </a:endParaRPr>
          </a:p>
        </p:txBody>
      </p:sp>
      <p:sp>
        <p:nvSpPr>
          <p:cNvPr id="6" name="Rechteck 5">
            <a:extLst>
              <a:ext uri="{FF2B5EF4-FFF2-40B4-BE49-F238E27FC236}">
                <a16:creationId xmlns:a16="http://schemas.microsoft.com/office/drawing/2014/main" id="{7B11AF8B-7C5B-4183-A265-A5874D792C5D}"/>
              </a:ext>
            </a:extLst>
          </p:cNvPr>
          <p:cNvSpPr/>
          <p:nvPr/>
        </p:nvSpPr>
        <p:spPr>
          <a:xfrm>
            <a:off x="7854517" y="1898541"/>
            <a:ext cx="5932549" cy="4745915"/>
          </a:xfrm>
          <a:prstGeom prst="rect">
            <a:avLst/>
          </a:prstGeom>
        </p:spPr>
        <p:txBody>
          <a:bodyPr wrap="square">
            <a:spAutoFit/>
          </a:bodyPr>
          <a:lstStyle/>
          <a:p>
            <a:pPr defTabSz="1097280"/>
            <a:r>
              <a:rPr lang="en-US" sz="2160" i="1" dirty="0">
                <a:solidFill>
                  <a:prstClr val="black"/>
                </a:solidFill>
                <a:latin typeface="Calibri" panose="020F0502020204030204"/>
              </a:rPr>
              <a:t>“However, even with education, individuals may still be overconfident in their abilities and thus fall prey to phishing. Nevertheless, education and/or training should strongly emphasize the need to tame </a:t>
            </a:r>
            <a:r>
              <a:rPr lang="en-US" sz="2160" i="1" dirty="0">
                <a:solidFill>
                  <a:srgbClr val="FF0000"/>
                </a:solidFill>
                <a:latin typeface="Calibri" panose="020F0502020204030204"/>
              </a:rPr>
              <a:t>overconfidence</a:t>
            </a:r>
            <a:r>
              <a:rPr lang="en-US" sz="2160" i="1" dirty="0">
                <a:solidFill>
                  <a:prstClr val="black"/>
                </a:solidFill>
                <a:latin typeface="Calibri" panose="020F0502020204030204"/>
              </a:rPr>
              <a:t>.” (Moody et al., 2017)</a:t>
            </a:r>
          </a:p>
          <a:p>
            <a:pPr defTabSz="1097280"/>
            <a:endParaRPr lang="en-US" sz="2160" i="1" dirty="0">
              <a:solidFill>
                <a:prstClr val="black"/>
              </a:solidFill>
              <a:latin typeface="Calibri" panose="020F0502020204030204"/>
            </a:endParaRPr>
          </a:p>
          <a:p>
            <a:pPr defTabSz="1097280"/>
            <a:endParaRPr lang="en-US" sz="2160" i="1" dirty="0">
              <a:solidFill>
                <a:prstClr val="black"/>
              </a:solidFill>
              <a:latin typeface="Calibri" panose="020F0502020204030204"/>
            </a:endParaRPr>
          </a:p>
          <a:p>
            <a:pPr defTabSz="1097280"/>
            <a:r>
              <a:rPr lang="en-US" sz="2160" i="1" dirty="0">
                <a:solidFill>
                  <a:prstClr val="black"/>
                </a:solidFill>
                <a:latin typeface="Calibri" panose="020F0502020204030204"/>
              </a:rPr>
              <a:t>“In summary, these mostly positive results indicate that anti-phishing training indeed has a positive impact. However, training design, especially complementing embedded training with standard training sessions and even individualization of training, might also play an important role.” (</a:t>
            </a:r>
            <a:r>
              <a:rPr lang="en-US" sz="2160" i="1" dirty="0" err="1">
                <a:solidFill>
                  <a:prstClr val="black"/>
                </a:solidFill>
                <a:latin typeface="Calibri" panose="020F0502020204030204"/>
              </a:rPr>
              <a:t>Jampen</a:t>
            </a:r>
            <a:r>
              <a:rPr lang="en-US" sz="2160" i="1" dirty="0">
                <a:solidFill>
                  <a:prstClr val="black"/>
                </a:solidFill>
                <a:latin typeface="Calibri" panose="020F0502020204030204"/>
              </a:rPr>
              <a:t> et al., 2020)</a:t>
            </a:r>
            <a:endParaRPr lang="de-DE" sz="2160" i="1" dirty="0">
              <a:solidFill>
                <a:prstClr val="black"/>
              </a:solidFill>
              <a:latin typeface="Calibri" panose="020F0502020204030204"/>
            </a:endParaRPr>
          </a:p>
        </p:txBody>
      </p:sp>
      <p:sp>
        <p:nvSpPr>
          <p:cNvPr id="7" name="Textfeld 6">
            <a:extLst>
              <a:ext uri="{FF2B5EF4-FFF2-40B4-BE49-F238E27FC236}">
                <a16:creationId xmlns:a16="http://schemas.microsoft.com/office/drawing/2014/main" id="{E0381856-65A8-40E4-8224-BF80DC9ABA44}"/>
              </a:ext>
            </a:extLst>
          </p:cNvPr>
          <p:cNvSpPr txBox="1"/>
          <p:nvPr/>
        </p:nvSpPr>
        <p:spPr>
          <a:xfrm>
            <a:off x="550931" y="5727440"/>
            <a:ext cx="1959639" cy="350865"/>
          </a:xfrm>
          <a:prstGeom prst="rect">
            <a:avLst/>
          </a:prstGeom>
          <a:noFill/>
        </p:spPr>
        <p:txBody>
          <a:bodyPr wrap="none" rtlCol="0">
            <a:spAutoFit/>
          </a:bodyPr>
          <a:lstStyle/>
          <a:p>
            <a:pPr defTabSz="1097280"/>
            <a:r>
              <a:rPr lang="de-DE" sz="1680" dirty="0" err="1">
                <a:solidFill>
                  <a:prstClr val="black"/>
                </a:solidFill>
                <a:latin typeface="Calibri" panose="020F0502020204030204"/>
              </a:rPr>
              <a:t>Jampen</a:t>
            </a:r>
            <a:r>
              <a:rPr lang="de-DE" sz="1680" dirty="0">
                <a:solidFill>
                  <a:prstClr val="black"/>
                </a:solidFill>
                <a:latin typeface="Calibri" panose="020F0502020204030204"/>
              </a:rPr>
              <a:t> et al. (2020)</a:t>
            </a:r>
          </a:p>
        </p:txBody>
      </p:sp>
    </p:spTree>
    <p:extLst>
      <p:ext uri="{BB962C8B-B14F-4D97-AF65-F5344CB8AC3E}">
        <p14:creationId xmlns:p14="http://schemas.microsoft.com/office/powerpoint/2010/main" val="422698764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D1602D-4851-48BE-AC95-FBA1B2D32983}"/>
              </a:ext>
            </a:extLst>
          </p:cNvPr>
          <p:cNvSpPr>
            <a:spLocks noGrp="1"/>
          </p:cNvSpPr>
          <p:nvPr>
            <p:ph type="title"/>
          </p:nvPr>
        </p:nvSpPr>
        <p:spPr/>
        <p:txBody>
          <a:bodyPr>
            <a:normAutofit/>
          </a:bodyPr>
          <a:lstStyle/>
          <a:p>
            <a:r>
              <a:rPr lang="de-DE" sz="4320" b="1" dirty="0" err="1"/>
              <a:t>Reduction</a:t>
            </a:r>
            <a:r>
              <a:rPr lang="de-DE" sz="4320" b="1" dirty="0"/>
              <a:t> </a:t>
            </a:r>
            <a:r>
              <a:rPr lang="de-DE" sz="4320" b="1" dirty="0" err="1"/>
              <a:t>of</a:t>
            </a:r>
            <a:r>
              <a:rPr lang="de-DE" sz="4320" b="1" dirty="0"/>
              <a:t> SE-</a:t>
            </a:r>
            <a:r>
              <a:rPr lang="de-DE" sz="4320" b="1" dirty="0" err="1"/>
              <a:t>Susceptibility</a:t>
            </a:r>
            <a:r>
              <a:rPr lang="de-DE" sz="4320" b="1" dirty="0"/>
              <a:t> </a:t>
            </a:r>
            <a:r>
              <a:rPr lang="de-DE" sz="4320" b="1" dirty="0" err="1"/>
              <a:t>by</a:t>
            </a:r>
            <a:r>
              <a:rPr lang="de-DE" sz="4320" b="1" dirty="0"/>
              <a:t> </a:t>
            </a:r>
            <a:r>
              <a:rPr lang="de-DE" sz="4320" b="1" dirty="0" err="1"/>
              <a:t>training</a:t>
            </a:r>
            <a:endParaRPr lang="de-DE" sz="4320" b="1" dirty="0"/>
          </a:p>
        </p:txBody>
      </p:sp>
      <p:sp>
        <p:nvSpPr>
          <p:cNvPr id="3" name="Inhaltsplatzhalter 2">
            <a:extLst>
              <a:ext uri="{FF2B5EF4-FFF2-40B4-BE49-F238E27FC236}">
                <a16:creationId xmlns:a16="http://schemas.microsoft.com/office/drawing/2014/main" id="{AA7A010A-CB06-4860-8B96-C95FF9577EC0}"/>
              </a:ext>
            </a:extLst>
          </p:cNvPr>
          <p:cNvSpPr>
            <a:spLocks noGrp="1"/>
          </p:cNvSpPr>
          <p:nvPr>
            <p:ph idx="1"/>
          </p:nvPr>
        </p:nvSpPr>
        <p:spPr/>
        <p:txBody>
          <a:bodyPr/>
          <a:lstStyle/>
          <a:p>
            <a:pPr marL="0" indent="0">
              <a:buNone/>
            </a:pPr>
            <a:br>
              <a:rPr lang="de-DE" dirty="0"/>
            </a:br>
            <a:endParaRPr lang="de-DE" dirty="0"/>
          </a:p>
          <a:p>
            <a:r>
              <a:rPr lang="de-DE" dirty="0" err="1"/>
              <a:t>Typical</a:t>
            </a:r>
            <a:r>
              <a:rPr lang="de-DE" dirty="0"/>
              <a:t> </a:t>
            </a:r>
            <a:r>
              <a:rPr lang="de-DE" dirty="0" err="1"/>
              <a:t>effect</a:t>
            </a:r>
            <a:r>
              <a:rPr lang="de-DE" dirty="0"/>
              <a:t> </a:t>
            </a:r>
            <a:r>
              <a:rPr lang="de-DE" dirty="0" err="1"/>
              <a:t>sizes</a:t>
            </a:r>
            <a:r>
              <a:rPr lang="de-DE" dirty="0"/>
              <a:t> </a:t>
            </a:r>
            <a:r>
              <a:rPr lang="de-DE" dirty="0" err="1"/>
              <a:t>according</a:t>
            </a:r>
            <a:r>
              <a:rPr lang="de-DE" dirty="0"/>
              <a:t> </a:t>
            </a:r>
            <a:r>
              <a:rPr lang="de-DE" dirty="0" err="1"/>
              <a:t>to</a:t>
            </a:r>
            <a:r>
              <a:rPr lang="de-DE" dirty="0"/>
              <a:t> </a:t>
            </a:r>
            <a:r>
              <a:rPr lang="de-DE" dirty="0" err="1"/>
              <a:t>scientific</a:t>
            </a:r>
            <a:r>
              <a:rPr lang="de-DE" dirty="0"/>
              <a:t> </a:t>
            </a:r>
            <a:r>
              <a:rPr lang="de-DE" dirty="0" err="1"/>
              <a:t>publications</a:t>
            </a:r>
            <a:r>
              <a:rPr lang="de-DE" dirty="0"/>
              <a:t> </a:t>
            </a:r>
            <a:r>
              <a:rPr lang="de-DE" dirty="0" err="1"/>
              <a:t>pre</a:t>
            </a:r>
            <a:r>
              <a:rPr lang="de-DE" dirty="0"/>
              <a:t>/</a:t>
            </a:r>
            <a:r>
              <a:rPr lang="de-DE" dirty="0" err="1"/>
              <a:t>post</a:t>
            </a:r>
            <a:r>
              <a:rPr lang="de-DE" dirty="0"/>
              <a:t> </a:t>
            </a:r>
            <a:r>
              <a:rPr lang="de-DE" dirty="0" err="1"/>
              <a:t>phishing</a:t>
            </a:r>
            <a:r>
              <a:rPr lang="de-DE" dirty="0"/>
              <a:t> </a:t>
            </a:r>
            <a:r>
              <a:rPr lang="de-DE" dirty="0" err="1"/>
              <a:t>campaigns</a:t>
            </a:r>
            <a:r>
              <a:rPr lang="de-DE" dirty="0"/>
              <a:t>: 20-80% </a:t>
            </a:r>
            <a:r>
              <a:rPr lang="de-DE" dirty="0" err="1"/>
              <a:t>reduction</a:t>
            </a:r>
            <a:r>
              <a:rPr lang="de-DE" dirty="0"/>
              <a:t> </a:t>
            </a:r>
            <a:r>
              <a:rPr lang="de-DE" dirty="0" err="1"/>
              <a:t>of</a:t>
            </a:r>
            <a:r>
              <a:rPr lang="de-DE" dirty="0"/>
              <a:t> </a:t>
            </a:r>
            <a:r>
              <a:rPr lang="de-DE" dirty="0" err="1"/>
              <a:t>susceptibility</a:t>
            </a:r>
            <a:r>
              <a:rPr lang="de-DE" dirty="0"/>
              <a:t>.</a:t>
            </a:r>
          </a:p>
        </p:txBody>
      </p:sp>
    </p:spTree>
    <p:extLst>
      <p:ext uri="{BB962C8B-B14F-4D97-AF65-F5344CB8AC3E}">
        <p14:creationId xmlns:p14="http://schemas.microsoft.com/office/powerpoint/2010/main" val="121900939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pieren 15">
            <a:extLst>
              <a:ext uri="{FF2B5EF4-FFF2-40B4-BE49-F238E27FC236}">
                <a16:creationId xmlns:a16="http://schemas.microsoft.com/office/drawing/2014/main" id="{F1B8F3BF-8803-4DA5-8A84-3C2543D493F7}"/>
              </a:ext>
            </a:extLst>
          </p:cNvPr>
          <p:cNvGrpSpPr/>
          <p:nvPr/>
        </p:nvGrpSpPr>
        <p:grpSpPr>
          <a:xfrm>
            <a:off x="698942" y="1410787"/>
            <a:ext cx="11641896" cy="5301146"/>
            <a:chOff x="582452" y="1175656"/>
            <a:chExt cx="9701580" cy="4417622"/>
          </a:xfrm>
        </p:grpSpPr>
        <p:grpSp>
          <p:nvGrpSpPr>
            <p:cNvPr id="15" name="Gruppieren 14">
              <a:extLst>
                <a:ext uri="{FF2B5EF4-FFF2-40B4-BE49-F238E27FC236}">
                  <a16:creationId xmlns:a16="http://schemas.microsoft.com/office/drawing/2014/main" id="{18C587B9-1A8E-4550-AEE7-5CA5F4A098EE}"/>
                </a:ext>
              </a:extLst>
            </p:cNvPr>
            <p:cNvGrpSpPr/>
            <p:nvPr/>
          </p:nvGrpSpPr>
          <p:grpSpPr>
            <a:xfrm>
              <a:off x="1840675" y="1175656"/>
              <a:ext cx="8443357" cy="369332"/>
              <a:chOff x="1840675" y="1175656"/>
              <a:chExt cx="8443357" cy="369332"/>
            </a:xfrm>
          </p:grpSpPr>
          <p:sp>
            <p:nvSpPr>
              <p:cNvPr id="4" name="Textfeld 3">
                <a:extLst>
                  <a:ext uri="{FF2B5EF4-FFF2-40B4-BE49-F238E27FC236}">
                    <a16:creationId xmlns:a16="http://schemas.microsoft.com/office/drawing/2014/main" id="{5CB50C9F-A786-4426-BBFC-02332C50021E}"/>
                  </a:ext>
                </a:extLst>
              </p:cNvPr>
              <p:cNvSpPr txBox="1"/>
              <p:nvPr/>
            </p:nvSpPr>
            <p:spPr>
              <a:xfrm>
                <a:off x="1840675" y="1175656"/>
                <a:ext cx="1603169" cy="353944"/>
              </a:xfrm>
              <a:prstGeom prst="rect">
                <a:avLst/>
              </a:prstGeom>
              <a:noFill/>
              <a:ln>
                <a:solidFill>
                  <a:schemeClr val="tx1"/>
                </a:solidFill>
              </a:ln>
            </p:spPr>
            <p:txBody>
              <a:bodyPr wrap="square" rtlCol="0">
                <a:spAutoFit/>
              </a:bodyPr>
              <a:lstStyle/>
              <a:p>
                <a:pPr algn="ctr" defTabSz="1097280"/>
                <a:r>
                  <a:rPr lang="de-DE" sz="2160" b="1" dirty="0">
                    <a:solidFill>
                      <a:prstClr val="black"/>
                    </a:solidFill>
                    <a:latin typeface="Calibri" panose="020F0502020204030204"/>
                  </a:rPr>
                  <a:t>Awareness</a:t>
                </a:r>
              </a:p>
            </p:txBody>
          </p:sp>
          <p:sp>
            <p:nvSpPr>
              <p:cNvPr id="5" name="Textfeld 4">
                <a:extLst>
                  <a:ext uri="{FF2B5EF4-FFF2-40B4-BE49-F238E27FC236}">
                    <a16:creationId xmlns:a16="http://schemas.microsoft.com/office/drawing/2014/main" id="{D00BEE4A-BFBC-45EF-9607-73F807690FF6}"/>
                  </a:ext>
                </a:extLst>
              </p:cNvPr>
              <p:cNvSpPr txBox="1"/>
              <p:nvPr/>
            </p:nvSpPr>
            <p:spPr>
              <a:xfrm>
                <a:off x="4001984" y="1175656"/>
                <a:ext cx="1603169" cy="353944"/>
              </a:xfrm>
              <a:prstGeom prst="rect">
                <a:avLst/>
              </a:prstGeom>
              <a:noFill/>
              <a:ln>
                <a:solidFill>
                  <a:schemeClr val="tx1"/>
                </a:solidFill>
              </a:ln>
            </p:spPr>
            <p:txBody>
              <a:bodyPr wrap="square" rtlCol="0">
                <a:spAutoFit/>
              </a:bodyPr>
              <a:lstStyle/>
              <a:p>
                <a:pPr algn="ctr" defTabSz="1097280"/>
                <a:r>
                  <a:rPr lang="de-DE" sz="2160" b="1" dirty="0">
                    <a:solidFill>
                      <a:prstClr val="black"/>
                    </a:solidFill>
                    <a:latin typeface="Calibri" panose="020F0502020204030204"/>
                  </a:rPr>
                  <a:t>Intention</a:t>
                </a:r>
              </a:p>
            </p:txBody>
          </p:sp>
          <p:sp>
            <p:nvSpPr>
              <p:cNvPr id="6" name="Textfeld 5">
                <a:extLst>
                  <a:ext uri="{FF2B5EF4-FFF2-40B4-BE49-F238E27FC236}">
                    <a16:creationId xmlns:a16="http://schemas.microsoft.com/office/drawing/2014/main" id="{43E95115-E8F4-4068-A7F9-E07284C5E7C9}"/>
                  </a:ext>
                </a:extLst>
              </p:cNvPr>
              <p:cNvSpPr txBox="1"/>
              <p:nvPr/>
            </p:nvSpPr>
            <p:spPr>
              <a:xfrm>
                <a:off x="6293922" y="1175656"/>
                <a:ext cx="1603169" cy="353944"/>
              </a:xfrm>
              <a:prstGeom prst="rect">
                <a:avLst/>
              </a:prstGeom>
              <a:noFill/>
              <a:ln>
                <a:solidFill>
                  <a:schemeClr val="tx1"/>
                </a:solidFill>
              </a:ln>
            </p:spPr>
            <p:txBody>
              <a:bodyPr wrap="square" rtlCol="0">
                <a:spAutoFit/>
              </a:bodyPr>
              <a:lstStyle/>
              <a:p>
                <a:pPr algn="ctr" defTabSz="1097280"/>
                <a:r>
                  <a:rPr lang="de-DE" sz="2160" b="1" dirty="0" err="1">
                    <a:solidFill>
                      <a:prstClr val="black"/>
                    </a:solidFill>
                    <a:latin typeface="Calibri" panose="020F0502020204030204"/>
                  </a:rPr>
                  <a:t>Behavior</a:t>
                </a:r>
                <a:endParaRPr lang="de-DE" sz="2160" b="1" dirty="0">
                  <a:solidFill>
                    <a:prstClr val="black"/>
                  </a:solidFill>
                  <a:latin typeface="Calibri" panose="020F0502020204030204"/>
                </a:endParaRPr>
              </a:p>
            </p:txBody>
          </p:sp>
          <p:sp>
            <p:nvSpPr>
              <p:cNvPr id="7" name="Textfeld 6">
                <a:extLst>
                  <a:ext uri="{FF2B5EF4-FFF2-40B4-BE49-F238E27FC236}">
                    <a16:creationId xmlns:a16="http://schemas.microsoft.com/office/drawing/2014/main" id="{41674949-1B3E-4E46-B2CE-B0A3F51C1376}"/>
                  </a:ext>
                </a:extLst>
              </p:cNvPr>
              <p:cNvSpPr txBox="1"/>
              <p:nvPr/>
            </p:nvSpPr>
            <p:spPr>
              <a:xfrm>
                <a:off x="8680863" y="1175656"/>
                <a:ext cx="1603169" cy="353944"/>
              </a:xfrm>
              <a:prstGeom prst="rect">
                <a:avLst/>
              </a:prstGeom>
              <a:noFill/>
              <a:ln>
                <a:solidFill>
                  <a:schemeClr val="tx1"/>
                </a:solidFill>
              </a:ln>
            </p:spPr>
            <p:txBody>
              <a:bodyPr wrap="square" rtlCol="0">
                <a:spAutoFit/>
              </a:bodyPr>
              <a:lstStyle/>
              <a:p>
                <a:pPr algn="ctr" defTabSz="1097280"/>
                <a:r>
                  <a:rPr lang="de-DE" sz="2160" b="1" dirty="0">
                    <a:solidFill>
                      <a:prstClr val="black"/>
                    </a:solidFill>
                    <a:latin typeface="Calibri" panose="020F0502020204030204"/>
                  </a:rPr>
                  <a:t>Habit</a:t>
                </a:r>
              </a:p>
            </p:txBody>
          </p:sp>
          <p:sp>
            <p:nvSpPr>
              <p:cNvPr id="8" name="Pfeil: nach rechts 7">
                <a:extLst>
                  <a:ext uri="{FF2B5EF4-FFF2-40B4-BE49-F238E27FC236}">
                    <a16:creationId xmlns:a16="http://schemas.microsoft.com/office/drawing/2014/main" id="{B53D0D8A-E475-4182-B1C9-BEA865DD5FCA}"/>
                  </a:ext>
                </a:extLst>
              </p:cNvPr>
              <p:cNvSpPr/>
              <p:nvPr/>
            </p:nvSpPr>
            <p:spPr>
              <a:xfrm>
                <a:off x="3598223" y="1270661"/>
                <a:ext cx="249382" cy="2743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de-DE" sz="2160">
                  <a:solidFill>
                    <a:prstClr val="white"/>
                  </a:solidFill>
                  <a:latin typeface="Calibri" panose="020F0502020204030204"/>
                </a:endParaRPr>
              </a:p>
            </p:txBody>
          </p:sp>
          <p:sp>
            <p:nvSpPr>
              <p:cNvPr id="9" name="Pfeil: nach rechts 8">
                <a:extLst>
                  <a:ext uri="{FF2B5EF4-FFF2-40B4-BE49-F238E27FC236}">
                    <a16:creationId xmlns:a16="http://schemas.microsoft.com/office/drawing/2014/main" id="{6BC9C9AE-2F65-45F5-9006-FE5A4B2CE353}"/>
                  </a:ext>
                </a:extLst>
              </p:cNvPr>
              <p:cNvSpPr/>
              <p:nvPr/>
            </p:nvSpPr>
            <p:spPr>
              <a:xfrm>
                <a:off x="5824846" y="1270661"/>
                <a:ext cx="249382" cy="2743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de-DE" sz="2160">
                  <a:solidFill>
                    <a:prstClr val="white"/>
                  </a:solidFill>
                  <a:latin typeface="Calibri" panose="020F0502020204030204"/>
                </a:endParaRPr>
              </a:p>
            </p:txBody>
          </p:sp>
          <p:sp>
            <p:nvSpPr>
              <p:cNvPr id="10" name="Pfeil: nach rechts 9">
                <a:extLst>
                  <a:ext uri="{FF2B5EF4-FFF2-40B4-BE49-F238E27FC236}">
                    <a16:creationId xmlns:a16="http://schemas.microsoft.com/office/drawing/2014/main" id="{BE0632F7-808A-43D3-A757-E23F16A2B705}"/>
                  </a:ext>
                </a:extLst>
              </p:cNvPr>
              <p:cNvSpPr/>
              <p:nvPr/>
            </p:nvSpPr>
            <p:spPr>
              <a:xfrm>
                <a:off x="8164286" y="1270661"/>
                <a:ext cx="249382" cy="2743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de-DE" sz="2160">
                  <a:solidFill>
                    <a:prstClr val="white"/>
                  </a:solidFill>
                  <a:latin typeface="Calibri" panose="020F0502020204030204"/>
                </a:endParaRPr>
              </a:p>
            </p:txBody>
          </p:sp>
        </p:grpSp>
        <p:sp>
          <p:nvSpPr>
            <p:cNvPr id="11" name="Freihandform: Form 10">
              <a:extLst>
                <a:ext uri="{FF2B5EF4-FFF2-40B4-BE49-F238E27FC236}">
                  <a16:creationId xmlns:a16="http://schemas.microsoft.com/office/drawing/2014/main" id="{F9392D07-F295-40F4-9016-F639969451B5}"/>
                </a:ext>
              </a:extLst>
            </p:cNvPr>
            <p:cNvSpPr/>
            <p:nvPr/>
          </p:nvSpPr>
          <p:spPr>
            <a:xfrm>
              <a:off x="2317668" y="2517570"/>
              <a:ext cx="6802582" cy="2284805"/>
            </a:xfrm>
            <a:custGeom>
              <a:avLst/>
              <a:gdLst>
                <a:gd name="connsiteX0" fmla="*/ 0 w 7368571"/>
                <a:gd name="connsiteY0" fmla="*/ 1936093 h 1936093"/>
                <a:gd name="connsiteX1" fmla="*/ 3505200 w 7368571"/>
                <a:gd name="connsiteY1" fmla="*/ 1903436 h 1936093"/>
                <a:gd name="connsiteX2" fmla="*/ 5344886 w 7368571"/>
                <a:gd name="connsiteY2" fmla="*/ 1576864 h 1936093"/>
                <a:gd name="connsiteX3" fmla="*/ 7206343 w 7368571"/>
                <a:gd name="connsiteY3" fmla="*/ 129064 h 1936093"/>
                <a:gd name="connsiteX4" fmla="*/ 7151915 w 7368571"/>
                <a:gd name="connsiteY4" fmla="*/ 161721 h 19360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8571" h="1936093">
                  <a:moveTo>
                    <a:pt x="0" y="1936093"/>
                  </a:moveTo>
                  <a:lnTo>
                    <a:pt x="3505200" y="1903436"/>
                  </a:lnTo>
                  <a:cubicBezTo>
                    <a:pt x="4396014" y="1843565"/>
                    <a:pt x="4728029" y="1872593"/>
                    <a:pt x="5344886" y="1576864"/>
                  </a:cubicBezTo>
                  <a:cubicBezTo>
                    <a:pt x="5961743" y="1281135"/>
                    <a:pt x="6905172" y="364921"/>
                    <a:pt x="7206343" y="129064"/>
                  </a:cubicBezTo>
                  <a:cubicBezTo>
                    <a:pt x="7507514" y="-106793"/>
                    <a:pt x="7329714" y="27464"/>
                    <a:pt x="7151915" y="16172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de-DE" sz="2160" dirty="0">
                <a:solidFill>
                  <a:prstClr val="white"/>
                </a:solidFill>
                <a:latin typeface="Calibri" panose="020F0502020204030204"/>
              </a:endParaRPr>
            </a:p>
          </p:txBody>
        </p:sp>
        <p:cxnSp>
          <p:nvCxnSpPr>
            <p:cNvPr id="13" name="Gerader Verbinder 12">
              <a:extLst>
                <a:ext uri="{FF2B5EF4-FFF2-40B4-BE49-F238E27FC236}">
                  <a16:creationId xmlns:a16="http://schemas.microsoft.com/office/drawing/2014/main" id="{13E1A2C4-F3BC-4FCC-906C-4570F5B4C4E2}"/>
                </a:ext>
              </a:extLst>
            </p:cNvPr>
            <p:cNvCxnSpPr/>
            <p:nvPr/>
          </p:nvCxnSpPr>
          <p:spPr>
            <a:xfrm>
              <a:off x="1555668" y="1686294"/>
              <a:ext cx="0" cy="3906984"/>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feld 13">
              <a:extLst>
                <a:ext uri="{FF2B5EF4-FFF2-40B4-BE49-F238E27FC236}">
                  <a16:creationId xmlns:a16="http://schemas.microsoft.com/office/drawing/2014/main" id="{E2036CC5-4502-4D23-874F-F89D55CB987D}"/>
                </a:ext>
              </a:extLst>
            </p:cNvPr>
            <p:cNvSpPr txBox="1"/>
            <p:nvPr/>
          </p:nvSpPr>
          <p:spPr>
            <a:xfrm>
              <a:off x="582452" y="1686294"/>
              <a:ext cx="869897" cy="292388"/>
            </a:xfrm>
            <a:prstGeom prst="rect">
              <a:avLst/>
            </a:prstGeom>
            <a:noFill/>
          </p:spPr>
          <p:txBody>
            <a:bodyPr wrap="none" rtlCol="0">
              <a:spAutoFit/>
            </a:bodyPr>
            <a:lstStyle/>
            <a:p>
              <a:pPr defTabSz="1097280"/>
              <a:r>
                <a:rPr lang="de-DE" sz="1680" i="1" dirty="0">
                  <a:solidFill>
                    <a:prstClr val="black"/>
                  </a:solidFill>
                  <a:latin typeface="Calibri" panose="020F0502020204030204"/>
                </a:rPr>
                <a:t>Sicherheit</a:t>
              </a:r>
            </a:p>
          </p:txBody>
        </p:sp>
      </p:grpSp>
    </p:spTree>
    <p:extLst>
      <p:ext uri="{BB962C8B-B14F-4D97-AF65-F5344CB8AC3E}">
        <p14:creationId xmlns:p14="http://schemas.microsoft.com/office/powerpoint/2010/main" val="174768565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pieren 8">
            <a:extLst>
              <a:ext uri="{FF2B5EF4-FFF2-40B4-BE49-F238E27FC236}">
                <a16:creationId xmlns:a16="http://schemas.microsoft.com/office/drawing/2014/main" id="{815670D8-0F50-24B1-91C5-71738573C0F5}"/>
              </a:ext>
            </a:extLst>
          </p:cNvPr>
          <p:cNvGrpSpPr/>
          <p:nvPr/>
        </p:nvGrpSpPr>
        <p:grpSpPr>
          <a:xfrm>
            <a:off x="2504104" y="1249206"/>
            <a:ext cx="9622193" cy="3829661"/>
            <a:chOff x="2248250" y="2340528"/>
            <a:chExt cx="6711193" cy="2358860"/>
          </a:xfrm>
        </p:grpSpPr>
        <p:sp>
          <p:nvSpPr>
            <p:cNvPr id="4" name="Textfeld 3">
              <a:extLst>
                <a:ext uri="{FF2B5EF4-FFF2-40B4-BE49-F238E27FC236}">
                  <a16:creationId xmlns:a16="http://schemas.microsoft.com/office/drawing/2014/main" id="{10E8CB92-3A3F-02FD-75ED-A9581D326BAF}"/>
                </a:ext>
              </a:extLst>
            </p:cNvPr>
            <p:cNvSpPr txBox="1"/>
            <p:nvPr/>
          </p:nvSpPr>
          <p:spPr>
            <a:xfrm>
              <a:off x="2248250" y="4437777"/>
              <a:ext cx="1677798" cy="261611"/>
            </a:xfrm>
            <a:prstGeom prst="rect">
              <a:avLst/>
            </a:prstGeom>
            <a:noFill/>
          </p:spPr>
          <p:txBody>
            <a:bodyPr wrap="square" rtlCol="0">
              <a:spAutoFit/>
            </a:bodyPr>
            <a:lstStyle/>
            <a:p>
              <a:pPr algn="r" defTabSz="1097280"/>
              <a:r>
                <a:rPr lang="de-DE" sz="2160" dirty="0">
                  <a:solidFill>
                    <a:prstClr val="black"/>
                  </a:solidFill>
                  <a:latin typeface="Calibri" panose="020F0502020204030204"/>
                </a:rPr>
                <a:t>Awareness</a:t>
              </a:r>
            </a:p>
          </p:txBody>
        </p:sp>
        <p:sp>
          <p:nvSpPr>
            <p:cNvPr id="5" name="Textfeld 4">
              <a:extLst>
                <a:ext uri="{FF2B5EF4-FFF2-40B4-BE49-F238E27FC236}">
                  <a16:creationId xmlns:a16="http://schemas.microsoft.com/office/drawing/2014/main" id="{F7716F0B-7AF1-BDE4-9FE8-55417BE1B0D9}"/>
                </a:ext>
              </a:extLst>
            </p:cNvPr>
            <p:cNvSpPr txBox="1"/>
            <p:nvPr/>
          </p:nvSpPr>
          <p:spPr>
            <a:xfrm>
              <a:off x="7281645" y="4437777"/>
              <a:ext cx="1677798" cy="261611"/>
            </a:xfrm>
            <a:prstGeom prst="rect">
              <a:avLst/>
            </a:prstGeom>
            <a:noFill/>
          </p:spPr>
          <p:txBody>
            <a:bodyPr wrap="square" rtlCol="0">
              <a:spAutoFit/>
            </a:bodyPr>
            <a:lstStyle/>
            <a:p>
              <a:pPr defTabSz="1097280"/>
              <a:r>
                <a:rPr lang="de-DE" sz="2160" dirty="0">
                  <a:solidFill>
                    <a:prstClr val="black"/>
                  </a:solidFill>
                  <a:latin typeface="Calibri" panose="020F0502020204030204"/>
                </a:rPr>
                <a:t>Password Use</a:t>
              </a:r>
            </a:p>
          </p:txBody>
        </p:sp>
        <p:cxnSp>
          <p:nvCxnSpPr>
            <p:cNvPr id="7" name="Gerade Verbindung mit Pfeil 6">
              <a:extLst>
                <a:ext uri="{FF2B5EF4-FFF2-40B4-BE49-F238E27FC236}">
                  <a16:creationId xmlns:a16="http://schemas.microsoft.com/office/drawing/2014/main" id="{4F0B5D12-2374-44CB-B79E-AA5565579096}"/>
                </a:ext>
              </a:extLst>
            </p:cNvPr>
            <p:cNvCxnSpPr>
              <a:stCxn id="4" idx="3"/>
            </p:cNvCxnSpPr>
            <p:nvPr/>
          </p:nvCxnSpPr>
          <p:spPr>
            <a:xfrm>
              <a:off x="3926048" y="4568583"/>
              <a:ext cx="3212983" cy="538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feld 7">
              <a:extLst>
                <a:ext uri="{FF2B5EF4-FFF2-40B4-BE49-F238E27FC236}">
                  <a16:creationId xmlns:a16="http://schemas.microsoft.com/office/drawing/2014/main" id="{3CDC4E46-8C30-83E0-868A-D153612CE5E0}"/>
                </a:ext>
              </a:extLst>
            </p:cNvPr>
            <p:cNvSpPr txBox="1"/>
            <p:nvPr/>
          </p:nvSpPr>
          <p:spPr>
            <a:xfrm>
              <a:off x="4211273" y="2340528"/>
              <a:ext cx="2491531" cy="261611"/>
            </a:xfrm>
            <a:prstGeom prst="rect">
              <a:avLst/>
            </a:prstGeom>
            <a:noFill/>
          </p:spPr>
          <p:txBody>
            <a:bodyPr wrap="square" rtlCol="0">
              <a:spAutoFit/>
            </a:bodyPr>
            <a:lstStyle/>
            <a:p>
              <a:pPr algn="ctr" defTabSz="1097280"/>
              <a:r>
                <a:rPr lang="de-DE" sz="2160" dirty="0">
                  <a:solidFill>
                    <a:prstClr val="black"/>
                  </a:solidFill>
                  <a:latin typeface="Calibri" panose="020F0502020204030204"/>
                </a:rPr>
                <a:t>Password </a:t>
              </a:r>
              <a:r>
                <a:rPr lang="de-DE" sz="2160" dirty="0" err="1">
                  <a:solidFill>
                    <a:prstClr val="black"/>
                  </a:solidFill>
                  <a:latin typeface="Calibri" panose="020F0502020204030204"/>
                </a:rPr>
                <a:t>regulations</a:t>
              </a:r>
              <a:endParaRPr lang="de-DE" sz="2160" dirty="0">
                <a:solidFill>
                  <a:prstClr val="black"/>
                </a:solidFill>
                <a:latin typeface="Calibri" panose="020F0502020204030204"/>
              </a:endParaRPr>
            </a:p>
          </p:txBody>
        </p:sp>
        <p:cxnSp>
          <p:nvCxnSpPr>
            <p:cNvPr id="10" name="Gerade Verbindung mit Pfeil 9">
              <a:extLst>
                <a:ext uri="{FF2B5EF4-FFF2-40B4-BE49-F238E27FC236}">
                  <a16:creationId xmlns:a16="http://schemas.microsoft.com/office/drawing/2014/main" id="{2BA25F34-6946-4737-9D4D-0C9AD2BA7CC7}"/>
                </a:ext>
              </a:extLst>
            </p:cNvPr>
            <p:cNvCxnSpPr/>
            <p:nvPr/>
          </p:nvCxnSpPr>
          <p:spPr>
            <a:xfrm>
              <a:off x="5461233" y="2785145"/>
              <a:ext cx="0" cy="16526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feld 10">
              <a:extLst>
                <a:ext uri="{FF2B5EF4-FFF2-40B4-BE49-F238E27FC236}">
                  <a16:creationId xmlns:a16="http://schemas.microsoft.com/office/drawing/2014/main" id="{FFB221BD-E229-910C-6F81-5A54BC2F418B}"/>
                </a:ext>
              </a:extLst>
            </p:cNvPr>
            <p:cNvSpPr txBox="1"/>
            <p:nvPr/>
          </p:nvSpPr>
          <p:spPr>
            <a:xfrm>
              <a:off x="5478009" y="3240231"/>
              <a:ext cx="276836" cy="261611"/>
            </a:xfrm>
            <a:prstGeom prst="rect">
              <a:avLst/>
            </a:prstGeom>
            <a:noFill/>
          </p:spPr>
          <p:txBody>
            <a:bodyPr wrap="square" rtlCol="0">
              <a:spAutoFit/>
            </a:bodyPr>
            <a:lstStyle/>
            <a:p>
              <a:pPr algn="ctr" defTabSz="1097280"/>
              <a:r>
                <a:rPr lang="de-DE" sz="2160" dirty="0">
                  <a:solidFill>
                    <a:prstClr val="black"/>
                  </a:solidFill>
                  <a:latin typeface="Calibri" panose="020F0502020204030204"/>
                </a:rPr>
                <a:t>-</a:t>
              </a:r>
            </a:p>
          </p:txBody>
        </p:sp>
        <p:sp>
          <p:nvSpPr>
            <p:cNvPr id="12" name="Textfeld 11">
              <a:extLst>
                <a:ext uri="{FF2B5EF4-FFF2-40B4-BE49-F238E27FC236}">
                  <a16:creationId xmlns:a16="http://schemas.microsoft.com/office/drawing/2014/main" id="{A4DD589A-4627-C7A4-3100-530648EE0ACC}"/>
                </a:ext>
              </a:extLst>
            </p:cNvPr>
            <p:cNvSpPr txBox="1"/>
            <p:nvPr/>
          </p:nvSpPr>
          <p:spPr>
            <a:xfrm>
              <a:off x="6495877" y="3240231"/>
              <a:ext cx="2038525" cy="261611"/>
            </a:xfrm>
            <a:prstGeom prst="rect">
              <a:avLst/>
            </a:prstGeom>
            <a:noFill/>
          </p:spPr>
          <p:txBody>
            <a:bodyPr wrap="square" rtlCol="0">
              <a:spAutoFit/>
            </a:bodyPr>
            <a:lstStyle/>
            <a:p>
              <a:pPr algn="ctr" defTabSz="1097280"/>
              <a:r>
                <a:rPr lang="de-DE" sz="2160" dirty="0">
                  <a:solidFill>
                    <a:prstClr val="black"/>
                  </a:solidFill>
                  <a:latin typeface="Calibri" panose="020F0502020204030204"/>
                </a:rPr>
                <a:t>Goal: </a:t>
              </a:r>
              <a:r>
                <a:rPr lang="de-DE" sz="2160" dirty="0" err="1">
                  <a:solidFill>
                    <a:prstClr val="black"/>
                  </a:solidFill>
                  <a:latin typeface="Calibri" panose="020F0502020204030204"/>
                </a:rPr>
                <a:t>Productivity</a:t>
              </a:r>
              <a:endParaRPr lang="de-DE" sz="2160" dirty="0">
                <a:solidFill>
                  <a:prstClr val="black"/>
                </a:solidFill>
                <a:latin typeface="Calibri" panose="020F0502020204030204"/>
              </a:endParaRPr>
            </a:p>
          </p:txBody>
        </p:sp>
        <p:cxnSp>
          <p:nvCxnSpPr>
            <p:cNvPr id="14" name="Gerade Verbindung mit Pfeil 13">
              <a:extLst>
                <a:ext uri="{FF2B5EF4-FFF2-40B4-BE49-F238E27FC236}">
                  <a16:creationId xmlns:a16="http://schemas.microsoft.com/office/drawing/2014/main" id="{8D4F4044-9894-C6D3-5F41-2FE8393EBC1F}"/>
                </a:ext>
              </a:extLst>
            </p:cNvPr>
            <p:cNvCxnSpPr/>
            <p:nvPr/>
          </p:nvCxnSpPr>
          <p:spPr>
            <a:xfrm flipH="1">
              <a:off x="5863905" y="3424897"/>
              <a:ext cx="46139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aphicFrame>
        <p:nvGraphicFramePr>
          <p:cNvPr id="13" name="Diagramm 12">
            <a:extLst>
              <a:ext uri="{FF2B5EF4-FFF2-40B4-BE49-F238E27FC236}">
                <a16:creationId xmlns:a16="http://schemas.microsoft.com/office/drawing/2014/main" id="{2C4D840C-BC32-C9D6-0941-06B454FA37F2}"/>
              </a:ext>
            </a:extLst>
          </p:cNvPr>
          <p:cNvGraphicFramePr/>
          <p:nvPr/>
        </p:nvGraphicFramePr>
        <p:xfrm>
          <a:off x="4011631" y="5567167"/>
          <a:ext cx="6246299" cy="16949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6" name="Grafik 15" descr="Kontrollkästchen aktiviert mit einfarbiger Füllung">
            <a:extLst>
              <a:ext uri="{FF2B5EF4-FFF2-40B4-BE49-F238E27FC236}">
                <a16:creationId xmlns:a16="http://schemas.microsoft.com/office/drawing/2014/main" id="{E76A1DD7-63DE-DCC5-A8AC-F0D62CCC158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017444" y="6598380"/>
            <a:ext cx="1097280" cy="1097280"/>
          </a:xfrm>
          <a:prstGeom prst="rect">
            <a:avLst/>
          </a:prstGeom>
        </p:spPr>
      </p:pic>
      <p:pic>
        <p:nvPicPr>
          <p:cNvPr id="18" name="Grafik 17" descr="Kontrollkästchen angekreuzt mit einfarbiger Füllung">
            <a:extLst>
              <a:ext uri="{FF2B5EF4-FFF2-40B4-BE49-F238E27FC236}">
                <a16:creationId xmlns:a16="http://schemas.microsoft.com/office/drawing/2014/main" id="{99E422B1-C549-408A-AE06-71335E01B52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820221" y="6598380"/>
            <a:ext cx="1097280" cy="1097280"/>
          </a:xfrm>
          <a:prstGeom prst="rect">
            <a:avLst/>
          </a:prstGeom>
        </p:spPr>
      </p:pic>
      <p:pic>
        <p:nvPicPr>
          <p:cNvPr id="19" name="Grafik 18" descr="Kontrollkästchen angekreuzt mit einfarbiger Füllung">
            <a:extLst>
              <a:ext uri="{FF2B5EF4-FFF2-40B4-BE49-F238E27FC236}">
                <a16:creationId xmlns:a16="http://schemas.microsoft.com/office/drawing/2014/main" id="{04338802-8A83-BC72-054E-B22AC1C2DC8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378144" y="6598380"/>
            <a:ext cx="1097280" cy="1097280"/>
          </a:xfrm>
          <a:prstGeom prst="rect">
            <a:avLst/>
          </a:prstGeom>
        </p:spPr>
      </p:pic>
      <p:pic>
        <p:nvPicPr>
          <p:cNvPr id="20" name="Grafik 19" descr="Kontrollkästchen angekreuzt mit einfarbiger Füllung">
            <a:extLst>
              <a:ext uri="{FF2B5EF4-FFF2-40B4-BE49-F238E27FC236}">
                <a16:creationId xmlns:a16="http://schemas.microsoft.com/office/drawing/2014/main" id="{91D16ED2-5740-0046-85EA-3D0E4031A52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114251" y="6598379"/>
            <a:ext cx="1097280" cy="1097280"/>
          </a:xfrm>
          <a:prstGeom prst="rect">
            <a:avLst/>
          </a:prstGeom>
        </p:spPr>
      </p:pic>
    </p:spTree>
    <p:extLst>
      <p:ext uri="{BB962C8B-B14F-4D97-AF65-F5344CB8AC3E}">
        <p14:creationId xmlns:p14="http://schemas.microsoft.com/office/powerpoint/2010/main" val="381709940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B05AAD-41D9-4DC0-BA7B-F02C5BC2BA49}"/>
              </a:ext>
            </a:extLst>
          </p:cNvPr>
          <p:cNvSpPr>
            <a:spLocks noGrp="1"/>
          </p:cNvSpPr>
          <p:nvPr>
            <p:ph type="title"/>
          </p:nvPr>
        </p:nvSpPr>
        <p:spPr>
          <a:xfrm>
            <a:off x="2568981" y="554158"/>
            <a:ext cx="9856734" cy="674491"/>
          </a:xfrm>
        </p:spPr>
        <p:txBody>
          <a:bodyPr>
            <a:normAutofit/>
          </a:bodyPr>
          <a:lstStyle/>
          <a:p>
            <a:pPr algn="ctr"/>
            <a:r>
              <a:rPr lang="de-DE" sz="2880" dirty="0" err="1"/>
              <a:t>Recent</a:t>
            </a:r>
            <a:r>
              <a:rPr lang="de-DE" sz="2880" dirty="0"/>
              <a:t> </a:t>
            </a:r>
            <a:r>
              <a:rPr lang="de-DE" sz="2880" dirty="0" err="1"/>
              <a:t>developments</a:t>
            </a:r>
            <a:r>
              <a:rPr lang="de-DE" sz="2880" dirty="0"/>
              <a:t> </a:t>
            </a:r>
            <a:r>
              <a:rPr lang="de-DE" sz="2880" dirty="0" err="1"/>
              <a:t>towards</a:t>
            </a:r>
            <a:r>
              <a:rPr lang="de-DE" sz="2880" dirty="0"/>
              <a:t> an </a:t>
            </a:r>
            <a:r>
              <a:rPr lang="de-DE" sz="2880" dirty="0" err="1"/>
              <a:t>individualized</a:t>
            </a:r>
            <a:r>
              <a:rPr lang="de-DE" sz="2880" dirty="0"/>
              <a:t> </a:t>
            </a:r>
            <a:r>
              <a:rPr lang="de-DE" sz="2880" dirty="0" err="1"/>
              <a:t>approach</a:t>
            </a:r>
            <a:endParaRPr lang="de-DE" sz="2880" dirty="0"/>
          </a:p>
        </p:txBody>
      </p:sp>
      <p:pic>
        <p:nvPicPr>
          <p:cNvPr id="5" name="Inhaltsplatzhalter 4">
            <a:extLst>
              <a:ext uri="{FF2B5EF4-FFF2-40B4-BE49-F238E27FC236}">
                <a16:creationId xmlns:a16="http://schemas.microsoft.com/office/drawing/2014/main" id="{AF3993C0-874C-403B-9923-32AD894C067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33024" y="1975099"/>
            <a:ext cx="6527509" cy="5363098"/>
          </a:xfrm>
        </p:spPr>
      </p:pic>
    </p:spTree>
    <p:extLst>
      <p:ext uri="{BB962C8B-B14F-4D97-AF65-F5344CB8AC3E}">
        <p14:creationId xmlns:p14="http://schemas.microsoft.com/office/powerpoint/2010/main" val="357354252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2DF3D-36F6-2A4D-A3A1-9D55DF9A28BA}"/>
              </a:ext>
            </a:extLst>
          </p:cNvPr>
          <p:cNvSpPr>
            <a:spLocks noGrp="1"/>
          </p:cNvSpPr>
          <p:nvPr>
            <p:ph type="title"/>
          </p:nvPr>
        </p:nvSpPr>
        <p:spPr/>
        <p:txBody>
          <a:bodyPr/>
          <a:lstStyle/>
          <a:p>
            <a:r>
              <a:rPr lang="en-US" dirty="0"/>
              <a:t>Theory of Planned </a:t>
            </a:r>
            <a:r>
              <a:rPr lang="en-US" dirty="0" err="1"/>
              <a:t>Behaviour</a:t>
            </a:r>
            <a:r>
              <a:rPr lang="en-US" dirty="0"/>
              <a:t> (Ajzen, 1991)</a:t>
            </a:r>
          </a:p>
        </p:txBody>
      </p:sp>
      <p:sp>
        <p:nvSpPr>
          <p:cNvPr id="4" name="Oval 3">
            <a:extLst>
              <a:ext uri="{FF2B5EF4-FFF2-40B4-BE49-F238E27FC236}">
                <a16:creationId xmlns:a16="http://schemas.microsoft.com/office/drawing/2014/main" id="{600568F9-5113-D047-8A65-09304200B850}"/>
              </a:ext>
            </a:extLst>
          </p:cNvPr>
          <p:cNvSpPr/>
          <p:nvPr/>
        </p:nvSpPr>
        <p:spPr>
          <a:xfrm>
            <a:off x="6248586" y="3805087"/>
            <a:ext cx="2554421" cy="1545630"/>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097252">
              <a:defRPr/>
            </a:pPr>
            <a:endParaRPr lang="en-US" sz="2160">
              <a:solidFill>
                <a:prstClr val="white"/>
              </a:solidFill>
              <a:latin typeface="Calibri" panose="020F0502020204030204"/>
            </a:endParaRPr>
          </a:p>
        </p:txBody>
      </p:sp>
      <p:sp>
        <p:nvSpPr>
          <p:cNvPr id="5" name="TextBox 4">
            <a:extLst>
              <a:ext uri="{FF2B5EF4-FFF2-40B4-BE49-F238E27FC236}">
                <a16:creationId xmlns:a16="http://schemas.microsoft.com/office/drawing/2014/main" id="{A83A1BD0-73EE-404E-9281-5ABF6D57F291}"/>
              </a:ext>
            </a:extLst>
          </p:cNvPr>
          <p:cNvSpPr txBox="1"/>
          <p:nvPr/>
        </p:nvSpPr>
        <p:spPr>
          <a:xfrm>
            <a:off x="6898127" y="4356299"/>
            <a:ext cx="1218539" cy="424732"/>
          </a:xfrm>
          <a:prstGeom prst="rect">
            <a:avLst/>
          </a:prstGeom>
          <a:noFill/>
        </p:spPr>
        <p:txBody>
          <a:bodyPr wrap="none" rtlCol="0">
            <a:spAutoFit/>
          </a:bodyPr>
          <a:lstStyle/>
          <a:p>
            <a:pPr defTabSz="1097252">
              <a:defRPr/>
            </a:pPr>
            <a:r>
              <a:rPr lang="en-US" sz="2160" dirty="0">
                <a:solidFill>
                  <a:prstClr val="black"/>
                </a:solidFill>
                <a:latin typeface="Calibri" panose="020F0502020204030204"/>
              </a:rPr>
              <a:t>Intention</a:t>
            </a:r>
          </a:p>
        </p:txBody>
      </p:sp>
      <p:sp>
        <p:nvSpPr>
          <p:cNvPr id="6" name="Oval 5">
            <a:extLst>
              <a:ext uri="{FF2B5EF4-FFF2-40B4-BE49-F238E27FC236}">
                <a16:creationId xmlns:a16="http://schemas.microsoft.com/office/drawing/2014/main" id="{E9A132D9-4DB3-C740-A67F-1CC3DAC43451}"/>
              </a:ext>
            </a:extLst>
          </p:cNvPr>
          <p:cNvSpPr/>
          <p:nvPr/>
        </p:nvSpPr>
        <p:spPr>
          <a:xfrm>
            <a:off x="9453104" y="3805087"/>
            <a:ext cx="2554421" cy="1545630"/>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097252">
              <a:defRPr/>
            </a:pPr>
            <a:endParaRPr lang="en-US" sz="2160">
              <a:solidFill>
                <a:prstClr val="white"/>
              </a:solidFill>
              <a:latin typeface="Calibri" panose="020F0502020204030204"/>
            </a:endParaRPr>
          </a:p>
        </p:txBody>
      </p:sp>
      <p:sp>
        <p:nvSpPr>
          <p:cNvPr id="7" name="TextBox 6">
            <a:extLst>
              <a:ext uri="{FF2B5EF4-FFF2-40B4-BE49-F238E27FC236}">
                <a16:creationId xmlns:a16="http://schemas.microsoft.com/office/drawing/2014/main" id="{DF07A3EE-73B9-B544-A899-B579B8E7FA7F}"/>
              </a:ext>
            </a:extLst>
          </p:cNvPr>
          <p:cNvSpPr txBox="1"/>
          <p:nvPr/>
        </p:nvSpPr>
        <p:spPr>
          <a:xfrm>
            <a:off x="10049550" y="4356299"/>
            <a:ext cx="1324593" cy="424732"/>
          </a:xfrm>
          <a:prstGeom prst="rect">
            <a:avLst/>
          </a:prstGeom>
          <a:noFill/>
        </p:spPr>
        <p:txBody>
          <a:bodyPr wrap="none" rtlCol="0">
            <a:spAutoFit/>
          </a:bodyPr>
          <a:lstStyle/>
          <a:p>
            <a:pPr defTabSz="1097252">
              <a:defRPr/>
            </a:pPr>
            <a:r>
              <a:rPr lang="en-US" sz="2160" dirty="0" err="1">
                <a:solidFill>
                  <a:prstClr val="black"/>
                </a:solidFill>
                <a:latin typeface="Calibri" panose="020F0502020204030204"/>
              </a:rPr>
              <a:t>Behaviour</a:t>
            </a:r>
            <a:endParaRPr lang="en-US" sz="2160" dirty="0">
              <a:solidFill>
                <a:prstClr val="black"/>
              </a:solidFill>
              <a:latin typeface="Calibri" panose="020F0502020204030204"/>
            </a:endParaRPr>
          </a:p>
        </p:txBody>
      </p:sp>
      <p:sp>
        <p:nvSpPr>
          <p:cNvPr id="8" name="Oval 7">
            <a:extLst>
              <a:ext uri="{FF2B5EF4-FFF2-40B4-BE49-F238E27FC236}">
                <a16:creationId xmlns:a16="http://schemas.microsoft.com/office/drawing/2014/main" id="{63569479-953C-3642-9084-95B03E3CF1E9}"/>
              </a:ext>
            </a:extLst>
          </p:cNvPr>
          <p:cNvSpPr/>
          <p:nvPr/>
        </p:nvSpPr>
        <p:spPr>
          <a:xfrm>
            <a:off x="3044068" y="3805087"/>
            <a:ext cx="2554421" cy="1545630"/>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097252">
              <a:defRPr/>
            </a:pPr>
            <a:endParaRPr lang="en-US" sz="2160">
              <a:solidFill>
                <a:prstClr val="white"/>
              </a:solidFill>
              <a:latin typeface="Calibri" panose="020F0502020204030204"/>
            </a:endParaRPr>
          </a:p>
        </p:txBody>
      </p:sp>
      <p:sp>
        <p:nvSpPr>
          <p:cNvPr id="9" name="TextBox 8">
            <a:extLst>
              <a:ext uri="{FF2B5EF4-FFF2-40B4-BE49-F238E27FC236}">
                <a16:creationId xmlns:a16="http://schemas.microsoft.com/office/drawing/2014/main" id="{10CD7FF2-8B11-8D47-AB8D-F15F48270D61}"/>
              </a:ext>
            </a:extLst>
          </p:cNvPr>
          <p:cNvSpPr txBox="1"/>
          <p:nvPr/>
        </p:nvSpPr>
        <p:spPr>
          <a:xfrm>
            <a:off x="3278877" y="4356299"/>
            <a:ext cx="2046266" cy="424732"/>
          </a:xfrm>
          <a:prstGeom prst="rect">
            <a:avLst/>
          </a:prstGeom>
          <a:noFill/>
        </p:spPr>
        <p:txBody>
          <a:bodyPr wrap="none" rtlCol="0">
            <a:spAutoFit/>
          </a:bodyPr>
          <a:lstStyle/>
          <a:p>
            <a:pPr defTabSz="1097252">
              <a:defRPr/>
            </a:pPr>
            <a:r>
              <a:rPr lang="en-US" sz="2160" dirty="0">
                <a:solidFill>
                  <a:prstClr val="black"/>
                </a:solidFill>
                <a:latin typeface="Calibri" panose="020F0502020204030204"/>
              </a:rPr>
              <a:t>Subjective Norm</a:t>
            </a:r>
          </a:p>
        </p:txBody>
      </p:sp>
      <p:sp>
        <p:nvSpPr>
          <p:cNvPr id="10" name="Oval 9">
            <a:extLst>
              <a:ext uri="{FF2B5EF4-FFF2-40B4-BE49-F238E27FC236}">
                <a16:creationId xmlns:a16="http://schemas.microsoft.com/office/drawing/2014/main" id="{D711F384-A229-1749-A070-5D2129A64D68}"/>
              </a:ext>
            </a:extLst>
          </p:cNvPr>
          <p:cNvSpPr/>
          <p:nvPr/>
        </p:nvSpPr>
        <p:spPr>
          <a:xfrm>
            <a:off x="3044068" y="1905493"/>
            <a:ext cx="2554421" cy="1545630"/>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097252">
              <a:defRPr/>
            </a:pPr>
            <a:endParaRPr lang="en-US" sz="2160">
              <a:solidFill>
                <a:prstClr val="white"/>
              </a:solidFill>
              <a:latin typeface="Calibri" panose="020F0502020204030204"/>
            </a:endParaRPr>
          </a:p>
        </p:txBody>
      </p:sp>
      <p:sp>
        <p:nvSpPr>
          <p:cNvPr id="11" name="TextBox 10">
            <a:extLst>
              <a:ext uri="{FF2B5EF4-FFF2-40B4-BE49-F238E27FC236}">
                <a16:creationId xmlns:a16="http://schemas.microsoft.com/office/drawing/2014/main" id="{65BC12A9-2636-4845-96FA-2FBB5709EC66}"/>
              </a:ext>
            </a:extLst>
          </p:cNvPr>
          <p:cNvSpPr txBox="1"/>
          <p:nvPr/>
        </p:nvSpPr>
        <p:spPr>
          <a:xfrm>
            <a:off x="3750428" y="2456706"/>
            <a:ext cx="1106650" cy="424732"/>
          </a:xfrm>
          <a:prstGeom prst="rect">
            <a:avLst/>
          </a:prstGeom>
          <a:noFill/>
        </p:spPr>
        <p:txBody>
          <a:bodyPr wrap="none" rtlCol="0">
            <a:spAutoFit/>
          </a:bodyPr>
          <a:lstStyle/>
          <a:p>
            <a:pPr defTabSz="1097252">
              <a:defRPr/>
            </a:pPr>
            <a:r>
              <a:rPr lang="en-US" sz="2160" dirty="0">
                <a:solidFill>
                  <a:prstClr val="black"/>
                </a:solidFill>
                <a:latin typeface="Calibri" panose="020F0502020204030204"/>
              </a:rPr>
              <a:t>Attitude</a:t>
            </a:r>
          </a:p>
        </p:txBody>
      </p:sp>
      <p:sp>
        <p:nvSpPr>
          <p:cNvPr id="12" name="Oval 11">
            <a:extLst>
              <a:ext uri="{FF2B5EF4-FFF2-40B4-BE49-F238E27FC236}">
                <a16:creationId xmlns:a16="http://schemas.microsoft.com/office/drawing/2014/main" id="{D9797E29-671D-F64F-ACBE-6131F1AC0D0B}"/>
              </a:ext>
            </a:extLst>
          </p:cNvPr>
          <p:cNvSpPr/>
          <p:nvPr/>
        </p:nvSpPr>
        <p:spPr>
          <a:xfrm>
            <a:off x="3044068" y="5704682"/>
            <a:ext cx="2554421" cy="1545630"/>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097252">
              <a:defRPr/>
            </a:pPr>
            <a:endParaRPr lang="en-US" sz="2160">
              <a:solidFill>
                <a:prstClr val="white"/>
              </a:solidFill>
              <a:latin typeface="Calibri" panose="020F0502020204030204"/>
            </a:endParaRPr>
          </a:p>
        </p:txBody>
      </p:sp>
      <p:sp>
        <p:nvSpPr>
          <p:cNvPr id="13" name="TextBox 12">
            <a:extLst>
              <a:ext uri="{FF2B5EF4-FFF2-40B4-BE49-F238E27FC236}">
                <a16:creationId xmlns:a16="http://schemas.microsoft.com/office/drawing/2014/main" id="{8BB27D67-2D62-4744-B406-87DD3A25AAF4}"/>
              </a:ext>
            </a:extLst>
          </p:cNvPr>
          <p:cNvSpPr txBox="1"/>
          <p:nvPr/>
        </p:nvSpPr>
        <p:spPr>
          <a:xfrm>
            <a:off x="3169940" y="6018905"/>
            <a:ext cx="2409890" cy="757130"/>
          </a:xfrm>
          <a:prstGeom prst="rect">
            <a:avLst/>
          </a:prstGeom>
          <a:noFill/>
        </p:spPr>
        <p:txBody>
          <a:bodyPr wrap="none" rtlCol="0">
            <a:spAutoFit/>
          </a:bodyPr>
          <a:lstStyle/>
          <a:p>
            <a:pPr algn="ctr" defTabSz="1097252">
              <a:defRPr/>
            </a:pPr>
            <a:r>
              <a:rPr lang="en-US" sz="2160" dirty="0">
                <a:solidFill>
                  <a:prstClr val="black"/>
                </a:solidFill>
                <a:latin typeface="Calibri" panose="020F0502020204030204"/>
              </a:rPr>
              <a:t>Perceived </a:t>
            </a:r>
          </a:p>
          <a:p>
            <a:pPr algn="ctr" defTabSz="1097252">
              <a:defRPr/>
            </a:pPr>
            <a:r>
              <a:rPr lang="en-GB" sz="2160" dirty="0">
                <a:solidFill>
                  <a:prstClr val="black"/>
                </a:solidFill>
                <a:latin typeface="Calibri" panose="020F0502020204030204"/>
              </a:rPr>
              <a:t>Behavioural</a:t>
            </a:r>
            <a:r>
              <a:rPr lang="en-US" sz="2160" dirty="0">
                <a:solidFill>
                  <a:prstClr val="black"/>
                </a:solidFill>
                <a:latin typeface="Calibri" panose="020F0502020204030204"/>
              </a:rPr>
              <a:t> Control</a:t>
            </a:r>
          </a:p>
        </p:txBody>
      </p:sp>
      <p:cxnSp>
        <p:nvCxnSpPr>
          <p:cNvPr id="15" name="Straight Arrow Connector 14">
            <a:extLst>
              <a:ext uri="{FF2B5EF4-FFF2-40B4-BE49-F238E27FC236}">
                <a16:creationId xmlns:a16="http://schemas.microsoft.com/office/drawing/2014/main" id="{051580BE-C389-8A44-BB40-4A7D117342C6}"/>
              </a:ext>
            </a:extLst>
          </p:cNvPr>
          <p:cNvCxnSpPr>
            <a:stCxn id="10" idx="6"/>
            <a:endCxn id="4" idx="1"/>
          </p:cNvCxnSpPr>
          <p:nvPr/>
        </p:nvCxnSpPr>
        <p:spPr>
          <a:xfrm>
            <a:off x="5598489" y="2678309"/>
            <a:ext cx="1024184" cy="1353131"/>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0DFFE051-187F-D14C-981D-87C19B68FFEF}"/>
              </a:ext>
            </a:extLst>
          </p:cNvPr>
          <p:cNvCxnSpPr>
            <a:cxnSpLocks/>
            <a:stCxn id="4" idx="6"/>
            <a:endCxn id="6" idx="2"/>
          </p:cNvCxnSpPr>
          <p:nvPr/>
        </p:nvCxnSpPr>
        <p:spPr>
          <a:xfrm>
            <a:off x="8803007" y="4577900"/>
            <a:ext cx="650099" cy="0"/>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C1E48545-7B99-9C4D-90B9-FAF94B246D13}"/>
              </a:ext>
            </a:extLst>
          </p:cNvPr>
          <p:cNvCxnSpPr>
            <a:cxnSpLocks/>
            <a:stCxn id="8" idx="6"/>
            <a:endCxn id="4" idx="2"/>
          </p:cNvCxnSpPr>
          <p:nvPr/>
        </p:nvCxnSpPr>
        <p:spPr>
          <a:xfrm>
            <a:off x="5598488" y="4577900"/>
            <a:ext cx="650098" cy="0"/>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id="{123BBD01-2379-C84B-8BB7-C33BBA9B07F3}"/>
              </a:ext>
            </a:extLst>
          </p:cNvPr>
          <p:cNvCxnSpPr>
            <a:cxnSpLocks/>
            <a:stCxn id="12" idx="6"/>
            <a:endCxn id="4" idx="3"/>
          </p:cNvCxnSpPr>
          <p:nvPr/>
        </p:nvCxnSpPr>
        <p:spPr>
          <a:xfrm flipV="1">
            <a:off x="5598489" y="5124362"/>
            <a:ext cx="1024184" cy="1353133"/>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a:extLst>
              <a:ext uri="{FF2B5EF4-FFF2-40B4-BE49-F238E27FC236}">
                <a16:creationId xmlns:a16="http://schemas.microsoft.com/office/drawing/2014/main" id="{2EB6BD75-376C-B84F-8F19-5A594F62BD06}"/>
              </a:ext>
            </a:extLst>
          </p:cNvPr>
          <p:cNvCxnSpPr>
            <a:cxnSpLocks/>
            <a:endCxn id="6" idx="3"/>
          </p:cNvCxnSpPr>
          <p:nvPr/>
        </p:nvCxnSpPr>
        <p:spPr>
          <a:xfrm flipV="1">
            <a:off x="5598488" y="5124363"/>
            <a:ext cx="4228705" cy="1441621"/>
          </a:xfrm>
          <a:prstGeom prst="straightConnector1">
            <a:avLst/>
          </a:prstGeom>
          <a:ln w="19050">
            <a:solidFill>
              <a:schemeClr val="tx1"/>
            </a:solidFill>
            <a:prstDash val="dash"/>
            <a:tailEnd type="triangle"/>
          </a:ln>
        </p:spPr>
        <p:style>
          <a:lnRef idx="1">
            <a:schemeClr val="dk1"/>
          </a:lnRef>
          <a:fillRef idx="0">
            <a:schemeClr val="dk1"/>
          </a:fillRef>
          <a:effectRef idx="0">
            <a:schemeClr val="dk1"/>
          </a:effectRef>
          <a:fontRef idx="minor">
            <a:schemeClr val="tx1"/>
          </a:fontRef>
        </p:style>
      </p:cxnSp>
      <p:cxnSp>
        <p:nvCxnSpPr>
          <p:cNvPr id="31" name="Straight Arrow Connector 30">
            <a:extLst>
              <a:ext uri="{FF2B5EF4-FFF2-40B4-BE49-F238E27FC236}">
                <a16:creationId xmlns:a16="http://schemas.microsoft.com/office/drawing/2014/main" id="{0227D984-73DF-5840-9DD7-F30A7FEE12A7}"/>
              </a:ext>
            </a:extLst>
          </p:cNvPr>
          <p:cNvCxnSpPr>
            <a:stCxn id="10" idx="4"/>
            <a:endCxn id="8" idx="0"/>
          </p:cNvCxnSpPr>
          <p:nvPr/>
        </p:nvCxnSpPr>
        <p:spPr>
          <a:xfrm>
            <a:off x="4321277" y="3451120"/>
            <a:ext cx="0" cy="353965"/>
          </a:xfrm>
          <a:prstGeom prst="straightConnector1">
            <a:avLst/>
          </a:prstGeom>
          <a:ln w="19050">
            <a:headEnd type="triangle"/>
            <a:tailEnd type="triangle"/>
          </a:ln>
        </p:spPr>
        <p:style>
          <a:lnRef idx="1">
            <a:schemeClr val="dk1"/>
          </a:lnRef>
          <a:fillRef idx="0">
            <a:schemeClr val="dk1"/>
          </a:fillRef>
          <a:effectRef idx="0">
            <a:schemeClr val="dk1"/>
          </a:effectRef>
          <a:fontRef idx="minor">
            <a:schemeClr val="tx1"/>
          </a:fontRef>
        </p:style>
      </p:cxnSp>
      <p:cxnSp>
        <p:nvCxnSpPr>
          <p:cNvPr id="32" name="Straight Arrow Connector 31">
            <a:extLst>
              <a:ext uri="{FF2B5EF4-FFF2-40B4-BE49-F238E27FC236}">
                <a16:creationId xmlns:a16="http://schemas.microsoft.com/office/drawing/2014/main" id="{D2C3364A-1703-B14D-8D5B-E0B746ADC8C6}"/>
              </a:ext>
            </a:extLst>
          </p:cNvPr>
          <p:cNvCxnSpPr>
            <a:cxnSpLocks/>
            <a:stCxn id="8" idx="4"/>
            <a:endCxn id="12" idx="0"/>
          </p:cNvCxnSpPr>
          <p:nvPr/>
        </p:nvCxnSpPr>
        <p:spPr>
          <a:xfrm>
            <a:off x="4321277" y="5350716"/>
            <a:ext cx="0" cy="353965"/>
          </a:xfrm>
          <a:prstGeom prst="straightConnector1">
            <a:avLst/>
          </a:prstGeom>
          <a:ln w="19050">
            <a:headEnd type="triangle"/>
            <a:tailEnd type="triangle"/>
          </a:ln>
        </p:spPr>
        <p:style>
          <a:lnRef idx="1">
            <a:schemeClr val="dk1"/>
          </a:lnRef>
          <a:fillRef idx="0">
            <a:schemeClr val="dk1"/>
          </a:fillRef>
          <a:effectRef idx="0">
            <a:schemeClr val="dk1"/>
          </a:effectRef>
          <a:fontRef idx="minor">
            <a:schemeClr val="tx1"/>
          </a:fontRef>
        </p:style>
      </p:cxnSp>
      <p:cxnSp>
        <p:nvCxnSpPr>
          <p:cNvPr id="36" name="Curved Connector 35">
            <a:extLst>
              <a:ext uri="{FF2B5EF4-FFF2-40B4-BE49-F238E27FC236}">
                <a16:creationId xmlns:a16="http://schemas.microsoft.com/office/drawing/2014/main" id="{B63139FC-B74D-9C45-937A-53C5343C242C}"/>
              </a:ext>
            </a:extLst>
          </p:cNvPr>
          <p:cNvCxnSpPr>
            <a:cxnSpLocks/>
            <a:stCxn id="10" idx="2"/>
            <a:endCxn id="12" idx="2"/>
          </p:cNvCxnSpPr>
          <p:nvPr/>
        </p:nvCxnSpPr>
        <p:spPr>
          <a:xfrm rot="10800000" flipV="1">
            <a:off x="3044068" y="2678307"/>
            <a:ext cx="15240" cy="3799189"/>
          </a:xfrm>
          <a:prstGeom prst="curvedConnector3">
            <a:avLst>
              <a:gd name="adj1" fmla="val 5245157"/>
            </a:avLst>
          </a:prstGeom>
          <a:ln w="19050">
            <a:headEnd type="triangle"/>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82273645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2DF3D-36F6-2A4D-A3A1-9D55DF9A28BA}"/>
              </a:ext>
            </a:extLst>
          </p:cNvPr>
          <p:cNvSpPr>
            <a:spLocks noGrp="1"/>
          </p:cNvSpPr>
          <p:nvPr>
            <p:ph type="title"/>
          </p:nvPr>
        </p:nvSpPr>
        <p:spPr/>
        <p:txBody>
          <a:bodyPr/>
          <a:lstStyle/>
          <a:p>
            <a:r>
              <a:rPr lang="en-US" dirty="0"/>
              <a:t>COM-B Model (Michie et al. 2011)</a:t>
            </a:r>
          </a:p>
        </p:txBody>
      </p:sp>
      <p:sp>
        <p:nvSpPr>
          <p:cNvPr id="4" name="Oval 3">
            <a:extLst>
              <a:ext uri="{FF2B5EF4-FFF2-40B4-BE49-F238E27FC236}">
                <a16:creationId xmlns:a16="http://schemas.microsoft.com/office/drawing/2014/main" id="{600568F9-5113-D047-8A65-09304200B850}"/>
              </a:ext>
            </a:extLst>
          </p:cNvPr>
          <p:cNvSpPr/>
          <p:nvPr/>
        </p:nvSpPr>
        <p:spPr>
          <a:xfrm>
            <a:off x="7861456" y="3738986"/>
            <a:ext cx="2554421" cy="1545630"/>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097252">
              <a:defRPr/>
            </a:pPr>
            <a:endParaRPr lang="en-US" sz="2160">
              <a:solidFill>
                <a:prstClr val="white"/>
              </a:solidFill>
              <a:latin typeface="Calibri" panose="020F0502020204030204"/>
            </a:endParaRPr>
          </a:p>
        </p:txBody>
      </p:sp>
      <p:sp>
        <p:nvSpPr>
          <p:cNvPr id="5" name="TextBox 4">
            <a:extLst>
              <a:ext uri="{FF2B5EF4-FFF2-40B4-BE49-F238E27FC236}">
                <a16:creationId xmlns:a16="http://schemas.microsoft.com/office/drawing/2014/main" id="{A83A1BD0-73EE-404E-9281-5ABF6D57F291}"/>
              </a:ext>
            </a:extLst>
          </p:cNvPr>
          <p:cNvSpPr txBox="1"/>
          <p:nvPr/>
        </p:nvSpPr>
        <p:spPr>
          <a:xfrm>
            <a:off x="8510996" y="4290198"/>
            <a:ext cx="1324593" cy="424732"/>
          </a:xfrm>
          <a:prstGeom prst="rect">
            <a:avLst/>
          </a:prstGeom>
          <a:noFill/>
        </p:spPr>
        <p:txBody>
          <a:bodyPr wrap="none" rtlCol="0">
            <a:spAutoFit/>
          </a:bodyPr>
          <a:lstStyle/>
          <a:p>
            <a:pPr defTabSz="1097252">
              <a:defRPr/>
            </a:pPr>
            <a:r>
              <a:rPr lang="en-GB" sz="2160" dirty="0">
                <a:solidFill>
                  <a:prstClr val="black"/>
                </a:solidFill>
                <a:latin typeface="Calibri" panose="020F0502020204030204"/>
              </a:rPr>
              <a:t>Behaviour</a:t>
            </a:r>
          </a:p>
        </p:txBody>
      </p:sp>
      <p:sp>
        <p:nvSpPr>
          <p:cNvPr id="8" name="Oval 7">
            <a:extLst>
              <a:ext uri="{FF2B5EF4-FFF2-40B4-BE49-F238E27FC236}">
                <a16:creationId xmlns:a16="http://schemas.microsoft.com/office/drawing/2014/main" id="{63569479-953C-3642-9084-95B03E3CF1E9}"/>
              </a:ext>
            </a:extLst>
          </p:cNvPr>
          <p:cNvSpPr/>
          <p:nvPr/>
        </p:nvSpPr>
        <p:spPr>
          <a:xfrm>
            <a:off x="4656937" y="3738986"/>
            <a:ext cx="2554421" cy="1545630"/>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097252">
              <a:defRPr/>
            </a:pPr>
            <a:endParaRPr lang="en-US" sz="2160">
              <a:solidFill>
                <a:prstClr val="white"/>
              </a:solidFill>
              <a:latin typeface="Calibri" panose="020F0502020204030204"/>
            </a:endParaRPr>
          </a:p>
        </p:txBody>
      </p:sp>
      <p:sp>
        <p:nvSpPr>
          <p:cNvPr id="9" name="TextBox 8">
            <a:extLst>
              <a:ext uri="{FF2B5EF4-FFF2-40B4-BE49-F238E27FC236}">
                <a16:creationId xmlns:a16="http://schemas.microsoft.com/office/drawing/2014/main" id="{10CD7FF2-8B11-8D47-AB8D-F15F48270D61}"/>
              </a:ext>
            </a:extLst>
          </p:cNvPr>
          <p:cNvSpPr txBox="1"/>
          <p:nvPr/>
        </p:nvSpPr>
        <p:spPr>
          <a:xfrm>
            <a:off x="5142233" y="4290198"/>
            <a:ext cx="1425198" cy="424732"/>
          </a:xfrm>
          <a:prstGeom prst="rect">
            <a:avLst/>
          </a:prstGeom>
          <a:noFill/>
        </p:spPr>
        <p:txBody>
          <a:bodyPr wrap="none" rtlCol="0">
            <a:spAutoFit/>
          </a:bodyPr>
          <a:lstStyle/>
          <a:p>
            <a:pPr defTabSz="1097252">
              <a:defRPr/>
            </a:pPr>
            <a:r>
              <a:rPr lang="en-US" sz="2160" dirty="0">
                <a:solidFill>
                  <a:prstClr val="black"/>
                </a:solidFill>
                <a:latin typeface="Calibri" panose="020F0502020204030204"/>
              </a:rPr>
              <a:t>Motivation</a:t>
            </a:r>
          </a:p>
        </p:txBody>
      </p:sp>
      <p:sp>
        <p:nvSpPr>
          <p:cNvPr id="10" name="Oval 9">
            <a:extLst>
              <a:ext uri="{FF2B5EF4-FFF2-40B4-BE49-F238E27FC236}">
                <a16:creationId xmlns:a16="http://schemas.microsoft.com/office/drawing/2014/main" id="{D711F384-A229-1749-A070-5D2129A64D68}"/>
              </a:ext>
            </a:extLst>
          </p:cNvPr>
          <p:cNvSpPr/>
          <p:nvPr/>
        </p:nvSpPr>
        <p:spPr>
          <a:xfrm>
            <a:off x="4656937" y="1839392"/>
            <a:ext cx="2554421" cy="1545630"/>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097252">
              <a:defRPr/>
            </a:pPr>
            <a:endParaRPr lang="en-US" sz="2160">
              <a:solidFill>
                <a:prstClr val="white"/>
              </a:solidFill>
              <a:latin typeface="Calibri" panose="020F0502020204030204"/>
            </a:endParaRPr>
          </a:p>
        </p:txBody>
      </p:sp>
      <p:sp>
        <p:nvSpPr>
          <p:cNvPr id="11" name="TextBox 10">
            <a:extLst>
              <a:ext uri="{FF2B5EF4-FFF2-40B4-BE49-F238E27FC236}">
                <a16:creationId xmlns:a16="http://schemas.microsoft.com/office/drawing/2014/main" id="{65BC12A9-2636-4845-96FA-2FBB5709EC66}"/>
              </a:ext>
            </a:extLst>
          </p:cNvPr>
          <p:cNvSpPr txBox="1"/>
          <p:nvPr/>
        </p:nvSpPr>
        <p:spPr>
          <a:xfrm>
            <a:off x="5363298" y="2390605"/>
            <a:ext cx="1300356" cy="424732"/>
          </a:xfrm>
          <a:prstGeom prst="rect">
            <a:avLst/>
          </a:prstGeom>
          <a:noFill/>
        </p:spPr>
        <p:txBody>
          <a:bodyPr wrap="none" rtlCol="0">
            <a:spAutoFit/>
          </a:bodyPr>
          <a:lstStyle/>
          <a:p>
            <a:pPr defTabSz="1097252">
              <a:defRPr/>
            </a:pPr>
            <a:r>
              <a:rPr lang="en-US" sz="2160" dirty="0">
                <a:solidFill>
                  <a:prstClr val="black"/>
                </a:solidFill>
                <a:latin typeface="Calibri" panose="020F0502020204030204"/>
              </a:rPr>
              <a:t>Capability</a:t>
            </a:r>
          </a:p>
        </p:txBody>
      </p:sp>
      <p:sp>
        <p:nvSpPr>
          <p:cNvPr id="12" name="Oval 11">
            <a:extLst>
              <a:ext uri="{FF2B5EF4-FFF2-40B4-BE49-F238E27FC236}">
                <a16:creationId xmlns:a16="http://schemas.microsoft.com/office/drawing/2014/main" id="{D9797E29-671D-F64F-ACBE-6131F1AC0D0B}"/>
              </a:ext>
            </a:extLst>
          </p:cNvPr>
          <p:cNvSpPr/>
          <p:nvPr/>
        </p:nvSpPr>
        <p:spPr>
          <a:xfrm>
            <a:off x="4656937" y="5638581"/>
            <a:ext cx="2554421" cy="1545630"/>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097252">
              <a:defRPr/>
            </a:pPr>
            <a:endParaRPr lang="en-US" sz="2160">
              <a:solidFill>
                <a:prstClr val="white"/>
              </a:solidFill>
              <a:latin typeface="Calibri" panose="020F0502020204030204"/>
            </a:endParaRPr>
          </a:p>
        </p:txBody>
      </p:sp>
      <p:sp>
        <p:nvSpPr>
          <p:cNvPr id="13" name="TextBox 12">
            <a:extLst>
              <a:ext uri="{FF2B5EF4-FFF2-40B4-BE49-F238E27FC236}">
                <a16:creationId xmlns:a16="http://schemas.microsoft.com/office/drawing/2014/main" id="{8BB27D67-2D62-4744-B406-87DD3A25AAF4}"/>
              </a:ext>
            </a:extLst>
          </p:cNvPr>
          <p:cNvSpPr txBox="1"/>
          <p:nvPr/>
        </p:nvSpPr>
        <p:spPr>
          <a:xfrm>
            <a:off x="5112301" y="6189793"/>
            <a:ext cx="1568057" cy="424732"/>
          </a:xfrm>
          <a:prstGeom prst="rect">
            <a:avLst/>
          </a:prstGeom>
          <a:noFill/>
        </p:spPr>
        <p:txBody>
          <a:bodyPr wrap="none" rtlCol="0">
            <a:spAutoFit/>
          </a:bodyPr>
          <a:lstStyle/>
          <a:p>
            <a:pPr algn="ctr" defTabSz="1097252">
              <a:defRPr/>
            </a:pPr>
            <a:r>
              <a:rPr lang="en-GB" sz="2160" dirty="0">
                <a:solidFill>
                  <a:prstClr val="black"/>
                </a:solidFill>
                <a:latin typeface="Calibri" panose="020F0502020204030204"/>
              </a:rPr>
              <a:t>Opportunity</a:t>
            </a:r>
            <a:endParaRPr lang="en-US" sz="2160" dirty="0">
              <a:solidFill>
                <a:prstClr val="black"/>
              </a:solidFill>
              <a:latin typeface="Calibri" panose="020F0502020204030204"/>
            </a:endParaRPr>
          </a:p>
        </p:txBody>
      </p:sp>
      <p:cxnSp>
        <p:nvCxnSpPr>
          <p:cNvPr id="15" name="Straight Arrow Connector 14">
            <a:extLst>
              <a:ext uri="{FF2B5EF4-FFF2-40B4-BE49-F238E27FC236}">
                <a16:creationId xmlns:a16="http://schemas.microsoft.com/office/drawing/2014/main" id="{051580BE-C389-8A44-BB40-4A7D117342C6}"/>
              </a:ext>
            </a:extLst>
          </p:cNvPr>
          <p:cNvCxnSpPr>
            <a:stCxn id="10" idx="6"/>
            <a:endCxn id="4" idx="1"/>
          </p:cNvCxnSpPr>
          <p:nvPr/>
        </p:nvCxnSpPr>
        <p:spPr>
          <a:xfrm>
            <a:off x="7211360" y="2612209"/>
            <a:ext cx="1024184" cy="1353131"/>
          </a:xfrm>
          <a:prstGeom prst="straightConnector1">
            <a:avLst/>
          </a:prstGeom>
          <a:ln w="19050">
            <a:solidFill>
              <a:schemeClr val="tx1"/>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C1E48545-7B99-9C4D-90B9-FAF94B246D13}"/>
              </a:ext>
            </a:extLst>
          </p:cNvPr>
          <p:cNvCxnSpPr>
            <a:cxnSpLocks/>
            <a:stCxn id="8" idx="6"/>
            <a:endCxn id="4" idx="2"/>
          </p:cNvCxnSpPr>
          <p:nvPr/>
        </p:nvCxnSpPr>
        <p:spPr>
          <a:xfrm>
            <a:off x="7211358" y="4511800"/>
            <a:ext cx="650098" cy="0"/>
          </a:xfrm>
          <a:prstGeom prst="straightConnector1">
            <a:avLst/>
          </a:prstGeom>
          <a:ln w="19050">
            <a:solidFill>
              <a:schemeClr val="tx1"/>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id="{123BBD01-2379-C84B-8BB7-C33BBA9B07F3}"/>
              </a:ext>
            </a:extLst>
          </p:cNvPr>
          <p:cNvCxnSpPr>
            <a:cxnSpLocks/>
            <a:stCxn id="12" idx="6"/>
            <a:endCxn id="4" idx="3"/>
          </p:cNvCxnSpPr>
          <p:nvPr/>
        </p:nvCxnSpPr>
        <p:spPr>
          <a:xfrm flipV="1">
            <a:off x="7211360" y="5058261"/>
            <a:ext cx="1024184" cy="1353133"/>
          </a:xfrm>
          <a:prstGeom prst="straightConnector1">
            <a:avLst/>
          </a:prstGeom>
          <a:ln w="19050">
            <a:solidFill>
              <a:schemeClr val="tx1"/>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31" name="Straight Arrow Connector 30">
            <a:extLst>
              <a:ext uri="{FF2B5EF4-FFF2-40B4-BE49-F238E27FC236}">
                <a16:creationId xmlns:a16="http://schemas.microsoft.com/office/drawing/2014/main" id="{0227D984-73DF-5840-9DD7-F30A7FEE12A7}"/>
              </a:ext>
            </a:extLst>
          </p:cNvPr>
          <p:cNvCxnSpPr>
            <a:stCxn id="10" idx="4"/>
            <a:endCxn id="8" idx="0"/>
          </p:cNvCxnSpPr>
          <p:nvPr/>
        </p:nvCxnSpPr>
        <p:spPr>
          <a:xfrm>
            <a:off x="5934148" y="3385020"/>
            <a:ext cx="0" cy="353965"/>
          </a:xfrm>
          <a:prstGeom prst="straightConnector1">
            <a:avLst/>
          </a:prstGeom>
          <a:ln w="19050">
            <a:headEnd type="none"/>
            <a:tailEnd type="triangle"/>
          </a:ln>
        </p:spPr>
        <p:style>
          <a:lnRef idx="1">
            <a:schemeClr val="dk1"/>
          </a:lnRef>
          <a:fillRef idx="0">
            <a:schemeClr val="dk1"/>
          </a:fillRef>
          <a:effectRef idx="0">
            <a:schemeClr val="dk1"/>
          </a:effectRef>
          <a:fontRef idx="minor">
            <a:schemeClr val="tx1"/>
          </a:fontRef>
        </p:style>
      </p:cxnSp>
      <p:cxnSp>
        <p:nvCxnSpPr>
          <p:cNvPr id="32" name="Straight Arrow Connector 31">
            <a:extLst>
              <a:ext uri="{FF2B5EF4-FFF2-40B4-BE49-F238E27FC236}">
                <a16:creationId xmlns:a16="http://schemas.microsoft.com/office/drawing/2014/main" id="{D2C3364A-1703-B14D-8D5B-E0B746ADC8C6}"/>
              </a:ext>
            </a:extLst>
          </p:cNvPr>
          <p:cNvCxnSpPr>
            <a:cxnSpLocks/>
            <a:stCxn id="8" idx="4"/>
            <a:endCxn id="12" idx="0"/>
          </p:cNvCxnSpPr>
          <p:nvPr/>
        </p:nvCxnSpPr>
        <p:spPr>
          <a:xfrm>
            <a:off x="5934148" y="5284615"/>
            <a:ext cx="0" cy="353965"/>
          </a:xfrm>
          <a:prstGeom prst="straightConnector1">
            <a:avLst/>
          </a:prstGeom>
          <a:ln w="19050">
            <a:headEnd type="triangle"/>
            <a:tailEnd type="none"/>
          </a:ln>
        </p:spPr>
        <p:style>
          <a:lnRef idx="1">
            <a:schemeClr val="dk1"/>
          </a:lnRef>
          <a:fillRef idx="0">
            <a:schemeClr val="dk1"/>
          </a:fillRef>
          <a:effectRef idx="0">
            <a:schemeClr val="dk1"/>
          </a:effectRef>
          <a:fontRef idx="minor">
            <a:schemeClr val="tx1"/>
          </a:fontRef>
        </p:style>
      </p:cxnSp>
      <p:sp>
        <p:nvSpPr>
          <p:cNvPr id="38" name="TextBox 37">
            <a:extLst>
              <a:ext uri="{FF2B5EF4-FFF2-40B4-BE49-F238E27FC236}">
                <a16:creationId xmlns:a16="http://schemas.microsoft.com/office/drawing/2014/main" id="{A2B70DC5-64E7-1547-BDB9-C283A5246A9D}"/>
              </a:ext>
            </a:extLst>
          </p:cNvPr>
          <p:cNvSpPr txBox="1"/>
          <p:nvPr/>
        </p:nvSpPr>
        <p:spPr>
          <a:xfrm>
            <a:off x="612147" y="7403651"/>
            <a:ext cx="13848520" cy="757130"/>
          </a:xfrm>
          <a:prstGeom prst="rect">
            <a:avLst/>
          </a:prstGeom>
          <a:noFill/>
        </p:spPr>
        <p:txBody>
          <a:bodyPr wrap="square" rtlCol="0">
            <a:spAutoFit/>
          </a:bodyPr>
          <a:lstStyle/>
          <a:p>
            <a:pPr defTabSz="1097252">
              <a:defRPr/>
            </a:pPr>
            <a:r>
              <a:rPr lang="en-GB" sz="2160" dirty="0">
                <a:solidFill>
                  <a:prstClr val="black"/>
                </a:solidFill>
                <a:latin typeface="Calibri" panose="020F0502020204030204"/>
              </a:rPr>
              <a:t>Michie, S., van </a:t>
            </a:r>
            <a:r>
              <a:rPr lang="en-GB" sz="2160" dirty="0" err="1">
                <a:solidFill>
                  <a:prstClr val="black"/>
                </a:solidFill>
                <a:latin typeface="Calibri" panose="020F0502020204030204"/>
              </a:rPr>
              <a:t>Stralen</a:t>
            </a:r>
            <a:r>
              <a:rPr lang="en-GB" sz="2160" dirty="0">
                <a:solidFill>
                  <a:prstClr val="black"/>
                </a:solidFill>
                <a:latin typeface="Calibri" panose="020F0502020204030204"/>
              </a:rPr>
              <a:t>, M. M., &amp; West, R. (2011). The behaviour change wheel: A new method for characterising and designing behaviour change interventions. </a:t>
            </a:r>
            <a:r>
              <a:rPr lang="en-GB" sz="2160" i="1" dirty="0">
                <a:solidFill>
                  <a:prstClr val="black"/>
                </a:solidFill>
                <a:latin typeface="Calibri" panose="020F0502020204030204"/>
              </a:rPr>
              <a:t>Implementation Science</a:t>
            </a:r>
            <a:r>
              <a:rPr lang="en-GB" sz="2160" dirty="0">
                <a:solidFill>
                  <a:prstClr val="black"/>
                </a:solidFill>
                <a:latin typeface="Calibri" panose="020F0502020204030204"/>
              </a:rPr>
              <a:t>. https://</a:t>
            </a:r>
            <a:r>
              <a:rPr lang="en-GB" sz="2160" dirty="0" err="1">
                <a:solidFill>
                  <a:prstClr val="black"/>
                </a:solidFill>
                <a:latin typeface="Calibri" panose="020F0502020204030204"/>
              </a:rPr>
              <a:t>doi.org</a:t>
            </a:r>
            <a:r>
              <a:rPr lang="en-GB" sz="2160" dirty="0">
                <a:solidFill>
                  <a:prstClr val="black"/>
                </a:solidFill>
                <a:latin typeface="Calibri" panose="020F0502020204030204"/>
              </a:rPr>
              <a:t>/10.1186/1748-5908-6-42</a:t>
            </a:r>
          </a:p>
        </p:txBody>
      </p:sp>
    </p:spTree>
    <p:extLst>
      <p:ext uri="{BB962C8B-B14F-4D97-AF65-F5344CB8AC3E}">
        <p14:creationId xmlns:p14="http://schemas.microsoft.com/office/powerpoint/2010/main" val="270046164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Protection Motivation Theory</a:t>
            </a:r>
          </a:p>
        </p:txBody>
      </p:sp>
      <p:sp>
        <p:nvSpPr>
          <p:cNvPr id="5" name="Content Placeholder 2"/>
          <p:cNvSpPr>
            <a:spLocks noGrp="1"/>
          </p:cNvSpPr>
          <p:nvPr>
            <p:ph idx="1"/>
          </p:nvPr>
        </p:nvSpPr>
        <p:spPr>
          <a:xfrm>
            <a:off x="2303443" y="6879909"/>
            <a:ext cx="9875520" cy="1162765"/>
          </a:xfrm>
        </p:spPr>
        <p:txBody>
          <a:bodyPr>
            <a:normAutofit/>
          </a:bodyPr>
          <a:lstStyle/>
          <a:p>
            <a:pPr marL="0" indent="0">
              <a:buNone/>
            </a:pPr>
            <a:r>
              <a:rPr lang="en-US" sz="2160" dirty="0"/>
              <a:t>Rogers, R. W. (1975). A protection motivation theory of fear appeals and attitude change.</a:t>
            </a:r>
            <a:r>
              <a:rPr lang="en-US" sz="2160" i="1" dirty="0"/>
              <a:t> Journal of Psychology.</a:t>
            </a:r>
            <a:r>
              <a:rPr lang="en-US" sz="2160" dirty="0"/>
              <a:t> 91: 93–114. </a:t>
            </a:r>
            <a:r>
              <a:rPr lang="en-US" sz="2160" dirty="0">
                <a:hlinkClick r:id="rId2" tooltip="Digital object identifier"/>
              </a:rPr>
              <a:t>doi</a:t>
            </a:r>
            <a:r>
              <a:rPr lang="en-US" sz="2160" dirty="0"/>
              <a:t>:</a:t>
            </a:r>
            <a:r>
              <a:rPr lang="en-US" sz="2160" dirty="0">
                <a:hlinkClick r:id="rId3"/>
              </a:rPr>
              <a:t>10.1080/00223980.1975.9915803</a:t>
            </a:r>
            <a:r>
              <a:rPr lang="en-US" sz="2160" dirty="0"/>
              <a:t>. </a:t>
            </a:r>
            <a:endParaRPr lang="en-GB" sz="2160" dirty="0"/>
          </a:p>
        </p:txBody>
      </p:sp>
      <p:pic>
        <p:nvPicPr>
          <p:cNvPr id="4098" name="Picture 2" descr="Afbeeldingsresultaat voor protection motivation theory">
            <a:hlinkClick r:id="rId4"/>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890541" y="2645838"/>
            <a:ext cx="9144000" cy="2434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126071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4"/>
          <p:cNvSpPr txBox="1">
            <a:spLocks noChangeArrowheads="1"/>
          </p:cNvSpPr>
          <p:nvPr/>
        </p:nvSpPr>
        <p:spPr bwMode="auto">
          <a:xfrm>
            <a:off x="1981200" y="7193281"/>
            <a:ext cx="10668000" cy="369332"/>
          </a:xfrm>
          <a:prstGeom prst="rect">
            <a:avLst/>
          </a:prstGeom>
          <a:noFill/>
          <a:ln w="9525">
            <a:noFill/>
            <a:miter lim="800000"/>
            <a:headEnd/>
            <a:tailEnd/>
          </a:ln>
        </p:spPr>
        <p:txBody>
          <a:bodyPr lIns="0" tIns="0" rIns="0" bIns="0">
            <a:spAutoFit/>
          </a:bodyPr>
          <a:lstStyle/>
          <a:p>
            <a:pPr defTabSz="1097280">
              <a:defRPr/>
            </a:pPr>
            <a:r>
              <a:rPr lang="en-US" sz="1200" b="1">
                <a:solidFill>
                  <a:srgbClr val="000000"/>
                </a:solidFill>
                <a:latin typeface="Georgia" pitchFamily="18" charset="0"/>
              </a:rPr>
              <a:t>Ryan, R. M., &amp; Deci, E. L. (2000). Self-determination theory and the facilitation of intrinsic motivation, social development, and well-being. </a:t>
            </a:r>
            <a:r>
              <a:rPr lang="en-US" sz="1200" b="1" i="1">
                <a:solidFill>
                  <a:srgbClr val="000000"/>
                </a:solidFill>
                <a:latin typeface="Georgia" pitchFamily="18" charset="0"/>
              </a:rPr>
              <a:t>American Psychologist, 55</a:t>
            </a:r>
            <a:r>
              <a:rPr lang="en-US" sz="1200" b="1">
                <a:solidFill>
                  <a:srgbClr val="000000"/>
                </a:solidFill>
                <a:latin typeface="Georgia" pitchFamily="18" charset="0"/>
              </a:rPr>
              <a:t>(1), 68-78. doi:10.1037/0003-066X.55.1.68</a:t>
            </a:r>
          </a:p>
        </p:txBody>
      </p:sp>
      <p:pic>
        <p:nvPicPr>
          <p:cNvPr id="17411" name="Picture 4" descr="http://generallythinking.com/articles/wp-content/uploads/2009/04/sdt-cont.gif"/>
          <p:cNvPicPr>
            <a:picLocks noChangeAspect="1" noChangeArrowheads="1"/>
          </p:cNvPicPr>
          <p:nvPr/>
        </p:nvPicPr>
        <p:blipFill>
          <a:blip r:embed="rId2" cstate="print"/>
          <a:srcRect/>
          <a:stretch>
            <a:fillRect/>
          </a:stretch>
        </p:blipFill>
        <p:spPr bwMode="auto">
          <a:xfrm>
            <a:off x="538663" y="2244676"/>
            <a:ext cx="8242901" cy="4429128"/>
          </a:xfrm>
          <a:prstGeom prst="rect">
            <a:avLst/>
          </a:prstGeom>
          <a:noFill/>
          <a:ln w="9525">
            <a:noFill/>
            <a:miter lim="800000"/>
            <a:headEnd/>
            <a:tailEnd/>
          </a:ln>
        </p:spPr>
      </p:pic>
      <p:sp>
        <p:nvSpPr>
          <p:cNvPr id="4" name="Bildeforklaring formet som Pil opp 3"/>
          <p:cNvSpPr/>
          <p:nvPr/>
        </p:nvSpPr>
        <p:spPr>
          <a:xfrm>
            <a:off x="2963160" y="5394090"/>
            <a:ext cx="3888701" cy="2559427"/>
          </a:xfrm>
          <a:prstGeom prst="upArrow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97280">
              <a:defRPr/>
            </a:pPr>
            <a:r>
              <a:rPr lang="nb-NO" sz="2160" b="1" dirty="0" err="1">
                <a:solidFill>
                  <a:prstClr val="black"/>
                </a:solidFill>
                <a:latin typeface="Calibri" panose="020F0502020204030204"/>
              </a:rPr>
              <a:t>Cognitive</a:t>
            </a:r>
            <a:r>
              <a:rPr lang="nb-NO" sz="2160" b="1" dirty="0">
                <a:solidFill>
                  <a:prstClr val="black"/>
                </a:solidFill>
                <a:latin typeface="Calibri" panose="020F0502020204030204"/>
              </a:rPr>
              <a:t> </a:t>
            </a:r>
            <a:r>
              <a:rPr lang="nb-NO" sz="2160" b="1" dirty="0" err="1">
                <a:solidFill>
                  <a:prstClr val="black"/>
                </a:solidFill>
                <a:latin typeface="Calibri" panose="020F0502020204030204"/>
              </a:rPr>
              <a:t>Evaluation</a:t>
            </a:r>
            <a:r>
              <a:rPr lang="nb-NO" sz="2160" b="1" dirty="0">
                <a:solidFill>
                  <a:prstClr val="black"/>
                </a:solidFill>
                <a:latin typeface="Calibri" panose="020F0502020204030204"/>
              </a:rPr>
              <a:t> </a:t>
            </a:r>
            <a:r>
              <a:rPr lang="nb-NO" sz="2160" b="1" dirty="0" err="1">
                <a:solidFill>
                  <a:prstClr val="black"/>
                </a:solidFill>
                <a:latin typeface="Calibri" panose="020F0502020204030204"/>
              </a:rPr>
              <a:t>Theory</a:t>
            </a:r>
            <a:endParaRPr lang="nb-NO" sz="2160" b="1" dirty="0">
              <a:solidFill>
                <a:prstClr val="black"/>
              </a:solidFill>
              <a:latin typeface="Calibri" panose="020F0502020204030204"/>
            </a:endParaRPr>
          </a:p>
          <a:p>
            <a:pPr algn="ctr" defTabSz="1097280">
              <a:defRPr/>
            </a:pPr>
            <a:r>
              <a:rPr lang="nb-NO" sz="2160" b="1" dirty="0" err="1">
                <a:solidFill>
                  <a:prstClr val="black"/>
                </a:solidFill>
                <a:latin typeface="Calibri" panose="020F0502020204030204"/>
              </a:rPr>
              <a:t>Instrumental/Controlling</a:t>
            </a:r>
            <a:endParaRPr lang="nb-NO" sz="2160" b="1" dirty="0">
              <a:solidFill>
                <a:prstClr val="black"/>
              </a:solidFill>
              <a:latin typeface="Calibri" panose="020F0502020204030204"/>
            </a:endParaRPr>
          </a:p>
        </p:txBody>
      </p:sp>
      <p:pic>
        <p:nvPicPr>
          <p:cNvPr id="2" name="Picture 2" descr="Self Determination Theory and How It Explains Motivation">
            <a:extLst>
              <a:ext uri="{FF2B5EF4-FFF2-40B4-BE49-F238E27FC236}">
                <a16:creationId xmlns:a16="http://schemas.microsoft.com/office/drawing/2014/main" id="{DDA31A4D-1ED0-F8D1-C3DB-DD6F51815B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81565" y="356026"/>
            <a:ext cx="5502536" cy="3758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3865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411"/>
                                        </p:tgtEl>
                                        <p:attrNameLst>
                                          <p:attrName>style.visibility</p:attrName>
                                        </p:attrNameLst>
                                      </p:cBhvr>
                                      <p:to>
                                        <p:strVal val="visible"/>
                                      </p:to>
                                    </p:set>
                                    <p:animEffect transition="in" filter="fade">
                                      <p:cBhvr>
                                        <p:cTn id="12" dur="500"/>
                                        <p:tgtEl>
                                          <p:spTgt spid="174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39"/>
          <p:cNvSpPr txBox="1">
            <a:spLocks noGrp="1"/>
          </p:cNvSpPr>
          <p:nvPr>
            <p:ph type="title"/>
          </p:nvPr>
        </p:nvSpPr>
        <p:spPr>
          <a:xfrm>
            <a:off x="445312" y="484372"/>
            <a:ext cx="4125773" cy="1486814"/>
          </a:xfrm>
          <a:prstGeom prst="rect">
            <a:avLst/>
          </a:prstGeom>
        </p:spPr>
        <p:txBody>
          <a:bodyPr spcFirstLastPara="1" vert="horz" wrap="square" lIns="146304" tIns="73152" rIns="146304" bIns="73152" rtlCol="0" anchor="ctr" anchorCtr="0">
            <a:normAutofit/>
          </a:bodyPr>
          <a:lstStyle/>
          <a:p>
            <a:pPr defTabSz="1463004">
              <a:spcBef>
                <a:spcPct val="0"/>
              </a:spcBef>
            </a:pPr>
            <a:r>
              <a:rPr lang="en-US" sz="3360" dirty="0"/>
              <a:t>Training cyber secure </a:t>
            </a:r>
            <a:r>
              <a:rPr lang="en-US" sz="3360" dirty="0" err="1"/>
              <a:t>behaviours</a:t>
            </a:r>
            <a:endParaRPr lang="en-US" sz="3360" dirty="0"/>
          </a:p>
        </p:txBody>
      </p:sp>
      <p:sp>
        <p:nvSpPr>
          <p:cNvPr id="449" name="Google Shape;449;p39"/>
          <p:cNvSpPr txBox="1">
            <a:spLocks noGrp="1"/>
          </p:cNvSpPr>
          <p:nvPr>
            <p:ph type="body" idx="1"/>
          </p:nvPr>
        </p:nvSpPr>
        <p:spPr>
          <a:xfrm>
            <a:off x="445311" y="1787000"/>
            <a:ext cx="6107017" cy="5376672"/>
          </a:xfrm>
          <a:prstGeom prst="rect">
            <a:avLst/>
          </a:prstGeom>
        </p:spPr>
        <p:txBody>
          <a:bodyPr spcFirstLastPara="1" vert="horz" wrap="square" lIns="146304" tIns="73152" rIns="146304" bIns="73152" rtlCol="0" anchor="t" anchorCtr="0">
            <a:normAutofit fontScale="92500" lnSpcReduction="10000"/>
          </a:bodyPr>
          <a:lstStyle/>
          <a:p>
            <a:pPr marL="0" indent="-365750" defTabSz="1463004">
              <a:buFont typeface="Arial" panose="020B0604020202020204" pitchFamily="34" charset="0"/>
              <a:buChar char="•"/>
            </a:pPr>
            <a:r>
              <a:rPr lang="en-US" sz="2400" dirty="0"/>
              <a:t>Change focus from fear activation to incentive based</a:t>
            </a:r>
          </a:p>
          <a:p>
            <a:pPr marL="0" indent="-365750" defTabSz="1463004">
              <a:spcBef>
                <a:spcPts val="1920"/>
              </a:spcBef>
              <a:buFont typeface="Arial" panose="020B0604020202020204" pitchFamily="34" charset="0"/>
              <a:buChar char="•"/>
            </a:pPr>
            <a:r>
              <a:rPr lang="en-US" sz="2400" dirty="0"/>
              <a:t>Gamification of education and training</a:t>
            </a:r>
          </a:p>
          <a:p>
            <a:pPr marL="0" indent="-365750" defTabSz="1463004">
              <a:spcBef>
                <a:spcPts val="1920"/>
              </a:spcBef>
              <a:buFont typeface="Arial" panose="020B0604020202020204" pitchFamily="34" charset="0"/>
              <a:buChar char="•"/>
            </a:pPr>
            <a:r>
              <a:rPr lang="en-US" sz="2400" dirty="0"/>
              <a:t>Based on Social Cognitive Theory and </a:t>
            </a:r>
            <a:r>
              <a:rPr lang="en-US" sz="2400" dirty="0" err="1"/>
              <a:t>Behaviourism</a:t>
            </a:r>
            <a:endParaRPr lang="en-US" sz="2400" dirty="0"/>
          </a:p>
          <a:p>
            <a:pPr indent="-365750" defTabSz="1463004">
              <a:spcBef>
                <a:spcPts val="1920"/>
              </a:spcBef>
              <a:buSzPts val="1300"/>
              <a:buFont typeface="Arial" panose="020B0604020202020204" pitchFamily="34" charset="0"/>
              <a:buChar char="•"/>
            </a:pPr>
            <a:r>
              <a:rPr lang="en-US" sz="2400" dirty="0"/>
              <a:t>Points</a:t>
            </a:r>
          </a:p>
          <a:p>
            <a:pPr indent="-365750" defTabSz="1463004">
              <a:buSzPts val="1300"/>
              <a:buFont typeface="Arial" panose="020B0604020202020204" pitchFamily="34" charset="0"/>
              <a:buChar char="•"/>
            </a:pPr>
            <a:r>
              <a:rPr lang="en-US" sz="2400" dirty="0"/>
              <a:t>Badges </a:t>
            </a:r>
          </a:p>
          <a:p>
            <a:pPr indent="-365750" defTabSz="1463004">
              <a:buSzPts val="1300"/>
              <a:buFont typeface="Arial" panose="020B0604020202020204" pitchFamily="34" charset="0"/>
              <a:buChar char="•"/>
            </a:pPr>
            <a:r>
              <a:rPr lang="en-US" sz="2400" dirty="0"/>
              <a:t>Leaderboards</a:t>
            </a:r>
          </a:p>
          <a:p>
            <a:pPr marL="0" indent="-365750" defTabSz="1463004">
              <a:spcBef>
                <a:spcPts val="1920"/>
              </a:spcBef>
              <a:buFont typeface="Arial" panose="020B0604020202020204" pitchFamily="34" charset="0"/>
              <a:buChar char="•"/>
            </a:pPr>
            <a:r>
              <a:rPr lang="en-US" sz="2400" dirty="0"/>
              <a:t>Helps Increase awareness and persistent </a:t>
            </a:r>
            <a:r>
              <a:rPr lang="en-US" sz="2400" dirty="0" err="1"/>
              <a:t>behaviour</a:t>
            </a:r>
            <a:endParaRPr lang="en-US" sz="2400" dirty="0"/>
          </a:p>
          <a:p>
            <a:pPr marL="0" indent="-365750" defTabSz="1463004">
              <a:spcBef>
                <a:spcPts val="1920"/>
              </a:spcBef>
              <a:buFont typeface="Arial" panose="020B0604020202020204" pitchFamily="34" charset="0"/>
              <a:buChar char="•"/>
            </a:pPr>
            <a:r>
              <a:rPr lang="en-US" sz="2400" dirty="0"/>
              <a:t>Periodic testing and updating</a:t>
            </a:r>
          </a:p>
          <a:p>
            <a:pPr indent="-365750" defTabSz="1463004">
              <a:spcBef>
                <a:spcPts val="1920"/>
              </a:spcBef>
              <a:buSzPts val="1300"/>
              <a:buFont typeface="Arial" panose="020B0604020202020204" pitchFamily="34" charset="0"/>
              <a:buChar char="•"/>
            </a:pPr>
            <a:r>
              <a:rPr lang="en-US" sz="2400" dirty="0"/>
              <a:t>Intermittent incentives</a:t>
            </a:r>
          </a:p>
          <a:p>
            <a:pPr indent="-365750" defTabSz="1463004">
              <a:buSzPts val="1300"/>
              <a:buFont typeface="Arial" panose="020B0604020202020204" pitchFamily="34" charset="0"/>
              <a:buChar char="•"/>
            </a:pPr>
            <a:r>
              <a:rPr lang="en-US" sz="2400" dirty="0"/>
              <a:t>Attack development</a:t>
            </a:r>
          </a:p>
          <a:p>
            <a:pPr indent="-365750" defTabSz="1463004">
              <a:buSzPts val="1300"/>
              <a:buFont typeface="Arial" panose="020B0604020202020204" pitchFamily="34" charset="0"/>
              <a:buChar char="•"/>
            </a:pPr>
            <a:r>
              <a:rPr lang="en-US" sz="2400" dirty="0"/>
              <a:t>Exposure and training</a:t>
            </a:r>
          </a:p>
        </p:txBody>
      </p:sp>
      <p:pic>
        <p:nvPicPr>
          <p:cNvPr id="450" name="Google Shape;450;p39"/>
          <p:cNvPicPr preferRelativeResize="0"/>
          <p:nvPr/>
        </p:nvPicPr>
        <p:blipFill>
          <a:blip r:embed="rId3" cstate="email">
            <a:extLst>
              <a:ext uri="{28A0092B-C50C-407E-A947-70E740481C1C}">
                <a14:useLocalDpi xmlns:a14="http://schemas.microsoft.com/office/drawing/2010/main"/>
              </a:ext>
            </a:extLst>
          </a:blip>
          <a:stretch>
            <a:fillRect/>
          </a:stretch>
        </p:blipFill>
        <p:spPr>
          <a:xfrm>
            <a:off x="6803135" y="956201"/>
            <a:ext cx="7149563" cy="5534406"/>
          </a:xfrm>
          <a:prstGeom prst="rect">
            <a:avLst/>
          </a:prstGeom>
          <a:noFill/>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34D0A7A2-7BE6-4EA9-B9F9-99CA4DBC03F3}" vid="{1ECF88F3-7EA2-44A5-BDE5-1200A1A52E6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45</TotalTime>
  <Words>9044</Words>
  <Application>Microsoft Office PowerPoint</Application>
  <PresentationFormat>Custom</PresentationFormat>
  <Paragraphs>817</Paragraphs>
  <Slides>142</Slides>
  <Notes>39</Notes>
  <HiddenSlides>0</HiddenSlides>
  <MMClips>1</MMClips>
  <ScaleCrop>false</ScaleCrop>
  <HeadingPairs>
    <vt:vector size="6" baseType="variant">
      <vt:variant>
        <vt:lpstr>Fonts Used</vt:lpstr>
      </vt:variant>
      <vt:variant>
        <vt:i4>18</vt:i4>
      </vt:variant>
      <vt:variant>
        <vt:lpstr>Theme</vt:lpstr>
      </vt:variant>
      <vt:variant>
        <vt:i4>5</vt:i4>
      </vt:variant>
      <vt:variant>
        <vt:lpstr>Slide Titles</vt:lpstr>
      </vt:variant>
      <vt:variant>
        <vt:i4>142</vt:i4>
      </vt:variant>
    </vt:vector>
  </HeadingPairs>
  <TitlesOfParts>
    <vt:vector size="165" baseType="lpstr">
      <vt:lpstr>ＭＳ Ｐゴシック</vt:lpstr>
      <vt:lpstr>-apple-system</vt:lpstr>
      <vt:lpstr>Aptos</vt:lpstr>
      <vt:lpstr>Arial</vt:lpstr>
      <vt:lpstr>Calibri</vt:lpstr>
      <vt:lpstr>Calibri Light</vt:lpstr>
      <vt:lpstr>Courier New</vt:lpstr>
      <vt:lpstr>Georgia</vt:lpstr>
      <vt:lpstr>Helvetica Neue</vt:lpstr>
      <vt:lpstr>MTSY</vt:lpstr>
      <vt:lpstr>Nunito</vt:lpstr>
      <vt:lpstr>Söhne</vt:lpstr>
      <vt:lpstr>Times</vt:lpstr>
      <vt:lpstr>Times New Roman</vt:lpstr>
      <vt:lpstr>Verdana</vt:lpstr>
      <vt:lpstr>WarnockPro-It</vt:lpstr>
      <vt:lpstr>WarnockPro-Regular</vt:lpstr>
      <vt:lpstr>Wingdings</vt:lpstr>
      <vt:lpstr>Office Theme</vt:lpstr>
      <vt:lpstr>2_Office Theme</vt:lpstr>
      <vt:lpstr>1_Office Theme</vt:lpstr>
      <vt:lpstr>3_Office Theme</vt:lpstr>
      <vt:lpstr>4_Office Theme</vt:lpstr>
      <vt:lpstr>PowerPoint Presentation</vt:lpstr>
      <vt:lpstr>Acknowledgement</vt:lpstr>
      <vt:lpstr>Digitalization in health sector...</vt:lpstr>
      <vt:lpstr>Digitalization in health sector...</vt:lpstr>
      <vt:lpstr>PowerPoint Presentation</vt:lpstr>
      <vt:lpstr>PowerPoint Presentation</vt:lpstr>
      <vt:lpstr>(Known) data breaches</vt:lpstr>
      <vt:lpstr>PowerPoint Presentation</vt:lpstr>
      <vt:lpstr>PowerPoint Presentation</vt:lpstr>
      <vt:lpstr>PowerPoint Presentation</vt:lpstr>
      <vt:lpstr>The structural problem: low hanging fruits</vt:lpstr>
      <vt:lpstr>Why are healthcare institutions targeted?</vt:lpstr>
      <vt:lpstr>PowerPoint Presentation</vt:lpstr>
      <vt:lpstr>PowerPoint Presentation</vt:lpstr>
      <vt:lpstr>Healthcare workers and repeat clicking</vt:lpstr>
      <vt:lpstr>Why Do Nurses Struggle?</vt:lpstr>
      <vt:lpstr>What is Learning? </vt:lpstr>
      <vt:lpstr>What is learning</vt:lpstr>
      <vt:lpstr>PowerPoint Presentation</vt:lpstr>
      <vt:lpstr>Memory Models</vt:lpstr>
      <vt:lpstr>Memory Models</vt:lpstr>
      <vt:lpstr>Levels-of-processing theory</vt:lpstr>
      <vt:lpstr>Craik and Tulving (1975)</vt:lpstr>
      <vt:lpstr>Learning through retrieval</vt:lpstr>
      <vt:lpstr>Metacognition</vt:lpstr>
      <vt:lpstr>Definitions</vt:lpstr>
      <vt:lpstr>To understand</vt:lpstr>
      <vt:lpstr>Components (Dawson, 2016)</vt:lpstr>
      <vt:lpstr>Components continued (Dawson, 2016)</vt:lpstr>
      <vt:lpstr>Self-Regulation</vt:lpstr>
      <vt:lpstr>PowerPoint Presentation</vt:lpstr>
      <vt:lpstr>Metacognition (Efklides, 2011)</vt:lpstr>
      <vt:lpstr>How to reach</vt:lpstr>
      <vt:lpstr>Realted aspects</vt:lpstr>
      <vt:lpstr>Self-Regulation</vt:lpstr>
      <vt:lpstr>PowerPoint Presentation</vt:lpstr>
      <vt:lpstr>PowerPoint Presentation</vt:lpstr>
      <vt:lpstr>Prevention - Education and Training</vt:lpstr>
      <vt:lpstr>Training cyber secure behaviours (status quo)</vt:lpstr>
      <vt:lpstr>PowerPoint Presentation</vt:lpstr>
      <vt:lpstr>Effects of Gamification</vt:lpstr>
      <vt:lpstr>Frameworks</vt:lpstr>
      <vt:lpstr>National Initiative for Cybersecurity Education Framework</vt:lpstr>
      <vt:lpstr>NIST </vt:lpstr>
      <vt:lpstr>NIS-2</vt:lpstr>
      <vt:lpstr>PowerPoint Presentation</vt:lpstr>
      <vt:lpstr>ENISA European Cybersecurity Skills Framework (ECSF)</vt:lpstr>
      <vt:lpstr>ECSF Roles</vt:lpstr>
      <vt:lpstr>PowerPoint Presentation</vt:lpstr>
      <vt:lpstr>Educator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Remember Compliance vs Adherence</vt:lpstr>
      <vt:lpstr>CSC Summary</vt:lpstr>
      <vt:lpstr>Recommendations for a successful CSC programme</vt:lpstr>
      <vt:lpstr>Implementation</vt:lpstr>
      <vt:lpstr>What can we measure (and how)</vt:lpstr>
      <vt:lpstr>PowerPoint Presentation</vt:lpstr>
      <vt:lpstr>PowerPoint Presentation</vt:lpstr>
      <vt:lpstr>Designing an Intervention: Intervention Mapping</vt:lpstr>
      <vt:lpstr>Intervention Mapping  Bartholomew et al., 1998 (2016 5th ed)</vt:lpstr>
      <vt:lpstr>PowerPoint Presentation</vt:lpstr>
      <vt:lpstr>Intervention Mapping Planning Steps:</vt:lpstr>
      <vt:lpstr>Goal</vt:lpstr>
      <vt:lpstr>What is PRECEDE/PROCEED?</vt:lpstr>
      <vt:lpstr>PRECEDE has five phases:</vt:lpstr>
      <vt:lpstr>PROCEED has four phases:</vt:lpstr>
      <vt:lpstr>PowerPoint Presentation</vt:lpstr>
      <vt:lpstr>Assumptions behind PRECEDE/PROCEED:</vt:lpstr>
      <vt:lpstr>Why use PRECEDE/PROCEED?</vt:lpstr>
      <vt:lpstr>How do you use PRECEDE/PROCEED?</vt:lpstr>
      <vt:lpstr>How do you use PRECEDE/PROCEED? (cont.)</vt:lpstr>
      <vt:lpstr>How do you use PRECEDE/PROCEED? (cont.)</vt:lpstr>
      <vt:lpstr>How do you use PRECEDE/PROCEED? (cont.)</vt:lpstr>
      <vt:lpstr>Intervention Mapping</vt:lpstr>
      <vt:lpstr>IM Step 1</vt:lpstr>
      <vt:lpstr>IM Steps 2</vt:lpstr>
      <vt:lpstr>IM Steps 3</vt:lpstr>
      <vt:lpstr>More Steps</vt:lpstr>
      <vt:lpstr>6. Evaluation (cont’d)</vt:lpstr>
      <vt:lpstr>PowerPoint Presentation</vt:lpstr>
      <vt:lpstr>Learning &amp; Pedagogical Approaches</vt:lpstr>
      <vt:lpstr>PowerPoint Presentation</vt:lpstr>
      <vt:lpstr>Knowledge alone doesn‘t help</vt:lpstr>
      <vt:lpstr>The limits of training</vt:lpstr>
      <vt:lpstr>Reduction of SE-Susceptibility by training</vt:lpstr>
      <vt:lpstr>PowerPoint Presentation</vt:lpstr>
      <vt:lpstr>PowerPoint Presentation</vt:lpstr>
      <vt:lpstr>Recent developments towards an individualized approach</vt:lpstr>
      <vt:lpstr>Theory of Planned Behaviour (Ajzen, 1991)</vt:lpstr>
      <vt:lpstr>COM-B Model (Michie et al. 2011)</vt:lpstr>
      <vt:lpstr>Protection Motivation Theory</vt:lpstr>
      <vt:lpstr>PowerPoint Presentation</vt:lpstr>
      <vt:lpstr>Training cyber secure behaviours</vt:lpstr>
      <vt:lpstr>PowerPoint Presentation</vt:lpstr>
      <vt:lpstr>ICT8210 11.28.2025 Designing training and education for CS – Human aspects pt II</vt:lpstr>
      <vt:lpstr>Effects of Gamification</vt:lpstr>
      <vt:lpstr>Nudging, Gamification</vt:lpstr>
      <vt:lpstr>PowerPoint Presentation</vt:lpstr>
      <vt:lpstr>PowerPoint Presentation</vt:lpstr>
      <vt:lpstr>PowerPoint Presentation</vt:lpstr>
      <vt:lpstr>PowerPoint Presentation</vt:lpstr>
      <vt:lpstr>How to measure „Security Culture“ ?</vt:lpstr>
      <vt:lpstr>PowerPoint Presentation</vt:lpstr>
      <vt:lpstr>Culture Maturity Indicators</vt:lpstr>
      <vt:lpstr>Support</vt:lpstr>
      <vt:lpstr>PowerPoint Presentation</vt:lpstr>
      <vt:lpstr>The Role of Self-Efficacy</vt:lpstr>
      <vt:lpstr>Theory of Planned Behaviour (Ajzen, 1991)</vt:lpstr>
      <vt:lpstr>Protection Motivation Theory</vt:lpstr>
      <vt:lpstr>Technology Acceptance Model</vt:lpstr>
      <vt:lpstr>PowerPoint Presentation</vt:lpstr>
      <vt:lpstr>Metacognition</vt:lpstr>
      <vt:lpstr>Hackathons </vt:lpstr>
      <vt:lpstr>PowerPoint Presentation</vt:lpstr>
      <vt:lpstr>Traditional Deliveries</vt:lpstr>
      <vt:lpstr>Capture The Flag (CTF) Competitions </vt:lpstr>
      <vt:lpstr>Other approaches</vt:lpstr>
      <vt:lpstr>Other approaches (continued)</vt:lpstr>
      <vt:lpstr>Table tops</vt:lpstr>
      <vt:lpstr>PowerPoint Presentation</vt:lpstr>
      <vt:lpstr>PowerPoint Presentation</vt:lpstr>
      <vt:lpstr>Evaluation Methods</vt:lpstr>
      <vt:lpstr>PowerPoint Presentation</vt:lpstr>
      <vt:lpstr>PowerPoint Presentation</vt:lpstr>
      <vt:lpstr>ENISA Design</vt:lpstr>
      <vt:lpstr>New Education «Models»</vt:lpstr>
      <vt:lpstr>PowerPoint Presentation</vt:lpstr>
      <vt:lpstr>Lets analyse</vt:lpstr>
      <vt:lpstr>PowerPoint Presentation</vt:lpstr>
      <vt:lpstr>Definitions</vt:lpstr>
      <vt:lpstr>The NATURE Study (2025)</vt:lpstr>
      <vt:lpstr>PowerPoint Presentation</vt:lpstr>
      <vt:lpstr>PowerPoint Presentation</vt:lpstr>
      <vt:lpstr>PowerPoint Presentation</vt:lpstr>
      <vt:lpstr>The NATURE Study</vt:lpstr>
      <vt:lpstr>Thank you</vt:lpstr>
    </vt:vector>
  </TitlesOfParts>
  <Company>Tallinn University of Technology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CyberSecPro Module-1-Professional Training</dc:subject>
  <dc:creator>Ricardo Gregorio Lugo</dc:creator>
  <cp:lastModifiedBy>Ricardo Gregorio Lugo</cp:lastModifiedBy>
  <cp:revision>12</cp:revision>
  <dcterms:created xsi:type="dcterms:W3CDTF">2026-02-04T08:41:44Z</dcterms:created>
  <dcterms:modified xsi:type="dcterms:W3CDTF">2026-02-04T09:27:25Z</dcterms:modified>
</cp:coreProperties>
</file>