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 id="2147483653" r:id="rId12"/>
    <p:sldMasterId id="2147483667" r:id="rId13"/>
  </p:sldMasterIdLst>
  <p:notesMasterIdLst>
    <p:notesMasterId r:id="rId109"/>
  </p:notesMasterIdLst>
  <p:sldIdLst>
    <p:sldId id="376" r:id="rId14"/>
    <p:sldId id="407" r:id="rId15"/>
    <p:sldId id="801" r:id="rId16"/>
    <p:sldId id="319" r:id="rId17"/>
    <p:sldId id="320" r:id="rId18"/>
    <p:sldId id="324" r:id="rId19"/>
    <p:sldId id="325" r:id="rId20"/>
    <p:sldId id="266" r:id="rId21"/>
    <p:sldId id="326" r:id="rId22"/>
    <p:sldId id="803" r:id="rId23"/>
    <p:sldId id="327" r:id="rId24"/>
    <p:sldId id="597" r:id="rId25"/>
    <p:sldId id="598" r:id="rId26"/>
    <p:sldId id="599" r:id="rId27"/>
    <p:sldId id="262" r:id="rId28"/>
    <p:sldId id="260" r:id="rId29"/>
    <p:sldId id="804" r:id="rId30"/>
    <p:sldId id="337" r:id="rId31"/>
    <p:sldId id="338" r:id="rId32"/>
    <p:sldId id="340" r:id="rId33"/>
    <p:sldId id="268" r:id="rId34"/>
    <p:sldId id="271" r:id="rId35"/>
    <p:sldId id="274" r:id="rId36"/>
    <p:sldId id="272" r:id="rId37"/>
    <p:sldId id="273" r:id="rId38"/>
    <p:sldId id="275" r:id="rId39"/>
    <p:sldId id="269" r:id="rId40"/>
    <p:sldId id="582" r:id="rId41"/>
    <p:sldId id="285" r:id="rId42"/>
    <p:sldId id="291" r:id="rId43"/>
    <p:sldId id="276" r:id="rId44"/>
    <p:sldId id="352" r:id="rId45"/>
    <p:sldId id="278" r:id="rId46"/>
    <p:sldId id="295" r:id="rId47"/>
    <p:sldId id="300" r:id="rId48"/>
    <p:sldId id="284" r:id="rId49"/>
    <p:sldId id="289" r:id="rId50"/>
    <p:sldId id="290" r:id="rId51"/>
    <p:sldId id="299" r:id="rId52"/>
    <p:sldId id="305" r:id="rId53"/>
    <p:sldId id="311" r:id="rId54"/>
    <p:sldId id="332" r:id="rId55"/>
    <p:sldId id="339" r:id="rId56"/>
    <p:sldId id="313" r:id="rId57"/>
    <p:sldId id="593" r:id="rId58"/>
    <p:sldId id="606" r:id="rId59"/>
    <p:sldId id="605" r:id="rId60"/>
    <p:sldId id="607" r:id="rId61"/>
    <p:sldId id="322" r:id="rId62"/>
    <p:sldId id="341" r:id="rId63"/>
    <p:sldId id="342" r:id="rId64"/>
    <p:sldId id="308" r:id="rId65"/>
    <p:sldId id="927" r:id="rId66"/>
    <p:sldId id="298" r:id="rId67"/>
    <p:sldId id="343" r:id="rId68"/>
    <p:sldId id="932" r:id="rId69"/>
    <p:sldId id="990" r:id="rId70"/>
    <p:sldId id="345" r:id="rId71"/>
    <p:sldId id="310" r:id="rId72"/>
    <p:sldId id="601" r:id="rId73"/>
    <p:sldId id="279" r:id="rId74"/>
    <p:sldId id="583" r:id="rId75"/>
    <p:sldId id="596" r:id="rId76"/>
    <p:sldId id="594" r:id="rId77"/>
    <p:sldId id="608" r:id="rId78"/>
    <p:sldId id="581" r:id="rId79"/>
    <p:sldId id="294" r:id="rId80"/>
    <p:sldId id="356" r:id="rId81"/>
    <p:sldId id="584" r:id="rId82"/>
    <p:sldId id="585" r:id="rId83"/>
    <p:sldId id="354" r:id="rId84"/>
    <p:sldId id="257" r:id="rId85"/>
    <p:sldId id="349" r:id="rId86"/>
    <p:sldId id="348" r:id="rId87"/>
    <p:sldId id="304" r:id="rId88"/>
    <p:sldId id="302" r:id="rId89"/>
    <p:sldId id="286" r:id="rId90"/>
    <p:sldId id="287" r:id="rId91"/>
    <p:sldId id="588" r:id="rId92"/>
    <p:sldId id="609" r:id="rId93"/>
    <p:sldId id="619" r:id="rId94"/>
    <p:sldId id="618" r:id="rId95"/>
    <p:sldId id="357" r:id="rId96"/>
    <p:sldId id="602" r:id="rId97"/>
    <p:sldId id="360" r:id="rId98"/>
    <p:sldId id="358" r:id="rId99"/>
    <p:sldId id="591" r:id="rId100"/>
    <p:sldId id="261" r:id="rId101"/>
    <p:sldId id="361" r:id="rId102"/>
    <p:sldId id="592" r:id="rId103"/>
    <p:sldId id="578" r:id="rId104"/>
    <p:sldId id="309" r:id="rId105"/>
    <p:sldId id="335" r:id="rId106"/>
    <p:sldId id="288" r:id="rId107"/>
    <p:sldId id="387" r:id="rId10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13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customXml" Target="../customXml/item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tableStyles" Target="tableStyle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notesMaster" Target="notesMasters/notesMaster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customXml" Target="../customXml/item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1F4B57-0F26-4DF1-95D2-DCFA5699196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DB844FB-D712-436A-BAB6-0F158F909EB2}">
      <dgm:prSet/>
      <dgm:spPr/>
      <dgm:t>
        <a:bodyPr/>
        <a:lstStyle/>
        <a:p>
          <a:r>
            <a:rPr lang="el"/>
            <a:t>Cyber Operators (</a:t>
          </a:r>
          <a:r>
            <a:rPr lang="el" b="1"/>
            <a:t>COs</a:t>
          </a:r>
          <a:r>
            <a:rPr lang="el"/>
            <a:t>) = Τεχνικό προσωπικό σε SOC</a:t>
          </a:r>
          <a:endParaRPr lang="en-US"/>
        </a:p>
      </dgm:t>
    </dgm:pt>
    <dgm:pt modelId="{BE231548-B577-4C35-A9F6-92D31009F364}" type="parTrans" cxnId="{DD7D4E44-9AFF-43CC-9292-20D72B293D0E}">
      <dgm:prSet/>
      <dgm:spPr/>
      <dgm:t>
        <a:bodyPr/>
        <a:lstStyle/>
        <a:p>
          <a:endParaRPr lang="en-US"/>
        </a:p>
      </dgm:t>
    </dgm:pt>
    <dgm:pt modelId="{1A949E6F-D18C-4E0A-BD6F-BF80EB27BE85}" type="sibTrans" cxnId="{DD7D4E44-9AFF-43CC-9292-20D72B293D0E}">
      <dgm:prSet/>
      <dgm:spPr/>
      <dgm:t>
        <a:bodyPr/>
        <a:lstStyle/>
        <a:p>
          <a:endParaRPr lang="en-US"/>
        </a:p>
      </dgm:t>
    </dgm:pt>
    <dgm:pt modelId="{59F7ECC7-6A91-4091-A483-FF9E50653BA2}">
      <dgm:prSet/>
      <dgm:spPr/>
      <dgm:t>
        <a:bodyPr/>
        <a:lstStyle/>
        <a:p>
          <a:r>
            <a:rPr lang="el"/>
            <a:t>Αντιμετωπίστε προκλήσεις που καλύπτουν τον κυβερνοχώρο, τον φυσικό και τον κοινωνικό τομέα (Jøsok et al., 2016)</a:t>
          </a:r>
          <a:endParaRPr lang="en-US"/>
        </a:p>
      </dgm:t>
    </dgm:pt>
    <dgm:pt modelId="{EE0C69AF-89B6-489E-9E37-FDE7BE3E41F0}" type="parTrans" cxnId="{8BB6B17D-5EDE-4DA3-8EEB-73FE374218D0}">
      <dgm:prSet/>
      <dgm:spPr/>
      <dgm:t>
        <a:bodyPr/>
        <a:lstStyle/>
        <a:p>
          <a:endParaRPr lang="en-US"/>
        </a:p>
      </dgm:t>
    </dgm:pt>
    <dgm:pt modelId="{1A6E0512-F6BB-47CA-B133-2402D2850079}" type="sibTrans" cxnId="{8BB6B17D-5EDE-4DA3-8EEB-73FE374218D0}">
      <dgm:prSet/>
      <dgm:spPr/>
      <dgm:t>
        <a:bodyPr/>
        <a:lstStyle/>
        <a:p>
          <a:endParaRPr lang="en-US"/>
        </a:p>
      </dgm:t>
    </dgm:pt>
    <dgm:pt modelId="{87C5A788-639C-4ACE-93A0-E454439A5E3D}">
      <dgm:prSet/>
      <dgm:spPr/>
      <dgm:t>
        <a:bodyPr/>
        <a:lstStyle/>
        <a:p>
          <a:r>
            <a:rPr lang="el"/>
            <a:t>Αλληλεπίδραση ανθρώπου-μηχανής και ανθρώπου-ανθρώπου = </a:t>
          </a:r>
          <a:r>
            <a:rPr lang="el" b="1"/>
            <a:t>STS </a:t>
          </a:r>
          <a:endParaRPr lang="en-US"/>
        </a:p>
      </dgm:t>
    </dgm:pt>
    <dgm:pt modelId="{A365B42D-4DC3-4616-9510-BDCC6FC106E6}" type="parTrans" cxnId="{FC2A46B7-9540-4522-B6F1-6D58418CB357}">
      <dgm:prSet/>
      <dgm:spPr/>
      <dgm:t>
        <a:bodyPr/>
        <a:lstStyle/>
        <a:p>
          <a:endParaRPr lang="en-US"/>
        </a:p>
      </dgm:t>
    </dgm:pt>
    <dgm:pt modelId="{F337A5BB-4053-476D-93B2-4EA887AF09A7}" type="sibTrans" cxnId="{FC2A46B7-9540-4522-B6F1-6D58418CB357}">
      <dgm:prSet/>
      <dgm:spPr/>
      <dgm:t>
        <a:bodyPr/>
        <a:lstStyle/>
        <a:p>
          <a:endParaRPr lang="en-US"/>
        </a:p>
      </dgm:t>
    </dgm:pt>
    <dgm:pt modelId="{FE3DCE8C-83FC-48F9-A45C-6855378DFB02}">
      <dgm:prSet/>
      <dgm:spPr/>
      <dgm:t>
        <a:bodyPr/>
        <a:lstStyle/>
        <a:p>
          <a:r>
            <a:rPr lang="el"/>
            <a:t>Το κυβερνο-φυσικό περιβάλλον εργασίας υπόκειται σε υψηλούς ρυθμούς αλλαγών και καινοτομίας</a:t>
          </a:r>
          <a:endParaRPr lang="en-US"/>
        </a:p>
      </dgm:t>
    </dgm:pt>
    <dgm:pt modelId="{DAC1C6AA-F9B9-4235-A49B-1FC6270582B1}" type="parTrans" cxnId="{8D3050B9-4D13-45FC-B8E1-CB3718CAAFC4}">
      <dgm:prSet/>
      <dgm:spPr/>
      <dgm:t>
        <a:bodyPr/>
        <a:lstStyle/>
        <a:p>
          <a:endParaRPr lang="en-US"/>
        </a:p>
      </dgm:t>
    </dgm:pt>
    <dgm:pt modelId="{F599F34E-498A-41C2-BB4C-216FC64F8ECE}" type="sibTrans" cxnId="{8D3050B9-4D13-45FC-B8E1-CB3718CAAFC4}">
      <dgm:prSet/>
      <dgm:spPr/>
      <dgm:t>
        <a:bodyPr/>
        <a:lstStyle/>
        <a:p>
          <a:endParaRPr lang="en-US"/>
        </a:p>
      </dgm:t>
    </dgm:pt>
    <dgm:pt modelId="{60029940-2762-49E8-A3E1-9E3431C750B9}" type="pres">
      <dgm:prSet presAssocID="{A41F4B57-0F26-4DF1-95D2-DCFA56991963}" presName="linear" presStyleCnt="0">
        <dgm:presLayoutVars>
          <dgm:animLvl val="lvl"/>
          <dgm:resizeHandles val="exact"/>
        </dgm:presLayoutVars>
      </dgm:prSet>
      <dgm:spPr/>
    </dgm:pt>
    <dgm:pt modelId="{A4648AFB-E054-4B52-838D-87E9AF75A8D4}" type="pres">
      <dgm:prSet presAssocID="{DDB844FB-D712-436A-BAB6-0F158F909EB2}" presName="parentText" presStyleLbl="node1" presStyleIdx="0" presStyleCnt="4">
        <dgm:presLayoutVars>
          <dgm:chMax val="0"/>
          <dgm:bulletEnabled val="1"/>
        </dgm:presLayoutVars>
      </dgm:prSet>
      <dgm:spPr/>
    </dgm:pt>
    <dgm:pt modelId="{C8E6ED49-FD32-4CDC-9820-6E0FBF78271C}" type="pres">
      <dgm:prSet presAssocID="{1A949E6F-D18C-4E0A-BD6F-BF80EB27BE85}" presName="spacer" presStyleCnt="0"/>
      <dgm:spPr/>
    </dgm:pt>
    <dgm:pt modelId="{01E84C67-A303-4A8F-8E2D-05508841ADF5}" type="pres">
      <dgm:prSet presAssocID="{59F7ECC7-6A91-4091-A483-FF9E50653BA2}" presName="parentText" presStyleLbl="node1" presStyleIdx="1" presStyleCnt="4">
        <dgm:presLayoutVars>
          <dgm:chMax val="0"/>
          <dgm:bulletEnabled val="1"/>
        </dgm:presLayoutVars>
      </dgm:prSet>
      <dgm:spPr/>
    </dgm:pt>
    <dgm:pt modelId="{1AE2B7F2-CEF0-49F1-8CAC-0B246E9A48B4}" type="pres">
      <dgm:prSet presAssocID="{1A6E0512-F6BB-47CA-B133-2402D2850079}" presName="spacer" presStyleCnt="0"/>
      <dgm:spPr/>
    </dgm:pt>
    <dgm:pt modelId="{5A600C4A-3CB4-44ED-99B3-E97C4BF2793E}" type="pres">
      <dgm:prSet presAssocID="{87C5A788-639C-4ACE-93A0-E454439A5E3D}" presName="parentText" presStyleLbl="node1" presStyleIdx="2" presStyleCnt="4">
        <dgm:presLayoutVars>
          <dgm:chMax val="0"/>
          <dgm:bulletEnabled val="1"/>
        </dgm:presLayoutVars>
      </dgm:prSet>
      <dgm:spPr/>
    </dgm:pt>
    <dgm:pt modelId="{C6685B7B-F15E-4E34-80B2-65E233C42B50}" type="pres">
      <dgm:prSet presAssocID="{F337A5BB-4053-476D-93B2-4EA887AF09A7}" presName="spacer" presStyleCnt="0"/>
      <dgm:spPr/>
    </dgm:pt>
    <dgm:pt modelId="{851A2A23-C852-496D-9C29-447FBF705F35}" type="pres">
      <dgm:prSet presAssocID="{FE3DCE8C-83FC-48F9-A45C-6855378DFB02}" presName="parentText" presStyleLbl="node1" presStyleIdx="3" presStyleCnt="4">
        <dgm:presLayoutVars>
          <dgm:chMax val="0"/>
          <dgm:bulletEnabled val="1"/>
        </dgm:presLayoutVars>
      </dgm:prSet>
      <dgm:spPr/>
    </dgm:pt>
  </dgm:ptLst>
  <dgm:cxnLst>
    <dgm:cxn modelId="{92F6F330-4A4A-47C8-963B-46154353D004}" type="presOf" srcId="{FE3DCE8C-83FC-48F9-A45C-6855378DFB02}" destId="{851A2A23-C852-496D-9C29-447FBF705F35}" srcOrd="0" destOrd="0" presId="urn:microsoft.com/office/officeart/2005/8/layout/vList2"/>
    <dgm:cxn modelId="{2481F23F-33E4-4537-8E6C-7CFE1A202D3E}" type="presOf" srcId="{87C5A788-639C-4ACE-93A0-E454439A5E3D}" destId="{5A600C4A-3CB4-44ED-99B3-E97C4BF2793E}" srcOrd="0" destOrd="0" presId="urn:microsoft.com/office/officeart/2005/8/layout/vList2"/>
    <dgm:cxn modelId="{DD7D4E44-9AFF-43CC-9292-20D72B293D0E}" srcId="{A41F4B57-0F26-4DF1-95D2-DCFA56991963}" destId="{DDB844FB-D712-436A-BAB6-0F158F909EB2}" srcOrd="0" destOrd="0" parTransId="{BE231548-B577-4C35-A9F6-92D31009F364}" sibTransId="{1A949E6F-D18C-4E0A-BD6F-BF80EB27BE85}"/>
    <dgm:cxn modelId="{856B8656-F36A-44F2-B665-5786ABBA9312}" type="presOf" srcId="{59F7ECC7-6A91-4091-A483-FF9E50653BA2}" destId="{01E84C67-A303-4A8F-8E2D-05508841ADF5}" srcOrd="0" destOrd="0" presId="urn:microsoft.com/office/officeart/2005/8/layout/vList2"/>
    <dgm:cxn modelId="{8BB6B17D-5EDE-4DA3-8EEB-73FE374218D0}" srcId="{A41F4B57-0F26-4DF1-95D2-DCFA56991963}" destId="{59F7ECC7-6A91-4091-A483-FF9E50653BA2}" srcOrd="1" destOrd="0" parTransId="{EE0C69AF-89B6-489E-9E37-FDE7BE3E41F0}" sibTransId="{1A6E0512-F6BB-47CA-B133-2402D2850079}"/>
    <dgm:cxn modelId="{A22ED89C-0B6D-48FA-AD35-6370E3824827}" type="presOf" srcId="{DDB844FB-D712-436A-BAB6-0F158F909EB2}" destId="{A4648AFB-E054-4B52-838D-87E9AF75A8D4}" srcOrd="0" destOrd="0" presId="urn:microsoft.com/office/officeart/2005/8/layout/vList2"/>
    <dgm:cxn modelId="{FC2A46B7-9540-4522-B6F1-6D58418CB357}" srcId="{A41F4B57-0F26-4DF1-95D2-DCFA56991963}" destId="{87C5A788-639C-4ACE-93A0-E454439A5E3D}" srcOrd="2" destOrd="0" parTransId="{A365B42D-4DC3-4616-9510-BDCC6FC106E6}" sibTransId="{F337A5BB-4053-476D-93B2-4EA887AF09A7}"/>
    <dgm:cxn modelId="{8D3050B9-4D13-45FC-B8E1-CB3718CAAFC4}" srcId="{A41F4B57-0F26-4DF1-95D2-DCFA56991963}" destId="{FE3DCE8C-83FC-48F9-A45C-6855378DFB02}" srcOrd="3" destOrd="0" parTransId="{DAC1C6AA-F9B9-4235-A49B-1FC6270582B1}" sibTransId="{F599F34E-498A-41C2-BB4C-216FC64F8ECE}"/>
    <dgm:cxn modelId="{380014F8-1ABA-404F-8843-983A4EFF28F6}" type="presOf" srcId="{A41F4B57-0F26-4DF1-95D2-DCFA56991963}" destId="{60029940-2762-49E8-A3E1-9E3431C750B9}" srcOrd="0" destOrd="0" presId="urn:microsoft.com/office/officeart/2005/8/layout/vList2"/>
    <dgm:cxn modelId="{5C0614B0-D56B-4F74-8216-F3C15743542D}" type="presParOf" srcId="{60029940-2762-49E8-A3E1-9E3431C750B9}" destId="{A4648AFB-E054-4B52-838D-87E9AF75A8D4}" srcOrd="0" destOrd="0" presId="urn:microsoft.com/office/officeart/2005/8/layout/vList2"/>
    <dgm:cxn modelId="{91339CF6-52E9-45BD-BE88-895033C43165}" type="presParOf" srcId="{60029940-2762-49E8-A3E1-9E3431C750B9}" destId="{C8E6ED49-FD32-4CDC-9820-6E0FBF78271C}" srcOrd="1" destOrd="0" presId="urn:microsoft.com/office/officeart/2005/8/layout/vList2"/>
    <dgm:cxn modelId="{3316F267-079D-492B-804F-311DACD5186E}" type="presParOf" srcId="{60029940-2762-49E8-A3E1-9E3431C750B9}" destId="{01E84C67-A303-4A8F-8E2D-05508841ADF5}" srcOrd="2" destOrd="0" presId="urn:microsoft.com/office/officeart/2005/8/layout/vList2"/>
    <dgm:cxn modelId="{9373F1E5-EB8A-4959-A2EA-80CFEA0E7061}" type="presParOf" srcId="{60029940-2762-49E8-A3E1-9E3431C750B9}" destId="{1AE2B7F2-CEF0-49F1-8CAC-0B246E9A48B4}" srcOrd="3" destOrd="0" presId="urn:microsoft.com/office/officeart/2005/8/layout/vList2"/>
    <dgm:cxn modelId="{73185F04-1497-4CF1-A3B6-74B8C2509536}" type="presParOf" srcId="{60029940-2762-49E8-A3E1-9E3431C750B9}" destId="{5A600C4A-3CB4-44ED-99B3-E97C4BF2793E}" srcOrd="4" destOrd="0" presId="urn:microsoft.com/office/officeart/2005/8/layout/vList2"/>
    <dgm:cxn modelId="{3F78008E-DDF6-45AE-9DE0-384C624039FF}" type="presParOf" srcId="{60029940-2762-49E8-A3E1-9E3431C750B9}" destId="{C6685B7B-F15E-4E34-80B2-65E233C42B50}" srcOrd="5" destOrd="0" presId="urn:microsoft.com/office/officeart/2005/8/layout/vList2"/>
    <dgm:cxn modelId="{C56EBB7A-8867-4531-98A8-D9195349D537}" type="presParOf" srcId="{60029940-2762-49E8-A3E1-9E3431C750B9}" destId="{851A2A23-C852-496D-9C29-447FBF705F3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accent1_2" csCatId="accent1"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4EE1A3C9-7F69-4F86-8F10-F97905160B01}" type="pres">
      <dgm:prSet presAssocID="{B796EEE4-1CD6-4FE7-9658-E2DD7542689B}" presName="CompostProcess" presStyleCnt="0">
        <dgm:presLayoutVars>
          <dgm:dir/>
          <dgm:resizeHandles val="exact"/>
        </dgm:presLayoutVars>
      </dgm:prSet>
      <dgm:spPr/>
    </dgm:pt>
    <dgm:pt modelId="{99C8D54D-24BA-4FA6-9849-452E9E141DBC}" type="pres">
      <dgm:prSet presAssocID="{B796EEE4-1CD6-4FE7-9658-E2DD7542689B}" presName="arrow" presStyleLbl="bgShp" presStyleIdx="0" presStyleCnt="1"/>
      <dgm:spPr/>
    </dgm:pt>
    <dgm:pt modelId="{78D2D1B6-F334-4B48-B272-7419F29AEE23}" type="pres">
      <dgm:prSet presAssocID="{B796EEE4-1CD6-4FE7-9658-E2DD7542689B}" presName="linearProcess" presStyleCnt="0"/>
      <dgm:spPr/>
    </dgm:pt>
    <dgm:pt modelId="{10EB2FF2-5E52-4590-A0BC-10ACE1A1694E}" type="pres">
      <dgm:prSet presAssocID="{D7FE3124-8026-4399-B9E7-021F4541D646}" presName="textNode" presStyleLbl="node1" presStyleIdx="0" presStyleCnt="3">
        <dgm:presLayoutVars>
          <dgm:bulletEnabled val="1"/>
        </dgm:presLayoutVars>
      </dgm:prSet>
      <dgm:spPr/>
    </dgm:pt>
    <dgm:pt modelId="{09B04BE6-0F42-42BF-A2F0-F9B7ECF43294}" type="pres">
      <dgm:prSet presAssocID="{673C4DF9-6BD0-4772-8A64-366233725BF0}" presName="sibTrans" presStyleCnt="0"/>
      <dgm:spPr/>
    </dgm:pt>
    <dgm:pt modelId="{1B26BEA6-74A4-4FD4-B6C5-D3F9F698D094}" type="pres">
      <dgm:prSet presAssocID="{9D5132AB-C251-42F7-A9B3-83CF867D73D7}" presName="textNode" presStyleLbl="node1" presStyleIdx="1" presStyleCnt="3">
        <dgm:presLayoutVars>
          <dgm:bulletEnabled val="1"/>
        </dgm:presLayoutVars>
      </dgm:prSet>
      <dgm:spPr/>
    </dgm:pt>
    <dgm:pt modelId="{D4C529C1-452B-4AC7-826B-2F968C3EFBEA}" type="pres">
      <dgm:prSet presAssocID="{7D7E29ED-FD88-4247-B2C4-46D1891CF8D0}" presName="sibTrans" presStyleCnt="0"/>
      <dgm:spPr/>
    </dgm:pt>
    <dgm:pt modelId="{5FF931FF-AF71-4DA7-B809-3AA33CE5C996}" type="pres">
      <dgm:prSet presAssocID="{914AFCBE-331B-431D-AC75-74C245BE3CB6}" presName="textNode" presStyleLbl="node1" presStyleIdx="2" presStyleCnt="3">
        <dgm:presLayoutVars>
          <dgm:bulletEnabled val="1"/>
        </dgm:presLayoutVars>
      </dgm:prSet>
      <dgm:spPr/>
    </dgm:pt>
  </dgm:ptLst>
  <dgm:cxnLst>
    <dgm:cxn modelId="{BB0FBA12-23AA-4B38-A552-3FECA159FFE6}" type="presOf" srcId="{B796EEE4-1CD6-4FE7-9658-E2DD7542689B}" destId="{4EE1A3C9-7F69-4F86-8F10-F97905160B01}" srcOrd="0" destOrd="0" presId="urn:microsoft.com/office/officeart/2005/8/layout/hProcess9"/>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626F828B-680A-44D3-A6CD-27BECB9329BF}" srcId="{B796EEE4-1CD6-4FE7-9658-E2DD7542689B}" destId="{D7FE3124-8026-4399-B9E7-021F4541D646}" srcOrd="0" destOrd="0" parTransId="{98D220BE-1887-4067-9E47-A518F71E6651}" sibTransId="{673C4DF9-6BD0-4772-8A64-366233725BF0}"/>
    <dgm:cxn modelId="{44FF1BB2-74F9-4ED2-B899-294F087C5BAB}" type="presOf" srcId="{9D5132AB-C251-42F7-A9B3-83CF867D73D7}" destId="{1B26BEA6-74A4-4FD4-B6C5-D3F9F698D094}" srcOrd="0" destOrd="0" presId="urn:microsoft.com/office/officeart/2005/8/layout/hProcess9"/>
    <dgm:cxn modelId="{335359B4-CC40-4839-B710-914601EA50F3}" type="presOf" srcId="{914AFCBE-331B-431D-AC75-74C245BE3CB6}" destId="{5FF931FF-AF71-4DA7-B809-3AA33CE5C996}" srcOrd="0" destOrd="0" presId="urn:microsoft.com/office/officeart/2005/8/layout/hProcess9"/>
    <dgm:cxn modelId="{3B840DD6-0A47-4252-8249-87D429728D1B}" type="presOf" srcId="{D7FE3124-8026-4399-B9E7-021F4541D646}" destId="{10EB2FF2-5E52-4590-A0BC-10ACE1A1694E}" srcOrd="0" destOrd="0" presId="urn:microsoft.com/office/officeart/2005/8/layout/hProcess9"/>
    <dgm:cxn modelId="{B37903A8-102B-460D-9E09-88ED57352576}" type="presParOf" srcId="{4EE1A3C9-7F69-4F86-8F10-F97905160B01}" destId="{99C8D54D-24BA-4FA6-9849-452E9E141DBC}" srcOrd="0" destOrd="0" presId="urn:microsoft.com/office/officeart/2005/8/layout/hProcess9"/>
    <dgm:cxn modelId="{3F9061CB-B83D-444C-B72F-2858B506BA58}" type="presParOf" srcId="{4EE1A3C9-7F69-4F86-8F10-F97905160B01}" destId="{78D2D1B6-F334-4B48-B272-7419F29AEE23}" srcOrd="1" destOrd="0" presId="urn:microsoft.com/office/officeart/2005/8/layout/hProcess9"/>
    <dgm:cxn modelId="{4AAECBCC-825C-456D-ADC0-0BEF9CD6E5CB}" type="presParOf" srcId="{78D2D1B6-F334-4B48-B272-7419F29AEE23}" destId="{10EB2FF2-5E52-4590-A0BC-10ACE1A1694E}" srcOrd="0" destOrd="0" presId="urn:microsoft.com/office/officeart/2005/8/layout/hProcess9"/>
    <dgm:cxn modelId="{90D72ED2-3A12-411C-AE56-ADDE8AB48147}" type="presParOf" srcId="{78D2D1B6-F334-4B48-B272-7419F29AEE23}" destId="{09B04BE6-0F42-42BF-A2F0-F9B7ECF43294}" srcOrd="1" destOrd="0" presId="urn:microsoft.com/office/officeart/2005/8/layout/hProcess9"/>
    <dgm:cxn modelId="{DE76CFA2-7906-48C1-8E25-25ECEA3144F6}" type="presParOf" srcId="{78D2D1B6-F334-4B48-B272-7419F29AEE23}" destId="{1B26BEA6-74A4-4FD4-B6C5-D3F9F698D094}" srcOrd="2" destOrd="0" presId="urn:microsoft.com/office/officeart/2005/8/layout/hProcess9"/>
    <dgm:cxn modelId="{9450D16C-5C06-4044-BFED-727DDA9D2312}" type="presParOf" srcId="{78D2D1B6-F334-4B48-B272-7419F29AEE23}" destId="{D4C529C1-452B-4AC7-826B-2F968C3EFBEA}" srcOrd="3" destOrd="0" presId="urn:microsoft.com/office/officeart/2005/8/layout/hProcess9"/>
    <dgm:cxn modelId="{33CB3DCB-259C-4C7E-A328-C7C2E3C4DC25}" type="presParOf" srcId="{78D2D1B6-F334-4B48-B272-7419F29AEE23}" destId="{5FF931FF-AF71-4DA7-B809-3AA33CE5C99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accent1_2" csCatId="accent1"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4EE1A3C9-7F69-4F86-8F10-F97905160B01}" type="pres">
      <dgm:prSet presAssocID="{B796EEE4-1CD6-4FE7-9658-E2DD7542689B}" presName="CompostProcess" presStyleCnt="0">
        <dgm:presLayoutVars>
          <dgm:dir/>
          <dgm:resizeHandles val="exact"/>
        </dgm:presLayoutVars>
      </dgm:prSet>
      <dgm:spPr/>
    </dgm:pt>
    <dgm:pt modelId="{99C8D54D-24BA-4FA6-9849-452E9E141DBC}" type="pres">
      <dgm:prSet presAssocID="{B796EEE4-1CD6-4FE7-9658-E2DD7542689B}" presName="arrow" presStyleLbl="bgShp" presStyleIdx="0" presStyleCnt="1" custLinFactNeighborX="-1219" custLinFactNeighborY="21998"/>
      <dgm:spPr/>
    </dgm:pt>
    <dgm:pt modelId="{78D2D1B6-F334-4B48-B272-7419F29AEE23}" type="pres">
      <dgm:prSet presAssocID="{B796EEE4-1CD6-4FE7-9658-E2DD7542689B}" presName="linearProcess" presStyleCnt="0"/>
      <dgm:spPr/>
    </dgm:pt>
    <dgm:pt modelId="{10EB2FF2-5E52-4590-A0BC-10ACE1A1694E}" type="pres">
      <dgm:prSet presAssocID="{D7FE3124-8026-4399-B9E7-021F4541D646}" presName="textNode" presStyleLbl="node1" presStyleIdx="0" presStyleCnt="3">
        <dgm:presLayoutVars>
          <dgm:bulletEnabled val="1"/>
        </dgm:presLayoutVars>
      </dgm:prSet>
      <dgm:spPr/>
    </dgm:pt>
    <dgm:pt modelId="{09B04BE6-0F42-42BF-A2F0-F9B7ECF43294}" type="pres">
      <dgm:prSet presAssocID="{673C4DF9-6BD0-4772-8A64-366233725BF0}" presName="sibTrans" presStyleCnt="0"/>
      <dgm:spPr/>
    </dgm:pt>
    <dgm:pt modelId="{1B26BEA6-74A4-4FD4-B6C5-D3F9F698D094}" type="pres">
      <dgm:prSet presAssocID="{9D5132AB-C251-42F7-A9B3-83CF867D73D7}" presName="textNode" presStyleLbl="node1" presStyleIdx="1" presStyleCnt="3">
        <dgm:presLayoutVars>
          <dgm:bulletEnabled val="1"/>
        </dgm:presLayoutVars>
      </dgm:prSet>
      <dgm:spPr/>
    </dgm:pt>
    <dgm:pt modelId="{D4C529C1-452B-4AC7-826B-2F968C3EFBEA}" type="pres">
      <dgm:prSet presAssocID="{7D7E29ED-FD88-4247-B2C4-46D1891CF8D0}" presName="sibTrans" presStyleCnt="0"/>
      <dgm:spPr/>
    </dgm:pt>
    <dgm:pt modelId="{5FF931FF-AF71-4DA7-B809-3AA33CE5C996}" type="pres">
      <dgm:prSet presAssocID="{914AFCBE-331B-431D-AC75-74C245BE3CB6}" presName="textNode" presStyleLbl="node1" presStyleIdx="2" presStyleCnt="3">
        <dgm:presLayoutVars>
          <dgm:bulletEnabled val="1"/>
        </dgm:presLayoutVars>
      </dgm:prSet>
      <dgm:spPr/>
    </dgm:pt>
  </dgm:ptLst>
  <dgm:cxnLst>
    <dgm:cxn modelId="{BB0FBA12-23AA-4B38-A552-3FECA159FFE6}" type="presOf" srcId="{B796EEE4-1CD6-4FE7-9658-E2DD7542689B}" destId="{4EE1A3C9-7F69-4F86-8F10-F97905160B01}" srcOrd="0" destOrd="0" presId="urn:microsoft.com/office/officeart/2005/8/layout/hProcess9"/>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626F828B-680A-44D3-A6CD-27BECB9329BF}" srcId="{B796EEE4-1CD6-4FE7-9658-E2DD7542689B}" destId="{D7FE3124-8026-4399-B9E7-021F4541D646}" srcOrd="0" destOrd="0" parTransId="{98D220BE-1887-4067-9E47-A518F71E6651}" sibTransId="{673C4DF9-6BD0-4772-8A64-366233725BF0}"/>
    <dgm:cxn modelId="{44FF1BB2-74F9-4ED2-B899-294F087C5BAB}" type="presOf" srcId="{9D5132AB-C251-42F7-A9B3-83CF867D73D7}" destId="{1B26BEA6-74A4-4FD4-B6C5-D3F9F698D094}" srcOrd="0" destOrd="0" presId="urn:microsoft.com/office/officeart/2005/8/layout/hProcess9"/>
    <dgm:cxn modelId="{335359B4-CC40-4839-B710-914601EA50F3}" type="presOf" srcId="{914AFCBE-331B-431D-AC75-74C245BE3CB6}" destId="{5FF931FF-AF71-4DA7-B809-3AA33CE5C996}" srcOrd="0" destOrd="0" presId="urn:microsoft.com/office/officeart/2005/8/layout/hProcess9"/>
    <dgm:cxn modelId="{3B840DD6-0A47-4252-8249-87D429728D1B}" type="presOf" srcId="{D7FE3124-8026-4399-B9E7-021F4541D646}" destId="{10EB2FF2-5E52-4590-A0BC-10ACE1A1694E}" srcOrd="0" destOrd="0" presId="urn:microsoft.com/office/officeart/2005/8/layout/hProcess9"/>
    <dgm:cxn modelId="{B37903A8-102B-460D-9E09-88ED57352576}" type="presParOf" srcId="{4EE1A3C9-7F69-4F86-8F10-F97905160B01}" destId="{99C8D54D-24BA-4FA6-9849-452E9E141DBC}" srcOrd="0" destOrd="0" presId="urn:microsoft.com/office/officeart/2005/8/layout/hProcess9"/>
    <dgm:cxn modelId="{3F9061CB-B83D-444C-B72F-2858B506BA58}" type="presParOf" srcId="{4EE1A3C9-7F69-4F86-8F10-F97905160B01}" destId="{78D2D1B6-F334-4B48-B272-7419F29AEE23}" srcOrd="1" destOrd="0" presId="urn:microsoft.com/office/officeart/2005/8/layout/hProcess9"/>
    <dgm:cxn modelId="{4AAECBCC-825C-456D-ADC0-0BEF9CD6E5CB}" type="presParOf" srcId="{78D2D1B6-F334-4B48-B272-7419F29AEE23}" destId="{10EB2FF2-5E52-4590-A0BC-10ACE1A1694E}" srcOrd="0" destOrd="0" presId="urn:microsoft.com/office/officeart/2005/8/layout/hProcess9"/>
    <dgm:cxn modelId="{90D72ED2-3A12-411C-AE56-ADDE8AB48147}" type="presParOf" srcId="{78D2D1B6-F334-4B48-B272-7419F29AEE23}" destId="{09B04BE6-0F42-42BF-A2F0-F9B7ECF43294}" srcOrd="1" destOrd="0" presId="urn:microsoft.com/office/officeart/2005/8/layout/hProcess9"/>
    <dgm:cxn modelId="{DE76CFA2-7906-48C1-8E25-25ECEA3144F6}" type="presParOf" srcId="{78D2D1B6-F334-4B48-B272-7419F29AEE23}" destId="{1B26BEA6-74A4-4FD4-B6C5-D3F9F698D094}" srcOrd="2" destOrd="0" presId="urn:microsoft.com/office/officeart/2005/8/layout/hProcess9"/>
    <dgm:cxn modelId="{9450D16C-5C06-4044-BFED-727DDA9D2312}" type="presParOf" srcId="{78D2D1B6-F334-4B48-B272-7419F29AEE23}" destId="{D4C529C1-452B-4AC7-826B-2F968C3EFBEA}" srcOrd="3" destOrd="0" presId="urn:microsoft.com/office/officeart/2005/8/layout/hProcess9"/>
    <dgm:cxn modelId="{33CB3DCB-259C-4C7E-A328-C7C2E3C4DC25}" type="presParOf" srcId="{78D2D1B6-F334-4B48-B272-7419F29AEE23}" destId="{5FF931FF-AF71-4DA7-B809-3AA33CE5C996}"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946403" y="0"/>
          <a:ext cx="10725912" cy="522305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73321" y="1566915"/>
          <a:ext cx="3785616" cy="20892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l" sz="4600" kern="1200"/>
            <a:t>Επίπεδο 1</a:t>
          </a:r>
        </a:p>
        <a:p>
          <a:pPr marL="0" lvl="0" indent="0" algn="ctr" defTabSz="2044700">
            <a:lnSpc>
              <a:spcPct val="90000"/>
            </a:lnSpc>
            <a:spcBef>
              <a:spcPct val="0"/>
            </a:spcBef>
            <a:spcAft>
              <a:spcPct val="35000"/>
            </a:spcAft>
            <a:buNone/>
          </a:pPr>
          <a:r>
            <a:rPr lang="el" sz="4600" kern="1200" err="1"/>
            <a:t>Αντίληψη</a:t>
          </a:r>
          <a:endParaRPr lang="nb-NO" sz="4600" kern="1200"/>
        </a:p>
      </dsp:txBody>
      <dsp:txXfrm>
        <a:off x="175308" y="1668902"/>
        <a:ext cx="3581642" cy="1885247"/>
      </dsp:txXfrm>
    </dsp:sp>
    <dsp:sp modelId="{D450C82A-820F-4007-8747-D0E34BB1C67A}">
      <dsp:nvSpPr>
        <dsp:cNvPr id="0" name=""/>
        <dsp:cNvSpPr/>
      </dsp:nvSpPr>
      <dsp:spPr>
        <a:xfrm>
          <a:off x="4416551" y="1566915"/>
          <a:ext cx="3785616" cy="208922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l" sz="4600" kern="1200"/>
            <a:t>Επίπεδο 2</a:t>
          </a:r>
        </a:p>
        <a:p>
          <a:pPr marL="0" lvl="0" indent="0" algn="ctr" defTabSz="2044700">
            <a:lnSpc>
              <a:spcPct val="90000"/>
            </a:lnSpc>
            <a:spcBef>
              <a:spcPct val="0"/>
            </a:spcBef>
            <a:spcAft>
              <a:spcPct val="35000"/>
            </a:spcAft>
            <a:buNone/>
          </a:pPr>
          <a:r>
            <a:rPr lang="el" sz="4600" kern="1200" err="1"/>
            <a:t>Κατανόηση</a:t>
          </a:r>
          <a:endParaRPr lang="nb-NO" sz="4600" kern="1200"/>
        </a:p>
      </dsp:txBody>
      <dsp:txXfrm>
        <a:off x="4518538" y="1668902"/>
        <a:ext cx="3581642" cy="1885247"/>
      </dsp:txXfrm>
    </dsp:sp>
    <dsp:sp modelId="{719CB80B-CCE4-41E9-BE0F-69472E79C945}">
      <dsp:nvSpPr>
        <dsp:cNvPr id="0" name=""/>
        <dsp:cNvSpPr/>
      </dsp:nvSpPr>
      <dsp:spPr>
        <a:xfrm>
          <a:off x="8759782" y="1566915"/>
          <a:ext cx="3785616" cy="208922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l" sz="4600" kern="1200"/>
            <a:t>Επίπεδο 3</a:t>
          </a:r>
        </a:p>
        <a:p>
          <a:pPr marL="0" lvl="0" indent="0" algn="ctr" defTabSz="2044700">
            <a:lnSpc>
              <a:spcPct val="90000"/>
            </a:lnSpc>
            <a:spcBef>
              <a:spcPct val="0"/>
            </a:spcBef>
            <a:spcAft>
              <a:spcPct val="35000"/>
            </a:spcAft>
            <a:buNone/>
          </a:pPr>
          <a:r>
            <a:rPr lang="el" sz="4600" kern="1200" err="1"/>
            <a:t>Προβολή</a:t>
          </a:r>
          <a:endParaRPr lang="nb-NO" sz="4600" kern="1200"/>
        </a:p>
      </dsp:txBody>
      <dsp:txXfrm>
        <a:off x="8861769" y="1668902"/>
        <a:ext cx="3581642" cy="18852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48AFB-E054-4B52-838D-87E9AF75A8D4}">
      <dsp:nvSpPr>
        <dsp:cNvPr id="0" name=""/>
        <dsp:cNvSpPr/>
      </dsp:nvSpPr>
      <dsp:spPr>
        <a:xfrm>
          <a:off x="0" y="46020"/>
          <a:ext cx="7574476"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 sz="2700" kern="1200"/>
            <a:t>Cyber Operators (</a:t>
          </a:r>
          <a:r>
            <a:rPr lang="el" sz="2700" b="1" kern="1200"/>
            <a:t>COs</a:t>
          </a:r>
          <a:r>
            <a:rPr lang="el" sz="2700" kern="1200"/>
            <a:t>) = Τεχνικό προσωπικό σε SOC</a:t>
          </a:r>
          <a:endParaRPr lang="en-US" sz="2700" kern="1200"/>
        </a:p>
      </dsp:txBody>
      <dsp:txXfrm>
        <a:off x="73105" y="119125"/>
        <a:ext cx="7428266" cy="1351353"/>
      </dsp:txXfrm>
    </dsp:sp>
    <dsp:sp modelId="{01E84C67-A303-4A8F-8E2D-05508841ADF5}">
      <dsp:nvSpPr>
        <dsp:cNvPr id="0" name=""/>
        <dsp:cNvSpPr/>
      </dsp:nvSpPr>
      <dsp:spPr>
        <a:xfrm>
          <a:off x="0" y="1621344"/>
          <a:ext cx="7574476"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 sz="2700" kern="1200"/>
            <a:t>Αντιμετωπίστε προκλήσεις που καλύπτουν τον κυβερνοχώρο, τον φυσικό και τον κοινωνικό τομέα (Jøsok et al., 2016)</a:t>
          </a:r>
          <a:endParaRPr lang="en-US" sz="2700" kern="1200"/>
        </a:p>
      </dsp:txBody>
      <dsp:txXfrm>
        <a:off x="73105" y="1694449"/>
        <a:ext cx="7428266" cy="1351353"/>
      </dsp:txXfrm>
    </dsp:sp>
    <dsp:sp modelId="{5A600C4A-3CB4-44ED-99B3-E97C4BF2793E}">
      <dsp:nvSpPr>
        <dsp:cNvPr id="0" name=""/>
        <dsp:cNvSpPr/>
      </dsp:nvSpPr>
      <dsp:spPr>
        <a:xfrm>
          <a:off x="0" y="3196667"/>
          <a:ext cx="7574476"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 sz="2700" kern="1200"/>
            <a:t>Αλληλεπίδραση ανθρώπου-μηχανής και ανθρώπου-ανθρώπου = </a:t>
          </a:r>
          <a:r>
            <a:rPr lang="el" sz="2700" b="1" kern="1200"/>
            <a:t>STS </a:t>
          </a:r>
          <a:endParaRPr lang="en-US" sz="2700" kern="1200"/>
        </a:p>
      </dsp:txBody>
      <dsp:txXfrm>
        <a:off x="73105" y="3269772"/>
        <a:ext cx="7428266" cy="1351353"/>
      </dsp:txXfrm>
    </dsp:sp>
    <dsp:sp modelId="{851A2A23-C852-496D-9C29-447FBF705F35}">
      <dsp:nvSpPr>
        <dsp:cNvPr id="0" name=""/>
        <dsp:cNvSpPr/>
      </dsp:nvSpPr>
      <dsp:spPr>
        <a:xfrm>
          <a:off x="0" y="4771990"/>
          <a:ext cx="7574476"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 sz="2700" kern="1200"/>
            <a:t>Το κυβερνο-φυσικό περιβάλλον εργασίας υπόκειται σε υψηλούς ρυθμούς αλλαγών και καινοτομίας</a:t>
          </a:r>
          <a:endParaRPr lang="en-US" sz="2700" kern="1200"/>
        </a:p>
      </dsp:txBody>
      <dsp:txXfrm>
        <a:off x="73105" y="4845095"/>
        <a:ext cx="7428266" cy="13513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D54D-24BA-4FA6-9849-452E9E141DBC}">
      <dsp:nvSpPr>
        <dsp:cNvPr id="0" name=""/>
        <dsp:cNvSpPr/>
      </dsp:nvSpPr>
      <dsp:spPr>
        <a:xfrm>
          <a:off x="645071" y="0"/>
          <a:ext cx="7310814" cy="320607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2FF2-5E52-4590-A0BC-10ACE1A1694E}">
      <dsp:nvSpPr>
        <dsp:cNvPr id="0" name=""/>
        <dsp:cNvSpPr/>
      </dsp:nvSpPr>
      <dsp:spPr>
        <a:xfrm>
          <a:off x="148248" y="961822"/>
          <a:ext cx="2580287" cy="1282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 sz="2800" kern="1200"/>
            <a:t>Επίπεδο 1</a:t>
          </a:r>
        </a:p>
        <a:p>
          <a:pPr marL="0" lvl="0" indent="0" algn="ctr" defTabSz="1244600">
            <a:lnSpc>
              <a:spcPct val="90000"/>
            </a:lnSpc>
            <a:spcBef>
              <a:spcPct val="0"/>
            </a:spcBef>
            <a:spcAft>
              <a:spcPct val="35000"/>
            </a:spcAft>
            <a:buNone/>
          </a:pPr>
          <a:r>
            <a:rPr lang="el" sz="2800" kern="1200" err="1"/>
            <a:t>Αντίληψη</a:t>
          </a:r>
          <a:endParaRPr lang="nb-NO" sz="2800" kern="1200"/>
        </a:p>
      </dsp:txBody>
      <dsp:txXfrm>
        <a:off x="210851" y="1024425"/>
        <a:ext cx="2455081" cy="1157224"/>
      </dsp:txXfrm>
    </dsp:sp>
    <dsp:sp modelId="{1B26BEA6-74A4-4FD4-B6C5-D3F9F698D094}">
      <dsp:nvSpPr>
        <dsp:cNvPr id="0" name=""/>
        <dsp:cNvSpPr/>
      </dsp:nvSpPr>
      <dsp:spPr>
        <a:xfrm>
          <a:off x="3010335" y="961822"/>
          <a:ext cx="2580287" cy="1282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 sz="2800" kern="1200"/>
            <a:t>Επίπεδο 2</a:t>
          </a:r>
        </a:p>
        <a:p>
          <a:pPr marL="0" lvl="0" indent="0" algn="ctr" defTabSz="1244600">
            <a:lnSpc>
              <a:spcPct val="90000"/>
            </a:lnSpc>
            <a:spcBef>
              <a:spcPct val="0"/>
            </a:spcBef>
            <a:spcAft>
              <a:spcPct val="35000"/>
            </a:spcAft>
            <a:buNone/>
          </a:pPr>
          <a:r>
            <a:rPr lang="el" sz="2800" kern="1200" err="1"/>
            <a:t>Κατανόηση</a:t>
          </a:r>
          <a:endParaRPr lang="nb-NO" sz="2800" kern="1200"/>
        </a:p>
      </dsp:txBody>
      <dsp:txXfrm>
        <a:off x="3072938" y="1024425"/>
        <a:ext cx="2455081" cy="1157224"/>
      </dsp:txXfrm>
    </dsp:sp>
    <dsp:sp modelId="{5FF931FF-AF71-4DA7-B809-3AA33CE5C996}">
      <dsp:nvSpPr>
        <dsp:cNvPr id="0" name=""/>
        <dsp:cNvSpPr/>
      </dsp:nvSpPr>
      <dsp:spPr>
        <a:xfrm>
          <a:off x="5872421" y="961822"/>
          <a:ext cx="2580287" cy="1282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 sz="2800" kern="1200"/>
            <a:t>Επίπεδο 3</a:t>
          </a:r>
        </a:p>
        <a:p>
          <a:pPr marL="0" lvl="0" indent="0" algn="ctr" defTabSz="1244600">
            <a:lnSpc>
              <a:spcPct val="90000"/>
            </a:lnSpc>
            <a:spcBef>
              <a:spcPct val="0"/>
            </a:spcBef>
            <a:spcAft>
              <a:spcPct val="35000"/>
            </a:spcAft>
            <a:buNone/>
          </a:pPr>
          <a:r>
            <a:rPr lang="el" sz="2800" kern="1200" err="1"/>
            <a:t>Προβολή</a:t>
          </a:r>
          <a:endParaRPr lang="nb-NO" sz="2800" kern="1200"/>
        </a:p>
      </dsp:txBody>
      <dsp:txXfrm>
        <a:off x="5935024" y="1024425"/>
        <a:ext cx="2455081" cy="1157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D54D-24BA-4FA6-9849-452E9E141DBC}">
      <dsp:nvSpPr>
        <dsp:cNvPr id="0" name=""/>
        <dsp:cNvSpPr/>
      </dsp:nvSpPr>
      <dsp:spPr>
        <a:xfrm>
          <a:off x="555866" y="0"/>
          <a:ext cx="7309671" cy="17625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2FF2-5E52-4590-A0BC-10ACE1A1694E}">
      <dsp:nvSpPr>
        <dsp:cNvPr id="0" name=""/>
        <dsp:cNvSpPr/>
      </dsp:nvSpPr>
      <dsp:spPr>
        <a:xfrm>
          <a:off x="148225" y="528777"/>
          <a:ext cx="2579884" cy="705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82642" y="563194"/>
        <a:ext cx="2511050" cy="636202"/>
      </dsp:txXfrm>
    </dsp:sp>
    <dsp:sp modelId="{1B26BEA6-74A4-4FD4-B6C5-D3F9F698D094}">
      <dsp:nvSpPr>
        <dsp:cNvPr id="0" name=""/>
        <dsp:cNvSpPr/>
      </dsp:nvSpPr>
      <dsp:spPr>
        <a:xfrm>
          <a:off x="3009864" y="528777"/>
          <a:ext cx="2579884" cy="705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3044281" y="563194"/>
        <a:ext cx="2511050" cy="636202"/>
      </dsp:txXfrm>
    </dsp:sp>
    <dsp:sp modelId="{5FF931FF-AF71-4DA7-B809-3AA33CE5C996}">
      <dsp:nvSpPr>
        <dsp:cNvPr id="0" name=""/>
        <dsp:cNvSpPr/>
      </dsp:nvSpPr>
      <dsp:spPr>
        <a:xfrm>
          <a:off x="5871504" y="528777"/>
          <a:ext cx="2579884" cy="705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5905921" y="563194"/>
        <a:ext cx="2511050" cy="6362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59623"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1</a:t>
          </a:r>
        </a:p>
        <a:p>
          <a:pPr marL="0" lvl="0" indent="0" algn="ctr" defTabSz="666750">
            <a:lnSpc>
              <a:spcPct val="90000"/>
            </a:lnSpc>
            <a:spcBef>
              <a:spcPct val="0"/>
            </a:spcBef>
            <a:spcAft>
              <a:spcPct val="35000"/>
            </a:spcAft>
            <a:buNone/>
          </a:pPr>
          <a:r>
            <a:rPr lang="el" sz="1500" kern="1200" err="1"/>
            <a:t>Αντίληψη</a:t>
          </a:r>
          <a:endParaRPr lang="nb-NO" sz="1500" kern="1200"/>
        </a:p>
      </dsp:txBody>
      <dsp:txXfrm>
        <a:off x="194131"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2</a:t>
          </a:r>
        </a:p>
        <a:p>
          <a:pPr marL="0" lvl="0" indent="0" algn="ctr" defTabSz="666750">
            <a:lnSpc>
              <a:spcPct val="90000"/>
            </a:lnSpc>
            <a:spcBef>
              <a:spcPct val="0"/>
            </a:spcBef>
            <a:spcAft>
              <a:spcPct val="35000"/>
            </a:spcAft>
            <a:buNone/>
          </a:pPr>
          <a:r>
            <a:rPr lang="el" sz="1500" kern="1200" err="1"/>
            <a:t>Κατανόηση</a:t>
          </a:r>
          <a:endParaRPr lang="nb-NO" sz="1500" kern="1200"/>
        </a:p>
      </dsp:txBody>
      <dsp:txXfrm>
        <a:off x="2458624" y="564689"/>
        <a:ext cx="2008798" cy="637892"/>
      </dsp:txXfrm>
    </dsp:sp>
    <dsp:sp modelId="{719CB80B-CCE4-41E9-BE0F-69472E79C945}">
      <dsp:nvSpPr>
        <dsp:cNvPr id="0" name=""/>
        <dsp:cNvSpPr/>
      </dsp:nvSpPr>
      <dsp:spPr>
        <a:xfrm>
          <a:off x="4688609"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 sz="1500" kern="1200"/>
            <a:t>Επίπεδο 3</a:t>
          </a:r>
        </a:p>
        <a:p>
          <a:pPr marL="0" lvl="0" indent="0" algn="ctr" defTabSz="666750">
            <a:lnSpc>
              <a:spcPct val="90000"/>
            </a:lnSpc>
            <a:spcBef>
              <a:spcPct val="0"/>
            </a:spcBef>
            <a:spcAft>
              <a:spcPct val="35000"/>
            </a:spcAft>
            <a:buNone/>
          </a:pPr>
          <a:r>
            <a:rPr lang="el" sz="1500" kern="1200" err="1"/>
            <a:t>Προβολή</a:t>
          </a:r>
          <a:endParaRPr lang="nb-NO" sz="1500" kern="1200"/>
        </a:p>
      </dsp:txBody>
      <dsp:txXfrm>
        <a:off x="4723117" y="564689"/>
        <a:ext cx="2008798" cy="6378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1"/>
              <a:t>Η Κατανόηση της Κατάστασης</a:t>
            </a:r>
            <a:r>
              <a:rPr lang="el"/>
              <a:t> συχνά συγχέεται με </a:t>
            </a:r>
            <a:r>
              <a:rPr lang="el" b="1"/>
              <a:t>την επίγνωση της κατάστασης (SA),</a:t>
            </a:r>
            <a:r>
              <a:rPr lang="el"/>
              <a:t> αλλά έχει μια ξεχωριστή σημασία, ιδιαίτερα σε πλαίσια στρατιωτικής διοίκησης. Αναφέρεται στην ανάλυση και την ερμηνεία της επίγνωσης μιας κατάστασης για τον προσδιορισμό των σχέσεων μεταξύ παραγόντων, την αξιολόγηση απειλών και ευκαιριών και τον εντοπισμό κενών πληροφόρησης. Αυτό ευθυγραμμίζεται με </a:t>
            </a:r>
            <a:r>
              <a:rPr lang="el" b="1"/>
              <a:t> το Επίπεδο 2 SA</a:t>
            </a:r>
            <a:r>
              <a:rPr lang="el"/>
              <a:t> στο μοντέλο Endsley, το οποίο περιλαμβάνει την κατανόηση των επιπτώσεων των πληροφοριών υπό το πρίσμα των στόχων κάποιου, απαντώντας στο «και τι» των αντιληπτών δεδομένων.</a:t>
            </a:r>
          </a:p>
          <a:p>
            <a:r>
              <a:rPr lang="el" b="1"/>
              <a:t>Η Αξιολόγηση Κατάστασης</a:t>
            </a:r>
            <a:r>
              <a:rPr lang="el"/>
              <a:t> περιλαμβάνει τις διαδικασίες που απαιτούνται για την επίτευξη SA. Ο Endsley τονίζει τη διάκριση μεταξύ της SA ως κατάστασης γνώσης και των ποικίλων διαδικασιών (αξιολόγηση κατάστασης) που χρησιμοποιούνται για την επίτευξή της. Η SA επηρεάζει και διαμορφώνεται από αυτές τις διαδικασίες, οδηγώντας σε συνεχείς κύκλους προσοχής και ερμηνείας.</a:t>
            </a:r>
          </a:p>
          <a:p>
            <a:r>
              <a:rPr lang="el" b="1"/>
              <a:t>Τα νοητικά μοντέλα</a:t>
            </a:r>
            <a:r>
              <a:rPr lang="el"/>
              <a:t> είναι απαραίτητα για την επίτευξη SA, ιδιαίτερα για έμπειρους υπεύθυνους λήψης αποφάσεων που χρησιμοποιούν αποθηκευμένα εννοιολογικά μοτίβα για να ερμηνεύσουν τις τρέχουσες καταστάσεις και να λάβουν αποφάσεις. Οι αρχάριοι, ωστόσο, μπορεί να δυσκολεύονται λόγω υπερφόρτωσης πληροφοριών, καθώς δεν έχουν καλά διαμορφωμένα νοητικά μοντέλα για να εξορθολογίσουν την κατανόησή τους.</a:t>
            </a:r>
          </a:p>
          <a:p>
            <a:r>
              <a:rPr lang="el" b="1"/>
              <a:t>Το Sensemaking</a:t>
            </a:r>
            <a:r>
              <a:rPr lang="el"/>
              <a:t> διαφέρει από το SA και εστιάζει στη συνεχή, παρακινημένη προσπάθεια κατανόησης των συνδέσεων σε καταστάσεις για την πρόβλεψη και την αποτελεσματική δράση. Ενώ η SA είναι συχνά στιγμιαία, καθοδηγούμενη από την αναγνώριση προτύπων, η αίσθηση είναι πιο αντανακλαστική και στραμμένη προς τα πίσω, σχηματίζοντας εξηγήσεις για γεγονότα του παρελθόντος. Η SA, αντίθετα, είναι συνήθως στραμμένη προς το μέλλον, βοηθώντας στην πρόβλεψη των αποτελεσμάτων και καθοδηγώντας τις άμεσες αποφάσεις.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68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45</a:t>
            </a:r>
          </a:p>
          <a:p>
            <a:r>
              <a:rPr lang="el"/>
              <a:t>138</a:t>
            </a:r>
          </a:p>
          <a:p>
            <a:r>
              <a:rPr lang="el"/>
              <a:t>340</a:t>
            </a:r>
          </a:p>
          <a:p>
            <a:endParaRPr lang="nb-NO"/>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7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6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850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Στην ανθρώπινη αντίληψη, έχουμε πάντα στοιχεία διαδικασιών από κάτω προς τα πάνω που βασίζονται σε δεδομένα και από πάνω προς τα κάτω με γνώμονα τους στόχους.</a:t>
            </a:r>
          </a:p>
          <a:p>
            <a:r>
              <a:rPr lang="el" err="1"/>
              <a:t>Ενώ η αντιστοίχιση προτύπων και η ενεργοποίηση νοητικών μοντέλων βασίζεται σε δεδομένα, μερικοί άνθρωποι έχουν ισχυρές τάσεις προς μια προσέγγιση που βασίζεται περισσότερο στο στόχο. </a:t>
            </a:r>
          </a:p>
          <a:p>
            <a:r>
              <a:rPr lang="el"/>
              <a:t>Κίνδυνος απώλειας βασικών πληροφοριών όταν απαιτείται αλλαγή στόχου.</a:t>
            </a:r>
          </a:p>
          <a:p>
            <a:endParaRPr lang="nb-NO"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Αυτό στη συνέχεια γίνεται μεταγνωστικές δεξιότητες</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15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836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8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6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err="1"/>
              <a:t>Τύφλωση απροσεξίας </a:t>
            </a:r>
          </a:p>
          <a:p>
            <a:r>
              <a:rPr lang="el"/>
              <a:t>̈24 ακτινολόγοι για την εκτέλεση εργασιών ανίχνευσης αμίλιου πνεύμονα – όζων </a:t>
            </a:r>
          </a:p>
          <a:p>
            <a:r>
              <a:rPr lang="el"/>
              <a:t>Ένας γορίλας 48 φορές μεγαλύτερος από έναν όζο που εισήχθη στην τελευταία περίπτωση</a:t>
            </a:r>
          </a:p>
          <a:p>
            <a:r>
              <a:rPr lang="el"/>
              <a:t>Ακόμη και οι ειδικοί είναι ευάλωτοι</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54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9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err="1"/>
              <a:t>Μέσω της εκπαίδευσης SA μπορεί να αναπτυχθεί MC – Το MC περιέχει γνωστικές προοπτικές από την αίσθηση και την εμπειρία</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76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154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57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82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l"/>
              <a:t>Αντιλαμβάνονται την κατάσταση, τα χαρακτηριστικά και τη δυναμική των σχετικών </a:t>
            </a:r>
            <a:r>
              <a:rPr lang="el" err="1">
                <a:solidFill>
                  <a:srgbClr val="FF0000"/>
                </a:solidFill>
              </a:rPr>
              <a:t>στοιχείων</a:t>
            </a:r>
            <a:r>
              <a:rPr lang="el"/>
              <a:t> στο περιβάλλον.</a:t>
            </a:r>
          </a:p>
          <a:p>
            <a:pPr marL="0" indent="0">
              <a:buNone/>
            </a:pPr>
            <a:endParaRPr lang="de-DE"/>
          </a:p>
          <a:p>
            <a:pPr marL="0" indent="0">
              <a:buNone/>
            </a:pPr>
            <a:r>
              <a:rPr lang="el" b="1" err="1"/>
              <a:t>Παράδειγμα</a:t>
            </a:r>
            <a:endParaRPr lang="de-DE" b="1"/>
          </a:p>
          <a:p>
            <a:pPr marL="0" indent="0">
              <a:buNone/>
            </a:pPr>
            <a:r>
              <a:rPr lang="el" i="1"/>
              <a:t>Πιλότος: άλλο αεροσκάφος, έδαφος, κατάσταση συστήματος, προειδοποιητικά φώτα με τα σχετικά χαρακτηριστικά τους κ.λπ.</a:t>
            </a:r>
          </a:p>
          <a:p>
            <a:pPr marL="0" indent="0">
              <a:buNone/>
            </a:pPr>
            <a:endParaRPr lang="de-DE"/>
          </a:p>
          <a:p>
            <a:pPr marL="0" indent="0">
              <a:buNone/>
            </a:pPr>
            <a:r>
              <a:rPr lang="el" b="1"/>
              <a:t>Πηγές</a:t>
            </a:r>
          </a:p>
          <a:p>
            <a:pPr marL="0" indent="0">
              <a:buNone/>
            </a:pPr>
            <a:r>
              <a:rPr lang="el"/>
              <a:t>Οθόνες πληροφοριών, άμεση παρατήρηση στο περιβάλλον, άλλα μέλη της ομάδας</a:t>
            </a:r>
            <a:endParaRPr lang="de-DE"/>
          </a:p>
          <a:p>
            <a:pPr marL="0" indent="0">
              <a:buNone/>
            </a:pPr>
            <a:endParaRPr lang="de-DE"/>
          </a:p>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pPr marL="0" indent="0">
              <a:buNone/>
            </a:pPr>
            <a:endParaRPr lang="de-DE"/>
          </a:p>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93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Σύνθεση ασύνδετων στοιχείων Level-1.</a:t>
            </a:r>
          </a:p>
          <a:p>
            <a:r>
              <a:rPr lang="el" err="1"/>
              <a:t>Κατανοήστε τη σημασία τους υπό το πρίσμα των στόχων κάποιου.</a:t>
            </a:r>
          </a:p>
          <a:p>
            <a:r>
              <a:rPr lang="el" err="1"/>
              <a:t>Επιτρέπει την εκτίμηση κινδύνου και την αξιολόγηση της συνάφειας όλων των τύπων αποκλίσεων από τις αναμενόμενες καταστάσεις, κατανοώντας τις καταστάσεις γενικά.</a:t>
            </a:r>
          </a:p>
          <a:p>
            <a:r>
              <a:rPr lang="el" i="1">
                <a:solidFill>
                  <a:srgbClr val="FF0000"/>
                </a:solidFill>
              </a:rPr>
              <a:t>«Και λοιπόν;»</a:t>
            </a:r>
          </a:p>
          <a:p>
            <a:endParaRPr lang="de-DE" baseline="0"/>
          </a:p>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729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Προβάλετε τις μελλοντικές δράσεις των στοιχείων στο περιβάλλον.</a:t>
            </a:r>
          </a:p>
          <a:p>
            <a:r>
              <a:rPr lang="el" err="1"/>
              <a:t>Με βάση τη γνώση της κατάστασης και της δυναμικής των στοιχείων και την κατανόηση της κατάστασης (L1 και L2).</a:t>
            </a:r>
          </a:p>
          <a:p>
            <a:r>
              <a:rPr lang="el" err="1"/>
              <a:t>Επιτρέπει την προληπτική δράση και όχι τις αντιδράσεις.</a:t>
            </a:r>
          </a:p>
          <a:p>
            <a:r>
              <a:rPr lang="el" i="1">
                <a:solidFill>
                  <a:srgbClr val="FF0000"/>
                </a:solidFill>
              </a:rPr>
              <a:t>«Και τώρα τι;»</a:t>
            </a:r>
          </a:p>
          <a:p>
            <a:endParaRPr lang="nb-NO"/>
          </a:p>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8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err="1"/>
              <a:t>Τσέσλι Σάλι Σάλενμπεργκερ</a:t>
            </a:r>
            <a:endParaRPr lang="nb-NO"/>
          </a:p>
          <a:p>
            <a:r>
              <a:rPr lang="el"/>
              <a:t>Προσωπικά:</a:t>
            </a:r>
          </a:p>
          <a:p>
            <a:r>
              <a:rPr lang="el" err="1"/>
              <a:t>Ισορροπία μεταξύ επαγγελματικής και προσωπικής ζωής</a:t>
            </a:r>
            <a:endParaRPr lang="nb-NO"/>
          </a:p>
          <a:p>
            <a:r>
              <a:rPr lang="el"/>
              <a:t>Εμπειρογνωμοσύνη σε θέματα κινδύνου – ξεκίνησε τη δική της εταιρεία</a:t>
            </a:r>
            <a:endParaRPr lang="nb-NO"/>
          </a:p>
          <a:p>
            <a:r>
              <a:rPr lang="el"/>
              <a:t>Γνώση ατυχημάτων με πτηνά</a:t>
            </a:r>
            <a:endParaRPr lang="nb-NO"/>
          </a:p>
          <a:p>
            <a:r>
              <a:rPr lang="el" err="1"/>
              <a:t>Πρακτική: Πολεμική Αεροπορία, (κέρδισε βραβείο) MSc in HF</a:t>
            </a:r>
          </a:p>
          <a:p>
            <a:r>
              <a:rPr lang="el" err="1"/>
              <a:t>Κατανοητά όρια διαδικασίας και θυσία μελλοντικών αποτελεσμάτων</a:t>
            </a:r>
            <a:endParaRPr lang="nb-NO"/>
          </a:p>
          <a:p>
            <a:endParaRPr lang="nb-NO"/>
          </a:p>
          <a:p>
            <a:r>
              <a:rPr lang="el" err="1"/>
              <a:t>Κατάσταση:</a:t>
            </a:r>
          </a:p>
          <a:p>
            <a:r>
              <a:rPr lang="el" err="1"/>
              <a:t>Ξεκούραστος!! (δεν βγήκε για διασκέδαση το προηγούμενο βράδυ)</a:t>
            </a:r>
          </a:p>
          <a:p>
            <a:r>
              <a:rPr lang="el" err="1"/>
              <a:t>Έμπειρη ομάδα</a:t>
            </a:r>
          </a:p>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88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945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623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280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Με την πάροδο των ετών έχουν αναπτυχθεί διάφορα μέτρα SA. Το καθένα έχει τα πλεονεκτήματα και τα μειονεκτήματά του, και μερικοί οι πολυδιαφημισμένοι πρωταγωνιστές τους. Τα μέτρα μπορούν να ομαδοποιηθούν σε τρεις κατηγορίες: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438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i="1"/>
              <a:t>Η επιχειρησιακή μηχανική είναι σαφώς διαφορετική από τη μηχανική τεχνολογίας, η οποία χρησιμοποιείται σήμερα σήμερα. Η μηχανική τεχνολογίας υποθέτει την αξία της τεχνολογίας, επομένως η λειτουργική της χρησιμότητα δεν αναλύεται. Αυτή η προσέγγιση προσθέτει στον πολλαπλασιασμό των τεχνολογικών σιλό. Σε πολλές περιπτώσεις δεν λειτουργεί όπως προβλέπεται και έτσι οι λύσεις που αναπτύσσονται από τον χειριστή γίνονται ο κανόνας.</a:t>
            </a:r>
          </a:p>
          <a:p>
            <a:pPr marL="0" indent="0">
              <a:buNone/>
            </a:pPr>
            <a:endParaRPr lang="en-US" i="1"/>
          </a:p>
          <a:p>
            <a:r>
              <a:rPr lang="el" i="1"/>
              <a:t>Η επιχειρησιακή μηχανική, ως εναλλακτική λύση, ενημερώνεται από την τεχνολογία και, κυρίως, από το τι συνιστά επιτυχία της αποστολής. Ως εκ τούτου, τα κρίσιμα γεγονότα της αποστολής γίνονται οι κύριοι οδηγοί σχεδιασμού. Η επιχειρησιακή μηχανική αναγνωρίζει ότι ο κίνδυνος μπορεί να συνεχίσει να αυξάνεται σε ένα σημείο πέρα από το οποίο συμβαίνει καταστροφική αποτυχία αποστολής. Ένα τέτοιο σημείο ονομάζεται ορίζοντας κρίσιμων γεγονότων. Η γνώση βασικών σημείων όπου μπορεί να συμβεί αποτυχία αποστολής είναι μερικές από τις θεμελιώδεις γνώσεις μιας υπερ-λειτουργίας.</a:t>
            </a:r>
            <a:endParaRPr lang="nb-NO" i="1"/>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081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9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909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449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b="1">
                <a:solidFill>
                  <a:schemeClr val="dk1"/>
                </a:solidFill>
              </a:rPr>
              <a:t>Red Arrow</a:t>
            </a:r>
            <a:r>
              <a:rPr lang="el">
                <a:solidFill>
                  <a:schemeClr val="dk1"/>
                </a:solidFill>
              </a:rPr>
              <a:t>: ένας εισβολέας που εξαπολύει μια κυβερνοεπίθεση κοινωνικής μηχανικής εναντίον των ανθρώπινων γνωστικών λειτουργιών ενός θύματος (δηλαδή, του οβάλ). Η συμπεριφορά που προκύπτει σχετίζεται με την πειθώ (δηλαδή, μια επίθεση πετυχαίνει όταν ένα θύμα πείθεται να ενεργήσει όπως σκόπευε ο επιτιθέμενος).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 γνωστικός φόρτος εργασίας, μέσω μηχανισμών όπως η τύφλωση απροσεξίας, μπορεί να αυξήσει την ευπάθεια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άγχος μπορεί να μειώσει την ικανότητα κάποιου να ανιχνεύει ενδείξεις εξαπάτησης σε μηνύματα κυβερνοεπιθέσεων κοινωνικής μηχανικής, αλλά οι άμεσες επιπτώσεις του οξέος στρες στην κοινωνική μηχανική στον κυβερνοχώρο δεν έχουν εξεταστεί</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επαγρύπνηση προσοχής, ιδιαίτερα η μείωση της επαγρύπνησης, μπορεί να επηρεάσει σημαντικά την ευαισθησία σε επιθέσεις κοινωνικής μηχανικής, αλλά χρειάζεται περισσότερη έρευνα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Τα αποτελέσματα της βιβλιογραφίας δεν είναι οριστικά για το πώς η προσωπικότητα μπορεί να επηρεάσει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γνώση τομέα συμβάλλει στη μείωση της ευπάθειας σε κυβερνοεπιθέσεις κοινωνικής μηχανικής</a:t>
            </a:r>
            <a:r>
              <a:rPr lang="el">
                <a:solidFill>
                  <a:schemeClr val="dk1"/>
                </a:solidFill>
              </a:rPr>
              <a:t>.</a:t>
            </a:r>
            <a:r>
              <a:rPr lang="el" i="1">
                <a:solidFill>
                  <a:schemeClr val="dk1"/>
                </a:solidFill>
              </a:rPr>
              <a:t>Η ευαισθητοποίηση και οι γενικές τεχνικές γνώσεις δεν μειώνουν απαραίτητα την ευαισθησία κάποιου σε κυβερνοεπιθέσεις κοινωνικής μηχανικής, ίσως επειδή οι λειτουργίες της ανθρώπινης γνώσης δεν έχουν ληφθεί υπόψη</a:t>
            </a:r>
            <a:r>
              <a:rPr lang="el">
                <a:solidFill>
                  <a:schemeClr val="dk1"/>
                </a:solidFill>
              </a:rPr>
              <a:t>. </a:t>
            </a:r>
            <a:r>
              <a:rPr lang="el" b="1" i="1">
                <a:solidFill>
                  <a:schemeClr val="dk1"/>
                </a:solidFill>
              </a:rPr>
              <a:t>Η αυτοαποτελεσματικότητα</a:t>
            </a:r>
            <a:r>
              <a:rPr lang="el" i="1">
                <a:solidFill>
                  <a:schemeClr val="dk1"/>
                </a:solidFill>
              </a:rPr>
              <a:t>, η γνώση και η προηγούμενη αντιμετώπιση κυβερνοεπιθέσεων κοινωνικής μηχανικής μειώνουν συλλογικά την ευαισθησία κάποιου σε κυβερνοεπιθέσεις κοινωνικής μηχανικής. Συγκεκριμένα, οι δαπανηρές εμπειρίες phishing θα μείωναν σημαντικά την ευαισθησία κάποιου σε κυβερνοεπιθέσεις κοινωνικής μηχανικής, ενώ οι μη δαπανηρές εμπειρίες όχι</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 Αλλά ο Στέφαν θα το συζητήσει αυτό</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φύλο δεν έχει μεγάλο αντίκτυπο στην ευαισθησία σε κυβερνοεπιθέσεις κοινωνικής μηχανικής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ηλικιωμένοι με τριτοβάθμια εκπαίδευση, υψηλότερη ευαισθητοποίηση και μεγαλύτερη έκθεση σε κυβερνοεπιθέσεις κοινωνικής μηχανικής είναι λιγότερο επιρρεπείς σε αυτές τις επιθέσεις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κουλτούρα επηρεάζει την ιδιωτικότητα και τις στάσεις εμπιστοσύνης, οι οποίες επηρεάζουν έμμεσα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Μακροπρόθεσμη μνήμη </a:t>
            </a:r>
            <a:r>
              <a:rPr lang="el" i="1">
                <a:solidFill>
                  <a:schemeClr val="dk1"/>
                </a:solidFill>
              </a:rPr>
              <a:t>Η επιτυχία των κυβερνοεπιθέσεων κοινωνικής μηχανικής σχετίζεται αντιστρόφως με τον επιπολασμό τους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μέθοδοι εκπαίδευσης που ζητούν από τους ανθρώπους να σκεφτούν συνειδητά τις κυβερνοεπιθέσεις κοινωνικής μηχανικής είναι απίθανο να είναι πολύ επιτυχείς, εκτός εάν η μάθηση φτάσει στο σημείο όπου είναι μια συνήθεια που, σε μεγάλο βαθμό ασυνείδητα, καθοδηγεί την ασφαλέστερη συμπεριφορά χρήσης του υπολογιστή</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ποιότητα του μηνύματος και η ελκυστικότητα του μηνύματος, που αντικατοπτρίζουν την προσπάθεια του εισβολέα (π.χ. χρησιμοποιώντας συμφραζόμενα και εξατομίκευση), έχουν σημαντικό αντίκτυπο στην επιτυχία του εισβολέα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ικανότητες ενός ατόμου στον εντοπισμό κυβερνοεπιθέσεων κοινωνικής μηχανικής επηρεάζονται από την επίγνωσή του για τις απειλές, το πολιτισμικό του υπόβαθρο και τις ατομικές του διαφορές στην εμπιστοσύνη/καχυποψία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82145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130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96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572B1A5-4710-1BDC-F538-BC7C2790A3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06398AA4-4750-FAFF-CA78-57EC8E2B645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E743680-1341-6842-3EF9-7CF94B175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ltLang="nb-NO"/>
              <a:t>Αλληλένδετο σύνολο ικανοτήτων για μάθηση και σκέψη και περιλαμβάνει πολλές από τις δεξιότητες που απαιτούνται για την ενεργό μάθηση, την κριτική σκέψη, την αναστοχαστική κρίση, την επίλυση προβλημάτων και τη λήψη αποφάσεων.</a:t>
            </a:r>
          </a:p>
          <a:p>
            <a:pPr eaLnBrk="1" hangingPunct="1"/>
            <a:endParaRPr lang="nb-NO" altLang="nb-NO"/>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32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ACDICOM Προηγούμενες μελέτες επικεντρώθηκαν στο L1/L2</a:t>
            </a:r>
          </a:p>
          <a:p>
            <a:endParaRPr lang="de-DE"/>
          </a:p>
          <a:p>
            <a:r>
              <a:rPr lang="el"/>
              <a:t>Η νέα συλλογή δεδομένων εξετάζει το L3</a:t>
            </a:r>
          </a:p>
          <a:p>
            <a:endParaRPr lang="de-DE"/>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636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i="1" err="1"/>
              <a:t>Η μακρογνώση</a:t>
            </a:r>
            <a:r>
              <a:rPr lang="el"/>
              <a:t> από τους Klein et al. (2003) εισάγει τη μακρογνώση ως έννοια για την περιγραφή των γνωστικών λειτουργιών σε πραγματικές συνθήκες, σε αντίθεση με τη μικρογνώση, η οποία συνήθως εστιάζει στις γνωστικές διαδικασίες υπό ελεγχόμενες, εργαστηριακές συνθήκες. Οι συγγραφείς τονίζουν ότι η παραδοσιακή γνωστική επιστήμη έχει μελετήσει κυρίως μεμονωμένες γνωστικές εργασίες (π.χ. επίλυση γρίφων, μηχανισμοί προσοχής), που αναφέρονται ως μικρογνωστικές λειτουργίες, με στόχο τη διάσπαση της γνώσης σε θεμελιώδεις διαδικασίες. Αντίθετα, η μακρογνώση αντιμετωπίζει πολύπλοκες, υψηλού κινδύνου, πραγματικές αποφάσεις που περιλαμβάνουν επαγγελματίες που αντιμετωπίζουν δυναμικές, συχνά απρόβλεπτες συνθήκες.</a:t>
            </a:r>
          </a:p>
          <a:p>
            <a:r>
              <a:rPr lang="el" b="1"/>
              <a:t>Θεωρητικές πτυχές της μακρογνώσης</a:t>
            </a:r>
            <a:endParaRPr lang="en-GB" b="1"/>
          </a:p>
          <a:p>
            <a:pPr>
              <a:buFont typeface="+mj-lt"/>
              <a:buAutoNum type="arabicPeriod"/>
            </a:pPr>
            <a:r>
              <a:rPr lang="el" b="1" err="1"/>
              <a:t>Μακρογνώση έναντι Μικρογνώσης</a:t>
            </a:r>
            <a:r>
              <a:rPr lang="el"/>
              <a:t>: Η μακρογνώση περιλαμβάνει λειτουργίες και διαδικασίες όπως η αίσθηση, η ανίχνευση προβλημάτων, ο σχεδιασμός και ο συντονισμός, οι οποίες εμφανίζονται φυσικά σε πραγματικές συνθήκες όπου οι εργασίες είναι πολύπλοκες, συχνά υψηλού κινδύνου και χρονικά περιορισμένες. Σε αντίθεση με τη μικρογνώση, η οποία αναζητά αναγωγικές εξηγήσεις των γνωστικών εργασιών, η μακρογνώση λειτουργεί σε υψηλότερο επίπεδο, αναγνωρίζοντας ότι οι γνωστικές διαδικασίες είναι αλληλεξαρτώμενες και ευαίσθητες στο πλαίσιο.</a:t>
            </a:r>
          </a:p>
          <a:p>
            <a:pPr>
              <a:buFont typeface="+mj-lt"/>
              <a:buAutoNum type="arabicPeriod"/>
            </a:pPr>
            <a:r>
              <a:rPr lang="el" b="1"/>
              <a:t>Αναδυόμενα φαινόμενα και προοπτική συστημάτων</a:t>
            </a:r>
            <a:r>
              <a:rPr lang="el"/>
              <a:t>: Οι μακρογνωστικές λειτουργίες περιγράφονται ως αναδυόμενες, που σημαίνει ότι προκύπτουν φυσικά από την πολύπλοκη αλληλεπίδραση διαφόρων γνωστικών διαδικασιών. Για παράδειγμα, αντί να απομονώνει τη διαχείριση της προσοχής ή τη μείωση της αβεβαιότητας ως ξεχωριστές, στατικές εργασίες, η μακρογνώση μελετά πώς αυτές οι διαδικασίες αλληλεπιδρούν δυναμικά για να υποστηρίξουν τους συνολικούς στόχους σε πολύπλοκα περιβάλλοντα. Αυτή η συστημική προοπτική επιτρέπει στους ερευνητές να διερευνήσουν πώς διαφορετικές γνωστικές λειτουργίες, όπως η ανίχνευση προβλημάτων και η λήψη αποφάσεων, είναι συνυφασμένες σε νατουραλιστικά περιβάλλοντα.</a:t>
            </a:r>
          </a:p>
          <a:p>
            <a:pPr>
              <a:buFont typeface="+mj-lt"/>
              <a:buAutoNum type="arabicPeriod"/>
            </a:pPr>
            <a:r>
              <a:rPr lang="el" b="1"/>
              <a:t>Νατουραλιστική Λήψη Αποφάσεων (NDM): </a:t>
            </a:r>
            <a:r>
              <a:rPr lang="el"/>
              <a:t>Η μακρογνώση ενσωματώνει το μοντέλο Recognition-Primed Decision (RPD), που αναπτύχθηκε μέσω μελετών έμπειρων επαγγελματιών (π.χ. πυροσβεστών) που λαμβάνουν αποφάσεις με βάση την αναγνώριση προτύπων και όχι τη συστηματική σύγκριση επιλογών. Σε αντίθεση με τα παραδοσιακά μοντέλα λήψης αποφάσεων που δίνουν έμφαση στη λογική αξιολόγηση όλων των πιθανών αποτελεσμάτων, το RPD προτείνει ότι οι ειδικοί υπεύθυνοι λήψης αποφάσεων συχνά εντοπίζουν μια ενιαία βιώσιμη πορεία δράσης και προσομοιώνουν διανοητικά την αποτελεσματικότητά της, παρακάμπτοντας την εξαντλητική συζήτηση. Αυτό το μοντέλο αποτελεί παράδειγμα του τρόπου με τον οποίο η μακρογνώση εφαρμόζει ευρετικές μεθόδους και τεχνογνωσία σε συγκεκριμένο τομέα για να επιτρέψει την ταχεία και αποτελεσματική λήψη αποφάσεων υπό αβεβαιότητα.</a:t>
            </a:r>
          </a:p>
          <a:p>
            <a:pPr>
              <a:buFont typeface="+mj-lt"/>
              <a:buAutoNum type="arabicPeriod"/>
            </a:pPr>
            <a:r>
              <a:rPr lang="el" b="1"/>
              <a:t>Υποστήριξη Γνωστικών Διαδικασιών</a:t>
            </a:r>
            <a:r>
              <a:rPr lang="el"/>
              <a:t>: Η μακρογνώση περιλαμβάνει μια σειρά από υποστηρικτικές διαδικασίες όπως η νοητική προσομοίωση, η διατήρηση κοινού εδάφους και ο έλεγχος της προσοχής. Αυτές οι διαδικασίες δεν αντιμετωπίζονται ως μεμονωμένες εργασίες αλλά ως αναπόσπαστα μέρη λειτουργιών υψηλότερης τάξης, όπως η προσαρμογή και ο επανασχεδιασμός σε δυναμικές καταστάσεις. Για παράδειγμα, η διατήρηση κοινού εδάφους είναι απαραίτητη για τη συντονισμένη απόδοση της ομάδας και απαιτεί συνεχή ευθυγράμμιση της κατανόησης της κατάστασης μεταξύ των μελών της ομάδας.</a:t>
            </a:r>
          </a:p>
          <a:p>
            <a:pPr>
              <a:buFont typeface="+mj-lt"/>
              <a:buAutoNum type="arabicPeriod"/>
            </a:pPr>
            <a:r>
              <a:rPr lang="el" b="1"/>
              <a:t>Μεθοδολογικές επιπτώσεις</a:t>
            </a:r>
            <a:r>
              <a:rPr lang="el"/>
              <a:t>: Οι συγγραφείς υποστηρίζουν μια νατουραλιστική προσέγγιση στη μελέτη της μακρογνώσης, προχωρώντας πέρα από τα εργαστηριακά πειράματα σε μελέτες πεδίου που αποτυπώνουν τη γνωστική εργασία καθώς εκτυλίσσεται σε πραγματικά πλαίσια. Αυτή η μεθοδολογία, αν και λιγότερο ελεγχόμενη, υποστηρίζεται ότι είναι απαραίτητη για την κατανόηση των μακρογνωστικών λειτουργιών, καθώς αυτές οι λειτουργίες είναι εγγενώς συνδεδεμένες με τη δυναμική και απρόβλεπτη φύση των εργασιών του πραγματικού κόσμου.</a:t>
            </a:r>
          </a:p>
          <a:p>
            <a:r>
              <a:rPr lang="el" b="1"/>
              <a:t>Συμπέρασμα</a:t>
            </a:r>
          </a:p>
          <a:p>
            <a:r>
              <a:rPr lang="el"/>
              <a:t>Οι Klein et al. υποστηρίζουν ότι η κατανόηση των μακρογνωστικών λειτουργιών είναι ζωτικής σημασίας για το σχεδιασμό συστημάτων που υποστηρίζουν πολύπλοκα περιβάλλοντα λήψης αποφάσεων. Η μακρογνωστική έρευνα τονίζει την αναγκαιότητα περιγραφικών μοντέλων που αντικατοπτρίζουν τις αλληλένδετες γνωστικές λειτουργίες που απαιτούνται σε πολύπλοκους τομείς, όπως η πυρόσβεση ή οι στρατιωτικές επιχειρήσεις. Εστιάζοντας στη γνώση όπως συμβαίνει φυσικά, το μακρογνωστικό πλαίσιο παρέχει μια ευρύτερη προοπτική που συμπληρώνει την παραδοσιακή γνωστική επιστήμη και έχει πρακτικές επιπτώσεις στο σχεδιασμό ανθρωποκεντρικής τεχνολογίας και προγραμμάτων κατάρτισης.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4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sz="1200" kern="1200">
                <a:solidFill>
                  <a:schemeClr val="tx1"/>
                </a:solidFill>
                <a:effectLst/>
                <a:latin typeface="+mn-lt"/>
                <a:ea typeface="+mn-ea"/>
                <a:cs typeface="+mn-cs"/>
              </a:rPr>
              <a:t>Το HS είναι ένα μακρογνωστικό μοντέλο που περιγράφει λειτουργίες και διαδικασίες σε ένα εννοιολογικό πλαίσιο που χαρτογραφεί τις γνωστικές διαδικασίες κατά μήκος κυβερνο-φυσικών και τακτικών-στρατηγικών διαστάσεων</a:t>
            </a:r>
            <a:r>
              <a:rPr lang="el" err="1"/>
              <a:t>t. Η μακρογνώση προέκυψε από την ανάγκη αντιμετώπισης της ευρείας ποικιλίας γνωστικών διαδικασιών σε ένα φυσικό περιβάλλον (Fiore et al., 2010; Hoffman &amp; Mcneese, 2009). Η μακρογνώση υπόκειται σε μια ποικιλία ορισμών που μοιάζουν μεταξύ τους από την κοινότητα της εξήγησης της γνώσης σε φυσικά περιβάλλοντα και αργότερα ως «προσαρμογή στην πολυπλοκότητα» (Hoffman &amp; McNeese, 2009;</a:t>
            </a:r>
          </a:p>
          <a:p>
            <a:pPr marL="0" marR="0" lvl="0" indent="0" algn="l" defTabSz="914400" rtl="0" eaLnBrk="1" fontAlgn="auto" latinLnBrk="0" hangingPunct="1">
              <a:lnSpc>
                <a:spcPct val="100000"/>
              </a:lnSpc>
              <a:spcBef>
                <a:spcPts val="0"/>
              </a:spcBef>
              <a:spcAft>
                <a:spcPts val="0"/>
              </a:spcAft>
              <a:buClrTx/>
              <a:buSzTx/>
              <a:buFontTx/>
              <a:buNone/>
              <a:tabLst/>
              <a:defRPr/>
            </a:pPr>
            <a:r>
              <a:rPr lang="el" sz="1200" kern="1200">
                <a:solidFill>
                  <a:schemeClr val="tx1"/>
                </a:solidFill>
                <a:effectLst/>
                <a:latin typeface="+mn-lt"/>
                <a:ea typeface="+mn-ea"/>
                <a:cs typeface="+mn-cs"/>
              </a:rPr>
              <a:t>Αυτό βοηθά στην κατανόηση της περιβαλλοντικής πολυπλοκότητας και του τρόπου συμπεριφοράς των χειριστών. Η τρέχουσα εμπειρία από τη διεξαγωγή αυτών των ασκήσεων έχει επιπτώσεις στη μελλοντική εκπαίδευση και κατάρτιση των χειριστών.</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el" sz="1200" kern="1200">
                <a:solidFill>
                  <a:schemeClr val="tx1"/>
                </a:solidFill>
                <a:effectLst/>
                <a:latin typeface="+mn-lt"/>
                <a:ea typeface="+mn-ea"/>
                <a:cs typeface="+mn-cs"/>
              </a:rPr>
              <a:t>Επί του παρόντος, δεν υπάρχει συναίνεση σχετικά με τον τρόπο αξιολόγησης της απόδοσης των ομάδων σε ένα πλαίσιο επιχειρήσεων στον κυβερνοχώρο (Forsythe et al., 2013). Αυτό μπορεί να οφείλεται στην περιορισμένη κατανόηση των ομαδικών διαδικασιών στο περίπλοκο περιβάλλον επίλυσης προβλημάτων του κυβερνοχώρου, όταν αξιολογούνται σε σχέση με την υπάρχουσα «ομαδική» έρευνα που γενικά θεωρείται ότι έχει ελαττώματα και περιορισμούς (Fiore et al, 2010). Επομένως, πρέπει να υποθέσουμε ότι η καλή απόδοση της ομάδας δεν μπορεί να αξιολογηθεί απλώς με βάση την ομάδα που κατέλαβε πρώτη τη σημαία. Αντίθετα, υποστηρίζουμε ότι υπάρχει ανάγκη να διερευνηθούν οι διαδικασίες της ομάδας στις εκπαιδευτικές ασκήσεις άμυνας στον κυβερνοχώρο ως μονοπάτι για την αξιολόγηση της ομάδας και την κρίση της απόδοσης.</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el" sz="1200" kern="1200">
                <a:solidFill>
                  <a:schemeClr val="tx1"/>
                </a:solidFill>
                <a:effectLst/>
                <a:latin typeface="+mn-lt"/>
                <a:ea typeface="+mn-ea"/>
                <a:cs typeface="+mn-cs"/>
              </a:rPr>
              <a:t>Ενώ η νοηματοδότηση θεωρείται μια διαδικασία στη μακρογνώση (Klein et al., 2003), στο πλαίσιο του κυβερνοχώρου βασίζεται σε μια κατάσταση επίγνωσης της κατάστασης στον κυβερνοχώρο. Αλλά μπορεί να έχει αρκετές επικαλύψεις με τη μεταγνώση. Ενώ οι ειδικοί βασίζονται σε μεγάλο βαθμό στην αναγνώριση μοτίβων στο περιβάλλον τους στους περισσότερους τομείς, αυτό δεν ισχύει στις επιχειρήσεις στον κυβερνοχώρο. Κάποιος θα έπρεπε πιθανώς να εμπλακεί σε «</a:t>
            </a:r>
            <a:r>
              <a:rPr lang="el" sz="1200" b="1" kern="1200">
                <a:solidFill>
                  <a:schemeClr val="tx1"/>
                </a:solidFill>
                <a:effectLst/>
                <a:latin typeface="+mn-lt"/>
                <a:ea typeface="+mn-ea"/>
                <a:cs typeface="+mn-cs"/>
              </a:rPr>
              <a:t>σύνθετη στρατηγική λήψης αποφάσεων με βάση την αναγνώριση</a:t>
            </a:r>
            <a:r>
              <a:rPr lang="el" sz="1200" kern="1200">
                <a:solidFill>
                  <a:schemeClr val="tx1"/>
                </a:solidFill>
                <a:effectLst/>
                <a:latin typeface="+mn-lt"/>
                <a:ea typeface="+mn-ea"/>
                <a:cs typeface="+mn-cs"/>
              </a:rPr>
              <a:t>» (Klein &amp;; Klinger, 1991), όπου η προϋπόθεση είναι ότι η κατάσταση δεν ταιριάζει με τις προηγούμενες εμπειρίες των ειδικών. Ως εκ τούτου, ο εμπειρογνώμονας δεν μπορεί να εφαρμόσει άμεσα τη λήψη αποφάσεων με βάση την αναγνώριση, πράγμα που σημαίνει ότι απαιτείται </a:t>
            </a:r>
            <a:r>
              <a:rPr lang="el" sz="1200" b="1" kern="1200">
                <a:solidFill>
                  <a:schemeClr val="tx1"/>
                </a:solidFill>
                <a:effectLst/>
                <a:latin typeface="+mn-lt"/>
                <a:ea typeface="+mn-ea"/>
                <a:cs typeface="+mn-cs"/>
              </a:rPr>
              <a:t>να συμμετάσχει στη μάθηση και την ανακάλυψη νέων γνώσεων και να εξερευνήσει νέους και προσαρμόσιμους τρόπους αντιμετώπισης του τρέχοντος ζητήματος. </a:t>
            </a:r>
            <a:r>
              <a:rPr lang="el" sz="1200" kern="1200">
                <a:solidFill>
                  <a:schemeClr val="tx1"/>
                </a:solidFill>
                <a:effectLst/>
                <a:latin typeface="+mn-lt"/>
                <a:ea typeface="+mn-ea"/>
                <a:cs typeface="+mn-cs"/>
              </a:rPr>
              <a:t>Αυτό αλλάζει τον τρόπο με τον οποίο πρέπει να διεξάγεται η ομαδική έρευνα. Το πλαίσιο του υβριδικού διαστήματος είναι κατάλληλο για την απόκτηση γνώσεων σχετικά με την κυβερνοφυσική κατανόηση και τα πολύπλοκα κοινωνικο-τεχνικά συστήματα.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 sz="1200" b="1" kern="1200">
                <a:solidFill>
                  <a:schemeClr val="tx1"/>
                </a:solidFill>
                <a:effectLst/>
                <a:latin typeface="+mn-lt"/>
                <a:ea typeface="+mn-ea"/>
                <a:cs typeface="+mn-cs"/>
              </a:rPr>
              <a:t>Ενώ οι προηγούμενες προσπάθειες κατανόησης της ανίχνευσης προβλημάτων ήταν πιο σταδιακές προς ένα κατώφλι ανίχνευσης, πιο σύνθετοι τομείς φαίνεται να εκμεταλλεύονται γνωστικές δεξιότητες υψηλότερου επιπέδου όπως η επανασύλληψη </a:t>
            </a:r>
            <a:r>
              <a:rPr lang="el" sz="1200" kern="1200">
                <a:solidFill>
                  <a:schemeClr val="tx1"/>
                </a:solidFill>
                <a:effectLst/>
                <a:latin typeface="+mn-lt"/>
                <a:ea typeface="+mn-ea"/>
                <a:cs typeface="+mn-cs"/>
              </a:rPr>
              <a:t>(Hoffman &amp; Shattuck, 2006; Klein et al., 1999).</a:t>
            </a:r>
          </a:p>
          <a:p>
            <a:pPr marL="0" marR="0" lvl="0" indent="0" algn="l" defTabSz="914400" rtl="0" eaLnBrk="1" fontAlgn="auto" latinLnBrk="0" hangingPunct="1">
              <a:lnSpc>
                <a:spcPct val="100000"/>
              </a:lnSpc>
              <a:spcBef>
                <a:spcPts val="0"/>
              </a:spcBef>
              <a:spcAft>
                <a:spcPts val="0"/>
              </a:spcAft>
              <a:buClrTx/>
              <a:buSzTx/>
              <a:buFontTx/>
              <a:buNone/>
              <a:tabLst/>
              <a:defRPr/>
            </a:pPr>
            <a:r>
              <a:rPr lang="el" sz="1200" kern="1200">
                <a:solidFill>
                  <a:schemeClr val="tx1"/>
                </a:solidFill>
                <a:effectLst/>
                <a:latin typeface="+mn-lt"/>
                <a:ea typeface="+mn-ea"/>
                <a:cs typeface="+mn-cs"/>
              </a:rPr>
              <a:t>Όπου το εννοιολογικό πλαίσιο του Υβριδικού Χώρου (Jøsok et al., 2016) περιγράφει το περιβάλλον στο οποίο λειτουργούν οι ομάδες στον κυβερνοχώρο, το μακρογνωστικό πλαίσιο (Schraagen et al., 2008) προσθέτει κατανόηση στις λειτουργίες και τις διαδικασίες στις οποίες εμπλέκονται άτομα και ομάδες σε αυτόν τον χώρο. Η γνώση που αποκτήθηκε από την παρατήρηση και τη μελέτη της νόησης σε νατουραλιστικά περιβάλλοντα σε ένα πλαίσιο λειτουργίας στον κυβερνοχώρο (D'Amico, Whitley, Tesone, O'Brien, &amp; Roth, 2005) έριξε φως στα τρέχοντα προβλήματα που πρέπει να αντιμετωπιστούν για να διασφαλιστεί ότι τα άτομα και οι ομάδες λαμβάνουν την κατάλληλη εκπαίδευση και κατάρτιση (Arnold, Harrison, &amp; Conti, 2014) για να λειτουργήσουν σε αυτό το πολύπλοκο περιβάλλον πολλαπλών τομέων.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A75E-C629-4FC0-BC09-9153E07C2E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72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Οι Stout et al. (1999) διερευνά τη σχέση μεταξύ του ομαδικού σχεδιασμού, των κοινών νοητικών μοντέλων (SMM) και της συντονισμένης απόδοσης της ομάδας υπό συνθήκες υψηλού φόρτου εργασίας. Οι συγγραφείς διερευνούν πώς οι συμπεριφορές σχεδιασμού σε ομάδες διευκολύνουν την ανάπτυξη SMM, οδηγώντας σε αποτελεσματικές στρατηγικές επικοινωνίας και βελτιωμένη απόδοση.</a:t>
            </a:r>
          </a:p>
          <a:p>
            <a:r>
              <a:rPr lang="el" b="1"/>
              <a:t>Βασικές Θεωρητικές Έννοιες</a:t>
            </a:r>
          </a:p>
          <a:p>
            <a:pPr>
              <a:buFont typeface="+mj-lt"/>
              <a:buAutoNum type="arabicPeriod"/>
            </a:pPr>
            <a:r>
              <a:rPr lang="el" b="1"/>
              <a:t>Κοινά νοητικά μοντέλα (SMM): Τα </a:t>
            </a:r>
            <a:r>
              <a:rPr lang="el"/>
              <a:t>SMM είναι εννοιολογικά πλαίσια που παρέχουν στα μέλη της ομάδας μια κοινή κατανόηση των ρόλων εργασιών, των αναγκών πληροφοριών και των ατομικών ευθυνών. Οι ομάδες με καλά ανεπτυγμένα SMM μπορούν να προβλέψουν η μία τις ανάγκες της άλλης, κάτι που είναι ιδιαίτερα πολύτιμο κάτω από υψηλό φόρτο εργασίας και άγχος, όπως σε αεροπορικά, ιατρικά ή πυρηνικά πλαίσια. Τα SMM βελτιώνουν την απόδοση της ομάδας επιτρέποντας την αποτελεσματική επικοινωνία, επιτρέποντας στα μέλη της ομάδας να παρέχουν βασικές πληροφορίες χωρίς να τους ζητηθεί ρητά, μειώνοντας έτσι την ανάγκη για αντιδραστική επικοινωνία.</a:t>
            </a:r>
          </a:p>
          <a:p>
            <a:pPr>
              <a:buFont typeface="+mj-lt"/>
              <a:buAutoNum type="arabicPeriod"/>
            </a:pPr>
            <a:r>
              <a:rPr lang="el" b="1"/>
              <a:t>Σχεδιασμός και σχηματισμός </a:t>
            </a:r>
            <a:r>
              <a:rPr lang="el"/>
              <a:t>SMM: Ο προγραμματισμός θεωρείται βασικός μοχλός για τη δημιουργία SMM εντός των ομάδων. Ο προγραμματισμός δραστηριοτήτων, όπως ο καθορισμός στόχων, η αποσαφήνιση ρόλων και η συζήτηση των προσδοκιών των εργασιών, βοηθούν τα μέλη της ομάδας να ευθυγραμμίσουν τα νοητικά τους μοντέλα πριν από καταστάσεις υψηλού στρες. Στη μελέτη, ο προγραμματισμός περιλαμβάνει επίσης την πρόβλεψη των αναγκών πληροφόρησης και τη συζήτηση της κατανομής των καθηκόντων και των πόρων εκ των προτέρων. Αυτές οι συνεδρίες σχεδιασμού πριν από την απόδοση βρέθηκαν να δημιουργούν SMM που ενίσχυαν τον συντονισμό της ομάδας.</a:t>
            </a:r>
          </a:p>
          <a:p>
            <a:pPr>
              <a:buFont typeface="+mj-lt"/>
              <a:buAutoNum type="arabicPeriod"/>
            </a:pPr>
            <a:r>
              <a:rPr lang="el" b="1"/>
              <a:t>Αποτελεσματική επικοινωνία</a:t>
            </a:r>
            <a:r>
              <a:rPr lang="el"/>
              <a:t>: Ένα σημαντικό θεωρητικό στοιχείο είναι ο ρόλος των SMM στην ενίσχυση της αποτελεσματικότητας της επικοινωνίας. Σε σενάρια υψηλού κινδύνου ή υψηλού στρες, τα κανάλια επικοινωνίας μπορεί να περιοριστούν λόγω γνωστικής υπερφόρτωσης. Οι ομάδες με ισχυρά SMM επικοινωνούν προληπτικά, παρέχοντας πληροφορίες όταν χρειάζεται, αντί να περιμένουν ρητά αιτήματα. Αυτό το προληπτικό στυλ επικοινωνίας είναι απαραίτητο για την ελαχιστοποίηση των σφαλμάτων και την επίτευξη υψηλών επιδόσεων.</a:t>
            </a:r>
          </a:p>
          <a:p>
            <a:r>
              <a:rPr lang="el" b="1"/>
              <a:t>Υποθέσεις και ευρήματα</a:t>
            </a:r>
          </a:p>
          <a:p>
            <a:r>
              <a:rPr lang="el"/>
              <a:t>Η μελέτη εξέτασε πέντε υποθέσεις που σχετίζονται με τον προγραμματισμό, τα SMM, την αποτελεσματικότητα της επικοινωνίας και την απόδοση της ομάδας. Τα βασικά ευρήματα περιελάμβαναν:</a:t>
            </a:r>
          </a:p>
          <a:p>
            <a:pPr>
              <a:buFont typeface="Arial" panose="020B0604020202020204" pitchFamily="34" charset="0"/>
              <a:buChar char="•"/>
            </a:pPr>
            <a:r>
              <a:rPr lang="el" b="1"/>
              <a:t>Ποιότητα Σχεδιασμού και Ανάπτυξη </a:t>
            </a:r>
            <a:r>
              <a:rPr lang="el"/>
              <a:t>SMM: Ο σχεδιασμός υψηλής ποιότητας ενισχύει σημαντικά την ανάπτυξη των SMM, επιτρέποντας στα μέλη της ομάδας να κατανοούν καλύτερα τις πληροφοριακές ανάγκες του άλλου. Αυτή η κοινή κατανόηση οδηγεί σε λιγότερα σφάλματα και καλύτερα συντονισμένες επιδόσεις.</a:t>
            </a:r>
          </a:p>
          <a:p>
            <a:pPr>
              <a:buFont typeface="Arial" panose="020B0604020202020204" pitchFamily="34" charset="0"/>
              <a:buChar char="•"/>
            </a:pPr>
            <a:r>
              <a:rPr lang="el" b="1"/>
              <a:t>SMM και αποτελεσματικότητα επικοινωνίας</a:t>
            </a:r>
            <a:r>
              <a:rPr lang="el"/>
              <a:t>: Ενώ οι ομάδες με σχεδιασμό υψηλής ποιότητας είχαν καλύτερα ανεπτυγμένα SMM, η μελέτη βρήκε ανάμεικτα αποτελέσματα σχετικά με το εάν τα SMM οδηγούν άμεσα σε πιο αποτελεσματική επικοινωνία υπό υψηλό φόρτο εργασίας. Αυτό δείχνει την πιθανότητα ότι ενώ τα SMM υποστηρίζουν την απόδοση, άλλοι παράγοντες μπορεί επίσης να οδηγήσουν σε αποτελεσματικές στρατηγικές επικοινωνίας.</a:t>
            </a:r>
          </a:p>
          <a:p>
            <a:pPr>
              <a:buFont typeface="Arial" panose="020B0604020202020204" pitchFamily="34" charset="0"/>
              <a:buChar char="•"/>
            </a:pPr>
            <a:r>
              <a:rPr lang="el" b="1"/>
              <a:t>Μείωση σφαλμάτων</a:t>
            </a:r>
            <a:r>
              <a:rPr lang="el"/>
              <a:t>: Οι ομάδες με καλύτερα SMM και ποιότητα προγραμματισμού έκαναν λιγότερα λάθη, ιδιαίτερα σε συνθήκες υψηλού φόρτου εργασίας, υποδηλώνοντας ότι ο προγραμματισμός και τα SMM είναι απαραίτητα για τη διατήρηση της απόδοσης καθώς αυξάνεται ο φόρτος εργασίας.</a:t>
            </a:r>
          </a:p>
          <a:p>
            <a:r>
              <a:rPr lang="el" b="1"/>
              <a:t>Πρακτικές επιπτώσεις</a:t>
            </a:r>
          </a:p>
          <a:p>
            <a:r>
              <a:rPr lang="el"/>
              <a:t>Τα ευρήματα της μελέτης υπογραμμίζουν τη σημασία του σχεδιασμού πριν από την απόδοση για την εκπαίδευση της ομάδας σε περιβάλλοντα υψηλού κινδύνου, όπως ο στρατός, η αεροπορία και η υγειονομική περίθαλψη. Δίνοντας έμφαση στον προγραμματισμό και την ανάπτυξη SMM, οι ομάδες μπορούν να είναι καλύτερα προετοιμασμένες να χειριστούν απροσδόκητα γεγονότα και υψηλό φόρτο εργασίας, βελτιώνοντας τόσο την ασφάλεια όσο και την απόδοση.</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65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87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Εικόνα: Σχέση μεταξύ του νοητικού μοντέλου και της επίγνωσης της κατάστασης, Endsley, M. R. (2015). Τελικοί προβληματισμοί: μοντέλα και μέτρα επίγνωσης της κατάστασης. </a:t>
            </a:r>
            <a:r>
              <a:rPr lang="el" sz="1200" b="0" i="1" u="none" strike="noStrike" kern="1200">
                <a:solidFill>
                  <a:schemeClr val="tx1"/>
                </a:solidFill>
                <a:effectLst/>
                <a:latin typeface="+mn-lt"/>
                <a:ea typeface="+mn-ea"/>
                <a:cs typeface="+mn-cs"/>
              </a:rPr>
              <a:t>Περιοδικό Γνωστικής Μηχανικής και Λήψης Αποφάσεων</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9</a:t>
            </a:r>
            <a:r>
              <a:rPr lang="el" sz="1200" b="0" i="0" u="none" strike="noStrike" kern="1200">
                <a:solidFill>
                  <a:schemeClr val="tx1"/>
                </a:solidFill>
                <a:effectLst/>
                <a:latin typeface="+mn-lt"/>
                <a:ea typeface="+mn-ea"/>
                <a:cs typeface="+mn-cs"/>
              </a:rPr>
              <a:t>(1), 101-111.</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Πίνακας: Mathieu, J. E., Heffner, T. S., Goodwin, G. F., Salas, E., &amp; Cannon-Bowers, J. A. (2000). Η επίδραση των κοινών νοητικών μοντέλων στη διαδικασία και την απόδοση της ομάδας. </a:t>
            </a:r>
            <a:r>
              <a:rPr lang="el" sz="1200" b="0" i="1" u="none" strike="noStrike" kern="1200">
                <a:solidFill>
                  <a:schemeClr val="tx1"/>
                </a:solidFill>
                <a:effectLst/>
                <a:latin typeface="+mn-lt"/>
                <a:ea typeface="+mn-ea"/>
                <a:cs typeface="+mn-cs"/>
              </a:rPr>
              <a:t>Περιοδικό εφαρμοσμένης ψυχολογίας</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85</a:t>
            </a:r>
            <a:r>
              <a:rPr lang="el" sz="1200" b="0" i="0" u="none" strike="noStrike" kern="1200">
                <a:solidFill>
                  <a:schemeClr val="tx1"/>
                </a:solidFill>
                <a:effectLst/>
                <a:latin typeface="+mn-lt"/>
                <a:ea typeface="+mn-ea"/>
                <a:cs typeface="+mn-cs"/>
              </a:rPr>
              <a:t>(2), 273.</a:t>
            </a:r>
            <a:endParaRPr lang="nb-NO" b="0">
              <a:effectLst/>
            </a:endParaRPr>
          </a:p>
          <a:p>
            <a:br>
              <a:rPr lang="nb-NO" b="0">
                <a:effectLst/>
              </a:rPr>
            </a:b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03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489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Plassholder for notater 2"/>
              <p:cNvSpPr>
                <a:spLocks noGrp="1"/>
              </p:cNvSpPr>
              <p:nvPr>
                <p:ph type="body" idx="1"/>
              </p:nvPr>
            </p:nvSpPr>
            <p:spPr/>
            <p:txBody>
              <a:bodyPr/>
              <a:lstStyle/>
              <a:p>
                <a:r>
                  <a:rPr lang="el"/>
                  <a:t>Το SAM είναι μια κλίμακα Likert 3 σημείων 9 σημείων (1 έως 9) που μετρά τη διάθεση (αρνητική προς θετική), τη φυσιολογική ενεργοποίηση (PA, λίγο έως πολύ) και τον έλεγχο (λίγο έως πολύ). Το SAM είναι μια επικυρωμένη οπτική κλίμακα ανεξάρτητη από τον πολιτισμό και τη γλώσσα που χρησιμοποιείται στην έρευνα απόδοσης [18] σε διαφορετικούς τομείς και πληθυσμούς, συμπεριλαμβανομένων των περιβαλλόντων στον κυβερνοχώρο [77-79]. </a:t>
                </a:r>
              </a:p>
              <a:p>
                <a:pPr marL="0" marR="0" lvl="0" indent="0" algn="l" defTabSz="914400" rtl="0" eaLnBrk="1" fontAlgn="auto" latinLnBrk="0" hangingPunct="1">
                  <a:lnSpc>
                    <a:spcPct val="100000"/>
                  </a:lnSpc>
                  <a:spcBef>
                    <a:spcPts val="0"/>
                  </a:spcBef>
                  <a:spcAft>
                    <a:spcPts val="0"/>
                  </a:spcAft>
                  <a:buClrTx/>
                  <a:buSzTx/>
                  <a:buFontTx/>
                  <a:buNone/>
                  <a:tabLst/>
                  <a:defRPr/>
                </a:pPr>
                <a:r>
                  <a:rPr lang="el"/>
                  <a:t>Υπολογίστηκαν τόσο οι μέσες βαθμολογίες όσο και οι βαθμολογίες μεταβλητότητας. </a:t>
                </a:r>
                <a:r>
                  <a:rPr lang="el" sz="1200" kern="1200">
                    <a:solidFill>
                      <a:schemeClr val="tx1"/>
                    </a:solidFill>
                    <a:effectLst/>
                    <a:latin typeface="+mn-lt"/>
                    <a:ea typeface="+mn-ea"/>
                    <a:cs typeface="+mn-cs"/>
                  </a:rPr>
                  <a:t>όπου N είναι ο συνολικός αριθμός των κορυφών R, RR </a:t>
                </a:r>
                <a:r>
                  <a:rPr lang="el" sz="1200" kern="1200" baseline="-25000">
                    <a:solidFill>
                      <a:schemeClr val="tx1"/>
                    </a:solidFill>
                    <a:effectLst/>
                    <a:latin typeface="+mn-lt"/>
                    <a:ea typeface="+mn-ea"/>
                    <a:cs typeface="+mn-cs"/>
                  </a:rPr>
                  <a:t>j</a:t>
                </a:r>
                <a:r>
                  <a:rPr lang="el" sz="1200" kern="1200">
                    <a:solidFill>
                      <a:schemeClr val="tx1"/>
                    </a:solidFill>
                    <a:effectLst/>
                    <a:latin typeface="+mn-lt"/>
                    <a:ea typeface="+mn-ea"/>
                    <a:cs typeface="+mn-cs"/>
                  </a:rPr>
                  <a:t> είναι το jο διάστημα RR, RR είναι ο μέσος όρος των διαστημάτων RR, </a:t>
                </a:r>
                <a14:m>
                  <m:oMath xmlns:m="http://schemas.openxmlformats.org/officeDocument/2006/math">
                    <m:acc>
                      <m:accPr>
                        <m:chr m:val="̅"/>
                        <m:ctrlPr>
                          <a:rPr lang="nb-NO" sz="1200" i="1" kern="1200">
                            <a:solidFill>
                              <a:schemeClr val="tx1"/>
                            </a:solidFill>
                            <a:effectLst/>
                            <a:latin typeface="Cambria Math" panose="02040503050406030204" pitchFamily="18" charset="0"/>
                            <a:ea typeface="+mn-ea"/>
                            <a:cs typeface="+mn-cs"/>
                          </a:rPr>
                        </m:ctrlPr>
                      </m:accPr>
                      <m:e>
                        <m:r>
                          <a:rPr lang="en-GB" sz="1200" i="1" kern="1200">
                            <a:solidFill>
                              <a:schemeClr val="tx1"/>
                            </a:solidFill>
                            <a:effectLst/>
                            <a:latin typeface="Cambria Math" panose="02040503050406030204" pitchFamily="18" charset="0"/>
                            <a:ea typeface="+mn-ea"/>
                            <a:cs typeface="+mn-cs"/>
                          </a:rPr>
                          <m:t>𝑅𝑅</m:t>
                        </m:r>
                      </m:e>
                    </m:acc>
                  </m:oMath>
                </a14:m>
                <a:r>
                  <a:rPr lang="el" sz="1200" kern="1200" baseline="-25000">
                    <a:solidFill>
                      <a:schemeClr val="tx1"/>
                    </a:solidFill>
                    <a:effectLst/>
                    <a:latin typeface="+mn-lt"/>
                    <a:ea typeface="+mn-ea"/>
                    <a:cs typeface="+mn-cs"/>
                  </a:rPr>
                  <a:t>j </a:t>
                </a:r>
                <a:r>
                  <a:rPr lang="el" sz="1200" kern="1200">
                    <a:solidFill>
                      <a:schemeClr val="tx1"/>
                    </a:solidFill>
                    <a:effectLst/>
                    <a:latin typeface="+mn-lt"/>
                    <a:ea typeface="+mn-ea"/>
                    <a:cs typeface="+mn-cs"/>
                  </a:rPr>
                  <a:t>είναι ο μέσος όρος των διαστημάτων RR μέχρι το jth. Αυτό είχε ως αποτέλεσμα τρεις ανεξάρτητες μεταβλητές: Διάθεση, Ενεργοποίηση και Έλεγχος. Η υψηλότερη διάθεση υποδηλώνει πιο θετική διάθεση, η υψηλότερη ενεργοποίηση υποδηλώνει περισσότερη διέγερση και ο υψηλότερος έλεγχος υποδηλώνει υψηλότερη αυτο-αποτελεσματικότητα.</a:t>
                </a:r>
                <a:endParaRPr lang="nb-NO" sz="1200" kern="1200">
                  <a:solidFill>
                    <a:schemeClr val="tx1"/>
                  </a:solidFill>
                  <a:effectLst/>
                  <a:latin typeface="+mn-lt"/>
                  <a:ea typeface="+mn-ea"/>
                  <a:cs typeface="+mn-cs"/>
                </a:endParaRPr>
              </a:p>
              <a:p>
                <a:endParaRPr lang="en-GB"/>
              </a:p>
              <a:p>
                <a:endParaRPr lang="en-GB"/>
              </a:p>
              <a:p>
                <a:pPr lvl="1"/>
                <a:r>
                  <a:rPr lang="el"/>
                  <a:t>Ο Cronbach είναι α </a:t>
                </a:r>
              </a:p>
              <a:p>
                <a:pPr lvl="2"/>
                <a:r>
                  <a:rPr lang="el" sz="2400"/>
                  <a:t>Έλεγχος=.633</a:t>
                </a:r>
              </a:p>
              <a:p>
                <a:pPr lvl="2"/>
                <a:r>
                  <a:rPr lang="el" sz="2400"/>
                  <a:t>Ενεργοποίηση=.891</a:t>
                </a:r>
              </a:p>
              <a:p>
                <a:pPr lvl="2"/>
                <a:r>
                  <a:rPr lang="el" sz="2400"/>
                  <a:t>Έλεγχος=.928</a:t>
                </a:r>
              </a:p>
              <a:p>
                <a:endParaRPr lang="en-GB"/>
              </a:p>
            </p:txBody>
          </p:sp>
        </mc:Choice>
        <mc:Fallback xmlns:p14="http://schemas.microsoft.com/office/powerpoint/2010/main" xmlns="">
          <p:sp>
            <p:nvSpPr>
              <p:cNvPr id="3" name="Plassholder for notater 2"/>
              <p:cNvSpPr>
                <a:spLocks noGrp="1"/>
              </p:cNvSpPr>
              <p:nvPr>
                <p:ph type="body" idx="1"/>
              </p:nvPr>
            </p:nvSpPr>
            <p:spPr/>
            <p:txBody>
              <a:bodyPr/>
              <a:lstStyle/>
              <a:p>
                <a:pPr/>
                <a:r>
                  <a:rPr lang="el" dirty="0"/>
                  <a:t>Το SAM είναι μια κλίμακα Likert 3 σημείων 9 σημείων (1 έως 9) που μετρά τη διάθεση (αρνητική προς θετική), τη φυσιολογική ενεργοποίηση (PA, λίγο έως πολύ) και τον έλεγχο (λίγο έως πολύ). Το SAM είναι μια επικυρωμένη οπτική κλίμακα ανεξάρτητη από τον πολιτισμό και τη γλώσσα που χρησιμοποιείται στην έρευνα απόδοσης [18] σε διαφορετικούς τομείς και πληθυσμούς, συμπεριλαμβανομένων των περιβαλλόντων στον κυβερνοχώρο [77-79]. </a:t>
                </a:r>
              </a:p>
              <a:p>
                <a:pPr marL="0" marR="0" lvl="0" indent="0" algn="l" defTabSz="914400" rtl="0" eaLnBrk="1" fontAlgn="auto" latinLnBrk="0" hangingPunct="1">
                  <a:lnSpc>
                    <a:spcPct val="100000"/>
                  </a:lnSpc>
                  <a:spcBef>
                    <a:spcPts val="0"/>
                  </a:spcBef>
                  <a:spcAft>
                    <a:spcPts val="0"/>
                  </a:spcAft>
                  <a:buClrTx/>
                  <a:buSzTx/>
                  <a:buFontTx/>
                  <a:buNone/>
                  <a:tabLst/>
                  <a:defRPr/>
                </a:pPr>
                <a:r>
                  <a:rPr lang="el" dirty="0"/>
                  <a:t>Υπολογίστηκαν τόσο οι μέσες βαθμολογίες όσο και οι βαθμολογίες μεταβλητότητας. </a:t>
                </a:r>
                <a:r>
                  <a:rPr lang="el" sz="1200" kern="1200" dirty="0">
                    <a:solidFill>
                      <a:schemeClr val="tx1"/>
                    </a:solidFill>
                    <a:effectLst/>
                    <a:latin typeface="+mn-lt"/>
                    <a:ea typeface="+mn-ea"/>
                    <a:cs typeface="+mn-cs"/>
                  </a:rPr>
                  <a:t>όπου N είναι ο συνολικός αριθμός των κορυφών R, RR </a:t>
                </a:r>
                <a:r>
                  <a:rPr lang="el" sz="1200" kern="1200" baseline="-25000" dirty="0">
                    <a:solidFill>
                      <a:schemeClr val="tx1"/>
                    </a:solidFill>
                    <a:effectLst/>
                    <a:latin typeface="+mn-lt"/>
                    <a:ea typeface="+mn-ea"/>
                    <a:cs typeface="+mn-cs"/>
                  </a:rPr>
                  <a:t>j</a:t>
                </a:r>
                <a:r>
                  <a:rPr lang="el" sz="1200" kern="1200" dirty="0">
                    <a:solidFill>
                      <a:schemeClr val="tx1"/>
                    </a:solidFill>
                    <a:effectLst/>
                    <a:latin typeface="+mn-lt"/>
                    <a:ea typeface="+mn-ea"/>
                    <a:cs typeface="+mn-cs"/>
                  </a:rPr>
                  <a:t> είναι το jο διάστημα RR, RR είναι ο μέσος όρος των διαστημάτων RR, () ̅</a:t>
                </a:r>
                <a:r>
                  <a:rPr lang="el" sz="1200" kern="1200" baseline="-25000" dirty="0">
                    <a:solidFill>
                      <a:schemeClr val="tx1"/>
                    </a:solidFill>
                    <a:effectLst/>
                    <a:latin typeface="+mn-lt"/>
                    <a:ea typeface="+mn-ea"/>
                    <a:cs typeface="+mn-cs"/>
                  </a:rPr>
                  <a:t>j </a:t>
                </a:r>
                <a:r>
                  <a:rPr lang="el" sz="1200" kern="1200" dirty="0">
                    <a:solidFill>
                      <a:schemeClr val="tx1"/>
                    </a:solidFill>
                    <a:effectLst/>
                    <a:latin typeface="+mn-lt"/>
                    <a:ea typeface="+mn-ea"/>
                    <a:cs typeface="+mn-cs"/>
                  </a:rPr>
                  <a:t>είναι ο μέσος όρος των διαστημάτων RR μέχρι το jο. Αυτό είχε ως αποτέλεσμα τρεις ανεξάρτητες μεταβλητές: Διάθεση, Ενεργοποίηση και Έλεγχος. Η υψηλότερη διάθεση υποδηλώνει πιο θετική διάθεση, η υψηλότερη ενεργοποίηση υποδηλώνει περισσότερη διέγερση και ο υψηλότερος έλεγχος υποδηλώνει υψηλότερη αυτο-αποτελεσματικότητα.</a:t>
                </a:r>
                <a:endParaRPr lang="nb-NO" sz="1200" kern="1200" dirty="0">
                  <a:solidFill>
                    <a:schemeClr val="tx1"/>
                  </a:solidFill>
                  <a:effectLst/>
                  <a:latin typeface="+mn-lt"/>
                  <a:ea typeface="+mn-ea"/>
                  <a:cs typeface="+mn-cs"/>
                </a:endParaRPr>
              </a:p>
              <a:p>
                <a:pPr/>
                <a:endParaRPr lang="en-GB" dirty="0"/>
              </a:p>
            </p:txBody>
          </p:sp>
        </mc:Fallback>
      </mc:AlternateContent>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00CDE-E440-46BE-B0A4-B5FD47D332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129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 sz="1200">
                <a:latin typeface="CMR10"/>
              </a:rPr>
              <a:t> </a:t>
            </a:r>
            <a:endParaRPr lang="en"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A6836-CC22-2945-B3B2-6A9E1B8BF5FB}"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20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31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094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l"/>
              <a:t>Η μεγαλύτερη πρόκληση που αντιμετωπίζουν οι σημερινοί οργανισμοί είναι η έλλειψη αποτελεσματικής εσωτερικής και εξωτερικής επικοινωνίας πριν, κατά τη διάρκεια και μετά από μια επίθεση.</a:t>
            </a:r>
          </a:p>
          <a:p>
            <a:pPr rtl="0"/>
            <a:endParaRPr lang="en-US"/>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42B72-137E-4DCD-9A2D-23A1BF8B939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3923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a:solidFill>
                <a:srgbClr val="FFFFFF"/>
              </a:solidFill>
              <a:effectLst/>
              <a:latin typeface="Roboto" panose="02000000000000000000" pitchFamily="2" charset="0"/>
            </a:endParaRPr>
          </a:p>
          <a:p>
            <a:r>
              <a:rPr lang="el"/>
              <a:t>Τσέσλι Σάλι Σάλενμπεργκερ</a:t>
            </a:r>
          </a:p>
          <a:p>
            <a:r>
              <a:rPr lang="el"/>
              <a:t>Προσωπικά:</a:t>
            </a:r>
          </a:p>
          <a:p>
            <a:r>
              <a:rPr lang="el"/>
              <a:t>Ισορροπία μεταξύ επαγγελματικής και προσωπικής ζωής</a:t>
            </a:r>
          </a:p>
          <a:p>
            <a:r>
              <a:rPr lang="el"/>
              <a:t>Εμπειρογνωμοσύνη σε θέματα κινδύνου – ξεκίνησε τη δική της εταιρεία</a:t>
            </a:r>
          </a:p>
          <a:p>
            <a:r>
              <a:rPr lang="el"/>
              <a:t>Γνώση ατυχημάτων με πτηνά</a:t>
            </a:r>
          </a:p>
          <a:p>
            <a:r>
              <a:rPr lang="el"/>
              <a:t>Πρακτική: Πολεμική Αεροπορία, (κέρδισε βραβείο) MSc in HF</a:t>
            </a:r>
          </a:p>
          <a:p>
            <a:r>
              <a:rPr lang="el"/>
              <a:t>Κατανοητά όρια διαδικασίας και θυσία μελλοντικών αποτελεσμάτων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FFFFF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 b="0" i="0">
                <a:solidFill>
                  <a:srgbClr val="FFFFFF"/>
                </a:solidFill>
                <a:effectLst/>
                <a:latin typeface="Roboto" panose="02000000000000000000" pitchFamily="2" charset="0"/>
              </a:rPr>
              <a:t>Πτήση 1549 της US Airways που συνετρίβη στο Hudson, 15 Ιανουαρίου 2009. Συμπληρώνεται από πληροφορίες ήχου ATC (έλεγχος εναέριας κυκλοφορίας) και CVR (καταγραφέας φωνής πιλοτηρίου, ως κείμενο) που περιγράφουν λεπτομερώς την κατάσταση όπως εκτυλίχθηκε για τον κυβερνήτη Sullenberger και τον συγκυβερνήτη Skiles, καθώς οι άνδρες έκαναν το καλύτερο δυνατό από το ανίσχυρο Airbus A320 τους.</a:t>
            </a:r>
          </a:p>
          <a:p>
            <a:endParaRPr lang="nb-NO"/>
          </a:p>
          <a:p>
            <a:r>
              <a:rPr lang="el"/>
              <a:t>Κατάσταση:</a:t>
            </a:r>
          </a:p>
          <a:p>
            <a:r>
              <a:rPr lang="el"/>
              <a:t>Ξεκούραστος!! (δεν βγήκε για διασκέδαση το προηγούμενο βράδυ)</a:t>
            </a:r>
          </a:p>
          <a:p>
            <a:r>
              <a:rPr lang="el"/>
              <a:t>Έμπειρη ομάδα</a:t>
            </a:r>
          </a:p>
          <a:p>
            <a:endParaRPr lang="en-GB"/>
          </a:p>
          <a:p>
            <a:r>
              <a:rPr lang="el" b="0" i="0">
                <a:solidFill>
                  <a:srgbClr val="555555"/>
                </a:solidFill>
                <a:effectLst/>
                <a:latin typeface="Arial" panose="020B0604020202020204" pitchFamily="34" charset="0"/>
              </a:rPr>
              <a:t>Και οι 155 επιβαίνοντες επιβιώνουν</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56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l" b="1"/>
              <a:t>Πριν από μια επίθεση</a:t>
            </a:r>
            <a:endParaRPr lang="en-US"/>
          </a:p>
          <a:p>
            <a:pPr rtl="0"/>
            <a:r>
              <a:rPr lang="el"/>
              <a:t>υπαλλήλους και εκπαίδευση (περιοδική), η τεχνολογία δεν θα προστατεύσει από επίθεση. </a:t>
            </a:r>
          </a:p>
          <a:p>
            <a:pPr rtl="0"/>
            <a:r>
              <a:rPr lang="el"/>
              <a:t>Βεβαιωθείτε ότι η ομάδα ασφαλείας σας εκπαιδεύεται περιοδικά. Συνιστάται επίσης οι βέλτιστες πρακτικές σχετικά με το spear phishing (η χρήση δόλιων μηνυμάτων ηλεκτρονικού ταχυδρομείου που απευθύνονται σε συγκεκριμένους χρήστες για να εξαπολύσουν μια επίθεση), ώστε οι άνθρωποί σας να γνωρίζουν πώς να αναγνωρίζουν ύποπτα μηνύματα ηλεκτρονικού ταχυδρομείου, συνδέσμους και συνημμένα που μπορούν να βλάψουν τα συστήματά σας.</a:t>
            </a:r>
          </a:p>
          <a:p>
            <a:pPr rtl="0"/>
            <a:r>
              <a:rPr lang="el"/>
              <a:t>Ένα περιβάλλον εργασίας εμπιστοσύνης σε συνδυασμό με πολυάσχολους ανθρώπους μπορεί εύκολα να οδηγήσει σε κακές αποφάσεις σε κλάσματα δευτερολέπτου σχετικά με το άνοιγμα μηνυμάτων ηλεκτρονικού ταχυδρομείου και την έκθεση των πιο κρίσιμων συστημάτων σας σε επιθέσεις, ανεξάρτητα από την πολυπλοκότητα της τεχνολογίας ασφαλείας που έχετε αναπτύξει. Το 91 τοις εκατό των κυβερνοεπιθέσεων ξεκινούν με ένα spear phishing email, σύμφωνα με έρευνα της TechWorld. Επομένως, η προληπτική και διαρκής εκπαίδευση σχετικά με τους κινδύνους ασφαλείας είναι κρίσιμη. Οι χάκερ βελτιώνουν συνεχώς τις τεχνικές τους «phishing» για να ξεγελάσουν τους χρήστες και πρέπει όχι μόνο να τους ειδοποιήσετε για την πιο πρόσφατη απειλή, αλλά να τους υπενθυμίσετε να διατηρούν την ασφάλεια στην κορυφή όλων των άλλων εργασιών τους.</a:t>
            </a:r>
          </a:p>
          <a:p>
            <a:pPr rtl="0"/>
            <a:r>
              <a:rPr lang="el"/>
              <a:t>Η προστασία των χρηστών από τέτοια επιζήμια λάθη είναι μια μεγάλη νίκη. Επομένως, βεβαιωθείτε ότι το C-suite κατανοεί τους επιχειρηματικούς κινδύνους και τη σημασία της ανάπτυξης μιας προληπτικής στρατηγικής. Οι CISO θα πρέπει επίσης να ασκήσουν πιέσεις για να υποστηρίξουν εκπαιδευτικά προγράμματα – οικονομικά και προσωπικά, δίνοντας οι ίδιοι το καλύτερο παράδειγμα ασφαλούς υπολογιστών.</a:t>
            </a:r>
          </a:p>
          <a:p>
            <a:pPr rtl="0"/>
            <a:r>
              <a:rPr lang="el" b="1"/>
              <a:t>Κατά τη διάρκεια μιας επίθεσης</a:t>
            </a:r>
            <a:endParaRPr lang="en-US"/>
          </a:p>
          <a:p>
            <a:pPr rtl="0"/>
            <a:r>
              <a:rPr lang="el"/>
              <a:t>Κατά τη διάρκεια μιας επίθεσης, η έλλειψη επικοινωνίας μπορεί πραγματικά να βλάψει. Η παραβίαση της ασφάλειας είναι επίσης παραβίαση εμπιστοσύνης και αποτελεί ζωτικό στοιχείο στις σχέσεις πελατών και συνεργατών. Κάθε τίτλος σχετικά με παραβιάσεις απορρήτου και δεδομένων, οποιαδήποτε αποτυχία προστασίας των συστημάτων και των δεδομένων σας θα βλάψει τον οργανισμό και την επωνυμία σας.</a:t>
            </a:r>
          </a:p>
          <a:p>
            <a:pPr rtl="0"/>
            <a:r>
              <a:rPr lang="el"/>
              <a:t>Η διαφορά μεταξύ μιας παραβίασης που είναι ένα μικρό χτύπημα ή ένας σημαντικός αντίκτυπος στον οργανισμό σας και την αγοραία αξία του, είναι η επικοινωνία.</a:t>
            </a:r>
          </a:p>
          <a:p>
            <a:pPr rtl="0"/>
            <a:r>
              <a:rPr lang="el"/>
              <a:t>Σκεφτείτε για μια στιγμή, τον αντίκτυπο των προληπτικών και κανονιστικών ειδοποιήσεων, για παράδειγμα, σε όλους τους υπαλλήλους που αυξάνουν δραστικά τη ζημιά από μια επίθεση, θέτοντας σε κίνδυνο ακόμη περισσότερο εξοπλισμό πληροφορικής, καθώς οι εργαζόμενοι συνδέουν τους φορητούς υπολογιστές τους με το δίκτυο της εταιρείας.</a:t>
            </a:r>
          </a:p>
          <a:p>
            <a:pPr rtl="0"/>
            <a:r>
              <a:rPr lang="el"/>
              <a:t>Μπορεί να χρειαστεί να δημιουργηθούν εναλλακτικές πλατφόρμες επικοινωνίας, εκτός ζώνης, από την υποδομή της εταιρείας, για χρήση κατά τη διάρκεια μιας επίθεσης, ειδικά εάν το κανονικό δίκτυο τηλεπικοινωνιών και τα συστήματα email έχουν παραβιαστεί, όπως ακριβώς στο hack της Sony Pictures. Αν και η γρήγορη και στοχευμένη επικοινωνία με τους σχετικούς ειδικούς πληροφορικής θα είναι το κλειδί, μην ξεχνάτε ότι μπορεί επίσης να χρειαστείτε συχνές ενημερώσεις με τη διοίκηση, το νομικό τμήμα, το μάρκετινγκ, τους βασικούς ενδιαφερόμενους φορείς και τους συνεργάτες για να συμμορφωθείτε με τους κανονισμούς που διέπουν την αναφορά απορρήτου και ασφάλειας δεδομένων. </a:t>
            </a:r>
          </a:p>
          <a:p>
            <a:pPr rtl="0"/>
            <a:r>
              <a:rPr lang="el" b="1"/>
              <a:t>Μετά την επίθεση</a:t>
            </a:r>
            <a:endParaRPr lang="en-US"/>
          </a:p>
          <a:p>
            <a:pPr rtl="0"/>
            <a:r>
              <a:rPr lang="el"/>
              <a:t>Η ιστορία υπαγορεύει ότι οι οργανισμοί που χειρίστηκαν τις επικοινωνίες καλά μετά από μια παραβίαση υπέστησαν μόνο μικρές διακυμάνσεις στην τιμή της μετοχής και στην εμπιστοσύνη των πελατών. Όσοι δεν μπόρεσαν να περάσουν το μήνυμα, ή μπέρδεψαν το μήνυμα, υπέστησαν πολύ μεγαλύτερη και πιο μακροχρόνια ζημιά. Μην το αφήνετε στην τύχη σε μια κρίση.</a:t>
            </a:r>
          </a:p>
          <a:p>
            <a:pPr rtl="0"/>
            <a:r>
              <a:rPr lang="el"/>
              <a:t>Ένα υγιές σχέδιο επικοινωνίας μετά την επίθεση πρέπει να περιγράφει αυτό που συνέβη όσο το δυνατόν πιο ειλικρινά και ολοκληρωμένα. Θα εξηγεί τα διορθωτικά μέτρα που ελήφθησαν για όλα τα επηρεαζόμενα μέρη και (το συντομότερο δυνατό) τι σχεδιάζεται για να αποφευχθεί η επανάληψη. Αυτό είναι δύσκολο να γίνει εν μέσω κρίσης, επομένως έχετε ένα σχέδιο αντίδρασης. Έχετε επίσης ένα δοκιμασμένο σύστημα επικοινωνίας για να ειδοποιείτε όλους τους ενδιαφερόμενους.</a:t>
            </a:r>
          </a:p>
          <a:p>
            <a:pPr rtl="0"/>
            <a:endParaRPr lang="en-US"/>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42B72-137E-4DCD-9A2D-23A1BF8B939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60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1: . Η μετάδοση συμβαίνει μέσω της μίμησης. </a:t>
            </a:r>
          </a:p>
          <a:p>
            <a:r>
              <a:rPr lang="el"/>
              <a:t>2: Μαϊμού βλέπε Monkey Do</a:t>
            </a:r>
          </a:p>
          <a:p>
            <a:r>
              <a:rPr lang="el"/>
              <a:t>3: Τα θετικά συναισθήματα εξαπλώνονται πιο αργά και τα αρνητικά συναισθήματα βιώνονται πιο δυνατά – νευροεπιστήμη</a:t>
            </a:r>
          </a:p>
          <a:p>
            <a:r>
              <a:rPr lang="el"/>
              <a:t>4: Τα θετικά συναισθήματα δίνουν ώθηση, τα αρνητικά προκαλούν άγχος - απόδοση</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5141C-65FB-4202-AB8E-2A828905128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364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err="1"/>
              <a:t>Ο Ουρουγουανός επιθετικός της Μπαρτσελόνα, Λουίς Σουάρες, αντιδρά αφού η Λίβερπουλ σημείωσε το τρίτο της γκολ κατά τη διάρκεια του δεύτερου ημιτελικού του UEFA Champions League μεταξύ Λίβερπουλ και Μπαρτσελόνα στο Άνφιλντ στο Λίβερπουλ, βορειοδυτική Αγγλία στις 7 Μαΐου 2019.</a:t>
            </a:r>
          </a:p>
          <a:p>
            <a:endParaRPr lang="nb-NO"/>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5141C-65FB-4202-AB8E-2A828905128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4370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8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l" altLang="nb-NO" sz="1200"/>
              <a:t>Μια διαδικασία κατά την οποία ένα άτομο αναζητά ενεργά σχέσεις και μοτίβα για να επιλύσει αντιφάσεις ή να φέρει συνοχή από ένα σύνολο εμπειριών.</a:t>
            </a:r>
          </a:p>
          <a:p>
            <a:pPr eaLnBrk="1" hangingPunct="1">
              <a:lnSpc>
                <a:spcPct val="90000"/>
              </a:lnSpc>
              <a:defRPr/>
            </a:pPr>
            <a:r>
              <a:rPr lang="el" altLang="nb-NO" sz="1200"/>
              <a:t>Οι αντιφάσεις οδηγούν σε ανισορροπία, προσαρμογή και αφομοίωση.</a:t>
            </a:r>
          </a:p>
          <a:p>
            <a:pPr eaLnBrk="1" hangingPunct="1">
              <a:lnSpc>
                <a:spcPct val="90000"/>
              </a:lnSpc>
              <a:defRPr/>
            </a:pPr>
            <a:r>
              <a:rPr lang="el" altLang="nb-NO" sz="1200"/>
              <a:t>Η αυτορρύθμιση ξεκινά με την εξερεύνηση και προχωρά μέσω της εφεύρεσης και της εφαρμογής.</a:t>
            </a:r>
          </a:p>
          <a:p>
            <a:pPr eaLnBrk="1" hangingPunct="1">
              <a:lnSpc>
                <a:spcPct val="90000"/>
              </a:lnSpc>
              <a:defRPr/>
            </a:pPr>
            <a:r>
              <a:rPr lang="el" altLang="nb-NO" sz="1200"/>
              <a:t>Το έργο της αυτορρύθμισης καλεί τους μαθητές να εντοπίσουν μοτίβα, να βγάλουν συμπεράσματα και να κάνουν συγκρίσεις.</a:t>
            </a:r>
          </a:p>
          <a:p>
            <a:pPr eaLnBrk="1" hangingPunct="1">
              <a:lnSpc>
                <a:spcPct val="90000"/>
              </a:lnSpc>
              <a:defRPr/>
            </a:pPr>
            <a:r>
              <a:rPr lang="el" altLang="nb-NO" sz="1200"/>
              <a:t>Η αυτορρύθμιση είναι απαραίτητη για την αύξηση τόσο των δηλωτικών όσο και των διαδικαστικών γνώσεων.</a:t>
            </a:r>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33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5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r>
              <a:rPr lang="el" b="1"/>
              <a:t>Η επίγνωση της κατάστασης</a:t>
            </a:r>
            <a:r>
              <a:rPr lang="el"/>
              <a:t> ή </a:t>
            </a:r>
            <a:r>
              <a:rPr lang="el" b="1"/>
              <a:t>η επίγνωση της κατάστασης</a:t>
            </a:r>
            <a:r>
              <a:rPr lang="el"/>
              <a:t> (</a:t>
            </a:r>
            <a:r>
              <a:rPr lang="el" b="1"/>
              <a:t>SA</a:t>
            </a:r>
            <a:r>
              <a:rPr lang="el"/>
              <a:t>) είναι η αντίληψη των περιβαλλοντικών στοιχείων και γεγονότων σε σχέση με το χρόνο ή το χώρο, η κατανόηση της σημασίας τους και η προβολή της μελλοντικής τους κατάστασης.</a:t>
            </a:r>
            <a:r>
              <a:rPr lang="el" baseline="30000">
                <a:hlinkClick r:id="rId3"/>
              </a:rPr>
              <a:t>[1]</a:t>
            </a:r>
            <a:r>
              <a:rPr lang="el"/>
              <a:t> </a:t>
            </a:r>
          </a:p>
          <a:p>
            <a:r>
              <a:rPr lang="el"/>
              <a:t>Έχει αναγνωριστεί ως κρίσιμο θεμέλιο για την επιτυχή λήψη αποφάσεων σε ένα ευρύ φάσμα καταστάσεων, σε καθημερινές καταστάσεις έκτακτης ανάγκης, όπως η επιβολή του νόμου, η αεροπορία, ο έλεγχος εναέριας κυκλοφορίας, η υγειονομική περίθαλψη, οι στρατιωτικές επιχειρήσεις διοίκησης και ελέγχου κ.λπ</a:t>
            </a:r>
            <a:endParaRPr lang="en-US"/>
          </a:p>
          <a:p>
            <a:r>
              <a:rPr lang="el"/>
              <a:t>Η έλλειψη ή η ανεπαρκής επίγνωση της κατάστασης έχει αναγνωριστεί ως ένας από τους κύριους παράγοντες ατυχημάτων που αποδίδονται σε </a:t>
            </a:r>
            <a:r>
              <a:rPr lang="el">
                <a:hlinkClick r:id="rId4" tooltip="Human error"/>
              </a:rPr>
              <a:t>ανθρώπινο λάθος</a:t>
            </a:r>
            <a:r>
              <a:rPr lang="el"/>
              <a:t>.</a:t>
            </a:r>
          </a:p>
          <a:p>
            <a:endParaRPr lang="en-US"/>
          </a:p>
          <a:p>
            <a:r>
              <a:rPr lang="el"/>
              <a:t>Η SA χωρίζεται σε τρία τμήματα: αντίληψη των στοιχείων στο περιβάλλον, κατανόηση της κατάστασης και προβολή της μελλοντικής κατάστασης.</a:t>
            </a:r>
            <a:r>
              <a:rPr lang="el" baseline="30000">
                <a:hlinkClick r:id="rId5"/>
              </a:rPr>
              <a:t>[7]</a:t>
            </a:r>
            <a:r>
              <a:rPr lang="el"/>
              <a:t> </a:t>
            </a:r>
          </a:p>
          <a:p>
            <a:endParaRPr lang="en-US"/>
          </a:p>
          <a:p>
            <a:r>
              <a:rPr lang="el"/>
              <a:t>Έχουν επίσης εντοπιστεί τρεις πτυχές της SA: πολιτείες SA, συστήματα SA και διαδικασίες SA (δύο τελευταίες την επόμενη εβδομάδα)</a:t>
            </a:r>
          </a:p>
          <a:p>
            <a:endParaRPr lang="en-US"/>
          </a:p>
          <a:p>
            <a:r>
              <a:rPr lang="el"/>
              <a:t>Η SA αναφέρει την πραγματική επίγνωση της κατάστασης. </a:t>
            </a:r>
          </a:p>
          <a:p>
            <a:r>
              <a:rPr lang="el" b="1"/>
              <a:t>Αντικείμενα L1)</a:t>
            </a:r>
            <a:r>
              <a:rPr lang="el"/>
              <a:t>: Επίγνωση διαφόρων αντικειμένων στον κόσμο και της τρέχουσας κατάστασής τους. Τα αντικείμενα και η κατάστασή τους μπορεί να είναι ενδεικτικά συγκεκριμένων καταστάσεων (ότι πρόκειται να συμβούν, ότι βρίσκονται σε εξέλιξη κ.λπ.). Στη συνέχεια, συχνά αναφέρονται ως ενδείξεις. </a:t>
            </a:r>
          </a:p>
          <a:p>
            <a:r>
              <a:rPr lang="el" b="1"/>
              <a:t>Πλαίσια (L1): </a:t>
            </a:r>
            <a:r>
              <a:rPr lang="el"/>
              <a:t>Επίγνωση του είδους της κατάστασης που βρίσκεται σε εξέλιξη, π.χ. εισβολή στο διάδρομο όπου ένα αεροσκάφος πρόκειται να συγκρουστεί με κάποιο αντικείμενο στον διάδρομο. </a:t>
            </a:r>
          </a:p>
          <a:p>
            <a:r>
              <a:rPr lang="el" b="1"/>
              <a:t>Επιπτώσεις L2)</a:t>
            </a:r>
            <a:r>
              <a:rPr lang="el"/>
              <a:t>: Επίγνωση των αντικειμένων μέσα στα πλαίσια, του τι σημαίνει η τρέχουσα κατάστασή τους σε μια συγκεκριμένη κατάσταση. Π.χ. οι επιπτώσεις της τρέχουσας ταχύτητας του αεροσκάφους ή της κατάστασης του δικτύου για το CS – συνδέεται με την προβολή (l3) </a:t>
            </a:r>
          </a:p>
          <a:p>
            <a:r>
              <a:rPr lang="el" b="1"/>
              <a:t>Ορίζοντας γεγονότων L3</a:t>
            </a:r>
            <a:r>
              <a:rPr lang="el"/>
              <a:t>: Επίγνωση σχεδίων και γεγονότων στο χρόνο και στο χώρο. Περιλαμβάνει επίγνωση του τι έχει συμβεί (χρήσιμο για τη διάγνωση, για την επίτευξη SA, για την πλαισίωση καταστάσεων). Περιλαμβάνει επίσης πρόγνωση, επίγνωση του τι μπορεί να συμβεί στη συνέχεια. Αυτό περιλαμβάνει αφενός την επίγνωση τόσο του τι μπορεί να συμβεί με βάση τη διάγνωση και την τρέχουσα κατάσταση, όσο και αφετέρου την επίγνωση των τρεχόντων σχεδίων και προθέσεων. </a:t>
            </a:r>
          </a:p>
          <a:p>
            <a:endParaRPr lang="en-US"/>
          </a:p>
          <a:p>
            <a:r>
              <a:rPr lang="el"/>
              <a:t>Τα συστήματα SA αναφέρονται στην κατανομή SA σε ομάδες και μεταξύ αντικειμένων στο περιβάλλον και στην ανταλλαγή SA μεταξύ τμημάτων του συστήματος. Οι διαδικασίες SA αναφέρονται στην ενημέρωση των καταστάσεων SA και σε αυτό που καθοδηγεί την αλλαγή της SA από στιγμή σε στιγμή. Αυτές οι δύο πτυχές θα συζητηθούν την επόμενη εβδομάδα</a:t>
            </a:r>
          </a:p>
          <a:p>
            <a:endParaRPr lang="nb-NO"/>
          </a:p>
          <a:p>
            <a:endParaRPr lang="nb-NO"/>
          </a:p>
          <a:p>
            <a:r>
              <a:rPr lang="el" err="1"/>
              <a:t>Μεταγνώση</a:t>
            </a:r>
            <a:endParaRPr lang="nb-NO"/>
          </a:p>
          <a:p>
            <a:r>
              <a:rPr lang="el" b="1"/>
              <a:t>Η μεταγνώση</a:t>
            </a:r>
            <a:r>
              <a:rPr lang="el"/>
              <a:t> είναι η επίγνωση των δικών του διαδικασιών σκέψης και η κατανόηση των μοτίβων πίσω από αυτές</a:t>
            </a:r>
          </a:p>
          <a:p>
            <a:r>
              <a:rPr lang="el"/>
              <a:t>Δύο συστατικά της μεταγνώσης: (1) γνώση για τη γνώση και (2) ρύθμιση των γνωστικών λειτουργιών</a:t>
            </a:r>
            <a:endParaRPr lang="en-US"/>
          </a:p>
          <a:p>
            <a:endParaRPr lang="en-US"/>
          </a:p>
          <a:p>
            <a:r>
              <a:rPr lang="el"/>
              <a:t>Έλεγχος Επίγνωση κατάστασης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Date Placeholder 2"/>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0383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62371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1"/>
          </a:xfrm>
        </p:spPr>
        <p:txBody>
          <a:bodyPr anchor="b"/>
          <a:lstStyle>
            <a:lvl1pPr algn="l">
              <a:defRPr sz="3200" b="1"/>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5720080" y="327663"/>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ext Placeholder 3"/>
          <p:cNvSpPr>
            <a:spLocks noGrp="1"/>
          </p:cNvSpPr>
          <p:nvPr>
            <p:ph type="body" sz="half" idx="2"/>
          </p:nvPr>
        </p:nvSpPr>
        <p:spPr>
          <a:xfrm>
            <a:off x="731522" y="1722123"/>
            <a:ext cx="4813301" cy="562927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6228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7"/>
          </a:xfrm>
        </p:spPr>
        <p:txBody>
          <a:bodyPr anchor="b"/>
          <a:lstStyle>
            <a:lvl1pPr algn="l">
              <a:defRPr sz="3200" b="1"/>
            </a:lvl1pPr>
          </a:lstStyle>
          <a:p>
            <a:r>
              <a:rPr lang="el"/>
              <a:t>Κάντε κλικ για να επεξεργαστείτε το στυλ τίτλου κύριου τίτλου</a:t>
            </a:r>
          </a:p>
        </p:txBody>
      </p:sp>
      <p:sp>
        <p:nvSpPr>
          <p:cNvPr id="3" name="Picture Placeholder 2"/>
          <p:cNvSpPr>
            <a:spLocks noGrp="1"/>
          </p:cNvSpPr>
          <p:nvPr>
            <p:ph type="pic" idx="1"/>
          </p:nvPr>
        </p:nvSpPr>
        <p:spPr>
          <a:xfrm>
            <a:off x="2867660" y="735330"/>
            <a:ext cx="8778240" cy="4937760"/>
          </a:xfrm>
        </p:spPr>
        <p:txBody>
          <a:bodyPr/>
          <a:lstStyle>
            <a:lvl1pPr marL="0" indent="0">
              <a:buNone/>
              <a:defRPr sz="5120"/>
            </a:lvl1pPr>
            <a:lvl2pPr marL="731502" indent="0">
              <a:buNone/>
              <a:defRPr sz="4480"/>
            </a:lvl2pPr>
            <a:lvl3pPr marL="1463004" indent="0">
              <a:buNone/>
              <a:defRPr sz="3840"/>
            </a:lvl3pPr>
            <a:lvl4pPr marL="2194505" indent="0">
              <a:buNone/>
              <a:defRPr sz="3200"/>
            </a:lvl4pPr>
            <a:lvl5pPr marL="2926007" indent="0">
              <a:buNone/>
              <a:defRPr sz="3200"/>
            </a:lvl5pPr>
            <a:lvl6pPr marL="3657509" indent="0">
              <a:buNone/>
              <a:defRPr sz="3200"/>
            </a:lvl6pPr>
            <a:lvl7pPr marL="4389011" indent="0">
              <a:buNone/>
              <a:defRPr sz="3200"/>
            </a:lvl7pPr>
            <a:lvl8pPr marL="5120512" indent="0">
              <a:buNone/>
              <a:defRPr sz="3200"/>
            </a:lvl8pPr>
            <a:lvl9pPr marL="5852014" indent="0">
              <a:buNone/>
              <a:defRPr sz="3200"/>
            </a:lvl9pPr>
          </a:lstStyle>
          <a:p>
            <a:endParaRPr lang="en-US"/>
          </a:p>
        </p:txBody>
      </p:sp>
      <p:sp>
        <p:nvSpPr>
          <p:cNvPr id="4" name="Text Placeholder 3"/>
          <p:cNvSpPr>
            <a:spLocks noGrp="1"/>
          </p:cNvSpPr>
          <p:nvPr>
            <p:ph type="body" sz="half" idx="2"/>
          </p:nvPr>
        </p:nvSpPr>
        <p:spPr>
          <a:xfrm>
            <a:off x="2867660" y="6440806"/>
            <a:ext cx="8778240" cy="96583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7572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Vertical Text Placeholder 2"/>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288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l"/>
              <a:t>Κάντε κλικ για να επεξεργαστείτε το στυλ τίτλου κύριου τίτλου</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ιστότοποι\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093561" y="3721942"/>
            <a:ext cx="2342054" cy="843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4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1175706"/>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106662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22A3E-CE09-42A7-960E-FA6C83E78036}"/>
              </a:ext>
            </a:extLst>
          </p:cNvPr>
          <p:cNvSpPr>
            <a:spLocks noGrp="1"/>
          </p:cNvSpPr>
          <p:nvPr>
            <p:ph type="ctrTitle"/>
          </p:nvPr>
        </p:nvSpPr>
        <p:spPr>
          <a:xfrm>
            <a:off x="1828800" y="1346836"/>
            <a:ext cx="10972800" cy="2865120"/>
          </a:xfrm>
        </p:spPr>
        <p:txBody>
          <a:bodyPr anchor="b"/>
          <a:lstStyle>
            <a:lvl1pPr algn="ctr">
              <a:defRPr sz="7200"/>
            </a:lvl1pPr>
          </a:lstStyle>
          <a:p>
            <a:r>
              <a:rPr lang="el"/>
              <a:t>Επεξεργασία μορφής κύριου τίτλου</a:t>
            </a:r>
          </a:p>
        </p:txBody>
      </p:sp>
      <p:sp>
        <p:nvSpPr>
          <p:cNvPr id="3" name="Untertitel 2">
            <a:extLst>
              <a:ext uri="{FF2B5EF4-FFF2-40B4-BE49-F238E27FC236}">
                <a16:creationId xmlns:a16="http://schemas.microsoft.com/office/drawing/2014/main" id="{58BAB45E-0635-47CD-858E-BDC83B16D744}"/>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Επεξεργασία μορφής κύριας λεζάντας</a:t>
            </a:r>
          </a:p>
        </p:txBody>
      </p:sp>
      <p:sp>
        <p:nvSpPr>
          <p:cNvPr id="4" name="Datumsplatzhalter 3">
            <a:extLst>
              <a:ext uri="{FF2B5EF4-FFF2-40B4-BE49-F238E27FC236}">
                <a16:creationId xmlns:a16="http://schemas.microsoft.com/office/drawing/2014/main" id="{B13FC4FA-E707-4102-B4BB-520F7F99933B}"/>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6" name="Foliennummernplatzhalter 5">
            <a:extLst>
              <a:ext uri="{FF2B5EF4-FFF2-40B4-BE49-F238E27FC236}">
                <a16:creationId xmlns:a16="http://schemas.microsoft.com/office/drawing/2014/main" id="{C5192648-EC4D-4D4E-A2BA-FD45003CB9C2}"/>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502451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993F6-0F99-4BCB-9AF1-619E6817DA39}"/>
              </a:ext>
            </a:extLst>
          </p:cNvPr>
          <p:cNvSpPr>
            <a:spLocks noGrp="1"/>
          </p:cNvSpPr>
          <p:nvPr>
            <p:ph type="title"/>
          </p:nvPr>
        </p:nvSpPr>
        <p:spPr/>
        <p:txBody>
          <a:bodyPr/>
          <a:lstStyle/>
          <a:p>
            <a:r>
              <a:rPr lang="el"/>
              <a:t>Επεξεργασία μορφής κύριου τίτλου</a:t>
            </a:r>
          </a:p>
        </p:txBody>
      </p:sp>
      <p:sp>
        <p:nvSpPr>
          <p:cNvPr id="3" name="Inhaltsplatzhalter 2">
            <a:extLst>
              <a:ext uri="{FF2B5EF4-FFF2-40B4-BE49-F238E27FC236}">
                <a16:creationId xmlns:a16="http://schemas.microsoft.com/office/drawing/2014/main" id="{EC0DC6D7-7E14-4614-8845-65D8B78BEBE3}"/>
              </a:ext>
            </a:extLst>
          </p:cNvPr>
          <p:cNvSpPr>
            <a:spLocks noGrp="1"/>
          </p:cNvSpPr>
          <p:nvPr>
            <p:ph idx="1"/>
          </p:nvPr>
        </p:nvSpPr>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77A1923F-B9CD-46CF-BAAE-8431D1C5BDD9}"/>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5" name="Fußzeilenplatzhalter 4">
            <a:extLst>
              <a:ext uri="{FF2B5EF4-FFF2-40B4-BE49-F238E27FC236}">
                <a16:creationId xmlns:a16="http://schemas.microsoft.com/office/drawing/2014/main" id="{5720439A-D9F3-4957-9545-87777127178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CA80B9-9F29-49F3-8482-73CA809E51AA}"/>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36043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DCDDA-A0C5-473B-9963-D9F62E1A7795}"/>
              </a:ext>
            </a:extLst>
          </p:cNvPr>
          <p:cNvSpPr>
            <a:spLocks noGrp="1"/>
          </p:cNvSpPr>
          <p:nvPr>
            <p:ph type="title"/>
          </p:nvPr>
        </p:nvSpPr>
        <p:spPr>
          <a:xfrm>
            <a:off x="998220" y="2051686"/>
            <a:ext cx="12618720" cy="3423284"/>
          </a:xfrm>
        </p:spPr>
        <p:txBody>
          <a:bodyPr anchor="b"/>
          <a:lstStyle>
            <a:lvl1pPr>
              <a:defRPr sz="7200"/>
            </a:lvl1pPr>
          </a:lstStyle>
          <a:p>
            <a:r>
              <a:rPr lang="el"/>
              <a:t>Επεξεργασία μορφής κύριου τίτλου</a:t>
            </a:r>
          </a:p>
        </p:txBody>
      </p:sp>
      <p:sp>
        <p:nvSpPr>
          <p:cNvPr id="3" name="Textplatzhalter 2">
            <a:extLst>
              <a:ext uri="{FF2B5EF4-FFF2-40B4-BE49-F238E27FC236}">
                <a16:creationId xmlns:a16="http://schemas.microsoft.com/office/drawing/2014/main" id="{EF29C8FC-9086-4F02-960E-5F1CD06CA3F3}"/>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l"/>
              <a:t>Επεξεργασία μορφής κύριου κειμένου</a:t>
            </a:r>
          </a:p>
        </p:txBody>
      </p:sp>
      <p:sp>
        <p:nvSpPr>
          <p:cNvPr id="4" name="Datumsplatzhalter 3">
            <a:extLst>
              <a:ext uri="{FF2B5EF4-FFF2-40B4-BE49-F238E27FC236}">
                <a16:creationId xmlns:a16="http://schemas.microsoft.com/office/drawing/2014/main" id="{315EDAFC-0762-40AE-B95A-EF872F733495}"/>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5" name="Fußzeilenplatzhalter 4">
            <a:extLst>
              <a:ext uri="{FF2B5EF4-FFF2-40B4-BE49-F238E27FC236}">
                <a16:creationId xmlns:a16="http://schemas.microsoft.com/office/drawing/2014/main" id="{E251B7BC-4EEC-4709-83E6-44D8F5C9C0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B6F073-4132-4330-93F1-4C4D8B3A4F1F}"/>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264986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E6F36-A246-46DB-A9D6-B4B3C30FF21E}"/>
              </a:ext>
            </a:extLst>
          </p:cNvPr>
          <p:cNvSpPr>
            <a:spLocks noGrp="1"/>
          </p:cNvSpPr>
          <p:nvPr>
            <p:ph type="title"/>
          </p:nvPr>
        </p:nvSpPr>
        <p:spPr/>
        <p:txBody>
          <a:bodyPr/>
          <a:lstStyle/>
          <a:p>
            <a:r>
              <a:rPr lang="el"/>
              <a:t>Επεξεργασία μορφής κύριου τίτλου</a:t>
            </a:r>
          </a:p>
        </p:txBody>
      </p:sp>
      <p:sp>
        <p:nvSpPr>
          <p:cNvPr id="3" name="Inhaltsplatzhalter 2">
            <a:extLst>
              <a:ext uri="{FF2B5EF4-FFF2-40B4-BE49-F238E27FC236}">
                <a16:creationId xmlns:a16="http://schemas.microsoft.com/office/drawing/2014/main" id="{7EDC998F-FD68-4035-AC77-12E9BC52E598}"/>
              </a:ext>
            </a:extLst>
          </p:cNvPr>
          <p:cNvSpPr>
            <a:spLocks noGrp="1"/>
          </p:cNvSpPr>
          <p:nvPr>
            <p:ph sz="half" idx="1"/>
          </p:nvPr>
        </p:nvSpPr>
        <p:spPr>
          <a:xfrm>
            <a:off x="1005840" y="2190750"/>
            <a:ext cx="6217920" cy="52216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Inhaltsplatzhalter 3">
            <a:extLst>
              <a:ext uri="{FF2B5EF4-FFF2-40B4-BE49-F238E27FC236}">
                <a16:creationId xmlns:a16="http://schemas.microsoft.com/office/drawing/2014/main" id="{307B72F9-9877-410D-9E6C-DA2F7190CC32}"/>
              </a:ext>
            </a:extLst>
          </p:cNvPr>
          <p:cNvSpPr>
            <a:spLocks noGrp="1"/>
          </p:cNvSpPr>
          <p:nvPr>
            <p:ph sz="half" idx="2"/>
          </p:nvPr>
        </p:nvSpPr>
        <p:spPr>
          <a:xfrm>
            <a:off x="7406640" y="2190750"/>
            <a:ext cx="6217920" cy="52216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Datumsplatzhalter 4">
            <a:extLst>
              <a:ext uri="{FF2B5EF4-FFF2-40B4-BE49-F238E27FC236}">
                <a16:creationId xmlns:a16="http://schemas.microsoft.com/office/drawing/2014/main" id="{AA3B6D44-1A53-4D7F-87EE-F47E7F1935AB}"/>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6" name="Fußzeilenplatzhalter 5">
            <a:extLst>
              <a:ext uri="{FF2B5EF4-FFF2-40B4-BE49-F238E27FC236}">
                <a16:creationId xmlns:a16="http://schemas.microsoft.com/office/drawing/2014/main" id="{18DCBA73-0B86-44D1-B368-762AF64DAA5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6B81C4D-307F-4C1A-9E37-9105AFBA9CD8}"/>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411234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A8184-B05F-48F2-B42D-C697C9CB46D7}"/>
              </a:ext>
            </a:extLst>
          </p:cNvPr>
          <p:cNvSpPr>
            <a:spLocks noGrp="1"/>
          </p:cNvSpPr>
          <p:nvPr>
            <p:ph type="title"/>
          </p:nvPr>
        </p:nvSpPr>
        <p:spPr>
          <a:xfrm>
            <a:off x="1007746" y="438150"/>
            <a:ext cx="12618720" cy="1590676"/>
          </a:xfrm>
        </p:spPr>
        <p:txBody>
          <a:bodyPr/>
          <a:lstStyle/>
          <a:p>
            <a:r>
              <a:rPr lang="el"/>
              <a:t>Επεξεργασία μορφής κύριου τίτλου</a:t>
            </a:r>
          </a:p>
        </p:txBody>
      </p:sp>
      <p:sp>
        <p:nvSpPr>
          <p:cNvPr id="3" name="Textplatzhalter 2">
            <a:extLst>
              <a:ext uri="{FF2B5EF4-FFF2-40B4-BE49-F238E27FC236}">
                <a16:creationId xmlns:a16="http://schemas.microsoft.com/office/drawing/2014/main" id="{6E9799D7-C96D-4987-9035-95073CB11294}"/>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Επεξεργασία μορφής κύριου κειμένου</a:t>
            </a:r>
          </a:p>
        </p:txBody>
      </p:sp>
      <p:sp>
        <p:nvSpPr>
          <p:cNvPr id="4" name="Inhaltsplatzhalter 3">
            <a:extLst>
              <a:ext uri="{FF2B5EF4-FFF2-40B4-BE49-F238E27FC236}">
                <a16:creationId xmlns:a16="http://schemas.microsoft.com/office/drawing/2014/main" id="{03E86B5C-D830-4D0A-B8B0-95344DB61BF7}"/>
              </a:ext>
            </a:extLst>
          </p:cNvPr>
          <p:cNvSpPr>
            <a:spLocks noGrp="1"/>
          </p:cNvSpPr>
          <p:nvPr>
            <p:ph sz="half" idx="2"/>
          </p:nvPr>
        </p:nvSpPr>
        <p:spPr>
          <a:xfrm>
            <a:off x="1007746" y="3006090"/>
            <a:ext cx="6189344" cy="44215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platzhalter 4">
            <a:extLst>
              <a:ext uri="{FF2B5EF4-FFF2-40B4-BE49-F238E27FC236}">
                <a16:creationId xmlns:a16="http://schemas.microsoft.com/office/drawing/2014/main" id="{6C1559B9-66F1-4E0D-AB4B-6572FD0C7AEE}"/>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Επεξεργασία μορφής κύριου κειμένου</a:t>
            </a:r>
          </a:p>
        </p:txBody>
      </p:sp>
      <p:sp>
        <p:nvSpPr>
          <p:cNvPr id="6" name="Inhaltsplatzhalter 5">
            <a:extLst>
              <a:ext uri="{FF2B5EF4-FFF2-40B4-BE49-F238E27FC236}">
                <a16:creationId xmlns:a16="http://schemas.microsoft.com/office/drawing/2014/main" id="{87595575-6066-4D72-AE06-D56AC5C5763B}"/>
              </a:ext>
            </a:extLst>
          </p:cNvPr>
          <p:cNvSpPr>
            <a:spLocks noGrp="1"/>
          </p:cNvSpPr>
          <p:nvPr>
            <p:ph sz="quarter" idx="4"/>
          </p:nvPr>
        </p:nvSpPr>
        <p:spPr>
          <a:xfrm>
            <a:off x="7406640" y="3006090"/>
            <a:ext cx="6219826" cy="44215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umsplatzhalter 6">
            <a:extLst>
              <a:ext uri="{FF2B5EF4-FFF2-40B4-BE49-F238E27FC236}">
                <a16:creationId xmlns:a16="http://schemas.microsoft.com/office/drawing/2014/main" id="{B229E621-1199-482B-BC4A-96F3E5009CFD}"/>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8" name="Fußzeilenplatzhalter 7">
            <a:extLst>
              <a:ext uri="{FF2B5EF4-FFF2-40B4-BE49-F238E27FC236}">
                <a16:creationId xmlns:a16="http://schemas.microsoft.com/office/drawing/2014/main" id="{D7CDBF88-0392-43F8-8D46-E53A65E57AD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98247EA-D478-4EDC-9536-1CA89138D71C}"/>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14370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645FE-CA6A-4AB9-926E-58DF9C4DC209}"/>
              </a:ext>
            </a:extLst>
          </p:cNvPr>
          <p:cNvSpPr>
            <a:spLocks noGrp="1"/>
          </p:cNvSpPr>
          <p:nvPr>
            <p:ph type="title"/>
          </p:nvPr>
        </p:nvSpPr>
        <p:spPr/>
        <p:txBody>
          <a:bodyPr/>
          <a:lstStyle/>
          <a:p>
            <a:r>
              <a:rPr lang="el"/>
              <a:t>Επεξεργασία μορφής κύριου τίτλου</a:t>
            </a:r>
          </a:p>
        </p:txBody>
      </p:sp>
      <p:sp>
        <p:nvSpPr>
          <p:cNvPr id="3" name="Datumsplatzhalter 2">
            <a:extLst>
              <a:ext uri="{FF2B5EF4-FFF2-40B4-BE49-F238E27FC236}">
                <a16:creationId xmlns:a16="http://schemas.microsoft.com/office/drawing/2014/main" id="{D0A95FD1-8B47-4750-88FB-A36508426DC8}"/>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4" name="Fußzeilenplatzhalter 3">
            <a:extLst>
              <a:ext uri="{FF2B5EF4-FFF2-40B4-BE49-F238E27FC236}">
                <a16:creationId xmlns:a16="http://schemas.microsoft.com/office/drawing/2014/main" id="{7E4B945B-7BB7-4E0F-8831-3B4BEDCAB5F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C181801-994F-4828-A56E-59B91778CB2F}"/>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192254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B08141-7F74-42B8-8E88-F90A85869982}"/>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3" name="Fußzeilenplatzhalter 2">
            <a:extLst>
              <a:ext uri="{FF2B5EF4-FFF2-40B4-BE49-F238E27FC236}">
                <a16:creationId xmlns:a16="http://schemas.microsoft.com/office/drawing/2014/main" id="{532C76E2-2FE8-44E2-8D87-902EEF6BD79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E2231F1-D600-4AF6-8CAD-2751DCEA96ED}"/>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264397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27679-5449-4987-8E8F-2FECBB541DD0}"/>
              </a:ext>
            </a:extLst>
          </p:cNvPr>
          <p:cNvSpPr>
            <a:spLocks noGrp="1"/>
          </p:cNvSpPr>
          <p:nvPr>
            <p:ph type="title"/>
          </p:nvPr>
        </p:nvSpPr>
        <p:spPr>
          <a:xfrm>
            <a:off x="1007746" y="548640"/>
            <a:ext cx="4718684" cy="1920240"/>
          </a:xfrm>
        </p:spPr>
        <p:txBody>
          <a:bodyPr anchor="b"/>
          <a:lstStyle>
            <a:lvl1pPr>
              <a:defRPr sz="3840"/>
            </a:lvl1pPr>
          </a:lstStyle>
          <a:p>
            <a:r>
              <a:rPr lang="el"/>
              <a:t>Επεξεργασία μορφής κύριου τίτλου</a:t>
            </a:r>
          </a:p>
        </p:txBody>
      </p:sp>
      <p:sp>
        <p:nvSpPr>
          <p:cNvPr id="3" name="Inhaltsplatzhalter 2">
            <a:extLst>
              <a:ext uri="{FF2B5EF4-FFF2-40B4-BE49-F238E27FC236}">
                <a16:creationId xmlns:a16="http://schemas.microsoft.com/office/drawing/2014/main" id="{84E83F2D-8E2A-4377-8F67-983FD18EBDE0}"/>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extplatzhalter 3">
            <a:extLst>
              <a:ext uri="{FF2B5EF4-FFF2-40B4-BE49-F238E27FC236}">
                <a16:creationId xmlns:a16="http://schemas.microsoft.com/office/drawing/2014/main" id="{CC1B9A87-EC69-4717-9745-0946CF57893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Επεξεργασία μορφής κύριου κειμένου</a:t>
            </a:r>
          </a:p>
        </p:txBody>
      </p:sp>
      <p:sp>
        <p:nvSpPr>
          <p:cNvPr id="5" name="Datumsplatzhalter 4">
            <a:extLst>
              <a:ext uri="{FF2B5EF4-FFF2-40B4-BE49-F238E27FC236}">
                <a16:creationId xmlns:a16="http://schemas.microsoft.com/office/drawing/2014/main" id="{6FF509DC-AFB5-4117-B89F-D91C77ACA8B8}"/>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6" name="Fußzeilenplatzhalter 5">
            <a:extLst>
              <a:ext uri="{FF2B5EF4-FFF2-40B4-BE49-F238E27FC236}">
                <a16:creationId xmlns:a16="http://schemas.microsoft.com/office/drawing/2014/main" id="{885A7198-465C-4DA8-A732-458F996619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6B11182-3A05-410D-B8B2-89679B251CB9}"/>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162941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BCEFB-28CA-4EE0-883A-83E6EB502E50}"/>
              </a:ext>
            </a:extLst>
          </p:cNvPr>
          <p:cNvSpPr>
            <a:spLocks noGrp="1"/>
          </p:cNvSpPr>
          <p:nvPr>
            <p:ph type="title"/>
          </p:nvPr>
        </p:nvSpPr>
        <p:spPr>
          <a:xfrm>
            <a:off x="1007746" y="548640"/>
            <a:ext cx="4718684" cy="1920240"/>
          </a:xfrm>
        </p:spPr>
        <p:txBody>
          <a:bodyPr anchor="b"/>
          <a:lstStyle>
            <a:lvl1pPr>
              <a:defRPr sz="3840"/>
            </a:lvl1pPr>
          </a:lstStyle>
          <a:p>
            <a:r>
              <a:rPr lang="el"/>
              <a:t>Επεξεργασία μορφής κύριου τίτλου</a:t>
            </a:r>
          </a:p>
        </p:txBody>
      </p:sp>
      <p:sp>
        <p:nvSpPr>
          <p:cNvPr id="3" name="Bildplatzhalter 2">
            <a:extLst>
              <a:ext uri="{FF2B5EF4-FFF2-40B4-BE49-F238E27FC236}">
                <a16:creationId xmlns:a16="http://schemas.microsoft.com/office/drawing/2014/main" id="{17791CC7-72B6-491A-A7E7-E76704D8346A}"/>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de-DE"/>
          </a:p>
        </p:txBody>
      </p:sp>
      <p:sp>
        <p:nvSpPr>
          <p:cNvPr id="4" name="Textplatzhalter 3">
            <a:extLst>
              <a:ext uri="{FF2B5EF4-FFF2-40B4-BE49-F238E27FC236}">
                <a16:creationId xmlns:a16="http://schemas.microsoft.com/office/drawing/2014/main" id="{A33F1F31-010E-4D8A-8A7C-A76E36A7AD6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Επεξεργασία μορφής κύριου κειμένου</a:t>
            </a:r>
          </a:p>
        </p:txBody>
      </p:sp>
      <p:sp>
        <p:nvSpPr>
          <p:cNvPr id="5" name="Datumsplatzhalter 4">
            <a:extLst>
              <a:ext uri="{FF2B5EF4-FFF2-40B4-BE49-F238E27FC236}">
                <a16:creationId xmlns:a16="http://schemas.microsoft.com/office/drawing/2014/main" id="{85AAAD16-1AB6-4310-8F56-95724FF78738}"/>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6" name="Fußzeilenplatzhalter 5">
            <a:extLst>
              <a:ext uri="{FF2B5EF4-FFF2-40B4-BE49-F238E27FC236}">
                <a16:creationId xmlns:a16="http://schemas.microsoft.com/office/drawing/2014/main" id="{FECA493D-7C75-4059-B5F0-DA2939AB23B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5E6FE97-2DCE-45E4-974F-2149B217AB87}"/>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59524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0CAE1-842C-45A4-91AA-786736CC4B7A}"/>
              </a:ext>
            </a:extLst>
          </p:cNvPr>
          <p:cNvSpPr>
            <a:spLocks noGrp="1"/>
          </p:cNvSpPr>
          <p:nvPr>
            <p:ph type="title"/>
          </p:nvPr>
        </p:nvSpPr>
        <p:spPr/>
        <p:txBody>
          <a:bodyPr/>
          <a:lstStyle/>
          <a:p>
            <a:r>
              <a:rPr lang="el"/>
              <a:t>Επεξεργασία μορφής κύριου τίτλου</a:t>
            </a:r>
          </a:p>
        </p:txBody>
      </p:sp>
      <p:sp>
        <p:nvSpPr>
          <p:cNvPr id="3" name="Vertikaler Textplatzhalter 2">
            <a:extLst>
              <a:ext uri="{FF2B5EF4-FFF2-40B4-BE49-F238E27FC236}">
                <a16:creationId xmlns:a16="http://schemas.microsoft.com/office/drawing/2014/main" id="{48B1C7EA-3B5C-4A20-A393-4E6FBE88B0C5}"/>
              </a:ext>
            </a:extLst>
          </p:cNvPr>
          <p:cNvSpPr>
            <a:spLocks noGrp="1"/>
          </p:cNvSpPr>
          <p:nvPr>
            <p:ph type="body" orient="vert" idx="1"/>
          </p:nvPr>
        </p:nvSpPr>
        <p:spPr/>
        <p:txBody>
          <a:bodyPr vert="eaVert"/>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E414EF8B-CA94-4DEA-AB0B-E023351F2402}"/>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5" name="Fußzeilenplatzhalter 4">
            <a:extLst>
              <a:ext uri="{FF2B5EF4-FFF2-40B4-BE49-F238E27FC236}">
                <a16:creationId xmlns:a16="http://schemas.microsoft.com/office/drawing/2014/main" id="{EA82AD7E-4487-44F5-8312-9944847A05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2B9A92D-F16D-4819-A2AE-E6BB80618C41}"/>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2436679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E1F8DF-3730-43E2-9A98-8C0D730804A3}"/>
              </a:ext>
            </a:extLst>
          </p:cNvPr>
          <p:cNvSpPr>
            <a:spLocks noGrp="1"/>
          </p:cNvSpPr>
          <p:nvPr>
            <p:ph type="title" orient="vert"/>
          </p:nvPr>
        </p:nvSpPr>
        <p:spPr>
          <a:xfrm>
            <a:off x="10469880" y="438150"/>
            <a:ext cx="3154680" cy="6974206"/>
          </a:xfrm>
        </p:spPr>
        <p:txBody>
          <a:bodyPr vert="eaVert"/>
          <a:lstStyle/>
          <a:p>
            <a:r>
              <a:rPr lang="el"/>
              <a:t>Επεξεργασία μορφής κύριου τίτλου</a:t>
            </a:r>
          </a:p>
        </p:txBody>
      </p:sp>
      <p:sp>
        <p:nvSpPr>
          <p:cNvPr id="3" name="Vertikaler Textplatzhalter 2">
            <a:extLst>
              <a:ext uri="{FF2B5EF4-FFF2-40B4-BE49-F238E27FC236}">
                <a16:creationId xmlns:a16="http://schemas.microsoft.com/office/drawing/2014/main" id="{1FDF38D9-E595-4CD7-BDAC-E105EF037FE6}"/>
              </a:ext>
            </a:extLst>
          </p:cNvPr>
          <p:cNvSpPr>
            <a:spLocks noGrp="1"/>
          </p:cNvSpPr>
          <p:nvPr>
            <p:ph type="body" orient="vert" idx="1"/>
          </p:nvPr>
        </p:nvSpPr>
        <p:spPr>
          <a:xfrm>
            <a:off x="1005840" y="438150"/>
            <a:ext cx="9281160" cy="6974206"/>
          </a:xfrm>
        </p:spPr>
        <p:txBody>
          <a:bodyPr vert="eaVert"/>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E9ABCD41-75F4-4A77-AB51-E6D0FF886A9D}"/>
              </a:ext>
            </a:extLst>
          </p:cNvPr>
          <p:cNvSpPr>
            <a:spLocks noGrp="1"/>
          </p:cNvSpPr>
          <p:nvPr>
            <p:ph type="dt" sz="half" idx="10"/>
          </p:nvPr>
        </p:nvSpPr>
        <p:spPr/>
        <p:txBody>
          <a:bodyPr/>
          <a:lstStyle/>
          <a:p>
            <a:fld id="{6EF8DDC5-6E39-49E7-89E2-222F5584D36E}" type="datetimeFigureOut">
              <a:rPr lang="de-DE" smtClean="0"/>
              <a:t>16.02.2026</a:t>
            </a:fld>
            <a:endParaRPr lang="de-DE"/>
          </a:p>
        </p:txBody>
      </p:sp>
      <p:sp>
        <p:nvSpPr>
          <p:cNvPr id="5" name="Fußzeilenplatzhalter 4">
            <a:extLst>
              <a:ext uri="{FF2B5EF4-FFF2-40B4-BE49-F238E27FC236}">
                <a16:creationId xmlns:a16="http://schemas.microsoft.com/office/drawing/2014/main" id="{B88A0E21-D7BE-4506-BA51-217BCEBCDB9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2A7B4DD-F5BF-45A0-A724-03BECEA6290F}"/>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317642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1414513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9229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0301" y="4896464"/>
            <a:ext cx="12813402" cy="2760898"/>
          </a:xfrm>
          <a:noFill/>
          <a:effectLst>
            <a:outerShdw blurRad="50800" dist="38100" dir="2700000" algn="tl" rotWithShape="0">
              <a:prstClr val="black">
                <a:alpha val="40000"/>
              </a:prstClr>
            </a:outerShdw>
          </a:effectLst>
        </p:spPr>
        <p:txBody>
          <a:bodyPr>
            <a:normAutofit/>
          </a:bodyPr>
          <a:lstStyle>
            <a:lvl1pPr algn="l">
              <a:defRPr sz="5760">
                <a:solidFill>
                  <a:schemeClr val="bg1"/>
                </a:solidFill>
              </a:defRPr>
            </a:lvl1pPr>
          </a:lstStyle>
          <a:p>
            <a:r>
              <a:rPr lang="el"/>
              <a:t>Κάντε κλικ για να επεξεργαστείτε </a:t>
            </a:r>
            <a:br>
              <a:rPr lang="en-US"/>
            </a:br>
            <a:r>
              <a:rPr lang="el"/>
              <a:t>το στυλ τίτλου κύριου τίτλου</a:t>
            </a:r>
          </a:p>
        </p:txBody>
      </p:sp>
      <p:sp>
        <p:nvSpPr>
          <p:cNvPr id="3" name="Subtitle 2"/>
          <p:cNvSpPr>
            <a:spLocks noGrp="1"/>
          </p:cNvSpPr>
          <p:nvPr>
            <p:ph type="subTitle" idx="1"/>
          </p:nvPr>
        </p:nvSpPr>
        <p:spPr>
          <a:xfrm>
            <a:off x="920300" y="3846378"/>
            <a:ext cx="12801600" cy="1085482"/>
          </a:xfrm>
        </p:spPr>
        <p:txBody>
          <a:bodyPr>
            <a:normAutofit/>
          </a:bodyPr>
          <a:lstStyle>
            <a:lvl1pPr marL="0" indent="0" algn="l">
              <a:buNone/>
              <a:defRPr sz="4480" b="0" i="0">
                <a:solidFill>
                  <a:srgbClr val="002060"/>
                </a:solidFill>
              </a:defRPr>
            </a:lvl1pPr>
            <a:lvl2pPr marL="731502" indent="0" algn="ctr">
              <a:buNone/>
              <a:defRPr>
                <a:solidFill>
                  <a:schemeClr val="tx1">
                    <a:tint val="75000"/>
                  </a:schemeClr>
                </a:solidFill>
              </a:defRPr>
            </a:lvl2pPr>
            <a:lvl3pPr marL="1463004" indent="0" algn="ctr">
              <a:buNone/>
              <a:defRPr>
                <a:solidFill>
                  <a:schemeClr val="tx1">
                    <a:tint val="75000"/>
                  </a:schemeClr>
                </a:solidFill>
              </a:defRPr>
            </a:lvl3pPr>
            <a:lvl4pPr marL="2194505" indent="0" algn="ctr">
              <a:buNone/>
              <a:defRPr>
                <a:solidFill>
                  <a:schemeClr val="tx1">
                    <a:tint val="75000"/>
                  </a:schemeClr>
                </a:solidFill>
              </a:defRPr>
            </a:lvl4pPr>
            <a:lvl5pPr marL="2926007" indent="0" algn="ctr">
              <a:buNone/>
              <a:defRPr>
                <a:solidFill>
                  <a:schemeClr val="tx1">
                    <a:tint val="75000"/>
                  </a:schemeClr>
                </a:solidFill>
              </a:defRPr>
            </a:lvl5pPr>
            <a:lvl6pPr marL="3657509" indent="0" algn="ctr">
              <a:buNone/>
              <a:defRPr>
                <a:solidFill>
                  <a:schemeClr val="tx1">
                    <a:tint val="75000"/>
                  </a:schemeClr>
                </a:solidFill>
              </a:defRPr>
            </a:lvl6pPr>
            <a:lvl7pPr marL="4389011" indent="0" algn="ctr">
              <a:buNone/>
              <a:defRPr>
                <a:solidFill>
                  <a:schemeClr val="tx1">
                    <a:tint val="75000"/>
                  </a:schemeClr>
                </a:solidFill>
              </a:defRPr>
            </a:lvl7pPr>
            <a:lvl8pPr marL="5120512" indent="0" algn="ctr">
              <a:buNone/>
              <a:defRPr>
                <a:solidFill>
                  <a:schemeClr val="tx1">
                    <a:tint val="75000"/>
                  </a:schemeClr>
                </a:solidFill>
              </a:defRPr>
            </a:lvl8pPr>
            <a:lvl9pPr marL="5852014" indent="0" algn="ctr">
              <a:buNone/>
              <a:defRPr>
                <a:solidFill>
                  <a:schemeClr val="tx1">
                    <a:tint val="75000"/>
                  </a:schemeClr>
                </a:solidFill>
              </a:defRPr>
            </a:lvl9pPr>
          </a:lstStyle>
          <a:p>
            <a:r>
              <a:rPr lang="el"/>
              <a:t>Κάντε κλικ για να επεξεργαστείτε το στυλ υποτίτλων προτύπου</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3039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17" y="406135"/>
            <a:ext cx="13214557" cy="1221642"/>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741942" y="1970385"/>
            <a:ext cx="13193712" cy="5686979"/>
          </a:xfrm>
        </p:spPr>
        <p:txBody>
          <a:bodyPr/>
          <a:lstStyle>
            <a:lvl1pPr algn="l">
              <a:defRPr sz="448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188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74" y="650460"/>
            <a:ext cx="10888950" cy="1160558"/>
          </a:xfrm>
        </p:spPr>
        <p:txBody>
          <a:bodyPr>
            <a:normAutofit/>
          </a:bodyPr>
          <a:lstStyle>
            <a:lvl1pPr algn="l">
              <a:defRPr sz="5760">
                <a:solidFill>
                  <a:srgbClr val="002060"/>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743322" y="1828802"/>
            <a:ext cx="10925605" cy="5672795"/>
          </a:xfrm>
        </p:spPr>
        <p:txBody>
          <a:bodyPr/>
          <a:lstStyle>
            <a:lvl1pPr>
              <a:defRPr sz="448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4033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6400" b="1" cap="all"/>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02" indent="0">
              <a:buNone/>
              <a:defRPr sz="2880">
                <a:solidFill>
                  <a:schemeClr val="tx1">
                    <a:tint val="75000"/>
                  </a:schemeClr>
                </a:solidFill>
              </a:defRPr>
            </a:lvl2pPr>
            <a:lvl3pPr marL="1463004" indent="0">
              <a:buNone/>
              <a:defRPr sz="2560">
                <a:solidFill>
                  <a:schemeClr val="tx1">
                    <a:tint val="75000"/>
                  </a:schemeClr>
                </a:solidFill>
              </a:defRPr>
            </a:lvl3pPr>
            <a:lvl4pPr marL="2194505" indent="0">
              <a:buNone/>
              <a:defRPr sz="2240">
                <a:solidFill>
                  <a:schemeClr val="tx1">
                    <a:tint val="75000"/>
                  </a:schemeClr>
                </a:solidFill>
              </a:defRPr>
            </a:lvl4pPr>
            <a:lvl5pPr marL="2926007" indent="0">
              <a:buNone/>
              <a:defRPr sz="2240">
                <a:solidFill>
                  <a:schemeClr val="tx1">
                    <a:tint val="75000"/>
                  </a:schemeClr>
                </a:solidFill>
              </a:defRPr>
            </a:lvl5pPr>
            <a:lvl6pPr marL="3657509" indent="0">
              <a:buNone/>
              <a:defRPr sz="2240">
                <a:solidFill>
                  <a:schemeClr val="tx1">
                    <a:tint val="75000"/>
                  </a:schemeClr>
                </a:solidFill>
              </a:defRPr>
            </a:lvl6pPr>
            <a:lvl7pPr marL="4389011" indent="0">
              <a:buNone/>
              <a:defRPr sz="2240">
                <a:solidFill>
                  <a:schemeClr val="tx1">
                    <a:tint val="75000"/>
                  </a:schemeClr>
                </a:solidFill>
              </a:defRPr>
            </a:lvl7pPr>
            <a:lvl8pPr marL="5120512" indent="0">
              <a:buNone/>
              <a:defRPr sz="2240">
                <a:solidFill>
                  <a:schemeClr val="tx1">
                    <a:tint val="75000"/>
                  </a:schemeClr>
                </a:solidFill>
              </a:defRPr>
            </a:lvl8pPr>
            <a:lvl9pPr marL="5852014" indent="0">
              <a:buNone/>
              <a:defRPr sz="224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0230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Content Placeholder 2"/>
          <p:cNvSpPr>
            <a:spLocks noGrp="1"/>
          </p:cNvSpPr>
          <p:nvPr>
            <p:ph sz="half" idx="1"/>
          </p:nvPr>
        </p:nvSpPr>
        <p:spPr>
          <a:xfrm>
            <a:off x="7315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Content Placeholder 3"/>
          <p:cNvSpPr>
            <a:spLocks noGrp="1"/>
          </p:cNvSpPr>
          <p:nvPr>
            <p:ph sz="half" idx="2"/>
          </p:nvPr>
        </p:nvSpPr>
        <p:spPr>
          <a:xfrm>
            <a:off x="74371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0047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510" y="717803"/>
            <a:ext cx="12949384" cy="1221640"/>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835411" y="2778600"/>
            <a:ext cx="646430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l"/>
              <a:t>Κάντε κλικ για να επεξεργαστείτε τα στυλ κειμένου προτύπου</a:t>
            </a:r>
          </a:p>
        </p:txBody>
      </p:sp>
      <p:sp>
        <p:nvSpPr>
          <p:cNvPr id="4" name="Content Placeholder 3"/>
          <p:cNvSpPr>
            <a:spLocks noGrp="1"/>
          </p:cNvSpPr>
          <p:nvPr>
            <p:ph sz="half" idx="2"/>
          </p:nvPr>
        </p:nvSpPr>
        <p:spPr>
          <a:xfrm>
            <a:off x="835411" y="3534436"/>
            <a:ext cx="646430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 Placeholder 4"/>
          <p:cNvSpPr>
            <a:spLocks noGrp="1"/>
          </p:cNvSpPr>
          <p:nvPr>
            <p:ph type="body" sz="quarter" idx="3"/>
          </p:nvPr>
        </p:nvSpPr>
        <p:spPr>
          <a:xfrm>
            <a:off x="7291605" y="2778600"/>
            <a:ext cx="646684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l"/>
              <a:t>Κάντε κλικ για να επεξεργαστείτε τα στυλ κειμένου προτύπου</a:t>
            </a:r>
          </a:p>
        </p:txBody>
      </p:sp>
      <p:sp>
        <p:nvSpPr>
          <p:cNvPr id="6" name="Content Placeholder 5"/>
          <p:cNvSpPr>
            <a:spLocks noGrp="1"/>
          </p:cNvSpPr>
          <p:nvPr>
            <p:ph sz="quarter" idx="4"/>
          </p:nvPr>
        </p:nvSpPr>
        <p:spPr>
          <a:xfrm>
            <a:off x="7291605" y="3534436"/>
            <a:ext cx="646684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e Placeholder 6"/>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2082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9.jpe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1371600"/>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731520" y="1920242"/>
            <a:ext cx="13167360" cy="543115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2"/>
          </p:nvPr>
        </p:nvSpPr>
        <p:spPr>
          <a:xfrm>
            <a:off x="731520" y="7627622"/>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3074F12-AA26-4AC8-9962-C36BB8F32554}" type="datetimeFigureOut">
              <a:rPr lang="en-US" smtClean="0"/>
              <a:pPr/>
              <a:t>16/02/2026</a:t>
            </a:fld>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B82CCC60-E8CD-4174-8B1A-7DF615B22EEF}" type="slidenum">
              <a:rPr lang="en-US" smtClean="0"/>
              <a:pPr/>
              <a:t>‹#›</a:t>
            </a:fld>
            <a:endParaRPr lang="en-US"/>
          </a:p>
        </p:txBody>
      </p:sp>
      <p:grpSp>
        <p:nvGrpSpPr>
          <p:cNvPr id="7" name="Group 6">
            <a:extLst>
              <a:ext uri="{FF2B5EF4-FFF2-40B4-BE49-F238E27FC236}">
                <a16:creationId xmlns:a16="http://schemas.microsoft.com/office/drawing/2014/main" id="{CEE2402D-5F45-1436-E93A-4CCFB4577F3C}"/>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789E920A-F21C-83F5-8AD6-B3AA4A12BE6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3994A2BC-2AD0-2B5A-38D2-20A82E8767E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0088184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xStyles>
    <p:titleStyle>
      <a:lvl1pPr algn="ctr" defTabSz="1463004" rtl="0" eaLnBrk="1" latinLnBrk="0" hangingPunct="1">
        <a:spcBef>
          <a:spcPct val="0"/>
        </a:spcBef>
        <a:buNone/>
        <a:defRPr sz="7040" kern="1200">
          <a:solidFill>
            <a:schemeClr val="tx1"/>
          </a:solidFill>
          <a:latin typeface="+mj-lt"/>
          <a:ea typeface="+mj-ea"/>
          <a:cs typeface="+mj-cs"/>
        </a:defRPr>
      </a:lvl1pPr>
    </p:titleStyle>
    <p:bodyStyle>
      <a:lvl1pPr marL="548627" indent="-548627" algn="l" defTabSz="1463004" rtl="0" eaLnBrk="1" latinLnBrk="0" hangingPunct="1">
        <a:spcBef>
          <a:spcPct val="20000"/>
        </a:spcBef>
        <a:buFont typeface="Arial" pitchFamily="34" charset="0"/>
        <a:buChar char="•"/>
        <a:defRPr sz="5120" kern="1200">
          <a:solidFill>
            <a:schemeClr val="tx1"/>
          </a:solidFill>
          <a:latin typeface="+mn-lt"/>
          <a:ea typeface="+mn-ea"/>
          <a:cs typeface="+mn-cs"/>
        </a:defRPr>
      </a:lvl1pPr>
      <a:lvl2pPr marL="1188690" indent="-457188" algn="l" defTabSz="1463004" rtl="0" eaLnBrk="1" latinLnBrk="0" hangingPunct="1">
        <a:spcBef>
          <a:spcPct val="20000"/>
        </a:spcBef>
        <a:buFont typeface="Arial" pitchFamily="34" charset="0"/>
        <a:buChar char="–"/>
        <a:defRPr sz="4480" kern="1200">
          <a:solidFill>
            <a:schemeClr val="tx1"/>
          </a:solidFill>
          <a:latin typeface="+mn-lt"/>
          <a:ea typeface="+mn-ea"/>
          <a:cs typeface="+mn-cs"/>
        </a:defRPr>
      </a:lvl2pPr>
      <a:lvl3pPr marL="1828754" indent="-365750" algn="l" defTabSz="1463004" rtl="0" eaLnBrk="1" latinLnBrk="0" hangingPunct="1">
        <a:spcBef>
          <a:spcPct val="20000"/>
        </a:spcBef>
        <a:buFont typeface="Arial" pitchFamily="34" charset="0"/>
        <a:buChar char="•"/>
        <a:defRPr sz="3840" kern="1200">
          <a:solidFill>
            <a:schemeClr val="tx1"/>
          </a:solidFill>
          <a:latin typeface="+mn-lt"/>
          <a:ea typeface="+mn-ea"/>
          <a:cs typeface="+mn-cs"/>
        </a:defRPr>
      </a:lvl3pPr>
      <a:lvl4pPr marL="2560256"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757"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259"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8F85D70-F2AC-447D-8A78-FEEC44682EDD}"/>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Επεξεργασία μορφής κύριου τίτλου</a:t>
            </a:r>
          </a:p>
        </p:txBody>
      </p:sp>
      <p:sp>
        <p:nvSpPr>
          <p:cNvPr id="3" name="Textplatzhalter 2">
            <a:extLst>
              <a:ext uri="{FF2B5EF4-FFF2-40B4-BE49-F238E27FC236}">
                <a16:creationId xmlns:a16="http://schemas.microsoft.com/office/drawing/2014/main" id="{A717BDA8-B1A0-45C4-AC9F-61559F6C5E53}"/>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FFC3238E-8B55-419A-B4AD-C24D7C785DB8}"/>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6EF8DDC5-6E39-49E7-89E2-222F5584D36E}" type="datetimeFigureOut">
              <a:rPr lang="de-DE" smtClean="0"/>
              <a:t>16.02.2026</a:t>
            </a:fld>
            <a:endParaRPr lang="de-DE"/>
          </a:p>
        </p:txBody>
      </p:sp>
      <p:sp>
        <p:nvSpPr>
          <p:cNvPr id="5" name="Fußzeilenplatzhalter 4">
            <a:extLst>
              <a:ext uri="{FF2B5EF4-FFF2-40B4-BE49-F238E27FC236}">
                <a16:creationId xmlns:a16="http://schemas.microsoft.com/office/drawing/2014/main" id="{F376C6F7-ECD9-4CCB-A071-813575DC14D8}"/>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r>
              <a:rPr lang="el"/>
              <a:t>ICT8210</a:t>
            </a:r>
          </a:p>
        </p:txBody>
      </p:sp>
      <p:sp>
        <p:nvSpPr>
          <p:cNvPr id="6" name="Foliennummernplatzhalter 5">
            <a:extLst>
              <a:ext uri="{FF2B5EF4-FFF2-40B4-BE49-F238E27FC236}">
                <a16:creationId xmlns:a16="http://schemas.microsoft.com/office/drawing/2014/main" id="{CC818865-EA25-4723-987B-D4642005282A}"/>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FB950C3-B6C7-4DE8-8136-AF52879A290E}" type="slidenum">
              <a:rPr lang="de-DE" smtClean="0"/>
              <a:t>‹#›</a:t>
            </a:fld>
            <a:endParaRPr lang="de-DE"/>
          </a:p>
        </p:txBody>
      </p:sp>
      <p:grpSp>
        <p:nvGrpSpPr>
          <p:cNvPr id="8" name="Group 7">
            <a:extLst>
              <a:ext uri="{FF2B5EF4-FFF2-40B4-BE49-F238E27FC236}">
                <a16:creationId xmlns:a16="http://schemas.microsoft.com/office/drawing/2014/main" id="{6F82EDA3-B365-D62A-9305-BADAFF4326EF}"/>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A7CEB6EE-7D23-4305-0C9D-02AD3FD5BCC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57175689-15C5-D952-373A-3A8B862FF4D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539468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e-DE"/>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https://www.youtube.com/embed/elxVj_ddYf4?feature=oembed" TargetMode="External"/><Relationship Id="rId1" Type="http://schemas.openxmlformats.org/officeDocument/2006/relationships/tags" Target="../tags/tag6.xml"/><Relationship Id="rId5" Type="http://schemas.openxmlformats.org/officeDocument/2006/relationships/image" Target="../media/image24.jpe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notesSlide" Target="../notesSlides/notesSlide13.xml"/><Relationship Id="rId7" Type="http://schemas.openxmlformats.org/officeDocument/2006/relationships/diagramData" Target="../diagrams/data2.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3.jpeg"/><Relationship Id="rId11" Type="http://schemas.microsoft.com/office/2007/relationships/diagramDrawing" Target="../diagrams/drawing2.xml"/><Relationship Id="rId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image" Target="../media/image31.jpeg"/><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5.xml"/><Relationship Id="rId7" Type="http://schemas.openxmlformats.org/officeDocument/2006/relationships/diagramQuickStyle" Target="../diagrams/quickStyle3.xml"/><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5.pn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6.xml"/><Relationship Id="rId7" Type="http://schemas.openxmlformats.org/officeDocument/2006/relationships/diagramQuickStyle" Target="../diagrams/quickStyle4.xml"/><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diagramLayout" Target="../diagrams/layout4.xml"/><Relationship Id="rId11" Type="http://schemas.openxmlformats.org/officeDocument/2006/relationships/image" Target="../media/image2.png"/><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image" Target="../media/image36.pn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7.xml"/><Relationship Id="rId7" Type="http://schemas.openxmlformats.org/officeDocument/2006/relationships/diagramColors" Target="../diagrams/colors5.xml"/><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39.png"/><Relationship Id="rId4" Type="http://schemas.openxmlformats.org/officeDocument/2006/relationships/diagramLayout" Target="../diagrams/layout6.xml"/><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22.xml"/><Relationship Id="rId7" Type="http://schemas.openxmlformats.org/officeDocument/2006/relationships/diagramQuickStyle" Target="../diagrams/quickStyle7.xml"/><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7.png"/><Relationship Id="rId9" Type="http://schemas.microsoft.com/office/2007/relationships/diagramDrawing" Target="../diagrams/drawing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8.xml"/><Relationship Id="rId7" Type="http://schemas.openxmlformats.org/officeDocument/2006/relationships/diagramLayout" Target="../diagrams/layout8.xml"/><Relationship Id="rId2" Type="http://schemas.openxmlformats.org/officeDocument/2006/relationships/tags" Target="../tags/tag21.xml"/><Relationship Id="rId1" Type="http://schemas.openxmlformats.org/officeDocument/2006/relationships/customXml" Target="../../customXml/item9.xml"/><Relationship Id="rId6" Type="http://schemas.openxmlformats.org/officeDocument/2006/relationships/diagramData" Target="../diagrams/data8.xml"/><Relationship Id="rId5" Type="http://schemas.openxmlformats.org/officeDocument/2006/relationships/image" Target="../media/image46.png"/><Relationship Id="rId10" Type="http://schemas.microsoft.com/office/2007/relationships/diagramDrawing" Target="../diagrams/drawing8.xml"/><Relationship Id="rId4" Type="http://schemas.openxmlformats.org/officeDocument/2006/relationships/notesSlide" Target="../notesSlides/notesSlide24.xml"/><Relationship Id="rId9" Type="http://schemas.openxmlformats.org/officeDocument/2006/relationships/diagramColors" Target="../diagrams/colors8.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customXml/item7.xml"/><Relationship Id="rId7" Type="http://schemas.openxmlformats.org/officeDocument/2006/relationships/image" Target="../media/image46.png"/><Relationship Id="rId2" Type="http://schemas.openxmlformats.org/officeDocument/2006/relationships/tags" Target="../tags/tag22.xml"/><Relationship Id="rId1" Type="http://schemas.openxmlformats.org/officeDocument/2006/relationships/customXml" Target="../../customXml/item3.xml"/><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openxmlformats.org/officeDocument/2006/relationships/tags" Target="../tags/tag23.xml"/><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8.xml"/><Relationship Id="rId7" Type="http://schemas.openxmlformats.org/officeDocument/2006/relationships/diagramLayout" Target="../diagrams/layout9.xml"/><Relationship Id="rId2" Type="http://schemas.openxmlformats.org/officeDocument/2006/relationships/tags" Target="../tags/tag24.xml"/><Relationship Id="rId1" Type="http://schemas.openxmlformats.org/officeDocument/2006/relationships/customXml" Target="../../customXml/item4.xml"/><Relationship Id="rId6" Type="http://schemas.openxmlformats.org/officeDocument/2006/relationships/diagramData" Target="../diagrams/data9.xml"/><Relationship Id="rId5" Type="http://schemas.openxmlformats.org/officeDocument/2006/relationships/image" Target="../media/image46.png"/><Relationship Id="rId10" Type="http://schemas.microsoft.com/office/2007/relationships/diagramDrawing" Target="../diagrams/drawing9.xml"/><Relationship Id="rId4" Type="http://schemas.openxmlformats.org/officeDocument/2006/relationships/notesSlide" Target="../notesSlides/notesSlide29.xml"/><Relationship Id="rId9" Type="http://schemas.openxmlformats.org/officeDocument/2006/relationships/diagramColors" Target="../diagrams/colors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5.xml"/><Relationship Id="rId1" Type="http://schemas.openxmlformats.org/officeDocument/2006/relationships/customXml" Target="../../customXml/item2.xml"/><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6.xml"/><Relationship Id="rId1" Type="http://schemas.openxmlformats.org/officeDocument/2006/relationships/customXml" Target="../../customXml/item1.xml"/><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7.xml"/><Relationship Id="rId1" Type="http://schemas.openxmlformats.org/officeDocument/2006/relationships/customXml" Target="../../customXml/item5.xml"/><Relationship Id="rId5" Type="http://schemas.openxmlformats.org/officeDocument/2006/relationships/image" Target="../media/image46.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8.xml"/><Relationship Id="rId1" Type="http://schemas.openxmlformats.org/officeDocument/2006/relationships/customXml" Target="../../customXml/item6.xml"/><Relationship Id="rId5" Type="http://schemas.openxmlformats.org/officeDocument/2006/relationships/image" Target="../media/image61.png"/><Relationship Id="rId4"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8.png"/><Relationship Id="rId2" Type="http://schemas.openxmlformats.org/officeDocument/2006/relationships/tags" Target="../tags/tag32.xml"/><Relationship Id="rId1" Type="http://schemas.openxmlformats.org/officeDocument/2006/relationships/customXml" Target="../../customXml/item8.xml"/><Relationship Id="rId6" Type="http://schemas.openxmlformats.org/officeDocument/2006/relationships/hyperlink" Target="https://www.youtube.com/watch?v=aSBSLYx3rwA" TargetMode="External"/><Relationship Id="rId5" Type="http://schemas.openxmlformats.org/officeDocument/2006/relationships/image" Target="../media/image62.png"/><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0.xml"/><Relationship Id="rId1" Type="http://schemas.openxmlformats.org/officeDocument/2006/relationships/tags" Target="../tags/tag33.xml"/></Relationships>
</file>

<file path=ppt/slides/_rels/slide5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0.png"/><Relationship Id="rId7" Type="http://schemas.openxmlformats.org/officeDocument/2006/relationships/diagramColors" Target="../diagrams/colors10.xm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ags" Target="../tags/tag34.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7.xml"/><Relationship Id="rId1" Type="http://schemas.openxmlformats.org/officeDocument/2006/relationships/tags" Target="../tags/tag35.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36.xml"/><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8.xml"/><Relationship Id="rId1" Type="http://schemas.openxmlformats.org/officeDocument/2006/relationships/tags" Target="../tags/tag37.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jpeg"/><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ags" Target="../tags/tag3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9.xml"/><Relationship Id="rId1" Type="http://schemas.openxmlformats.org/officeDocument/2006/relationships/customXml" Target="../../customXml/item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42.xml"/><Relationship Id="rId5" Type="http://schemas.openxmlformats.org/officeDocument/2006/relationships/image" Target="../media/image8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xml"/><Relationship Id="rId1" Type="http://schemas.openxmlformats.org/officeDocument/2006/relationships/tags" Target="../tags/tag44.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xml"/><Relationship Id="rId1" Type="http://schemas.openxmlformats.org/officeDocument/2006/relationships/tags" Target="../tags/tag45.xml"/><Relationship Id="rId5" Type="http://schemas.openxmlformats.org/officeDocument/2006/relationships/image" Target="../media/image95.pn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8.png"/><Relationship Id="rId2" Type="http://schemas.openxmlformats.org/officeDocument/2006/relationships/slideLayout" Target="../slideLayouts/slideLayout20.xml"/><Relationship Id="rId1" Type="http://schemas.openxmlformats.org/officeDocument/2006/relationships/tags" Target="../tags/tag4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slideLayout" Target="../slideLayouts/slideLayout20.xml"/><Relationship Id="rId1" Type="http://schemas.openxmlformats.org/officeDocument/2006/relationships/tags" Target="../tags/tag4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ags" Target="../tags/tag48.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8.xml"/><Relationship Id="rId1" Type="http://schemas.openxmlformats.org/officeDocument/2006/relationships/tags" Target="../tags/tag49.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8.xml"/><Relationship Id="rId1" Type="http://schemas.openxmlformats.org/officeDocument/2006/relationships/tags" Target="../tags/tag51.xml"/><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0.xml"/><Relationship Id="rId1" Type="http://schemas.openxmlformats.org/officeDocument/2006/relationships/tags" Target="../tags/tag5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xml"/><Relationship Id="rId1" Type="http://schemas.openxmlformats.org/officeDocument/2006/relationships/tags" Target="../tags/tag53.xml"/><Relationship Id="rId6" Type="http://schemas.openxmlformats.org/officeDocument/2006/relationships/image" Target="../media/image93.png"/><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1.xml"/><Relationship Id="rId7" Type="http://schemas.openxmlformats.org/officeDocument/2006/relationships/image" Target="../media/image125.png"/><Relationship Id="rId2" Type="http://schemas.openxmlformats.org/officeDocument/2006/relationships/slideLayout" Target="../slideLayouts/slideLayout20.xml"/><Relationship Id="rId1" Type="http://schemas.openxmlformats.org/officeDocument/2006/relationships/tags" Target="../tags/tag5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2.png"/><Relationship Id="rId1" Type="http://schemas.openxmlformats.org/officeDocument/2006/relationships/slideLayout" Target="../slideLayouts/slideLayout2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8.xml"/><Relationship Id="rId1" Type="http://schemas.openxmlformats.org/officeDocument/2006/relationships/tags" Target="../tags/tag55.xml"/><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20.xml"/><Relationship Id="rId7" Type="http://schemas.openxmlformats.org/officeDocument/2006/relationships/diagramLayout" Target="../diagrams/layout11.xml"/><Relationship Id="rId12" Type="http://schemas.openxmlformats.org/officeDocument/2006/relationships/image" Target="../media/image133.jpeg"/><Relationship Id="rId2" Type="http://schemas.openxmlformats.org/officeDocument/2006/relationships/video" Target="https://www.youtube.com/embed/5S5hRRio-E8?feature=oembed" TargetMode="External"/><Relationship Id="rId1" Type="http://schemas.openxmlformats.org/officeDocument/2006/relationships/tags" Target="../tags/tag56.xml"/><Relationship Id="rId6" Type="http://schemas.openxmlformats.org/officeDocument/2006/relationships/diagramData" Target="../diagrams/data11.xml"/><Relationship Id="rId11" Type="http://schemas.openxmlformats.org/officeDocument/2006/relationships/image" Target="../media/image132.jpeg"/><Relationship Id="rId5" Type="http://schemas.openxmlformats.org/officeDocument/2006/relationships/image" Target="../media/image131.jpeg"/><Relationship Id="rId10" Type="http://schemas.microsoft.com/office/2007/relationships/diagramDrawing" Target="../diagrams/drawing11.xml"/><Relationship Id="rId4" Type="http://schemas.openxmlformats.org/officeDocument/2006/relationships/notesSlide" Target="../notesSlides/notesSlide53.xml"/><Relationship Id="rId9" Type="http://schemas.openxmlformats.org/officeDocument/2006/relationships/diagramColors" Target="../diagrams/colors1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jpe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57.xml"/><Relationship Id="rId5" Type="http://schemas.openxmlformats.org/officeDocument/2006/relationships/image" Target="../media/image2.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tags" Target="../tags/tag58.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56.xml"/><Relationship Id="rId7" Type="http://schemas.openxmlformats.org/officeDocument/2006/relationships/image" Target="../media/image138.jpeg"/><Relationship Id="rId2" Type="http://schemas.openxmlformats.org/officeDocument/2006/relationships/slideLayout" Target="../slideLayouts/slideLayout28.xml"/><Relationship Id="rId1" Type="http://schemas.openxmlformats.org/officeDocument/2006/relationships/tags" Target="../tags/tag59.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slideLayout" Target="../slideLayouts/slideLayout28.xml"/><Relationship Id="rId1" Type="http://schemas.openxmlformats.org/officeDocument/2006/relationships/tags" Target="../tags/tag6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8.xml"/><Relationship Id="rId1" Type="http://schemas.openxmlformats.org/officeDocument/2006/relationships/tags" Target="../tags/tag61.xml"/><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a:solidFill>
                  <a:schemeClr val="tx1"/>
                </a:solidFill>
              </a:rPr>
              <a:t>Θέμα 8: Επίγνωση της κατάστασης και κοινή νοητική μοντελοποίηση</a:t>
            </a:r>
            <a:endParaRPr lang="en-US" sz="4800">
              <a:solidFill>
                <a:schemeClr val="tx1"/>
              </a:solidFill>
            </a:endParaRPr>
          </a:p>
          <a:p>
            <a:endParaRPr lang="en-US" sz="480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 y="438150"/>
            <a:ext cx="7120849" cy="1590676"/>
          </a:xfrm>
        </p:spPr>
        <p:txBody>
          <a:bodyPr>
            <a:normAutofit fontScale="90000"/>
          </a:bodyPr>
          <a:lstStyle/>
          <a:p>
            <a:r>
              <a:rPr lang="el" err="1"/>
              <a:t>Μεταγνώση (Ευκλείδης, 2011)</a:t>
            </a:r>
            <a:endParaRPr lang="en-GB"/>
          </a:p>
        </p:txBody>
      </p:sp>
      <p:pic>
        <p:nvPicPr>
          <p:cNvPr id="6" name="Plassholder for innhold 5"/>
          <p:cNvPicPr>
            <a:picLocks noGrp="1" noChangeAspect="1"/>
          </p:cNvPicPr>
          <p:nvPr>
            <p:ph sz="half" idx="1"/>
          </p:nvPr>
        </p:nvPicPr>
        <p:blipFill>
          <a:blip r:embed="rId3"/>
          <a:stretch>
            <a:fillRect/>
          </a:stretch>
        </p:blipFill>
        <p:spPr>
          <a:xfrm>
            <a:off x="7120851" y="121412"/>
            <a:ext cx="6683473" cy="7800294"/>
          </a:xfrm>
          <a:prstGeom prst="rect">
            <a:avLst/>
          </a:prstGeom>
        </p:spPr>
      </p:pic>
      <p:sp>
        <p:nvSpPr>
          <p:cNvPr id="3" name="Plassholder for innhold 2">
            <a:extLst>
              <a:ext uri="{FF2B5EF4-FFF2-40B4-BE49-F238E27FC236}">
                <a16:creationId xmlns:a16="http://schemas.microsoft.com/office/drawing/2014/main" id="{F79B898C-5871-EB00-D81B-BAFF17EC766B}"/>
              </a:ext>
            </a:extLst>
          </p:cNvPr>
          <p:cNvSpPr txBox="1">
            <a:spLocks/>
          </p:cNvSpPr>
          <p:nvPr/>
        </p:nvSpPr>
        <p:spPr>
          <a:xfrm>
            <a:off x="1005840" y="2190751"/>
            <a:ext cx="6217920" cy="5221607"/>
          </a:xfrm>
          <a:prstGeom prst="rect">
            <a:avLst/>
          </a:prstGeom>
        </p:spPr>
        <p:txBody>
          <a:bodyPr vert="horz" lIns="109728" tIns="54864" rIns="109728" bIns="54864"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50" indent="-365750" defTabSz="1463004">
              <a:spcBef>
                <a:spcPts val="1600"/>
              </a:spcBef>
              <a:defRPr/>
            </a:pPr>
            <a:r>
              <a:rPr lang="el" sz="3360" err="1">
                <a:solidFill>
                  <a:prstClr val="black"/>
                </a:solidFill>
                <a:latin typeface="Calibri"/>
              </a:rPr>
              <a:t>Πίσω από την αλλαγή συμπεριφοράς</a:t>
            </a:r>
            <a:endParaRPr lang="nb-NO" sz="3360">
              <a:solidFill>
                <a:prstClr val="black"/>
              </a:solidFill>
              <a:latin typeface="Calibri"/>
            </a:endParaRPr>
          </a:p>
          <a:p>
            <a:pPr marL="365750" indent="-365750" defTabSz="1463004">
              <a:spcBef>
                <a:spcPts val="1600"/>
              </a:spcBef>
              <a:defRPr/>
            </a:pPr>
            <a:r>
              <a:rPr lang="el" sz="3360">
                <a:solidFill>
                  <a:prstClr val="black"/>
                </a:solidFill>
                <a:latin typeface="Calibri"/>
              </a:rPr>
              <a:t>Γνώσεις MC</a:t>
            </a:r>
            <a:endParaRPr lang="nb-NO" sz="3360">
              <a:solidFill>
                <a:prstClr val="black"/>
              </a:solidFill>
              <a:latin typeface="Calibri"/>
            </a:endParaRPr>
          </a:p>
          <a:p>
            <a:pPr marL="1097252" lvl="1" indent="-365750" defTabSz="1463004">
              <a:spcBef>
                <a:spcPts val="800"/>
              </a:spcBef>
              <a:defRPr/>
            </a:pPr>
            <a:r>
              <a:rPr lang="el" sz="2880" err="1">
                <a:solidFill>
                  <a:prstClr val="black"/>
                </a:solidFill>
                <a:latin typeface="Calibri"/>
              </a:rPr>
              <a:t>Η ΣΥΜΠΕΡΙΦΟΡΑ</a:t>
            </a:r>
            <a:endParaRPr lang="nb-NO" sz="2880">
              <a:solidFill>
                <a:prstClr val="black"/>
              </a:solidFill>
              <a:latin typeface="Calibri"/>
            </a:endParaRPr>
          </a:p>
          <a:p>
            <a:pPr marL="1097252" lvl="1" indent="-365750" defTabSz="1463004">
              <a:spcBef>
                <a:spcPts val="800"/>
              </a:spcBef>
              <a:defRPr/>
            </a:pPr>
            <a:r>
              <a:rPr lang="el" sz="2880" err="1">
                <a:solidFill>
                  <a:prstClr val="black"/>
                </a:solidFill>
                <a:latin typeface="Calibri"/>
              </a:rPr>
              <a:t>Αποτελέσματα</a:t>
            </a:r>
            <a:endParaRPr lang="nb-NO" sz="2880">
              <a:solidFill>
                <a:prstClr val="black"/>
              </a:solidFill>
              <a:latin typeface="Calibri"/>
            </a:endParaRPr>
          </a:p>
          <a:p>
            <a:pPr marL="365750" indent="-365750" defTabSz="1463004">
              <a:spcBef>
                <a:spcPts val="1600"/>
              </a:spcBef>
              <a:defRPr/>
            </a:pPr>
            <a:r>
              <a:rPr lang="el" sz="3360" err="1">
                <a:solidFill>
                  <a:prstClr val="black"/>
                </a:solidFill>
                <a:latin typeface="Calibri"/>
              </a:rPr>
              <a:t>Αυτορρύθμιση</a:t>
            </a:r>
            <a:endParaRPr lang="nb-NO" sz="3360">
              <a:solidFill>
                <a:prstClr val="black"/>
              </a:solidFill>
              <a:latin typeface="Calibri"/>
            </a:endParaRPr>
          </a:p>
          <a:p>
            <a:pPr marL="365750" indent="-365750" defTabSz="1463004">
              <a:spcBef>
                <a:spcPts val="1600"/>
              </a:spcBef>
              <a:defRPr/>
            </a:pPr>
            <a:r>
              <a:rPr lang="el" sz="3360" err="1">
                <a:solidFill>
                  <a:prstClr val="black"/>
                </a:solidFill>
                <a:latin typeface="Calibri"/>
              </a:rPr>
              <a:t>Εμπειρία (συνήθειες)</a:t>
            </a:r>
          </a:p>
          <a:p>
            <a:pPr marL="365750" indent="-365750" defTabSz="1463004">
              <a:spcBef>
                <a:spcPts val="1600"/>
              </a:spcBef>
              <a:defRPr/>
            </a:pPr>
            <a:r>
              <a:rPr lang="el" sz="3360">
                <a:solidFill>
                  <a:prstClr val="black"/>
                </a:solidFill>
                <a:latin typeface="Calibri"/>
              </a:rPr>
              <a:t>Ανατροφοδότηση</a:t>
            </a:r>
          </a:p>
          <a:p>
            <a:pPr marL="365750" indent="-365750" defTabSz="1463004">
              <a:spcBef>
                <a:spcPts val="1600"/>
              </a:spcBef>
              <a:defRPr/>
            </a:pPr>
            <a:r>
              <a:rPr lang="el" sz="3360">
                <a:solidFill>
                  <a:prstClr val="black"/>
                </a:solidFill>
                <a:latin typeface="Calibri"/>
              </a:rPr>
              <a:t>Αντανάκλαση</a:t>
            </a:r>
          </a:p>
          <a:p>
            <a:pPr marL="365750" indent="-365750" defTabSz="1463004">
              <a:spcBef>
                <a:spcPts val="1600"/>
              </a:spcBef>
              <a:defRPr/>
            </a:pPr>
            <a:endParaRPr lang="en-GB" sz="3360">
              <a:solidFill>
                <a:prstClr val="black"/>
              </a:solidFill>
              <a:latin typeface="Calibri"/>
            </a:endParaRPr>
          </a:p>
        </p:txBody>
      </p:sp>
    </p:spTree>
    <p:custDataLst>
      <p:tags r:id="rId1"/>
    </p:custDataLst>
    <p:extLst>
      <p:ext uri="{BB962C8B-B14F-4D97-AF65-F5344CB8AC3E}">
        <p14:creationId xmlns:p14="http://schemas.microsoft.com/office/powerpoint/2010/main" val="298008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016-BA49-C1D5-F5F3-66F9E33C299B}"/>
              </a:ext>
            </a:extLst>
          </p:cNvPr>
          <p:cNvSpPr>
            <a:spLocks noGrp="1"/>
          </p:cNvSpPr>
          <p:nvPr>
            <p:ph type="title"/>
          </p:nvPr>
        </p:nvSpPr>
        <p:spPr/>
        <p:txBody>
          <a:bodyPr/>
          <a:lstStyle/>
          <a:p>
            <a:pPr algn="l"/>
            <a:r>
              <a:rPr lang="el"/>
              <a:t>Πώς να φτάσετε</a:t>
            </a:r>
            <a:endParaRPr lang="et-EE"/>
          </a:p>
        </p:txBody>
      </p:sp>
      <p:sp>
        <p:nvSpPr>
          <p:cNvPr id="3" name="Content Placeholder 2">
            <a:extLst>
              <a:ext uri="{FF2B5EF4-FFF2-40B4-BE49-F238E27FC236}">
                <a16:creationId xmlns:a16="http://schemas.microsoft.com/office/drawing/2014/main" id="{E653F6AE-ACDD-9B33-DFBB-9EE2DB3E675E}"/>
              </a:ext>
            </a:extLst>
          </p:cNvPr>
          <p:cNvSpPr>
            <a:spLocks noGrp="1"/>
          </p:cNvSpPr>
          <p:nvPr>
            <p:ph sz="half" idx="1"/>
          </p:nvPr>
        </p:nvSpPr>
        <p:spPr/>
        <p:txBody>
          <a:bodyPr/>
          <a:lstStyle/>
          <a:p>
            <a:r>
              <a:rPr lang="el"/>
              <a:t>Κριτική σκέψη</a:t>
            </a:r>
          </a:p>
          <a:p>
            <a:r>
              <a:rPr lang="el"/>
              <a:t>Αντανάκλαση</a:t>
            </a:r>
          </a:p>
          <a:p>
            <a:r>
              <a:rPr lang="el"/>
              <a:t>Εφαρμόζεται σε όλους!</a:t>
            </a:r>
            <a:endParaRPr lang="et-EE"/>
          </a:p>
        </p:txBody>
      </p:sp>
      <p:sp>
        <p:nvSpPr>
          <p:cNvPr id="4" name="Content Placeholder 3">
            <a:extLst>
              <a:ext uri="{FF2B5EF4-FFF2-40B4-BE49-F238E27FC236}">
                <a16:creationId xmlns:a16="http://schemas.microsoft.com/office/drawing/2014/main" id="{D270884F-5132-47E8-FCC2-30A6816D7DB1}"/>
              </a:ext>
            </a:extLst>
          </p:cNvPr>
          <p:cNvSpPr>
            <a:spLocks noGrp="1"/>
          </p:cNvSpPr>
          <p:nvPr>
            <p:ph sz="half" idx="2"/>
          </p:nvPr>
        </p:nvSpPr>
        <p:spPr/>
        <p:txBody>
          <a:bodyPr/>
          <a:lstStyle/>
          <a:p>
            <a:endParaRPr lang="et-EE"/>
          </a:p>
        </p:txBody>
      </p:sp>
      <p:pic>
        <p:nvPicPr>
          <p:cNvPr id="5" name="Plassholder for innhold 5">
            <a:extLst>
              <a:ext uri="{FF2B5EF4-FFF2-40B4-BE49-F238E27FC236}">
                <a16:creationId xmlns:a16="http://schemas.microsoft.com/office/drawing/2014/main" id="{08DF568F-7FD3-1993-209D-B3DC49098E88}"/>
              </a:ext>
            </a:extLst>
          </p:cNvPr>
          <p:cNvPicPr>
            <a:picLocks noChangeAspect="1"/>
          </p:cNvPicPr>
          <p:nvPr/>
        </p:nvPicPr>
        <p:blipFill>
          <a:blip r:embed="rId3"/>
          <a:stretch>
            <a:fillRect/>
          </a:stretch>
        </p:blipFill>
        <p:spPr>
          <a:xfrm>
            <a:off x="7120851" y="121412"/>
            <a:ext cx="6683473" cy="7800294"/>
          </a:xfrm>
          <a:prstGeom prst="rect">
            <a:avLst/>
          </a:prstGeom>
        </p:spPr>
      </p:pic>
      <p:sp>
        <p:nvSpPr>
          <p:cNvPr id="6" name="Oval 5">
            <a:extLst>
              <a:ext uri="{FF2B5EF4-FFF2-40B4-BE49-F238E27FC236}">
                <a16:creationId xmlns:a16="http://schemas.microsoft.com/office/drawing/2014/main" id="{D3CB9DDB-5E75-7212-032A-54210E0E2C24}"/>
              </a:ext>
            </a:extLst>
          </p:cNvPr>
          <p:cNvSpPr/>
          <p:nvPr/>
        </p:nvSpPr>
        <p:spPr>
          <a:xfrm>
            <a:off x="8168641" y="121414"/>
            <a:ext cx="6461760" cy="3006467"/>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defRPr/>
            </a:pPr>
            <a:endParaRPr lang="et-EE" sz="2880">
              <a:solidFill>
                <a:prstClr val="white"/>
              </a:solidFill>
              <a:latin typeface="Calibri"/>
            </a:endParaRPr>
          </a:p>
        </p:txBody>
      </p:sp>
    </p:spTree>
    <p:custDataLst>
      <p:tags r:id="rId1"/>
    </p:custDataLst>
    <p:extLst>
      <p:ext uri="{BB962C8B-B14F-4D97-AF65-F5344CB8AC3E}">
        <p14:creationId xmlns:p14="http://schemas.microsoft.com/office/powerpoint/2010/main" val="632302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A527-8A3E-8213-DAA4-46B876C332F0}"/>
              </a:ext>
            </a:extLst>
          </p:cNvPr>
          <p:cNvSpPr>
            <a:spLocks noGrp="1"/>
          </p:cNvSpPr>
          <p:nvPr>
            <p:ph type="title"/>
          </p:nvPr>
        </p:nvSpPr>
        <p:spPr/>
        <p:txBody>
          <a:bodyPr/>
          <a:lstStyle/>
          <a:p>
            <a:r>
              <a:rPr lang="el"/>
              <a:t>Μεταγνώση</a:t>
            </a:r>
            <a:endParaRPr lang="en-GB"/>
          </a:p>
        </p:txBody>
      </p:sp>
      <p:sp>
        <p:nvSpPr>
          <p:cNvPr id="3" name="Content Placeholder 2">
            <a:extLst>
              <a:ext uri="{FF2B5EF4-FFF2-40B4-BE49-F238E27FC236}">
                <a16:creationId xmlns:a16="http://schemas.microsoft.com/office/drawing/2014/main" id="{5A283A5B-081D-6216-F550-E84442C821F8}"/>
              </a:ext>
            </a:extLst>
          </p:cNvPr>
          <p:cNvSpPr>
            <a:spLocks noGrp="1"/>
          </p:cNvSpPr>
          <p:nvPr>
            <p:ph idx="1"/>
          </p:nvPr>
        </p:nvSpPr>
        <p:spPr/>
        <p:txBody>
          <a:bodyPr/>
          <a:lstStyle/>
          <a:p>
            <a:endParaRPr lang="en-GB"/>
          </a:p>
        </p:txBody>
      </p:sp>
      <p:pic>
        <p:nvPicPr>
          <p:cNvPr id="1026" name="Picture 2" descr="Μεταγνώση: ο ελβετικός σουγιάς του μυαλού - Ness Labs">
            <a:extLst>
              <a:ext uri="{FF2B5EF4-FFF2-40B4-BE49-F238E27FC236}">
                <a16:creationId xmlns:a16="http://schemas.microsoft.com/office/drawing/2014/main" id="{64CEE9CB-0B81-5078-C1D2-D591B9CE3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004" y="1781954"/>
            <a:ext cx="12078392" cy="603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025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59FD-9B36-C791-72D4-1C6B26793A44}"/>
              </a:ext>
            </a:extLst>
          </p:cNvPr>
          <p:cNvSpPr>
            <a:spLocks noGrp="1"/>
          </p:cNvSpPr>
          <p:nvPr>
            <p:ph type="title"/>
          </p:nvPr>
        </p:nvSpPr>
        <p:spPr/>
        <p:txBody>
          <a:bodyPr/>
          <a:lstStyle/>
          <a:p>
            <a:r>
              <a:rPr lang="el"/>
              <a:t>Η μεταγνώση συνεχίστηκε</a:t>
            </a:r>
            <a:endParaRPr lang="en-GB"/>
          </a:p>
        </p:txBody>
      </p:sp>
      <p:sp>
        <p:nvSpPr>
          <p:cNvPr id="3" name="Content Placeholder 2">
            <a:extLst>
              <a:ext uri="{FF2B5EF4-FFF2-40B4-BE49-F238E27FC236}">
                <a16:creationId xmlns:a16="http://schemas.microsoft.com/office/drawing/2014/main" id="{AB8F2518-4AD8-714D-E818-DF4ADC1504BB}"/>
              </a:ext>
            </a:extLst>
          </p:cNvPr>
          <p:cNvSpPr>
            <a:spLocks noGrp="1"/>
          </p:cNvSpPr>
          <p:nvPr>
            <p:ph idx="1"/>
          </p:nvPr>
        </p:nvSpPr>
        <p:spPr/>
        <p:txBody>
          <a:bodyPr/>
          <a:lstStyle/>
          <a:p>
            <a:endParaRPr lang="en-GB"/>
          </a:p>
        </p:txBody>
      </p:sp>
      <p:pic>
        <p:nvPicPr>
          <p:cNvPr id="2050" name="Picture 2" descr="Θεωρητικό Μοντέλο Μεταγνώσης | Λήψη επιστημονικού διαγράμματος">
            <a:extLst>
              <a:ext uri="{FF2B5EF4-FFF2-40B4-BE49-F238E27FC236}">
                <a16:creationId xmlns:a16="http://schemas.microsoft.com/office/drawing/2014/main" id="{19983A83-FAF7-2356-481F-F69FD2876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383156"/>
            <a:ext cx="9715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77AB4A9-A4DE-D96F-F6A3-70153D53BB50}"/>
              </a:ext>
            </a:extLst>
          </p:cNvPr>
          <p:cNvSpPr/>
          <p:nvPr/>
        </p:nvSpPr>
        <p:spPr>
          <a:xfrm>
            <a:off x="1928553" y="5453150"/>
            <a:ext cx="1313411" cy="698269"/>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1680">
                <a:solidFill>
                  <a:prstClr val="white"/>
                </a:solidFill>
                <a:latin typeface="Calibri" panose="020F0502020204030204"/>
              </a:rPr>
              <a:t>Γνώση συστημάτων</a:t>
            </a:r>
            <a:endParaRPr lang="en-GB" sz="1680">
              <a:solidFill>
                <a:prstClr val="white"/>
              </a:solidFill>
              <a:latin typeface="Calibri" panose="020F0502020204030204"/>
            </a:endParaRPr>
          </a:p>
        </p:txBody>
      </p:sp>
      <p:sp>
        <p:nvSpPr>
          <p:cNvPr id="5" name="Oval 4">
            <a:extLst>
              <a:ext uri="{FF2B5EF4-FFF2-40B4-BE49-F238E27FC236}">
                <a16:creationId xmlns:a16="http://schemas.microsoft.com/office/drawing/2014/main" id="{549E3A75-B77C-E72B-1B6F-628D827CCFBC}"/>
              </a:ext>
            </a:extLst>
          </p:cNvPr>
          <p:cNvSpPr/>
          <p:nvPr/>
        </p:nvSpPr>
        <p:spPr>
          <a:xfrm>
            <a:off x="1289511" y="5006945"/>
            <a:ext cx="2335878" cy="1590676"/>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defRPr/>
            </a:pPr>
            <a:endParaRPr lang="et-EE" sz="2880">
              <a:solidFill>
                <a:prstClr val="white"/>
              </a:solidFill>
              <a:latin typeface="Calibri"/>
            </a:endParaRPr>
          </a:p>
        </p:txBody>
      </p:sp>
    </p:spTree>
    <p:custDataLst>
      <p:tags r:id="rId1"/>
    </p:custDataLst>
    <p:extLst>
      <p:ext uri="{BB962C8B-B14F-4D97-AF65-F5344CB8AC3E}">
        <p14:creationId xmlns:p14="http://schemas.microsoft.com/office/powerpoint/2010/main" val="11030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66A0D-417E-27D4-B0DD-B6EFCFD7DC6D}"/>
              </a:ext>
            </a:extLst>
          </p:cNvPr>
          <p:cNvSpPr>
            <a:spLocks noGrp="1"/>
          </p:cNvSpPr>
          <p:nvPr>
            <p:ph type="title"/>
          </p:nvPr>
        </p:nvSpPr>
        <p:spPr/>
        <p:txBody>
          <a:bodyPr/>
          <a:lstStyle/>
          <a:p>
            <a:r>
              <a:rPr lang="el"/>
              <a:t>Μεταγνωστική Ρύθμιση</a:t>
            </a:r>
            <a:endParaRPr lang="en-GB"/>
          </a:p>
        </p:txBody>
      </p:sp>
      <p:sp>
        <p:nvSpPr>
          <p:cNvPr id="3" name="Content Placeholder 2">
            <a:extLst>
              <a:ext uri="{FF2B5EF4-FFF2-40B4-BE49-F238E27FC236}">
                <a16:creationId xmlns:a16="http://schemas.microsoft.com/office/drawing/2014/main" id="{7CC28285-2FFC-674E-552A-B3DF6EB8818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953E424-A6FA-84F0-8B74-8F9AAA67821F}"/>
              </a:ext>
            </a:extLst>
          </p:cNvPr>
          <p:cNvPicPr>
            <a:picLocks noChangeAspect="1"/>
          </p:cNvPicPr>
          <p:nvPr/>
        </p:nvPicPr>
        <p:blipFill>
          <a:blip r:embed="rId2"/>
          <a:stretch>
            <a:fillRect/>
          </a:stretch>
        </p:blipFill>
        <p:spPr>
          <a:xfrm>
            <a:off x="2171700" y="1663066"/>
            <a:ext cx="10287000" cy="5749290"/>
          </a:xfrm>
          <a:prstGeom prst="rect">
            <a:avLst/>
          </a:prstGeom>
        </p:spPr>
      </p:pic>
    </p:spTree>
    <p:extLst>
      <p:ext uri="{BB962C8B-B14F-4D97-AF65-F5344CB8AC3E}">
        <p14:creationId xmlns:p14="http://schemas.microsoft.com/office/powerpoint/2010/main" val="131540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824201" y="1384287"/>
            <a:ext cx="3840480" cy="5353396"/>
          </a:xfrm>
        </p:spPr>
        <p:txBody>
          <a:bodyPr>
            <a:normAutofit/>
          </a:bodyPr>
          <a:lstStyle/>
          <a:p>
            <a:r>
              <a:rPr lang="el">
                <a:solidFill>
                  <a:srgbClr val="FFFFFF"/>
                </a:solidFill>
              </a:rPr>
              <a:t>Επίγνωση της κατάστασης - Ορισμός</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5336770" y="709613"/>
            <a:ext cx="8287789" cy="6702743"/>
          </a:xfrm>
        </p:spPr>
        <p:txBody>
          <a:bodyPr anchor="ctr">
            <a:normAutofit/>
          </a:bodyPr>
          <a:lstStyle/>
          <a:p>
            <a:pPr marL="0" indent="0">
              <a:buNone/>
            </a:pPr>
            <a:r>
              <a:rPr lang="el" sz="2880" i="1"/>
              <a:t>«Η αντίληψη των στοιχείων στο περιβάλλον μέσα σε έναν όγκο χρόνου και χώρου, η κατανόηση της σημασίας τους και η προβολή της κατάστασής τους στο εγγύς μέλλον». </a:t>
            </a:r>
            <a:r>
              <a:rPr lang="el" sz="2880"/>
              <a:t>(Endsley, 1988, S. 97)</a:t>
            </a:r>
          </a:p>
          <a:p>
            <a:pPr marL="0" indent="0">
              <a:buNone/>
            </a:pPr>
            <a:endParaRPr lang="en-GB" sz="2880"/>
          </a:p>
          <a:p>
            <a:r>
              <a:rPr lang="el" sz="2880"/>
              <a:t>Κατάγεται από την αεροπορία (πιλότοι, έλεγχος εναέριας κυκλοφορίας)</a:t>
            </a:r>
          </a:p>
          <a:p>
            <a:r>
              <a:rPr lang="el" sz="2880"/>
              <a:t>Πυρηνικές εγκαταστάσεις</a:t>
            </a:r>
          </a:p>
          <a:p>
            <a:r>
              <a:rPr lang="el" sz="2880"/>
              <a:t>Στρατιωτικός τομέας</a:t>
            </a:r>
          </a:p>
          <a:p>
            <a:r>
              <a:rPr lang="el" sz="2880"/>
              <a:t>Αποστολή αμαξοστοιχίας</a:t>
            </a:r>
          </a:p>
          <a:p>
            <a:r>
              <a:rPr lang="el" sz="2880"/>
              <a:t>Πρόγνωση καιρού</a:t>
            </a:r>
          </a:p>
          <a:p>
            <a:r>
              <a:rPr lang="el" sz="2880"/>
              <a:t>Οδήγηση και αυτοματοποιημένα οχήματα</a:t>
            </a:r>
          </a:p>
          <a:p>
            <a:r>
              <a:rPr lang="el" sz="2880"/>
              <a:t>Πιο πρόσφατα: ασφάλεια δικτύου</a:t>
            </a:r>
          </a:p>
        </p:txBody>
      </p:sp>
      <p:pic>
        <p:nvPicPr>
          <p:cNvPr id="7" name="Bilde 3" descr="Διάγραμμα&#10;&#10;Η περιγραφή δημιουργείται αυτόματα">
            <a:extLst>
              <a:ext uri="{FF2B5EF4-FFF2-40B4-BE49-F238E27FC236}">
                <a16:creationId xmlns:a16="http://schemas.microsoft.com/office/drawing/2014/main" id="{9BD81A93-F38F-47F4-9A00-5B5D02381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2840" y="6877140"/>
            <a:ext cx="1327561" cy="1327561"/>
          </a:xfrm>
          <a:prstGeom prst="rect">
            <a:avLst/>
          </a:prstGeom>
          <a:noFill/>
        </p:spPr>
      </p:pic>
    </p:spTree>
    <p:extLst>
      <p:ext uri="{BB962C8B-B14F-4D97-AF65-F5344CB8AC3E}">
        <p14:creationId xmlns:p14="http://schemas.microsoft.com/office/powerpoint/2010/main" val="314125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1005840" y="668626"/>
            <a:ext cx="12618720" cy="1360199"/>
          </a:xfrm>
        </p:spPr>
        <p:txBody>
          <a:bodyPr>
            <a:normAutofit/>
          </a:bodyPr>
          <a:lstStyle/>
          <a:p>
            <a:pPr algn="ctr"/>
            <a:r>
              <a:rPr lang="el" sz="6240"/>
              <a:t>Επίπεδα SA</a:t>
            </a:r>
          </a:p>
        </p:txBody>
      </p:sp>
      <p:graphicFrame>
        <p:nvGraphicFramePr>
          <p:cNvPr id="4" name="Plassholder for innhold 3"/>
          <p:cNvGraphicFramePr>
            <a:graphicFrameLocks noGrp="1"/>
          </p:cNvGraphicFramePr>
          <p:nvPr>
            <p:ph idx="1"/>
          </p:nvPr>
        </p:nvGraphicFramePr>
        <p:xfrm>
          <a:off x="1005840" y="2194560"/>
          <a:ext cx="1261872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A3B4AE0-933A-41E2-8B87-16456A2235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28284" y="6327484"/>
            <a:ext cx="1902116" cy="1902116"/>
          </a:xfrm>
          <a:prstGeom prst="rect">
            <a:avLst/>
          </a:prstGeom>
        </p:spPr>
      </p:pic>
    </p:spTree>
    <p:extLst>
      <p:ext uri="{BB962C8B-B14F-4D97-AF65-F5344CB8AC3E}">
        <p14:creationId xmlns:p14="http://schemas.microsoft.com/office/powerpoint/2010/main" val="173891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dgm="http://schemas.openxmlformats.org/drawingml/2006/diagram" xmlns:p16="http://schemas.microsoft.com/office/powerpoint/2015/main" xmlns:adec="http://schemas.microsoft.com/office/drawing/2017/decorative" xmlns:a16="http://schemas.microsoft.com/office/drawing/2014/main"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0A1B-1D2C-B73E-C47E-0D5BCAC88D55}"/>
              </a:ext>
            </a:extLst>
          </p:cNvPr>
          <p:cNvSpPr>
            <a:spLocks noGrp="1"/>
          </p:cNvSpPr>
          <p:nvPr>
            <p:ph type="title"/>
          </p:nvPr>
        </p:nvSpPr>
        <p:spPr/>
        <p:txBody>
          <a:bodyPr/>
          <a:lstStyle/>
          <a:p>
            <a:r>
              <a:rPr lang="el"/>
              <a:t>Μην μπερδεύετε</a:t>
            </a:r>
            <a:endParaRPr lang="en-GB"/>
          </a:p>
        </p:txBody>
      </p:sp>
      <p:sp>
        <p:nvSpPr>
          <p:cNvPr id="3" name="Content Placeholder 2">
            <a:extLst>
              <a:ext uri="{FF2B5EF4-FFF2-40B4-BE49-F238E27FC236}">
                <a16:creationId xmlns:a16="http://schemas.microsoft.com/office/drawing/2014/main" id="{BD260348-5DD1-91C9-3066-868804A13F46}"/>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6DFC2508-FFFB-335E-6CFD-CEA206232FE3}"/>
              </a:ext>
            </a:extLst>
          </p:cNvPr>
          <p:cNvSpPr/>
          <p:nvPr/>
        </p:nvSpPr>
        <p:spPr>
          <a:xfrm>
            <a:off x="498763" y="2768138"/>
            <a:ext cx="3478877" cy="19825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3360">
                <a:solidFill>
                  <a:prstClr val="white"/>
                </a:solidFill>
                <a:latin typeface="Calibri" panose="020F0502020204030204"/>
              </a:rPr>
              <a:t>Κατανόηση της κατάστασης</a:t>
            </a:r>
          </a:p>
          <a:p>
            <a:pPr algn="ctr" defTabSz="1097280"/>
            <a:r>
              <a:rPr lang="el" sz="3360">
                <a:solidFill>
                  <a:prstClr val="white"/>
                </a:solidFill>
                <a:latin typeface="Calibri" panose="020F0502020204030204"/>
              </a:rPr>
              <a:t>(ίδιο με το L2)</a:t>
            </a:r>
          </a:p>
          <a:p>
            <a:pPr algn="ctr" defTabSz="1097280"/>
            <a:endParaRPr lang="en-GB" sz="33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F4974C4E-7578-56DC-0BBE-3B9E35A0D715}"/>
              </a:ext>
            </a:extLst>
          </p:cNvPr>
          <p:cNvSpPr/>
          <p:nvPr/>
        </p:nvSpPr>
        <p:spPr>
          <a:xfrm>
            <a:off x="5575762" y="330432"/>
            <a:ext cx="3478877" cy="1982585"/>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3360">
                <a:solidFill>
                  <a:prstClr val="white"/>
                </a:solidFill>
                <a:latin typeface="Calibri" panose="020F0502020204030204"/>
              </a:rPr>
              <a:t>Αξιολόγηση της κατάστασης</a:t>
            </a:r>
          </a:p>
        </p:txBody>
      </p:sp>
      <p:sp>
        <p:nvSpPr>
          <p:cNvPr id="6" name="Rectangle: Rounded Corners 5">
            <a:extLst>
              <a:ext uri="{FF2B5EF4-FFF2-40B4-BE49-F238E27FC236}">
                <a16:creationId xmlns:a16="http://schemas.microsoft.com/office/drawing/2014/main" id="{A888738C-9731-DD96-8744-074568A0358D}"/>
              </a:ext>
            </a:extLst>
          </p:cNvPr>
          <p:cNvSpPr/>
          <p:nvPr/>
        </p:nvSpPr>
        <p:spPr>
          <a:xfrm>
            <a:off x="10835640" y="2768138"/>
            <a:ext cx="3478877" cy="198258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3360">
                <a:solidFill>
                  <a:prstClr val="white"/>
                </a:solidFill>
                <a:latin typeface="Calibri" panose="020F0502020204030204"/>
              </a:rPr>
              <a:t>Νοητικά μοντέλα </a:t>
            </a:r>
          </a:p>
          <a:p>
            <a:pPr algn="ctr" defTabSz="1097280"/>
            <a:r>
              <a:rPr lang="el" sz="3360">
                <a:solidFill>
                  <a:prstClr val="white"/>
                </a:solidFill>
                <a:latin typeface="Calibri" panose="020F0502020204030204"/>
              </a:rPr>
              <a:t>(Αργότερα)</a:t>
            </a:r>
          </a:p>
        </p:txBody>
      </p:sp>
      <p:sp>
        <p:nvSpPr>
          <p:cNvPr id="8" name="Rectangle: Rounded Corners 7">
            <a:extLst>
              <a:ext uri="{FF2B5EF4-FFF2-40B4-BE49-F238E27FC236}">
                <a16:creationId xmlns:a16="http://schemas.microsoft.com/office/drawing/2014/main" id="{E770B2BF-ED28-A27F-BBE7-5D6D7ACA0939}"/>
              </a:ext>
            </a:extLst>
          </p:cNvPr>
          <p:cNvSpPr/>
          <p:nvPr/>
        </p:nvSpPr>
        <p:spPr>
          <a:xfrm>
            <a:off x="5575762" y="5916583"/>
            <a:ext cx="3478877" cy="198258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3360">
                <a:solidFill>
                  <a:prstClr val="white"/>
                </a:solidFill>
                <a:latin typeface="Calibri" panose="020F0502020204030204"/>
              </a:rPr>
              <a:t>Αίσθηση</a:t>
            </a:r>
          </a:p>
          <a:p>
            <a:pPr algn="ctr" defTabSz="1097280"/>
            <a:r>
              <a:rPr lang="el" sz="3360">
                <a:solidFill>
                  <a:prstClr val="white"/>
                </a:solidFill>
                <a:latin typeface="Calibri" panose="020F0502020204030204"/>
              </a:rPr>
              <a:t>(αργότερα)</a:t>
            </a:r>
          </a:p>
        </p:txBody>
      </p:sp>
    </p:spTree>
    <p:custDataLst>
      <p:tags r:id="rId1"/>
    </p:custDataLst>
    <p:extLst>
      <p:ext uri="{BB962C8B-B14F-4D97-AF65-F5344CB8AC3E}">
        <p14:creationId xmlns:p14="http://schemas.microsoft.com/office/powerpoint/2010/main" val="395125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B9F-FA52-4414-925D-67836CA18AB6}"/>
              </a:ext>
            </a:extLst>
          </p:cNvPr>
          <p:cNvSpPr>
            <a:spLocks noGrp="1"/>
          </p:cNvSpPr>
          <p:nvPr>
            <p:ph type="title"/>
          </p:nvPr>
        </p:nvSpPr>
        <p:spPr>
          <a:xfrm>
            <a:off x="1005840" y="438151"/>
            <a:ext cx="12618720" cy="773962"/>
          </a:xfrm>
        </p:spPr>
        <p:txBody>
          <a:bodyPr>
            <a:normAutofit fontScale="90000"/>
          </a:bodyPr>
          <a:lstStyle/>
          <a:p>
            <a:r>
              <a:rPr lang="el"/>
              <a:t>Από το My Domain</a:t>
            </a:r>
            <a:endParaRPr lang="nb-NO"/>
          </a:p>
        </p:txBody>
      </p:sp>
      <p:pic>
        <p:nvPicPr>
          <p:cNvPr id="4" name="Online Media 3" title="How To Improve Your Awareness &amp; Decision Making In Football">
            <a:hlinkClick r:id="" action="ppaction://media"/>
            <a:extLst>
              <a:ext uri="{FF2B5EF4-FFF2-40B4-BE49-F238E27FC236}">
                <a16:creationId xmlns:a16="http://schemas.microsoft.com/office/drawing/2014/main" id="{98B38AAC-94EA-4CF0-99E6-5C6BE3E977F4}"/>
              </a:ext>
            </a:extLst>
          </p:cNvPr>
          <p:cNvPicPr>
            <a:picLocks noGrp="1" noRot="1" noChangeAspect="1"/>
          </p:cNvPicPr>
          <p:nvPr>
            <p:ph idx="1"/>
            <a:videoFile r:link="rId2"/>
          </p:nvPr>
        </p:nvPicPr>
        <p:blipFill>
          <a:blip r:embed="rId5"/>
          <a:stretch>
            <a:fillRect/>
          </a:stretch>
        </p:blipFill>
        <p:spPr>
          <a:xfrm>
            <a:off x="1005841" y="1302537"/>
            <a:ext cx="12259460" cy="6927064"/>
          </a:xfrm>
          <a:prstGeom prst="rect">
            <a:avLst/>
          </a:prstGeom>
        </p:spPr>
      </p:pic>
    </p:spTree>
    <p:custDataLst>
      <p:tags r:id="rId1"/>
    </p:custDataLst>
    <p:extLst>
      <p:ext uri="{BB962C8B-B14F-4D97-AF65-F5344CB8AC3E}">
        <p14:creationId xmlns:p14="http://schemas.microsoft.com/office/powerpoint/2010/main" val="218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22E2-4519-4908-B6B3-EBF22ED79675}"/>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918AD2A0-83D1-4A3F-BBD0-19CED6797757}"/>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27BFA920-C001-48F1-860A-310F871649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0439" y="82273"/>
            <a:ext cx="6659612" cy="2982250"/>
          </a:xfrm>
          <a:prstGeom prst="rect">
            <a:avLst/>
          </a:prstGeom>
        </p:spPr>
      </p:pic>
      <p:pic>
        <p:nvPicPr>
          <p:cNvPr id="7" name="Picture 6">
            <a:extLst>
              <a:ext uri="{FF2B5EF4-FFF2-40B4-BE49-F238E27FC236}">
                <a16:creationId xmlns:a16="http://schemas.microsoft.com/office/drawing/2014/main" id="{5A6513BB-8CEE-4B09-8C30-66B67FDECA02}"/>
              </a:ext>
            </a:extLst>
          </p:cNvPr>
          <p:cNvPicPr>
            <a:picLocks noChangeAspect="1"/>
          </p:cNvPicPr>
          <p:nvPr/>
        </p:nvPicPr>
        <p:blipFill>
          <a:blip r:embed="rId4"/>
          <a:stretch>
            <a:fillRect/>
          </a:stretch>
        </p:blipFill>
        <p:spPr>
          <a:xfrm>
            <a:off x="276793" y="1491125"/>
            <a:ext cx="7110452" cy="2995078"/>
          </a:xfrm>
          <a:prstGeom prst="rect">
            <a:avLst/>
          </a:prstGeom>
        </p:spPr>
      </p:pic>
      <p:pic>
        <p:nvPicPr>
          <p:cNvPr id="9" name="Picture 8">
            <a:extLst>
              <a:ext uri="{FF2B5EF4-FFF2-40B4-BE49-F238E27FC236}">
                <a16:creationId xmlns:a16="http://schemas.microsoft.com/office/drawing/2014/main" id="{8F77A7C1-1F49-4FF6-893D-B7B55976C8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9699" y="2465861"/>
            <a:ext cx="8267930" cy="3712342"/>
          </a:xfrm>
          <a:prstGeom prst="rect">
            <a:avLst/>
          </a:prstGeom>
        </p:spPr>
      </p:pic>
      <p:pic>
        <p:nvPicPr>
          <p:cNvPr id="11" name="Picture 10">
            <a:extLst>
              <a:ext uri="{FF2B5EF4-FFF2-40B4-BE49-F238E27FC236}">
                <a16:creationId xmlns:a16="http://schemas.microsoft.com/office/drawing/2014/main" id="{1CCB62CC-503E-406E-9E06-76B993217854}"/>
              </a:ext>
            </a:extLst>
          </p:cNvPr>
          <p:cNvPicPr>
            <a:picLocks noChangeAspect="1"/>
          </p:cNvPicPr>
          <p:nvPr/>
        </p:nvPicPr>
        <p:blipFill>
          <a:blip r:embed="rId6"/>
          <a:stretch>
            <a:fillRect/>
          </a:stretch>
        </p:blipFill>
        <p:spPr>
          <a:xfrm>
            <a:off x="7626741" y="4486203"/>
            <a:ext cx="6721778" cy="3646679"/>
          </a:xfrm>
          <a:prstGeom prst="rect">
            <a:avLst/>
          </a:prstGeom>
        </p:spPr>
      </p:pic>
    </p:spTree>
    <p:custDataLst>
      <p:tags r:id="rId1"/>
    </p:custDataLst>
    <p:extLst>
      <p:ext uri="{BB962C8B-B14F-4D97-AF65-F5344CB8AC3E}">
        <p14:creationId xmlns:p14="http://schemas.microsoft.com/office/powerpoint/2010/main" val="2945071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396789"/>
            <a:ext cx="1916214" cy="485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8" name="Oval 17">
            <a:extLst>
              <a:ext uri="{FF2B5EF4-FFF2-40B4-BE49-F238E27FC236}">
                <a16:creationId xmlns:a16="http://schemas.microsoft.com/office/drawing/2014/main" id="{741CBC8A-8AAD-479B-96F1-AF98FB5E876E}"/>
              </a:ext>
            </a:extLst>
          </p:cNvPr>
          <p:cNvSpPr/>
          <p:nvPr/>
        </p:nvSpPr>
        <p:spPr>
          <a:xfrm>
            <a:off x="8071734" y="4374276"/>
            <a:ext cx="2837270" cy="1084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4171210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757123" y="768096"/>
            <a:ext cx="7840612" cy="1777594"/>
          </a:xfrm>
        </p:spPr>
        <p:txBody>
          <a:bodyPr anchor="b">
            <a:normAutofit fontScale="90000"/>
          </a:bodyPr>
          <a:lstStyle/>
          <a:p>
            <a:r>
              <a:rPr lang="el" sz="6000"/>
              <a:t>Επεξεργασία από κάτω προς τα πάνω / με βάση τα δεδομένα</a:t>
            </a:r>
            <a:endParaRPr lang="nb-NO" sz="6000"/>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2847441"/>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57123" y="3193085"/>
            <a:ext cx="5782666" cy="4257446"/>
          </a:xfrm>
        </p:spPr>
        <p:txBody>
          <a:bodyPr anchor="t">
            <a:normAutofit lnSpcReduction="10000"/>
          </a:bodyPr>
          <a:lstStyle/>
          <a:p>
            <a:r>
              <a:rPr lang="el" sz="2040"/>
              <a:t>Η βραχυπρόθεσμη αισθητηριακή μνήμη, η αντίληψη, η μνήμη εργασίας και η μακροπρόθεσμη μνήμη σχηματίζουν SA.</a:t>
            </a:r>
          </a:p>
          <a:p>
            <a:r>
              <a:rPr lang="el" sz="2040"/>
              <a:t>Αρχική επεξεργασία περιβαλλοντικών στοιχείων παράλληλη και προ-προσεκτική.</a:t>
            </a:r>
          </a:p>
          <a:p>
            <a:r>
              <a:rPr lang="el" sz="2040" err="1"/>
              <a:t>Ανιχνεύονται ορισμένες ιδιότητες, όπως η χωρική εγγύτητα, το χρώμα, οι απλές ιδιότητες ή σχήματα και η κίνηση, παρέχοντας ενδείξεις για περαιτέρω εστιασμένη προσοχή (εστιασμένη προσοχή</a:t>
            </a:r>
            <a:r>
              <a:rPr lang="el" sz="2040"/>
              <a:t>= συνειδητή και ανώτερη γνώση).</a:t>
            </a:r>
          </a:p>
          <a:p>
            <a:r>
              <a:rPr lang="el" sz="2040"/>
              <a:t>Αλλά: οι πληροφορίες που έχουμε μάθει προηγουμένως (νοητικά μοντέλα) διαμορφώνουν τις προσδοκίες μας για το τι είναι «φυσιολογικό» και καθοδηγούν την αντίληψή μας.</a:t>
            </a:r>
          </a:p>
          <a:p>
            <a:pPr marL="0" indent="0">
              <a:buNone/>
            </a:pPr>
            <a:endParaRPr lang="nb-NO" sz="2040"/>
          </a:p>
        </p:txBody>
      </p:sp>
      <p:pic>
        <p:nvPicPr>
          <p:cNvPr id="4" name="Picture 3">
            <a:extLst>
              <a:ext uri="{FF2B5EF4-FFF2-40B4-BE49-F238E27FC236}">
                <a16:creationId xmlns:a16="http://schemas.microsoft.com/office/drawing/2014/main" id="{FE1C22A1-D49A-439F-AA37-B6B1080665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2515" y="2084005"/>
            <a:ext cx="6550762" cy="5322493"/>
          </a:xfrm>
          <a:prstGeom prst="rect">
            <a:avLst/>
          </a:prstGeom>
        </p:spPr>
      </p:pic>
    </p:spTree>
    <p:custDataLst>
      <p:tags r:id="rId1"/>
    </p:custDataLst>
    <p:extLst>
      <p:ext uri="{BB962C8B-B14F-4D97-AF65-F5344CB8AC3E}">
        <p14:creationId xmlns:p14="http://schemas.microsoft.com/office/powerpoint/2010/main" val="30293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4807" y="370972"/>
            <a:ext cx="7080286" cy="1118196"/>
          </a:xfrm>
        </p:spPr>
        <p:txBody>
          <a:bodyPr>
            <a:normAutofit/>
          </a:bodyPr>
          <a:lstStyle/>
          <a:p>
            <a:r>
              <a:rPr lang="el"/>
              <a:t>Μνήμη εργασίας</a:t>
            </a:r>
            <a:endParaRPr lang="nb-NO"/>
          </a:p>
        </p:txBody>
      </p:sp>
      <p:pic>
        <p:nvPicPr>
          <p:cNvPr id="4" name="Bild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703" y="1832846"/>
            <a:ext cx="7438691" cy="5321869"/>
          </a:xfrm>
          <a:prstGeom prst="rect">
            <a:avLst/>
          </a:prstGeom>
        </p:spPr>
      </p:pic>
      <p:sp>
        <p:nvSpPr>
          <p:cNvPr id="5" name="TekstSylinder 4"/>
          <p:cNvSpPr txBox="1"/>
          <p:nvPr/>
        </p:nvSpPr>
        <p:spPr>
          <a:xfrm>
            <a:off x="434808" y="7389845"/>
            <a:ext cx="2785891" cy="424732"/>
          </a:xfrm>
          <a:prstGeom prst="rect">
            <a:avLst/>
          </a:prstGeom>
          <a:noFill/>
        </p:spPr>
        <p:txBody>
          <a:bodyPr wrap="none" rtlCol="0">
            <a:spAutoFit/>
          </a:bodyPr>
          <a:lstStyle/>
          <a:p>
            <a:pPr defTabSz="1097280"/>
            <a:r>
              <a:rPr lang="el" sz="2160">
                <a:solidFill>
                  <a:prstClr val="black"/>
                </a:solidFill>
                <a:latin typeface="Calibri" panose="020F0502020204030204"/>
              </a:rPr>
              <a:t>(Baddeley, 1986-σήμερα)</a:t>
            </a:r>
            <a:endParaRPr lang="nb-NO" sz="2160">
              <a:solidFill>
                <a:prstClr val="black"/>
              </a:solidFill>
              <a:latin typeface="Calibri" panose="020F0502020204030204"/>
            </a:endParaRPr>
          </a:p>
        </p:txBody>
      </p:sp>
      <p:pic>
        <p:nvPicPr>
          <p:cNvPr id="6" name="Bild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1208" y="725942"/>
            <a:ext cx="3484398" cy="3036162"/>
          </a:xfrm>
          <a:prstGeom prst="rect">
            <a:avLst/>
          </a:prstGeom>
        </p:spPr>
      </p:pic>
      <p:pic>
        <p:nvPicPr>
          <p:cNvPr id="8" name="Bild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4541" y="3026135"/>
            <a:ext cx="2882288" cy="3602861"/>
          </a:xfrm>
          <a:prstGeom prst="rect">
            <a:avLst/>
          </a:prstGeom>
        </p:spPr>
      </p:pic>
      <p:sp>
        <p:nvSpPr>
          <p:cNvPr id="10" name="TekstSylinder 9"/>
          <p:cNvSpPr txBox="1"/>
          <p:nvPr/>
        </p:nvSpPr>
        <p:spPr>
          <a:xfrm>
            <a:off x="13133770" y="3283372"/>
            <a:ext cx="938077" cy="424732"/>
          </a:xfrm>
          <a:prstGeom prst="rect">
            <a:avLst/>
          </a:prstGeom>
          <a:noFill/>
        </p:spPr>
        <p:txBody>
          <a:bodyPr wrap="none" rtlCol="0">
            <a:spAutoFit/>
          </a:bodyPr>
          <a:lstStyle/>
          <a:p>
            <a:pPr defTabSz="1097280"/>
            <a:r>
              <a:rPr lang="el" sz="2160">
                <a:solidFill>
                  <a:prstClr val="black"/>
                </a:solidFill>
                <a:latin typeface="Calibri" panose="020F0502020204030204"/>
              </a:rPr>
              <a:t>n-πλάτη</a:t>
            </a:r>
            <a:endParaRPr lang="nb-NO" sz="2160">
              <a:solidFill>
                <a:prstClr val="black"/>
              </a:solidFill>
              <a:latin typeface="Calibri" panose="020F0502020204030204"/>
            </a:endParaRPr>
          </a:p>
        </p:txBody>
      </p:sp>
      <p:sp>
        <p:nvSpPr>
          <p:cNvPr id="11" name="Oval 10">
            <a:extLst>
              <a:ext uri="{FF2B5EF4-FFF2-40B4-BE49-F238E27FC236}">
                <a16:creationId xmlns:a16="http://schemas.microsoft.com/office/drawing/2014/main" id="{597D7894-6082-4492-916F-2AC8CE9AD8AC}"/>
              </a:ext>
            </a:extLst>
          </p:cNvPr>
          <p:cNvSpPr/>
          <p:nvPr/>
        </p:nvSpPr>
        <p:spPr>
          <a:xfrm>
            <a:off x="5598879" y="5407733"/>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graphicFrame>
        <p:nvGraphicFramePr>
          <p:cNvPr id="15" name="Plassholder for innhold 3">
            <a:extLst>
              <a:ext uri="{FF2B5EF4-FFF2-40B4-BE49-F238E27FC236}">
                <a16:creationId xmlns:a16="http://schemas.microsoft.com/office/drawing/2014/main" id="{97864B80-28F4-4917-BEE7-29727DF6B00D}"/>
              </a:ext>
            </a:extLst>
          </p:cNvPr>
          <p:cNvGraphicFramePr>
            <a:graphicFrameLocks/>
          </p:cNvGraphicFramePr>
          <p:nvPr/>
        </p:nvGraphicFramePr>
        <p:xfrm>
          <a:off x="7704352" y="6462328"/>
          <a:ext cx="6926048" cy="1767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Explosion: 14 Points 2">
            <a:extLst>
              <a:ext uri="{FF2B5EF4-FFF2-40B4-BE49-F238E27FC236}">
                <a16:creationId xmlns:a16="http://schemas.microsoft.com/office/drawing/2014/main" id="{993D8448-AEDE-4C9B-8EB8-9968615FDB0A}"/>
              </a:ext>
            </a:extLst>
          </p:cNvPr>
          <p:cNvSpPr/>
          <p:nvPr/>
        </p:nvSpPr>
        <p:spPr>
          <a:xfrm>
            <a:off x="8574096" y="3504971"/>
            <a:ext cx="2296633" cy="277249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2160" err="1">
                <a:solidFill>
                  <a:prstClr val="white"/>
                </a:solidFill>
                <a:latin typeface="Calibri" panose="020F0502020204030204"/>
              </a:rPr>
              <a:t>Αλήθεια!</a:t>
            </a:r>
          </a:p>
          <a:p>
            <a:pPr algn="ctr" defTabSz="1097280"/>
            <a:r>
              <a:rPr lang="el" sz="2160">
                <a:solidFill>
                  <a:prstClr val="white"/>
                </a:solidFill>
                <a:latin typeface="Calibri" panose="020F0502020204030204"/>
              </a:rPr>
              <a:t>3±1</a:t>
            </a:r>
          </a:p>
        </p:txBody>
      </p:sp>
    </p:spTree>
    <p:custDataLst>
      <p:tags r:id="rId1"/>
    </p:custDataLst>
    <p:extLst>
      <p:ext uri="{BB962C8B-B14F-4D97-AF65-F5344CB8AC3E}">
        <p14:creationId xmlns:p14="http://schemas.microsoft.com/office/powerpoint/2010/main" val="230393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1121491" y="2427732"/>
            <a:ext cx="2963549" cy="3415284"/>
          </a:xfrm>
        </p:spPr>
        <p:txBody>
          <a:bodyPr vert="horz" lIns="109728" tIns="54864" rIns="109728" bIns="54864" rtlCol="0" anchor="ctr">
            <a:normAutofit fontScale="90000"/>
          </a:bodyPr>
          <a:lstStyle/>
          <a:p>
            <a:r>
              <a:rPr lang="el" sz="4440"/>
              <a:t>Διαδικασία από πάνω προς τα κάτω / με γνώμονα τους στόχους</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20767" y="-992679"/>
            <a:ext cx="2058574" cy="103001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02" y="797170"/>
            <a:ext cx="9699158" cy="672040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286" y="1224372"/>
            <a:ext cx="9129965" cy="5866003"/>
          </a:xfrm>
          <a:prstGeom prst="rect">
            <a:avLst/>
          </a:prstGeom>
        </p:spPr>
        <p:style>
          <a:lnRef idx="2">
            <a:schemeClr val="dk1"/>
          </a:lnRef>
          <a:fillRef idx="1">
            <a:schemeClr val="lt1"/>
          </a:fillRef>
          <a:effectRef idx="0">
            <a:schemeClr val="dk1"/>
          </a:effectRef>
          <a:fontRef idx="minor">
            <a:schemeClr val="dk1"/>
          </a:fontRef>
        </p:style>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540537" y="4070517"/>
            <a:ext cx="2062886" cy="182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3" name="Group 2">
            <a:extLst>
              <a:ext uri="{FF2B5EF4-FFF2-40B4-BE49-F238E27FC236}">
                <a16:creationId xmlns:a16="http://schemas.microsoft.com/office/drawing/2014/main" id="{83A29C92-9AD3-5656-D89F-432E5312CCCC}"/>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3120C9A6-9D0F-707A-D92B-93A144049A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F6D1E57-F4C4-7F53-6833-5845FF3731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6716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692720"/>
          </a:xfrm>
        </p:spPr>
        <p:txBody>
          <a:bodyPr>
            <a:normAutofit fontScale="90000"/>
          </a:bodyPr>
          <a:lstStyle/>
          <a:p>
            <a:r>
              <a:rPr lang="el"/>
              <a:t>Νοητικά μοντέλα</a:t>
            </a:r>
            <a:endParaRPr lang="nb-NO"/>
          </a:p>
        </p:txBody>
      </p:sp>
      <p:sp>
        <p:nvSpPr>
          <p:cNvPr id="3" name="Plassholder for innhold 2"/>
          <p:cNvSpPr>
            <a:spLocks noGrp="1"/>
          </p:cNvSpPr>
          <p:nvPr>
            <p:ph idx="1"/>
          </p:nvPr>
        </p:nvSpPr>
        <p:spPr>
          <a:xfrm>
            <a:off x="1005841" y="2190750"/>
            <a:ext cx="6395202" cy="5221606"/>
          </a:xfrm>
        </p:spPr>
        <p:txBody>
          <a:bodyPr>
            <a:normAutofit fontScale="62500" lnSpcReduction="20000"/>
          </a:bodyPr>
          <a:lstStyle/>
          <a:p>
            <a:r>
              <a:rPr lang="el" i="1" err="1"/>
              <a:t>Μηχανισμοί με τους οποίους οι άνθρωποι είναι σε θέση να παράγουν περιγραφές του σκοπού και της μορφής του συστήματος, εξηγήσεις της λειτουργίας του συστήματος και των παρατηρούμενων καταστάσεων του συστήματος και προβλέψεις μελλοντικών καταστάσεων. </a:t>
            </a:r>
            <a:r>
              <a:rPr lang="el" sz="2760"/>
              <a:t>(Rouse &amp; Morris, 1985).</a:t>
            </a:r>
          </a:p>
          <a:p>
            <a:r>
              <a:rPr lang="el"/>
              <a:t>Γνώση σχετικά με το ποιες πτυχές του περιβάλλοντος είναι σχετικές. Προσδιορίστε κρίσιμες ενδείξεις, κατευθύνετε την προσοχή σε αυτές, ταξινομήστε τις πληροφορίες, καθιστώντας αυτή τη διαδικασία πιο αποτελεσματική σε μεγάλες ποσότητες δεδομένων.</a:t>
            </a:r>
          </a:p>
          <a:p>
            <a:r>
              <a:rPr lang="el" err="1"/>
              <a:t>Βοηθά στην αποτελεσματική ενσωμάτωση στοιχείων για να σχηματίσει μια κατανόηση του συνολικού νοήματός τους (Επίπεδο 2) όσον αφορά τους στόχους.</a:t>
            </a:r>
          </a:p>
          <a:p>
            <a:r>
              <a:rPr lang="el" err="1"/>
              <a:t>Βοηθά στην προβολή μελλοντικών καταστάσεων με ακρίβεια και αποτελεσματικότητα με βάση τις τρέχουσες καταστάσεις και δυναμική. (Επίπεδο 3)</a:t>
            </a:r>
          </a:p>
          <a:p>
            <a:endParaRPr lang="nb-NO"/>
          </a:p>
        </p:txBody>
      </p:sp>
      <p:sp>
        <p:nvSpPr>
          <p:cNvPr id="5" name="TekstSylinder 4"/>
          <p:cNvSpPr txBox="1"/>
          <p:nvPr/>
        </p:nvSpPr>
        <p:spPr>
          <a:xfrm>
            <a:off x="12551764" y="5730003"/>
            <a:ext cx="1888017" cy="424732"/>
          </a:xfrm>
          <a:prstGeom prst="rect">
            <a:avLst/>
          </a:prstGeom>
          <a:noFill/>
        </p:spPr>
        <p:txBody>
          <a:bodyPr wrap="none" rtlCol="0">
            <a:spAutoFit/>
          </a:bodyPr>
          <a:lstStyle/>
          <a:p>
            <a:pPr defTabSz="1097280"/>
            <a:r>
              <a:rPr lang="el" sz="2160">
                <a:solidFill>
                  <a:prstClr val="black"/>
                </a:solidFill>
                <a:latin typeface="Calibri" panose="020F0502020204030204"/>
              </a:rPr>
              <a:t>(Endsley, 2000)</a:t>
            </a:r>
            <a:endParaRPr lang="nb-NO" sz="2160">
              <a:solidFill>
                <a:prstClr val="black"/>
              </a:solidFill>
              <a:latin typeface="Calibri" panose="020F0502020204030204"/>
            </a:endParaRPr>
          </a:p>
        </p:txBody>
      </p:sp>
      <p:pic>
        <p:nvPicPr>
          <p:cNvPr id="6" name="Picture 5">
            <a:extLst>
              <a:ext uri="{FF2B5EF4-FFF2-40B4-BE49-F238E27FC236}">
                <a16:creationId xmlns:a16="http://schemas.microsoft.com/office/drawing/2014/main" id="{4F70E42C-0E07-4D8F-A043-FF874161BA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2448" y="1130870"/>
            <a:ext cx="6815984" cy="4552236"/>
          </a:xfrm>
          <a:prstGeom prst="rect">
            <a:avLst/>
          </a:prstGeom>
        </p:spPr>
      </p:pic>
      <p:graphicFrame>
        <p:nvGraphicFramePr>
          <p:cNvPr id="7" name="Plassholder for innhold 3">
            <a:extLst>
              <a:ext uri="{FF2B5EF4-FFF2-40B4-BE49-F238E27FC236}">
                <a16:creationId xmlns:a16="http://schemas.microsoft.com/office/drawing/2014/main" id="{E6C8BBE0-85C4-46B8-9FC3-40341D18CEFD}"/>
              </a:ext>
            </a:extLst>
          </p:cNvPr>
          <p:cNvGraphicFramePr>
            <a:graphicFrameLocks/>
          </p:cNvGraphicFramePr>
          <p:nvPr/>
        </p:nvGraphicFramePr>
        <p:xfrm>
          <a:off x="7352384" y="6213012"/>
          <a:ext cx="6926048" cy="1767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44309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707472" y="1027416"/>
            <a:ext cx="5472701" cy="1353682"/>
          </a:xfrm>
        </p:spPr>
        <p:txBody>
          <a:bodyPr anchor="ctr">
            <a:normAutofit/>
          </a:bodyPr>
          <a:lstStyle/>
          <a:p>
            <a:r>
              <a:rPr lang="el" sz="4800"/>
              <a:t>Ταίριασμα μοτίβων</a:t>
            </a:r>
            <a:endParaRPr lang="nb-NO" sz="480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300181"/>
            <a:ext cx="426235" cy="808152"/>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8102" y="2508683"/>
            <a:ext cx="5157216" cy="329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08863" y="2796607"/>
            <a:ext cx="5471310" cy="4775502"/>
          </a:xfrm>
        </p:spPr>
        <p:txBody>
          <a:bodyPr anchor="ctr">
            <a:normAutofit/>
          </a:bodyPr>
          <a:lstStyle/>
          <a:p>
            <a:r>
              <a:rPr lang="el" sz="1680"/>
              <a:t>Ενεργοποιείται από την "αντιστοίχιση μοτίβων": "ω, αυτό είναι ακριβώς όπως αυτό που συνέβη τον περασμένο μήνα!" – "αυτό είναι ακριβώς όπως συνέβη στο πλήρωμα του αεροσκάφους στο περιστατικό των Αζορών!"</a:t>
            </a:r>
          </a:p>
          <a:p>
            <a:r>
              <a:rPr lang="el" sz="1680"/>
              <a:t>«Λήψη αποφάσεων με βάση την αναγνώριση».</a:t>
            </a:r>
          </a:p>
          <a:p>
            <a:r>
              <a:rPr lang="el" sz="1680"/>
              <a:t>Συντόμευση για SA και λήψη αποφάσεων: Επεξεργασία δεδομένων για τον προσδιορισμό του Επιπέδου 2 ή 3 (απαιτεί μνήμη εργασίας ή άσκηση του νοητικού μοντέλου), αυτές οι πληροφορίες είναι ήδη μέρος της εμπειρίας ("Σχήμα") και πρέπει μόνο να ανακαλούνται.</a:t>
            </a:r>
          </a:p>
          <a:p>
            <a:r>
              <a:rPr lang="el" sz="1680"/>
              <a:t>Το κρίσιμο σημείο εδώ είναι να αναγνωρίσουμε τις «κρίσιμες ενδείξεις» και να έχουμε ένα καλό απόθεμα από αυτές στη μνήμη.</a:t>
            </a:r>
          </a:p>
          <a:p>
            <a:r>
              <a:rPr lang="el" sz="1680"/>
              <a:t>Έτσι, τα Επίπεδα 2 &amp;; 3 (Κατανόηση, Προβολή) «συμπληρώνονται» μετά την αντιστοίχιση μοτίβων.</a:t>
            </a:r>
          </a:p>
          <a:p>
            <a:r>
              <a:rPr lang="el" sz="1680"/>
              <a:t>Η ομοιότητα είναι επαρκής, ανάλογα με τις ικανότητες αντιστοίχισης προτύπων.</a:t>
            </a:r>
          </a:p>
          <a:p>
            <a:endParaRPr lang="nb-NO" sz="168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37204" y="0"/>
            <a:ext cx="1793196" cy="822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2972" y="616624"/>
            <a:ext cx="7211239" cy="700149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descr="Διάγραμμα&#10;&#10;Η περιγραφή δημιουργείται αυτόματα">
            <a:extLst>
              <a:ext uri="{FF2B5EF4-FFF2-40B4-BE49-F238E27FC236}">
                <a16:creationId xmlns:a16="http://schemas.microsoft.com/office/drawing/2014/main" id="{64A0F2A8-DD1C-492E-8673-F1707A2AF4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780" r="17674" b="6"/>
          <a:stretch/>
        </p:blipFill>
        <p:spPr>
          <a:xfrm>
            <a:off x="7315200" y="1334469"/>
            <a:ext cx="6120101" cy="5560662"/>
          </a:xfrm>
          <a:prstGeom prst="rect">
            <a:avLst/>
          </a:prstGeom>
        </p:spPr>
      </p:pic>
      <p:graphicFrame>
        <p:nvGraphicFramePr>
          <p:cNvPr id="16" name="Plassholder for innhold 3">
            <a:extLst>
              <a:ext uri="{FF2B5EF4-FFF2-40B4-BE49-F238E27FC236}">
                <a16:creationId xmlns:a16="http://schemas.microsoft.com/office/drawing/2014/main" id="{A484F5C5-36FA-4985-A16C-46E39AC0705D}"/>
              </a:ext>
            </a:extLst>
          </p:cNvPr>
          <p:cNvGraphicFramePr>
            <a:graphicFrameLocks/>
          </p:cNvGraphicFramePr>
          <p:nvPr/>
        </p:nvGraphicFramePr>
        <p:xfrm>
          <a:off x="7600392" y="6461566"/>
          <a:ext cx="6926048" cy="1767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 name="Group 3">
            <a:extLst>
              <a:ext uri="{FF2B5EF4-FFF2-40B4-BE49-F238E27FC236}">
                <a16:creationId xmlns:a16="http://schemas.microsoft.com/office/drawing/2014/main" id="{18FC297F-1D2A-5EED-E9E2-7DF835DAF94F}"/>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DDAD1DA2-46D6-EFE9-CA7A-5AC6E17925D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ACFC1CDC-BA2F-629B-9F23-A3ACC92CEA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785979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2752532" y="1317404"/>
          <a:ext cx="8600958" cy="3206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tel 1"/>
          <p:cNvSpPr>
            <a:spLocks noGrp="1"/>
          </p:cNvSpPr>
          <p:nvPr>
            <p:ph type="title"/>
          </p:nvPr>
        </p:nvSpPr>
        <p:spPr>
          <a:xfrm>
            <a:off x="1005840" y="438151"/>
            <a:ext cx="12618720" cy="793490"/>
          </a:xfrm>
        </p:spPr>
        <p:txBody>
          <a:bodyPr>
            <a:normAutofit fontScale="90000"/>
          </a:bodyPr>
          <a:lstStyle/>
          <a:p>
            <a:r>
              <a:rPr lang="el" err="1"/>
              <a:t>Αλληλεπίδραση μεταξύ των επιπέδων SA</a:t>
            </a:r>
            <a:endParaRPr lang="nb-NO"/>
          </a:p>
        </p:txBody>
      </p:sp>
      <p:grpSp>
        <p:nvGrpSpPr>
          <p:cNvPr id="2" name="Gruppe 1"/>
          <p:cNvGrpSpPr/>
          <p:nvPr/>
        </p:nvGrpSpPr>
        <p:grpSpPr>
          <a:xfrm>
            <a:off x="4277153" y="3857275"/>
            <a:ext cx="5581572" cy="751968"/>
            <a:chOff x="3564294" y="3214396"/>
            <a:chExt cx="4651310" cy="626640"/>
          </a:xfrm>
        </p:grpSpPr>
        <p:sp>
          <p:nvSpPr>
            <p:cNvPr id="6" name="Venstrebuet pil 5"/>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sp>
          <p:nvSpPr>
            <p:cNvPr id="7" name="Venstrebuet pil 6"/>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grpSp>
      <p:sp>
        <p:nvSpPr>
          <p:cNvPr id="9" name="TekstSylinder 8"/>
          <p:cNvSpPr txBox="1"/>
          <p:nvPr/>
        </p:nvSpPr>
        <p:spPr>
          <a:xfrm>
            <a:off x="3287174" y="5527092"/>
            <a:ext cx="7860108" cy="2086725"/>
          </a:xfrm>
          <a:prstGeom prst="rect">
            <a:avLst/>
          </a:prstGeom>
          <a:noFill/>
        </p:spPr>
        <p:txBody>
          <a:bodyPr wrap="square" rtlCol="0">
            <a:spAutoFit/>
          </a:bodyPr>
          <a:lstStyle/>
          <a:p>
            <a:pPr marL="342900" indent="-342900" defTabSz="1097280">
              <a:buFont typeface="Arial" panose="020B0604020202020204" pitchFamily="34" charset="0"/>
              <a:buChar char="•"/>
            </a:pPr>
            <a:r>
              <a:rPr lang="el" sz="2160" dirty="0">
                <a:solidFill>
                  <a:prstClr val="black"/>
                </a:solidFill>
                <a:latin typeface="Calibri" panose="020F0502020204030204"/>
              </a:rPr>
              <a:t>Ταιριάξτε μοτίβα με βάση την εμπειρία και επιταχύνετε τα L2 και L3.</a:t>
            </a:r>
          </a:p>
          <a:p>
            <a:pPr marL="342900" indent="-342900" defTabSz="1097280">
              <a:buFont typeface="Arial" panose="020B0604020202020204" pitchFamily="34" charset="0"/>
              <a:buChar char="•"/>
            </a:pPr>
            <a:r>
              <a:rPr lang="el" sz="2160" dirty="0">
                <a:solidFill>
                  <a:prstClr val="black"/>
                </a:solidFill>
                <a:latin typeface="Calibri" panose="020F0502020204030204"/>
              </a:rPr>
              <a:t>Πλήρωση L1 με γνώμονα το στόχο.</a:t>
            </a:r>
          </a:p>
          <a:p>
            <a:pPr marL="342900" indent="-342900" defTabSz="1097280">
              <a:buFont typeface="Arial" panose="020B0604020202020204" pitchFamily="34" charset="0"/>
              <a:buChar char="•"/>
            </a:pPr>
            <a:r>
              <a:rPr lang="el" sz="2160" dirty="0">
                <a:solidFill>
                  <a:prstClr val="black"/>
                </a:solidFill>
                <a:latin typeface="Calibri" panose="020F0502020204030204"/>
              </a:rPr>
              <a:t>Επαναληπτική διαδικασία αναζήτησης και ανάλυσης δεδομένων σχετικών με τους στόχους.</a:t>
            </a:r>
          </a:p>
          <a:p>
            <a:pPr marL="342900" indent="-342900" defTabSz="1097280">
              <a:buFont typeface="Arial" panose="020B0604020202020204" pitchFamily="34" charset="0"/>
              <a:buChar char="•"/>
            </a:pPr>
            <a:r>
              <a:rPr lang="el" sz="2160" dirty="0">
                <a:solidFill>
                  <a:prstClr val="black"/>
                </a:solidFill>
                <a:latin typeface="Calibri" panose="020F0502020204030204"/>
              </a:rPr>
              <a:t>Εξαιρετικά αποδοτική διαδικασία παραγωγής SA.</a:t>
            </a:r>
          </a:p>
          <a:p>
            <a:pPr marL="342900" indent="-342900" defTabSz="1097280">
              <a:buFont typeface="Arial" panose="020B0604020202020204" pitchFamily="34" charset="0"/>
              <a:buChar char="•"/>
            </a:pPr>
            <a:r>
              <a:rPr lang="el" sz="2160" dirty="0">
                <a:solidFill>
                  <a:prstClr val="black"/>
                </a:solidFill>
                <a:latin typeface="Calibri" panose="020F0502020204030204"/>
              </a:rPr>
              <a:t>Ευάλωτο σε προκαταλήψεις όπως η προκατάληψη αγκύρωσης και επιβεβαίωσης.</a:t>
            </a:r>
          </a:p>
          <a:p>
            <a:pPr defTabSz="1097280"/>
            <a:endParaRPr lang="nb-NO" sz="2160" dirty="0">
              <a:solidFill>
                <a:prstClr val="black"/>
              </a:solidFill>
              <a:latin typeface="Calibri" panose="020F0502020204030204"/>
            </a:endParaRPr>
          </a:p>
        </p:txBody>
      </p:sp>
      <p:grpSp>
        <p:nvGrpSpPr>
          <p:cNvPr id="8" name="Gruppe 7"/>
          <p:cNvGrpSpPr/>
          <p:nvPr/>
        </p:nvGrpSpPr>
        <p:grpSpPr>
          <a:xfrm rot="10800000">
            <a:off x="4277153" y="1317404"/>
            <a:ext cx="5581572" cy="751968"/>
            <a:chOff x="3564294" y="3214396"/>
            <a:chExt cx="4651310" cy="626640"/>
          </a:xfrm>
        </p:grpSpPr>
        <p:sp>
          <p:nvSpPr>
            <p:cNvPr id="10" name="Venstrebuet pil 9"/>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sp>
          <p:nvSpPr>
            <p:cNvPr id="11" name="Venstrebuet pil 10"/>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grpSp>
      <p:sp>
        <p:nvSpPr>
          <p:cNvPr id="3" name="TekstSylinder 2"/>
          <p:cNvSpPr txBox="1"/>
          <p:nvPr/>
        </p:nvSpPr>
        <p:spPr>
          <a:xfrm>
            <a:off x="9997364" y="1267018"/>
            <a:ext cx="1979388" cy="4247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1097280"/>
            <a:r>
              <a:rPr lang="el" sz="2160" err="1">
                <a:solidFill>
                  <a:prstClr val="white"/>
                </a:solidFill>
                <a:latin typeface="Calibri" panose="020F0502020204030204"/>
              </a:rPr>
              <a:t>data-driven/ BU</a:t>
            </a:r>
            <a:endParaRPr lang="nb-NO" sz="2160">
              <a:solidFill>
                <a:prstClr val="white"/>
              </a:solidFill>
              <a:latin typeface="Calibri" panose="020F0502020204030204"/>
            </a:endParaRPr>
          </a:p>
        </p:txBody>
      </p:sp>
      <p:sp>
        <p:nvSpPr>
          <p:cNvPr id="12" name="TekstSylinder 11"/>
          <p:cNvSpPr txBox="1"/>
          <p:nvPr/>
        </p:nvSpPr>
        <p:spPr>
          <a:xfrm>
            <a:off x="7802804" y="4991922"/>
            <a:ext cx="3728135" cy="4247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1097280"/>
            <a:r>
              <a:rPr lang="el" sz="2160" dirty="0">
                <a:solidFill>
                  <a:prstClr val="white"/>
                </a:solidFill>
                <a:latin typeface="Calibri" panose="020F0502020204030204"/>
              </a:rPr>
              <a:t>με γνώμονα το στόχο/ TD</a:t>
            </a:r>
            <a:endParaRPr lang="nb-NO" sz="2160" dirty="0">
              <a:solidFill>
                <a:prstClr val="white"/>
              </a:solidFill>
              <a:latin typeface="Calibri" panose="020F0502020204030204"/>
            </a:endParaRPr>
          </a:p>
        </p:txBody>
      </p:sp>
      <p:sp>
        <p:nvSpPr>
          <p:cNvPr id="13" name="Pil ned 12"/>
          <p:cNvSpPr/>
          <p:nvPr/>
        </p:nvSpPr>
        <p:spPr>
          <a:xfrm>
            <a:off x="6820677" y="4926563"/>
            <a:ext cx="793102" cy="705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928166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894262"/>
          </a:xfrm>
        </p:spPr>
        <p:txBody>
          <a:bodyPr>
            <a:normAutofit fontScale="90000"/>
          </a:bodyPr>
          <a:lstStyle/>
          <a:p>
            <a:r>
              <a:rPr lang="el" err="1"/>
              <a:t>Παράγοντες που επηρεάζουν την SA σε αρχάριους και ειδικούς</a:t>
            </a:r>
            <a:endParaRPr lang="nb-NO"/>
          </a:p>
        </p:txBody>
      </p:sp>
      <p:sp>
        <p:nvSpPr>
          <p:cNvPr id="5" name="Pil mot venstre og høyre 4"/>
          <p:cNvSpPr/>
          <p:nvPr/>
        </p:nvSpPr>
        <p:spPr>
          <a:xfrm>
            <a:off x="3784497" y="3840480"/>
            <a:ext cx="6594877" cy="17578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2160" err="1">
                <a:solidFill>
                  <a:prstClr val="white"/>
                </a:solidFill>
                <a:latin typeface="Calibri" panose="020F0502020204030204"/>
              </a:rPr>
              <a:t>Αρχάριος Εμπειρογνώμονας</a:t>
            </a:r>
            <a:endParaRPr lang="nb-NO" sz="2160">
              <a:solidFill>
                <a:prstClr val="white"/>
              </a:solidFill>
              <a:latin typeface="Calibri" panose="020F0502020204030204"/>
            </a:endParaRPr>
          </a:p>
        </p:txBody>
      </p:sp>
      <p:sp>
        <p:nvSpPr>
          <p:cNvPr id="6" name="TekstSylinder 5"/>
          <p:cNvSpPr txBox="1"/>
          <p:nvPr/>
        </p:nvSpPr>
        <p:spPr>
          <a:xfrm>
            <a:off x="2676020" y="2496871"/>
            <a:ext cx="2653626" cy="1421928"/>
          </a:xfrm>
          <a:prstGeom prst="rect">
            <a:avLst/>
          </a:prstGeom>
          <a:noFill/>
        </p:spPr>
        <p:txBody>
          <a:bodyPr wrap="square" rtlCol="0">
            <a:spAutoFit/>
          </a:bodyPr>
          <a:lstStyle/>
          <a:p>
            <a:pPr defTabSz="1097280"/>
            <a:r>
              <a:rPr lang="el" sz="2160">
                <a:solidFill>
                  <a:prstClr val="black"/>
                </a:solidFill>
                <a:latin typeface="Calibri" panose="020F0502020204030204"/>
              </a:rPr>
              <a:t>Η SA είναι απαιτητική, συχνά ελλιπής και εσφαλμένη</a:t>
            </a:r>
            <a:endParaRPr lang="nb-NO" sz="2160">
              <a:solidFill>
                <a:prstClr val="black"/>
              </a:solidFill>
              <a:latin typeface="Calibri" panose="020F0502020204030204"/>
            </a:endParaRPr>
          </a:p>
        </p:txBody>
      </p:sp>
      <p:sp>
        <p:nvSpPr>
          <p:cNvPr id="7" name="TekstSylinder 6"/>
          <p:cNvSpPr txBox="1"/>
          <p:nvPr/>
        </p:nvSpPr>
        <p:spPr>
          <a:xfrm>
            <a:off x="9192520" y="2330671"/>
            <a:ext cx="2653626" cy="1754326"/>
          </a:xfrm>
          <a:prstGeom prst="rect">
            <a:avLst/>
          </a:prstGeom>
          <a:noFill/>
        </p:spPr>
        <p:txBody>
          <a:bodyPr wrap="square" rtlCol="0">
            <a:spAutoFit/>
          </a:bodyPr>
          <a:lstStyle/>
          <a:p>
            <a:pPr algn="r" defTabSz="1097280"/>
            <a:r>
              <a:rPr lang="el" sz="2160">
                <a:solidFill>
                  <a:prstClr val="black"/>
                </a:solidFill>
                <a:latin typeface="Calibri" panose="020F0502020204030204"/>
              </a:rPr>
              <a:t>Το SA είναι γρήγορο, μπορεί να είναι αβίαστο, πιο ολοκληρωμένο, μεγαλύτερη κατανόηση και προβολή</a:t>
            </a:r>
            <a:endParaRPr lang="nb-NO" sz="2160">
              <a:solidFill>
                <a:prstClr val="black"/>
              </a:solidFill>
              <a:latin typeface="Calibri" panose="020F0502020204030204"/>
            </a:endParaRPr>
          </a:p>
        </p:txBody>
      </p:sp>
      <p:sp>
        <p:nvSpPr>
          <p:cNvPr id="8" name="TekstSylinder 7"/>
          <p:cNvSpPr txBox="1"/>
          <p:nvPr/>
        </p:nvSpPr>
        <p:spPr>
          <a:xfrm>
            <a:off x="3784497" y="5897131"/>
            <a:ext cx="2570063" cy="572464"/>
          </a:xfrm>
          <a:prstGeom prst="rect">
            <a:avLst/>
          </a:prstGeom>
          <a:noFill/>
        </p:spPr>
        <p:txBody>
          <a:bodyPr wrap="none" rtlCol="0">
            <a:spAutoFit/>
          </a:bodyPr>
          <a:lstStyle/>
          <a:p>
            <a:pPr marL="342900" indent="-342900" defTabSz="1097280">
              <a:buFont typeface="Arial" panose="020B0604020202020204" pitchFamily="34" charset="0"/>
              <a:buChar char="•"/>
            </a:pPr>
            <a:r>
              <a:rPr lang="el" sz="1560">
                <a:solidFill>
                  <a:prstClr val="black"/>
                </a:solidFill>
                <a:latin typeface="Calibri" panose="020F0502020204030204"/>
              </a:rPr>
              <a:t>Περιορισμένη προσοχή</a:t>
            </a:r>
            <a:endParaRPr lang="de-DE" sz="1560">
              <a:solidFill>
                <a:prstClr val="black"/>
              </a:solidFill>
              <a:latin typeface="Calibri" panose="020F0502020204030204"/>
            </a:endParaRPr>
          </a:p>
          <a:p>
            <a:pPr marL="342900" indent="-342900" defTabSz="1097280">
              <a:buFont typeface="Arial" panose="020B0604020202020204" pitchFamily="34" charset="0"/>
              <a:buChar char="•"/>
            </a:pPr>
            <a:r>
              <a:rPr lang="el" sz="1560">
                <a:solidFill>
                  <a:prstClr val="black"/>
                </a:solidFill>
                <a:latin typeface="Calibri" panose="020F0502020204030204"/>
              </a:rPr>
              <a:t>Περιορισμένη μνήμη εργασίας</a:t>
            </a:r>
            <a:endParaRPr lang="nb-NO" sz="1560">
              <a:solidFill>
                <a:prstClr val="black"/>
              </a:solidFill>
              <a:latin typeface="Calibri" panose="020F0502020204030204"/>
            </a:endParaRPr>
          </a:p>
        </p:txBody>
      </p:sp>
      <p:sp>
        <p:nvSpPr>
          <p:cNvPr id="9" name="TekstSylinder 8"/>
          <p:cNvSpPr txBox="1"/>
          <p:nvPr/>
        </p:nvSpPr>
        <p:spPr>
          <a:xfrm>
            <a:off x="8716658" y="5870914"/>
            <a:ext cx="4671151" cy="1052596"/>
          </a:xfrm>
          <a:prstGeom prst="rect">
            <a:avLst/>
          </a:prstGeom>
          <a:noFill/>
        </p:spPr>
        <p:txBody>
          <a:bodyPr wrap="none" rtlCol="0">
            <a:spAutoFit/>
          </a:bodyPr>
          <a:lstStyle/>
          <a:p>
            <a:pPr marL="342900" indent="-342900" defTabSz="1097280">
              <a:buFont typeface="Arial" panose="020B0604020202020204" pitchFamily="34" charset="0"/>
              <a:buChar char="•"/>
            </a:pPr>
            <a:r>
              <a:rPr lang="el" sz="1560">
                <a:solidFill>
                  <a:prstClr val="black"/>
                </a:solidFill>
                <a:latin typeface="Calibri" panose="020F0502020204030204"/>
              </a:rPr>
              <a:t>Σχήμα πρωτότυπων καταστάσεων</a:t>
            </a:r>
            <a:endParaRPr lang="de-DE" sz="1560">
              <a:solidFill>
                <a:prstClr val="black"/>
              </a:solidFill>
              <a:latin typeface="Calibri" panose="020F0502020204030204"/>
            </a:endParaRPr>
          </a:p>
          <a:p>
            <a:pPr marL="342900" indent="-342900" defTabSz="1097280">
              <a:buFont typeface="Arial" panose="020B0604020202020204" pitchFamily="34" charset="0"/>
              <a:buChar char="•"/>
            </a:pPr>
            <a:r>
              <a:rPr lang="el" sz="1560">
                <a:solidFill>
                  <a:prstClr val="black"/>
                </a:solidFill>
                <a:latin typeface="Calibri" panose="020F0502020204030204"/>
              </a:rPr>
              <a:t>Νοητικά μοντέλα τομέα</a:t>
            </a:r>
            <a:endParaRPr lang="de-DE" sz="1560">
              <a:solidFill>
                <a:prstClr val="black"/>
              </a:solidFill>
              <a:latin typeface="Calibri" panose="020F0502020204030204"/>
            </a:endParaRPr>
          </a:p>
          <a:p>
            <a:pPr marL="342900" indent="-342900" defTabSz="1097280">
              <a:buFont typeface="Arial" panose="020B0604020202020204" pitchFamily="34" charset="0"/>
              <a:buChar char="•"/>
            </a:pPr>
            <a:r>
              <a:rPr lang="el" sz="1560" err="1">
                <a:solidFill>
                  <a:prstClr val="black"/>
                </a:solidFill>
                <a:latin typeface="Calibri" panose="020F0502020204030204"/>
              </a:rPr>
              <a:t>Αυτοματισμός διαδικασιών</a:t>
            </a:r>
            <a:endParaRPr lang="de-DE" sz="1560">
              <a:solidFill>
                <a:prstClr val="black"/>
              </a:solidFill>
              <a:latin typeface="Calibri" panose="020F0502020204030204"/>
            </a:endParaRPr>
          </a:p>
          <a:p>
            <a:pPr marL="342900" indent="-342900" defTabSz="1097280">
              <a:buFont typeface="Arial" panose="020B0604020202020204" pitchFamily="34" charset="0"/>
              <a:buChar char="•"/>
            </a:pPr>
            <a:r>
              <a:rPr lang="el" sz="1560" err="1">
                <a:solidFill>
                  <a:prstClr val="black"/>
                </a:solidFill>
                <a:latin typeface="Calibri" panose="020F0502020204030204"/>
              </a:rPr>
              <a:t>Δεξιότητες που αποκτήθηκαν (π.χ. μοτίβα σάρωσης, επικοινωνίες)</a:t>
            </a:r>
            <a:endParaRPr lang="nb-NO" sz="156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60025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96E3-698B-4F41-BB7F-87AEF54D540E}"/>
              </a:ext>
            </a:extLst>
          </p:cNvPr>
          <p:cNvSpPr>
            <a:spLocks noGrp="1"/>
          </p:cNvSpPr>
          <p:nvPr>
            <p:ph type="title"/>
          </p:nvPr>
        </p:nvSpPr>
        <p:spPr/>
        <p:txBody>
          <a:bodyPr/>
          <a:lstStyle/>
          <a:p>
            <a:r>
              <a:rPr lang="el" err="1"/>
              <a:t>Παραδείγματα απειλών για την ανάλυση κατάστασης</a:t>
            </a:r>
          </a:p>
        </p:txBody>
      </p:sp>
      <p:sp>
        <p:nvSpPr>
          <p:cNvPr id="3" name="Content Placeholder 2">
            <a:extLst>
              <a:ext uri="{FF2B5EF4-FFF2-40B4-BE49-F238E27FC236}">
                <a16:creationId xmlns:a16="http://schemas.microsoft.com/office/drawing/2014/main" id="{DB9B1B45-A2A6-4BD8-A061-791BC3F225AF}"/>
              </a:ext>
            </a:extLst>
          </p:cNvPr>
          <p:cNvSpPr>
            <a:spLocks noGrp="1"/>
          </p:cNvSpPr>
          <p:nvPr>
            <p:ph idx="1"/>
          </p:nvPr>
        </p:nvSpPr>
        <p:spPr/>
        <p:txBody>
          <a:bodyPr/>
          <a:lstStyle/>
          <a:p>
            <a:r>
              <a:rPr lang="el" err="1"/>
              <a:t>Συγκρούσεις τροπικότητας</a:t>
            </a:r>
            <a:endParaRPr lang="nb-NO"/>
          </a:p>
          <a:p>
            <a:r>
              <a:rPr lang="el"/>
              <a:t>Αρχικές καταστάσεις</a:t>
            </a:r>
            <a:endParaRPr lang="nb-NO"/>
          </a:p>
          <a:p>
            <a:pPr lvl="1"/>
            <a:r>
              <a:rPr lang="el"/>
              <a:t>Στρες</a:t>
            </a:r>
          </a:p>
          <a:p>
            <a:pPr lvl="1"/>
            <a:r>
              <a:rPr lang="el"/>
              <a:t>Εναυσμα</a:t>
            </a:r>
          </a:p>
          <a:p>
            <a:pPr lvl="2"/>
            <a:r>
              <a:rPr lang="el" err="1"/>
              <a:t>Προκαταλήψεις</a:t>
            </a:r>
            <a:endParaRPr lang="nb-NO"/>
          </a:p>
          <a:p>
            <a:pPr lvl="1"/>
            <a:endParaRPr lang="nb-NO"/>
          </a:p>
        </p:txBody>
      </p:sp>
      <p:graphicFrame>
        <p:nvGraphicFramePr>
          <p:cNvPr id="4" name="Plassholder for innhold 3">
            <a:extLst>
              <a:ext uri="{FF2B5EF4-FFF2-40B4-BE49-F238E27FC236}">
                <a16:creationId xmlns:a16="http://schemas.microsoft.com/office/drawing/2014/main" id="{6F09A845-AEE5-44DD-B146-66008F2CBC3A}"/>
              </a:ext>
            </a:extLst>
          </p:cNvPr>
          <p:cNvGraphicFramePr>
            <a:graphicFrameLocks/>
          </p:cNvGraphicFramePr>
          <p:nvPr/>
        </p:nvGraphicFramePr>
        <p:xfrm>
          <a:off x="7352384" y="6213012"/>
          <a:ext cx="6926048" cy="176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Διάγραμμα&#10;&#10;Η περιγραφή δημιουργείται αυτόματα">
            <a:extLst>
              <a:ext uri="{FF2B5EF4-FFF2-40B4-BE49-F238E27FC236}">
                <a16:creationId xmlns:a16="http://schemas.microsoft.com/office/drawing/2014/main" id="{4E97D4B7-3D68-46CA-9617-4EA55760E96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29205" y="2327589"/>
            <a:ext cx="5232016" cy="3748585"/>
          </a:xfrm>
          <a:prstGeom prst="rect">
            <a:avLst/>
          </a:prstGeom>
        </p:spPr>
      </p:pic>
      <p:pic>
        <p:nvPicPr>
          <p:cNvPr id="8" name="Picture 7">
            <a:extLst>
              <a:ext uri="{FF2B5EF4-FFF2-40B4-BE49-F238E27FC236}">
                <a16:creationId xmlns:a16="http://schemas.microsoft.com/office/drawing/2014/main" id="{91DFFCC8-42C6-4768-858B-F27BA008D9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2271" y="2674622"/>
            <a:ext cx="5232014" cy="3924011"/>
          </a:xfrm>
          <a:prstGeom prst="rect">
            <a:avLst/>
          </a:prstGeom>
        </p:spPr>
      </p:pic>
      <p:sp>
        <p:nvSpPr>
          <p:cNvPr id="9" name="Arrow: Right 8">
            <a:extLst>
              <a:ext uri="{FF2B5EF4-FFF2-40B4-BE49-F238E27FC236}">
                <a16:creationId xmlns:a16="http://schemas.microsoft.com/office/drawing/2014/main" id="{2D48D9CB-8202-49F1-BC3F-9309BAE21138}"/>
              </a:ext>
            </a:extLst>
          </p:cNvPr>
          <p:cNvSpPr/>
          <p:nvPr/>
        </p:nvSpPr>
        <p:spPr>
          <a:xfrm>
            <a:off x="2921827" y="3304600"/>
            <a:ext cx="3495984" cy="306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0" name="Arrow: Right 9">
            <a:extLst>
              <a:ext uri="{FF2B5EF4-FFF2-40B4-BE49-F238E27FC236}">
                <a16:creationId xmlns:a16="http://schemas.microsoft.com/office/drawing/2014/main" id="{47077D74-6C4A-44A8-8EBC-07DF1F9F2A88}"/>
              </a:ext>
            </a:extLst>
          </p:cNvPr>
          <p:cNvSpPr/>
          <p:nvPr/>
        </p:nvSpPr>
        <p:spPr>
          <a:xfrm>
            <a:off x="3610099" y="3894342"/>
            <a:ext cx="3105424" cy="30621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12" name="Picture 11" descr="Ένα κολάζ ενός ατόμου&#10;&#10;Η περιγραφή δημιουργείται αυτόματα με μέτρια αξιοπιστία">
            <a:extLst>
              <a:ext uri="{FF2B5EF4-FFF2-40B4-BE49-F238E27FC236}">
                <a16:creationId xmlns:a16="http://schemas.microsoft.com/office/drawing/2014/main" id="{3109F844-64DB-498D-9D7F-3CA07907992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04023" y="1976315"/>
            <a:ext cx="6920537" cy="4191955"/>
          </a:xfrm>
          <a:prstGeom prst="rect">
            <a:avLst/>
          </a:prstGeom>
        </p:spPr>
      </p:pic>
      <p:sp>
        <p:nvSpPr>
          <p:cNvPr id="13" name="Oval 12">
            <a:extLst>
              <a:ext uri="{FF2B5EF4-FFF2-40B4-BE49-F238E27FC236}">
                <a16:creationId xmlns:a16="http://schemas.microsoft.com/office/drawing/2014/main" id="{CF860D1B-A397-4ED0-BD4B-6E8DE2763DF6}"/>
              </a:ext>
            </a:extLst>
          </p:cNvPr>
          <p:cNvSpPr/>
          <p:nvPr/>
        </p:nvSpPr>
        <p:spPr>
          <a:xfrm>
            <a:off x="9245211" y="1668292"/>
            <a:ext cx="1880698" cy="4930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2160">
                <a:solidFill>
                  <a:srgbClr val="4472C4">
                    <a:lumMod val="75000"/>
                  </a:srgbClr>
                </a:solidFill>
                <a:latin typeface="Calibri" panose="020F0502020204030204"/>
              </a:rPr>
              <a:t>ΙΔΙΟ?</a:t>
            </a:r>
            <a:r>
              <a:rPr lang="el" sz="2160">
                <a:solidFill>
                  <a:prstClr val="white"/>
                </a:solidFill>
                <a:latin typeface="Calibri" panose="020F0502020204030204"/>
              </a:rPr>
              <a:t>?</a:t>
            </a:r>
          </a:p>
        </p:txBody>
      </p:sp>
    </p:spTree>
    <p:custDataLst>
      <p:tags r:id="rId1"/>
    </p:custDataLst>
    <p:extLst>
      <p:ext uri="{BB962C8B-B14F-4D97-AF65-F5344CB8AC3E}">
        <p14:creationId xmlns:p14="http://schemas.microsoft.com/office/powerpoint/2010/main" val="98845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dgm="http://schemas.openxmlformats.org/drawingml/2006/diagram"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Προκαταλήψεις - όχι μόνο χειραγώγηση</a:t>
            </a:r>
            <a:endParaRPr lang="nb-NO"/>
          </a:p>
        </p:txBody>
      </p:sp>
      <p:pic>
        <p:nvPicPr>
          <p:cNvPr id="6" name="Picture 5">
            <a:extLst>
              <a:ext uri="{FF2B5EF4-FFF2-40B4-BE49-F238E27FC236}">
                <a16:creationId xmlns:a16="http://schemas.microsoft.com/office/drawing/2014/main" id="{8D76522C-1D98-4D3C-AA2F-C604887037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917" y="2194810"/>
            <a:ext cx="5550731" cy="3877144"/>
          </a:xfrm>
          <a:prstGeom prst="rect">
            <a:avLst/>
          </a:prstGeom>
        </p:spPr>
      </p:pic>
      <p:pic>
        <p:nvPicPr>
          <p:cNvPr id="3" name="Picture 2">
            <a:extLst>
              <a:ext uri="{FF2B5EF4-FFF2-40B4-BE49-F238E27FC236}">
                <a16:creationId xmlns:a16="http://schemas.microsoft.com/office/drawing/2014/main" id="{C27BA1F5-92E5-49F2-83A1-022CB6A578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39517" y="2028826"/>
            <a:ext cx="3853238" cy="5367227"/>
          </a:xfrm>
          <a:prstGeom prst="rect">
            <a:avLst/>
          </a:prstGeom>
        </p:spPr>
      </p:pic>
      <p:pic>
        <p:nvPicPr>
          <p:cNvPr id="5" name="Plassholder for innhold 3">
            <a:extLst>
              <a:ext uri="{FF2B5EF4-FFF2-40B4-BE49-F238E27FC236}">
                <a16:creationId xmlns:a16="http://schemas.microsoft.com/office/drawing/2014/main" id="{2B8FA842-B5E1-4C23-B553-69669B885431}"/>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6793094" y="3007994"/>
            <a:ext cx="7837306" cy="5221606"/>
          </a:xfrm>
        </p:spPr>
      </p:pic>
      <p:grpSp>
        <p:nvGrpSpPr>
          <p:cNvPr id="4" name="Group 3">
            <a:extLst>
              <a:ext uri="{FF2B5EF4-FFF2-40B4-BE49-F238E27FC236}">
                <a16:creationId xmlns:a16="http://schemas.microsoft.com/office/drawing/2014/main" id="{FF772811-BD88-B824-8332-D6F15BE3ABF7}"/>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59808043-4B5A-D108-F9CB-3860911F5E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CA0F2D4D-35F0-94DB-02A1-74A0C8E9945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59873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951B-130E-C16C-A746-8BE4EF9EBCAB}"/>
              </a:ext>
            </a:extLst>
          </p:cNvPr>
          <p:cNvSpPr>
            <a:spLocks noGrp="1"/>
          </p:cNvSpPr>
          <p:nvPr>
            <p:ph type="title"/>
          </p:nvPr>
        </p:nvSpPr>
        <p:spPr/>
        <p:txBody>
          <a:bodyPr/>
          <a:lstStyle/>
          <a:p>
            <a:r>
              <a:rPr lang="el"/>
              <a:t>Σήμερα</a:t>
            </a:r>
            <a:endParaRPr lang="et-EE"/>
          </a:p>
        </p:txBody>
      </p:sp>
      <p:sp>
        <p:nvSpPr>
          <p:cNvPr id="3" name="Content Placeholder 2">
            <a:extLst>
              <a:ext uri="{FF2B5EF4-FFF2-40B4-BE49-F238E27FC236}">
                <a16:creationId xmlns:a16="http://schemas.microsoft.com/office/drawing/2014/main" id="{5B933BCE-AE8B-2CFD-40AF-E6E7B924C660}"/>
              </a:ext>
            </a:extLst>
          </p:cNvPr>
          <p:cNvSpPr>
            <a:spLocks noGrp="1"/>
          </p:cNvSpPr>
          <p:nvPr>
            <p:ph idx="1"/>
          </p:nvPr>
        </p:nvSpPr>
        <p:spPr/>
        <p:txBody>
          <a:bodyPr/>
          <a:lstStyle/>
          <a:p>
            <a:r>
              <a:rPr lang="el"/>
              <a:t>Τι περιμένετε σήμερα</a:t>
            </a:r>
          </a:p>
          <a:p>
            <a:r>
              <a:rPr lang="el"/>
              <a:t>Τι γνώσεις έχετε για το θέμα</a:t>
            </a:r>
          </a:p>
          <a:p>
            <a:r>
              <a:rPr lang="el"/>
              <a:t>Πόσο σίγουροι είστε για αυτό</a:t>
            </a:r>
            <a:endParaRPr lang="et-EE"/>
          </a:p>
        </p:txBody>
      </p:sp>
    </p:spTree>
    <p:custDataLst>
      <p:tags r:id="rId1"/>
    </p:custDataLst>
    <p:extLst>
      <p:ext uri="{BB962C8B-B14F-4D97-AF65-F5344CB8AC3E}">
        <p14:creationId xmlns:p14="http://schemas.microsoft.com/office/powerpoint/2010/main" val="410091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2394790"/>
            <a:ext cx="6736697" cy="2561718"/>
          </a:xfrm>
          <a:prstGeom prst="rect">
            <a:avLst/>
          </a:prstGeom>
        </p:spPr>
      </p:pic>
      <p:pic>
        <p:nvPicPr>
          <p:cNvPr id="6" name="Bilde 5"/>
          <p:cNvPicPr>
            <a:picLocks noChangeAspect="1"/>
          </p:cNvPicPr>
          <p:nvPr/>
        </p:nvPicPr>
        <p:blipFill>
          <a:blip r:embed="rId5"/>
          <a:stretch>
            <a:fillRect/>
          </a:stretch>
        </p:blipFill>
        <p:spPr>
          <a:xfrm>
            <a:off x="11466799" y="2608839"/>
            <a:ext cx="3163601" cy="3099038"/>
          </a:xfrm>
          <a:prstGeom prst="rect">
            <a:avLst/>
          </a:prstGeom>
        </p:spPr>
      </p:pic>
      <p:pic>
        <p:nvPicPr>
          <p:cNvPr id="7" name="Bild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8031" y="48691"/>
            <a:ext cx="4007435" cy="8219333"/>
          </a:xfrm>
          <a:prstGeom prst="rect">
            <a:avLst/>
          </a:prstGeom>
        </p:spPr>
      </p:pic>
      <p:sp>
        <p:nvSpPr>
          <p:cNvPr id="8" name="Ellipse 7"/>
          <p:cNvSpPr/>
          <p:nvPr/>
        </p:nvSpPr>
        <p:spPr>
          <a:xfrm>
            <a:off x="9797403" y="1634462"/>
            <a:ext cx="470263" cy="515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ln>
                <a:solidFill>
                  <a:srgbClr val="FF0000"/>
                </a:solidFill>
              </a:ln>
              <a:noFill/>
              <a:latin typeface="Calibri" panose="020F0502020204030204"/>
            </a:endParaRPr>
          </a:p>
        </p:txBody>
      </p:sp>
      <p:sp>
        <p:nvSpPr>
          <p:cNvPr id="2" name="Oval 1">
            <a:extLst>
              <a:ext uri="{FF2B5EF4-FFF2-40B4-BE49-F238E27FC236}">
                <a16:creationId xmlns:a16="http://schemas.microsoft.com/office/drawing/2014/main" id="{280F3254-5F8F-4529-AAFB-89D92A53D26F}"/>
              </a:ext>
            </a:extLst>
          </p:cNvPr>
          <p:cNvSpPr/>
          <p:nvPr/>
        </p:nvSpPr>
        <p:spPr>
          <a:xfrm>
            <a:off x="7315200" y="5460883"/>
            <a:ext cx="3338623" cy="29983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736367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t="-1000" b="-1000"/>
          </a:stretch>
        </a:blip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5840" y="438150"/>
            <a:ext cx="12618720" cy="914311"/>
          </a:xfrm>
        </p:spPr>
        <p:txBody>
          <a:bodyPr>
            <a:normAutofit fontScale="90000"/>
          </a:bodyPr>
          <a:lstStyle/>
          <a:p>
            <a:r>
              <a:rPr lang="el" sz="6240"/>
              <a:t>8 Άλλες απειλές για την Α.Ε.</a:t>
            </a:r>
            <a:endParaRPr lang="nb-NO" sz="6240"/>
          </a:p>
        </p:txBody>
      </p:sp>
      <p:sp>
        <p:nvSpPr>
          <p:cNvPr id="3" name="Plassholder for innhold 2"/>
          <p:cNvSpPr>
            <a:spLocks noGrp="1"/>
          </p:cNvSpPr>
          <p:nvPr>
            <p:ph sz="half" idx="1"/>
          </p:nvPr>
        </p:nvSpPr>
        <p:spPr>
          <a:xfrm>
            <a:off x="1005841" y="1790613"/>
            <a:ext cx="6190112" cy="5564291"/>
          </a:xfrm>
        </p:spPr>
        <p:txBody>
          <a:bodyPr>
            <a:normAutofit fontScale="92500" lnSpcReduction="10000"/>
          </a:bodyPr>
          <a:lstStyle/>
          <a:p>
            <a:r>
              <a:rPr lang="el" sz="2160"/>
              <a:t>Σήραγγα προσοχής (ή: στένωση προσοχής)</a:t>
            </a:r>
          </a:p>
          <a:p>
            <a:pPr lvl="1"/>
            <a:r>
              <a:rPr lang="el" sz="2160"/>
              <a:t>Η προσοχή δεν μπορεί να διαιρεθεί.</a:t>
            </a:r>
          </a:p>
          <a:p>
            <a:pPr lvl="1"/>
            <a:r>
              <a:rPr lang="el" sz="2160" err="1"/>
              <a:t>Κολλήστε σε συγκεκριμένες λειτουργίες και απορρίψτε κατά λάθος τη σάρωση.</a:t>
            </a:r>
          </a:p>
          <a:p>
            <a:pPr lvl="1"/>
            <a:r>
              <a:rPr lang="el" sz="2160" err="1"/>
              <a:t>Προσοχή στον γορίλα. </a:t>
            </a:r>
          </a:p>
          <a:p>
            <a:r>
              <a:rPr lang="el" sz="2160"/>
              <a:t>Απαιτούμενη παγίδα μνήμης</a:t>
            </a:r>
            <a:endParaRPr lang="de-DE" sz="2160"/>
          </a:p>
          <a:p>
            <a:pPr lvl="1"/>
            <a:r>
              <a:rPr lang="el" sz="2160"/>
              <a:t>Υπερφόρτωση μνήμης εργασίας.</a:t>
            </a:r>
          </a:p>
          <a:p>
            <a:pPr lvl="1"/>
            <a:r>
              <a:rPr lang="el" sz="2160"/>
              <a:t>Ιδιαίτερα ακουστικές πληροφορίες.</a:t>
            </a:r>
          </a:p>
          <a:p>
            <a:r>
              <a:rPr lang="el" sz="2160"/>
              <a:t>Στρεσογόνοι παράγοντες</a:t>
            </a:r>
          </a:p>
          <a:p>
            <a:pPr lvl="1"/>
            <a:r>
              <a:rPr lang="el" sz="2160"/>
              <a:t>Φόρτος εργασίας, άγχος, κόπωση κ.λπ.</a:t>
            </a:r>
          </a:p>
          <a:p>
            <a:pPr lvl="1"/>
            <a:r>
              <a:rPr lang="el" sz="2160"/>
              <a:t>Πίεση χρόνου, αβεβαιότητα κ.λπ.</a:t>
            </a:r>
          </a:p>
          <a:p>
            <a:pPr lvl="1"/>
            <a:r>
              <a:rPr lang="el" sz="216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7426985" y="1790613"/>
            <a:ext cx="6197574" cy="5564291"/>
          </a:xfrm>
        </p:spPr>
        <p:txBody>
          <a:bodyPr>
            <a:normAutofit fontScale="92500" lnSpcReduction="10000"/>
          </a:bodyPr>
          <a:lstStyle/>
          <a:p>
            <a:r>
              <a:rPr lang="el" sz="1680"/>
              <a:t>Υπερφόρτωση δεδομένων</a:t>
            </a:r>
            <a:endParaRPr lang="de-DE" sz="1680"/>
          </a:p>
          <a:p>
            <a:pPr lvl="1"/>
            <a:r>
              <a:rPr lang="el" sz="1680"/>
              <a:t>Όγκος και ρυθμός μεταβολής</a:t>
            </a:r>
            <a:endParaRPr lang="de-DE" sz="1680"/>
          </a:p>
          <a:p>
            <a:pPr lvl="1"/>
            <a:r>
              <a:rPr lang="el" sz="1680"/>
              <a:t>Περιορισμένη ζώνη ανθρώπινων αισθητηριακών μηχανισμών και μηχανισμών επεξεργασίας πληροφοριών.</a:t>
            </a:r>
          </a:p>
          <a:p>
            <a:pPr lvl="1"/>
            <a:r>
              <a:rPr lang="el" sz="1680"/>
              <a:t>Ο ρυθμός ροής δεδομένων μπορεί να βελτιωθεί σημαντικά με εργονομικές διεπαφές χρήστη</a:t>
            </a:r>
            <a:endParaRPr lang="de-DE" sz="1680"/>
          </a:p>
          <a:p>
            <a:r>
              <a:rPr lang="el" sz="1680" err="1"/>
              <a:t>Άστοχη εξέχουσα θέση</a:t>
            </a:r>
            <a:endParaRPr lang="de-DE" sz="1680"/>
          </a:p>
          <a:p>
            <a:pPr lvl="1"/>
            <a:r>
              <a:rPr lang="el" sz="1680"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sz="1680"/>
          </a:p>
          <a:p>
            <a:pPr lvl="1"/>
            <a:r>
              <a:rPr lang="el" sz="1680" err="1"/>
              <a:t>Η υπερβολική ή ακατάλληλη χρήση υποβαθμίζει την SA σε άλλες πληροφορίες</a:t>
            </a:r>
            <a:endParaRPr lang="de-DE" sz="1680"/>
          </a:p>
          <a:p>
            <a:r>
              <a:rPr lang="el" sz="1680" err="1"/>
              <a:t>Λανθασμένα νοητικά μοντέλα</a:t>
            </a:r>
            <a:endParaRPr lang="de-DE" sz="1680"/>
          </a:p>
          <a:p>
            <a:pPr lvl="1"/>
            <a:r>
              <a:rPr lang="el" sz="1680"/>
              <a:t>"Σφάλμα αναπαράστασης"</a:t>
            </a:r>
          </a:p>
          <a:p>
            <a:pPr lvl="1"/>
            <a:r>
              <a:rPr lang="el" sz="1680"/>
              <a:t>Εφαρμόζεται ένα λάθος νοητικό μοντέλο</a:t>
            </a:r>
            <a:endParaRPr lang="de-DE" sz="1680"/>
          </a:p>
          <a:p>
            <a:r>
              <a:rPr lang="el" sz="1680"/>
              <a:t>Σύνδρομο εκτός βρόχου</a:t>
            </a:r>
            <a:endParaRPr lang="de-DE" sz="1680"/>
          </a:p>
          <a:p>
            <a:pPr lvl="1"/>
            <a:r>
              <a:rPr lang="el" sz="1680"/>
              <a:t>Η αυτοματοποίηση μπορεί να εξαλείψει τον υπερβολικό φόρτο εργασίας, αλλά μπορεί επίσης να μειώσει την SA θέτοντας τους ανθρώπους εκτός κύκλου. </a:t>
            </a:r>
          </a:p>
          <a:p>
            <a:r>
              <a:rPr lang="el" sz="1680"/>
              <a:t>«χρόνος ανάληψης» όταν η αυτοματοποίηση αποτυγχάνει ή δεν είναι εξοπλισμένη για να χειριστεί μια κατάσταση</a:t>
            </a:r>
            <a:endParaRPr lang="de-DE" sz="1680"/>
          </a:p>
          <a:p>
            <a:endParaRPr lang="nb-NO" sz="1680"/>
          </a:p>
        </p:txBody>
      </p:sp>
    </p:spTree>
    <p:custDataLst>
      <p:tags r:id="rId1"/>
    </p:custDataLst>
    <p:extLst>
      <p:ext uri="{BB962C8B-B14F-4D97-AF65-F5344CB8AC3E}">
        <p14:creationId xmlns:p14="http://schemas.microsoft.com/office/powerpoint/2010/main" val="203294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D43AD5-BF4C-41E4-B647-38F0170876DE}"/>
              </a:ext>
            </a:extLst>
          </p:cNvPr>
          <p:cNvSpPr>
            <a:spLocks noGrp="1"/>
          </p:cNvSpPr>
          <p:nvPr>
            <p:ph type="title"/>
          </p:nvPr>
        </p:nvSpPr>
        <p:spPr/>
        <p:txBody>
          <a:bodyPr/>
          <a:lstStyle/>
          <a:p>
            <a:endParaRPr lang="nb-NO"/>
          </a:p>
        </p:txBody>
      </p:sp>
      <p:pic>
        <p:nvPicPr>
          <p:cNvPr id="10" name="Content Placeholder 9" descr="Μια εικόνα που περιέχει πίνακα&#10;&#10;Η περιγραφή δημιουργείται αυτόματα">
            <a:extLst>
              <a:ext uri="{FF2B5EF4-FFF2-40B4-BE49-F238E27FC236}">
                <a16:creationId xmlns:a16="http://schemas.microsoft.com/office/drawing/2014/main" id="{220A3697-E63B-4F4B-A966-283F26AB72F5}"/>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1552873" y="89313"/>
            <a:ext cx="11467066" cy="6200908"/>
          </a:xfrm>
        </p:spPr>
      </p:pic>
      <p:graphicFrame>
        <p:nvGraphicFramePr>
          <p:cNvPr id="11" name="Plassholder for innhold 3">
            <a:extLst>
              <a:ext uri="{FF2B5EF4-FFF2-40B4-BE49-F238E27FC236}">
                <a16:creationId xmlns:a16="http://schemas.microsoft.com/office/drawing/2014/main" id="{4AF95996-7498-4485-BEE1-3963EAB4119C}"/>
              </a:ext>
            </a:extLst>
          </p:cNvPr>
          <p:cNvGraphicFramePr>
            <a:graphicFrameLocks/>
          </p:cNvGraphicFramePr>
          <p:nvPr/>
        </p:nvGraphicFramePr>
        <p:xfrm>
          <a:off x="3015393" y="6028859"/>
          <a:ext cx="8599614" cy="17625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Oval 1">
            <a:extLst>
              <a:ext uri="{FF2B5EF4-FFF2-40B4-BE49-F238E27FC236}">
                <a16:creationId xmlns:a16="http://schemas.microsoft.com/office/drawing/2014/main" id="{FB64CE21-CE5B-EA4E-5EFC-6C51F0BCC9D0}"/>
              </a:ext>
            </a:extLst>
          </p:cNvPr>
          <p:cNvSpPr/>
          <p:nvPr/>
        </p:nvSpPr>
        <p:spPr>
          <a:xfrm>
            <a:off x="1605632" y="3394244"/>
            <a:ext cx="2007524" cy="1097280"/>
          </a:xfrm>
          <a:prstGeom prst="ellipse">
            <a:avLst/>
          </a:prstGeom>
          <a:noFill/>
          <a:ln w="3810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3" name="Oval 2">
            <a:extLst>
              <a:ext uri="{FF2B5EF4-FFF2-40B4-BE49-F238E27FC236}">
                <a16:creationId xmlns:a16="http://schemas.microsoft.com/office/drawing/2014/main" id="{9E59FABE-91BC-25A5-2F5E-C714E2A33E6A}"/>
              </a:ext>
            </a:extLst>
          </p:cNvPr>
          <p:cNvSpPr/>
          <p:nvPr/>
        </p:nvSpPr>
        <p:spPr>
          <a:xfrm>
            <a:off x="5994752" y="2377663"/>
            <a:ext cx="2222380" cy="739610"/>
          </a:xfrm>
          <a:prstGeom prst="ellipse">
            <a:avLst/>
          </a:prstGeom>
          <a:noFill/>
          <a:ln w="3810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4" name="Oval 3">
            <a:extLst>
              <a:ext uri="{FF2B5EF4-FFF2-40B4-BE49-F238E27FC236}">
                <a16:creationId xmlns:a16="http://schemas.microsoft.com/office/drawing/2014/main" id="{78ACE56A-4189-CB66-C8AB-700E7895F395}"/>
              </a:ext>
            </a:extLst>
          </p:cNvPr>
          <p:cNvSpPr/>
          <p:nvPr/>
        </p:nvSpPr>
        <p:spPr>
          <a:xfrm>
            <a:off x="8217131" y="2377663"/>
            <a:ext cx="4441878" cy="1016581"/>
          </a:xfrm>
          <a:prstGeom prst="ellipse">
            <a:avLst/>
          </a:prstGeom>
          <a:noFill/>
          <a:ln w="3810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cxnSp>
        <p:nvCxnSpPr>
          <p:cNvPr id="6" name="Straight Arrow Connector 5">
            <a:extLst>
              <a:ext uri="{FF2B5EF4-FFF2-40B4-BE49-F238E27FC236}">
                <a16:creationId xmlns:a16="http://schemas.microsoft.com/office/drawing/2014/main" id="{E6FD011D-1017-8156-1946-C73403CE4EAA}"/>
              </a:ext>
            </a:extLst>
          </p:cNvPr>
          <p:cNvCxnSpPr>
            <a:stCxn id="2" idx="4"/>
          </p:cNvCxnSpPr>
          <p:nvPr/>
        </p:nvCxnSpPr>
        <p:spPr>
          <a:xfrm>
            <a:off x="2609395" y="4491524"/>
            <a:ext cx="1729849" cy="202981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458284-54AF-3843-A5A9-6F722C2F9340}"/>
              </a:ext>
            </a:extLst>
          </p:cNvPr>
          <p:cNvCxnSpPr>
            <a:cxnSpLocks/>
            <a:stCxn id="3" idx="4"/>
          </p:cNvCxnSpPr>
          <p:nvPr/>
        </p:nvCxnSpPr>
        <p:spPr>
          <a:xfrm flipH="1">
            <a:off x="4339243" y="3117274"/>
            <a:ext cx="2766698" cy="340406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1232DA-343A-F4C6-E9FA-330A7BCBB445}"/>
              </a:ext>
            </a:extLst>
          </p:cNvPr>
          <p:cNvCxnSpPr>
            <a:cxnSpLocks/>
            <a:stCxn id="4" idx="4"/>
          </p:cNvCxnSpPr>
          <p:nvPr/>
        </p:nvCxnSpPr>
        <p:spPr>
          <a:xfrm flipH="1">
            <a:off x="4305826" y="3394244"/>
            <a:ext cx="6132245" cy="3127091"/>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383B7C-3958-A856-FC40-0CB51775E498}"/>
              </a:ext>
            </a:extLst>
          </p:cNvPr>
          <p:cNvCxnSpPr>
            <a:cxnSpLocks/>
            <a:stCxn id="2" idx="5"/>
          </p:cNvCxnSpPr>
          <p:nvPr/>
        </p:nvCxnSpPr>
        <p:spPr>
          <a:xfrm>
            <a:off x="3319161" y="4330832"/>
            <a:ext cx="4205300" cy="2308225"/>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DB14859-6885-B227-7504-61180006F411}"/>
              </a:ext>
            </a:extLst>
          </p:cNvPr>
          <p:cNvCxnSpPr>
            <a:cxnSpLocks/>
          </p:cNvCxnSpPr>
          <p:nvPr/>
        </p:nvCxnSpPr>
        <p:spPr>
          <a:xfrm>
            <a:off x="7139359" y="3133539"/>
            <a:ext cx="340738" cy="3414202"/>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E793C1-332C-8FA5-78EC-7888FB97FEC5}"/>
              </a:ext>
            </a:extLst>
          </p:cNvPr>
          <p:cNvCxnSpPr>
            <a:cxnSpLocks/>
          </p:cNvCxnSpPr>
          <p:nvPr/>
        </p:nvCxnSpPr>
        <p:spPr>
          <a:xfrm flipH="1">
            <a:off x="7480097" y="3410509"/>
            <a:ext cx="2988677" cy="3228547"/>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6D06AC-0473-DA1E-0F10-F5A02D152D2A}"/>
              </a:ext>
            </a:extLst>
          </p:cNvPr>
          <p:cNvCxnSpPr>
            <a:cxnSpLocks/>
            <a:stCxn id="2" idx="6"/>
          </p:cNvCxnSpPr>
          <p:nvPr/>
        </p:nvCxnSpPr>
        <p:spPr>
          <a:xfrm>
            <a:off x="3613156" y="3942884"/>
            <a:ext cx="6561623" cy="257845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728175-AC13-F096-1237-1A83C98BA323}"/>
              </a:ext>
            </a:extLst>
          </p:cNvPr>
          <p:cNvCxnSpPr>
            <a:cxnSpLocks/>
            <a:stCxn id="2" idx="6"/>
          </p:cNvCxnSpPr>
          <p:nvPr/>
        </p:nvCxnSpPr>
        <p:spPr>
          <a:xfrm>
            <a:off x="3613156" y="3942884"/>
            <a:ext cx="6561623" cy="257845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4397893-6F79-0129-B827-1292FF3F23C8}"/>
              </a:ext>
            </a:extLst>
          </p:cNvPr>
          <p:cNvCxnSpPr>
            <a:cxnSpLocks/>
            <a:stCxn id="2" idx="6"/>
          </p:cNvCxnSpPr>
          <p:nvPr/>
        </p:nvCxnSpPr>
        <p:spPr>
          <a:xfrm>
            <a:off x="3613156" y="3942884"/>
            <a:ext cx="6561623" cy="257845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9896ECA-1797-2C85-87D3-F2FE152081E3}"/>
              </a:ext>
            </a:extLst>
          </p:cNvPr>
          <p:cNvCxnSpPr>
            <a:cxnSpLocks/>
          </p:cNvCxnSpPr>
          <p:nvPr/>
        </p:nvCxnSpPr>
        <p:spPr>
          <a:xfrm>
            <a:off x="7196277" y="3189766"/>
            <a:ext cx="2936686" cy="3231816"/>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78249BB-6FCD-EA9F-2A17-1B215BB11C02}"/>
              </a:ext>
            </a:extLst>
          </p:cNvPr>
          <p:cNvCxnSpPr>
            <a:cxnSpLocks/>
            <a:stCxn id="4" idx="4"/>
          </p:cNvCxnSpPr>
          <p:nvPr/>
        </p:nvCxnSpPr>
        <p:spPr>
          <a:xfrm flipH="1">
            <a:off x="10174778" y="3394243"/>
            <a:ext cx="263292" cy="3027338"/>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8779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8D885823-FE0F-EC4F-1F37-7AED930AA7EA}"/>
              </a:ext>
            </a:extLst>
          </p:cNvPr>
          <p:cNvPicPr>
            <a:picLocks noChangeAspect="1"/>
          </p:cNvPicPr>
          <p:nvPr/>
        </p:nvPicPr>
        <p:blipFill>
          <a:blip r:embed="rId4"/>
          <a:srcRect l="5884" r="-1" b="-1"/>
          <a:stretch/>
        </p:blipFill>
        <p:spPr>
          <a:xfrm>
            <a:off x="3026827" y="12"/>
            <a:ext cx="11603570" cy="8229588"/>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5841" y="438150"/>
            <a:ext cx="4586627" cy="2279894"/>
          </a:xfrm>
        </p:spPr>
        <p:txBody>
          <a:bodyPr>
            <a:normAutofit/>
          </a:bodyPr>
          <a:lstStyle/>
          <a:p>
            <a:r>
              <a:rPr lang="el" sz="3720"/>
              <a:t>Συμπεράσματα και τι μάθαμε για την Α.Ε. τα τελευταία χρόνια</a:t>
            </a:r>
            <a:endParaRPr lang="nb-NO" sz="3720"/>
          </a:p>
        </p:txBody>
      </p:sp>
      <p:sp>
        <p:nvSpPr>
          <p:cNvPr id="3" name="Plassholder for innhold 2"/>
          <p:cNvSpPr>
            <a:spLocks noGrp="1"/>
          </p:cNvSpPr>
          <p:nvPr>
            <p:ph idx="1"/>
          </p:nvPr>
        </p:nvSpPr>
        <p:spPr>
          <a:xfrm>
            <a:off x="1005841" y="2921041"/>
            <a:ext cx="4586627" cy="4491314"/>
          </a:xfrm>
        </p:spPr>
        <p:txBody>
          <a:bodyPr>
            <a:normAutofit/>
          </a:bodyPr>
          <a:lstStyle/>
          <a:p>
            <a:r>
              <a:rPr lang="el" sz="2040"/>
              <a:t>Πολλές έρευνες εξήγησαν τις ατομικές διαφορές στην SA</a:t>
            </a:r>
          </a:p>
          <a:p>
            <a:r>
              <a:rPr lang="el" sz="2040"/>
              <a:t>Έχουν αναπτυχθεί προγράμματα κατάρτισης για τη βελτίωση της SA</a:t>
            </a:r>
          </a:p>
          <a:p>
            <a:r>
              <a:rPr lang="el" sz="2040"/>
              <a:t>Οι μεθοδολογίες σχεδιασμού ενημερώνονται για την προσαρμογή για τη βελτίωση της SA</a:t>
            </a:r>
          </a:p>
          <a:p>
            <a:r>
              <a:rPr lang="el" sz="2040"/>
              <a:t>Παραδείγματα εφαρμογών</a:t>
            </a:r>
          </a:p>
          <a:p>
            <a:pPr lvl="1"/>
            <a:r>
              <a:rPr lang="el" sz="2040"/>
              <a:t>Αυτοματισμός (human-in-the-loop), π.χ. αυτόνομη οδήγηση</a:t>
            </a:r>
          </a:p>
          <a:p>
            <a:pPr lvl="1"/>
            <a:r>
              <a:rPr lang="el" sz="2040"/>
              <a:t>Κυβερνοασφάλεια και άμυνα δικτύων</a:t>
            </a:r>
          </a:p>
          <a:p>
            <a:pPr lvl="1"/>
            <a:endParaRPr lang="nb-NO" sz="2040"/>
          </a:p>
        </p:txBody>
      </p:sp>
      <p:grpSp>
        <p:nvGrpSpPr>
          <p:cNvPr id="5" name="Group 4">
            <a:extLst>
              <a:ext uri="{FF2B5EF4-FFF2-40B4-BE49-F238E27FC236}">
                <a16:creationId xmlns:a16="http://schemas.microsoft.com/office/drawing/2014/main" id="{9E8A437F-93EE-DD8C-C4FC-C70E3E374F6C}"/>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0284025B-30B5-D4CD-A2A8-7FFBB24357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430B709B-EE13-6835-F3E4-488BAF96F1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417435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Σχεδιασμός προσανατολισμένος στην επίγνωση της κατάστασης</a:t>
            </a:r>
            <a:endParaRPr lang="nb-NO"/>
          </a:p>
        </p:txBody>
      </p:sp>
      <p:sp>
        <p:nvSpPr>
          <p:cNvPr id="3" name="Plassholder for innhold 2"/>
          <p:cNvSpPr>
            <a:spLocks noGrp="1"/>
          </p:cNvSpPr>
          <p:nvPr>
            <p:ph idx="1"/>
          </p:nvPr>
        </p:nvSpPr>
        <p:spPr/>
        <p:txBody>
          <a:bodyPr>
            <a:normAutofit fontScale="92500" lnSpcReduction="10000"/>
          </a:bodyPr>
          <a:lstStyle/>
          <a:p>
            <a:r>
              <a:rPr lang="el" err="1"/>
              <a:t>Μειώστε το ανθρώπινο λάθος όχι μόνο μεγιστοποιώντας τη λειτουργικότητα, αλλά συμπεριλάβετε επίσης τα προβλήματα υπερφόρτωσης πληροφοριών, γνωστικής σύγχυσης και αναποτελεσματικών διαδικασιών στη διαδικασία σχεδιασμού.</a:t>
            </a:r>
            <a:br>
              <a:rPr lang="de-DE"/>
            </a:br>
            <a:endParaRPr lang="de-DE"/>
          </a:p>
          <a:p>
            <a:r>
              <a:rPr lang="el"/>
              <a:t>Η ανθρωποκεντρική διαδικασία σχεδιασμού για τη βελτιστοποίηση του χρήστη-SA μπορεί να βοηθήσει με:</a:t>
            </a:r>
          </a:p>
          <a:p>
            <a:pPr lvl="1"/>
            <a:r>
              <a:rPr lang="el" err="1"/>
              <a:t>Πώς να οργανώσετε τις πληροφορίες και να τις παρουσιάσετε (-&gt; L1++) για να διευκολύνετε την κατανόηση υψηλότερου επιπέδου (L2) και τις προβολές (L3).</a:t>
            </a:r>
          </a:p>
          <a:p>
            <a:pPr lvl="1"/>
            <a:r>
              <a:rPr lang="el" err="1"/>
              <a:t>Πώς να αντιμετωπίσετε την αβεβαιότητα (συναγερμοί, διάγνωση, πολυπλοκότητα συστήματος, αυτοματισμός και κατανεμημένες λειτουργίες ομάδας).</a:t>
            </a:r>
          </a:p>
          <a:p>
            <a:pPr lvl="1"/>
            <a:r>
              <a:rPr lang="el" err="1"/>
              <a:t>Παρέχετε μετρήσεις σχετικά με το εάν παρέχεται πλήρης SA.</a:t>
            </a:r>
            <a:endParaRPr lang="nb-NO"/>
          </a:p>
        </p:txBody>
      </p:sp>
      <p:graphicFrame>
        <p:nvGraphicFramePr>
          <p:cNvPr id="4" name="Plassholder for innhold 3">
            <a:extLst>
              <a:ext uri="{FF2B5EF4-FFF2-40B4-BE49-F238E27FC236}">
                <a16:creationId xmlns:a16="http://schemas.microsoft.com/office/drawing/2014/main" id="{C2EBBE42-74F1-4B6E-82FE-03EE7B9B6485}"/>
              </a:ext>
            </a:extLst>
          </p:cNvPr>
          <p:cNvGraphicFramePr>
            <a:graphicFrameLocks/>
          </p:cNvGraphicFramePr>
          <p:nvPr/>
        </p:nvGraphicFramePr>
        <p:xfrm>
          <a:off x="7875505" y="6462328"/>
          <a:ext cx="6926048" cy="176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custData r:id="rId1"/>
      <p:tags r:id="rId2"/>
    </p:custDataLst>
    <p:extLst>
      <p:ext uri="{BB962C8B-B14F-4D97-AF65-F5344CB8AC3E}">
        <p14:creationId xmlns:p14="http://schemas.microsoft.com/office/powerpoint/2010/main" val="316295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14000"/>
            <a:lum/>
          </a:blip>
          <a:srcRect/>
          <a:stretch>
            <a:fillRect t="-1000" b="-1000"/>
          </a:stretch>
        </a:blipFill>
        <a:effectLst/>
      </p:bgPr>
    </p:bg>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8">
            <a:extLst>
              <a:ext uri="{28A0092B-C50C-407E-A947-70E740481C1C}">
                <a14:useLocalDpi xmlns:a14="http://schemas.microsoft.com/office/drawing/2010/main"/>
              </a:ext>
            </a:extLst>
          </a:blip>
          <a:stretch>
            <a:fillRect/>
          </a:stretch>
        </p:blipFill>
        <p:spPr>
          <a:xfrm>
            <a:off x="112124" y="91439"/>
            <a:ext cx="13271152" cy="7212330"/>
          </a:xfrm>
        </p:spPr>
      </p:pic>
      <p:pic>
        <p:nvPicPr>
          <p:cNvPr id="5" name="Picture 4">
            <a:extLst>
              <a:ext uri="{FF2B5EF4-FFF2-40B4-BE49-F238E27FC236}">
                <a16:creationId xmlns:a16="http://schemas.microsoft.com/office/drawing/2014/main" id="{479E801C-C885-4348-B04C-BE5C24CA307D}"/>
              </a:ext>
            </a:extLst>
          </p:cNvPr>
          <p:cNvPicPr>
            <a:picLocks/>
          </p:cNvPicPr>
          <p:nvPr>
            <p:custDataLst>
              <p:custData r:id="rId3"/>
              <p:tags r:id="rId4"/>
            </p:custDataLst>
          </p:nvPr>
        </p:nvPicPr>
        <p:blipFill>
          <a:blip r:embed="rId9" cstate="email">
            <a:extLst>
              <a:ext uri="{28A0092B-C50C-407E-A947-70E740481C1C}">
                <a14:useLocalDpi xmlns:a14="http://schemas.microsoft.com/office/drawing/2010/main"/>
              </a:ext>
            </a:extLst>
          </a:blip>
          <a:stretch>
            <a:fillRect/>
          </a:stretch>
        </p:blipFill>
        <p:spPr>
          <a:xfrm>
            <a:off x="10139326" y="873404"/>
            <a:ext cx="33031" cy="33042"/>
          </a:xfrm>
          <a:prstGeom prst="rect">
            <a:avLst/>
          </a:prstGeom>
        </p:spPr>
      </p:pic>
    </p:spTree>
    <p:custDataLst>
      <p:custData r:id="rId1"/>
      <p:tags r:id="rId2"/>
    </p:custDataLst>
    <p:extLst>
      <p:ext uri="{BB962C8B-B14F-4D97-AF65-F5344CB8AC3E}">
        <p14:creationId xmlns:p14="http://schemas.microsoft.com/office/powerpoint/2010/main" val="359572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272415"/>
            <a:ext cx="5936141" cy="7684771"/>
          </a:xfrm>
        </p:spPr>
      </p:pic>
      <p:sp>
        <p:nvSpPr>
          <p:cNvPr id="9" name="Ellipse 8"/>
          <p:cNvSpPr/>
          <p:nvPr/>
        </p:nvSpPr>
        <p:spPr>
          <a:xfrm>
            <a:off x="604624" y="152184"/>
            <a:ext cx="1130870" cy="508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AE51938F-8A00-40F8-844A-F99DC4AC5E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5200" y="4344962"/>
            <a:ext cx="7083796" cy="3884638"/>
          </a:xfrm>
          <a:prstGeom prst="rect">
            <a:avLst/>
          </a:prstGeom>
        </p:spPr>
      </p:pic>
      <p:sp>
        <p:nvSpPr>
          <p:cNvPr id="5" name="Ellipse 4">
            <a:extLst>
              <a:ext uri="{FF2B5EF4-FFF2-40B4-BE49-F238E27FC236}">
                <a16:creationId xmlns:a16="http://schemas.microsoft.com/office/drawing/2014/main" id="{F28AED13-D43A-439C-8005-9F1F43F25A6F}"/>
              </a:ext>
            </a:extLst>
          </p:cNvPr>
          <p:cNvSpPr/>
          <p:nvPr/>
        </p:nvSpPr>
        <p:spPr>
          <a:xfrm>
            <a:off x="7481070" y="4030549"/>
            <a:ext cx="2496524" cy="45134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Tittel 1">
            <a:extLst>
              <a:ext uri="{FF2B5EF4-FFF2-40B4-BE49-F238E27FC236}">
                <a16:creationId xmlns:a16="http://schemas.microsoft.com/office/drawing/2014/main" id="{41BB7B13-2C6E-4305-A436-79AD6FF599EE}"/>
              </a:ext>
            </a:extLst>
          </p:cNvPr>
          <p:cNvSpPr>
            <a:spLocks noGrp="1"/>
          </p:cNvSpPr>
          <p:nvPr>
            <p:ph type="title"/>
          </p:nvPr>
        </p:nvSpPr>
        <p:spPr>
          <a:xfrm>
            <a:off x="6170751" y="1"/>
            <a:ext cx="7083796" cy="842099"/>
          </a:xfrm>
        </p:spPr>
        <p:txBody>
          <a:bodyPr/>
          <a:lstStyle/>
          <a:p>
            <a:r>
              <a:rPr lang="el"/>
              <a:t>Επίπεδο 1: Αντίληψη</a:t>
            </a:r>
            <a:endParaRPr lang="nb-NO"/>
          </a:p>
        </p:txBody>
      </p:sp>
      <p:pic>
        <p:nvPicPr>
          <p:cNvPr id="3" name="Picture 2">
            <a:extLst>
              <a:ext uri="{FF2B5EF4-FFF2-40B4-BE49-F238E27FC236}">
                <a16:creationId xmlns:a16="http://schemas.microsoft.com/office/drawing/2014/main" id="{4A49CEAF-9BFA-41D0-BE08-CE41F44EC4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7280" y="1156513"/>
            <a:ext cx="4440712" cy="2458121"/>
          </a:xfrm>
          <a:prstGeom prst="rect">
            <a:avLst/>
          </a:prstGeom>
        </p:spPr>
      </p:pic>
      <p:pic>
        <p:nvPicPr>
          <p:cNvPr id="4" name="Picture 3">
            <a:extLst>
              <a:ext uri="{FF2B5EF4-FFF2-40B4-BE49-F238E27FC236}">
                <a16:creationId xmlns:a16="http://schemas.microsoft.com/office/drawing/2014/main" id="{6C092DB3-33A3-490C-A0A0-80B175CBB6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57098" y="1149198"/>
            <a:ext cx="3284809" cy="2465436"/>
          </a:xfrm>
          <a:prstGeom prst="rect">
            <a:avLst/>
          </a:prstGeom>
        </p:spPr>
      </p:pic>
      <p:grpSp>
        <p:nvGrpSpPr>
          <p:cNvPr id="8" name="Group 7">
            <a:extLst>
              <a:ext uri="{FF2B5EF4-FFF2-40B4-BE49-F238E27FC236}">
                <a16:creationId xmlns:a16="http://schemas.microsoft.com/office/drawing/2014/main" id="{040FA550-83B6-BE57-4FE6-D565D29E2855}"/>
              </a:ext>
            </a:extLst>
          </p:cNvPr>
          <p:cNvGrpSpPr/>
          <p:nvPr/>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6DAEF454-06BD-02B7-2BBF-F1E94F5752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7B11BBD4-F34F-B0ED-58D3-B99143EAB9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43979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178" y="117835"/>
            <a:ext cx="6099576" cy="8029128"/>
          </a:xfrm>
          <a:prstGeom prst="rect">
            <a:avLst/>
          </a:prstGeom>
        </p:spPr>
      </p:pic>
      <p:sp>
        <p:nvSpPr>
          <p:cNvPr id="5" name="Ellipse 4"/>
          <p:cNvSpPr/>
          <p:nvPr/>
        </p:nvSpPr>
        <p:spPr>
          <a:xfrm>
            <a:off x="875118" y="156257"/>
            <a:ext cx="1130870" cy="508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F8359299-DCE8-4EF9-8690-5EBAF22C62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5200" y="4252876"/>
            <a:ext cx="7166344" cy="3976724"/>
          </a:xfrm>
          <a:prstGeom prst="rect">
            <a:avLst/>
          </a:prstGeom>
        </p:spPr>
      </p:pic>
      <p:sp>
        <p:nvSpPr>
          <p:cNvPr id="6" name="Ellipse 4">
            <a:extLst>
              <a:ext uri="{FF2B5EF4-FFF2-40B4-BE49-F238E27FC236}">
                <a16:creationId xmlns:a16="http://schemas.microsoft.com/office/drawing/2014/main" id="{2430684C-8AD5-4DF4-A0F7-706DE3CF5233}"/>
              </a:ext>
            </a:extLst>
          </p:cNvPr>
          <p:cNvSpPr/>
          <p:nvPr/>
        </p:nvSpPr>
        <p:spPr>
          <a:xfrm>
            <a:off x="9696887" y="3935958"/>
            <a:ext cx="2402969" cy="4610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Tittel 1">
            <a:extLst>
              <a:ext uri="{FF2B5EF4-FFF2-40B4-BE49-F238E27FC236}">
                <a16:creationId xmlns:a16="http://schemas.microsoft.com/office/drawing/2014/main" id="{48F07C05-57BF-4C96-BA39-E99B9C239E05}"/>
              </a:ext>
            </a:extLst>
          </p:cNvPr>
          <p:cNvSpPr>
            <a:spLocks noGrp="1"/>
          </p:cNvSpPr>
          <p:nvPr>
            <p:ph type="title"/>
          </p:nvPr>
        </p:nvSpPr>
        <p:spPr>
          <a:xfrm>
            <a:off x="6749547" y="156258"/>
            <a:ext cx="6785699" cy="1140589"/>
          </a:xfrm>
        </p:spPr>
        <p:txBody>
          <a:bodyPr/>
          <a:lstStyle/>
          <a:p>
            <a:r>
              <a:rPr lang="el"/>
              <a:t>Επίπεδο 2: Κατανόηση</a:t>
            </a:r>
            <a:endParaRPr lang="nb-NO"/>
          </a:p>
        </p:txBody>
      </p:sp>
      <p:grpSp>
        <p:nvGrpSpPr>
          <p:cNvPr id="3" name="Group 2">
            <a:extLst>
              <a:ext uri="{FF2B5EF4-FFF2-40B4-BE49-F238E27FC236}">
                <a16:creationId xmlns:a16="http://schemas.microsoft.com/office/drawing/2014/main" id="{FEECDE69-434C-CCD6-45BB-9F2764C7CAB1}"/>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B5A0ED61-4448-A7FB-4DA1-09633A52BF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6A8D3CAA-EDAB-CA1C-EE4A-215BCDDAC5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1507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801" y="174578"/>
            <a:ext cx="4151736" cy="7736495"/>
          </a:xfrm>
          <a:prstGeom prst="rect">
            <a:avLst/>
          </a:prstGeom>
        </p:spPr>
      </p:pic>
      <p:sp>
        <p:nvSpPr>
          <p:cNvPr id="5" name="Ellipse 4"/>
          <p:cNvSpPr/>
          <p:nvPr/>
        </p:nvSpPr>
        <p:spPr>
          <a:xfrm>
            <a:off x="931102" y="174577"/>
            <a:ext cx="1130870" cy="508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5B5F0F14-29E9-415F-96DE-93AE0F9EF4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239"/>
          <a:stretch/>
        </p:blipFill>
        <p:spPr>
          <a:xfrm>
            <a:off x="7677017" y="4114801"/>
            <a:ext cx="6953383" cy="3884708"/>
          </a:xfrm>
          <a:prstGeom prst="rect">
            <a:avLst/>
          </a:prstGeom>
        </p:spPr>
      </p:pic>
      <p:sp>
        <p:nvSpPr>
          <p:cNvPr id="6" name="Ellipse 4">
            <a:extLst>
              <a:ext uri="{FF2B5EF4-FFF2-40B4-BE49-F238E27FC236}">
                <a16:creationId xmlns:a16="http://schemas.microsoft.com/office/drawing/2014/main" id="{51BA504A-4395-447D-8A89-B659A2170F60}"/>
              </a:ext>
            </a:extLst>
          </p:cNvPr>
          <p:cNvSpPr/>
          <p:nvPr/>
        </p:nvSpPr>
        <p:spPr>
          <a:xfrm>
            <a:off x="12028459" y="3878756"/>
            <a:ext cx="2601942" cy="47681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Tittel 1">
            <a:extLst>
              <a:ext uri="{FF2B5EF4-FFF2-40B4-BE49-F238E27FC236}">
                <a16:creationId xmlns:a16="http://schemas.microsoft.com/office/drawing/2014/main" id="{982344AE-20D3-4DB1-8827-5374DC22B87C}"/>
              </a:ext>
            </a:extLst>
          </p:cNvPr>
          <p:cNvSpPr>
            <a:spLocks noGrp="1"/>
          </p:cNvSpPr>
          <p:nvPr>
            <p:ph type="title"/>
          </p:nvPr>
        </p:nvSpPr>
        <p:spPr>
          <a:xfrm>
            <a:off x="4706282" y="428789"/>
            <a:ext cx="8993017" cy="773962"/>
          </a:xfrm>
        </p:spPr>
        <p:txBody>
          <a:bodyPr>
            <a:normAutofit fontScale="90000"/>
          </a:bodyPr>
          <a:lstStyle/>
          <a:p>
            <a:r>
              <a:rPr lang="el"/>
              <a:t>Επίπεδο 3: Προβολή</a:t>
            </a:r>
            <a:endParaRPr lang="nb-NO"/>
          </a:p>
        </p:txBody>
      </p:sp>
      <p:pic>
        <p:nvPicPr>
          <p:cNvPr id="3" name="Picture 2">
            <a:extLst>
              <a:ext uri="{FF2B5EF4-FFF2-40B4-BE49-F238E27FC236}">
                <a16:creationId xmlns:a16="http://schemas.microsoft.com/office/drawing/2014/main" id="{0FBFC598-B4CC-485C-811A-35B24ACDCA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77018" y="1408105"/>
            <a:ext cx="6562105" cy="2265296"/>
          </a:xfrm>
          <a:prstGeom prst="rect">
            <a:avLst/>
          </a:prstGeom>
        </p:spPr>
      </p:pic>
    </p:spTree>
    <p:extLst>
      <p:ext uri="{BB962C8B-B14F-4D97-AF65-F5344CB8AC3E}">
        <p14:creationId xmlns:p14="http://schemas.microsoft.com/office/powerpoint/2010/main" val="328255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D646-278C-4905-A18A-21E94DB4183E}"/>
              </a:ext>
            </a:extLst>
          </p:cNvPr>
          <p:cNvSpPr>
            <a:spLocks noGrp="1"/>
          </p:cNvSpPr>
          <p:nvPr>
            <p:ph type="title"/>
          </p:nvPr>
        </p:nvSpPr>
        <p:spPr/>
        <p:txBody>
          <a:bodyPr/>
          <a:lstStyle/>
          <a:p>
            <a:r>
              <a:rPr lang="el"/>
              <a:t>Το «Συνηθισμένο»</a:t>
            </a:r>
          </a:p>
        </p:txBody>
      </p:sp>
      <p:sp>
        <p:nvSpPr>
          <p:cNvPr id="3" name="Plassholder for innhold 2"/>
          <p:cNvSpPr>
            <a:spLocks noGrp="1"/>
          </p:cNvSpPr>
          <p:nvPr>
            <p:ph idx="1"/>
          </p:nvPr>
        </p:nvSpPr>
        <p:spPr/>
        <p:txBody>
          <a:bodyPr>
            <a:normAutofit fontScale="77500" lnSpcReduction="20000"/>
          </a:bodyPr>
          <a:lstStyle/>
          <a:p>
            <a:r>
              <a:rPr lang="el"/>
              <a:t>«Ανθρώπινο λάθος» ως αιτία ατυχημάτων/αστοχιών συνήθως παρουσία υψηλών απαιτήσεων και υψηλής πολυπλοκότητας.</a:t>
            </a:r>
          </a:p>
          <a:p>
            <a:r>
              <a:rPr lang="el" err="1"/>
              <a:t>Συχνή απόκριση: προσθέστε περισσότερα συστήματα για την επίλυση του προβλήματος και προσθέστε περισσότερες διαδικασίες.</a:t>
            </a:r>
          </a:p>
          <a:p>
            <a:r>
              <a:rPr lang="el" err="1"/>
              <a:t>Εξέταση ατυχημάτων σε διάφορους κλάδους:</a:t>
            </a:r>
          </a:p>
          <a:p>
            <a:pPr lvl="1"/>
            <a:r>
              <a:rPr lang="el"/>
              <a:t>Οι χειριστές ΔΕΝ έχουν δυσκολίες στη φυσική εκτέλεση των απαιτούμενων εργασιών.</a:t>
            </a:r>
          </a:p>
          <a:p>
            <a:pPr lvl="1"/>
            <a:r>
              <a:rPr lang="el"/>
              <a:t>Οι χειριστές έχουν τη γνώση να γνωρίζουν ΠΟΙΑ θα ήταν η σωστή ενέργεια.</a:t>
            </a:r>
          </a:p>
          <a:p>
            <a:pPr lvl="1"/>
            <a:r>
              <a:rPr lang="el"/>
              <a:t>Το άγχος και οι επακόλουθες αποτυχίες προκύπτουν από την προσπάθεια κατανόησης του τι συμβαίνει σε μια δεδομένη κατάσταση.</a:t>
            </a:r>
          </a:p>
          <a:p>
            <a:r>
              <a:rPr lang="el" err="1"/>
              <a:t>Θυμηθείτε το L1: Τα συστήματα με επίκεντρο την τεχνολογία απαιτούν από τον χειριστή να αναζητήσει διανοητικά πολλαπλές πηγές δεδομένων και να εξακριβώσει τη σημασία και τη σημασία τους. Οδηγεί σε υπερφόρτωση και ευαισθησία σε έλλειψη κρίσιμων γεγονότων. Η γνωστική συμφόρηση πρέπει να μετριαστεί από ανθρωποκεντρικές αρχές σχεδιασμού για τη διευκόλυνση της SA.</a:t>
            </a:r>
            <a:endParaRPr lang="nb-NO"/>
          </a:p>
        </p:txBody>
      </p:sp>
      <p:graphicFrame>
        <p:nvGraphicFramePr>
          <p:cNvPr id="4" name="Plassholder for innhold 3">
            <a:extLst>
              <a:ext uri="{FF2B5EF4-FFF2-40B4-BE49-F238E27FC236}">
                <a16:creationId xmlns:a16="http://schemas.microsoft.com/office/drawing/2014/main" id="{0A3AA0B0-D726-4E19-8854-BD3C5609D6D3}"/>
              </a:ext>
            </a:extLst>
          </p:cNvPr>
          <p:cNvGraphicFramePr>
            <a:graphicFrameLocks/>
          </p:cNvGraphicFramePr>
          <p:nvPr/>
        </p:nvGraphicFramePr>
        <p:xfrm>
          <a:off x="7798951" y="6462328"/>
          <a:ext cx="6926048" cy="176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custData r:id="rId1"/>
      <p:tags r:id="rId2"/>
    </p:custDataLst>
    <p:extLst>
      <p:ext uri="{BB962C8B-B14F-4D97-AF65-F5344CB8AC3E}">
        <p14:creationId xmlns:p14="http://schemas.microsoft.com/office/powerpoint/2010/main" val="80113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FAF27-7B83-4B02-8007-E605EE5D9F04}"/>
              </a:ext>
            </a:extLst>
          </p:cNvPr>
          <p:cNvSpPr>
            <a:spLocks noGrp="1"/>
          </p:cNvSpPr>
          <p:nvPr>
            <p:ph type="ctrTitle"/>
          </p:nvPr>
        </p:nvSpPr>
        <p:spPr/>
        <p:txBody>
          <a:bodyPr/>
          <a:lstStyle/>
          <a:p>
            <a:r>
              <a:rPr lang="el" dirty="0"/>
              <a:t>Μεταγνώση - Σκέψη για την σκέψη</a:t>
            </a:r>
            <a:endParaRPr lang="et-EE" dirty="0"/>
          </a:p>
        </p:txBody>
      </p:sp>
      <p:sp>
        <p:nvSpPr>
          <p:cNvPr id="5" name="Subtitle 4">
            <a:extLst>
              <a:ext uri="{FF2B5EF4-FFF2-40B4-BE49-F238E27FC236}">
                <a16:creationId xmlns:a16="http://schemas.microsoft.com/office/drawing/2014/main" id="{B733F3B4-3AAA-398D-BDF0-2B376549A6A6}"/>
              </a:ext>
            </a:extLst>
          </p:cNvPr>
          <p:cNvSpPr>
            <a:spLocks noGrp="1"/>
          </p:cNvSpPr>
          <p:nvPr>
            <p:ph type="subTitle" idx="1"/>
          </p:nvPr>
        </p:nvSpPr>
        <p:spPr/>
        <p:txBody>
          <a:bodyPr/>
          <a:lstStyle/>
          <a:p>
            <a:endParaRPr lang="et-EE"/>
          </a:p>
        </p:txBody>
      </p:sp>
      <p:pic>
        <p:nvPicPr>
          <p:cNvPr id="2" name="Picture 2" descr="Μεταγνώση και Μεταγνωστική Μάθηση | ΣπρίνγκερΣύνδεσμος">
            <a:extLst>
              <a:ext uri="{FF2B5EF4-FFF2-40B4-BE49-F238E27FC236}">
                <a16:creationId xmlns:a16="http://schemas.microsoft.com/office/drawing/2014/main" id="{4159680E-DAFD-BD10-2C86-386673BCC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5646022" y="1199641"/>
            <a:ext cx="7829550" cy="465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72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801370"/>
          </a:xfrm>
        </p:spPr>
        <p:txBody>
          <a:bodyPr>
            <a:normAutofit fontScale="90000"/>
          </a:bodyPr>
          <a:lstStyle/>
          <a:p>
            <a:r>
              <a:rPr lang="el"/>
              <a:t>Περίληψη: Αρχές σχεδιασμού με επίκεντρο την SA</a:t>
            </a:r>
            <a:endParaRPr lang="nb-NO"/>
          </a:p>
        </p:txBody>
      </p:sp>
      <p:sp>
        <p:nvSpPr>
          <p:cNvPr id="3" name="Plassholder for innhold 2"/>
          <p:cNvSpPr>
            <a:spLocks noGrp="1"/>
          </p:cNvSpPr>
          <p:nvPr>
            <p:ph idx="1"/>
          </p:nvPr>
        </p:nvSpPr>
        <p:spPr/>
        <p:txBody>
          <a:bodyPr>
            <a:normAutofit fontScale="77500" lnSpcReduction="20000"/>
          </a:bodyPr>
          <a:lstStyle/>
          <a:p>
            <a:r>
              <a:rPr lang="el" err="1"/>
              <a:t>Οργανώστε την τεχνολογία γύρω από τους στόχους, τις εργασίες και τις ικανότητες του χρήστη.</a:t>
            </a:r>
          </a:p>
          <a:p>
            <a:pPr lvl="1"/>
            <a:r>
              <a:rPr lang="el"/>
              <a:t>Οι διεπαφές και οι δυνατότητες πρέπει να σχεδιάζονται για να υποστηρίζουν τους μεταβαλλόμενους στόχους του χειριστή με δυναμικό τρόπο.</a:t>
            </a:r>
            <a:br>
              <a:rPr lang="de-DE"/>
            </a:br>
            <a:endParaRPr lang="de-DE"/>
          </a:p>
          <a:p>
            <a:r>
              <a:rPr lang="el"/>
              <a:t>Η τεχνολογία πρέπει να οργανώνεται γύρω από τον τρόπο με τον οποίο οι χρήστες επεξεργάζονται πληροφορίες και λαμβάνουν αποφάσεις.</a:t>
            </a:r>
          </a:p>
          <a:p>
            <a:pPr lvl="1"/>
            <a:r>
              <a:rPr lang="el" err="1"/>
              <a:t>Πριν ληφθούν αποφάσεις σε πολύπλοκους τομείς, οι χρήστες προσπαθούν να κατανοήσουν την κατάσταση στο σύνολό της. Πηγαίνει πέρα από την απλή αντίληψη της κατάστασης του περιβάλλοντος, πρέπει να υπάρχει κατανόηση της σημασίας του υπό το φως των τρεχόντων στόχων.</a:t>
            </a:r>
            <a:br>
              <a:rPr lang="de-DE"/>
            </a:br>
            <a:endParaRPr lang="de-DE"/>
          </a:p>
          <a:p>
            <a:r>
              <a:rPr lang="el"/>
              <a:t>Η τεχνολογία πρέπει να διατηρεί τον χρήστη στον έλεγχο και να γνωρίζει την κατάσταση του συστήματος</a:t>
            </a:r>
            <a:endParaRPr lang="de-DE"/>
          </a:p>
          <a:p>
            <a:pPr lvl="1"/>
            <a:r>
              <a:rPr lang="el"/>
              <a:t>Τα υψηλά επίπεδα αυτοματισμού -&gt; ο χρήστης τέθηκε εκτός βρόχου -&gt; η SA διακυβεύτηκε και παρέτεινε τον χρόνο ανάληψης. Η συμμετοχή θα πρέπει να διατηρείται αρκετά υψηλή ή η διεπαφή να έχει σχεδιαστεί ώστε να επιτρέπει τη συντήρηση ή την ανάκτηση SA.</a:t>
            </a:r>
          </a:p>
          <a:p>
            <a:endParaRPr lang="nb-NO"/>
          </a:p>
        </p:txBody>
      </p:sp>
    </p:spTree>
    <p:custDataLst>
      <p:custData r:id="rId1"/>
      <p:tags r:id="rId2"/>
    </p:custDataLst>
    <p:extLst>
      <p:ext uri="{BB962C8B-B14F-4D97-AF65-F5344CB8AC3E}">
        <p14:creationId xmlns:p14="http://schemas.microsoft.com/office/powerpoint/2010/main" val="1893673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Σύντομη περίληψη αρχών σχεδιασμού προσανατολισμένες στην SA</a:t>
            </a:r>
            <a:endParaRPr lang="nb-NO"/>
          </a:p>
        </p:txBody>
      </p:sp>
      <p:sp>
        <p:nvSpPr>
          <p:cNvPr id="3" name="Plassholder for innhold 2"/>
          <p:cNvSpPr>
            <a:spLocks noGrp="1"/>
          </p:cNvSpPr>
          <p:nvPr>
            <p:ph idx="1"/>
          </p:nvPr>
        </p:nvSpPr>
        <p:spPr/>
        <p:txBody>
          <a:bodyPr>
            <a:normAutofit fontScale="92500" lnSpcReduction="10000"/>
          </a:bodyPr>
          <a:lstStyle/>
          <a:p>
            <a:pPr marL="617220" indent="-617220">
              <a:buFont typeface="+mj-lt"/>
              <a:buAutoNum type="arabicPeriod"/>
            </a:pPr>
            <a:r>
              <a:rPr lang="el" err="1"/>
              <a:t>Οργάνωση πληροφοριών γύρω από στόχους</a:t>
            </a:r>
            <a:endParaRPr lang="de-DE"/>
          </a:p>
          <a:p>
            <a:pPr marL="617220" indent="-617220">
              <a:buFont typeface="+mj-lt"/>
              <a:buAutoNum type="arabicPeriod"/>
            </a:pPr>
            <a:r>
              <a:rPr lang="el" err="1"/>
              <a:t>Παρουσιάστε πληροφορίες L2 απευθείας για να υποστηρίξετε την κατανόηση</a:t>
            </a:r>
            <a:endParaRPr lang="de-DE"/>
          </a:p>
          <a:p>
            <a:pPr marL="617220" indent="-617220">
              <a:buFont typeface="+mj-lt"/>
              <a:buAutoNum type="arabicPeriod"/>
            </a:pPr>
            <a:r>
              <a:rPr lang="el" err="1"/>
              <a:t>Παροχή βοήθειας για προβολές L3</a:t>
            </a:r>
            <a:endParaRPr lang="de-DE"/>
          </a:p>
          <a:p>
            <a:pPr marL="617220" indent="-617220">
              <a:buFont typeface="+mj-lt"/>
              <a:buAutoNum type="arabicPeriod"/>
            </a:pPr>
            <a:r>
              <a:rPr lang="el"/>
              <a:t>Υποστηρίξτε την παγκόσμια Α.Ε.</a:t>
            </a:r>
          </a:p>
          <a:p>
            <a:pPr marL="617220" indent="-617220">
              <a:buFont typeface="+mj-lt"/>
              <a:buAutoNum type="arabicPeriod"/>
            </a:pPr>
            <a:r>
              <a:rPr lang="el"/>
              <a:t>Υποστήριξη συμβιβασμών μεταξύ επεξεργασίας βάσει στόχων και επεξεργασίας βάσει δεδομένων</a:t>
            </a:r>
            <a:endParaRPr lang="de-DE"/>
          </a:p>
          <a:p>
            <a:pPr marL="617220" indent="-617220">
              <a:buFont typeface="+mj-lt"/>
              <a:buAutoNum type="arabicPeriod"/>
            </a:pPr>
            <a:r>
              <a:rPr lang="el" err="1"/>
              <a:t>Κάντε εμφανείς τις κρίσιμες ενδείξεις για την ενεργοποίηση σχήματος</a:t>
            </a:r>
            <a:endParaRPr lang="de-DE"/>
          </a:p>
          <a:p>
            <a:pPr marL="617220" indent="-617220">
              <a:buFont typeface="+mj-lt"/>
              <a:buAutoNum type="arabicPeriod"/>
            </a:pPr>
            <a:r>
              <a:rPr lang="el"/>
              <a:t>Επωφεληθείτε από τις δυνατότητες παράλληλης επεξεργασίας</a:t>
            </a:r>
            <a:endParaRPr lang="de-DE"/>
          </a:p>
          <a:p>
            <a:pPr marL="617220" indent="-617220">
              <a:buFont typeface="+mj-lt"/>
              <a:buAutoNum type="arabicPeriod"/>
            </a:pPr>
            <a:r>
              <a:rPr lang="el" err="1"/>
              <a:t>Χρησιμοποιήστε προσεκτικά το φιλτράρισμα πληροφοριών</a:t>
            </a:r>
            <a:endParaRPr lang="nb-NO"/>
          </a:p>
        </p:txBody>
      </p:sp>
    </p:spTree>
    <p:custDataLst>
      <p:custData r:id="rId1"/>
      <p:tags r:id="rId2"/>
    </p:custDataLst>
    <p:extLst>
      <p:ext uri="{BB962C8B-B14F-4D97-AF65-F5344CB8AC3E}">
        <p14:creationId xmlns:p14="http://schemas.microsoft.com/office/powerpoint/2010/main" val="2796257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979170"/>
          </a:xfrm>
        </p:spPr>
        <p:txBody>
          <a:bodyPr>
            <a:normAutofit fontScale="90000"/>
          </a:bodyPr>
          <a:lstStyle/>
          <a:p>
            <a:r>
              <a:rPr lang="el" err="1"/>
              <a:t>Τώρα πώς να λάβετε τις απαραίτητες πληροφορίες SA</a:t>
            </a:r>
            <a:endParaRPr lang="nb-NO"/>
          </a:p>
        </p:txBody>
      </p:sp>
      <p:sp>
        <p:nvSpPr>
          <p:cNvPr id="3" name="Plassholder for innhold 2"/>
          <p:cNvSpPr>
            <a:spLocks noGrp="1"/>
          </p:cNvSpPr>
          <p:nvPr>
            <p:ph idx="1"/>
          </p:nvPr>
        </p:nvSpPr>
        <p:spPr/>
        <p:txBody>
          <a:bodyPr>
            <a:normAutofit lnSpcReduction="10000"/>
          </a:bodyPr>
          <a:lstStyle/>
          <a:p>
            <a:pPr marL="0" indent="0">
              <a:buNone/>
            </a:pPr>
            <a:r>
              <a:rPr lang="el"/>
              <a:t>1. </a:t>
            </a:r>
            <a:r>
              <a:rPr lang="el" b="1"/>
              <a:t>Τεχνικές ερωτημάτων</a:t>
            </a:r>
            <a:r>
              <a:rPr lang="el"/>
              <a:t>, στις οποίες τα υποκείμενα ερωτώνται («ερωτώνται») απευθείας για την αντίληψή τους για ορισμένες πτυχές της κατάστασης.</a:t>
            </a:r>
          </a:p>
          <a:p>
            <a:pPr marL="0" indent="0">
              <a:buNone/>
            </a:pPr>
            <a:r>
              <a:rPr lang="el"/>
              <a:t>2. </a:t>
            </a:r>
            <a:r>
              <a:rPr lang="el" b="1"/>
              <a:t>Τεχνικές βαθμολόγησης</a:t>
            </a:r>
            <a:r>
              <a:rPr lang="el"/>
              <a:t>, στις οποίες είτε τα ίδια τα υποκείμενα, είτε οι παρατηρητές των υποκειμένων, καλούνται να βαθμολογήσουν την SA σε διάφορες διαστάσεις, που συνήθως παρουσιάζονται σε μια σειρά από κλίμακες.</a:t>
            </a:r>
          </a:p>
          <a:p>
            <a:pPr marL="0" indent="0">
              <a:buNone/>
            </a:pPr>
            <a:r>
              <a:rPr lang="el"/>
              <a:t>3. </a:t>
            </a:r>
            <a:r>
              <a:rPr lang="el" b="1"/>
              <a:t>Τεχνικές που βασίζονται στην απόδοση</a:t>
            </a:r>
            <a:r>
              <a:rPr lang="el"/>
              <a:t>, στις οποίες το επίπεδο SA συνάγεται από το επίπεδο απόδοσης. Το σκεπτικό στο οποίο βασίζεται αυτή η τεχνική είναι ότι απαιτείται καλή SA για την επίτευξη καλής απόδοσης.</a:t>
            </a:r>
            <a:endParaRPr lang="nb-NO"/>
          </a:p>
        </p:txBody>
      </p:sp>
    </p:spTree>
    <p:custDataLst>
      <p:custData r:id="rId1"/>
      <p:tags r:id="rId2"/>
    </p:custDataLst>
    <p:extLst>
      <p:ext uri="{BB962C8B-B14F-4D97-AF65-F5344CB8AC3E}">
        <p14:creationId xmlns:p14="http://schemas.microsoft.com/office/powerpoint/2010/main" val="415840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FE14F21-3198-4304-8DBD-D726B23D67E4}"/>
              </a:ext>
            </a:extLst>
          </p:cNvPr>
          <p:cNvSpPr>
            <a:spLocks noGrp="1"/>
          </p:cNvSpPr>
          <p:nvPr>
            <p:ph type="title"/>
          </p:nvPr>
        </p:nvSpPr>
        <p:spPr>
          <a:xfrm>
            <a:off x="757122" y="767424"/>
            <a:ext cx="9960496" cy="640721"/>
          </a:xfrm>
        </p:spPr>
        <p:txBody>
          <a:bodyPr vert="horz" lIns="109728" tIns="54864" rIns="109728" bIns="54864" rtlCol="0" anchor="b">
            <a:normAutofit fontScale="90000"/>
          </a:bodyPr>
          <a:lstStyle/>
          <a:p>
            <a:r>
              <a:rPr lang="el" sz="4560"/>
              <a:t>Ασφάλεια στον κυβερνοχώρο και ανάλυση κατάστασης</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C53E61C8-B876-465D-BFE8-3C7942C0E1B7}"/>
              </a:ext>
            </a:extLst>
          </p:cNvPr>
          <p:cNvSpPr>
            <a:spLocks noGrp="1"/>
          </p:cNvSpPr>
          <p:nvPr>
            <p:ph idx="1"/>
          </p:nvPr>
        </p:nvSpPr>
        <p:spPr>
          <a:xfrm>
            <a:off x="757123" y="3368650"/>
            <a:ext cx="4114800" cy="4092854"/>
          </a:xfrm>
        </p:spPr>
        <p:txBody>
          <a:bodyPr anchor="t">
            <a:normAutofit/>
          </a:bodyPr>
          <a:lstStyle/>
          <a:p>
            <a:endParaRPr lang="en-US" sz="2640"/>
          </a:p>
        </p:txBody>
      </p:sp>
      <p:pic>
        <p:nvPicPr>
          <p:cNvPr id="5" name="Content Placeholder 4" descr="Γραφικό περιβάλλον χρήστη, εφαρμογή&#10;&#10;Η περιγραφή δημιουργείται αυτόματα">
            <a:extLst>
              <a:ext uri="{FF2B5EF4-FFF2-40B4-BE49-F238E27FC236}">
                <a16:creationId xmlns:a16="http://schemas.microsoft.com/office/drawing/2014/main" id="{7A6F1BFD-DEDB-45DD-A738-4997502072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154" y="1408144"/>
            <a:ext cx="12074530" cy="6791922"/>
          </a:xfrm>
          <a:prstGeom prst="rect">
            <a:avLst/>
          </a:prstGeom>
        </p:spPr>
      </p:pic>
      <p:grpSp>
        <p:nvGrpSpPr>
          <p:cNvPr id="3" name="Group 2">
            <a:extLst>
              <a:ext uri="{FF2B5EF4-FFF2-40B4-BE49-F238E27FC236}">
                <a16:creationId xmlns:a16="http://schemas.microsoft.com/office/drawing/2014/main" id="{C8D5DC2F-5938-3B19-A3CB-FC84A98038BD}"/>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5014ACA-19D1-CA13-3899-141F9118D4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554EF73-4AAE-B890-F5D4-455BD6C05E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931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t="-6000" b="-6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5840" y="438150"/>
            <a:ext cx="12618720" cy="1590676"/>
          </a:xfrm>
        </p:spPr>
        <p:txBody>
          <a:bodyPr>
            <a:normAutofit/>
          </a:bodyPr>
          <a:lstStyle/>
          <a:p>
            <a:r>
              <a:rPr lang="el" sz="6480"/>
              <a:t>Πληροφορίες για τις απεικονίσεις</a:t>
            </a:r>
            <a:endParaRPr lang="nb-NO" sz="648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843" y="2012847"/>
            <a:ext cx="13024714" cy="21946"/>
          </a:xfrm>
          <a:custGeom>
            <a:avLst/>
            <a:gdLst>
              <a:gd name="csX0" fmla="*/ 0 w 13024714"/>
              <a:gd name="csY0" fmla="*/ 0 h 21946"/>
              <a:gd name="csX1" fmla="*/ 685511 w 13024714"/>
              <a:gd name="csY1" fmla="*/ 0 h 21946"/>
              <a:gd name="csX2" fmla="*/ 1371023 w 13024714"/>
              <a:gd name="csY2" fmla="*/ 0 h 21946"/>
              <a:gd name="csX3" fmla="*/ 2317028 w 13024714"/>
              <a:gd name="csY3" fmla="*/ 0 h 21946"/>
              <a:gd name="csX4" fmla="*/ 2872292 w 13024714"/>
              <a:gd name="csY4" fmla="*/ 0 h 21946"/>
              <a:gd name="csX5" fmla="*/ 3427556 w 13024714"/>
              <a:gd name="csY5" fmla="*/ 0 h 21946"/>
              <a:gd name="csX6" fmla="*/ 4113068 w 13024714"/>
              <a:gd name="csY6" fmla="*/ 0 h 21946"/>
              <a:gd name="csX7" fmla="*/ 4928826 w 13024714"/>
              <a:gd name="csY7" fmla="*/ 0 h 21946"/>
              <a:gd name="csX8" fmla="*/ 5744584 w 13024714"/>
              <a:gd name="csY8" fmla="*/ 0 h 21946"/>
              <a:gd name="csX9" fmla="*/ 6560343 w 13024714"/>
              <a:gd name="csY9" fmla="*/ 0 h 21946"/>
              <a:gd name="csX10" fmla="*/ 7506348 w 13024714"/>
              <a:gd name="csY10" fmla="*/ 0 h 21946"/>
              <a:gd name="csX11" fmla="*/ 8191860 w 13024714"/>
              <a:gd name="csY11" fmla="*/ 0 h 21946"/>
              <a:gd name="csX12" fmla="*/ 9007618 w 13024714"/>
              <a:gd name="csY12" fmla="*/ 0 h 21946"/>
              <a:gd name="csX13" fmla="*/ 9693129 w 13024714"/>
              <a:gd name="csY13" fmla="*/ 0 h 21946"/>
              <a:gd name="csX14" fmla="*/ 10378641 w 13024714"/>
              <a:gd name="csY14" fmla="*/ 0 h 21946"/>
              <a:gd name="csX15" fmla="*/ 11064152 w 13024714"/>
              <a:gd name="csY15" fmla="*/ 0 h 21946"/>
              <a:gd name="csX16" fmla="*/ 11358922 w 13024714"/>
              <a:gd name="csY16" fmla="*/ 0 h 21946"/>
              <a:gd name="csX17" fmla="*/ 12174680 w 13024714"/>
              <a:gd name="csY17" fmla="*/ 0 h 21946"/>
              <a:gd name="csX18" fmla="*/ 13024714 w 13024714"/>
              <a:gd name="csY18" fmla="*/ 0 h 21946"/>
              <a:gd name="csX19" fmla="*/ 13024714 w 13024714"/>
              <a:gd name="csY19" fmla="*/ 21946 h 21946"/>
              <a:gd name="csX20" fmla="*/ 12469450 w 13024714"/>
              <a:gd name="csY20" fmla="*/ 21946 h 21946"/>
              <a:gd name="csX21" fmla="*/ 11783939 w 13024714"/>
              <a:gd name="csY21" fmla="*/ 21946 h 21946"/>
              <a:gd name="csX22" fmla="*/ 11489169 w 13024714"/>
              <a:gd name="csY22" fmla="*/ 21946 h 21946"/>
              <a:gd name="csX23" fmla="*/ 10933905 w 13024714"/>
              <a:gd name="csY23" fmla="*/ 21946 h 21946"/>
              <a:gd name="csX24" fmla="*/ 10118146 w 13024714"/>
              <a:gd name="csY24" fmla="*/ 21946 h 21946"/>
              <a:gd name="csX25" fmla="*/ 9693129 w 13024714"/>
              <a:gd name="csY25" fmla="*/ 21946 h 21946"/>
              <a:gd name="csX26" fmla="*/ 8747124 w 13024714"/>
              <a:gd name="csY26" fmla="*/ 21946 h 21946"/>
              <a:gd name="csX27" fmla="*/ 7801118 w 13024714"/>
              <a:gd name="csY27" fmla="*/ 21946 h 21946"/>
              <a:gd name="csX28" fmla="*/ 7115607 w 13024714"/>
              <a:gd name="csY28" fmla="*/ 21946 h 21946"/>
              <a:gd name="csX29" fmla="*/ 6169601 w 13024714"/>
              <a:gd name="csY29" fmla="*/ 21946 h 21946"/>
              <a:gd name="csX30" fmla="*/ 5484090 w 13024714"/>
              <a:gd name="csY30" fmla="*/ 21946 h 21946"/>
              <a:gd name="csX31" fmla="*/ 4668332 w 13024714"/>
              <a:gd name="csY31" fmla="*/ 21946 h 21946"/>
              <a:gd name="csX32" fmla="*/ 4373562 w 13024714"/>
              <a:gd name="csY32" fmla="*/ 21946 h 21946"/>
              <a:gd name="csX33" fmla="*/ 3427556 w 13024714"/>
              <a:gd name="csY33" fmla="*/ 21946 h 21946"/>
              <a:gd name="csX34" fmla="*/ 2872292 w 13024714"/>
              <a:gd name="csY34" fmla="*/ 21946 h 21946"/>
              <a:gd name="csX35" fmla="*/ 2056534 w 13024714"/>
              <a:gd name="csY35" fmla="*/ 21946 h 21946"/>
              <a:gd name="csX36" fmla="*/ 1761764 w 13024714"/>
              <a:gd name="csY36" fmla="*/ 21946 h 21946"/>
              <a:gd name="csX37" fmla="*/ 815758 w 13024714"/>
              <a:gd name="csY37" fmla="*/ 21946 h 21946"/>
              <a:gd name="csX38" fmla="*/ 0 w 13024714"/>
              <a:gd name="csY38" fmla="*/ 21946 h 21946"/>
              <a:gd name="csX39" fmla="*/ 0 w 13024714"/>
              <a:gd name="csY39"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3024714" h="21946" fill="none" extrusionOk="0">
                <a:moveTo>
                  <a:pt x="0" y="0"/>
                </a:moveTo>
                <a:cubicBezTo>
                  <a:pt x="152281" y="-31067"/>
                  <a:pt x="486749" y="10902"/>
                  <a:pt x="685511" y="0"/>
                </a:cubicBezTo>
                <a:cubicBezTo>
                  <a:pt x="884273" y="-10902"/>
                  <a:pt x="1058152" y="9997"/>
                  <a:pt x="1371023" y="0"/>
                </a:cubicBezTo>
                <a:cubicBezTo>
                  <a:pt x="1683894" y="-9997"/>
                  <a:pt x="1900279" y="29201"/>
                  <a:pt x="2317028" y="0"/>
                </a:cubicBezTo>
                <a:cubicBezTo>
                  <a:pt x="2733778" y="-29201"/>
                  <a:pt x="2734875" y="-14625"/>
                  <a:pt x="2872292" y="0"/>
                </a:cubicBezTo>
                <a:cubicBezTo>
                  <a:pt x="3009709" y="14625"/>
                  <a:pt x="3213734" y="-7375"/>
                  <a:pt x="3427556" y="0"/>
                </a:cubicBezTo>
                <a:cubicBezTo>
                  <a:pt x="3641378" y="7375"/>
                  <a:pt x="3919573" y="-2120"/>
                  <a:pt x="4113068" y="0"/>
                </a:cubicBezTo>
                <a:cubicBezTo>
                  <a:pt x="4306563" y="2120"/>
                  <a:pt x="4578969" y="-37026"/>
                  <a:pt x="4928826" y="0"/>
                </a:cubicBezTo>
                <a:cubicBezTo>
                  <a:pt x="5278683" y="37026"/>
                  <a:pt x="5532760" y="-36008"/>
                  <a:pt x="5744584" y="0"/>
                </a:cubicBezTo>
                <a:cubicBezTo>
                  <a:pt x="5956408" y="36008"/>
                  <a:pt x="6380592" y="-38727"/>
                  <a:pt x="6560343" y="0"/>
                </a:cubicBezTo>
                <a:cubicBezTo>
                  <a:pt x="6740094" y="38727"/>
                  <a:pt x="7191515" y="-10364"/>
                  <a:pt x="7506348" y="0"/>
                </a:cubicBezTo>
                <a:cubicBezTo>
                  <a:pt x="7821181" y="10364"/>
                  <a:pt x="7934049" y="-8664"/>
                  <a:pt x="8191860" y="0"/>
                </a:cubicBezTo>
                <a:cubicBezTo>
                  <a:pt x="8449671" y="8664"/>
                  <a:pt x="8638461" y="-38679"/>
                  <a:pt x="9007618" y="0"/>
                </a:cubicBezTo>
                <a:cubicBezTo>
                  <a:pt x="9376775" y="38679"/>
                  <a:pt x="9380340" y="-26545"/>
                  <a:pt x="9693129" y="0"/>
                </a:cubicBezTo>
                <a:cubicBezTo>
                  <a:pt x="10005918" y="26545"/>
                  <a:pt x="10234197" y="-5309"/>
                  <a:pt x="10378641" y="0"/>
                </a:cubicBezTo>
                <a:cubicBezTo>
                  <a:pt x="10523085" y="5309"/>
                  <a:pt x="10868645" y="-23133"/>
                  <a:pt x="11064152" y="0"/>
                </a:cubicBezTo>
                <a:cubicBezTo>
                  <a:pt x="11259659" y="23133"/>
                  <a:pt x="11221814" y="14424"/>
                  <a:pt x="11358922" y="0"/>
                </a:cubicBezTo>
                <a:cubicBezTo>
                  <a:pt x="11496030" y="-14424"/>
                  <a:pt x="11965988" y="12857"/>
                  <a:pt x="12174680" y="0"/>
                </a:cubicBezTo>
                <a:cubicBezTo>
                  <a:pt x="12383372" y="-12857"/>
                  <a:pt x="12817775" y="29617"/>
                  <a:pt x="13024714" y="0"/>
                </a:cubicBezTo>
                <a:cubicBezTo>
                  <a:pt x="13024641" y="6940"/>
                  <a:pt x="13023889" y="16895"/>
                  <a:pt x="13024714" y="21946"/>
                </a:cubicBezTo>
                <a:cubicBezTo>
                  <a:pt x="12775680" y="19870"/>
                  <a:pt x="12720094" y="7930"/>
                  <a:pt x="12469450" y="21946"/>
                </a:cubicBezTo>
                <a:cubicBezTo>
                  <a:pt x="12218806" y="35962"/>
                  <a:pt x="11987750" y="26421"/>
                  <a:pt x="11783939" y="21946"/>
                </a:cubicBezTo>
                <a:cubicBezTo>
                  <a:pt x="11580128" y="17471"/>
                  <a:pt x="11626891" y="24678"/>
                  <a:pt x="11489169" y="21946"/>
                </a:cubicBezTo>
                <a:cubicBezTo>
                  <a:pt x="11351447" y="19215"/>
                  <a:pt x="11059047" y="38646"/>
                  <a:pt x="10933905" y="21946"/>
                </a:cubicBezTo>
                <a:cubicBezTo>
                  <a:pt x="10808763" y="5246"/>
                  <a:pt x="10419074" y="15408"/>
                  <a:pt x="10118146" y="21946"/>
                </a:cubicBezTo>
                <a:cubicBezTo>
                  <a:pt x="9817218" y="28484"/>
                  <a:pt x="9887329" y="4120"/>
                  <a:pt x="9693129" y="21946"/>
                </a:cubicBezTo>
                <a:cubicBezTo>
                  <a:pt x="9498929" y="39772"/>
                  <a:pt x="9108687" y="-1035"/>
                  <a:pt x="8747124" y="21946"/>
                </a:cubicBezTo>
                <a:cubicBezTo>
                  <a:pt x="8385562" y="44927"/>
                  <a:pt x="8234729" y="3783"/>
                  <a:pt x="7801118" y="21946"/>
                </a:cubicBezTo>
                <a:cubicBezTo>
                  <a:pt x="7367507" y="40109"/>
                  <a:pt x="7379246" y="455"/>
                  <a:pt x="7115607" y="21946"/>
                </a:cubicBezTo>
                <a:cubicBezTo>
                  <a:pt x="6851968" y="43437"/>
                  <a:pt x="6366425" y="-19748"/>
                  <a:pt x="6169601" y="21946"/>
                </a:cubicBezTo>
                <a:cubicBezTo>
                  <a:pt x="5972777" y="63640"/>
                  <a:pt x="5729383" y="44242"/>
                  <a:pt x="5484090" y="21946"/>
                </a:cubicBezTo>
                <a:cubicBezTo>
                  <a:pt x="5238797" y="-350"/>
                  <a:pt x="5017079" y="46113"/>
                  <a:pt x="4668332" y="21946"/>
                </a:cubicBezTo>
                <a:cubicBezTo>
                  <a:pt x="4319585" y="-2221"/>
                  <a:pt x="4432622" y="25539"/>
                  <a:pt x="4373562" y="21946"/>
                </a:cubicBezTo>
                <a:cubicBezTo>
                  <a:pt x="4314502" y="18354"/>
                  <a:pt x="3759313" y="4720"/>
                  <a:pt x="3427556" y="21946"/>
                </a:cubicBezTo>
                <a:cubicBezTo>
                  <a:pt x="3095799" y="39172"/>
                  <a:pt x="3004542" y="4363"/>
                  <a:pt x="2872292" y="21946"/>
                </a:cubicBezTo>
                <a:cubicBezTo>
                  <a:pt x="2740042" y="39529"/>
                  <a:pt x="2392282" y="30352"/>
                  <a:pt x="2056534" y="21946"/>
                </a:cubicBezTo>
                <a:cubicBezTo>
                  <a:pt x="1720786" y="13540"/>
                  <a:pt x="1862447" y="12082"/>
                  <a:pt x="1761764" y="21946"/>
                </a:cubicBezTo>
                <a:cubicBezTo>
                  <a:pt x="1661081" y="31811"/>
                  <a:pt x="1108082" y="16882"/>
                  <a:pt x="815758" y="21946"/>
                </a:cubicBezTo>
                <a:cubicBezTo>
                  <a:pt x="523434" y="27010"/>
                  <a:pt x="235085" y="8649"/>
                  <a:pt x="0" y="21946"/>
                </a:cubicBezTo>
                <a:cubicBezTo>
                  <a:pt x="96" y="12078"/>
                  <a:pt x="905" y="5768"/>
                  <a:pt x="0" y="0"/>
                </a:cubicBezTo>
                <a:close/>
              </a:path>
              <a:path w="13024714" h="21946" stroke="0" extrusionOk="0">
                <a:moveTo>
                  <a:pt x="0" y="0"/>
                </a:moveTo>
                <a:cubicBezTo>
                  <a:pt x="174000" y="6813"/>
                  <a:pt x="297001" y="23805"/>
                  <a:pt x="555264" y="0"/>
                </a:cubicBezTo>
                <a:cubicBezTo>
                  <a:pt x="813527" y="-23805"/>
                  <a:pt x="769952" y="1312"/>
                  <a:pt x="850034" y="0"/>
                </a:cubicBezTo>
                <a:cubicBezTo>
                  <a:pt x="930116" y="-1312"/>
                  <a:pt x="1489937" y="-18612"/>
                  <a:pt x="1796040" y="0"/>
                </a:cubicBezTo>
                <a:cubicBezTo>
                  <a:pt x="2102143" y="18612"/>
                  <a:pt x="2168509" y="981"/>
                  <a:pt x="2351304" y="0"/>
                </a:cubicBezTo>
                <a:cubicBezTo>
                  <a:pt x="2534099" y="-981"/>
                  <a:pt x="2703250" y="25211"/>
                  <a:pt x="2906568" y="0"/>
                </a:cubicBezTo>
                <a:cubicBezTo>
                  <a:pt x="3109886" y="-25211"/>
                  <a:pt x="3379694" y="818"/>
                  <a:pt x="3852573" y="0"/>
                </a:cubicBezTo>
                <a:cubicBezTo>
                  <a:pt x="4325453" y="-818"/>
                  <a:pt x="4071412" y="6498"/>
                  <a:pt x="4277590" y="0"/>
                </a:cubicBezTo>
                <a:cubicBezTo>
                  <a:pt x="4483768" y="-6498"/>
                  <a:pt x="4787598" y="-41706"/>
                  <a:pt x="5223596" y="0"/>
                </a:cubicBezTo>
                <a:cubicBezTo>
                  <a:pt x="5659594" y="41706"/>
                  <a:pt x="5817556" y="-37239"/>
                  <a:pt x="6169601" y="0"/>
                </a:cubicBezTo>
                <a:cubicBezTo>
                  <a:pt x="6521646" y="37239"/>
                  <a:pt x="6662392" y="26822"/>
                  <a:pt x="6855113" y="0"/>
                </a:cubicBezTo>
                <a:cubicBezTo>
                  <a:pt x="7047834" y="-26822"/>
                  <a:pt x="7567096" y="40814"/>
                  <a:pt x="7801118" y="0"/>
                </a:cubicBezTo>
                <a:cubicBezTo>
                  <a:pt x="8035140" y="-40814"/>
                  <a:pt x="8171178" y="4704"/>
                  <a:pt x="8356382" y="0"/>
                </a:cubicBezTo>
                <a:cubicBezTo>
                  <a:pt x="8541586" y="-4704"/>
                  <a:pt x="8709469" y="-25916"/>
                  <a:pt x="8911646" y="0"/>
                </a:cubicBezTo>
                <a:cubicBezTo>
                  <a:pt x="9113823" y="25916"/>
                  <a:pt x="9542118" y="-34645"/>
                  <a:pt x="9727405" y="0"/>
                </a:cubicBezTo>
                <a:cubicBezTo>
                  <a:pt x="9912692" y="34645"/>
                  <a:pt x="10120755" y="-9487"/>
                  <a:pt x="10282669" y="0"/>
                </a:cubicBezTo>
                <a:cubicBezTo>
                  <a:pt x="10444583" y="9487"/>
                  <a:pt x="11000956" y="-14188"/>
                  <a:pt x="11228674" y="0"/>
                </a:cubicBezTo>
                <a:cubicBezTo>
                  <a:pt x="11456392" y="14188"/>
                  <a:pt x="11703330" y="14961"/>
                  <a:pt x="12174680" y="0"/>
                </a:cubicBezTo>
                <a:cubicBezTo>
                  <a:pt x="12646030" y="-14961"/>
                  <a:pt x="12759082" y="2371"/>
                  <a:pt x="13024714" y="0"/>
                </a:cubicBezTo>
                <a:cubicBezTo>
                  <a:pt x="13023901" y="6053"/>
                  <a:pt x="13025505" y="12797"/>
                  <a:pt x="13024714" y="21946"/>
                </a:cubicBezTo>
                <a:cubicBezTo>
                  <a:pt x="12943965" y="16522"/>
                  <a:pt x="12860848" y="32846"/>
                  <a:pt x="12729944" y="21946"/>
                </a:cubicBezTo>
                <a:cubicBezTo>
                  <a:pt x="12599040" y="11047"/>
                  <a:pt x="12082301" y="547"/>
                  <a:pt x="11783939" y="21946"/>
                </a:cubicBezTo>
                <a:cubicBezTo>
                  <a:pt x="11485578" y="43345"/>
                  <a:pt x="11336828" y="7061"/>
                  <a:pt x="11098427" y="21946"/>
                </a:cubicBezTo>
                <a:cubicBezTo>
                  <a:pt x="10860026" y="36831"/>
                  <a:pt x="10792500" y="29008"/>
                  <a:pt x="10673410" y="21946"/>
                </a:cubicBezTo>
                <a:cubicBezTo>
                  <a:pt x="10554320" y="14884"/>
                  <a:pt x="10139073" y="3415"/>
                  <a:pt x="9987899" y="21946"/>
                </a:cubicBezTo>
                <a:cubicBezTo>
                  <a:pt x="9836725" y="40477"/>
                  <a:pt x="9822351" y="7407"/>
                  <a:pt x="9693129" y="21946"/>
                </a:cubicBezTo>
                <a:cubicBezTo>
                  <a:pt x="9563907" y="36486"/>
                  <a:pt x="9463575" y="12345"/>
                  <a:pt x="9398359" y="21946"/>
                </a:cubicBezTo>
                <a:cubicBezTo>
                  <a:pt x="9333143" y="31548"/>
                  <a:pt x="8972684" y="6811"/>
                  <a:pt x="8712848" y="21946"/>
                </a:cubicBezTo>
                <a:cubicBezTo>
                  <a:pt x="8453012" y="37081"/>
                  <a:pt x="8466359" y="13882"/>
                  <a:pt x="8287831" y="21946"/>
                </a:cubicBezTo>
                <a:cubicBezTo>
                  <a:pt x="8109303" y="30010"/>
                  <a:pt x="7836009" y="38945"/>
                  <a:pt x="7472073" y="21946"/>
                </a:cubicBezTo>
                <a:cubicBezTo>
                  <a:pt x="7108137" y="4947"/>
                  <a:pt x="7134996" y="26035"/>
                  <a:pt x="7047056" y="21946"/>
                </a:cubicBezTo>
                <a:cubicBezTo>
                  <a:pt x="6959116" y="17857"/>
                  <a:pt x="6578140" y="37436"/>
                  <a:pt x="6231297" y="21946"/>
                </a:cubicBezTo>
                <a:cubicBezTo>
                  <a:pt x="5884454" y="6456"/>
                  <a:pt x="6050185" y="27772"/>
                  <a:pt x="5936528" y="21946"/>
                </a:cubicBezTo>
                <a:cubicBezTo>
                  <a:pt x="5822871" y="16120"/>
                  <a:pt x="5411656" y="53964"/>
                  <a:pt x="5120769" y="21946"/>
                </a:cubicBezTo>
                <a:cubicBezTo>
                  <a:pt x="4829882" y="-10072"/>
                  <a:pt x="4866873" y="34132"/>
                  <a:pt x="4695752" y="21946"/>
                </a:cubicBezTo>
                <a:cubicBezTo>
                  <a:pt x="4524631" y="9760"/>
                  <a:pt x="4471458" y="21086"/>
                  <a:pt x="4400982" y="21946"/>
                </a:cubicBezTo>
                <a:cubicBezTo>
                  <a:pt x="4330506" y="22807"/>
                  <a:pt x="4151907" y="35822"/>
                  <a:pt x="3975965" y="21946"/>
                </a:cubicBezTo>
                <a:cubicBezTo>
                  <a:pt x="3800023" y="8070"/>
                  <a:pt x="3383688" y="48206"/>
                  <a:pt x="3160207" y="21946"/>
                </a:cubicBezTo>
                <a:cubicBezTo>
                  <a:pt x="2936726" y="-4314"/>
                  <a:pt x="2926118" y="7352"/>
                  <a:pt x="2735190" y="21946"/>
                </a:cubicBezTo>
                <a:cubicBezTo>
                  <a:pt x="2544262" y="36540"/>
                  <a:pt x="2551504" y="10651"/>
                  <a:pt x="2440420" y="21946"/>
                </a:cubicBezTo>
                <a:cubicBezTo>
                  <a:pt x="2329336" y="33242"/>
                  <a:pt x="2224641" y="42269"/>
                  <a:pt x="2015403" y="21946"/>
                </a:cubicBezTo>
                <a:cubicBezTo>
                  <a:pt x="1806165" y="1623"/>
                  <a:pt x="1736836" y="-5616"/>
                  <a:pt x="1460139" y="21946"/>
                </a:cubicBezTo>
                <a:cubicBezTo>
                  <a:pt x="1183442" y="49508"/>
                  <a:pt x="929191" y="4288"/>
                  <a:pt x="774628" y="21946"/>
                </a:cubicBezTo>
                <a:cubicBezTo>
                  <a:pt x="620065" y="39604"/>
                  <a:pt x="233428" y="-11606"/>
                  <a:pt x="0" y="21946"/>
                </a:cubicBezTo>
                <a:cubicBezTo>
                  <a:pt x="-481" y="12556"/>
                  <a:pt x="67" y="775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406164" y="2225948"/>
            <a:ext cx="12618720" cy="5102352"/>
          </a:xfrm>
        </p:spPr>
        <p:txBody>
          <a:bodyPr>
            <a:normAutofit lnSpcReduction="10000"/>
          </a:bodyPr>
          <a:lstStyle/>
          <a:p>
            <a:pPr marL="0" indent="0">
              <a:buNone/>
            </a:pPr>
            <a:r>
              <a:rPr lang="el" sz="2040" i="1"/>
              <a:t>«Οι επιχειρήσεις στον κυβερνοχώρο παρέχουν μια μοναδική πρόκληση όσον αφορά το τεράστιο μέγεθος των εμπλεκόμενων δικτύων και το εγγενές επίπεδο δυναμικής τους. Η κατανόηση της τοπογραφίας του δικτύου στον κυβερνοχώρο είναι βασικό συστατικό για να μπορέσουμε να κατανοήσουμε τον πιθανό αντίκτυπο ενός συγκεκριμένου γεγονότος ή επίθεσης σε μια δεδομένη αποστολή ή επιχείρηση. Αυτό έχει αποδειχθεί αρκετά δύσκολο σε πολλές περιπτώσεις. Θα χρειαστεί νέα έρευνα για να βοηθήσει τους φορείς εκμετάλλευσης να οπτικοποιήσουν καλύτερα τα υπάρχοντα δίκτυα, ιδιαίτερα καθώς αλλάζουν. Καθώς αναπτύσσουμε δίκτυα που μεταμορφώνονται δυναμικά ως συνάρτηση του σχεδιασμού τους, καθώς και ως συνάρτηση άλλων παραγόντων (π.χ. υπολογιστές ή λογισμικό που προστίθενται ή διαγράφονται, χρήστες κινητών τηλεφώνων που συνδέονται στο δίκτυο σε διάφορες τοποθεσίες και ώρες), η κατανόηση του δικτύου θα είναι πολύ τεταμένη. Απαιτούνται νέες μέθοδοι για την υποστήριξη των χειριστών με την αντιστοίχιση της τοπολογίας του συστήματος στις επιχειρησιακές αποφάσεις. Αυτή η έρευνα θα πρέπει να εξετάσει όχι μόνο την αφηρημένη οπτικοποίηση, αλλά και τους τύπους υποστήριξης οθόνης που απαιτούνται για την αντιμετώπιση των διαφόρων τύπων αναγκών κατανόησης και προβολής των χειριστών που απαντούν σε πολύ πραγματικές ερωτήσεις σχετικά με την απόδοση του συστήματος (π.χ. βλ. Πίνακα 1). Για παράδειγμα, οθόνες που βοηθούν τον χειριστή να αξιολογήσει τον αντίκτυπο μιας κακόβουλης δραστηριότητας στα τρέχοντα συστήματα προστασίας και στα απαραίτητα περιουσιακά στοιχεία. Αυτού του είδους οι απαιτήσεις SA έχουν βρεθεί ότι υποστηρίζονται πολύ ελάχιστα σε πολλά υπάρχοντα εργαλεία.» </a:t>
            </a:r>
          </a:p>
          <a:p>
            <a:endParaRPr lang="de-DE" sz="2040"/>
          </a:p>
          <a:p>
            <a:pPr marL="0" indent="0">
              <a:buNone/>
            </a:pPr>
            <a:r>
              <a:rPr lang="el" sz="2040"/>
              <a:t>Endsley (από το 2014)</a:t>
            </a:r>
            <a:endParaRPr lang="nb-NO" sz="2040"/>
          </a:p>
        </p:txBody>
      </p:sp>
    </p:spTree>
    <p:custDataLst>
      <p:custData r:id="rId1"/>
      <p:tags r:id="rId2"/>
    </p:custDataLst>
    <p:extLst>
      <p:ext uri="{BB962C8B-B14F-4D97-AF65-F5344CB8AC3E}">
        <p14:creationId xmlns:p14="http://schemas.microsoft.com/office/powerpoint/2010/main" val="179977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6000" b="-6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396789"/>
            <a:ext cx="1916214" cy="485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8" name="Oval 17">
            <a:extLst>
              <a:ext uri="{FF2B5EF4-FFF2-40B4-BE49-F238E27FC236}">
                <a16:creationId xmlns:a16="http://schemas.microsoft.com/office/drawing/2014/main" id="{741CBC8A-8AAD-479B-96F1-AF98FB5E876E}"/>
              </a:ext>
            </a:extLst>
          </p:cNvPr>
          <p:cNvSpPr/>
          <p:nvPr/>
        </p:nvSpPr>
        <p:spPr>
          <a:xfrm>
            <a:off x="8071734" y="4374276"/>
            <a:ext cx="2837270" cy="1084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262662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8B09-25A4-83B7-D6CF-A539BD1C8927}"/>
              </a:ext>
            </a:extLst>
          </p:cNvPr>
          <p:cNvSpPr>
            <a:spLocks noGrp="1"/>
          </p:cNvSpPr>
          <p:nvPr>
            <p:ph type="title"/>
          </p:nvPr>
        </p:nvSpPr>
        <p:spPr/>
        <p:txBody>
          <a:bodyPr/>
          <a:lstStyle/>
          <a:p>
            <a:r>
              <a:rPr lang="el"/>
              <a:t>Παραδείγματα</a:t>
            </a:r>
            <a:endParaRPr lang="en-GB"/>
          </a:p>
        </p:txBody>
      </p:sp>
      <p:sp>
        <p:nvSpPr>
          <p:cNvPr id="3" name="Content Placeholder 2">
            <a:extLst>
              <a:ext uri="{FF2B5EF4-FFF2-40B4-BE49-F238E27FC236}">
                <a16:creationId xmlns:a16="http://schemas.microsoft.com/office/drawing/2014/main" id="{5CA621CB-1328-272D-F890-D53EFB485A10}"/>
              </a:ext>
            </a:extLst>
          </p:cNvPr>
          <p:cNvSpPr>
            <a:spLocks noGrp="1"/>
          </p:cNvSpPr>
          <p:nvPr>
            <p:ph idx="1"/>
          </p:nvPr>
        </p:nvSpPr>
        <p:spPr/>
        <p:txBody>
          <a:bodyPr/>
          <a:lstStyle/>
          <a:p>
            <a:r>
              <a:rPr lang="el"/>
              <a:t>Προωθούν την Α.Ε.;</a:t>
            </a:r>
          </a:p>
          <a:p>
            <a:r>
              <a:rPr lang="el"/>
              <a:t>Πώς;</a:t>
            </a:r>
          </a:p>
          <a:p>
            <a:r>
              <a:rPr lang="el"/>
              <a:t>Θα μπορούσε να είναι καλύτερο;</a:t>
            </a:r>
            <a:endParaRPr lang="en-GB"/>
          </a:p>
        </p:txBody>
      </p:sp>
    </p:spTree>
    <p:extLst>
      <p:ext uri="{BB962C8B-B14F-4D97-AF65-F5344CB8AC3E}">
        <p14:creationId xmlns:p14="http://schemas.microsoft.com/office/powerpoint/2010/main" val="1242509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2722-5893-16F7-E2CB-973EE90C5CC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9017F08-9F85-E506-79BA-0AA9B30B94A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86B98DA-0A98-E9F3-F77E-E65B914EC6C3}"/>
              </a:ext>
            </a:extLst>
          </p:cNvPr>
          <p:cNvPicPr>
            <a:picLocks noChangeAspect="1"/>
          </p:cNvPicPr>
          <p:nvPr/>
        </p:nvPicPr>
        <p:blipFill>
          <a:blip r:embed="rId3"/>
          <a:stretch>
            <a:fillRect/>
          </a:stretch>
        </p:blipFill>
        <p:spPr>
          <a:xfrm>
            <a:off x="1" y="4797"/>
            <a:ext cx="9625403" cy="4709818"/>
          </a:xfrm>
          <a:prstGeom prst="rect">
            <a:avLst/>
          </a:prstGeom>
        </p:spPr>
      </p:pic>
      <p:pic>
        <p:nvPicPr>
          <p:cNvPr id="7" name="Picture 6">
            <a:extLst>
              <a:ext uri="{FF2B5EF4-FFF2-40B4-BE49-F238E27FC236}">
                <a16:creationId xmlns:a16="http://schemas.microsoft.com/office/drawing/2014/main" id="{0624B143-686F-AFF8-BE7B-8DE242831C27}"/>
              </a:ext>
            </a:extLst>
          </p:cNvPr>
          <p:cNvPicPr>
            <a:picLocks noChangeAspect="1"/>
          </p:cNvPicPr>
          <p:nvPr/>
        </p:nvPicPr>
        <p:blipFill>
          <a:blip r:embed="rId4"/>
          <a:stretch>
            <a:fillRect/>
          </a:stretch>
        </p:blipFill>
        <p:spPr>
          <a:xfrm>
            <a:off x="2225415" y="1334230"/>
            <a:ext cx="11858435" cy="6457220"/>
          </a:xfrm>
          <a:prstGeom prst="rect">
            <a:avLst/>
          </a:prstGeom>
        </p:spPr>
      </p:pic>
      <p:pic>
        <p:nvPicPr>
          <p:cNvPr id="9" name="Picture 8">
            <a:extLst>
              <a:ext uri="{FF2B5EF4-FFF2-40B4-BE49-F238E27FC236}">
                <a16:creationId xmlns:a16="http://schemas.microsoft.com/office/drawing/2014/main" id="{6826FAC7-8562-5758-02B5-59FD6F595C0D}"/>
              </a:ext>
            </a:extLst>
          </p:cNvPr>
          <p:cNvPicPr>
            <a:picLocks noChangeAspect="1"/>
          </p:cNvPicPr>
          <p:nvPr/>
        </p:nvPicPr>
        <p:blipFill>
          <a:blip r:embed="rId5"/>
          <a:stretch>
            <a:fillRect/>
          </a:stretch>
        </p:blipFill>
        <p:spPr>
          <a:xfrm>
            <a:off x="2094808" y="-24987"/>
            <a:ext cx="10403227" cy="8249789"/>
          </a:xfrm>
          <a:prstGeom prst="rect">
            <a:avLst/>
          </a:prstGeom>
        </p:spPr>
      </p:pic>
    </p:spTree>
    <p:custDataLst>
      <p:tags r:id="rId1"/>
    </p:custDataLst>
    <p:extLst>
      <p:ext uri="{BB962C8B-B14F-4D97-AF65-F5344CB8AC3E}">
        <p14:creationId xmlns:p14="http://schemas.microsoft.com/office/powerpoint/2010/main" val="2691166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303F-FBF7-FB44-CFC2-2E0D363414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6EDEE9E-2BF2-58A3-7795-7D26FE16E8F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BD759FC-2AD9-828C-EDDC-007045CD6A48}"/>
              </a:ext>
            </a:extLst>
          </p:cNvPr>
          <p:cNvPicPr>
            <a:picLocks noChangeAspect="1"/>
          </p:cNvPicPr>
          <p:nvPr/>
        </p:nvPicPr>
        <p:blipFill>
          <a:blip r:embed="rId3"/>
          <a:stretch>
            <a:fillRect/>
          </a:stretch>
        </p:blipFill>
        <p:spPr>
          <a:xfrm>
            <a:off x="1" y="-86019"/>
            <a:ext cx="11134374" cy="4229690"/>
          </a:xfrm>
          <a:prstGeom prst="rect">
            <a:avLst/>
          </a:prstGeom>
        </p:spPr>
      </p:pic>
      <p:pic>
        <p:nvPicPr>
          <p:cNvPr id="7" name="Picture 6">
            <a:extLst>
              <a:ext uri="{FF2B5EF4-FFF2-40B4-BE49-F238E27FC236}">
                <a16:creationId xmlns:a16="http://schemas.microsoft.com/office/drawing/2014/main" id="{21A65C4F-42E0-DE5B-C964-77CB3AA9D149}"/>
              </a:ext>
            </a:extLst>
          </p:cNvPr>
          <p:cNvPicPr>
            <a:picLocks noChangeAspect="1"/>
          </p:cNvPicPr>
          <p:nvPr/>
        </p:nvPicPr>
        <p:blipFill>
          <a:blip r:embed="rId4"/>
          <a:stretch>
            <a:fillRect/>
          </a:stretch>
        </p:blipFill>
        <p:spPr>
          <a:xfrm>
            <a:off x="2851162" y="1365501"/>
            <a:ext cx="10773398" cy="6635089"/>
          </a:xfrm>
          <a:prstGeom prst="rect">
            <a:avLst/>
          </a:prstGeom>
        </p:spPr>
      </p:pic>
    </p:spTree>
    <p:custDataLst>
      <p:tags r:id="rId1"/>
    </p:custDataLst>
    <p:extLst>
      <p:ext uri="{BB962C8B-B14F-4D97-AF65-F5344CB8AC3E}">
        <p14:creationId xmlns:p14="http://schemas.microsoft.com/office/powerpoint/2010/main" val="95777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l="-11000" r="-1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791210"/>
          </a:xfrm>
        </p:spPr>
        <p:txBody>
          <a:bodyPr>
            <a:normAutofit fontScale="90000"/>
          </a:bodyPr>
          <a:lstStyle/>
          <a:p>
            <a:r>
              <a:rPr lang="el"/>
              <a:t>Οπτικοποιήσεις βελτίωσης SA: ένα </a:t>
            </a:r>
            <a:r>
              <a:rPr lang="el">
                <a:hlinkClick r:id="rId6"/>
              </a:rPr>
              <a:t>παράδειγμα SCADA</a:t>
            </a:r>
            <a:endParaRPr lang="nb-NO"/>
          </a:p>
        </p:txBody>
      </p:sp>
      <p:pic>
        <p:nvPicPr>
          <p:cNvPr id="5" name="Plassholder for innhold 4"/>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a:off x="406400" y="1556229"/>
            <a:ext cx="13290773" cy="5799611"/>
          </a:xfrm>
        </p:spPr>
      </p:pic>
      <p:sp>
        <p:nvSpPr>
          <p:cNvPr id="6" name="Ellipse 5"/>
          <p:cNvSpPr/>
          <p:nvPr/>
        </p:nvSpPr>
        <p:spPr>
          <a:xfrm>
            <a:off x="406401" y="1452880"/>
            <a:ext cx="2631439" cy="6299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Ellipse 6"/>
          <p:cNvSpPr/>
          <p:nvPr/>
        </p:nvSpPr>
        <p:spPr>
          <a:xfrm>
            <a:off x="2545080" y="3895129"/>
            <a:ext cx="1280160" cy="4918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8" name="Ellipse 7"/>
          <p:cNvSpPr/>
          <p:nvPr/>
        </p:nvSpPr>
        <p:spPr>
          <a:xfrm>
            <a:off x="4043680" y="3826112"/>
            <a:ext cx="1381760" cy="6299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9" name="Ellipse 8"/>
          <p:cNvSpPr/>
          <p:nvPr/>
        </p:nvSpPr>
        <p:spPr>
          <a:xfrm>
            <a:off x="6278880" y="3832066"/>
            <a:ext cx="1259842" cy="6299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custData r:id="rId1"/>
      <p:tags r:id="rId2"/>
    </p:custDataLst>
    <p:extLst>
      <p:ext uri="{BB962C8B-B14F-4D97-AF65-F5344CB8AC3E}">
        <p14:creationId xmlns:p14="http://schemas.microsoft.com/office/powerpoint/2010/main" val="194364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A9582C-046E-6B71-0746-C12A631D9EAB}"/>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l" altLang="nb-NO"/>
              <a:t>Ορισμοί</a:t>
            </a:r>
          </a:p>
        </p:txBody>
      </p:sp>
      <p:pic>
        <p:nvPicPr>
          <p:cNvPr id="3" name="Picture 2">
            <a:extLst>
              <a:ext uri="{FF2B5EF4-FFF2-40B4-BE49-F238E27FC236}">
                <a16:creationId xmlns:a16="http://schemas.microsoft.com/office/drawing/2014/main" id="{35D56E48-849F-6FCE-702C-D64C2143ED6F}"/>
              </a:ext>
            </a:extLst>
          </p:cNvPr>
          <p:cNvPicPr>
            <a:picLocks noChangeAspect="1"/>
          </p:cNvPicPr>
          <p:nvPr/>
        </p:nvPicPr>
        <p:blipFill>
          <a:blip r:embed="rId3"/>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902E8FC1-50EA-9E17-F88C-4FB41F0C43D0}"/>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l" altLang="nb-NO" i="1"/>
              <a:t>Σκέφτομαι να σκέφτομαι</a:t>
            </a:r>
          </a:p>
          <a:p>
            <a:pPr eaLnBrk="1" hangingPunct="1">
              <a:defRPr/>
            </a:pPr>
            <a:r>
              <a:rPr lang="el" altLang="nb-NO"/>
              <a:t>Γνώση των γνώσεών του</a:t>
            </a:r>
          </a:p>
          <a:p>
            <a:pPr eaLnBrk="1" hangingPunct="1">
              <a:defRPr/>
            </a:pPr>
            <a:endParaRPr lang="en-US" altLang="nb-NO"/>
          </a:p>
          <a:p>
            <a:pPr eaLnBrk="1" hangingPunct="1">
              <a:defRPr/>
            </a:pPr>
            <a:r>
              <a:rPr lang="el" altLang="nb-NO"/>
              <a:t>Η γνώση της ρύθμισης της γνώσης και της γνώσης παρακολουθεί μόνος του τα επίπεδα κατανόησης και προβλέπει πόσο καλά θα τα πάει σε μια συγκεκριμένη εργασία.</a:t>
            </a:r>
          </a:p>
          <a:p>
            <a:pPr eaLnBrk="1" hangingPunct="1">
              <a:defRPr/>
            </a:pPr>
            <a:r>
              <a:rPr lang="el" altLang="nb-NO" i="1"/>
              <a:t>Αυτορρύθμιση</a:t>
            </a:r>
            <a:r>
              <a:rPr lang="el" altLang="nb-NO"/>
              <a:t> - οι μαθητές παρακολουθούν τη δική τους κατανόηση και αξιολογούν τις ικανότητές τους χωρίς τη βοήθεια του δασκάλου.</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4" name="Freeform: Shape 18">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4126" cy="82296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12" name="Tittel 2">
            <a:extLst>
              <a:ext uri="{FF2B5EF4-FFF2-40B4-BE49-F238E27FC236}">
                <a16:creationId xmlns:a16="http://schemas.microsoft.com/office/drawing/2014/main" id="{0130F847-9A87-AB4D-8D0D-FF9DA6C9AB2A}"/>
              </a:ext>
            </a:extLst>
          </p:cNvPr>
          <p:cNvSpPr txBox="1">
            <a:spLocks/>
          </p:cNvSpPr>
          <p:nvPr/>
        </p:nvSpPr>
        <p:spPr>
          <a:xfrm>
            <a:off x="1005841" y="731521"/>
            <a:ext cx="4487209" cy="1597007"/>
          </a:xfrm>
          <a:prstGeom prst="rect">
            <a:avLst/>
          </a:prstGeom>
        </p:spPr>
        <p:txBody>
          <a:bodyPr vert="horz" lIns="109728" tIns="54864" rIns="109728" bIns="54864" rtlCol="0" anchor="ctr" anchorCtr="0">
            <a:normAutofit fontScale="92500" lnSpcReduction="2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4440">
                <a:solidFill>
                  <a:prstClr val="black"/>
                </a:solidFill>
                <a:latin typeface="Calibri Light" panose="020F0302020204030204"/>
              </a:rPr>
              <a:t>Κέντρα Επιχειρήσεων Ασφαλείας (SOC)</a:t>
            </a:r>
          </a:p>
        </p:txBody>
      </p:sp>
      <p:sp>
        <p:nvSpPr>
          <p:cNvPr id="4" name="TekstSylinder 3"/>
          <p:cNvSpPr txBox="1"/>
          <p:nvPr/>
        </p:nvSpPr>
        <p:spPr>
          <a:xfrm>
            <a:off x="1034840" y="2632923"/>
            <a:ext cx="4112401" cy="4690303"/>
          </a:xfrm>
          <a:prstGeom prst="rect">
            <a:avLst/>
          </a:prstGeom>
        </p:spPr>
        <p:txBody>
          <a:bodyPr vert="horz" lIns="109728" tIns="54864" rIns="109728" bIns="54864" rtlCol="0">
            <a:normAutofit/>
          </a:bodyPr>
          <a:lstStyle/>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Οι οργανισμοί αναθέτουν τις λειτουργίες κυβερνοασφάλειας σε SOC </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Οι ομάδες SOC καλύπτουν πολλαπλές δραστηριότητες ασφαλείας και αναλύουν </a:t>
            </a:r>
            <a:br>
              <a:rPr lang="en-US" sz="2040">
                <a:solidFill>
                  <a:prstClr val="black"/>
                </a:solidFill>
                <a:latin typeface="Calibri" panose="020F0502020204030204"/>
              </a:rPr>
            </a:br>
            <a:r>
              <a:rPr lang="el" sz="2040">
                <a:solidFill>
                  <a:prstClr val="black"/>
                </a:solidFill>
                <a:latin typeface="Calibri" panose="020F0502020204030204"/>
              </a:rPr>
              <a:t>μεγάλες και συνεχείς ροές δεδομένων </a:t>
            </a:r>
            <a:br>
              <a:rPr lang="en-US" sz="2040">
                <a:solidFill>
                  <a:prstClr val="black"/>
                </a:solidFill>
                <a:latin typeface="Calibri" panose="020F0502020204030204"/>
              </a:rPr>
            </a:b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Τεχνικά καθήκοντα και λήψη αποφάσεων που ανατίθενται σε διαφορετικές </a:t>
            </a:r>
            <a:br>
              <a:rPr lang="en-US" sz="2040">
                <a:solidFill>
                  <a:prstClr val="black"/>
                </a:solidFill>
                <a:latin typeface="Calibri" panose="020F0502020204030204"/>
              </a:rPr>
            </a:br>
            <a:r>
              <a:rPr lang="el" sz="2040">
                <a:solidFill>
                  <a:prstClr val="black"/>
                </a:solidFill>
                <a:latin typeface="Calibri" panose="020F0502020204030204"/>
              </a:rPr>
              <a:t>θέσεις στο SOC (Muniz et al., 2015) </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p:txBody>
      </p:sp>
      <p:pic>
        <p:nvPicPr>
          <p:cNvPr id="3" name="Bild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0049" y="794300"/>
            <a:ext cx="4335169" cy="6669491"/>
          </a:xfrm>
          <a:prstGeom prst="rect">
            <a:avLst/>
          </a:prstGeom>
        </p:spPr>
      </p:pic>
    </p:spTree>
    <p:custDataLst>
      <p:tags r:id="rId1"/>
    </p:custDataLst>
    <p:extLst>
      <p:ext uri="{BB962C8B-B14F-4D97-AF65-F5344CB8AC3E}">
        <p14:creationId xmlns:p14="http://schemas.microsoft.com/office/powerpoint/2010/main" val="835568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a:xfrm>
            <a:off x="1382116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51</a:t>
            </a:fld>
            <a:endParaRPr lang="nb-NO">
              <a:solidFill>
                <a:prstClr val="black">
                  <a:tint val="75000"/>
                </a:prstClr>
              </a:solidFill>
              <a:latin typeface="Calibri" panose="020F0502020204030204"/>
            </a:endParaRPr>
          </a:p>
        </p:txBody>
      </p:sp>
      <p:pic>
        <p:nvPicPr>
          <p:cNvPr id="6" name="Bil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6303" y="1685641"/>
            <a:ext cx="5647530" cy="4002422"/>
          </a:xfrm>
          <a:prstGeom prst="rect">
            <a:avLst/>
          </a:prstGeom>
        </p:spPr>
      </p:pic>
      <p:sp>
        <p:nvSpPr>
          <p:cNvPr id="15"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el" sz="3200" err="1">
                <a:solidFill>
                  <a:prstClr val="black"/>
                </a:solidFill>
                <a:latin typeface="Helvetica Neue" charset="0"/>
                <a:ea typeface="Helvetica Neue" charset="0"/>
                <a:cs typeface="Helvetica Neue" charset="0"/>
              </a:rPr>
              <a:t>Κοινωνικο-Τεχνικά Συστήματα (STS)</a:t>
            </a:r>
          </a:p>
        </p:txBody>
      </p:sp>
      <p:graphicFrame>
        <p:nvGraphicFramePr>
          <p:cNvPr id="18" name="TekstSylinder 15">
            <a:extLst>
              <a:ext uri="{FF2B5EF4-FFF2-40B4-BE49-F238E27FC236}">
                <a16:creationId xmlns:a16="http://schemas.microsoft.com/office/drawing/2014/main" id="{B60A9056-AB5A-42DA-8C31-125A1F3FABE9}"/>
              </a:ext>
            </a:extLst>
          </p:cNvPr>
          <p:cNvGraphicFramePr/>
          <p:nvPr/>
        </p:nvGraphicFramePr>
        <p:xfrm>
          <a:off x="222233" y="1415823"/>
          <a:ext cx="7574476" cy="6315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233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dgm="http://schemas.openxmlformats.org/drawingml/2006/diagram" xmlns:a16="http://schemas.microsoft.com/office/drawing/2014/main" xmlns:a14="http://schemas.microsoft.com/office/drawing/2010/main"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839657" y="6589165"/>
            <a:ext cx="8354486" cy="1391040"/>
          </a:xfrm>
          <a:prstGeom prst="rect">
            <a:avLst/>
          </a:prstGeom>
        </p:spPr>
        <p:txBody>
          <a:bodyPr spcFirstLastPara="1" vert="horz" wrap="square" lIns="109728" tIns="54864" rIns="109728" bIns="54864" rtlCol="0" anchor="ctr" anchorCtr="0">
            <a:normAutofit/>
          </a:bodyPr>
          <a:lstStyle/>
          <a:p>
            <a:pPr>
              <a:spcBef>
                <a:spcPct val="0"/>
              </a:spcBef>
            </a:pPr>
            <a:r>
              <a:rPr lang="el" sz="4440">
                <a:solidFill>
                  <a:srgbClr val="FFFFFF"/>
                </a:solidFill>
              </a:rPr>
              <a:t>Γνωστικά exploits και φορείς επίθεσης</a:t>
            </a:r>
          </a:p>
        </p:txBody>
      </p:sp>
      <p:pic>
        <p:nvPicPr>
          <p:cNvPr id="599" name="Google Shape;599;p94"/>
          <p:cNvPicPr preferRelativeResize="0"/>
          <p:nvPr/>
        </p:nvPicPr>
        <p:blipFill>
          <a:blip r:embed="rId3"/>
          <a:stretch>
            <a:fillRect/>
          </a:stretch>
        </p:blipFill>
        <p:spPr>
          <a:xfrm>
            <a:off x="574243" y="716725"/>
            <a:ext cx="13593059" cy="4927483"/>
          </a:xfrm>
          <a:prstGeom prst="rect">
            <a:avLst/>
          </a:prstGeom>
          <a:noFill/>
        </p:spPr>
      </p:pic>
    </p:spTree>
    <p:extLst>
      <p:ext uri="{BB962C8B-B14F-4D97-AF65-F5344CB8AC3E}">
        <p14:creationId xmlns:p14="http://schemas.microsoft.com/office/powerpoint/2010/main" val="309770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15600" y="2404534"/>
            <a:ext cx="6196079" cy="4901954"/>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674124" y="168707"/>
            <a:ext cx="13659096" cy="1349654"/>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3840">
                <a:solidFill>
                  <a:prstClr val="black"/>
                </a:solidFill>
                <a:latin typeface="Calibri Light" panose="020F0302020204030204"/>
              </a:rPr>
              <a:t>Ακριβής Αναγνωρισμένη Εικόνα Κυβερνοχώρου (RCP) κρίσιμη για τη λήψη αποφάσεων</a:t>
            </a:r>
          </a:p>
        </p:txBody>
      </p:sp>
      <p:sp>
        <p:nvSpPr>
          <p:cNvPr id="3" name="TekstSylinder 2"/>
          <p:cNvSpPr txBox="1"/>
          <p:nvPr/>
        </p:nvSpPr>
        <p:spPr>
          <a:xfrm>
            <a:off x="445313" y="1518361"/>
            <a:ext cx="9186367" cy="6419850"/>
          </a:xfrm>
          <a:prstGeom prst="rect">
            <a:avLst/>
          </a:prstGeom>
        </p:spPr>
        <p:txBody>
          <a:bodyPr vert="horz" lIns="109728" tIns="54864" rIns="109728" bIns="54864" rtlCol="0" anchor="t">
            <a:noAutofit/>
          </a:bodyPr>
          <a:lstStyle/>
          <a:p>
            <a:pPr marL="457188"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Η λήψη αποφάσεων με βάση την ανθρώπινη αλληλεπίδραση απαιτεί κοινή επίγνωση της κατάστασης του CTS </a:t>
            </a:r>
          </a:p>
          <a:p>
            <a:pPr marL="457188" indent="-274320" defTabSz="1097280">
              <a:lnSpc>
                <a:spcPct val="90000"/>
              </a:lnSpc>
              <a:spcAft>
                <a:spcPts val="720"/>
              </a:spcAft>
              <a:buFont typeface="Arial" panose="020B0604020202020204" pitchFamily="34" charset="0"/>
              <a:buChar char="•"/>
            </a:pPr>
            <a:endParaRPr lang="en-US" sz="240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400" b="1" dirty="0">
                <a:solidFill>
                  <a:prstClr val="black"/>
                </a:solidFill>
                <a:latin typeface="Calibri" panose="020F0502020204030204"/>
              </a:rPr>
              <a:t>Η επίγνωση της κατάστασης στον κυβερνοχώρο </a:t>
            </a:r>
            <a:r>
              <a:rPr lang="el" sz="2400" dirty="0">
                <a:solidFill>
                  <a:prstClr val="black"/>
                </a:solidFill>
                <a:latin typeface="Calibri" panose="020F0502020204030204"/>
              </a:rPr>
              <a:t>(CSA) επηρεάζει τον οργανωτικό έλεγχο στον κυβερνοχώρο </a:t>
            </a:r>
          </a:p>
          <a:p>
            <a:pPr marL="457188" indent="-274320" defTabSz="1097280">
              <a:lnSpc>
                <a:spcPct val="90000"/>
              </a:lnSpc>
              <a:spcAft>
                <a:spcPts val="720"/>
              </a:spcAft>
              <a:buFont typeface="Arial" panose="020B0604020202020204" pitchFamily="34" charset="0"/>
              <a:buChar char="•"/>
            </a:pPr>
            <a:endParaRPr lang="en-US" sz="240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Barford et al. (2009) 7 κριτήρια για CSA</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Επίγνωση της τρέχουσας κατάστασης </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Επίγνωση των επιπτώσεων της επίθεσης </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Επίγνωση του πώς εξελίσσονται οι καταστάσεις </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Επίγνωση της αντίπαλης συμπεριφοράς </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Επίγνωση του γιατί και πώς προκαλείται η τρέχουσα κατάσταση </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Επίγνωση της ποιότητας και της αξιοπιστίας των πληροφοριών CSA</a:t>
            </a:r>
          </a:p>
          <a:p>
            <a:pPr marL="1280128" lvl="1" indent="-274320" defTabSz="1097280">
              <a:lnSpc>
                <a:spcPct val="90000"/>
              </a:lnSpc>
              <a:spcAft>
                <a:spcPts val="720"/>
              </a:spcAft>
              <a:buFont typeface="Arial" panose="020B0604020202020204" pitchFamily="34" charset="0"/>
              <a:buChar char="•"/>
            </a:pPr>
            <a:r>
              <a:rPr lang="el" sz="2400" dirty="0">
                <a:solidFill>
                  <a:prstClr val="black"/>
                </a:solidFill>
                <a:latin typeface="Calibri" panose="020F0502020204030204"/>
              </a:rPr>
              <a:t>Αξιολόγηση του εύλογου μέλλοντος της τρέχουσας κατάστασης</a:t>
            </a:r>
          </a:p>
        </p:txBody>
      </p:sp>
      <p:sp>
        <p:nvSpPr>
          <p:cNvPr id="2" name="Plassholder for lysbildenummer 1"/>
          <p:cNvSpPr>
            <a:spLocks noGrp="1"/>
          </p:cNvSpPr>
          <p:nvPr>
            <p:ph type="sldNum" sz="quarter" idx="12"/>
          </p:nvPr>
        </p:nvSpPr>
        <p:spPr>
          <a:xfrm>
            <a:off x="10893247"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prstClr val="white"/>
                </a:solidFill>
                <a:latin typeface="Calibri" panose="020F0502020204030204"/>
              </a:rPr>
              <a:pPr defTabSz="1097280">
                <a:spcAft>
                  <a:spcPts val="720"/>
                </a:spcAft>
                <a:defRPr/>
              </a:pPr>
              <a:t>53</a:t>
            </a:fld>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5186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6656" y="548640"/>
            <a:ext cx="13091568" cy="1642336"/>
          </a:xfrm>
          <a:prstGeom prst="rect">
            <a:avLst/>
          </a:prstGeom>
        </p:spPr>
        <p:txBody>
          <a:bodyPr vert="horz" lIns="146304" tIns="73152" rIns="146304" bIns="7315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97280">
              <a:lnSpc>
                <a:spcPct val="90000"/>
              </a:lnSpc>
              <a:spcAft>
                <a:spcPts val="960"/>
              </a:spcAft>
            </a:pPr>
            <a:r>
              <a:rPr lang="el" sz="4960">
                <a:solidFill>
                  <a:prstClr val="black"/>
                </a:solidFill>
                <a:latin typeface="Calibri Light" panose="020F0302020204030204"/>
              </a:rPr>
              <a:t>Orient-Locate-Bridge – Ο ρόλος της Γνώσης και της Επικοινωνίας (Knox et al, 2018)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56" y="2739616"/>
            <a:ext cx="13269472" cy="4014013"/>
          </a:xfrm>
          <a:prstGeom prst="rect">
            <a:avLst/>
          </a:prstGeom>
        </p:spPr>
      </p:pic>
      <p:pic>
        <p:nvPicPr>
          <p:cNvPr id="6" name="Bilde 3" descr="Διάγραμμα&#10;&#10;Η περιγραφή δημιουργείται αυτόματα">
            <a:extLst>
              <a:ext uri="{FF2B5EF4-FFF2-40B4-BE49-F238E27FC236}">
                <a16:creationId xmlns:a16="http://schemas.microsoft.com/office/drawing/2014/main" id="{A948327F-B1F7-4C93-937A-9140B2A104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64418" y="6353626"/>
            <a:ext cx="1770301" cy="1770301"/>
          </a:xfrm>
          <a:prstGeom prst="rect">
            <a:avLst/>
          </a:prstGeom>
          <a:noFill/>
        </p:spPr>
      </p:pic>
      <p:sp>
        <p:nvSpPr>
          <p:cNvPr id="2" name="Oval 1">
            <a:extLst>
              <a:ext uri="{FF2B5EF4-FFF2-40B4-BE49-F238E27FC236}">
                <a16:creationId xmlns:a16="http://schemas.microsoft.com/office/drawing/2014/main" id="{3A08962D-2C16-BCB0-5C64-5BE5B04AE7F5}"/>
              </a:ext>
            </a:extLst>
          </p:cNvPr>
          <p:cNvSpPr/>
          <p:nvPr/>
        </p:nvSpPr>
        <p:spPr>
          <a:xfrm>
            <a:off x="3611880" y="3383281"/>
            <a:ext cx="2891791" cy="994410"/>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3" name="Oval 2">
            <a:extLst>
              <a:ext uri="{FF2B5EF4-FFF2-40B4-BE49-F238E27FC236}">
                <a16:creationId xmlns:a16="http://schemas.microsoft.com/office/drawing/2014/main" id="{B8A0A28A-8329-6F9D-8EA5-2986DBDC6FEA}"/>
              </a:ext>
            </a:extLst>
          </p:cNvPr>
          <p:cNvSpPr/>
          <p:nvPr/>
        </p:nvSpPr>
        <p:spPr>
          <a:xfrm>
            <a:off x="3611880" y="4429125"/>
            <a:ext cx="2891791" cy="994410"/>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4" name="Oval 3">
            <a:extLst>
              <a:ext uri="{FF2B5EF4-FFF2-40B4-BE49-F238E27FC236}">
                <a16:creationId xmlns:a16="http://schemas.microsoft.com/office/drawing/2014/main" id="{4D1A4E1B-7625-C030-E071-3A780C54AAEF}"/>
              </a:ext>
            </a:extLst>
          </p:cNvPr>
          <p:cNvSpPr/>
          <p:nvPr/>
        </p:nvSpPr>
        <p:spPr>
          <a:xfrm>
            <a:off x="3703320" y="5474969"/>
            <a:ext cx="2891791" cy="994410"/>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58204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l="-2000" r="-2000"/>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9C2DD21F-0AF4-4648-A771-5FD9E3A7AF6E}"/>
              </a:ext>
            </a:extLst>
          </p:cNvPr>
          <p:cNvSpPr>
            <a:spLocks noGrp="1"/>
          </p:cNvSpPr>
          <p:nvPr>
            <p:ph type="title"/>
          </p:nvPr>
        </p:nvSpPr>
        <p:spPr>
          <a:xfrm>
            <a:off x="757123" y="767424"/>
            <a:ext cx="4114800" cy="2062886"/>
          </a:xfrm>
        </p:spPr>
        <p:txBody>
          <a:bodyPr vert="horz" lIns="109728" tIns="54864" rIns="109728" bIns="54864" rtlCol="0" anchor="b">
            <a:normAutofit fontScale="90000"/>
          </a:bodyPr>
          <a:lstStyle/>
          <a:p>
            <a:r>
              <a:rPr lang="el" sz="5040"/>
              <a:t>Απόδοση ασφάλειας στον κυβερνοχώρο</a:t>
            </a:r>
          </a:p>
        </p:txBody>
      </p:sp>
      <p:sp>
        <p:nvSpPr>
          <p:cNvPr id="1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04007FD-5C7D-4E45-8EAB-6AB85BAC568A}"/>
              </a:ext>
            </a:extLst>
          </p:cNvPr>
          <p:cNvSpPr>
            <a:spLocks noGrp="1"/>
          </p:cNvSpPr>
          <p:nvPr>
            <p:ph sz="half" idx="1"/>
          </p:nvPr>
        </p:nvSpPr>
        <p:spPr>
          <a:xfrm>
            <a:off x="757123" y="3368650"/>
            <a:ext cx="4361142" cy="4092854"/>
          </a:xfrm>
        </p:spPr>
        <p:txBody>
          <a:bodyPr vert="horz" lIns="109728" tIns="54864" rIns="109728" bIns="54864" rtlCol="0" anchor="t">
            <a:normAutofit/>
          </a:bodyPr>
          <a:lstStyle/>
          <a:p>
            <a:r>
              <a:rPr lang="el" sz="2400" dirty="0"/>
              <a:t>Προσωπικότητα</a:t>
            </a:r>
          </a:p>
          <a:p>
            <a:pPr lvl="1"/>
            <a:r>
              <a:rPr lang="el" sz="2400" dirty="0"/>
              <a:t>Αυτοαποτελεσματικότητα</a:t>
            </a:r>
          </a:p>
          <a:p>
            <a:pPr lvl="1"/>
            <a:r>
              <a:rPr lang="el" sz="2400" dirty="0"/>
              <a:t>Μεταγνώση</a:t>
            </a:r>
          </a:p>
          <a:p>
            <a:pPr lvl="2"/>
            <a:r>
              <a:rPr lang="en-US" dirty="0" err="1"/>
              <a:t>JoP</a:t>
            </a:r>
            <a:endParaRPr lang="en-US" dirty="0"/>
          </a:p>
          <a:p>
            <a:r>
              <a:rPr lang="el" sz="2400" dirty="0"/>
              <a:t>Πτυχές της κατάστασης</a:t>
            </a:r>
          </a:p>
          <a:p>
            <a:pPr lvl="1"/>
            <a:r>
              <a:rPr lang="el" sz="2400" dirty="0"/>
              <a:t>Μεμονωμένα κράτη</a:t>
            </a:r>
          </a:p>
          <a:p>
            <a:pPr lvl="1"/>
            <a:r>
              <a:rPr lang="el" sz="2400" dirty="0"/>
              <a:t>Αναγνωρισμένη εικόνα στον κυβερνοχώρο</a:t>
            </a:r>
          </a:p>
          <a:p>
            <a:pPr lvl="1"/>
            <a:r>
              <a:rPr lang="el" sz="2400" dirty="0"/>
              <a:t>Πτυχές ομάδας</a:t>
            </a:r>
          </a:p>
        </p:txBody>
      </p:sp>
      <p:pic>
        <p:nvPicPr>
          <p:cNvPr id="8" name="Content Placeholder 7">
            <a:extLst>
              <a:ext uri="{FF2B5EF4-FFF2-40B4-BE49-F238E27FC236}">
                <a16:creationId xmlns:a16="http://schemas.microsoft.com/office/drawing/2014/main" id="{27CB48FB-FE6E-48E5-9E65-95E496F651D5}"/>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5608367" y="768096"/>
            <a:ext cx="8238041" cy="6693408"/>
          </a:xfrm>
          <a:prstGeom prst="rect">
            <a:avLst/>
          </a:prstGeom>
        </p:spPr>
      </p:pic>
    </p:spTree>
    <p:custDataLst>
      <p:tags r:id="rId1"/>
    </p:custDataLst>
    <p:extLst>
      <p:ext uri="{BB962C8B-B14F-4D97-AF65-F5344CB8AC3E}">
        <p14:creationId xmlns:p14="http://schemas.microsoft.com/office/powerpoint/2010/main" val="140497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24">
            <a:extLst>
              <a:ext uri="{FF2B5EF4-FFF2-40B4-BE49-F238E27FC236}">
                <a16:creationId xmlns:a16="http://schemas.microsoft.com/office/drawing/2014/main" id="{CF0AA4BB-A560-B06D-B073-7944D3ADB1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731" y="2028825"/>
            <a:ext cx="8280284" cy="5237446"/>
          </a:xfrm>
          <a:prstGeom prst="rect">
            <a:avLst/>
          </a:prstGeom>
        </p:spPr>
      </p:pic>
      <p:sp>
        <p:nvSpPr>
          <p:cNvPr id="2" name="Title 1">
            <a:extLst>
              <a:ext uri="{FF2B5EF4-FFF2-40B4-BE49-F238E27FC236}">
                <a16:creationId xmlns:a16="http://schemas.microsoft.com/office/drawing/2014/main" id="{034A4386-003E-B829-1263-8EE5743B70DD}"/>
              </a:ext>
            </a:extLst>
          </p:cNvPr>
          <p:cNvSpPr>
            <a:spLocks noGrp="1"/>
          </p:cNvSpPr>
          <p:nvPr>
            <p:ph type="title"/>
          </p:nvPr>
        </p:nvSpPr>
        <p:spPr/>
        <p:txBody>
          <a:bodyPr/>
          <a:lstStyle/>
          <a:p>
            <a:r>
              <a:rPr lang="el"/>
              <a:t>Επιστροφή στην πραγματικότητα</a:t>
            </a:r>
            <a:endParaRPr lang="et-EE"/>
          </a:p>
        </p:txBody>
      </p:sp>
      <p:sp>
        <p:nvSpPr>
          <p:cNvPr id="4" name="Date Placeholder 3">
            <a:extLst>
              <a:ext uri="{FF2B5EF4-FFF2-40B4-BE49-F238E27FC236}">
                <a16:creationId xmlns:a16="http://schemas.microsoft.com/office/drawing/2014/main" id="{49F6A6C0-B784-D255-6CFC-1D1E24C028BB}"/>
              </a:ext>
            </a:extLst>
          </p:cNvPr>
          <p:cNvSpPr>
            <a:spLocks noGrp="1"/>
          </p:cNvSpPr>
          <p:nvPr>
            <p:ph type="dt" sz="half" idx="10"/>
          </p:nvPr>
        </p:nvSpPr>
        <p:spPr>
          <a:xfrm>
            <a:off x="1005840" y="7627621"/>
            <a:ext cx="3291840" cy="438150"/>
          </a:xfrm>
          <a:prstGeom prst="rect">
            <a:avLst/>
          </a:prstGeom>
        </p:spPr>
        <p:txBody>
          <a:bodyPr vert="horz" lIns="109728" tIns="54864" rIns="109728" bIns="54864" rtlCol="0" anchor="ctr"/>
          <a:lstStyle>
            <a:defPPr>
              <a:defRPr lang="en-US"/>
            </a:defPPr>
            <a:lvl1pPr marL="0" algn="l"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0E91287F-08D8-4CD3-8C3E-1ABD7DA00DD6}" type="datetimeFigureOut">
              <a:rPr lang="en-GB">
                <a:solidFill>
                  <a:prstClr val="black">
                    <a:tint val="75000"/>
                  </a:prstClr>
                </a:solidFill>
                <a:latin typeface="Calibri" panose="020F0502020204030204"/>
              </a:rPr>
              <a:pPr/>
              <a:t>16/02/2026</a:t>
            </a:fld>
            <a:endParaRPr lang="nb-NO">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F98D6E68-BA55-F638-1806-CBEDF1D2787C}"/>
              </a:ext>
            </a:extLst>
          </p:cNvPr>
          <p:cNvSpPr>
            <a:spLocks noGrp="1"/>
          </p:cNvSpPr>
          <p:nvPr>
            <p:ph type="sldNum" sz="quarter" idx="12"/>
          </p:nvPr>
        </p:nvSpPr>
        <p:spPr>
          <a:xfrm>
            <a:off x="10332720" y="7627621"/>
            <a:ext cx="3291840" cy="438150"/>
          </a:xfrm>
          <a:prstGeom prst="rect">
            <a:avLst/>
          </a:prstGeom>
        </p:spPr>
        <p:txBody>
          <a:bodyPr vert="horz" lIns="109728" tIns="54864" rIns="109728" bIns="54864" rtlCol="0" anchor="ctr"/>
          <a:lstStyle>
            <a:defPPr>
              <a:defRPr lang="en-US"/>
            </a:defPPr>
            <a:lvl1pPr marL="0" algn="r"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6F609ECE-A72F-4C46-8953-F5851AFA089B}" type="slidenum">
              <a:rPr lang="en-GB">
                <a:solidFill>
                  <a:prstClr val="black">
                    <a:tint val="75000"/>
                  </a:prstClr>
                </a:solidFill>
                <a:latin typeface="Calibri" panose="020F0502020204030204"/>
              </a:rPr>
              <a:pPr/>
              <a:t>56</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A109CA01-724A-0E08-40EB-9CCE0302F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2647" y="3846928"/>
            <a:ext cx="6138416" cy="2229013"/>
          </a:xfrm>
          <a:prstGeom prst="rect">
            <a:avLst/>
          </a:prstGeom>
        </p:spPr>
      </p:pic>
      <p:sp>
        <p:nvSpPr>
          <p:cNvPr id="8" name="Oval 7">
            <a:extLst>
              <a:ext uri="{FF2B5EF4-FFF2-40B4-BE49-F238E27FC236}">
                <a16:creationId xmlns:a16="http://schemas.microsoft.com/office/drawing/2014/main" id="{4E2CB84F-E3E7-E156-00BA-241DE192984B}"/>
              </a:ext>
            </a:extLst>
          </p:cNvPr>
          <p:cNvSpPr/>
          <p:nvPr/>
        </p:nvSpPr>
        <p:spPr>
          <a:xfrm>
            <a:off x="8246491" y="3505538"/>
            <a:ext cx="2491740" cy="115443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Calibri" panose="020F0502020204030204"/>
            </a:endParaRPr>
          </a:p>
        </p:txBody>
      </p:sp>
      <p:sp>
        <p:nvSpPr>
          <p:cNvPr id="10" name="Oval 9">
            <a:extLst>
              <a:ext uri="{FF2B5EF4-FFF2-40B4-BE49-F238E27FC236}">
                <a16:creationId xmlns:a16="http://schemas.microsoft.com/office/drawing/2014/main" id="{91BA20EB-7A80-0753-0277-896CAD3BCDDD}"/>
              </a:ext>
            </a:extLst>
          </p:cNvPr>
          <p:cNvSpPr/>
          <p:nvPr/>
        </p:nvSpPr>
        <p:spPr>
          <a:xfrm>
            <a:off x="10738232" y="3505537"/>
            <a:ext cx="3646676" cy="134874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FD944A82-249F-90FC-5162-811C33F3C6C7}"/>
              </a:ext>
            </a:extLst>
          </p:cNvPr>
          <p:cNvCxnSpPr>
            <a:stCxn id="8" idx="2"/>
          </p:cNvCxnSpPr>
          <p:nvPr/>
        </p:nvCxnSpPr>
        <p:spPr>
          <a:xfrm flipH="1" flipV="1">
            <a:off x="5246371" y="2751158"/>
            <a:ext cx="3000121" cy="1331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B4B966-0DF2-AD0B-E955-BBBBB5D6E2E4}"/>
              </a:ext>
            </a:extLst>
          </p:cNvPr>
          <p:cNvCxnSpPr>
            <a:cxnSpLocks/>
            <a:stCxn id="10" idx="0"/>
          </p:cNvCxnSpPr>
          <p:nvPr/>
        </p:nvCxnSpPr>
        <p:spPr>
          <a:xfrm flipH="1" flipV="1">
            <a:off x="5246370" y="2751157"/>
            <a:ext cx="7315200" cy="7543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71CAA9-3C09-49A3-CA5C-03AEA341BE8C}"/>
              </a:ext>
            </a:extLst>
          </p:cNvPr>
          <p:cNvCxnSpPr>
            <a:cxnSpLocks/>
            <a:stCxn id="10" idx="4"/>
          </p:cNvCxnSpPr>
          <p:nvPr/>
        </p:nvCxnSpPr>
        <p:spPr>
          <a:xfrm flipH="1">
            <a:off x="7440930" y="4854278"/>
            <a:ext cx="5120640" cy="17404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66CEC-08DF-400B-0B9B-C6B5AF9B1471}"/>
              </a:ext>
            </a:extLst>
          </p:cNvPr>
          <p:cNvSpPr/>
          <p:nvPr/>
        </p:nvSpPr>
        <p:spPr>
          <a:xfrm>
            <a:off x="8645762" y="4616522"/>
            <a:ext cx="606320" cy="1107996"/>
          </a:xfrm>
          <a:prstGeom prst="rect">
            <a:avLst/>
          </a:prstGeom>
          <a:noFill/>
        </p:spPr>
        <p:txBody>
          <a:bodyPr wrap="none" lIns="109728" tIns="54864" rIns="109728" bIns="54864">
            <a:spAutoFit/>
          </a:bodyPr>
          <a:lstStyle/>
          <a:p>
            <a:pPr algn="ctr" defTabSz="1097280"/>
            <a:r>
              <a:rPr lang="el" sz="6480">
                <a:ln w="0"/>
                <a:solidFill>
                  <a:srgbClr val="4472C4"/>
                </a:solidFill>
                <a:effectLst>
                  <a:outerShdw blurRad="38100" dist="25400" dir="5400000" algn="ctr" rotWithShape="0">
                    <a:srgbClr val="6E747A">
                      <a:alpha val="43000"/>
                    </a:srgbClr>
                  </a:outerShdw>
                </a:effectLst>
                <a:latin typeface="Calibri" panose="020F0502020204030204"/>
              </a:rPr>
              <a:t>?</a:t>
            </a:r>
          </a:p>
        </p:txBody>
      </p:sp>
    </p:spTree>
    <p:custDataLst>
      <p:tags r:id="rId1"/>
    </p:custDataLst>
    <p:extLst>
      <p:ext uri="{BB962C8B-B14F-4D97-AF65-F5344CB8AC3E}">
        <p14:creationId xmlns:p14="http://schemas.microsoft.com/office/powerpoint/2010/main" val="114260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Οι νεοσύστατες επιχειρήσεις στον κυβερνοχώρο αντιμετωπίζουν γύρους, πιέσεις πωλήσεων — Οι πληροφορίες">
            <a:extLst>
              <a:ext uri="{FF2B5EF4-FFF2-40B4-BE49-F238E27FC236}">
                <a16:creationId xmlns:a16="http://schemas.microsoft.com/office/drawing/2014/main" id="{30F12171-5633-75A5-17A1-2DE31CE174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57"/>
            <a:ext cx="14658890" cy="8243657"/>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1"/>
          <p:cNvSpPr txBox="1">
            <a:spLocks/>
          </p:cNvSpPr>
          <p:nvPr/>
        </p:nvSpPr>
        <p:spPr>
          <a:xfrm>
            <a:off x="222812" y="108949"/>
            <a:ext cx="13889621" cy="1114061"/>
          </a:xfrm>
          <a:prstGeom prst="rect">
            <a:avLst/>
          </a:prstGeom>
        </p:spPr>
        <p:txBody>
          <a:bodyPr vert="horz" lIns="109728" tIns="54864" rIns="109728" bIns="54864"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r>
              <a:rPr lang="el" sz="4320" b="1">
                <a:solidFill>
                  <a:srgbClr val="4472C4"/>
                </a:solidFill>
                <a:latin typeface="Helvetica Neue" charset="0"/>
                <a:ea typeface="Helvetica Neue" charset="0"/>
                <a:cs typeface="Helvetica Neue" charset="0"/>
              </a:rPr>
              <a:t>Επίγνωση της κατάστασης vs Κατανόηση της κατάστασης</a:t>
            </a:r>
            <a:endParaRPr lang="en-US" sz="4320" b="1">
              <a:solidFill>
                <a:srgbClr val="4472C4"/>
              </a:solidFill>
              <a:latin typeface="Calibri Light" panose="020F0302020204030204"/>
            </a:endParaRPr>
          </a:p>
        </p:txBody>
      </p:sp>
      <p:pic>
        <p:nvPicPr>
          <p:cNvPr id="4" name="Picture 3">
            <a:extLst>
              <a:ext uri="{FF2B5EF4-FFF2-40B4-BE49-F238E27FC236}">
                <a16:creationId xmlns:a16="http://schemas.microsoft.com/office/drawing/2014/main" id="{55301961-7749-4F86-8BF9-062C40A67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0649" y="1670526"/>
            <a:ext cx="8733948" cy="6450125"/>
          </a:xfrm>
          <a:prstGeom prst="rect">
            <a:avLst/>
          </a:prstGeom>
        </p:spPr>
      </p:pic>
      <p:grpSp>
        <p:nvGrpSpPr>
          <p:cNvPr id="2" name="Group 1">
            <a:extLst>
              <a:ext uri="{FF2B5EF4-FFF2-40B4-BE49-F238E27FC236}">
                <a16:creationId xmlns:a16="http://schemas.microsoft.com/office/drawing/2014/main" id="{1DC48696-CAC1-E5ED-0322-6D9BBB342AAD}"/>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61B3297-BF4C-8C32-B009-C3C4E929AD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30C97F6-5843-DE40-24BA-F4501BCA21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9548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Bilde 3"/>
          <p:cNvPicPr>
            <a:picLocks noChangeAspect="1"/>
          </p:cNvPicPr>
          <p:nvPr/>
        </p:nvPicPr>
        <p:blipFill rotWithShape="1">
          <a:blip r:embed="rId4" cstate="email">
            <a:extLst>
              <a:ext uri="{28A0092B-C50C-407E-A947-70E740481C1C}">
                <a14:useLocalDpi xmlns:a14="http://schemas.microsoft.com/office/drawing/2010/main"/>
              </a:ext>
            </a:extLst>
          </a:blip>
          <a:srcRect l="17501" r="2481" b="-1"/>
          <a:stretch/>
        </p:blipFill>
        <p:spPr>
          <a:xfrm>
            <a:off x="3026827" y="12"/>
            <a:ext cx="11603570" cy="8229588"/>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Tittel 2">
            <a:extLst>
              <a:ext uri="{FF2B5EF4-FFF2-40B4-BE49-F238E27FC236}">
                <a16:creationId xmlns:a16="http://schemas.microsoft.com/office/drawing/2014/main" id="{0130F847-9A87-AB4D-8D0D-FF9DA6C9AB2A}"/>
              </a:ext>
            </a:extLst>
          </p:cNvPr>
          <p:cNvSpPr txBox="1">
            <a:spLocks/>
          </p:cNvSpPr>
          <p:nvPr/>
        </p:nvSpPr>
        <p:spPr>
          <a:xfrm>
            <a:off x="1005841" y="438150"/>
            <a:ext cx="4586627" cy="2279894"/>
          </a:xfrm>
          <a:prstGeom prst="rect">
            <a:avLst/>
          </a:prstGeom>
        </p:spPr>
        <p:txBody>
          <a:bodyPr vert="horz" lIns="109728" tIns="54864" rIns="109728" bIns="54864" rtlCol="0" anchor="ctr" anchorCtr="0">
            <a:normAutofit fontScale="925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3720">
                <a:solidFill>
                  <a:prstClr val="black"/>
                </a:solidFill>
                <a:latin typeface="Calibri Light" panose="020F0302020204030204"/>
              </a:rPr>
              <a:t>Ακριβής Αναγνωρισμένη Εικόνα Κυβερνοχώρου (RCP) κρίσιμη για τη λήψη αποφάσεων</a:t>
            </a:r>
          </a:p>
        </p:txBody>
      </p:sp>
      <p:sp>
        <p:nvSpPr>
          <p:cNvPr id="3" name="TekstSylinder 2"/>
          <p:cNvSpPr txBox="1"/>
          <p:nvPr/>
        </p:nvSpPr>
        <p:spPr>
          <a:xfrm>
            <a:off x="1005841" y="2921041"/>
            <a:ext cx="4586627" cy="4491314"/>
          </a:xfrm>
          <a:prstGeom prst="rect">
            <a:avLst/>
          </a:prstGeom>
        </p:spPr>
        <p:txBody>
          <a:bodyPr vert="horz" lIns="109728" tIns="54864" rIns="109728" bIns="54864" rtlCol="0">
            <a:normAutofit fontScale="92500" lnSpcReduction="10000"/>
          </a:bodyPr>
          <a:lstStyle/>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Ακριβές </a:t>
            </a:r>
            <a:r>
              <a:rPr lang="el" sz="2040" b="1">
                <a:solidFill>
                  <a:prstClr val="black"/>
                </a:solidFill>
                <a:latin typeface="Calibri" panose="020F0502020204030204"/>
              </a:rPr>
              <a:t>RCP</a:t>
            </a:r>
            <a:r>
              <a:rPr lang="el" sz="2040">
                <a:solidFill>
                  <a:prstClr val="black"/>
                </a:solidFill>
                <a:latin typeface="Calibri" panose="020F0502020204030204"/>
              </a:rPr>
              <a:t> cruical για CSA</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Τα RCP αποτελούνται από ενεργά επιλεγμένες και αξιοποιήσιμες πληροφορίες που σχετίζονται ειδικά με το CTS</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Οι CO διερευνούν απειλές για τη δημιουργία RCP  Μοιραστείτε το RCP (</a:t>
            </a:r>
            <a:r>
              <a:rPr lang="el" sz="2040" b="1">
                <a:solidFill>
                  <a:prstClr val="black"/>
                </a:solidFill>
                <a:latin typeface="Calibri" panose="020F0502020204030204"/>
                <a:sym typeface="Wingdings"/>
              </a:rPr>
              <a:t>sRCP) </a:t>
            </a:r>
            <a:r>
              <a:rPr lang="el" sz="2040">
                <a:solidFill>
                  <a:prstClr val="black"/>
                </a:solidFill>
                <a:latin typeface="Calibri" panose="020F0502020204030204"/>
                <a:sym typeface="Wingdings"/>
              </a:rPr>
              <a:t>με τον υπεύθυνο λήψης αποφάσεων (την επόμενη εβδομάδα)</a:t>
            </a: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Η αναμετάδοση από τον κυβερνοχώρο σε φυσικό του RCP υπόκειται σε πολλές προκλήσεις </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p:txBody>
      </p:sp>
      <p:sp>
        <p:nvSpPr>
          <p:cNvPr id="2" name="Plassholder for lysbildenummer 1"/>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srgbClr val="FFFFFF"/>
                </a:solidFill>
                <a:latin typeface="Calibri" panose="020F0502020204030204"/>
              </a:rPr>
              <a:pPr defTabSz="1097280">
                <a:spcAft>
                  <a:spcPts val="720"/>
                </a:spcAft>
                <a:defRPr/>
              </a:pPr>
              <a:t>58</a:t>
            </a:fld>
            <a:endParaRPr lang="en-US">
              <a:solidFill>
                <a:srgbClr val="FFFFFF"/>
              </a:solidFill>
              <a:latin typeface="Calibri" panose="020F0502020204030204"/>
            </a:endParaRPr>
          </a:p>
        </p:txBody>
      </p:sp>
      <p:grpSp>
        <p:nvGrpSpPr>
          <p:cNvPr id="5" name="Group 4">
            <a:extLst>
              <a:ext uri="{FF2B5EF4-FFF2-40B4-BE49-F238E27FC236}">
                <a16:creationId xmlns:a16="http://schemas.microsoft.com/office/drawing/2014/main" id="{FB35F881-03CD-3598-A972-2B3CFED9762E}"/>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A17F248A-6647-1AFC-A58E-A1F40211F5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8C35080-320C-754C-2AD1-676EB1D9A5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6849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 name="Title 3">
            <a:extLst>
              <a:ext uri="{FF2B5EF4-FFF2-40B4-BE49-F238E27FC236}">
                <a16:creationId xmlns:a16="http://schemas.microsoft.com/office/drawing/2014/main" id="{53E7DF3F-34E2-4A7B-AC16-4D81BFD5BCE5}"/>
              </a:ext>
            </a:extLst>
          </p:cNvPr>
          <p:cNvSpPr>
            <a:spLocks noGrp="1"/>
          </p:cNvSpPr>
          <p:nvPr>
            <p:ph type="title"/>
          </p:nvPr>
        </p:nvSpPr>
        <p:spPr>
          <a:xfrm>
            <a:off x="757123" y="768096"/>
            <a:ext cx="9205680" cy="905755"/>
          </a:xfrm>
        </p:spPr>
        <p:txBody>
          <a:bodyPr anchor="b">
            <a:normAutofit fontScale="90000"/>
          </a:bodyPr>
          <a:lstStyle/>
          <a:p>
            <a:r>
              <a:rPr lang="el" sz="6480"/>
              <a:t>Ανάλυση Απαιτήσεων SA</a:t>
            </a:r>
            <a:endParaRPr lang="nb-NO" sz="6480"/>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2847441"/>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57123" y="3193084"/>
            <a:ext cx="6138284" cy="5136268"/>
          </a:xfrm>
        </p:spPr>
        <p:txBody>
          <a:bodyPr anchor="t">
            <a:normAutofit lnSpcReduction="10000"/>
          </a:bodyPr>
          <a:lstStyle/>
          <a:p>
            <a:r>
              <a:rPr lang="el" sz="2160"/>
              <a:t>Μάθετε ποιες πτυχές της κατάστασης είναι σημαντικές για την SA ενός συγκεκριμένου χειριστή;</a:t>
            </a:r>
          </a:p>
          <a:p>
            <a:r>
              <a:rPr lang="el" sz="2160"/>
              <a:t>Εκτελέστε μια ανάλυση γνωστικών εργασιών με στόχο (GDTA)</a:t>
            </a:r>
          </a:p>
          <a:p>
            <a:r>
              <a:rPr lang="el" sz="2160" err="1"/>
              <a:t>Στη συνέχεια, προσδιορίστε τις σημαντικές αποφάσεις που πρέπει να ληφθούν</a:t>
            </a:r>
            <a:endParaRPr lang="de-DE" sz="2160"/>
          </a:p>
          <a:p>
            <a:r>
              <a:rPr lang="el" sz="2160" err="1"/>
              <a:t>Προσδιορίστε την SA που απαιτείται για αυτές τις αποφάσεις</a:t>
            </a:r>
            <a:endParaRPr lang="de-DE" sz="2160"/>
          </a:p>
          <a:p>
            <a:pPr lvl="1"/>
            <a:r>
              <a:rPr lang="el" sz="1680"/>
              <a:t>Μέθοδοι: συνεντεύξεις εμπειρογνωμόνων, παρατηρήσεις, προφορικά πρωτόκολλα, αναλύσεις γραπτού υλικού και τεκμηρίωσης, επίσημα ερωτηματολόγια – συγκέντρωση δεδομένων δείγματος</a:t>
            </a:r>
          </a:p>
          <a:p>
            <a:pPr lvl="1"/>
            <a:r>
              <a:rPr lang="el" sz="1680"/>
              <a:t>Αποτυπώστε το πλήρες φάσμα των πιθανών στόχων και επιμέρους στόχων: Ποιες πληροφορίες χρειάζονται, πώς χρησιμοποιούνται/ερμηνεύονται οι πληροφορίες (L1/L2) στο έργο (L3);</a:t>
            </a:r>
            <a:endParaRPr lang="nb-NO" sz="1680"/>
          </a:p>
        </p:txBody>
      </p:sp>
      <p:pic>
        <p:nvPicPr>
          <p:cNvPr id="2" name="Picture 1" descr="Διάγραμμα&#10;&#10;Η περιγραφή δημιουργείται αυτόματα">
            <a:extLst>
              <a:ext uri="{FF2B5EF4-FFF2-40B4-BE49-F238E27FC236}">
                <a16:creationId xmlns:a16="http://schemas.microsoft.com/office/drawing/2014/main" id="{C89509BE-F27F-4527-BCB4-1BDB187E98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18857" y="2288775"/>
            <a:ext cx="6550762" cy="3652050"/>
          </a:xfrm>
          <a:prstGeom prst="rect">
            <a:avLst/>
          </a:prstGeom>
        </p:spPr>
      </p:pic>
    </p:spTree>
    <p:custDataLst>
      <p:custData r:id="rId1"/>
      <p:tags r:id="rId2"/>
    </p:custDataLst>
    <p:extLst>
      <p:ext uri="{BB962C8B-B14F-4D97-AF65-F5344CB8AC3E}">
        <p14:creationId xmlns:p14="http://schemas.microsoft.com/office/powerpoint/2010/main" val="82444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el" dirty="0"/>
              <a:t>Συστατικά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fontScale="85000" lnSpcReduction="20000"/>
          </a:bodyPr>
          <a:lstStyle/>
          <a:p>
            <a:r>
              <a:rPr lang="el"/>
              <a:t>Η μεταγνώση είναι ένα ρυθμιστικό σύστημα που περιλαμβάνει (α)</a:t>
            </a:r>
          </a:p>
          <a:p>
            <a:r>
              <a:rPr lang="el"/>
              <a:t>γνώσεις, (β) εμπειρίες, (γ) στόχοι και (δ) στρατηγικές.</a:t>
            </a:r>
          </a:p>
          <a:p>
            <a:r>
              <a:rPr lang="el" i="1"/>
              <a:t>Η μεταγνωστική γνώση </a:t>
            </a:r>
            <a:r>
              <a:rPr lang="el"/>
              <a:t>είναι αποθηκευμένη γνώση</a:t>
            </a:r>
          </a:p>
          <a:p>
            <a:r>
              <a:rPr lang="el"/>
              <a:t>ή πεποιθήσεις σχετικά με </a:t>
            </a:r>
          </a:p>
          <a:p>
            <a:pPr lvl="1"/>
            <a:r>
              <a:rPr lang="el"/>
              <a:t>(1) ο εαυτός μας και οι άλλοι ως γνωστικοί παράγοντες</a:t>
            </a:r>
          </a:p>
          <a:p>
            <a:pPr lvl="1"/>
            <a:r>
              <a:rPr lang="el"/>
              <a:t>(2) Καθήκοντα</a:t>
            </a:r>
          </a:p>
          <a:p>
            <a:pPr lvl="1"/>
            <a:r>
              <a:rPr lang="el"/>
              <a:t>(3) Δράσεις ή στρατηγικές</a:t>
            </a:r>
          </a:p>
          <a:p>
            <a:pPr lvl="1"/>
            <a:r>
              <a:rPr lang="el"/>
              <a:t>4)τον τρόπο με τον οποίο όλα αυτά αλληλεπιδρούν για να επηρεάσουν το αποτέλεσμα κάθε διανοητικής επιχείρησης</a:t>
            </a:r>
          </a:p>
          <a:p>
            <a:endParaRPr lang="et-EE"/>
          </a:p>
        </p:txBody>
      </p:sp>
    </p:spTree>
    <p:extLst>
      <p:ext uri="{BB962C8B-B14F-4D97-AF65-F5344CB8AC3E}">
        <p14:creationId xmlns:p14="http://schemas.microsoft.com/office/powerpoint/2010/main" val="20194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6CBCAC26-9DAB-6BBC-3F43-6F74C2342396}"/>
              </a:ext>
            </a:extLst>
          </p:cNvPr>
          <p:cNvSpPr>
            <a:spLocks noGrp="1"/>
          </p:cNvSpPr>
          <p:nvPr>
            <p:ph type="title"/>
          </p:nvPr>
        </p:nvSpPr>
        <p:spPr>
          <a:xfrm>
            <a:off x="768096" y="390444"/>
            <a:ext cx="5242322" cy="2348209"/>
          </a:xfrm>
        </p:spPr>
        <p:txBody>
          <a:bodyPr anchor="b">
            <a:normAutofit/>
          </a:bodyPr>
          <a:lstStyle/>
          <a:p>
            <a:r>
              <a:rPr lang="el" sz="5520"/>
              <a:t>Μακρογνώση (Klein et al 2003)</a:t>
            </a:r>
            <a:endParaRPr lang="en-GB" sz="552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3104393"/>
            <a:ext cx="4169664" cy="21946"/>
          </a:xfrm>
          <a:custGeom>
            <a:avLst/>
            <a:gdLst>
              <a:gd name="csX0" fmla="*/ 0 w 4169664"/>
              <a:gd name="csY0" fmla="*/ 0 h 21946"/>
              <a:gd name="csX1" fmla="*/ 694944 w 4169664"/>
              <a:gd name="csY1" fmla="*/ 0 h 21946"/>
              <a:gd name="csX2" fmla="*/ 1473281 w 4169664"/>
              <a:gd name="csY2" fmla="*/ 0 h 21946"/>
              <a:gd name="csX3" fmla="*/ 2084832 w 4169664"/>
              <a:gd name="csY3" fmla="*/ 0 h 21946"/>
              <a:gd name="csX4" fmla="*/ 2696383 w 4169664"/>
              <a:gd name="csY4" fmla="*/ 0 h 21946"/>
              <a:gd name="csX5" fmla="*/ 3433023 w 4169664"/>
              <a:gd name="csY5" fmla="*/ 0 h 21946"/>
              <a:gd name="csX6" fmla="*/ 4169664 w 4169664"/>
              <a:gd name="csY6" fmla="*/ 0 h 21946"/>
              <a:gd name="csX7" fmla="*/ 4169664 w 4169664"/>
              <a:gd name="csY7" fmla="*/ 21946 h 21946"/>
              <a:gd name="csX8" fmla="*/ 3391327 w 4169664"/>
              <a:gd name="csY8" fmla="*/ 21946 h 21946"/>
              <a:gd name="csX9" fmla="*/ 2654686 w 4169664"/>
              <a:gd name="csY9" fmla="*/ 21946 h 21946"/>
              <a:gd name="csX10" fmla="*/ 1959742 w 4169664"/>
              <a:gd name="csY10" fmla="*/ 21946 h 21946"/>
              <a:gd name="csX11" fmla="*/ 1223101 w 4169664"/>
              <a:gd name="csY11" fmla="*/ 21946 h 21946"/>
              <a:gd name="csX12" fmla="*/ 0 w 4169664"/>
              <a:gd name="csY12" fmla="*/ 21946 h 21946"/>
              <a:gd name="csX13" fmla="*/ 0 w 4169664"/>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69664" h="21946" fill="none" extrusionOk="0">
                <a:moveTo>
                  <a:pt x="0" y="0"/>
                </a:moveTo>
                <a:cubicBezTo>
                  <a:pt x="339081" y="33322"/>
                  <a:pt x="420647" y="21609"/>
                  <a:pt x="694944" y="0"/>
                </a:cubicBezTo>
                <a:cubicBezTo>
                  <a:pt x="969241" y="-21609"/>
                  <a:pt x="1180055" y="-24321"/>
                  <a:pt x="1473281" y="0"/>
                </a:cubicBezTo>
                <a:cubicBezTo>
                  <a:pt x="1766507" y="24321"/>
                  <a:pt x="1796116" y="13114"/>
                  <a:pt x="2084832" y="0"/>
                </a:cubicBezTo>
                <a:cubicBezTo>
                  <a:pt x="2373548" y="-13114"/>
                  <a:pt x="2413942" y="29356"/>
                  <a:pt x="2696383" y="0"/>
                </a:cubicBezTo>
                <a:cubicBezTo>
                  <a:pt x="2978824" y="-29356"/>
                  <a:pt x="3118658" y="6767"/>
                  <a:pt x="3433023" y="0"/>
                </a:cubicBezTo>
                <a:cubicBezTo>
                  <a:pt x="3747388" y="-6767"/>
                  <a:pt x="3991753" y="34038"/>
                  <a:pt x="4169664" y="0"/>
                </a:cubicBezTo>
                <a:cubicBezTo>
                  <a:pt x="4170206" y="9051"/>
                  <a:pt x="4169188" y="17369"/>
                  <a:pt x="4169664" y="21946"/>
                </a:cubicBezTo>
                <a:cubicBezTo>
                  <a:pt x="3988313" y="44320"/>
                  <a:pt x="3581828" y="-3110"/>
                  <a:pt x="3391327" y="21946"/>
                </a:cubicBezTo>
                <a:cubicBezTo>
                  <a:pt x="3200826" y="47002"/>
                  <a:pt x="2815087" y="42788"/>
                  <a:pt x="2654686" y="21946"/>
                </a:cubicBezTo>
                <a:cubicBezTo>
                  <a:pt x="2494285" y="1104"/>
                  <a:pt x="2170161" y="39259"/>
                  <a:pt x="1959742" y="21946"/>
                </a:cubicBezTo>
                <a:cubicBezTo>
                  <a:pt x="1749323" y="4633"/>
                  <a:pt x="1372803" y="22092"/>
                  <a:pt x="1223101" y="21946"/>
                </a:cubicBezTo>
                <a:cubicBezTo>
                  <a:pt x="1073399" y="21800"/>
                  <a:pt x="522747" y="79676"/>
                  <a:pt x="0" y="21946"/>
                </a:cubicBezTo>
                <a:cubicBezTo>
                  <a:pt x="-160" y="11058"/>
                  <a:pt x="-1077" y="7820"/>
                  <a:pt x="0" y="0"/>
                </a:cubicBezTo>
                <a:close/>
              </a:path>
              <a:path w="4169664" h="21946" stroke="0" extrusionOk="0">
                <a:moveTo>
                  <a:pt x="0" y="0"/>
                </a:moveTo>
                <a:cubicBezTo>
                  <a:pt x="166200" y="-27625"/>
                  <a:pt x="425856" y="-30093"/>
                  <a:pt x="611551" y="0"/>
                </a:cubicBezTo>
                <a:cubicBezTo>
                  <a:pt x="797246" y="30093"/>
                  <a:pt x="1072994" y="-17054"/>
                  <a:pt x="1389888" y="0"/>
                </a:cubicBezTo>
                <a:cubicBezTo>
                  <a:pt x="1706782" y="17054"/>
                  <a:pt x="1754458" y="3344"/>
                  <a:pt x="1959742" y="0"/>
                </a:cubicBezTo>
                <a:cubicBezTo>
                  <a:pt x="2165026" y="-3344"/>
                  <a:pt x="2365478" y="-9580"/>
                  <a:pt x="2529596" y="0"/>
                </a:cubicBezTo>
                <a:cubicBezTo>
                  <a:pt x="2693714" y="9580"/>
                  <a:pt x="2957733" y="32618"/>
                  <a:pt x="3224540" y="0"/>
                </a:cubicBezTo>
                <a:cubicBezTo>
                  <a:pt x="3491347" y="-32618"/>
                  <a:pt x="3872692" y="41261"/>
                  <a:pt x="4169664" y="0"/>
                </a:cubicBezTo>
                <a:cubicBezTo>
                  <a:pt x="4169553" y="6078"/>
                  <a:pt x="4169935" y="12216"/>
                  <a:pt x="4169664" y="21946"/>
                </a:cubicBezTo>
                <a:cubicBezTo>
                  <a:pt x="3965016" y="-712"/>
                  <a:pt x="3738696" y="36627"/>
                  <a:pt x="3558113" y="21946"/>
                </a:cubicBezTo>
                <a:cubicBezTo>
                  <a:pt x="3377530" y="7265"/>
                  <a:pt x="3151416" y="53811"/>
                  <a:pt x="2904866" y="21946"/>
                </a:cubicBezTo>
                <a:cubicBezTo>
                  <a:pt x="2658316" y="-9919"/>
                  <a:pt x="2478158" y="31350"/>
                  <a:pt x="2126529" y="21946"/>
                </a:cubicBezTo>
                <a:cubicBezTo>
                  <a:pt x="1774900" y="12542"/>
                  <a:pt x="1614996" y="37381"/>
                  <a:pt x="1473281" y="21946"/>
                </a:cubicBezTo>
                <a:cubicBezTo>
                  <a:pt x="1331566" y="6511"/>
                  <a:pt x="1143949" y="-9533"/>
                  <a:pt x="820034" y="21946"/>
                </a:cubicBezTo>
                <a:cubicBezTo>
                  <a:pt x="496119" y="53425"/>
                  <a:pt x="198996" y="51722"/>
                  <a:pt x="0" y="21946"/>
                </a:cubicBezTo>
                <a:cubicBezTo>
                  <a:pt x="-615" y="16860"/>
                  <a:pt x="1003" y="822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8F68C218-2ED4-D3BF-17A7-90C2B17038E3}"/>
              </a:ext>
            </a:extLst>
          </p:cNvPr>
          <p:cNvSpPr>
            <a:spLocks noGrp="1"/>
          </p:cNvSpPr>
          <p:nvPr>
            <p:ph idx="1"/>
          </p:nvPr>
        </p:nvSpPr>
        <p:spPr>
          <a:xfrm>
            <a:off x="768097" y="3447479"/>
            <a:ext cx="5092307" cy="3984802"/>
          </a:xfrm>
        </p:spPr>
        <p:txBody>
          <a:bodyPr>
            <a:normAutofit/>
          </a:bodyPr>
          <a:lstStyle/>
          <a:p>
            <a:r>
              <a:rPr lang="el" sz="2640"/>
              <a:t>Vs Μικρογνώση</a:t>
            </a:r>
            <a:endParaRPr lang="en-US" sz="2640"/>
          </a:p>
          <a:p>
            <a:r>
              <a:rPr lang="el" sz="2640"/>
              <a:t>Αναδυόμενα φαινόμενα και προοπτική συστημάτων</a:t>
            </a:r>
          </a:p>
          <a:p>
            <a:r>
              <a:rPr lang="el" sz="2640"/>
              <a:t>Φυσική λήψη αποφάσεων</a:t>
            </a:r>
          </a:p>
          <a:p>
            <a:r>
              <a:rPr lang="el" sz="2640"/>
              <a:t>Γνωστικές διαδικασίες</a:t>
            </a:r>
          </a:p>
        </p:txBody>
      </p:sp>
      <p:pic>
        <p:nvPicPr>
          <p:cNvPr id="4" name="Content Placeholder 3">
            <a:extLst>
              <a:ext uri="{FF2B5EF4-FFF2-40B4-BE49-F238E27FC236}">
                <a16:creationId xmlns:a16="http://schemas.microsoft.com/office/drawing/2014/main" id="{E3A4B056-73F0-C082-4364-A4F5F717E832}"/>
              </a:ext>
            </a:extLst>
          </p:cNvPr>
          <p:cNvPicPr>
            <a:picLocks noChangeAspect="1"/>
          </p:cNvPicPr>
          <p:nvPr/>
        </p:nvPicPr>
        <p:blipFill>
          <a:blip r:embed="rId4"/>
          <a:srcRect r="3" b="305"/>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3" name="Group 2">
            <a:extLst>
              <a:ext uri="{FF2B5EF4-FFF2-40B4-BE49-F238E27FC236}">
                <a16:creationId xmlns:a16="http://schemas.microsoft.com/office/drawing/2014/main" id="{5B16A692-0410-F434-87B0-428D77B8313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180988CF-07E1-EBBA-B503-261F6ADA9C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A612CFD-4485-307E-84EA-67B6F2669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67132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2000" r="-2000"/>
          </a:stretch>
        </a:blipFill>
        <a:effectLst/>
      </p:bgPr>
    </p:bg>
    <p:spTree>
      <p:nvGrpSpPr>
        <p:cNvPr id="1" name=""/>
        <p:cNvGrpSpPr/>
        <p:nvPr/>
      </p:nvGrpSpPr>
      <p:grpSpPr>
        <a:xfrm>
          <a:off x="0" y="0"/>
          <a:ext cx="0" cy="0"/>
          <a:chOff x="0" y="0"/>
          <a:chExt cx="0" cy="0"/>
        </a:xfrm>
      </p:grpSpPr>
      <p:grpSp>
        <p:nvGrpSpPr>
          <p:cNvPr id="4" name="Gruppe 3"/>
          <p:cNvGrpSpPr/>
          <p:nvPr/>
        </p:nvGrpSpPr>
        <p:grpSpPr>
          <a:xfrm>
            <a:off x="6800978" y="788224"/>
            <a:ext cx="6662696" cy="6507613"/>
            <a:chOff x="3567704" y="533911"/>
            <a:chExt cx="4164185" cy="4067258"/>
          </a:xfrm>
        </p:grpSpPr>
        <p:pic>
          <p:nvPicPr>
            <p:cNvPr id="5" name="Bild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07626" y="586633"/>
              <a:ext cx="4124263" cy="4014536"/>
            </a:xfrm>
            <a:prstGeom prst="rect">
              <a:avLst/>
            </a:prstGeom>
          </p:spPr>
        </p:pic>
        <p:sp>
          <p:nvSpPr>
            <p:cNvPr id="3" name="Rektangel 2"/>
            <p:cNvSpPr/>
            <p:nvPr/>
          </p:nvSpPr>
          <p:spPr>
            <a:xfrm>
              <a:off x="3567704" y="533911"/>
              <a:ext cx="362490" cy="34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grpSp>
      <p:sp>
        <p:nvSpPr>
          <p:cNvPr id="6" name="Plassholder for lysbildenummer 5"/>
          <p:cNvSpPr>
            <a:spLocks noGrp="1"/>
          </p:cNvSpPr>
          <p:nvPr>
            <p:ph type="sldNum" sz="quarter" idx="12"/>
          </p:nvPr>
        </p:nvSpPr>
        <p:spPr>
          <a:xfrm>
            <a:off x="1382861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61</a:t>
            </a:fld>
            <a:endParaRPr lang="nb-NO">
              <a:solidFill>
                <a:prstClr val="black">
                  <a:tint val="75000"/>
                </a:prstClr>
              </a:solidFill>
              <a:latin typeface="Calibri" panose="020F0502020204030204"/>
            </a:endParaRPr>
          </a:p>
        </p:txBody>
      </p:sp>
      <p:sp>
        <p:nvSpPr>
          <p:cNvPr id="16"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el" sz="3200">
                <a:solidFill>
                  <a:prstClr val="black"/>
                </a:solidFill>
                <a:latin typeface="Helvetica Neue" charset="0"/>
                <a:ea typeface="Helvetica Neue" charset="0"/>
                <a:cs typeface="Helvetica Neue" charset="0"/>
              </a:rPr>
              <a:t>Το πλαίσιο για τον υβριδικό χώρο (ΕΣ)</a:t>
            </a:r>
          </a:p>
        </p:txBody>
      </p:sp>
      <p:sp>
        <p:nvSpPr>
          <p:cNvPr id="2" name="TekstSylinder 1"/>
          <p:cNvSpPr txBox="1"/>
          <p:nvPr/>
        </p:nvSpPr>
        <p:spPr>
          <a:xfrm>
            <a:off x="516460" y="1333404"/>
            <a:ext cx="5909804" cy="5632311"/>
          </a:xfrm>
          <a:prstGeom prst="rect">
            <a:avLst/>
          </a:prstGeom>
          <a:noFill/>
        </p:spPr>
        <p:txBody>
          <a:bodyPr wrap="square" rtlCol="0">
            <a:spAutoFit/>
          </a:bodyPr>
          <a:lstStyle/>
          <a:p>
            <a:pPr marL="457188" indent="-457188" defTabSz="1097280">
              <a:buFont typeface="Arial" charset="0"/>
              <a:buChar char="•"/>
            </a:pPr>
            <a:r>
              <a:rPr lang="el" sz="2160" err="1">
                <a:solidFill>
                  <a:prstClr val="black"/>
                </a:solidFill>
                <a:latin typeface="Calibri" panose="020F0502020204030204"/>
              </a:rPr>
              <a:t>Οι CO πρέπει να αλλάζουν συχνά νοοτροπία για να</a:t>
            </a:r>
            <a:br>
              <a:rPr lang="nb-NO" sz="2160">
                <a:solidFill>
                  <a:prstClr val="black"/>
                </a:solidFill>
                <a:latin typeface="Calibri" panose="020F0502020204030204"/>
              </a:rPr>
            </a:br>
            <a:r>
              <a:rPr lang="el" sz="2160" err="1">
                <a:solidFill>
                  <a:prstClr val="black"/>
                </a:solidFill>
                <a:latin typeface="Calibri" panose="020F0502020204030204"/>
              </a:rPr>
              <a:t>αντικατοπτρίζουν τις προκλήσεις που αντιμετωπίζουν</a:t>
            </a:r>
            <a:endParaRPr lang="nb-NO" sz="2160">
              <a:solidFill>
                <a:prstClr val="black"/>
              </a:solidFill>
              <a:latin typeface="Calibri" panose="020F0502020204030204"/>
            </a:endParaRPr>
          </a:p>
          <a:p>
            <a:pPr marL="457188" indent="-457188" defTabSz="1097280">
              <a:buFont typeface="Arial" charset="0"/>
              <a:buChar char="•"/>
            </a:pPr>
            <a:endParaRPr lang="nb-NO" sz="2160">
              <a:solidFill>
                <a:prstClr val="black"/>
              </a:solidFill>
              <a:latin typeface="Calibri" panose="020F0502020204030204"/>
            </a:endParaRPr>
          </a:p>
          <a:p>
            <a:pPr marL="457188" indent="-457188" defTabSz="1097280">
              <a:buFont typeface="Arial" charset="0"/>
              <a:buChar char="•"/>
            </a:pPr>
            <a:r>
              <a:rPr lang="el" sz="2160">
                <a:solidFill>
                  <a:prstClr val="black"/>
                </a:solidFill>
                <a:latin typeface="Calibri" panose="020F0502020204030204"/>
              </a:rPr>
              <a:t>Υψηλή γνωστική ευκινησία έναντι της σωματικής απόδοσης σε αντίθεση με την παραδοσιακή πολιτική ή στρατιωτική ασφάλεια </a:t>
            </a:r>
          </a:p>
          <a:p>
            <a:pPr marL="457188" indent="-457188" defTabSz="1097280">
              <a:buFont typeface="Arial" charset="0"/>
              <a:buChar char="•"/>
            </a:pPr>
            <a:endParaRPr lang="nb-NO" sz="2160">
              <a:solidFill>
                <a:prstClr val="black"/>
              </a:solidFill>
              <a:latin typeface="Calibri" panose="020F0502020204030204"/>
            </a:endParaRPr>
          </a:p>
          <a:p>
            <a:pPr marL="457188" indent="-457188" defTabSz="1097280">
              <a:buFont typeface="Arial" charset="0"/>
              <a:buChar char="•"/>
            </a:pPr>
            <a:r>
              <a:rPr lang="el" sz="2160" b="1">
                <a:solidFill>
                  <a:prstClr val="black"/>
                </a:solidFill>
                <a:latin typeface="Calibri" panose="020F0502020204030204"/>
              </a:rPr>
              <a:t>Το πλαίσιο HS</a:t>
            </a:r>
            <a:r>
              <a:rPr lang="el" sz="2160">
                <a:solidFill>
                  <a:prstClr val="black"/>
                </a:solidFill>
                <a:latin typeface="Calibri" panose="020F0502020204030204"/>
              </a:rPr>
              <a:t> αντιλαμβάνεται την πολυπλοκότητα του γνωστικού τοπίου που πλοηγούνται οι COs </a:t>
            </a:r>
            <a:br>
              <a:rPr lang="nb-NO" sz="2160">
                <a:solidFill>
                  <a:prstClr val="black"/>
                </a:solidFill>
                <a:latin typeface="Calibri" panose="020F0502020204030204"/>
              </a:rPr>
            </a:br>
            <a:r>
              <a:rPr lang="el" sz="1440">
                <a:solidFill>
                  <a:prstClr val="white">
                    <a:lumMod val="75000"/>
                  </a:prstClr>
                </a:solidFill>
                <a:latin typeface="Calibri" panose="020F0502020204030204"/>
              </a:rPr>
              <a:t>(Jøsok et al., 2016)</a:t>
            </a:r>
          </a:p>
          <a:p>
            <a:pPr marL="457188" indent="-457188" defTabSz="1097280">
              <a:buFont typeface="Arial" charset="0"/>
              <a:buChar char="•"/>
            </a:pPr>
            <a:endParaRPr lang="nb-NO" sz="2160">
              <a:solidFill>
                <a:prstClr val="black"/>
              </a:solidFill>
              <a:latin typeface="Calibri" panose="020F0502020204030204"/>
            </a:endParaRPr>
          </a:p>
          <a:p>
            <a:pPr marL="457188" indent="-457188" defTabSz="1097280">
              <a:buFont typeface="Arial" charset="0"/>
              <a:buChar char="•"/>
            </a:pPr>
            <a:r>
              <a:rPr lang="el" sz="2160" err="1">
                <a:solidFill>
                  <a:prstClr val="black"/>
                </a:solidFill>
                <a:latin typeface="Calibri" panose="020F0502020204030204"/>
              </a:rPr>
              <a:t>Διασύνδεση μεταξύ του κυβερνοχώρου </a:t>
            </a:r>
            <a:br>
              <a:rPr lang="nb-NO" sz="2160">
                <a:solidFill>
                  <a:prstClr val="black"/>
                </a:solidFill>
                <a:latin typeface="Calibri" panose="020F0502020204030204"/>
              </a:rPr>
            </a:br>
            <a:r>
              <a:rPr lang="el" sz="2160">
                <a:solidFill>
                  <a:prstClr val="black"/>
                </a:solidFill>
                <a:latin typeface="Calibri" panose="020F0502020204030204"/>
              </a:rPr>
              <a:t>και του φυσικού τομέα, </a:t>
            </a:r>
          </a:p>
          <a:p>
            <a:pPr marL="457188" indent="-457188" defTabSz="1097280">
              <a:buFont typeface="Arial" charset="0"/>
              <a:buChar char="•"/>
            </a:pPr>
            <a:endParaRPr lang="nb-NO" sz="2160">
              <a:solidFill>
                <a:prstClr val="black"/>
              </a:solidFill>
              <a:latin typeface="Calibri" panose="020F0502020204030204"/>
            </a:endParaRPr>
          </a:p>
          <a:p>
            <a:pPr marL="457188" indent="-457188" defTabSz="1097280">
              <a:buFont typeface="Arial" charset="0"/>
              <a:buChar char="•"/>
            </a:pPr>
            <a:r>
              <a:rPr lang="el" sz="2160" err="1">
                <a:solidFill>
                  <a:prstClr val="black"/>
                </a:solidFill>
                <a:latin typeface="Calibri" panose="020F0502020204030204"/>
              </a:rPr>
              <a:t>Ένταση μεταξύ τακτικών και στρατηγικών </a:t>
            </a:r>
            <a:br>
              <a:rPr lang="nb-NO" sz="2160">
                <a:solidFill>
                  <a:prstClr val="black"/>
                </a:solidFill>
                <a:latin typeface="Calibri" panose="020F0502020204030204"/>
              </a:rPr>
            </a:br>
            <a:r>
              <a:rPr lang="el" sz="2160">
                <a:solidFill>
                  <a:prstClr val="black"/>
                </a:solidFill>
                <a:latin typeface="Calibri" panose="020F0502020204030204"/>
              </a:rPr>
              <a:t>στόχων στη λήψη αποφάσεων και στη δράση.</a:t>
            </a:r>
          </a:p>
          <a:p>
            <a:pPr marL="457188" indent="-457188" defTabSz="1097280">
              <a:buFont typeface="Arial" charset="0"/>
              <a:buChar char="•"/>
            </a:pPr>
            <a:endParaRPr lang="nb-NO" sz="216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12824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l="-2000" r="-2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757123" y="767424"/>
            <a:ext cx="4114800" cy="2062886"/>
          </a:xfrm>
        </p:spPr>
        <p:txBody>
          <a:bodyPr anchor="b">
            <a:normAutofit/>
          </a:bodyPr>
          <a:lstStyle/>
          <a:p>
            <a:r>
              <a:rPr lang="el" sz="4560"/>
              <a:t>Μακρογνώση &amp; HS</a:t>
            </a:r>
            <a:endParaRPr lang="en-GB" sz="4560"/>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57123" y="3368650"/>
            <a:ext cx="4114800" cy="4092854"/>
          </a:xfrm>
        </p:spPr>
        <p:txBody>
          <a:bodyPr anchor="t">
            <a:normAutofit/>
          </a:bodyPr>
          <a:lstStyle/>
          <a:p>
            <a:r>
              <a:rPr lang="el" sz="1440"/>
              <a:t>Αίσθηση</a:t>
            </a:r>
          </a:p>
          <a:p>
            <a:pPr lvl="1"/>
            <a:r>
              <a:rPr lang="el" sz="1440"/>
              <a:t>Προβλήματα</a:t>
            </a:r>
          </a:p>
          <a:p>
            <a:pPr lvl="1"/>
            <a:r>
              <a:rPr lang="el" sz="1440"/>
              <a:t>Απόδοση ομάδας</a:t>
            </a:r>
          </a:p>
          <a:p>
            <a:pPr lvl="1"/>
            <a:r>
              <a:rPr lang="el" sz="1440"/>
              <a:t>Περιστασιακά </a:t>
            </a:r>
          </a:p>
          <a:p>
            <a:pPr lvl="2"/>
            <a:r>
              <a:rPr lang="el" sz="1440"/>
              <a:t>Εγγύς – Οι απομακρυσμένοι παράγοντες επηρεάζουν τις τακτικές-στρατηγικές αποφάσεις</a:t>
            </a:r>
          </a:p>
          <a:p>
            <a:r>
              <a:rPr lang="el" sz="1440"/>
              <a:t>Ομάδα </a:t>
            </a:r>
          </a:p>
          <a:p>
            <a:pPr lvl="2"/>
            <a:r>
              <a:rPr lang="el" sz="1440"/>
              <a:t>Συντονισμός, επικοινωνία</a:t>
            </a:r>
          </a:p>
          <a:p>
            <a:r>
              <a:rPr lang="el" sz="1440"/>
              <a:t>Ατομικό</a:t>
            </a:r>
          </a:p>
          <a:p>
            <a:pPr lvl="1"/>
            <a:r>
              <a:rPr lang="el" sz="1440"/>
              <a:t>PxE (Lewin, 1956)</a:t>
            </a:r>
          </a:p>
          <a:p>
            <a:pPr lvl="1"/>
            <a:r>
              <a:rPr lang="el" sz="1440"/>
              <a:t>Γνώσεις &amp; Μεταγνώσεις</a:t>
            </a:r>
          </a:p>
          <a:p>
            <a:pPr lvl="1"/>
            <a:r>
              <a:rPr lang="el" sz="1440"/>
              <a:t>Ρυθμιστικές διαδικασίες </a:t>
            </a:r>
          </a:p>
          <a:p>
            <a:pPr lvl="1"/>
            <a:endParaRPr lang="nb-NO" sz="1440"/>
          </a:p>
          <a:p>
            <a:pPr lvl="2"/>
            <a:endParaRPr lang="nb-NO" sz="1440"/>
          </a:p>
          <a:p>
            <a:pPr lvl="1"/>
            <a:endParaRPr lang="en-GB" sz="1440"/>
          </a:p>
        </p:txBody>
      </p:sp>
      <p:pic>
        <p:nvPicPr>
          <p:cNvPr id="5" name="Picture 4">
            <a:extLst>
              <a:ext uri="{FF2B5EF4-FFF2-40B4-BE49-F238E27FC236}">
                <a16:creationId xmlns:a16="http://schemas.microsoft.com/office/drawing/2014/main" id="{84F205AB-7D10-4E30-A545-3895377264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2613" y="768096"/>
            <a:ext cx="6869549" cy="6693408"/>
          </a:xfrm>
          <a:prstGeom prst="rect">
            <a:avLst/>
          </a:prstGeom>
        </p:spPr>
      </p:pic>
    </p:spTree>
    <p:custDataLst>
      <p:tags r:id="rId1"/>
    </p:custDataLst>
    <p:extLst>
      <p:ext uri="{BB962C8B-B14F-4D97-AF65-F5344CB8AC3E}">
        <p14:creationId xmlns:p14="http://schemas.microsoft.com/office/powerpoint/2010/main" val="237771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l="-2000" r="-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6AC9E4-6546-E668-96AB-53404BB8BC71}"/>
              </a:ext>
            </a:extLst>
          </p:cNvPr>
          <p:cNvPicPr>
            <a:picLocks noChangeAspect="1"/>
          </p:cNvPicPr>
          <p:nvPr/>
        </p:nvPicPr>
        <p:blipFill>
          <a:blip r:embed="rId5"/>
          <a:stretch>
            <a:fillRect/>
          </a:stretch>
        </p:blipFill>
        <p:spPr>
          <a:xfrm>
            <a:off x="2491067" y="364576"/>
            <a:ext cx="9648266" cy="2080550"/>
          </a:xfrm>
          <a:prstGeom prst="rect">
            <a:avLst/>
          </a:prstGeom>
        </p:spPr>
      </p:pic>
      <p:pic>
        <p:nvPicPr>
          <p:cNvPr id="10" name="Picture 9">
            <a:extLst>
              <a:ext uri="{FF2B5EF4-FFF2-40B4-BE49-F238E27FC236}">
                <a16:creationId xmlns:a16="http://schemas.microsoft.com/office/drawing/2014/main" id="{EE394767-3498-D716-940D-FCAD297F72A6}"/>
              </a:ext>
            </a:extLst>
          </p:cNvPr>
          <p:cNvPicPr>
            <a:picLocks noChangeAspect="1"/>
          </p:cNvPicPr>
          <p:nvPr/>
        </p:nvPicPr>
        <p:blipFill>
          <a:blip r:embed="rId6"/>
          <a:stretch>
            <a:fillRect/>
          </a:stretch>
        </p:blipFill>
        <p:spPr>
          <a:xfrm>
            <a:off x="1" y="3069153"/>
            <a:ext cx="7956390" cy="4618364"/>
          </a:xfrm>
          <a:prstGeom prst="rect">
            <a:avLst/>
          </a:prstGeom>
        </p:spPr>
      </p:pic>
      <p:pic>
        <p:nvPicPr>
          <p:cNvPr id="8" name="Picture 7">
            <a:extLst>
              <a:ext uri="{FF2B5EF4-FFF2-40B4-BE49-F238E27FC236}">
                <a16:creationId xmlns:a16="http://schemas.microsoft.com/office/drawing/2014/main" id="{67EBAB0A-CC29-A5DC-D5C5-2A80798CCAD8}"/>
              </a:ext>
            </a:extLst>
          </p:cNvPr>
          <p:cNvPicPr>
            <a:picLocks noChangeAspect="1"/>
          </p:cNvPicPr>
          <p:nvPr/>
        </p:nvPicPr>
        <p:blipFill>
          <a:blip r:embed="rId7"/>
          <a:stretch>
            <a:fillRect/>
          </a:stretch>
        </p:blipFill>
        <p:spPr>
          <a:xfrm>
            <a:off x="4326105" y="2652217"/>
            <a:ext cx="9602540" cy="5212807"/>
          </a:xfrm>
          <a:prstGeom prst="rect">
            <a:avLst/>
          </a:prstGeom>
        </p:spPr>
      </p:pic>
    </p:spTree>
    <p:custDataLst>
      <p:tags r:id="rId1"/>
    </p:custDataLst>
    <p:extLst>
      <p:ext uri="{BB962C8B-B14F-4D97-AF65-F5344CB8AC3E}">
        <p14:creationId xmlns:p14="http://schemas.microsoft.com/office/powerpoint/2010/main" val="306571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737B14E-C0D8-4456-AC91-8C78EC5DBDA5}"/>
              </a:ext>
            </a:extLst>
          </p:cNvPr>
          <p:cNvSpPr>
            <a:spLocks noGrp="1"/>
          </p:cNvSpPr>
          <p:nvPr>
            <p:ph type="title"/>
          </p:nvPr>
        </p:nvSpPr>
        <p:spPr>
          <a:xfrm>
            <a:off x="824201" y="1384287"/>
            <a:ext cx="3840480" cy="5353396"/>
          </a:xfrm>
        </p:spPr>
        <p:txBody>
          <a:bodyPr>
            <a:normAutofit/>
          </a:bodyPr>
          <a:lstStyle/>
          <a:p>
            <a:r>
              <a:rPr lang="el">
                <a:solidFill>
                  <a:srgbClr val="FFFFFF"/>
                </a:solidFill>
              </a:rPr>
              <a:t>Ομαδική Γνώση</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defRPr/>
            </a:pPr>
            <a:endParaRPr lang="en-US" sz="2160">
              <a:solidFill>
                <a:prstClr val="black"/>
              </a:solidFill>
              <a:latin typeface="Calibri" panose="020F0502020204030204"/>
            </a:endParaRPr>
          </a:p>
        </p:txBody>
      </p:sp>
      <p:sp>
        <p:nvSpPr>
          <p:cNvPr id="5" name="Content Placeholder 4">
            <a:extLst>
              <a:ext uri="{FF2B5EF4-FFF2-40B4-BE49-F238E27FC236}">
                <a16:creationId xmlns:a16="http://schemas.microsoft.com/office/drawing/2014/main" id="{6878A224-8492-425E-9DAD-6AFA72ADB406}"/>
              </a:ext>
            </a:extLst>
          </p:cNvPr>
          <p:cNvSpPr>
            <a:spLocks noGrp="1"/>
          </p:cNvSpPr>
          <p:nvPr>
            <p:ph idx="1"/>
          </p:nvPr>
        </p:nvSpPr>
        <p:spPr>
          <a:xfrm>
            <a:off x="5336770" y="709613"/>
            <a:ext cx="8287789" cy="6702743"/>
          </a:xfrm>
        </p:spPr>
        <p:txBody>
          <a:bodyPr anchor="ctr">
            <a:normAutofit lnSpcReduction="10000"/>
          </a:bodyPr>
          <a:lstStyle/>
          <a:p>
            <a:r>
              <a:rPr lang="el" err="1"/>
              <a:t>Γνωστικές διεργασίες που προκύπτουν από πολύπλοκες και δυναμικές αλληλεπιδράσεις (Salas &amp; Fiore, 2004)</a:t>
            </a:r>
          </a:p>
          <a:p>
            <a:endParaRPr lang="nb-NO"/>
          </a:p>
          <a:p>
            <a:pPr marL="0" indent="0">
              <a:buNone/>
            </a:pPr>
            <a:r>
              <a:rPr lang="el"/>
              <a:t>Στόχος: </a:t>
            </a:r>
          </a:p>
          <a:p>
            <a:r>
              <a:rPr lang="el"/>
              <a:t>Πώς μπορεί να χρησιμοποιηθεί η τεχνολογία για την ενίσχυση των κοινών αξιολογήσεων κατάστασης</a:t>
            </a:r>
            <a:endParaRPr lang="nb-NO"/>
          </a:p>
          <a:p>
            <a:pPr lvl="1"/>
            <a:r>
              <a:rPr lang="el" err="1"/>
              <a:t>Τοποθετημένη γνώση (SA)</a:t>
            </a:r>
          </a:p>
          <a:p>
            <a:pPr lvl="1"/>
            <a:r>
              <a:rPr lang="el"/>
              <a:t>Κατανεμημένη γνώση </a:t>
            </a:r>
          </a:p>
          <a:p>
            <a:pPr lvl="2"/>
            <a:r>
              <a:rPr lang="el" err="1"/>
              <a:t>Τι γνωρίζουν τα άτομα μεμονωμένα</a:t>
            </a:r>
            <a:endParaRPr lang="nb-NO"/>
          </a:p>
          <a:p>
            <a:pPr lvl="1"/>
            <a:r>
              <a:rPr lang="el" err="1"/>
              <a:t>Διαδικασίες επικοινωνίας</a:t>
            </a:r>
            <a:endParaRPr lang="nb-NO"/>
          </a:p>
          <a:p>
            <a:pPr lvl="2"/>
            <a:r>
              <a:rPr lang="el" err="1"/>
              <a:t>Διευκολυντικό, εξουθενωτικό</a:t>
            </a:r>
            <a:endParaRPr lang="nb-NO"/>
          </a:p>
          <a:p>
            <a:pPr lvl="1"/>
            <a:r>
              <a:rPr lang="el"/>
              <a:t>Ομαδική Γνώση</a:t>
            </a:r>
            <a:endParaRPr lang="nb-NO"/>
          </a:p>
          <a:p>
            <a:pPr lvl="1"/>
            <a:endParaRPr lang="nb-NO"/>
          </a:p>
        </p:txBody>
      </p:sp>
      <p:grpSp>
        <p:nvGrpSpPr>
          <p:cNvPr id="3" name="Group 2">
            <a:extLst>
              <a:ext uri="{FF2B5EF4-FFF2-40B4-BE49-F238E27FC236}">
                <a16:creationId xmlns:a16="http://schemas.microsoft.com/office/drawing/2014/main" id="{13E34475-CDC8-3317-6C8E-70FC29B5A88A}"/>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55E3A736-58DF-DD18-3A1C-08DF7AC8CE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CB80717-B60C-1100-C5CF-0E34FC3541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7671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56C7-B96C-2244-0C17-3926BC065E4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EE27E8-9959-D0F9-BD73-4B12D6693A33}"/>
              </a:ext>
            </a:extLst>
          </p:cNvPr>
          <p:cNvSpPr>
            <a:spLocks noGrp="1"/>
          </p:cNvSpPr>
          <p:nvPr>
            <p:ph idx="1"/>
          </p:nvPr>
        </p:nvSpPr>
        <p:spPr/>
        <p:txBody>
          <a:bodyPr/>
          <a:lstStyle/>
          <a:p>
            <a:endParaRPr lang="en-GB"/>
          </a:p>
        </p:txBody>
      </p:sp>
      <p:pic>
        <p:nvPicPr>
          <p:cNvPr id="4" name="Content Placeholder 3">
            <a:extLst>
              <a:ext uri="{FF2B5EF4-FFF2-40B4-BE49-F238E27FC236}">
                <a16:creationId xmlns:a16="http://schemas.microsoft.com/office/drawing/2014/main" id="{E3B32119-8EA9-D1F3-CF54-8AD62AEC93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2638" y="1024933"/>
            <a:ext cx="8328020" cy="6766517"/>
          </a:xfrm>
          <a:prstGeom prst="rect">
            <a:avLst/>
          </a:prstGeom>
          <a:ln>
            <a:noFill/>
          </a:ln>
        </p:spPr>
      </p:pic>
      <p:sp>
        <p:nvSpPr>
          <p:cNvPr id="5" name="Oval 4">
            <a:extLst>
              <a:ext uri="{FF2B5EF4-FFF2-40B4-BE49-F238E27FC236}">
                <a16:creationId xmlns:a16="http://schemas.microsoft.com/office/drawing/2014/main" id="{0F807339-F319-CDD0-D2E9-70CBC98E2178}"/>
              </a:ext>
            </a:extLst>
          </p:cNvPr>
          <p:cNvSpPr/>
          <p:nvPr/>
        </p:nvSpPr>
        <p:spPr>
          <a:xfrm>
            <a:off x="6655762" y="1024933"/>
            <a:ext cx="2155729" cy="1207090"/>
          </a:xfrm>
          <a:prstGeom prst="ellipse">
            <a:avLst/>
          </a:prstGeom>
          <a:noFill/>
          <a:ln w="5715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E2B672F5-ED4D-34B9-A0AC-A987AE4BC17C}"/>
              </a:ext>
            </a:extLst>
          </p:cNvPr>
          <p:cNvSpPr/>
          <p:nvPr/>
        </p:nvSpPr>
        <p:spPr>
          <a:xfrm>
            <a:off x="10509745" y="2826328"/>
            <a:ext cx="3555390" cy="2227811"/>
          </a:xfrm>
          <a:prstGeom prst="roundRect">
            <a:avLst/>
          </a:prstGeom>
          <a:solidFill>
            <a:srgbClr val="F006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4320">
                <a:solidFill>
                  <a:prstClr val="white"/>
                </a:solidFill>
                <a:latin typeface="Calibri" panose="020F0502020204030204"/>
              </a:rPr>
              <a:t>Νοητικά μοντέλα</a:t>
            </a:r>
            <a:endParaRPr lang="en-GB" sz="4320">
              <a:solidFill>
                <a:prstClr val="white"/>
              </a:solidFill>
              <a:latin typeface="Calibri" panose="020F0502020204030204"/>
            </a:endParaRPr>
          </a:p>
        </p:txBody>
      </p:sp>
      <p:cxnSp>
        <p:nvCxnSpPr>
          <p:cNvPr id="9" name="Straight Arrow Connector 8">
            <a:extLst>
              <a:ext uri="{FF2B5EF4-FFF2-40B4-BE49-F238E27FC236}">
                <a16:creationId xmlns:a16="http://schemas.microsoft.com/office/drawing/2014/main" id="{92575303-F9EF-6070-B0B1-BB5A72934700}"/>
              </a:ext>
            </a:extLst>
          </p:cNvPr>
          <p:cNvCxnSpPr>
            <a:cxnSpLocks/>
            <a:stCxn id="5" idx="6"/>
            <a:endCxn id="7" idx="0"/>
          </p:cNvCxnSpPr>
          <p:nvPr/>
        </p:nvCxnSpPr>
        <p:spPr>
          <a:xfrm>
            <a:off x="8811491" y="1628478"/>
            <a:ext cx="3475949" cy="1197850"/>
          </a:xfrm>
          <a:prstGeom prst="straightConnector1">
            <a:avLst/>
          </a:prstGeom>
          <a:ln w="57150">
            <a:solidFill>
              <a:srgbClr val="F006D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68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lh6.googleusercontent.com/CWIPsyAFcp9I9PaIrcSr8bJuelEAJfIktycV--oPcnvgpz3btUnzSDqPeujg8vSYdNxZRzSZX_lK8j1SunMWvvjPHbIW6xp11lwznKeEKT1sf54-YTEfUk4-RQ8nwzJWb19tFS1h4A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606532"/>
            <a:ext cx="7402237" cy="495013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370390" y="285366"/>
            <a:ext cx="13889621" cy="881364"/>
          </a:xfrm>
        </p:spPr>
        <p:txBody>
          <a:bodyPr>
            <a:normAutofit fontScale="90000"/>
          </a:bodyPr>
          <a:lstStyle/>
          <a:p>
            <a:r>
              <a:rPr lang="el" sz="3840" err="1">
                <a:solidFill>
                  <a:schemeClr val="accent1"/>
                </a:solidFill>
                <a:latin typeface="Helvetica Neue" charset="0"/>
                <a:ea typeface="Helvetica Neue" charset="0"/>
                <a:cs typeface="Helvetica Neue" charset="0"/>
              </a:rPr>
              <a:t>Οργανωτική Κουλτούρα και Κοινωνικές Πτυχές της Κυβερνοασφάλειας</a:t>
            </a:r>
            <a:endParaRPr lang="en-US" sz="3840">
              <a:solidFill>
                <a:schemeClr val="accent1"/>
              </a:solidFill>
            </a:endParaRPr>
          </a:p>
        </p:txBody>
      </p:sp>
      <p:sp>
        <p:nvSpPr>
          <p:cNvPr id="3" name="TekstSylinder 2"/>
          <p:cNvSpPr txBox="1"/>
          <p:nvPr/>
        </p:nvSpPr>
        <p:spPr>
          <a:xfrm>
            <a:off x="412504" y="1437967"/>
            <a:ext cx="6395802" cy="461665"/>
          </a:xfrm>
          <a:prstGeom prst="rect">
            <a:avLst/>
          </a:prstGeom>
          <a:noFill/>
        </p:spPr>
        <p:txBody>
          <a:bodyPr wrap="square" rtlCol="0">
            <a:spAutoFit/>
          </a:bodyPr>
          <a:lstStyle/>
          <a:p>
            <a:pPr defTabSz="1097280"/>
            <a:r>
              <a:rPr lang="el" sz="2400" err="1">
                <a:solidFill>
                  <a:prstClr val="black"/>
                </a:solidFill>
                <a:latin typeface="Arial" charset="0"/>
                <a:ea typeface="Arial" charset="0"/>
                <a:cs typeface="Arial" charset="0"/>
              </a:rPr>
              <a:t>Κοινό νοητικό μοντέλο CS</a:t>
            </a:r>
          </a:p>
        </p:txBody>
      </p:sp>
      <p:sp>
        <p:nvSpPr>
          <p:cNvPr id="8" name="Rektangel 7"/>
          <p:cNvSpPr/>
          <p:nvPr/>
        </p:nvSpPr>
        <p:spPr>
          <a:xfrm>
            <a:off x="7172660" y="3893201"/>
            <a:ext cx="247184" cy="424732"/>
          </a:xfrm>
          <a:prstGeom prst="rect">
            <a:avLst/>
          </a:prstGeom>
        </p:spPr>
        <p:txBody>
          <a:bodyPr wrap="none">
            <a:spAutoFit/>
          </a:bodyPr>
          <a:lstStyle/>
          <a:p>
            <a:pPr defTabSz="1097280"/>
            <a:r>
              <a:rPr lang="sk-SK" sz="2160">
                <a:solidFill>
                  <a:prstClr val="black"/>
                </a:solidFill>
                <a:latin typeface="Calibri" panose="020F0502020204030204"/>
              </a:rPr>
              <a:t> </a:t>
            </a:r>
            <a:endParaRPr lang="nb-NO" sz="2160">
              <a:solidFill>
                <a:prstClr val="black"/>
              </a:solidFill>
              <a:latin typeface="Calibri" panose="020F0502020204030204"/>
            </a:endParaRPr>
          </a:p>
        </p:txBody>
      </p:sp>
      <p:sp>
        <p:nvSpPr>
          <p:cNvPr id="9" name="Rektangel 8"/>
          <p:cNvSpPr/>
          <p:nvPr/>
        </p:nvSpPr>
        <p:spPr>
          <a:xfrm>
            <a:off x="7172660" y="3893201"/>
            <a:ext cx="247184" cy="424732"/>
          </a:xfrm>
          <a:prstGeom prst="rect">
            <a:avLst/>
          </a:prstGeom>
        </p:spPr>
        <p:txBody>
          <a:bodyPr wrap="none">
            <a:spAutoFit/>
          </a:bodyPr>
          <a:lstStyle/>
          <a:p>
            <a:pPr defTabSz="1097280"/>
            <a:r>
              <a:rPr lang="sk-SK" sz="2160">
                <a:solidFill>
                  <a:prstClr val="black"/>
                </a:solidFill>
                <a:latin typeface="Calibri" panose="020F0502020204030204"/>
              </a:rPr>
              <a:t> </a:t>
            </a:r>
            <a:endParaRPr lang="nb-NO" sz="2160">
              <a:solidFill>
                <a:prstClr val="black"/>
              </a:solidFill>
              <a:latin typeface="Calibri" panose="020F0502020204030204"/>
            </a:endParaRPr>
          </a:p>
        </p:txBody>
      </p:sp>
      <p:sp>
        <p:nvSpPr>
          <p:cNvPr id="10" name="Rektangel 9"/>
          <p:cNvSpPr/>
          <p:nvPr/>
        </p:nvSpPr>
        <p:spPr>
          <a:xfrm>
            <a:off x="7172660" y="3893201"/>
            <a:ext cx="247184" cy="424732"/>
          </a:xfrm>
          <a:prstGeom prst="rect">
            <a:avLst/>
          </a:prstGeom>
        </p:spPr>
        <p:txBody>
          <a:bodyPr wrap="none">
            <a:spAutoFit/>
          </a:bodyPr>
          <a:lstStyle/>
          <a:p>
            <a:pPr defTabSz="1097280"/>
            <a:r>
              <a:rPr lang="sk-SK" sz="2160">
                <a:solidFill>
                  <a:prstClr val="black"/>
                </a:solidFill>
                <a:latin typeface="Calibri" panose="020F0502020204030204"/>
              </a:rPr>
              <a:t> </a:t>
            </a:r>
            <a:endParaRPr lang="nb-NO" sz="2160">
              <a:solidFill>
                <a:prstClr val="black"/>
              </a:solidFill>
              <a:latin typeface="Calibri" panose="020F0502020204030204"/>
            </a:endParaRPr>
          </a:p>
        </p:txBody>
      </p:sp>
      <p:pic>
        <p:nvPicPr>
          <p:cNvPr id="16388" name="Picture 4" descr="https://lh4.googleusercontent.com/pPZZYsY-XEaBZprFZ61HujUmjnwajwJV0_ue9uDLtEgK7tL7RiMeYriZ3OOtSyWZw_dUwVNH9tp_16oYEVgclbPKyvcmMg5C4MKXGplx7PKzPrB2Sjpe6W1TNhkLB1ITuPiHOMqSPR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14742" y="1303021"/>
            <a:ext cx="5918635" cy="600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0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4000" b="-4000"/>
          </a:stretch>
        </a:blipFill>
        <a:effectLst/>
      </p:bgPr>
    </p:bg>
    <p:spTree>
      <p:nvGrpSpPr>
        <p:cNvPr id="1" name=""/>
        <p:cNvGrpSpPr/>
        <p:nvPr/>
      </p:nvGrpSpPr>
      <p:grpSpPr>
        <a:xfrm>
          <a:off x="0" y="0"/>
          <a:ext cx="0" cy="0"/>
          <a:chOff x="0" y="0"/>
          <a:chExt cx="0" cy="0"/>
        </a:xfrm>
      </p:grpSpPr>
      <p:sp>
        <p:nvSpPr>
          <p:cNvPr id="6" name="Plassholder for lysbildenummer 5"/>
          <p:cNvSpPr>
            <a:spLocks noGrp="1"/>
          </p:cNvSpPr>
          <p:nvPr>
            <p:ph type="sldNum" sz="quarter" idx="12"/>
          </p:nvPr>
        </p:nvSpPr>
        <p:spPr>
          <a:xfrm>
            <a:off x="1382861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67</a:t>
            </a:fld>
            <a:endParaRPr lang="nb-NO">
              <a:solidFill>
                <a:prstClr val="black">
                  <a:tint val="75000"/>
                </a:prstClr>
              </a:solidFill>
              <a:latin typeface="Calibri" panose="020F0502020204030204"/>
            </a:endParaRPr>
          </a:p>
        </p:txBody>
      </p:sp>
      <p:pic>
        <p:nvPicPr>
          <p:cNvPr id="3" name="Bild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23925" y="931935"/>
            <a:ext cx="8499006" cy="3383411"/>
          </a:xfrm>
          <a:prstGeom prst="rect">
            <a:avLst/>
          </a:prstGeom>
        </p:spPr>
      </p:pic>
      <p:sp>
        <p:nvSpPr>
          <p:cNvPr id="10" name="Tittel 2">
            <a:extLst>
              <a:ext uri="{FF2B5EF4-FFF2-40B4-BE49-F238E27FC236}">
                <a16:creationId xmlns:a16="http://schemas.microsoft.com/office/drawing/2014/main" id="{0130F847-9A87-AB4D-8D0D-FF9DA6C9AB2A}"/>
              </a:ext>
            </a:extLst>
          </p:cNvPr>
          <p:cNvSpPr txBox="1">
            <a:spLocks/>
          </p:cNvSpPr>
          <p:nvPr/>
        </p:nvSpPr>
        <p:spPr>
          <a:xfrm>
            <a:off x="516458" y="138417"/>
            <a:ext cx="14113943" cy="640175"/>
          </a:xfrm>
          <a:prstGeom prst="rect">
            <a:avLst/>
          </a:prstGeom>
        </p:spPr>
        <p:txBody>
          <a:bodyPr vert="horz" wrap="square"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el" sz="3200" err="1">
                <a:solidFill>
                  <a:prstClr val="black"/>
                </a:solidFill>
                <a:latin typeface="Helvetica Neue" charset="0"/>
                <a:ea typeface="Helvetica Neue" charset="0"/>
                <a:cs typeface="Helvetica Neue" charset="0"/>
              </a:rPr>
              <a:t>Γνωστικές Μηχανικές προσεγγίσεις στην επικοινωνία στην ΥΥ</a:t>
            </a:r>
          </a:p>
        </p:txBody>
      </p:sp>
      <p:sp>
        <p:nvSpPr>
          <p:cNvPr id="2" name="TekstSylinder 1"/>
          <p:cNvSpPr txBox="1"/>
          <p:nvPr/>
        </p:nvSpPr>
        <p:spPr>
          <a:xfrm>
            <a:off x="2961856" y="4782846"/>
            <a:ext cx="8437503" cy="2062103"/>
          </a:xfrm>
          <a:prstGeom prst="rect">
            <a:avLst/>
          </a:prstGeom>
          <a:noFill/>
        </p:spPr>
        <p:txBody>
          <a:bodyPr wrap="none" rtlCol="0">
            <a:spAutoFit/>
          </a:bodyPr>
          <a:lstStyle/>
          <a:p>
            <a:pPr marL="457188" indent="-457188" defTabSz="1097280">
              <a:buFont typeface="Arial" charset="0"/>
              <a:buChar char="•"/>
            </a:pPr>
            <a:r>
              <a:rPr lang="el" sz="1920" err="1">
                <a:solidFill>
                  <a:prstClr val="black"/>
                </a:solidFill>
                <a:latin typeface="Calibri" panose="020F0502020204030204"/>
              </a:rPr>
              <a:t>Μοντέλο προσανατολισμού, εντοπισμού, γεφύρωσης (OLB) </a:t>
            </a:r>
            <a:r>
              <a:rPr lang="el" sz="1280">
                <a:solidFill>
                  <a:prstClr val="white">
                    <a:lumMod val="75000"/>
                  </a:prstClr>
                </a:solidFill>
                <a:latin typeface="Calibri" panose="020F0502020204030204"/>
              </a:rPr>
              <a:t>(Knox et al., 2018)</a:t>
            </a:r>
          </a:p>
          <a:p>
            <a:pPr marL="457188" indent="-457188" defTabSz="1097280">
              <a:buFont typeface="Arial" charset="0"/>
              <a:buChar char="•"/>
            </a:pPr>
            <a:endParaRPr lang="nb-NO" sz="1280">
              <a:solidFill>
                <a:prstClr val="white">
                  <a:lumMod val="75000"/>
                </a:prstClr>
              </a:solidFill>
              <a:latin typeface="Calibri" panose="020F0502020204030204"/>
            </a:endParaRPr>
          </a:p>
          <a:p>
            <a:pPr marL="457188" indent="-457188" defTabSz="1097280">
              <a:buFont typeface="Arial" charset="0"/>
              <a:buChar char="•"/>
            </a:pPr>
            <a:r>
              <a:rPr lang="el" sz="1920">
                <a:solidFill>
                  <a:prstClr val="black"/>
                </a:solidFill>
                <a:latin typeface="Calibri" panose="020F0502020204030204"/>
              </a:rPr>
              <a:t>Ενίσχυση της μεταγνωστικής επίγνωσης της θέσης του ίδιου και του συντρόφου εντός του HS</a:t>
            </a:r>
            <a:br>
              <a:rPr lang="nb-NO" sz="1920">
                <a:solidFill>
                  <a:prstClr val="black"/>
                </a:solidFill>
                <a:latin typeface="Calibri" panose="020F0502020204030204"/>
              </a:rPr>
            </a:br>
            <a:r>
              <a:rPr lang="el" sz="1920">
                <a:solidFill>
                  <a:prstClr val="black"/>
                </a:solidFill>
                <a:latin typeface="Calibri" panose="020F0502020204030204"/>
              </a:rPr>
              <a:t>για τη βελτίωση της ροής της επικοινωνίας </a:t>
            </a:r>
          </a:p>
          <a:p>
            <a:pPr marL="457188" indent="-457188" defTabSz="1097280">
              <a:buFont typeface="Arial" charset="0"/>
              <a:buChar char="•"/>
            </a:pPr>
            <a:endParaRPr lang="nb-NO" sz="1920">
              <a:solidFill>
                <a:prstClr val="black"/>
              </a:solidFill>
              <a:latin typeface="Calibri" panose="020F0502020204030204"/>
            </a:endParaRPr>
          </a:p>
          <a:p>
            <a:pPr marL="457188" indent="-457188" defTabSz="1097280">
              <a:buFont typeface="Arial" charset="0"/>
              <a:buChar char="•"/>
            </a:pPr>
            <a:r>
              <a:rPr lang="el" sz="1920" err="1">
                <a:solidFill>
                  <a:prstClr val="black"/>
                </a:solidFill>
                <a:latin typeface="Calibri" panose="020F0502020204030204"/>
              </a:rPr>
              <a:t>Ανάλυση κατάστασης και Κοινή Νοητική Μοντελοποίηση</a:t>
            </a:r>
            <a:endParaRPr lang="nb-NO" sz="1920">
              <a:solidFill>
                <a:prstClr val="black"/>
              </a:solidFill>
              <a:latin typeface="Calibri" panose="020F0502020204030204"/>
            </a:endParaRPr>
          </a:p>
          <a:p>
            <a:pPr marL="457188" indent="-457188" defTabSz="1097280">
              <a:buFont typeface="Arial" charset="0"/>
              <a:buChar char="•"/>
            </a:pPr>
            <a:endParaRPr lang="nb-NO" sz="1920">
              <a:solidFill>
                <a:prstClr val="white">
                  <a:lumMod val="75000"/>
                </a:prstClr>
              </a:solidFill>
              <a:latin typeface="Calibri" panose="020F0502020204030204"/>
            </a:endParaRPr>
          </a:p>
        </p:txBody>
      </p:sp>
    </p:spTree>
    <p:custDataLst>
      <p:tags r:id="rId1"/>
    </p:custDataLst>
    <p:extLst>
      <p:ext uri="{BB962C8B-B14F-4D97-AF65-F5344CB8AC3E}">
        <p14:creationId xmlns:p14="http://schemas.microsoft.com/office/powerpoint/2010/main" val="157841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737B14E-C0D8-4456-AC91-8C78EC5DBDA5}"/>
              </a:ext>
            </a:extLst>
          </p:cNvPr>
          <p:cNvSpPr>
            <a:spLocks noGrp="1"/>
          </p:cNvSpPr>
          <p:nvPr>
            <p:ph type="title"/>
          </p:nvPr>
        </p:nvSpPr>
        <p:spPr>
          <a:xfrm>
            <a:off x="824201" y="1384287"/>
            <a:ext cx="3840480" cy="5353396"/>
          </a:xfrm>
        </p:spPr>
        <p:txBody>
          <a:bodyPr>
            <a:normAutofit/>
          </a:bodyPr>
          <a:lstStyle/>
          <a:p>
            <a:r>
              <a:rPr lang="el">
                <a:solidFill>
                  <a:srgbClr val="FFFFFF"/>
                </a:solidFill>
              </a:rPr>
              <a:t>Ομαδική Γνώση</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5" name="Content Placeholder 4">
            <a:extLst>
              <a:ext uri="{FF2B5EF4-FFF2-40B4-BE49-F238E27FC236}">
                <a16:creationId xmlns:a16="http://schemas.microsoft.com/office/drawing/2014/main" id="{6878A224-8492-425E-9DAD-6AFA72ADB406}"/>
              </a:ext>
            </a:extLst>
          </p:cNvPr>
          <p:cNvSpPr>
            <a:spLocks noGrp="1"/>
          </p:cNvSpPr>
          <p:nvPr>
            <p:ph idx="1"/>
          </p:nvPr>
        </p:nvSpPr>
        <p:spPr>
          <a:xfrm>
            <a:off x="5336770" y="709613"/>
            <a:ext cx="8287789" cy="6702743"/>
          </a:xfrm>
        </p:spPr>
        <p:txBody>
          <a:bodyPr anchor="ctr">
            <a:normAutofit lnSpcReduction="10000"/>
          </a:bodyPr>
          <a:lstStyle/>
          <a:p>
            <a:r>
              <a:rPr lang="el" err="1"/>
              <a:t>Γνωστικές διεργασίες που προκύπτουν από πολύπλοκες και δυναμικές αλληλεπιδράσεις (Salas &amp; Fiore, 2004)</a:t>
            </a:r>
          </a:p>
          <a:p>
            <a:endParaRPr lang="nb-NO"/>
          </a:p>
          <a:p>
            <a:pPr marL="0" indent="0">
              <a:buNone/>
            </a:pPr>
            <a:r>
              <a:rPr lang="el"/>
              <a:t>Στόχος: </a:t>
            </a:r>
          </a:p>
          <a:p>
            <a:r>
              <a:rPr lang="el"/>
              <a:t>Πώς μπορεί να χρησιμοποιηθεί η τεχνολογία για την ενίσχυση των κοινών αξιολογήσεων κατάστασης</a:t>
            </a:r>
            <a:endParaRPr lang="nb-NO"/>
          </a:p>
          <a:p>
            <a:pPr lvl="1"/>
            <a:r>
              <a:rPr lang="el" err="1"/>
              <a:t>Τοποθετημένη γνώση (SA)</a:t>
            </a:r>
          </a:p>
          <a:p>
            <a:pPr lvl="1"/>
            <a:r>
              <a:rPr lang="el"/>
              <a:t>Κατανεμημένη γνώση </a:t>
            </a:r>
          </a:p>
          <a:p>
            <a:pPr lvl="2"/>
            <a:r>
              <a:rPr lang="el" err="1"/>
              <a:t>Τι γνωρίζουν τα άτομα μεμονωμένα</a:t>
            </a:r>
            <a:endParaRPr lang="nb-NO"/>
          </a:p>
          <a:p>
            <a:pPr lvl="1"/>
            <a:r>
              <a:rPr lang="el" err="1"/>
              <a:t>Διαδικασίες επικοινωνίας</a:t>
            </a:r>
            <a:endParaRPr lang="nb-NO"/>
          </a:p>
          <a:p>
            <a:pPr lvl="2"/>
            <a:r>
              <a:rPr lang="el" err="1"/>
              <a:t>Διευκολυντικό, εξουθενωτικό</a:t>
            </a:r>
            <a:endParaRPr lang="nb-NO"/>
          </a:p>
          <a:p>
            <a:pPr lvl="1"/>
            <a:r>
              <a:rPr lang="el"/>
              <a:t>Ομαδική Γνώση</a:t>
            </a:r>
            <a:endParaRPr lang="nb-NO"/>
          </a:p>
          <a:p>
            <a:pPr lvl="1"/>
            <a:endParaRPr lang="nb-NO"/>
          </a:p>
        </p:txBody>
      </p:sp>
      <p:grpSp>
        <p:nvGrpSpPr>
          <p:cNvPr id="3" name="Group 2">
            <a:extLst>
              <a:ext uri="{FF2B5EF4-FFF2-40B4-BE49-F238E27FC236}">
                <a16:creationId xmlns:a16="http://schemas.microsoft.com/office/drawing/2014/main" id="{F869B565-886F-0664-0F8C-044BDD40EB40}"/>
              </a:ext>
            </a:extLst>
          </p:cNvPr>
          <p:cNvGrpSpPr/>
          <p:nvPr/>
        </p:nvGrpSpPr>
        <p:grpSpPr>
          <a:xfrm>
            <a:off x="10972801" y="7606115"/>
            <a:ext cx="2591913" cy="481557"/>
            <a:chOff x="5179092" y="5483822"/>
            <a:chExt cx="3294001" cy="612000"/>
          </a:xfrm>
        </p:grpSpPr>
        <p:pic>
          <p:nvPicPr>
            <p:cNvPr id="4" name="Picture 3">
              <a:extLst>
                <a:ext uri="{FF2B5EF4-FFF2-40B4-BE49-F238E27FC236}">
                  <a16:creationId xmlns:a16="http://schemas.microsoft.com/office/drawing/2014/main" id="{88BF35CC-4B90-2770-DF8D-5AF281790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57DA750-FF79-B0CF-2AB8-A525D25A05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3796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4000" b="-4000"/>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4560">
                <a:solidFill>
                  <a:prstClr val="black"/>
                </a:solidFill>
                <a:latin typeface="Calibri Light" panose="020F0302020204030204"/>
              </a:rPr>
              <a:t>Γνωστικές Μηχανικές προσεγγίσεις στην επικοινωνία στην ΥΥ</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marL="457188" indent="-274320" defTabSz="1097280">
              <a:lnSpc>
                <a:spcPct val="90000"/>
              </a:lnSpc>
              <a:spcAft>
                <a:spcPts val="720"/>
              </a:spcAft>
              <a:buFont typeface="Arial" panose="020B0604020202020204" pitchFamily="34" charset="0"/>
              <a:buChar char="•"/>
            </a:pPr>
            <a:r>
              <a:rPr lang="el" sz="2640">
                <a:solidFill>
                  <a:prstClr val="black"/>
                </a:solidFill>
                <a:latin typeface="Calibri" panose="020F0502020204030204"/>
              </a:rPr>
              <a:t>Μοντέλο προσανατολισμού, εντοπισμού, γεφύρωσης (OLB) (Knox et al., 2018)</a:t>
            </a:r>
          </a:p>
          <a:p>
            <a:pPr marL="457188" indent="-274320" defTabSz="1097280">
              <a:lnSpc>
                <a:spcPct val="90000"/>
              </a:lnSpc>
              <a:spcAft>
                <a:spcPts val="720"/>
              </a:spcAft>
              <a:buFont typeface="Arial" panose="020B0604020202020204" pitchFamily="34" charset="0"/>
              <a:buChar char="•"/>
            </a:pPr>
            <a:endParaRPr lang="en-US" sz="26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640">
                <a:solidFill>
                  <a:prstClr val="black"/>
                </a:solidFill>
                <a:latin typeface="Calibri" panose="020F0502020204030204"/>
              </a:rPr>
              <a:t>Ενίσχυση της μεταγνωστικής επίγνωσης της θέσης του ίδιου και του συντρόφου εντός του HS</a:t>
            </a:r>
            <a:br>
              <a:rPr lang="en-US" sz="2640">
                <a:solidFill>
                  <a:prstClr val="black"/>
                </a:solidFill>
                <a:latin typeface="Calibri" panose="020F0502020204030204"/>
              </a:rPr>
            </a:br>
            <a:r>
              <a:rPr lang="el" sz="2640">
                <a:solidFill>
                  <a:prstClr val="black"/>
                </a:solidFill>
                <a:latin typeface="Calibri" panose="020F0502020204030204"/>
              </a:rPr>
              <a:t>για τη βελτίωση της ροής της επικοινωνίας </a:t>
            </a:r>
          </a:p>
          <a:p>
            <a:pPr marL="457188" indent="-274320" defTabSz="1097280">
              <a:lnSpc>
                <a:spcPct val="90000"/>
              </a:lnSpc>
              <a:spcAft>
                <a:spcPts val="720"/>
              </a:spcAft>
              <a:buFont typeface="Arial" panose="020B0604020202020204" pitchFamily="34" charset="0"/>
              <a:buChar char="•"/>
            </a:pPr>
            <a:endParaRPr lang="en-US" sz="26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640">
                <a:solidFill>
                  <a:prstClr val="black"/>
                </a:solidFill>
                <a:latin typeface="Calibri" panose="020F0502020204030204"/>
              </a:rPr>
              <a:t>Ανάλυση Κατάστασης και Κοινή Νοητική Μοντελοποίηση</a:t>
            </a:r>
          </a:p>
          <a:p>
            <a:pPr marL="457188" indent="-274320" defTabSz="1097280">
              <a:lnSpc>
                <a:spcPct val="90000"/>
              </a:lnSpc>
              <a:spcAft>
                <a:spcPts val="720"/>
              </a:spcAft>
              <a:buFont typeface="Arial" panose="020B0604020202020204" pitchFamily="34" charset="0"/>
              <a:buChar char="•"/>
            </a:pPr>
            <a:endParaRPr lang="en-US" sz="2640">
              <a:solidFill>
                <a:prstClr val="black"/>
              </a:solidFill>
              <a:latin typeface="Calibri" panose="020F0502020204030204"/>
            </a:endParaRPr>
          </a:p>
        </p:txBody>
      </p:sp>
      <p:pic>
        <p:nvPicPr>
          <p:cNvPr id="7" name="Picture 6">
            <a:extLst>
              <a:ext uri="{FF2B5EF4-FFF2-40B4-BE49-F238E27FC236}">
                <a16:creationId xmlns:a16="http://schemas.microsoft.com/office/drawing/2014/main" id="{BD3B7EDF-2EFB-4BC3-AA8A-9F7A1ABEB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1536" y="395020"/>
            <a:ext cx="4227204" cy="4115963"/>
          </a:xfrm>
          <a:prstGeom prst="rect">
            <a:avLst/>
          </a:prstGeom>
        </p:spPr>
      </p:pic>
      <p:pic>
        <p:nvPicPr>
          <p:cNvPr id="3" name="Bilde 2"/>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9436608" y="5241772"/>
            <a:ext cx="4795114" cy="1918045"/>
          </a:xfrm>
          <a:prstGeom prst="rect">
            <a:avLst/>
          </a:prstGeom>
        </p:spPr>
      </p:pic>
      <p:sp>
        <p:nvSpPr>
          <p:cNvPr id="6" name="Plassholder for lysbildenummer 5"/>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75000"/>
                  </a:prstClr>
                </a:solidFill>
                <a:latin typeface="Calibri" panose="020F0502020204030204"/>
              </a:rPr>
              <a:pPr defTabSz="1097280">
                <a:spcAft>
                  <a:spcPts val="720"/>
                </a:spcAft>
              </a:pPr>
              <a:t>69</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59020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el"/>
              <a:t>Τα στοιχεία συνεχίστηκαν (Dawson, 2016)</a:t>
            </a:r>
            <a:endParaRPr lang="et-EE"/>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a:bodyPr>
          <a:lstStyle/>
          <a:p>
            <a:r>
              <a:rPr lang="el" i="1"/>
              <a:t>Οι μεταγνωστικές εμπειρίες </a:t>
            </a:r>
            <a:r>
              <a:rPr lang="el"/>
              <a:t>είναι συνειδητές γνωστικές ή συναισθηματικές εμπειρίες που αφορούν οποιαδήποτε πτυχή ενός πνευματικού εγχειρήματος.</a:t>
            </a:r>
            <a:endParaRPr lang="et-EE"/>
          </a:p>
        </p:txBody>
      </p:sp>
    </p:spTree>
    <p:extLst>
      <p:ext uri="{BB962C8B-B14F-4D97-AF65-F5344CB8AC3E}">
        <p14:creationId xmlns:p14="http://schemas.microsoft.com/office/powerpoint/2010/main" val="226245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t="-4000" b="-4000"/>
          </a:stretch>
        </a:blipFill>
        <a:effectLst/>
      </p:bgPr>
    </p:bg>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a:xfrm>
            <a:off x="1382116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70</a:t>
            </a:fld>
            <a:endParaRPr lang="nb-NO">
              <a:solidFill>
                <a:prstClr val="black">
                  <a:tint val="75000"/>
                </a:prstClr>
              </a:solidFill>
              <a:latin typeface="Calibri" panose="020F0502020204030204"/>
            </a:endParaRPr>
          </a:p>
        </p:txBody>
      </p:sp>
      <p:pic>
        <p:nvPicPr>
          <p:cNvPr id="11" name="Bilde 10"/>
          <p:cNvPicPr>
            <a:picLocks noChangeAspect="1"/>
          </p:cNvPicPr>
          <p:nvPr/>
        </p:nvPicPr>
        <p:blipFill rotWithShape="1">
          <a:blip r:embed="rId5" cstate="email">
            <a:extLst>
              <a:ext uri="{28A0092B-C50C-407E-A947-70E740481C1C}">
                <a14:useLocalDpi xmlns:a14="http://schemas.microsoft.com/office/drawing/2010/main"/>
              </a:ext>
            </a:extLst>
          </a:blip>
          <a:srcRect b="-9"/>
          <a:stretch/>
        </p:blipFill>
        <p:spPr>
          <a:xfrm>
            <a:off x="1630989" y="7248181"/>
            <a:ext cx="12190172" cy="762344"/>
          </a:xfrm>
          <a:prstGeom prst="rect">
            <a:avLst/>
          </a:prstGeom>
        </p:spPr>
      </p:pic>
      <p:pic>
        <p:nvPicPr>
          <p:cNvPr id="12" name="Bild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569459" y="2002087"/>
            <a:ext cx="3114361" cy="4705613"/>
          </a:xfrm>
          <a:prstGeom prst="rect">
            <a:avLst/>
          </a:prstGeom>
        </p:spPr>
      </p:pic>
      <p:grpSp>
        <p:nvGrpSpPr>
          <p:cNvPr id="17" name="Gruppe 16"/>
          <p:cNvGrpSpPr/>
          <p:nvPr/>
        </p:nvGrpSpPr>
        <p:grpSpPr>
          <a:xfrm>
            <a:off x="4752642" y="1867949"/>
            <a:ext cx="5946865" cy="4730213"/>
            <a:chOff x="3027150" y="648182"/>
            <a:chExt cx="3716791" cy="2956383"/>
          </a:xfrm>
        </p:grpSpPr>
        <p:pic>
          <p:nvPicPr>
            <p:cNvPr id="8" name="Bild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27150" y="648182"/>
              <a:ext cx="3716791" cy="2956383"/>
            </a:xfrm>
            <a:prstGeom prst="rect">
              <a:avLst/>
            </a:prstGeom>
          </p:spPr>
        </p:pic>
        <p:sp>
          <p:nvSpPr>
            <p:cNvPr id="13" name="Rektangel 12"/>
            <p:cNvSpPr/>
            <p:nvPr/>
          </p:nvSpPr>
          <p:spPr>
            <a:xfrm>
              <a:off x="3069604" y="648182"/>
              <a:ext cx="344928" cy="2777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grpSp>
      <p:sp>
        <p:nvSpPr>
          <p:cNvPr id="14" name="Rektangel 13"/>
          <p:cNvSpPr/>
          <p:nvPr/>
        </p:nvSpPr>
        <p:spPr>
          <a:xfrm>
            <a:off x="10876752" y="1014282"/>
            <a:ext cx="551885" cy="444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sp>
        <p:nvSpPr>
          <p:cNvPr id="15" name="Rektangel 14"/>
          <p:cNvSpPr/>
          <p:nvPr/>
        </p:nvSpPr>
        <p:spPr>
          <a:xfrm>
            <a:off x="10876752" y="2723408"/>
            <a:ext cx="551885" cy="444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sp>
        <p:nvSpPr>
          <p:cNvPr id="16" name="Rektangel 15"/>
          <p:cNvSpPr/>
          <p:nvPr/>
        </p:nvSpPr>
        <p:spPr>
          <a:xfrm>
            <a:off x="10810934" y="4233056"/>
            <a:ext cx="551885" cy="444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sp>
        <p:nvSpPr>
          <p:cNvPr id="18" name="TekstSylinder 17"/>
          <p:cNvSpPr txBox="1"/>
          <p:nvPr/>
        </p:nvSpPr>
        <p:spPr>
          <a:xfrm>
            <a:off x="447257" y="1082695"/>
            <a:ext cx="5371470" cy="4795159"/>
          </a:xfrm>
          <a:prstGeom prst="rect">
            <a:avLst/>
          </a:prstGeom>
          <a:noFill/>
        </p:spPr>
        <p:txBody>
          <a:bodyPr wrap="none" rtlCol="0">
            <a:spAutoFit/>
          </a:bodyPr>
          <a:lstStyle/>
          <a:p>
            <a:pPr marL="457188" indent="-457188" defTabSz="1097280">
              <a:buFont typeface="Arial" charset="0"/>
              <a:buChar char="•"/>
            </a:pPr>
            <a:r>
              <a:rPr lang="el" sz="2240" err="1">
                <a:solidFill>
                  <a:prstClr val="black"/>
                </a:solidFill>
                <a:latin typeface="Calibri" panose="020F0502020204030204"/>
              </a:rPr>
              <a:t>Διασύνδεση μεταξύ παραγόντων και</a:t>
            </a:r>
            <a:br>
              <a:rPr lang="nb-NO" sz="2240">
                <a:solidFill>
                  <a:prstClr val="black"/>
                </a:solidFill>
                <a:latin typeface="Calibri" panose="020F0502020204030204"/>
              </a:rPr>
            </a:br>
            <a:r>
              <a:rPr lang="el" sz="2240" err="1">
                <a:solidFill>
                  <a:prstClr val="black"/>
                </a:solidFill>
                <a:latin typeface="Calibri" panose="020F0502020204030204"/>
              </a:rPr>
              <a:t>περιουσιακών στοιχείων στη </a:t>
            </a:r>
            <a:r>
              <a:rPr lang="el" sz="2240" b="1" err="1">
                <a:solidFill>
                  <a:prstClr val="black"/>
                </a:solidFill>
                <a:latin typeface="Calibri" panose="020F0502020204030204"/>
                <a:sym typeface="Wingdings"/>
              </a:rPr>
              <a:t>λήψη αποφάσεων STS  </a:t>
            </a:r>
            <a:br>
              <a:rPr lang="nb-NO" sz="2240" b="1">
                <a:solidFill>
                  <a:prstClr val="black"/>
                </a:solidFill>
                <a:latin typeface="Calibri" panose="020F0502020204030204"/>
                <a:sym typeface="Wingdings"/>
              </a:rPr>
            </a:br>
            <a:r>
              <a:rPr lang="el" sz="1440">
                <a:solidFill>
                  <a:prstClr val="white">
                    <a:lumMod val="75000"/>
                  </a:prstClr>
                </a:solidFill>
                <a:latin typeface="Calibri" panose="020F0502020204030204"/>
              </a:rPr>
              <a:t>(Tikka-Ringas et al., 2014) </a:t>
            </a:r>
            <a:endParaRPr lang="nb-NO" sz="1440" b="1">
              <a:solidFill>
                <a:prstClr val="white">
                  <a:lumMod val="75000"/>
                </a:prstClr>
              </a:solidFill>
              <a:latin typeface="Calibri" panose="020F0502020204030204"/>
            </a:endParaRPr>
          </a:p>
          <a:p>
            <a:pPr marL="457188" indent="-457188" defTabSz="1097280">
              <a:buFont typeface="Arial" charset="0"/>
              <a:buChar char="•"/>
            </a:pPr>
            <a:endParaRPr lang="nb-NO" sz="2240">
              <a:solidFill>
                <a:prstClr val="black"/>
              </a:solidFill>
              <a:latin typeface="Calibri" panose="020F0502020204030204"/>
            </a:endParaRPr>
          </a:p>
          <a:p>
            <a:pPr marL="457188" indent="-457188" defTabSz="1097280">
              <a:buFont typeface="Arial" charset="0"/>
              <a:buChar char="•"/>
            </a:pPr>
            <a:r>
              <a:rPr lang="el" sz="2240" err="1">
                <a:solidFill>
                  <a:prstClr val="black"/>
                </a:solidFill>
                <a:latin typeface="Calibri" panose="020F0502020204030204"/>
              </a:rPr>
              <a:t>Επίμονο στοιχείο αβεβαιότητας</a:t>
            </a:r>
            <a:br>
              <a:rPr lang="nb-NO" sz="2240">
                <a:solidFill>
                  <a:prstClr val="black"/>
                </a:solidFill>
                <a:latin typeface="Calibri" panose="020F0502020204030204"/>
              </a:rPr>
            </a:br>
            <a:endParaRPr lang="nb-NO" sz="2240">
              <a:solidFill>
                <a:prstClr val="black"/>
              </a:solidFill>
              <a:latin typeface="Calibri" panose="020F0502020204030204"/>
            </a:endParaRPr>
          </a:p>
          <a:p>
            <a:pPr marL="457188" indent="-457188" defTabSz="1097280">
              <a:buFont typeface="Arial" charset="0"/>
              <a:buChar char="•"/>
            </a:pPr>
            <a:r>
              <a:rPr lang="el" sz="2240">
                <a:solidFill>
                  <a:prstClr val="black"/>
                </a:solidFill>
                <a:latin typeface="Calibri" panose="020F0502020204030204"/>
              </a:rPr>
              <a:t>Πολλαπλές διαστάσεις κρούσης</a:t>
            </a:r>
            <a:endParaRPr lang="nb-NO" sz="2240">
              <a:solidFill>
                <a:prstClr val="black"/>
              </a:solidFill>
              <a:latin typeface="Calibri" panose="020F0502020204030204"/>
            </a:endParaRPr>
          </a:p>
          <a:p>
            <a:pPr marL="1188690" lvl="1" indent="-457188" defTabSz="1097280">
              <a:buFont typeface="Arial" charset="0"/>
              <a:buChar char="•"/>
            </a:pPr>
            <a:r>
              <a:rPr lang="el" sz="2240">
                <a:solidFill>
                  <a:prstClr val="black"/>
                </a:solidFill>
                <a:latin typeface="Calibri" panose="020F0502020204030204"/>
              </a:rPr>
              <a:t>Περιουσιακά στοιχεία πελατών</a:t>
            </a:r>
            <a:endParaRPr lang="nb-NO" sz="2240">
              <a:solidFill>
                <a:prstClr val="black"/>
              </a:solidFill>
              <a:latin typeface="Calibri" panose="020F0502020204030204"/>
            </a:endParaRPr>
          </a:p>
          <a:p>
            <a:pPr marL="1188690" lvl="1" indent="-457188" defTabSz="1097280">
              <a:buFont typeface="Arial" charset="0"/>
              <a:buChar char="•"/>
            </a:pPr>
            <a:r>
              <a:rPr lang="el" sz="2240">
                <a:solidFill>
                  <a:prstClr val="black"/>
                </a:solidFill>
                <a:latin typeface="Calibri" panose="020F0502020204030204"/>
              </a:rPr>
              <a:t>Περιουσιακά στοιχεία τρίτων</a:t>
            </a:r>
            <a:endParaRPr lang="nb-NO" sz="2240">
              <a:solidFill>
                <a:prstClr val="black"/>
              </a:solidFill>
              <a:latin typeface="Calibri" panose="020F0502020204030204"/>
            </a:endParaRPr>
          </a:p>
          <a:p>
            <a:pPr marL="1188690" lvl="1" indent="-457188" defTabSz="1097280">
              <a:buFont typeface="Arial" charset="0"/>
              <a:buChar char="•"/>
            </a:pPr>
            <a:r>
              <a:rPr lang="el" sz="2240">
                <a:solidFill>
                  <a:prstClr val="black"/>
                </a:solidFill>
                <a:latin typeface="Calibri" panose="020F0502020204030204"/>
              </a:rPr>
              <a:t>Πράκτορες στο δίκτυο</a:t>
            </a:r>
            <a:endParaRPr lang="nb-NO" sz="2240">
              <a:solidFill>
                <a:prstClr val="black"/>
              </a:solidFill>
              <a:latin typeface="Calibri" panose="020F0502020204030204"/>
            </a:endParaRPr>
          </a:p>
          <a:p>
            <a:pPr marL="1188690" lvl="1" indent="-457188" defTabSz="1097280">
              <a:buFont typeface="Arial" charset="0"/>
              <a:buChar char="•"/>
            </a:pPr>
            <a:r>
              <a:rPr lang="el" sz="2240" err="1">
                <a:solidFill>
                  <a:prstClr val="black"/>
                </a:solidFill>
                <a:latin typeface="Calibri" panose="020F0502020204030204"/>
              </a:rPr>
              <a:t>Αντίπαλη συμπεριφορά</a:t>
            </a:r>
            <a:endParaRPr lang="nb-NO" sz="2240">
              <a:solidFill>
                <a:prstClr val="black"/>
              </a:solidFill>
              <a:latin typeface="Calibri" panose="020F0502020204030204"/>
            </a:endParaRPr>
          </a:p>
          <a:p>
            <a:pPr marL="1188690" lvl="1" indent="-457188" defTabSz="1097280">
              <a:buFont typeface="Arial" charset="0"/>
              <a:buChar char="•"/>
            </a:pPr>
            <a:r>
              <a:rPr lang="el" sz="2240">
                <a:solidFill>
                  <a:prstClr val="black"/>
                </a:solidFill>
                <a:latin typeface="Calibri" panose="020F0502020204030204"/>
              </a:rPr>
              <a:t>Και τα λοιπά....</a:t>
            </a:r>
          </a:p>
          <a:p>
            <a:pPr marL="1188690" lvl="1" indent="-457188" defTabSz="1097280">
              <a:buFont typeface="Arial" charset="0"/>
              <a:buChar char="•"/>
            </a:pPr>
            <a:endParaRPr lang="nb-NO" sz="2240">
              <a:solidFill>
                <a:prstClr val="black"/>
              </a:solidFill>
              <a:latin typeface="Calibri" panose="020F0502020204030204"/>
            </a:endParaRPr>
          </a:p>
          <a:p>
            <a:pPr marL="457188" indent="-457188" defTabSz="1097280">
              <a:buFont typeface="Arial" charset="0"/>
              <a:buChar char="•"/>
            </a:pPr>
            <a:endParaRPr lang="nb-NO" sz="2240">
              <a:solidFill>
                <a:prstClr val="black"/>
              </a:solidFill>
              <a:latin typeface="Calibri" panose="020F0502020204030204"/>
            </a:endParaRPr>
          </a:p>
        </p:txBody>
      </p:sp>
      <p:sp>
        <p:nvSpPr>
          <p:cNvPr id="20"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el" sz="3200" err="1">
                <a:solidFill>
                  <a:prstClr val="black"/>
                </a:solidFill>
                <a:latin typeface="Helvetica Neue" charset="0"/>
                <a:ea typeface="Helvetica Neue" charset="0"/>
                <a:cs typeface="Helvetica Neue" charset="0"/>
              </a:rPr>
              <a:t>Λήψη Αποφάσεων σε Κοινωνικο-Τεχνικά Συστήματα</a:t>
            </a:r>
          </a:p>
        </p:txBody>
      </p:sp>
    </p:spTree>
    <p:custDataLst>
      <p:tags r:id="rId1"/>
    </p:custDataLst>
    <p:extLst>
      <p:ext uri="{BB962C8B-B14F-4D97-AF65-F5344CB8AC3E}">
        <p14:creationId xmlns:p14="http://schemas.microsoft.com/office/powerpoint/2010/main" val="144123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grpSp>
        <p:nvGrpSpPr>
          <p:cNvPr id="35" name="Gruppe 34"/>
          <p:cNvGrpSpPr/>
          <p:nvPr/>
        </p:nvGrpSpPr>
        <p:grpSpPr>
          <a:xfrm>
            <a:off x="8271858" y="3990522"/>
            <a:ext cx="2431940" cy="2958686"/>
            <a:chOff x="5219953" y="2388031"/>
            <a:chExt cx="1519963" cy="1849179"/>
          </a:xfrm>
        </p:grpSpPr>
        <p:pic>
          <p:nvPicPr>
            <p:cNvPr id="33" name="Bilde 3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19953" y="3950199"/>
              <a:ext cx="1005234" cy="287011"/>
            </a:xfrm>
            <a:prstGeom prst="rect">
              <a:avLst/>
            </a:prstGeom>
          </p:spPr>
        </p:pic>
        <p:pic>
          <p:nvPicPr>
            <p:cNvPr id="34" name="Bilde 3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13732" y="2388031"/>
              <a:ext cx="1326184" cy="1849179"/>
            </a:xfrm>
            <a:prstGeom prst="rect">
              <a:avLst/>
            </a:prstGeom>
          </p:spPr>
        </p:pic>
      </p:grpSp>
      <p:sp>
        <p:nvSpPr>
          <p:cNvPr id="5" name="Plassholder for lysbildenummer 4"/>
          <p:cNvSpPr>
            <a:spLocks noGrp="1"/>
          </p:cNvSpPr>
          <p:nvPr>
            <p:ph type="sldNum" sz="quarter" idx="12"/>
          </p:nvPr>
        </p:nvSpPr>
        <p:spPr>
          <a:xfrm>
            <a:off x="1382861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71</a:t>
            </a:fld>
            <a:endParaRPr lang="nb-NO">
              <a:solidFill>
                <a:prstClr val="black">
                  <a:tint val="75000"/>
                </a:prstClr>
              </a:solidFill>
              <a:latin typeface="Calibri" panose="020F0502020204030204"/>
            </a:endParaRPr>
          </a:p>
        </p:txBody>
      </p:sp>
      <p:pic>
        <p:nvPicPr>
          <p:cNvPr id="12" name="Bild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41069" y="2896417"/>
            <a:ext cx="5399874" cy="1190425"/>
          </a:xfrm>
          <a:prstGeom prst="rect">
            <a:avLst/>
          </a:prstGeom>
        </p:spPr>
      </p:pic>
      <p:sp>
        <p:nvSpPr>
          <p:cNvPr id="15" name="TekstSylinder 14"/>
          <p:cNvSpPr txBox="1"/>
          <p:nvPr/>
        </p:nvSpPr>
        <p:spPr>
          <a:xfrm>
            <a:off x="502913" y="942413"/>
            <a:ext cx="9298123" cy="1569660"/>
          </a:xfrm>
          <a:prstGeom prst="rect">
            <a:avLst/>
          </a:prstGeom>
          <a:noFill/>
        </p:spPr>
        <p:txBody>
          <a:bodyPr wrap="none" rtlCol="0">
            <a:spAutoFit/>
          </a:bodyPr>
          <a:lstStyle/>
          <a:p>
            <a:pPr marL="457188" indent="-457188" defTabSz="1097280">
              <a:buFont typeface="Arial" charset="0"/>
              <a:buChar char="•"/>
            </a:pPr>
            <a:r>
              <a:rPr lang="el" sz="1920" b="1" err="1">
                <a:solidFill>
                  <a:prstClr val="black"/>
                </a:solidFill>
                <a:latin typeface="Calibri" panose="020F0502020204030204"/>
              </a:rPr>
              <a:t>Η επικοινωνία</a:t>
            </a:r>
            <a:r>
              <a:rPr lang="el" sz="1920">
                <a:solidFill>
                  <a:prstClr val="black"/>
                </a:solidFill>
                <a:latin typeface="Calibri" panose="020F0502020204030204"/>
              </a:rPr>
              <a:t> μεταξύ των ανθρώπων στον πυρήνα της λήψης αποφάσεων για την άμυνα στον κυβερνοχώρο</a:t>
            </a:r>
            <a:endParaRPr lang="nb-NO" sz="1920">
              <a:solidFill>
                <a:prstClr val="black"/>
              </a:solidFill>
              <a:latin typeface="Calibri" panose="020F0502020204030204"/>
            </a:endParaRPr>
          </a:p>
          <a:p>
            <a:pPr marL="457188" indent="-457188" defTabSz="1097280">
              <a:buFont typeface="Arial" charset="0"/>
              <a:buChar char="•"/>
            </a:pPr>
            <a:endParaRPr lang="nb-NO" sz="1920">
              <a:solidFill>
                <a:prstClr val="black"/>
              </a:solidFill>
              <a:latin typeface="Calibri" panose="020F0502020204030204"/>
            </a:endParaRPr>
          </a:p>
          <a:p>
            <a:pPr marL="457188" indent="-457188" defTabSz="1097280">
              <a:buFont typeface="Arial" charset="0"/>
              <a:buChar char="•"/>
            </a:pPr>
            <a:r>
              <a:rPr lang="el" sz="1920" err="1">
                <a:solidFill>
                  <a:prstClr val="black"/>
                </a:solidFill>
                <a:latin typeface="Calibri" panose="020F0502020204030204"/>
              </a:rPr>
              <a:t>Η επικοινωνία στα CTS είναι σαν ένα πρόβλημα σχεδιασμού λογισμικού</a:t>
            </a:r>
            <a:br>
              <a:rPr lang="nb-NO" sz="1920">
                <a:solidFill>
                  <a:prstClr val="black"/>
                </a:solidFill>
                <a:latin typeface="Calibri" panose="020F0502020204030204"/>
              </a:rPr>
            </a:br>
            <a:endParaRPr lang="nb-NO" sz="1920">
              <a:solidFill>
                <a:prstClr val="black"/>
              </a:solidFill>
              <a:latin typeface="Calibri" panose="020F0502020204030204"/>
            </a:endParaRPr>
          </a:p>
          <a:p>
            <a:pPr marL="457188" indent="-457188" defTabSz="1097280">
              <a:buFont typeface="Arial" charset="0"/>
              <a:buChar char="•"/>
            </a:pPr>
            <a:r>
              <a:rPr lang="el" sz="1920" err="1">
                <a:solidFill>
                  <a:prstClr val="black"/>
                </a:solidFill>
                <a:latin typeface="Calibri" panose="020F0502020204030204"/>
              </a:rPr>
              <a:t>Η επικοινωνία πρέπει να είναι αρκετά αρθρωτή (χωρίς τριβές) ώστε να είναι χρήσιμη για όλους τους ενδιαφερόμενους</a:t>
            </a:r>
          </a:p>
        </p:txBody>
      </p:sp>
      <p:pic>
        <p:nvPicPr>
          <p:cNvPr id="19" name="Bild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32238" y="2896416"/>
            <a:ext cx="2766700" cy="4109078"/>
          </a:xfrm>
          <a:prstGeom prst="rect">
            <a:avLst/>
          </a:prstGeom>
        </p:spPr>
      </p:pic>
      <p:grpSp>
        <p:nvGrpSpPr>
          <p:cNvPr id="17" name="Gruppe 16"/>
          <p:cNvGrpSpPr/>
          <p:nvPr/>
        </p:nvGrpSpPr>
        <p:grpSpPr>
          <a:xfrm>
            <a:off x="5298937" y="2896417"/>
            <a:ext cx="1469939" cy="4164638"/>
            <a:chOff x="3311835" y="1675093"/>
            <a:chExt cx="918712" cy="2602899"/>
          </a:xfrm>
        </p:grpSpPr>
        <p:pic>
          <p:nvPicPr>
            <p:cNvPr id="20" name="Bild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11835" y="1949364"/>
              <a:ext cx="918712" cy="2328628"/>
            </a:xfrm>
            <a:prstGeom prst="rect">
              <a:avLst/>
            </a:prstGeom>
          </p:spPr>
        </p:pic>
        <p:pic>
          <p:nvPicPr>
            <p:cNvPr id="22" name="Bilde 2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11835" y="1675093"/>
              <a:ext cx="588833" cy="274271"/>
            </a:xfrm>
            <a:prstGeom prst="rect">
              <a:avLst/>
            </a:prstGeom>
          </p:spPr>
        </p:pic>
      </p:grpSp>
      <p:pic>
        <p:nvPicPr>
          <p:cNvPr id="27" name="Bilde 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695009" y="4046810"/>
            <a:ext cx="945932" cy="2489778"/>
          </a:xfrm>
          <a:prstGeom prst="rect">
            <a:avLst/>
          </a:prstGeom>
        </p:spPr>
      </p:pic>
      <p:grpSp>
        <p:nvGrpSpPr>
          <p:cNvPr id="32" name="Gruppe 31"/>
          <p:cNvGrpSpPr/>
          <p:nvPr/>
        </p:nvGrpSpPr>
        <p:grpSpPr>
          <a:xfrm>
            <a:off x="6642913" y="4056496"/>
            <a:ext cx="1912475" cy="2622340"/>
            <a:chOff x="4218435" y="2388031"/>
            <a:chExt cx="1195297" cy="1638962"/>
          </a:xfrm>
        </p:grpSpPr>
        <p:pic>
          <p:nvPicPr>
            <p:cNvPr id="28" name="Bilde 2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87385" y="2579698"/>
              <a:ext cx="1126347" cy="1447295"/>
            </a:xfrm>
            <a:prstGeom prst="rect">
              <a:avLst/>
            </a:prstGeom>
          </p:spPr>
        </p:pic>
        <p:pic>
          <p:nvPicPr>
            <p:cNvPr id="29" name="Bilde 2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18435" y="2388031"/>
              <a:ext cx="777459" cy="191667"/>
            </a:xfrm>
            <a:prstGeom prst="rect">
              <a:avLst/>
            </a:prstGeom>
          </p:spPr>
        </p:pic>
      </p:grpSp>
      <p:sp>
        <p:nvSpPr>
          <p:cNvPr id="37" name="Tittel 2">
            <a:extLst>
              <a:ext uri="{FF2B5EF4-FFF2-40B4-BE49-F238E27FC236}">
                <a16:creationId xmlns:a16="http://schemas.microsoft.com/office/drawing/2014/main" id="{0130F847-9A87-AB4D-8D0D-FF9DA6C9AB2A}"/>
              </a:ext>
            </a:extLst>
          </p:cNvPr>
          <p:cNvSpPr txBox="1">
            <a:spLocks/>
          </p:cNvSpPr>
          <p:nvPr/>
        </p:nvSpPr>
        <p:spPr>
          <a:xfrm>
            <a:off x="516460" y="138417"/>
            <a:ext cx="14351446" cy="578620"/>
          </a:xfrm>
          <a:prstGeom prst="rect">
            <a:avLst/>
          </a:prstGeom>
        </p:spPr>
        <p:txBody>
          <a:bodyPr vert="horz" wrap="square"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el" sz="2800" dirty="0">
                <a:solidFill>
                  <a:prstClr val="black"/>
                </a:solidFill>
                <a:latin typeface="Helvetica Neue" charset="0"/>
                <a:ea typeface="Helvetica Neue" charset="0"/>
                <a:cs typeface="Helvetica Neue" charset="0"/>
              </a:rPr>
              <a:t>Ανθρώπινη επικοινωνία σε καταστάσεις απειλών στον κυβερνοχώρο (CTS)</a:t>
            </a:r>
          </a:p>
        </p:txBody>
      </p:sp>
    </p:spTree>
    <p:custDataLst>
      <p:tags r:id="rId1"/>
    </p:custDataLst>
    <p:extLst>
      <p:ext uri="{BB962C8B-B14F-4D97-AF65-F5344CB8AC3E}">
        <p14:creationId xmlns:p14="http://schemas.microsoft.com/office/powerpoint/2010/main" val="180126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72162" y="386082"/>
            <a:ext cx="8281432" cy="1362884"/>
          </a:xfrm>
        </p:spPr>
        <p:txBody>
          <a:bodyPr>
            <a:normAutofit/>
          </a:bodyPr>
          <a:lstStyle/>
          <a:p>
            <a:r>
              <a:rPr lang="el" sz="4320"/>
              <a:t>Μέθοδοι - Μετρήσεις</a:t>
            </a:r>
          </a:p>
        </p:txBody>
      </p:sp>
      <p:sp>
        <p:nvSpPr>
          <p:cNvPr id="3" name="Plassholder for innhold 2"/>
          <p:cNvSpPr>
            <a:spLocks noGrp="1"/>
          </p:cNvSpPr>
          <p:nvPr>
            <p:ph idx="1"/>
          </p:nvPr>
        </p:nvSpPr>
        <p:spPr>
          <a:xfrm>
            <a:off x="772163" y="1748965"/>
            <a:ext cx="7579954" cy="5663390"/>
          </a:xfrm>
        </p:spPr>
        <p:txBody>
          <a:bodyPr>
            <a:normAutofit/>
          </a:bodyPr>
          <a:lstStyle/>
          <a:p>
            <a:r>
              <a:rPr lang="el" sz="2880"/>
              <a:t>Το ανδρείκελο αυτοαξιολόγησης (SAM; </a:t>
            </a:r>
            <a:r>
              <a:rPr lang="el" sz="1920"/>
              <a:t>Bradley &amp; Lang, 1994</a:t>
            </a:r>
            <a:r>
              <a:rPr lang="el" sz="2880"/>
              <a:t>) χρησιμοποιήθηκε για τη μέτρηση συναισθηματικών καταστάσεων. </a:t>
            </a:r>
          </a:p>
          <a:p>
            <a:pPr lvl="1"/>
            <a:r>
              <a:rPr lang="el" sz="2400"/>
              <a:t>Συναισθηματική μεταβλητότητα</a:t>
            </a:r>
          </a:p>
          <a:p>
            <a:pPr lvl="1"/>
            <a:r>
              <a:rPr lang="el" sz="2400"/>
              <a:t>Αυτοαποτελεσματικότητα</a:t>
            </a:r>
            <a:endParaRPr lang="en-GB" sz="2400"/>
          </a:p>
        </p:txBody>
      </p:sp>
      <p:pic>
        <p:nvPicPr>
          <p:cNvPr id="7" name="Picture 6">
            <a:extLst>
              <a:ext uri="{FF2B5EF4-FFF2-40B4-BE49-F238E27FC236}">
                <a16:creationId xmlns:a16="http://schemas.microsoft.com/office/drawing/2014/main" id="{ACDC97B8-BD72-4391-A737-39F528258D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0339" y="2244060"/>
            <a:ext cx="6280061" cy="4034938"/>
          </a:xfrm>
          <a:prstGeom prst="rect">
            <a:avLst/>
          </a:prstGeom>
        </p:spPr>
      </p:pic>
      <p:pic>
        <p:nvPicPr>
          <p:cNvPr id="17" name="Bilde 3" descr="Διάγραμμα&#10;&#10;Η περιγραφή δημιουργείται αυτόματα">
            <a:extLst>
              <a:ext uri="{FF2B5EF4-FFF2-40B4-BE49-F238E27FC236}">
                <a16:creationId xmlns:a16="http://schemas.microsoft.com/office/drawing/2014/main" id="{A0ACEB94-5EAC-4547-A28F-1BF034532B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75840" y="6651619"/>
            <a:ext cx="1572762" cy="1572762"/>
          </a:xfrm>
          <a:prstGeom prst="rect">
            <a:avLst/>
          </a:prstGeom>
          <a:noFill/>
        </p:spPr>
      </p:pic>
      <p:pic>
        <p:nvPicPr>
          <p:cNvPr id="8" name="Content Placeholder 7">
            <a:extLst>
              <a:ext uri="{FF2B5EF4-FFF2-40B4-BE49-F238E27FC236}">
                <a16:creationId xmlns:a16="http://schemas.microsoft.com/office/drawing/2014/main" id="{6E2F208B-1CCA-418C-BA21-3AAFF768C5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2012" y="3707297"/>
            <a:ext cx="4620563" cy="3754207"/>
          </a:xfrm>
          <a:prstGeom prst="rect">
            <a:avLst/>
          </a:prstGeom>
        </p:spPr>
      </p:pic>
      <p:sp>
        <p:nvSpPr>
          <p:cNvPr id="4" name="Oval 3">
            <a:extLst>
              <a:ext uri="{FF2B5EF4-FFF2-40B4-BE49-F238E27FC236}">
                <a16:creationId xmlns:a16="http://schemas.microsoft.com/office/drawing/2014/main" id="{51E3AEF7-3FDD-43E7-93C1-AD131370A4D3}"/>
              </a:ext>
            </a:extLst>
          </p:cNvPr>
          <p:cNvSpPr/>
          <p:nvPr/>
        </p:nvSpPr>
        <p:spPr>
          <a:xfrm>
            <a:off x="4822929" y="3865999"/>
            <a:ext cx="1110040" cy="39553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9" name="Oval 8">
            <a:extLst>
              <a:ext uri="{FF2B5EF4-FFF2-40B4-BE49-F238E27FC236}">
                <a16:creationId xmlns:a16="http://schemas.microsoft.com/office/drawing/2014/main" id="{01F09C31-AE84-4D59-9944-7C357ED7317B}"/>
              </a:ext>
            </a:extLst>
          </p:cNvPr>
          <p:cNvSpPr/>
          <p:nvPr/>
        </p:nvSpPr>
        <p:spPr>
          <a:xfrm>
            <a:off x="4822929" y="6884275"/>
            <a:ext cx="1110040" cy="68678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36473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Μέτρηση HF στον κυβερνοχώρο </a:t>
            </a:r>
            <a:endParaRPr lang="en-US"/>
          </a:p>
        </p:txBody>
      </p:sp>
      <p:sp>
        <p:nvSpPr>
          <p:cNvPr id="3" name="Plassholder for innhold 2"/>
          <p:cNvSpPr>
            <a:spLocks noGrp="1"/>
          </p:cNvSpPr>
          <p:nvPr>
            <p:ph idx="1"/>
          </p:nvPr>
        </p:nvSpPr>
        <p:spPr>
          <a:xfrm>
            <a:off x="1005843" y="2190751"/>
            <a:ext cx="4954386" cy="5221607"/>
          </a:xfrm>
        </p:spPr>
        <p:txBody>
          <a:bodyPr>
            <a:normAutofit/>
          </a:bodyPr>
          <a:lstStyle/>
          <a:p>
            <a:r>
              <a:rPr lang="el"/>
              <a:t>Δίκτυο </a:t>
            </a:r>
          </a:p>
          <a:p>
            <a:r>
              <a:rPr lang="el" err="1"/>
              <a:t>Χαρακτηριστικό (περιφερικό) </a:t>
            </a:r>
          </a:p>
          <a:p>
            <a:r>
              <a:rPr lang="el" err="1"/>
              <a:t>Περιστασιακή (εγγύς)</a:t>
            </a:r>
          </a:p>
          <a:p>
            <a:r>
              <a:rPr lang="el"/>
              <a:t>Μεταβλητή (βιωματική)</a:t>
            </a:r>
          </a:p>
          <a:p>
            <a:endParaRPr lang="en-US"/>
          </a:p>
        </p:txBody>
      </p:sp>
      <p:pic>
        <p:nvPicPr>
          <p:cNvPr id="9" name="Picture 8">
            <a:extLst>
              <a:ext uri="{FF2B5EF4-FFF2-40B4-BE49-F238E27FC236}">
                <a16:creationId xmlns:a16="http://schemas.microsoft.com/office/drawing/2014/main" id="{F1DE7121-3156-470A-8A4E-5D8FF5C435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2577" y="1810008"/>
            <a:ext cx="8192388" cy="4609584"/>
          </a:xfrm>
          <a:prstGeom prst="rect">
            <a:avLst/>
          </a:prstGeom>
        </p:spPr>
      </p:pic>
    </p:spTree>
    <p:custDataLst>
      <p:tags r:id="rId1"/>
    </p:custDataLst>
    <p:extLst>
      <p:ext uri="{BB962C8B-B14F-4D97-AF65-F5344CB8AC3E}">
        <p14:creationId xmlns:p14="http://schemas.microsoft.com/office/powerpoint/2010/main" val="192022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3715" y="753077"/>
            <a:ext cx="8969006" cy="1590676"/>
          </a:xfrm>
        </p:spPr>
        <p:txBody>
          <a:bodyPr>
            <a:normAutofit/>
          </a:bodyPr>
          <a:lstStyle/>
          <a:p>
            <a:r>
              <a:rPr lang="el"/>
              <a:t>Αποτελέσματα – TWLQ Teamwork</a:t>
            </a:r>
          </a:p>
        </p:txBody>
      </p:sp>
      <p:sp>
        <p:nvSpPr>
          <p:cNvPr id="3" name="Plassholder for innhold 2"/>
          <p:cNvSpPr>
            <a:spLocks noGrp="1"/>
          </p:cNvSpPr>
          <p:nvPr>
            <p:ph idx="1"/>
          </p:nvPr>
        </p:nvSpPr>
        <p:spPr>
          <a:xfrm>
            <a:off x="1363715" y="2733807"/>
            <a:ext cx="9334763" cy="4140736"/>
          </a:xfrm>
        </p:spPr>
        <p:txBody>
          <a:bodyPr anchor="ctr">
            <a:normAutofit/>
          </a:bodyPr>
          <a:lstStyle/>
          <a:p>
            <a:r>
              <a:rPr lang="el" sz="3840"/>
              <a:t>Ο μεταβλητός έλεγχος συσχετίστηκε με λιγότερη παρακολούθηση της απόδοσης της ομάδας (φόρτος εργασίας ομάδας)</a:t>
            </a:r>
          </a:p>
          <a:p>
            <a:pPr lvl="1"/>
            <a:r>
              <a:rPr lang="el" sz="3840"/>
              <a:t>β = -.558, </a:t>
            </a:r>
            <a:r>
              <a:rPr lang="el" sz="3840" i="1"/>
              <a:t>R</a:t>
            </a:r>
            <a:r>
              <a:rPr lang="el" sz="3840" i="1" baseline="30000"/>
              <a:t>2 </a:t>
            </a:r>
            <a:r>
              <a:rPr lang="el" sz="3840"/>
              <a:t>= .311, </a:t>
            </a:r>
            <a:r>
              <a:rPr lang="el" sz="3840" i="1"/>
              <a:t>F</a:t>
            </a:r>
            <a:r>
              <a:rPr lang="el" sz="3840"/>
              <a:t> = 4.96, </a:t>
            </a:r>
            <a:r>
              <a:rPr lang="el" sz="3840" i="1"/>
              <a:t>p</a:t>
            </a:r>
            <a:r>
              <a:rPr lang="el" sz="3840"/>
              <a:t> =.048</a:t>
            </a:r>
            <a:endParaRPr lang="nb-NO" sz="3840"/>
          </a:p>
          <a:p>
            <a:pPr marL="548627" lvl="1" indent="0">
              <a:buNone/>
            </a:pPr>
            <a:endParaRPr lang="en-US" sz="3840"/>
          </a:p>
        </p:txBody>
      </p:sp>
      <p:pic>
        <p:nvPicPr>
          <p:cNvPr id="10" name="Bilde 3" descr="Διάγραμμα&#10;&#10;Η περιγραφή δημιουργείται αυτόματα">
            <a:extLst>
              <a:ext uri="{FF2B5EF4-FFF2-40B4-BE49-F238E27FC236}">
                <a16:creationId xmlns:a16="http://schemas.microsoft.com/office/drawing/2014/main" id="{25552933-5955-4620-AD76-89A227B88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6784" y="3429002"/>
            <a:ext cx="1371599" cy="1371599"/>
          </a:xfrm>
          <a:prstGeom prst="rect">
            <a:avLst/>
          </a:prstGeom>
          <a:noFill/>
        </p:spPr>
      </p:pic>
      <p:pic>
        <p:nvPicPr>
          <p:cNvPr id="7" name="Picture 6">
            <a:extLst>
              <a:ext uri="{FF2B5EF4-FFF2-40B4-BE49-F238E27FC236}">
                <a16:creationId xmlns:a16="http://schemas.microsoft.com/office/drawing/2014/main" id="{D7CE797E-357F-4A0A-8DFA-A14666C617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7211" y="5511385"/>
            <a:ext cx="10856502" cy="2369377"/>
          </a:xfrm>
          <a:prstGeom prst="rect">
            <a:avLst/>
          </a:prstGeom>
        </p:spPr>
      </p:pic>
    </p:spTree>
    <p:custDataLst>
      <p:tags r:id="rId1"/>
    </p:custDataLst>
    <p:extLst>
      <p:ext uri="{BB962C8B-B14F-4D97-AF65-F5344CB8AC3E}">
        <p14:creationId xmlns:p14="http://schemas.microsoft.com/office/powerpoint/2010/main" val="329122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68096" y="395021"/>
            <a:ext cx="8273491" cy="2139696"/>
          </a:xfrm>
        </p:spPr>
        <p:txBody>
          <a:bodyPr anchor="b">
            <a:normAutofit/>
          </a:bodyPr>
          <a:lstStyle/>
          <a:p>
            <a:r>
              <a:rPr lang="el" sz="6480"/>
              <a:t>Αποτελέσματα – TWLQ Task-Team</a:t>
            </a:r>
          </a:p>
        </p:txBody>
      </p:sp>
      <p:sp>
        <p:nvSpPr>
          <p:cNvPr id="11" name="Content Placeholder 10">
            <a:extLst>
              <a:ext uri="{FF2B5EF4-FFF2-40B4-BE49-F238E27FC236}">
                <a16:creationId xmlns:a16="http://schemas.microsoft.com/office/drawing/2014/main" id="{5FBD5653-A7D4-4C25-961E-59E0BA9060F3}"/>
              </a:ext>
            </a:extLst>
          </p:cNvPr>
          <p:cNvSpPr>
            <a:spLocks noGrp="1"/>
          </p:cNvSpPr>
          <p:nvPr>
            <p:ph idx="1"/>
          </p:nvPr>
        </p:nvSpPr>
        <p:spPr>
          <a:xfrm>
            <a:off x="768096" y="3247949"/>
            <a:ext cx="8273491" cy="4180637"/>
          </a:xfrm>
        </p:spPr>
        <p:txBody>
          <a:bodyPr>
            <a:normAutofit/>
          </a:bodyPr>
          <a:lstStyle/>
          <a:p>
            <a:r>
              <a:rPr lang="el" sz="2040"/>
              <a:t>Η υψηλότερη μεταβλητότητα της διάθεσης (β = -,322) και η υψηλότερη ενεργοποίηση (πιο διεγερμένη, β =-,511) προέβλεπαν λιγότερες απαιτήσεις υποστήριξης της ομάδας </a:t>
            </a:r>
          </a:p>
          <a:p>
            <a:pPr lvl="1"/>
            <a:r>
              <a:rPr lang="el" sz="2040" i="1"/>
              <a:t>R</a:t>
            </a:r>
            <a:r>
              <a:rPr lang="el" sz="2040" i="1" baseline="30000"/>
              <a:t>2</a:t>
            </a:r>
            <a:r>
              <a:rPr lang="el" sz="2040"/>
              <a:t> = .448, </a:t>
            </a:r>
            <a:r>
              <a:rPr lang="el" sz="2040" i="1"/>
              <a:t>F</a:t>
            </a:r>
            <a:r>
              <a:rPr lang="el" sz="2040"/>
              <a:t> = 4.06, </a:t>
            </a:r>
            <a:r>
              <a:rPr lang="el" sz="2040" i="1"/>
              <a:t>p</a:t>
            </a:r>
            <a:r>
              <a:rPr lang="el" sz="2040"/>
              <a:t> = .026 1-ουρά</a:t>
            </a:r>
          </a:p>
          <a:p>
            <a:pPr hangingPunct="0"/>
            <a:r>
              <a:rPr lang="el" sz="2040"/>
              <a:t>Η υψηλότερη μεταβλητότητα προέβλεψε λιγότερες απαιτήσεις υποστήριξης ομάδας (</a:t>
            </a:r>
            <a:r>
              <a:rPr lang="el" sz="2040" i="1"/>
              <a:t>R</a:t>
            </a:r>
            <a:r>
              <a:rPr lang="el" sz="2040" i="1" baseline="30000"/>
              <a:t>2 </a:t>
            </a:r>
            <a:r>
              <a:rPr lang="el" sz="2040"/>
              <a:t>= .523,</a:t>
            </a:r>
            <a:r>
              <a:rPr lang="el" sz="2040" i="1"/>
              <a:t> F </a:t>
            </a:r>
            <a:r>
              <a:rPr lang="el" sz="2040"/>
              <a:t>= 3.29,</a:t>
            </a:r>
            <a:r>
              <a:rPr lang="el" sz="2040" i="1"/>
              <a:t> p </a:t>
            </a:r>
            <a:r>
              <a:rPr lang="el" sz="2040"/>
              <a:t>= .036 1-ουρά)</a:t>
            </a:r>
          </a:p>
          <a:p>
            <a:pPr lvl="1" hangingPunct="0"/>
            <a:r>
              <a:rPr lang="el" sz="2040"/>
              <a:t>Διάθεση (β = -.423)</a:t>
            </a:r>
          </a:p>
          <a:p>
            <a:pPr lvl="1" hangingPunct="0"/>
            <a:r>
              <a:rPr lang="el" sz="2040"/>
              <a:t>Ενεργοποίηση (β = -.282)</a:t>
            </a:r>
          </a:p>
          <a:p>
            <a:pPr lvl="1" hangingPunct="0"/>
            <a:r>
              <a:rPr lang="el" sz="2040"/>
              <a:t>Έλεγχος (β = -.323)</a:t>
            </a:r>
            <a:endParaRPr lang="nb-NO" sz="2040"/>
          </a:p>
          <a:p>
            <a:pPr hangingPunct="0"/>
            <a:r>
              <a:rPr lang="el" sz="2040"/>
              <a:t>Ο υψηλότερος μεταβλητός έλεγχος συσχετίστηκε με χαμηλότερη συναισθηματική υποστήριξη της ομάδας, αλλά αυτό δεν ήταν σημαντικό </a:t>
            </a:r>
          </a:p>
          <a:p>
            <a:pPr lvl="1" hangingPunct="0"/>
            <a:r>
              <a:rPr lang="el" sz="2040"/>
              <a:t>(</a:t>
            </a:r>
            <a:r>
              <a:rPr lang="el" sz="2040" i="1"/>
              <a:t>r </a:t>
            </a:r>
            <a:r>
              <a:rPr lang="el" sz="2040"/>
              <a:t>= -.473, </a:t>
            </a:r>
            <a:r>
              <a:rPr lang="el" sz="2040" i="1"/>
              <a:t>p </a:t>
            </a:r>
            <a:r>
              <a:rPr lang="el" sz="2040"/>
              <a:t>= .051)</a:t>
            </a:r>
          </a:p>
        </p:txBody>
      </p:sp>
      <p:pic>
        <p:nvPicPr>
          <p:cNvPr id="10" name="Bilde 3" descr="Διάγραμμα&#10;&#10;Η περιγραφή δημιουργείται αυτόματα">
            <a:extLst>
              <a:ext uri="{FF2B5EF4-FFF2-40B4-BE49-F238E27FC236}">
                <a16:creationId xmlns:a16="http://schemas.microsoft.com/office/drawing/2014/main" id="{25552933-5955-4620-AD76-89A227B88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0370" y="146485"/>
            <a:ext cx="2132027" cy="2132027"/>
          </a:xfrm>
          <a:prstGeom prst="rect">
            <a:avLst/>
          </a:prstGeom>
          <a:noFill/>
        </p:spPr>
      </p:pic>
      <p:pic>
        <p:nvPicPr>
          <p:cNvPr id="4" name="Picture 3">
            <a:extLst>
              <a:ext uri="{FF2B5EF4-FFF2-40B4-BE49-F238E27FC236}">
                <a16:creationId xmlns:a16="http://schemas.microsoft.com/office/drawing/2014/main" id="{71CBFF9A-532E-4514-8A93-D1230B76BE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60979" y="3811132"/>
            <a:ext cx="5367588" cy="3441620"/>
          </a:xfrm>
          <a:prstGeom prst="rect">
            <a:avLst/>
          </a:prstGeom>
        </p:spPr>
      </p:pic>
    </p:spTree>
    <p:custDataLst>
      <p:tags r:id="rId1"/>
    </p:custDataLst>
    <p:extLst>
      <p:ext uri="{BB962C8B-B14F-4D97-AF65-F5344CB8AC3E}">
        <p14:creationId xmlns:p14="http://schemas.microsoft.com/office/powerpoint/2010/main" val="354542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F17-924C-5441-88F8-67D6998B6CE9}"/>
              </a:ext>
            </a:extLst>
          </p:cNvPr>
          <p:cNvSpPr>
            <a:spLocks noGrp="1"/>
          </p:cNvSpPr>
          <p:nvPr>
            <p:ph type="title"/>
          </p:nvPr>
        </p:nvSpPr>
        <p:spPr>
          <a:xfrm>
            <a:off x="1310065" y="306263"/>
            <a:ext cx="12487214" cy="491225"/>
          </a:xfrm>
        </p:spPr>
        <p:txBody>
          <a:bodyPr/>
          <a:lstStyle/>
          <a:p>
            <a:r>
              <a:rPr lang="el" sz="2880">
                <a:latin typeface="Palatino Linotype" panose="02040502050505030304" pitchFamily="18" charset="0"/>
              </a:rPr>
              <a:t>Η γνώση ως ανθρώπινος παράγοντας στην εκπαίδευση για την άμυνα στον κυβερνοχώρο</a:t>
            </a:r>
            <a:endParaRPr lang="en-NO" sz="2880">
              <a:latin typeface="Palatino Linotype" panose="02040502050505030304" pitchFamily="18" charset="0"/>
            </a:endParaRPr>
          </a:p>
        </p:txBody>
      </p:sp>
      <p:pic>
        <p:nvPicPr>
          <p:cNvPr id="10" name="Picture 9" descr="Κοντινό πλάνο χάρτη&#10;&#10;Η περιγραφή δημιουργείται αυτόματα">
            <a:extLst>
              <a:ext uri="{FF2B5EF4-FFF2-40B4-BE49-F238E27FC236}">
                <a16:creationId xmlns:a16="http://schemas.microsoft.com/office/drawing/2014/main" id="{5A4A65C3-6444-7E43-A3CF-01D1F39E94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0846352" y="-36311"/>
            <a:ext cx="2255934" cy="4929378"/>
          </a:xfrm>
          <a:prstGeom prst="rect">
            <a:avLst/>
          </a:prstGeom>
        </p:spPr>
      </p:pic>
      <p:sp>
        <p:nvSpPr>
          <p:cNvPr id="7" name="Rectangle 6">
            <a:extLst>
              <a:ext uri="{FF2B5EF4-FFF2-40B4-BE49-F238E27FC236}">
                <a16:creationId xmlns:a16="http://schemas.microsoft.com/office/drawing/2014/main" id="{49ED7DB7-065F-9D47-BD69-437C2F2302E7}"/>
              </a:ext>
            </a:extLst>
          </p:cNvPr>
          <p:cNvSpPr/>
          <p:nvPr/>
        </p:nvSpPr>
        <p:spPr>
          <a:xfrm>
            <a:off x="1264717" y="1059656"/>
            <a:ext cx="8184083" cy="978729"/>
          </a:xfrm>
          <a:prstGeom prst="rect">
            <a:avLst/>
          </a:prstGeom>
        </p:spPr>
        <p:txBody>
          <a:bodyPr wrap="square">
            <a:spAutoFit/>
          </a:bodyPr>
          <a:lstStyle/>
          <a:p>
            <a:pPr defTabSz="1097280"/>
            <a:r>
              <a:rPr lang="el" sz="2880" b="1" i="1">
                <a:solidFill>
                  <a:prstClr val="black"/>
                </a:solidFill>
                <a:latin typeface="Palatino Linotype" panose="02040502050505030304" pitchFamily="18" charset="0"/>
              </a:rPr>
              <a:t>Να παρουσιάσει μια προσέγγιση στην εκπαίδευση για την άμυνα στον κυβερνοχώρο που υποστηρίζει την καλύτερη πρακτική στον κυβερνοχώρο </a:t>
            </a:r>
            <a:endParaRPr lang="en-GB" sz="2880">
              <a:solidFill>
                <a:prstClr val="black"/>
              </a:solidFill>
              <a:latin typeface="Palatino Linotype" panose="02040502050505030304" pitchFamily="18" charset="0"/>
            </a:endParaRPr>
          </a:p>
        </p:txBody>
      </p:sp>
      <p:sp>
        <p:nvSpPr>
          <p:cNvPr id="3" name="TextBox 2">
            <a:extLst>
              <a:ext uri="{FF2B5EF4-FFF2-40B4-BE49-F238E27FC236}">
                <a16:creationId xmlns:a16="http://schemas.microsoft.com/office/drawing/2014/main" id="{118F14A5-6590-8B4E-9396-6EBE08A59A4C}"/>
              </a:ext>
            </a:extLst>
          </p:cNvPr>
          <p:cNvSpPr txBox="1"/>
          <p:nvPr/>
        </p:nvSpPr>
        <p:spPr>
          <a:xfrm>
            <a:off x="9509631" y="3605629"/>
            <a:ext cx="4198456" cy="338554"/>
          </a:xfrm>
          <a:prstGeom prst="rect">
            <a:avLst/>
          </a:prstGeom>
          <a:noFill/>
        </p:spPr>
        <p:txBody>
          <a:bodyPr wrap="square" rtlCol="0">
            <a:spAutoFit/>
          </a:bodyPr>
          <a:lstStyle/>
          <a:p>
            <a:pPr defTabSz="1097280"/>
            <a:r>
              <a:rPr lang="el" sz="1600">
                <a:solidFill>
                  <a:prstClr val="black"/>
                </a:solidFill>
                <a:latin typeface="Palatino Linotype" panose="02040502050505030304" pitchFamily="18" charset="0"/>
              </a:rPr>
              <a:t>Στιγμιότυπο του SOC Retrospective-timeline [1]</a:t>
            </a:r>
          </a:p>
        </p:txBody>
      </p:sp>
      <p:pic>
        <p:nvPicPr>
          <p:cNvPr id="4" name="Picture 1" descr="σελίδα5εικόνα20772880">
            <a:extLst>
              <a:ext uri="{FF2B5EF4-FFF2-40B4-BE49-F238E27FC236}">
                <a16:creationId xmlns:a16="http://schemas.microsoft.com/office/drawing/2014/main" id="{A832D8F4-7817-0641-9777-F8167E74F576}"/>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459818" y="2505490"/>
            <a:ext cx="7318424" cy="47958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0C6B923-AE5D-484F-A20C-33E37A2652FA}"/>
              </a:ext>
            </a:extLst>
          </p:cNvPr>
          <p:cNvSpPr/>
          <p:nvPr/>
        </p:nvSpPr>
        <p:spPr>
          <a:xfrm>
            <a:off x="9038417" y="4098147"/>
            <a:ext cx="5304220" cy="3170099"/>
          </a:xfrm>
          <a:prstGeom prst="rect">
            <a:avLst/>
          </a:prstGeom>
          <a:ln>
            <a:solidFill>
              <a:schemeClr val="tx1"/>
            </a:solidFill>
          </a:ln>
        </p:spPr>
        <p:txBody>
          <a:bodyPr wrap="square">
            <a:spAutoFit/>
          </a:bodyPr>
          <a:lstStyle/>
          <a:p>
            <a:pPr defTabSz="1097280"/>
            <a:r>
              <a:rPr lang="el" sz="2000" b="1" dirty="0">
                <a:solidFill>
                  <a:prstClr val="black"/>
                </a:solidFill>
                <a:latin typeface="Palatino Linotype" panose="02040502050505030304" pitchFamily="18" charset="0"/>
              </a:rPr>
              <a:t>Αποτελέσματα</a:t>
            </a:r>
            <a:r>
              <a:rPr lang="el" sz="2000" dirty="0">
                <a:solidFill>
                  <a:prstClr val="black"/>
                </a:solidFill>
                <a:latin typeface="Palatino Linotype" panose="02040502050505030304" pitchFamily="18" charset="0"/>
              </a:rPr>
              <a:t>: Μέσω της συμπερίληψης επιστημονικά επικυρωμένων εννοιών που ωφελούν τη διορατικότητα, την ακριβή αυτοαντίληψη, τα κίνητρα και τον μειωμένο φόρτο εργασίας της ομάδας, το NDCA είναι σε θέση να διατηρήσει την πολυπλοκότητα κατά τη διάρκεια παρατεταμένων περιόδων εκπαίδευσης στον κυβερνοχώρο για αρχάριους χειριστές στον κυβερνοχώρο. </a:t>
            </a:r>
            <a:endParaRPr lang="en-NO" sz="2000" dirty="0">
              <a:solidFill>
                <a:prstClr val="black"/>
              </a:solidFill>
              <a:latin typeface="Palatino Linotype" panose="02040502050505030304" pitchFamily="18" charset="0"/>
            </a:endParaRPr>
          </a:p>
        </p:txBody>
      </p:sp>
      <p:sp>
        <p:nvSpPr>
          <p:cNvPr id="5" name="TextBox 4">
            <a:extLst>
              <a:ext uri="{FF2B5EF4-FFF2-40B4-BE49-F238E27FC236}">
                <a16:creationId xmlns:a16="http://schemas.microsoft.com/office/drawing/2014/main" id="{B57635B0-6748-9B43-8D56-90195E8FB937}"/>
              </a:ext>
            </a:extLst>
          </p:cNvPr>
          <p:cNvSpPr txBox="1"/>
          <p:nvPr/>
        </p:nvSpPr>
        <p:spPr>
          <a:xfrm>
            <a:off x="1084270" y="7875808"/>
            <a:ext cx="10905932" cy="289310"/>
          </a:xfrm>
          <a:prstGeom prst="rect">
            <a:avLst/>
          </a:prstGeom>
          <a:noFill/>
        </p:spPr>
        <p:txBody>
          <a:bodyPr wrap="square" rtlCol="0">
            <a:spAutoFit/>
          </a:bodyPr>
          <a:lstStyle/>
          <a:p>
            <a:pPr defTabSz="1097280"/>
            <a:r>
              <a:rPr lang="el" sz="1280">
                <a:solidFill>
                  <a:prstClr val="black"/>
                </a:solidFill>
                <a:latin typeface="Palatino Linotype" panose="02040502050505030304" pitchFamily="18" charset="0"/>
              </a:rPr>
              <a:t>1. Αυτό είναι ένα τμήμα ενός χρονοδιαγράμματος ειδικού μέντορα που δημιουργήθηκε κατά τη διάρκεια του CDX του 2018. Χρησιμοποιείται με την άδεια του μέντορα, Maj Dyrkolbotn PhD</a:t>
            </a:r>
          </a:p>
        </p:txBody>
      </p:sp>
    </p:spTree>
    <p:extLst>
      <p:ext uri="{BB962C8B-B14F-4D97-AF65-F5344CB8AC3E}">
        <p14:creationId xmlns:p14="http://schemas.microsoft.com/office/powerpoint/2010/main" val="3555951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Tittel 2">
            <a:extLst>
              <a:ext uri="{FF2B5EF4-FFF2-40B4-BE49-F238E27FC236}">
                <a16:creationId xmlns:a16="http://schemas.microsoft.com/office/drawing/2014/main" id="{0130F847-9A87-AB4D-8D0D-FF9DA6C9AB2A}"/>
              </a:ext>
            </a:extLst>
          </p:cNvPr>
          <p:cNvSpPr txBox="1">
            <a:spLocks/>
          </p:cNvSpPr>
          <p:nvPr/>
        </p:nvSpPr>
        <p:spPr>
          <a:xfrm>
            <a:off x="669797" y="1384286"/>
            <a:ext cx="3840480" cy="5353396"/>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4440" dirty="0">
                <a:solidFill>
                  <a:srgbClr val="FFFFFF"/>
                </a:solidFill>
                <a:latin typeface="Calibri Light" panose="020F0302020204030204"/>
              </a:rPr>
              <a:t>Ποσότητα και χαρακτηριστικά της επικοινωνίας σύμφωνα με τις μεταβαλλόμενες απαιτήσεις της κατάστασης </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2" name="TekstSylinder 1"/>
          <p:cNvSpPr txBox="1"/>
          <p:nvPr/>
        </p:nvSpPr>
        <p:spPr>
          <a:xfrm>
            <a:off x="5336770" y="709613"/>
            <a:ext cx="8287789" cy="6702743"/>
          </a:xfrm>
          <a:prstGeom prst="rect">
            <a:avLst/>
          </a:prstGeom>
        </p:spPr>
        <p:txBody>
          <a:bodyPr vert="horz" lIns="109728" tIns="54864" rIns="109728" bIns="54864" rtlCol="0" anchor="ctr">
            <a:normAutofit/>
          </a:bodyPr>
          <a:lstStyle/>
          <a:p>
            <a:pPr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Η υπερβολική επικοινωνία κατά τη διάρκεια περιστατικών απειλών στον κυβερνοχώρο μπορεί να είναι επιζήμια για την απόδοση</a:t>
            </a:r>
          </a:p>
          <a:p>
            <a:pPr indent="-274320" defTabSz="1097280">
              <a:lnSpc>
                <a:spcPct val="90000"/>
              </a:lnSpc>
              <a:spcAft>
                <a:spcPts val="720"/>
              </a:spcAft>
              <a:buFont typeface="Arial" panose="020B0604020202020204" pitchFamily="34" charset="0"/>
              <a:buChar char="•"/>
            </a:pPr>
            <a:endParaRPr lang="en-US" sz="216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Μπορεί να εξαρτάται από το επίπεδο εξειδίκευσης </a:t>
            </a:r>
          </a:p>
          <a:p>
            <a:pPr marL="457188" indent="-274320" defTabSz="1097280">
              <a:lnSpc>
                <a:spcPct val="90000"/>
              </a:lnSpc>
              <a:spcAft>
                <a:spcPts val="720"/>
              </a:spcAft>
              <a:buFont typeface="Arial" panose="020B0604020202020204" pitchFamily="34" charset="0"/>
              <a:buChar char="•"/>
            </a:pPr>
            <a:endParaRPr lang="en-US" sz="216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Μπορεί να εξαρτάται από την ποιότητα και τον τύπο της επικοινωνίας και τη φύση της εργασίας</a:t>
            </a:r>
          </a:p>
          <a:p>
            <a:pPr marL="1188690" lvl="1"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Ελλιπής επικοινωνία και έλλειψη ανατροφοδότησης</a:t>
            </a:r>
          </a:p>
          <a:p>
            <a:pPr marL="1188690" lvl="1"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Γνωστικό φορτίο</a:t>
            </a:r>
          </a:p>
          <a:p>
            <a:pPr marL="457188" indent="-274320" defTabSz="1097280">
              <a:lnSpc>
                <a:spcPct val="90000"/>
              </a:lnSpc>
              <a:spcAft>
                <a:spcPts val="720"/>
              </a:spcAft>
              <a:buFont typeface="Arial" panose="020B0604020202020204" pitchFamily="34" charset="0"/>
              <a:buChar char="•"/>
            </a:pPr>
            <a:endParaRPr lang="en-US" sz="216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Χειρισμός εργασιών συντήρησης, απρόβλεπτων σεναρίων, ενημέρωση της εξέλιξης των εργασιών και βοήθεια</a:t>
            </a:r>
          </a:p>
          <a:p>
            <a:pPr marL="457188" indent="-274320" defTabSz="1097280">
              <a:lnSpc>
                <a:spcPct val="90000"/>
              </a:lnSpc>
              <a:spcAft>
                <a:spcPts val="720"/>
              </a:spcAft>
              <a:buFont typeface="Arial" panose="020B0604020202020204" pitchFamily="34" charset="0"/>
              <a:buChar char="•"/>
            </a:pPr>
            <a:endParaRPr lang="en-US" sz="216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l" sz="2160">
                <a:solidFill>
                  <a:prstClr val="black"/>
                </a:solidFill>
                <a:latin typeface="Calibri" panose="020F0502020204030204"/>
              </a:rPr>
              <a:t>Η κατανεμημένη ηγεσία της ομάδας μπορεί να μετριάσει ορισμένα από τα προβλήματα</a:t>
            </a:r>
          </a:p>
          <a:p>
            <a:pPr indent="-274320" defTabSz="1097280">
              <a:lnSpc>
                <a:spcPct val="90000"/>
              </a:lnSpc>
              <a:spcAft>
                <a:spcPts val="720"/>
              </a:spcAft>
              <a:buFont typeface="Arial" panose="020B0604020202020204" pitchFamily="34" charset="0"/>
              <a:buChar char="•"/>
            </a:pPr>
            <a:endParaRPr lang="en-US" sz="2160">
              <a:solidFill>
                <a:prstClr val="black"/>
              </a:solidFill>
              <a:latin typeface="Calibri" panose="020F0502020204030204"/>
            </a:endParaRPr>
          </a:p>
        </p:txBody>
      </p:sp>
      <p:sp>
        <p:nvSpPr>
          <p:cNvPr id="4" name="Plassholder for lysbildenummer 3"/>
          <p:cNvSpPr>
            <a:spLocks noGrp="1"/>
          </p:cNvSpPr>
          <p:nvPr>
            <p:ph type="sldNum" sz="quarter" idx="12"/>
          </p:nvPr>
        </p:nvSpPr>
        <p:spPr>
          <a:xfrm>
            <a:off x="11449877" y="7627621"/>
            <a:ext cx="2174682"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75000"/>
                  </a:prstClr>
                </a:solidFill>
                <a:latin typeface="Calibri" panose="020F0502020204030204"/>
              </a:rPr>
              <a:pPr defTabSz="1097280">
                <a:spcAft>
                  <a:spcPts val="720"/>
                </a:spcAft>
              </a:pPr>
              <a:t>77</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12476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l="-4000" r="-4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5040">
                <a:solidFill>
                  <a:prstClr val="black"/>
                </a:solidFill>
                <a:latin typeface="Calibri Light" panose="020F0302020204030204"/>
              </a:rPr>
              <a:t>Συνεργατικές πρακτικές CO κατά τη δημιουργία και την κοινή χρήση RCP</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indent="-274320" defTabSz="1097280">
              <a:lnSpc>
                <a:spcPct val="90000"/>
              </a:lnSpc>
              <a:spcAft>
                <a:spcPts val="720"/>
              </a:spcAft>
              <a:buFont typeface="Arial" panose="020B0604020202020204" pitchFamily="34" charset="0"/>
              <a:buChar char="•"/>
            </a:pPr>
            <a:r>
              <a:rPr lang="el">
                <a:solidFill>
                  <a:prstClr val="black"/>
                </a:solidFill>
                <a:latin typeface="Calibri" panose="020F0502020204030204"/>
              </a:rPr>
              <a:t>Οι CO επικοινωνούν με άλλους CO όταν προσαρμόζουν τα RCP στους πελάτες τους</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Calibri" panose="020F0502020204030204"/>
              </a:rPr>
              <a:t>Λιγότερο συνηθισμένο πιο ψηλά στην οργανωτική ιεραρχία SOC</a:t>
            </a:r>
          </a:p>
          <a:p>
            <a:pPr marL="1188690" lvl="1" indent="-274320" defTabSz="1097280">
              <a:lnSpc>
                <a:spcPct val="90000"/>
              </a:lnSpc>
              <a:spcAft>
                <a:spcPts val="720"/>
              </a:spcAft>
              <a:buFont typeface="Arial" panose="020B0604020202020204" pitchFamily="34" charset="0"/>
              <a:buChar char="•"/>
            </a:pPr>
            <a:r>
              <a:rPr lang="el" b="1">
                <a:solidFill>
                  <a:prstClr val="black"/>
                </a:solidFill>
                <a:latin typeface="Calibri" panose="020F0502020204030204"/>
              </a:rPr>
              <a:t>HS: </a:t>
            </a:r>
            <a:r>
              <a:rPr lang="el">
                <a:solidFill>
                  <a:prstClr val="black"/>
                </a:solidFill>
                <a:latin typeface="Calibri" panose="020F0502020204030204"/>
              </a:rPr>
              <a:t>Προβλήματα όταν τα DM και COs βρίσκονται σε διαφορετικά τεταρτημόρια</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Calibri" panose="020F0502020204030204"/>
              </a:rPr>
              <a:t>Οι πεποιθήσεις και οι προσδοκίες επηρεάζουν το μοίρασμα και την απορρόφηση  RCP και CSA</a:t>
            </a:r>
            <a:endParaRPr lang="en-US">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endParaRPr lang="en-US">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r>
              <a:rPr lang="el">
                <a:solidFill>
                  <a:prstClr val="black"/>
                </a:solidFill>
                <a:latin typeface="Calibri" panose="020F0502020204030204"/>
              </a:rPr>
              <a:t>Τα κεντρικά/επίσημα συστήματα παρακάμπτονται</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Calibri" panose="020F0502020204030204"/>
              </a:rPr>
              <a:t>Η ανταλλαγή πληροφοριών μεταξύ των CO δεν έχει κίνητρα</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Calibri" panose="020F0502020204030204"/>
              </a:rPr>
              <a:t>Χρήση του Gamification</a:t>
            </a:r>
          </a:p>
        </p:txBody>
      </p:sp>
      <p:pic>
        <p:nvPicPr>
          <p:cNvPr id="11" name="Bil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5206" y="395020"/>
            <a:ext cx="2679863" cy="4115963"/>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6" cstate="email">
            <a:extLst>
              <a:ext uri="{28A0092B-C50C-407E-A947-70E740481C1C}">
                <a14:useLocalDpi xmlns:a14="http://schemas.microsoft.com/office/drawing/2010/main"/>
              </a:ext>
            </a:extLst>
          </a:blip>
          <a:stretch/>
        </p:blipFill>
        <p:spPr>
          <a:xfrm>
            <a:off x="9436608" y="5247767"/>
            <a:ext cx="4795114" cy="1906056"/>
          </a:xfrm>
          <a:prstGeom prst="rect">
            <a:avLst/>
          </a:prstGeom>
        </p:spPr>
      </p:pic>
      <p:sp>
        <p:nvSpPr>
          <p:cNvPr id="4" name="Plassholder for lysbildenummer 3"/>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75000"/>
                  </a:prstClr>
                </a:solidFill>
                <a:latin typeface="Calibri" panose="020F0502020204030204"/>
              </a:rPr>
              <a:pPr defTabSz="1097280">
                <a:spcAft>
                  <a:spcPts val="720"/>
                </a:spcAft>
              </a:pPr>
              <a:t>78</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46268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9000" b="-3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9498" y="658368"/>
            <a:ext cx="4321032" cy="6517843"/>
          </a:xfrm>
        </p:spPr>
        <p:txBody>
          <a:bodyPr vert="horz" wrap="square" lIns="109728" tIns="54864" rIns="109728" bIns="54864" rtlCol="0" anchor="ctr" anchorCtr="0">
            <a:normAutofit/>
          </a:bodyPr>
          <a:lstStyle/>
          <a:p>
            <a:r>
              <a:rPr lang="el" sz="6480"/>
              <a:t>Σχέση μικρο-μακροπαραγόντων</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52780" y="3910458"/>
            <a:ext cx="5376672" cy="21946"/>
          </a:xfrm>
          <a:custGeom>
            <a:avLst/>
            <a:gdLst>
              <a:gd name="csX0" fmla="*/ 0 w 5376672"/>
              <a:gd name="csY0" fmla="*/ 0 h 21946"/>
              <a:gd name="csX1" fmla="*/ 564551 w 5376672"/>
              <a:gd name="csY1" fmla="*/ 0 h 21946"/>
              <a:gd name="csX2" fmla="*/ 1290401 w 5376672"/>
              <a:gd name="csY2" fmla="*/ 0 h 21946"/>
              <a:gd name="csX3" fmla="*/ 1908719 w 5376672"/>
              <a:gd name="csY3" fmla="*/ 0 h 21946"/>
              <a:gd name="csX4" fmla="*/ 2473269 w 5376672"/>
              <a:gd name="csY4" fmla="*/ 0 h 21946"/>
              <a:gd name="csX5" fmla="*/ 3199120 w 5376672"/>
              <a:gd name="csY5" fmla="*/ 0 h 21946"/>
              <a:gd name="csX6" fmla="*/ 3871204 w 5376672"/>
              <a:gd name="csY6" fmla="*/ 0 h 21946"/>
              <a:gd name="csX7" fmla="*/ 4543288 w 5376672"/>
              <a:gd name="csY7" fmla="*/ 0 h 21946"/>
              <a:gd name="csX8" fmla="*/ 5376672 w 5376672"/>
              <a:gd name="csY8" fmla="*/ 0 h 21946"/>
              <a:gd name="csX9" fmla="*/ 5376672 w 5376672"/>
              <a:gd name="csY9" fmla="*/ 21946 h 21946"/>
              <a:gd name="csX10" fmla="*/ 4812121 w 5376672"/>
              <a:gd name="csY10" fmla="*/ 21946 h 21946"/>
              <a:gd name="csX11" fmla="*/ 4301338 w 5376672"/>
              <a:gd name="csY11" fmla="*/ 21946 h 21946"/>
              <a:gd name="csX12" fmla="*/ 3575487 w 5376672"/>
              <a:gd name="csY12" fmla="*/ 21946 h 21946"/>
              <a:gd name="csX13" fmla="*/ 3010936 w 5376672"/>
              <a:gd name="csY13" fmla="*/ 21946 h 21946"/>
              <a:gd name="csX14" fmla="*/ 2285086 w 5376672"/>
              <a:gd name="csY14" fmla="*/ 21946 h 21946"/>
              <a:gd name="csX15" fmla="*/ 1505468 w 5376672"/>
              <a:gd name="csY15" fmla="*/ 21946 h 21946"/>
              <a:gd name="csX16" fmla="*/ 887151 w 5376672"/>
              <a:gd name="csY16" fmla="*/ 21946 h 21946"/>
              <a:gd name="csX17" fmla="*/ 0 w 5376672"/>
              <a:gd name="csY17" fmla="*/ 21946 h 21946"/>
              <a:gd name="csX18" fmla="*/ 0 w 5376672"/>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376672" h="21946" fill="none" extrusionOk="0">
                <a:moveTo>
                  <a:pt x="0" y="0"/>
                </a:moveTo>
                <a:cubicBezTo>
                  <a:pt x="170305" y="15721"/>
                  <a:pt x="294063" y="-17098"/>
                  <a:pt x="564551" y="0"/>
                </a:cubicBezTo>
                <a:cubicBezTo>
                  <a:pt x="835039" y="17098"/>
                  <a:pt x="997912" y="-26321"/>
                  <a:pt x="1290401" y="0"/>
                </a:cubicBezTo>
                <a:cubicBezTo>
                  <a:pt x="1582890" y="26321"/>
                  <a:pt x="1778869" y="16546"/>
                  <a:pt x="1908719" y="0"/>
                </a:cubicBezTo>
                <a:cubicBezTo>
                  <a:pt x="2038569" y="-16546"/>
                  <a:pt x="2241825" y="15713"/>
                  <a:pt x="2473269" y="0"/>
                </a:cubicBezTo>
                <a:cubicBezTo>
                  <a:pt x="2704713" y="-15713"/>
                  <a:pt x="2860864" y="-34255"/>
                  <a:pt x="3199120" y="0"/>
                </a:cubicBezTo>
                <a:cubicBezTo>
                  <a:pt x="3537376" y="34255"/>
                  <a:pt x="3592823" y="7145"/>
                  <a:pt x="3871204" y="0"/>
                </a:cubicBezTo>
                <a:cubicBezTo>
                  <a:pt x="4149585" y="-7145"/>
                  <a:pt x="4254771" y="19685"/>
                  <a:pt x="4543288" y="0"/>
                </a:cubicBezTo>
                <a:cubicBezTo>
                  <a:pt x="4831805" y="-19685"/>
                  <a:pt x="5185276" y="-32410"/>
                  <a:pt x="5376672" y="0"/>
                </a:cubicBezTo>
                <a:cubicBezTo>
                  <a:pt x="5376963" y="10793"/>
                  <a:pt x="5377733" y="17359"/>
                  <a:pt x="5376672" y="21946"/>
                </a:cubicBezTo>
                <a:cubicBezTo>
                  <a:pt x="5193652" y="30813"/>
                  <a:pt x="4959297" y="-1803"/>
                  <a:pt x="4812121" y="21946"/>
                </a:cubicBezTo>
                <a:cubicBezTo>
                  <a:pt x="4664945" y="45695"/>
                  <a:pt x="4416092" y="15443"/>
                  <a:pt x="4301338" y="21946"/>
                </a:cubicBezTo>
                <a:cubicBezTo>
                  <a:pt x="4186584" y="28449"/>
                  <a:pt x="3868070" y="3443"/>
                  <a:pt x="3575487" y="21946"/>
                </a:cubicBezTo>
                <a:cubicBezTo>
                  <a:pt x="3282904" y="40449"/>
                  <a:pt x="3258735" y="9700"/>
                  <a:pt x="3010936" y="21946"/>
                </a:cubicBezTo>
                <a:cubicBezTo>
                  <a:pt x="2763137" y="34192"/>
                  <a:pt x="2591359" y="55590"/>
                  <a:pt x="2285086" y="21946"/>
                </a:cubicBezTo>
                <a:cubicBezTo>
                  <a:pt x="1978813" y="-11698"/>
                  <a:pt x="1850363" y="25189"/>
                  <a:pt x="1505468" y="21946"/>
                </a:cubicBezTo>
                <a:cubicBezTo>
                  <a:pt x="1160573" y="18703"/>
                  <a:pt x="1056506" y="-8472"/>
                  <a:pt x="887151" y="21946"/>
                </a:cubicBezTo>
                <a:cubicBezTo>
                  <a:pt x="717796" y="52364"/>
                  <a:pt x="227403" y="-18989"/>
                  <a:pt x="0" y="21946"/>
                </a:cubicBezTo>
                <a:cubicBezTo>
                  <a:pt x="-1022" y="13889"/>
                  <a:pt x="-860" y="9419"/>
                  <a:pt x="0" y="0"/>
                </a:cubicBezTo>
                <a:close/>
              </a:path>
              <a:path w="5376672" h="21946" stroke="0" extrusionOk="0">
                <a:moveTo>
                  <a:pt x="0" y="0"/>
                </a:moveTo>
                <a:cubicBezTo>
                  <a:pt x="225540" y="9502"/>
                  <a:pt x="387194" y="-20462"/>
                  <a:pt x="618317" y="0"/>
                </a:cubicBezTo>
                <a:cubicBezTo>
                  <a:pt x="849440" y="20462"/>
                  <a:pt x="939506" y="-14980"/>
                  <a:pt x="1129101" y="0"/>
                </a:cubicBezTo>
                <a:cubicBezTo>
                  <a:pt x="1318696" y="14980"/>
                  <a:pt x="1681708" y="-3103"/>
                  <a:pt x="1908719" y="0"/>
                </a:cubicBezTo>
                <a:cubicBezTo>
                  <a:pt x="2135730" y="3103"/>
                  <a:pt x="2346561" y="23845"/>
                  <a:pt x="2527036" y="0"/>
                </a:cubicBezTo>
                <a:cubicBezTo>
                  <a:pt x="2707511" y="-23845"/>
                  <a:pt x="2872188" y="17583"/>
                  <a:pt x="3145353" y="0"/>
                </a:cubicBezTo>
                <a:cubicBezTo>
                  <a:pt x="3418518" y="-17583"/>
                  <a:pt x="3713258" y="-27342"/>
                  <a:pt x="3924971" y="0"/>
                </a:cubicBezTo>
                <a:cubicBezTo>
                  <a:pt x="4136684" y="27342"/>
                  <a:pt x="4288429" y="-12251"/>
                  <a:pt x="4489521" y="0"/>
                </a:cubicBezTo>
                <a:cubicBezTo>
                  <a:pt x="4690613" y="12251"/>
                  <a:pt x="5116717" y="-26469"/>
                  <a:pt x="5376672" y="0"/>
                </a:cubicBezTo>
                <a:cubicBezTo>
                  <a:pt x="5376914" y="5666"/>
                  <a:pt x="5377200" y="12789"/>
                  <a:pt x="5376672" y="21946"/>
                </a:cubicBezTo>
                <a:cubicBezTo>
                  <a:pt x="5145130" y="-5765"/>
                  <a:pt x="4963583" y="26402"/>
                  <a:pt x="4812121" y="21946"/>
                </a:cubicBezTo>
                <a:cubicBezTo>
                  <a:pt x="4660659" y="17490"/>
                  <a:pt x="4340354" y="-6729"/>
                  <a:pt x="4140037" y="21946"/>
                </a:cubicBezTo>
                <a:cubicBezTo>
                  <a:pt x="3939720" y="50621"/>
                  <a:pt x="3820721" y="34636"/>
                  <a:pt x="3521720" y="21946"/>
                </a:cubicBezTo>
                <a:cubicBezTo>
                  <a:pt x="3222719" y="9256"/>
                  <a:pt x="3102025" y="-1390"/>
                  <a:pt x="2742103" y="21946"/>
                </a:cubicBezTo>
                <a:cubicBezTo>
                  <a:pt x="2382181" y="45282"/>
                  <a:pt x="2198742" y="751"/>
                  <a:pt x="1962485" y="21946"/>
                </a:cubicBezTo>
                <a:cubicBezTo>
                  <a:pt x="1726228" y="43141"/>
                  <a:pt x="1648947" y="40913"/>
                  <a:pt x="1397935" y="21946"/>
                </a:cubicBezTo>
                <a:cubicBezTo>
                  <a:pt x="1146923" y="2980"/>
                  <a:pt x="943158" y="-3639"/>
                  <a:pt x="725851" y="21946"/>
                </a:cubicBezTo>
                <a:cubicBezTo>
                  <a:pt x="508544" y="47531"/>
                  <a:pt x="222016" y="44348"/>
                  <a:pt x="0" y="21946"/>
                </a:cubicBezTo>
                <a:cubicBezTo>
                  <a:pt x="-270" y="16026"/>
                  <a:pt x="-456" y="812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6151702" y="662509"/>
            <a:ext cx="7469202" cy="6517843"/>
          </a:xfrm>
        </p:spPr>
        <p:txBody>
          <a:bodyPr vert="horz" lIns="109728" tIns="54864" rIns="109728" bIns="54864" rtlCol="0" anchor="ctr">
            <a:normAutofit/>
          </a:bodyPr>
          <a:lstStyle/>
          <a:p>
            <a:endParaRPr lang="en-US" sz="2640"/>
          </a:p>
          <a:p>
            <a:r>
              <a:rPr lang="el" sz="2640"/>
              <a:t>Όλοι οι γνωστικοί παράγοντες σε ασυνείδητο επίπεδο; </a:t>
            </a:r>
          </a:p>
          <a:p>
            <a:pPr lvl="1"/>
            <a:r>
              <a:rPr lang="el" sz="2640"/>
              <a:t>Η μεταγνώση είναι η γέφυρα προς τις μακρογνωστικές πτυχές;</a:t>
            </a:r>
          </a:p>
          <a:p>
            <a:pPr lvl="1"/>
            <a:r>
              <a:rPr lang="el" sz="2640"/>
              <a:t>Κοινωνικό επίπεδο </a:t>
            </a:r>
          </a:p>
          <a:p>
            <a:pPr lvl="2"/>
            <a:r>
              <a:rPr lang="el" sz="2640"/>
              <a:t>Αίσθηση</a:t>
            </a:r>
          </a:p>
          <a:p>
            <a:pPr lvl="2"/>
            <a:r>
              <a:rPr lang="el" sz="2640"/>
              <a:t>Έλλειψη επαρκών εργαλείων</a:t>
            </a:r>
          </a:p>
          <a:p>
            <a:pPr lvl="2"/>
            <a:r>
              <a:rPr lang="el" sz="2640"/>
              <a:t>Παράδειγμα Expert-Performance (Ericsson &amp;; Ward, 2009)</a:t>
            </a:r>
          </a:p>
          <a:p>
            <a:pPr lvl="3"/>
            <a:r>
              <a:rPr lang="el" sz="2640"/>
              <a:t>Ανατροφοδότηση, Αναδρομικές αναφορές, CTA</a:t>
            </a:r>
          </a:p>
          <a:p>
            <a:pPr lvl="1"/>
            <a:endParaRPr lang="en-US" sz="2640"/>
          </a:p>
          <a:p>
            <a:pPr lvl="1"/>
            <a:endParaRPr lang="en-US" sz="2640"/>
          </a:p>
          <a:p>
            <a:endParaRPr lang="en-US" sz="2640"/>
          </a:p>
        </p:txBody>
      </p:sp>
    </p:spTree>
    <p:extLst>
      <p:ext uri="{BB962C8B-B14F-4D97-AF65-F5344CB8AC3E}">
        <p14:creationId xmlns:p14="http://schemas.microsoft.com/office/powerpoint/2010/main" val="3088313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l" altLang="nb-NO"/>
              <a:t>Αυτορρύθμιση</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a:p>
        </p:txBody>
      </p:sp>
      <p:pic>
        <p:nvPicPr>
          <p:cNvPr id="21508" name="Picture 4" descr="Ρύθμιση με διαφορετικούς τρόπους για ενήλικες εκπαιδευόμενους | by Ζεϊνέπ Αϊκούλ Γιαβούζ |  Εποχή της Ευαισθητοποίησης | Μεσαίο">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1" y="231052"/>
            <a:ext cx="4912520" cy="2128880"/>
          </a:xfrm>
        </p:spPr>
        <p:txBody>
          <a:bodyPr vert="horz" lIns="109728" tIns="54864" rIns="109728" bIns="54864" rtlCol="0" anchor="b">
            <a:normAutofit/>
          </a:bodyPr>
          <a:lstStyle/>
          <a:p>
            <a:r>
              <a:rPr lang="el" sz="4800"/>
              <a:t>Τι να επικοινωνήσετε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6693" y="1592837"/>
            <a:ext cx="7005451" cy="5043926"/>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6"/>
          <a:stretch>
            <a:fillRect/>
          </a:stretch>
        </p:blipFill>
        <p:spPr>
          <a:xfrm>
            <a:off x="6835140" y="2359932"/>
            <a:ext cx="7679803" cy="5183868"/>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7"/>
          <a:stretch>
            <a:fillRect/>
          </a:stretch>
        </p:blipFill>
        <p:spPr>
          <a:xfrm>
            <a:off x="5716693" y="742824"/>
            <a:ext cx="8323231" cy="7255724"/>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3977" y="2359933"/>
            <a:ext cx="5589854" cy="4541756"/>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926085"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a:solidFill>
                <a:prstClr val="white"/>
              </a:solidFill>
              <a:latin typeface="Calibri" panose="020F0502020204030204"/>
            </a:endParaRPr>
          </a:p>
        </p:txBody>
      </p:sp>
      <p:sp>
        <p:nvSpPr>
          <p:cNvPr id="5" name="Oval 4">
            <a:extLst>
              <a:ext uri="{FF2B5EF4-FFF2-40B4-BE49-F238E27FC236}">
                <a16:creationId xmlns:a16="http://schemas.microsoft.com/office/drawing/2014/main" id="{99793408-CAA8-FBAB-EEEC-43B38CED7BC7}"/>
              </a:ext>
            </a:extLst>
          </p:cNvPr>
          <p:cNvSpPr/>
          <p:nvPr/>
        </p:nvSpPr>
        <p:spPr>
          <a:xfrm>
            <a:off x="2025824"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a:solidFill>
                <a:prstClr val="white"/>
              </a:solidFill>
              <a:latin typeface="Calibri" panose="020F0502020204030204"/>
            </a:endParaRPr>
          </a:p>
        </p:txBody>
      </p:sp>
      <p:sp>
        <p:nvSpPr>
          <p:cNvPr id="7" name="Oval 6">
            <a:extLst>
              <a:ext uri="{FF2B5EF4-FFF2-40B4-BE49-F238E27FC236}">
                <a16:creationId xmlns:a16="http://schemas.microsoft.com/office/drawing/2014/main" id="{BF5941B6-095B-ABED-667C-21E55E751C12}"/>
              </a:ext>
            </a:extLst>
          </p:cNvPr>
          <p:cNvSpPr/>
          <p:nvPr/>
        </p:nvSpPr>
        <p:spPr>
          <a:xfrm>
            <a:off x="3007453" y="3398304"/>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58995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28762" y="845446"/>
            <a:ext cx="7841170" cy="3425438"/>
          </a:xfrm>
        </p:spPr>
      </p:pic>
      <p:sp>
        <p:nvSpPr>
          <p:cNvPr id="9" name="Plassholder for innhold 2"/>
          <p:cNvSpPr txBox="1">
            <a:spLocks/>
          </p:cNvSpPr>
          <p:nvPr/>
        </p:nvSpPr>
        <p:spPr>
          <a:xfrm>
            <a:off x="528762" y="440131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el" sz="3360">
                <a:solidFill>
                  <a:prstClr val="black"/>
                </a:solidFill>
                <a:latin typeface="Arial" charset="0"/>
                <a:ea typeface="Arial" charset="0"/>
                <a:cs typeface="Arial" charset="0"/>
              </a:rPr>
              <a:t>Πόσο κρίσιμο είναι το σύστημα;</a:t>
            </a:r>
            <a:endParaRPr lang="en-US" sz="3360">
              <a:solidFill>
                <a:prstClr val="black"/>
              </a:solidFill>
              <a:latin typeface="Arial" charset="0"/>
              <a:ea typeface="Arial" charset="0"/>
              <a:cs typeface="Arial" charset="0"/>
            </a:endParaRPr>
          </a:p>
        </p:txBody>
      </p:sp>
      <p:sp>
        <p:nvSpPr>
          <p:cNvPr id="10" name="Plassholder for innhold 2"/>
          <p:cNvSpPr txBox="1">
            <a:spLocks/>
          </p:cNvSpPr>
          <p:nvPr/>
        </p:nvSpPr>
        <p:spPr>
          <a:xfrm>
            <a:off x="711642" y="218826"/>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el" sz="3360" err="1">
                <a:solidFill>
                  <a:prstClr val="black"/>
                </a:solidFill>
                <a:latin typeface="Arial" charset="0"/>
                <a:ea typeface="Arial" charset="0"/>
                <a:cs typeface="Arial" charset="0"/>
              </a:rPr>
              <a:t>Πού στο Kill Chain βρίσκεται η επίθεση 1;</a:t>
            </a:r>
            <a:endParaRPr lang="en-US" sz="3360">
              <a:solidFill>
                <a:prstClr val="black"/>
              </a:solidFill>
              <a:latin typeface="Arial" charset="0"/>
              <a:ea typeface="Arial" charset="0"/>
              <a:cs typeface="Arial" charset="0"/>
            </a:endParaRPr>
          </a:p>
        </p:txBody>
      </p:sp>
      <p:pic>
        <p:nvPicPr>
          <p:cNvPr id="12" name="Bild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8259" y="1158755"/>
            <a:ext cx="3582204" cy="1827286"/>
          </a:xfrm>
          <a:prstGeom prst="rect">
            <a:avLst/>
          </a:prstGeom>
        </p:spPr>
      </p:pic>
      <p:sp>
        <p:nvSpPr>
          <p:cNvPr id="13" name="Plassholder for innhold 2"/>
          <p:cNvSpPr txBox="1">
            <a:spLocks/>
          </p:cNvSpPr>
          <p:nvPr/>
        </p:nvSpPr>
        <p:spPr>
          <a:xfrm>
            <a:off x="528762" y="580456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el" sz="3360">
                <a:solidFill>
                  <a:prstClr val="black"/>
                </a:solidFill>
                <a:latin typeface="Arial" charset="0"/>
                <a:ea typeface="Arial" charset="0"/>
                <a:cs typeface="Arial" charset="0"/>
              </a:rPr>
              <a:t>Πόσο σοβαρή ήταν η επίθεση; </a:t>
            </a:r>
            <a:endParaRPr lang="en-US" sz="3360">
              <a:solidFill>
                <a:prstClr val="black"/>
              </a:solidFill>
              <a:latin typeface="Arial" charset="0"/>
              <a:ea typeface="Arial" charset="0"/>
              <a:cs typeface="Arial" charset="0"/>
            </a:endParaRPr>
          </a:p>
        </p:txBody>
      </p:sp>
      <p:pic>
        <p:nvPicPr>
          <p:cNvPr id="14" name="Bild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762" y="5047514"/>
            <a:ext cx="9860280" cy="731520"/>
          </a:xfrm>
          <a:prstGeom prst="rect">
            <a:avLst/>
          </a:prstGeom>
        </p:spPr>
      </p:pic>
      <p:pic>
        <p:nvPicPr>
          <p:cNvPr id="15" name="Bild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1642" y="6622392"/>
            <a:ext cx="9921240" cy="853440"/>
          </a:xfrm>
          <a:prstGeom prst="rect">
            <a:avLst/>
          </a:prstGeom>
        </p:spPr>
      </p:pic>
    </p:spTree>
    <p:extLst>
      <p:ext uri="{BB962C8B-B14F-4D97-AF65-F5344CB8AC3E}">
        <p14:creationId xmlns:p14="http://schemas.microsoft.com/office/powerpoint/2010/main" val="26519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62506" y="465318"/>
            <a:ext cx="15787935" cy="7764282"/>
          </a:xfrm>
        </p:spPr>
        <p:txBody>
          <a:bodyPr>
            <a:normAutofit/>
          </a:bodyPr>
          <a:lstStyle/>
          <a:p>
            <a:pPr marL="0" indent="0">
              <a:buNone/>
            </a:pPr>
            <a:r>
              <a:rPr lang="el" sz="2800" dirty="0">
                <a:latin typeface="Arial" charset="0"/>
                <a:ea typeface="Arial" charset="0"/>
                <a:cs typeface="Arial" charset="0"/>
              </a:rPr>
              <a:t>Περιγράψτε τη δραστηριότητα που είδατε (συγκεκριμένη αλλά όχι υπερβολικά λεπτομερής) </a:t>
            </a: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0" indent="0">
              <a:buNone/>
            </a:pPr>
            <a:r>
              <a:rPr lang="el" sz="2800" dirty="0">
                <a:latin typeface="Arial" charset="0"/>
                <a:ea typeface="Arial" charset="0"/>
                <a:cs typeface="Arial" charset="0"/>
              </a:rPr>
              <a:t>Τι είδους περιστατικό πιστεύετε ότι ήταν; </a:t>
            </a: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0" indent="0">
              <a:buNone/>
            </a:pPr>
            <a:r>
              <a:rPr lang="el" sz="2800" dirty="0">
                <a:latin typeface="Arial" charset="0"/>
                <a:ea typeface="Arial" charset="0"/>
                <a:cs typeface="Arial" charset="0"/>
              </a:rPr>
              <a:t>Αν μπορούσατε να προτείνετε κάτι - ποιες ενέργειες πρέπει να γίνουν; </a:t>
            </a:r>
            <a:br>
              <a:rPr lang="nb-NO" sz="2800" dirty="0">
                <a:latin typeface="Arial" charset="0"/>
                <a:ea typeface="Arial" charset="0"/>
                <a:cs typeface="Arial" charset="0"/>
              </a:rPr>
            </a:br>
            <a:endParaRPr lang="en-US" sz="2800" dirty="0">
              <a:latin typeface="Arial" charset="0"/>
              <a:ea typeface="Arial" charset="0"/>
              <a:cs typeface="Arial" charset="0"/>
            </a:endParaRPr>
          </a:p>
        </p:txBody>
      </p:sp>
      <p:grpSp>
        <p:nvGrpSpPr>
          <p:cNvPr id="7" name="Gruppe 6"/>
          <p:cNvGrpSpPr/>
          <p:nvPr/>
        </p:nvGrpSpPr>
        <p:grpSpPr>
          <a:xfrm>
            <a:off x="683812" y="826936"/>
            <a:ext cx="13421802" cy="6666215"/>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7488" y="7188403"/>
            <a:ext cx="5512303" cy="1402814"/>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8"/>
            <a:ext cx="2921508" cy="147767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el" sz="8640">
                <a:solidFill>
                  <a:prstClr val="white"/>
                </a:solidFill>
                <a:latin typeface="Calibri" panose="020F050202020403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3474720" y="3362130"/>
            <a:ext cx="2921508" cy="1477673"/>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el" sz="8640">
                <a:solidFill>
                  <a:prstClr val="white"/>
                </a:solidFill>
                <a:latin typeface="Calibri" panose="020F050202020403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6519672" y="5924992"/>
            <a:ext cx="2921508" cy="1477673"/>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el" sz="8640">
                <a:solidFill>
                  <a:prstClr val="white"/>
                </a:solidFill>
                <a:latin typeface="Calibri" panose="020F0502020204030204"/>
              </a:rPr>
              <a:t>L3</a:t>
            </a:r>
          </a:p>
        </p:txBody>
      </p:sp>
    </p:spTree>
    <p:custDataLst>
      <p:tags r:id="rId1"/>
    </p:custDataLst>
    <p:extLst>
      <p:ext uri="{BB962C8B-B14F-4D97-AF65-F5344CB8AC3E}">
        <p14:creationId xmlns:p14="http://schemas.microsoft.com/office/powerpoint/2010/main" val="210113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30399" cy="822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305598" cy="82296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78672" cy="82296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144827B-DA12-41AB-8329-B51E9EF08AE4}"/>
              </a:ext>
            </a:extLst>
          </p:cNvPr>
          <p:cNvSpPr>
            <a:spLocks noGrp="1"/>
          </p:cNvSpPr>
          <p:nvPr>
            <p:ph type="title"/>
          </p:nvPr>
        </p:nvSpPr>
        <p:spPr>
          <a:xfrm>
            <a:off x="965607" y="1694988"/>
            <a:ext cx="3796398" cy="2587945"/>
          </a:xfrm>
        </p:spPr>
        <p:txBody>
          <a:bodyPr anchor="t">
            <a:normAutofit/>
          </a:bodyPr>
          <a:lstStyle/>
          <a:p>
            <a:r>
              <a:rPr lang="el" sz="4320" dirty="0">
                <a:solidFill>
                  <a:srgbClr val="FFFFFF"/>
                </a:solidFill>
              </a:rPr>
              <a:t>Παραδείγματα από διαφορετικούς τομείς</a:t>
            </a:r>
          </a:p>
        </p:txBody>
      </p:sp>
      <p:sp>
        <p:nvSpPr>
          <p:cNvPr id="3" name="Content Placeholder 2">
            <a:extLst>
              <a:ext uri="{FF2B5EF4-FFF2-40B4-BE49-F238E27FC236}">
                <a16:creationId xmlns:a16="http://schemas.microsoft.com/office/drawing/2014/main" id="{4E76A215-D03E-4871-B592-81806A5B0AC8}"/>
              </a:ext>
            </a:extLst>
          </p:cNvPr>
          <p:cNvSpPr>
            <a:spLocks noGrp="1"/>
          </p:cNvSpPr>
          <p:nvPr>
            <p:ph sz="half" idx="1"/>
          </p:nvPr>
        </p:nvSpPr>
        <p:spPr>
          <a:xfrm>
            <a:off x="6238792" y="1694987"/>
            <a:ext cx="3511296" cy="5236613"/>
          </a:xfrm>
        </p:spPr>
        <p:txBody>
          <a:bodyPr>
            <a:normAutofit/>
          </a:bodyPr>
          <a:lstStyle/>
          <a:p>
            <a:r>
              <a:rPr lang="el" sz="2040"/>
              <a:t>Ετήσια έκθεση της EY για την Παγκόσμια Ασφάλεια Πληροφοριών</a:t>
            </a:r>
          </a:p>
          <a:p>
            <a:pPr lvl="1"/>
            <a:r>
              <a:rPr lang="el" sz="2040"/>
              <a:t>50 % (N=1.735 οργανισμός) με βεβαιότητα ότι θα μπορούσε να ανιχνεύσει μια επίθεση (το υψηλότερο επίπεδο εμπιστοσύνης από το 2013), </a:t>
            </a:r>
          </a:p>
          <a:p>
            <a:pPr lvl="1"/>
            <a:r>
              <a:rPr lang="el" sz="2040"/>
              <a:t>Το 42% δεν έχει συμφωνημένη στρατηγική ή σχέδιο επικοινωνίας σε περίπτωση επίθεσης.</a:t>
            </a:r>
            <a:endParaRPr lang="nb-NO" sz="2040"/>
          </a:p>
        </p:txBody>
      </p:sp>
      <p:sp>
        <p:nvSpPr>
          <p:cNvPr id="4" name="Content Placeholder 3">
            <a:extLst>
              <a:ext uri="{FF2B5EF4-FFF2-40B4-BE49-F238E27FC236}">
                <a16:creationId xmlns:a16="http://schemas.microsoft.com/office/drawing/2014/main" id="{EEC8D20A-0A42-4F5D-8652-79D583943643}"/>
              </a:ext>
            </a:extLst>
          </p:cNvPr>
          <p:cNvSpPr>
            <a:spLocks noGrp="1"/>
          </p:cNvSpPr>
          <p:nvPr>
            <p:ph sz="half" idx="2"/>
          </p:nvPr>
        </p:nvSpPr>
        <p:spPr>
          <a:xfrm>
            <a:off x="10141925" y="1694987"/>
            <a:ext cx="3511296" cy="5236613"/>
          </a:xfrm>
        </p:spPr>
        <p:txBody>
          <a:bodyPr>
            <a:normAutofit/>
          </a:bodyPr>
          <a:lstStyle/>
          <a:p>
            <a:r>
              <a:rPr lang="el" sz="2400"/>
              <a:t>Συνέπειες για τον GDPR</a:t>
            </a:r>
          </a:p>
          <a:p>
            <a:pPr lvl="1"/>
            <a:r>
              <a:rPr lang="el" sz="2400"/>
              <a:t>Πολλές παραβιάσεις δεν εντοπίστηκαν παρά αργότερα</a:t>
            </a:r>
          </a:p>
          <a:p>
            <a:r>
              <a:rPr lang="el" sz="2400"/>
              <a:t>Καμία επικοινωνία με τα ενδιαφερόμενα μέρη</a:t>
            </a:r>
          </a:p>
          <a:p>
            <a:endParaRPr lang="nb-NO" sz="2400"/>
          </a:p>
        </p:txBody>
      </p:sp>
      <p:grpSp>
        <p:nvGrpSpPr>
          <p:cNvPr id="5" name="Group 4">
            <a:extLst>
              <a:ext uri="{FF2B5EF4-FFF2-40B4-BE49-F238E27FC236}">
                <a16:creationId xmlns:a16="http://schemas.microsoft.com/office/drawing/2014/main" id="{FFC30353-9B21-2BAA-A5C5-8447379900FB}"/>
              </a:ext>
            </a:extLst>
          </p:cNvPr>
          <p:cNvGrpSpPr/>
          <p:nvPr/>
        </p:nvGrpSpPr>
        <p:grpSpPr>
          <a:xfrm>
            <a:off x="10961226" y="7594540"/>
            <a:ext cx="2591913" cy="481557"/>
            <a:chOff x="5179092" y="5483822"/>
            <a:chExt cx="3294001" cy="612000"/>
          </a:xfrm>
        </p:grpSpPr>
        <p:pic>
          <p:nvPicPr>
            <p:cNvPr id="6" name="Picture 5">
              <a:extLst>
                <a:ext uri="{FF2B5EF4-FFF2-40B4-BE49-F238E27FC236}">
                  <a16:creationId xmlns:a16="http://schemas.microsoft.com/office/drawing/2014/main" id="{18461C38-CEE9-EA81-522A-E008814914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0723DC12-BADD-46CA-02C4-0DB8D6C33A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3394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52F2-1E33-EFBF-456B-7A692E0A442F}"/>
              </a:ext>
            </a:extLst>
          </p:cNvPr>
          <p:cNvSpPr>
            <a:spLocks noGrp="1"/>
          </p:cNvSpPr>
          <p:nvPr>
            <p:ph type="title"/>
          </p:nvPr>
        </p:nvSpPr>
        <p:spPr/>
        <p:txBody>
          <a:bodyPr/>
          <a:lstStyle/>
          <a:p>
            <a:r>
              <a:rPr lang="el"/>
              <a:t>US Airways </a:t>
            </a:r>
            <a:endParaRPr lang="en-GB"/>
          </a:p>
        </p:txBody>
      </p:sp>
      <p:pic>
        <p:nvPicPr>
          <p:cNvPr id="4" name="Online Media 3" title="NTSB Crash Animation US Airways 1549 w/ CVR and audio Hudson">
            <a:hlinkClick r:id="" action="ppaction://media"/>
            <a:extLst>
              <a:ext uri="{FF2B5EF4-FFF2-40B4-BE49-F238E27FC236}">
                <a16:creationId xmlns:a16="http://schemas.microsoft.com/office/drawing/2014/main" id="{37AABCD0-6102-772F-940D-E4A61775FB39}"/>
              </a:ext>
            </a:extLst>
          </p:cNvPr>
          <p:cNvPicPr>
            <a:picLocks noGrp="1" noRot="1" noChangeAspect="1"/>
          </p:cNvPicPr>
          <p:nvPr>
            <p:ph sz="half" idx="1"/>
            <a:videoFile r:link="rId2"/>
          </p:nvPr>
        </p:nvPicPr>
        <p:blipFill>
          <a:blip r:embed="rId5"/>
          <a:stretch>
            <a:fillRect/>
          </a:stretch>
        </p:blipFill>
        <p:spPr>
          <a:xfrm>
            <a:off x="5726259" y="116378"/>
            <a:ext cx="9062084" cy="6797040"/>
          </a:xfrm>
          <a:prstGeom prst="rect">
            <a:avLst/>
          </a:prstGeom>
        </p:spPr>
      </p:pic>
      <p:sp>
        <p:nvSpPr>
          <p:cNvPr id="5" name="Content Placeholder 4">
            <a:extLst>
              <a:ext uri="{FF2B5EF4-FFF2-40B4-BE49-F238E27FC236}">
                <a16:creationId xmlns:a16="http://schemas.microsoft.com/office/drawing/2014/main" id="{554C998D-8B88-F365-FFCC-0B8E5AD32CE0}"/>
              </a:ext>
            </a:extLst>
          </p:cNvPr>
          <p:cNvSpPr>
            <a:spLocks noGrp="1"/>
          </p:cNvSpPr>
          <p:nvPr>
            <p:ph sz="half" idx="2"/>
          </p:nvPr>
        </p:nvSpPr>
        <p:spPr>
          <a:xfrm>
            <a:off x="423949" y="2190750"/>
            <a:ext cx="6217920" cy="5221606"/>
          </a:xfrm>
        </p:spPr>
        <p:txBody>
          <a:bodyPr/>
          <a:lstStyle/>
          <a:p>
            <a:r>
              <a:rPr lang="el"/>
              <a:t>L1;</a:t>
            </a:r>
          </a:p>
          <a:p>
            <a:r>
              <a:rPr lang="el"/>
              <a:t>L2;</a:t>
            </a:r>
          </a:p>
          <a:p>
            <a:r>
              <a:rPr lang="el"/>
              <a:t>L3;</a:t>
            </a:r>
          </a:p>
          <a:p>
            <a:pPr lvl="1"/>
            <a:r>
              <a:rPr lang="el"/>
              <a:t>LGA</a:t>
            </a:r>
          </a:p>
          <a:p>
            <a:pPr lvl="1"/>
            <a:r>
              <a:rPr lang="el"/>
              <a:t>ΤΕΒ</a:t>
            </a:r>
          </a:p>
          <a:p>
            <a:pPr lvl="1"/>
            <a:r>
              <a:rPr lang="el"/>
              <a:t>Χάντσον</a:t>
            </a:r>
          </a:p>
          <a:p>
            <a:pPr lvl="1"/>
            <a:r>
              <a:rPr lang="el"/>
              <a:t>Πότε;</a:t>
            </a:r>
          </a:p>
          <a:p>
            <a:pPr lvl="2"/>
            <a:r>
              <a:rPr lang="el"/>
              <a:t>1:28</a:t>
            </a:r>
            <a:endParaRPr lang="en-GB"/>
          </a:p>
        </p:txBody>
      </p:sp>
      <p:graphicFrame>
        <p:nvGraphicFramePr>
          <p:cNvPr id="8" name="Plassholder for innhold 3">
            <a:extLst>
              <a:ext uri="{FF2B5EF4-FFF2-40B4-BE49-F238E27FC236}">
                <a16:creationId xmlns:a16="http://schemas.microsoft.com/office/drawing/2014/main" id="{7D7B62CF-2F90-D0FF-3933-46DDC13C4B52}"/>
              </a:ext>
            </a:extLst>
          </p:cNvPr>
          <p:cNvGraphicFramePr>
            <a:graphicFrameLocks/>
          </p:cNvGraphicFramePr>
          <p:nvPr/>
        </p:nvGraphicFramePr>
        <p:xfrm>
          <a:off x="257695" y="6345950"/>
          <a:ext cx="6926048" cy="176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098" name="Picture 2" descr="Σάλι Σάλενμπεργκερ - Βικιπαίδεια">
            <a:extLst>
              <a:ext uri="{FF2B5EF4-FFF2-40B4-BE49-F238E27FC236}">
                <a16:creationId xmlns:a16="http://schemas.microsoft.com/office/drawing/2014/main" id="{1EDF0B24-8445-31AD-3601-A89FD75F4C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6953" y="1489884"/>
            <a:ext cx="3071206" cy="33665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Πώς το θαύμα στην προσγείωση του Hudson άλλαξε τις ζωές των επιβαινόντων | Το CNN">
            <a:extLst>
              <a:ext uri="{FF2B5EF4-FFF2-40B4-BE49-F238E27FC236}">
                <a16:creationId xmlns:a16="http://schemas.microsoft.com/office/drawing/2014/main" id="{30DBC92A-C378-CE16-70C9-6760C0473E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849" y="0"/>
            <a:ext cx="14628494" cy="822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390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dgm="http://schemas.openxmlformats.org/drawingml/2006/diagram"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arn(inVertical)">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arn(inVertical)">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barn(inVertical)">
                                      <p:cBhvr>
                                        <p:cTn id="36" dur="5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barn(inVertical)">
                                      <p:cBhvr>
                                        <p:cTn id="41" dur="500"/>
                                        <p:tgtEl>
                                          <p:spTgt spid="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barn(inVertical)">
                                      <p:cBhvr>
                                        <p:cTn id="46" dur="500"/>
                                        <p:tgtEl>
                                          <p:spTgt spid="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4102"/>
                                        </p:tgtEl>
                                        <p:attrNameLst>
                                          <p:attrName>style.visibility</p:attrName>
                                        </p:attrNameLst>
                                      </p:cBhvr>
                                      <p:to>
                                        <p:strVal val="visible"/>
                                      </p:to>
                                    </p:set>
                                    <p:animEffect transition="in" filter="randombar(horizontal)">
                                      <p:cBhvr>
                                        <p:cTn id="51"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4"/>
                </p:tgtEl>
              </p:cMediaNode>
            </p:video>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271368" y="-1330785"/>
            <a:ext cx="8615796" cy="6271878"/>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defTabSz="1097280"/>
            <a:endParaRPr lang="en-US" sz="2160">
              <a:solidFill>
                <a:prstClr val="black"/>
              </a:solidFill>
              <a:latin typeface="Calibri" panose="020F0502020204030204"/>
            </a:endParaRPr>
          </a:p>
        </p:txBody>
      </p:sp>
      <p:sp>
        <p:nvSpPr>
          <p:cNvPr id="2" name="Title 1">
            <a:extLst>
              <a:ext uri="{FF2B5EF4-FFF2-40B4-BE49-F238E27FC236}">
                <a16:creationId xmlns:a16="http://schemas.microsoft.com/office/drawing/2014/main" id="{7CE47409-4D91-4421-9FB2-00AA8986CD44}"/>
              </a:ext>
            </a:extLst>
          </p:cNvPr>
          <p:cNvSpPr>
            <a:spLocks noGrp="1"/>
          </p:cNvSpPr>
          <p:nvPr>
            <p:ph type="title"/>
          </p:nvPr>
        </p:nvSpPr>
        <p:spPr>
          <a:xfrm>
            <a:off x="1009496" y="808524"/>
            <a:ext cx="4373387" cy="2897386"/>
          </a:xfrm>
        </p:spPr>
        <p:txBody>
          <a:bodyPr anchor="t">
            <a:normAutofit fontScale="90000"/>
          </a:bodyPr>
          <a:lstStyle/>
          <a:p>
            <a:r>
              <a:rPr lang="el" sz="6000">
                <a:solidFill>
                  <a:srgbClr val="FFFFFF"/>
                </a:solidFill>
              </a:rPr>
              <a:t>Χρήση SMM για τον μετριασμό των επιθέσεων CS</a:t>
            </a:r>
          </a:p>
        </p:txBody>
      </p:sp>
      <p:sp>
        <p:nvSpPr>
          <p:cNvPr id="5" name="Content Placeholder 4">
            <a:extLst>
              <a:ext uri="{FF2B5EF4-FFF2-40B4-BE49-F238E27FC236}">
                <a16:creationId xmlns:a16="http://schemas.microsoft.com/office/drawing/2014/main" id="{31892BD1-DF70-493A-BA77-97B3ACCA8B15}"/>
              </a:ext>
            </a:extLst>
          </p:cNvPr>
          <p:cNvSpPr>
            <a:spLocks noGrp="1"/>
          </p:cNvSpPr>
          <p:nvPr>
            <p:ph idx="1"/>
          </p:nvPr>
        </p:nvSpPr>
        <p:spPr>
          <a:xfrm>
            <a:off x="7315199" y="1058779"/>
            <a:ext cx="6305705" cy="6353576"/>
          </a:xfrm>
        </p:spPr>
        <p:txBody>
          <a:bodyPr>
            <a:normAutofit/>
          </a:bodyPr>
          <a:lstStyle/>
          <a:p>
            <a:r>
              <a:rPr lang="el" sz="2640"/>
              <a:t>Πριν από την επίθεση</a:t>
            </a:r>
          </a:p>
          <a:p>
            <a:pPr lvl="1"/>
            <a:r>
              <a:rPr lang="el" sz="2640"/>
              <a:t>Εκπαίδευση </a:t>
            </a:r>
          </a:p>
          <a:p>
            <a:pPr lvl="2"/>
            <a:r>
              <a:rPr lang="el" sz="2640"/>
              <a:t>Τεχνικά, συμπεριφορές, επικοινωνία</a:t>
            </a:r>
          </a:p>
          <a:p>
            <a:r>
              <a:rPr lang="el" sz="2640"/>
              <a:t>Κατά τη διάρκεια του Attck</a:t>
            </a:r>
          </a:p>
          <a:p>
            <a:pPr lvl="1"/>
            <a:r>
              <a:rPr lang="el" sz="2640"/>
              <a:t>Επικοινωνία, Ψυχολογική Ασφάλεια στο χώρο εργασίας</a:t>
            </a:r>
          </a:p>
          <a:p>
            <a:r>
              <a:rPr lang="el" sz="2640"/>
              <a:t>Μετά την επίθεση</a:t>
            </a:r>
          </a:p>
          <a:p>
            <a:pPr lvl="1"/>
            <a:r>
              <a:rPr lang="el" sz="2640"/>
              <a:t>Η καλή επικοινωνία βοηθά στη διατήρηση των οικονομικών ενδιαφερόντων</a:t>
            </a:r>
          </a:p>
          <a:p>
            <a:pPr lvl="1"/>
            <a:r>
              <a:rPr lang="el" sz="2640"/>
              <a:t>Ανασκόπηση κρίσιμης επίπτωσης</a:t>
            </a:r>
          </a:p>
          <a:p>
            <a:pPr lvl="2"/>
            <a:r>
              <a:rPr lang="el" sz="2640"/>
              <a:t>Δημιουργία/δημιουργία σχεδίου επικοινωνίας</a:t>
            </a:r>
          </a:p>
        </p:txBody>
      </p:sp>
      <p:grpSp>
        <p:nvGrpSpPr>
          <p:cNvPr id="3" name="Group 2">
            <a:extLst>
              <a:ext uri="{FF2B5EF4-FFF2-40B4-BE49-F238E27FC236}">
                <a16:creationId xmlns:a16="http://schemas.microsoft.com/office/drawing/2014/main" id="{62261DF4-3A2E-7F59-1F32-14C75FCD6C7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88DA3073-5AF7-3642-36D6-5AD407AF63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C8A8A5D-BEFE-7B73-8411-AD78B55B4D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1406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Content Placeholder 5">
            <a:extLst>
              <a:ext uri="{FF2B5EF4-FFF2-40B4-BE49-F238E27FC236}">
                <a16:creationId xmlns:a16="http://schemas.microsoft.com/office/drawing/2014/main" id="{2AF78FAC-B296-40E2-A661-F77AE79EDE44}"/>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22" r="121" b="-1"/>
          <a:stretch/>
        </p:blipFill>
        <p:spPr>
          <a:xfrm>
            <a:off x="1" y="12"/>
            <a:ext cx="11603570" cy="8229588"/>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E857A050-F002-4308-B9A1-CBCC10F5500B}"/>
              </a:ext>
            </a:extLst>
          </p:cNvPr>
          <p:cNvSpPr>
            <a:spLocks noGrp="1"/>
          </p:cNvSpPr>
          <p:nvPr>
            <p:ph type="title"/>
          </p:nvPr>
        </p:nvSpPr>
        <p:spPr>
          <a:xfrm>
            <a:off x="9037933" y="438150"/>
            <a:ext cx="4586627" cy="2279894"/>
          </a:xfrm>
        </p:spPr>
        <p:txBody>
          <a:bodyPr vert="horz" lIns="109728" tIns="54864" rIns="109728" bIns="54864" rtlCol="0" anchor="ctr">
            <a:normAutofit/>
          </a:bodyPr>
          <a:lstStyle/>
          <a:p>
            <a:r>
              <a:rPr lang="el" sz="4800"/>
              <a:t>Διαφορετικότητα στο Teams</a:t>
            </a:r>
          </a:p>
        </p:txBody>
      </p:sp>
      <p:sp>
        <p:nvSpPr>
          <p:cNvPr id="4" name="Content Placeholder 3">
            <a:extLst>
              <a:ext uri="{FF2B5EF4-FFF2-40B4-BE49-F238E27FC236}">
                <a16:creationId xmlns:a16="http://schemas.microsoft.com/office/drawing/2014/main" id="{437CBB5A-D197-4C79-BBB4-2328ADC5E1E5}"/>
              </a:ext>
            </a:extLst>
          </p:cNvPr>
          <p:cNvSpPr>
            <a:spLocks noGrp="1"/>
          </p:cNvSpPr>
          <p:nvPr>
            <p:ph sz="half" idx="2"/>
          </p:nvPr>
        </p:nvSpPr>
        <p:spPr>
          <a:xfrm>
            <a:off x="9037933" y="2921041"/>
            <a:ext cx="4586627" cy="4491314"/>
          </a:xfrm>
        </p:spPr>
        <p:txBody>
          <a:bodyPr vert="horz" lIns="109728" tIns="54864" rIns="109728" bIns="54864" rtlCol="0">
            <a:normAutofit fontScale="92500"/>
          </a:bodyPr>
          <a:lstStyle/>
          <a:p>
            <a:r>
              <a:rPr lang="el" sz="2400"/>
              <a:t>«Είναι πάντα καλό να μην είσαι ένα σωρό νεαρά παιδιά ή ένα σωρό παλιά, ή οτιδήποτε άλλο», είπε ο Harbaugh. «Είναι καλό να έχεις ένα ωραίο μείγμα εμπειρίας. Μερικά παιδιά μπορούν να εκπαιδεύσουν μερικά νεότερα παιδιά σε έναν συγκεκριμένο τρόπο να κάνουν πράγματα. Αρχίζει να διαπερνά όλα όσα είσαι. Και μετά αυτά τα νεαρά παιδιά, με τη σειρά τους, διδάσκουν άλλους. Απλώς γίνεται ένας διαιωνιζόμενος τύπος κατάστασης».</a:t>
            </a:r>
          </a:p>
        </p:txBody>
      </p:sp>
      <p:grpSp>
        <p:nvGrpSpPr>
          <p:cNvPr id="3" name="Group 2">
            <a:extLst>
              <a:ext uri="{FF2B5EF4-FFF2-40B4-BE49-F238E27FC236}">
                <a16:creationId xmlns:a16="http://schemas.microsoft.com/office/drawing/2014/main" id="{FC50C712-656A-5282-2652-9C9ED027636C}"/>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418FE835-0176-B493-308B-018871F8D9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45A0E19-E7D5-3D9E-A99D-117F23EDE4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6025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732599EA-650F-4FB4-9511-583A8F08FEFC}"/>
              </a:ext>
            </a:extLst>
          </p:cNvPr>
          <p:cNvSpPr>
            <a:spLocks noGrp="1"/>
          </p:cNvSpPr>
          <p:nvPr>
            <p:ph type="title"/>
          </p:nvPr>
        </p:nvSpPr>
        <p:spPr>
          <a:xfrm>
            <a:off x="824201" y="1384287"/>
            <a:ext cx="3840480" cy="5353396"/>
          </a:xfrm>
        </p:spPr>
        <p:txBody>
          <a:bodyPr vert="horz" wrap="square" lIns="109728" tIns="54864" rIns="109728" bIns="54864" rtlCol="0" anchor="ctr" anchorCtr="0">
            <a:normAutofit/>
          </a:bodyPr>
          <a:lstStyle/>
          <a:p>
            <a:r>
              <a:rPr lang="el" kern="1200">
                <a:solidFill>
                  <a:srgbClr val="FFFFFF"/>
                </a:solidFill>
                <a:latin typeface="+mj-lt"/>
                <a:ea typeface="+mj-ea"/>
                <a:cs typeface="+mj-cs"/>
              </a:rPr>
              <a:t>Όταν η κοινή νοητική μοντελοποίηση πάει άσχημα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A9EF4021-FC71-444C-8FF7-B4AB852D74B9}"/>
              </a:ext>
            </a:extLst>
          </p:cNvPr>
          <p:cNvSpPr>
            <a:spLocks noGrp="1"/>
          </p:cNvSpPr>
          <p:nvPr>
            <p:ph idx="1"/>
          </p:nvPr>
        </p:nvSpPr>
        <p:spPr>
          <a:xfrm>
            <a:off x="5336770" y="709613"/>
            <a:ext cx="8287789" cy="6702743"/>
          </a:xfrm>
        </p:spPr>
        <p:txBody>
          <a:bodyPr vert="horz" lIns="109728" tIns="54864" rIns="109728" bIns="54864" rtlCol="0" anchor="ctr">
            <a:normAutofit/>
          </a:bodyPr>
          <a:lstStyle/>
          <a:p>
            <a:pPr marL="0"/>
            <a:r>
              <a:rPr lang="el" sz="1560"/>
              <a:t>Συναισθηματική μετάδοση (Hatfield, Cacioppo και Rapson, 1994) </a:t>
            </a:r>
          </a:p>
          <a:p>
            <a:r>
              <a:rPr lang="el" sz="1560"/>
              <a:t>Συνειδητό ή ασυνείδητο, ένα άτομο είναι σε θέση να επηρεάσει τα συναισθήματα των άλλων μέσω λεκτικών και μη λεκτικών ενδείξεων. </a:t>
            </a:r>
          </a:p>
          <a:p>
            <a:r>
              <a:rPr lang="el" sz="1560"/>
              <a:t>Μη λεκτικές ενδείξεις</a:t>
            </a:r>
          </a:p>
          <a:p>
            <a:pPr lvl="1"/>
            <a:r>
              <a:rPr lang="el" sz="1560"/>
              <a:t>αγγίγματα, γλώσσα του σώματος, εκφράσεις προσώπου, μοτίβα ομιλίας, φωνητικοί τόνοι</a:t>
            </a:r>
          </a:p>
          <a:p>
            <a:r>
              <a:rPr lang="el" sz="1560"/>
              <a:t>Όταν βλέπετε κάποιον να εκφράζει ένα συναίσθημα, θα έχετε την τάση να μιμείστε αυτήν την έκφραση που σας κάνει να νιώθετε το ίδιο συναίσθημα </a:t>
            </a:r>
          </a:p>
          <a:p>
            <a:r>
              <a:rPr lang="el" sz="1560"/>
              <a:t>Νιώστε πιο ευτυχισμένοι με χαρούμενους ανθρώπους. Πιο λυπημένοι με λυπημένους ανθρώπους. Νευρικοί με νευρικούς ανθρώπους. </a:t>
            </a:r>
            <a:r>
              <a:rPr lang="el" sz="1560" b="1" u="sng"/>
              <a:t>Αυτοπεποίθηση γύρω από άτομα με αυτοπεποίθηση</a:t>
            </a:r>
          </a:p>
          <a:p>
            <a:pPr lvl="1"/>
            <a:r>
              <a:rPr lang="el" sz="1560"/>
              <a:t>Αυτοαποτελεσματικότητα</a:t>
            </a:r>
          </a:p>
          <a:p>
            <a:r>
              <a:rPr lang="el" sz="1560"/>
              <a:t>Επηρεάστε τη λειτουργία και την απόδοση των ομάδων </a:t>
            </a:r>
          </a:p>
          <a:p>
            <a:pPr lvl="1"/>
            <a:r>
              <a:rPr lang="el" sz="1560"/>
              <a:t>Συνοχή ομάδας, αποτελεσματικότητα ομάδας</a:t>
            </a:r>
          </a:p>
        </p:txBody>
      </p:sp>
      <p:grpSp>
        <p:nvGrpSpPr>
          <p:cNvPr id="4" name="Group 3">
            <a:extLst>
              <a:ext uri="{FF2B5EF4-FFF2-40B4-BE49-F238E27FC236}">
                <a16:creationId xmlns:a16="http://schemas.microsoft.com/office/drawing/2014/main" id="{CA158351-3EEA-FE56-DE82-AEEE4567E458}"/>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A3570515-3951-F959-0937-F5E80672C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E308AA0-36F6-5275-813A-03D1289A0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15010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EC505D4-9617-416E-9912-D3EDD4722FAB}"/>
              </a:ext>
            </a:extLst>
          </p:cNvPr>
          <p:cNvSpPr>
            <a:spLocks noGrp="1"/>
          </p:cNvSpPr>
          <p:nvPr>
            <p:ph type="title"/>
          </p:nvPr>
        </p:nvSpPr>
        <p:spPr>
          <a:xfrm>
            <a:off x="824201" y="1384287"/>
            <a:ext cx="3840480" cy="5353396"/>
          </a:xfrm>
        </p:spPr>
        <p:txBody>
          <a:bodyPr vert="horz" wrap="square" lIns="109728" tIns="54864" rIns="109728" bIns="54864" rtlCol="0" anchor="ctr" anchorCtr="0">
            <a:normAutofit/>
          </a:bodyPr>
          <a:lstStyle/>
          <a:p>
            <a:r>
              <a:rPr lang="el" kern="1200">
                <a:solidFill>
                  <a:srgbClr val="FFFFFF"/>
                </a:solidFill>
                <a:latin typeface="+mj-lt"/>
                <a:ea typeface="+mj-ea"/>
                <a:cs typeface="+mj-cs"/>
              </a:rPr>
              <a:t>Λίβερπουλ–Μπαρτσελόνα 7 Μαΐου 2019 (0-3 1ος αγώνας)</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FF7618CF-82C2-4023-86C1-3D5D2AEBC92A}"/>
              </a:ext>
            </a:extLst>
          </p:cNvPr>
          <p:cNvSpPr>
            <a:spLocks noGrp="1"/>
          </p:cNvSpPr>
          <p:nvPr>
            <p:ph idx="1"/>
          </p:nvPr>
        </p:nvSpPr>
        <p:spPr>
          <a:xfrm>
            <a:off x="5336770" y="709613"/>
            <a:ext cx="8287789" cy="6702743"/>
          </a:xfrm>
        </p:spPr>
        <p:txBody>
          <a:bodyPr vert="horz" lIns="109728" tIns="54864" rIns="109728" bIns="54864" rtlCol="0" anchor="ctr">
            <a:normAutofit/>
          </a:bodyPr>
          <a:lstStyle/>
          <a:p>
            <a:r>
              <a:rPr lang="el"/>
              <a:t>Συναισθηματική Ένταση</a:t>
            </a:r>
          </a:p>
          <a:p>
            <a:pPr lvl="1"/>
            <a:r>
              <a:rPr lang="el"/>
              <a:t>Πλεονέκτημα έδρας</a:t>
            </a:r>
          </a:p>
          <a:p>
            <a:pPr lvl="1"/>
            <a:r>
              <a:rPr lang="el"/>
              <a:t>Ημιτελικός UCL</a:t>
            </a:r>
          </a:p>
          <a:p>
            <a:pPr marL="0"/>
            <a:r>
              <a:rPr lang="el"/>
              <a:t>Ιστορία</a:t>
            </a:r>
          </a:p>
          <a:p>
            <a:r>
              <a:rPr lang="el"/>
              <a:t>Μίλαν-Λίβερπουλ 3-3 (3-0 Ημίχρονο), Νίκη της Λίβερπουλ στα πέναλτι (2005)</a:t>
            </a:r>
          </a:p>
          <a:p>
            <a:r>
              <a:rPr lang="el"/>
              <a:t>Λίβερπουλ-Μπορούσια Ντόρτμουντ 4-3 (SF UCL 2016)</a:t>
            </a:r>
          </a:p>
          <a:p>
            <a:r>
              <a:rPr lang="el"/>
              <a:t>Ρώμη-Βαρκελώνη 2018 UCL QF 3-0 (BFC 4-1 1ος αγώνας, ήττα στο εκτός έδρας γκολ)</a:t>
            </a:r>
          </a:p>
        </p:txBody>
      </p:sp>
      <p:grpSp>
        <p:nvGrpSpPr>
          <p:cNvPr id="4" name="Group 3">
            <a:extLst>
              <a:ext uri="{FF2B5EF4-FFF2-40B4-BE49-F238E27FC236}">
                <a16:creationId xmlns:a16="http://schemas.microsoft.com/office/drawing/2014/main" id="{8F0BA2D0-6EAD-F76E-D600-EA0100B1CFDE}"/>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E2309A0D-DDB2-8C61-3C83-1562D4209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8D0893F-45F0-D27E-4278-3B934D90C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863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3DECBD0-BB9C-413B-89F5-F3C53C603A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8246" y="1585308"/>
            <a:ext cx="9891196" cy="5563798"/>
          </a:xfrm>
          <a:prstGeom prst="rect">
            <a:avLst/>
          </a:prstGeom>
        </p:spPr>
      </p:pic>
      <p:sp>
        <p:nvSpPr>
          <p:cNvPr id="2" name="Title 1">
            <a:extLst>
              <a:ext uri="{FF2B5EF4-FFF2-40B4-BE49-F238E27FC236}">
                <a16:creationId xmlns:a16="http://schemas.microsoft.com/office/drawing/2014/main" id="{C2F07637-E1AB-433C-988A-A744BA7B2C85}"/>
              </a:ext>
            </a:extLst>
          </p:cNvPr>
          <p:cNvSpPr>
            <a:spLocks noGrp="1"/>
          </p:cNvSpPr>
          <p:nvPr>
            <p:ph type="title"/>
          </p:nvPr>
        </p:nvSpPr>
        <p:spPr/>
        <p:txBody>
          <a:bodyPr/>
          <a:lstStyle/>
          <a:p>
            <a:r>
              <a:rPr lang="el"/>
              <a:t>Εμπειρία Λίβερπουλ</a:t>
            </a:r>
            <a:endParaRPr lang="nb-NO"/>
          </a:p>
        </p:txBody>
      </p:sp>
      <p:pic>
        <p:nvPicPr>
          <p:cNvPr id="6" name="Picture 5">
            <a:extLst>
              <a:ext uri="{FF2B5EF4-FFF2-40B4-BE49-F238E27FC236}">
                <a16:creationId xmlns:a16="http://schemas.microsoft.com/office/drawing/2014/main" id="{1BEC83B8-4F9F-4B62-AD43-2D270F0F12BD}"/>
              </a:ext>
            </a:extLst>
          </p:cNvPr>
          <p:cNvPicPr>
            <a:picLocks noChangeAspect="1"/>
          </p:cNvPicPr>
          <p:nvPr/>
        </p:nvPicPr>
        <p:blipFill>
          <a:blip r:embed="rId5"/>
          <a:stretch>
            <a:fillRect/>
          </a:stretch>
        </p:blipFill>
        <p:spPr>
          <a:xfrm>
            <a:off x="-89766" y="3762089"/>
            <a:ext cx="7429500" cy="4000500"/>
          </a:xfrm>
          <a:prstGeom prst="rect">
            <a:avLst/>
          </a:prstGeom>
        </p:spPr>
      </p:pic>
      <p:pic>
        <p:nvPicPr>
          <p:cNvPr id="16" name="Picture 15">
            <a:extLst>
              <a:ext uri="{FF2B5EF4-FFF2-40B4-BE49-F238E27FC236}">
                <a16:creationId xmlns:a16="http://schemas.microsoft.com/office/drawing/2014/main" id="{8CFD6273-B24F-4E10-BA36-7C7BB4523992}"/>
              </a:ext>
            </a:extLst>
          </p:cNvPr>
          <p:cNvPicPr>
            <a:picLocks noChangeAspect="1"/>
          </p:cNvPicPr>
          <p:nvPr/>
        </p:nvPicPr>
        <p:blipFill>
          <a:blip r:embed="rId6"/>
          <a:stretch>
            <a:fillRect/>
          </a:stretch>
        </p:blipFill>
        <p:spPr>
          <a:xfrm>
            <a:off x="-103850" y="1585309"/>
            <a:ext cx="8801100" cy="5932170"/>
          </a:xfrm>
          <a:prstGeom prst="rect">
            <a:avLst/>
          </a:prstGeom>
        </p:spPr>
      </p:pic>
      <p:pic>
        <p:nvPicPr>
          <p:cNvPr id="17" name="Picture 16">
            <a:extLst>
              <a:ext uri="{FF2B5EF4-FFF2-40B4-BE49-F238E27FC236}">
                <a16:creationId xmlns:a16="http://schemas.microsoft.com/office/drawing/2014/main" id="{C0171D1B-EA56-4C26-891D-2D99DE52F0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3485" y="2180199"/>
            <a:ext cx="10546951" cy="5932660"/>
          </a:xfrm>
          <a:prstGeom prst="rect">
            <a:avLst/>
          </a:prstGeom>
        </p:spPr>
      </p:pic>
      <p:pic>
        <p:nvPicPr>
          <p:cNvPr id="8" name="Content Placeholder 7" descr="Μια ομάδα ποδοσφαιριστών σε ένα γήπεδο&#10;&#10;Η περιγραφή δημιουργείται αυτόματα με μέτρια αξιοπιστία">
            <a:extLst>
              <a:ext uri="{FF2B5EF4-FFF2-40B4-BE49-F238E27FC236}">
                <a16:creationId xmlns:a16="http://schemas.microsoft.com/office/drawing/2014/main" id="{5E20FCC4-7FA5-4999-A5EE-B7A0C34D4679}"/>
              </a:ext>
            </a:extLst>
          </p:cNvPr>
          <p:cNvPicPr>
            <a:picLocks noGrp="1" noChangeAspect="1"/>
          </p:cNvPicPr>
          <p:nvPr>
            <p:ph idx="1"/>
          </p:nvPr>
        </p:nvPicPr>
        <p:blipFill>
          <a:blip r:embed="rId8">
            <a:extLst>
              <a:ext uri="{28A0092B-C50C-407E-A947-70E740481C1C}">
                <a14:useLocalDpi xmlns:a14="http://schemas.microsoft.com/office/drawing/2010/main"/>
              </a:ext>
            </a:extLst>
          </a:blip>
          <a:stretch>
            <a:fillRect/>
          </a:stretch>
        </p:blipFill>
        <p:spPr>
          <a:xfrm>
            <a:off x="7353818" y="4377568"/>
            <a:ext cx="7429500" cy="4000500"/>
          </a:xfrm>
        </p:spPr>
      </p:pic>
    </p:spTree>
    <p:custDataLst>
      <p:tags r:id="rId1"/>
    </p:custDataLst>
    <p:extLst>
      <p:ext uri="{BB962C8B-B14F-4D97-AF65-F5344CB8AC3E}">
        <p14:creationId xmlns:p14="http://schemas.microsoft.com/office/powerpoint/2010/main" val="287595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8216-77C6-9608-1AA9-573D5819001F}"/>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6D6C8564-2F03-EF7B-D829-15F36C669749}"/>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F587838C-85A3-5EAC-AAB8-274F6A947BBD}"/>
              </a:ext>
            </a:extLst>
          </p:cNvPr>
          <p:cNvPicPr>
            <a:picLocks noChangeAspect="1"/>
          </p:cNvPicPr>
          <p:nvPr/>
        </p:nvPicPr>
        <p:blipFill>
          <a:blip r:embed="rId2"/>
          <a:stretch>
            <a:fillRect/>
          </a:stretch>
        </p:blipFill>
        <p:spPr>
          <a:xfrm>
            <a:off x="2070848" y="0"/>
            <a:ext cx="10488707" cy="8229600"/>
          </a:xfrm>
          <a:prstGeom prst="rect">
            <a:avLst/>
          </a:prstGeom>
        </p:spPr>
      </p:pic>
    </p:spTree>
    <p:extLst>
      <p:ext uri="{BB962C8B-B14F-4D97-AF65-F5344CB8AC3E}">
        <p14:creationId xmlns:p14="http://schemas.microsoft.com/office/powerpoint/2010/main" val="1921367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71A9-FF92-48D2-B370-EFBAA3325216}"/>
              </a:ext>
            </a:extLst>
          </p:cNvPr>
          <p:cNvSpPr>
            <a:spLocks noGrp="1"/>
          </p:cNvSpPr>
          <p:nvPr>
            <p:ph type="title"/>
          </p:nvPr>
        </p:nvSpPr>
        <p:spPr>
          <a:xfrm>
            <a:off x="0" y="233377"/>
            <a:ext cx="12290425" cy="842077"/>
          </a:xfrm>
        </p:spPr>
        <p:txBody>
          <a:bodyPr/>
          <a:lstStyle/>
          <a:p>
            <a:r>
              <a:rPr lang="el" dirty="0"/>
              <a:t>Εμπειρία στη Βαρκελώνη</a:t>
            </a:r>
            <a:endParaRPr lang="nb-NO" dirty="0"/>
          </a:p>
        </p:txBody>
      </p:sp>
      <p:sp>
        <p:nvSpPr>
          <p:cNvPr id="3" name="Content Placeholder 2">
            <a:extLst>
              <a:ext uri="{FF2B5EF4-FFF2-40B4-BE49-F238E27FC236}">
                <a16:creationId xmlns:a16="http://schemas.microsoft.com/office/drawing/2014/main" id="{556378B6-67C7-492C-A126-68DEBD60D976}"/>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CF1326C-7EA0-4E7A-A884-695D2365A1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0" y="1651305"/>
            <a:ext cx="9178410" cy="5361721"/>
          </a:xfrm>
          <a:prstGeom prst="rect">
            <a:avLst/>
          </a:prstGeom>
        </p:spPr>
      </p:pic>
      <p:pic>
        <p:nvPicPr>
          <p:cNvPr id="9" name="Picture 8">
            <a:extLst>
              <a:ext uri="{FF2B5EF4-FFF2-40B4-BE49-F238E27FC236}">
                <a16:creationId xmlns:a16="http://schemas.microsoft.com/office/drawing/2014/main" id="{4DD25267-CD63-4B25-B9F8-184F3B9D76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6528" y="-66953"/>
            <a:ext cx="7023200" cy="4674818"/>
          </a:xfrm>
          <a:prstGeom prst="rect">
            <a:avLst/>
          </a:prstGeom>
        </p:spPr>
      </p:pic>
      <p:pic>
        <p:nvPicPr>
          <p:cNvPr id="7" name="Picture 6">
            <a:extLst>
              <a:ext uri="{FF2B5EF4-FFF2-40B4-BE49-F238E27FC236}">
                <a16:creationId xmlns:a16="http://schemas.microsoft.com/office/drawing/2014/main" id="{58F175AF-5CBB-4920-97B2-2C2AAA797332}"/>
              </a:ext>
            </a:extLst>
          </p:cNvPr>
          <p:cNvPicPr>
            <a:picLocks noChangeAspect="1"/>
          </p:cNvPicPr>
          <p:nvPr/>
        </p:nvPicPr>
        <p:blipFill>
          <a:blip r:embed="rId5"/>
          <a:stretch>
            <a:fillRect/>
          </a:stretch>
        </p:blipFill>
        <p:spPr>
          <a:xfrm>
            <a:off x="7538287" y="3301745"/>
            <a:ext cx="7029450" cy="4354830"/>
          </a:xfrm>
          <a:prstGeom prst="rect">
            <a:avLst/>
          </a:prstGeom>
        </p:spPr>
      </p:pic>
      <p:pic>
        <p:nvPicPr>
          <p:cNvPr id="11" name="Picture 10">
            <a:extLst>
              <a:ext uri="{FF2B5EF4-FFF2-40B4-BE49-F238E27FC236}">
                <a16:creationId xmlns:a16="http://schemas.microsoft.com/office/drawing/2014/main" id="{137CC626-56C3-4682-9F1F-9CFD6C9163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2103" y="2553016"/>
            <a:ext cx="6884200" cy="3870077"/>
          </a:xfrm>
          <a:prstGeom prst="rect">
            <a:avLst/>
          </a:prstGeom>
        </p:spPr>
      </p:pic>
      <p:pic>
        <p:nvPicPr>
          <p:cNvPr id="10" name="Picture 9">
            <a:extLst>
              <a:ext uri="{FF2B5EF4-FFF2-40B4-BE49-F238E27FC236}">
                <a16:creationId xmlns:a16="http://schemas.microsoft.com/office/drawing/2014/main" id="{3512BA9A-7A51-4A7C-A53C-A63541C104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9625" y="1728446"/>
            <a:ext cx="7432888" cy="4001761"/>
          </a:xfrm>
          <a:prstGeom prst="rect">
            <a:avLst/>
          </a:prstGeom>
        </p:spPr>
      </p:pic>
      <p:pic>
        <p:nvPicPr>
          <p:cNvPr id="6" name="Picture 5">
            <a:extLst>
              <a:ext uri="{FF2B5EF4-FFF2-40B4-BE49-F238E27FC236}">
                <a16:creationId xmlns:a16="http://schemas.microsoft.com/office/drawing/2014/main" id="{CFFA34F7-5C99-4975-82A6-B44D1F42F6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672" y="1449819"/>
            <a:ext cx="6341632" cy="6341632"/>
          </a:xfrm>
          <a:prstGeom prst="rect">
            <a:avLst/>
          </a:prstGeom>
        </p:spPr>
      </p:pic>
      <p:pic>
        <p:nvPicPr>
          <p:cNvPr id="8" name="Picture 7">
            <a:extLst>
              <a:ext uri="{FF2B5EF4-FFF2-40B4-BE49-F238E27FC236}">
                <a16:creationId xmlns:a16="http://schemas.microsoft.com/office/drawing/2014/main" id="{3F69FB97-BE0C-4EA7-BB9B-2D3A205032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47472" y="1879960"/>
            <a:ext cx="7023200" cy="4543133"/>
          </a:xfrm>
          <a:prstGeom prst="rect">
            <a:avLst/>
          </a:prstGeom>
        </p:spPr>
      </p:pic>
    </p:spTree>
    <p:custDataLst>
      <p:tags r:id="rId1"/>
    </p:custDataLst>
    <p:extLst>
      <p:ext uri="{BB962C8B-B14F-4D97-AF65-F5344CB8AC3E}">
        <p14:creationId xmlns:p14="http://schemas.microsoft.com/office/powerpoint/2010/main" val="53116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73D91D07-71C5-4E21-9810-5F52E236EE00}"/>
              </a:ext>
            </a:extLst>
          </p:cNvPr>
          <p:cNvSpPr>
            <a:spLocks noGrp="1"/>
          </p:cNvSpPr>
          <p:nvPr>
            <p:ph type="title"/>
          </p:nvPr>
        </p:nvSpPr>
        <p:spPr>
          <a:xfrm>
            <a:off x="1005841" y="438150"/>
            <a:ext cx="6472033" cy="1590676"/>
          </a:xfrm>
        </p:spPr>
        <p:txBody>
          <a:bodyPr vert="horz" wrap="square" lIns="109728" tIns="54864" rIns="109728" bIns="54864" rtlCol="0" anchor="ctr" anchorCtr="0">
            <a:normAutofit/>
          </a:bodyPr>
          <a:lstStyle/>
          <a:p>
            <a:r>
              <a:rPr lang="el"/>
              <a:t>Συναισθηματική μετάδοση</a:t>
            </a:r>
          </a:p>
        </p:txBody>
      </p:sp>
      <p:sp>
        <p:nvSpPr>
          <p:cNvPr id="7" name="Content Placeholder 6">
            <a:extLst>
              <a:ext uri="{FF2B5EF4-FFF2-40B4-BE49-F238E27FC236}">
                <a16:creationId xmlns:a16="http://schemas.microsoft.com/office/drawing/2014/main" id="{DC05D3C0-05D1-4AEA-BC36-FC3AB06B24A9}"/>
              </a:ext>
            </a:extLst>
          </p:cNvPr>
          <p:cNvSpPr>
            <a:spLocks noGrp="1"/>
          </p:cNvSpPr>
          <p:nvPr>
            <p:ph idx="1"/>
          </p:nvPr>
        </p:nvSpPr>
        <p:spPr>
          <a:xfrm>
            <a:off x="1005841" y="2190750"/>
            <a:ext cx="6472033" cy="5221606"/>
          </a:xfrm>
        </p:spPr>
        <p:txBody>
          <a:bodyPr vert="horz" lIns="109728" tIns="54864" rIns="109728" bIns="54864" rtlCol="0">
            <a:noAutofit/>
          </a:bodyPr>
          <a:lstStyle/>
          <a:p>
            <a:pPr marL="617220"/>
            <a:r>
              <a:rPr lang="el" sz="1920"/>
              <a:t>Παραμείνετε ουδέτεροι όταν προκύπτουν αρνητικές καταστάσεις</a:t>
            </a:r>
          </a:p>
          <a:p>
            <a:pPr marL="1165860" lvl="1"/>
            <a:r>
              <a:rPr lang="el" sz="1920"/>
              <a:t>Σκεφτείτε ΠΩΣ συνέβη αυτό - διαδικασία</a:t>
            </a:r>
          </a:p>
          <a:p>
            <a:pPr marL="1714500" lvl="2"/>
            <a:r>
              <a:rPr lang="el" sz="1920"/>
              <a:t>Ομάδα/Ίδια απόδοση, στρατηγική, απόφαση</a:t>
            </a:r>
          </a:p>
          <a:p>
            <a:pPr marL="1714500" lvl="2"/>
            <a:r>
              <a:rPr lang="el" sz="1920"/>
              <a:t>Βοηθά στον εντοπισμό λαθών</a:t>
            </a:r>
          </a:p>
          <a:p>
            <a:pPr marL="1097280" lvl="2"/>
            <a:endParaRPr lang="en-US" sz="1920"/>
          </a:p>
          <a:p>
            <a:pPr marL="617220"/>
            <a:r>
              <a:rPr lang="el" sz="1920"/>
              <a:t>Δώστε θετική υποστήριξη στους επηρεαζόμενους συμπαίκτες</a:t>
            </a:r>
          </a:p>
          <a:p>
            <a:pPr marL="1165860" lvl="1"/>
            <a:r>
              <a:rPr lang="el" sz="1920"/>
              <a:t>High 5, βοήθεια, μοιραστείτε τις αξίες της ομάδας</a:t>
            </a:r>
          </a:p>
          <a:p>
            <a:pPr marL="548640" lvl="1"/>
            <a:endParaRPr lang="en-US" sz="1920"/>
          </a:p>
          <a:p>
            <a:pPr marL="617220"/>
            <a:r>
              <a:rPr lang="el" sz="1920"/>
              <a:t>Προσδιορίστε και χρησιμοποιήστε το θετικό EC σε σωστές στιγμές</a:t>
            </a:r>
          </a:p>
          <a:p>
            <a:pPr marL="1165860" lvl="1"/>
            <a:r>
              <a:rPr lang="el" sz="1920"/>
              <a:t>Πριν το παιχνίδι</a:t>
            </a:r>
          </a:p>
          <a:p>
            <a:pPr marL="1714500" lvl="2"/>
            <a:r>
              <a:rPr lang="el" sz="1920"/>
              <a:t>Λεωφορείο, αποδυτήρια, προθέρμανση</a:t>
            </a:r>
          </a:p>
          <a:p>
            <a:pPr marL="1165860" lvl="1"/>
            <a:r>
              <a:rPr lang="el" sz="1920"/>
              <a:t>Μετά το σκοράρισμα και τα καλά παιχνίδια</a:t>
            </a:r>
          </a:p>
          <a:p>
            <a:pPr marL="1165860" lvl="1"/>
            <a:r>
              <a:rPr lang="el" sz="1920"/>
              <a:t>Μετά από αρνητικές καταστάσεις</a:t>
            </a:r>
          </a:p>
          <a:p>
            <a:pPr marL="548640" lvl="1"/>
            <a:endParaRPr lang="en-US" sz="1920"/>
          </a:p>
          <a:p>
            <a:pPr marL="617220"/>
            <a:r>
              <a:rPr lang="el" sz="1920" b="1" u="sng"/>
              <a:t>Πρέπει να εξασκηθεί στην πράξη</a:t>
            </a:r>
          </a:p>
        </p:txBody>
      </p:sp>
      <p:pic>
        <p:nvPicPr>
          <p:cNvPr id="9" name="Picture 8">
            <a:extLst>
              <a:ext uri="{FF2B5EF4-FFF2-40B4-BE49-F238E27FC236}">
                <a16:creationId xmlns:a16="http://schemas.microsoft.com/office/drawing/2014/main" id="{FACF0B54-C3EF-460C-84B9-A017314DD2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70" r="13079" b="-1"/>
          <a:stretch/>
        </p:blipFill>
        <p:spPr>
          <a:xfrm>
            <a:off x="7649904" y="910217"/>
            <a:ext cx="6146686" cy="614668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7514259" y="825387"/>
            <a:ext cx="6565376" cy="6565376"/>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98274" y="1105350"/>
            <a:ext cx="949225" cy="9234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FFFFFF"/>
              </a:solidFill>
              <a:latin typeface="Calibri" panose="020F0502020204030204"/>
            </a:endParaRPr>
          </a:p>
        </p:txBody>
      </p:sp>
      <p:grpSp>
        <p:nvGrpSpPr>
          <p:cNvPr id="3" name="Group 2">
            <a:extLst>
              <a:ext uri="{FF2B5EF4-FFF2-40B4-BE49-F238E27FC236}">
                <a16:creationId xmlns:a16="http://schemas.microsoft.com/office/drawing/2014/main" id="{91141F5F-50C0-AD6D-0FA8-A3DB70453661}"/>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DDD25040-CF6D-22A3-9BCB-CE6C735907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1CB749B-30E3-1A4E-329D-F4579A29C4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57844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41E0-66A3-438D-B706-11E66DEF67F9}"/>
              </a:ext>
            </a:extLst>
          </p:cNvPr>
          <p:cNvSpPr>
            <a:spLocks noGrp="1"/>
          </p:cNvSpPr>
          <p:nvPr>
            <p:ph type="title"/>
          </p:nvPr>
        </p:nvSpPr>
        <p:spPr/>
        <p:txBody>
          <a:bodyPr>
            <a:normAutofit/>
          </a:bodyPr>
          <a:lstStyle/>
          <a:p>
            <a:r>
              <a:rPr lang="el" err="1"/>
              <a:t>Περίληψη Προσέγγισης Μεταγνωστικής Ανάπτυξης για SA &amp; SMM</a:t>
            </a:r>
          </a:p>
        </p:txBody>
      </p:sp>
      <p:sp>
        <p:nvSpPr>
          <p:cNvPr id="7" name="Text Placeholder 6">
            <a:extLst>
              <a:ext uri="{FF2B5EF4-FFF2-40B4-BE49-F238E27FC236}">
                <a16:creationId xmlns:a16="http://schemas.microsoft.com/office/drawing/2014/main" id="{80744709-5881-4DCC-9D00-B47531669ECF}"/>
              </a:ext>
            </a:extLst>
          </p:cNvPr>
          <p:cNvSpPr>
            <a:spLocks noGrp="1"/>
          </p:cNvSpPr>
          <p:nvPr>
            <p:ph type="body" idx="1"/>
          </p:nvPr>
        </p:nvSpPr>
        <p:spPr/>
        <p:txBody>
          <a:bodyPr/>
          <a:lstStyle/>
          <a:p>
            <a:r>
              <a:rPr lang="el" err="1"/>
              <a:t>Πριν και κατά τη διάρκεια του σεναρίου (εκπαίδευση SA)</a:t>
            </a:r>
          </a:p>
        </p:txBody>
      </p:sp>
      <p:sp>
        <p:nvSpPr>
          <p:cNvPr id="3" name="Content Placeholder 2">
            <a:extLst>
              <a:ext uri="{FF2B5EF4-FFF2-40B4-BE49-F238E27FC236}">
                <a16:creationId xmlns:a16="http://schemas.microsoft.com/office/drawing/2014/main" id="{54DBCFA0-1E6E-4CF5-96A4-D6E515A2D7EF}"/>
              </a:ext>
            </a:extLst>
          </p:cNvPr>
          <p:cNvSpPr>
            <a:spLocks noGrp="1"/>
          </p:cNvSpPr>
          <p:nvPr>
            <p:ph sz="half" idx="2"/>
          </p:nvPr>
        </p:nvSpPr>
        <p:spPr/>
        <p:txBody>
          <a:bodyPr>
            <a:normAutofit fontScale="92500" lnSpcReduction="10000"/>
          </a:bodyPr>
          <a:lstStyle/>
          <a:p>
            <a:r>
              <a:rPr lang="el"/>
              <a:t>Σχέδιο</a:t>
            </a:r>
          </a:p>
          <a:p>
            <a:pPr lvl="1"/>
            <a:r>
              <a:rPr lang="el" err="1"/>
              <a:t>Προσδιορισμός περιστασιακών παραγόντων</a:t>
            </a:r>
            <a:endParaRPr lang="nb-NO"/>
          </a:p>
          <a:p>
            <a:pPr lvl="1"/>
            <a:r>
              <a:rPr lang="el"/>
              <a:t>Τρόπος παράδοσης</a:t>
            </a:r>
            <a:endParaRPr lang="nb-NO"/>
          </a:p>
          <a:p>
            <a:pPr lvl="1"/>
            <a:r>
              <a:rPr lang="el"/>
              <a:t>Ατομικό/ ομαδικό</a:t>
            </a:r>
          </a:p>
          <a:p>
            <a:pPr lvl="1"/>
            <a:r>
              <a:rPr lang="el"/>
              <a:t>Περίπτωση, σενάριο</a:t>
            </a:r>
          </a:p>
          <a:p>
            <a:r>
              <a:rPr lang="el" err="1"/>
              <a:t>Πιθανός χειρισμός μεταβλητών</a:t>
            </a:r>
          </a:p>
          <a:p>
            <a:r>
              <a:rPr lang="el"/>
              <a:t>Διαδικασία «Σκέψου δυνατά».</a:t>
            </a:r>
            <a:endParaRPr lang="nb-NO"/>
          </a:p>
          <a:p>
            <a:pPr lvl="1"/>
            <a:r>
              <a:rPr lang="el"/>
              <a:t>Δυνατότητα επανεξέτασης σεναρίου</a:t>
            </a:r>
          </a:p>
          <a:p>
            <a:pPr lvl="1"/>
            <a:r>
              <a:rPr lang="el"/>
              <a:t>CTA</a:t>
            </a:r>
          </a:p>
          <a:p>
            <a:pPr lvl="1"/>
            <a:endParaRPr lang="nb-NO"/>
          </a:p>
          <a:p>
            <a:pPr lvl="2"/>
            <a:endParaRPr lang="nb-NO"/>
          </a:p>
        </p:txBody>
      </p:sp>
      <p:sp>
        <p:nvSpPr>
          <p:cNvPr id="8" name="Text Placeholder 7">
            <a:extLst>
              <a:ext uri="{FF2B5EF4-FFF2-40B4-BE49-F238E27FC236}">
                <a16:creationId xmlns:a16="http://schemas.microsoft.com/office/drawing/2014/main" id="{0ECCE7EF-745C-4E55-BB51-7D187FF9CF12}"/>
              </a:ext>
            </a:extLst>
          </p:cNvPr>
          <p:cNvSpPr>
            <a:spLocks noGrp="1"/>
          </p:cNvSpPr>
          <p:nvPr>
            <p:ph type="body" sz="quarter" idx="3"/>
          </p:nvPr>
        </p:nvSpPr>
        <p:spPr/>
        <p:txBody>
          <a:bodyPr/>
          <a:lstStyle/>
          <a:p>
            <a:r>
              <a:rPr lang="el" err="1"/>
              <a:t>Μετά (μεταγνωστική ανάπτυξη)</a:t>
            </a:r>
          </a:p>
        </p:txBody>
      </p:sp>
      <p:sp>
        <p:nvSpPr>
          <p:cNvPr id="4" name="Content Placeholder 3">
            <a:extLst>
              <a:ext uri="{FF2B5EF4-FFF2-40B4-BE49-F238E27FC236}">
                <a16:creationId xmlns:a16="http://schemas.microsoft.com/office/drawing/2014/main" id="{FA54BB80-00E3-45F0-BE44-70AE3E3A933D}"/>
              </a:ext>
            </a:extLst>
          </p:cNvPr>
          <p:cNvSpPr>
            <a:spLocks noGrp="1"/>
          </p:cNvSpPr>
          <p:nvPr>
            <p:ph sz="quarter" idx="4"/>
          </p:nvPr>
        </p:nvSpPr>
        <p:spPr/>
        <p:txBody>
          <a:bodyPr>
            <a:normAutofit fontScale="92500" lnSpcReduction="10000"/>
          </a:bodyPr>
          <a:lstStyle/>
          <a:p>
            <a:r>
              <a:rPr lang="el"/>
              <a:t>ΕΣΕ</a:t>
            </a:r>
          </a:p>
          <a:p>
            <a:pPr lvl="1"/>
            <a:r>
              <a:rPr lang="el" err="1"/>
              <a:t>Γνωστική ανάλυση εργασιών</a:t>
            </a:r>
            <a:endParaRPr lang="nb-NO"/>
          </a:p>
          <a:p>
            <a:pPr lvl="1"/>
            <a:r>
              <a:rPr lang="el"/>
              <a:t>Διαδικασία «Σκέψου δυνατά».</a:t>
            </a:r>
            <a:endParaRPr lang="nb-NO"/>
          </a:p>
          <a:p>
            <a:pPr lvl="2"/>
            <a:r>
              <a:rPr lang="el" err="1"/>
              <a:t>Επανεξέταση του σεναρίου</a:t>
            </a:r>
          </a:p>
          <a:p>
            <a:r>
              <a:rPr lang="el"/>
              <a:t>Ανατροφοδότηση</a:t>
            </a:r>
          </a:p>
          <a:p>
            <a:pPr lvl="1"/>
            <a:r>
              <a:rPr lang="el"/>
              <a:t>ΟΑΣΕ</a:t>
            </a:r>
          </a:p>
          <a:p>
            <a:pPr lvl="1"/>
            <a:r>
              <a:rPr lang="el"/>
              <a:t>Μαθησιακά Αποτελέσματα</a:t>
            </a:r>
            <a:endParaRPr lang="nb-NO"/>
          </a:p>
          <a:p>
            <a:pPr lvl="1"/>
            <a:r>
              <a:rPr lang="el" err="1"/>
              <a:t>επίδοση</a:t>
            </a:r>
            <a:endParaRPr lang="nb-NO"/>
          </a:p>
        </p:txBody>
      </p:sp>
    </p:spTree>
    <p:extLst>
      <p:ext uri="{BB962C8B-B14F-4D97-AF65-F5344CB8AC3E}">
        <p14:creationId xmlns:p14="http://schemas.microsoft.com/office/powerpoint/2010/main" val="409715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Βιβλιογραφία</a:t>
            </a:r>
            <a:endParaRPr lang="nb-NO"/>
          </a:p>
        </p:txBody>
      </p:sp>
      <p:sp>
        <p:nvSpPr>
          <p:cNvPr id="3" name="Plassholder for innhold 2"/>
          <p:cNvSpPr>
            <a:spLocks noGrp="1"/>
          </p:cNvSpPr>
          <p:nvPr>
            <p:ph idx="1"/>
          </p:nvPr>
        </p:nvSpPr>
        <p:spPr/>
        <p:txBody>
          <a:bodyPr>
            <a:normAutofit fontScale="85000" lnSpcReduction="20000"/>
          </a:bodyPr>
          <a:lstStyle/>
          <a:p>
            <a:pPr marL="0" indent="0">
              <a:buNone/>
            </a:pPr>
            <a:r>
              <a:rPr lang="el" err="1"/>
              <a:t>Kokkonen et al. (2016). Μοντέλο για την ανταλλαγή πληροφοριών σχετικά με την επίγνωση της κατάστασης ασφάλειας στον κυβερνοχώρο μεταξύ των οργανισμών. 23ο Διεθνές Συνέδριο Τηλεπικοινωνιών.</a:t>
            </a:r>
          </a:p>
          <a:p>
            <a:pPr marL="0" indent="0">
              <a:buNone/>
            </a:pPr>
            <a:r>
              <a:rPr lang="el"/>
              <a:t>Fink et al. (2013). Gamification για τη μέτρηση της επίγνωσης της κατάστασης της ασφάλειας στον κυβερνοχώρο. Διεθνής Αλληλεπίδραση Ανθρώπου-Υπολογιστή 2013.</a:t>
            </a:r>
          </a:p>
          <a:p>
            <a:pPr marL="0" indent="0">
              <a:buNone/>
            </a:pPr>
            <a:r>
              <a:rPr lang="el" err="1"/>
              <a:t>Gutzwillser et al. (2020). Κενά και ευκαιρίες στην επίγνωση της κατάστασης για την ασφάλεια στον κυβερνοχώρο. Ψηφιακές Απειλές: Έρευνα και Πρακτική, 1(3), 18.</a:t>
            </a:r>
          </a:p>
          <a:p>
            <a:pPr marL="0" indent="0">
              <a:buNone/>
            </a:pPr>
            <a:r>
              <a:rPr lang="el" err="1"/>
              <a:t>Endsley (2013). Επίγνωση της κατάστασης. Στο: Lee &amp; Kirlik, Εγχειρίδιο Γνωστικής Μηχανικής της Οξφόρδης. Βιβλιοθήκη της Οξφόρδης.</a:t>
            </a:r>
          </a:p>
          <a:p>
            <a:pPr marL="0" indent="0">
              <a:buNone/>
            </a:pPr>
            <a:r>
              <a:rPr lang="el"/>
              <a:t>Franke &amp; Brynielsson (2014). Επίγνωση της κατάστασης στον κυβερνοχώρο – Μια συστηματική ανασκόπηση της βιβλιογραφίας. Υπολογιστές &amp; Ασφάλεια, 18-31.</a:t>
            </a:r>
            <a:endParaRPr lang="nb-NO"/>
          </a:p>
        </p:txBody>
      </p:sp>
    </p:spTree>
    <p:extLst>
      <p:ext uri="{BB962C8B-B14F-4D97-AF65-F5344CB8AC3E}">
        <p14:creationId xmlns:p14="http://schemas.microsoft.com/office/powerpoint/2010/main" val="132449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Συνιστώμενα αναγνώσματα</a:t>
            </a:r>
            <a:endParaRPr lang="nb-NO"/>
          </a:p>
        </p:txBody>
      </p:sp>
      <p:sp>
        <p:nvSpPr>
          <p:cNvPr id="3" name="Plassholder for innhold 2"/>
          <p:cNvSpPr>
            <a:spLocks noGrp="1"/>
          </p:cNvSpPr>
          <p:nvPr>
            <p:ph idx="1"/>
          </p:nvPr>
        </p:nvSpPr>
        <p:spPr/>
        <p:txBody>
          <a:bodyPr/>
          <a:lstStyle/>
          <a:p>
            <a:r>
              <a:rPr lang="el"/>
              <a:t>Endsley, Μ.Ρ. (1995). Προς μια θεωρία επίγνωσης καταστάσεων σε δυναμικά συστήματα. Ανθρώπινοι παράγοντες, 37(1), 32-64.</a:t>
            </a:r>
          </a:p>
          <a:p>
            <a:r>
              <a:rPr lang="el"/>
              <a:t>Lee, J. D., Kirlik, Α., &amp; Dainoff, M. J. (Επιμ.). (2013). </a:t>
            </a:r>
            <a:r>
              <a:rPr lang="el" i="1"/>
              <a:t>Το Εγχειρίδιο της Οξφόρδης για τη Γνωστική Μηχανική</a:t>
            </a:r>
            <a:r>
              <a:rPr lang="el"/>
              <a:t>. Πανεπιστημιακός Τύπος της Οξφόρδης.</a:t>
            </a:r>
          </a:p>
          <a:p>
            <a:r>
              <a:rPr lang="el"/>
              <a:t>Ward, Ρ., Schraagen, J. M., Gore, J., &amp; Roth, E. M. (Επιμ.). (2019). </a:t>
            </a:r>
            <a:r>
              <a:rPr lang="el" i="1"/>
              <a:t>Το Εγχειρίδιο Εμπειρογνωμοσύνης της Οξφόρδης</a:t>
            </a:r>
            <a:r>
              <a:rPr lang="el"/>
              <a:t>. Πανεπιστημιακός Τύπος της Οξφόρδης.</a:t>
            </a:r>
          </a:p>
        </p:txBody>
      </p:sp>
    </p:spTree>
    <p:extLst>
      <p:ext uri="{BB962C8B-B14F-4D97-AF65-F5344CB8AC3E}">
        <p14:creationId xmlns:p14="http://schemas.microsoft.com/office/powerpoint/2010/main" val="151896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5.5|14.8"/>
</p:tagLst>
</file>

<file path=ppt/tags/tag10.xml><?xml version="1.0" encoding="utf-8"?>
<p:tagLst xmlns:a="http://schemas.openxmlformats.org/drawingml/2006/main" xmlns:r="http://schemas.openxmlformats.org/officeDocument/2006/relationships" xmlns:p="http://schemas.openxmlformats.org/presentationml/2006/main">
  <p:tag name="TIMING" val="|0.1|114.3|4.5|15.3|31.2"/>
</p:tagLst>
</file>

<file path=ppt/tags/tag11.xml><?xml version="1.0" encoding="utf-8"?>
<p:tagLst xmlns:a="http://schemas.openxmlformats.org/drawingml/2006/main" xmlns:r="http://schemas.openxmlformats.org/officeDocument/2006/relationships" xmlns:p="http://schemas.openxmlformats.org/presentationml/2006/main">
  <p:tag name="TIMING" val="|42.4|25.1|14.9|11"/>
</p:tagLst>
</file>

<file path=ppt/tags/tag12.xml><?xml version="1.0" encoding="utf-8"?>
<p:tagLst xmlns:a="http://schemas.openxmlformats.org/drawingml/2006/main" xmlns:r="http://schemas.openxmlformats.org/officeDocument/2006/relationships" xmlns:p="http://schemas.openxmlformats.org/presentationml/2006/main">
  <p:tag name="TIMING" val="|11|38.5|21.1|57|15.1|11.8"/>
</p:tagLst>
</file>

<file path=ppt/tags/tag13.xml><?xml version="1.0" encoding="utf-8"?>
<p:tagLst xmlns:a="http://schemas.openxmlformats.org/drawingml/2006/main" xmlns:r="http://schemas.openxmlformats.org/officeDocument/2006/relationships" xmlns:p="http://schemas.openxmlformats.org/presentationml/2006/main">
  <p:tag name="TIMING" val="|34.9|6|11.8|6|8.2"/>
</p:tagLst>
</file>

<file path=ppt/tags/tag14.xml><?xml version="1.0" encoding="utf-8"?>
<p:tagLst xmlns:a="http://schemas.openxmlformats.org/drawingml/2006/main" xmlns:r="http://schemas.openxmlformats.org/officeDocument/2006/relationships" xmlns:p="http://schemas.openxmlformats.org/presentationml/2006/main">
  <p:tag name="TIMING" val="|14.3|8.7|24.2|61.7"/>
</p:tagLst>
</file>

<file path=ppt/tags/tag15.xml><?xml version="1.0" encoding="utf-8"?>
<p:tagLst xmlns:a="http://schemas.openxmlformats.org/drawingml/2006/main" xmlns:r="http://schemas.openxmlformats.org/officeDocument/2006/relationships" xmlns:p="http://schemas.openxmlformats.org/presentationml/2006/main">
  <p:tag name="TIMING" val="|30.7|46|0.8|44.9|18.4|36.4"/>
</p:tagLst>
</file>

<file path=ppt/tags/tag16.xml><?xml version="1.0" encoding="utf-8"?>
<p:tagLst xmlns:a="http://schemas.openxmlformats.org/drawingml/2006/main" xmlns:r="http://schemas.openxmlformats.org/officeDocument/2006/relationships" xmlns:p="http://schemas.openxmlformats.org/presentationml/2006/main">
  <p:tag name="TIMING" val="|0.7|19.8|4.7"/>
</p:tagLst>
</file>

<file path=ppt/tags/tag17.xml><?xml version="1.0" encoding="utf-8"?>
<p:tagLst xmlns:a="http://schemas.openxmlformats.org/drawingml/2006/main" xmlns:r="http://schemas.openxmlformats.org/officeDocument/2006/relationships" xmlns:p="http://schemas.openxmlformats.org/presentationml/2006/main">
  <p:tag name="TIMING" val="|26.1|30.1|1.7"/>
</p:tagLst>
</file>

<file path=ppt/tags/tag18.xml><?xml version="1.0" encoding="utf-8"?>
<p:tagLst xmlns:a="http://schemas.openxmlformats.org/drawingml/2006/main" xmlns:r="http://schemas.openxmlformats.org/officeDocument/2006/relationships" xmlns:p="http://schemas.openxmlformats.org/presentationml/2006/main">
  <p:tag name="TIMING" val="|6.6|22.5|37|33.9|43.6|50.9|37.2|27.2"/>
</p:tagLst>
</file>

<file path=ppt/tags/tag19.xml><?xml version="1.0" encoding="utf-8"?>
<p:tagLst xmlns:a="http://schemas.openxmlformats.org/drawingml/2006/main" xmlns:r="http://schemas.openxmlformats.org/officeDocument/2006/relationships" xmlns:p="http://schemas.openxmlformats.org/presentationml/2006/main">
  <p:tag name="TIMING" val="|10.8|51.1|7.3|5.5|1.4"/>
</p:tagLst>
</file>

<file path=ppt/tags/tag2.xml><?xml version="1.0" encoding="utf-8"?>
<p:tagLst xmlns:a="http://schemas.openxmlformats.org/drawingml/2006/main" xmlns:r="http://schemas.openxmlformats.org/officeDocument/2006/relationships" xmlns:p="http://schemas.openxmlformats.org/presentationml/2006/main">
  <p:tag name="TIMING" val="|211.4|2.6|3.6|1|4|4.6|6.2|4.6"/>
</p:tagLst>
</file>

<file path=ppt/tags/tag20.xml><?xml version="1.0" encoding="utf-8"?>
<p:tagLst xmlns:a="http://schemas.openxmlformats.org/drawingml/2006/main" xmlns:r="http://schemas.openxmlformats.org/officeDocument/2006/relationships" xmlns:p="http://schemas.openxmlformats.org/presentationml/2006/main">
  <p:tag name="TIMING" val="|4.9|6.1|21.3|15.7"/>
</p:tagLst>
</file>

<file path=ppt/tags/tag21.xml><?xml version="1.0" encoding="utf-8"?>
<p:tagLst xmlns:a="http://schemas.openxmlformats.org/drawingml/2006/main" xmlns:r="http://schemas.openxmlformats.org/officeDocument/2006/relationships" xmlns:p="http://schemas.openxmlformats.org/presentationml/2006/main">
  <p:tag name="ATHENA.CUSTOMXMLID" val="{DAA270D6-FBCB-4E6B-8A15-02C86F1EBF1B}"/>
  <p:tag name="ATHENA.CUSTOMXMLCONTENT" val="&lt;?xml version=&quot;1.0&quot;?&gt;&lt;athena xmlns=&quot;http://schemas.microsoft.com/edu/athena&quot; version=&quot;0.1.3517.0&quot;&gt;&lt;timings duration=&quot;142812&quot;/&gt;&lt;/athena&gt;"/>
  <p:tag name="TIMING" val="|74|13.4"/>
</p:tagLst>
</file>

<file path=ppt/tags/tag22.xml><?xml version="1.0" encoding="utf-8"?>
<p:tagLst xmlns:a="http://schemas.openxmlformats.org/drawingml/2006/main" xmlns:r="http://schemas.openxmlformats.org/officeDocument/2006/relationships" xmlns:p="http://schemas.openxmlformats.org/presentationml/2006/main">
  <p:tag name="ATHENA.CUSTOMXMLID" val="{97C204A1-0BA3-4E80-B215-4CDF3C8092E6}"/>
  <p:tag name="ATHENA.CUSTOMXMLCONTENT" val="&lt;?xml version=&quot;1.0&quot;?&gt;&lt;athena xmlns=&quot;http://schemas.microsoft.com/edu/athena&quot; version=&quot;0.1.3517.0&quot;&gt;&lt;timings duration=&quot;71339&quot;/&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9C0B98EA-1CD7-4BE1-BFE0-FFAC752F0CC5}"/>
  <p:tag name="ATHENA.CUSTOMXMLCONTENT" val="&lt;?xml version=&quot;1.0&quot;?&gt;&lt;athena xmlns=&quot;http://schemas.microsoft.com/edu/athena&quot; version=&quot;0.1.3517.0&quot;&gt;&lt;ink scale=&quot;0.7224563&quot;&gt;AAEAAAD/////AQAAAAAAAAAMAgAAAE9BdXRob3JQUFQsIFZlcnNpb249MC4xLjM1MTcuMCwgQ3VsdHVyZT1uZXV0cmFsLCBQdWJsaWNLZXlUb2tlbj0zMWJmMzg1NmFkMzY0ZTM1BQEAAAALSW5rTWF0dGVyVjEDAAAADUxpc3RgMStfaXRlbXMMTGlzdGAxK19zaXplD0xpc3RgMStfdmVyc2lvbgQAABdTaGFyZWQuSW5raW5nLklua0F0b21bXQIAAAAICAIAAAAJAwAAAAIAAAAWAAAABwMAAAAAAQAAAAQAAAAECUlua0F0b21WMQIAAAAJBAAAAAkFAAAADQIFBAAAAAtQZW5TdHJva2VWMQQAAAAKQXR0cmlidXRlcwVUcmFjZQlTdGFydFRpbWUEVHlwZQQEAAQPUGVuQXR0cmlidXRlc1YxAgAAAApJbmtUcmFjZVYxAgAAABAMQWN0aW9uVHlwZVYxAgAAAAIAAAAJBgAAAAkHAAAA+XMAAAAAAAAF+P///wxBY3Rpb25UeXBlVjEBAAAAB3ZhbHVlX18ACAIAAAAAAAAABQUAAAANQ2xlYXJDYW52YXNWMQIAAAAJU3RhcnRUaW1lBFR5cGUABBAMQWN0aW9uVHlwZVYxAgAAAAIAAACrFgEAAAAAAAH3////+P///wAAAAAFBgAAAA9QZW5BdHRyaWJ1dGVzVjEKAAAAB19jb2xvckEHX2NvbG9yUgdfY29sb3JHB19jb2xvckIKRml0VG9DdXJ2ZQZIZWlnaHQOSWdub3JlUHJlc3N1cmUNSXNIaWdobGlnaHRlcgVTaGFwZQVXaWR0aAAAAAAAAAAABAACAgICAQYBAQxCcnVzaFNoYXBlVjECAAAABgIAAAD/AAAAAAAAAAAAAAhAAAAF9v///wxCcnVzaFNoYXBlVjEBAAAAB3ZhbHVlX18ACAIAAAABAAAAAAAAAAAACEAFBwAAAApJbmtUcmFjZVYxAwAAAA1MaXN0YDErX2l0ZW1zDExpc3RgMStfc2l6ZQ9MaXN0YDErX3ZlcnNpb24EAAAYU2hhcmVkLklua2luZy5JbmtQb2ludFtdAgAAAAgIAgAAAAkLAAAAAQAAAAEAAAAHCwAAAAABAAAABAAAAAQKSW5rUG9pbnRWMQIAAAAJDAAAAA0DBQwAAAAKSW5rUG9pbnRWMQQAAAABWAFZDlByZXNzdXJlRmFjdG9yCVRpbWVTdGFtcAAAAAAGBgsQAgAAAAAAAAAAAOA/AAAAAAAA4D8AAAA/AAAAAAAAAAAL&lt;/ink&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193B9DF5-501E-45EE-B241-8B50860FF38D}"/>
  <p:tag name="ATHENA.CUSTOMXMLCONTENT" val="&lt;?xml version=&quot;1.0&quot;?&gt;&lt;athena xmlns=&quot;http://schemas.microsoft.com/edu/athena&quot; version=&quot;0.1.3517.0&quot;&gt;&lt;timings duration=&quot;174614&quot;/&gt;&lt;/athena&gt;"/>
  <p:tag name="TIMING" val="|1.2|20.1|16.4|24.5"/>
</p:tagLst>
</file>

<file path=ppt/tags/tag25.xml><?xml version="1.0" encoding="utf-8"?>
<p:tagLst xmlns:a="http://schemas.openxmlformats.org/drawingml/2006/main" xmlns:r="http://schemas.openxmlformats.org/officeDocument/2006/relationships" xmlns:p="http://schemas.openxmlformats.org/presentationml/2006/main">
  <p:tag name="ATHENA.CUSTOMXMLID" val="{32364869-BC91-4869-9F2D-9AD341E48D6F}"/>
  <p:tag name="ATHENA.CUSTOMXMLCONTENT" val="&lt;?xml version=&quot;1.0&quot;?&gt;&lt;athena xmlns=&quot;http://schemas.microsoft.com/edu/athena&quot; version=&quot;0.1.3517.0&quot;&gt;&lt;timings duration=&quot;8534&quot;/&gt;&lt;/athena&gt;"/>
  <p:tag name="TIMING" val="|1.4|23|22.6"/>
</p:tagLst>
</file>

<file path=ppt/tags/tag26.xml><?xml version="1.0" encoding="utf-8"?>
<p:tagLst xmlns:a="http://schemas.openxmlformats.org/drawingml/2006/main" xmlns:r="http://schemas.openxmlformats.org/officeDocument/2006/relationships" xmlns:p="http://schemas.openxmlformats.org/presentationml/2006/main">
  <p:tag name="ATHENA.CUSTOMXMLID" val="{97C51104-3E17-45FE-90B5-C7271A76BF6A}"/>
  <p:tag name="ATHENA.CUSTOMXMLCONTENT" val="&lt;?xml version=&quot;1.0&quot;?&gt;&lt;athena xmlns=&quot;http://schemas.microsoft.com/edu/athena&quot; version=&quot;0.1.3517.0&quot;&gt;&lt;timings duration=&quot;362101&quot;/&gt;&lt;/athena&gt;"/>
  <p:tag name="TIMING" val="|0.6|1.8|5|11.5|5.4|17.4|11.6|29.6"/>
</p:tagLst>
</file>

<file path=ppt/tags/tag27.xml><?xml version="1.0" encoding="utf-8"?>
<p:tagLst xmlns:a="http://schemas.openxmlformats.org/drawingml/2006/main" xmlns:r="http://schemas.openxmlformats.org/officeDocument/2006/relationships" xmlns:p="http://schemas.openxmlformats.org/presentationml/2006/main">
  <p:tag name="ATHENA.CUSTOMXMLID" val="{599F3AA8-9883-4EA8-B94B-2B1CB6B1EC22}"/>
  <p:tag name="ATHENA.CUSTOMXMLCONTENT" val="&lt;?xml version=&quot;1.0&quot;?&gt;&lt;athena xmlns=&quot;http://schemas.microsoft.com/edu/athena&quot; version=&quot;0.1.3517.0&quot;&gt;&lt;timings duration=&quot;116444&quot;/&gt;&lt;/athena&gt;"/>
  <p:tag name="TIMING" val="|4.8|9.4|16.5"/>
</p:tagLst>
</file>

<file path=ppt/tags/tag28.xml><?xml version="1.0" encoding="utf-8"?>
<p:tagLst xmlns:a="http://schemas.openxmlformats.org/drawingml/2006/main" xmlns:r="http://schemas.openxmlformats.org/officeDocument/2006/relationships" xmlns:p="http://schemas.openxmlformats.org/presentationml/2006/main">
  <p:tag name="ATHENA.CUSTOMXMLID" val="{BB03D41D-4BFA-41FD-ACC2-DD60DD1FC08D}"/>
  <p:tag name="ATHENA.CUSTOMXMLCONTENT" val="&lt;?xml version=&quot;1.0&quot;?&gt;&lt;athena xmlns=&quot;http://schemas.microsoft.com/edu/athena&quot; version=&quot;0.1.3517.0&quot;&gt;&lt;timings duration=&quot;30315&quot;/&gt;&lt;/athena&gt;"/>
</p:tagLst>
</file>

<file path=ppt/tags/tag29.xml><?xml version="1.0" encoding="utf-8"?>
<p:tagLst xmlns:a="http://schemas.openxmlformats.org/drawingml/2006/main" xmlns:r="http://schemas.openxmlformats.org/officeDocument/2006/relationships" xmlns:p="http://schemas.openxmlformats.org/presentationml/2006/main">
  <p:tag name="TIMING" val="|1.6|2.8|2.5"/>
</p:tagLst>
</file>

<file path=ppt/tags/tag3.xml><?xml version="1.0" encoding="utf-8"?>
<p:tagLst xmlns:a="http://schemas.openxmlformats.org/drawingml/2006/main" xmlns:r="http://schemas.openxmlformats.org/officeDocument/2006/relationships" xmlns:p="http://schemas.openxmlformats.org/presentationml/2006/main">
  <p:tag name="TIMING" val="|1.5|9.7|30.3"/>
</p:tagLst>
</file>

<file path=ppt/tags/tag30.xml><?xml version="1.0" encoding="utf-8"?>
<p:tagLst xmlns:a="http://schemas.openxmlformats.org/drawingml/2006/main" xmlns:r="http://schemas.openxmlformats.org/officeDocument/2006/relationships" xmlns:p="http://schemas.openxmlformats.org/presentationml/2006/main">
  <p:tag name="TIMING" val="|5.9|20.9"/>
</p:tagLst>
</file>

<file path=ppt/tags/tag31.xml><?xml version="1.0" encoding="utf-8"?>
<p:tagLst xmlns:a="http://schemas.openxmlformats.org/drawingml/2006/main" xmlns:r="http://schemas.openxmlformats.org/officeDocument/2006/relationships" xmlns:p="http://schemas.openxmlformats.org/presentationml/2006/main">
  <p:tag name="TIMING" val="|9.2"/>
</p:tagLst>
</file>

<file path=ppt/tags/tag32.xml><?xml version="1.0" encoding="utf-8"?>
<p:tagLst xmlns:a="http://schemas.openxmlformats.org/drawingml/2006/main" xmlns:r="http://schemas.openxmlformats.org/officeDocument/2006/relationships" xmlns:p="http://schemas.openxmlformats.org/presentationml/2006/main">
  <p:tag name="ATHENA.CUSTOMXMLID" val="{BB9D9CB8-123F-466D-B3EF-229A32CE9CED}"/>
  <p:tag name="ATHENA.CUSTOMXMLCONTENT" val="&lt;?xml version=&quot;1.0&quot;?&gt;&lt;athena xmlns=&quot;http://schemas.microsoft.com/edu/athena&quot; version=&quot;0.1.3517.0&quot;&gt;&lt;timings duration=&quot;16450&quot;/&gt;&lt;/athena&gt;"/>
</p:tagLst>
</file>

<file path=ppt/tags/tag33.xml><?xml version="1.0" encoding="utf-8"?>
<p:tagLst xmlns:a="http://schemas.openxmlformats.org/drawingml/2006/main" xmlns:r="http://schemas.openxmlformats.org/officeDocument/2006/relationships" xmlns:p="http://schemas.openxmlformats.org/presentationml/2006/main">
  <p:tag name="TIMING" val="|22.1|8|6.2"/>
</p:tagLst>
</file>

<file path=ppt/tags/tag34.xml><?xml version="1.0" encoding="utf-8"?>
<p:tagLst xmlns:a="http://schemas.openxmlformats.org/drawingml/2006/main" xmlns:r="http://schemas.openxmlformats.org/officeDocument/2006/relationships" xmlns:p="http://schemas.openxmlformats.org/presentationml/2006/main">
  <p:tag name="TIMING" val="|26.3|12.2|11.4|2.3|2.1|2.4|1.9|2.9|5.3"/>
</p:tagLst>
</file>

<file path=ppt/tags/tag35.xml><?xml version="1.0" encoding="utf-8"?>
<p:tagLst xmlns:a="http://schemas.openxmlformats.org/drawingml/2006/main" xmlns:r="http://schemas.openxmlformats.org/officeDocument/2006/relationships" xmlns:p="http://schemas.openxmlformats.org/presentationml/2006/main">
  <p:tag name="TIMING" val="|19.3|21.7|7.7"/>
</p:tagLst>
</file>

<file path=ppt/tags/tag36.xml><?xml version="1.0" encoding="utf-8"?>
<p:tagLst xmlns:a="http://schemas.openxmlformats.org/drawingml/2006/main" xmlns:r="http://schemas.openxmlformats.org/officeDocument/2006/relationships" xmlns:p="http://schemas.openxmlformats.org/presentationml/2006/main">
  <p:tag name="TIMING" val="|6.2|13.3"/>
</p:tagLst>
</file>

<file path=ppt/tags/tag37.xml><?xml version="1.0" encoding="utf-8"?>
<p:tagLst xmlns:a="http://schemas.openxmlformats.org/drawingml/2006/main" xmlns:r="http://schemas.openxmlformats.org/officeDocument/2006/relationships" xmlns:p="http://schemas.openxmlformats.org/presentationml/2006/main">
  <p:tag name="TIMING" val="|1.9"/>
</p:tagLst>
</file>

<file path=ppt/tags/tag38.xml><?xml version="1.0" encoding="utf-8"?>
<p:tagLst xmlns:a="http://schemas.openxmlformats.org/drawingml/2006/main" xmlns:r="http://schemas.openxmlformats.org/officeDocument/2006/relationships" xmlns:p="http://schemas.openxmlformats.org/presentationml/2006/main">
  <p:tag name="TIMING" val="|8.3|8.2|14.1"/>
</p:tagLst>
</file>

<file path=ppt/tags/tag39.xml><?xml version="1.0" encoding="utf-8"?>
<p:tagLst xmlns:a="http://schemas.openxmlformats.org/drawingml/2006/main" xmlns:r="http://schemas.openxmlformats.org/officeDocument/2006/relationships" xmlns:p="http://schemas.openxmlformats.org/presentationml/2006/main">
  <p:tag name="ATHENA.CUSTOMXMLID" val="{2AE243E0-022A-44B4-B629-A78A9A286D89}"/>
  <p:tag name="ATHENA.CUSTOMXMLCONTENT" val="&lt;?xml version=&quot;1.0&quot;?&gt;&lt;athena xmlns=&quot;http://schemas.microsoft.com/edu/athena&quot; version=&quot;0.1.3517.0&quot;&gt;&lt;timings duration=&quot;115509&quot;/&gt;&lt;/athena&gt;"/>
  <p:tag name="TIMING" val="|11.3|6.8|7|4.8"/>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40.xml><?xml version="1.0" encoding="utf-8"?>
<p:tagLst xmlns:a="http://schemas.openxmlformats.org/drawingml/2006/main" xmlns:r="http://schemas.openxmlformats.org/officeDocument/2006/relationships" xmlns:p="http://schemas.openxmlformats.org/presentationml/2006/main">
  <p:tag name="TIMING" val="|38.2|1.2|8.9|1.3"/>
</p:tagLst>
</file>

<file path=ppt/tags/tag41.xml><?xml version="1.0" encoding="utf-8"?>
<p:tagLst xmlns:a="http://schemas.openxmlformats.org/drawingml/2006/main" xmlns:r="http://schemas.openxmlformats.org/officeDocument/2006/relationships" xmlns:p="http://schemas.openxmlformats.org/presentationml/2006/main">
  <p:tag name="TIMING" val="|4.6|42|2.5|25.8|4.9"/>
</p:tagLst>
</file>

<file path=ppt/tags/tag42.xml><?xml version="1.0" encoding="utf-8"?>
<p:tagLst xmlns:a="http://schemas.openxmlformats.org/drawingml/2006/main" xmlns:r="http://schemas.openxmlformats.org/officeDocument/2006/relationships" xmlns:p="http://schemas.openxmlformats.org/presentationml/2006/main">
  <p:tag name="TIMING" val="|0.7|27.9|8.2"/>
</p:tagLst>
</file>

<file path=ppt/tags/tag43.xml><?xml version="1.0" encoding="utf-8"?>
<p:tagLst xmlns:a="http://schemas.openxmlformats.org/drawingml/2006/main" xmlns:r="http://schemas.openxmlformats.org/officeDocument/2006/relationships" xmlns:p="http://schemas.openxmlformats.org/presentationml/2006/main">
  <p:tag name="TIMING" val="|24.1|22.2"/>
</p:tagLst>
</file>

<file path=ppt/tags/tag44.xml><?xml version="1.0" encoding="utf-8"?>
<p:tagLst xmlns:a="http://schemas.openxmlformats.org/drawingml/2006/main" xmlns:r="http://schemas.openxmlformats.org/officeDocument/2006/relationships" xmlns:p="http://schemas.openxmlformats.org/presentationml/2006/main">
  <p:tag name="TIMING" val="|39.5|22.5"/>
</p:tagLst>
</file>

<file path=ppt/tags/tag45.xml><?xml version="1.0" encoding="utf-8"?>
<p:tagLst xmlns:a="http://schemas.openxmlformats.org/drawingml/2006/main" xmlns:r="http://schemas.openxmlformats.org/officeDocument/2006/relationships" xmlns:p="http://schemas.openxmlformats.org/presentationml/2006/main">
  <p:tag name="TIMING" val="|2|7.2"/>
</p:tagLst>
</file>

<file path=ppt/tags/tag46.xml><?xml version="1.0" encoding="utf-8"?>
<p:tagLst xmlns:a="http://schemas.openxmlformats.org/drawingml/2006/main" xmlns:r="http://schemas.openxmlformats.org/officeDocument/2006/relationships" xmlns:p="http://schemas.openxmlformats.org/presentationml/2006/main">
  <p:tag name="TIMING" val="|9.1|5.9|10|10.9|8.8|8.2|4|13.9|0.7|4.8"/>
</p:tagLst>
</file>

<file path=ppt/tags/tag47.xml><?xml version="1.0" encoding="utf-8"?>
<p:tagLst xmlns:a="http://schemas.openxmlformats.org/drawingml/2006/main" xmlns:r="http://schemas.openxmlformats.org/officeDocument/2006/relationships" xmlns:p="http://schemas.openxmlformats.org/presentationml/2006/main">
  <p:tag name="TIMING" val="|0.5|0.6|9.4|4.9|10|4.5|6.1|3.3|15.1"/>
</p:tagLst>
</file>

<file path=ppt/tags/tag48.xml><?xml version="1.0" encoding="utf-8"?>
<p:tagLst xmlns:a="http://schemas.openxmlformats.org/drawingml/2006/main" xmlns:r="http://schemas.openxmlformats.org/officeDocument/2006/relationships" xmlns:p="http://schemas.openxmlformats.org/presentationml/2006/main">
  <p:tag name="TIMING" val="|4.1"/>
</p:tagLst>
</file>

<file path=ppt/tags/tag49.xml><?xml version="1.0" encoding="utf-8"?>
<p:tagLst xmlns:a="http://schemas.openxmlformats.org/drawingml/2006/main" xmlns:r="http://schemas.openxmlformats.org/officeDocument/2006/relationships" xmlns:p="http://schemas.openxmlformats.org/presentationml/2006/main">
  <p:tag name="TIMING" val="|1.1|4.7|15.8|6.1|7.9"/>
</p:tagLst>
</file>

<file path=ppt/tags/tag5.xml><?xml version="1.0" encoding="utf-8"?>
<p:tagLst xmlns:a="http://schemas.openxmlformats.org/drawingml/2006/main" xmlns:r="http://schemas.openxmlformats.org/officeDocument/2006/relationships" xmlns:p="http://schemas.openxmlformats.org/presentationml/2006/main">
  <p:tag name="TIMING" val="|2.7|9.3|27.4|38.2"/>
</p:tagLst>
</file>

<file path=ppt/tags/tag50.xml><?xml version="1.0" encoding="utf-8"?>
<p:tagLst xmlns:a="http://schemas.openxmlformats.org/drawingml/2006/main" xmlns:r="http://schemas.openxmlformats.org/officeDocument/2006/relationships" xmlns:p="http://schemas.openxmlformats.org/presentationml/2006/main">
  <p:tag name="TIMING" val="|3.7"/>
</p:tagLst>
</file>

<file path=ppt/tags/tag51.xml><?xml version="1.0" encoding="utf-8"?>
<p:tagLst xmlns:a="http://schemas.openxmlformats.org/drawingml/2006/main" xmlns:r="http://schemas.openxmlformats.org/officeDocument/2006/relationships" xmlns:p="http://schemas.openxmlformats.org/presentationml/2006/main">
  <p:tag name="TIMING" val="|0.4|36.5|5"/>
</p:tagLst>
</file>

<file path=ppt/tags/tag52.xml><?xml version="1.0" encoding="utf-8"?>
<p:tagLst xmlns:a="http://schemas.openxmlformats.org/drawingml/2006/main" xmlns:r="http://schemas.openxmlformats.org/officeDocument/2006/relationships" xmlns:p="http://schemas.openxmlformats.org/presentationml/2006/main">
  <p:tag name="TIMING" val="|9.1|13.4|5.2|13.4|2.3|30.7"/>
</p:tagLst>
</file>

<file path=ppt/tags/tag53.xml><?xml version="1.0" encoding="utf-8"?>
<p:tagLst xmlns:a="http://schemas.openxmlformats.org/drawingml/2006/main" xmlns:r="http://schemas.openxmlformats.org/officeDocument/2006/relationships" xmlns:p="http://schemas.openxmlformats.org/presentationml/2006/main">
  <p:tag name="TIMING" val="|17.8|4.9|15.7|16.4|7|9.4|14.4"/>
</p:tagLst>
</file>

<file path=ppt/tags/tag54.xml><?xml version="1.0" encoding="utf-8"?>
<p:tagLst xmlns:a="http://schemas.openxmlformats.org/drawingml/2006/main" xmlns:r="http://schemas.openxmlformats.org/officeDocument/2006/relationships" xmlns:p="http://schemas.openxmlformats.org/presentationml/2006/main">
  <p:tag name="TIMING" val="|11|11.2|33.4"/>
</p:tagLst>
</file>

<file path=ppt/tags/tag55.xml><?xml version="1.0" encoding="utf-8"?>
<p:tagLst xmlns:a="http://schemas.openxmlformats.org/drawingml/2006/main" xmlns:r="http://schemas.openxmlformats.org/officeDocument/2006/relationships" xmlns:p="http://schemas.openxmlformats.org/presentationml/2006/main">
  <p:tag name="TIMING" val="|5.6|9.6|5.2"/>
</p:tagLst>
</file>

<file path=ppt/tags/tag56.xml><?xml version="1.0" encoding="utf-8"?>
<p:tagLst xmlns:a="http://schemas.openxmlformats.org/drawingml/2006/main" xmlns:r="http://schemas.openxmlformats.org/officeDocument/2006/relationships" xmlns:p="http://schemas.openxmlformats.org/presentationml/2006/main">
  <p:tag name="TIMING" val="|276.6|3.1|1.1|1.3|1.8|0.9|0.7|1.4|1|0.9"/>
</p:tagLst>
</file>

<file path=ppt/tags/tag57.xml><?xml version="1.0" encoding="utf-8"?>
<p:tagLst xmlns:a="http://schemas.openxmlformats.org/drawingml/2006/main" xmlns:r="http://schemas.openxmlformats.org/officeDocument/2006/relationships" xmlns:p="http://schemas.openxmlformats.org/presentationml/2006/main">
  <p:tag name="TIMING" val="|0.8|6.4|25.9|13.8|26.5|12.1"/>
</p:tagLst>
</file>

<file path=ppt/tags/tag58.xml><?xml version="1.0" encoding="utf-8"?>
<p:tagLst xmlns:a="http://schemas.openxmlformats.org/drawingml/2006/main" xmlns:r="http://schemas.openxmlformats.org/officeDocument/2006/relationships" xmlns:p="http://schemas.openxmlformats.org/presentationml/2006/main">
  <p:tag name="TIMING" val="|31.2|7.2|2.7|9.3|8.7"/>
</p:tagLst>
</file>

<file path=ppt/tags/tag59.xml><?xml version="1.0" encoding="utf-8"?>
<p:tagLst xmlns:a="http://schemas.openxmlformats.org/drawingml/2006/main" xmlns:r="http://schemas.openxmlformats.org/officeDocument/2006/relationships" xmlns:p="http://schemas.openxmlformats.org/presentationml/2006/main">
  <p:tag name="TIMING" val="|1.6|12.5|5.3|6.9|3"/>
</p:tagLst>
</file>

<file path=ppt/tags/tag6.xml><?xml version="1.0" encoding="utf-8"?>
<p:tagLst xmlns:a="http://schemas.openxmlformats.org/drawingml/2006/main" xmlns:r="http://schemas.openxmlformats.org/officeDocument/2006/relationships" xmlns:p="http://schemas.openxmlformats.org/presentationml/2006/main">
  <p:tag name="TIMING" val="|14.1"/>
</p:tagLst>
</file>

<file path=ppt/tags/tag60.xml><?xml version="1.0" encoding="utf-8"?>
<p:tagLst xmlns:a="http://schemas.openxmlformats.org/drawingml/2006/main" xmlns:r="http://schemas.openxmlformats.org/officeDocument/2006/relationships" xmlns:p="http://schemas.openxmlformats.org/presentationml/2006/main">
  <p:tag name="TIMING" val="|0.7|16.9|8.5|9.9|9.7|9.6|5.7"/>
</p:tagLst>
</file>

<file path=ppt/tags/tag61.xml><?xml version="1.0" encoding="utf-8"?>
<p:tagLst xmlns:a="http://schemas.openxmlformats.org/drawingml/2006/main" xmlns:r="http://schemas.openxmlformats.org/officeDocument/2006/relationships" xmlns:p="http://schemas.openxmlformats.org/presentationml/2006/main">
  <p:tag name="TIMING" val="|0.2|18.9|11.5|13.2"/>
</p:tagLst>
</file>

<file path=ppt/tags/tag7.xml><?xml version="1.0" encoding="utf-8"?>
<p:tagLst xmlns:a="http://schemas.openxmlformats.org/drawingml/2006/main" xmlns:r="http://schemas.openxmlformats.org/officeDocument/2006/relationships" xmlns:p="http://schemas.openxmlformats.org/presentationml/2006/main">
  <p:tag name="TIMING" val="|1.9|3.4|10.4"/>
</p:tagLst>
</file>

<file path=ppt/tags/tag8.xml><?xml version="1.0" encoding="utf-8"?>
<p:tagLst xmlns:a="http://schemas.openxmlformats.org/drawingml/2006/main" xmlns:r="http://schemas.openxmlformats.org/officeDocument/2006/relationships" xmlns:p="http://schemas.openxmlformats.org/presentationml/2006/main">
  <p:tag name="TIMING" val="|74.5|1.8|6.2"/>
</p:tagLst>
</file>

<file path=ppt/tags/tag9.xml><?xml version="1.0" encoding="utf-8"?>
<p:tagLst xmlns:a="http://schemas.openxmlformats.org/drawingml/2006/main" xmlns:r="http://schemas.openxmlformats.org/officeDocument/2006/relationships" xmlns:p="http://schemas.openxmlformats.org/presentationml/2006/main">
  <p:tag name="TIMING" val="|9.9|25.6|52|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3517.0">
  <timings duration="362101"/>
</athena>
</file>

<file path=customXml/item10.xml><?xml version="1.0" encoding="utf-8"?>
<athena xmlns="http://schemas.microsoft.com/edu/athena" version="0.1.3517.0">
  <timings duration="115509"/>
</athena>
</file>

<file path=customXml/item2.xml><?xml version="1.0" encoding="utf-8"?>
<athena xmlns="http://schemas.microsoft.com/edu/athena" version="0.1.3517.0">
  <timings duration="8534"/>
</athena>
</file>

<file path=customXml/item3.xml><?xml version="1.0" encoding="utf-8"?>
<athena xmlns="http://schemas.microsoft.com/edu/athena" version="0.1.3517.0">
  <timings duration="71339"/>
</athena>
</file>

<file path=customXml/item4.xml><?xml version="1.0" encoding="utf-8"?>
<athena xmlns="http://schemas.microsoft.com/edu/athena" version="0.1.3517.0">
  <timings duration="174614"/>
</athena>
</file>

<file path=customXml/item5.xml><?xml version="1.0" encoding="utf-8"?>
<athena xmlns="http://schemas.microsoft.com/edu/athena" version="0.1.3517.0">
  <timings duration="116444"/>
</athena>
</file>

<file path=customXml/item6.xml><?xml version="1.0" encoding="utf-8"?>
<athena xmlns="http://schemas.microsoft.com/edu/athena" version="0.1.3517.0">
  <timings duration="30315"/>
</athena>
</file>

<file path=customXml/item7.xml><?xml version="1.0" encoding="utf-8"?>
<athena xmlns="http://schemas.microsoft.com/edu/athena" version="0.1.3517.0">
  <ink scale="0.7224563">AAEAAAD/////AQAAAAAAAAAMAgAAAE9BdXRob3JQUFQsIFZlcnNpb249MC4xLjM1MTcuMCwgQ3VsdHVyZT1uZXV0cmFsLCBQdWJsaWNLZXlUb2tlbj0zMWJmMzg1NmFkMzY0ZTM1BQEAAAALSW5rTWF0dGVyVjEDAAAADUxpc3RgMStfaXRlbXMMTGlzdGAxK19zaXplD0xpc3RgMStfdmVyc2lvbgQAABdTaGFyZWQuSW5raW5nLklua0F0b21bXQIAAAAICAIAAAAJAwAAAAIAAAAWAAAABwMAAAAAAQAAAAQAAAAECUlua0F0b21WMQIAAAAJBAAAAAkFAAAADQIFBAAAAAtQZW5TdHJva2VWMQQAAAAKQXR0cmlidXRlcwVUcmFjZQlTdGFydFRpbWUEVHlwZQQEAAQPUGVuQXR0cmlidXRlc1YxAgAAAApJbmtUcmFjZVYxAgAAABAMQWN0aW9uVHlwZVYxAgAAAAIAAAAJBgAAAAkHAAAA+XMAAAAAAAAF+P///wxBY3Rpb25UeXBlVjEBAAAAB3ZhbHVlX18ACAIAAAAAAAAABQUAAAANQ2xlYXJDYW52YXNWMQIAAAAJU3RhcnRUaW1lBFR5cGUABBAMQWN0aW9uVHlwZVYxAgAAAAIAAACrFgEAAAAAAAH3////+P///wAAAAAFBgAAAA9QZW5BdHRyaWJ1dGVzVjEKAAAAB19jb2xvckEHX2NvbG9yUgdfY29sb3JHB19jb2xvckIKRml0VG9DdXJ2ZQZIZWlnaHQOSWdub3JlUHJlc3N1cmUNSXNIaWdobGlnaHRlcgVTaGFwZQVXaWR0aAAAAAAAAAAABAACAgICAQYBAQxCcnVzaFNoYXBlVjECAAAABgIAAAD/AAAAAAAAAAAAAAhAAAAF9v///wxCcnVzaFNoYXBlVjEBAAAAB3ZhbHVlX18ACAIAAAABAAAAAAAAAAAACEAFBwAAAApJbmtUcmFjZVYxAwAAAA1MaXN0YDErX2l0ZW1zDExpc3RgMStfc2l6ZQ9MaXN0YDErX3ZlcnNpb24EAAAYU2hhcmVkLklua2luZy5JbmtQb2ludFtdAgAAAAgIAgAAAAkLAAAAAQAAAAEAAAAHCwAAAAABAAAABAAAAAQKSW5rUG9pbnRWMQIAAAAJDAAAAA0DBQwAAAAKSW5rUG9pbnRWMQQAAAABWAFZDlByZXNzdXJlRmFjdG9yCVRpbWVTdGFtcAAAAAAGBgsQAgAAAAAAAAAAAOA/AAAAAAAA4D8AAAA/AAAAAAAAAAAL</ink>
</athena>
</file>

<file path=customXml/item8.xml><?xml version="1.0" encoding="utf-8"?>
<athena xmlns="http://schemas.microsoft.com/edu/athena" version="0.1.3517.0">
  <timings duration="16450"/>
</athena>
</file>

<file path=customXml/item9.xml><?xml version="1.0" encoding="utf-8"?>
<athena xmlns="http://schemas.microsoft.com/edu/athena" version="0.1.3517.0">
  <timings duration="142812"/>
</athena>
</file>

<file path=customXml/itemProps1.xml><?xml version="1.0" encoding="utf-8"?>
<ds:datastoreItem xmlns:ds="http://schemas.openxmlformats.org/officeDocument/2006/customXml" ds:itemID="{52142907-A74C-498B-AF41-5E7E2D039A7E}">
  <ds:schemaRefs>
    <ds:schemaRef ds:uri="http://schemas.microsoft.com/edu/athena"/>
  </ds:schemaRefs>
</ds:datastoreItem>
</file>

<file path=customXml/itemProps10.xml><?xml version="1.0" encoding="utf-8"?>
<ds:datastoreItem xmlns:ds="http://schemas.openxmlformats.org/officeDocument/2006/customXml" ds:itemID="{2AFA4837-5DBE-43EC-9E30-B0B2F9E98A9E}">
  <ds:schemaRefs>
    <ds:schemaRef ds:uri="http://schemas.microsoft.com/edu/athena"/>
  </ds:schemaRefs>
</ds:datastoreItem>
</file>

<file path=customXml/itemProps2.xml><?xml version="1.0" encoding="utf-8"?>
<ds:datastoreItem xmlns:ds="http://schemas.openxmlformats.org/officeDocument/2006/customXml" ds:itemID="{20122FD5-5037-4161-8198-972A16235E07}">
  <ds:schemaRefs>
    <ds:schemaRef ds:uri="http://schemas.microsoft.com/edu/athena"/>
  </ds:schemaRefs>
</ds:datastoreItem>
</file>

<file path=customXml/itemProps3.xml><?xml version="1.0" encoding="utf-8"?>
<ds:datastoreItem xmlns:ds="http://schemas.openxmlformats.org/officeDocument/2006/customXml" ds:itemID="{B4852DDA-C7C3-44E4-894C-4AFE6144B566}">
  <ds:schemaRefs>
    <ds:schemaRef ds:uri="http://schemas.microsoft.com/edu/athena"/>
  </ds:schemaRefs>
</ds:datastoreItem>
</file>

<file path=customXml/itemProps4.xml><?xml version="1.0" encoding="utf-8"?>
<ds:datastoreItem xmlns:ds="http://schemas.openxmlformats.org/officeDocument/2006/customXml" ds:itemID="{FCB9D366-B166-4412-B972-8FB427140357}">
  <ds:schemaRefs>
    <ds:schemaRef ds:uri="http://schemas.microsoft.com/edu/athena"/>
  </ds:schemaRefs>
</ds:datastoreItem>
</file>

<file path=customXml/itemProps5.xml><?xml version="1.0" encoding="utf-8"?>
<ds:datastoreItem xmlns:ds="http://schemas.openxmlformats.org/officeDocument/2006/customXml" ds:itemID="{3E201CF2-03EC-4A84-B6FB-06068A722A58}">
  <ds:schemaRefs>
    <ds:schemaRef ds:uri="http://schemas.microsoft.com/edu/athena"/>
  </ds:schemaRefs>
</ds:datastoreItem>
</file>

<file path=customXml/itemProps6.xml><?xml version="1.0" encoding="utf-8"?>
<ds:datastoreItem xmlns:ds="http://schemas.openxmlformats.org/officeDocument/2006/customXml" ds:itemID="{F6085EBF-E351-4347-ACF1-426D1FF82272}">
  <ds:schemaRefs>
    <ds:schemaRef ds:uri="http://schemas.microsoft.com/edu/athena"/>
  </ds:schemaRefs>
</ds:datastoreItem>
</file>

<file path=customXml/itemProps7.xml><?xml version="1.0" encoding="utf-8"?>
<ds:datastoreItem xmlns:ds="http://schemas.openxmlformats.org/officeDocument/2006/customXml" ds:itemID="{D1771139-3510-40CE-B05F-331E41900058}">
  <ds:schemaRefs>
    <ds:schemaRef ds:uri="http://schemas.microsoft.com/edu/athena"/>
  </ds:schemaRefs>
</ds:datastoreItem>
</file>

<file path=customXml/itemProps8.xml><?xml version="1.0" encoding="utf-8"?>
<ds:datastoreItem xmlns:ds="http://schemas.openxmlformats.org/officeDocument/2006/customXml" ds:itemID="{2805EC88-4562-4B5F-8A30-4A6D6CFF927D}">
  <ds:schemaRefs>
    <ds:schemaRef ds:uri="http://schemas.microsoft.com/edu/athena"/>
  </ds:schemaRefs>
</ds:datastoreItem>
</file>

<file path=customXml/itemProps9.xml><?xml version="1.0" encoding="utf-8"?>
<ds:datastoreItem xmlns:ds="http://schemas.openxmlformats.org/officeDocument/2006/customXml" ds:itemID="{D1864494-59E7-498D-913D-0F65D06F6411}">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6</TotalTime>
  <Words>10475</Words>
  <Application>Microsoft Office PowerPoint</Application>
  <PresentationFormat>Custom</PresentationFormat>
  <Paragraphs>921</Paragraphs>
  <Slides>95</Slides>
  <Notes>57</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95</vt:i4>
      </vt:variant>
    </vt:vector>
  </HeadingPairs>
  <TitlesOfParts>
    <vt:vector size="108" baseType="lpstr">
      <vt:lpstr>Arial</vt:lpstr>
      <vt:lpstr>Calibri</vt:lpstr>
      <vt:lpstr>Calibri Light</vt:lpstr>
      <vt:lpstr>Cambria Math</vt:lpstr>
      <vt:lpstr>CMR10</vt:lpstr>
      <vt:lpstr>Courier New</vt:lpstr>
      <vt:lpstr>Helvetica Neue</vt:lpstr>
      <vt:lpstr>Palatino Linotype</vt:lpstr>
      <vt:lpstr>Roboto</vt:lpstr>
      <vt:lpstr>Times</vt:lpstr>
      <vt:lpstr>Office Theme</vt:lpstr>
      <vt:lpstr>1_Office Theme</vt:lpstr>
      <vt:lpstr>Office</vt:lpstr>
      <vt:lpstr>PowerPoint Presentation</vt:lpstr>
      <vt:lpstr>Ευχαριστίες</vt:lpstr>
      <vt:lpstr>Σήμερα</vt:lpstr>
      <vt:lpstr>Μεταγνώση - Σκέψη για την σκέψη</vt:lpstr>
      <vt:lpstr>Ορισμοί</vt:lpstr>
      <vt:lpstr>Συστατικά (Dawson, 2016)</vt:lpstr>
      <vt:lpstr>Τα στοιχεία συνεχίστηκαν (Dawson, 2016)</vt:lpstr>
      <vt:lpstr>Αυτορρύθμιση</vt:lpstr>
      <vt:lpstr>PowerPoint Presentation</vt:lpstr>
      <vt:lpstr>Μεταγνώση (Ευκλείδης, 2011)</vt:lpstr>
      <vt:lpstr>Πώς να φτάσετε</vt:lpstr>
      <vt:lpstr>Μεταγνώση</vt:lpstr>
      <vt:lpstr>Η μεταγνώση συνεχίστηκε</vt:lpstr>
      <vt:lpstr>Μεταγνωστική Ρύθμιση</vt:lpstr>
      <vt:lpstr>Επίγνωση της κατάστασης - Ορισμός</vt:lpstr>
      <vt:lpstr>Επίπεδα SA</vt:lpstr>
      <vt:lpstr>Μην μπερδεύετε</vt:lpstr>
      <vt:lpstr>Από το My Domain</vt:lpstr>
      <vt:lpstr>PowerPoint Presentation</vt:lpstr>
      <vt:lpstr>PowerPoint Presentation</vt:lpstr>
      <vt:lpstr>Επεξεργασία από κάτω προς τα πάνω / με βάση τα δεδομένα</vt:lpstr>
      <vt:lpstr>Μνήμη εργασίας</vt:lpstr>
      <vt:lpstr>Διαδικασία από πάνω προς τα κάτω / με γνώμονα τους στόχους</vt:lpstr>
      <vt:lpstr>Νοητικά μοντέλα</vt:lpstr>
      <vt:lpstr>Ταίριασμα μοτίβων</vt:lpstr>
      <vt:lpstr>Αλληλεπίδραση μεταξύ των επιπέδων SA</vt:lpstr>
      <vt:lpstr>Παράγοντες που επηρεάζουν την SA σε αρχάριους και ειδικούς</vt:lpstr>
      <vt:lpstr>Παραδείγματα απειλών για την ανάλυση κατάστασης</vt:lpstr>
      <vt:lpstr>Προκαταλήψεις - όχι μόνο χειραγώγηση</vt:lpstr>
      <vt:lpstr>PowerPoint Presentation</vt:lpstr>
      <vt:lpstr>8 Άλλες απειλές για την Α.Ε.</vt:lpstr>
      <vt:lpstr>PowerPoint Presentation</vt:lpstr>
      <vt:lpstr>Συμπεράσματα και τι μάθαμε για την Α.Ε. τα τελευταία χρόνια</vt:lpstr>
      <vt:lpstr>Σχεδιασμός προσανατολισμένος στην επίγνωση της κατάστασης</vt:lpstr>
      <vt:lpstr>PowerPoint Presentation</vt:lpstr>
      <vt:lpstr>Επίπεδο 1: Αντίληψη</vt:lpstr>
      <vt:lpstr>Επίπεδο 2: Κατανόηση</vt:lpstr>
      <vt:lpstr>Επίπεδο 3: Προβολή</vt:lpstr>
      <vt:lpstr>Το «Συνηθισμένο»</vt:lpstr>
      <vt:lpstr>Περίληψη: Αρχές σχεδιασμού με επίκεντρο την SA</vt:lpstr>
      <vt:lpstr>Σύντομη περίληψη αρχών σχεδιασμού προσανατολισμένες στην SA</vt:lpstr>
      <vt:lpstr>Τώρα πώς να λάβετε τις απαραίτητες πληροφορίες SA</vt:lpstr>
      <vt:lpstr>Ασφάλεια στον κυβερνοχώρο και ανάλυση κατάστασης</vt:lpstr>
      <vt:lpstr>Πληροφορίες για τις απεικονίσεις</vt:lpstr>
      <vt:lpstr>PowerPoint Presentation</vt:lpstr>
      <vt:lpstr>Παραδείγματα</vt:lpstr>
      <vt:lpstr>PowerPoint Presentation</vt:lpstr>
      <vt:lpstr>PowerPoint Presentation</vt:lpstr>
      <vt:lpstr>Οπτικοποιήσεις βελτίωσης SA: ένα παράδειγμα SCADA</vt:lpstr>
      <vt:lpstr>PowerPoint Presentation</vt:lpstr>
      <vt:lpstr>PowerPoint Presentation</vt:lpstr>
      <vt:lpstr>Γνωστικά exploits και φορείς επίθεσης</vt:lpstr>
      <vt:lpstr>PowerPoint Presentation</vt:lpstr>
      <vt:lpstr>PowerPoint Presentation</vt:lpstr>
      <vt:lpstr>Απόδοση ασφάλειας στον κυβερνοχώρο</vt:lpstr>
      <vt:lpstr>Επιστροφή στην πραγματικότητα</vt:lpstr>
      <vt:lpstr>PowerPoint Presentation</vt:lpstr>
      <vt:lpstr>PowerPoint Presentation</vt:lpstr>
      <vt:lpstr>Ανάλυση Απαιτήσεων SA</vt:lpstr>
      <vt:lpstr>Μακρογνώση (Klein et al 2003)</vt:lpstr>
      <vt:lpstr>PowerPoint Presentation</vt:lpstr>
      <vt:lpstr>Μακρογνώση &amp; HS</vt:lpstr>
      <vt:lpstr>PowerPoint Presentation</vt:lpstr>
      <vt:lpstr>Ομαδική Γνώση</vt:lpstr>
      <vt:lpstr>PowerPoint Presentation</vt:lpstr>
      <vt:lpstr>Οργανωτική Κουλτούρα και Κοινωνικές Πτυχές της Κυβερνοασφάλειας</vt:lpstr>
      <vt:lpstr>PowerPoint Presentation</vt:lpstr>
      <vt:lpstr>Ομαδική Γνώση</vt:lpstr>
      <vt:lpstr>PowerPoint Presentation</vt:lpstr>
      <vt:lpstr>PowerPoint Presentation</vt:lpstr>
      <vt:lpstr>PowerPoint Presentation</vt:lpstr>
      <vt:lpstr>Μέθοδοι - Μετρήσεις</vt:lpstr>
      <vt:lpstr>Μέτρηση HF στον κυβερνοχώρο </vt:lpstr>
      <vt:lpstr>Αποτελέσματα – TWLQ Teamwork</vt:lpstr>
      <vt:lpstr>Αποτελέσματα – TWLQ Task-Team</vt:lpstr>
      <vt:lpstr>Η γνώση ως ανθρώπινος παράγοντας στην εκπαίδευση για την άμυνα στον κυβερνοχώρο</vt:lpstr>
      <vt:lpstr>PowerPoint Presentation</vt:lpstr>
      <vt:lpstr>PowerPoint Presentation</vt:lpstr>
      <vt:lpstr>Σχέση μικρο-μακροπαραγόντων</vt:lpstr>
      <vt:lpstr>Τι να επικοινωνήσετε - SITREPS</vt:lpstr>
      <vt:lpstr>PowerPoint Presentation</vt:lpstr>
      <vt:lpstr>PowerPoint Presentation</vt:lpstr>
      <vt:lpstr>Παραδείγματα από διαφορετικούς τομείς</vt:lpstr>
      <vt:lpstr>US Airways </vt:lpstr>
      <vt:lpstr>Χρήση SMM για τον μετριασμό των επιθέσεων CS</vt:lpstr>
      <vt:lpstr>Διαφορετικότητα στο Teams</vt:lpstr>
      <vt:lpstr>Όταν η κοινή νοητική μοντελοποίηση πάει άσχημα</vt:lpstr>
      <vt:lpstr>Λίβερπουλ–Μπαρτσελόνα 7 Μαΐου 2019 (0-3 1ος αγώνας)</vt:lpstr>
      <vt:lpstr>Εμπειρία Λίβερπουλ</vt:lpstr>
      <vt:lpstr>Εμπειρία στη Βαρκελώνη</vt:lpstr>
      <vt:lpstr>Συναισθηματική μετάδοση</vt:lpstr>
      <vt:lpstr>Περίληψη Προσέγγισης Μεταγνωστικής Ανάπτυξης για SA &amp; SMM</vt:lpstr>
      <vt:lpstr>Βιβλιογραφία</vt:lpstr>
      <vt:lpstr>Συνιστώμενα αναγνώσματα</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17</cp:revision>
  <dcterms:modified xsi:type="dcterms:W3CDTF">2026-02-16T15:10:08Z</dcterms:modified>
</cp:coreProperties>
</file>