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4"/>
    <p:sldMasterId id="2147483653" r:id="rId15"/>
    <p:sldMasterId id="2147483668" r:id="rId16"/>
    <p:sldMasterId id="2147483680" r:id="rId17"/>
  </p:sldMasterIdLst>
  <p:notesMasterIdLst>
    <p:notesMasterId r:id="rId101"/>
  </p:notesMasterIdLst>
  <p:sldIdLst>
    <p:sldId id="376" r:id="rId18"/>
    <p:sldId id="407" r:id="rId19"/>
    <p:sldId id="941" r:id="rId20"/>
    <p:sldId id="942" r:id="rId21"/>
    <p:sldId id="955" r:id="rId22"/>
    <p:sldId id="956" r:id="rId23"/>
    <p:sldId id="904" r:id="rId24"/>
    <p:sldId id="260" r:id="rId25"/>
    <p:sldId id="340" r:id="rId26"/>
    <p:sldId id="337" r:id="rId27"/>
    <p:sldId id="338" r:id="rId28"/>
    <p:sldId id="268" r:id="rId29"/>
    <p:sldId id="273" r:id="rId30"/>
    <p:sldId id="272" r:id="rId31"/>
    <p:sldId id="275" r:id="rId32"/>
    <p:sldId id="269" r:id="rId33"/>
    <p:sldId id="905" r:id="rId34"/>
    <p:sldId id="383" r:id="rId35"/>
    <p:sldId id="906" r:id="rId36"/>
    <p:sldId id="620" r:id="rId37"/>
    <p:sldId id="356" r:id="rId38"/>
    <p:sldId id="353" r:id="rId39"/>
    <p:sldId id="294" r:id="rId40"/>
    <p:sldId id="354" r:id="rId41"/>
    <p:sldId id="259" r:id="rId42"/>
    <p:sldId id="290" r:id="rId43"/>
    <p:sldId id="584" r:id="rId44"/>
    <p:sldId id="932" r:id="rId45"/>
    <p:sldId id="339" r:id="rId46"/>
    <p:sldId id="918" r:id="rId47"/>
    <p:sldId id="322" r:id="rId48"/>
    <p:sldId id="917" r:id="rId49"/>
    <p:sldId id="305" r:id="rId50"/>
    <p:sldId id="938" r:id="rId51"/>
    <p:sldId id="296" r:id="rId52"/>
    <p:sldId id="951" r:id="rId53"/>
    <p:sldId id="952" r:id="rId54"/>
    <p:sldId id="284" r:id="rId55"/>
    <p:sldId id="278" r:id="rId56"/>
    <p:sldId id="285" r:id="rId57"/>
    <p:sldId id="286" r:id="rId58"/>
    <p:sldId id="280" r:id="rId59"/>
    <p:sldId id="949" r:id="rId60"/>
    <p:sldId id="950" r:id="rId61"/>
    <p:sldId id="396" r:id="rId62"/>
    <p:sldId id="389" r:id="rId63"/>
    <p:sldId id="364" r:id="rId64"/>
    <p:sldId id="366" r:id="rId65"/>
    <p:sldId id="397" r:id="rId66"/>
    <p:sldId id="957" r:id="rId67"/>
    <p:sldId id="384" r:id="rId68"/>
    <p:sldId id="391" r:id="rId69"/>
    <p:sldId id="392" r:id="rId70"/>
    <p:sldId id="393" r:id="rId71"/>
    <p:sldId id="394" r:id="rId72"/>
    <p:sldId id="395" r:id="rId73"/>
    <p:sldId id="398" r:id="rId74"/>
    <p:sldId id="948" r:id="rId75"/>
    <p:sldId id="926" r:id="rId76"/>
    <p:sldId id="342" r:id="rId77"/>
    <p:sldId id="927" r:id="rId78"/>
    <p:sldId id="928" r:id="rId79"/>
    <p:sldId id="612" r:id="rId80"/>
    <p:sldId id="298" r:id="rId81"/>
    <p:sldId id="302" r:id="rId82"/>
    <p:sldId id="930" r:id="rId83"/>
    <p:sldId id="373" r:id="rId84"/>
    <p:sldId id="940" r:id="rId85"/>
    <p:sldId id="953" r:id="rId86"/>
    <p:sldId id="945" r:id="rId87"/>
    <p:sldId id="958" r:id="rId88"/>
    <p:sldId id="619" r:id="rId89"/>
    <p:sldId id="618" r:id="rId90"/>
    <p:sldId id="624" r:id="rId91"/>
    <p:sldId id="959" r:id="rId92"/>
    <p:sldId id="617" r:id="rId93"/>
    <p:sldId id="609" r:id="rId94"/>
    <p:sldId id="610" r:id="rId95"/>
    <p:sldId id="605" r:id="rId96"/>
    <p:sldId id="360" r:id="rId97"/>
    <p:sldId id="960" r:id="rId98"/>
    <p:sldId id="912" r:id="rId99"/>
    <p:sldId id="387" r:id="rId10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113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3.xml"/><Relationship Id="rId11" Type="http://schemas.openxmlformats.org/officeDocument/2006/relationships/customXml" Target="../customXml/item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presProps" Target="presProps.xml"/><Relationship Id="rId5" Type="http://schemas.openxmlformats.org/officeDocument/2006/relationships/customXml" Target="../customXml/item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customXml" Target="../customXml/item12.xml"/><Relationship Id="rId17" Type="http://schemas.openxmlformats.org/officeDocument/2006/relationships/slideMaster" Target="slideMasters/slideMaster4.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customXml" Target="../customXml/item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customXml" Target="../customXml/item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customXml" Target="../customXml/item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el"/>
            <a:t>Επίπεδο 1</a:t>
          </a:r>
        </a:p>
        <a:p>
          <a:r>
            <a:rPr lang="el" err="1"/>
            <a:t>Αντίληψη</a:t>
          </a:r>
          <a:endParaRPr lang="nb-NO"/>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el"/>
            <a:t>Επίπεδο 2</a:t>
          </a:r>
        </a:p>
        <a:p>
          <a:r>
            <a:rPr lang="el" err="1"/>
            <a:t>Κατανόηση</a:t>
          </a:r>
          <a:endParaRPr lang="nb-NO"/>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el"/>
            <a:t>Επίπεδο 3</a:t>
          </a:r>
        </a:p>
        <a:p>
          <a:r>
            <a:rPr lang="el" err="1"/>
            <a:t>Προβολή</a:t>
          </a:r>
          <a:endParaRPr lang="nb-NO"/>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el"/>
            <a:t>Επίπεδο 1</a:t>
          </a:r>
        </a:p>
        <a:p>
          <a:r>
            <a:rPr lang="el" err="1"/>
            <a:t>Αντίληψη</a:t>
          </a:r>
          <a:endParaRPr lang="nb-NO"/>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el"/>
            <a:t>Επίπεδο 2</a:t>
          </a:r>
        </a:p>
        <a:p>
          <a:r>
            <a:rPr lang="el" err="1"/>
            <a:t>Κατανόηση</a:t>
          </a:r>
          <a:endParaRPr lang="nb-NO"/>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el"/>
            <a:t>Επίπεδο 3</a:t>
          </a:r>
        </a:p>
        <a:p>
          <a:r>
            <a:rPr lang="el" err="1"/>
            <a:t>Προβολή</a:t>
          </a:r>
          <a:endParaRPr lang="nb-NO"/>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el"/>
            <a:t>Επίπεδο 1</a:t>
          </a:r>
        </a:p>
        <a:p>
          <a:r>
            <a:rPr lang="el" err="1"/>
            <a:t>Αντίληψη</a:t>
          </a:r>
          <a:endParaRPr lang="nb-NO"/>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el"/>
            <a:t>Επίπεδο 2</a:t>
          </a:r>
        </a:p>
        <a:p>
          <a:r>
            <a:rPr lang="el" err="1"/>
            <a:t>Κατανόηση</a:t>
          </a:r>
          <a:endParaRPr lang="nb-NO"/>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el"/>
            <a:t>Επίπεδο 3</a:t>
          </a:r>
        </a:p>
        <a:p>
          <a:r>
            <a:rPr lang="el" err="1"/>
            <a:t>Προβολή</a:t>
          </a:r>
          <a:endParaRPr lang="nb-NO"/>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accent1_2" csCatId="accent1" phldr="1"/>
      <dgm:spPr/>
    </dgm:pt>
    <dgm:pt modelId="{D7FE3124-8026-4399-B9E7-021F4541D646}">
      <dgm:prSet phldrT="[Tekst]"/>
      <dgm:spPr/>
      <dgm:t>
        <a:bodyPr/>
        <a:lstStyle/>
        <a:p>
          <a:r>
            <a:rPr lang="el"/>
            <a:t>Επίπεδο 1</a:t>
          </a:r>
        </a:p>
        <a:p>
          <a:r>
            <a:rPr lang="el" err="1"/>
            <a:t>Αντίληψη</a:t>
          </a:r>
          <a:endParaRPr lang="nb-NO"/>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el"/>
            <a:t>Επίπεδο 2</a:t>
          </a:r>
        </a:p>
        <a:p>
          <a:r>
            <a:rPr lang="el" err="1"/>
            <a:t>Κατανόηση</a:t>
          </a:r>
          <a:endParaRPr lang="nb-NO"/>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el"/>
            <a:t>Επίπεδο 3</a:t>
          </a:r>
        </a:p>
        <a:p>
          <a:r>
            <a:rPr lang="el" err="1"/>
            <a:t>Προβολή</a:t>
          </a:r>
          <a:endParaRPr lang="nb-NO"/>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4EE1A3C9-7F69-4F86-8F10-F97905160B01}" type="pres">
      <dgm:prSet presAssocID="{B796EEE4-1CD6-4FE7-9658-E2DD7542689B}" presName="CompostProcess" presStyleCnt="0">
        <dgm:presLayoutVars>
          <dgm:dir/>
          <dgm:resizeHandles val="exact"/>
        </dgm:presLayoutVars>
      </dgm:prSet>
      <dgm:spPr/>
    </dgm:pt>
    <dgm:pt modelId="{99C8D54D-24BA-4FA6-9849-452E9E141DBC}" type="pres">
      <dgm:prSet presAssocID="{B796EEE4-1CD6-4FE7-9658-E2DD7542689B}" presName="arrow" presStyleLbl="bgShp" presStyleIdx="0" presStyleCnt="1"/>
      <dgm:spPr/>
    </dgm:pt>
    <dgm:pt modelId="{78D2D1B6-F334-4B48-B272-7419F29AEE23}" type="pres">
      <dgm:prSet presAssocID="{B796EEE4-1CD6-4FE7-9658-E2DD7542689B}" presName="linearProcess" presStyleCnt="0"/>
      <dgm:spPr/>
    </dgm:pt>
    <dgm:pt modelId="{10EB2FF2-5E52-4590-A0BC-10ACE1A1694E}" type="pres">
      <dgm:prSet presAssocID="{D7FE3124-8026-4399-B9E7-021F4541D646}" presName="textNode" presStyleLbl="node1" presStyleIdx="0" presStyleCnt="3">
        <dgm:presLayoutVars>
          <dgm:bulletEnabled val="1"/>
        </dgm:presLayoutVars>
      </dgm:prSet>
      <dgm:spPr/>
    </dgm:pt>
    <dgm:pt modelId="{09B04BE6-0F42-42BF-A2F0-F9B7ECF43294}" type="pres">
      <dgm:prSet presAssocID="{673C4DF9-6BD0-4772-8A64-366233725BF0}" presName="sibTrans" presStyleCnt="0"/>
      <dgm:spPr/>
    </dgm:pt>
    <dgm:pt modelId="{1B26BEA6-74A4-4FD4-B6C5-D3F9F698D094}" type="pres">
      <dgm:prSet presAssocID="{9D5132AB-C251-42F7-A9B3-83CF867D73D7}" presName="textNode" presStyleLbl="node1" presStyleIdx="1" presStyleCnt="3">
        <dgm:presLayoutVars>
          <dgm:bulletEnabled val="1"/>
        </dgm:presLayoutVars>
      </dgm:prSet>
      <dgm:spPr/>
    </dgm:pt>
    <dgm:pt modelId="{D4C529C1-452B-4AC7-826B-2F968C3EFBEA}" type="pres">
      <dgm:prSet presAssocID="{7D7E29ED-FD88-4247-B2C4-46D1891CF8D0}" presName="sibTrans" presStyleCnt="0"/>
      <dgm:spPr/>
    </dgm:pt>
    <dgm:pt modelId="{5FF931FF-AF71-4DA7-B809-3AA33CE5C996}" type="pres">
      <dgm:prSet presAssocID="{914AFCBE-331B-431D-AC75-74C245BE3CB6}" presName="textNode" presStyleLbl="node1" presStyleIdx="2" presStyleCnt="3">
        <dgm:presLayoutVars>
          <dgm:bulletEnabled val="1"/>
        </dgm:presLayoutVars>
      </dgm:prSet>
      <dgm:spPr/>
    </dgm:pt>
  </dgm:ptLst>
  <dgm:cxnLst>
    <dgm:cxn modelId="{BB0FBA12-23AA-4B38-A552-3FECA159FFE6}" type="presOf" srcId="{B796EEE4-1CD6-4FE7-9658-E2DD7542689B}" destId="{4EE1A3C9-7F69-4F86-8F10-F97905160B01}" srcOrd="0" destOrd="0" presId="urn:microsoft.com/office/officeart/2005/8/layout/hProcess9"/>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626F828B-680A-44D3-A6CD-27BECB9329BF}" srcId="{B796EEE4-1CD6-4FE7-9658-E2DD7542689B}" destId="{D7FE3124-8026-4399-B9E7-021F4541D646}" srcOrd="0" destOrd="0" parTransId="{98D220BE-1887-4067-9E47-A518F71E6651}" sibTransId="{673C4DF9-6BD0-4772-8A64-366233725BF0}"/>
    <dgm:cxn modelId="{44FF1BB2-74F9-4ED2-B899-294F087C5BAB}" type="presOf" srcId="{9D5132AB-C251-42F7-A9B3-83CF867D73D7}" destId="{1B26BEA6-74A4-4FD4-B6C5-D3F9F698D094}" srcOrd="0" destOrd="0" presId="urn:microsoft.com/office/officeart/2005/8/layout/hProcess9"/>
    <dgm:cxn modelId="{335359B4-CC40-4839-B710-914601EA50F3}" type="presOf" srcId="{914AFCBE-331B-431D-AC75-74C245BE3CB6}" destId="{5FF931FF-AF71-4DA7-B809-3AA33CE5C996}" srcOrd="0" destOrd="0" presId="urn:microsoft.com/office/officeart/2005/8/layout/hProcess9"/>
    <dgm:cxn modelId="{3B840DD6-0A47-4252-8249-87D429728D1B}" type="presOf" srcId="{D7FE3124-8026-4399-B9E7-021F4541D646}" destId="{10EB2FF2-5E52-4590-A0BC-10ACE1A1694E}" srcOrd="0" destOrd="0" presId="urn:microsoft.com/office/officeart/2005/8/layout/hProcess9"/>
    <dgm:cxn modelId="{B37903A8-102B-460D-9E09-88ED57352576}" type="presParOf" srcId="{4EE1A3C9-7F69-4F86-8F10-F97905160B01}" destId="{99C8D54D-24BA-4FA6-9849-452E9E141DBC}" srcOrd="0" destOrd="0" presId="urn:microsoft.com/office/officeart/2005/8/layout/hProcess9"/>
    <dgm:cxn modelId="{3F9061CB-B83D-444C-B72F-2858B506BA58}" type="presParOf" srcId="{4EE1A3C9-7F69-4F86-8F10-F97905160B01}" destId="{78D2D1B6-F334-4B48-B272-7419F29AEE23}" srcOrd="1" destOrd="0" presId="urn:microsoft.com/office/officeart/2005/8/layout/hProcess9"/>
    <dgm:cxn modelId="{4AAECBCC-825C-456D-ADC0-0BEF9CD6E5CB}" type="presParOf" srcId="{78D2D1B6-F334-4B48-B272-7419F29AEE23}" destId="{10EB2FF2-5E52-4590-A0BC-10ACE1A1694E}" srcOrd="0" destOrd="0" presId="urn:microsoft.com/office/officeart/2005/8/layout/hProcess9"/>
    <dgm:cxn modelId="{90D72ED2-3A12-411C-AE56-ADDE8AB48147}" type="presParOf" srcId="{78D2D1B6-F334-4B48-B272-7419F29AEE23}" destId="{09B04BE6-0F42-42BF-A2F0-F9B7ECF43294}" srcOrd="1" destOrd="0" presId="urn:microsoft.com/office/officeart/2005/8/layout/hProcess9"/>
    <dgm:cxn modelId="{DE76CFA2-7906-48C1-8E25-25ECEA3144F6}" type="presParOf" srcId="{78D2D1B6-F334-4B48-B272-7419F29AEE23}" destId="{1B26BEA6-74A4-4FD4-B6C5-D3F9F698D094}" srcOrd="2" destOrd="0" presId="urn:microsoft.com/office/officeart/2005/8/layout/hProcess9"/>
    <dgm:cxn modelId="{9450D16C-5C06-4044-BFED-727DDA9D2312}" type="presParOf" srcId="{78D2D1B6-F334-4B48-B272-7419F29AEE23}" destId="{D4C529C1-452B-4AC7-826B-2F968C3EFBEA}" srcOrd="3" destOrd="0" presId="urn:microsoft.com/office/officeart/2005/8/layout/hProcess9"/>
    <dgm:cxn modelId="{33CB3DCB-259C-4C7E-A328-C7C2E3C4DC25}" type="presParOf" srcId="{78D2D1B6-F334-4B48-B272-7419F29AEE23}" destId="{5FF931FF-AF71-4DA7-B809-3AA33CE5C99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946403" y="0"/>
          <a:ext cx="10725912" cy="522305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31239" y="1566915"/>
          <a:ext cx="3785616" cy="20892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l" sz="4600" kern="1200"/>
            <a:t>Επίπεδο 1</a:t>
          </a:r>
        </a:p>
        <a:p>
          <a:pPr marL="0" lvl="0" indent="0" algn="ctr" defTabSz="2044700">
            <a:lnSpc>
              <a:spcPct val="90000"/>
            </a:lnSpc>
            <a:spcBef>
              <a:spcPct val="0"/>
            </a:spcBef>
            <a:spcAft>
              <a:spcPct val="35000"/>
            </a:spcAft>
            <a:buNone/>
          </a:pPr>
          <a:r>
            <a:rPr lang="el" sz="4600" kern="1200" err="1"/>
            <a:t>Αντίληψη</a:t>
          </a:r>
          <a:endParaRPr lang="nb-NO" sz="4600" kern="1200"/>
        </a:p>
      </dsp:txBody>
      <dsp:txXfrm>
        <a:off x="233226" y="1668902"/>
        <a:ext cx="3581642" cy="1885247"/>
      </dsp:txXfrm>
    </dsp:sp>
    <dsp:sp modelId="{D450C82A-820F-4007-8747-D0E34BB1C67A}">
      <dsp:nvSpPr>
        <dsp:cNvPr id="0" name=""/>
        <dsp:cNvSpPr/>
      </dsp:nvSpPr>
      <dsp:spPr>
        <a:xfrm>
          <a:off x="4416551" y="1566915"/>
          <a:ext cx="3785616" cy="2089221"/>
        </a:xfrm>
        <a:prstGeom prst="roundRect">
          <a:avLst/>
        </a:prstGeom>
        <a:solidFill>
          <a:schemeClr val="accent2">
            <a:hueOff val="3040152"/>
            <a:satOff val="32248"/>
            <a:lumOff val="-1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l" sz="4600" kern="1200"/>
            <a:t>Επίπεδο 2</a:t>
          </a:r>
        </a:p>
        <a:p>
          <a:pPr marL="0" lvl="0" indent="0" algn="ctr" defTabSz="2044700">
            <a:lnSpc>
              <a:spcPct val="90000"/>
            </a:lnSpc>
            <a:spcBef>
              <a:spcPct val="0"/>
            </a:spcBef>
            <a:spcAft>
              <a:spcPct val="35000"/>
            </a:spcAft>
            <a:buNone/>
          </a:pPr>
          <a:r>
            <a:rPr lang="el" sz="4600" kern="1200" err="1"/>
            <a:t>Κατανόηση</a:t>
          </a:r>
          <a:endParaRPr lang="nb-NO" sz="4600" kern="1200"/>
        </a:p>
      </dsp:txBody>
      <dsp:txXfrm>
        <a:off x="4518538" y="1668902"/>
        <a:ext cx="3581642" cy="1885247"/>
      </dsp:txXfrm>
    </dsp:sp>
    <dsp:sp modelId="{719CB80B-CCE4-41E9-BE0F-69472E79C945}">
      <dsp:nvSpPr>
        <dsp:cNvPr id="0" name=""/>
        <dsp:cNvSpPr/>
      </dsp:nvSpPr>
      <dsp:spPr>
        <a:xfrm>
          <a:off x="8701864" y="1566915"/>
          <a:ext cx="3785616" cy="2089221"/>
        </a:xfrm>
        <a:prstGeom prst="roundRect">
          <a:avLst/>
        </a:prstGeom>
        <a:solidFill>
          <a:schemeClr val="accent2">
            <a:hueOff val="6080304"/>
            <a:satOff val="64496"/>
            <a:lumOff val="-2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l" sz="4600" kern="1200"/>
            <a:t>Επίπεδο 3</a:t>
          </a:r>
        </a:p>
        <a:p>
          <a:pPr marL="0" lvl="0" indent="0" algn="ctr" defTabSz="2044700">
            <a:lnSpc>
              <a:spcPct val="90000"/>
            </a:lnSpc>
            <a:spcBef>
              <a:spcPct val="0"/>
            </a:spcBef>
            <a:spcAft>
              <a:spcPct val="35000"/>
            </a:spcAft>
            <a:buNone/>
          </a:pPr>
          <a:r>
            <a:rPr lang="el" sz="4600" kern="1200" err="1"/>
            <a:t>Προβολή</a:t>
          </a:r>
          <a:endParaRPr lang="nb-NO" sz="4600" kern="1200"/>
        </a:p>
      </dsp:txBody>
      <dsp:txXfrm>
        <a:off x="8803851" y="1668902"/>
        <a:ext cx="3581642" cy="1885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82620"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 sz="1500" kern="1200"/>
            <a:t>Επίπεδο 1</a:t>
          </a:r>
        </a:p>
        <a:p>
          <a:pPr marL="0" lvl="0" indent="0" algn="ctr" defTabSz="666750">
            <a:lnSpc>
              <a:spcPct val="90000"/>
            </a:lnSpc>
            <a:spcBef>
              <a:spcPct val="0"/>
            </a:spcBef>
            <a:spcAft>
              <a:spcPct val="35000"/>
            </a:spcAft>
            <a:buNone/>
          </a:pPr>
          <a:r>
            <a:rPr lang="el" sz="1500" kern="1200" err="1"/>
            <a:t>Αντίληψη</a:t>
          </a:r>
          <a:endParaRPr lang="nb-NO" sz="1500" kern="1200"/>
        </a:p>
      </dsp:txBody>
      <dsp:txXfrm>
        <a:off x="217128"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3040152"/>
            <a:satOff val="32248"/>
            <a:lumOff val="-1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 sz="1500" kern="1200"/>
            <a:t>Επίπεδο 2</a:t>
          </a:r>
        </a:p>
        <a:p>
          <a:pPr marL="0" lvl="0" indent="0" algn="ctr" defTabSz="666750">
            <a:lnSpc>
              <a:spcPct val="90000"/>
            </a:lnSpc>
            <a:spcBef>
              <a:spcPct val="0"/>
            </a:spcBef>
            <a:spcAft>
              <a:spcPct val="35000"/>
            </a:spcAft>
            <a:buNone/>
          </a:pPr>
          <a:r>
            <a:rPr lang="el" sz="1500" kern="1200" err="1"/>
            <a:t>Κατανόηση</a:t>
          </a:r>
          <a:endParaRPr lang="nb-NO" sz="1500" kern="1200"/>
        </a:p>
      </dsp:txBody>
      <dsp:txXfrm>
        <a:off x="2458624" y="564689"/>
        <a:ext cx="2008798" cy="637892"/>
      </dsp:txXfrm>
    </dsp:sp>
    <dsp:sp modelId="{719CB80B-CCE4-41E9-BE0F-69472E79C945}">
      <dsp:nvSpPr>
        <dsp:cNvPr id="0" name=""/>
        <dsp:cNvSpPr/>
      </dsp:nvSpPr>
      <dsp:spPr>
        <a:xfrm>
          <a:off x="4665613" y="530181"/>
          <a:ext cx="2077814" cy="706908"/>
        </a:xfrm>
        <a:prstGeom prst="roundRect">
          <a:avLst/>
        </a:prstGeom>
        <a:solidFill>
          <a:schemeClr val="accent2">
            <a:hueOff val="6080304"/>
            <a:satOff val="64496"/>
            <a:lumOff val="-2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 sz="1500" kern="1200"/>
            <a:t>Επίπεδο 3</a:t>
          </a:r>
        </a:p>
        <a:p>
          <a:pPr marL="0" lvl="0" indent="0" algn="ctr" defTabSz="666750">
            <a:lnSpc>
              <a:spcPct val="90000"/>
            </a:lnSpc>
            <a:spcBef>
              <a:spcPct val="0"/>
            </a:spcBef>
            <a:spcAft>
              <a:spcPct val="35000"/>
            </a:spcAft>
            <a:buNone/>
          </a:pPr>
          <a:r>
            <a:rPr lang="el" sz="1500" kern="1200" err="1"/>
            <a:t>Προβολή</a:t>
          </a:r>
          <a:endParaRPr lang="nb-NO" sz="1500" kern="1200"/>
        </a:p>
      </dsp:txBody>
      <dsp:txXfrm>
        <a:off x="4700121" y="564689"/>
        <a:ext cx="2008798" cy="637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82620"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 sz="1500" kern="1200"/>
            <a:t>Επίπεδο 1</a:t>
          </a:r>
        </a:p>
        <a:p>
          <a:pPr marL="0" lvl="0" indent="0" algn="ctr" defTabSz="666750">
            <a:lnSpc>
              <a:spcPct val="90000"/>
            </a:lnSpc>
            <a:spcBef>
              <a:spcPct val="0"/>
            </a:spcBef>
            <a:spcAft>
              <a:spcPct val="35000"/>
            </a:spcAft>
            <a:buNone/>
          </a:pPr>
          <a:r>
            <a:rPr lang="el" sz="1500" kern="1200" err="1"/>
            <a:t>Αντίληψη</a:t>
          </a:r>
          <a:endParaRPr lang="nb-NO" sz="1500" kern="1200"/>
        </a:p>
      </dsp:txBody>
      <dsp:txXfrm>
        <a:off x="217128"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3040152"/>
            <a:satOff val="32248"/>
            <a:lumOff val="-1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 sz="1500" kern="1200"/>
            <a:t>Επίπεδο 2</a:t>
          </a:r>
        </a:p>
        <a:p>
          <a:pPr marL="0" lvl="0" indent="0" algn="ctr" defTabSz="666750">
            <a:lnSpc>
              <a:spcPct val="90000"/>
            </a:lnSpc>
            <a:spcBef>
              <a:spcPct val="0"/>
            </a:spcBef>
            <a:spcAft>
              <a:spcPct val="35000"/>
            </a:spcAft>
            <a:buNone/>
          </a:pPr>
          <a:r>
            <a:rPr lang="el" sz="1500" kern="1200" err="1"/>
            <a:t>Κατανόηση</a:t>
          </a:r>
          <a:endParaRPr lang="nb-NO" sz="1500" kern="1200"/>
        </a:p>
      </dsp:txBody>
      <dsp:txXfrm>
        <a:off x="2458624" y="564689"/>
        <a:ext cx="2008798" cy="637892"/>
      </dsp:txXfrm>
    </dsp:sp>
    <dsp:sp modelId="{719CB80B-CCE4-41E9-BE0F-69472E79C945}">
      <dsp:nvSpPr>
        <dsp:cNvPr id="0" name=""/>
        <dsp:cNvSpPr/>
      </dsp:nvSpPr>
      <dsp:spPr>
        <a:xfrm>
          <a:off x="4665613" y="530181"/>
          <a:ext cx="2077814" cy="706908"/>
        </a:xfrm>
        <a:prstGeom prst="roundRect">
          <a:avLst/>
        </a:prstGeom>
        <a:solidFill>
          <a:schemeClr val="accent2">
            <a:hueOff val="6080304"/>
            <a:satOff val="64496"/>
            <a:lumOff val="-2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 sz="1500" kern="1200"/>
            <a:t>Επίπεδο 3</a:t>
          </a:r>
        </a:p>
        <a:p>
          <a:pPr marL="0" lvl="0" indent="0" algn="ctr" defTabSz="666750">
            <a:lnSpc>
              <a:spcPct val="90000"/>
            </a:lnSpc>
            <a:spcBef>
              <a:spcPct val="0"/>
            </a:spcBef>
            <a:spcAft>
              <a:spcPct val="35000"/>
            </a:spcAft>
            <a:buNone/>
          </a:pPr>
          <a:r>
            <a:rPr lang="el" sz="1500" kern="1200" err="1"/>
            <a:t>Προβολή</a:t>
          </a:r>
          <a:endParaRPr lang="nb-NO" sz="1500" kern="1200"/>
        </a:p>
      </dsp:txBody>
      <dsp:txXfrm>
        <a:off x="4700121" y="564689"/>
        <a:ext cx="2008798" cy="637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8D54D-24BA-4FA6-9849-452E9E141DBC}">
      <dsp:nvSpPr>
        <dsp:cNvPr id="0" name=""/>
        <dsp:cNvSpPr/>
      </dsp:nvSpPr>
      <dsp:spPr>
        <a:xfrm>
          <a:off x="645071" y="0"/>
          <a:ext cx="7310814" cy="320607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B2FF2-5E52-4590-A0BC-10ACE1A1694E}">
      <dsp:nvSpPr>
        <dsp:cNvPr id="0" name=""/>
        <dsp:cNvSpPr/>
      </dsp:nvSpPr>
      <dsp:spPr>
        <a:xfrm>
          <a:off x="189825" y="961822"/>
          <a:ext cx="2580287"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 sz="2800" kern="1200"/>
            <a:t>Επίπεδο 1</a:t>
          </a:r>
        </a:p>
        <a:p>
          <a:pPr marL="0" lvl="0" indent="0" algn="ctr" defTabSz="1244600">
            <a:lnSpc>
              <a:spcPct val="90000"/>
            </a:lnSpc>
            <a:spcBef>
              <a:spcPct val="0"/>
            </a:spcBef>
            <a:spcAft>
              <a:spcPct val="35000"/>
            </a:spcAft>
            <a:buNone/>
          </a:pPr>
          <a:r>
            <a:rPr lang="el" sz="2800" kern="1200" err="1"/>
            <a:t>Αντίληψη</a:t>
          </a:r>
          <a:endParaRPr lang="nb-NO" sz="2800" kern="1200"/>
        </a:p>
      </dsp:txBody>
      <dsp:txXfrm>
        <a:off x="252428" y="1024425"/>
        <a:ext cx="2455081" cy="1157224"/>
      </dsp:txXfrm>
    </dsp:sp>
    <dsp:sp modelId="{1B26BEA6-74A4-4FD4-B6C5-D3F9F698D094}">
      <dsp:nvSpPr>
        <dsp:cNvPr id="0" name=""/>
        <dsp:cNvSpPr/>
      </dsp:nvSpPr>
      <dsp:spPr>
        <a:xfrm>
          <a:off x="3010335" y="961822"/>
          <a:ext cx="2580287"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 sz="2800" kern="1200"/>
            <a:t>Επίπεδο 2</a:t>
          </a:r>
        </a:p>
        <a:p>
          <a:pPr marL="0" lvl="0" indent="0" algn="ctr" defTabSz="1244600">
            <a:lnSpc>
              <a:spcPct val="90000"/>
            </a:lnSpc>
            <a:spcBef>
              <a:spcPct val="0"/>
            </a:spcBef>
            <a:spcAft>
              <a:spcPct val="35000"/>
            </a:spcAft>
            <a:buNone/>
          </a:pPr>
          <a:r>
            <a:rPr lang="el" sz="2800" kern="1200" err="1"/>
            <a:t>Κατανόηση</a:t>
          </a:r>
          <a:endParaRPr lang="nb-NO" sz="2800" kern="1200"/>
        </a:p>
      </dsp:txBody>
      <dsp:txXfrm>
        <a:off x="3072938" y="1024425"/>
        <a:ext cx="2455081" cy="1157224"/>
      </dsp:txXfrm>
    </dsp:sp>
    <dsp:sp modelId="{5FF931FF-AF71-4DA7-B809-3AA33CE5C996}">
      <dsp:nvSpPr>
        <dsp:cNvPr id="0" name=""/>
        <dsp:cNvSpPr/>
      </dsp:nvSpPr>
      <dsp:spPr>
        <a:xfrm>
          <a:off x="5830844" y="961822"/>
          <a:ext cx="2580287"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 sz="2800" kern="1200"/>
            <a:t>Επίπεδο 3</a:t>
          </a:r>
        </a:p>
        <a:p>
          <a:pPr marL="0" lvl="0" indent="0" algn="ctr" defTabSz="1244600">
            <a:lnSpc>
              <a:spcPct val="90000"/>
            </a:lnSpc>
            <a:spcBef>
              <a:spcPct val="0"/>
            </a:spcBef>
            <a:spcAft>
              <a:spcPct val="35000"/>
            </a:spcAft>
            <a:buNone/>
          </a:pPr>
          <a:r>
            <a:rPr lang="el" sz="2800" kern="1200" err="1"/>
            <a:t>Προβολή</a:t>
          </a:r>
          <a:endParaRPr lang="nb-NO" sz="2800" kern="1200"/>
        </a:p>
      </dsp:txBody>
      <dsp:txXfrm>
        <a:off x="5893447" y="1024425"/>
        <a:ext cx="2455081" cy="11572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47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Situation_awareness#cite_note-:2-1"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Situation_awareness#cite_note-7" TargetMode="External"/><Relationship Id="rId4" Type="http://schemas.openxmlformats.org/officeDocument/2006/relationships/hyperlink" Target="https://en.wikipedia.org/wiki/Human_erro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de-DE" baseline="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6788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00538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l" err="1"/>
              <a:t>Τύφλωση απροσεξίας </a:t>
            </a:r>
          </a:p>
          <a:p>
            <a:r>
              <a:rPr lang="el"/>
              <a:t>̈24 ακτινολόγοι για την εκτέλεση εργασιών ανίχνευσης αμίλιου πνεύμονα – όζων </a:t>
            </a:r>
          </a:p>
          <a:p>
            <a:r>
              <a:rPr lang="el"/>
              <a:t>Ένας γορίλας 48 φορές μεγαλύτερος από έναν όζο που εισήχθη στην τελευταία περίπτωση</a:t>
            </a:r>
          </a:p>
          <a:p>
            <a:r>
              <a:rPr lang="el"/>
              <a:t>Ακόμη και οι ειδικοί είναι ευάλωτοι</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274549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5869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4869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el" sz="1200" b="0" i="0" u="none" strike="noStrike" kern="1200">
                <a:solidFill>
                  <a:schemeClr val="tx1"/>
                </a:solidFill>
                <a:effectLst/>
                <a:latin typeface="+mn-lt"/>
                <a:ea typeface="+mn-ea"/>
                <a:cs typeface="+mn-cs"/>
              </a:rPr>
              <a:t>Εικόνα: Σχέση μεταξύ του νοητικού μοντέλου και της επίγνωσης της κατάστασης, Endsley, M. R. (2015). Τελικοί προβληματισμοί: μοντέλα και μέτρα επίγνωσης της κατάστασης. </a:t>
            </a:r>
            <a:r>
              <a:rPr lang="el" sz="1200" b="0" i="1" u="none" strike="noStrike" kern="1200">
                <a:solidFill>
                  <a:schemeClr val="tx1"/>
                </a:solidFill>
                <a:effectLst/>
                <a:latin typeface="+mn-lt"/>
                <a:ea typeface="+mn-ea"/>
                <a:cs typeface="+mn-cs"/>
              </a:rPr>
              <a:t>Περιοδικό Γνωστικής Μηχανικής και Λήψης Αποφάσεων</a:t>
            </a:r>
            <a:r>
              <a:rPr lang="el" sz="1200" b="0" i="0" u="none" strike="noStrike" kern="1200">
                <a:solidFill>
                  <a:schemeClr val="tx1"/>
                </a:solidFill>
                <a:effectLst/>
                <a:latin typeface="+mn-lt"/>
                <a:ea typeface="+mn-ea"/>
                <a:cs typeface="+mn-cs"/>
              </a:rPr>
              <a:t>, </a:t>
            </a:r>
            <a:r>
              <a:rPr lang="el" sz="1200" b="0" i="1" u="none" strike="noStrike" kern="1200">
                <a:solidFill>
                  <a:schemeClr val="tx1"/>
                </a:solidFill>
                <a:effectLst/>
                <a:latin typeface="+mn-lt"/>
                <a:ea typeface="+mn-ea"/>
                <a:cs typeface="+mn-cs"/>
              </a:rPr>
              <a:t>9</a:t>
            </a:r>
            <a:r>
              <a:rPr lang="el" sz="1200" b="0" i="0" u="none" strike="noStrike" kern="1200">
                <a:solidFill>
                  <a:schemeClr val="tx1"/>
                </a:solidFill>
                <a:effectLst/>
                <a:latin typeface="+mn-lt"/>
                <a:ea typeface="+mn-ea"/>
                <a:cs typeface="+mn-cs"/>
              </a:rPr>
              <a:t>(1), 101-111.</a:t>
            </a:r>
            <a:endParaRPr lang="nb-NO" b="0">
              <a:effectLst/>
            </a:endParaRPr>
          </a:p>
          <a:p>
            <a:pPr rtl="0"/>
            <a:br>
              <a:rPr lang="nb-NO" b="0">
                <a:effectLst/>
              </a:rPr>
            </a:br>
            <a:r>
              <a:rPr lang="el" sz="1200" b="0" i="0" u="none" strike="noStrike" kern="1200" err="1">
                <a:solidFill>
                  <a:schemeClr val="tx1"/>
                </a:solidFill>
                <a:effectLst/>
                <a:latin typeface="+mn-lt"/>
                <a:ea typeface="+mn-ea"/>
                <a:cs typeface="+mn-cs"/>
              </a:rPr>
              <a:t>Πίνακας: Mathieu, J. E., Heffner, T. S., Goodwin, G. F., Salas, E., &amp; Cannon-Bowers, J. A. (2000). Η επίδραση των κοινών νοητικών μοντέλων στη διαδικασία και την απόδοση της ομάδας. </a:t>
            </a:r>
            <a:r>
              <a:rPr lang="el" sz="1200" b="0" i="1" u="none" strike="noStrike" kern="1200">
                <a:solidFill>
                  <a:schemeClr val="tx1"/>
                </a:solidFill>
                <a:effectLst/>
                <a:latin typeface="+mn-lt"/>
                <a:ea typeface="+mn-ea"/>
                <a:cs typeface="+mn-cs"/>
              </a:rPr>
              <a:t>Περιοδικό εφαρμοσμένης ψυχολογίας</a:t>
            </a:r>
            <a:r>
              <a:rPr lang="el" sz="1200" b="0" i="0" u="none" strike="noStrike" kern="1200">
                <a:solidFill>
                  <a:schemeClr val="tx1"/>
                </a:solidFill>
                <a:effectLst/>
                <a:latin typeface="+mn-lt"/>
                <a:ea typeface="+mn-ea"/>
                <a:cs typeface="+mn-cs"/>
              </a:rPr>
              <a:t>, </a:t>
            </a:r>
            <a:r>
              <a:rPr lang="el" sz="1200" b="0" i="1" u="none" strike="noStrike" kern="1200">
                <a:solidFill>
                  <a:schemeClr val="tx1"/>
                </a:solidFill>
                <a:effectLst/>
                <a:latin typeface="+mn-lt"/>
                <a:ea typeface="+mn-ea"/>
                <a:cs typeface="+mn-cs"/>
              </a:rPr>
              <a:t>85</a:t>
            </a:r>
            <a:r>
              <a:rPr lang="el" sz="1200" b="0" i="0" u="none" strike="noStrike" kern="1200">
                <a:solidFill>
                  <a:schemeClr val="tx1"/>
                </a:solidFill>
                <a:effectLst/>
                <a:latin typeface="+mn-lt"/>
                <a:ea typeface="+mn-ea"/>
                <a:cs typeface="+mn-cs"/>
              </a:rPr>
              <a:t>(2), 273.</a:t>
            </a:r>
            <a:endParaRPr lang="nb-NO" b="0">
              <a:effectLst/>
            </a:endParaRPr>
          </a:p>
          <a:p>
            <a:br>
              <a:rPr lang="nb-NO" b="0">
                <a:effectLst/>
              </a:rPr>
            </a:br>
            <a:endParaRPr lang="nb-NO" b="0">
              <a:effectLs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C31968-C942-0A4A-A985-4800B9457E60}"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2010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 sz="1200" kern="1200">
                <a:solidFill>
                  <a:schemeClr val="tx1"/>
                </a:solidFill>
                <a:effectLst/>
                <a:latin typeface="+mn-lt"/>
                <a:ea typeface="+mn-ea"/>
                <a:cs typeface="+mn-cs"/>
              </a:rPr>
              <a:t>Το HS είναι ένα μακρογνωστικό μοντέλο που περιγράφει λειτουργίες και διαδικασίες σε ένα εννοιολογικό πλαίσιο που χαρτογραφεί τις γνωστικές διαδικασίες κατά μήκος κυβερνο-φυσικών και τακτικών-στρατηγικών διαστάσεων</a:t>
            </a:r>
            <a:r>
              <a:rPr lang="el" err="1"/>
              <a:t>t. Η μακρογνώση προέκυψε από την ανάγκη αντιμετώπισης της ευρείας ποικιλίας γνωστικών διαδικασιών σε ένα φυσικό περιβάλλον (Fiore et al., 2010; Hoffman &amp; Mcneese, 2009). Η μακρογνώση υπόκειται σε μια ποικιλία ορισμών που μοιάζουν μεταξύ τους από την κοινότητα της εξήγησης της γνώσης σε φυσικά περιβάλλοντα και αργότερα ως «προσαρμογή στην πολυπλοκότητα» (Hoffman &amp; McNeese, 2009;</a:t>
            </a:r>
          </a:p>
          <a:p>
            <a:pPr marL="0" marR="0" lvl="0" indent="0" algn="l" defTabSz="914400" rtl="0" eaLnBrk="1" fontAlgn="auto" latinLnBrk="0" hangingPunct="1">
              <a:lnSpc>
                <a:spcPct val="100000"/>
              </a:lnSpc>
              <a:spcBef>
                <a:spcPts val="0"/>
              </a:spcBef>
              <a:spcAft>
                <a:spcPts val="0"/>
              </a:spcAft>
              <a:buClrTx/>
              <a:buSzTx/>
              <a:buFontTx/>
              <a:buNone/>
              <a:tabLst/>
              <a:defRPr/>
            </a:pPr>
            <a:r>
              <a:rPr lang="el" sz="1200" kern="1200">
                <a:solidFill>
                  <a:schemeClr val="tx1"/>
                </a:solidFill>
                <a:effectLst/>
                <a:latin typeface="+mn-lt"/>
                <a:ea typeface="+mn-ea"/>
                <a:cs typeface="+mn-cs"/>
              </a:rPr>
              <a:t>Αυτό βοηθά στην κατανόηση της περιβαλλοντικής πολυπλοκότητας και του τρόπου συμπεριφοράς των χειριστών. Η τρέχουσα εμπειρία από τη διεξαγωγή αυτών των ασκήσεων έχει επιπτώσεις στη μελλοντική εκπαίδευση και κατάρτιση των χειριστών.</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el" sz="1200" kern="1200">
                <a:solidFill>
                  <a:schemeClr val="tx1"/>
                </a:solidFill>
                <a:effectLst/>
                <a:latin typeface="+mn-lt"/>
                <a:ea typeface="+mn-ea"/>
                <a:cs typeface="+mn-cs"/>
              </a:rPr>
              <a:t>Επί του παρόντος, δεν υπάρχει συναίνεση σχετικά με τον τρόπο αξιολόγησης της απόδοσης των ομάδων σε ένα πλαίσιο επιχειρήσεων στον κυβερνοχώρο (Forsythe et al., 2013). Αυτό μπορεί να οφείλεται στην περιορισμένη κατανόηση των ομαδικών διαδικασιών στο περίπλοκο περιβάλλον επίλυσης προβλημάτων του κυβερνοχώρου, όταν αξιολογούνται σε σχέση με την υπάρχουσα «ομαδική» έρευνα που γενικά θεωρείται ότι έχει ελαττώματα και περιορισμούς (Fiore et al, 2010). Επομένως, πρέπει να υποθέσουμε ότι η καλή απόδοση της ομάδας δεν μπορεί να αξιολογηθεί απλώς με βάση την ομάδα που κατέλαβε πρώτη τη σημαία. Αντίθετα, υποστηρίζουμε ότι υπάρχει ανάγκη να διερευνηθούν οι διαδικασίες της ομάδας στις εκπαιδευτικές ασκήσεις άμυνας στον κυβερνοχώρο ως μονοπάτι για την αξιολόγηση της ομάδας και την κρίση της απόδοσης.</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el" sz="1200" kern="1200">
                <a:solidFill>
                  <a:schemeClr val="tx1"/>
                </a:solidFill>
                <a:effectLst/>
                <a:latin typeface="+mn-lt"/>
                <a:ea typeface="+mn-ea"/>
                <a:cs typeface="+mn-cs"/>
              </a:rPr>
              <a:t>Ενώ η νοηματοδότηση θεωρείται μια διαδικασία στη μακρογνώση (Klein et al., 2003), στο πλαίσιο του κυβερνοχώρου βασίζεται σε μια κατάσταση επίγνωσης της κατάστασης στον κυβερνοχώρο. Αλλά μπορεί να έχει αρκετές επικαλύψεις με τη μεταγνώση. Ενώ οι ειδικοί βασίζονται σε μεγάλο βαθμό στην αναγνώριση μοτίβων στο περιβάλλον τους στους περισσότερους τομείς, αυτό δεν ισχύει στις επιχειρήσεις στον κυβερνοχώρο. Κάποιος θα έπρεπε πιθανώς να εμπλακεί σε «</a:t>
            </a:r>
            <a:r>
              <a:rPr lang="el" sz="1200" b="1" kern="1200">
                <a:solidFill>
                  <a:schemeClr val="tx1"/>
                </a:solidFill>
                <a:effectLst/>
                <a:latin typeface="+mn-lt"/>
                <a:ea typeface="+mn-ea"/>
                <a:cs typeface="+mn-cs"/>
              </a:rPr>
              <a:t>σύνθετη στρατηγική λήψης αποφάσεων με βάση την αναγνώριση</a:t>
            </a:r>
            <a:r>
              <a:rPr lang="el" sz="1200" kern="1200">
                <a:solidFill>
                  <a:schemeClr val="tx1"/>
                </a:solidFill>
                <a:effectLst/>
                <a:latin typeface="+mn-lt"/>
                <a:ea typeface="+mn-ea"/>
                <a:cs typeface="+mn-cs"/>
              </a:rPr>
              <a:t>» (Klein &amp;; Klinger, 1991), όπου η προϋπόθεση είναι ότι η κατάσταση δεν ταιριάζει με τις προηγούμενες εμπειρίες των ειδικών. Ως εκ τούτου, ο εμπειρογνώμονας δεν μπορεί να εφαρμόσει άμεσα τη λήψη αποφάσεων με βάση την αναγνώριση, πράγμα που σημαίνει ότι απαιτείται </a:t>
            </a:r>
            <a:r>
              <a:rPr lang="el" sz="1200" b="1" kern="1200">
                <a:solidFill>
                  <a:schemeClr val="tx1"/>
                </a:solidFill>
                <a:effectLst/>
                <a:latin typeface="+mn-lt"/>
                <a:ea typeface="+mn-ea"/>
                <a:cs typeface="+mn-cs"/>
              </a:rPr>
              <a:t>να συμμετάσχει στη μάθηση και την ανακάλυψη νέων γνώσεων και να εξερευνήσει νέους και προσαρμόσιμους τρόπους αντιμετώπισης του τρέχοντος ζητήματος. </a:t>
            </a:r>
            <a:r>
              <a:rPr lang="el" sz="1200" kern="1200">
                <a:solidFill>
                  <a:schemeClr val="tx1"/>
                </a:solidFill>
                <a:effectLst/>
                <a:latin typeface="+mn-lt"/>
                <a:ea typeface="+mn-ea"/>
                <a:cs typeface="+mn-cs"/>
              </a:rPr>
              <a:t>Αυτό αλλάζει τον τρόπο με τον οποίο πρέπει να διεξάγεται η ομαδική έρευνα. Το πλαίσιο του υβριδικού διαστήματος είναι κατάλληλο για την απόκτηση γνώσεων σχετικά με την κυβερνοφυσική κατανόηση και τα πολύπλοκα κοινωνικο-τεχνικά συστήματα.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 sz="1200" b="1" kern="1200">
                <a:solidFill>
                  <a:schemeClr val="tx1"/>
                </a:solidFill>
                <a:effectLst/>
                <a:latin typeface="+mn-lt"/>
                <a:ea typeface="+mn-ea"/>
                <a:cs typeface="+mn-cs"/>
              </a:rPr>
              <a:t>Ενώ οι προηγούμενες προσπάθειες κατανόησης της ανίχνευσης προβλημάτων ήταν πιο σταδιακές προς ένα κατώφλι ανίχνευσης, πιο σύνθετοι τομείς φαίνεται να εκμεταλλεύονται γνωστικές δεξιότητες υψηλότερου επιπέδου όπως η επανασύλληψη </a:t>
            </a:r>
            <a:r>
              <a:rPr lang="el" sz="1200" kern="1200">
                <a:solidFill>
                  <a:schemeClr val="tx1"/>
                </a:solidFill>
                <a:effectLst/>
                <a:latin typeface="+mn-lt"/>
                <a:ea typeface="+mn-ea"/>
                <a:cs typeface="+mn-cs"/>
              </a:rPr>
              <a:t>(Hoffman &amp; Shattuck, 2006; Klein et al., 1999).</a:t>
            </a:r>
          </a:p>
          <a:p>
            <a:pPr marL="0" marR="0" lvl="0" indent="0" algn="l" defTabSz="914400" rtl="0" eaLnBrk="1" fontAlgn="auto" latinLnBrk="0" hangingPunct="1">
              <a:lnSpc>
                <a:spcPct val="100000"/>
              </a:lnSpc>
              <a:spcBef>
                <a:spcPts val="0"/>
              </a:spcBef>
              <a:spcAft>
                <a:spcPts val="0"/>
              </a:spcAft>
              <a:buClrTx/>
              <a:buSzTx/>
              <a:buFontTx/>
              <a:buNone/>
              <a:tabLst/>
              <a:defRPr/>
            </a:pPr>
            <a:r>
              <a:rPr lang="el" sz="1200" kern="1200">
                <a:solidFill>
                  <a:schemeClr val="tx1"/>
                </a:solidFill>
                <a:effectLst/>
                <a:latin typeface="+mn-lt"/>
                <a:ea typeface="+mn-ea"/>
                <a:cs typeface="+mn-cs"/>
              </a:rPr>
              <a:t>Όπου το εννοιολογικό πλαίσιο του Υβριδικού Χώρου (Jøsok et al., 2016) περιγράφει το περιβάλλον στο οποίο λειτουργούν οι ομάδες στον κυβερνοχώρο, το μακρογνωστικό πλαίσιο (Schraagen et al., 2008) προσθέτει κατανόηση στις λειτουργίες και τις διαδικασίες στις οποίες εμπλέκονται άτομα και ομάδες σε αυτόν τον χώρο. Η γνώση που αποκτήθηκε από την παρατήρηση και τη μελέτη της νόησης σε νατουραλιστικά περιβάλλοντα σε ένα πλαίσιο λειτουργίας στον κυβερνοχώρο (D'Amico, Whitley, Tesone, O'Brien, &amp; Roth, 2005) έριξε φως στα τρέχοντα προβλήματα που πρέπει να αντιμετωπιστούν για να διασφαλιστεί ότι τα άτομα και οι ομάδες λαμβάνουν την κατάλληλη εκπαίδευση και κατάρτιση (Arnold, Harrison, &amp; Conti, 2014) για να λειτουργήσουν σε αυτό το πολύπλοκο περιβάλλον πολλαπλών τομέων. </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66A75E-C629-4FC0-BC09-9153E07C2EAB}"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3522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D10C4C-EAC2-4D66-B9F8-E052F2E25BCC}" type="slidenum">
              <a:rPr kumimoji="0" lang="en-US" altLang="et-E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t-E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59079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78489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 i="1"/>
              <a:t>Η επιχειρησιακή μηχανική είναι σαφώς διαφορετική από τη μηχανική τεχνολογίας, η οποία χρησιμοποιείται σήμερα σήμερα. Η μηχανική τεχνολογίας υποθέτει την αξία της τεχνολογίας, επομένως η λειτουργική της χρησιμότητα δεν αναλύεται. Αυτή η προσέγγιση προσθέτει στον πολλαπλασιασμό των τεχνολογικών σιλό. Σε πολλές περιπτώσεις δεν λειτουργεί όπως προβλέπεται και έτσι οι λύσεις που αναπτύσσονται από τον χειριστή γίνονται ο κανόνας.</a:t>
            </a:r>
          </a:p>
          <a:p>
            <a:pPr marL="0" indent="0">
              <a:buNone/>
            </a:pPr>
            <a:endParaRPr lang="en-US" i="1"/>
          </a:p>
          <a:p>
            <a:r>
              <a:rPr lang="el" i="1"/>
              <a:t>Η επιχειρησιακή μηχανική, ως εναλλακτική λύση, ενημερώνεται από την τεχνολογία και, κυρίως, από το τι συνιστά επιτυχία της αποστολής. Ως εκ τούτου, τα κρίσιμα γεγονότα της αποστολής γίνονται οι κύριοι οδηγοί σχεδιασμού. Η επιχειρησιακή μηχανική αναγνωρίζει ότι ο κίνδυνος μπορεί να συνεχίσει να αυξάνεται σε ένα σημείο πέρα από το οποίο συμβαίνει καταστροφική αποτυχία αποστολής. Ένα τέτοιο σημείο ονομάζεται ορίζοντας κρίσιμων γεγονότων. Η γνώση βασικών σημείων όπου μπορεί να συμβεί αποτυχία αποστολής είναι μερικές από τις θεμελιώδεις γνώσεις μιας υπερ-λειτουργίας.</a:t>
            </a:r>
            <a:endParaRPr lang="nb-NO" i="1"/>
          </a:p>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85908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a:p>
        </p:txBody>
      </p:sp>
    </p:spTree>
    <p:extLst>
      <p:ext uri="{BB962C8B-B14F-4D97-AF65-F5344CB8AC3E}">
        <p14:creationId xmlns:p14="http://schemas.microsoft.com/office/powerpoint/2010/main" val="206005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432592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909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500623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764746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746391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b="0">
              <a:effectLs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C31968-C942-0A4A-A985-4800B9457E60}"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11630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61391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46627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49CADA-391E-164E-AF8F-11EB46B65E6E}"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7227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49CADA-391E-164E-AF8F-11EB46B65E6E}"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11378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00933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46702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0180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66243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877128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 sz="1200">
                <a:latin typeface="CMR10"/>
              </a:rPr>
              <a:t> </a:t>
            </a:r>
            <a:endParaRPr lang="en" sz="12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BA6836-CC22-2945-B3B2-6A9E1B8BF5FB}" type="slidenum">
              <a:rPr kumimoji="0" lang="en-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966947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496951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
              <a:t>Σήραγγα προσοχής (ή: στένωση προσοχής)</a:t>
            </a:r>
          </a:p>
          <a:p>
            <a:pPr lvl="1"/>
            <a:r>
              <a:rPr lang="el" sz="2100"/>
              <a:t>Η προσοχή δεν μπορεί να διαιρεθεί.</a:t>
            </a:r>
          </a:p>
          <a:p>
            <a:pPr lvl="1"/>
            <a:r>
              <a:rPr lang="el" sz="2100" err="1"/>
              <a:t>Κολλήστε σε συγκεκριμένες λειτουργίες και απορρίψτε κατά λάθος τη σάρωση.</a:t>
            </a:r>
          </a:p>
          <a:p>
            <a:pPr lvl="1"/>
            <a:r>
              <a:rPr lang="el" sz="2100" err="1"/>
              <a:t>Προσοχή στον γορίλα. </a:t>
            </a:r>
          </a:p>
          <a:p>
            <a:r>
              <a:rPr lang="el"/>
              <a:t>Απαιτούμενη παγίδα μνήμης</a:t>
            </a:r>
            <a:endParaRPr lang="de-DE"/>
          </a:p>
          <a:p>
            <a:pPr lvl="1"/>
            <a:r>
              <a:rPr lang="el" sz="2100"/>
              <a:t>Υπερφόρτωση μνήμης εργασίας.</a:t>
            </a:r>
          </a:p>
          <a:p>
            <a:pPr lvl="1"/>
            <a:r>
              <a:rPr lang="el" sz="2100"/>
              <a:t>Ιδιαίτερα ακουστικές πληροφορίες.</a:t>
            </a:r>
          </a:p>
          <a:p>
            <a:r>
              <a:rPr lang="el"/>
              <a:t>Στρεσογόνοι παράγοντες</a:t>
            </a:r>
          </a:p>
          <a:p>
            <a:pPr lvl="1"/>
            <a:r>
              <a:rPr lang="el" sz="2000"/>
              <a:t>Φόρτος εργασίας, άγχος, κόπωση κ.λπ.</a:t>
            </a:r>
          </a:p>
          <a:p>
            <a:pPr lvl="1"/>
            <a:r>
              <a:rPr lang="el" sz="2000"/>
              <a:t>Πίεση χρόνου, αβεβαιότητα κ.λπ.</a:t>
            </a:r>
          </a:p>
          <a:p>
            <a:pPr lvl="1"/>
            <a:r>
              <a:rPr lang="el" sz="2000"/>
              <a:t>Περιορίζει το SA μέσω του περιορισμού του WMC και της επιβράδυνσης της επεξεργασίας πληροφοριών, της πιθανότερης σήραγγας προσοχής, της αποδιοργανωμένης σάρωσης για στοιχεία και της λιγότερης προσοχής σε περιφερειακές ενδείξεις.</a:t>
            </a:r>
          </a:p>
          <a:p>
            <a:r>
              <a:rPr lang="el"/>
              <a:t>Υπερφόρτωση δεδομένων</a:t>
            </a:r>
            <a:endParaRPr lang="de-DE"/>
          </a:p>
          <a:p>
            <a:pPr lvl="1"/>
            <a:r>
              <a:rPr lang="el"/>
              <a:t>Όγκος και ρυθμός μεταβολής</a:t>
            </a:r>
            <a:endParaRPr lang="de-DE"/>
          </a:p>
          <a:p>
            <a:pPr lvl="1"/>
            <a:r>
              <a:rPr lang="el"/>
              <a:t>Περιορισμένη ζώνη ανθρώπινων αισθητηριακών μηχανισμών και μηχανισμών επεξεργασίας πληροφοριών.</a:t>
            </a:r>
          </a:p>
          <a:p>
            <a:pPr lvl="1"/>
            <a:r>
              <a:rPr lang="el"/>
              <a:t>Ο ρυθμός ροής δεδομένων μπορεί να βελτιωθεί σημαντικά με εργονομικές διεπαφές χρήστη</a:t>
            </a:r>
            <a:endParaRPr lang="de-DE"/>
          </a:p>
          <a:p>
            <a:r>
              <a:rPr lang="el" err="1"/>
              <a:t>Άστοχη εξέχουσα θέση</a:t>
            </a:r>
            <a:endParaRPr lang="de-DE"/>
          </a:p>
          <a:p>
            <a:pPr lvl="1"/>
            <a:r>
              <a:rPr lang="el" err="1"/>
              <a:t>Ορισμένα χαρακτηριστικά (μέγεθος, σχήμα, κίνηση, φώτα που αναβοσβήνουν, θόρυβος) έχουν προτεραιότητα στην αισθητηριακή επεξεργασία και την επεξεργασία προσοχής</a:t>
            </a:r>
            <a:endParaRPr lang="de-DE"/>
          </a:p>
          <a:p>
            <a:pPr lvl="1"/>
            <a:r>
              <a:rPr lang="el" err="1"/>
              <a:t>Η υπερβολική ή ακατάλληλη χρήση υποβαθμίζει την SA σε άλλες πληροφορίες</a:t>
            </a:r>
            <a:endParaRPr lang="de-DE"/>
          </a:p>
          <a:p>
            <a:r>
              <a:rPr lang="el" err="1"/>
              <a:t>Λανθασμένα νοητικά μοντέλα</a:t>
            </a:r>
            <a:endParaRPr lang="de-DE"/>
          </a:p>
          <a:p>
            <a:pPr lvl="1"/>
            <a:r>
              <a:rPr lang="el"/>
              <a:t>"Σφάλμα αναπαράστασης"</a:t>
            </a:r>
          </a:p>
          <a:p>
            <a:pPr lvl="1"/>
            <a:r>
              <a:rPr lang="el"/>
              <a:t>Εφαρμόζεται ένα λάθος νοητικό μοντέλο</a:t>
            </a:r>
            <a:endParaRPr lang="de-DE"/>
          </a:p>
          <a:p>
            <a:r>
              <a:rPr lang="el"/>
              <a:t>Σύνδρομο εκτός βρόχου</a:t>
            </a:r>
            <a:endParaRPr lang="de-DE"/>
          </a:p>
          <a:p>
            <a:pPr lvl="1"/>
            <a:r>
              <a:rPr lang="el"/>
              <a:t>Η αυτοματοποίηση μπορεί να εξαλείψει τον υπερβολικό φόρτο εργασίας, αλλά μπορεί επίσης να μειώσει την SA θέτοντας τους ανθρώπους εκτός κύκλου. </a:t>
            </a:r>
          </a:p>
          <a:p>
            <a:pPr lvl="1"/>
            <a:r>
              <a:rPr lang="el"/>
              <a:t>«χρόνος ανάληψης» όταν η αυτοματοποίηση αποτυγχάνει ή δεν είναι εξοπλισμένη για να χειριστεί μια κατάσταση</a:t>
            </a:r>
            <a:endParaRPr lang="de-DE"/>
          </a:p>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89706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
              <a:t>Raman, Μ., &amp; Koka, A. S. (2015, Σεπτέμβριος). Η συνεχώς αυξανόμενη ζήτηση για soft skills στο χώρο εργασίας: Μια μελέτη για τις προοπτικές των επαγγελματιών πληροφορικής. Στο </a:t>
            </a:r>
            <a:r>
              <a:rPr lang="el" i="1"/>
              <a:t>Διεθνές Συνέδριο για τη Διοίκηση και τα Πληροφοριακά Συστήματα</a:t>
            </a:r>
            <a:r>
              <a:rPr lang="el"/>
              <a:t> (Τόμος 18, σελ. 4-8).</a:t>
            </a:r>
          </a:p>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E5CC50-0FD6-4709-BE81-1FD00F1BA533}"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595808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l" b="1"/>
              <a:t>Πριν από μια επίθεση</a:t>
            </a:r>
            <a:endParaRPr lang="en-US"/>
          </a:p>
          <a:p>
            <a:pPr rtl="0"/>
            <a:r>
              <a:rPr lang="el"/>
              <a:t>υπαλλήλους και εκπαίδευση (περιοδική), η τεχνολογία δεν θα προστατεύσει από επίθεση. </a:t>
            </a:r>
          </a:p>
          <a:p>
            <a:pPr rtl="0"/>
            <a:r>
              <a:rPr lang="el"/>
              <a:t>Βεβαιωθείτε ότι η ομάδα ασφαλείας σας εκπαιδεύεται περιοδικά. Συνιστάται επίσης οι βέλτιστες πρακτικές σχετικά με το spear phishing (η χρήση δόλιων μηνυμάτων ηλεκτρονικού ταχυδρομείου που απευθύνονται σε συγκεκριμένους χρήστες για να εξαπολύσουν μια επίθεση), ώστε οι άνθρωποί σας να γνωρίζουν πώς να αναγνωρίζουν ύποπτα μηνύματα ηλεκτρονικού ταχυδρομείου, συνδέσμους και συνημμένα που μπορούν να βλάψουν τα συστήματά σας.</a:t>
            </a:r>
          </a:p>
          <a:p>
            <a:pPr rtl="0"/>
            <a:r>
              <a:rPr lang="el"/>
              <a:t>Ένα περιβάλλον εργασίας εμπιστοσύνης σε συνδυασμό με πολυάσχολους ανθρώπους μπορεί εύκολα να οδηγήσει σε κακές αποφάσεις σε κλάσματα δευτερολέπτου σχετικά με το άνοιγμα μηνυμάτων ηλεκτρονικού ταχυδρομείου και την έκθεση των πιο κρίσιμων συστημάτων σας σε επιθέσεις, ανεξάρτητα από την πολυπλοκότητα της τεχνολογίας ασφαλείας που έχετε αναπτύξει. Το 91 τοις εκατό των κυβερνοεπιθέσεων ξεκινούν με ένα spear phishing email, σύμφωνα με έρευνα της TechWorld. Επομένως, η προληπτική και διαρκής εκπαίδευση σχετικά με τους κινδύνους ασφαλείας είναι κρίσιμη. Οι χάκερ βελτιώνουν συνεχώς τις τεχνικές τους «phishing» για να ξεγελάσουν τους χρήστες και πρέπει όχι μόνο να τους ειδοποιήσετε για την πιο πρόσφατη απειλή, αλλά να τους υπενθυμίσετε να διατηρούν την ασφάλεια στην κορυφή όλων των άλλων εργασιών τους.</a:t>
            </a:r>
          </a:p>
          <a:p>
            <a:pPr rtl="0"/>
            <a:r>
              <a:rPr lang="el"/>
              <a:t>Η προστασία των χρηστών από τέτοια επιζήμια λάθη είναι μια μεγάλη νίκη. Επομένως, βεβαιωθείτε ότι το C-suite κατανοεί τους επιχειρηματικούς κινδύνους και τη σημασία της ανάπτυξης μιας προληπτικής στρατηγικής. Οι CISO θα πρέπει επίσης να ασκήσουν πιέσεις για να υποστηρίξουν εκπαιδευτικά προγράμματα – οικονομικά και προσωπικά, δίνοντας οι ίδιοι το καλύτερο παράδειγμα ασφαλούς υπολογιστών.</a:t>
            </a:r>
          </a:p>
          <a:p>
            <a:pPr rtl="0"/>
            <a:r>
              <a:rPr lang="el" b="1"/>
              <a:t>Κατά τη διάρκεια μιας επίθεσης</a:t>
            </a:r>
            <a:endParaRPr lang="en-US"/>
          </a:p>
          <a:p>
            <a:pPr rtl="0"/>
            <a:r>
              <a:rPr lang="el"/>
              <a:t>Κατά τη διάρκεια μιας επίθεσης, η έλλειψη επικοινωνίας μπορεί πραγματικά να βλάψει. Η παραβίαση της ασφάλειας είναι επίσης παραβίαση εμπιστοσύνης και αποτελεί ζωτικό στοιχείο στις σχέσεις πελατών και συνεργατών. Κάθε τίτλος σχετικά με παραβιάσεις απορρήτου και δεδομένων, οποιαδήποτε αποτυχία προστασίας των συστημάτων και των δεδομένων σας θα βλάψει τον οργανισμό και την επωνυμία σας.</a:t>
            </a:r>
          </a:p>
          <a:p>
            <a:pPr rtl="0"/>
            <a:r>
              <a:rPr lang="el"/>
              <a:t>Η διαφορά μεταξύ μιας παραβίασης που είναι ένα μικρό χτύπημα ή ένας σημαντικός αντίκτυπος στον οργανισμό σας και την αγοραία αξία του, είναι η επικοινωνία.</a:t>
            </a:r>
          </a:p>
          <a:p>
            <a:pPr rtl="0"/>
            <a:r>
              <a:rPr lang="el"/>
              <a:t>Σκεφτείτε για μια στιγμή, τον αντίκτυπο των προληπτικών και κανονιστικών ειδοποιήσεων, για παράδειγμα, σε όλους τους υπαλλήλους που αυξάνουν δραστικά τη ζημιά από μια επίθεση, θέτοντας σε κίνδυνο ακόμη περισσότερο εξοπλισμό πληροφορικής, καθώς οι εργαζόμενοι συνδέουν τους φορητούς υπολογιστές τους με το δίκτυο της εταιρείας.</a:t>
            </a:r>
          </a:p>
          <a:p>
            <a:pPr rtl="0"/>
            <a:r>
              <a:rPr lang="el"/>
              <a:t>Μπορεί να χρειαστεί να δημιουργηθούν εναλλακτικές πλατφόρμες επικοινωνίας, εκτός ζώνης, από την υποδομή της εταιρείας, για χρήση κατά τη διάρκεια μιας επίθεσης, ειδικά εάν το κανονικό δίκτυο τηλεπικοινωνιών και τα συστήματα email έχουν παραβιαστεί, όπως ακριβώς στο hack της Sony Pictures. Αν και η γρήγορη και στοχευμένη επικοινωνία με τους σχετικούς ειδικούς πληροφορικής θα είναι το κλειδί, μην ξεχνάτε ότι μπορεί επίσης να χρειαστείτε συχνές ενημερώσεις με τη διοίκηση, το νομικό τμήμα, το μάρκετινγκ, τους βασικούς ενδιαφερόμενους φορείς και τους συνεργάτες για να συμμορφωθείτε με τους κανονισμούς που διέπουν την αναφορά απορρήτου και ασφάλειας δεδομένων. </a:t>
            </a:r>
          </a:p>
          <a:p>
            <a:pPr rtl="0"/>
            <a:r>
              <a:rPr lang="el" b="1"/>
              <a:t>Μετά την επίθεση</a:t>
            </a:r>
            <a:endParaRPr lang="en-US"/>
          </a:p>
          <a:p>
            <a:pPr rtl="0"/>
            <a:r>
              <a:rPr lang="el"/>
              <a:t>Η ιστορία υπαγορεύει ότι οι οργανισμοί που χειρίστηκαν τις επικοινωνίες καλά μετά από μια παραβίαση υπέστησαν μόνο μικρές διακυμάνσεις στην τιμή της μετοχής και στην εμπιστοσύνη των πελατών. Όσοι δεν μπόρεσαν να περάσουν το μήνυμα, ή μπέρδεψαν το μήνυμα, υπέστησαν πολύ μεγαλύτερη και πιο μακροχρόνια ζημιά. Μην το αφήνετε στην τύχη σε μια κρίση.</a:t>
            </a:r>
          </a:p>
          <a:p>
            <a:pPr rtl="0"/>
            <a:r>
              <a:rPr lang="el"/>
              <a:t>Ένα υγιές σχέδιο επικοινωνίας μετά την επίθεση πρέπει να περιγράφει αυτό που συνέβη όσο το δυνατόν πιο ειλικρινά και ολοκληρωμένα. Θα εξηγεί τα διορθωτικά μέτρα που ελήφθησαν για όλα τα επηρεαζόμενα μέρη και (το συντομότερο δυνατό) τι σχεδιάζεται για να αποφευχθεί η επανάληψη. Αυτό είναι δύσκολο να γίνει εν μέσω κρίσης, επομένως έχετε ένα σχέδιο αντίδρασης. Έχετε επίσης ένα δοκιμασμένο σύστημα επικοινωνίας για να ειδοποιείτε όλους τους ενδιαφερόμενους.</a:t>
            </a:r>
          </a:p>
          <a:p>
            <a:pPr rtl="0"/>
            <a:endParaRPr lang="en-US"/>
          </a:p>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42B72-137E-4DCD-9A2D-23A1BF8B939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99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9165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r>
              <a:rPr lang="el" b="1"/>
              <a:t>Η επίγνωση της κατάστασης</a:t>
            </a:r>
            <a:r>
              <a:rPr lang="el"/>
              <a:t> ή </a:t>
            </a:r>
            <a:r>
              <a:rPr lang="el" b="1"/>
              <a:t>η επίγνωση της κατάστασης</a:t>
            </a:r>
            <a:r>
              <a:rPr lang="el"/>
              <a:t> (</a:t>
            </a:r>
            <a:r>
              <a:rPr lang="el" b="1"/>
              <a:t>SA</a:t>
            </a:r>
            <a:r>
              <a:rPr lang="el"/>
              <a:t>) είναι η αντίληψη των περιβαλλοντικών στοιχείων και γεγονότων σε σχέση με το χρόνο ή το χώρο, η κατανόηση της σημασίας τους και η προβολή της μελλοντικής τους κατάστασης.</a:t>
            </a:r>
            <a:r>
              <a:rPr lang="el" baseline="30000">
                <a:hlinkClick r:id="rId3"/>
              </a:rPr>
              <a:t>[1]</a:t>
            </a:r>
            <a:r>
              <a:rPr lang="el"/>
              <a:t> </a:t>
            </a:r>
          </a:p>
          <a:p>
            <a:r>
              <a:rPr lang="el"/>
              <a:t>Έχει αναγνωριστεί ως κρίσιμο θεμέλιο για την επιτυχή λήψη αποφάσεων σε ένα ευρύ φάσμα καταστάσεων, σε καθημερινές καταστάσεις έκτακτης ανάγκης, όπως η επιβολή του νόμου, η αεροπορία, ο έλεγχος εναέριας κυκλοφορίας, η υγειονομική περίθαλψη, οι στρατιωτικές επιχειρήσεις διοίκησης και ελέγχου κ.λπ</a:t>
            </a:r>
            <a:endParaRPr lang="en-US"/>
          </a:p>
          <a:p>
            <a:r>
              <a:rPr lang="el"/>
              <a:t>Η έλλειψη ή η ανεπαρκής επίγνωση της κατάστασης έχει αναγνωριστεί ως ένας από τους κύριους παράγοντες ατυχημάτων που αποδίδονται σε </a:t>
            </a:r>
            <a:r>
              <a:rPr lang="el">
                <a:hlinkClick r:id="rId4" tooltip="Human error"/>
              </a:rPr>
              <a:t>ανθρώπινο λάθος</a:t>
            </a:r>
            <a:r>
              <a:rPr lang="el"/>
              <a:t>.</a:t>
            </a:r>
          </a:p>
          <a:p>
            <a:endParaRPr lang="en-US"/>
          </a:p>
          <a:p>
            <a:r>
              <a:rPr lang="el"/>
              <a:t>Η SA χωρίζεται σε τρία τμήματα: αντίληψη των στοιχείων στο περιβάλλον, κατανόηση της κατάστασης και προβολή της μελλοντικής κατάστασης.</a:t>
            </a:r>
            <a:r>
              <a:rPr lang="el" baseline="30000">
                <a:hlinkClick r:id="rId5"/>
              </a:rPr>
              <a:t>[7]</a:t>
            </a:r>
            <a:r>
              <a:rPr lang="el"/>
              <a:t> </a:t>
            </a:r>
          </a:p>
          <a:p>
            <a:endParaRPr lang="en-US"/>
          </a:p>
          <a:p>
            <a:r>
              <a:rPr lang="el"/>
              <a:t>Η SA αναφέρει την πραγματική επίγνωση της κατάστασης. </a:t>
            </a:r>
          </a:p>
          <a:p>
            <a:r>
              <a:rPr lang="el" b="1"/>
              <a:t>Αντικείμενα L1)</a:t>
            </a:r>
            <a:r>
              <a:rPr lang="el"/>
              <a:t>: Επίγνωση διαφόρων αντικειμένων στον κόσμο και της τρέχουσας κατάστασής τους. Τα αντικείμενα και η κατάστασή τους μπορεί να είναι ενδεικτικά συγκεκριμένων καταστάσεων (ότι πρόκειται να συμβούν, ότι βρίσκονται σε εξέλιξη κ.λπ.). Στη συνέχεια, συχνά αναφέρονται ως ενδείξεις. </a:t>
            </a:r>
          </a:p>
          <a:p>
            <a:r>
              <a:rPr lang="el" b="1"/>
              <a:t>Πλαίσια (L1): </a:t>
            </a:r>
            <a:r>
              <a:rPr lang="el"/>
              <a:t>Επίγνωση του είδους της κατάστασης που βρίσκεται σε εξέλιξη, π.χ. εισβολή στο διάδρομο όπου ένα αεροσκάφος πρόκειται να συγκρουστεί με κάποιο αντικείμενο στον διάδρομο. </a:t>
            </a:r>
          </a:p>
          <a:p>
            <a:r>
              <a:rPr lang="el" b="1"/>
              <a:t>Επιπτώσεις L2)</a:t>
            </a:r>
            <a:r>
              <a:rPr lang="el"/>
              <a:t>: Επίγνωση των αντικειμένων μέσα στα πλαίσια, του τι σημαίνει η τρέχουσα κατάστασή τους σε μια συγκεκριμένη κατάσταση. Π.χ. οι επιπτώσεις της τρέχουσας ταχύτητας του αεροσκάφους ή της κατάστασης του δικτύου για το CS – συνδέεται με την προβολή (l3) </a:t>
            </a:r>
          </a:p>
          <a:p>
            <a:r>
              <a:rPr lang="el" b="1"/>
              <a:t>Ορίζοντας γεγονότων L3</a:t>
            </a:r>
            <a:r>
              <a:rPr lang="el"/>
              <a:t>: Επίγνωση σχεδίων και γεγονότων στο χρόνο και στο χώρο. Περιλαμβάνει επίγνωση του τι έχει συμβεί (χρήσιμο για τη διάγνωση, για την επίτευξη SA, για την πλαισίωση καταστάσεων). Περιλαμβάνει επίσης πρόγνωση, επίγνωση του τι μπορεί να συμβεί στη συνέχεια. Αυτό περιλαμβάνει αφενός την επίγνωση τόσο του τι μπορεί να συμβεί με βάση τη διάγνωση και την τρέχουσα κατάσταση, όσο και αφετέρου την επίγνωση των τρεχόντων σχεδίων και προθέσεων. </a:t>
            </a:r>
          </a:p>
          <a:p>
            <a:endParaRPr lang="en-US"/>
          </a:p>
          <a:p>
            <a:r>
              <a:rPr lang="el"/>
              <a:t>Τα συστήματα SA αναφέρονται στην κατανομή SA σε ομάδες και μεταξύ αντικειμένων στο περιβάλλον και στην ανταλλαγή SA μεταξύ τμημάτων του συστήματος. Οι διαδικασίες SA αναφέρονται στην ενημέρωση των καταστάσεων SA και σε αυτό που καθοδηγεί την αλλαγή της SA από στιγμή σε στιγμή.</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5014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
              <a:t>58</a:t>
            </a:r>
          </a:p>
          <a:p>
            <a:r>
              <a:rPr lang="el"/>
              <a:t>138</a:t>
            </a:r>
          </a:p>
          <a:p>
            <a:r>
              <a:rPr lang="el"/>
              <a:t>340</a:t>
            </a:r>
          </a:p>
          <a:p>
            <a:endParaRPr lang="nb-NO"/>
          </a:p>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05637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82686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4383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l"/>
              <a:t>Αυτό στη συνέχεια γίνεται μεταγνωστικές δεξιότητες</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8215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606041" y="6245267"/>
            <a:ext cx="5222077" cy="684923"/>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l" err="1"/>
              <a:t>Επεξεργαστείτε το κείμενο εδώ</a:t>
            </a:r>
            <a:endParaRPr lang="et-EE"/>
          </a:p>
        </p:txBody>
      </p:sp>
      <p:sp>
        <p:nvSpPr>
          <p:cNvPr id="8" name="Text Placeholder 9"/>
          <p:cNvSpPr>
            <a:spLocks noGrp="1"/>
          </p:cNvSpPr>
          <p:nvPr>
            <p:ph type="body" sz="quarter" idx="13" hasCustomPrompt="1"/>
          </p:nvPr>
        </p:nvSpPr>
        <p:spPr>
          <a:xfrm>
            <a:off x="575310" y="670165"/>
            <a:ext cx="12788266" cy="90627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l"/>
              <a:t>ΕΝΔΙΆΜΕΣΗ ΔΙΑΦΆΝΕΙΑ</a:t>
            </a:r>
          </a:p>
          <a:p>
            <a:pPr lvl="0"/>
            <a:r>
              <a:rPr lang="el"/>
              <a:t>ΣΕ ΔΎΟ ΓΡΑΜΜΈΣ ΕΆΝ ΕΊΝΑΙ ΑΠΑΡΑΊΤΗΤΟ</a:t>
            </a:r>
            <a:endParaRPr lang="en-US"/>
          </a:p>
        </p:txBody>
      </p:sp>
      <p:sp>
        <p:nvSpPr>
          <p:cNvPr id="20" name="Text Placeholder 11"/>
          <p:cNvSpPr>
            <a:spLocks noGrp="1"/>
          </p:cNvSpPr>
          <p:nvPr>
            <p:ph type="body" sz="quarter" idx="21" hasCustomPrompt="1"/>
          </p:nvPr>
        </p:nvSpPr>
        <p:spPr>
          <a:xfrm>
            <a:off x="8265797" y="6245267"/>
            <a:ext cx="5098250" cy="684923"/>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l" err="1"/>
              <a:t>Επεξεργαστείτε το κείμενο εδώ</a:t>
            </a:r>
            <a:endParaRPr lang="et-EE"/>
          </a:p>
        </p:txBody>
      </p:sp>
      <p:sp>
        <p:nvSpPr>
          <p:cNvPr id="3" name="Chart Placeholder 2"/>
          <p:cNvSpPr>
            <a:spLocks noGrp="1"/>
          </p:cNvSpPr>
          <p:nvPr>
            <p:ph type="chart" sz="quarter" idx="22" hasCustomPrompt="1"/>
          </p:nvPr>
        </p:nvSpPr>
        <p:spPr>
          <a:xfrm>
            <a:off x="2606041" y="1954531"/>
            <a:ext cx="5221606" cy="4003596"/>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l" noProof="0"/>
              <a:t>Κάντε κλικ στο εικονίδιο για να προσθέσετε ένα γράφημα</a:t>
            </a:r>
          </a:p>
        </p:txBody>
      </p:sp>
      <p:sp>
        <p:nvSpPr>
          <p:cNvPr id="5" name="Chart Placeholder 4"/>
          <p:cNvSpPr>
            <a:spLocks noGrp="1"/>
          </p:cNvSpPr>
          <p:nvPr>
            <p:ph type="chart" sz="quarter" idx="23" hasCustomPrompt="1"/>
          </p:nvPr>
        </p:nvSpPr>
        <p:spPr>
          <a:xfrm>
            <a:off x="8265796" y="1954531"/>
            <a:ext cx="5097780" cy="400359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l" noProof="0"/>
              <a:t>Κάντε κλικ στο εικονίδιο για να προσθέσετε ένα γράφημα</a:t>
            </a:r>
          </a:p>
        </p:txBody>
      </p:sp>
    </p:spTree>
    <p:extLst>
      <p:ext uri="{BB962C8B-B14F-4D97-AF65-F5344CB8AC3E}">
        <p14:creationId xmlns:p14="http://schemas.microsoft.com/office/powerpoint/2010/main" val="104151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hasCustomPrompt="1"/>
          </p:nvPr>
        </p:nvSpPr>
        <p:spPr>
          <a:xfrm>
            <a:off x="2606041" y="659131"/>
            <a:ext cx="6131180" cy="626364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l" noProof="0"/>
              <a:t>Κάντε κλικ στο εικονίδιο για να προσθέσετε την εικόνα</a:t>
            </a:r>
          </a:p>
        </p:txBody>
      </p:sp>
      <p:sp>
        <p:nvSpPr>
          <p:cNvPr id="10" name="Picture Placeholder 19"/>
          <p:cNvSpPr>
            <a:spLocks noGrp="1"/>
          </p:cNvSpPr>
          <p:nvPr>
            <p:ph type="pic" sz="quarter" idx="19" hasCustomPrompt="1"/>
          </p:nvPr>
        </p:nvSpPr>
        <p:spPr>
          <a:xfrm>
            <a:off x="9014104" y="4151214"/>
            <a:ext cx="4349473" cy="277155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l" noProof="0"/>
              <a:t>Κάντε κλικ στο εικονίδιο για να προσθέσετε την εικόνα</a:t>
            </a:r>
          </a:p>
        </p:txBody>
      </p:sp>
      <p:sp>
        <p:nvSpPr>
          <p:cNvPr id="11" name="Picture Placeholder 19"/>
          <p:cNvSpPr>
            <a:spLocks noGrp="1"/>
          </p:cNvSpPr>
          <p:nvPr>
            <p:ph type="pic" sz="quarter" idx="20" hasCustomPrompt="1"/>
          </p:nvPr>
        </p:nvSpPr>
        <p:spPr>
          <a:xfrm>
            <a:off x="9014104" y="659130"/>
            <a:ext cx="4349473" cy="325147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l" noProof="0"/>
              <a:t>Κάντε κλικ στο εικονίδιο για να προσθέσετε την εικόνα</a:t>
            </a:r>
          </a:p>
        </p:txBody>
      </p:sp>
      <p:sp>
        <p:nvSpPr>
          <p:cNvPr id="5"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 altLang="en-US" sz="1440" b="0"/>
              <a:t>ΕΣΘΟΝΙΚΉ ΝΑΥΤΙΚΉ ΑΚΑΔΗΜΊΑ</a:t>
            </a:r>
            <a:endParaRPr lang="en-US" altLang="en-US" sz="1440" b="0"/>
          </a:p>
        </p:txBody>
      </p:sp>
      <p:cxnSp>
        <p:nvCxnSpPr>
          <p:cNvPr id="6" name="Straight Connector 8"/>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59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575310" y="661854"/>
            <a:ext cx="12788266" cy="1003999"/>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vl2pPr>
              <a:defRPr sz="3000" b="1" i="0"/>
            </a:lvl2pPr>
          </a:lstStyle>
          <a:p>
            <a:pPr lvl="0"/>
            <a:r>
              <a:rPr lang="el"/>
              <a:t>ΕΝΔΙΆΜΕΣΗ ΔΙΑΦΆΝΕΙΑ</a:t>
            </a:r>
          </a:p>
          <a:p>
            <a:pPr lvl="0"/>
            <a:r>
              <a:rPr lang="el"/>
              <a:t>ΣΕ ΔΎΟ ΓΡΑΜΜΈΣ ΕΆΝ ΕΊΝΑΙ ΑΠΑΡΑΊΤΗΤΟ</a:t>
            </a:r>
            <a:endParaRPr lang="en-US"/>
          </a:p>
        </p:txBody>
      </p:sp>
      <p:sp>
        <p:nvSpPr>
          <p:cNvPr id="7" name="Table Placeholder 6"/>
          <p:cNvSpPr>
            <a:spLocks noGrp="1"/>
          </p:cNvSpPr>
          <p:nvPr>
            <p:ph type="tbl" sz="quarter" idx="23"/>
          </p:nvPr>
        </p:nvSpPr>
        <p:spPr>
          <a:xfrm>
            <a:off x="2606040" y="1954531"/>
            <a:ext cx="10757536" cy="4968240"/>
          </a:xfrm>
          <a:prstGeom prst="rect">
            <a:avLst/>
          </a:prstGeom>
        </p:spPr>
        <p:txBody>
          <a:bodyPr/>
          <a:lstStyle>
            <a:lvl1pPr>
              <a:defRPr sz="2160" baseline="0">
                <a:solidFill>
                  <a:schemeClr val="bg1"/>
                </a:solidFill>
                <a:latin typeface="Verdana" charset="0"/>
              </a:defRPr>
            </a:lvl1pPr>
          </a:lstStyle>
          <a:p>
            <a:pPr lvl="0"/>
            <a:r>
              <a:rPr lang="el" noProof="0"/>
              <a:t>Για να προσθέσετε έναν πίνακα, κάντε κλικ στο</a:t>
            </a:r>
            <a:endParaRPr lang="en-US" noProof="0"/>
          </a:p>
        </p:txBody>
      </p:sp>
      <p:sp>
        <p:nvSpPr>
          <p:cNvPr id="4"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 altLang="en-US" sz="1440" b="0"/>
              <a:t>ΕΣΘΟΝΙΚΉ ΝΑΥΤΙΚΉ ΑΚΑΔΗΜΊΑ</a:t>
            </a:r>
            <a:endParaRPr lang="en-US" altLang="en-US" sz="1440" b="0"/>
          </a:p>
        </p:txBody>
      </p:sp>
      <p:cxnSp>
        <p:nvCxnSpPr>
          <p:cNvPr id="5" name="Straight Connector 8"/>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649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575310" y="659131"/>
            <a:ext cx="12788263" cy="1013298"/>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l"/>
              <a:t>ΕΝΔΙΆΜΕΣΗ ΔΙΑΦΆΝΕΙΑ</a:t>
            </a:r>
          </a:p>
          <a:p>
            <a:pPr lvl="0"/>
            <a:r>
              <a:rPr lang="el"/>
              <a:t>ΣΕ ΔΎΟ ΓΡΑΜΜΈΣ ΕΆΝ ΕΊΝΑΙ ΑΠΑΡΑΊΤΗΤΟ</a:t>
            </a:r>
            <a:endParaRPr lang="en-US"/>
          </a:p>
        </p:txBody>
      </p:sp>
      <p:sp>
        <p:nvSpPr>
          <p:cNvPr id="12" name="Text Placeholder 11"/>
          <p:cNvSpPr>
            <a:spLocks noGrp="1"/>
          </p:cNvSpPr>
          <p:nvPr>
            <p:ph type="body" sz="quarter" idx="14" hasCustomPrompt="1"/>
          </p:nvPr>
        </p:nvSpPr>
        <p:spPr>
          <a:xfrm>
            <a:off x="2606040" y="1954531"/>
            <a:ext cx="10757534" cy="752778"/>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l" err="1"/>
              <a:t>Επεξεργαστείτε το κείμενο εδώ</a:t>
            </a:r>
            <a:endParaRPr lang="et-EE"/>
          </a:p>
        </p:txBody>
      </p:sp>
      <p:sp>
        <p:nvSpPr>
          <p:cNvPr id="3" name="Picture Placeholder 2"/>
          <p:cNvSpPr>
            <a:spLocks noGrp="1"/>
          </p:cNvSpPr>
          <p:nvPr>
            <p:ph type="pic" sz="quarter" idx="16" hasCustomPrompt="1"/>
          </p:nvPr>
        </p:nvSpPr>
        <p:spPr>
          <a:xfrm>
            <a:off x="2606041" y="2989411"/>
            <a:ext cx="10757533" cy="393336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l" noProof="0"/>
              <a:t>Κάντε κλικ στο εικονίδιο για να προσθέσετε την εικόνα</a:t>
            </a:r>
          </a:p>
        </p:txBody>
      </p:sp>
      <p:sp>
        <p:nvSpPr>
          <p:cNvPr id="5"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 altLang="en-US" sz="1440" b="0"/>
              <a:t>ΕΣΘΟΝΙΚΉ ΝΑΥΤΙΚΉ ΑΚΑΔΗΜΊΑ</a:t>
            </a:r>
            <a:endParaRPr lang="en-US" altLang="en-US" sz="1440" b="0"/>
          </a:p>
        </p:txBody>
      </p:sp>
      <p:cxnSp>
        <p:nvCxnSpPr>
          <p:cNvPr id="6" name="Straight Connector 8"/>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023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9" name="Pil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25401" cy="8229600"/>
          </a:xfrm>
          <a:prstGeom prst="rect">
            <a:avLst/>
          </a:prstGeom>
        </p:spPr>
      </p:pic>
      <p:sp>
        <p:nvSpPr>
          <p:cNvPr id="7" name="Freeform 6"/>
          <p:cNvSpPr/>
          <p:nvPr userDrawn="1"/>
        </p:nvSpPr>
        <p:spPr>
          <a:xfrm>
            <a:off x="-1" y="3975225"/>
            <a:ext cx="14630400" cy="4254376"/>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10" name="Text Placeholder 19"/>
          <p:cNvSpPr>
            <a:spLocks noGrp="1"/>
          </p:cNvSpPr>
          <p:nvPr>
            <p:ph type="body" sz="quarter" idx="11" hasCustomPrompt="1"/>
          </p:nvPr>
        </p:nvSpPr>
        <p:spPr>
          <a:xfrm>
            <a:off x="1178884" y="5757507"/>
            <a:ext cx="12191333" cy="1797536"/>
          </a:xfrm>
          <a:prstGeom prst="rect">
            <a:avLst/>
          </a:prstGeom>
        </p:spPr>
        <p:txBody>
          <a:bodyPr lIns="0" tIns="0" rIns="0" bIns="0">
            <a:normAutofit/>
          </a:bodyPr>
          <a:lstStyle>
            <a:lvl1pPr marL="0" marR="0" indent="0" algn="l" defTabSz="1097280" rtl="0" eaLnBrk="1" fontAlgn="auto" latinLnBrk="0" hangingPunct="1">
              <a:lnSpc>
                <a:spcPct val="100000"/>
              </a:lnSpc>
              <a:spcBef>
                <a:spcPts val="0"/>
              </a:spcBef>
              <a:spcAft>
                <a:spcPts val="0"/>
              </a:spcAft>
              <a:buClrTx/>
              <a:buSzTx/>
              <a:buFont typeface="Arial"/>
              <a:buNone/>
              <a:tabLst/>
              <a:defRPr sz="1260" b="1" cap="all" baseline="0">
                <a:solidFill>
                  <a:schemeClr val="accent4"/>
                </a:solidFill>
                <a:latin typeface="Verdana" charset="0"/>
              </a:defRPr>
            </a:lvl1pPr>
            <a:lvl2pPr marL="0" indent="0">
              <a:spcBef>
                <a:spcPts val="1200"/>
              </a:spcBef>
              <a:buFontTx/>
              <a:buNone/>
              <a:defRPr sz="1920" b="0">
                <a:solidFill>
                  <a:schemeClr val="accent2"/>
                </a:solidFill>
              </a:defRPr>
            </a:lvl2pPr>
          </a:lstStyle>
          <a:p>
            <a:r>
              <a:rPr lang="el" altLang="en-US" sz="3480">
                <a:solidFill>
                  <a:schemeClr val="tx2"/>
                </a:solidFill>
              </a:rPr>
              <a:t>ΕΝΔΙΆΜΕΣΗ ΔΙΑΦΆΝΕΙΑ</a:t>
            </a:r>
          </a:p>
          <a:p>
            <a:r>
              <a:rPr lang="el" altLang="en-US" sz="3480">
                <a:solidFill>
                  <a:schemeClr val="accent4"/>
                </a:solidFill>
              </a:rPr>
              <a:t>ΣΕ ΔΥΟ Ή ΤΡΕΙΣ</a:t>
            </a:r>
          </a:p>
          <a:p>
            <a:r>
              <a:rPr lang="el" altLang="en-US" sz="3480">
                <a:solidFill>
                  <a:schemeClr val="accent4"/>
                </a:solidFill>
              </a:rPr>
              <a:t>ΓΡΑΜΜΕΣ ΕΑΝ ΧΡΕΙΑΖΕΤΑΙ</a:t>
            </a:r>
            <a:endParaRPr lang="en-US" altLang="en-US" sz="3480">
              <a:solidFill>
                <a:schemeClr val="accent1"/>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7039" y="1679455"/>
            <a:ext cx="4278029" cy="3379418"/>
          </a:xfrm>
          <a:prstGeom prst="rect">
            <a:avLst/>
          </a:prstGeom>
        </p:spPr>
      </p:pic>
      <p:grpSp>
        <p:nvGrpSpPr>
          <p:cNvPr id="2" name="Group 1">
            <a:extLst>
              <a:ext uri="{FF2B5EF4-FFF2-40B4-BE49-F238E27FC236}">
                <a16:creationId xmlns:a16="http://schemas.microsoft.com/office/drawing/2014/main" id="{C720A41A-B741-AD01-E845-E2C1809B7136}"/>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880DCD1B-E25A-459B-90FC-B8B3734EA6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319113C0-D7AE-3E96-34E3-215F6E5739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2020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7" name="Pil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25401" cy="8229600"/>
          </a:xfrm>
          <a:prstGeom prst="rect">
            <a:avLst/>
          </a:prstGeom>
        </p:spPr>
      </p:pic>
      <p:sp>
        <p:nvSpPr>
          <p:cNvPr id="15" name="Freeform 14"/>
          <p:cNvSpPr/>
          <p:nvPr userDrawn="1"/>
        </p:nvSpPr>
        <p:spPr>
          <a:xfrm>
            <a:off x="-1" y="3975225"/>
            <a:ext cx="14630400" cy="4254376"/>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5" name="TextBox 4"/>
          <p:cNvSpPr txBox="1">
            <a:spLocks noChangeArrowheads="1"/>
          </p:cNvSpPr>
          <p:nvPr userDrawn="1"/>
        </p:nvSpPr>
        <p:spPr bwMode="auto">
          <a:xfrm>
            <a:off x="1" y="-1190625"/>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sz="2160"/>
          </a:p>
        </p:txBody>
      </p:sp>
      <p:sp>
        <p:nvSpPr>
          <p:cNvPr id="8" name="Text Placeholder 19"/>
          <p:cNvSpPr>
            <a:spLocks noGrp="1"/>
          </p:cNvSpPr>
          <p:nvPr>
            <p:ph type="body" sz="quarter" idx="11" hasCustomPrompt="1"/>
          </p:nvPr>
        </p:nvSpPr>
        <p:spPr>
          <a:xfrm>
            <a:off x="1178884" y="5757507"/>
            <a:ext cx="12191333" cy="1131973"/>
          </a:xfrm>
          <a:prstGeom prst="rect">
            <a:avLst/>
          </a:prstGeom>
        </p:spPr>
        <p:txBody>
          <a:bodyPr lIns="0" tIns="0" rIns="0" bIns="0">
            <a:normAutofit/>
          </a:bodyPr>
          <a:lstStyle>
            <a:lvl1pPr marL="0" marR="0" indent="0" algn="l" defTabSz="1097280" rtl="0" eaLnBrk="1" fontAlgn="auto" latinLnBrk="0" hangingPunct="1">
              <a:lnSpc>
                <a:spcPct val="100000"/>
              </a:lnSpc>
              <a:spcBef>
                <a:spcPts val="0"/>
              </a:spcBef>
              <a:spcAft>
                <a:spcPts val="0"/>
              </a:spcAft>
              <a:buClrTx/>
              <a:buSzTx/>
              <a:buFont typeface="Arial"/>
              <a:buNone/>
              <a:tabLst/>
              <a:defRPr sz="3840" b="1" cap="all" baseline="0">
                <a:solidFill>
                  <a:srgbClr val="332B60"/>
                </a:solidFill>
                <a:latin typeface="Verdana" charset="0"/>
              </a:defRPr>
            </a:lvl1pPr>
            <a:lvl2pPr marL="0" indent="0">
              <a:spcBef>
                <a:spcPts val="1200"/>
              </a:spcBef>
              <a:buFontTx/>
              <a:buNone/>
              <a:defRPr sz="1920" b="0">
                <a:solidFill>
                  <a:schemeClr val="accent2"/>
                </a:solidFill>
              </a:defRPr>
            </a:lvl2pPr>
          </a:lstStyle>
          <a:p>
            <a:r>
              <a:rPr lang="el" altLang="en-US"/>
              <a:t>Τεχνολογικό Πανεπιστήμιο του Ταλίν</a:t>
            </a:r>
            <a:endParaRPr lang="et-EE" altLang="en-US"/>
          </a:p>
          <a:p>
            <a:pPr>
              <a:lnSpc>
                <a:spcPct val="100000"/>
              </a:lnSpc>
              <a:spcBef>
                <a:spcPts val="0"/>
              </a:spcBef>
            </a:pPr>
            <a:r>
              <a:rPr lang="el" altLang="en-US"/>
              <a:t>ΕΣΘΟΝΙΚΉ ΝΑΥΤΙΚΉ ΑΚΑΔΗΜΊΑ</a:t>
            </a:r>
          </a:p>
          <a:p>
            <a:r>
              <a:rPr lang="el" altLang="en-US" sz="1920" b="0" cap="none">
                <a:solidFill>
                  <a:schemeClr val="accent2"/>
                </a:solidFill>
              </a:rPr>
              <a:t>Kopli 101, 11712 Ταλίν / Tallinna 9, 93811 Kuressaare</a:t>
            </a:r>
          </a:p>
          <a:p>
            <a:pPr>
              <a:spcBef>
                <a:spcPts val="400"/>
              </a:spcBef>
            </a:pPr>
            <a:r>
              <a:rPr lang="el" altLang="en-US" sz="1920" b="0" cap="none">
                <a:solidFill>
                  <a:schemeClr val="accent2"/>
                </a:solidFill>
              </a:rPr>
              <a:t>Τηλ 613 5500</a:t>
            </a:r>
            <a:endParaRPr lang="en-US" altLang="en-US" sz="1920" cap="none">
              <a:solidFill>
                <a:schemeClr val="accent2"/>
              </a:solidFill>
            </a:endParaRPr>
          </a:p>
          <a:p>
            <a:pPr>
              <a:spcBef>
                <a:spcPts val="400"/>
              </a:spcBef>
            </a:pPr>
            <a:r>
              <a:rPr lang="el" altLang="en-US" sz="1920" cap="none">
                <a:solidFill>
                  <a:schemeClr val="accent2"/>
                </a:solidFill>
                <a:latin typeface="Verdana" panose="020B0604030504040204" pitchFamily="34" charset="0"/>
              </a:rPr>
              <a:t>t</a:t>
            </a:r>
            <a:r>
              <a:rPr lang="el" altLang="en-US" sz="1920" cap="none" err="1">
                <a:solidFill>
                  <a:schemeClr val="accent2"/>
                </a:solidFill>
                <a:latin typeface="Verdana" panose="020B0604030504040204" pitchFamily="34" charset="0"/>
              </a:rPr>
              <a:t>altech.ee/mereakadeemia</a:t>
            </a:r>
            <a:endParaRPr lang="en-US" altLang="en-US" sz="1920" cap="none">
              <a:solidFill>
                <a:schemeClr val="accent2"/>
              </a:solidFill>
            </a:endParaRPr>
          </a:p>
          <a:p>
            <a:pPr>
              <a:lnSpc>
                <a:spcPct val="100000"/>
              </a:lnSpc>
              <a:spcBef>
                <a:spcPts val="0"/>
              </a:spcBef>
            </a:pPr>
            <a:endParaRPr lang="en-US" alt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7039" y="1679455"/>
            <a:ext cx="4278029" cy="3379418"/>
          </a:xfrm>
          <a:prstGeom prst="rect">
            <a:avLst/>
          </a:prstGeom>
        </p:spPr>
      </p:pic>
      <p:grpSp>
        <p:nvGrpSpPr>
          <p:cNvPr id="2" name="Group 1">
            <a:extLst>
              <a:ext uri="{FF2B5EF4-FFF2-40B4-BE49-F238E27FC236}">
                <a16:creationId xmlns:a16="http://schemas.microsoft.com/office/drawing/2014/main" id="{F4029BF9-DC42-00D1-7CEA-4F3894B13569}"/>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5FA03331-2ACE-F538-8232-A0DF92A28D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FD18AEE-8FF9-5410-B315-1C4634AFFF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859164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l"/>
              <a:t>Κάντε κλικ για να επεξεργαστείτε το στυλ τίτλου κύριου τίτλου</a:t>
            </a:r>
            <a:endParaRPr lang="en-GB"/>
          </a:p>
        </p:txBody>
      </p:sp>
      <p:sp>
        <p:nvSpPr>
          <p:cNvPr id="3" name="Plassholder for innhold 2"/>
          <p:cNvSpPr>
            <a:spLocks noGrp="1"/>
          </p:cNvSpPr>
          <p:nvPr>
            <p:ph idx="1"/>
          </p:nvPr>
        </p:nvSpPr>
        <p:spPr/>
        <p:txBody>
          <a:bodyPr/>
          <a:lstStyle/>
          <a:p>
            <a:pPr lvl="0"/>
            <a:r>
              <a:rPr lang="el"/>
              <a:t>Κάντε κλικ για να επεξεργαστείτε τα στυλ κειμένου προτύπου</a:t>
            </a:r>
          </a:p>
          <a:p>
            <a:pPr lvl="1"/>
            <a:r>
              <a:rPr lang="el"/>
              <a:t>Δεύτερο επίπεδο</a:t>
            </a:r>
          </a:p>
          <a:p>
            <a:pPr lvl="2"/>
            <a:r>
              <a:rPr lang="el"/>
              <a:t>Τρίτο επίπεδο</a:t>
            </a:r>
          </a:p>
          <a:p>
            <a:pPr lvl="3"/>
            <a:r>
              <a:rPr lang="el"/>
              <a:t>Τέταρτο επίπεδο</a:t>
            </a:r>
          </a:p>
          <a:p>
            <a:pPr lvl="4"/>
            <a:r>
              <a:rPr lang="el"/>
              <a:t>Πέμπτο επίπεδο</a:t>
            </a:r>
            <a:endParaRPr lang="en-GB"/>
          </a:p>
        </p:txBody>
      </p:sp>
      <p:sp>
        <p:nvSpPr>
          <p:cNvPr id="4" name="Plassholder for dato 3"/>
          <p:cNvSpPr>
            <a:spLocks noGrp="1"/>
          </p:cNvSpPr>
          <p:nvPr>
            <p:ph type="dt" sz="half" idx="10"/>
          </p:nvPr>
        </p:nvSpPr>
        <p:spPr/>
        <p:txBody>
          <a:bodyPr/>
          <a:lstStyle/>
          <a:p>
            <a:fld id="{A9EB906E-B0C1-4DA3-8BC7-2B2086BE024D}" type="datetimeFigureOut">
              <a:rPr lang="nb-NO" smtClean="0"/>
              <a:t>16.02.2026</a:t>
            </a:fld>
            <a:endParaRPr lang="nb-NO"/>
          </a:p>
        </p:txBody>
      </p:sp>
      <p:sp>
        <p:nvSpPr>
          <p:cNvPr id="5" name="Plassholder for bunntekst 4"/>
          <p:cNvSpPr>
            <a:spLocks noGrp="1"/>
          </p:cNvSpPr>
          <p:nvPr>
            <p:ph type="ftr" sz="quarter" idx="11"/>
          </p:nvPr>
        </p:nvSpPr>
        <p:spPr>
          <a:xfrm>
            <a:off x="4846320" y="7627621"/>
            <a:ext cx="4937760" cy="438150"/>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A6E6339C-DE17-4E4C-B690-AB7E8B8C7D3B}" type="slidenum">
              <a:rPr lang="nb-NO" smtClean="0"/>
              <a:t>‹#›</a:t>
            </a:fld>
            <a:endParaRPr lang="nb-NO"/>
          </a:p>
        </p:txBody>
      </p:sp>
    </p:spTree>
    <p:extLst>
      <p:ext uri="{BB962C8B-B14F-4D97-AF65-F5344CB8AC3E}">
        <p14:creationId xmlns:p14="http://schemas.microsoft.com/office/powerpoint/2010/main" val="40375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l"/>
              <a:t>Κάντε κλικ για να επεξεργαστείτε το στυλ τίτλου κύριου τίτλου</a:t>
            </a:r>
            <a:endParaRPr lang="en-GB"/>
          </a:p>
        </p:txBody>
      </p:sp>
      <p:sp>
        <p:nvSpPr>
          <p:cNvPr id="3" name="Plassholder for innhold 2"/>
          <p:cNvSpPr>
            <a:spLocks noGrp="1"/>
          </p:cNvSpPr>
          <p:nvPr>
            <p:ph sz="half" idx="1"/>
          </p:nvPr>
        </p:nvSpPr>
        <p:spPr>
          <a:xfrm>
            <a:off x="1005840" y="2190750"/>
            <a:ext cx="6217920" cy="5221606"/>
          </a:xfrm>
        </p:spPr>
        <p:txBody>
          <a:bodyPr/>
          <a:lstStyle/>
          <a:p>
            <a:pPr lvl="0"/>
            <a:r>
              <a:rPr lang="el"/>
              <a:t>Κάντε κλικ για να επεξεργαστείτε τα στυλ κειμένου προτύπου</a:t>
            </a:r>
          </a:p>
          <a:p>
            <a:pPr lvl="1"/>
            <a:r>
              <a:rPr lang="el"/>
              <a:t>Δεύτερο επίπεδο</a:t>
            </a:r>
          </a:p>
          <a:p>
            <a:pPr lvl="2"/>
            <a:r>
              <a:rPr lang="el"/>
              <a:t>Τρίτο επίπεδο</a:t>
            </a:r>
          </a:p>
          <a:p>
            <a:pPr lvl="3"/>
            <a:r>
              <a:rPr lang="el"/>
              <a:t>Τέταρτο επίπεδο</a:t>
            </a:r>
          </a:p>
          <a:p>
            <a:pPr lvl="4"/>
            <a:r>
              <a:rPr lang="el"/>
              <a:t>Πέμπτο επίπεδο</a:t>
            </a:r>
            <a:endParaRPr lang="en-GB"/>
          </a:p>
        </p:txBody>
      </p:sp>
      <p:sp>
        <p:nvSpPr>
          <p:cNvPr id="4" name="Plassholder for innhold 3"/>
          <p:cNvSpPr>
            <a:spLocks noGrp="1"/>
          </p:cNvSpPr>
          <p:nvPr>
            <p:ph sz="half" idx="2"/>
          </p:nvPr>
        </p:nvSpPr>
        <p:spPr>
          <a:xfrm>
            <a:off x="7406640" y="2190750"/>
            <a:ext cx="6217920" cy="5221606"/>
          </a:xfrm>
        </p:spPr>
        <p:txBody>
          <a:bodyPr/>
          <a:lstStyle/>
          <a:p>
            <a:pPr lvl="0"/>
            <a:r>
              <a:rPr lang="el"/>
              <a:t>Κάντε κλικ για να επεξεργαστείτε τα στυλ κειμένου προτύπου</a:t>
            </a:r>
          </a:p>
          <a:p>
            <a:pPr lvl="1"/>
            <a:r>
              <a:rPr lang="el"/>
              <a:t>Δεύτερο επίπεδο</a:t>
            </a:r>
          </a:p>
          <a:p>
            <a:pPr lvl="2"/>
            <a:r>
              <a:rPr lang="el"/>
              <a:t>Τρίτο επίπεδο</a:t>
            </a:r>
          </a:p>
          <a:p>
            <a:pPr lvl="3"/>
            <a:r>
              <a:rPr lang="el"/>
              <a:t>Τέταρτο επίπεδο</a:t>
            </a:r>
          </a:p>
          <a:p>
            <a:pPr lvl="4"/>
            <a:r>
              <a:rPr lang="el"/>
              <a:t>Πέμπτο επίπεδο</a:t>
            </a:r>
            <a:endParaRPr lang="en-GB"/>
          </a:p>
        </p:txBody>
      </p:sp>
      <p:sp>
        <p:nvSpPr>
          <p:cNvPr id="5" name="Plassholder for dato 4"/>
          <p:cNvSpPr>
            <a:spLocks noGrp="1"/>
          </p:cNvSpPr>
          <p:nvPr>
            <p:ph type="dt" sz="half" idx="10"/>
          </p:nvPr>
        </p:nvSpPr>
        <p:spPr/>
        <p:txBody>
          <a:bodyPr/>
          <a:lstStyle/>
          <a:p>
            <a:fld id="{A9EB906E-B0C1-4DA3-8BC7-2B2086BE024D}" type="datetimeFigureOut">
              <a:rPr lang="nb-NO" smtClean="0"/>
              <a:t>16.02.2026</a:t>
            </a:fld>
            <a:endParaRPr lang="nb-NO"/>
          </a:p>
        </p:txBody>
      </p:sp>
      <p:sp>
        <p:nvSpPr>
          <p:cNvPr id="6" name="Plassholder for bunntekst 5"/>
          <p:cNvSpPr>
            <a:spLocks noGrp="1"/>
          </p:cNvSpPr>
          <p:nvPr>
            <p:ph type="ftr" sz="quarter" idx="11"/>
          </p:nvPr>
        </p:nvSpPr>
        <p:spPr>
          <a:xfrm>
            <a:off x="4846320" y="7627621"/>
            <a:ext cx="4937760" cy="438150"/>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A6E6339C-DE17-4E4C-B690-AB7E8B8C7D3B}" type="slidenum">
              <a:rPr lang="nb-NO" smtClean="0"/>
              <a:t>‹#›</a:t>
            </a:fld>
            <a:endParaRPr lang="nb-NO"/>
          </a:p>
        </p:txBody>
      </p:sp>
    </p:spTree>
    <p:extLst>
      <p:ext uri="{BB962C8B-B14F-4D97-AF65-F5344CB8AC3E}">
        <p14:creationId xmlns:p14="http://schemas.microsoft.com/office/powerpoint/2010/main" val="315877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22A3E-CE09-42A7-960E-FA6C83E78036}"/>
              </a:ext>
            </a:extLst>
          </p:cNvPr>
          <p:cNvSpPr>
            <a:spLocks noGrp="1"/>
          </p:cNvSpPr>
          <p:nvPr>
            <p:ph type="ctrTitle"/>
          </p:nvPr>
        </p:nvSpPr>
        <p:spPr>
          <a:xfrm>
            <a:off x="1828800" y="1346836"/>
            <a:ext cx="10972800" cy="2865120"/>
          </a:xfrm>
        </p:spPr>
        <p:txBody>
          <a:bodyPr anchor="b"/>
          <a:lstStyle>
            <a:lvl1pPr algn="ctr">
              <a:defRPr sz="7200"/>
            </a:lvl1pPr>
          </a:lstStyle>
          <a:p>
            <a:r>
              <a:rPr lang="el"/>
              <a:t>Επεξεργασία μορφής κύριου τίτλου</a:t>
            </a:r>
          </a:p>
        </p:txBody>
      </p:sp>
      <p:sp>
        <p:nvSpPr>
          <p:cNvPr id="3" name="Untertitel 2">
            <a:extLst>
              <a:ext uri="{FF2B5EF4-FFF2-40B4-BE49-F238E27FC236}">
                <a16:creationId xmlns:a16="http://schemas.microsoft.com/office/drawing/2014/main" id="{58BAB45E-0635-47CD-858E-BDC83B16D744}"/>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l"/>
              <a:t>Επεξεργασία μορφής κύριας λεζάντας</a:t>
            </a:r>
          </a:p>
        </p:txBody>
      </p:sp>
      <p:sp>
        <p:nvSpPr>
          <p:cNvPr id="4" name="Datumsplatzhalter 3">
            <a:extLst>
              <a:ext uri="{FF2B5EF4-FFF2-40B4-BE49-F238E27FC236}">
                <a16:creationId xmlns:a16="http://schemas.microsoft.com/office/drawing/2014/main" id="{B13FC4FA-E707-4102-B4BB-520F7F99933B}"/>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6D14DBF4-6D6B-4984-8D76-D88D7B1E1E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192648-EC4D-4D4E-A2BA-FD45003CB9C2}"/>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846305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993F6-0F99-4BCB-9AF1-619E6817DA39}"/>
              </a:ext>
            </a:extLst>
          </p:cNvPr>
          <p:cNvSpPr>
            <a:spLocks noGrp="1"/>
          </p:cNvSpPr>
          <p:nvPr>
            <p:ph type="title"/>
          </p:nvPr>
        </p:nvSpPr>
        <p:spPr/>
        <p:txBody>
          <a:bodyPr/>
          <a:lstStyle/>
          <a:p>
            <a:r>
              <a:rPr lang="el"/>
              <a:t>Επεξεργασία μορφής κύριου τίτλου</a:t>
            </a:r>
          </a:p>
        </p:txBody>
      </p:sp>
      <p:sp>
        <p:nvSpPr>
          <p:cNvPr id="3" name="Inhaltsplatzhalter 2">
            <a:extLst>
              <a:ext uri="{FF2B5EF4-FFF2-40B4-BE49-F238E27FC236}">
                <a16:creationId xmlns:a16="http://schemas.microsoft.com/office/drawing/2014/main" id="{EC0DC6D7-7E14-4614-8845-65D8B78BEBE3}"/>
              </a:ext>
            </a:extLst>
          </p:cNvPr>
          <p:cNvSpPr>
            <a:spLocks noGrp="1"/>
          </p:cNvSpPr>
          <p:nvPr>
            <p:ph idx="1"/>
          </p:nvPr>
        </p:nvSpPr>
        <p:spPr/>
        <p:txBody>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Datumsplatzhalter 3">
            <a:extLst>
              <a:ext uri="{FF2B5EF4-FFF2-40B4-BE49-F238E27FC236}">
                <a16:creationId xmlns:a16="http://schemas.microsoft.com/office/drawing/2014/main" id="{77A1923F-B9CD-46CF-BAAE-8431D1C5BDD9}"/>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5720439A-D9F3-4957-9545-8777712717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CA80B9-9F29-49F3-8482-73CA809E51AA}"/>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93078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38558" y="-36008"/>
            <a:ext cx="7277392" cy="8255864"/>
          </a:xfrm>
          <a:prstGeom prst="rect">
            <a:avLst/>
          </a:prstGeom>
        </p:spPr>
      </p:pic>
      <p:sp>
        <p:nvSpPr>
          <p:cNvPr id="2" name="Title 1"/>
          <p:cNvSpPr>
            <a:spLocks noGrp="1"/>
          </p:cNvSpPr>
          <p:nvPr>
            <p:ph type="ctrTitle" hasCustomPrompt="1"/>
          </p:nvPr>
        </p:nvSpPr>
        <p:spPr>
          <a:xfrm>
            <a:off x="8543868" y="868128"/>
            <a:ext cx="5188111" cy="3094862"/>
          </a:xfrm>
        </p:spPr>
        <p:txBody>
          <a:bodyPr anchor="b">
            <a:normAutofit/>
          </a:bodyPr>
          <a:lstStyle>
            <a:lvl1pPr algn="l">
              <a:lnSpc>
                <a:spcPct val="90000"/>
              </a:lnSpc>
              <a:defRPr sz="7200" spc="-60" baseline="0">
                <a:solidFill>
                  <a:schemeClr val="tx1"/>
                </a:solidFill>
              </a:defRPr>
            </a:lvl1pPr>
          </a:lstStyle>
          <a:p>
            <a:r>
              <a:rPr lang="el"/>
              <a:t>Προσθέστε τον τίτλο εδώ</a:t>
            </a:r>
          </a:p>
        </p:txBody>
      </p:sp>
      <p:sp>
        <p:nvSpPr>
          <p:cNvPr id="3" name="Subtitle 2"/>
          <p:cNvSpPr>
            <a:spLocks noGrp="1"/>
          </p:cNvSpPr>
          <p:nvPr>
            <p:ph type="subTitle" idx="1" hasCustomPrompt="1"/>
          </p:nvPr>
        </p:nvSpPr>
        <p:spPr>
          <a:xfrm>
            <a:off x="8553783" y="6298601"/>
            <a:ext cx="5188111" cy="1210710"/>
          </a:xfrm>
        </p:spPr>
        <p:txBody>
          <a:bodyPr lIns="91440" rIns="91440">
            <a:normAutofit/>
          </a:bodyPr>
          <a:lstStyle>
            <a:lvl1pPr marL="0" indent="0" algn="l">
              <a:spcBef>
                <a:spcPts val="0"/>
              </a:spcBef>
              <a:spcAft>
                <a:spcPts val="0"/>
              </a:spcAft>
              <a:buNone/>
              <a:defRPr sz="1920" cap="all" spc="120" baseline="0">
                <a:solidFill>
                  <a:schemeClr val="tx1"/>
                </a:solidFill>
                <a:latin typeface="+mn-lt"/>
              </a:defRPr>
            </a:lvl1pPr>
            <a:lvl2pPr marL="548640" indent="0" algn="ctr">
              <a:buNone/>
              <a:defRPr sz="2880"/>
            </a:lvl2pPr>
            <a:lvl3pPr marL="1097280" indent="0" algn="ctr">
              <a:buNone/>
              <a:defRPr sz="288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el"/>
              <a:t>Προσθέστε υπότιτλο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681"/>
            <a:ext cx="7008876" cy="823473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r>
              <a:rPr lang="el"/>
              <a:t>Κάντε κλικ στο εικονίδιο για να προσθέσετε εικόνα</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543129" y="4048218"/>
            <a:ext cx="5188111" cy="1210711"/>
          </a:xfrm>
        </p:spPr>
        <p:txBody>
          <a:bodyPr lIns="91440" rIns="91440">
            <a:noAutofit/>
          </a:bodyPr>
          <a:lstStyle>
            <a:lvl1pPr marL="0" indent="0">
              <a:buNone/>
              <a:defRPr sz="7200" b="1">
                <a:solidFill>
                  <a:schemeClr val="tx2"/>
                </a:solidFill>
              </a:defRPr>
            </a:lvl1pPr>
            <a:lvl2pPr marL="241402" indent="0">
              <a:buNone/>
              <a:defRPr/>
            </a:lvl2pPr>
            <a:lvl3pPr marL="460858" indent="0">
              <a:buNone/>
              <a:defRPr/>
            </a:lvl3pPr>
            <a:lvl4pPr marL="680314" indent="0">
              <a:buNone/>
              <a:defRPr/>
            </a:lvl4pPr>
            <a:lvl5pPr marL="899770" indent="0">
              <a:buNone/>
              <a:defRPr/>
            </a:lvl5pPr>
          </a:lstStyle>
          <a:p>
            <a:pPr lvl="0"/>
            <a:r>
              <a:rPr lang="el"/>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5471467" y="-12798"/>
            <a:ext cx="2316173" cy="82527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3BFD4C7-9C22-E8F3-26F8-B9FD73F57504}"/>
              </a:ext>
            </a:extLst>
          </p:cNvPr>
          <p:cNvGrpSpPr/>
          <p:nvPr userDrawn="1"/>
        </p:nvGrpSpPr>
        <p:grpSpPr>
          <a:xfrm>
            <a:off x="10972801" y="7594540"/>
            <a:ext cx="2591913" cy="481557"/>
            <a:chOff x="5179092" y="5483822"/>
            <a:chExt cx="3294001" cy="612000"/>
          </a:xfrm>
        </p:grpSpPr>
        <p:pic>
          <p:nvPicPr>
            <p:cNvPr id="5" name="Picture 4">
              <a:extLst>
                <a:ext uri="{FF2B5EF4-FFF2-40B4-BE49-F238E27FC236}">
                  <a16:creationId xmlns:a16="http://schemas.microsoft.com/office/drawing/2014/main" id="{0A9362C1-F84D-F59A-D0AE-C75D13B285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7AAB01AD-EF6D-3770-9C4F-177DFD46EA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19755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DCDDA-A0C5-473B-9963-D9F62E1A7795}"/>
              </a:ext>
            </a:extLst>
          </p:cNvPr>
          <p:cNvSpPr>
            <a:spLocks noGrp="1"/>
          </p:cNvSpPr>
          <p:nvPr>
            <p:ph type="title"/>
          </p:nvPr>
        </p:nvSpPr>
        <p:spPr>
          <a:xfrm>
            <a:off x="998220" y="2051686"/>
            <a:ext cx="12618720" cy="3423284"/>
          </a:xfrm>
        </p:spPr>
        <p:txBody>
          <a:bodyPr anchor="b"/>
          <a:lstStyle>
            <a:lvl1pPr>
              <a:defRPr sz="7200"/>
            </a:lvl1pPr>
          </a:lstStyle>
          <a:p>
            <a:r>
              <a:rPr lang="el"/>
              <a:t>Επεξεργασία μορφής κύριου τίτλου</a:t>
            </a:r>
          </a:p>
        </p:txBody>
      </p:sp>
      <p:sp>
        <p:nvSpPr>
          <p:cNvPr id="3" name="Textplatzhalter 2">
            <a:extLst>
              <a:ext uri="{FF2B5EF4-FFF2-40B4-BE49-F238E27FC236}">
                <a16:creationId xmlns:a16="http://schemas.microsoft.com/office/drawing/2014/main" id="{EF29C8FC-9086-4F02-960E-5F1CD06CA3F3}"/>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l"/>
              <a:t>Επεξεργασία μορφής κύριου κειμένου</a:t>
            </a:r>
          </a:p>
        </p:txBody>
      </p:sp>
      <p:sp>
        <p:nvSpPr>
          <p:cNvPr id="4" name="Datumsplatzhalter 3">
            <a:extLst>
              <a:ext uri="{FF2B5EF4-FFF2-40B4-BE49-F238E27FC236}">
                <a16:creationId xmlns:a16="http://schemas.microsoft.com/office/drawing/2014/main" id="{315EDAFC-0762-40AE-B95A-EF872F733495}"/>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E251B7BC-4EEC-4709-83E6-44D8F5C9C0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B6F073-4132-4330-93F1-4C4D8B3A4F1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4043162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E6F36-A246-46DB-A9D6-B4B3C30FF21E}"/>
              </a:ext>
            </a:extLst>
          </p:cNvPr>
          <p:cNvSpPr>
            <a:spLocks noGrp="1"/>
          </p:cNvSpPr>
          <p:nvPr>
            <p:ph type="title"/>
          </p:nvPr>
        </p:nvSpPr>
        <p:spPr/>
        <p:txBody>
          <a:bodyPr/>
          <a:lstStyle/>
          <a:p>
            <a:r>
              <a:rPr lang="el"/>
              <a:t>Επεξεργασία μορφής κύριου τίτλου</a:t>
            </a:r>
          </a:p>
        </p:txBody>
      </p:sp>
      <p:sp>
        <p:nvSpPr>
          <p:cNvPr id="3" name="Inhaltsplatzhalter 2">
            <a:extLst>
              <a:ext uri="{FF2B5EF4-FFF2-40B4-BE49-F238E27FC236}">
                <a16:creationId xmlns:a16="http://schemas.microsoft.com/office/drawing/2014/main" id="{7EDC998F-FD68-4035-AC77-12E9BC52E598}"/>
              </a:ext>
            </a:extLst>
          </p:cNvPr>
          <p:cNvSpPr>
            <a:spLocks noGrp="1"/>
          </p:cNvSpPr>
          <p:nvPr>
            <p:ph sz="half" idx="1"/>
          </p:nvPr>
        </p:nvSpPr>
        <p:spPr>
          <a:xfrm>
            <a:off x="1005840" y="2190750"/>
            <a:ext cx="6217920" cy="5221606"/>
          </a:xfrm>
        </p:spPr>
        <p:txBody>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Inhaltsplatzhalter 3">
            <a:extLst>
              <a:ext uri="{FF2B5EF4-FFF2-40B4-BE49-F238E27FC236}">
                <a16:creationId xmlns:a16="http://schemas.microsoft.com/office/drawing/2014/main" id="{307B72F9-9877-410D-9E6C-DA2F7190CC32}"/>
              </a:ext>
            </a:extLst>
          </p:cNvPr>
          <p:cNvSpPr>
            <a:spLocks noGrp="1"/>
          </p:cNvSpPr>
          <p:nvPr>
            <p:ph sz="half" idx="2"/>
          </p:nvPr>
        </p:nvSpPr>
        <p:spPr>
          <a:xfrm>
            <a:off x="7406640" y="2190750"/>
            <a:ext cx="6217920" cy="5221606"/>
          </a:xfrm>
        </p:spPr>
        <p:txBody>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5" name="Datumsplatzhalter 4">
            <a:extLst>
              <a:ext uri="{FF2B5EF4-FFF2-40B4-BE49-F238E27FC236}">
                <a16:creationId xmlns:a16="http://schemas.microsoft.com/office/drawing/2014/main" id="{AA3B6D44-1A53-4D7F-87EE-F47E7F1935AB}"/>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6" name="Fußzeilenplatzhalter 5">
            <a:extLst>
              <a:ext uri="{FF2B5EF4-FFF2-40B4-BE49-F238E27FC236}">
                <a16:creationId xmlns:a16="http://schemas.microsoft.com/office/drawing/2014/main" id="{18DCBA73-0B86-44D1-B368-762AF64DAA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B81C4D-307F-4C1A-9E37-9105AFBA9CD8}"/>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949444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A8184-B05F-48F2-B42D-C697C9CB46D7}"/>
              </a:ext>
            </a:extLst>
          </p:cNvPr>
          <p:cNvSpPr>
            <a:spLocks noGrp="1"/>
          </p:cNvSpPr>
          <p:nvPr>
            <p:ph type="title"/>
          </p:nvPr>
        </p:nvSpPr>
        <p:spPr>
          <a:xfrm>
            <a:off x="1007746" y="438150"/>
            <a:ext cx="12618720" cy="1590676"/>
          </a:xfrm>
        </p:spPr>
        <p:txBody>
          <a:bodyPr/>
          <a:lstStyle/>
          <a:p>
            <a:r>
              <a:rPr lang="el"/>
              <a:t>Επεξεργασία μορφής κύριου τίτλου</a:t>
            </a:r>
          </a:p>
        </p:txBody>
      </p:sp>
      <p:sp>
        <p:nvSpPr>
          <p:cNvPr id="3" name="Textplatzhalter 2">
            <a:extLst>
              <a:ext uri="{FF2B5EF4-FFF2-40B4-BE49-F238E27FC236}">
                <a16:creationId xmlns:a16="http://schemas.microsoft.com/office/drawing/2014/main" id="{6E9799D7-C96D-4987-9035-95073CB11294}"/>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l"/>
              <a:t>Επεξεργασία μορφής κύριου κειμένου</a:t>
            </a:r>
          </a:p>
        </p:txBody>
      </p:sp>
      <p:sp>
        <p:nvSpPr>
          <p:cNvPr id="4" name="Inhaltsplatzhalter 3">
            <a:extLst>
              <a:ext uri="{FF2B5EF4-FFF2-40B4-BE49-F238E27FC236}">
                <a16:creationId xmlns:a16="http://schemas.microsoft.com/office/drawing/2014/main" id="{03E86B5C-D830-4D0A-B8B0-95344DB61BF7}"/>
              </a:ext>
            </a:extLst>
          </p:cNvPr>
          <p:cNvSpPr>
            <a:spLocks noGrp="1"/>
          </p:cNvSpPr>
          <p:nvPr>
            <p:ph sz="half" idx="2"/>
          </p:nvPr>
        </p:nvSpPr>
        <p:spPr>
          <a:xfrm>
            <a:off x="1007746" y="3006090"/>
            <a:ext cx="6189344" cy="4421506"/>
          </a:xfrm>
        </p:spPr>
        <p:txBody>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5" name="Textplatzhalter 4">
            <a:extLst>
              <a:ext uri="{FF2B5EF4-FFF2-40B4-BE49-F238E27FC236}">
                <a16:creationId xmlns:a16="http://schemas.microsoft.com/office/drawing/2014/main" id="{6C1559B9-66F1-4E0D-AB4B-6572FD0C7AEE}"/>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l"/>
              <a:t>Επεξεργασία μορφής κύριου κειμένου</a:t>
            </a:r>
          </a:p>
        </p:txBody>
      </p:sp>
      <p:sp>
        <p:nvSpPr>
          <p:cNvPr id="6" name="Inhaltsplatzhalter 5">
            <a:extLst>
              <a:ext uri="{FF2B5EF4-FFF2-40B4-BE49-F238E27FC236}">
                <a16:creationId xmlns:a16="http://schemas.microsoft.com/office/drawing/2014/main" id="{87595575-6066-4D72-AE06-D56AC5C5763B}"/>
              </a:ext>
            </a:extLst>
          </p:cNvPr>
          <p:cNvSpPr>
            <a:spLocks noGrp="1"/>
          </p:cNvSpPr>
          <p:nvPr>
            <p:ph sz="quarter" idx="4"/>
          </p:nvPr>
        </p:nvSpPr>
        <p:spPr>
          <a:xfrm>
            <a:off x="7406640" y="3006090"/>
            <a:ext cx="6219826" cy="4421506"/>
          </a:xfrm>
        </p:spPr>
        <p:txBody>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7" name="Datumsplatzhalter 6">
            <a:extLst>
              <a:ext uri="{FF2B5EF4-FFF2-40B4-BE49-F238E27FC236}">
                <a16:creationId xmlns:a16="http://schemas.microsoft.com/office/drawing/2014/main" id="{B229E621-1199-482B-BC4A-96F3E5009CFD}"/>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8" name="Fußzeilenplatzhalter 7">
            <a:extLst>
              <a:ext uri="{FF2B5EF4-FFF2-40B4-BE49-F238E27FC236}">
                <a16:creationId xmlns:a16="http://schemas.microsoft.com/office/drawing/2014/main" id="{D7CDBF88-0392-43F8-8D46-E53A65E57AD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98247EA-D478-4EDC-9536-1CA89138D71C}"/>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08292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645FE-CA6A-4AB9-926E-58DF9C4DC209}"/>
              </a:ext>
            </a:extLst>
          </p:cNvPr>
          <p:cNvSpPr>
            <a:spLocks noGrp="1"/>
          </p:cNvSpPr>
          <p:nvPr>
            <p:ph type="title"/>
          </p:nvPr>
        </p:nvSpPr>
        <p:spPr/>
        <p:txBody>
          <a:bodyPr/>
          <a:lstStyle/>
          <a:p>
            <a:r>
              <a:rPr lang="el"/>
              <a:t>Επεξεργασία μορφής κύριου τίτλου</a:t>
            </a:r>
          </a:p>
        </p:txBody>
      </p:sp>
      <p:sp>
        <p:nvSpPr>
          <p:cNvPr id="3" name="Datumsplatzhalter 2">
            <a:extLst>
              <a:ext uri="{FF2B5EF4-FFF2-40B4-BE49-F238E27FC236}">
                <a16:creationId xmlns:a16="http://schemas.microsoft.com/office/drawing/2014/main" id="{D0A95FD1-8B47-4750-88FB-A36508426DC8}"/>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4" name="Fußzeilenplatzhalter 3">
            <a:extLst>
              <a:ext uri="{FF2B5EF4-FFF2-40B4-BE49-F238E27FC236}">
                <a16:creationId xmlns:a16="http://schemas.microsoft.com/office/drawing/2014/main" id="{7E4B945B-7BB7-4E0F-8831-3B4BEDCAB5F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C181801-994F-4828-A56E-59B91778CB2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747076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B08141-7F74-42B8-8E88-F90A85869982}"/>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3" name="Fußzeilenplatzhalter 2">
            <a:extLst>
              <a:ext uri="{FF2B5EF4-FFF2-40B4-BE49-F238E27FC236}">
                <a16:creationId xmlns:a16="http://schemas.microsoft.com/office/drawing/2014/main" id="{532C76E2-2FE8-44E2-8D87-902EEF6BD79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E2231F1-D600-4AF6-8CAD-2751DCEA96ED}"/>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277254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27679-5449-4987-8E8F-2FECBB541DD0}"/>
              </a:ext>
            </a:extLst>
          </p:cNvPr>
          <p:cNvSpPr>
            <a:spLocks noGrp="1"/>
          </p:cNvSpPr>
          <p:nvPr>
            <p:ph type="title"/>
          </p:nvPr>
        </p:nvSpPr>
        <p:spPr>
          <a:xfrm>
            <a:off x="1007746" y="548640"/>
            <a:ext cx="4718684" cy="1920240"/>
          </a:xfrm>
        </p:spPr>
        <p:txBody>
          <a:bodyPr anchor="b"/>
          <a:lstStyle>
            <a:lvl1pPr>
              <a:defRPr sz="3840"/>
            </a:lvl1pPr>
          </a:lstStyle>
          <a:p>
            <a:r>
              <a:rPr lang="el"/>
              <a:t>Επεξεργασία μορφής κύριου τίτλου</a:t>
            </a:r>
          </a:p>
        </p:txBody>
      </p:sp>
      <p:sp>
        <p:nvSpPr>
          <p:cNvPr id="3" name="Inhaltsplatzhalter 2">
            <a:extLst>
              <a:ext uri="{FF2B5EF4-FFF2-40B4-BE49-F238E27FC236}">
                <a16:creationId xmlns:a16="http://schemas.microsoft.com/office/drawing/2014/main" id="{84E83F2D-8E2A-4377-8F67-983FD18EBDE0}"/>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Textplatzhalter 3">
            <a:extLst>
              <a:ext uri="{FF2B5EF4-FFF2-40B4-BE49-F238E27FC236}">
                <a16:creationId xmlns:a16="http://schemas.microsoft.com/office/drawing/2014/main" id="{CC1B9A87-EC69-4717-9745-0946CF57893E}"/>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l"/>
              <a:t>Επεξεργασία μορφής κύριου κειμένου</a:t>
            </a:r>
          </a:p>
        </p:txBody>
      </p:sp>
      <p:sp>
        <p:nvSpPr>
          <p:cNvPr id="5" name="Datumsplatzhalter 4">
            <a:extLst>
              <a:ext uri="{FF2B5EF4-FFF2-40B4-BE49-F238E27FC236}">
                <a16:creationId xmlns:a16="http://schemas.microsoft.com/office/drawing/2014/main" id="{6FF509DC-AFB5-4117-B89F-D91C77ACA8B8}"/>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6" name="Fußzeilenplatzhalter 5">
            <a:extLst>
              <a:ext uri="{FF2B5EF4-FFF2-40B4-BE49-F238E27FC236}">
                <a16:creationId xmlns:a16="http://schemas.microsoft.com/office/drawing/2014/main" id="{885A7198-465C-4DA8-A732-458F996619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6B11182-3A05-410D-B8B2-89679B251CB9}"/>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046612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BCEFB-28CA-4EE0-883A-83E6EB502E50}"/>
              </a:ext>
            </a:extLst>
          </p:cNvPr>
          <p:cNvSpPr>
            <a:spLocks noGrp="1"/>
          </p:cNvSpPr>
          <p:nvPr>
            <p:ph type="title"/>
          </p:nvPr>
        </p:nvSpPr>
        <p:spPr>
          <a:xfrm>
            <a:off x="1007746" y="548640"/>
            <a:ext cx="4718684" cy="1920240"/>
          </a:xfrm>
        </p:spPr>
        <p:txBody>
          <a:bodyPr anchor="b"/>
          <a:lstStyle>
            <a:lvl1pPr>
              <a:defRPr sz="3840"/>
            </a:lvl1pPr>
          </a:lstStyle>
          <a:p>
            <a:r>
              <a:rPr lang="el"/>
              <a:t>Επεξεργασία μορφής κύριου τίτλου</a:t>
            </a:r>
          </a:p>
        </p:txBody>
      </p:sp>
      <p:sp>
        <p:nvSpPr>
          <p:cNvPr id="3" name="Bildplatzhalter 2">
            <a:extLst>
              <a:ext uri="{FF2B5EF4-FFF2-40B4-BE49-F238E27FC236}">
                <a16:creationId xmlns:a16="http://schemas.microsoft.com/office/drawing/2014/main" id="{17791CC7-72B6-491A-A7E7-E76704D8346A}"/>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de-DE"/>
          </a:p>
        </p:txBody>
      </p:sp>
      <p:sp>
        <p:nvSpPr>
          <p:cNvPr id="4" name="Textplatzhalter 3">
            <a:extLst>
              <a:ext uri="{FF2B5EF4-FFF2-40B4-BE49-F238E27FC236}">
                <a16:creationId xmlns:a16="http://schemas.microsoft.com/office/drawing/2014/main" id="{A33F1F31-010E-4D8A-8A7C-A76E36A7AD62}"/>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l"/>
              <a:t>Επεξεργασία μορφής κύριου κειμένου</a:t>
            </a:r>
          </a:p>
        </p:txBody>
      </p:sp>
      <p:sp>
        <p:nvSpPr>
          <p:cNvPr id="5" name="Datumsplatzhalter 4">
            <a:extLst>
              <a:ext uri="{FF2B5EF4-FFF2-40B4-BE49-F238E27FC236}">
                <a16:creationId xmlns:a16="http://schemas.microsoft.com/office/drawing/2014/main" id="{85AAAD16-1AB6-4310-8F56-95724FF78738}"/>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6" name="Fußzeilenplatzhalter 5">
            <a:extLst>
              <a:ext uri="{FF2B5EF4-FFF2-40B4-BE49-F238E27FC236}">
                <a16:creationId xmlns:a16="http://schemas.microsoft.com/office/drawing/2014/main" id="{FECA493D-7C75-4059-B5F0-DA2939AB23B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E6FE97-2DCE-45E4-974F-2149B217AB87}"/>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570131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0CAE1-842C-45A4-91AA-786736CC4B7A}"/>
              </a:ext>
            </a:extLst>
          </p:cNvPr>
          <p:cNvSpPr>
            <a:spLocks noGrp="1"/>
          </p:cNvSpPr>
          <p:nvPr>
            <p:ph type="title"/>
          </p:nvPr>
        </p:nvSpPr>
        <p:spPr/>
        <p:txBody>
          <a:bodyPr/>
          <a:lstStyle/>
          <a:p>
            <a:r>
              <a:rPr lang="el"/>
              <a:t>Επεξεργασία μορφής κύριου τίτλου</a:t>
            </a:r>
          </a:p>
        </p:txBody>
      </p:sp>
      <p:sp>
        <p:nvSpPr>
          <p:cNvPr id="3" name="Vertikaler Textplatzhalter 2">
            <a:extLst>
              <a:ext uri="{FF2B5EF4-FFF2-40B4-BE49-F238E27FC236}">
                <a16:creationId xmlns:a16="http://schemas.microsoft.com/office/drawing/2014/main" id="{48B1C7EA-3B5C-4A20-A393-4E6FBE88B0C5}"/>
              </a:ext>
            </a:extLst>
          </p:cNvPr>
          <p:cNvSpPr>
            <a:spLocks noGrp="1"/>
          </p:cNvSpPr>
          <p:nvPr>
            <p:ph type="body" orient="vert" idx="1"/>
          </p:nvPr>
        </p:nvSpPr>
        <p:spPr/>
        <p:txBody>
          <a:bodyPr vert="eaVert"/>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Datumsplatzhalter 3">
            <a:extLst>
              <a:ext uri="{FF2B5EF4-FFF2-40B4-BE49-F238E27FC236}">
                <a16:creationId xmlns:a16="http://schemas.microsoft.com/office/drawing/2014/main" id="{E414EF8B-CA94-4DEA-AB0B-E023351F2402}"/>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EA82AD7E-4487-44F5-8312-9944847A05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B9A92D-F16D-4819-A2AE-E6BB80618C41}"/>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961854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5E1F8DF-3730-43E2-9A98-8C0D730804A3}"/>
              </a:ext>
            </a:extLst>
          </p:cNvPr>
          <p:cNvSpPr>
            <a:spLocks noGrp="1"/>
          </p:cNvSpPr>
          <p:nvPr>
            <p:ph type="title" orient="vert"/>
          </p:nvPr>
        </p:nvSpPr>
        <p:spPr>
          <a:xfrm>
            <a:off x="10469880" y="438150"/>
            <a:ext cx="3154680" cy="6974206"/>
          </a:xfrm>
        </p:spPr>
        <p:txBody>
          <a:bodyPr vert="eaVert"/>
          <a:lstStyle/>
          <a:p>
            <a:r>
              <a:rPr lang="el"/>
              <a:t>Επεξεργασία μορφής κύριου τίτλου</a:t>
            </a:r>
          </a:p>
        </p:txBody>
      </p:sp>
      <p:sp>
        <p:nvSpPr>
          <p:cNvPr id="3" name="Vertikaler Textplatzhalter 2">
            <a:extLst>
              <a:ext uri="{FF2B5EF4-FFF2-40B4-BE49-F238E27FC236}">
                <a16:creationId xmlns:a16="http://schemas.microsoft.com/office/drawing/2014/main" id="{1FDF38D9-E595-4CD7-BDAC-E105EF037FE6}"/>
              </a:ext>
            </a:extLst>
          </p:cNvPr>
          <p:cNvSpPr>
            <a:spLocks noGrp="1"/>
          </p:cNvSpPr>
          <p:nvPr>
            <p:ph type="body" orient="vert" idx="1"/>
          </p:nvPr>
        </p:nvSpPr>
        <p:spPr>
          <a:xfrm>
            <a:off x="1005840" y="438150"/>
            <a:ext cx="9281160" cy="6974206"/>
          </a:xfrm>
        </p:spPr>
        <p:txBody>
          <a:bodyPr vert="eaVert"/>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Datumsplatzhalter 3">
            <a:extLst>
              <a:ext uri="{FF2B5EF4-FFF2-40B4-BE49-F238E27FC236}">
                <a16:creationId xmlns:a16="http://schemas.microsoft.com/office/drawing/2014/main" id="{E9ABCD41-75F4-4A77-AB51-E6D0FF886A9D}"/>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B88A0E21-D7BE-4506-BA51-217BCEBCDB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A7B4DD-F5BF-45A0-A724-03BECEA6290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979403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22A3E-CE09-42A7-960E-FA6C83E78036}"/>
              </a:ext>
            </a:extLst>
          </p:cNvPr>
          <p:cNvSpPr>
            <a:spLocks noGrp="1"/>
          </p:cNvSpPr>
          <p:nvPr>
            <p:ph type="ctrTitle"/>
          </p:nvPr>
        </p:nvSpPr>
        <p:spPr>
          <a:xfrm>
            <a:off x="1828800" y="1346836"/>
            <a:ext cx="10972800" cy="2865120"/>
          </a:xfrm>
        </p:spPr>
        <p:txBody>
          <a:bodyPr anchor="b"/>
          <a:lstStyle>
            <a:lvl1pPr algn="ctr">
              <a:defRPr sz="7200"/>
            </a:lvl1pPr>
          </a:lstStyle>
          <a:p>
            <a:r>
              <a:rPr lang="el"/>
              <a:t>Επεξεργασία μορφής κύριου τίτλου</a:t>
            </a:r>
          </a:p>
        </p:txBody>
      </p:sp>
      <p:sp>
        <p:nvSpPr>
          <p:cNvPr id="3" name="Untertitel 2">
            <a:extLst>
              <a:ext uri="{FF2B5EF4-FFF2-40B4-BE49-F238E27FC236}">
                <a16:creationId xmlns:a16="http://schemas.microsoft.com/office/drawing/2014/main" id="{58BAB45E-0635-47CD-858E-BDC83B16D744}"/>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l"/>
              <a:t>Επεξεργασία μορφής κύριας λεζάντας</a:t>
            </a:r>
          </a:p>
        </p:txBody>
      </p:sp>
      <p:sp>
        <p:nvSpPr>
          <p:cNvPr id="4" name="Datumsplatzhalter 3">
            <a:extLst>
              <a:ext uri="{FF2B5EF4-FFF2-40B4-BE49-F238E27FC236}">
                <a16:creationId xmlns:a16="http://schemas.microsoft.com/office/drawing/2014/main" id="{B13FC4FA-E707-4102-B4BB-520F7F99933B}"/>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6D14DBF4-6D6B-4984-8D76-D88D7B1E1E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192648-EC4D-4D4E-A2BA-FD45003CB9C2}"/>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60249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6459083" y="2691"/>
            <a:ext cx="8168291" cy="8234977"/>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8364392" y="2015060"/>
            <a:ext cx="5744252" cy="1821978"/>
          </a:xfrm>
        </p:spPr>
        <p:txBody>
          <a:bodyPr anchor="b">
            <a:normAutofit/>
          </a:bodyPr>
          <a:lstStyle>
            <a:lvl1pPr algn="l">
              <a:lnSpc>
                <a:spcPct val="90000"/>
              </a:lnSpc>
              <a:defRPr sz="7200" spc="120" baseline="0">
                <a:solidFill>
                  <a:schemeClr val="accent1"/>
                </a:solidFill>
              </a:defRPr>
            </a:lvl1pPr>
          </a:lstStyle>
          <a:p>
            <a:r>
              <a:rPr lang="el"/>
              <a:t>Προσθήκη τίτλου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35399" y="-2683"/>
            <a:ext cx="8176949" cy="8245314"/>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r>
              <a:rPr lang="el"/>
              <a:t>Κάντε κλικ στο εικονίδιο για να προσθέσετε εικόνα</a:t>
            </a:r>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8364391" y="4498750"/>
            <a:ext cx="5744254" cy="2709616"/>
          </a:xfrm>
        </p:spPr>
        <p:txBody>
          <a:bodyPr lIns="91440" tIns="0">
            <a:normAutofit/>
          </a:bodyPr>
          <a:lstStyle>
            <a:lvl1pPr marL="0" indent="0">
              <a:spcBef>
                <a:spcPts val="0"/>
              </a:spcBef>
              <a:spcAft>
                <a:spcPts val="0"/>
              </a:spcAft>
              <a:buFont typeface="Courier New" panose="02070309020205020404" pitchFamily="49" charset="0"/>
              <a:buNone/>
              <a:defRPr sz="1920">
                <a:solidFill>
                  <a:schemeClr val="bg1"/>
                </a:solidFill>
              </a:defRPr>
            </a:lvl1pPr>
            <a:lvl2pPr marL="329184" indent="-329184">
              <a:buFont typeface="Courier New" panose="02070309020205020404" pitchFamily="49" charset="0"/>
              <a:buChar char="o"/>
              <a:defRPr sz="1440">
                <a:solidFill>
                  <a:schemeClr val="bg1"/>
                </a:solidFill>
              </a:defRPr>
            </a:lvl2pPr>
            <a:lvl3pPr marL="329184" indent="-329184">
              <a:buFont typeface="Courier New" panose="02070309020205020404" pitchFamily="49" charset="0"/>
              <a:buChar char="o"/>
              <a:defRPr sz="1260">
                <a:solidFill>
                  <a:schemeClr val="bg1"/>
                </a:solidFill>
              </a:defRPr>
            </a:lvl3pPr>
            <a:lvl4pPr marL="329184" indent="-329184">
              <a:buFont typeface="Courier New" panose="02070309020205020404" pitchFamily="49" charset="0"/>
              <a:buChar char="o"/>
              <a:defRPr sz="1260">
                <a:solidFill>
                  <a:schemeClr val="bg1"/>
                </a:solidFill>
              </a:defRPr>
            </a:lvl4pPr>
            <a:lvl5pPr marL="329184" indent="-329184">
              <a:buFont typeface="Courier New" panose="02070309020205020404" pitchFamily="49" charset="0"/>
              <a:buChar char="o"/>
              <a:defRPr sz="1260">
                <a:solidFill>
                  <a:schemeClr val="bg1"/>
                </a:solidFill>
              </a:defRPr>
            </a:lvl5pPr>
          </a:lstStyle>
          <a:p>
            <a:pPr lvl="0"/>
            <a:r>
              <a:rPr lang="el"/>
              <a:t>Κάντε κλικ για να προσθέσετε κείμενο</a:t>
            </a:r>
          </a:p>
        </p:txBody>
      </p:sp>
      <p:grpSp>
        <p:nvGrpSpPr>
          <p:cNvPr id="3" name="Group 2">
            <a:extLst>
              <a:ext uri="{FF2B5EF4-FFF2-40B4-BE49-F238E27FC236}">
                <a16:creationId xmlns:a16="http://schemas.microsoft.com/office/drawing/2014/main" id="{2D1226B1-E438-B98C-74AA-15297E2869AC}"/>
              </a:ext>
            </a:extLst>
          </p:cNvPr>
          <p:cNvGrpSpPr/>
          <p:nvPr userDrawn="1"/>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0E1D0B9D-63B5-DAC2-ED23-816BD7F9EB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BD38B8C8-0F76-05A7-0A45-65FC84BF9C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569132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993F6-0F99-4BCB-9AF1-619E6817DA39}"/>
              </a:ext>
            </a:extLst>
          </p:cNvPr>
          <p:cNvSpPr>
            <a:spLocks noGrp="1"/>
          </p:cNvSpPr>
          <p:nvPr>
            <p:ph type="title"/>
          </p:nvPr>
        </p:nvSpPr>
        <p:spPr/>
        <p:txBody>
          <a:bodyPr/>
          <a:lstStyle/>
          <a:p>
            <a:r>
              <a:rPr lang="el"/>
              <a:t>Επεξεργασία μορφής κύριου τίτλου</a:t>
            </a:r>
          </a:p>
        </p:txBody>
      </p:sp>
      <p:sp>
        <p:nvSpPr>
          <p:cNvPr id="3" name="Inhaltsplatzhalter 2">
            <a:extLst>
              <a:ext uri="{FF2B5EF4-FFF2-40B4-BE49-F238E27FC236}">
                <a16:creationId xmlns:a16="http://schemas.microsoft.com/office/drawing/2014/main" id="{EC0DC6D7-7E14-4614-8845-65D8B78BEBE3}"/>
              </a:ext>
            </a:extLst>
          </p:cNvPr>
          <p:cNvSpPr>
            <a:spLocks noGrp="1"/>
          </p:cNvSpPr>
          <p:nvPr>
            <p:ph idx="1"/>
          </p:nvPr>
        </p:nvSpPr>
        <p:spPr/>
        <p:txBody>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Datumsplatzhalter 3">
            <a:extLst>
              <a:ext uri="{FF2B5EF4-FFF2-40B4-BE49-F238E27FC236}">
                <a16:creationId xmlns:a16="http://schemas.microsoft.com/office/drawing/2014/main" id="{77A1923F-B9CD-46CF-BAAE-8431D1C5BDD9}"/>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5720439A-D9F3-4957-9545-8777712717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CA80B9-9F29-49F3-8482-73CA809E51AA}"/>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937400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DCDDA-A0C5-473B-9963-D9F62E1A7795}"/>
              </a:ext>
            </a:extLst>
          </p:cNvPr>
          <p:cNvSpPr>
            <a:spLocks noGrp="1"/>
          </p:cNvSpPr>
          <p:nvPr>
            <p:ph type="title"/>
          </p:nvPr>
        </p:nvSpPr>
        <p:spPr>
          <a:xfrm>
            <a:off x="998220" y="2051686"/>
            <a:ext cx="12618720" cy="3423284"/>
          </a:xfrm>
        </p:spPr>
        <p:txBody>
          <a:bodyPr anchor="b"/>
          <a:lstStyle>
            <a:lvl1pPr>
              <a:defRPr sz="7200"/>
            </a:lvl1pPr>
          </a:lstStyle>
          <a:p>
            <a:r>
              <a:rPr lang="el"/>
              <a:t>Επεξεργασία μορφής κύριου τίτλου</a:t>
            </a:r>
          </a:p>
        </p:txBody>
      </p:sp>
      <p:sp>
        <p:nvSpPr>
          <p:cNvPr id="3" name="Textplatzhalter 2">
            <a:extLst>
              <a:ext uri="{FF2B5EF4-FFF2-40B4-BE49-F238E27FC236}">
                <a16:creationId xmlns:a16="http://schemas.microsoft.com/office/drawing/2014/main" id="{EF29C8FC-9086-4F02-960E-5F1CD06CA3F3}"/>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l"/>
              <a:t>Επεξεργασία μορφής κύριου κειμένου</a:t>
            </a:r>
          </a:p>
        </p:txBody>
      </p:sp>
      <p:sp>
        <p:nvSpPr>
          <p:cNvPr id="4" name="Datumsplatzhalter 3">
            <a:extLst>
              <a:ext uri="{FF2B5EF4-FFF2-40B4-BE49-F238E27FC236}">
                <a16:creationId xmlns:a16="http://schemas.microsoft.com/office/drawing/2014/main" id="{315EDAFC-0762-40AE-B95A-EF872F733495}"/>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E251B7BC-4EEC-4709-83E6-44D8F5C9C0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B6F073-4132-4330-93F1-4C4D8B3A4F1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4195697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E6F36-A246-46DB-A9D6-B4B3C30FF21E}"/>
              </a:ext>
            </a:extLst>
          </p:cNvPr>
          <p:cNvSpPr>
            <a:spLocks noGrp="1"/>
          </p:cNvSpPr>
          <p:nvPr>
            <p:ph type="title"/>
          </p:nvPr>
        </p:nvSpPr>
        <p:spPr/>
        <p:txBody>
          <a:bodyPr/>
          <a:lstStyle/>
          <a:p>
            <a:r>
              <a:rPr lang="el"/>
              <a:t>Επεξεργασία μορφής κύριου τίτλου</a:t>
            </a:r>
          </a:p>
        </p:txBody>
      </p:sp>
      <p:sp>
        <p:nvSpPr>
          <p:cNvPr id="3" name="Inhaltsplatzhalter 2">
            <a:extLst>
              <a:ext uri="{FF2B5EF4-FFF2-40B4-BE49-F238E27FC236}">
                <a16:creationId xmlns:a16="http://schemas.microsoft.com/office/drawing/2014/main" id="{7EDC998F-FD68-4035-AC77-12E9BC52E598}"/>
              </a:ext>
            </a:extLst>
          </p:cNvPr>
          <p:cNvSpPr>
            <a:spLocks noGrp="1"/>
          </p:cNvSpPr>
          <p:nvPr>
            <p:ph sz="half" idx="1"/>
          </p:nvPr>
        </p:nvSpPr>
        <p:spPr>
          <a:xfrm>
            <a:off x="1005840" y="2190750"/>
            <a:ext cx="6217920" cy="5221606"/>
          </a:xfrm>
        </p:spPr>
        <p:txBody>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Inhaltsplatzhalter 3">
            <a:extLst>
              <a:ext uri="{FF2B5EF4-FFF2-40B4-BE49-F238E27FC236}">
                <a16:creationId xmlns:a16="http://schemas.microsoft.com/office/drawing/2014/main" id="{307B72F9-9877-410D-9E6C-DA2F7190CC32}"/>
              </a:ext>
            </a:extLst>
          </p:cNvPr>
          <p:cNvSpPr>
            <a:spLocks noGrp="1"/>
          </p:cNvSpPr>
          <p:nvPr>
            <p:ph sz="half" idx="2"/>
          </p:nvPr>
        </p:nvSpPr>
        <p:spPr>
          <a:xfrm>
            <a:off x="7406640" y="2190750"/>
            <a:ext cx="6217920" cy="5221606"/>
          </a:xfrm>
        </p:spPr>
        <p:txBody>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5" name="Datumsplatzhalter 4">
            <a:extLst>
              <a:ext uri="{FF2B5EF4-FFF2-40B4-BE49-F238E27FC236}">
                <a16:creationId xmlns:a16="http://schemas.microsoft.com/office/drawing/2014/main" id="{AA3B6D44-1A53-4D7F-87EE-F47E7F1935AB}"/>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6" name="Fußzeilenplatzhalter 5">
            <a:extLst>
              <a:ext uri="{FF2B5EF4-FFF2-40B4-BE49-F238E27FC236}">
                <a16:creationId xmlns:a16="http://schemas.microsoft.com/office/drawing/2014/main" id="{18DCBA73-0B86-44D1-B368-762AF64DAA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B81C4D-307F-4C1A-9E37-9105AFBA9CD8}"/>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735491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A8184-B05F-48F2-B42D-C697C9CB46D7}"/>
              </a:ext>
            </a:extLst>
          </p:cNvPr>
          <p:cNvSpPr>
            <a:spLocks noGrp="1"/>
          </p:cNvSpPr>
          <p:nvPr>
            <p:ph type="title"/>
          </p:nvPr>
        </p:nvSpPr>
        <p:spPr>
          <a:xfrm>
            <a:off x="1007746" y="438150"/>
            <a:ext cx="12618720" cy="1590676"/>
          </a:xfrm>
        </p:spPr>
        <p:txBody>
          <a:bodyPr/>
          <a:lstStyle/>
          <a:p>
            <a:r>
              <a:rPr lang="el"/>
              <a:t>Επεξεργασία μορφής κύριου τίτλου</a:t>
            </a:r>
          </a:p>
        </p:txBody>
      </p:sp>
      <p:sp>
        <p:nvSpPr>
          <p:cNvPr id="3" name="Textplatzhalter 2">
            <a:extLst>
              <a:ext uri="{FF2B5EF4-FFF2-40B4-BE49-F238E27FC236}">
                <a16:creationId xmlns:a16="http://schemas.microsoft.com/office/drawing/2014/main" id="{6E9799D7-C96D-4987-9035-95073CB11294}"/>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l"/>
              <a:t>Επεξεργασία μορφής κύριου κειμένου</a:t>
            </a:r>
          </a:p>
        </p:txBody>
      </p:sp>
      <p:sp>
        <p:nvSpPr>
          <p:cNvPr id="4" name="Inhaltsplatzhalter 3">
            <a:extLst>
              <a:ext uri="{FF2B5EF4-FFF2-40B4-BE49-F238E27FC236}">
                <a16:creationId xmlns:a16="http://schemas.microsoft.com/office/drawing/2014/main" id="{03E86B5C-D830-4D0A-B8B0-95344DB61BF7}"/>
              </a:ext>
            </a:extLst>
          </p:cNvPr>
          <p:cNvSpPr>
            <a:spLocks noGrp="1"/>
          </p:cNvSpPr>
          <p:nvPr>
            <p:ph sz="half" idx="2"/>
          </p:nvPr>
        </p:nvSpPr>
        <p:spPr>
          <a:xfrm>
            <a:off x="1007746" y="3006090"/>
            <a:ext cx="6189344" cy="4421506"/>
          </a:xfrm>
        </p:spPr>
        <p:txBody>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5" name="Textplatzhalter 4">
            <a:extLst>
              <a:ext uri="{FF2B5EF4-FFF2-40B4-BE49-F238E27FC236}">
                <a16:creationId xmlns:a16="http://schemas.microsoft.com/office/drawing/2014/main" id="{6C1559B9-66F1-4E0D-AB4B-6572FD0C7AEE}"/>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l"/>
              <a:t>Επεξεργασία μορφής κύριου κειμένου</a:t>
            </a:r>
          </a:p>
        </p:txBody>
      </p:sp>
      <p:sp>
        <p:nvSpPr>
          <p:cNvPr id="6" name="Inhaltsplatzhalter 5">
            <a:extLst>
              <a:ext uri="{FF2B5EF4-FFF2-40B4-BE49-F238E27FC236}">
                <a16:creationId xmlns:a16="http://schemas.microsoft.com/office/drawing/2014/main" id="{87595575-6066-4D72-AE06-D56AC5C5763B}"/>
              </a:ext>
            </a:extLst>
          </p:cNvPr>
          <p:cNvSpPr>
            <a:spLocks noGrp="1"/>
          </p:cNvSpPr>
          <p:nvPr>
            <p:ph sz="quarter" idx="4"/>
          </p:nvPr>
        </p:nvSpPr>
        <p:spPr>
          <a:xfrm>
            <a:off x="7406640" y="3006090"/>
            <a:ext cx="6219826" cy="4421506"/>
          </a:xfrm>
        </p:spPr>
        <p:txBody>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7" name="Datumsplatzhalter 6">
            <a:extLst>
              <a:ext uri="{FF2B5EF4-FFF2-40B4-BE49-F238E27FC236}">
                <a16:creationId xmlns:a16="http://schemas.microsoft.com/office/drawing/2014/main" id="{B229E621-1199-482B-BC4A-96F3E5009CFD}"/>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8" name="Fußzeilenplatzhalter 7">
            <a:extLst>
              <a:ext uri="{FF2B5EF4-FFF2-40B4-BE49-F238E27FC236}">
                <a16:creationId xmlns:a16="http://schemas.microsoft.com/office/drawing/2014/main" id="{D7CDBF88-0392-43F8-8D46-E53A65E57AD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98247EA-D478-4EDC-9536-1CA89138D71C}"/>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236661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645FE-CA6A-4AB9-926E-58DF9C4DC209}"/>
              </a:ext>
            </a:extLst>
          </p:cNvPr>
          <p:cNvSpPr>
            <a:spLocks noGrp="1"/>
          </p:cNvSpPr>
          <p:nvPr>
            <p:ph type="title"/>
          </p:nvPr>
        </p:nvSpPr>
        <p:spPr/>
        <p:txBody>
          <a:bodyPr/>
          <a:lstStyle/>
          <a:p>
            <a:r>
              <a:rPr lang="el"/>
              <a:t>Επεξεργασία μορφής κύριου τίτλου</a:t>
            </a:r>
          </a:p>
        </p:txBody>
      </p:sp>
      <p:sp>
        <p:nvSpPr>
          <p:cNvPr id="3" name="Datumsplatzhalter 2">
            <a:extLst>
              <a:ext uri="{FF2B5EF4-FFF2-40B4-BE49-F238E27FC236}">
                <a16:creationId xmlns:a16="http://schemas.microsoft.com/office/drawing/2014/main" id="{D0A95FD1-8B47-4750-88FB-A36508426DC8}"/>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4" name="Fußzeilenplatzhalter 3">
            <a:extLst>
              <a:ext uri="{FF2B5EF4-FFF2-40B4-BE49-F238E27FC236}">
                <a16:creationId xmlns:a16="http://schemas.microsoft.com/office/drawing/2014/main" id="{7E4B945B-7BB7-4E0F-8831-3B4BEDCAB5F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C181801-994F-4828-A56E-59B91778CB2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506244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B08141-7F74-42B8-8E88-F90A85869982}"/>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3" name="Fußzeilenplatzhalter 2">
            <a:extLst>
              <a:ext uri="{FF2B5EF4-FFF2-40B4-BE49-F238E27FC236}">
                <a16:creationId xmlns:a16="http://schemas.microsoft.com/office/drawing/2014/main" id="{532C76E2-2FE8-44E2-8D87-902EEF6BD79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E2231F1-D600-4AF6-8CAD-2751DCEA96ED}"/>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658116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27679-5449-4987-8E8F-2FECBB541DD0}"/>
              </a:ext>
            </a:extLst>
          </p:cNvPr>
          <p:cNvSpPr>
            <a:spLocks noGrp="1"/>
          </p:cNvSpPr>
          <p:nvPr>
            <p:ph type="title"/>
          </p:nvPr>
        </p:nvSpPr>
        <p:spPr>
          <a:xfrm>
            <a:off x="1007746" y="548640"/>
            <a:ext cx="4718684" cy="1920240"/>
          </a:xfrm>
        </p:spPr>
        <p:txBody>
          <a:bodyPr anchor="b"/>
          <a:lstStyle>
            <a:lvl1pPr>
              <a:defRPr sz="3840"/>
            </a:lvl1pPr>
          </a:lstStyle>
          <a:p>
            <a:r>
              <a:rPr lang="el"/>
              <a:t>Επεξεργασία μορφής κύριου τίτλου</a:t>
            </a:r>
          </a:p>
        </p:txBody>
      </p:sp>
      <p:sp>
        <p:nvSpPr>
          <p:cNvPr id="3" name="Inhaltsplatzhalter 2">
            <a:extLst>
              <a:ext uri="{FF2B5EF4-FFF2-40B4-BE49-F238E27FC236}">
                <a16:creationId xmlns:a16="http://schemas.microsoft.com/office/drawing/2014/main" id="{84E83F2D-8E2A-4377-8F67-983FD18EBDE0}"/>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Textplatzhalter 3">
            <a:extLst>
              <a:ext uri="{FF2B5EF4-FFF2-40B4-BE49-F238E27FC236}">
                <a16:creationId xmlns:a16="http://schemas.microsoft.com/office/drawing/2014/main" id="{CC1B9A87-EC69-4717-9745-0946CF57893E}"/>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l"/>
              <a:t>Επεξεργασία μορφής κύριου κειμένου</a:t>
            </a:r>
          </a:p>
        </p:txBody>
      </p:sp>
      <p:sp>
        <p:nvSpPr>
          <p:cNvPr id="5" name="Datumsplatzhalter 4">
            <a:extLst>
              <a:ext uri="{FF2B5EF4-FFF2-40B4-BE49-F238E27FC236}">
                <a16:creationId xmlns:a16="http://schemas.microsoft.com/office/drawing/2014/main" id="{6FF509DC-AFB5-4117-B89F-D91C77ACA8B8}"/>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6" name="Fußzeilenplatzhalter 5">
            <a:extLst>
              <a:ext uri="{FF2B5EF4-FFF2-40B4-BE49-F238E27FC236}">
                <a16:creationId xmlns:a16="http://schemas.microsoft.com/office/drawing/2014/main" id="{885A7198-465C-4DA8-A732-458F996619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6B11182-3A05-410D-B8B2-89679B251CB9}"/>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639563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BCEFB-28CA-4EE0-883A-83E6EB502E50}"/>
              </a:ext>
            </a:extLst>
          </p:cNvPr>
          <p:cNvSpPr>
            <a:spLocks noGrp="1"/>
          </p:cNvSpPr>
          <p:nvPr>
            <p:ph type="title"/>
          </p:nvPr>
        </p:nvSpPr>
        <p:spPr>
          <a:xfrm>
            <a:off x="1007746" y="548640"/>
            <a:ext cx="4718684" cy="1920240"/>
          </a:xfrm>
        </p:spPr>
        <p:txBody>
          <a:bodyPr anchor="b"/>
          <a:lstStyle>
            <a:lvl1pPr>
              <a:defRPr sz="3840"/>
            </a:lvl1pPr>
          </a:lstStyle>
          <a:p>
            <a:r>
              <a:rPr lang="el"/>
              <a:t>Επεξεργασία μορφής κύριου τίτλου</a:t>
            </a:r>
          </a:p>
        </p:txBody>
      </p:sp>
      <p:sp>
        <p:nvSpPr>
          <p:cNvPr id="3" name="Bildplatzhalter 2">
            <a:extLst>
              <a:ext uri="{FF2B5EF4-FFF2-40B4-BE49-F238E27FC236}">
                <a16:creationId xmlns:a16="http://schemas.microsoft.com/office/drawing/2014/main" id="{17791CC7-72B6-491A-A7E7-E76704D8346A}"/>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de-DE"/>
          </a:p>
        </p:txBody>
      </p:sp>
      <p:sp>
        <p:nvSpPr>
          <p:cNvPr id="4" name="Textplatzhalter 3">
            <a:extLst>
              <a:ext uri="{FF2B5EF4-FFF2-40B4-BE49-F238E27FC236}">
                <a16:creationId xmlns:a16="http://schemas.microsoft.com/office/drawing/2014/main" id="{A33F1F31-010E-4D8A-8A7C-A76E36A7AD62}"/>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l"/>
              <a:t>Επεξεργασία μορφής κύριου κειμένου</a:t>
            </a:r>
          </a:p>
        </p:txBody>
      </p:sp>
      <p:sp>
        <p:nvSpPr>
          <p:cNvPr id="5" name="Datumsplatzhalter 4">
            <a:extLst>
              <a:ext uri="{FF2B5EF4-FFF2-40B4-BE49-F238E27FC236}">
                <a16:creationId xmlns:a16="http://schemas.microsoft.com/office/drawing/2014/main" id="{85AAAD16-1AB6-4310-8F56-95724FF78738}"/>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6" name="Fußzeilenplatzhalter 5">
            <a:extLst>
              <a:ext uri="{FF2B5EF4-FFF2-40B4-BE49-F238E27FC236}">
                <a16:creationId xmlns:a16="http://schemas.microsoft.com/office/drawing/2014/main" id="{FECA493D-7C75-4059-B5F0-DA2939AB23B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E6FE97-2DCE-45E4-974F-2149B217AB87}"/>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684479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0CAE1-842C-45A4-91AA-786736CC4B7A}"/>
              </a:ext>
            </a:extLst>
          </p:cNvPr>
          <p:cNvSpPr>
            <a:spLocks noGrp="1"/>
          </p:cNvSpPr>
          <p:nvPr>
            <p:ph type="title"/>
          </p:nvPr>
        </p:nvSpPr>
        <p:spPr/>
        <p:txBody>
          <a:bodyPr/>
          <a:lstStyle/>
          <a:p>
            <a:r>
              <a:rPr lang="el"/>
              <a:t>Επεξεργασία μορφής κύριου τίτλου</a:t>
            </a:r>
          </a:p>
        </p:txBody>
      </p:sp>
      <p:sp>
        <p:nvSpPr>
          <p:cNvPr id="3" name="Vertikaler Textplatzhalter 2">
            <a:extLst>
              <a:ext uri="{FF2B5EF4-FFF2-40B4-BE49-F238E27FC236}">
                <a16:creationId xmlns:a16="http://schemas.microsoft.com/office/drawing/2014/main" id="{48B1C7EA-3B5C-4A20-A393-4E6FBE88B0C5}"/>
              </a:ext>
            </a:extLst>
          </p:cNvPr>
          <p:cNvSpPr>
            <a:spLocks noGrp="1"/>
          </p:cNvSpPr>
          <p:nvPr>
            <p:ph type="body" orient="vert" idx="1"/>
          </p:nvPr>
        </p:nvSpPr>
        <p:spPr/>
        <p:txBody>
          <a:bodyPr vert="eaVert"/>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Datumsplatzhalter 3">
            <a:extLst>
              <a:ext uri="{FF2B5EF4-FFF2-40B4-BE49-F238E27FC236}">
                <a16:creationId xmlns:a16="http://schemas.microsoft.com/office/drawing/2014/main" id="{E414EF8B-CA94-4DEA-AB0B-E023351F2402}"/>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EA82AD7E-4487-44F5-8312-9944847A05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B9A92D-F16D-4819-A2AE-E6BB80618C41}"/>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801834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5E1F8DF-3730-43E2-9A98-8C0D730804A3}"/>
              </a:ext>
            </a:extLst>
          </p:cNvPr>
          <p:cNvSpPr>
            <a:spLocks noGrp="1"/>
          </p:cNvSpPr>
          <p:nvPr>
            <p:ph type="title" orient="vert"/>
          </p:nvPr>
        </p:nvSpPr>
        <p:spPr>
          <a:xfrm>
            <a:off x="10469880" y="438150"/>
            <a:ext cx="3154680" cy="6974206"/>
          </a:xfrm>
        </p:spPr>
        <p:txBody>
          <a:bodyPr vert="eaVert"/>
          <a:lstStyle/>
          <a:p>
            <a:r>
              <a:rPr lang="el"/>
              <a:t>Επεξεργασία μορφής κύριου τίτλου</a:t>
            </a:r>
          </a:p>
        </p:txBody>
      </p:sp>
      <p:sp>
        <p:nvSpPr>
          <p:cNvPr id="3" name="Vertikaler Textplatzhalter 2">
            <a:extLst>
              <a:ext uri="{FF2B5EF4-FFF2-40B4-BE49-F238E27FC236}">
                <a16:creationId xmlns:a16="http://schemas.microsoft.com/office/drawing/2014/main" id="{1FDF38D9-E595-4CD7-BDAC-E105EF037FE6}"/>
              </a:ext>
            </a:extLst>
          </p:cNvPr>
          <p:cNvSpPr>
            <a:spLocks noGrp="1"/>
          </p:cNvSpPr>
          <p:nvPr>
            <p:ph type="body" orient="vert" idx="1"/>
          </p:nvPr>
        </p:nvSpPr>
        <p:spPr>
          <a:xfrm>
            <a:off x="1005840" y="438150"/>
            <a:ext cx="9281160" cy="6974206"/>
          </a:xfrm>
        </p:spPr>
        <p:txBody>
          <a:bodyPr vert="eaVert"/>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Datumsplatzhalter 3">
            <a:extLst>
              <a:ext uri="{FF2B5EF4-FFF2-40B4-BE49-F238E27FC236}">
                <a16:creationId xmlns:a16="http://schemas.microsoft.com/office/drawing/2014/main" id="{E9ABCD41-75F4-4A77-AB51-E6D0FF886A9D}"/>
              </a:ext>
            </a:extLst>
          </p:cNvPr>
          <p:cNvSpPr>
            <a:spLocks noGrp="1"/>
          </p:cNvSpPr>
          <p:nvPr>
            <p:ph type="dt" sz="half" idx="10"/>
          </p:nvPr>
        </p:nvSpPr>
        <p:spPr/>
        <p:txBody>
          <a:body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B88A0E21-D7BE-4506-BA51-217BCEBCDB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A7B4DD-F5BF-45A0-A724-03BECEA6290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418305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19" name="Pil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25401" cy="8229600"/>
          </a:xfrm>
          <a:prstGeom prst="rect">
            <a:avLst/>
          </a:prstGeom>
        </p:spPr>
      </p:pic>
      <p:sp>
        <p:nvSpPr>
          <p:cNvPr id="10" name="Freeform 9"/>
          <p:cNvSpPr/>
          <p:nvPr userDrawn="1"/>
        </p:nvSpPr>
        <p:spPr>
          <a:xfrm>
            <a:off x="-1" y="3975225"/>
            <a:ext cx="14630400" cy="4254376"/>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6" name="TextBox 5"/>
          <p:cNvSpPr txBox="1">
            <a:spLocks noChangeArrowheads="1"/>
          </p:cNvSpPr>
          <p:nvPr userDrawn="1"/>
        </p:nvSpPr>
        <p:spPr bwMode="auto">
          <a:xfrm>
            <a:off x="1" y="-1190625"/>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sz="2160"/>
          </a:p>
        </p:txBody>
      </p:sp>
      <p:sp>
        <p:nvSpPr>
          <p:cNvPr id="11" name="Text Placeholder 17"/>
          <p:cNvSpPr>
            <a:spLocks noGrp="1"/>
          </p:cNvSpPr>
          <p:nvPr>
            <p:ph type="body" sz="quarter" idx="12" hasCustomPrompt="1"/>
          </p:nvPr>
        </p:nvSpPr>
        <p:spPr>
          <a:xfrm>
            <a:off x="1130731" y="5366545"/>
            <a:ext cx="10670875" cy="616321"/>
          </a:xfrm>
          <a:prstGeom prst="rect">
            <a:avLst/>
          </a:prstGeom>
          <a:noFill/>
        </p:spPr>
        <p:txBody>
          <a:bodyPr lIns="0" tIns="0" rIns="0" bIns="0">
            <a:noAutofit/>
          </a:bodyPr>
          <a:lstStyle>
            <a:lvl1pPr marL="0" marR="0" indent="0" algn="l" defTabSz="1097280" rtl="0" eaLnBrk="1" fontAlgn="auto" latinLnBrk="0" hangingPunct="1">
              <a:lnSpc>
                <a:spcPct val="90000"/>
              </a:lnSpc>
              <a:spcBef>
                <a:spcPts val="1200"/>
              </a:spcBef>
              <a:spcAft>
                <a:spcPts val="0"/>
              </a:spcAft>
              <a:buClrTx/>
              <a:buSzTx/>
              <a:buFont typeface="Arial"/>
              <a:buNone/>
              <a:tabLst/>
              <a:defRPr sz="3840" b="1" i="0" cap="all" baseline="0">
                <a:solidFill>
                  <a:schemeClr val="accent5"/>
                </a:solidFill>
                <a:latin typeface="Verdana" charset="0"/>
              </a:defRPr>
            </a:lvl1pPr>
          </a:lstStyle>
          <a:p>
            <a:r>
              <a:rPr lang="el" sz="4320" err="1"/>
              <a:t>ΤΙΤΛΟΣ ΠΑΡΟΥΣΙΑΣΗΣ</a:t>
            </a:r>
            <a:endParaRPr lang="et-EE" sz="4320">
              <a:solidFill>
                <a:schemeClr val="accent1"/>
              </a:solidFill>
            </a:endParaRPr>
          </a:p>
        </p:txBody>
      </p:sp>
      <p:sp>
        <p:nvSpPr>
          <p:cNvPr id="12" name="Text Placeholder 19"/>
          <p:cNvSpPr>
            <a:spLocks noGrp="1"/>
          </p:cNvSpPr>
          <p:nvPr>
            <p:ph type="body" sz="quarter" idx="13" hasCustomPrompt="1"/>
          </p:nvPr>
        </p:nvSpPr>
        <p:spPr>
          <a:xfrm>
            <a:off x="1157494" y="6949441"/>
            <a:ext cx="5686242" cy="939289"/>
          </a:xfrm>
          <a:prstGeom prst="rect">
            <a:avLst/>
          </a:prstGeom>
        </p:spPr>
        <p:txBody>
          <a:bodyPr lIns="0" tIns="0" rIns="0" bIns="0">
            <a:noAutofit/>
          </a:bodyPr>
          <a:lstStyle>
            <a:lvl1pPr marL="0" marR="0" indent="0" algn="l" defTabSz="1097280" rtl="0" eaLnBrk="1" fontAlgn="auto" latinLnBrk="0" hangingPunct="1">
              <a:lnSpc>
                <a:spcPct val="100000"/>
              </a:lnSpc>
              <a:spcBef>
                <a:spcPts val="0"/>
              </a:spcBef>
              <a:spcAft>
                <a:spcPts val="0"/>
              </a:spcAft>
              <a:buClrTx/>
              <a:buSzTx/>
              <a:buFont typeface="Arial"/>
              <a:buNone/>
              <a:tabLst/>
              <a:defRPr sz="2400" baseline="0">
                <a:solidFill>
                  <a:srgbClr val="332B60"/>
                </a:solidFill>
                <a:latin typeface="Verdana" charset="0"/>
              </a:defRPr>
            </a:lvl1pPr>
          </a:lstStyle>
          <a:p>
            <a:pPr>
              <a:lnSpc>
                <a:spcPct val="100000"/>
              </a:lnSpc>
              <a:spcBef>
                <a:spcPts val="0"/>
              </a:spcBef>
            </a:pPr>
            <a:r>
              <a:rPr lang="el" sz="2160" err="1"/>
              <a:t>Όνομα Επώνυμο</a:t>
            </a:r>
            <a:br>
              <a:rPr lang="et-EE" sz="2160"/>
            </a:br>
            <a:r>
              <a:rPr lang="el" sz="2160" err="1"/>
              <a:t>Σχολής / Ιδρύματος</a:t>
            </a:r>
            <a:endParaRPr lang="et-EE" sz="2160"/>
          </a:p>
          <a:p>
            <a:pPr>
              <a:lnSpc>
                <a:spcPct val="100000"/>
              </a:lnSpc>
              <a:spcBef>
                <a:spcPts val="0"/>
              </a:spcBef>
            </a:pPr>
            <a:r>
              <a:rPr lang="el" sz="2160"/>
              <a:t>Εσθονική Ναυτική Ακαδημία</a:t>
            </a:r>
            <a:endParaRPr lang="et-EE" sz="2160"/>
          </a:p>
        </p:txBody>
      </p:sp>
      <p:sp>
        <p:nvSpPr>
          <p:cNvPr id="14" name="TextBox 13"/>
          <p:cNvSpPr txBox="1"/>
          <p:nvPr userDrawn="1"/>
        </p:nvSpPr>
        <p:spPr>
          <a:xfrm>
            <a:off x="10388259" y="7508693"/>
            <a:ext cx="3209026" cy="424732"/>
          </a:xfrm>
          <a:prstGeom prst="rect">
            <a:avLst/>
          </a:prstGeom>
          <a:noFill/>
        </p:spPr>
        <p:txBody>
          <a:bodyPr wrap="square" rtlCol="0">
            <a:spAutoFit/>
          </a:bodyPr>
          <a:lstStyle/>
          <a:p>
            <a:pPr algn="r"/>
            <a:r>
              <a:rPr lang="el" sz="2160">
                <a:solidFill>
                  <a:srgbClr val="332B60"/>
                </a:solidFill>
                <a:latin typeface="+mn-lt"/>
              </a:rPr>
              <a:t>ΗΗ.ΜΜ.ΕΕΕΕ</a:t>
            </a:r>
          </a:p>
        </p:txBody>
      </p:sp>
      <p:sp>
        <p:nvSpPr>
          <p:cNvPr id="16" name="Text Placeholder 17"/>
          <p:cNvSpPr>
            <a:spLocks noGrp="1"/>
          </p:cNvSpPr>
          <p:nvPr>
            <p:ph type="body" sz="quarter" idx="14" hasCustomPrompt="1"/>
          </p:nvPr>
        </p:nvSpPr>
        <p:spPr>
          <a:xfrm>
            <a:off x="1130731" y="5954080"/>
            <a:ext cx="10670875" cy="577712"/>
          </a:xfrm>
          <a:prstGeom prst="rect">
            <a:avLst/>
          </a:prstGeom>
          <a:noFill/>
        </p:spPr>
        <p:txBody>
          <a:bodyPr lIns="0" tIns="0" rIns="0" bIns="0">
            <a:noAutofit/>
          </a:bodyPr>
          <a:lstStyle>
            <a:lvl1pPr marL="0" marR="0" indent="0" algn="l" defTabSz="1097280" rtl="0" eaLnBrk="1" fontAlgn="auto" latinLnBrk="0" hangingPunct="1">
              <a:lnSpc>
                <a:spcPct val="90000"/>
              </a:lnSpc>
              <a:spcBef>
                <a:spcPts val="1200"/>
              </a:spcBef>
              <a:spcAft>
                <a:spcPts val="0"/>
              </a:spcAft>
              <a:buClrTx/>
              <a:buSzTx/>
              <a:buFont typeface="Arial"/>
              <a:buNone/>
              <a:tabLst/>
              <a:defRPr sz="3840" b="1" i="0" cap="all" baseline="0">
                <a:ln>
                  <a:noFill/>
                </a:ln>
                <a:solidFill>
                  <a:schemeClr val="accent4"/>
                </a:solidFill>
                <a:latin typeface="Verdana" charset="0"/>
              </a:defRPr>
            </a:lvl1pPr>
          </a:lstStyle>
          <a:p>
            <a:r>
              <a:rPr lang="el" sz="4320">
                <a:solidFill>
                  <a:schemeClr val="accent4"/>
                </a:solidFill>
              </a:rPr>
              <a:t>ΣΕ ΔΎΟ ΓΡΑΜΜΈΣ ΕΆΝ ΕΊΝΑΙ ΑΠΑΡΑΊΤΗΤΟ</a:t>
            </a:r>
            <a:endParaRPr lang="et-EE" sz="4320">
              <a:solidFill>
                <a:schemeClr val="accent1"/>
              </a:solidFill>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7039" y="1679455"/>
            <a:ext cx="4278029" cy="3379418"/>
          </a:xfrm>
          <a:prstGeom prst="rect">
            <a:avLst/>
          </a:prstGeom>
        </p:spPr>
      </p:pic>
      <p:grpSp>
        <p:nvGrpSpPr>
          <p:cNvPr id="2" name="Group 1">
            <a:extLst>
              <a:ext uri="{FF2B5EF4-FFF2-40B4-BE49-F238E27FC236}">
                <a16:creationId xmlns:a16="http://schemas.microsoft.com/office/drawing/2014/main" id="{42D4AF3D-EA0A-62E0-67B2-394E3E278E48}"/>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06EB1869-D515-4D54-EC67-CBE078E5EB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ED91DF85-A054-E4A4-99F0-035EF39D2A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119495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7" name="Plassholder for lysbildenummer 5"/>
          <p:cNvSpPr txBox="1">
            <a:spLocks/>
          </p:cNvSpPr>
          <p:nvPr userDrawn="1"/>
        </p:nvSpPr>
        <p:spPr>
          <a:xfrm>
            <a:off x="-1" y="7705498"/>
            <a:ext cx="1024837" cy="438150"/>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600" b="1" i="0" smtClean="0">
                <a:latin typeface="Arial"/>
                <a:cs typeface="Arial"/>
              </a:rPr>
              <a:pPr algn="ctr"/>
              <a:t>‹#›</a:t>
            </a:fld>
            <a:endParaRPr lang="nb-NO" sz="1600" b="1" i="0">
              <a:latin typeface="Arial"/>
              <a:cs typeface="Arial"/>
            </a:endParaRPr>
          </a:p>
        </p:txBody>
      </p:sp>
      <p:sp>
        <p:nvSpPr>
          <p:cNvPr id="5" name="Tittel 1">
            <a:extLst>
              <a:ext uri="{FF2B5EF4-FFF2-40B4-BE49-F238E27FC236}">
                <a16:creationId xmlns:a16="http://schemas.microsoft.com/office/drawing/2014/main" id="{901B6BB6-8BBC-1049-9603-B959ED93923A}"/>
              </a:ext>
            </a:extLst>
          </p:cNvPr>
          <p:cNvSpPr>
            <a:spLocks noGrp="1"/>
          </p:cNvSpPr>
          <p:nvPr>
            <p:ph type="title"/>
          </p:nvPr>
        </p:nvSpPr>
        <p:spPr>
          <a:xfrm>
            <a:off x="1571510" y="329568"/>
            <a:ext cx="12290425" cy="842077"/>
          </a:xfrm>
        </p:spPr>
        <p:txBody>
          <a:bodyPr wrap="square" anchor="t" anchorCtr="0">
            <a:spAutoFit/>
          </a:bodyPr>
          <a:lstStyle/>
          <a:p>
            <a:r>
              <a:rPr lang="el"/>
              <a:t>Κάντε κλικ για να επεξεργαστείτε το στυλ τίτλου</a:t>
            </a:r>
          </a:p>
        </p:txBody>
      </p:sp>
      <p:sp>
        <p:nvSpPr>
          <p:cNvPr id="6" name="Plassholder for innhold 2">
            <a:extLst>
              <a:ext uri="{FF2B5EF4-FFF2-40B4-BE49-F238E27FC236}">
                <a16:creationId xmlns:a16="http://schemas.microsoft.com/office/drawing/2014/main" id="{E1E3CEDE-1D85-F54C-B415-CE6111D39453}"/>
              </a:ext>
            </a:extLst>
          </p:cNvPr>
          <p:cNvSpPr>
            <a:spLocks noGrp="1"/>
          </p:cNvSpPr>
          <p:nvPr>
            <p:ph idx="1"/>
          </p:nvPr>
        </p:nvSpPr>
        <p:spPr>
          <a:xfrm>
            <a:off x="1571510" y="1510234"/>
            <a:ext cx="12290425" cy="6195263"/>
          </a:xfrm>
        </p:spPr>
        <p:txBody>
          <a:bodyPr/>
          <a:lstStyle/>
          <a:p>
            <a:pPr lvl="0"/>
            <a:r>
              <a:rPr lang="el"/>
              <a:t>Κάντε κλικ για να επεξεργαστείτε τεχνοτροπίες κειμένου στο πρότυπο</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Tree>
    <p:extLst>
      <p:ext uri="{BB962C8B-B14F-4D97-AF65-F5344CB8AC3E}">
        <p14:creationId xmlns:p14="http://schemas.microsoft.com/office/powerpoint/2010/main" val="3132316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75310" y="659130"/>
            <a:ext cx="12593420" cy="973066"/>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l"/>
              <a:t>ΕΝΔΙΆΜΕΣΗ ΔΙΑΦΆΝΕΙΑ</a:t>
            </a:r>
          </a:p>
          <a:p>
            <a:pPr lvl="0"/>
            <a:r>
              <a:rPr lang="el"/>
              <a:t>ΣΕ ΔΎΟ ΓΡΑΜΜΈΣ ΕΆΝ ΕΊΝΑΙ ΑΠΑΡΑΊΤΗΤΟ</a:t>
            </a:r>
            <a:endParaRPr lang="en-US"/>
          </a:p>
        </p:txBody>
      </p:sp>
      <p:sp>
        <p:nvSpPr>
          <p:cNvPr id="21" name="Text Placeholder 11"/>
          <p:cNvSpPr>
            <a:spLocks noGrp="1"/>
          </p:cNvSpPr>
          <p:nvPr>
            <p:ph type="body" sz="quarter" idx="14" hasCustomPrompt="1"/>
          </p:nvPr>
        </p:nvSpPr>
        <p:spPr>
          <a:xfrm>
            <a:off x="2606040" y="1954531"/>
            <a:ext cx="10562690" cy="4968240"/>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lang="en-US" altLang="en-US" sz="2160" smtClean="0">
                <a:solidFill>
                  <a:srgbClr val="332B60"/>
                </a:solidFill>
              </a:defRPr>
            </a:lvl1pPr>
            <a:lvl2pPr marL="891540" indent="-342900">
              <a:buClr>
                <a:srgbClr val="4FBFD3"/>
              </a:buClr>
              <a:buFont typeface="Wingdings" panose="05000000000000000000" pitchFamily="2" charset="2"/>
              <a:buChar char="§"/>
              <a:defRPr sz="2160" baseline="0">
                <a:solidFill>
                  <a:srgbClr val="332B60"/>
                </a:solidFill>
              </a:defRPr>
            </a:lvl2pPr>
            <a:lvl3pPr marL="14401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3pPr>
            <a:lvl4pPr marL="1920240" indent="-274320">
              <a:buClr>
                <a:srgbClr val="4FBFD3"/>
              </a:buClr>
              <a:buFont typeface="Wingdings" panose="05000000000000000000" pitchFamily="2" charset="2"/>
              <a:buChar char="§"/>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5pPr>
            <a:lvl6pPr marL="2674620" marR="0" indent="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None/>
              <a:tabLst/>
              <a:defRPr sz="2160">
                <a:solidFill>
                  <a:srgbClr val="332B60"/>
                </a:solidFill>
              </a:defRPr>
            </a:lvl6pPr>
            <a:lvl7pPr>
              <a:defRPr sz="2160">
                <a:solidFill>
                  <a:srgbClr val="332B60"/>
                </a:solidFill>
              </a:defRPr>
            </a:lvl7pPr>
          </a:lstStyle>
          <a:p>
            <a:pPr lvl="0"/>
            <a:r>
              <a:rPr lang="el"/>
              <a:t>Vivamus hendrerit. Proin dapibus. Praesent ultrice ces nulla sit amet lacus.</a:t>
            </a:r>
          </a:p>
          <a:p>
            <a:pPr lvl="1"/>
            <a:r>
              <a:rPr lang="el" err="1"/>
              <a:t>Ut vitae nunc non pede tristique sagittis. Aliquam imperdiet elit vel justo. Quisque porttitor imperiandiet qua.</a:t>
            </a:r>
          </a:p>
          <a:p>
            <a:pPr lvl="2"/>
            <a:r>
              <a:rPr lang="el" err="1"/>
              <a:t>Phasellus vel lectus at orci ornare ultrices. Viva etmus justo est, vulputate eu.</a:t>
            </a:r>
          </a:p>
          <a:p>
            <a:pPr lvl="3"/>
            <a:r>
              <a:rPr lang="el" err="1"/>
              <a:t>Phasellus vel lectus at orci ornare ultrices. Viva etmus justo est, vulputate eu.</a:t>
            </a:r>
          </a:p>
          <a:p>
            <a:pPr lvl="4"/>
            <a:r>
              <a:rPr lang="el" err="1"/>
              <a:t>Phasellus vel lectus at orci ornare ultrices. Viva etmus justo est, vulputate eu.</a:t>
            </a:r>
          </a:p>
          <a:p>
            <a:pPr lvl="0"/>
            <a:r>
              <a:rPr lang="el" err="1"/>
              <a:t>Sed semper augue.</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l" err="1"/>
              <a:t>Sed semper augue.</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l" err="1"/>
              <a:t>Sed semper augue.</a:t>
            </a:r>
          </a:p>
          <a:p>
            <a:pPr lvl="0"/>
            <a:endParaRPr lang="et-EE"/>
          </a:p>
        </p:txBody>
      </p:sp>
    </p:spTree>
    <p:extLst>
      <p:ext uri="{BB962C8B-B14F-4D97-AF65-F5344CB8AC3E}">
        <p14:creationId xmlns:p14="http://schemas.microsoft.com/office/powerpoint/2010/main" val="395902141"/>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75310" y="659130"/>
            <a:ext cx="12593420" cy="973066"/>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l"/>
              <a:t>ΕΝΔΙΆΜΕΣΗ ΔΙΑΦΆΝΕΙΑ</a:t>
            </a:r>
          </a:p>
          <a:p>
            <a:pPr lvl="0"/>
            <a:r>
              <a:rPr lang="el"/>
              <a:t>ΣΕ ΔΎΟ ΓΡΑΜΜΈΣ ΕΆΝ ΕΊΝΑΙ ΑΠΑΡΑΊΤΗΤΟ</a:t>
            </a:r>
            <a:endParaRPr lang="en-US"/>
          </a:p>
        </p:txBody>
      </p:sp>
      <p:sp>
        <p:nvSpPr>
          <p:cNvPr id="21" name="Text Placeholder 11"/>
          <p:cNvSpPr>
            <a:spLocks noGrp="1"/>
          </p:cNvSpPr>
          <p:nvPr>
            <p:ph type="body" sz="quarter" idx="14" hasCustomPrompt="1"/>
          </p:nvPr>
        </p:nvSpPr>
        <p:spPr>
          <a:xfrm>
            <a:off x="2606040" y="1954531"/>
            <a:ext cx="10562690" cy="4968240"/>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lang="en-US" altLang="en-US" sz="2160" smtClean="0">
                <a:solidFill>
                  <a:srgbClr val="332B60"/>
                </a:solidFill>
              </a:defRPr>
            </a:lvl1pPr>
            <a:lvl2pPr marL="891540" indent="-342900">
              <a:buClr>
                <a:srgbClr val="4FBFD3"/>
              </a:buClr>
              <a:buFont typeface="Wingdings" panose="05000000000000000000" pitchFamily="2" charset="2"/>
              <a:buChar char="§"/>
              <a:defRPr sz="2160" baseline="0">
                <a:solidFill>
                  <a:srgbClr val="332B60"/>
                </a:solidFill>
              </a:defRPr>
            </a:lvl2pPr>
            <a:lvl3pPr marL="14401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3pPr>
            <a:lvl4pPr marL="1920240" indent="-274320">
              <a:buClr>
                <a:srgbClr val="4FBFD3"/>
              </a:buClr>
              <a:buFont typeface="Wingdings" panose="05000000000000000000" pitchFamily="2" charset="2"/>
              <a:buChar char="§"/>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5pPr>
            <a:lvl6pPr marL="2674620" marR="0" indent="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None/>
              <a:tabLst/>
              <a:defRPr sz="2160">
                <a:solidFill>
                  <a:srgbClr val="332B60"/>
                </a:solidFill>
              </a:defRPr>
            </a:lvl6pPr>
            <a:lvl7pPr>
              <a:defRPr sz="2160">
                <a:solidFill>
                  <a:srgbClr val="332B60"/>
                </a:solidFill>
              </a:defRPr>
            </a:lvl7pPr>
          </a:lstStyle>
          <a:p>
            <a:pPr lvl="0"/>
            <a:r>
              <a:rPr lang="el"/>
              <a:t>Vivamus hendrerit. Proin dapibus. Praesent ultrice ces nulla sit amet lacus.</a:t>
            </a:r>
          </a:p>
          <a:p>
            <a:pPr lvl="1"/>
            <a:r>
              <a:rPr lang="el" err="1"/>
              <a:t>Ut vitae nunc non pede tristique sagittis. Aliquam imperdiet elit vel justo. Quisque porttitor imperiandiet qua.</a:t>
            </a:r>
          </a:p>
          <a:p>
            <a:pPr lvl="2"/>
            <a:r>
              <a:rPr lang="el" err="1"/>
              <a:t>Phasellus vel lectus at orci ornare ultrices. Viva etmus justo est, vulputate eu.</a:t>
            </a:r>
          </a:p>
          <a:p>
            <a:pPr lvl="3"/>
            <a:r>
              <a:rPr lang="el" err="1"/>
              <a:t>Phasellus vel lectus at orci ornare ultrices. Viva etmus justo est, vulputate eu.</a:t>
            </a:r>
          </a:p>
          <a:p>
            <a:pPr lvl="4"/>
            <a:r>
              <a:rPr lang="el" err="1"/>
              <a:t>Phasellus vel lectus at orci ornare ultrices. Viva etmus justo est, vulputate eu.</a:t>
            </a:r>
          </a:p>
          <a:p>
            <a:pPr lvl="0"/>
            <a:r>
              <a:rPr lang="el" err="1"/>
              <a:t>Sed semper augue.</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l" err="1"/>
              <a:t>Sed semper augue.</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l" err="1"/>
              <a:t>Sed semper augue.</a:t>
            </a:r>
          </a:p>
          <a:p>
            <a:pPr lvl="0"/>
            <a:endParaRPr lang="et-EE"/>
          </a:p>
        </p:txBody>
      </p:sp>
    </p:spTree>
    <p:extLst>
      <p:ext uri="{BB962C8B-B14F-4D97-AF65-F5344CB8AC3E}">
        <p14:creationId xmlns:p14="http://schemas.microsoft.com/office/powerpoint/2010/main" val="2831583046"/>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575311" y="659130"/>
            <a:ext cx="12593420" cy="963326"/>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vl2pPr>
              <a:defRPr sz="3000"/>
            </a:lvl2pPr>
          </a:lstStyle>
          <a:p>
            <a:pPr lvl="0"/>
            <a:r>
              <a:rPr lang="el"/>
              <a:t>ΕΝΔΙΆΜΕΣΗ ΔΙΑΦΆΝΕΙΑ</a:t>
            </a:r>
          </a:p>
          <a:p>
            <a:pPr lvl="0"/>
            <a:r>
              <a:rPr lang="el"/>
              <a:t>ΣΕ ΔΎΟ ΓΡΑΜΜΈΣ ΕΆΝ ΕΊΝΑΙ ΑΠΑΡΑΊΤΗΤΟ</a:t>
            </a:r>
            <a:endParaRPr lang="en-US"/>
          </a:p>
        </p:txBody>
      </p:sp>
      <p:sp>
        <p:nvSpPr>
          <p:cNvPr id="14" name="Chart Placeholder 13"/>
          <p:cNvSpPr>
            <a:spLocks noGrp="1"/>
          </p:cNvSpPr>
          <p:nvPr>
            <p:ph type="chart" sz="quarter" idx="15" hasCustomPrompt="1"/>
          </p:nvPr>
        </p:nvSpPr>
        <p:spPr>
          <a:xfrm>
            <a:off x="2620198" y="3893130"/>
            <a:ext cx="10548533" cy="303706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l" noProof="0"/>
              <a:t>Κάντε κλικ στο εικονίδιο για να προσθέσετε ένα γράφημα</a:t>
            </a:r>
          </a:p>
        </p:txBody>
      </p:sp>
      <p:sp>
        <p:nvSpPr>
          <p:cNvPr id="16" name="Text Placeholder 15"/>
          <p:cNvSpPr>
            <a:spLocks noGrp="1"/>
          </p:cNvSpPr>
          <p:nvPr>
            <p:ph type="body" sz="quarter" idx="16" hasCustomPrompt="1"/>
          </p:nvPr>
        </p:nvSpPr>
        <p:spPr>
          <a:xfrm>
            <a:off x="2606040" y="2573992"/>
            <a:ext cx="10548533" cy="1082168"/>
          </a:xfrm>
          <a:prstGeom prst="rect">
            <a:avLst/>
          </a:prstGeom>
        </p:spPr>
        <p:txBody>
          <a:bodyPr lIns="0" tIns="0" rIns="0" bIns="0"/>
          <a:lstStyle>
            <a:lvl1pPr marL="274320" indent="-274320">
              <a:buClr>
                <a:schemeClr val="accent4"/>
              </a:buClr>
              <a:buFont typeface="Wingdings" panose="05000000000000000000" pitchFamily="2" charset="2"/>
              <a:buChar char="§"/>
              <a:defRPr sz="2160" baseline="0">
                <a:solidFill>
                  <a:srgbClr val="332B60"/>
                </a:solidFill>
                <a:latin typeface="Verdana" charset="0"/>
              </a:defRPr>
            </a:lvl1pPr>
            <a:lvl2pPr marL="891540" indent="-342900">
              <a:buClr>
                <a:schemeClr val="accent4"/>
              </a:buClr>
              <a:buFont typeface="Wingdings" panose="05000000000000000000" pitchFamily="2" charset="2"/>
              <a:buChar char="§"/>
              <a:defRPr sz="2160">
                <a:solidFill>
                  <a:srgbClr val="332B60"/>
                </a:solidFill>
              </a:defRPr>
            </a:lvl2pPr>
            <a:lvl3pPr marL="1371600" indent="-274320">
              <a:buClr>
                <a:schemeClr val="accent4"/>
              </a:buClr>
              <a:buFont typeface="Wingdings" panose="05000000000000000000" pitchFamily="2" charset="2"/>
              <a:buChar char="§"/>
              <a:defRPr sz="2160">
                <a:solidFill>
                  <a:srgbClr val="332B60"/>
                </a:solidFill>
              </a:defRPr>
            </a:lvl3pPr>
            <a:lvl4pPr marL="1645920" indent="0">
              <a:buFont typeface="Verdana" panose="020B0604030504040204" pitchFamily="34" charset="0"/>
              <a:buNone/>
              <a:defRPr/>
            </a:lvl4pPr>
          </a:lstStyle>
          <a:p>
            <a:pPr lvl="0"/>
            <a:r>
              <a:rPr lang="el" err="1"/>
              <a:t>Επεξεργαστείτε το κείμενο εδώ</a:t>
            </a:r>
            <a:endParaRPr lang="et-EE"/>
          </a:p>
          <a:p>
            <a:pPr lvl="1"/>
            <a:r>
              <a:rPr lang="el" err="1"/>
              <a:t>Επεξεργαστείτε το κείμενο εδώ</a:t>
            </a:r>
            <a:endParaRPr lang="et-EE"/>
          </a:p>
          <a:p>
            <a:pPr lvl="2"/>
            <a:r>
              <a:rPr lang="el" err="1"/>
              <a:t>Επεξεργαστείτε το κείμενο εδώ</a:t>
            </a:r>
            <a:endParaRPr lang="et-EE"/>
          </a:p>
          <a:p>
            <a:pPr lvl="2"/>
            <a:endParaRPr lang="et-EE"/>
          </a:p>
        </p:txBody>
      </p:sp>
      <p:sp>
        <p:nvSpPr>
          <p:cNvPr id="7" name="Text Placeholder 11"/>
          <p:cNvSpPr>
            <a:spLocks noGrp="1"/>
          </p:cNvSpPr>
          <p:nvPr>
            <p:ph type="body" sz="quarter" idx="18" hasCustomPrompt="1"/>
          </p:nvPr>
        </p:nvSpPr>
        <p:spPr>
          <a:xfrm>
            <a:off x="2606040" y="1954532"/>
            <a:ext cx="10548533" cy="496403"/>
          </a:xfrm>
          <a:prstGeom prst="rect">
            <a:avLst/>
          </a:prstGeom>
        </p:spPr>
        <p:txBody>
          <a:bodyPr lIns="0" tIns="0" rIns="0" bIns="0"/>
          <a:lstStyle>
            <a:lvl1pPr marL="0" marR="0" indent="0" algn="l" defTabSz="1097280" rtl="0" eaLnBrk="1" fontAlgn="auto" latinLnBrk="0" hangingPunct="1">
              <a:lnSpc>
                <a:spcPct val="90000"/>
              </a:lnSpc>
              <a:spcBef>
                <a:spcPts val="1200"/>
              </a:spcBef>
              <a:spcAft>
                <a:spcPts val="0"/>
              </a:spcAft>
              <a:buClrTx/>
              <a:buSzTx/>
              <a:buFont typeface="Wingdings" panose="05000000000000000000" pitchFamily="2" charset="2"/>
              <a:buNone/>
              <a:tabLst/>
              <a:defRPr sz="2160" baseline="0">
                <a:solidFill>
                  <a:srgbClr val="332B60"/>
                </a:solidFill>
                <a:latin typeface="Verdana" charset="0"/>
              </a:defRPr>
            </a:lvl1pPr>
          </a:lstStyle>
          <a:p>
            <a:pPr lvl="0"/>
            <a:r>
              <a:rPr lang="el" err="1"/>
              <a:t>Επεξεργαστείτε το κείμενο εδώ</a:t>
            </a:r>
            <a:endParaRPr lang="et-EE"/>
          </a:p>
        </p:txBody>
      </p:sp>
      <p:sp>
        <p:nvSpPr>
          <p:cNvPr id="6"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 altLang="en-US" sz="1440" b="0"/>
              <a:t>ΕΣΘΟΝΙΚΉ ΝΑΥΤΙΚΉ ΑΚΑΔΗΜΊΑ</a:t>
            </a:r>
            <a:endParaRPr lang="en-US" altLang="en-US" sz="1440" b="0"/>
          </a:p>
        </p:txBody>
      </p:sp>
      <p:cxnSp>
        <p:nvCxnSpPr>
          <p:cNvPr id="8" name="Straight Connector 7"/>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39665"/>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575310" y="659131"/>
            <a:ext cx="12788264" cy="97306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l"/>
              <a:t>ΕΝΔΙΆΜΕΣΗ ΔΙΑΦΆΝΕΙΑ</a:t>
            </a:r>
          </a:p>
          <a:p>
            <a:pPr lvl="0"/>
            <a:r>
              <a:rPr lang="el"/>
              <a:t>ΣΕ ΔΎΟ ΓΡΑΜΜΈΣ ΕΆΝ ΕΊΝΑΙ ΑΠΑΡΑΊΤΗΤΟ</a:t>
            </a:r>
            <a:endParaRPr lang="en-US"/>
          </a:p>
        </p:txBody>
      </p:sp>
      <p:sp>
        <p:nvSpPr>
          <p:cNvPr id="12" name="Text Placeholder 11"/>
          <p:cNvSpPr>
            <a:spLocks noGrp="1"/>
          </p:cNvSpPr>
          <p:nvPr>
            <p:ph type="body" sz="quarter" idx="14" hasCustomPrompt="1"/>
          </p:nvPr>
        </p:nvSpPr>
        <p:spPr>
          <a:xfrm>
            <a:off x="2606040" y="1954531"/>
            <a:ext cx="10757534" cy="465638"/>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l" err="1"/>
              <a:t>Επεξεργαστείτε το κείμενο εδώ</a:t>
            </a:r>
            <a:endParaRPr lang="et-EE"/>
          </a:p>
        </p:txBody>
      </p:sp>
      <p:sp>
        <p:nvSpPr>
          <p:cNvPr id="3" name="Picture Placeholder 2"/>
          <p:cNvSpPr>
            <a:spLocks noGrp="1"/>
          </p:cNvSpPr>
          <p:nvPr>
            <p:ph type="pic" sz="quarter" idx="16" hasCustomPrompt="1"/>
          </p:nvPr>
        </p:nvSpPr>
        <p:spPr>
          <a:xfrm>
            <a:off x="2606040" y="2635524"/>
            <a:ext cx="10757536" cy="428724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latin typeface="+mn-lt"/>
              </a:defRPr>
            </a:lvl1pPr>
          </a:lstStyle>
          <a:p>
            <a:pPr lvl="0"/>
            <a:r>
              <a:rPr lang="el" noProof="0"/>
              <a:t>Κάντε κλικ στο εικονίδιο για να προσθέσετε την εικόνα</a:t>
            </a:r>
          </a:p>
        </p:txBody>
      </p:sp>
      <p:sp>
        <p:nvSpPr>
          <p:cNvPr id="5"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 altLang="en-US" sz="1440" b="0"/>
              <a:t>ΕΣΘΟΝΙΚΉ ΝΑΥΤΙΚΉ ΑΚΑΔΗΜΊΑ</a:t>
            </a:r>
            <a:endParaRPr lang="en-US" altLang="en-US" sz="1440" b="0"/>
          </a:p>
        </p:txBody>
      </p:sp>
      <p:cxnSp>
        <p:nvCxnSpPr>
          <p:cNvPr id="6" name="Straight Connector 5"/>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96810"/>
      </p:ext>
    </p:extLst>
  </p:cSld>
  <p:clrMapOvr>
    <a:masterClrMapping/>
  </p:clrMapOvr>
  <p:extLst>
    <p:ext uri="{DCECCB84-F9BA-43D5-87BE-67443E8EF086}">
      <p15:sldGuideLst xmlns:p15="http://schemas.microsoft.com/office/powerpoint/2012/main">
        <p15:guide id="2" orient="horz" pos="3997">
          <p15:clr>
            <a:srgbClr val="FBAE40"/>
          </p15:clr>
        </p15:guide>
        <p15:guide id="3" orient="horz" pos="102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75312" y="659130"/>
            <a:ext cx="7331256" cy="90627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l"/>
              <a:t>ΕΝΔΙΆΜΕΣΗ ΔΙΑΦΆΝΕΙΑ</a:t>
            </a:r>
          </a:p>
          <a:p>
            <a:pPr lvl="0"/>
            <a:r>
              <a:rPr lang="el"/>
              <a:t>ΣΕ ΔΎΟ ΓΡΑΜΜΈΣ ΕΆΝ ΕΊΝΑΙ ΑΠΑΡΑΊΤΗΤΟ</a:t>
            </a:r>
            <a:endParaRPr lang="en-US"/>
          </a:p>
        </p:txBody>
      </p:sp>
      <p:sp>
        <p:nvSpPr>
          <p:cNvPr id="12" name="Chart Placeholder 13"/>
          <p:cNvSpPr>
            <a:spLocks noGrp="1"/>
          </p:cNvSpPr>
          <p:nvPr>
            <p:ph type="chart" sz="quarter" idx="15" hasCustomPrompt="1"/>
          </p:nvPr>
        </p:nvSpPr>
        <p:spPr>
          <a:xfrm>
            <a:off x="8265796" y="659131"/>
            <a:ext cx="5097781" cy="626364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latin typeface="+mn-lt"/>
              </a:defRPr>
            </a:lvl1pPr>
          </a:lstStyle>
          <a:p>
            <a:pPr lvl="0"/>
            <a:r>
              <a:rPr lang="el" noProof="0"/>
              <a:t>Κάντε κλικ στο εικονίδιο για να προσθέσετε ένα γράφημα</a:t>
            </a:r>
          </a:p>
        </p:txBody>
      </p:sp>
      <p:sp>
        <p:nvSpPr>
          <p:cNvPr id="17" name="Text Placeholder 11"/>
          <p:cNvSpPr>
            <a:spLocks noGrp="1"/>
          </p:cNvSpPr>
          <p:nvPr>
            <p:ph type="body" sz="quarter" idx="16" hasCustomPrompt="1"/>
          </p:nvPr>
        </p:nvSpPr>
        <p:spPr>
          <a:xfrm>
            <a:off x="2606041" y="1954532"/>
            <a:ext cx="5222077" cy="4968239"/>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chemeClr val="accent4"/>
              </a:buClr>
              <a:buSzTx/>
              <a:buFont typeface="Wingdings" panose="05000000000000000000" pitchFamily="2" charset="2"/>
              <a:buChar char="§"/>
              <a:tabLst/>
              <a:defRPr sz="2160" baseline="0">
                <a:solidFill>
                  <a:srgbClr val="332B60"/>
                </a:solidFill>
                <a:latin typeface="Verdana" charset="0"/>
              </a:defRPr>
            </a:lvl1pPr>
            <a:lvl2pPr marL="822960" indent="-274320">
              <a:buClr>
                <a:schemeClr val="accent4"/>
              </a:buClr>
              <a:buFont typeface="Wingdings" panose="05000000000000000000" pitchFamily="2" charset="2"/>
              <a:buChar char="§"/>
              <a:defRPr sz="2160">
                <a:solidFill>
                  <a:srgbClr val="332B60"/>
                </a:solidFill>
              </a:defRPr>
            </a:lvl2pPr>
            <a:lvl3pPr marL="1371600" indent="-274320">
              <a:buClr>
                <a:schemeClr val="accent4"/>
              </a:buClr>
              <a:buFont typeface="Wingdings" panose="05000000000000000000" pitchFamily="2" charset="2"/>
              <a:buChar char="§"/>
              <a:defRPr sz="2160">
                <a:solidFill>
                  <a:srgbClr val="332B60"/>
                </a:solidFill>
              </a:defRPr>
            </a:lvl3pPr>
            <a:lvl4pPr marL="192024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5pPr>
            <a:lvl6pPr marL="301752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6pPr>
            <a:lvl7pPr marL="356616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7pPr>
          </a:lstStyle>
          <a:p>
            <a:pPr lvl="0"/>
            <a:r>
              <a:rPr lang="el" err="1"/>
              <a:t>Επεξεργαστείτε το κείμενο εδώ</a:t>
            </a:r>
            <a:endParaRPr lang="et-EE"/>
          </a:p>
          <a:p>
            <a:pPr lvl="1"/>
            <a:r>
              <a:rPr lang="el" err="1"/>
              <a:t>Επεξεργαστείτε το κείμενο εδώ</a:t>
            </a:r>
            <a:endParaRPr lang="et-EE"/>
          </a:p>
          <a:p>
            <a:pPr lvl="2"/>
            <a:r>
              <a:rPr lang="el" err="1"/>
              <a:t>Επεξεργαστείτε το κείμενο εδώ</a:t>
            </a:r>
            <a:endParaRPr lang="et-EE"/>
          </a:p>
          <a:p>
            <a:pPr lvl="3"/>
            <a:r>
              <a:rPr lang="el" err="1"/>
              <a:t>Επεξεργαστείτε το κείμενο εδώ</a:t>
            </a:r>
            <a:endParaRPr lang="et-EE"/>
          </a:p>
          <a:p>
            <a:pPr lvl="4"/>
            <a:r>
              <a:rPr lang="el" err="1"/>
              <a:t>Επεξεργαστείτε το κείμενο εδώ</a:t>
            </a:r>
            <a:endParaRPr lang="et-EE"/>
          </a:p>
        </p:txBody>
      </p:sp>
    </p:spTree>
    <p:extLst>
      <p:ext uri="{BB962C8B-B14F-4D97-AF65-F5344CB8AC3E}">
        <p14:creationId xmlns:p14="http://schemas.microsoft.com/office/powerpoint/2010/main" val="435370427"/>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575310" y="659130"/>
            <a:ext cx="7252807" cy="90627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vl2pPr>
              <a:defRPr sz="2640" b="1" i="0"/>
            </a:lvl2pPr>
          </a:lstStyle>
          <a:p>
            <a:pPr lvl="0"/>
            <a:r>
              <a:rPr lang="el"/>
              <a:t>ΕΝΔΙΆΜΕΣΗ ΔΙΑΦΆΝΕΙΑ</a:t>
            </a:r>
          </a:p>
          <a:p>
            <a:pPr lvl="0"/>
            <a:r>
              <a:rPr lang="el"/>
              <a:t>ΣΕ ΔΎΟ ΓΡΑΜΜΈΣ ΕΆΝ ΕΊΝΑΙ ΑΠΑΡΑΊΤΗΤΟ</a:t>
            </a:r>
            <a:endParaRPr lang="en-US"/>
          </a:p>
        </p:txBody>
      </p:sp>
      <p:sp>
        <p:nvSpPr>
          <p:cNvPr id="20" name="Picture Placeholder 19"/>
          <p:cNvSpPr>
            <a:spLocks noGrp="1"/>
          </p:cNvSpPr>
          <p:nvPr>
            <p:ph type="pic" sz="quarter" idx="17" hasCustomPrompt="1"/>
          </p:nvPr>
        </p:nvSpPr>
        <p:spPr>
          <a:xfrm>
            <a:off x="8265796" y="659131"/>
            <a:ext cx="5097781" cy="626364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l" noProof="0"/>
              <a:t>Κάντε κλικ στο εικονίδιο για να προσθέσετε την εικόνα</a:t>
            </a:r>
          </a:p>
        </p:txBody>
      </p:sp>
      <p:sp>
        <p:nvSpPr>
          <p:cNvPr id="8" name="Text Placeholder 11"/>
          <p:cNvSpPr>
            <a:spLocks noGrp="1"/>
          </p:cNvSpPr>
          <p:nvPr>
            <p:ph type="body" sz="quarter" idx="16" hasCustomPrompt="1"/>
          </p:nvPr>
        </p:nvSpPr>
        <p:spPr>
          <a:xfrm>
            <a:off x="2606041" y="1954532"/>
            <a:ext cx="5222077" cy="4968239"/>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chemeClr val="accent4"/>
              </a:buClr>
              <a:buSzTx/>
              <a:buFont typeface="Wingdings" panose="05000000000000000000" pitchFamily="2" charset="2"/>
              <a:buChar char="§"/>
              <a:tabLst/>
              <a:defRPr sz="2160" baseline="0">
                <a:solidFill>
                  <a:srgbClr val="332B60"/>
                </a:solidFill>
                <a:latin typeface="Verdana" charset="0"/>
              </a:defRPr>
            </a:lvl1pPr>
            <a:lvl2pPr marL="822960" indent="-274320">
              <a:buClr>
                <a:schemeClr val="accent4"/>
              </a:buClr>
              <a:buFont typeface="Wingdings" panose="05000000000000000000" pitchFamily="2" charset="2"/>
              <a:buChar char="§"/>
              <a:defRPr sz="2160">
                <a:solidFill>
                  <a:srgbClr val="332B60"/>
                </a:solidFill>
              </a:defRPr>
            </a:lvl2pPr>
            <a:lvl3pPr marL="1371600" indent="-274320">
              <a:buClr>
                <a:schemeClr val="accent4"/>
              </a:buClr>
              <a:buFont typeface="Wingdings" panose="05000000000000000000" pitchFamily="2" charset="2"/>
              <a:buChar char="§"/>
              <a:defRPr sz="2160">
                <a:solidFill>
                  <a:srgbClr val="332B60"/>
                </a:solidFill>
              </a:defRPr>
            </a:lvl3pPr>
            <a:lvl4pPr marL="192024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5pPr>
            <a:lvl6pPr marL="3017520" marR="0" indent="-342900" algn="l" defTabSz="1097280" rtl="0" eaLnBrk="1" fontAlgn="base" latinLnBrk="0" hangingPunct="1">
              <a:lnSpc>
                <a:spcPct val="90000"/>
              </a:lnSpc>
              <a:spcBef>
                <a:spcPts val="600"/>
              </a:spcBef>
              <a:spcAft>
                <a:spcPct val="0"/>
              </a:spcAft>
              <a:buClr>
                <a:srgbClr val="E4067E"/>
              </a:buClr>
              <a:buSzTx/>
              <a:buFont typeface="Wingdings" panose="05000000000000000000" pitchFamily="2" charset="2"/>
              <a:buChar char="§"/>
              <a:tabLst/>
              <a:defRPr sz="2160">
                <a:solidFill>
                  <a:srgbClr val="332B60"/>
                </a:solidFill>
              </a:defRPr>
            </a:lvl6pPr>
            <a:lvl7pPr marL="3566160" marR="0" indent="-342900" algn="l" defTabSz="1097280" rtl="0" eaLnBrk="1" fontAlgn="base" latinLnBrk="0" hangingPunct="1">
              <a:lnSpc>
                <a:spcPct val="90000"/>
              </a:lnSpc>
              <a:spcBef>
                <a:spcPts val="600"/>
              </a:spcBef>
              <a:spcAft>
                <a:spcPct val="0"/>
              </a:spcAft>
              <a:buClr>
                <a:srgbClr val="E4067E"/>
              </a:buClr>
              <a:buSzTx/>
              <a:buFont typeface="Wingdings" panose="05000000000000000000" pitchFamily="2" charset="2"/>
              <a:buChar char="§"/>
              <a:tabLst/>
              <a:defRPr sz="2160">
                <a:solidFill>
                  <a:srgbClr val="332B60"/>
                </a:solidFill>
              </a:defRPr>
            </a:lvl7pPr>
          </a:lstStyle>
          <a:p>
            <a:pPr lvl="0"/>
            <a:r>
              <a:rPr lang="el" err="1"/>
              <a:t>Επεξεργαστείτε το κείμενο εδώ</a:t>
            </a:r>
            <a:endParaRPr lang="et-EE"/>
          </a:p>
          <a:p>
            <a:pPr lvl="1"/>
            <a:r>
              <a:rPr lang="el" err="1"/>
              <a:t>Επεξεργαστείτε το κείμενο εδώ</a:t>
            </a:r>
            <a:endParaRPr lang="et-EE"/>
          </a:p>
          <a:p>
            <a:pPr lvl="2"/>
            <a:r>
              <a:rPr lang="el" err="1"/>
              <a:t>Επεξεργαστείτε το κείμενο εδώ</a:t>
            </a:r>
            <a:endParaRPr lang="et-EE"/>
          </a:p>
          <a:p>
            <a:pPr lvl="3"/>
            <a:r>
              <a:rPr lang="el" err="1"/>
              <a:t>Επεξεργαστείτε το κείμενο εδώ</a:t>
            </a:r>
            <a:endParaRPr lang="et-EE"/>
          </a:p>
          <a:p>
            <a:pPr lvl="4"/>
            <a:r>
              <a:rPr lang="el" err="1"/>
              <a:t>Επεξεργαστείτε το κείμενο εδώ</a:t>
            </a:r>
            <a:endParaRPr lang="et-EE"/>
          </a:p>
        </p:txBody>
      </p:sp>
    </p:spTree>
    <p:extLst>
      <p:ext uri="{BB962C8B-B14F-4D97-AF65-F5344CB8AC3E}">
        <p14:creationId xmlns:p14="http://schemas.microsoft.com/office/powerpoint/2010/main" val="3845687076"/>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2.png"/><Relationship Id="rId2" Type="http://schemas.openxmlformats.org/officeDocument/2006/relationships/slideLayout" Target="../slideLayouts/slideLayout5.xml"/><Relationship Id="rId16"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03302C-615A-C3E1-7C63-7D8DE8CC811A}"/>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93B5B20A-6EBA-D301-1627-ECECD33A53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87BFED39-5426-F4A5-F4DF-7BD27BF6E3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234528-DCE9-BE07-3EFB-383C43ABF645}"/>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C288CAAC-0C94-3FA0-D2C3-5D5FA300AC3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2321ECA8-38D9-5C28-EA05-048A5D2645D5}"/>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3757263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hf hdr="0" ftr="0"/>
  <p:txStyles>
    <p:titleStyle>
      <a:lvl1pPr algn="l" rtl="0" eaLnBrk="1" fontAlgn="base" hangingPunct="1">
        <a:lnSpc>
          <a:spcPct val="90000"/>
        </a:lnSpc>
        <a:spcBef>
          <a:spcPct val="0"/>
        </a:spcBef>
        <a:spcAft>
          <a:spcPct val="0"/>
        </a:spcAft>
        <a:defRPr sz="5280" kern="1200">
          <a:solidFill>
            <a:schemeClr val="tx1"/>
          </a:solidFill>
          <a:latin typeface="+mj-lt"/>
          <a:ea typeface="+mj-ea"/>
          <a:cs typeface="+mj-cs"/>
        </a:defRPr>
      </a:lvl1pPr>
      <a:lvl2pPr algn="l" rtl="0" eaLnBrk="1" fontAlgn="base" hangingPunct="1">
        <a:lnSpc>
          <a:spcPct val="90000"/>
        </a:lnSpc>
        <a:spcBef>
          <a:spcPct val="0"/>
        </a:spcBef>
        <a:spcAft>
          <a:spcPct val="0"/>
        </a:spcAft>
        <a:defRPr sz="5280">
          <a:solidFill>
            <a:schemeClr val="tx1"/>
          </a:solidFill>
          <a:latin typeface="Verdana" charset="0"/>
        </a:defRPr>
      </a:lvl2pPr>
      <a:lvl3pPr algn="l" rtl="0" eaLnBrk="1" fontAlgn="base" hangingPunct="1">
        <a:lnSpc>
          <a:spcPct val="90000"/>
        </a:lnSpc>
        <a:spcBef>
          <a:spcPct val="0"/>
        </a:spcBef>
        <a:spcAft>
          <a:spcPct val="0"/>
        </a:spcAft>
        <a:defRPr sz="5280">
          <a:solidFill>
            <a:schemeClr val="tx1"/>
          </a:solidFill>
          <a:latin typeface="Verdana" charset="0"/>
        </a:defRPr>
      </a:lvl3pPr>
      <a:lvl4pPr algn="l" rtl="0" eaLnBrk="1" fontAlgn="base" hangingPunct="1">
        <a:lnSpc>
          <a:spcPct val="90000"/>
        </a:lnSpc>
        <a:spcBef>
          <a:spcPct val="0"/>
        </a:spcBef>
        <a:spcAft>
          <a:spcPct val="0"/>
        </a:spcAft>
        <a:defRPr sz="5280">
          <a:solidFill>
            <a:schemeClr val="tx1"/>
          </a:solidFill>
          <a:latin typeface="Verdana" charset="0"/>
        </a:defRPr>
      </a:lvl4pPr>
      <a:lvl5pPr algn="l" rtl="0" eaLnBrk="1" fontAlgn="base" hangingPunct="1">
        <a:lnSpc>
          <a:spcPct val="90000"/>
        </a:lnSpc>
        <a:spcBef>
          <a:spcPct val="0"/>
        </a:spcBef>
        <a:spcAft>
          <a:spcPct val="0"/>
        </a:spcAft>
        <a:defRPr sz="5280">
          <a:solidFill>
            <a:schemeClr val="tx1"/>
          </a:solidFill>
          <a:latin typeface="Verdana" charset="0"/>
        </a:defRPr>
      </a:lvl5pPr>
      <a:lvl6pPr marL="548640" algn="l" rtl="0" eaLnBrk="1" fontAlgn="base" hangingPunct="1">
        <a:lnSpc>
          <a:spcPct val="90000"/>
        </a:lnSpc>
        <a:spcBef>
          <a:spcPct val="0"/>
        </a:spcBef>
        <a:spcAft>
          <a:spcPct val="0"/>
        </a:spcAft>
        <a:defRPr sz="5280">
          <a:solidFill>
            <a:schemeClr val="tx1"/>
          </a:solidFill>
          <a:latin typeface="Calibri Light" charset="0"/>
        </a:defRPr>
      </a:lvl6pPr>
      <a:lvl7pPr marL="1097280" algn="l" rtl="0" eaLnBrk="1" fontAlgn="base" hangingPunct="1">
        <a:lnSpc>
          <a:spcPct val="90000"/>
        </a:lnSpc>
        <a:spcBef>
          <a:spcPct val="0"/>
        </a:spcBef>
        <a:spcAft>
          <a:spcPct val="0"/>
        </a:spcAft>
        <a:defRPr sz="5280">
          <a:solidFill>
            <a:schemeClr val="tx1"/>
          </a:solidFill>
          <a:latin typeface="Calibri Light" charset="0"/>
        </a:defRPr>
      </a:lvl7pPr>
      <a:lvl8pPr marL="1645920" algn="l" rtl="0" eaLnBrk="1" fontAlgn="base" hangingPunct="1">
        <a:lnSpc>
          <a:spcPct val="90000"/>
        </a:lnSpc>
        <a:spcBef>
          <a:spcPct val="0"/>
        </a:spcBef>
        <a:spcAft>
          <a:spcPct val="0"/>
        </a:spcAft>
        <a:defRPr sz="5280">
          <a:solidFill>
            <a:schemeClr val="tx1"/>
          </a:solidFill>
          <a:latin typeface="Calibri Light" charset="0"/>
        </a:defRPr>
      </a:lvl8pPr>
      <a:lvl9pPr marL="2194560" algn="l" rtl="0" eaLnBrk="1" fontAlgn="base" hangingPunct="1">
        <a:lnSpc>
          <a:spcPct val="90000"/>
        </a:lnSpc>
        <a:spcBef>
          <a:spcPct val="0"/>
        </a:spcBef>
        <a:spcAft>
          <a:spcPct val="0"/>
        </a:spcAft>
        <a:defRPr sz="5280">
          <a:solidFill>
            <a:schemeClr val="tx1"/>
          </a:solidFill>
          <a:latin typeface="Calibri Light" charset="0"/>
        </a:defRPr>
      </a:lvl9pPr>
    </p:titleStyle>
    <p:bodyStyle>
      <a:lvl1pPr marL="274320" indent="-274320" algn="l" rtl="0" eaLnBrk="1" fontAlgn="base" hangingPunct="1">
        <a:lnSpc>
          <a:spcPct val="90000"/>
        </a:lnSpc>
        <a:spcBef>
          <a:spcPts val="1200"/>
        </a:spcBef>
        <a:spcAft>
          <a:spcPct val="0"/>
        </a:spcAft>
        <a:buFont typeface="Arial" charset="0"/>
        <a:buChar char="•"/>
        <a:defRPr sz="3360" kern="1200">
          <a:solidFill>
            <a:schemeClr val="tx1"/>
          </a:solidFill>
          <a:latin typeface="+mn-lt"/>
          <a:ea typeface="+mn-ea"/>
          <a:cs typeface="+mn-cs"/>
        </a:defRPr>
      </a:lvl1pPr>
      <a:lvl2pPr marL="822960" indent="-274320" algn="l" rtl="0" eaLnBrk="1" fontAlgn="base" hangingPunct="1">
        <a:lnSpc>
          <a:spcPct val="90000"/>
        </a:lnSpc>
        <a:spcBef>
          <a:spcPts val="600"/>
        </a:spcBef>
        <a:spcAft>
          <a:spcPct val="0"/>
        </a:spcAft>
        <a:buFont typeface="Arial" charset="0"/>
        <a:buChar char="•"/>
        <a:defRPr sz="2880" kern="1200">
          <a:solidFill>
            <a:schemeClr val="tx1"/>
          </a:solidFill>
          <a:latin typeface="+mn-lt"/>
          <a:ea typeface="+mn-ea"/>
          <a:cs typeface="+mn-cs"/>
        </a:defRPr>
      </a:lvl2pPr>
      <a:lvl3pPr marL="1371600" indent="-274320" algn="l" rtl="0" eaLnBrk="1" fontAlgn="base" hangingPunct="1">
        <a:lnSpc>
          <a:spcPct val="90000"/>
        </a:lnSpc>
        <a:spcBef>
          <a:spcPts val="600"/>
        </a:spcBef>
        <a:spcAft>
          <a:spcPct val="0"/>
        </a:spcAft>
        <a:buFont typeface="Arial" charset="0"/>
        <a:buChar char="•"/>
        <a:defRPr sz="2400" kern="1200">
          <a:solidFill>
            <a:schemeClr val="tx1"/>
          </a:solidFill>
          <a:latin typeface="+mn-lt"/>
          <a:ea typeface="+mn-ea"/>
          <a:cs typeface="+mn-cs"/>
        </a:defRPr>
      </a:lvl3pPr>
      <a:lvl4pPr marL="1920240" indent="-274320" algn="l" rtl="0" eaLnBrk="1" fontAlgn="base" hangingPunct="1">
        <a:lnSpc>
          <a:spcPct val="90000"/>
        </a:lnSpc>
        <a:spcBef>
          <a:spcPts val="600"/>
        </a:spcBef>
        <a:spcAft>
          <a:spcPct val="0"/>
        </a:spcAft>
        <a:buFont typeface="Arial" charset="0"/>
        <a:buChar char="•"/>
        <a:defRPr kern="1200">
          <a:solidFill>
            <a:schemeClr val="tx1"/>
          </a:solidFill>
          <a:latin typeface="+mn-lt"/>
          <a:ea typeface="+mn-ea"/>
          <a:cs typeface="+mn-cs"/>
        </a:defRPr>
      </a:lvl4pPr>
      <a:lvl5pPr marL="2468880" indent="-274320" algn="l" rtl="0" eaLnBrk="1" fontAlgn="base" hangingPunct="1">
        <a:lnSpc>
          <a:spcPct val="90000"/>
        </a:lnSpc>
        <a:spcBef>
          <a:spcPts val="600"/>
        </a:spcBef>
        <a:spcAft>
          <a:spcPct val="0"/>
        </a:spcAft>
        <a:buFont typeface="Arial" charset="0"/>
        <a:buChar char="•"/>
        <a:defRPr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p15:clr>
            <a:srgbClr val="F26B43"/>
          </p15:clr>
        </p15:guide>
        <p15:guide id="2" pos="302">
          <p15:clr>
            <a:srgbClr val="F26B43"/>
          </p15:clr>
        </p15:guide>
        <p15:guide id="3" pos="1368">
          <p15:clr>
            <a:srgbClr val="F26B43"/>
          </p15:clr>
        </p15:guide>
        <p15:guide id="4" orient="horz" pos="3997">
          <p15:clr>
            <a:srgbClr val="F26B43"/>
          </p15:clr>
        </p15:guide>
        <p15:guide id="5" orient="horz" pos="1026">
          <p15:clr>
            <a:srgbClr val="F26B43"/>
          </p15:clr>
        </p15:guide>
        <p15:guide id="6" orient="horz" pos="3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8F85D70-F2AC-447D-8A78-FEEC44682EDD}"/>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l"/>
              <a:t>Επεξεργασία μορφής κύριου τίτλου</a:t>
            </a:r>
          </a:p>
        </p:txBody>
      </p:sp>
      <p:sp>
        <p:nvSpPr>
          <p:cNvPr id="3" name="Textplatzhalter 2">
            <a:extLst>
              <a:ext uri="{FF2B5EF4-FFF2-40B4-BE49-F238E27FC236}">
                <a16:creationId xmlns:a16="http://schemas.microsoft.com/office/drawing/2014/main" id="{A717BDA8-B1A0-45C4-AC9F-61559F6C5E53}"/>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Datumsplatzhalter 3">
            <a:extLst>
              <a:ext uri="{FF2B5EF4-FFF2-40B4-BE49-F238E27FC236}">
                <a16:creationId xmlns:a16="http://schemas.microsoft.com/office/drawing/2014/main" id="{FFC3238E-8B55-419A-B4AD-C24D7C785DB8}"/>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F376C6F7-ECD9-4CCB-A071-813575DC14D8}"/>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C818865-EA25-4723-987B-D4642005282A}"/>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AFB950C3-B6C7-4DE8-8136-AF52879A290E}" type="slidenum">
              <a:rPr lang="de-DE" smtClean="0"/>
              <a:t>‹#›</a:t>
            </a:fld>
            <a:endParaRPr lang="de-DE"/>
          </a:p>
        </p:txBody>
      </p:sp>
      <p:grpSp>
        <p:nvGrpSpPr>
          <p:cNvPr id="8" name="Group 7">
            <a:extLst>
              <a:ext uri="{FF2B5EF4-FFF2-40B4-BE49-F238E27FC236}">
                <a16:creationId xmlns:a16="http://schemas.microsoft.com/office/drawing/2014/main" id="{93411F1D-9A98-8917-2808-F2ABB30AE1B6}"/>
              </a:ext>
            </a:extLst>
          </p:cNvPr>
          <p:cNvGrpSpPr/>
          <p:nvPr userDrawn="1"/>
        </p:nvGrpSpPr>
        <p:grpSpPr>
          <a:xfrm>
            <a:off x="10972801" y="7594540"/>
            <a:ext cx="2591913" cy="481557"/>
            <a:chOff x="5179092" y="5483822"/>
            <a:chExt cx="3294001" cy="612000"/>
          </a:xfrm>
        </p:grpSpPr>
        <p:pic>
          <p:nvPicPr>
            <p:cNvPr id="9" name="Picture 8">
              <a:extLst>
                <a:ext uri="{FF2B5EF4-FFF2-40B4-BE49-F238E27FC236}">
                  <a16:creationId xmlns:a16="http://schemas.microsoft.com/office/drawing/2014/main" id="{B76C22CE-F702-24DE-285C-912B35CB913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F679DE8C-0164-47B6-6DA7-B9F7B09927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3024708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de-DE"/>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8F85D70-F2AC-447D-8A78-FEEC44682EDD}"/>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l"/>
              <a:t>Επεξεργασία μορφής κύριου τίτλου</a:t>
            </a:r>
          </a:p>
        </p:txBody>
      </p:sp>
      <p:sp>
        <p:nvSpPr>
          <p:cNvPr id="3" name="Textplatzhalter 2">
            <a:extLst>
              <a:ext uri="{FF2B5EF4-FFF2-40B4-BE49-F238E27FC236}">
                <a16:creationId xmlns:a16="http://schemas.microsoft.com/office/drawing/2014/main" id="{A717BDA8-B1A0-45C4-AC9F-61559F6C5E53}"/>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l"/>
              <a:t>Επεξεργασία μορφής κύριου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Datumsplatzhalter 3">
            <a:extLst>
              <a:ext uri="{FF2B5EF4-FFF2-40B4-BE49-F238E27FC236}">
                <a16:creationId xmlns:a16="http://schemas.microsoft.com/office/drawing/2014/main" id="{FFC3238E-8B55-419A-B4AD-C24D7C785DB8}"/>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6EF8DDC5-6E39-49E7-89E2-222F5584D36E}" type="datetimeFigureOut">
              <a:rPr lang="de-DE" smtClean="0"/>
              <a:t>16.02.2026</a:t>
            </a:fld>
            <a:endParaRPr lang="de-DE"/>
          </a:p>
        </p:txBody>
      </p:sp>
      <p:sp>
        <p:nvSpPr>
          <p:cNvPr id="5" name="Fußzeilenplatzhalter 4">
            <a:extLst>
              <a:ext uri="{FF2B5EF4-FFF2-40B4-BE49-F238E27FC236}">
                <a16:creationId xmlns:a16="http://schemas.microsoft.com/office/drawing/2014/main" id="{F376C6F7-ECD9-4CCB-A071-813575DC14D8}"/>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C818865-EA25-4723-987B-D4642005282A}"/>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AFB950C3-B6C7-4DE8-8136-AF52879A290E}" type="slidenum">
              <a:rPr lang="de-DE" smtClean="0"/>
              <a:t>‹#›</a:t>
            </a:fld>
            <a:endParaRPr lang="de-DE"/>
          </a:p>
        </p:txBody>
      </p:sp>
      <p:grpSp>
        <p:nvGrpSpPr>
          <p:cNvPr id="7" name="Group 6">
            <a:extLst>
              <a:ext uri="{FF2B5EF4-FFF2-40B4-BE49-F238E27FC236}">
                <a16:creationId xmlns:a16="http://schemas.microsoft.com/office/drawing/2014/main" id="{BB8A0580-E1C9-BBA9-4915-36D0A5BC928A}"/>
              </a:ext>
            </a:extLst>
          </p:cNvPr>
          <p:cNvGrpSpPr/>
          <p:nvPr userDrawn="1"/>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39719D60-A6EC-3200-9CB0-B64E5937EA5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8593F6C6-568A-2B90-27A3-B52B8C70473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5134604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de-DE"/>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ideo" Target="https://www.youtube.com/embed/elxVj_ddYf4?feature=oembed"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8.e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xml"/><Relationship Id="rId1" Type="http://schemas.openxmlformats.org/officeDocument/2006/relationships/customXml" Target="../../customXml/item8.xml"/><Relationship Id="rId4"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customXml" Target="../../customXml/item10.xml"/><Relationship Id="rId6" Type="http://schemas.openxmlformats.org/officeDocument/2006/relationships/image" Target="../media/image60.png"/><Relationship Id="rId5" Type="http://schemas.openxmlformats.org/officeDocument/2006/relationships/hyperlink" Target="https://www.youtube.com/watch?v=aSBSLYx3rwA" TargetMode="External"/><Relationship Id="rId4"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xml"/><Relationship Id="rId1" Type="http://schemas.openxmlformats.org/officeDocument/2006/relationships/customXml" Target="../../customXml/item7.xml"/><Relationship Id="rId4"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40.xml"/><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8.tiff"/><Relationship Id="rId2" Type="http://schemas.openxmlformats.org/officeDocument/2006/relationships/image" Target="../media/image77.jpeg"/><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0.xml"/><Relationship Id="rId5" Type="http://schemas.openxmlformats.org/officeDocument/2006/relationships/image" Target="../media/image82.png"/><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40.xml"/><Relationship Id="rId4" Type="http://schemas.openxmlformats.org/officeDocument/2006/relationships/image" Target="../media/image95.png"/></Relationships>
</file>

<file path=ppt/slides/_rels/slide6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32.xml"/><Relationship Id="rId4" Type="http://schemas.openxmlformats.org/officeDocument/2006/relationships/image" Target="../media/image97.png"/></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6.xml"/><Relationship Id="rId1" Type="http://schemas.openxmlformats.org/officeDocument/2006/relationships/slideLayout" Target="../slideLayouts/slideLayout3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7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40.xml"/><Relationship Id="rId5" Type="http://schemas.openxmlformats.org/officeDocument/2006/relationships/image" Target="../media/image112.png"/><Relationship Id="rId4" Type="http://schemas.openxmlformats.org/officeDocument/2006/relationships/image" Target="../media/image111.png"/></Relationships>
</file>

<file path=ppt/slides/_rels/slide7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9.xml"/><Relationship Id="rId5" Type="http://schemas.openxmlformats.org/officeDocument/2006/relationships/image" Target="../media/image117.png"/><Relationship Id="rId4" Type="http://schemas.openxmlformats.org/officeDocument/2006/relationships/image" Target="../media/image116.png"/></Relationships>
</file>

<file path=ppt/slides/_rels/slide7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40.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7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7.xml"/><Relationship Id="rId1" Type="http://schemas.openxmlformats.org/officeDocument/2006/relationships/slideLayout" Target="../slideLayouts/slideLayout32.xml"/><Relationship Id="rId5" Type="http://schemas.openxmlformats.org/officeDocument/2006/relationships/image" Target="../media/image122.png"/><Relationship Id="rId4" Type="http://schemas.openxmlformats.org/officeDocument/2006/relationships/image" Target="../media/image121.png"/></Relationships>
</file>

<file path=ppt/slides/_rels/slide7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slideLayout" Target="../slideLayouts/slideLayout40.xml"/><Relationship Id="rId1" Type="http://schemas.openxmlformats.org/officeDocument/2006/relationships/video" Target="https://www.youtube.com/embed/rksCTVFtjM4?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946025" y="868128"/>
            <a:ext cx="5714743" cy="3094862"/>
          </a:xfrm>
        </p:spPr>
        <p:txBody>
          <a:bodyPr anchor="t">
            <a:noAutofit/>
          </a:bodyPr>
          <a:lstStyle/>
          <a:p>
            <a:endParaRPr lang="en-US" sz="2800"/>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946025" y="5378105"/>
            <a:ext cx="6248440" cy="1210710"/>
          </a:xfrm>
        </p:spPr>
        <p:txBody>
          <a:bodyPr>
            <a:normAutofit/>
          </a:bodyPr>
          <a:lstStyle/>
          <a:p>
            <a:r>
              <a:rPr lang="el" dirty="0"/>
              <a:t>Παρουσίαση: </a:t>
            </a:r>
          </a:p>
          <a:p>
            <a:r>
              <a:rPr lang="en-US" sz="2400" b="1" cap="none" dirty="0" err="1"/>
              <a:t>RicardoLugo</a:t>
            </a:r>
            <a:endParaRPr lang="en-US" sz="1700" cap="none" dirty="0"/>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7946025" y="1954289"/>
            <a:ext cx="6684375" cy="1210711"/>
          </a:xfrm>
        </p:spPr>
        <p:txBody>
          <a:bodyPr/>
          <a:lstStyle/>
          <a:p>
            <a:r>
              <a:rPr lang="el" sz="4800">
                <a:solidFill>
                  <a:schemeClr val="tx1"/>
                </a:solidFill>
              </a:rPr>
              <a:t>Θέμα 9: Στρατηγικές Επικοινωνίες και Κυβερνοασφάλεια</a:t>
            </a:r>
            <a:endParaRPr lang="en-GB" sz="4800">
              <a:solidFill>
                <a:schemeClr val="tx1"/>
              </a:solidFill>
            </a:endParaRP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4209308" y="-13391"/>
            <a:ext cx="3063696" cy="8230609"/>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sz="2160"/>
          </a:p>
        </p:txBody>
      </p:sp>
      <p:grpSp>
        <p:nvGrpSpPr>
          <p:cNvPr id="2" name="Group 1">
            <a:extLst>
              <a:ext uri="{FF2B5EF4-FFF2-40B4-BE49-F238E27FC236}">
                <a16:creationId xmlns:a16="http://schemas.microsoft.com/office/drawing/2014/main" id="{ABF25152-ECFC-F87E-6A60-9E7B0D98374B}"/>
              </a:ext>
            </a:extLst>
          </p:cNvPr>
          <p:cNvGrpSpPr/>
          <p:nvPr/>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8" name="Picture Placeholder 7" descr="Στιγμιότυπο οθόνης μιας εκπαίδευσης υπολογιστή&#10;&#10;Η περιγραφή δημιουργείται αυτόματα">
            <a:extLst>
              <a:ext uri="{FF2B5EF4-FFF2-40B4-BE49-F238E27FC236}">
                <a16:creationId xmlns:a16="http://schemas.microsoft.com/office/drawing/2014/main" id="{50970EFB-319E-7174-E221-FC24ED09B21B}"/>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7B9F-FA52-4414-925D-67836CA18AB6}"/>
              </a:ext>
            </a:extLst>
          </p:cNvPr>
          <p:cNvSpPr>
            <a:spLocks noGrp="1"/>
          </p:cNvSpPr>
          <p:nvPr>
            <p:ph type="title"/>
          </p:nvPr>
        </p:nvSpPr>
        <p:spPr>
          <a:xfrm>
            <a:off x="1005840" y="438151"/>
            <a:ext cx="12618720" cy="773962"/>
          </a:xfrm>
        </p:spPr>
        <p:txBody>
          <a:bodyPr>
            <a:normAutofit fontScale="90000"/>
          </a:bodyPr>
          <a:lstStyle/>
          <a:p>
            <a:r>
              <a:rPr lang="el"/>
              <a:t>Από το My Domain</a:t>
            </a:r>
            <a:endParaRPr lang="nb-NO"/>
          </a:p>
        </p:txBody>
      </p:sp>
      <p:pic>
        <p:nvPicPr>
          <p:cNvPr id="4" name="Online Media 3" title="How To Improve Your Awareness &amp; Decision Making In Football">
            <a:hlinkClick r:id="" action="ppaction://media"/>
            <a:extLst>
              <a:ext uri="{FF2B5EF4-FFF2-40B4-BE49-F238E27FC236}">
                <a16:creationId xmlns:a16="http://schemas.microsoft.com/office/drawing/2014/main" id="{98B38AAC-94EA-4CF0-99E6-5C6BE3E977F4}"/>
              </a:ext>
            </a:extLst>
          </p:cNvPr>
          <p:cNvPicPr>
            <a:picLocks noGrp="1" noRot="1" noChangeAspect="1"/>
          </p:cNvPicPr>
          <p:nvPr>
            <p:ph idx="1"/>
            <a:videoFile r:link="rId1"/>
          </p:nvPr>
        </p:nvPicPr>
        <p:blipFill>
          <a:blip r:embed="rId4"/>
          <a:stretch>
            <a:fillRect/>
          </a:stretch>
        </p:blipFill>
        <p:spPr>
          <a:xfrm>
            <a:off x="3283613" y="2083442"/>
            <a:ext cx="8063173" cy="4535926"/>
          </a:xfrm>
          <a:prstGeom prst="rect">
            <a:avLst/>
          </a:prstGeom>
        </p:spPr>
      </p:pic>
    </p:spTree>
    <p:extLst>
      <p:ext uri="{BB962C8B-B14F-4D97-AF65-F5344CB8AC3E}">
        <p14:creationId xmlns:p14="http://schemas.microsoft.com/office/powerpoint/2010/main" val="2182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22E2-4519-4908-B6B3-EBF22ED79675}"/>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918AD2A0-83D1-4A3F-BBD0-19CED6797757}"/>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27BFA920-C001-48F1-860A-310F871649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0439" y="82273"/>
            <a:ext cx="6659612" cy="2982250"/>
          </a:xfrm>
          <a:prstGeom prst="rect">
            <a:avLst/>
          </a:prstGeom>
        </p:spPr>
      </p:pic>
      <p:pic>
        <p:nvPicPr>
          <p:cNvPr id="7" name="Picture 6">
            <a:extLst>
              <a:ext uri="{FF2B5EF4-FFF2-40B4-BE49-F238E27FC236}">
                <a16:creationId xmlns:a16="http://schemas.microsoft.com/office/drawing/2014/main" id="{5A6513BB-8CEE-4B09-8C30-66B67FDECA02}"/>
              </a:ext>
            </a:extLst>
          </p:cNvPr>
          <p:cNvPicPr>
            <a:picLocks noChangeAspect="1"/>
          </p:cNvPicPr>
          <p:nvPr/>
        </p:nvPicPr>
        <p:blipFill>
          <a:blip r:embed="rId3"/>
          <a:stretch>
            <a:fillRect/>
          </a:stretch>
        </p:blipFill>
        <p:spPr>
          <a:xfrm>
            <a:off x="276793" y="1491125"/>
            <a:ext cx="7110452" cy="2995078"/>
          </a:xfrm>
          <a:prstGeom prst="rect">
            <a:avLst/>
          </a:prstGeom>
        </p:spPr>
      </p:pic>
      <p:pic>
        <p:nvPicPr>
          <p:cNvPr id="9" name="Picture 8">
            <a:extLst>
              <a:ext uri="{FF2B5EF4-FFF2-40B4-BE49-F238E27FC236}">
                <a16:creationId xmlns:a16="http://schemas.microsoft.com/office/drawing/2014/main" id="{8F77A7C1-1F49-4FF6-893D-B7B55976C8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9699" y="2465861"/>
            <a:ext cx="8267930" cy="3712342"/>
          </a:xfrm>
          <a:prstGeom prst="rect">
            <a:avLst/>
          </a:prstGeom>
        </p:spPr>
      </p:pic>
      <p:pic>
        <p:nvPicPr>
          <p:cNvPr id="11" name="Picture 10">
            <a:extLst>
              <a:ext uri="{FF2B5EF4-FFF2-40B4-BE49-F238E27FC236}">
                <a16:creationId xmlns:a16="http://schemas.microsoft.com/office/drawing/2014/main" id="{1CCB62CC-503E-406E-9E06-76B993217854}"/>
              </a:ext>
            </a:extLst>
          </p:cNvPr>
          <p:cNvPicPr>
            <a:picLocks noChangeAspect="1"/>
          </p:cNvPicPr>
          <p:nvPr/>
        </p:nvPicPr>
        <p:blipFill>
          <a:blip r:embed="rId5"/>
          <a:stretch>
            <a:fillRect/>
          </a:stretch>
        </p:blipFill>
        <p:spPr>
          <a:xfrm>
            <a:off x="7626741" y="4486203"/>
            <a:ext cx="6721778" cy="3646679"/>
          </a:xfrm>
          <a:prstGeom prst="rect">
            <a:avLst/>
          </a:prstGeom>
        </p:spPr>
      </p:pic>
    </p:spTree>
    <p:extLst>
      <p:ext uri="{BB962C8B-B14F-4D97-AF65-F5344CB8AC3E}">
        <p14:creationId xmlns:p14="http://schemas.microsoft.com/office/powerpoint/2010/main" val="29450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8717" y="505739"/>
            <a:ext cx="5028319" cy="1946785"/>
          </a:xfrm>
        </p:spPr>
        <p:txBody>
          <a:bodyPr>
            <a:normAutofit fontScale="90000"/>
          </a:bodyPr>
          <a:lstStyle/>
          <a:p>
            <a:r>
              <a:rPr lang="el" sz="4440" dirty="0"/>
              <a:t>Επεξεργασία από κάτω προς τα πάνω / με βάση τα δεδομένα</a:t>
            </a:r>
            <a:endParaRPr lang="nb-NO" sz="4440" dirty="0"/>
          </a:p>
        </p:txBody>
      </p:sp>
      <p:sp>
        <p:nvSpPr>
          <p:cNvPr id="3" name="Plassholder for innhold 2"/>
          <p:cNvSpPr>
            <a:spLocks noGrp="1"/>
          </p:cNvSpPr>
          <p:nvPr>
            <p:ph idx="1"/>
          </p:nvPr>
        </p:nvSpPr>
        <p:spPr>
          <a:xfrm>
            <a:off x="778717" y="2926081"/>
            <a:ext cx="4206593" cy="4542503"/>
          </a:xfrm>
        </p:spPr>
        <p:txBody>
          <a:bodyPr>
            <a:normAutofit fontScale="85000" lnSpcReduction="10000"/>
          </a:bodyPr>
          <a:lstStyle/>
          <a:p>
            <a:r>
              <a:rPr lang="el" sz="1920" dirty="0"/>
              <a:t>Η βραχυπρόθεσμη αισθητηριακή μνήμη, η αντίληψη, η μνήμη εργασίας και η μακροπρόθεσμη μνήμη σχηματίζουν SA.</a:t>
            </a:r>
          </a:p>
          <a:p>
            <a:r>
              <a:rPr lang="el" sz="1920" dirty="0"/>
              <a:t>Αρχική επεξεργασία περιβαλλοντικών στοιχείων παράλληλη και προ-προσεκτική.</a:t>
            </a:r>
          </a:p>
          <a:p>
            <a:r>
              <a:rPr lang="el" sz="1920" dirty="0"/>
              <a:t>Ανιχνεύονται ορισμένες ιδιότητες, όπως η χωρική εγγύτητα, το χρώμα, οι απλές ιδιότητες ή σχήματα και η κίνηση, παρέχοντας ενδείξεις για περαιτέρω εστιασμένη προσοχή (εστιασμένη προσοχή= συνειδητή και ανώτερη γνώση).</a:t>
            </a:r>
          </a:p>
          <a:p>
            <a:r>
              <a:rPr lang="el" sz="1920" dirty="0"/>
              <a:t>Αλλά: οι πληροφορίες που έχουμε μάθει προηγουμένως (νοητικά μοντέλα) διαμορφώνουν τις προσδοκίες μας για το τι είναι «φυσιολογικό» και καθοδηγούν την αντίληψή μας.</a:t>
            </a:r>
          </a:p>
          <a:p>
            <a:pPr marL="0" indent="0">
              <a:buNone/>
            </a:pPr>
            <a:endParaRPr lang="nb-NO" sz="1920" dirty="0"/>
          </a:p>
        </p:txBody>
      </p:sp>
      <p:pic>
        <p:nvPicPr>
          <p:cNvPr id="4" name="Picture 3">
            <a:extLst>
              <a:ext uri="{FF2B5EF4-FFF2-40B4-BE49-F238E27FC236}">
                <a16:creationId xmlns:a16="http://schemas.microsoft.com/office/drawing/2014/main" id="{FE1C22A1-D49A-439F-AA37-B6B108066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7035" y="1178429"/>
            <a:ext cx="7223197" cy="5868847"/>
          </a:xfrm>
          <a:prstGeom prst="rect">
            <a:avLst/>
          </a:prstGeom>
          <a:effectLst/>
        </p:spPr>
      </p:pic>
    </p:spTree>
    <p:extLst>
      <p:ext uri="{BB962C8B-B14F-4D97-AF65-F5344CB8AC3E}">
        <p14:creationId xmlns:p14="http://schemas.microsoft.com/office/powerpoint/2010/main" val="30293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7472" y="1027416"/>
            <a:ext cx="5472701" cy="1353682"/>
          </a:xfrm>
        </p:spPr>
        <p:txBody>
          <a:bodyPr anchor="ctr">
            <a:normAutofit fontScale="90000"/>
          </a:bodyPr>
          <a:lstStyle/>
          <a:p>
            <a:r>
              <a:rPr lang="el" sz="4800"/>
              <a:t>Ταίριασμα μοτίβων</a:t>
            </a:r>
            <a:endParaRPr lang="nb-NO" sz="4800"/>
          </a:p>
        </p:txBody>
      </p:sp>
      <p:sp>
        <p:nvSpPr>
          <p:cNvPr id="3" name="Plassholder for innhold 2"/>
          <p:cNvSpPr>
            <a:spLocks noGrp="1"/>
          </p:cNvSpPr>
          <p:nvPr>
            <p:ph idx="1"/>
          </p:nvPr>
        </p:nvSpPr>
        <p:spPr>
          <a:xfrm>
            <a:off x="708863" y="2796607"/>
            <a:ext cx="5471310" cy="4775502"/>
          </a:xfrm>
        </p:spPr>
        <p:txBody>
          <a:bodyPr anchor="ctr">
            <a:normAutofit fontScale="92500" lnSpcReduction="10000"/>
          </a:bodyPr>
          <a:lstStyle/>
          <a:p>
            <a:r>
              <a:rPr lang="el" sz="1680" err="1"/>
              <a:t>Ενεργοποιείται από την "αντιστοίχιση μοτίβων": "ω, αυτό είναι ακριβώς όπως αυτό που συνέβη τον περασμένο μήνα!" – "αυτό είναι ακριβώς όπως συνέβη στο πλήρωμα του αεροσκάφους στο περιστατικό των Αζορών!"</a:t>
            </a:r>
          </a:p>
          <a:p>
            <a:r>
              <a:rPr lang="el" sz="1680"/>
              <a:t>«Λήψη αποφάσεων με βάση την αναγνώριση».</a:t>
            </a:r>
          </a:p>
          <a:p>
            <a:r>
              <a:rPr lang="el" sz="1680"/>
              <a:t>Συντόμευση για SA και λήψη αποφάσεων: Επεξεργασία δεδομένων για τον προσδιορισμό του Επιπέδου 2 ή 3 (απαιτεί μνήμη εργασίας ή άσκηση του νοητικού μοντέλου), αυτές οι πληροφορίες είναι ήδη μέρος της εμπειρίας ("Σχήμα") και πρέπει μόνο να ανακαλούνται.</a:t>
            </a:r>
          </a:p>
          <a:p>
            <a:r>
              <a:rPr lang="el" sz="1680"/>
              <a:t>Το κρίσιμο σημείο εδώ είναι να αναγνωρίσουμε τις «κρίσιμες ενδείξεις» και να έχουμε ένα καλό απόθεμα από αυτές στη μνήμη.</a:t>
            </a:r>
          </a:p>
          <a:p>
            <a:r>
              <a:rPr lang="el" sz="1680"/>
              <a:t>Έτσι, τα Επίπεδα 2 &amp;; 3 (Κατανόηση, Προβολή) «συμπληρώνονται» μετά την αντιστοίχιση μοτίβων.</a:t>
            </a:r>
          </a:p>
          <a:p>
            <a:r>
              <a:rPr lang="el" sz="1680" err="1"/>
              <a:t>Η ομοιότητα είναι επαρκής, ανάλογα με τις ικανότητες αντιστοίχισης προτύπων.</a:t>
            </a:r>
          </a:p>
          <a:p>
            <a:endParaRPr lang="nb-NO" sz="1680"/>
          </a:p>
        </p:txBody>
      </p:sp>
      <p:pic>
        <p:nvPicPr>
          <p:cNvPr id="6" name="Picture 5" descr="Διάγραμμα&#10;&#10;Η περιγραφή δημιουργείται αυτόματα">
            <a:extLst>
              <a:ext uri="{FF2B5EF4-FFF2-40B4-BE49-F238E27FC236}">
                <a16:creationId xmlns:a16="http://schemas.microsoft.com/office/drawing/2014/main" id="{64A0F2A8-DD1C-492E-8673-F1707A2AF4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780" r="17674" b="6"/>
          <a:stretch/>
        </p:blipFill>
        <p:spPr>
          <a:xfrm>
            <a:off x="7315199" y="1334469"/>
            <a:ext cx="6347166" cy="5560662"/>
          </a:xfrm>
          <a:prstGeom prst="rect">
            <a:avLst/>
          </a:prstGeom>
        </p:spPr>
      </p:pic>
      <p:graphicFrame>
        <p:nvGraphicFramePr>
          <p:cNvPr id="16" name="Plassholder for innhold 3">
            <a:extLst>
              <a:ext uri="{FF2B5EF4-FFF2-40B4-BE49-F238E27FC236}">
                <a16:creationId xmlns:a16="http://schemas.microsoft.com/office/drawing/2014/main" id="{A484F5C5-36FA-4985-A16C-46E39AC0705D}"/>
              </a:ext>
            </a:extLst>
          </p:cNvPr>
          <p:cNvGraphicFramePr>
            <a:graphicFrameLocks/>
          </p:cNvGraphicFramePr>
          <p:nvPr/>
        </p:nvGraphicFramePr>
        <p:xfrm>
          <a:off x="7600392" y="6461566"/>
          <a:ext cx="6926048" cy="1767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597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692720"/>
          </a:xfrm>
        </p:spPr>
        <p:txBody>
          <a:bodyPr>
            <a:normAutofit fontScale="90000"/>
          </a:bodyPr>
          <a:lstStyle/>
          <a:p>
            <a:r>
              <a:rPr lang="el"/>
              <a:t>Νοητικά μοντέλα</a:t>
            </a:r>
            <a:endParaRPr lang="nb-NO"/>
          </a:p>
        </p:txBody>
      </p:sp>
      <p:sp>
        <p:nvSpPr>
          <p:cNvPr id="3" name="Plassholder for innhold 2"/>
          <p:cNvSpPr>
            <a:spLocks noGrp="1"/>
          </p:cNvSpPr>
          <p:nvPr>
            <p:ph idx="1"/>
          </p:nvPr>
        </p:nvSpPr>
        <p:spPr>
          <a:xfrm>
            <a:off x="1005841" y="2190750"/>
            <a:ext cx="6395202" cy="5221606"/>
          </a:xfrm>
        </p:spPr>
        <p:txBody>
          <a:bodyPr>
            <a:normAutofit fontScale="55000" lnSpcReduction="20000"/>
          </a:bodyPr>
          <a:lstStyle/>
          <a:p>
            <a:r>
              <a:rPr lang="el" err="1"/>
              <a:t>Μηχανισμοί με τους οποίους οι άνθρωποι είναι σε θέση να παράγουν περιγραφές του σκοπού και της μορφής του συστήματος, εξηγήσεις της λειτουργίας του συστήματος και των παρατηρούμενων καταστάσεων του συστήματος και προβλέψεις μελλοντικών καταστάσεων. </a:t>
            </a:r>
            <a:r>
              <a:rPr lang="el" sz="2760"/>
              <a:t>(Rouse &amp; Morris, 1985).</a:t>
            </a:r>
          </a:p>
          <a:p>
            <a:r>
              <a:rPr lang="el"/>
              <a:t>Γνώση σχετικά με το ποιες πτυχές του περιβάλλοντος είναι σχετικές. Προσδιορίστε κρίσιμες ενδείξεις, κατευθύνετε την προσοχή σε αυτές, ταξινομήστε τις πληροφορίες, καθιστώντας αυτή τη διαδικασία πιο αποτελεσματική σε μεγάλες ποσότητες δεδομένων.</a:t>
            </a:r>
          </a:p>
          <a:p>
            <a:r>
              <a:rPr lang="el" err="1"/>
              <a:t>Βοηθά στην αποτελεσματική ενσωμάτωση στοιχείων για να σχηματίσει μια κατανόηση του συνολικού νοήματός τους (Επίπεδο 2) όσον αφορά τους στόχους.</a:t>
            </a:r>
          </a:p>
          <a:p>
            <a:r>
              <a:rPr lang="el" err="1"/>
              <a:t>Βοηθά στην προβολή μελλοντικών καταστάσεων με ακρίβεια και αποτελεσματικότητα με βάση τις τρέχουσες καταστάσεις και δυναμική. (Επίπεδο 3)</a:t>
            </a:r>
          </a:p>
          <a:p>
            <a:endParaRPr lang="nb-NO"/>
          </a:p>
        </p:txBody>
      </p:sp>
      <p:sp>
        <p:nvSpPr>
          <p:cNvPr id="5" name="TekstSylinder 4"/>
          <p:cNvSpPr txBox="1"/>
          <p:nvPr/>
        </p:nvSpPr>
        <p:spPr>
          <a:xfrm>
            <a:off x="12551764" y="5730003"/>
            <a:ext cx="1888017" cy="424732"/>
          </a:xfrm>
          <a:prstGeom prst="rect">
            <a:avLst/>
          </a:prstGeom>
          <a:noFill/>
        </p:spPr>
        <p:txBody>
          <a:bodyPr wrap="none" rtlCol="0">
            <a:spAutoFit/>
          </a:bodyPr>
          <a:lstStyle/>
          <a:p>
            <a:pPr defTabSz="1097280" eaLnBrk="0" fontAlgn="base" hangingPunct="0">
              <a:spcBef>
                <a:spcPct val="0"/>
              </a:spcBef>
              <a:spcAft>
                <a:spcPct val="0"/>
              </a:spcAft>
            </a:pPr>
            <a:r>
              <a:rPr lang="el" sz="2160">
                <a:solidFill>
                  <a:srgbClr val="000000"/>
                </a:solidFill>
                <a:latin typeface="Calibri" pitchFamily="34" charset="0"/>
              </a:rPr>
              <a:t>(Endsley, 2000)</a:t>
            </a:r>
            <a:endParaRPr lang="nb-NO" sz="2160">
              <a:solidFill>
                <a:srgbClr val="000000"/>
              </a:solidFill>
              <a:latin typeface="Calibri" pitchFamily="34" charset="0"/>
            </a:endParaRPr>
          </a:p>
        </p:txBody>
      </p:sp>
      <p:pic>
        <p:nvPicPr>
          <p:cNvPr id="6" name="Picture 5">
            <a:extLst>
              <a:ext uri="{FF2B5EF4-FFF2-40B4-BE49-F238E27FC236}">
                <a16:creationId xmlns:a16="http://schemas.microsoft.com/office/drawing/2014/main" id="{4F70E42C-0E07-4D8F-A043-FF874161BA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2448" y="1130870"/>
            <a:ext cx="6815984" cy="4552236"/>
          </a:xfrm>
          <a:prstGeom prst="rect">
            <a:avLst/>
          </a:prstGeom>
        </p:spPr>
      </p:pic>
      <p:graphicFrame>
        <p:nvGraphicFramePr>
          <p:cNvPr id="7" name="Plassholder for innhold 3">
            <a:extLst>
              <a:ext uri="{FF2B5EF4-FFF2-40B4-BE49-F238E27FC236}">
                <a16:creationId xmlns:a16="http://schemas.microsoft.com/office/drawing/2014/main" id="{E6C8BBE0-85C4-46B8-9FC3-40341D18CEFD}"/>
              </a:ext>
            </a:extLst>
          </p:cNvPr>
          <p:cNvGraphicFramePr>
            <a:graphicFrameLocks/>
          </p:cNvGraphicFramePr>
          <p:nvPr/>
        </p:nvGraphicFramePr>
        <p:xfrm>
          <a:off x="7352384" y="6213012"/>
          <a:ext cx="6926048" cy="1767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309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a:spLocks noGrp="1"/>
          </p:cNvSpPr>
          <p:nvPr>
            <p:ph type="title"/>
          </p:nvPr>
        </p:nvSpPr>
        <p:spPr>
          <a:xfrm>
            <a:off x="1005840" y="438151"/>
            <a:ext cx="12618720" cy="793490"/>
          </a:xfrm>
        </p:spPr>
        <p:txBody>
          <a:bodyPr>
            <a:normAutofit fontScale="90000"/>
          </a:bodyPr>
          <a:lstStyle/>
          <a:p>
            <a:r>
              <a:rPr lang="el" err="1"/>
              <a:t>Αλληλεπίδραση μεταξύ των επιπέδων SA</a:t>
            </a:r>
            <a:endParaRPr lang="nb-NO"/>
          </a:p>
        </p:txBody>
      </p:sp>
      <p:graphicFrame>
        <p:nvGraphicFramePr>
          <p:cNvPr id="4" name="Plassholder for innhold 3"/>
          <p:cNvGraphicFramePr>
            <a:graphicFrameLocks noGrp="1"/>
          </p:cNvGraphicFramePr>
          <p:nvPr>
            <p:ph idx="1"/>
          </p:nvPr>
        </p:nvGraphicFramePr>
        <p:xfrm>
          <a:off x="2752532" y="1317404"/>
          <a:ext cx="8600958" cy="3206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uppe 1"/>
          <p:cNvGrpSpPr/>
          <p:nvPr/>
        </p:nvGrpSpPr>
        <p:grpSpPr>
          <a:xfrm>
            <a:off x="4277153" y="3857275"/>
            <a:ext cx="5581572" cy="751968"/>
            <a:chOff x="3564294" y="3214396"/>
            <a:chExt cx="4651310" cy="626640"/>
          </a:xfrm>
        </p:grpSpPr>
        <p:sp>
          <p:nvSpPr>
            <p:cNvPr id="6" name="Venstrebuet pil 5"/>
            <p:cNvSpPr/>
            <p:nvPr/>
          </p:nvSpPr>
          <p:spPr>
            <a:xfrm rot="5400000">
              <a:off x="4666861" y="2382417"/>
              <a:ext cx="597159" cy="22611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sp>
          <p:nvSpPr>
            <p:cNvPr id="7" name="Venstrebuet pil 6"/>
            <p:cNvSpPr/>
            <p:nvPr/>
          </p:nvSpPr>
          <p:spPr>
            <a:xfrm rot="5400000">
              <a:off x="5591369" y="1216802"/>
              <a:ext cx="597159" cy="4651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grpSp>
      <p:sp>
        <p:nvSpPr>
          <p:cNvPr id="9" name="TekstSylinder 8"/>
          <p:cNvSpPr txBox="1"/>
          <p:nvPr/>
        </p:nvSpPr>
        <p:spPr>
          <a:xfrm>
            <a:off x="3287174" y="5527092"/>
            <a:ext cx="7860108" cy="2086725"/>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panose="020B0604020202020204" pitchFamily="34" charset="0"/>
              <a:buChar char="•"/>
            </a:pPr>
            <a:r>
              <a:rPr lang="el" sz="2160" dirty="0">
                <a:solidFill>
                  <a:srgbClr val="000000"/>
                </a:solidFill>
                <a:latin typeface="Calibri" pitchFamily="34" charset="0"/>
              </a:rPr>
              <a:t>Ταιριάξτε μοτίβα με βάση την εμπειρία και επιταχύνετε τα L2 και L3.</a:t>
            </a:r>
          </a:p>
          <a:p>
            <a:pPr marL="342900" indent="-342900" defTabSz="1097280" eaLnBrk="0" fontAlgn="base" hangingPunct="0">
              <a:spcBef>
                <a:spcPct val="0"/>
              </a:spcBef>
              <a:spcAft>
                <a:spcPct val="0"/>
              </a:spcAft>
              <a:buFont typeface="Arial" panose="020B0604020202020204" pitchFamily="34" charset="0"/>
              <a:buChar char="•"/>
            </a:pPr>
            <a:r>
              <a:rPr lang="el" sz="2160" dirty="0">
                <a:solidFill>
                  <a:srgbClr val="000000"/>
                </a:solidFill>
                <a:latin typeface="Calibri" pitchFamily="34" charset="0"/>
              </a:rPr>
              <a:t>Πλήρωση L1 με γνώμονα το στόχο.</a:t>
            </a:r>
          </a:p>
          <a:p>
            <a:pPr marL="342900" indent="-342900" defTabSz="1097280" eaLnBrk="0" fontAlgn="base" hangingPunct="0">
              <a:spcBef>
                <a:spcPct val="0"/>
              </a:spcBef>
              <a:spcAft>
                <a:spcPct val="0"/>
              </a:spcAft>
              <a:buFont typeface="Arial" panose="020B0604020202020204" pitchFamily="34" charset="0"/>
              <a:buChar char="•"/>
            </a:pPr>
            <a:r>
              <a:rPr lang="el" sz="2160" dirty="0">
                <a:solidFill>
                  <a:srgbClr val="000000"/>
                </a:solidFill>
                <a:latin typeface="Calibri" pitchFamily="34" charset="0"/>
              </a:rPr>
              <a:t>Επαναληπτική διαδικασία αναζήτησης και ανάλυσης δεδομένων σχετικών με τους στόχους.</a:t>
            </a:r>
          </a:p>
          <a:p>
            <a:pPr marL="342900" indent="-342900" defTabSz="1097280" eaLnBrk="0" fontAlgn="base" hangingPunct="0">
              <a:spcBef>
                <a:spcPct val="0"/>
              </a:spcBef>
              <a:spcAft>
                <a:spcPct val="0"/>
              </a:spcAft>
              <a:buFont typeface="Arial" panose="020B0604020202020204" pitchFamily="34" charset="0"/>
              <a:buChar char="•"/>
            </a:pPr>
            <a:r>
              <a:rPr lang="el" sz="2160" dirty="0">
                <a:solidFill>
                  <a:srgbClr val="000000"/>
                </a:solidFill>
                <a:latin typeface="Calibri" pitchFamily="34" charset="0"/>
              </a:rPr>
              <a:t>Εξαιρετικά αποδοτική διαδικασία παραγωγής SA.</a:t>
            </a:r>
          </a:p>
          <a:p>
            <a:pPr marL="342900" indent="-342900" defTabSz="1097280" eaLnBrk="0" fontAlgn="base" hangingPunct="0">
              <a:spcBef>
                <a:spcPct val="0"/>
              </a:spcBef>
              <a:spcAft>
                <a:spcPct val="0"/>
              </a:spcAft>
              <a:buFont typeface="Arial" panose="020B0604020202020204" pitchFamily="34" charset="0"/>
              <a:buChar char="•"/>
            </a:pPr>
            <a:r>
              <a:rPr lang="el" sz="2160" dirty="0">
                <a:solidFill>
                  <a:srgbClr val="000000"/>
                </a:solidFill>
                <a:latin typeface="Calibri" pitchFamily="34" charset="0"/>
              </a:rPr>
              <a:t>Ευάλωτο σε προκαταλήψεις όπως η προκατάληψη αγκύρωσης και επιβεβαίωσης.</a:t>
            </a:r>
          </a:p>
          <a:p>
            <a:pPr defTabSz="1097280" eaLnBrk="0" fontAlgn="base" hangingPunct="0">
              <a:spcBef>
                <a:spcPct val="0"/>
              </a:spcBef>
              <a:spcAft>
                <a:spcPct val="0"/>
              </a:spcAft>
            </a:pPr>
            <a:endParaRPr lang="nb-NO" sz="2160" dirty="0">
              <a:solidFill>
                <a:srgbClr val="000000"/>
              </a:solidFill>
              <a:latin typeface="Calibri" pitchFamily="34" charset="0"/>
            </a:endParaRPr>
          </a:p>
        </p:txBody>
      </p:sp>
      <p:grpSp>
        <p:nvGrpSpPr>
          <p:cNvPr id="8" name="Gruppe 7"/>
          <p:cNvGrpSpPr/>
          <p:nvPr/>
        </p:nvGrpSpPr>
        <p:grpSpPr>
          <a:xfrm rot="10800000">
            <a:off x="4277153" y="1317404"/>
            <a:ext cx="5581572" cy="751968"/>
            <a:chOff x="3564294" y="3214396"/>
            <a:chExt cx="4651310" cy="626640"/>
          </a:xfrm>
        </p:grpSpPr>
        <p:sp>
          <p:nvSpPr>
            <p:cNvPr id="10" name="Venstrebuet pil 9"/>
            <p:cNvSpPr/>
            <p:nvPr/>
          </p:nvSpPr>
          <p:spPr>
            <a:xfrm rot="5400000">
              <a:off x="4666861" y="2382417"/>
              <a:ext cx="597159" cy="22611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sp>
          <p:nvSpPr>
            <p:cNvPr id="11" name="Venstrebuet pil 10"/>
            <p:cNvSpPr/>
            <p:nvPr/>
          </p:nvSpPr>
          <p:spPr>
            <a:xfrm rot="5400000">
              <a:off x="5591369" y="1216802"/>
              <a:ext cx="597159" cy="4651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grpSp>
      <p:sp>
        <p:nvSpPr>
          <p:cNvPr id="3" name="TekstSylinder 2"/>
          <p:cNvSpPr txBox="1"/>
          <p:nvPr/>
        </p:nvSpPr>
        <p:spPr>
          <a:xfrm>
            <a:off x="9997364" y="1267018"/>
            <a:ext cx="2742634" cy="424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1097280" eaLnBrk="0" fontAlgn="base" hangingPunct="0">
              <a:spcBef>
                <a:spcPct val="0"/>
              </a:spcBef>
              <a:spcAft>
                <a:spcPct val="0"/>
              </a:spcAft>
            </a:pPr>
            <a:r>
              <a:rPr lang="el" sz="2160" err="1">
                <a:solidFill>
                  <a:srgbClr val="FFFFFF"/>
                </a:solidFill>
                <a:latin typeface="Verdana"/>
              </a:rPr>
              <a:t>data-driven/ BU</a:t>
            </a:r>
            <a:endParaRPr lang="nb-NO" sz="2160">
              <a:solidFill>
                <a:srgbClr val="FFFFFF"/>
              </a:solidFill>
              <a:latin typeface="Verdana"/>
            </a:endParaRPr>
          </a:p>
        </p:txBody>
      </p:sp>
      <p:sp>
        <p:nvSpPr>
          <p:cNvPr id="12" name="TekstSylinder 11"/>
          <p:cNvSpPr txBox="1"/>
          <p:nvPr/>
        </p:nvSpPr>
        <p:spPr>
          <a:xfrm>
            <a:off x="7802805" y="4991922"/>
            <a:ext cx="3965642" cy="424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1097280" eaLnBrk="0" fontAlgn="base" hangingPunct="0">
              <a:spcBef>
                <a:spcPct val="0"/>
              </a:spcBef>
              <a:spcAft>
                <a:spcPct val="0"/>
              </a:spcAft>
            </a:pPr>
            <a:r>
              <a:rPr lang="el" sz="2160" dirty="0">
                <a:solidFill>
                  <a:srgbClr val="FFFFFF"/>
                </a:solidFill>
                <a:latin typeface="Verdana"/>
              </a:rPr>
              <a:t>με γνώμονα το στόχο/ TD</a:t>
            </a:r>
            <a:endParaRPr lang="nb-NO" sz="2160" dirty="0">
              <a:solidFill>
                <a:srgbClr val="FFFFFF"/>
              </a:solidFill>
              <a:latin typeface="Verdana"/>
            </a:endParaRPr>
          </a:p>
        </p:txBody>
      </p:sp>
      <p:sp>
        <p:nvSpPr>
          <p:cNvPr id="13" name="Pil ned 12"/>
          <p:cNvSpPr/>
          <p:nvPr/>
        </p:nvSpPr>
        <p:spPr>
          <a:xfrm>
            <a:off x="6820677" y="4851590"/>
            <a:ext cx="793102" cy="705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392816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894262"/>
          </a:xfrm>
        </p:spPr>
        <p:txBody>
          <a:bodyPr/>
          <a:lstStyle/>
          <a:p>
            <a:r>
              <a:rPr lang="el" err="1"/>
              <a:t>Παράγοντες που επηρεάζουν την SA σε αρχάριους και ειδικούς</a:t>
            </a:r>
            <a:endParaRPr lang="nb-NO"/>
          </a:p>
        </p:txBody>
      </p:sp>
      <p:sp>
        <p:nvSpPr>
          <p:cNvPr id="5" name="Pil mot venstre og høyre 4"/>
          <p:cNvSpPr/>
          <p:nvPr/>
        </p:nvSpPr>
        <p:spPr>
          <a:xfrm>
            <a:off x="3517875" y="2908302"/>
            <a:ext cx="6594877" cy="1757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r>
              <a:rPr lang="el" sz="2160" err="1">
                <a:solidFill>
                  <a:srgbClr val="FFFFFF"/>
                </a:solidFill>
                <a:latin typeface="Verdana"/>
              </a:rPr>
              <a:t>Αρχάριος Εμπειρογνώμονας                                                     </a:t>
            </a:r>
            <a:endParaRPr lang="nb-NO" sz="2160">
              <a:solidFill>
                <a:srgbClr val="FFFFFF"/>
              </a:solidFill>
              <a:latin typeface="Verdana"/>
            </a:endParaRPr>
          </a:p>
        </p:txBody>
      </p:sp>
      <p:sp>
        <p:nvSpPr>
          <p:cNvPr id="6" name="TekstSylinder 5"/>
          <p:cNvSpPr txBox="1"/>
          <p:nvPr/>
        </p:nvSpPr>
        <p:spPr>
          <a:xfrm>
            <a:off x="511827" y="2529737"/>
            <a:ext cx="3660865" cy="757130"/>
          </a:xfrm>
          <a:prstGeom prst="rect">
            <a:avLst/>
          </a:prstGeom>
          <a:noFill/>
        </p:spPr>
        <p:txBody>
          <a:bodyPr wrap="square" rtlCol="0">
            <a:spAutoFit/>
          </a:bodyPr>
          <a:lstStyle/>
          <a:p>
            <a:pPr defTabSz="1097280" eaLnBrk="0" fontAlgn="base" hangingPunct="0">
              <a:spcBef>
                <a:spcPct val="0"/>
              </a:spcBef>
              <a:spcAft>
                <a:spcPct val="0"/>
              </a:spcAft>
            </a:pPr>
            <a:r>
              <a:rPr lang="el" sz="2160">
                <a:solidFill>
                  <a:srgbClr val="000000"/>
                </a:solidFill>
                <a:latin typeface="Calibri" pitchFamily="34" charset="0"/>
              </a:rPr>
              <a:t>Η SA είναι απαιτητική, συχνά ελλιπής και εσφαλμένη</a:t>
            </a:r>
            <a:endParaRPr lang="nb-NO" sz="2160">
              <a:solidFill>
                <a:srgbClr val="000000"/>
              </a:solidFill>
              <a:latin typeface="Calibri" pitchFamily="34" charset="0"/>
            </a:endParaRPr>
          </a:p>
        </p:txBody>
      </p:sp>
      <p:sp>
        <p:nvSpPr>
          <p:cNvPr id="7" name="TekstSylinder 6"/>
          <p:cNvSpPr txBox="1"/>
          <p:nvPr/>
        </p:nvSpPr>
        <p:spPr>
          <a:xfrm>
            <a:off x="9481684" y="2529737"/>
            <a:ext cx="4934960" cy="1089529"/>
          </a:xfrm>
          <a:prstGeom prst="rect">
            <a:avLst/>
          </a:prstGeom>
          <a:noFill/>
        </p:spPr>
        <p:txBody>
          <a:bodyPr wrap="square" rtlCol="0">
            <a:spAutoFit/>
          </a:bodyPr>
          <a:lstStyle/>
          <a:p>
            <a:pPr algn="r" defTabSz="1097280" eaLnBrk="0" fontAlgn="base" hangingPunct="0">
              <a:spcBef>
                <a:spcPct val="0"/>
              </a:spcBef>
              <a:spcAft>
                <a:spcPct val="0"/>
              </a:spcAft>
            </a:pPr>
            <a:r>
              <a:rPr lang="el" sz="2160" dirty="0">
                <a:solidFill>
                  <a:srgbClr val="000000"/>
                </a:solidFill>
                <a:latin typeface="Calibri" pitchFamily="34" charset="0"/>
              </a:rPr>
              <a:t>Το SA είναι γρήγορο, μπορεί να είναι αβίαστο, πιο ολοκληρωμένο, μεγαλύτερη κατανόηση και προβολή</a:t>
            </a:r>
            <a:endParaRPr lang="nb-NO" sz="2160" dirty="0">
              <a:solidFill>
                <a:srgbClr val="000000"/>
              </a:solidFill>
              <a:latin typeface="Calibri" pitchFamily="34" charset="0"/>
            </a:endParaRPr>
          </a:p>
        </p:txBody>
      </p:sp>
      <p:sp>
        <p:nvSpPr>
          <p:cNvPr id="8" name="TekstSylinder 7"/>
          <p:cNvSpPr txBox="1"/>
          <p:nvPr/>
        </p:nvSpPr>
        <p:spPr>
          <a:xfrm>
            <a:off x="87073" y="4287624"/>
            <a:ext cx="4510372" cy="757130"/>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panose="020B0604020202020204" pitchFamily="34" charset="0"/>
              <a:buChar char="•"/>
            </a:pPr>
            <a:r>
              <a:rPr lang="el" sz="2160" b="1" dirty="0">
                <a:solidFill>
                  <a:srgbClr val="000000"/>
                </a:solidFill>
                <a:latin typeface="Calibri" pitchFamily="34" charset="0"/>
              </a:rPr>
              <a:t>Περιορισμένη προσοχή</a:t>
            </a:r>
            <a:endParaRPr lang="de-DE" sz="2160" b="1"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el" sz="2160" b="1" dirty="0">
                <a:solidFill>
                  <a:srgbClr val="000000"/>
                </a:solidFill>
                <a:latin typeface="Calibri" pitchFamily="34" charset="0"/>
              </a:rPr>
              <a:t>Περιορισμένη μνήμη εργασίας</a:t>
            </a:r>
            <a:endParaRPr lang="nb-NO" sz="2160" b="1" dirty="0">
              <a:solidFill>
                <a:srgbClr val="000000"/>
              </a:solidFill>
              <a:latin typeface="Calibri" pitchFamily="34" charset="0"/>
            </a:endParaRPr>
          </a:p>
        </p:txBody>
      </p:sp>
      <p:sp>
        <p:nvSpPr>
          <p:cNvPr id="9" name="TekstSylinder 8"/>
          <p:cNvSpPr txBox="1"/>
          <p:nvPr/>
        </p:nvSpPr>
        <p:spPr>
          <a:xfrm>
            <a:off x="9142850" y="4666189"/>
            <a:ext cx="5487550" cy="1532727"/>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panose="020B0604020202020204" pitchFamily="34" charset="0"/>
              <a:buChar char="•"/>
            </a:pPr>
            <a:r>
              <a:rPr lang="el" sz="1920" dirty="0">
                <a:solidFill>
                  <a:srgbClr val="000000"/>
                </a:solidFill>
                <a:latin typeface="Calibri" pitchFamily="34" charset="0"/>
              </a:rPr>
              <a:t>Σχήμα πρωτότυπων καταστάσεων</a:t>
            </a:r>
            <a:endParaRPr lang="de-DE" sz="1920"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el" sz="1920" dirty="0">
                <a:solidFill>
                  <a:srgbClr val="000000"/>
                </a:solidFill>
                <a:latin typeface="Calibri" pitchFamily="34" charset="0"/>
              </a:rPr>
              <a:t>Νοητικά μοντέλα τομέα</a:t>
            </a:r>
            <a:endParaRPr lang="de-DE" sz="1920"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el" sz="1920" dirty="0">
                <a:solidFill>
                  <a:srgbClr val="000000"/>
                </a:solidFill>
                <a:latin typeface="Calibri" pitchFamily="34" charset="0"/>
              </a:rPr>
              <a:t>Αυτοματισμός διαδικασιών</a:t>
            </a:r>
            <a:endParaRPr lang="de-DE" sz="1920"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el" dirty="0">
                <a:solidFill>
                  <a:srgbClr val="000000"/>
                </a:solidFill>
                <a:latin typeface="Calibri" pitchFamily="34" charset="0"/>
              </a:rPr>
              <a:t>Δεξιότητες που αποκτήθηκαν (π.χ. μοτίβα σάρωσης, επικοινωνίες)</a:t>
            </a:r>
            <a:endParaRPr lang="nb-NO" dirty="0">
              <a:solidFill>
                <a:srgbClr val="000000"/>
              </a:solidFill>
              <a:latin typeface="Calibri" pitchFamily="34" charset="0"/>
            </a:endParaRPr>
          </a:p>
        </p:txBody>
      </p:sp>
    </p:spTree>
    <p:extLst>
      <p:ext uri="{BB962C8B-B14F-4D97-AF65-F5344CB8AC3E}">
        <p14:creationId xmlns:p14="http://schemas.microsoft.com/office/powerpoint/2010/main" val="260025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2394790"/>
            <a:ext cx="6736697" cy="2561718"/>
          </a:xfrm>
          <a:prstGeom prst="rect">
            <a:avLst/>
          </a:prstGeom>
        </p:spPr>
      </p:pic>
      <p:pic>
        <p:nvPicPr>
          <p:cNvPr id="6" name="Bilde 5"/>
          <p:cNvPicPr>
            <a:picLocks noChangeAspect="1"/>
          </p:cNvPicPr>
          <p:nvPr/>
        </p:nvPicPr>
        <p:blipFill>
          <a:blip r:embed="rId4"/>
          <a:stretch>
            <a:fillRect/>
          </a:stretch>
        </p:blipFill>
        <p:spPr>
          <a:xfrm>
            <a:off x="11466799" y="2608839"/>
            <a:ext cx="3163601" cy="3099038"/>
          </a:xfrm>
          <a:prstGeom prst="rect">
            <a:avLst/>
          </a:prstGeom>
        </p:spPr>
      </p:pic>
      <p:pic>
        <p:nvPicPr>
          <p:cNvPr id="7" name="Bild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8031" y="48691"/>
            <a:ext cx="4007435" cy="8219333"/>
          </a:xfrm>
          <a:prstGeom prst="rect">
            <a:avLst/>
          </a:prstGeom>
        </p:spPr>
      </p:pic>
      <p:sp>
        <p:nvSpPr>
          <p:cNvPr id="8" name="Ellipse 7"/>
          <p:cNvSpPr/>
          <p:nvPr/>
        </p:nvSpPr>
        <p:spPr>
          <a:xfrm>
            <a:off x="9797403" y="1634462"/>
            <a:ext cx="470263" cy="515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ln>
                <a:solidFill>
                  <a:srgbClr val="FF0000"/>
                </a:solidFill>
              </a:ln>
              <a:noFill/>
              <a:latin typeface="Verdana"/>
            </a:endParaRPr>
          </a:p>
        </p:txBody>
      </p:sp>
      <p:sp>
        <p:nvSpPr>
          <p:cNvPr id="2" name="Oval 1">
            <a:extLst>
              <a:ext uri="{FF2B5EF4-FFF2-40B4-BE49-F238E27FC236}">
                <a16:creationId xmlns:a16="http://schemas.microsoft.com/office/drawing/2014/main" id="{280F3254-5F8F-4529-AAFB-89D92A53D26F}"/>
              </a:ext>
            </a:extLst>
          </p:cNvPr>
          <p:cNvSpPr/>
          <p:nvPr/>
        </p:nvSpPr>
        <p:spPr>
          <a:xfrm>
            <a:off x="7315200" y="5460883"/>
            <a:ext cx="3338623" cy="29983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173636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1988820"/>
            <a:ext cx="10972800" cy="3789046"/>
          </a:xfrm>
          <a:prstGeom prst="rect">
            <a:avLst/>
          </a:prstGeom>
        </p:spPr>
      </p:pic>
      <p:pic>
        <p:nvPicPr>
          <p:cNvPr id="22" name="Bild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28800" y="1988820"/>
            <a:ext cx="10972800" cy="5586062"/>
          </a:xfrm>
          <a:prstGeom prst="rect">
            <a:avLst/>
          </a:prstGeom>
        </p:spPr>
      </p:pic>
      <p:pic>
        <p:nvPicPr>
          <p:cNvPr id="23" name="Bild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8800" y="1474470"/>
            <a:ext cx="10972800" cy="6100414"/>
          </a:xfrm>
          <a:prstGeom prst="rect">
            <a:avLst/>
          </a:prstGeom>
        </p:spPr>
      </p:pic>
      <p:pic>
        <p:nvPicPr>
          <p:cNvPr id="24" name="Bild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28800" y="826412"/>
            <a:ext cx="10972800" cy="6748470"/>
          </a:xfrm>
          <a:prstGeom prst="rect">
            <a:avLst/>
          </a:prstGeom>
        </p:spPr>
      </p:pic>
      <p:pic>
        <p:nvPicPr>
          <p:cNvPr id="25" name="Bilde 2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28800" y="634366"/>
            <a:ext cx="10972800" cy="6940516"/>
          </a:xfrm>
          <a:prstGeom prst="rect">
            <a:avLst/>
          </a:prstGeom>
        </p:spPr>
      </p:pic>
      <p:sp>
        <p:nvSpPr>
          <p:cNvPr id="10" name="Tittel 1"/>
          <p:cNvSpPr txBox="1">
            <a:spLocks/>
          </p:cNvSpPr>
          <p:nvPr/>
        </p:nvSpPr>
        <p:spPr>
          <a:xfrm>
            <a:off x="222812" y="108949"/>
            <a:ext cx="13889621" cy="717463"/>
          </a:xfrm>
          <a:prstGeom prst="rect">
            <a:avLst/>
          </a:prstGeom>
        </p:spPr>
        <p:txBody>
          <a:bodyPr vert="horz" lIns="109728" tIns="54864" rIns="109728" bIns="54864"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l" sz="3840" b="1">
                <a:solidFill>
                  <a:srgbClr val="E4067E"/>
                </a:solidFill>
                <a:latin typeface="Helvetica Neue" charset="0"/>
                <a:ea typeface="Helvetica Neue" charset="0"/>
                <a:cs typeface="Helvetica Neue" charset="0"/>
              </a:rPr>
              <a:t>Επίγνωση της κατάστασης και επίγνωση της κατάστασης στον κυβερνοχώρο</a:t>
            </a:r>
            <a:endParaRPr lang="en-US" sz="3840" b="1">
              <a:solidFill>
                <a:srgbClr val="E4067E"/>
              </a:solidFill>
              <a:latin typeface="Verdana"/>
            </a:endParaRPr>
          </a:p>
        </p:txBody>
      </p:sp>
      <p:sp>
        <p:nvSpPr>
          <p:cNvPr id="2" name="TekstSylinder 1"/>
          <p:cNvSpPr txBox="1"/>
          <p:nvPr/>
        </p:nvSpPr>
        <p:spPr>
          <a:xfrm>
            <a:off x="12801600" y="6985042"/>
            <a:ext cx="1342740" cy="646331"/>
          </a:xfrm>
          <a:prstGeom prst="rect">
            <a:avLst/>
          </a:prstGeom>
          <a:noFill/>
        </p:spPr>
        <p:txBody>
          <a:bodyPr wrap="none" rtlCol="0">
            <a:spAutoFit/>
          </a:bodyPr>
          <a:lstStyle/>
          <a:p>
            <a:pPr defTabSz="1097280" eaLnBrk="0" fontAlgn="base" hangingPunct="0">
              <a:spcBef>
                <a:spcPct val="0"/>
              </a:spcBef>
              <a:spcAft>
                <a:spcPct val="0"/>
              </a:spcAft>
            </a:pPr>
            <a:r>
              <a:rPr lang="el" sz="1440" i="1">
                <a:solidFill>
                  <a:srgbClr val="000000"/>
                </a:solidFill>
                <a:latin typeface="Helvetica Neue" charset="0"/>
                <a:ea typeface="Helvetica Neue" charset="0"/>
                <a:cs typeface="Helvetica Neue" charset="0"/>
              </a:rPr>
              <a:t>Endsley, 1995</a:t>
            </a:r>
            <a:endParaRPr lang="en-US" sz="1440" i="1">
              <a:solidFill>
                <a:srgbClr val="000000"/>
              </a:solidFill>
              <a:latin typeface="Calibri" pitchFamily="34" charset="0"/>
            </a:endParaRPr>
          </a:p>
          <a:p>
            <a:pPr defTabSz="1097280" eaLnBrk="0" fontAlgn="base" hangingPunct="0">
              <a:spcBef>
                <a:spcPct val="0"/>
              </a:spcBef>
              <a:spcAft>
                <a:spcPct val="0"/>
              </a:spcAft>
            </a:pPr>
            <a:endParaRPr lang="en-US" sz="2160">
              <a:solidFill>
                <a:srgbClr val="000000"/>
              </a:solidFill>
              <a:latin typeface="Calibri" pitchFamily="34" charset="0"/>
            </a:endParaRPr>
          </a:p>
        </p:txBody>
      </p:sp>
      <p:sp>
        <p:nvSpPr>
          <p:cNvPr id="19" name="TekstSylinder 18"/>
          <p:cNvSpPr txBox="1"/>
          <p:nvPr/>
        </p:nvSpPr>
        <p:spPr>
          <a:xfrm>
            <a:off x="12754215" y="7274498"/>
            <a:ext cx="1754006" cy="646331"/>
          </a:xfrm>
          <a:prstGeom prst="rect">
            <a:avLst/>
          </a:prstGeom>
          <a:noFill/>
        </p:spPr>
        <p:txBody>
          <a:bodyPr wrap="none" rtlCol="0">
            <a:spAutoFit/>
          </a:bodyPr>
          <a:lstStyle/>
          <a:p>
            <a:pPr defTabSz="1097280" eaLnBrk="0" fontAlgn="base" hangingPunct="0">
              <a:spcBef>
                <a:spcPct val="0"/>
              </a:spcBef>
              <a:spcAft>
                <a:spcPct val="0"/>
              </a:spcAft>
            </a:pPr>
            <a:r>
              <a:rPr lang="el" sz="1440" i="1">
                <a:solidFill>
                  <a:srgbClr val="000000"/>
                </a:solidFill>
                <a:latin typeface="Helvetica Neue" charset="0"/>
                <a:ea typeface="Helvetica Neue" charset="0"/>
                <a:cs typeface="Helvetica Neue" charset="0"/>
              </a:rPr>
              <a:t>Barford et al., 2009</a:t>
            </a:r>
            <a:endParaRPr lang="en-US" sz="1440" i="1">
              <a:solidFill>
                <a:srgbClr val="000000"/>
              </a:solidFill>
              <a:latin typeface="Calibri" pitchFamily="34" charset="0"/>
            </a:endParaRPr>
          </a:p>
          <a:p>
            <a:pPr defTabSz="1097280" eaLnBrk="0" fontAlgn="base" hangingPunct="0">
              <a:spcBef>
                <a:spcPct val="0"/>
              </a:spcBef>
              <a:spcAft>
                <a:spcPct val="0"/>
              </a:spcAft>
            </a:pPr>
            <a:endParaRPr lang="en-US" sz="2160">
              <a:solidFill>
                <a:srgbClr val="000000"/>
              </a:solidFill>
              <a:latin typeface="Calibri" pitchFamily="34" charset="0"/>
            </a:endParaRPr>
          </a:p>
        </p:txBody>
      </p:sp>
      <p:sp>
        <p:nvSpPr>
          <p:cNvPr id="26" name="TekstSylinder 25"/>
          <p:cNvSpPr txBox="1"/>
          <p:nvPr/>
        </p:nvSpPr>
        <p:spPr>
          <a:xfrm>
            <a:off x="222813" y="3983632"/>
            <a:ext cx="2870908" cy="535531"/>
          </a:xfrm>
          <a:prstGeom prst="rect">
            <a:avLst/>
          </a:prstGeom>
          <a:noFill/>
        </p:spPr>
        <p:txBody>
          <a:bodyPr wrap="square" rtlCol="0">
            <a:spAutoFit/>
          </a:bodyPr>
          <a:lstStyle/>
          <a:p>
            <a:pPr defTabSz="1097280" eaLnBrk="0" fontAlgn="base" hangingPunct="0">
              <a:spcBef>
                <a:spcPct val="0"/>
              </a:spcBef>
              <a:spcAft>
                <a:spcPct val="0"/>
              </a:spcAft>
            </a:pPr>
            <a:r>
              <a:rPr lang="el" sz="1440">
                <a:solidFill>
                  <a:srgbClr val="000000"/>
                </a:solidFill>
                <a:latin typeface="Helvetica Neue" charset="0"/>
                <a:ea typeface="Helvetica Neue" charset="0"/>
                <a:cs typeface="Helvetica Neue" charset="0"/>
              </a:rPr>
              <a:t>CSA: ξεκινά με την αντίληψη των δεικτών συμβιβασμού</a:t>
            </a:r>
          </a:p>
        </p:txBody>
      </p:sp>
      <p:grpSp>
        <p:nvGrpSpPr>
          <p:cNvPr id="11" name="Gruppe 10"/>
          <p:cNvGrpSpPr/>
          <p:nvPr/>
        </p:nvGrpSpPr>
        <p:grpSpPr>
          <a:xfrm>
            <a:off x="332426" y="2078599"/>
            <a:ext cx="4361494" cy="1380881"/>
            <a:chOff x="277022" y="1732166"/>
            <a:chExt cx="3634578" cy="1150734"/>
          </a:xfrm>
        </p:grpSpPr>
        <p:sp>
          <p:nvSpPr>
            <p:cNvPr id="20" name="TekstSylinder 19"/>
            <p:cNvSpPr txBox="1"/>
            <p:nvPr/>
          </p:nvSpPr>
          <p:spPr>
            <a:xfrm>
              <a:off x="277022" y="1732166"/>
              <a:ext cx="2821777" cy="723275"/>
            </a:xfrm>
            <a:prstGeom prst="rect">
              <a:avLst/>
            </a:prstGeom>
            <a:noFill/>
          </p:spPr>
          <p:txBody>
            <a:bodyPr wrap="square" rtlCol="0">
              <a:spAutoFit/>
            </a:bodyPr>
            <a:lstStyle/>
            <a:p>
              <a:pPr defTabSz="1097280" eaLnBrk="0" fontAlgn="base" hangingPunct="0">
                <a:spcBef>
                  <a:spcPct val="0"/>
                </a:spcBef>
                <a:spcAft>
                  <a:spcPct val="0"/>
                </a:spcAft>
              </a:pPr>
              <a:r>
                <a:rPr lang="el" sz="1440">
                  <a:solidFill>
                    <a:srgbClr val="000000"/>
                  </a:solidFill>
                  <a:latin typeface="Helvetica Neue" charset="0"/>
                  <a:ea typeface="Helvetica Neue" charset="0"/>
                  <a:cs typeface="Helvetica Neue" charset="0"/>
                </a:rPr>
                <a:t>SA: αντιληπτικές διαδικασίες από κάτω προς τα πάνω</a:t>
              </a:r>
            </a:p>
            <a:p>
              <a:pPr defTabSz="1097280" eaLnBrk="0" fontAlgn="base" hangingPunct="0">
                <a:spcBef>
                  <a:spcPct val="0"/>
                </a:spcBef>
                <a:spcAft>
                  <a:spcPct val="0"/>
                </a:spcAft>
              </a:pPr>
              <a:r>
                <a:rPr lang="el" sz="1440">
                  <a:solidFill>
                    <a:srgbClr val="000000"/>
                  </a:solidFill>
                  <a:latin typeface="Helvetica Neue" charset="0"/>
                  <a:ea typeface="Helvetica Neue" charset="0"/>
                  <a:cs typeface="Helvetica Neue" charset="0"/>
                </a:rPr>
                <a:t>Μετάβαση από το συγκεκριμένο στο αφηρημένο</a:t>
              </a:r>
              <a:endParaRPr lang="en-US" sz="1440">
                <a:solidFill>
                  <a:srgbClr val="000000"/>
                </a:solidFill>
                <a:latin typeface="Calibri" pitchFamily="34" charset="0"/>
              </a:endParaRPr>
            </a:p>
            <a:p>
              <a:pPr defTabSz="1097280" eaLnBrk="0" fontAlgn="base" hangingPunct="0">
                <a:spcBef>
                  <a:spcPct val="0"/>
                </a:spcBef>
                <a:spcAft>
                  <a:spcPct val="0"/>
                </a:spcAft>
              </a:pPr>
              <a:endParaRPr lang="en-US" sz="2160">
                <a:solidFill>
                  <a:srgbClr val="000000"/>
                </a:solidFill>
                <a:latin typeface="Calibri" pitchFamily="34" charset="0"/>
              </a:endParaRPr>
            </a:p>
          </p:txBody>
        </p:sp>
        <p:cxnSp>
          <p:nvCxnSpPr>
            <p:cNvPr id="27" name="Rett pil 26"/>
            <p:cNvCxnSpPr/>
            <p:nvPr/>
          </p:nvCxnSpPr>
          <p:spPr>
            <a:xfrm>
              <a:off x="2540000" y="2120900"/>
              <a:ext cx="1371600" cy="76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p:cNvGrpSpPr/>
          <p:nvPr/>
        </p:nvGrpSpPr>
        <p:grpSpPr>
          <a:xfrm>
            <a:off x="332427" y="4454194"/>
            <a:ext cx="2870908" cy="798254"/>
            <a:chOff x="277022" y="3711828"/>
            <a:chExt cx="2392423" cy="665212"/>
          </a:xfrm>
        </p:grpSpPr>
        <p:cxnSp>
          <p:nvCxnSpPr>
            <p:cNvPr id="28" name="Rett pil 27"/>
            <p:cNvCxnSpPr/>
            <p:nvPr/>
          </p:nvCxnSpPr>
          <p:spPr>
            <a:xfrm>
              <a:off x="1687910" y="3950430"/>
              <a:ext cx="509190" cy="4266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kstSylinder 30"/>
            <p:cNvSpPr txBox="1"/>
            <p:nvPr/>
          </p:nvSpPr>
          <p:spPr>
            <a:xfrm>
              <a:off x="277022" y="3711828"/>
              <a:ext cx="2392423" cy="261610"/>
            </a:xfrm>
            <a:prstGeom prst="rect">
              <a:avLst/>
            </a:prstGeom>
            <a:noFill/>
          </p:spPr>
          <p:txBody>
            <a:bodyPr wrap="square" rtlCol="0">
              <a:spAutoFit/>
            </a:bodyPr>
            <a:lstStyle/>
            <a:p>
              <a:pPr marL="205740" indent="-205740" defTabSz="1097280" eaLnBrk="0" fontAlgn="base" hangingPunct="0">
                <a:spcBef>
                  <a:spcPct val="0"/>
                </a:spcBef>
                <a:spcAft>
                  <a:spcPct val="0"/>
                </a:spcAft>
                <a:buFont typeface="Arial" charset="0"/>
                <a:buChar char="•"/>
              </a:pPr>
              <a:r>
                <a:rPr lang="el" sz="1440">
                  <a:solidFill>
                    <a:srgbClr val="000000"/>
                  </a:solidFill>
                  <a:latin typeface="Helvetica Neue" charset="0"/>
                  <a:ea typeface="Helvetica Neue" charset="0"/>
                  <a:cs typeface="Helvetica Neue" charset="0"/>
                </a:rPr>
                <a:t>Ήδη αφηρημένο </a:t>
              </a:r>
              <a:endParaRPr lang="en-US" sz="2160">
                <a:solidFill>
                  <a:srgbClr val="000000"/>
                </a:solidFill>
                <a:latin typeface="Calibri" pitchFamily="34" charset="0"/>
              </a:endParaRPr>
            </a:p>
          </p:txBody>
        </p:sp>
      </p:grpSp>
      <p:sp>
        <p:nvSpPr>
          <p:cNvPr id="3" name="Explosion: 8 Points 2">
            <a:extLst>
              <a:ext uri="{FF2B5EF4-FFF2-40B4-BE49-F238E27FC236}">
                <a16:creationId xmlns:a16="http://schemas.microsoft.com/office/drawing/2014/main" id="{6E484559-EAF9-5E69-DE76-F957D00C14FB}"/>
              </a:ext>
            </a:extLst>
          </p:cNvPr>
          <p:cNvSpPr/>
          <p:nvPr/>
        </p:nvSpPr>
        <p:spPr>
          <a:xfrm>
            <a:off x="8904942" y="534256"/>
            <a:ext cx="2474717" cy="1991008"/>
          </a:xfrm>
          <a:prstGeom prst="irregularSeal1">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el" sz="2160">
                <a:solidFill>
                  <a:srgbClr val="FFFFFF"/>
                </a:solidFill>
                <a:latin typeface="Verdana"/>
              </a:rPr>
              <a:t>Στρες</a:t>
            </a:r>
            <a:endParaRPr lang="et-EE" sz="2160">
              <a:solidFill>
                <a:srgbClr val="FFFFFF"/>
              </a:solidFill>
              <a:latin typeface="Verdana"/>
            </a:endParaRPr>
          </a:p>
        </p:txBody>
      </p:sp>
      <p:sp>
        <p:nvSpPr>
          <p:cNvPr id="4" name="Explosion: 8 Points 3">
            <a:extLst>
              <a:ext uri="{FF2B5EF4-FFF2-40B4-BE49-F238E27FC236}">
                <a16:creationId xmlns:a16="http://schemas.microsoft.com/office/drawing/2014/main" id="{CEC4BD0F-C13B-5BA6-5A9E-4CA73D63D795}"/>
              </a:ext>
            </a:extLst>
          </p:cNvPr>
          <p:cNvSpPr/>
          <p:nvPr/>
        </p:nvSpPr>
        <p:spPr>
          <a:xfrm>
            <a:off x="11604439" y="5071817"/>
            <a:ext cx="2474717" cy="1991008"/>
          </a:xfrm>
          <a:prstGeom prst="irregularSeal1">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el" sz="2160">
                <a:solidFill>
                  <a:srgbClr val="FFFFFF"/>
                </a:solidFill>
                <a:latin typeface="Verdana"/>
              </a:rPr>
              <a:t>Στρες</a:t>
            </a:r>
            <a:endParaRPr lang="et-EE" sz="2160">
              <a:solidFill>
                <a:srgbClr val="FFFFFF"/>
              </a:solidFill>
              <a:latin typeface="Verdana"/>
            </a:endParaRPr>
          </a:p>
        </p:txBody>
      </p:sp>
    </p:spTree>
    <p:extLst>
      <p:ext uri="{BB962C8B-B14F-4D97-AF65-F5344CB8AC3E}">
        <p14:creationId xmlns:p14="http://schemas.microsoft.com/office/powerpoint/2010/main" val="60964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0"/>
            <a:ext cx="12618720" cy="914311"/>
          </a:xfrm>
        </p:spPr>
        <p:txBody>
          <a:bodyPr>
            <a:normAutofit fontScale="90000"/>
          </a:bodyPr>
          <a:lstStyle/>
          <a:p>
            <a:r>
              <a:rPr lang="el" sz="6240"/>
              <a:t>8 Άλλες απειλές για την Α.Ε.</a:t>
            </a:r>
            <a:endParaRPr lang="nb-NO" sz="6240"/>
          </a:p>
        </p:txBody>
      </p:sp>
      <p:sp>
        <p:nvSpPr>
          <p:cNvPr id="3" name="Plassholder for innhold 2"/>
          <p:cNvSpPr>
            <a:spLocks noGrp="1"/>
          </p:cNvSpPr>
          <p:nvPr>
            <p:ph sz="half" idx="1"/>
          </p:nvPr>
        </p:nvSpPr>
        <p:spPr>
          <a:xfrm>
            <a:off x="1005841" y="1450078"/>
            <a:ext cx="6190112" cy="5564291"/>
          </a:xfrm>
        </p:spPr>
        <p:txBody>
          <a:bodyPr>
            <a:normAutofit fontScale="92500" lnSpcReduction="20000"/>
          </a:bodyPr>
          <a:lstStyle/>
          <a:p>
            <a:r>
              <a:rPr lang="el" sz="2160" dirty="0"/>
              <a:t>Σήραγγα προσοχής (ή: στένωση προσοχής)</a:t>
            </a:r>
          </a:p>
          <a:p>
            <a:pPr lvl="1"/>
            <a:r>
              <a:rPr lang="el" sz="2160" dirty="0"/>
              <a:t>Η προσοχή δεν μπορεί να διαιρεθεί.</a:t>
            </a:r>
          </a:p>
          <a:p>
            <a:pPr lvl="1"/>
            <a:r>
              <a:rPr lang="el" sz="2160" dirty="0"/>
              <a:t>Κολλήστε σε συγκεκριμένες λειτουργίες και απορρίψτε κατά λάθος τη σάρωση.</a:t>
            </a:r>
          </a:p>
          <a:p>
            <a:pPr marL="0" indent="0">
              <a:buNone/>
            </a:pPr>
            <a:endParaRPr lang="de-DE" sz="2160" dirty="0"/>
          </a:p>
          <a:p>
            <a:r>
              <a:rPr lang="el" sz="2160" dirty="0"/>
              <a:t>Απαιτούμενη παγίδα μνήμης</a:t>
            </a:r>
            <a:endParaRPr lang="de-DE" sz="2160" dirty="0"/>
          </a:p>
          <a:p>
            <a:pPr lvl="1"/>
            <a:r>
              <a:rPr lang="el" sz="2160" dirty="0"/>
              <a:t>Υπερφόρτωση μνήμης εργασίας.</a:t>
            </a:r>
          </a:p>
          <a:p>
            <a:pPr lvl="1"/>
            <a:r>
              <a:rPr lang="el" sz="2160" dirty="0"/>
              <a:t>Ιδιαίτερα ακουστικές πληροφορίες.</a:t>
            </a:r>
          </a:p>
          <a:p>
            <a:endParaRPr lang="de-DE" sz="2160" dirty="0"/>
          </a:p>
          <a:p>
            <a:r>
              <a:rPr lang="el" sz="2160" dirty="0"/>
              <a:t>Στρεσογόνοι παράγοντες</a:t>
            </a:r>
          </a:p>
          <a:p>
            <a:pPr lvl="1"/>
            <a:r>
              <a:rPr lang="el" sz="2160" dirty="0"/>
              <a:t>Φόρτος εργασίας, άγχος, κόπωση κ.λπ.</a:t>
            </a:r>
          </a:p>
          <a:p>
            <a:pPr lvl="1"/>
            <a:r>
              <a:rPr lang="el" sz="2160" dirty="0"/>
              <a:t>Πίεση χρόνου, αβεβαιότητα κ.λπ.</a:t>
            </a:r>
          </a:p>
          <a:p>
            <a:pPr lvl="1"/>
            <a:r>
              <a:rPr lang="el" sz="2160" dirty="0"/>
              <a:t>Περιορίζει το SA μέσω του περιορισμού του WMC και της επιβράδυνσης της επεξεργασίας πληροφοριών, της πιθανότερης σήραγγας προσοχής, της αποδιοργανωμένης σάρωσης για στοιχεία και της λιγότερης προσοχής σε περιφερειακές ενδείξεις.</a:t>
            </a:r>
          </a:p>
        </p:txBody>
      </p:sp>
      <p:sp>
        <p:nvSpPr>
          <p:cNvPr id="4" name="Content Placeholder 3">
            <a:extLst>
              <a:ext uri="{FF2B5EF4-FFF2-40B4-BE49-F238E27FC236}">
                <a16:creationId xmlns:a16="http://schemas.microsoft.com/office/drawing/2014/main" id="{79A9C39A-7FFD-43DF-965A-57D23E99A276}"/>
              </a:ext>
            </a:extLst>
          </p:cNvPr>
          <p:cNvSpPr>
            <a:spLocks noGrp="1"/>
          </p:cNvSpPr>
          <p:nvPr>
            <p:ph sz="half" idx="2"/>
          </p:nvPr>
        </p:nvSpPr>
        <p:spPr>
          <a:xfrm>
            <a:off x="7315200" y="1450078"/>
            <a:ext cx="7362205" cy="5564291"/>
          </a:xfrm>
        </p:spPr>
        <p:txBody>
          <a:bodyPr>
            <a:noAutofit/>
          </a:bodyPr>
          <a:lstStyle/>
          <a:p>
            <a:r>
              <a:rPr lang="el" sz="1600" dirty="0"/>
              <a:t>Υπερφόρτωση δεδομένων</a:t>
            </a:r>
            <a:endParaRPr lang="de-DE" sz="1600" dirty="0"/>
          </a:p>
          <a:p>
            <a:pPr lvl="1"/>
            <a:r>
              <a:rPr lang="el" sz="1600" dirty="0"/>
              <a:t>Όγκος και ρυθμός μεταβολής</a:t>
            </a:r>
            <a:endParaRPr lang="de-DE" sz="1600" dirty="0"/>
          </a:p>
          <a:p>
            <a:pPr lvl="1"/>
            <a:r>
              <a:rPr lang="el" sz="1600" dirty="0"/>
              <a:t>Περιορισμένη ζώνη ανθρώπινων αισθητηριακών μηχανισμών και μηχανισμών επεξεργασίας πληροφοριών.</a:t>
            </a:r>
          </a:p>
          <a:p>
            <a:pPr lvl="1"/>
            <a:r>
              <a:rPr lang="el" sz="1600" dirty="0"/>
              <a:t>Ο ρυθμός ροής δεδομένων μπορεί να βελτιωθεί σημαντικά με εργονομικές διεπαφές χρήστη</a:t>
            </a:r>
            <a:endParaRPr lang="de-DE" sz="1600" dirty="0"/>
          </a:p>
          <a:p>
            <a:r>
              <a:rPr lang="el" sz="1600" dirty="0"/>
              <a:t>Άστοχη εξέχουσα θέση</a:t>
            </a:r>
            <a:endParaRPr lang="de-DE" sz="1600" dirty="0"/>
          </a:p>
          <a:p>
            <a:pPr lvl="1"/>
            <a:r>
              <a:rPr lang="el" sz="1600" dirty="0"/>
              <a:t>Ορισμένα χαρακτηριστικά (μέγεθος, σχήμα, κίνηση, φώτα που αναβοσβήνουν, θόρυβος) έχουν προτεραιότητα στην αισθητηριακή επεξεργασία και την επεξεργασία προσοχής</a:t>
            </a:r>
            <a:endParaRPr lang="de-DE" sz="1600" dirty="0"/>
          </a:p>
          <a:p>
            <a:pPr lvl="1"/>
            <a:r>
              <a:rPr lang="el" sz="1600" dirty="0"/>
              <a:t>Η υπερβολική ή ακατάλληλη χρήση υποβαθμίζει την SA σε άλλες πληροφορίες</a:t>
            </a:r>
            <a:endParaRPr lang="de-DE" sz="1600" dirty="0"/>
          </a:p>
          <a:p>
            <a:r>
              <a:rPr lang="el" sz="1600" dirty="0"/>
              <a:t>Λανθασμένα νοητικά μοντέλα</a:t>
            </a:r>
            <a:endParaRPr lang="de-DE" sz="1600" dirty="0"/>
          </a:p>
          <a:p>
            <a:pPr lvl="1"/>
            <a:r>
              <a:rPr lang="el" sz="1600" dirty="0"/>
              <a:t>"Σφάλμα αναπαράστασης"</a:t>
            </a:r>
          </a:p>
          <a:p>
            <a:pPr lvl="1"/>
            <a:r>
              <a:rPr lang="el" sz="1600" dirty="0"/>
              <a:t>Εφαρμόζεται ένα λάθος νοητικό μοντέλο</a:t>
            </a:r>
            <a:endParaRPr lang="de-DE" sz="1600" dirty="0"/>
          </a:p>
          <a:p>
            <a:r>
              <a:rPr lang="el" sz="1600" dirty="0"/>
              <a:t>Σύνδρομο εκτός βρόχου</a:t>
            </a:r>
            <a:endParaRPr lang="de-DE" sz="1600" dirty="0"/>
          </a:p>
          <a:p>
            <a:pPr lvl="1"/>
            <a:r>
              <a:rPr lang="el" sz="1600" dirty="0"/>
              <a:t>Η αυτοματοποίηση μπορεί να εξαλείψει τον υπερβολικό φόρτο εργασίας, αλλά μπορεί επίσης να μειώσει την SA θέτοντας τους ανθρώπους εκτός κύκλου. </a:t>
            </a:r>
          </a:p>
          <a:p>
            <a:r>
              <a:rPr lang="el" sz="1600" dirty="0"/>
              <a:t>«χρόνος ανάληψης» όταν η αυτοματοποίηση αποτυγχάνει ή δεν είναι εξοπλισμένη για να χειριστεί μια κατάσταση</a:t>
            </a:r>
            <a:endParaRPr lang="de-DE" sz="1600" dirty="0"/>
          </a:p>
          <a:p>
            <a:endParaRPr lang="nb-NO" sz="1600" dirty="0"/>
          </a:p>
        </p:txBody>
      </p:sp>
    </p:spTree>
    <p:extLst>
      <p:ext uri="{BB962C8B-B14F-4D97-AF65-F5344CB8AC3E}">
        <p14:creationId xmlns:p14="http://schemas.microsoft.com/office/powerpoint/2010/main" val="20329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4209308" y="-13391"/>
            <a:ext cx="3063696" cy="8230609"/>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sz="2160"/>
          </a:p>
        </p:txBody>
      </p:sp>
      <p:sp>
        <p:nvSpPr>
          <p:cNvPr id="2" name="Title 94">
            <a:extLst>
              <a:ext uri="{FF2B5EF4-FFF2-40B4-BE49-F238E27FC236}">
                <a16:creationId xmlns:a16="http://schemas.microsoft.com/office/drawing/2014/main" id="{7756903B-8F4C-AF9C-0003-DFC6020F757E}"/>
              </a:ext>
            </a:extLst>
          </p:cNvPr>
          <p:cNvSpPr>
            <a:spLocks noGrp="1"/>
          </p:cNvSpPr>
          <p:nvPr>
            <p:ph type="ctrTitle"/>
          </p:nvPr>
        </p:nvSpPr>
        <p:spPr>
          <a:xfrm>
            <a:off x="7772400" y="868128"/>
            <a:ext cx="6561089" cy="1297556"/>
          </a:xfrm>
        </p:spPr>
        <p:txBody>
          <a:bodyPr>
            <a:noAutofit/>
          </a:bodyPr>
          <a:lstStyle/>
          <a:p>
            <a:r>
              <a:rPr lang="el" sz="5760" b="1"/>
              <a:t>Ευχαριστίες</a:t>
            </a:r>
          </a:p>
        </p:txBody>
      </p:sp>
      <p:sp>
        <p:nvSpPr>
          <p:cNvPr id="3" name="Text Placeholder 14">
            <a:extLst>
              <a:ext uri="{FF2B5EF4-FFF2-40B4-BE49-F238E27FC236}">
                <a16:creationId xmlns:a16="http://schemas.microsoft.com/office/drawing/2014/main" id="{93D28EA7-99A1-8FAD-E39B-AF6C31772915}"/>
              </a:ext>
            </a:extLst>
          </p:cNvPr>
          <p:cNvSpPr txBox="1">
            <a:spLocks/>
          </p:cNvSpPr>
          <p:nvPr/>
        </p:nvSpPr>
        <p:spPr>
          <a:xfrm>
            <a:off x="7797756" y="2372421"/>
            <a:ext cx="6649764" cy="3083839"/>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l" sz="2400" b="0" i="0">
                <a:effectLst/>
              </a:rPr>
              <a:t>Με τη συγχρηματοδότηση της Ευρωπαϊκής Ένωσης. Ωστόσο, οι απόψεις και οι γνώμες που εκφράζονται είναι μόνο του συγγραφέα ή των συγγραφέων και δεν αντικατοπτρίζουν απαραίτητα εκείνες της Ευρωπαϊκής Ένωσης ή του HADEA. Ούτε η Ευρωπαϊκή Ένωση ούτε η χορηγούσα αρχή μπορούν να θεωρηθούν υπεύθυνες για αυτές.</a:t>
            </a:r>
          </a:p>
          <a:p>
            <a:pPr algn="just"/>
            <a:r>
              <a:rPr lang="el" sz="2400" b="0" i="0">
                <a:effectLst/>
              </a:rPr>
              <a:t>Σύμβαση έργου αριθ. 101083594</a:t>
            </a:r>
          </a:p>
        </p:txBody>
      </p:sp>
      <p:grpSp>
        <p:nvGrpSpPr>
          <p:cNvPr id="7" name="Group 6">
            <a:extLst>
              <a:ext uri="{FF2B5EF4-FFF2-40B4-BE49-F238E27FC236}">
                <a16:creationId xmlns:a16="http://schemas.microsoft.com/office/drawing/2014/main" id="{F202EC2E-9D8F-7DB9-DA92-0AA925ACC56A}"/>
              </a:ext>
            </a:extLst>
          </p:cNvPr>
          <p:cNvGrpSpPr/>
          <p:nvPr/>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3C1A5B1E-31DD-9C7E-E79A-AFC987352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73D5C77E-356B-2B62-196C-2F6DE96B42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10" name="Picture Placeholder 9" descr="Στιγμιότυπο οθόνης μιας εκπαίδευσης υπολογιστή&#10;&#10;Η περιγραφή δημιουργείται αυτόματα">
            <a:extLst>
              <a:ext uri="{FF2B5EF4-FFF2-40B4-BE49-F238E27FC236}">
                <a16:creationId xmlns:a16="http://schemas.microsoft.com/office/drawing/2014/main" id="{BC655B53-FBA0-4F55-E9D2-19239DB6E54B}"/>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0390" y="285366"/>
            <a:ext cx="13889621" cy="881364"/>
          </a:xfrm>
        </p:spPr>
        <p:txBody>
          <a:bodyPr>
            <a:normAutofit/>
          </a:bodyPr>
          <a:lstStyle/>
          <a:p>
            <a:r>
              <a:rPr lang="el" sz="3840" err="1">
                <a:solidFill>
                  <a:schemeClr val="accent1"/>
                </a:solidFill>
                <a:latin typeface="Helvetica Neue" charset="0"/>
                <a:ea typeface="Helvetica Neue" charset="0"/>
                <a:cs typeface="Helvetica Neue" charset="0"/>
              </a:rPr>
              <a:t>Κοινωνική πτυχή των CS, SA &amp; SMMM</a:t>
            </a:r>
            <a:endParaRPr lang="en-US" sz="3840">
              <a:solidFill>
                <a:schemeClr val="accent1"/>
              </a:solidFill>
            </a:endParaRPr>
          </a:p>
        </p:txBody>
      </p:sp>
      <p:sp>
        <p:nvSpPr>
          <p:cNvPr id="3" name="TekstSylinder 2"/>
          <p:cNvSpPr txBox="1"/>
          <p:nvPr/>
        </p:nvSpPr>
        <p:spPr>
          <a:xfrm>
            <a:off x="370390" y="1420191"/>
            <a:ext cx="6395802" cy="461665"/>
          </a:xfrm>
          <a:prstGeom prst="rect">
            <a:avLst/>
          </a:prstGeom>
          <a:noFill/>
        </p:spPr>
        <p:txBody>
          <a:bodyPr wrap="square" rtlCol="0">
            <a:spAutoFit/>
          </a:bodyPr>
          <a:lstStyle/>
          <a:p>
            <a:pPr defTabSz="1097280" eaLnBrk="0" fontAlgn="base" hangingPunct="0">
              <a:spcBef>
                <a:spcPct val="0"/>
              </a:spcBef>
              <a:spcAft>
                <a:spcPct val="0"/>
              </a:spcAft>
            </a:pPr>
            <a:r>
              <a:rPr lang="el" sz="2400">
                <a:solidFill>
                  <a:srgbClr val="000000"/>
                </a:solidFill>
                <a:latin typeface="Arial" charset="0"/>
                <a:ea typeface="Arial" charset="0"/>
                <a:cs typeface="Arial" charset="0"/>
              </a:rPr>
              <a:t>Κοινά νοητικά μοντέλα</a:t>
            </a:r>
          </a:p>
        </p:txBody>
      </p:sp>
      <p:sp>
        <p:nvSpPr>
          <p:cNvPr id="8" name="Rektangel 7"/>
          <p:cNvSpPr/>
          <p:nvPr/>
        </p:nvSpPr>
        <p:spPr>
          <a:xfrm>
            <a:off x="7172660" y="3893201"/>
            <a:ext cx="247184" cy="424732"/>
          </a:xfrm>
          <a:prstGeom prst="rect">
            <a:avLst/>
          </a:prstGeom>
        </p:spPr>
        <p:txBody>
          <a:bodyPr wrap="none">
            <a:spAutoFit/>
          </a:bodyPr>
          <a:lstStyle/>
          <a:p>
            <a:pPr defTabSz="1097280" eaLnBrk="0" fontAlgn="base" hangingPunct="0">
              <a:spcBef>
                <a:spcPct val="0"/>
              </a:spcBef>
              <a:spcAft>
                <a:spcPct val="0"/>
              </a:spcAft>
            </a:pPr>
            <a:r>
              <a:rPr lang="sk-SK" sz="2160">
                <a:solidFill>
                  <a:srgbClr val="000000"/>
                </a:solidFill>
                <a:latin typeface="Calibri" pitchFamily="34" charset="0"/>
              </a:rPr>
              <a:t> </a:t>
            </a:r>
            <a:endParaRPr lang="nb-NO" sz="2160">
              <a:solidFill>
                <a:srgbClr val="000000"/>
              </a:solidFill>
              <a:latin typeface="Calibri" pitchFamily="34" charset="0"/>
            </a:endParaRPr>
          </a:p>
        </p:txBody>
      </p:sp>
      <p:sp>
        <p:nvSpPr>
          <p:cNvPr id="9" name="Rektangel 8"/>
          <p:cNvSpPr/>
          <p:nvPr/>
        </p:nvSpPr>
        <p:spPr>
          <a:xfrm>
            <a:off x="7172660" y="3893201"/>
            <a:ext cx="247184" cy="424732"/>
          </a:xfrm>
          <a:prstGeom prst="rect">
            <a:avLst/>
          </a:prstGeom>
        </p:spPr>
        <p:txBody>
          <a:bodyPr wrap="none">
            <a:spAutoFit/>
          </a:bodyPr>
          <a:lstStyle/>
          <a:p>
            <a:pPr defTabSz="1097280" eaLnBrk="0" fontAlgn="base" hangingPunct="0">
              <a:spcBef>
                <a:spcPct val="0"/>
              </a:spcBef>
              <a:spcAft>
                <a:spcPct val="0"/>
              </a:spcAft>
            </a:pPr>
            <a:r>
              <a:rPr lang="sk-SK" sz="2160">
                <a:solidFill>
                  <a:srgbClr val="000000"/>
                </a:solidFill>
                <a:latin typeface="Calibri" pitchFamily="34" charset="0"/>
              </a:rPr>
              <a:t> </a:t>
            </a:r>
            <a:endParaRPr lang="nb-NO" sz="2160">
              <a:solidFill>
                <a:srgbClr val="000000"/>
              </a:solidFill>
              <a:latin typeface="Calibri" pitchFamily="34" charset="0"/>
            </a:endParaRPr>
          </a:p>
        </p:txBody>
      </p:sp>
      <p:sp>
        <p:nvSpPr>
          <p:cNvPr id="10" name="Rektangel 9"/>
          <p:cNvSpPr/>
          <p:nvPr/>
        </p:nvSpPr>
        <p:spPr>
          <a:xfrm>
            <a:off x="7172660" y="3893201"/>
            <a:ext cx="247184" cy="424732"/>
          </a:xfrm>
          <a:prstGeom prst="rect">
            <a:avLst/>
          </a:prstGeom>
        </p:spPr>
        <p:txBody>
          <a:bodyPr wrap="none">
            <a:spAutoFit/>
          </a:bodyPr>
          <a:lstStyle/>
          <a:p>
            <a:pPr defTabSz="1097280" eaLnBrk="0" fontAlgn="base" hangingPunct="0">
              <a:spcBef>
                <a:spcPct val="0"/>
              </a:spcBef>
              <a:spcAft>
                <a:spcPct val="0"/>
              </a:spcAft>
            </a:pPr>
            <a:r>
              <a:rPr lang="sk-SK" sz="2160">
                <a:solidFill>
                  <a:srgbClr val="000000"/>
                </a:solidFill>
                <a:latin typeface="Calibri" pitchFamily="34" charset="0"/>
              </a:rPr>
              <a:t> </a:t>
            </a:r>
            <a:endParaRPr lang="nb-NO" sz="2160">
              <a:solidFill>
                <a:srgbClr val="000000"/>
              </a:solidFill>
              <a:latin typeface="Calibri" pitchFamily="34" charset="0"/>
            </a:endParaRPr>
          </a:p>
        </p:txBody>
      </p:sp>
      <p:pic>
        <p:nvPicPr>
          <p:cNvPr id="16388" name="Picture 4" descr="https://lh4.googleusercontent.com/pPZZYsY-XEaBZprFZ61HujUmjnwajwJV0_ue9uDLtEgK7tL7RiMeYriZ3OOtSyWZw_dUwVNH9tp_16oYEVgclbPKyvcmMg5C4MKXGplx7PKzPrB2Sjpe6W1TNhkLB1ITuPiHOMqSPR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1908" y="1303021"/>
            <a:ext cx="5918635" cy="60075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lh4.googleusercontent.com/4p62KCdXnJBxdSqK9TL-7AAqixr3btkUXn26PyKmywisr3CBInvEIQUv84pDk1qZgJp4SUFIMiaKU49NrRoaElfjzgoC5Jz3afh7dVJGaS0m8MKK2MoSfz6aRCl45qudb8PYy-H8">
            <a:extLst>
              <a:ext uri="{FF2B5EF4-FFF2-40B4-BE49-F238E27FC236}">
                <a16:creationId xmlns:a16="http://schemas.microsoft.com/office/drawing/2014/main" id="{C9E23181-2191-40CF-90AC-F572CC0BB8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273" y="2493306"/>
            <a:ext cx="6610388" cy="42165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7408CB9F-C670-4AF2-A52D-1564EE67265D}"/>
              </a:ext>
            </a:extLst>
          </p:cNvPr>
          <p:cNvSpPr/>
          <p:nvPr/>
        </p:nvSpPr>
        <p:spPr>
          <a:xfrm>
            <a:off x="419858" y="2493306"/>
            <a:ext cx="2212295" cy="1136698"/>
          </a:xfrm>
          <a:prstGeom prst="roundRect">
            <a:avLst/>
          </a:prstGeom>
          <a:noFill/>
          <a:ln w="19050">
            <a:solidFill>
              <a:srgbClr val="80EC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r>
              <a:rPr lang="el" sz="2160" err="1">
                <a:solidFill>
                  <a:srgbClr val="000000"/>
                </a:solidFill>
                <a:latin typeface="Verdana"/>
              </a:rPr>
              <a:t>Σχήμα</a:t>
            </a:r>
            <a:endParaRPr lang="nb-NO" sz="2160">
              <a:solidFill>
                <a:srgbClr val="000000"/>
              </a:solidFill>
              <a:latin typeface="Verdana"/>
            </a:endParaRPr>
          </a:p>
          <a:p>
            <a:pPr marL="342900" indent="-342900" defTabSz="1097280" eaLnBrk="0" fontAlgn="base" hangingPunct="0">
              <a:spcBef>
                <a:spcPct val="0"/>
              </a:spcBef>
              <a:spcAft>
                <a:spcPct val="0"/>
              </a:spcAft>
              <a:buFont typeface="Arial" panose="020B0604020202020204" pitchFamily="34" charset="0"/>
              <a:buChar char="•"/>
            </a:pPr>
            <a:r>
              <a:rPr lang="el" sz="1320">
                <a:solidFill>
                  <a:srgbClr val="000000"/>
                </a:solidFill>
                <a:latin typeface="Verdana"/>
              </a:rPr>
              <a:t>Αντικείμενα</a:t>
            </a:r>
          </a:p>
          <a:p>
            <a:pPr marL="342900" indent="-342900" defTabSz="1097280" eaLnBrk="0" fontAlgn="base" hangingPunct="0">
              <a:spcBef>
                <a:spcPct val="0"/>
              </a:spcBef>
              <a:spcAft>
                <a:spcPct val="0"/>
              </a:spcAft>
              <a:buFont typeface="Arial" panose="020B0604020202020204" pitchFamily="34" charset="0"/>
              <a:buChar char="•"/>
            </a:pPr>
            <a:r>
              <a:rPr lang="el" sz="1320">
                <a:solidFill>
                  <a:srgbClr val="000000"/>
                </a:solidFill>
                <a:latin typeface="Verdana"/>
              </a:rPr>
              <a:t>Σενάριο</a:t>
            </a:r>
          </a:p>
          <a:p>
            <a:pPr marL="342900" indent="-342900" defTabSz="1097280" eaLnBrk="0" fontAlgn="base" hangingPunct="0">
              <a:spcBef>
                <a:spcPct val="0"/>
              </a:spcBef>
              <a:spcAft>
                <a:spcPct val="0"/>
              </a:spcAft>
              <a:buFont typeface="Arial" panose="020B0604020202020204" pitchFamily="34" charset="0"/>
              <a:buChar char="•"/>
            </a:pPr>
            <a:r>
              <a:rPr lang="el" sz="1320">
                <a:solidFill>
                  <a:srgbClr val="000000"/>
                </a:solidFill>
                <a:latin typeface="Verdana"/>
              </a:rPr>
              <a:t>Σειρά ισχύος</a:t>
            </a:r>
            <a:endParaRPr lang="nb-NO" sz="1320">
              <a:solidFill>
                <a:srgbClr val="000000"/>
              </a:solidFill>
              <a:latin typeface="Verdana"/>
            </a:endParaRPr>
          </a:p>
          <a:p>
            <a:pPr algn="ctr" defTabSz="1097280" eaLnBrk="0" fontAlgn="base" hangingPunct="0">
              <a:spcBef>
                <a:spcPct val="0"/>
              </a:spcBef>
              <a:spcAft>
                <a:spcPct val="0"/>
              </a:spcAft>
            </a:pPr>
            <a:endParaRPr lang="nb-NO" sz="2160">
              <a:solidFill>
                <a:srgbClr val="000000"/>
              </a:solidFill>
              <a:latin typeface="Verdana"/>
            </a:endParaRPr>
          </a:p>
        </p:txBody>
      </p:sp>
      <p:cxnSp>
        <p:nvCxnSpPr>
          <p:cNvPr id="14" name="Straight Arrow Connector 13">
            <a:extLst>
              <a:ext uri="{FF2B5EF4-FFF2-40B4-BE49-F238E27FC236}">
                <a16:creationId xmlns:a16="http://schemas.microsoft.com/office/drawing/2014/main" id="{3BD4CAE0-B037-4640-BEE0-683D5F698B2A}"/>
              </a:ext>
            </a:extLst>
          </p:cNvPr>
          <p:cNvCxnSpPr/>
          <p:nvPr/>
        </p:nvCxnSpPr>
        <p:spPr>
          <a:xfrm>
            <a:off x="2632152" y="3061655"/>
            <a:ext cx="339648" cy="0"/>
          </a:xfrm>
          <a:prstGeom prst="straightConnector1">
            <a:avLst/>
          </a:prstGeom>
          <a:ln w="19050">
            <a:solidFill>
              <a:srgbClr val="80ECE4"/>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FEA1C3C-4B0B-162A-C25F-90F8CBDB5C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39523" y="5457058"/>
            <a:ext cx="2613942" cy="2603444"/>
          </a:xfrm>
          <a:prstGeom prst="rect">
            <a:avLst/>
          </a:prstGeom>
        </p:spPr>
      </p:pic>
      <p:sp>
        <p:nvSpPr>
          <p:cNvPr id="5" name="Oval 4">
            <a:extLst>
              <a:ext uri="{FF2B5EF4-FFF2-40B4-BE49-F238E27FC236}">
                <a16:creationId xmlns:a16="http://schemas.microsoft.com/office/drawing/2014/main" id="{EED90DA0-50B5-53CB-CA8C-EE32793040B5}"/>
              </a:ext>
            </a:extLst>
          </p:cNvPr>
          <p:cNvSpPr/>
          <p:nvPr/>
        </p:nvSpPr>
        <p:spPr>
          <a:xfrm>
            <a:off x="5999010" y="6448727"/>
            <a:ext cx="1691926" cy="1611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341230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B14E-C0D8-4456-AC91-8C78EC5DBDA5}"/>
              </a:ext>
            </a:extLst>
          </p:cNvPr>
          <p:cNvSpPr>
            <a:spLocks noGrp="1"/>
          </p:cNvSpPr>
          <p:nvPr>
            <p:ph type="title"/>
          </p:nvPr>
        </p:nvSpPr>
        <p:spPr>
          <a:xfrm>
            <a:off x="1364443" y="731521"/>
            <a:ext cx="10258063" cy="1538951"/>
          </a:xfrm>
        </p:spPr>
        <p:txBody>
          <a:bodyPr>
            <a:normAutofit/>
          </a:bodyPr>
          <a:lstStyle/>
          <a:p>
            <a:r>
              <a:rPr lang="el"/>
              <a:t>Ομαδική Γνώση</a:t>
            </a:r>
          </a:p>
        </p:txBody>
      </p:sp>
      <p:sp>
        <p:nvSpPr>
          <p:cNvPr id="5" name="Content Placeholder 4">
            <a:extLst>
              <a:ext uri="{FF2B5EF4-FFF2-40B4-BE49-F238E27FC236}">
                <a16:creationId xmlns:a16="http://schemas.microsoft.com/office/drawing/2014/main" id="{6878A224-8492-425E-9DAD-6AFA72ADB406}"/>
              </a:ext>
            </a:extLst>
          </p:cNvPr>
          <p:cNvSpPr>
            <a:spLocks noGrp="1"/>
          </p:cNvSpPr>
          <p:nvPr>
            <p:ph idx="1"/>
          </p:nvPr>
        </p:nvSpPr>
        <p:spPr>
          <a:xfrm>
            <a:off x="1364442" y="2576830"/>
            <a:ext cx="10258063" cy="4891673"/>
          </a:xfrm>
        </p:spPr>
        <p:txBody>
          <a:bodyPr>
            <a:normAutofit lnSpcReduction="10000"/>
          </a:bodyPr>
          <a:lstStyle/>
          <a:p>
            <a:r>
              <a:rPr lang="el" sz="2400"/>
              <a:t>Γνωστικές διεργασίες που προκύπτουν από πολύπλοκες και δυναμικές αλληλεπιδράσεις (Salas &amp; Fiore, 2004)</a:t>
            </a:r>
          </a:p>
          <a:p>
            <a:endParaRPr lang="nb-NO" sz="2400"/>
          </a:p>
          <a:p>
            <a:pPr marL="0" indent="0">
              <a:buNone/>
            </a:pPr>
            <a:r>
              <a:rPr lang="el" sz="2400"/>
              <a:t>Στόχος: </a:t>
            </a:r>
          </a:p>
          <a:p>
            <a:r>
              <a:rPr lang="el" sz="2400"/>
              <a:t>Πώς μπορεί να χρησιμοποιηθεί η τεχνολογία για την ενίσχυση των κοινών αξιολογήσεων κατάστασης</a:t>
            </a:r>
          </a:p>
          <a:p>
            <a:pPr lvl="1"/>
            <a:r>
              <a:rPr lang="el" sz="2400"/>
              <a:t>Τοποθετημένη γνώση (SA)</a:t>
            </a:r>
          </a:p>
          <a:p>
            <a:pPr lvl="1"/>
            <a:r>
              <a:rPr lang="el" sz="2400"/>
              <a:t>Κατανεμημένη γνώση </a:t>
            </a:r>
          </a:p>
          <a:p>
            <a:pPr lvl="2"/>
            <a:r>
              <a:rPr lang="el"/>
              <a:t>Τι γνωρίζουν τα άτομα μεμονωμένα</a:t>
            </a:r>
          </a:p>
          <a:p>
            <a:pPr lvl="1"/>
            <a:r>
              <a:rPr lang="el" sz="2400"/>
              <a:t>Διαδικασίες επικοινωνίας</a:t>
            </a:r>
          </a:p>
          <a:p>
            <a:pPr lvl="2"/>
            <a:r>
              <a:rPr lang="el"/>
              <a:t>Διευκολυντικό, εξουθενωτικό</a:t>
            </a:r>
          </a:p>
          <a:p>
            <a:pPr lvl="1"/>
            <a:r>
              <a:rPr lang="el" sz="2400"/>
              <a:t>Ομαδική Γνώση</a:t>
            </a:r>
          </a:p>
          <a:p>
            <a:pPr lvl="1"/>
            <a:endParaRPr lang="nb-NO" sz="2400"/>
          </a:p>
        </p:txBody>
      </p:sp>
    </p:spTree>
    <p:extLst>
      <p:ext uri="{BB962C8B-B14F-4D97-AF65-F5344CB8AC3E}">
        <p14:creationId xmlns:p14="http://schemas.microsoft.com/office/powerpoint/2010/main" val="3037969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4442" y="731517"/>
            <a:ext cx="11270905" cy="1597009"/>
          </a:xfrm>
        </p:spPr>
        <p:txBody>
          <a:bodyPr>
            <a:normAutofit/>
          </a:bodyPr>
          <a:lstStyle/>
          <a:p>
            <a:r>
              <a:rPr lang="el" err="1"/>
              <a:t>Μακρογνώση</a:t>
            </a:r>
            <a:endParaRPr lang="en-GB"/>
          </a:p>
        </p:txBody>
      </p:sp>
      <p:sp>
        <p:nvSpPr>
          <p:cNvPr id="3" name="Plassholder for innhold 2"/>
          <p:cNvSpPr>
            <a:spLocks noGrp="1"/>
          </p:cNvSpPr>
          <p:nvPr>
            <p:ph idx="1"/>
          </p:nvPr>
        </p:nvSpPr>
        <p:spPr>
          <a:xfrm>
            <a:off x="1364441" y="2638035"/>
            <a:ext cx="5950759" cy="4701328"/>
          </a:xfrm>
        </p:spPr>
        <p:txBody>
          <a:bodyPr>
            <a:normAutofit/>
          </a:bodyPr>
          <a:lstStyle/>
          <a:p>
            <a:r>
              <a:rPr lang="el" sz="2040"/>
              <a:t>Αίσθηση</a:t>
            </a:r>
          </a:p>
          <a:p>
            <a:pPr lvl="1"/>
            <a:r>
              <a:rPr lang="el" sz="2040"/>
              <a:t>Προβλήματα</a:t>
            </a:r>
          </a:p>
          <a:p>
            <a:pPr lvl="1"/>
            <a:r>
              <a:rPr lang="el" sz="2040"/>
              <a:t>Απόδοση ομάδας</a:t>
            </a:r>
          </a:p>
          <a:p>
            <a:pPr lvl="1"/>
            <a:r>
              <a:rPr lang="el" sz="2040"/>
              <a:t>Περιστασιακά </a:t>
            </a:r>
          </a:p>
          <a:p>
            <a:pPr lvl="2"/>
            <a:r>
              <a:rPr lang="el" sz="2040"/>
              <a:t>Εγγύς – Οι απομακρυσμένοι παράγοντες επηρεάζουν τις τακτικές-στρατηγικές αποφάσεις</a:t>
            </a:r>
          </a:p>
          <a:p>
            <a:r>
              <a:rPr lang="el" sz="2040"/>
              <a:t>Ομάδα </a:t>
            </a:r>
          </a:p>
          <a:p>
            <a:pPr lvl="2"/>
            <a:r>
              <a:rPr lang="el" sz="2040"/>
              <a:t>Συντονισμός, επικοινωνία</a:t>
            </a:r>
          </a:p>
          <a:p>
            <a:r>
              <a:rPr lang="el" sz="2040"/>
              <a:t>Ατομικό</a:t>
            </a:r>
          </a:p>
          <a:p>
            <a:pPr lvl="1"/>
            <a:r>
              <a:rPr lang="el" sz="2040"/>
              <a:t>PxE (Lewin, 1956)</a:t>
            </a:r>
          </a:p>
          <a:p>
            <a:pPr lvl="1"/>
            <a:r>
              <a:rPr lang="el" sz="2040"/>
              <a:t>Γνώσεις &amp; Μεταγνώσεις</a:t>
            </a:r>
          </a:p>
          <a:p>
            <a:pPr lvl="1"/>
            <a:r>
              <a:rPr lang="el" sz="2040"/>
              <a:t>Ρυθμιστικές διαδικασίες </a:t>
            </a:r>
          </a:p>
          <a:p>
            <a:pPr lvl="1"/>
            <a:endParaRPr lang="nb-NO" sz="2040"/>
          </a:p>
          <a:p>
            <a:pPr lvl="2"/>
            <a:endParaRPr lang="nb-NO" sz="2040"/>
          </a:p>
          <a:p>
            <a:pPr lvl="1"/>
            <a:endParaRPr lang="en-GB" sz="2040"/>
          </a:p>
        </p:txBody>
      </p:sp>
      <p:pic>
        <p:nvPicPr>
          <p:cNvPr id="5" name="Picture 4">
            <a:extLst>
              <a:ext uri="{FF2B5EF4-FFF2-40B4-BE49-F238E27FC236}">
                <a16:creationId xmlns:a16="http://schemas.microsoft.com/office/drawing/2014/main" id="{84F205AB-7D10-4E30-A545-3895377264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3490" y="2621897"/>
            <a:ext cx="4625705" cy="4507098"/>
          </a:xfrm>
          <a:prstGeom prst="rect">
            <a:avLst/>
          </a:prstGeom>
        </p:spPr>
      </p:pic>
    </p:spTree>
    <p:extLst>
      <p:ext uri="{BB962C8B-B14F-4D97-AF65-F5344CB8AC3E}">
        <p14:creationId xmlns:p14="http://schemas.microsoft.com/office/powerpoint/2010/main" val="404914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0130F847-9A87-AB4D-8D0D-FF9DA6C9AB2A}"/>
              </a:ext>
            </a:extLst>
          </p:cNvPr>
          <p:cNvSpPr txBox="1">
            <a:spLocks/>
          </p:cNvSpPr>
          <p:nvPr/>
        </p:nvSpPr>
        <p:spPr>
          <a:xfrm>
            <a:off x="1005841" y="772161"/>
            <a:ext cx="4666231" cy="2160631"/>
          </a:xfrm>
          <a:prstGeom prst="rect">
            <a:avLst/>
          </a:prstGeom>
        </p:spPr>
        <p:txBody>
          <a:bodyPr vert="horz" lIns="109728" tIns="54864" rIns="109728" bIns="54864" rtlCol="0" anchor="ctr" anchorCtr="0">
            <a:normAutofit fontScale="92500" lnSpcReduction="2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l" sz="3720">
                <a:solidFill>
                  <a:srgbClr val="000000"/>
                </a:solidFill>
                <a:latin typeface="Verdana"/>
              </a:rPr>
              <a:t>Γνωστικές Μηχανικές προσεγγίσεις στην επικοινωνία στην ΥΥ</a:t>
            </a:r>
          </a:p>
        </p:txBody>
      </p:sp>
      <p:sp>
        <p:nvSpPr>
          <p:cNvPr id="2" name="TekstSylinder 1"/>
          <p:cNvSpPr txBox="1"/>
          <p:nvPr/>
        </p:nvSpPr>
        <p:spPr>
          <a:xfrm>
            <a:off x="1005841" y="3148058"/>
            <a:ext cx="4666234" cy="4264297"/>
          </a:xfrm>
          <a:prstGeom prst="rect">
            <a:avLst/>
          </a:prstGeom>
        </p:spPr>
        <p:txBody>
          <a:bodyPr vert="horz" lIns="109728" tIns="54864" rIns="109728" bIns="54864" rtlCol="0">
            <a:normAutofit fontScale="92500"/>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srgbClr val="000000"/>
                </a:solidFill>
                <a:latin typeface="Calibri" pitchFamily="34" charset="0"/>
              </a:rPr>
              <a:t>Μοντέλο προσανατολισμού, εντοπισμού, γεφύρωσης (OLB) (Knox et al., 2018)</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srgbClr val="000000"/>
                </a:solidFill>
                <a:latin typeface="Calibri" pitchFamily="34" charset="0"/>
              </a:rPr>
              <a:t>Ενίσχυση της μεταγνωστικής επίγνωσης της θέσης του ίδιου και του συντρόφου εντός του HS</a:t>
            </a:r>
            <a:br>
              <a:rPr lang="en-US" sz="2400">
                <a:solidFill>
                  <a:srgbClr val="000000"/>
                </a:solidFill>
                <a:latin typeface="Calibri" pitchFamily="34" charset="0"/>
              </a:rPr>
            </a:br>
            <a:r>
              <a:rPr lang="el" sz="2400">
                <a:solidFill>
                  <a:srgbClr val="000000"/>
                </a:solidFill>
                <a:latin typeface="Calibri" pitchFamily="34" charset="0"/>
              </a:rPr>
              <a:t>για τη βελτίωση της ροής της επικοινωνίας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srgbClr val="000000"/>
                </a:solidFill>
                <a:latin typeface="Calibri" pitchFamily="34" charset="0"/>
              </a:rPr>
              <a:t>Ανάλυση Κατάστασης και Κοινή Νοητική Μοντελοποίηση</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p:txBody>
      </p:sp>
      <p:pic>
        <p:nvPicPr>
          <p:cNvPr id="7" name="Picture 6">
            <a:extLst>
              <a:ext uri="{FF2B5EF4-FFF2-40B4-BE49-F238E27FC236}">
                <a16:creationId xmlns:a16="http://schemas.microsoft.com/office/drawing/2014/main" id="{BD3B7EDF-2EFB-4BC3-AA8A-9F7A1ABEBC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5602" y="771881"/>
            <a:ext cx="3235010" cy="3149879"/>
          </a:xfrm>
          <a:prstGeom prst="rect">
            <a:avLst/>
          </a:prstGeom>
        </p:spPr>
      </p:pic>
      <p:pic>
        <p:nvPicPr>
          <p:cNvPr id="3" name="Bilde 2"/>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8467976" y="4782313"/>
            <a:ext cx="5390264" cy="2156106"/>
          </a:xfrm>
          <a:prstGeom prst="rect">
            <a:avLst/>
          </a:prstGeom>
        </p:spPr>
      </p:pic>
      <p:sp>
        <p:nvSpPr>
          <p:cNvPr id="6" name="Plassholder for lysbildenummer 5"/>
          <p:cNvSpPr>
            <a:spLocks noGrp="1"/>
          </p:cNvSpPr>
          <p:nvPr>
            <p:ph type="sldNum" sz="quarter" idx="12"/>
          </p:nvPr>
        </p:nvSpPr>
        <p:spPr>
          <a:xfrm>
            <a:off x="10332720" y="7627621"/>
            <a:ext cx="3291840" cy="438150"/>
          </a:xfrm>
        </p:spPr>
        <p:txBody>
          <a:bodyPr vert="horz" lIns="109728" tIns="54864" rIns="109728" bIns="54864" rtlCol="0" anchor="ctr">
            <a:normAutofit lnSpcReduction="10000"/>
          </a:bodyPr>
          <a:lstStyle/>
          <a:p>
            <a:pPr defTabSz="1097280" eaLnBrk="0" fontAlgn="base" hangingPunct="0">
              <a:spcBef>
                <a:spcPct val="0"/>
              </a:spcBef>
              <a:spcAft>
                <a:spcPts val="720"/>
              </a:spcAft>
            </a:pPr>
            <a:fld id="{91853A39-49B3-554A-AE82-85611CEBD8E3}" type="slidenum">
              <a:rPr lang="en-US" sz="2160">
                <a:solidFill>
                  <a:srgbClr val="000000"/>
                </a:solidFill>
                <a:latin typeface="Calibri" pitchFamily="34" charset="0"/>
              </a:rPr>
              <a:pPr defTabSz="1097280" eaLnBrk="0" fontAlgn="base" hangingPunct="0">
                <a:spcBef>
                  <a:spcPct val="0"/>
                </a:spcBef>
                <a:spcAft>
                  <a:spcPts val="720"/>
                </a:spcAft>
              </a:pPr>
              <a:t>23</a:t>
            </a:fld>
            <a:endParaRPr lang="en-US" sz="2160">
              <a:solidFill>
                <a:srgbClr val="000000"/>
              </a:solidFill>
              <a:latin typeface="Calibri" pitchFamily="34" charset="0"/>
            </a:endParaRPr>
          </a:p>
        </p:txBody>
      </p:sp>
    </p:spTree>
    <p:extLst>
      <p:ext uri="{BB962C8B-B14F-4D97-AF65-F5344CB8AC3E}">
        <p14:creationId xmlns:p14="http://schemas.microsoft.com/office/powerpoint/2010/main" val="157841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e 34"/>
          <p:cNvGrpSpPr/>
          <p:nvPr/>
        </p:nvGrpSpPr>
        <p:grpSpPr>
          <a:xfrm>
            <a:off x="8271858" y="3990522"/>
            <a:ext cx="2431940" cy="2958686"/>
            <a:chOff x="5219953" y="2388031"/>
            <a:chExt cx="1519963" cy="1849179"/>
          </a:xfrm>
        </p:grpSpPr>
        <p:pic>
          <p:nvPicPr>
            <p:cNvPr id="33" name="Bilde 3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9953" y="3950199"/>
              <a:ext cx="1005234" cy="287011"/>
            </a:xfrm>
            <a:prstGeom prst="rect">
              <a:avLst/>
            </a:prstGeom>
          </p:spPr>
        </p:pic>
        <p:pic>
          <p:nvPicPr>
            <p:cNvPr id="34" name="Bilde 3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13732" y="2388031"/>
              <a:ext cx="1326184" cy="1849179"/>
            </a:xfrm>
            <a:prstGeom prst="rect">
              <a:avLst/>
            </a:prstGeom>
          </p:spPr>
        </p:pic>
      </p:grpSp>
      <p:sp>
        <p:nvSpPr>
          <p:cNvPr id="5" name="Plassholder for lysbildenummer 4"/>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sz="2160">
                <a:solidFill>
                  <a:srgbClr val="000000"/>
                </a:solidFill>
                <a:latin typeface="Calibri" pitchFamily="34" charset="0"/>
              </a:rPr>
              <a:pPr defTabSz="1097280" eaLnBrk="0" fontAlgn="base" hangingPunct="0">
                <a:spcBef>
                  <a:spcPct val="0"/>
                </a:spcBef>
                <a:spcAft>
                  <a:spcPct val="0"/>
                </a:spcAft>
              </a:pPr>
              <a:t>24</a:t>
            </a:fld>
            <a:endParaRPr lang="nb-NO" sz="2160">
              <a:solidFill>
                <a:srgbClr val="000000"/>
              </a:solidFill>
              <a:latin typeface="Calibri" pitchFamily="34" charset="0"/>
            </a:endParaRPr>
          </a:p>
        </p:txBody>
      </p:sp>
      <p:pic>
        <p:nvPicPr>
          <p:cNvPr id="12" name="Bild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41069" y="2896417"/>
            <a:ext cx="5399874" cy="1190425"/>
          </a:xfrm>
          <a:prstGeom prst="rect">
            <a:avLst/>
          </a:prstGeom>
        </p:spPr>
      </p:pic>
      <p:sp>
        <p:nvSpPr>
          <p:cNvPr id="15" name="TekstSylinder 14"/>
          <p:cNvSpPr txBox="1"/>
          <p:nvPr/>
        </p:nvSpPr>
        <p:spPr>
          <a:xfrm>
            <a:off x="502913" y="942413"/>
            <a:ext cx="9298123" cy="1569660"/>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el" sz="1920" b="1" err="1">
                <a:solidFill>
                  <a:srgbClr val="000000"/>
                </a:solidFill>
                <a:latin typeface="Calibri" pitchFamily="34" charset="0"/>
              </a:rPr>
              <a:t>Η επικοινωνία</a:t>
            </a:r>
            <a:r>
              <a:rPr lang="el" sz="1920">
                <a:solidFill>
                  <a:srgbClr val="000000"/>
                </a:solidFill>
                <a:latin typeface="Calibri" pitchFamily="34" charset="0"/>
              </a:rPr>
              <a:t> μεταξύ των ανθρώπων στον πυρήνα της λήψης αποφάσεων για την άμυνα στον κυβερνοχώρο</a:t>
            </a:r>
            <a:endParaRPr lang="nb-NO" sz="192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192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1920" err="1">
                <a:solidFill>
                  <a:srgbClr val="000000"/>
                </a:solidFill>
                <a:latin typeface="Calibri" pitchFamily="34" charset="0"/>
              </a:rPr>
              <a:t>Η επικοινωνία στα CTS είναι σαν ένα πρόβλημα σχεδιασμού λογισμικού</a:t>
            </a:r>
            <a:br>
              <a:rPr lang="nb-NO" sz="1920">
                <a:solidFill>
                  <a:srgbClr val="000000"/>
                </a:solidFill>
                <a:latin typeface="Calibri" pitchFamily="34" charset="0"/>
              </a:rPr>
            </a:br>
            <a:endParaRPr lang="nb-NO" sz="192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1920" err="1">
                <a:solidFill>
                  <a:srgbClr val="000000"/>
                </a:solidFill>
                <a:latin typeface="Calibri" pitchFamily="34" charset="0"/>
              </a:rPr>
              <a:t>Η επικοινωνία πρέπει να είναι αρκετά αρθρωτή (χωρίς τριβές) ώστε να είναι χρήσιμη για όλους τους ενδιαφερόμενους</a:t>
            </a:r>
          </a:p>
        </p:txBody>
      </p:sp>
      <p:pic>
        <p:nvPicPr>
          <p:cNvPr id="19" name="Bilde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32238" y="2896416"/>
            <a:ext cx="2766700" cy="4109078"/>
          </a:xfrm>
          <a:prstGeom prst="rect">
            <a:avLst/>
          </a:prstGeom>
        </p:spPr>
      </p:pic>
      <p:grpSp>
        <p:nvGrpSpPr>
          <p:cNvPr id="17" name="Gruppe 16"/>
          <p:cNvGrpSpPr/>
          <p:nvPr/>
        </p:nvGrpSpPr>
        <p:grpSpPr>
          <a:xfrm>
            <a:off x="5298937" y="2896417"/>
            <a:ext cx="1469939" cy="4164638"/>
            <a:chOff x="3311835" y="1675093"/>
            <a:chExt cx="918712" cy="2602899"/>
          </a:xfrm>
        </p:grpSpPr>
        <p:pic>
          <p:nvPicPr>
            <p:cNvPr id="20" name="Bilde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11835" y="1949364"/>
              <a:ext cx="918712" cy="2328628"/>
            </a:xfrm>
            <a:prstGeom prst="rect">
              <a:avLst/>
            </a:prstGeom>
          </p:spPr>
        </p:pic>
        <p:pic>
          <p:nvPicPr>
            <p:cNvPr id="22" name="Bilde 2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11835" y="1675093"/>
              <a:ext cx="588833" cy="274271"/>
            </a:xfrm>
            <a:prstGeom prst="rect">
              <a:avLst/>
            </a:prstGeom>
          </p:spPr>
        </p:pic>
      </p:grpSp>
      <p:pic>
        <p:nvPicPr>
          <p:cNvPr id="27" name="Bilde 26"/>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695009" y="4046810"/>
            <a:ext cx="945932" cy="2489778"/>
          </a:xfrm>
          <a:prstGeom prst="rect">
            <a:avLst/>
          </a:prstGeom>
        </p:spPr>
      </p:pic>
      <p:grpSp>
        <p:nvGrpSpPr>
          <p:cNvPr id="32" name="Gruppe 31"/>
          <p:cNvGrpSpPr/>
          <p:nvPr/>
        </p:nvGrpSpPr>
        <p:grpSpPr>
          <a:xfrm>
            <a:off x="6642913" y="4056496"/>
            <a:ext cx="1912475" cy="2622340"/>
            <a:chOff x="4218435" y="2388031"/>
            <a:chExt cx="1195297" cy="1638962"/>
          </a:xfrm>
        </p:grpSpPr>
        <p:pic>
          <p:nvPicPr>
            <p:cNvPr id="28" name="Bilde 2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287385" y="2579698"/>
              <a:ext cx="1126347" cy="1447295"/>
            </a:xfrm>
            <a:prstGeom prst="rect">
              <a:avLst/>
            </a:prstGeom>
          </p:spPr>
        </p:pic>
        <p:pic>
          <p:nvPicPr>
            <p:cNvPr id="29" name="Bilde 28"/>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218435" y="2388031"/>
              <a:ext cx="777459" cy="191667"/>
            </a:xfrm>
            <a:prstGeom prst="rect">
              <a:avLst/>
            </a:prstGeom>
          </p:spPr>
        </p:pic>
      </p:grpSp>
      <p:sp>
        <p:nvSpPr>
          <p:cNvPr id="37"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el" sz="3200">
                <a:solidFill>
                  <a:srgbClr val="000000"/>
                </a:solidFill>
                <a:latin typeface="Helvetica Neue" charset="0"/>
                <a:ea typeface="Helvetica Neue" charset="0"/>
                <a:cs typeface="Helvetica Neue" charset="0"/>
              </a:rPr>
              <a:t>Ανθρώπινη επικοινωνία σε καταστάσεις απειλών στον κυβερνοχώρο (CTS)</a:t>
            </a:r>
          </a:p>
        </p:txBody>
      </p:sp>
    </p:spTree>
    <p:extLst>
      <p:ext uri="{BB962C8B-B14F-4D97-AF65-F5344CB8AC3E}">
        <p14:creationId xmlns:p14="http://schemas.microsoft.com/office/powerpoint/2010/main" val="18012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4.googleusercontent.com/4p62KCdXnJBxdSqK9TL-7AAqixr3btkUXn26PyKmywisr3CBInvEIQUv84pDk1qZgJp4SUFIMiaKU49NrRoaElfjzgoC5Jz3afh7dVJGaS0m8MKK2MoSfz6aRCl45qudb8PYy-H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9282" y="467680"/>
            <a:ext cx="7658939" cy="4885436"/>
          </a:xfrm>
          <a:prstGeom prst="rect">
            <a:avLst/>
          </a:prstGeom>
          <a:noFill/>
          <a:extLst>
            <a:ext uri="{909E8E84-426E-40DD-AFC4-6F175D3DCCD1}">
              <a14:hiddenFill xmlns:a14="http://schemas.microsoft.com/office/drawing/2010/main">
                <a:solidFill>
                  <a:srgbClr val="FFFFFF"/>
                </a:solidFill>
              </a14:hiddenFill>
            </a:ext>
          </a:extLst>
        </p:spPr>
      </p:pic>
      <p:sp>
        <p:nvSpPr>
          <p:cNvPr id="5"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l" sz="3840" b="1">
                <a:solidFill>
                  <a:srgbClr val="E4067E"/>
                </a:solidFill>
                <a:latin typeface="Helvetica Neue" charset="0"/>
                <a:ea typeface="Helvetica Neue" charset="0"/>
                <a:cs typeface="Helvetica Neue" charset="0"/>
              </a:rPr>
              <a:t>Επίγνωση της κατάστασης (SA): Endsley</a:t>
            </a:r>
            <a:endParaRPr lang="en-US" sz="3840" b="1">
              <a:solidFill>
                <a:srgbClr val="E4067E"/>
              </a:solidFill>
              <a:latin typeface="Verdana"/>
            </a:endParaRPr>
          </a:p>
        </p:txBody>
      </p:sp>
      <p:sp>
        <p:nvSpPr>
          <p:cNvPr id="7" name="TekstSylinder 6"/>
          <p:cNvSpPr txBox="1"/>
          <p:nvPr/>
        </p:nvSpPr>
        <p:spPr>
          <a:xfrm>
            <a:off x="349658" y="1065468"/>
            <a:ext cx="7280248" cy="2751522"/>
          </a:xfrm>
          <a:prstGeom prst="rect">
            <a:avLst/>
          </a:prstGeom>
          <a:noFill/>
        </p:spPr>
        <p:txBody>
          <a:bodyPr wrap="square" rtlCol="0">
            <a:spAutoFit/>
          </a:bodyPr>
          <a:lstStyle/>
          <a:p>
            <a:pPr defTabSz="1097280" eaLnBrk="0" fontAlgn="base" hangingPunct="0">
              <a:spcBef>
                <a:spcPct val="0"/>
              </a:spcBef>
              <a:spcAft>
                <a:spcPct val="0"/>
              </a:spcAft>
            </a:pPr>
            <a:r>
              <a:rPr lang="el" sz="1920" b="1" dirty="0">
                <a:solidFill>
                  <a:srgbClr val="000000"/>
                </a:solidFill>
                <a:latin typeface="Arial" charset="0"/>
                <a:ea typeface="Arial" charset="0"/>
                <a:cs typeface="Arial" charset="0"/>
              </a:rPr>
              <a:t>Επίπεδο 1 SA: </a:t>
            </a:r>
            <a:r>
              <a:rPr lang="el" sz="1920" dirty="0">
                <a:solidFill>
                  <a:srgbClr val="000000"/>
                </a:solidFill>
                <a:latin typeface="Arial" charset="0"/>
                <a:ea typeface="Arial" charset="0"/>
                <a:cs typeface="Arial" charset="0"/>
              </a:rPr>
              <a:t>Αντίληψη</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l" sz="1920" dirty="0">
                <a:solidFill>
                  <a:srgbClr val="000000"/>
                </a:solidFill>
                <a:latin typeface="Arial" charset="0"/>
                <a:ea typeface="Arial" charset="0"/>
                <a:cs typeface="Arial" charset="0"/>
              </a:rPr>
              <a:t>Κάτι συμβαίνει (ή όχι)</a:t>
            </a:r>
          </a:p>
          <a:p>
            <a:pPr marL="457188" indent="-457188" defTabSz="1097280" eaLnBrk="0" fontAlgn="base" hangingPunct="0">
              <a:spcBef>
                <a:spcPct val="0"/>
              </a:spcBef>
              <a:spcAft>
                <a:spcPct val="0"/>
              </a:spcAft>
              <a:buFont typeface="Arial" charset="0"/>
              <a:buChar char="•"/>
            </a:pPr>
            <a:endParaRPr lang="nb-NO" sz="1920" dirty="0">
              <a:solidFill>
                <a:srgbClr val="000000"/>
              </a:solidFill>
              <a:latin typeface="Arial" charset="0"/>
              <a:ea typeface="Arial" charset="0"/>
              <a:cs typeface="Arial" charset="0"/>
            </a:endParaRPr>
          </a:p>
          <a:p>
            <a:pPr defTabSz="1097280" eaLnBrk="0" fontAlgn="base" hangingPunct="0">
              <a:spcBef>
                <a:spcPct val="0"/>
              </a:spcBef>
              <a:spcAft>
                <a:spcPct val="0"/>
              </a:spcAft>
            </a:pPr>
            <a:r>
              <a:rPr lang="el" sz="1920" b="1" dirty="0">
                <a:solidFill>
                  <a:srgbClr val="000000"/>
                </a:solidFill>
                <a:latin typeface="Arial" charset="0"/>
                <a:ea typeface="Arial" charset="0"/>
                <a:cs typeface="Arial" charset="0"/>
              </a:rPr>
              <a:t>Επίπεδο 2 SA: </a:t>
            </a:r>
            <a:r>
              <a:rPr lang="el" sz="1920" dirty="0">
                <a:solidFill>
                  <a:srgbClr val="000000"/>
                </a:solidFill>
                <a:latin typeface="Arial" charset="0"/>
                <a:ea typeface="Arial" charset="0"/>
                <a:cs typeface="Arial" charset="0"/>
              </a:rPr>
              <a:t>Cpmprehension</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l" sz="1920" dirty="0">
                <a:solidFill>
                  <a:srgbClr val="000000"/>
                </a:solidFill>
                <a:latin typeface="Arial" charset="0"/>
                <a:ea typeface="Arial" charset="0"/>
                <a:cs typeface="Arial" charset="0"/>
              </a:rPr>
              <a:t>Γιατί συμβαίνει ποιες είναι οι συνέπειες</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endParaRPr lang="nb-NO" sz="1920" dirty="0">
              <a:solidFill>
                <a:srgbClr val="000000"/>
              </a:solidFill>
              <a:latin typeface="Arial" charset="0"/>
              <a:ea typeface="Arial" charset="0"/>
              <a:cs typeface="Arial" charset="0"/>
            </a:endParaRPr>
          </a:p>
          <a:p>
            <a:pPr defTabSz="1097280" eaLnBrk="0" fontAlgn="base" hangingPunct="0">
              <a:spcBef>
                <a:spcPct val="0"/>
              </a:spcBef>
              <a:spcAft>
                <a:spcPct val="0"/>
              </a:spcAft>
            </a:pPr>
            <a:r>
              <a:rPr lang="el" sz="1920" b="1" dirty="0">
                <a:solidFill>
                  <a:srgbClr val="000000"/>
                </a:solidFill>
                <a:latin typeface="Arial" charset="0"/>
                <a:ea typeface="Arial" charset="0"/>
                <a:cs typeface="Arial" charset="0"/>
              </a:rPr>
              <a:t>Επίπεδο 3 SA: </a:t>
            </a:r>
            <a:r>
              <a:rPr lang="el" sz="1920" dirty="0">
                <a:solidFill>
                  <a:srgbClr val="000000"/>
                </a:solidFill>
                <a:latin typeface="Arial" charset="0"/>
                <a:ea typeface="Arial" charset="0"/>
                <a:cs typeface="Arial" charset="0"/>
              </a:rPr>
              <a:t>Προβολή</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l" sz="1920" dirty="0">
                <a:solidFill>
                  <a:srgbClr val="000000"/>
                </a:solidFill>
                <a:latin typeface="Arial" charset="0"/>
                <a:ea typeface="Arial" charset="0"/>
                <a:cs typeface="Arial" charset="0"/>
              </a:rPr>
              <a:t>Τι μπορεί και τι θα συμβεί; Ποιες μπορεί να είναι οι πιθανές συνέπειες;</a:t>
            </a:r>
          </a:p>
        </p:txBody>
      </p:sp>
      <p:pic>
        <p:nvPicPr>
          <p:cNvPr id="20" name="Picture 19">
            <a:extLst>
              <a:ext uri="{FF2B5EF4-FFF2-40B4-BE49-F238E27FC236}">
                <a16:creationId xmlns:a16="http://schemas.microsoft.com/office/drawing/2014/main" id="{8508EB84-7182-4C88-8344-51AE0FC3F2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5414" y="5744860"/>
            <a:ext cx="1499746" cy="1419272"/>
          </a:xfrm>
          <a:prstGeom prst="rect">
            <a:avLst/>
          </a:prstGeom>
        </p:spPr>
      </p:pic>
      <p:pic>
        <p:nvPicPr>
          <p:cNvPr id="21" name="Picture 20">
            <a:extLst>
              <a:ext uri="{FF2B5EF4-FFF2-40B4-BE49-F238E27FC236}">
                <a16:creationId xmlns:a16="http://schemas.microsoft.com/office/drawing/2014/main" id="{8377EB53-3A3A-42D6-A9F9-944409A41E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2618" y="4325588"/>
            <a:ext cx="1499746" cy="1419272"/>
          </a:xfrm>
          <a:prstGeom prst="rect">
            <a:avLst/>
          </a:prstGeom>
        </p:spPr>
      </p:pic>
      <p:pic>
        <p:nvPicPr>
          <p:cNvPr id="22" name="Picture 21">
            <a:extLst>
              <a:ext uri="{FF2B5EF4-FFF2-40B4-BE49-F238E27FC236}">
                <a16:creationId xmlns:a16="http://schemas.microsoft.com/office/drawing/2014/main" id="{11229686-C1A4-4DA3-9BF2-14D1BFD3DD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8830" y="6817644"/>
            <a:ext cx="1499746" cy="1411956"/>
          </a:xfrm>
          <a:prstGeom prst="rect">
            <a:avLst/>
          </a:prstGeom>
        </p:spPr>
      </p:pic>
      <p:sp>
        <p:nvSpPr>
          <p:cNvPr id="28" name="TextBox 27">
            <a:extLst>
              <a:ext uri="{FF2B5EF4-FFF2-40B4-BE49-F238E27FC236}">
                <a16:creationId xmlns:a16="http://schemas.microsoft.com/office/drawing/2014/main" id="{E0124046-8769-4D50-AFBD-097CB80B207B}"/>
              </a:ext>
            </a:extLst>
          </p:cNvPr>
          <p:cNvSpPr txBox="1"/>
          <p:nvPr/>
        </p:nvSpPr>
        <p:spPr>
          <a:xfrm flipH="1">
            <a:off x="4678679" y="4153507"/>
            <a:ext cx="2951227" cy="757130"/>
          </a:xfrm>
          <a:prstGeom prst="rect">
            <a:avLst/>
          </a:prstGeom>
          <a:noFill/>
        </p:spPr>
        <p:txBody>
          <a:bodyPr wrap="square" rtlCol="0">
            <a:spAutoFit/>
          </a:bodyPr>
          <a:lstStyle/>
          <a:p>
            <a:pPr defTabSz="1097280" eaLnBrk="0" fontAlgn="base" hangingPunct="0">
              <a:spcBef>
                <a:spcPct val="0"/>
              </a:spcBef>
              <a:spcAft>
                <a:spcPct val="0"/>
              </a:spcAft>
            </a:pPr>
            <a:r>
              <a:rPr lang="el" sz="2160" err="1">
                <a:solidFill>
                  <a:srgbClr val="000000"/>
                </a:solidFill>
                <a:latin typeface="Calibri" pitchFamily="34" charset="0"/>
              </a:rPr>
              <a:t>Κοινά νοητικά μοντέλα</a:t>
            </a:r>
          </a:p>
          <a:p>
            <a:pPr algn="ctr" defTabSz="1097280" eaLnBrk="0" fontAlgn="base" hangingPunct="0">
              <a:spcBef>
                <a:spcPct val="0"/>
              </a:spcBef>
              <a:spcAft>
                <a:spcPct val="0"/>
              </a:spcAft>
            </a:pPr>
            <a:r>
              <a:rPr lang="el" sz="2160">
                <a:solidFill>
                  <a:srgbClr val="000000"/>
                </a:solidFill>
                <a:latin typeface="Calibri" pitchFamily="34" charset="0"/>
              </a:rPr>
              <a:t>ΣΑ</a:t>
            </a:r>
            <a:r>
              <a:rPr lang="el" sz="2160" baseline="-25000">
                <a:solidFill>
                  <a:srgbClr val="000000"/>
                </a:solidFill>
                <a:latin typeface="Calibri" pitchFamily="34" charset="0"/>
              </a:rPr>
              <a:t>1</a:t>
            </a:r>
            <a:r>
              <a:rPr lang="el" sz="2160">
                <a:solidFill>
                  <a:srgbClr val="000000"/>
                </a:solidFill>
                <a:latin typeface="Calibri" pitchFamily="34" charset="0"/>
              </a:rPr>
              <a:t>+ΣΑ</a:t>
            </a:r>
            <a:r>
              <a:rPr lang="el" sz="2160" baseline="-25000">
                <a:solidFill>
                  <a:srgbClr val="000000"/>
                </a:solidFill>
                <a:latin typeface="Calibri" pitchFamily="34" charset="0"/>
              </a:rPr>
              <a:t>2</a:t>
            </a:r>
            <a:r>
              <a:rPr lang="el" sz="2160">
                <a:solidFill>
                  <a:srgbClr val="000000"/>
                </a:solidFill>
                <a:latin typeface="Calibri" pitchFamily="34" charset="0"/>
              </a:rPr>
              <a:t>+ΣΑ</a:t>
            </a:r>
            <a:r>
              <a:rPr lang="el" sz="2160" baseline="-25000">
                <a:solidFill>
                  <a:srgbClr val="000000"/>
                </a:solidFill>
                <a:latin typeface="Calibri" pitchFamily="34" charset="0"/>
              </a:rPr>
              <a:t>3</a:t>
            </a:r>
          </a:p>
        </p:txBody>
      </p:sp>
    </p:spTree>
    <p:extLst>
      <p:ext uri="{BB962C8B-B14F-4D97-AF65-F5344CB8AC3E}">
        <p14:creationId xmlns:p14="http://schemas.microsoft.com/office/powerpoint/2010/main" val="2032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3138 -0.03194 L 0.41549 -0.17731 " pathEditMode="relative" rAng="0" ptsTypes="AA">
                                      <p:cBhvr>
                                        <p:cTn id="18" dur="2000" fill="hold"/>
                                        <p:tgtEl>
                                          <p:spTgt spid="22"/>
                                        </p:tgtEl>
                                        <p:attrNameLst>
                                          <p:attrName>ppt_x</p:attrName>
                                          <p:attrName>ppt_y</p:attrName>
                                        </p:attrNameLst>
                                      </p:cBhvr>
                                      <p:rCtr x="19206" y="-7269"/>
                                    </p:animMotion>
                                  </p:childTnLst>
                                </p:cTn>
                              </p:par>
                            </p:childTnLst>
                          </p:cTn>
                        </p:par>
                        <p:par>
                          <p:cTn id="19" fill="hold">
                            <p:stCondLst>
                              <p:cond delay="2000"/>
                            </p:stCondLst>
                            <p:childTnLst>
                              <p:par>
                                <p:cTn id="20" presetID="42" presetClass="path" presetSubtype="0" accel="50000" decel="50000" fill="hold" nodeType="afterEffect">
                                  <p:stCondLst>
                                    <p:cond delay="0"/>
                                  </p:stCondLst>
                                  <p:childTnLst>
                                    <p:animMotion origin="layout" path="M 1.66667E-6 4.44444E-6 L 0.36575 0.09421 " pathEditMode="relative" rAng="0" ptsTypes="AA">
                                      <p:cBhvr>
                                        <p:cTn id="21" dur="2000" fill="hold"/>
                                        <p:tgtEl>
                                          <p:spTgt spid="21"/>
                                        </p:tgtEl>
                                        <p:attrNameLst>
                                          <p:attrName>ppt_x</p:attrName>
                                          <p:attrName>ppt_y</p:attrName>
                                        </p:attrNameLst>
                                      </p:cBhvr>
                                      <p:rCtr x="18281" y="4699"/>
                                    </p:animMotion>
                                  </p:childTnLst>
                                </p:cTn>
                              </p:par>
                              <p:par>
                                <p:cTn id="22" presetID="42" presetClass="path" presetSubtype="0" accel="50000" decel="50000" fill="hold" nodeType="withEffect">
                                  <p:stCondLst>
                                    <p:cond delay="0"/>
                                  </p:stCondLst>
                                  <p:childTnLst>
                                    <p:animMotion origin="layout" path="M -4.58333E-6 7.40741E-7 L 0.2405 -0.02546 " pathEditMode="relative" rAng="0" ptsTypes="AA">
                                      <p:cBhvr>
                                        <p:cTn id="23" dur="2000" fill="hold"/>
                                        <p:tgtEl>
                                          <p:spTgt spid="20"/>
                                        </p:tgtEl>
                                        <p:attrNameLst>
                                          <p:attrName>ppt_x</p:attrName>
                                          <p:attrName>ppt_y</p:attrName>
                                        </p:attrNameLst>
                                      </p:cBhvr>
                                      <p:rCtr x="12018"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13821162" y="7791451"/>
            <a:ext cx="801788" cy="438150"/>
          </a:xfrm>
        </p:spPr>
        <p:txBody>
          <a:bodyPr/>
          <a:lstStyle/>
          <a:p>
            <a:pPr defTabSz="1097280" eaLnBrk="0" fontAlgn="base" hangingPunct="0">
              <a:spcBef>
                <a:spcPct val="0"/>
              </a:spcBef>
              <a:spcAft>
                <a:spcPct val="0"/>
              </a:spcAft>
            </a:pPr>
            <a:fld id="{91853A39-49B3-554A-AE82-85611CEBD8E3}" type="slidenum">
              <a:rPr lang="nb-NO" sz="2160">
                <a:solidFill>
                  <a:srgbClr val="000000"/>
                </a:solidFill>
                <a:latin typeface="Calibri" pitchFamily="34" charset="0"/>
              </a:rPr>
              <a:pPr defTabSz="1097280" eaLnBrk="0" fontAlgn="base" hangingPunct="0">
                <a:spcBef>
                  <a:spcPct val="0"/>
                </a:spcBef>
                <a:spcAft>
                  <a:spcPct val="0"/>
                </a:spcAft>
              </a:pPr>
              <a:t>26</a:t>
            </a:fld>
            <a:endParaRPr lang="nb-NO" sz="2160">
              <a:solidFill>
                <a:srgbClr val="000000"/>
              </a:solidFill>
              <a:latin typeface="Calibri" pitchFamily="34" charset="0"/>
            </a:endParaRPr>
          </a:p>
        </p:txBody>
      </p:sp>
      <p:pic>
        <p:nvPicPr>
          <p:cNvPr id="11" name="Bilde 10"/>
          <p:cNvPicPr>
            <a:picLocks noChangeAspect="1"/>
          </p:cNvPicPr>
          <p:nvPr/>
        </p:nvPicPr>
        <p:blipFill rotWithShape="1">
          <a:blip r:embed="rId3" cstate="email">
            <a:extLst>
              <a:ext uri="{28A0092B-C50C-407E-A947-70E740481C1C}">
                <a14:useLocalDpi xmlns:a14="http://schemas.microsoft.com/office/drawing/2010/main"/>
              </a:ext>
            </a:extLst>
          </a:blip>
          <a:srcRect b="-9"/>
          <a:stretch/>
        </p:blipFill>
        <p:spPr>
          <a:xfrm>
            <a:off x="1630989" y="7248181"/>
            <a:ext cx="12190172" cy="762344"/>
          </a:xfrm>
          <a:prstGeom prst="rect">
            <a:avLst/>
          </a:prstGeom>
        </p:spPr>
      </p:pic>
      <p:pic>
        <p:nvPicPr>
          <p:cNvPr id="12" name="Bild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69459" y="2002087"/>
            <a:ext cx="3114361" cy="4705613"/>
          </a:xfrm>
          <a:prstGeom prst="rect">
            <a:avLst/>
          </a:prstGeom>
        </p:spPr>
      </p:pic>
      <p:grpSp>
        <p:nvGrpSpPr>
          <p:cNvPr id="17" name="Gruppe 16"/>
          <p:cNvGrpSpPr/>
          <p:nvPr/>
        </p:nvGrpSpPr>
        <p:grpSpPr>
          <a:xfrm>
            <a:off x="4752642" y="1867949"/>
            <a:ext cx="5946865" cy="4730213"/>
            <a:chOff x="3027150" y="648182"/>
            <a:chExt cx="3716791" cy="2956383"/>
          </a:xfrm>
        </p:grpSpPr>
        <p:pic>
          <p:nvPicPr>
            <p:cNvPr id="8" name="Bild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27150" y="648182"/>
              <a:ext cx="3716791" cy="2956383"/>
            </a:xfrm>
            <a:prstGeom prst="rect">
              <a:avLst/>
            </a:prstGeom>
          </p:spPr>
        </p:pic>
        <p:sp>
          <p:nvSpPr>
            <p:cNvPr id="13" name="Rektangel 12"/>
            <p:cNvSpPr/>
            <p:nvPr/>
          </p:nvSpPr>
          <p:spPr>
            <a:xfrm>
              <a:off x="3069604" y="648182"/>
              <a:ext cx="344928" cy="2777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grpSp>
      <p:sp>
        <p:nvSpPr>
          <p:cNvPr id="14" name="Rektangel 13"/>
          <p:cNvSpPr/>
          <p:nvPr/>
        </p:nvSpPr>
        <p:spPr>
          <a:xfrm>
            <a:off x="10876752" y="1014282"/>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sp>
        <p:nvSpPr>
          <p:cNvPr id="15" name="Rektangel 14"/>
          <p:cNvSpPr/>
          <p:nvPr/>
        </p:nvSpPr>
        <p:spPr>
          <a:xfrm>
            <a:off x="10876752" y="2723408"/>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sp>
        <p:nvSpPr>
          <p:cNvPr id="16" name="Rektangel 15"/>
          <p:cNvSpPr/>
          <p:nvPr/>
        </p:nvSpPr>
        <p:spPr>
          <a:xfrm>
            <a:off x="10810934" y="4233056"/>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sp>
        <p:nvSpPr>
          <p:cNvPr id="18" name="TekstSylinder 17"/>
          <p:cNvSpPr txBox="1"/>
          <p:nvPr/>
        </p:nvSpPr>
        <p:spPr>
          <a:xfrm>
            <a:off x="447257" y="1082695"/>
            <a:ext cx="5371470" cy="4795159"/>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el" sz="2240" err="1">
                <a:solidFill>
                  <a:srgbClr val="000000"/>
                </a:solidFill>
                <a:latin typeface="Calibri" pitchFamily="34" charset="0"/>
              </a:rPr>
              <a:t>Διασύνδεση μεταξύ παραγόντων και</a:t>
            </a:r>
            <a:br>
              <a:rPr lang="nb-NO" sz="2240">
                <a:solidFill>
                  <a:srgbClr val="000000"/>
                </a:solidFill>
                <a:latin typeface="Calibri" pitchFamily="34" charset="0"/>
              </a:rPr>
            </a:br>
            <a:r>
              <a:rPr lang="el" sz="2240" err="1">
                <a:solidFill>
                  <a:srgbClr val="000000"/>
                </a:solidFill>
                <a:latin typeface="Calibri" pitchFamily="34" charset="0"/>
              </a:rPr>
              <a:t>περιουσιακών στοιχείων στη </a:t>
            </a:r>
            <a:r>
              <a:rPr lang="el" sz="2240" b="1" err="1">
                <a:solidFill>
                  <a:srgbClr val="000000"/>
                </a:solidFill>
                <a:latin typeface="Calibri" pitchFamily="34" charset="0"/>
                <a:sym typeface="Wingdings"/>
              </a:rPr>
              <a:t>λήψη αποφάσεων STS  </a:t>
            </a:r>
            <a:br>
              <a:rPr lang="nb-NO" sz="2240" b="1">
                <a:solidFill>
                  <a:srgbClr val="000000"/>
                </a:solidFill>
                <a:latin typeface="Calibri" pitchFamily="34" charset="0"/>
                <a:sym typeface="Wingdings"/>
              </a:rPr>
            </a:br>
            <a:r>
              <a:rPr lang="el" sz="1440">
                <a:solidFill>
                  <a:srgbClr val="FFFFFF">
                    <a:lumMod val="75000"/>
                  </a:srgbClr>
                </a:solidFill>
                <a:latin typeface="Calibri" pitchFamily="34" charset="0"/>
              </a:rPr>
              <a:t>(Tikka-Ringas et al., 2014) </a:t>
            </a:r>
            <a:endParaRPr lang="nb-NO" sz="1440" b="1">
              <a:solidFill>
                <a:srgbClr val="FFFFFF">
                  <a:lumMod val="75000"/>
                </a:srgbClr>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240" err="1">
                <a:solidFill>
                  <a:srgbClr val="000000"/>
                </a:solidFill>
                <a:latin typeface="Calibri" pitchFamily="34" charset="0"/>
              </a:rPr>
              <a:t>Επίμονο στοιχείο αβεβαιότητας</a:t>
            </a:r>
            <a:br>
              <a:rPr lang="nb-NO" sz="2240">
                <a:solidFill>
                  <a:srgbClr val="000000"/>
                </a:solidFill>
                <a:latin typeface="Calibri" pitchFamily="34" charset="0"/>
              </a:rPr>
            </a:br>
            <a:endParaRPr lang="nb-NO" sz="224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240">
                <a:solidFill>
                  <a:srgbClr val="000000"/>
                </a:solidFill>
                <a:latin typeface="Calibri" pitchFamily="34" charset="0"/>
              </a:rPr>
              <a:t>Πολλαπλές διαστάσεις κρούσης</a:t>
            </a:r>
            <a:endParaRPr lang="nb-NO" sz="224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el" sz="2240">
                <a:solidFill>
                  <a:srgbClr val="000000"/>
                </a:solidFill>
                <a:latin typeface="Calibri" pitchFamily="34" charset="0"/>
              </a:rPr>
              <a:t>Περιουσιακά στοιχεία πελατών</a:t>
            </a:r>
            <a:endParaRPr lang="nb-NO" sz="224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el" sz="2240">
                <a:solidFill>
                  <a:srgbClr val="000000"/>
                </a:solidFill>
                <a:latin typeface="Calibri" pitchFamily="34" charset="0"/>
              </a:rPr>
              <a:t>Περιουσιακά στοιχεία τρίτων</a:t>
            </a:r>
            <a:endParaRPr lang="nb-NO" sz="224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el" sz="2240">
                <a:solidFill>
                  <a:srgbClr val="000000"/>
                </a:solidFill>
                <a:latin typeface="Calibri" pitchFamily="34" charset="0"/>
              </a:rPr>
              <a:t>Πράκτορες στο δίκτυο</a:t>
            </a:r>
            <a:endParaRPr lang="nb-NO" sz="224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el" sz="2240" err="1">
                <a:solidFill>
                  <a:srgbClr val="000000"/>
                </a:solidFill>
                <a:latin typeface="Calibri" pitchFamily="34" charset="0"/>
              </a:rPr>
              <a:t>Αντίπαλη συμπεριφορά</a:t>
            </a:r>
            <a:endParaRPr lang="nb-NO" sz="224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el" sz="2240">
                <a:solidFill>
                  <a:srgbClr val="000000"/>
                </a:solidFill>
                <a:latin typeface="Calibri" pitchFamily="34" charset="0"/>
              </a:rPr>
              <a:t>Και τα λοιπά....</a:t>
            </a:r>
          </a:p>
          <a:p>
            <a:pPr marL="1188690" lvl="1" indent="-457188" defTabSz="1097280" eaLnBrk="0" fontAlgn="base" hangingPunct="0">
              <a:spcBef>
                <a:spcPct val="0"/>
              </a:spcBef>
              <a:spcAft>
                <a:spcPct val="0"/>
              </a:spcAft>
              <a:buFont typeface="Arial" charset="0"/>
              <a:buChar char="•"/>
            </a:pPr>
            <a:endParaRPr lang="nb-NO" sz="224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a:solidFill>
                <a:srgbClr val="000000"/>
              </a:solidFill>
              <a:latin typeface="Calibri" pitchFamily="34" charset="0"/>
            </a:endParaRPr>
          </a:p>
        </p:txBody>
      </p:sp>
      <p:sp>
        <p:nvSpPr>
          <p:cNvPr id="20"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el" sz="3200" err="1">
                <a:solidFill>
                  <a:srgbClr val="000000"/>
                </a:solidFill>
                <a:latin typeface="Helvetica Neue" charset="0"/>
                <a:ea typeface="Helvetica Neue" charset="0"/>
                <a:cs typeface="Helvetica Neue" charset="0"/>
              </a:rPr>
              <a:t>Λήψη Αποφάσεων σε Κοινωνικο-Τεχνικά Συστήματα</a:t>
            </a:r>
          </a:p>
        </p:txBody>
      </p:sp>
    </p:spTree>
    <p:extLst>
      <p:ext uri="{BB962C8B-B14F-4D97-AF65-F5344CB8AC3E}">
        <p14:creationId xmlns:p14="http://schemas.microsoft.com/office/powerpoint/2010/main" val="14412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l" sz="3840" b="1">
                <a:solidFill>
                  <a:srgbClr val="E4067E"/>
                </a:solidFill>
                <a:latin typeface="Helvetica Neue" charset="0"/>
                <a:ea typeface="Helvetica Neue" charset="0"/>
                <a:cs typeface="Helvetica Neue" charset="0"/>
              </a:rPr>
              <a:t>Επίγνωση της κατάστασης vs Κατανόηση της κατάστασης</a:t>
            </a:r>
            <a:endParaRPr lang="en-US" sz="3840" b="1">
              <a:solidFill>
                <a:srgbClr val="E4067E"/>
              </a:solidFill>
              <a:latin typeface="Verdana"/>
            </a:endParaRPr>
          </a:p>
        </p:txBody>
      </p:sp>
      <p:pic>
        <p:nvPicPr>
          <p:cNvPr id="4" name="Picture 3">
            <a:extLst>
              <a:ext uri="{FF2B5EF4-FFF2-40B4-BE49-F238E27FC236}">
                <a16:creationId xmlns:a16="http://schemas.microsoft.com/office/drawing/2014/main" id="{55301961-7749-4F86-8BF9-062C40A67E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0649" y="918552"/>
            <a:ext cx="8733948" cy="6450125"/>
          </a:xfrm>
          <a:prstGeom prst="rect">
            <a:avLst/>
          </a:prstGeom>
        </p:spPr>
      </p:pic>
      <p:sp>
        <p:nvSpPr>
          <p:cNvPr id="13" name="Content Placeholder 12">
            <a:extLst>
              <a:ext uri="{FF2B5EF4-FFF2-40B4-BE49-F238E27FC236}">
                <a16:creationId xmlns:a16="http://schemas.microsoft.com/office/drawing/2014/main" id="{956FE7F2-36B4-4217-82F5-220BC70F27A3}"/>
              </a:ext>
            </a:extLst>
          </p:cNvPr>
          <p:cNvSpPr>
            <a:spLocks noGrp="1"/>
          </p:cNvSpPr>
          <p:nvPr>
            <p:ph idx="1"/>
          </p:nvPr>
        </p:nvSpPr>
        <p:spPr/>
        <p:txBody>
          <a:bodyPr/>
          <a:lstStyle/>
          <a:p>
            <a:pPr marL="0" indent="0">
              <a:buNone/>
            </a:pPr>
            <a:endParaRPr lang="nb-NO"/>
          </a:p>
        </p:txBody>
      </p:sp>
    </p:spTree>
    <p:extLst>
      <p:ext uri="{BB962C8B-B14F-4D97-AF65-F5344CB8AC3E}">
        <p14:creationId xmlns:p14="http://schemas.microsoft.com/office/powerpoint/2010/main" val="1867717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24">
            <a:extLst>
              <a:ext uri="{FF2B5EF4-FFF2-40B4-BE49-F238E27FC236}">
                <a16:creationId xmlns:a16="http://schemas.microsoft.com/office/drawing/2014/main" id="{CF0AA4BB-A560-B06D-B073-7944D3ADB1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26458"/>
            <a:ext cx="8280284" cy="5237446"/>
          </a:xfrm>
          <a:prstGeom prst="rect">
            <a:avLst/>
          </a:prstGeom>
        </p:spPr>
      </p:pic>
      <p:sp>
        <p:nvSpPr>
          <p:cNvPr id="2" name="Title 1">
            <a:extLst>
              <a:ext uri="{FF2B5EF4-FFF2-40B4-BE49-F238E27FC236}">
                <a16:creationId xmlns:a16="http://schemas.microsoft.com/office/drawing/2014/main" id="{034A4386-003E-B829-1263-8EE5743B70DD}"/>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8490CB92-7147-3879-3C59-35F528EA55F4}"/>
              </a:ext>
            </a:extLst>
          </p:cNvPr>
          <p:cNvSpPr>
            <a:spLocks noGrp="1"/>
          </p:cNvSpPr>
          <p:nvPr>
            <p:ph idx="1"/>
          </p:nvPr>
        </p:nvSpPr>
        <p:spPr/>
        <p:txBody>
          <a:bodyPr/>
          <a:lstStyle/>
          <a:p>
            <a:endParaRPr lang="et-EE"/>
          </a:p>
        </p:txBody>
      </p:sp>
      <p:sp>
        <p:nvSpPr>
          <p:cNvPr id="4" name="Date Placeholder 3">
            <a:extLst>
              <a:ext uri="{FF2B5EF4-FFF2-40B4-BE49-F238E27FC236}">
                <a16:creationId xmlns:a16="http://schemas.microsoft.com/office/drawing/2014/main" id="{49F6A6C0-B784-D255-6CFC-1D1E24C028BB}"/>
              </a:ext>
            </a:extLst>
          </p:cNvPr>
          <p:cNvSpPr>
            <a:spLocks noGrp="1"/>
          </p:cNvSpPr>
          <p:nvPr>
            <p:ph type="dt" sz="half" idx="10"/>
          </p:nvPr>
        </p:nvSpPr>
        <p:spPr/>
        <p:txBody>
          <a:bodyPr/>
          <a:lstStyle/>
          <a:p>
            <a:pPr defTabSz="1097280" eaLnBrk="0" fontAlgn="base" hangingPunct="0">
              <a:spcBef>
                <a:spcPct val="0"/>
              </a:spcBef>
              <a:spcAft>
                <a:spcPct val="0"/>
              </a:spcAft>
            </a:pPr>
            <a:fld id="{5C6C5E88-3166-43AE-B6E4-F5FBDE536C00}" type="datetime1">
              <a:rPr lang="nb-NO" sz="2160">
                <a:solidFill>
                  <a:srgbClr val="000000"/>
                </a:solidFill>
                <a:latin typeface="Calibri" pitchFamily="34" charset="0"/>
              </a:rPr>
              <a:pPr defTabSz="1097280" eaLnBrk="0" fontAlgn="base" hangingPunct="0">
                <a:spcBef>
                  <a:spcPct val="0"/>
                </a:spcBef>
                <a:spcAft>
                  <a:spcPct val="0"/>
                </a:spcAft>
              </a:pPr>
              <a:t>16.02.2026</a:t>
            </a:fld>
            <a:endParaRPr lang="nb-NO" sz="2160">
              <a:solidFill>
                <a:srgbClr val="000000"/>
              </a:solidFill>
              <a:latin typeface="Calibri" pitchFamily="34" charset="0"/>
            </a:endParaRPr>
          </a:p>
        </p:txBody>
      </p:sp>
      <p:sp>
        <p:nvSpPr>
          <p:cNvPr id="5" name="Slide Number Placeholder 4">
            <a:extLst>
              <a:ext uri="{FF2B5EF4-FFF2-40B4-BE49-F238E27FC236}">
                <a16:creationId xmlns:a16="http://schemas.microsoft.com/office/drawing/2014/main" id="{F98D6E68-BA55-F638-1806-CBEDF1D2787C}"/>
              </a:ext>
            </a:extLst>
          </p:cNvPr>
          <p:cNvSpPr>
            <a:spLocks noGrp="1"/>
          </p:cNvSpPr>
          <p:nvPr>
            <p:ph type="sldNum" sz="quarter" idx="12"/>
          </p:nvPr>
        </p:nvSpPr>
        <p:spPr/>
        <p:txBody>
          <a:bodyPr/>
          <a:lstStyle/>
          <a:p>
            <a:pPr defTabSz="1097280" eaLnBrk="0" fontAlgn="base" hangingPunct="0">
              <a:spcBef>
                <a:spcPct val="0"/>
              </a:spcBef>
              <a:spcAft>
                <a:spcPct val="0"/>
              </a:spcAft>
            </a:pPr>
            <a:fld id="{A6E6339C-DE17-4E4C-B690-AB7E8B8C7D3B}" type="slidenum">
              <a:rPr lang="nb-NO" sz="2160">
                <a:solidFill>
                  <a:srgbClr val="000000"/>
                </a:solidFill>
                <a:latin typeface="Calibri" pitchFamily="34" charset="0"/>
              </a:rPr>
              <a:pPr defTabSz="1097280" eaLnBrk="0" fontAlgn="base" hangingPunct="0">
                <a:spcBef>
                  <a:spcPct val="0"/>
                </a:spcBef>
                <a:spcAft>
                  <a:spcPct val="0"/>
                </a:spcAft>
              </a:pPr>
              <a:t>28</a:t>
            </a:fld>
            <a:endParaRPr lang="nb-NO" sz="2160">
              <a:solidFill>
                <a:srgbClr val="000000"/>
              </a:solidFill>
              <a:latin typeface="Calibri" pitchFamily="34" charset="0"/>
            </a:endParaRPr>
          </a:p>
        </p:txBody>
      </p:sp>
      <p:pic>
        <p:nvPicPr>
          <p:cNvPr id="6" name="Picture 5">
            <a:extLst>
              <a:ext uri="{FF2B5EF4-FFF2-40B4-BE49-F238E27FC236}">
                <a16:creationId xmlns:a16="http://schemas.microsoft.com/office/drawing/2014/main" id="{A109CA01-724A-0E08-40EB-9CCE0302FE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6917" y="2844561"/>
            <a:ext cx="6138416" cy="2229013"/>
          </a:xfrm>
          <a:prstGeom prst="rect">
            <a:avLst/>
          </a:prstGeom>
        </p:spPr>
      </p:pic>
      <p:sp>
        <p:nvSpPr>
          <p:cNvPr id="8" name="Oval 7">
            <a:extLst>
              <a:ext uri="{FF2B5EF4-FFF2-40B4-BE49-F238E27FC236}">
                <a16:creationId xmlns:a16="http://schemas.microsoft.com/office/drawing/2014/main" id="{4E2CB84F-E3E7-E156-00BA-241DE192984B}"/>
              </a:ext>
            </a:extLst>
          </p:cNvPr>
          <p:cNvSpPr/>
          <p:nvPr/>
        </p:nvSpPr>
        <p:spPr>
          <a:xfrm>
            <a:off x="8120761" y="2503171"/>
            <a:ext cx="2491740" cy="115443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srgbClr val="FFFFFF"/>
              </a:solidFill>
              <a:latin typeface="Verdana"/>
            </a:endParaRPr>
          </a:p>
        </p:txBody>
      </p:sp>
      <p:sp>
        <p:nvSpPr>
          <p:cNvPr id="10" name="Oval 9">
            <a:extLst>
              <a:ext uri="{FF2B5EF4-FFF2-40B4-BE49-F238E27FC236}">
                <a16:creationId xmlns:a16="http://schemas.microsoft.com/office/drawing/2014/main" id="{91BA20EB-7A80-0753-0277-896CAD3BCDDD}"/>
              </a:ext>
            </a:extLst>
          </p:cNvPr>
          <p:cNvSpPr/>
          <p:nvPr/>
        </p:nvSpPr>
        <p:spPr>
          <a:xfrm>
            <a:off x="10612502" y="2503170"/>
            <a:ext cx="3646676" cy="134874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srgbClr val="FFFFFF"/>
              </a:solidFill>
              <a:latin typeface="Verdana"/>
            </a:endParaRPr>
          </a:p>
        </p:txBody>
      </p:sp>
      <p:cxnSp>
        <p:nvCxnSpPr>
          <p:cNvPr id="12" name="Straight Arrow Connector 11">
            <a:extLst>
              <a:ext uri="{FF2B5EF4-FFF2-40B4-BE49-F238E27FC236}">
                <a16:creationId xmlns:a16="http://schemas.microsoft.com/office/drawing/2014/main" id="{FD944A82-249F-90FC-5162-811C33F3C6C7}"/>
              </a:ext>
            </a:extLst>
          </p:cNvPr>
          <p:cNvCxnSpPr>
            <a:stCxn id="8" idx="2"/>
          </p:cNvCxnSpPr>
          <p:nvPr/>
        </p:nvCxnSpPr>
        <p:spPr>
          <a:xfrm flipH="1" flipV="1">
            <a:off x="5120641" y="1748790"/>
            <a:ext cx="3000121" cy="13315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B4B966-0DF2-AD0B-E955-BBBBB5D6E2E4}"/>
              </a:ext>
            </a:extLst>
          </p:cNvPr>
          <p:cNvCxnSpPr>
            <a:cxnSpLocks/>
            <a:stCxn id="10" idx="0"/>
          </p:cNvCxnSpPr>
          <p:nvPr/>
        </p:nvCxnSpPr>
        <p:spPr>
          <a:xfrm flipH="1" flipV="1">
            <a:off x="5120640" y="1748790"/>
            <a:ext cx="7315200" cy="7543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671CAA9-3C09-49A3-CA5C-03AEA341BE8C}"/>
              </a:ext>
            </a:extLst>
          </p:cNvPr>
          <p:cNvCxnSpPr>
            <a:cxnSpLocks/>
            <a:stCxn id="10" idx="4"/>
          </p:cNvCxnSpPr>
          <p:nvPr/>
        </p:nvCxnSpPr>
        <p:spPr>
          <a:xfrm flipH="1">
            <a:off x="7315200" y="3851911"/>
            <a:ext cx="5120640" cy="17404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0866CEC-08DF-400B-0B9B-C6B5AF9B1471}"/>
              </a:ext>
            </a:extLst>
          </p:cNvPr>
          <p:cNvSpPr/>
          <p:nvPr/>
        </p:nvSpPr>
        <p:spPr>
          <a:xfrm>
            <a:off x="8520032" y="3614155"/>
            <a:ext cx="606320" cy="1107996"/>
          </a:xfrm>
          <a:prstGeom prst="rect">
            <a:avLst/>
          </a:prstGeom>
          <a:noFill/>
        </p:spPr>
        <p:txBody>
          <a:bodyPr wrap="none" lIns="109728" tIns="54864" rIns="109728" bIns="54864">
            <a:spAutoFit/>
          </a:bodyPr>
          <a:lstStyle/>
          <a:p>
            <a:pPr algn="ctr" defTabSz="1097280" eaLnBrk="0" fontAlgn="base" hangingPunct="0">
              <a:spcBef>
                <a:spcPct val="0"/>
              </a:spcBef>
              <a:spcAft>
                <a:spcPct val="0"/>
              </a:spcAft>
            </a:pPr>
            <a:r>
              <a:rPr lang="el" sz="6480">
                <a:ln w="0"/>
                <a:solidFill>
                  <a:srgbClr val="E4067E"/>
                </a:solidFill>
                <a:effectLst>
                  <a:outerShdw blurRad="38100" dist="25400" dir="5400000" algn="ctr" rotWithShape="0">
                    <a:srgbClr val="6E747A">
                      <a:alpha val="43000"/>
                    </a:srgbClr>
                  </a:outerShdw>
                </a:effectLst>
                <a:latin typeface="Calibri" pitchFamily="34" charset="0"/>
              </a:rPr>
              <a:t>?</a:t>
            </a:r>
          </a:p>
        </p:txBody>
      </p:sp>
    </p:spTree>
    <p:extLst>
      <p:ext uri="{BB962C8B-B14F-4D97-AF65-F5344CB8AC3E}">
        <p14:creationId xmlns:p14="http://schemas.microsoft.com/office/powerpoint/2010/main" val="114260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4F21-3198-4304-8DBD-D726B23D67E4}"/>
              </a:ext>
            </a:extLst>
          </p:cNvPr>
          <p:cNvSpPr>
            <a:spLocks noGrp="1"/>
          </p:cNvSpPr>
          <p:nvPr>
            <p:ph type="title"/>
          </p:nvPr>
        </p:nvSpPr>
        <p:spPr>
          <a:xfrm>
            <a:off x="757122" y="768096"/>
            <a:ext cx="13588269" cy="640721"/>
          </a:xfrm>
        </p:spPr>
        <p:txBody>
          <a:bodyPr vert="horz" lIns="109728" tIns="54864" rIns="109728" bIns="54864" rtlCol="0" anchor="b">
            <a:noAutofit/>
          </a:bodyPr>
          <a:lstStyle/>
          <a:p>
            <a:r>
              <a:rPr lang="el" sz="3600" dirty="0"/>
              <a:t>Ασφάλεια στον κυβερνοχώρο και ανάλυση κατάστασης</a:t>
            </a:r>
          </a:p>
        </p:txBody>
      </p:sp>
      <p:sp>
        <p:nvSpPr>
          <p:cNvPr id="14" name="Content Placeholder 13">
            <a:extLst>
              <a:ext uri="{FF2B5EF4-FFF2-40B4-BE49-F238E27FC236}">
                <a16:creationId xmlns:a16="http://schemas.microsoft.com/office/drawing/2014/main" id="{C53E61C8-B876-465D-BFE8-3C7942C0E1B7}"/>
              </a:ext>
            </a:extLst>
          </p:cNvPr>
          <p:cNvSpPr>
            <a:spLocks noGrp="1"/>
          </p:cNvSpPr>
          <p:nvPr>
            <p:ph idx="1"/>
          </p:nvPr>
        </p:nvSpPr>
        <p:spPr>
          <a:xfrm>
            <a:off x="757123" y="3368650"/>
            <a:ext cx="4114800" cy="4092854"/>
          </a:xfrm>
        </p:spPr>
        <p:txBody>
          <a:bodyPr anchor="t">
            <a:normAutofit/>
          </a:bodyPr>
          <a:lstStyle/>
          <a:p>
            <a:endParaRPr lang="en-US" sz="2640"/>
          </a:p>
        </p:txBody>
      </p:sp>
      <p:pic>
        <p:nvPicPr>
          <p:cNvPr id="5" name="Content Placeholder 4" descr="Γραφικό περιβάλλον χρήστη, εφαρμογή&#10;&#10;Η περιγραφή δημιουργείται αυτόματα">
            <a:extLst>
              <a:ext uri="{FF2B5EF4-FFF2-40B4-BE49-F238E27FC236}">
                <a16:creationId xmlns:a16="http://schemas.microsoft.com/office/drawing/2014/main" id="{7A6F1BFD-DEDB-45DD-A738-4997502072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154" y="1408144"/>
            <a:ext cx="12074530" cy="6791922"/>
          </a:xfrm>
          <a:prstGeom prst="rect">
            <a:avLst/>
          </a:prstGeom>
        </p:spPr>
      </p:pic>
    </p:spTree>
    <p:extLst>
      <p:ext uri="{BB962C8B-B14F-4D97-AF65-F5344CB8AC3E}">
        <p14:creationId xmlns:p14="http://schemas.microsoft.com/office/powerpoint/2010/main" val="369318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DC3E17-71A5-A8D4-C5B0-04843457110D}"/>
              </a:ext>
            </a:extLst>
          </p:cNvPr>
          <p:cNvSpPr>
            <a:spLocks noGrp="1"/>
          </p:cNvSpPr>
          <p:nvPr>
            <p:ph type="body" sz="quarter" idx="13"/>
          </p:nvPr>
        </p:nvSpPr>
        <p:spPr/>
        <p:txBody>
          <a:bodyPr/>
          <a:lstStyle/>
          <a:p>
            <a:r>
              <a:rPr lang="el"/>
              <a:t>Σήμερα</a:t>
            </a:r>
            <a:endParaRPr lang="et-EE"/>
          </a:p>
        </p:txBody>
      </p:sp>
      <p:sp>
        <p:nvSpPr>
          <p:cNvPr id="6" name="Text Placeholder 5">
            <a:extLst>
              <a:ext uri="{FF2B5EF4-FFF2-40B4-BE49-F238E27FC236}">
                <a16:creationId xmlns:a16="http://schemas.microsoft.com/office/drawing/2014/main" id="{7371F2FE-DB84-B974-A550-D5B7CE78FA12}"/>
              </a:ext>
            </a:extLst>
          </p:cNvPr>
          <p:cNvSpPr>
            <a:spLocks noGrp="1"/>
          </p:cNvSpPr>
          <p:nvPr>
            <p:ph type="body" sz="quarter" idx="14"/>
          </p:nvPr>
        </p:nvSpPr>
        <p:spPr/>
        <p:txBody>
          <a:bodyPr/>
          <a:lstStyle/>
          <a:p>
            <a:r>
              <a:rPr lang="el"/>
              <a:t>Τι περιμένετε να μάθετε σήμερα;</a:t>
            </a:r>
          </a:p>
          <a:p>
            <a:r>
              <a:rPr lang="el"/>
              <a:t>Πόσο σίγουρος είσαι για αυτό;</a:t>
            </a:r>
          </a:p>
          <a:p>
            <a:endParaRPr lang="nb-NO"/>
          </a:p>
          <a:p>
            <a:r>
              <a:rPr lang="el"/>
              <a:t>Επίγνωση της κατάστασης (το ανθρώπινο είδος)</a:t>
            </a:r>
          </a:p>
          <a:p>
            <a:r>
              <a:rPr lang="el"/>
              <a:t>Κοινή νοητική μοντελοποίηση</a:t>
            </a:r>
          </a:p>
          <a:p>
            <a:r>
              <a:rPr lang="el"/>
              <a:t>Επικοινωνία και Κυβερνοασφάλεια</a:t>
            </a:r>
          </a:p>
          <a:p>
            <a:pPr lvl="1"/>
            <a:r>
              <a:rPr lang="el"/>
              <a:t>Πτυχές και προκλήσεις</a:t>
            </a:r>
          </a:p>
          <a:p>
            <a:r>
              <a:rPr lang="el"/>
              <a:t>Μερικές έρευνες</a:t>
            </a:r>
          </a:p>
          <a:p>
            <a:endParaRPr lang="nb-NO"/>
          </a:p>
          <a:p>
            <a:endParaRPr lang="et-EE"/>
          </a:p>
        </p:txBody>
      </p:sp>
    </p:spTree>
    <p:extLst>
      <p:ext uri="{BB962C8B-B14F-4D97-AF65-F5344CB8AC3E}">
        <p14:creationId xmlns:p14="http://schemas.microsoft.com/office/powerpoint/2010/main" val="365913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barn(inVertical)">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arn(inVertical)">
                                      <p:cBhvr>
                                        <p:cTn id="3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0066" y="704227"/>
            <a:ext cx="4475872" cy="4064996"/>
          </a:xfrm>
        </p:spPr>
        <p:txBody>
          <a:bodyPr anchor="b">
            <a:normAutofit/>
          </a:bodyPr>
          <a:lstStyle/>
          <a:p>
            <a:pPr algn="r"/>
            <a:r>
              <a:rPr lang="el" sz="4800"/>
              <a:t>Πληροφορίες για τις απεικονίσεις</a:t>
            </a:r>
            <a:endParaRPr lang="nb-NO" sz="4800"/>
          </a:p>
        </p:txBody>
      </p:sp>
      <p:sp>
        <p:nvSpPr>
          <p:cNvPr id="3" name="Plassholder for innhold 2"/>
          <p:cNvSpPr>
            <a:spLocks noGrp="1"/>
          </p:cNvSpPr>
          <p:nvPr>
            <p:ph idx="1"/>
          </p:nvPr>
        </p:nvSpPr>
        <p:spPr>
          <a:xfrm>
            <a:off x="5772312" y="779377"/>
            <a:ext cx="7866416" cy="6655256"/>
          </a:xfrm>
        </p:spPr>
        <p:txBody>
          <a:bodyPr anchor="ctr">
            <a:normAutofit fontScale="92500" lnSpcReduction="20000"/>
          </a:bodyPr>
          <a:lstStyle/>
          <a:p>
            <a:pPr marL="0" indent="0">
              <a:buNone/>
            </a:pPr>
            <a:r>
              <a:rPr lang="el" sz="1920" i="1"/>
              <a:t>«Οι επιχειρήσεις στον κυβερνοχώρο παρέχουν μια μοναδική πρόκληση όσον αφορά το τεράστιο μέγεθος των εμπλεκόμενων δικτύων και το εγγενές επίπεδο δυναμικής τους. Η κατανόηση της τοπογραφίας του δικτύου στον κυβερνοχώρο είναι βασικό συστατικό για να μπορέσουμε να κατανοήσουμε τον πιθανό αντίκτυπο ενός συγκεκριμένου γεγονότος ή επίθεσης σε μια δεδομένη αποστολή ή επιχείρηση. Αυτό έχει αποδειχθεί αρκετά δύσκολο σε πολλές περιπτώσεις. </a:t>
            </a:r>
            <a:r>
              <a:rPr lang="el" sz="1920" b="1" i="1"/>
              <a:t>Θα χρειαστεί νέα έρευνα για να βοηθήσει τους φορείς εκμετάλλευσης να οπτικοποιήσουν καλύτερα τα υπάρχοντα δίκτυα, ιδιαίτερα καθώς αλλάζουν</a:t>
            </a:r>
            <a:r>
              <a:rPr lang="el" sz="1920" i="1"/>
              <a:t>. Καθώς αναπτύσσουμε δίκτυα που μεταμορφώνονται δυναμικά ως συνάρτηση του σχεδιασμού τους, καθώς και ως συνάρτηση άλλων παραγόντων (π.χ. υπολογιστές ή λογισμικό που προστίθενται ή διαγράφονται, χρήστες κινητών τηλεφώνων που συνδέονται στο δίκτυο σε διάφορες τοποθεσίες και ώρες), η κατανόηση του δικτύου θα είναι πολύ τεταμένη. Απαιτούνται νέες μέθοδοι για την υποστήριξη των χειριστών με την αντιστοίχιση της τοπολογίας του συστήματος στις επιχειρησιακές αποφάσεις. Αυτή η έρευνα θα πρέπει να εξετάσει όχι μόνο την αφηρημένη οπτικοποίηση, αλλά και τους τύπους υποστήριξης οθόνης που απαιτούνται για </a:t>
            </a:r>
            <a:r>
              <a:rPr lang="el" sz="1920" b="1" i="1"/>
              <a:t>την αντιμετώπιση των διαφόρων τύπων αναγκών κατανόησης και προβολής των χειριστών που απαντούν σε πολύ πραγματικές ερωτήσεις σχετικά με την απόδοση του συστήματος </a:t>
            </a:r>
            <a:r>
              <a:rPr lang="el" sz="1920" i="1"/>
              <a:t>(π.χ. βλ. Πίνακα 1). Για παράδειγμα, οθόνες που βοηθούν τον χειριστή να αξιολογήσει τον αντίκτυπο μιας κακόβουλης δραστηριότητας στα τρέχοντα συστήματα προστασίας και στα απαραίτητα περιουσιακά στοιχεία. </a:t>
            </a:r>
            <a:r>
              <a:rPr lang="el" sz="1920" b="1" i="1"/>
              <a:t>Αυτού του είδους οι απαιτήσεις SA έχουν βρεθεί ότι υποστηρίζονται πολύ ελάχιστα σε πολλά υπάρχοντα εργαλεία.» </a:t>
            </a:r>
          </a:p>
          <a:p>
            <a:endParaRPr lang="de-DE" sz="1920"/>
          </a:p>
          <a:p>
            <a:pPr marL="0" indent="0">
              <a:buNone/>
            </a:pPr>
            <a:r>
              <a:rPr lang="el" sz="1920" err="1"/>
              <a:t>Endsley (από το 2014)</a:t>
            </a:r>
            <a:endParaRPr lang="nb-NO" sz="1920"/>
          </a:p>
        </p:txBody>
      </p:sp>
    </p:spTree>
    <p:custDataLst>
      <p:custData r:id="rId1"/>
      <p:tags r:id="rId2"/>
    </p:custDataLst>
    <p:extLst>
      <p:ext uri="{BB962C8B-B14F-4D97-AF65-F5344CB8AC3E}">
        <p14:creationId xmlns:p14="http://schemas.microsoft.com/office/powerpoint/2010/main" val="179977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791210"/>
          </a:xfrm>
        </p:spPr>
        <p:txBody>
          <a:bodyPr>
            <a:normAutofit fontScale="90000"/>
          </a:bodyPr>
          <a:lstStyle/>
          <a:p>
            <a:r>
              <a:rPr lang="el"/>
              <a:t>Οπτικοποιήσεις βελτίωσης SA: ένα </a:t>
            </a:r>
            <a:r>
              <a:rPr lang="el">
                <a:hlinkClick r:id="rId5"/>
              </a:rPr>
              <a:t>παράδειγμα SCADA</a:t>
            </a:r>
            <a:endParaRPr lang="nb-NO"/>
          </a:p>
        </p:txBody>
      </p:sp>
      <p:pic>
        <p:nvPicPr>
          <p:cNvPr id="5" name="Plassholder for innhold 4"/>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406400" y="1556229"/>
            <a:ext cx="13290773" cy="5799611"/>
          </a:xfrm>
        </p:spPr>
      </p:pic>
      <p:sp>
        <p:nvSpPr>
          <p:cNvPr id="6" name="Ellipse 5"/>
          <p:cNvSpPr/>
          <p:nvPr/>
        </p:nvSpPr>
        <p:spPr>
          <a:xfrm>
            <a:off x="406401" y="1452880"/>
            <a:ext cx="2631439"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
        <p:nvSpPr>
          <p:cNvPr id="7" name="Ellipse 6"/>
          <p:cNvSpPr/>
          <p:nvPr/>
        </p:nvSpPr>
        <p:spPr>
          <a:xfrm>
            <a:off x="2545080" y="3895129"/>
            <a:ext cx="1280160" cy="4918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
        <p:nvSpPr>
          <p:cNvPr id="8" name="Ellipse 7"/>
          <p:cNvSpPr/>
          <p:nvPr/>
        </p:nvSpPr>
        <p:spPr>
          <a:xfrm>
            <a:off x="4043680" y="3826112"/>
            <a:ext cx="1381760"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
        <p:nvSpPr>
          <p:cNvPr id="9" name="Ellipse 8"/>
          <p:cNvSpPr/>
          <p:nvPr/>
        </p:nvSpPr>
        <p:spPr>
          <a:xfrm>
            <a:off x="6278880" y="3832066"/>
            <a:ext cx="1259842"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Tree>
    <p:custDataLst>
      <p:custData r:id="rId1"/>
      <p:tags r:id="rId2"/>
    </p:custDataLst>
    <p:extLst>
      <p:ext uri="{BB962C8B-B14F-4D97-AF65-F5344CB8AC3E}">
        <p14:creationId xmlns:p14="http://schemas.microsoft.com/office/powerpoint/2010/main" val="1943646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CE4492-81C9-601F-88E2-999B11A81E3E}"/>
              </a:ext>
            </a:extLst>
          </p:cNvPr>
          <p:cNvSpPr>
            <a:spLocks noGrp="1"/>
          </p:cNvSpPr>
          <p:nvPr>
            <p:ph type="body" sz="quarter" idx="13"/>
          </p:nvPr>
        </p:nvSpPr>
        <p:spPr/>
        <p:txBody>
          <a:bodyPr/>
          <a:lstStyle/>
          <a:p>
            <a:endParaRPr lang="nb-NO"/>
          </a:p>
        </p:txBody>
      </p:sp>
      <p:sp>
        <p:nvSpPr>
          <p:cNvPr id="6" name="Text Placeholder 5">
            <a:extLst>
              <a:ext uri="{FF2B5EF4-FFF2-40B4-BE49-F238E27FC236}">
                <a16:creationId xmlns:a16="http://schemas.microsoft.com/office/drawing/2014/main" id="{E7F55C89-3AA0-92C5-7928-F6B538D64F7F}"/>
              </a:ext>
            </a:extLst>
          </p:cNvPr>
          <p:cNvSpPr>
            <a:spLocks noGrp="1"/>
          </p:cNvSpPr>
          <p:nvPr>
            <p:ph type="body" sz="quarter" idx="14"/>
          </p:nvPr>
        </p:nvSpPr>
        <p:spPr>
          <a:xfrm>
            <a:off x="1757306" y="3635056"/>
            <a:ext cx="8409875" cy="3242070"/>
          </a:xfrm>
        </p:spPr>
        <p:txBody>
          <a:bodyPr/>
          <a:lstStyle/>
          <a:p>
            <a:r>
              <a:rPr lang="el"/>
              <a:t>πρώτη μελέτη που συγκρίνει το αποτέλεσμα</a:t>
            </a:r>
            <a:r>
              <a:rPr lang="el" err="1"/>
              <a:t>της 3D μικτής πραγματικότητας και των 2D απεικονίσεων της τοπολογίας δικτύου στη δυαδική επικοινωνία της ομάδας στον κυβερνοχώρο και στην επίγνωση της κατάστασης στον κυβερνοχώρο. Η χρήση οπτικοποιήσεων 3D μικτής πραγματικότητας είχε ως αποτέλεσμα καλύτερη επίγνωση της κατάστασης στον κυβερνοχώρο και ομαδική επικοινωνία.</a:t>
            </a:r>
            <a:endParaRPr lang="nb-NO"/>
          </a:p>
        </p:txBody>
      </p:sp>
      <p:pic>
        <p:nvPicPr>
          <p:cNvPr id="8" name="Picture 7">
            <a:extLst>
              <a:ext uri="{FF2B5EF4-FFF2-40B4-BE49-F238E27FC236}">
                <a16:creationId xmlns:a16="http://schemas.microsoft.com/office/drawing/2014/main" id="{ACC5868E-6FE6-DD69-03AE-46DA2106A5F9}"/>
              </a:ext>
            </a:extLst>
          </p:cNvPr>
          <p:cNvPicPr>
            <a:picLocks noChangeAspect="1"/>
          </p:cNvPicPr>
          <p:nvPr/>
        </p:nvPicPr>
        <p:blipFill>
          <a:blip r:embed="rId2"/>
          <a:stretch>
            <a:fillRect/>
          </a:stretch>
        </p:blipFill>
        <p:spPr>
          <a:xfrm>
            <a:off x="285791" y="228361"/>
            <a:ext cx="6824663" cy="3452341"/>
          </a:xfrm>
          <a:prstGeom prst="rect">
            <a:avLst/>
          </a:prstGeom>
        </p:spPr>
      </p:pic>
      <p:pic>
        <p:nvPicPr>
          <p:cNvPr id="10" name="Picture 9">
            <a:extLst>
              <a:ext uri="{FF2B5EF4-FFF2-40B4-BE49-F238E27FC236}">
                <a16:creationId xmlns:a16="http://schemas.microsoft.com/office/drawing/2014/main" id="{A885DE32-FDD6-4C95-4A76-45F9DFE8E4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7306" y="442427"/>
            <a:ext cx="9728353" cy="6463282"/>
          </a:xfrm>
          <a:prstGeom prst="rect">
            <a:avLst/>
          </a:prstGeom>
        </p:spPr>
      </p:pic>
      <p:pic>
        <p:nvPicPr>
          <p:cNvPr id="12" name="Picture 11">
            <a:extLst>
              <a:ext uri="{FF2B5EF4-FFF2-40B4-BE49-F238E27FC236}">
                <a16:creationId xmlns:a16="http://schemas.microsoft.com/office/drawing/2014/main" id="{51CBB104-C303-7C6D-5DED-8678C39254A7}"/>
              </a:ext>
            </a:extLst>
          </p:cNvPr>
          <p:cNvPicPr>
            <a:picLocks noChangeAspect="1"/>
          </p:cNvPicPr>
          <p:nvPr/>
        </p:nvPicPr>
        <p:blipFill>
          <a:blip r:embed="rId4"/>
          <a:stretch>
            <a:fillRect/>
          </a:stretch>
        </p:blipFill>
        <p:spPr>
          <a:xfrm>
            <a:off x="2868532" y="603775"/>
            <a:ext cx="9728287" cy="7201906"/>
          </a:xfrm>
          <a:prstGeom prst="rect">
            <a:avLst/>
          </a:prstGeom>
        </p:spPr>
      </p:pic>
    </p:spTree>
    <p:extLst>
      <p:ext uri="{BB962C8B-B14F-4D97-AF65-F5344CB8AC3E}">
        <p14:creationId xmlns:p14="http://schemas.microsoft.com/office/powerpoint/2010/main" val="149495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4443" y="658368"/>
            <a:ext cx="12019047" cy="1426464"/>
          </a:xfrm>
        </p:spPr>
        <p:txBody>
          <a:bodyPr>
            <a:normAutofit fontScale="90000"/>
          </a:bodyPr>
          <a:lstStyle/>
          <a:p>
            <a:r>
              <a:rPr lang="el" sz="4920" dirty="0">
                <a:solidFill>
                  <a:schemeClr val="tx1">
                    <a:lumMod val="85000"/>
                    <a:lumOff val="15000"/>
                  </a:schemeClr>
                </a:solidFill>
              </a:rPr>
              <a:t>Περίληψη: Αρχές σχεδιασμού με επίκεντρο την SA</a:t>
            </a:r>
            <a:endParaRPr lang="nb-NO" sz="4920" dirty="0">
              <a:solidFill>
                <a:schemeClr val="tx1">
                  <a:lumMod val="85000"/>
                  <a:lumOff val="15000"/>
                </a:schemeClr>
              </a:solidFill>
            </a:endParaRPr>
          </a:p>
        </p:txBody>
      </p:sp>
      <p:sp>
        <p:nvSpPr>
          <p:cNvPr id="3" name="Plassholder for innhold 2"/>
          <p:cNvSpPr>
            <a:spLocks noGrp="1"/>
          </p:cNvSpPr>
          <p:nvPr>
            <p:ph idx="1"/>
          </p:nvPr>
        </p:nvSpPr>
        <p:spPr>
          <a:xfrm>
            <a:off x="1900158" y="2597485"/>
            <a:ext cx="10916372" cy="3984037"/>
          </a:xfrm>
        </p:spPr>
        <p:txBody>
          <a:bodyPr anchor="ctr">
            <a:noAutofit/>
          </a:bodyPr>
          <a:lstStyle/>
          <a:p>
            <a:r>
              <a:rPr lang="el" sz="1800" dirty="0">
                <a:solidFill>
                  <a:schemeClr val="tx1">
                    <a:lumMod val="85000"/>
                    <a:lumOff val="15000"/>
                  </a:schemeClr>
                </a:solidFill>
              </a:rPr>
              <a:t>Οργανώστε την τεχνολογία γύρω από τους στόχους, τις εργασίες και τις ικανότητες του χρήστη.</a:t>
            </a:r>
          </a:p>
          <a:p>
            <a:pPr lvl="1"/>
            <a:r>
              <a:rPr lang="el" sz="1800" dirty="0">
                <a:solidFill>
                  <a:schemeClr val="tx1">
                    <a:lumMod val="85000"/>
                    <a:lumOff val="15000"/>
                  </a:schemeClr>
                </a:solidFill>
              </a:rPr>
              <a:t>Οι διεπαφές και οι δυνατότητες πρέπει να σχεδιάζονται για να υποστηρίζουν τους μεταβαλλόμενους στόχους του χειριστή με δυναμικό τρόπο.</a:t>
            </a:r>
            <a:br>
              <a:rPr lang="de-DE" sz="1800" dirty="0">
                <a:solidFill>
                  <a:schemeClr val="tx1">
                    <a:lumMod val="85000"/>
                    <a:lumOff val="15000"/>
                  </a:schemeClr>
                </a:solidFill>
              </a:rPr>
            </a:br>
            <a:endParaRPr lang="de-DE" sz="1800" dirty="0">
              <a:solidFill>
                <a:schemeClr val="tx1">
                  <a:lumMod val="85000"/>
                  <a:lumOff val="15000"/>
                </a:schemeClr>
              </a:solidFill>
            </a:endParaRPr>
          </a:p>
          <a:p>
            <a:r>
              <a:rPr lang="el" sz="1800" dirty="0">
                <a:solidFill>
                  <a:schemeClr val="tx1">
                    <a:lumMod val="85000"/>
                    <a:lumOff val="15000"/>
                  </a:schemeClr>
                </a:solidFill>
              </a:rPr>
              <a:t>Η τεχνολογία πρέπει να οργανώνεται γύρω από τον τρόπο με τον οποίο οι χρήστες επεξεργάζονται πληροφορίες και λαμβάνουν αποφάσεις.</a:t>
            </a:r>
          </a:p>
          <a:p>
            <a:pPr lvl="1"/>
            <a:r>
              <a:rPr lang="el" sz="1800" dirty="0">
                <a:solidFill>
                  <a:schemeClr val="tx1">
                    <a:lumMod val="85000"/>
                    <a:lumOff val="15000"/>
                  </a:schemeClr>
                </a:solidFill>
              </a:rPr>
              <a:t>Πριν ληφθούν αποφάσεις σε πολύπλοκους τομείς, οι χρήστες προσπαθούν να κατανοήσουν την κατάσταση στο σύνολό της. Πηγαίνει πέρα από την απλή αντίληψη της κατάστασης του περιβάλλοντος, πρέπει να υπάρχει κατανόηση της σημασίας του υπό το φως των τρεχόντων στόχων.</a:t>
            </a:r>
            <a:br>
              <a:rPr lang="de-DE" sz="1800" dirty="0">
                <a:solidFill>
                  <a:schemeClr val="tx1">
                    <a:lumMod val="85000"/>
                    <a:lumOff val="15000"/>
                  </a:schemeClr>
                </a:solidFill>
              </a:rPr>
            </a:br>
            <a:endParaRPr lang="de-DE" sz="1800" dirty="0">
              <a:solidFill>
                <a:schemeClr val="tx1">
                  <a:lumMod val="85000"/>
                  <a:lumOff val="15000"/>
                </a:schemeClr>
              </a:solidFill>
            </a:endParaRPr>
          </a:p>
          <a:p>
            <a:r>
              <a:rPr lang="el" sz="1800" dirty="0">
                <a:solidFill>
                  <a:schemeClr val="tx1">
                    <a:lumMod val="85000"/>
                    <a:lumOff val="15000"/>
                  </a:schemeClr>
                </a:solidFill>
              </a:rPr>
              <a:t>Η τεχνολογία πρέπει να διατηρεί τον χρήστη στον έλεγχο και να γνωρίζει την κατάσταση του συστήματος</a:t>
            </a:r>
          </a:p>
          <a:p>
            <a:pPr lvl="1"/>
            <a:r>
              <a:rPr lang="el" sz="1800" dirty="0">
                <a:solidFill>
                  <a:schemeClr val="tx1">
                    <a:lumMod val="85000"/>
                    <a:lumOff val="15000"/>
                  </a:schemeClr>
                </a:solidFill>
              </a:rPr>
              <a:t>Τα υψηλά επίπεδα αυτοματισμού -&gt; ο χρήστης τέθηκε εκτός βρόχου -&gt; η SA διακυβεύτηκε και παρέτεινε τον χρόνο ανάληψης. Η συμμετοχή θα πρέπει να διατηρείται αρκετά υψηλή ή η διεπαφή να έχει σχεδιαστεί ώστε να επιτρέπει τη συντήρηση ή την ανάκτηση SA.</a:t>
            </a:r>
          </a:p>
          <a:p>
            <a:r>
              <a:rPr lang="el" sz="1800" dirty="0">
                <a:solidFill>
                  <a:schemeClr val="tx1">
                    <a:lumMod val="85000"/>
                    <a:lumOff val="15000"/>
                  </a:schemeClr>
                </a:solidFill>
              </a:rPr>
              <a:t>Η τεχνολογία μπορεί να βοηθήσει στην οργάνωση και τη διάθεση πληροφοριών στους χρήστες</a:t>
            </a:r>
          </a:p>
          <a:p>
            <a:endParaRPr lang="nb-NO" sz="1800" dirty="0">
              <a:solidFill>
                <a:schemeClr val="tx1">
                  <a:lumMod val="85000"/>
                  <a:lumOff val="15000"/>
                </a:schemeClr>
              </a:solidFill>
            </a:endParaRPr>
          </a:p>
        </p:txBody>
      </p:sp>
    </p:spTree>
    <p:custDataLst>
      <p:custData r:id="rId1"/>
      <p:tags r:id="rId2"/>
    </p:custDataLst>
    <p:extLst>
      <p:ext uri="{BB962C8B-B14F-4D97-AF65-F5344CB8AC3E}">
        <p14:creationId xmlns:p14="http://schemas.microsoft.com/office/powerpoint/2010/main" val="189367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C3FC1F-178A-C5BC-E434-A37D5FF7785A}"/>
              </a:ext>
            </a:extLst>
          </p:cNvPr>
          <p:cNvSpPr>
            <a:spLocks noGrp="1"/>
          </p:cNvSpPr>
          <p:nvPr>
            <p:ph type="title"/>
          </p:nvPr>
        </p:nvSpPr>
        <p:spPr/>
        <p:txBody>
          <a:bodyPr/>
          <a:lstStyle/>
          <a:p>
            <a:pPr algn="ctr"/>
            <a:r>
              <a:rPr lang="el"/>
              <a:t>Επικοινωνία RCP</a:t>
            </a:r>
            <a:endParaRPr lang="et-EE"/>
          </a:p>
        </p:txBody>
      </p:sp>
      <p:sp>
        <p:nvSpPr>
          <p:cNvPr id="5" name="Text Placeholder 4">
            <a:extLst>
              <a:ext uri="{FF2B5EF4-FFF2-40B4-BE49-F238E27FC236}">
                <a16:creationId xmlns:a16="http://schemas.microsoft.com/office/drawing/2014/main" id="{A87AA7A4-BDE3-4143-4B28-B0C07B9005BF}"/>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3993261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35</a:t>
            </a:fld>
            <a:endParaRPr lang="nb-NO">
              <a:solidFill>
                <a:prstClr val="black">
                  <a:tint val="75000"/>
                </a:prstClr>
              </a:solidFill>
              <a:latin typeface="Calibri" pitchFamily="34" charset="0"/>
            </a:endParaRPr>
          </a:p>
        </p:txBody>
      </p:sp>
      <p:sp>
        <p:nvSpPr>
          <p:cNvPr id="10"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el" sz="3200" err="1">
                <a:solidFill>
                  <a:prstClr val="black"/>
                </a:solidFill>
                <a:latin typeface="Helvetica Neue" charset="0"/>
                <a:ea typeface="Helvetica Neue" charset="0"/>
                <a:cs typeface="Helvetica Neue" charset="0"/>
              </a:rPr>
              <a:t>Τρέχοντα προβλήματα που αντιμετωπίζει ο τομέας και επιστημονική βιβλιογραφία </a:t>
            </a:r>
          </a:p>
        </p:txBody>
      </p:sp>
      <p:sp>
        <p:nvSpPr>
          <p:cNvPr id="2" name="TekstSylinder 1"/>
          <p:cNvSpPr txBox="1"/>
          <p:nvPr/>
        </p:nvSpPr>
        <p:spPr>
          <a:xfrm>
            <a:off x="332631" y="1592678"/>
            <a:ext cx="14155414" cy="3170099"/>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el" sz="2000" dirty="0">
                <a:solidFill>
                  <a:prstClr val="black"/>
                </a:solidFill>
                <a:latin typeface="Calibri" pitchFamily="34" charset="0"/>
              </a:rPr>
              <a:t>Χάσμα γνώσης μεταξύ των CO και των υπευθύνων λήψης αποφάσεων.</a:t>
            </a:r>
          </a:p>
          <a:p>
            <a:pPr marL="457188" indent="-457188" defTabSz="1097280" eaLnBrk="0" fontAlgn="base" hangingPunct="0">
              <a:spcBef>
                <a:spcPct val="0"/>
              </a:spcBef>
              <a:spcAft>
                <a:spcPct val="0"/>
              </a:spcAft>
              <a:buFont typeface="Arial" charset="0"/>
              <a:buChar char="•"/>
            </a:pPr>
            <a:endParaRPr lang="nb-NO" sz="200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000" dirty="0">
                <a:solidFill>
                  <a:prstClr val="black"/>
                </a:solidFill>
                <a:latin typeface="Calibri" pitchFamily="34" charset="0"/>
              </a:rPr>
              <a:t>Τα υψηλά επίπεδα αβεβαιότητας της κατάστασης εμποδίζουν την επικοινωνία και τη λήψη αποφάσεων.</a:t>
            </a:r>
          </a:p>
          <a:p>
            <a:pPr marL="457188" indent="-457188" defTabSz="1097280" eaLnBrk="0" fontAlgn="base" hangingPunct="0">
              <a:spcBef>
                <a:spcPct val="0"/>
              </a:spcBef>
              <a:spcAft>
                <a:spcPct val="0"/>
              </a:spcAft>
              <a:buFont typeface="Arial" charset="0"/>
              <a:buChar char="•"/>
            </a:pPr>
            <a:endParaRPr lang="nb-NO" sz="200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000" dirty="0">
                <a:solidFill>
                  <a:prstClr val="black"/>
                </a:solidFill>
                <a:latin typeface="Calibri" pitchFamily="34" charset="0"/>
              </a:rPr>
              <a:t>Ο τρόπος με τον οποίο οι απειλές στον κυβερνοχώρο κοινοποιούνται και αντιμετωπίζονται στον φυσικό κόσμο</a:t>
            </a:r>
            <a:br>
              <a:rPr lang="nb-NO" sz="2000" dirty="0">
                <a:solidFill>
                  <a:prstClr val="black"/>
                </a:solidFill>
                <a:latin typeface="Calibri" pitchFamily="34" charset="0"/>
              </a:rPr>
            </a:br>
            <a:r>
              <a:rPr lang="el" sz="2000" dirty="0">
                <a:solidFill>
                  <a:prstClr val="black"/>
                </a:solidFill>
                <a:latin typeface="Calibri" pitchFamily="34" charset="0"/>
              </a:rPr>
              <a:t>δεν είναι καλά κατανοητός.</a:t>
            </a:r>
          </a:p>
          <a:p>
            <a:pPr marL="457188" indent="-457188" defTabSz="1097280" eaLnBrk="0" fontAlgn="base" hangingPunct="0">
              <a:spcBef>
                <a:spcPct val="0"/>
              </a:spcBef>
              <a:spcAft>
                <a:spcPct val="0"/>
              </a:spcAft>
              <a:buFont typeface="Arial" charset="0"/>
              <a:buChar char="•"/>
            </a:pPr>
            <a:endParaRPr lang="nb-NO" sz="200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000" dirty="0">
                <a:solidFill>
                  <a:prstClr val="black"/>
                </a:solidFill>
                <a:latin typeface="Calibri" pitchFamily="34" charset="0"/>
              </a:rPr>
              <a:t>Δεν υπάρχουν καθιερωμένες κοινές βέλτιστες πρακτικές για την επικοινωνία. </a:t>
            </a:r>
          </a:p>
          <a:p>
            <a:pPr marL="457188" indent="-457188" defTabSz="1097280" eaLnBrk="0" fontAlgn="base" hangingPunct="0">
              <a:spcBef>
                <a:spcPct val="0"/>
              </a:spcBef>
              <a:spcAft>
                <a:spcPct val="0"/>
              </a:spcAft>
              <a:buFont typeface="Arial" charset="0"/>
              <a:buChar char="•"/>
            </a:pPr>
            <a:endParaRPr lang="nb-NO" sz="200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000" dirty="0">
                <a:solidFill>
                  <a:prstClr val="black"/>
                </a:solidFill>
                <a:latin typeface="Calibri" pitchFamily="34" charset="0"/>
              </a:rPr>
              <a:t>Οι ανθρώπινοι παράγοντες στην ασφάλεια στον κυβερνοχώρο έχουν αγνοηθεί για μεγάλο χρονικό διάστημα = πολύ λίγη έρευνα.</a:t>
            </a:r>
          </a:p>
        </p:txBody>
      </p:sp>
      <p:sp>
        <p:nvSpPr>
          <p:cNvPr id="4" name="TekstSylinder 3"/>
          <p:cNvSpPr txBox="1"/>
          <p:nvPr/>
        </p:nvSpPr>
        <p:spPr>
          <a:xfrm>
            <a:off x="1780477" y="5773084"/>
            <a:ext cx="9163342" cy="486287"/>
          </a:xfrm>
          <a:prstGeom prst="rect">
            <a:avLst/>
          </a:prstGeom>
          <a:noFill/>
        </p:spPr>
        <p:txBody>
          <a:bodyPr wrap="none" rtlCol="0">
            <a:spAutoFit/>
          </a:bodyPr>
          <a:lstStyle/>
          <a:p>
            <a:pPr defTabSz="1097280" eaLnBrk="0" fontAlgn="base" hangingPunct="0">
              <a:spcBef>
                <a:spcPct val="0"/>
              </a:spcBef>
              <a:spcAft>
                <a:spcPct val="0"/>
              </a:spcAft>
            </a:pPr>
            <a:r>
              <a:rPr lang="el" sz="2560" b="1" dirty="0">
                <a:solidFill>
                  <a:prstClr val="black"/>
                </a:solidFill>
                <a:latin typeface="Calibri" pitchFamily="34" charset="0"/>
              </a:rPr>
              <a:t>Πρώτο βήμα προς τη λύση: συστηματική ανασκόπηση της τρέχουσας βιβλιογραφίας</a:t>
            </a:r>
            <a:endParaRPr lang="nb-NO" sz="2560" b="1" dirty="0">
              <a:solidFill>
                <a:prstClr val="black"/>
              </a:solidFill>
              <a:latin typeface="Calibri" pitchFamily="34" charset="0"/>
            </a:endParaRPr>
          </a:p>
        </p:txBody>
      </p:sp>
    </p:spTree>
    <p:extLst>
      <p:ext uri="{BB962C8B-B14F-4D97-AF65-F5344CB8AC3E}">
        <p14:creationId xmlns:p14="http://schemas.microsoft.com/office/powerpoint/2010/main" val="9399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36</a:t>
            </a:fld>
            <a:endParaRPr lang="nb-NO">
              <a:solidFill>
                <a:prstClr val="black">
                  <a:tint val="75000"/>
                </a:prstClr>
              </a:solidFill>
              <a:latin typeface="Calibri" pitchFamily="34" charset="0"/>
            </a:endParaRPr>
          </a:p>
        </p:txBody>
      </p:sp>
      <p:sp>
        <p:nvSpPr>
          <p:cNvPr id="4" name="TekstSylinder 3"/>
          <p:cNvSpPr txBox="1"/>
          <p:nvPr/>
        </p:nvSpPr>
        <p:spPr>
          <a:xfrm>
            <a:off x="262063" y="1934255"/>
            <a:ext cx="6386437" cy="3933384"/>
          </a:xfrm>
          <a:prstGeom prst="rect">
            <a:avLst/>
          </a:prstGeom>
          <a:noFill/>
        </p:spPr>
        <p:txBody>
          <a:bodyPr wrap="square" rtlCol="0">
            <a:spAutoFit/>
          </a:bodyPr>
          <a:lstStyle/>
          <a:p>
            <a:pPr marL="548627" indent="-548627" defTabSz="1097280" eaLnBrk="0" fontAlgn="base" hangingPunct="0">
              <a:spcBef>
                <a:spcPct val="0"/>
              </a:spcBef>
              <a:spcAft>
                <a:spcPct val="0"/>
              </a:spcAft>
              <a:buFont typeface="+mj-lt"/>
              <a:buAutoNum type="arabicPeriod"/>
            </a:pPr>
            <a:r>
              <a:rPr lang="el" sz="1920">
                <a:solidFill>
                  <a:prstClr val="black"/>
                </a:solidFill>
                <a:latin typeface="Calibri" pitchFamily="34" charset="0"/>
              </a:rPr>
              <a:t>Προσδιορίστε τη βιβλιογραφία σχετικά με την επικοινωνία ανθρώπου-ανθρώπου σε CTS μέσω αναζητήσεων σε βάσεις δεδομένων.</a:t>
            </a:r>
            <a:br>
              <a:rPr lang="en-US" sz="1920">
                <a:solidFill>
                  <a:prstClr val="black"/>
                </a:solidFill>
                <a:latin typeface="Calibri" pitchFamily="34" charset="0"/>
              </a:rPr>
            </a:br>
            <a:endParaRPr lang="nb-NO" sz="1920">
              <a:solidFill>
                <a:prstClr val="black"/>
              </a:solidFill>
              <a:latin typeface="Calibri" pitchFamily="34" charset="0"/>
            </a:endParaRPr>
          </a:p>
          <a:p>
            <a:pPr marL="548627" indent="-548627" defTabSz="1097280" eaLnBrk="0" fontAlgn="base" hangingPunct="0">
              <a:spcBef>
                <a:spcPct val="0"/>
              </a:spcBef>
              <a:spcAft>
                <a:spcPct val="0"/>
              </a:spcAft>
              <a:buFont typeface="+mj-lt"/>
              <a:buAutoNum type="arabicPeriod"/>
            </a:pPr>
            <a:r>
              <a:rPr lang="el" sz="1920">
                <a:solidFill>
                  <a:prstClr val="black"/>
                </a:solidFill>
                <a:latin typeface="Calibri" pitchFamily="34" charset="0"/>
              </a:rPr>
              <a:t>Κατηγοριοποιήστε τις δημοσιεύσεις ανάλογα με το είδος και τις μεθοδολογικές προσεγγίσεις.</a:t>
            </a:r>
            <a:br>
              <a:rPr lang="en-US" sz="1920">
                <a:solidFill>
                  <a:prstClr val="black"/>
                </a:solidFill>
                <a:latin typeface="Calibri" pitchFamily="34" charset="0"/>
              </a:rPr>
            </a:br>
            <a:endParaRPr lang="nb-NO" sz="1920">
              <a:solidFill>
                <a:prstClr val="black"/>
              </a:solidFill>
              <a:latin typeface="Calibri" pitchFamily="34" charset="0"/>
            </a:endParaRPr>
          </a:p>
          <a:p>
            <a:pPr marL="548627" indent="-548627" defTabSz="1097280" eaLnBrk="0" fontAlgn="base" hangingPunct="0">
              <a:spcBef>
                <a:spcPct val="0"/>
              </a:spcBef>
              <a:spcAft>
                <a:spcPct val="0"/>
              </a:spcAft>
              <a:buFont typeface="+mj-lt"/>
              <a:buAutoNum type="arabicPeriod"/>
            </a:pPr>
            <a:r>
              <a:rPr lang="el" sz="1920">
                <a:solidFill>
                  <a:prstClr val="black"/>
                </a:solidFill>
                <a:latin typeface="Calibri" pitchFamily="34" charset="0"/>
              </a:rPr>
              <a:t>Δώστε μια περίληψη των επιλεγμένων άρθρων κατά σειρά μεθοδολογικών προσεγγίσεων και ποια πτυχή της επικοινωνίας μελετήθηκε.</a:t>
            </a:r>
            <a:br>
              <a:rPr lang="en-US" sz="1920">
                <a:solidFill>
                  <a:prstClr val="black"/>
                </a:solidFill>
                <a:latin typeface="Calibri" pitchFamily="34" charset="0"/>
              </a:rPr>
            </a:br>
            <a:endParaRPr lang="nb-NO" sz="1920">
              <a:solidFill>
                <a:prstClr val="black"/>
              </a:solidFill>
              <a:latin typeface="Calibri" pitchFamily="34" charset="0"/>
            </a:endParaRPr>
          </a:p>
          <a:p>
            <a:pPr marL="548627" indent="-548627" defTabSz="1097280" eaLnBrk="0" fontAlgn="base" hangingPunct="0">
              <a:spcBef>
                <a:spcPct val="0"/>
              </a:spcBef>
              <a:spcAft>
                <a:spcPct val="0"/>
              </a:spcAft>
              <a:buFont typeface="+mj-lt"/>
              <a:buAutoNum type="arabicPeriod"/>
            </a:pPr>
            <a:r>
              <a:rPr lang="el" sz="1920">
                <a:solidFill>
                  <a:prstClr val="black"/>
                </a:solidFill>
                <a:latin typeface="Calibri" pitchFamily="34" charset="0"/>
              </a:rPr>
              <a:t>Σύνθεση και συζήτηση των ευρημάτων ακολουθούμενη από προτάσεις για μελλοντική έρευνα.</a:t>
            </a:r>
            <a:endParaRPr lang="nb-NO" sz="1920">
              <a:solidFill>
                <a:prstClr val="black"/>
              </a:solidFill>
              <a:latin typeface="Calibri" pitchFamily="34" charset="0"/>
            </a:endParaRPr>
          </a:p>
          <a:p>
            <a:pPr defTabSz="1097280" eaLnBrk="0" fontAlgn="base" hangingPunct="0">
              <a:spcBef>
                <a:spcPct val="0"/>
              </a:spcBef>
              <a:spcAft>
                <a:spcPct val="0"/>
              </a:spcAft>
            </a:pPr>
            <a:endParaRPr lang="nb-NO" sz="1920">
              <a:solidFill>
                <a:prstClr val="black"/>
              </a:solidFill>
              <a:latin typeface="Calibri" pitchFamily="34" charset="0"/>
            </a:endParaRPr>
          </a:p>
        </p:txBody>
      </p:sp>
      <p:pic>
        <p:nvPicPr>
          <p:cNvPr id="11" name="Bild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21801" y="2285154"/>
            <a:ext cx="6148472" cy="3286987"/>
          </a:xfrm>
          <a:prstGeom prst="rect">
            <a:avLst/>
          </a:prstGeom>
        </p:spPr>
      </p:pic>
      <p:sp>
        <p:nvSpPr>
          <p:cNvPr id="13"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el" sz="3200">
                <a:solidFill>
                  <a:prstClr val="black"/>
                </a:solidFill>
                <a:latin typeface="Helvetica Neue" charset="0"/>
                <a:ea typeface="Helvetica Neue" charset="0"/>
                <a:cs typeface="Helvetica Neue" charset="0"/>
              </a:rPr>
              <a:t>Μέθοδοι</a:t>
            </a:r>
          </a:p>
        </p:txBody>
      </p:sp>
    </p:spTree>
    <p:extLst>
      <p:ext uri="{BB962C8B-B14F-4D97-AF65-F5344CB8AC3E}">
        <p14:creationId xmlns:p14="http://schemas.microsoft.com/office/powerpoint/2010/main" val="18308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a:xfrm>
            <a:off x="13838174"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37</a:t>
            </a:fld>
            <a:endParaRPr lang="nb-NO">
              <a:solidFill>
                <a:prstClr val="black">
                  <a:tint val="75000"/>
                </a:prstClr>
              </a:solidFill>
              <a:latin typeface="Calibri" pitchFamily="34" charset="0"/>
            </a:endParaRPr>
          </a:p>
        </p:txBody>
      </p:sp>
      <p:pic>
        <p:nvPicPr>
          <p:cNvPr id="2" name="Bild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8525" y="1995139"/>
            <a:ext cx="5400490" cy="5169110"/>
          </a:xfrm>
          <a:prstGeom prst="rect">
            <a:avLst/>
          </a:prstGeom>
        </p:spPr>
      </p:pic>
      <p:sp>
        <p:nvSpPr>
          <p:cNvPr id="4" name="TekstSylinder 3"/>
          <p:cNvSpPr txBox="1"/>
          <p:nvPr/>
        </p:nvSpPr>
        <p:spPr>
          <a:xfrm>
            <a:off x="176371" y="3632602"/>
            <a:ext cx="6370398" cy="486287"/>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el" sz="2560" err="1">
                <a:solidFill>
                  <a:prstClr val="black"/>
                </a:solidFill>
                <a:latin typeface="Calibri" pitchFamily="34" charset="0"/>
              </a:rPr>
              <a:t>Πολύ λίγες μελέτες. Μόνο 17 μελέτες πληρούν τα κριτήρια</a:t>
            </a:r>
            <a:endParaRPr lang="nb-NO" sz="2560">
              <a:solidFill>
                <a:prstClr val="black"/>
              </a:solidFill>
              <a:latin typeface="Calibri" pitchFamily="34" charset="0"/>
            </a:endParaRPr>
          </a:p>
        </p:txBody>
      </p:sp>
      <p:sp>
        <p:nvSpPr>
          <p:cNvPr id="16"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el" sz="3200">
                <a:solidFill>
                  <a:prstClr val="black"/>
                </a:solidFill>
                <a:latin typeface="Helvetica Neue" charset="0"/>
                <a:ea typeface="Helvetica Neue" charset="0"/>
                <a:cs typeface="Helvetica Neue" charset="0"/>
              </a:rPr>
              <a:t>Αριθμός μελετών που εντοπίστηκαν σε διάφορες φάσεις της επανεξέτασης</a:t>
            </a:r>
          </a:p>
        </p:txBody>
      </p:sp>
    </p:spTree>
    <p:extLst>
      <p:ext uri="{BB962C8B-B14F-4D97-AF65-F5344CB8AC3E}">
        <p14:creationId xmlns:p14="http://schemas.microsoft.com/office/powerpoint/2010/main" val="1606083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38</a:t>
            </a:fld>
            <a:endParaRPr lang="nb-NO">
              <a:solidFill>
                <a:prstClr val="black">
                  <a:tint val="75000"/>
                </a:prstClr>
              </a:solidFill>
              <a:latin typeface="Calibri" pitchFamily="34" charset="0"/>
            </a:endParaRPr>
          </a:p>
        </p:txBody>
      </p:sp>
      <p:pic>
        <p:nvPicPr>
          <p:cNvPr id="16" name="Bilde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73047" y="2396292"/>
            <a:ext cx="6610775" cy="3034045"/>
          </a:xfrm>
          <a:prstGeom prst="rect">
            <a:avLst/>
          </a:prstGeom>
        </p:spPr>
      </p:pic>
      <p:sp>
        <p:nvSpPr>
          <p:cNvPr id="17" name="TekstSylinder 16"/>
          <p:cNvSpPr txBox="1"/>
          <p:nvPr/>
        </p:nvSpPr>
        <p:spPr>
          <a:xfrm>
            <a:off x="516460" y="1686664"/>
            <a:ext cx="5492722" cy="4573560"/>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el" sz="2240" err="1">
                <a:solidFill>
                  <a:prstClr val="black"/>
                </a:solidFill>
                <a:latin typeface="Calibri" pitchFamily="34" charset="0"/>
              </a:rPr>
              <a:t>Περίπου 50/50 ποιοτικές και </a:t>
            </a:r>
            <a:br>
              <a:rPr lang="nb-NO" sz="2240">
                <a:solidFill>
                  <a:prstClr val="black"/>
                </a:solidFill>
                <a:latin typeface="Calibri" pitchFamily="34" charset="0"/>
              </a:rPr>
            </a:br>
            <a:r>
              <a:rPr lang="el" sz="2240" err="1">
                <a:solidFill>
                  <a:prstClr val="black"/>
                </a:solidFill>
                <a:latin typeface="Calibri" pitchFamily="34" charset="0"/>
              </a:rPr>
              <a:t>ποσοτικές/μικτές μελέτες</a:t>
            </a:r>
          </a:p>
          <a:p>
            <a:pPr marL="457188" indent="-457188" defTabSz="1097280" eaLnBrk="0" fontAlgn="base" hangingPunct="0">
              <a:spcBef>
                <a:spcPct val="0"/>
              </a:spcBef>
              <a:spcAft>
                <a:spcPct val="0"/>
              </a:spcAft>
              <a:buFont typeface="Arial" charset="0"/>
              <a:buChar char="•"/>
            </a:pPr>
            <a:endParaRPr lang="nb-NO"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240" err="1">
                <a:solidFill>
                  <a:prstClr val="black"/>
                </a:solidFill>
                <a:latin typeface="Calibri" pitchFamily="34" charset="0"/>
              </a:rPr>
              <a:t>Κυρίως εμπειρική και διερευνητική</a:t>
            </a:r>
            <a:endParaRPr lang="nb-NO"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240" err="1">
                <a:solidFill>
                  <a:prstClr val="black"/>
                </a:solidFill>
                <a:latin typeface="Calibri" pitchFamily="34" charset="0"/>
              </a:rPr>
              <a:t>Μόνο ένα πείραμα</a:t>
            </a:r>
            <a:endParaRPr lang="nb-NO"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240">
                <a:solidFill>
                  <a:prstClr val="black"/>
                </a:solidFill>
                <a:latin typeface="Calibri" pitchFamily="34" charset="0"/>
              </a:rPr>
              <a:t>Καμία μελέτη πριν από το 2012. Μέσος όρος έτους 2016</a:t>
            </a:r>
          </a:p>
          <a:p>
            <a:pPr marL="457188" indent="-457188" defTabSz="1097280" eaLnBrk="0" fontAlgn="base" hangingPunct="0">
              <a:spcBef>
                <a:spcPct val="0"/>
              </a:spcBef>
              <a:spcAft>
                <a:spcPct val="0"/>
              </a:spcAft>
              <a:buFont typeface="Arial" charset="0"/>
              <a:buChar char="•"/>
            </a:pPr>
            <a:endParaRPr lang="nb-NO"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240">
                <a:solidFill>
                  <a:prstClr val="black"/>
                </a:solidFill>
                <a:latin typeface="Calibri" pitchFamily="34" charset="0"/>
              </a:rPr>
              <a:t>10 μελέτες αξιολόγησαν γνωστικούς παράγοντες</a:t>
            </a:r>
            <a:endParaRPr lang="nb-NO"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240">
                <a:solidFill>
                  <a:prstClr val="black"/>
                </a:solidFill>
                <a:latin typeface="Calibri" pitchFamily="34" charset="0"/>
              </a:rPr>
              <a:t>Οι μισές από τις ποσοτικές μελέτες δεν αναφέρουν </a:t>
            </a:r>
            <a:br>
              <a:rPr lang="nb-NO" sz="2240">
                <a:solidFill>
                  <a:prstClr val="black"/>
                </a:solidFill>
                <a:latin typeface="Calibri" pitchFamily="34" charset="0"/>
              </a:rPr>
            </a:br>
            <a:r>
              <a:rPr lang="el" sz="2240" err="1">
                <a:solidFill>
                  <a:prstClr val="black"/>
                </a:solidFill>
                <a:latin typeface="Calibri" pitchFamily="34" charset="0"/>
              </a:rPr>
              <a:t>μεγέθη επίδρασης, 1 δεν ανέφερε τιμή p</a:t>
            </a:r>
            <a:endParaRPr lang="nb-NO" sz="2240">
              <a:solidFill>
                <a:prstClr val="black"/>
              </a:solidFill>
              <a:latin typeface="Calibri" pitchFamily="34" charset="0"/>
            </a:endParaRPr>
          </a:p>
        </p:txBody>
      </p:sp>
      <p:sp>
        <p:nvSpPr>
          <p:cNvPr id="19"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el" sz="3200">
                <a:solidFill>
                  <a:prstClr val="black"/>
                </a:solidFill>
                <a:latin typeface="Helvetica Neue" charset="0"/>
                <a:ea typeface="Helvetica Neue" charset="0"/>
                <a:cs typeface="Helvetica Neue" charset="0"/>
              </a:rPr>
              <a:t>Τύποι και μεθοδολογία προσδιορισμένων μελετών</a:t>
            </a:r>
          </a:p>
        </p:txBody>
      </p:sp>
    </p:spTree>
    <p:extLst>
      <p:ext uri="{BB962C8B-B14F-4D97-AF65-F5344CB8AC3E}">
        <p14:creationId xmlns:p14="http://schemas.microsoft.com/office/powerpoint/2010/main" val="6355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lysbildenummer 7"/>
          <p:cNvSpPr>
            <a:spLocks noGrp="1"/>
          </p:cNvSpPr>
          <p:nvPr>
            <p:ph type="sldNum" sz="quarter" idx="12"/>
          </p:nvPr>
        </p:nvSpPr>
        <p:spPr>
          <a:xfrm>
            <a:off x="13821163"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39</a:t>
            </a:fld>
            <a:endParaRPr lang="nb-NO">
              <a:solidFill>
                <a:prstClr val="black">
                  <a:tint val="75000"/>
                </a:prstClr>
              </a:solidFill>
              <a:latin typeface="Calibri" pitchFamily="34" charset="0"/>
            </a:endParaRPr>
          </a:p>
        </p:txBody>
      </p:sp>
      <p:sp>
        <p:nvSpPr>
          <p:cNvPr id="13"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el" sz="3200">
                <a:solidFill>
                  <a:prstClr val="black"/>
                </a:solidFill>
                <a:latin typeface="Helvetica Neue" charset="0"/>
                <a:ea typeface="Helvetica Neue" charset="0"/>
                <a:cs typeface="Helvetica Neue" charset="0"/>
              </a:rPr>
              <a:t>Απαιτήσεις πληροφοριών για τα ενδιαφερόμενα μέρη RCP</a:t>
            </a:r>
          </a:p>
        </p:txBody>
      </p:sp>
      <p:sp>
        <p:nvSpPr>
          <p:cNvPr id="2" name="TekstSylinder 1"/>
          <p:cNvSpPr txBox="1"/>
          <p:nvPr/>
        </p:nvSpPr>
        <p:spPr>
          <a:xfrm>
            <a:off x="447257" y="1831138"/>
            <a:ext cx="9029972" cy="2665345"/>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el" sz="2160" err="1">
                <a:solidFill>
                  <a:prstClr val="black"/>
                </a:solidFill>
                <a:latin typeface="Calibri" pitchFamily="34" charset="0"/>
              </a:rPr>
              <a:t>Μόνο μία μελέτη αξιολόγησε ποιες πληροφορίες ήταν χρήσιμες για τα ενδιαφερόμενα μέρη RCP</a:t>
            </a:r>
            <a:br>
              <a:rPr lang="nb-NO" sz="2160">
                <a:solidFill>
                  <a:prstClr val="black"/>
                </a:solidFill>
                <a:latin typeface="Calibri" pitchFamily="34" charset="0"/>
              </a:rPr>
            </a:br>
            <a:r>
              <a:rPr lang="el" sz="1600">
                <a:solidFill>
                  <a:prstClr val="white">
                    <a:lumMod val="75000"/>
                  </a:prstClr>
                </a:solidFill>
                <a:latin typeface="Calibri" pitchFamily="34" charset="0"/>
              </a:rPr>
              <a:t> (Varga et al., 2018) </a:t>
            </a:r>
          </a:p>
          <a:p>
            <a:pPr defTabSz="1097280" eaLnBrk="0" fontAlgn="base" hangingPunct="0">
              <a:spcBef>
                <a:spcPct val="0"/>
              </a:spcBef>
              <a:spcAft>
                <a:spcPct val="0"/>
              </a:spcAft>
            </a:pPr>
            <a:endParaRPr lang="nb-NO" sz="216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160">
                <a:solidFill>
                  <a:prstClr val="black"/>
                </a:solidFill>
                <a:latin typeface="Calibri" pitchFamily="34" charset="0"/>
              </a:rPr>
              <a:t>Κανένα από τα ενδιαφερόμενα μέρη δεν ανέφερε πληροφορίες σχετικά με την κατ' αντιμωλία συμπεριφορά</a:t>
            </a:r>
            <a:endParaRPr lang="nb-NO" sz="216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el" sz="2160" err="1">
                <a:solidFill>
                  <a:prstClr val="black"/>
                </a:solidFill>
                <a:latin typeface="Calibri" pitchFamily="34" charset="0"/>
              </a:rPr>
              <a:t>Barford et al. (2009) 4ο κριτήριο για CSA...</a:t>
            </a:r>
          </a:p>
          <a:p>
            <a:pPr defTabSz="1097280" eaLnBrk="0" fontAlgn="base" hangingPunct="0">
              <a:spcBef>
                <a:spcPct val="0"/>
              </a:spcBef>
              <a:spcAft>
                <a:spcPct val="0"/>
              </a:spcAft>
            </a:pPr>
            <a:endParaRPr lang="nb-NO" sz="216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160">
                <a:solidFill>
                  <a:prstClr val="black"/>
                </a:solidFill>
                <a:latin typeface="Calibri" pitchFamily="34" charset="0"/>
              </a:rPr>
              <a:t>Τυφλά σημεία ενδιαφερομένων στον κυβερνοχώρο; </a:t>
            </a:r>
          </a:p>
          <a:p>
            <a:pPr marL="1188690" lvl="1" indent="-457188" defTabSz="1097280" eaLnBrk="0" fontAlgn="base" hangingPunct="0">
              <a:spcBef>
                <a:spcPct val="0"/>
              </a:spcBef>
              <a:spcAft>
                <a:spcPct val="0"/>
              </a:spcAft>
              <a:buFont typeface="Arial" charset="0"/>
              <a:buChar char="•"/>
            </a:pPr>
            <a:r>
              <a:rPr lang="el" sz="2160" err="1">
                <a:solidFill>
                  <a:prstClr val="black"/>
                </a:solidFill>
                <a:latin typeface="Calibri" pitchFamily="34" charset="0"/>
              </a:rPr>
              <a:t>Περίπτωση χρήσης για πλαίσιο HS και μοντέλο OLB</a:t>
            </a:r>
            <a:endParaRPr lang="nb-NO" sz="2160">
              <a:solidFill>
                <a:prstClr val="black"/>
              </a:solidFill>
              <a:latin typeface="Calibri" pitchFamily="34" charset="0"/>
            </a:endParaRPr>
          </a:p>
        </p:txBody>
      </p:sp>
      <p:pic>
        <p:nvPicPr>
          <p:cNvPr id="12" name="Bild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52734" y="4732043"/>
            <a:ext cx="6494812" cy="2585550"/>
          </a:xfrm>
          <a:prstGeom prst="rect">
            <a:avLst/>
          </a:prstGeom>
        </p:spPr>
      </p:pic>
    </p:spTree>
    <p:extLst>
      <p:ext uri="{BB962C8B-B14F-4D97-AF65-F5344CB8AC3E}">
        <p14:creationId xmlns:p14="http://schemas.microsoft.com/office/powerpoint/2010/main" val="2284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7B0CA5-3253-AB7E-3933-27307249A3C6}"/>
              </a:ext>
            </a:extLst>
          </p:cNvPr>
          <p:cNvSpPr>
            <a:spLocks noGrp="1"/>
          </p:cNvSpPr>
          <p:nvPr>
            <p:ph type="body" sz="quarter" idx="13"/>
          </p:nvPr>
        </p:nvSpPr>
        <p:spPr>
          <a:xfrm>
            <a:off x="574336" y="619125"/>
            <a:ext cx="12593420" cy="973066"/>
          </a:xfrm>
        </p:spPr>
        <p:txBody>
          <a:bodyPr/>
          <a:lstStyle/>
          <a:p>
            <a:r>
              <a:rPr lang="el" dirty="0"/>
              <a:t>Τι είναι ένα περιστατικό στον κυβερνοχώρο</a:t>
            </a:r>
            <a:endParaRPr lang="et-EE" dirty="0"/>
          </a:p>
        </p:txBody>
      </p:sp>
      <p:sp>
        <p:nvSpPr>
          <p:cNvPr id="3" name="Text Placeholder 2">
            <a:extLst>
              <a:ext uri="{FF2B5EF4-FFF2-40B4-BE49-F238E27FC236}">
                <a16:creationId xmlns:a16="http://schemas.microsoft.com/office/drawing/2014/main" id="{424D6A4D-3968-26BA-EE59-7A38C997F32B}"/>
              </a:ext>
            </a:extLst>
          </p:cNvPr>
          <p:cNvSpPr>
            <a:spLocks noGrp="1"/>
          </p:cNvSpPr>
          <p:nvPr>
            <p:ph type="body" sz="quarter" idx="14"/>
          </p:nvPr>
        </p:nvSpPr>
        <p:spPr/>
        <p:txBody>
          <a:bodyPr/>
          <a:lstStyle/>
          <a:p>
            <a:endParaRPr lang="et-EE"/>
          </a:p>
        </p:txBody>
      </p:sp>
      <p:pic>
        <p:nvPicPr>
          <p:cNvPr id="1026" name="Picture 2">
            <a:extLst>
              <a:ext uri="{FF2B5EF4-FFF2-40B4-BE49-F238E27FC236}">
                <a16:creationId xmlns:a16="http://schemas.microsoft.com/office/drawing/2014/main" id="{2879DACE-E22A-1C33-4A1D-5DC745A367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2614" y="2073895"/>
            <a:ext cx="6196320" cy="3831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45D3ED-6A7B-E05D-AD00-ED010B345D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954532"/>
            <a:ext cx="7212871" cy="4070120"/>
          </a:xfrm>
          <a:prstGeom prst="rect">
            <a:avLst/>
          </a:prstGeom>
        </p:spPr>
      </p:pic>
      <p:sp>
        <p:nvSpPr>
          <p:cNvPr id="5" name="Oval 4">
            <a:extLst>
              <a:ext uri="{FF2B5EF4-FFF2-40B4-BE49-F238E27FC236}">
                <a16:creationId xmlns:a16="http://schemas.microsoft.com/office/drawing/2014/main" id="{745B1FC3-F31B-8B67-4A9F-6CA23038FDD6}"/>
              </a:ext>
            </a:extLst>
          </p:cNvPr>
          <p:cNvSpPr/>
          <p:nvPr/>
        </p:nvSpPr>
        <p:spPr>
          <a:xfrm>
            <a:off x="8237171" y="6501871"/>
            <a:ext cx="2866258" cy="1410702"/>
          </a:xfrm>
          <a:prstGeom prst="ellipse">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el" sz="2160">
                <a:solidFill>
                  <a:srgbClr val="FFFFFF"/>
                </a:solidFill>
                <a:latin typeface="Verdana"/>
              </a:rPr>
              <a:t>Προληπτικές δυνατότητες</a:t>
            </a:r>
            <a:endParaRPr lang="et-EE" sz="2160">
              <a:solidFill>
                <a:srgbClr val="FFFFFF"/>
              </a:solidFill>
              <a:latin typeface="Verdana"/>
            </a:endParaRPr>
          </a:p>
        </p:txBody>
      </p:sp>
      <p:sp>
        <p:nvSpPr>
          <p:cNvPr id="6" name="Oval 5">
            <a:extLst>
              <a:ext uri="{FF2B5EF4-FFF2-40B4-BE49-F238E27FC236}">
                <a16:creationId xmlns:a16="http://schemas.microsoft.com/office/drawing/2014/main" id="{0C4765B6-85C0-D2E5-2D6E-5826B30F3281}"/>
              </a:ext>
            </a:extLst>
          </p:cNvPr>
          <p:cNvSpPr/>
          <p:nvPr/>
        </p:nvSpPr>
        <p:spPr>
          <a:xfrm>
            <a:off x="11768700" y="6569871"/>
            <a:ext cx="2759372" cy="1410702"/>
          </a:xfrm>
          <a:prstGeom prst="ellipse">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el" sz="2160" dirty="0">
                <a:solidFill>
                  <a:srgbClr val="FFFFFF"/>
                </a:solidFill>
                <a:latin typeface="Verdana"/>
              </a:rPr>
              <a:t>Δυνατότητες απόκρισης</a:t>
            </a:r>
            <a:endParaRPr lang="et-EE" sz="2160" dirty="0">
              <a:solidFill>
                <a:srgbClr val="FFFFFF"/>
              </a:solidFill>
              <a:latin typeface="Verdana"/>
            </a:endParaRPr>
          </a:p>
        </p:txBody>
      </p:sp>
      <p:cxnSp>
        <p:nvCxnSpPr>
          <p:cNvPr id="8" name="Straight Arrow Connector 7">
            <a:extLst>
              <a:ext uri="{FF2B5EF4-FFF2-40B4-BE49-F238E27FC236}">
                <a16:creationId xmlns:a16="http://schemas.microsoft.com/office/drawing/2014/main" id="{EA15D183-A2F4-0F67-05BC-0CDC508000D0}"/>
              </a:ext>
            </a:extLst>
          </p:cNvPr>
          <p:cNvCxnSpPr>
            <a:cxnSpLocks/>
            <a:stCxn id="5" idx="0"/>
          </p:cNvCxnSpPr>
          <p:nvPr/>
        </p:nvCxnSpPr>
        <p:spPr>
          <a:xfrm flipH="1" flipV="1">
            <a:off x="9562079" y="5120641"/>
            <a:ext cx="108221" cy="13812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FF35188-28F7-0B72-DD7C-0656AC928AC6}"/>
              </a:ext>
            </a:extLst>
          </p:cNvPr>
          <p:cNvCxnSpPr>
            <a:cxnSpLocks/>
            <a:stCxn id="6" idx="0"/>
          </p:cNvCxnSpPr>
          <p:nvPr/>
        </p:nvCxnSpPr>
        <p:spPr>
          <a:xfrm flipH="1" flipV="1">
            <a:off x="12670065" y="4834891"/>
            <a:ext cx="478321" cy="17349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660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40</a:t>
            </a:fld>
            <a:endParaRPr lang="nb-NO">
              <a:solidFill>
                <a:prstClr val="black">
                  <a:tint val="75000"/>
                </a:prstClr>
              </a:solidFill>
              <a:latin typeface="Calibri" pitchFamily="34" charset="0"/>
            </a:endParaRPr>
          </a:p>
        </p:txBody>
      </p:sp>
      <p:sp>
        <p:nvSpPr>
          <p:cNvPr id="12"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el" sz="3200" err="1">
                <a:solidFill>
                  <a:prstClr val="black"/>
                </a:solidFill>
                <a:latin typeface="Helvetica Neue" charset="0"/>
                <a:ea typeface="Helvetica Neue" charset="0"/>
                <a:cs typeface="Helvetica Neue" charset="0"/>
              </a:rPr>
              <a:t>Ζητήματα για τη ροή της επικοινωνίας με απειλές στον κυβερνοχώρο</a:t>
            </a:r>
            <a:endParaRPr lang="nb-NO" sz="3200">
              <a:solidFill>
                <a:prstClr val="black"/>
              </a:solidFill>
              <a:latin typeface="Helvetica Neue" charset="0"/>
              <a:ea typeface="Helvetica Neue" charset="0"/>
              <a:cs typeface="Helvetica Neue" charset="0"/>
            </a:endParaRPr>
          </a:p>
        </p:txBody>
      </p:sp>
      <p:sp>
        <p:nvSpPr>
          <p:cNvPr id="2" name="TekstSylinder 1"/>
          <p:cNvSpPr txBox="1"/>
          <p:nvPr/>
        </p:nvSpPr>
        <p:spPr>
          <a:xfrm>
            <a:off x="516459" y="2043906"/>
            <a:ext cx="6383158" cy="3083921"/>
          </a:xfrm>
          <a:prstGeom prst="rect">
            <a:avLst/>
          </a:prstGeom>
          <a:noFill/>
        </p:spPr>
        <p:txBody>
          <a:bodyPr wrap="none" rtlCol="0">
            <a:spAutoFit/>
          </a:bodyPr>
          <a:lstStyle/>
          <a:p>
            <a:pPr defTabSz="1097280" eaLnBrk="0" fontAlgn="base" hangingPunct="0">
              <a:spcBef>
                <a:spcPct val="0"/>
              </a:spcBef>
              <a:spcAft>
                <a:spcPct val="0"/>
              </a:spcAft>
            </a:pPr>
            <a:r>
              <a:rPr lang="el" sz="2160" err="1">
                <a:solidFill>
                  <a:prstClr val="black"/>
                </a:solidFill>
                <a:latin typeface="Calibri" pitchFamily="34" charset="0"/>
              </a:rPr>
              <a:t>Εμπλουτισμένη μονόδρομη επικοινωνία</a:t>
            </a:r>
            <a:endParaRPr lang="nb-NO" sz="216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el" sz="2160" err="1">
                <a:solidFill>
                  <a:prstClr val="black"/>
                </a:solidFill>
                <a:latin typeface="Calibri" pitchFamily="34" charset="0"/>
              </a:rPr>
              <a:t>Τριβή/αρθρωτότητα  Μοντέλο HS, OLB</a:t>
            </a:r>
            <a:endParaRPr lang="nb-NO" sz="2160">
              <a:solidFill>
                <a:prstClr val="black"/>
              </a:solidFill>
              <a:latin typeface="Calibri" pitchFamily="34" charset="0"/>
            </a:endParaRPr>
          </a:p>
          <a:p>
            <a:pPr defTabSz="1097280" eaLnBrk="0" fontAlgn="base" hangingPunct="0">
              <a:spcBef>
                <a:spcPct val="0"/>
              </a:spcBef>
              <a:spcAft>
                <a:spcPct val="0"/>
              </a:spcAft>
            </a:pPr>
            <a:endParaRPr lang="nb-NO" sz="2160">
              <a:solidFill>
                <a:prstClr val="black"/>
              </a:solidFill>
              <a:latin typeface="Calibri" pitchFamily="34" charset="0"/>
            </a:endParaRPr>
          </a:p>
          <a:p>
            <a:pPr defTabSz="1097280" eaLnBrk="0" fontAlgn="base" hangingPunct="0">
              <a:spcBef>
                <a:spcPct val="0"/>
              </a:spcBef>
              <a:spcAft>
                <a:spcPct val="0"/>
              </a:spcAft>
            </a:pPr>
            <a:r>
              <a:rPr lang="el" sz="2160">
                <a:solidFill>
                  <a:prstClr val="black"/>
                </a:solidFill>
                <a:latin typeface="Calibri" pitchFamily="34" charset="0"/>
              </a:rPr>
              <a:t>Αποτελεσματικά ομαδικά νοητικά μοντέλα και διαδραστική μνήμη</a:t>
            </a:r>
          </a:p>
          <a:p>
            <a:pPr defTabSz="1097280" eaLnBrk="0" fontAlgn="base" hangingPunct="0">
              <a:spcBef>
                <a:spcPct val="0"/>
              </a:spcBef>
              <a:spcAft>
                <a:spcPct val="0"/>
              </a:spcAft>
            </a:pPr>
            <a:endParaRPr lang="en-US" sz="2160">
              <a:solidFill>
                <a:prstClr val="black"/>
              </a:solidFill>
              <a:latin typeface="Calibri" pitchFamily="34" charset="0"/>
            </a:endParaRPr>
          </a:p>
          <a:p>
            <a:pPr defTabSz="1097280" eaLnBrk="0" fontAlgn="base" hangingPunct="0">
              <a:spcBef>
                <a:spcPct val="0"/>
              </a:spcBef>
              <a:spcAft>
                <a:spcPct val="0"/>
              </a:spcAft>
            </a:pPr>
            <a:r>
              <a:rPr lang="el" sz="2160">
                <a:solidFill>
                  <a:prstClr val="black"/>
                </a:solidFill>
                <a:latin typeface="Calibri" pitchFamily="34" charset="0"/>
              </a:rPr>
              <a:t>Πρέπει να ενημερωθεί πριν από την εμφάνιση απειλής για εξοικονόμηση</a:t>
            </a:r>
            <a:br>
              <a:rPr lang="en-US" sz="2160">
                <a:solidFill>
                  <a:prstClr val="black"/>
                </a:solidFill>
                <a:latin typeface="Calibri" pitchFamily="34" charset="0"/>
              </a:rPr>
            </a:br>
            <a:r>
              <a:rPr lang="el" sz="2160">
                <a:solidFill>
                  <a:prstClr val="black"/>
                </a:solidFill>
                <a:latin typeface="Calibri" pitchFamily="34" charset="0"/>
              </a:rPr>
              <a:t>χρόνου και μείωση της ανάγκης για επικοινωνία</a:t>
            </a:r>
          </a:p>
          <a:p>
            <a:pPr defTabSz="1097280" eaLnBrk="0" fontAlgn="base" hangingPunct="0">
              <a:spcBef>
                <a:spcPct val="0"/>
              </a:spcBef>
              <a:spcAft>
                <a:spcPct val="0"/>
              </a:spcAft>
            </a:pPr>
            <a:endParaRPr lang="en-US" sz="2160">
              <a:solidFill>
                <a:prstClr val="black"/>
              </a:solidFill>
              <a:latin typeface="Calibri" pitchFamily="34" charset="0"/>
            </a:endParaRPr>
          </a:p>
          <a:p>
            <a:pPr defTabSz="1097280" eaLnBrk="0" fontAlgn="base" hangingPunct="0">
              <a:spcBef>
                <a:spcPct val="0"/>
              </a:spcBef>
              <a:spcAft>
                <a:spcPct val="0"/>
              </a:spcAft>
            </a:pPr>
            <a:r>
              <a:rPr lang="el" sz="2160">
                <a:solidFill>
                  <a:prstClr val="black"/>
                </a:solidFill>
                <a:latin typeface="Calibri" pitchFamily="34" charset="0"/>
              </a:rPr>
              <a:t>Εκπαίδευση, ενημερώσεις, ηλεκτρονικοί χάρτες εμπειρογνωμοσύνης... </a:t>
            </a:r>
            <a:endParaRPr lang="nb-NO" sz="2160">
              <a:solidFill>
                <a:prstClr val="black"/>
              </a:solidFill>
              <a:latin typeface="Calibri" pitchFamily="34" charset="0"/>
            </a:endParaRPr>
          </a:p>
        </p:txBody>
      </p:sp>
      <p:grpSp>
        <p:nvGrpSpPr>
          <p:cNvPr id="5" name="Gruppe 4"/>
          <p:cNvGrpSpPr/>
          <p:nvPr/>
        </p:nvGrpSpPr>
        <p:grpSpPr>
          <a:xfrm>
            <a:off x="9704070" y="1418768"/>
            <a:ext cx="3979750" cy="6205042"/>
            <a:chOff x="6504974" y="701702"/>
            <a:chExt cx="2047413" cy="3875024"/>
          </a:xfrm>
        </p:grpSpPr>
        <p:pic>
          <p:nvPicPr>
            <p:cNvPr id="7" name="Bild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9144" y="811579"/>
              <a:ext cx="1943243" cy="3765147"/>
            </a:xfrm>
            <a:prstGeom prst="rect">
              <a:avLst/>
            </a:prstGeom>
          </p:spPr>
        </p:pic>
        <p:sp>
          <p:nvSpPr>
            <p:cNvPr id="3" name="Rektangel 2"/>
            <p:cNvSpPr/>
            <p:nvPr/>
          </p:nvSpPr>
          <p:spPr>
            <a:xfrm>
              <a:off x="6504974" y="701702"/>
              <a:ext cx="451412" cy="371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160">
                <a:solidFill>
                  <a:prstClr val="white"/>
                </a:solidFill>
                <a:latin typeface="Calibri" panose="020F0502020204030204"/>
              </a:endParaRPr>
            </a:p>
          </p:txBody>
        </p:sp>
        <p:sp>
          <p:nvSpPr>
            <p:cNvPr id="10" name="Rektangel 9"/>
            <p:cNvSpPr/>
            <p:nvPr/>
          </p:nvSpPr>
          <p:spPr>
            <a:xfrm>
              <a:off x="6609144" y="2746755"/>
              <a:ext cx="451412" cy="371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160">
                <a:solidFill>
                  <a:prstClr val="white"/>
                </a:solidFill>
                <a:latin typeface="Calibri" panose="020F0502020204030204"/>
              </a:endParaRPr>
            </a:p>
          </p:txBody>
        </p:sp>
      </p:grpSp>
    </p:spTree>
    <p:extLst>
      <p:ext uri="{BB962C8B-B14F-4D97-AF65-F5344CB8AC3E}">
        <p14:creationId xmlns:p14="http://schemas.microsoft.com/office/powerpoint/2010/main" val="88118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41</a:t>
            </a:fld>
            <a:endParaRPr lang="nb-NO">
              <a:solidFill>
                <a:prstClr val="black">
                  <a:tint val="75000"/>
                </a:prstClr>
              </a:solidFill>
              <a:latin typeface="Calibri" pitchFamily="34" charset="0"/>
            </a:endParaRPr>
          </a:p>
        </p:txBody>
      </p:sp>
      <p:sp>
        <p:nvSpPr>
          <p:cNvPr id="15" name="Tittel 2">
            <a:extLst>
              <a:ext uri="{FF2B5EF4-FFF2-40B4-BE49-F238E27FC236}">
                <a16:creationId xmlns:a16="http://schemas.microsoft.com/office/drawing/2014/main" id="{0130F847-9A87-AB4D-8D0D-FF9DA6C9AB2A}"/>
              </a:ext>
            </a:extLst>
          </p:cNvPr>
          <p:cNvSpPr txBox="1">
            <a:spLocks/>
          </p:cNvSpPr>
          <p:nvPr/>
        </p:nvSpPr>
        <p:spPr>
          <a:xfrm>
            <a:off x="516459" y="138417"/>
            <a:ext cx="13928746" cy="1132618"/>
          </a:xfrm>
          <a:prstGeom prst="rect">
            <a:avLst/>
          </a:prstGeom>
        </p:spPr>
        <p:txBody>
          <a:bodyPr vert="horz" wrap="square"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el" sz="3200" err="1">
                <a:solidFill>
                  <a:prstClr val="black"/>
                </a:solidFill>
                <a:latin typeface="Helvetica Neue" charset="0"/>
                <a:ea typeface="Helvetica Neue" charset="0"/>
                <a:cs typeface="Helvetica Neue" charset="0"/>
              </a:rPr>
              <a:t>Ποσότητα και χαρακτηριστικά της επικοινωνίας σύμφωνα με τις μεταβαλλόμενες απαιτήσεις της κατάστασης </a:t>
            </a:r>
          </a:p>
        </p:txBody>
      </p:sp>
      <p:sp>
        <p:nvSpPr>
          <p:cNvPr id="2" name="TekstSylinder 1"/>
          <p:cNvSpPr txBox="1"/>
          <p:nvPr/>
        </p:nvSpPr>
        <p:spPr>
          <a:xfrm>
            <a:off x="516460" y="2348515"/>
            <a:ext cx="12873134" cy="5262979"/>
          </a:xfrm>
          <a:prstGeom prst="rect">
            <a:avLst/>
          </a:prstGeom>
          <a:noFill/>
        </p:spPr>
        <p:txBody>
          <a:bodyPr wrap="square" rtlCol="0">
            <a:spAutoFit/>
          </a:bodyPr>
          <a:lstStyle/>
          <a:p>
            <a:pPr defTabSz="1097280" eaLnBrk="0" fontAlgn="base" hangingPunct="0">
              <a:spcBef>
                <a:spcPct val="0"/>
              </a:spcBef>
              <a:spcAft>
                <a:spcPct val="0"/>
              </a:spcAft>
            </a:pPr>
            <a:r>
              <a:rPr lang="el" sz="2240">
                <a:solidFill>
                  <a:prstClr val="black"/>
                </a:solidFill>
                <a:latin typeface="Calibri" pitchFamily="34" charset="0"/>
              </a:rPr>
              <a:t>Η υπερβολική επικοινωνία κατά τη διάρκεια περιστατικών απειλών στον κυβερνοχώρο μπορεί να είναι επιζήμια για την απόδοση</a:t>
            </a:r>
          </a:p>
          <a:p>
            <a:pPr defTabSz="1097280" eaLnBrk="0" fontAlgn="base" hangingPunct="0">
              <a:spcBef>
                <a:spcPct val="0"/>
              </a:spcBef>
              <a:spcAft>
                <a:spcPct val="0"/>
              </a:spcAft>
            </a:pPr>
            <a:endParaRPr lang="en-US"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240">
                <a:solidFill>
                  <a:prstClr val="black"/>
                </a:solidFill>
                <a:latin typeface="Calibri" pitchFamily="34" charset="0"/>
              </a:rPr>
              <a:t>Μπορεί να εξαρτάται από το επίπεδο εξειδίκευσης </a:t>
            </a:r>
          </a:p>
          <a:p>
            <a:pPr marL="457188" indent="-457188" defTabSz="1097280" eaLnBrk="0" fontAlgn="base" hangingPunct="0">
              <a:spcBef>
                <a:spcPct val="0"/>
              </a:spcBef>
              <a:spcAft>
                <a:spcPct val="0"/>
              </a:spcAft>
              <a:buFont typeface="Arial" charset="0"/>
              <a:buChar char="•"/>
            </a:pPr>
            <a:endParaRPr lang="en-US"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240">
                <a:solidFill>
                  <a:prstClr val="black"/>
                </a:solidFill>
                <a:latin typeface="Calibri" pitchFamily="34" charset="0"/>
              </a:rPr>
              <a:t>Μπορεί να εξαρτάται από την ποιότητα και τον τύπο της επικοινωνίας και τη φύση της εργασίας</a:t>
            </a:r>
          </a:p>
          <a:p>
            <a:pPr marL="1188690" lvl="1" indent="-457188" defTabSz="1097280" eaLnBrk="0" fontAlgn="base" hangingPunct="0">
              <a:spcBef>
                <a:spcPct val="0"/>
              </a:spcBef>
              <a:spcAft>
                <a:spcPct val="0"/>
              </a:spcAft>
              <a:buFont typeface="Arial" charset="0"/>
              <a:buChar char="•"/>
            </a:pPr>
            <a:r>
              <a:rPr lang="el" sz="2240">
                <a:solidFill>
                  <a:prstClr val="black"/>
                </a:solidFill>
                <a:latin typeface="Calibri" pitchFamily="34" charset="0"/>
              </a:rPr>
              <a:t>Ελλιπής επικοινωνία και έλλειψη ανατροφοδότησης</a:t>
            </a:r>
          </a:p>
          <a:p>
            <a:pPr marL="1188690" lvl="1" indent="-457188" defTabSz="1097280" eaLnBrk="0" fontAlgn="base" hangingPunct="0">
              <a:spcBef>
                <a:spcPct val="0"/>
              </a:spcBef>
              <a:spcAft>
                <a:spcPct val="0"/>
              </a:spcAft>
              <a:buFont typeface="Arial" charset="0"/>
              <a:buChar char="•"/>
            </a:pPr>
            <a:r>
              <a:rPr lang="el" sz="2240">
                <a:solidFill>
                  <a:prstClr val="black"/>
                </a:solidFill>
                <a:latin typeface="Calibri" pitchFamily="34" charset="0"/>
              </a:rPr>
              <a:t>Γνωστικό φορτίο</a:t>
            </a:r>
          </a:p>
          <a:p>
            <a:pPr marL="457188" indent="-457188" defTabSz="1097280" eaLnBrk="0" fontAlgn="base" hangingPunct="0">
              <a:spcBef>
                <a:spcPct val="0"/>
              </a:spcBef>
              <a:spcAft>
                <a:spcPct val="0"/>
              </a:spcAft>
              <a:buFont typeface="Arial" charset="0"/>
              <a:buChar char="•"/>
            </a:pPr>
            <a:endParaRPr lang="en-US"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240">
                <a:solidFill>
                  <a:prstClr val="black"/>
                </a:solidFill>
                <a:latin typeface="Calibri" pitchFamily="34" charset="0"/>
              </a:rPr>
              <a:t>Χειρισμός εργασιών συντήρησης, απρόβλεπτων σεναρίων, ενημέρωση της εξέλιξης των εργασιών και βοήθεια</a:t>
            </a:r>
          </a:p>
          <a:p>
            <a:pPr marL="457188" indent="-457188" defTabSz="1097280" eaLnBrk="0" fontAlgn="base" hangingPunct="0">
              <a:spcBef>
                <a:spcPct val="0"/>
              </a:spcBef>
              <a:spcAft>
                <a:spcPct val="0"/>
              </a:spcAft>
              <a:buFont typeface="Arial" charset="0"/>
              <a:buChar char="•"/>
            </a:pPr>
            <a:endParaRPr lang="en-US" sz="224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240">
                <a:solidFill>
                  <a:prstClr val="black"/>
                </a:solidFill>
                <a:latin typeface="Calibri" pitchFamily="34" charset="0"/>
              </a:rPr>
              <a:t>Η κατανεμημένη ηγεσία της ομάδας μπορεί να μετριάσει ορισμένα από τα προβλήματα</a:t>
            </a:r>
          </a:p>
          <a:p>
            <a:pPr marL="457188" indent="-457188" defTabSz="1097280" eaLnBrk="0" fontAlgn="base" hangingPunct="0">
              <a:spcBef>
                <a:spcPct val="0"/>
              </a:spcBef>
              <a:spcAft>
                <a:spcPct val="0"/>
              </a:spcAft>
              <a:buFont typeface="Arial" charset="0"/>
              <a:buChar char="•"/>
            </a:pPr>
            <a:endParaRPr lang="en-US" sz="224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endParaRPr lang="en-US" sz="224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endParaRPr lang="en-US" sz="2240">
              <a:solidFill>
                <a:prstClr val="black"/>
              </a:solidFill>
              <a:latin typeface="Calibri" pitchFamily="34" charset="0"/>
            </a:endParaRPr>
          </a:p>
          <a:p>
            <a:pPr marL="548640" lvl="1" defTabSz="1097280" eaLnBrk="0" fontAlgn="base" hangingPunct="0">
              <a:spcBef>
                <a:spcPct val="0"/>
              </a:spcBef>
              <a:spcAft>
                <a:spcPct val="0"/>
              </a:spcAft>
            </a:pPr>
            <a:endParaRPr lang="nb-NO" sz="2240">
              <a:solidFill>
                <a:prstClr val="black"/>
              </a:solidFill>
              <a:latin typeface="Calibri" pitchFamily="34" charset="0"/>
            </a:endParaRPr>
          </a:p>
        </p:txBody>
      </p:sp>
    </p:spTree>
    <p:extLst>
      <p:ext uri="{BB962C8B-B14F-4D97-AF65-F5344CB8AC3E}">
        <p14:creationId xmlns:p14="http://schemas.microsoft.com/office/powerpoint/2010/main" val="11247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42</a:t>
            </a:fld>
            <a:endParaRPr lang="nb-NO">
              <a:solidFill>
                <a:prstClr val="black">
                  <a:tint val="75000"/>
                </a:prstClr>
              </a:solidFill>
              <a:latin typeface="Calibri" pitchFamily="34" charset="0"/>
            </a:endParaRPr>
          </a:p>
        </p:txBody>
      </p:sp>
      <p:sp>
        <p:nvSpPr>
          <p:cNvPr id="8"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el" sz="3200" err="1">
                <a:solidFill>
                  <a:prstClr val="black"/>
                </a:solidFill>
                <a:latin typeface="Helvetica Neue" charset="0"/>
                <a:ea typeface="Helvetica Neue" charset="0"/>
                <a:cs typeface="Helvetica Neue" charset="0"/>
              </a:rPr>
              <a:t>Περίληψη και συμπεράσματα</a:t>
            </a:r>
            <a:endParaRPr lang="nb-NO" sz="3200">
              <a:solidFill>
                <a:prstClr val="black"/>
              </a:solidFill>
              <a:latin typeface="Helvetica Neue" charset="0"/>
              <a:ea typeface="Helvetica Neue" charset="0"/>
              <a:cs typeface="Helvetica Neue" charset="0"/>
            </a:endParaRPr>
          </a:p>
        </p:txBody>
      </p:sp>
      <p:sp>
        <p:nvSpPr>
          <p:cNvPr id="9" name="TekstSylinder 8"/>
          <p:cNvSpPr txBox="1"/>
          <p:nvPr/>
        </p:nvSpPr>
        <p:spPr>
          <a:xfrm>
            <a:off x="680506" y="1978870"/>
            <a:ext cx="9134552" cy="2086725"/>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el" sz="2160" err="1">
                <a:solidFill>
                  <a:prstClr val="black"/>
                </a:solidFill>
                <a:latin typeface="Calibri" pitchFamily="34" charset="0"/>
              </a:rPr>
              <a:t>Μόνο 17 μελέτες. μόνο ένα πείραμα. Ελάχιστη αναφορά χρήσιμων στατιστικών</a:t>
            </a:r>
            <a:endParaRPr lang="nb-NO" sz="216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16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160" err="1">
                <a:solidFill>
                  <a:prstClr val="black"/>
                </a:solidFill>
                <a:latin typeface="Calibri" pitchFamily="34" charset="0"/>
              </a:rPr>
              <a:t>Λίγες μελέτες αναπαραγωγής, αλλά όλες οι μελέτες συγκλίνουν σε κοινές αρχές</a:t>
            </a:r>
            <a:endParaRPr lang="nb-NO" sz="216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16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l" sz="2160" err="1">
                <a:solidFill>
                  <a:prstClr val="black"/>
                </a:solidFill>
                <a:latin typeface="Calibri" pitchFamily="34" charset="0"/>
              </a:rPr>
              <a:t>Λίγες μελέτες αναφέρουν σε ποιους τομείς ανήκουν οι συμμετέχοντες  με ποιους</a:t>
            </a:r>
            <a:br>
              <a:rPr lang="nb-NO" sz="2160">
                <a:solidFill>
                  <a:prstClr val="black"/>
                </a:solidFill>
                <a:latin typeface="Calibri" pitchFamily="34" charset="0"/>
                <a:sym typeface="Wingdings"/>
              </a:rPr>
            </a:br>
            <a:r>
              <a:rPr lang="el" sz="2160">
                <a:solidFill>
                  <a:prstClr val="black"/>
                </a:solidFill>
                <a:latin typeface="Calibri" pitchFamily="34" charset="0"/>
                <a:sym typeface="Wingdings"/>
              </a:rPr>
              <a:t>σχετίζονται τα ευρήματα;</a:t>
            </a:r>
            <a:endParaRPr lang="nb-NO" sz="2160">
              <a:solidFill>
                <a:prstClr val="black"/>
              </a:solidFill>
              <a:latin typeface="Calibri" pitchFamily="34" charset="0"/>
            </a:endParaRPr>
          </a:p>
        </p:txBody>
      </p:sp>
    </p:spTree>
    <p:extLst>
      <p:ext uri="{BB962C8B-B14F-4D97-AF65-F5344CB8AC3E}">
        <p14:creationId xmlns:p14="http://schemas.microsoft.com/office/powerpoint/2010/main" val="9094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77513" y="2434757"/>
            <a:ext cx="13475369" cy="2450263"/>
          </a:xfrm>
        </p:spPr>
        <p:txBody>
          <a:bodyPr>
            <a:normAutofit fontScale="90000"/>
          </a:bodyPr>
          <a:lstStyle/>
          <a:p>
            <a:r>
              <a:rPr lang="el" sz="4800">
                <a:solidFill>
                  <a:schemeClr val="accent1"/>
                </a:solidFill>
                <a:latin typeface="Helvetica Neue" charset="0"/>
                <a:ea typeface="Helvetica Neue" charset="0"/>
                <a:cs typeface="Helvetica Neue" charset="0"/>
              </a:rPr>
              <a:t>Μια 3D απεικόνιση μικτής πραγματικότητας της τοπολογίας και της δραστηριότητας του δικτύου έχει ως αποτέλεσμα καλύτερη δυαδική επικοινωνία της ομάδας στον κυβερνοχώρο και επίγνωση της κατάστασης στον κυβερνοχώρο</a:t>
            </a:r>
            <a:endParaRPr lang="nb-NO" sz="4800" b="1">
              <a:solidFill>
                <a:schemeClr val="accent1"/>
              </a:solidFill>
              <a:latin typeface="Helvetica Neue" charset="0"/>
              <a:ea typeface="Helvetica Neue" charset="0"/>
              <a:cs typeface="Helvetica Neue" charset="0"/>
            </a:endParaRPr>
          </a:p>
        </p:txBody>
      </p:sp>
      <p:sp>
        <p:nvSpPr>
          <p:cNvPr id="3" name="Undertittel 2"/>
          <p:cNvSpPr>
            <a:spLocks noGrp="1"/>
          </p:cNvSpPr>
          <p:nvPr>
            <p:ph type="subTitle" idx="1"/>
          </p:nvPr>
        </p:nvSpPr>
        <p:spPr>
          <a:xfrm>
            <a:off x="1" y="5455857"/>
            <a:ext cx="14630400" cy="1659323"/>
          </a:xfrm>
        </p:spPr>
        <p:txBody>
          <a:bodyPr>
            <a:normAutofit fontScale="85000" lnSpcReduction="20000"/>
          </a:bodyPr>
          <a:lstStyle/>
          <a:p>
            <a:r>
              <a:rPr lang="el" sz="1440">
                <a:latin typeface="Verdana" charset="0"/>
                <a:ea typeface="Verdana" charset="0"/>
                <a:cs typeface="Verdana" charset="0"/>
              </a:rPr>
              <a:t>Τόρβαλντ Φ. Ρωτήστε</a:t>
            </a:r>
          </a:p>
          <a:p>
            <a:r>
              <a:rPr lang="el" sz="1440">
                <a:latin typeface="Verdana" charset="0"/>
                <a:ea typeface="Verdana" charset="0"/>
                <a:cs typeface="Verdana" charset="0"/>
              </a:rPr>
              <a:t>Δρ Kaur Kullman</a:t>
            </a:r>
          </a:p>
          <a:p>
            <a:r>
              <a:rPr lang="el" sz="1440">
                <a:latin typeface="Verdana" charset="0"/>
                <a:ea typeface="Verdana" charset="0"/>
                <a:cs typeface="Verdana" charset="0"/>
              </a:rPr>
              <a:t>Δρ Ρικάρντο Λούγκο</a:t>
            </a:r>
          </a:p>
          <a:p>
            <a:r>
              <a:rPr lang="el" sz="1440">
                <a:latin typeface="Verdana" charset="0"/>
                <a:ea typeface="Verdana" charset="0"/>
                <a:cs typeface="Verdana" charset="0"/>
              </a:rPr>
              <a:t>Δρ Μπέντζαμιν Νοξ</a:t>
            </a:r>
          </a:p>
          <a:p>
            <a:r>
              <a:rPr lang="el" sz="1440">
                <a:latin typeface="Verdana" charset="0"/>
                <a:ea typeface="Verdana" charset="0"/>
                <a:cs typeface="Verdana" charset="0"/>
              </a:rPr>
              <a:t>Δρ Ντον Ένγκελ</a:t>
            </a:r>
          </a:p>
          <a:p>
            <a:r>
              <a:rPr lang="el" sz="1440">
                <a:latin typeface="Verdana" charset="0"/>
                <a:ea typeface="Verdana" charset="0"/>
                <a:cs typeface="Verdana" charset="0"/>
              </a:rPr>
              <a:t>Καθηγητής Dr. Stefan Sütterlin</a:t>
            </a:r>
          </a:p>
        </p:txBody>
      </p:sp>
      <p:sp>
        <p:nvSpPr>
          <p:cNvPr id="4" name="Rektangel 3"/>
          <p:cNvSpPr/>
          <p:nvPr/>
        </p:nvSpPr>
        <p:spPr>
          <a:xfrm>
            <a:off x="-2" y="2"/>
            <a:ext cx="14630401" cy="1486187"/>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160">
              <a:solidFill>
                <a:prstClr val="white"/>
              </a:solidFill>
              <a:latin typeface="Calibri" panose="020F0502020204030204"/>
            </a:endParaRPr>
          </a:p>
        </p:txBody>
      </p:sp>
    </p:spTree>
    <p:extLst>
      <p:ext uri="{BB962C8B-B14F-4D97-AF65-F5344CB8AC3E}">
        <p14:creationId xmlns:p14="http://schemas.microsoft.com/office/powerpoint/2010/main" val="3650842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1988820"/>
            <a:ext cx="10972800" cy="3789046"/>
          </a:xfrm>
          <a:prstGeom prst="rect">
            <a:avLst/>
          </a:prstGeom>
        </p:spPr>
      </p:pic>
      <p:pic>
        <p:nvPicPr>
          <p:cNvPr id="22" name="Bild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28800" y="1988820"/>
            <a:ext cx="10972800" cy="5586062"/>
          </a:xfrm>
          <a:prstGeom prst="rect">
            <a:avLst/>
          </a:prstGeom>
        </p:spPr>
      </p:pic>
      <p:pic>
        <p:nvPicPr>
          <p:cNvPr id="23" name="Bild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8800" y="1474470"/>
            <a:ext cx="10972800" cy="6100414"/>
          </a:xfrm>
          <a:prstGeom prst="rect">
            <a:avLst/>
          </a:prstGeom>
        </p:spPr>
      </p:pic>
      <p:pic>
        <p:nvPicPr>
          <p:cNvPr id="24" name="Bild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28800" y="826412"/>
            <a:ext cx="10972800" cy="6748470"/>
          </a:xfrm>
          <a:prstGeom prst="rect">
            <a:avLst/>
          </a:prstGeom>
        </p:spPr>
      </p:pic>
      <p:pic>
        <p:nvPicPr>
          <p:cNvPr id="25" name="Bilde 2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28800" y="634366"/>
            <a:ext cx="10972800" cy="6940516"/>
          </a:xfrm>
          <a:prstGeom prst="rect">
            <a:avLst/>
          </a:prstGeom>
        </p:spPr>
      </p:pic>
      <p:sp>
        <p:nvSpPr>
          <p:cNvPr id="10" name="Tittel 1"/>
          <p:cNvSpPr txBox="1">
            <a:spLocks/>
          </p:cNvSpPr>
          <p:nvPr/>
        </p:nvSpPr>
        <p:spPr>
          <a:xfrm>
            <a:off x="222812" y="108949"/>
            <a:ext cx="13889621" cy="717463"/>
          </a:xfrm>
          <a:prstGeom prst="rect">
            <a:avLst/>
          </a:prstGeom>
        </p:spPr>
        <p:txBody>
          <a:bodyPr vert="horz" lIns="109728" tIns="54864" rIns="109728" bIns="54864"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l" sz="3840" b="1">
                <a:solidFill>
                  <a:srgbClr val="4472C4"/>
                </a:solidFill>
                <a:latin typeface="Helvetica Neue" charset="0"/>
                <a:ea typeface="Helvetica Neue" charset="0"/>
                <a:cs typeface="Helvetica Neue" charset="0"/>
              </a:rPr>
              <a:t>Επίγνωση της κατάστασης και επίγνωση της κατάστασης στον κυβερνοχώρο</a:t>
            </a:r>
            <a:endParaRPr lang="en-US" sz="3840" b="1">
              <a:solidFill>
                <a:srgbClr val="4472C4"/>
              </a:solidFill>
              <a:latin typeface="Calibri Light" panose="020F0302020204030204"/>
            </a:endParaRPr>
          </a:p>
        </p:txBody>
      </p:sp>
      <p:sp>
        <p:nvSpPr>
          <p:cNvPr id="2" name="TekstSylinder 1"/>
          <p:cNvSpPr txBox="1"/>
          <p:nvPr/>
        </p:nvSpPr>
        <p:spPr>
          <a:xfrm>
            <a:off x="12801600" y="6985042"/>
            <a:ext cx="1342740" cy="646331"/>
          </a:xfrm>
          <a:prstGeom prst="rect">
            <a:avLst/>
          </a:prstGeom>
          <a:noFill/>
        </p:spPr>
        <p:txBody>
          <a:bodyPr wrap="none" rtlCol="0">
            <a:spAutoFit/>
          </a:bodyPr>
          <a:lstStyle/>
          <a:p>
            <a:pPr defTabSz="1097280" eaLnBrk="0" fontAlgn="base" hangingPunct="0">
              <a:spcBef>
                <a:spcPct val="0"/>
              </a:spcBef>
              <a:spcAft>
                <a:spcPct val="0"/>
              </a:spcAft>
            </a:pPr>
            <a:r>
              <a:rPr lang="el" sz="1440" i="1">
                <a:solidFill>
                  <a:prstClr val="black"/>
                </a:solidFill>
                <a:latin typeface="Helvetica Neue" charset="0"/>
                <a:ea typeface="Helvetica Neue" charset="0"/>
                <a:cs typeface="Helvetica Neue" charset="0"/>
              </a:rPr>
              <a:t>Endsley, 1995</a:t>
            </a:r>
            <a:endParaRPr lang="en-US" sz="1440" i="1">
              <a:solidFill>
                <a:prstClr val="black"/>
              </a:solidFill>
              <a:latin typeface="Calibri" pitchFamily="34" charset="0"/>
            </a:endParaRPr>
          </a:p>
          <a:p>
            <a:pPr defTabSz="1097280" eaLnBrk="0" fontAlgn="base" hangingPunct="0">
              <a:spcBef>
                <a:spcPct val="0"/>
              </a:spcBef>
              <a:spcAft>
                <a:spcPct val="0"/>
              </a:spcAft>
            </a:pPr>
            <a:endParaRPr lang="en-US" sz="2160">
              <a:solidFill>
                <a:prstClr val="black"/>
              </a:solidFill>
              <a:latin typeface="Calibri" pitchFamily="34" charset="0"/>
            </a:endParaRPr>
          </a:p>
        </p:txBody>
      </p:sp>
      <p:sp>
        <p:nvSpPr>
          <p:cNvPr id="19" name="TekstSylinder 18"/>
          <p:cNvSpPr txBox="1"/>
          <p:nvPr/>
        </p:nvSpPr>
        <p:spPr>
          <a:xfrm>
            <a:off x="12754215" y="7274498"/>
            <a:ext cx="1754006" cy="646331"/>
          </a:xfrm>
          <a:prstGeom prst="rect">
            <a:avLst/>
          </a:prstGeom>
          <a:noFill/>
        </p:spPr>
        <p:txBody>
          <a:bodyPr wrap="none" rtlCol="0">
            <a:spAutoFit/>
          </a:bodyPr>
          <a:lstStyle/>
          <a:p>
            <a:pPr defTabSz="1097280" eaLnBrk="0" fontAlgn="base" hangingPunct="0">
              <a:spcBef>
                <a:spcPct val="0"/>
              </a:spcBef>
              <a:spcAft>
                <a:spcPct val="0"/>
              </a:spcAft>
            </a:pPr>
            <a:r>
              <a:rPr lang="el" sz="1440" i="1">
                <a:solidFill>
                  <a:prstClr val="black"/>
                </a:solidFill>
                <a:latin typeface="Helvetica Neue" charset="0"/>
                <a:ea typeface="Helvetica Neue" charset="0"/>
                <a:cs typeface="Helvetica Neue" charset="0"/>
              </a:rPr>
              <a:t>Barford et al., 2009</a:t>
            </a:r>
            <a:endParaRPr lang="en-US" sz="1440" i="1">
              <a:solidFill>
                <a:prstClr val="black"/>
              </a:solidFill>
              <a:latin typeface="Calibri" pitchFamily="34" charset="0"/>
            </a:endParaRPr>
          </a:p>
          <a:p>
            <a:pPr defTabSz="1097280" eaLnBrk="0" fontAlgn="base" hangingPunct="0">
              <a:spcBef>
                <a:spcPct val="0"/>
              </a:spcBef>
              <a:spcAft>
                <a:spcPct val="0"/>
              </a:spcAft>
            </a:pPr>
            <a:endParaRPr lang="en-US" sz="2160">
              <a:solidFill>
                <a:prstClr val="black"/>
              </a:solidFill>
              <a:latin typeface="Calibri" pitchFamily="34" charset="0"/>
            </a:endParaRPr>
          </a:p>
        </p:txBody>
      </p:sp>
      <p:sp>
        <p:nvSpPr>
          <p:cNvPr id="26" name="TekstSylinder 25"/>
          <p:cNvSpPr txBox="1"/>
          <p:nvPr/>
        </p:nvSpPr>
        <p:spPr>
          <a:xfrm>
            <a:off x="222813" y="3983632"/>
            <a:ext cx="2870908" cy="535531"/>
          </a:xfrm>
          <a:prstGeom prst="rect">
            <a:avLst/>
          </a:prstGeom>
          <a:noFill/>
        </p:spPr>
        <p:txBody>
          <a:bodyPr wrap="square" rtlCol="0">
            <a:spAutoFit/>
          </a:bodyPr>
          <a:lstStyle/>
          <a:p>
            <a:pPr defTabSz="1097280" eaLnBrk="0" fontAlgn="base" hangingPunct="0">
              <a:spcBef>
                <a:spcPct val="0"/>
              </a:spcBef>
              <a:spcAft>
                <a:spcPct val="0"/>
              </a:spcAft>
            </a:pPr>
            <a:r>
              <a:rPr lang="el" sz="1440">
                <a:solidFill>
                  <a:prstClr val="black"/>
                </a:solidFill>
                <a:latin typeface="Helvetica Neue" charset="0"/>
                <a:ea typeface="Helvetica Neue" charset="0"/>
                <a:cs typeface="Helvetica Neue" charset="0"/>
              </a:rPr>
              <a:t>CSA: ξεκινά με την αντίληψη των δεικτών συμβιβασμού</a:t>
            </a:r>
          </a:p>
        </p:txBody>
      </p:sp>
      <p:grpSp>
        <p:nvGrpSpPr>
          <p:cNvPr id="11" name="Gruppe 10"/>
          <p:cNvGrpSpPr/>
          <p:nvPr/>
        </p:nvGrpSpPr>
        <p:grpSpPr>
          <a:xfrm>
            <a:off x="332426" y="2078599"/>
            <a:ext cx="4361494" cy="1380881"/>
            <a:chOff x="277022" y="1732166"/>
            <a:chExt cx="3634578" cy="1150734"/>
          </a:xfrm>
        </p:grpSpPr>
        <p:sp>
          <p:nvSpPr>
            <p:cNvPr id="20" name="TekstSylinder 19"/>
            <p:cNvSpPr txBox="1"/>
            <p:nvPr/>
          </p:nvSpPr>
          <p:spPr>
            <a:xfrm>
              <a:off x="277022" y="1732166"/>
              <a:ext cx="2821777" cy="723275"/>
            </a:xfrm>
            <a:prstGeom prst="rect">
              <a:avLst/>
            </a:prstGeom>
            <a:noFill/>
          </p:spPr>
          <p:txBody>
            <a:bodyPr wrap="square" rtlCol="0">
              <a:spAutoFit/>
            </a:bodyPr>
            <a:lstStyle/>
            <a:p>
              <a:pPr defTabSz="1097280" eaLnBrk="0" fontAlgn="base" hangingPunct="0">
                <a:spcBef>
                  <a:spcPct val="0"/>
                </a:spcBef>
                <a:spcAft>
                  <a:spcPct val="0"/>
                </a:spcAft>
              </a:pPr>
              <a:r>
                <a:rPr lang="el" sz="1440">
                  <a:solidFill>
                    <a:prstClr val="black"/>
                  </a:solidFill>
                  <a:latin typeface="Helvetica Neue" charset="0"/>
                  <a:ea typeface="Helvetica Neue" charset="0"/>
                  <a:cs typeface="Helvetica Neue" charset="0"/>
                </a:rPr>
                <a:t>SA: αντιληπτικές διαδικασίες από κάτω προς τα πάνω</a:t>
              </a:r>
            </a:p>
            <a:p>
              <a:pPr defTabSz="1097280" eaLnBrk="0" fontAlgn="base" hangingPunct="0">
                <a:spcBef>
                  <a:spcPct val="0"/>
                </a:spcBef>
                <a:spcAft>
                  <a:spcPct val="0"/>
                </a:spcAft>
              </a:pPr>
              <a:r>
                <a:rPr lang="el" sz="1440">
                  <a:solidFill>
                    <a:prstClr val="black"/>
                  </a:solidFill>
                  <a:latin typeface="Helvetica Neue" charset="0"/>
                  <a:ea typeface="Helvetica Neue" charset="0"/>
                  <a:cs typeface="Helvetica Neue" charset="0"/>
                </a:rPr>
                <a:t>Μετάβαση από το συγκεκριμένο στο αφηρημένο</a:t>
              </a:r>
              <a:endParaRPr lang="en-US" sz="1440">
                <a:solidFill>
                  <a:prstClr val="black"/>
                </a:solidFill>
                <a:latin typeface="Calibri" pitchFamily="34" charset="0"/>
              </a:endParaRPr>
            </a:p>
            <a:p>
              <a:pPr defTabSz="1097280" eaLnBrk="0" fontAlgn="base" hangingPunct="0">
                <a:spcBef>
                  <a:spcPct val="0"/>
                </a:spcBef>
                <a:spcAft>
                  <a:spcPct val="0"/>
                </a:spcAft>
              </a:pPr>
              <a:endParaRPr lang="en-US" sz="2160">
                <a:solidFill>
                  <a:prstClr val="black"/>
                </a:solidFill>
                <a:latin typeface="Calibri" pitchFamily="34" charset="0"/>
              </a:endParaRPr>
            </a:p>
          </p:txBody>
        </p:sp>
        <p:cxnSp>
          <p:nvCxnSpPr>
            <p:cNvPr id="27" name="Rett pil 26"/>
            <p:cNvCxnSpPr/>
            <p:nvPr/>
          </p:nvCxnSpPr>
          <p:spPr>
            <a:xfrm>
              <a:off x="2540000" y="2120900"/>
              <a:ext cx="1371600" cy="76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p:cNvGrpSpPr/>
          <p:nvPr/>
        </p:nvGrpSpPr>
        <p:grpSpPr>
          <a:xfrm>
            <a:off x="332427" y="4454194"/>
            <a:ext cx="2870908" cy="798254"/>
            <a:chOff x="277022" y="3711828"/>
            <a:chExt cx="2392423" cy="665212"/>
          </a:xfrm>
        </p:grpSpPr>
        <p:cxnSp>
          <p:nvCxnSpPr>
            <p:cNvPr id="28" name="Rett pil 27"/>
            <p:cNvCxnSpPr/>
            <p:nvPr/>
          </p:nvCxnSpPr>
          <p:spPr>
            <a:xfrm>
              <a:off x="1687910" y="3950430"/>
              <a:ext cx="509190" cy="4266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kstSylinder 30"/>
            <p:cNvSpPr txBox="1"/>
            <p:nvPr/>
          </p:nvSpPr>
          <p:spPr>
            <a:xfrm>
              <a:off x="277022" y="3711828"/>
              <a:ext cx="2392423" cy="261610"/>
            </a:xfrm>
            <a:prstGeom prst="rect">
              <a:avLst/>
            </a:prstGeom>
            <a:noFill/>
          </p:spPr>
          <p:txBody>
            <a:bodyPr wrap="square" rtlCol="0">
              <a:spAutoFit/>
            </a:bodyPr>
            <a:lstStyle/>
            <a:p>
              <a:pPr marL="205740" indent="-205740" defTabSz="1097280" eaLnBrk="0" fontAlgn="base" hangingPunct="0">
                <a:spcBef>
                  <a:spcPct val="0"/>
                </a:spcBef>
                <a:spcAft>
                  <a:spcPct val="0"/>
                </a:spcAft>
                <a:buFont typeface="Arial" charset="0"/>
                <a:buChar char="•"/>
              </a:pPr>
              <a:r>
                <a:rPr lang="el" sz="1440">
                  <a:solidFill>
                    <a:prstClr val="black"/>
                  </a:solidFill>
                  <a:latin typeface="Helvetica Neue" charset="0"/>
                  <a:ea typeface="Helvetica Neue" charset="0"/>
                  <a:cs typeface="Helvetica Neue" charset="0"/>
                </a:rPr>
                <a:t>Ήδη αφηρημένο </a:t>
              </a:r>
              <a:endParaRPr lang="en-US" sz="2160">
                <a:solidFill>
                  <a:prstClr val="black"/>
                </a:solidFill>
                <a:latin typeface="Calibri" pitchFamily="34" charset="0"/>
              </a:endParaRPr>
            </a:p>
          </p:txBody>
        </p:sp>
      </p:grpSp>
    </p:spTree>
    <p:extLst>
      <p:ext uri="{BB962C8B-B14F-4D97-AF65-F5344CB8AC3E}">
        <p14:creationId xmlns:p14="http://schemas.microsoft.com/office/powerpoint/2010/main" val="4422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l" sz="3840" b="1">
                <a:solidFill>
                  <a:srgbClr val="4472C4"/>
                </a:solidFill>
                <a:latin typeface="Helvetica Neue" charset="0"/>
                <a:ea typeface="Helvetica Neue" charset="0"/>
                <a:cs typeface="Helvetica Neue" charset="0"/>
              </a:rPr>
              <a:t>Επίγνωση της κατάστασης</a:t>
            </a:r>
            <a:endParaRPr lang="en-US" sz="3840" b="1">
              <a:solidFill>
                <a:srgbClr val="4472C4"/>
              </a:solidFill>
              <a:latin typeface="Calibri Light" panose="020F0302020204030204"/>
            </a:endParaRPr>
          </a:p>
        </p:txBody>
      </p:sp>
      <p:sp>
        <p:nvSpPr>
          <p:cNvPr id="3" name="TekstSylinder 2"/>
          <p:cNvSpPr txBox="1"/>
          <p:nvPr/>
        </p:nvSpPr>
        <p:spPr>
          <a:xfrm>
            <a:off x="609061" y="4809186"/>
            <a:ext cx="13117124" cy="2751522"/>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charset="0"/>
              <a:buChar char="•"/>
            </a:pPr>
            <a:r>
              <a:rPr lang="el" sz="2160">
                <a:solidFill>
                  <a:prstClr val="black"/>
                </a:solidFill>
                <a:latin typeface="Arial" charset="0"/>
                <a:ea typeface="Arial" charset="0"/>
                <a:cs typeface="Arial" charset="0"/>
              </a:rPr>
              <a:t>Η λήψη αποφάσεων για την άμυνα στον κυβερνοχώρο σε καταστάσεις απειλών στον κυβερνοχώρο βασίζεται στην επικοινωνία μεταξύ ενός ανθρώπινου αναλυτή στον κυβερνοχώρο και ενός ανθρώπινου υπεύθυνου λήψης αποφάσεων</a:t>
            </a:r>
          </a:p>
          <a:p>
            <a:pPr defTabSz="1097280" eaLnBrk="0" fontAlgn="base" hangingPunct="0">
              <a:spcBef>
                <a:spcPct val="0"/>
              </a:spcBef>
              <a:spcAft>
                <a:spcPct val="0"/>
              </a:spcAft>
            </a:pPr>
            <a:endParaRPr lang="en-US" sz="216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l" sz="2160">
                <a:solidFill>
                  <a:prstClr val="black"/>
                </a:solidFill>
                <a:latin typeface="Arial" charset="0"/>
                <a:ea typeface="Arial" charset="0"/>
                <a:cs typeface="Arial" charset="0"/>
              </a:rPr>
              <a:t>Ο στόχος της επικοινωνίας είναι οι αναλυτές του κυβερνοχώρου να μοιράζονται την CSA τους με τον υπεύθυνο λήψης αποφάσεων</a:t>
            </a:r>
          </a:p>
          <a:p>
            <a:pPr marL="342900" indent="-342900" defTabSz="1097280" eaLnBrk="0" fontAlgn="base" hangingPunct="0">
              <a:spcBef>
                <a:spcPct val="0"/>
              </a:spcBef>
              <a:spcAft>
                <a:spcPct val="0"/>
              </a:spcAft>
              <a:buFont typeface="Arial" charset="0"/>
              <a:buChar char="•"/>
            </a:pPr>
            <a:endParaRPr lang="en-US" sz="216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l" sz="2160">
                <a:solidFill>
                  <a:prstClr val="black"/>
                </a:solidFill>
                <a:latin typeface="Arial" charset="0"/>
                <a:ea typeface="Arial" charset="0"/>
                <a:cs typeface="Arial" charset="0"/>
              </a:rPr>
              <a:t>Η κοινή CSA αποτελεί τη βάση για τη λήψη αποφάσεων  τα σφάλματα επικοινωνίας επηρεάζουν τη λήψη αποφάσεων</a:t>
            </a:r>
            <a:endParaRPr lang="en-US" sz="216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endParaRPr lang="en-US" sz="216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endParaRPr lang="en-US" sz="2160">
              <a:solidFill>
                <a:prstClr val="black"/>
              </a:solidFill>
              <a:latin typeface="Arial" charset="0"/>
              <a:ea typeface="Arial" charset="0"/>
              <a:cs typeface="Arial" charset="0"/>
            </a:endParaRPr>
          </a:p>
        </p:txBody>
      </p:sp>
      <p:pic>
        <p:nvPicPr>
          <p:cNvPr id="20" name="Bilde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98514" y="1014097"/>
            <a:ext cx="10124196" cy="3285455"/>
          </a:xfrm>
          <a:prstGeom prst="rect">
            <a:avLst/>
          </a:prstGeom>
        </p:spPr>
      </p:pic>
    </p:spTree>
    <p:extLst>
      <p:ext uri="{BB962C8B-B14F-4D97-AF65-F5344CB8AC3E}">
        <p14:creationId xmlns:p14="http://schemas.microsoft.com/office/powerpoint/2010/main" val="368716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43734" y="-57313"/>
            <a:ext cx="14630399" cy="8229600"/>
          </a:xfrm>
          <a:prstGeom prst="rect">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prstClr val="white"/>
              </a:solidFill>
              <a:latin typeface="Calibri" panose="020F0502020204030204"/>
            </a:endParaRPr>
          </a:p>
        </p:txBody>
      </p:sp>
      <p:sp>
        <p:nvSpPr>
          <p:cNvPr id="8" name="Tittel 1"/>
          <p:cNvSpPr>
            <a:spLocks noGrp="1"/>
          </p:cNvSpPr>
          <p:nvPr>
            <p:ph type="title"/>
          </p:nvPr>
        </p:nvSpPr>
        <p:spPr>
          <a:xfrm>
            <a:off x="192676" y="162629"/>
            <a:ext cx="14157581" cy="1093686"/>
          </a:xfrm>
        </p:spPr>
        <p:txBody>
          <a:bodyPr>
            <a:noAutofit/>
          </a:bodyPr>
          <a:lstStyle/>
          <a:p>
            <a:r>
              <a:rPr lang="el" sz="7200" b="1">
                <a:solidFill>
                  <a:schemeClr val="bg1"/>
                </a:solidFill>
                <a:latin typeface="Helvetica Neue" charset="0"/>
                <a:ea typeface="Helvetica Neue" charset="0"/>
                <a:cs typeface="Helvetica Neue" charset="0"/>
              </a:rPr>
              <a:t>Ερωτήσεις</a:t>
            </a:r>
          </a:p>
        </p:txBody>
      </p:sp>
      <p:sp>
        <p:nvSpPr>
          <p:cNvPr id="9" name="Tittel 1"/>
          <p:cNvSpPr txBox="1">
            <a:spLocks/>
          </p:cNvSpPr>
          <p:nvPr/>
        </p:nvSpPr>
        <p:spPr>
          <a:xfrm>
            <a:off x="623909" y="2006329"/>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buFont typeface="+mj-lt"/>
              <a:buAutoNum type="arabicPeriod"/>
              <a:defRPr/>
            </a:pPr>
            <a:endParaRPr lang="en-US" sz="2880" dirty="0">
              <a:solidFill>
                <a:prstClr val="white"/>
              </a:solidFill>
              <a:latin typeface="Arial" charset="0"/>
              <a:ea typeface="Arial" charset="0"/>
              <a:cs typeface="Arial" charset="0"/>
            </a:endParaRPr>
          </a:p>
          <a:p>
            <a:pPr defTabSz="1097280">
              <a:lnSpc>
                <a:spcPct val="100000"/>
              </a:lnSpc>
              <a:spcBef>
                <a:spcPts val="0"/>
              </a:spcBef>
              <a:defRPr/>
            </a:pPr>
            <a:r>
              <a:rPr lang="el" sz="2880" b="1" dirty="0">
                <a:solidFill>
                  <a:prstClr val="white"/>
                </a:solidFill>
                <a:latin typeface="Arial" charset="0"/>
                <a:ea typeface="Arial" charset="0"/>
                <a:cs typeface="Arial" charset="0"/>
              </a:rPr>
              <a:t>Τι γνωρίζουμε;</a:t>
            </a:r>
          </a:p>
          <a:p>
            <a:pPr marL="548640" indent="-548640" defTabSz="1097280">
              <a:lnSpc>
                <a:spcPct val="100000"/>
              </a:lnSpc>
              <a:spcBef>
                <a:spcPts val="0"/>
              </a:spcBef>
              <a:buFont typeface="+mj-lt"/>
              <a:buAutoNum type="arabicPeriod"/>
              <a:defRPr/>
            </a:pPr>
            <a:r>
              <a:rPr lang="el" sz="2880" dirty="0">
                <a:solidFill>
                  <a:prstClr val="white"/>
                </a:solidFill>
                <a:latin typeface="Arial" charset="0"/>
                <a:ea typeface="Arial" charset="0"/>
                <a:cs typeface="Arial" charset="0"/>
              </a:rPr>
              <a:t>Οι χειριστές του κυβερνοχώρου δεν έχουν άμεση αισθητηριακή πρόσβαση στο περιβάλλον που θέλουν να αντιληφθούν, να κατανοήσουν ή να προβλέψουν τη μελλοντική του κατάσταση.</a:t>
            </a:r>
          </a:p>
          <a:p>
            <a:pPr marL="548640" indent="-548640" defTabSz="1097280">
              <a:lnSpc>
                <a:spcPct val="100000"/>
              </a:lnSpc>
              <a:spcBef>
                <a:spcPts val="0"/>
              </a:spcBef>
              <a:buFont typeface="+mj-lt"/>
              <a:buAutoNum type="arabicPeriod"/>
              <a:defRPr/>
            </a:pPr>
            <a:r>
              <a:rPr lang="el" sz="2880" dirty="0">
                <a:solidFill>
                  <a:prstClr val="white"/>
                </a:solidFill>
                <a:latin typeface="Arial" charset="0"/>
                <a:ea typeface="Arial" charset="0"/>
                <a:cs typeface="Arial" charset="0"/>
              </a:rPr>
              <a:t>Συνέπεια  Οι πληροφορίες για τις απειλές στον κυβερνοχώρο είναι πολύπλοκες και η επικοινωνία της σεξουαλικής κακοποίησης παιδιών είναι δύσκολη εάν οι άνθρωποι έχουν διαφορετικά νοητικά μοντέλα του κυβερνοχώρου.</a:t>
            </a:r>
          </a:p>
          <a:p>
            <a:pPr marL="548640" indent="-548640" defTabSz="1097280">
              <a:lnSpc>
                <a:spcPct val="100000"/>
              </a:lnSpc>
              <a:spcBef>
                <a:spcPts val="0"/>
              </a:spcBef>
              <a:buFont typeface="+mj-lt"/>
              <a:buAutoNum type="arabicPeriod"/>
              <a:defRPr/>
            </a:pPr>
            <a:endParaRPr lang="en-US" sz="2880" dirty="0">
              <a:solidFill>
                <a:prstClr val="white"/>
              </a:solidFill>
              <a:latin typeface="Arial" charset="0"/>
              <a:ea typeface="Arial" charset="0"/>
              <a:cs typeface="Arial" charset="0"/>
            </a:endParaRPr>
          </a:p>
          <a:p>
            <a:pPr defTabSz="1097280">
              <a:lnSpc>
                <a:spcPct val="100000"/>
              </a:lnSpc>
              <a:spcBef>
                <a:spcPts val="0"/>
              </a:spcBef>
              <a:defRPr/>
            </a:pPr>
            <a:r>
              <a:rPr lang="el" sz="2880" i="1" dirty="0">
                <a:solidFill>
                  <a:prstClr val="white"/>
                </a:solidFill>
                <a:latin typeface="Arial" charset="0"/>
                <a:ea typeface="Arial" charset="0"/>
                <a:cs typeface="Arial" charset="0"/>
              </a:rPr>
              <a:t>Ε</a:t>
            </a:r>
            <a:r>
              <a:rPr lang="el" sz="2880" dirty="0">
                <a:solidFill>
                  <a:prstClr val="white"/>
                </a:solidFill>
                <a:latin typeface="Arial" charset="0"/>
                <a:ea typeface="Arial" charset="0"/>
                <a:cs typeface="Arial" charset="0"/>
              </a:rPr>
              <a:t>: Υπάρχει τρόπος να παρουσιαστούν πληροφορίες για απειλές στον κυβερνοχώρο που παρέχουν στις ομάδες τα ίδια νοητικά μοντέλα του κυβερνοχώρου τους (το δίκτυό τους); </a:t>
            </a:r>
          </a:p>
          <a:p>
            <a:pPr defTabSz="1097280">
              <a:lnSpc>
                <a:spcPct val="100000"/>
              </a:lnSpc>
              <a:spcBef>
                <a:spcPts val="0"/>
              </a:spcBef>
              <a:defRPr/>
            </a:pPr>
            <a:r>
              <a:rPr lang="el" sz="2880" dirty="0">
                <a:solidFill>
                  <a:prstClr val="white"/>
                </a:solidFill>
                <a:latin typeface="Arial" charset="0"/>
                <a:ea typeface="Arial" charset="0"/>
                <a:cs typeface="Arial" charset="0"/>
              </a:rPr>
              <a:t>Ε: Θα βελτιώσει την CSA, την επικοινωνία και τη λήψη αποφάσεων;</a:t>
            </a:r>
          </a:p>
          <a:p>
            <a:pPr defTabSz="1097280">
              <a:lnSpc>
                <a:spcPct val="100000"/>
              </a:lnSpc>
              <a:spcBef>
                <a:spcPts val="0"/>
              </a:spcBef>
              <a:defRPr/>
            </a:pPr>
            <a:endParaRPr lang="en-US" sz="288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51962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43734" y="-57313"/>
            <a:ext cx="14630399" cy="8229600"/>
          </a:xfrm>
          <a:prstGeom prst="rect">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prstClr val="white"/>
              </a:solidFill>
              <a:latin typeface="Calibri" panose="020F0502020204030204"/>
            </a:endParaRPr>
          </a:p>
        </p:txBody>
      </p:sp>
      <p:sp>
        <p:nvSpPr>
          <p:cNvPr id="8" name="Tittel 1"/>
          <p:cNvSpPr>
            <a:spLocks noGrp="1"/>
          </p:cNvSpPr>
          <p:nvPr>
            <p:ph type="title"/>
          </p:nvPr>
        </p:nvSpPr>
        <p:spPr>
          <a:xfrm>
            <a:off x="192676" y="162629"/>
            <a:ext cx="14157581" cy="1093686"/>
          </a:xfrm>
        </p:spPr>
        <p:txBody>
          <a:bodyPr>
            <a:noAutofit/>
          </a:bodyPr>
          <a:lstStyle/>
          <a:p>
            <a:r>
              <a:rPr lang="el" sz="7200" b="1">
                <a:solidFill>
                  <a:schemeClr val="bg1"/>
                </a:solidFill>
                <a:latin typeface="Helvetica Neue" charset="0"/>
                <a:ea typeface="Helvetica Neue" charset="0"/>
                <a:cs typeface="Helvetica Neue" charset="0"/>
              </a:rPr>
              <a:t>Ερωτήσεις</a:t>
            </a:r>
          </a:p>
        </p:txBody>
      </p:sp>
      <p:sp>
        <p:nvSpPr>
          <p:cNvPr id="9" name="Tittel 1"/>
          <p:cNvSpPr txBox="1">
            <a:spLocks/>
          </p:cNvSpPr>
          <p:nvPr/>
        </p:nvSpPr>
        <p:spPr>
          <a:xfrm>
            <a:off x="707036" y="1756947"/>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buFont typeface="+mj-lt"/>
              <a:buAutoNum type="arabicPeriod"/>
              <a:defRPr/>
            </a:pPr>
            <a:endParaRPr lang="en-US" sz="2880">
              <a:solidFill>
                <a:prstClr val="white"/>
              </a:solidFill>
              <a:latin typeface="Arial" charset="0"/>
              <a:ea typeface="Arial" charset="0"/>
              <a:cs typeface="Arial" charset="0"/>
            </a:endParaRPr>
          </a:p>
          <a:p>
            <a:pPr defTabSz="1097280">
              <a:lnSpc>
                <a:spcPct val="100000"/>
              </a:lnSpc>
              <a:spcBef>
                <a:spcPts val="0"/>
              </a:spcBef>
              <a:defRPr/>
            </a:pPr>
            <a:r>
              <a:rPr lang="el" sz="2880" b="1">
                <a:solidFill>
                  <a:prstClr val="white"/>
                </a:solidFill>
                <a:latin typeface="Arial" charset="0"/>
                <a:ea typeface="Arial" charset="0"/>
                <a:cs typeface="Arial" charset="0"/>
              </a:rPr>
              <a:t>Τι γνωρίζουμε;</a:t>
            </a:r>
          </a:p>
          <a:p>
            <a:pPr marL="548640" indent="-548640" defTabSz="1097280">
              <a:lnSpc>
                <a:spcPct val="100000"/>
              </a:lnSpc>
              <a:spcBef>
                <a:spcPts val="0"/>
              </a:spcBef>
              <a:buFont typeface="+mj-lt"/>
              <a:buAutoNum type="arabicPeriod" startAt="3"/>
              <a:defRPr/>
            </a:pPr>
            <a:r>
              <a:rPr lang="el" sz="2880">
                <a:solidFill>
                  <a:prstClr val="white"/>
                </a:solidFill>
                <a:latin typeface="Arial" charset="0"/>
                <a:ea typeface="Arial" charset="0"/>
                <a:cs typeface="Arial" charset="0"/>
              </a:rPr>
              <a:t>Οι παραδοσιακές οπτικές αναπαραστάσεις της τοπολογίας δικτύου είναι 2D σχηματικά ή γραφήματα που δεν κλιμακώνονται καλά με αυξημένη (αλλά απαραίτητη) πολυπλοκότητα.   </a:t>
            </a:r>
          </a:p>
          <a:p>
            <a:pPr marL="548640" indent="-548640" defTabSz="1097280">
              <a:lnSpc>
                <a:spcPct val="100000"/>
              </a:lnSpc>
              <a:spcBef>
                <a:spcPts val="0"/>
              </a:spcBef>
              <a:buFont typeface="+mj-lt"/>
              <a:buAutoNum type="arabicPeriod" startAt="3"/>
              <a:defRPr/>
            </a:pPr>
            <a:r>
              <a:rPr lang="el" sz="2880">
                <a:solidFill>
                  <a:prstClr val="white"/>
                </a:solidFill>
                <a:latin typeface="Arial" charset="0"/>
                <a:ea typeface="Arial" charset="0"/>
                <a:cs typeface="Arial" charset="0"/>
              </a:rPr>
              <a:t>Ο ανθρώπινος εγκέφαλος έχει σχεδιαστεί για να κατανοεί γεγονότα στο χρόνο και στο χώρο και επεξεργάζεται αυτές τις πληροφορίες χωρίς συνειδητή προσπάθεια.</a:t>
            </a:r>
          </a:p>
          <a:p>
            <a:pPr marL="548640" indent="-548640" defTabSz="1097280">
              <a:lnSpc>
                <a:spcPct val="100000"/>
              </a:lnSpc>
              <a:spcBef>
                <a:spcPts val="0"/>
              </a:spcBef>
              <a:buFont typeface="+mj-lt"/>
              <a:buAutoNum type="arabicPeriod" startAt="3"/>
              <a:defRPr/>
            </a:pPr>
            <a:endParaRPr lang="en-US" sz="2880">
              <a:solidFill>
                <a:prstClr val="white"/>
              </a:solidFill>
              <a:latin typeface="Arial" charset="0"/>
              <a:ea typeface="Arial" charset="0"/>
              <a:cs typeface="Arial" charset="0"/>
            </a:endParaRPr>
          </a:p>
          <a:p>
            <a:pPr defTabSz="1097280">
              <a:lnSpc>
                <a:spcPct val="100000"/>
              </a:lnSpc>
              <a:spcBef>
                <a:spcPts val="0"/>
              </a:spcBef>
              <a:defRPr/>
            </a:pPr>
            <a:r>
              <a:rPr lang="el" sz="2880" i="1">
                <a:solidFill>
                  <a:prstClr val="white"/>
                </a:solidFill>
                <a:latin typeface="Arial" charset="0"/>
                <a:ea typeface="Arial" charset="0"/>
                <a:cs typeface="Arial" charset="0"/>
              </a:rPr>
              <a:t>Ε</a:t>
            </a:r>
            <a:r>
              <a:rPr lang="el" sz="2880">
                <a:solidFill>
                  <a:prstClr val="white"/>
                </a:solidFill>
                <a:latin typeface="Arial" charset="0"/>
                <a:ea typeface="Arial" charset="0"/>
                <a:cs typeface="Arial" charset="0"/>
              </a:rPr>
              <a:t>: Μια 3D απεικόνιση μικτής πραγματικότητας της τοπολογίας δικτύου θα οδηγήσει σε καλύτερη CSA, ομαδική επικοινωνία και λήψη αποφάσεων σε σύγκριση με τις 2D απεικονίσεις;  </a:t>
            </a:r>
          </a:p>
        </p:txBody>
      </p:sp>
      <p:grpSp>
        <p:nvGrpSpPr>
          <p:cNvPr id="10" name="Gruppe 9"/>
          <p:cNvGrpSpPr/>
          <p:nvPr/>
        </p:nvGrpSpPr>
        <p:grpSpPr>
          <a:xfrm>
            <a:off x="192676" y="7113889"/>
            <a:ext cx="14422482" cy="1148784"/>
            <a:chOff x="160563" y="5928241"/>
            <a:chExt cx="12018735" cy="957320"/>
          </a:xfrm>
        </p:grpSpPr>
        <p:grpSp>
          <p:nvGrpSpPr>
            <p:cNvPr id="2" name="Gruppe 1"/>
            <p:cNvGrpSpPr/>
            <p:nvPr/>
          </p:nvGrpSpPr>
          <p:grpSpPr>
            <a:xfrm>
              <a:off x="160563" y="5928241"/>
              <a:ext cx="12018735" cy="957320"/>
              <a:chOff x="160563" y="5928241"/>
              <a:chExt cx="12018735" cy="957320"/>
            </a:xfrm>
          </p:grpSpPr>
          <p:grpSp>
            <p:nvGrpSpPr>
              <p:cNvPr id="6" name="Gruppe 5"/>
              <p:cNvGrpSpPr/>
              <p:nvPr/>
            </p:nvGrpSpPr>
            <p:grpSpPr>
              <a:xfrm>
                <a:off x="7824987" y="5928241"/>
                <a:ext cx="4354311" cy="957320"/>
                <a:chOff x="7824987" y="5928241"/>
                <a:chExt cx="4354311" cy="957320"/>
              </a:xfrm>
            </p:grpSpPr>
            <p:pic>
              <p:nvPicPr>
                <p:cNvPr id="11" name="Bild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1977" y="6192369"/>
                  <a:ext cx="3327321" cy="693192"/>
                </a:xfrm>
                <a:prstGeom prst="rect">
                  <a:avLst/>
                </a:prstGeom>
              </p:spPr>
            </p:pic>
            <p:pic>
              <p:nvPicPr>
                <p:cNvPr id="12" name="Bild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4987" y="5928241"/>
                  <a:ext cx="887113" cy="887113"/>
                </a:xfrm>
                <a:prstGeom prst="rect">
                  <a:avLst/>
                </a:prstGeom>
              </p:spPr>
            </p:pic>
          </p:grpSp>
          <p:pic>
            <p:nvPicPr>
              <p:cNvPr id="13" name="Bilde 12">
                <a:extLst>
                  <a:ext uri="{FF2B5EF4-FFF2-40B4-BE49-F238E27FC236}">
                    <a16:creationId xmlns:a16="http://schemas.microsoft.com/office/drawing/2014/main" id="{A71F1799-6D83-B042-96E3-C1F8A01F93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563" y="6416383"/>
                <a:ext cx="3230337" cy="301338"/>
              </a:xfrm>
              <a:prstGeom prst="rect">
                <a:avLst/>
              </a:prstGeom>
            </p:spPr>
          </p:pic>
        </p:grpSp>
        <p:pic>
          <p:nvPicPr>
            <p:cNvPr id="5" name="Bild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1589" y="6285819"/>
              <a:ext cx="3895859" cy="524420"/>
            </a:xfrm>
            <a:prstGeom prst="rect">
              <a:avLst/>
            </a:prstGeom>
          </p:spPr>
        </p:pic>
      </p:grpSp>
    </p:spTree>
    <p:extLst>
      <p:ext uri="{BB962C8B-B14F-4D97-AF65-F5344CB8AC3E}">
        <p14:creationId xmlns:p14="http://schemas.microsoft.com/office/powerpoint/2010/main" val="188191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57889" y="1291913"/>
            <a:ext cx="10022096" cy="4559956"/>
          </a:xfrm>
          <a:prstGeom prst="rect">
            <a:avLst/>
          </a:prstGeom>
        </p:spPr>
      </p:pic>
      <p:sp>
        <p:nvSpPr>
          <p:cNvPr id="10" name="Tittel 1"/>
          <p:cNvSpPr>
            <a:spLocks noGrp="1"/>
          </p:cNvSpPr>
          <p:nvPr>
            <p:ph type="title"/>
          </p:nvPr>
        </p:nvSpPr>
        <p:spPr>
          <a:xfrm>
            <a:off x="192676" y="162629"/>
            <a:ext cx="14157581" cy="1093686"/>
          </a:xfrm>
        </p:spPr>
        <p:txBody>
          <a:bodyPr>
            <a:noAutofit/>
          </a:bodyPr>
          <a:lstStyle/>
          <a:p>
            <a:r>
              <a:rPr lang="el" sz="7200" b="1">
                <a:solidFill>
                  <a:schemeClr val="accent1"/>
                </a:solidFill>
                <a:latin typeface="Helvetica Neue" charset="0"/>
                <a:ea typeface="Helvetica Neue" charset="0"/>
                <a:cs typeface="Helvetica Neue" charset="0"/>
              </a:rPr>
              <a:t>Μέθοδοι</a:t>
            </a: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l" sz="2160">
                <a:solidFill>
                  <a:prstClr val="white"/>
                </a:solidFill>
                <a:latin typeface="Arial" charset="0"/>
                <a:ea typeface="Arial" charset="0"/>
                <a:cs typeface="Arial" charset="0"/>
              </a:rPr>
              <a:t>Όλα τα</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Ένα</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Δύο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τρία</a:t>
            </a:r>
          </a:p>
        </p:txBody>
      </p:sp>
      <p:sp>
        <p:nvSpPr>
          <p:cNvPr id="3" name="TekstSylinder 2"/>
          <p:cNvSpPr txBox="1"/>
          <p:nvPr/>
        </p:nvSpPr>
        <p:spPr>
          <a:xfrm>
            <a:off x="188919" y="2065328"/>
            <a:ext cx="6299908" cy="6001643"/>
          </a:xfrm>
          <a:prstGeom prst="rect">
            <a:avLst/>
          </a:prstGeom>
          <a:noFill/>
        </p:spPr>
        <p:txBody>
          <a:bodyPr wrap="square" rtlCol="0">
            <a:spAutoFit/>
          </a:bodyPr>
          <a:lstStyle/>
          <a:p>
            <a:pPr defTabSz="1097280" eaLnBrk="0" fontAlgn="base" hangingPunct="0">
              <a:spcBef>
                <a:spcPct val="0"/>
              </a:spcBef>
              <a:spcAft>
                <a:spcPct val="0"/>
              </a:spcAft>
            </a:pPr>
            <a:r>
              <a:rPr lang="el" sz="1920" b="1" dirty="0">
                <a:solidFill>
                  <a:prstClr val="black"/>
                </a:solidFill>
                <a:latin typeface="Arial" charset="0"/>
                <a:ea typeface="Arial" charset="0"/>
                <a:cs typeface="Arial" charset="0"/>
              </a:rPr>
              <a:t>Κυβερνοδόκιμοι στο CISK</a:t>
            </a:r>
          </a:p>
          <a:p>
            <a:pPr defTabSz="1097280" eaLnBrk="0" fontAlgn="base" hangingPunct="0">
              <a:spcBef>
                <a:spcPct val="0"/>
              </a:spcBef>
              <a:spcAft>
                <a:spcPct val="0"/>
              </a:spcAft>
            </a:pPr>
            <a:r>
              <a:rPr lang="el" sz="1920" b="1" dirty="0">
                <a:solidFill>
                  <a:prstClr val="black"/>
                </a:solidFill>
                <a:latin typeface="Arial" charset="0"/>
                <a:ea typeface="Arial" charset="0"/>
                <a:cs typeface="Arial" charset="0"/>
              </a:rPr>
              <a:t>N = 22, μέση ηλικία = 22,5, γυναίκα = 5</a:t>
            </a:r>
          </a:p>
          <a:p>
            <a:pPr marL="342900" indent="-342900" defTabSz="1097280" eaLnBrk="0" fontAlgn="base" hangingPunct="0">
              <a:spcBef>
                <a:spcPct val="0"/>
              </a:spcBef>
              <a:spcAft>
                <a:spcPct val="0"/>
              </a:spcAft>
              <a:buFont typeface="Arial" charset="0"/>
              <a:buChar char="•"/>
            </a:pPr>
            <a:r>
              <a:rPr lang="el" sz="1920" dirty="0">
                <a:solidFill>
                  <a:prstClr val="black"/>
                </a:solidFill>
                <a:latin typeface="Arial" charset="0"/>
                <a:ea typeface="Arial" charset="0"/>
                <a:cs typeface="Arial" charset="0"/>
              </a:rPr>
              <a:t>Χωρισμένοι σε συνεταιριστικές δυάδες</a:t>
            </a:r>
          </a:p>
          <a:p>
            <a:pPr marL="342900" indent="-342900" defTabSz="1097280" eaLnBrk="0" fontAlgn="base" hangingPunct="0">
              <a:spcBef>
                <a:spcPct val="0"/>
              </a:spcBef>
              <a:spcAft>
                <a:spcPct val="0"/>
              </a:spcAft>
              <a:buFont typeface="Arial" charset="0"/>
              <a:buChar char="•"/>
            </a:pPr>
            <a:r>
              <a:rPr lang="el" sz="1920" dirty="0">
                <a:solidFill>
                  <a:prstClr val="black"/>
                </a:solidFill>
                <a:latin typeface="Arial" charset="0"/>
                <a:ea typeface="Arial" charset="0"/>
                <a:cs typeface="Arial" charset="0"/>
              </a:rPr>
              <a:t>Δύο ομάδες που βλέπουν τα ίδια δεδομένα δικτύου  </a:t>
            </a:r>
          </a:p>
          <a:p>
            <a:pPr marL="960120" lvl="1" indent="-411480" defTabSz="1097280" eaLnBrk="0" fontAlgn="base" hangingPunct="0">
              <a:spcBef>
                <a:spcPct val="0"/>
              </a:spcBef>
              <a:spcAft>
                <a:spcPct val="0"/>
              </a:spcAft>
              <a:buFont typeface="+mj-lt"/>
              <a:buAutoNum type="arabicPeriod"/>
            </a:pPr>
            <a:r>
              <a:rPr lang="el" sz="1920" dirty="0">
                <a:solidFill>
                  <a:prstClr val="black"/>
                </a:solidFill>
                <a:latin typeface="Arial" charset="0"/>
                <a:ea typeface="Arial" charset="0"/>
                <a:cs typeface="Arial" charset="0"/>
              </a:rPr>
              <a:t>Archime(2D), n = 10</a:t>
            </a:r>
          </a:p>
          <a:p>
            <a:pPr marL="960120" lvl="1" indent="-411480" defTabSz="1097280" eaLnBrk="0" fontAlgn="base" hangingPunct="0">
              <a:spcBef>
                <a:spcPct val="0"/>
              </a:spcBef>
              <a:spcAft>
                <a:spcPct val="0"/>
              </a:spcAft>
              <a:buFont typeface="+mj-lt"/>
              <a:buAutoNum type="arabicPeriod"/>
            </a:pPr>
            <a:r>
              <a:rPr lang="el" sz="1920" dirty="0">
                <a:solidFill>
                  <a:prstClr val="black"/>
                </a:solidFill>
                <a:latin typeface="Arial" charset="0"/>
                <a:ea typeface="Arial" charset="0"/>
                <a:cs typeface="Arial" charset="0"/>
              </a:rPr>
              <a:t>VDE (3D), n = 12</a:t>
            </a: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el" sz="1920" b="1" dirty="0">
                <a:solidFill>
                  <a:prstClr val="black"/>
                </a:solidFill>
                <a:latin typeface="Arial" charset="0"/>
                <a:ea typeface="Arial" charset="0"/>
                <a:cs typeface="Arial" charset="0"/>
              </a:rPr>
              <a:t>Τρεις εργασίες</a:t>
            </a:r>
          </a:p>
          <a:p>
            <a:pPr marL="960120" lvl="1" indent="-411480" defTabSz="1097280" eaLnBrk="0" fontAlgn="base" hangingPunct="0">
              <a:spcBef>
                <a:spcPct val="0"/>
              </a:spcBef>
              <a:spcAft>
                <a:spcPct val="0"/>
              </a:spcAft>
              <a:buFont typeface="+mj-lt"/>
              <a:buAutoNum type="arabicPeriod"/>
            </a:pPr>
            <a:r>
              <a:rPr lang="el" sz="1920" dirty="0">
                <a:solidFill>
                  <a:prstClr val="black"/>
                </a:solidFill>
                <a:latin typeface="Arial" charset="0"/>
                <a:ea typeface="Arial" charset="0"/>
                <a:cs typeface="Arial" charset="0"/>
              </a:rPr>
              <a:t>Εξηγήστε την κανονική τοπολογία δικτύου (διάταξη) στον συμπαίκτη</a:t>
            </a:r>
          </a:p>
          <a:p>
            <a:pPr marL="960120" lvl="1" indent="-411480" defTabSz="1097280" eaLnBrk="0" fontAlgn="base" hangingPunct="0">
              <a:spcBef>
                <a:spcPct val="0"/>
              </a:spcBef>
              <a:spcAft>
                <a:spcPct val="0"/>
              </a:spcAft>
              <a:buFont typeface="+mj-lt"/>
              <a:buAutoNum type="arabicPeriod"/>
            </a:pPr>
            <a:r>
              <a:rPr lang="el" sz="1920" dirty="0">
                <a:solidFill>
                  <a:prstClr val="black"/>
                </a:solidFill>
                <a:latin typeface="Arial" charset="0"/>
                <a:ea typeface="Arial" charset="0"/>
                <a:cs typeface="Arial" charset="0"/>
              </a:rPr>
              <a:t>Βρείτε αντιπάλους (κόκκινη ομάδα) που στοχεύουν το συμμαχικό δίκτυο (μπλε ομάδα) κατά τη διάρκεια προσομοίωσης επίθεσης</a:t>
            </a:r>
          </a:p>
          <a:p>
            <a:pPr marL="960120" lvl="1" indent="-411480" defTabSz="1097280" eaLnBrk="0" fontAlgn="base" hangingPunct="0">
              <a:spcBef>
                <a:spcPct val="0"/>
              </a:spcBef>
              <a:spcAft>
                <a:spcPct val="0"/>
              </a:spcAft>
              <a:buFont typeface="+mj-lt"/>
              <a:buAutoNum type="arabicPeriod"/>
            </a:pPr>
            <a:r>
              <a:rPr lang="el" sz="1920" dirty="0">
                <a:solidFill>
                  <a:prstClr val="black"/>
                </a:solidFill>
                <a:latin typeface="Arial" charset="0"/>
                <a:ea typeface="Arial" charset="0"/>
                <a:cs typeface="Arial" charset="0"/>
              </a:rPr>
              <a:t>Βρείτε πού έγινε κατάχρηση του δικτύου για πρόσβαση κόκκινης ομάδας (πλευρικές κινήσεις)</a:t>
            </a: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a:p>
            <a:pPr marL="411480" indent="-411480" defTabSz="1097280" eaLnBrk="0" fontAlgn="base" hangingPunct="0">
              <a:spcBef>
                <a:spcPct val="0"/>
              </a:spcBef>
              <a:spcAft>
                <a:spcPct val="0"/>
              </a:spcAft>
              <a:buFont typeface="Arial" charset="0"/>
              <a:buChar char="•"/>
            </a:pPr>
            <a:r>
              <a:rPr lang="el" sz="1920" b="1" dirty="0">
                <a:solidFill>
                  <a:prstClr val="black"/>
                </a:solidFill>
                <a:latin typeface="Arial" charset="0"/>
                <a:ea typeface="Arial" charset="0"/>
                <a:cs typeface="Arial" charset="0"/>
              </a:rPr>
              <a:t>Δεδομένα δικτύου από την άσκηση κυβερνοάμυνας Locked Shields του ΝΑΤΟ 2022 </a:t>
            </a:r>
          </a:p>
          <a:p>
            <a:pPr marL="548640" lvl="1" defTabSz="1097280" eaLnBrk="0" fontAlgn="base" hangingPunct="0">
              <a:spcBef>
                <a:spcPct val="0"/>
              </a:spcBef>
              <a:spcAft>
                <a:spcPct val="0"/>
              </a:spcAft>
            </a:pPr>
            <a:endParaRPr lang="en-US" sz="1920" dirty="0">
              <a:solidFill>
                <a:prstClr val="black"/>
              </a:solidFill>
              <a:latin typeface="Arial" charset="0"/>
              <a:ea typeface="Arial" charset="0"/>
              <a:cs typeface="Arial" charset="0"/>
            </a:endParaRP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22571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el" sz="7200" b="1">
                <a:solidFill>
                  <a:schemeClr val="accent1"/>
                </a:solidFill>
                <a:latin typeface="Helvetica Neue" charset="0"/>
                <a:ea typeface="Helvetica Neue" charset="0"/>
                <a:cs typeface="Helvetica Neue" charset="0"/>
              </a:rPr>
              <a:t>Μέθοδοι</a:t>
            </a: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l" sz="2160">
                <a:solidFill>
                  <a:prstClr val="white"/>
                </a:solidFill>
                <a:latin typeface="Arial" charset="0"/>
                <a:ea typeface="Arial" charset="0"/>
                <a:cs typeface="Arial" charset="0"/>
              </a:rPr>
              <a:t>Όλα τα</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Ένα</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Δύο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τρία</a:t>
            </a:r>
          </a:p>
        </p:txBody>
      </p:sp>
      <p:sp>
        <p:nvSpPr>
          <p:cNvPr id="3" name="TekstSylinder 2"/>
          <p:cNvSpPr txBox="1"/>
          <p:nvPr/>
        </p:nvSpPr>
        <p:spPr>
          <a:xfrm>
            <a:off x="420933" y="1200513"/>
            <a:ext cx="11771068" cy="2973122"/>
          </a:xfrm>
          <a:prstGeom prst="rect">
            <a:avLst/>
          </a:prstGeom>
          <a:noFill/>
        </p:spPr>
        <p:txBody>
          <a:bodyPr wrap="square" rtlCol="0">
            <a:spAutoFit/>
          </a:bodyPr>
          <a:lstStyle/>
          <a:p>
            <a:pPr defTabSz="1097280" eaLnBrk="0" fontAlgn="base" hangingPunct="0">
              <a:spcBef>
                <a:spcPct val="0"/>
              </a:spcBef>
              <a:spcAft>
                <a:spcPct val="0"/>
              </a:spcAft>
            </a:pPr>
            <a:r>
              <a:rPr lang="el" sz="3360" b="1">
                <a:solidFill>
                  <a:prstClr val="black"/>
                </a:solidFill>
                <a:latin typeface="Arial" charset="0"/>
                <a:ea typeface="Arial" charset="0"/>
                <a:cs typeface="Arial" charset="0"/>
              </a:rPr>
              <a:t>Αποτελέσματα</a:t>
            </a:r>
            <a:endParaRPr lang="en-US" sz="2400" b="1">
              <a:solidFill>
                <a:prstClr val="black"/>
              </a:solidFill>
              <a:latin typeface="Arial" charset="0"/>
              <a:ea typeface="Arial" charset="0"/>
              <a:cs typeface="Arial" charset="0"/>
            </a:endParaRPr>
          </a:p>
          <a:p>
            <a:pPr defTabSz="1097280" eaLnBrk="0" fontAlgn="base" hangingPunct="0">
              <a:spcBef>
                <a:spcPct val="0"/>
              </a:spcBef>
              <a:spcAft>
                <a:spcPct val="0"/>
              </a:spcAft>
            </a:pPr>
            <a:endParaRPr lang="en-US" sz="1920" b="1">
              <a:solidFill>
                <a:prstClr val="black"/>
              </a:solidFill>
              <a:latin typeface="Arial" charset="0"/>
              <a:ea typeface="Arial" charset="0"/>
              <a:cs typeface="Arial" charset="0"/>
            </a:endParaRPr>
          </a:p>
          <a:p>
            <a:pPr marL="411480" indent="-411480" defTabSz="1097280" eaLnBrk="0" fontAlgn="base" hangingPunct="0">
              <a:spcBef>
                <a:spcPct val="0"/>
              </a:spcBef>
              <a:spcAft>
                <a:spcPct val="0"/>
              </a:spcAft>
              <a:buFont typeface="+mj-lt"/>
              <a:buAutoNum type="arabicPeriod"/>
            </a:pPr>
            <a:r>
              <a:rPr lang="el" sz="2400">
                <a:solidFill>
                  <a:prstClr val="black"/>
                </a:solidFill>
                <a:latin typeface="Arial" charset="0"/>
                <a:ea typeface="Arial" charset="0"/>
                <a:cs typeface="Arial" charset="0"/>
              </a:rPr>
              <a:t>Αναγνώριση τοπολογίας σε 2D</a:t>
            </a:r>
          </a:p>
          <a:p>
            <a:pPr marL="411480" indent="-411480" defTabSz="1097280" eaLnBrk="0" fontAlgn="base" hangingPunct="0">
              <a:spcBef>
                <a:spcPct val="0"/>
              </a:spcBef>
              <a:spcAft>
                <a:spcPct val="0"/>
              </a:spcAft>
              <a:buFont typeface="+mj-lt"/>
              <a:buAutoNum type="arabicPeriod"/>
            </a:pPr>
            <a:r>
              <a:rPr lang="el" sz="2400">
                <a:solidFill>
                  <a:prstClr val="black"/>
                </a:solidFill>
                <a:latin typeface="Arial" charset="0"/>
                <a:ea typeface="Arial" charset="0"/>
                <a:cs typeface="Arial" charset="0"/>
              </a:rPr>
              <a:t>Επίγνωση της κατάστασης στον κυβερνοχώρο (CSA)</a:t>
            </a:r>
          </a:p>
          <a:p>
            <a:pPr marL="411480" indent="-411480" defTabSz="1097280" eaLnBrk="0" fontAlgn="base" hangingPunct="0">
              <a:spcBef>
                <a:spcPct val="0"/>
              </a:spcBef>
              <a:spcAft>
                <a:spcPct val="0"/>
              </a:spcAft>
              <a:buFont typeface="+mj-lt"/>
              <a:buAutoNum type="arabicPeriod"/>
            </a:pPr>
            <a:r>
              <a:rPr lang="el" sz="2400">
                <a:solidFill>
                  <a:prstClr val="black"/>
                </a:solidFill>
                <a:latin typeface="Arial" charset="0"/>
                <a:ea typeface="Arial" charset="0"/>
                <a:cs typeface="Arial" charset="0"/>
              </a:rPr>
              <a:t>Παρατηρούμενη επικοινωνία &amp; Αυτοαναφερόμενες απαιτήσεις επικοινωνίας</a:t>
            </a:r>
          </a:p>
          <a:p>
            <a:pPr marL="411480" indent="-411480" defTabSz="1097280" eaLnBrk="0" fontAlgn="base" hangingPunct="0">
              <a:spcBef>
                <a:spcPct val="0"/>
              </a:spcBef>
              <a:spcAft>
                <a:spcPct val="0"/>
              </a:spcAft>
              <a:buFont typeface="+mj-lt"/>
              <a:buAutoNum type="arabicPeriod"/>
            </a:pPr>
            <a:r>
              <a:rPr lang="el" sz="2400">
                <a:solidFill>
                  <a:prstClr val="black"/>
                </a:solidFill>
                <a:latin typeface="Arial" charset="0"/>
                <a:ea typeface="Arial" charset="0"/>
                <a:cs typeface="Arial" charset="0"/>
              </a:rPr>
              <a:t>Λήψη αποφάσεων</a:t>
            </a:r>
          </a:p>
          <a:p>
            <a:pPr marL="411480" indent="-411480" defTabSz="1097280" eaLnBrk="0" fontAlgn="base" hangingPunct="0">
              <a:spcBef>
                <a:spcPct val="0"/>
              </a:spcBef>
              <a:spcAft>
                <a:spcPct val="0"/>
              </a:spcAft>
              <a:buFont typeface="+mj-lt"/>
              <a:buAutoNum type="arabicPeriod"/>
            </a:pPr>
            <a:endParaRPr lang="en-US" sz="1920">
              <a:solidFill>
                <a:prstClr val="black"/>
              </a:solidFill>
              <a:latin typeface="Arial" charset="0"/>
              <a:ea typeface="Arial" charset="0"/>
              <a:cs typeface="Arial" charset="0"/>
            </a:endParaRPr>
          </a:p>
          <a:p>
            <a:pPr marL="960120" lvl="1" indent="-411480" defTabSz="1097280" eaLnBrk="0" fontAlgn="base" hangingPunct="0">
              <a:spcBef>
                <a:spcPct val="0"/>
              </a:spcBef>
              <a:spcAft>
                <a:spcPct val="0"/>
              </a:spcAft>
              <a:buFont typeface="+mj-lt"/>
              <a:buAutoNum type="arabicPeriod"/>
            </a:pPr>
            <a:endParaRPr lang="en-US" sz="1920">
              <a:solidFill>
                <a:prstClr val="black"/>
              </a:solidFill>
              <a:latin typeface="Arial" charset="0"/>
              <a:ea typeface="Arial" charset="0"/>
              <a:cs typeface="Arial" charset="0"/>
            </a:endParaRPr>
          </a:p>
        </p:txBody>
      </p:sp>
      <p:pic>
        <p:nvPicPr>
          <p:cNvPr id="15" name="Bilde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40694" y="3607487"/>
            <a:ext cx="10124196" cy="3285455"/>
          </a:xfrm>
          <a:prstGeom prst="rect">
            <a:avLst/>
          </a:prstGeom>
        </p:spPr>
      </p:pic>
      <p:cxnSp>
        <p:nvCxnSpPr>
          <p:cNvPr id="5" name="Rett pil 4"/>
          <p:cNvCxnSpPr/>
          <p:nvPr/>
        </p:nvCxnSpPr>
        <p:spPr>
          <a:xfrm>
            <a:off x="3455664" y="2388580"/>
            <a:ext cx="2850802" cy="15661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tt pil 17"/>
          <p:cNvCxnSpPr/>
          <p:nvPr/>
        </p:nvCxnSpPr>
        <p:spPr>
          <a:xfrm flipH="1">
            <a:off x="5029200" y="2757544"/>
            <a:ext cx="176311" cy="17719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tt pil 31"/>
          <p:cNvCxnSpPr/>
          <p:nvPr/>
        </p:nvCxnSpPr>
        <p:spPr>
          <a:xfrm>
            <a:off x="7039830" y="3120196"/>
            <a:ext cx="1683026" cy="28996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ett pil 45"/>
          <p:cNvCxnSpPr/>
          <p:nvPr/>
        </p:nvCxnSpPr>
        <p:spPr>
          <a:xfrm>
            <a:off x="3261017" y="3396692"/>
            <a:ext cx="5461840" cy="14554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7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wrap="square" lIns="109728" tIns="54864" rIns="109728" bIns="54864" rtlCol="0" anchor="b" anchorCtr="0">
            <a:normAutofit fontScale="925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l" sz="4800">
                <a:solidFill>
                  <a:srgbClr val="000000"/>
                </a:solidFill>
                <a:latin typeface="Verdana"/>
              </a:rPr>
              <a:t>Κέντρα Επιχειρήσεων Ασφαλείας (SOC)</a:t>
            </a:r>
          </a:p>
        </p:txBody>
      </p:sp>
      <p:sp>
        <p:nvSpPr>
          <p:cNvPr id="4" name="TekstSylinder 3"/>
          <p:cNvSpPr txBox="1"/>
          <p:nvPr/>
        </p:nvSpPr>
        <p:spPr>
          <a:xfrm>
            <a:off x="1363677" y="2902090"/>
            <a:ext cx="5951524" cy="4227083"/>
          </a:xfrm>
          <a:prstGeom prst="rect">
            <a:avLst/>
          </a:prstGeom>
        </p:spPr>
        <p:txBody>
          <a:bodyPr vert="horz" lIns="109728" tIns="54864" rIns="109728" bIns="54864" rtlCol="0" anchor="t">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srgbClr val="000000"/>
                </a:solidFill>
                <a:latin typeface="Calibri" pitchFamily="34" charset="0"/>
              </a:rPr>
              <a:t>Οι οργανισμοί αναθέτουν τις λειτουργίες κυβερνοασφάλειας σε SOC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srgbClr val="000000"/>
                </a:solidFill>
                <a:latin typeface="Calibri" pitchFamily="34" charset="0"/>
              </a:rPr>
              <a:t>Οι ομάδες SOC καλύπτουν πολλαπλές δραστηριότητες ασφαλείας και αναλύουν </a:t>
            </a:r>
            <a:br>
              <a:rPr lang="en-US" sz="2400">
                <a:solidFill>
                  <a:srgbClr val="000000"/>
                </a:solidFill>
                <a:latin typeface="Calibri" pitchFamily="34" charset="0"/>
              </a:rPr>
            </a:br>
            <a:r>
              <a:rPr lang="el" sz="2400">
                <a:solidFill>
                  <a:srgbClr val="000000"/>
                </a:solidFill>
                <a:latin typeface="Calibri" pitchFamily="34" charset="0"/>
              </a:rPr>
              <a:t>μεγάλες και συνεχείς ροές δεδομένων </a:t>
            </a:r>
            <a:br>
              <a:rPr lang="en-US" sz="2400">
                <a:solidFill>
                  <a:srgbClr val="000000"/>
                </a:solidFill>
                <a:latin typeface="Calibri" pitchFamily="34" charset="0"/>
              </a:rPr>
            </a:br>
            <a:endParaRPr lang="en-US" sz="240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srgbClr val="000000"/>
                </a:solidFill>
                <a:latin typeface="Calibri" pitchFamily="34" charset="0"/>
              </a:rPr>
              <a:t>Τεχνικά καθήκοντα και λήψη αποφάσεων που ανατίθενται σε διαφορετικές </a:t>
            </a:r>
            <a:br>
              <a:rPr lang="en-US" sz="2400">
                <a:solidFill>
                  <a:srgbClr val="000000"/>
                </a:solidFill>
                <a:latin typeface="Calibri" pitchFamily="34" charset="0"/>
              </a:rPr>
            </a:br>
            <a:r>
              <a:rPr lang="el" sz="2400">
                <a:solidFill>
                  <a:srgbClr val="000000"/>
                </a:solidFill>
                <a:latin typeface="Calibri" pitchFamily="34" charset="0"/>
              </a:rPr>
              <a:t>θέσεις στο SOC (Muniz et al., 2015)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p:txBody>
      </p:sp>
      <p:pic>
        <p:nvPicPr>
          <p:cNvPr id="3" name="Bil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3801" y="586942"/>
            <a:ext cx="4263485" cy="6559208"/>
          </a:xfrm>
          <a:prstGeom prst="rect">
            <a:avLst/>
          </a:prstGeom>
        </p:spPr>
      </p:pic>
    </p:spTree>
    <p:extLst>
      <p:ext uri="{BB962C8B-B14F-4D97-AF65-F5344CB8AC3E}">
        <p14:creationId xmlns:p14="http://schemas.microsoft.com/office/powerpoint/2010/main" val="278696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9654" y="1424650"/>
            <a:ext cx="7980602" cy="5632556"/>
          </a:xfrm>
          <a:prstGeom prst="rect">
            <a:avLst/>
          </a:prstGeom>
        </p:spPr>
      </p:pic>
      <p:sp>
        <p:nvSpPr>
          <p:cNvPr id="10" name="Tittel 1"/>
          <p:cNvSpPr>
            <a:spLocks noGrp="1"/>
          </p:cNvSpPr>
          <p:nvPr>
            <p:ph type="title"/>
          </p:nvPr>
        </p:nvSpPr>
        <p:spPr>
          <a:xfrm>
            <a:off x="192676" y="162629"/>
            <a:ext cx="14157581" cy="1093686"/>
          </a:xfrm>
        </p:spPr>
        <p:txBody>
          <a:bodyPr>
            <a:noAutofit/>
          </a:bodyPr>
          <a:lstStyle/>
          <a:p>
            <a:r>
              <a:rPr lang="el" b="1" err="1">
                <a:solidFill>
                  <a:schemeClr val="accent1"/>
                </a:solidFill>
                <a:latin typeface="Helvetica Neue" charset="0"/>
                <a:ea typeface="Helvetica Neue" charset="0"/>
                <a:cs typeface="Helvetica Neue" charset="0"/>
              </a:rPr>
              <a:t>Οπτικοποιήσεις στη συνθήκη Arkime (2D).</a:t>
            </a:r>
            <a:endParaRPr lang="nb-NO" b="1">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l" sz="2160">
                <a:solidFill>
                  <a:prstClr val="white"/>
                </a:solidFill>
                <a:latin typeface="Arial" charset="0"/>
                <a:ea typeface="Arial" charset="0"/>
                <a:cs typeface="Arial" charset="0"/>
              </a:rPr>
              <a:t>Όλο το κείμενο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Ένα</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Δύο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τρία</a:t>
            </a:r>
          </a:p>
        </p:txBody>
      </p:sp>
      <p:grpSp>
        <p:nvGrpSpPr>
          <p:cNvPr id="9" name="Gruppe 8"/>
          <p:cNvGrpSpPr/>
          <p:nvPr/>
        </p:nvGrpSpPr>
        <p:grpSpPr>
          <a:xfrm>
            <a:off x="192676" y="2096219"/>
            <a:ext cx="5848986" cy="3755650"/>
            <a:chOff x="140708" y="1900270"/>
            <a:chExt cx="4874155" cy="3129708"/>
          </a:xfrm>
        </p:grpSpPr>
        <p:pic>
          <p:nvPicPr>
            <p:cNvPr id="5" name="Bild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563" y="1910102"/>
              <a:ext cx="4834636" cy="3106734"/>
            </a:xfrm>
            <a:prstGeom prst="rect">
              <a:avLst/>
            </a:prstGeom>
          </p:spPr>
        </p:pic>
        <p:sp>
          <p:nvSpPr>
            <p:cNvPr id="8" name="Ramme 7"/>
            <p:cNvSpPr/>
            <p:nvPr/>
          </p:nvSpPr>
          <p:spPr>
            <a:xfrm>
              <a:off x="140708" y="1900270"/>
              <a:ext cx="4874155" cy="3129708"/>
            </a:xfrm>
            <a:prstGeom prst="frame">
              <a:avLst>
                <a:gd name="adj1" fmla="val 60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black"/>
                </a:solidFill>
                <a:latin typeface="Calibri" panose="020F0502020204030204"/>
              </a:endParaRPr>
            </a:p>
          </p:txBody>
        </p:sp>
      </p:grpSp>
      <p:sp>
        <p:nvSpPr>
          <p:cNvPr id="18" name="TextBox 10">
            <a:extLst>
              <a:ext uri="{FF2B5EF4-FFF2-40B4-BE49-F238E27FC236}">
                <a16:creationId xmlns:a16="http://schemas.microsoft.com/office/drawing/2014/main" id="{3F10889E-77CE-4808-ABA1-298F09A9637B}"/>
              </a:ext>
            </a:extLst>
          </p:cNvPr>
          <p:cNvSpPr txBox="1"/>
          <p:nvPr/>
        </p:nvSpPr>
        <p:spPr>
          <a:xfrm>
            <a:off x="192676" y="5863667"/>
            <a:ext cx="3082159" cy="350865"/>
          </a:xfrm>
          <a:prstGeom prst="rect">
            <a:avLst/>
          </a:prstGeom>
          <a:noFill/>
        </p:spPr>
        <p:txBody>
          <a:bodyPr wrap="square" rtlCol="0">
            <a:spAutoFit/>
          </a:bodyPr>
          <a:lstStyle/>
          <a:p>
            <a:pPr defTabSz="1097280" eaLnBrk="0" fontAlgn="base" hangingPunct="0">
              <a:spcBef>
                <a:spcPct val="0"/>
              </a:spcBef>
              <a:spcAft>
                <a:spcPct val="0"/>
              </a:spcAft>
            </a:pPr>
            <a:r>
              <a:rPr lang="el" sz="1680">
                <a:solidFill>
                  <a:prstClr val="black"/>
                </a:solidFill>
                <a:latin typeface="Arial" charset="0"/>
                <a:ea typeface="Arial" charset="0"/>
                <a:cs typeface="Arial" charset="0"/>
              </a:rPr>
              <a:t>2D Σχηματικά σε χαρτί</a:t>
            </a:r>
            <a:endParaRPr lang="nb-NO" sz="1680">
              <a:solidFill>
                <a:prstClr val="black"/>
              </a:solidFill>
              <a:latin typeface="Arial" charset="0"/>
              <a:ea typeface="Arial" charset="0"/>
              <a:cs typeface="Arial" charset="0"/>
            </a:endParaRPr>
          </a:p>
        </p:txBody>
      </p:sp>
      <p:sp>
        <p:nvSpPr>
          <p:cNvPr id="23" name="TextBox 10">
            <a:extLst>
              <a:ext uri="{FF2B5EF4-FFF2-40B4-BE49-F238E27FC236}">
                <a16:creationId xmlns:a16="http://schemas.microsoft.com/office/drawing/2014/main" id="{3F10889E-77CE-4808-ABA1-298F09A9637B}"/>
              </a:ext>
            </a:extLst>
          </p:cNvPr>
          <p:cNvSpPr txBox="1"/>
          <p:nvPr/>
        </p:nvSpPr>
        <p:spPr>
          <a:xfrm>
            <a:off x="10058400" y="6772787"/>
            <a:ext cx="4398677" cy="350865"/>
          </a:xfrm>
          <a:prstGeom prst="rect">
            <a:avLst/>
          </a:prstGeom>
          <a:noFill/>
        </p:spPr>
        <p:txBody>
          <a:bodyPr wrap="square" rtlCol="0">
            <a:spAutoFit/>
          </a:bodyPr>
          <a:lstStyle/>
          <a:p>
            <a:pPr defTabSz="1097280" eaLnBrk="0" fontAlgn="base" hangingPunct="0">
              <a:spcBef>
                <a:spcPct val="0"/>
              </a:spcBef>
              <a:spcAft>
                <a:spcPct val="0"/>
              </a:spcAft>
            </a:pPr>
            <a:r>
              <a:rPr lang="el" sz="1680">
                <a:solidFill>
                  <a:prstClr val="black"/>
                </a:solidFill>
                <a:latin typeface="Arial" charset="0"/>
                <a:ea typeface="Arial" charset="0"/>
                <a:cs typeface="Arial" charset="0"/>
              </a:rPr>
              <a:t>Προβολή γραφήματος του δικτύου στο λογισμικό Arkime</a:t>
            </a:r>
          </a:p>
        </p:txBody>
      </p:sp>
      <p:grpSp>
        <p:nvGrpSpPr>
          <p:cNvPr id="27" name="Gruppe 26"/>
          <p:cNvGrpSpPr/>
          <p:nvPr/>
        </p:nvGrpSpPr>
        <p:grpSpPr>
          <a:xfrm>
            <a:off x="11308080" y="3370863"/>
            <a:ext cx="4610959" cy="504360"/>
            <a:chOff x="9423400" y="2809050"/>
            <a:chExt cx="3842466" cy="420300"/>
          </a:xfrm>
        </p:grpSpPr>
        <p:cxnSp>
          <p:nvCxnSpPr>
            <p:cNvPr id="17" name="Rett pil 16"/>
            <p:cNvCxnSpPr/>
            <p:nvPr/>
          </p:nvCxnSpPr>
          <p:spPr>
            <a:xfrm flipH="1" flipV="1">
              <a:off x="9423400" y="2809050"/>
              <a:ext cx="711200" cy="295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10">
              <a:extLst>
                <a:ext uri="{FF2B5EF4-FFF2-40B4-BE49-F238E27FC236}">
                  <a16:creationId xmlns:a16="http://schemas.microsoft.com/office/drawing/2014/main" id="{3F10889E-77CE-4808-ABA1-298F09A9637B}"/>
                </a:ext>
              </a:extLst>
            </p:cNvPr>
            <p:cNvSpPr txBox="1"/>
            <p:nvPr/>
          </p:nvSpPr>
          <p:spPr>
            <a:xfrm>
              <a:off x="10064152" y="2936962"/>
              <a:ext cx="3201714" cy="292388"/>
            </a:xfrm>
            <a:prstGeom prst="rect">
              <a:avLst/>
            </a:prstGeom>
            <a:noFill/>
          </p:spPr>
          <p:txBody>
            <a:bodyPr wrap="square" rtlCol="0">
              <a:spAutoFit/>
            </a:bodyPr>
            <a:lstStyle/>
            <a:p>
              <a:pPr defTabSz="1097280" eaLnBrk="0" fontAlgn="base" hangingPunct="0">
                <a:spcBef>
                  <a:spcPct val="0"/>
                </a:spcBef>
                <a:spcAft>
                  <a:spcPct val="0"/>
                </a:spcAft>
              </a:pPr>
              <a:r>
                <a:rPr lang="el" sz="1680">
                  <a:solidFill>
                    <a:prstClr val="black"/>
                  </a:solidFill>
                  <a:latin typeface="Arial" charset="0"/>
                  <a:ea typeface="Arial" charset="0"/>
                  <a:cs typeface="Arial" charset="0"/>
                </a:rPr>
                <a:t>Κόμβος = διεύθυνση κεντρικού υπολογιστή/IP</a:t>
              </a:r>
            </a:p>
          </p:txBody>
        </p:sp>
      </p:grpSp>
      <p:grpSp>
        <p:nvGrpSpPr>
          <p:cNvPr id="29" name="Gruppe 28"/>
          <p:cNvGrpSpPr/>
          <p:nvPr/>
        </p:nvGrpSpPr>
        <p:grpSpPr>
          <a:xfrm>
            <a:off x="8318647" y="2018628"/>
            <a:ext cx="2256822" cy="1197012"/>
            <a:chOff x="6932205" y="1682190"/>
            <a:chExt cx="1880685" cy="997510"/>
          </a:xfrm>
        </p:grpSpPr>
        <p:cxnSp>
          <p:nvCxnSpPr>
            <p:cNvPr id="24" name="Rett pil 23"/>
            <p:cNvCxnSpPr>
              <a:stCxn id="25" idx="2"/>
            </p:cNvCxnSpPr>
            <p:nvPr/>
          </p:nvCxnSpPr>
          <p:spPr>
            <a:xfrm>
              <a:off x="7872548" y="2190022"/>
              <a:ext cx="760749" cy="4896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10">
              <a:extLst>
                <a:ext uri="{FF2B5EF4-FFF2-40B4-BE49-F238E27FC236}">
                  <a16:creationId xmlns:a16="http://schemas.microsoft.com/office/drawing/2014/main" id="{3F10889E-77CE-4808-ABA1-298F09A9637B}"/>
                </a:ext>
              </a:extLst>
            </p:cNvPr>
            <p:cNvSpPr txBox="1"/>
            <p:nvPr/>
          </p:nvSpPr>
          <p:spPr>
            <a:xfrm>
              <a:off x="6932205" y="1682190"/>
              <a:ext cx="1880685" cy="507832"/>
            </a:xfrm>
            <a:prstGeom prst="rect">
              <a:avLst/>
            </a:prstGeom>
            <a:noFill/>
          </p:spPr>
          <p:txBody>
            <a:bodyPr wrap="square" rtlCol="0">
              <a:spAutoFit/>
            </a:bodyPr>
            <a:lstStyle/>
            <a:p>
              <a:pPr defTabSz="1097280" eaLnBrk="0" fontAlgn="base" hangingPunct="0">
                <a:spcBef>
                  <a:spcPct val="0"/>
                </a:spcBef>
                <a:spcAft>
                  <a:spcPct val="0"/>
                </a:spcAft>
              </a:pPr>
              <a:r>
                <a:rPr lang="el" sz="1680">
                  <a:solidFill>
                    <a:prstClr val="black"/>
                  </a:solidFill>
                  <a:latin typeface="Arial" charset="0"/>
                  <a:ea typeface="Arial" charset="0"/>
                  <a:cs typeface="Arial" charset="0"/>
                </a:rPr>
                <a:t>Άκρη: σύνδεση</a:t>
              </a:r>
              <a:endParaRPr lang="nb-NO" sz="1680">
                <a:solidFill>
                  <a:prstClr val="black"/>
                </a:solidFill>
                <a:latin typeface="Arial" charset="0"/>
                <a:ea typeface="Arial" charset="0"/>
                <a:cs typeface="Arial" charset="0"/>
              </a:endParaRPr>
            </a:p>
            <a:p>
              <a:pPr defTabSz="1097280" eaLnBrk="0" fontAlgn="base" hangingPunct="0">
                <a:spcBef>
                  <a:spcPct val="0"/>
                </a:spcBef>
                <a:spcAft>
                  <a:spcPct val="0"/>
                </a:spcAft>
              </a:pPr>
              <a:r>
                <a:rPr lang="el" sz="1680">
                  <a:solidFill>
                    <a:prstClr val="black"/>
                  </a:solidFill>
                  <a:latin typeface="Arial" charset="0"/>
                  <a:ea typeface="Arial" charset="0"/>
                  <a:cs typeface="Arial" charset="0"/>
                </a:rPr>
                <a:t>Πλάτος ακμής = κυκλοφορία </a:t>
              </a:r>
              <a:endParaRPr lang="en-US" sz="1680">
                <a:solidFill>
                  <a:prstClr val="black"/>
                </a:solidFill>
                <a:latin typeface="Arial" charset="0"/>
                <a:ea typeface="Arial" charset="0"/>
                <a:cs typeface="Arial" charset="0"/>
              </a:endParaRPr>
            </a:p>
          </p:txBody>
        </p:sp>
      </p:grpSp>
      <p:sp>
        <p:nvSpPr>
          <p:cNvPr id="30" name="TextBox 10">
            <a:extLst>
              <a:ext uri="{FF2B5EF4-FFF2-40B4-BE49-F238E27FC236}">
                <a16:creationId xmlns:a16="http://schemas.microsoft.com/office/drawing/2014/main" id="{3F10889E-77CE-4808-ABA1-298F09A9637B}"/>
              </a:ext>
            </a:extLst>
          </p:cNvPr>
          <p:cNvSpPr txBox="1"/>
          <p:nvPr/>
        </p:nvSpPr>
        <p:spPr>
          <a:xfrm>
            <a:off x="2156936" y="6670085"/>
            <a:ext cx="6629400" cy="609398"/>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charset="0"/>
              <a:buChar char="•"/>
            </a:pPr>
            <a:r>
              <a:rPr lang="el" sz="1680" err="1">
                <a:solidFill>
                  <a:prstClr val="black"/>
                </a:solidFill>
                <a:latin typeface="Arial" charset="0"/>
                <a:ea typeface="Arial" charset="0"/>
                <a:cs typeface="Arial" charset="0"/>
              </a:rPr>
              <a:t>Κάντε κλικ στον κόμβο για να δείτε αποκλειστικές συνδέσεις</a:t>
            </a:r>
            <a:endParaRPr lang="nb-NO" sz="168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l" sz="1680">
                <a:solidFill>
                  <a:prstClr val="black"/>
                </a:solidFill>
                <a:latin typeface="Arial" charset="0"/>
                <a:ea typeface="Arial" charset="0"/>
                <a:cs typeface="Arial" charset="0"/>
              </a:rPr>
              <a:t>Τοποθετήστε τον δείκτη του ποντικιού πάνω από την άκρη για να δείτε στατιστικά στοιχεία επισκεψιμότητας (π.χ. 9000 περίοδοι σύνδεσης)</a:t>
            </a:r>
          </a:p>
        </p:txBody>
      </p:sp>
    </p:spTree>
    <p:extLst>
      <p:ext uri="{BB962C8B-B14F-4D97-AF65-F5344CB8AC3E}">
        <p14:creationId xmlns:p14="http://schemas.microsoft.com/office/powerpoint/2010/main" val="16041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el" b="1" err="1">
                <a:solidFill>
                  <a:schemeClr val="accent1"/>
                </a:solidFill>
                <a:latin typeface="Helvetica Neue" charset="0"/>
                <a:ea typeface="Helvetica Neue" charset="0"/>
                <a:cs typeface="Helvetica Neue" charset="0"/>
              </a:rPr>
              <a:t>Απεικονίσεις στη συνθήκη VDE (3D).</a:t>
            </a:r>
            <a:endParaRPr lang="nb-NO" b="1">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l" sz="2160">
                <a:solidFill>
                  <a:prstClr val="white"/>
                </a:solidFill>
                <a:latin typeface="Arial" charset="0"/>
                <a:ea typeface="Arial" charset="0"/>
                <a:cs typeface="Arial" charset="0"/>
              </a:rPr>
              <a:t>Όλο το κείμενο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Ένα</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Δύο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τρία</a:t>
            </a:r>
          </a:p>
        </p:txBody>
      </p:sp>
      <p:pic>
        <p:nvPicPr>
          <p:cNvPr id="3" name="Bil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679" y="1559404"/>
            <a:ext cx="8530442" cy="4707294"/>
          </a:xfrm>
          <a:prstGeom prst="rect">
            <a:avLst/>
          </a:prstGeom>
        </p:spPr>
      </p:pic>
      <p:grpSp>
        <p:nvGrpSpPr>
          <p:cNvPr id="9" name="Gruppe 8"/>
          <p:cNvGrpSpPr/>
          <p:nvPr/>
        </p:nvGrpSpPr>
        <p:grpSpPr>
          <a:xfrm>
            <a:off x="9409372" y="1559404"/>
            <a:ext cx="4751850" cy="4729573"/>
            <a:chOff x="7841143" y="1299503"/>
            <a:chExt cx="3959875" cy="3941311"/>
          </a:xfrm>
        </p:grpSpPr>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1143" y="1299503"/>
              <a:ext cx="3959875" cy="3941311"/>
            </a:xfrm>
            <a:prstGeom prst="rect">
              <a:avLst/>
            </a:prstGeom>
          </p:spPr>
        </p:pic>
        <p:sp>
          <p:nvSpPr>
            <p:cNvPr id="7" name="Kube 6"/>
            <p:cNvSpPr/>
            <p:nvPr/>
          </p:nvSpPr>
          <p:spPr>
            <a:xfrm>
              <a:off x="9073147" y="3564466"/>
              <a:ext cx="292770" cy="232921"/>
            </a:xfrm>
            <a:prstGeom prst="cube">
              <a:avLst/>
            </a:prstGeom>
            <a:solidFill>
              <a:schemeClr val="bg1">
                <a:alpha val="78000"/>
              </a:schemeClr>
            </a:solidFill>
            <a:ln>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grpSp>
      <p:sp>
        <p:nvSpPr>
          <p:cNvPr id="18" name="TextBox 10">
            <a:extLst>
              <a:ext uri="{FF2B5EF4-FFF2-40B4-BE49-F238E27FC236}">
                <a16:creationId xmlns:a16="http://schemas.microsoft.com/office/drawing/2014/main" id="{3F10889E-77CE-4808-ABA1-298F09A9637B}"/>
              </a:ext>
            </a:extLst>
          </p:cNvPr>
          <p:cNvSpPr txBox="1"/>
          <p:nvPr/>
        </p:nvSpPr>
        <p:spPr>
          <a:xfrm>
            <a:off x="430678" y="6278908"/>
            <a:ext cx="7722722" cy="867930"/>
          </a:xfrm>
          <a:prstGeom prst="rect">
            <a:avLst/>
          </a:prstGeom>
          <a:noFill/>
        </p:spPr>
        <p:txBody>
          <a:bodyPr wrap="square" rtlCol="0">
            <a:spAutoFit/>
          </a:bodyPr>
          <a:lstStyle/>
          <a:p>
            <a:pPr defTabSz="1097280" eaLnBrk="0" fontAlgn="base" hangingPunct="0">
              <a:spcBef>
                <a:spcPct val="0"/>
              </a:spcBef>
              <a:spcAft>
                <a:spcPct val="0"/>
              </a:spcAft>
            </a:pPr>
            <a:r>
              <a:rPr lang="el" sz="1680" err="1">
                <a:solidFill>
                  <a:prstClr val="black"/>
                </a:solidFill>
                <a:latin typeface="Arial" charset="0"/>
                <a:ea typeface="Arial" charset="0"/>
                <a:cs typeface="Arial" charset="0"/>
              </a:rPr>
              <a:t>Επισκόπηση του δικτύου σε VDE, οπτικοποιημένο σε μεικτή πραγματικότητα με το HoloLens 2</a:t>
            </a:r>
          </a:p>
          <a:p>
            <a:pPr marL="342900" indent="-342900" defTabSz="1097280" eaLnBrk="0" fontAlgn="base" hangingPunct="0">
              <a:spcBef>
                <a:spcPct val="0"/>
              </a:spcBef>
              <a:spcAft>
                <a:spcPct val="0"/>
              </a:spcAft>
              <a:buFont typeface="Arial" charset="0"/>
              <a:buChar char="•"/>
            </a:pPr>
            <a:r>
              <a:rPr lang="el" sz="1680">
                <a:solidFill>
                  <a:prstClr val="black"/>
                </a:solidFill>
                <a:latin typeface="Arial" charset="0"/>
                <a:ea typeface="Arial" charset="0"/>
                <a:cs typeface="Arial" charset="0"/>
              </a:rPr>
              <a:t>Box = κόμβος/κεντρικός υπολογιστής. Μπορεί να τσιμπηθεί και να ανυψωθεί για να δείτε καλύτερα τις συνδέσεις</a:t>
            </a:r>
            <a:endParaRPr lang="nb-NO" sz="168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l" sz="1680">
                <a:solidFill>
                  <a:prstClr val="black"/>
                </a:solidFill>
                <a:latin typeface="Arial" charset="0"/>
                <a:ea typeface="Arial" charset="0"/>
                <a:cs typeface="Arial" charset="0"/>
              </a:rPr>
              <a:t>Edge = σύνδεση μεταξύ κόμβων, φωτεινότητα = κυκλοφορία</a:t>
            </a:r>
            <a:endParaRPr lang="nb-NO" sz="1680">
              <a:solidFill>
                <a:prstClr val="black"/>
              </a:solidFill>
              <a:latin typeface="Arial" charset="0"/>
              <a:ea typeface="Arial" charset="0"/>
              <a:cs typeface="Arial" charset="0"/>
            </a:endParaRPr>
          </a:p>
        </p:txBody>
      </p:sp>
      <p:sp>
        <p:nvSpPr>
          <p:cNvPr id="22" name="TextBox 10">
            <a:extLst>
              <a:ext uri="{FF2B5EF4-FFF2-40B4-BE49-F238E27FC236}">
                <a16:creationId xmlns:a16="http://schemas.microsoft.com/office/drawing/2014/main" id="{3F10889E-77CE-4808-ABA1-298F09A9637B}"/>
              </a:ext>
            </a:extLst>
          </p:cNvPr>
          <p:cNvSpPr txBox="1"/>
          <p:nvPr/>
        </p:nvSpPr>
        <p:spPr>
          <a:xfrm>
            <a:off x="9409371" y="6296170"/>
            <a:ext cx="5339017" cy="350865"/>
          </a:xfrm>
          <a:prstGeom prst="rect">
            <a:avLst/>
          </a:prstGeom>
          <a:noFill/>
        </p:spPr>
        <p:txBody>
          <a:bodyPr wrap="square" rtlCol="0">
            <a:spAutoFit/>
          </a:bodyPr>
          <a:lstStyle/>
          <a:p>
            <a:pPr defTabSz="1097280" eaLnBrk="0" fontAlgn="base" hangingPunct="0">
              <a:spcBef>
                <a:spcPct val="0"/>
              </a:spcBef>
              <a:spcAft>
                <a:spcPct val="0"/>
              </a:spcAft>
            </a:pPr>
            <a:r>
              <a:rPr lang="el" sz="1680">
                <a:solidFill>
                  <a:prstClr val="black"/>
                </a:solidFill>
                <a:latin typeface="Arial" charset="0"/>
                <a:ea typeface="Arial" charset="0"/>
                <a:cs typeface="Arial" charset="0"/>
              </a:rPr>
              <a:t>Κοντινό πλάνο της μηχανικής χρήστη στο VDE </a:t>
            </a:r>
            <a:r>
              <a:rPr lang="el" sz="1080" i="1">
                <a:solidFill>
                  <a:prstClr val="white">
                    <a:lumMod val="65000"/>
                  </a:prstClr>
                </a:solidFill>
                <a:latin typeface="Calibri" pitchFamily="34" charset="0"/>
              </a:rPr>
              <a:t>Kullman &amp; Engel, 2022</a:t>
            </a:r>
            <a:endParaRPr lang="nb-NO" sz="1080" i="1">
              <a:solidFill>
                <a:prstClr val="white">
                  <a:lumMod val="65000"/>
                </a:prstClr>
              </a:solidFill>
              <a:latin typeface="Arial" charset="0"/>
              <a:ea typeface="Arial" charset="0"/>
              <a:cs typeface="Arial" charset="0"/>
            </a:endParaRPr>
          </a:p>
        </p:txBody>
      </p:sp>
      <p:sp>
        <p:nvSpPr>
          <p:cNvPr id="17" name="TekstSylinder 16"/>
          <p:cNvSpPr txBox="1"/>
          <p:nvPr/>
        </p:nvSpPr>
        <p:spPr>
          <a:xfrm>
            <a:off x="12890597" y="7227033"/>
            <a:ext cx="1539204" cy="313932"/>
          </a:xfrm>
          <a:prstGeom prst="rect">
            <a:avLst/>
          </a:prstGeom>
          <a:noFill/>
        </p:spPr>
        <p:txBody>
          <a:bodyPr wrap="none" rtlCol="0">
            <a:spAutoFit/>
          </a:bodyPr>
          <a:lstStyle/>
          <a:p>
            <a:pPr defTabSz="1097280" eaLnBrk="0" fontAlgn="base" hangingPunct="0">
              <a:spcBef>
                <a:spcPct val="0"/>
              </a:spcBef>
              <a:spcAft>
                <a:spcPct val="0"/>
              </a:spcAft>
            </a:pPr>
            <a:r>
              <a:rPr lang="el" sz="1440" i="1">
                <a:solidFill>
                  <a:prstClr val="black"/>
                </a:solidFill>
                <a:latin typeface="Helvetica Neue" charset="0"/>
                <a:ea typeface="Helvetica Neue" charset="0"/>
                <a:cs typeface="Helvetica Neue" charset="0"/>
              </a:rPr>
              <a:t>Kaur et al., 2018</a:t>
            </a:r>
            <a:endParaRPr lang="en-US" sz="2160">
              <a:solidFill>
                <a:prstClr val="black"/>
              </a:solidFill>
              <a:latin typeface="Calibri" pitchFamily="34" charset="0"/>
            </a:endParaRPr>
          </a:p>
        </p:txBody>
      </p:sp>
    </p:spTree>
    <p:extLst>
      <p:ext uri="{BB962C8B-B14F-4D97-AF65-F5344CB8AC3E}">
        <p14:creationId xmlns:p14="http://schemas.microsoft.com/office/powerpoint/2010/main" val="8578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el" sz="3840" b="1" err="1">
                <a:solidFill>
                  <a:schemeClr val="accent1"/>
                </a:solidFill>
                <a:latin typeface="Helvetica Neue" charset="0"/>
                <a:ea typeface="Helvetica Neue" charset="0"/>
                <a:cs typeface="Helvetica Neue" charset="0"/>
              </a:rPr>
              <a:t>Η επικοινωνία είναι καλύτερη στην ομάδα VDE</a:t>
            </a:r>
            <a:endParaRPr lang="nb-NO" sz="3840" b="1">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l" sz="2160">
                <a:solidFill>
                  <a:prstClr val="white"/>
                </a:solidFill>
                <a:latin typeface="Arial" charset="0"/>
                <a:ea typeface="Arial" charset="0"/>
                <a:cs typeface="Arial" charset="0"/>
              </a:rPr>
              <a:t>Όλο το κείμενο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Ένα</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Δύο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τρία</a:t>
            </a:r>
          </a:p>
        </p:txBody>
      </p:sp>
      <p:sp>
        <p:nvSpPr>
          <p:cNvPr id="22" name="TekstSylinder 21"/>
          <p:cNvSpPr txBox="1"/>
          <p:nvPr/>
        </p:nvSpPr>
        <p:spPr>
          <a:xfrm>
            <a:off x="460642" y="1137350"/>
            <a:ext cx="14136806" cy="350865"/>
          </a:xfrm>
          <a:prstGeom prst="rect">
            <a:avLst/>
          </a:prstGeom>
          <a:noFill/>
        </p:spPr>
        <p:txBody>
          <a:bodyPr wrap="square" rtlCol="0">
            <a:spAutoFit/>
          </a:bodyPr>
          <a:lstStyle/>
          <a:p>
            <a:pPr defTabSz="1097280" eaLnBrk="0" fontAlgn="base" hangingPunct="0">
              <a:spcBef>
                <a:spcPct val="0"/>
              </a:spcBef>
              <a:spcAft>
                <a:spcPct val="0"/>
              </a:spcAft>
            </a:pPr>
            <a:r>
              <a:rPr lang="el" sz="1680" b="1" err="1">
                <a:solidFill>
                  <a:prstClr val="black"/>
                </a:solidFill>
                <a:latin typeface="Arial" charset="0"/>
                <a:ea typeface="Arial" charset="0"/>
                <a:cs typeface="Arial" charset="0"/>
              </a:rPr>
              <a:t>Δομημένη παρατήρηση (ICC = .871) σημειώνοντας τη συχνότητα των τύπων επικοινωνίας + τις αυτοαναφερόμενες απαιτήσεις επικοινωνίας</a:t>
            </a:r>
            <a:endParaRPr lang="en-US" sz="1680">
              <a:solidFill>
                <a:prstClr val="black"/>
              </a:solidFill>
              <a:latin typeface="Arial" charset="0"/>
              <a:ea typeface="Arial" charset="0"/>
              <a:cs typeface="Arial" charset="0"/>
            </a:endParaRPr>
          </a:p>
        </p:txBody>
      </p:sp>
      <p:pic>
        <p:nvPicPr>
          <p:cNvPr id="5" name="Bild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6767" y="2520359"/>
            <a:ext cx="2722038" cy="3007031"/>
          </a:xfrm>
          <a:prstGeom prst="rect">
            <a:avLst/>
          </a:prstGeom>
        </p:spPr>
      </p:pic>
      <p:pic>
        <p:nvPicPr>
          <p:cNvPr id="23" name="Bilde 2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570308" y="2530811"/>
            <a:ext cx="3054456" cy="3000096"/>
          </a:xfrm>
          <a:prstGeom prst="rect">
            <a:avLst/>
          </a:prstGeom>
        </p:spPr>
      </p:pic>
      <p:pic>
        <p:nvPicPr>
          <p:cNvPr id="24" name="Bilde 2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5335" y="2462318"/>
            <a:ext cx="3148907" cy="3007031"/>
          </a:xfrm>
          <a:prstGeom prst="rect">
            <a:avLst/>
          </a:prstGeom>
        </p:spPr>
      </p:pic>
      <p:pic>
        <p:nvPicPr>
          <p:cNvPr id="25" name="Bilde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5887" y="2379573"/>
            <a:ext cx="2954447" cy="3102964"/>
          </a:xfrm>
          <a:prstGeom prst="rect">
            <a:avLst/>
          </a:prstGeom>
        </p:spPr>
      </p:pic>
      <p:sp>
        <p:nvSpPr>
          <p:cNvPr id="6" name="TekstSylinder 5"/>
          <p:cNvSpPr txBox="1"/>
          <p:nvPr/>
        </p:nvSpPr>
        <p:spPr>
          <a:xfrm>
            <a:off x="1029660" y="5631072"/>
            <a:ext cx="2728632" cy="313932"/>
          </a:xfrm>
          <a:prstGeom prst="rect">
            <a:avLst/>
          </a:prstGeom>
          <a:noFill/>
        </p:spPr>
        <p:txBody>
          <a:bodyPr wrap="none" rtlCol="0">
            <a:spAutoFit/>
          </a:bodyPr>
          <a:lstStyle/>
          <a:p>
            <a:pPr defTabSz="1097280" eaLnBrk="0" fontAlgn="base" hangingPunct="0">
              <a:spcBef>
                <a:spcPct val="0"/>
              </a:spcBef>
              <a:spcAft>
                <a:spcPct val="0"/>
              </a:spcAft>
            </a:pPr>
            <a:r>
              <a:rPr lang="el" sz="1440" i="1" err="1">
                <a:solidFill>
                  <a:prstClr val="black"/>
                </a:solidFill>
                <a:latin typeface="Arial" charset="0"/>
                <a:ea typeface="Arial" charset="0"/>
                <a:cs typeface="Arial" charset="0"/>
              </a:rPr>
              <a:t>H</a:t>
            </a:r>
            <a:r>
              <a:rPr lang="el" sz="1440">
                <a:solidFill>
                  <a:prstClr val="black"/>
                </a:solidFill>
                <a:latin typeface="Arial" charset="0"/>
                <a:ea typeface="Arial" charset="0"/>
                <a:cs typeface="Arial" charset="0"/>
              </a:rPr>
              <a:t>(1) = 3.91, </a:t>
            </a:r>
            <a:r>
              <a:rPr lang="el" sz="1440" i="1" err="1">
                <a:solidFill>
                  <a:prstClr val="black"/>
                </a:solidFill>
                <a:latin typeface="Arial" charset="0"/>
                <a:ea typeface="Arial" charset="0"/>
                <a:cs typeface="Arial" charset="0"/>
              </a:rPr>
              <a:t>p</a:t>
            </a:r>
            <a:r>
              <a:rPr lang="el" sz="1440">
                <a:solidFill>
                  <a:prstClr val="black"/>
                </a:solidFill>
                <a:latin typeface="Arial" charset="0"/>
                <a:ea typeface="Arial" charset="0"/>
                <a:cs typeface="Arial" charset="0"/>
              </a:rPr>
              <a:t> = .048, η</a:t>
            </a:r>
            <a:r>
              <a:rPr lang="el" sz="1440" baseline="30000">
                <a:solidFill>
                  <a:prstClr val="black"/>
                </a:solidFill>
                <a:latin typeface="Arial" charset="0"/>
                <a:ea typeface="Arial" charset="0"/>
                <a:cs typeface="Arial" charset="0"/>
              </a:rPr>
              <a:t>2</a:t>
            </a:r>
            <a:r>
              <a:rPr lang="el" sz="1440">
                <a:solidFill>
                  <a:prstClr val="black"/>
                </a:solidFill>
                <a:latin typeface="Arial" charset="0"/>
                <a:ea typeface="Arial" charset="0"/>
                <a:cs typeface="Arial" charset="0"/>
              </a:rPr>
              <a:t> = .145</a:t>
            </a:r>
            <a:endParaRPr lang="en-US" sz="1440">
              <a:solidFill>
                <a:prstClr val="black"/>
              </a:solidFill>
              <a:latin typeface="Arial" charset="0"/>
              <a:ea typeface="Arial" charset="0"/>
              <a:cs typeface="Arial" charset="0"/>
            </a:endParaRPr>
          </a:p>
        </p:txBody>
      </p:sp>
      <p:sp>
        <p:nvSpPr>
          <p:cNvPr id="26" name="TekstSylinder 25"/>
          <p:cNvSpPr txBox="1"/>
          <p:nvPr/>
        </p:nvSpPr>
        <p:spPr>
          <a:xfrm>
            <a:off x="5195248" y="5585170"/>
            <a:ext cx="2800767" cy="313932"/>
          </a:xfrm>
          <a:prstGeom prst="rect">
            <a:avLst/>
          </a:prstGeom>
          <a:noFill/>
        </p:spPr>
        <p:txBody>
          <a:bodyPr wrap="none" rtlCol="0">
            <a:spAutoFit/>
          </a:bodyPr>
          <a:lstStyle/>
          <a:p>
            <a:pPr defTabSz="1097280" eaLnBrk="0" fontAlgn="base" hangingPunct="0">
              <a:spcBef>
                <a:spcPct val="0"/>
              </a:spcBef>
              <a:spcAft>
                <a:spcPct val="0"/>
              </a:spcAft>
            </a:pPr>
            <a:r>
              <a:rPr lang="el" sz="1440" i="1" err="1">
                <a:solidFill>
                  <a:prstClr val="black"/>
                </a:solidFill>
                <a:latin typeface="Arial" charset="0"/>
                <a:ea typeface="Arial" charset="0"/>
                <a:cs typeface="Arial" charset="0"/>
              </a:rPr>
              <a:t>F</a:t>
            </a:r>
            <a:r>
              <a:rPr lang="el" sz="1440">
                <a:solidFill>
                  <a:prstClr val="black"/>
                </a:solidFill>
                <a:latin typeface="Arial" charset="0"/>
                <a:ea typeface="Arial" charset="0"/>
                <a:cs typeface="Arial" charset="0"/>
              </a:rPr>
              <a:t>(1), = 5.62, </a:t>
            </a:r>
            <a:r>
              <a:rPr lang="el" sz="1440" i="1" err="1">
                <a:solidFill>
                  <a:prstClr val="black"/>
                </a:solidFill>
                <a:latin typeface="Arial" charset="0"/>
                <a:ea typeface="Arial" charset="0"/>
                <a:cs typeface="Arial" charset="0"/>
              </a:rPr>
              <a:t>p</a:t>
            </a:r>
            <a:r>
              <a:rPr lang="el" sz="1440">
                <a:solidFill>
                  <a:prstClr val="black"/>
                </a:solidFill>
                <a:latin typeface="Arial" charset="0"/>
                <a:ea typeface="Arial" charset="0"/>
                <a:cs typeface="Arial" charset="0"/>
              </a:rPr>
              <a:t> = .028, ω</a:t>
            </a:r>
            <a:r>
              <a:rPr lang="el" sz="1440" baseline="30000">
                <a:solidFill>
                  <a:prstClr val="black"/>
                </a:solidFill>
                <a:latin typeface="Arial" charset="0"/>
                <a:ea typeface="Arial" charset="0"/>
                <a:cs typeface="Arial" charset="0"/>
              </a:rPr>
              <a:t>2</a:t>
            </a:r>
            <a:r>
              <a:rPr lang="el" sz="1440">
                <a:solidFill>
                  <a:prstClr val="black"/>
                </a:solidFill>
                <a:latin typeface="Arial" charset="0"/>
                <a:ea typeface="Arial" charset="0"/>
                <a:cs typeface="Arial" charset="0"/>
              </a:rPr>
              <a:t> = .174</a:t>
            </a:r>
            <a:endParaRPr lang="en-US" sz="1440">
              <a:solidFill>
                <a:prstClr val="black"/>
              </a:solidFill>
              <a:latin typeface="Arial" charset="0"/>
              <a:ea typeface="Arial" charset="0"/>
              <a:cs typeface="Arial" charset="0"/>
            </a:endParaRPr>
          </a:p>
        </p:txBody>
      </p:sp>
      <p:sp>
        <p:nvSpPr>
          <p:cNvPr id="27" name="TekstSylinder 26"/>
          <p:cNvSpPr txBox="1"/>
          <p:nvPr/>
        </p:nvSpPr>
        <p:spPr>
          <a:xfrm>
            <a:off x="1801988" y="1861705"/>
            <a:ext cx="1192955" cy="350865"/>
          </a:xfrm>
          <a:prstGeom prst="rect">
            <a:avLst/>
          </a:prstGeom>
          <a:noFill/>
        </p:spPr>
        <p:txBody>
          <a:bodyPr wrap="none" rtlCol="0">
            <a:spAutoFit/>
          </a:bodyPr>
          <a:lstStyle/>
          <a:p>
            <a:pPr defTabSz="1097280" eaLnBrk="0" fontAlgn="base" hangingPunct="0">
              <a:spcBef>
                <a:spcPct val="0"/>
              </a:spcBef>
              <a:spcAft>
                <a:spcPct val="0"/>
              </a:spcAft>
            </a:pPr>
            <a:r>
              <a:rPr lang="el" sz="1680" err="1">
                <a:solidFill>
                  <a:prstClr val="black"/>
                </a:solidFill>
                <a:latin typeface="Arial" charset="0"/>
                <a:ea typeface="Arial" charset="0"/>
                <a:cs typeface="Arial" charset="0"/>
              </a:rPr>
              <a:t>Αυτοαναφορά</a:t>
            </a:r>
            <a:endParaRPr lang="en-US" sz="1680">
              <a:solidFill>
                <a:prstClr val="black"/>
              </a:solidFill>
              <a:latin typeface="Arial" charset="0"/>
              <a:ea typeface="Arial" charset="0"/>
              <a:cs typeface="Arial" charset="0"/>
            </a:endParaRPr>
          </a:p>
        </p:txBody>
      </p:sp>
      <p:sp>
        <p:nvSpPr>
          <p:cNvPr id="28" name="TekstSylinder 27"/>
          <p:cNvSpPr txBox="1"/>
          <p:nvPr/>
        </p:nvSpPr>
        <p:spPr>
          <a:xfrm>
            <a:off x="8864119" y="1750179"/>
            <a:ext cx="1455848" cy="350865"/>
          </a:xfrm>
          <a:prstGeom prst="rect">
            <a:avLst/>
          </a:prstGeom>
          <a:noFill/>
        </p:spPr>
        <p:txBody>
          <a:bodyPr wrap="none" rtlCol="0">
            <a:spAutoFit/>
          </a:bodyPr>
          <a:lstStyle/>
          <a:p>
            <a:pPr defTabSz="1097280" eaLnBrk="0" fontAlgn="base" hangingPunct="0">
              <a:spcBef>
                <a:spcPct val="0"/>
              </a:spcBef>
              <a:spcAft>
                <a:spcPct val="0"/>
              </a:spcAft>
            </a:pPr>
            <a:r>
              <a:rPr lang="el" sz="1680">
                <a:solidFill>
                  <a:prstClr val="black"/>
                </a:solidFill>
                <a:latin typeface="Arial" charset="0"/>
                <a:ea typeface="Arial" charset="0"/>
                <a:cs typeface="Arial" charset="0"/>
              </a:rPr>
              <a:t>Παρατηρήσεις</a:t>
            </a:r>
            <a:endParaRPr lang="en-US" sz="1680">
              <a:solidFill>
                <a:prstClr val="black"/>
              </a:solidFill>
              <a:latin typeface="Arial" charset="0"/>
              <a:ea typeface="Arial" charset="0"/>
              <a:cs typeface="Arial" charset="0"/>
            </a:endParaRPr>
          </a:p>
        </p:txBody>
      </p:sp>
      <p:sp>
        <p:nvSpPr>
          <p:cNvPr id="7" name="TekstSylinder 6"/>
          <p:cNvSpPr txBox="1"/>
          <p:nvPr/>
        </p:nvSpPr>
        <p:spPr>
          <a:xfrm>
            <a:off x="8546018" y="5585169"/>
            <a:ext cx="2985113" cy="313932"/>
          </a:xfrm>
          <a:prstGeom prst="rect">
            <a:avLst/>
          </a:prstGeom>
          <a:noFill/>
        </p:spPr>
        <p:txBody>
          <a:bodyPr wrap="none" rtlCol="0">
            <a:spAutoFit/>
          </a:bodyPr>
          <a:lstStyle/>
          <a:p>
            <a:pPr defTabSz="1097280" eaLnBrk="0" fontAlgn="base" hangingPunct="0">
              <a:spcBef>
                <a:spcPct val="0"/>
              </a:spcBef>
              <a:spcAft>
                <a:spcPct val="0"/>
              </a:spcAft>
            </a:pPr>
            <a:r>
              <a:rPr lang="el" sz="1440" i="1">
                <a:solidFill>
                  <a:prstClr val="black"/>
                </a:solidFill>
                <a:latin typeface="Arial" charset="0"/>
                <a:ea typeface="Arial" charset="0"/>
                <a:cs typeface="Arial" charset="0"/>
              </a:rPr>
              <a:t>H</a:t>
            </a:r>
            <a:r>
              <a:rPr lang="el" sz="1440">
                <a:solidFill>
                  <a:prstClr val="black"/>
                </a:solidFill>
                <a:latin typeface="Arial" charset="0"/>
                <a:ea typeface="Arial" charset="0"/>
                <a:cs typeface="Arial" charset="0"/>
              </a:rPr>
              <a:t>(1), = 15.968, </a:t>
            </a:r>
            <a:r>
              <a:rPr lang="el" sz="1440" i="1">
                <a:solidFill>
                  <a:prstClr val="black"/>
                </a:solidFill>
                <a:latin typeface="Arial" charset="0"/>
                <a:ea typeface="Arial" charset="0"/>
                <a:cs typeface="Arial" charset="0"/>
              </a:rPr>
              <a:t>σελ</a:t>
            </a:r>
            <a:r>
              <a:rPr lang="el" sz="1440">
                <a:solidFill>
                  <a:prstClr val="black"/>
                </a:solidFill>
                <a:latin typeface="Arial" charset="0"/>
                <a:ea typeface="Arial" charset="0"/>
                <a:cs typeface="Arial" charset="0"/>
              </a:rPr>
              <a:t> &lt; .001, η</a:t>
            </a:r>
            <a:r>
              <a:rPr lang="el" sz="1440" baseline="30000">
                <a:solidFill>
                  <a:prstClr val="black"/>
                </a:solidFill>
                <a:latin typeface="Arial" charset="0"/>
                <a:ea typeface="Arial" charset="0"/>
                <a:cs typeface="Arial" charset="0"/>
              </a:rPr>
              <a:t>2</a:t>
            </a:r>
            <a:r>
              <a:rPr lang="el" sz="1440">
                <a:solidFill>
                  <a:prstClr val="black"/>
                </a:solidFill>
                <a:latin typeface="Arial" charset="0"/>
                <a:ea typeface="Arial" charset="0"/>
                <a:cs typeface="Arial" charset="0"/>
              </a:rPr>
              <a:t> = .748</a:t>
            </a:r>
            <a:endParaRPr lang="en-US" sz="1440">
              <a:solidFill>
                <a:prstClr val="black"/>
              </a:solidFill>
              <a:latin typeface="Arial" charset="0"/>
              <a:ea typeface="Arial" charset="0"/>
              <a:cs typeface="Arial" charset="0"/>
            </a:endParaRPr>
          </a:p>
        </p:txBody>
      </p:sp>
      <p:sp>
        <p:nvSpPr>
          <p:cNvPr id="29" name="TekstSylinder 28"/>
          <p:cNvSpPr txBox="1"/>
          <p:nvPr/>
        </p:nvSpPr>
        <p:spPr>
          <a:xfrm>
            <a:off x="1428423" y="6037637"/>
            <a:ext cx="1924886" cy="424732"/>
          </a:xfrm>
          <a:prstGeom prst="rect">
            <a:avLst/>
          </a:prstGeom>
          <a:noFill/>
        </p:spPr>
        <p:txBody>
          <a:bodyPr wrap="none" rtlCol="0">
            <a:spAutoFit/>
          </a:bodyPr>
          <a:lstStyle/>
          <a:p>
            <a:pPr defTabSz="1097280" eaLnBrk="0" fontAlgn="base" hangingPunct="0">
              <a:spcBef>
                <a:spcPct val="0"/>
              </a:spcBef>
              <a:spcAft>
                <a:spcPct val="0"/>
              </a:spcAft>
            </a:pPr>
            <a:r>
              <a:rPr lang="el" sz="2160">
                <a:solidFill>
                  <a:prstClr val="black"/>
                </a:solidFill>
                <a:latin typeface="Arial" charset="0"/>
                <a:ea typeface="Arial" charset="0"/>
                <a:cs typeface="Arial" charset="0"/>
              </a:rPr>
              <a:t>Κρούσκαλ-Βαλαί</a:t>
            </a:r>
            <a:endParaRPr lang="en-US" sz="2160">
              <a:solidFill>
                <a:prstClr val="black"/>
              </a:solidFill>
              <a:latin typeface="Arial" charset="0"/>
              <a:ea typeface="Arial" charset="0"/>
              <a:cs typeface="Arial" charset="0"/>
            </a:endParaRPr>
          </a:p>
        </p:txBody>
      </p:sp>
      <p:sp>
        <p:nvSpPr>
          <p:cNvPr id="30" name="TekstSylinder 29"/>
          <p:cNvSpPr txBox="1"/>
          <p:nvPr/>
        </p:nvSpPr>
        <p:spPr>
          <a:xfrm>
            <a:off x="9072700" y="6020203"/>
            <a:ext cx="1924886" cy="424732"/>
          </a:xfrm>
          <a:prstGeom prst="rect">
            <a:avLst/>
          </a:prstGeom>
          <a:noFill/>
        </p:spPr>
        <p:txBody>
          <a:bodyPr wrap="none" rtlCol="0">
            <a:spAutoFit/>
          </a:bodyPr>
          <a:lstStyle/>
          <a:p>
            <a:pPr defTabSz="1097280" eaLnBrk="0" fontAlgn="base" hangingPunct="0">
              <a:spcBef>
                <a:spcPct val="0"/>
              </a:spcBef>
              <a:spcAft>
                <a:spcPct val="0"/>
              </a:spcAft>
            </a:pPr>
            <a:r>
              <a:rPr lang="el" sz="2160">
                <a:solidFill>
                  <a:prstClr val="black"/>
                </a:solidFill>
                <a:latin typeface="Arial" charset="0"/>
                <a:ea typeface="Arial" charset="0"/>
                <a:cs typeface="Arial" charset="0"/>
              </a:rPr>
              <a:t>Κρούσκαλ-Βαλαί</a:t>
            </a:r>
            <a:endParaRPr lang="en-US" sz="2160">
              <a:solidFill>
                <a:prstClr val="black"/>
              </a:solidFill>
              <a:latin typeface="Arial" charset="0"/>
              <a:ea typeface="Arial" charset="0"/>
              <a:cs typeface="Arial" charset="0"/>
            </a:endParaRPr>
          </a:p>
        </p:txBody>
      </p:sp>
      <p:sp>
        <p:nvSpPr>
          <p:cNvPr id="31" name="TekstSylinder 30"/>
          <p:cNvSpPr txBox="1"/>
          <p:nvPr/>
        </p:nvSpPr>
        <p:spPr>
          <a:xfrm>
            <a:off x="6143441" y="6037637"/>
            <a:ext cx="1132298" cy="424732"/>
          </a:xfrm>
          <a:prstGeom prst="rect">
            <a:avLst/>
          </a:prstGeom>
          <a:noFill/>
        </p:spPr>
        <p:txBody>
          <a:bodyPr wrap="none" rtlCol="0">
            <a:spAutoFit/>
          </a:bodyPr>
          <a:lstStyle/>
          <a:p>
            <a:pPr defTabSz="1097280" eaLnBrk="0" fontAlgn="base" hangingPunct="0">
              <a:spcBef>
                <a:spcPct val="0"/>
              </a:spcBef>
              <a:spcAft>
                <a:spcPct val="0"/>
              </a:spcAft>
            </a:pPr>
            <a:r>
              <a:rPr lang="el" sz="2160">
                <a:solidFill>
                  <a:prstClr val="black"/>
                </a:solidFill>
                <a:latin typeface="Arial" charset="0"/>
                <a:ea typeface="Arial" charset="0"/>
                <a:cs typeface="Arial" charset="0"/>
              </a:rPr>
              <a:t>ΑΝΟΒΑ</a:t>
            </a:r>
            <a:endParaRPr lang="en-US" sz="2160">
              <a:solidFill>
                <a:prstClr val="black"/>
              </a:solidFill>
              <a:latin typeface="Arial" charset="0"/>
              <a:ea typeface="Arial" charset="0"/>
              <a:cs typeface="Arial" charset="0"/>
            </a:endParaRPr>
          </a:p>
        </p:txBody>
      </p:sp>
      <p:sp>
        <p:nvSpPr>
          <p:cNvPr id="8" name="TekstSylinder 7"/>
          <p:cNvSpPr txBox="1"/>
          <p:nvPr/>
        </p:nvSpPr>
        <p:spPr>
          <a:xfrm>
            <a:off x="11811685" y="5575271"/>
            <a:ext cx="2728632" cy="313932"/>
          </a:xfrm>
          <a:prstGeom prst="rect">
            <a:avLst/>
          </a:prstGeom>
          <a:noFill/>
        </p:spPr>
        <p:txBody>
          <a:bodyPr wrap="none" rtlCol="0">
            <a:spAutoFit/>
          </a:bodyPr>
          <a:lstStyle/>
          <a:p>
            <a:pPr defTabSz="1097280" eaLnBrk="0" fontAlgn="base" hangingPunct="0">
              <a:spcBef>
                <a:spcPct val="0"/>
              </a:spcBef>
              <a:spcAft>
                <a:spcPct val="0"/>
              </a:spcAft>
            </a:pPr>
            <a:r>
              <a:rPr lang="el" sz="1440" i="1" err="1">
                <a:solidFill>
                  <a:prstClr val="black"/>
                </a:solidFill>
                <a:latin typeface="Arial" charset="0"/>
                <a:ea typeface="Arial" charset="0"/>
                <a:cs typeface="Arial" charset="0"/>
              </a:rPr>
              <a:t>H</a:t>
            </a:r>
            <a:r>
              <a:rPr lang="el" sz="1440">
                <a:solidFill>
                  <a:prstClr val="black"/>
                </a:solidFill>
                <a:latin typeface="Arial" charset="0"/>
                <a:ea typeface="Arial" charset="0"/>
                <a:cs typeface="Arial" charset="0"/>
              </a:rPr>
              <a:t>(1), = 4.10, </a:t>
            </a:r>
            <a:r>
              <a:rPr lang="el" sz="1440" i="1" err="1">
                <a:solidFill>
                  <a:prstClr val="black"/>
                </a:solidFill>
                <a:latin typeface="Arial" charset="0"/>
                <a:ea typeface="Arial" charset="0"/>
                <a:cs typeface="Arial" charset="0"/>
              </a:rPr>
              <a:t>p</a:t>
            </a:r>
            <a:r>
              <a:rPr lang="el" sz="1440">
                <a:solidFill>
                  <a:prstClr val="black"/>
                </a:solidFill>
                <a:latin typeface="Arial" charset="0"/>
                <a:ea typeface="Arial" charset="0"/>
                <a:cs typeface="Arial" charset="0"/>
              </a:rPr>
              <a:t> = .043, η</a:t>
            </a:r>
            <a:r>
              <a:rPr lang="el" sz="1440" baseline="30000">
                <a:solidFill>
                  <a:prstClr val="black"/>
                </a:solidFill>
                <a:latin typeface="Arial" charset="0"/>
                <a:ea typeface="Arial" charset="0"/>
                <a:cs typeface="Arial" charset="0"/>
              </a:rPr>
              <a:t>2</a:t>
            </a:r>
            <a:r>
              <a:rPr lang="el" sz="1440">
                <a:solidFill>
                  <a:prstClr val="black"/>
                </a:solidFill>
                <a:latin typeface="Arial" charset="0"/>
                <a:ea typeface="Arial" charset="0"/>
                <a:cs typeface="Arial" charset="0"/>
              </a:rPr>
              <a:t> =.155</a:t>
            </a:r>
            <a:endParaRPr lang="en-US" sz="1440">
              <a:solidFill>
                <a:prstClr val="black"/>
              </a:solidFill>
              <a:latin typeface="Arial" charset="0"/>
              <a:ea typeface="Arial" charset="0"/>
              <a:cs typeface="Arial" charset="0"/>
            </a:endParaRPr>
          </a:p>
        </p:txBody>
      </p:sp>
      <p:sp>
        <p:nvSpPr>
          <p:cNvPr id="32" name="TekstSylinder 31"/>
          <p:cNvSpPr txBox="1"/>
          <p:nvPr/>
        </p:nvSpPr>
        <p:spPr>
          <a:xfrm>
            <a:off x="12219103" y="6037637"/>
            <a:ext cx="1924886" cy="424732"/>
          </a:xfrm>
          <a:prstGeom prst="rect">
            <a:avLst/>
          </a:prstGeom>
          <a:noFill/>
        </p:spPr>
        <p:txBody>
          <a:bodyPr wrap="none" rtlCol="0">
            <a:spAutoFit/>
          </a:bodyPr>
          <a:lstStyle/>
          <a:p>
            <a:pPr defTabSz="1097280" eaLnBrk="0" fontAlgn="base" hangingPunct="0">
              <a:spcBef>
                <a:spcPct val="0"/>
              </a:spcBef>
              <a:spcAft>
                <a:spcPct val="0"/>
              </a:spcAft>
            </a:pPr>
            <a:r>
              <a:rPr lang="el" sz="2160">
                <a:solidFill>
                  <a:prstClr val="black"/>
                </a:solidFill>
                <a:latin typeface="Arial" charset="0"/>
                <a:ea typeface="Arial" charset="0"/>
                <a:cs typeface="Arial" charset="0"/>
              </a:rPr>
              <a:t>Κρούσκαλ-Βαλαί</a:t>
            </a:r>
            <a:endParaRPr lang="en-US" sz="216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27350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el" sz="3840" b="1" err="1">
                <a:solidFill>
                  <a:schemeClr val="accent1"/>
                </a:solidFill>
                <a:latin typeface="Helvetica Neue" charset="0"/>
                <a:ea typeface="Helvetica Neue" charset="0"/>
                <a:cs typeface="Helvetica Neue" charset="0"/>
              </a:rPr>
              <a:t>Η επικοινωνία είναι καλύτερη στην ομάδα VDE</a:t>
            </a:r>
            <a:endParaRPr lang="nb-NO" sz="3840" b="1">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l" sz="2160">
                <a:solidFill>
                  <a:prstClr val="white"/>
                </a:solidFill>
                <a:latin typeface="Arial" charset="0"/>
                <a:ea typeface="Arial" charset="0"/>
                <a:cs typeface="Arial" charset="0"/>
              </a:rPr>
              <a:t>Όλο το κείμενο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Ένα</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Δύο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τρία</a:t>
            </a:r>
          </a:p>
        </p:txBody>
      </p:sp>
      <p:pic>
        <p:nvPicPr>
          <p:cNvPr id="5" name="Bild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6716" y="2077161"/>
            <a:ext cx="3101359" cy="3490175"/>
          </a:xfrm>
          <a:prstGeom prst="rect">
            <a:avLst/>
          </a:prstGeom>
        </p:spPr>
      </p:pic>
      <p:sp>
        <p:nvSpPr>
          <p:cNvPr id="2" name="TekstSylinder 1"/>
          <p:cNvSpPr txBox="1"/>
          <p:nvPr/>
        </p:nvSpPr>
        <p:spPr>
          <a:xfrm>
            <a:off x="4908318" y="1667045"/>
            <a:ext cx="9441938" cy="4856714"/>
          </a:xfrm>
          <a:prstGeom prst="rect">
            <a:avLst/>
          </a:prstGeom>
          <a:noFill/>
        </p:spPr>
        <p:txBody>
          <a:bodyPr wrap="square" rtlCol="0">
            <a:spAutoFit/>
          </a:bodyPr>
          <a:lstStyle/>
          <a:p>
            <a:pPr defTabSz="1097280" eaLnBrk="0" fontAlgn="base" hangingPunct="0">
              <a:spcBef>
                <a:spcPct val="0"/>
              </a:spcBef>
              <a:spcAft>
                <a:spcPct val="0"/>
              </a:spcAft>
            </a:pPr>
            <a:r>
              <a:rPr lang="el" sz="2160" b="1">
                <a:solidFill>
                  <a:prstClr val="black"/>
                </a:solidFill>
                <a:latin typeface="Arial" charset="0"/>
                <a:ea typeface="Arial" charset="0"/>
                <a:cs typeface="Arial" charset="0"/>
              </a:rPr>
              <a:t>Η ανάλυση της δεύτερης εργασίας ήταν ένας σημαντικός αρνητικός προγνωστικός παράγοντας για:</a:t>
            </a:r>
          </a:p>
          <a:p>
            <a:pPr defTabSz="1097280" eaLnBrk="0" fontAlgn="base" hangingPunct="0">
              <a:spcBef>
                <a:spcPct val="0"/>
              </a:spcBef>
              <a:spcAft>
                <a:spcPct val="0"/>
              </a:spcAft>
            </a:pPr>
            <a:endParaRPr lang="nb-NO" sz="2160" b="1">
              <a:solidFill>
                <a:prstClr val="black"/>
              </a:solidFill>
              <a:latin typeface="Arial" charset="0"/>
              <a:ea typeface="Arial" charset="0"/>
              <a:cs typeface="Arial" charset="0"/>
            </a:endParaRPr>
          </a:p>
          <a:p>
            <a:pPr defTabSz="1097280" eaLnBrk="0" fontAlgn="base" hangingPunct="0">
              <a:spcBef>
                <a:spcPct val="0"/>
              </a:spcBef>
              <a:spcAft>
                <a:spcPct val="0"/>
              </a:spcAft>
            </a:pPr>
            <a:r>
              <a:rPr lang="el" sz="2160">
                <a:solidFill>
                  <a:prstClr val="black"/>
                </a:solidFill>
                <a:latin typeface="Arial" charset="0"/>
                <a:ea typeface="Arial" charset="0"/>
                <a:cs typeface="Arial" charset="0"/>
              </a:rPr>
              <a:t>Σύνολο αναγνωρισμένων κεντρικών υπολογιστών RT που στοχεύουν συστήματα BT </a:t>
            </a:r>
          </a:p>
          <a:p>
            <a:pPr marL="342900" indent="-342900" defTabSz="1097280" eaLnBrk="0" fontAlgn="base" hangingPunct="0">
              <a:spcBef>
                <a:spcPct val="0"/>
              </a:spcBef>
              <a:spcAft>
                <a:spcPct val="0"/>
              </a:spcAft>
              <a:buFont typeface="Arial" charset="0"/>
              <a:buChar char="•"/>
            </a:pPr>
            <a:r>
              <a:rPr lang="el" sz="2160">
                <a:solidFill>
                  <a:prstClr val="black"/>
                </a:solidFill>
                <a:latin typeface="Arial" charset="0"/>
                <a:ea typeface="Arial" charset="0"/>
                <a:cs typeface="Arial" charset="0"/>
              </a:rPr>
              <a:t>β = -.763, </a:t>
            </a:r>
            <a:r>
              <a:rPr lang="el" sz="2160" i="1">
                <a:solidFill>
                  <a:prstClr val="black"/>
                </a:solidFill>
                <a:latin typeface="Arial" charset="0"/>
                <a:ea typeface="Arial" charset="0"/>
                <a:cs typeface="Arial" charset="0"/>
              </a:rPr>
              <a:t>σελ</a:t>
            </a:r>
            <a:r>
              <a:rPr lang="el" sz="2160">
                <a:solidFill>
                  <a:prstClr val="black"/>
                </a:solidFill>
                <a:latin typeface="Arial" charset="0"/>
                <a:ea typeface="Arial" charset="0"/>
                <a:cs typeface="Arial" charset="0"/>
              </a:rPr>
              <a:t> &lt; .001, </a:t>
            </a:r>
            <a:r>
              <a:rPr lang="el" sz="2160" i="1">
                <a:solidFill>
                  <a:prstClr val="black"/>
                </a:solidFill>
                <a:latin typeface="Arial" charset="0"/>
                <a:ea typeface="Arial" charset="0"/>
                <a:cs typeface="Arial" charset="0"/>
              </a:rPr>
              <a:t>R</a:t>
            </a:r>
            <a:r>
              <a:rPr lang="el" sz="2160" i="1" baseline="30000">
                <a:solidFill>
                  <a:prstClr val="black"/>
                </a:solidFill>
                <a:latin typeface="Arial" charset="0"/>
                <a:ea typeface="Arial" charset="0"/>
                <a:cs typeface="Arial" charset="0"/>
              </a:rPr>
              <a:t>2</a:t>
            </a:r>
            <a:r>
              <a:rPr lang="el" sz="2160" baseline="-25000">
                <a:solidFill>
                  <a:prstClr val="black"/>
                </a:solidFill>
                <a:latin typeface="Arial" charset="0"/>
                <a:ea typeface="Arial" charset="0"/>
                <a:cs typeface="Arial" charset="0"/>
              </a:rPr>
              <a:t>Adj</a:t>
            </a:r>
            <a:r>
              <a:rPr lang="el" sz="2160">
                <a:solidFill>
                  <a:prstClr val="black"/>
                </a:solidFill>
                <a:latin typeface="Arial" charset="0"/>
                <a:ea typeface="Arial" charset="0"/>
                <a:cs typeface="Arial" charset="0"/>
              </a:rPr>
              <a:t> = .561, </a:t>
            </a:r>
            <a:r>
              <a:rPr lang="el" sz="2160" i="1">
                <a:solidFill>
                  <a:prstClr val="black"/>
                </a:solidFill>
                <a:latin typeface="Arial" charset="0"/>
                <a:ea typeface="Arial" charset="0"/>
                <a:cs typeface="Arial" charset="0"/>
              </a:rPr>
              <a:t>F</a:t>
            </a:r>
            <a:r>
              <a:rPr lang="el" sz="2160">
                <a:solidFill>
                  <a:prstClr val="black"/>
                </a:solidFill>
                <a:latin typeface="Arial" charset="0"/>
                <a:ea typeface="Arial" charset="0"/>
                <a:cs typeface="Arial" charset="0"/>
              </a:rPr>
              <a:t>(1) = 27.845</a:t>
            </a:r>
          </a:p>
          <a:p>
            <a:pPr defTabSz="1097280" eaLnBrk="0" fontAlgn="base" hangingPunct="0">
              <a:spcBef>
                <a:spcPct val="0"/>
              </a:spcBef>
              <a:spcAft>
                <a:spcPct val="0"/>
              </a:spcAft>
            </a:pPr>
            <a:r>
              <a:rPr lang="nb-NO" sz="2160">
                <a:solidFill>
                  <a:prstClr val="black"/>
                </a:solidFill>
                <a:latin typeface="Arial" charset="0"/>
                <a:ea typeface="Arial" charset="0"/>
                <a:cs typeface="Arial" charset="0"/>
              </a:rPr>
              <a:t> </a:t>
            </a:r>
          </a:p>
          <a:p>
            <a:pPr defTabSz="1097280" eaLnBrk="0" fontAlgn="base" hangingPunct="0">
              <a:spcBef>
                <a:spcPct val="0"/>
              </a:spcBef>
              <a:spcAft>
                <a:spcPct val="0"/>
              </a:spcAft>
            </a:pPr>
            <a:r>
              <a:rPr lang="el" sz="2160" err="1">
                <a:solidFill>
                  <a:prstClr val="black"/>
                </a:solidFill>
                <a:latin typeface="Arial" charset="0"/>
                <a:ea typeface="Arial" charset="0"/>
                <a:cs typeface="Arial" charset="0"/>
              </a:rPr>
              <a:t>Σωστά αναγνωρισμένοι κεντρικοί υπολογιστές RT που στοχεύουν συστήματα BT </a:t>
            </a:r>
          </a:p>
          <a:p>
            <a:pPr marL="342900" indent="-342900" defTabSz="1097280" eaLnBrk="0" fontAlgn="base" hangingPunct="0">
              <a:spcBef>
                <a:spcPct val="0"/>
              </a:spcBef>
              <a:spcAft>
                <a:spcPct val="0"/>
              </a:spcAft>
              <a:buFont typeface="Arial" charset="0"/>
              <a:buChar char="•"/>
            </a:pPr>
            <a:r>
              <a:rPr lang="el" sz="2160">
                <a:solidFill>
                  <a:prstClr val="black"/>
                </a:solidFill>
                <a:latin typeface="Arial" charset="0"/>
                <a:ea typeface="Arial" charset="0"/>
                <a:cs typeface="Arial" charset="0"/>
              </a:rPr>
              <a:t>β = -.630, </a:t>
            </a:r>
            <a:r>
              <a:rPr lang="el" sz="2160" i="1">
                <a:solidFill>
                  <a:prstClr val="black"/>
                </a:solidFill>
                <a:latin typeface="Arial" charset="0"/>
                <a:ea typeface="Arial" charset="0"/>
                <a:cs typeface="Arial" charset="0"/>
              </a:rPr>
              <a:t>p</a:t>
            </a:r>
            <a:r>
              <a:rPr lang="el" sz="2160">
                <a:solidFill>
                  <a:prstClr val="black"/>
                </a:solidFill>
                <a:latin typeface="Arial" charset="0"/>
                <a:ea typeface="Arial" charset="0"/>
                <a:cs typeface="Arial" charset="0"/>
              </a:rPr>
              <a:t> = .002, </a:t>
            </a:r>
            <a:r>
              <a:rPr lang="el" sz="2160" i="1">
                <a:solidFill>
                  <a:prstClr val="black"/>
                </a:solidFill>
                <a:latin typeface="Arial" charset="0"/>
                <a:ea typeface="Arial" charset="0"/>
                <a:cs typeface="Arial" charset="0"/>
              </a:rPr>
              <a:t>R</a:t>
            </a:r>
            <a:r>
              <a:rPr lang="el" sz="2160" i="1" baseline="30000">
                <a:solidFill>
                  <a:prstClr val="black"/>
                </a:solidFill>
                <a:latin typeface="Arial" charset="0"/>
                <a:ea typeface="Arial" charset="0"/>
                <a:cs typeface="Arial" charset="0"/>
              </a:rPr>
              <a:t>2</a:t>
            </a:r>
            <a:r>
              <a:rPr lang="el" sz="2160" baseline="-25000">
                <a:solidFill>
                  <a:prstClr val="black"/>
                </a:solidFill>
                <a:latin typeface="Arial" charset="0"/>
                <a:ea typeface="Arial" charset="0"/>
                <a:cs typeface="Arial" charset="0"/>
              </a:rPr>
              <a:t>Adj</a:t>
            </a:r>
            <a:r>
              <a:rPr lang="el" sz="2160">
                <a:solidFill>
                  <a:prstClr val="black"/>
                </a:solidFill>
                <a:latin typeface="Arial" charset="0"/>
                <a:ea typeface="Arial" charset="0"/>
                <a:cs typeface="Arial" charset="0"/>
              </a:rPr>
              <a:t> =.366, </a:t>
            </a:r>
            <a:r>
              <a:rPr lang="el" sz="2160" i="1">
                <a:solidFill>
                  <a:prstClr val="black"/>
                </a:solidFill>
                <a:latin typeface="Arial" charset="0"/>
                <a:ea typeface="Arial" charset="0"/>
                <a:cs typeface="Arial" charset="0"/>
              </a:rPr>
              <a:t>F</a:t>
            </a:r>
            <a:r>
              <a:rPr lang="el" sz="2160">
                <a:solidFill>
                  <a:prstClr val="black"/>
                </a:solidFill>
                <a:latin typeface="Arial" charset="0"/>
                <a:ea typeface="Arial" charset="0"/>
                <a:cs typeface="Arial" charset="0"/>
              </a:rPr>
              <a:t>(1) = 13.142</a:t>
            </a:r>
          </a:p>
          <a:p>
            <a:pPr defTabSz="1097280" eaLnBrk="0" fontAlgn="base" hangingPunct="0">
              <a:spcBef>
                <a:spcPct val="0"/>
              </a:spcBef>
              <a:spcAft>
                <a:spcPct val="0"/>
              </a:spcAft>
            </a:pPr>
            <a:endParaRPr lang="nb-NO" sz="2160">
              <a:solidFill>
                <a:prstClr val="black"/>
              </a:solidFill>
              <a:latin typeface="Arial" charset="0"/>
              <a:ea typeface="Arial" charset="0"/>
              <a:cs typeface="Arial" charset="0"/>
            </a:endParaRPr>
          </a:p>
          <a:p>
            <a:pPr defTabSz="1097280" eaLnBrk="0" fontAlgn="base" hangingPunct="0">
              <a:spcBef>
                <a:spcPct val="0"/>
              </a:spcBef>
              <a:spcAft>
                <a:spcPct val="0"/>
              </a:spcAft>
            </a:pPr>
            <a:r>
              <a:rPr lang="el" sz="2160" err="1">
                <a:solidFill>
                  <a:prstClr val="black"/>
                </a:solidFill>
                <a:latin typeface="Arial" charset="0"/>
                <a:ea typeface="Arial" charset="0"/>
                <a:cs typeface="Arial" charset="0"/>
              </a:rPr>
              <a:t>Κίνηση που σχετίζεται με σωστά αναγνωρισμένους κεντρικούς υπολογιστές RT που στοχεύουν συστήματα BT </a:t>
            </a:r>
          </a:p>
          <a:p>
            <a:pPr marL="342900" indent="-342900" defTabSz="1097280" eaLnBrk="0" fontAlgn="base" hangingPunct="0">
              <a:spcBef>
                <a:spcPct val="0"/>
              </a:spcBef>
              <a:spcAft>
                <a:spcPct val="0"/>
              </a:spcAft>
              <a:buFont typeface="Arial" charset="0"/>
              <a:buChar char="•"/>
            </a:pPr>
            <a:r>
              <a:rPr lang="el" sz="2160">
                <a:solidFill>
                  <a:prstClr val="black"/>
                </a:solidFill>
                <a:latin typeface="Arial" charset="0"/>
                <a:ea typeface="Arial" charset="0"/>
                <a:cs typeface="Arial" charset="0"/>
              </a:rPr>
              <a:t>β = -.665, </a:t>
            </a:r>
            <a:r>
              <a:rPr lang="el" sz="2160" i="1">
                <a:solidFill>
                  <a:prstClr val="black"/>
                </a:solidFill>
                <a:latin typeface="Arial" charset="0"/>
                <a:ea typeface="Arial" charset="0"/>
                <a:cs typeface="Arial" charset="0"/>
              </a:rPr>
              <a:t>σελ</a:t>
            </a:r>
            <a:r>
              <a:rPr lang="el" sz="2160">
                <a:solidFill>
                  <a:prstClr val="black"/>
                </a:solidFill>
                <a:latin typeface="Arial" charset="0"/>
                <a:ea typeface="Arial" charset="0"/>
                <a:cs typeface="Arial" charset="0"/>
              </a:rPr>
              <a:t> &lt; .001, </a:t>
            </a:r>
            <a:r>
              <a:rPr lang="el" sz="2160" i="1">
                <a:solidFill>
                  <a:prstClr val="black"/>
                </a:solidFill>
                <a:latin typeface="Arial" charset="0"/>
                <a:ea typeface="Arial" charset="0"/>
                <a:cs typeface="Arial" charset="0"/>
              </a:rPr>
              <a:t>R</a:t>
            </a:r>
            <a:r>
              <a:rPr lang="el" sz="2160" i="1" baseline="30000">
                <a:solidFill>
                  <a:prstClr val="black"/>
                </a:solidFill>
                <a:latin typeface="Arial" charset="0"/>
                <a:ea typeface="Arial" charset="0"/>
                <a:cs typeface="Arial" charset="0"/>
              </a:rPr>
              <a:t>2</a:t>
            </a:r>
            <a:r>
              <a:rPr lang="el" sz="2160" baseline="-25000">
                <a:solidFill>
                  <a:prstClr val="black"/>
                </a:solidFill>
                <a:latin typeface="Arial" charset="0"/>
                <a:ea typeface="Arial" charset="0"/>
                <a:cs typeface="Arial" charset="0"/>
              </a:rPr>
              <a:t>Adj</a:t>
            </a:r>
            <a:r>
              <a:rPr lang="el" sz="2160">
                <a:solidFill>
                  <a:prstClr val="black"/>
                </a:solidFill>
                <a:latin typeface="Arial" charset="0"/>
                <a:ea typeface="Arial" charset="0"/>
                <a:cs typeface="Arial" charset="0"/>
              </a:rPr>
              <a:t> = .415, </a:t>
            </a:r>
            <a:r>
              <a:rPr lang="el" sz="2160" i="1">
                <a:solidFill>
                  <a:prstClr val="black"/>
                </a:solidFill>
                <a:latin typeface="Arial" charset="0"/>
                <a:ea typeface="Arial" charset="0"/>
                <a:cs typeface="Arial" charset="0"/>
              </a:rPr>
              <a:t>F</a:t>
            </a:r>
            <a:r>
              <a:rPr lang="el" sz="2160">
                <a:solidFill>
                  <a:prstClr val="black"/>
                </a:solidFill>
                <a:latin typeface="Arial" charset="0"/>
                <a:ea typeface="Arial" charset="0"/>
                <a:cs typeface="Arial" charset="0"/>
              </a:rPr>
              <a:t>(1) = 15.889 </a:t>
            </a:r>
          </a:p>
          <a:p>
            <a:pPr defTabSz="1097280" eaLnBrk="0" fontAlgn="base" hangingPunct="0">
              <a:spcBef>
                <a:spcPct val="0"/>
              </a:spcBef>
              <a:spcAft>
                <a:spcPct val="0"/>
              </a:spcAft>
            </a:pPr>
            <a:endParaRPr lang="nb-NO" sz="2160">
              <a:solidFill>
                <a:prstClr val="black"/>
              </a:solidFill>
              <a:latin typeface="Arial" charset="0"/>
              <a:ea typeface="Arial" charset="0"/>
              <a:cs typeface="Arial" charset="0"/>
            </a:endParaRPr>
          </a:p>
          <a:p>
            <a:pPr defTabSz="1097280" eaLnBrk="0" fontAlgn="base" hangingPunct="0">
              <a:spcBef>
                <a:spcPct val="0"/>
              </a:spcBef>
              <a:spcAft>
                <a:spcPct val="0"/>
              </a:spcAft>
            </a:pPr>
            <a:r>
              <a:rPr lang="el" sz="2160" err="1">
                <a:solidFill>
                  <a:prstClr val="black"/>
                </a:solidFill>
                <a:latin typeface="Arial" charset="0"/>
                <a:ea typeface="Arial" charset="0"/>
                <a:cs typeface="Arial" charset="0"/>
              </a:rPr>
              <a:t>Εντοπισμός παραβιασμένων τμημάτων BT </a:t>
            </a:r>
          </a:p>
          <a:p>
            <a:pPr marL="342900" indent="-342900" defTabSz="1097280" eaLnBrk="0" fontAlgn="base" hangingPunct="0">
              <a:spcBef>
                <a:spcPct val="0"/>
              </a:spcBef>
              <a:spcAft>
                <a:spcPct val="0"/>
              </a:spcAft>
              <a:buFont typeface="Arial" charset="0"/>
              <a:buChar char="•"/>
            </a:pPr>
            <a:r>
              <a:rPr lang="el" sz="2160">
                <a:solidFill>
                  <a:prstClr val="black"/>
                </a:solidFill>
                <a:latin typeface="Arial" charset="0"/>
                <a:ea typeface="Arial" charset="0"/>
                <a:cs typeface="Arial" charset="0"/>
              </a:rPr>
              <a:t>β = -.547, </a:t>
            </a:r>
            <a:r>
              <a:rPr lang="el" sz="2160" i="1">
                <a:solidFill>
                  <a:prstClr val="black"/>
                </a:solidFill>
                <a:latin typeface="Arial" charset="0"/>
                <a:ea typeface="Arial" charset="0"/>
                <a:cs typeface="Arial" charset="0"/>
              </a:rPr>
              <a:t>p</a:t>
            </a:r>
            <a:r>
              <a:rPr lang="el" sz="2160">
                <a:solidFill>
                  <a:prstClr val="black"/>
                </a:solidFill>
                <a:latin typeface="Arial" charset="0"/>
                <a:ea typeface="Arial" charset="0"/>
                <a:cs typeface="Arial" charset="0"/>
              </a:rPr>
              <a:t> = .008, </a:t>
            </a:r>
            <a:r>
              <a:rPr lang="el" sz="2160" i="1">
                <a:solidFill>
                  <a:prstClr val="black"/>
                </a:solidFill>
                <a:latin typeface="Arial" charset="0"/>
                <a:ea typeface="Arial" charset="0"/>
                <a:cs typeface="Arial" charset="0"/>
              </a:rPr>
              <a:t>R</a:t>
            </a:r>
            <a:r>
              <a:rPr lang="el" sz="2160" i="1" baseline="30000">
                <a:solidFill>
                  <a:prstClr val="black"/>
                </a:solidFill>
                <a:latin typeface="Arial" charset="0"/>
                <a:ea typeface="Arial" charset="0"/>
                <a:cs typeface="Arial" charset="0"/>
              </a:rPr>
              <a:t>2</a:t>
            </a:r>
            <a:r>
              <a:rPr lang="el" sz="2160" baseline="-25000">
                <a:solidFill>
                  <a:prstClr val="black"/>
                </a:solidFill>
                <a:latin typeface="Arial" charset="0"/>
                <a:ea typeface="Arial" charset="0"/>
                <a:cs typeface="Arial" charset="0"/>
              </a:rPr>
              <a:t>Adj</a:t>
            </a:r>
            <a:r>
              <a:rPr lang="el" sz="2160">
                <a:solidFill>
                  <a:prstClr val="black"/>
                </a:solidFill>
                <a:latin typeface="Arial" charset="0"/>
                <a:ea typeface="Arial" charset="0"/>
                <a:cs typeface="Arial" charset="0"/>
              </a:rPr>
              <a:t> = .264, </a:t>
            </a:r>
            <a:r>
              <a:rPr lang="el" sz="2160" i="1">
                <a:solidFill>
                  <a:prstClr val="black"/>
                </a:solidFill>
                <a:latin typeface="Arial" charset="0"/>
                <a:ea typeface="Arial" charset="0"/>
                <a:cs typeface="Arial" charset="0"/>
              </a:rPr>
              <a:t>F</a:t>
            </a:r>
            <a:r>
              <a:rPr lang="el" sz="2160">
                <a:solidFill>
                  <a:prstClr val="black"/>
                </a:solidFill>
                <a:latin typeface="Arial" charset="0"/>
                <a:ea typeface="Arial" charset="0"/>
                <a:cs typeface="Arial" charset="0"/>
              </a:rPr>
              <a:t>(1) = 8.531 </a:t>
            </a:r>
            <a:br>
              <a:rPr lang="nb-NO" sz="2880">
                <a:solidFill>
                  <a:prstClr val="black"/>
                </a:solidFill>
                <a:latin typeface="Arial" charset="0"/>
                <a:ea typeface="Arial" charset="0"/>
                <a:cs typeface="Arial" charset="0"/>
              </a:rPr>
            </a:br>
            <a:endParaRPr lang="en-US" sz="2880">
              <a:solidFill>
                <a:prstClr val="black"/>
              </a:solidFill>
              <a:latin typeface="Arial" charset="0"/>
              <a:ea typeface="Arial" charset="0"/>
              <a:cs typeface="Arial" charset="0"/>
            </a:endParaRPr>
          </a:p>
        </p:txBody>
      </p:sp>
      <p:sp>
        <p:nvSpPr>
          <p:cNvPr id="9" name="TekstSylinder 8"/>
          <p:cNvSpPr txBox="1"/>
          <p:nvPr/>
        </p:nvSpPr>
        <p:spPr>
          <a:xfrm>
            <a:off x="318646" y="1076455"/>
            <a:ext cx="14031611" cy="350865"/>
          </a:xfrm>
          <a:prstGeom prst="rect">
            <a:avLst/>
          </a:prstGeom>
          <a:noFill/>
        </p:spPr>
        <p:txBody>
          <a:bodyPr wrap="square" rtlCol="0">
            <a:spAutoFit/>
          </a:bodyPr>
          <a:lstStyle/>
          <a:p>
            <a:pPr defTabSz="1097280" eaLnBrk="0" fontAlgn="base" hangingPunct="0">
              <a:spcBef>
                <a:spcPct val="0"/>
              </a:spcBef>
              <a:spcAft>
                <a:spcPct val="0"/>
              </a:spcAft>
            </a:pPr>
            <a:r>
              <a:rPr lang="el" sz="1680">
                <a:solidFill>
                  <a:prstClr val="black"/>
                </a:solidFill>
                <a:latin typeface="Arial" charset="0"/>
                <a:ea typeface="Arial" charset="0"/>
                <a:cs typeface="Arial" charset="0"/>
              </a:rPr>
              <a:t>Ανάλυση γραμμικής παλινδρόμησης σε μεταβλητές επικοινωνίας και μεταβλητές SA που διέφεραν σημαντικά μεταξύ των ομάδων</a:t>
            </a:r>
          </a:p>
        </p:txBody>
      </p:sp>
    </p:spTree>
    <p:extLst>
      <p:ext uri="{BB962C8B-B14F-4D97-AF65-F5344CB8AC3E}">
        <p14:creationId xmlns:p14="http://schemas.microsoft.com/office/powerpoint/2010/main" val="17062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el" sz="3840" b="1" err="1">
                <a:solidFill>
                  <a:schemeClr val="accent1"/>
                </a:solidFill>
                <a:latin typeface="Helvetica Neue" charset="0"/>
                <a:ea typeface="Helvetica Neue" charset="0"/>
                <a:cs typeface="Helvetica Neue" charset="0"/>
              </a:rPr>
              <a:t>Η επικοινωνία είναι καλύτερη στην ομάδα VDE</a:t>
            </a:r>
            <a:endParaRPr lang="nb-NO" sz="3840" b="1">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l" sz="2160">
                <a:solidFill>
                  <a:prstClr val="white"/>
                </a:solidFill>
                <a:latin typeface="Arial" charset="0"/>
                <a:ea typeface="Arial" charset="0"/>
                <a:cs typeface="Arial" charset="0"/>
              </a:rPr>
              <a:t>Όλο το κείμενο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Ένα</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Δύο</a:t>
            </a:r>
          </a:p>
          <a:p>
            <a:pPr marL="411480" indent="-411480" defTabSz="1097280">
              <a:lnSpc>
                <a:spcPct val="100000"/>
              </a:lnSpc>
              <a:spcBef>
                <a:spcPts val="0"/>
              </a:spcBef>
              <a:buFont typeface="+mj-lt"/>
              <a:buAutoNum type="arabicPeriod"/>
              <a:defRPr/>
            </a:pPr>
            <a:r>
              <a:rPr lang="el" sz="2160">
                <a:solidFill>
                  <a:prstClr val="white"/>
                </a:solidFill>
                <a:latin typeface="Arial" charset="0"/>
                <a:ea typeface="Arial" charset="0"/>
                <a:cs typeface="Arial" charset="0"/>
              </a:rPr>
              <a:t>τρία</a:t>
            </a:r>
          </a:p>
        </p:txBody>
      </p:sp>
      <p:sp>
        <p:nvSpPr>
          <p:cNvPr id="2" name="TekstSylinder 1"/>
          <p:cNvSpPr txBox="1"/>
          <p:nvPr/>
        </p:nvSpPr>
        <p:spPr>
          <a:xfrm>
            <a:off x="4645481" y="1581599"/>
            <a:ext cx="9441938" cy="3083921"/>
          </a:xfrm>
          <a:prstGeom prst="rect">
            <a:avLst/>
          </a:prstGeom>
          <a:noFill/>
        </p:spPr>
        <p:txBody>
          <a:bodyPr wrap="square" rtlCol="0">
            <a:spAutoFit/>
          </a:bodyPr>
          <a:lstStyle/>
          <a:p>
            <a:pPr defTabSz="1097280" eaLnBrk="0" fontAlgn="base" hangingPunct="0">
              <a:spcBef>
                <a:spcPct val="0"/>
              </a:spcBef>
              <a:spcAft>
                <a:spcPct val="0"/>
              </a:spcAft>
            </a:pPr>
            <a:r>
              <a:rPr lang="el" sz="2160" b="1">
                <a:solidFill>
                  <a:prstClr val="black"/>
                </a:solidFill>
                <a:latin typeface="Arial" charset="0"/>
                <a:ea typeface="Arial" charset="0"/>
                <a:cs typeface="Arial" charset="0"/>
              </a:rPr>
              <a:t>Η δυσλειτουργία επικοινωνίας της δεύτερης εργασίας ήταν ένας σημαντικός αρνητικός προγνωστικός παράγοντας </a:t>
            </a:r>
          </a:p>
          <a:p>
            <a:pPr defTabSz="1097280" eaLnBrk="0" fontAlgn="base" hangingPunct="0">
              <a:spcBef>
                <a:spcPct val="0"/>
              </a:spcBef>
              <a:spcAft>
                <a:spcPct val="0"/>
              </a:spcAft>
            </a:pPr>
            <a:endParaRPr lang="nb-NO" sz="2160">
              <a:solidFill>
                <a:prstClr val="black"/>
              </a:solidFill>
              <a:latin typeface="Arial" charset="0"/>
              <a:ea typeface="Arial" charset="0"/>
              <a:cs typeface="Arial" charset="0"/>
            </a:endParaRPr>
          </a:p>
          <a:p>
            <a:pPr defTabSz="1097280" eaLnBrk="0" fontAlgn="base" hangingPunct="0">
              <a:spcBef>
                <a:spcPct val="0"/>
              </a:spcBef>
              <a:spcAft>
                <a:spcPct val="0"/>
              </a:spcAft>
            </a:pPr>
            <a:r>
              <a:rPr lang="el" sz="2160">
                <a:solidFill>
                  <a:prstClr val="black"/>
                </a:solidFill>
                <a:latin typeface="Arial" charset="0"/>
                <a:ea typeface="Arial" charset="0"/>
                <a:cs typeface="Arial" charset="0"/>
              </a:rPr>
              <a:t>Η ακρίβεια της περιγραφής της δραστηριότητας του δικτύου</a:t>
            </a:r>
            <a:endParaRPr lang="nb-NO" sz="216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l" sz="2160">
                <a:solidFill>
                  <a:prstClr val="black"/>
                </a:solidFill>
                <a:latin typeface="Arial" charset="0"/>
                <a:ea typeface="Arial" charset="0"/>
                <a:cs typeface="Arial" charset="0"/>
              </a:rPr>
              <a:t>β = -.524, </a:t>
            </a:r>
            <a:r>
              <a:rPr lang="el" sz="2160" i="1">
                <a:solidFill>
                  <a:prstClr val="black"/>
                </a:solidFill>
                <a:latin typeface="Arial" charset="0"/>
                <a:ea typeface="Arial" charset="0"/>
                <a:cs typeface="Arial" charset="0"/>
              </a:rPr>
              <a:t>p</a:t>
            </a:r>
            <a:r>
              <a:rPr lang="el" sz="2160">
                <a:solidFill>
                  <a:prstClr val="black"/>
                </a:solidFill>
                <a:latin typeface="Arial" charset="0"/>
                <a:ea typeface="Arial" charset="0"/>
                <a:cs typeface="Arial" charset="0"/>
              </a:rPr>
              <a:t> = .012, </a:t>
            </a:r>
            <a:r>
              <a:rPr lang="el" sz="2160" i="1">
                <a:solidFill>
                  <a:prstClr val="black"/>
                </a:solidFill>
                <a:latin typeface="Arial" charset="0"/>
                <a:ea typeface="Arial" charset="0"/>
                <a:cs typeface="Arial" charset="0"/>
              </a:rPr>
              <a:t>R</a:t>
            </a:r>
            <a:r>
              <a:rPr lang="el" sz="2160" i="1" baseline="30000">
                <a:solidFill>
                  <a:prstClr val="black"/>
                </a:solidFill>
                <a:latin typeface="Arial" charset="0"/>
                <a:ea typeface="Arial" charset="0"/>
                <a:cs typeface="Arial" charset="0"/>
              </a:rPr>
              <a:t>2</a:t>
            </a:r>
            <a:r>
              <a:rPr lang="el" sz="2160" baseline="-25000">
                <a:solidFill>
                  <a:prstClr val="black"/>
                </a:solidFill>
                <a:latin typeface="Arial" charset="0"/>
                <a:ea typeface="Arial" charset="0"/>
                <a:cs typeface="Arial" charset="0"/>
              </a:rPr>
              <a:t>Adj</a:t>
            </a:r>
            <a:r>
              <a:rPr lang="el" sz="2160">
                <a:solidFill>
                  <a:prstClr val="black"/>
                </a:solidFill>
                <a:latin typeface="Arial" charset="0"/>
                <a:ea typeface="Arial" charset="0"/>
                <a:cs typeface="Arial" charset="0"/>
              </a:rPr>
              <a:t> = .238, </a:t>
            </a:r>
            <a:r>
              <a:rPr lang="el" sz="2160" i="1">
                <a:solidFill>
                  <a:prstClr val="black"/>
                </a:solidFill>
                <a:latin typeface="Arial" charset="0"/>
                <a:ea typeface="Arial" charset="0"/>
                <a:cs typeface="Arial" charset="0"/>
              </a:rPr>
              <a:t>F</a:t>
            </a:r>
            <a:r>
              <a:rPr lang="el" sz="2160">
                <a:solidFill>
                  <a:prstClr val="black"/>
                </a:solidFill>
                <a:latin typeface="Arial" charset="0"/>
                <a:ea typeface="Arial" charset="0"/>
                <a:cs typeface="Arial" charset="0"/>
              </a:rPr>
              <a:t>(1) =7.553</a:t>
            </a:r>
          </a:p>
          <a:p>
            <a:pPr defTabSz="1097280" eaLnBrk="0" fontAlgn="base" hangingPunct="0">
              <a:spcBef>
                <a:spcPct val="0"/>
              </a:spcBef>
              <a:spcAft>
                <a:spcPct val="0"/>
              </a:spcAft>
            </a:pPr>
            <a:endParaRPr lang="nb-NO" sz="2160">
              <a:solidFill>
                <a:prstClr val="black"/>
              </a:solidFill>
              <a:latin typeface="Arial" charset="0"/>
              <a:ea typeface="Arial" charset="0"/>
              <a:cs typeface="Arial" charset="0"/>
            </a:endParaRPr>
          </a:p>
          <a:p>
            <a:pPr defTabSz="1097280" eaLnBrk="0" fontAlgn="base" hangingPunct="0">
              <a:spcBef>
                <a:spcPct val="0"/>
              </a:spcBef>
              <a:spcAft>
                <a:spcPct val="0"/>
              </a:spcAft>
            </a:pPr>
            <a:r>
              <a:rPr lang="el" sz="2160" err="1">
                <a:solidFill>
                  <a:prstClr val="black"/>
                </a:solidFill>
                <a:latin typeface="Arial" charset="0"/>
                <a:ea typeface="Arial" charset="0"/>
                <a:cs typeface="Arial" charset="0"/>
              </a:rPr>
              <a:t>Εμπιστοσύνη στον εντοπισμό κεντρικών υπολογιστών BT που έχουν καταχραστεί για πρόσβαση στο δίκτυο</a:t>
            </a:r>
            <a:endParaRPr lang="nb-NO" sz="216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l" sz="2160">
                <a:solidFill>
                  <a:prstClr val="black"/>
                </a:solidFill>
                <a:latin typeface="Arial" charset="0"/>
                <a:ea typeface="Arial" charset="0"/>
                <a:cs typeface="Arial" charset="0"/>
              </a:rPr>
              <a:t>β = -.525, </a:t>
            </a:r>
            <a:r>
              <a:rPr lang="el" sz="2160" i="1">
                <a:solidFill>
                  <a:prstClr val="black"/>
                </a:solidFill>
                <a:latin typeface="Arial" charset="0"/>
                <a:ea typeface="Arial" charset="0"/>
                <a:cs typeface="Arial" charset="0"/>
              </a:rPr>
              <a:t>p</a:t>
            </a:r>
            <a:r>
              <a:rPr lang="el" sz="2160">
                <a:solidFill>
                  <a:prstClr val="black"/>
                </a:solidFill>
                <a:latin typeface="Arial" charset="0"/>
                <a:ea typeface="Arial" charset="0"/>
                <a:cs typeface="Arial" charset="0"/>
              </a:rPr>
              <a:t> = .012, </a:t>
            </a:r>
            <a:r>
              <a:rPr lang="el" sz="2160" i="1">
                <a:solidFill>
                  <a:prstClr val="black"/>
                </a:solidFill>
                <a:latin typeface="Arial" charset="0"/>
                <a:ea typeface="Arial" charset="0"/>
                <a:cs typeface="Arial" charset="0"/>
              </a:rPr>
              <a:t>R</a:t>
            </a:r>
            <a:r>
              <a:rPr lang="el" sz="2160" i="1" baseline="30000">
                <a:solidFill>
                  <a:prstClr val="black"/>
                </a:solidFill>
                <a:latin typeface="Arial" charset="0"/>
                <a:ea typeface="Arial" charset="0"/>
                <a:cs typeface="Arial" charset="0"/>
              </a:rPr>
              <a:t>2</a:t>
            </a:r>
            <a:r>
              <a:rPr lang="el" sz="2160" baseline="-25000">
                <a:solidFill>
                  <a:prstClr val="black"/>
                </a:solidFill>
                <a:latin typeface="Arial" charset="0"/>
                <a:ea typeface="Arial" charset="0"/>
                <a:cs typeface="Arial" charset="0"/>
              </a:rPr>
              <a:t>Adj</a:t>
            </a:r>
            <a:r>
              <a:rPr lang="el" sz="2160">
                <a:solidFill>
                  <a:prstClr val="black"/>
                </a:solidFill>
                <a:latin typeface="Arial" charset="0"/>
                <a:ea typeface="Arial" charset="0"/>
                <a:cs typeface="Arial" charset="0"/>
              </a:rPr>
              <a:t> = .239, </a:t>
            </a:r>
            <a:r>
              <a:rPr lang="el" sz="2160" i="1">
                <a:solidFill>
                  <a:prstClr val="black"/>
                </a:solidFill>
                <a:latin typeface="Arial" charset="0"/>
                <a:ea typeface="Arial" charset="0"/>
                <a:cs typeface="Arial" charset="0"/>
              </a:rPr>
              <a:t>F</a:t>
            </a:r>
            <a:r>
              <a:rPr lang="el" sz="2160">
                <a:solidFill>
                  <a:prstClr val="black"/>
                </a:solidFill>
                <a:latin typeface="Arial" charset="0"/>
                <a:ea typeface="Arial" charset="0"/>
                <a:cs typeface="Arial" charset="0"/>
              </a:rPr>
              <a:t>(1) = 7.594 </a:t>
            </a:r>
            <a:br>
              <a:rPr lang="nb-NO" sz="2160">
                <a:solidFill>
                  <a:prstClr val="black"/>
                </a:solidFill>
                <a:latin typeface="Arial" charset="0"/>
                <a:ea typeface="Arial" charset="0"/>
                <a:cs typeface="Arial" charset="0"/>
              </a:rPr>
            </a:br>
            <a:endParaRPr lang="nb-NO" sz="2160" b="1">
              <a:solidFill>
                <a:prstClr val="black"/>
              </a:solidFill>
              <a:latin typeface="Arial" charset="0"/>
              <a:ea typeface="Arial" charset="0"/>
              <a:cs typeface="Arial" charset="0"/>
            </a:endParaRPr>
          </a:p>
        </p:txBody>
      </p:sp>
      <p:pic>
        <p:nvPicPr>
          <p:cNvPr id="31" name="Bilde 3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1080" y="4664947"/>
            <a:ext cx="2642629" cy="2978136"/>
          </a:xfrm>
          <a:prstGeom prst="rect">
            <a:avLst/>
          </a:prstGeom>
        </p:spPr>
      </p:pic>
      <p:sp>
        <p:nvSpPr>
          <p:cNvPr id="33" name="TekstSylinder 32"/>
          <p:cNvSpPr txBox="1"/>
          <p:nvPr/>
        </p:nvSpPr>
        <p:spPr>
          <a:xfrm>
            <a:off x="4645481" y="4799273"/>
            <a:ext cx="9441938" cy="2086725"/>
          </a:xfrm>
          <a:prstGeom prst="rect">
            <a:avLst/>
          </a:prstGeom>
          <a:noFill/>
        </p:spPr>
        <p:txBody>
          <a:bodyPr wrap="square" rtlCol="0">
            <a:spAutoFit/>
          </a:bodyPr>
          <a:lstStyle/>
          <a:p>
            <a:pPr defTabSz="1097280" eaLnBrk="0" fontAlgn="base" hangingPunct="0">
              <a:spcBef>
                <a:spcPct val="0"/>
              </a:spcBef>
              <a:spcAft>
                <a:spcPct val="0"/>
              </a:spcAft>
            </a:pPr>
            <a:r>
              <a:rPr lang="el" sz="2160" b="1" err="1">
                <a:solidFill>
                  <a:prstClr val="black"/>
                </a:solidFill>
                <a:latin typeface="Arial" charset="0"/>
                <a:ea typeface="Arial" charset="0"/>
                <a:cs typeface="Arial" charset="0"/>
              </a:rPr>
              <a:t>Η αυτοαναφερόμενη ζήτηση επικοινωνίας ήταν ένας σημαντικός αρνητικός προγνωστικός παράγοντας </a:t>
            </a:r>
          </a:p>
          <a:p>
            <a:pPr defTabSz="1097280" eaLnBrk="0" fontAlgn="base" hangingPunct="0">
              <a:spcBef>
                <a:spcPct val="0"/>
              </a:spcBef>
              <a:spcAft>
                <a:spcPct val="0"/>
              </a:spcAft>
            </a:pPr>
            <a:endParaRPr lang="nb-NO" sz="2160">
              <a:solidFill>
                <a:prstClr val="black"/>
              </a:solidFill>
              <a:latin typeface="Arial" charset="0"/>
              <a:ea typeface="Arial" charset="0"/>
              <a:cs typeface="Arial" charset="0"/>
            </a:endParaRPr>
          </a:p>
          <a:p>
            <a:pPr defTabSz="1097280" eaLnBrk="0" fontAlgn="base" hangingPunct="0">
              <a:spcBef>
                <a:spcPct val="0"/>
              </a:spcBef>
              <a:spcAft>
                <a:spcPct val="0"/>
              </a:spcAft>
            </a:pPr>
            <a:r>
              <a:rPr lang="el" sz="2160" err="1">
                <a:solidFill>
                  <a:prstClr val="black"/>
                </a:solidFill>
                <a:latin typeface="Arial" charset="0"/>
                <a:ea typeface="Arial" charset="0"/>
                <a:cs typeface="Arial" charset="0"/>
              </a:rPr>
              <a:t>Σωστά αναγνωρισμένοι κεντρικοί υπολογιστές RT που στοχεύουν συστήματα BT </a:t>
            </a:r>
          </a:p>
          <a:p>
            <a:pPr marL="342900" indent="-342900" defTabSz="1097280" eaLnBrk="0" fontAlgn="base" hangingPunct="0">
              <a:spcBef>
                <a:spcPct val="0"/>
              </a:spcBef>
              <a:spcAft>
                <a:spcPct val="0"/>
              </a:spcAft>
              <a:buFont typeface="Arial" charset="0"/>
              <a:buChar char="•"/>
            </a:pPr>
            <a:r>
              <a:rPr lang="el" sz="2160">
                <a:solidFill>
                  <a:prstClr val="black"/>
                </a:solidFill>
                <a:latin typeface="Arial" charset="0"/>
                <a:ea typeface="Arial" charset="0"/>
                <a:cs typeface="Arial" charset="0"/>
              </a:rPr>
              <a:t>β = -.454, </a:t>
            </a:r>
            <a:r>
              <a:rPr lang="el" sz="2160" i="1">
                <a:solidFill>
                  <a:prstClr val="black"/>
                </a:solidFill>
                <a:latin typeface="Arial" charset="0"/>
                <a:ea typeface="Arial" charset="0"/>
                <a:cs typeface="Arial" charset="0"/>
              </a:rPr>
              <a:t>p</a:t>
            </a:r>
            <a:r>
              <a:rPr lang="el" sz="2160">
                <a:solidFill>
                  <a:prstClr val="black"/>
                </a:solidFill>
                <a:latin typeface="Arial" charset="0"/>
                <a:ea typeface="Arial" charset="0"/>
                <a:cs typeface="Arial" charset="0"/>
              </a:rPr>
              <a:t> = .034, </a:t>
            </a:r>
            <a:r>
              <a:rPr lang="el" sz="2160" i="1">
                <a:solidFill>
                  <a:prstClr val="black"/>
                </a:solidFill>
                <a:latin typeface="Arial" charset="0"/>
                <a:ea typeface="Arial" charset="0"/>
                <a:cs typeface="Arial" charset="0"/>
              </a:rPr>
              <a:t>R</a:t>
            </a:r>
            <a:r>
              <a:rPr lang="el" sz="2160" i="1" baseline="30000">
                <a:solidFill>
                  <a:prstClr val="black"/>
                </a:solidFill>
                <a:latin typeface="Arial" charset="0"/>
                <a:ea typeface="Arial" charset="0"/>
                <a:cs typeface="Arial" charset="0"/>
              </a:rPr>
              <a:t>2</a:t>
            </a:r>
            <a:r>
              <a:rPr lang="el" sz="2160" baseline="-25000">
                <a:solidFill>
                  <a:prstClr val="black"/>
                </a:solidFill>
                <a:latin typeface="Arial" charset="0"/>
                <a:ea typeface="Arial" charset="0"/>
                <a:cs typeface="Arial" charset="0"/>
              </a:rPr>
              <a:t>Adj</a:t>
            </a:r>
            <a:r>
              <a:rPr lang="el" sz="2160">
                <a:solidFill>
                  <a:prstClr val="black"/>
                </a:solidFill>
                <a:latin typeface="Arial" charset="0"/>
                <a:ea typeface="Arial" charset="0"/>
                <a:cs typeface="Arial" charset="0"/>
              </a:rPr>
              <a:t> = .166, </a:t>
            </a:r>
            <a:r>
              <a:rPr lang="el" sz="2160" i="1">
                <a:solidFill>
                  <a:prstClr val="black"/>
                </a:solidFill>
                <a:latin typeface="Arial" charset="0"/>
                <a:ea typeface="Arial" charset="0"/>
                <a:cs typeface="Arial" charset="0"/>
              </a:rPr>
              <a:t>F</a:t>
            </a:r>
            <a:r>
              <a:rPr lang="el" sz="2160">
                <a:solidFill>
                  <a:prstClr val="black"/>
                </a:solidFill>
                <a:latin typeface="Arial" charset="0"/>
                <a:ea typeface="Arial" charset="0"/>
                <a:cs typeface="Arial" charset="0"/>
              </a:rPr>
              <a:t>(1)= 5.178 </a:t>
            </a:r>
            <a:br>
              <a:rPr lang="nb-NO" sz="2160">
                <a:solidFill>
                  <a:prstClr val="black"/>
                </a:solidFill>
                <a:latin typeface="Arial" charset="0"/>
                <a:ea typeface="Arial" charset="0"/>
                <a:cs typeface="Arial" charset="0"/>
              </a:rPr>
            </a:br>
            <a:endParaRPr lang="nb-NO" sz="2160" b="1">
              <a:solidFill>
                <a:prstClr val="black"/>
              </a:solidFill>
              <a:latin typeface="Arial" charset="0"/>
              <a:ea typeface="Arial" charset="0"/>
              <a:cs typeface="Arial" charset="0"/>
            </a:endParaRPr>
          </a:p>
        </p:txBody>
      </p:sp>
      <p:sp>
        <p:nvSpPr>
          <p:cNvPr id="34" name="TekstSylinder 33"/>
          <p:cNvSpPr txBox="1"/>
          <p:nvPr/>
        </p:nvSpPr>
        <p:spPr>
          <a:xfrm>
            <a:off x="318646" y="1076455"/>
            <a:ext cx="14031611" cy="350865"/>
          </a:xfrm>
          <a:prstGeom prst="rect">
            <a:avLst/>
          </a:prstGeom>
          <a:noFill/>
        </p:spPr>
        <p:txBody>
          <a:bodyPr wrap="square" rtlCol="0">
            <a:spAutoFit/>
          </a:bodyPr>
          <a:lstStyle/>
          <a:p>
            <a:pPr defTabSz="1097280" eaLnBrk="0" fontAlgn="base" hangingPunct="0">
              <a:spcBef>
                <a:spcPct val="0"/>
              </a:spcBef>
              <a:spcAft>
                <a:spcPct val="0"/>
              </a:spcAft>
            </a:pPr>
            <a:r>
              <a:rPr lang="el" sz="1680">
                <a:solidFill>
                  <a:prstClr val="black"/>
                </a:solidFill>
                <a:latin typeface="Arial" charset="0"/>
                <a:ea typeface="Arial" charset="0"/>
                <a:cs typeface="Arial" charset="0"/>
              </a:rPr>
              <a:t>Ανάλυση γραμμικής παλινδρόμησης σε μεταβλητές επικοινωνίας και μεταβλητές SA που διέφεραν σημαντικά μεταξύ των ομάδων</a:t>
            </a:r>
          </a:p>
        </p:txBody>
      </p:sp>
      <p:pic>
        <p:nvPicPr>
          <p:cNvPr id="22" name="Bilde 2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1079" y="1664851"/>
            <a:ext cx="2803398" cy="3000096"/>
          </a:xfrm>
          <a:prstGeom prst="rect">
            <a:avLst/>
          </a:prstGeom>
        </p:spPr>
      </p:pic>
    </p:spTree>
    <p:extLst>
      <p:ext uri="{BB962C8B-B14F-4D97-AF65-F5344CB8AC3E}">
        <p14:creationId xmlns:p14="http://schemas.microsoft.com/office/powerpoint/2010/main" val="32007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pic>
        <p:nvPicPr>
          <p:cNvPr id="12" name="Picture 11" descr="Ένα 3D μοτίβο σχημάτων δακτυλίου που συνδέονται με γραμμές">
            <a:extLst>
              <a:ext uri="{FF2B5EF4-FFF2-40B4-BE49-F238E27FC236}">
                <a16:creationId xmlns:a16="http://schemas.microsoft.com/office/drawing/2014/main" id="{7F686BF1-81BD-474C-16A8-9AF622DD21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
            <a:ext cx="11603570" cy="8229588"/>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50023" y="0"/>
            <a:ext cx="8480374" cy="82296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10" name="Tittel 1"/>
          <p:cNvSpPr>
            <a:spLocks noGrp="1"/>
          </p:cNvSpPr>
          <p:nvPr>
            <p:ph type="title"/>
          </p:nvPr>
        </p:nvSpPr>
        <p:spPr>
          <a:xfrm>
            <a:off x="6150024" y="438150"/>
            <a:ext cx="7474536" cy="2279894"/>
          </a:xfrm>
        </p:spPr>
        <p:txBody>
          <a:bodyPr vert="horz" wrap="square" lIns="109728" tIns="54864" rIns="109728" bIns="54864" rtlCol="0" anchor="ctr" anchorCtr="0">
            <a:normAutofit/>
          </a:bodyPr>
          <a:lstStyle/>
          <a:p>
            <a:r>
              <a:rPr lang="el" sz="4800" b="1"/>
              <a:t>Ο όρος δεν είχε καμία επίδραση στη λήψη αποφάσεων</a:t>
            </a:r>
          </a:p>
        </p:txBody>
      </p:sp>
      <p:sp>
        <p:nvSpPr>
          <p:cNvPr id="4" name="TekstSylinder 3"/>
          <p:cNvSpPr txBox="1"/>
          <p:nvPr/>
        </p:nvSpPr>
        <p:spPr>
          <a:xfrm>
            <a:off x="6146369" y="2921041"/>
            <a:ext cx="8307924" cy="4870409"/>
          </a:xfrm>
          <a:prstGeom prst="rect">
            <a:avLst/>
          </a:prstGeom>
        </p:spPr>
        <p:txBody>
          <a:bodyPr vert="horz" lIns="109728" tIns="54864" rIns="109728" bIns="54864" rtlCol="0">
            <a:noAutofit/>
          </a:bodyPr>
          <a:lstStyle/>
          <a:p>
            <a:pPr defTabSz="1097280" fontAlgn="base">
              <a:lnSpc>
                <a:spcPct val="90000"/>
              </a:lnSpc>
              <a:spcBef>
                <a:spcPct val="0"/>
              </a:spcBef>
              <a:spcAft>
                <a:spcPts val="720"/>
              </a:spcAft>
            </a:pPr>
            <a:r>
              <a:rPr lang="el" sz="1920" b="1">
                <a:solidFill>
                  <a:prstClr val="black"/>
                </a:solidFill>
                <a:latin typeface="Calibri" panose="020F0502020204030204"/>
              </a:rPr>
              <a:t>Αναγκαστική επιλογή λήψης αποφάσεων: Αν μπορούσατε να επιλέξετε μόνο έναν τρόπο δράσης, ποιον θα επιλέγατε;</a:t>
            </a:r>
          </a:p>
          <a:p>
            <a:pPr marL="1097280" lvl="1" indent="-411480" defTabSz="1097280" fontAlgn="base">
              <a:lnSpc>
                <a:spcPct val="90000"/>
              </a:lnSpc>
              <a:spcBef>
                <a:spcPct val="0"/>
              </a:spcBef>
              <a:spcAft>
                <a:spcPts val="720"/>
              </a:spcAft>
              <a:buFont typeface="+mj-lt"/>
              <a:buAutoNum type="arabicPeriod"/>
            </a:pPr>
            <a:r>
              <a:rPr lang="el" sz="1920">
                <a:solidFill>
                  <a:prstClr val="black"/>
                </a:solidFill>
                <a:latin typeface="Calibri" panose="020F0502020204030204"/>
              </a:rPr>
              <a:t>Διακόψτε κάθε συνδεσιμότητα από τα φιλικά δίκτυα προς τα έξω </a:t>
            </a:r>
          </a:p>
          <a:p>
            <a:pPr marL="1097280" lvl="1" indent="-411480" defTabSz="1097280" fontAlgn="base">
              <a:lnSpc>
                <a:spcPct val="90000"/>
              </a:lnSpc>
              <a:spcBef>
                <a:spcPct val="0"/>
              </a:spcBef>
              <a:spcAft>
                <a:spcPts val="720"/>
              </a:spcAft>
              <a:buFont typeface="+mj-lt"/>
              <a:buAutoNum type="arabicPeriod"/>
            </a:pPr>
            <a:r>
              <a:rPr lang="el" sz="1920">
                <a:solidFill>
                  <a:prstClr val="black"/>
                </a:solidFill>
                <a:latin typeface="Calibri" panose="020F0502020204030204"/>
              </a:rPr>
              <a:t>Έναρξη απόκρισης σε περιστατικά σε επιλεγμένους κεντρικούς υπολογιστές </a:t>
            </a:r>
          </a:p>
          <a:p>
            <a:pPr marL="1097280" lvl="1" indent="-411480" defTabSz="1097280" fontAlgn="base">
              <a:lnSpc>
                <a:spcPct val="90000"/>
              </a:lnSpc>
              <a:spcBef>
                <a:spcPct val="0"/>
              </a:spcBef>
              <a:spcAft>
                <a:spcPts val="720"/>
              </a:spcAft>
              <a:buFont typeface="+mj-lt"/>
              <a:buAutoNum type="arabicPeriod"/>
            </a:pPr>
            <a:r>
              <a:rPr lang="el" sz="1920">
                <a:solidFill>
                  <a:prstClr val="black"/>
                </a:solidFill>
                <a:latin typeface="Calibri" panose="020F0502020204030204"/>
              </a:rPr>
              <a:t>Εξαπολύστε επιθέσεις εναντίον των κεντρικών υπολογιστών που μπορεί να χρησιμοποιούν οι ύποπτοι αντίπαλοι</a:t>
            </a:r>
          </a:p>
          <a:p>
            <a:pPr marL="1097280" lvl="1" indent="-411480" defTabSz="1097280" fontAlgn="base">
              <a:lnSpc>
                <a:spcPct val="90000"/>
              </a:lnSpc>
              <a:spcBef>
                <a:spcPct val="0"/>
              </a:spcBef>
              <a:spcAft>
                <a:spcPts val="720"/>
              </a:spcAft>
              <a:buFont typeface="+mj-lt"/>
              <a:buAutoNum type="arabicPeriod"/>
            </a:pPr>
            <a:r>
              <a:rPr lang="el" sz="1920">
                <a:solidFill>
                  <a:prstClr val="black"/>
                </a:solidFill>
                <a:latin typeface="Calibri" panose="020F0502020204030204"/>
              </a:rPr>
              <a:t>Διακόψτε τη συνδεσιμότητα σε επιλεγμένα τμήματα δικτύου</a:t>
            </a:r>
          </a:p>
          <a:p>
            <a:pPr indent="-274320" defTabSz="1097280" fontAlgn="base">
              <a:lnSpc>
                <a:spcPct val="90000"/>
              </a:lnSpc>
              <a:spcBef>
                <a:spcPct val="0"/>
              </a:spcBef>
              <a:spcAft>
                <a:spcPts val="720"/>
              </a:spcAft>
              <a:buFont typeface="Arial" panose="020B0604020202020204" pitchFamily="34" charset="0"/>
              <a:buChar char="•"/>
            </a:pPr>
            <a:endParaRPr lang="en-US" sz="1920">
              <a:solidFill>
                <a:prstClr val="black"/>
              </a:solidFill>
              <a:latin typeface="Calibri" panose="020F0502020204030204"/>
            </a:endParaRPr>
          </a:p>
          <a:p>
            <a:pPr defTabSz="1097280" fontAlgn="base">
              <a:lnSpc>
                <a:spcPct val="90000"/>
              </a:lnSpc>
              <a:spcBef>
                <a:spcPct val="0"/>
              </a:spcBef>
              <a:spcAft>
                <a:spcPts val="720"/>
              </a:spcAft>
            </a:pPr>
            <a:r>
              <a:rPr lang="el" sz="1920" b="1">
                <a:solidFill>
                  <a:prstClr val="black"/>
                </a:solidFill>
                <a:latin typeface="Calibri" panose="020F0502020204030204"/>
              </a:rPr>
              <a:t>Απαντήσεις:</a:t>
            </a:r>
          </a:p>
          <a:p>
            <a:pPr defTabSz="1097280" fontAlgn="base">
              <a:lnSpc>
                <a:spcPct val="90000"/>
              </a:lnSpc>
              <a:spcBef>
                <a:spcPct val="0"/>
              </a:spcBef>
              <a:spcAft>
                <a:spcPts val="720"/>
              </a:spcAft>
            </a:pPr>
            <a:r>
              <a:rPr lang="el" sz="1920">
                <a:solidFill>
                  <a:prstClr val="black"/>
                </a:solidFill>
                <a:latin typeface="Calibri" panose="020F0502020204030204"/>
              </a:rPr>
              <a:t>2. Έναρξη απόκρισης περιστατικού σε επιλεγμένους κεντρικούς υπολογιστές" στην εργασία λήψης αποφάσεων αναγκαστικής επιλογής (n = 20). </a:t>
            </a:r>
          </a:p>
          <a:p>
            <a:pPr defTabSz="1097280" fontAlgn="base">
              <a:lnSpc>
                <a:spcPct val="90000"/>
              </a:lnSpc>
              <a:spcBef>
                <a:spcPct val="0"/>
              </a:spcBef>
              <a:spcAft>
                <a:spcPts val="720"/>
              </a:spcAft>
            </a:pPr>
            <a:r>
              <a:rPr lang="el" sz="1920">
                <a:solidFill>
                  <a:prstClr val="black"/>
                </a:solidFill>
                <a:latin typeface="Calibri" panose="020F0502020204030204"/>
              </a:rPr>
              <a:t>1. Διακόψτε κάθε συνδεσιμότητα από τα φιλικά δίκτυα προς τα έξω (n = 1, VDE) </a:t>
            </a:r>
          </a:p>
          <a:p>
            <a:pPr defTabSz="1097280" fontAlgn="base">
              <a:lnSpc>
                <a:spcPct val="90000"/>
              </a:lnSpc>
              <a:spcBef>
                <a:spcPct val="0"/>
              </a:spcBef>
              <a:spcAft>
                <a:spcPts val="720"/>
              </a:spcAft>
            </a:pPr>
            <a:r>
              <a:rPr lang="el" sz="1920">
                <a:solidFill>
                  <a:prstClr val="black"/>
                </a:solidFill>
                <a:latin typeface="Calibri" panose="020F0502020204030204"/>
              </a:rPr>
              <a:t>4. Διακόψτε τη συνδεσιμότητα σε επιλεγμένα τμήματα δικτύου (n = 1, VDE)</a:t>
            </a:r>
          </a:p>
          <a:p>
            <a:pPr marL="548640" lvl="1" indent="-274320" defTabSz="1097280" fontAlgn="base">
              <a:lnSpc>
                <a:spcPct val="90000"/>
              </a:lnSpc>
              <a:spcBef>
                <a:spcPct val="0"/>
              </a:spcBef>
              <a:spcAft>
                <a:spcPts val="720"/>
              </a:spcAft>
              <a:buFont typeface="Arial" panose="020B0604020202020204" pitchFamily="34" charset="0"/>
              <a:buChar char="•"/>
            </a:pPr>
            <a:endParaRPr lang="en-US" sz="1920">
              <a:solidFill>
                <a:prstClr val="black"/>
              </a:solidFill>
              <a:latin typeface="Calibri" panose="020F0502020204030204"/>
            </a:endParaRPr>
          </a:p>
        </p:txBody>
      </p:sp>
    </p:spTree>
    <p:extLst>
      <p:ext uri="{BB962C8B-B14F-4D97-AF65-F5344CB8AC3E}">
        <p14:creationId xmlns:p14="http://schemas.microsoft.com/office/powerpoint/2010/main" val="108226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pic>
        <p:nvPicPr>
          <p:cNvPr id="23" name="Picture 22">
            <a:extLst>
              <a:ext uri="{FF2B5EF4-FFF2-40B4-BE49-F238E27FC236}">
                <a16:creationId xmlns:a16="http://schemas.microsoft.com/office/drawing/2014/main" id="{985E604A-BAA0-7480-5734-ED858EB6FF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 y="12"/>
            <a:ext cx="11603570" cy="8229588"/>
          </a:xfrm>
          <a:prstGeom prst="rect">
            <a:avLst/>
          </a:prstGeom>
        </p:spPr>
      </p:pic>
      <p:sp>
        <p:nvSpPr>
          <p:cNvPr id="39" name="Rectangle 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50023" y="0"/>
            <a:ext cx="8480374" cy="82296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10" name="Tittel 1"/>
          <p:cNvSpPr>
            <a:spLocks noGrp="1"/>
          </p:cNvSpPr>
          <p:nvPr>
            <p:ph type="title"/>
          </p:nvPr>
        </p:nvSpPr>
        <p:spPr>
          <a:xfrm>
            <a:off x="6150023" y="45309"/>
            <a:ext cx="7474536" cy="1248398"/>
          </a:xfrm>
        </p:spPr>
        <p:txBody>
          <a:bodyPr vert="horz" wrap="square" lIns="109728" tIns="54864" rIns="109728" bIns="54864" rtlCol="0" anchor="ctr" anchorCtr="0">
            <a:normAutofit/>
          </a:bodyPr>
          <a:lstStyle/>
          <a:p>
            <a:r>
              <a:rPr lang="el" sz="4800" b="1"/>
              <a:t>Περίληψη και συζήτηση</a:t>
            </a:r>
          </a:p>
        </p:txBody>
      </p:sp>
      <p:sp>
        <p:nvSpPr>
          <p:cNvPr id="2" name="TekstSylinder 1"/>
          <p:cNvSpPr txBox="1"/>
          <p:nvPr/>
        </p:nvSpPr>
        <p:spPr>
          <a:xfrm>
            <a:off x="6001012" y="948266"/>
            <a:ext cx="8625728" cy="7281322"/>
          </a:xfrm>
          <a:prstGeom prst="rect">
            <a:avLst/>
          </a:prstGeom>
        </p:spPr>
        <p:txBody>
          <a:bodyPr vert="horz" lIns="109728" tIns="54864" rIns="109728" bIns="54864" rtlCol="0">
            <a:noAutofit/>
          </a:bodyPr>
          <a:lstStyle/>
          <a:p>
            <a:pPr indent="-274320" defTabSz="1097280" fontAlgn="base">
              <a:lnSpc>
                <a:spcPct val="90000"/>
              </a:lnSpc>
              <a:spcBef>
                <a:spcPct val="0"/>
              </a:spcBef>
              <a:spcAft>
                <a:spcPts val="720"/>
              </a:spcAft>
              <a:buFont typeface="Arial" panose="020B0604020202020204" pitchFamily="34" charset="0"/>
              <a:buChar char="•"/>
            </a:pPr>
            <a:r>
              <a:rPr lang="el" sz="1600" dirty="0">
                <a:solidFill>
                  <a:prstClr val="black"/>
                </a:solidFill>
                <a:latin typeface="Calibri" panose="020F0502020204030204"/>
              </a:rPr>
              <a:t>Η απεικόνιση 3D μικτής πραγματικότητας δεν έδωσε μια ψευδή αίσθηση εμπιστοσύνης, όπως προτείνεται από την ομάδα 3D που έχει χαμηλότερη κατάσταση όταν έχει χαμηλότερες βαθμολογίες αναγνώρισης τοπολογίας δικτύου</a:t>
            </a:r>
          </a:p>
          <a:p>
            <a:pPr marL="342900" indent="-274320" defTabSz="1097280" fontAlgn="base">
              <a:lnSpc>
                <a:spcPct val="90000"/>
              </a:lnSpc>
              <a:spcBef>
                <a:spcPct val="0"/>
              </a:spcBef>
              <a:spcAft>
                <a:spcPts val="720"/>
              </a:spcAft>
              <a:buFont typeface="Arial" panose="020B0604020202020204" pitchFamily="34" charset="0"/>
              <a:buChar char="•"/>
            </a:pPr>
            <a:r>
              <a:rPr lang="el" sz="1600" dirty="0">
                <a:solidFill>
                  <a:prstClr val="black"/>
                </a:solidFill>
                <a:latin typeface="Calibri" panose="020F0502020204030204"/>
              </a:rPr>
              <a:t>Οι επαγγελματίες στον τομέα της κυβερνοασφάλειας με υπερβολική αυτοπεποίθηση είναι χειρότεροι στον εντοπισμό απειλών στον κυβερνοχώρο </a:t>
            </a:r>
            <a:r>
              <a:rPr lang="el" sz="1600" i="1" dirty="0">
                <a:solidFill>
                  <a:prstClr val="black"/>
                </a:solidFill>
                <a:latin typeface="Calibri" panose="020F0502020204030204"/>
              </a:rPr>
              <a:t>(Butavicius et al., 2016; Jampen et al., 2020; Sütterlin et al., 2022).</a:t>
            </a:r>
          </a:p>
          <a:p>
            <a:pPr indent="-274320" defTabSz="1097280" fontAlgn="base">
              <a:lnSpc>
                <a:spcPct val="90000"/>
              </a:lnSpc>
              <a:spcBef>
                <a:spcPct val="0"/>
              </a:spcBef>
              <a:spcAft>
                <a:spcPts val="720"/>
              </a:spcAft>
              <a:buFont typeface="Arial" panose="020B0604020202020204" pitchFamily="34" charset="0"/>
              <a:buChar char="•"/>
            </a:pPr>
            <a:r>
              <a:rPr lang="el" sz="1600" dirty="0">
                <a:solidFill>
                  <a:prstClr val="black"/>
                </a:solidFill>
                <a:latin typeface="Calibri" panose="020F0502020204030204"/>
              </a:rPr>
              <a:t>Οι συμμετέχοντες στην ομάδα 3D είχαν υψηλότερες βαθμολογίες στα μέτρα CSA  ιδιαίτερα έντονες για την εργασία όπου έπρεπε να εντοπίσουν τους 5 κορυφαίους οικοδεσπότες κόκκινων ομάδων που στόχευαν συστήματα μπλε ομάδων</a:t>
            </a:r>
          </a:p>
          <a:p>
            <a:pPr indent="-274320" defTabSz="1097280" fontAlgn="base">
              <a:lnSpc>
                <a:spcPct val="90000"/>
              </a:lnSpc>
              <a:spcBef>
                <a:spcPct val="0"/>
              </a:spcBef>
              <a:spcAft>
                <a:spcPts val="720"/>
              </a:spcAft>
              <a:buFont typeface="Arial" panose="020B0604020202020204" pitchFamily="34" charset="0"/>
              <a:buChar char="•"/>
            </a:pPr>
            <a:r>
              <a:rPr lang="el" sz="1600" dirty="0">
                <a:solidFill>
                  <a:prstClr val="black"/>
                </a:solidFill>
                <a:latin typeface="Calibri" panose="020F0502020204030204"/>
                <a:sym typeface="Wingdings"/>
              </a:rPr>
              <a:t>Η ομάδα 3D είχε καλύτερες βαθμολογίες τόσο στα αυτοαναφερόμενα όσο και στα παρατηρούμενα μέτρα επικοινωνίας</a:t>
            </a:r>
          </a:p>
          <a:p>
            <a:pPr indent="-274320" defTabSz="1097280" fontAlgn="base">
              <a:lnSpc>
                <a:spcPct val="90000"/>
              </a:lnSpc>
              <a:spcBef>
                <a:spcPct val="0"/>
              </a:spcBef>
              <a:spcAft>
                <a:spcPts val="720"/>
              </a:spcAft>
              <a:buFont typeface="Arial" panose="020B0604020202020204" pitchFamily="34" charset="0"/>
              <a:buChar char="•"/>
            </a:pPr>
            <a:r>
              <a:rPr lang="el" sz="1600" dirty="0">
                <a:solidFill>
                  <a:prstClr val="black"/>
                </a:solidFill>
                <a:latin typeface="Calibri" panose="020F0502020204030204"/>
                <a:sym typeface="Wingdings"/>
              </a:rPr>
              <a:t>Τα μέτρα επικοινωνίας που ήταν διαφορετικά μεταξύ των ομάδων προέβλεπαν την απόδοση σε μεταβλητές CSA που ήταν επίσης διαφορετικές μεταξύ των ομάδων </a:t>
            </a:r>
          </a:p>
          <a:p>
            <a:pPr indent="-274320" defTabSz="1097280" fontAlgn="base">
              <a:lnSpc>
                <a:spcPct val="90000"/>
              </a:lnSpc>
              <a:spcBef>
                <a:spcPct val="0"/>
              </a:spcBef>
              <a:spcAft>
                <a:spcPts val="720"/>
              </a:spcAft>
              <a:buFont typeface="Arial" panose="020B0604020202020204" pitchFamily="34" charset="0"/>
              <a:buChar char="•"/>
            </a:pPr>
            <a:r>
              <a:rPr lang="el" sz="1600" dirty="0">
                <a:solidFill>
                  <a:prstClr val="black"/>
                </a:solidFill>
                <a:latin typeface="Calibri" panose="020F0502020204030204"/>
                <a:sym typeface="Wingdings"/>
              </a:rPr>
              <a:t>Οι περισσότεροι συμμετέχοντες επέλεξαν την ίδια απόφαση ανεξάρτητα από τα αποτελέσματα της κοόρτης CSA  (εκπαίδευση) ή το μέγεθος του δείγματος; Το αυξανόμενο μέγεθος του δείγματος ή η ετερογένεια θα αλλάξει τα αποτελέσματα λήψης αποφάσεων;</a:t>
            </a:r>
          </a:p>
          <a:p>
            <a:pPr indent="-274320" defTabSz="1097280" fontAlgn="base">
              <a:lnSpc>
                <a:spcPct val="90000"/>
              </a:lnSpc>
              <a:spcBef>
                <a:spcPct val="0"/>
              </a:spcBef>
              <a:spcAft>
                <a:spcPts val="720"/>
              </a:spcAft>
              <a:buFont typeface="Arial" panose="020B0604020202020204" pitchFamily="34" charset="0"/>
              <a:buChar char="•"/>
            </a:pPr>
            <a:endParaRPr lang="en-US" sz="1600" dirty="0">
              <a:solidFill>
                <a:prstClr val="black"/>
              </a:solidFill>
              <a:latin typeface="Calibri" panose="020F0502020204030204"/>
              <a:sym typeface="Wingdings"/>
            </a:endParaRPr>
          </a:p>
          <a:p>
            <a:pPr indent="-274320" defTabSz="1097280" fontAlgn="base">
              <a:lnSpc>
                <a:spcPct val="90000"/>
              </a:lnSpc>
              <a:spcBef>
                <a:spcPct val="0"/>
              </a:spcBef>
              <a:spcAft>
                <a:spcPts val="720"/>
              </a:spcAft>
              <a:buFont typeface="Arial" panose="020B0604020202020204" pitchFamily="34" charset="0"/>
              <a:buChar char="•"/>
            </a:pPr>
            <a:r>
              <a:rPr lang="el" sz="1600" b="1" dirty="0">
                <a:solidFill>
                  <a:prstClr val="black"/>
                </a:solidFill>
                <a:latin typeface="Calibri" panose="020F0502020204030204"/>
                <a:sym typeface="Wingdings"/>
              </a:rPr>
              <a:t>Περιορισμοί</a:t>
            </a:r>
          </a:p>
          <a:p>
            <a:pPr marL="342900" indent="-274320" defTabSz="1097280" fontAlgn="base">
              <a:lnSpc>
                <a:spcPct val="90000"/>
              </a:lnSpc>
              <a:spcBef>
                <a:spcPct val="0"/>
              </a:spcBef>
              <a:spcAft>
                <a:spcPts val="720"/>
              </a:spcAft>
              <a:buFont typeface="Arial" panose="020B0604020202020204" pitchFamily="34" charset="0"/>
              <a:buChar char="•"/>
            </a:pPr>
            <a:r>
              <a:rPr lang="el" sz="1600" dirty="0">
                <a:solidFill>
                  <a:prstClr val="black"/>
                </a:solidFill>
                <a:latin typeface="Calibri" panose="020F0502020204030204"/>
                <a:sym typeface="Wingdings"/>
              </a:rPr>
              <a:t>Το πείραμα διήρκεσε 2 ώρες  οι αναλυτές στον κυβερνοχώρο που εργάζονται με συστήματα ανίχνευσης εισβολών δικτύου εργάζονται για 12 ώρες κάθε φορά</a:t>
            </a:r>
          </a:p>
          <a:p>
            <a:pPr marL="342900" indent="-274320" defTabSz="1097280" fontAlgn="base">
              <a:lnSpc>
                <a:spcPct val="90000"/>
              </a:lnSpc>
              <a:spcBef>
                <a:spcPct val="0"/>
              </a:spcBef>
              <a:spcAft>
                <a:spcPts val="720"/>
              </a:spcAft>
              <a:buFont typeface="Arial" panose="020B0604020202020204" pitchFamily="34" charset="0"/>
              <a:buChar char="•"/>
            </a:pPr>
            <a:r>
              <a:rPr lang="el" sz="1600" dirty="0">
                <a:solidFill>
                  <a:prstClr val="black"/>
                </a:solidFill>
                <a:latin typeface="Calibri" panose="020F0502020204030204"/>
                <a:sym typeface="Wingdings"/>
              </a:rPr>
              <a:t>Ο αυξανόμενος αριθμός συναγερμών υποβαθμίζει την απόδοση των αναλυτών στον κυβερνοχώρο </a:t>
            </a:r>
            <a:r>
              <a:rPr lang="el" sz="1600" i="1" dirty="0">
                <a:solidFill>
                  <a:prstClr val="black"/>
                </a:solidFill>
                <a:latin typeface="Calibri" panose="020F0502020204030204"/>
                <a:sym typeface="Wingdings"/>
              </a:rPr>
              <a:t>(Agyepong et al., 2019)</a:t>
            </a:r>
            <a:r>
              <a:rPr lang="el" sz="1600" dirty="0">
                <a:solidFill>
                  <a:prstClr val="black"/>
                </a:solidFill>
                <a:latin typeface="Calibri" panose="020F0502020204030204"/>
                <a:sym typeface="Wingdings"/>
              </a:rPr>
              <a:t>  δεν υπάρχουν συναγερμοί στη μελέτη</a:t>
            </a:r>
          </a:p>
          <a:p>
            <a:pPr marL="342900" indent="-274320" defTabSz="1097280" fontAlgn="base">
              <a:lnSpc>
                <a:spcPct val="90000"/>
              </a:lnSpc>
              <a:spcBef>
                <a:spcPct val="0"/>
              </a:spcBef>
              <a:spcAft>
                <a:spcPts val="720"/>
              </a:spcAft>
              <a:buFont typeface="Arial" panose="020B0604020202020204" pitchFamily="34" charset="0"/>
              <a:buChar char="•"/>
            </a:pPr>
            <a:r>
              <a:rPr lang="el" sz="1600" dirty="0">
                <a:solidFill>
                  <a:prstClr val="black"/>
                </a:solidFill>
                <a:latin typeface="Calibri" panose="020F0502020204030204"/>
                <a:sym typeface="Wingdings"/>
              </a:rPr>
              <a:t>Η κατάταξη των συνδέσεων μεταξύ κεντρικών υπολογιστών με βάση την κίνηση είναι μια αυτοματοποιημένη διαδικασία  πιο ρεαλιστική η χρήση VDE για επικοινωνία και κοινή χρήση CSA όταν ο αναλυτής στον κυβερνοχώρο γνωρίζει ήδη την κατάσταση του δικτύου</a:t>
            </a:r>
          </a:p>
          <a:p>
            <a:pPr marL="342900" indent="-274320" defTabSz="1097280" fontAlgn="base">
              <a:lnSpc>
                <a:spcPct val="90000"/>
              </a:lnSpc>
              <a:spcBef>
                <a:spcPct val="0"/>
              </a:spcBef>
              <a:spcAft>
                <a:spcPts val="720"/>
              </a:spcAft>
              <a:buFont typeface="Arial" panose="020B0604020202020204" pitchFamily="34" charset="0"/>
              <a:buChar char="•"/>
            </a:pPr>
            <a:endParaRPr lang="en-US" sz="160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endParaRPr lang="en-US" sz="160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endParaRPr lang="en-US" sz="160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endParaRPr lang="en-US" sz="160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br>
              <a:rPr lang="en-US" sz="1600" dirty="0">
                <a:solidFill>
                  <a:prstClr val="black"/>
                </a:solidFill>
                <a:latin typeface="Calibri" panose="020F0502020204030204"/>
              </a:rPr>
            </a:br>
            <a:endParaRPr lang="en-US" sz="1600" b="1" dirty="0">
              <a:solidFill>
                <a:prstClr val="black"/>
              </a:solidFill>
              <a:latin typeface="Calibri" panose="020F0502020204030204"/>
            </a:endParaRPr>
          </a:p>
        </p:txBody>
      </p:sp>
    </p:spTree>
    <p:extLst>
      <p:ext uri="{BB962C8B-B14F-4D97-AF65-F5344CB8AC3E}">
        <p14:creationId xmlns:p14="http://schemas.microsoft.com/office/powerpoint/2010/main" val="2115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10" name="Tittel 1"/>
          <p:cNvSpPr>
            <a:spLocks noGrp="1"/>
          </p:cNvSpPr>
          <p:nvPr>
            <p:ph type="title"/>
          </p:nvPr>
        </p:nvSpPr>
        <p:spPr>
          <a:xfrm>
            <a:off x="6357314" y="395021"/>
            <a:ext cx="7501332" cy="2139696"/>
          </a:xfrm>
        </p:spPr>
        <p:txBody>
          <a:bodyPr anchor="b">
            <a:normAutofit/>
          </a:bodyPr>
          <a:lstStyle/>
          <a:p>
            <a:r>
              <a:rPr lang="el" sz="6480" b="1">
                <a:latin typeface="Helvetica Neue" charset="0"/>
                <a:ea typeface="Helvetica Neue" charset="0"/>
                <a:cs typeface="Helvetica Neue" charset="0"/>
              </a:rPr>
              <a:t>Συμπέρασμα</a:t>
            </a:r>
          </a:p>
        </p:txBody>
      </p:sp>
      <p:pic>
        <p:nvPicPr>
          <p:cNvPr id="23" name="Picture 22" descr="Σφαίρα πλέγματος και κόμβων">
            <a:extLst>
              <a:ext uri="{FF2B5EF4-FFF2-40B4-BE49-F238E27FC236}">
                <a16:creationId xmlns:a16="http://schemas.microsoft.com/office/drawing/2014/main" id="{5560CD00-07F1-C66A-A9A6-2A421CC4A4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
            <a:ext cx="5588813" cy="822958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7315" y="2849936"/>
            <a:ext cx="5092307" cy="21946"/>
          </a:xfrm>
          <a:custGeom>
            <a:avLst/>
            <a:gdLst>
              <a:gd name="csX0" fmla="*/ 0 w 5092307"/>
              <a:gd name="csY0" fmla="*/ 0 h 21946"/>
              <a:gd name="csX1" fmla="*/ 483769 w 5092307"/>
              <a:gd name="csY1" fmla="*/ 0 h 21946"/>
              <a:gd name="csX2" fmla="*/ 1222154 w 5092307"/>
              <a:gd name="csY2" fmla="*/ 0 h 21946"/>
              <a:gd name="csX3" fmla="*/ 1756846 w 5092307"/>
              <a:gd name="csY3" fmla="*/ 0 h 21946"/>
              <a:gd name="csX4" fmla="*/ 2291538 w 5092307"/>
              <a:gd name="csY4" fmla="*/ 0 h 21946"/>
              <a:gd name="csX5" fmla="*/ 2979000 w 5092307"/>
              <a:gd name="csY5" fmla="*/ 0 h 21946"/>
              <a:gd name="csX6" fmla="*/ 3666461 w 5092307"/>
              <a:gd name="csY6" fmla="*/ 0 h 21946"/>
              <a:gd name="csX7" fmla="*/ 4252076 w 5092307"/>
              <a:gd name="csY7" fmla="*/ 0 h 21946"/>
              <a:gd name="csX8" fmla="*/ 5092307 w 5092307"/>
              <a:gd name="csY8" fmla="*/ 0 h 21946"/>
              <a:gd name="csX9" fmla="*/ 5092307 w 5092307"/>
              <a:gd name="csY9" fmla="*/ 21946 h 21946"/>
              <a:gd name="csX10" fmla="*/ 4455769 w 5092307"/>
              <a:gd name="csY10" fmla="*/ 21946 h 21946"/>
              <a:gd name="csX11" fmla="*/ 3717384 w 5092307"/>
              <a:gd name="csY11" fmla="*/ 21946 h 21946"/>
              <a:gd name="csX12" fmla="*/ 3233615 w 5092307"/>
              <a:gd name="csY12" fmla="*/ 21946 h 21946"/>
              <a:gd name="csX13" fmla="*/ 2546154 w 5092307"/>
              <a:gd name="csY13" fmla="*/ 21946 h 21946"/>
              <a:gd name="csX14" fmla="*/ 1960538 w 5092307"/>
              <a:gd name="csY14" fmla="*/ 21946 h 21946"/>
              <a:gd name="csX15" fmla="*/ 1374923 w 5092307"/>
              <a:gd name="csY15" fmla="*/ 21946 h 21946"/>
              <a:gd name="csX16" fmla="*/ 738385 w 5092307"/>
              <a:gd name="csY16" fmla="*/ 21946 h 21946"/>
              <a:gd name="csX17" fmla="*/ 0 w 5092307"/>
              <a:gd name="csY17" fmla="*/ 21946 h 21946"/>
              <a:gd name="csX18" fmla="*/ 0 w 5092307"/>
              <a:gd name="csY18"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092307" h="21946" fill="none" extrusionOk="0">
                <a:moveTo>
                  <a:pt x="0" y="0"/>
                </a:moveTo>
                <a:cubicBezTo>
                  <a:pt x="126622" y="2207"/>
                  <a:pt x="310281" y="-9618"/>
                  <a:pt x="483769" y="0"/>
                </a:cubicBezTo>
                <a:cubicBezTo>
                  <a:pt x="657257" y="9618"/>
                  <a:pt x="962372" y="-35609"/>
                  <a:pt x="1222154" y="0"/>
                </a:cubicBezTo>
                <a:cubicBezTo>
                  <a:pt x="1481937" y="35609"/>
                  <a:pt x="1599378" y="20188"/>
                  <a:pt x="1756846" y="0"/>
                </a:cubicBezTo>
                <a:cubicBezTo>
                  <a:pt x="1914314" y="-20188"/>
                  <a:pt x="2080092" y="-5105"/>
                  <a:pt x="2291538" y="0"/>
                </a:cubicBezTo>
                <a:cubicBezTo>
                  <a:pt x="2502984" y="5105"/>
                  <a:pt x="2714641" y="617"/>
                  <a:pt x="2979000" y="0"/>
                </a:cubicBezTo>
                <a:cubicBezTo>
                  <a:pt x="3243359" y="-617"/>
                  <a:pt x="3339677" y="-32878"/>
                  <a:pt x="3666461" y="0"/>
                </a:cubicBezTo>
                <a:cubicBezTo>
                  <a:pt x="3993245" y="32878"/>
                  <a:pt x="3959356" y="10646"/>
                  <a:pt x="4252076" y="0"/>
                </a:cubicBezTo>
                <a:cubicBezTo>
                  <a:pt x="4544797" y="-10646"/>
                  <a:pt x="4803806" y="-6208"/>
                  <a:pt x="5092307" y="0"/>
                </a:cubicBezTo>
                <a:cubicBezTo>
                  <a:pt x="5092586" y="4631"/>
                  <a:pt x="5092360" y="16862"/>
                  <a:pt x="5092307" y="21946"/>
                </a:cubicBezTo>
                <a:cubicBezTo>
                  <a:pt x="4963024" y="39542"/>
                  <a:pt x="4769693" y="24041"/>
                  <a:pt x="4455769" y="21946"/>
                </a:cubicBezTo>
                <a:cubicBezTo>
                  <a:pt x="4141845" y="19851"/>
                  <a:pt x="3943439" y="-13029"/>
                  <a:pt x="3717384" y="21946"/>
                </a:cubicBezTo>
                <a:cubicBezTo>
                  <a:pt x="3491329" y="56921"/>
                  <a:pt x="3361256" y="34282"/>
                  <a:pt x="3233615" y="21946"/>
                </a:cubicBezTo>
                <a:cubicBezTo>
                  <a:pt x="3105974" y="9610"/>
                  <a:pt x="2872163" y="30197"/>
                  <a:pt x="2546154" y="21946"/>
                </a:cubicBezTo>
                <a:cubicBezTo>
                  <a:pt x="2220145" y="13695"/>
                  <a:pt x="2168829" y="22450"/>
                  <a:pt x="1960538" y="21946"/>
                </a:cubicBezTo>
                <a:cubicBezTo>
                  <a:pt x="1752247" y="21442"/>
                  <a:pt x="1523678" y="13932"/>
                  <a:pt x="1374923" y="21946"/>
                </a:cubicBezTo>
                <a:cubicBezTo>
                  <a:pt x="1226168" y="29960"/>
                  <a:pt x="928094" y="36837"/>
                  <a:pt x="738385" y="21946"/>
                </a:cubicBezTo>
                <a:cubicBezTo>
                  <a:pt x="548676" y="7055"/>
                  <a:pt x="168941" y="-5592"/>
                  <a:pt x="0" y="21946"/>
                </a:cubicBezTo>
                <a:cubicBezTo>
                  <a:pt x="287" y="12071"/>
                  <a:pt x="-113" y="6250"/>
                  <a:pt x="0" y="0"/>
                </a:cubicBezTo>
                <a:close/>
              </a:path>
              <a:path w="5092307" h="21946" stroke="0" extrusionOk="0">
                <a:moveTo>
                  <a:pt x="0" y="0"/>
                </a:moveTo>
                <a:cubicBezTo>
                  <a:pt x="123076" y="8408"/>
                  <a:pt x="290804" y="2227"/>
                  <a:pt x="534692" y="0"/>
                </a:cubicBezTo>
                <a:cubicBezTo>
                  <a:pt x="778580" y="-2227"/>
                  <a:pt x="855490" y="-16962"/>
                  <a:pt x="1018461" y="0"/>
                </a:cubicBezTo>
                <a:cubicBezTo>
                  <a:pt x="1181432" y="16962"/>
                  <a:pt x="1320664" y="19870"/>
                  <a:pt x="1553154" y="0"/>
                </a:cubicBezTo>
                <a:cubicBezTo>
                  <a:pt x="1785644" y="-19870"/>
                  <a:pt x="2036509" y="-20672"/>
                  <a:pt x="2189692" y="0"/>
                </a:cubicBezTo>
                <a:cubicBezTo>
                  <a:pt x="2342875" y="20672"/>
                  <a:pt x="2544654" y="-33332"/>
                  <a:pt x="2877153" y="0"/>
                </a:cubicBezTo>
                <a:cubicBezTo>
                  <a:pt x="3209652" y="33332"/>
                  <a:pt x="3394712" y="30818"/>
                  <a:pt x="3615538" y="0"/>
                </a:cubicBezTo>
                <a:cubicBezTo>
                  <a:pt x="3836364" y="-30818"/>
                  <a:pt x="4201667" y="-30590"/>
                  <a:pt x="4353922" y="0"/>
                </a:cubicBezTo>
                <a:cubicBezTo>
                  <a:pt x="4506177" y="30590"/>
                  <a:pt x="4855479" y="18332"/>
                  <a:pt x="5092307" y="0"/>
                </a:cubicBezTo>
                <a:cubicBezTo>
                  <a:pt x="5091574" y="4400"/>
                  <a:pt x="5092005" y="11744"/>
                  <a:pt x="5092307" y="21946"/>
                </a:cubicBezTo>
                <a:cubicBezTo>
                  <a:pt x="4864916" y="7468"/>
                  <a:pt x="4690539" y="13687"/>
                  <a:pt x="4557615" y="21946"/>
                </a:cubicBezTo>
                <a:cubicBezTo>
                  <a:pt x="4424691" y="30205"/>
                  <a:pt x="4076201" y="51864"/>
                  <a:pt x="3819230" y="21946"/>
                </a:cubicBezTo>
                <a:cubicBezTo>
                  <a:pt x="3562259" y="-7972"/>
                  <a:pt x="3498341" y="13372"/>
                  <a:pt x="3335461" y="21946"/>
                </a:cubicBezTo>
                <a:cubicBezTo>
                  <a:pt x="3172581" y="30520"/>
                  <a:pt x="2979939" y="3719"/>
                  <a:pt x="2648000" y="21946"/>
                </a:cubicBezTo>
                <a:cubicBezTo>
                  <a:pt x="2316061" y="40173"/>
                  <a:pt x="2286972" y="9792"/>
                  <a:pt x="2062384" y="21946"/>
                </a:cubicBezTo>
                <a:cubicBezTo>
                  <a:pt x="1837796" y="34100"/>
                  <a:pt x="1672241" y="1952"/>
                  <a:pt x="1476769" y="21946"/>
                </a:cubicBezTo>
                <a:cubicBezTo>
                  <a:pt x="1281297" y="41940"/>
                  <a:pt x="975566" y="5945"/>
                  <a:pt x="738385" y="21946"/>
                </a:cubicBezTo>
                <a:cubicBezTo>
                  <a:pt x="501204" y="37947"/>
                  <a:pt x="163670" y="-14697"/>
                  <a:pt x="0" y="21946"/>
                </a:cubicBezTo>
                <a:cubicBezTo>
                  <a:pt x="-116" y="15135"/>
                  <a:pt x="-209" y="796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3744759B-6A63-13AE-AC76-BD0881DA638F}"/>
              </a:ext>
            </a:extLst>
          </p:cNvPr>
          <p:cNvSpPr>
            <a:spLocks noGrp="1"/>
          </p:cNvSpPr>
          <p:nvPr>
            <p:ph idx="1"/>
          </p:nvPr>
        </p:nvSpPr>
        <p:spPr>
          <a:xfrm>
            <a:off x="6357314" y="3247949"/>
            <a:ext cx="7501332" cy="4180637"/>
          </a:xfrm>
        </p:spPr>
        <p:txBody>
          <a:bodyPr>
            <a:normAutofit lnSpcReduction="10000"/>
          </a:bodyPr>
          <a:lstStyle/>
          <a:p>
            <a:pPr marL="342900" indent="-342900">
              <a:buFont typeface="Arial" charset="0"/>
              <a:buChar char="•"/>
            </a:pPr>
            <a:r>
              <a:rPr lang="el" sz="2400">
                <a:latin typeface="Arial" charset="0"/>
                <a:ea typeface="Arial" charset="0"/>
                <a:cs typeface="Arial" charset="0"/>
              </a:rPr>
              <a:t>Μια απεικόνιση 3D μικτής πραγματικότητας της τοπολογίας δικτύου βελτιώνει την CSA και την επικοινωνία σε συνεργαζόμενες δυάδες κατά τη διάρκεια προσομοιωμένης επίθεσης δικτύου </a:t>
            </a:r>
          </a:p>
          <a:p>
            <a:pPr marL="342900" indent="-342900">
              <a:buFont typeface="Arial" charset="0"/>
              <a:buChar char="•"/>
            </a:pPr>
            <a:endParaRPr lang="en-US" sz="2400">
              <a:latin typeface="Arial" charset="0"/>
              <a:ea typeface="Arial" charset="0"/>
              <a:cs typeface="Arial" charset="0"/>
            </a:endParaRPr>
          </a:p>
          <a:p>
            <a:pPr marL="342900" indent="-342900">
              <a:buFont typeface="Arial" charset="0"/>
              <a:buChar char="•"/>
            </a:pPr>
            <a:r>
              <a:rPr lang="el" sz="2400">
                <a:latin typeface="Arial" charset="0"/>
                <a:ea typeface="Arial" charset="0"/>
                <a:cs typeface="Arial" charset="0"/>
              </a:rPr>
              <a:t>Η εφαρμογή ψυχολογικών και νευροεπιστημονικών γνώσεων σχετικά με την αντίληψη μπορεί να βελτιώσει τις αναλυτικές και επικοινωνιακές διαδικασίες σε πολύπλοκα κοινωνικοτεχνικά περιβάλλοντα εργασίας  μεγαλύτερη ανάγκη για ψυχολογικές εισροές στον σχεδιασμό με επίκεντρο τον χρήστη στον τομέα της κυβερνοασφάλειας</a:t>
            </a:r>
          </a:p>
          <a:p>
            <a:endParaRPr lang="en-GB" sz="2400"/>
          </a:p>
        </p:txBody>
      </p:sp>
    </p:spTree>
    <p:extLst>
      <p:ext uri="{BB962C8B-B14F-4D97-AF65-F5344CB8AC3E}">
        <p14:creationId xmlns:p14="http://schemas.microsoft.com/office/powerpoint/2010/main" val="12589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4A3C-8694-9072-A878-7FF52EBAA00A}"/>
              </a:ext>
            </a:extLst>
          </p:cNvPr>
          <p:cNvSpPr>
            <a:spLocks noGrp="1"/>
          </p:cNvSpPr>
          <p:nvPr>
            <p:ph type="title"/>
          </p:nvPr>
        </p:nvSpPr>
        <p:spPr>
          <a:xfrm>
            <a:off x="442288" y="3397622"/>
            <a:ext cx="4506901" cy="1434353"/>
          </a:xfrm>
        </p:spPr>
        <p:txBody>
          <a:bodyPr vert="horz" wrap="square" lIns="109728" tIns="54864" rIns="109728" bIns="54864" rtlCol="0" anchor="t" anchorCtr="0">
            <a:normAutofit/>
          </a:bodyPr>
          <a:lstStyle/>
          <a:p>
            <a:r>
              <a:rPr lang="el" sz="4440"/>
              <a:t>Τι να επικοινωνήσετε</a:t>
            </a:r>
          </a:p>
        </p:txBody>
      </p:sp>
      <p:pic>
        <p:nvPicPr>
          <p:cNvPr id="4" name="Content Placeholder 3">
            <a:extLst>
              <a:ext uri="{FF2B5EF4-FFF2-40B4-BE49-F238E27FC236}">
                <a16:creationId xmlns:a16="http://schemas.microsoft.com/office/drawing/2014/main" id="{53755FE7-124C-D688-1BC3-34308BE7A0B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02913" y="592248"/>
            <a:ext cx="8670898" cy="7045105"/>
          </a:xfrm>
          <a:prstGeom prst="rect">
            <a:avLst/>
          </a:prstGeom>
        </p:spPr>
      </p:pic>
    </p:spTree>
    <p:extLst>
      <p:ext uri="{BB962C8B-B14F-4D97-AF65-F5344CB8AC3E}">
        <p14:creationId xmlns:p14="http://schemas.microsoft.com/office/powerpoint/2010/main" val="3290883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wrap="square"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l" sz="4800">
                <a:solidFill>
                  <a:prstClr val="black"/>
                </a:solidFill>
                <a:latin typeface="Calibri Light" panose="020F0302020204030204"/>
              </a:rPr>
              <a:t>Κέντρα Επιχειρήσεων Ασφαλείας (SOC)</a:t>
            </a:r>
          </a:p>
        </p:txBody>
      </p:sp>
      <p:sp>
        <p:nvSpPr>
          <p:cNvPr id="4" name="TekstSylinder 3"/>
          <p:cNvSpPr txBox="1"/>
          <p:nvPr/>
        </p:nvSpPr>
        <p:spPr>
          <a:xfrm>
            <a:off x="1363677" y="2902090"/>
            <a:ext cx="5951524" cy="4227083"/>
          </a:xfrm>
          <a:prstGeom prst="rect">
            <a:avLst/>
          </a:prstGeom>
        </p:spPr>
        <p:txBody>
          <a:bodyPr vert="horz" lIns="109728" tIns="54864" rIns="109728" bIns="54864" rtlCol="0" anchor="t">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Οι οργανισμοί αναθέτουν τις λειτουργίες κυβερνοασφάλειας σε SOC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Οι ομάδες SOC καλύπτουν πολλαπλές δραστηριότητες ασφαλείας και αναλύουν </a:t>
            </a:r>
            <a:br>
              <a:rPr lang="en-US" sz="2400">
                <a:solidFill>
                  <a:prstClr val="black"/>
                </a:solidFill>
                <a:latin typeface="Calibri" pitchFamily="34" charset="0"/>
              </a:rPr>
            </a:br>
            <a:r>
              <a:rPr lang="el" sz="2400">
                <a:solidFill>
                  <a:prstClr val="black"/>
                </a:solidFill>
                <a:latin typeface="Calibri" pitchFamily="34" charset="0"/>
              </a:rPr>
              <a:t>μεγάλες και συνεχείς ροές δεδομένων </a:t>
            </a:r>
            <a:br>
              <a:rPr lang="en-US" sz="2400">
                <a:solidFill>
                  <a:prstClr val="black"/>
                </a:solidFill>
                <a:latin typeface="Calibri" pitchFamily="34" charset="0"/>
              </a:rPr>
            </a:br>
            <a:endParaRPr lang="en-US" sz="240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Τεχνικά καθήκοντα και λήψη αποφάσεων που ανατίθενται σε διαφορετικές </a:t>
            </a:r>
            <a:br>
              <a:rPr lang="en-US" sz="2400">
                <a:solidFill>
                  <a:prstClr val="black"/>
                </a:solidFill>
                <a:latin typeface="Calibri" pitchFamily="34" charset="0"/>
              </a:rPr>
            </a:br>
            <a:r>
              <a:rPr lang="el" sz="2400">
                <a:solidFill>
                  <a:prstClr val="black"/>
                </a:solidFill>
                <a:latin typeface="Calibri" pitchFamily="34" charset="0"/>
              </a:rPr>
              <a:t>θέσεις στο SOC (Muniz et al., 2015)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prstClr val="black"/>
              </a:solidFill>
              <a:latin typeface="Calibri" pitchFamily="34" charset="0"/>
            </a:endParaRPr>
          </a:p>
        </p:txBody>
      </p:sp>
      <p:pic>
        <p:nvPicPr>
          <p:cNvPr id="3" name="Bil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3801" y="586942"/>
            <a:ext cx="4263485" cy="6559208"/>
          </a:xfrm>
          <a:prstGeom prst="rect">
            <a:avLst/>
          </a:prstGeom>
        </p:spPr>
      </p:pic>
    </p:spTree>
    <p:extLst>
      <p:ext uri="{BB962C8B-B14F-4D97-AF65-F5344CB8AC3E}">
        <p14:creationId xmlns:p14="http://schemas.microsoft.com/office/powerpoint/2010/main" val="335386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lIns="109728" tIns="54864" rIns="109728" bIns="54864" rtlCol="0" anchor="b" anchorCtr="0">
            <a:normAutofit fontScale="925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l" sz="4800">
                <a:solidFill>
                  <a:srgbClr val="000000"/>
                </a:solidFill>
                <a:latin typeface="Verdana"/>
              </a:rPr>
              <a:t>Κοινωνικο-Τεχνικά Συστήματα (STS)</a:t>
            </a:r>
          </a:p>
        </p:txBody>
      </p:sp>
      <p:sp>
        <p:nvSpPr>
          <p:cNvPr id="16" name="TekstSylinder 15"/>
          <p:cNvSpPr txBox="1"/>
          <p:nvPr/>
        </p:nvSpPr>
        <p:spPr>
          <a:xfrm>
            <a:off x="1363677" y="2902090"/>
            <a:ext cx="5951524" cy="4227083"/>
          </a:xfrm>
          <a:prstGeom prst="rect">
            <a:avLst/>
          </a:prstGeom>
        </p:spPr>
        <p:txBody>
          <a:bodyPr vert="horz" lIns="109728" tIns="54864" rIns="109728" bIns="54864" rtlCol="0" anchor="t">
            <a:normAutofit lnSpcReduction="10000"/>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040">
                <a:solidFill>
                  <a:srgbClr val="000000"/>
                </a:solidFill>
                <a:latin typeface="Calibri" pitchFamily="34" charset="0"/>
              </a:rPr>
              <a:t>Cyber Operators (</a:t>
            </a:r>
            <a:r>
              <a:rPr lang="el" sz="2040" b="1">
                <a:solidFill>
                  <a:srgbClr val="000000"/>
                </a:solidFill>
                <a:latin typeface="Calibri" pitchFamily="34" charset="0"/>
              </a:rPr>
              <a:t>COs</a:t>
            </a:r>
            <a:r>
              <a:rPr lang="el" sz="2040">
                <a:solidFill>
                  <a:srgbClr val="000000"/>
                </a:solidFill>
                <a:latin typeface="Calibri" pitchFamily="34" charset="0"/>
              </a:rPr>
              <a:t>) = Τεχνικό προσωπικό σε SOC</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040">
                <a:solidFill>
                  <a:srgbClr val="000000"/>
                </a:solidFill>
                <a:latin typeface="Calibri" pitchFamily="34" charset="0"/>
              </a:rPr>
              <a:t>Αντιμετωπίστε προκλήσεις που καλύπτουν τον κυβερνοχώρο, τον φυσικό και τον κοινωνικό τομέα (Jøsok et al., 2016)</a:t>
            </a:r>
          </a:p>
          <a:p>
            <a:pPr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040">
                <a:solidFill>
                  <a:srgbClr val="000000"/>
                </a:solidFill>
                <a:latin typeface="Calibri" pitchFamily="34" charset="0"/>
              </a:rPr>
              <a:t>Αλληλεπίδραση ανθρώπου-μηχανής και ανθρώπου-ανθρώπου = </a:t>
            </a:r>
            <a:r>
              <a:rPr lang="el" sz="2040" b="1">
                <a:solidFill>
                  <a:srgbClr val="000000"/>
                </a:solidFill>
                <a:latin typeface="Calibri" pitchFamily="34" charset="0"/>
              </a:rPr>
              <a:t>STS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040">
                <a:solidFill>
                  <a:srgbClr val="000000"/>
                </a:solidFill>
                <a:latin typeface="Calibri" pitchFamily="34" charset="0"/>
              </a:rPr>
              <a:t>Το κυβερνο-φυσικό περιβάλλον εργασίας υπόκειται σε υψηλούς ρυθμούς αλλαγών και καινοτομίας</a:t>
            </a:r>
          </a:p>
        </p:txBody>
      </p:sp>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4931" y="1658712"/>
            <a:ext cx="6241228" cy="4415668"/>
          </a:xfrm>
          <a:prstGeom prst="rect">
            <a:avLst/>
          </a:prstGeom>
        </p:spPr>
      </p:pic>
      <p:sp>
        <p:nvSpPr>
          <p:cNvPr id="2" name="Plassholder for lysbildenummer 1"/>
          <p:cNvSpPr>
            <a:spLocks noGrp="1"/>
          </p:cNvSpPr>
          <p:nvPr>
            <p:ph type="sldNum" sz="quarter" idx="12"/>
          </p:nvPr>
        </p:nvSpPr>
        <p:spPr>
          <a:xfrm>
            <a:off x="14045184" y="7746797"/>
            <a:ext cx="537667" cy="438150"/>
          </a:xfrm>
        </p:spPr>
        <p:txBody>
          <a:bodyPr vert="horz" lIns="109728" tIns="54864" rIns="109728" bIns="54864" rtlCol="0" anchor="ctr">
            <a:normAutofit/>
          </a:bodyPr>
          <a:lstStyle/>
          <a:p>
            <a:pPr defTabSz="1097280" eaLnBrk="0" fontAlgn="base" hangingPunct="0">
              <a:spcBef>
                <a:spcPct val="0"/>
              </a:spcBef>
              <a:spcAft>
                <a:spcPts val="720"/>
              </a:spcAft>
            </a:pPr>
            <a:fld id="{91853A39-49B3-554A-AE82-85611CEBD8E3}" type="slidenum">
              <a:rPr lang="en-US" sz="1320">
                <a:solidFill>
                  <a:srgbClr val="FFFFFF"/>
                </a:solidFill>
                <a:latin typeface="Calibri" pitchFamily="34" charset="0"/>
              </a:rPr>
              <a:pPr defTabSz="1097280" eaLnBrk="0" fontAlgn="base" hangingPunct="0">
                <a:spcBef>
                  <a:spcPct val="0"/>
                </a:spcBef>
                <a:spcAft>
                  <a:spcPts val="720"/>
                </a:spcAft>
              </a:pPr>
              <a:t>6</a:t>
            </a:fld>
            <a:endParaRPr lang="en-US" sz="1320">
              <a:solidFill>
                <a:srgbClr val="FFFFFF"/>
              </a:solidFill>
              <a:latin typeface="Calibri" pitchFamily="34" charset="0"/>
            </a:endParaRPr>
          </a:p>
        </p:txBody>
      </p:sp>
    </p:spTree>
    <p:extLst>
      <p:ext uri="{BB962C8B-B14F-4D97-AF65-F5344CB8AC3E}">
        <p14:creationId xmlns:p14="http://schemas.microsoft.com/office/powerpoint/2010/main" val="105233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l" sz="4800">
                <a:solidFill>
                  <a:prstClr val="black"/>
                </a:solidFill>
                <a:latin typeface="Calibri Light" panose="020F0302020204030204"/>
              </a:rPr>
              <a:t>Κοινωνικο-Τεχνικά Συστήματα (STS)</a:t>
            </a:r>
          </a:p>
        </p:txBody>
      </p:sp>
      <p:sp>
        <p:nvSpPr>
          <p:cNvPr id="16" name="TekstSylinder 15"/>
          <p:cNvSpPr txBox="1"/>
          <p:nvPr/>
        </p:nvSpPr>
        <p:spPr>
          <a:xfrm>
            <a:off x="1363677" y="2902090"/>
            <a:ext cx="5951524" cy="4227083"/>
          </a:xfrm>
          <a:prstGeom prst="rect">
            <a:avLst/>
          </a:prstGeom>
        </p:spPr>
        <p:txBody>
          <a:bodyPr vert="horz" lIns="109728" tIns="54864" rIns="109728" bIns="54864" rtlCol="0" anchor="t">
            <a:normAutofit lnSpcReduction="10000"/>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040">
                <a:solidFill>
                  <a:prstClr val="black"/>
                </a:solidFill>
                <a:latin typeface="Calibri" pitchFamily="34" charset="0"/>
              </a:rPr>
              <a:t>Cyber Operators (</a:t>
            </a:r>
            <a:r>
              <a:rPr lang="el" sz="2040" b="1">
                <a:solidFill>
                  <a:prstClr val="black"/>
                </a:solidFill>
                <a:latin typeface="Calibri" pitchFamily="34" charset="0"/>
              </a:rPr>
              <a:t>COs</a:t>
            </a:r>
            <a:r>
              <a:rPr lang="el" sz="2040">
                <a:solidFill>
                  <a:prstClr val="black"/>
                </a:solidFill>
                <a:latin typeface="Calibri" pitchFamily="34" charset="0"/>
              </a:rPr>
              <a:t>) = Τεχνικό προσωπικό σε SOC</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040">
                <a:solidFill>
                  <a:prstClr val="black"/>
                </a:solidFill>
                <a:latin typeface="Calibri" pitchFamily="34" charset="0"/>
              </a:rPr>
              <a:t>Αντιμετωπίστε προκλήσεις που καλύπτουν τον κυβερνοχώρο, τον φυσικό και τον κοινωνικό τομέα (Jøsok et al., 2016)</a:t>
            </a:r>
          </a:p>
          <a:p>
            <a:pPr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040">
                <a:solidFill>
                  <a:prstClr val="black"/>
                </a:solidFill>
                <a:latin typeface="Calibri" pitchFamily="34" charset="0"/>
              </a:rPr>
              <a:t>Αλληλεπίδραση ανθρώπου-μηχανής και ανθρώπου-ανθρώπου = </a:t>
            </a:r>
            <a:r>
              <a:rPr lang="el" sz="2040" b="1">
                <a:solidFill>
                  <a:prstClr val="black"/>
                </a:solidFill>
                <a:latin typeface="Calibri" pitchFamily="34" charset="0"/>
              </a:rPr>
              <a:t>STS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040">
                <a:solidFill>
                  <a:prstClr val="black"/>
                </a:solidFill>
                <a:latin typeface="Calibri" pitchFamily="34" charset="0"/>
              </a:rPr>
              <a:t>Το κυβερνο-φυσικό περιβάλλον εργασίας υπόκειται σε υψηλούς ρυθμούς αλλαγών και καινοτομίας</a:t>
            </a:r>
          </a:p>
        </p:txBody>
      </p:sp>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4931" y="1658712"/>
            <a:ext cx="6241228" cy="4415668"/>
          </a:xfrm>
          <a:prstGeom prst="rect">
            <a:avLst/>
          </a:prstGeom>
        </p:spPr>
      </p:pic>
      <p:sp>
        <p:nvSpPr>
          <p:cNvPr id="2" name="Plassholder for lysbildenummer 1"/>
          <p:cNvSpPr>
            <a:spLocks noGrp="1"/>
          </p:cNvSpPr>
          <p:nvPr>
            <p:ph type="sldNum" sz="quarter" idx="12"/>
          </p:nvPr>
        </p:nvSpPr>
        <p:spPr>
          <a:xfrm>
            <a:off x="14045184" y="7746797"/>
            <a:ext cx="537667" cy="438150"/>
          </a:xfrm>
        </p:spPr>
        <p:txBody>
          <a:bodyPr vert="horz" lIns="109728" tIns="54864" rIns="109728" bIns="54864" rtlCol="0" anchor="ctr">
            <a:normAutofit/>
          </a:bodyPr>
          <a:lstStyle/>
          <a:p>
            <a:pPr defTabSz="1097280" eaLnBrk="0" fontAlgn="base" hangingPunct="0">
              <a:spcBef>
                <a:spcPct val="0"/>
              </a:spcBef>
              <a:spcAft>
                <a:spcPts val="720"/>
              </a:spcAft>
            </a:pPr>
            <a:fld id="{91853A39-49B3-554A-AE82-85611CEBD8E3}" type="slidenum">
              <a:rPr lang="en-US" sz="1320">
                <a:solidFill>
                  <a:srgbClr val="FFFFFF"/>
                </a:solidFill>
                <a:latin typeface="Calibri" pitchFamily="34" charset="0"/>
              </a:rPr>
              <a:pPr defTabSz="1097280" eaLnBrk="0" fontAlgn="base" hangingPunct="0">
                <a:spcBef>
                  <a:spcPct val="0"/>
                </a:spcBef>
                <a:spcAft>
                  <a:spcPts val="720"/>
                </a:spcAft>
              </a:pPr>
              <a:t>60</a:t>
            </a:fld>
            <a:endParaRPr lang="en-US" sz="1320">
              <a:solidFill>
                <a:srgbClr val="FFFFFF"/>
              </a:solidFill>
              <a:latin typeface="Calibri" pitchFamily="34" charset="0"/>
            </a:endParaRPr>
          </a:p>
        </p:txBody>
      </p:sp>
    </p:spTree>
    <p:extLst>
      <p:ext uri="{BB962C8B-B14F-4D97-AF65-F5344CB8AC3E}">
        <p14:creationId xmlns:p14="http://schemas.microsoft.com/office/powerpoint/2010/main" val="1026142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15600" y="2404534"/>
            <a:ext cx="6196079" cy="4901954"/>
          </a:xfrm>
          <a:prstGeom prst="ellipse">
            <a:avLst/>
          </a:prstGeom>
          <a:ln>
            <a:noFill/>
          </a:ln>
          <a:effectLst>
            <a:softEdge rad="112500"/>
          </a:effectLst>
        </p:spPr>
      </p:pic>
      <p:sp>
        <p:nvSpPr>
          <p:cNvPr id="13" name="Tittel 2">
            <a:extLst>
              <a:ext uri="{FF2B5EF4-FFF2-40B4-BE49-F238E27FC236}">
                <a16:creationId xmlns:a16="http://schemas.microsoft.com/office/drawing/2014/main" id="{0130F847-9A87-AB4D-8D0D-FF9DA6C9AB2A}"/>
              </a:ext>
            </a:extLst>
          </p:cNvPr>
          <p:cNvSpPr txBox="1">
            <a:spLocks/>
          </p:cNvSpPr>
          <p:nvPr/>
        </p:nvSpPr>
        <p:spPr>
          <a:xfrm>
            <a:off x="674125" y="157277"/>
            <a:ext cx="13282151" cy="1349654"/>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l" sz="2880">
                <a:solidFill>
                  <a:prstClr val="black"/>
                </a:solidFill>
                <a:latin typeface="Calibri Light" panose="020F0302020204030204"/>
              </a:rPr>
              <a:t>Ακριβής Αναγνωρισμένη Εικόνα Κυβερνοχώρου (RCP) κρίσιμη για τη λήψη αποφάσεων</a:t>
            </a:r>
          </a:p>
        </p:txBody>
      </p:sp>
      <p:sp>
        <p:nvSpPr>
          <p:cNvPr id="3" name="TekstSylinder 2"/>
          <p:cNvSpPr txBox="1"/>
          <p:nvPr/>
        </p:nvSpPr>
        <p:spPr>
          <a:xfrm>
            <a:off x="445313" y="1645919"/>
            <a:ext cx="9186367" cy="6419850"/>
          </a:xfrm>
          <a:prstGeom prst="rect">
            <a:avLst/>
          </a:prstGeom>
        </p:spPr>
        <p:txBody>
          <a:bodyPr vert="horz" lIns="109728" tIns="54864" rIns="109728" bIns="54864" rtlCol="0" anchor="t">
            <a:no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Η λήψη αποφάσεων με βάση την ανθρώπινη αλληλεπίδραση απαιτεί κοινή επίγνωση της κατάστασης του CTS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b="1">
                <a:solidFill>
                  <a:prstClr val="black"/>
                </a:solidFill>
                <a:latin typeface="Calibri" pitchFamily="34" charset="0"/>
              </a:rPr>
              <a:t>Η επίγνωση της κατάστασης στον κυβερνοχώρο </a:t>
            </a:r>
            <a:r>
              <a:rPr lang="el" sz="2400">
                <a:solidFill>
                  <a:prstClr val="black"/>
                </a:solidFill>
                <a:latin typeface="Calibri" pitchFamily="34" charset="0"/>
              </a:rPr>
              <a:t>(CSA) επηρεάζει τον οργανωτικό έλεγχο στον κυβερνοχώρο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Barford et al. (2009) 7 κριτήρια για CSA</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Επίγνωση της τρέχουσας κατάστασης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Επίγνωση των επιπτώσεων της επίθεσης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Επίγνωση του πώς εξελίσσονται οι καταστάσεις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Επίγνωση της αντίπαλης συμπεριφοράς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Επίγνωση του γιατί και πώς προκαλείται η τρέχουσα κατάσταση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Επίγνωση της ποιότητας και της αξιοπιστίας των πληροφοριών CSA</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l" sz="2400">
                <a:solidFill>
                  <a:prstClr val="black"/>
                </a:solidFill>
                <a:latin typeface="Calibri" pitchFamily="34" charset="0"/>
              </a:rPr>
              <a:t>Αξιολόγηση του εύλογου μέλλοντος της τρέχουσας κατάστασης</a:t>
            </a:r>
          </a:p>
        </p:txBody>
      </p:sp>
      <p:sp>
        <p:nvSpPr>
          <p:cNvPr id="2" name="Plassholder for lysbildenummer 1"/>
          <p:cNvSpPr>
            <a:spLocks noGrp="1"/>
          </p:cNvSpPr>
          <p:nvPr>
            <p:ph type="sldNum" sz="quarter" idx="12"/>
          </p:nvPr>
        </p:nvSpPr>
        <p:spPr>
          <a:xfrm>
            <a:off x="10893247" y="7627621"/>
            <a:ext cx="3291840" cy="438150"/>
          </a:xfrm>
        </p:spPr>
        <p:txBody>
          <a:bodyPr vert="horz" lIns="109728" tIns="54864" rIns="109728" bIns="54864" rtlCol="0" anchor="ctr">
            <a:normAutofit/>
          </a:bodyPr>
          <a:lstStyle/>
          <a:p>
            <a:pPr defTabSz="1097280" eaLnBrk="0" fontAlgn="base" hangingPunct="0">
              <a:spcBef>
                <a:spcPct val="0"/>
              </a:spcBef>
              <a:spcAft>
                <a:spcPts val="720"/>
              </a:spcAft>
              <a:defRPr/>
            </a:pPr>
            <a:fld id="{91853A39-49B3-554A-AE82-85611CEBD8E3}" type="slidenum">
              <a:rPr lang="en-US">
                <a:solidFill>
                  <a:prstClr val="white"/>
                </a:solidFill>
                <a:latin typeface="Calibri" panose="020F0502020204030204"/>
              </a:rPr>
              <a:pPr defTabSz="1097280" eaLnBrk="0" fontAlgn="base" hangingPunct="0">
                <a:spcBef>
                  <a:spcPct val="0"/>
                </a:spcBef>
                <a:spcAft>
                  <a:spcPts val="720"/>
                </a:spcAft>
                <a:defRPr/>
              </a:pPr>
              <a:t>61</a:t>
            </a:fld>
            <a:endParaRPr lang="en-US">
              <a:solidFill>
                <a:prstClr val="white"/>
              </a:solidFill>
              <a:latin typeface="Calibri" panose="020F0502020204030204"/>
            </a:endParaRPr>
          </a:p>
        </p:txBody>
      </p:sp>
    </p:spTree>
    <p:extLst>
      <p:ext uri="{BB962C8B-B14F-4D97-AF65-F5344CB8AC3E}">
        <p14:creationId xmlns:p14="http://schemas.microsoft.com/office/powerpoint/2010/main" val="278471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174736" y="1561140"/>
            <a:ext cx="6455664" cy="5107321"/>
          </a:xfrm>
          <a:prstGeom prst="rect">
            <a:avLst/>
          </a:prstGeom>
          <a:effectLst>
            <a:softEdge rad="635000"/>
          </a:effectLst>
        </p:spPr>
      </p:pic>
      <p:sp>
        <p:nvSpPr>
          <p:cNvPr id="13" name="Tittel 2">
            <a:extLst>
              <a:ext uri="{FF2B5EF4-FFF2-40B4-BE49-F238E27FC236}">
                <a16:creationId xmlns:a16="http://schemas.microsoft.com/office/drawing/2014/main" id="{0130F847-9A87-AB4D-8D0D-FF9DA6C9AB2A}"/>
              </a:ext>
            </a:extLst>
          </p:cNvPr>
          <p:cNvSpPr txBox="1">
            <a:spLocks/>
          </p:cNvSpPr>
          <p:nvPr/>
        </p:nvSpPr>
        <p:spPr>
          <a:xfrm>
            <a:off x="445313" y="1393546"/>
            <a:ext cx="6339535" cy="1349654"/>
          </a:xfrm>
          <a:prstGeom prst="rect">
            <a:avLst/>
          </a:prstGeom>
        </p:spPr>
        <p:txBody>
          <a:bodyPr vert="horz" lIns="109728" tIns="54864" rIns="109728" bIns="54864" rtlCol="0" anchor="b" anchorCtr="0">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l" sz="3360">
                <a:solidFill>
                  <a:prstClr val="black"/>
                </a:solidFill>
                <a:latin typeface="Calibri Light" panose="020F0302020204030204"/>
              </a:rPr>
              <a:t>Ακριβής Αναγνωρισμένη Εικόνα Κυβερνοχώρου (RCP) κρίσιμη για τη λήψη αποφάσεων</a:t>
            </a:r>
          </a:p>
        </p:txBody>
      </p:sp>
      <p:sp>
        <p:nvSpPr>
          <p:cNvPr id="3" name="TekstSylinder 2"/>
          <p:cNvSpPr txBox="1"/>
          <p:nvPr/>
        </p:nvSpPr>
        <p:spPr>
          <a:xfrm>
            <a:off x="445313" y="3261665"/>
            <a:ext cx="7729423" cy="3848710"/>
          </a:xfrm>
          <a:prstGeom prst="rect">
            <a:avLst/>
          </a:prstGeom>
        </p:spPr>
        <p:txBody>
          <a:bodyPr vert="horz" lIns="109728" tIns="54864" rIns="109728" bIns="54864" rtlCol="0" anchor="t">
            <a:no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880">
                <a:solidFill>
                  <a:prstClr val="black"/>
                </a:solidFill>
                <a:latin typeface="Calibri" pitchFamily="34" charset="0"/>
              </a:rPr>
              <a:t>Ακριβές </a:t>
            </a:r>
            <a:r>
              <a:rPr lang="el" sz="2880" b="1">
                <a:solidFill>
                  <a:prstClr val="black"/>
                </a:solidFill>
                <a:latin typeface="Calibri" pitchFamily="34" charset="0"/>
              </a:rPr>
              <a:t>RCP</a:t>
            </a:r>
            <a:r>
              <a:rPr lang="el" sz="2880">
                <a:solidFill>
                  <a:prstClr val="black"/>
                </a:solidFill>
                <a:latin typeface="Calibri" pitchFamily="34" charset="0"/>
              </a:rPr>
              <a:t> cruical για CSA</a:t>
            </a: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880">
                <a:solidFill>
                  <a:prstClr val="black"/>
                </a:solidFill>
                <a:latin typeface="Calibri" pitchFamily="34" charset="0"/>
              </a:rPr>
              <a:t>Τα RCP αποτελούνται από ενεργά επιλεγμένες και αξιοποιήσιμες πληροφορίες που σχετίζονται ειδικά με το CTS</a:t>
            </a: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880">
                <a:solidFill>
                  <a:prstClr val="black"/>
                </a:solidFill>
                <a:latin typeface="Calibri" pitchFamily="34" charset="0"/>
              </a:rPr>
              <a:t>Οι CO διερευνούν απειλές για τη δημιουργία RCP  Μοιραστείτε το RCP (</a:t>
            </a:r>
            <a:r>
              <a:rPr lang="el" sz="2880" b="1" err="1">
                <a:solidFill>
                  <a:prstClr val="black"/>
                </a:solidFill>
                <a:latin typeface="Calibri" pitchFamily="34" charset="0"/>
                <a:sym typeface="Wingdings"/>
              </a:rPr>
              <a:t>sRCP) </a:t>
            </a:r>
            <a:r>
              <a:rPr lang="el" sz="2880">
                <a:solidFill>
                  <a:prstClr val="black"/>
                </a:solidFill>
                <a:latin typeface="Calibri" pitchFamily="34" charset="0"/>
                <a:sym typeface="Wingdings"/>
              </a:rPr>
              <a:t>με τον υπεύθυνο λήψης αποφάσεων </a:t>
            </a:r>
            <a:endParaRPr lang="en-US" sz="288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l" sz="2880">
                <a:solidFill>
                  <a:prstClr val="black"/>
                </a:solidFill>
                <a:latin typeface="Calibri" pitchFamily="34" charset="0"/>
              </a:rPr>
              <a:t>Η αναμετάδοση από τον κυβερνοχώρο σε φυσικό του RCP υπόκειται σε πολλές προκλήσεις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880">
              <a:solidFill>
                <a:prstClr val="black"/>
              </a:solidFill>
              <a:latin typeface="Calibri" pitchFamily="34" charset="0"/>
            </a:endParaRPr>
          </a:p>
        </p:txBody>
      </p:sp>
      <p:sp>
        <p:nvSpPr>
          <p:cNvPr id="2" name="Plassholder for lysbildenummer 1"/>
          <p:cNvSpPr>
            <a:spLocks noGrp="1"/>
          </p:cNvSpPr>
          <p:nvPr>
            <p:ph type="sldNum" sz="quarter" idx="12"/>
          </p:nvPr>
        </p:nvSpPr>
        <p:spPr>
          <a:xfrm>
            <a:off x="10893247" y="7627621"/>
            <a:ext cx="3291840" cy="438150"/>
          </a:xfrm>
        </p:spPr>
        <p:txBody>
          <a:bodyPr vert="horz" lIns="109728" tIns="54864" rIns="109728" bIns="54864" rtlCol="0" anchor="ctr">
            <a:normAutofit/>
          </a:bodyPr>
          <a:lstStyle/>
          <a:p>
            <a:pPr defTabSz="1097280" eaLnBrk="0" fontAlgn="base" hangingPunct="0">
              <a:spcBef>
                <a:spcPct val="0"/>
              </a:spcBef>
              <a:spcAft>
                <a:spcPts val="720"/>
              </a:spcAft>
              <a:defRPr/>
            </a:pPr>
            <a:fld id="{91853A39-49B3-554A-AE82-85611CEBD8E3}" type="slidenum">
              <a:rPr lang="en-US">
                <a:solidFill>
                  <a:prstClr val="white"/>
                </a:solidFill>
                <a:latin typeface="Calibri" panose="020F0502020204030204"/>
              </a:rPr>
              <a:pPr defTabSz="1097280" eaLnBrk="0" fontAlgn="base" hangingPunct="0">
                <a:spcBef>
                  <a:spcPct val="0"/>
                </a:spcBef>
                <a:spcAft>
                  <a:spcPts val="720"/>
                </a:spcAft>
                <a:defRPr/>
              </a:pPr>
              <a:t>62</a:t>
            </a:fld>
            <a:endParaRPr lang="en-US">
              <a:solidFill>
                <a:prstClr val="white"/>
              </a:solidFill>
              <a:latin typeface="Calibri" panose="020F0502020204030204"/>
            </a:endParaRPr>
          </a:p>
        </p:txBody>
      </p:sp>
    </p:spTree>
    <p:extLst>
      <p:ext uri="{BB962C8B-B14F-4D97-AF65-F5344CB8AC3E}">
        <p14:creationId xmlns:p14="http://schemas.microsoft.com/office/powerpoint/2010/main" val="11318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FFC5-6B57-45F8-86F7-A7A6FE870176}"/>
              </a:ext>
            </a:extLst>
          </p:cNvPr>
          <p:cNvSpPr>
            <a:spLocks noGrp="1"/>
          </p:cNvSpPr>
          <p:nvPr>
            <p:ph type="title"/>
          </p:nvPr>
        </p:nvSpPr>
        <p:spPr/>
        <p:txBody>
          <a:bodyPr/>
          <a:lstStyle/>
          <a:p>
            <a:r>
              <a:rPr lang="el"/>
              <a:t>Έρευνα στην Επικοινωνία στο CDX</a:t>
            </a:r>
          </a:p>
        </p:txBody>
      </p:sp>
      <p:sp>
        <p:nvSpPr>
          <p:cNvPr id="5" name="Text Placeholder 4">
            <a:extLst>
              <a:ext uri="{FF2B5EF4-FFF2-40B4-BE49-F238E27FC236}">
                <a16:creationId xmlns:a16="http://schemas.microsoft.com/office/drawing/2014/main" id="{B87E04C8-4F85-4B87-9BC3-76B9DE87B60A}"/>
              </a:ext>
            </a:extLst>
          </p:cNvPr>
          <p:cNvSpPr>
            <a:spLocks noGrp="1"/>
          </p:cNvSpPr>
          <p:nvPr>
            <p:ph type="body" idx="1"/>
          </p:nvPr>
        </p:nvSpPr>
        <p:spPr/>
        <p:txBody>
          <a:bodyPr/>
          <a:lstStyle/>
          <a:p>
            <a:r>
              <a:rPr lang="el" err="1"/>
              <a:t>Αρχάριοι</a:t>
            </a:r>
            <a:endParaRPr lang="nb-NO"/>
          </a:p>
        </p:txBody>
      </p:sp>
      <p:sp>
        <p:nvSpPr>
          <p:cNvPr id="6" name="Content Placeholder 5">
            <a:extLst>
              <a:ext uri="{FF2B5EF4-FFF2-40B4-BE49-F238E27FC236}">
                <a16:creationId xmlns:a16="http://schemas.microsoft.com/office/drawing/2014/main" id="{33F708F0-39D7-4DAC-ACAD-9C85C0C8BC31}"/>
              </a:ext>
            </a:extLst>
          </p:cNvPr>
          <p:cNvSpPr>
            <a:spLocks noGrp="1"/>
          </p:cNvSpPr>
          <p:nvPr>
            <p:ph sz="half" idx="2"/>
          </p:nvPr>
        </p:nvSpPr>
        <p:spPr/>
        <p:txBody>
          <a:bodyPr>
            <a:normAutofit fontScale="40000" lnSpcReduction="20000"/>
          </a:bodyPr>
          <a:lstStyle/>
          <a:p>
            <a:r>
              <a:rPr lang="el" sz="4560" b="1"/>
              <a:t>Κυβερνοφυσικές αλληλεπιδράσεις</a:t>
            </a:r>
            <a:r>
              <a:rPr lang="el" sz="4560"/>
              <a:t> που διευκολύνονται από τις απαιτήσεις επικοινωνίας και συντονισμού της ομάδας και περιορίζονται από τη δυσαρέσκεια με την απόδοση της ομάδας. </a:t>
            </a:r>
          </a:p>
          <a:p>
            <a:r>
              <a:rPr lang="el" sz="4560" b="1"/>
              <a:t>Η λήψη στρατηγικών – τακτικών αποφάσεων </a:t>
            </a:r>
            <a:r>
              <a:rPr lang="el" sz="4560"/>
              <a:t>διευκολύνεται μέσω των Απαιτήσεων Επικοινωνίας, αλλά περιορίζεται μέσω υψηλότερων απαιτήσεων χρονομεριστικής μίσθωσης. </a:t>
            </a:r>
          </a:p>
          <a:p>
            <a:endParaRPr lang="en-GB" sz="4560"/>
          </a:p>
          <a:p>
            <a:r>
              <a:rPr lang="el" sz="4560"/>
              <a:t>Οι αρχάριοι εξαρτώνται από τις αλληλεπιδράσεις επικοινωνίας</a:t>
            </a:r>
          </a:p>
          <a:p>
            <a:pPr lvl="1"/>
            <a:r>
              <a:rPr lang="el" sz="4080"/>
              <a:t>Διαφορά φόρτου εργασίας και φόρτου εργασίας ομαδικών εργασιών</a:t>
            </a:r>
          </a:p>
          <a:p>
            <a:pPr marL="0" indent="0">
              <a:buNone/>
            </a:pPr>
            <a:r>
              <a:rPr lang="el" sz="2040"/>
              <a:t>Lugo, R. G., &amp; Sütterlin, S. (2018, Ιούλιος). Προφίλ αξιωματικών στον κυβερνοχώρο και παράγοντες απόδοσης. Στο </a:t>
            </a:r>
            <a:r>
              <a:rPr lang="el" sz="2040" i="1"/>
              <a:t>Διεθνές Συνέδριο για τη Μηχανική Ψυχολογία και τη Γνωστική Εργονομία</a:t>
            </a:r>
            <a:r>
              <a:rPr lang="el" sz="2040"/>
              <a:t> (σελ. 181-190). Σπρίνγκερ, Τσαμ.</a:t>
            </a:r>
            <a:endParaRPr lang="en-GB" sz="2040"/>
          </a:p>
          <a:p>
            <a:endParaRPr lang="nb-NO"/>
          </a:p>
        </p:txBody>
      </p:sp>
      <p:sp>
        <p:nvSpPr>
          <p:cNvPr id="7" name="Text Placeholder 6">
            <a:extLst>
              <a:ext uri="{FF2B5EF4-FFF2-40B4-BE49-F238E27FC236}">
                <a16:creationId xmlns:a16="http://schemas.microsoft.com/office/drawing/2014/main" id="{1DC9E424-E7B7-4AAB-A306-D8346D89AE71}"/>
              </a:ext>
            </a:extLst>
          </p:cNvPr>
          <p:cNvSpPr>
            <a:spLocks noGrp="1"/>
          </p:cNvSpPr>
          <p:nvPr>
            <p:ph type="body" sz="quarter" idx="3"/>
          </p:nvPr>
        </p:nvSpPr>
        <p:spPr/>
        <p:txBody>
          <a:bodyPr/>
          <a:lstStyle/>
          <a:p>
            <a:r>
              <a:rPr lang="el"/>
              <a:t>Εμπειρογνώμονες</a:t>
            </a:r>
          </a:p>
        </p:txBody>
      </p:sp>
      <p:sp>
        <p:nvSpPr>
          <p:cNvPr id="8" name="Content Placeholder 7">
            <a:extLst>
              <a:ext uri="{FF2B5EF4-FFF2-40B4-BE49-F238E27FC236}">
                <a16:creationId xmlns:a16="http://schemas.microsoft.com/office/drawing/2014/main" id="{7BA84550-3B8F-420C-BBF9-C02C2591A7F3}"/>
              </a:ext>
            </a:extLst>
          </p:cNvPr>
          <p:cNvSpPr>
            <a:spLocks noGrp="1"/>
          </p:cNvSpPr>
          <p:nvPr>
            <p:ph sz="quarter" idx="4"/>
          </p:nvPr>
        </p:nvSpPr>
        <p:spPr/>
        <p:txBody>
          <a:bodyPr>
            <a:normAutofit fontScale="40000" lnSpcReduction="20000"/>
          </a:bodyPr>
          <a:lstStyle/>
          <a:p>
            <a:pPr marL="0" indent="0">
              <a:buNone/>
            </a:pPr>
            <a:r>
              <a:rPr lang="el" sz="4560" i="1"/>
              <a:t>«Η αποτελεσματική συνεργασία, η εμπειρία και η λειτουργική εξειδίκευση των ρόλων εντός των ομάδων είναι σημαντικοί παράγοντες που καθορίζουν την επιτυχία αυτών των ομάδων στον διαγωνισμό και αποτελούν σημαντικούς προγνωστικούς παράγοντες παρατήρησης για τον έγκαιρο εντοπισμό και τον αποτελεσματικό μετριασμό των συνεχιζόμενων επιθέσεων στον κυβερνοχώρο. Αυτά τα αποτελέσματα υποστηρίζουν τις θεωρίες της ωρίμανσης της ομάδας και την ανάπτυξη της λειτουργικής γνώσης της ομάδας που εφαρμόζεται στον έλεγχο της ασφάλειας στον κυβερνοχώρο».</a:t>
            </a:r>
          </a:p>
          <a:p>
            <a:r>
              <a:rPr lang="el" sz="4560"/>
              <a:t>Οι ειδικοί χρειάζονται λιγότερη επικοινωνία </a:t>
            </a:r>
          </a:p>
          <a:p>
            <a:r>
              <a:rPr lang="el" sz="4560"/>
              <a:t>Περισσότερη εμπειρία απαιτεί λιγότερη ηγεσία</a:t>
            </a:r>
            <a:endParaRPr lang="nb-NO" sz="4560"/>
          </a:p>
          <a:p>
            <a:endParaRPr lang="nb-NO" sz="1320"/>
          </a:p>
          <a:p>
            <a:endParaRPr lang="nb-NO" sz="1920"/>
          </a:p>
          <a:p>
            <a:pPr marL="0" indent="0">
              <a:buNone/>
            </a:pPr>
            <a:r>
              <a:rPr lang="el" sz="1920"/>
              <a:t>Buchler, Ν., La Fleur, C. G., Hoffman, Β., Rajivan, Ρ., Marusich, L., &amp; Lightner, L. (2018). Ομαδοποίηση στον κυβερνοχώρο και εξειδίκευση ρόλων σε διαγωνισμό άμυνας στον κυβερνοχώρο. </a:t>
            </a:r>
            <a:r>
              <a:rPr lang="el" sz="1920" i="1"/>
              <a:t>Σύνορα στην ψυχολογία</a:t>
            </a:r>
            <a:r>
              <a:rPr lang="el" sz="1920"/>
              <a:t>, </a:t>
            </a:r>
            <a:r>
              <a:rPr lang="el" sz="1920" i="1"/>
              <a:t>9</a:t>
            </a:r>
            <a:r>
              <a:rPr lang="el" sz="1920"/>
              <a:t>, 2133.</a:t>
            </a:r>
          </a:p>
        </p:txBody>
      </p:sp>
    </p:spTree>
    <p:extLst>
      <p:ext uri="{BB962C8B-B14F-4D97-AF65-F5344CB8AC3E}">
        <p14:creationId xmlns:p14="http://schemas.microsoft.com/office/powerpoint/2010/main" val="3518447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66656" y="548640"/>
            <a:ext cx="13091568" cy="1642336"/>
          </a:xfrm>
          <a:prstGeom prst="rect">
            <a:avLst/>
          </a:prstGeom>
        </p:spPr>
        <p:txBody>
          <a:bodyPr vert="horz" lIns="146304" tIns="73152" rIns="146304" bIns="73152"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097280" fontAlgn="base">
              <a:lnSpc>
                <a:spcPct val="90000"/>
              </a:lnSpc>
              <a:spcAft>
                <a:spcPts val="960"/>
              </a:spcAft>
            </a:pPr>
            <a:r>
              <a:rPr lang="el" sz="4960">
                <a:solidFill>
                  <a:prstClr val="black"/>
                </a:solidFill>
                <a:latin typeface="Calibri Light" panose="020F0302020204030204"/>
              </a:rPr>
              <a:t>Orient-Locate-Bridge – Ο ρόλος της Γνώσης και της Επικοινωνίας (Knox et al, 2018)</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656" y="2739616"/>
            <a:ext cx="13269472" cy="4014013"/>
          </a:xfrm>
          <a:prstGeom prst="rect">
            <a:avLst/>
          </a:prstGeom>
        </p:spPr>
      </p:pic>
      <p:pic>
        <p:nvPicPr>
          <p:cNvPr id="6" name="Bilde 3" descr="Διάγραμμα&#10;&#10;Η περιγραφή δημιουργείται αυτόματα">
            <a:extLst>
              <a:ext uri="{FF2B5EF4-FFF2-40B4-BE49-F238E27FC236}">
                <a16:creationId xmlns:a16="http://schemas.microsoft.com/office/drawing/2014/main" id="{A948327F-B1F7-4C93-937A-9140B2A10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64418" y="6353626"/>
            <a:ext cx="1770301" cy="1770301"/>
          </a:xfrm>
          <a:prstGeom prst="rect">
            <a:avLst/>
          </a:prstGeom>
          <a:noFill/>
        </p:spPr>
      </p:pic>
    </p:spTree>
    <p:extLst>
      <p:ext uri="{BB962C8B-B14F-4D97-AF65-F5344CB8AC3E}">
        <p14:creationId xmlns:p14="http://schemas.microsoft.com/office/powerpoint/2010/main" val="4108942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0F17-924C-5441-88F8-67D6998B6CE9}"/>
              </a:ext>
            </a:extLst>
          </p:cNvPr>
          <p:cNvSpPr>
            <a:spLocks noGrp="1"/>
          </p:cNvSpPr>
          <p:nvPr>
            <p:ph type="title"/>
          </p:nvPr>
        </p:nvSpPr>
        <p:spPr>
          <a:xfrm>
            <a:off x="1310065" y="306263"/>
            <a:ext cx="12487214" cy="491225"/>
          </a:xfrm>
        </p:spPr>
        <p:txBody>
          <a:bodyPr/>
          <a:lstStyle/>
          <a:p>
            <a:r>
              <a:rPr lang="el" sz="2880">
                <a:latin typeface="Palatino Linotype" panose="02040502050505030304" pitchFamily="18" charset="0"/>
              </a:rPr>
              <a:t>Η Γνώση ως Ανθρώπινος Παράγοντας</a:t>
            </a:r>
            <a:endParaRPr lang="en-NO" sz="2880">
              <a:latin typeface="Palatino Linotype" panose="02040502050505030304" pitchFamily="18" charset="0"/>
            </a:endParaRPr>
          </a:p>
        </p:txBody>
      </p:sp>
      <p:pic>
        <p:nvPicPr>
          <p:cNvPr id="4" name="Picture 1" descr="σελίδα5εικόνα20772880">
            <a:extLst>
              <a:ext uri="{FF2B5EF4-FFF2-40B4-BE49-F238E27FC236}">
                <a16:creationId xmlns:a16="http://schemas.microsoft.com/office/drawing/2014/main" id="{A832D8F4-7817-0641-9777-F8167E74F57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459817" y="3383499"/>
            <a:ext cx="5978586" cy="391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Κοντινό πλάνο χάρτη&#10;&#10;Η περιγραφή δημιουργείται αυτόματα">
            <a:extLst>
              <a:ext uri="{FF2B5EF4-FFF2-40B4-BE49-F238E27FC236}">
                <a16:creationId xmlns:a16="http://schemas.microsoft.com/office/drawing/2014/main" id="{5A4A65C3-6444-7E43-A3CF-01D1F39E94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0846352" y="-36311"/>
            <a:ext cx="2255934" cy="4929378"/>
          </a:xfrm>
          <a:prstGeom prst="rect">
            <a:avLst/>
          </a:prstGeom>
        </p:spPr>
      </p:pic>
      <p:sp>
        <p:nvSpPr>
          <p:cNvPr id="7" name="Rectangle 6">
            <a:extLst>
              <a:ext uri="{FF2B5EF4-FFF2-40B4-BE49-F238E27FC236}">
                <a16:creationId xmlns:a16="http://schemas.microsoft.com/office/drawing/2014/main" id="{49ED7DB7-065F-9D47-BD69-437C2F2302E7}"/>
              </a:ext>
            </a:extLst>
          </p:cNvPr>
          <p:cNvSpPr/>
          <p:nvPr/>
        </p:nvSpPr>
        <p:spPr>
          <a:xfrm>
            <a:off x="1264717" y="1059656"/>
            <a:ext cx="8184083" cy="2308324"/>
          </a:xfrm>
          <a:prstGeom prst="rect">
            <a:avLst/>
          </a:prstGeom>
        </p:spPr>
        <p:txBody>
          <a:bodyPr wrap="square">
            <a:spAutoFit/>
          </a:bodyPr>
          <a:lstStyle/>
          <a:p>
            <a:pPr defTabSz="1097280" eaLnBrk="0" fontAlgn="base" hangingPunct="0">
              <a:spcBef>
                <a:spcPct val="0"/>
              </a:spcBef>
              <a:spcAft>
                <a:spcPct val="0"/>
              </a:spcAft>
            </a:pPr>
            <a:r>
              <a:rPr lang="el" sz="2880">
                <a:solidFill>
                  <a:prstClr val="black"/>
                </a:solidFill>
                <a:latin typeface="Palatino Linotype" panose="02040502050505030304" pitchFamily="18" charset="0"/>
              </a:rPr>
              <a:t>Να παρουσιάσει μια προσέγγιση στην εκπαίδευση που υποστηρίζει την καλύτερη επίγνωση της κατάστασης</a:t>
            </a:r>
          </a:p>
          <a:p>
            <a:pPr marL="411480" indent="-411480" defTabSz="1097280" eaLnBrk="0" fontAlgn="base" hangingPunct="0">
              <a:spcBef>
                <a:spcPct val="0"/>
              </a:spcBef>
              <a:spcAft>
                <a:spcPct val="0"/>
              </a:spcAft>
              <a:buFont typeface="Arial" panose="020B0604020202020204" pitchFamily="34" charset="0"/>
              <a:buChar char="•"/>
            </a:pPr>
            <a:r>
              <a:rPr lang="el" sz="2880">
                <a:solidFill>
                  <a:prstClr val="black"/>
                </a:solidFill>
                <a:latin typeface="Palatino Linotype" panose="02040502050505030304" pitchFamily="18" charset="0"/>
              </a:rPr>
              <a:t>Εκπαίδευση</a:t>
            </a:r>
          </a:p>
          <a:p>
            <a:pPr marL="411480" indent="-411480" defTabSz="1097280" eaLnBrk="0" fontAlgn="base" hangingPunct="0">
              <a:spcBef>
                <a:spcPct val="0"/>
              </a:spcBef>
              <a:spcAft>
                <a:spcPct val="0"/>
              </a:spcAft>
              <a:buFont typeface="Arial" panose="020B0604020202020204" pitchFamily="34" charset="0"/>
              <a:buChar char="•"/>
            </a:pPr>
            <a:r>
              <a:rPr lang="el" sz="2880">
                <a:solidFill>
                  <a:prstClr val="black"/>
                </a:solidFill>
                <a:latin typeface="Palatino Linotype" panose="02040502050505030304" pitchFamily="18" charset="0"/>
              </a:rPr>
              <a:t>Απόκριση επίπτωσης</a:t>
            </a:r>
          </a:p>
          <a:p>
            <a:pPr defTabSz="1097280" eaLnBrk="0" fontAlgn="base" hangingPunct="0">
              <a:spcBef>
                <a:spcPct val="0"/>
              </a:spcBef>
              <a:spcAft>
                <a:spcPct val="0"/>
              </a:spcAft>
            </a:pPr>
            <a:endParaRPr lang="en-GB" sz="2880">
              <a:solidFill>
                <a:prstClr val="black"/>
              </a:solidFill>
              <a:latin typeface="Palatino Linotype" panose="02040502050505030304" pitchFamily="18" charset="0"/>
            </a:endParaRPr>
          </a:p>
        </p:txBody>
      </p:sp>
      <p:sp>
        <p:nvSpPr>
          <p:cNvPr id="3" name="TextBox 2">
            <a:extLst>
              <a:ext uri="{FF2B5EF4-FFF2-40B4-BE49-F238E27FC236}">
                <a16:creationId xmlns:a16="http://schemas.microsoft.com/office/drawing/2014/main" id="{118F14A5-6590-8B4E-9396-6EBE08A59A4C}"/>
              </a:ext>
            </a:extLst>
          </p:cNvPr>
          <p:cNvSpPr txBox="1"/>
          <p:nvPr/>
        </p:nvSpPr>
        <p:spPr>
          <a:xfrm>
            <a:off x="9509631" y="3605629"/>
            <a:ext cx="4198456" cy="338554"/>
          </a:xfrm>
          <a:prstGeom prst="rect">
            <a:avLst/>
          </a:prstGeom>
          <a:noFill/>
        </p:spPr>
        <p:txBody>
          <a:bodyPr wrap="square" rtlCol="0">
            <a:spAutoFit/>
          </a:bodyPr>
          <a:lstStyle/>
          <a:p>
            <a:pPr defTabSz="1097280" eaLnBrk="0" fontAlgn="base" hangingPunct="0">
              <a:spcBef>
                <a:spcPct val="0"/>
              </a:spcBef>
              <a:spcAft>
                <a:spcPct val="0"/>
              </a:spcAft>
            </a:pPr>
            <a:r>
              <a:rPr lang="el" sz="1600">
                <a:solidFill>
                  <a:prstClr val="black"/>
                </a:solidFill>
                <a:latin typeface="Palatino Linotype" panose="02040502050505030304" pitchFamily="18" charset="0"/>
              </a:rPr>
              <a:t>Στιγμιότυπο του SOC Retrospective-timeline [1]</a:t>
            </a:r>
          </a:p>
        </p:txBody>
      </p:sp>
      <p:sp>
        <p:nvSpPr>
          <p:cNvPr id="8" name="Rectangle 7">
            <a:extLst>
              <a:ext uri="{FF2B5EF4-FFF2-40B4-BE49-F238E27FC236}">
                <a16:creationId xmlns:a16="http://schemas.microsoft.com/office/drawing/2014/main" id="{10C6B923-AE5D-484F-A20C-33E37A2652FA}"/>
              </a:ext>
            </a:extLst>
          </p:cNvPr>
          <p:cNvSpPr/>
          <p:nvPr/>
        </p:nvSpPr>
        <p:spPr>
          <a:xfrm>
            <a:off x="8238317" y="5330985"/>
            <a:ext cx="5304220" cy="486287"/>
          </a:xfrm>
          <a:prstGeom prst="rect">
            <a:avLst/>
          </a:prstGeom>
          <a:ln>
            <a:solidFill>
              <a:schemeClr val="tx1"/>
            </a:solidFill>
          </a:ln>
        </p:spPr>
        <p:txBody>
          <a:bodyPr wrap="square">
            <a:spAutoFit/>
          </a:bodyPr>
          <a:lstStyle/>
          <a:p>
            <a:pPr defTabSz="1097280" eaLnBrk="0" fontAlgn="base" hangingPunct="0">
              <a:spcBef>
                <a:spcPct val="0"/>
              </a:spcBef>
              <a:spcAft>
                <a:spcPct val="0"/>
              </a:spcAft>
            </a:pPr>
            <a:r>
              <a:rPr lang="el" sz="2560" b="1">
                <a:solidFill>
                  <a:prstClr val="black"/>
                </a:solidFill>
                <a:latin typeface="Palatino Linotype" panose="02040502050505030304" pitchFamily="18" charset="0"/>
              </a:rPr>
              <a:t>Ο ρόλος των ασκήσεων επί χάρτου</a:t>
            </a:r>
            <a:endParaRPr lang="en-NO" sz="256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815808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0130F847-9A87-AB4D-8D0D-FF9DA6C9AB2A}"/>
              </a:ext>
            </a:extLst>
          </p:cNvPr>
          <p:cNvSpPr txBox="1">
            <a:spLocks/>
          </p:cNvSpPr>
          <p:nvPr/>
        </p:nvSpPr>
        <p:spPr>
          <a:xfrm>
            <a:off x="768096" y="395021"/>
            <a:ext cx="8273491" cy="2139696"/>
          </a:xfrm>
          <a:prstGeom prst="rect">
            <a:avLst/>
          </a:prstGeom>
        </p:spPr>
        <p:txBody>
          <a:bodyPr vert="horz" lIns="109728" tIns="54864" rIns="109728" bIns="54864" rtlCol="0" anchor="b" anchorCtr="0">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l" sz="5040">
                <a:solidFill>
                  <a:prstClr val="black"/>
                </a:solidFill>
                <a:latin typeface="Calibri Light" panose="020F0302020204030204"/>
              </a:rPr>
              <a:t>Συνεργατικές πρακτικές CO κατά τη δημιουργία και την κοινή χρήση RCP</a:t>
            </a:r>
          </a:p>
        </p:txBody>
      </p:sp>
      <p:sp>
        <p:nvSpPr>
          <p:cNvPr id="2" name="TekstSylinder 1"/>
          <p:cNvSpPr txBox="1"/>
          <p:nvPr/>
        </p:nvSpPr>
        <p:spPr>
          <a:xfrm>
            <a:off x="768096" y="2668694"/>
            <a:ext cx="9012598" cy="4759892"/>
          </a:xfrm>
          <a:prstGeom prst="rect">
            <a:avLst/>
          </a:prstGeom>
        </p:spPr>
        <p:txBody>
          <a:bodyPr vert="horz" lIns="109728" tIns="54864" rIns="109728" bIns="54864" rtlCol="0">
            <a:noAutofit/>
          </a:bodyPr>
          <a:lstStyle/>
          <a:p>
            <a:pPr indent="-274320" defTabSz="1097280" eaLnBrk="0" fontAlgn="base" hangingPunct="0">
              <a:lnSpc>
                <a:spcPct val="90000"/>
              </a:lnSpc>
              <a:spcBef>
                <a:spcPct val="0"/>
              </a:spcBef>
              <a:spcAft>
                <a:spcPts val="720"/>
              </a:spcAft>
              <a:buFont typeface="Arial" panose="020B0604020202020204" pitchFamily="34" charset="0"/>
              <a:buChar char="•"/>
            </a:pPr>
            <a:r>
              <a:rPr lang="el" sz="2880">
                <a:solidFill>
                  <a:prstClr val="black"/>
                </a:solidFill>
                <a:latin typeface="Calibri" pitchFamily="34" charset="0"/>
              </a:rPr>
              <a:t>Οι CO επικοινωνούν με άλλους CO όταν προσαρμόζουν τα RCP στους πελάτες τους</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l" sz="2880">
                <a:solidFill>
                  <a:prstClr val="black"/>
                </a:solidFill>
                <a:latin typeface="Calibri" pitchFamily="34" charset="0"/>
              </a:rPr>
              <a:t>Λιγότερο συνηθισμένο πιο ψηλά στην οργανωτική ιεραρχία SOC</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l" sz="2880" b="1">
                <a:solidFill>
                  <a:prstClr val="black"/>
                </a:solidFill>
                <a:latin typeface="Calibri" pitchFamily="34" charset="0"/>
              </a:rPr>
              <a:t>HS: </a:t>
            </a:r>
            <a:r>
              <a:rPr lang="el" sz="2880">
                <a:solidFill>
                  <a:prstClr val="black"/>
                </a:solidFill>
                <a:latin typeface="Calibri" pitchFamily="34" charset="0"/>
              </a:rPr>
              <a:t>Προβλήματα όταν τα DM και COs βρίσκονται σε διαφορετικά τεταρτημόρια</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l" sz="2880">
                <a:solidFill>
                  <a:prstClr val="black"/>
                </a:solidFill>
                <a:latin typeface="Calibri" pitchFamily="34" charset="0"/>
              </a:rPr>
              <a:t>Οι πεποιθήσεις και οι προσδοκίες επηρεάζουν το μοίρασμα και την απορρόφηση  RCP και CSA</a:t>
            </a:r>
            <a:endParaRPr lang="en-US" sz="2880">
              <a:solidFill>
                <a:prstClr val="black"/>
              </a:solidFill>
              <a:latin typeface="Calibri" pitchFamily="34" charset="0"/>
            </a:endParaRPr>
          </a:p>
          <a:p>
            <a:pPr indent="-274320" defTabSz="1097280" eaLnBrk="0" fontAlgn="base" hangingPunct="0">
              <a:lnSpc>
                <a:spcPct val="90000"/>
              </a:lnSpc>
              <a:spcBef>
                <a:spcPct val="0"/>
              </a:spcBef>
              <a:spcAft>
                <a:spcPts val="720"/>
              </a:spcAft>
              <a:buFont typeface="Arial" panose="020B0604020202020204" pitchFamily="34" charset="0"/>
              <a:buChar char="•"/>
            </a:pPr>
            <a:endParaRPr lang="en-US" sz="2880">
              <a:solidFill>
                <a:prstClr val="black"/>
              </a:solidFill>
              <a:latin typeface="Calibri" pitchFamily="34" charset="0"/>
            </a:endParaRPr>
          </a:p>
          <a:p>
            <a:pPr indent="-274320" defTabSz="1097280" eaLnBrk="0" fontAlgn="base" hangingPunct="0">
              <a:lnSpc>
                <a:spcPct val="90000"/>
              </a:lnSpc>
              <a:spcBef>
                <a:spcPct val="0"/>
              </a:spcBef>
              <a:spcAft>
                <a:spcPts val="720"/>
              </a:spcAft>
              <a:buFont typeface="Arial" panose="020B0604020202020204" pitchFamily="34" charset="0"/>
              <a:buChar char="•"/>
            </a:pPr>
            <a:r>
              <a:rPr lang="el" sz="2880">
                <a:solidFill>
                  <a:prstClr val="black"/>
                </a:solidFill>
                <a:latin typeface="Calibri" pitchFamily="34" charset="0"/>
              </a:rPr>
              <a:t>Τα κεντρικά/επίσημα συστήματα παρακάμπτονται</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l" sz="2880">
                <a:solidFill>
                  <a:prstClr val="black"/>
                </a:solidFill>
                <a:latin typeface="Calibri" pitchFamily="34" charset="0"/>
              </a:rPr>
              <a:t>Η ανταλλαγή πληροφοριών μεταξύ των CO δεν έχει κίνητρα</a:t>
            </a:r>
          </a:p>
        </p:txBody>
      </p:sp>
      <p:pic>
        <p:nvPicPr>
          <p:cNvPr id="11" name="Bild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5206" y="395020"/>
            <a:ext cx="2679863" cy="4115963"/>
          </a:xfrm>
          <a:prstGeom prst="rect">
            <a:avLst/>
          </a:prstGeom>
        </p:spPr>
      </p:pic>
      <p:pic>
        <p:nvPicPr>
          <p:cNvPr id="12" name="Bilde 2">
            <a:extLst>
              <a:ext uri="{FF2B5EF4-FFF2-40B4-BE49-F238E27FC236}">
                <a16:creationId xmlns:a16="http://schemas.microsoft.com/office/drawing/2014/main" id="{364B61D2-056F-400C-8434-563D620F7E44}"/>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9436608" y="5247767"/>
            <a:ext cx="4795114" cy="1906056"/>
          </a:xfrm>
          <a:prstGeom prst="rect">
            <a:avLst/>
          </a:prstGeom>
        </p:spPr>
      </p:pic>
      <p:sp>
        <p:nvSpPr>
          <p:cNvPr id="4" name="Plassholder for lysbildenummer 3"/>
          <p:cNvSpPr>
            <a:spLocks noGrp="1"/>
          </p:cNvSpPr>
          <p:nvPr>
            <p:ph type="sldNum" sz="quarter" idx="12"/>
          </p:nvPr>
        </p:nvSpPr>
        <p:spPr/>
        <p:txBody>
          <a:bodyPr vert="horz" lIns="109728" tIns="54864" rIns="109728" bIns="54864" rtlCol="0" anchor="ctr">
            <a:normAutofit/>
          </a:bodyPr>
          <a:lstStyle/>
          <a:p>
            <a:pPr defTabSz="1097280" eaLnBrk="0" fontAlgn="base" hangingPunct="0">
              <a:spcBef>
                <a:spcPct val="0"/>
              </a:spcBef>
              <a:spcAft>
                <a:spcPts val="720"/>
              </a:spcAft>
            </a:pPr>
            <a:fld id="{91853A39-49B3-554A-AE82-85611CEBD8E3}" type="slidenum">
              <a:rPr lang="en-US">
                <a:solidFill>
                  <a:prstClr val="black">
                    <a:tint val="75000"/>
                  </a:prstClr>
                </a:solidFill>
                <a:latin typeface="Calibri" pitchFamily="34" charset="0"/>
              </a:rPr>
              <a:pPr defTabSz="1097280" eaLnBrk="0" fontAlgn="base" hangingPunct="0">
                <a:spcBef>
                  <a:spcPct val="0"/>
                </a:spcBef>
                <a:spcAft>
                  <a:spcPts val="720"/>
                </a:spcAft>
              </a:pPr>
              <a:t>66</a:t>
            </a:fld>
            <a:endParaRPr lang="en-US">
              <a:solidFill>
                <a:prstClr val="black">
                  <a:tint val="75000"/>
                </a:prstClr>
              </a:solidFill>
              <a:latin typeface="Calibri" pitchFamily="34" charset="0"/>
            </a:endParaRPr>
          </a:p>
        </p:txBody>
      </p:sp>
    </p:spTree>
    <p:extLst>
      <p:ext uri="{BB962C8B-B14F-4D97-AF65-F5344CB8AC3E}">
        <p14:creationId xmlns:p14="http://schemas.microsoft.com/office/powerpoint/2010/main" val="132616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3E15DCB-420E-4CFA-A719-948C341C27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417" y="292162"/>
            <a:ext cx="7347396" cy="5796404"/>
          </a:xfrm>
          <a:prstGeom prst="rect">
            <a:avLst/>
          </a:prstGeom>
        </p:spPr>
      </p:pic>
      <p:pic>
        <p:nvPicPr>
          <p:cNvPr id="5" name="Grafik 4">
            <a:extLst>
              <a:ext uri="{FF2B5EF4-FFF2-40B4-BE49-F238E27FC236}">
                <a16:creationId xmlns:a16="http://schemas.microsoft.com/office/drawing/2014/main" id="{DFBF0D82-66E9-4138-A664-4B06978F3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4813" y="1758966"/>
            <a:ext cx="7265158" cy="4711668"/>
          </a:xfrm>
          <a:prstGeom prst="rect">
            <a:avLst/>
          </a:prstGeom>
        </p:spPr>
      </p:pic>
    </p:spTree>
    <p:extLst>
      <p:ext uri="{BB962C8B-B14F-4D97-AF65-F5344CB8AC3E}">
        <p14:creationId xmlns:p14="http://schemas.microsoft.com/office/powerpoint/2010/main" val="552621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D101-1AAD-538D-E34C-6E1BE2681960}"/>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F96F6D10-DE4D-D812-406B-56298C78B9F8}"/>
              </a:ext>
            </a:extLst>
          </p:cNvPr>
          <p:cNvSpPr>
            <a:spLocks noGrp="1"/>
          </p:cNvSpPr>
          <p:nvPr>
            <p:ph idx="1"/>
          </p:nvPr>
        </p:nvSpPr>
        <p:spPr/>
        <p:txBody>
          <a:bodyPr/>
          <a:lstStyle/>
          <a:p>
            <a:endParaRPr lang="et-EE"/>
          </a:p>
        </p:txBody>
      </p:sp>
      <p:sp>
        <p:nvSpPr>
          <p:cNvPr id="4" name="Date Placeholder 3">
            <a:extLst>
              <a:ext uri="{FF2B5EF4-FFF2-40B4-BE49-F238E27FC236}">
                <a16:creationId xmlns:a16="http://schemas.microsoft.com/office/drawing/2014/main" id="{F1298B83-83E3-E7D1-D492-349245244FD1}"/>
              </a:ext>
            </a:extLst>
          </p:cNvPr>
          <p:cNvSpPr>
            <a:spLocks noGrp="1"/>
          </p:cNvSpPr>
          <p:nvPr>
            <p:ph type="dt" sz="half" idx="10"/>
          </p:nvPr>
        </p:nvSpPr>
        <p:spPr>
          <a:xfrm>
            <a:off x="0" y="0"/>
            <a:ext cx="0" cy="0"/>
          </a:xfr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A9EB906E-B0C1-4DA3-8BC7-2B2086BE024D}" type="datetimeFigureOut">
              <a:rPr lang="nb-NO" sz="2160">
                <a:solidFill>
                  <a:prstClr val="black"/>
                </a:solidFill>
              </a:rPr>
              <a:pPr defTabSz="1097280"/>
              <a:t>16.02.2026</a:t>
            </a:fld>
            <a:endParaRPr lang="nb-NO" sz="2160">
              <a:solidFill>
                <a:prstClr val="black"/>
              </a:solidFill>
            </a:endParaRPr>
          </a:p>
        </p:txBody>
      </p:sp>
      <p:sp>
        <p:nvSpPr>
          <p:cNvPr id="5" name="Slide Number Placeholder 4">
            <a:extLst>
              <a:ext uri="{FF2B5EF4-FFF2-40B4-BE49-F238E27FC236}">
                <a16:creationId xmlns:a16="http://schemas.microsoft.com/office/drawing/2014/main" id="{CF0C719D-7A63-2256-2180-7428246F6519}"/>
              </a:ext>
            </a:extLst>
          </p:cNvPr>
          <p:cNvSpPr>
            <a:spLocks noGrp="1"/>
          </p:cNvSpPr>
          <p:nvPr>
            <p:ph type="sldNum" sz="quarter" idx="12"/>
          </p:nvPr>
        </p:nvSpPr>
        <p:spPr>
          <a:xfrm>
            <a:off x="0" y="0"/>
            <a:ext cx="0" cy="0"/>
          </a:xfr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A6E6339C-DE17-4E4C-B690-AB7E8B8C7D3B}" type="slidenum">
              <a:rPr lang="nb-NO" sz="2160">
                <a:solidFill>
                  <a:prstClr val="black"/>
                </a:solidFill>
              </a:rPr>
              <a:pPr defTabSz="1097280"/>
              <a:t>68</a:t>
            </a:fld>
            <a:endParaRPr lang="nb-NO" sz="2160">
              <a:solidFill>
                <a:prstClr val="black"/>
              </a:solidFill>
            </a:endParaRPr>
          </a:p>
        </p:txBody>
      </p:sp>
      <p:pic>
        <p:nvPicPr>
          <p:cNvPr id="6" name="Picture 5">
            <a:extLst>
              <a:ext uri="{FF2B5EF4-FFF2-40B4-BE49-F238E27FC236}">
                <a16:creationId xmlns:a16="http://schemas.microsoft.com/office/drawing/2014/main" id="{1D343086-CC7A-4F6E-162E-18BFBD2558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7486" y="1759102"/>
            <a:ext cx="9715428" cy="4711397"/>
          </a:xfrm>
          <a:prstGeom prst="rect">
            <a:avLst/>
          </a:prstGeom>
        </p:spPr>
      </p:pic>
      <p:sp>
        <p:nvSpPr>
          <p:cNvPr id="7" name="Oval 6">
            <a:extLst>
              <a:ext uri="{FF2B5EF4-FFF2-40B4-BE49-F238E27FC236}">
                <a16:creationId xmlns:a16="http://schemas.microsoft.com/office/drawing/2014/main" id="{0B0BB01A-3C5D-63C4-C46F-1C23705442C6}"/>
              </a:ext>
            </a:extLst>
          </p:cNvPr>
          <p:cNvSpPr/>
          <p:nvPr/>
        </p:nvSpPr>
        <p:spPr>
          <a:xfrm>
            <a:off x="2628901" y="1668780"/>
            <a:ext cx="3348990" cy="521208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prstClr val="white"/>
              </a:solidFill>
              <a:latin typeface="Calibri" panose="020F0502020204030204"/>
            </a:endParaRPr>
          </a:p>
        </p:txBody>
      </p:sp>
      <p:sp>
        <p:nvSpPr>
          <p:cNvPr id="8" name="Oval 7">
            <a:extLst>
              <a:ext uri="{FF2B5EF4-FFF2-40B4-BE49-F238E27FC236}">
                <a16:creationId xmlns:a16="http://schemas.microsoft.com/office/drawing/2014/main" id="{02726CE5-24F9-55E7-B682-6EB4B61BFE7E}"/>
              </a:ext>
            </a:extLst>
          </p:cNvPr>
          <p:cNvSpPr/>
          <p:nvPr/>
        </p:nvSpPr>
        <p:spPr>
          <a:xfrm>
            <a:off x="8823925" y="1668780"/>
            <a:ext cx="3348990" cy="521208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prstClr val="white"/>
              </a:solidFill>
              <a:latin typeface="Calibri" panose="020F0502020204030204"/>
            </a:endParaRPr>
          </a:p>
        </p:txBody>
      </p:sp>
      <p:sp>
        <p:nvSpPr>
          <p:cNvPr id="9" name="Oval 8">
            <a:extLst>
              <a:ext uri="{FF2B5EF4-FFF2-40B4-BE49-F238E27FC236}">
                <a16:creationId xmlns:a16="http://schemas.microsoft.com/office/drawing/2014/main" id="{C6A457A0-3D9F-B7D6-69FE-8B811645D339}"/>
              </a:ext>
            </a:extLst>
          </p:cNvPr>
          <p:cNvSpPr/>
          <p:nvPr/>
        </p:nvSpPr>
        <p:spPr>
          <a:xfrm>
            <a:off x="251461" y="1577341"/>
            <a:ext cx="2206026" cy="2251710"/>
          </a:xfrm>
          <a:prstGeom prst="ellipse">
            <a:avLst/>
          </a:prstGeom>
          <a:solidFill>
            <a:srgbClr val="E406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el" sz="2160">
                <a:solidFill>
                  <a:prstClr val="white"/>
                </a:solidFill>
                <a:latin typeface="Calibri" panose="020F0502020204030204"/>
              </a:rPr>
              <a:t>ΤΟ</a:t>
            </a:r>
            <a:endParaRPr lang="et-EE" sz="2160">
              <a:solidFill>
                <a:prstClr val="white"/>
              </a:solidFill>
              <a:latin typeface="Calibri" panose="020F0502020204030204"/>
            </a:endParaRPr>
          </a:p>
        </p:txBody>
      </p:sp>
      <p:sp>
        <p:nvSpPr>
          <p:cNvPr id="10" name="Oval 9">
            <a:extLst>
              <a:ext uri="{FF2B5EF4-FFF2-40B4-BE49-F238E27FC236}">
                <a16:creationId xmlns:a16="http://schemas.microsoft.com/office/drawing/2014/main" id="{0F884AA0-515A-8CCB-0BEF-152CA12C1DB5}"/>
              </a:ext>
            </a:extLst>
          </p:cNvPr>
          <p:cNvSpPr/>
          <p:nvPr/>
        </p:nvSpPr>
        <p:spPr>
          <a:xfrm>
            <a:off x="12344329" y="937261"/>
            <a:ext cx="2206026" cy="2251710"/>
          </a:xfrm>
          <a:prstGeom prst="ellipse">
            <a:avLst/>
          </a:prstGeom>
          <a:solidFill>
            <a:srgbClr val="E406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el" sz="2160">
                <a:solidFill>
                  <a:prstClr val="white"/>
                </a:solidFill>
                <a:latin typeface="Calibri" panose="020F0502020204030204"/>
              </a:rPr>
              <a:t>Υπεύθυνοι λήψης αποφάσεων</a:t>
            </a:r>
            <a:endParaRPr lang="et-EE" sz="2160">
              <a:solidFill>
                <a:prstClr val="white"/>
              </a:solidFill>
              <a:latin typeface="Calibri" panose="020F0502020204030204"/>
            </a:endParaRPr>
          </a:p>
        </p:txBody>
      </p:sp>
    </p:spTree>
    <p:extLst>
      <p:ext uri="{BB962C8B-B14F-4D97-AF65-F5344CB8AC3E}">
        <p14:creationId xmlns:p14="http://schemas.microsoft.com/office/powerpoint/2010/main" val="20159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4049FD-1546-CF1A-7DEB-8C246888769A}"/>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E4F76CD5-756E-18D1-3367-32CB823740C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2244" y="-54428"/>
            <a:ext cx="5918278" cy="8138160"/>
          </a:xfrm>
          <a:prstGeom prst="rect">
            <a:avLst/>
          </a:prstGeom>
        </p:spPr>
      </p:pic>
      <p:pic>
        <p:nvPicPr>
          <p:cNvPr id="9" name="Picture 8">
            <a:extLst>
              <a:ext uri="{FF2B5EF4-FFF2-40B4-BE49-F238E27FC236}">
                <a16:creationId xmlns:a16="http://schemas.microsoft.com/office/drawing/2014/main" id="{F1A86C28-2140-98C3-ED66-07B6F9EB74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9100" y="818575"/>
            <a:ext cx="8768512" cy="5686728"/>
          </a:xfrm>
          <a:prstGeom prst="rect">
            <a:avLst/>
          </a:prstGeom>
        </p:spPr>
      </p:pic>
      <p:sp>
        <p:nvSpPr>
          <p:cNvPr id="10" name="Oval 9">
            <a:extLst>
              <a:ext uri="{FF2B5EF4-FFF2-40B4-BE49-F238E27FC236}">
                <a16:creationId xmlns:a16="http://schemas.microsoft.com/office/drawing/2014/main" id="{94BEA3FB-337A-FD3C-2704-7B13674A777E}"/>
              </a:ext>
            </a:extLst>
          </p:cNvPr>
          <p:cNvSpPr/>
          <p:nvPr/>
        </p:nvSpPr>
        <p:spPr>
          <a:xfrm>
            <a:off x="8820696" y="4451577"/>
            <a:ext cx="1250768" cy="1224643"/>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prstClr val="white"/>
              </a:solidFill>
              <a:latin typeface="Calibri" panose="020F0502020204030204"/>
            </a:endParaRPr>
          </a:p>
        </p:txBody>
      </p:sp>
      <p:sp>
        <p:nvSpPr>
          <p:cNvPr id="11" name="Oval 10">
            <a:extLst>
              <a:ext uri="{FF2B5EF4-FFF2-40B4-BE49-F238E27FC236}">
                <a16:creationId xmlns:a16="http://schemas.microsoft.com/office/drawing/2014/main" id="{87AD14FF-056E-2811-1CC6-2240CFA8497F}"/>
              </a:ext>
            </a:extLst>
          </p:cNvPr>
          <p:cNvSpPr/>
          <p:nvPr/>
        </p:nvSpPr>
        <p:spPr>
          <a:xfrm>
            <a:off x="380456" y="1428750"/>
            <a:ext cx="2480310" cy="935626"/>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prstClr val="white"/>
              </a:solidFill>
              <a:latin typeface="Calibri" panose="020F0502020204030204"/>
            </a:endParaRPr>
          </a:p>
        </p:txBody>
      </p:sp>
      <p:sp>
        <p:nvSpPr>
          <p:cNvPr id="12" name="Oval 11">
            <a:extLst>
              <a:ext uri="{FF2B5EF4-FFF2-40B4-BE49-F238E27FC236}">
                <a16:creationId xmlns:a16="http://schemas.microsoft.com/office/drawing/2014/main" id="{757D413E-7BC8-7BC3-0AC9-B89C64BD171D}"/>
              </a:ext>
            </a:extLst>
          </p:cNvPr>
          <p:cNvSpPr/>
          <p:nvPr/>
        </p:nvSpPr>
        <p:spPr>
          <a:xfrm>
            <a:off x="8252460" y="3863340"/>
            <a:ext cx="847452" cy="82377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prstClr val="white"/>
              </a:solidFill>
              <a:latin typeface="Calibri" panose="020F0502020204030204"/>
            </a:endParaRPr>
          </a:p>
        </p:txBody>
      </p:sp>
      <p:sp>
        <p:nvSpPr>
          <p:cNvPr id="13" name="Oval 12">
            <a:extLst>
              <a:ext uri="{FF2B5EF4-FFF2-40B4-BE49-F238E27FC236}">
                <a16:creationId xmlns:a16="http://schemas.microsoft.com/office/drawing/2014/main" id="{9004D088-9CD5-0C08-5F72-80D1E5057CD0}"/>
              </a:ext>
            </a:extLst>
          </p:cNvPr>
          <p:cNvSpPr/>
          <p:nvPr/>
        </p:nvSpPr>
        <p:spPr>
          <a:xfrm>
            <a:off x="708661" y="7033259"/>
            <a:ext cx="1468733" cy="9356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prstClr val="white"/>
              </a:solidFill>
              <a:latin typeface="Calibri" panose="020F0502020204030204"/>
            </a:endParaRPr>
          </a:p>
        </p:txBody>
      </p:sp>
      <p:sp>
        <p:nvSpPr>
          <p:cNvPr id="14" name="Oval 13">
            <a:extLst>
              <a:ext uri="{FF2B5EF4-FFF2-40B4-BE49-F238E27FC236}">
                <a16:creationId xmlns:a16="http://schemas.microsoft.com/office/drawing/2014/main" id="{1A7F88AF-1F94-60F5-B988-2DCD9FCC2565}"/>
              </a:ext>
            </a:extLst>
          </p:cNvPr>
          <p:cNvSpPr/>
          <p:nvPr/>
        </p:nvSpPr>
        <p:spPr>
          <a:xfrm>
            <a:off x="12777108" y="1616938"/>
            <a:ext cx="847452" cy="82377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prstClr val="white"/>
              </a:solidFill>
              <a:latin typeface="Calibri" panose="020F0502020204030204"/>
            </a:endParaRPr>
          </a:p>
        </p:txBody>
      </p:sp>
      <p:sp>
        <p:nvSpPr>
          <p:cNvPr id="15" name="Oval 14">
            <a:extLst>
              <a:ext uri="{FF2B5EF4-FFF2-40B4-BE49-F238E27FC236}">
                <a16:creationId xmlns:a16="http://schemas.microsoft.com/office/drawing/2014/main" id="{671D98EF-1974-C3BE-CD66-AFBE25D0F57C}"/>
              </a:ext>
            </a:extLst>
          </p:cNvPr>
          <p:cNvSpPr/>
          <p:nvPr/>
        </p:nvSpPr>
        <p:spPr>
          <a:xfrm>
            <a:off x="2177393" y="6316163"/>
            <a:ext cx="1268729" cy="82377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prstClr val="white"/>
              </a:solidFill>
              <a:latin typeface="Calibri" panose="020F0502020204030204"/>
            </a:endParaRPr>
          </a:p>
        </p:txBody>
      </p:sp>
      <p:sp>
        <p:nvSpPr>
          <p:cNvPr id="16" name="Oval 15">
            <a:extLst>
              <a:ext uri="{FF2B5EF4-FFF2-40B4-BE49-F238E27FC236}">
                <a16:creationId xmlns:a16="http://schemas.microsoft.com/office/drawing/2014/main" id="{ACE0594A-6D46-D977-A608-E1E083D5C0C2}"/>
              </a:ext>
            </a:extLst>
          </p:cNvPr>
          <p:cNvSpPr/>
          <p:nvPr/>
        </p:nvSpPr>
        <p:spPr>
          <a:xfrm>
            <a:off x="13508628" y="4240122"/>
            <a:ext cx="847452" cy="82377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prstClr val="white"/>
              </a:solidFill>
              <a:latin typeface="Calibri" panose="020F0502020204030204"/>
            </a:endParaRPr>
          </a:p>
        </p:txBody>
      </p:sp>
      <p:sp>
        <p:nvSpPr>
          <p:cNvPr id="17" name="Oval 16">
            <a:extLst>
              <a:ext uri="{FF2B5EF4-FFF2-40B4-BE49-F238E27FC236}">
                <a16:creationId xmlns:a16="http://schemas.microsoft.com/office/drawing/2014/main" id="{AC3764E5-D0AA-6A41-8CD8-84950048137B}"/>
              </a:ext>
            </a:extLst>
          </p:cNvPr>
          <p:cNvSpPr/>
          <p:nvPr/>
        </p:nvSpPr>
        <p:spPr>
          <a:xfrm>
            <a:off x="582114" y="6115321"/>
            <a:ext cx="847452" cy="82377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a:solidFill>
                <a:prstClr val="white"/>
              </a:solidFill>
              <a:latin typeface="Calibri" panose="020F0502020204030204"/>
            </a:endParaRPr>
          </a:p>
        </p:txBody>
      </p:sp>
    </p:spTree>
    <p:extLst>
      <p:ext uri="{BB962C8B-B14F-4D97-AF65-F5344CB8AC3E}">
        <p14:creationId xmlns:p14="http://schemas.microsoft.com/office/powerpoint/2010/main" val="156377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E9B6-968B-49AA-8CE1-BBD669372056}"/>
              </a:ext>
            </a:extLst>
          </p:cNvPr>
          <p:cNvSpPr>
            <a:spLocks noGrp="1"/>
          </p:cNvSpPr>
          <p:nvPr>
            <p:ph type="title"/>
          </p:nvPr>
        </p:nvSpPr>
        <p:spPr>
          <a:xfrm>
            <a:off x="914401" y="1365643"/>
            <a:ext cx="4902798" cy="1682964"/>
          </a:xfrm>
        </p:spPr>
        <p:txBody>
          <a:bodyPr anchor="t">
            <a:normAutofit/>
          </a:bodyPr>
          <a:lstStyle/>
          <a:p>
            <a:r>
              <a:rPr lang="el" sz="3840"/>
              <a:t>Επίγνωση της κατάστασης - Ορισμός</a:t>
            </a:r>
          </a:p>
        </p:txBody>
      </p:sp>
      <p:sp>
        <p:nvSpPr>
          <p:cNvPr id="3" name="Content Placeholder 2">
            <a:extLst>
              <a:ext uri="{FF2B5EF4-FFF2-40B4-BE49-F238E27FC236}">
                <a16:creationId xmlns:a16="http://schemas.microsoft.com/office/drawing/2014/main" id="{F55989E4-A427-4D4A-9390-43BD8042CFE6}"/>
              </a:ext>
            </a:extLst>
          </p:cNvPr>
          <p:cNvSpPr>
            <a:spLocks noGrp="1"/>
          </p:cNvSpPr>
          <p:nvPr>
            <p:ph idx="1"/>
          </p:nvPr>
        </p:nvSpPr>
        <p:spPr>
          <a:xfrm>
            <a:off x="914401" y="3061412"/>
            <a:ext cx="4902798" cy="4309448"/>
          </a:xfrm>
        </p:spPr>
        <p:txBody>
          <a:bodyPr>
            <a:normAutofit lnSpcReduction="10000"/>
          </a:bodyPr>
          <a:lstStyle/>
          <a:p>
            <a:pPr marL="0" indent="0">
              <a:buNone/>
            </a:pPr>
            <a:r>
              <a:rPr lang="el" sz="1680" i="1"/>
              <a:t>«Η αντίληψη των στοιχείων στο περιβάλλον μέσα σε έναν όγκο χρόνου και χώρου, η κατανόηση της σημασίας τους και η προβολή της κατάστασής τους στο εγγύς μέλλον». </a:t>
            </a:r>
            <a:r>
              <a:rPr lang="el" sz="1680"/>
              <a:t>(Endsley, 1988, S. 97)</a:t>
            </a:r>
          </a:p>
          <a:p>
            <a:pPr marL="0" indent="0">
              <a:buNone/>
            </a:pPr>
            <a:endParaRPr lang="en-GB" sz="1680"/>
          </a:p>
          <a:p>
            <a:r>
              <a:rPr lang="el" sz="1680"/>
              <a:t>Κατάγεται από την αεροπορία (πιλότοι, έλεγχος εναέριας κυκλοφορίας)</a:t>
            </a:r>
          </a:p>
          <a:p>
            <a:r>
              <a:rPr lang="el" sz="1680"/>
              <a:t>Πυρηνικές εγκαταστάσεις</a:t>
            </a:r>
          </a:p>
          <a:p>
            <a:r>
              <a:rPr lang="el" sz="1680"/>
              <a:t>Στρατιωτικός τομέας</a:t>
            </a:r>
          </a:p>
          <a:p>
            <a:r>
              <a:rPr lang="el" sz="1680"/>
              <a:t>Αποστολή αμαξοστοιχίας</a:t>
            </a:r>
          </a:p>
          <a:p>
            <a:r>
              <a:rPr lang="el" sz="1680"/>
              <a:t>Πρόγνωση καιρού</a:t>
            </a:r>
          </a:p>
          <a:p>
            <a:r>
              <a:rPr lang="el" sz="1680"/>
              <a:t>Οδήγηση και αυτοματοποιημένα οχήματα</a:t>
            </a:r>
          </a:p>
          <a:p>
            <a:r>
              <a:rPr lang="el" sz="1680"/>
              <a:t>Πιο πρόσφατα: ασφάλεια δικτύου</a:t>
            </a:r>
          </a:p>
        </p:txBody>
      </p:sp>
      <p:pic>
        <p:nvPicPr>
          <p:cNvPr id="5" name="Picture 4" descr="Σφαίρα πλέγματος και κόμβων">
            <a:extLst>
              <a:ext uri="{FF2B5EF4-FFF2-40B4-BE49-F238E27FC236}">
                <a16:creationId xmlns:a16="http://schemas.microsoft.com/office/drawing/2014/main" id="{C884A2DD-13FD-F685-01AF-FDD6A2033C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1190" y="12"/>
            <a:ext cx="7849210" cy="8229588"/>
          </a:xfrm>
          <a:prstGeom prst="rect">
            <a:avLst/>
          </a:prstGeom>
        </p:spPr>
      </p:pic>
    </p:spTree>
    <p:extLst>
      <p:ext uri="{BB962C8B-B14F-4D97-AF65-F5344CB8AC3E}">
        <p14:creationId xmlns:p14="http://schemas.microsoft.com/office/powerpoint/2010/main" val="3141255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A36023-3652-AB56-3E49-608F7B4F014A}"/>
              </a:ext>
            </a:extLst>
          </p:cNvPr>
          <p:cNvSpPr>
            <a:spLocks noGrp="1"/>
          </p:cNvSpPr>
          <p:nvPr>
            <p:ph type="body" sz="quarter" idx="13"/>
          </p:nvPr>
        </p:nvSpPr>
        <p:spPr/>
        <p:txBody>
          <a:bodyPr/>
          <a:lstStyle/>
          <a:p>
            <a:r>
              <a:rPr lang="el"/>
              <a:t>Πώς να προπονηθείτε</a:t>
            </a:r>
            <a:endParaRPr lang="et-EE"/>
          </a:p>
        </p:txBody>
      </p:sp>
      <p:sp>
        <p:nvSpPr>
          <p:cNvPr id="7" name="Text Placeholder 6">
            <a:extLst>
              <a:ext uri="{FF2B5EF4-FFF2-40B4-BE49-F238E27FC236}">
                <a16:creationId xmlns:a16="http://schemas.microsoft.com/office/drawing/2014/main" id="{3EE0C1B8-C81F-845D-57AD-41867D2FE47C}"/>
              </a:ext>
            </a:extLst>
          </p:cNvPr>
          <p:cNvSpPr>
            <a:spLocks noGrp="1"/>
          </p:cNvSpPr>
          <p:nvPr>
            <p:ph type="body" sz="quarter" idx="14"/>
          </p:nvPr>
        </p:nvSpPr>
        <p:spPr/>
        <p:txBody>
          <a:bodyPr/>
          <a:lstStyle/>
          <a:p>
            <a:endParaRPr lang="et-EE"/>
          </a:p>
        </p:txBody>
      </p:sp>
      <p:sp>
        <p:nvSpPr>
          <p:cNvPr id="4" name="Date Placeholder 3">
            <a:extLst>
              <a:ext uri="{FF2B5EF4-FFF2-40B4-BE49-F238E27FC236}">
                <a16:creationId xmlns:a16="http://schemas.microsoft.com/office/drawing/2014/main" id="{1CA12067-CA4E-EA63-7788-681676A5F4A7}"/>
              </a:ext>
            </a:extLst>
          </p:cNvPr>
          <p:cNvSpPr>
            <a:spLocks noGrp="1"/>
          </p:cNvSpPr>
          <p:nvPr>
            <p:ph type="dt" sz="half" idx="4294967295"/>
          </p:nvPr>
        </p:nvSpPr>
        <p:spPr>
          <a:xfrm>
            <a:off x="1005840" y="7627621"/>
            <a:ext cx="3291840" cy="438150"/>
          </a:xfrm>
          <a:prstGeom prst="rect">
            <a:avLst/>
          </a:prstGeom>
        </p:spPr>
        <p:txBody>
          <a:bodyPr vert="horz" lIns="109728" tIns="54864" rIns="109728" bIns="54864" rtlCol="0" anchor="ctr"/>
          <a:lstStyle>
            <a:defPPr>
              <a:defRPr lang="en-US"/>
            </a:defPPr>
            <a:lvl1pPr algn="l" rtl="0" eaLnBrk="0" fontAlgn="base" hangingPunct="0">
              <a:spcBef>
                <a:spcPct val="0"/>
              </a:spcBef>
              <a:spcAft>
                <a:spcPct val="0"/>
              </a:spcAft>
              <a:defRPr sz="1440" kern="1200">
                <a:solidFill>
                  <a:schemeClr val="tx1">
                    <a:tint val="75000"/>
                  </a:schemeClr>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6EF8DDC5-6E39-49E7-89E2-222F5584D36E}" type="datetimeFigureOut">
              <a:rPr lang="de-DE">
                <a:solidFill>
                  <a:prstClr val="black">
                    <a:tint val="75000"/>
                  </a:prstClr>
                </a:solidFill>
              </a:rPr>
              <a:pPr defTabSz="1097280"/>
              <a:t>16.02.2026</a:t>
            </a:fld>
            <a:endParaRPr lang="nb-NO">
              <a:solidFill>
                <a:prstClr val="black">
                  <a:tint val="75000"/>
                </a:prstClr>
              </a:solidFill>
            </a:endParaRPr>
          </a:p>
        </p:txBody>
      </p:sp>
      <p:sp>
        <p:nvSpPr>
          <p:cNvPr id="5" name="Slide Number Placeholder 4">
            <a:extLst>
              <a:ext uri="{FF2B5EF4-FFF2-40B4-BE49-F238E27FC236}">
                <a16:creationId xmlns:a16="http://schemas.microsoft.com/office/drawing/2014/main" id="{ED4699B0-C65E-FDD0-A35D-432CF08D72D2}"/>
              </a:ext>
            </a:extLst>
          </p:cNvPr>
          <p:cNvSpPr>
            <a:spLocks noGrp="1"/>
          </p:cNvSpPr>
          <p:nvPr>
            <p:ph type="sldNum" sz="quarter" idx="4294967295"/>
          </p:nvPr>
        </p:nvSpPr>
        <p:spPr>
          <a:xfrm>
            <a:off x="10332720" y="7627621"/>
            <a:ext cx="3291840" cy="438150"/>
          </a:xfrm>
          <a:prstGeom prst="rect">
            <a:avLst/>
          </a:prstGeom>
        </p:spPr>
        <p:txBody>
          <a:bodyPr vert="horz" lIns="109728" tIns="54864" rIns="109728" bIns="54864" rtlCol="0" anchor="ctr"/>
          <a:lstStyle>
            <a:defPPr>
              <a:defRPr lang="en-US"/>
            </a:defPPr>
            <a:lvl1pPr algn="r" rtl="0" eaLnBrk="0" fontAlgn="base" hangingPunct="0">
              <a:spcBef>
                <a:spcPct val="0"/>
              </a:spcBef>
              <a:spcAft>
                <a:spcPct val="0"/>
              </a:spcAft>
              <a:defRPr sz="1440" kern="1200">
                <a:solidFill>
                  <a:schemeClr val="tx1">
                    <a:tint val="75000"/>
                  </a:schemeClr>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AFB950C3-B6C7-4DE8-8136-AF52879A290E}" type="slidenum">
              <a:rPr lang="de-DE">
                <a:solidFill>
                  <a:prstClr val="black">
                    <a:tint val="75000"/>
                  </a:prstClr>
                </a:solidFill>
              </a:rPr>
              <a:pPr defTabSz="1097280"/>
              <a:t>70</a:t>
            </a:fld>
            <a:endParaRPr lang="nb-NO">
              <a:solidFill>
                <a:prstClr val="black">
                  <a:tint val="75000"/>
                </a:prstClr>
              </a:solidFill>
            </a:endParaRPr>
          </a:p>
        </p:txBody>
      </p:sp>
      <p:pic>
        <p:nvPicPr>
          <p:cNvPr id="3074" name="Picture 2" descr="Κίνητρο και συναίσθημα/Βιβλίο/2014/Εμβολιασμός άγχους - Βικιεπιστήμιο">
            <a:extLst>
              <a:ext uri="{FF2B5EF4-FFF2-40B4-BE49-F238E27FC236}">
                <a16:creationId xmlns:a16="http://schemas.microsoft.com/office/drawing/2014/main" id="{21146910-ECCB-4D56-F0D1-ABE65C33D2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36847" y="4006404"/>
            <a:ext cx="5715000" cy="39547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8FBCB0F-6621-8193-A948-BFDBBDAE34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5663"/>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78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F966-4264-48E9-A52F-66595B1BEAE1}"/>
              </a:ext>
            </a:extLst>
          </p:cNvPr>
          <p:cNvSpPr>
            <a:spLocks noGrp="1"/>
          </p:cNvSpPr>
          <p:nvPr>
            <p:ph type="title"/>
          </p:nvPr>
        </p:nvSpPr>
        <p:spPr>
          <a:xfrm>
            <a:off x="1" y="231052"/>
            <a:ext cx="4912520" cy="2128880"/>
          </a:xfrm>
        </p:spPr>
        <p:txBody>
          <a:bodyPr vert="horz" lIns="109728" tIns="54864" rIns="109728" bIns="54864" rtlCol="0" anchor="b">
            <a:normAutofit/>
          </a:bodyPr>
          <a:lstStyle/>
          <a:p>
            <a:r>
              <a:rPr lang="el" sz="4800"/>
              <a:t>Τι να επικοινωνήσετε - SITREPS</a:t>
            </a:r>
          </a:p>
        </p:txBody>
      </p:sp>
      <p:pic>
        <p:nvPicPr>
          <p:cNvPr id="6" name="Picture 5">
            <a:extLst>
              <a:ext uri="{FF2B5EF4-FFF2-40B4-BE49-F238E27FC236}">
                <a16:creationId xmlns:a16="http://schemas.microsoft.com/office/drawing/2014/main" id="{F4D4DCC2-BE39-48AA-BB00-667FFF3C7E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6693" y="1592837"/>
            <a:ext cx="7005451" cy="5043926"/>
          </a:xfrm>
          <a:prstGeom prst="rect">
            <a:avLst/>
          </a:prstGeom>
        </p:spPr>
      </p:pic>
      <p:pic>
        <p:nvPicPr>
          <p:cNvPr id="8" name="Content Placeholder 7">
            <a:extLst>
              <a:ext uri="{FF2B5EF4-FFF2-40B4-BE49-F238E27FC236}">
                <a16:creationId xmlns:a16="http://schemas.microsoft.com/office/drawing/2014/main" id="{E2AA6BAE-8757-43B3-9EA6-D7AC2520E808}"/>
              </a:ext>
            </a:extLst>
          </p:cNvPr>
          <p:cNvPicPr>
            <a:picLocks noGrp="1" noChangeAspect="1"/>
          </p:cNvPicPr>
          <p:nvPr>
            <p:ph sz="half" idx="2"/>
          </p:nvPr>
        </p:nvPicPr>
        <p:blipFill>
          <a:blip r:embed="rId4"/>
          <a:stretch>
            <a:fillRect/>
          </a:stretch>
        </p:blipFill>
        <p:spPr>
          <a:xfrm>
            <a:off x="6835140" y="2359932"/>
            <a:ext cx="7679803" cy="5183868"/>
          </a:xfrm>
          <a:prstGeom prst="rect">
            <a:avLst/>
          </a:prstGeom>
        </p:spPr>
      </p:pic>
      <p:pic>
        <p:nvPicPr>
          <p:cNvPr id="10" name="Picture 9">
            <a:extLst>
              <a:ext uri="{FF2B5EF4-FFF2-40B4-BE49-F238E27FC236}">
                <a16:creationId xmlns:a16="http://schemas.microsoft.com/office/drawing/2014/main" id="{A9E8293F-2416-4490-B1A1-2FAFF5D953FA}"/>
              </a:ext>
            </a:extLst>
          </p:cNvPr>
          <p:cNvPicPr>
            <a:picLocks noChangeAspect="1"/>
          </p:cNvPicPr>
          <p:nvPr/>
        </p:nvPicPr>
        <p:blipFill>
          <a:blip r:embed="rId5"/>
          <a:stretch>
            <a:fillRect/>
          </a:stretch>
        </p:blipFill>
        <p:spPr>
          <a:xfrm>
            <a:off x="5716693" y="742824"/>
            <a:ext cx="8323231" cy="7255724"/>
          </a:xfrm>
          <a:prstGeom prst="rect">
            <a:avLst/>
          </a:prstGeom>
        </p:spPr>
      </p:pic>
      <p:pic>
        <p:nvPicPr>
          <p:cNvPr id="3" name="Picture 2">
            <a:extLst>
              <a:ext uri="{FF2B5EF4-FFF2-40B4-BE49-F238E27FC236}">
                <a16:creationId xmlns:a16="http://schemas.microsoft.com/office/drawing/2014/main" id="{DF8E192D-0D53-D498-8877-CF453B878F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3977" y="2359933"/>
            <a:ext cx="5589854" cy="4541756"/>
          </a:xfrm>
          <a:prstGeom prst="rect">
            <a:avLst/>
          </a:prstGeom>
          <a:effectLst/>
        </p:spPr>
      </p:pic>
      <p:sp>
        <p:nvSpPr>
          <p:cNvPr id="4" name="Oval 3">
            <a:extLst>
              <a:ext uri="{FF2B5EF4-FFF2-40B4-BE49-F238E27FC236}">
                <a16:creationId xmlns:a16="http://schemas.microsoft.com/office/drawing/2014/main" id="{781EE743-2F6F-4D82-BB3F-970F68D37247}"/>
              </a:ext>
            </a:extLst>
          </p:cNvPr>
          <p:cNvSpPr/>
          <p:nvPr/>
        </p:nvSpPr>
        <p:spPr>
          <a:xfrm>
            <a:off x="926085" y="3393438"/>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a:solidFill>
                <a:srgbClr val="FFFFFF"/>
              </a:solidFill>
              <a:latin typeface="Verdana"/>
            </a:endParaRPr>
          </a:p>
        </p:txBody>
      </p:sp>
      <p:sp>
        <p:nvSpPr>
          <p:cNvPr id="5" name="Oval 4">
            <a:extLst>
              <a:ext uri="{FF2B5EF4-FFF2-40B4-BE49-F238E27FC236}">
                <a16:creationId xmlns:a16="http://schemas.microsoft.com/office/drawing/2014/main" id="{99793408-CAA8-FBAB-EEEC-43B38CED7BC7}"/>
              </a:ext>
            </a:extLst>
          </p:cNvPr>
          <p:cNvSpPr/>
          <p:nvPr/>
        </p:nvSpPr>
        <p:spPr>
          <a:xfrm>
            <a:off x="2025824" y="3393438"/>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a:solidFill>
                <a:srgbClr val="FFFFFF"/>
              </a:solidFill>
              <a:latin typeface="Verdana"/>
            </a:endParaRPr>
          </a:p>
        </p:txBody>
      </p:sp>
      <p:sp>
        <p:nvSpPr>
          <p:cNvPr id="7" name="Oval 6">
            <a:extLst>
              <a:ext uri="{FF2B5EF4-FFF2-40B4-BE49-F238E27FC236}">
                <a16:creationId xmlns:a16="http://schemas.microsoft.com/office/drawing/2014/main" id="{BF5941B6-095B-ABED-667C-21E55E751C12}"/>
              </a:ext>
            </a:extLst>
          </p:cNvPr>
          <p:cNvSpPr/>
          <p:nvPr/>
        </p:nvSpPr>
        <p:spPr>
          <a:xfrm>
            <a:off x="3007453" y="3398304"/>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a:solidFill>
                <a:srgbClr val="FFFFFF"/>
              </a:solidFill>
              <a:latin typeface="Verdana"/>
            </a:endParaRPr>
          </a:p>
        </p:txBody>
      </p:sp>
    </p:spTree>
    <p:extLst>
      <p:ext uri="{BB962C8B-B14F-4D97-AF65-F5344CB8AC3E}">
        <p14:creationId xmlns:p14="http://schemas.microsoft.com/office/powerpoint/2010/main" val="25899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0" presetClass="exit" presetSubtype="0" fill="hold" grpId="1"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xit" presetSubtype="21" fill="hold" grpId="1" nodeType="withEffect">
                                  <p:stCondLst>
                                    <p:cond delay="0"/>
                                  </p:stCondLst>
                                  <p:childTnLst>
                                    <p:animEffect transition="out" filter="barn(inVertical)">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28762" y="845446"/>
            <a:ext cx="7841170" cy="3425438"/>
          </a:xfrm>
        </p:spPr>
      </p:pic>
      <p:sp>
        <p:nvSpPr>
          <p:cNvPr id="9" name="Plassholder for innhold 2"/>
          <p:cNvSpPr txBox="1">
            <a:spLocks/>
          </p:cNvSpPr>
          <p:nvPr/>
        </p:nvSpPr>
        <p:spPr>
          <a:xfrm>
            <a:off x="528762" y="440131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el" sz="3360">
                <a:solidFill>
                  <a:srgbClr val="000000"/>
                </a:solidFill>
                <a:latin typeface="Arial" charset="0"/>
                <a:ea typeface="Arial" charset="0"/>
                <a:cs typeface="Arial" charset="0"/>
              </a:rPr>
              <a:t>Πόσο κρίσιμο είναι το σύστημα;</a:t>
            </a:r>
            <a:endParaRPr lang="en-US" sz="3360">
              <a:solidFill>
                <a:srgbClr val="000000"/>
              </a:solidFill>
              <a:latin typeface="Arial" charset="0"/>
              <a:ea typeface="Arial" charset="0"/>
              <a:cs typeface="Arial" charset="0"/>
            </a:endParaRPr>
          </a:p>
        </p:txBody>
      </p:sp>
      <p:sp>
        <p:nvSpPr>
          <p:cNvPr id="10" name="Plassholder for innhold 2"/>
          <p:cNvSpPr txBox="1">
            <a:spLocks/>
          </p:cNvSpPr>
          <p:nvPr/>
        </p:nvSpPr>
        <p:spPr>
          <a:xfrm>
            <a:off x="711642" y="218826"/>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el" sz="3360" err="1">
                <a:solidFill>
                  <a:srgbClr val="000000"/>
                </a:solidFill>
                <a:latin typeface="Arial" charset="0"/>
                <a:ea typeface="Arial" charset="0"/>
                <a:cs typeface="Arial" charset="0"/>
              </a:rPr>
              <a:t>Πού στο Kill Chain βρίσκεται η επίθεση 1;</a:t>
            </a:r>
            <a:endParaRPr lang="en-US" sz="3360">
              <a:solidFill>
                <a:srgbClr val="000000"/>
              </a:solidFill>
              <a:latin typeface="Arial" charset="0"/>
              <a:ea typeface="Arial" charset="0"/>
              <a:cs typeface="Arial" charset="0"/>
            </a:endParaRPr>
          </a:p>
        </p:txBody>
      </p:sp>
      <p:pic>
        <p:nvPicPr>
          <p:cNvPr id="12" name="Bild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8259" y="1158755"/>
            <a:ext cx="3582204" cy="1827286"/>
          </a:xfrm>
          <a:prstGeom prst="rect">
            <a:avLst/>
          </a:prstGeom>
        </p:spPr>
      </p:pic>
      <p:sp>
        <p:nvSpPr>
          <p:cNvPr id="13" name="Plassholder for innhold 2"/>
          <p:cNvSpPr txBox="1">
            <a:spLocks/>
          </p:cNvSpPr>
          <p:nvPr/>
        </p:nvSpPr>
        <p:spPr>
          <a:xfrm>
            <a:off x="528762" y="580456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el" sz="3360">
                <a:solidFill>
                  <a:srgbClr val="000000"/>
                </a:solidFill>
                <a:latin typeface="Arial" charset="0"/>
                <a:ea typeface="Arial" charset="0"/>
                <a:cs typeface="Arial" charset="0"/>
              </a:rPr>
              <a:t>Πόσο σοβαρή ήταν η επίθεση; </a:t>
            </a:r>
            <a:endParaRPr lang="en-US" sz="3360">
              <a:solidFill>
                <a:srgbClr val="000000"/>
              </a:solidFill>
              <a:latin typeface="Arial" charset="0"/>
              <a:ea typeface="Arial" charset="0"/>
              <a:cs typeface="Arial" charset="0"/>
            </a:endParaRPr>
          </a:p>
        </p:txBody>
      </p:sp>
      <p:pic>
        <p:nvPicPr>
          <p:cNvPr id="14" name="Bild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8762" y="5047514"/>
            <a:ext cx="9860280" cy="731520"/>
          </a:xfrm>
          <a:prstGeom prst="rect">
            <a:avLst/>
          </a:prstGeom>
        </p:spPr>
      </p:pic>
      <p:pic>
        <p:nvPicPr>
          <p:cNvPr id="15" name="Bild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1642" y="6622392"/>
            <a:ext cx="9921240" cy="853440"/>
          </a:xfrm>
          <a:prstGeom prst="rect">
            <a:avLst/>
          </a:prstGeom>
        </p:spPr>
      </p:pic>
    </p:spTree>
    <p:extLst>
      <p:ext uri="{BB962C8B-B14F-4D97-AF65-F5344CB8AC3E}">
        <p14:creationId xmlns:p14="http://schemas.microsoft.com/office/powerpoint/2010/main" val="2651977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28762" y="218827"/>
            <a:ext cx="12618720" cy="7764282"/>
          </a:xfrm>
        </p:spPr>
        <p:txBody>
          <a:bodyPr/>
          <a:lstStyle/>
          <a:p>
            <a:pPr marL="0" indent="0">
              <a:buNone/>
            </a:pPr>
            <a:r>
              <a:rPr lang="el" err="1">
                <a:latin typeface="Arial" charset="0"/>
                <a:ea typeface="Arial" charset="0"/>
                <a:cs typeface="Arial" charset="0"/>
              </a:rPr>
              <a:t>Περιγράψτε τη δραστηριότητα που είδατε (συγκεκριμένη αλλά όχι υπερβολικά λεπτομερής) </a:t>
            </a:r>
          </a:p>
          <a:p>
            <a:pPr marL="617220" indent="-617220">
              <a:buFont typeface="+mj-lt"/>
              <a:buAutoNum type="arabicPeriod"/>
            </a:pPr>
            <a:endParaRPr lang="nb-NO">
              <a:latin typeface="Arial" charset="0"/>
              <a:ea typeface="Arial" charset="0"/>
              <a:cs typeface="Arial" charset="0"/>
            </a:endParaRPr>
          </a:p>
          <a:p>
            <a:pPr marL="617220" indent="-617220">
              <a:buFont typeface="+mj-lt"/>
              <a:buAutoNum type="arabicPeriod"/>
            </a:pPr>
            <a:endParaRPr lang="nb-NO">
              <a:latin typeface="Arial" charset="0"/>
              <a:ea typeface="Arial" charset="0"/>
              <a:cs typeface="Arial" charset="0"/>
            </a:endParaRPr>
          </a:p>
          <a:p>
            <a:pPr marL="617220" indent="-617220">
              <a:buFont typeface="+mj-lt"/>
              <a:buAutoNum type="arabicPeriod"/>
            </a:pPr>
            <a:endParaRPr lang="nb-NO">
              <a:latin typeface="Arial" charset="0"/>
              <a:ea typeface="Arial" charset="0"/>
              <a:cs typeface="Arial" charset="0"/>
            </a:endParaRPr>
          </a:p>
          <a:p>
            <a:pPr marL="0" indent="0">
              <a:buNone/>
            </a:pPr>
            <a:r>
              <a:rPr lang="el" err="1">
                <a:latin typeface="Arial" charset="0"/>
                <a:ea typeface="Arial" charset="0"/>
                <a:cs typeface="Arial" charset="0"/>
              </a:rPr>
              <a:t>Τι είδους περιστατικό πιστεύετε ότι ήταν; </a:t>
            </a:r>
          </a:p>
          <a:p>
            <a:pPr marL="617220" indent="-617220">
              <a:buFont typeface="+mj-lt"/>
              <a:buAutoNum type="arabicPeriod"/>
            </a:pPr>
            <a:endParaRPr lang="nb-NO">
              <a:latin typeface="Arial" charset="0"/>
              <a:ea typeface="Arial" charset="0"/>
              <a:cs typeface="Arial" charset="0"/>
            </a:endParaRPr>
          </a:p>
          <a:p>
            <a:pPr marL="617220" indent="-617220">
              <a:buFont typeface="+mj-lt"/>
              <a:buAutoNum type="arabicPeriod"/>
            </a:pPr>
            <a:endParaRPr lang="nb-NO">
              <a:latin typeface="Arial" charset="0"/>
              <a:ea typeface="Arial" charset="0"/>
              <a:cs typeface="Arial" charset="0"/>
            </a:endParaRPr>
          </a:p>
          <a:p>
            <a:pPr marL="617220" indent="-617220">
              <a:buFont typeface="+mj-lt"/>
              <a:buAutoNum type="arabicPeriod"/>
            </a:pPr>
            <a:endParaRPr lang="nb-NO">
              <a:latin typeface="Arial" charset="0"/>
              <a:ea typeface="Arial" charset="0"/>
              <a:cs typeface="Arial" charset="0"/>
            </a:endParaRPr>
          </a:p>
          <a:p>
            <a:pPr marL="0" indent="0">
              <a:buNone/>
            </a:pPr>
            <a:r>
              <a:rPr lang="el">
                <a:latin typeface="Arial" charset="0"/>
                <a:ea typeface="Arial" charset="0"/>
                <a:cs typeface="Arial" charset="0"/>
              </a:rPr>
              <a:t>Αν μπορούσατε να προτείνετε κάτι - ποιες ενέργειες πρέπει να γίνουν; </a:t>
            </a:r>
            <a:br>
              <a:rPr lang="nb-NO">
                <a:latin typeface="Arial" charset="0"/>
                <a:ea typeface="Arial" charset="0"/>
                <a:cs typeface="Arial" charset="0"/>
              </a:rPr>
            </a:br>
            <a:endParaRPr lang="en-US">
              <a:latin typeface="Arial" charset="0"/>
              <a:ea typeface="Arial" charset="0"/>
              <a:cs typeface="Arial" charset="0"/>
            </a:endParaRPr>
          </a:p>
        </p:txBody>
      </p:sp>
      <p:grpSp>
        <p:nvGrpSpPr>
          <p:cNvPr id="7" name="Gruppe 6"/>
          <p:cNvGrpSpPr/>
          <p:nvPr/>
        </p:nvGrpSpPr>
        <p:grpSpPr>
          <a:xfrm>
            <a:off x="683812" y="826936"/>
            <a:ext cx="13421802" cy="6666215"/>
            <a:chOff x="569843" y="689113"/>
            <a:chExt cx="11184835" cy="5555179"/>
          </a:xfrm>
        </p:grpSpPr>
        <p:sp>
          <p:nvSpPr>
            <p:cNvPr id="4" name="Ramme 3"/>
            <p:cNvSpPr/>
            <p:nvPr/>
          </p:nvSpPr>
          <p:spPr>
            <a:xfrm>
              <a:off x="569843" y="689113"/>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en-US" sz="2160">
                <a:solidFill>
                  <a:srgbClr val="000000"/>
                </a:solidFill>
                <a:latin typeface="Verdana"/>
              </a:endParaRPr>
            </a:p>
          </p:txBody>
        </p:sp>
        <p:sp>
          <p:nvSpPr>
            <p:cNvPr id="5" name="Ramme 4"/>
            <p:cNvSpPr/>
            <p:nvPr/>
          </p:nvSpPr>
          <p:spPr>
            <a:xfrm>
              <a:off x="569843" y="2708481"/>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en-US" sz="2160">
                <a:solidFill>
                  <a:srgbClr val="000000"/>
                </a:solidFill>
                <a:latin typeface="Verdana"/>
              </a:endParaRPr>
            </a:p>
          </p:txBody>
        </p:sp>
        <p:sp>
          <p:nvSpPr>
            <p:cNvPr id="6" name="Ramme 5"/>
            <p:cNvSpPr/>
            <p:nvPr/>
          </p:nvSpPr>
          <p:spPr>
            <a:xfrm>
              <a:off x="569843" y="4826310"/>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en-US" sz="2160">
                <a:solidFill>
                  <a:srgbClr val="000000"/>
                </a:solidFill>
                <a:latin typeface="Verdana"/>
              </a:endParaRPr>
            </a:p>
          </p:txBody>
        </p:sp>
      </p:grpSp>
      <p:pic>
        <p:nvPicPr>
          <p:cNvPr id="2" name="Picture 1">
            <a:extLst>
              <a:ext uri="{FF2B5EF4-FFF2-40B4-BE49-F238E27FC236}">
                <a16:creationId xmlns:a16="http://schemas.microsoft.com/office/drawing/2014/main" id="{62AD3FA7-2B5A-83EB-A98F-05972AE5F1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7488" y="7188403"/>
            <a:ext cx="5512303" cy="1402814"/>
          </a:xfrm>
          <a:prstGeom prst="rect">
            <a:avLst/>
          </a:prstGeom>
        </p:spPr>
      </p:pic>
      <p:sp>
        <p:nvSpPr>
          <p:cNvPr id="8" name="Oval 7">
            <a:extLst>
              <a:ext uri="{FF2B5EF4-FFF2-40B4-BE49-F238E27FC236}">
                <a16:creationId xmlns:a16="http://schemas.microsoft.com/office/drawing/2014/main" id="{F4343CE9-8995-AEBC-B46C-6E22B2F0F636}"/>
              </a:ext>
            </a:extLst>
          </p:cNvPr>
          <p:cNvSpPr/>
          <p:nvPr/>
        </p:nvSpPr>
        <p:spPr>
          <a:xfrm>
            <a:off x="864108" y="932688"/>
            <a:ext cx="2921508" cy="14776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eaLnBrk="0" fontAlgn="base" hangingPunct="0">
              <a:spcBef>
                <a:spcPct val="0"/>
              </a:spcBef>
              <a:spcAft>
                <a:spcPct val="0"/>
              </a:spcAft>
              <a:defRPr/>
            </a:pPr>
            <a:r>
              <a:rPr lang="el" sz="8640">
                <a:solidFill>
                  <a:srgbClr val="FFFFFF"/>
                </a:solidFill>
                <a:latin typeface="Verdana"/>
              </a:rPr>
              <a:t>L1</a:t>
            </a:r>
          </a:p>
        </p:txBody>
      </p:sp>
      <p:sp>
        <p:nvSpPr>
          <p:cNvPr id="9" name="Oval 8">
            <a:extLst>
              <a:ext uri="{FF2B5EF4-FFF2-40B4-BE49-F238E27FC236}">
                <a16:creationId xmlns:a16="http://schemas.microsoft.com/office/drawing/2014/main" id="{533472C9-3F7B-C3B3-4D7F-1A0B37B7558B}"/>
              </a:ext>
            </a:extLst>
          </p:cNvPr>
          <p:cNvSpPr/>
          <p:nvPr/>
        </p:nvSpPr>
        <p:spPr>
          <a:xfrm>
            <a:off x="3474720" y="3362130"/>
            <a:ext cx="2921508" cy="1477673"/>
          </a:xfrm>
          <a:prstGeom prst="ellipse">
            <a:avLst/>
          </a:prstGeom>
          <a:solidFill>
            <a:srgbClr val="8E5677"/>
          </a:solidFill>
          <a:ln>
            <a:solidFill>
              <a:srgbClr val="A12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eaLnBrk="0" fontAlgn="base" hangingPunct="0">
              <a:spcBef>
                <a:spcPct val="0"/>
              </a:spcBef>
              <a:spcAft>
                <a:spcPct val="0"/>
              </a:spcAft>
              <a:defRPr/>
            </a:pPr>
            <a:r>
              <a:rPr lang="el" sz="8640">
                <a:solidFill>
                  <a:srgbClr val="FFFFFF"/>
                </a:solidFill>
                <a:latin typeface="Verdana"/>
              </a:rPr>
              <a:t>L2</a:t>
            </a:r>
          </a:p>
        </p:txBody>
      </p:sp>
      <p:sp>
        <p:nvSpPr>
          <p:cNvPr id="10" name="Oval 9">
            <a:extLst>
              <a:ext uri="{FF2B5EF4-FFF2-40B4-BE49-F238E27FC236}">
                <a16:creationId xmlns:a16="http://schemas.microsoft.com/office/drawing/2014/main" id="{938CCD3E-FAC7-88FA-8E7A-AA2C8DC7865A}"/>
              </a:ext>
            </a:extLst>
          </p:cNvPr>
          <p:cNvSpPr/>
          <p:nvPr/>
        </p:nvSpPr>
        <p:spPr>
          <a:xfrm>
            <a:off x="6519672" y="5924992"/>
            <a:ext cx="2921508" cy="1477673"/>
          </a:xfrm>
          <a:prstGeom prst="ellipse">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eaLnBrk="0" fontAlgn="base" hangingPunct="0">
              <a:spcBef>
                <a:spcPct val="0"/>
              </a:spcBef>
              <a:spcAft>
                <a:spcPct val="0"/>
              </a:spcAft>
              <a:defRPr/>
            </a:pPr>
            <a:r>
              <a:rPr lang="el" sz="8640">
                <a:solidFill>
                  <a:srgbClr val="FFFFFF"/>
                </a:solidFill>
                <a:latin typeface="Verdana"/>
              </a:rPr>
              <a:t>L3</a:t>
            </a:r>
          </a:p>
        </p:txBody>
      </p:sp>
    </p:spTree>
    <p:extLst>
      <p:ext uri="{BB962C8B-B14F-4D97-AF65-F5344CB8AC3E}">
        <p14:creationId xmlns:p14="http://schemas.microsoft.com/office/powerpoint/2010/main" val="210113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p:cNvSpPr txBox="1">
            <a:spLocks/>
          </p:cNvSpPr>
          <p:nvPr/>
        </p:nvSpPr>
        <p:spPr>
          <a:xfrm>
            <a:off x="387854" y="344744"/>
            <a:ext cx="12618720" cy="626620"/>
          </a:xfrm>
          <a:prstGeom prst="rect">
            <a:avLst/>
          </a:prstGeom>
        </p:spPr>
        <p:txBody>
          <a:bodyPr vert="horz" lIns="109728" tIns="54864" rIns="109728" bIns="54864" rtlCol="0">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el" sz="3360">
                <a:solidFill>
                  <a:srgbClr val="000000"/>
                </a:solidFill>
                <a:latin typeface="Arial" charset="0"/>
                <a:ea typeface="Arial" charset="0"/>
                <a:cs typeface="Arial" charset="0"/>
              </a:rPr>
              <a:t>Πόσο υψηλή είναι η ποιότητα/αξιοπιστία των πληροφοριών απειλής σας;</a:t>
            </a:r>
            <a:endParaRPr lang="en-US" sz="3360">
              <a:solidFill>
                <a:srgbClr val="000000"/>
              </a:solidFill>
              <a:latin typeface="Arial" charset="0"/>
              <a:ea typeface="Arial" charset="0"/>
              <a:cs typeface="Arial" charset="0"/>
            </a:endParaRPr>
          </a:p>
        </p:txBody>
      </p:sp>
      <p:pic>
        <p:nvPicPr>
          <p:cNvPr id="5" name="Bild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854" y="971363"/>
            <a:ext cx="9692640" cy="762000"/>
          </a:xfrm>
          <a:prstGeom prst="rect">
            <a:avLst/>
          </a:prstGeom>
        </p:spPr>
      </p:pic>
      <p:pic>
        <p:nvPicPr>
          <p:cNvPr id="6" name="Bild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894" y="2705724"/>
            <a:ext cx="9753600" cy="731520"/>
          </a:xfrm>
          <a:prstGeom prst="rect">
            <a:avLst/>
          </a:prstGeom>
        </p:spPr>
      </p:pic>
      <p:sp>
        <p:nvSpPr>
          <p:cNvPr id="7" name="Plassholder for innhold 2"/>
          <p:cNvSpPr txBox="1">
            <a:spLocks/>
          </p:cNvSpPr>
          <p:nvPr/>
        </p:nvSpPr>
        <p:spPr>
          <a:xfrm>
            <a:off x="387854" y="188123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el" sz="3360">
                <a:solidFill>
                  <a:srgbClr val="000000"/>
                </a:solidFill>
                <a:latin typeface="Arial" charset="0"/>
                <a:ea typeface="Arial" charset="0"/>
                <a:cs typeface="Arial" charset="0"/>
              </a:rPr>
              <a:t>Πόσο επείγον είναι να αναλάβουμε δράση;</a:t>
            </a:r>
            <a:endParaRPr lang="en-US" sz="3360">
              <a:solidFill>
                <a:srgbClr val="000000"/>
              </a:solidFill>
              <a:latin typeface="Arial" charset="0"/>
              <a:ea typeface="Arial" charset="0"/>
              <a:cs typeface="Arial" charset="0"/>
            </a:endParaRPr>
          </a:p>
        </p:txBody>
      </p:sp>
      <p:sp>
        <p:nvSpPr>
          <p:cNvPr id="8" name="Plassholder for innhold 2"/>
          <p:cNvSpPr txBox="1">
            <a:spLocks/>
          </p:cNvSpPr>
          <p:nvPr/>
        </p:nvSpPr>
        <p:spPr>
          <a:xfrm>
            <a:off x="326894" y="3635115"/>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el" sz="3360">
                <a:solidFill>
                  <a:srgbClr val="000000"/>
                </a:solidFill>
                <a:latin typeface="Arial" charset="0"/>
                <a:ea typeface="Arial" charset="0"/>
                <a:cs typeface="Arial" charset="0"/>
              </a:rPr>
              <a:t>Πόσο σίγουροι είστε για τις παραπάνω περιγραφές (0-100%);</a:t>
            </a:r>
            <a:endParaRPr lang="en-US" sz="3360">
              <a:solidFill>
                <a:srgbClr val="000000"/>
              </a:solidFill>
              <a:latin typeface="Arial" charset="0"/>
              <a:ea typeface="Arial" charset="0"/>
              <a:cs typeface="Arial" charset="0"/>
            </a:endParaRPr>
          </a:p>
        </p:txBody>
      </p:sp>
      <p:pic>
        <p:nvPicPr>
          <p:cNvPr id="9" name="Bild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7854" y="4459604"/>
            <a:ext cx="6659880" cy="533400"/>
          </a:xfrm>
          <a:prstGeom prst="rect">
            <a:avLst/>
          </a:prstGeom>
        </p:spPr>
      </p:pic>
      <p:pic>
        <p:nvPicPr>
          <p:cNvPr id="2" name="Picture 1" descr="σελίδα8εικόνα31863184">
            <a:extLst>
              <a:ext uri="{FF2B5EF4-FFF2-40B4-BE49-F238E27FC236}">
                <a16:creationId xmlns:a16="http://schemas.microsoft.com/office/drawing/2014/main" id="{35E6AA32-C626-2ED5-E266-66EDEB33AE0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76818" y="4667972"/>
            <a:ext cx="3465728" cy="345169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11FF2EF2-46A0-116E-10B6-295674073C18}"/>
              </a:ext>
            </a:extLst>
          </p:cNvPr>
          <p:cNvSpPr/>
          <p:nvPr/>
        </p:nvSpPr>
        <p:spPr>
          <a:xfrm>
            <a:off x="11317660" y="6008915"/>
            <a:ext cx="2403565" cy="21107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nb-NO" sz="2160">
              <a:solidFill>
                <a:srgbClr val="FFFFFF"/>
              </a:solidFill>
              <a:latin typeface="Verdana"/>
            </a:endParaRPr>
          </a:p>
        </p:txBody>
      </p:sp>
    </p:spTree>
    <p:extLst>
      <p:ext uri="{BB962C8B-B14F-4D97-AF65-F5344CB8AC3E}">
        <p14:creationId xmlns:p14="http://schemas.microsoft.com/office/powerpoint/2010/main" val="364709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4E08-04B3-D55C-F825-33237F94B10E}"/>
              </a:ext>
            </a:extLst>
          </p:cNvPr>
          <p:cNvSpPr>
            <a:spLocks noGrp="1"/>
          </p:cNvSpPr>
          <p:nvPr>
            <p:ph type="title"/>
          </p:nvPr>
        </p:nvSpPr>
        <p:spPr/>
        <p:txBody>
          <a:bodyPr/>
          <a:lstStyle/>
          <a:p>
            <a:r>
              <a:rPr lang="el"/>
              <a:t>Γιατί;</a:t>
            </a:r>
            <a:endParaRPr lang="en-GB"/>
          </a:p>
        </p:txBody>
      </p:sp>
      <p:sp>
        <p:nvSpPr>
          <p:cNvPr id="3" name="Content Placeholder 2">
            <a:extLst>
              <a:ext uri="{FF2B5EF4-FFF2-40B4-BE49-F238E27FC236}">
                <a16:creationId xmlns:a16="http://schemas.microsoft.com/office/drawing/2014/main" id="{45663003-2380-D22E-4081-D32ADE0747D3}"/>
              </a:ext>
            </a:extLst>
          </p:cNvPr>
          <p:cNvSpPr>
            <a:spLocks noGrp="1"/>
          </p:cNvSpPr>
          <p:nvPr>
            <p:ph idx="1"/>
          </p:nvPr>
        </p:nvSpPr>
        <p:spPr/>
        <p:txBody>
          <a:bodyPr>
            <a:normAutofit fontScale="92500" lnSpcReduction="10000"/>
          </a:bodyPr>
          <a:lstStyle/>
          <a:p>
            <a:r>
              <a:rPr lang="el"/>
              <a:t>Επίπεδο 1</a:t>
            </a:r>
          </a:p>
          <a:p>
            <a:pPr lvl="1"/>
            <a:r>
              <a:rPr lang="el"/>
              <a:t>Μεταξύ των CO</a:t>
            </a:r>
          </a:p>
          <a:p>
            <a:pPr lvl="1"/>
            <a:r>
              <a:rPr lang="el"/>
              <a:t>Μεταξύ CO + CISO</a:t>
            </a:r>
          </a:p>
          <a:p>
            <a:pPr lvl="1"/>
            <a:r>
              <a:rPr lang="el"/>
              <a:t>Μεταξύ CO/CISO+DM</a:t>
            </a:r>
          </a:p>
          <a:p>
            <a:r>
              <a:rPr lang="el"/>
              <a:t>Επίπεδο 2</a:t>
            </a:r>
          </a:p>
          <a:p>
            <a:pPr lvl="1"/>
            <a:r>
              <a:rPr lang="el"/>
              <a:t>Μεταξύ των CO</a:t>
            </a:r>
          </a:p>
          <a:p>
            <a:pPr lvl="1"/>
            <a:r>
              <a:rPr lang="el"/>
              <a:t>Μεταξύ CO + CISO</a:t>
            </a:r>
          </a:p>
          <a:p>
            <a:pPr lvl="1"/>
            <a:r>
              <a:rPr lang="el"/>
              <a:t>Μεταξύ CO/CISO+DM</a:t>
            </a:r>
          </a:p>
          <a:p>
            <a:r>
              <a:rPr lang="el"/>
              <a:t>Επίπεδο 3</a:t>
            </a:r>
          </a:p>
          <a:p>
            <a:pPr lvl="1"/>
            <a:r>
              <a:rPr lang="el"/>
              <a:t>Μεταξύ των CO</a:t>
            </a:r>
          </a:p>
          <a:p>
            <a:pPr lvl="1"/>
            <a:r>
              <a:rPr lang="el"/>
              <a:t>Μεταξύ CO + CISO</a:t>
            </a:r>
          </a:p>
          <a:p>
            <a:pPr lvl="1"/>
            <a:r>
              <a:rPr lang="el"/>
              <a:t>Μεταξύ CO/CISO+DM</a:t>
            </a:r>
          </a:p>
        </p:txBody>
      </p:sp>
      <p:pic>
        <p:nvPicPr>
          <p:cNvPr id="4" name="Picture 3">
            <a:extLst>
              <a:ext uri="{FF2B5EF4-FFF2-40B4-BE49-F238E27FC236}">
                <a16:creationId xmlns:a16="http://schemas.microsoft.com/office/drawing/2014/main" id="{37F0EFB1-5287-543A-8890-FF4BF34640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9496" y="438151"/>
            <a:ext cx="8255065" cy="6707240"/>
          </a:xfrm>
          <a:prstGeom prst="rect">
            <a:avLst/>
          </a:prstGeom>
          <a:effectLst/>
        </p:spPr>
      </p:pic>
      <p:sp>
        <p:nvSpPr>
          <p:cNvPr id="5" name="Oval 4">
            <a:extLst>
              <a:ext uri="{FF2B5EF4-FFF2-40B4-BE49-F238E27FC236}">
                <a16:creationId xmlns:a16="http://schemas.microsoft.com/office/drawing/2014/main" id="{D9D47767-83ED-DA42-F287-E2B01E51184F}"/>
              </a:ext>
            </a:extLst>
          </p:cNvPr>
          <p:cNvSpPr/>
          <p:nvPr/>
        </p:nvSpPr>
        <p:spPr>
          <a:xfrm>
            <a:off x="6701511" y="2258955"/>
            <a:ext cx="1590013" cy="17165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a:solidFill>
                <a:srgbClr val="FFFFFF"/>
              </a:solidFill>
              <a:latin typeface="Verdana"/>
            </a:endParaRPr>
          </a:p>
        </p:txBody>
      </p:sp>
      <p:sp>
        <p:nvSpPr>
          <p:cNvPr id="6" name="Oval 5">
            <a:extLst>
              <a:ext uri="{FF2B5EF4-FFF2-40B4-BE49-F238E27FC236}">
                <a16:creationId xmlns:a16="http://schemas.microsoft.com/office/drawing/2014/main" id="{AB004264-F954-9B64-4601-ADCD554B9B03}"/>
              </a:ext>
            </a:extLst>
          </p:cNvPr>
          <p:cNvSpPr/>
          <p:nvPr/>
        </p:nvSpPr>
        <p:spPr>
          <a:xfrm>
            <a:off x="8162816" y="2236326"/>
            <a:ext cx="1590013" cy="17165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a:solidFill>
                <a:srgbClr val="FFFFFF"/>
              </a:solidFill>
              <a:latin typeface="Verdana"/>
            </a:endParaRPr>
          </a:p>
        </p:txBody>
      </p:sp>
      <p:sp>
        <p:nvSpPr>
          <p:cNvPr id="7" name="Oval 6">
            <a:extLst>
              <a:ext uri="{FF2B5EF4-FFF2-40B4-BE49-F238E27FC236}">
                <a16:creationId xmlns:a16="http://schemas.microsoft.com/office/drawing/2014/main" id="{7170F9AC-90F0-4E32-8F1D-01174F56176A}"/>
              </a:ext>
            </a:extLst>
          </p:cNvPr>
          <p:cNvSpPr/>
          <p:nvPr/>
        </p:nvSpPr>
        <p:spPr>
          <a:xfrm>
            <a:off x="9688185" y="2213696"/>
            <a:ext cx="1590013" cy="17165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a:solidFill>
                <a:srgbClr val="FFFFFF"/>
              </a:solidFill>
              <a:latin typeface="Verdana"/>
            </a:endParaRPr>
          </a:p>
        </p:txBody>
      </p:sp>
    </p:spTree>
    <p:extLst>
      <p:ext uri="{BB962C8B-B14F-4D97-AF65-F5344CB8AC3E}">
        <p14:creationId xmlns:p14="http://schemas.microsoft.com/office/powerpoint/2010/main" val="11889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6186-C942-1010-1168-076FE7FB0145}"/>
              </a:ext>
            </a:extLst>
          </p:cNvPr>
          <p:cNvSpPr>
            <a:spLocks noGrp="1"/>
          </p:cNvSpPr>
          <p:nvPr>
            <p:ph type="title"/>
          </p:nvPr>
        </p:nvSpPr>
        <p:spPr>
          <a:xfrm>
            <a:off x="1364442" y="731517"/>
            <a:ext cx="11270905" cy="1597009"/>
          </a:xfrm>
        </p:spPr>
        <p:txBody>
          <a:bodyPr>
            <a:normAutofit/>
          </a:bodyPr>
          <a:lstStyle/>
          <a:p>
            <a:r>
              <a:rPr lang="el" err="1"/>
              <a:t>Ας μιλήσουμε</a:t>
            </a:r>
          </a:p>
        </p:txBody>
      </p:sp>
      <p:sp>
        <p:nvSpPr>
          <p:cNvPr id="3" name="Content Placeholder 2">
            <a:extLst>
              <a:ext uri="{FF2B5EF4-FFF2-40B4-BE49-F238E27FC236}">
                <a16:creationId xmlns:a16="http://schemas.microsoft.com/office/drawing/2014/main" id="{465473AD-3C37-558D-C21A-D066819F9B71}"/>
              </a:ext>
            </a:extLst>
          </p:cNvPr>
          <p:cNvSpPr>
            <a:spLocks noGrp="1"/>
          </p:cNvSpPr>
          <p:nvPr>
            <p:ph idx="1"/>
          </p:nvPr>
        </p:nvSpPr>
        <p:spPr>
          <a:xfrm>
            <a:off x="1364441" y="2638035"/>
            <a:ext cx="3960280" cy="4701328"/>
          </a:xfrm>
        </p:spPr>
        <p:txBody>
          <a:bodyPr>
            <a:normAutofit/>
          </a:bodyPr>
          <a:lstStyle/>
          <a:p>
            <a:r>
              <a:rPr lang="el" sz="2400"/>
              <a:t>ΠΩΣ τα πάτε με την επικοινωνία;</a:t>
            </a:r>
          </a:p>
          <a:p>
            <a:r>
              <a:rPr lang="el" sz="2400"/>
              <a:t>Πώς προτιμάτε να σας μιλάνε;</a:t>
            </a:r>
          </a:p>
          <a:p>
            <a:pPr lvl="1"/>
            <a:r>
              <a:rPr lang="el" sz="2400"/>
              <a:t>Υπό πίεση;</a:t>
            </a:r>
          </a:p>
          <a:p>
            <a:pPr lvl="1"/>
            <a:r>
              <a:rPr lang="el" sz="2400"/>
              <a:t>Επίθεση CS;</a:t>
            </a:r>
          </a:p>
          <a:p>
            <a:r>
              <a:rPr lang="el" sz="2400"/>
              <a:t>Σε τι διαφέρουν τα SITREPS; </a:t>
            </a:r>
          </a:p>
          <a:p>
            <a:pPr lvl="1"/>
            <a:r>
              <a:rPr lang="el" sz="1920">
                <a:sym typeface="Wingdings" panose="05000000000000000000" pitchFamily="2" charset="2"/>
              </a:rPr>
              <a:t>COCO</a:t>
            </a:r>
          </a:p>
          <a:p>
            <a:pPr lvl="1"/>
            <a:r>
              <a:rPr lang="el" sz="1920"/>
              <a:t>CO</a:t>
            </a:r>
            <a:r>
              <a:rPr lang="el" sz="1920">
                <a:sym typeface="Wingdings" panose="05000000000000000000" pitchFamily="2" charset="2"/>
              </a:rPr>
              <a:t>CISO</a:t>
            </a:r>
          </a:p>
          <a:p>
            <a:pPr lvl="1"/>
            <a:r>
              <a:rPr lang="el" sz="1920">
                <a:sym typeface="Wingdings" panose="05000000000000000000" pitchFamily="2" charset="2"/>
              </a:rPr>
              <a:t>CISODM/Πελάτης</a:t>
            </a:r>
            <a:endParaRPr lang="nb-NO" sz="1920"/>
          </a:p>
        </p:txBody>
      </p:sp>
      <p:grpSp>
        <p:nvGrpSpPr>
          <p:cNvPr id="4" name="Gruppe 34">
            <a:extLst>
              <a:ext uri="{FF2B5EF4-FFF2-40B4-BE49-F238E27FC236}">
                <a16:creationId xmlns:a16="http://schemas.microsoft.com/office/drawing/2014/main" id="{02159A56-EC37-E982-1FD2-A0212BEDC7F8}"/>
              </a:ext>
            </a:extLst>
          </p:cNvPr>
          <p:cNvGrpSpPr/>
          <p:nvPr/>
        </p:nvGrpSpPr>
        <p:grpSpPr>
          <a:xfrm>
            <a:off x="11261314" y="3586463"/>
            <a:ext cx="2431940" cy="2958686"/>
            <a:chOff x="5219953" y="2388031"/>
            <a:chExt cx="1519963" cy="1849179"/>
          </a:xfrm>
        </p:grpSpPr>
        <p:pic>
          <p:nvPicPr>
            <p:cNvPr id="5" name="Bilde 32">
              <a:extLst>
                <a:ext uri="{FF2B5EF4-FFF2-40B4-BE49-F238E27FC236}">
                  <a16:creationId xmlns:a16="http://schemas.microsoft.com/office/drawing/2014/main" id="{C4EAACA4-3F23-E65A-D21A-23796287BA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19953" y="3950199"/>
              <a:ext cx="1005234" cy="287011"/>
            </a:xfrm>
            <a:prstGeom prst="rect">
              <a:avLst/>
            </a:prstGeom>
          </p:spPr>
        </p:pic>
        <p:pic>
          <p:nvPicPr>
            <p:cNvPr id="7" name="Bilde 33">
              <a:extLst>
                <a:ext uri="{FF2B5EF4-FFF2-40B4-BE49-F238E27FC236}">
                  <a16:creationId xmlns:a16="http://schemas.microsoft.com/office/drawing/2014/main" id="{877D3A38-A1FF-4965-F20D-D8F9AC1CE2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13732" y="2388031"/>
              <a:ext cx="1326184" cy="1849179"/>
            </a:xfrm>
            <a:prstGeom prst="rect">
              <a:avLst/>
            </a:prstGeom>
          </p:spPr>
        </p:pic>
      </p:grpSp>
      <p:pic>
        <p:nvPicPr>
          <p:cNvPr id="8" name="Bilde 11">
            <a:extLst>
              <a:ext uri="{FF2B5EF4-FFF2-40B4-BE49-F238E27FC236}">
                <a16:creationId xmlns:a16="http://schemas.microsoft.com/office/drawing/2014/main" id="{8F877801-73AB-83EA-3056-D5376F5EDA3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30525" y="2492358"/>
            <a:ext cx="5399874" cy="1190425"/>
          </a:xfrm>
          <a:prstGeom prst="rect">
            <a:avLst/>
          </a:prstGeom>
        </p:spPr>
      </p:pic>
      <p:pic>
        <p:nvPicPr>
          <p:cNvPr id="9" name="Bilde 18">
            <a:extLst>
              <a:ext uri="{FF2B5EF4-FFF2-40B4-BE49-F238E27FC236}">
                <a16:creationId xmlns:a16="http://schemas.microsoft.com/office/drawing/2014/main" id="{2E28D3CC-1E57-F92A-583D-4C72F1123B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21695" y="2492357"/>
            <a:ext cx="2766700" cy="4109078"/>
          </a:xfrm>
          <a:prstGeom prst="rect">
            <a:avLst/>
          </a:prstGeom>
        </p:spPr>
      </p:pic>
      <p:grpSp>
        <p:nvGrpSpPr>
          <p:cNvPr id="10" name="Gruppe 16">
            <a:extLst>
              <a:ext uri="{FF2B5EF4-FFF2-40B4-BE49-F238E27FC236}">
                <a16:creationId xmlns:a16="http://schemas.microsoft.com/office/drawing/2014/main" id="{984C5F73-1A81-6ED7-445F-4658A09C6E02}"/>
              </a:ext>
            </a:extLst>
          </p:cNvPr>
          <p:cNvGrpSpPr/>
          <p:nvPr/>
        </p:nvGrpSpPr>
        <p:grpSpPr>
          <a:xfrm>
            <a:off x="8288393" y="2492358"/>
            <a:ext cx="1469939" cy="4164638"/>
            <a:chOff x="3311835" y="1675093"/>
            <a:chExt cx="918712" cy="2602899"/>
          </a:xfrm>
        </p:grpSpPr>
        <p:pic>
          <p:nvPicPr>
            <p:cNvPr id="12" name="Bilde 19">
              <a:extLst>
                <a:ext uri="{FF2B5EF4-FFF2-40B4-BE49-F238E27FC236}">
                  <a16:creationId xmlns:a16="http://schemas.microsoft.com/office/drawing/2014/main" id="{F77A2417-2683-7C02-189D-FFABCD294C0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11835" y="1949364"/>
              <a:ext cx="918712" cy="2328628"/>
            </a:xfrm>
            <a:prstGeom prst="rect">
              <a:avLst/>
            </a:prstGeom>
          </p:spPr>
        </p:pic>
        <p:pic>
          <p:nvPicPr>
            <p:cNvPr id="14" name="Bilde 21">
              <a:extLst>
                <a:ext uri="{FF2B5EF4-FFF2-40B4-BE49-F238E27FC236}">
                  <a16:creationId xmlns:a16="http://schemas.microsoft.com/office/drawing/2014/main" id="{A0EC21FF-223A-7B1D-A94B-E88A8B42F27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11835" y="1675093"/>
              <a:ext cx="588833" cy="274271"/>
            </a:xfrm>
            <a:prstGeom prst="rect">
              <a:avLst/>
            </a:prstGeom>
          </p:spPr>
        </p:pic>
      </p:grpSp>
      <p:pic>
        <p:nvPicPr>
          <p:cNvPr id="16" name="Bilde 26">
            <a:extLst>
              <a:ext uri="{FF2B5EF4-FFF2-40B4-BE49-F238E27FC236}">
                <a16:creationId xmlns:a16="http://schemas.microsoft.com/office/drawing/2014/main" id="{9A268EAD-AD82-FEEC-86A1-87E9B9FE5B7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684466" y="3642751"/>
            <a:ext cx="945932" cy="2489778"/>
          </a:xfrm>
          <a:prstGeom prst="rect">
            <a:avLst/>
          </a:prstGeom>
        </p:spPr>
      </p:pic>
      <p:grpSp>
        <p:nvGrpSpPr>
          <p:cNvPr id="17" name="Gruppe 31">
            <a:extLst>
              <a:ext uri="{FF2B5EF4-FFF2-40B4-BE49-F238E27FC236}">
                <a16:creationId xmlns:a16="http://schemas.microsoft.com/office/drawing/2014/main" id="{1FFCECBF-E1F1-93C9-BC52-5B495C677B7B}"/>
              </a:ext>
            </a:extLst>
          </p:cNvPr>
          <p:cNvGrpSpPr/>
          <p:nvPr/>
        </p:nvGrpSpPr>
        <p:grpSpPr>
          <a:xfrm>
            <a:off x="9632369" y="3652437"/>
            <a:ext cx="1912475" cy="2622340"/>
            <a:chOff x="4218435" y="2388031"/>
            <a:chExt cx="1195297" cy="1638962"/>
          </a:xfrm>
        </p:grpSpPr>
        <p:pic>
          <p:nvPicPr>
            <p:cNvPr id="18" name="Bilde 27">
              <a:extLst>
                <a:ext uri="{FF2B5EF4-FFF2-40B4-BE49-F238E27FC236}">
                  <a16:creationId xmlns:a16="http://schemas.microsoft.com/office/drawing/2014/main" id="{86FAC496-0A8B-31DD-13ED-61CF65C930B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287385" y="2579698"/>
              <a:ext cx="1126347" cy="1447295"/>
            </a:xfrm>
            <a:prstGeom prst="rect">
              <a:avLst/>
            </a:prstGeom>
          </p:spPr>
        </p:pic>
        <p:pic>
          <p:nvPicPr>
            <p:cNvPr id="19" name="Bilde 28">
              <a:extLst>
                <a:ext uri="{FF2B5EF4-FFF2-40B4-BE49-F238E27FC236}">
                  <a16:creationId xmlns:a16="http://schemas.microsoft.com/office/drawing/2014/main" id="{9BA0DA02-24F7-BD64-D08F-32DB2099520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218435" y="2388031"/>
              <a:ext cx="777459" cy="191667"/>
            </a:xfrm>
            <a:prstGeom prst="rect">
              <a:avLst/>
            </a:prstGeom>
          </p:spPr>
        </p:pic>
      </p:grpSp>
      <p:cxnSp>
        <p:nvCxnSpPr>
          <p:cNvPr id="20" name="Connector: Curved 19">
            <a:extLst>
              <a:ext uri="{FF2B5EF4-FFF2-40B4-BE49-F238E27FC236}">
                <a16:creationId xmlns:a16="http://schemas.microsoft.com/office/drawing/2014/main" id="{920E0D2E-36FD-0101-D20D-E8D73A6BFC97}"/>
              </a:ext>
            </a:extLst>
          </p:cNvPr>
          <p:cNvCxnSpPr>
            <a:endCxn id="19" idx="2"/>
          </p:cNvCxnSpPr>
          <p:nvPr/>
        </p:nvCxnSpPr>
        <p:spPr>
          <a:xfrm>
            <a:off x="5993261" y="3586463"/>
            <a:ext cx="4261075" cy="372641"/>
          </a:xfrm>
          <a:prstGeom prst="curvedConnector4">
            <a:avLst>
              <a:gd name="adj1" fmla="val 27572"/>
              <a:gd name="adj2" fmla="val -39690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CF4BDC32-39CC-2840-E3B6-826F94ACF6A7}"/>
              </a:ext>
            </a:extLst>
          </p:cNvPr>
          <p:cNvCxnSpPr>
            <a:cxnSpLocks/>
            <a:endCxn id="18" idx="3"/>
          </p:cNvCxnSpPr>
          <p:nvPr/>
        </p:nvCxnSpPr>
        <p:spPr>
          <a:xfrm>
            <a:off x="5993261" y="4842862"/>
            <a:ext cx="5551583" cy="274079"/>
          </a:xfrm>
          <a:prstGeom prst="curvedConnector5">
            <a:avLst>
              <a:gd name="adj1" fmla="val 33769"/>
              <a:gd name="adj2" fmla="val 697600"/>
              <a:gd name="adj3" fmla="val 94564"/>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4B4401-EDDD-C0C5-9AD5-5A297A83D0E1}"/>
              </a:ext>
            </a:extLst>
          </p:cNvPr>
          <p:cNvSpPr txBox="1"/>
          <p:nvPr/>
        </p:nvSpPr>
        <p:spPr>
          <a:xfrm>
            <a:off x="5948474" y="156649"/>
            <a:ext cx="7317485" cy="2456057"/>
          </a:xfrm>
          <a:prstGeom prst="rect">
            <a:avLst/>
          </a:prstGeom>
          <a:noFill/>
        </p:spPr>
        <p:txBody>
          <a:bodyPr wrap="square">
            <a:spAutoFit/>
          </a:bodyPr>
          <a:lstStyle/>
          <a:p>
            <a:pPr defTabSz="1097280" eaLnBrk="0" fontAlgn="base" hangingPunct="0">
              <a:spcBef>
                <a:spcPct val="0"/>
              </a:spcBef>
              <a:spcAft>
                <a:spcPct val="0"/>
              </a:spcAft>
              <a:defRPr/>
            </a:pPr>
            <a:r>
              <a:rPr lang="el" sz="1920" b="1" u="sng">
                <a:solidFill>
                  <a:prstClr val="black"/>
                </a:solidFill>
                <a:latin typeface="Helvetica Neue" charset="0"/>
                <a:ea typeface="Helvetica Neue" charset="0"/>
                <a:cs typeface="Helvetica Neue" charset="0"/>
              </a:rPr>
              <a:t>Ανθρώπινη επικοινωνία σε καταστάσεις απειλών στον κυβερνοχώρο (CTS)</a:t>
            </a:r>
          </a:p>
          <a:p>
            <a:pPr defTabSz="1097280">
              <a:defRPr/>
            </a:pPr>
            <a:r>
              <a:rPr lang="el" sz="1920" b="1" err="1">
                <a:solidFill>
                  <a:prstClr val="black"/>
                </a:solidFill>
                <a:latin typeface="Calibri" panose="020F0502020204030204"/>
              </a:rPr>
              <a:t>Η επικοινωνία</a:t>
            </a:r>
            <a:r>
              <a:rPr lang="el" sz="1920">
                <a:solidFill>
                  <a:prstClr val="black"/>
                </a:solidFill>
                <a:latin typeface="Calibri" panose="020F0502020204030204"/>
              </a:rPr>
              <a:t> μεταξύ των ανθρώπων στον πυρήνα της λήψης αποφάσεων για την άμυνα στον κυβερνοχώρο</a:t>
            </a:r>
            <a:endParaRPr lang="nb-NO" sz="1920">
              <a:solidFill>
                <a:prstClr val="black"/>
              </a:solidFill>
              <a:latin typeface="Calibri" panose="020F0502020204030204"/>
            </a:endParaRPr>
          </a:p>
          <a:p>
            <a:pPr marL="457188" indent="-457188" defTabSz="1097280">
              <a:buFont typeface="Arial" charset="0"/>
              <a:buChar char="•"/>
              <a:defRPr/>
            </a:pPr>
            <a:endParaRPr lang="nb-NO" sz="1920">
              <a:solidFill>
                <a:prstClr val="black"/>
              </a:solidFill>
              <a:latin typeface="Calibri" panose="020F0502020204030204"/>
            </a:endParaRPr>
          </a:p>
          <a:p>
            <a:pPr defTabSz="1097280">
              <a:defRPr/>
            </a:pPr>
            <a:r>
              <a:rPr lang="el" sz="1920" err="1">
                <a:solidFill>
                  <a:prstClr val="black"/>
                </a:solidFill>
                <a:latin typeface="Calibri" panose="020F0502020204030204"/>
              </a:rPr>
              <a:t>Η επικοινωνία στα CTS είναι σαν ένα πρόβλημα σχεδιασμού λογισμικού</a:t>
            </a:r>
            <a:br>
              <a:rPr lang="nb-NO" sz="1920">
                <a:solidFill>
                  <a:prstClr val="black"/>
                </a:solidFill>
                <a:latin typeface="Calibri" panose="020F0502020204030204"/>
              </a:rPr>
            </a:br>
            <a:endParaRPr lang="nb-NO" sz="1920">
              <a:solidFill>
                <a:prstClr val="black"/>
              </a:solidFill>
              <a:latin typeface="Calibri" panose="020F0502020204030204"/>
            </a:endParaRPr>
          </a:p>
          <a:p>
            <a:pPr defTabSz="1097280">
              <a:defRPr/>
            </a:pPr>
            <a:r>
              <a:rPr lang="el" sz="1920" err="1">
                <a:solidFill>
                  <a:prstClr val="black"/>
                </a:solidFill>
                <a:latin typeface="Calibri" panose="020F0502020204030204"/>
              </a:rPr>
              <a:t>Η επικοινωνία πρέπει να είναι αρκετά αρθρωτή (χωρίς τριβές) ώστε να είναι χρήσιμη για όλους τους ενδιαφερόμενους</a:t>
            </a:r>
          </a:p>
        </p:txBody>
      </p:sp>
    </p:spTree>
    <p:extLst>
      <p:ext uri="{BB962C8B-B14F-4D97-AF65-F5344CB8AC3E}">
        <p14:creationId xmlns:p14="http://schemas.microsoft.com/office/powerpoint/2010/main" val="226340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2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FBA1-CAD2-75CE-23E7-134AF7E416BE}"/>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BBBADD3A-7F9B-49BB-A361-1F8FD9AC15E7}"/>
              </a:ext>
            </a:extLst>
          </p:cNvPr>
          <p:cNvSpPr>
            <a:spLocks noGrp="1"/>
          </p:cNvSpPr>
          <p:nvPr>
            <p:ph sz="half" idx="1"/>
          </p:nvPr>
        </p:nvSpPr>
        <p:spPr/>
        <p:txBody>
          <a:bodyPr/>
          <a:lstStyle/>
          <a:p>
            <a:endParaRPr lang="nb-NO"/>
          </a:p>
        </p:txBody>
      </p:sp>
      <p:sp>
        <p:nvSpPr>
          <p:cNvPr id="4" name="Content Placeholder 3">
            <a:extLst>
              <a:ext uri="{FF2B5EF4-FFF2-40B4-BE49-F238E27FC236}">
                <a16:creationId xmlns:a16="http://schemas.microsoft.com/office/drawing/2014/main" id="{9E82DE8F-3F8E-4E1F-23FE-2A54208A4FDF}"/>
              </a:ext>
            </a:extLst>
          </p:cNvPr>
          <p:cNvSpPr>
            <a:spLocks noGrp="1"/>
          </p:cNvSpPr>
          <p:nvPr>
            <p:ph sz="half" idx="2"/>
          </p:nvPr>
        </p:nvSpPr>
        <p:spPr/>
        <p:txBody>
          <a:bodyPr/>
          <a:lstStyle/>
          <a:p>
            <a:endParaRPr lang="nb-NO"/>
          </a:p>
        </p:txBody>
      </p:sp>
      <p:pic>
        <p:nvPicPr>
          <p:cNvPr id="6" name="Picture 5">
            <a:extLst>
              <a:ext uri="{FF2B5EF4-FFF2-40B4-BE49-F238E27FC236}">
                <a16:creationId xmlns:a16="http://schemas.microsoft.com/office/drawing/2014/main" id="{5FA7315F-0B55-9F31-3517-FAF03BA2B4B8}"/>
              </a:ext>
            </a:extLst>
          </p:cNvPr>
          <p:cNvPicPr>
            <a:picLocks noChangeAspect="1"/>
          </p:cNvPicPr>
          <p:nvPr/>
        </p:nvPicPr>
        <p:blipFill>
          <a:blip r:embed="rId2"/>
          <a:stretch>
            <a:fillRect/>
          </a:stretch>
        </p:blipFill>
        <p:spPr>
          <a:xfrm>
            <a:off x="113295" y="79447"/>
            <a:ext cx="14403810" cy="8070707"/>
          </a:xfrm>
          <a:prstGeom prst="rect">
            <a:avLst/>
          </a:prstGeom>
        </p:spPr>
      </p:pic>
      <p:pic>
        <p:nvPicPr>
          <p:cNvPr id="8" name="Picture 7">
            <a:extLst>
              <a:ext uri="{FF2B5EF4-FFF2-40B4-BE49-F238E27FC236}">
                <a16:creationId xmlns:a16="http://schemas.microsoft.com/office/drawing/2014/main" id="{7283FECB-8E26-06B3-6BF6-CFCDA86FF3A3}"/>
              </a:ext>
            </a:extLst>
          </p:cNvPr>
          <p:cNvPicPr>
            <a:picLocks noChangeAspect="1"/>
          </p:cNvPicPr>
          <p:nvPr/>
        </p:nvPicPr>
        <p:blipFill>
          <a:blip r:embed="rId3"/>
          <a:stretch>
            <a:fillRect/>
          </a:stretch>
        </p:blipFill>
        <p:spPr>
          <a:xfrm>
            <a:off x="942086" y="119458"/>
            <a:ext cx="12746228" cy="7990685"/>
          </a:xfrm>
          <a:prstGeom prst="rect">
            <a:avLst/>
          </a:prstGeom>
        </p:spPr>
      </p:pic>
    </p:spTree>
    <p:extLst>
      <p:ext uri="{BB962C8B-B14F-4D97-AF65-F5344CB8AC3E}">
        <p14:creationId xmlns:p14="http://schemas.microsoft.com/office/powerpoint/2010/main" val="24225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7CF8-6C8B-5645-BE66-859BA2AE9A2F}"/>
              </a:ext>
            </a:extLst>
          </p:cNvPr>
          <p:cNvSpPr>
            <a:spLocks noGrp="1"/>
          </p:cNvSpPr>
          <p:nvPr>
            <p:ph type="title"/>
          </p:nvPr>
        </p:nvSpPr>
        <p:spPr>
          <a:xfrm>
            <a:off x="1005840" y="438151"/>
            <a:ext cx="12618720" cy="602569"/>
          </a:xfrm>
        </p:spPr>
        <p:txBody>
          <a:bodyPr>
            <a:normAutofit fontScale="90000"/>
          </a:bodyPr>
          <a:lstStyle/>
          <a:p>
            <a:r>
              <a:rPr lang="el" err="1"/>
              <a:t>Raman &amp; Koka, 2015</a:t>
            </a:r>
          </a:p>
        </p:txBody>
      </p:sp>
      <p:sp>
        <p:nvSpPr>
          <p:cNvPr id="4" name="Content Placeholder 3">
            <a:extLst>
              <a:ext uri="{FF2B5EF4-FFF2-40B4-BE49-F238E27FC236}">
                <a16:creationId xmlns:a16="http://schemas.microsoft.com/office/drawing/2014/main" id="{E7462DE3-6FB5-F9B9-FF4E-4FE25B3CF027}"/>
              </a:ext>
            </a:extLst>
          </p:cNvPr>
          <p:cNvSpPr>
            <a:spLocks noGrp="1"/>
          </p:cNvSpPr>
          <p:nvPr>
            <p:ph sz="half" idx="1"/>
          </p:nvPr>
        </p:nvSpPr>
        <p:spPr/>
        <p:txBody>
          <a:bodyPr/>
          <a:lstStyle/>
          <a:p>
            <a:endParaRPr lang="nb-NO"/>
          </a:p>
        </p:txBody>
      </p:sp>
      <p:pic>
        <p:nvPicPr>
          <p:cNvPr id="6" name="Picture 5">
            <a:extLst>
              <a:ext uri="{FF2B5EF4-FFF2-40B4-BE49-F238E27FC236}">
                <a16:creationId xmlns:a16="http://schemas.microsoft.com/office/drawing/2014/main" id="{318DDF07-6A7F-861A-F063-338CC37EEB34}"/>
              </a:ext>
            </a:extLst>
          </p:cNvPr>
          <p:cNvPicPr>
            <a:picLocks noChangeAspect="1"/>
          </p:cNvPicPr>
          <p:nvPr/>
        </p:nvPicPr>
        <p:blipFill>
          <a:blip r:embed="rId3"/>
          <a:stretch>
            <a:fillRect/>
          </a:stretch>
        </p:blipFill>
        <p:spPr>
          <a:xfrm>
            <a:off x="1266866" y="2788735"/>
            <a:ext cx="13363535" cy="2652130"/>
          </a:xfrm>
          <a:prstGeom prst="rect">
            <a:avLst/>
          </a:prstGeom>
        </p:spPr>
      </p:pic>
      <p:pic>
        <p:nvPicPr>
          <p:cNvPr id="10" name="Picture 9">
            <a:extLst>
              <a:ext uri="{FF2B5EF4-FFF2-40B4-BE49-F238E27FC236}">
                <a16:creationId xmlns:a16="http://schemas.microsoft.com/office/drawing/2014/main" id="{051D5D05-33C9-FA60-E1CD-47500DD1338C}"/>
              </a:ext>
            </a:extLst>
          </p:cNvPr>
          <p:cNvPicPr>
            <a:picLocks noChangeAspect="1"/>
          </p:cNvPicPr>
          <p:nvPr/>
        </p:nvPicPr>
        <p:blipFill>
          <a:blip r:embed="rId4"/>
          <a:stretch>
            <a:fillRect/>
          </a:stretch>
        </p:blipFill>
        <p:spPr>
          <a:xfrm>
            <a:off x="398204" y="1938328"/>
            <a:ext cx="13968245" cy="4153048"/>
          </a:xfrm>
          <a:prstGeom prst="rect">
            <a:avLst/>
          </a:prstGeom>
        </p:spPr>
      </p:pic>
      <p:pic>
        <p:nvPicPr>
          <p:cNvPr id="12" name="Picture 11">
            <a:extLst>
              <a:ext uri="{FF2B5EF4-FFF2-40B4-BE49-F238E27FC236}">
                <a16:creationId xmlns:a16="http://schemas.microsoft.com/office/drawing/2014/main" id="{E03BD534-F050-35E3-6FF4-B7D0E32D9DC2}"/>
              </a:ext>
            </a:extLst>
          </p:cNvPr>
          <p:cNvPicPr>
            <a:picLocks noChangeAspect="1"/>
          </p:cNvPicPr>
          <p:nvPr/>
        </p:nvPicPr>
        <p:blipFill>
          <a:blip r:embed="rId5"/>
          <a:stretch>
            <a:fillRect/>
          </a:stretch>
        </p:blipFill>
        <p:spPr>
          <a:xfrm>
            <a:off x="398205" y="1040718"/>
            <a:ext cx="14142479" cy="6628930"/>
          </a:xfrm>
          <a:prstGeom prst="rect">
            <a:avLst/>
          </a:prstGeom>
        </p:spPr>
      </p:pic>
    </p:spTree>
    <p:extLst>
      <p:ext uri="{BB962C8B-B14F-4D97-AF65-F5344CB8AC3E}">
        <p14:creationId xmlns:p14="http://schemas.microsoft.com/office/powerpoint/2010/main" val="77749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01E17-3A3F-E4F9-44DD-020A0B68B341}"/>
              </a:ext>
            </a:extLst>
          </p:cNvPr>
          <p:cNvSpPr>
            <a:spLocks noGrp="1"/>
          </p:cNvSpPr>
          <p:nvPr>
            <p:ph type="title"/>
          </p:nvPr>
        </p:nvSpPr>
        <p:spPr>
          <a:xfrm>
            <a:off x="2457352" y="5537882"/>
            <a:ext cx="9698352" cy="1132745"/>
          </a:xfrm>
        </p:spPr>
        <p:txBody>
          <a:bodyPr vert="horz" wrap="square" lIns="109728" tIns="54864" rIns="109728" bIns="54864" rtlCol="0" anchor="b" anchorCtr="0">
            <a:normAutofit/>
          </a:bodyPr>
          <a:lstStyle/>
          <a:p>
            <a:pPr algn="ctr"/>
            <a:r>
              <a:rPr lang="el" sz="4800"/>
              <a:t>Τώρα μερικά στερεότυπα</a:t>
            </a:r>
          </a:p>
        </p:txBody>
      </p:sp>
      <p:pic>
        <p:nvPicPr>
          <p:cNvPr id="7" name="Online Media 6" title="The IT crowd - Truest moment about tech support">
            <a:hlinkClick r:id="" action="ppaction://media"/>
            <a:extLst>
              <a:ext uri="{FF2B5EF4-FFF2-40B4-BE49-F238E27FC236}">
                <a16:creationId xmlns:a16="http://schemas.microsoft.com/office/drawing/2014/main" id="{0EA6AB1B-AC28-D005-B60E-E5C9562AE736}"/>
              </a:ext>
            </a:extLst>
          </p:cNvPr>
          <p:cNvPicPr>
            <a:picLocks noGrp="1" noRot="1" noChangeAspect="1"/>
          </p:cNvPicPr>
          <p:nvPr>
            <p:ph idx="1"/>
            <a:videoFile r:link="rId1"/>
          </p:nvPr>
        </p:nvPicPr>
        <p:blipFill>
          <a:blip r:embed="rId3"/>
          <a:stretch>
            <a:fillRect/>
          </a:stretch>
        </p:blipFill>
        <p:spPr>
          <a:xfrm>
            <a:off x="72390" y="76201"/>
            <a:ext cx="14257020" cy="8020050"/>
          </a:xfrm>
          <a:prstGeom prst="rect">
            <a:avLst/>
          </a:prstGeom>
          <a:ln w="12700">
            <a:noFill/>
          </a:ln>
        </p:spPr>
      </p:pic>
    </p:spTree>
    <p:extLst>
      <p:ext uri="{BB962C8B-B14F-4D97-AF65-F5344CB8AC3E}">
        <p14:creationId xmlns:p14="http://schemas.microsoft.com/office/powerpoint/2010/main" val="97638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FEF7-2EB4-4C43-8F4E-65EEC20F2235}"/>
              </a:ext>
            </a:extLst>
          </p:cNvPr>
          <p:cNvSpPr>
            <a:spLocks noGrp="1"/>
          </p:cNvSpPr>
          <p:nvPr>
            <p:ph type="title"/>
          </p:nvPr>
        </p:nvSpPr>
        <p:spPr>
          <a:xfrm>
            <a:off x="1005840" y="668626"/>
            <a:ext cx="12618720" cy="1360199"/>
          </a:xfrm>
        </p:spPr>
        <p:txBody>
          <a:bodyPr>
            <a:normAutofit/>
          </a:bodyPr>
          <a:lstStyle/>
          <a:p>
            <a:pPr algn="ctr"/>
            <a:r>
              <a:rPr lang="el" sz="6240"/>
              <a:t>Επίπεδα SA</a:t>
            </a:r>
          </a:p>
        </p:txBody>
      </p:sp>
      <p:graphicFrame>
        <p:nvGraphicFramePr>
          <p:cNvPr id="4" name="Plassholder for innhold 3"/>
          <p:cNvGraphicFramePr>
            <a:graphicFrameLocks noGrp="1"/>
          </p:cNvGraphicFramePr>
          <p:nvPr>
            <p:ph idx="1"/>
          </p:nvPr>
        </p:nvGraphicFramePr>
        <p:xfrm>
          <a:off x="1005840" y="2194560"/>
          <a:ext cx="12618720" cy="5223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9151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7409-4D91-4421-9FB2-00AA8986CD44}"/>
              </a:ext>
            </a:extLst>
          </p:cNvPr>
          <p:cNvSpPr>
            <a:spLocks noGrp="1"/>
          </p:cNvSpPr>
          <p:nvPr>
            <p:ph type="title"/>
          </p:nvPr>
        </p:nvSpPr>
        <p:spPr/>
        <p:txBody>
          <a:bodyPr/>
          <a:lstStyle/>
          <a:p>
            <a:r>
              <a:rPr lang="el"/>
              <a:t>Χρήση SMM για τον μετριασμό των επιθέσεων CS</a:t>
            </a:r>
          </a:p>
        </p:txBody>
      </p:sp>
      <p:sp>
        <p:nvSpPr>
          <p:cNvPr id="5" name="Content Placeholder 4">
            <a:extLst>
              <a:ext uri="{FF2B5EF4-FFF2-40B4-BE49-F238E27FC236}">
                <a16:creationId xmlns:a16="http://schemas.microsoft.com/office/drawing/2014/main" id="{31892BD1-DF70-493A-BA77-97B3ACCA8B15}"/>
              </a:ext>
            </a:extLst>
          </p:cNvPr>
          <p:cNvSpPr>
            <a:spLocks noGrp="1"/>
          </p:cNvSpPr>
          <p:nvPr>
            <p:ph idx="1"/>
          </p:nvPr>
        </p:nvSpPr>
        <p:spPr/>
        <p:txBody>
          <a:bodyPr/>
          <a:lstStyle/>
          <a:p>
            <a:r>
              <a:rPr lang="el" err="1"/>
              <a:t>Πριν από την επίθεση</a:t>
            </a:r>
          </a:p>
          <a:p>
            <a:pPr lvl="1"/>
            <a:r>
              <a:rPr lang="el"/>
              <a:t>Εκπαίδευση </a:t>
            </a:r>
          </a:p>
          <a:p>
            <a:pPr lvl="2"/>
            <a:r>
              <a:rPr lang="el"/>
              <a:t>Τεχνικά, συμπεριφορές, επικοινωνία</a:t>
            </a:r>
            <a:endParaRPr lang="nb-NO"/>
          </a:p>
          <a:p>
            <a:r>
              <a:rPr lang="el"/>
              <a:t>Κατά τη διάρκεια του Attck</a:t>
            </a:r>
            <a:endParaRPr lang="nb-NO"/>
          </a:p>
          <a:p>
            <a:pPr lvl="1"/>
            <a:r>
              <a:rPr lang="el" err="1"/>
              <a:t>Επικοινωνία, Ψυχολογική Ασφάλεια στο χώρο εργασίας</a:t>
            </a:r>
            <a:endParaRPr lang="nb-NO"/>
          </a:p>
          <a:p>
            <a:r>
              <a:rPr lang="el" err="1"/>
              <a:t>Μετά την επίθεση</a:t>
            </a:r>
          </a:p>
          <a:p>
            <a:pPr lvl="1"/>
            <a:r>
              <a:rPr lang="el"/>
              <a:t>Η καλή επικοινωνία βοηθά στη διατήρηση των οικονομικών ενδιαφερόντων</a:t>
            </a:r>
            <a:endParaRPr lang="nb-NO"/>
          </a:p>
          <a:p>
            <a:pPr lvl="1"/>
            <a:r>
              <a:rPr lang="el"/>
              <a:t>Ανασκόπηση κρίσιμης επίπτωσης</a:t>
            </a:r>
            <a:endParaRPr lang="nb-NO"/>
          </a:p>
          <a:p>
            <a:pPr lvl="2"/>
            <a:r>
              <a:rPr lang="el"/>
              <a:t>Δημιουργία/ενημέρωση σχεδίου επικοινωνίας</a:t>
            </a:r>
          </a:p>
        </p:txBody>
      </p:sp>
    </p:spTree>
    <p:extLst>
      <p:ext uri="{BB962C8B-B14F-4D97-AF65-F5344CB8AC3E}">
        <p14:creationId xmlns:p14="http://schemas.microsoft.com/office/powerpoint/2010/main" val="14743534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2AA2D052-1D97-A64F-C3E1-A69037B7AF37}"/>
              </a:ext>
            </a:extLst>
          </p:cNvPr>
          <p:cNvSpPr>
            <a:spLocks noGrp="1"/>
          </p:cNvSpPr>
          <p:nvPr>
            <p:ph type="title"/>
          </p:nvPr>
        </p:nvSpPr>
        <p:spPr>
          <a:xfrm>
            <a:off x="768096" y="390444"/>
            <a:ext cx="5242322" cy="2348209"/>
          </a:xfrm>
        </p:spPr>
        <p:txBody>
          <a:bodyPr vert="horz" wrap="square" lIns="109728" tIns="54864" rIns="109728" bIns="54864" rtlCol="0" anchor="b" anchorCtr="0">
            <a:normAutofit/>
          </a:bodyPr>
          <a:lstStyle/>
          <a:p>
            <a:r>
              <a:rPr lang="el" sz="6480"/>
              <a:t>Συνοπτικά</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096" y="3104393"/>
            <a:ext cx="4169664" cy="21946"/>
          </a:xfrm>
          <a:custGeom>
            <a:avLst/>
            <a:gdLst>
              <a:gd name="csX0" fmla="*/ 0 w 4169664"/>
              <a:gd name="csY0" fmla="*/ 0 h 21946"/>
              <a:gd name="csX1" fmla="*/ 694944 w 4169664"/>
              <a:gd name="csY1" fmla="*/ 0 h 21946"/>
              <a:gd name="csX2" fmla="*/ 1473281 w 4169664"/>
              <a:gd name="csY2" fmla="*/ 0 h 21946"/>
              <a:gd name="csX3" fmla="*/ 2084832 w 4169664"/>
              <a:gd name="csY3" fmla="*/ 0 h 21946"/>
              <a:gd name="csX4" fmla="*/ 2696383 w 4169664"/>
              <a:gd name="csY4" fmla="*/ 0 h 21946"/>
              <a:gd name="csX5" fmla="*/ 3433023 w 4169664"/>
              <a:gd name="csY5" fmla="*/ 0 h 21946"/>
              <a:gd name="csX6" fmla="*/ 4169664 w 4169664"/>
              <a:gd name="csY6" fmla="*/ 0 h 21946"/>
              <a:gd name="csX7" fmla="*/ 4169664 w 4169664"/>
              <a:gd name="csY7" fmla="*/ 21946 h 21946"/>
              <a:gd name="csX8" fmla="*/ 3391327 w 4169664"/>
              <a:gd name="csY8" fmla="*/ 21946 h 21946"/>
              <a:gd name="csX9" fmla="*/ 2654686 w 4169664"/>
              <a:gd name="csY9" fmla="*/ 21946 h 21946"/>
              <a:gd name="csX10" fmla="*/ 1959742 w 4169664"/>
              <a:gd name="csY10" fmla="*/ 21946 h 21946"/>
              <a:gd name="csX11" fmla="*/ 1223101 w 4169664"/>
              <a:gd name="csY11" fmla="*/ 21946 h 21946"/>
              <a:gd name="csX12" fmla="*/ 0 w 4169664"/>
              <a:gd name="csY12" fmla="*/ 21946 h 21946"/>
              <a:gd name="csX13" fmla="*/ 0 w 4169664"/>
              <a:gd name="csY13"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169664" h="21946" fill="none" extrusionOk="0">
                <a:moveTo>
                  <a:pt x="0" y="0"/>
                </a:moveTo>
                <a:cubicBezTo>
                  <a:pt x="339081" y="33322"/>
                  <a:pt x="420647" y="21609"/>
                  <a:pt x="694944" y="0"/>
                </a:cubicBezTo>
                <a:cubicBezTo>
                  <a:pt x="969241" y="-21609"/>
                  <a:pt x="1180055" y="-24321"/>
                  <a:pt x="1473281" y="0"/>
                </a:cubicBezTo>
                <a:cubicBezTo>
                  <a:pt x="1766507" y="24321"/>
                  <a:pt x="1796116" y="13114"/>
                  <a:pt x="2084832" y="0"/>
                </a:cubicBezTo>
                <a:cubicBezTo>
                  <a:pt x="2373548" y="-13114"/>
                  <a:pt x="2413942" y="29356"/>
                  <a:pt x="2696383" y="0"/>
                </a:cubicBezTo>
                <a:cubicBezTo>
                  <a:pt x="2978824" y="-29356"/>
                  <a:pt x="3118658" y="6767"/>
                  <a:pt x="3433023" y="0"/>
                </a:cubicBezTo>
                <a:cubicBezTo>
                  <a:pt x="3747388" y="-6767"/>
                  <a:pt x="3991753" y="34038"/>
                  <a:pt x="4169664" y="0"/>
                </a:cubicBezTo>
                <a:cubicBezTo>
                  <a:pt x="4170206" y="9051"/>
                  <a:pt x="4169188" y="17369"/>
                  <a:pt x="4169664" y="21946"/>
                </a:cubicBezTo>
                <a:cubicBezTo>
                  <a:pt x="3988313" y="44320"/>
                  <a:pt x="3581828" y="-3110"/>
                  <a:pt x="3391327" y="21946"/>
                </a:cubicBezTo>
                <a:cubicBezTo>
                  <a:pt x="3200826" y="47002"/>
                  <a:pt x="2815087" y="42788"/>
                  <a:pt x="2654686" y="21946"/>
                </a:cubicBezTo>
                <a:cubicBezTo>
                  <a:pt x="2494285" y="1104"/>
                  <a:pt x="2170161" y="39259"/>
                  <a:pt x="1959742" y="21946"/>
                </a:cubicBezTo>
                <a:cubicBezTo>
                  <a:pt x="1749323" y="4633"/>
                  <a:pt x="1372803" y="22092"/>
                  <a:pt x="1223101" y="21946"/>
                </a:cubicBezTo>
                <a:cubicBezTo>
                  <a:pt x="1073399" y="21800"/>
                  <a:pt x="522747" y="79676"/>
                  <a:pt x="0" y="21946"/>
                </a:cubicBezTo>
                <a:cubicBezTo>
                  <a:pt x="-160" y="11058"/>
                  <a:pt x="-1077" y="7820"/>
                  <a:pt x="0" y="0"/>
                </a:cubicBezTo>
                <a:close/>
              </a:path>
              <a:path w="4169664" h="21946" stroke="0" extrusionOk="0">
                <a:moveTo>
                  <a:pt x="0" y="0"/>
                </a:moveTo>
                <a:cubicBezTo>
                  <a:pt x="166200" y="-27625"/>
                  <a:pt x="425856" y="-30093"/>
                  <a:pt x="611551" y="0"/>
                </a:cubicBezTo>
                <a:cubicBezTo>
                  <a:pt x="797246" y="30093"/>
                  <a:pt x="1072994" y="-17054"/>
                  <a:pt x="1389888" y="0"/>
                </a:cubicBezTo>
                <a:cubicBezTo>
                  <a:pt x="1706782" y="17054"/>
                  <a:pt x="1754458" y="3344"/>
                  <a:pt x="1959742" y="0"/>
                </a:cubicBezTo>
                <a:cubicBezTo>
                  <a:pt x="2165026" y="-3344"/>
                  <a:pt x="2365478" y="-9580"/>
                  <a:pt x="2529596" y="0"/>
                </a:cubicBezTo>
                <a:cubicBezTo>
                  <a:pt x="2693714" y="9580"/>
                  <a:pt x="2957733" y="32618"/>
                  <a:pt x="3224540" y="0"/>
                </a:cubicBezTo>
                <a:cubicBezTo>
                  <a:pt x="3491347" y="-32618"/>
                  <a:pt x="3872692" y="41261"/>
                  <a:pt x="4169664" y="0"/>
                </a:cubicBezTo>
                <a:cubicBezTo>
                  <a:pt x="4169553" y="6078"/>
                  <a:pt x="4169935" y="12216"/>
                  <a:pt x="4169664" y="21946"/>
                </a:cubicBezTo>
                <a:cubicBezTo>
                  <a:pt x="3965016" y="-712"/>
                  <a:pt x="3738696" y="36627"/>
                  <a:pt x="3558113" y="21946"/>
                </a:cubicBezTo>
                <a:cubicBezTo>
                  <a:pt x="3377530" y="7265"/>
                  <a:pt x="3151416" y="53811"/>
                  <a:pt x="2904866" y="21946"/>
                </a:cubicBezTo>
                <a:cubicBezTo>
                  <a:pt x="2658316" y="-9919"/>
                  <a:pt x="2478158" y="31350"/>
                  <a:pt x="2126529" y="21946"/>
                </a:cubicBezTo>
                <a:cubicBezTo>
                  <a:pt x="1774900" y="12542"/>
                  <a:pt x="1614996" y="37381"/>
                  <a:pt x="1473281" y="21946"/>
                </a:cubicBezTo>
                <a:cubicBezTo>
                  <a:pt x="1331566" y="6511"/>
                  <a:pt x="1143949" y="-9533"/>
                  <a:pt x="820034" y="21946"/>
                </a:cubicBezTo>
                <a:cubicBezTo>
                  <a:pt x="496119" y="53425"/>
                  <a:pt x="198996" y="51722"/>
                  <a:pt x="0" y="21946"/>
                </a:cubicBezTo>
                <a:cubicBezTo>
                  <a:pt x="-615" y="16860"/>
                  <a:pt x="1003" y="822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1C0635B-A605-E956-4996-C74ACF9BBA9D}"/>
              </a:ext>
            </a:extLst>
          </p:cNvPr>
          <p:cNvSpPr>
            <a:spLocks noGrp="1"/>
          </p:cNvSpPr>
          <p:nvPr>
            <p:ph idx="1"/>
          </p:nvPr>
        </p:nvSpPr>
        <p:spPr>
          <a:xfrm>
            <a:off x="768097" y="3447479"/>
            <a:ext cx="5092307" cy="3984802"/>
          </a:xfrm>
        </p:spPr>
        <p:txBody>
          <a:bodyPr vert="horz" lIns="109728" tIns="54864" rIns="109728" bIns="54864" rtlCol="0">
            <a:normAutofit lnSpcReduction="10000"/>
          </a:bodyPr>
          <a:lstStyle/>
          <a:p>
            <a:r>
              <a:rPr lang="el" sz="2400"/>
              <a:t>Ανταποκριθήκατε στις προσδοκίες σας;</a:t>
            </a:r>
          </a:p>
          <a:p>
            <a:r>
              <a:rPr lang="el" sz="2400"/>
              <a:t>Πόσο σίγουρος είσαι για αυτό;</a:t>
            </a:r>
          </a:p>
          <a:p>
            <a:endParaRPr lang="en-US" sz="2400"/>
          </a:p>
          <a:p>
            <a:r>
              <a:rPr lang="el" sz="2400"/>
              <a:t>Πώς μπορεί να γίνει κατανοητό αυτό σε διαφορετικά πλαίσια;</a:t>
            </a:r>
          </a:p>
          <a:p>
            <a:endParaRPr lang="en-US" sz="2400"/>
          </a:p>
          <a:p>
            <a:r>
              <a:rPr lang="el" sz="2400"/>
              <a:t>Πώς μπορώ να το εφαρμόσω αυτό στις εμπειρίες μου (μάθηση/εργασία);</a:t>
            </a:r>
          </a:p>
        </p:txBody>
      </p:sp>
      <p:pic>
        <p:nvPicPr>
          <p:cNvPr id="5" name="Picture 4">
            <a:extLst>
              <a:ext uri="{FF2B5EF4-FFF2-40B4-BE49-F238E27FC236}">
                <a16:creationId xmlns:a16="http://schemas.microsoft.com/office/drawing/2014/main" id="{401BB550-797C-9CF8-3D29-9F04C8556B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74043" y="12"/>
            <a:ext cx="8254530" cy="822958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39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8575BB-9680-F551-446E-443B62F129D2}"/>
              </a:ext>
            </a:extLst>
          </p:cNvPr>
          <p:cNvSpPr>
            <a:spLocks noGrp="1"/>
          </p:cNvSpPr>
          <p:nvPr>
            <p:ph type="body" sz="quarter" idx="13"/>
          </p:nvPr>
        </p:nvSpPr>
        <p:spPr/>
        <p:txBody>
          <a:bodyPr/>
          <a:lstStyle/>
          <a:p>
            <a:r>
              <a:rPr lang="el"/>
              <a:t>βιβλιογραφικές αναφορές</a:t>
            </a:r>
          </a:p>
        </p:txBody>
      </p:sp>
      <p:sp>
        <p:nvSpPr>
          <p:cNvPr id="3" name="Text Placeholder 2">
            <a:extLst>
              <a:ext uri="{FF2B5EF4-FFF2-40B4-BE49-F238E27FC236}">
                <a16:creationId xmlns:a16="http://schemas.microsoft.com/office/drawing/2014/main" id="{88C5BAB3-308B-2ADE-9D5B-EFEB937CFA68}"/>
              </a:ext>
            </a:extLst>
          </p:cNvPr>
          <p:cNvSpPr>
            <a:spLocks noGrp="1"/>
          </p:cNvSpPr>
          <p:nvPr>
            <p:ph type="body" sz="quarter" idx="14"/>
          </p:nvPr>
        </p:nvSpPr>
        <p:spPr>
          <a:xfrm>
            <a:off x="575309" y="897775"/>
            <a:ext cx="12593422" cy="6024997"/>
          </a:xfrm>
        </p:spPr>
        <p:txBody>
          <a:bodyPr/>
          <a:lstStyle/>
          <a:p>
            <a:pPr algn="l"/>
            <a:endParaRPr lang="en-US" sz="1680">
              <a:solidFill>
                <a:srgbClr val="707070"/>
              </a:solidFill>
              <a:latin typeface="ElsevierSans"/>
            </a:endParaRPr>
          </a:p>
          <a:p>
            <a:pPr rtl="0"/>
            <a:r>
              <a:rPr lang="el" sz="1680">
                <a:solidFill>
                  <a:schemeClr val="tx1"/>
                </a:solidFill>
              </a:rPr>
              <a:t>Endsley, Μ. Ρ. (2015). Τελικοί προβληματισμοί: μοντέλα και μέτρα επίγνωσης της κατάστασης. </a:t>
            </a:r>
            <a:r>
              <a:rPr lang="el" sz="1680" i="1">
                <a:solidFill>
                  <a:schemeClr val="tx1"/>
                </a:solidFill>
              </a:rPr>
              <a:t>Περιοδικό Γνωστικής Μηχανικής και Λήψης Αποφάσεων</a:t>
            </a:r>
            <a:r>
              <a:rPr lang="el" sz="1680">
                <a:solidFill>
                  <a:schemeClr val="tx1"/>
                </a:solidFill>
              </a:rPr>
              <a:t>, </a:t>
            </a:r>
            <a:r>
              <a:rPr lang="el" sz="1680" i="1">
                <a:solidFill>
                  <a:schemeClr val="tx1"/>
                </a:solidFill>
              </a:rPr>
              <a:t>9</a:t>
            </a:r>
            <a:r>
              <a:rPr lang="el" sz="1680">
                <a:solidFill>
                  <a:schemeClr val="tx1"/>
                </a:solidFill>
              </a:rPr>
              <a:t>(1), 101-111.</a:t>
            </a:r>
          </a:p>
          <a:p>
            <a:pPr rtl="0"/>
            <a:r>
              <a:rPr lang="el" sz="1680">
                <a:solidFill>
                  <a:schemeClr val="tx1"/>
                </a:solidFill>
              </a:rPr>
              <a:t>Mathieu, J. E., Heffner, Τ. S., Goodwin, G. F., Salas, Ε., &amp; Cannon-Bowers, J. A. (2000). Η επίδραση των κοινών νοητικών μοντέλων στη διαδικασία και την απόδοση της ομάδας. </a:t>
            </a:r>
            <a:r>
              <a:rPr lang="el" sz="1680" i="1">
                <a:solidFill>
                  <a:schemeClr val="tx1"/>
                </a:solidFill>
              </a:rPr>
              <a:t>Περιοδικό εφαρμοσμένης ψυχολογίας</a:t>
            </a:r>
            <a:r>
              <a:rPr lang="el" sz="1680">
                <a:solidFill>
                  <a:schemeClr val="tx1"/>
                </a:solidFill>
              </a:rPr>
              <a:t>, </a:t>
            </a:r>
            <a:r>
              <a:rPr lang="el" sz="1680" i="1">
                <a:solidFill>
                  <a:schemeClr val="tx1"/>
                </a:solidFill>
              </a:rPr>
              <a:t>85</a:t>
            </a:r>
            <a:r>
              <a:rPr lang="el" sz="1680">
                <a:solidFill>
                  <a:schemeClr val="tx1"/>
                </a:solidFill>
              </a:rPr>
              <a:t>(2), 273.</a:t>
            </a:r>
          </a:p>
          <a:p>
            <a:pPr rtl="0"/>
            <a:r>
              <a:rPr lang="el" sz="1680">
                <a:solidFill>
                  <a:srgbClr val="222222"/>
                </a:solidFill>
                <a:latin typeface="Arial" panose="020B0604020202020204" pitchFamily="34" charset="0"/>
              </a:rPr>
              <a:t>Endsley, M. R. (1988, Οκτώβριος). Σχεδιασμός και αξιολόγηση για την ενίσχυση της επίγνωσης της κατάστασης. </a:t>
            </a:r>
            <a:r>
              <a:rPr lang="el" sz="1680" i="1">
                <a:solidFill>
                  <a:srgbClr val="222222"/>
                </a:solidFill>
                <a:latin typeface="Arial" panose="020B0604020202020204" pitchFamily="34" charset="0"/>
              </a:rPr>
              <a:t>Στα Πρακτικά της ετήσιας συνάντησης της Εταιρείας Ανθρώπινων Παραγόντων</a:t>
            </a:r>
            <a:r>
              <a:rPr lang="el" sz="1680">
                <a:solidFill>
                  <a:srgbClr val="222222"/>
                </a:solidFill>
                <a:latin typeface="Arial" panose="020B0604020202020204" pitchFamily="34" charset="0"/>
              </a:rPr>
              <a:t> (Τόμος 32, Νο. 2, σελ. 97-101). Sage CA: Λος Άντζελες, Καλιφόρνια: Εκδόσεις Sage.</a:t>
            </a:r>
          </a:p>
          <a:p>
            <a:pPr rtl="0"/>
            <a:r>
              <a:rPr lang="el" sz="1680">
                <a:solidFill>
                  <a:srgbClr val="222222"/>
                </a:solidFill>
                <a:latin typeface="Arial" panose="020B0604020202020204" pitchFamily="34" charset="0"/>
              </a:rPr>
              <a:t>Ask, T. F., Knox, B. J., Lugo, R. G., Hoffmann, L., &amp; Sütterlin, S. (2023, Ιούνιος). Η παιχνιδοποίηση ως νευροεργονομική προσέγγιση για τη βελτίωση της διαπροσωπικής επίγνωσης της κατάστασης στην άμυνα στον κυβερνοχώρο. Στο </a:t>
            </a:r>
            <a:r>
              <a:rPr lang="el" sz="1680" i="1">
                <a:solidFill>
                  <a:srgbClr val="222222"/>
                </a:solidFill>
                <a:latin typeface="Arial" panose="020B0604020202020204" pitchFamily="34" charset="0"/>
              </a:rPr>
              <a:t>Frontiers in Education</a:t>
            </a:r>
            <a:r>
              <a:rPr lang="el" sz="1680">
                <a:solidFill>
                  <a:srgbClr val="222222"/>
                </a:solidFill>
                <a:latin typeface="Arial" panose="020B0604020202020204" pitchFamily="34" charset="0"/>
              </a:rPr>
              <a:t> (Τόμος 8, σελ. 988043). Σύνορα.</a:t>
            </a:r>
            <a:endParaRPr lang="nb-NO" sz="1680">
              <a:solidFill>
                <a:srgbClr val="222222"/>
              </a:solidFill>
              <a:latin typeface="Arial" panose="020B0604020202020204" pitchFamily="34" charset="0"/>
            </a:endParaRPr>
          </a:p>
          <a:p>
            <a:pPr rtl="0"/>
            <a:r>
              <a:rPr lang="el" sz="1680">
                <a:solidFill>
                  <a:srgbClr val="222222"/>
                </a:solidFill>
                <a:latin typeface="Arial" panose="020B0604020202020204" pitchFamily="34" charset="0"/>
              </a:rPr>
              <a:t>Berg, Η. Ρ. (2013). Ανθρώπινοι παράγοντες και νοοτροπία ασφάλειας στη θαλάσσια ασφάλεια. </a:t>
            </a:r>
            <a:r>
              <a:rPr lang="el" sz="1680" i="1">
                <a:solidFill>
                  <a:srgbClr val="222222"/>
                </a:solidFill>
                <a:latin typeface="Arial" panose="020B0604020202020204" pitchFamily="34" charset="0"/>
              </a:rPr>
              <a:t>Θαλάσσια Ναυσιπλοΐα και Ασφάλεια Θαλάσσιων Μεταφορών: STCW, Ναυτική Εκπαίδευση και Κατάρτιση (MET), Ανθρώπινο Δυναμικό και Επάνδρωση Πληρωμάτων, Θαλάσσια Πολιτική, Logistics και Οικονομικά Θέματα</a:t>
            </a:r>
            <a:r>
              <a:rPr lang="el" sz="1680">
                <a:solidFill>
                  <a:srgbClr val="222222"/>
                </a:solidFill>
                <a:latin typeface="Arial" panose="020B0604020202020204" pitchFamily="34" charset="0"/>
              </a:rPr>
              <a:t>, </a:t>
            </a:r>
            <a:r>
              <a:rPr lang="el" sz="1680" i="1">
                <a:solidFill>
                  <a:srgbClr val="222222"/>
                </a:solidFill>
                <a:latin typeface="Arial" panose="020B0604020202020204" pitchFamily="34" charset="0"/>
              </a:rPr>
              <a:t>107</a:t>
            </a:r>
            <a:r>
              <a:rPr lang="el" sz="1680">
                <a:solidFill>
                  <a:srgbClr val="222222"/>
                </a:solidFill>
                <a:latin typeface="Arial" panose="020B0604020202020204" pitchFamily="34" charset="0"/>
              </a:rPr>
              <a:t>, 107-115.</a:t>
            </a:r>
          </a:p>
          <a:p>
            <a:r>
              <a:rPr lang="el" sz="1680">
                <a:solidFill>
                  <a:schemeClr val="tx1"/>
                </a:solidFill>
              </a:rPr>
              <a:t>Chen, Υ., Ramamurthy, Κ., &amp; Wen, K. W. (2012). Συμμόρφωση με την πολιτική ασφάλειας πληροφοριών των οργανισμών: Προσέγγιση ραβδιού ή καρότου;. </a:t>
            </a:r>
            <a:r>
              <a:rPr lang="el" sz="1680" i="1">
                <a:solidFill>
                  <a:schemeClr val="tx1"/>
                </a:solidFill>
              </a:rPr>
              <a:t>Εφημερίδα των Πληροφοριακών Συστημάτων Διαχείρισης</a:t>
            </a:r>
            <a:r>
              <a:rPr lang="el" sz="1680">
                <a:solidFill>
                  <a:schemeClr val="tx1"/>
                </a:solidFill>
              </a:rPr>
              <a:t>, </a:t>
            </a:r>
            <a:r>
              <a:rPr lang="el" sz="1680" i="1">
                <a:solidFill>
                  <a:schemeClr val="tx1"/>
                </a:solidFill>
              </a:rPr>
              <a:t>29</a:t>
            </a:r>
            <a:r>
              <a:rPr lang="el" sz="1680">
                <a:solidFill>
                  <a:schemeClr val="tx1"/>
                </a:solidFill>
              </a:rPr>
              <a:t>(3), 157-188.</a:t>
            </a:r>
          </a:p>
          <a:p>
            <a:r>
              <a:rPr lang="el" altLang="en-US" sz="1680">
                <a:solidFill>
                  <a:srgbClr val="000000"/>
                </a:solidFill>
              </a:rPr>
              <a:t>Ψυχολογική Ασφάλεια και Μαθησιακή Συμπεριφορά σε Ομάδες Εργασίας. </a:t>
            </a:r>
            <a:r>
              <a:rPr lang="el" altLang="en-US" sz="1680" i="1">
                <a:solidFill>
                  <a:srgbClr val="000000"/>
                </a:solidFill>
              </a:rPr>
              <a:t>Administrative Science Quarterly</a:t>
            </a:r>
            <a:r>
              <a:rPr lang="el" altLang="en-US" sz="1680">
                <a:solidFill>
                  <a:srgbClr val="000000"/>
                </a:solidFill>
              </a:rPr>
              <a:t>, Τόμος 44, Νο 2 (Ιούνιος, 1999), σ. 350-383, Amy Edmondson </a:t>
            </a:r>
          </a:p>
          <a:p>
            <a:r>
              <a:rPr lang="el" sz="1680" err="1">
                <a:solidFill>
                  <a:srgbClr val="222222"/>
                </a:solidFill>
                <a:latin typeface="Arial" panose="020B0604020202020204" pitchFamily="34" charset="0"/>
              </a:rPr>
              <a:t>Sætrevik, Β., &amp; Hystad, S. W. (2017). Η επίγνωση της κατάστασης ως καθοριστικός παράγοντας για μη ασφαλείς ενέργειες και υποκειμενική εκτίμηση κινδύνου σε πλοία ανοικτής θαλάσσης. </a:t>
            </a:r>
            <a:r>
              <a:rPr lang="el" sz="1680" i="1">
                <a:solidFill>
                  <a:srgbClr val="222222"/>
                </a:solidFill>
                <a:latin typeface="Arial" panose="020B0604020202020204" pitchFamily="34" charset="0"/>
              </a:rPr>
              <a:t>Επιστήμη ασφάλειας</a:t>
            </a:r>
            <a:r>
              <a:rPr lang="el" sz="1680">
                <a:solidFill>
                  <a:srgbClr val="222222"/>
                </a:solidFill>
                <a:latin typeface="Arial" panose="020B0604020202020204" pitchFamily="34" charset="0"/>
              </a:rPr>
              <a:t>, </a:t>
            </a:r>
            <a:r>
              <a:rPr lang="el" sz="1680" i="1">
                <a:solidFill>
                  <a:srgbClr val="222222"/>
                </a:solidFill>
                <a:latin typeface="Arial" panose="020B0604020202020204" pitchFamily="34" charset="0"/>
              </a:rPr>
              <a:t>93</a:t>
            </a:r>
            <a:r>
              <a:rPr lang="el" sz="1680">
                <a:solidFill>
                  <a:srgbClr val="222222"/>
                </a:solidFill>
                <a:latin typeface="Arial" panose="020B0604020202020204" pitchFamily="34" charset="0"/>
              </a:rPr>
              <a:t>, 214-221.</a:t>
            </a:r>
          </a:p>
          <a:p>
            <a:r>
              <a:rPr lang="el" sz="1680" err="1">
                <a:solidFill>
                  <a:srgbClr val="222222"/>
                </a:solidFill>
                <a:latin typeface="Arial" panose="020B0604020202020204" pitchFamily="34" charset="0"/>
              </a:rPr>
              <a:t>Borgersen, H. C., Hystad, S. W., Larsson, G., &amp; Eid, J. (2014). Αυθεντικό κλίμα ηγεσίας και ασφάλειας μεταξύ των ναυτικών. </a:t>
            </a:r>
            <a:r>
              <a:rPr lang="el" sz="1680" i="1">
                <a:solidFill>
                  <a:srgbClr val="222222"/>
                </a:solidFill>
                <a:latin typeface="Arial" panose="020B0604020202020204" pitchFamily="34" charset="0"/>
              </a:rPr>
              <a:t>Περιοδικό Ηγεσίας &amp; Οργανωτικών Σπουδών</a:t>
            </a:r>
            <a:r>
              <a:rPr lang="el" sz="1680">
                <a:solidFill>
                  <a:srgbClr val="222222"/>
                </a:solidFill>
                <a:latin typeface="Arial" panose="020B0604020202020204" pitchFamily="34" charset="0"/>
              </a:rPr>
              <a:t>, </a:t>
            </a:r>
            <a:r>
              <a:rPr lang="el" sz="1680" i="1">
                <a:solidFill>
                  <a:srgbClr val="222222"/>
                </a:solidFill>
                <a:latin typeface="Arial" panose="020B0604020202020204" pitchFamily="34" charset="0"/>
              </a:rPr>
              <a:t>21</a:t>
            </a:r>
            <a:r>
              <a:rPr lang="el" sz="1680">
                <a:solidFill>
                  <a:srgbClr val="222222"/>
                </a:solidFill>
                <a:latin typeface="Arial" panose="020B0604020202020204" pitchFamily="34" charset="0"/>
              </a:rPr>
              <a:t>(4), 394-402.</a:t>
            </a:r>
            <a:endParaRPr lang="en-US" sz="1680">
              <a:solidFill>
                <a:srgbClr val="000000"/>
              </a:solidFill>
              <a:latin typeface="Arial" panose="020B0604020202020204" pitchFamily="34" charset="0"/>
            </a:endParaRPr>
          </a:p>
          <a:p>
            <a:endParaRPr lang="en-US" altLang="en-US" sz="1680">
              <a:solidFill>
                <a:srgbClr val="000000"/>
              </a:solidFill>
            </a:endParaRPr>
          </a:p>
          <a:p>
            <a:pPr marL="0" indent="0">
              <a:buNone/>
            </a:pPr>
            <a:endParaRPr lang="nb-NO" sz="1680"/>
          </a:p>
          <a:p>
            <a:pPr rtl="0"/>
            <a:endParaRPr lang="en-US" sz="1680">
              <a:solidFill>
                <a:srgbClr val="222222"/>
              </a:solidFill>
              <a:latin typeface="Arial" panose="020B0604020202020204" pitchFamily="34" charset="0"/>
            </a:endParaRPr>
          </a:p>
          <a:p>
            <a:pPr rtl="0"/>
            <a:endParaRPr lang="nb-NO" sz="1680">
              <a:solidFill>
                <a:srgbClr val="222222"/>
              </a:solidFill>
              <a:latin typeface="Arial" panose="020B0604020202020204" pitchFamily="34" charset="0"/>
            </a:endParaRPr>
          </a:p>
          <a:p>
            <a:pPr rtl="0"/>
            <a:endParaRPr lang="nb-NO" sz="1680"/>
          </a:p>
          <a:p>
            <a:endParaRPr lang="nb-NO" sz="1680"/>
          </a:p>
        </p:txBody>
      </p:sp>
    </p:spTree>
    <p:extLst>
      <p:ext uri="{BB962C8B-B14F-4D97-AF65-F5344CB8AC3E}">
        <p14:creationId xmlns:p14="http://schemas.microsoft.com/office/powerpoint/2010/main" val="25276072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p:txBody>
          <a:bodyPr/>
          <a:lstStyle/>
          <a:p>
            <a:r>
              <a:rPr lang="el"/>
              <a:t>Ευχαριστώ</a:t>
            </a:r>
          </a:p>
        </p:txBody>
      </p:sp>
      <p:pic>
        <p:nvPicPr>
          <p:cNvPr id="6" name="Picture Placeholder 5" descr="Ένα άτομο και ένα άτομο που κοιτάζει μια οθόνη υπολογιστή">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p:txBody>
          <a:bodyPr/>
          <a:lstStyle/>
          <a:p>
            <a:r>
              <a:rPr lang="el"/>
              <a:t>Στείλτε όλες τις ερωτήσεις στους εκπαιδευτές.</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871645" y="1"/>
            <a:ext cx="3514660" cy="8245736"/>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sz="216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948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FACA5D-1E42-4CEF-977E-F095C85CED0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12271" y="0"/>
            <a:ext cx="9052758" cy="7355366"/>
          </a:xfrm>
          <a:prstGeom prst="rect">
            <a:avLst/>
          </a:prstGeom>
          <a:ln>
            <a:noFill/>
          </a:ln>
        </p:spPr>
      </p:pic>
      <p:sp>
        <p:nvSpPr>
          <p:cNvPr id="5" name="Oval 4">
            <a:extLst>
              <a:ext uri="{FF2B5EF4-FFF2-40B4-BE49-F238E27FC236}">
                <a16:creationId xmlns:a16="http://schemas.microsoft.com/office/drawing/2014/main" id="{8AC2D946-D1A0-4C94-8A79-AF6E2C2C5FF6}"/>
              </a:ext>
            </a:extLst>
          </p:cNvPr>
          <p:cNvSpPr/>
          <p:nvPr/>
        </p:nvSpPr>
        <p:spPr>
          <a:xfrm>
            <a:off x="8071735" y="-144997"/>
            <a:ext cx="2512446" cy="19395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
        <p:nvSpPr>
          <p:cNvPr id="16" name="Oval 15">
            <a:extLst>
              <a:ext uri="{FF2B5EF4-FFF2-40B4-BE49-F238E27FC236}">
                <a16:creationId xmlns:a16="http://schemas.microsoft.com/office/drawing/2014/main" id="{9BC84B08-510A-4639-AC14-CF76B5BE7268}"/>
              </a:ext>
            </a:extLst>
          </p:cNvPr>
          <p:cNvSpPr/>
          <p:nvPr/>
        </p:nvSpPr>
        <p:spPr>
          <a:xfrm>
            <a:off x="8382710" y="6160518"/>
            <a:ext cx="1916214" cy="13673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
        <p:nvSpPr>
          <p:cNvPr id="18" name="Oval 17">
            <a:extLst>
              <a:ext uri="{FF2B5EF4-FFF2-40B4-BE49-F238E27FC236}">
                <a16:creationId xmlns:a16="http://schemas.microsoft.com/office/drawing/2014/main" id="{741CBC8A-8AAD-479B-96F1-AF98FB5E876E}"/>
              </a:ext>
            </a:extLst>
          </p:cNvPr>
          <p:cNvSpPr/>
          <p:nvPr/>
        </p:nvSpPr>
        <p:spPr>
          <a:xfrm>
            <a:off x="5783581" y="4374275"/>
            <a:ext cx="5125424" cy="17862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417121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BB03D41D-4BFA-41FD-ACC2-DD60DD1FC08D}"/>
  <p:tag name="ATHENA.CUSTOMXMLCONTENT" val="&lt;?xml version=&quot;1.0&quot;?&gt;&lt;athena xmlns=&quot;http://schemas.microsoft.com/edu/athena&quot; version=&quot;0.1.3517.0&quot;&gt;&lt;timings duration=&quot;30315&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BB9D9CB8-123F-466D-B3EF-229A32CE9CED}"/>
  <p:tag name="ATHENA.CUSTOMXMLCONTENT" val="&lt;?xml version=&quot;1.0&quot;?&gt;&lt;athena xmlns=&quot;http://schemas.microsoft.com/edu/athena&quot; version=&quot;0.1.3517.0&quot;&gt;&lt;timings duration=&quot;16450&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32364869-BC91-4869-9F2D-9AD341E48D6F}"/>
  <p:tag name="ATHENA.CUSTOMXMLCONTENT" val="&lt;?xml version=&quot;1.0&quot;?&gt;&lt;athena xmlns=&quot;http://schemas.microsoft.com/edu/athena&quot; version=&quot;0.1.3517.0&quot;&gt;&lt;timings duration=&quot;8534&quot;/&gt;&lt;/athen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D0A7A2-7BE6-4EA9-B9F9-99CA4DBC03F3}" vid="{1ECF88F3-7EA2-44A5-BDE5-1200A1A52E6A}"/>
    </a:ext>
  </a:extLst>
</a:theme>
</file>

<file path=ppt/theme/theme2.xml><?xml version="1.0" encoding="utf-8"?>
<a:theme xmlns:a="http://schemas.openxmlformats.org/drawingml/2006/main" name="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517.0">
  <timings duration="142812"/>
</athena>
</file>

<file path=customXml/item10.xml><?xml version="1.0" encoding="utf-8"?>
<athena xmlns="http://schemas.microsoft.com/edu/athena" version="0.1.3517.0">
  <timings duration="16450"/>
</athena>
</file>

<file path=customXml/item11.xml><?xml version="1.0" encoding="utf-8"?>
<athena xmlns="http://schemas.microsoft.com/edu/athena" version="0.1.3517.0">
  <timings duration="16450"/>
</athena>
</file>

<file path=customXml/item12.xml><?xml version="1.0" encoding="utf-8"?>
<athena xmlns="http://schemas.microsoft.com/edu/athena" version="0.1.3517.0">
  <timings duration="71339"/>
</athena>
</file>

<file path=customXml/item13.xml><?xml version="1.0" encoding="utf-8"?>
<athena xmlns="http://schemas.microsoft.com/edu/athena" version="0.1.3517.0">
  <timings duration="115509"/>
</athena>
</file>

<file path=customXml/item2.xml><?xml version="1.0" encoding="utf-8"?>
<athena xmlns="http://schemas.microsoft.com/edu/athena" version="0.1.3517.0">
  <timings duration="116444"/>
</athena>
</file>

<file path=customXml/item3.xml><?xml version="1.0" encoding="utf-8"?>
<athena xmlns="http://schemas.microsoft.com/edu/athena" version="0.1.3517.0">
  <timings duration="30315"/>
</athena>
</file>

<file path=customXml/item4.xml><?xml version="1.0" encoding="utf-8"?>
<athena xmlns="http://schemas.microsoft.com/edu/athena" version="0.1.3517.0">
  <timings duration="8534"/>
</athena>
</file>

<file path=customXml/item5.xml><?xml version="1.0" encoding="utf-8"?>
<athena xmlns="http://schemas.microsoft.com/edu/athena" version="0.1.3517.0">
  <timings duration="362101"/>
</athena>
</file>

<file path=customXml/item6.xml><?xml version="1.0" encoding="utf-8"?>
<athena xmlns="http://schemas.microsoft.com/edu/athena" version="0.1.3517.0">
  <ink scale="0.7224563">AAEAAAD/////AQAAAAAAAAAMAgAAAE9BdXRob3JQUFQsIFZlcnNpb249MC4xLjM1MTcuMCwgQ3VsdHVyZT1uZXV0cmFsLCBQdWJsaWNLZXlUb2tlbj0zMWJmMzg1NmFkMzY0ZTM1BQEAAAALSW5rTWF0dGVyVjEDAAAADUxpc3RgMStfaXRlbXMMTGlzdGAxK19zaXplD0xpc3RgMStfdmVyc2lvbgQAABdTaGFyZWQuSW5raW5nLklua0F0b21bXQIAAAAICAIAAAAJAwAAAAIAAAAWAAAABwMAAAAAAQAAAAQAAAAECUlua0F0b21WMQIAAAAJBAAAAAkFAAAADQIFBAAAAAtQZW5TdHJva2VWMQQAAAAKQXR0cmlidXRlcwVUcmFjZQlTdGFydFRpbWUEVHlwZQQEAAQPUGVuQXR0cmlidXRlc1YxAgAAAApJbmtUcmFjZVYxAgAAABAMQWN0aW9uVHlwZVYxAgAAAAIAAAAJBgAAAAkHAAAA+XMAAAAAAAAF+P///wxBY3Rpb25UeXBlVjEBAAAAB3ZhbHVlX18ACAIAAAAAAAAABQUAAAANQ2xlYXJDYW52YXNWMQIAAAAJU3RhcnRUaW1lBFR5cGUABBAMQWN0aW9uVHlwZVYxAgAAAAIAAACrFgE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AAAAAAOA/AAAAAAAA4D8AAAA/AAAAAAAAAAAL</ink>
</athena>
</file>

<file path=customXml/item7.xml><?xml version="1.0" encoding="utf-8"?>
<athena xmlns="http://schemas.microsoft.com/edu/athena" version="0.1.3517.0">
  <timings duration="8534"/>
</athena>
</file>

<file path=customXml/item8.xml><?xml version="1.0" encoding="utf-8"?>
<athena xmlns="http://schemas.microsoft.com/edu/athena" version="0.1.3517.0">
  <timings duration="30315"/>
</athena>
</file>

<file path=customXml/item9.xml><?xml version="1.0" encoding="utf-8"?>
<athena xmlns="http://schemas.microsoft.com/edu/athena" version="0.1.3517.0">
  <timings duration="174614"/>
</athena>
</file>

<file path=customXml/itemProps1.xml><?xml version="1.0" encoding="utf-8"?>
<ds:datastoreItem xmlns:ds="http://schemas.openxmlformats.org/officeDocument/2006/customXml" ds:itemID="{D1864494-59E7-498D-913D-0F65D06F6411}">
  <ds:schemaRefs>
    <ds:schemaRef ds:uri="http://schemas.microsoft.com/edu/athena"/>
  </ds:schemaRefs>
</ds:datastoreItem>
</file>

<file path=customXml/itemProps10.xml><?xml version="1.0" encoding="utf-8"?>
<ds:datastoreItem xmlns:ds="http://schemas.openxmlformats.org/officeDocument/2006/customXml" ds:itemID="{62C9948B-D880-4ED7-8B4C-9071F1A6786F}">
  <ds:schemaRefs>
    <ds:schemaRef ds:uri="http://schemas.microsoft.com/edu/athena"/>
  </ds:schemaRefs>
</ds:datastoreItem>
</file>

<file path=customXml/itemProps11.xml><?xml version="1.0" encoding="utf-8"?>
<ds:datastoreItem xmlns:ds="http://schemas.openxmlformats.org/officeDocument/2006/customXml" ds:itemID="{2805EC88-4562-4B5F-8A30-4A6D6CFF927D}">
  <ds:schemaRefs>
    <ds:schemaRef ds:uri="http://schemas.microsoft.com/edu/athena"/>
  </ds:schemaRefs>
</ds:datastoreItem>
</file>

<file path=customXml/itemProps12.xml><?xml version="1.0" encoding="utf-8"?>
<ds:datastoreItem xmlns:ds="http://schemas.openxmlformats.org/officeDocument/2006/customXml" ds:itemID="{B4852DDA-C7C3-44E4-894C-4AFE6144B566}">
  <ds:schemaRefs>
    <ds:schemaRef ds:uri="http://schemas.microsoft.com/edu/athena"/>
  </ds:schemaRefs>
</ds:datastoreItem>
</file>

<file path=customXml/itemProps13.xml><?xml version="1.0" encoding="utf-8"?>
<ds:datastoreItem xmlns:ds="http://schemas.openxmlformats.org/officeDocument/2006/customXml" ds:itemID="{2AFA4837-5DBE-43EC-9E30-B0B2F9E98A9E}">
  <ds:schemaRefs>
    <ds:schemaRef ds:uri="http://schemas.microsoft.com/edu/athena"/>
  </ds:schemaRefs>
</ds:datastoreItem>
</file>

<file path=customXml/itemProps2.xml><?xml version="1.0" encoding="utf-8"?>
<ds:datastoreItem xmlns:ds="http://schemas.openxmlformats.org/officeDocument/2006/customXml" ds:itemID="{3E201CF2-03EC-4A84-B6FB-06068A722A58}">
  <ds:schemaRefs>
    <ds:schemaRef ds:uri="http://schemas.microsoft.com/edu/athena"/>
  </ds:schemaRefs>
</ds:datastoreItem>
</file>

<file path=customXml/itemProps3.xml><?xml version="1.0" encoding="utf-8"?>
<ds:datastoreItem xmlns:ds="http://schemas.openxmlformats.org/officeDocument/2006/customXml" ds:itemID="{F6085EBF-E351-4347-ACF1-426D1FF82272}">
  <ds:schemaRefs>
    <ds:schemaRef ds:uri="http://schemas.microsoft.com/edu/athena"/>
  </ds:schemaRefs>
</ds:datastoreItem>
</file>

<file path=customXml/itemProps4.xml><?xml version="1.0" encoding="utf-8"?>
<ds:datastoreItem xmlns:ds="http://schemas.openxmlformats.org/officeDocument/2006/customXml" ds:itemID="{20122FD5-5037-4161-8198-972A16235E07}">
  <ds:schemaRefs>
    <ds:schemaRef ds:uri="http://schemas.microsoft.com/edu/athena"/>
  </ds:schemaRefs>
</ds:datastoreItem>
</file>

<file path=customXml/itemProps5.xml><?xml version="1.0" encoding="utf-8"?>
<ds:datastoreItem xmlns:ds="http://schemas.openxmlformats.org/officeDocument/2006/customXml" ds:itemID="{52142907-A74C-498B-AF41-5E7E2D039A7E}">
  <ds:schemaRefs>
    <ds:schemaRef ds:uri="http://schemas.microsoft.com/edu/athena"/>
  </ds:schemaRefs>
</ds:datastoreItem>
</file>

<file path=customXml/itemProps6.xml><?xml version="1.0" encoding="utf-8"?>
<ds:datastoreItem xmlns:ds="http://schemas.openxmlformats.org/officeDocument/2006/customXml" ds:itemID="{D1771139-3510-40CE-B05F-331E41900058}">
  <ds:schemaRefs>
    <ds:schemaRef ds:uri="http://schemas.microsoft.com/edu/athena"/>
  </ds:schemaRefs>
</ds:datastoreItem>
</file>

<file path=customXml/itemProps7.xml><?xml version="1.0" encoding="utf-8"?>
<ds:datastoreItem xmlns:ds="http://schemas.openxmlformats.org/officeDocument/2006/customXml" ds:itemID="{32364869-BC91-4869-9F2D-9AD341E48D6F}">
  <ds:schemaRefs>
    <ds:schemaRef ds:uri="http://schemas.microsoft.com/edu/athena"/>
  </ds:schemaRefs>
</ds:datastoreItem>
</file>

<file path=customXml/itemProps8.xml><?xml version="1.0" encoding="utf-8"?>
<ds:datastoreItem xmlns:ds="http://schemas.openxmlformats.org/officeDocument/2006/customXml" ds:itemID="{BB03D41D-4BFA-41FD-ACC2-DD60DD1FC08D}">
  <ds:schemaRefs>
    <ds:schemaRef ds:uri="http://schemas.microsoft.com/edu/athena"/>
  </ds:schemaRefs>
</ds:datastoreItem>
</file>

<file path=customXml/itemProps9.xml><?xml version="1.0" encoding="utf-8"?>
<ds:datastoreItem xmlns:ds="http://schemas.openxmlformats.org/officeDocument/2006/customXml" ds:itemID="{FCB9D366-B166-4412-B972-8FB427140357}">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4</TotalTime>
  <Words>7554</Words>
  <Application>Microsoft Office PowerPoint</Application>
  <PresentationFormat>Custom</PresentationFormat>
  <Paragraphs>742</Paragraphs>
  <Slides>83</Slides>
  <Notes>38</Notes>
  <HiddenSlides>0</HiddenSlides>
  <MMClips>2</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83</vt:i4>
      </vt:variant>
    </vt:vector>
  </HeadingPairs>
  <TitlesOfParts>
    <vt:vector size="97" baseType="lpstr">
      <vt:lpstr>Arial</vt:lpstr>
      <vt:lpstr>Calibri</vt:lpstr>
      <vt:lpstr>Calibri Light</vt:lpstr>
      <vt:lpstr>CMR10</vt:lpstr>
      <vt:lpstr>Courier New</vt:lpstr>
      <vt:lpstr>ElsevierSans</vt:lpstr>
      <vt:lpstr>Helvetica Neue</vt:lpstr>
      <vt:lpstr>Palatino Linotype</vt:lpstr>
      <vt:lpstr>Verdana</vt:lpstr>
      <vt:lpstr>Wingdings</vt:lpstr>
      <vt:lpstr>Office Theme</vt:lpstr>
      <vt:lpstr>Office'i kujundus</vt:lpstr>
      <vt:lpstr>Office</vt:lpstr>
      <vt:lpstr>1_Office</vt:lpstr>
      <vt:lpstr>PowerPoint Presentation</vt:lpstr>
      <vt:lpstr>Ευχαριστίες</vt:lpstr>
      <vt:lpstr>PowerPoint Presentation</vt:lpstr>
      <vt:lpstr>PowerPoint Presentation</vt:lpstr>
      <vt:lpstr>PowerPoint Presentation</vt:lpstr>
      <vt:lpstr>PowerPoint Presentation</vt:lpstr>
      <vt:lpstr>Επίγνωση της κατάστασης - Ορισμός</vt:lpstr>
      <vt:lpstr>Επίπεδα SA</vt:lpstr>
      <vt:lpstr>PowerPoint Presentation</vt:lpstr>
      <vt:lpstr>Από το My Domain</vt:lpstr>
      <vt:lpstr>PowerPoint Presentation</vt:lpstr>
      <vt:lpstr>Επεξεργασία από κάτω προς τα πάνω / με βάση τα δεδομένα</vt:lpstr>
      <vt:lpstr>Ταίριασμα μοτίβων</vt:lpstr>
      <vt:lpstr>Νοητικά μοντέλα</vt:lpstr>
      <vt:lpstr>Αλληλεπίδραση μεταξύ των επιπέδων SA</vt:lpstr>
      <vt:lpstr>Παράγοντες που επηρεάζουν την SA σε αρχάριους και ειδικούς</vt:lpstr>
      <vt:lpstr>PowerPoint Presentation</vt:lpstr>
      <vt:lpstr>PowerPoint Presentation</vt:lpstr>
      <vt:lpstr>8 Άλλες απειλές για την Α.Ε.</vt:lpstr>
      <vt:lpstr>Κοινωνική πτυχή των CS, SA &amp; SMMM</vt:lpstr>
      <vt:lpstr>Ομαδική Γνώση</vt:lpstr>
      <vt:lpstr>Μακρογνώση</vt:lpstr>
      <vt:lpstr>PowerPoint Presentation</vt:lpstr>
      <vt:lpstr>PowerPoint Presentation</vt:lpstr>
      <vt:lpstr>PowerPoint Presentation</vt:lpstr>
      <vt:lpstr>PowerPoint Presentation</vt:lpstr>
      <vt:lpstr>PowerPoint Presentation</vt:lpstr>
      <vt:lpstr>PowerPoint Presentation</vt:lpstr>
      <vt:lpstr>Ασφάλεια στον κυβερνοχώρο και ανάλυση κατάστασης</vt:lpstr>
      <vt:lpstr>Πληροφορίες για τις απεικονίσεις</vt:lpstr>
      <vt:lpstr>Οπτικοποιήσεις βελτίωσης SA: ένα παράδειγμα SCADA</vt:lpstr>
      <vt:lpstr>PowerPoint Presentation</vt:lpstr>
      <vt:lpstr>Περίληψη: Αρχές σχεδιασμού με επίκεντρο την SA</vt:lpstr>
      <vt:lpstr>Επικοινωνία RCP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Μια 3D απεικόνιση μικτής πραγματικότητας της τοπολογίας και της δραστηριότητας του δικτύου έχει ως αποτέλεσμα καλύτερη δυαδική επικοινωνία της ομάδας στον κυβερνοχώρο και επίγνωση της κατάστασης στον κυβερνοχώρο</vt:lpstr>
      <vt:lpstr>PowerPoint Presentation</vt:lpstr>
      <vt:lpstr>PowerPoint Presentation</vt:lpstr>
      <vt:lpstr>Ερωτήσεις</vt:lpstr>
      <vt:lpstr>Ερωτήσεις</vt:lpstr>
      <vt:lpstr>Μέθοδοι</vt:lpstr>
      <vt:lpstr>Μέθοδοι</vt:lpstr>
      <vt:lpstr>Οπτικοποιήσεις στη συνθήκη Arkime (2D).</vt:lpstr>
      <vt:lpstr>Απεικονίσεις στη συνθήκη VDE (3D).</vt:lpstr>
      <vt:lpstr>Η επικοινωνία είναι καλύτερη στην ομάδα VDE</vt:lpstr>
      <vt:lpstr>Η επικοινωνία είναι καλύτερη στην ομάδα VDE</vt:lpstr>
      <vt:lpstr>Η επικοινωνία είναι καλύτερη στην ομάδα VDE</vt:lpstr>
      <vt:lpstr>Ο όρος δεν είχε καμία επίδραση στη λήψη αποφάσεων</vt:lpstr>
      <vt:lpstr>Περίληψη και συζήτηση</vt:lpstr>
      <vt:lpstr>Συμπέρασμα</vt:lpstr>
      <vt:lpstr>Τι να επικοινωνήσετε</vt:lpstr>
      <vt:lpstr>PowerPoint Presentation</vt:lpstr>
      <vt:lpstr>PowerPoint Presentation</vt:lpstr>
      <vt:lpstr>PowerPoint Presentation</vt:lpstr>
      <vt:lpstr>PowerPoint Presentation</vt:lpstr>
      <vt:lpstr>Έρευνα στην Επικοινωνία στο CDX</vt:lpstr>
      <vt:lpstr>PowerPoint Presentation</vt:lpstr>
      <vt:lpstr>Η Γνώση ως Ανθρώπινος Παράγοντας</vt:lpstr>
      <vt:lpstr>PowerPoint Presentation</vt:lpstr>
      <vt:lpstr>PowerPoint Presentation</vt:lpstr>
      <vt:lpstr>PowerPoint Presentation</vt:lpstr>
      <vt:lpstr>PowerPoint Presentation</vt:lpstr>
      <vt:lpstr>PowerPoint Presentation</vt:lpstr>
      <vt:lpstr>Τι να επικοινωνήσετε - SITREPS</vt:lpstr>
      <vt:lpstr>PowerPoint Presentation</vt:lpstr>
      <vt:lpstr>PowerPoint Presentation</vt:lpstr>
      <vt:lpstr>PowerPoint Presentation</vt:lpstr>
      <vt:lpstr>Γιατί;</vt:lpstr>
      <vt:lpstr>Ας μιλήσουμε</vt:lpstr>
      <vt:lpstr>PowerPoint Presentation</vt:lpstr>
      <vt:lpstr>Raman &amp; Koka, 2015</vt:lpstr>
      <vt:lpstr>Τώρα μερικά στερεότυπα</vt:lpstr>
      <vt:lpstr>Χρήση SMM για τον μετριασμό των επιθέσεων CS</vt:lpstr>
      <vt:lpstr>Συνοπτικά</vt:lpstr>
      <vt:lpstr>PowerPoint Presentation</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a a</cp:lastModifiedBy>
  <cp:revision>14</cp:revision>
  <dcterms:modified xsi:type="dcterms:W3CDTF">2026-02-16T15:16:28Z</dcterms:modified>
</cp:coreProperties>
</file>