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tags/tag2.xml" ContentType="application/vnd.openxmlformats-officedocument.presentationml.tags+xml"/>
  <Override PartName="/ppt/notesSlides/notesSlide4.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notesSlides/notesSlide5.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notesSlides/notesSlide6.xml" ContentType="application/vnd.openxmlformats-officedocument.presentationml.notesSlide+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notesSlides/notesSlide7.xml" ContentType="application/vnd.openxmlformats-officedocument.presentationml.notesSlide+xml"/>
  <Override PartName="/ppt/tags/tag15.xml" ContentType="application/vnd.openxmlformats-officedocument.presentationml.tags+xml"/>
  <Override PartName="/ppt/tags/tag16.xml" ContentType="application/vnd.openxmlformats-officedocument.presentationml.tags+xml"/>
  <Override PartName="/ppt/notesSlides/notesSlide8.xml" ContentType="application/vnd.openxmlformats-officedocument.presentationml.notesSlide+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notesSlides/notesSlide11.xml" ContentType="application/vnd.openxmlformats-officedocument.presentationml.notesSlide+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notesSlides/notesSlide12.xml" ContentType="application/vnd.openxmlformats-officedocument.presentationml.notesSlide+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34.xml" ContentType="application/vnd.openxmlformats-officedocument.presentationml.tags+xml"/>
  <Override PartName="/ppt/notesSlides/notesSlide15.xml" ContentType="application/vnd.openxmlformats-officedocument.presentationml.notesSlide+xml"/>
  <Override PartName="/ppt/tags/tag35.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p15="http://schemas.microsoft.com/office/powerpoint/2012/mai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53" r:id="rId2"/>
    <p:sldMasterId id="2147483666" r:id="rId3"/>
  </p:sldMasterIdLst>
  <p:notesMasterIdLst>
    <p:notesMasterId r:id="rId114"/>
  </p:notesMasterIdLst>
  <p:sldIdLst>
    <p:sldId id="376" r:id="rId4"/>
    <p:sldId id="407" r:id="rId5"/>
    <p:sldId id="946" r:id="rId6"/>
    <p:sldId id="339" r:id="rId7"/>
    <p:sldId id="341" r:id="rId8"/>
    <p:sldId id="895" r:id="rId9"/>
    <p:sldId id="896" r:id="rId10"/>
    <p:sldId id="904" r:id="rId11"/>
    <p:sldId id="906" r:id="rId12"/>
    <p:sldId id="900" r:id="rId13"/>
    <p:sldId id="901" r:id="rId14"/>
    <p:sldId id="905" r:id="rId15"/>
    <p:sldId id="907" r:id="rId16"/>
    <p:sldId id="908" r:id="rId17"/>
    <p:sldId id="909" r:id="rId18"/>
    <p:sldId id="911" r:id="rId19"/>
    <p:sldId id="903" r:id="rId20"/>
    <p:sldId id="920" r:id="rId21"/>
    <p:sldId id="921" r:id="rId22"/>
    <p:sldId id="912" r:id="rId23"/>
    <p:sldId id="930" r:id="rId24"/>
    <p:sldId id="922" r:id="rId25"/>
    <p:sldId id="931" r:id="rId26"/>
    <p:sldId id="932" r:id="rId27"/>
    <p:sldId id="923" r:id="rId28"/>
    <p:sldId id="933" r:id="rId29"/>
    <p:sldId id="948" r:id="rId30"/>
    <p:sldId id="924" r:id="rId31"/>
    <p:sldId id="949" r:id="rId32"/>
    <p:sldId id="950" r:id="rId33"/>
    <p:sldId id="925" r:id="rId34"/>
    <p:sldId id="926" r:id="rId35"/>
    <p:sldId id="927" r:id="rId36"/>
    <p:sldId id="913" r:id="rId37"/>
    <p:sldId id="914" r:id="rId38"/>
    <p:sldId id="938" r:id="rId39"/>
    <p:sldId id="939" r:id="rId40"/>
    <p:sldId id="928" r:id="rId41"/>
    <p:sldId id="918" r:id="rId42"/>
    <p:sldId id="940" r:id="rId43"/>
    <p:sldId id="941" r:id="rId44"/>
    <p:sldId id="947" r:id="rId45"/>
    <p:sldId id="935" r:id="rId46"/>
    <p:sldId id="936" r:id="rId47"/>
    <p:sldId id="934" r:id="rId48"/>
    <p:sldId id="945" r:id="rId49"/>
    <p:sldId id="937" r:id="rId50"/>
    <p:sldId id="942" r:id="rId51"/>
    <p:sldId id="944" r:id="rId52"/>
    <p:sldId id="943" r:id="rId53"/>
    <p:sldId id="929" r:id="rId54"/>
    <p:sldId id="2586" r:id="rId55"/>
    <p:sldId id="951" r:id="rId56"/>
    <p:sldId id="338" r:id="rId57"/>
    <p:sldId id="2587" r:id="rId58"/>
    <p:sldId id="2604" r:id="rId59"/>
    <p:sldId id="2605" r:id="rId60"/>
    <p:sldId id="662" r:id="rId61"/>
    <p:sldId id="2606" r:id="rId62"/>
    <p:sldId id="2607" r:id="rId63"/>
    <p:sldId id="2608" r:id="rId64"/>
    <p:sldId id="2613" r:id="rId65"/>
    <p:sldId id="660" r:id="rId66"/>
    <p:sldId id="661" r:id="rId67"/>
    <p:sldId id="664" r:id="rId68"/>
    <p:sldId id="2614" r:id="rId69"/>
    <p:sldId id="2609" r:id="rId70"/>
    <p:sldId id="262" r:id="rId71"/>
    <p:sldId id="260" r:id="rId72"/>
    <p:sldId id="340" r:id="rId73"/>
    <p:sldId id="2615" r:id="rId74"/>
    <p:sldId id="2610" r:id="rId75"/>
    <p:sldId id="2611" r:id="rId76"/>
    <p:sldId id="428" r:id="rId77"/>
    <p:sldId id="629" r:id="rId78"/>
    <p:sldId id="627" r:id="rId79"/>
    <p:sldId id="698" r:id="rId80"/>
    <p:sldId id="697" r:id="rId81"/>
    <p:sldId id="2616" r:id="rId82"/>
    <p:sldId id="954" r:id="rId83"/>
    <p:sldId id="373" r:id="rId84"/>
    <p:sldId id="2617" r:id="rId85"/>
    <p:sldId id="605" r:id="rId86"/>
    <p:sldId id="953" r:id="rId87"/>
    <p:sldId id="609" r:id="rId88"/>
    <p:sldId id="2618" r:id="rId89"/>
    <p:sldId id="2619" r:id="rId90"/>
    <p:sldId id="2620" r:id="rId91"/>
    <p:sldId id="308" r:id="rId92"/>
    <p:sldId id="2621" r:id="rId93"/>
    <p:sldId id="2622" r:id="rId94"/>
    <p:sldId id="2623" r:id="rId95"/>
    <p:sldId id="2624" r:id="rId96"/>
    <p:sldId id="2625" r:id="rId97"/>
    <p:sldId id="2612" r:id="rId98"/>
    <p:sldId id="2626" r:id="rId99"/>
    <p:sldId id="2627" r:id="rId100"/>
    <p:sldId id="2628" r:id="rId101"/>
    <p:sldId id="346" r:id="rId102"/>
    <p:sldId id="618" r:id="rId103"/>
    <p:sldId id="2629" r:id="rId104"/>
    <p:sldId id="2630" r:id="rId105"/>
    <p:sldId id="2631" r:id="rId106"/>
    <p:sldId id="297" r:id="rId107"/>
    <p:sldId id="641" r:id="rId108"/>
    <p:sldId id="642" r:id="rId109"/>
    <p:sldId id="643" r:id="rId110"/>
    <p:sldId id="955" r:id="rId111"/>
    <p:sldId id="347" r:id="rId112"/>
    <p:sldId id="387" r:id="rId113"/>
  </p:sldIdLst>
  <p:sldSz cx="14630400" cy="8229600"/>
  <p:notesSz cx="8229600" cy="14630400"/>
  <p:defaultTex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A0ED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0233" autoAdjust="0"/>
  </p:normalViewPr>
  <p:slideViewPr>
    <p:cSldViewPr snapToGrid="0" snapToObjects="1">
      <p:cViewPr varScale="1">
        <p:scale>
          <a:sx n="83" d="100"/>
          <a:sy n="83" d="100"/>
        </p:scale>
        <p:origin x="1038"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117" Type="http://schemas.openxmlformats.org/officeDocument/2006/relationships/theme" Target="theme/theme1.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slide" Target="slides/slide81.xml"/><Relationship Id="rId89" Type="http://schemas.openxmlformats.org/officeDocument/2006/relationships/slide" Target="slides/slide86.xml"/><Relationship Id="rId112" Type="http://schemas.openxmlformats.org/officeDocument/2006/relationships/slide" Target="slides/slide109.xml"/><Relationship Id="rId16" Type="http://schemas.openxmlformats.org/officeDocument/2006/relationships/slide" Target="slides/slide13.xml"/><Relationship Id="rId107" Type="http://schemas.openxmlformats.org/officeDocument/2006/relationships/slide" Target="slides/slide104.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102" Type="http://schemas.openxmlformats.org/officeDocument/2006/relationships/slide" Target="slides/slide99.xml"/><Relationship Id="rId5" Type="http://schemas.openxmlformats.org/officeDocument/2006/relationships/slide" Target="slides/slide2.xml"/><Relationship Id="rId90" Type="http://schemas.openxmlformats.org/officeDocument/2006/relationships/slide" Target="slides/slide87.xml"/><Relationship Id="rId95" Type="http://schemas.openxmlformats.org/officeDocument/2006/relationships/slide" Target="slides/slide92.xml"/><Relationship Id="rId22" Type="http://schemas.openxmlformats.org/officeDocument/2006/relationships/slide" Target="slides/slide19.xml"/><Relationship Id="rId27" Type="http://schemas.openxmlformats.org/officeDocument/2006/relationships/slide" Target="slides/slide24.xml"/><Relationship Id="rId43" Type="http://schemas.openxmlformats.org/officeDocument/2006/relationships/slide" Target="slides/slide40.xml"/><Relationship Id="rId48" Type="http://schemas.openxmlformats.org/officeDocument/2006/relationships/slide" Target="slides/slide45.xml"/><Relationship Id="rId64" Type="http://schemas.openxmlformats.org/officeDocument/2006/relationships/slide" Target="slides/slide61.xml"/><Relationship Id="rId69" Type="http://schemas.openxmlformats.org/officeDocument/2006/relationships/slide" Target="slides/slide66.xml"/><Relationship Id="rId113" Type="http://schemas.openxmlformats.org/officeDocument/2006/relationships/slide" Target="slides/slide110.xml"/><Relationship Id="rId118" Type="http://schemas.openxmlformats.org/officeDocument/2006/relationships/tableStyles" Target="tableStyles.xml"/><Relationship Id="rId80" Type="http://schemas.openxmlformats.org/officeDocument/2006/relationships/slide" Target="slides/slide77.xml"/><Relationship Id="rId85" Type="http://schemas.openxmlformats.org/officeDocument/2006/relationships/slide" Target="slides/slide82.xml"/><Relationship Id="rId12" Type="http://schemas.openxmlformats.org/officeDocument/2006/relationships/slide" Target="slides/slide9.xml"/><Relationship Id="rId17" Type="http://schemas.openxmlformats.org/officeDocument/2006/relationships/slide" Target="slides/slide14.xml"/><Relationship Id="rId33" Type="http://schemas.openxmlformats.org/officeDocument/2006/relationships/slide" Target="slides/slide30.xml"/><Relationship Id="rId38" Type="http://schemas.openxmlformats.org/officeDocument/2006/relationships/slide" Target="slides/slide35.xml"/><Relationship Id="rId59" Type="http://schemas.openxmlformats.org/officeDocument/2006/relationships/slide" Target="slides/slide56.xml"/><Relationship Id="rId103" Type="http://schemas.openxmlformats.org/officeDocument/2006/relationships/slide" Target="slides/slide100.xml"/><Relationship Id="rId108" Type="http://schemas.openxmlformats.org/officeDocument/2006/relationships/slide" Target="slides/slide105.xml"/><Relationship Id="rId54" Type="http://schemas.openxmlformats.org/officeDocument/2006/relationships/slide" Target="slides/slide51.xml"/><Relationship Id="rId70" Type="http://schemas.openxmlformats.org/officeDocument/2006/relationships/slide" Target="slides/slide67.xml"/><Relationship Id="rId75" Type="http://schemas.openxmlformats.org/officeDocument/2006/relationships/slide" Target="slides/slide72.xml"/><Relationship Id="rId91" Type="http://schemas.openxmlformats.org/officeDocument/2006/relationships/slide" Target="slides/slide88.xml"/><Relationship Id="rId96" Type="http://schemas.openxmlformats.org/officeDocument/2006/relationships/slide" Target="slides/slide93.xml"/><Relationship Id="rId1" Type="http://schemas.openxmlformats.org/officeDocument/2006/relationships/slideMaster" Target="slideMasters/slideMaster1.xml"/><Relationship Id="rId6" Type="http://schemas.openxmlformats.org/officeDocument/2006/relationships/slide" Target="slides/slide3.xml"/><Relationship Id="rId23" Type="http://schemas.openxmlformats.org/officeDocument/2006/relationships/slide" Target="slides/slide20.xml"/><Relationship Id="rId28" Type="http://schemas.openxmlformats.org/officeDocument/2006/relationships/slide" Target="slides/slide25.xml"/><Relationship Id="rId49" Type="http://schemas.openxmlformats.org/officeDocument/2006/relationships/slide" Target="slides/slide46.xml"/><Relationship Id="rId114" Type="http://schemas.openxmlformats.org/officeDocument/2006/relationships/notesMaster" Target="notesMasters/notesMaster1.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slide" Target="slides/slide83.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slide" Target="slides/slide10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slide" Target="slides/slide101.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110" Type="http://schemas.openxmlformats.org/officeDocument/2006/relationships/slide" Target="slides/slide107.xml"/><Relationship Id="rId115" Type="http://schemas.openxmlformats.org/officeDocument/2006/relationships/presProps" Target="presProps.xml"/><Relationship Id="rId61" Type="http://schemas.openxmlformats.org/officeDocument/2006/relationships/slide" Target="slides/slide58.xml"/><Relationship Id="rId82" Type="http://schemas.openxmlformats.org/officeDocument/2006/relationships/slide" Target="slides/slide79.xml"/><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slide" Target="slides/slide102.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slide" Target="slides/slide90.xml"/><Relationship Id="rId98" Type="http://schemas.openxmlformats.org/officeDocument/2006/relationships/slide" Target="slides/slide95.xml"/><Relationship Id="rId3" Type="http://schemas.openxmlformats.org/officeDocument/2006/relationships/slideMaster" Target="slideMasters/slideMaster3.xml"/><Relationship Id="rId25" Type="http://schemas.openxmlformats.org/officeDocument/2006/relationships/slide" Target="slides/slide22.xml"/><Relationship Id="rId46" Type="http://schemas.openxmlformats.org/officeDocument/2006/relationships/slide" Target="slides/slide43.xml"/><Relationship Id="rId67" Type="http://schemas.openxmlformats.org/officeDocument/2006/relationships/slide" Target="slides/slide64.xml"/><Relationship Id="rId116" Type="http://schemas.openxmlformats.org/officeDocument/2006/relationships/viewProps" Target="viewProps.xml"/><Relationship Id="rId20" Type="http://schemas.openxmlformats.org/officeDocument/2006/relationships/slide" Target="slides/slide17.xml"/><Relationship Id="rId41" Type="http://schemas.openxmlformats.org/officeDocument/2006/relationships/slide" Target="slides/slide38.xml"/><Relationship Id="rId62" Type="http://schemas.openxmlformats.org/officeDocument/2006/relationships/slide" Target="slides/slide59.xml"/><Relationship Id="rId83" Type="http://schemas.openxmlformats.org/officeDocument/2006/relationships/slide" Target="slides/slide80.xml"/><Relationship Id="rId88" Type="http://schemas.openxmlformats.org/officeDocument/2006/relationships/slide" Target="slides/slide85.xml"/><Relationship Id="rId111" Type="http://schemas.openxmlformats.org/officeDocument/2006/relationships/slide" Target="slides/slide108.xml"/><Relationship Id="rId15" Type="http://schemas.openxmlformats.org/officeDocument/2006/relationships/slide" Target="slides/slide12.xml"/><Relationship Id="rId36" Type="http://schemas.openxmlformats.org/officeDocument/2006/relationships/slide" Target="slides/slide33.xml"/><Relationship Id="rId57" Type="http://schemas.openxmlformats.org/officeDocument/2006/relationships/slide" Target="slides/slide54.xml"/><Relationship Id="rId106" Type="http://schemas.openxmlformats.org/officeDocument/2006/relationships/slide" Target="slides/slide103.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sp="http://schemas.microsoft.com/office/drawing/2008/diagram" xmlns:dgm="http://schemas.openxmlformats.org/drawingml/2006/diagram" xmlns:a="http://schemas.openxmlformats.org/drawingml/2006/main">
  <dgm:ptLst>
    <dgm:pt modelId="{B796EEE4-1CD6-4FE7-9658-E2DD7542689B}" type="doc">
      <dgm:prSet loTypeId="urn:microsoft.com/office/officeart/2005/8/layout/hProcess9" loCatId="process" qsTypeId="urn:microsoft.com/office/officeart/2005/8/quickstyle/simple1" qsCatId="simple" csTypeId="urn:microsoft.com/office/officeart/2005/8/colors/colorful2" csCatId="colorful" phldr="1"/>
      <dgm:spPr/>
    </dgm:pt>
    <dgm:pt modelId="{D7FE3124-8026-4399-B9E7-021F4541D646}">
      <dgm:prSet phldrT="[Tekst]"/>
      <dgm:spPr/>
      <dgm:t>
        <a:bodyPr/>
        <a:lstStyle/>
        <a:p>
          <a:r>
            <a:rPr lang="de-DE" dirty="0"/>
            <a:t>Livello 1</a:t>
          </a:r>
        </a:p>
        <a:p>
          <a:r>
            <a:rPr lang="de-DE" dirty="0" err="1"/>
            <a:t>Percezione</a:t>
          </a:r>
          <a:endParaRPr lang="nb-NO" dirty="0"/>
        </a:p>
      </dgm:t>
    </dgm:pt>
    <dgm:pt modelId="{98D220BE-1887-4067-9E47-A518F71E6651}" type="parTrans" cxnId="{626F828B-680A-44D3-A6CD-27BECB9329BF}">
      <dgm:prSet/>
      <dgm:spPr/>
      <dgm:t>
        <a:bodyPr/>
        <a:lstStyle/>
        <a:p>
          <a:endParaRPr lang="nb-NO"/>
        </a:p>
      </dgm:t>
    </dgm:pt>
    <dgm:pt modelId="{673C4DF9-6BD0-4772-8A64-366233725BF0}" type="sibTrans" cxnId="{626F828B-680A-44D3-A6CD-27BECB9329BF}">
      <dgm:prSet/>
      <dgm:spPr/>
      <dgm:t>
        <a:bodyPr/>
        <a:lstStyle/>
        <a:p>
          <a:endParaRPr lang="nb-NO"/>
        </a:p>
      </dgm:t>
    </dgm:pt>
    <dgm:pt modelId="{9D5132AB-C251-42F7-A9B3-83CF867D73D7}">
      <dgm:prSet phldrT="[Tekst]"/>
      <dgm:spPr/>
      <dgm:t>
        <a:bodyPr/>
        <a:lstStyle/>
        <a:p>
          <a:r>
            <a:rPr lang="de-DE" dirty="0"/>
            <a:t>Livello 2</a:t>
          </a:r>
        </a:p>
        <a:p>
          <a:r>
            <a:rPr lang="de-DE" dirty="0" err="1"/>
            <a:t>Comprensione</a:t>
          </a:r>
          <a:endParaRPr lang="nb-NO" dirty="0"/>
        </a:p>
      </dgm:t>
    </dgm:pt>
    <dgm:pt modelId="{7FAE4E27-23CF-4890-B247-B3FE85FF273A}" type="parTrans" cxnId="{69847D13-1FDD-4C97-ADE7-1B8C53C76175}">
      <dgm:prSet/>
      <dgm:spPr/>
      <dgm:t>
        <a:bodyPr/>
        <a:lstStyle/>
        <a:p>
          <a:endParaRPr lang="nb-NO"/>
        </a:p>
      </dgm:t>
    </dgm:pt>
    <dgm:pt modelId="{7D7E29ED-FD88-4247-B2C4-46D1891CF8D0}" type="sibTrans" cxnId="{69847D13-1FDD-4C97-ADE7-1B8C53C76175}">
      <dgm:prSet/>
      <dgm:spPr/>
      <dgm:t>
        <a:bodyPr/>
        <a:lstStyle/>
        <a:p>
          <a:endParaRPr lang="nb-NO"/>
        </a:p>
      </dgm:t>
    </dgm:pt>
    <dgm:pt modelId="{914AFCBE-331B-431D-AC75-74C245BE3CB6}">
      <dgm:prSet phldrT="[Tekst]"/>
      <dgm:spPr/>
      <dgm:t>
        <a:bodyPr/>
        <a:lstStyle/>
        <a:p>
          <a:r>
            <a:rPr lang="de-DE" dirty="0"/>
            <a:t>Livello 3</a:t>
          </a:r>
        </a:p>
        <a:p>
          <a:r>
            <a:rPr lang="de-DE" dirty="0" err="1"/>
            <a:t>Proiezione</a:t>
          </a:r>
          <a:endParaRPr lang="nb-NO" dirty="0"/>
        </a:p>
      </dgm:t>
    </dgm:pt>
    <dgm:pt modelId="{C501FE9E-18A2-4FF5-B5EF-C86729F9C69B}" type="parTrans" cxnId="{74977518-D6B0-45FA-ADD8-704D3A80C98E}">
      <dgm:prSet/>
      <dgm:spPr/>
      <dgm:t>
        <a:bodyPr/>
        <a:lstStyle/>
        <a:p>
          <a:endParaRPr lang="nb-NO"/>
        </a:p>
      </dgm:t>
    </dgm:pt>
    <dgm:pt modelId="{E97D8506-EF9E-4AEB-ADD3-30ED4DC14A88}" type="sibTrans" cxnId="{74977518-D6B0-45FA-ADD8-704D3A80C98E}">
      <dgm:prSet/>
      <dgm:spPr/>
      <dgm:t>
        <a:bodyPr/>
        <a:lstStyle/>
        <a:p>
          <a:endParaRPr lang="nb-NO"/>
        </a:p>
      </dgm:t>
    </dgm:pt>
    <dgm:pt modelId="{DCE67C41-4951-4CDA-9D4F-C88B24C20C71}" type="pres">
      <dgm:prSet presAssocID="{B796EEE4-1CD6-4FE7-9658-E2DD7542689B}" presName="CompostProcess" presStyleCnt="0">
        <dgm:presLayoutVars>
          <dgm:dir/>
          <dgm:resizeHandles val="exact"/>
        </dgm:presLayoutVars>
      </dgm:prSet>
      <dgm:spPr/>
    </dgm:pt>
    <dgm:pt modelId="{B5FEB7E9-E2E9-4805-816E-0589447BBB1F}" type="pres">
      <dgm:prSet presAssocID="{B796EEE4-1CD6-4FE7-9658-E2DD7542689B}" presName="arrow" presStyleLbl="bgShp" presStyleIdx="0" presStyleCnt="1"/>
      <dgm:spPr/>
    </dgm:pt>
    <dgm:pt modelId="{14E6068E-6C76-4854-8545-B7453FB7A94C}" type="pres">
      <dgm:prSet presAssocID="{B796EEE4-1CD6-4FE7-9658-E2DD7542689B}" presName="linearProcess" presStyleCnt="0"/>
      <dgm:spPr/>
    </dgm:pt>
    <dgm:pt modelId="{F5A2F4EC-34B8-4E1A-AD03-63ED703AC7C0}" type="pres">
      <dgm:prSet presAssocID="{D7FE3124-8026-4399-B9E7-021F4541D646}" presName="textNode" presStyleLbl="node1" presStyleIdx="0" presStyleCnt="3">
        <dgm:presLayoutVars>
          <dgm:bulletEnabled val="1"/>
        </dgm:presLayoutVars>
      </dgm:prSet>
      <dgm:spPr/>
    </dgm:pt>
    <dgm:pt modelId="{2AA9B4EE-9226-44FF-9F1D-C7279D92A204}" type="pres">
      <dgm:prSet presAssocID="{673C4DF9-6BD0-4772-8A64-366233725BF0}" presName="sibTrans" presStyleCnt="0"/>
      <dgm:spPr/>
    </dgm:pt>
    <dgm:pt modelId="{D450C82A-820F-4007-8747-D0E34BB1C67A}" type="pres">
      <dgm:prSet presAssocID="{9D5132AB-C251-42F7-A9B3-83CF867D73D7}" presName="textNode" presStyleLbl="node1" presStyleIdx="1" presStyleCnt="3">
        <dgm:presLayoutVars>
          <dgm:bulletEnabled val="1"/>
        </dgm:presLayoutVars>
      </dgm:prSet>
      <dgm:spPr/>
    </dgm:pt>
    <dgm:pt modelId="{B511DEE9-6139-4DF0-8FE9-323E3467ED47}" type="pres">
      <dgm:prSet presAssocID="{7D7E29ED-FD88-4247-B2C4-46D1891CF8D0}" presName="sibTrans" presStyleCnt="0"/>
      <dgm:spPr/>
    </dgm:pt>
    <dgm:pt modelId="{719CB80B-CCE4-41E9-BE0F-69472E79C945}" type="pres">
      <dgm:prSet presAssocID="{914AFCBE-331B-431D-AC75-74C245BE3CB6}" presName="textNode" presStyleLbl="node1" presStyleIdx="2" presStyleCnt="3">
        <dgm:presLayoutVars>
          <dgm:bulletEnabled val="1"/>
        </dgm:presLayoutVars>
      </dgm:prSet>
      <dgm:spPr/>
    </dgm:pt>
  </dgm:ptLst>
  <dgm:cxnLst>
    <dgm:cxn modelId="{69847D13-1FDD-4C97-ADE7-1B8C53C76175}" srcId="{B796EEE4-1CD6-4FE7-9658-E2DD7542689B}" destId="{9D5132AB-C251-42F7-A9B3-83CF867D73D7}" srcOrd="1" destOrd="0" parTransId="{7FAE4E27-23CF-4890-B247-B3FE85FF273A}" sibTransId="{7D7E29ED-FD88-4247-B2C4-46D1891CF8D0}"/>
    <dgm:cxn modelId="{74977518-D6B0-45FA-ADD8-704D3A80C98E}" srcId="{B796EEE4-1CD6-4FE7-9658-E2DD7542689B}" destId="{914AFCBE-331B-431D-AC75-74C245BE3CB6}" srcOrd="2" destOrd="0" parTransId="{C501FE9E-18A2-4FF5-B5EF-C86729F9C69B}" sibTransId="{E97D8506-EF9E-4AEB-ADD3-30ED4DC14A88}"/>
    <dgm:cxn modelId="{3F0F283B-768C-4F87-AFAD-C97B7140B525}" type="presOf" srcId="{D7FE3124-8026-4399-B9E7-021F4541D646}" destId="{F5A2F4EC-34B8-4E1A-AD03-63ED703AC7C0}" srcOrd="0" destOrd="0" presId="urn:microsoft.com/office/officeart/2005/8/layout/hProcess9"/>
    <dgm:cxn modelId="{2EEC3E5F-B453-4EDC-8763-8E090F6E1E60}" type="presOf" srcId="{9D5132AB-C251-42F7-A9B3-83CF867D73D7}" destId="{D450C82A-820F-4007-8747-D0E34BB1C67A}" srcOrd="0" destOrd="0" presId="urn:microsoft.com/office/officeart/2005/8/layout/hProcess9"/>
    <dgm:cxn modelId="{9080F687-AE42-428C-9718-2945690604E3}" type="presOf" srcId="{914AFCBE-331B-431D-AC75-74C245BE3CB6}" destId="{719CB80B-CCE4-41E9-BE0F-69472E79C945}" srcOrd="0" destOrd="0" presId="urn:microsoft.com/office/officeart/2005/8/layout/hProcess9"/>
    <dgm:cxn modelId="{626F828B-680A-44D3-A6CD-27BECB9329BF}" srcId="{B796EEE4-1CD6-4FE7-9658-E2DD7542689B}" destId="{D7FE3124-8026-4399-B9E7-021F4541D646}" srcOrd="0" destOrd="0" parTransId="{98D220BE-1887-4067-9E47-A518F71E6651}" sibTransId="{673C4DF9-6BD0-4772-8A64-366233725BF0}"/>
    <dgm:cxn modelId="{3F77D4CC-1E9A-4B03-B2F9-708B6E0E6B8D}" type="presOf" srcId="{B796EEE4-1CD6-4FE7-9658-E2DD7542689B}" destId="{DCE67C41-4951-4CDA-9D4F-C88B24C20C71}" srcOrd="0" destOrd="0" presId="urn:microsoft.com/office/officeart/2005/8/layout/hProcess9"/>
    <dgm:cxn modelId="{9C2654C3-72BF-42A9-9554-50B28AF1FF02}" type="presParOf" srcId="{DCE67C41-4951-4CDA-9D4F-C88B24C20C71}" destId="{B5FEB7E9-E2E9-4805-816E-0589447BBB1F}" srcOrd="0" destOrd="0" presId="urn:microsoft.com/office/officeart/2005/8/layout/hProcess9"/>
    <dgm:cxn modelId="{AF782C16-9217-4AFD-9947-5391EEFBA32B}" type="presParOf" srcId="{DCE67C41-4951-4CDA-9D4F-C88B24C20C71}" destId="{14E6068E-6C76-4854-8545-B7453FB7A94C}" srcOrd="1" destOrd="0" presId="urn:microsoft.com/office/officeart/2005/8/layout/hProcess9"/>
    <dgm:cxn modelId="{767A5964-8E24-4A80-B376-14AD59B4C575}" type="presParOf" srcId="{14E6068E-6C76-4854-8545-B7453FB7A94C}" destId="{F5A2F4EC-34B8-4E1A-AD03-63ED703AC7C0}" srcOrd="0" destOrd="0" presId="urn:microsoft.com/office/officeart/2005/8/layout/hProcess9"/>
    <dgm:cxn modelId="{0E003BB7-0BE5-4ECB-9742-F766457D3150}" type="presParOf" srcId="{14E6068E-6C76-4854-8545-B7453FB7A94C}" destId="{2AA9B4EE-9226-44FF-9F1D-C7279D92A204}" srcOrd="1" destOrd="0" presId="urn:microsoft.com/office/officeart/2005/8/layout/hProcess9"/>
    <dgm:cxn modelId="{02A39359-CFF5-4193-B004-4CB46E007E62}" type="presParOf" srcId="{14E6068E-6C76-4854-8545-B7453FB7A94C}" destId="{D450C82A-820F-4007-8747-D0E34BB1C67A}" srcOrd="2" destOrd="0" presId="urn:microsoft.com/office/officeart/2005/8/layout/hProcess9"/>
    <dgm:cxn modelId="{E48264C1-A2B6-467E-ACF2-6E2D4D59183D}" type="presParOf" srcId="{14E6068E-6C76-4854-8545-B7453FB7A94C}" destId="{B511DEE9-6139-4DF0-8FE9-323E3467ED47}" srcOrd="3" destOrd="0" presId="urn:microsoft.com/office/officeart/2005/8/layout/hProcess9"/>
    <dgm:cxn modelId="{8A145992-34B8-4BD2-B4DF-85E9D4B960AF}" type="presParOf" srcId="{14E6068E-6C76-4854-8545-B7453FB7A94C}" destId="{719CB80B-CCE4-41E9-BE0F-69472E79C945}" srcOrd="4" destOrd="0" presId="urn:microsoft.com/office/officeart/2005/8/layout/hProcess9"/>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5FEB7E9-E2E9-4805-816E-0589447BBB1F}">
      <dsp:nvSpPr>
        <dsp:cNvPr id="0" name=""/>
        <dsp:cNvSpPr/>
      </dsp:nvSpPr>
      <dsp:spPr>
        <a:xfrm>
          <a:off x="946403" y="0"/>
          <a:ext cx="10725912" cy="5223053"/>
        </a:xfrm>
        <a:prstGeom prst="rightArrow">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5A2F4EC-34B8-4E1A-AD03-63ED703AC7C0}">
      <dsp:nvSpPr>
        <dsp:cNvPr id="0" name=""/>
        <dsp:cNvSpPr/>
      </dsp:nvSpPr>
      <dsp:spPr>
        <a:xfrm>
          <a:off x="104129" y="1566915"/>
          <a:ext cx="3785616" cy="2089221"/>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140970" rIns="140970" bIns="140970" numCol="1" spcCol="1270" anchor="ctr" anchorCtr="0">
          <a:noAutofit/>
        </a:bodyPr>
        <a:lstStyle/>
        <a:p>
          <a:pPr marL="0" lvl="0" indent="0" algn="ctr" defTabSz="1644650">
            <a:lnSpc>
              <a:spcPct val="90000"/>
            </a:lnSpc>
            <a:spcBef>
              <a:spcPct val="0"/>
            </a:spcBef>
            <a:spcAft>
              <a:spcPct val="35000"/>
            </a:spcAft>
            <a:buNone/>
          </a:pPr>
          <a:r>
            <a:rPr lang="de-DE" sz="3700" kern="1200" dirty="0"/>
            <a:t>Level 1</a:t>
          </a:r>
        </a:p>
        <a:p>
          <a:pPr marL="0" lvl="0" indent="0" algn="ctr" defTabSz="1644650">
            <a:lnSpc>
              <a:spcPct val="90000"/>
            </a:lnSpc>
            <a:spcBef>
              <a:spcPct val="0"/>
            </a:spcBef>
            <a:spcAft>
              <a:spcPct val="35000"/>
            </a:spcAft>
            <a:buNone/>
          </a:pPr>
          <a:r>
            <a:rPr lang="de-DE" sz="3700" kern="1200" dirty="0" err="1"/>
            <a:t>Perception</a:t>
          </a:r>
          <a:endParaRPr lang="nb-NO" sz="3700" kern="1200" dirty="0"/>
        </a:p>
      </dsp:txBody>
      <dsp:txXfrm>
        <a:off x="206116" y="1668902"/>
        <a:ext cx="3581642" cy="1885247"/>
      </dsp:txXfrm>
    </dsp:sp>
    <dsp:sp modelId="{D450C82A-820F-4007-8747-D0E34BB1C67A}">
      <dsp:nvSpPr>
        <dsp:cNvPr id="0" name=""/>
        <dsp:cNvSpPr/>
      </dsp:nvSpPr>
      <dsp:spPr>
        <a:xfrm>
          <a:off x="4416552" y="1566915"/>
          <a:ext cx="3785616" cy="2089221"/>
        </a:xfrm>
        <a:prstGeom prst="roundRect">
          <a:avLst/>
        </a:prstGeom>
        <a:solidFill>
          <a:schemeClr val="accent2">
            <a:hueOff val="3221807"/>
            <a:satOff val="-9246"/>
            <a:lumOff val="-14805"/>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140970" rIns="140970" bIns="140970" numCol="1" spcCol="1270" anchor="ctr" anchorCtr="0">
          <a:noAutofit/>
        </a:bodyPr>
        <a:lstStyle/>
        <a:p>
          <a:pPr marL="0" lvl="0" indent="0" algn="ctr" defTabSz="1644650">
            <a:lnSpc>
              <a:spcPct val="90000"/>
            </a:lnSpc>
            <a:spcBef>
              <a:spcPct val="0"/>
            </a:spcBef>
            <a:spcAft>
              <a:spcPct val="35000"/>
            </a:spcAft>
            <a:buNone/>
          </a:pPr>
          <a:r>
            <a:rPr lang="de-DE" sz="3700" kern="1200" dirty="0"/>
            <a:t>Level 2</a:t>
          </a:r>
        </a:p>
        <a:p>
          <a:pPr marL="0" lvl="0" indent="0" algn="ctr" defTabSz="1644650">
            <a:lnSpc>
              <a:spcPct val="90000"/>
            </a:lnSpc>
            <a:spcBef>
              <a:spcPct val="0"/>
            </a:spcBef>
            <a:spcAft>
              <a:spcPct val="35000"/>
            </a:spcAft>
            <a:buNone/>
          </a:pPr>
          <a:r>
            <a:rPr lang="de-DE" sz="3700" kern="1200" dirty="0" err="1"/>
            <a:t>Comprehension</a:t>
          </a:r>
          <a:endParaRPr lang="nb-NO" sz="3700" kern="1200" dirty="0"/>
        </a:p>
      </dsp:txBody>
      <dsp:txXfrm>
        <a:off x="4518539" y="1668902"/>
        <a:ext cx="3581642" cy="1885247"/>
      </dsp:txXfrm>
    </dsp:sp>
    <dsp:sp modelId="{719CB80B-CCE4-41E9-BE0F-69472E79C945}">
      <dsp:nvSpPr>
        <dsp:cNvPr id="0" name=""/>
        <dsp:cNvSpPr/>
      </dsp:nvSpPr>
      <dsp:spPr>
        <a:xfrm>
          <a:off x="8728974" y="1566915"/>
          <a:ext cx="3785616" cy="2089221"/>
        </a:xfrm>
        <a:prstGeom prst="roundRect">
          <a:avLst/>
        </a:prstGeom>
        <a:solidFill>
          <a:schemeClr val="accent2">
            <a:hueOff val="6443614"/>
            <a:satOff val="-18493"/>
            <a:lumOff val="-29609"/>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140970" rIns="140970" bIns="140970" numCol="1" spcCol="1270" anchor="ctr" anchorCtr="0">
          <a:noAutofit/>
        </a:bodyPr>
        <a:lstStyle/>
        <a:p>
          <a:pPr marL="0" lvl="0" indent="0" algn="ctr" defTabSz="1644650">
            <a:lnSpc>
              <a:spcPct val="90000"/>
            </a:lnSpc>
            <a:spcBef>
              <a:spcPct val="0"/>
            </a:spcBef>
            <a:spcAft>
              <a:spcPct val="35000"/>
            </a:spcAft>
            <a:buNone/>
          </a:pPr>
          <a:r>
            <a:rPr lang="de-DE" sz="3700" kern="1200" dirty="0"/>
            <a:t>Level 3</a:t>
          </a:r>
        </a:p>
        <a:p>
          <a:pPr marL="0" lvl="0" indent="0" algn="ctr" defTabSz="1644650">
            <a:lnSpc>
              <a:spcPct val="90000"/>
            </a:lnSpc>
            <a:spcBef>
              <a:spcPct val="0"/>
            </a:spcBef>
            <a:spcAft>
              <a:spcPct val="35000"/>
            </a:spcAft>
            <a:buNone/>
          </a:pPr>
          <a:r>
            <a:rPr lang="de-DE" sz="3700" kern="1200" dirty="0" err="1"/>
            <a:t>Projection</a:t>
          </a:r>
          <a:endParaRPr lang="nb-NO" sz="3700" kern="1200" dirty="0"/>
        </a:p>
      </dsp:txBody>
      <dsp:txXfrm>
        <a:off x="8830961" y="1668902"/>
        <a:ext cx="3581642" cy="1885247"/>
      </dsp:txXfrm>
    </dsp:sp>
  </dsp:spTree>
</dsp:drawing>
</file>

<file path=ppt/diagrams/layout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p14="http://schemas.microsoft.com/office/powerpoint/2010/main"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814758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3" Type="http://schemas.openxmlformats.org/officeDocument/2006/relationships/hyperlink" Target="https://www.techopedia.com/definition/13370/subdomain" TargetMode="External"/><Relationship Id="rId18" Type="http://schemas.openxmlformats.org/officeDocument/2006/relationships/hyperlink" Target="https://www.techopedia.com/definition/15423/drive-by-download" TargetMode="External"/><Relationship Id="rId26" Type="http://schemas.openxmlformats.org/officeDocument/2006/relationships/hyperlink" Target="https://www.techopedia.com/definition/4018/man-in-the-middle-attack-mitm" TargetMode="External"/><Relationship Id="rId39" Type="http://schemas.openxmlformats.org/officeDocument/2006/relationships/hyperlink" Target="https://www.techopedia.com/definition/24747/cybersecurity" TargetMode="External"/><Relationship Id="rId21" Type="http://schemas.openxmlformats.org/officeDocument/2006/relationships/hyperlink" Target="https://react.dev/" TargetMode="External"/><Relationship Id="rId34" Type="http://schemas.openxmlformats.org/officeDocument/2006/relationships/hyperlink" Target="https://www.techopedia.com/definition/16071/dns-cache-poisoning" TargetMode="External"/><Relationship Id="rId42" Type="http://schemas.openxmlformats.org/officeDocument/2006/relationships/hyperlink" Target="https://www.techopedia.com/definition/3515/operating-system-os" TargetMode="External"/><Relationship Id="rId47" Type="http://schemas.openxmlformats.org/officeDocument/2006/relationships/hyperlink" Target="https://reportfraud.ftc.gov/" TargetMode="External"/><Relationship Id="rId7" Type="http://schemas.openxmlformats.org/officeDocument/2006/relationships/hyperlink" Target="https://www.techopedia.com/definition/31562/dark-web" TargetMode="External"/><Relationship Id="rId2" Type="http://schemas.openxmlformats.org/officeDocument/2006/relationships/slide" Target="../slides/slide39.xml"/><Relationship Id="rId16" Type="http://schemas.openxmlformats.org/officeDocument/2006/relationships/hyperlink" Target="https://www.techopedia.com/definition/13639/inline-frame-iframe" TargetMode="External"/><Relationship Id="rId29" Type="http://schemas.openxmlformats.org/officeDocument/2006/relationships/hyperlink" Target="https://www.techopedia.com/definition/4101/session-hijacking" TargetMode="External"/><Relationship Id="rId1" Type="http://schemas.openxmlformats.org/officeDocument/2006/relationships/notesMaster" Target="../notesMasters/notesMaster1.xml"/><Relationship Id="rId6" Type="http://schemas.openxmlformats.org/officeDocument/2006/relationships/hyperlink" Target="https://www.techopedia.com/definition/15092/phishing-kit" TargetMode="External"/><Relationship Id="rId11" Type="http://schemas.openxmlformats.org/officeDocument/2006/relationships/hyperlink" Target="https://www.techopedia.com/definition/15633/web-filter" TargetMode="External"/><Relationship Id="rId24" Type="http://schemas.openxmlformats.org/officeDocument/2006/relationships/hyperlink" Target="https://www.techopedia.com/definition/24621/static-code-analysis" TargetMode="External"/><Relationship Id="rId32" Type="http://schemas.openxmlformats.org/officeDocument/2006/relationships/hyperlink" Target="https://www.techopedia.com/definition/13594/content-spoofing" TargetMode="External"/><Relationship Id="rId37" Type="http://schemas.openxmlformats.org/officeDocument/2006/relationships/hyperlink" Target="https://www.techopedia.com/definition/brand-impersonation" TargetMode="External"/><Relationship Id="rId40" Type="http://schemas.openxmlformats.org/officeDocument/2006/relationships/hyperlink" Target="https://www.techopedia.com/definition/5361/hypertext-transport-protocol-secure-https" TargetMode="External"/><Relationship Id="rId45" Type="http://schemas.openxmlformats.org/officeDocument/2006/relationships/hyperlink" Target="https://www.techopedia.com/definition/4132/strong-password" TargetMode="External"/><Relationship Id="rId5" Type="http://schemas.openxmlformats.org/officeDocument/2006/relationships/hyperlink" Target="https://www.techopedia.com/how-poisongpt-and-wormgpt-brought-the-generative-ai-boogeyman-to-life" TargetMode="External"/><Relationship Id="rId15" Type="http://schemas.openxmlformats.org/officeDocument/2006/relationships/hyperlink" Target="https://www.techopedia.com/definition/4013/malicious-active-content" TargetMode="External"/><Relationship Id="rId23" Type="http://schemas.openxmlformats.org/officeDocument/2006/relationships/hyperlink" Target="https://www.techopedia.com/definition/4874/dynamic-content-html" TargetMode="External"/><Relationship Id="rId28" Type="http://schemas.openxmlformats.org/officeDocument/2006/relationships/hyperlink" Target="https://www.techopedia.com/definition/10259/credentials" TargetMode="External"/><Relationship Id="rId36" Type="http://schemas.openxmlformats.org/officeDocument/2006/relationships/hyperlink" Target="https://www.techopedia.com/definition/4910/session-cookie" TargetMode="External"/><Relationship Id="rId10" Type="http://schemas.openxmlformats.org/officeDocument/2006/relationships/hyperlink" Target="https://www.techopedia.com/definition/1708/url-redirect" TargetMode="External"/><Relationship Id="rId19" Type="http://schemas.openxmlformats.org/officeDocument/2006/relationships/hyperlink" Target="https://www.techopedia.com/definition/948/encoding" TargetMode="External"/><Relationship Id="rId31" Type="http://schemas.openxmlformats.org/officeDocument/2006/relationships/hyperlink" Target="https://www.techopedia.com/definition/974/unicode" TargetMode="External"/><Relationship Id="rId44" Type="http://schemas.openxmlformats.org/officeDocument/2006/relationships/hyperlink" Target="https://www.techopedia.com/definition/30649/next-generation-firewalls" TargetMode="External"/><Relationship Id="rId4" Type="http://schemas.openxmlformats.org/officeDocument/2006/relationships/hyperlink" Target="https://www.techopedia.com/definition/fear-of-missing-out-fomo" TargetMode="External"/><Relationship Id="rId9" Type="http://schemas.openxmlformats.org/officeDocument/2006/relationships/hyperlink" Target="https://www.techopedia.com/definition/1710/simple-mail-transfer-protocol-smtp" TargetMode="External"/><Relationship Id="rId14" Type="http://schemas.openxmlformats.org/officeDocument/2006/relationships/hyperlink" Target="https://www.techopedia.com/definition/24802/macro-instruction" TargetMode="External"/><Relationship Id="rId22" Type="http://schemas.openxmlformats.org/officeDocument/2006/relationships/hyperlink" Target="https://angular.io/" TargetMode="External"/><Relationship Id="rId27" Type="http://schemas.openxmlformats.org/officeDocument/2006/relationships/hyperlink" Target="https://www.techopedia.com/definition/14682/data-exfiltration" TargetMode="External"/><Relationship Id="rId30" Type="http://schemas.openxmlformats.org/officeDocument/2006/relationships/hyperlink" Target="https://www.techopedia.com/definition/286/tabbed-browsing" TargetMode="External"/><Relationship Id="rId35" Type="http://schemas.openxmlformats.org/officeDocument/2006/relationships/hyperlink" Target="https://www.techopedia.com/definition/24435/cross-site-scripting-xss" TargetMode="External"/><Relationship Id="rId43" Type="http://schemas.openxmlformats.org/officeDocument/2006/relationships/hyperlink" Target="https://www.techopedia.com/antivirus/best-antivirus-software" TargetMode="External"/><Relationship Id="rId8" Type="http://schemas.openxmlformats.org/officeDocument/2006/relationships/hyperlink" Target="https://www.techopedia.com/definition/1664/email-spoofing" TargetMode="External"/><Relationship Id="rId3" Type="http://schemas.openxmlformats.org/officeDocument/2006/relationships/hyperlink" Target="https://www.techopedia.com/the-human-factor-of-cybersecurity-whats-putting-you-at-risk/2/34873" TargetMode="External"/><Relationship Id="rId12" Type="http://schemas.openxmlformats.org/officeDocument/2006/relationships/hyperlink" Target="https://www.techopedia.com/definition/23773/spoof-website" TargetMode="External"/><Relationship Id="rId17" Type="http://schemas.openxmlformats.org/officeDocument/2006/relationships/hyperlink" Target="https://www.techopedia.com/definition/3929/javascript-js" TargetMode="External"/><Relationship Id="rId25" Type="http://schemas.openxmlformats.org/officeDocument/2006/relationships/hyperlink" Target="https://www.techopedia.com/cert-alert-akira-malware-encrypts-your-files-before-demanding-a-ransom" TargetMode="External"/><Relationship Id="rId33" Type="http://schemas.openxmlformats.org/officeDocument/2006/relationships/hyperlink" Target="https://www.techopedia.com/definition/8220/email-filter" TargetMode="External"/><Relationship Id="rId38" Type="http://schemas.openxmlformats.org/officeDocument/2006/relationships/hyperlink" Target="https://www.techopedia.com/definition/4126/sql-injection" TargetMode="External"/><Relationship Id="rId46" Type="http://schemas.openxmlformats.org/officeDocument/2006/relationships/hyperlink" Target="https://www.techopedia.com/definition/13699/twofactor-authentication" TargetMode="External"/><Relationship Id="rId20" Type="http://schemas.openxmlformats.org/officeDocument/2006/relationships/hyperlink" Target="https://www.techopedia.com/definition/16375/obfuscation" TargetMode="External"/><Relationship Id="rId41" Type="http://schemas.openxmlformats.org/officeDocument/2006/relationships/hyperlink" Target="https://www.techopedia.com/definition/4046/personally-identifiable-information-pii" TargetMode="Externa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zotero.org/google-docs/?gJiNxQ" TargetMode="External"/><Relationship Id="rId2" Type="http://schemas.openxmlformats.org/officeDocument/2006/relationships/slide" Target="../slides/slide60.xml"/><Relationship Id="rId1" Type="http://schemas.openxmlformats.org/officeDocument/2006/relationships/notesMaster" Target="../notesMasters/notesMaster1.xml"/><Relationship Id="rId6" Type="http://schemas.openxmlformats.org/officeDocument/2006/relationships/hyperlink" Target="https://www.zotero.org/google-docs/?iflXxx" TargetMode="External"/><Relationship Id="rId5" Type="http://schemas.openxmlformats.org/officeDocument/2006/relationships/hyperlink" Target="https://www.zotero.org/google-docs/?zELnIt" TargetMode="External"/><Relationship Id="rId4" Type="http://schemas.openxmlformats.org/officeDocument/2006/relationships/hyperlink" Target="https://www.zotero.org/google-docs/?jTHhvE" TargetMode="Externa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en.wikipedia.org/wiki/Situation_awareness#cite_note-:2-1" TargetMode="External"/><Relationship Id="rId2" Type="http://schemas.openxmlformats.org/officeDocument/2006/relationships/slide" Target="../slides/slide69.xml"/><Relationship Id="rId1" Type="http://schemas.openxmlformats.org/officeDocument/2006/relationships/notesMaster" Target="../notesMasters/notesMaster1.xml"/><Relationship Id="rId5" Type="http://schemas.openxmlformats.org/officeDocument/2006/relationships/hyperlink" Target="https://en.wikipedia.org/wiki/Situation_awareness#cite_note-7" TargetMode="External"/><Relationship Id="rId4" Type="http://schemas.openxmlformats.org/officeDocument/2006/relationships/hyperlink" Target="https://en.wikipedia.org/wiki/Human_error" TargetMode="Externa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s://www.frontiersin.org/articles/10.3389/fpsyg.2020.01390/full#B18" TargetMode="External"/><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csoonline.com/article/3601508/solarwinds-supply-chain-attack-explained-why-organizations-were-not-prepared.html" TargetMode="External"/><Relationship Id="rId2" Type="http://schemas.openxmlformats.org/officeDocument/2006/relationships/slide" Target="../slides/slide26.xml"/><Relationship Id="rId1" Type="http://schemas.openxmlformats.org/officeDocument/2006/relationships/notesMaster" Target="../notesMasters/notesMaster1.xml"/><Relationship Id="rId4" Type="http://schemas.openxmlformats.org/officeDocument/2006/relationships/hyperlink" Target="https://www.csoonline.com/article/567833/equifax-data-breach-faq-what-happened-who-was-affected-what-was-the-impact.html" TargetMode="Externa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AED498D-6977-40EC-8E5E-7EB644D5E759}" type="slidenum">
              <a:rPr lang="en-US" noProof="0" smtClean="0"/>
              <a:t>1</a:t>
            </a:fld>
            <a:endParaRPr lang="en-US" noProof="0" dirty="0"/>
          </a:p>
        </p:txBody>
      </p:sp>
    </p:spTree>
    <p:extLst>
      <p:ext uri="{BB962C8B-B14F-4D97-AF65-F5344CB8AC3E}">
        <p14:creationId xmlns:p14="http://schemas.microsoft.com/office/powerpoint/2010/main" val="2278711158"/>
      </p:ext>
    </p:extLst>
  </p:cSld>
  <p:clrMapOvr>
    <a:masterClrMapping/>
  </p:clrMapOvr>
</p:notes>
</file>

<file path=ppt/notesSlides/notesSlide10.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dirty="0">
                <a:solidFill>
                  <a:srgbClr val="000000"/>
                </a:solidFill>
                <a:effectLst/>
                <a:latin typeface="proxima-nova"/>
              </a:rPr>
              <a:t>Maturità ed efficacia degli approcci contemporanei alla sicurezza informatica nel ="settore del trasporto marittimo"</a:t>
            </a: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9D10C4C-EAC2-4D66-B9F8-E052F2E25BCC}" type="slidenum">
              <a:rPr kumimoji="0" lang="en-US" altLang="et-EE" sz="1200" b="0" i="0" u="none" strike="noStrike" kern="1200" cap="none" spc="0" normalizeH="0" baseline="0" noProof="0" smtClean="0">
                <a:ln>
                  <a:noFill/>
                </a:ln>
                <a:solidFill>
                  <a:prstClr val="black"/>
                </a:solidFill>
                <a:effectLst/>
                <a:uLnTx/>
                <a:uFillTx/>
                <a:latin typeface="Calibri" pitchFamily="34" charset="0"/>
                <a:ea typeface="+mn-ea"/>
                <a:cs typeface="+mn-cs"/>
              </a:rPr>
              <a:t>35</a:t>
            </a:fld>
            <a:endParaRPr kumimoji="0" lang="en-US" altLang="et-EE" sz="1200" b="0" i="0" u="none" strike="noStrike" kern="1200" cap="none" spc="0" normalizeH="0" baseline="0" noProof="0">
              <a:ln>
                <a:noFill/>
              </a:ln>
              <a:solidFill>
                <a:prstClr val="black"/>
              </a:solidFill>
              <a:effectLst/>
              <a:uLnTx/>
              <a:uFillTx/>
              <a:latin typeface="Calibri" pitchFamily="34" charset="0"/>
              <a:ea typeface="+mn-ea"/>
              <a:cs typeface="+mn-cs"/>
            </a:endParaRPr>
          </a:p>
        </p:txBody>
      </p:sp>
    </p:spTree>
    <p:extLst>
      <p:ext uri="{BB962C8B-B14F-4D97-AF65-F5344CB8AC3E}">
        <p14:creationId xmlns:p14="http://schemas.microsoft.com/office/powerpoint/2010/main" val="3342813343"/>
      </p:ext>
    </p:extLst>
  </p:cSld>
  <p:clrMapOvr>
    <a:masterClrMapping/>
  </p:clrMapOvr>
</p:notes>
</file>

<file path=ppt/notesSlides/notesSlide11.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panose="020B0604020202020204" pitchFamily="34" charset="0"/>
              <a:buNone/>
            </a:pPr>
            <a:r>
              <a:rPr lang="en-GB" b="1" dirty="0">
                <a:effectLst/>
              </a:rPr>
              <a:t>Phishing via e-mail</a:t>
            </a:r>
            <a:r>
              <a:rPr lang="en-GB" dirty="0"/>
              <a:t>: il tipo di phishing più comune, in cui gli aggressori inviano e-mail che imitano fonti legittime come banche o agenzie governative, contenenti link a siti web falsi per rubare </a:t>
            </a:r>
            <a:r>
              <a:rPr lang="en-GB" dirty="0" err="1"/>
              <a:t>informazioni. </a:t>
            </a:r>
            <a:r>
              <a:rPr lang="en-GB" b="1" dirty="0">
                <a:effectLst/>
              </a:rPr>
              <a:t>Intelligenza artificiale </a:t>
            </a:r>
            <a:r>
              <a:rPr lang="en-GB" b="1" dirty="0" err="1">
                <a:effectLst/>
              </a:rPr>
              <a:t>generativa </a:t>
            </a:r>
            <a:r>
              <a:rPr lang="en-GB" b="1" dirty="0">
                <a:effectLst/>
              </a:rPr>
              <a:t>nel phishing</a:t>
            </a:r>
            <a:r>
              <a:rPr lang="en-GB" dirty="0"/>
              <a:t>: le tecnologie di intelligenza artificiale consentono ai phisher di creare e-mail più convincenti che sembrano legittime, aumentando il tasso di successo </a:t>
            </a:r>
            <a:r>
              <a:rPr lang="en-GB" dirty="0" err="1"/>
              <a:t>delle truffe. </a:t>
            </a:r>
            <a:r>
              <a:rPr lang="en-GB" b="1" dirty="0" err="1">
                <a:effectLst/>
              </a:rPr>
              <a:t>Esempi </a:t>
            </a:r>
            <a:r>
              <a:rPr lang="en-GB" b="1" dirty="0">
                <a:effectLst/>
              </a:rPr>
              <a:t>di </a:t>
            </a:r>
            <a:r>
              <a:rPr lang="en-GB" b="1" dirty="0" err="1">
                <a:effectLst/>
              </a:rPr>
              <a:t>truffe</a:t>
            </a:r>
            <a:r>
              <a:rPr lang="en-GB" b="1" dirty="0">
                <a:effectLst/>
              </a:rPr>
              <a:t> di phishing via e-mail</a:t>
            </a:r>
            <a:r>
              <a:rPr lang="en-GB" dirty="0" err="1"/>
              <a:t>: </a:t>
            </a:r>
            <a:r>
              <a:rPr lang="en-GB" b="1" dirty="0">
                <a:effectLst/>
              </a:rPr>
              <a:t>Truffa </a:t>
            </a:r>
            <a:r>
              <a:rPr lang="en-GB" b="1" dirty="0" err="1">
                <a:effectLst/>
              </a:rPr>
              <a:t>delle fatture</a:t>
            </a:r>
            <a:r>
              <a:rPr lang="en-GB" dirty="0">
                <a:effectLst/>
              </a:rPr>
              <a:t>: e-mail da aziende false relative a fatture non pagate, che rimandano a siti di pagamento falsi.</a:t>
            </a:r>
          </a:p>
          <a:p>
            <a:pPr>
              <a:buFont typeface="Arial" panose="020B0604020202020204" pitchFamily="34" charset="0"/>
              <a:buChar char="•"/>
            </a:pPr>
            <a:r>
              <a:rPr lang="en-GB" b="1" dirty="0">
                <a:effectLst/>
              </a:rPr>
              <a:t>Truffa di reimpostazione della password</a:t>
            </a:r>
            <a:r>
              <a:rPr lang="en-GB" dirty="0">
                <a:effectLst/>
              </a:rPr>
              <a:t>: e-mail da aziende false per la reimpostazione della password, che rimandano a siti falsi per acquisire nuove password.</a:t>
            </a:r>
          </a:p>
          <a:p>
            <a:pPr>
              <a:buFont typeface="Arial" panose="020B0604020202020204" pitchFamily="34" charset="0"/>
              <a:buChar char="•"/>
            </a:pPr>
            <a:r>
              <a:rPr lang="en-GB" b="1" dirty="0">
                <a:effectLst/>
              </a:rPr>
              <a:t>Truffa del supporto tecnico</a:t>
            </a:r>
            <a:r>
              <a:rPr lang="en-GB" dirty="0">
                <a:effectLst/>
              </a:rPr>
              <a:t>: e-mail da un falso supporto tecnico che chiede di chiamare un numero, che rimanda a truffe di accesso remoto.</a:t>
            </a:r>
          </a:p>
          <a:p>
            <a:r>
              <a:rPr lang="en-GB" b="1" dirty="0">
                <a:effectLst/>
              </a:rPr>
              <a:t>Spear phishing</a:t>
            </a:r>
            <a:r>
              <a:rPr lang="en-GB" dirty="0"/>
              <a:t>: attacchi mirati che utilizzano e-mail personalizzate in base agli interessi o al lavoro della vittima, rendendo la truffa più </a:t>
            </a:r>
            <a:r>
              <a:rPr lang="en-GB" dirty="0" err="1"/>
              <a:t>credibile.</a:t>
            </a:r>
            <a:r>
              <a:rPr lang="en-GB" b="1" dirty="0" err="1">
                <a:effectLst/>
              </a:rPr>
              <a:t>Whaling</a:t>
            </a:r>
            <a:r>
              <a:rPr lang="en-GB" dirty="0"/>
              <a:t>: una forma di spear phishing che prende di mira dirigenti di alto profilo con l'obiettivo di causare perdite finanziarie o </a:t>
            </a:r>
            <a:r>
              <a:rPr lang="en-GB" dirty="0" err="1"/>
              <a:t>violazioni</a:t>
            </a:r>
            <a:r>
              <a:rPr lang="en-GB" dirty="0"/>
              <a:t> dei dati</a:t>
            </a:r>
            <a:r>
              <a:rPr lang="en-GB" dirty="0" err="1"/>
              <a:t>. </a:t>
            </a:r>
            <a:r>
              <a:rPr lang="en-GB" b="1" dirty="0" err="1">
                <a:effectLst/>
              </a:rPr>
              <a:t>Smishing</a:t>
            </a:r>
            <a:r>
              <a:rPr lang="en-GB" dirty="0"/>
              <a:t>: phishing tramite SMS, invio di messaggi di testo con link a siti web falsi per rubare </a:t>
            </a:r>
            <a:r>
              <a:rPr lang="en-GB" dirty="0" err="1"/>
              <a:t>informazioni</a:t>
            </a:r>
            <a:r>
              <a:rPr lang="en-GB" dirty="0"/>
              <a:t> personali</a:t>
            </a:r>
            <a:r>
              <a:rPr lang="en-GB" dirty="0" err="1"/>
              <a:t>. </a:t>
            </a:r>
            <a:r>
              <a:rPr lang="en-GB" b="1" dirty="0" err="1">
                <a:effectLst/>
              </a:rPr>
              <a:t>Vishing</a:t>
            </a:r>
            <a:r>
              <a:rPr lang="en-GB" dirty="0"/>
              <a:t>: truffe telefoniche che si fingono aziende legittime per estorcere informazioni personali o </a:t>
            </a:r>
            <a:r>
              <a:rPr lang="en-GB" dirty="0" err="1"/>
              <a:t>denaro. </a:t>
            </a:r>
            <a:r>
              <a:rPr lang="en-GB" b="1" dirty="0" err="1">
                <a:effectLst/>
              </a:rPr>
              <a:t>Crypto </a:t>
            </a:r>
            <a:r>
              <a:rPr lang="en-GB" b="1" dirty="0">
                <a:effectLst/>
              </a:rPr>
              <a:t>phishing</a:t>
            </a:r>
            <a:r>
              <a:rPr lang="en-GB" dirty="0"/>
              <a:t>: prende di mira gli utenti di criptovalute con falsi avvisi o omaggi per rubare credenziali di accesso o fondi.</a:t>
            </a:r>
          </a:p>
          <a:p>
            <a:r>
              <a:rPr lang="en-GB" b="1" dirty="0">
                <a:effectLst/>
              </a:rPr>
              <a:t>Attacchi Watering Hole</a:t>
            </a:r>
            <a:r>
              <a:rPr lang="en-GB" dirty="0"/>
              <a:t>: compromissione di siti web frequentati da un gruppo target per infettare i loro dispositivi o rubare credenziali.</a:t>
            </a:r>
          </a:p>
          <a:p>
            <a:r>
              <a:rPr lang="en-GB" b="1" dirty="0" err="1">
                <a:effectLst/>
              </a:rPr>
              <a:t>Malvertisement</a:t>
            </a:r>
            <a:r>
              <a:rPr lang="en-GB" dirty="0"/>
              <a:t>: utilizzo di annunci pubblicitari dannosi su siti legittimi per reindirizzare gli utenti verso pagine di phishing o infette da malware.</a:t>
            </a:r>
          </a:p>
          <a:p>
            <a:r>
              <a:rPr lang="en-GB" b="1" dirty="0">
                <a:effectLst/>
              </a:rPr>
              <a:t>Angler phishing</a:t>
            </a:r>
            <a:r>
              <a:rPr lang="en-GB" dirty="0"/>
              <a:t>: utilizzo dei social media per impersonare account del servizio clienti o offrire omaggi falsi per indirizzare le vittime verso siti di phishing.</a:t>
            </a:r>
          </a:p>
          <a:p>
            <a:r>
              <a:rPr lang="en-GB" b="1" dirty="0">
                <a:effectLst/>
              </a:rPr>
              <a:t>Strategie psicologiche nel phishing</a:t>
            </a:r>
            <a:r>
              <a:rPr lang="en-GB" dirty="0"/>
              <a:t>: sfruttamento della psicologia umana, come l'urgenza, la paura, la curiosità e l'autorità, per spingere le vittime a compiere </a:t>
            </a:r>
            <a:r>
              <a:rPr lang="en-GB" dirty="0" err="1"/>
              <a:t>le azioni</a:t>
            </a:r>
            <a:r>
              <a:rPr lang="en-GB" dirty="0"/>
              <a:t> desiderate</a:t>
            </a:r>
            <a:r>
              <a:rPr lang="en-GB" dirty="0" err="1"/>
              <a:t>. </a:t>
            </a:r>
            <a:r>
              <a:rPr lang="en-GB" b="1" dirty="0">
                <a:effectLst/>
              </a:rPr>
              <a:t>Tecniche </a:t>
            </a:r>
            <a:r>
              <a:rPr lang="en-GB" b="1" dirty="0" err="1">
                <a:effectLst/>
              </a:rPr>
              <a:t>tecniche </a:t>
            </a:r>
            <a:r>
              <a:rPr lang="en-GB" b="1" dirty="0">
                <a:effectLst/>
              </a:rPr>
              <a:t>nel phishing</a:t>
            </a:r>
            <a:r>
              <a:rPr lang="en-GB" dirty="0"/>
              <a:t>: utilizzo di spoofing delle e-mail, manipolazione dei link, spoofing dei domini e altri mezzi tecnici per rendere più efficaci gli attacchi di phishing.</a:t>
            </a:r>
          </a:p>
          <a:p>
            <a:r>
              <a:rPr lang="en-GB" b="1" dirty="0">
                <a:effectLst/>
              </a:rPr>
              <a:t>Prevenzione degli attacchi di phishing</a:t>
            </a:r>
            <a:r>
              <a:rPr lang="en-GB" dirty="0"/>
              <a:t>: comporta prestare attenzione agli allegati e ai link delle e-mail, convalidare gli URL, utilizzare password complesse e l'autenticazione a due fattori e mantenersi aggiornati con </a:t>
            </a:r>
            <a:r>
              <a:rPr lang="en-GB" dirty="0" err="1"/>
              <a:t>gli strumenti</a:t>
            </a:r>
            <a:r>
              <a:rPr lang="en-GB" dirty="0"/>
              <a:t> di sicurezza</a:t>
            </a:r>
            <a:r>
              <a:rPr lang="en-GB" dirty="0" err="1"/>
              <a:t>. </a:t>
            </a:r>
            <a:r>
              <a:rPr lang="en-GB" b="1" i="0" dirty="0">
                <a:solidFill>
                  <a:srgbClr val="1C2642"/>
                </a:solidFill>
                <a:effectLst/>
                <a:latin typeface="Inter"/>
              </a:rPr>
              <a:t>Strategie </a:t>
            </a:r>
            <a:r>
              <a:rPr lang="en-GB" b="1" i="0" dirty="0" err="1">
                <a:solidFill>
                  <a:srgbClr val="1C2642"/>
                </a:solidFill>
                <a:effectLst/>
                <a:latin typeface="Inter"/>
              </a:rPr>
              <a:t>psicologiche </a:t>
            </a:r>
            <a:r>
              <a:rPr lang="en-GB" b="1" i="0" dirty="0">
                <a:solidFill>
                  <a:srgbClr val="1C2642"/>
                </a:solidFill>
                <a:effectLst/>
                <a:latin typeface="Inter"/>
              </a:rPr>
              <a:t>utilizzate nel phishing</a:t>
            </a:r>
          </a:p>
          <a:p>
            <a:pPr algn="l"/>
            <a:r>
              <a:rPr lang="en-GB" b="0" i="0" dirty="0">
                <a:solidFill>
                  <a:srgbClr val="2E364E"/>
                </a:solidFill>
                <a:effectLst/>
                <a:latin typeface="helveticaregular"/>
              </a:rPr>
              <a:t>Le strategie di phishing per indurre una vittima a compiere un'azione specifica per conto dell'autore dell'attacco spesso </a:t>
            </a:r>
            <a:r>
              <a:rPr lang="en-GB" b="0" i="0" u="none" strike="noStrike" dirty="0">
                <a:solidFill>
                  <a:srgbClr val="0070E0"/>
                </a:solidFill>
                <a:effectLst/>
                <a:latin typeface="helveticaregular"/>
                <a:hlinkClick r:id="rId3"/>
              </a:rPr>
              <a:t>sfruttano la psicologia umana</a:t>
            </a:r>
            <a:r>
              <a:rPr lang="en-GB" b="0" i="0" dirty="0">
                <a:solidFill>
                  <a:srgbClr val="2E364E"/>
                </a:solidFill>
                <a:effectLst/>
                <a:latin typeface="helveticaregular"/>
              </a:rPr>
              <a:t>. Mascherandosi da entità affidabili, creando un senso di urgenza o facendo appello al desiderio delle vittime di aiutare o di far parte di un gruppo, un autore dell'attacco può indurre risposte impulsive.</a:t>
            </a:r>
          </a:p>
          <a:p>
            <a:pPr algn="l"/>
            <a:r>
              <a:rPr lang="en-GB" b="0" i="0" dirty="0">
                <a:solidFill>
                  <a:srgbClr val="2E364E"/>
                </a:solidFill>
                <a:effectLst/>
                <a:latin typeface="helveticaregular"/>
              </a:rPr>
              <a:t>Sebbene tattiche tecniche come lo spoofing delle e-mail, la mimica dei domini o la distribuzione di malware siano componenti fondamentali, è la manipolazione psicologica che spesso determina il successo. Ironia della sorte, la maggior parte delle strategie utilizzate dai phisher sono tecniche di marketing ben note.</a:t>
            </a:r>
          </a:p>
          <a:p>
            <a:pPr algn="l"/>
            <a:r>
              <a:rPr lang="en-GB" b="0" i="0" dirty="0">
                <a:solidFill>
                  <a:srgbClr val="2E364E"/>
                </a:solidFill>
                <a:effectLst/>
                <a:latin typeface="helveticaregular"/>
              </a:rPr>
              <a:t>Le strategie psicologiche utilizzate per portare a termine attacchi di successo includono:</a:t>
            </a:r>
          </a:p>
          <a:p>
            <a:pPr algn="l">
              <a:buFont typeface="Arial" panose="020B0604020202020204" pitchFamily="34" charset="0"/>
              <a:buChar char="•"/>
            </a:pPr>
            <a:r>
              <a:rPr lang="en-GB" b="0" i="0" dirty="0">
                <a:solidFill>
                  <a:srgbClr val="2E364E"/>
                </a:solidFill>
                <a:effectLst/>
                <a:latin typeface="helveticabold"/>
              </a:rPr>
              <a:t>Creare un senso di urgenza</a:t>
            </a:r>
            <a:r>
              <a:rPr lang="en-GB" b="0" i="0" dirty="0">
                <a:solidFill>
                  <a:srgbClr val="2E364E"/>
                </a:solidFill>
                <a:effectLst/>
                <a:latin typeface="helveticaregular"/>
              </a:rPr>
              <a:t>: i phisher spesso progettano le loro comunicazioni in modo da trasmettere un senso di urgenza. Le persone tendono a dare priorità alle questioni urgenti e sono più propense ad agire in modo impulsivo quando percepiscono una minaccia urgente.</a:t>
            </a:r>
          </a:p>
          <a:p>
            <a:pPr algn="l">
              <a:buFont typeface="Arial" panose="020B0604020202020204" pitchFamily="34" charset="0"/>
              <a:buChar char="•"/>
            </a:pPr>
            <a:r>
              <a:rPr lang="en-GB" b="0" i="0" dirty="0">
                <a:solidFill>
                  <a:srgbClr val="2E364E"/>
                </a:solidFill>
                <a:effectLst/>
                <a:latin typeface="helveticabold"/>
              </a:rPr>
              <a:t>Ispirare paura</a:t>
            </a:r>
            <a:r>
              <a:rPr lang="en-GB" b="0" i="0" dirty="0">
                <a:solidFill>
                  <a:srgbClr val="2E364E"/>
                </a:solidFill>
                <a:effectLst/>
                <a:latin typeface="helveticaregular"/>
              </a:rPr>
              <a:t>: la comunicazione dell'aggressore affermerà che l'account della vittima verrà sospeso o che saranno intraprese azioni legali a meno che non agisca immediatamente. Le persone timorose sono più propense a reagire in modo impulsivo.</a:t>
            </a:r>
          </a:p>
          <a:p>
            <a:pPr algn="l">
              <a:buFont typeface="Arial" panose="020B0604020202020204" pitchFamily="34" charset="0"/>
              <a:buChar char="•"/>
            </a:pPr>
            <a:r>
              <a:rPr lang="en-GB" b="0" i="0" dirty="0">
                <a:solidFill>
                  <a:srgbClr val="2E364E"/>
                </a:solidFill>
                <a:effectLst/>
                <a:latin typeface="helveticabold"/>
              </a:rPr>
              <a:t>Ispirare curiosità</a:t>
            </a:r>
            <a:r>
              <a:rPr lang="en-GB" b="0" i="0" dirty="0">
                <a:solidFill>
                  <a:srgbClr val="2E364E"/>
                </a:solidFill>
                <a:effectLst/>
                <a:latin typeface="helveticaregular"/>
              </a:rPr>
              <a:t>: la comunicazione dell'aggressore è progettata per stuzzicare la curiosità della vittima fornendo informazioni errate o dettagli allettanti che la spingeranno a cliccare su un link o ad aprire un allegato per saperne di più.</a:t>
            </a:r>
          </a:p>
          <a:p>
            <a:pPr algn="l">
              <a:buFont typeface="Arial" panose="020B0604020202020204" pitchFamily="34" charset="0"/>
              <a:buChar char="•"/>
            </a:pPr>
            <a:r>
              <a:rPr lang="en-GB" b="0" i="0" dirty="0">
                <a:solidFill>
                  <a:srgbClr val="2E364E"/>
                </a:solidFill>
                <a:effectLst/>
                <a:latin typeface="helveticabold"/>
              </a:rPr>
              <a:t>Appello all'autorità</a:t>
            </a:r>
            <a:r>
              <a:rPr lang="en-GB" b="0" i="0" dirty="0">
                <a:solidFill>
                  <a:srgbClr val="2E364E"/>
                </a:solidFill>
                <a:effectLst/>
                <a:latin typeface="helveticaregular"/>
              </a:rPr>
              <a:t>: la comunicazione del phisher sembra provenire da una figura autorevole come un amministratore delegato, un amministratore IT o un funzionario governativo.</a:t>
            </a:r>
          </a:p>
          <a:p>
            <a:pPr algn="l">
              <a:buFont typeface="Arial" panose="020B0604020202020204" pitchFamily="34" charset="0"/>
              <a:buChar char="•"/>
            </a:pPr>
            <a:r>
              <a:rPr lang="en-GB" b="0" i="0" dirty="0">
                <a:solidFill>
                  <a:srgbClr val="2E364E"/>
                </a:solidFill>
                <a:effectLst/>
                <a:latin typeface="helveticabold"/>
              </a:rPr>
              <a:t>Appello alla familiarità</a:t>
            </a:r>
            <a:r>
              <a:rPr lang="en-GB" b="0" i="0" dirty="0">
                <a:solidFill>
                  <a:srgbClr val="2E364E"/>
                </a:solidFill>
                <a:effectLst/>
                <a:latin typeface="helveticaregular"/>
              </a:rPr>
              <a:t>: l'aggressore sfrutta la fiducia della vittima in un marchio, un'organizzazione o un individuo noto per creare un falso senso di sicurezza.</a:t>
            </a:r>
          </a:p>
          <a:p>
            <a:pPr algn="l">
              <a:buFont typeface="Arial" panose="020B0604020202020204" pitchFamily="34" charset="0"/>
              <a:buChar char="•"/>
            </a:pPr>
            <a:r>
              <a:rPr lang="en-GB" b="0" i="0" dirty="0">
                <a:solidFill>
                  <a:srgbClr val="2E364E"/>
                </a:solidFill>
                <a:effectLst/>
                <a:latin typeface="helveticabold"/>
              </a:rPr>
              <a:t>Creare un senso di scarsità</a:t>
            </a:r>
            <a:r>
              <a:rPr lang="en-GB" b="0" i="0" dirty="0">
                <a:solidFill>
                  <a:srgbClr val="2E364E"/>
                </a:solidFill>
                <a:effectLst/>
                <a:latin typeface="helveticaregular"/>
              </a:rPr>
              <a:t>: l'autore dell'attacco crea una percezione di esclusività o disponibilità limitata per spingere le vittime ad agire rapidamente.</a:t>
            </a:r>
          </a:p>
          <a:p>
            <a:pPr algn="l">
              <a:buFont typeface="Arial" panose="020B0604020202020204" pitchFamily="34" charset="0"/>
              <a:buChar char="•"/>
            </a:pPr>
            <a:r>
              <a:rPr lang="en-GB" b="0" i="0" dirty="0">
                <a:solidFill>
                  <a:srgbClr val="2E364E"/>
                </a:solidFill>
                <a:effectLst/>
                <a:latin typeface="helveticabold"/>
              </a:rPr>
              <a:t>Ispirare senso di colpa</a:t>
            </a:r>
            <a:r>
              <a:rPr lang="en-GB" b="0" i="0" dirty="0">
                <a:solidFill>
                  <a:srgbClr val="2E364E"/>
                </a:solidFill>
                <a:effectLst/>
                <a:latin typeface="helveticaregular"/>
              </a:rPr>
              <a:t>: la comunicazione dell'aggressore è progettata per far sentire la vittima in colpa o vergognarsi per non aver soddisfatto una richiesta, sostenendo che quella non è la prima comunicazione inviata.</a:t>
            </a:r>
          </a:p>
          <a:p>
            <a:pPr algn="l">
              <a:buFont typeface="Arial" panose="020B0604020202020204" pitchFamily="34" charset="0"/>
              <a:buChar char="•"/>
            </a:pPr>
            <a:r>
              <a:rPr lang="en-GB" b="0" i="0" dirty="0">
                <a:solidFill>
                  <a:srgbClr val="2E364E"/>
                </a:solidFill>
                <a:effectLst/>
                <a:latin typeface="helveticabold"/>
              </a:rPr>
              <a:t>Utilizzo di prove sociali</a:t>
            </a:r>
            <a:r>
              <a:rPr lang="en-GB" b="0" i="0" dirty="0">
                <a:solidFill>
                  <a:srgbClr val="2E364E"/>
                </a:solidFill>
                <a:effectLst/>
                <a:latin typeface="helveticaregular"/>
              </a:rPr>
              <a:t>: l'autore dell'attacco fornisce testimonianze, approvazioni o riferimenti falsi per far apparire la richiesta affidabile e socialmente convalidata.</a:t>
            </a:r>
          </a:p>
          <a:p>
            <a:pPr algn="l">
              <a:buFont typeface="Arial" panose="020B0604020202020204" pitchFamily="34" charset="0"/>
              <a:buChar char="•"/>
            </a:pPr>
            <a:r>
              <a:rPr lang="en-GB" b="0" i="0" dirty="0">
                <a:solidFill>
                  <a:srgbClr val="2E364E"/>
                </a:solidFill>
                <a:effectLst/>
                <a:latin typeface="helveticabold"/>
              </a:rPr>
              <a:t>Incoraggiare la reciprocità</a:t>
            </a:r>
            <a:r>
              <a:rPr lang="en-GB" b="0" i="0" dirty="0">
                <a:solidFill>
                  <a:srgbClr val="2E364E"/>
                </a:solidFill>
                <a:effectLst/>
                <a:latin typeface="helveticaregular"/>
              </a:rPr>
              <a:t>: l'autore dell'attacco offre alla vittima qualcosa di percepito come prezioso (ad esempio uno sconto o un omaggio) in cambio dell'azione desiderata.</a:t>
            </a:r>
          </a:p>
          <a:p>
            <a:pPr algn="l">
              <a:buFont typeface="Arial" panose="020B0604020202020204" pitchFamily="34" charset="0"/>
              <a:buChar char="•"/>
            </a:pPr>
            <a:r>
              <a:rPr lang="en-GB" b="0" i="0" dirty="0">
                <a:solidFill>
                  <a:srgbClr val="2E364E"/>
                </a:solidFill>
                <a:effectLst/>
                <a:latin typeface="helveticabold"/>
              </a:rPr>
              <a:t>Appello al passato</a:t>
            </a:r>
            <a:r>
              <a:rPr lang="en-GB" b="0" i="0" dirty="0">
                <a:solidFill>
                  <a:srgbClr val="2E364E"/>
                </a:solidFill>
                <a:effectLst/>
                <a:latin typeface="helveticaregular"/>
              </a:rPr>
              <a:t>: la comunicazione dell'aggressore contiene una richiesta coerente con un'azione precedente che la vittima conosce bene.</a:t>
            </a:r>
          </a:p>
          <a:p>
            <a:pPr algn="l">
              <a:buFont typeface="Arial" panose="020B0604020202020204" pitchFamily="34" charset="0"/>
              <a:buChar char="•"/>
            </a:pPr>
            <a:r>
              <a:rPr lang="en-GB" b="0" i="0" dirty="0">
                <a:solidFill>
                  <a:srgbClr val="2E364E"/>
                </a:solidFill>
                <a:effectLst/>
                <a:latin typeface="helveticabold"/>
              </a:rPr>
              <a:t>Appello all'amicizia</a:t>
            </a:r>
            <a:r>
              <a:rPr lang="en-GB" b="0" i="0" dirty="0">
                <a:solidFill>
                  <a:srgbClr val="2E364E"/>
                </a:solidFill>
                <a:effectLst/>
                <a:latin typeface="helveticaregular"/>
              </a:rPr>
              <a:t>: la comunicazione dell'aggressore imita da vicino lo stile di scrittura di un collega o di un amico al fine di abbassare la guardia della vittima.</a:t>
            </a:r>
          </a:p>
          <a:p>
            <a:pPr algn="l">
              <a:buFont typeface="Arial" panose="020B0604020202020204" pitchFamily="34" charset="0"/>
              <a:buChar char="•"/>
            </a:pPr>
            <a:r>
              <a:rPr lang="en-GB" b="0" i="0" dirty="0">
                <a:solidFill>
                  <a:srgbClr val="2E364E"/>
                </a:solidFill>
                <a:effectLst/>
                <a:latin typeface="helveticabold"/>
              </a:rPr>
              <a:t>Ispirare simpatia</a:t>
            </a:r>
            <a:r>
              <a:rPr lang="en-GB" b="0" i="0" dirty="0">
                <a:solidFill>
                  <a:srgbClr val="2E364E"/>
                </a:solidFill>
                <a:effectLst/>
                <a:latin typeface="helveticaregular"/>
              </a:rPr>
              <a:t>: la comunicazione dell'aggressore è progettata per attingere al senso di simpatia della vittima e al suo desiderio di aiutare l'aggressore a uscire da una situazione difficile.</a:t>
            </a:r>
          </a:p>
          <a:p>
            <a:pPr algn="l">
              <a:buFont typeface="Arial" panose="020B0604020202020204" pitchFamily="34" charset="0"/>
              <a:buChar char="•"/>
            </a:pPr>
            <a:r>
              <a:rPr lang="en-GB" b="0" i="0" dirty="0">
                <a:solidFill>
                  <a:srgbClr val="2E364E"/>
                </a:solidFill>
                <a:effectLst/>
                <a:latin typeface="helveticabold"/>
              </a:rPr>
              <a:t>Sfruttare la FOMO (Fear of Missing Out, paura </a:t>
            </a:r>
            <a:r>
              <a:rPr lang="en-GB" b="0" i="0" u="none" strike="noStrike" dirty="0">
                <a:solidFill>
                  <a:srgbClr val="0070E0"/>
                </a:solidFill>
                <a:effectLst/>
                <a:latin typeface="helveticaregular"/>
                <a:hlinkClick r:id="rId4"/>
              </a:rPr>
              <a:t>di perdersi </a:t>
            </a:r>
            <a:r>
              <a:rPr lang="en-GB" b="0" i="0" dirty="0">
                <a:solidFill>
                  <a:srgbClr val="2E364E"/>
                </a:solidFill>
                <a:effectLst/>
                <a:latin typeface="helveticaregular"/>
              </a:rPr>
              <a:t>qualcosa</a:t>
            </a:r>
            <a:r>
              <a:rPr lang="en-GB" b="0" i="0" dirty="0">
                <a:solidFill>
                  <a:srgbClr val="2E364E"/>
                </a:solidFill>
                <a:effectLst/>
                <a:latin typeface="helveticabold"/>
              </a:rPr>
              <a:t>)</a:t>
            </a:r>
            <a:r>
              <a:rPr lang="en-GB" b="0" i="0" dirty="0">
                <a:solidFill>
                  <a:srgbClr val="2E364E"/>
                </a:solidFill>
                <a:effectLst/>
                <a:latin typeface="helveticaregular"/>
              </a:rPr>
              <a:t>: la comunicazione dell'aggressore sfrutta la </a:t>
            </a:r>
            <a:r>
              <a:rPr lang="en-GB" b="0" i="0" u="none" strike="noStrike" dirty="0">
                <a:solidFill>
                  <a:srgbClr val="0070E0"/>
                </a:solidFill>
                <a:effectLst/>
                <a:latin typeface="helveticaregular"/>
                <a:hlinkClick r:id="rId4"/>
              </a:rPr>
              <a:t>paura</a:t>
            </a:r>
            <a:r>
              <a:rPr lang="en-GB" b="0" i="0" dirty="0">
                <a:solidFill>
                  <a:srgbClr val="2E364E"/>
                </a:solidFill>
                <a:effectLst/>
                <a:latin typeface="helveticaregular"/>
              </a:rPr>
              <a:t> della vittima </a:t>
            </a:r>
            <a:r>
              <a:rPr lang="en-GB" b="0" i="0" u="none" strike="noStrike" dirty="0">
                <a:solidFill>
                  <a:srgbClr val="0070E0"/>
                </a:solidFill>
                <a:effectLst/>
                <a:latin typeface="helveticaregular"/>
                <a:hlinkClick r:id="rId4"/>
              </a:rPr>
              <a:t>di </a:t>
            </a:r>
            <a:r>
              <a:rPr lang="en-GB" b="0" i="0" dirty="0">
                <a:solidFill>
                  <a:srgbClr val="2E364E"/>
                </a:solidFill>
                <a:effectLst/>
                <a:latin typeface="helveticaregular"/>
              </a:rPr>
              <a:t>perdersi un'opportunità o un evento. In genere, il truffatore sostiene che è necessaria un'azione immediata per partecipare.</a:t>
            </a:r>
          </a:p>
          <a:p>
            <a:pPr algn="l">
              <a:buFont typeface="Arial" panose="020B0604020202020204" pitchFamily="34" charset="0"/>
              <a:buChar char="•"/>
            </a:pPr>
            <a:r>
              <a:rPr lang="en-GB" b="0" i="0" dirty="0">
                <a:solidFill>
                  <a:srgbClr val="2E364E"/>
                </a:solidFill>
                <a:effectLst/>
                <a:latin typeface="helveticabold"/>
              </a:rPr>
              <a:t>Fare appello ai pregiudizi di gruppo</a:t>
            </a:r>
            <a:r>
              <a:rPr lang="en-GB" b="0" i="0" dirty="0">
                <a:solidFill>
                  <a:srgbClr val="2E364E"/>
                </a:solidFill>
                <a:effectLst/>
                <a:latin typeface="helveticaregular"/>
              </a:rPr>
              <a:t>: la comunicazione dell'aggressore è progettata per ispirare un senso di appartenenza a un gruppo sociale o "gruppo di appartenenza" che la vittima conosce bene. Il phisher creerà e-mail o messaggi di phishing che sembrano provenire da fonti che condividono un'identità o una caratteristica comune con l'obiettivo.</a:t>
            </a:r>
          </a:p>
          <a:p>
            <a:pPr algn="l"/>
            <a:r>
              <a:rPr lang="en-GB" b="1" i="0" dirty="0">
                <a:solidFill>
                  <a:srgbClr val="1C2642"/>
                </a:solidFill>
                <a:effectLst/>
                <a:latin typeface="Inter"/>
              </a:rPr>
              <a:t>Tecniche tecniche utilizzate nel phishing</a:t>
            </a:r>
          </a:p>
          <a:p>
            <a:pPr algn="l"/>
            <a:r>
              <a:rPr lang="en-GB" b="0" i="0" dirty="0">
                <a:solidFill>
                  <a:srgbClr val="2E364E"/>
                </a:solidFill>
                <a:effectLst/>
                <a:latin typeface="helveticaregular"/>
              </a:rPr>
              <a:t>Le strategie psicologiche sopra descritte, combinate con le tattiche tecniche riportate di seguito, sono ciò che rende gli attacchi di phishing così efficaci. Quando i destinatari agiscono sulla base di stimoli psicologici, spesso cadono vittime delle trappole tecniche nascoste nelle e-mail di phishing, nelle telefonate di vishing e nei messaggi di testo SMS. (Nota dell'editore: </a:t>
            </a:r>
            <a:r>
              <a:rPr lang="en-GB" b="0" i="0" u="none" strike="noStrike" dirty="0">
                <a:solidFill>
                  <a:srgbClr val="0070E0"/>
                </a:solidFill>
                <a:effectLst/>
                <a:latin typeface="helveticaregular"/>
                <a:hlinkClick r:id="rId5"/>
              </a:rPr>
              <a:t>gli aggressori che non dispongono delle competenze tecniche necessarie per eseguire un attacco </a:t>
            </a:r>
            <a:r>
              <a:rPr lang="en-GB" b="0" i="0" dirty="0">
                <a:solidFill>
                  <a:srgbClr val="2E364E"/>
                </a:solidFill>
                <a:effectLst/>
                <a:latin typeface="helveticaregular"/>
              </a:rPr>
              <a:t>possono acquistare </a:t>
            </a:r>
            <a:r>
              <a:rPr lang="en-GB" b="0" i="0" u="none" strike="noStrike" dirty="0">
                <a:solidFill>
                  <a:srgbClr val="0070E0"/>
                </a:solidFill>
                <a:effectLst/>
                <a:latin typeface="helveticaregular"/>
                <a:hlinkClick r:id="rId6"/>
              </a:rPr>
              <a:t>kit di phishing </a:t>
            </a:r>
            <a:r>
              <a:rPr lang="en-GB" b="0" i="0" dirty="0">
                <a:solidFill>
                  <a:srgbClr val="2E364E"/>
                </a:solidFill>
                <a:effectLst/>
                <a:latin typeface="helveticaregular"/>
              </a:rPr>
              <a:t>sul </a:t>
            </a:r>
            <a:r>
              <a:rPr lang="en-GB" b="0" i="0" u="none" strike="noStrike" dirty="0">
                <a:solidFill>
                  <a:srgbClr val="0070E0"/>
                </a:solidFill>
                <a:effectLst/>
                <a:latin typeface="helveticaregular"/>
                <a:hlinkClick r:id="rId7"/>
              </a:rPr>
              <a:t>dark web</a:t>
            </a:r>
            <a:r>
              <a:rPr lang="en-GB" b="0" i="0" dirty="0">
                <a:solidFill>
                  <a:srgbClr val="2E364E"/>
                </a:solidFill>
                <a:effectLst/>
                <a:latin typeface="helveticaregular"/>
              </a:rPr>
              <a:t>).</a:t>
            </a:r>
          </a:p>
          <a:p>
            <a:pPr algn="l"/>
            <a:r>
              <a:rPr lang="en-GB" b="0" i="0" dirty="0">
                <a:solidFill>
                  <a:srgbClr val="2E364E"/>
                </a:solidFill>
                <a:effectLst/>
                <a:latin typeface="helveticaregular"/>
              </a:rPr>
              <a:t>Le tattiche tecniche comunemente utilizzate negli attacchi di phishing includono:</a:t>
            </a:r>
          </a:p>
          <a:p>
            <a:pPr algn="l"/>
            <a:r>
              <a:rPr lang="en-GB" b="0" i="0" dirty="0">
                <a:solidFill>
                  <a:srgbClr val="2E364E"/>
                </a:solidFill>
                <a:effectLst/>
                <a:latin typeface="helveticabold"/>
              </a:rPr>
              <a:t>Spoofing delle e-mail: </a:t>
            </a:r>
            <a:r>
              <a:rPr lang="en-GB" b="0" i="0" dirty="0">
                <a:solidFill>
                  <a:srgbClr val="2E364E"/>
                </a:solidFill>
                <a:effectLst/>
                <a:latin typeface="helveticaregular"/>
              </a:rPr>
              <a:t>l'aggressore </a:t>
            </a:r>
            <a:r>
              <a:rPr lang="en-GB" b="0" i="0" u="none" strike="noStrike" dirty="0">
                <a:solidFill>
                  <a:srgbClr val="0070E0"/>
                </a:solidFill>
                <a:effectLst/>
                <a:latin typeface="helveticaregular"/>
                <a:hlinkClick r:id="rId8"/>
              </a:rPr>
              <a:t>manipola le intestazioni delle e-mail </a:t>
            </a:r>
            <a:r>
              <a:rPr lang="en-GB" b="0" i="0" dirty="0">
                <a:solidFill>
                  <a:srgbClr val="2E364E"/>
                </a:solidFill>
                <a:effectLst/>
                <a:latin typeface="helveticaregular"/>
              </a:rPr>
              <a:t>in modo che sembrino provenire da una fonte attendibile. Lo spoofing delle e-mail è facilitato dalle debolezze del protocollo standard per l'invio di e-mail, </a:t>
            </a:r>
            <a:r>
              <a:rPr lang="en-GB" b="0" i="0" u="none" strike="noStrike" dirty="0">
                <a:solidFill>
                  <a:srgbClr val="0070E0"/>
                </a:solidFill>
                <a:effectLst/>
                <a:latin typeface="helveticaregular"/>
                <a:hlinkClick r:id="rId9"/>
              </a:rPr>
              <a:t>il Simple Mail Transfer Protocol </a:t>
            </a:r>
            <a:r>
              <a:rPr lang="en-GB" b="0" i="0" dirty="0">
                <a:solidFill>
                  <a:srgbClr val="2E364E"/>
                </a:solidFill>
                <a:effectLst/>
                <a:latin typeface="helveticaregular"/>
              </a:rPr>
              <a:t>(SMTP). L'SMTP non richiede ai mittenti delle e-mail di verificare l'accuratezza dell'indirizzo "Da" che forniscono, il che rende relativamente facile per gli aggressori falsificare queste informazioni.</a:t>
            </a:r>
          </a:p>
          <a:p>
            <a:pPr algn="l"/>
            <a:r>
              <a:rPr lang="en-GB" b="0" i="0" dirty="0">
                <a:solidFill>
                  <a:srgbClr val="2E364E"/>
                </a:solidFill>
                <a:effectLst/>
                <a:latin typeface="helveticabold"/>
              </a:rPr>
              <a:t>Manipolazione dei link</a:t>
            </a:r>
            <a:r>
              <a:rPr lang="en-GB" b="0" i="0" dirty="0">
                <a:solidFill>
                  <a:srgbClr val="2E364E"/>
                </a:solidFill>
                <a:effectLst/>
                <a:latin typeface="helveticaregular"/>
              </a:rPr>
              <a:t>: l'autore dell'attacco utilizza link fasulli nelle e-mail per </a:t>
            </a:r>
            <a:r>
              <a:rPr lang="en-GB" b="0" i="0" u="none" strike="noStrike" dirty="0">
                <a:solidFill>
                  <a:srgbClr val="0070E0"/>
                </a:solidFill>
                <a:effectLst/>
                <a:latin typeface="helveticaregular"/>
                <a:hlinkClick r:id="rId10"/>
              </a:rPr>
              <a:t>indirizzare le vittime verso siti web dannosi</a:t>
            </a:r>
            <a:r>
              <a:rPr lang="en-GB" b="0" i="0" dirty="0">
                <a:solidFill>
                  <a:srgbClr val="2E364E"/>
                </a:solidFill>
                <a:effectLst/>
                <a:latin typeface="helveticaregular"/>
              </a:rPr>
              <a:t>. Gli autori degli attacchi spesso incorporano URL fasulli con sottodomini legittimi per aggirare </a:t>
            </a:r>
            <a:r>
              <a:rPr lang="en-GB" b="0" i="0" u="none" strike="noStrike" dirty="0">
                <a:solidFill>
                  <a:srgbClr val="0070E0"/>
                </a:solidFill>
                <a:effectLst/>
                <a:latin typeface="helveticaregular"/>
                <a:hlinkClick r:id="rId11"/>
              </a:rPr>
              <a:t>i filtri URL</a:t>
            </a:r>
            <a:r>
              <a:rPr lang="en-GB" b="0" i="0" dirty="0">
                <a:solidFill>
                  <a:srgbClr val="2E364E"/>
                </a:solidFill>
                <a:effectLst/>
                <a:latin typeface="helveticaregular"/>
              </a:rPr>
              <a:t>.</a:t>
            </a:r>
          </a:p>
          <a:p>
            <a:pPr algn="l"/>
            <a:r>
              <a:rPr lang="en-GB" b="0" i="0" dirty="0">
                <a:solidFill>
                  <a:srgbClr val="2E364E"/>
                </a:solidFill>
                <a:effectLst/>
                <a:latin typeface="helveticabold"/>
              </a:rPr>
              <a:t>Spoofing del dominio</a:t>
            </a:r>
            <a:r>
              <a:rPr lang="en-GB" b="0" i="0" dirty="0">
                <a:solidFill>
                  <a:srgbClr val="2E364E"/>
                </a:solidFill>
                <a:effectLst/>
                <a:latin typeface="helveticaregular"/>
              </a:rPr>
              <a:t>: l'autore dell'attacco acquista nomi di dominio che </a:t>
            </a:r>
            <a:r>
              <a:rPr lang="en-GB" b="0" i="0" u="none" strike="noStrike" dirty="0">
                <a:solidFill>
                  <a:srgbClr val="0070E0"/>
                </a:solidFill>
                <a:effectLst/>
                <a:latin typeface="helveticaregular"/>
                <a:hlinkClick r:id="rId12"/>
              </a:rPr>
              <a:t>sembrano legittimi </a:t>
            </a:r>
            <a:r>
              <a:rPr lang="en-GB" b="0" i="0" dirty="0">
                <a:solidFill>
                  <a:srgbClr val="2E364E"/>
                </a:solidFill>
                <a:effectLst/>
                <a:latin typeface="helveticaregular"/>
              </a:rPr>
              <a:t>perché molto simili a nomi di dominio legittimi e ben noti.</a:t>
            </a:r>
          </a:p>
          <a:p>
            <a:pPr algn="l"/>
            <a:r>
              <a:rPr lang="en-GB" b="0" i="0" dirty="0">
                <a:solidFill>
                  <a:srgbClr val="2E364E"/>
                </a:solidFill>
                <a:effectLst/>
                <a:latin typeface="helveticabold"/>
              </a:rPr>
              <a:t>Acquisizione di sottodomini</a:t>
            </a:r>
            <a:r>
              <a:rPr lang="en-GB" b="0" i="0" dirty="0">
                <a:solidFill>
                  <a:srgbClr val="2E364E"/>
                </a:solidFill>
                <a:effectLst/>
                <a:latin typeface="helveticaregular"/>
              </a:rPr>
              <a:t>: l'autore dell'attacco identifica </a:t>
            </a:r>
            <a:r>
              <a:rPr lang="en-GB" b="0" i="0" u="none" strike="noStrike" dirty="0">
                <a:solidFill>
                  <a:srgbClr val="0070E0"/>
                </a:solidFill>
                <a:effectLst/>
                <a:latin typeface="helveticaregular"/>
                <a:hlinkClick r:id="rId13"/>
              </a:rPr>
              <a:t>i sottodomini</a:t>
            </a:r>
            <a:r>
              <a:rPr lang="en-GB" b="0" i="0" dirty="0">
                <a:solidFill>
                  <a:srgbClr val="2E364E"/>
                </a:solidFill>
                <a:effectLst/>
                <a:latin typeface="helveticaregular"/>
              </a:rPr>
              <a:t> vulnerabili di un'organizzazione </a:t>
            </a:r>
            <a:r>
              <a:rPr lang="en-GB" b="0" i="0" dirty="0">
                <a:solidFill>
                  <a:srgbClr val="2E364E"/>
                </a:solidFill>
                <a:effectLst/>
                <a:latin typeface="helveticaregular"/>
              </a:rPr>
              <a:t>e ne assume il controllo per ospitare siti di phishing.</a:t>
            </a:r>
          </a:p>
          <a:p>
            <a:pPr algn="l"/>
            <a:r>
              <a:rPr lang="en-GB" b="0" i="0" dirty="0">
                <a:solidFill>
                  <a:srgbClr val="2E364E"/>
                </a:solidFill>
                <a:effectLst/>
                <a:latin typeface="helveticabold"/>
              </a:rPr>
              <a:t>Attacchi basati su allegati</a:t>
            </a:r>
            <a:r>
              <a:rPr lang="en-GB" b="0" i="0" dirty="0">
                <a:solidFill>
                  <a:srgbClr val="2E364E"/>
                </a:solidFill>
                <a:effectLst/>
                <a:latin typeface="helveticaregular"/>
              </a:rPr>
              <a:t>: l'autore dell'attacco invia e-mail di phishing con allegati che contengono macro o script che eseguono codice dannoso. Le e-mail utilizzano in genere tattiche di ingegneria sociale progettate per convincere il destinatario ad abilitare le </a:t>
            </a:r>
            <a:r>
              <a:rPr lang="en-GB" b="0" i="0" u="none" strike="noStrike" dirty="0">
                <a:solidFill>
                  <a:srgbClr val="0070E0"/>
                </a:solidFill>
                <a:effectLst/>
                <a:latin typeface="helveticaregular"/>
                <a:hlinkClick r:id="rId14"/>
              </a:rPr>
              <a:t>istruzioni macro </a:t>
            </a:r>
            <a:r>
              <a:rPr lang="en-GB" b="0" i="0" dirty="0">
                <a:solidFill>
                  <a:srgbClr val="2E364E"/>
                </a:solidFill>
                <a:effectLst/>
                <a:latin typeface="helveticaregular"/>
              </a:rPr>
              <a:t>o </a:t>
            </a:r>
            <a:r>
              <a:rPr lang="en-GB" b="0" i="0" u="none" strike="noStrike" dirty="0">
                <a:solidFill>
                  <a:srgbClr val="0070E0"/>
                </a:solidFill>
                <a:effectLst/>
                <a:latin typeface="helveticaregular"/>
                <a:hlinkClick r:id="rId15"/>
              </a:rPr>
              <a:t>gli script dannosi </a:t>
            </a:r>
            <a:r>
              <a:rPr lang="en-GB" b="0" i="0" dirty="0">
                <a:solidFill>
                  <a:srgbClr val="2E364E"/>
                </a:solidFill>
                <a:effectLst/>
                <a:latin typeface="helveticaregular"/>
              </a:rPr>
              <a:t>contenuti nell'allegato.</a:t>
            </a:r>
          </a:p>
          <a:p>
            <a:pPr algn="l"/>
            <a:r>
              <a:rPr lang="en-GB" b="0" i="0" dirty="0">
                <a:solidFill>
                  <a:srgbClr val="2E364E"/>
                </a:solidFill>
                <a:effectLst/>
                <a:latin typeface="helveticabold"/>
              </a:rPr>
              <a:t>Reindirizzamenti dannosi</a:t>
            </a:r>
            <a:r>
              <a:rPr lang="en-GB" b="0" i="0" dirty="0">
                <a:solidFill>
                  <a:srgbClr val="2E364E"/>
                </a:solidFill>
                <a:effectLst/>
                <a:latin typeface="helveticaregular"/>
              </a:rPr>
              <a:t>: l'autore dell'attacco utilizza </a:t>
            </a:r>
            <a:r>
              <a:rPr lang="en-GB" b="0" i="0" u="none" strike="noStrike" dirty="0" err="1">
                <a:solidFill>
                  <a:srgbClr val="0070E0"/>
                </a:solidFill>
                <a:effectLst/>
                <a:latin typeface="helveticaregular"/>
                <a:hlinkClick r:id="rId16"/>
              </a:rPr>
              <a:t>iframe</a:t>
            </a:r>
            <a:r>
              <a:rPr lang="en-GB" b="0" i="0" dirty="0">
                <a:solidFill>
                  <a:srgbClr val="2E364E"/>
                </a:solidFill>
                <a:effectLst/>
                <a:latin typeface="helveticaregular"/>
              </a:rPr>
              <a:t> nascosti </a:t>
            </a:r>
            <a:r>
              <a:rPr lang="en-GB" b="0" i="0" dirty="0">
                <a:solidFill>
                  <a:srgbClr val="2E364E"/>
                </a:solidFill>
                <a:effectLst/>
                <a:latin typeface="helveticaregular"/>
              </a:rPr>
              <a:t>o </a:t>
            </a:r>
            <a:r>
              <a:rPr lang="en-GB" b="0" i="0" u="none" strike="noStrike" dirty="0">
                <a:solidFill>
                  <a:srgbClr val="0070E0"/>
                </a:solidFill>
                <a:effectLst/>
                <a:latin typeface="helveticaregular"/>
                <a:hlinkClick r:id="rId17"/>
              </a:rPr>
              <a:t>JavaScript </a:t>
            </a:r>
            <a:r>
              <a:rPr lang="en-GB" b="0" i="0" dirty="0">
                <a:solidFill>
                  <a:srgbClr val="2E364E"/>
                </a:solidFill>
                <a:effectLst/>
                <a:latin typeface="helveticaregular"/>
              </a:rPr>
              <a:t>per reindirizzare le vittime da siti legittimi a pagine di phishing.</a:t>
            </a:r>
          </a:p>
          <a:p>
            <a:pPr algn="l"/>
            <a:r>
              <a:rPr lang="en-GB" b="0" i="0" dirty="0">
                <a:solidFill>
                  <a:srgbClr val="2E364E"/>
                </a:solidFill>
                <a:effectLst/>
                <a:latin typeface="helveticabold"/>
              </a:rPr>
              <a:t>Download drive-by</a:t>
            </a:r>
            <a:r>
              <a:rPr lang="en-GB" b="0" i="0" dirty="0">
                <a:solidFill>
                  <a:srgbClr val="2E364E"/>
                </a:solidFill>
                <a:effectLst/>
                <a:latin typeface="helveticaregular"/>
              </a:rPr>
              <a:t>: l'autore dell'attacco sfrutta le vulnerabilità del browser o del software della vittima per </a:t>
            </a:r>
            <a:r>
              <a:rPr lang="en-GB" b="0" i="0" u="none" strike="noStrike" dirty="0">
                <a:solidFill>
                  <a:srgbClr val="0070E0"/>
                </a:solidFill>
                <a:effectLst/>
                <a:latin typeface="helveticaregular"/>
                <a:hlinkClick r:id="rId18"/>
              </a:rPr>
              <a:t>scaricare e installare malware all'insaputa della vittima</a:t>
            </a:r>
            <a:r>
              <a:rPr lang="en-GB" b="0" i="0" dirty="0">
                <a:solidFill>
                  <a:srgbClr val="2E364E"/>
                </a:solidFill>
                <a:effectLst/>
                <a:latin typeface="helveticaregular"/>
              </a:rPr>
              <a:t>.</a:t>
            </a:r>
          </a:p>
          <a:p>
            <a:pPr algn="l"/>
            <a:r>
              <a:rPr lang="en-GB" b="0" i="0" dirty="0">
                <a:solidFill>
                  <a:srgbClr val="2E364E"/>
                </a:solidFill>
                <a:effectLst/>
                <a:latin typeface="helveticabold"/>
              </a:rPr>
              <a:t>Tecniche di offuscamento</a:t>
            </a:r>
            <a:r>
              <a:rPr lang="en-GB" b="0" i="0" dirty="0">
                <a:solidFill>
                  <a:srgbClr val="2E364E"/>
                </a:solidFill>
                <a:effectLst/>
                <a:latin typeface="helveticaregular"/>
              </a:rPr>
              <a:t>: l'autore dell'attacco utilizza </a:t>
            </a:r>
            <a:r>
              <a:rPr lang="en-GB" b="0" i="0" dirty="0">
                <a:solidFill>
                  <a:srgbClr val="2E364E"/>
                </a:solidFill>
                <a:effectLst/>
                <a:latin typeface="helveticaregular"/>
              </a:rPr>
              <a:t>tecniche </a:t>
            </a:r>
            <a:r>
              <a:rPr lang="en-GB" b="0" i="0" u="none" strike="noStrike" dirty="0">
                <a:solidFill>
                  <a:srgbClr val="0070E0"/>
                </a:solidFill>
                <a:effectLst/>
                <a:latin typeface="helveticaregular"/>
                <a:hlinkClick r:id="rId19"/>
              </a:rPr>
              <a:t>di codifica </a:t>
            </a:r>
            <a:r>
              <a:rPr lang="en-GB" b="0" i="0" dirty="0">
                <a:solidFill>
                  <a:srgbClr val="2E364E"/>
                </a:solidFill>
                <a:effectLst/>
                <a:latin typeface="helveticaregular"/>
              </a:rPr>
              <a:t>o </a:t>
            </a:r>
            <a:r>
              <a:rPr lang="en-GB" b="0" i="0" u="none" strike="noStrike" dirty="0">
                <a:solidFill>
                  <a:srgbClr val="0070E0"/>
                </a:solidFill>
                <a:effectLst/>
                <a:latin typeface="helveticaregular"/>
                <a:hlinkClick r:id="rId20"/>
              </a:rPr>
              <a:t>offuscamento </a:t>
            </a:r>
            <a:r>
              <a:rPr lang="en-GB" b="0" i="0" dirty="0">
                <a:solidFill>
                  <a:srgbClr val="2E364E"/>
                </a:solidFill>
                <a:effectLst/>
                <a:latin typeface="helveticaregular"/>
              </a:rPr>
              <a:t>per nascondere codice dannoso all'interno di e-mail o siti web.</a:t>
            </a:r>
          </a:p>
          <a:p>
            <a:pPr algn="l"/>
            <a:r>
              <a:rPr lang="en-GB" b="0" i="0" dirty="0">
                <a:solidFill>
                  <a:srgbClr val="2E364E"/>
                </a:solidFill>
                <a:effectLst/>
                <a:latin typeface="helveticabold"/>
              </a:rPr>
              <a:t>Caricamento di contenuti dinamici</a:t>
            </a:r>
            <a:r>
              <a:rPr lang="en-GB" b="0" i="0" dirty="0">
                <a:solidFill>
                  <a:srgbClr val="2E364E"/>
                </a:solidFill>
                <a:effectLst/>
                <a:latin typeface="helveticaregular"/>
              </a:rPr>
              <a:t>: l'autore dell'attacco utilizza un servizio web o un framework JavaScript, come </a:t>
            </a:r>
            <a:r>
              <a:rPr lang="en-GB" b="0" i="0" u="none" strike="noStrike" dirty="0">
                <a:solidFill>
                  <a:srgbClr val="0070E0"/>
                </a:solidFill>
                <a:effectLst/>
                <a:latin typeface="helveticaregular"/>
                <a:hlinkClick r:id="rId21"/>
              </a:rPr>
              <a:t>React </a:t>
            </a:r>
            <a:r>
              <a:rPr lang="en-GB" b="0" i="0" dirty="0">
                <a:solidFill>
                  <a:srgbClr val="2E364E"/>
                </a:solidFill>
                <a:effectLst/>
                <a:latin typeface="helveticaregular"/>
              </a:rPr>
              <a:t>o </a:t>
            </a:r>
            <a:r>
              <a:rPr lang="en-GB" b="0" i="0" u="none" strike="noStrike" dirty="0">
                <a:solidFill>
                  <a:srgbClr val="0070E0"/>
                </a:solidFill>
                <a:effectLst/>
                <a:latin typeface="helveticaregular"/>
                <a:hlinkClick r:id="rId22"/>
              </a:rPr>
              <a:t>Angular</a:t>
            </a:r>
            <a:r>
              <a:rPr lang="en-GB" b="0" i="0" dirty="0">
                <a:solidFill>
                  <a:srgbClr val="2E364E"/>
                </a:solidFill>
                <a:effectLst/>
                <a:latin typeface="helveticaregular"/>
              </a:rPr>
              <a:t>, per creare </a:t>
            </a:r>
            <a:r>
              <a:rPr lang="en-GB" b="0" i="0" u="none" strike="noStrike" dirty="0">
                <a:solidFill>
                  <a:srgbClr val="0070E0"/>
                </a:solidFill>
                <a:effectLst/>
                <a:latin typeface="helveticaregular"/>
                <a:hlinkClick r:id="rId23"/>
              </a:rPr>
              <a:t>contenuti dinamici </a:t>
            </a:r>
            <a:r>
              <a:rPr lang="en-GB" b="0" i="0" dirty="0">
                <a:solidFill>
                  <a:srgbClr val="2E364E"/>
                </a:solidFill>
                <a:effectLst/>
                <a:latin typeface="helveticaregular"/>
              </a:rPr>
              <a:t>che non sono incorporati nel codice del sito web. I contenuti dinamici generati al volo non possono essere rilevati </a:t>
            </a:r>
            <a:r>
              <a:rPr lang="en-GB" b="0" i="0" u="none" strike="noStrike" dirty="0">
                <a:solidFill>
                  <a:srgbClr val="0070E0"/>
                </a:solidFill>
                <a:effectLst/>
                <a:latin typeface="helveticaregular"/>
                <a:hlinkClick r:id="rId24"/>
              </a:rPr>
              <a:t>dall'analisi statica</a:t>
            </a:r>
            <a:r>
              <a:rPr lang="en-GB" b="0" i="0" dirty="0">
                <a:solidFill>
                  <a:srgbClr val="2E364E"/>
                </a:solidFill>
                <a:effectLst/>
                <a:latin typeface="helveticaregular"/>
              </a:rPr>
              <a:t>.</a:t>
            </a:r>
          </a:p>
          <a:p>
            <a:pPr algn="l"/>
            <a:r>
              <a:rPr lang="en-GB" b="0" i="0" dirty="0">
                <a:solidFill>
                  <a:srgbClr val="2E364E"/>
                </a:solidFill>
                <a:effectLst/>
                <a:latin typeface="helveticabold"/>
              </a:rPr>
              <a:t>Attacchi basati su JavaScript</a:t>
            </a:r>
            <a:r>
              <a:rPr lang="en-GB" b="0" i="0" dirty="0">
                <a:solidFill>
                  <a:srgbClr val="2E364E"/>
                </a:solidFill>
                <a:effectLst/>
                <a:latin typeface="helveticaregular"/>
              </a:rPr>
              <a:t>: l'autore dell'attacco inserisce codice JavaScript dannoso nelle e-mail o nei siti web compromessi per </a:t>
            </a:r>
            <a:r>
              <a:rPr lang="en-GB" b="0" i="0" u="none" strike="noStrike" dirty="0">
                <a:solidFill>
                  <a:srgbClr val="0070E0"/>
                </a:solidFill>
                <a:effectLst/>
                <a:latin typeface="helveticaregular"/>
                <a:hlinkClick r:id="rId25"/>
              </a:rPr>
              <a:t>distribuire malware che consente un attacco ransomware</a:t>
            </a:r>
            <a:r>
              <a:rPr lang="en-GB" b="0" i="0" dirty="0">
                <a:solidFill>
                  <a:srgbClr val="2E364E"/>
                </a:solidFill>
                <a:effectLst/>
                <a:latin typeface="helveticaregular"/>
              </a:rPr>
              <a:t>.</a:t>
            </a:r>
          </a:p>
          <a:p>
            <a:pPr algn="l"/>
            <a:r>
              <a:rPr lang="en-GB" b="0" i="0" dirty="0">
                <a:solidFill>
                  <a:srgbClr val="2E364E"/>
                </a:solidFill>
                <a:effectLst/>
                <a:latin typeface="helveticabold"/>
              </a:rPr>
              <a:t>Attacchi Man-in-the-Middle (MitM)</a:t>
            </a:r>
            <a:r>
              <a:rPr lang="en-GB" b="0" i="0" dirty="0">
                <a:solidFill>
                  <a:srgbClr val="2E364E"/>
                </a:solidFill>
                <a:effectLst/>
                <a:latin typeface="helveticaregular"/>
              </a:rPr>
              <a:t>: l'autore dell'attacco </a:t>
            </a:r>
            <a:r>
              <a:rPr lang="en-GB" b="0" i="0" u="none" strike="noStrike" dirty="0">
                <a:solidFill>
                  <a:srgbClr val="0070E0"/>
                </a:solidFill>
                <a:effectLst/>
                <a:latin typeface="helveticaregular"/>
                <a:hlinkClick r:id="rId26"/>
              </a:rPr>
              <a:t>intercetta le comunicazioni tra la vittima e un sito web legittimo </a:t>
            </a:r>
            <a:r>
              <a:rPr lang="en-GB" b="0" i="0" dirty="0">
                <a:solidFill>
                  <a:srgbClr val="2E364E"/>
                </a:solidFill>
                <a:effectLst/>
                <a:latin typeface="helveticaregular"/>
              </a:rPr>
              <a:t>per acquisire dati sensibili.</a:t>
            </a:r>
          </a:p>
          <a:p>
            <a:pPr algn="l"/>
            <a:r>
              <a:rPr lang="en-GB" b="0" i="0" dirty="0">
                <a:solidFill>
                  <a:srgbClr val="2E364E"/>
                </a:solidFill>
                <a:effectLst/>
                <a:latin typeface="helveticabold"/>
              </a:rPr>
              <a:t>Esfiltrazione dei dati</a:t>
            </a:r>
            <a:r>
              <a:rPr lang="en-GB" b="0" i="0" dirty="0">
                <a:solidFill>
                  <a:srgbClr val="2E364E"/>
                </a:solidFill>
                <a:effectLst/>
                <a:latin typeface="helveticaregular"/>
              </a:rPr>
              <a:t>: l'autore dell'attacco invia </a:t>
            </a:r>
            <a:r>
              <a:rPr lang="en-GB" b="0" i="0" u="none" strike="noStrike" dirty="0">
                <a:solidFill>
                  <a:srgbClr val="0070E0"/>
                </a:solidFill>
                <a:effectLst/>
                <a:latin typeface="helveticaregular"/>
                <a:hlinkClick r:id="rId27"/>
              </a:rPr>
              <a:t>i dati rubati dai dispositivi delle vittime </a:t>
            </a:r>
            <a:r>
              <a:rPr lang="en-GB" b="0" i="0" dirty="0">
                <a:solidFill>
                  <a:srgbClr val="2E364E"/>
                </a:solidFill>
                <a:effectLst/>
                <a:latin typeface="helveticaregular"/>
              </a:rPr>
              <a:t>a un server da lui controllato, in modo da poterli utilizzare in un secondo momento.</a:t>
            </a:r>
          </a:p>
          <a:p>
            <a:pPr algn="l"/>
            <a:r>
              <a:rPr lang="en-GB" b="0" i="0" dirty="0">
                <a:solidFill>
                  <a:srgbClr val="2E364E"/>
                </a:solidFill>
                <a:effectLst/>
                <a:latin typeface="helveticabold"/>
              </a:rPr>
              <a:t>Raccolta di credenziali</a:t>
            </a:r>
            <a:r>
              <a:rPr lang="en-GB" b="0" i="0" dirty="0">
                <a:solidFill>
                  <a:srgbClr val="2E364E"/>
                </a:solidFill>
                <a:effectLst/>
                <a:latin typeface="helveticaregular"/>
              </a:rPr>
              <a:t>: l'autore dell'attacco crea pagine di accesso false per servizi popolari per acquisire </a:t>
            </a:r>
            <a:r>
              <a:rPr lang="en-GB" b="0" i="0" u="none" strike="noStrike" dirty="0">
                <a:solidFill>
                  <a:srgbClr val="0070E0"/>
                </a:solidFill>
                <a:effectLst/>
                <a:latin typeface="helveticaregular"/>
                <a:hlinkClick r:id="rId28"/>
              </a:rPr>
              <a:t>nomi utente, password e altre credenziali</a:t>
            </a:r>
            <a:r>
              <a:rPr lang="en-GB" b="0" i="0" dirty="0">
                <a:solidFill>
                  <a:srgbClr val="2E364E"/>
                </a:solidFill>
                <a:effectLst/>
                <a:latin typeface="helveticaregular"/>
              </a:rPr>
              <a:t>.</a:t>
            </a:r>
          </a:p>
          <a:p>
            <a:pPr algn="l"/>
            <a:r>
              <a:rPr lang="en-GB" b="0" i="0" dirty="0">
                <a:solidFill>
                  <a:srgbClr val="2E364E"/>
                </a:solidFill>
                <a:effectLst/>
                <a:latin typeface="helveticabold"/>
              </a:rPr>
              <a:t>Dirottamento di sessione</a:t>
            </a:r>
            <a:r>
              <a:rPr lang="en-GB" b="0" i="0" dirty="0">
                <a:solidFill>
                  <a:srgbClr val="2E364E"/>
                </a:solidFill>
                <a:effectLst/>
                <a:latin typeface="helveticaregular"/>
              </a:rPr>
              <a:t>: l'autore dell'attacco </a:t>
            </a:r>
            <a:r>
              <a:rPr lang="en-GB" b="0" i="0" u="none" strike="noStrike" dirty="0">
                <a:solidFill>
                  <a:srgbClr val="0070E0"/>
                </a:solidFill>
                <a:effectLst/>
                <a:latin typeface="helveticaregular"/>
                <a:hlinkClick r:id="rId29"/>
              </a:rPr>
              <a:t>ruba i cookie o i token di sessione attivi </a:t>
            </a:r>
            <a:r>
              <a:rPr lang="en-GB" b="0" i="0" dirty="0">
                <a:solidFill>
                  <a:srgbClr val="2E364E"/>
                </a:solidFill>
                <a:effectLst/>
                <a:latin typeface="helveticaregular"/>
              </a:rPr>
              <a:t>per impersonare un utente e ottenere l'accesso non autorizzato ai suoi account.</a:t>
            </a:r>
          </a:p>
          <a:p>
            <a:pPr algn="l"/>
            <a:r>
              <a:rPr lang="en-GB" b="0" i="0" dirty="0" err="1">
                <a:solidFill>
                  <a:srgbClr val="2E364E"/>
                </a:solidFill>
                <a:effectLst/>
                <a:latin typeface="helveticabold"/>
              </a:rPr>
              <a:t>Tabnabbing</a:t>
            </a:r>
            <a:r>
              <a:rPr lang="en-GB" b="0" i="0" dirty="0">
                <a:solidFill>
                  <a:srgbClr val="2E364E"/>
                </a:solidFill>
                <a:effectLst/>
                <a:latin typeface="helveticaregular"/>
              </a:rPr>
              <a:t>: l'autore dell'attacco sfrutta la fiducia dell'utente nelle </a:t>
            </a:r>
            <a:r>
              <a:rPr lang="en-GB" b="0" i="0" u="none" strike="noStrike" dirty="0">
                <a:solidFill>
                  <a:srgbClr val="0070E0"/>
                </a:solidFill>
                <a:effectLst/>
                <a:latin typeface="helveticaregular"/>
                <a:hlinkClick r:id="rId30"/>
              </a:rPr>
              <a:t>schede del browser </a:t>
            </a:r>
            <a:r>
              <a:rPr lang="en-GB" b="0" i="0" dirty="0">
                <a:solidFill>
                  <a:srgbClr val="2E364E"/>
                </a:solidFill>
                <a:effectLst/>
                <a:latin typeface="helveticaregular"/>
              </a:rPr>
              <a:t>sostituendo le schede inattive con pagine di phishing.</a:t>
            </a:r>
          </a:p>
          <a:p>
            <a:pPr algn="l"/>
            <a:r>
              <a:rPr lang="en-GB" b="0" i="0" dirty="0">
                <a:solidFill>
                  <a:srgbClr val="2E364E"/>
                </a:solidFill>
                <a:effectLst/>
                <a:latin typeface="helveticabold"/>
              </a:rPr>
              <a:t>Attacchi omografici</a:t>
            </a:r>
            <a:r>
              <a:rPr lang="en-GB" b="0" i="0" dirty="0">
                <a:solidFill>
                  <a:srgbClr val="2E364E"/>
                </a:solidFill>
                <a:effectLst/>
                <a:latin typeface="helveticaregular"/>
              </a:rPr>
              <a:t>: l'autore dell'attacco utilizza </a:t>
            </a:r>
            <a:r>
              <a:rPr lang="en-GB" b="0" i="0" dirty="0">
                <a:solidFill>
                  <a:srgbClr val="2E364E"/>
                </a:solidFill>
                <a:effectLst/>
                <a:latin typeface="helveticaregular"/>
              </a:rPr>
              <a:t>caratteri </a:t>
            </a:r>
            <a:r>
              <a:rPr lang="en-GB" b="0" i="0" u="none" strike="noStrike" dirty="0">
                <a:solidFill>
                  <a:srgbClr val="0070E0"/>
                </a:solidFill>
                <a:effectLst/>
                <a:latin typeface="helveticaregular"/>
                <a:hlinkClick r:id="rId31"/>
              </a:rPr>
              <a:t>Unicode </a:t>
            </a:r>
            <a:r>
              <a:rPr lang="en-GB" b="0" i="0" dirty="0">
                <a:solidFill>
                  <a:srgbClr val="2E364E"/>
                </a:solidFill>
                <a:effectLst/>
                <a:latin typeface="helveticaregular"/>
              </a:rPr>
              <a:t>simili ai caratteri latini nei nomi di dominio per ingannare le vittime.</a:t>
            </a:r>
          </a:p>
          <a:p>
            <a:pPr algn="l"/>
            <a:r>
              <a:rPr lang="en-GB" b="0" i="0" dirty="0">
                <a:solidFill>
                  <a:srgbClr val="2E364E"/>
                </a:solidFill>
                <a:effectLst/>
                <a:latin typeface="helveticabold"/>
              </a:rPr>
              <a:t>Spoofing dei contenuti</a:t>
            </a:r>
            <a:r>
              <a:rPr lang="en-GB" b="0" i="0" dirty="0">
                <a:solidFill>
                  <a:srgbClr val="2E364E"/>
                </a:solidFill>
                <a:effectLst/>
                <a:latin typeface="helveticaregular"/>
              </a:rPr>
              <a:t>: l'autore dell'attacco </a:t>
            </a:r>
            <a:r>
              <a:rPr lang="en-GB" b="0" i="0" u="none" strike="noStrike" dirty="0">
                <a:solidFill>
                  <a:srgbClr val="0070E0"/>
                </a:solidFill>
                <a:effectLst/>
                <a:latin typeface="helveticaregular"/>
                <a:hlinkClick r:id="rId32"/>
              </a:rPr>
              <a:t>manipola i contenuti web di un sito compromesso </a:t>
            </a:r>
            <a:r>
              <a:rPr lang="en-GB" b="0" i="0" dirty="0">
                <a:solidFill>
                  <a:srgbClr val="2E364E"/>
                </a:solidFill>
                <a:effectLst/>
                <a:latin typeface="helveticaregular"/>
              </a:rPr>
              <a:t>per indurre i visitatori a compiere azioni a suo vantaggio.</a:t>
            </a:r>
          </a:p>
          <a:p>
            <a:pPr algn="l"/>
            <a:r>
              <a:rPr lang="en-GB" b="0" i="0" dirty="0">
                <a:solidFill>
                  <a:srgbClr val="2E364E"/>
                </a:solidFill>
                <a:effectLst/>
                <a:latin typeface="helveticabold"/>
              </a:rPr>
              <a:t>Inoltro delle e-mail</a:t>
            </a:r>
            <a:r>
              <a:rPr lang="en-GB" b="0" i="0" dirty="0">
                <a:solidFill>
                  <a:srgbClr val="2E364E"/>
                </a:solidFill>
                <a:effectLst/>
                <a:latin typeface="helveticaregular"/>
              </a:rPr>
              <a:t>: l'autore dell'attacco imposta </a:t>
            </a:r>
            <a:r>
              <a:rPr lang="en-GB" b="0" i="0" u="none" strike="noStrike" dirty="0">
                <a:solidFill>
                  <a:srgbClr val="0070E0"/>
                </a:solidFill>
                <a:effectLst/>
                <a:latin typeface="helveticaregular"/>
                <a:hlinkClick r:id="rId33"/>
              </a:rPr>
              <a:t>filtri e-mail </a:t>
            </a:r>
            <a:r>
              <a:rPr lang="en-GB" b="0" i="0" dirty="0">
                <a:solidFill>
                  <a:srgbClr val="2E364E"/>
                </a:solidFill>
                <a:effectLst/>
                <a:latin typeface="helveticaregular"/>
              </a:rPr>
              <a:t>(regole) negli account di posta elettronica compromessi che inoltrano automaticamente all'autore dell'attacco i messaggi sensibili contenenti informazioni sull'account.</a:t>
            </a:r>
          </a:p>
          <a:p>
            <a:pPr algn="l"/>
            <a:r>
              <a:rPr lang="en-GB" b="0" i="0" dirty="0">
                <a:solidFill>
                  <a:srgbClr val="2E364E"/>
                </a:solidFill>
                <a:effectLst/>
                <a:latin typeface="helveticabold"/>
              </a:rPr>
              <a:t>Spoofing DNS</a:t>
            </a:r>
            <a:r>
              <a:rPr lang="en-GB" b="0" i="0" dirty="0">
                <a:solidFill>
                  <a:srgbClr val="2E364E"/>
                </a:solidFill>
                <a:effectLst/>
                <a:latin typeface="helveticaregular"/>
              </a:rPr>
              <a:t>: l'autore dell'attacco </a:t>
            </a:r>
            <a:r>
              <a:rPr lang="en-GB" b="0" i="0" u="none" strike="noStrike" dirty="0">
                <a:solidFill>
                  <a:srgbClr val="0070E0"/>
                </a:solidFill>
                <a:effectLst/>
                <a:latin typeface="helveticaregular"/>
                <a:hlinkClick r:id="rId34"/>
              </a:rPr>
              <a:t>manipola i record DNS </a:t>
            </a:r>
            <a:r>
              <a:rPr lang="en-GB" b="0" i="0" dirty="0">
                <a:solidFill>
                  <a:srgbClr val="2E364E"/>
                </a:solidFill>
                <a:effectLst/>
                <a:latin typeface="helveticaregular"/>
              </a:rPr>
              <a:t>per reindirizzare gli utenti verso siti web falsi quando inseriscono URL legittimi.</a:t>
            </a:r>
          </a:p>
          <a:p>
            <a:pPr algn="l"/>
            <a:r>
              <a:rPr lang="en-GB" b="0" i="0" dirty="0">
                <a:solidFill>
                  <a:srgbClr val="2E364E"/>
                </a:solidFill>
                <a:effectLst/>
                <a:latin typeface="helveticabold"/>
              </a:rPr>
              <a:t>Cross-Site Scripting (XSS)</a:t>
            </a:r>
            <a:r>
              <a:rPr lang="en-GB" b="0" i="0" dirty="0">
                <a:solidFill>
                  <a:srgbClr val="2E364E"/>
                </a:solidFill>
                <a:effectLst/>
                <a:latin typeface="helveticaregular"/>
              </a:rPr>
              <a:t>: l'autore dell'attacco </a:t>
            </a:r>
            <a:r>
              <a:rPr lang="en-GB" b="0" i="0" u="none" strike="noStrike" dirty="0">
                <a:solidFill>
                  <a:srgbClr val="0070E0"/>
                </a:solidFill>
                <a:effectLst/>
                <a:latin typeface="helveticaregular"/>
                <a:hlinkClick r:id="rId35"/>
              </a:rPr>
              <a:t>inserisce uno script dannoso </a:t>
            </a:r>
            <a:r>
              <a:rPr lang="en-GB" b="0" i="0" dirty="0">
                <a:solidFill>
                  <a:srgbClr val="2E364E"/>
                </a:solidFill>
                <a:effectLst/>
                <a:latin typeface="helveticaregular"/>
              </a:rPr>
              <a:t>nel codice di una pagina web che eseguirà un'azione per conto dell'autore dell'attacco. L'XSS può essere utilizzato per rubare </a:t>
            </a:r>
            <a:r>
              <a:rPr lang="en-GB" b="0" i="0" u="none" strike="noStrike" dirty="0">
                <a:solidFill>
                  <a:srgbClr val="0070E0"/>
                </a:solidFill>
                <a:effectLst/>
                <a:latin typeface="helveticaregular"/>
                <a:hlinkClick r:id="rId36"/>
              </a:rPr>
              <a:t>i cookie di sessione</a:t>
            </a:r>
            <a:r>
              <a:rPr lang="en-GB" b="0" i="0" dirty="0">
                <a:solidFill>
                  <a:srgbClr val="2E364E"/>
                </a:solidFill>
                <a:effectLst/>
                <a:latin typeface="helveticaregular"/>
              </a:rPr>
              <a:t>, che possono contenere credenziali di accesso o altre informazioni sensibili che consentono all'autore dell'attacco di impersonare la vittima.</a:t>
            </a:r>
          </a:p>
          <a:p>
            <a:pPr algn="l"/>
            <a:r>
              <a:rPr lang="en-GB" b="0" i="0" dirty="0">
                <a:solidFill>
                  <a:srgbClr val="2E364E"/>
                </a:solidFill>
                <a:effectLst/>
                <a:latin typeface="helveticabold"/>
              </a:rPr>
              <a:t>Furto d'identità del marchio</a:t>
            </a:r>
            <a:r>
              <a:rPr lang="en-GB" b="0" i="0" dirty="0">
                <a:solidFill>
                  <a:srgbClr val="2E364E"/>
                </a:solidFill>
                <a:effectLst/>
                <a:latin typeface="helveticaregular"/>
              </a:rPr>
              <a:t>: l'autore dell'attacco richiede informazioni sensibili alla vittima </a:t>
            </a:r>
            <a:r>
              <a:rPr lang="en-GB" b="0" i="0" u="none" strike="noStrike" dirty="0">
                <a:solidFill>
                  <a:srgbClr val="0070E0"/>
                </a:solidFill>
                <a:effectLst/>
                <a:latin typeface="helveticaregular"/>
                <a:hlinkClick r:id="rId37"/>
              </a:rPr>
              <a:t>sfruttando la fiducia che questa ripone in un determinato marchio</a:t>
            </a:r>
            <a:r>
              <a:rPr lang="en-GB" b="0" i="0" dirty="0">
                <a:solidFill>
                  <a:srgbClr val="2E364E"/>
                </a:solidFill>
                <a:effectLst/>
                <a:latin typeface="helveticaregular"/>
              </a:rPr>
              <a:t>.</a:t>
            </a:r>
          </a:p>
          <a:p>
            <a:pPr algn="l"/>
            <a:r>
              <a:rPr lang="en-GB" b="0" i="0" dirty="0">
                <a:solidFill>
                  <a:srgbClr val="2E364E"/>
                </a:solidFill>
                <a:effectLst/>
                <a:latin typeface="helveticabold"/>
              </a:rPr>
              <a:t>SQL Injection</a:t>
            </a:r>
            <a:r>
              <a:rPr lang="en-GB" b="0" i="0" dirty="0">
                <a:solidFill>
                  <a:srgbClr val="2E364E"/>
                </a:solidFill>
                <a:effectLst/>
                <a:latin typeface="helveticaregular"/>
              </a:rPr>
              <a:t>: l'autore dell'attacco inserisce un codice SQL appositamente creato nei campi di immissione dati di un sito web per ottenere l'accesso non autorizzato ai database utilizzati dal sito stesso. Sebbene </a:t>
            </a:r>
            <a:r>
              <a:rPr lang="en-GB" b="0" i="0" u="none" strike="noStrike" dirty="0">
                <a:solidFill>
                  <a:srgbClr val="0070E0"/>
                </a:solidFill>
                <a:effectLst/>
                <a:latin typeface="helveticaregular"/>
                <a:hlinkClick r:id="rId38"/>
              </a:rPr>
              <a:t>l'SQL injection </a:t>
            </a:r>
            <a:r>
              <a:rPr lang="en-GB" b="0" i="0" dirty="0">
                <a:solidFill>
                  <a:srgbClr val="2E364E"/>
                </a:solidFill>
                <a:effectLst/>
                <a:latin typeface="helveticaregular"/>
              </a:rPr>
              <a:t>sia più comunemente associata a violazioni dei dati e attacchi alle applicazioni web, può essere impiegata negli attacchi di phishing per raccogliere informazioni o distribuire payload dannosi.</a:t>
            </a:r>
          </a:p>
          <a:p>
            <a:pPr algn="l"/>
            <a:r>
              <a:rPr lang="en-GB" b="1" i="0" dirty="0">
                <a:solidFill>
                  <a:srgbClr val="1C2642"/>
                </a:solidFill>
                <a:effectLst/>
                <a:latin typeface="Inter"/>
              </a:rPr>
              <a:t>Come prevenire gli attacchi di phishing</a:t>
            </a:r>
          </a:p>
          <a:p>
            <a:pPr algn="l"/>
            <a:r>
              <a:rPr lang="en-GB" b="0" i="0" dirty="0">
                <a:solidFill>
                  <a:srgbClr val="2E364E"/>
                </a:solidFill>
                <a:effectLst/>
                <a:latin typeface="helveticaregular"/>
              </a:rPr>
              <a:t>Grazie alle informazioni sensibili ottenute tramite una truffa di phishing riuscita, i criminali possono danneggiare la storia finanziaria, la reputazione personale e professionale delle loro vittime, con conseguenze che possono richiedere anni per essere risolte. La combinazione di elementi psicologici e tecnici negli attacchi di phishing ne amplifica l'efficacia e sottolinea l'importanza </a:t>
            </a:r>
            <a:r>
              <a:rPr lang="en-GB" b="0" i="0" dirty="0">
                <a:solidFill>
                  <a:srgbClr val="2E364E"/>
                </a:solidFill>
                <a:effectLst/>
                <a:latin typeface="helveticaregular"/>
              </a:rPr>
              <a:t>dell'educazione</a:t>
            </a:r>
            <a:r>
              <a:rPr lang="en-GB" b="0" i="0" dirty="0">
                <a:solidFill>
                  <a:srgbClr val="2E364E"/>
                </a:solidFill>
                <a:effectLst/>
                <a:latin typeface="helveticaregular"/>
              </a:rPr>
              <a:t> </a:t>
            </a:r>
            <a:r>
              <a:rPr lang="en-GB" b="0" i="0" u="none" strike="noStrike" dirty="0">
                <a:solidFill>
                  <a:srgbClr val="0070E0"/>
                </a:solidFill>
                <a:effectLst/>
                <a:latin typeface="helveticaregular"/>
                <a:hlinkClick r:id="rId39"/>
              </a:rPr>
              <a:t>alla sicurezza informatica </a:t>
            </a:r>
            <a:r>
              <a:rPr lang="en-GB" b="0" i="0" dirty="0">
                <a:solidFill>
                  <a:srgbClr val="2E364E"/>
                </a:solidFill>
                <a:effectLst/>
                <a:latin typeface="helveticaregular"/>
              </a:rPr>
              <a:t>e </a:t>
            </a:r>
            <a:r>
              <a:rPr lang="en-GB" b="0" i="0" dirty="0" err="1">
                <a:solidFill>
                  <a:srgbClr val="2E364E"/>
                </a:solidFill>
                <a:effectLst/>
                <a:latin typeface="helveticaregular"/>
              </a:rPr>
              <a:t>di difese</a:t>
            </a:r>
            <a:r>
              <a:rPr lang="en-GB" b="0" i="0" dirty="0">
                <a:solidFill>
                  <a:srgbClr val="2E364E"/>
                </a:solidFill>
                <a:effectLst/>
                <a:latin typeface="helveticaregular"/>
              </a:rPr>
              <a:t> robuste </a:t>
            </a:r>
            <a:r>
              <a:rPr lang="en-GB" b="0" i="0" dirty="0">
                <a:solidFill>
                  <a:srgbClr val="2E364E"/>
                </a:solidFill>
                <a:effectLst/>
                <a:latin typeface="helveticaregular"/>
              </a:rPr>
              <a:t>per contrastare queste minacce.</a:t>
            </a:r>
          </a:p>
          <a:p>
            <a:pPr algn="l"/>
            <a:r>
              <a:rPr lang="en-GB" b="0" i="0" dirty="0">
                <a:solidFill>
                  <a:srgbClr val="2E364E"/>
                </a:solidFill>
                <a:effectLst/>
                <a:latin typeface="helveticaregular"/>
              </a:rPr>
              <a:t>Si raccomandano le seguenti precauzioni di sicurezza per impedire il successo degli attacchi di phishing:</a:t>
            </a:r>
          </a:p>
          <a:p>
            <a:pPr algn="l">
              <a:buFont typeface="Arial" panose="020B0604020202020204" pitchFamily="34" charset="0"/>
              <a:buChar char="•"/>
            </a:pPr>
            <a:r>
              <a:rPr lang="en-GB" b="0" i="0" dirty="0">
                <a:solidFill>
                  <a:srgbClr val="2E364E"/>
                </a:solidFill>
                <a:effectLst/>
                <a:latin typeface="helveticaregular"/>
              </a:rPr>
              <a:t>Non aprire mai allegati e-mail non attesi;</a:t>
            </a:r>
          </a:p>
          <a:p>
            <a:pPr algn="l">
              <a:buFont typeface="Arial" panose="020B0604020202020204" pitchFamily="34" charset="0"/>
              <a:buChar char="•"/>
            </a:pPr>
            <a:r>
              <a:rPr lang="en-GB" b="0" i="0" dirty="0">
                <a:solidFill>
                  <a:srgbClr val="2E364E"/>
                </a:solidFill>
                <a:effectLst/>
                <a:latin typeface="helveticaregular"/>
              </a:rPr>
              <a:t>Non cliccare mai sui link contenuti nelle e-mail che richiedono informazioni personali;</a:t>
            </a:r>
          </a:p>
          <a:p>
            <a:pPr algn="l">
              <a:buFont typeface="Arial" panose="020B0604020202020204" pitchFamily="34" charset="0"/>
              <a:buChar char="•"/>
            </a:pPr>
            <a:r>
              <a:rPr lang="en-GB" b="0" i="0" dirty="0">
                <a:solidFill>
                  <a:srgbClr val="2E364E"/>
                </a:solidFill>
                <a:effectLst/>
                <a:latin typeface="helveticaregular"/>
              </a:rPr>
              <a:t>Convalidare un URL prima di cliccarci sopra, passando il cursore del mouse sul link per visualizzare l'URL effettivo a cui conduce. Gli URL devono corrispondere;</a:t>
            </a:r>
          </a:p>
          <a:p>
            <a:pPr algn="l">
              <a:buFont typeface="Arial" panose="020B0604020202020204" pitchFamily="34" charset="0"/>
              <a:buChar char="•"/>
            </a:pPr>
            <a:r>
              <a:rPr lang="en-GB" b="0" i="0" dirty="0">
                <a:solidFill>
                  <a:srgbClr val="2E364E"/>
                </a:solidFill>
                <a:effectLst/>
                <a:latin typeface="helveticaregular"/>
              </a:rPr>
              <a:t>Non cliccare mai su link che iniziano con HTTP invece che con </a:t>
            </a:r>
            <a:r>
              <a:rPr lang="en-GB" b="0" i="0" u="none" strike="noStrike" dirty="0">
                <a:solidFill>
                  <a:srgbClr val="0070E0"/>
                </a:solidFill>
                <a:effectLst/>
                <a:latin typeface="helveticaregular"/>
                <a:hlinkClick r:id="rId40"/>
              </a:rPr>
              <a:t>HTTPS;</a:t>
            </a:r>
            <a:endParaRPr lang="en-GB" b="0" i="0" dirty="0">
              <a:solidFill>
                <a:srgbClr val="2E364E"/>
              </a:solidFill>
              <a:effectLst/>
              <a:latin typeface="helveticaregular"/>
            </a:endParaRPr>
          </a:p>
          <a:p>
            <a:pPr algn="l">
              <a:buFont typeface="Arial" panose="020B0604020202020204" pitchFamily="34" charset="0"/>
              <a:buChar char="•"/>
            </a:pPr>
            <a:r>
              <a:rPr lang="en-GB" b="0" i="0" dirty="0">
                <a:solidFill>
                  <a:srgbClr val="2E364E"/>
                </a:solidFill>
                <a:effectLst/>
                <a:latin typeface="helveticaregular"/>
              </a:rPr>
              <a:t>Diffidare di tutte le telefonate che richiedono </a:t>
            </a:r>
            <a:r>
              <a:rPr lang="en-GB" b="0" i="0" u="none" strike="noStrike" dirty="0">
                <a:solidFill>
                  <a:srgbClr val="0070E0"/>
                </a:solidFill>
                <a:effectLst/>
                <a:latin typeface="helveticaregular"/>
                <a:hlinkClick r:id="rId41"/>
              </a:rPr>
              <a:t>informazioni di identificazione personale </a:t>
            </a:r>
            <a:r>
              <a:rPr lang="en-GB" b="0" i="0" dirty="0">
                <a:solidFill>
                  <a:srgbClr val="2E364E"/>
                </a:solidFill>
                <a:effectLst/>
                <a:latin typeface="helveticaregular"/>
              </a:rPr>
              <a:t>(PII) o il trasferimento di fondi da un conto all'altro;</a:t>
            </a:r>
          </a:p>
          <a:p>
            <a:pPr algn="l">
              <a:buFont typeface="Arial" panose="020B0604020202020204" pitchFamily="34" charset="0"/>
              <a:buChar char="•"/>
            </a:pPr>
            <a:r>
              <a:rPr lang="en-GB" b="0" i="0" dirty="0">
                <a:solidFill>
                  <a:srgbClr val="2E364E"/>
                </a:solidFill>
                <a:effectLst/>
                <a:latin typeface="helveticaregular"/>
              </a:rPr>
              <a:t>Non rispondere alle chiamate provenienti da numeri sconosciuti;</a:t>
            </a:r>
          </a:p>
          <a:p>
            <a:pPr algn="l">
              <a:buFont typeface="Arial" panose="020B0604020202020204" pitchFamily="34" charset="0"/>
              <a:buChar char="•"/>
            </a:pPr>
            <a:r>
              <a:rPr lang="en-GB" b="0" i="0" dirty="0">
                <a:solidFill>
                  <a:srgbClr val="2E364E"/>
                </a:solidFill>
                <a:effectLst/>
                <a:latin typeface="helveticaregular"/>
              </a:rPr>
              <a:t>Se qualcuno chiama sostenendo di appartenere a un'agenzia governativa o a un'azienda legittima, riattacca e chiama il numero riportato sul sito web ufficiale di tale agenzia o azienda;</a:t>
            </a:r>
          </a:p>
          <a:p>
            <a:pPr algn="l">
              <a:buFont typeface="Arial" panose="020B0604020202020204" pitchFamily="34" charset="0"/>
              <a:buChar char="•"/>
            </a:pPr>
            <a:r>
              <a:rPr lang="en-GB" b="0" i="0" dirty="0">
                <a:solidFill>
                  <a:srgbClr val="2E364E"/>
                </a:solidFill>
                <a:effectLst/>
                <a:latin typeface="helveticaregular"/>
              </a:rPr>
              <a:t>Non fornire mai i numeri delle carte di credito al telefono;</a:t>
            </a:r>
          </a:p>
          <a:p>
            <a:pPr algn="l">
              <a:buFont typeface="Arial" panose="020B0604020202020204" pitchFamily="34" charset="0"/>
              <a:buChar char="•"/>
            </a:pPr>
            <a:r>
              <a:rPr lang="en-GB" b="0" i="0" dirty="0">
                <a:solidFill>
                  <a:srgbClr val="2E364E"/>
                </a:solidFill>
                <a:effectLst/>
                <a:latin typeface="helveticaregular"/>
              </a:rPr>
              <a:t>Consenti sempre gli aggiornamenti per i browser web, </a:t>
            </a:r>
            <a:r>
              <a:rPr lang="en-GB" b="0" i="0" u="none" strike="noStrike" dirty="0">
                <a:solidFill>
                  <a:srgbClr val="0070E0"/>
                </a:solidFill>
                <a:effectLst/>
                <a:latin typeface="helveticaregular"/>
                <a:hlinkClick r:id="rId42"/>
              </a:rPr>
              <a:t>i sistemi operativi </a:t>
            </a:r>
            <a:r>
              <a:rPr lang="en-GB" b="0" i="0" dirty="0">
                <a:solidFill>
                  <a:srgbClr val="2E364E"/>
                </a:solidFill>
                <a:effectLst/>
                <a:latin typeface="helveticaregular"/>
              </a:rPr>
              <a:t>e le applicazioni software in esecuzione localmente su dispositivi accessibili a Internet;</a:t>
            </a:r>
          </a:p>
          <a:p>
            <a:pPr algn="l">
              <a:buFont typeface="Arial" panose="020B0604020202020204" pitchFamily="34" charset="0"/>
              <a:buChar char="•"/>
            </a:pPr>
            <a:r>
              <a:rPr lang="en-GB" b="0" i="0" dirty="0">
                <a:solidFill>
                  <a:srgbClr val="2E364E"/>
                </a:solidFill>
                <a:effectLst/>
                <a:latin typeface="helveticaregular"/>
              </a:rPr>
              <a:t>Utilizza strumenti di sicurezza informatica aggiornati, come </a:t>
            </a:r>
            <a:r>
              <a:rPr lang="en-GB" b="0" i="0" u="none" strike="noStrike" dirty="0">
                <a:solidFill>
                  <a:srgbClr val="0070E0"/>
                </a:solidFill>
                <a:effectLst/>
                <a:latin typeface="helveticaregular"/>
                <a:hlinkClick r:id="rId43"/>
              </a:rPr>
              <a:t>software antivirus </a:t>
            </a:r>
            <a:r>
              <a:rPr lang="en-GB" b="0" i="0" dirty="0">
                <a:solidFill>
                  <a:srgbClr val="2E364E"/>
                </a:solidFill>
                <a:effectLst/>
                <a:latin typeface="helveticaregular"/>
              </a:rPr>
              <a:t>e </a:t>
            </a:r>
            <a:r>
              <a:rPr lang="en-GB" b="0" i="0" u="none" strike="noStrike" dirty="0">
                <a:solidFill>
                  <a:srgbClr val="0070E0"/>
                </a:solidFill>
                <a:effectLst/>
                <a:latin typeface="helveticaregular"/>
                <a:hlinkClick r:id="rId44"/>
              </a:rPr>
              <a:t>firewall di nuova generazione</a:t>
            </a:r>
            <a:r>
              <a:rPr lang="en-GB" b="0" i="0" dirty="0">
                <a:solidFill>
                  <a:srgbClr val="2E364E"/>
                </a:solidFill>
                <a:effectLst/>
                <a:latin typeface="helveticaregular"/>
              </a:rPr>
              <a:t>;</a:t>
            </a:r>
          </a:p>
          <a:p>
            <a:pPr algn="l">
              <a:buFont typeface="Arial" panose="020B0604020202020204" pitchFamily="34" charset="0"/>
              <a:buChar char="•"/>
            </a:pPr>
            <a:r>
              <a:rPr lang="en-GB" b="0" i="0" dirty="0">
                <a:solidFill>
                  <a:srgbClr val="2E364E"/>
                </a:solidFill>
                <a:effectLst/>
                <a:latin typeface="helveticaregular"/>
              </a:rPr>
              <a:t>Verifica il numero di telefono di un sito web prima di effettuare qualsiasi chiamata al numero di telefono fornito in un'e-mail;</a:t>
            </a:r>
          </a:p>
          <a:p>
            <a:pPr algn="l">
              <a:buFont typeface="Arial" panose="020B0604020202020204" pitchFamily="34" charset="0"/>
              <a:buChar char="•"/>
            </a:pPr>
            <a:r>
              <a:rPr lang="en-GB" b="0" i="0" dirty="0">
                <a:solidFill>
                  <a:srgbClr val="2E364E"/>
                </a:solidFill>
                <a:effectLst/>
                <a:latin typeface="helveticaregular"/>
              </a:rPr>
              <a:t>Utilizza </a:t>
            </a:r>
            <a:r>
              <a:rPr lang="en-GB" b="0" i="0" u="none" strike="noStrike" dirty="0">
                <a:solidFill>
                  <a:srgbClr val="0070E0"/>
                </a:solidFill>
                <a:effectLst/>
                <a:latin typeface="helveticaregular"/>
                <a:hlinkClick r:id="rId45"/>
              </a:rPr>
              <a:t>password complesse </a:t>
            </a:r>
            <a:r>
              <a:rPr lang="en-GB" b="0" i="0" dirty="0">
                <a:solidFill>
                  <a:srgbClr val="2E364E"/>
                </a:solidFill>
                <a:effectLst/>
                <a:latin typeface="helveticaregular"/>
              </a:rPr>
              <a:t>e </a:t>
            </a:r>
            <a:r>
              <a:rPr lang="en-GB" b="0" i="0" u="none" strike="noStrike" dirty="0">
                <a:solidFill>
                  <a:srgbClr val="0070E0"/>
                </a:solidFill>
                <a:effectLst/>
                <a:latin typeface="helveticaregular"/>
                <a:hlinkClick r:id="rId46"/>
              </a:rPr>
              <a:t>l'autenticazione a due fattori </a:t>
            </a:r>
            <a:r>
              <a:rPr lang="en-GB" b="0" i="0" dirty="0">
                <a:solidFill>
                  <a:srgbClr val="2E364E"/>
                </a:solidFill>
                <a:effectLst/>
                <a:latin typeface="helveticaregular"/>
              </a:rPr>
              <a:t>(2FA) per tutti gli account online;</a:t>
            </a:r>
          </a:p>
          <a:p>
            <a:pPr algn="l">
              <a:buFont typeface="Arial" panose="020B0604020202020204" pitchFamily="34" charset="0"/>
              <a:buChar char="•"/>
            </a:pPr>
            <a:r>
              <a:rPr lang="en-GB" b="0" i="0" dirty="0">
                <a:solidFill>
                  <a:srgbClr val="2E364E"/>
                </a:solidFill>
                <a:effectLst/>
                <a:latin typeface="helveticaregular"/>
              </a:rPr>
              <a:t>Segnalare le truffe sospette alla società che il phisher sta impersonando, nonché alle autorità governative come la </a:t>
            </a:r>
            <a:r>
              <a:rPr lang="en-GB" b="0" i="0" u="none" strike="noStrike" dirty="0">
                <a:solidFill>
                  <a:srgbClr val="0070E0"/>
                </a:solidFill>
                <a:effectLst/>
                <a:latin typeface="helveticaregular"/>
                <a:hlinkClick r:id="rId47"/>
              </a:rPr>
              <a:t>Federal Trade Commission </a:t>
            </a:r>
            <a:r>
              <a:rPr lang="en-GB" b="0" i="0" dirty="0">
                <a:solidFill>
                  <a:srgbClr val="2E364E"/>
                </a:solidFill>
                <a:effectLst/>
                <a:latin typeface="helveticaregular"/>
              </a:rPr>
              <a:t>(FTC).</a:t>
            </a:r>
          </a:p>
          <a:p>
            <a:br>
              <a:rPr lang="en-GB" dirty="0"/>
            </a:b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9D10C4C-EAC2-4D66-B9F8-E052F2E25BCC}" type="slidenum">
              <a:rPr kumimoji="0" lang="en-US" altLang="et-EE" sz="1200" b="0" i="0" u="none" strike="noStrike" kern="1200" cap="none" spc="0" normalizeH="0" baseline="0" noProof="0" smtClean="0">
                <a:ln>
                  <a:noFill/>
                </a:ln>
                <a:solidFill>
                  <a:prstClr val="black"/>
                </a:solidFill>
                <a:effectLst/>
                <a:uLnTx/>
                <a:uFillTx/>
                <a:latin typeface="Calibri" pitchFamily="34" charset="0"/>
                <a:ea typeface="+mn-ea"/>
                <a:cs typeface="+mn-cs"/>
              </a:rPr>
              <a:t>39</a:t>
            </a:fld>
            <a:endParaRPr kumimoji="0" lang="en-US" altLang="et-EE" sz="1200" b="0" i="0" u="none" strike="noStrike" kern="1200" cap="none" spc="0" normalizeH="0" baseline="0" noProof="0">
              <a:ln>
                <a:noFill/>
              </a:ln>
              <a:solidFill>
                <a:prstClr val="black"/>
              </a:solidFill>
              <a:effectLst/>
              <a:uLnTx/>
              <a:uFillTx/>
              <a:latin typeface="Calibri" pitchFamily="34" charset="0"/>
              <a:ea typeface="+mn-ea"/>
              <a:cs typeface="+mn-cs"/>
            </a:endParaRPr>
          </a:p>
        </p:txBody>
      </p:sp>
    </p:spTree>
    <p:extLst>
      <p:ext uri="{BB962C8B-B14F-4D97-AF65-F5344CB8AC3E}">
        <p14:creationId xmlns:p14="http://schemas.microsoft.com/office/powerpoint/2010/main" val="1046116419"/>
      </p:ext>
    </p:extLst>
  </p:cSld>
  <p:clrMapOvr>
    <a:masterClrMapping/>
  </p:clrMapOvr>
</p:notes>
</file>

<file path=ppt/notesSlides/notesSlide12.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9D10C4C-EAC2-4D66-B9F8-E052F2E25BCC}" type="slidenum">
              <a:rPr kumimoji="0" lang="en-US" altLang="et-EE" sz="1200" b="0" i="0" u="none" strike="noStrike" kern="1200" cap="none" spc="0" normalizeH="0" baseline="0" noProof="0" smtClean="0">
                <a:ln>
                  <a:noFill/>
                </a:ln>
                <a:solidFill>
                  <a:prstClr val="black"/>
                </a:solidFill>
                <a:effectLst/>
                <a:uLnTx/>
                <a:uFillTx/>
                <a:latin typeface="Calibri" pitchFamily="34" charset="0"/>
                <a:ea typeface="+mn-ea"/>
                <a:cs typeface="+mn-cs"/>
              </a:rPr>
              <a:t>45</a:t>
            </a:fld>
            <a:endParaRPr kumimoji="0" lang="en-US" altLang="et-EE" sz="1200" b="0" i="0" u="none" strike="noStrike" kern="1200" cap="none" spc="0" normalizeH="0" baseline="0" noProof="0">
              <a:ln>
                <a:noFill/>
              </a:ln>
              <a:solidFill>
                <a:prstClr val="black"/>
              </a:solidFill>
              <a:effectLst/>
              <a:uLnTx/>
              <a:uFillTx/>
              <a:latin typeface="Calibri" pitchFamily="34" charset="0"/>
              <a:ea typeface="+mn-ea"/>
              <a:cs typeface="+mn-cs"/>
            </a:endParaRPr>
          </a:p>
        </p:txBody>
      </p:sp>
    </p:spTree>
    <p:extLst>
      <p:ext uri="{BB962C8B-B14F-4D97-AF65-F5344CB8AC3E}">
        <p14:creationId xmlns:p14="http://schemas.microsoft.com/office/powerpoint/2010/main" val="1505064015"/>
      </p:ext>
    </p:extLst>
  </p:cSld>
  <p:clrMapOvr>
    <a:masterClrMapping/>
  </p:clrMapOvr>
</p:notes>
</file>

<file path=ppt/notesSlides/notesSlide13.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 ruoli obbligatori sono</a:t>
            </a:r>
          </a:p>
          <a:p>
            <a:r>
              <a:rPr lang="en-GB" dirty="0"/>
              <a:t>:● </a:t>
            </a:r>
            <a:r>
              <a:rPr lang="en-GB" dirty="0" err="1"/>
              <a:t>Ufficiale</a:t>
            </a:r>
            <a:r>
              <a:rPr lang="en-GB" dirty="0"/>
              <a:t> </a:t>
            </a:r>
            <a:r>
              <a:rPr lang="en-GB" dirty="0"/>
              <a:t>di servizio: l'ufficiale di servizio deve occuparsi di tutte le richieste in arrivo e svolgere attività periodiche o ad hoc dedicate </a:t>
            </a:r>
            <a:r>
              <a:rPr lang="en-GB" dirty="0" err="1"/>
              <a:t>a </a:t>
            </a:r>
            <a:r>
              <a:rPr lang="en-GB" dirty="0"/>
              <a:t>questo ruolo.</a:t>
            </a:r>
          </a:p>
          <a:p>
            <a:r>
              <a:rPr lang="en-GB" dirty="0"/>
              <a:t>● </a:t>
            </a:r>
            <a:r>
              <a:rPr lang="en-GB" dirty="0" err="1"/>
              <a:t>Responsabile </a:t>
            </a:r>
            <a:r>
              <a:rPr lang="en-GB" dirty="0"/>
              <a:t>del triage</a:t>
            </a:r>
            <a:r>
              <a:rPr lang="en-GB" dirty="0" err="1"/>
              <a:t>: </a:t>
            </a:r>
            <a:r>
              <a:rPr lang="en-GB" dirty="0"/>
              <a:t>il responsabile del triage deve occuparsi di tutti gli incidenti segnalati al team o dal team. Deve decidere se si tratta di un incidente che deve essere gestito dal team, quando gestirlo e chi sarà il responsabile dell'incidente </a:t>
            </a:r>
            <a:r>
              <a:rPr lang="en-GB" dirty="0" err="1"/>
              <a:t>secondo il </a:t>
            </a:r>
            <a:r>
              <a:rPr lang="en-GB" dirty="0"/>
              <a:t>processo di triage18. Deve essere aggiornato su tutte le ultime tendenze, i vettori di attacco e i metodi utilizzati dai malintenzionati. In molti casi </a:t>
            </a:r>
            <a:r>
              <a:rPr lang="en-GB" dirty="0"/>
              <a:t>i responsabili </a:t>
            </a:r>
            <a:r>
              <a:rPr lang="en-GB" dirty="0" err="1"/>
              <a:t>di turno </a:t>
            </a:r>
            <a:r>
              <a:rPr lang="en-GB" dirty="0"/>
              <a:t>sono anche i responsabili del triage.</a:t>
            </a:r>
          </a:p>
          <a:p>
            <a:r>
              <a:rPr lang="en-GB" dirty="0"/>
              <a:t>● </a:t>
            </a:r>
            <a:r>
              <a:rPr lang="en-GB" dirty="0"/>
              <a:t>Responsabile della gestione degli incidenti Il responsabile della gestione degli incidenti ricopre un ruolo cruciale nel team di gestione degli incidenti. Si occupa degli incidenti, analizzando i dati, creando soluzioni alternative, risolvendo l'incidente e comunicando chiaramente i progressi compiuti al proprio </a:t>
            </a:r>
            <a:r>
              <a:rPr lang="en-GB" dirty="0" err="1"/>
              <a:t>responsabile</a:t>
            </a:r>
            <a:r>
              <a:rPr lang="en-GB" dirty="0"/>
              <a:t> degli incidenti </a:t>
            </a:r>
            <a:r>
              <a:rPr lang="en-GB" dirty="0"/>
              <a:t>e alle parti interessate.</a:t>
            </a:r>
          </a:p>
          <a:p>
            <a:r>
              <a:rPr lang="en-GB" dirty="0"/>
              <a:t>● </a:t>
            </a:r>
            <a:r>
              <a:rPr lang="en-GB" dirty="0" err="1"/>
              <a:t>Responsabile</a:t>
            </a:r>
            <a:r>
              <a:rPr lang="en-GB" dirty="0"/>
              <a:t> degli incidenti </a:t>
            </a:r>
            <a:r>
              <a:rPr lang="en-GB" dirty="0"/>
              <a:t>Il responsabile degli incidenti è responsabile del coordinamento di tutte </a:t>
            </a:r>
            <a:r>
              <a:rPr lang="en-GB" dirty="0"/>
              <a:t>le attività di gestione </a:t>
            </a:r>
            <a:r>
              <a:rPr lang="en-GB" dirty="0" err="1"/>
              <a:t>degli incidenti</a:t>
            </a:r>
            <a:r>
              <a:rPr lang="en-GB" dirty="0"/>
              <a:t>. Rappresenta il team di gestione degli incidenti al di fuori del proprio team.</a:t>
            </a:r>
          </a:p>
          <a:p>
            <a:endParaRPr lang="en-GB" dirty="0"/>
          </a:p>
          <a:p>
            <a:r>
              <a:rPr lang="en-GB" dirty="0" err="1"/>
              <a:t>Responsabile delle</a:t>
            </a:r>
            <a:r>
              <a:rPr lang="en-GB" dirty="0"/>
              <a:t> pubbliche </a:t>
            </a:r>
            <a:r>
              <a:rPr lang="en-GB" dirty="0" err="1"/>
              <a:t>relazioni </a:t>
            </a:r>
            <a:r>
              <a:rPr lang="en-GB" dirty="0"/>
              <a:t>Il compito principale del responsabile delle pubbliche relazioni (PR) è quello di rappresentare il team di fronte alla stampa e fornire consulenza ai </a:t>
            </a:r>
            <a:r>
              <a:rPr lang="en-GB" dirty="0" err="1"/>
              <a:t>membri del team </a:t>
            </a:r>
            <a:r>
              <a:rPr lang="en-GB" dirty="0"/>
              <a:t>in qualsiasi situazione che possa avere conseguenze in termini di pubbliche relazioni. Il responsabile delle pubbliche relazioni è particolarmente importante se si tratta </a:t>
            </a:r>
            <a:r>
              <a:rPr lang="en-GB" dirty="0" err="1"/>
              <a:t>di </a:t>
            </a:r>
            <a:r>
              <a:rPr lang="en-GB" dirty="0"/>
              <a:t>un CERT </a:t>
            </a:r>
            <a:r>
              <a:rPr lang="en-GB" dirty="0" err="1"/>
              <a:t>governativo </a:t>
            </a:r>
            <a:r>
              <a:rPr lang="en-GB" dirty="0"/>
              <a:t>o nazionale o di un CERT che rappresenta un'azienda con un alto profilo mediatico. Se non si dispone o non è possibile </a:t>
            </a:r>
            <a:r>
              <a:rPr lang="en-GB" dirty="0" err="1"/>
              <a:t>avere </a:t>
            </a:r>
            <a:r>
              <a:rPr lang="en-GB" dirty="0"/>
              <a:t>un responsabile delle pubbliche relazioni all'interno del proprio team, utilizzare le risorse aziendali e assegnare questo ruolo al responsabile degli incidenti o al team manager. </a:t>
            </a:r>
            <a:r>
              <a:rPr lang="en-GB" dirty="0" err="1"/>
              <a:t>Tenete</a:t>
            </a:r>
            <a:r>
              <a:rPr lang="en-GB" dirty="0"/>
              <a:t> sempre </a:t>
            </a:r>
            <a:r>
              <a:rPr lang="en-GB" dirty="0"/>
              <a:t>ben informato il vostro addetto alle pubbliche relazioni, ma siate cauti e comunicate chiaramente quale parte delle informazioni condivise è </a:t>
            </a:r>
            <a:r>
              <a:rPr lang="en-GB" dirty="0"/>
              <a:t>solo per uso </a:t>
            </a:r>
            <a:r>
              <a:rPr lang="en-GB" dirty="0" err="1"/>
              <a:t>interno</a:t>
            </a:r>
            <a:r>
              <a:rPr lang="en-GB" dirty="0"/>
              <a:t>, in modo che non venga divulgata </a:t>
            </a:r>
            <a:r>
              <a:rPr lang="en-GB" dirty="0" err="1"/>
              <a:t>accidentalmente. Uno </a:t>
            </a:r>
            <a:r>
              <a:rPr lang="en-GB" dirty="0"/>
              <a:t>dei compiti più importanti di un addetto alle pubbliche relazioni è quello di sviluppare una strategia di comunicazione di crisi. Dovete essere </a:t>
            </a:r>
            <a:r>
              <a:rPr lang="en-GB" dirty="0" err="1"/>
              <a:t>preparati </a:t>
            </a:r>
            <a:r>
              <a:rPr lang="en-GB" dirty="0"/>
              <a:t>al peggio nel caso in cui un incidente porti a domande difficili sulla vostra risposta o sull'impatto sui vostri elettori. L'addetto alle pubbliche relazioni dovrebbe anche fornire una formazione sui media ai membri del vostro team.</a:t>
            </a:r>
          </a:p>
          <a:p>
            <a:endParaRPr lang="en-GB" dirty="0"/>
          </a:p>
          <a:p>
            <a:r>
              <a:rPr lang="en-GB" dirty="0"/>
              <a:t>Responsabile</a:t>
            </a:r>
            <a:r>
              <a:rPr lang="en-GB" dirty="0"/>
              <a:t> legale </a:t>
            </a:r>
            <a:r>
              <a:rPr lang="en-GB" dirty="0"/>
              <a:t>Il responsabile legale si occupa idealmente delle situazioni speciali derivanti dagli incidenti e dei processi interni del team in </a:t>
            </a:r>
            <a:r>
              <a:rPr lang="en-GB" dirty="0" err="1"/>
              <a:t>termini </a:t>
            </a:r>
            <a:r>
              <a:rPr lang="en-GB" dirty="0"/>
              <a:t>di conformità alla legge. Il vostro responsabile legale può esservi di grande aiuto, poiché conosce la legge, </a:t>
            </a:r>
            <a:r>
              <a:rPr lang="en-GB" dirty="0" err="1"/>
              <a:t>le</a:t>
            </a:r>
            <a:r>
              <a:rPr lang="en-GB" dirty="0"/>
              <a:t> vostre </a:t>
            </a:r>
            <a:r>
              <a:rPr lang="en-GB" dirty="0" err="1"/>
              <a:t>responsabilità e </a:t>
            </a:r>
            <a:r>
              <a:rPr lang="en-GB" dirty="0"/>
              <a:t>i vostri contratti. Naturalmente è utile che il responsabile legale abbia una comprensione degli aspetti legali specifici delle </a:t>
            </a:r>
            <a:r>
              <a:rPr lang="en-GB" dirty="0" err="1"/>
              <a:t>questioni IT. Un </a:t>
            </a:r>
            <a:r>
              <a:rPr lang="en-GB" dirty="0"/>
              <a:t>responsabile legale opera generalmente in due situazioni: ● quando il vostro team ha bisogno di consulenza su questioni legali specifiche relative alla gestione degli incidenti, che possono ad esempio </a:t>
            </a:r>
            <a:r>
              <a:rPr lang="en-GB" dirty="0" err="1"/>
              <a:t>influenzare </a:t>
            </a:r>
            <a:r>
              <a:rPr lang="en-GB" dirty="0"/>
              <a:t>il modo in cui vengono svolte o presentate le operazioni, vengono raccolte le prove, vengono verificati e conservati i dati, e così via; ● quando un membro o un altro stakeholder chiede al vostro CERT </a:t>
            </a:r>
            <a:r>
              <a:rPr lang="en-GB" dirty="0" err="1"/>
              <a:t>una consulenza</a:t>
            </a:r>
            <a:r>
              <a:rPr lang="en-GB" dirty="0"/>
              <a:t> legale</a:t>
            </a:r>
            <a:r>
              <a:rPr lang="en-GB" dirty="0" err="1"/>
              <a:t>. Il </a:t>
            </a:r>
            <a:r>
              <a:rPr lang="en-GB" dirty="0"/>
              <a:t>primo caso è standard ed è essenziale nel vostro lavoro. Se non avete un responsabile legale designato, dovreste </a:t>
            </a:r>
            <a:r>
              <a:rPr lang="en-GB" dirty="0" err="1"/>
              <a:t>ricorrere a </a:t>
            </a:r>
            <a:r>
              <a:rPr lang="en-GB" dirty="0"/>
              <a:t>risorse </a:t>
            </a:r>
            <a:r>
              <a:rPr lang="en-GB" dirty="0" err="1"/>
              <a:t>esterne </a:t>
            </a:r>
            <a:r>
              <a:rPr lang="en-GB" dirty="0"/>
              <a:t>per apprendere le regole di base per </a:t>
            </a:r>
            <a:r>
              <a:rPr lang="en-GB" dirty="0" err="1"/>
              <a:t>le</a:t>
            </a:r>
            <a:r>
              <a:rPr lang="en-GB" dirty="0"/>
              <a:t> vostre </a:t>
            </a:r>
            <a:r>
              <a:rPr lang="en-GB" dirty="0" err="1"/>
              <a:t>operazioni</a:t>
            </a:r>
            <a:r>
              <a:rPr lang="en-GB" dirty="0"/>
              <a:t> quotidiane</a:t>
            </a:r>
            <a:r>
              <a:rPr lang="en-GB" dirty="0" err="1"/>
              <a:t>. </a:t>
            </a:r>
            <a:r>
              <a:rPr lang="en-GB" dirty="0"/>
              <a:t>È buona norma formare uno o più membri del team sugli aspetti legali più importanti relativi alle </a:t>
            </a:r>
            <a:r>
              <a:rPr lang="en-GB" dirty="0" err="1"/>
              <a:t>vostre attività</a:t>
            </a:r>
            <a:r>
              <a:rPr lang="en-GB" dirty="0"/>
              <a:t>. In qualsiasi gruppo si trova solitamente una persona interessata al diritto.</a:t>
            </a:r>
          </a:p>
          <a:p>
            <a:endParaRPr lang="en-GB" dirty="0"/>
          </a:p>
          <a:p>
            <a:r>
              <a:rPr lang="en-GB" dirty="0"/>
              <a:t>Team </a:t>
            </a:r>
            <a:r>
              <a:rPr lang="en-GB" dirty="0" err="1"/>
              <a:t>manager Se </a:t>
            </a:r>
            <a:r>
              <a:rPr lang="en-GB" dirty="0"/>
              <a:t>il vostro team CERT è più grande del semplice team di gestione degli incidenti, è necessario un CERT o un team manager. </a:t>
            </a:r>
            <a:r>
              <a:rPr lang="en-GB" dirty="0" err="1"/>
              <a:t>Ad esempio</a:t>
            </a:r>
            <a:r>
              <a:rPr lang="en-GB" dirty="0"/>
              <a:t>, in un CERT in cui sono presenti un team di gestione degli incidenti, un team di ricerca e sviluppo, un team di analisi forense, </a:t>
            </a:r>
            <a:r>
              <a:rPr lang="en-GB" dirty="0" err="1"/>
              <a:t>un team</a:t>
            </a:r>
            <a:r>
              <a:rPr lang="en-GB" dirty="0"/>
              <a:t> di analisi del malware </a:t>
            </a:r>
            <a:r>
              <a:rPr lang="en-GB" dirty="0" err="1"/>
              <a:t>e </a:t>
            </a:r>
            <a:r>
              <a:rPr lang="en-GB" dirty="0"/>
              <a:t>un team di sensibilizzazione, è davvero necessario avere un team manager. I compiti di un team manager sono coordinare </a:t>
            </a:r>
            <a:r>
              <a:rPr lang="en-GB" dirty="0" err="1"/>
              <a:t>le attività del team</a:t>
            </a:r>
            <a:r>
              <a:rPr lang="en-GB" dirty="0"/>
              <a:t>, bilanciare il carico di lavoro e fornire una strategia: in breve, gestire il team. Quando si tratta di molti incidenti </a:t>
            </a:r>
            <a:r>
              <a:rPr lang="en-GB" dirty="0" err="1"/>
              <a:t>o </a:t>
            </a:r>
            <a:r>
              <a:rPr lang="en-GB" dirty="0"/>
              <a:t>incidenti gravi, il team manager è anche un punto di escalation per l'incident </a:t>
            </a:r>
            <a:r>
              <a:rPr lang="en-GB" dirty="0" err="1"/>
              <a:t>manager. </a:t>
            </a:r>
            <a:r>
              <a:rPr lang="en-GB" dirty="0"/>
              <a:t>Nel caso in cui il CERT sia solo una piccola organizzazione, potrebbe non essere possibile avere una </a:t>
            </a:r>
            <a:r>
              <a:rPr lang="en-GB" dirty="0"/>
              <a:t>posizione </a:t>
            </a:r>
            <a:r>
              <a:rPr lang="en-GB" dirty="0"/>
              <a:t>dedicata </a:t>
            </a:r>
            <a:r>
              <a:rPr lang="en-GB" dirty="0" err="1"/>
              <a:t>di team manager</a:t>
            </a:r>
            <a:r>
              <a:rPr lang="en-GB" dirty="0"/>
              <a:t>. In questi casi, probabilmente la soluzione migliore è nominare l'incident manager come </a:t>
            </a:r>
            <a:r>
              <a:rPr lang="en-GB" dirty="0" err="1"/>
              <a:t>team manager</a:t>
            </a:r>
            <a:r>
              <a:rPr lang="en-GB" dirty="0"/>
              <a:t>. Il servizio di gestione degli incidenti è il servizio principale del CERT e questa persona è quella che conosce meglio le </a:t>
            </a:r>
            <a:r>
              <a:rPr lang="en-GB" dirty="0" err="1"/>
              <a:t>questioni </a:t>
            </a:r>
            <a:r>
              <a:rPr lang="en-GB" dirty="0"/>
              <a:t>che devono essere risolte e prioritarie, in modo da poter coordinare il lavoro. È importante tenere presente, tuttavia, che la gestione degli incidenti può </a:t>
            </a:r>
            <a:r>
              <a:rPr lang="en-GB" dirty="0" err="1"/>
              <a:t>essere </a:t>
            </a:r>
            <a:r>
              <a:rPr lang="en-GB" dirty="0"/>
              <a:t>un compito impegnativo. Potrebbe non esserci tempo a disposizione per gestire anche altre parti dell'organizzazione.</a:t>
            </a:r>
          </a:p>
          <a:p>
            <a:endParaRPr lang="en-GB" dirty="0"/>
          </a:p>
          <a:p>
            <a:r>
              <a:rPr lang="en-GB" dirty="0" err="1"/>
              <a:t>Operatore</a:t>
            </a:r>
            <a:r>
              <a:rPr lang="en-GB" dirty="0"/>
              <a:t> della </a:t>
            </a:r>
            <a:r>
              <a:rPr lang="en-GB" dirty="0" err="1"/>
              <a:t>hotline </a:t>
            </a:r>
            <a:r>
              <a:rPr lang="en-GB" dirty="0"/>
              <a:t>Se si ricevono molte richieste, domande o chiamate generiche oltre alle segnalazioni di incidenti, è possibile nominare qualcuno come </a:t>
            </a:r>
            <a:r>
              <a:rPr lang="en-GB" dirty="0" err="1"/>
              <a:t>operatore della hotline</a:t>
            </a:r>
            <a:r>
              <a:rPr lang="en-GB" dirty="0"/>
              <a:t>. Il compito principale dell'operatore della hotline è quello di rispondere prontamente a tutte le richieste standard e inoltrare tali </a:t>
            </a:r>
            <a:r>
              <a:rPr lang="en-GB" dirty="0" err="1"/>
              <a:t>richieste ad </a:t>
            </a:r>
            <a:r>
              <a:rPr lang="en-GB" dirty="0"/>
              <a:t>altri membri del team, se necessario. Normalmente questo </a:t>
            </a:r>
            <a:r>
              <a:rPr lang="en-GB" dirty="0" err="1"/>
              <a:t>ruolo</a:t>
            </a:r>
            <a:r>
              <a:rPr lang="en-GB" dirty="0"/>
              <a:t> è svolto dal funzionario di turno</a:t>
            </a:r>
            <a:r>
              <a:rPr lang="en-GB" dirty="0" err="1"/>
              <a:t>. I </a:t>
            </a:r>
            <a:r>
              <a:rPr lang="en-GB" dirty="0"/>
              <a:t>compiti relativi a questo ruolo includono la gestione delle chiamate, la fornitura di risposte di base e di chiarimenti alle domande e </a:t>
            </a:r>
            <a:r>
              <a:rPr lang="en-GB" dirty="0" err="1"/>
              <a:t>l'inoltro </a:t>
            </a:r>
            <a:r>
              <a:rPr lang="en-GB" dirty="0"/>
              <a:t>delle richieste alle persone competenti.</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83313C-A1A9-4AF1-9751-4F23D53FA02E}"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t>57</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782192422"/>
      </p:ext>
    </p:extLst>
  </p:cSld>
  <p:clrMapOvr>
    <a:masterClrMapping/>
  </p:clrMapOvr>
</p:notes>
</file>

<file path=ppt/notesSlides/notesSlide14.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rtl="0">
              <a:spcBef>
                <a:spcPts val="600"/>
              </a:spcBef>
              <a:spcAft>
                <a:spcPts val="600"/>
              </a:spcAft>
            </a:pPr>
            <a:r>
              <a:rPr lang="en-GB" sz="1800" b="0" i="0" u="none" strike="noStrike" dirty="0">
                <a:solidFill>
                  <a:srgbClr val="000000"/>
                </a:solidFill>
                <a:effectLst/>
                <a:latin typeface="Times New Roman" panose="02020603050405020304" pitchFamily="18" charset="0"/>
              </a:rPr>
              <a:t>L'ECSF è il risultato di un lavoro congiunto dell'Agenzia dell'Unione europea per la sicurezza informatica (ENISA) </a:t>
            </a:r>
            <a:r>
              <a:rPr lang="en-GB" sz="1800" b="0" i="0" u="none" strike="noStrike" dirty="0">
                <a:solidFill>
                  <a:srgbClr val="000000"/>
                </a:solidFill>
                <a:effectLst/>
                <a:latin typeface="Times New Roman" panose="02020603050405020304" pitchFamily="18" charset="0"/>
                <a:hlinkClick r:id="rId3"/>
              </a:rPr>
              <a:t>[28] </a:t>
            </a:r>
            <a:r>
              <a:rPr lang="en-GB" sz="1800" b="0" i="0" u="none" strike="noStrike" dirty="0">
                <a:solidFill>
                  <a:srgbClr val="000000"/>
                </a:solidFill>
                <a:effectLst/>
                <a:latin typeface="Times New Roman" panose="02020603050405020304" pitchFamily="18" charset="0"/>
              </a:rPr>
              <a:t>con i membri del </a:t>
            </a:r>
            <a:r>
              <a:rPr lang="en-GB" sz="1800" b="0" i="0" u="none" strike="noStrike" dirty="0">
                <a:solidFill>
                  <a:srgbClr val="000000"/>
                </a:solidFill>
                <a:effectLst/>
                <a:latin typeface="Times New Roman" panose="02020603050405020304" pitchFamily="18" charset="0"/>
              </a:rPr>
              <a:t>gruppo di lavoro </a:t>
            </a:r>
            <a:r>
              <a:rPr lang="en-GB" sz="1800" b="0" i="0" u="none" strike="noStrike" dirty="0" err="1">
                <a:solidFill>
                  <a:srgbClr val="000000"/>
                </a:solidFill>
                <a:effectLst/>
                <a:latin typeface="Times New Roman" panose="02020603050405020304" pitchFamily="18" charset="0"/>
              </a:rPr>
              <a:t>ad hoc </a:t>
            </a:r>
            <a:r>
              <a:rPr lang="en-GB" sz="1800" b="0" i="0" u="none" strike="noStrike" dirty="0">
                <a:solidFill>
                  <a:srgbClr val="000000"/>
                </a:solidFill>
                <a:effectLst/>
                <a:latin typeface="Times New Roman" panose="02020603050405020304" pitchFamily="18" charset="0"/>
                <a:hlinkClick r:id="rId4"/>
              </a:rPr>
              <a:t>[5] </a:t>
            </a:r>
            <a:r>
              <a:rPr lang="en-GB" sz="1800" b="0" i="0" u="none" strike="noStrike" dirty="0">
                <a:solidFill>
                  <a:srgbClr val="000000"/>
                </a:solidFill>
                <a:effectLst/>
                <a:latin typeface="Times New Roman" panose="02020603050405020304" pitchFamily="18" charset="0"/>
              </a:rPr>
              <a:t>volto a creare un quadro comune che aiuti a identificare e assegnare compiti, competenze, abilità e conoscenze a ruoli specifici nel campo della sicurezza informatica. Sia il quadro </a:t>
            </a:r>
            <a:r>
              <a:rPr lang="en-GB" sz="1800" b="0" i="0" u="none" strike="noStrike" dirty="0">
                <a:solidFill>
                  <a:srgbClr val="000000"/>
                </a:solidFill>
                <a:effectLst/>
                <a:latin typeface="Times New Roman" panose="02020603050405020304" pitchFamily="18" charset="0"/>
                <a:hlinkClick r:id="rId5"/>
              </a:rPr>
              <a:t>[29] </a:t>
            </a:r>
            <a:r>
              <a:rPr lang="en-GB" sz="1800" b="0" i="0" u="none" strike="noStrike" dirty="0">
                <a:solidFill>
                  <a:srgbClr val="000000"/>
                </a:solidFill>
                <a:effectLst/>
                <a:latin typeface="Times New Roman" panose="02020603050405020304" pitchFamily="18" charset="0"/>
              </a:rPr>
              <a:t>che il suo "Manuale d'uso" </a:t>
            </a:r>
            <a:r>
              <a:rPr lang="en-GB" sz="1800" b="0" i="0" u="none" strike="noStrike" dirty="0">
                <a:solidFill>
                  <a:srgbClr val="000000"/>
                </a:solidFill>
                <a:effectLst/>
                <a:latin typeface="Times New Roman" panose="02020603050405020304" pitchFamily="18" charset="0"/>
                <a:hlinkClick r:id="rId6"/>
              </a:rPr>
              <a:t>[30] </a:t>
            </a:r>
            <a:r>
              <a:rPr lang="en-GB" sz="1800" b="0" i="0" u="none" strike="noStrike" dirty="0">
                <a:solidFill>
                  <a:srgbClr val="000000"/>
                </a:solidFill>
                <a:effectLst/>
                <a:latin typeface="Times New Roman" panose="02020603050405020304" pitchFamily="18" charset="0"/>
              </a:rPr>
              <a:t>descrivono in dettaglio le caratteristiche particolari dell'approccio, con l'obiettivo di creare una comprensione comune tra tutte le parti coinvolte nel campo della sicurezza informatica, oltre ad affrontare l'attuale divario tra il mondo accademico e la forza lavoro nel mercato del lavoro.</a:t>
            </a:r>
            <a:endParaRPr lang="en-GB" b="0" dirty="0">
              <a:effectLst/>
            </a:endParaRPr>
          </a:p>
          <a:p>
            <a:pPr algn="just" rtl="0">
              <a:spcBef>
                <a:spcPts val="600"/>
              </a:spcBef>
              <a:spcAft>
                <a:spcPts val="600"/>
              </a:spcAft>
            </a:pPr>
            <a:r>
              <a:rPr lang="en-GB" sz="1800" b="0" i="0" u="none" strike="noStrike" dirty="0">
                <a:solidFill>
                  <a:srgbClr val="000000"/>
                </a:solidFill>
                <a:effectLst/>
                <a:latin typeface="Times New Roman" panose="02020603050405020304" pitchFamily="18" charset="0"/>
              </a:rPr>
              <a:t>Nello specifico, l'ECSF raggruppa tutti i ruoli relativi alla sicurezza informatica in dodici profili: </a:t>
            </a:r>
            <a:endParaRPr lang="en-GB" b="0" dirty="0">
              <a:effectLst/>
            </a:endParaRPr>
          </a:p>
          <a:p>
            <a:br>
              <a:rPr lang="en-GB" dirty="0"/>
            </a:b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35FDF8-7CF9-44AD-BF22-F1C0EE24B82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t>60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80087475"/>
      </p:ext>
    </p:extLst>
  </p:cSld>
  <p:clrMapOvr>
    <a:masterClrMapping/>
  </p:clrMapOvr>
</p:notes>
</file>

<file path=ppt/notesSlides/notesSlide15.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 media, occorrono 277 giorni per identificare e contenere un singolo incidente di sicurezza informatica (IBM Security, 2022); pertanto, una segnalazione tempestiva può ridurre al minimo l'entità del </a:t>
            </a:r>
            <a:r>
              <a:rPr lang="en-GB" dirty="0" err="1"/>
              <a:t>danno. La segnalazione </a:t>
            </a:r>
            <a:r>
              <a:rPr lang="en-GB" dirty="0"/>
              <a:t>consente inoltre a un'organizzazione di conoscere la causa degli incidenti per </a:t>
            </a:r>
            <a:r>
              <a:rPr lang="en-GB" dirty="0" err="1"/>
              <a:t>prevenirne </a:t>
            </a:r>
            <a:r>
              <a:rPr lang="en-GB" dirty="0"/>
              <a:t>il ripetersi (</a:t>
            </a:r>
            <a:r>
              <a:rPr lang="en-GB" dirty="0" err="1"/>
              <a:t>Grispos </a:t>
            </a:r>
            <a:r>
              <a:rPr lang="en-GB" dirty="0"/>
              <a:t>et al., 2014; Mitropoulos et al., 2006). La segnalazione </a:t>
            </a:r>
            <a:r>
              <a:rPr lang="en-GB" dirty="0" err="1"/>
              <a:t>degli incidenti di sicurezza</a:t>
            </a:r>
            <a:r>
              <a:rPr lang="en-GB" dirty="0"/>
              <a:t> informatica </a:t>
            </a:r>
            <a:r>
              <a:rPr lang="en-GB" dirty="0"/>
              <a:t>può mitigare il rischio avviando iniziative di sicurezza informatica o rieducando il personale </a:t>
            </a:r>
            <a:r>
              <a:rPr lang="en-GB" dirty="0" err="1"/>
              <a:t>per salvaguardare </a:t>
            </a:r>
            <a:r>
              <a:rPr lang="en-GB" dirty="0"/>
              <a:t>le organizzazioni da attacchi informatici passati, presenti e futuri (Lee et al., 2016).</a:t>
            </a:r>
          </a:p>
          <a:p>
            <a:endParaRPr lang="en-GB" dirty="0"/>
          </a:p>
          <a:p>
            <a:r>
              <a:rPr lang="en-GB" dirty="0"/>
              <a:t>I dati del Crime Survey for England and </a:t>
            </a:r>
            <a:r>
              <a:rPr lang="en-GB" dirty="0" err="1"/>
              <a:t>Wales hanno mostrato </a:t>
            </a:r>
            <a:r>
              <a:rPr lang="en-GB" dirty="0"/>
              <a:t>che solo il 2% dei reati informatici è stato segnalato nel 2019 (Correia, 2022), mentre </a:t>
            </a:r>
            <a:r>
              <a:rPr lang="en-GB" dirty="0" err="1"/>
              <a:t>altre ricerche </a:t>
            </a:r>
            <a:r>
              <a:rPr lang="en-GB" dirty="0"/>
              <a:t>hanno rivelato che il 62% dei professionisti della sicurezza informatica ritiene che i reati informatici siano sottostimati (ISACA, 2023). Pertanto, è importante comprendere quali fattori </a:t>
            </a:r>
            <a:r>
              <a:rPr lang="en-GB" dirty="0" err="1"/>
              <a:t>influenzano i dipendenti </a:t>
            </a:r>
            <a:r>
              <a:rPr lang="en-GB" dirty="0"/>
              <a:t>nella segnalazione degli incidenti di sicurezza informatica.</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83313C-A1A9-4AF1-9751-4F23D53FA02E}"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t>62</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28005695"/>
      </p:ext>
    </p:extLst>
  </p:cSld>
  <p:clrMapOvr>
    <a:masterClrMapping/>
  </p:clrMapOvr>
</p:notes>
</file>

<file path=ppt/notesSlides/notesSlide16.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7E533E-B539-4BD1-AB8D-1B6734529A26}" type="slidenum">
              <a:rPr kumimoji="0" lang="nb-NO" sz="1200" b="0" i="0" u="none" strike="noStrike" kern="1200" cap="none" spc="0" normalizeH="0" baseline="0" noProof="0" smtClean="0">
                <a:ln>
                  <a:noFill/>
                </a:ln>
                <a:solidFill>
                  <a:prstClr val="black"/>
                </a:solidFill>
                <a:effectLst/>
                <a:uLnTx/>
                <a:uFillTx/>
                <a:latin typeface="Aptos" panose="02110004020202020204"/>
                <a:ea typeface="+mn-ea"/>
                <a:cs typeface="+mn-cs"/>
              </a:rPr>
              <a:t>68</a:t>
            </a:fld>
            <a:endParaRPr kumimoji="0" lang="nb-NO"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91656805"/>
      </p:ext>
    </p:extLst>
  </p:cSld>
  <p:clrMapOvr>
    <a:masterClrMapping/>
  </p:clrMapOvr>
</p:notes>
</file>

<file path=ppt/notesSlides/notesSlide17.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a:p>
            <a:r>
              <a:rPr lang="en-US" b="1" dirty="0"/>
              <a:t>La consapevolezza situazionale </a:t>
            </a:r>
            <a:r>
              <a:rPr lang="en-US" dirty="0"/>
              <a:t>o </a:t>
            </a:r>
            <a:r>
              <a:rPr lang="en-US" b="1" dirty="0"/>
              <a:t>consapevolezza della situazione </a:t>
            </a:r>
            <a:r>
              <a:rPr lang="en-US" dirty="0"/>
              <a:t>(</a:t>
            </a:r>
            <a:r>
              <a:rPr lang="en-US" b="1" dirty="0"/>
              <a:t>SA</a:t>
            </a:r>
            <a:r>
              <a:rPr lang="en-US" dirty="0"/>
              <a:t>) è la percezione degli elementi e degli eventi ambientali in relazione al tempo o allo spazio, la comprensione del loro significato e la proiezione del loro stato futuro.</a:t>
            </a:r>
            <a:r>
              <a:rPr lang="en-US" baseline="30000" dirty="0">
                <a:hlinkClick r:id="rId3"/>
              </a:rPr>
              <a:t>[1]</a:t>
            </a:r>
            <a:r>
              <a:rPr lang="en-US" dirty="0"/>
              <a:t> </a:t>
            </a:r>
          </a:p>
          <a:p>
            <a:r>
              <a:rPr lang="en-US" dirty="0"/>
              <a:t>È stata riconosciuta come una base fondamentale per un processo decisionale di successo in un'ampia gamma di situazioni, in </a:t>
            </a:r>
            <a:r>
              <a:rPr lang="en-US" dirty="0"/>
              <a:t>situazioni di emergenza </a:t>
            </a:r>
            <a:r>
              <a:rPr lang="en-US" dirty="0" err="1"/>
              <a:t>quotidiane</a:t>
            </a:r>
            <a:r>
              <a:rPr lang="en-US" dirty="0"/>
              <a:t>, come le forze dell'ordine, l'aviazione, il controllo del traffico aereo, l'assistenza sanitaria, le operazioni di comando e controllo militare, </a:t>
            </a:r>
            <a:r>
              <a:rPr lang="en-US" dirty="0" err="1"/>
              <a:t>ecc.</a:t>
            </a:r>
            <a:endParaRPr lang="en-US" dirty="0"/>
          </a:p>
          <a:p>
            <a:r>
              <a:rPr lang="en-US" dirty="0"/>
              <a:t>La mancanza o l'inadeguatezza della consapevolezza situazionale è stata identificata come uno dei fattori primari negli incidenti attribuiti </a:t>
            </a:r>
            <a:r>
              <a:rPr lang="en-US" dirty="0">
                <a:hlinkClick r:id="rId4" tooltip="Human error"/>
              </a:rPr>
              <a:t>all'errore umano</a:t>
            </a:r>
            <a:r>
              <a:rPr lang="en-US" dirty="0"/>
              <a:t>.</a:t>
            </a:r>
          </a:p>
          <a:p>
            <a:endParaRPr lang="en-US" dirty="0"/>
          </a:p>
          <a:p>
            <a:r>
              <a:rPr lang="en-US" dirty="0"/>
              <a:t>La consapevolezza della situazione è suddivisa in tre segmenti: percezione degli elementi nell'ambiente, comprensione della situazione e proiezione dello stato futuro.</a:t>
            </a:r>
            <a:r>
              <a:rPr lang="en-US" baseline="30000" dirty="0">
                <a:hlinkClick r:id="rId5"/>
              </a:rPr>
              <a:t>[7]</a:t>
            </a:r>
            <a:r>
              <a:rPr lang="en-US" dirty="0"/>
              <a:t> </a:t>
            </a:r>
          </a:p>
          <a:p>
            <a:endParaRPr lang="en-US" dirty="0"/>
          </a:p>
          <a:p>
            <a:r>
              <a:rPr lang="en-US" dirty="0"/>
              <a:t>Sono stati identificati anche tre aspetti della SA: stati di SA, sistemi di SA e processi di SA (gli ultimi due la prossima settimana).</a:t>
            </a:r>
          </a:p>
          <a:p>
            <a:endParaRPr lang="en-US" dirty="0"/>
          </a:p>
          <a:p>
            <a:r>
              <a:rPr lang="en-US" dirty="0"/>
              <a:t>Gli stati di consapevolezza della situazione si riferiscono alla consapevolezza effettiva della situazione. </a:t>
            </a:r>
          </a:p>
          <a:p>
            <a:r>
              <a:rPr lang="en-US" b="1" dirty="0"/>
              <a:t>Oggetti L1)</a:t>
            </a:r>
            <a:r>
              <a:rPr lang="en-US" dirty="0"/>
              <a:t>: Consapevolezza dei vari oggetti nel mondo e del loro stato attuale. Gli oggetti e il loro stato possono essere indicativi di situazioni particolari (che stanno per verificarsi, che sono in corso, ecc.). In tal caso vengono spesso definiti "segnali". </a:t>
            </a:r>
          </a:p>
          <a:p>
            <a:r>
              <a:rPr lang="en-US" b="1" dirty="0"/>
              <a:t>Contesti (L1)</a:t>
            </a:r>
            <a:r>
              <a:rPr lang="en-US" dirty="0"/>
              <a:t>: consapevolezza del tipo di situazione in corso, ad esempio un'incursione in pista in cui un aereo sta per entrare in collisione con un oggetto presente sulla pista. </a:t>
            </a:r>
          </a:p>
          <a:p>
            <a:r>
              <a:rPr lang="en-US" b="1" dirty="0"/>
              <a:t>Implicazioni L2)</a:t>
            </a:r>
            <a:r>
              <a:rPr lang="en-US" dirty="0"/>
              <a:t>: consapevolezza degli oggetti all'interno dei contesti, di cosa significhi il loro stato attuale in una situazione particolare. Ad esempio, le implicazioni della velocità attuale dell'aereo o dello stato della rete per il CS - si collega alla proiezione (l3) </a:t>
            </a:r>
          </a:p>
          <a:p>
            <a:r>
              <a:rPr lang="en-US" b="1" dirty="0"/>
              <a:t>Orizzonte degli eventi L3</a:t>
            </a:r>
            <a:r>
              <a:rPr lang="en-US" dirty="0"/>
              <a:t>: consapevolezza dei piani e degli eventi nel tempo e nello spazio. Comprende la consapevolezza di ciò che è accaduto (utile per la diagnosi, per ottenere la SA, per inquadrare le situazioni). Comprende anche la prognosi, ovvero la consapevolezza di ciò che potrebbe accadere in seguito. Ciò include, da un lato, la consapevolezza di ciò che potrebbe accadere sulla base della diagnosi e della situazione attuale e, dall'altro, la consapevolezza dei piani e delle intenzioni attuali. </a:t>
            </a:r>
          </a:p>
          <a:p>
            <a:endParaRPr lang="en-US" dirty="0"/>
          </a:p>
          <a:p>
            <a:r>
              <a:rPr lang="en-US" dirty="0"/>
              <a:t>I sistemi SA si riferiscono alla distribuzione della SA nei team e tra gli oggetti nell'ambiente, e allo scambio di SA tra le parti del sistema. I processi SA si riferiscono all'aggiornamento degli stati SA e a ciò che guida il cambiamento momento per momento della SA. Questi due aspetti saranno trattati nella lezione della prossima settimana.</a:t>
            </a:r>
          </a:p>
          <a:p>
            <a:endParaRPr lang="nb-NO" dirty="0"/>
          </a:p>
          <a:p>
            <a:endParaRPr lang="nb-NO" dirty="0"/>
          </a:p>
          <a:p>
            <a:r>
              <a:rPr lang="nb-NO" dirty="0" err="1"/>
              <a:t>Metacognizione</a:t>
            </a:r>
            <a:endParaRPr lang="nb-NO" dirty="0"/>
          </a:p>
          <a:p>
            <a:r>
              <a:rPr lang="en-US" b="1" dirty="0"/>
              <a:t>La metacognizione </a:t>
            </a:r>
            <a:r>
              <a:rPr lang="en-US" dirty="0"/>
              <a:t>è la consapevolezza dei propri processi di pensiero e la comprensione dei modelli che li sottendono.</a:t>
            </a:r>
          </a:p>
          <a:p>
            <a:r>
              <a:rPr lang="en-US" dirty="0"/>
              <a:t>Due componenti della metacognizione: (1) conoscenza della cognizione e (2) regolazione della </a:t>
            </a:r>
            <a:r>
              <a:rPr lang="en-US" dirty="0" err="1"/>
              <a:t>cognizione.</a:t>
            </a:r>
            <a:endParaRPr lang="en-US" dirty="0"/>
          </a:p>
          <a:p>
            <a:endParaRPr lang="en-US" dirty="0"/>
          </a:p>
          <a:p>
            <a:r>
              <a:rPr lang="en-US" dirty="0"/>
              <a:t>Controllo Consapevolezza della situazione</a:t>
            </a:r>
            <a:endParaRPr lang="nb-NO" dirty="0"/>
          </a:p>
        </p:txBody>
      </p:sp>
      <p:sp>
        <p:nvSpPr>
          <p:cNvPr id="4" name="Plassholder for lysbilde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7E533E-B539-4BD1-AB8D-1B6734529A26}" type="slidenum">
              <a:rPr kumimoji="0" lang="nb-NO" sz="1200" b="0" i="0" u="none" strike="noStrike" kern="1200" cap="none" spc="0" normalizeH="0" baseline="0" noProof="0" smtClean="0">
                <a:ln>
                  <a:noFill/>
                </a:ln>
                <a:solidFill>
                  <a:prstClr val="black"/>
                </a:solidFill>
                <a:effectLst/>
                <a:uLnTx/>
                <a:uFillTx/>
                <a:latin typeface="Aptos" panose="02110004020202020204"/>
                <a:ea typeface="+mn-ea"/>
                <a:cs typeface="+mn-cs"/>
              </a:rPr>
              <a:t>69</a:t>
            </a:fld>
            <a:endParaRPr kumimoji="0" lang="nb-NO"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150140574"/>
      </p:ext>
    </p:extLst>
  </p:cSld>
  <p:clrMapOvr>
    <a:masterClrMapping/>
  </p:clrMapOvr>
</p:notes>
</file>

<file path=ppt/notesSlides/notesSlide18.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9D10C4C-EAC2-4D66-B9F8-E052F2E25BCC}" type="slidenum">
              <a:rPr kumimoji="0" lang="en-US" altLang="et-EE" sz="1200" b="0" i="0" u="none" strike="noStrike" kern="1200" cap="none" spc="0" normalizeH="0" baseline="0" noProof="0" smtClean="0">
                <a:ln>
                  <a:noFill/>
                </a:ln>
                <a:solidFill>
                  <a:prstClr val="black"/>
                </a:solidFill>
                <a:effectLst/>
                <a:uLnTx/>
                <a:uFillTx/>
                <a:latin typeface="Calibri" pitchFamily="34" charset="0"/>
                <a:ea typeface="+mn-ea"/>
                <a:cs typeface="+mn-cs"/>
              </a:rPr>
              <a:t>70</a:t>
            </a:fld>
            <a:endParaRPr kumimoji="0" lang="en-US" altLang="et-EE" sz="1200" b="0" i="0" u="none" strike="noStrike" kern="1200" cap="none" spc="0" normalizeH="0" baseline="0" noProof="0">
              <a:ln>
                <a:noFill/>
              </a:ln>
              <a:solidFill>
                <a:prstClr val="black"/>
              </a:solidFill>
              <a:effectLst/>
              <a:uLnTx/>
              <a:uFillTx/>
              <a:latin typeface="Calibri" pitchFamily="34" charset="0"/>
              <a:ea typeface="+mn-ea"/>
              <a:cs typeface="+mn-cs"/>
            </a:endParaRPr>
          </a:p>
        </p:txBody>
      </p:sp>
    </p:spTree>
    <p:extLst>
      <p:ext uri="{BB962C8B-B14F-4D97-AF65-F5344CB8AC3E}">
        <p14:creationId xmlns:p14="http://schemas.microsoft.com/office/powerpoint/2010/main" val="3083357374"/>
      </p:ext>
    </p:extLst>
  </p:cSld>
  <p:clrMapOvr>
    <a:masterClrMapping/>
  </p:clrMapOvr>
</p:notes>
</file>

<file path=ppt/notesSlides/notesSlide19.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7E533E-B539-4BD1-AB8D-1B6734529A26}" type="slidenum">
              <a:rPr kumimoji="0" lang="nb-NO" sz="1200" b="0" i="0" u="none" strike="noStrike" kern="1200" cap="none" spc="0" normalizeH="0" baseline="0" noProof="0" smtClean="0">
                <a:ln>
                  <a:noFill/>
                </a:ln>
                <a:solidFill>
                  <a:prstClr val="black"/>
                </a:solidFill>
                <a:effectLst/>
                <a:uLnTx/>
                <a:uFillTx/>
                <a:latin typeface="Aptos" panose="02110004020202020204"/>
                <a:ea typeface="+mn-ea"/>
                <a:cs typeface="+mn-cs"/>
              </a:rPr>
              <a:t>71</a:t>
            </a:fld>
            <a:endParaRPr kumimoji="0" lang="nb-NO"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48699244"/>
      </p:ext>
    </p:extLst>
  </p:cSld>
  <p:clrMapOvr>
    <a:masterClrMapping/>
  </p:clrMapOvr>
</p:notes>
</file>

<file path=ppt/notesSlides/notesSlide2.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AED498D-6977-40EC-8E5E-7EB644D5E759}" type="slidenum">
              <a:rPr lang="en-US" noProof="0" smtClean="0"/>
              <a:t>2</a:t>
            </a:fld>
            <a:endParaRPr lang="en-US" noProof="0" dirty="0"/>
          </a:p>
        </p:txBody>
      </p:sp>
    </p:spTree>
    <p:extLst>
      <p:ext uri="{BB962C8B-B14F-4D97-AF65-F5344CB8AC3E}">
        <p14:creationId xmlns:p14="http://schemas.microsoft.com/office/powerpoint/2010/main" val="2060055950"/>
      </p:ext>
    </p:extLst>
  </p:cSld>
  <p:clrMapOvr>
    <a:masterClrMapping/>
  </p:clrMapOvr>
</p:notes>
</file>

<file path=ppt/notesSlides/notesSlide20.xml><?xml version="1.0" encoding="utf-8"?>
<p:notes xmlns:p14="http://schemas.microsoft.com/office/powerpoint/2010/main" xmlns:a="http://schemas.openxmlformats.org/drawingml/2006/main" xmlns:r="http://schemas.openxmlformats.org/officeDocument/2006/relationships" xmlns:p="http://schemas.openxmlformats.org/presentationml/2006/main" showMasterSp="0" showMasterPhAnim="0">
  <p:cSld>
    <p:spTree>
      <p:nvGrpSpPr>
        <p:cNvPr id="1" name="Shape 1398"/>
        <p:cNvGrpSpPr/>
        <p:nvPr/>
      </p:nvGrpSpPr>
      <p:grpSpPr>
        <a:xfrm>
          <a:off x="0" y="0"/>
          <a:ext cx="0" cy="0"/>
          <a:chOff x="0" y="0"/>
          <a:chExt cx="0" cy="0"/>
        </a:xfrm>
      </p:grpSpPr>
      <p:sp>
        <p:nvSpPr>
          <p:cNvPr id="1399" name="Google Shape;1399;g163b76ca355_2_83: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00" name="Google Shape;1400;g163b76ca355_2_8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47130807"/>
      </p:ext>
    </p:extLst>
  </p:cSld>
  <p:clrMapOvr>
    <a:masterClrMapping/>
  </p:clrMapOvr>
</p:notes>
</file>

<file path=ppt/notesSlides/notesSlide21.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rtl="0"/>
            <a:br>
              <a:rPr lang="nb-NO" b="0" dirty="0">
                <a:effectLst/>
              </a:rPr>
            </a:br>
            <a:r>
              <a:rPr lang="nb-NO" sz="1200" b="0" i="0" u="none" strike="noStrike" kern="1200" dirty="0">
                <a:solidFill>
                  <a:schemeClr val="tx1"/>
                </a:solidFill>
                <a:effectLst/>
                <a:latin typeface="+mn-lt"/>
                <a:ea typeface="+mn-ea"/>
                <a:cs typeface="+mn-cs"/>
              </a:rPr>
              <a:t>Chen, Y., </a:t>
            </a:r>
            <a:r>
              <a:rPr lang="nb-NO" sz="1200" b="0" i="0" u="none" strike="noStrike" kern="1200" dirty="0" err="1">
                <a:solidFill>
                  <a:schemeClr val="tx1"/>
                </a:solidFill>
                <a:effectLst/>
                <a:latin typeface="+mn-lt"/>
                <a:ea typeface="+mn-ea"/>
                <a:cs typeface="+mn-cs"/>
              </a:rPr>
              <a:t>Ramamurthy</a:t>
            </a:r>
            <a:r>
              <a:rPr lang="nb-NO" sz="1200" b="0" i="0" u="none" strike="noStrike" kern="1200" dirty="0">
                <a:solidFill>
                  <a:schemeClr val="tx1"/>
                </a:solidFill>
                <a:effectLst/>
                <a:latin typeface="+mn-lt"/>
                <a:ea typeface="+mn-ea"/>
                <a:cs typeface="+mn-cs"/>
              </a:rPr>
              <a:t>, K., &amp; </a:t>
            </a:r>
            <a:r>
              <a:rPr lang="nb-NO" sz="1200" b="0" i="0" u="none" strike="noStrike" kern="1200" dirty="0" err="1">
                <a:solidFill>
                  <a:schemeClr val="tx1"/>
                </a:solidFill>
                <a:effectLst/>
                <a:latin typeface="+mn-lt"/>
                <a:ea typeface="+mn-ea"/>
                <a:cs typeface="+mn-cs"/>
              </a:rPr>
              <a:t>Wen</a:t>
            </a:r>
            <a:r>
              <a:rPr lang="nb-NO" sz="1200" b="0" i="0" u="none" strike="noStrike" kern="1200" dirty="0">
                <a:solidFill>
                  <a:schemeClr val="tx1"/>
                </a:solidFill>
                <a:effectLst/>
                <a:latin typeface="+mn-lt"/>
                <a:ea typeface="+mn-ea"/>
                <a:cs typeface="+mn-cs"/>
              </a:rPr>
              <a:t>, K. W. (2012). </a:t>
            </a:r>
            <a:r>
              <a:rPr lang="nb-NO" sz="1200" b="0" i="0" u="none" strike="noStrike" kern="1200" dirty="0" err="1">
                <a:solidFill>
                  <a:schemeClr val="tx1"/>
                </a:solidFill>
                <a:effectLst/>
                <a:latin typeface="+mn-lt"/>
                <a:ea typeface="+mn-ea"/>
                <a:cs typeface="+mn-cs"/>
              </a:rPr>
              <a:t>Conformità </a:t>
            </a:r>
            <a:r>
              <a:rPr lang="nb-NO" sz="1200" b="0" i="0" u="none" strike="noStrike" kern="1200" dirty="0">
                <a:solidFill>
                  <a:schemeClr val="tx1"/>
                </a:solidFill>
                <a:effectLst/>
                <a:latin typeface="+mn-lt"/>
                <a:ea typeface="+mn-ea"/>
                <a:cs typeface="+mn-cs"/>
              </a:rPr>
              <a:t>delle organizzazioni </a:t>
            </a:r>
            <a:r>
              <a:rPr lang="nb-NO" sz="1200" b="0" i="0" u="none" strike="noStrike" kern="1200" dirty="0">
                <a:solidFill>
                  <a:schemeClr val="tx1"/>
                </a:solidFill>
                <a:effectLst/>
                <a:latin typeface="+mn-lt"/>
                <a:ea typeface="+mn-ea"/>
                <a:cs typeface="+mn-cs"/>
              </a:rPr>
              <a:t>alle politiche </a:t>
            </a:r>
            <a:r>
              <a:rPr lang="nb-NO" sz="1200" b="0" i="0" u="none" strike="noStrike" kern="1200" dirty="0" err="1">
                <a:solidFill>
                  <a:schemeClr val="tx1"/>
                </a:solidFill>
                <a:effectLst/>
                <a:latin typeface="+mn-lt"/>
                <a:ea typeface="+mn-ea"/>
                <a:cs typeface="+mn-cs"/>
              </a:rPr>
              <a:t>di sicurezza </a:t>
            </a:r>
            <a:r>
              <a:rPr lang="nb-NO" sz="1200" b="0" i="0" u="none" strike="noStrike" kern="1200" dirty="0" err="1">
                <a:solidFill>
                  <a:schemeClr val="tx1"/>
                </a:solidFill>
                <a:effectLst/>
                <a:latin typeface="+mn-lt"/>
                <a:ea typeface="+mn-ea"/>
                <a:cs typeface="+mn-cs"/>
              </a:rPr>
              <a:t>delle informazioni</a:t>
            </a:r>
            <a:r>
              <a:rPr lang="nb-NO" sz="1200" b="0" i="0" u="none" strike="noStrike" kern="1200" dirty="0">
                <a:solidFill>
                  <a:schemeClr val="tx1"/>
                </a:solidFill>
                <a:effectLst/>
                <a:latin typeface="+mn-lt"/>
                <a:ea typeface="+mn-ea"/>
                <a:cs typeface="+mn-cs"/>
              </a:rPr>
              <a:t>: </a:t>
            </a:r>
            <a:r>
              <a:rPr lang="nb-NO" sz="1200" b="0" i="0" u="none" strike="noStrike" kern="1200" dirty="0">
                <a:solidFill>
                  <a:schemeClr val="tx1"/>
                </a:solidFill>
                <a:effectLst/>
                <a:latin typeface="+mn-lt"/>
                <a:ea typeface="+mn-ea"/>
                <a:cs typeface="+mn-cs"/>
              </a:rPr>
              <a:t>approccio </a:t>
            </a:r>
            <a:r>
              <a:rPr lang="nb-NO" sz="1200" b="0" i="0" u="none" strike="noStrike" kern="1200" dirty="0" err="1">
                <a:solidFill>
                  <a:schemeClr val="tx1"/>
                </a:solidFill>
                <a:effectLst/>
                <a:latin typeface="+mn-lt"/>
                <a:ea typeface="+mn-ea"/>
                <a:cs typeface="+mn-cs"/>
              </a:rPr>
              <a:t>punitivo </a:t>
            </a:r>
            <a:r>
              <a:rPr lang="nb-NO" sz="1200" b="0" i="0" u="none" strike="noStrike" kern="1200" dirty="0">
                <a:solidFill>
                  <a:schemeClr val="tx1"/>
                </a:solidFill>
                <a:effectLst/>
                <a:latin typeface="+mn-lt"/>
                <a:ea typeface="+mn-ea"/>
                <a:cs typeface="+mn-cs"/>
              </a:rPr>
              <a:t>o </a:t>
            </a:r>
            <a:r>
              <a:rPr lang="nb-NO" sz="1200" b="0" i="0" u="none" strike="noStrike" kern="1200" dirty="0" err="1">
                <a:solidFill>
                  <a:schemeClr val="tx1"/>
                </a:solidFill>
                <a:effectLst/>
                <a:latin typeface="+mn-lt"/>
                <a:ea typeface="+mn-ea"/>
                <a:cs typeface="+mn-cs"/>
              </a:rPr>
              <a:t>incentivante</a:t>
            </a:r>
            <a:r>
              <a:rPr lang="nb-NO" sz="1200" b="0" i="0" u="none" strike="noStrike" kern="1200" dirty="0">
                <a:solidFill>
                  <a:schemeClr val="tx1"/>
                </a:solidFill>
                <a:effectLst/>
                <a:latin typeface="+mn-lt"/>
                <a:ea typeface="+mn-ea"/>
                <a:cs typeface="+mn-cs"/>
              </a:rPr>
              <a:t>? </a:t>
            </a:r>
            <a:r>
              <a:rPr lang="nb-NO" sz="1200" b="0" i="1" u="none" strike="noStrike" kern="1200" dirty="0">
                <a:solidFill>
                  <a:schemeClr val="tx1"/>
                </a:solidFill>
                <a:effectLst/>
                <a:latin typeface="+mn-lt"/>
                <a:ea typeface="+mn-ea"/>
                <a:cs typeface="+mn-cs"/>
              </a:rPr>
              <a:t>Journal of Management Information Systems</a:t>
            </a:r>
            <a:r>
              <a:rPr lang="nb-NO" sz="1200" b="0" i="0" u="none" strike="noStrike" kern="1200" dirty="0">
                <a:solidFill>
                  <a:schemeClr val="tx1"/>
                </a:solidFill>
                <a:effectLst/>
                <a:latin typeface="+mn-lt"/>
                <a:ea typeface="+mn-ea"/>
                <a:cs typeface="+mn-cs"/>
              </a:rPr>
              <a:t>,</a:t>
            </a:r>
            <a:r>
              <a:rPr lang="nb-NO" sz="1200" b="0" i="1" u="none" strike="noStrike" kern="1200" dirty="0">
                <a:solidFill>
                  <a:schemeClr val="tx1"/>
                </a:solidFill>
                <a:effectLst/>
                <a:latin typeface="+mn-lt"/>
                <a:ea typeface="+mn-ea"/>
                <a:cs typeface="+mn-cs"/>
              </a:rPr>
              <a:t> 29</a:t>
            </a:r>
            <a:r>
              <a:rPr lang="nb-NO" sz="1200" b="0" i="0" u="none" strike="noStrike" kern="1200" dirty="0">
                <a:solidFill>
                  <a:schemeClr val="tx1"/>
                </a:solidFill>
                <a:effectLst/>
                <a:latin typeface="+mn-lt"/>
                <a:ea typeface="+mn-ea"/>
                <a:cs typeface="+mn-cs"/>
              </a:rPr>
              <a:t>(3), 157-188.</a:t>
            </a:r>
            <a:endParaRPr lang="nb-NO" b="0" dirty="0">
              <a:effectLst/>
            </a:endParaRPr>
          </a:p>
          <a:p>
            <a:pPr rtl="0"/>
            <a:br>
              <a:rPr lang="nb-NO" b="0" dirty="0">
                <a:effectLst/>
              </a:rPr>
            </a:br>
            <a:r>
              <a:rPr lang="nb-NO" sz="1200" b="0" i="0" u="none" strike="noStrike" kern="1200" dirty="0" err="1">
                <a:solidFill>
                  <a:schemeClr val="tx1"/>
                </a:solidFill>
                <a:effectLst/>
                <a:latin typeface="+mn-lt"/>
                <a:ea typeface="+mn-ea"/>
                <a:cs typeface="+mn-cs"/>
              </a:rPr>
              <a:t>I valori </a:t>
            </a:r>
            <a:r>
              <a:rPr lang="nb-NO" sz="1200" b="0" i="0" u="none" strike="noStrike" kern="1200" dirty="0" err="1">
                <a:solidFill>
                  <a:schemeClr val="tx1"/>
                </a:solidFill>
                <a:effectLst/>
                <a:latin typeface="+mn-lt"/>
                <a:ea typeface="+mn-ea"/>
                <a:cs typeface="+mn-cs"/>
              </a:rPr>
              <a:t>fondamentali </a:t>
            </a:r>
            <a:r>
              <a:rPr lang="nb-NO" sz="1200" b="0" i="0" u="none" strike="noStrike" kern="1200" dirty="0">
                <a:solidFill>
                  <a:schemeClr val="tx1"/>
                </a:solidFill>
                <a:effectLst/>
                <a:latin typeface="+mn-lt"/>
                <a:ea typeface="+mn-ea"/>
                <a:cs typeface="+mn-cs"/>
              </a:rPr>
              <a:t>e </a:t>
            </a:r>
            <a:r>
              <a:rPr lang="nb-NO" sz="1200" b="0" i="0" u="none" strike="noStrike" kern="1200" dirty="0" err="1">
                <a:solidFill>
                  <a:schemeClr val="tx1"/>
                </a:solidFill>
                <a:effectLst/>
                <a:latin typeface="+mn-lt"/>
                <a:ea typeface="+mn-ea"/>
                <a:cs typeface="+mn-cs"/>
              </a:rPr>
              <a:t>aspirazionali </a:t>
            </a:r>
            <a:r>
              <a:rPr lang="nb-NO" sz="1200" b="0" i="0" u="none" strike="noStrike" kern="1200" dirty="0">
                <a:solidFill>
                  <a:schemeClr val="tx1"/>
                </a:solidFill>
                <a:effectLst/>
                <a:latin typeface="+mn-lt"/>
                <a:ea typeface="+mn-ea"/>
                <a:cs typeface="+mn-cs"/>
              </a:rPr>
              <a:t>porteranno a </a:t>
            </a:r>
            <a:r>
              <a:rPr lang="nb-NO" sz="1200" b="0" i="0" u="none" strike="noStrike" kern="1200" dirty="0" err="1">
                <a:solidFill>
                  <a:schemeClr val="tx1"/>
                </a:solidFill>
                <a:effectLst/>
                <a:latin typeface="+mn-lt"/>
                <a:ea typeface="+mn-ea"/>
                <a:cs typeface="+mn-cs"/>
              </a:rPr>
              <a:t>una</a:t>
            </a:r>
            <a:r>
              <a:rPr lang="nb-NO" sz="1200" b="0" i="0" u="none" strike="noStrike" kern="1200" dirty="0">
                <a:solidFill>
                  <a:schemeClr val="tx1"/>
                </a:solidFill>
                <a:effectLst/>
                <a:latin typeface="+mn-lt"/>
                <a:ea typeface="+mn-ea"/>
                <a:cs typeface="+mn-cs"/>
              </a:rPr>
              <a:t> maggiore </a:t>
            </a:r>
            <a:r>
              <a:rPr lang="nb-NO" sz="1200" b="0" i="0" u="none" strike="noStrike" kern="1200" dirty="0" err="1">
                <a:solidFill>
                  <a:schemeClr val="tx1"/>
                </a:solidFill>
                <a:effectLst/>
                <a:latin typeface="+mn-lt"/>
                <a:ea typeface="+mn-ea"/>
                <a:cs typeface="+mn-cs"/>
              </a:rPr>
              <a:t>adesione, </a:t>
            </a:r>
            <a:r>
              <a:rPr lang="nb-NO" sz="1200" b="0" i="0" u="none" strike="noStrike" kern="1200" dirty="0" err="1">
                <a:solidFill>
                  <a:schemeClr val="tx1"/>
                </a:solidFill>
                <a:effectLst/>
                <a:latin typeface="+mn-lt"/>
                <a:ea typeface="+mn-ea"/>
                <a:cs typeface="+mn-cs"/>
              </a:rPr>
              <a:t>mentre </a:t>
            </a:r>
            <a:r>
              <a:rPr lang="nb-NO" sz="1200" b="0" i="0" u="none" strike="noStrike" kern="1200" dirty="0" err="1">
                <a:solidFill>
                  <a:schemeClr val="tx1"/>
                </a:solidFill>
                <a:effectLst/>
                <a:latin typeface="+mn-lt"/>
                <a:ea typeface="+mn-ea"/>
                <a:cs typeface="+mn-cs"/>
              </a:rPr>
              <a:t>i valori </a:t>
            </a:r>
            <a:r>
              <a:rPr lang="nb-NO" sz="1200" b="0" i="0" u="none" strike="noStrike" kern="1200" dirty="0">
                <a:solidFill>
                  <a:schemeClr val="tx1"/>
                </a:solidFill>
                <a:effectLst/>
                <a:latin typeface="+mn-lt"/>
                <a:ea typeface="+mn-ea"/>
                <a:cs typeface="+mn-cs"/>
              </a:rPr>
              <a:t>di permesso di agire e </a:t>
            </a:r>
            <a:r>
              <a:rPr lang="nb-NO" sz="1200" b="0" i="0" u="none" strike="noStrike" kern="1200" dirty="0" err="1">
                <a:solidFill>
                  <a:schemeClr val="tx1"/>
                </a:solidFill>
                <a:effectLst/>
                <a:latin typeface="+mn-lt"/>
                <a:ea typeface="+mn-ea"/>
                <a:cs typeface="+mn-cs"/>
              </a:rPr>
              <a:t>accidentali </a:t>
            </a:r>
            <a:r>
              <a:rPr lang="nb-NO" sz="1200" b="0" i="0" u="none" strike="noStrike" kern="1200" dirty="0">
                <a:solidFill>
                  <a:schemeClr val="tx1"/>
                </a:solidFill>
                <a:effectLst/>
                <a:latin typeface="+mn-lt"/>
                <a:ea typeface="+mn-ea"/>
                <a:cs typeface="+mn-cs"/>
              </a:rPr>
              <a:t>porteranno a </a:t>
            </a:r>
            <a:r>
              <a:rPr lang="nb-NO" sz="1200" b="0" i="0" u="none" strike="noStrike" kern="1200" dirty="0" err="1">
                <a:solidFill>
                  <a:schemeClr val="tx1"/>
                </a:solidFill>
                <a:effectLst/>
                <a:latin typeface="+mn-lt"/>
                <a:ea typeface="+mn-ea"/>
                <a:cs typeface="+mn-cs"/>
              </a:rPr>
              <a:t>una</a:t>
            </a:r>
            <a:r>
              <a:rPr lang="nb-NO" sz="1200" b="0" i="0" u="none" strike="noStrike" kern="1200" dirty="0">
                <a:solidFill>
                  <a:schemeClr val="tx1"/>
                </a:solidFill>
                <a:effectLst/>
                <a:latin typeface="+mn-lt"/>
                <a:ea typeface="+mn-ea"/>
                <a:cs typeface="+mn-cs"/>
              </a:rPr>
              <a:t> maggiore </a:t>
            </a:r>
            <a:r>
              <a:rPr lang="nb-NO" sz="1200" b="0" i="0" u="none" strike="noStrike" kern="1200" dirty="0" err="1">
                <a:solidFill>
                  <a:schemeClr val="tx1"/>
                </a:solidFill>
                <a:effectLst/>
                <a:latin typeface="+mn-lt"/>
                <a:ea typeface="+mn-ea"/>
                <a:cs typeface="+mn-cs"/>
              </a:rPr>
              <a:t>conformità </a:t>
            </a:r>
            <a:r>
              <a:rPr lang="nb-NO" sz="1200" b="0" i="0" u="none" strike="noStrike" kern="1200" dirty="0">
                <a:solidFill>
                  <a:schemeClr val="tx1"/>
                </a:solidFill>
                <a:effectLst/>
                <a:latin typeface="+mn-lt"/>
                <a:ea typeface="+mn-ea"/>
                <a:cs typeface="+mn-cs"/>
              </a:rPr>
              <a:t>- ENISA ha </a:t>
            </a:r>
            <a:endParaRPr lang="nb-NO" b="0" dirty="0">
              <a:effectLst/>
            </a:endParaRPr>
          </a:p>
          <a:p>
            <a:br>
              <a:rPr lang="nb-NO" b="0" dirty="0">
                <a:effectLst/>
              </a:rPr>
            </a:br>
            <a:endParaRPr lang="nb-NO" b="0" dirty="0">
              <a:effectLst/>
            </a:endParaRPr>
          </a:p>
        </p:txBody>
      </p:sp>
      <p:sp>
        <p:nvSpPr>
          <p:cNvPr id="4" name="Plassholder for lysbilde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C31968-C942-0A4A-A985-4800B9457E60}" type="slidenum">
              <a:rPr kumimoji="0" lang="nb-NO" sz="1200" b="0" i="0" u="none" strike="noStrike" kern="1200" cap="none" spc="0" normalizeH="0" baseline="0" noProof="0" smtClean="0">
                <a:ln>
                  <a:noFill/>
                </a:ln>
                <a:solidFill>
                  <a:prstClr val="black"/>
                </a:solidFill>
                <a:effectLst/>
                <a:uLnTx/>
                <a:uFillTx/>
                <a:latin typeface="Aptos" panose="02110004020202020204"/>
                <a:ea typeface="+mn-ea"/>
                <a:cs typeface="+mn-cs"/>
              </a:rPr>
              <a:t>77</a:t>
            </a:fld>
            <a:endParaRPr kumimoji="0" lang="nb-NO"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02012537"/>
      </p:ext>
    </p:extLst>
  </p:cSld>
  <p:clrMapOvr>
    <a:masterClrMapping/>
  </p:clrMapOvr>
</p:notes>
</file>

<file path=ppt/notesSlides/notesSlide22.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rtl="0"/>
            <a:r>
              <a:rPr lang="nb-NO" sz="1200" b="0" i="0" u="none" strike="noStrike" kern="1200" dirty="0">
                <a:solidFill>
                  <a:schemeClr val="tx1"/>
                </a:solidFill>
                <a:effectLst/>
                <a:latin typeface="+mn-lt"/>
                <a:ea typeface="+mn-ea"/>
                <a:cs typeface="+mn-cs"/>
              </a:rPr>
              <a:t>Figura: Lee, M. Y. (2007). </a:t>
            </a:r>
            <a:r>
              <a:rPr lang="nb-NO" sz="1200" b="0" i="1" u="none" strike="noStrike" kern="1200" dirty="0" err="1">
                <a:solidFill>
                  <a:schemeClr val="tx1"/>
                </a:solidFill>
                <a:effectLst/>
                <a:latin typeface="+mn-lt"/>
                <a:ea typeface="+mn-ea"/>
                <a:cs typeface="+mn-cs"/>
              </a:rPr>
              <a:t>Comprendere </a:t>
            </a:r>
            <a:r>
              <a:rPr lang="nb-NO" sz="1200" b="0" i="1" u="none" strike="noStrike" kern="1200" dirty="0" err="1">
                <a:solidFill>
                  <a:schemeClr val="tx1"/>
                </a:solidFill>
                <a:effectLst/>
                <a:latin typeface="+mn-lt"/>
                <a:ea typeface="+mn-ea"/>
                <a:cs typeface="+mn-cs"/>
              </a:rPr>
              <a:t>i cambiamenti </a:t>
            </a:r>
            <a:r>
              <a:rPr lang="nb-NO" sz="1200" b="0" i="1" u="none" strike="noStrike" kern="1200" dirty="0">
                <a:solidFill>
                  <a:schemeClr val="tx1"/>
                </a:solidFill>
                <a:effectLst/>
                <a:latin typeface="+mn-lt"/>
                <a:ea typeface="+mn-ea"/>
                <a:cs typeface="+mn-cs"/>
              </a:rPr>
              <a:t>nei </a:t>
            </a:r>
            <a:r>
              <a:rPr lang="nb-NO" sz="1200" b="0" i="1" u="none" strike="noStrike" kern="1200" dirty="0" err="1">
                <a:solidFill>
                  <a:schemeClr val="tx1"/>
                </a:solidFill>
                <a:effectLst/>
                <a:latin typeface="+mn-lt"/>
                <a:ea typeface="+mn-ea"/>
                <a:cs typeface="+mn-cs"/>
              </a:rPr>
              <a:t>modelli</a:t>
            </a:r>
            <a:r>
              <a:rPr lang="nb-NO" sz="1200" b="0" i="1" u="none" strike="noStrike" kern="1200" dirty="0">
                <a:solidFill>
                  <a:schemeClr val="tx1"/>
                </a:solidFill>
                <a:effectLst/>
                <a:latin typeface="+mn-lt"/>
                <a:ea typeface="+mn-ea"/>
                <a:cs typeface="+mn-cs"/>
              </a:rPr>
              <a:t> mentali </a:t>
            </a:r>
            <a:r>
              <a:rPr lang="nb-NO" sz="1200" b="0" i="1" u="none" strike="noStrike" kern="1200" dirty="0" err="1">
                <a:solidFill>
                  <a:schemeClr val="tx1"/>
                </a:solidFill>
                <a:effectLst/>
                <a:latin typeface="+mn-lt"/>
                <a:ea typeface="+mn-ea"/>
                <a:cs typeface="+mn-cs"/>
              </a:rPr>
              <a:t>relativi al team </a:t>
            </a:r>
            <a:r>
              <a:rPr lang="nb-NO" sz="1200" b="0" i="1" u="none" strike="noStrike" kern="1200" dirty="0">
                <a:solidFill>
                  <a:schemeClr val="tx1"/>
                </a:solidFill>
                <a:effectLst/>
                <a:latin typeface="+mn-lt"/>
                <a:ea typeface="+mn-ea"/>
                <a:cs typeface="+mn-cs"/>
              </a:rPr>
              <a:t>e </a:t>
            </a:r>
            <a:r>
              <a:rPr lang="nb-NO" sz="1200" b="0" i="1" u="none" strike="noStrike" kern="1200" dirty="0" err="1">
                <a:solidFill>
                  <a:schemeClr val="tx1"/>
                </a:solidFill>
                <a:effectLst/>
                <a:latin typeface="+mn-lt"/>
                <a:ea typeface="+mn-ea"/>
                <a:cs typeface="+mn-cs"/>
              </a:rPr>
              <a:t>alle attività </a:t>
            </a:r>
            <a:r>
              <a:rPr lang="nb-NO" sz="1200" b="0" i="1" u="none" strike="noStrike" kern="1200" dirty="0">
                <a:solidFill>
                  <a:schemeClr val="tx1"/>
                </a:solidFill>
                <a:effectLst/>
                <a:latin typeface="+mn-lt"/>
                <a:ea typeface="+mn-ea"/>
                <a:cs typeface="+mn-cs"/>
              </a:rPr>
              <a:t>e </a:t>
            </a:r>
            <a:r>
              <a:rPr lang="nb-NO" sz="1200" b="0" i="1" u="none" strike="noStrike" kern="1200" dirty="0">
                <a:solidFill>
                  <a:schemeClr val="tx1"/>
                </a:solidFill>
                <a:effectLst/>
                <a:latin typeface="+mn-lt"/>
                <a:ea typeface="+mn-ea"/>
                <a:cs typeface="+mn-cs"/>
              </a:rPr>
              <a:t>i</a:t>
            </a:r>
            <a:r>
              <a:rPr lang="nb-NO" sz="1200" b="0" i="1" u="none" strike="noStrike" kern="1200" dirty="0" err="1">
                <a:solidFill>
                  <a:schemeClr val="tx1"/>
                </a:solidFill>
                <a:effectLst/>
                <a:latin typeface="+mn-lt"/>
                <a:ea typeface="+mn-ea"/>
                <a:cs typeface="+mn-cs"/>
              </a:rPr>
              <a:t> loro </a:t>
            </a:r>
            <a:r>
              <a:rPr lang="nb-NO" sz="1200" b="0" i="1" u="none" strike="noStrike" kern="1200" dirty="0">
                <a:solidFill>
                  <a:schemeClr val="tx1"/>
                </a:solidFill>
                <a:effectLst/>
                <a:latin typeface="+mn-lt"/>
                <a:ea typeface="+mn-ea"/>
                <a:cs typeface="+mn-cs"/>
              </a:rPr>
              <a:t>effetti </a:t>
            </a:r>
            <a:r>
              <a:rPr lang="nb-NO" sz="1200" b="0" i="1" u="none" strike="noStrike" kern="1200" dirty="0" err="1">
                <a:solidFill>
                  <a:schemeClr val="tx1"/>
                </a:solidFill>
                <a:effectLst/>
                <a:latin typeface="+mn-lt"/>
                <a:ea typeface="+mn-ea"/>
                <a:cs typeface="+mn-cs"/>
              </a:rPr>
              <a:t>sulle </a:t>
            </a:r>
            <a:r>
              <a:rPr lang="nb-NO" sz="1200" b="0" i="1" u="none" strike="noStrike" kern="1200" dirty="0">
                <a:solidFill>
                  <a:schemeClr val="tx1"/>
                </a:solidFill>
                <a:effectLst/>
                <a:latin typeface="+mn-lt"/>
                <a:ea typeface="+mn-ea"/>
                <a:cs typeface="+mn-cs"/>
              </a:rPr>
              <a:t>prestazioni </a:t>
            </a:r>
            <a:r>
              <a:rPr lang="nb-NO" sz="1200" b="0" i="1" u="none" strike="noStrike" kern="1200" dirty="0">
                <a:solidFill>
                  <a:schemeClr val="tx1"/>
                </a:solidFill>
                <a:effectLst/>
                <a:latin typeface="+mn-lt"/>
                <a:ea typeface="+mn-ea"/>
                <a:cs typeface="+mn-cs"/>
              </a:rPr>
              <a:t>del team e </a:t>
            </a:r>
            <a:r>
              <a:rPr lang="nb-NO" sz="1200" b="0" i="1" u="none" strike="noStrike" kern="1200" dirty="0" err="1">
                <a:solidFill>
                  <a:schemeClr val="tx1"/>
                </a:solidFill>
                <a:effectLst/>
                <a:latin typeface="+mn-lt"/>
                <a:ea typeface="+mn-ea"/>
                <a:cs typeface="+mn-cs"/>
              </a:rPr>
              <a:t>individuali </a:t>
            </a:r>
            <a:r>
              <a:rPr lang="nb-NO" sz="1200" b="0" i="0" u="none" strike="noStrike" kern="1200" dirty="0">
                <a:solidFill>
                  <a:schemeClr val="tx1"/>
                </a:solidFill>
                <a:effectLst/>
                <a:latin typeface="+mn-lt"/>
                <a:ea typeface="+mn-ea"/>
                <a:cs typeface="+mn-cs"/>
              </a:rPr>
              <a:t>(</a:t>
            </a:r>
            <a:r>
              <a:rPr lang="nb-NO" sz="1200" b="0" i="0" u="none" strike="noStrike" kern="1200" dirty="0" err="1">
                <a:solidFill>
                  <a:schemeClr val="tx1"/>
                </a:solidFill>
                <a:effectLst/>
                <a:latin typeface="+mn-lt"/>
                <a:ea typeface="+mn-ea"/>
                <a:cs typeface="+mn-cs"/>
              </a:rPr>
              <a:t>tesi </a:t>
            </a:r>
            <a:r>
              <a:rPr lang="nb-NO" sz="1200" b="0" i="0" u="none" strike="noStrike" kern="1200" dirty="0" err="1">
                <a:solidFill>
                  <a:schemeClr val="tx1"/>
                </a:solidFill>
                <a:effectLst/>
                <a:latin typeface="+mn-lt"/>
                <a:ea typeface="+mn-ea"/>
                <a:cs typeface="+mn-cs"/>
              </a:rPr>
              <a:t>di dottorato</a:t>
            </a:r>
            <a:r>
              <a:rPr lang="nb-NO" sz="1200" b="0" i="0" u="none" strike="noStrike" kern="1200" dirty="0">
                <a:solidFill>
                  <a:schemeClr val="tx1"/>
                </a:solidFill>
                <a:effectLst/>
                <a:latin typeface="+mn-lt"/>
                <a:ea typeface="+mn-ea"/>
                <a:cs typeface="+mn-cs"/>
              </a:rPr>
              <a:t>, Florida State University).</a:t>
            </a:r>
            <a:endParaRPr lang="nb-NO" b="0" dirty="0">
              <a:effectLst/>
            </a:endParaRPr>
          </a:p>
          <a:p>
            <a:pPr rtl="0"/>
            <a:br>
              <a:rPr lang="nb-NO" b="0" dirty="0">
                <a:effectLst/>
              </a:rPr>
            </a:br>
            <a:r>
              <a:rPr lang="nb-NO" sz="1200" b="0" i="0" u="none" strike="noStrike" kern="1200" dirty="0" err="1">
                <a:solidFill>
                  <a:schemeClr val="tx1"/>
                </a:solidFill>
                <a:effectLst/>
                <a:latin typeface="+mn-lt"/>
                <a:ea typeface="+mn-ea"/>
                <a:cs typeface="+mn-cs"/>
              </a:rPr>
              <a:t>Lencioni</a:t>
            </a:r>
            <a:r>
              <a:rPr lang="nb-NO" sz="1200" b="0" i="0" u="none" strike="noStrike" kern="1200" dirty="0">
                <a:solidFill>
                  <a:schemeClr val="tx1"/>
                </a:solidFill>
                <a:effectLst/>
                <a:latin typeface="+mn-lt"/>
                <a:ea typeface="+mn-ea"/>
                <a:cs typeface="+mn-cs"/>
              </a:rPr>
              <a:t>, P. M. (2002). Dai </a:t>
            </a:r>
            <a:r>
              <a:rPr lang="nb-NO" sz="1200" b="0" i="0" u="none" strike="noStrike" kern="1200" dirty="0" err="1">
                <a:solidFill>
                  <a:schemeClr val="tx1"/>
                </a:solidFill>
                <a:effectLst/>
                <a:latin typeface="+mn-lt"/>
                <a:ea typeface="+mn-ea"/>
                <a:cs typeface="+mn-cs"/>
              </a:rPr>
              <a:t>significato ai</a:t>
            </a:r>
            <a:r>
              <a:rPr lang="nb-NO" sz="1200" b="0" i="0" u="none" strike="noStrike" kern="1200" dirty="0" err="1">
                <a:solidFill>
                  <a:schemeClr val="tx1"/>
                </a:solidFill>
                <a:effectLst/>
                <a:latin typeface="+mn-lt"/>
                <a:ea typeface="+mn-ea"/>
                <a:cs typeface="+mn-cs"/>
              </a:rPr>
              <a:t> tuoi </a:t>
            </a:r>
            <a:r>
              <a:rPr lang="nb-NO" sz="1200" b="0" i="0" u="none" strike="noStrike" kern="1200" dirty="0" err="1">
                <a:solidFill>
                  <a:schemeClr val="tx1"/>
                </a:solidFill>
                <a:effectLst/>
                <a:latin typeface="+mn-lt"/>
                <a:ea typeface="+mn-ea"/>
                <a:cs typeface="+mn-cs"/>
              </a:rPr>
              <a:t>valori</a:t>
            </a:r>
            <a:r>
              <a:rPr lang="nb-NO" sz="1200" b="0" i="0" u="none" strike="noStrike" kern="1200" dirty="0">
                <a:solidFill>
                  <a:schemeClr val="tx1"/>
                </a:solidFill>
                <a:effectLst/>
                <a:latin typeface="+mn-lt"/>
                <a:ea typeface="+mn-ea"/>
                <a:cs typeface="+mn-cs"/>
              </a:rPr>
              <a:t>. </a:t>
            </a:r>
            <a:r>
              <a:rPr lang="nb-NO" sz="1200" b="0" i="1" u="none" strike="noStrike" kern="1200" dirty="0">
                <a:solidFill>
                  <a:schemeClr val="tx1"/>
                </a:solidFill>
                <a:effectLst/>
                <a:latin typeface="+mn-lt"/>
                <a:ea typeface="+mn-ea"/>
                <a:cs typeface="+mn-cs"/>
              </a:rPr>
              <a:t>Harvard Business Review</a:t>
            </a:r>
            <a:r>
              <a:rPr lang="nb-NO" sz="1200" b="0" i="0" u="none" strike="noStrike" kern="1200" dirty="0">
                <a:solidFill>
                  <a:schemeClr val="tx1"/>
                </a:solidFill>
                <a:effectLst/>
                <a:latin typeface="+mn-lt"/>
                <a:ea typeface="+mn-ea"/>
                <a:cs typeface="+mn-cs"/>
              </a:rPr>
              <a:t>,</a:t>
            </a:r>
            <a:r>
              <a:rPr lang="nb-NO" sz="1200" b="0" i="1" u="none" strike="noStrike" kern="1200" dirty="0">
                <a:solidFill>
                  <a:schemeClr val="tx1"/>
                </a:solidFill>
                <a:effectLst/>
                <a:latin typeface="+mn-lt"/>
                <a:ea typeface="+mn-ea"/>
                <a:cs typeface="+mn-cs"/>
              </a:rPr>
              <a:t> 80</a:t>
            </a:r>
            <a:r>
              <a:rPr lang="nb-NO" sz="1200" b="0" i="0" u="none" strike="noStrike" kern="1200" dirty="0">
                <a:solidFill>
                  <a:schemeClr val="tx1"/>
                </a:solidFill>
                <a:effectLst/>
                <a:latin typeface="+mn-lt"/>
                <a:ea typeface="+mn-ea"/>
                <a:cs typeface="+mn-cs"/>
              </a:rPr>
              <a:t>(7), 113-117.</a:t>
            </a:r>
            <a:endParaRPr lang="nb-NO" b="0" dirty="0">
              <a:effectLst/>
            </a:endParaRPr>
          </a:p>
          <a:p>
            <a:pPr rtl="0"/>
            <a:r>
              <a:rPr lang="nb-NO" sz="1200" b="0" i="0" u="none" strike="noStrike" kern="1200" dirty="0">
                <a:solidFill>
                  <a:schemeClr val="tx1"/>
                </a:solidFill>
                <a:effectLst/>
                <a:latin typeface="+mn-lt"/>
                <a:ea typeface="+mn-ea"/>
                <a:cs typeface="+mn-cs"/>
              </a:rPr>
              <a:t>Le aziende </a:t>
            </a:r>
            <a:r>
              <a:rPr lang="nb-NO" sz="1200" b="0" i="0" u="none" strike="noStrike" kern="1200" dirty="0" err="1">
                <a:solidFill>
                  <a:schemeClr val="tx1"/>
                </a:solidFill>
                <a:effectLst/>
                <a:latin typeface="+mn-lt"/>
                <a:ea typeface="+mn-ea"/>
                <a:cs typeface="+mn-cs"/>
              </a:rPr>
              <a:t>dovrebbero </a:t>
            </a:r>
            <a:r>
              <a:rPr lang="nb-NO" sz="1200" b="0" i="0" u="none" strike="noStrike" kern="1200" dirty="0" err="1">
                <a:solidFill>
                  <a:schemeClr val="tx1"/>
                </a:solidFill>
                <a:effectLst/>
                <a:latin typeface="+mn-lt"/>
                <a:ea typeface="+mn-ea"/>
                <a:cs typeface="+mn-cs"/>
              </a:rPr>
              <a:t>stabilire </a:t>
            </a:r>
            <a:r>
              <a:rPr lang="nb-NO" sz="1200" b="0" i="0" u="none" strike="noStrike" kern="1200" dirty="0" err="1">
                <a:solidFill>
                  <a:schemeClr val="tx1"/>
                </a:solidFill>
                <a:effectLst/>
                <a:latin typeface="+mn-lt"/>
                <a:ea typeface="+mn-ea"/>
                <a:cs typeface="+mn-cs"/>
              </a:rPr>
              <a:t>alcune </a:t>
            </a:r>
            <a:r>
              <a:rPr lang="nb-NO" sz="1200" b="0" i="0" u="none" strike="noStrike" kern="1200" dirty="0" err="1">
                <a:solidFill>
                  <a:schemeClr val="tx1"/>
                </a:solidFill>
                <a:effectLst/>
                <a:latin typeface="+mn-lt"/>
                <a:ea typeface="+mn-ea"/>
                <a:cs typeface="+mn-cs"/>
              </a:rPr>
              <a:t>definizioni </a:t>
            </a:r>
            <a:r>
              <a:rPr lang="nb-NO" sz="1200" b="0" i="0" u="none" strike="noStrike" kern="1200" dirty="0" err="1">
                <a:solidFill>
                  <a:schemeClr val="tx1"/>
                </a:solidFill>
                <a:effectLst/>
                <a:latin typeface="+mn-lt"/>
                <a:ea typeface="+mn-ea"/>
                <a:cs typeface="+mn-cs"/>
              </a:rPr>
              <a:t>di base </a:t>
            </a:r>
            <a:r>
              <a:rPr lang="nb-NO" sz="1200" b="0" i="0" u="none" strike="noStrike" kern="1200" dirty="0">
                <a:solidFill>
                  <a:schemeClr val="tx1"/>
                </a:solidFill>
                <a:effectLst/>
                <a:latin typeface="+mn-lt"/>
                <a:ea typeface="+mn-ea"/>
                <a:cs typeface="+mn-cs"/>
              </a:rPr>
              <a:t>per </a:t>
            </a:r>
            <a:r>
              <a:rPr lang="nb-NO" sz="1200" b="0" i="0" u="none" strike="noStrike" kern="1200" dirty="0" err="1">
                <a:solidFill>
                  <a:schemeClr val="tx1"/>
                </a:solidFill>
                <a:effectLst/>
                <a:latin typeface="+mn-lt"/>
                <a:ea typeface="+mn-ea"/>
                <a:cs typeface="+mn-cs"/>
              </a:rPr>
              <a:t>garantire </a:t>
            </a:r>
            <a:r>
              <a:rPr lang="nb-NO" sz="1200" b="0" i="0" u="none" strike="noStrike" kern="1200" dirty="0" err="1">
                <a:solidFill>
                  <a:schemeClr val="tx1"/>
                </a:solidFill>
                <a:effectLst/>
                <a:latin typeface="+mn-lt"/>
                <a:ea typeface="+mn-ea"/>
                <a:cs typeface="+mn-cs"/>
              </a:rPr>
              <a:t>che </a:t>
            </a:r>
            <a:r>
              <a:rPr lang="nb-NO" sz="1200" b="0" i="0" u="none" strike="noStrike" kern="1200" dirty="0" err="1">
                <a:solidFill>
                  <a:schemeClr val="tx1"/>
                </a:solidFill>
                <a:effectLst/>
                <a:latin typeface="+mn-lt"/>
                <a:ea typeface="+mn-ea"/>
                <a:cs typeface="+mn-cs"/>
              </a:rPr>
              <a:t>le persone </a:t>
            </a:r>
            <a:r>
              <a:rPr lang="nb-NO" sz="1200" b="0" i="0" u="none" strike="noStrike" kern="1200" dirty="0" err="1">
                <a:solidFill>
                  <a:schemeClr val="tx1"/>
                </a:solidFill>
                <a:effectLst/>
                <a:latin typeface="+mn-lt"/>
                <a:ea typeface="+mn-ea"/>
                <a:cs typeface="+mn-cs"/>
              </a:rPr>
              <a:t>sappiano </a:t>
            </a:r>
            <a:r>
              <a:rPr lang="nb-NO" sz="1200" b="0" i="0" u="none" strike="noStrike" kern="1200" dirty="0" err="1">
                <a:solidFill>
                  <a:schemeClr val="tx1"/>
                </a:solidFill>
                <a:effectLst/>
                <a:latin typeface="+mn-lt"/>
                <a:ea typeface="+mn-ea"/>
                <a:cs typeface="+mn-cs"/>
              </a:rPr>
              <a:t>di</a:t>
            </a:r>
            <a:r>
              <a:rPr lang="nb-NO" sz="1200" b="0" i="0" u="none" strike="noStrike" kern="1200" dirty="0" err="1">
                <a:solidFill>
                  <a:schemeClr val="tx1"/>
                </a:solidFill>
                <a:effectLst/>
                <a:latin typeface="+mn-lt"/>
                <a:ea typeface="+mn-ea"/>
                <a:cs typeface="+mn-cs"/>
              </a:rPr>
              <a:t> cosa </a:t>
            </a:r>
            <a:r>
              <a:rPr lang="nb-NO" sz="1200" b="0" i="0" u="none" strike="noStrike" kern="1200" dirty="0" err="1">
                <a:solidFill>
                  <a:schemeClr val="tx1"/>
                </a:solidFill>
                <a:effectLst/>
                <a:latin typeface="+mn-lt"/>
                <a:ea typeface="+mn-ea"/>
                <a:cs typeface="+mn-cs"/>
              </a:rPr>
              <a:t>stanno </a:t>
            </a:r>
            <a:r>
              <a:rPr lang="nb-NO" sz="1200" b="0" i="0" u="none" strike="noStrike" kern="1200" dirty="0" err="1">
                <a:solidFill>
                  <a:schemeClr val="tx1"/>
                </a:solidFill>
                <a:effectLst/>
                <a:latin typeface="+mn-lt"/>
                <a:ea typeface="+mn-ea"/>
                <a:cs typeface="+mn-cs"/>
              </a:rPr>
              <a:t>parlando </a:t>
            </a:r>
            <a:r>
              <a:rPr lang="nb-NO" sz="1200" b="0" i="0" u="none" strike="noStrike" kern="1200" dirty="0">
                <a:solidFill>
                  <a:schemeClr val="tx1"/>
                </a:solidFill>
                <a:effectLst/>
                <a:latin typeface="+mn-lt"/>
                <a:ea typeface="+mn-ea"/>
                <a:cs typeface="+mn-cs"/>
              </a:rPr>
              <a:t>e </a:t>
            </a:r>
            <a:r>
              <a:rPr lang="nb-NO" sz="1200" b="0" i="0" u="none" strike="noStrike" kern="1200" dirty="0" err="1">
                <a:solidFill>
                  <a:schemeClr val="tx1"/>
                </a:solidFill>
                <a:effectLst/>
                <a:latin typeface="+mn-lt"/>
                <a:ea typeface="+mn-ea"/>
                <a:cs typeface="+mn-cs"/>
              </a:rPr>
              <a:t>cosa </a:t>
            </a:r>
            <a:r>
              <a:rPr lang="nb-NO" sz="1200" b="0" i="0" u="none" strike="noStrike" kern="1200" dirty="0" err="1">
                <a:solidFill>
                  <a:schemeClr val="tx1"/>
                </a:solidFill>
                <a:effectLst/>
                <a:latin typeface="+mn-lt"/>
                <a:ea typeface="+mn-ea"/>
                <a:cs typeface="+mn-cs"/>
              </a:rPr>
              <a:t>stanno </a:t>
            </a:r>
            <a:r>
              <a:rPr lang="nb-NO" sz="1200" b="0" i="0" u="none" strike="noStrike" kern="1200" dirty="0" err="1">
                <a:solidFill>
                  <a:schemeClr val="tx1"/>
                </a:solidFill>
                <a:effectLst/>
                <a:latin typeface="+mn-lt"/>
                <a:ea typeface="+mn-ea"/>
                <a:cs typeface="+mn-cs"/>
              </a:rPr>
              <a:t>cercando </a:t>
            </a:r>
            <a:r>
              <a:rPr lang="nb-NO" sz="1200" b="0" i="0" u="none" strike="noStrike" kern="1200" dirty="0">
                <a:solidFill>
                  <a:schemeClr val="tx1"/>
                </a:solidFill>
                <a:effectLst/>
                <a:latin typeface="+mn-lt"/>
                <a:ea typeface="+mn-ea"/>
                <a:cs typeface="+mn-cs"/>
              </a:rPr>
              <a:t>di </a:t>
            </a:r>
            <a:r>
              <a:rPr lang="nb-NO" sz="1200" b="0" i="0" u="none" strike="noStrike" kern="1200" dirty="0" err="1">
                <a:solidFill>
                  <a:schemeClr val="tx1"/>
                </a:solidFill>
                <a:effectLst/>
                <a:latin typeface="+mn-lt"/>
                <a:ea typeface="+mn-ea"/>
                <a:cs typeface="+mn-cs"/>
              </a:rPr>
              <a:t>realizzare</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Organizza </a:t>
            </a:r>
            <a:r>
              <a:rPr lang="nb-NO" sz="1200" b="0" i="0" u="none" strike="noStrike" kern="1200" dirty="0" err="1">
                <a:solidFill>
                  <a:schemeClr val="tx1"/>
                </a:solidFill>
                <a:effectLst/>
                <a:latin typeface="+mn-lt"/>
                <a:ea typeface="+mn-ea"/>
                <a:cs typeface="+mn-cs"/>
              </a:rPr>
              <a:t>i valori </a:t>
            </a:r>
            <a:r>
              <a:rPr lang="nb-NO" sz="1200" b="0" i="0" u="none" strike="noStrike" kern="1200" dirty="0" err="1">
                <a:solidFill>
                  <a:schemeClr val="tx1"/>
                </a:solidFill>
                <a:effectLst/>
                <a:latin typeface="+mn-lt"/>
                <a:ea typeface="+mn-ea"/>
                <a:cs typeface="+mn-cs"/>
              </a:rPr>
              <a:t>in </a:t>
            </a:r>
            <a:r>
              <a:rPr lang="nb-NO" sz="1200" b="0" i="0" u="none" strike="noStrike" kern="1200" dirty="0" err="1">
                <a:solidFill>
                  <a:schemeClr val="tx1"/>
                </a:solidFill>
                <a:effectLst/>
                <a:latin typeface="+mn-lt"/>
                <a:ea typeface="+mn-ea"/>
                <a:cs typeface="+mn-cs"/>
              </a:rPr>
              <a:t>quattro </a:t>
            </a:r>
            <a:r>
              <a:rPr lang="nb-NO" sz="1200" b="0" i="0" u="none" strike="noStrike" kern="1200" dirty="0" err="1">
                <a:solidFill>
                  <a:schemeClr val="tx1"/>
                </a:solidFill>
                <a:effectLst/>
                <a:latin typeface="+mn-lt"/>
                <a:ea typeface="+mn-ea"/>
                <a:cs typeface="+mn-cs"/>
              </a:rPr>
              <a:t>categorie</a:t>
            </a:r>
            <a:r>
              <a:rPr lang="nb-NO" sz="1200" b="0" i="0" u="none" strike="noStrike" kern="1200" dirty="0">
                <a:solidFill>
                  <a:schemeClr val="tx1"/>
                </a:solidFill>
                <a:effectLst/>
                <a:latin typeface="+mn-lt"/>
                <a:ea typeface="+mn-ea"/>
                <a:cs typeface="+mn-cs"/>
              </a:rPr>
              <a:t>.</a:t>
            </a:r>
            <a:endParaRPr lang="nb-NO" b="0" dirty="0">
              <a:effectLst/>
            </a:endParaRPr>
          </a:p>
          <a:p>
            <a:pPr rtl="0"/>
            <a:r>
              <a:rPr lang="nb-NO" sz="1200" b="0" i="1" u="none" strike="noStrike" kern="1200" dirty="0" err="1">
                <a:solidFill>
                  <a:schemeClr val="tx1"/>
                </a:solidFill>
                <a:effectLst/>
                <a:latin typeface="+mn-lt"/>
                <a:ea typeface="+mn-ea"/>
                <a:cs typeface="+mn-cs"/>
              </a:rPr>
              <a:t>I valori </a:t>
            </a:r>
            <a:r>
              <a:rPr lang="nb-NO" sz="1200" b="0" i="1" u="none" strike="noStrike" kern="1200" dirty="0" err="1">
                <a:solidFill>
                  <a:schemeClr val="tx1"/>
                </a:solidFill>
                <a:effectLst/>
                <a:latin typeface="+mn-lt"/>
                <a:ea typeface="+mn-ea"/>
                <a:cs typeface="+mn-cs"/>
              </a:rPr>
              <a:t>fondamentali </a:t>
            </a:r>
            <a:r>
              <a:rPr lang="nb-NO" sz="1200" b="0" i="0" u="none" strike="noStrike" kern="1200" dirty="0" err="1">
                <a:solidFill>
                  <a:schemeClr val="tx1"/>
                </a:solidFill>
                <a:effectLst/>
                <a:latin typeface="+mn-lt"/>
                <a:ea typeface="+mn-ea"/>
                <a:cs typeface="+mn-cs"/>
              </a:rPr>
              <a:t>sono </a:t>
            </a:r>
            <a:r>
              <a:rPr lang="nb-NO" sz="1200" b="0" i="0" u="none" strike="noStrike" kern="1200" dirty="0" err="1">
                <a:solidFill>
                  <a:schemeClr val="tx1"/>
                </a:solidFill>
                <a:effectLst/>
                <a:latin typeface="+mn-lt"/>
                <a:ea typeface="+mn-ea"/>
                <a:cs typeface="+mn-cs"/>
              </a:rPr>
              <a:t>i </a:t>
            </a:r>
            <a:r>
              <a:rPr lang="nb-NO" sz="1200" b="0" i="0" u="none" strike="noStrike" kern="1200" dirty="0" err="1">
                <a:solidFill>
                  <a:schemeClr val="tx1"/>
                </a:solidFill>
                <a:effectLst/>
                <a:latin typeface="+mn-lt"/>
                <a:ea typeface="+mn-ea"/>
                <a:cs typeface="+mn-cs"/>
              </a:rPr>
              <a:t>principi </a:t>
            </a:r>
            <a:r>
              <a:rPr lang="nb-NO" sz="1200" b="0" i="0" u="none" strike="noStrike" kern="1200" dirty="0" err="1">
                <a:solidFill>
                  <a:schemeClr val="tx1"/>
                </a:solidFill>
                <a:effectLst/>
                <a:latin typeface="+mn-lt"/>
                <a:ea typeface="+mn-ea"/>
                <a:cs typeface="+mn-cs"/>
              </a:rPr>
              <a:t>profondamente </a:t>
            </a:r>
            <a:r>
              <a:rPr lang="nb-NO" sz="1200" b="0" i="0" u="none" strike="noStrike" kern="1200" dirty="0" err="1">
                <a:solidFill>
                  <a:schemeClr val="tx1"/>
                </a:solidFill>
                <a:effectLst/>
                <a:latin typeface="+mn-lt"/>
                <a:ea typeface="+mn-ea"/>
                <a:cs typeface="+mn-cs"/>
              </a:rPr>
              <a:t>radicati </a:t>
            </a:r>
            <a:r>
              <a:rPr lang="nb-NO" sz="1200" b="0" i="0" u="none" strike="noStrike" kern="1200" dirty="0" err="1">
                <a:solidFill>
                  <a:schemeClr val="tx1"/>
                </a:solidFill>
                <a:effectLst/>
                <a:latin typeface="+mn-lt"/>
                <a:ea typeface="+mn-ea"/>
                <a:cs typeface="+mn-cs"/>
              </a:rPr>
              <a:t>che </a:t>
            </a:r>
            <a:r>
              <a:rPr lang="nb-NO" sz="1200" b="0" i="0" u="none" strike="noStrike" kern="1200" dirty="0">
                <a:solidFill>
                  <a:schemeClr val="tx1"/>
                </a:solidFill>
                <a:effectLst/>
                <a:latin typeface="+mn-lt"/>
                <a:ea typeface="+mn-ea"/>
                <a:cs typeface="+mn-cs"/>
              </a:rPr>
              <a:t>guidano tutte </a:t>
            </a:r>
            <a:r>
              <a:rPr lang="nb-NO" sz="1200" b="0" i="0" u="none" strike="noStrike" kern="1200" dirty="0" err="1">
                <a:solidFill>
                  <a:schemeClr val="tx1"/>
                </a:solidFill>
                <a:effectLst/>
                <a:latin typeface="+mn-lt"/>
                <a:ea typeface="+mn-ea"/>
                <a:cs typeface="+mn-cs"/>
              </a:rPr>
              <a:t>le azioni </a:t>
            </a:r>
            <a:r>
              <a:rPr lang="nb-NO" sz="1200" b="0" i="0" u="none" strike="noStrike" kern="1200" dirty="0" err="1">
                <a:solidFill>
                  <a:schemeClr val="tx1"/>
                </a:solidFill>
                <a:effectLst/>
                <a:latin typeface="+mn-lt"/>
                <a:ea typeface="+mn-ea"/>
                <a:cs typeface="+mn-cs"/>
              </a:rPr>
              <a:t>di un'azienda </a:t>
            </a:r>
            <a:r>
              <a:rPr lang="nb-NO" sz="1200" b="0" i="0" u="none" strike="noStrike" kern="1200" dirty="0">
                <a:solidFill>
                  <a:schemeClr val="tx1"/>
                </a:solidFill>
                <a:effectLst/>
                <a:latin typeface="+mn-lt"/>
                <a:ea typeface="+mn-ea"/>
                <a:cs typeface="+mn-cs"/>
              </a:rPr>
              <a:t>e </a:t>
            </a:r>
            <a:r>
              <a:rPr lang="nb-NO" sz="1200" b="0" i="0" u="none" strike="noStrike" kern="1200" dirty="0" err="1">
                <a:solidFill>
                  <a:schemeClr val="tx1"/>
                </a:solidFill>
                <a:effectLst/>
                <a:latin typeface="+mn-lt"/>
                <a:ea typeface="+mn-ea"/>
                <a:cs typeface="+mn-cs"/>
              </a:rPr>
              <a:t>ne</a:t>
            </a:r>
            <a:r>
              <a:rPr lang="nb-NO" sz="1200" b="0" i="0" u="none" strike="noStrike" kern="1200" dirty="0">
                <a:solidFill>
                  <a:schemeClr val="tx1"/>
                </a:solidFill>
                <a:effectLst/>
                <a:latin typeface="+mn-lt"/>
                <a:ea typeface="+mn-ea"/>
                <a:cs typeface="+mn-cs"/>
              </a:rPr>
              <a:t> costituiscono </a:t>
            </a:r>
            <a:r>
              <a:rPr lang="nb-NO" sz="1200" b="0" i="0" u="none" strike="noStrike" kern="1200" dirty="0" err="1">
                <a:solidFill>
                  <a:schemeClr val="tx1"/>
                </a:solidFill>
                <a:effectLst/>
                <a:latin typeface="+mn-lt"/>
                <a:ea typeface="+mn-ea"/>
                <a:cs typeface="+mn-cs"/>
              </a:rPr>
              <a:t>i pilastri </a:t>
            </a:r>
            <a:r>
              <a:rPr lang="nb-NO" sz="1200" b="0" i="0" u="none" strike="noStrike" kern="1200" dirty="0" err="1">
                <a:solidFill>
                  <a:schemeClr val="tx1"/>
                </a:solidFill>
                <a:effectLst/>
                <a:latin typeface="+mn-lt"/>
                <a:ea typeface="+mn-ea"/>
                <a:cs typeface="+mn-cs"/>
              </a:rPr>
              <a:t>culturali</a:t>
            </a:r>
            <a:r>
              <a:rPr lang="nb-NO" sz="1200" b="0" i="0" u="none" strike="noStrike" kern="1200" dirty="0">
                <a:solidFill>
                  <a:schemeClr val="tx1"/>
                </a:solidFill>
                <a:effectLst/>
                <a:latin typeface="+mn-lt"/>
                <a:ea typeface="+mn-ea"/>
                <a:cs typeface="+mn-cs"/>
              </a:rPr>
              <a:t>, e </a:t>
            </a:r>
            <a:r>
              <a:rPr lang="nb-NO" sz="1200" b="0" i="0" u="none" strike="noStrike" kern="1200" dirty="0">
                <a:solidFill>
                  <a:schemeClr val="tx1"/>
                </a:solidFill>
                <a:effectLst/>
                <a:latin typeface="+mn-lt"/>
                <a:ea typeface="+mn-ea"/>
                <a:cs typeface="+mn-cs"/>
              </a:rPr>
              <a:t>non</a:t>
            </a:r>
            <a:r>
              <a:rPr lang="nb-NO" sz="1200" b="0" i="0" u="none" strike="noStrike" kern="1200" dirty="0" err="1">
                <a:solidFill>
                  <a:schemeClr val="tx1"/>
                </a:solidFill>
                <a:effectLst/>
                <a:latin typeface="+mn-lt"/>
                <a:ea typeface="+mn-ea"/>
                <a:cs typeface="+mn-cs"/>
              </a:rPr>
              <a:t> possono </a:t>
            </a:r>
            <a:r>
              <a:rPr lang="nb-NO" sz="1200" b="0" i="0" u="none" strike="noStrike" kern="1200" dirty="0">
                <a:solidFill>
                  <a:schemeClr val="tx1"/>
                </a:solidFill>
                <a:effectLst/>
                <a:latin typeface="+mn-lt"/>
                <a:ea typeface="+mn-ea"/>
                <a:cs typeface="+mn-cs"/>
              </a:rPr>
              <a:t>mai essere </a:t>
            </a:r>
            <a:r>
              <a:rPr lang="nb-NO" sz="1200" b="0" i="0" u="none" strike="noStrike" kern="1200" dirty="0" err="1">
                <a:solidFill>
                  <a:schemeClr val="tx1"/>
                </a:solidFill>
                <a:effectLst/>
                <a:latin typeface="+mn-lt"/>
                <a:ea typeface="+mn-ea"/>
                <a:cs typeface="+mn-cs"/>
              </a:rPr>
              <a:t>compromessi</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né </a:t>
            </a:r>
            <a:r>
              <a:rPr lang="nb-NO" sz="1200" b="0" i="0" u="none" strike="noStrike" kern="1200" dirty="0">
                <a:solidFill>
                  <a:schemeClr val="tx1"/>
                </a:solidFill>
                <a:effectLst/>
                <a:latin typeface="+mn-lt"/>
                <a:ea typeface="+mn-ea"/>
                <a:cs typeface="+mn-cs"/>
              </a:rPr>
              <a:t>per </a:t>
            </a:r>
            <a:r>
              <a:rPr lang="nb-NO" sz="1200" b="0" i="0" u="none" strike="noStrike" kern="1200" dirty="0" err="1">
                <a:solidFill>
                  <a:schemeClr val="tx1"/>
                </a:solidFill>
                <a:effectLst/>
                <a:latin typeface="+mn-lt"/>
                <a:ea typeface="+mn-ea"/>
                <a:cs typeface="+mn-cs"/>
              </a:rPr>
              <a:t>convenienza </a:t>
            </a:r>
            <a:r>
              <a:rPr lang="nb-NO" sz="1200" b="0" i="0" u="none" strike="noStrike" kern="1200" dirty="0">
                <a:solidFill>
                  <a:schemeClr val="tx1"/>
                </a:solidFill>
                <a:effectLst/>
                <a:latin typeface="+mn-lt"/>
                <a:ea typeface="+mn-ea"/>
                <a:cs typeface="+mn-cs"/>
              </a:rPr>
              <a:t>né </a:t>
            </a:r>
            <a:r>
              <a:rPr lang="nb-NO" sz="1200" b="0" i="0" u="none" strike="noStrike" kern="1200" dirty="0">
                <a:solidFill>
                  <a:schemeClr val="tx1"/>
                </a:solidFill>
                <a:effectLst/>
                <a:latin typeface="+mn-lt"/>
                <a:ea typeface="+mn-ea"/>
                <a:cs typeface="+mn-cs"/>
              </a:rPr>
              <a:t>per </a:t>
            </a:r>
            <a:r>
              <a:rPr lang="nb-NO" sz="1200" b="0" i="0" u="none" strike="noStrike" kern="1200" dirty="0" err="1">
                <a:solidFill>
                  <a:schemeClr val="tx1"/>
                </a:solidFill>
                <a:effectLst/>
                <a:latin typeface="+mn-lt"/>
                <a:ea typeface="+mn-ea"/>
                <a:cs typeface="+mn-cs"/>
              </a:rPr>
              <a:t>guadagni </a:t>
            </a:r>
            <a:r>
              <a:rPr lang="nb-NO" sz="1200" b="0" i="0" u="none" strike="noStrike" kern="1200" dirty="0" err="1">
                <a:solidFill>
                  <a:schemeClr val="tx1"/>
                </a:solidFill>
                <a:effectLst/>
                <a:latin typeface="+mn-lt"/>
                <a:ea typeface="+mn-ea"/>
                <a:cs typeface="+mn-cs"/>
              </a:rPr>
              <a:t>economici</a:t>
            </a:r>
            <a:r>
              <a:rPr lang="nb-NO" sz="1200" b="0" i="0" u="none" strike="noStrike" kern="1200" dirty="0">
                <a:solidFill>
                  <a:schemeClr val="tx1"/>
                </a:solidFill>
                <a:effectLst/>
                <a:latin typeface="+mn-lt"/>
                <a:ea typeface="+mn-ea"/>
                <a:cs typeface="+mn-cs"/>
              </a:rPr>
              <a:t> a breve termine</a:t>
            </a:r>
            <a:r>
              <a:rPr lang="nb-NO" sz="1200" b="0" i="0" u="none" strike="noStrike" kern="1200" dirty="0">
                <a:solidFill>
                  <a:schemeClr val="tx1"/>
                </a:solidFill>
                <a:effectLst/>
                <a:latin typeface="+mn-lt"/>
                <a:ea typeface="+mn-ea"/>
                <a:cs typeface="+mn-cs"/>
              </a:rPr>
              <a:t>. </a:t>
            </a:r>
            <a:endParaRPr lang="nb-NO" b="0" dirty="0">
              <a:effectLst/>
            </a:endParaRPr>
          </a:p>
          <a:p>
            <a:pPr rtl="0"/>
            <a:r>
              <a:rPr lang="nb-NO" sz="1200" b="0" i="1" u="none" strike="noStrike" kern="1200" dirty="0" err="1">
                <a:solidFill>
                  <a:schemeClr val="tx1"/>
                </a:solidFill>
                <a:effectLst/>
                <a:latin typeface="+mn-lt"/>
                <a:ea typeface="+mn-ea"/>
                <a:cs typeface="+mn-cs"/>
              </a:rPr>
              <a:t>I valori </a:t>
            </a:r>
            <a:r>
              <a:rPr lang="nb-NO" sz="1200" b="0" i="1" u="none" strike="noStrike" kern="1200" dirty="0" err="1">
                <a:solidFill>
                  <a:schemeClr val="tx1"/>
                </a:solidFill>
                <a:effectLst/>
                <a:latin typeface="+mn-lt"/>
                <a:ea typeface="+mn-ea"/>
                <a:cs typeface="+mn-cs"/>
              </a:rPr>
              <a:t>aspirazionali </a:t>
            </a:r>
            <a:r>
              <a:rPr lang="nb-NO" sz="1200" b="0" i="0" u="none" strike="noStrike" kern="1200" dirty="0" err="1">
                <a:solidFill>
                  <a:schemeClr val="tx1"/>
                </a:solidFill>
                <a:effectLst/>
                <a:latin typeface="+mn-lt"/>
                <a:ea typeface="+mn-ea"/>
                <a:cs typeface="+mn-cs"/>
              </a:rPr>
              <a:t>sono </a:t>
            </a:r>
            <a:r>
              <a:rPr lang="nb-NO" sz="1200" b="0" i="0" u="none" strike="noStrike" kern="1200" dirty="0" err="1">
                <a:solidFill>
                  <a:schemeClr val="tx1"/>
                </a:solidFill>
                <a:effectLst/>
                <a:latin typeface="+mn-lt"/>
                <a:ea typeface="+mn-ea"/>
                <a:cs typeface="+mn-cs"/>
              </a:rPr>
              <a:t>quelli </a:t>
            </a:r>
            <a:r>
              <a:rPr lang="nb-NO" sz="1200" b="0" i="0" u="none" strike="noStrike" kern="1200" dirty="0" err="1">
                <a:solidFill>
                  <a:schemeClr val="tx1"/>
                </a:solidFill>
                <a:effectLst/>
                <a:latin typeface="+mn-lt"/>
                <a:ea typeface="+mn-ea"/>
                <a:cs typeface="+mn-cs"/>
              </a:rPr>
              <a:t>di cui </a:t>
            </a:r>
            <a:r>
              <a:rPr lang="nb-NO" sz="1200" b="0" i="0" u="none" strike="noStrike" kern="1200" dirty="0" err="1">
                <a:solidFill>
                  <a:schemeClr val="tx1"/>
                </a:solidFill>
                <a:effectLst/>
                <a:latin typeface="+mn-lt"/>
                <a:ea typeface="+mn-ea"/>
                <a:cs typeface="+mn-cs"/>
              </a:rPr>
              <a:t>un'azienda </a:t>
            </a:r>
            <a:r>
              <a:rPr lang="nb-NO" sz="1200" b="0" i="0" u="none" strike="noStrike" kern="1200" dirty="0" err="1">
                <a:solidFill>
                  <a:schemeClr val="tx1"/>
                </a:solidFill>
                <a:effectLst/>
                <a:latin typeface="+mn-lt"/>
                <a:ea typeface="+mn-ea"/>
                <a:cs typeface="+mn-cs"/>
              </a:rPr>
              <a:t>ha bisogno </a:t>
            </a:r>
            <a:r>
              <a:rPr lang="nb-NO" sz="1200" b="0" i="0" u="none" strike="noStrike" kern="1200" dirty="0">
                <a:solidFill>
                  <a:schemeClr val="tx1"/>
                </a:solidFill>
                <a:effectLst/>
                <a:latin typeface="+mn-lt"/>
                <a:ea typeface="+mn-ea"/>
                <a:cs typeface="+mn-cs"/>
              </a:rPr>
              <a:t>per </a:t>
            </a:r>
            <a:r>
              <a:rPr lang="nb-NO" sz="1200" b="0" i="0" u="none" strike="noStrike" kern="1200" dirty="0" err="1">
                <a:solidFill>
                  <a:schemeClr val="tx1"/>
                </a:solidFill>
                <a:effectLst/>
                <a:latin typeface="+mn-lt"/>
                <a:ea typeface="+mn-ea"/>
                <a:cs typeface="+mn-cs"/>
              </a:rPr>
              <a:t>avere successo </a:t>
            </a:r>
            <a:r>
              <a:rPr lang="nb-NO" sz="1200" b="0" i="0" u="none" strike="noStrike" kern="1200" dirty="0">
                <a:solidFill>
                  <a:schemeClr val="tx1"/>
                </a:solidFill>
                <a:effectLst/>
                <a:latin typeface="+mn-lt"/>
                <a:ea typeface="+mn-ea"/>
                <a:cs typeface="+mn-cs"/>
              </a:rPr>
              <a:t>in </a:t>
            </a:r>
            <a:r>
              <a:rPr lang="nb-NO" sz="1200" b="0" i="0" u="none" strike="noStrike" kern="1200" dirty="0" err="1">
                <a:solidFill>
                  <a:schemeClr val="tx1"/>
                </a:solidFill>
                <a:effectLst/>
                <a:latin typeface="+mn-lt"/>
                <a:ea typeface="+mn-ea"/>
                <a:cs typeface="+mn-cs"/>
              </a:rPr>
              <a:t>futuro</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ma </a:t>
            </a:r>
            <a:r>
              <a:rPr lang="nb-NO" sz="1200" b="0" i="0" u="none" strike="noStrike" kern="1200" dirty="0" err="1">
                <a:solidFill>
                  <a:schemeClr val="tx1"/>
                </a:solidFill>
                <a:effectLst/>
                <a:latin typeface="+mn-lt"/>
                <a:ea typeface="+mn-ea"/>
                <a:cs typeface="+mn-cs"/>
              </a:rPr>
              <a:t>che</a:t>
            </a:r>
            <a:r>
              <a:rPr lang="nb-NO" sz="1200" b="0" i="0" u="none" strike="noStrike" kern="1200" dirty="0" err="1">
                <a:solidFill>
                  <a:schemeClr val="tx1"/>
                </a:solidFill>
                <a:effectLst/>
                <a:latin typeface="+mn-lt"/>
                <a:ea typeface="+mn-ea"/>
                <a:cs typeface="+mn-cs"/>
              </a:rPr>
              <a:t> attualmente </a:t>
            </a:r>
            <a:r>
              <a:rPr lang="nb-NO" sz="1200" b="0" i="0" u="none" strike="noStrike" kern="1200" dirty="0" err="1">
                <a:solidFill>
                  <a:schemeClr val="tx1"/>
                </a:solidFill>
                <a:effectLst/>
                <a:latin typeface="+mn-lt"/>
                <a:ea typeface="+mn-ea"/>
                <a:cs typeface="+mn-cs"/>
              </a:rPr>
              <a:t>le mancano</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Un'azienda </a:t>
            </a:r>
            <a:r>
              <a:rPr lang="nb-NO" sz="1200" b="0" i="0" u="none" strike="noStrike" kern="1200" dirty="0" err="1">
                <a:solidFill>
                  <a:schemeClr val="tx1"/>
                </a:solidFill>
                <a:effectLst/>
                <a:latin typeface="+mn-lt"/>
                <a:ea typeface="+mn-ea"/>
                <a:cs typeface="+mn-cs"/>
              </a:rPr>
              <a:t>potrebbe </a:t>
            </a:r>
            <a:r>
              <a:rPr lang="nb-NO" sz="1200" b="0" i="0" u="none" strike="noStrike" kern="1200" dirty="0" err="1">
                <a:solidFill>
                  <a:schemeClr val="tx1"/>
                </a:solidFill>
                <a:effectLst/>
                <a:latin typeface="+mn-lt"/>
                <a:ea typeface="+mn-ea"/>
                <a:cs typeface="+mn-cs"/>
              </a:rPr>
              <a:t>aver bisogno </a:t>
            </a:r>
            <a:r>
              <a:rPr lang="nb-NO" sz="1200" b="0" i="0" u="none" strike="noStrike" kern="1200" dirty="0">
                <a:solidFill>
                  <a:schemeClr val="tx1"/>
                </a:solidFill>
                <a:effectLst/>
                <a:latin typeface="+mn-lt"/>
                <a:ea typeface="+mn-ea"/>
                <a:cs typeface="+mn-cs"/>
              </a:rPr>
              <a:t>di </a:t>
            </a:r>
            <a:r>
              <a:rPr lang="nb-NO" sz="1200" b="0" i="0" u="none" strike="noStrike" kern="1200" dirty="0" err="1">
                <a:solidFill>
                  <a:schemeClr val="tx1"/>
                </a:solidFill>
                <a:effectLst/>
                <a:latin typeface="+mn-lt"/>
                <a:ea typeface="+mn-ea"/>
                <a:cs typeface="+mn-cs"/>
              </a:rPr>
              <a:t>sviluppare </a:t>
            </a:r>
            <a:r>
              <a:rPr lang="nb-NO" sz="1200" b="0" i="0" u="none" strike="noStrike" kern="1200" dirty="0">
                <a:solidFill>
                  <a:schemeClr val="tx1"/>
                </a:solidFill>
                <a:effectLst/>
                <a:latin typeface="+mn-lt"/>
                <a:ea typeface="+mn-ea"/>
                <a:cs typeface="+mn-cs"/>
              </a:rPr>
              <a:t>un </a:t>
            </a:r>
            <a:r>
              <a:rPr lang="nb-NO" sz="1200" b="0" i="0" u="none" strike="noStrike" kern="1200" dirty="0" err="1">
                <a:solidFill>
                  <a:schemeClr val="tx1"/>
                </a:solidFill>
                <a:effectLst/>
                <a:latin typeface="+mn-lt"/>
                <a:ea typeface="+mn-ea"/>
                <a:cs typeface="+mn-cs"/>
              </a:rPr>
              <a:t>nuovo </a:t>
            </a:r>
            <a:r>
              <a:rPr lang="nb-NO" sz="1200" b="0" i="0" u="none" strike="noStrike" kern="1200" dirty="0" err="1">
                <a:solidFill>
                  <a:schemeClr val="tx1"/>
                </a:solidFill>
                <a:effectLst/>
                <a:latin typeface="+mn-lt"/>
                <a:ea typeface="+mn-ea"/>
                <a:cs typeface="+mn-cs"/>
              </a:rPr>
              <a:t>valore </a:t>
            </a:r>
            <a:r>
              <a:rPr lang="nb-NO" sz="1200" b="0" i="0" u="none" strike="noStrike" kern="1200" dirty="0">
                <a:solidFill>
                  <a:schemeClr val="tx1"/>
                </a:solidFill>
                <a:effectLst/>
                <a:latin typeface="+mn-lt"/>
                <a:ea typeface="+mn-ea"/>
                <a:cs typeface="+mn-cs"/>
              </a:rPr>
              <a:t>per sostenere una </a:t>
            </a:r>
            <a:r>
              <a:rPr lang="nb-NO" sz="1200" b="0" i="0" u="none" strike="noStrike" kern="1200" dirty="0" err="1">
                <a:solidFill>
                  <a:schemeClr val="tx1"/>
                </a:solidFill>
                <a:effectLst/>
                <a:latin typeface="+mn-lt"/>
                <a:ea typeface="+mn-ea"/>
                <a:cs typeface="+mn-cs"/>
              </a:rPr>
              <a:t>nuova </a:t>
            </a:r>
            <a:r>
              <a:rPr lang="nb-NO" sz="1200" b="0" i="0" u="none" strike="noStrike" kern="1200" dirty="0" err="1">
                <a:solidFill>
                  <a:schemeClr val="tx1"/>
                </a:solidFill>
                <a:effectLst/>
                <a:latin typeface="+mn-lt"/>
                <a:ea typeface="+mn-ea"/>
                <a:cs typeface="+mn-cs"/>
              </a:rPr>
              <a:t>strategia </a:t>
            </a:r>
            <a:r>
              <a:rPr lang="nb-NO" sz="1200" b="0" i="0" u="none" strike="noStrike" kern="1200" dirty="0">
                <a:solidFill>
                  <a:schemeClr val="tx1"/>
                </a:solidFill>
                <a:effectLst/>
                <a:latin typeface="+mn-lt"/>
                <a:ea typeface="+mn-ea"/>
                <a:cs typeface="+mn-cs"/>
              </a:rPr>
              <a:t>o per </a:t>
            </a:r>
            <a:r>
              <a:rPr lang="nb-NO" sz="1200" b="0" i="0" u="none" strike="noStrike" kern="1200" dirty="0" err="1">
                <a:solidFill>
                  <a:schemeClr val="tx1"/>
                </a:solidFill>
                <a:effectLst/>
                <a:latin typeface="+mn-lt"/>
                <a:ea typeface="+mn-ea"/>
                <a:cs typeface="+mn-cs"/>
              </a:rPr>
              <a:t>soddisfare </a:t>
            </a:r>
            <a:r>
              <a:rPr lang="nb-NO" sz="1200" b="0" i="0" u="none" strike="noStrike" kern="1200" dirty="0" err="1">
                <a:solidFill>
                  <a:schemeClr val="tx1"/>
                </a:solidFill>
                <a:effectLst/>
                <a:latin typeface="+mn-lt"/>
                <a:ea typeface="+mn-ea"/>
                <a:cs typeface="+mn-cs"/>
              </a:rPr>
              <a:t>le </a:t>
            </a:r>
            <a:r>
              <a:rPr lang="nb-NO" sz="1200" b="0" i="0" u="none" strike="noStrike" kern="1200" dirty="0" err="1">
                <a:solidFill>
                  <a:schemeClr val="tx1"/>
                </a:solidFill>
                <a:effectLst/>
                <a:latin typeface="+mn-lt"/>
                <a:ea typeface="+mn-ea"/>
                <a:cs typeface="+mn-cs"/>
              </a:rPr>
              <a:t>esigenze </a:t>
            </a:r>
            <a:r>
              <a:rPr lang="nb-NO" sz="1200" b="0" i="0" u="none" strike="noStrike" kern="1200" dirty="0">
                <a:solidFill>
                  <a:schemeClr val="tx1"/>
                </a:solidFill>
                <a:effectLst/>
                <a:latin typeface="+mn-lt"/>
                <a:ea typeface="+mn-ea"/>
                <a:cs typeface="+mn-cs"/>
              </a:rPr>
              <a:t>di un </a:t>
            </a:r>
            <a:r>
              <a:rPr lang="nb-NO" sz="1200" b="0" i="0" u="none" strike="noStrike" kern="1200" dirty="0" err="1">
                <a:solidFill>
                  <a:schemeClr val="tx1"/>
                </a:solidFill>
                <a:effectLst/>
                <a:latin typeface="+mn-lt"/>
                <a:ea typeface="+mn-ea"/>
                <a:cs typeface="+mn-cs"/>
              </a:rPr>
              <a:t>mercato </a:t>
            </a:r>
            <a:r>
              <a:rPr lang="nb-NO" sz="1200" b="0" i="0" u="none" strike="noStrike" kern="1200" dirty="0">
                <a:solidFill>
                  <a:schemeClr val="tx1"/>
                </a:solidFill>
                <a:effectLst/>
                <a:latin typeface="+mn-lt"/>
                <a:ea typeface="+mn-ea"/>
                <a:cs typeface="+mn-cs"/>
              </a:rPr>
              <a:t>o </a:t>
            </a:r>
            <a:r>
              <a:rPr lang="nb-NO" sz="1200" b="0" i="0" u="none" strike="noStrike" kern="1200" dirty="0" err="1">
                <a:solidFill>
                  <a:schemeClr val="tx1"/>
                </a:solidFill>
                <a:effectLst/>
                <a:latin typeface="+mn-lt"/>
                <a:ea typeface="+mn-ea"/>
                <a:cs typeface="+mn-cs"/>
              </a:rPr>
              <a:t>di un settore </a:t>
            </a:r>
            <a:r>
              <a:rPr lang="nb-NO" sz="1200" b="0" i="0" u="none" strike="noStrike" kern="1200" dirty="0" err="1">
                <a:solidFill>
                  <a:schemeClr val="tx1"/>
                </a:solidFill>
                <a:effectLst/>
                <a:latin typeface="+mn-lt"/>
                <a:ea typeface="+mn-ea"/>
                <a:cs typeface="+mn-cs"/>
              </a:rPr>
              <a:t>in evoluzione</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Questi valori </a:t>
            </a:r>
            <a:r>
              <a:rPr lang="nb-NO" sz="1200" b="0" i="0" u="none" strike="noStrike" kern="1200" dirty="0">
                <a:solidFill>
                  <a:schemeClr val="tx1"/>
                </a:solidFill>
                <a:effectLst/>
                <a:latin typeface="+mn-lt"/>
                <a:ea typeface="+mn-ea"/>
                <a:cs typeface="+mn-cs"/>
              </a:rPr>
              <a:t>devono essere </a:t>
            </a:r>
            <a:r>
              <a:rPr lang="nb-NO" sz="1200" b="0" i="0" u="none" strike="noStrike" kern="1200" dirty="0" err="1">
                <a:solidFill>
                  <a:schemeClr val="tx1"/>
                </a:solidFill>
                <a:effectLst/>
                <a:latin typeface="+mn-lt"/>
                <a:ea typeface="+mn-ea"/>
                <a:cs typeface="+mn-cs"/>
              </a:rPr>
              <a:t>gestiti </a:t>
            </a:r>
            <a:r>
              <a:rPr lang="nb-NO" sz="1200" b="0" i="0" u="none" strike="noStrike" kern="1200" dirty="0" err="1">
                <a:solidFill>
                  <a:schemeClr val="tx1"/>
                </a:solidFill>
                <a:effectLst/>
                <a:latin typeface="+mn-lt"/>
                <a:ea typeface="+mn-ea"/>
                <a:cs typeface="+mn-cs"/>
              </a:rPr>
              <a:t>con attenzione</a:t>
            </a:r>
            <a:r>
              <a:rPr lang="nb-NO" sz="1200" b="0" i="0" u="none" strike="noStrike" kern="1200" dirty="0">
                <a:solidFill>
                  <a:schemeClr val="tx1"/>
                </a:solidFill>
                <a:effectLst/>
                <a:latin typeface="+mn-lt"/>
                <a:ea typeface="+mn-ea"/>
                <a:cs typeface="+mn-cs"/>
              </a:rPr>
              <a:t> </a:t>
            </a:r>
            <a:r>
              <a:rPr lang="nb-NO" sz="1200" b="0" i="0" u="none" strike="noStrike" kern="1200" dirty="0">
                <a:solidFill>
                  <a:schemeClr val="tx1"/>
                </a:solidFill>
                <a:effectLst/>
                <a:latin typeface="+mn-lt"/>
                <a:ea typeface="+mn-ea"/>
                <a:cs typeface="+mn-cs"/>
              </a:rPr>
              <a:t>per </a:t>
            </a:r>
            <a:r>
              <a:rPr lang="nb-NO" sz="1200" b="0" i="0" u="none" strike="noStrike" kern="1200" dirty="0" err="1">
                <a:solidFill>
                  <a:schemeClr val="tx1"/>
                </a:solidFill>
                <a:effectLst/>
                <a:latin typeface="+mn-lt"/>
                <a:ea typeface="+mn-ea"/>
                <a:cs typeface="+mn-cs"/>
              </a:rPr>
              <a:t>garantire </a:t>
            </a:r>
            <a:r>
              <a:rPr lang="nb-NO" sz="1200" b="0" i="0" u="none" strike="noStrike" kern="1200" dirty="0" err="1">
                <a:solidFill>
                  <a:schemeClr val="tx1"/>
                </a:solidFill>
                <a:effectLst/>
                <a:latin typeface="+mn-lt"/>
                <a:ea typeface="+mn-ea"/>
                <a:cs typeface="+mn-cs"/>
              </a:rPr>
              <a:t>che </a:t>
            </a:r>
            <a:r>
              <a:rPr lang="nb-NO" sz="1200" b="0" i="0" u="none" strike="noStrike" kern="1200" dirty="0">
                <a:solidFill>
                  <a:schemeClr val="tx1"/>
                </a:solidFill>
                <a:effectLst/>
                <a:latin typeface="+mn-lt"/>
                <a:ea typeface="+mn-ea"/>
                <a:cs typeface="+mn-cs"/>
              </a:rPr>
              <a:t>non </a:t>
            </a:r>
            <a:r>
              <a:rPr lang="nb-NO" sz="1200" b="0" i="0" u="none" strike="noStrike" kern="1200" dirty="0" err="1">
                <a:solidFill>
                  <a:schemeClr val="tx1"/>
                </a:solidFill>
                <a:effectLst/>
                <a:latin typeface="+mn-lt"/>
                <a:ea typeface="+mn-ea"/>
                <a:cs typeface="+mn-cs"/>
              </a:rPr>
              <a:t>indeboliscano </a:t>
            </a:r>
            <a:r>
              <a:rPr lang="nb-NO" sz="1200" b="0" i="0" u="none" strike="noStrike" kern="1200" dirty="0" err="1">
                <a:solidFill>
                  <a:schemeClr val="tx1"/>
                </a:solidFill>
                <a:effectLst/>
                <a:latin typeface="+mn-lt"/>
                <a:ea typeface="+mn-ea"/>
                <a:cs typeface="+mn-cs"/>
              </a:rPr>
              <a:t>i </a:t>
            </a:r>
            <a:r>
              <a:rPr lang="nb-NO" sz="1200" b="0" i="0" u="none" strike="noStrike" kern="1200" dirty="0" err="1">
                <a:solidFill>
                  <a:schemeClr val="tx1"/>
                </a:solidFill>
                <a:effectLst/>
                <a:latin typeface="+mn-lt"/>
                <a:ea typeface="+mn-ea"/>
                <a:cs typeface="+mn-cs"/>
              </a:rPr>
              <a:t>valori fondamentali.</a:t>
            </a:r>
            <a:endParaRPr lang="nb-NO" b="0" dirty="0">
              <a:effectLst/>
            </a:endParaRPr>
          </a:p>
          <a:p>
            <a:pPr rtl="0"/>
            <a:r>
              <a:rPr lang="nb-NO" sz="1200" b="0" i="1" u="none" strike="noStrike" kern="1200" dirty="0" err="1">
                <a:solidFill>
                  <a:schemeClr val="tx1"/>
                </a:solidFill>
                <a:effectLst/>
                <a:latin typeface="+mn-lt"/>
                <a:ea typeface="+mn-ea"/>
                <a:cs typeface="+mn-cs"/>
              </a:rPr>
              <a:t>I valori</a:t>
            </a:r>
            <a:r>
              <a:rPr lang="nb-NO" sz="1200" b="0" i="1" u="none" strike="noStrike" kern="1200" dirty="0">
                <a:solidFill>
                  <a:schemeClr val="tx1"/>
                </a:solidFill>
                <a:effectLst/>
                <a:latin typeface="+mn-lt"/>
                <a:ea typeface="+mn-ea"/>
                <a:cs typeface="+mn-cs"/>
              </a:rPr>
              <a:t> di "permesso di giocare" </a:t>
            </a:r>
            <a:r>
              <a:rPr lang="nb-NO" sz="1200" b="0" i="0" u="none" strike="noStrike" kern="1200" dirty="0" err="1">
                <a:solidFill>
                  <a:schemeClr val="tx1"/>
                </a:solidFill>
                <a:effectLst/>
                <a:latin typeface="+mn-lt"/>
                <a:ea typeface="+mn-ea"/>
                <a:cs typeface="+mn-cs"/>
              </a:rPr>
              <a:t>riflettono </a:t>
            </a:r>
            <a:r>
              <a:rPr lang="nb-NO" sz="1200" b="0" i="0" u="none" strike="noStrike" kern="1200" dirty="0" err="1">
                <a:solidFill>
                  <a:schemeClr val="tx1"/>
                </a:solidFill>
                <a:effectLst/>
                <a:latin typeface="+mn-lt"/>
                <a:ea typeface="+mn-ea"/>
                <a:cs typeface="+mn-cs"/>
              </a:rPr>
              <a:t>semplicemente </a:t>
            </a:r>
            <a:r>
              <a:rPr lang="nb-NO" sz="1200" b="0" i="0" u="none" strike="noStrike" kern="1200" dirty="0" err="1">
                <a:solidFill>
                  <a:schemeClr val="tx1"/>
                </a:solidFill>
                <a:effectLst/>
                <a:latin typeface="+mn-lt"/>
                <a:ea typeface="+mn-ea"/>
                <a:cs typeface="+mn-cs"/>
              </a:rPr>
              <a:t>gli </a:t>
            </a:r>
            <a:r>
              <a:rPr lang="nb-NO" sz="1200" b="0" i="0" u="none" strike="noStrike" kern="1200" dirty="0">
                <a:solidFill>
                  <a:schemeClr val="tx1"/>
                </a:solidFill>
                <a:effectLst/>
                <a:latin typeface="+mn-lt"/>
                <a:ea typeface="+mn-ea"/>
                <a:cs typeface="+mn-cs"/>
              </a:rPr>
              <a:t>standard </a:t>
            </a:r>
            <a:r>
              <a:rPr lang="nb-NO" sz="1200" b="0" i="0" u="none" strike="noStrike" kern="1200" dirty="0" err="1">
                <a:solidFill>
                  <a:schemeClr val="tx1"/>
                </a:solidFill>
                <a:effectLst/>
                <a:latin typeface="+mn-lt"/>
                <a:ea typeface="+mn-ea"/>
                <a:cs typeface="+mn-cs"/>
              </a:rPr>
              <a:t>comportamentali </a:t>
            </a:r>
            <a:r>
              <a:rPr lang="nb-NO" sz="1200" b="0" i="0" u="none" strike="noStrike" kern="1200" dirty="0">
                <a:solidFill>
                  <a:schemeClr val="tx1"/>
                </a:solidFill>
                <a:effectLst/>
                <a:latin typeface="+mn-lt"/>
                <a:ea typeface="+mn-ea"/>
                <a:cs typeface="+mn-cs"/>
              </a:rPr>
              <a:t>e </a:t>
            </a:r>
            <a:r>
              <a:rPr lang="nb-NO" sz="1200" b="0" i="0" u="none" strike="noStrike" kern="1200" dirty="0" err="1">
                <a:solidFill>
                  <a:schemeClr val="tx1"/>
                </a:solidFill>
                <a:effectLst/>
                <a:latin typeface="+mn-lt"/>
                <a:ea typeface="+mn-ea"/>
                <a:cs typeface="+mn-cs"/>
              </a:rPr>
              <a:t>sociali </a:t>
            </a:r>
            <a:r>
              <a:rPr lang="nb-NO" sz="1200" b="0" i="0" u="none" strike="noStrike" kern="1200" dirty="0">
                <a:solidFill>
                  <a:schemeClr val="tx1"/>
                </a:solidFill>
                <a:effectLst/>
                <a:latin typeface="+mn-lt"/>
                <a:ea typeface="+mn-ea"/>
                <a:cs typeface="+mn-cs"/>
              </a:rPr>
              <a:t>minimi </a:t>
            </a:r>
            <a:r>
              <a:rPr lang="nb-NO" sz="1200" b="0" i="0" u="none" strike="noStrike" kern="1200" dirty="0" err="1">
                <a:solidFill>
                  <a:schemeClr val="tx1"/>
                </a:solidFill>
                <a:effectLst/>
                <a:latin typeface="+mn-lt"/>
                <a:ea typeface="+mn-ea"/>
                <a:cs typeface="+mn-cs"/>
              </a:rPr>
              <a:t>richiesti </a:t>
            </a:r>
            <a:r>
              <a:rPr lang="nb-NO" sz="1200" b="0" i="0" u="none" strike="noStrike" kern="1200" dirty="0">
                <a:solidFill>
                  <a:schemeClr val="tx1"/>
                </a:solidFill>
                <a:effectLst/>
                <a:latin typeface="+mn-lt"/>
                <a:ea typeface="+mn-ea"/>
                <a:cs typeface="+mn-cs"/>
              </a:rPr>
              <a:t>a </a:t>
            </a:r>
            <a:r>
              <a:rPr lang="nb-NO" sz="1200" b="0" i="0" u="none" strike="noStrike" kern="1200" dirty="0" err="1">
                <a:solidFill>
                  <a:schemeClr val="tx1"/>
                </a:solidFill>
                <a:effectLst/>
                <a:latin typeface="+mn-lt"/>
                <a:ea typeface="+mn-ea"/>
                <a:cs typeface="+mn-cs"/>
              </a:rPr>
              <a:t>qualsiasi </a:t>
            </a:r>
            <a:r>
              <a:rPr lang="nb-NO" sz="1200" b="0" i="0" u="none" strike="noStrike" kern="1200" dirty="0" err="1">
                <a:solidFill>
                  <a:schemeClr val="tx1"/>
                </a:solidFill>
                <a:effectLst/>
                <a:latin typeface="+mn-lt"/>
                <a:ea typeface="+mn-ea"/>
                <a:cs typeface="+mn-cs"/>
              </a:rPr>
              <a:t>dipendente</a:t>
            </a:r>
            <a:r>
              <a:rPr lang="nb-NO" sz="1200" b="0" i="0" u="none" strike="noStrike" kern="1200" dirty="0">
                <a:solidFill>
                  <a:schemeClr val="tx1"/>
                </a:solidFill>
                <a:effectLst/>
                <a:latin typeface="+mn-lt"/>
                <a:ea typeface="+mn-ea"/>
                <a:cs typeface="+mn-cs"/>
              </a:rPr>
              <a:t>. </a:t>
            </a:r>
            <a:endParaRPr lang="nb-NO" b="0" dirty="0">
              <a:effectLst/>
            </a:endParaRPr>
          </a:p>
          <a:p>
            <a:pPr rtl="0"/>
            <a:r>
              <a:rPr lang="nb-NO" sz="1200" b="0" i="1" u="none" strike="noStrike" kern="1200" dirty="0" err="1">
                <a:solidFill>
                  <a:schemeClr val="tx1"/>
                </a:solidFill>
                <a:effectLst/>
                <a:latin typeface="+mn-lt"/>
                <a:ea typeface="+mn-ea"/>
                <a:cs typeface="+mn-cs"/>
              </a:rPr>
              <a:t>I valori </a:t>
            </a:r>
            <a:r>
              <a:rPr lang="nb-NO" sz="1200" b="0" i="1" u="none" strike="noStrike" kern="1200" dirty="0" err="1">
                <a:solidFill>
                  <a:schemeClr val="tx1"/>
                </a:solidFill>
                <a:effectLst/>
                <a:latin typeface="+mn-lt"/>
                <a:ea typeface="+mn-ea"/>
                <a:cs typeface="+mn-cs"/>
              </a:rPr>
              <a:t>accidentali </a:t>
            </a:r>
            <a:r>
              <a:rPr lang="nb-NO" sz="1200" b="0" i="0" u="none" strike="noStrike" kern="1200" dirty="0" err="1">
                <a:solidFill>
                  <a:schemeClr val="tx1"/>
                </a:solidFill>
                <a:effectLst/>
                <a:latin typeface="+mn-lt"/>
                <a:ea typeface="+mn-ea"/>
                <a:cs typeface="+mn-cs"/>
              </a:rPr>
              <a:t>nascono </a:t>
            </a:r>
            <a:r>
              <a:rPr lang="nb-NO" sz="1200" b="0" i="0" u="none" strike="noStrike" kern="1200" dirty="0" err="1">
                <a:solidFill>
                  <a:schemeClr val="tx1"/>
                </a:solidFill>
                <a:effectLst/>
                <a:latin typeface="+mn-lt"/>
                <a:ea typeface="+mn-ea"/>
                <a:cs typeface="+mn-cs"/>
              </a:rPr>
              <a:t>spontaneamente </a:t>
            </a:r>
            <a:r>
              <a:rPr lang="nb-NO" sz="1200" b="0" i="0" u="none" strike="noStrike" kern="1200" dirty="0" err="1">
                <a:solidFill>
                  <a:schemeClr val="tx1"/>
                </a:solidFill>
                <a:effectLst/>
                <a:latin typeface="+mn-lt"/>
                <a:ea typeface="+mn-ea"/>
                <a:cs typeface="+mn-cs"/>
              </a:rPr>
              <a:t>senza </a:t>
            </a:r>
            <a:r>
              <a:rPr lang="nb-NO" sz="1200" b="0" i="0" u="none" strike="noStrike" kern="1200" dirty="0" err="1">
                <a:solidFill>
                  <a:schemeClr val="tx1"/>
                </a:solidFill>
                <a:effectLst/>
                <a:latin typeface="+mn-lt"/>
                <a:ea typeface="+mn-ea"/>
                <a:cs typeface="+mn-cs"/>
              </a:rPr>
              <a:t>essere </a:t>
            </a:r>
            <a:r>
              <a:rPr lang="nb-NO" sz="1200" b="0" i="0" u="none" strike="noStrike" kern="1200" dirty="0" err="1">
                <a:solidFill>
                  <a:schemeClr val="tx1"/>
                </a:solidFill>
                <a:effectLst/>
                <a:latin typeface="+mn-lt"/>
                <a:ea typeface="+mn-ea"/>
                <a:cs typeface="+mn-cs"/>
              </a:rPr>
              <a:t>coltivati </a:t>
            </a:r>
            <a:r>
              <a:rPr lang="nb-NO" sz="1200" b="0" i="0" u="none" strike="noStrike" kern="1200" dirty="0">
                <a:solidFill>
                  <a:schemeClr val="tx1"/>
                </a:solidFill>
                <a:effectLst/>
                <a:latin typeface="+mn-lt"/>
                <a:ea typeface="+mn-ea"/>
                <a:cs typeface="+mn-cs"/>
              </a:rPr>
              <a:t>dalla </a:t>
            </a:r>
            <a:r>
              <a:rPr lang="nb-NO" sz="1200" b="0" i="0" u="none" strike="noStrike" kern="1200" dirty="0" err="1">
                <a:solidFill>
                  <a:schemeClr val="tx1"/>
                </a:solidFill>
                <a:effectLst/>
                <a:latin typeface="+mn-lt"/>
                <a:ea typeface="+mn-ea"/>
                <a:cs typeface="+mn-cs"/>
              </a:rPr>
              <a:t>leadership </a:t>
            </a:r>
            <a:r>
              <a:rPr lang="nb-NO" sz="1200" b="0" i="0" u="none" strike="noStrike" kern="1200" dirty="0">
                <a:solidFill>
                  <a:schemeClr val="tx1"/>
                </a:solidFill>
                <a:effectLst/>
                <a:latin typeface="+mn-lt"/>
                <a:ea typeface="+mn-ea"/>
                <a:cs typeface="+mn-cs"/>
              </a:rPr>
              <a:t>e </a:t>
            </a:r>
            <a:r>
              <a:rPr lang="nb-NO" sz="1200" b="0" i="0" u="none" strike="noStrike" kern="1200" dirty="0" err="1">
                <a:solidFill>
                  <a:schemeClr val="tx1"/>
                </a:solidFill>
                <a:effectLst/>
                <a:latin typeface="+mn-lt"/>
                <a:ea typeface="+mn-ea"/>
                <a:cs typeface="+mn-cs"/>
              </a:rPr>
              <a:t>si </a:t>
            </a:r>
            <a:r>
              <a:rPr lang="nb-NO" sz="1200" b="0" i="0" u="none" strike="noStrike" kern="1200" dirty="0">
                <a:solidFill>
                  <a:schemeClr val="tx1"/>
                </a:solidFill>
                <a:effectLst/>
                <a:latin typeface="+mn-lt"/>
                <a:ea typeface="+mn-ea"/>
                <a:cs typeface="+mn-cs"/>
              </a:rPr>
              <a:t>consolidano nel tempo. </a:t>
            </a:r>
            <a:r>
              <a:rPr lang="nb-NO" sz="1200" b="0" i="0" u="none" strike="noStrike" kern="1200" dirty="0" err="1">
                <a:solidFill>
                  <a:schemeClr val="tx1"/>
                </a:solidFill>
                <a:effectLst/>
                <a:latin typeface="+mn-lt"/>
                <a:ea typeface="+mn-ea"/>
                <a:cs typeface="+mn-cs"/>
              </a:rPr>
              <a:t>Di solito </a:t>
            </a:r>
            <a:r>
              <a:rPr lang="nb-NO" sz="1200" b="0" i="0" u="none" strike="noStrike" kern="1200" dirty="0" err="1">
                <a:solidFill>
                  <a:schemeClr val="tx1"/>
                </a:solidFill>
                <a:effectLst/>
                <a:latin typeface="+mn-lt"/>
                <a:ea typeface="+mn-ea"/>
                <a:cs typeface="+mn-cs"/>
              </a:rPr>
              <a:t>riflettono </a:t>
            </a:r>
            <a:r>
              <a:rPr lang="nb-NO" sz="1200" b="0" i="0" u="none" strike="noStrike" kern="1200" dirty="0" err="1">
                <a:solidFill>
                  <a:schemeClr val="tx1"/>
                </a:solidFill>
                <a:effectLst/>
                <a:latin typeface="+mn-lt"/>
                <a:ea typeface="+mn-ea"/>
                <a:cs typeface="+mn-cs"/>
              </a:rPr>
              <a:t>gli </a:t>
            </a:r>
            <a:r>
              <a:rPr lang="nb-NO" sz="1200" b="0" i="0" u="none" strike="noStrike" kern="1200" dirty="0" err="1">
                <a:solidFill>
                  <a:schemeClr val="tx1"/>
                </a:solidFill>
                <a:effectLst/>
                <a:latin typeface="+mn-lt"/>
                <a:ea typeface="+mn-ea"/>
                <a:cs typeface="+mn-cs"/>
              </a:rPr>
              <a:t>interessi </a:t>
            </a:r>
            <a:r>
              <a:rPr lang="nb-NO" sz="1200" b="0" i="0" u="none" strike="noStrike" kern="1200" dirty="0" err="1">
                <a:solidFill>
                  <a:schemeClr val="tx1"/>
                </a:solidFill>
                <a:effectLst/>
                <a:latin typeface="+mn-lt"/>
                <a:ea typeface="+mn-ea"/>
                <a:cs typeface="+mn-cs"/>
              </a:rPr>
              <a:t>comuni </a:t>
            </a:r>
            <a:r>
              <a:rPr lang="nb-NO" sz="1200" b="0" i="0" u="none" strike="noStrike" kern="1200" dirty="0">
                <a:solidFill>
                  <a:schemeClr val="tx1"/>
                </a:solidFill>
                <a:effectLst/>
                <a:latin typeface="+mn-lt"/>
                <a:ea typeface="+mn-ea"/>
                <a:cs typeface="+mn-cs"/>
              </a:rPr>
              <a:t>o </a:t>
            </a:r>
            <a:r>
              <a:rPr lang="nb-NO" sz="1200" b="0" i="0" u="none" strike="noStrike" kern="1200" dirty="0" err="1">
                <a:solidFill>
                  <a:schemeClr val="tx1"/>
                </a:solidFill>
                <a:effectLst/>
                <a:latin typeface="+mn-lt"/>
                <a:ea typeface="+mn-ea"/>
                <a:cs typeface="+mn-cs"/>
              </a:rPr>
              <a:t>le personalità </a:t>
            </a:r>
            <a:r>
              <a:rPr lang="nb-NO" sz="1200" b="0" i="0" u="none" strike="noStrike" kern="1200" dirty="0" err="1">
                <a:solidFill>
                  <a:schemeClr val="tx1"/>
                </a:solidFill>
                <a:effectLst/>
                <a:latin typeface="+mn-lt"/>
                <a:ea typeface="+mn-ea"/>
                <a:cs typeface="+mn-cs"/>
              </a:rPr>
              <a:t>dei </a:t>
            </a:r>
            <a:r>
              <a:rPr lang="nb-NO" sz="1200" b="0" i="0" u="none" strike="noStrike" kern="1200" dirty="0" err="1">
                <a:solidFill>
                  <a:schemeClr val="tx1"/>
                </a:solidFill>
                <a:effectLst/>
                <a:latin typeface="+mn-lt"/>
                <a:ea typeface="+mn-ea"/>
                <a:cs typeface="+mn-cs"/>
              </a:rPr>
              <a:t>dipendenti</a:t>
            </a:r>
            <a:r>
              <a:rPr lang="nb-NO" sz="1200" b="0" i="0" u="none" strike="noStrike" kern="1200" dirty="0" err="1">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dell'organizzazione</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I valori </a:t>
            </a:r>
            <a:r>
              <a:rPr lang="nb-NO" sz="1200" b="0" i="0" u="none" strike="noStrike" kern="1200" dirty="0" err="1">
                <a:solidFill>
                  <a:schemeClr val="tx1"/>
                </a:solidFill>
                <a:effectLst/>
                <a:latin typeface="+mn-lt"/>
                <a:ea typeface="+mn-ea"/>
                <a:cs typeface="+mn-cs"/>
              </a:rPr>
              <a:t>accidentali </a:t>
            </a:r>
            <a:r>
              <a:rPr lang="nb-NO" sz="1200" b="0" i="0" u="none" strike="noStrike" kern="1200" dirty="0" err="1">
                <a:solidFill>
                  <a:schemeClr val="tx1"/>
                </a:solidFill>
                <a:effectLst/>
                <a:latin typeface="+mn-lt"/>
                <a:ea typeface="+mn-ea"/>
                <a:cs typeface="+mn-cs"/>
              </a:rPr>
              <a:t>possono </a:t>
            </a:r>
            <a:r>
              <a:rPr lang="nb-NO" sz="1200" b="0" i="0" u="none" strike="noStrike" kern="1200" dirty="0">
                <a:solidFill>
                  <a:schemeClr val="tx1"/>
                </a:solidFill>
                <a:effectLst/>
                <a:latin typeface="+mn-lt"/>
                <a:ea typeface="+mn-ea"/>
                <a:cs typeface="+mn-cs"/>
              </a:rPr>
              <a:t>essere </a:t>
            </a:r>
            <a:r>
              <a:rPr lang="nb-NO" sz="1200" b="0" i="0" u="none" strike="noStrike" kern="1200" dirty="0" err="1">
                <a:solidFill>
                  <a:schemeClr val="tx1"/>
                </a:solidFill>
                <a:effectLst/>
                <a:latin typeface="+mn-lt"/>
                <a:ea typeface="+mn-ea"/>
                <a:cs typeface="+mn-cs"/>
              </a:rPr>
              <a:t>positivi </a:t>
            </a:r>
            <a:r>
              <a:rPr lang="nb-NO" sz="1200" b="0" i="0" u="none" strike="noStrike" kern="1200" dirty="0">
                <a:solidFill>
                  <a:schemeClr val="tx1"/>
                </a:solidFill>
                <a:effectLst/>
                <a:latin typeface="+mn-lt"/>
                <a:ea typeface="+mn-ea"/>
                <a:cs typeface="+mn-cs"/>
              </a:rPr>
              <a:t>per </a:t>
            </a:r>
            <a:r>
              <a:rPr lang="nb-NO" sz="1200" b="0" i="0" u="none" strike="noStrike" kern="1200" dirty="0" err="1">
                <a:solidFill>
                  <a:schemeClr val="tx1"/>
                </a:solidFill>
                <a:effectLst/>
                <a:latin typeface="+mn-lt"/>
                <a:ea typeface="+mn-ea"/>
                <a:cs typeface="+mn-cs"/>
              </a:rPr>
              <a:t>un'azienda</a:t>
            </a:r>
            <a:r>
              <a:rPr lang="nb-NO" sz="1200" b="0" i="0" u="none" strike="noStrike" kern="1200" dirty="0">
                <a:solidFill>
                  <a:schemeClr val="tx1"/>
                </a:solidFill>
                <a:effectLst/>
                <a:latin typeface="+mn-lt"/>
                <a:ea typeface="+mn-ea"/>
                <a:cs typeface="+mn-cs"/>
              </a:rPr>
              <a:t>, </a:t>
            </a:r>
            <a:r>
              <a:rPr lang="nb-NO" sz="1200" b="0" i="0" u="none" strike="noStrike" kern="1200" dirty="0">
                <a:solidFill>
                  <a:schemeClr val="tx1"/>
                </a:solidFill>
                <a:effectLst/>
                <a:latin typeface="+mn-lt"/>
                <a:ea typeface="+mn-ea"/>
                <a:cs typeface="+mn-cs"/>
              </a:rPr>
              <a:t>ad esempio </a:t>
            </a:r>
            <a:r>
              <a:rPr lang="nb-NO" sz="1200" b="0" i="0" u="none" strike="noStrike" kern="1200" dirty="0" err="1">
                <a:solidFill>
                  <a:schemeClr val="tx1"/>
                </a:solidFill>
                <a:effectLst/>
                <a:latin typeface="+mn-lt"/>
                <a:ea typeface="+mn-ea"/>
                <a:cs typeface="+mn-cs"/>
              </a:rPr>
              <a:t>quando </a:t>
            </a:r>
            <a:r>
              <a:rPr lang="nb-NO" sz="1200" b="0" i="0" u="none" strike="noStrike" kern="1200" dirty="0" err="1">
                <a:solidFill>
                  <a:schemeClr val="tx1"/>
                </a:solidFill>
                <a:effectLst/>
                <a:latin typeface="+mn-lt"/>
                <a:ea typeface="+mn-ea"/>
                <a:cs typeface="+mn-cs"/>
              </a:rPr>
              <a:t>creano </a:t>
            </a:r>
            <a:r>
              <a:rPr lang="nb-NO" sz="1200" b="0" i="0" u="none" strike="noStrike" kern="1200" dirty="0" err="1">
                <a:solidFill>
                  <a:schemeClr val="tx1"/>
                </a:solidFill>
                <a:effectLst/>
                <a:latin typeface="+mn-lt"/>
                <a:ea typeface="+mn-ea"/>
                <a:cs typeface="+mn-cs"/>
              </a:rPr>
              <a:t>un'atmosfera </a:t>
            </a:r>
            <a:r>
              <a:rPr lang="nb-NO" sz="1200" b="0" i="0" u="none" strike="noStrike" kern="1200" dirty="0">
                <a:solidFill>
                  <a:schemeClr val="tx1"/>
                </a:solidFill>
                <a:effectLst/>
                <a:latin typeface="+mn-lt"/>
                <a:ea typeface="+mn-ea"/>
                <a:cs typeface="+mn-cs"/>
              </a:rPr>
              <a:t>di </a:t>
            </a:r>
            <a:r>
              <a:rPr lang="nb-NO" sz="1200" b="0" i="0" u="none" strike="noStrike" kern="1200" dirty="0" err="1">
                <a:solidFill>
                  <a:schemeClr val="tx1"/>
                </a:solidFill>
                <a:effectLst/>
                <a:latin typeface="+mn-lt"/>
                <a:ea typeface="+mn-ea"/>
                <a:cs typeface="+mn-cs"/>
              </a:rPr>
              <a:t>inclusività</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Ma </a:t>
            </a:r>
            <a:r>
              <a:rPr lang="nb-NO" sz="1200" b="0" i="0" u="none" strike="noStrike" kern="1200" dirty="0" err="1">
                <a:solidFill>
                  <a:schemeClr val="tx1"/>
                </a:solidFill>
                <a:effectLst/>
                <a:latin typeface="+mn-lt"/>
                <a:ea typeface="+mn-ea"/>
                <a:cs typeface="+mn-cs"/>
              </a:rPr>
              <a:t>possono </a:t>
            </a:r>
            <a:r>
              <a:rPr lang="nb-NO" sz="1200" b="0" i="0" u="none" strike="noStrike" kern="1200" dirty="0" err="1">
                <a:solidFill>
                  <a:schemeClr val="tx1"/>
                </a:solidFill>
                <a:effectLst/>
                <a:latin typeface="+mn-lt"/>
                <a:ea typeface="+mn-ea"/>
                <a:cs typeface="+mn-cs"/>
              </a:rPr>
              <a:t>anche </a:t>
            </a:r>
            <a:r>
              <a:rPr lang="nb-NO" sz="1200" b="0" i="0" u="none" strike="noStrike" kern="1200" dirty="0">
                <a:solidFill>
                  <a:schemeClr val="tx1"/>
                </a:solidFill>
                <a:effectLst/>
                <a:latin typeface="+mn-lt"/>
                <a:ea typeface="+mn-ea"/>
                <a:cs typeface="+mn-cs"/>
              </a:rPr>
              <a:t>essere </a:t>
            </a:r>
            <a:r>
              <a:rPr lang="nb-NO" sz="1200" b="0" i="0" u="none" strike="noStrike" kern="1200" dirty="0" err="1">
                <a:solidFill>
                  <a:schemeClr val="tx1"/>
                </a:solidFill>
                <a:effectLst/>
                <a:latin typeface="+mn-lt"/>
                <a:ea typeface="+mn-ea"/>
                <a:cs typeface="+mn-cs"/>
              </a:rPr>
              <a:t>forze</a:t>
            </a:r>
            <a:r>
              <a:rPr lang="nb-NO" sz="1200" b="0" i="0" u="none" strike="noStrike" kern="1200" dirty="0">
                <a:solidFill>
                  <a:schemeClr val="tx1"/>
                </a:solidFill>
                <a:effectLst/>
                <a:latin typeface="+mn-lt"/>
                <a:ea typeface="+mn-ea"/>
                <a:cs typeface="+mn-cs"/>
              </a:rPr>
              <a:t> negative</a:t>
            </a:r>
            <a:r>
              <a:rPr lang="nb-NO" sz="1200" b="0" i="0" u="none" strike="noStrike" kern="1200" dirty="0">
                <a:solidFill>
                  <a:schemeClr val="tx1"/>
                </a:solidFill>
                <a:effectLst/>
                <a:latin typeface="+mn-lt"/>
                <a:ea typeface="+mn-ea"/>
                <a:cs typeface="+mn-cs"/>
              </a:rPr>
              <a:t>, come </a:t>
            </a:r>
            <a:r>
              <a:rPr lang="nb-NO" sz="1200" b="0" i="0" u="none" strike="noStrike" kern="1200" dirty="0" err="1">
                <a:solidFill>
                  <a:schemeClr val="tx1"/>
                </a:solidFill>
                <a:effectLst/>
                <a:latin typeface="+mn-lt"/>
                <a:ea typeface="+mn-ea"/>
                <a:cs typeface="+mn-cs"/>
              </a:rPr>
              <a:t>trattare </a:t>
            </a:r>
            <a:r>
              <a:rPr lang="nb-NO" sz="1200" b="0" i="0" u="none" strike="noStrike" kern="1200" dirty="0">
                <a:solidFill>
                  <a:schemeClr val="tx1"/>
                </a:solidFill>
                <a:effectLst/>
                <a:latin typeface="+mn-lt"/>
                <a:ea typeface="+mn-ea"/>
                <a:cs typeface="+mn-cs"/>
              </a:rPr>
              <a:t>il CS come </a:t>
            </a:r>
            <a:r>
              <a:rPr lang="nb-NO" sz="1200" b="0" i="0" u="none" strike="noStrike" kern="1200" dirty="0" err="1">
                <a:solidFill>
                  <a:schemeClr val="tx1"/>
                </a:solidFill>
                <a:effectLst/>
                <a:latin typeface="+mn-lt"/>
                <a:ea typeface="+mn-ea"/>
                <a:cs typeface="+mn-cs"/>
              </a:rPr>
              <a:t>qualcosa </a:t>
            </a:r>
            <a:r>
              <a:rPr lang="nb-NO" sz="1200" b="0" i="0" u="none" strike="noStrike" kern="1200" dirty="0" err="1">
                <a:solidFill>
                  <a:schemeClr val="tx1"/>
                </a:solidFill>
                <a:effectLst/>
                <a:latin typeface="+mn-lt"/>
                <a:ea typeface="+mn-ea"/>
                <a:cs typeface="+mn-cs"/>
              </a:rPr>
              <a:t>che </a:t>
            </a:r>
            <a:r>
              <a:rPr lang="nb-NO" sz="1200" b="0" i="0" u="none" strike="noStrike" kern="1200" dirty="0">
                <a:solidFill>
                  <a:schemeClr val="tx1"/>
                </a:solidFill>
                <a:effectLst/>
                <a:latin typeface="+mn-lt"/>
                <a:ea typeface="+mn-ea"/>
                <a:cs typeface="+mn-cs"/>
              </a:rPr>
              <a:t>deve essere fatto</a:t>
            </a:r>
            <a:endParaRPr lang="nb-NO" b="0" dirty="0">
              <a:effectLst/>
            </a:endParaRPr>
          </a:p>
          <a:p>
            <a:pPr rtl="0"/>
            <a:br>
              <a:rPr lang="nb-NO" b="0" dirty="0">
                <a:effectLst/>
              </a:rPr>
            </a:br>
            <a:endParaRPr lang="nb-NO" b="0" dirty="0">
              <a:effectLst/>
            </a:endParaRPr>
          </a:p>
        </p:txBody>
      </p:sp>
      <p:sp>
        <p:nvSpPr>
          <p:cNvPr id="4" name="Plassholder for lysbilde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C31968-C942-0A4A-A985-4800B9457E60}" type="slidenum">
              <a:rPr kumimoji="0" lang="nb-NO" sz="1200" b="0" i="0" u="none" strike="noStrike" kern="1200" cap="none" spc="0" normalizeH="0" baseline="0" noProof="0" smtClean="0">
                <a:ln>
                  <a:noFill/>
                </a:ln>
                <a:solidFill>
                  <a:prstClr val="black"/>
                </a:solidFill>
                <a:effectLst/>
                <a:uLnTx/>
                <a:uFillTx/>
                <a:latin typeface="Aptos" panose="02110004020202020204"/>
                <a:ea typeface="+mn-ea"/>
                <a:cs typeface="+mn-cs"/>
              </a:rPr>
              <a:t>78</a:t>
            </a:fld>
            <a:endParaRPr kumimoji="0" lang="nb-NO"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798317807"/>
      </p:ext>
    </p:extLst>
  </p:cSld>
  <p:clrMapOvr>
    <a:masterClrMapping/>
  </p:clrMapOvr>
</p:notes>
</file>

<file path=ppt/notesSlides/notesSlide23.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740838-DC75-0840-AF24-B704BFEDA841}" type="slidenum">
              <a:rPr kumimoji="0" lang="nb-NO" sz="1200" b="0" i="0" u="none" strike="noStrike" kern="1200" cap="none" spc="0" normalizeH="0" baseline="0" noProof="0" smtClean="0">
                <a:ln>
                  <a:noFill/>
                </a:ln>
                <a:solidFill>
                  <a:prstClr val="black"/>
                </a:solidFill>
                <a:effectLst/>
                <a:uLnTx/>
                <a:uFillTx/>
                <a:latin typeface="Aptos" panose="02110004020202020204"/>
                <a:ea typeface="+mn-ea"/>
                <a:cs typeface="+mn-cs"/>
              </a:rPr>
              <a:t>79</a:t>
            </a:fld>
            <a:endParaRPr kumimoji="0" lang="nb-NO"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332130721"/>
      </p:ext>
    </p:extLst>
  </p:cSld>
  <p:clrMapOvr>
    <a:masterClrMapping/>
  </p:clrMapOvr>
</p:notes>
</file>

<file path=ppt/notesSlides/notesSlide24.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sz="1800" b="0" i="0" u="none" strike="noStrike" baseline="0" dirty="0">
                <a:latin typeface="WarnockPro-Regular"/>
              </a:rPr>
              <a:t>La maggior parte dei partecipanti erano</a:t>
            </a:r>
          </a:p>
          <a:p>
            <a:pPr algn="l"/>
            <a:r>
              <a:rPr lang="en-GB" sz="1800" b="0" i="0" u="none" strike="noStrike" baseline="0" dirty="0">
                <a:latin typeface="WarnockPro-Regular"/>
              </a:rPr>
              <a:t>infermieri (</a:t>
            </a:r>
            <a:r>
              <a:rPr lang="en-GB" sz="1800" b="0" i="1" u="none" strike="noStrike" baseline="0" dirty="0">
                <a:latin typeface="WarnockPro-It"/>
              </a:rPr>
              <a:t>n </a:t>
            </a:r>
            <a:r>
              <a:rPr lang="en-GB" sz="1800" b="0" i="0" u="none" strike="noStrike" baseline="0" dirty="0">
                <a:latin typeface="MTSY"/>
              </a:rPr>
              <a:t>=</a:t>
            </a:r>
            <a:r>
              <a:rPr lang="en-GB" sz="1800" b="0" i="0" u="none" strike="noStrike" baseline="0" dirty="0">
                <a:latin typeface="WarnockPro-Regular"/>
              </a:rPr>
              <a:t> 64.250), seguiti da medici (</a:t>
            </a:r>
            <a:r>
              <a:rPr lang="en-GB" sz="1800" b="0" i="1" u="none" strike="noStrike" baseline="0" dirty="0">
                <a:latin typeface="WarnockPro-It"/>
              </a:rPr>
              <a:t>n </a:t>
            </a:r>
            <a:r>
              <a:rPr lang="en-GB" sz="1800" b="0" i="0" u="none" strike="noStrike" baseline="0" dirty="0">
                <a:latin typeface="MTSY"/>
              </a:rPr>
              <a:t>=</a:t>
            </a:r>
            <a:r>
              <a:rPr lang="en-GB" sz="1800" b="0" i="0" u="none" strike="noStrike" baseline="0" dirty="0">
                <a:latin typeface="WarnockPro-Regular"/>
              </a:rPr>
              <a:t> 36.029), operatori sanitari ausiliari (</a:t>
            </a:r>
            <a:r>
              <a:rPr lang="en-GB" sz="1800" b="0" i="1" u="none" strike="noStrike" baseline="0" dirty="0">
                <a:latin typeface="WarnockPro-It"/>
              </a:rPr>
              <a:t>n </a:t>
            </a:r>
            <a:r>
              <a:rPr lang="en-GB" sz="1800" b="0" i="0" u="none" strike="noStrike" baseline="0" dirty="0">
                <a:latin typeface="MTSY"/>
              </a:rPr>
              <a:t>=</a:t>
            </a:r>
            <a:r>
              <a:rPr lang="en-GB" sz="1800" b="0" i="0" u="none" strike="noStrike" baseline="0" dirty="0">
                <a:latin typeface="WarnockPro-Regular"/>
              </a:rPr>
              <a:t> 5068), dentisti (</a:t>
            </a:r>
            <a:r>
              <a:rPr lang="en-GB" sz="1800" b="0" i="1" u="none" strike="noStrike" baseline="0" dirty="0">
                <a:latin typeface="WarnockPro-It"/>
              </a:rPr>
              <a:t>n </a:t>
            </a:r>
            <a:r>
              <a:rPr lang="en-GB" sz="1800" b="0" i="0" u="none" strike="noStrike" baseline="0" dirty="0">
                <a:latin typeface="MTSY"/>
              </a:rPr>
              <a:t>=</a:t>
            </a:r>
            <a:r>
              <a:rPr lang="en-GB" sz="1800" b="0" i="0" u="none" strike="noStrike" baseline="0" dirty="0">
                <a:latin typeface="WarnockPro-Regular"/>
              </a:rPr>
              <a:t> 4139), professionisti sanitari non identificati (</a:t>
            </a:r>
            <a:r>
              <a:rPr lang="en-GB" sz="1800" b="0" i="1" u="none" strike="noStrike" baseline="0" dirty="0">
                <a:latin typeface="WarnockPro-It"/>
              </a:rPr>
              <a:t>n </a:t>
            </a:r>
            <a:r>
              <a:rPr lang="en-GB" sz="1800" b="0" i="0" u="none" strike="noStrike" baseline="0" dirty="0">
                <a:latin typeface="MTSY"/>
              </a:rPr>
              <a:t>=</a:t>
            </a:r>
            <a:r>
              <a:rPr lang="en-GB" sz="1800" b="0" i="0" u="none" strike="noStrike" baseline="0" dirty="0">
                <a:latin typeface="WarnockPro-Regular"/>
              </a:rPr>
              <a:t> 2247), paramedici (</a:t>
            </a:r>
            <a:r>
              <a:rPr lang="en-GB" sz="1800" b="0" i="1" u="none" strike="noStrike" baseline="0" dirty="0">
                <a:latin typeface="WarnockPro-It"/>
              </a:rPr>
              <a:t>n </a:t>
            </a:r>
            <a:r>
              <a:rPr lang="en-GB" sz="1800" b="0" i="0" u="none" strike="noStrike" baseline="0" dirty="0">
                <a:latin typeface="MTSY"/>
              </a:rPr>
              <a:t>=</a:t>
            </a:r>
            <a:r>
              <a:rPr lang="en-GB" sz="1800" b="0" i="0" u="none" strike="noStrike" baseline="0" dirty="0">
                <a:latin typeface="WarnockPro-Regular"/>
              </a:rPr>
              <a:t> 744), assistenti infermieristici (</a:t>
            </a:r>
            <a:r>
              <a:rPr lang="en-GB" sz="1800" b="0" i="1" u="none" strike="noStrike" baseline="0" dirty="0">
                <a:latin typeface="WarnockPro-It"/>
              </a:rPr>
              <a:t>n </a:t>
            </a:r>
            <a:r>
              <a:rPr lang="en-GB" sz="1800" b="0" i="0" u="none" strike="noStrike" baseline="0" dirty="0">
                <a:latin typeface="MTSY"/>
              </a:rPr>
              <a:t>=</a:t>
            </a:r>
            <a:r>
              <a:rPr lang="en-GB" sz="1800" b="0" i="0" u="none" strike="noStrike" baseline="0" dirty="0">
                <a:latin typeface="WarnockPro-Regular"/>
              </a:rPr>
              <a:t> 177) e patologi (</a:t>
            </a:r>
            <a:r>
              <a:rPr lang="en-GB" sz="1800" b="0" i="1" u="none" strike="noStrike" baseline="0" dirty="0">
                <a:latin typeface="WarnockPro-It"/>
              </a:rPr>
              <a:t>n </a:t>
            </a:r>
            <a:r>
              <a:rPr lang="en-GB" sz="1800" b="0" i="0" u="none" strike="noStrike" baseline="0" dirty="0">
                <a:latin typeface="MTSY"/>
              </a:rPr>
              <a:t>=</a:t>
            </a:r>
            <a:r>
              <a:rPr lang="en-GB" sz="1800" b="0" i="0" u="none" strike="noStrike" baseline="0" dirty="0">
                <a:latin typeface="WarnockPro-Regular"/>
              </a:rPr>
              <a:t> 37).</a:t>
            </a: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F2CB18-3A61-4980-8BDA-B64D476BC9DB}"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t>88</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390708165"/>
      </p:ext>
    </p:extLst>
  </p:cSld>
  <p:clrMapOvr>
    <a:masterClrMapping/>
  </p:clrMapOvr>
</p:notes>
</file>

<file path=ppt/notesSlides/notesSlide25.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dirty="0">
                <a:solidFill>
                  <a:srgbClr val="222222"/>
                </a:solidFill>
                <a:effectLst/>
                <a:latin typeface="Arial" panose="020B0604020202020204" pitchFamily="34" charset="0"/>
              </a:rPr>
              <a:t>Shah, M. K., </a:t>
            </a:r>
            <a:r>
              <a:rPr lang="en-GB" b="0" i="0" dirty="0" err="1">
                <a:solidFill>
                  <a:srgbClr val="222222"/>
                </a:solidFill>
                <a:effectLst/>
                <a:latin typeface="Arial" panose="020B0604020202020204" pitchFamily="34" charset="0"/>
              </a:rPr>
              <a:t>Gandrakota</a:t>
            </a:r>
            <a:r>
              <a:rPr lang="en-GB" b="0" i="0" dirty="0">
                <a:solidFill>
                  <a:srgbClr val="222222"/>
                </a:solidFill>
                <a:effectLst/>
                <a:latin typeface="Arial" panose="020B0604020202020204" pitchFamily="34" charset="0"/>
              </a:rPr>
              <a:t>, N., </a:t>
            </a:r>
            <a:r>
              <a:rPr lang="en-GB" b="0" i="0" dirty="0" err="1">
                <a:solidFill>
                  <a:srgbClr val="222222"/>
                </a:solidFill>
                <a:effectLst/>
                <a:latin typeface="Arial" panose="020B0604020202020204" pitchFamily="34" charset="0"/>
              </a:rPr>
              <a:t>Cimiotti</a:t>
            </a:r>
            <a:r>
              <a:rPr lang="en-GB" b="0" i="0" dirty="0">
                <a:solidFill>
                  <a:srgbClr val="222222"/>
                </a:solidFill>
                <a:effectLst/>
                <a:latin typeface="Arial" panose="020B0604020202020204" pitchFamily="34" charset="0"/>
              </a:rPr>
              <a:t>, J. P., Ghose, N., Moore, M., &amp; Ali, M. K. (2021). Prevalenza e fattori associati al burnout degli infermieri negli Stati Uniti. </a:t>
            </a:r>
            <a:r>
              <a:rPr lang="en-GB" b="0" i="1" dirty="0">
                <a:solidFill>
                  <a:srgbClr val="222222"/>
                </a:solidFill>
                <a:effectLst/>
                <a:latin typeface="Arial" panose="020B0604020202020204" pitchFamily="34" charset="0"/>
              </a:rPr>
              <a:t>JAMA network open</a:t>
            </a:r>
            <a:r>
              <a:rPr lang="en-GB" b="0" i="0" dirty="0">
                <a:solidFill>
                  <a:srgbClr val="222222"/>
                </a:solidFill>
                <a:effectLst/>
                <a:latin typeface="Arial" panose="020B0604020202020204" pitchFamily="34" charset="0"/>
              </a:rPr>
              <a:t>,</a:t>
            </a:r>
            <a:r>
              <a:rPr lang="en-GB" b="0" i="1" dirty="0">
                <a:solidFill>
                  <a:srgbClr val="222222"/>
                </a:solidFill>
                <a:effectLst/>
                <a:latin typeface="Arial" panose="020B0604020202020204" pitchFamily="34" charset="0"/>
              </a:rPr>
              <a:t> 4</a:t>
            </a:r>
            <a:r>
              <a:rPr lang="en-GB" b="0" i="0" dirty="0">
                <a:solidFill>
                  <a:srgbClr val="222222"/>
                </a:solidFill>
                <a:effectLst/>
                <a:latin typeface="Arial" panose="020B0604020202020204" pitchFamily="34" charset="0"/>
              </a:rPr>
              <a:t>(2), e2036469-e2036469.</a:t>
            </a: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D161863-FA20-4FD6-87F5-37202301E126}"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t>90</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676269959"/>
      </p:ext>
    </p:extLst>
  </p:cSld>
  <p:clrMapOvr>
    <a:masterClrMapping/>
  </p:clrMapOvr>
</p:notes>
</file>

<file path=ppt/notesSlides/notesSlide26.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dirty="0">
                <a:solidFill>
                  <a:srgbClr val="222222"/>
                </a:solidFill>
                <a:effectLst/>
                <a:latin typeface="Arial" panose="020B0604020202020204" pitchFamily="34" charset="0"/>
              </a:rPr>
              <a:t>Collins, E. I., &amp; Hinds, J. (2021). Esplorazione delle esperienze soggettive dei lavoratori nella formazione delle abitudini nella sicurezza informatica: un'indagine qualitativa. </a:t>
            </a:r>
            <a:r>
              <a:rPr lang="en-GB" b="0" i="1" dirty="0">
                <a:solidFill>
                  <a:srgbClr val="222222"/>
                </a:solidFill>
                <a:effectLst/>
                <a:latin typeface="Arial" panose="020B0604020202020204" pitchFamily="34" charset="0"/>
              </a:rPr>
              <a:t>Cyberpsychology, </a:t>
            </a:r>
            <a:r>
              <a:rPr lang="en-GB" b="0" i="1" dirty="0" err="1">
                <a:solidFill>
                  <a:srgbClr val="222222"/>
                </a:solidFill>
                <a:effectLst/>
                <a:latin typeface="Arial" panose="020B0604020202020204" pitchFamily="34" charset="0"/>
              </a:rPr>
              <a:t>Behavior</a:t>
            </a:r>
            <a:r>
              <a:rPr lang="en-GB" b="0" i="1" dirty="0">
                <a:solidFill>
                  <a:srgbClr val="222222"/>
                </a:solidFill>
                <a:effectLst/>
                <a:latin typeface="Arial" panose="020B0604020202020204" pitchFamily="34" charset="0"/>
              </a:rPr>
              <a:t>, and Social Networking</a:t>
            </a:r>
            <a:r>
              <a:rPr lang="en-GB" b="0" i="0" dirty="0">
                <a:solidFill>
                  <a:srgbClr val="222222"/>
                </a:solidFill>
                <a:effectLst/>
                <a:latin typeface="Arial" panose="020B0604020202020204" pitchFamily="34" charset="0"/>
              </a:rPr>
              <a:t>,</a:t>
            </a:r>
            <a:r>
              <a:rPr lang="en-GB" b="0" i="1" dirty="0">
                <a:solidFill>
                  <a:srgbClr val="222222"/>
                </a:solidFill>
                <a:effectLst/>
                <a:latin typeface="Arial" panose="020B0604020202020204" pitchFamily="34" charset="0"/>
              </a:rPr>
              <a:t> 24</a:t>
            </a:r>
            <a:r>
              <a:rPr lang="en-GB" b="0" i="0" dirty="0">
                <a:solidFill>
                  <a:srgbClr val="222222"/>
                </a:solidFill>
                <a:effectLst/>
                <a:latin typeface="Arial" panose="020B0604020202020204" pitchFamily="34" charset="0"/>
              </a:rPr>
              <a:t>(9), 599-604.</a:t>
            </a:r>
          </a:p>
          <a:p>
            <a:endParaRPr lang="en-GB" b="0" i="0" dirty="0">
              <a:solidFill>
                <a:srgbClr val="222222"/>
              </a:solidFill>
              <a:effectLst/>
              <a:latin typeface="Arial" panose="020B0604020202020204" pitchFamily="34" charset="0"/>
            </a:endParaRPr>
          </a:p>
          <a:p>
            <a:r>
              <a:rPr lang="en-GB" b="0" i="0" dirty="0">
                <a:solidFill>
                  <a:srgbClr val="222222"/>
                </a:solidFill>
                <a:effectLst/>
                <a:latin typeface="Arial" panose="020B0604020202020204" pitchFamily="34" charset="0"/>
              </a:rPr>
              <a:t>N=195</a:t>
            </a: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D161863-FA20-4FD6-87F5-37202301E126}"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t>91</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026636978"/>
      </p:ext>
    </p:extLst>
  </p:cSld>
  <p:clrMapOvr>
    <a:masterClrMapping/>
  </p:clrMapOvr>
</p:notes>
</file>

<file path=ppt/notesSlides/notesSlide27.xml><?xml version="1.0" encoding="utf-8"?>
<p:notes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BD1F3E-E9A5-0029-4C34-C7E383CD8E2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1F6421A-6359-CA26-1FD5-67EC34D1F1C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600FC93-A124-D865-BBD5-59B682BD4019}"/>
              </a:ext>
            </a:extLst>
          </p:cNvPr>
          <p:cNvSpPr>
            <a:spLocks noGrp="1"/>
          </p:cNvSpPr>
          <p:nvPr>
            <p:ph type="body" idx="1"/>
          </p:nvPr>
        </p:nvSpPr>
        <p:spPr/>
        <p:txBody>
          <a:bodyPr/>
          <a:lstStyle/>
          <a:p>
            <a:r>
              <a:rPr lang="en-GB" b="0" i="0" dirty="0">
                <a:solidFill>
                  <a:srgbClr val="222222"/>
                </a:solidFill>
                <a:effectLst/>
                <a:latin typeface="Arial" panose="020B0604020202020204" pitchFamily="34" charset="0"/>
              </a:rPr>
              <a:t>Collins, E. I., &amp; Hinds, J. (2021). Esplorazione delle esperienze soggettive dei lavoratori nella formazione delle abitudini nella sicurezza informatica: un'indagine qualitativa. </a:t>
            </a:r>
            <a:r>
              <a:rPr lang="en-GB" b="0" i="1" dirty="0">
                <a:solidFill>
                  <a:srgbClr val="222222"/>
                </a:solidFill>
                <a:effectLst/>
                <a:latin typeface="Arial" panose="020B0604020202020204" pitchFamily="34" charset="0"/>
              </a:rPr>
              <a:t>Cyberpsychology, </a:t>
            </a:r>
            <a:r>
              <a:rPr lang="en-GB" b="0" i="1" dirty="0" err="1">
                <a:solidFill>
                  <a:srgbClr val="222222"/>
                </a:solidFill>
                <a:effectLst/>
                <a:latin typeface="Arial" panose="020B0604020202020204" pitchFamily="34" charset="0"/>
              </a:rPr>
              <a:t>Behavior</a:t>
            </a:r>
            <a:r>
              <a:rPr lang="en-GB" b="0" i="1" dirty="0">
                <a:solidFill>
                  <a:srgbClr val="222222"/>
                </a:solidFill>
                <a:effectLst/>
                <a:latin typeface="Arial" panose="020B0604020202020204" pitchFamily="34" charset="0"/>
              </a:rPr>
              <a:t>, and Social Networking</a:t>
            </a:r>
            <a:r>
              <a:rPr lang="en-GB" b="0" i="0" dirty="0">
                <a:solidFill>
                  <a:srgbClr val="222222"/>
                </a:solidFill>
                <a:effectLst/>
                <a:latin typeface="Arial" panose="020B0604020202020204" pitchFamily="34" charset="0"/>
              </a:rPr>
              <a:t>,</a:t>
            </a:r>
            <a:r>
              <a:rPr lang="en-GB" b="0" i="1" dirty="0">
                <a:solidFill>
                  <a:srgbClr val="222222"/>
                </a:solidFill>
                <a:effectLst/>
                <a:latin typeface="Arial" panose="020B0604020202020204" pitchFamily="34" charset="0"/>
              </a:rPr>
              <a:t> 24</a:t>
            </a:r>
            <a:r>
              <a:rPr lang="en-GB" b="0" i="0" dirty="0">
                <a:solidFill>
                  <a:srgbClr val="222222"/>
                </a:solidFill>
                <a:effectLst/>
                <a:latin typeface="Arial" panose="020B0604020202020204" pitchFamily="34" charset="0"/>
              </a:rPr>
              <a:t>(9), 599-604.</a:t>
            </a:r>
          </a:p>
          <a:p>
            <a:endParaRPr lang="en-GB" b="0" i="0" dirty="0">
              <a:solidFill>
                <a:srgbClr val="222222"/>
              </a:solidFill>
              <a:effectLst/>
              <a:latin typeface="Arial" panose="020B0604020202020204" pitchFamily="34" charset="0"/>
            </a:endParaRPr>
          </a:p>
          <a:p>
            <a:r>
              <a:rPr lang="en-GB" b="0" i="0" dirty="0">
                <a:solidFill>
                  <a:srgbClr val="222222"/>
                </a:solidFill>
                <a:effectLst/>
                <a:latin typeface="Arial" panose="020B0604020202020204" pitchFamily="34" charset="0"/>
              </a:rPr>
              <a:t>N=195</a:t>
            </a:r>
            <a:endParaRPr lang="en-GB" dirty="0"/>
          </a:p>
        </p:txBody>
      </p:sp>
      <p:sp>
        <p:nvSpPr>
          <p:cNvPr id="4" name="Slide Number Placeholder 3">
            <a:extLst>
              <a:ext uri="{FF2B5EF4-FFF2-40B4-BE49-F238E27FC236}">
                <a16:creationId xmlns:a16="http://schemas.microsoft.com/office/drawing/2014/main" id="{B7703045-3617-4723-39F6-46A4C160791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D161863-FA20-4FD6-87F5-37202301E126}"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t>92</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897741602"/>
      </p:ext>
    </p:extLst>
  </p:cSld>
  <p:clrMapOvr>
    <a:masterClrMapping/>
  </p:clrMapOvr>
</p:notes>
</file>

<file path=ppt/notesSlides/notesSlide28.xml><?xml version="1.0" encoding="utf-8"?>
<p:notes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0F78E0-A195-DD23-25EC-0BCA6F8B5F7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4734768-6F3B-C889-F544-275D2F869B5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CA27FA8-F126-5B8A-17F1-919E61E3E539}"/>
              </a:ext>
            </a:extLst>
          </p:cNvPr>
          <p:cNvSpPr>
            <a:spLocks noGrp="1"/>
          </p:cNvSpPr>
          <p:nvPr>
            <p:ph type="body" idx="1"/>
          </p:nvPr>
        </p:nvSpPr>
        <p:spPr/>
        <p:txBody>
          <a:bodyPr/>
          <a:lstStyle/>
          <a:p>
            <a:r>
              <a:rPr lang="en-GB" b="0" i="0" dirty="0">
                <a:solidFill>
                  <a:srgbClr val="222222"/>
                </a:solidFill>
                <a:effectLst/>
                <a:latin typeface="Arial" panose="020B0604020202020204" pitchFamily="34" charset="0"/>
              </a:rPr>
              <a:t>Collins, E. I., &amp; Hinds, J. (2021). Esplorazione delle esperienze soggettive dei lavoratori nella formazione delle abitudini nella sicurezza informatica: un'indagine qualitativa. </a:t>
            </a:r>
            <a:r>
              <a:rPr lang="en-GB" b="0" i="1" dirty="0">
                <a:solidFill>
                  <a:srgbClr val="222222"/>
                </a:solidFill>
                <a:effectLst/>
                <a:latin typeface="Arial" panose="020B0604020202020204" pitchFamily="34" charset="0"/>
              </a:rPr>
              <a:t>Cyberpsychology, </a:t>
            </a:r>
            <a:r>
              <a:rPr lang="en-GB" b="0" i="1" dirty="0" err="1">
                <a:solidFill>
                  <a:srgbClr val="222222"/>
                </a:solidFill>
                <a:effectLst/>
                <a:latin typeface="Arial" panose="020B0604020202020204" pitchFamily="34" charset="0"/>
              </a:rPr>
              <a:t>Behavior</a:t>
            </a:r>
            <a:r>
              <a:rPr lang="en-GB" b="0" i="1" dirty="0">
                <a:solidFill>
                  <a:srgbClr val="222222"/>
                </a:solidFill>
                <a:effectLst/>
                <a:latin typeface="Arial" panose="020B0604020202020204" pitchFamily="34" charset="0"/>
              </a:rPr>
              <a:t>, and Social Networking</a:t>
            </a:r>
            <a:r>
              <a:rPr lang="en-GB" b="0" i="0" dirty="0">
                <a:solidFill>
                  <a:srgbClr val="222222"/>
                </a:solidFill>
                <a:effectLst/>
                <a:latin typeface="Arial" panose="020B0604020202020204" pitchFamily="34" charset="0"/>
              </a:rPr>
              <a:t>,</a:t>
            </a:r>
            <a:r>
              <a:rPr lang="en-GB" b="0" i="1" dirty="0">
                <a:solidFill>
                  <a:srgbClr val="222222"/>
                </a:solidFill>
                <a:effectLst/>
                <a:latin typeface="Arial" panose="020B0604020202020204" pitchFamily="34" charset="0"/>
              </a:rPr>
              <a:t> 24</a:t>
            </a:r>
            <a:r>
              <a:rPr lang="en-GB" b="0" i="0" dirty="0">
                <a:solidFill>
                  <a:srgbClr val="222222"/>
                </a:solidFill>
                <a:effectLst/>
                <a:latin typeface="Arial" panose="020B0604020202020204" pitchFamily="34" charset="0"/>
              </a:rPr>
              <a:t>(9), 599-604.</a:t>
            </a:r>
          </a:p>
          <a:p>
            <a:endParaRPr lang="en-GB" b="0" i="0" dirty="0">
              <a:solidFill>
                <a:srgbClr val="222222"/>
              </a:solidFill>
              <a:effectLst/>
              <a:latin typeface="Arial" panose="020B0604020202020204" pitchFamily="34" charset="0"/>
            </a:endParaRPr>
          </a:p>
          <a:p>
            <a:r>
              <a:rPr lang="en-GB" b="0" i="0" dirty="0">
                <a:solidFill>
                  <a:srgbClr val="222222"/>
                </a:solidFill>
                <a:effectLst/>
                <a:latin typeface="Arial" panose="020B0604020202020204" pitchFamily="34" charset="0"/>
              </a:rPr>
              <a:t>N=195</a:t>
            </a:r>
            <a:endParaRPr lang="en-GB" dirty="0"/>
          </a:p>
        </p:txBody>
      </p:sp>
      <p:sp>
        <p:nvSpPr>
          <p:cNvPr id="4" name="Slide Number Placeholder 3">
            <a:extLst>
              <a:ext uri="{FF2B5EF4-FFF2-40B4-BE49-F238E27FC236}">
                <a16:creationId xmlns:a16="http://schemas.microsoft.com/office/drawing/2014/main" id="{C9B8F4D6-C98E-96AB-74B1-A973F59A72E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D161863-FA20-4FD6-87F5-37202301E126}"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t>93</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828659885"/>
      </p:ext>
    </p:extLst>
  </p:cSld>
  <p:clrMapOvr>
    <a:masterClrMapping/>
  </p:clrMapOvr>
</p:notes>
</file>

<file path=ppt/notesSlides/notesSlide29.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dirty="0" err="1"/>
              <a:t>Tunneling</a:t>
            </a:r>
            <a:r>
              <a:rPr lang="de-DE" dirty="0"/>
              <a:t> attentivo </a:t>
            </a:r>
            <a:r>
              <a:rPr lang="de-DE" dirty="0"/>
              <a:t>(</a:t>
            </a:r>
            <a:r>
              <a:rPr lang="de-DE" dirty="0" err="1"/>
              <a:t>o </a:t>
            </a:r>
            <a:r>
              <a:rPr lang="de-DE" dirty="0" err="1"/>
              <a:t>restringimento </a:t>
            </a:r>
            <a:r>
              <a:rPr lang="de-DE" dirty="0" err="1"/>
              <a:t>dell'attenzione</a:t>
            </a:r>
            <a:r>
              <a:rPr lang="de-DE" dirty="0"/>
              <a:t>)</a:t>
            </a:r>
          </a:p>
          <a:p>
            <a:pPr lvl="1"/>
            <a:r>
              <a:rPr lang="de-DE" sz="2100" dirty="0"/>
              <a:t>L'attenzione </a:t>
            </a:r>
            <a:r>
              <a:rPr lang="de-DE" sz="2100" dirty="0"/>
              <a:t>non </a:t>
            </a:r>
            <a:r>
              <a:rPr lang="de-DE" sz="2100" dirty="0" err="1"/>
              <a:t>può </a:t>
            </a:r>
            <a:r>
              <a:rPr lang="de-DE" sz="2100" dirty="0" err="1"/>
              <a:t>essere </a:t>
            </a:r>
            <a:r>
              <a:rPr lang="de-DE" sz="2100" dirty="0" err="1"/>
              <a:t>divisa</a:t>
            </a:r>
            <a:r>
              <a:rPr lang="de-DE" sz="2100" dirty="0"/>
              <a:t>.</a:t>
            </a:r>
          </a:p>
          <a:p>
            <a:pPr lvl="1"/>
            <a:r>
              <a:rPr lang="de-DE" sz="2100" dirty="0" err="1"/>
              <a:t>Ci si </a:t>
            </a:r>
            <a:r>
              <a:rPr lang="de-DE" sz="2100" dirty="0" err="1"/>
              <a:t>concentra </a:t>
            </a:r>
            <a:r>
              <a:rPr lang="de-DE" sz="2100" dirty="0"/>
              <a:t>su </a:t>
            </a:r>
            <a:r>
              <a:rPr lang="de-DE" sz="2100" dirty="0" err="1"/>
              <a:t>particolari </a:t>
            </a:r>
            <a:r>
              <a:rPr lang="de-DE" sz="2100" dirty="0" err="1"/>
              <a:t>caratteristiche </a:t>
            </a:r>
            <a:r>
              <a:rPr lang="de-DE" sz="2100" dirty="0"/>
              <a:t>e </a:t>
            </a:r>
            <a:r>
              <a:rPr lang="de-DE" sz="2100" dirty="0" err="1"/>
              <a:t>si smette </a:t>
            </a:r>
            <a:r>
              <a:rPr lang="de-DE" sz="2100" dirty="0" err="1"/>
              <a:t>inavvertitamente </a:t>
            </a:r>
            <a:r>
              <a:rPr lang="de-DE" sz="2100" dirty="0" err="1"/>
              <a:t>di osservare il resto</a:t>
            </a:r>
            <a:r>
              <a:rPr lang="de-DE" sz="2100" dirty="0"/>
              <a:t>.</a:t>
            </a:r>
          </a:p>
          <a:p>
            <a:pPr lvl="1"/>
            <a:r>
              <a:rPr lang="de-DE" sz="2100" dirty="0" err="1"/>
              <a:t>Attenzione </a:t>
            </a:r>
            <a:r>
              <a:rPr lang="de-DE" sz="2100" dirty="0" err="1"/>
              <a:t>al </a:t>
            </a:r>
            <a:r>
              <a:rPr lang="de-DE" sz="2100" dirty="0"/>
              <a:t>gorilla. </a:t>
            </a:r>
          </a:p>
          <a:p>
            <a:r>
              <a:rPr lang="de-DE" dirty="0" err="1"/>
              <a:t>Trappola </a:t>
            </a:r>
            <a:r>
              <a:rPr lang="de-DE" dirty="0" err="1"/>
              <a:t>della memoria</a:t>
            </a:r>
            <a:r>
              <a:rPr lang="de-DE" dirty="0"/>
              <a:t> necessaria</a:t>
            </a:r>
            <a:endParaRPr lang="de-DE" dirty="0"/>
          </a:p>
          <a:p>
            <a:pPr lvl="1"/>
            <a:r>
              <a:rPr lang="de-DE" sz="2100" dirty="0" err="1"/>
              <a:t>Sovraccarico </a:t>
            </a:r>
            <a:r>
              <a:rPr lang="de-DE" sz="2100" dirty="0" err="1"/>
              <a:t>della memoria</a:t>
            </a:r>
            <a:r>
              <a:rPr lang="de-DE" sz="2100" dirty="0"/>
              <a:t> di lavoro</a:t>
            </a:r>
            <a:r>
              <a:rPr lang="de-DE" sz="2100" dirty="0"/>
              <a:t>.</a:t>
            </a:r>
          </a:p>
          <a:p>
            <a:pPr lvl="1"/>
            <a:r>
              <a:rPr lang="de-DE" sz="2100" dirty="0"/>
              <a:t>In </a:t>
            </a:r>
            <a:r>
              <a:rPr lang="de-DE" sz="2100" dirty="0" err="1"/>
              <a:t>particolare </a:t>
            </a:r>
            <a:r>
              <a:rPr lang="de-DE" sz="2100" dirty="0" err="1"/>
              <a:t>le informazioni </a:t>
            </a:r>
            <a:r>
              <a:rPr lang="de-DE" sz="2100" dirty="0" err="1"/>
              <a:t>uditive</a:t>
            </a:r>
            <a:r>
              <a:rPr lang="de-DE" sz="2100" dirty="0"/>
              <a:t>.</a:t>
            </a:r>
          </a:p>
          <a:p>
            <a:r>
              <a:rPr lang="de-DE" dirty="0"/>
              <a:t>Fattori di stress</a:t>
            </a:r>
          </a:p>
          <a:p>
            <a:pPr lvl="1"/>
            <a:r>
              <a:rPr lang="de-DE" sz="2000" dirty="0"/>
              <a:t>Carico di lavoro, </a:t>
            </a:r>
            <a:r>
              <a:rPr lang="de-DE" sz="2000" dirty="0" err="1"/>
              <a:t>ansia</a:t>
            </a:r>
            <a:r>
              <a:rPr lang="de-DE" sz="2000" dirty="0"/>
              <a:t>, </a:t>
            </a:r>
            <a:r>
              <a:rPr lang="de-DE" sz="2000" dirty="0" err="1"/>
              <a:t>affaticamento</a:t>
            </a:r>
            <a:r>
              <a:rPr lang="de-DE" sz="2000" dirty="0"/>
              <a:t>, ecc.</a:t>
            </a:r>
          </a:p>
          <a:p>
            <a:pPr lvl="1"/>
            <a:r>
              <a:rPr lang="de-DE" sz="2000" dirty="0" err="1"/>
              <a:t>Pressione</a:t>
            </a:r>
            <a:r>
              <a:rPr lang="de-DE" sz="2000" dirty="0"/>
              <a:t> temporale</a:t>
            </a:r>
            <a:r>
              <a:rPr lang="de-DE" sz="2000" dirty="0"/>
              <a:t>, </a:t>
            </a:r>
            <a:r>
              <a:rPr lang="de-DE" sz="2000" dirty="0" err="1"/>
              <a:t>incertezza</a:t>
            </a:r>
            <a:r>
              <a:rPr lang="de-DE" sz="2000" dirty="0"/>
              <a:t>, ecc.</a:t>
            </a:r>
          </a:p>
          <a:p>
            <a:pPr lvl="1"/>
            <a:r>
              <a:rPr lang="de-DE" sz="2000" dirty="0"/>
              <a:t>Limita la SA </a:t>
            </a:r>
            <a:r>
              <a:rPr lang="de-DE" sz="2000" dirty="0" err="1"/>
              <a:t>limitando </a:t>
            </a:r>
            <a:r>
              <a:rPr lang="de-DE" sz="2000" dirty="0"/>
              <a:t>il WMC e </a:t>
            </a:r>
            <a:r>
              <a:rPr lang="de-DE" sz="2000" dirty="0"/>
              <a:t>rallentando </a:t>
            </a:r>
            <a:r>
              <a:rPr lang="de-DE" sz="2000" dirty="0" err="1"/>
              <a:t>l'elaborazione </a:t>
            </a:r>
            <a:r>
              <a:rPr lang="de-DE" sz="2000" dirty="0" err="1"/>
              <a:t>delle informazioni</a:t>
            </a:r>
            <a:r>
              <a:rPr lang="de-DE" sz="2000" dirty="0"/>
              <a:t>, </a:t>
            </a:r>
            <a:r>
              <a:rPr lang="de-DE" sz="2000" dirty="0" err="1"/>
              <a:t>favorendo </a:t>
            </a:r>
            <a:r>
              <a:rPr lang="de-DE" sz="2000" dirty="0" err="1"/>
              <a:t>il tunneling </a:t>
            </a:r>
            <a:r>
              <a:rPr lang="de-DE" sz="2000" dirty="0" err="1"/>
              <a:t>attentivo</a:t>
            </a:r>
            <a:r>
              <a:rPr lang="de-DE" sz="2000" dirty="0"/>
              <a:t>, </a:t>
            </a:r>
            <a:r>
              <a:rPr lang="de-DE" sz="2000" dirty="0" err="1"/>
              <a:t>la scansione </a:t>
            </a:r>
            <a:r>
              <a:rPr lang="de-DE" sz="2000" dirty="0" err="1"/>
              <a:t>disorganizzata </a:t>
            </a:r>
            <a:r>
              <a:rPr lang="de-DE" sz="2000" dirty="0" err="1"/>
              <a:t>degli </a:t>
            </a:r>
            <a:r>
              <a:rPr lang="de-DE" sz="2000" dirty="0" err="1"/>
              <a:t>elementi </a:t>
            </a:r>
            <a:r>
              <a:rPr lang="de-DE" sz="2000" dirty="0"/>
              <a:t>e </a:t>
            </a:r>
            <a:r>
              <a:rPr lang="de-DE" sz="2000" dirty="0" err="1"/>
              <a:t>una</a:t>
            </a:r>
            <a:r>
              <a:rPr lang="de-DE" sz="2000" dirty="0" err="1"/>
              <a:t> minore </a:t>
            </a:r>
            <a:r>
              <a:rPr lang="de-DE" sz="2000" dirty="0" err="1"/>
              <a:t>attenzione </a:t>
            </a:r>
            <a:r>
              <a:rPr lang="de-DE" sz="2000" dirty="0" err="1"/>
              <a:t>ai </a:t>
            </a:r>
            <a:r>
              <a:rPr lang="de-DE" sz="2000" dirty="0" err="1"/>
              <a:t>segnali </a:t>
            </a:r>
            <a:r>
              <a:rPr lang="de-DE" sz="2000" dirty="0" err="1"/>
              <a:t>periferici</a:t>
            </a:r>
            <a:r>
              <a:rPr lang="de-DE" sz="2000" dirty="0"/>
              <a:t>.</a:t>
            </a:r>
          </a:p>
          <a:p>
            <a:r>
              <a:rPr lang="de-DE" dirty="0" err="1"/>
              <a:t>Sovraccarico</a:t>
            </a:r>
            <a:r>
              <a:rPr lang="de-DE" dirty="0"/>
              <a:t> di dati</a:t>
            </a:r>
            <a:endParaRPr lang="de-DE" dirty="0"/>
          </a:p>
          <a:p>
            <a:pPr lvl="1"/>
            <a:r>
              <a:rPr lang="de-DE" dirty="0"/>
              <a:t>Volume e velocità </a:t>
            </a:r>
            <a:r>
              <a:rPr lang="de-DE" dirty="0" err="1"/>
              <a:t>di </a:t>
            </a:r>
            <a:r>
              <a:rPr lang="de-DE" dirty="0" err="1"/>
              <a:t>cambiamento</a:t>
            </a:r>
            <a:endParaRPr lang="de-DE" dirty="0"/>
          </a:p>
          <a:p>
            <a:pPr lvl="1"/>
            <a:r>
              <a:rPr lang="de-DE" dirty="0" err="1"/>
              <a:t>Larghezza di banda</a:t>
            </a:r>
            <a:r>
              <a:rPr lang="de-DE" dirty="0"/>
              <a:t> limitata </a:t>
            </a:r>
            <a:r>
              <a:rPr lang="de-DE" dirty="0" err="1"/>
              <a:t>dei </a:t>
            </a:r>
            <a:r>
              <a:rPr lang="de-DE" dirty="0" err="1"/>
              <a:t>meccanismi </a:t>
            </a:r>
            <a:r>
              <a:rPr lang="de-DE" dirty="0" err="1"/>
              <a:t>sensoriali </a:t>
            </a:r>
            <a:r>
              <a:rPr lang="de-DE" dirty="0"/>
              <a:t>e </a:t>
            </a:r>
            <a:r>
              <a:rPr lang="de-DE" dirty="0" err="1"/>
              <a:t>di elaborazione delle informazioni </a:t>
            </a:r>
            <a:r>
              <a:rPr lang="de-DE" dirty="0"/>
              <a:t>umani</a:t>
            </a:r>
            <a:r>
              <a:rPr lang="de-DE" dirty="0"/>
              <a:t>.</a:t>
            </a:r>
          </a:p>
          <a:p>
            <a:pPr lvl="1"/>
            <a:r>
              <a:rPr lang="de-DE" dirty="0"/>
              <a:t>La velocità </a:t>
            </a:r>
            <a:r>
              <a:rPr lang="de-DE" dirty="0" err="1"/>
              <a:t>del </a:t>
            </a:r>
            <a:r>
              <a:rPr lang="de-DE" dirty="0" err="1"/>
              <a:t>flusso </a:t>
            </a:r>
            <a:r>
              <a:rPr lang="de-DE" dirty="0" err="1"/>
              <a:t>di dati </a:t>
            </a:r>
            <a:r>
              <a:rPr lang="de-DE" dirty="0" err="1"/>
              <a:t>può </a:t>
            </a:r>
            <a:r>
              <a:rPr lang="de-DE" dirty="0" err="1"/>
              <a:t>essere </a:t>
            </a:r>
            <a:r>
              <a:rPr lang="de-DE" dirty="0" err="1"/>
              <a:t>migliorata </a:t>
            </a:r>
            <a:r>
              <a:rPr lang="de-DE" dirty="0" err="1"/>
              <a:t>in modo significativo </a:t>
            </a:r>
            <a:r>
              <a:rPr lang="de-DE" dirty="0" err="1"/>
              <a:t>grazie a </a:t>
            </a:r>
            <a:r>
              <a:rPr lang="de-DE" dirty="0" err="1"/>
              <a:t>interfacce </a:t>
            </a:r>
            <a:r>
              <a:rPr lang="de-DE" dirty="0" err="1"/>
              <a:t>utente </a:t>
            </a:r>
            <a:r>
              <a:rPr lang="de-DE" dirty="0" err="1"/>
              <a:t>ergonomiche</a:t>
            </a:r>
            <a:endParaRPr lang="de-DE" dirty="0"/>
          </a:p>
          <a:p>
            <a:r>
              <a:rPr lang="de-DE" dirty="0" err="1"/>
              <a:t>Rilevanza </a:t>
            </a:r>
            <a:r>
              <a:rPr lang="de-DE" dirty="0" err="1"/>
              <a:t>fuori luogo</a:t>
            </a:r>
            <a:endParaRPr lang="de-DE" dirty="0"/>
          </a:p>
          <a:p>
            <a:pPr lvl="1"/>
            <a:r>
              <a:rPr lang="de-DE" dirty="0" err="1"/>
              <a:t>Alcune </a:t>
            </a:r>
            <a:r>
              <a:rPr lang="de-DE" dirty="0" err="1"/>
              <a:t>caratteristiche </a:t>
            </a:r>
            <a:r>
              <a:rPr lang="de-DE" dirty="0"/>
              <a:t>(</a:t>
            </a:r>
            <a:r>
              <a:rPr lang="de-DE" dirty="0" err="1"/>
              <a:t>dimensioni</a:t>
            </a:r>
            <a:r>
              <a:rPr lang="de-DE" dirty="0"/>
              <a:t>, </a:t>
            </a:r>
            <a:r>
              <a:rPr lang="de-DE" dirty="0" err="1"/>
              <a:t>forma</a:t>
            </a:r>
            <a:r>
              <a:rPr lang="de-DE" dirty="0"/>
              <a:t>, </a:t>
            </a:r>
            <a:r>
              <a:rPr lang="de-DE" dirty="0" err="1"/>
              <a:t>movimento</a:t>
            </a:r>
            <a:r>
              <a:rPr lang="de-DE" dirty="0"/>
              <a:t>, </a:t>
            </a:r>
            <a:r>
              <a:rPr lang="de-DE" dirty="0" err="1"/>
              <a:t>luci </a:t>
            </a:r>
            <a:r>
              <a:rPr lang="de-DE" dirty="0" err="1"/>
              <a:t>lampeggianti</a:t>
            </a:r>
            <a:r>
              <a:rPr lang="de-DE" dirty="0"/>
              <a:t>, </a:t>
            </a:r>
            <a:r>
              <a:rPr lang="de-DE" dirty="0" err="1"/>
              <a:t>rumore</a:t>
            </a:r>
            <a:r>
              <a:rPr lang="de-DE" dirty="0"/>
              <a:t>) </a:t>
            </a:r>
            <a:r>
              <a:rPr lang="de-DE" dirty="0" err="1"/>
              <a:t>hanno </a:t>
            </a:r>
            <a:r>
              <a:rPr lang="de-DE" dirty="0" err="1"/>
              <a:t>la priorità </a:t>
            </a:r>
            <a:r>
              <a:rPr lang="de-DE" dirty="0" err="1"/>
              <a:t>nell'elaborazione</a:t>
            </a:r>
            <a:r>
              <a:rPr lang="de-DE" dirty="0"/>
              <a:t> </a:t>
            </a:r>
            <a:r>
              <a:rPr lang="de-DE" dirty="0" err="1"/>
              <a:t>sensoriale </a:t>
            </a:r>
            <a:r>
              <a:rPr lang="de-DE" dirty="0"/>
              <a:t>e </a:t>
            </a:r>
            <a:r>
              <a:rPr lang="de-DE" dirty="0" err="1"/>
              <a:t>attentiva</a:t>
            </a:r>
            <a:endParaRPr lang="de-DE" dirty="0"/>
          </a:p>
          <a:p>
            <a:pPr lvl="1"/>
            <a:r>
              <a:rPr lang="de-DE" dirty="0" err="1"/>
              <a:t>Un uso </a:t>
            </a:r>
            <a:r>
              <a:rPr lang="de-DE" dirty="0" err="1"/>
              <a:t>eccessivo </a:t>
            </a:r>
            <a:r>
              <a:rPr lang="de-DE" dirty="0" err="1"/>
              <a:t>o </a:t>
            </a:r>
            <a:r>
              <a:rPr lang="de-DE" dirty="0" err="1"/>
              <a:t>inappropriato </a:t>
            </a:r>
            <a:r>
              <a:rPr lang="de-DE" dirty="0" err="1"/>
              <a:t>degrada </a:t>
            </a:r>
            <a:r>
              <a:rPr lang="de-DE" dirty="0"/>
              <a:t>la SA </a:t>
            </a:r>
            <a:r>
              <a:rPr lang="de-DE" dirty="0" err="1"/>
              <a:t>ad </a:t>
            </a:r>
            <a:r>
              <a:rPr lang="de-DE" dirty="0" err="1"/>
              <a:t>altre </a:t>
            </a:r>
            <a:r>
              <a:rPr lang="de-DE" dirty="0" err="1"/>
              <a:t>informazioni</a:t>
            </a:r>
            <a:endParaRPr lang="de-DE" dirty="0"/>
          </a:p>
          <a:p>
            <a:r>
              <a:rPr lang="de-DE" dirty="0" err="1"/>
              <a:t>Modelli</a:t>
            </a:r>
            <a:r>
              <a:rPr lang="de-DE" dirty="0"/>
              <a:t> mentali </a:t>
            </a:r>
            <a:r>
              <a:rPr lang="de-DE" dirty="0" err="1"/>
              <a:t>errati</a:t>
            </a:r>
            <a:endParaRPr lang="de-DE" dirty="0"/>
          </a:p>
          <a:p>
            <a:pPr lvl="1"/>
            <a:r>
              <a:rPr lang="de-DE" dirty="0"/>
              <a:t>"</a:t>
            </a:r>
            <a:r>
              <a:rPr lang="de-DE" dirty="0" err="1"/>
              <a:t>errore </a:t>
            </a:r>
            <a:r>
              <a:rPr lang="de-DE" dirty="0" err="1"/>
              <a:t>di rappresentazione</a:t>
            </a:r>
            <a:r>
              <a:rPr lang="de-DE" dirty="0"/>
              <a:t>"</a:t>
            </a:r>
          </a:p>
          <a:p>
            <a:pPr lvl="1"/>
            <a:r>
              <a:rPr lang="de-DE" dirty="0" err="1"/>
              <a:t>Viene </a:t>
            </a:r>
            <a:r>
              <a:rPr lang="de-DE" dirty="0" err="1"/>
              <a:t>applicato </a:t>
            </a:r>
            <a:r>
              <a:rPr lang="de-DE" dirty="0" err="1"/>
              <a:t>un modello</a:t>
            </a:r>
            <a:r>
              <a:rPr lang="de-DE" dirty="0"/>
              <a:t> mentale </a:t>
            </a:r>
            <a:r>
              <a:rPr lang="de-DE" dirty="0" err="1"/>
              <a:t>errato</a:t>
            </a:r>
            <a:endParaRPr lang="de-DE" dirty="0"/>
          </a:p>
          <a:p>
            <a:r>
              <a:rPr lang="de-DE" dirty="0" err="1"/>
              <a:t>Sindrome </a:t>
            </a:r>
            <a:r>
              <a:rPr lang="de-DE" dirty="0"/>
              <a:t>da esclusione </a:t>
            </a:r>
            <a:r>
              <a:rPr lang="de-DE" dirty="0" err="1"/>
              <a:t>dal </a:t>
            </a:r>
            <a:r>
              <a:rPr lang="de-DE" dirty="0"/>
              <a:t>ciclo</a:t>
            </a:r>
            <a:endParaRPr lang="de-DE" dirty="0"/>
          </a:p>
          <a:p>
            <a:pPr lvl="1"/>
            <a:r>
              <a:rPr lang="de-DE" dirty="0"/>
              <a:t>L'automazione </a:t>
            </a:r>
            <a:r>
              <a:rPr lang="de-DE" dirty="0" err="1"/>
              <a:t>può </a:t>
            </a:r>
            <a:r>
              <a:rPr lang="de-DE" dirty="0" err="1"/>
              <a:t>eliminare </a:t>
            </a:r>
            <a:r>
              <a:rPr lang="de-DE" dirty="0" err="1"/>
              <a:t>il carico di lavoro </a:t>
            </a:r>
            <a:r>
              <a:rPr lang="de-DE" dirty="0" err="1"/>
              <a:t>eccessivo</a:t>
            </a:r>
            <a:r>
              <a:rPr lang="de-DE" dirty="0"/>
              <a:t>, ma </a:t>
            </a:r>
            <a:r>
              <a:rPr lang="de-DE" dirty="0" err="1"/>
              <a:t>può </a:t>
            </a:r>
            <a:r>
              <a:rPr lang="de-DE" dirty="0"/>
              <a:t>anche </a:t>
            </a:r>
            <a:r>
              <a:rPr lang="de-DE" dirty="0" err="1"/>
              <a:t>ridurre </a:t>
            </a:r>
            <a:r>
              <a:rPr lang="de-DE" dirty="0"/>
              <a:t>la SA </a:t>
            </a:r>
            <a:r>
              <a:rPr lang="de-DE" dirty="0" err="1"/>
              <a:t>escludendo </a:t>
            </a:r>
            <a:r>
              <a:rPr lang="de-DE" dirty="0" err="1"/>
              <a:t>le persone </a:t>
            </a:r>
            <a:r>
              <a:rPr lang="de-DE" dirty="0" err="1"/>
              <a:t>dal </a:t>
            </a:r>
            <a:r>
              <a:rPr lang="de-DE" dirty="0"/>
              <a:t>circuito. </a:t>
            </a:r>
          </a:p>
          <a:p>
            <a:pPr lvl="1"/>
            <a:r>
              <a:rPr lang="de-DE" dirty="0"/>
              <a:t>"take-over-time" </a:t>
            </a:r>
            <a:r>
              <a:rPr lang="de-DE" dirty="0" err="1"/>
              <a:t>quando </a:t>
            </a:r>
            <a:r>
              <a:rPr lang="de-DE" dirty="0" err="1"/>
              <a:t>l'automazione </a:t>
            </a:r>
            <a:r>
              <a:rPr lang="de-DE" dirty="0" err="1"/>
              <a:t>fallisce </a:t>
            </a:r>
            <a:r>
              <a:rPr lang="de-DE" dirty="0" err="1"/>
              <a:t>o </a:t>
            </a:r>
            <a:r>
              <a:rPr lang="de-DE" dirty="0"/>
              <a:t>non </a:t>
            </a:r>
            <a:r>
              <a:rPr lang="de-DE" dirty="0" err="1"/>
              <a:t>è </a:t>
            </a:r>
            <a:r>
              <a:rPr lang="de-DE" dirty="0" err="1"/>
              <a:t>in grado </a:t>
            </a:r>
            <a:r>
              <a:rPr lang="de-DE" dirty="0" err="1"/>
              <a:t>di </a:t>
            </a:r>
            <a:r>
              <a:rPr lang="de-DE" dirty="0"/>
              <a:t>gestire una </a:t>
            </a:r>
            <a:r>
              <a:rPr lang="de-DE" dirty="0" err="1"/>
              <a:t>situazione</a:t>
            </a:r>
            <a:endParaRPr lang="de-DE" dirty="0"/>
          </a:p>
          <a:p>
            <a:endParaRPr lang="nb-NO"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2D5B37-16A7-41E0-A180-A2CCA22AEF43}" type="slidenum">
              <a:rPr kumimoji="0" lang="de-DE" sz="1200" b="0" i="0" u="none" strike="noStrike" kern="1200" cap="none" spc="0" normalizeH="0" baseline="0" noProof="0" smtClean="0">
                <a:ln>
                  <a:noFill/>
                </a:ln>
                <a:solidFill>
                  <a:prstClr val="black"/>
                </a:solidFill>
                <a:effectLst/>
                <a:uLnTx/>
                <a:uFillTx/>
                <a:latin typeface="Aptos" panose="02110004020202020204"/>
                <a:ea typeface="+mn-ea"/>
                <a:cs typeface="+mn-cs"/>
              </a:rPr>
              <a:t>99</a:t>
            </a:fld>
            <a:endParaRPr kumimoji="0" lang="de-DE"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989706697"/>
      </p:ext>
    </p:extLst>
  </p:cSld>
  <p:clrMapOvr>
    <a:masterClrMapping/>
  </p:clrMapOvr>
</p:notes>
</file>

<file path=ppt/notesSlides/notesSlide3.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 typeface="Arial" panose="020B0604020202020204" pitchFamily="34" charset="0"/>
              <a:buChar char="•"/>
            </a:pPr>
            <a:r>
              <a:rPr lang="en-US" b="0" i="0" dirty="0">
                <a:solidFill>
                  <a:srgbClr val="D1D5DB"/>
                </a:solidFill>
                <a:effectLst/>
                <a:latin typeface="Söhne"/>
              </a:rPr>
              <a:t>Breve panoramica sul significato della digitalizzazione per il settore marittimo.</a:t>
            </a:r>
          </a:p>
          <a:p>
            <a:pPr algn="l">
              <a:buFont typeface="Arial" panose="020B0604020202020204" pitchFamily="34" charset="0"/>
              <a:buChar char="•"/>
            </a:pPr>
            <a:r>
              <a:rPr lang="en-US" b="0" i="0" dirty="0">
                <a:solidFill>
                  <a:srgbClr val="D1D5DB"/>
                </a:solidFill>
                <a:effectLst/>
                <a:latin typeface="Söhne"/>
              </a:rPr>
              <a:t>Spiegazione del potenziale delle tecnologie digitali nell'ottimizzazione delle operazioni marittime.</a:t>
            </a:r>
          </a:p>
          <a:p>
            <a:pPr algn="l">
              <a:buFont typeface="Arial" panose="020B0604020202020204" pitchFamily="34" charset="0"/>
              <a:buChar char="•"/>
            </a:pPr>
            <a:r>
              <a:rPr lang="en-US" b="0" i="0" dirty="0">
                <a:solidFill>
                  <a:srgbClr val="D1D5DB"/>
                </a:solidFill>
                <a:effectLst/>
                <a:latin typeface="Söhne"/>
              </a:rPr>
              <a:t>Settore volatile: </a:t>
            </a:r>
            <a:r>
              <a:rPr lang="en-US" b="0" i="0" dirty="0">
                <a:solidFill>
                  <a:srgbClr val="1F1F1F"/>
                </a:solidFill>
                <a:effectLst/>
                <a:latin typeface="ElsevierGulliver"/>
              </a:rPr>
              <a:t>il trasporto marittimo, come parte della catena logistica, è un settore volatile e si trova in una situazione turbolenta a causa delle fluttuazioni dei prezzi dell'energia, dell'immaturità tecnologica e dei prossimi aumenti delle normative.</a:t>
            </a:r>
            <a:endParaRPr lang="en-US" b="0" i="0" dirty="0">
              <a:solidFill>
                <a:srgbClr val="D1D5DB"/>
              </a:solidFill>
              <a:effectLst/>
              <a:latin typeface="Söhne"/>
            </a:endParaRPr>
          </a:p>
          <a:p>
            <a:endParaRPr lang="nb-NO"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9D10C4C-EAC2-4D66-B9F8-E052F2E25BCC}" type="slidenum">
              <a:rPr kumimoji="0" lang="en-US" altLang="et-EE" sz="1200" b="0" i="0" u="none" strike="noStrike" kern="1200" cap="none" spc="0" normalizeH="0" baseline="0" noProof="0" smtClean="0">
                <a:ln>
                  <a:noFill/>
                </a:ln>
                <a:solidFill>
                  <a:prstClr val="black"/>
                </a:solidFill>
                <a:effectLst/>
                <a:uLnTx/>
                <a:uFillTx/>
                <a:latin typeface="Calibri" pitchFamily="34" charset="0"/>
                <a:ea typeface="+mn-ea"/>
                <a:cs typeface="+mn-cs"/>
              </a:rPr>
              <a:t>4</a:t>
            </a:fld>
            <a:endParaRPr kumimoji="0" lang="en-US" altLang="et-EE" sz="1200" b="0" i="0" u="none" strike="noStrike" kern="1200" cap="none" spc="0" normalizeH="0" baseline="0" noProof="0">
              <a:ln>
                <a:noFill/>
              </a:ln>
              <a:solidFill>
                <a:prstClr val="black"/>
              </a:solidFill>
              <a:effectLst/>
              <a:uLnTx/>
              <a:uFillTx/>
              <a:latin typeface="Calibri" pitchFamily="34" charset="0"/>
              <a:ea typeface="+mn-ea"/>
              <a:cs typeface="+mn-cs"/>
            </a:endParaRPr>
          </a:p>
        </p:txBody>
      </p:sp>
    </p:spTree>
    <p:extLst>
      <p:ext uri="{BB962C8B-B14F-4D97-AF65-F5344CB8AC3E}">
        <p14:creationId xmlns:p14="http://schemas.microsoft.com/office/powerpoint/2010/main" val="1327451014"/>
      </p:ext>
    </p:extLst>
  </p:cSld>
  <p:clrMapOvr>
    <a:masterClrMapping/>
  </p:clrMapOvr>
</p:notes>
</file>

<file path=ppt/notesSlides/notesSlide30.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171450" indent="-171450" rtl="0" fontAlgn="base">
              <a:buFont typeface="Arial" charset="0"/>
              <a:buChar char="•"/>
            </a:pPr>
            <a:endParaRPr lang="nb-NO" sz="1200" b="0" i="0" u="none" strike="noStrike" kern="1200" dirty="0">
              <a:solidFill>
                <a:schemeClr val="tx1"/>
              </a:solidFill>
              <a:effectLst/>
              <a:latin typeface="+mn-lt"/>
              <a:ea typeface="+mn-ea"/>
              <a:cs typeface="+mn-cs"/>
            </a:endParaRPr>
          </a:p>
        </p:txBody>
      </p:sp>
      <p:sp>
        <p:nvSpPr>
          <p:cNvPr id="4" name="Plassholder for lysbilde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C31968-C942-0A4A-A985-4800B9457E60}" type="slidenum">
              <a:rPr kumimoji="0" lang="nb-NO" sz="1200" b="0" i="0" u="none" strike="noStrike" kern="1200" cap="none" spc="0" normalizeH="0" baseline="0" noProof="0" smtClean="0">
                <a:ln>
                  <a:noFill/>
                </a:ln>
                <a:solidFill>
                  <a:prstClr val="black"/>
                </a:solidFill>
                <a:effectLst/>
                <a:uLnTx/>
                <a:uFillTx/>
                <a:latin typeface="Aptos" panose="02110004020202020204"/>
                <a:ea typeface="+mn-ea"/>
                <a:cs typeface="+mn-cs"/>
              </a:rPr>
              <a:t>104</a:t>
            </a:fld>
            <a:endParaRPr kumimoji="0" lang="nb-NO"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943840163"/>
      </p:ext>
    </p:extLst>
  </p:cSld>
  <p:clrMapOvr>
    <a:masterClrMapping/>
  </p:clrMapOvr>
</p:notes>
</file>

<file path=ppt/notesSlides/notesSlide31.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rtl="0"/>
            <a:r>
              <a:rPr lang="nb-NO" sz="1200" b="0" i="0" u="none" strike="noStrike" kern="1200" dirty="0">
                <a:solidFill>
                  <a:schemeClr val="tx1"/>
                </a:solidFill>
                <a:effectLst/>
                <a:latin typeface="+mn-lt"/>
                <a:ea typeface="+mn-ea"/>
                <a:cs typeface="+mn-cs"/>
              </a:rPr>
              <a:t>Dai </a:t>
            </a:r>
            <a:r>
              <a:rPr lang="nb-NO" sz="1200" b="0" i="0" u="none" strike="noStrike" kern="1200" dirty="0" err="1">
                <a:solidFill>
                  <a:schemeClr val="tx1"/>
                </a:solidFill>
                <a:effectLst/>
                <a:latin typeface="+mn-lt"/>
                <a:ea typeface="+mn-ea"/>
                <a:cs typeface="+mn-cs"/>
              </a:rPr>
              <a:t>risultati </a:t>
            </a:r>
            <a:r>
              <a:rPr lang="nb-NO" sz="1200" b="0" i="0" u="none" strike="noStrike" kern="1200" dirty="0" err="1">
                <a:solidFill>
                  <a:schemeClr val="tx1"/>
                </a:solidFill>
                <a:effectLst/>
                <a:latin typeface="+mn-lt"/>
                <a:ea typeface="+mn-ea"/>
                <a:cs typeface="+mn-cs"/>
              </a:rPr>
              <a:t>dell'Agenzia</a:t>
            </a:r>
            <a:r>
              <a:rPr lang="nb-NO" sz="1200" b="0" i="0" u="none" strike="noStrike" kern="1200" dirty="0">
                <a:solidFill>
                  <a:schemeClr val="tx1"/>
                </a:solidFill>
                <a:effectLst/>
                <a:latin typeface="+mn-lt"/>
                <a:ea typeface="+mn-ea"/>
                <a:cs typeface="+mn-cs"/>
              </a:rPr>
              <a:t> europea per la sicurezza delle reti e dell'informazione </a:t>
            </a:r>
            <a:r>
              <a:rPr lang="nb-NO" sz="1200" b="0" i="0" u="none" strike="noStrike" kern="1200" dirty="0">
                <a:solidFill>
                  <a:schemeClr val="tx1"/>
                </a:solidFill>
                <a:effectLst/>
                <a:latin typeface="+mn-lt"/>
                <a:ea typeface="+mn-ea"/>
                <a:cs typeface="+mn-cs"/>
              </a:rPr>
              <a:t>(ENISA)</a:t>
            </a:r>
            <a:r>
              <a:rPr lang="nb-NO" sz="1200" b="0" i="0" u="none" strike="noStrike" kern="1200" dirty="0">
                <a:solidFill>
                  <a:schemeClr val="tx1"/>
                </a:solidFill>
                <a:effectLst/>
                <a:latin typeface="+mn-lt"/>
                <a:ea typeface="+mn-ea"/>
                <a:cs typeface="+mn-cs"/>
              </a:rPr>
              <a:t>:</a:t>
            </a:r>
            <a:endParaRPr lang="nb-NO" b="0" dirty="0">
              <a:effectLst/>
            </a:endParaRPr>
          </a:p>
          <a:p>
            <a:pPr rtl="0"/>
            <a:br>
              <a:rPr lang="nb-NO" b="0" dirty="0">
                <a:effectLst/>
              </a:rPr>
            </a:br>
            <a:r>
              <a:rPr lang="nb-NO" sz="1200" b="0" i="0" u="none" strike="noStrike" kern="1200" dirty="0">
                <a:solidFill>
                  <a:schemeClr val="tx1"/>
                </a:solidFill>
                <a:effectLst/>
                <a:latin typeface="+mn-lt"/>
                <a:ea typeface="+mn-ea"/>
                <a:cs typeface="+mn-cs"/>
              </a:rPr>
              <a:t>Un'analisi</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approfondita </a:t>
            </a:r>
            <a:r>
              <a:rPr lang="nb-NO" sz="1200" b="0" i="0" u="none" strike="noStrike" kern="1200" dirty="0">
                <a:solidFill>
                  <a:schemeClr val="tx1"/>
                </a:solidFill>
                <a:effectLst/>
                <a:latin typeface="+mn-lt"/>
                <a:ea typeface="+mn-ea"/>
                <a:cs typeface="+mn-cs"/>
              </a:rPr>
              <a:t>condotta dall'ENISA ha portato ad </a:t>
            </a:r>
            <a:r>
              <a:rPr lang="nb-NO" sz="1200" b="0" i="0" u="none" strike="noStrike" kern="1200" dirty="0" err="1">
                <a:solidFill>
                  <a:schemeClr val="tx1"/>
                </a:solidFill>
                <a:effectLst/>
                <a:latin typeface="+mn-lt"/>
                <a:ea typeface="+mn-ea"/>
                <a:cs typeface="+mn-cs"/>
              </a:rPr>
              <a:t>alcune </a:t>
            </a:r>
            <a:r>
              <a:rPr lang="nb-NO" sz="1200" b="0" i="0" u="none" strike="noStrike" kern="1200" dirty="0" err="1">
                <a:solidFill>
                  <a:schemeClr val="tx1"/>
                </a:solidFill>
                <a:effectLst/>
                <a:latin typeface="+mn-lt"/>
                <a:ea typeface="+mn-ea"/>
                <a:cs typeface="+mn-cs"/>
              </a:rPr>
              <a:t>raccomandazioni </a:t>
            </a:r>
            <a:r>
              <a:rPr lang="nb-NO" sz="1200" b="0" i="0" u="none" strike="noStrike" kern="1200" dirty="0" err="1">
                <a:solidFill>
                  <a:schemeClr val="tx1"/>
                </a:solidFill>
                <a:effectLst/>
                <a:latin typeface="+mn-lt"/>
                <a:ea typeface="+mn-ea"/>
                <a:cs typeface="+mn-cs"/>
              </a:rPr>
              <a:t>chiare</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Passo </a:t>
            </a:r>
            <a:r>
              <a:rPr lang="nb-NO" sz="1200" b="0" i="0" u="none" strike="noStrike" kern="1200" dirty="0" err="1">
                <a:solidFill>
                  <a:schemeClr val="tx1"/>
                </a:solidFill>
                <a:effectLst/>
                <a:latin typeface="+mn-lt"/>
                <a:ea typeface="+mn-ea"/>
                <a:cs typeface="+mn-cs"/>
              </a:rPr>
              <a:t>ora </a:t>
            </a:r>
            <a:r>
              <a:rPr lang="nb-NO" sz="1200" b="0" i="0" u="none" strike="noStrike" kern="1200" dirty="0" err="1">
                <a:solidFill>
                  <a:schemeClr val="tx1"/>
                </a:solidFill>
                <a:effectLst/>
                <a:latin typeface="+mn-lt"/>
                <a:ea typeface="+mn-ea"/>
                <a:cs typeface="+mn-cs"/>
              </a:rPr>
              <a:t>in rassegna </a:t>
            </a:r>
            <a:r>
              <a:rPr lang="nb-NO" sz="1200" b="0" i="0" u="none" strike="noStrike" kern="1200" dirty="0">
                <a:solidFill>
                  <a:schemeClr val="tx1"/>
                </a:solidFill>
                <a:effectLst/>
                <a:latin typeface="+mn-lt"/>
                <a:ea typeface="+mn-ea"/>
                <a:cs typeface="+mn-cs"/>
              </a:rPr>
              <a:t>e </a:t>
            </a:r>
            <a:r>
              <a:rPr lang="nb-NO" sz="1200" b="0" i="0" u="none" strike="noStrike" kern="1200" dirty="0" err="1">
                <a:solidFill>
                  <a:schemeClr val="tx1"/>
                </a:solidFill>
                <a:effectLst/>
                <a:latin typeface="+mn-lt"/>
                <a:ea typeface="+mn-ea"/>
                <a:cs typeface="+mn-cs"/>
              </a:rPr>
              <a:t>metto in evidenza </a:t>
            </a:r>
            <a:r>
              <a:rPr lang="nb-NO" sz="1200" b="0" i="0" u="none" strike="noStrike" kern="1200" dirty="0" err="1">
                <a:solidFill>
                  <a:schemeClr val="tx1"/>
                </a:solidFill>
                <a:effectLst/>
                <a:latin typeface="+mn-lt"/>
                <a:ea typeface="+mn-ea"/>
                <a:cs typeface="+mn-cs"/>
              </a:rPr>
              <a:t>i </a:t>
            </a:r>
            <a:r>
              <a:rPr lang="nb-NO" sz="1200" b="0" i="0" u="none" strike="noStrike" kern="1200" dirty="0" err="1">
                <a:solidFill>
                  <a:schemeClr val="tx1"/>
                </a:solidFill>
                <a:effectLst/>
                <a:latin typeface="+mn-lt"/>
                <a:ea typeface="+mn-ea"/>
                <a:cs typeface="+mn-cs"/>
              </a:rPr>
              <a:t>punti </a:t>
            </a:r>
            <a:r>
              <a:rPr lang="nb-NO" sz="1200" b="0" i="0" u="none" strike="noStrike" kern="1200" dirty="0" err="1">
                <a:solidFill>
                  <a:schemeClr val="tx1"/>
                </a:solidFill>
                <a:effectLst/>
                <a:latin typeface="+mn-lt"/>
                <a:ea typeface="+mn-ea"/>
                <a:cs typeface="+mn-cs"/>
              </a:rPr>
              <a:t>chiave</a:t>
            </a:r>
            <a:r>
              <a:rPr lang="nb-NO" sz="1200" b="0" i="0" u="none" strike="noStrike" kern="1200" dirty="0">
                <a:solidFill>
                  <a:schemeClr val="tx1"/>
                </a:solidFill>
                <a:effectLst/>
                <a:latin typeface="+mn-lt"/>
                <a:ea typeface="+mn-ea"/>
                <a:cs typeface="+mn-cs"/>
              </a:rPr>
              <a:t>. </a:t>
            </a:r>
            <a:endParaRPr lang="nb-NO" b="0" dirty="0">
              <a:effectLst/>
            </a:endParaRPr>
          </a:p>
          <a:p>
            <a:pPr rtl="0"/>
            <a:br>
              <a:rPr lang="nb-NO" b="0" dirty="0">
                <a:effectLst/>
              </a:rPr>
            </a:br>
            <a:r>
              <a:rPr lang="nb-NO" sz="1200" b="0" i="0" u="none" strike="noStrike" kern="1200" dirty="0">
                <a:solidFill>
                  <a:schemeClr val="tx1"/>
                </a:solidFill>
                <a:effectLst/>
                <a:latin typeface="+mn-lt"/>
                <a:ea typeface="+mn-ea"/>
                <a:cs typeface="+mn-cs"/>
              </a:rPr>
              <a:t>Per i responsabili politici</a:t>
            </a:r>
            <a:r>
              <a:rPr lang="nb-NO" sz="1200" b="0" i="0" u="none" strike="noStrike" kern="1200" dirty="0">
                <a:solidFill>
                  <a:schemeClr val="tx1"/>
                </a:solidFill>
                <a:effectLst/>
                <a:latin typeface="+mn-lt"/>
                <a:ea typeface="+mn-ea"/>
                <a:cs typeface="+mn-cs"/>
              </a:rPr>
              <a:t>,</a:t>
            </a:r>
            <a:r>
              <a:rPr lang="nb-NO" sz="1200" b="0" i="0" u="none" strike="noStrike" kern="1200" dirty="0">
                <a:solidFill>
                  <a:schemeClr val="tx1"/>
                </a:solidFill>
                <a:effectLst/>
                <a:latin typeface="+mn-lt"/>
                <a:ea typeface="+mn-ea"/>
                <a:cs typeface="+mn-cs"/>
              </a:rPr>
              <a:t> l'ENISA </a:t>
            </a:r>
            <a:r>
              <a:rPr lang="nb-NO" sz="1200" b="0" i="0" u="none" strike="noStrike" kern="1200" dirty="0" err="1">
                <a:solidFill>
                  <a:schemeClr val="tx1"/>
                </a:solidFill>
                <a:effectLst/>
                <a:latin typeface="+mn-lt"/>
                <a:ea typeface="+mn-ea"/>
                <a:cs typeface="+mn-cs"/>
              </a:rPr>
              <a:t>ha individuato </a:t>
            </a:r>
            <a:r>
              <a:rPr lang="nb-NO" sz="1200" b="0" i="0" u="none" strike="noStrike" kern="1200" dirty="0">
                <a:solidFill>
                  <a:schemeClr val="tx1"/>
                </a:solidFill>
                <a:effectLst/>
                <a:latin typeface="+mn-lt"/>
                <a:ea typeface="+mn-ea"/>
                <a:cs typeface="+mn-cs"/>
              </a:rPr>
              <a:t>una </a:t>
            </a:r>
            <a:r>
              <a:rPr lang="nb-NO" sz="1200" b="0" i="0" u="none" strike="noStrike" kern="1200" dirty="0" err="1">
                <a:solidFill>
                  <a:schemeClr val="tx1"/>
                </a:solidFill>
                <a:effectLst/>
                <a:latin typeface="+mn-lt"/>
                <a:ea typeface="+mn-ea"/>
                <a:cs typeface="+mn-cs"/>
              </a:rPr>
              <a:t>lezione </a:t>
            </a:r>
            <a:r>
              <a:rPr lang="nb-NO" sz="1200" b="0" i="0" u="none" strike="noStrike" kern="1200" dirty="0" err="1">
                <a:solidFill>
                  <a:schemeClr val="tx1"/>
                </a:solidFill>
                <a:effectLst/>
                <a:latin typeface="+mn-lt"/>
                <a:ea typeface="+mn-ea"/>
                <a:cs typeface="+mn-cs"/>
              </a:rPr>
              <a:t>chiara</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ha scoperto </a:t>
            </a:r>
            <a:r>
              <a:rPr lang="nb-NO" sz="1200" b="0" i="0" u="none" strike="noStrike" kern="1200" dirty="0" err="1">
                <a:solidFill>
                  <a:schemeClr val="tx1"/>
                </a:solidFill>
                <a:effectLst/>
                <a:latin typeface="+mn-lt"/>
                <a:ea typeface="+mn-ea"/>
                <a:cs typeface="+mn-cs"/>
              </a:rPr>
              <a:t>che </a:t>
            </a:r>
            <a:r>
              <a:rPr lang="nb-NO" sz="1200" b="0" i="0" u="none" strike="noStrike" kern="1200" dirty="0" err="1">
                <a:solidFill>
                  <a:schemeClr val="tx1"/>
                </a:solidFill>
                <a:effectLst/>
                <a:latin typeface="+mn-lt"/>
                <a:ea typeface="+mn-ea"/>
                <a:cs typeface="+mn-cs"/>
              </a:rPr>
              <a:t>aumentare </a:t>
            </a:r>
            <a:r>
              <a:rPr lang="nb-NO" sz="1200" b="0" i="0" u="none" strike="noStrike" kern="1200" dirty="0" err="1">
                <a:solidFill>
                  <a:schemeClr val="tx1"/>
                </a:solidFill>
                <a:effectLst/>
                <a:latin typeface="+mn-lt"/>
                <a:ea typeface="+mn-ea"/>
                <a:cs typeface="+mn-cs"/>
              </a:rPr>
              <a:t>la conoscenza </a:t>
            </a:r>
            <a:r>
              <a:rPr lang="nb-NO" sz="1200" b="0" i="0" u="none" strike="noStrike" kern="1200" dirty="0">
                <a:solidFill>
                  <a:schemeClr val="tx1"/>
                </a:solidFill>
                <a:effectLst/>
                <a:latin typeface="+mn-lt"/>
                <a:ea typeface="+mn-ea"/>
                <a:cs typeface="+mn-cs"/>
              </a:rPr>
              <a:t>e le competenze </a:t>
            </a:r>
            <a:r>
              <a:rPr lang="nb-NO" sz="1200" b="0" i="0" u="none" strike="noStrike" kern="1200" dirty="0">
                <a:solidFill>
                  <a:schemeClr val="tx1"/>
                </a:solidFill>
                <a:effectLst/>
                <a:latin typeface="+mn-lt"/>
                <a:ea typeface="+mn-ea"/>
                <a:cs typeface="+mn-cs"/>
              </a:rPr>
              <a:t>in materia di sicurezza informatica </a:t>
            </a:r>
            <a:r>
              <a:rPr lang="nb-NO" sz="1200" b="0" i="0" u="none" strike="noStrike" kern="1200" dirty="0">
                <a:solidFill>
                  <a:schemeClr val="tx1"/>
                </a:solidFill>
                <a:effectLst/>
                <a:latin typeface="+mn-lt"/>
                <a:ea typeface="+mn-ea"/>
                <a:cs typeface="+mn-cs"/>
              </a:rPr>
              <a:t>è un </a:t>
            </a:r>
            <a:r>
              <a:rPr lang="nb-NO" sz="1200" b="0" i="0" u="none" strike="noStrike" kern="1200" dirty="0" err="1">
                <a:solidFill>
                  <a:schemeClr val="tx1"/>
                </a:solidFill>
                <a:effectLst/>
                <a:latin typeface="+mn-lt"/>
                <a:ea typeface="+mn-ea"/>
                <a:cs typeface="+mn-cs"/>
              </a:rPr>
              <a:t>metodo </a:t>
            </a:r>
            <a:r>
              <a:rPr lang="nb-NO" sz="1200" b="0" i="0" u="none" strike="noStrike" kern="1200" dirty="0" err="1">
                <a:solidFill>
                  <a:schemeClr val="tx1"/>
                </a:solidFill>
                <a:effectLst/>
                <a:latin typeface="+mn-lt"/>
                <a:ea typeface="+mn-ea"/>
                <a:cs typeface="+mn-cs"/>
              </a:rPr>
              <a:t>comprovato </a:t>
            </a:r>
            <a:r>
              <a:rPr lang="nb-NO" sz="1200" b="0" i="0" u="none" strike="noStrike" kern="1200" dirty="0">
                <a:solidFill>
                  <a:schemeClr val="tx1"/>
                </a:solidFill>
                <a:effectLst/>
                <a:latin typeface="+mn-lt"/>
                <a:ea typeface="+mn-ea"/>
                <a:cs typeface="+mn-cs"/>
              </a:rPr>
              <a:t>per aiutare </a:t>
            </a:r>
            <a:r>
              <a:rPr lang="nb-NO" sz="1200" b="0" i="0" u="none" strike="noStrike" kern="1200" dirty="0" err="1">
                <a:solidFill>
                  <a:schemeClr val="tx1"/>
                </a:solidFill>
                <a:effectLst/>
                <a:latin typeface="+mn-lt"/>
                <a:ea typeface="+mn-ea"/>
                <a:cs typeface="+mn-cs"/>
              </a:rPr>
              <a:t>i cittadini </a:t>
            </a:r>
            <a:r>
              <a:rPr lang="nb-NO" sz="1200" b="0" i="0" u="none" strike="noStrike" kern="1200" dirty="0">
                <a:solidFill>
                  <a:schemeClr val="tx1"/>
                </a:solidFill>
                <a:effectLst/>
                <a:latin typeface="+mn-lt"/>
                <a:ea typeface="+mn-ea"/>
                <a:cs typeface="+mn-cs"/>
              </a:rPr>
              <a:t>a </a:t>
            </a:r>
            <a:r>
              <a:rPr lang="nb-NO" sz="1200" b="0" i="0" u="none" strike="noStrike" kern="1200" dirty="0" err="1">
                <a:solidFill>
                  <a:schemeClr val="tx1"/>
                </a:solidFill>
                <a:effectLst/>
                <a:latin typeface="+mn-lt"/>
                <a:ea typeface="+mn-ea"/>
                <a:cs typeface="+mn-cs"/>
              </a:rPr>
              <a:t>proteggere </a:t>
            </a:r>
            <a:r>
              <a:rPr lang="nb-NO" sz="1200" b="0" i="0" u="none" strike="noStrike" kern="1200" dirty="0">
                <a:solidFill>
                  <a:schemeClr val="tx1"/>
                </a:solidFill>
                <a:effectLst/>
                <a:latin typeface="+mn-lt"/>
                <a:ea typeface="+mn-ea"/>
                <a:cs typeface="+mn-cs"/>
              </a:rPr>
              <a:t>la</a:t>
            </a:r>
            <a:r>
              <a:rPr lang="nb-NO" sz="1200" b="0" i="0" u="none" strike="noStrike" kern="1200" dirty="0" err="1">
                <a:solidFill>
                  <a:schemeClr val="tx1"/>
                </a:solidFill>
                <a:effectLst/>
                <a:latin typeface="+mn-lt"/>
                <a:ea typeface="+mn-ea"/>
                <a:cs typeface="+mn-cs"/>
              </a:rPr>
              <a:t> propria </a:t>
            </a:r>
            <a:r>
              <a:rPr lang="nb-NO" sz="1200" b="0" i="0" u="none" strike="noStrike" kern="1200" dirty="0">
                <a:solidFill>
                  <a:schemeClr val="tx1"/>
                </a:solidFill>
                <a:effectLst/>
                <a:latin typeface="+mn-lt"/>
                <a:ea typeface="+mn-ea"/>
                <a:cs typeface="+mn-cs"/>
              </a:rPr>
              <a:t>sicurezza informatica. </a:t>
            </a:r>
            <a:endParaRPr lang="nb-NO" b="0" dirty="0">
              <a:effectLst/>
            </a:endParaRPr>
          </a:p>
          <a:p>
            <a:pPr rtl="0"/>
            <a:br>
              <a:rPr lang="nb-NO" b="0" dirty="0">
                <a:effectLst/>
              </a:rPr>
            </a:br>
            <a:r>
              <a:rPr lang="nb-NO" sz="1200" b="0" i="0" u="none" strike="noStrike" kern="1200" dirty="0">
                <a:solidFill>
                  <a:schemeClr val="tx1"/>
                </a:solidFill>
                <a:effectLst/>
                <a:latin typeface="+mn-lt"/>
                <a:ea typeface="+mn-ea"/>
                <a:cs typeface="+mn-cs"/>
              </a:rPr>
              <a:t>Per quanto riguarda la gestione e </a:t>
            </a:r>
            <a:r>
              <a:rPr lang="nb-NO" sz="1200" b="0" i="0" u="none" strike="noStrike" kern="1200" dirty="0" err="1">
                <a:solidFill>
                  <a:schemeClr val="tx1"/>
                </a:solidFill>
                <a:effectLst/>
                <a:latin typeface="+mn-lt"/>
                <a:ea typeface="+mn-ea"/>
                <a:cs typeface="+mn-cs"/>
              </a:rPr>
              <a:t>la leadership </a:t>
            </a:r>
            <a:r>
              <a:rPr lang="nb-NO" sz="1200" b="0" i="0" u="none" strike="noStrike" kern="1200" dirty="0" err="1">
                <a:solidFill>
                  <a:schemeClr val="tx1"/>
                </a:solidFill>
                <a:effectLst/>
                <a:latin typeface="+mn-lt"/>
                <a:ea typeface="+mn-ea"/>
                <a:cs typeface="+mn-cs"/>
              </a:rPr>
              <a:t>organizzativa, </a:t>
            </a:r>
            <a:r>
              <a:rPr lang="nb-NO" sz="1200" b="0" i="0" u="none" strike="noStrike" kern="1200" dirty="0" err="1">
                <a:solidFill>
                  <a:schemeClr val="tx1"/>
                </a:solidFill>
                <a:effectLst/>
                <a:latin typeface="+mn-lt"/>
                <a:ea typeface="+mn-ea"/>
                <a:cs typeface="+mn-cs"/>
              </a:rPr>
              <a:t>il </a:t>
            </a:r>
            <a:r>
              <a:rPr lang="nb-NO" sz="1200" b="0" i="0" u="none" strike="noStrike" kern="1200" dirty="0" err="1">
                <a:solidFill>
                  <a:schemeClr val="tx1"/>
                </a:solidFill>
                <a:effectLst/>
                <a:latin typeface="+mn-lt"/>
                <a:ea typeface="+mn-ea"/>
                <a:cs typeface="+mn-cs"/>
              </a:rPr>
              <a:t>risultato </a:t>
            </a:r>
            <a:r>
              <a:rPr lang="nb-NO" sz="1200" b="0" i="0" u="none" strike="noStrike" kern="1200" dirty="0" err="1">
                <a:solidFill>
                  <a:schemeClr val="tx1"/>
                </a:solidFill>
                <a:effectLst/>
                <a:latin typeface="+mn-lt"/>
                <a:ea typeface="+mn-ea"/>
                <a:cs typeface="+mn-cs"/>
              </a:rPr>
              <a:t>delle </a:t>
            </a:r>
            <a:r>
              <a:rPr lang="nb-NO" sz="1200" b="0" i="0" u="none" strike="noStrike" kern="1200" dirty="0" err="1">
                <a:solidFill>
                  <a:schemeClr val="tx1"/>
                </a:solidFill>
                <a:effectLst/>
                <a:latin typeface="+mn-lt"/>
                <a:ea typeface="+mn-ea"/>
                <a:cs typeface="+mn-cs"/>
              </a:rPr>
              <a:t>revisioni </a:t>
            </a:r>
            <a:r>
              <a:rPr lang="nb-NO" sz="1200" b="0" i="0" u="none" strike="noStrike" kern="1200" dirty="0">
                <a:solidFill>
                  <a:schemeClr val="tx1"/>
                </a:solidFill>
                <a:effectLst/>
                <a:latin typeface="+mn-lt"/>
                <a:ea typeface="+mn-ea"/>
                <a:cs typeface="+mn-cs"/>
              </a:rPr>
              <a:t>è </a:t>
            </a:r>
            <a:r>
              <a:rPr lang="nb-NO" sz="1200" b="0" i="0" u="none" strike="noStrike" kern="1200" dirty="0" err="1">
                <a:solidFill>
                  <a:schemeClr val="tx1"/>
                </a:solidFill>
                <a:effectLst/>
                <a:latin typeface="+mn-lt"/>
                <a:ea typeface="+mn-ea"/>
                <a:cs typeface="+mn-cs"/>
              </a:rPr>
              <a:t>che </a:t>
            </a:r>
            <a:r>
              <a:rPr lang="nb-NO" sz="1200" b="0" i="0" u="none" strike="noStrike" kern="1200" dirty="0">
                <a:solidFill>
                  <a:schemeClr val="tx1"/>
                </a:solidFill>
                <a:effectLst/>
                <a:latin typeface="+mn-lt"/>
                <a:ea typeface="+mn-ea"/>
                <a:cs typeface="+mn-cs"/>
              </a:rPr>
              <a:t>i leader </a:t>
            </a:r>
            <a:r>
              <a:rPr lang="nb-NO" sz="1200" b="0" i="0" u="none" strike="noStrike" kern="1200" dirty="0" err="1">
                <a:solidFill>
                  <a:schemeClr val="tx1"/>
                </a:solidFill>
                <a:effectLst/>
                <a:latin typeface="+mn-lt"/>
                <a:ea typeface="+mn-ea"/>
                <a:cs typeface="+mn-cs"/>
              </a:rPr>
              <a:t>organizzativi </a:t>
            </a:r>
            <a:r>
              <a:rPr lang="nb-NO" sz="1200" b="0" i="0" u="none" strike="noStrike" kern="1200" dirty="0">
                <a:solidFill>
                  <a:schemeClr val="tx1"/>
                </a:solidFill>
                <a:effectLst/>
                <a:latin typeface="+mn-lt"/>
                <a:ea typeface="+mn-ea"/>
                <a:cs typeface="+mn-cs"/>
              </a:rPr>
              <a:t>devono </a:t>
            </a:r>
            <a:r>
              <a:rPr lang="nb-NO" sz="1200" b="0" i="0" u="none" strike="noStrike" kern="1200" dirty="0" err="1">
                <a:solidFill>
                  <a:schemeClr val="tx1"/>
                </a:solidFill>
                <a:effectLst/>
                <a:latin typeface="+mn-lt"/>
                <a:ea typeface="+mn-ea"/>
                <a:cs typeface="+mn-cs"/>
              </a:rPr>
              <a:t>cambiare </a:t>
            </a:r>
            <a:r>
              <a:rPr lang="nb-NO" sz="1200" b="0" i="0" u="none" strike="noStrike" kern="1200" dirty="0" err="1">
                <a:solidFill>
                  <a:schemeClr val="tx1"/>
                </a:solidFill>
                <a:effectLst/>
                <a:latin typeface="+mn-lt"/>
                <a:ea typeface="+mn-ea"/>
                <a:cs typeface="+mn-cs"/>
              </a:rPr>
              <a:t>la</a:t>
            </a:r>
            <a:r>
              <a:rPr lang="nb-NO" sz="1200" b="0" i="0" u="none" strike="noStrike" kern="1200" dirty="0" err="1">
                <a:solidFill>
                  <a:schemeClr val="tx1"/>
                </a:solidFill>
                <a:effectLst/>
                <a:latin typeface="+mn-lt"/>
                <a:ea typeface="+mn-ea"/>
                <a:cs typeface="+mn-cs"/>
              </a:rPr>
              <a:t> loro </a:t>
            </a:r>
            <a:r>
              <a:rPr lang="nb-NO" sz="1200" b="0" i="0" u="none" strike="noStrike" kern="1200" dirty="0" err="1">
                <a:solidFill>
                  <a:schemeClr val="tx1"/>
                </a:solidFill>
                <a:effectLst/>
                <a:latin typeface="+mn-lt"/>
                <a:ea typeface="+mn-ea"/>
                <a:cs typeface="+mn-cs"/>
              </a:rPr>
              <a:t>prospettiva </a:t>
            </a:r>
            <a:r>
              <a:rPr lang="nb-NO" sz="1200" b="0" i="0" u="none" strike="noStrike" kern="1200" dirty="0" err="1">
                <a:solidFill>
                  <a:schemeClr val="tx1"/>
                </a:solidFill>
                <a:effectLst/>
                <a:latin typeface="+mn-lt"/>
                <a:ea typeface="+mn-ea"/>
                <a:cs typeface="+mn-cs"/>
              </a:rPr>
              <a:t>su </a:t>
            </a:r>
            <a:r>
              <a:rPr lang="nb-NO" sz="1200" b="0" i="0" u="none" strike="noStrike" kern="1200" dirty="0" err="1">
                <a:solidFill>
                  <a:schemeClr val="tx1"/>
                </a:solidFill>
                <a:effectLst/>
                <a:latin typeface="+mn-lt"/>
                <a:ea typeface="+mn-ea"/>
                <a:cs typeface="+mn-cs"/>
              </a:rPr>
              <a:t>quali </a:t>
            </a:r>
            <a:r>
              <a:rPr lang="nb-NO" sz="1200" b="0" i="0" u="none" strike="noStrike" kern="1200" dirty="0" err="1">
                <a:solidFill>
                  <a:schemeClr val="tx1"/>
                </a:solidFill>
                <a:effectLst/>
                <a:latin typeface="+mn-lt"/>
                <a:ea typeface="+mn-ea"/>
                <a:cs typeface="+mn-cs"/>
              </a:rPr>
              <a:t>siano </a:t>
            </a:r>
            <a:r>
              <a:rPr lang="nb-NO" sz="1200" b="0" i="0" u="none" strike="noStrike" kern="1200" dirty="0" err="1">
                <a:solidFill>
                  <a:schemeClr val="tx1"/>
                </a:solidFill>
                <a:effectLst/>
                <a:latin typeface="+mn-lt"/>
                <a:ea typeface="+mn-ea"/>
                <a:cs typeface="+mn-cs"/>
              </a:rPr>
              <a:t>il</a:t>
            </a:r>
            <a:r>
              <a:rPr lang="nb-NO" sz="1200" b="0" i="0" u="none" strike="noStrike" kern="1200" dirty="0" err="1">
                <a:solidFill>
                  <a:schemeClr val="tx1"/>
                </a:solidFill>
                <a:effectLst/>
                <a:latin typeface="+mn-lt"/>
                <a:ea typeface="+mn-ea"/>
                <a:cs typeface="+mn-cs"/>
              </a:rPr>
              <a:t> loro </a:t>
            </a:r>
            <a:r>
              <a:rPr lang="nb-NO" sz="1200" b="0" i="0" u="none" strike="noStrike" kern="1200" dirty="0" err="1">
                <a:solidFill>
                  <a:schemeClr val="tx1"/>
                </a:solidFill>
                <a:effectLst/>
                <a:latin typeface="+mn-lt"/>
                <a:ea typeface="+mn-ea"/>
                <a:cs typeface="+mn-cs"/>
              </a:rPr>
              <a:t>ruolo </a:t>
            </a:r>
            <a:r>
              <a:rPr lang="nb-NO" sz="1200" b="0" i="0" u="none" strike="noStrike" kern="1200" dirty="0">
                <a:solidFill>
                  <a:schemeClr val="tx1"/>
                </a:solidFill>
                <a:effectLst/>
                <a:latin typeface="+mn-lt"/>
                <a:ea typeface="+mn-ea"/>
                <a:cs typeface="+mn-cs"/>
              </a:rPr>
              <a:t>e </a:t>
            </a:r>
            <a:r>
              <a:rPr lang="nb-NO" sz="1200" b="0" i="0" u="none" strike="noStrike" kern="1200" dirty="0" err="1">
                <a:solidFill>
                  <a:schemeClr val="tx1"/>
                </a:solidFill>
                <a:effectLst/>
                <a:latin typeface="+mn-lt"/>
                <a:ea typeface="+mn-ea"/>
                <a:cs typeface="+mn-cs"/>
              </a:rPr>
              <a:t>le loro responsabilità </a:t>
            </a:r>
            <a:r>
              <a:rPr lang="nb-NO" sz="1200" b="0" i="0" u="none" strike="noStrike" kern="1200" dirty="0">
                <a:solidFill>
                  <a:schemeClr val="tx1"/>
                </a:solidFill>
                <a:effectLst/>
                <a:latin typeface="+mn-lt"/>
                <a:ea typeface="+mn-ea"/>
                <a:cs typeface="+mn-cs"/>
              </a:rPr>
              <a:t>nella </a:t>
            </a:r>
            <a:r>
              <a:rPr lang="nb-NO" sz="1200" b="0" i="0" u="none" strike="noStrike" kern="1200" dirty="0" err="1">
                <a:solidFill>
                  <a:schemeClr val="tx1"/>
                </a:solidFill>
                <a:effectLst/>
                <a:latin typeface="+mn-lt"/>
                <a:ea typeface="+mn-ea"/>
                <a:cs typeface="+mn-cs"/>
              </a:rPr>
              <a:t>gestione </a:t>
            </a:r>
            <a:r>
              <a:rPr lang="nb-NO" sz="1200" b="0" i="0" u="none" strike="noStrike" kern="1200" dirty="0">
                <a:solidFill>
                  <a:schemeClr val="tx1"/>
                </a:solidFill>
                <a:effectLst/>
                <a:latin typeface="+mn-lt"/>
                <a:ea typeface="+mn-ea"/>
                <a:cs typeface="+mn-cs"/>
              </a:rPr>
              <a:t>della sicurezza informatica nella </a:t>
            </a:r>
            <a:r>
              <a:rPr lang="nb-NO" sz="1200" b="0" i="0" u="none" strike="noStrike" kern="1200" dirty="0" err="1">
                <a:solidFill>
                  <a:schemeClr val="tx1"/>
                </a:solidFill>
                <a:effectLst/>
                <a:latin typeface="+mn-lt"/>
                <a:ea typeface="+mn-ea"/>
                <a:cs typeface="+mn-cs"/>
              </a:rPr>
              <a:t>loro </a:t>
            </a:r>
            <a:r>
              <a:rPr lang="nb-NO" sz="1200" b="0" i="0" u="none" strike="noStrike" kern="1200" dirty="0" err="1">
                <a:solidFill>
                  <a:schemeClr val="tx1"/>
                </a:solidFill>
                <a:effectLst/>
                <a:latin typeface="+mn-lt"/>
                <a:ea typeface="+mn-ea"/>
                <a:cs typeface="+mn-cs"/>
              </a:rPr>
              <a:t>organizzazione</a:t>
            </a:r>
            <a:r>
              <a:rPr lang="nb-NO" sz="1200" b="0" i="0" u="none" strike="noStrike" kern="1200" dirty="0">
                <a:solidFill>
                  <a:schemeClr val="tx1"/>
                </a:solidFill>
                <a:effectLst/>
                <a:latin typeface="+mn-lt"/>
                <a:ea typeface="+mn-ea"/>
                <a:cs typeface="+mn-cs"/>
              </a:rPr>
              <a:t>. I leader </a:t>
            </a:r>
            <a:r>
              <a:rPr lang="nb-NO" sz="1200" b="0" i="0" u="none" strike="noStrike" kern="1200" dirty="0">
                <a:solidFill>
                  <a:schemeClr val="tx1"/>
                </a:solidFill>
                <a:effectLst/>
                <a:latin typeface="+mn-lt"/>
                <a:ea typeface="+mn-ea"/>
                <a:cs typeface="+mn-cs"/>
              </a:rPr>
              <a:t>devono </a:t>
            </a:r>
            <a:r>
              <a:rPr lang="nb-NO" sz="1200" b="0" i="0" u="none" strike="noStrike" kern="1200" dirty="0" err="1">
                <a:solidFill>
                  <a:schemeClr val="tx1"/>
                </a:solidFill>
                <a:effectLst/>
                <a:latin typeface="+mn-lt"/>
                <a:ea typeface="+mn-ea"/>
                <a:cs typeface="+mn-cs"/>
              </a:rPr>
              <a:t>considerare </a:t>
            </a:r>
            <a:r>
              <a:rPr lang="nb-NO" sz="1200" b="0" i="0" u="none" strike="noStrike" kern="1200" dirty="0" err="1">
                <a:solidFill>
                  <a:schemeClr val="tx1"/>
                </a:solidFill>
                <a:effectLst/>
                <a:latin typeface="+mn-lt"/>
                <a:ea typeface="+mn-ea"/>
                <a:cs typeface="+mn-cs"/>
              </a:rPr>
              <a:t>il </a:t>
            </a:r>
            <a:r>
              <a:rPr lang="nb-NO" sz="1200" b="0" i="0" u="none" strike="noStrike" kern="1200" dirty="0">
                <a:solidFill>
                  <a:schemeClr val="tx1"/>
                </a:solidFill>
                <a:effectLst/>
                <a:latin typeface="+mn-lt"/>
                <a:ea typeface="+mn-ea"/>
                <a:cs typeface="+mn-cs"/>
              </a:rPr>
              <a:t>problema non come una </a:t>
            </a:r>
            <a:r>
              <a:rPr lang="nb-NO" sz="1200" b="0" i="0" u="none" strike="noStrike" kern="1200" dirty="0" err="1">
                <a:solidFill>
                  <a:schemeClr val="tx1"/>
                </a:solidFill>
                <a:effectLst/>
                <a:latin typeface="+mn-lt"/>
                <a:ea typeface="+mn-ea"/>
                <a:cs typeface="+mn-cs"/>
              </a:rPr>
              <a:t>questione </a:t>
            </a:r>
            <a:r>
              <a:rPr lang="nb-NO" sz="1200" b="0" i="0" u="none" strike="noStrike" kern="1200" dirty="0" err="1">
                <a:solidFill>
                  <a:schemeClr val="tx1"/>
                </a:solidFill>
                <a:effectLst/>
                <a:latin typeface="+mn-lt"/>
                <a:ea typeface="+mn-ea"/>
                <a:cs typeface="+mn-cs"/>
              </a:rPr>
              <a:t>tecnica</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senza </a:t>
            </a:r>
            <a:r>
              <a:rPr lang="nb-NO" sz="1200" b="0" i="0" u="none" strike="noStrike" kern="1200" dirty="0">
                <a:solidFill>
                  <a:schemeClr val="tx1"/>
                </a:solidFill>
                <a:effectLst/>
                <a:latin typeface="+mn-lt"/>
                <a:ea typeface="+mn-ea"/>
                <a:cs typeface="+mn-cs"/>
              </a:rPr>
              <a:t>tenere conto </a:t>
            </a:r>
            <a:r>
              <a:rPr lang="nb-NO" sz="1200" b="0" i="0" u="none" strike="noStrike" kern="1200" dirty="0" err="1">
                <a:solidFill>
                  <a:schemeClr val="tx1"/>
                </a:solidFill>
                <a:effectLst/>
                <a:latin typeface="+mn-lt"/>
                <a:ea typeface="+mn-ea"/>
                <a:cs typeface="+mn-cs"/>
              </a:rPr>
              <a:t>dell'impatto </a:t>
            </a:r>
            <a:r>
              <a:rPr lang="nb-NO" sz="1200" b="0" i="0" u="none" strike="noStrike" kern="1200" dirty="0" err="1">
                <a:solidFill>
                  <a:schemeClr val="tx1"/>
                </a:solidFill>
                <a:effectLst/>
                <a:latin typeface="+mn-lt"/>
                <a:ea typeface="+mn-ea"/>
                <a:cs typeface="+mn-cs"/>
              </a:rPr>
              <a:t>sui </a:t>
            </a:r>
            <a:r>
              <a:rPr lang="nb-NO" sz="1200" b="0" i="0" u="none" strike="noStrike" kern="1200" dirty="0" err="1">
                <a:solidFill>
                  <a:schemeClr val="tx1"/>
                </a:solidFill>
                <a:effectLst/>
                <a:latin typeface="+mn-lt"/>
                <a:ea typeface="+mn-ea"/>
                <a:cs typeface="+mn-cs"/>
              </a:rPr>
              <a:t>singoli </a:t>
            </a:r>
            <a:r>
              <a:rPr lang="nb-NO" sz="1200" b="0" i="0" u="none" strike="noStrike" kern="1200" dirty="0" err="1">
                <a:solidFill>
                  <a:schemeClr val="tx1"/>
                </a:solidFill>
                <a:effectLst/>
                <a:latin typeface="+mn-lt"/>
                <a:ea typeface="+mn-ea"/>
                <a:cs typeface="+mn-cs"/>
              </a:rPr>
              <a:t>dipendenti </a:t>
            </a:r>
            <a:r>
              <a:rPr lang="nb-NO" sz="1200" b="0" i="0" u="none" strike="noStrike" kern="1200" dirty="0" err="1">
                <a:solidFill>
                  <a:schemeClr val="tx1"/>
                </a:solidFill>
                <a:effectLst/>
                <a:latin typeface="+mn-lt"/>
                <a:ea typeface="+mn-ea"/>
                <a:cs typeface="+mn-cs"/>
              </a:rPr>
              <a:t>che svolgono </a:t>
            </a:r>
            <a:r>
              <a:rPr lang="nb-NO" sz="1200" b="0" i="0" u="none" strike="noStrike" kern="1200" dirty="0" err="1">
                <a:solidFill>
                  <a:schemeClr val="tx1"/>
                </a:solidFill>
                <a:effectLst/>
                <a:latin typeface="+mn-lt"/>
                <a:ea typeface="+mn-ea"/>
                <a:cs typeface="+mn-cs"/>
              </a:rPr>
              <a:t>le</a:t>
            </a:r>
            <a:r>
              <a:rPr lang="nb-NO" sz="1200" b="0" i="0" u="none" strike="noStrike" kern="1200" dirty="0" err="1">
                <a:solidFill>
                  <a:schemeClr val="tx1"/>
                </a:solidFill>
                <a:effectLst/>
                <a:latin typeface="+mn-lt"/>
                <a:ea typeface="+mn-ea"/>
                <a:cs typeface="+mn-cs"/>
              </a:rPr>
              <a:t> loro </a:t>
            </a:r>
            <a:r>
              <a:rPr lang="nb-NO" sz="1200" b="0" i="0" u="none" strike="noStrike" kern="1200" dirty="0" err="1">
                <a:solidFill>
                  <a:schemeClr val="tx1"/>
                </a:solidFill>
                <a:effectLst/>
                <a:latin typeface="+mn-lt"/>
                <a:ea typeface="+mn-ea"/>
                <a:cs typeface="+mn-cs"/>
              </a:rPr>
              <a:t>mansioni </a:t>
            </a:r>
            <a:r>
              <a:rPr lang="nb-NO" sz="1200" b="0" i="0" u="none" strike="noStrike" kern="1200" dirty="0" err="1">
                <a:solidFill>
                  <a:schemeClr val="tx1"/>
                </a:solidFill>
                <a:effectLst/>
                <a:latin typeface="+mn-lt"/>
                <a:ea typeface="+mn-ea"/>
                <a:cs typeface="+mn-cs"/>
              </a:rPr>
              <a:t>lavorative </a:t>
            </a:r>
            <a:r>
              <a:rPr lang="nb-NO" sz="1200" b="0" i="0" u="none" strike="noStrike" kern="1200" dirty="0" err="1">
                <a:solidFill>
                  <a:schemeClr val="tx1"/>
                </a:solidFill>
                <a:effectLst/>
                <a:latin typeface="+mn-lt"/>
                <a:ea typeface="+mn-ea"/>
                <a:cs typeface="+mn-cs"/>
              </a:rPr>
              <a:t>quotidiane</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La leadership </a:t>
            </a:r>
            <a:r>
              <a:rPr lang="nb-NO" sz="1200" b="0" i="0" u="none" strike="noStrike" kern="1200" dirty="0" err="1">
                <a:solidFill>
                  <a:schemeClr val="tx1"/>
                </a:solidFill>
                <a:effectLst/>
                <a:latin typeface="+mn-lt"/>
                <a:ea typeface="+mn-ea"/>
                <a:cs typeface="+mn-cs"/>
              </a:rPr>
              <a:t>organizzativa</a:t>
            </a:r>
            <a:r>
              <a:rPr lang="nb-NO" sz="1200" b="0" i="0" u="none" strike="noStrike" kern="1200" dirty="0">
                <a:solidFill>
                  <a:schemeClr val="tx1"/>
                </a:solidFill>
                <a:effectLst/>
                <a:latin typeface="+mn-lt"/>
                <a:ea typeface="+mn-ea"/>
                <a:cs typeface="+mn-cs"/>
              </a:rPr>
              <a:t>, </a:t>
            </a:r>
            <a:r>
              <a:rPr lang="nb-NO" sz="1200" b="0" i="0" u="none" strike="noStrike" kern="1200" dirty="0">
                <a:solidFill>
                  <a:schemeClr val="tx1"/>
                </a:solidFill>
                <a:effectLst/>
                <a:latin typeface="+mn-lt"/>
                <a:ea typeface="+mn-ea"/>
                <a:cs typeface="+mn-cs"/>
              </a:rPr>
              <a:t>pur </a:t>
            </a:r>
            <a:r>
              <a:rPr lang="nb-NO" sz="1200" b="0" i="0" u="none" strike="noStrike" kern="1200" dirty="0" err="1">
                <a:solidFill>
                  <a:schemeClr val="tx1"/>
                </a:solidFill>
                <a:effectLst/>
                <a:latin typeface="+mn-lt"/>
                <a:ea typeface="+mn-ea"/>
                <a:cs typeface="+mn-cs"/>
              </a:rPr>
              <a:t>continuando a </a:t>
            </a:r>
            <a:r>
              <a:rPr lang="nb-NO" sz="1200" b="0" i="0" u="none" strike="noStrike" kern="1200" dirty="0" err="1">
                <a:solidFill>
                  <a:schemeClr val="tx1"/>
                </a:solidFill>
                <a:effectLst/>
                <a:latin typeface="+mn-lt"/>
                <a:ea typeface="+mn-ea"/>
                <a:cs typeface="+mn-cs"/>
              </a:rPr>
              <a:t>ribadire </a:t>
            </a:r>
            <a:r>
              <a:rPr lang="nb-NO" sz="1200" b="0" i="0" u="none" strike="noStrike" kern="1200" dirty="0">
                <a:solidFill>
                  <a:schemeClr val="tx1"/>
                </a:solidFill>
                <a:effectLst/>
                <a:latin typeface="+mn-lt"/>
                <a:ea typeface="+mn-ea"/>
                <a:cs typeface="+mn-cs"/>
              </a:rPr>
              <a:t>l'importanza della</a:t>
            </a:r>
            <a:r>
              <a:rPr lang="nb-NO" sz="1200" b="0" i="0" u="none" strike="noStrike" kern="1200" dirty="0" err="1">
                <a:solidFill>
                  <a:schemeClr val="tx1"/>
                </a:solidFill>
                <a:effectLst/>
                <a:latin typeface="+mn-lt"/>
                <a:ea typeface="+mn-ea"/>
                <a:cs typeface="+mn-cs"/>
              </a:rPr>
              <a:t> sicurezza </a:t>
            </a:r>
            <a:r>
              <a:rPr lang="nb-NO" sz="1200" b="0" i="0" u="none" strike="noStrike" kern="1200" dirty="0">
                <a:solidFill>
                  <a:schemeClr val="tx1"/>
                </a:solidFill>
                <a:effectLst/>
                <a:latin typeface="+mn-lt"/>
                <a:ea typeface="+mn-ea"/>
                <a:cs typeface="+mn-cs"/>
              </a:rPr>
              <a:t>per </a:t>
            </a:r>
            <a:r>
              <a:rPr lang="nb-NO" sz="1200" b="0" i="0" u="none" strike="noStrike" kern="1200" dirty="0" err="1">
                <a:solidFill>
                  <a:schemeClr val="tx1"/>
                </a:solidFill>
                <a:effectLst/>
                <a:latin typeface="+mn-lt"/>
                <a:ea typeface="+mn-ea"/>
                <a:cs typeface="+mn-cs"/>
              </a:rPr>
              <a:t>l'organizzazione</a:t>
            </a:r>
            <a:r>
              <a:rPr lang="nb-NO" sz="1200" b="0" i="0" u="none" strike="noStrike" kern="1200" dirty="0">
                <a:solidFill>
                  <a:schemeClr val="tx1"/>
                </a:solidFill>
                <a:effectLst/>
                <a:latin typeface="+mn-lt"/>
                <a:ea typeface="+mn-ea"/>
                <a:cs typeface="+mn-cs"/>
              </a:rPr>
              <a:t>, </a:t>
            </a:r>
            <a:r>
              <a:rPr lang="nb-NO" sz="1200" b="0" i="0" u="none" strike="noStrike" kern="1200" dirty="0">
                <a:solidFill>
                  <a:schemeClr val="tx1"/>
                </a:solidFill>
                <a:effectLst/>
                <a:latin typeface="+mn-lt"/>
                <a:ea typeface="+mn-ea"/>
                <a:cs typeface="+mn-cs"/>
              </a:rPr>
              <a:t>deve </a:t>
            </a:r>
            <a:r>
              <a:rPr lang="nb-NO" sz="1200" b="0" i="0" u="none" strike="noStrike" kern="1200" dirty="0" err="1">
                <a:solidFill>
                  <a:schemeClr val="tx1"/>
                </a:solidFill>
                <a:effectLst/>
                <a:latin typeface="+mn-lt"/>
                <a:ea typeface="+mn-ea"/>
                <a:cs typeface="+mn-cs"/>
              </a:rPr>
              <a:t>assumere </a:t>
            </a:r>
            <a:r>
              <a:rPr lang="nb-NO" sz="1200" b="0" i="0" u="none" strike="noStrike" kern="1200" dirty="0">
                <a:solidFill>
                  <a:schemeClr val="tx1"/>
                </a:solidFill>
                <a:effectLst/>
                <a:latin typeface="+mn-lt"/>
                <a:ea typeface="+mn-ea"/>
                <a:cs typeface="+mn-cs"/>
              </a:rPr>
              <a:t>un </a:t>
            </a:r>
            <a:r>
              <a:rPr lang="nb-NO" sz="1200" b="0" i="0" u="none" strike="noStrike" kern="1200" dirty="0" err="1">
                <a:solidFill>
                  <a:schemeClr val="tx1"/>
                </a:solidFill>
                <a:effectLst/>
                <a:latin typeface="+mn-lt"/>
                <a:ea typeface="+mn-ea"/>
                <a:cs typeface="+mn-cs"/>
              </a:rPr>
              <a:t>ruolo </a:t>
            </a:r>
            <a:r>
              <a:rPr lang="nb-NO" sz="1200" b="0" i="0" u="none" strike="noStrike" kern="1200" dirty="0" err="1">
                <a:solidFill>
                  <a:schemeClr val="tx1"/>
                </a:solidFill>
                <a:effectLst/>
                <a:latin typeface="+mn-lt"/>
                <a:ea typeface="+mn-ea"/>
                <a:cs typeface="+mn-cs"/>
              </a:rPr>
              <a:t>attivo </a:t>
            </a:r>
            <a:r>
              <a:rPr lang="nb-NO" sz="1200" b="0" i="0" u="none" strike="noStrike" kern="1200" dirty="0">
                <a:solidFill>
                  <a:schemeClr val="tx1"/>
                </a:solidFill>
                <a:effectLst/>
                <a:latin typeface="+mn-lt"/>
                <a:ea typeface="+mn-ea"/>
                <a:cs typeface="+mn-cs"/>
              </a:rPr>
              <a:t>per </a:t>
            </a:r>
            <a:r>
              <a:rPr lang="nb-NO" sz="1200" b="0" i="0" u="none" strike="noStrike" kern="1200" dirty="0" err="1">
                <a:solidFill>
                  <a:schemeClr val="tx1"/>
                </a:solidFill>
                <a:effectLst/>
                <a:latin typeface="+mn-lt"/>
                <a:ea typeface="+mn-ea"/>
                <a:cs typeface="+mn-cs"/>
              </a:rPr>
              <a:t>garantire </a:t>
            </a:r>
            <a:r>
              <a:rPr lang="nb-NO" sz="1200" b="0" i="0" u="none" strike="noStrike" kern="1200" dirty="0" err="1">
                <a:solidFill>
                  <a:schemeClr val="tx1"/>
                </a:solidFill>
                <a:effectLst/>
                <a:latin typeface="+mn-lt"/>
                <a:ea typeface="+mn-ea"/>
                <a:cs typeface="+mn-cs"/>
              </a:rPr>
              <a:t>che </a:t>
            </a:r>
            <a:r>
              <a:rPr lang="nb-NO" sz="1200" b="0" i="0" u="none" strike="noStrike" kern="1200" dirty="0" err="1">
                <a:solidFill>
                  <a:schemeClr val="tx1"/>
                </a:solidFill>
                <a:effectLst/>
                <a:latin typeface="+mn-lt"/>
                <a:ea typeface="+mn-ea"/>
                <a:cs typeface="+mn-cs"/>
              </a:rPr>
              <a:t>il </a:t>
            </a:r>
            <a:r>
              <a:rPr lang="nb-NO" sz="1200" b="0" i="0" u="none" strike="noStrike" kern="1200" dirty="0" err="1">
                <a:solidFill>
                  <a:schemeClr val="tx1"/>
                </a:solidFill>
                <a:effectLst/>
                <a:latin typeface="+mn-lt"/>
                <a:ea typeface="+mn-ea"/>
                <a:cs typeface="+mn-cs"/>
              </a:rPr>
              <a:t>comportamento </a:t>
            </a:r>
            <a:r>
              <a:rPr lang="nb-NO" sz="1200" b="0" i="0" u="none" strike="noStrike" kern="1200" dirty="0" err="1">
                <a:solidFill>
                  <a:schemeClr val="tx1"/>
                </a:solidFill>
                <a:effectLst/>
                <a:latin typeface="+mn-lt"/>
                <a:ea typeface="+mn-ea"/>
                <a:cs typeface="+mn-cs"/>
              </a:rPr>
              <a:t>di sicurezza </a:t>
            </a:r>
            <a:r>
              <a:rPr lang="nb-NO" sz="1200" b="0" i="0" u="none" strike="noStrike" kern="1200" dirty="0">
                <a:solidFill>
                  <a:schemeClr val="tx1"/>
                </a:solidFill>
                <a:effectLst/>
                <a:latin typeface="+mn-lt"/>
                <a:ea typeface="+mn-ea"/>
                <a:cs typeface="+mn-cs"/>
              </a:rPr>
              <a:t>richiesto al</a:t>
            </a:r>
            <a:r>
              <a:rPr lang="nb-NO" sz="1200" b="0" i="0" u="none" strike="noStrike" kern="1200" dirty="0">
                <a:solidFill>
                  <a:schemeClr val="tx1"/>
                </a:solidFill>
                <a:effectLst/>
                <a:latin typeface="+mn-lt"/>
                <a:ea typeface="+mn-ea"/>
                <a:cs typeface="+mn-cs"/>
              </a:rPr>
              <a:t> personale </a:t>
            </a:r>
            <a:r>
              <a:rPr lang="nb-NO" sz="1200" b="0" i="0" u="none" strike="noStrike" kern="1200" dirty="0">
                <a:solidFill>
                  <a:schemeClr val="tx1"/>
                </a:solidFill>
                <a:effectLst/>
                <a:latin typeface="+mn-lt"/>
                <a:ea typeface="+mn-ea"/>
                <a:cs typeface="+mn-cs"/>
              </a:rPr>
              <a:t>sia </a:t>
            </a:r>
            <a:r>
              <a:rPr lang="nb-NO" sz="1200" b="0" i="0" u="none" strike="noStrike" kern="1200" dirty="0" err="1">
                <a:solidFill>
                  <a:schemeClr val="tx1"/>
                </a:solidFill>
                <a:effectLst/>
                <a:latin typeface="+mn-lt"/>
                <a:ea typeface="+mn-ea"/>
                <a:cs typeface="+mn-cs"/>
              </a:rPr>
              <a:t>realizzabile </a:t>
            </a:r>
            <a:r>
              <a:rPr lang="nb-NO" sz="1200" b="0" i="0" u="none" strike="noStrike" kern="1200" dirty="0" err="1">
                <a:solidFill>
                  <a:schemeClr val="tx1"/>
                </a:solidFill>
                <a:effectLst/>
                <a:latin typeface="+mn-lt"/>
                <a:ea typeface="+mn-ea"/>
                <a:cs typeface="+mn-cs"/>
              </a:rPr>
              <a:t>nel </a:t>
            </a:r>
            <a:r>
              <a:rPr lang="nb-NO" sz="1200" b="0" i="0" u="none" strike="noStrike" kern="1200" dirty="0" err="1">
                <a:solidFill>
                  <a:schemeClr val="tx1"/>
                </a:solidFill>
                <a:effectLst/>
                <a:latin typeface="+mn-lt"/>
                <a:ea typeface="+mn-ea"/>
                <a:cs typeface="+mn-cs"/>
              </a:rPr>
              <a:t>contesto </a:t>
            </a:r>
            <a:r>
              <a:rPr lang="nb-NO" sz="1200" b="0" i="0" u="none" strike="noStrike" kern="1200" dirty="0">
                <a:solidFill>
                  <a:schemeClr val="tx1"/>
                </a:solidFill>
                <a:effectLst/>
                <a:latin typeface="+mn-lt"/>
                <a:ea typeface="+mn-ea"/>
                <a:cs typeface="+mn-cs"/>
              </a:rPr>
              <a:t>aziendale. </a:t>
            </a:r>
            <a:r>
              <a:rPr lang="nb-NO" sz="1200" b="0" i="0" u="none" strike="noStrike" kern="1200" dirty="0" err="1">
                <a:solidFill>
                  <a:schemeClr val="tx1"/>
                </a:solidFill>
                <a:effectLst/>
                <a:latin typeface="+mn-lt"/>
                <a:ea typeface="+mn-ea"/>
                <a:cs typeface="+mn-cs"/>
              </a:rPr>
              <a:t>In </a:t>
            </a:r>
            <a:r>
              <a:rPr lang="nb-NO" sz="1200" b="0" i="0" u="none" strike="noStrike" kern="1200" dirty="0">
                <a:solidFill>
                  <a:schemeClr val="tx1"/>
                </a:solidFill>
                <a:effectLst/>
                <a:latin typeface="+mn-lt"/>
                <a:ea typeface="+mn-ea"/>
                <a:cs typeface="+mn-cs"/>
              </a:rPr>
              <a:t>questo modo </a:t>
            </a:r>
            <a:r>
              <a:rPr lang="nb-NO" sz="1200" b="0" i="0" u="none" strike="noStrike" kern="1200" dirty="0" err="1">
                <a:solidFill>
                  <a:schemeClr val="tx1"/>
                </a:solidFill>
                <a:effectLst/>
                <a:latin typeface="+mn-lt"/>
                <a:ea typeface="+mn-ea"/>
                <a:cs typeface="+mn-cs"/>
              </a:rPr>
              <a:t>è possibile </a:t>
            </a:r>
            <a:r>
              <a:rPr lang="nb-NO" sz="1200" b="0" i="0" u="none" strike="noStrike" kern="1200" dirty="0" err="1">
                <a:solidFill>
                  <a:schemeClr val="tx1"/>
                </a:solidFill>
                <a:effectLst/>
                <a:latin typeface="+mn-lt"/>
                <a:ea typeface="+mn-ea"/>
                <a:cs typeface="+mn-cs"/>
              </a:rPr>
              <a:t>sviluppare </a:t>
            </a:r>
            <a:r>
              <a:rPr lang="nb-NO" sz="1200" b="0" i="0" u="none" strike="noStrike" kern="1200" dirty="0">
                <a:solidFill>
                  <a:schemeClr val="tx1"/>
                </a:solidFill>
                <a:effectLst/>
                <a:latin typeface="+mn-lt"/>
                <a:ea typeface="+mn-ea"/>
                <a:cs typeface="+mn-cs"/>
              </a:rPr>
              <a:t>l'autoefficacia. </a:t>
            </a:r>
            <a:endParaRPr lang="nb-NO" b="0" dirty="0">
              <a:effectLst/>
            </a:endParaRPr>
          </a:p>
        </p:txBody>
      </p:sp>
      <p:sp>
        <p:nvSpPr>
          <p:cNvPr id="4" name="Plassholder for lysbilde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C31968-C942-0A4A-A985-4800B9457E60}" type="slidenum">
              <a:rPr kumimoji="0" lang="nb-NO" sz="1200" b="0" i="0" u="none" strike="noStrike" kern="1200" cap="none" spc="0" normalizeH="0" baseline="0" noProof="0" smtClean="0">
                <a:ln>
                  <a:noFill/>
                </a:ln>
                <a:solidFill>
                  <a:prstClr val="black"/>
                </a:solidFill>
                <a:effectLst/>
                <a:uLnTx/>
                <a:uFillTx/>
                <a:latin typeface="Aptos" panose="02110004020202020204"/>
                <a:ea typeface="+mn-ea"/>
                <a:cs typeface="+mn-cs"/>
              </a:rPr>
              <a:t>105</a:t>
            </a:fld>
            <a:endParaRPr kumimoji="0" lang="nb-NO"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289196546"/>
      </p:ext>
    </p:extLst>
  </p:cSld>
  <p:clrMapOvr>
    <a:masterClrMapping/>
  </p:clrMapOvr>
</p:notes>
</file>

<file path=ppt/notesSlides/notesSlide32.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rtl="0"/>
            <a:r>
              <a:rPr lang="nb-NO" sz="1200" b="0" i="0" u="none" strike="noStrike" kern="1200" dirty="0">
                <a:solidFill>
                  <a:schemeClr val="tx1"/>
                </a:solidFill>
                <a:effectLst/>
                <a:latin typeface="+mn-lt"/>
                <a:ea typeface="+mn-ea"/>
                <a:cs typeface="+mn-cs"/>
              </a:rPr>
              <a:t>Studi </a:t>
            </a:r>
            <a:r>
              <a:rPr lang="nb-NO" sz="1200" b="0" i="0" u="none" strike="noStrike" kern="1200" dirty="0" err="1">
                <a:solidFill>
                  <a:schemeClr val="tx1"/>
                </a:solidFill>
                <a:effectLst/>
                <a:latin typeface="+mn-lt"/>
                <a:ea typeface="+mn-ea"/>
                <a:cs typeface="+mn-cs"/>
              </a:rPr>
              <a:t>condotti con </a:t>
            </a:r>
            <a:r>
              <a:rPr lang="nb-NO" sz="1200" b="0" i="0" u="none" strike="noStrike" kern="1200" dirty="0" err="1">
                <a:solidFill>
                  <a:schemeClr val="tx1"/>
                </a:solidFill>
                <a:effectLst/>
                <a:latin typeface="+mn-lt"/>
                <a:ea typeface="+mn-ea"/>
                <a:cs typeface="+mn-cs"/>
              </a:rPr>
              <a:t>CISO </a:t>
            </a:r>
            <a:r>
              <a:rPr lang="nb-NO" sz="1200" b="0" i="0" u="none" strike="noStrike" kern="1200" dirty="0">
                <a:solidFill>
                  <a:schemeClr val="tx1"/>
                </a:solidFill>
                <a:effectLst/>
                <a:latin typeface="+mn-lt"/>
                <a:ea typeface="+mn-ea"/>
                <a:cs typeface="+mn-cs"/>
              </a:rPr>
              <a:t>e </a:t>
            </a:r>
            <a:r>
              <a:rPr lang="nb-NO" sz="1200" b="0" i="0" u="none" strike="noStrike" kern="1200" dirty="0" err="1">
                <a:solidFill>
                  <a:schemeClr val="tx1"/>
                </a:solidFill>
                <a:effectLst/>
                <a:latin typeface="+mn-lt"/>
                <a:ea typeface="+mn-ea"/>
                <a:cs typeface="+mn-cs"/>
              </a:rPr>
              <a:t>specialisti </a:t>
            </a:r>
            <a:r>
              <a:rPr lang="nb-NO" sz="1200" b="0" i="0" u="none" strike="noStrike" kern="1200" dirty="0" err="1">
                <a:solidFill>
                  <a:schemeClr val="tx1"/>
                </a:solidFill>
                <a:effectLst/>
                <a:latin typeface="+mn-lt"/>
                <a:ea typeface="+mn-ea"/>
                <a:cs typeface="+mn-cs"/>
              </a:rPr>
              <a:t>della sicurezza </a:t>
            </a:r>
            <a:r>
              <a:rPr lang="nb-NO" sz="1200" b="0" i="0" u="none" strike="noStrike" kern="1200" dirty="0" err="1">
                <a:solidFill>
                  <a:schemeClr val="tx1"/>
                </a:solidFill>
                <a:effectLst/>
                <a:latin typeface="+mn-lt"/>
                <a:ea typeface="+mn-ea"/>
                <a:cs typeface="+mn-cs"/>
              </a:rPr>
              <a:t>hanno evidenziato </a:t>
            </a:r>
            <a:r>
              <a:rPr lang="nb-NO" sz="1200" b="0" i="0" u="none" strike="noStrike" kern="1200" dirty="0">
                <a:solidFill>
                  <a:schemeClr val="tx1"/>
                </a:solidFill>
                <a:effectLst/>
                <a:latin typeface="+mn-lt"/>
                <a:ea typeface="+mn-ea"/>
                <a:cs typeface="+mn-cs"/>
              </a:rPr>
              <a:t>la </a:t>
            </a:r>
            <a:r>
              <a:rPr lang="nb-NO" sz="1200" b="0" i="0" u="none" strike="noStrike" kern="1200" dirty="0" err="1">
                <a:solidFill>
                  <a:schemeClr val="tx1"/>
                </a:solidFill>
                <a:effectLst/>
                <a:latin typeface="+mn-lt"/>
                <a:ea typeface="+mn-ea"/>
                <a:cs typeface="+mn-cs"/>
              </a:rPr>
              <a:t>necessità </a:t>
            </a:r>
            <a:r>
              <a:rPr lang="nb-NO" sz="1200" b="0" i="0" u="none" strike="noStrike" kern="1200" dirty="0">
                <a:solidFill>
                  <a:schemeClr val="tx1"/>
                </a:solidFill>
                <a:effectLst/>
                <a:latin typeface="+mn-lt"/>
                <a:ea typeface="+mn-ea"/>
                <a:cs typeface="+mn-cs"/>
              </a:rPr>
              <a:t>di un </a:t>
            </a:r>
            <a:r>
              <a:rPr lang="nb-NO" sz="1200" b="0" i="0" u="none" strike="noStrike" kern="1200" dirty="0" err="1">
                <a:solidFill>
                  <a:schemeClr val="tx1"/>
                </a:solidFill>
                <a:effectLst/>
                <a:latin typeface="+mn-lt"/>
                <a:ea typeface="+mn-ea"/>
                <a:cs typeface="+mn-cs"/>
              </a:rPr>
              <a:t>cambiamento </a:t>
            </a:r>
            <a:r>
              <a:rPr lang="nb-NO" sz="1200" b="0" i="0" u="none" strike="noStrike" kern="1200" dirty="0" err="1">
                <a:solidFill>
                  <a:schemeClr val="tx1"/>
                </a:solidFill>
                <a:effectLst/>
                <a:latin typeface="+mn-lt"/>
                <a:ea typeface="+mn-ea"/>
                <a:cs typeface="+mn-cs"/>
              </a:rPr>
              <a:t>nelle mansioni lavorative</a:t>
            </a:r>
            <a:r>
              <a:rPr lang="nb-NO" sz="1200" b="0" i="0" u="none" strike="noStrike" kern="1200" dirty="0">
                <a:solidFill>
                  <a:schemeClr val="tx1"/>
                </a:solidFill>
                <a:effectLst/>
                <a:latin typeface="+mn-lt"/>
                <a:ea typeface="+mn-ea"/>
                <a:cs typeface="+mn-cs"/>
              </a:rPr>
              <a:t>. Il punto </a:t>
            </a:r>
            <a:r>
              <a:rPr lang="nb-NO" sz="1200" b="0" i="0" u="none" strike="noStrike" kern="1200" dirty="0" err="1">
                <a:solidFill>
                  <a:schemeClr val="tx1"/>
                </a:solidFill>
                <a:effectLst/>
                <a:latin typeface="+mn-lt"/>
                <a:ea typeface="+mn-ea"/>
                <a:cs typeface="+mn-cs"/>
              </a:rPr>
              <a:t>cruciale è </a:t>
            </a:r>
            <a:r>
              <a:rPr lang="nb-NO" sz="1200" b="0" i="0" u="none" strike="noStrike" kern="1200" dirty="0" err="1">
                <a:solidFill>
                  <a:schemeClr val="tx1"/>
                </a:solidFill>
                <a:effectLst/>
                <a:latin typeface="+mn-lt"/>
                <a:ea typeface="+mn-ea"/>
                <a:cs typeface="+mn-cs"/>
              </a:rPr>
              <a:t>essere </a:t>
            </a:r>
            <a:r>
              <a:rPr lang="nb-NO" sz="1200" b="0" i="0" u="none" strike="noStrike" kern="1200" dirty="0">
                <a:solidFill>
                  <a:schemeClr val="tx1"/>
                </a:solidFill>
                <a:effectLst/>
                <a:latin typeface="+mn-lt"/>
                <a:ea typeface="+mn-ea"/>
                <a:cs typeface="+mn-cs"/>
              </a:rPr>
              <a:t>visibili e </a:t>
            </a:r>
            <a:r>
              <a:rPr lang="nb-NO" sz="1200" b="0" i="0" u="none" strike="noStrike" kern="1200" dirty="0" err="1">
                <a:solidFill>
                  <a:schemeClr val="tx1"/>
                </a:solidFill>
                <a:effectLst/>
                <a:latin typeface="+mn-lt"/>
                <a:ea typeface="+mn-ea"/>
                <a:cs typeface="+mn-cs"/>
              </a:rPr>
              <a:t>disponibili</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Anche</a:t>
            </a:r>
            <a:r>
              <a:rPr lang="nb-NO" sz="1200" b="0" i="0" u="none" strike="noStrike" kern="1200" dirty="0">
                <a:solidFill>
                  <a:schemeClr val="tx1"/>
                </a:solidFill>
                <a:effectLst/>
                <a:latin typeface="+mn-lt"/>
                <a:ea typeface="+mn-ea"/>
                <a:cs typeface="+mn-cs"/>
              </a:rPr>
              <a:t> in questo caso </a:t>
            </a:r>
            <a:r>
              <a:rPr lang="nb-NO" sz="1200" b="0" i="0" u="none" strike="noStrike" kern="1200" dirty="0" err="1">
                <a:solidFill>
                  <a:schemeClr val="tx1"/>
                </a:solidFill>
                <a:effectLst/>
                <a:latin typeface="+mn-lt"/>
                <a:ea typeface="+mn-ea"/>
                <a:cs typeface="+mn-cs"/>
              </a:rPr>
              <a:t>vediamo </a:t>
            </a:r>
            <a:r>
              <a:rPr lang="nb-NO" sz="1200" b="0" i="0" u="none" strike="noStrike" kern="1200" dirty="0" err="1">
                <a:solidFill>
                  <a:schemeClr val="tx1"/>
                </a:solidFill>
                <a:effectLst/>
                <a:latin typeface="+mn-lt"/>
                <a:ea typeface="+mn-ea"/>
                <a:cs typeface="+mn-cs"/>
              </a:rPr>
              <a:t>l'importanza </a:t>
            </a:r>
            <a:r>
              <a:rPr lang="nb-NO" sz="1200" b="0" i="0" u="none" strike="noStrike" kern="1200" dirty="0">
                <a:solidFill>
                  <a:schemeClr val="tx1"/>
                </a:solidFill>
                <a:effectLst/>
                <a:latin typeface="+mn-lt"/>
                <a:ea typeface="+mn-ea"/>
                <a:cs typeface="+mn-cs"/>
              </a:rPr>
              <a:t>del </a:t>
            </a:r>
            <a:r>
              <a:rPr lang="nb-NO" sz="1200" b="0" i="0" u="none" strike="noStrike" kern="1200" dirty="0" err="1">
                <a:solidFill>
                  <a:schemeClr val="tx1"/>
                </a:solidFill>
                <a:effectLst/>
                <a:latin typeface="+mn-lt"/>
                <a:ea typeface="+mn-ea"/>
                <a:cs typeface="+mn-cs"/>
              </a:rPr>
              <a:t>"ruolo </a:t>
            </a:r>
            <a:r>
              <a:rPr lang="nb-NO" sz="1200" b="0" i="0" u="none" strike="noStrike" kern="1200" dirty="0">
                <a:solidFill>
                  <a:schemeClr val="tx1"/>
                </a:solidFill>
                <a:effectLst/>
                <a:latin typeface="+mn-lt"/>
                <a:ea typeface="+mn-ea"/>
                <a:cs typeface="+mn-cs"/>
              </a:rPr>
              <a:t>modello" e del "coaching" come </a:t>
            </a:r>
            <a:r>
              <a:rPr lang="nb-NO" sz="1200" b="0" i="0" u="none" strike="noStrike" kern="1200" dirty="0" err="1">
                <a:solidFill>
                  <a:schemeClr val="tx1"/>
                </a:solidFill>
                <a:effectLst/>
                <a:latin typeface="+mn-lt"/>
                <a:ea typeface="+mn-ea"/>
                <a:cs typeface="+mn-cs"/>
              </a:rPr>
              <a:t>percorso</a:t>
            </a:r>
            <a:r>
              <a:rPr lang="nb-NO" sz="1200" b="0" i="0" u="none" strike="noStrike" kern="1200" dirty="0">
                <a:solidFill>
                  <a:schemeClr val="tx1"/>
                </a:solidFill>
                <a:effectLst/>
                <a:latin typeface="+mn-lt"/>
                <a:ea typeface="+mn-ea"/>
                <a:cs typeface="+mn-cs"/>
              </a:rPr>
              <a:t> di performance</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Purtroppo, </a:t>
            </a:r>
            <a:r>
              <a:rPr lang="nb-NO" sz="1200" b="0" i="0" u="none" strike="noStrike" kern="1200" dirty="0" err="1">
                <a:solidFill>
                  <a:schemeClr val="tx1"/>
                </a:solidFill>
                <a:effectLst/>
                <a:latin typeface="+mn-lt"/>
                <a:ea typeface="+mn-ea"/>
                <a:cs typeface="+mn-cs"/>
              </a:rPr>
              <a:t>ciò che </a:t>
            </a:r>
            <a:r>
              <a:rPr lang="nb-NO" sz="1200" b="0" i="0" u="none" strike="noStrike" kern="1200" dirty="0">
                <a:solidFill>
                  <a:schemeClr val="tx1"/>
                </a:solidFill>
                <a:effectLst/>
                <a:latin typeface="+mn-lt"/>
                <a:ea typeface="+mn-ea"/>
                <a:cs typeface="+mn-cs"/>
              </a:rPr>
              <a:t>si </a:t>
            </a:r>
            <a:r>
              <a:rPr lang="nb-NO" sz="1200" b="0" i="0" u="none" strike="noStrike" kern="1200" dirty="0" err="1">
                <a:solidFill>
                  <a:schemeClr val="tx1"/>
                </a:solidFill>
                <a:effectLst/>
                <a:latin typeface="+mn-lt"/>
                <a:ea typeface="+mn-ea"/>
                <a:cs typeface="+mn-cs"/>
              </a:rPr>
              <a:t>osserva </a:t>
            </a:r>
            <a:r>
              <a:rPr lang="nb-NO" sz="1200" b="0" i="0" u="none" strike="noStrike" kern="1200" dirty="0" err="1">
                <a:solidFill>
                  <a:schemeClr val="tx1"/>
                </a:solidFill>
                <a:effectLst/>
                <a:latin typeface="+mn-lt"/>
                <a:ea typeface="+mn-ea"/>
                <a:cs typeface="+mn-cs"/>
              </a:rPr>
              <a:t>spesso </a:t>
            </a:r>
            <a:r>
              <a:rPr lang="nb-NO" sz="1200" b="0" i="0" u="none" strike="noStrike" kern="1200" dirty="0">
                <a:solidFill>
                  <a:schemeClr val="tx1"/>
                </a:solidFill>
                <a:effectLst/>
                <a:latin typeface="+mn-lt"/>
                <a:ea typeface="+mn-ea"/>
                <a:cs typeface="+mn-cs"/>
              </a:rPr>
              <a:t>è una modalità di </a:t>
            </a:r>
            <a:r>
              <a:rPr lang="nb-NO" sz="1200" b="0" i="0" u="none" strike="noStrike" kern="1200" dirty="0" err="1">
                <a:solidFill>
                  <a:schemeClr val="tx1"/>
                </a:solidFill>
                <a:effectLst/>
                <a:latin typeface="+mn-lt"/>
                <a:ea typeface="+mn-ea"/>
                <a:cs typeface="+mn-cs"/>
              </a:rPr>
              <a:t>comunicazione </a:t>
            </a:r>
            <a:r>
              <a:rPr lang="nb-NO" sz="1200" b="0" i="0" u="none" strike="noStrike" kern="1200" dirty="0" err="1">
                <a:solidFill>
                  <a:schemeClr val="tx1"/>
                </a:solidFill>
                <a:effectLst/>
                <a:latin typeface="+mn-lt"/>
                <a:ea typeface="+mn-ea"/>
                <a:cs typeface="+mn-cs"/>
              </a:rPr>
              <a:t>che </a:t>
            </a:r>
            <a:r>
              <a:rPr lang="nb-NO" sz="1200" b="0" i="0" u="none" strike="noStrike" kern="1200" dirty="0" err="1">
                <a:solidFill>
                  <a:schemeClr val="tx1"/>
                </a:solidFill>
                <a:effectLst/>
                <a:latin typeface="+mn-lt"/>
                <a:ea typeface="+mn-ea"/>
                <a:cs typeface="+mn-cs"/>
              </a:rPr>
              <a:t>fa </a:t>
            </a:r>
            <a:r>
              <a:rPr lang="nb-NO" sz="1200" b="0" i="0" u="none" strike="noStrike" kern="1200" dirty="0" err="1">
                <a:solidFill>
                  <a:schemeClr val="tx1"/>
                </a:solidFill>
                <a:effectLst/>
                <a:latin typeface="+mn-lt"/>
                <a:ea typeface="+mn-ea"/>
                <a:cs typeface="+mn-cs"/>
              </a:rPr>
              <a:t>esattamente </a:t>
            </a:r>
            <a:r>
              <a:rPr lang="nb-NO" sz="1200" b="0" i="0" u="none" strike="noStrike" kern="1200" dirty="0" err="1">
                <a:solidFill>
                  <a:schemeClr val="tx1"/>
                </a:solidFill>
                <a:effectLst/>
                <a:latin typeface="+mn-lt"/>
                <a:ea typeface="+mn-ea"/>
                <a:cs typeface="+mn-cs"/>
              </a:rPr>
              <a:t>l'opposto</a:t>
            </a:r>
            <a:r>
              <a:rPr lang="nb-NO" sz="1200" b="0" i="0" u="none" strike="noStrike" kern="1200" dirty="0">
                <a:solidFill>
                  <a:schemeClr val="tx1"/>
                </a:solidFill>
                <a:effectLst/>
                <a:latin typeface="+mn-lt"/>
                <a:ea typeface="+mn-ea"/>
                <a:cs typeface="+mn-cs"/>
              </a:rPr>
              <a:t>. </a:t>
            </a:r>
            <a:br>
              <a:rPr lang="nb-NO" b="0" dirty="0">
                <a:effectLst/>
              </a:rPr>
            </a:br>
            <a:br>
              <a:rPr lang="nb-NO" b="0" dirty="0">
                <a:effectLst/>
              </a:rPr>
            </a:br>
            <a:r>
              <a:rPr lang="nb-NO" sz="1200" b="0" i="0" u="none" strike="noStrike" kern="1200" dirty="0">
                <a:solidFill>
                  <a:schemeClr val="tx1"/>
                </a:solidFill>
                <a:effectLst/>
                <a:latin typeface="+mn-lt"/>
                <a:ea typeface="+mn-ea"/>
                <a:cs typeface="+mn-cs"/>
              </a:rPr>
              <a:t>I team </a:t>
            </a:r>
            <a:r>
              <a:rPr lang="nb-NO" sz="1200" b="0" i="0" u="none" strike="noStrike" kern="1200" dirty="0" err="1">
                <a:solidFill>
                  <a:schemeClr val="tx1"/>
                </a:solidFill>
                <a:effectLst/>
                <a:latin typeface="+mn-lt"/>
                <a:ea typeface="+mn-ea"/>
                <a:cs typeface="+mn-cs"/>
              </a:rPr>
              <a:t>di risposta </a:t>
            </a:r>
            <a:r>
              <a:rPr lang="nb-NO" sz="1200" b="0" i="0" u="none" strike="noStrike" kern="1200" dirty="0" err="1">
                <a:solidFill>
                  <a:schemeClr val="tx1"/>
                </a:solidFill>
                <a:effectLst/>
                <a:latin typeface="+mn-lt"/>
                <a:ea typeface="+mn-ea"/>
                <a:cs typeface="+mn-cs"/>
              </a:rPr>
              <a:t>agli incidenti </a:t>
            </a:r>
            <a:r>
              <a:rPr lang="nb-NO" sz="1200" b="0" i="0" u="none" strike="noStrike" kern="1200" dirty="0">
                <a:solidFill>
                  <a:schemeClr val="tx1"/>
                </a:solidFill>
                <a:effectLst/>
                <a:latin typeface="+mn-lt"/>
                <a:ea typeface="+mn-ea"/>
                <a:cs typeface="+mn-cs"/>
              </a:rPr>
              <a:t>(</a:t>
            </a:r>
            <a:r>
              <a:rPr lang="nb-NO" sz="1200" b="0" i="0" u="none" strike="noStrike" kern="1200" dirty="0" err="1">
                <a:solidFill>
                  <a:schemeClr val="tx1"/>
                </a:solidFill>
                <a:effectLst/>
                <a:latin typeface="+mn-lt"/>
                <a:ea typeface="+mn-ea"/>
                <a:cs typeface="+mn-cs"/>
              </a:rPr>
              <a:t>CSIRT</a:t>
            </a:r>
            <a:r>
              <a:rPr lang="nb-NO" sz="1200" b="0" i="0" u="none" strike="noStrike" kern="1200" dirty="0" err="1">
                <a:solidFill>
                  <a:schemeClr val="tx1"/>
                </a:solidFill>
                <a:effectLst/>
                <a:latin typeface="+mn-lt"/>
                <a:ea typeface="+mn-ea"/>
                <a:cs typeface="+mn-cs"/>
              </a:rPr>
              <a:t>/CERT </a:t>
            </a:r>
            <a:r>
              <a:rPr lang="nb-NO" sz="1200" b="0" i="0" u="none" strike="noStrike" kern="1200" dirty="0">
                <a:solidFill>
                  <a:schemeClr val="tx1"/>
                </a:solidFill>
                <a:effectLst/>
                <a:latin typeface="+mn-lt"/>
                <a:ea typeface="+mn-ea"/>
                <a:cs typeface="+mn-cs"/>
              </a:rPr>
              <a:t>e </a:t>
            </a:r>
            <a:r>
              <a:rPr lang="nb-NO" sz="1200" b="0" i="0" u="none" strike="noStrike" kern="1200" dirty="0" err="1">
                <a:solidFill>
                  <a:schemeClr val="tx1"/>
                </a:solidFill>
                <a:effectLst/>
                <a:latin typeface="+mn-lt"/>
                <a:ea typeface="+mn-ea"/>
                <a:cs typeface="+mn-cs"/>
              </a:rPr>
              <a:t>SOC</a:t>
            </a:r>
            <a:r>
              <a:rPr lang="nb-NO" sz="1200" b="0" i="0" u="none" strike="noStrike" kern="1200" dirty="0">
                <a:solidFill>
                  <a:schemeClr val="tx1"/>
                </a:solidFill>
                <a:effectLst/>
                <a:latin typeface="+mn-lt"/>
                <a:ea typeface="+mn-ea"/>
                <a:cs typeface="+mn-cs"/>
              </a:rPr>
              <a:t>) e </a:t>
            </a:r>
            <a:r>
              <a:rPr lang="nb-NO" sz="1200" b="0" i="0" u="none" strike="noStrike" kern="1200" dirty="0">
                <a:solidFill>
                  <a:schemeClr val="tx1"/>
                </a:solidFill>
                <a:effectLst/>
                <a:latin typeface="+mn-lt"/>
                <a:ea typeface="+mn-ea"/>
                <a:cs typeface="+mn-cs"/>
              </a:rPr>
              <a:t>il personale </a:t>
            </a:r>
            <a:r>
              <a:rPr lang="nb-NO" sz="1200" b="0" i="0" u="none" strike="noStrike" kern="1200" dirty="0" err="1">
                <a:solidFill>
                  <a:schemeClr val="tx1"/>
                </a:solidFill>
                <a:effectLst/>
                <a:latin typeface="+mn-lt"/>
                <a:ea typeface="+mn-ea"/>
                <a:cs typeface="+mn-cs"/>
              </a:rPr>
              <a:t>dei centri </a:t>
            </a:r>
            <a:r>
              <a:rPr lang="nb-NO" sz="1200" b="0" i="0" u="none" strike="noStrike" kern="1200" dirty="0" err="1">
                <a:solidFill>
                  <a:schemeClr val="tx1"/>
                </a:solidFill>
                <a:effectLst/>
                <a:latin typeface="+mn-lt"/>
                <a:ea typeface="+mn-ea"/>
                <a:cs typeface="+mn-cs"/>
              </a:rPr>
              <a:t>operativi </a:t>
            </a:r>
            <a:r>
              <a:rPr lang="nb-NO" sz="1200" b="0" i="0" u="none" strike="noStrike" kern="1200" dirty="0" err="1">
                <a:solidFill>
                  <a:schemeClr val="tx1"/>
                </a:solidFill>
                <a:effectLst/>
                <a:latin typeface="+mn-lt"/>
                <a:ea typeface="+mn-ea"/>
                <a:cs typeface="+mn-cs"/>
              </a:rPr>
              <a:t>di sicurezza </a:t>
            </a:r>
            <a:r>
              <a:rPr lang="nb-NO" sz="1200" b="0" i="0" u="none" strike="noStrike" kern="1200" dirty="0" err="1">
                <a:solidFill>
                  <a:schemeClr val="tx1"/>
                </a:solidFill>
                <a:effectLst/>
                <a:latin typeface="+mn-lt"/>
                <a:ea typeface="+mn-ea"/>
                <a:cs typeface="+mn-cs"/>
              </a:rPr>
              <a:t>sono </a:t>
            </a:r>
            <a:r>
              <a:rPr lang="nb-NO" sz="1200" b="0" i="0" u="none" strike="noStrike" kern="1200" dirty="0" err="1">
                <a:solidFill>
                  <a:schemeClr val="tx1"/>
                </a:solidFill>
                <a:effectLst/>
                <a:latin typeface="+mn-lt"/>
                <a:ea typeface="+mn-ea"/>
                <a:cs typeface="+mn-cs"/>
              </a:rPr>
              <a:t>tra </a:t>
            </a:r>
            <a:r>
              <a:rPr lang="nb-NO" sz="1200" b="0" i="0" u="none" strike="noStrike" kern="1200" dirty="0" err="1">
                <a:solidFill>
                  <a:schemeClr val="tx1"/>
                </a:solidFill>
                <a:effectLst/>
                <a:latin typeface="+mn-lt"/>
                <a:ea typeface="+mn-ea"/>
                <a:cs typeface="+mn-cs"/>
              </a:rPr>
              <a:t>le </a:t>
            </a:r>
            <a:r>
              <a:rPr lang="nb-NO" sz="1200" b="0" i="0" u="none" strike="noStrike" kern="1200" dirty="0" err="1">
                <a:solidFill>
                  <a:schemeClr val="tx1"/>
                </a:solidFill>
                <a:effectLst/>
                <a:latin typeface="+mn-lt"/>
                <a:ea typeface="+mn-ea"/>
                <a:cs typeface="+mn-cs"/>
              </a:rPr>
              <a:t>risorse </a:t>
            </a:r>
            <a:r>
              <a:rPr lang="nb-NO" sz="1200" b="0" i="0" u="none" strike="noStrike" kern="1200" dirty="0">
                <a:solidFill>
                  <a:schemeClr val="tx1"/>
                </a:solidFill>
                <a:effectLst/>
                <a:latin typeface="+mn-lt"/>
                <a:ea typeface="+mn-ea"/>
                <a:cs typeface="+mn-cs"/>
              </a:rPr>
              <a:t>più </a:t>
            </a:r>
            <a:r>
              <a:rPr lang="nb-NO" sz="1200" b="0" i="0" u="none" strike="noStrike" kern="1200" dirty="0" err="1">
                <a:solidFill>
                  <a:schemeClr val="tx1"/>
                </a:solidFill>
                <a:effectLst/>
                <a:latin typeface="+mn-lt"/>
                <a:ea typeface="+mn-ea"/>
                <a:cs typeface="+mn-cs"/>
              </a:rPr>
              <a:t>importanti </a:t>
            </a:r>
            <a:r>
              <a:rPr lang="nb-NO" sz="1200" b="0" i="0" u="none" strike="noStrike" kern="1200" dirty="0" err="1">
                <a:solidFill>
                  <a:schemeClr val="tx1"/>
                </a:solidFill>
                <a:effectLst/>
                <a:latin typeface="+mn-lt"/>
                <a:ea typeface="+mn-ea"/>
                <a:cs typeface="+mn-cs"/>
              </a:rPr>
              <a:t>nella </a:t>
            </a:r>
            <a:r>
              <a:rPr lang="nb-NO" sz="1200" b="0" i="0" u="none" strike="noStrike" kern="1200" dirty="0">
                <a:solidFill>
                  <a:schemeClr val="tx1"/>
                </a:solidFill>
                <a:effectLst/>
                <a:latin typeface="+mn-lt"/>
                <a:ea typeface="+mn-ea"/>
                <a:cs typeface="+mn-cs"/>
              </a:rPr>
              <a:t>lotta </a:t>
            </a:r>
            <a:r>
              <a:rPr lang="nb-NO" sz="1200" b="0" i="0" u="none" strike="noStrike" kern="1200" dirty="0" err="1">
                <a:solidFill>
                  <a:schemeClr val="tx1"/>
                </a:solidFill>
                <a:effectLst/>
                <a:latin typeface="+mn-lt"/>
                <a:ea typeface="+mn-ea"/>
                <a:cs typeface="+mn-cs"/>
              </a:rPr>
              <a:t>contro </a:t>
            </a:r>
            <a:r>
              <a:rPr lang="nb-NO" sz="1200" b="0" i="0" u="none" strike="noStrike" kern="1200" dirty="0" err="1">
                <a:solidFill>
                  <a:schemeClr val="tx1"/>
                </a:solidFill>
                <a:effectLst/>
                <a:latin typeface="+mn-lt"/>
                <a:ea typeface="+mn-ea"/>
                <a:cs typeface="+mn-cs"/>
              </a:rPr>
              <a:t>le minacce</a:t>
            </a:r>
            <a:r>
              <a:rPr lang="nb-NO" sz="1200" b="0" i="0" u="none" strike="noStrike" kern="1200" dirty="0">
                <a:solidFill>
                  <a:schemeClr val="tx1"/>
                </a:solidFill>
                <a:effectLst/>
                <a:latin typeface="+mn-lt"/>
                <a:ea typeface="+mn-ea"/>
                <a:cs typeface="+mn-cs"/>
              </a:rPr>
              <a:t> informatiche</a:t>
            </a:r>
            <a:r>
              <a:rPr lang="nb-NO" sz="1200" b="0" i="0" u="none" strike="noStrike" kern="1200" dirty="0">
                <a:solidFill>
                  <a:schemeClr val="tx1"/>
                </a:solidFill>
                <a:effectLst/>
                <a:latin typeface="+mn-lt"/>
                <a:ea typeface="+mn-ea"/>
                <a:cs typeface="+mn-cs"/>
              </a:rPr>
              <a:t>. </a:t>
            </a:r>
            <a:r>
              <a:rPr lang="nb-NO" sz="1200" b="0" i="0" u="none" strike="noStrike" kern="1200" dirty="0">
                <a:solidFill>
                  <a:schemeClr val="tx1"/>
                </a:solidFill>
                <a:effectLst/>
                <a:latin typeface="+mn-lt"/>
                <a:ea typeface="+mn-ea"/>
                <a:cs typeface="+mn-cs"/>
              </a:rPr>
              <a:t>È </a:t>
            </a:r>
            <a:r>
              <a:rPr lang="nb-NO" sz="1200" b="0" i="0" u="none" strike="noStrike" kern="1200" dirty="0" err="1">
                <a:solidFill>
                  <a:schemeClr val="tx1"/>
                </a:solidFill>
                <a:effectLst/>
                <a:latin typeface="+mn-lt"/>
                <a:ea typeface="+mn-ea"/>
                <a:cs typeface="+mn-cs"/>
              </a:rPr>
              <a:t>chiaramente </a:t>
            </a:r>
            <a:r>
              <a:rPr lang="nb-NO" sz="1200" b="0" i="0" u="none" strike="noStrike" kern="1200" dirty="0" err="1">
                <a:solidFill>
                  <a:schemeClr val="tx1"/>
                </a:solidFill>
                <a:effectLst/>
                <a:latin typeface="+mn-lt"/>
                <a:ea typeface="+mn-ea"/>
                <a:cs typeface="+mn-cs"/>
              </a:rPr>
              <a:t>importante </a:t>
            </a:r>
            <a:r>
              <a:rPr lang="nb-NO" sz="1200" b="0" i="0" u="none" strike="noStrike" kern="1200" dirty="0" err="1">
                <a:solidFill>
                  <a:schemeClr val="tx1"/>
                </a:solidFill>
                <a:effectLst/>
                <a:latin typeface="+mn-lt"/>
                <a:ea typeface="+mn-ea"/>
                <a:cs typeface="+mn-cs"/>
              </a:rPr>
              <a:t>consentire </a:t>
            </a:r>
            <a:r>
              <a:rPr lang="nb-NO" sz="1200" b="0" i="0" u="none" strike="noStrike" kern="1200" dirty="0" err="1">
                <a:solidFill>
                  <a:schemeClr val="tx1"/>
                </a:solidFill>
                <a:effectLst/>
                <a:latin typeface="+mn-lt"/>
                <a:ea typeface="+mn-ea"/>
                <a:cs typeface="+mn-cs"/>
              </a:rPr>
              <a:t>loro </a:t>
            </a:r>
            <a:r>
              <a:rPr lang="nb-NO" sz="1200" b="0" i="0" u="none" strike="noStrike" kern="1200" dirty="0">
                <a:solidFill>
                  <a:schemeClr val="tx1"/>
                </a:solidFill>
                <a:effectLst/>
                <a:latin typeface="+mn-lt"/>
                <a:ea typeface="+mn-ea"/>
                <a:cs typeface="+mn-cs"/>
              </a:rPr>
              <a:t>di </a:t>
            </a:r>
            <a:r>
              <a:rPr lang="nb-NO" sz="1200" b="0" i="0" u="none" strike="noStrike" kern="1200" dirty="0" err="1">
                <a:solidFill>
                  <a:schemeClr val="tx1"/>
                </a:solidFill>
                <a:effectLst/>
                <a:latin typeface="+mn-lt"/>
                <a:ea typeface="+mn-ea"/>
                <a:cs typeface="+mn-cs"/>
              </a:rPr>
              <a:t>svolgere </a:t>
            </a:r>
            <a:r>
              <a:rPr lang="nb-NO" sz="1200" b="0" i="0" u="none" strike="noStrike" kern="1200" dirty="0" err="1">
                <a:solidFill>
                  <a:schemeClr val="tx1"/>
                </a:solidFill>
                <a:effectLst/>
                <a:latin typeface="+mn-lt"/>
                <a:ea typeface="+mn-ea"/>
                <a:cs typeface="+mn-cs"/>
              </a:rPr>
              <a:t>bene </a:t>
            </a:r>
            <a:r>
              <a:rPr lang="nb-NO" sz="1200" b="0" i="0" u="none" strike="noStrike" kern="1200" dirty="0" err="1">
                <a:solidFill>
                  <a:schemeClr val="tx1"/>
                </a:solidFill>
                <a:effectLst/>
                <a:latin typeface="+mn-lt"/>
                <a:ea typeface="+mn-ea"/>
                <a:cs typeface="+mn-cs"/>
              </a:rPr>
              <a:t>il proprio lavoro</a:t>
            </a:r>
            <a:r>
              <a:rPr lang="nb-NO" sz="1200" b="0" i="0" u="none" strike="noStrike" kern="1200" dirty="0">
                <a:solidFill>
                  <a:schemeClr val="tx1"/>
                </a:solidFill>
                <a:effectLst/>
                <a:latin typeface="+mn-lt"/>
                <a:ea typeface="+mn-ea"/>
                <a:cs typeface="+mn-cs"/>
              </a:rPr>
              <a:t>. L'ENISA </a:t>
            </a:r>
            <a:r>
              <a:rPr lang="nb-NO" sz="1200" b="0" i="0" u="none" strike="noStrike" kern="1200" dirty="0" err="1">
                <a:solidFill>
                  <a:schemeClr val="tx1"/>
                </a:solidFill>
                <a:effectLst/>
                <a:latin typeface="+mn-lt"/>
                <a:ea typeface="+mn-ea"/>
                <a:cs typeface="+mn-cs"/>
              </a:rPr>
              <a:t>ha riscontrato </a:t>
            </a:r>
            <a:r>
              <a:rPr lang="nb-NO" sz="1200" b="0" i="0" u="none" strike="noStrike" kern="1200" dirty="0" err="1">
                <a:solidFill>
                  <a:schemeClr val="tx1"/>
                </a:solidFill>
                <a:effectLst/>
                <a:latin typeface="+mn-lt"/>
                <a:ea typeface="+mn-ea"/>
                <a:cs typeface="+mn-cs"/>
              </a:rPr>
              <a:t>che </a:t>
            </a:r>
            <a:r>
              <a:rPr lang="nb-NO" sz="1200" b="0" i="0" u="none" strike="noStrike" kern="1200" dirty="0" err="1">
                <a:solidFill>
                  <a:schemeClr val="tx1"/>
                </a:solidFill>
                <a:effectLst/>
                <a:latin typeface="+mn-lt"/>
                <a:ea typeface="+mn-ea"/>
                <a:cs typeface="+mn-cs"/>
              </a:rPr>
              <a:t>il burnout </a:t>
            </a:r>
            <a:r>
              <a:rPr lang="nb-NO" sz="1200" b="0" i="0" u="none" strike="noStrike" kern="1200" dirty="0">
                <a:solidFill>
                  <a:schemeClr val="tx1"/>
                </a:solidFill>
                <a:effectLst/>
                <a:latin typeface="+mn-lt"/>
                <a:ea typeface="+mn-ea"/>
                <a:cs typeface="+mn-cs"/>
              </a:rPr>
              <a:t>è un </a:t>
            </a:r>
            <a:r>
              <a:rPr lang="nb-NO" sz="1200" b="0" i="0" u="none" strike="noStrike" kern="1200" dirty="0">
                <a:solidFill>
                  <a:schemeClr val="tx1"/>
                </a:solidFill>
                <a:effectLst/>
                <a:latin typeface="+mn-lt"/>
                <a:ea typeface="+mn-ea"/>
                <a:cs typeface="+mn-cs"/>
              </a:rPr>
              <a:t>problema </a:t>
            </a:r>
            <a:r>
              <a:rPr lang="nb-NO" sz="1200" b="0" i="0" u="none" strike="noStrike" kern="1200" dirty="0" err="1">
                <a:solidFill>
                  <a:schemeClr val="tx1"/>
                </a:solidFill>
                <a:effectLst/>
                <a:latin typeface="+mn-lt"/>
                <a:ea typeface="+mn-ea"/>
                <a:cs typeface="+mn-cs"/>
              </a:rPr>
              <a:t>grave</a:t>
            </a:r>
            <a:r>
              <a:rPr lang="nb-NO" sz="1200" b="0" i="0" u="none" strike="noStrike" kern="1200" dirty="0">
                <a:solidFill>
                  <a:schemeClr val="tx1"/>
                </a:solidFill>
                <a:effectLst/>
                <a:latin typeface="+mn-lt"/>
                <a:ea typeface="+mn-ea"/>
                <a:cs typeface="+mn-cs"/>
              </a:rPr>
              <a:t>. Ciò </a:t>
            </a:r>
            <a:r>
              <a:rPr lang="nb-NO" sz="1200" b="0" i="0" u="none" strike="noStrike" kern="1200" dirty="0" err="1">
                <a:solidFill>
                  <a:schemeClr val="tx1"/>
                </a:solidFill>
                <a:effectLst/>
                <a:latin typeface="+mn-lt"/>
                <a:ea typeface="+mn-ea"/>
                <a:cs typeface="+mn-cs"/>
              </a:rPr>
              <a:t>dovrebbe </a:t>
            </a:r>
            <a:r>
              <a:rPr lang="nb-NO" sz="1200" b="0" i="0" u="none" strike="noStrike" kern="1200" dirty="0">
                <a:solidFill>
                  <a:schemeClr val="tx1"/>
                </a:solidFill>
                <a:effectLst/>
                <a:latin typeface="+mn-lt"/>
                <a:ea typeface="+mn-ea"/>
                <a:cs typeface="+mn-cs"/>
              </a:rPr>
              <a:t>destare </a:t>
            </a:r>
            <a:r>
              <a:rPr lang="nb-NO" sz="1200" b="0" i="0" u="none" strike="noStrike" kern="1200" dirty="0" err="1">
                <a:solidFill>
                  <a:schemeClr val="tx1"/>
                </a:solidFill>
                <a:effectLst/>
                <a:latin typeface="+mn-lt"/>
                <a:ea typeface="+mn-ea"/>
                <a:cs typeface="+mn-cs"/>
              </a:rPr>
              <a:t>preoccupazione</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soprattutto </a:t>
            </a:r>
            <a:r>
              <a:rPr lang="nb-NO" sz="1200" b="0" i="0" u="none" strike="noStrike" kern="1200" dirty="0">
                <a:solidFill>
                  <a:schemeClr val="tx1"/>
                </a:solidFill>
                <a:effectLst/>
                <a:latin typeface="+mn-lt"/>
                <a:ea typeface="+mn-ea"/>
                <a:cs typeface="+mn-cs"/>
              </a:rPr>
              <a:t>alla luce </a:t>
            </a:r>
            <a:r>
              <a:rPr lang="nb-NO" sz="1200" b="0" i="0" u="none" strike="noStrike" kern="1200" dirty="0" err="1">
                <a:solidFill>
                  <a:schemeClr val="tx1"/>
                </a:solidFill>
                <a:effectLst/>
                <a:latin typeface="+mn-lt"/>
                <a:ea typeface="+mn-ea"/>
                <a:cs typeface="+mn-cs"/>
              </a:rPr>
              <a:t>della </a:t>
            </a:r>
            <a:r>
              <a:rPr lang="nb-NO" sz="1200" b="0" i="0" u="none" strike="noStrike" kern="1200" dirty="0" err="1">
                <a:solidFill>
                  <a:schemeClr val="tx1"/>
                </a:solidFill>
                <a:effectLst/>
                <a:latin typeface="+mn-lt"/>
                <a:ea typeface="+mn-ea"/>
                <a:cs typeface="+mn-cs"/>
              </a:rPr>
              <a:t>crescente </a:t>
            </a:r>
            <a:r>
              <a:rPr lang="nb-NO" sz="1200" b="0" i="0" u="none" strike="noStrike" kern="1200" dirty="0" err="1">
                <a:solidFill>
                  <a:schemeClr val="tx1"/>
                </a:solidFill>
                <a:effectLst/>
                <a:latin typeface="+mn-lt"/>
                <a:ea typeface="+mn-ea"/>
                <a:cs typeface="+mn-cs"/>
              </a:rPr>
              <a:t>carenza </a:t>
            </a:r>
            <a:r>
              <a:rPr lang="nb-NO" sz="1200" b="0" i="0" u="none" strike="noStrike" kern="1200" dirty="0">
                <a:solidFill>
                  <a:schemeClr val="tx1"/>
                </a:solidFill>
                <a:effectLst/>
                <a:latin typeface="+mn-lt"/>
                <a:ea typeface="+mn-ea"/>
                <a:cs typeface="+mn-cs"/>
              </a:rPr>
              <a:t>di </a:t>
            </a:r>
            <a:r>
              <a:rPr lang="nb-NO" sz="1200" b="0" i="0" u="none" strike="noStrike" kern="1200" dirty="0" err="1">
                <a:solidFill>
                  <a:schemeClr val="tx1"/>
                </a:solidFill>
                <a:effectLst/>
                <a:latin typeface="+mn-lt"/>
                <a:ea typeface="+mn-ea"/>
                <a:cs typeface="+mn-cs"/>
              </a:rPr>
              <a:t>professionisti</a:t>
            </a:r>
            <a:r>
              <a:rPr lang="nb-NO" sz="1200" b="0" i="0" u="none" strike="noStrike" kern="1200" dirty="0">
                <a:solidFill>
                  <a:schemeClr val="tx1"/>
                </a:solidFill>
                <a:effectLst/>
                <a:latin typeface="+mn-lt"/>
                <a:ea typeface="+mn-ea"/>
                <a:cs typeface="+mn-cs"/>
              </a:rPr>
              <a:t> con competenze informatiche </a:t>
            </a:r>
            <a:r>
              <a:rPr lang="nb-NO" sz="1200" b="0" i="0" u="none" strike="noStrike" kern="1200" dirty="0">
                <a:solidFill>
                  <a:schemeClr val="tx1"/>
                </a:solidFill>
                <a:effectLst/>
                <a:latin typeface="+mn-lt"/>
                <a:ea typeface="+mn-ea"/>
                <a:cs typeface="+mn-cs"/>
              </a:rPr>
              <a:t>(</a:t>
            </a:r>
            <a:r>
              <a:rPr lang="nb-NO" sz="1200" b="0" i="0" u="none" strike="noStrike" kern="1200" dirty="0" err="1">
                <a:solidFill>
                  <a:schemeClr val="tx1"/>
                </a:solidFill>
                <a:effectLst/>
                <a:latin typeface="+mn-lt"/>
                <a:ea typeface="+mn-ea"/>
                <a:cs typeface="+mn-cs"/>
              </a:rPr>
              <a:t>Oltsig</a:t>
            </a:r>
            <a:r>
              <a:rPr lang="nb-NO" sz="1200" b="0" i="0" u="none" strike="noStrike" kern="1200" dirty="0">
                <a:solidFill>
                  <a:schemeClr val="tx1"/>
                </a:solidFill>
                <a:effectLst/>
                <a:latin typeface="+mn-lt"/>
                <a:ea typeface="+mn-ea"/>
                <a:cs typeface="+mn-cs"/>
              </a:rPr>
              <a:t>, 2017). </a:t>
            </a:r>
            <a:r>
              <a:rPr lang="nb-NO" sz="1200" b="0" i="0" u="none" strike="noStrike" kern="1200" dirty="0" err="1">
                <a:solidFill>
                  <a:schemeClr val="tx1"/>
                </a:solidFill>
                <a:effectLst/>
                <a:latin typeface="+mn-lt"/>
                <a:ea typeface="+mn-ea"/>
                <a:cs typeface="+mn-cs"/>
              </a:rPr>
              <a:t>Le organizzazioni </a:t>
            </a:r>
            <a:r>
              <a:rPr lang="nb-NO" sz="1200" b="0" i="0" u="none" strike="noStrike" kern="1200" dirty="0">
                <a:solidFill>
                  <a:schemeClr val="tx1"/>
                </a:solidFill>
                <a:effectLst/>
                <a:latin typeface="+mn-lt"/>
                <a:ea typeface="+mn-ea"/>
                <a:cs typeface="+mn-cs"/>
              </a:rPr>
              <a:t>devono </a:t>
            </a:r>
            <a:r>
              <a:rPr lang="nb-NO" sz="1200" b="0" i="0" u="none" strike="noStrike" kern="1200" dirty="0" err="1">
                <a:solidFill>
                  <a:schemeClr val="tx1"/>
                </a:solidFill>
                <a:effectLst/>
                <a:latin typeface="+mn-lt"/>
                <a:ea typeface="+mn-ea"/>
                <a:cs typeface="+mn-cs"/>
              </a:rPr>
              <a:t>adottare </a:t>
            </a:r>
            <a:r>
              <a:rPr lang="nb-NO" sz="1200" b="0" i="0" u="none" strike="noStrike" kern="1200" dirty="0" err="1">
                <a:solidFill>
                  <a:schemeClr val="tx1"/>
                </a:solidFill>
                <a:effectLst/>
                <a:latin typeface="+mn-lt"/>
                <a:ea typeface="+mn-ea"/>
                <a:cs typeface="+mn-cs"/>
              </a:rPr>
              <a:t>misure </a:t>
            </a:r>
            <a:r>
              <a:rPr lang="nb-NO" sz="1200" b="0" i="0" u="none" strike="noStrike" kern="1200" dirty="0">
                <a:solidFill>
                  <a:schemeClr val="tx1"/>
                </a:solidFill>
                <a:effectLst/>
                <a:latin typeface="+mn-lt"/>
                <a:ea typeface="+mn-ea"/>
                <a:cs typeface="+mn-cs"/>
              </a:rPr>
              <a:t>per </a:t>
            </a:r>
            <a:r>
              <a:rPr lang="nb-NO" sz="1200" b="0" i="0" u="none" strike="noStrike" kern="1200" dirty="0" err="1">
                <a:solidFill>
                  <a:schemeClr val="tx1"/>
                </a:solidFill>
                <a:effectLst/>
                <a:latin typeface="+mn-lt"/>
                <a:ea typeface="+mn-ea"/>
                <a:cs typeface="+mn-cs"/>
              </a:rPr>
              <a:t>gestire </a:t>
            </a:r>
            <a:r>
              <a:rPr lang="nb-NO" sz="1200" b="0" i="0" u="none" strike="noStrike" kern="1200" dirty="0" err="1">
                <a:solidFill>
                  <a:schemeClr val="tx1"/>
                </a:solidFill>
                <a:effectLst/>
                <a:latin typeface="+mn-lt"/>
                <a:ea typeface="+mn-ea"/>
                <a:cs typeface="+mn-cs"/>
              </a:rPr>
              <a:t>efficacemente </a:t>
            </a:r>
            <a:r>
              <a:rPr lang="nb-NO" sz="1200" b="0" i="0" u="none" strike="noStrike" kern="1200" dirty="0" err="1">
                <a:solidFill>
                  <a:schemeClr val="tx1"/>
                </a:solidFill>
                <a:effectLst/>
                <a:latin typeface="+mn-lt"/>
                <a:ea typeface="+mn-ea"/>
                <a:cs typeface="+mn-cs"/>
              </a:rPr>
              <a:t>questa </a:t>
            </a:r>
            <a:r>
              <a:rPr lang="nb-NO" sz="1200" b="0" i="0" u="none" strike="noStrike" kern="1200" dirty="0" err="1">
                <a:solidFill>
                  <a:schemeClr val="tx1"/>
                </a:solidFill>
                <a:effectLst/>
                <a:latin typeface="+mn-lt"/>
                <a:ea typeface="+mn-ea"/>
                <a:cs typeface="+mn-cs"/>
              </a:rPr>
              <a:t>preziosa </a:t>
            </a:r>
            <a:r>
              <a:rPr lang="nb-NO" sz="1200" b="0" i="0" u="none" strike="noStrike" kern="1200" dirty="0" err="1">
                <a:solidFill>
                  <a:schemeClr val="tx1"/>
                </a:solidFill>
                <a:effectLst/>
                <a:latin typeface="+mn-lt"/>
                <a:ea typeface="+mn-ea"/>
                <a:cs typeface="+mn-cs"/>
              </a:rPr>
              <a:t>risorsa</a:t>
            </a:r>
            <a:r>
              <a:rPr lang="nb-NO" sz="1200" b="0" i="0" u="none" strike="noStrike" kern="1200" dirty="0">
                <a:solidFill>
                  <a:schemeClr val="tx1"/>
                </a:solidFill>
                <a:effectLst/>
                <a:latin typeface="+mn-lt"/>
                <a:ea typeface="+mn-ea"/>
                <a:cs typeface="+mn-cs"/>
              </a:rPr>
              <a:t>.</a:t>
            </a:r>
            <a:endParaRPr lang="nb-NO" b="0" dirty="0">
              <a:effectLst/>
            </a:endParaRPr>
          </a:p>
        </p:txBody>
      </p:sp>
      <p:sp>
        <p:nvSpPr>
          <p:cNvPr id="4" name="Plassholder for lysbilde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C31968-C942-0A4A-A985-4800B9457E60}" type="slidenum">
              <a:rPr kumimoji="0" lang="nb-NO" sz="1200" b="0" i="0" u="none" strike="noStrike" kern="1200" cap="none" spc="0" normalizeH="0" baseline="0" noProof="0" smtClean="0">
                <a:ln>
                  <a:noFill/>
                </a:ln>
                <a:solidFill>
                  <a:prstClr val="black"/>
                </a:solidFill>
                <a:effectLst/>
                <a:uLnTx/>
                <a:uFillTx/>
                <a:latin typeface="Aptos" panose="02110004020202020204"/>
                <a:ea typeface="+mn-ea"/>
                <a:cs typeface="+mn-cs"/>
              </a:rPr>
              <a:t>106</a:t>
            </a:fld>
            <a:endParaRPr kumimoji="0" lang="nb-NO"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120579659"/>
      </p:ext>
    </p:extLst>
  </p:cSld>
  <p:clrMapOvr>
    <a:masterClrMapping/>
  </p:clrMapOvr>
</p:notes>
</file>

<file path=ppt/notesSlides/notesSlide33.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rtl="0"/>
            <a:r>
              <a:rPr lang="nb-NO" sz="1200" b="0" i="0" u="none" strike="noStrike" kern="1200" dirty="0">
                <a:solidFill>
                  <a:schemeClr val="tx1"/>
                </a:solidFill>
                <a:effectLst/>
                <a:latin typeface="+mn-lt"/>
                <a:ea typeface="+mn-ea"/>
                <a:cs typeface="+mn-cs"/>
              </a:rPr>
              <a:t>Per gli sviluppatori di software, </a:t>
            </a:r>
            <a:r>
              <a:rPr lang="nb-NO" sz="1200" b="0" i="0" u="none" strike="noStrike" kern="1200" dirty="0" err="1">
                <a:solidFill>
                  <a:schemeClr val="tx1"/>
                </a:solidFill>
                <a:effectLst/>
                <a:latin typeface="+mn-lt"/>
                <a:ea typeface="+mn-ea"/>
                <a:cs typeface="+mn-cs"/>
              </a:rPr>
              <a:t>la </a:t>
            </a:r>
            <a:r>
              <a:rPr lang="nb-NO" sz="1200" b="0" i="0" u="none" strike="noStrike" kern="1200" dirty="0">
                <a:solidFill>
                  <a:schemeClr val="tx1"/>
                </a:solidFill>
                <a:effectLst/>
                <a:latin typeface="+mn-lt"/>
                <a:ea typeface="+mn-ea"/>
                <a:cs typeface="+mn-cs"/>
              </a:rPr>
              <a:t>revisione </a:t>
            </a:r>
            <a:r>
              <a:rPr lang="nb-NO" sz="1200" b="0" i="0" u="none" strike="noStrike" kern="1200" dirty="0" err="1">
                <a:solidFill>
                  <a:schemeClr val="tx1"/>
                </a:solidFill>
                <a:effectLst/>
                <a:latin typeface="+mn-lt"/>
                <a:ea typeface="+mn-ea"/>
                <a:cs typeface="+mn-cs"/>
              </a:rPr>
              <a:t>ha rivelato </a:t>
            </a:r>
            <a:r>
              <a:rPr lang="nb-NO" sz="1200" b="0" i="0" u="none" strike="noStrike" kern="1200" dirty="0" err="1">
                <a:solidFill>
                  <a:schemeClr val="tx1"/>
                </a:solidFill>
                <a:effectLst/>
                <a:latin typeface="+mn-lt"/>
                <a:ea typeface="+mn-ea"/>
                <a:cs typeface="+mn-cs"/>
              </a:rPr>
              <a:t>un </a:t>
            </a:r>
            <a:r>
              <a:rPr lang="nb-NO" sz="1200" b="0" i="0" u="none" strike="noStrike" kern="1200" dirty="0" err="1">
                <a:solidFill>
                  <a:schemeClr val="tx1"/>
                </a:solidFill>
                <a:effectLst/>
                <a:latin typeface="+mn-lt"/>
                <a:ea typeface="+mn-ea"/>
                <a:cs typeface="+mn-cs"/>
              </a:rPr>
              <a:t>problema </a:t>
            </a:r>
            <a:r>
              <a:rPr lang="nb-NO" sz="1200" b="0" i="0" u="none" strike="noStrike" kern="1200" dirty="0" err="1">
                <a:solidFill>
                  <a:schemeClr val="tx1"/>
                </a:solidFill>
                <a:effectLst/>
                <a:latin typeface="+mn-lt"/>
                <a:ea typeface="+mn-ea"/>
                <a:cs typeface="+mn-cs"/>
              </a:rPr>
              <a:t>simile </a:t>
            </a:r>
            <a:r>
              <a:rPr lang="nb-NO" sz="1200" b="0" i="0" u="none" strike="noStrike" kern="1200" dirty="0">
                <a:solidFill>
                  <a:schemeClr val="tx1"/>
                </a:solidFill>
                <a:effectLst/>
                <a:latin typeface="+mn-lt"/>
                <a:ea typeface="+mn-ea"/>
                <a:cs typeface="+mn-cs"/>
              </a:rPr>
              <a:t>a </a:t>
            </a:r>
            <a:r>
              <a:rPr lang="nb-NO" sz="1200" b="0" i="0" u="none" strike="noStrike" kern="1200" dirty="0" err="1">
                <a:solidFill>
                  <a:schemeClr val="tx1"/>
                </a:solidFill>
                <a:effectLst/>
                <a:latin typeface="+mn-lt"/>
                <a:ea typeface="+mn-ea"/>
                <a:cs typeface="+mn-cs"/>
              </a:rPr>
              <a:t>quello </a:t>
            </a:r>
            <a:r>
              <a:rPr lang="nb-NO" sz="1200" b="0" i="0" u="none" strike="noStrike" kern="1200" dirty="0" err="1">
                <a:solidFill>
                  <a:schemeClr val="tx1"/>
                </a:solidFill>
                <a:effectLst/>
                <a:latin typeface="+mn-lt"/>
                <a:ea typeface="+mn-ea"/>
                <a:cs typeface="+mn-cs"/>
              </a:rPr>
              <a:t>segnalato </a:t>
            </a:r>
            <a:r>
              <a:rPr lang="nb-NO" sz="1200" b="0" i="0" u="none" strike="noStrike" kern="1200" dirty="0" err="1">
                <a:solidFill>
                  <a:schemeClr val="tx1"/>
                </a:solidFill>
                <a:effectLst/>
                <a:latin typeface="+mn-lt"/>
                <a:ea typeface="+mn-ea"/>
                <a:cs typeface="+mn-cs"/>
              </a:rPr>
              <a:t>dalla </a:t>
            </a:r>
            <a:r>
              <a:rPr lang="nb-NO" sz="1200" b="0" i="0" u="none" strike="noStrike" kern="1200" dirty="0" err="1">
                <a:solidFill>
                  <a:schemeClr val="tx1"/>
                </a:solidFill>
                <a:effectLst/>
                <a:latin typeface="+mn-lt"/>
                <a:ea typeface="+mn-ea"/>
                <a:cs typeface="+mn-cs"/>
              </a:rPr>
              <a:t>nota </a:t>
            </a:r>
            <a:r>
              <a:rPr lang="nb-NO" sz="1200" b="0" i="0" u="none" strike="noStrike" kern="1200" dirty="0">
                <a:solidFill>
                  <a:schemeClr val="tx1"/>
                </a:solidFill>
                <a:effectLst/>
                <a:latin typeface="+mn-lt"/>
                <a:ea typeface="+mn-ea"/>
                <a:cs typeface="+mn-cs"/>
              </a:rPr>
              <a:t>saggista </a:t>
            </a:r>
            <a:r>
              <a:rPr lang="nb-NO" sz="1200" b="0" i="0" u="none" strike="noStrike" kern="1200" dirty="0" err="1">
                <a:solidFill>
                  <a:schemeClr val="tx1"/>
                </a:solidFill>
                <a:effectLst/>
                <a:latin typeface="+mn-lt"/>
                <a:ea typeface="+mn-ea"/>
                <a:cs typeface="+mn-cs"/>
              </a:rPr>
              <a:t>online </a:t>
            </a:r>
            <a:r>
              <a:rPr lang="nb-NO" sz="1200" b="0" i="0" u="none" strike="noStrike" kern="1200" dirty="0">
                <a:solidFill>
                  <a:schemeClr val="tx1"/>
                </a:solidFill>
                <a:effectLst/>
                <a:latin typeface="+mn-lt"/>
                <a:ea typeface="+mn-ea"/>
                <a:cs typeface="+mn-cs"/>
                <a:hlinkClick r:id="rId3"/>
              </a:rPr>
              <a:t>Norton (2014) </a:t>
            </a:r>
            <a:r>
              <a:rPr lang="nb-NO" sz="1200" b="0" i="0" u="none" strike="noStrike" kern="1200" dirty="0">
                <a:solidFill>
                  <a:schemeClr val="tx1"/>
                </a:solidFill>
                <a:effectLst/>
                <a:latin typeface="+mn-lt"/>
                <a:ea typeface="+mn-ea"/>
                <a:cs typeface="+mn-cs"/>
              </a:rPr>
              <a:t>nel suo </a:t>
            </a:r>
            <a:r>
              <a:rPr lang="nb-NO" sz="1200" b="0" i="0" u="none" strike="noStrike" kern="1200" dirty="0" err="1">
                <a:solidFill>
                  <a:schemeClr val="tx1"/>
                </a:solidFill>
                <a:effectLst/>
                <a:latin typeface="+mn-lt"/>
                <a:ea typeface="+mn-ea"/>
                <a:cs typeface="+mn-cs"/>
              </a:rPr>
              <a:t>articolo</a:t>
            </a:r>
            <a:r>
              <a:rPr lang="nb-NO" sz="1200" b="0" i="0" u="none" strike="noStrike" kern="1200" dirty="0">
                <a:solidFill>
                  <a:schemeClr val="tx1"/>
                </a:solidFill>
                <a:effectLst/>
                <a:latin typeface="+mn-lt"/>
                <a:ea typeface="+mn-ea"/>
                <a:cs typeface="+mn-cs"/>
              </a:rPr>
              <a:t> di opinione </a:t>
            </a:r>
            <a:r>
              <a:rPr lang="nb-NO" sz="1200" b="0" i="0" u="none" strike="noStrike" kern="1200" dirty="0" err="1">
                <a:solidFill>
                  <a:schemeClr val="tx1"/>
                </a:solidFill>
                <a:effectLst/>
                <a:latin typeface="+mn-lt"/>
                <a:ea typeface="+mn-ea"/>
                <a:cs typeface="+mn-cs"/>
              </a:rPr>
              <a:t>molto condiviso </a:t>
            </a:r>
            <a:r>
              <a:rPr lang="nb-NO" sz="1200" b="0" i="0" u="none" strike="noStrike" kern="1200" dirty="0">
                <a:solidFill>
                  <a:schemeClr val="tx1"/>
                </a:solidFill>
                <a:effectLst/>
                <a:latin typeface="+mn-lt"/>
                <a:ea typeface="+mn-ea"/>
                <a:cs typeface="+mn-cs"/>
              </a:rPr>
              <a:t>su The Message, </a:t>
            </a:r>
            <a:r>
              <a:rPr lang="nb-NO" sz="1200" b="0" i="0" u="none" strike="noStrike" kern="1200" dirty="0" err="1">
                <a:solidFill>
                  <a:schemeClr val="tx1"/>
                </a:solidFill>
                <a:effectLst/>
                <a:latin typeface="+mn-lt"/>
                <a:ea typeface="+mn-ea"/>
                <a:cs typeface="+mn-cs"/>
              </a:rPr>
              <a:t>secondo cui </a:t>
            </a:r>
            <a:r>
              <a:rPr lang="nb-NO" sz="1200" b="0" i="0" u="none" strike="noStrike" kern="1200" dirty="0">
                <a:solidFill>
                  <a:schemeClr val="tx1"/>
                </a:solidFill>
                <a:effectLst/>
                <a:latin typeface="+mn-lt"/>
                <a:ea typeface="+mn-ea"/>
                <a:cs typeface="+mn-cs"/>
              </a:rPr>
              <a:t>"</a:t>
            </a:r>
            <a:r>
              <a:rPr lang="nb-NO" sz="1200" b="0" i="0" u="none" strike="noStrike" kern="1200" dirty="0" err="1">
                <a:solidFill>
                  <a:schemeClr val="tx1"/>
                </a:solidFill>
                <a:effectLst/>
                <a:latin typeface="+mn-lt"/>
                <a:ea typeface="+mn-ea"/>
                <a:cs typeface="+mn-cs"/>
              </a:rPr>
              <a:t>Tutto </a:t>
            </a:r>
            <a:r>
              <a:rPr lang="nb-NO" sz="1200" b="0" i="0" u="none" strike="noStrike" kern="1200" dirty="0">
                <a:solidFill>
                  <a:schemeClr val="tx1"/>
                </a:solidFill>
                <a:effectLst/>
                <a:latin typeface="+mn-lt"/>
                <a:ea typeface="+mn-ea"/>
                <a:cs typeface="+mn-cs"/>
              </a:rPr>
              <a:t>è rotto". </a:t>
            </a:r>
            <a:r>
              <a:rPr lang="nb-NO" sz="1200" b="0" i="0" u="none" strike="noStrike" kern="1200" dirty="0" err="1">
                <a:solidFill>
                  <a:schemeClr val="tx1"/>
                </a:solidFill>
                <a:effectLst/>
                <a:latin typeface="+mn-lt"/>
                <a:ea typeface="+mn-ea"/>
                <a:cs typeface="+mn-cs"/>
              </a:rPr>
              <a:t>Ciò </a:t>
            </a:r>
            <a:r>
              <a:rPr lang="nb-NO" sz="1200" b="0" i="0" u="none" strike="noStrike" kern="1200" dirty="0" err="1">
                <a:solidFill>
                  <a:schemeClr val="tx1"/>
                </a:solidFill>
                <a:effectLst/>
                <a:latin typeface="+mn-lt"/>
                <a:ea typeface="+mn-ea"/>
                <a:cs typeface="+mn-cs"/>
              </a:rPr>
              <a:t>significa </a:t>
            </a:r>
            <a:r>
              <a:rPr lang="nb-NO" sz="1200" b="0" i="0" u="none" strike="noStrike" kern="1200" dirty="0" err="1">
                <a:solidFill>
                  <a:schemeClr val="tx1"/>
                </a:solidFill>
                <a:effectLst/>
                <a:latin typeface="+mn-lt"/>
                <a:ea typeface="+mn-ea"/>
                <a:cs typeface="+mn-cs"/>
              </a:rPr>
              <a:t>che </a:t>
            </a:r>
            <a:r>
              <a:rPr lang="nb-NO" sz="1200" b="0" i="0" u="none" strike="noStrike" kern="1200" dirty="0" err="1">
                <a:solidFill>
                  <a:schemeClr val="tx1"/>
                </a:solidFill>
                <a:effectLst/>
                <a:latin typeface="+mn-lt"/>
                <a:ea typeface="+mn-ea"/>
                <a:cs typeface="+mn-cs"/>
              </a:rPr>
              <a:t>è possibile </a:t>
            </a:r>
            <a:r>
              <a:rPr lang="nb-NO" sz="1200" b="0" i="0" u="none" strike="noStrike" kern="1200" dirty="0">
                <a:solidFill>
                  <a:schemeClr val="tx1"/>
                </a:solidFill>
                <a:effectLst/>
                <a:latin typeface="+mn-lt"/>
                <a:ea typeface="+mn-ea"/>
                <a:cs typeface="+mn-cs"/>
              </a:rPr>
              <a:t>adottare </a:t>
            </a:r>
            <a:r>
              <a:rPr lang="nb-NO" sz="1200" b="0" i="0" u="none" strike="noStrike" kern="1200" dirty="0" err="1">
                <a:solidFill>
                  <a:schemeClr val="tx1"/>
                </a:solidFill>
                <a:effectLst/>
                <a:latin typeface="+mn-lt"/>
                <a:ea typeface="+mn-ea"/>
                <a:cs typeface="+mn-cs"/>
              </a:rPr>
              <a:t>misure</a:t>
            </a:r>
            <a:r>
              <a:rPr lang="nb-NO" sz="1200" b="0" i="0" u="none" strike="noStrike" kern="1200" dirty="0">
                <a:solidFill>
                  <a:schemeClr val="tx1"/>
                </a:solidFill>
                <a:effectLst/>
                <a:latin typeface="+mn-lt"/>
                <a:ea typeface="+mn-ea"/>
                <a:cs typeface="+mn-cs"/>
              </a:rPr>
              <a:t> iniziali </a:t>
            </a:r>
            <a:r>
              <a:rPr lang="nb-NO" sz="1200" b="0" i="0" u="none" strike="noStrike" kern="1200" dirty="0" err="1">
                <a:solidFill>
                  <a:schemeClr val="tx1"/>
                </a:solidFill>
                <a:effectLst/>
                <a:latin typeface="+mn-lt"/>
                <a:ea typeface="+mn-ea"/>
                <a:cs typeface="+mn-cs"/>
              </a:rPr>
              <a:t>di</a:t>
            </a:r>
            <a:r>
              <a:rPr lang="nb-NO" sz="1200" b="0" i="0" u="none" strike="noStrike" kern="1200" dirty="0" err="1">
                <a:solidFill>
                  <a:schemeClr val="tx1"/>
                </a:solidFill>
                <a:effectLst/>
                <a:latin typeface="+mn-lt"/>
                <a:ea typeface="+mn-ea"/>
                <a:cs typeface="+mn-cs"/>
              </a:rPr>
              <a:t> grande impatto </a:t>
            </a:r>
            <a:r>
              <a:rPr lang="nb-NO" sz="1200" b="0" i="0" u="none" strike="noStrike" kern="1200" dirty="0">
                <a:solidFill>
                  <a:schemeClr val="tx1"/>
                </a:solidFill>
                <a:effectLst/>
                <a:latin typeface="+mn-lt"/>
                <a:ea typeface="+mn-ea"/>
                <a:cs typeface="+mn-cs"/>
              </a:rPr>
              <a:t>per </a:t>
            </a:r>
            <a:r>
              <a:rPr lang="nb-NO" sz="1200" b="0" i="0" u="none" strike="noStrike" kern="1200" dirty="0" err="1">
                <a:solidFill>
                  <a:schemeClr val="tx1"/>
                </a:solidFill>
                <a:effectLst/>
                <a:latin typeface="+mn-lt"/>
                <a:ea typeface="+mn-ea"/>
                <a:cs typeface="+mn-cs"/>
              </a:rPr>
              <a:t>consentire</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agli sviluppatori</a:t>
            </a:r>
            <a:r>
              <a:rPr lang="nb-NO" sz="1200" b="0" i="0" u="none" strike="noStrike" kern="1200" dirty="0">
                <a:solidFill>
                  <a:schemeClr val="tx1"/>
                </a:solidFill>
                <a:effectLst/>
                <a:latin typeface="+mn-lt"/>
                <a:ea typeface="+mn-ea"/>
                <a:cs typeface="+mn-cs"/>
              </a:rPr>
              <a:t> </a:t>
            </a:r>
            <a:r>
              <a:rPr lang="nb-NO" sz="1200" b="0" i="0" u="none" strike="noStrike" kern="1200" dirty="0">
                <a:solidFill>
                  <a:schemeClr val="tx1"/>
                </a:solidFill>
                <a:effectLst/>
                <a:latin typeface="+mn-lt"/>
                <a:ea typeface="+mn-ea"/>
                <a:cs typeface="+mn-cs"/>
              </a:rPr>
              <a:t>di </a:t>
            </a:r>
            <a:r>
              <a:rPr lang="nb-NO" sz="1200" b="0" i="0" u="none" strike="noStrike" kern="1200" dirty="0" err="1">
                <a:solidFill>
                  <a:schemeClr val="tx1"/>
                </a:solidFill>
                <a:effectLst/>
                <a:latin typeface="+mn-lt"/>
                <a:ea typeface="+mn-ea"/>
                <a:cs typeface="+mn-cs"/>
              </a:rPr>
              <a:t>produrre </a:t>
            </a:r>
            <a:r>
              <a:rPr lang="nb-NO" sz="1200" b="0" i="0" u="none" strike="noStrike" kern="1200" dirty="0" err="1">
                <a:solidFill>
                  <a:schemeClr val="tx1"/>
                </a:solidFill>
                <a:effectLst/>
                <a:latin typeface="+mn-lt"/>
                <a:ea typeface="+mn-ea"/>
                <a:cs typeface="+mn-cs"/>
              </a:rPr>
              <a:t>codice </a:t>
            </a:r>
            <a:r>
              <a:rPr lang="nb-NO" sz="1200" b="0" i="0" u="none" strike="noStrike" kern="1200" dirty="0">
                <a:solidFill>
                  <a:schemeClr val="tx1"/>
                </a:solidFill>
                <a:effectLst/>
                <a:latin typeface="+mn-lt"/>
                <a:ea typeface="+mn-ea"/>
                <a:cs typeface="+mn-cs"/>
              </a:rPr>
              <a:t>più </a:t>
            </a:r>
            <a:r>
              <a:rPr lang="nb-NO" sz="1200" b="0" i="0" u="none" strike="noStrike" kern="1200" dirty="0" err="1">
                <a:solidFill>
                  <a:schemeClr val="tx1"/>
                </a:solidFill>
                <a:effectLst/>
                <a:latin typeface="+mn-lt"/>
                <a:ea typeface="+mn-ea"/>
                <a:cs typeface="+mn-cs"/>
              </a:rPr>
              <a:t>sicuro</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garantendo </a:t>
            </a:r>
            <a:r>
              <a:rPr lang="nb-NO" sz="1200" b="0" i="0" u="none" strike="noStrike" kern="1200" dirty="0" err="1">
                <a:solidFill>
                  <a:schemeClr val="tx1"/>
                </a:solidFill>
                <a:effectLst/>
                <a:latin typeface="+mn-lt"/>
                <a:ea typeface="+mn-ea"/>
                <a:cs typeface="+mn-cs"/>
              </a:rPr>
              <a:t>che </a:t>
            </a:r>
            <a:r>
              <a:rPr lang="nb-NO" sz="1200" b="0" i="0" u="none" strike="noStrike" kern="1200" dirty="0" err="1">
                <a:solidFill>
                  <a:schemeClr val="tx1"/>
                </a:solidFill>
                <a:effectLst/>
                <a:latin typeface="+mn-lt"/>
                <a:ea typeface="+mn-ea"/>
                <a:cs typeface="+mn-cs"/>
              </a:rPr>
              <a:t>le piattaforme</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gli strumenti </a:t>
            </a:r>
            <a:r>
              <a:rPr lang="nb-NO" sz="1200" b="0" i="0" u="none" strike="noStrike" kern="1200" dirty="0">
                <a:solidFill>
                  <a:schemeClr val="tx1"/>
                </a:solidFill>
                <a:effectLst/>
                <a:latin typeface="+mn-lt"/>
                <a:ea typeface="+mn-ea"/>
                <a:cs typeface="+mn-cs"/>
              </a:rPr>
              <a:t>e le API </a:t>
            </a:r>
            <a:r>
              <a:rPr lang="nb-NO" sz="1200" b="0" i="0" u="none" strike="noStrike" kern="1200" dirty="0" err="1">
                <a:solidFill>
                  <a:schemeClr val="tx1"/>
                </a:solidFill>
                <a:effectLst/>
                <a:latin typeface="+mn-lt"/>
                <a:ea typeface="+mn-ea"/>
                <a:cs typeface="+mn-cs"/>
              </a:rPr>
              <a:t>che </a:t>
            </a:r>
            <a:r>
              <a:rPr lang="nb-NO" sz="1200" b="0" i="0" u="none" strike="noStrike" kern="1200" dirty="0" err="1">
                <a:solidFill>
                  <a:schemeClr val="tx1"/>
                </a:solidFill>
                <a:effectLst/>
                <a:latin typeface="+mn-lt"/>
                <a:ea typeface="+mn-ea"/>
                <a:cs typeface="+mn-cs"/>
              </a:rPr>
              <a:t>utilizzano </a:t>
            </a:r>
            <a:r>
              <a:rPr lang="nb-NO" sz="1200" b="0" i="0" u="none" strike="noStrike" kern="1200" dirty="0">
                <a:solidFill>
                  <a:schemeClr val="tx1"/>
                </a:solidFill>
                <a:effectLst/>
                <a:latin typeface="+mn-lt"/>
                <a:ea typeface="+mn-ea"/>
                <a:cs typeface="+mn-cs"/>
              </a:rPr>
              <a:t>abbiano </a:t>
            </a:r>
            <a:r>
              <a:rPr lang="nb-NO" sz="1200" b="0" i="0" u="none" strike="noStrike" kern="1200" dirty="0">
                <a:solidFill>
                  <a:schemeClr val="tx1"/>
                </a:solidFill>
                <a:effectLst/>
                <a:latin typeface="+mn-lt"/>
                <a:ea typeface="+mn-ea"/>
                <a:cs typeface="+mn-cs"/>
              </a:rPr>
              <a:t>impostazioni</a:t>
            </a:r>
            <a:r>
              <a:rPr lang="nb-NO" sz="1200" b="0" i="0" u="none" strike="noStrike" kern="1200" dirty="0" err="1">
                <a:solidFill>
                  <a:schemeClr val="tx1"/>
                </a:solidFill>
                <a:effectLst/>
                <a:latin typeface="+mn-lt"/>
                <a:ea typeface="+mn-ea"/>
                <a:cs typeface="+mn-cs"/>
              </a:rPr>
              <a:t> predefinite </a:t>
            </a:r>
            <a:r>
              <a:rPr lang="nb-NO" sz="1200" b="0" i="0" u="none" strike="noStrike" kern="1200" dirty="0" err="1">
                <a:solidFill>
                  <a:schemeClr val="tx1"/>
                </a:solidFill>
                <a:effectLst/>
                <a:latin typeface="+mn-lt"/>
                <a:ea typeface="+mn-ea"/>
                <a:cs typeface="+mn-cs"/>
              </a:rPr>
              <a:t>sicure </a:t>
            </a:r>
            <a:r>
              <a:rPr lang="nb-NO" sz="1200" b="0" i="0" u="none" strike="noStrike" kern="1200" dirty="0">
                <a:solidFill>
                  <a:schemeClr val="tx1"/>
                </a:solidFill>
                <a:effectLst/>
                <a:latin typeface="+mn-lt"/>
                <a:ea typeface="+mn-ea"/>
                <a:cs typeface="+mn-cs"/>
              </a:rPr>
              <a:t>e </a:t>
            </a:r>
            <a:r>
              <a:rPr lang="nb-NO" sz="1200" b="0" i="0" u="none" strike="noStrike" kern="1200" dirty="0" err="1">
                <a:solidFill>
                  <a:schemeClr val="tx1"/>
                </a:solidFill>
                <a:effectLst/>
                <a:latin typeface="+mn-lt"/>
                <a:ea typeface="+mn-ea"/>
                <a:cs typeface="+mn-cs"/>
              </a:rPr>
              <a:t>che </a:t>
            </a:r>
            <a:r>
              <a:rPr lang="nb-NO" sz="1200" b="0" i="0" u="none" strike="noStrike" kern="1200" dirty="0" err="1">
                <a:solidFill>
                  <a:schemeClr val="tx1"/>
                </a:solidFill>
                <a:effectLst/>
                <a:latin typeface="+mn-lt"/>
                <a:ea typeface="+mn-ea"/>
                <a:cs typeface="+mn-cs"/>
              </a:rPr>
              <a:t>il</a:t>
            </a:r>
            <a:r>
              <a:rPr lang="nb-NO" sz="1200" b="0" i="0" u="none" strike="noStrike" kern="1200" dirty="0" err="1">
                <a:solidFill>
                  <a:schemeClr val="tx1"/>
                </a:solidFill>
                <a:effectLst/>
                <a:latin typeface="+mn-lt"/>
                <a:ea typeface="+mn-ea"/>
                <a:cs typeface="+mn-cs"/>
              </a:rPr>
              <a:t> codice </a:t>
            </a:r>
            <a:r>
              <a:rPr lang="nb-NO" sz="1200" b="0" i="0" u="none" strike="noStrike" kern="1200" dirty="0" err="1">
                <a:solidFill>
                  <a:schemeClr val="tx1"/>
                </a:solidFill>
                <a:effectLst/>
                <a:latin typeface="+mn-lt"/>
                <a:ea typeface="+mn-ea"/>
                <a:cs typeface="+mn-cs"/>
              </a:rPr>
              <a:t>copiato</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frequentemente </a:t>
            </a:r>
            <a:r>
              <a:rPr lang="nb-NO" sz="1200" b="0" i="0" u="none" strike="noStrike" kern="1200" dirty="0">
                <a:solidFill>
                  <a:schemeClr val="tx1"/>
                </a:solidFill>
                <a:effectLst/>
                <a:latin typeface="+mn-lt"/>
                <a:ea typeface="+mn-ea"/>
                <a:cs typeface="+mn-cs"/>
              </a:rPr>
              <a:t>sia </a:t>
            </a:r>
            <a:r>
              <a:rPr lang="nb-NO" sz="1200" b="0" i="0" u="none" strike="noStrike" kern="1200" dirty="0" err="1">
                <a:solidFill>
                  <a:schemeClr val="tx1"/>
                </a:solidFill>
                <a:effectLst/>
                <a:latin typeface="+mn-lt"/>
                <a:ea typeface="+mn-ea"/>
                <a:cs typeface="+mn-cs"/>
              </a:rPr>
              <a:t>controllato </a:t>
            </a:r>
            <a:r>
              <a:rPr lang="nb-NO" sz="1200" b="0" i="0" u="none" strike="noStrike" kern="1200" dirty="0">
                <a:solidFill>
                  <a:schemeClr val="tx1"/>
                </a:solidFill>
                <a:effectLst/>
                <a:latin typeface="+mn-lt"/>
                <a:ea typeface="+mn-ea"/>
                <a:cs typeface="+mn-cs"/>
              </a:rPr>
              <a:t>e </a:t>
            </a:r>
            <a:r>
              <a:rPr lang="nb-NO" sz="1200" b="0" i="0" u="none" strike="noStrike" kern="1200" dirty="0" err="1">
                <a:solidFill>
                  <a:schemeClr val="tx1"/>
                </a:solidFill>
                <a:effectLst/>
                <a:latin typeface="+mn-lt"/>
                <a:ea typeface="+mn-ea"/>
                <a:cs typeface="+mn-cs"/>
              </a:rPr>
              <a:t>reso </a:t>
            </a:r>
            <a:r>
              <a:rPr lang="nb-NO" sz="1200" b="0" i="0" u="none" strike="noStrike" kern="1200" dirty="0">
                <a:solidFill>
                  <a:schemeClr val="tx1"/>
                </a:solidFill>
                <a:effectLst/>
                <a:latin typeface="+mn-lt"/>
                <a:ea typeface="+mn-ea"/>
                <a:cs typeface="+mn-cs"/>
              </a:rPr>
              <a:t>sicuro. L'ENISA </a:t>
            </a:r>
            <a:r>
              <a:rPr lang="nb-NO" sz="1200" b="0" i="0" u="none" strike="noStrike" kern="1200" dirty="0" err="1">
                <a:solidFill>
                  <a:schemeClr val="tx1"/>
                </a:solidFill>
                <a:effectLst/>
                <a:latin typeface="+mn-lt"/>
                <a:ea typeface="+mn-ea"/>
                <a:cs typeface="+mn-cs"/>
              </a:rPr>
              <a:t>ha </a:t>
            </a:r>
            <a:r>
              <a:rPr lang="nb-NO" sz="1200" b="0" i="0" u="none" strike="noStrike" kern="1200" dirty="0" err="1">
                <a:solidFill>
                  <a:schemeClr val="tx1"/>
                </a:solidFill>
                <a:effectLst/>
                <a:latin typeface="+mn-lt"/>
                <a:ea typeface="+mn-ea"/>
                <a:cs typeface="+mn-cs"/>
              </a:rPr>
              <a:t>inoltre </a:t>
            </a:r>
            <a:r>
              <a:rPr lang="nb-NO" sz="1200" b="0" i="0" u="none" strike="noStrike" kern="1200" dirty="0" err="1">
                <a:solidFill>
                  <a:schemeClr val="tx1"/>
                </a:solidFill>
                <a:effectLst/>
                <a:latin typeface="+mn-lt"/>
                <a:ea typeface="+mn-ea"/>
                <a:cs typeface="+mn-cs"/>
              </a:rPr>
              <a:t>sottolineato </a:t>
            </a:r>
            <a:r>
              <a:rPr lang="nb-NO" sz="1200" b="0" i="0" u="none" strike="noStrike" kern="1200" dirty="0" err="1">
                <a:solidFill>
                  <a:schemeClr val="tx1"/>
                </a:solidFill>
                <a:effectLst/>
                <a:latin typeface="+mn-lt"/>
                <a:ea typeface="+mn-ea"/>
                <a:cs typeface="+mn-cs"/>
              </a:rPr>
              <a:t>che </a:t>
            </a:r>
            <a:r>
              <a:rPr lang="nb-NO" sz="1200" b="0" i="0" u="none" strike="noStrike" kern="1200" dirty="0" err="1">
                <a:solidFill>
                  <a:schemeClr val="tx1"/>
                </a:solidFill>
                <a:effectLst/>
                <a:latin typeface="+mn-lt"/>
                <a:ea typeface="+mn-ea"/>
                <a:cs typeface="+mn-cs"/>
              </a:rPr>
              <a:t>rendere </a:t>
            </a:r>
            <a:r>
              <a:rPr lang="nb-NO" sz="1200" b="0" i="0" u="none" strike="noStrike" kern="1200" dirty="0" err="1">
                <a:solidFill>
                  <a:schemeClr val="tx1"/>
                </a:solidFill>
                <a:effectLst/>
                <a:latin typeface="+mn-lt"/>
                <a:ea typeface="+mn-ea"/>
                <a:cs typeface="+mn-cs"/>
              </a:rPr>
              <a:t>gli esperti </a:t>
            </a:r>
            <a:r>
              <a:rPr lang="nb-NO" sz="1200" b="0" i="0" u="none" strike="noStrike" kern="1200" dirty="0" err="1">
                <a:solidFill>
                  <a:schemeClr val="tx1"/>
                </a:solidFill>
                <a:effectLst/>
                <a:latin typeface="+mn-lt"/>
                <a:ea typeface="+mn-ea"/>
                <a:cs typeface="+mn-cs"/>
              </a:rPr>
              <a:t>di sicurezza </a:t>
            </a:r>
            <a:r>
              <a:rPr lang="nb-NO" sz="1200" b="0" i="0" u="none" strike="noStrike" kern="1200" dirty="0">
                <a:solidFill>
                  <a:schemeClr val="tx1"/>
                </a:solidFill>
                <a:effectLst/>
                <a:latin typeface="+mn-lt"/>
                <a:ea typeface="+mn-ea"/>
                <a:cs typeface="+mn-cs"/>
              </a:rPr>
              <a:t>più </a:t>
            </a:r>
            <a:r>
              <a:rPr lang="nb-NO" sz="1200" b="0" i="0" u="none" strike="noStrike" kern="1200" dirty="0" err="1">
                <a:solidFill>
                  <a:schemeClr val="tx1"/>
                </a:solidFill>
                <a:effectLst/>
                <a:latin typeface="+mn-lt"/>
                <a:ea typeface="+mn-ea"/>
                <a:cs typeface="+mn-cs"/>
              </a:rPr>
              <a:t>accessibili </a:t>
            </a:r>
            <a:r>
              <a:rPr lang="nb-NO" sz="1200" b="0" i="0" u="none" strike="noStrike" kern="1200" dirty="0">
                <a:solidFill>
                  <a:schemeClr val="tx1"/>
                </a:solidFill>
                <a:effectLst/>
                <a:latin typeface="+mn-lt"/>
                <a:ea typeface="+mn-ea"/>
                <a:cs typeface="+mn-cs"/>
              </a:rPr>
              <a:t>e </a:t>
            </a:r>
            <a:r>
              <a:rPr lang="nb-NO" sz="1200" b="0" i="0" u="none" strike="noStrike" kern="1200" dirty="0" err="1">
                <a:solidFill>
                  <a:schemeClr val="tx1"/>
                </a:solidFill>
                <a:effectLst/>
                <a:latin typeface="+mn-lt"/>
                <a:ea typeface="+mn-ea"/>
                <a:cs typeface="+mn-cs"/>
              </a:rPr>
              <a:t>disponibili </a:t>
            </a:r>
            <a:r>
              <a:rPr lang="nb-NO" sz="1200" b="0" i="0" u="none" strike="noStrike" kern="1200" dirty="0" err="1">
                <a:solidFill>
                  <a:schemeClr val="tx1"/>
                </a:solidFill>
                <a:effectLst/>
                <a:latin typeface="+mn-lt"/>
                <a:ea typeface="+mn-ea"/>
                <a:cs typeface="+mn-cs"/>
              </a:rPr>
              <a:t>può </a:t>
            </a:r>
            <a:r>
              <a:rPr lang="nb-NO" sz="1200" b="0" i="0" u="none" strike="noStrike" kern="1200" dirty="0">
                <a:solidFill>
                  <a:schemeClr val="tx1"/>
                </a:solidFill>
                <a:effectLst/>
                <a:latin typeface="+mn-lt"/>
                <a:ea typeface="+mn-ea"/>
                <a:cs typeface="+mn-cs"/>
              </a:rPr>
              <a:t>portare a </a:t>
            </a:r>
            <a:r>
              <a:rPr lang="nb-NO" sz="1200" b="0" i="0" u="none" strike="noStrike" kern="1200" dirty="0" err="1">
                <a:solidFill>
                  <a:schemeClr val="tx1"/>
                </a:solidFill>
                <a:effectLst/>
                <a:latin typeface="+mn-lt"/>
                <a:ea typeface="+mn-ea"/>
                <a:cs typeface="+mn-cs"/>
              </a:rPr>
              <a:t>un</a:t>
            </a:r>
            <a:r>
              <a:rPr lang="nb-NO" sz="1200" b="0" i="0" u="none" strike="noStrike" kern="1200" dirty="0">
                <a:solidFill>
                  <a:schemeClr val="tx1"/>
                </a:solidFill>
                <a:effectLst/>
                <a:latin typeface="+mn-lt"/>
                <a:ea typeface="+mn-ea"/>
                <a:cs typeface="+mn-cs"/>
              </a:rPr>
              <a:t> maggiore </a:t>
            </a:r>
            <a:r>
              <a:rPr lang="nb-NO" sz="1200" b="0" i="0" u="none" strike="noStrike" kern="1200" dirty="0" err="1">
                <a:solidFill>
                  <a:schemeClr val="tx1"/>
                </a:solidFill>
                <a:effectLst/>
                <a:latin typeface="+mn-lt"/>
                <a:ea typeface="+mn-ea"/>
                <a:cs typeface="+mn-cs"/>
              </a:rPr>
              <a:t>coinvolgimento</a:t>
            </a:r>
            <a:r>
              <a:rPr lang="nb-NO" sz="1200" b="0" i="0" u="none" strike="noStrike" kern="1200" dirty="0">
                <a:solidFill>
                  <a:schemeClr val="tx1"/>
                </a:solidFill>
                <a:effectLst/>
                <a:latin typeface="+mn-lt"/>
                <a:ea typeface="+mn-ea"/>
                <a:cs typeface="+mn-cs"/>
              </a:rPr>
              <a:t>, e </a:t>
            </a:r>
            <a:r>
              <a:rPr lang="nb-NO" sz="1200" b="0" i="0" u="none" strike="noStrike" kern="1200" dirty="0" err="1">
                <a:solidFill>
                  <a:schemeClr val="tx1"/>
                </a:solidFill>
                <a:effectLst/>
                <a:latin typeface="+mn-lt"/>
                <a:ea typeface="+mn-ea"/>
                <a:cs typeface="+mn-cs"/>
              </a:rPr>
              <a:t>soprattutto </a:t>
            </a:r>
            <a:r>
              <a:rPr lang="nb-NO" sz="1200" b="0" i="0" u="none" strike="noStrike" kern="1200" dirty="0" err="1">
                <a:solidFill>
                  <a:schemeClr val="tx1"/>
                </a:solidFill>
                <a:effectLst/>
                <a:latin typeface="+mn-lt"/>
                <a:ea typeface="+mn-ea"/>
                <a:cs typeface="+mn-cs"/>
              </a:rPr>
              <a:t>più tempestivo</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tra </a:t>
            </a:r>
            <a:r>
              <a:rPr lang="nb-NO" sz="1200" b="0" i="0" u="none" strike="noStrike" kern="1200" dirty="0">
                <a:solidFill>
                  <a:schemeClr val="tx1"/>
                </a:solidFill>
                <a:effectLst/>
                <a:latin typeface="+mn-lt"/>
                <a:ea typeface="+mn-ea"/>
                <a:cs typeface="+mn-cs"/>
              </a:rPr>
              <a:t>il personale e gli addetti</a:t>
            </a:r>
            <a:r>
              <a:rPr lang="nb-NO" sz="1200" b="0" i="0" u="none" strike="noStrike" kern="1200" dirty="0" err="1">
                <a:solidFill>
                  <a:schemeClr val="tx1"/>
                </a:solidFill>
                <a:effectLst/>
                <a:latin typeface="+mn-lt"/>
                <a:ea typeface="+mn-ea"/>
                <a:cs typeface="+mn-cs"/>
              </a:rPr>
              <a:t> alla sicurezza</a:t>
            </a:r>
            <a:r>
              <a:rPr lang="nb-NO" sz="1200" b="0" i="0" u="none" strike="noStrike" kern="1200" dirty="0">
                <a:solidFill>
                  <a:schemeClr val="tx1"/>
                </a:solidFill>
                <a:effectLst/>
                <a:latin typeface="+mn-lt"/>
                <a:ea typeface="+mn-ea"/>
                <a:cs typeface="+mn-cs"/>
              </a:rPr>
              <a:t>.</a:t>
            </a:r>
            <a:endParaRPr lang="nb-NO" b="0" dirty="0">
              <a:effectLst/>
            </a:endParaRPr>
          </a:p>
          <a:p>
            <a:pPr rtl="0"/>
            <a:br>
              <a:rPr lang="nb-NO" b="0" dirty="0">
                <a:effectLst/>
              </a:rPr>
            </a:br>
            <a:r>
              <a:rPr lang="nb-NO" sz="1200" b="0" i="0" u="none" strike="noStrike" kern="1200" dirty="0" err="1">
                <a:solidFill>
                  <a:schemeClr val="tx1"/>
                </a:solidFill>
                <a:effectLst/>
                <a:latin typeface="+mn-lt"/>
                <a:ea typeface="+mn-ea"/>
                <a:cs typeface="+mn-cs"/>
              </a:rPr>
              <a:t>Ribadendo </a:t>
            </a:r>
            <a:r>
              <a:rPr lang="nb-NO" sz="1200" b="0" i="0" u="none" strike="noStrike" kern="1200" dirty="0" err="1">
                <a:solidFill>
                  <a:schemeClr val="tx1"/>
                </a:solidFill>
                <a:effectLst/>
                <a:latin typeface="+mn-lt"/>
                <a:ea typeface="+mn-ea"/>
                <a:cs typeface="+mn-cs"/>
              </a:rPr>
              <a:t>quanto </a:t>
            </a:r>
            <a:r>
              <a:rPr lang="nb-NO" sz="1200" b="0" i="0" u="none" strike="noStrike" kern="1200" dirty="0" err="1">
                <a:solidFill>
                  <a:schemeClr val="tx1"/>
                </a:solidFill>
                <a:effectLst/>
                <a:latin typeface="+mn-lt"/>
                <a:ea typeface="+mn-ea"/>
                <a:cs typeface="+mn-cs"/>
              </a:rPr>
              <a:t>affermato da</a:t>
            </a:r>
            <a:r>
              <a:rPr lang="nb-NO" sz="1200" b="0" i="0" u="none" strike="noStrike" kern="1200" dirty="0" err="1">
                <a:solidFill>
                  <a:schemeClr val="tx1"/>
                </a:solidFill>
                <a:effectLst/>
                <a:latin typeface="+mn-lt"/>
                <a:ea typeface="+mn-ea"/>
                <a:cs typeface="+mn-cs"/>
              </a:rPr>
              <a:t> Ric </a:t>
            </a:r>
            <a:r>
              <a:rPr lang="nb-NO" sz="1200" b="0" i="0" u="none" strike="noStrike" kern="1200" dirty="0" err="1">
                <a:solidFill>
                  <a:schemeClr val="tx1"/>
                </a:solidFill>
                <a:effectLst/>
                <a:latin typeface="+mn-lt"/>
                <a:ea typeface="+mn-ea"/>
                <a:cs typeface="+mn-cs"/>
              </a:rPr>
              <a:t>riguardo </a:t>
            </a:r>
            <a:r>
              <a:rPr lang="nb-NO" sz="1200" b="0" i="0" u="none" strike="noStrike" kern="1200" dirty="0">
                <a:solidFill>
                  <a:schemeClr val="tx1"/>
                </a:solidFill>
                <a:effectLst/>
                <a:latin typeface="+mn-lt"/>
                <a:ea typeface="+mn-ea"/>
                <a:cs typeface="+mn-cs"/>
              </a:rPr>
              <a:t>al raggiungimento </a:t>
            </a:r>
            <a:r>
              <a:rPr lang="nb-NO" sz="1200" b="0" i="0" u="none" strike="noStrike" kern="1200" dirty="0" err="1">
                <a:solidFill>
                  <a:schemeClr val="tx1"/>
                </a:solidFill>
                <a:effectLst/>
                <a:latin typeface="+mn-lt"/>
                <a:ea typeface="+mn-ea"/>
                <a:cs typeface="+mn-cs"/>
              </a:rPr>
              <a:t>dell'equilibrio </a:t>
            </a:r>
            <a:r>
              <a:rPr lang="nb-NO" sz="1200" b="0" i="0" u="none" strike="noStrike" kern="1200" dirty="0">
                <a:solidFill>
                  <a:schemeClr val="tx1"/>
                </a:solidFill>
                <a:effectLst/>
                <a:latin typeface="+mn-lt"/>
                <a:ea typeface="+mn-ea"/>
                <a:cs typeface="+mn-cs"/>
              </a:rPr>
              <a:t>in </a:t>
            </a:r>
            <a:r>
              <a:rPr lang="nb-NO" sz="1200" b="0" i="0" u="none" strike="noStrike" kern="1200" dirty="0" err="1">
                <a:solidFill>
                  <a:schemeClr val="tx1"/>
                </a:solidFill>
                <a:effectLst/>
                <a:latin typeface="+mn-lt"/>
                <a:ea typeface="+mn-ea"/>
                <a:cs typeface="+mn-cs"/>
              </a:rPr>
              <a:t>un'organizzazione</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coloro </a:t>
            </a:r>
            <a:r>
              <a:rPr lang="nb-NO" sz="1200" b="0" i="0" u="none" strike="noStrike" kern="1200" dirty="0" err="1">
                <a:solidFill>
                  <a:schemeClr val="tx1"/>
                </a:solidFill>
                <a:effectLst/>
                <a:latin typeface="+mn-lt"/>
                <a:ea typeface="+mn-ea"/>
                <a:cs typeface="+mn-cs"/>
              </a:rPr>
              <a:t>che </a:t>
            </a:r>
            <a:r>
              <a:rPr lang="nb-NO" sz="1200" b="0" i="0" u="none" strike="noStrike" kern="1200" dirty="0" err="1">
                <a:solidFill>
                  <a:schemeClr val="tx1"/>
                </a:solidFill>
                <a:effectLst/>
                <a:latin typeface="+mn-lt"/>
                <a:ea typeface="+mn-ea"/>
                <a:cs typeface="+mn-cs"/>
              </a:rPr>
              <a:t>gestiscono </a:t>
            </a:r>
            <a:r>
              <a:rPr lang="nb-NO" sz="1200" b="0" i="0" u="none" strike="noStrike" kern="1200" dirty="0">
                <a:solidFill>
                  <a:schemeClr val="tx1"/>
                </a:solidFill>
                <a:effectLst/>
                <a:latin typeface="+mn-lt"/>
                <a:ea typeface="+mn-ea"/>
                <a:cs typeface="+mn-cs"/>
              </a:rPr>
              <a:t>e </a:t>
            </a:r>
            <a:r>
              <a:rPr lang="nb-NO" sz="1200" b="0" i="0" u="none" strike="noStrike" kern="1200" dirty="0" err="1">
                <a:solidFill>
                  <a:schemeClr val="tx1"/>
                </a:solidFill>
                <a:effectLst/>
                <a:latin typeface="+mn-lt"/>
                <a:ea typeface="+mn-ea"/>
                <a:cs typeface="+mn-cs"/>
              </a:rPr>
              <a:t>istruiscono</a:t>
            </a:r>
            <a:r>
              <a:rPr lang="nb-NO" sz="1200" b="0" i="0" u="none" strike="noStrike" kern="1200" dirty="0">
                <a:solidFill>
                  <a:schemeClr val="tx1"/>
                </a:solidFill>
                <a:effectLst/>
                <a:latin typeface="+mn-lt"/>
                <a:ea typeface="+mn-ea"/>
                <a:cs typeface="+mn-cs"/>
              </a:rPr>
              <a:t> </a:t>
            </a:r>
            <a:endParaRPr lang="nb-NO" b="0" dirty="0">
              <a:effectLst/>
            </a:endParaRPr>
          </a:p>
          <a:p>
            <a:pPr rtl="0"/>
            <a:r>
              <a:rPr lang="nb-NO" sz="1200" b="0" i="0" u="none" strike="noStrike" kern="1200" dirty="0">
                <a:solidFill>
                  <a:schemeClr val="tx1"/>
                </a:solidFill>
                <a:effectLst/>
                <a:latin typeface="+mn-lt"/>
                <a:ea typeface="+mn-ea"/>
                <a:cs typeface="+mn-cs"/>
              </a:rPr>
              <a:t>È necessario assicurarsi </a:t>
            </a:r>
            <a:r>
              <a:rPr lang="nb-NO" sz="1200" b="0" i="0" u="none" strike="noStrike" kern="1200" dirty="0" err="1">
                <a:solidFill>
                  <a:schemeClr val="tx1"/>
                </a:solidFill>
                <a:effectLst/>
                <a:latin typeface="+mn-lt"/>
                <a:ea typeface="+mn-ea"/>
                <a:cs typeface="+mn-cs"/>
              </a:rPr>
              <a:t>che </a:t>
            </a:r>
            <a:r>
              <a:rPr lang="nb-NO" sz="1200" b="0" i="0" u="none" strike="noStrike" kern="1200" dirty="0">
                <a:solidFill>
                  <a:schemeClr val="tx1"/>
                </a:solidFill>
                <a:effectLst/>
                <a:latin typeface="+mn-lt"/>
                <a:ea typeface="+mn-ea"/>
                <a:cs typeface="+mn-cs"/>
              </a:rPr>
              <a:t>i problemi </a:t>
            </a:r>
            <a:r>
              <a:rPr lang="nb-NO" sz="1200" b="0" i="0" u="none" strike="noStrike" kern="1200" dirty="0" err="1">
                <a:solidFill>
                  <a:schemeClr val="tx1"/>
                </a:solidFill>
                <a:effectLst/>
                <a:latin typeface="+mn-lt"/>
                <a:ea typeface="+mn-ea"/>
                <a:cs typeface="+mn-cs"/>
              </a:rPr>
              <a:t>relativi alla </a:t>
            </a:r>
            <a:r>
              <a:rPr lang="nb-NO" sz="1200" b="0" i="0" u="none" strike="noStrike" kern="1200" dirty="0" err="1">
                <a:solidFill>
                  <a:schemeClr val="tx1"/>
                </a:solidFill>
                <a:effectLst/>
                <a:latin typeface="+mn-lt"/>
                <a:ea typeface="+mn-ea"/>
                <a:cs typeface="+mn-cs"/>
              </a:rPr>
              <a:t>sicurezza </a:t>
            </a:r>
            <a:r>
              <a:rPr lang="nb-NO" sz="1200" b="0" i="0" u="none" strike="noStrike" kern="1200" dirty="0">
                <a:solidFill>
                  <a:schemeClr val="tx1"/>
                </a:solidFill>
                <a:effectLst/>
                <a:latin typeface="+mn-lt"/>
                <a:ea typeface="+mn-ea"/>
                <a:cs typeface="+mn-cs"/>
              </a:rPr>
              <a:t>vengano segnalati </a:t>
            </a:r>
            <a:r>
              <a:rPr lang="nb-NO" sz="1200" b="0" i="0" u="none" strike="noStrike" kern="1200" dirty="0" err="1">
                <a:solidFill>
                  <a:schemeClr val="tx1"/>
                </a:solidFill>
                <a:effectLst/>
                <a:latin typeface="+mn-lt"/>
                <a:ea typeface="+mn-ea"/>
                <a:cs typeface="+mn-cs"/>
              </a:rPr>
              <a:t>al </a:t>
            </a:r>
            <a:r>
              <a:rPr lang="nb-NO" sz="1200" b="0" i="0" u="none" strike="noStrike" kern="1200" dirty="0">
                <a:solidFill>
                  <a:schemeClr val="tx1"/>
                </a:solidFill>
                <a:effectLst/>
                <a:latin typeface="+mn-lt"/>
                <a:ea typeface="+mn-ea"/>
                <a:cs typeface="+mn-cs"/>
              </a:rPr>
              <a:t>giusto </a:t>
            </a:r>
            <a:r>
              <a:rPr lang="nb-NO" sz="1200" b="0" i="0" u="none" strike="noStrike" kern="1200" dirty="0">
                <a:solidFill>
                  <a:schemeClr val="tx1"/>
                </a:solidFill>
                <a:effectLst/>
                <a:latin typeface="+mn-lt"/>
                <a:ea typeface="+mn-ea"/>
                <a:cs typeface="+mn-cs"/>
              </a:rPr>
              <a:t>servizio di assistenza, </a:t>
            </a:r>
            <a:r>
              <a:rPr lang="nb-NO" sz="1200" b="0" i="0" u="none" strike="noStrike" kern="1200" dirty="0" err="1">
                <a:solidFill>
                  <a:schemeClr val="tx1"/>
                </a:solidFill>
                <a:effectLst/>
                <a:latin typeface="+mn-lt"/>
                <a:ea typeface="+mn-ea"/>
                <a:cs typeface="+mn-cs"/>
              </a:rPr>
              <a:t>composto </a:t>
            </a:r>
            <a:r>
              <a:rPr lang="nb-NO" sz="1200" b="0" i="0" u="none" strike="noStrike" kern="1200" dirty="0" err="1">
                <a:solidFill>
                  <a:schemeClr val="tx1"/>
                </a:solidFill>
                <a:effectLst/>
                <a:latin typeface="+mn-lt"/>
                <a:ea typeface="+mn-ea"/>
                <a:cs typeface="+mn-cs"/>
              </a:rPr>
              <a:t>da </a:t>
            </a:r>
            <a:r>
              <a:rPr lang="nb-NO" sz="1200" b="0" i="0" u="none" strike="noStrike" kern="1200" dirty="0" err="1">
                <a:solidFill>
                  <a:schemeClr val="tx1"/>
                </a:solidFill>
                <a:effectLst/>
                <a:latin typeface="+mn-lt"/>
                <a:ea typeface="+mn-ea"/>
                <a:cs typeface="+mn-cs"/>
              </a:rPr>
              <a:t>persone </a:t>
            </a:r>
            <a:r>
              <a:rPr lang="nb-NO" sz="1200" b="0" i="0" u="none" strike="noStrike" kern="1200" dirty="0">
                <a:solidFill>
                  <a:schemeClr val="tx1"/>
                </a:solidFill>
                <a:effectLst/>
                <a:latin typeface="+mn-lt"/>
                <a:ea typeface="+mn-ea"/>
                <a:cs typeface="+mn-cs"/>
              </a:rPr>
              <a:t>con </a:t>
            </a:r>
            <a:r>
              <a:rPr lang="nb-NO" sz="1200" b="0" i="0" u="none" strike="noStrike" kern="1200" dirty="0" err="1">
                <a:solidFill>
                  <a:schemeClr val="tx1"/>
                </a:solidFill>
                <a:effectLst/>
                <a:latin typeface="+mn-lt"/>
                <a:ea typeface="+mn-ea"/>
                <a:cs typeface="+mn-cs"/>
              </a:rPr>
              <a:t>le </a:t>
            </a:r>
            <a:r>
              <a:rPr lang="nb-NO" sz="1200" b="0" i="0" u="none" strike="noStrike" kern="1200" dirty="0">
                <a:solidFill>
                  <a:schemeClr val="tx1"/>
                </a:solidFill>
                <a:effectLst/>
                <a:latin typeface="+mn-lt"/>
                <a:ea typeface="+mn-ea"/>
                <a:cs typeface="+mn-cs"/>
              </a:rPr>
              <a:t>competenze adeguate. </a:t>
            </a:r>
            <a:r>
              <a:rPr lang="nb-NO" sz="1200" b="0" i="0" u="none" strike="noStrike" kern="1200" dirty="0">
                <a:solidFill>
                  <a:schemeClr val="tx1"/>
                </a:solidFill>
                <a:effectLst/>
                <a:latin typeface="+mn-lt"/>
                <a:ea typeface="+mn-ea"/>
                <a:cs typeface="+mn-cs"/>
              </a:rPr>
              <a:t>È necessario definire </a:t>
            </a:r>
            <a:r>
              <a:rPr lang="nb-NO" sz="1200" b="0" i="0" u="none" strike="noStrike" kern="1200" dirty="0" err="1">
                <a:solidFill>
                  <a:schemeClr val="tx1"/>
                </a:solidFill>
                <a:effectLst/>
                <a:latin typeface="+mn-lt"/>
                <a:ea typeface="+mn-ea"/>
                <a:cs typeface="+mn-cs"/>
              </a:rPr>
              <a:t>ruoli </a:t>
            </a:r>
            <a:r>
              <a:rPr lang="nb-NO" sz="1200" b="0" i="0" u="none" strike="noStrike" kern="1200" dirty="0">
                <a:solidFill>
                  <a:schemeClr val="tx1"/>
                </a:solidFill>
                <a:effectLst/>
                <a:latin typeface="+mn-lt"/>
                <a:ea typeface="+mn-ea"/>
                <a:cs typeface="+mn-cs"/>
              </a:rPr>
              <a:t>e </a:t>
            </a:r>
            <a:r>
              <a:rPr lang="nb-NO" sz="1200" b="0" i="0" u="none" strike="noStrike" kern="1200" dirty="0" err="1">
                <a:solidFill>
                  <a:schemeClr val="tx1"/>
                </a:solidFill>
                <a:effectLst/>
                <a:latin typeface="+mn-lt"/>
                <a:ea typeface="+mn-ea"/>
                <a:cs typeface="+mn-cs"/>
              </a:rPr>
              <a:t>responsabilità </a:t>
            </a:r>
            <a:r>
              <a:rPr lang="nb-NO" sz="1200" b="0" i="0" u="none" strike="noStrike" kern="1200" dirty="0" err="1">
                <a:solidFill>
                  <a:schemeClr val="tx1"/>
                </a:solidFill>
                <a:effectLst/>
                <a:latin typeface="+mn-lt"/>
                <a:ea typeface="+mn-ea"/>
                <a:cs typeface="+mn-cs"/>
              </a:rPr>
              <a:t>chiari </a:t>
            </a:r>
            <a:r>
              <a:rPr lang="nb-NO" sz="1200" b="0" i="0" u="none" strike="noStrike" kern="1200" dirty="0" err="1">
                <a:solidFill>
                  <a:schemeClr val="tx1"/>
                </a:solidFill>
                <a:effectLst/>
                <a:latin typeface="+mn-lt"/>
                <a:ea typeface="+mn-ea"/>
                <a:cs typeface="+mn-cs"/>
              </a:rPr>
              <a:t>in base </a:t>
            </a:r>
            <a:r>
              <a:rPr lang="nb-NO" sz="1200" b="0" i="0" u="none" strike="noStrike" kern="1200" dirty="0">
                <a:solidFill>
                  <a:schemeClr val="tx1"/>
                </a:solidFill>
                <a:effectLst/>
                <a:latin typeface="+mn-lt"/>
                <a:ea typeface="+mn-ea"/>
                <a:cs typeface="+mn-cs"/>
              </a:rPr>
              <a:t>alle competenze. Tutto il personale, non solo </a:t>
            </a:r>
            <a:r>
              <a:rPr lang="nb-NO" sz="1200" b="0" i="0" u="none" strike="noStrike" kern="1200" dirty="0" err="1">
                <a:solidFill>
                  <a:schemeClr val="tx1"/>
                </a:solidFill>
                <a:effectLst/>
                <a:latin typeface="+mn-lt"/>
                <a:ea typeface="+mn-ea"/>
                <a:cs typeface="+mn-cs"/>
              </a:rPr>
              <a:t>gli sviluppatori </a:t>
            </a:r>
            <a:r>
              <a:rPr lang="nb-NO" sz="1200" b="0" i="0" u="none" strike="noStrike" kern="1200" dirty="0">
                <a:solidFill>
                  <a:schemeClr val="tx1"/>
                </a:solidFill>
                <a:effectLst/>
                <a:latin typeface="+mn-lt"/>
                <a:ea typeface="+mn-ea"/>
                <a:cs typeface="+mn-cs"/>
              </a:rPr>
              <a:t>o </a:t>
            </a:r>
            <a:r>
              <a:rPr lang="nb-NO" sz="1200" b="0" i="0" u="none" strike="noStrike" kern="1200" dirty="0" err="1">
                <a:solidFill>
                  <a:schemeClr val="tx1"/>
                </a:solidFill>
                <a:effectLst/>
                <a:latin typeface="+mn-lt"/>
                <a:ea typeface="+mn-ea"/>
                <a:cs typeface="+mn-cs"/>
              </a:rPr>
              <a:t>gli specialisti </a:t>
            </a:r>
            <a:r>
              <a:rPr lang="nb-NO" sz="1200" b="0" i="0" u="none" strike="noStrike" kern="1200" dirty="0" err="1">
                <a:solidFill>
                  <a:schemeClr val="tx1"/>
                </a:solidFill>
                <a:effectLst/>
                <a:latin typeface="+mn-lt"/>
                <a:ea typeface="+mn-ea"/>
                <a:cs typeface="+mn-cs"/>
              </a:rPr>
              <a:t>della sicurezza</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ha bisogno di </a:t>
            </a:r>
            <a:r>
              <a:rPr lang="nb-NO" sz="1200" b="0" i="0" u="none" strike="noStrike" kern="1200" dirty="0">
                <a:solidFill>
                  <a:schemeClr val="tx1"/>
                </a:solidFill>
                <a:effectLst/>
                <a:latin typeface="+mn-lt"/>
                <a:ea typeface="+mn-ea"/>
                <a:cs typeface="+mn-cs"/>
              </a:rPr>
              <a:t>tempo per </a:t>
            </a:r>
            <a:r>
              <a:rPr lang="nb-NO" sz="1200" b="0" i="0" u="none" strike="noStrike" kern="1200" dirty="0" err="1">
                <a:solidFill>
                  <a:schemeClr val="tx1"/>
                </a:solidFill>
                <a:effectLst/>
                <a:latin typeface="+mn-lt"/>
                <a:ea typeface="+mn-ea"/>
                <a:cs typeface="+mn-cs"/>
              </a:rPr>
              <a:t>tenersi </a:t>
            </a:r>
            <a:r>
              <a:rPr lang="nb-NO" sz="1200" b="0" i="0" u="none" strike="noStrike" kern="1200" dirty="0">
                <a:solidFill>
                  <a:schemeClr val="tx1"/>
                </a:solidFill>
                <a:effectLst/>
                <a:latin typeface="+mn-lt"/>
                <a:ea typeface="+mn-ea"/>
                <a:cs typeface="+mn-cs"/>
              </a:rPr>
              <a:t>aggiornato </a:t>
            </a:r>
            <a:r>
              <a:rPr lang="nb-NO" sz="1200" b="0" i="0" u="none" strike="noStrike" kern="1200" dirty="0" err="1">
                <a:solidFill>
                  <a:schemeClr val="tx1"/>
                </a:solidFill>
                <a:effectLst/>
                <a:latin typeface="+mn-lt"/>
                <a:ea typeface="+mn-ea"/>
                <a:cs typeface="+mn-cs"/>
              </a:rPr>
              <a:t>sulle </a:t>
            </a:r>
            <a:r>
              <a:rPr lang="nb-NO" sz="1200" b="0" i="0" u="none" strike="noStrike" kern="1200" dirty="0" err="1">
                <a:solidFill>
                  <a:schemeClr val="tx1"/>
                </a:solidFill>
                <a:effectLst/>
                <a:latin typeface="+mn-lt"/>
                <a:ea typeface="+mn-ea"/>
                <a:cs typeface="+mn-cs"/>
              </a:rPr>
              <a:t>minacce </a:t>
            </a:r>
            <a:r>
              <a:rPr lang="nb-NO" sz="1200" b="0" i="0" u="none" strike="noStrike" kern="1200" dirty="0">
                <a:solidFill>
                  <a:schemeClr val="tx1"/>
                </a:solidFill>
                <a:effectLst/>
                <a:latin typeface="+mn-lt"/>
                <a:ea typeface="+mn-ea"/>
                <a:cs typeface="+mn-cs"/>
              </a:rPr>
              <a:t>e </a:t>
            </a:r>
            <a:r>
              <a:rPr lang="nb-NO" sz="1200" b="0" i="0" u="none" strike="noStrike" kern="1200" dirty="0" err="1">
                <a:solidFill>
                  <a:schemeClr val="tx1"/>
                </a:solidFill>
                <a:effectLst/>
                <a:latin typeface="+mn-lt"/>
                <a:ea typeface="+mn-ea"/>
                <a:cs typeface="+mn-cs"/>
              </a:rPr>
              <a:t>aggiornare </a:t>
            </a:r>
            <a:r>
              <a:rPr lang="nb-NO" sz="1200" b="0" i="0" u="none" strike="noStrike" kern="1200" dirty="0">
                <a:solidFill>
                  <a:schemeClr val="tx1"/>
                </a:solidFill>
                <a:effectLst/>
                <a:latin typeface="+mn-lt"/>
                <a:ea typeface="+mn-ea"/>
                <a:cs typeface="+mn-cs"/>
              </a:rPr>
              <a:t>le</a:t>
            </a:r>
            <a:r>
              <a:rPr lang="nb-NO" sz="1200" b="0" i="0" u="none" strike="noStrike" kern="1200" dirty="0" err="1">
                <a:solidFill>
                  <a:schemeClr val="tx1"/>
                </a:solidFill>
                <a:effectLst/>
                <a:latin typeface="+mn-lt"/>
                <a:ea typeface="+mn-ea"/>
                <a:cs typeface="+mn-cs"/>
              </a:rPr>
              <a:t> proprie </a:t>
            </a:r>
            <a:r>
              <a:rPr lang="nb-NO" sz="1200" b="0" i="0" u="none" strike="noStrike" kern="1200" dirty="0">
                <a:solidFill>
                  <a:schemeClr val="tx1"/>
                </a:solidFill>
                <a:effectLst/>
                <a:latin typeface="+mn-lt"/>
                <a:ea typeface="+mn-ea"/>
                <a:cs typeface="+mn-cs"/>
              </a:rPr>
              <a:t>competenze. In questo modo </a:t>
            </a:r>
            <a:r>
              <a:rPr lang="nb-NO" sz="1200" b="0" i="0" u="none" strike="noStrike" kern="1200" dirty="0" err="1">
                <a:solidFill>
                  <a:schemeClr val="tx1"/>
                </a:solidFill>
                <a:effectLst/>
                <a:latin typeface="+mn-lt"/>
                <a:ea typeface="+mn-ea"/>
                <a:cs typeface="+mn-cs"/>
              </a:rPr>
              <a:t>sarà in grado di </a:t>
            </a:r>
            <a:r>
              <a:rPr lang="nb-NO" sz="1200" b="0" i="0" u="none" strike="noStrike" kern="1200" dirty="0">
                <a:solidFill>
                  <a:schemeClr val="tx1"/>
                </a:solidFill>
                <a:effectLst/>
                <a:latin typeface="+mn-lt"/>
                <a:ea typeface="+mn-ea"/>
                <a:cs typeface="+mn-cs"/>
              </a:rPr>
              <a:t>"</a:t>
            </a:r>
            <a:r>
              <a:rPr lang="nb-NO" sz="1200" b="0" i="0" u="none" strike="noStrike" kern="1200" dirty="0" err="1">
                <a:solidFill>
                  <a:schemeClr val="tx1"/>
                </a:solidFill>
                <a:effectLst/>
                <a:latin typeface="+mn-lt"/>
                <a:ea typeface="+mn-ea"/>
                <a:cs typeface="+mn-cs"/>
              </a:rPr>
              <a:t>parlare </a:t>
            </a:r>
            <a:r>
              <a:rPr lang="nb-NO" sz="1200" b="0" i="0" u="none" strike="noStrike" kern="1200" dirty="0" err="1">
                <a:solidFill>
                  <a:schemeClr val="tx1"/>
                </a:solidFill>
                <a:effectLst/>
                <a:latin typeface="+mn-lt"/>
                <a:ea typeface="+mn-ea"/>
                <a:cs typeface="+mn-cs"/>
              </a:rPr>
              <a:t>la </a:t>
            </a:r>
            <a:r>
              <a:rPr lang="nb-NO" sz="1200" b="0" i="0" u="none" strike="noStrike" kern="1200" dirty="0" err="1">
                <a:solidFill>
                  <a:schemeClr val="tx1"/>
                </a:solidFill>
                <a:effectLst/>
                <a:latin typeface="+mn-lt"/>
                <a:ea typeface="+mn-ea"/>
                <a:cs typeface="+mn-cs"/>
              </a:rPr>
              <a:t>stessa </a:t>
            </a:r>
            <a:r>
              <a:rPr lang="nb-NO" sz="1200" b="0" i="0" u="none" strike="noStrike" kern="1200" dirty="0">
                <a:solidFill>
                  <a:schemeClr val="tx1"/>
                </a:solidFill>
                <a:effectLst/>
                <a:latin typeface="+mn-lt"/>
                <a:ea typeface="+mn-ea"/>
                <a:cs typeface="+mn-cs"/>
              </a:rPr>
              <a:t>lingua" e non sarà </a:t>
            </a:r>
            <a:r>
              <a:rPr lang="nb-NO" sz="1200" b="0" i="0" u="none" strike="noStrike" kern="1200" dirty="0" err="1">
                <a:solidFill>
                  <a:schemeClr val="tx1"/>
                </a:solidFill>
                <a:effectLst/>
                <a:latin typeface="+mn-lt"/>
                <a:ea typeface="+mn-ea"/>
                <a:cs typeface="+mn-cs"/>
              </a:rPr>
              <a:t>demotivato </a:t>
            </a:r>
            <a:r>
              <a:rPr lang="nb-NO" sz="1200" b="0" i="0" u="none" strike="noStrike" kern="1200" dirty="0" err="1">
                <a:solidFill>
                  <a:schemeClr val="tx1"/>
                </a:solidFill>
                <a:effectLst/>
                <a:latin typeface="+mn-lt"/>
                <a:ea typeface="+mn-ea"/>
                <a:cs typeface="+mn-cs"/>
              </a:rPr>
              <a:t>dall'elitismo informatico</a:t>
            </a:r>
            <a:r>
              <a:rPr lang="nb-NO" sz="1200" b="0" i="0" u="none" strike="noStrike" kern="1200" dirty="0">
                <a:solidFill>
                  <a:schemeClr val="tx1"/>
                </a:solidFill>
                <a:effectLst/>
                <a:latin typeface="+mn-lt"/>
                <a:ea typeface="+mn-ea"/>
                <a:cs typeface="+mn-cs"/>
              </a:rPr>
              <a:t>. </a:t>
            </a:r>
            <a:endParaRPr lang="nb-NO" b="0" dirty="0">
              <a:effectLst/>
            </a:endParaRPr>
          </a:p>
          <a:p>
            <a:pPr rtl="0"/>
            <a:br>
              <a:rPr lang="nb-NO" b="0" dirty="0">
                <a:effectLst/>
              </a:rPr>
            </a:br>
            <a:r>
              <a:rPr lang="nb-NO" sz="1200" b="0" i="0" u="none" strike="noStrike" kern="1200" dirty="0" err="1">
                <a:solidFill>
                  <a:schemeClr val="tx1"/>
                </a:solidFill>
                <a:effectLst/>
                <a:latin typeface="+mn-lt"/>
                <a:ea typeface="+mn-ea"/>
                <a:cs typeface="+mn-cs"/>
              </a:rPr>
              <a:t>Infine</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l'aspetto </a:t>
            </a:r>
            <a:r>
              <a:rPr lang="nb-NO" sz="1200" b="0" i="0" u="none" strike="noStrike" kern="1200" dirty="0" err="1">
                <a:solidFill>
                  <a:schemeClr val="tx1"/>
                </a:solidFill>
                <a:effectLst/>
                <a:latin typeface="+mn-lt"/>
                <a:ea typeface="+mn-ea"/>
                <a:cs typeface="+mn-cs"/>
              </a:rPr>
              <a:t>fondamentale </a:t>
            </a:r>
            <a:r>
              <a:rPr lang="nb-NO" sz="1200" b="0" i="0" u="none" strike="noStrike" kern="1200" dirty="0">
                <a:solidFill>
                  <a:schemeClr val="tx1"/>
                </a:solidFill>
                <a:effectLst/>
                <a:latin typeface="+mn-lt"/>
                <a:ea typeface="+mn-ea"/>
                <a:cs typeface="+mn-cs"/>
              </a:rPr>
              <a:t>per </a:t>
            </a:r>
            <a:r>
              <a:rPr lang="nb-NO" sz="1200" b="0" i="0" u="none" strike="noStrike" kern="1200" dirty="0" err="1">
                <a:solidFill>
                  <a:schemeClr val="tx1"/>
                </a:solidFill>
                <a:effectLst/>
                <a:latin typeface="+mn-lt"/>
                <a:ea typeface="+mn-ea"/>
                <a:cs typeface="+mn-cs"/>
              </a:rPr>
              <a:t>conquistare </a:t>
            </a:r>
            <a:r>
              <a:rPr lang="nb-NO" sz="1200" b="0" i="0" u="none" strike="noStrike" kern="1200" dirty="0" err="1">
                <a:solidFill>
                  <a:schemeClr val="tx1"/>
                </a:solidFill>
                <a:effectLst/>
                <a:latin typeface="+mn-lt"/>
                <a:ea typeface="+mn-ea"/>
                <a:cs typeface="+mn-cs"/>
              </a:rPr>
              <a:t>il </a:t>
            </a:r>
            <a:r>
              <a:rPr lang="nb-NO" sz="1200" b="0" i="0" u="none" strike="noStrike" kern="1200" dirty="0">
                <a:solidFill>
                  <a:schemeClr val="tx1"/>
                </a:solidFill>
                <a:effectLst/>
                <a:latin typeface="+mn-lt"/>
                <a:ea typeface="+mn-ea"/>
                <a:cs typeface="+mn-cs"/>
              </a:rPr>
              <a:t>resto, </a:t>
            </a:r>
            <a:r>
              <a:rPr lang="nb-NO" sz="1200" b="0" i="0" u="none" strike="noStrike" kern="1200" dirty="0" err="1">
                <a:solidFill>
                  <a:schemeClr val="tx1"/>
                </a:solidFill>
                <a:effectLst/>
                <a:latin typeface="+mn-lt"/>
                <a:ea typeface="+mn-ea"/>
                <a:cs typeface="+mn-cs"/>
              </a:rPr>
              <a:t>ovvero </a:t>
            </a:r>
            <a:r>
              <a:rPr lang="nb-NO" sz="1200" b="0" i="0" u="none" strike="noStrike" kern="1200" dirty="0">
                <a:solidFill>
                  <a:schemeClr val="tx1"/>
                </a:solidFill>
                <a:effectLst/>
                <a:latin typeface="+mn-lt"/>
                <a:ea typeface="+mn-ea"/>
                <a:cs typeface="+mn-cs"/>
              </a:rPr>
              <a:t>tutte </a:t>
            </a:r>
            <a:r>
              <a:rPr lang="nb-NO" sz="1200" b="0" i="0" u="none" strike="noStrike" kern="1200" dirty="0" err="1">
                <a:solidFill>
                  <a:schemeClr val="tx1"/>
                </a:solidFill>
                <a:effectLst/>
                <a:latin typeface="+mn-lt"/>
                <a:ea typeface="+mn-ea"/>
                <a:cs typeface="+mn-cs"/>
              </a:rPr>
              <a:t>le </a:t>
            </a:r>
            <a:r>
              <a:rPr lang="nb-NO" sz="1200" b="0" i="0" u="none" strike="noStrike" kern="1200" dirty="0" err="1">
                <a:solidFill>
                  <a:schemeClr val="tx1"/>
                </a:solidFill>
                <a:effectLst/>
                <a:latin typeface="+mn-lt"/>
                <a:ea typeface="+mn-ea"/>
                <a:cs typeface="+mn-cs"/>
              </a:rPr>
              <a:t>altre </a:t>
            </a:r>
            <a:r>
              <a:rPr lang="nb-NO" sz="1200" b="0" i="0" u="none" strike="noStrike" kern="1200" dirty="0" err="1">
                <a:solidFill>
                  <a:schemeClr val="tx1"/>
                </a:solidFill>
                <a:effectLst/>
                <a:latin typeface="+mn-lt"/>
                <a:ea typeface="+mn-ea"/>
                <a:cs typeface="+mn-cs"/>
              </a:rPr>
              <a:t>persone </a:t>
            </a:r>
            <a:r>
              <a:rPr lang="nb-NO" sz="1200" b="0" i="0" u="none" strike="noStrike" kern="1200" dirty="0" err="1">
                <a:solidFill>
                  <a:schemeClr val="tx1"/>
                </a:solidFill>
                <a:effectLst/>
                <a:latin typeface="+mn-lt"/>
                <a:ea typeface="+mn-ea"/>
                <a:cs typeface="+mn-cs"/>
              </a:rPr>
              <a:t>essenziali </a:t>
            </a:r>
            <a:r>
              <a:rPr lang="nb-NO" sz="1200" b="0" i="0" u="none" strike="noStrike" kern="1200" dirty="0">
                <a:solidFill>
                  <a:schemeClr val="tx1"/>
                </a:solidFill>
                <a:effectLst/>
                <a:latin typeface="+mn-lt"/>
                <a:ea typeface="+mn-ea"/>
                <a:cs typeface="+mn-cs"/>
              </a:rPr>
              <a:t>nella </a:t>
            </a:r>
            <a:r>
              <a:rPr lang="nb-NO" sz="1200" b="0" i="0" u="none" strike="noStrike" kern="1200" dirty="0" err="1">
                <a:solidFill>
                  <a:schemeClr val="tx1"/>
                </a:solidFill>
                <a:effectLst/>
                <a:latin typeface="+mn-lt"/>
                <a:ea typeface="+mn-ea"/>
                <a:cs typeface="+mn-cs"/>
              </a:rPr>
              <a:t>vostra </a:t>
            </a:r>
            <a:r>
              <a:rPr lang="nb-NO" sz="1200" b="0" i="0" u="none" strike="noStrike" kern="1200" dirty="0" err="1">
                <a:solidFill>
                  <a:schemeClr val="tx1"/>
                </a:solidFill>
                <a:effectLst/>
                <a:latin typeface="+mn-lt"/>
                <a:ea typeface="+mn-ea"/>
                <a:cs typeface="+mn-cs"/>
              </a:rPr>
              <a:t>organizzazione</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La personalizzazione </a:t>
            </a:r>
            <a:r>
              <a:rPr lang="nb-NO" sz="1200" b="0" i="0" u="none" strike="noStrike" kern="1200" dirty="0">
                <a:solidFill>
                  <a:schemeClr val="tx1"/>
                </a:solidFill>
                <a:effectLst/>
                <a:latin typeface="+mn-lt"/>
                <a:ea typeface="+mn-ea"/>
                <a:cs typeface="+mn-cs"/>
              </a:rPr>
              <a:t>è </a:t>
            </a:r>
            <a:r>
              <a:rPr lang="nb-NO" sz="1200" b="0" i="0" u="none" strike="noStrike" kern="1200" dirty="0" err="1">
                <a:solidFill>
                  <a:schemeClr val="tx1"/>
                </a:solidFill>
                <a:effectLst/>
                <a:latin typeface="+mn-lt"/>
                <a:ea typeface="+mn-ea"/>
                <a:cs typeface="+mn-cs"/>
              </a:rPr>
              <a:t>fondamentale</a:t>
            </a:r>
            <a:r>
              <a:rPr lang="nb-NO" sz="1200" b="0" i="0" u="none" strike="noStrike" kern="1200" dirty="0">
                <a:solidFill>
                  <a:schemeClr val="tx1"/>
                </a:solidFill>
                <a:effectLst/>
                <a:latin typeface="+mn-lt"/>
                <a:ea typeface="+mn-ea"/>
                <a:cs typeface="+mn-cs"/>
              </a:rPr>
              <a:t>. </a:t>
            </a:r>
            <a:r>
              <a:rPr lang="nb-NO" sz="1200" b="0" i="0" u="none" strike="noStrike" kern="1200" dirty="0">
                <a:solidFill>
                  <a:schemeClr val="tx1"/>
                </a:solidFill>
                <a:effectLst/>
                <a:latin typeface="+mn-lt"/>
                <a:ea typeface="+mn-ea"/>
                <a:cs typeface="+mn-cs"/>
              </a:rPr>
              <a:t>Non </a:t>
            </a:r>
            <a:r>
              <a:rPr lang="nb-NO" sz="1200" b="0" i="0" u="none" strike="noStrike" kern="1200" dirty="0" err="1">
                <a:solidFill>
                  <a:schemeClr val="tx1"/>
                </a:solidFill>
                <a:effectLst/>
                <a:latin typeface="+mn-lt"/>
                <a:ea typeface="+mn-ea"/>
                <a:cs typeface="+mn-cs"/>
              </a:rPr>
              <a:t>esiste </a:t>
            </a:r>
            <a:r>
              <a:rPr lang="nb-NO" sz="1200" b="0" i="0" u="none" strike="noStrike" kern="1200" dirty="0" err="1">
                <a:solidFill>
                  <a:schemeClr val="tx1"/>
                </a:solidFill>
                <a:effectLst/>
                <a:latin typeface="+mn-lt"/>
                <a:ea typeface="+mn-ea"/>
                <a:cs typeface="+mn-cs"/>
              </a:rPr>
              <a:t>una soluzione </a:t>
            </a:r>
            <a:r>
              <a:rPr lang="nb-NO" sz="1200" b="0" i="0" u="none" strike="noStrike" kern="1200" dirty="0" err="1">
                <a:solidFill>
                  <a:schemeClr val="tx1"/>
                </a:solidFill>
                <a:effectLst/>
                <a:latin typeface="+mn-lt"/>
                <a:ea typeface="+mn-ea"/>
                <a:cs typeface="+mn-cs"/>
              </a:rPr>
              <a:t>valida </a:t>
            </a:r>
            <a:r>
              <a:rPr lang="nb-NO" sz="1200" b="0" i="0" u="none" strike="noStrike" kern="1200" dirty="0">
                <a:solidFill>
                  <a:schemeClr val="tx1"/>
                </a:solidFill>
                <a:effectLst/>
                <a:latin typeface="+mn-lt"/>
                <a:ea typeface="+mn-ea"/>
                <a:cs typeface="+mn-cs"/>
              </a:rPr>
              <a:t>per tutti. Come </a:t>
            </a:r>
            <a:r>
              <a:rPr lang="nb-NO" sz="1200" b="0" i="0" u="none" strike="noStrike" kern="1200" dirty="0">
                <a:solidFill>
                  <a:schemeClr val="tx1"/>
                </a:solidFill>
                <a:effectLst/>
                <a:latin typeface="+mn-lt"/>
                <a:ea typeface="+mn-ea"/>
                <a:cs typeface="+mn-cs"/>
              </a:rPr>
              <a:t>abbiamo </a:t>
            </a:r>
            <a:r>
              <a:rPr lang="nb-NO" sz="1200" b="0" i="0" u="none" strike="noStrike" kern="1200" dirty="0" err="1">
                <a:solidFill>
                  <a:schemeClr val="tx1"/>
                </a:solidFill>
                <a:effectLst/>
                <a:latin typeface="+mn-lt"/>
                <a:ea typeface="+mn-ea"/>
                <a:cs typeface="+mn-cs"/>
              </a:rPr>
              <a:t>dimostrato</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le persone </a:t>
            </a:r>
            <a:r>
              <a:rPr lang="nb-NO" sz="1200" b="0" i="0" u="none" strike="noStrike" kern="1200" dirty="0" err="1">
                <a:solidFill>
                  <a:schemeClr val="tx1"/>
                </a:solidFill>
                <a:effectLst/>
                <a:latin typeface="+mn-lt"/>
                <a:ea typeface="+mn-ea"/>
                <a:cs typeface="+mn-cs"/>
              </a:rPr>
              <a:t>hanno bisogno </a:t>
            </a:r>
            <a:r>
              <a:rPr lang="nb-NO" sz="1200" b="0" i="0" u="none" strike="noStrike" kern="1200" dirty="0">
                <a:solidFill>
                  <a:schemeClr val="tx1"/>
                </a:solidFill>
                <a:effectLst/>
                <a:latin typeface="+mn-lt"/>
                <a:ea typeface="+mn-ea"/>
                <a:cs typeface="+mn-cs"/>
              </a:rPr>
              <a:t>di </a:t>
            </a:r>
            <a:r>
              <a:rPr lang="nb-NO" sz="1200" b="0" i="0" u="none" strike="noStrike" kern="1200" dirty="0" err="1">
                <a:solidFill>
                  <a:schemeClr val="tx1"/>
                </a:solidFill>
                <a:effectLst/>
                <a:latin typeface="+mn-lt"/>
                <a:ea typeface="+mn-ea"/>
                <a:cs typeface="+mn-cs"/>
              </a:rPr>
              <a:t>sentirsi </a:t>
            </a:r>
            <a:r>
              <a:rPr lang="nb-NO" sz="1200" b="0" i="0" u="none" strike="noStrike" kern="1200" dirty="0" err="1">
                <a:solidFill>
                  <a:schemeClr val="tx1"/>
                </a:solidFill>
                <a:effectLst/>
                <a:latin typeface="+mn-lt"/>
                <a:ea typeface="+mn-ea"/>
                <a:cs typeface="+mn-cs"/>
              </a:rPr>
              <a:t>parte</a:t>
            </a:r>
            <a:r>
              <a:rPr lang="nb-NO" sz="1200" b="0" i="0" u="none" strike="noStrike" kern="1200" dirty="0">
                <a:solidFill>
                  <a:schemeClr val="tx1"/>
                </a:solidFill>
                <a:effectLst/>
                <a:latin typeface="+mn-lt"/>
                <a:ea typeface="+mn-ea"/>
                <a:cs typeface="+mn-cs"/>
              </a:rPr>
              <a:t> di </a:t>
            </a:r>
            <a:r>
              <a:rPr lang="nb-NO" sz="1200" b="0" i="0" u="none" strike="noStrike" kern="1200" dirty="0" err="1">
                <a:solidFill>
                  <a:schemeClr val="tx1"/>
                </a:solidFill>
                <a:effectLst/>
                <a:latin typeface="+mn-lt"/>
                <a:ea typeface="+mn-ea"/>
                <a:cs typeface="+mn-cs"/>
              </a:rPr>
              <a:t>qualcosa</a:t>
            </a:r>
            <a:r>
              <a:rPr lang="nb-NO" sz="1200" b="0" i="0" u="none" strike="noStrike" kern="1200" dirty="0">
                <a:solidFill>
                  <a:schemeClr val="tx1"/>
                </a:solidFill>
                <a:effectLst/>
                <a:latin typeface="+mn-lt"/>
                <a:ea typeface="+mn-ea"/>
                <a:cs typeface="+mn-cs"/>
              </a:rPr>
              <a:t>.</a:t>
            </a:r>
            <a:endParaRPr lang="nb-NO" b="0" dirty="0">
              <a:effectLst/>
            </a:endParaRPr>
          </a:p>
          <a:p>
            <a:pPr rtl="0"/>
            <a:r>
              <a:rPr lang="nb-NO" sz="1200" b="0" i="0" u="none" strike="noStrike" kern="1200" dirty="0" err="1">
                <a:solidFill>
                  <a:schemeClr val="tx1"/>
                </a:solidFill>
                <a:effectLst/>
                <a:latin typeface="+mn-lt"/>
                <a:ea typeface="+mn-ea"/>
                <a:cs typeface="+mn-cs"/>
              </a:rPr>
              <a:t>Il</a:t>
            </a:r>
            <a:r>
              <a:rPr lang="nb-NO" sz="1200" b="0" i="0" u="none" strike="noStrike" kern="1200" dirty="0">
                <a:solidFill>
                  <a:schemeClr val="tx1"/>
                </a:solidFill>
                <a:effectLst/>
                <a:latin typeface="+mn-lt"/>
                <a:ea typeface="+mn-ea"/>
                <a:cs typeface="+mn-cs"/>
              </a:rPr>
              <a:t> vostro </a:t>
            </a:r>
            <a:r>
              <a:rPr lang="nb-NO" sz="1200" b="0" i="0" u="none" strike="noStrike" kern="1200" dirty="0" err="1">
                <a:solidFill>
                  <a:schemeClr val="tx1"/>
                </a:solidFill>
                <a:effectLst/>
                <a:latin typeface="+mn-lt"/>
                <a:ea typeface="+mn-ea"/>
                <a:cs typeface="+mn-cs"/>
              </a:rPr>
              <a:t>avversario </a:t>
            </a:r>
            <a:r>
              <a:rPr lang="nb-NO" sz="1200" b="0" i="0" u="none" strike="noStrike" kern="1200" dirty="0">
                <a:solidFill>
                  <a:schemeClr val="tx1"/>
                </a:solidFill>
                <a:effectLst/>
                <a:latin typeface="+mn-lt"/>
                <a:ea typeface="+mn-ea"/>
                <a:cs typeface="+mn-cs"/>
              </a:rPr>
              <a:t>sta </a:t>
            </a:r>
            <a:r>
              <a:rPr lang="nb-NO" sz="1200" b="0" i="0" u="none" strike="noStrike" kern="1200" dirty="0" err="1">
                <a:solidFill>
                  <a:schemeClr val="tx1"/>
                </a:solidFill>
                <a:effectLst/>
                <a:latin typeface="+mn-lt"/>
                <a:ea typeface="+mn-ea"/>
                <a:cs typeface="+mn-cs"/>
              </a:rPr>
              <a:t>personalizzando </a:t>
            </a:r>
            <a:r>
              <a:rPr lang="nb-NO" sz="1200" b="0" i="0" u="none" strike="noStrike" kern="1200" dirty="0" err="1">
                <a:solidFill>
                  <a:schemeClr val="tx1"/>
                </a:solidFill>
                <a:effectLst/>
                <a:latin typeface="+mn-lt"/>
                <a:ea typeface="+mn-ea"/>
                <a:cs typeface="+mn-cs"/>
              </a:rPr>
              <a:t>i</a:t>
            </a:r>
            <a:r>
              <a:rPr lang="nb-NO" sz="1200" b="0" i="0" u="none" strike="noStrike" kern="1200" dirty="0" err="1">
                <a:solidFill>
                  <a:schemeClr val="tx1"/>
                </a:solidFill>
                <a:effectLst/>
                <a:latin typeface="+mn-lt"/>
                <a:ea typeface="+mn-ea"/>
                <a:cs typeface="+mn-cs"/>
              </a:rPr>
              <a:t> propri </a:t>
            </a:r>
            <a:r>
              <a:rPr lang="nb-NO" sz="1200" b="0" i="0" u="none" strike="noStrike" kern="1200" dirty="0" err="1">
                <a:solidFill>
                  <a:schemeClr val="tx1"/>
                </a:solidFill>
                <a:effectLst/>
                <a:latin typeface="+mn-lt"/>
                <a:ea typeface="+mn-ea"/>
                <a:cs typeface="+mn-cs"/>
              </a:rPr>
              <a:t>attacchi, </a:t>
            </a:r>
            <a:r>
              <a:rPr lang="nb-NO" sz="1200" b="0" i="0" u="none" strike="noStrike" kern="1200" dirty="0">
                <a:solidFill>
                  <a:schemeClr val="tx1"/>
                </a:solidFill>
                <a:effectLst/>
                <a:latin typeface="+mn-lt"/>
                <a:ea typeface="+mn-ea"/>
                <a:cs typeface="+mn-cs"/>
              </a:rPr>
              <a:t>quindi </a:t>
            </a:r>
            <a:r>
              <a:rPr lang="nb-NO" sz="1200" b="0" i="0" u="none" strike="noStrike" kern="1200" dirty="0" err="1">
                <a:solidFill>
                  <a:schemeClr val="tx1"/>
                </a:solidFill>
                <a:effectLst/>
                <a:latin typeface="+mn-lt"/>
                <a:ea typeface="+mn-ea"/>
                <a:cs typeface="+mn-cs"/>
              </a:rPr>
              <a:t>dovreste </a:t>
            </a:r>
            <a:r>
              <a:rPr lang="nb-NO" sz="1200" b="0" i="0" u="none" strike="noStrike" kern="1200" dirty="0" err="1">
                <a:solidFill>
                  <a:schemeClr val="tx1"/>
                </a:solidFill>
                <a:effectLst/>
                <a:latin typeface="+mn-lt"/>
                <a:ea typeface="+mn-ea"/>
                <a:cs typeface="+mn-cs"/>
              </a:rPr>
              <a:t>considerare </a:t>
            </a:r>
            <a:r>
              <a:rPr lang="nb-NO" sz="1200" b="0" i="0" u="none" strike="noStrike" kern="1200" dirty="0">
                <a:solidFill>
                  <a:schemeClr val="tx1"/>
                </a:solidFill>
                <a:effectLst/>
                <a:latin typeface="+mn-lt"/>
                <a:ea typeface="+mn-ea"/>
                <a:cs typeface="+mn-cs"/>
              </a:rPr>
              <a:t>di</a:t>
            </a:r>
            <a:r>
              <a:rPr lang="nb-NO" sz="1200" b="0" i="0" u="none" strike="noStrike" kern="1200" dirty="0" err="1">
                <a:solidFill>
                  <a:schemeClr val="tx1"/>
                </a:solidFill>
                <a:effectLst/>
                <a:latin typeface="+mn-lt"/>
                <a:ea typeface="+mn-ea"/>
                <a:cs typeface="+mn-cs"/>
              </a:rPr>
              <a:t> fare </a:t>
            </a:r>
            <a:r>
              <a:rPr lang="nb-NO" sz="1200" b="0" i="0" u="none" strike="noStrike" kern="1200" dirty="0" err="1">
                <a:solidFill>
                  <a:schemeClr val="tx1"/>
                </a:solidFill>
                <a:effectLst/>
                <a:latin typeface="+mn-lt"/>
                <a:ea typeface="+mn-ea"/>
                <a:cs typeface="+mn-cs"/>
              </a:rPr>
              <a:t>lo </a:t>
            </a:r>
            <a:r>
              <a:rPr lang="nb-NO" sz="1200" b="0" i="0" u="none" strike="noStrike" kern="1200" dirty="0">
                <a:solidFill>
                  <a:schemeClr val="tx1"/>
                </a:solidFill>
                <a:effectLst/>
                <a:latin typeface="+mn-lt"/>
                <a:ea typeface="+mn-ea"/>
                <a:cs typeface="+mn-cs"/>
              </a:rPr>
              <a:t>stesso </a:t>
            </a:r>
            <a:r>
              <a:rPr lang="nb-NO" sz="1200" b="0" i="0" u="none" strike="noStrike" kern="1200" dirty="0" err="1">
                <a:solidFill>
                  <a:schemeClr val="tx1"/>
                </a:solidFill>
                <a:effectLst/>
                <a:latin typeface="+mn-lt"/>
                <a:ea typeface="+mn-ea"/>
                <a:cs typeface="+mn-cs"/>
              </a:rPr>
              <a:t>se </a:t>
            </a:r>
            <a:r>
              <a:rPr lang="nb-NO" sz="1200" b="0" i="0" u="none" strike="noStrike" kern="1200" dirty="0" err="1">
                <a:solidFill>
                  <a:schemeClr val="tx1"/>
                </a:solidFill>
                <a:effectLst/>
                <a:latin typeface="+mn-lt"/>
                <a:ea typeface="+mn-ea"/>
                <a:cs typeface="+mn-cs"/>
              </a:rPr>
              <a:t>volete </a:t>
            </a:r>
            <a:r>
              <a:rPr lang="nb-NO" sz="1200" b="0" i="0" u="none" strike="noStrike" kern="1200" dirty="0" err="1">
                <a:solidFill>
                  <a:schemeClr val="tx1"/>
                </a:solidFill>
                <a:effectLst/>
                <a:latin typeface="+mn-lt"/>
                <a:ea typeface="+mn-ea"/>
                <a:cs typeface="+mn-cs"/>
              </a:rPr>
              <a:t>evitare </a:t>
            </a:r>
            <a:r>
              <a:rPr lang="nb-NO" sz="1200" b="0" i="0" u="none" strike="noStrike" kern="1200" dirty="0" err="1">
                <a:solidFill>
                  <a:schemeClr val="tx1"/>
                </a:solidFill>
                <a:effectLst/>
                <a:latin typeface="+mn-lt"/>
                <a:ea typeface="+mn-ea"/>
                <a:cs typeface="+mn-cs"/>
              </a:rPr>
              <a:t>problemi</a:t>
            </a:r>
            <a:r>
              <a:rPr lang="nb-NO" sz="1200" b="0" i="0" u="none" strike="noStrike" kern="1200" dirty="0">
                <a:solidFill>
                  <a:schemeClr val="tx1"/>
                </a:solidFill>
                <a:effectLst/>
                <a:latin typeface="+mn-lt"/>
                <a:ea typeface="+mn-ea"/>
                <a:cs typeface="+mn-cs"/>
              </a:rPr>
              <a:t>. </a:t>
            </a:r>
            <a:endParaRPr lang="nb-NO" b="0" dirty="0">
              <a:effectLst/>
            </a:endParaRPr>
          </a:p>
        </p:txBody>
      </p:sp>
      <p:sp>
        <p:nvSpPr>
          <p:cNvPr id="4" name="Plassholder for lysbilde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C31968-C942-0A4A-A985-4800B9457E60}" type="slidenum">
              <a:rPr kumimoji="0" lang="nb-NO" sz="1200" b="0" i="0" u="none" strike="noStrike" kern="1200" cap="none" spc="0" normalizeH="0" baseline="0" noProof="0" smtClean="0">
                <a:ln>
                  <a:noFill/>
                </a:ln>
                <a:solidFill>
                  <a:prstClr val="black"/>
                </a:solidFill>
                <a:effectLst/>
                <a:uLnTx/>
                <a:uFillTx/>
                <a:latin typeface="Aptos" panose="02110004020202020204"/>
                <a:ea typeface="+mn-ea"/>
                <a:cs typeface="+mn-cs"/>
              </a:rPr>
              <a:t>107</a:t>
            </a:fld>
            <a:endParaRPr kumimoji="0" lang="nb-NO"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691563381"/>
      </p:ext>
    </p:extLst>
  </p:cSld>
  <p:clrMapOvr>
    <a:masterClrMapping/>
  </p:clrMapOvr>
</p:notes>
</file>

<file path=ppt/notesSlides/notesSlide4.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 typeface="Arial" panose="020B0604020202020204" pitchFamily="34" charset="0"/>
              <a:buChar char="•"/>
            </a:pPr>
            <a:r>
              <a:rPr lang="en-US" b="0" i="0" dirty="0">
                <a:solidFill>
                  <a:srgbClr val="D1D5DB"/>
                </a:solidFill>
                <a:effectLst/>
                <a:latin typeface="Söhne"/>
              </a:rPr>
              <a:t>Spiega i fattori umani come l'interazione degli esseri umani con gli elementi di un sistema.</a:t>
            </a:r>
          </a:p>
          <a:p>
            <a:pPr algn="l">
              <a:buFont typeface="Arial" panose="020B0604020202020204" pitchFamily="34" charset="0"/>
              <a:buChar char="•"/>
            </a:pPr>
            <a:r>
              <a:rPr lang="en-US" b="0" i="0" dirty="0">
                <a:solidFill>
                  <a:srgbClr val="D1D5DB"/>
                </a:solidFill>
                <a:effectLst/>
                <a:latin typeface="Söhne"/>
              </a:rPr>
              <a:t>Discutere perché i fattori umani sono cruciali nelle operazioni marittime.</a:t>
            </a:r>
          </a:p>
          <a:p>
            <a:endParaRPr lang="nb-NO"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9D10C4C-EAC2-4D66-B9F8-E052F2E25BCC}" type="slidenum">
              <a:rPr kumimoji="0" lang="en-US" altLang="et-EE" sz="1200" b="0" i="0" u="none" strike="noStrike" kern="1200" cap="none" spc="0" normalizeH="0" baseline="0" noProof="0" smtClean="0">
                <a:ln>
                  <a:noFill/>
                </a:ln>
                <a:solidFill>
                  <a:prstClr val="black"/>
                </a:solidFill>
                <a:effectLst/>
                <a:uLnTx/>
                <a:uFillTx/>
                <a:latin typeface="Calibri" pitchFamily="34" charset="0"/>
                <a:ea typeface="+mn-ea"/>
                <a:cs typeface="+mn-cs"/>
              </a:rPr>
              <a:t>5</a:t>
            </a:fld>
            <a:endParaRPr kumimoji="0" lang="en-US" altLang="et-EE" sz="1200" b="0" i="0" u="none" strike="noStrike" kern="1200" cap="none" spc="0" normalizeH="0" baseline="0" noProof="0">
              <a:ln>
                <a:noFill/>
              </a:ln>
              <a:solidFill>
                <a:prstClr val="black"/>
              </a:solidFill>
              <a:effectLst/>
              <a:uLnTx/>
              <a:uFillTx/>
              <a:latin typeface="Calibri" pitchFamily="34" charset="0"/>
              <a:ea typeface="+mn-ea"/>
              <a:cs typeface="+mn-cs"/>
            </a:endParaRPr>
          </a:p>
        </p:txBody>
      </p:sp>
    </p:spTree>
    <p:extLst>
      <p:ext uri="{BB962C8B-B14F-4D97-AF65-F5344CB8AC3E}">
        <p14:creationId xmlns:p14="http://schemas.microsoft.com/office/powerpoint/2010/main" val="794347040"/>
      </p:ext>
    </p:extLst>
  </p:cSld>
  <p:clrMapOvr>
    <a:masterClrMapping/>
  </p:clrMapOvr>
</p:notes>
</file>

<file path=ppt/notesSlides/notesSlide5.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baseline="0" dirty="0">
                <a:solidFill>
                  <a:srgbClr val="000000"/>
                </a:solidFill>
                <a:latin typeface="Times New Roman" panose="02020603050405020304" pitchFamily="18" charset="0"/>
              </a:rPr>
              <a:t>Lo scopo è quello di controllare il valore medio della variabile, con un valore di controllo pari a sette. Questo valore è stato scelto perché diverse certificazioni di sicurezza informatica (EC-Council, 2020) richiedono un punteggio superiore o uguale al 70% per il loro conseguimento. </a:t>
            </a:r>
            <a:endParaRPr lang="nb-NO"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9D10C4C-EAC2-4D66-B9F8-E052F2E25BCC}" type="slidenum">
              <a:rPr kumimoji="0" lang="en-US" altLang="et-EE" sz="1200" b="0" i="0" u="none" strike="noStrike" kern="1200" cap="none" spc="0" normalizeH="0" baseline="0" noProof="0" smtClean="0">
                <a:ln>
                  <a:noFill/>
                </a:ln>
                <a:solidFill>
                  <a:prstClr val="black"/>
                </a:solidFill>
                <a:effectLst/>
                <a:uLnTx/>
                <a:uFillTx/>
                <a:latin typeface="Calibri" pitchFamily="34" charset="0"/>
                <a:ea typeface="+mn-ea"/>
                <a:cs typeface="+mn-cs"/>
              </a:rPr>
              <a:t>7</a:t>
            </a:fld>
            <a:endParaRPr kumimoji="0" lang="en-US" altLang="et-EE" sz="1200" b="0" i="0" u="none" strike="noStrike" kern="1200" cap="none" spc="0" normalizeH="0" baseline="0" noProof="0">
              <a:ln>
                <a:noFill/>
              </a:ln>
              <a:solidFill>
                <a:prstClr val="black"/>
              </a:solidFill>
              <a:effectLst/>
              <a:uLnTx/>
              <a:uFillTx/>
              <a:latin typeface="Calibri" pitchFamily="34" charset="0"/>
              <a:ea typeface="+mn-ea"/>
              <a:cs typeface="+mn-cs"/>
            </a:endParaRPr>
          </a:p>
        </p:txBody>
      </p:sp>
    </p:spTree>
    <p:extLst>
      <p:ext uri="{BB962C8B-B14F-4D97-AF65-F5344CB8AC3E}">
        <p14:creationId xmlns:p14="http://schemas.microsoft.com/office/powerpoint/2010/main" val="2301740628"/>
      </p:ext>
    </p:extLst>
  </p:cSld>
  <p:clrMapOvr>
    <a:masterClrMapping/>
  </p:clrMapOvr>
</p:notes>
</file>

<file path=ppt/notesSlides/notesSlide6.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9D10C4C-EAC2-4D66-B9F8-E052F2E25BCC}" type="slidenum">
              <a:rPr kumimoji="0" lang="en-US" altLang="et-EE" sz="1200" b="0" i="0" u="none" strike="noStrike" kern="1200" cap="none" spc="0" normalizeH="0" baseline="0" noProof="0" smtClean="0">
                <a:ln>
                  <a:noFill/>
                </a:ln>
                <a:solidFill>
                  <a:prstClr val="black"/>
                </a:solidFill>
                <a:effectLst/>
                <a:uLnTx/>
                <a:uFillTx/>
                <a:latin typeface="Calibri" pitchFamily="34" charset="0"/>
                <a:ea typeface="+mn-ea"/>
                <a:cs typeface="+mn-cs"/>
              </a:rPr>
              <a:t>12</a:t>
            </a:fld>
            <a:endParaRPr kumimoji="0" lang="en-US" altLang="et-EE" sz="1200" b="0" i="0" u="none" strike="noStrike" kern="1200" cap="none" spc="0" normalizeH="0" baseline="0" noProof="0">
              <a:ln>
                <a:noFill/>
              </a:ln>
              <a:solidFill>
                <a:prstClr val="black"/>
              </a:solidFill>
              <a:effectLst/>
              <a:uLnTx/>
              <a:uFillTx/>
              <a:latin typeface="Calibri" pitchFamily="34" charset="0"/>
              <a:ea typeface="+mn-ea"/>
              <a:cs typeface="+mn-cs"/>
            </a:endParaRPr>
          </a:p>
        </p:txBody>
      </p:sp>
    </p:spTree>
    <p:extLst>
      <p:ext uri="{BB962C8B-B14F-4D97-AF65-F5344CB8AC3E}">
        <p14:creationId xmlns:p14="http://schemas.microsoft.com/office/powerpoint/2010/main" val="3293831325"/>
      </p:ext>
    </p:extLst>
  </p:cSld>
  <p:clrMapOvr>
    <a:masterClrMapping/>
  </p:clrMapOvr>
</p:notes>
</file>

<file path=ppt/notesSlides/notesSlide7.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GB" b="0" i="0" dirty="0">
                <a:solidFill>
                  <a:srgbClr val="0D0D0D"/>
                </a:solidFill>
                <a:effectLst/>
                <a:latin typeface="Söhne"/>
              </a:rPr>
              <a:t>Il quadro di riferimento</a:t>
            </a:r>
            <a:r>
              <a:rPr lang="en-GB" b="0" i="0" dirty="0">
                <a:solidFill>
                  <a:srgbClr val="0D0D0D"/>
                </a:solidFill>
                <a:effectLst/>
                <a:latin typeface="Söhne"/>
              </a:rPr>
              <a:t> Maritime Cyber Risk Assessment (</a:t>
            </a:r>
            <a:r>
              <a:rPr lang="en-GB" b="0" i="0" dirty="0" err="1">
                <a:solidFill>
                  <a:srgbClr val="0D0D0D"/>
                </a:solidFill>
                <a:effectLst/>
                <a:latin typeface="Söhne"/>
              </a:rPr>
              <a:t>MaCRA</a:t>
            </a:r>
            <a:r>
              <a:rPr lang="en-GB" b="0" i="0" dirty="0">
                <a:solidFill>
                  <a:srgbClr val="0D0D0D"/>
                </a:solidFill>
                <a:effectLst/>
                <a:latin typeface="Söhne"/>
              </a:rPr>
              <a:t>) è un approccio strutturato progettato per identificare, </a:t>
            </a:r>
            <a:r>
              <a:rPr lang="en-GB" b="0" i="0" dirty="0" err="1">
                <a:solidFill>
                  <a:srgbClr val="0D0D0D"/>
                </a:solidFill>
                <a:effectLst/>
                <a:latin typeface="Söhne"/>
              </a:rPr>
              <a:t>analizzare </a:t>
            </a:r>
            <a:r>
              <a:rPr lang="en-GB" b="0" i="0" dirty="0">
                <a:solidFill>
                  <a:srgbClr val="0D0D0D"/>
                </a:solidFill>
                <a:effectLst/>
                <a:latin typeface="Söhne"/>
              </a:rPr>
              <a:t>e gestire i rischi informatici nel settore marittimo. Il suo obiettivo è proteggere le operazioni marittime, tra cui il trasporto marittimo, la gestione portuale e la logistica della catena di approvvigionamento, dalle minacce informatiche e dalle vulnerabilità. Il quadro di riferimento pone l'accento su una comprensione completa dell'ambiente operativo marittimo, l'identificazione delle potenziali minacce informatiche, l'analisi delle vulnerabilità dei sistemi e la valutazione del potenziale impatto degli incidenti informatici sulla sicurezza marittima, la protezione e la tutela dell'ambiente. </a:t>
            </a:r>
            <a:r>
              <a:rPr lang="en-GB" b="0" i="0" dirty="0">
                <a:solidFill>
                  <a:srgbClr val="0D0D0D"/>
                </a:solidFill>
                <a:effectLst/>
                <a:latin typeface="Söhne"/>
              </a:rPr>
              <a:t>Il quadro </a:t>
            </a:r>
            <a:r>
              <a:rPr lang="en-GB" b="0" i="0" dirty="0" err="1">
                <a:solidFill>
                  <a:srgbClr val="0D0D0D"/>
                </a:solidFill>
                <a:effectLst/>
                <a:latin typeface="Söhne"/>
              </a:rPr>
              <a:t>MaCRA </a:t>
            </a:r>
            <a:r>
              <a:rPr lang="en-GB" b="0" i="0" dirty="0">
                <a:solidFill>
                  <a:srgbClr val="0D0D0D"/>
                </a:solidFill>
                <a:effectLst/>
                <a:latin typeface="Söhne"/>
              </a:rPr>
              <a:t>funge da guida completa per le organizzazioni marittime per gestire sistematicamente i rischi informatici, garantendo la resilienza e la sicurezza delle operazioni marittime di fronte alle minacce informatiche in continua evoluzione. I suoi componenti chiave sono: </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9D10C4C-EAC2-4D66-B9F8-E052F2E25BCC}" type="slidenum">
              <a:rPr kumimoji="0" lang="en-US" altLang="et-EE" sz="1200" b="0" i="0" u="none" strike="noStrike" kern="1200" cap="none" spc="0" normalizeH="0" baseline="0" noProof="0" smtClean="0">
                <a:ln>
                  <a:noFill/>
                </a:ln>
                <a:solidFill>
                  <a:prstClr val="black"/>
                </a:solidFill>
                <a:effectLst/>
                <a:uLnTx/>
                <a:uFillTx/>
                <a:latin typeface="Calibri" pitchFamily="34" charset="0"/>
                <a:ea typeface="+mn-ea"/>
                <a:cs typeface="+mn-cs"/>
              </a:rPr>
              <a:t>20</a:t>
            </a:fld>
            <a:endParaRPr kumimoji="0" lang="en-US" altLang="et-EE" sz="1200" b="0" i="0" u="none" strike="noStrike" kern="1200" cap="none" spc="0" normalizeH="0" baseline="0" noProof="0">
              <a:ln>
                <a:noFill/>
              </a:ln>
              <a:solidFill>
                <a:prstClr val="black"/>
              </a:solidFill>
              <a:effectLst/>
              <a:uLnTx/>
              <a:uFillTx/>
              <a:latin typeface="Calibri" pitchFamily="34" charset="0"/>
              <a:ea typeface="+mn-ea"/>
              <a:cs typeface="+mn-cs"/>
            </a:endParaRPr>
          </a:p>
        </p:txBody>
      </p:sp>
    </p:spTree>
    <p:extLst>
      <p:ext uri="{BB962C8B-B14F-4D97-AF65-F5344CB8AC3E}">
        <p14:creationId xmlns:p14="http://schemas.microsoft.com/office/powerpoint/2010/main" val="2829856934"/>
      </p:ext>
    </p:extLst>
  </p:cSld>
  <p:clrMapOvr>
    <a:masterClrMapping/>
  </p:clrMapOvr>
</p:notes>
</file>

<file path=ppt/notesSlides/notesSlide8.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b="1" i="0" u="sng" dirty="0">
                <a:effectLst/>
                <a:latin typeface="__CiscoSans_b49db9"/>
                <a:hlinkClick r:id="rId3"/>
              </a:rPr>
              <a:t>1. SolarWinds</a:t>
            </a:r>
            <a:endParaRPr lang="en-GB" b="1" i="0" dirty="0">
              <a:effectLst/>
              <a:latin typeface="__CiscoSans_b49db9"/>
            </a:endParaRPr>
          </a:p>
          <a:p>
            <a:pPr algn="l"/>
            <a:r>
              <a:rPr lang="en-GB" b="0" i="0" dirty="0">
                <a:solidFill>
                  <a:srgbClr val="374151"/>
                </a:solidFill>
                <a:effectLst/>
                <a:latin typeface="__CiscoSans_b49db9"/>
              </a:rPr>
              <a:t>Nel dicembre 2020, la società di software per la gestione delle reti SolarWinds è stata vittima di un attacco hacker che ha causato una violazione diffusa dei sistemi di diverse agenzie governative e aziende private. Sono stati colpiti in totale 18.000 clienti e aziende. L'attacco è stato ricondotto a un aggiornamento software dannoso aggiunto al software Orion di SolarWinds, dimostrando l'importanza di aggiornamenti software sicuri nella catena di fornitura.</a:t>
            </a:r>
          </a:p>
          <a:p>
            <a:pPr algn="l"/>
            <a:r>
              <a:rPr lang="en-GB" b="1" i="0" u="sng" dirty="0">
                <a:effectLst/>
                <a:latin typeface="__CiscoSans_b49db9"/>
                <a:hlinkClick r:id="rId4"/>
              </a:rPr>
              <a:t>2. Equifax</a:t>
            </a:r>
            <a:endParaRPr lang="en-GB" b="1" i="0" dirty="0">
              <a:effectLst/>
              <a:latin typeface="__CiscoSans_b49db9"/>
            </a:endParaRPr>
          </a:p>
          <a:p>
            <a:pPr algn="l"/>
            <a:r>
              <a:rPr lang="en-GB" b="0" i="0" dirty="0">
                <a:solidFill>
                  <a:srgbClr val="374151"/>
                </a:solidFill>
                <a:effectLst/>
                <a:latin typeface="__CiscoSans_b49db9"/>
              </a:rPr>
              <a:t>Nel 2017, la società di valutazione del merito creditizio Equifax ha subito una massiccia violazione dei dati che ha colpito 147 milioni di clienti. La violazione è stata successivamente attribuita a una vulnerabilità nel software del sito web di Equifax causata dalla mancata applicazione di una patch per un problema di sicurezza noto. Questo caso evidenzia l'importanza di una corretta gestione delle patch nella catena di fornitura del software.</a:t>
            </a:r>
          </a:p>
          <a:p>
            <a:endParaRPr lang="en-GB" dirty="0"/>
          </a:p>
          <a:p>
            <a:pPr algn="l"/>
            <a:r>
              <a:rPr lang="en-GB" b="1" i="0" dirty="0">
                <a:effectLst/>
                <a:latin typeface="__CiscoSans_b49db9"/>
              </a:rPr>
              <a:t>Il metodo, la portata e l'impatto dell'attacco a SolarWinds</a:t>
            </a:r>
          </a:p>
          <a:p>
            <a:pPr algn="l"/>
            <a:r>
              <a:rPr lang="en-GB" b="0" i="0" dirty="0">
                <a:solidFill>
                  <a:srgbClr val="374151"/>
                </a:solidFill>
                <a:effectLst/>
                <a:latin typeface="__CiscoSans_b49db9"/>
              </a:rPr>
              <a:t>L'attacco alla catena di fornitura di SolarWinds nel 2020 è avvenuto a causa di una sofisticata operazione di hacking che ha iniettato codice dannoso nel processo di sviluppo del software di SolarWinds, in particolare negli aggiornamenti del software Orion. Gli aggressori sono riusciti a infiltrarsi nei sistemi di compilazione di SolarWinds e a inserire malware, che si è diffuso tra i clienti come parte di aggiornamenti software legittimi.</a:t>
            </a:r>
          </a:p>
          <a:p>
            <a:pPr algn="l"/>
            <a:r>
              <a:rPr lang="en-GB" b="0" i="0" dirty="0">
                <a:solidFill>
                  <a:srgbClr val="374151"/>
                </a:solidFill>
                <a:effectLst/>
                <a:latin typeface="__CiscoSans_b49db9"/>
              </a:rPr>
              <a:t>A causa del codice dannoso inserito durante il processo di compilazione dell'aggiornamento software, anche se questo è stato consegnato ai clienti tramite controlli di firma e verifica sicuri, poiché l'iniezione dannosa</a:t>
            </a:r>
          </a:p>
          <a:p>
            <a:pPr algn="l"/>
            <a:r>
              <a:rPr lang="en-GB" b="0" i="0" dirty="0">
                <a:solidFill>
                  <a:srgbClr val="374151"/>
                </a:solidFill>
                <a:effectLst/>
                <a:latin typeface="__CiscoSans_b49db9"/>
              </a:rPr>
              <a:t>è avvenuta all'inizio della catena, nemmeno la firma e la convalida dei download del software sono riuscite a individuarlo.</a:t>
            </a:r>
          </a:p>
          <a:p>
            <a:pPr algn="l"/>
            <a:r>
              <a:rPr lang="en-GB" b="0" i="0" dirty="0">
                <a:solidFill>
                  <a:srgbClr val="374151"/>
                </a:solidFill>
                <a:effectLst/>
                <a:latin typeface="__CiscoSans_b49db9"/>
              </a:rPr>
              <a:t>È stato uno degli attacchi alla catena di fornitura più massicci iniziati nel 2018 e ci sono voluti quasi 15 mesi per scoprire la violazione. L'attacco ha permesso agli aggressori di accedere a dati sensibili e sistemi di numerose organizzazioni che utilizzavano la piattaforma Orion di SolarWinds.</a:t>
            </a:r>
          </a:p>
          <a:p>
            <a:pPr algn="l"/>
            <a:r>
              <a:rPr lang="en-GB" b="1" i="0" dirty="0">
                <a:effectLst/>
                <a:latin typeface="__CiscoSans_b49db9"/>
              </a:rPr>
              <a:t>Il metodo, la portata e l'impatto della violazione di Equifax</a:t>
            </a:r>
          </a:p>
          <a:p>
            <a:pPr algn="l"/>
            <a:r>
              <a:rPr lang="en-GB" b="0" i="0" dirty="0">
                <a:solidFill>
                  <a:srgbClr val="374151"/>
                </a:solidFill>
                <a:effectLst/>
                <a:latin typeface="__CiscoSans_b49db9"/>
              </a:rPr>
              <a:t>Gli aggressori hanno potuto sfruttare questa vulnerabilità perché Equifax non aveva applicato la patch al software interessato, anche se era disponibile già da diversi mesi prima che si verificasse la violazione. Gli aggressori hanno quindi potuto muoversi lateralmente attraverso la rete di Equifax e sottrarre dati sensibili appartenenti a circa 147 milioni di persone. Di conseguenza, la causa principale della violazione della catena di approvvigionamento di Equifax è stata una gestione inadeguata della sicurezza dei componenti software di terze parti, combinata con la mancata applicazione tempestiva di patch di sicurezza critiche.</a:t>
            </a:r>
          </a:p>
          <a:p>
            <a:pPr algn="l"/>
            <a:r>
              <a:rPr lang="en-GB" b="1" i="0" dirty="0">
                <a:effectLst/>
                <a:latin typeface="__CiscoSans_b49db9"/>
              </a:rPr>
              <a:t>Diversità negli attacchi alla catena di approvvigionamento</a:t>
            </a:r>
          </a:p>
          <a:p>
            <a:pPr algn="l"/>
            <a:r>
              <a:rPr lang="en-GB" b="0" i="0" dirty="0">
                <a:solidFill>
                  <a:srgbClr val="374151"/>
                </a:solidFill>
                <a:effectLst/>
                <a:latin typeface="__CiscoSans_b49db9"/>
              </a:rPr>
              <a:t>Sebbene simili, gli attacchi alla catena di fornitura di SolarWinds ed Equifax sono diversi sotto diversi aspetti. Basta confrontare questi due casi per rendersi conto della diversità dei modelli di attacco.</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9D10C4C-EAC2-4D66-B9F8-E052F2E25BCC}" type="slidenum">
              <a:rPr kumimoji="0" lang="en-US" altLang="et-EE" sz="1200" b="0" i="0" u="none" strike="noStrike" kern="1200" cap="none" spc="0" normalizeH="0" baseline="0" noProof="0" smtClean="0">
                <a:ln>
                  <a:noFill/>
                </a:ln>
                <a:solidFill>
                  <a:prstClr val="black"/>
                </a:solidFill>
                <a:effectLst/>
                <a:uLnTx/>
                <a:uFillTx/>
                <a:latin typeface="Calibri" pitchFamily="34" charset="0"/>
                <a:ea typeface="+mn-ea"/>
                <a:cs typeface="+mn-cs"/>
              </a:rPr>
              <a:t>26</a:t>
            </a:fld>
            <a:endParaRPr kumimoji="0" lang="en-US" altLang="et-EE" sz="1200" b="0" i="0" u="none" strike="noStrike" kern="1200" cap="none" spc="0" normalizeH="0" baseline="0" noProof="0">
              <a:ln>
                <a:noFill/>
              </a:ln>
              <a:solidFill>
                <a:prstClr val="black"/>
              </a:solidFill>
              <a:effectLst/>
              <a:uLnTx/>
              <a:uFillTx/>
              <a:latin typeface="Calibri" pitchFamily="34" charset="0"/>
              <a:ea typeface="+mn-ea"/>
              <a:cs typeface="+mn-cs"/>
            </a:endParaRPr>
          </a:p>
        </p:txBody>
      </p:sp>
    </p:spTree>
    <p:extLst>
      <p:ext uri="{BB962C8B-B14F-4D97-AF65-F5344CB8AC3E}">
        <p14:creationId xmlns:p14="http://schemas.microsoft.com/office/powerpoint/2010/main" val="1011323090"/>
      </p:ext>
    </p:extLst>
  </p:cSld>
  <p:clrMapOvr>
    <a:masterClrMapping/>
  </p:clrMapOvr>
</p:notes>
</file>

<file path=ppt/notesSlides/notesSlide9.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Pt“2: È possibile implementare varie misure, tra cui la ricerca delle minacce, l'aggregazione centralizzata dei log e l'implementazione di sensori.</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9D10C4C-EAC2-4D66-B9F8-E052F2E25BCC}" type="slidenum">
              <a:rPr kumimoji="0" lang="en-US" altLang="et-EE" sz="1200" b="0" i="0" u="none" strike="noStrike" kern="1200" cap="none" spc="0" normalizeH="0" baseline="0" noProof="0" smtClean="0">
                <a:ln>
                  <a:noFill/>
                </a:ln>
                <a:solidFill>
                  <a:prstClr val="black"/>
                </a:solidFill>
                <a:effectLst/>
                <a:uLnTx/>
                <a:uFillTx/>
                <a:latin typeface="Calibri" pitchFamily="34" charset="0"/>
                <a:ea typeface="+mn-ea"/>
                <a:cs typeface="+mn-cs"/>
              </a:rPr>
              <a:t>33</a:t>
            </a:fld>
            <a:endParaRPr kumimoji="0" lang="en-US" altLang="et-EE" sz="1200" b="0" i="0" u="none" strike="noStrike" kern="1200" cap="none" spc="0" normalizeH="0" baseline="0" noProof="0">
              <a:ln>
                <a:noFill/>
              </a:ln>
              <a:solidFill>
                <a:prstClr val="black"/>
              </a:solidFill>
              <a:effectLst/>
              <a:uLnTx/>
              <a:uFillTx/>
              <a:latin typeface="Calibri" pitchFamily="34" charset="0"/>
              <a:ea typeface="+mn-ea"/>
              <a:cs typeface="+mn-cs"/>
            </a:endParaRPr>
          </a:p>
        </p:txBody>
      </p:sp>
    </p:spTree>
    <p:extLst>
      <p:ext uri="{BB962C8B-B14F-4D97-AF65-F5344CB8AC3E}">
        <p14:creationId xmlns:p14="http://schemas.microsoft.com/office/powerpoint/2010/main" val="35062908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2.xml"/><Relationship Id="rId5" Type="http://schemas.openxmlformats.org/officeDocument/2006/relationships/image" Target="../media/image2.png"/><Relationship Id="rId4" Type="http://schemas.openxmlformats.org/officeDocument/2006/relationships/image" Target="../media/image1.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2.xml"/><Relationship Id="rId5" Type="http://schemas.openxmlformats.org/officeDocument/2006/relationships/image" Target="../media/image2.png"/><Relationship Id="rId4" Type="http://schemas.openxmlformats.org/officeDocument/2006/relationships/image" Target="../media/image1.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jpg"/><Relationship Id="rId1" Type="http://schemas.openxmlformats.org/officeDocument/2006/relationships/slideMaster" Target="../slideMasters/slideMaster3.xml"/><Relationship Id="rId4" Type="http://schemas.openxmlformats.org/officeDocument/2006/relationships/image" Target="../media/image2.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jpg"/><Relationship Id="rId1" Type="http://schemas.openxmlformats.org/officeDocument/2006/relationships/slideMaster" Target="../slideMasters/slideMaster3.xml"/><Relationship Id="rId4" Type="http://schemas.openxmlformats.org/officeDocument/2006/relationships/image" Target="../media/image2.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jpg"/><Relationship Id="rId1" Type="http://schemas.openxmlformats.org/officeDocument/2006/relationships/slideMaster" Target="../slideMasters/slideMaster3.xml"/><Relationship Id="rId4" Type="http://schemas.openxmlformats.org/officeDocument/2006/relationships/image" Target="../media/image2.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jpg"/><Relationship Id="rId1" Type="http://schemas.openxmlformats.org/officeDocument/2006/relationships/slideMaster" Target="../slideMasters/slideMaster3.xml"/><Relationship Id="rId4"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1.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3.jpg"/><Relationship Id="rId1" Type="http://schemas.openxmlformats.org/officeDocument/2006/relationships/slideMaster" Target="../slideMasters/slideMaster3.xml"/><Relationship Id="rId4" Type="http://schemas.openxmlformats.org/officeDocument/2006/relationships/image" Target="../media/image2.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jpg"/><Relationship Id="rId1" Type="http://schemas.openxmlformats.org/officeDocument/2006/relationships/slideMaster" Target="../slideMasters/slideMaster3.xml"/><Relationship Id="rId4" Type="http://schemas.openxmlformats.org/officeDocument/2006/relationships/image" Target="../media/image2.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jpg"/><Relationship Id="rId1" Type="http://schemas.openxmlformats.org/officeDocument/2006/relationships/slideMaster" Target="../slideMasters/slideMaster3.xml"/><Relationship Id="rId4" Type="http://schemas.openxmlformats.org/officeDocument/2006/relationships/image" Target="../media/image2.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1.png"/><Relationship Id="rId5" Type="http://schemas.openxmlformats.org/officeDocument/2006/relationships/image" Target="../media/image8.svg"/><Relationship Id="rId4" Type="http://schemas.openxmlformats.org/officeDocument/2006/relationships/image" Target="../media/image7.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2.xml"/><Relationship Id="rId5" Type="http://schemas.openxmlformats.org/officeDocument/2006/relationships/image" Target="../media/image2.png"/><Relationship Id="rId4" Type="http://schemas.openxmlformats.org/officeDocument/2006/relationships/image" Target="../media/image1.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 graafikut">
    <p:spTree>
      <p:nvGrpSpPr>
        <p:cNvPr id="1" name=""/>
        <p:cNvGrpSpPr/>
        <p:nvPr/>
      </p:nvGrpSpPr>
      <p:grpSpPr>
        <a:xfrm>
          <a:off x="0" y="0"/>
          <a:ext cx="0" cy="0"/>
          <a:chOff x="0" y="0"/>
          <a:chExt cx="0" cy="0"/>
        </a:xfrm>
      </p:grpSpPr>
      <p:sp>
        <p:nvSpPr>
          <p:cNvPr id="14" name="Text Placeholder 11"/>
          <p:cNvSpPr>
            <a:spLocks noGrp="1"/>
          </p:cNvSpPr>
          <p:nvPr>
            <p:ph type="body" sz="quarter" idx="17" hasCustomPrompt="1"/>
          </p:nvPr>
        </p:nvSpPr>
        <p:spPr>
          <a:xfrm>
            <a:off x="2606041" y="6245267"/>
            <a:ext cx="5222077" cy="684923"/>
          </a:xfrm>
          <a:prstGeom prst="rect">
            <a:avLst/>
          </a:prstGeom>
        </p:spPr>
        <p:txBody>
          <a:bodyPr lIns="0" tIns="0" rIns="0" bIns="0"/>
          <a:lstStyle>
            <a:lvl1pPr marL="274320" marR="0" indent="-274320" algn="l" defTabSz="1097280" rtl="0" eaLnBrk="1" fontAlgn="auto" latinLnBrk="0" hangingPunct="1">
              <a:lnSpc>
                <a:spcPct val="90000"/>
              </a:lnSpc>
              <a:spcBef>
                <a:spcPts val="1200"/>
              </a:spcBef>
              <a:spcAft>
                <a:spcPts val="0"/>
              </a:spcAft>
              <a:buClrTx/>
              <a:buSzTx/>
              <a:buFont typeface="Arial"/>
              <a:buNone/>
              <a:tabLst/>
              <a:defRPr sz="2160" baseline="0">
                <a:solidFill>
                  <a:srgbClr val="332B60"/>
                </a:solidFill>
                <a:latin typeface="Verdana" charset="0"/>
              </a:defRPr>
            </a:lvl1pPr>
          </a:lstStyle>
          <a:p>
            <a:pPr lvl="0"/>
            <a:r>
              <a:rPr lang="et-EE" dirty="0" err="1"/>
              <a:t>Edit</a:t>
            </a:r>
            <a:r>
              <a:rPr lang="et-EE" dirty="0"/>
              <a:t> </a:t>
            </a:r>
            <a:r>
              <a:rPr lang="et-EE" dirty="0" err="1"/>
              <a:t>text</a:t>
            </a:r>
            <a:r>
              <a:rPr lang="et-EE" dirty="0"/>
              <a:t> </a:t>
            </a:r>
            <a:r>
              <a:rPr lang="et-EE" dirty="0" err="1"/>
              <a:t>here</a:t>
            </a:r>
            <a:endParaRPr lang="et-EE" dirty="0"/>
          </a:p>
        </p:txBody>
      </p:sp>
      <p:sp>
        <p:nvSpPr>
          <p:cNvPr id="8" name="Text Placeholder 9"/>
          <p:cNvSpPr>
            <a:spLocks noGrp="1"/>
          </p:cNvSpPr>
          <p:nvPr>
            <p:ph type="body" sz="quarter" idx="13" hasCustomPrompt="1"/>
          </p:nvPr>
        </p:nvSpPr>
        <p:spPr>
          <a:xfrm>
            <a:off x="575310" y="670165"/>
            <a:ext cx="12788266" cy="906274"/>
          </a:xfrm>
          <a:prstGeom prst="rect">
            <a:avLst/>
          </a:prstGeom>
        </p:spPr>
        <p:txBody>
          <a:bodyPr lIns="0" tIns="0" rIns="0" bIns="0"/>
          <a:lstStyle>
            <a:lvl1pPr marL="0" marR="0" indent="0" algn="l" defTabSz="1097280" rtl="0" eaLnBrk="1" fontAlgn="auto" latinLnBrk="0" hangingPunct="1">
              <a:lnSpc>
                <a:spcPct val="100000"/>
              </a:lnSpc>
              <a:spcBef>
                <a:spcPts val="0"/>
              </a:spcBef>
              <a:spcAft>
                <a:spcPts val="0"/>
              </a:spcAft>
              <a:buClrTx/>
              <a:buSzTx/>
              <a:buFont typeface="Arial"/>
              <a:buNone/>
              <a:tabLst/>
              <a:defRPr sz="2640" b="1" i="0" cap="all" baseline="0">
                <a:solidFill>
                  <a:srgbClr val="332B60"/>
                </a:solidFill>
                <a:latin typeface="Verdana" charset="0"/>
              </a:defRPr>
            </a:lvl1pPr>
          </a:lstStyle>
          <a:p>
            <a:pPr lvl="0"/>
            <a:r>
              <a:rPr lang="et-EE" dirty="0"/>
              <a:t>INTERMEDIATE SLIDE</a:t>
            </a:r>
          </a:p>
          <a:p>
            <a:pPr lvl="0"/>
            <a:r>
              <a:rPr lang="et-EE" dirty="0"/>
              <a:t>ON TWO LINES IF NECESSARY</a:t>
            </a:r>
            <a:endParaRPr lang="en-US" dirty="0"/>
          </a:p>
        </p:txBody>
      </p:sp>
      <p:sp>
        <p:nvSpPr>
          <p:cNvPr id="20" name="Text Placeholder 11"/>
          <p:cNvSpPr>
            <a:spLocks noGrp="1"/>
          </p:cNvSpPr>
          <p:nvPr>
            <p:ph type="body" sz="quarter" idx="21" hasCustomPrompt="1"/>
          </p:nvPr>
        </p:nvSpPr>
        <p:spPr>
          <a:xfrm>
            <a:off x="8265797" y="6245267"/>
            <a:ext cx="5098250" cy="684923"/>
          </a:xfrm>
          <a:prstGeom prst="rect">
            <a:avLst/>
          </a:prstGeom>
        </p:spPr>
        <p:txBody>
          <a:bodyPr lIns="0" tIns="0" rIns="0" bIns="0"/>
          <a:lstStyle>
            <a:lvl1pPr marL="274320" marR="0" indent="-274320" algn="l" defTabSz="1097280" rtl="0" eaLnBrk="1" fontAlgn="auto" latinLnBrk="0" hangingPunct="1">
              <a:lnSpc>
                <a:spcPct val="90000"/>
              </a:lnSpc>
              <a:spcBef>
                <a:spcPts val="1200"/>
              </a:spcBef>
              <a:spcAft>
                <a:spcPts val="0"/>
              </a:spcAft>
              <a:buClrTx/>
              <a:buSzTx/>
              <a:buFont typeface="Arial"/>
              <a:buNone/>
              <a:tabLst/>
              <a:defRPr sz="2160" baseline="0">
                <a:solidFill>
                  <a:srgbClr val="332B60"/>
                </a:solidFill>
                <a:latin typeface="Verdana" charset="0"/>
              </a:defRPr>
            </a:lvl1pPr>
          </a:lstStyle>
          <a:p>
            <a:pPr lvl="0"/>
            <a:r>
              <a:rPr lang="et-EE" dirty="0" err="1"/>
              <a:t>Edit</a:t>
            </a:r>
            <a:r>
              <a:rPr lang="et-EE" dirty="0"/>
              <a:t> </a:t>
            </a:r>
            <a:r>
              <a:rPr lang="et-EE" dirty="0" err="1"/>
              <a:t>text</a:t>
            </a:r>
            <a:r>
              <a:rPr lang="et-EE" dirty="0"/>
              <a:t> </a:t>
            </a:r>
            <a:r>
              <a:rPr lang="et-EE" dirty="0" err="1"/>
              <a:t>here</a:t>
            </a:r>
            <a:endParaRPr lang="et-EE" dirty="0"/>
          </a:p>
        </p:txBody>
      </p:sp>
      <p:sp>
        <p:nvSpPr>
          <p:cNvPr id="3" name="Chart Placeholder 2"/>
          <p:cNvSpPr>
            <a:spLocks noGrp="1"/>
          </p:cNvSpPr>
          <p:nvPr>
            <p:ph type="chart" sz="quarter" idx="22" hasCustomPrompt="1"/>
          </p:nvPr>
        </p:nvSpPr>
        <p:spPr>
          <a:xfrm>
            <a:off x="2606041" y="1954531"/>
            <a:ext cx="5221606" cy="4003596"/>
          </a:xfrm>
          <a:prstGeom prst="rect">
            <a:avLst/>
          </a:prstGeom>
        </p:spPr>
        <p:txBody>
          <a:bodyPr/>
          <a:lstStyle>
            <a:lvl1pPr marL="274320" indent="-274320">
              <a:buClr>
                <a:schemeClr val="accent4"/>
              </a:buClr>
              <a:buFont typeface="Wingdings" panose="05000000000000000000" pitchFamily="2" charset="2"/>
              <a:buChar char="§"/>
              <a:defRPr sz="2160">
                <a:solidFill>
                  <a:srgbClr val="332B60"/>
                </a:solidFill>
              </a:defRPr>
            </a:lvl1pPr>
          </a:lstStyle>
          <a:p>
            <a:pPr lvl="0"/>
            <a:r>
              <a:rPr lang="en-US" noProof="0" dirty="0"/>
              <a:t>Click the icon to add a chart</a:t>
            </a:r>
          </a:p>
        </p:txBody>
      </p:sp>
      <p:sp>
        <p:nvSpPr>
          <p:cNvPr id="5" name="Chart Placeholder 4"/>
          <p:cNvSpPr>
            <a:spLocks noGrp="1"/>
          </p:cNvSpPr>
          <p:nvPr>
            <p:ph type="chart" sz="quarter" idx="23" hasCustomPrompt="1"/>
          </p:nvPr>
        </p:nvSpPr>
        <p:spPr>
          <a:xfrm>
            <a:off x="8265796" y="1954531"/>
            <a:ext cx="5097780" cy="4003597"/>
          </a:xfrm>
          <a:prstGeom prst="rect">
            <a:avLst/>
          </a:prstGeom>
        </p:spPr>
        <p:txBody>
          <a:bodyPr/>
          <a:lstStyle>
            <a:lvl1pPr marL="274320" indent="-274320">
              <a:buClr>
                <a:schemeClr val="accent4"/>
              </a:buClr>
              <a:buFont typeface="Wingdings" panose="05000000000000000000" pitchFamily="2" charset="2"/>
              <a:buChar char="§"/>
              <a:defRPr sz="2160">
                <a:solidFill>
                  <a:srgbClr val="332B60"/>
                </a:solidFill>
              </a:defRPr>
            </a:lvl1pPr>
          </a:lstStyle>
          <a:p>
            <a:pPr lvl="0"/>
            <a:r>
              <a:rPr lang="en-US" noProof="0" dirty="0"/>
              <a:t>Click the icon to add a chart</a:t>
            </a:r>
          </a:p>
        </p:txBody>
      </p:sp>
    </p:spTree>
    <p:extLst>
      <p:ext uri="{BB962C8B-B14F-4D97-AF65-F5344CB8AC3E}">
        <p14:creationId xmlns:p14="http://schemas.microsoft.com/office/powerpoint/2010/main" val="36669143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kolm pilti">
    <p:spTree>
      <p:nvGrpSpPr>
        <p:cNvPr id="1" name=""/>
        <p:cNvGrpSpPr/>
        <p:nvPr/>
      </p:nvGrpSpPr>
      <p:grpSpPr>
        <a:xfrm>
          <a:off x="0" y="0"/>
          <a:ext cx="0" cy="0"/>
          <a:chOff x="0" y="0"/>
          <a:chExt cx="0" cy="0"/>
        </a:xfrm>
      </p:grpSpPr>
      <p:sp>
        <p:nvSpPr>
          <p:cNvPr id="7" name="Picture Placeholder 19"/>
          <p:cNvSpPr>
            <a:spLocks noGrp="1"/>
          </p:cNvSpPr>
          <p:nvPr>
            <p:ph type="pic" sz="quarter" idx="17" hasCustomPrompt="1"/>
          </p:nvPr>
        </p:nvSpPr>
        <p:spPr>
          <a:xfrm>
            <a:off x="2606041" y="659131"/>
            <a:ext cx="6131180" cy="6263640"/>
          </a:xfrm>
          <a:prstGeom prst="rect">
            <a:avLst/>
          </a:prstGeom>
        </p:spPr>
        <p:txBody>
          <a:bodyPr/>
          <a:lstStyle>
            <a:lvl1pPr marL="274320" indent="-274320">
              <a:buClr>
                <a:schemeClr val="accent4"/>
              </a:buClr>
              <a:buFont typeface="Wingdings" panose="05000000000000000000" pitchFamily="2" charset="2"/>
              <a:buChar char="§"/>
              <a:defRPr sz="2160">
                <a:solidFill>
                  <a:srgbClr val="332B60"/>
                </a:solidFill>
              </a:defRPr>
            </a:lvl1pPr>
          </a:lstStyle>
          <a:p>
            <a:pPr lvl="0"/>
            <a:r>
              <a:rPr lang="en-US" noProof="0" dirty="0"/>
              <a:t>Click the icon to add the picture</a:t>
            </a:r>
          </a:p>
        </p:txBody>
      </p:sp>
      <p:sp>
        <p:nvSpPr>
          <p:cNvPr id="10" name="Picture Placeholder 19"/>
          <p:cNvSpPr>
            <a:spLocks noGrp="1"/>
          </p:cNvSpPr>
          <p:nvPr>
            <p:ph type="pic" sz="quarter" idx="19" hasCustomPrompt="1"/>
          </p:nvPr>
        </p:nvSpPr>
        <p:spPr>
          <a:xfrm>
            <a:off x="9014104" y="4151214"/>
            <a:ext cx="4349473" cy="2771557"/>
          </a:xfrm>
          <a:prstGeom prst="rect">
            <a:avLst/>
          </a:prstGeom>
        </p:spPr>
        <p:txBody>
          <a:bodyPr/>
          <a:lstStyle>
            <a:lvl1pPr marL="274320" indent="-274320">
              <a:buClr>
                <a:schemeClr val="accent4"/>
              </a:buClr>
              <a:buFont typeface="Wingdings" panose="05000000000000000000" pitchFamily="2" charset="2"/>
              <a:buChar char="§"/>
              <a:defRPr sz="2160">
                <a:solidFill>
                  <a:srgbClr val="332B60"/>
                </a:solidFill>
              </a:defRPr>
            </a:lvl1pPr>
          </a:lstStyle>
          <a:p>
            <a:pPr lvl="0"/>
            <a:r>
              <a:rPr lang="en-US" noProof="0" dirty="0"/>
              <a:t>Click the icon to add the picture</a:t>
            </a:r>
          </a:p>
        </p:txBody>
      </p:sp>
      <p:sp>
        <p:nvSpPr>
          <p:cNvPr id="11" name="Picture Placeholder 19"/>
          <p:cNvSpPr>
            <a:spLocks noGrp="1"/>
          </p:cNvSpPr>
          <p:nvPr>
            <p:ph type="pic" sz="quarter" idx="20" hasCustomPrompt="1"/>
          </p:nvPr>
        </p:nvSpPr>
        <p:spPr>
          <a:xfrm>
            <a:off x="9014104" y="659130"/>
            <a:ext cx="4349473" cy="3251477"/>
          </a:xfrm>
          <a:prstGeom prst="rect">
            <a:avLst/>
          </a:prstGeom>
        </p:spPr>
        <p:txBody>
          <a:bodyPr/>
          <a:lstStyle>
            <a:lvl1pPr marL="274320" indent="-274320">
              <a:buClr>
                <a:schemeClr val="accent4"/>
              </a:buClr>
              <a:buFont typeface="Wingdings" panose="05000000000000000000" pitchFamily="2" charset="2"/>
              <a:buChar char="§"/>
              <a:defRPr sz="2160">
                <a:solidFill>
                  <a:srgbClr val="332B60"/>
                </a:solidFill>
              </a:defRPr>
            </a:lvl1pPr>
          </a:lstStyle>
          <a:p>
            <a:pPr lvl="0"/>
            <a:r>
              <a:rPr lang="en-US" noProof="0" dirty="0"/>
              <a:t>Click the icon to add the picture</a:t>
            </a:r>
          </a:p>
        </p:txBody>
      </p:sp>
      <p:sp>
        <p:nvSpPr>
          <p:cNvPr id="5" name="Text Placeholder 1"/>
          <p:cNvSpPr txBox="1">
            <a:spLocks/>
          </p:cNvSpPr>
          <p:nvPr userDrawn="1"/>
        </p:nvSpPr>
        <p:spPr>
          <a:xfrm>
            <a:off x="2203984" y="7167159"/>
            <a:ext cx="3313320" cy="210158"/>
          </a:xfrm>
          <a:prstGeom prst="rect">
            <a:avLst/>
          </a:prstGeom>
        </p:spPr>
        <p:txBody>
          <a:bodyPr lIns="0" tIns="0" rIns="0" bIns="0"/>
          <a:lstStyle>
            <a:lvl1pPr marL="0" marR="0" indent="0" algn="l" defTabSz="914400" rtl="0" eaLnBrk="1" fontAlgn="auto" latinLnBrk="0" hangingPunct="1">
              <a:lnSpc>
                <a:spcPct val="100000"/>
              </a:lnSpc>
              <a:spcBef>
                <a:spcPts val="0"/>
              </a:spcBef>
              <a:spcAft>
                <a:spcPts val="0"/>
              </a:spcAft>
              <a:buClrTx/>
              <a:buSzTx/>
              <a:buFont typeface="Arial"/>
              <a:buNone/>
              <a:tabLst/>
              <a:defRPr sz="2200" b="1" i="0" kern="1200" cap="all" baseline="0">
                <a:solidFill>
                  <a:schemeClr val="accent2"/>
                </a:solidFill>
                <a:latin typeface="Verdana" charset="0"/>
                <a:ea typeface="+mn-ea"/>
                <a:cs typeface="+mn-cs"/>
              </a:defRPr>
            </a:lvl1pPr>
            <a:lvl2pPr marL="685800" indent="-228600" algn="l" rtl="0" eaLnBrk="1" fontAlgn="base" hangingPunct="1">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eaLnBrk="1" fontAlgn="base" hangingPunct="1">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eaLnBrk="1" fontAlgn="base" hangingPunct="1">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7400" indent="-228600" algn="l" rtl="0" eaLnBrk="1" fontAlgn="base" hangingPunct="1">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t-EE" altLang="en-US" sz="1440" b="0" dirty="0"/>
              <a:t>ESTONIAN MARITIME ACADEMY</a:t>
            </a:r>
            <a:endParaRPr lang="en-US" altLang="en-US" sz="1440" b="0" dirty="0"/>
          </a:p>
        </p:txBody>
      </p:sp>
      <p:cxnSp>
        <p:nvCxnSpPr>
          <p:cNvPr id="6" name="Straight Connector 8"/>
          <p:cNvCxnSpPr/>
          <p:nvPr userDrawn="1"/>
        </p:nvCxnSpPr>
        <p:spPr>
          <a:xfrm>
            <a:off x="2038349" y="6930190"/>
            <a:ext cx="0" cy="684096"/>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328411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abel">
    <p:spTree>
      <p:nvGrpSpPr>
        <p:cNvPr id="1" name=""/>
        <p:cNvGrpSpPr/>
        <p:nvPr/>
      </p:nvGrpSpPr>
      <p:grpSpPr>
        <a:xfrm>
          <a:off x="0" y="0"/>
          <a:ext cx="0" cy="0"/>
          <a:chOff x="0" y="0"/>
          <a:chExt cx="0" cy="0"/>
        </a:xfrm>
      </p:grpSpPr>
      <p:sp>
        <p:nvSpPr>
          <p:cNvPr id="8" name="Text Placeholder 9"/>
          <p:cNvSpPr>
            <a:spLocks noGrp="1"/>
          </p:cNvSpPr>
          <p:nvPr>
            <p:ph type="body" sz="quarter" idx="13" hasCustomPrompt="1"/>
          </p:nvPr>
        </p:nvSpPr>
        <p:spPr>
          <a:xfrm>
            <a:off x="575310" y="661854"/>
            <a:ext cx="12788266" cy="1003999"/>
          </a:xfrm>
          <a:prstGeom prst="rect">
            <a:avLst/>
          </a:prstGeom>
        </p:spPr>
        <p:txBody>
          <a:bodyPr lIns="0" tIns="0" rIns="0" bIns="0"/>
          <a:lstStyle>
            <a:lvl1pPr marL="0" marR="0" indent="0" algn="l" defTabSz="1097280" rtl="0" eaLnBrk="1" fontAlgn="auto" latinLnBrk="0" hangingPunct="1">
              <a:lnSpc>
                <a:spcPct val="100000"/>
              </a:lnSpc>
              <a:spcBef>
                <a:spcPts val="0"/>
              </a:spcBef>
              <a:spcAft>
                <a:spcPts val="0"/>
              </a:spcAft>
              <a:buClrTx/>
              <a:buSzTx/>
              <a:buFont typeface="Arial"/>
              <a:buNone/>
              <a:tabLst/>
              <a:defRPr sz="2640" b="1" i="0" cap="all" baseline="0">
                <a:solidFill>
                  <a:srgbClr val="332B60"/>
                </a:solidFill>
                <a:latin typeface="Verdana" charset="0"/>
              </a:defRPr>
            </a:lvl1pPr>
            <a:lvl2pPr>
              <a:defRPr sz="3000" b="1" i="0"/>
            </a:lvl2pPr>
          </a:lstStyle>
          <a:p>
            <a:pPr lvl="0"/>
            <a:r>
              <a:rPr lang="et-EE" dirty="0"/>
              <a:t>INTERMEDIATE SLIDE</a:t>
            </a:r>
          </a:p>
          <a:p>
            <a:pPr lvl="0"/>
            <a:r>
              <a:rPr lang="et-EE" dirty="0"/>
              <a:t>ON TWO LINES IF NECESSARY</a:t>
            </a:r>
            <a:endParaRPr lang="en-US" dirty="0"/>
          </a:p>
        </p:txBody>
      </p:sp>
      <p:sp>
        <p:nvSpPr>
          <p:cNvPr id="7" name="Table Placeholder 6"/>
          <p:cNvSpPr>
            <a:spLocks noGrp="1"/>
          </p:cNvSpPr>
          <p:nvPr>
            <p:ph type="tbl" sz="quarter" idx="23"/>
          </p:nvPr>
        </p:nvSpPr>
        <p:spPr>
          <a:xfrm>
            <a:off x="2606040" y="1954531"/>
            <a:ext cx="10757536" cy="4968240"/>
          </a:xfrm>
          <a:prstGeom prst="rect">
            <a:avLst/>
          </a:prstGeom>
        </p:spPr>
        <p:txBody>
          <a:bodyPr/>
          <a:lstStyle>
            <a:lvl1pPr>
              <a:defRPr sz="2160" baseline="0">
                <a:solidFill>
                  <a:schemeClr val="bg1"/>
                </a:solidFill>
                <a:latin typeface="Verdana" charset="0"/>
              </a:defRPr>
            </a:lvl1pPr>
          </a:lstStyle>
          <a:p>
            <a:pPr lvl="0"/>
            <a:r>
              <a:rPr lang="et-EE" noProof="0" dirty="0"/>
              <a:t>Tabeli lisamiseks klõpsake ikooni</a:t>
            </a:r>
            <a:endParaRPr lang="en-US" noProof="0" dirty="0"/>
          </a:p>
        </p:txBody>
      </p:sp>
      <p:sp>
        <p:nvSpPr>
          <p:cNvPr id="4" name="Text Placeholder 1"/>
          <p:cNvSpPr txBox="1">
            <a:spLocks/>
          </p:cNvSpPr>
          <p:nvPr userDrawn="1"/>
        </p:nvSpPr>
        <p:spPr>
          <a:xfrm>
            <a:off x="2203984" y="7167159"/>
            <a:ext cx="3313320" cy="210158"/>
          </a:xfrm>
          <a:prstGeom prst="rect">
            <a:avLst/>
          </a:prstGeom>
        </p:spPr>
        <p:txBody>
          <a:bodyPr lIns="0" tIns="0" rIns="0" bIns="0"/>
          <a:lstStyle>
            <a:lvl1pPr marL="0" marR="0" indent="0" algn="l" defTabSz="914400" rtl="0" eaLnBrk="1" fontAlgn="auto" latinLnBrk="0" hangingPunct="1">
              <a:lnSpc>
                <a:spcPct val="100000"/>
              </a:lnSpc>
              <a:spcBef>
                <a:spcPts val="0"/>
              </a:spcBef>
              <a:spcAft>
                <a:spcPts val="0"/>
              </a:spcAft>
              <a:buClrTx/>
              <a:buSzTx/>
              <a:buFont typeface="Arial"/>
              <a:buNone/>
              <a:tabLst/>
              <a:defRPr sz="2200" b="1" i="0" kern="1200" cap="all" baseline="0">
                <a:solidFill>
                  <a:schemeClr val="accent2"/>
                </a:solidFill>
                <a:latin typeface="Verdana" charset="0"/>
                <a:ea typeface="+mn-ea"/>
                <a:cs typeface="+mn-cs"/>
              </a:defRPr>
            </a:lvl1pPr>
            <a:lvl2pPr marL="685800" indent="-228600" algn="l" rtl="0" eaLnBrk="1" fontAlgn="base" hangingPunct="1">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eaLnBrk="1" fontAlgn="base" hangingPunct="1">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eaLnBrk="1" fontAlgn="base" hangingPunct="1">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7400" indent="-228600" algn="l" rtl="0" eaLnBrk="1" fontAlgn="base" hangingPunct="1">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t-EE" altLang="en-US" sz="1440" b="0" dirty="0"/>
              <a:t>ESTONIAN MARITIME ACADEMY</a:t>
            </a:r>
            <a:endParaRPr lang="en-US" altLang="en-US" sz="1440" b="0" dirty="0"/>
          </a:p>
        </p:txBody>
      </p:sp>
      <p:cxnSp>
        <p:nvCxnSpPr>
          <p:cNvPr id="5" name="Straight Connector 8"/>
          <p:cNvCxnSpPr/>
          <p:nvPr userDrawn="1"/>
        </p:nvCxnSpPr>
        <p:spPr>
          <a:xfrm>
            <a:off x="2038349" y="6930190"/>
            <a:ext cx="0" cy="684096"/>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0646972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ilt 2">
    <p:spTree>
      <p:nvGrpSpPr>
        <p:cNvPr id="1" name=""/>
        <p:cNvGrpSpPr/>
        <p:nvPr/>
      </p:nvGrpSpPr>
      <p:grpSpPr>
        <a:xfrm>
          <a:off x="0" y="0"/>
          <a:ext cx="0" cy="0"/>
          <a:chOff x="0" y="0"/>
          <a:chExt cx="0" cy="0"/>
        </a:xfrm>
      </p:grpSpPr>
      <p:sp>
        <p:nvSpPr>
          <p:cNvPr id="11" name="Text Placeholder 9"/>
          <p:cNvSpPr>
            <a:spLocks noGrp="1"/>
          </p:cNvSpPr>
          <p:nvPr>
            <p:ph type="body" sz="quarter" idx="13" hasCustomPrompt="1"/>
          </p:nvPr>
        </p:nvSpPr>
        <p:spPr>
          <a:xfrm>
            <a:off x="575310" y="659131"/>
            <a:ext cx="12788263" cy="1013298"/>
          </a:xfrm>
          <a:prstGeom prst="rect">
            <a:avLst/>
          </a:prstGeom>
        </p:spPr>
        <p:txBody>
          <a:bodyPr lIns="0" tIns="0" rIns="0" bIns="0"/>
          <a:lstStyle>
            <a:lvl1pPr marL="0" marR="0" indent="0" algn="l" defTabSz="1097280" rtl="0" eaLnBrk="1" fontAlgn="auto" latinLnBrk="0" hangingPunct="1">
              <a:lnSpc>
                <a:spcPct val="100000"/>
              </a:lnSpc>
              <a:spcBef>
                <a:spcPts val="0"/>
              </a:spcBef>
              <a:spcAft>
                <a:spcPts val="0"/>
              </a:spcAft>
              <a:buClrTx/>
              <a:buSzTx/>
              <a:buFont typeface="Arial"/>
              <a:buNone/>
              <a:tabLst/>
              <a:defRPr sz="2640" b="1" i="0" cap="all" baseline="0">
                <a:solidFill>
                  <a:srgbClr val="332B60"/>
                </a:solidFill>
                <a:latin typeface="Verdana" charset="0"/>
              </a:defRPr>
            </a:lvl1pPr>
          </a:lstStyle>
          <a:p>
            <a:pPr lvl="0"/>
            <a:r>
              <a:rPr lang="et-EE" dirty="0"/>
              <a:t>INTERMEDIATE SLIDE</a:t>
            </a:r>
          </a:p>
          <a:p>
            <a:pPr lvl="0"/>
            <a:r>
              <a:rPr lang="et-EE" dirty="0"/>
              <a:t>ON TWO LINES IF NECESSARY</a:t>
            </a:r>
            <a:endParaRPr lang="en-US" dirty="0"/>
          </a:p>
        </p:txBody>
      </p:sp>
      <p:sp>
        <p:nvSpPr>
          <p:cNvPr id="12" name="Text Placeholder 11"/>
          <p:cNvSpPr>
            <a:spLocks noGrp="1"/>
          </p:cNvSpPr>
          <p:nvPr>
            <p:ph type="body" sz="quarter" idx="14" hasCustomPrompt="1"/>
          </p:nvPr>
        </p:nvSpPr>
        <p:spPr>
          <a:xfrm>
            <a:off x="2606040" y="1954531"/>
            <a:ext cx="10757534" cy="752778"/>
          </a:xfrm>
          <a:prstGeom prst="rect">
            <a:avLst/>
          </a:prstGeom>
        </p:spPr>
        <p:txBody>
          <a:bodyPr lIns="0" tIns="0" rIns="0" bIns="0"/>
          <a:lstStyle>
            <a:lvl1pPr marL="274320" marR="0" indent="-274320" algn="l" defTabSz="1097280" rtl="0" eaLnBrk="1" fontAlgn="auto" latinLnBrk="0" hangingPunct="1">
              <a:lnSpc>
                <a:spcPct val="90000"/>
              </a:lnSpc>
              <a:spcBef>
                <a:spcPts val="1200"/>
              </a:spcBef>
              <a:spcAft>
                <a:spcPts val="0"/>
              </a:spcAft>
              <a:buClrTx/>
              <a:buSzTx/>
              <a:buFont typeface="Arial"/>
              <a:buNone/>
              <a:tabLst/>
              <a:defRPr sz="2160" baseline="0">
                <a:solidFill>
                  <a:srgbClr val="332B60"/>
                </a:solidFill>
                <a:latin typeface="Verdana" charset="0"/>
              </a:defRPr>
            </a:lvl1pPr>
          </a:lstStyle>
          <a:p>
            <a:pPr lvl="0"/>
            <a:r>
              <a:rPr lang="et-EE" dirty="0" err="1"/>
              <a:t>Edit</a:t>
            </a:r>
            <a:r>
              <a:rPr lang="et-EE" dirty="0"/>
              <a:t> </a:t>
            </a:r>
            <a:r>
              <a:rPr lang="et-EE" dirty="0" err="1"/>
              <a:t>text</a:t>
            </a:r>
            <a:r>
              <a:rPr lang="et-EE" dirty="0"/>
              <a:t> </a:t>
            </a:r>
            <a:r>
              <a:rPr lang="et-EE" dirty="0" err="1"/>
              <a:t>here</a:t>
            </a:r>
            <a:endParaRPr lang="et-EE" dirty="0"/>
          </a:p>
        </p:txBody>
      </p:sp>
      <p:sp>
        <p:nvSpPr>
          <p:cNvPr id="3" name="Picture Placeholder 2"/>
          <p:cNvSpPr>
            <a:spLocks noGrp="1"/>
          </p:cNvSpPr>
          <p:nvPr>
            <p:ph type="pic" sz="quarter" idx="16" hasCustomPrompt="1"/>
          </p:nvPr>
        </p:nvSpPr>
        <p:spPr>
          <a:xfrm>
            <a:off x="2606041" y="2989411"/>
            <a:ext cx="10757533" cy="3933360"/>
          </a:xfrm>
          <a:prstGeom prst="rect">
            <a:avLst/>
          </a:prstGeom>
        </p:spPr>
        <p:txBody>
          <a:bodyPr/>
          <a:lstStyle>
            <a:lvl1pPr marL="274320" indent="-274320">
              <a:buClr>
                <a:schemeClr val="accent4"/>
              </a:buClr>
              <a:buFont typeface="Wingdings" panose="05000000000000000000" pitchFamily="2" charset="2"/>
              <a:buChar char="§"/>
              <a:defRPr sz="2160">
                <a:solidFill>
                  <a:srgbClr val="332B60"/>
                </a:solidFill>
              </a:defRPr>
            </a:lvl1pPr>
          </a:lstStyle>
          <a:p>
            <a:pPr lvl="0"/>
            <a:r>
              <a:rPr lang="en-US" noProof="0" dirty="0"/>
              <a:t>Click the icon to add the picture</a:t>
            </a:r>
          </a:p>
        </p:txBody>
      </p:sp>
      <p:sp>
        <p:nvSpPr>
          <p:cNvPr id="5" name="Text Placeholder 1"/>
          <p:cNvSpPr txBox="1">
            <a:spLocks/>
          </p:cNvSpPr>
          <p:nvPr userDrawn="1"/>
        </p:nvSpPr>
        <p:spPr>
          <a:xfrm>
            <a:off x="2203984" y="7167159"/>
            <a:ext cx="3313320" cy="210158"/>
          </a:xfrm>
          <a:prstGeom prst="rect">
            <a:avLst/>
          </a:prstGeom>
        </p:spPr>
        <p:txBody>
          <a:bodyPr lIns="0" tIns="0" rIns="0" bIns="0"/>
          <a:lstStyle>
            <a:lvl1pPr marL="0" marR="0" indent="0" algn="l" defTabSz="914400" rtl="0" eaLnBrk="1" fontAlgn="auto" latinLnBrk="0" hangingPunct="1">
              <a:lnSpc>
                <a:spcPct val="100000"/>
              </a:lnSpc>
              <a:spcBef>
                <a:spcPts val="0"/>
              </a:spcBef>
              <a:spcAft>
                <a:spcPts val="0"/>
              </a:spcAft>
              <a:buClrTx/>
              <a:buSzTx/>
              <a:buFont typeface="Arial"/>
              <a:buNone/>
              <a:tabLst/>
              <a:defRPr sz="2200" b="1" i="0" kern="1200" cap="all" baseline="0">
                <a:solidFill>
                  <a:schemeClr val="accent2"/>
                </a:solidFill>
                <a:latin typeface="Verdana" charset="0"/>
                <a:ea typeface="+mn-ea"/>
                <a:cs typeface="+mn-cs"/>
              </a:defRPr>
            </a:lvl1pPr>
            <a:lvl2pPr marL="685800" indent="-228600" algn="l" rtl="0" eaLnBrk="1" fontAlgn="base" hangingPunct="1">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eaLnBrk="1" fontAlgn="base" hangingPunct="1">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eaLnBrk="1" fontAlgn="base" hangingPunct="1">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7400" indent="-228600" algn="l" rtl="0" eaLnBrk="1" fontAlgn="base" hangingPunct="1">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t-EE" altLang="en-US" sz="1440" b="0" dirty="0"/>
              <a:t>ESTONIAN MARITIME ACADEMY</a:t>
            </a:r>
            <a:endParaRPr lang="en-US" altLang="en-US" sz="1440" b="0" dirty="0"/>
          </a:p>
        </p:txBody>
      </p:sp>
      <p:cxnSp>
        <p:nvCxnSpPr>
          <p:cNvPr id="6" name="Straight Connector 8"/>
          <p:cNvCxnSpPr/>
          <p:nvPr userDrawn="1"/>
        </p:nvCxnSpPr>
        <p:spPr>
          <a:xfrm>
            <a:off x="2038349" y="6930190"/>
            <a:ext cx="0" cy="684096"/>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6831885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vaheslaid">
    <p:spTree>
      <p:nvGrpSpPr>
        <p:cNvPr id="1" name=""/>
        <p:cNvGrpSpPr/>
        <p:nvPr/>
      </p:nvGrpSpPr>
      <p:grpSpPr>
        <a:xfrm>
          <a:off x="0" y="0"/>
          <a:ext cx="0" cy="0"/>
          <a:chOff x="0" y="0"/>
          <a:chExt cx="0" cy="0"/>
        </a:xfrm>
      </p:grpSpPr>
      <p:pic>
        <p:nvPicPr>
          <p:cNvPr id="9" name="Pilt 2"/>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0" y="0"/>
            <a:ext cx="14625401" cy="8229600"/>
          </a:xfrm>
          <a:prstGeom prst="rect">
            <a:avLst/>
          </a:prstGeom>
        </p:spPr>
      </p:pic>
      <p:sp>
        <p:nvSpPr>
          <p:cNvPr id="7" name="Freeform 6"/>
          <p:cNvSpPr/>
          <p:nvPr userDrawn="1"/>
        </p:nvSpPr>
        <p:spPr>
          <a:xfrm>
            <a:off x="-1" y="3975225"/>
            <a:ext cx="14630400" cy="4254376"/>
          </a:xfrm>
          <a:custGeom>
            <a:avLst/>
            <a:gdLst>
              <a:gd name="connsiteX0" fmla="*/ 986101 w 12192000"/>
              <a:gd name="connsiteY0" fmla="*/ 0 h 3545313"/>
              <a:gd name="connsiteX1" fmla="*/ 12192000 w 12192000"/>
              <a:gd name="connsiteY1" fmla="*/ 0 h 3545313"/>
              <a:gd name="connsiteX2" fmla="*/ 12192000 w 12192000"/>
              <a:gd name="connsiteY2" fmla="*/ 510802 h 3545313"/>
              <a:gd name="connsiteX3" fmla="*/ 12192000 w 12192000"/>
              <a:gd name="connsiteY3" fmla="*/ 1543258 h 3545313"/>
              <a:gd name="connsiteX4" fmla="*/ 12192000 w 12192000"/>
              <a:gd name="connsiteY4" fmla="*/ 3545313 h 3545313"/>
              <a:gd name="connsiteX5" fmla="*/ 986101 w 12192000"/>
              <a:gd name="connsiteY5" fmla="*/ 3545313 h 3545313"/>
              <a:gd name="connsiteX6" fmla="*/ 475299 w 12192000"/>
              <a:gd name="connsiteY6" fmla="*/ 3545313 h 3545313"/>
              <a:gd name="connsiteX7" fmla="*/ 0 w 12192000"/>
              <a:gd name="connsiteY7" fmla="*/ 3545313 h 3545313"/>
              <a:gd name="connsiteX8" fmla="*/ 0 w 12192000"/>
              <a:gd name="connsiteY8" fmla="*/ 1543258 h 3545313"/>
              <a:gd name="connsiteX9" fmla="*/ 475299 w 12192000"/>
              <a:gd name="connsiteY9" fmla="*/ 1543258 h 3545313"/>
              <a:gd name="connsiteX10" fmla="*/ 475299 w 12192000"/>
              <a:gd name="connsiteY10" fmla="*/ 510802 h 3545313"/>
              <a:gd name="connsiteX11" fmla="*/ 986101 w 12192000"/>
              <a:gd name="connsiteY11" fmla="*/ 510802 h 3545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3545313">
                <a:moveTo>
                  <a:pt x="986101" y="0"/>
                </a:moveTo>
                <a:lnTo>
                  <a:pt x="12192000" y="0"/>
                </a:lnTo>
                <a:lnTo>
                  <a:pt x="12192000" y="510802"/>
                </a:lnTo>
                <a:lnTo>
                  <a:pt x="12192000" y="1543258"/>
                </a:lnTo>
                <a:lnTo>
                  <a:pt x="12192000" y="3545313"/>
                </a:lnTo>
                <a:lnTo>
                  <a:pt x="986101" y="3545313"/>
                </a:lnTo>
                <a:lnTo>
                  <a:pt x="475299" y="3545313"/>
                </a:lnTo>
                <a:lnTo>
                  <a:pt x="0" y="3545313"/>
                </a:lnTo>
                <a:lnTo>
                  <a:pt x="0" y="1543258"/>
                </a:lnTo>
                <a:lnTo>
                  <a:pt x="475299" y="1543258"/>
                </a:lnTo>
                <a:lnTo>
                  <a:pt x="475299" y="510802"/>
                </a:lnTo>
                <a:lnTo>
                  <a:pt x="986101" y="510802"/>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160" dirty="0"/>
          </a:p>
        </p:txBody>
      </p:sp>
      <p:sp>
        <p:nvSpPr>
          <p:cNvPr id="10" name="Text Placeholder 19"/>
          <p:cNvSpPr>
            <a:spLocks noGrp="1"/>
          </p:cNvSpPr>
          <p:nvPr>
            <p:ph type="body" sz="quarter" idx="11" hasCustomPrompt="1"/>
          </p:nvPr>
        </p:nvSpPr>
        <p:spPr>
          <a:xfrm>
            <a:off x="1178884" y="5757507"/>
            <a:ext cx="12191333" cy="1797536"/>
          </a:xfrm>
          <a:prstGeom prst="rect">
            <a:avLst/>
          </a:prstGeom>
        </p:spPr>
        <p:txBody>
          <a:bodyPr lIns="0" tIns="0" rIns="0" bIns="0">
            <a:normAutofit/>
          </a:bodyPr>
          <a:lstStyle>
            <a:lvl1pPr marL="0" marR="0" indent="0" algn="l" defTabSz="1097280" rtl="0" eaLnBrk="1" fontAlgn="auto" latinLnBrk="0" hangingPunct="1">
              <a:lnSpc>
                <a:spcPct val="100000"/>
              </a:lnSpc>
              <a:spcBef>
                <a:spcPts val="0"/>
              </a:spcBef>
              <a:spcAft>
                <a:spcPts val="0"/>
              </a:spcAft>
              <a:buClrTx/>
              <a:buSzTx/>
              <a:buFont typeface="Arial"/>
              <a:buNone/>
              <a:tabLst/>
              <a:defRPr sz="1260" b="1" cap="all" baseline="0">
                <a:solidFill>
                  <a:schemeClr val="accent4"/>
                </a:solidFill>
                <a:latin typeface="Verdana" charset="0"/>
              </a:defRPr>
            </a:lvl1pPr>
            <a:lvl2pPr marL="0" indent="0">
              <a:spcBef>
                <a:spcPts val="1200"/>
              </a:spcBef>
              <a:buFontTx/>
              <a:buNone/>
              <a:defRPr sz="1920" b="0">
                <a:solidFill>
                  <a:schemeClr val="accent2"/>
                </a:solidFill>
              </a:defRPr>
            </a:lvl2pPr>
          </a:lstStyle>
          <a:p>
            <a:r>
              <a:rPr lang="et-EE" altLang="en-US" sz="3480" dirty="0">
                <a:solidFill>
                  <a:schemeClr val="tx2"/>
                </a:solidFill>
              </a:rPr>
              <a:t>INTERMEDIATE SLIDE</a:t>
            </a:r>
          </a:p>
          <a:p>
            <a:r>
              <a:rPr lang="et-EE" altLang="en-US" sz="3480" dirty="0">
                <a:solidFill>
                  <a:schemeClr val="accent4"/>
                </a:solidFill>
              </a:rPr>
              <a:t>ON TWO OR THREE</a:t>
            </a:r>
          </a:p>
          <a:p>
            <a:r>
              <a:rPr lang="et-EE" altLang="en-US" sz="3480" dirty="0">
                <a:solidFill>
                  <a:schemeClr val="accent4"/>
                </a:solidFill>
              </a:rPr>
              <a:t>LINES IF NECESSARY</a:t>
            </a:r>
            <a:endParaRPr lang="en-US" altLang="en-US" sz="3480" dirty="0">
              <a:solidFill>
                <a:schemeClr val="accent1"/>
              </a:solidFill>
            </a:endParaRPr>
          </a:p>
        </p:txBody>
      </p:sp>
      <p:pic>
        <p:nvPicPr>
          <p:cNvPr id="8" name="Picture 7"/>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9757039" y="1679455"/>
            <a:ext cx="4278029" cy="3379418"/>
          </a:xfrm>
          <a:prstGeom prst="rect">
            <a:avLst/>
          </a:prstGeom>
        </p:spPr>
      </p:pic>
      <p:grpSp>
        <p:nvGrpSpPr>
          <p:cNvPr id="2" name="Group 1">
            <a:extLst>
              <a:ext uri="{FF2B5EF4-FFF2-40B4-BE49-F238E27FC236}">
                <a16:creationId xmlns:a16="http://schemas.microsoft.com/office/drawing/2014/main" id="{FEBDE31E-3D40-17A2-B624-D1DEB7B2DC69}"/>
              </a:ext>
            </a:extLst>
          </p:cNvPr>
          <p:cNvGrpSpPr/>
          <p:nvPr userDrawn="1"/>
        </p:nvGrpSpPr>
        <p:grpSpPr>
          <a:xfrm>
            <a:off x="10972801" y="7594540"/>
            <a:ext cx="2591913" cy="481557"/>
            <a:chOff x="5179092" y="5483822"/>
            <a:chExt cx="3294001" cy="612000"/>
          </a:xfrm>
        </p:grpSpPr>
        <p:pic>
          <p:nvPicPr>
            <p:cNvPr id="3" name="Picture 2">
              <a:extLst>
                <a:ext uri="{FF2B5EF4-FFF2-40B4-BE49-F238E27FC236}">
                  <a16:creationId xmlns:a16="http://schemas.microsoft.com/office/drawing/2014/main" id="{24632D46-9AE1-9CE8-BEFC-EDAD8057B8D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4" name="Picture 3">
              <a:extLst>
                <a:ext uri="{FF2B5EF4-FFF2-40B4-BE49-F238E27FC236}">
                  <a16:creationId xmlns:a16="http://schemas.microsoft.com/office/drawing/2014/main" id="{4B9C11D2-EF51-BDC9-C2A7-BD687E8BE359}"/>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241782025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viimane slaid">
    <p:spTree>
      <p:nvGrpSpPr>
        <p:cNvPr id="1" name=""/>
        <p:cNvGrpSpPr/>
        <p:nvPr/>
      </p:nvGrpSpPr>
      <p:grpSpPr>
        <a:xfrm>
          <a:off x="0" y="0"/>
          <a:ext cx="0" cy="0"/>
          <a:chOff x="0" y="0"/>
          <a:chExt cx="0" cy="0"/>
        </a:xfrm>
      </p:grpSpPr>
      <p:pic>
        <p:nvPicPr>
          <p:cNvPr id="7" name="Pilt 2"/>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0" y="0"/>
            <a:ext cx="14625401" cy="8229600"/>
          </a:xfrm>
          <a:prstGeom prst="rect">
            <a:avLst/>
          </a:prstGeom>
        </p:spPr>
      </p:pic>
      <p:sp>
        <p:nvSpPr>
          <p:cNvPr id="15" name="Freeform 14"/>
          <p:cNvSpPr/>
          <p:nvPr userDrawn="1"/>
        </p:nvSpPr>
        <p:spPr>
          <a:xfrm>
            <a:off x="-1" y="3975225"/>
            <a:ext cx="14630400" cy="4254376"/>
          </a:xfrm>
          <a:custGeom>
            <a:avLst/>
            <a:gdLst>
              <a:gd name="connsiteX0" fmla="*/ 986101 w 12192000"/>
              <a:gd name="connsiteY0" fmla="*/ 0 h 3545313"/>
              <a:gd name="connsiteX1" fmla="*/ 12192000 w 12192000"/>
              <a:gd name="connsiteY1" fmla="*/ 0 h 3545313"/>
              <a:gd name="connsiteX2" fmla="*/ 12192000 w 12192000"/>
              <a:gd name="connsiteY2" fmla="*/ 510802 h 3545313"/>
              <a:gd name="connsiteX3" fmla="*/ 12192000 w 12192000"/>
              <a:gd name="connsiteY3" fmla="*/ 1543258 h 3545313"/>
              <a:gd name="connsiteX4" fmla="*/ 12192000 w 12192000"/>
              <a:gd name="connsiteY4" fmla="*/ 3545313 h 3545313"/>
              <a:gd name="connsiteX5" fmla="*/ 986101 w 12192000"/>
              <a:gd name="connsiteY5" fmla="*/ 3545313 h 3545313"/>
              <a:gd name="connsiteX6" fmla="*/ 475299 w 12192000"/>
              <a:gd name="connsiteY6" fmla="*/ 3545313 h 3545313"/>
              <a:gd name="connsiteX7" fmla="*/ 0 w 12192000"/>
              <a:gd name="connsiteY7" fmla="*/ 3545313 h 3545313"/>
              <a:gd name="connsiteX8" fmla="*/ 0 w 12192000"/>
              <a:gd name="connsiteY8" fmla="*/ 1543258 h 3545313"/>
              <a:gd name="connsiteX9" fmla="*/ 475299 w 12192000"/>
              <a:gd name="connsiteY9" fmla="*/ 1543258 h 3545313"/>
              <a:gd name="connsiteX10" fmla="*/ 475299 w 12192000"/>
              <a:gd name="connsiteY10" fmla="*/ 510802 h 3545313"/>
              <a:gd name="connsiteX11" fmla="*/ 986101 w 12192000"/>
              <a:gd name="connsiteY11" fmla="*/ 510802 h 3545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3545313">
                <a:moveTo>
                  <a:pt x="986101" y="0"/>
                </a:moveTo>
                <a:lnTo>
                  <a:pt x="12192000" y="0"/>
                </a:lnTo>
                <a:lnTo>
                  <a:pt x="12192000" y="510802"/>
                </a:lnTo>
                <a:lnTo>
                  <a:pt x="12192000" y="1543258"/>
                </a:lnTo>
                <a:lnTo>
                  <a:pt x="12192000" y="3545313"/>
                </a:lnTo>
                <a:lnTo>
                  <a:pt x="986101" y="3545313"/>
                </a:lnTo>
                <a:lnTo>
                  <a:pt x="475299" y="3545313"/>
                </a:lnTo>
                <a:lnTo>
                  <a:pt x="0" y="3545313"/>
                </a:lnTo>
                <a:lnTo>
                  <a:pt x="0" y="1543258"/>
                </a:lnTo>
                <a:lnTo>
                  <a:pt x="475299" y="1543258"/>
                </a:lnTo>
                <a:lnTo>
                  <a:pt x="475299" y="510802"/>
                </a:lnTo>
                <a:lnTo>
                  <a:pt x="986101" y="510802"/>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160" dirty="0"/>
          </a:p>
        </p:txBody>
      </p:sp>
      <p:sp>
        <p:nvSpPr>
          <p:cNvPr id="5" name="TextBox 4"/>
          <p:cNvSpPr txBox="1">
            <a:spLocks noChangeArrowheads="1"/>
          </p:cNvSpPr>
          <p:nvPr userDrawn="1"/>
        </p:nvSpPr>
        <p:spPr bwMode="auto">
          <a:xfrm>
            <a:off x="1" y="-1190625"/>
            <a:ext cx="184731" cy="4247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eaLnBrk="1" hangingPunct="1">
              <a:defRPr/>
            </a:pPr>
            <a:endParaRPr lang="en-US" altLang="en-US" sz="2160"/>
          </a:p>
        </p:txBody>
      </p:sp>
      <p:sp>
        <p:nvSpPr>
          <p:cNvPr id="8" name="Text Placeholder 19"/>
          <p:cNvSpPr>
            <a:spLocks noGrp="1"/>
          </p:cNvSpPr>
          <p:nvPr>
            <p:ph type="body" sz="quarter" idx="11" hasCustomPrompt="1"/>
          </p:nvPr>
        </p:nvSpPr>
        <p:spPr>
          <a:xfrm>
            <a:off x="1178884" y="5757507"/>
            <a:ext cx="12191333" cy="1131973"/>
          </a:xfrm>
          <a:prstGeom prst="rect">
            <a:avLst/>
          </a:prstGeom>
        </p:spPr>
        <p:txBody>
          <a:bodyPr lIns="0" tIns="0" rIns="0" bIns="0">
            <a:normAutofit/>
          </a:bodyPr>
          <a:lstStyle>
            <a:lvl1pPr marL="0" marR="0" indent="0" algn="l" defTabSz="1097280" rtl="0" eaLnBrk="1" fontAlgn="auto" latinLnBrk="0" hangingPunct="1">
              <a:lnSpc>
                <a:spcPct val="100000"/>
              </a:lnSpc>
              <a:spcBef>
                <a:spcPts val="0"/>
              </a:spcBef>
              <a:spcAft>
                <a:spcPts val="0"/>
              </a:spcAft>
              <a:buClrTx/>
              <a:buSzTx/>
              <a:buFont typeface="Arial"/>
              <a:buNone/>
              <a:tabLst/>
              <a:defRPr sz="3840" b="1" cap="all" baseline="0">
                <a:solidFill>
                  <a:srgbClr val="332B60"/>
                </a:solidFill>
                <a:latin typeface="Verdana" charset="0"/>
              </a:defRPr>
            </a:lvl1pPr>
            <a:lvl2pPr marL="0" indent="0">
              <a:spcBef>
                <a:spcPts val="1200"/>
              </a:spcBef>
              <a:buFontTx/>
              <a:buNone/>
              <a:defRPr sz="1920" b="0">
                <a:solidFill>
                  <a:schemeClr val="accent2"/>
                </a:solidFill>
              </a:defRPr>
            </a:lvl2pPr>
          </a:lstStyle>
          <a:p>
            <a:r>
              <a:rPr lang="et-EE" altLang="en-US" dirty="0"/>
              <a:t>Tallinn </a:t>
            </a:r>
            <a:r>
              <a:rPr lang="et-EE" altLang="en-US" dirty="0" err="1"/>
              <a:t>university</a:t>
            </a:r>
            <a:r>
              <a:rPr lang="et-EE" altLang="en-US" dirty="0"/>
              <a:t> of </a:t>
            </a:r>
            <a:r>
              <a:rPr lang="et-EE" altLang="en-US" dirty="0" err="1"/>
              <a:t>technology</a:t>
            </a:r>
            <a:endParaRPr lang="et-EE" altLang="en-US" dirty="0"/>
          </a:p>
          <a:p>
            <a:pPr>
              <a:lnSpc>
                <a:spcPct val="100000"/>
              </a:lnSpc>
              <a:spcBef>
                <a:spcPts val="0"/>
              </a:spcBef>
            </a:pPr>
            <a:r>
              <a:rPr lang="en-US" altLang="en-US" dirty="0"/>
              <a:t>ESTONIAN MARITIME ACADEMY</a:t>
            </a:r>
          </a:p>
          <a:p>
            <a:r>
              <a:rPr lang="et-EE" altLang="en-US" sz="1920" b="0" cap="none" dirty="0">
                <a:solidFill>
                  <a:schemeClr val="accent2"/>
                </a:solidFill>
              </a:rPr>
              <a:t>Kopli 101</a:t>
            </a:r>
            <a:r>
              <a:rPr lang="en-US" altLang="en-US" sz="1920" b="0" cap="none" dirty="0">
                <a:solidFill>
                  <a:schemeClr val="accent2"/>
                </a:solidFill>
              </a:rPr>
              <a:t>, 11712 Tallinn</a:t>
            </a:r>
            <a:r>
              <a:rPr lang="et-EE" altLang="en-US" sz="1920" b="0" cap="none" dirty="0">
                <a:solidFill>
                  <a:schemeClr val="accent2"/>
                </a:solidFill>
              </a:rPr>
              <a:t> / Tallinna 9, 93811 Kuressaare</a:t>
            </a:r>
          </a:p>
          <a:p>
            <a:pPr>
              <a:spcBef>
                <a:spcPts val="400"/>
              </a:spcBef>
            </a:pPr>
            <a:r>
              <a:rPr lang="et-EE" altLang="en-US" sz="1920" b="0" cap="none" dirty="0">
                <a:solidFill>
                  <a:schemeClr val="accent2"/>
                </a:solidFill>
              </a:rPr>
              <a:t>Tel 613 5500</a:t>
            </a:r>
            <a:endParaRPr lang="en-US" altLang="en-US" sz="1920" cap="none" dirty="0">
              <a:solidFill>
                <a:schemeClr val="accent2"/>
              </a:solidFill>
            </a:endParaRPr>
          </a:p>
          <a:p>
            <a:pPr>
              <a:spcBef>
                <a:spcPts val="400"/>
              </a:spcBef>
            </a:pPr>
            <a:r>
              <a:rPr lang="en-US" altLang="en-US" sz="1920" cap="none" dirty="0">
                <a:solidFill>
                  <a:schemeClr val="accent2"/>
                </a:solidFill>
                <a:latin typeface="Verdana" panose="020B0604030504040204" pitchFamily="34" charset="0"/>
              </a:rPr>
              <a:t>t</a:t>
            </a:r>
            <a:r>
              <a:rPr lang="et-EE" altLang="en-US" sz="1920" cap="none" dirty="0" err="1">
                <a:solidFill>
                  <a:schemeClr val="accent2"/>
                </a:solidFill>
                <a:latin typeface="Verdana" panose="020B0604030504040204" pitchFamily="34" charset="0"/>
              </a:rPr>
              <a:t>altech</a:t>
            </a:r>
            <a:r>
              <a:rPr lang="en-US" altLang="en-US" sz="1920" cap="none" dirty="0">
                <a:solidFill>
                  <a:schemeClr val="accent2"/>
                </a:solidFill>
                <a:latin typeface="Verdana" panose="020B0604030504040204" pitchFamily="34" charset="0"/>
              </a:rPr>
              <a:t>.</a:t>
            </a:r>
            <a:r>
              <a:rPr lang="en-US" altLang="en-US" sz="1920" cap="none" dirty="0" err="1">
                <a:solidFill>
                  <a:schemeClr val="accent2"/>
                </a:solidFill>
                <a:latin typeface="Verdana" panose="020B0604030504040204" pitchFamily="34" charset="0"/>
              </a:rPr>
              <a:t>ee</a:t>
            </a:r>
            <a:r>
              <a:rPr lang="en-US" altLang="en-US" sz="1920" cap="none" dirty="0">
                <a:solidFill>
                  <a:schemeClr val="accent2"/>
                </a:solidFill>
                <a:latin typeface="Verdana" panose="020B0604030504040204" pitchFamily="34" charset="0"/>
              </a:rPr>
              <a:t>/</a:t>
            </a:r>
            <a:r>
              <a:rPr lang="en-US" altLang="en-US" sz="1920" cap="none" dirty="0" err="1">
                <a:solidFill>
                  <a:schemeClr val="accent2"/>
                </a:solidFill>
                <a:latin typeface="Verdana" panose="020B0604030504040204" pitchFamily="34" charset="0"/>
              </a:rPr>
              <a:t>mereakadeemia</a:t>
            </a:r>
            <a:endParaRPr lang="en-US" altLang="en-US" sz="1920" cap="none" dirty="0">
              <a:solidFill>
                <a:schemeClr val="accent2"/>
              </a:solidFill>
            </a:endParaRPr>
          </a:p>
          <a:p>
            <a:pPr>
              <a:lnSpc>
                <a:spcPct val="100000"/>
              </a:lnSpc>
              <a:spcBef>
                <a:spcPts val="0"/>
              </a:spcBef>
            </a:pPr>
            <a:endParaRPr lang="en-US" altLang="en-US" dirty="0"/>
          </a:p>
        </p:txBody>
      </p:sp>
      <p:pic>
        <p:nvPicPr>
          <p:cNvPr id="12" name="Picture 11"/>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9757039" y="1679455"/>
            <a:ext cx="4278029" cy="3379418"/>
          </a:xfrm>
          <a:prstGeom prst="rect">
            <a:avLst/>
          </a:prstGeom>
        </p:spPr>
      </p:pic>
      <p:grpSp>
        <p:nvGrpSpPr>
          <p:cNvPr id="2" name="Group 1">
            <a:extLst>
              <a:ext uri="{FF2B5EF4-FFF2-40B4-BE49-F238E27FC236}">
                <a16:creationId xmlns:a16="http://schemas.microsoft.com/office/drawing/2014/main" id="{9F2C5FC7-CA50-79B7-9800-017D1B752039}"/>
              </a:ext>
            </a:extLst>
          </p:cNvPr>
          <p:cNvGrpSpPr/>
          <p:nvPr userDrawn="1"/>
        </p:nvGrpSpPr>
        <p:grpSpPr>
          <a:xfrm>
            <a:off x="10972801" y="7594540"/>
            <a:ext cx="2591913" cy="481557"/>
            <a:chOff x="5179092" y="5483822"/>
            <a:chExt cx="3294001" cy="612000"/>
          </a:xfrm>
        </p:grpSpPr>
        <p:pic>
          <p:nvPicPr>
            <p:cNvPr id="3" name="Picture 2">
              <a:extLst>
                <a:ext uri="{FF2B5EF4-FFF2-40B4-BE49-F238E27FC236}">
                  <a16:creationId xmlns:a16="http://schemas.microsoft.com/office/drawing/2014/main" id="{AC95A7A8-32F6-8663-A4F3-3B22EDB61F9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4" name="Picture 3">
              <a:extLst>
                <a:ext uri="{FF2B5EF4-FFF2-40B4-BE49-F238E27FC236}">
                  <a16:creationId xmlns:a16="http://schemas.microsoft.com/office/drawing/2014/main" id="{9F08A99D-C8F4-65C8-CB6D-B90CC4A8C2E2}"/>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119461291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pic>
        <p:nvPicPr>
          <p:cNvPr id="9" name="Afbeelding 8">
            <a:extLst>
              <a:ext uri="{FF2B5EF4-FFF2-40B4-BE49-F238E27FC236}">
                <a16:creationId xmlns:a16="http://schemas.microsoft.com/office/drawing/2014/main" id="{583FC00E-FB73-5866-804B-05B6AC28FC3B}"/>
              </a:ext>
            </a:extLst>
          </p:cNvPr>
          <p:cNvPicPr>
            <a:picLocks noChangeAspect="1"/>
          </p:cNvPicPr>
          <p:nvPr userDrawn="1"/>
        </p:nvPicPr>
        <p:blipFill>
          <a:blip r:embed="rId2"/>
          <a:stretch>
            <a:fillRect/>
          </a:stretch>
        </p:blipFill>
        <p:spPr>
          <a:xfrm>
            <a:off x="0" y="0"/>
            <a:ext cx="14630400" cy="8229600"/>
          </a:xfrm>
          <a:prstGeom prst="rect">
            <a:avLst/>
          </a:prstGeom>
        </p:spPr>
      </p:pic>
      <p:sp>
        <p:nvSpPr>
          <p:cNvPr id="2" name="Titel 1">
            <a:extLst>
              <a:ext uri="{FF2B5EF4-FFF2-40B4-BE49-F238E27FC236}">
                <a16:creationId xmlns:a16="http://schemas.microsoft.com/office/drawing/2014/main" id="{85E278AA-07D8-B673-999F-56C9D02BC5B1}"/>
              </a:ext>
            </a:extLst>
          </p:cNvPr>
          <p:cNvSpPr>
            <a:spLocks noGrp="1"/>
          </p:cNvSpPr>
          <p:nvPr>
            <p:ph type="title"/>
          </p:nvPr>
        </p:nvSpPr>
        <p:spPr/>
        <p:txBody>
          <a:bodyPr/>
          <a:lstStyle>
            <a:lvl1pPr>
              <a:defRPr>
                <a:solidFill>
                  <a:srgbClr val="21274F"/>
                </a:solidFill>
              </a:defRPr>
            </a:lvl1pPr>
          </a:lstStyle>
          <a:p>
            <a:r>
              <a:rPr lang="nl-NL"/>
              <a:t>Klik om stijl te bewerken</a:t>
            </a:r>
            <a:endParaRPr lang="nl-NL" dirty="0"/>
          </a:p>
        </p:txBody>
      </p:sp>
      <p:sp>
        <p:nvSpPr>
          <p:cNvPr id="3" name="Tijdelijke aanduiding voor inhoud 2">
            <a:extLst>
              <a:ext uri="{FF2B5EF4-FFF2-40B4-BE49-F238E27FC236}">
                <a16:creationId xmlns:a16="http://schemas.microsoft.com/office/drawing/2014/main" id="{6D3EFD40-45DE-E0FD-A411-5B3A7DC16A71}"/>
              </a:ext>
            </a:extLst>
          </p:cNvPr>
          <p:cNvSpPr>
            <a:spLocks noGrp="1"/>
          </p:cNvSpPr>
          <p:nvPr>
            <p:ph idx="1"/>
          </p:nvPr>
        </p:nvSpPr>
        <p:spPr/>
        <p:txBody>
          <a:bodyPr/>
          <a:lstStyle>
            <a:lvl1pPr>
              <a:defRPr>
                <a:solidFill>
                  <a:srgbClr val="21274F"/>
                </a:solidFill>
              </a:defRPr>
            </a:lvl1pPr>
            <a:lvl2pPr>
              <a:defRPr>
                <a:solidFill>
                  <a:srgbClr val="21274F"/>
                </a:solidFill>
              </a:defRPr>
            </a:lvl2pPr>
            <a:lvl3pPr>
              <a:defRPr>
                <a:solidFill>
                  <a:srgbClr val="21274F"/>
                </a:solidFill>
              </a:defRPr>
            </a:lvl3pPr>
            <a:lvl4pPr>
              <a:defRPr>
                <a:solidFill>
                  <a:srgbClr val="21274F"/>
                </a:solidFill>
              </a:defRPr>
            </a:lvl4pPr>
            <a:lvl5pPr>
              <a:defRPr>
                <a:solidFill>
                  <a:srgbClr val="21274F"/>
                </a:solidFill>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4" name="Tijdelijke aanduiding voor datum 3">
            <a:extLst>
              <a:ext uri="{FF2B5EF4-FFF2-40B4-BE49-F238E27FC236}">
                <a16:creationId xmlns:a16="http://schemas.microsoft.com/office/drawing/2014/main" id="{BE73B88C-1EE2-3D95-0DA6-DD930F27F9FF}"/>
              </a:ext>
            </a:extLst>
          </p:cNvPr>
          <p:cNvSpPr>
            <a:spLocks noGrp="1"/>
          </p:cNvSpPr>
          <p:nvPr>
            <p:ph type="dt" sz="half" idx="10"/>
          </p:nvPr>
        </p:nvSpPr>
        <p:spPr/>
        <p:txBody>
          <a:bodyPr/>
          <a:lstStyle/>
          <a:p>
            <a:fld id="{953C67B8-CDEF-9241-AD81-3CFA52821425}" type="datetimeFigureOut">
              <a:rPr lang="nl-NL" smtClean="0"/>
              <a:t>4-2-2026</a:t>
            </a:fld>
            <a:endParaRPr lang="nl-NL" dirty="0"/>
          </a:p>
        </p:txBody>
      </p:sp>
      <p:sp>
        <p:nvSpPr>
          <p:cNvPr id="5" name="Tijdelijke aanduiding voor voettekst 4">
            <a:extLst>
              <a:ext uri="{FF2B5EF4-FFF2-40B4-BE49-F238E27FC236}">
                <a16:creationId xmlns:a16="http://schemas.microsoft.com/office/drawing/2014/main" id="{C79C1497-513F-A582-1C08-3C533E87EAF3}"/>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7CE00D4F-4F30-637B-E316-165327AB77A9}"/>
              </a:ext>
            </a:extLst>
          </p:cNvPr>
          <p:cNvSpPr>
            <a:spLocks noGrp="1"/>
          </p:cNvSpPr>
          <p:nvPr>
            <p:ph type="sldNum" sz="quarter" idx="12"/>
          </p:nvPr>
        </p:nvSpPr>
        <p:spPr/>
        <p:txBody>
          <a:bodyPr/>
          <a:lstStyle/>
          <a:p>
            <a:fld id="{7C8AA47E-CAA1-EB4F-8144-A60D729984C3}" type="slidenum">
              <a:rPr lang="nl-NL" smtClean="0"/>
              <a:t>‹#›</a:t>
            </a:fld>
            <a:endParaRPr lang="nl-NL"/>
          </a:p>
        </p:txBody>
      </p:sp>
      <p:grpSp>
        <p:nvGrpSpPr>
          <p:cNvPr id="8" name="Group 7">
            <a:extLst>
              <a:ext uri="{FF2B5EF4-FFF2-40B4-BE49-F238E27FC236}">
                <a16:creationId xmlns:a16="http://schemas.microsoft.com/office/drawing/2014/main" id="{BEDE40B9-7205-323B-8928-F6E274B58157}"/>
              </a:ext>
            </a:extLst>
          </p:cNvPr>
          <p:cNvGrpSpPr/>
          <p:nvPr userDrawn="1"/>
        </p:nvGrpSpPr>
        <p:grpSpPr>
          <a:xfrm>
            <a:off x="10972801" y="7594540"/>
            <a:ext cx="2591913" cy="481557"/>
            <a:chOff x="5179092" y="5483822"/>
            <a:chExt cx="3294001" cy="612000"/>
          </a:xfrm>
        </p:grpSpPr>
        <p:pic>
          <p:nvPicPr>
            <p:cNvPr id="10" name="Picture 9">
              <a:extLst>
                <a:ext uri="{FF2B5EF4-FFF2-40B4-BE49-F238E27FC236}">
                  <a16:creationId xmlns:a16="http://schemas.microsoft.com/office/drawing/2014/main" id="{6D1E6D2E-9B1E-1994-C7CE-31E3EBA3970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11" name="Picture 10">
              <a:extLst>
                <a:ext uri="{FF2B5EF4-FFF2-40B4-BE49-F238E27FC236}">
                  <a16:creationId xmlns:a16="http://schemas.microsoft.com/office/drawing/2014/main" id="{495BB505-3ACB-C27C-A4A0-CCA43DDF63A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381078567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ectiekop">
    <p:spTree>
      <p:nvGrpSpPr>
        <p:cNvPr id="1" name=""/>
        <p:cNvGrpSpPr/>
        <p:nvPr/>
      </p:nvGrpSpPr>
      <p:grpSpPr>
        <a:xfrm>
          <a:off x="0" y="0"/>
          <a:ext cx="0" cy="0"/>
          <a:chOff x="0" y="0"/>
          <a:chExt cx="0" cy="0"/>
        </a:xfrm>
      </p:grpSpPr>
      <p:pic>
        <p:nvPicPr>
          <p:cNvPr id="8" name="Afbeelding 7" descr="Afbeelding met buitenshuis, hemel, vogel&#10;&#10;Automatisch gegenereerde beschrijving">
            <a:extLst>
              <a:ext uri="{FF2B5EF4-FFF2-40B4-BE49-F238E27FC236}">
                <a16:creationId xmlns:a16="http://schemas.microsoft.com/office/drawing/2014/main" id="{5C793ED7-EA6B-5232-D748-DC95A19B26FC}"/>
              </a:ext>
            </a:extLst>
          </p:cNvPr>
          <p:cNvPicPr>
            <a:picLocks noChangeAspect="1"/>
          </p:cNvPicPr>
          <p:nvPr userDrawn="1"/>
        </p:nvPicPr>
        <p:blipFill>
          <a:blip r:embed="rId2"/>
          <a:stretch>
            <a:fillRect/>
          </a:stretch>
        </p:blipFill>
        <p:spPr>
          <a:xfrm>
            <a:off x="0" y="0"/>
            <a:ext cx="14630400" cy="8229600"/>
          </a:xfrm>
          <a:prstGeom prst="rect">
            <a:avLst/>
          </a:prstGeom>
        </p:spPr>
      </p:pic>
      <p:sp>
        <p:nvSpPr>
          <p:cNvPr id="2" name="Titel 1">
            <a:extLst>
              <a:ext uri="{FF2B5EF4-FFF2-40B4-BE49-F238E27FC236}">
                <a16:creationId xmlns:a16="http://schemas.microsoft.com/office/drawing/2014/main" id="{54D84B02-589D-0625-B05D-64215D87D0DF}"/>
              </a:ext>
            </a:extLst>
          </p:cNvPr>
          <p:cNvSpPr>
            <a:spLocks noGrp="1"/>
          </p:cNvSpPr>
          <p:nvPr>
            <p:ph type="title"/>
          </p:nvPr>
        </p:nvSpPr>
        <p:spPr>
          <a:xfrm>
            <a:off x="998220" y="2270103"/>
            <a:ext cx="12618720" cy="3689396"/>
          </a:xfrm>
        </p:spPr>
        <p:txBody>
          <a:bodyPr anchor="ctr" anchorCtr="0"/>
          <a:lstStyle>
            <a:lvl1pPr>
              <a:defRPr sz="7200">
                <a:solidFill>
                  <a:srgbClr val="21274F"/>
                </a:solidFill>
              </a:defRPr>
            </a:lvl1pPr>
          </a:lstStyle>
          <a:p>
            <a:r>
              <a:rPr lang="nl-NL"/>
              <a:t>Klik om stijl te bewerken</a:t>
            </a:r>
            <a:endParaRPr lang="nl-NL" dirty="0"/>
          </a:p>
        </p:txBody>
      </p:sp>
      <p:grpSp>
        <p:nvGrpSpPr>
          <p:cNvPr id="4" name="Group 3">
            <a:extLst>
              <a:ext uri="{FF2B5EF4-FFF2-40B4-BE49-F238E27FC236}">
                <a16:creationId xmlns:a16="http://schemas.microsoft.com/office/drawing/2014/main" id="{290E21F3-C455-2545-D78A-A39538217707}"/>
              </a:ext>
            </a:extLst>
          </p:cNvPr>
          <p:cNvGrpSpPr/>
          <p:nvPr userDrawn="1"/>
        </p:nvGrpSpPr>
        <p:grpSpPr>
          <a:xfrm>
            <a:off x="10972801" y="7594540"/>
            <a:ext cx="2591913" cy="481557"/>
            <a:chOff x="5179092" y="5483822"/>
            <a:chExt cx="3294001" cy="612000"/>
          </a:xfrm>
        </p:grpSpPr>
        <p:pic>
          <p:nvPicPr>
            <p:cNvPr id="5" name="Picture 4">
              <a:extLst>
                <a:ext uri="{FF2B5EF4-FFF2-40B4-BE49-F238E27FC236}">
                  <a16:creationId xmlns:a16="http://schemas.microsoft.com/office/drawing/2014/main" id="{77E54329-D538-C7C9-1CA8-B05EF03EE1A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6" name="Picture 5">
              <a:extLst>
                <a:ext uri="{FF2B5EF4-FFF2-40B4-BE49-F238E27FC236}">
                  <a16:creationId xmlns:a16="http://schemas.microsoft.com/office/drawing/2014/main" id="{5AE61203-5E32-0261-9D6B-748FABB5A02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173382359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pic>
        <p:nvPicPr>
          <p:cNvPr id="9" name="Afbeelding 8">
            <a:extLst>
              <a:ext uri="{FF2B5EF4-FFF2-40B4-BE49-F238E27FC236}">
                <a16:creationId xmlns:a16="http://schemas.microsoft.com/office/drawing/2014/main" id="{9363BDAF-255D-B87C-9138-0DAB2D866AE2}"/>
              </a:ext>
            </a:extLst>
          </p:cNvPr>
          <p:cNvPicPr>
            <a:picLocks noChangeAspect="1"/>
          </p:cNvPicPr>
          <p:nvPr userDrawn="1"/>
        </p:nvPicPr>
        <p:blipFill>
          <a:blip r:embed="rId2"/>
          <a:stretch>
            <a:fillRect/>
          </a:stretch>
        </p:blipFill>
        <p:spPr>
          <a:xfrm>
            <a:off x="0" y="0"/>
            <a:ext cx="14630400" cy="8229600"/>
          </a:xfrm>
          <a:prstGeom prst="rect">
            <a:avLst/>
          </a:prstGeom>
        </p:spPr>
      </p:pic>
      <p:sp>
        <p:nvSpPr>
          <p:cNvPr id="2" name="Titel 1">
            <a:extLst>
              <a:ext uri="{FF2B5EF4-FFF2-40B4-BE49-F238E27FC236}">
                <a16:creationId xmlns:a16="http://schemas.microsoft.com/office/drawing/2014/main" id="{DB00243E-923A-BB70-149A-DCD0E692DB05}"/>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4312CEC8-C962-DEDC-C056-0CE31FABF668}"/>
              </a:ext>
            </a:extLst>
          </p:cNvPr>
          <p:cNvSpPr>
            <a:spLocks noGrp="1"/>
          </p:cNvSpPr>
          <p:nvPr>
            <p:ph sz="half" idx="1"/>
          </p:nvPr>
        </p:nvSpPr>
        <p:spPr>
          <a:xfrm>
            <a:off x="1005840" y="2190750"/>
            <a:ext cx="6217920" cy="5221606"/>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id="{0CE89094-E8FC-484B-1F15-AB3743C2F995}"/>
              </a:ext>
            </a:extLst>
          </p:cNvPr>
          <p:cNvSpPr>
            <a:spLocks noGrp="1"/>
          </p:cNvSpPr>
          <p:nvPr>
            <p:ph sz="half" idx="2"/>
          </p:nvPr>
        </p:nvSpPr>
        <p:spPr>
          <a:xfrm>
            <a:off x="7406640" y="2190750"/>
            <a:ext cx="6217920" cy="5221606"/>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a:extLst>
              <a:ext uri="{FF2B5EF4-FFF2-40B4-BE49-F238E27FC236}">
                <a16:creationId xmlns:a16="http://schemas.microsoft.com/office/drawing/2014/main" id="{AA7F71E8-C810-D68D-6B2D-461BA6F92336}"/>
              </a:ext>
            </a:extLst>
          </p:cNvPr>
          <p:cNvSpPr>
            <a:spLocks noGrp="1"/>
          </p:cNvSpPr>
          <p:nvPr>
            <p:ph type="dt" sz="half" idx="10"/>
          </p:nvPr>
        </p:nvSpPr>
        <p:spPr/>
        <p:txBody>
          <a:bodyPr/>
          <a:lstStyle/>
          <a:p>
            <a:fld id="{953C67B8-CDEF-9241-AD81-3CFA52821425}" type="datetimeFigureOut">
              <a:rPr lang="nl-NL" smtClean="0"/>
              <a:t>4-2-2026</a:t>
            </a:fld>
            <a:endParaRPr lang="nl-NL"/>
          </a:p>
        </p:txBody>
      </p:sp>
      <p:sp>
        <p:nvSpPr>
          <p:cNvPr id="6" name="Tijdelijke aanduiding voor voettekst 5">
            <a:extLst>
              <a:ext uri="{FF2B5EF4-FFF2-40B4-BE49-F238E27FC236}">
                <a16:creationId xmlns:a16="http://schemas.microsoft.com/office/drawing/2014/main" id="{01EDCC4C-A008-4570-DB94-C9F8E199140B}"/>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509474A8-68F7-7EFF-1808-0BB6ED402961}"/>
              </a:ext>
            </a:extLst>
          </p:cNvPr>
          <p:cNvSpPr>
            <a:spLocks noGrp="1"/>
          </p:cNvSpPr>
          <p:nvPr>
            <p:ph type="sldNum" sz="quarter" idx="12"/>
          </p:nvPr>
        </p:nvSpPr>
        <p:spPr/>
        <p:txBody>
          <a:bodyPr/>
          <a:lstStyle/>
          <a:p>
            <a:fld id="{7C8AA47E-CAA1-EB4F-8144-A60D729984C3}" type="slidenum">
              <a:rPr lang="nl-NL" smtClean="0"/>
              <a:t>‹#›</a:t>
            </a:fld>
            <a:endParaRPr lang="nl-NL"/>
          </a:p>
        </p:txBody>
      </p:sp>
      <p:grpSp>
        <p:nvGrpSpPr>
          <p:cNvPr id="10" name="Group 9">
            <a:extLst>
              <a:ext uri="{FF2B5EF4-FFF2-40B4-BE49-F238E27FC236}">
                <a16:creationId xmlns:a16="http://schemas.microsoft.com/office/drawing/2014/main" id="{734C4627-6B08-32F0-B730-F77EEAE58D12}"/>
              </a:ext>
            </a:extLst>
          </p:cNvPr>
          <p:cNvGrpSpPr/>
          <p:nvPr userDrawn="1"/>
        </p:nvGrpSpPr>
        <p:grpSpPr>
          <a:xfrm>
            <a:off x="10972801" y="7594540"/>
            <a:ext cx="2591913" cy="481557"/>
            <a:chOff x="5179092" y="5483822"/>
            <a:chExt cx="3294001" cy="612000"/>
          </a:xfrm>
        </p:grpSpPr>
        <p:pic>
          <p:nvPicPr>
            <p:cNvPr id="11" name="Picture 10">
              <a:extLst>
                <a:ext uri="{FF2B5EF4-FFF2-40B4-BE49-F238E27FC236}">
                  <a16:creationId xmlns:a16="http://schemas.microsoft.com/office/drawing/2014/main" id="{295D4215-2A40-A243-277D-7F109E9D4E4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12" name="Picture 11">
              <a:extLst>
                <a:ext uri="{FF2B5EF4-FFF2-40B4-BE49-F238E27FC236}">
                  <a16:creationId xmlns:a16="http://schemas.microsoft.com/office/drawing/2014/main" id="{05B27485-0DE7-2FE3-331C-8F15E6EF24A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124454907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pic>
        <p:nvPicPr>
          <p:cNvPr id="11" name="Afbeelding 10">
            <a:extLst>
              <a:ext uri="{FF2B5EF4-FFF2-40B4-BE49-F238E27FC236}">
                <a16:creationId xmlns:a16="http://schemas.microsoft.com/office/drawing/2014/main" id="{619A326F-B356-F561-4263-86BCC0AAB759}"/>
              </a:ext>
            </a:extLst>
          </p:cNvPr>
          <p:cNvPicPr>
            <a:picLocks noChangeAspect="1"/>
          </p:cNvPicPr>
          <p:nvPr userDrawn="1"/>
        </p:nvPicPr>
        <p:blipFill>
          <a:blip r:embed="rId2"/>
          <a:stretch>
            <a:fillRect/>
          </a:stretch>
        </p:blipFill>
        <p:spPr>
          <a:xfrm>
            <a:off x="0" y="0"/>
            <a:ext cx="14630400" cy="8229600"/>
          </a:xfrm>
          <a:prstGeom prst="rect">
            <a:avLst/>
          </a:prstGeom>
        </p:spPr>
      </p:pic>
      <p:sp>
        <p:nvSpPr>
          <p:cNvPr id="2" name="Titel 1">
            <a:extLst>
              <a:ext uri="{FF2B5EF4-FFF2-40B4-BE49-F238E27FC236}">
                <a16:creationId xmlns:a16="http://schemas.microsoft.com/office/drawing/2014/main" id="{95D148CB-8940-740F-5165-2EC3CFD8116B}"/>
              </a:ext>
            </a:extLst>
          </p:cNvPr>
          <p:cNvSpPr>
            <a:spLocks noGrp="1"/>
          </p:cNvSpPr>
          <p:nvPr>
            <p:ph type="title"/>
          </p:nvPr>
        </p:nvSpPr>
        <p:spPr>
          <a:xfrm>
            <a:off x="1007746" y="438150"/>
            <a:ext cx="12618720" cy="1590676"/>
          </a:xfr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3DC9CBF8-2920-B4FD-3A65-68F9C9AA9F86}"/>
              </a:ext>
            </a:extLst>
          </p:cNvPr>
          <p:cNvSpPr>
            <a:spLocks noGrp="1"/>
          </p:cNvSpPr>
          <p:nvPr>
            <p:ph type="body" idx="1"/>
          </p:nvPr>
        </p:nvSpPr>
        <p:spPr>
          <a:xfrm>
            <a:off x="1007746" y="2017396"/>
            <a:ext cx="6189344" cy="988694"/>
          </a:xfrm>
        </p:spPr>
        <p:txBody>
          <a:bodyPr anchor="b"/>
          <a:lstStyle>
            <a:lvl1pPr marL="0" indent="0">
              <a:buNone/>
              <a:defRPr sz="2880" b="1">
                <a:solidFill>
                  <a:srgbClr val="2E4E9C"/>
                </a:solidFill>
              </a:defRPr>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30BD4088-131F-B017-CABA-C212D08ED520}"/>
              </a:ext>
            </a:extLst>
          </p:cNvPr>
          <p:cNvSpPr>
            <a:spLocks noGrp="1"/>
          </p:cNvSpPr>
          <p:nvPr>
            <p:ph sz="half" idx="2"/>
          </p:nvPr>
        </p:nvSpPr>
        <p:spPr>
          <a:xfrm>
            <a:off x="1007746" y="3006090"/>
            <a:ext cx="6189344" cy="4421506"/>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a:extLst>
              <a:ext uri="{FF2B5EF4-FFF2-40B4-BE49-F238E27FC236}">
                <a16:creationId xmlns:a16="http://schemas.microsoft.com/office/drawing/2014/main" id="{2777DFF0-1EEA-3444-1E36-265D0CB69F42}"/>
              </a:ext>
            </a:extLst>
          </p:cNvPr>
          <p:cNvSpPr>
            <a:spLocks noGrp="1"/>
          </p:cNvSpPr>
          <p:nvPr>
            <p:ph type="body" sz="quarter" idx="3"/>
          </p:nvPr>
        </p:nvSpPr>
        <p:spPr>
          <a:xfrm>
            <a:off x="7406640" y="2017396"/>
            <a:ext cx="6219826" cy="988694"/>
          </a:xfrm>
        </p:spPr>
        <p:txBody>
          <a:bodyPr anchor="b"/>
          <a:lstStyle>
            <a:lvl1pPr marL="0" indent="0">
              <a:buNone/>
              <a:defRPr sz="2880" b="1">
                <a:solidFill>
                  <a:srgbClr val="2E4E9C"/>
                </a:solidFill>
              </a:defRPr>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6B713E11-EABB-BB60-8F53-B1CA26609BD4}"/>
              </a:ext>
            </a:extLst>
          </p:cNvPr>
          <p:cNvSpPr>
            <a:spLocks noGrp="1"/>
          </p:cNvSpPr>
          <p:nvPr>
            <p:ph sz="quarter" idx="4"/>
          </p:nvPr>
        </p:nvSpPr>
        <p:spPr>
          <a:xfrm>
            <a:off x="7406640" y="3006090"/>
            <a:ext cx="6219826" cy="4421506"/>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a:extLst>
              <a:ext uri="{FF2B5EF4-FFF2-40B4-BE49-F238E27FC236}">
                <a16:creationId xmlns:a16="http://schemas.microsoft.com/office/drawing/2014/main" id="{0E48BB14-25A4-7B57-AEB3-953A41091971}"/>
              </a:ext>
            </a:extLst>
          </p:cNvPr>
          <p:cNvSpPr>
            <a:spLocks noGrp="1"/>
          </p:cNvSpPr>
          <p:nvPr>
            <p:ph type="dt" sz="half" idx="10"/>
          </p:nvPr>
        </p:nvSpPr>
        <p:spPr/>
        <p:txBody>
          <a:bodyPr/>
          <a:lstStyle/>
          <a:p>
            <a:fld id="{953C67B8-CDEF-9241-AD81-3CFA52821425}" type="datetimeFigureOut">
              <a:rPr lang="nl-NL" smtClean="0"/>
              <a:t>4-2-2026</a:t>
            </a:fld>
            <a:endParaRPr lang="nl-NL"/>
          </a:p>
        </p:txBody>
      </p:sp>
      <p:sp>
        <p:nvSpPr>
          <p:cNvPr id="8" name="Tijdelijke aanduiding voor voettekst 7">
            <a:extLst>
              <a:ext uri="{FF2B5EF4-FFF2-40B4-BE49-F238E27FC236}">
                <a16:creationId xmlns:a16="http://schemas.microsoft.com/office/drawing/2014/main" id="{E4FFCB64-BA8B-1268-486D-8BC8184D27E3}"/>
              </a:ext>
            </a:extLst>
          </p:cNvPr>
          <p:cNvSpPr>
            <a:spLocks noGrp="1"/>
          </p:cNvSpPr>
          <p:nvPr>
            <p:ph type="ftr" sz="quarter" idx="11"/>
          </p:nvPr>
        </p:nvSpPr>
        <p:spPr/>
        <p:txBody>
          <a:bodyPr/>
          <a:lstStyle/>
          <a:p>
            <a:endParaRPr lang="nl-NL"/>
          </a:p>
        </p:txBody>
      </p:sp>
      <p:sp>
        <p:nvSpPr>
          <p:cNvPr id="9" name="Tijdelijke aanduiding voor dianummer 8">
            <a:extLst>
              <a:ext uri="{FF2B5EF4-FFF2-40B4-BE49-F238E27FC236}">
                <a16:creationId xmlns:a16="http://schemas.microsoft.com/office/drawing/2014/main" id="{4DF8FD10-B60F-F51A-4F38-8C101D3A8B9B}"/>
              </a:ext>
            </a:extLst>
          </p:cNvPr>
          <p:cNvSpPr>
            <a:spLocks noGrp="1"/>
          </p:cNvSpPr>
          <p:nvPr>
            <p:ph type="sldNum" sz="quarter" idx="12"/>
          </p:nvPr>
        </p:nvSpPr>
        <p:spPr/>
        <p:txBody>
          <a:bodyPr/>
          <a:lstStyle/>
          <a:p>
            <a:fld id="{7C8AA47E-CAA1-EB4F-8144-A60D729984C3}" type="slidenum">
              <a:rPr lang="nl-NL" smtClean="0"/>
              <a:t>‹#›</a:t>
            </a:fld>
            <a:endParaRPr lang="nl-NL"/>
          </a:p>
        </p:txBody>
      </p:sp>
      <p:grpSp>
        <p:nvGrpSpPr>
          <p:cNvPr id="12" name="Group 11">
            <a:extLst>
              <a:ext uri="{FF2B5EF4-FFF2-40B4-BE49-F238E27FC236}">
                <a16:creationId xmlns:a16="http://schemas.microsoft.com/office/drawing/2014/main" id="{C53E00DA-14B5-36F0-ED29-3A96CF97F9B6}"/>
              </a:ext>
            </a:extLst>
          </p:cNvPr>
          <p:cNvGrpSpPr/>
          <p:nvPr userDrawn="1"/>
        </p:nvGrpSpPr>
        <p:grpSpPr>
          <a:xfrm>
            <a:off x="10972801" y="7594540"/>
            <a:ext cx="2591913" cy="481557"/>
            <a:chOff x="5179092" y="5483822"/>
            <a:chExt cx="3294001" cy="612000"/>
          </a:xfrm>
        </p:grpSpPr>
        <p:pic>
          <p:nvPicPr>
            <p:cNvPr id="13" name="Picture 12">
              <a:extLst>
                <a:ext uri="{FF2B5EF4-FFF2-40B4-BE49-F238E27FC236}">
                  <a16:creationId xmlns:a16="http://schemas.microsoft.com/office/drawing/2014/main" id="{44A0A8DC-58C7-0AAD-F952-E6817768BA3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14" name="Picture 13">
              <a:extLst>
                <a:ext uri="{FF2B5EF4-FFF2-40B4-BE49-F238E27FC236}">
                  <a16:creationId xmlns:a16="http://schemas.microsoft.com/office/drawing/2014/main" id="{E30D2381-719D-1ABA-FD17-EDF097955D3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33830879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userDrawn="1">
  <p:cSld name="1_Title Slide">
    <p:spTree>
      <p:nvGrpSpPr>
        <p:cNvPr id="1" name=""/>
        <p:cNvGrpSpPr/>
        <p:nvPr/>
      </p:nvGrpSpPr>
      <p:grpSpPr>
        <a:xfrm>
          <a:off x="0" y="0"/>
          <a:ext cx="0" cy="0"/>
          <a:chOff x="0" y="0"/>
          <a:chExt cx="0" cy="0"/>
        </a:xfrm>
      </p:grpSpPr>
      <p:pic>
        <p:nvPicPr>
          <p:cNvPr id="18" name="Graphic 17">
            <a:extLst>
              <a:ext uri="{FF2B5EF4-FFF2-40B4-BE49-F238E27FC236}">
                <a16:creationId xmlns:a16="http://schemas.microsoft.com/office/drawing/2014/main" id="{7FAC3601-9744-9840-0229-E000CCFBEABC}"/>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038558" y="-36008"/>
            <a:ext cx="7277392" cy="8255864"/>
          </a:xfrm>
          <a:prstGeom prst="rect">
            <a:avLst/>
          </a:prstGeom>
        </p:spPr>
      </p:pic>
      <p:sp>
        <p:nvSpPr>
          <p:cNvPr id="2" name="Title 1"/>
          <p:cNvSpPr>
            <a:spLocks noGrp="1"/>
          </p:cNvSpPr>
          <p:nvPr>
            <p:ph type="ctrTitle" hasCustomPrompt="1"/>
          </p:nvPr>
        </p:nvSpPr>
        <p:spPr>
          <a:xfrm>
            <a:off x="8543868" y="868128"/>
            <a:ext cx="5188111" cy="3094862"/>
          </a:xfrm>
        </p:spPr>
        <p:txBody>
          <a:bodyPr anchor="b">
            <a:normAutofit/>
          </a:bodyPr>
          <a:lstStyle>
            <a:lvl1pPr algn="l">
              <a:lnSpc>
                <a:spcPct val="90000"/>
              </a:lnSpc>
              <a:defRPr sz="7200" spc="-60" baseline="0">
                <a:solidFill>
                  <a:schemeClr val="tx1"/>
                </a:solidFill>
              </a:defRPr>
            </a:lvl1pPr>
          </a:lstStyle>
          <a:p>
            <a:r>
              <a:rPr lang="en-US" dirty="0"/>
              <a:t>Add title here</a:t>
            </a:r>
          </a:p>
        </p:txBody>
      </p:sp>
      <p:sp>
        <p:nvSpPr>
          <p:cNvPr id="3" name="Subtitle 2"/>
          <p:cNvSpPr>
            <a:spLocks noGrp="1"/>
          </p:cNvSpPr>
          <p:nvPr>
            <p:ph type="subTitle" idx="1" hasCustomPrompt="1"/>
          </p:nvPr>
        </p:nvSpPr>
        <p:spPr>
          <a:xfrm>
            <a:off x="8553783" y="6298601"/>
            <a:ext cx="5188111" cy="1210710"/>
          </a:xfrm>
        </p:spPr>
        <p:txBody>
          <a:bodyPr lIns="91440" rIns="91440">
            <a:normAutofit/>
          </a:bodyPr>
          <a:lstStyle>
            <a:lvl1pPr marL="0" indent="0" algn="l">
              <a:spcBef>
                <a:spcPts val="0"/>
              </a:spcBef>
              <a:spcAft>
                <a:spcPts val="0"/>
              </a:spcAft>
              <a:buNone/>
              <a:defRPr sz="1920" cap="all" spc="120" baseline="0">
                <a:solidFill>
                  <a:schemeClr val="tx1"/>
                </a:solidFill>
                <a:latin typeface="+mn-lt"/>
              </a:defRPr>
            </a:lvl1pPr>
            <a:lvl2pPr marL="548640" indent="0" algn="ctr">
              <a:buNone/>
              <a:defRPr sz="2880"/>
            </a:lvl2pPr>
            <a:lvl3pPr marL="1097280" indent="0" algn="ctr">
              <a:buNone/>
              <a:defRPr sz="2880"/>
            </a:lvl3pPr>
            <a:lvl4pPr marL="1645920" indent="0" algn="ctr">
              <a:buNone/>
              <a:defRPr sz="2400"/>
            </a:lvl4pPr>
            <a:lvl5pPr marL="2194560" indent="0" algn="ctr">
              <a:buNone/>
              <a:defRPr sz="2400"/>
            </a:lvl5pPr>
            <a:lvl6pPr marL="2743200" indent="0" algn="ctr">
              <a:buNone/>
              <a:defRPr sz="2400"/>
            </a:lvl6pPr>
            <a:lvl7pPr marL="3291840" indent="0" algn="ctr">
              <a:buNone/>
              <a:defRPr sz="2400"/>
            </a:lvl7pPr>
            <a:lvl8pPr marL="3840480" indent="0" algn="ctr">
              <a:buNone/>
              <a:defRPr sz="2400"/>
            </a:lvl8pPr>
            <a:lvl9pPr marL="4389120" indent="0" algn="ctr">
              <a:buNone/>
              <a:defRPr sz="2400"/>
            </a:lvl9pPr>
          </a:lstStyle>
          <a:p>
            <a:r>
              <a:rPr lang="en-US" dirty="0"/>
              <a:t>Add Subtitle here</a:t>
            </a:r>
          </a:p>
        </p:txBody>
      </p:sp>
      <p:sp>
        <p:nvSpPr>
          <p:cNvPr id="14" name="Picture Placeholder 13">
            <a:extLst>
              <a:ext uri="{FF2B5EF4-FFF2-40B4-BE49-F238E27FC236}">
                <a16:creationId xmlns:a16="http://schemas.microsoft.com/office/drawing/2014/main" id="{4F200699-2797-D741-1EC1-B83FCA4B1977}"/>
              </a:ext>
            </a:extLst>
          </p:cNvPr>
          <p:cNvSpPr>
            <a:spLocks noGrp="1"/>
          </p:cNvSpPr>
          <p:nvPr>
            <p:ph type="pic" sz="quarter" idx="11"/>
          </p:nvPr>
        </p:nvSpPr>
        <p:spPr>
          <a:xfrm>
            <a:off x="0" y="-2681"/>
            <a:ext cx="7008876" cy="8234730"/>
          </a:xfrm>
          <a:custGeom>
            <a:avLst/>
            <a:gdLst>
              <a:gd name="connsiteX0" fmla="*/ 0 w 6064250"/>
              <a:gd name="connsiteY0" fmla="*/ 0 h 6877051"/>
              <a:gd name="connsiteX1" fmla="*/ 606425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6064250"/>
              <a:gd name="connsiteY0" fmla="*/ 0 h 6877051"/>
              <a:gd name="connsiteX1" fmla="*/ 584073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5840730"/>
              <a:gd name="connsiteY0" fmla="*/ 0 h 6887937"/>
              <a:gd name="connsiteX1" fmla="*/ 5840730 w 5840730"/>
              <a:gd name="connsiteY1" fmla="*/ 0 h 6887937"/>
              <a:gd name="connsiteX2" fmla="*/ 4028621 w 5840730"/>
              <a:gd name="connsiteY2" fmla="*/ 6887937 h 6887937"/>
              <a:gd name="connsiteX3" fmla="*/ 0 w 5840730"/>
              <a:gd name="connsiteY3" fmla="*/ 6877051 h 6887937"/>
              <a:gd name="connsiteX4" fmla="*/ 0 w 5840730"/>
              <a:gd name="connsiteY4" fmla="*/ 0 h 6887937"/>
              <a:gd name="connsiteX0" fmla="*/ 0 w 5840730"/>
              <a:gd name="connsiteY0" fmla="*/ 0 h 6887937"/>
              <a:gd name="connsiteX1" fmla="*/ 5840730 w 5840730"/>
              <a:gd name="connsiteY1" fmla="*/ 0 h 6887937"/>
              <a:gd name="connsiteX2" fmla="*/ 5090160 w 5840730"/>
              <a:gd name="connsiteY2" fmla="*/ 2775915 h 6887937"/>
              <a:gd name="connsiteX3" fmla="*/ 4028621 w 5840730"/>
              <a:gd name="connsiteY3" fmla="*/ 6887937 h 6887937"/>
              <a:gd name="connsiteX4" fmla="*/ 0 w 5840730"/>
              <a:gd name="connsiteY4" fmla="*/ 6877051 h 6887937"/>
              <a:gd name="connsiteX5" fmla="*/ 0 w 5840730"/>
              <a:gd name="connsiteY5"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028621 w 5840730"/>
              <a:gd name="connsiteY4" fmla="*/ 6887937 h 6887937"/>
              <a:gd name="connsiteX5" fmla="*/ 0 w 5840730"/>
              <a:gd name="connsiteY5" fmla="*/ 6877051 h 6887937"/>
              <a:gd name="connsiteX6" fmla="*/ 0 w 5840730"/>
              <a:gd name="connsiteY6"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785360 w 5840730"/>
              <a:gd name="connsiteY4" fmla="*/ 3926535 h 6887937"/>
              <a:gd name="connsiteX5" fmla="*/ 4028621 w 5840730"/>
              <a:gd name="connsiteY5" fmla="*/ 6887937 h 6887937"/>
              <a:gd name="connsiteX6" fmla="*/ 0 w 5840730"/>
              <a:gd name="connsiteY6" fmla="*/ 6877051 h 6887937"/>
              <a:gd name="connsiteX7" fmla="*/ 0 w 5840730"/>
              <a:gd name="connsiteY7"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22520 w 5840730"/>
              <a:gd name="connsiteY5" fmla="*/ 3415995 h 6887937"/>
              <a:gd name="connsiteX6" fmla="*/ 4785360 w 5840730"/>
              <a:gd name="connsiteY6" fmla="*/ 3926535 h 6887937"/>
              <a:gd name="connsiteX7" fmla="*/ 4028621 w 5840730"/>
              <a:gd name="connsiteY7" fmla="*/ 6887937 h 6887937"/>
              <a:gd name="connsiteX8" fmla="*/ 0 w 5840730"/>
              <a:gd name="connsiteY8" fmla="*/ 6877051 h 6887937"/>
              <a:gd name="connsiteX9" fmla="*/ 0 w 5840730"/>
              <a:gd name="connsiteY9"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4922520 w 5840730"/>
              <a:gd name="connsiteY6" fmla="*/ 341599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922520 w 5840730"/>
              <a:gd name="connsiteY7" fmla="*/ 341599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457700 w 5840730"/>
              <a:gd name="connsiteY7" fmla="*/ 384271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213860 w 5840730"/>
              <a:gd name="connsiteY7" fmla="*/ 4757115 h 6887937"/>
              <a:gd name="connsiteX8" fmla="*/ 4457700 w 5840730"/>
              <a:gd name="connsiteY8" fmla="*/ 384271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37760 w 5840730"/>
              <a:gd name="connsiteY5" fmla="*/ 16100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5681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933950 w 5840730"/>
              <a:gd name="connsiteY3" fmla="*/ 273781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61560 w 5840730"/>
              <a:gd name="connsiteY3" fmla="*/ 29435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42510 w 5840730"/>
              <a:gd name="connsiteY3" fmla="*/ 30197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560570 w 5840730"/>
              <a:gd name="connsiteY11" fmla="*/ 412084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09160 w 5840730"/>
              <a:gd name="connsiteY11" fmla="*/ 363316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840730" h="6887937">
                <a:moveTo>
                  <a:pt x="0" y="0"/>
                </a:moveTo>
                <a:lnTo>
                  <a:pt x="5840730" y="0"/>
                </a:lnTo>
                <a:lnTo>
                  <a:pt x="5090160" y="2775915"/>
                </a:lnTo>
                <a:cubicBezTo>
                  <a:pt x="5057140" y="2883865"/>
                  <a:pt x="5020310" y="2976575"/>
                  <a:pt x="4853940" y="2962605"/>
                </a:cubicBezTo>
                <a:cubicBezTo>
                  <a:pt x="4668520" y="2845765"/>
                  <a:pt x="4761230" y="2747975"/>
                  <a:pt x="4754880" y="2692095"/>
                </a:cubicBezTo>
                <a:cubicBezTo>
                  <a:pt x="4845050" y="2355545"/>
                  <a:pt x="4904740" y="2121865"/>
                  <a:pt x="4979670" y="1846275"/>
                </a:cubicBezTo>
                <a:cubicBezTo>
                  <a:pt x="5021580" y="1687525"/>
                  <a:pt x="4996180" y="1615135"/>
                  <a:pt x="4872990" y="1571955"/>
                </a:cubicBezTo>
                <a:cubicBezTo>
                  <a:pt x="4738370" y="1563065"/>
                  <a:pt x="4699000" y="1597355"/>
                  <a:pt x="4655820" y="1770075"/>
                </a:cubicBezTo>
                <a:cubicBezTo>
                  <a:pt x="4671060" y="1858975"/>
                  <a:pt x="3878580" y="4599635"/>
                  <a:pt x="3893820" y="4688535"/>
                </a:cubicBezTo>
                <a:cubicBezTo>
                  <a:pt x="3858895" y="4824425"/>
                  <a:pt x="3925570" y="4880305"/>
                  <a:pt x="3992880" y="4905705"/>
                </a:cubicBezTo>
                <a:cubicBezTo>
                  <a:pt x="4102100" y="4904435"/>
                  <a:pt x="4158615" y="4917135"/>
                  <a:pt x="4213860" y="4757115"/>
                </a:cubicBezTo>
                <a:lnTo>
                  <a:pt x="4457700" y="3842715"/>
                </a:lnTo>
                <a:cubicBezTo>
                  <a:pt x="4481830" y="3756355"/>
                  <a:pt x="4555490" y="3692855"/>
                  <a:pt x="4686300" y="3713175"/>
                </a:cubicBezTo>
                <a:cubicBezTo>
                  <a:pt x="4829810" y="3791915"/>
                  <a:pt x="4782820" y="3882085"/>
                  <a:pt x="4785360" y="3926535"/>
                </a:cubicBezTo>
                <a:lnTo>
                  <a:pt x="4028621" y="6887937"/>
                </a:lnTo>
                <a:lnTo>
                  <a:pt x="0" y="6877051"/>
                </a:lnTo>
                <a:lnTo>
                  <a:pt x="0" y="0"/>
                </a:lnTo>
                <a:close/>
              </a:path>
            </a:pathLst>
          </a:custGeom>
          <a:solidFill>
            <a:schemeClr val="bg2"/>
          </a:solidFill>
        </p:spPr>
        <p:txBody>
          <a:bodyPr anchor="ctr"/>
          <a:lstStyle>
            <a:lvl1pPr algn="ctr">
              <a:defRPr baseline="-25000"/>
            </a:lvl1pPr>
          </a:lstStyle>
          <a:p>
            <a:r>
              <a:rPr lang="en-US"/>
              <a:t>Click icon to add picture</a:t>
            </a:r>
            <a:endParaRPr lang="en-US" dirty="0"/>
          </a:p>
        </p:txBody>
      </p:sp>
      <p:sp>
        <p:nvSpPr>
          <p:cNvPr id="8" name="Text Placeholder 7">
            <a:extLst>
              <a:ext uri="{FF2B5EF4-FFF2-40B4-BE49-F238E27FC236}">
                <a16:creationId xmlns:a16="http://schemas.microsoft.com/office/drawing/2014/main" id="{D5E91AD6-E4A6-F082-0E76-DAF7D57B5162}"/>
              </a:ext>
            </a:extLst>
          </p:cNvPr>
          <p:cNvSpPr>
            <a:spLocks noGrp="1"/>
          </p:cNvSpPr>
          <p:nvPr>
            <p:ph type="body" sz="quarter" idx="10" hasCustomPrompt="1"/>
          </p:nvPr>
        </p:nvSpPr>
        <p:spPr>
          <a:xfrm>
            <a:off x="8543129" y="4048218"/>
            <a:ext cx="5188111" cy="1210711"/>
          </a:xfrm>
        </p:spPr>
        <p:txBody>
          <a:bodyPr lIns="91440" rIns="91440">
            <a:noAutofit/>
          </a:bodyPr>
          <a:lstStyle>
            <a:lvl1pPr marL="0" indent="0">
              <a:buNone/>
              <a:defRPr sz="7200" b="1">
                <a:solidFill>
                  <a:schemeClr val="tx2"/>
                </a:solidFill>
              </a:defRPr>
            </a:lvl1pPr>
            <a:lvl2pPr marL="241402" indent="0">
              <a:buNone/>
              <a:defRPr/>
            </a:lvl2pPr>
            <a:lvl3pPr marL="460858" indent="0">
              <a:buNone/>
              <a:defRPr/>
            </a:lvl3pPr>
            <a:lvl4pPr marL="680314" indent="0">
              <a:buNone/>
              <a:defRPr/>
            </a:lvl4pPr>
            <a:lvl5pPr marL="899770" indent="0">
              <a:buNone/>
              <a:defRPr/>
            </a:lvl5pPr>
          </a:lstStyle>
          <a:p>
            <a:pPr lvl="0"/>
            <a:r>
              <a:rPr lang="en-US" dirty="0"/>
              <a:t>###</a:t>
            </a:r>
          </a:p>
        </p:txBody>
      </p:sp>
      <p:cxnSp>
        <p:nvCxnSpPr>
          <p:cNvPr id="19" name="Straight Connector 18">
            <a:extLst>
              <a:ext uri="{FF2B5EF4-FFF2-40B4-BE49-F238E27FC236}">
                <a16:creationId xmlns:a16="http://schemas.microsoft.com/office/drawing/2014/main" id="{7ADF7228-F4CB-A1B9-79EA-63240531648D}"/>
              </a:ext>
              <a:ext uri="{C183D7F6-B498-43B3-948B-1728B52AA6E4}">
                <adec:decorative xmlns:adec="http://schemas.microsoft.com/office/drawing/2017/decorative" val="1"/>
              </a:ext>
            </a:extLst>
          </p:cNvPr>
          <p:cNvCxnSpPr>
            <a:cxnSpLocks/>
          </p:cNvCxnSpPr>
          <p:nvPr userDrawn="1"/>
        </p:nvCxnSpPr>
        <p:spPr>
          <a:xfrm flipH="1">
            <a:off x="5471467" y="-12798"/>
            <a:ext cx="2316173" cy="8252748"/>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grpSp>
        <p:nvGrpSpPr>
          <p:cNvPr id="4" name="Group 3">
            <a:extLst>
              <a:ext uri="{FF2B5EF4-FFF2-40B4-BE49-F238E27FC236}">
                <a16:creationId xmlns:a16="http://schemas.microsoft.com/office/drawing/2014/main" id="{C3BFD4C7-9C22-E8F3-26F8-B9FD73F57504}"/>
              </a:ext>
            </a:extLst>
          </p:cNvPr>
          <p:cNvGrpSpPr/>
          <p:nvPr userDrawn="1"/>
        </p:nvGrpSpPr>
        <p:grpSpPr>
          <a:xfrm>
            <a:off x="10972801" y="7594540"/>
            <a:ext cx="2591913" cy="481557"/>
            <a:chOff x="5179092" y="5483822"/>
            <a:chExt cx="3294001" cy="612000"/>
          </a:xfrm>
        </p:grpSpPr>
        <p:pic>
          <p:nvPicPr>
            <p:cNvPr id="5" name="Picture 4">
              <a:extLst>
                <a:ext uri="{FF2B5EF4-FFF2-40B4-BE49-F238E27FC236}">
                  <a16:creationId xmlns:a16="http://schemas.microsoft.com/office/drawing/2014/main" id="{0A9362C1-F84D-F59A-D0AE-C75D13B285A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6" name="Picture 5">
              <a:extLst>
                <a:ext uri="{FF2B5EF4-FFF2-40B4-BE49-F238E27FC236}">
                  <a16:creationId xmlns:a16="http://schemas.microsoft.com/office/drawing/2014/main" id="{7AAB01AD-EF6D-3770-9C4F-177DFD46EA8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131975555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pic>
        <p:nvPicPr>
          <p:cNvPr id="8" name="Afbeelding 7" descr="Afbeelding met wit&#10;&#10;Automatisch gegenereerde beschrijving">
            <a:extLst>
              <a:ext uri="{FF2B5EF4-FFF2-40B4-BE49-F238E27FC236}">
                <a16:creationId xmlns:a16="http://schemas.microsoft.com/office/drawing/2014/main" id="{326ABC0E-430C-AF60-2367-35BCF99C188E}"/>
              </a:ext>
            </a:extLst>
          </p:cNvPr>
          <p:cNvPicPr>
            <a:picLocks noChangeAspect="1"/>
          </p:cNvPicPr>
          <p:nvPr userDrawn="1"/>
        </p:nvPicPr>
        <p:blipFill>
          <a:blip r:embed="rId2"/>
          <a:stretch>
            <a:fillRect/>
          </a:stretch>
        </p:blipFill>
        <p:spPr>
          <a:xfrm>
            <a:off x="0" y="0"/>
            <a:ext cx="14630400" cy="8229600"/>
          </a:xfrm>
          <a:prstGeom prst="rect">
            <a:avLst/>
          </a:prstGeom>
        </p:spPr>
      </p:pic>
      <p:sp>
        <p:nvSpPr>
          <p:cNvPr id="2" name="Titel 1">
            <a:extLst>
              <a:ext uri="{FF2B5EF4-FFF2-40B4-BE49-F238E27FC236}">
                <a16:creationId xmlns:a16="http://schemas.microsoft.com/office/drawing/2014/main" id="{124636D1-8732-D207-91F4-4918FD77B86A}"/>
              </a:ext>
            </a:extLst>
          </p:cNvPr>
          <p:cNvSpPr>
            <a:spLocks noGrp="1"/>
          </p:cNvSpPr>
          <p:nvPr>
            <p:ph type="title"/>
          </p:nvPr>
        </p:nvSpPr>
        <p:spPr>
          <a:xfrm>
            <a:off x="1007746" y="548640"/>
            <a:ext cx="4718684" cy="1920240"/>
          </a:xfrm>
        </p:spPr>
        <p:txBody>
          <a:bodyPr anchor="b"/>
          <a:lstStyle>
            <a:lvl1pPr>
              <a:defRPr sz="3840"/>
            </a:lvl1pPr>
          </a:lstStyle>
          <a:p>
            <a:r>
              <a:rPr lang="nl-NL"/>
              <a:t>Klik om stijl te bewerken</a:t>
            </a:r>
          </a:p>
        </p:txBody>
      </p:sp>
      <p:sp>
        <p:nvSpPr>
          <p:cNvPr id="3" name="Tijdelijke aanduiding voor afbeelding 2">
            <a:extLst>
              <a:ext uri="{FF2B5EF4-FFF2-40B4-BE49-F238E27FC236}">
                <a16:creationId xmlns:a16="http://schemas.microsoft.com/office/drawing/2014/main" id="{8143D10D-8363-83ED-4052-087C93222728}"/>
              </a:ext>
            </a:extLst>
          </p:cNvPr>
          <p:cNvSpPr>
            <a:spLocks noGrp="1"/>
          </p:cNvSpPr>
          <p:nvPr>
            <p:ph type="pic" idx="1"/>
          </p:nvPr>
        </p:nvSpPr>
        <p:spPr>
          <a:xfrm>
            <a:off x="6219826" y="1184911"/>
            <a:ext cx="7406640" cy="5848350"/>
          </a:xfrm>
        </p:spPr>
        <p:txBody>
          <a:bodyPr/>
          <a:lstStyle>
            <a:lvl1pPr marL="0" indent="0">
              <a:buNone/>
              <a:defRPr sz="3840"/>
            </a:lvl1pPr>
            <a:lvl2pPr marL="548640" indent="0">
              <a:buNone/>
              <a:defRPr sz="3360"/>
            </a:lvl2pPr>
            <a:lvl3pPr marL="1097280" indent="0">
              <a:buNone/>
              <a:defRPr sz="2880"/>
            </a:lvl3pPr>
            <a:lvl4pPr marL="1645920" indent="0">
              <a:buNone/>
              <a:defRPr sz="2400"/>
            </a:lvl4pPr>
            <a:lvl5pPr marL="2194560" indent="0">
              <a:buNone/>
              <a:defRPr sz="2400"/>
            </a:lvl5pPr>
            <a:lvl6pPr marL="2743200" indent="0">
              <a:buNone/>
              <a:defRPr sz="2400"/>
            </a:lvl6pPr>
            <a:lvl7pPr marL="3291840" indent="0">
              <a:buNone/>
              <a:defRPr sz="2400"/>
            </a:lvl7pPr>
            <a:lvl8pPr marL="3840480" indent="0">
              <a:buNone/>
              <a:defRPr sz="2400"/>
            </a:lvl8pPr>
            <a:lvl9pPr marL="4389120" indent="0">
              <a:buNone/>
              <a:defRPr sz="2400"/>
            </a:lvl9pPr>
          </a:lstStyle>
          <a:p>
            <a:r>
              <a:rPr lang="nl-NL"/>
              <a:t>Klik op het pictogram als u een afbeelding wilt toevoegen</a:t>
            </a:r>
          </a:p>
        </p:txBody>
      </p:sp>
      <p:sp>
        <p:nvSpPr>
          <p:cNvPr id="4" name="Tijdelijke aanduiding voor tekst 3">
            <a:extLst>
              <a:ext uri="{FF2B5EF4-FFF2-40B4-BE49-F238E27FC236}">
                <a16:creationId xmlns:a16="http://schemas.microsoft.com/office/drawing/2014/main" id="{DA47A23F-79F6-4A3A-75E6-CD639ED9A822}"/>
              </a:ext>
            </a:extLst>
          </p:cNvPr>
          <p:cNvSpPr>
            <a:spLocks noGrp="1"/>
          </p:cNvSpPr>
          <p:nvPr>
            <p:ph type="body" sz="half" idx="2"/>
          </p:nvPr>
        </p:nvSpPr>
        <p:spPr>
          <a:xfrm>
            <a:off x="1007746" y="2468880"/>
            <a:ext cx="4718684" cy="4573906"/>
          </a:xfrm>
        </p:spPr>
        <p:txBody>
          <a:bodyPr/>
          <a:lstStyle>
            <a:lvl1pPr marL="0" indent="0">
              <a:buNone/>
              <a:defRPr sz="1920"/>
            </a:lvl1pPr>
            <a:lvl2pPr marL="548640" indent="0">
              <a:buNone/>
              <a:defRPr sz="1680"/>
            </a:lvl2pPr>
            <a:lvl3pPr marL="1097280" indent="0">
              <a:buNone/>
              <a:defRPr sz="1440"/>
            </a:lvl3pPr>
            <a:lvl4pPr marL="1645920" indent="0">
              <a:buNone/>
              <a:defRPr sz="1200"/>
            </a:lvl4pPr>
            <a:lvl5pPr marL="2194560" indent="0">
              <a:buNone/>
              <a:defRPr sz="1200"/>
            </a:lvl5pPr>
            <a:lvl6pPr marL="2743200" indent="0">
              <a:buNone/>
              <a:defRPr sz="1200"/>
            </a:lvl6pPr>
            <a:lvl7pPr marL="3291840" indent="0">
              <a:buNone/>
              <a:defRPr sz="1200"/>
            </a:lvl7pPr>
            <a:lvl8pPr marL="3840480" indent="0">
              <a:buNone/>
              <a:defRPr sz="1200"/>
            </a:lvl8pPr>
            <a:lvl9pPr marL="4389120" indent="0">
              <a:buNone/>
              <a:defRPr sz="12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B0499C23-8414-8C31-0008-7AFC044C2598}"/>
              </a:ext>
            </a:extLst>
          </p:cNvPr>
          <p:cNvSpPr>
            <a:spLocks noGrp="1"/>
          </p:cNvSpPr>
          <p:nvPr>
            <p:ph type="dt" sz="half" idx="10"/>
          </p:nvPr>
        </p:nvSpPr>
        <p:spPr/>
        <p:txBody>
          <a:bodyPr/>
          <a:lstStyle/>
          <a:p>
            <a:fld id="{953C67B8-CDEF-9241-AD81-3CFA52821425}" type="datetimeFigureOut">
              <a:rPr lang="nl-NL" smtClean="0"/>
              <a:t>4-2-2026</a:t>
            </a:fld>
            <a:endParaRPr lang="nl-NL"/>
          </a:p>
        </p:txBody>
      </p:sp>
      <p:sp>
        <p:nvSpPr>
          <p:cNvPr id="6" name="Tijdelijke aanduiding voor voettekst 5">
            <a:extLst>
              <a:ext uri="{FF2B5EF4-FFF2-40B4-BE49-F238E27FC236}">
                <a16:creationId xmlns:a16="http://schemas.microsoft.com/office/drawing/2014/main" id="{CF60957F-485E-41EF-9AFF-FD44C0FF4B9D}"/>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D1FBCB0D-20DA-20BD-DAA7-B1266925DC5D}"/>
              </a:ext>
            </a:extLst>
          </p:cNvPr>
          <p:cNvSpPr>
            <a:spLocks noGrp="1"/>
          </p:cNvSpPr>
          <p:nvPr>
            <p:ph type="sldNum" sz="quarter" idx="12"/>
          </p:nvPr>
        </p:nvSpPr>
        <p:spPr/>
        <p:txBody>
          <a:bodyPr/>
          <a:lstStyle/>
          <a:p>
            <a:fld id="{7C8AA47E-CAA1-EB4F-8144-A60D729984C3}" type="slidenum">
              <a:rPr lang="nl-NL" smtClean="0"/>
              <a:t>‹#›</a:t>
            </a:fld>
            <a:endParaRPr lang="nl-NL"/>
          </a:p>
        </p:txBody>
      </p:sp>
      <p:grpSp>
        <p:nvGrpSpPr>
          <p:cNvPr id="10" name="Group 9">
            <a:extLst>
              <a:ext uri="{FF2B5EF4-FFF2-40B4-BE49-F238E27FC236}">
                <a16:creationId xmlns:a16="http://schemas.microsoft.com/office/drawing/2014/main" id="{EC7996A5-3CA8-A5EA-4287-F3F9EE93C8C7}"/>
              </a:ext>
            </a:extLst>
          </p:cNvPr>
          <p:cNvGrpSpPr/>
          <p:nvPr userDrawn="1"/>
        </p:nvGrpSpPr>
        <p:grpSpPr>
          <a:xfrm>
            <a:off x="10972801" y="7594540"/>
            <a:ext cx="2591913" cy="481557"/>
            <a:chOff x="5179092" y="5483822"/>
            <a:chExt cx="3294001" cy="612000"/>
          </a:xfrm>
        </p:grpSpPr>
        <p:pic>
          <p:nvPicPr>
            <p:cNvPr id="11" name="Picture 10">
              <a:extLst>
                <a:ext uri="{FF2B5EF4-FFF2-40B4-BE49-F238E27FC236}">
                  <a16:creationId xmlns:a16="http://schemas.microsoft.com/office/drawing/2014/main" id="{82004124-727A-2EF9-E7DA-A74A64D6CDC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12" name="Picture 11">
              <a:extLst>
                <a:ext uri="{FF2B5EF4-FFF2-40B4-BE49-F238E27FC236}">
                  <a16:creationId xmlns:a16="http://schemas.microsoft.com/office/drawing/2014/main" id="{36053D7D-E240-BA95-D3C9-4BC66A458EE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256430158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pic>
        <p:nvPicPr>
          <p:cNvPr id="9" name="Afbeelding 8">
            <a:extLst>
              <a:ext uri="{FF2B5EF4-FFF2-40B4-BE49-F238E27FC236}">
                <a16:creationId xmlns:a16="http://schemas.microsoft.com/office/drawing/2014/main" id="{38491847-6D06-FE23-FF0B-EB7ED994F689}"/>
              </a:ext>
            </a:extLst>
          </p:cNvPr>
          <p:cNvPicPr>
            <a:picLocks noChangeAspect="1"/>
          </p:cNvPicPr>
          <p:nvPr userDrawn="1"/>
        </p:nvPicPr>
        <p:blipFill>
          <a:blip r:embed="rId2"/>
          <a:stretch>
            <a:fillRect/>
          </a:stretch>
        </p:blipFill>
        <p:spPr>
          <a:xfrm>
            <a:off x="0" y="0"/>
            <a:ext cx="14630400" cy="8229600"/>
          </a:xfrm>
          <a:prstGeom prst="rect">
            <a:avLst/>
          </a:prstGeom>
        </p:spPr>
      </p:pic>
      <p:sp>
        <p:nvSpPr>
          <p:cNvPr id="2" name="Titel 1">
            <a:extLst>
              <a:ext uri="{FF2B5EF4-FFF2-40B4-BE49-F238E27FC236}">
                <a16:creationId xmlns:a16="http://schemas.microsoft.com/office/drawing/2014/main" id="{AA26E1E5-F4E8-AAE2-B1C8-6F32C2474137}"/>
              </a:ext>
            </a:extLst>
          </p:cNvPr>
          <p:cNvSpPr>
            <a:spLocks noGrp="1"/>
          </p:cNvSpPr>
          <p:nvPr>
            <p:ph type="title"/>
          </p:nvPr>
        </p:nvSpPr>
        <p:spPr/>
        <p:txBody>
          <a:bodyPr/>
          <a:lstStyle/>
          <a:p>
            <a:r>
              <a:rPr lang="nl-NL"/>
              <a:t>Klik om stijl te bewerken</a:t>
            </a:r>
          </a:p>
        </p:txBody>
      </p:sp>
      <p:sp>
        <p:nvSpPr>
          <p:cNvPr id="3" name="Tijdelijke aanduiding voor datum 2">
            <a:extLst>
              <a:ext uri="{FF2B5EF4-FFF2-40B4-BE49-F238E27FC236}">
                <a16:creationId xmlns:a16="http://schemas.microsoft.com/office/drawing/2014/main" id="{C8E1DB01-4A14-A5B6-7026-FDE0C8D5647F}"/>
              </a:ext>
            </a:extLst>
          </p:cNvPr>
          <p:cNvSpPr>
            <a:spLocks noGrp="1"/>
          </p:cNvSpPr>
          <p:nvPr>
            <p:ph type="dt" sz="half" idx="10"/>
          </p:nvPr>
        </p:nvSpPr>
        <p:spPr/>
        <p:txBody>
          <a:bodyPr/>
          <a:lstStyle/>
          <a:p>
            <a:fld id="{953C67B8-CDEF-9241-AD81-3CFA52821425}" type="datetimeFigureOut">
              <a:rPr lang="nl-NL" smtClean="0"/>
              <a:t>4-2-2026</a:t>
            </a:fld>
            <a:endParaRPr lang="nl-NL"/>
          </a:p>
        </p:txBody>
      </p:sp>
      <p:sp>
        <p:nvSpPr>
          <p:cNvPr id="4" name="Tijdelijke aanduiding voor voettekst 3">
            <a:extLst>
              <a:ext uri="{FF2B5EF4-FFF2-40B4-BE49-F238E27FC236}">
                <a16:creationId xmlns:a16="http://schemas.microsoft.com/office/drawing/2014/main" id="{D99DF93F-FE4E-8258-638B-3442CAE9E369}"/>
              </a:ext>
            </a:extLst>
          </p:cNvPr>
          <p:cNvSpPr>
            <a:spLocks noGrp="1"/>
          </p:cNvSpPr>
          <p:nvPr>
            <p:ph type="ftr" sz="quarter" idx="11"/>
          </p:nvPr>
        </p:nvSpPr>
        <p:spPr/>
        <p:txBody>
          <a:bodyPr/>
          <a:lstStyle/>
          <a:p>
            <a:endParaRPr lang="nl-NL"/>
          </a:p>
        </p:txBody>
      </p:sp>
      <p:sp>
        <p:nvSpPr>
          <p:cNvPr id="5" name="Tijdelijke aanduiding voor dianummer 4">
            <a:extLst>
              <a:ext uri="{FF2B5EF4-FFF2-40B4-BE49-F238E27FC236}">
                <a16:creationId xmlns:a16="http://schemas.microsoft.com/office/drawing/2014/main" id="{E18F2F6E-8996-2A61-F2C3-07B7931488B7}"/>
              </a:ext>
            </a:extLst>
          </p:cNvPr>
          <p:cNvSpPr>
            <a:spLocks noGrp="1"/>
          </p:cNvSpPr>
          <p:nvPr>
            <p:ph type="sldNum" sz="quarter" idx="12"/>
          </p:nvPr>
        </p:nvSpPr>
        <p:spPr/>
        <p:txBody>
          <a:bodyPr/>
          <a:lstStyle/>
          <a:p>
            <a:fld id="{7C8AA47E-CAA1-EB4F-8144-A60D729984C3}" type="slidenum">
              <a:rPr lang="nl-NL" smtClean="0"/>
              <a:t>‹#›</a:t>
            </a:fld>
            <a:endParaRPr lang="nl-NL"/>
          </a:p>
        </p:txBody>
      </p:sp>
      <p:grpSp>
        <p:nvGrpSpPr>
          <p:cNvPr id="7" name="Group 6">
            <a:extLst>
              <a:ext uri="{FF2B5EF4-FFF2-40B4-BE49-F238E27FC236}">
                <a16:creationId xmlns:a16="http://schemas.microsoft.com/office/drawing/2014/main" id="{A5E9C54D-211C-5790-8B4A-75BA49DB426D}"/>
              </a:ext>
            </a:extLst>
          </p:cNvPr>
          <p:cNvGrpSpPr/>
          <p:nvPr userDrawn="1"/>
        </p:nvGrpSpPr>
        <p:grpSpPr>
          <a:xfrm>
            <a:off x="10972801" y="7594540"/>
            <a:ext cx="2591913" cy="481557"/>
            <a:chOff x="5179092" y="5483822"/>
            <a:chExt cx="3294001" cy="612000"/>
          </a:xfrm>
        </p:grpSpPr>
        <p:pic>
          <p:nvPicPr>
            <p:cNvPr id="8" name="Picture 7">
              <a:extLst>
                <a:ext uri="{FF2B5EF4-FFF2-40B4-BE49-F238E27FC236}">
                  <a16:creationId xmlns:a16="http://schemas.microsoft.com/office/drawing/2014/main" id="{56CC9680-2280-762B-699F-65AF52E1A07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10" name="Picture 9">
              <a:extLst>
                <a:ext uri="{FF2B5EF4-FFF2-40B4-BE49-F238E27FC236}">
                  <a16:creationId xmlns:a16="http://schemas.microsoft.com/office/drawing/2014/main" id="{97FBE63B-A083-2CC4-9C94-11AC6ED594E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345221041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8480C1BF-2B3D-9D33-D5B3-5C360BCD350F}"/>
              </a:ext>
            </a:extLst>
          </p:cNvPr>
          <p:cNvPicPr>
            <a:picLocks noChangeAspect="1"/>
          </p:cNvPicPr>
          <p:nvPr userDrawn="1"/>
        </p:nvPicPr>
        <p:blipFill>
          <a:blip r:embed="rId2"/>
          <a:stretch>
            <a:fillRect/>
          </a:stretch>
        </p:blipFill>
        <p:spPr>
          <a:xfrm>
            <a:off x="0" y="0"/>
            <a:ext cx="14630400" cy="8229600"/>
          </a:xfrm>
          <a:prstGeom prst="rect">
            <a:avLst/>
          </a:prstGeom>
        </p:spPr>
      </p:pic>
      <p:sp>
        <p:nvSpPr>
          <p:cNvPr id="2" name="Tijdelijke aanduiding voor datum 1">
            <a:extLst>
              <a:ext uri="{FF2B5EF4-FFF2-40B4-BE49-F238E27FC236}">
                <a16:creationId xmlns:a16="http://schemas.microsoft.com/office/drawing/2014/main" id="{7CAC1CF2-3054-ED7B-52EF-C5CEEEE9B355}"/>
              </a:ext>
            </a:extLst>
          </p:cNvPr>
          <p:cNvSpPr>
            <a:spLocks noGrp="1"/>
          </p:cNvSpPr>
          <p:nvPr>
            <p:ph type="dt" sz="half" idx="10"/>
          </p:nvPr>
        </p:nvSpPr>
        <p:spPr/>
        <p:txBody>
          <a:bodyPr/>
          <a:lstStyle/>
          <a:p>
            <a:fld id="{953C67B8-CDEF-9241-AD81-3CFA52821425}" type="datetimeFigureOut">
              <a:rPr lang="nl-NL" smtClean="0"/>
              <a:t>4-2-2026</a:t>
            </a:fld>
            <a:endParaRPr lang="nl-NL"/>
          </a:p>
        </p:txBody>
      </p:sp>
      <p:sp>
        <p:nvSpPr>
          <p:cNvPr id="3" name="Tijdelijke aanduiding voor voettekst 2">
            <a:extLst>
              <a:ext uri="{FF2B5EF4-FFF2-40B4-BE49-F238E27FC236}">
                <a16:creationId xmlns:a16="http://schemas.microsoft.com/office/drawing/2014/main" id="{6F387819-DBF2-E4DC-2F5E-CE2037DFD3AE}"/>
              </a:ext>
            </a:extLst>
          </p:cNvPr>
          <p:cNvSpPr>
            <a:spLocks noGrp="1"/>
          </p:cNvSpPr>
          <p:nvPr>
            <p:ph type="ftr" sz="quarter" idx="11"/>
          </p:nvPr>
        </p:nvSpPr>
        <p:spPr/>
        <p:txBody>
          <a:bodyPr/>
          <a:lstStyle/>
          <a:p>
            <a:endParaRPr lang="nl-NL"/>
          </a:p>
        </p:txBody>
      </p:sp>
      <p:sp>
        <p:nvSpPr>
          <p:cNvPr id="4" name="Tijdelijke aanduiding voor dianummer 3">
            <a:extLst>
              <a:ext uri="{FF2B5EF4-FFF2-40B4-BE49-F238E27FC236}">
                <a16:creationId xmlns:a16="http://schemas.microsoft.com/office/drawing/2014/main" id="{5BB7D193-0069-886C-D323-ED5EC1072251}"/>
              </a:ext>
            </a:extLst>
          </p:cNvPr>
          <p:cNvSpPr>
            <a:spLocks noGrp="1"/>
          </p:cNvSpPr>
          <p:nvPr>
            <p:ph type="sldNum" sz="quarter" idx="12"/>
          </p:nvPr>
        </p:nvSpPr>
        <p:spPr/>
        <p:txBody>
          <a:bodyPr/>
          <a:lstStyle/>
          <a:p>
            <a:fld id="{7C8AA47E-CAA1-EB4F-8144-A60D729984C3}" type="slidenum">
              <a:rPr lang="nl-NL" smtClean="0"/>
              <a:t>‹#›</a:t>
            </a:fld>
            <a:endParaRPr lang="nl-NL"/>
          </a:p>
        </p:txBody>
      </p:sp>
      <p:grpSp>
        <p:nvGrpSpPr>
          <p:cNvPr id="7" name="Group 6">
            <a:extLst>
              <a:ext uri="{FF2B5EF4-FFF2-40B4-BE49-F238E27FC236}">
                <a16:creationId xmlns:a16="http://schemas.microsoft.com/office/drawing/2014/main" id="{EBA0C0C1-8105-C1F6-461D-A33FBA3381C4}"/>
              </a:ext>
            </a:extLst>
          </p:cNvPr>
          <p:cNvGrpSpPr/>
          <p:nvPr userDrawn="1"/>
        </p:nvGrpSpPr>
        <p:grpSpPr>
          <a:xfrm>
            <a:off x="10972801" y="7594540"/>
            <a:ext cx="2591913" cy="481557"/>
            <a:chOff x="5179092" y="5483822"/>
            <a:chExt cx="3294001" cy="612000"/>
          </a:xfrm>
        </p:grpSpPr>
        <p:pic>
          <p:nvPicPr>
            <p:cNvPr id="8" name="Picture 7">
              <a:extLst>
                <a:ext uri="{FF2B5EF4-FFF2-40B4-BE49-F238E27FC236}">
                  <a16:creationId xmlns:a16="http://schemas.microsoft.com/office/drawing/2014/main" id="{AF00833B-7C3D-6DC7-54A0-7265E3CC251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9" name="Picture 8">
              <a:extLst>
                <a:ext uri="{FF2B5EF4-FFF2-40B4-BE49-F238E27FC236}">
                  <a16:creationId xmlns:a16="http://schemas.microsoft.com/office/drawing/2014/main" id="{10D213D7-27F3-352D-FDA3-EF57C1751FC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416163867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tekst ja graafik">
    <p:spTree>
      <p:nvGrpSpPr>
        <p:cNvPr id="1" name=""/>
        <p:cNvGrpSpPr/>
        <p:nvPr/>
      </p:nvGrpSpPr>
      <p:grpSpPr>
        <a:xfrm>
          <a:off x="0" y="0"/>
          <a:ext cx="0" cy="0"/>
          <a:chOff x="0" y="0"/>
          <a:chExt cx="0" cy="0"/>
        </a:xfrm>
      </p:grpSpPr>
      <p:sp>
        <p:nvSpPr>
          <p:cNvPr id="11" name="Text Placeholder 9"/>
          <p:cNvSpPr>
            <a:spLocks noGrp="1"/>
          </p:cNvSpPr>
          <p:nvPr>
            <p:ph type="body" sz="quarter" idx="13" hasCustomPrompt="1"/>
          </p:nvPr>
        </p:nvSpPr>
        <p:spPr>
          <a:xfrm>
            <a:off x="575311" y="659130"/>
            <a:ext cx="12593420" cy="963326"/>
          </a:xfrm>
          <a:prstGeom prst="rect">
            <a:avLst/>
          </a:prstGeom>
        </p:spPr>
        <p:txBody>
          <a:bodyPr lIns="0" tIns="0" rIns="0" bIns="0"/>
          <a:lstStyle>
            <a:lvl1pPr marL="0" marR="0" indent="0" algn="l" defTabSz="1097280" rtl="0" eaLnBrk="1" fontAlgn="auto" latinLnBrk="0" hangingPunct="1">
              <a:lnSpc>
                <a:spcPct val="100000"/>
              </a:lnSpc>
              <a:spcBef>
                <a:spcPts val="0"/>
              </a:spcBef>
              <a:spcAft>
                <a:spcPts val="0"/>
              </a:spcAft>
              <a:buClrTx/>
              <a:buSzTx/>
              <a:buFont typeface="Arial"/>
              <a:buNone/>
              <a:tabLst/>
              <a:defRPr sz="2640" b="1" i="0" cap="all" baseline="0">
                <a:solidFill>
                  <a:srgbClr val="332B60"/>
                </a:solidFill>
                <a:latin typeface="Verdana" charset="0"/>
              </a:defRPr>
            </a:lvl1pPr>
            <a:lvl2pPr>
              <a:defRPr sz="3000"/>
            </a:lvl2pPr>
          </a:lstStyle>
          <a:p>
            <a:pPr lvl="0"/>
            <a:r>
              <a:rPr lang="et-EE" dirty="0"/>
              <a:t>INTERMEDIATE SLIDE</a:t>
            </a:r>
          </a:p>
          <a:p>
            <a:pPr lvl="0"/>
            <a:r>
              <a:rPr lang="et-EE" dirty="0"/>
              <a:t>ON TWO LINES IF NECESSARY</a:t>
            </a:r>
            <a:endParaRPr lang="en-US" dirty="0"/>
          </a:p>
        </p:txBody>
      </p:sp>
      <p:sp>
        <p:nvSpPr>
          <p:cNvPr id="14" name="Chart Placeholder 13"/>
          <p:cNvSpPr>
            <a:spLocks noGrp="1"/>
          </p:cNvSpPr>
          <p:nvPr>
            <p:ph type="chart" sz="quarter" idx="15" hasCustomPrompt="1"/>
          </p:nvPr>
        </p:nvSpPr>
        <p:spPr>
          <a:xfrm>
            <a:off x="2620198" y="3893130"/>
            <a:ext cx="10548533" cy="3037060"/>
          </a:xfrm>
          <a:prstGeom prst="rect">
            <a:avLst/>
          </a:prstGeom>
        </p:spPr>
        <p:txBody>
          <a:bodyPr/>
          <a:lstStyle>
            <a:lvl1pPr marL="274320" indent="-274320">
              <a:buClr>
                <a:schemeClr val="accent4"/>
              </a:buClr>
              <a:buFont typeface="Wingdings" panose="05000000000000000000" pitchFamily="2" charset="2"/>
              <a:buChar char="§"/>
              <a:defRPr sz="2160">
                <a:solidFill>
                  <a:srgbClr val="332B60"/>
                </a:solidFill>
              </a:defRPr>
            </a:lvl1pPr>
          </a:lstStyle>
          <a:p>
            <a:pPr lvl="0"/>
            <a:r>
              <a:rPr lang="en-US" noProof="0" dirty="0"/>
              <a:t>Click the icon to add a chart</a:t>
            </a:r>
          </a:p>
        </p:txBody>
      </p:sp>
      <p:sp>
        <p:nvSpPr>
          <p:cNvPr id="16" name="Text Placeholder 15"/>
          <p:cNvSpPr>
            <a:spLocks noGrp="1"/>
          </p:cNvSpPr>
          <p:nvPr>
            <p:ph type="body" sz="quarter" idx="16" hasCustomPrompt="1"/>
          </p:nvPr>
        </p:nvSpPr>
        <p:spPr>
          <a:xfrm>
            <a:off x="2606040" y="2573992"/>
            <a:ext cx="10548533" cy="1082168"/>
          </a:xfrm>
          <a:prstGeom prst="rect">
            <a:avLst/>
          </a:prstGeom>
        </p:spPr>
        <p:txBody>
          <a:bodyPr lIns="0" tIns="0" rIns="0" bIns="0"/>
          <a:lstStyle>
            <a:lvl1pPr marL="274320" indent="-274320">
              <a:buClr>
                <a:schemeClr val="accent4"/>
              </a:buClr>
              <a:buFont typeface="Wingdings" panose="05000000000000000000" pitchFamily="2" charset="2"/>
              <a:buChar char="§"/>
              <a:defRPr sz="2160" baseline="0">
                <a:solidFill>
                  <a:srgbClr val="332B60"/>
                </a:solidFill>
                <a:latin typeface="Verdana" charset="0"/>
              </a:defRPr>
            </a:lvl1pPr>
            <a:lvl2pPr marL="891540" indent="-342900">
              <a:buClr>
                <a:schemeClr val="accent4"/>
              </a:buClr>
              <a:buFont typeface="Wingdings" panose="05000000000000000000" pitchFamily="2" charset="2"/>
              <a:buChar char="§"/>
              <a:defRPr sz="2160">
                <a:solidFill>
                  <a:srgbClr val="332B60"/>
                </a:solidFill>
              </a:defRPr>
            </a:lvl2pPr>
            <a:lvl3pPr marL="1371600" indent="-274320">
              <a:buClr>
                <a:schemeClr val="accent4"/>
              </a:buClr>
              <a:buFont typeface="Wingdings" panose="05000000000000000000" pitchFamily="2" charset="2"/>
              <a:buChar char="§"/>
              <a:defRPr sz="2160">
                <a:solidFill>
                  <a:srgbClr val="332B60"/>
                </a:solidFill>
              </a:defRPr>
            </a:lvl3pPr>
            <a:lvl4pPr marL="1645920" indent="0">
              <a:buFont typeface="Verdana" panose="020B0604030504040204" pitchFamily="34" charset="0"/>
              <a:buNone/>
              <a:defRPr/>
            </a:lvl4pPr>
          </a:lstStyle>
          <a:p>
            <a:pPr lvl="0"/>
            <a:r>
              <a:rPr lang="et-EE" dirty="0" err="1"/>
              <a:t>Edit</a:t>
            </a:r>
            <a:r>
              <a:rPr lang="et-EE" dirty="0"/>
              <a:t> </a:t>
            </a:r>
            <a:r>
              <a:rPr lang="et-EE" dirty="0" err="1"/>
              <a:t>text</a:t>
            </a:r>
            <a:r>
              <a:rPr lang="et-EE" dirty="0"/>
              <a:t> </a:t>
            </a:r>
            <a:r>
              <a:rPr lang="et-EE" dirty="0" err="1"/>
              <a:t>here</a:t>
            </a:r>
            <a:endParaRPr lang="et-EE" dirty="0"/>
          </a:p>
          <a:p>
            <a:pPr lvl="1"/>
            <a:r>
              <a:rPr lang="et-EE" dirty="0" err="1"/>
              <a:t>Edit</a:t>
            </a:r>
            <a:r>
              <a:rPr lang="et-EE" dirty="0"/>
              <a:t> </a:t>
            </a:r>
            <a:r>
              <a:rPr lang="et-EE" dirty="0" err="1"/>
              <a:t>text</a:t>
            </a:r>
            <a:r>
              <a:rPr lang="et-EE" dirty="0"/>
              <a:t> </a:t>
            </a:r>
            <a:r>
              <a:rPr lang="et-EE" dirty="0" err="1"/>
              <a:t>here</a:t>
            </a:r>
            <a:endParaRPr lang="et-EE" dirty="0"/>
          </a:p>
          <a:p>
            <a:pPr lvl="2"/>
            <a:r>
              <a:rPr lang="et-EE" dirty="0" err="1"/>
              <a:t>Edit</a:t>
            </a:r>
            <a:r>
              <a:rPr lang="et-EE" dirty="0"/>
              <a:t> </a:t>
            </a:r>
            <a:r>
              <a:rPr lang="et-EE" dirty="0" err="1"/>
              <a:t>text</a:t>
            </a:r>
            <a:r>
              <a:rPr lang="et-EE" dirty="0"/>
              <a:t> </a:t>
            </a:r>
            <a:r>
              <a:rPr lang="et-EE" dirty="0" err="1"/>
              <a:t>here</a:t>
            </a:r>
            <a:endParaRPr lang="et-EE" dirty="0"/>
          </a:p>
          <a:p>
            <a:pPr lvl="2"/>
            <a:endParaRPr lang="et-EE" dirty="0"/>
          </a:p>
        </p:txBody>
      </p:sp>
      <p:sp>
        <p:nvSpPr>
          <p:cNvPr id="7" name="Text Placeholder 11"/>
          <p:cNvSpPr>
            <a:spLocks noGrp="1"/>
          </p:cNvSpPr>
          <p:nvPr>
            <p:ph type="body" sz="quarter" idx="18" hasCustomPrompt="1"/>
          </p:nvPr>
        </p:nvSpPr>
        <p:spPr>
          <a:xfrm>
            <a:off x="2606040" y="1954532"/>
            <a:ext cx="10548533" cy="496403"/>
          </a:xfrm>
          <a:prstGeom prst="rect">
            <a:avLst/>
          </a:prstGeom>
        </p:spPr>
        <p:txBody>
          <a:bodyPr lIns="0" tIns="0" rIns="0" bIns="0"/>
          <a:lstStyle>
            <a:lvl1pPr marL="0" marR="0" indent="0" algn="l" defTabSz="1097280" rtl="0" eaLnBrk="1" fontAlgn="auto" latinLnBrk="0" hangingPunct="1">
              <a:lnSpc>
                <a:spcPct val="90000"/>
              </a:lnSpc>
              <a:spcBef>
                <a:spcPts val="1200"/>
              </a:spcBef>
              <a:spcAft>
                <a:spcPts val="0"/>
              </a:spcAft>
              <a:buClrTx/>
              <a:buSzTx/>
              <a:buFont typeface="Wingdings" panose="05000000000000000000" pitchFamily="2" charset="2"/>
              <a:buNone/>
              <a:tabLst/>
              <a:defRPr sz="2160" baseline="0">
                <a:solidFill>
                  <a:srgbClr val="332B60"/>
                </a:solidFill>
                <a:latin typeface="Verdana" charset="0"/>
              </a:defRPr>
            </a:lvl1pPr>
          </a:lstStyle>
          <a:p>
            <a:pPr lvl="0"/>
            <a:r>
              <a:rPr lang="et-EE" dirty="0" err="1"/>
              <a:t>Edit</a:t>
            </a:r>
            <a:r>
              <a:rPr lang="et-EE" dirty="0"/>
              <a:t> </a:t>
            </a:r>
            <a:r>
              <a:rPr lang="et-EE" dirty="0" err="1"/>
              <a:t>text</a:t>
            </a:r>
            <a:r>
              <a:rPr lang="et-EE" dirty="0"/>
              <a:t> </a:t>
            </a:r>
            <a:r>
              <a:rPr lang="et-EE" dirty="0" err="1"/>
              <a:t>here</a:t>
            </a:r>
            <a:endParaRPr lang="et-EE" dirty="0"/>
          </a:p>
        </p:txBody>
      </p:sp>
      <p:sp>
        <p:nvSpPr>
          <p:cNvPr id="6" name="Text Placeholder 1"/>
          <p:cNvSpPr txBox="1">
            <a:spLocks/>
          </p:cNvSpPr>
          <p:nvPr userDrawn="1"/>
        </p:nvSpPr>
        <p:spPr>
          <a:xfrm>
            <a:off x="2203984" y="7167159"/>
            <a:ext cx="3313320" cy="210158"/>
          </a:xfrm>
          <a:prstGeom prst="rect">
            <a:avLst/>
          </a:prstGeom>
        </p:spPr>
        <p:txBody>
          <a:bodyPr lIns="0" tIns="0" rIns="0" bIns="0"/>
          <a:lstStyle>
            <a:lvl1pPr marL="0" marR="0" indent="0" algn="l" defTabSz="914400" rtl="0" eaLnBrk="1" fontAlgn="auto" latinLnBrk="0" hangingPunct="1">
              <a:lnSpc>
                <a:spcPct val="100000"/>
              </a:lnSpc>
              <a:spcBef>
                <a:spcPts val="0"/>
              </a:spcBef>
              <a:spcAft>
                <a:spcPts val="0"/>
              </a:spcAft>
              <a:buClrTx/>
              <a:buSzTx/>
              <a:buFont typeface="Arial"/>
              <a:buNone/>
              <a:tabLst/>
              <a:defRPr sz="2200" b="1" i="0" kern="1200" cap="all" baseline="0">
                <a:solidFill>
                  <a:schemeClr val="accent2"/>
                </a:solidFill>
                <a:latin typeface="Verdana" charset="0"/>
                <a:ea typeface="+mn-ea"/>
                <a:cs typeface="+mn-cs"/>
              </a:defRPr>
            </a:lvl1pPr>
            <a:lvl2pPr marL="685800" indent="-228600" algn="l" rtl="0" eaLnBrk="1" fontAlgn="base" hangingPunct="1">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eaLnBrk="1" fontAlgn="base" hangingPunct="1">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eaLnBrk="1" fontAlgn="base" hangingPunct="1">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7400" indent="-228600" algn="l" rtl="0" eaLnBrk="1" fontAlgn="base" hangingPunct="1">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t-EE" altLang="en-US" sz="1440" b="0" dirty="0"/>
              <a:t>ESTONIAN MARITIME ACADEMY</a:t>
            </a:r>
            <a:endParaRPr lang="en-US" altLang="en-US" sz="1440" b="0" dirty="0"/>
          </a:p>
        </p:txBody>
      </p:sp>
      <p:cxnSp>
        <p:nvCxnSpPr>
          <p:cNvPr id="8" name="Straight Connector 7"/>
          <p:cNvCxnSpPr/>
          <p:nvPr userDrawn="1"/>
        </p:nvCxnSpPr>
        <p:spPr>
          <a:xfrm>
            <a:off x="2038349" y="6930190"/>
            <a:ext cx="0" cy="684096"/>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65658450"/>
      </p:ext>
    </p:extLst>
  </p:cSld>
  <p:clrMapOvr>
    <a:masterClrMapping/>
  </p:clrMapOvr>
  <p:extLst>
    <p:ext uri="{DCECCB84-F9BA-43D5-87BE-67443E8EF086}">
      <p15:sldGuideLst xmlns:p15="http://schemas.microsoft.com/office/powerpoint/2012/main">
        <p15:guide id="2" orient="horz" pos="1026">
          <p15:clr>
            <a:srgbClr val="FBAE40"/>
          </p15:clr>
        </p15:guide>
        <p15:guide id="3" orient="horz" pos="3997">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tekst">
    <p:spTree>
      <p:nvGrpSpPr>
        <p:cNvPr id="1" name=""/>
        <p:cNvGrpSpPr/>
        <p:nvPr/>
      </p:nvGrpSpPr>
      <p:grpSpPr>
        <a:xfrm>
          <a:off x="0" y="0"/>
          <a:ext cx="0" cy="0"/>
          <a:chOff x="0" y="0"/>
          <a:chExt cx="0" cy="0"/>
        </a:xfrm>
      </p:grpSpPr>
      <p:sp>
        <p:nvSpPr>
          <p:cNvPr id="10" name="Text Placeholder 9"/>
          <p:cNvSpPr>
            <a:spLocks noGrp="1"/>
          </p:cNvSpPr>
          <p:nvPr>
            <p:ph type="body" sz="quarter" idx="13" hasCustomPrompt="1"/>
          </p:nvPr>
        </p:nvSpPr>
        <p:spPr>
          <a:xfrm>
            <a:off x="575310" y="659130"/>
            <a:ext cx="12593420" cy="973066"/>
          </a:xfrm>
          <a:prstGeom prst="rect">
            <a:avLst/>
          </a:prstGeom>
        </p:spPr>
        <p:txBody>
          <a:bodyPr lIns="0" tIns="0" rIns="0" bIns="0"/>
          <a:lstStyle>
            <a:lvl1pPr marL="0" marR="0" indent="0" algn="l" defTabSz="1097280" rtl="0" eaLnBrk="1" fontAlgn="auto" latinLnBrk="0" hangingPunct="1">
              <a:lnSpc>
                <a:spcPct val="100000"/>
              </a:lnSpc>
              <a:spcBef>
                <a:spcPts val="0"/>
              </a:spcBef>
              <a:spcAft>
                <a:spcPts val="0"/>
              </a:spcAft>
              <a:buClrTx/>
              <a:buSzTx/>
              <a:buFont typeface="Arial"/>
              <a:buNone/>
              <a:tabLst/>
              <a:defRPr sz="2640" b="1" i="0" cap="all" baseline="0">
                <a:solidFill>
                  <a:srgbClr val="332B60"/>
                </a:solidFill>
                <a:latin typeface="Verdana" charset="0"/>
              </a:defRPr>
            </a:lvl1pPr>
          </a:lstStyle>
          <a:p>
            <a:pPr lvl="0"/>
            <a:r>
              <a:rPr lang="et-EE" dirty="0"/>
              <a:t>INTERMEDIATE SLIDE</a:t>
            </a:r>
          </a:p>
          <a:p>
            <a:pPr lvl="0"/>
            <a:r>
              <a:rPr lang="et-EE" dirty="0"/>
              <a:t>ON TWO LINES IF NECESSARY</a:t>
            </a:r>
            <a:endParaRPr lang="en-US" dirty="0"/>
          </a:p>
        </p:txBody>
      </p:sp>
      <p:sp>
        <p:nvSpPr>
          <p:cNvPr id="21" name="Text Placeholder 11"/>
          <p:cNvSpPr>
            <a:spLocks noGrp="1"/>
          </p:cNvSpPr>
          <p:nvPr>
            <p:ph type="body" sz="quarter" idx="14" hasCustomPrompt="1"/>
          </p:nvPr>
        </p:nvSpPr>
        <p:spPr>
          <a:xfrm>
            <a:off x="2606040" y="1954531"/>
            <a:ext cx="10562690" cy="4968240"/>
          </a:xfrm>
          <a:prstGeom prst="rect">
            <a:avLst/>
          </a:prstGeom>
        </p:spPr>
        <p:txBody>
          <a:bodyPr lIns="0" tIns="0" rIns="0" bIns="0"/>
          <a:lstStyle>
            <a:lvl1pPr marL="342900" marR="0" indent="-342900" algn="l" defTabSz="1097280" rtl="0" eaLnBrk="1" fontAlgn="auto" latinLnBrk="0" hangingPunct="1">
              <a:lnSpc>
                <a:spcPct val="90000"/>
              </a:lnSpc>
              <a:spcBef>
                <a:spcPts val="1200"/>
              </a:spcBef>
              <a:spcAft>
                <a:spcPts val="0"/>
              </a:spcAft>
              <a:buClr>
                <a:srgbClr val="4FBFD3"/>
              </a:buClr>
              <a:buSzTx/>
              <a:buFont typeface="Wingdings" panose="05000000000000000000" pitchFamily="2" charset="2"/>
              <a:buChar char="§"/>
              <a:tabLst/>
              <a:defRPr lang="en-US" altLang="en-US" sz="2160" smtClean="0">
                <a:solidFill>
                  <a:srgbClr val="332B60"/>
                </a:solidFill>
              </a:defRPr>
            </a:lvl1pPr>
            <a:lvl2pPr marL="891540" indent="-342900">
              <a:buClr>
                <a:srgbClr val="4FBFD3"/>
              </a:buClr>
              <a:buFont typeface="Wingdings" panose="05000000000000000000" pitchFamily="2" charset="2"/>
              <a:buChar char="§"/>
              <a:defRPr sz="2160" baseline="0">
                <a:solidFill>
                  <a:srgbClr val="332B60"/>
                </a:solidFill>
              </a:defRPr>
            </a:lvl2pPr>
            <a:lvl3pPr marL="1440180" marR="0" indent="-342900" algn="l" defTabSz="1097280" rtl="0" eaLnBrk="1" fontAlgn="base" latinLnBrk="0" hangingPunct="1">
              <a:lnSpc>
                <a:spcPct val="90000"/>
              </a:lnSpc>
              <a:spcBef>
                <a:spcPts val="600"/>
              </a:spcBef>
              <a:spcAft>
                <a:spcPct val="0"/>
              </a:spcAft>
              <a:buClr>
                <a:srgbClr val="4FBFD3"/>
              </a:buClr>
              <a:buSzTx/>
              <a:buFont typeface="Wingdings" panose="05000000000000000000" pitchFamily="2" charset="2"/>
              <a:buChar char="§"/>
              <a:tabLst/>
              <a:defRPr sz="2160">
                <a:solidFill>
                  <a:srgbClr val="332B60"/>
                </a:solidFill>
              </a:defRPr>
            </a:lvl3pPr>
            <a:lvl4pPr marL="1920240" indent="-274320">
              <a:buClr>
                <a:srgbClr val="4FBFD3"/>
              </a:buClr>
              <a:buFont typeface="Wingdings" panose="05000000000000000000" pitchFamily="2" charset="2"/>
              <a:buChar char="§"/>
              <a:defRPr sz="2160">
                <a:solidFill>
                  <a:srgbClr val="332B60"/>
                </a:solidFill>
              </a:defRPr>
            </a:lvl4pPr>
            <a:lvl5pPr marL="2468880" marR="0" indent="-342900" algn="l" defTabSz="1097280" rtl="0" eaLnBrk="1" fontAlgn="base" latinLnBrk="0" hangingPunct="1">
              <a:lnSpc>
                <a:spcPct val="90000"/>
              </a:lnSpc>
              <a:spcBef>
                <a:spcPts val="600"/>
              </a:spcBef>
              <a:spcAft>
                <a:spcPct val="0"/>
              </a:spcAft>
              <a:buClr>
                <a:srgbClr val="4FBFD3"/>
              </a:buClr>
              <a:buSzTx/>
              <a:buFont typeface="Wingdings" panose="05000000000000000000" pitchFamily="2" charset="2"/>
              <a:buChar char="§"/>
              <a:tabLst/>
              <a:defRPr sz="2160">
                <a:solidFill>
                  <a:srgbClr val="332B60"/>
                </a:solidFill>
              </a:defRPr>
            </a:lvl5pPr>
            <a:lvl6pPr marL="2674620" marR="0" indent="0" algn="l" defTabSz="1097280" rtl="0" eaLnBrk="1" fontAlgn="base" latinLnBrk="0" hangingPunct="1">
              <a:lnSpc>
                <a:spcPct val="90000"/>
              </a:lnSpc>
              <a:spcBef>
                <a:spcPts val="600"/>
              </a:spcBef>
              <a:spcAft>
                <a:spcPct val="0"/>
              </a:spcAft>
              <a:buClr>
                <a:srgbClr val="4FBFD3"/>
              </a:buClr>
              <a:buSzTx/>
              <a:buFont typeface="Wingdings" panose="05000000000000000000" pitchFamily="2" charset="2"/>
              <a:buNone/>
              <a:tabLst/>
              <a:defRPr sz="2160">
                <a:solidFill>
                  <a:srgbClr val="332B60"/>
                </a:solidFill>
              </a:defRPr>
            </a:lvl6pPr>
            <a:lvl7pPr>
              <a:defRPr sz="2160">
                <a:solidFill>
                  <a:srgbClr val="332B60"/>
                </a:solidFill>
              </a:defRPr>
            </a:lvl7pPr>
          </a:lstStyle>
          <a:p>
            <a:pPr lvl="0"/>
            <a:r>
              <a:rPr lang="et-EE" dirty="0"/>
              <a:t>Vivamus </a:t>
            </a:r>
            <a:r>
              <a:rPr lang="et-EE" dirty="0" err="1"/>
              <a:t>hendrerit</a:t>
            </a:r>
            <a:r>
              <a:rPr lang="et-EE" dirty="0"/>
              <a:t>. </a:t>
            </a:r>
            <a:r>
              <a:rPr lang="et-EE" dirty="0" err="1"/>
              <a:t>Proin</a:t>
            </a:r>
            <a:r>
              <a:rPr lang="et-EE" dirty="0"/>
              <a:t> </a:t>
            </a:r>
            <a:r>
              <a:rPr lang="et-EE" dirty="0" err="1"/>
              <a:t>dapibus</a:t>
            </a:r>
            <a:r>
              <a:rPr lang="et-EE" dirty="0"/>
              <a:t>. Praesent </a:t>
            </a:r>
            <a:r>
              <a:rPr lang="et-EE" dirty="0" err="1"/>
              <a:t>ultrice</a:t>
            </a:r>
            <a:r>
              <a:rPr lang="et-EE" dirty="0"/>
              <a:t> </a:t>
            </a:r>
            <a:r>
              <a:rPr lang="et-EE" dirty="0" err="1"/>
              <a:t>ces</a:t>
            </a:r>
            <a:r>
              <a:rPr lang="et-EE" dirty="0"/>
              <a:t> </a:t>
            </a:r>
            <a:r>
              <a:rPr lang="et-EE" dirty="0" err="1"/>
              <a:t>nulla</a:t>
            </a:r>
            <a:r>
              <a:rPr lang="et-EE" dirty="0"/>
              <a:t> </a:t>
            </a:r>
            <a:r>
              <a:rPr lang="et-EE" dirty="0" err="1"/>
              <a:t>sit</a:t>
            </a:r>
            <a:r>
              <a:rPr lang="et-EE" dirty="0"/>
              <a:t> amet </a:t>
            </a:r>
            <a:r>
              <a:rPr lang="et-EE" dirty="0" err="1"/>
              <a:t>lacus</a:t>
            </a:r>
            <a:r>
              <a:rPr lang="et-EE" dirty="0"/>
              <a:t>.</a:t>
            </a:r>
          </a:p>
          <a:p>
            <a:pPr lvl="1"/>
            <a:r>
              <a:rPr lang="et-EE" dirty="0" err="1"/>
              <a:t>Ut</a:t>
            </a:r>
            <a:r>
              <a:rPr lang="et-EE" dirty="0"/>
              <a:t> </a:t>
            </a:r>
            <a:r>
              <a:rPr lang="et-EE" dirty="0" err="1"/>
              <a:t>vitae</a:t>
            </a:r>
            <a:r>
              <a:rPr lang="et-EE" dirty="0"/>
              <a:t> </a:t>
            </a:r>
            <a:r>
              <a:rPr lang="et-EE" dirty="0" err="1"/>
              <a:t>nunc</a:t>
            </a:r>
            <a:r>
              <a:rPr lang="et-EE" dirty="0"/>
              <a:t> non pede </a:t>
            </a:r>
            <a:r>
              <a:rPr lang="et-EE" dirty="0" err="1"/>
              <a:t>tristique</a:t>
            </a:r>
            <a:r>
              <a:rPr lang="et-EE" dirty="0"/>
              <a:t> </a:t>
            </a:r>
            <a:r>
              <a:rPr lang="et-EE" dirty="0" err="1"/>
              <a:t>sagittis</a:t>
            </a:r>
            <a:r>
              <a:rPr lang="et-EE" dirty="0"/>
              <a:t>. </a:t>
            </a:r>
            <a:r>
              <a:rPr lang="et-EE" dirty="0" err="1"/>
              <a:t>Aliquam</a:t>
            </a:r>
            <a:r>
              <a:rPr lang="et-EE" dirty="0"/>
              <a:t> </a:t>
            </a:r>
            <a:r>
              <a:rPr lang="et-EE" dirty="0" err="1"/>
              <a:t>imperdiet</a:t>
            </a:r>
            <a:r>
              <a:rPr lang="et-EE" dirty="0"/>
              <a:t> </a:t>
            </a:r>
            <a:r>
              <a:rPr lang="et-EE" dirty="0" err="1"/>
              <a:t>elit</a:t>
            </a:r>
            <a:r>
              <a:rPr lang="et-EE" dirty="0"/>
              <a:t> </a:t>
            </a:r>
            <a:r>
              <a:rPr lang="et-EE" dirty="0" err="1"/>
              <a:t>vel</a:t>
            </a:r>
            <a:r>
              <a:rPr lang="et-EE" dirty="0"/>
              <a:t> </a:t>
            </a:r>
            <a:r>
              <a:rPr lang="et-EE" dirty="0" err="1"/>
              <a:t>justo</a:t>
            </a:r>
            <a:r>
              <a:rPr lang="et-EE" dirty="0"/>
              <a:t>. </a:t>
            </a:r>
            <a:r>
              <a:rPr lang="et-EE" dirty="0" err="1"/>
              <a:t>Quisque</a:t>
            </a:r>
            <a:r>
              <a:rPr lang="et-EE" dirty="0"/>
              <a:t> </a:t>
            </a:r>
            <a:r>
              <a:rPr lang="et-EE" dirty="0" err="1"/>
              <a:t>porttitor</a:t>
            </a:r>
            <a:r>
              <a:rPr lang="et-EE" dirty="0"/>
              <a:t> </a:t>
            </a:r>
            <a:r>
              <a:rPr lang="et-EE" dirty="0" err="1"/>
              <a:t>imperiandiet</a:t>
            </a:r>
            <a:r>
              <a:rPr lang="et-EE" dirty="0"/>
              <a:t> </a:t>
            </a:r>
            <a:r>
              <a:rPr lang="et-EE" dirty="0" err="1"/>
              <a:t>qua</a:t>
            </a:r>
            <a:r>
              <a:rPr lang="et-EE" dirty="0"/>
              <a:t>.</a:t>
            </a:r>
          </a:p>
          <a:p>
            <a:pPr lvl="2"/>
            <a:r>
              <a:rPr lang="et-EE" dirty="0" err="1"/>
              <a:t>Phasellus</a:t>
            </a:r>
            <a:r>
              <a:rPr lang="et-EE" dirty="0"/>
              <a:t> </a:t>
            </a:r>
            <a:r>
              <a:rPr lang="et-EE" dirty="0" err="1"/>
              <a:t>vel</a:t>
            </a:r>
            <a:r>
              <a:rPr lang="et-EE" dirty="0"/>
              <a:t> </a:t>
            </a:r>
            <a:r>
              <a:rPr lang="et-EE" dirty="0" err="1"/>
              <a:t>lectus</a:t>
            </a:r>
            <a:r>
              <a:rPr lang="et-EE" dirty="0"/>
              <a:t> at </a:t>
            </a:r>
            <a:r>
              <a:rPr lang="et-EE" dirty="0" err="1"/>
              <a:t>orci</a:t>
            </a:r>
            <a:r>
              <a:rPr lang="et-EE" dirty="0"/>
              <a:t> </a:t>
            </a:r>
            <a:r>
              <a:rPr lang="et-EE" dirty="0" err="1"/>
              <a:t>ornare</a:t>
            </a:r>
            <a:r>
              <a:rPr lang="et-EE" dirty="0"/>
              <a:t> </a:t>
            </a:r>
            <a:r>
              <a:rPr lang="et-EE" dirty="0" err="1"/>
              <a:t>ultrices</a:t>
            </a:r>
            <a:r>
              <a:rPr lang="et-EE" dirty="0"/>
              <a:t>. </a:t>
            </a:r>
            <a:r>
              <a:rPr lang="et-EE" dirty="0" err="1"/>
              <a:t>Viva</a:t>
            </a:r>
            <a:r>
              <a:rPr lang="et-EE" dirty="0"/>
              <a:t> </a:t>
            </a:r>
            <a:r>
              <a:rPr lang="et-EE" dirty="0" err="1"/>
              <a:t>etmus</a:t>
            </a:r>
            <a:r>
              <a:rPr lang="et-EE" dirty="0"/>
              <a:t> </a:t>
            </a:r>
            <a:r>
              <a:rPr lang="et-EE" dirty="0" err="1"/>
              <a:t>justo</a:t>
            </a:r>
            <a:r>
              <a:rPr lang="et-EE" dirty="0"/>
              <a:t> </a:t>
            </a:r>
            <a:r>
              <a:rPr lang="et-EE" dirty="0" err="1"/>
              <a:t>est</a:t>
            </a:r>
            <a:r>
              <a:rPr lang="et-EE" dirty="0"/>
              <a:t>, </a:t>
            </a:r>
            <a:r>
              <a:rPr lang="et-EE" dirty="0" err="1"/>
              <a:t>vulputate</a:t>
            </a:r>
            <a:r>
              <a:rPr lang="et-EE" dirty="0"/>
              <a:t> </a:t>
            </a:r>
            <a:r>
              <a:rPr lang="et-EE" dirty="0" err="1"/>
              <a:t>eu</a:t>
            </a:r>
            <a:r>
              <a:rPr lang="et-EE" dirty="0"/>
              <a:t>.</a:t>
            </a:r>
          </a:p>
          <a:p>
            <a:pPr lvl="3"/>
            <a:r>
              <a:rPr lang="et-EE" dirty="0" err="1"/>
              <a:t>Phasellus</a:t>
            </a:r>
            <a:r>
              <a:rPr lang="et-EE" dirty="0"/>
              <a:t> </a:t>
            </a:r>
            <a:r>
              <a:rPr lang="et-EE" dirty="0" err="1"/>
              <a:t>vel</a:t>
            </a:r>
            <a:r>
              <a:rPr lang="et-EE" dirty="0"/>
              <a:t> </a:t>
            </a:r>
            <a:r>
              <a:rPr lang="et-EE" dirty="0" err="1"/>
              <a:t>lectus</a:t>
            </a:r>
            <a:r>
              <a:rPr lang="et-EE" dirty="0"/>
              <a:t> at </a:t>
            </a:r>
            <a:r>
              <a:rPr lang="et-EE" dirty="0" err="1"/>
              <a:t>orci</a:t>
            </a:r>
            <a:r>
              <a:rPr lang="et-EE" dirty="0"/>
              <a:t> </a:t>
            </a:r>
            <a:r>
              <a:rPr lang="et-EE" dirty="0" err="1"/>
              <a:t>ornare</a:t>
            </a:r>
            <a:r>
              <a:rPr lang="et-EE" dirty="0"/>
              <a:t> </a:t>
            </a:r>
            <a:r>
              <a:rPr lang="et-EE" dirty="0" err="1"/>
              <a:t>ultrices</a:t>
            </a:r>
            <a:r>
              <a:rPr lang="et-EE" dirty="0"/>
              <a:t>. </a:t>
            </a:r>
            <a:r>
              <a:rPr lang="et-EE" dirty="0" err="1"/>
              <a:t>Viva</a:t>
            </a:r>
            <a:r>
              <a:rPr lang="et-EE" dirty="0"/>
              <a:t> </a:t>
            </a:r>
            <a:r>
              <a:rPr lang="et-EE" dirty="0" err="1"/>
              <a:t>etmus</a:t>
            </a:r>
            <a:r>
              <a:rPr lang="et-EE" dirty="0"/>
              <a:t> </a:t>
            </a:r>
            <a:r>
              <a:rPr lang="et-EE" dirty="0" err="1"/>
              <a:t>justo</a:t>
            </a:r>
            <a:r>
              <a:rPr lang="et-EE" dirty="0"/>
              <a:t> </a:t>
            </a:r>
            <a:r>
              <a:rPr lang="et-EE" dirty="0" err="1"/>
              <a:t>est</a:t>
            </a:r>
            <a:r>
              <a:rPr lang="et-EE" dirty="0"/>
              <a:t>, </a:t>
            </a:r>
            <a:r>
              <a:rPr lang="et-EE" dirty="0" err="1"/>
              <a:t>vulputate</a:t>
            </a:r>
            <a:r>
              <a:rPr lang="et-EE" dirty="0"/>
              <a:t> </a:t>
            </a:r>
            <a:r>
              <a:rPr lang="et-EE" dirty="0" err="1"/>
              <a:t>eu</a:t>
            </a:r>
            <a:r>
              <a:rPr lang="et-EE" dirty="0"/>
              <a:t>.</a:t>
            </a:r>
          </a:p>
          <a:p>
            <a:pPr lvl="4"/>
            <a:r>
              <a:rPr lang="et-EE" dirty="0" err="1"/>
              <a:t>Phasellus</a:t>
            </a:r>
            <a:r>
              <a:rPr lang="et-EE" dirty="0"/>
              <a:t> </a:t>
            </a:r>
            <a:r>
              <a:rPr lang="et-EE" dirty="0" err="1"/>
              <a:t>vel</a:t>
            </a:r>
            <a:r>
              <a:rPr lang="et-EE" dirty="0"/>
              <a:t> </a:t>
            </a:r>
            <a:r>
              <a:rPr lang="et-EE" dirty="0" err="1"/>
              <a:t>lectus</a:t>
            </a:r>
            <a:r>
              <a:rPr lang="et-EE" dirty="0"/>
              <a:t> at </a:t>
            </a:r>
            <a:r>
              <a:rPr lang="et-EE" dirty="0" err="1"/>
              <a:t>orci</a:t>
            </a:r>
            <a:r>
              <a:rPr lang="et-EE" dirty="0"/>
              <a:t> </a:t>
            </a:r>
            <a:r>
              <a:rPr lang="et-EE" dirty="0" err="1"/>
              <a:t>ornare</a:t>
            </a:r>
            <a:r>
              <a:rPr lang="et-EE" dirty="0"/>
              <a:t> </a:t>
            </a:r>
            <a:r>
              <a:rPr lang="et-EE" dirty="0" err="1"/>
              <a:t>ultrices</a:t>
            </a:r>
            <a:r>
              <a:rPr lang="et-EE" dirty="0"/>
              <a:t>. </a:t>
            </a:r>
            <a:r>
              <a:rPr lang="et-EE" dirty="0" err="1"/>
              <a:t>Viva</a:t>
            </a:r>
            <a:r>
              <a:rPr lang="et-EE" dirty="0"/>
              <a:t> </a:t>
            </a:r>
            <a:r>
              <a:rPr lang="et-EE" dirty="0" err="1"/>
              <a:t>etmus</a:t>
            </a:r>
            <a:r>
              <a:rPr lang="et-EE" dirty="0"/>
              <a:t> </a:t>
            </a:r>
            <a:r>
              <a:rPr lang="et-EE" dirty="0" err="1"/>
              <a:t>justo</a:t>
            </a:r>
            <a:r>
              <a:rPr lang="et-EE" dirty="0"/>
              <a:t> </a:t>
            </a:r>
            <a:r>
              <a:rPr lang="et-EE" dirty="0" err="1"/>
              <a:t>est</a:t>
            </a:r>
            <a:r>
              <a:rPr lang="et-EE" dirty="0"/>
              <a:t>, </a:t>
            </a:r>
            <a:r>
              <a:rPr lang="et-EE" dirty="0" err="1"/>
              <a:t>vulputate</a:t>
            </a:r>
            <a:r>
              <a:rPr lang="et-EE" dirty="0"/>
              <a:t> </a:t>
            </a:r>
            <a:r>
              <a:rPr lang="et-EE" dirty="0" err="1"/>
              <a:t>eu</a:t>
            </a:r>
            <a:r>
              <a:rPr lang="et-EE" dirty="0"/>
              <a:t>.</a:t>
            </a:r>
          </a:p>
          <a:p>
            <a:pPr lvl="0"/>
            <a:r>
              <a:rPr lang="et-EE" dirty="0" err="1"/>
              <a:t>Sed</a:t>
            </a:r>
            <a:r>
              <a:rPr lang="et-EE" dirty="0"/>
              <a:t> </a:t>
            </a:r>
            <a:r>
              <a:rPr lang="et-EE" dirty="0" err="1"/>
              <a:t>semper</a:t>
            </a:r>
            <a:r>
              <a:rPr lang="et-EE" dirty="0"/>
              <a:t> </a:t>
            </a:r>
            <a:r>
              <a:rPr lang="et-EE" dirty="0" err="1"/>
              <a:t>augue</a:t>
            </a:r>
            <a:r>
              <a:rPr lang="et-EE" dirty="0"/>
              <a:t>.</a:t>
            </a:r>
          </a:p>
          <a:p>
            <a:pPr marL="342900" marR="0" lvl="0" indent="-342900" algn="l" defTabSz="1097280" rtl="0" eaLnBrk="1" fontAlgn="auto" latinLnBrk="0" hangingPunct="1">
              <a:lnSpc>
                <a:spcPct val="90000"/>
              </a:lnSpc>
              <a:spcBef>
                <a:spcPts val="1200"/>
              </a:spcBef>
              <a:spcAft>
                <a:spcPts val="0"/>
              </a:spcAft>
              <a:buClr>
                <a:srgbClr val="4FBFD3"/>
              </a:buClr>
              <a:buSzTx/>
              <a:buFont typeface="Wingdings" panose="05000000000000000000" pitchFamily="2" charset="2"/>
              <a:buChar char="§"/>
              <a:tabLst/>
              <a:defRPr/>
            </a:pPr>
            <a:r>
              <a:rPr lang="et-EE" dirty="0" err="1"/>
              <a:t>Sed</a:t>
            </a:r>
            <a:r>
              <a:rPr lang="et-EE" dirty="0"/>
              <a:t> </a:t>
            </a:r>
            <a:r>
              <a:rPr lang="et-EE" dirty="0" err="1"/>
              <a:t>semper</a:t>
            </a:r>
            <a:r>
              <a:rPr lang="et-EE" dirty="0"/>
              <a:t> </a:t>
            </a:r>
            <a:r>
              <a:rPr lang="et-EE" dirty="0" err="1"/>
              <a:t>augue</a:t>
            </a:r>
            <a:r>
              <a:rPr lang="et-EE" dirty="0"/>
              <a:t>.</a:t>
            </a:r>
          </a:p>
          <a:p>
            <a:pPr marL="342900" marR="0" lvl="0" indent="-342900" algn="l" defTabSz="1097280" rtl="0" eaLnBrk="1" fontAlgn="auto" latinLnBrk="0" hangingPunct="1">
              <a:lnSpc>
                <a:spcPct val="90000"/>
              </a:lnSpc>
              <a:spcBef>
                <a:spcPts val="1200"/>
              </a:spcBef>
              <a:spcAft>
                <a:spcPts val="0"/>
              </a:spcAft>
              <a:buClr>
                <a:srgbClr val="4FBFD3"/>
              </a:buClr>
              <a:buSzTx/>
              <a:buFont typeface="Wingdings" panose="05000000000000000000" pitchFamily="2" charset="2"/>
              <a:buChar char="§"/>
              <a:tabLst/>
              <a:defRPr/>
            </a:pPr>
            <a:r>
              <a:rPr lang="et-EE" dirty="0" err="1"/>
              <a:t>Sed</a:t>
            </a:r>
            <a:r>
              <a:rPr lang="et-EE" dirty="0"/>
              <a:t> </a:t>
            </a:r>
            <a:r>
              <a:rPr lang="et-EE" dirty="0" err="1"/>
              <a:t>semper</a:t>
            </a:r>
            <a:r>
              <a:rPr lang="et-EE" dirty="0"/>
              <a:t> </a:t>
            </a:r>
            <a:r>
              <a:rPr lang="et-EE" dirty="0" err="1"/>
              <a:t>augue</a:t>
            </a:r>
            <a:r>
              <a:rPr lang="et-EE" dirty="0"/>
              <a:t>.</a:t>
            </a:r>
          </a:p>
          <a:p>
            <a:pPr lvl="0"/>
            <a:endParaRPr lang="et-EE" dirty="0"/>
          </a:p>
        </p:txBody>
      </p:sp>
    </p:spTree>
    <p:extLst>
      <p:ext uri="{BB962C8B-B14F-4D97-AF65-F5344CB8AC3E}">
        <p14:creationId xmlns:p14="http://schemas.microsoft.com/office/powerpoint/2010/main" val="2045329341"/>
      </p:ext>
    </p:extLst>
  </p:cSld>
  <p:clrMapOvr>
    <a:masterClrMapping/>
  </p:clrMapOvr>
  <p:extLst>
    <p:ext uri="{DCECCB84-F9BA-43D5-87BE-67443E8EF086}">
      <p15:sldGuideLst xmlns:p15="http://schemas.microsoft.com/office/powerpoint/2012/main">
        <p15:guide id="2" orient="horz" pos="1026">
          <p15:clr>
            <a:srgbClr val="FBAE40"/>
          </p15:clr>
        </p15:guide>
        <p15:guide id="3" pos="1368">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Tittellysbilde">
    <p:spTree>
      <p:nvGrpSpPr>
        <p:cNvPr id="1" name=""/>
        <p:cNvGrpSpPr/>
        <p:nvPr/>
      </p:nvGrpSpPr>
      <p:grpSpPr>
        <a:xfrm>
          <a:off x="0" y="0"/>
          <a:ext cx="0" cy="0"/>
          <a:chOff x="0" y="0"/>
          <a:chExt cx="0" cy="0"/>
        </a:xfrm>
      </p:grpSpPr>
      <p:sp>
        <p:nvSpPr>
          <p:cNvPr id="2" name="Tittel 1"/>
          <p:cNvSpPr>
            <a:spLocks noGrp="1"/>
          </p:cNvSpPr>
          <p:nvPr>
            <p:ph type="ctrTitle"/>
          </p:nvPr>
        </p:nvSpPr>
        <p:spPr>
          <a:xfrm>
            <a:off x="1828800" y="1346836"/>
            <a:ext cx="10972800" cy="2865120"/>
          </a:xfrm>
        </p:spPr>
        <p:txBody>
          <a:bodyPr anchor="b"/>
          <a:lstStyle>
            <a:lvl1pPr algn="ctr">
              <a:defRPr sz="7200"/>
            </a:lvl1pPr>
          </a:lstStyle>
          <a:p>
            <a:r>
              <a:rPr lang="en-US"/>
              <a:t>Click to edit Master title style</a:t>
            </a:r>
            <a:endParaRPr lang="en-GB"/>
          </a:p>
        </p:txBody>
      </p:sp>
      <p:sp>
        <p:nvSpPr>
          <p:cNvPr id="3" name="Undertittel 2"/>
          <p:cNvSpPr>
            <a:spLocks noGrp="1"/>
          </p:cNvSpPr>
          <p:nvPr>
            <p:ph type="subTitle" idx="1"/>
          </p:nvPr>
        </p:nvSpPr>
        <p:spPr>
          <a:xfrm>
            <a:off x="1828800" y="4322446"/>
            <a:ext cx="10972800" cy="1986914"/>
          </a:xfrm>
        </p:spPr>
        <p:txBody>
          <a:bodyPr/>
          <a:lstStyle>
            <a:lvl1pPr marL="0" indent="0" algn="ctr">
              <a:buNone/>
              <a:defRPr sz="2880"/>
            </a:lvl1pPr>
            <a:lvl2pPr marL="548640" indent="0" algn="ctr">
              <a:buNone/>
              <a:defRPr sz="2400"/>
            </a:lvl2pPr>
            <a:lvl3pPr marL="1097280" indent="0" algn="ctr">
              <a:buNone/>
              <a:defRPr sz="2160"/>
            </a:lvl3pPr>
            <a:lvl4pPr marL="1645920" indent="0" algn="ctr">
              <a:buNone/>
              <a:defRPr sz="1920"/>
            </a:lvl4pPr>
            <a:lvl5pPr marL="2194560" indent="0" algn="ctr">
              <a:buNone/>
              <a:defRPr sz="1920"/>
            </a:lvl5pPr>
            <a:lvl6pPr marL="2743200" indent="0" algn="ctr">
              <a:buNone/>
              <a:defRPr sz="1920"/>
            </a:lvl6pPr>
            <a:lvl7pPr marL="3291840" indent="0" algn="ctr">
              <a:buNone/>
              <a:defRPr sz="1920"/>
            </a:lvl7pPr>
            <a:lvl8pPr marL="3840480" indent="0" algn="ctr">
              <a:buNone/>
              <a:defRPr sz="1920"/>
            </a:lvl8pPr>
            <a:lvl9pPr marL="4389120" indent="0" algn="ctr">
              <a:buNone/>
              <a:defRPr sz="1920"/>
            </a:lvl9pPr>
          </a:lstStyle>
          <a:p>
            <a:r>
              <a:rPr lang="en-US"/>
              <a:t>Click to edit Master subtitle style</a:t>
            </a:r>
            <a:endParaRPr lang="en-GB"/>
          </a:p>
        </p:txBody>
      </p:sp>
      <p:sp>
        <p:nvSpPr>
          <p:cNvPr id="4" name="Plassholder for dato 3"/>
          <p:cNvSpPr>
            <a:spLocks noGrp="1"/>
          </p:cNvSpPr>
          <p:nvPr>
            <p:ph type="dt" sz="half" idx="10"/>
          </p:nvPr>
        </p:nvSpPr>
        <p:spPr/>
        <p:txBody>
          <a:bodyPr/>
          <a:lstStyle/>
          <a:p>
            <a:fld id="{0E91287F-08D8-4CD3-8C3E-1ABD7DA00DD6}" type="datetimeFigureOut">
              <a:rPr lang="en-GB" smtClean="0"/>
              <a:t>04/02/2026</a:t>
            </a:fld>
            <a:endParaRPr lang="en-GB"/>
          </a:p>
        </p:txBody>
      </p:sp>
      <p:sp>
        <p:nvSpPr>
          <p:cNvPr id="6" name="Plassholder for lysbildenummer 5"/>
          <p:cNvSpPr>
            <a:spLocks noGrp="1"/>
          </p:cNvSpPr>
          <p:nvPr>
            <p:ph type="sldNum" sz="quarter" idx="12"/>
          </p:nvPr>
        </p:nvSpPr>
        <p:spPr/>
        <p:txBody>
          <a:bodyPr/>
          <a:lstStyle/>
          <a:p>
            <a:fld id="{6F609ECE-A72F-4C46-8953-F5851AFA089B}" type="slidenum">
              <a:rPr lang="en-GB" smtClean="0"/>
              <a:t>‹#›</a:t>
            </a:fld>
            <a:endParaRPr lang="en-GB"/>
          </a:p>
        </p:txBody>
      </p:sp>
      <p:pic>
        <p:nvPicPr>
          <p:cNvPr id="9" name="Bilde 8"/>
          <p:cNvPicPr>
            <a:picLocks noChangeAspect="1"/>
          </p:cNvPicPr>
          <p:nvPr userDrawn="1"/>
        </p:nvPicPr>
        <p:blipFill>
          <a:blip r:embed="rId2"/>
          <a:stretch>
            <a:fillRect/>
          </a:stretch>
        </p:blipFill>
        <p:spPr>
          <a:xfrm>
            <a:off x="3775768" y="6642463"/>
            <a:ext cx="6556952" cy="1587137"/>
          </a:xfrm>
          <a:prstGeom prst="rect">
            <a:avLst/>
          </a:prstGeom>
        </p:spPr>
      </p:pic>
    </p:spTree>
    <p:extLst>
      <p:ext uri="{BB962C8B-B14F-4D97-AF65-F5344CB8AC3E}">
        <p14:creationId xmlns:p14="http://schemas.microsoft.com/office/powerpoint/2010/main" val="209508151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84"/>
        <p:cNvGrpSpPr/>
        <p:nvPr/>
      </p:nvGrpSpPr>
      <p:grpSpPr>
        <a:xfrm>
          <a:off x="0" y="0"/>
          <a:ext cx="0" cy="0"/>
          <a:chOff x="0" y="0"/>
          <a:chExt cx="0" cy="0"/>
        </a:xfrm>
      </p:grpSpPr>
      <p:sp>
        <p:nvSpPr>
          <p:cNvPr id="88" name="Google Shape;88;p4"/>
          <p:cNvSpPr txBox="1">
            <a:spLocks noGrp="1"/>
          </p:cNvSpPr>
          <p:nvPr>
            <p:ph type="title"/>
          </p:nvPr>
        </p:nvSpPr>
        <p:spPr>
          <a:xfrm>
            <a:off x="2086080" y="957720"/>
            <a:ext cx="11248800" cy="159888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89" name="Google Shape;89;p4"/>
          <p:cNvSpPr txBox="1">
            <a:spLocks noGrp="1"/>
          </p:cNvSpPr>
          <p:nvPr>
            <p:ph type="body" idx="1"/>
          </p:nvPr>
        </p:nvSpPr>
        <p:spPr>
          <a:xfrm>
            <a:off x="2086080" y="3184080"/>
            <a:ext cx="11248800" cy="4066560"/>
          </a:xfrm>
          <a:prstGeom prst="rect">
            <a:avLst/>
          </a:prstGeom>
        </p:spPr>
        <p:txBody>
          <a:bodyPr spcFirstLastPara="1" wrap="square" lIns="91425" tIns="91425" rIns="91425" bIns="91425" anchor="t" anchorCtr="0">
            <a:normAutofit/>
          </a:bodyPr>
          <a:lstStyle>
            <a:lvl1pPr marL="731502" lvl="0" indent="-497827">
              <a:spcBef>
                <a:spcPts val="0"/>
              </a:spcBef>
              <a:spcAft>
                <a:spcPts val="0"/>
              </a:spcAft>
              <a:buSzPts val="1300"/>
              <a:buChar char="●"/>
              <a:defRPr/>
            </a:lvl1pPr>
            <a:lvl2pPr marL="1463004" lvl="1" indent="-477508">
              <a:spcBef>
                <a:spcPts val="0"/>
              </a:spcBef>
              <a:spcAft>
                <a:spcPts val="0"/>
              </a:spcAft>
              <a:buSzPts val="1100"/>
              <a:buChar char="○"/>
              <a:defRPr/>
            </a:lvl2pPr>
            <a:lvl3pPr marL="2194505" lvl="2" indent="-477508">
              <a:spcBef>
                <a:spcPts val="0"/>
              </a:spcBef>
              <a:spcAft>
                <a:spcPts val="0"/>
              </a:spcAft>
              <a:buSzPts val="1100"/>
              <a:buChar char="■"/>
              <a:defRPr/>
            </a:lvl3pPr>
            <a:lvl4pPr marL="2926007" lvl="3" indent="-477508">
              <a:spcBef>
                <a:spcPts val="0"/>
              </a:spcBef>
              <a:spcAft>
                <a:spcPts val="0"/>
              </a:spcAft>
              <a:buSzPts val="1100"/>
              <a:buChar char="●"/>
              <a:defRPr/>
            </a:lvl4pPr>
            <a:lvl5pPr marL="3657509" lvl="4" indent="-477508">
              <a:spcBef>
                <a:spcPts val="0"/>
              </a:spcBef>
              <a:spcAft>
                <a:spcPts val="0"/>
              </a:spcAft>
              <a:buSzPts val="1100"/>
              <a:buChar char="○"/>
              <a:defRPr/>
            </a:lvl5pPr>
            <a:lvl6pPr marL="4389011" lvl="5" indent="-477508">
              <a:spcBef>
                <a:spcPts val="0"/>
              </a:spcBef>
              <a:spcAft>
                <a:spcPts val="0"/>
              </a:spcAft>
              <a:buSzPts val="1100"/>
              <a:buChar char="■"/>
              <a:defRPr/>
            </a:lvl6pPr>
            <a:lvl7pPr marL="5120512" lvl="6" indent="-477508">
              <a:spcBef>
                <a:spcPts val="0"/>
              </a:spcBef>
              <a:spcAft>
                <a:spcPts val="0"/>
              </a:spcAft>
              <a:buSzPts val="1100"/>
              <a:buChar char="●"/>
              <a:defRPr/>
            </a:lvl7pPr>
            <a:lvl8pPr marL="5852014" lvl="7" indent="-477508">
              <a:spcBef>
                <a:spcPts val="0"/>
              </a:spcBef>
              <a:spcAft>
                <a:spcPts val="0"/>
              </a:spcAft>
              <a:buSzPts val="1100"/>
              <a:buChar char="○"/>
              <a:defRPr/>
            </a:lvl8pPr>
            <a:lvl9pPr marL="6583516" lvl="8" indent="-477508">
              <a:spcBef>
                <a:spcPts val="0"/>
              </a:spcBef>
              <a:spcAft>
                <a:spcPts val="0"/>
              </a:spcAft>
              <a:buSzPts val="1100"/>
              <a:buChar char="■"/>
              <a:defRPr/>
            </a:lvl9pPr>
          </a:lstStyle>
          <a:p>
            <a:endParaRPr/>
          </a:p>
        </p:txBody>
      </p:sp>
      <p:sp>
        <p:nvSpPr>
          <p:cNvPr id="90" name="Google Shape;90;p4"/>
          <p:cNvSpPr txBox="1">
            <a:spLocks noGrp="1"/>
          </p:cNvSpPr>
          <p:nvPr>
            <p:ph type="sldNum" idx="12"/>
          </p:nvPr>
        </p:nvSpPr>
        <p:spPr>
          <a:xfrm>
            <a:off x="13521673" y="7579162"/>
            <a:ext cx="877920" cy="62976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113548884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836706-94CC-AE5B-A7F6-BCF9AC206D48}"/>
              </a:ext>
            </a:extLst>
          </p:cNvPr>
          <p:cNvSpPr>
            <a:spLocks noGrp="1"/>
          </p:cNvSpPr>
          <p:nvPr>
            <p:ph type="title"/>
          </p:nvPr>
        </p:nvSpPr>
        <p:spPr>
          <a:xfrm>
            <a:off x="1007746" y="548640"/>
            <a:ext cx="4718684" cy="1920240"/>
          </a:xfrm>
        </p:spPr>
        <p:txBody>
          <a:bodyPr anchor="b"/>
          <a:lstStyle>
            <a:lvl1pPr>
              <a:defRPr sz="384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A15FF16F-252D-B890-8C25-4019A205EAE6}"/>
              </a:ext>
            </a:extLst>
          </p:cNvPr>
          <p:cNvSpPr>
            <a:spLocks noGrp="1"/>
          </p:cNvSpPr>
          <p:nvPr>
            <p:ph idx="1"/>
          </p:nvPr>
        </p:nvSpPr>
        <p:spPr>
          <a:xfrm>
            <a:off x="6219826" y="1184911"/>
            <a:ext cx="7406640" cy="5848350"/>
          </a:xfrm>
        </p:spPr>
        <p:txBody>
          <a:bodyPr/>
          <a:lstStyle>
            <a:lvl1pPr>
              <a:defRPr sz="3840"/>
            </a:lvl1pPr>
            <a:lvl2pPr>
              <a:defRPr sz="3360"/>
            </a:lvl2pPr>
            <a:lvl3pPr>
              <a:defRPr sz="288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2379B00B-3075-94D9-04A7-4F510B5D98CC}"/>
              </a:ext>
            </a:extLst>
          </p:cNvPr>
          <p:cNvSpPr>
            <a:spLocks noGrp="1"/>
          </p:cNvSpPr>
          <p:nvPr>
            <p:ph type="body" sz="half" idx="2"/>
          </p:nvPr>
        </p:nvSpPr>
        <p:spPr>
          <a:xfrm>
            <a:off x="1007746" y="2468880"/>
            <a:ext cx="4718684" cy="4573906"/>
          </a:xfrm>
        </p:spPr>
        <p:txBody>
          <a:bodyPr/>
          <a:lstStyle>
            <a:lvl1pPr marL="0" indent="0">
              <a:buNone/>
              <a:defRPr sz="1920"/>
            </a:lvl1pPr>
            <a:lvl2pPr marL="548640" indent="0">
              <a:buNone/>
              <a:defRPr sz="1680"/>
            </a:lvl2pPr>
            <a:lvl3pPr marL="1097280" indent="0">
              <a:buNone/>
              <a:defRPr sz="1440"/>
            </a:lvl3pPr>
            <a:lvl4pPr marL="1645920" indent="0">
              <a:buNone/>
              <a:defRPr sz="1200"/>
            </a:lvl4pPr>
            <a:lvl5pPr marL="2194560" indent="0">
              <a:buNone/>
              <a:defRPr sz="1200"/>
            </a:lvl5pPr>
            <a:lvl6pPr marL="2743200" indent="0">
              <a:buNone/>
              <a:defRPr sz="1200"/>
            </a:lvl6pPr>
            <a:lvl7pPr marL="3291840" indent="0">
              <a:buNone/>
              <a:defRPr sz="1200"/>
            </a:lvl7pPr>
            <a:lvl8pPr marL="3840480" indent="0">
              <a:buNone/>
              <a:defRPr sz="1200"/>
            </a:lvl8pPr>
            <a:lvl9pPr marL="4389120" indent="0">
              <a:buNone/>
              <a:defRPr sz="1200"/>
            </a:lvl9pPr>
          </a:lstStyle>
          <a:p>
            <a:pPr lvl="0"/>
            <a:r>
              <a:rPr lang="en-US"/>
              <a:t>Click to edit Master text styles</a:t>
            </a:r>
          </a:p>
        </p:txBody>
      </p:sp>
      <p:sp>
        <p:nvSpPr>
          <p:cNvPr id="5" name="Date Placeholder 4">
            <a:extLst>
              <a:ext uri="{FF2B5EF4-FFF2-40B4-BE49-F238E27FC236}">
                <a16:creationId xmlns:a16="http://schemas.microsoft.com/office/drawing/2014/main" id="{B373A165-771B-4AC2-8640-85159ACCBC82}"/>
              </a:ext>
            </a:extLst>
          </p:cNvPr>
          <p:cNvSpPr>
            <a:spLocks noGrp="1"/>
          </p:cNvSpPr>
          <p:nvPr>
            <p:ph type="dt" sz="half" idx="10"/>
          </p:nvPr>
        </p:nvSpPr>
        <p:spPr/>
        <p:txBody>
          <a:bodyPr/>
          <a:lstStyle/>
          <a:p>
            <a:fld id="{E2D88B21-DD7A-4ECB-ABCE-4C6C3B89C46D}" type="datetimeFigureOut">
              <a:rPr lang="en-GB" smtClean="0"/>
              <a:t>04/02/2026</a:t>
            </a:fld>
            <a:endParaRPr lang="en-GB"/>
          </a:p>
        </p:txBody>
      </p:sp>
      <p:sp>
        <p:nvSpPr>
          <p:cNvPr id="6" name="Footer Placeholder 5">
            <a:extLst>
              <a:ext uri="{FF2B5EF4-FFF2-40B4-BE49-F238E27FC236}">
                <a16:creationId xmlns:a16="http://schemas.microsoft.com/office/drawing/2014/main" id="{B0D676A6-520F-46BB-B3FA-E4C7F78745B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095BF1F-B94C-0E76-E445-698E960A2707}"/>
              </a:ext>
            </a:extLst>
          </p:cNvPr>
          <p:cNvSpPr>
            <a:spLocks noGrp="1"/>
          </p:cNvSpPr>
          <p:nvPr>
            <p:ph type="sldNum" sz="quarter" idx="12"/>
          </p:nvPr>
        </p:nvSpPr>
        <p:spPr/>
        <p:txBody>
          <a:bodyPr/>
          <a:lstStyle/>
          <a:p>
            <a:fld id="{1B220052-780D-48B1-B35C-D66183EDA4B5}" type="slidenum">
              <a:rPr lang="en-GB" smtClean="0"/>
              <a:t>‹#›</a:t>
            </a:fld>
            <a:endParaRPr lang="en-GB"/>
          </a:p>
        </p:txBody>
      </p:sp>
    </p:spTree>
    <p:extLst>
      <p:ext uri="{BB962C8B-B14F-4D97-AF65-F5344CB8AC3E}">
        <p14:creationId xmlns:p14="http://schemas.microsoft.com/office/powerpoint/2010/main" val="416294894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Tittel og innhold">
    <p:spTree>
      <p:nvGrpSpPr>
        <p:cNvPr id="1" name=""/>
        <p:cNvGrpSpPr/>
        <p:nvPr/>
      </p:nvGrpSpPr>
      <p:grpSpPr>
        <a:xfrm>
          <a:off x="0" y="0"/>
          <a:ext cx="0" cy="0"/>
          <a:chOff x="0" y="0"/>
          <a:chExt cx="0" cy="0"/>
        </a:xfrm>
      </p:grpSpPr>
      <p:sp>
        <p:nvSpPr>
          <p:cNvPr id="7" name="Plassholder for lysbildenummer 5"/>
          <p:cNvSpPr txBox="1">
            <a:spLocks/>
          </p:cNvSpPr>
          <p:nvPr userDrawn="1"/>
        </p:nvSpPr>
        <p:spPr>
          <a:xfrm>
            <a:off x="-1" y="7705498"/>
            <a:ext cx="1024837" cy="438150"/>
          </a:xfrm>
          <a:prstGeom prst="rect">
            <a:avLst/>
          </a:prstGeom>
        </p:spPr>
        <p:txBody>
          <a:bodyPr/>
          <a:lstStyle>
            <a:defPPr>
              <a:defRPr lang="nb-NO"/>
            </a:defPPr>
            <a:lvl1pPr marL="0" algn="l"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91853A39-49B3-554A-AE82-85611CEBD8E3}" type="slidenum">
              <a:rPr lang="nb-NO" sz="1600" b="1" i="0" smtClean="0">
                <a:latin typeface="Arial"/>
                <a:cs typeface="Arial"/>
              </a:rPr>
              <a:pPr algn="ctr"/>
              <a:t>‹#›</a:t>
            </a:fld>
            <a:endParaRPr lang="nb-NO" sz="1600" b="1" i="0" dirty="0">
              <a:latin typeface="Arial"/>
              <a:cs typeface="Arial"/>
            </a:endParaRPr>
          </a:p>
        </p:txBody>
      </p:sp>
      <p:sp>
        <p:nvSpPr>
          <p:cNvPr id="5" name="Tittel 1">
            <a:extLst>
              <a:ext uri="{FF2B5EF4-FFF2-40B4-BE49-F238E27FC236}">
                <a16:creationId xmlns:a16="http://schemas.microsoft.com/office/drawing/2014/main" id="{901B6BB6-8BBC-1049-9603-B959ED93923A}"/>
              </a:ext>
            </a:extLst>
          </p:cNvPr>
          <p:cNvSpPr>
            <a:spLocks noGrp="1"/>
          </p:cNvSpPr>
          <p:nvPr>
            <p:ph type="title"/>
          </p:nvPr>
        </p:nvSpPr>
        <p:spPr>
          <a:xfrm>
            <a:off x="1571510" y="329568"/>
            <a:ext cx="12290425" cy="842077"/>
          </a:xfrm>
        </p:spPr>
        <p:txBody>
          <a:bodyPr wrap="square" anchor="t" anchorCtr="0">
            <a:spAutoFit/>
          </a:bodyPr>
          <a:lstStyle/>
          <a:p>
            <a:r>
              <a:rPr lang="nb-NO" dirty="0"/>
              <a:t>Klikk for å redigere tittelstil</a:t>
            </a:r>
          </a:p>
        </p:txBody>
      </p:sp>
      <p:sp>
        <p:nvSpPr>
          <p:cNvPr id="6" name="Plassholder for innhold 2">
            <a:extLst>
              <a:ext uri="{FF2B5EF4-FFF2-40B4-BE49-F238E27FC236}">
                <a16:creationId xmlns:a16="http://schemas.microsoft.com/office/drawing/2014/main" id="{E1E3CEDE-1D85-F54C-B415-CE6111D39453}"/>
              </a:ext>
            </a:extLst>
          </p:cNvPr>
          <p:cNvSpPr>
            <a:spLocks noGrp="1"/>
          </p:cNvSpPr>
          <p:nvPr>
            <p:ph idx="1"/>
          </p:nvPr>
        </p:nvSpPr>
        <p:spPr>
          <a:xfrm>
            <a:off x="1571510" y="1510234"/>
            <a:ext cx="12290425" cy="6195263"/>
          </a:xfrm>
        </p:spPr>
        <p:txBody>
          <a:body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spTree>
    <p:extLst>
      <p:ext uri="{BB962C8B-B14F-4D97-AF65-F5344CB8AC3E}">
        <p14:creationId xmlns:p14="http://schemas.microsoft.com/office/powerpoint/2010/main" val="28086676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userDrawn="1">
  <p:cSld name="Closing Slide">
    <p:bg>
      <p:bgPr>
        <a:solidFill>
          <a:schemeClr val="tx1"/>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8CD5142E-2E7B-1488-E5DB-290186766DFD}"/>
              </a:ext>
              <a:ext uri="{C183D7F6-B498-43B3-948B-1728B52AA6E4}">
                <adec:decorative xmlns:adec="http://schemas.microsoft.com/office/drawing/2017/decorative" val="1"/>
              </a:ext>
            </a:extLst>
          </p:cNvPr>
          <p:cNvGrpSpPr/>
          <p:nvPr userDrawn="1"/>
        </p:nvGrpSpPr>
        <p:grpSpPr>
          <a:xfrm>
            <a:off x="6459083" y="2691"/>
            <a:ext cx="8168291" cy="8234977"/>
            <a:chOff x="5382569" y="2242"/>
            <a:chExt cx="6806909" cy="6862481"/>
          </a:xfrm>
        </p:grpSpPr>
        <p:pic>
          <p:nvPicPr>
            <p:cNvPr id="6" name="Graphic 5">
              <a:extLst>
                <a:ext uri="{FF2B5EF4-FFF2-40B4-BE49-F238E27FC236}">
                  <a16:creationId xmlns:a16="http://schemas.microsoft.com/office/drawing/2014/main" id="{02299C1B-36CA-1E4A-2BE2-A212B68067E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140328" y="2242"/>
              <a:ext cx="6049150" cy="6862481"/>
            </a:xfrm>
            <a:prstGeom prst="rect">
              <a:avLst/>
            </a:prstGeom>
          </p:spPr>
        </p:pic>
        <p:pic>
          <p:nvPicPr>
            <p:cNvPr id="8" name="Graphic 7">
              <a:extLst>
                <a:ext uri="{FF2B5EF4-FFF2-40B4-BE49-F238E27FC236}">
                  <a16:creationId xmlns:a16="http://schemas.microsoft.com/office/drawing/2014/main" id="{37875AA7-8584-C85D-D920-B6F361221164}"/>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rot="10800000">
              <a:off x="5382569" y="5060315"/>
              <a:ext cx="927943" cy="1801301"/>
            </a:xfrm>
            <a:prstGeom prst="rect">
              <a:avLst/>
            </a:prstGeom>
          </p:spPr>
        </p:pic>
      </p:grpSp>
      <p:sp>
        <p:nvSpPr>
          <p:cNvPr id="2" name="Title 1"/>
          <p:cNvSpPr>
            <a:spLocks noGrp="1"/>
          </p:cNvSpPr>
          <p:nvPr>
            <p:ph type="ctrTitle" hasCustomPrompt="1"/>
          </p:nvPr>
        </p:nvSpPr>
        <p:spPr>
          <a:xfrm>
            <a:off x="8364392" y="2015060"/>
            <a:ext cx="5744252" cy="1821978"/>
          </a:xfrm>
        </p:spPr>
        <p:txBody>
          <a:bodyPr anchor="b">
            <a:normAutofit/>
          </a:bodyPr>
          <a:lstStyle>
            <a:lvl1pPr algn="l">
              <a:lnSpc>
                <a:spcPct val="90000"/>
              </a:lnSpc>
              <a:defRPr sz="7200" spc="120" baseline="0">
                <a:solidFill>
                  <a:schemeClr val="accent1"/>
                </a:solidFill>
              </a:defRPr>
            </a:lvl1pPr>
          </a:lstStyle>
          <a:p>
            <a:r>
              <a:rPr lang="en-US" dirty="0"/>
              <a:t>Add title </a:t>
            </a:r>
          </a:p>
        </p:txBody>
      </p:sp>
      <p:sp>
        <p:nvSpPr>
          <p:cNvPr id="14" name="Picture Placeholder 13">
            <a:extLst>
              <a:ext uri="{FF2B5EF4-FFF2-40B4-BE49-F238E27FC236}">
                <a16:creationId xmlns:a16="http://schemas.microsoft.com/office/drawing/2014/main" id="{4F200699-2797-D741-1EC1-B83FCA4B1977}"/>
              </a:ext>
            </a:extLst>
          </p:cNvPr>
          <p:cNvSpPr>
            <a:spLocks noGrp="1"/>
          </p:cNvSpPr>
          <p:nvPr>
            <p:ph type="pic" sz="quarter" idx="11"/>
          </p:nvPr>
        </p:nvSpPr>
        <p:spPr>
          <a:xfrm>
            <a:off x="-35399" y="-2683"/>
            <a:ext cx="8176949" cy="8245314"/>
          </a:xfrm>
          <a:custGeom>
            <a:avLst/>
            <a:gdLst>
              <a:gd name="connsiteX0" fmla="*/ 0 w 6064250"/>
              <a:gd name="connsiteY0" fmla="*/ 0 h 6877051"/>
              <a:gd name="connsiteX1" fmla="*/ 606425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6064250"/>
              <a:gd name="connsiteY0" fmla="*/ 0 h 6877051"/>
              <a:gd name="connsiteX1" fmla="*/ 584073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5840730"/>
              <a:gd name="connsiteY0" fmla="*/ 0 h 6887937"/>
              <a:gd name="connsiteX1" fmla="*/ 5840730 w 5840730"/>
              <a:gd name="connsiteY1" fmla="*/ 0 h 6887937"/>
              <a:gd name="connsiteX2" fmla="*/ 4028621 w 5840730"/>
              <a:gd name="connsiteY2" fmla="*/ 6887937 h 6887937"/>
              <a:gd name="connsiteX3" fmla="*/ 0 w 5840730"/>
              <a:gd name="connsiteY3" fmla="*/ 6877051 h 6887937"/>
              <a:gd name="connsiteX4" fmla="*/ 0 w 5840730"/>
              <a:gd name="connsiteY4" fmla="*/ 0 h 6887937"/>
              <a:gd name="connsiteX0" fmla="*/ 0 w 5840730"/>
              <a:gd name="connsiteY0" fmla="*/ 0 h 6887937"/>
              <a:gd name="connsiteX1" fmla="*/ 5840730 w 5840730"/>
              <a:gd name="connsiteY1" fmla="*/ 0 h 6887937"/>
              <a:gd name="connsiteX2" fmla="*/ 5090160 w 5840730"/>
              <a:gd name="connsiteY2" fmla="*/ 2775915 h 6887937"/>
              <a:gd name="connsiteX3" fmla="*/ 4028621 w 5840730"/>
              <a:gd name="connsiteY3" fmla="*/ 6887937 h 6887937"/>
              <a:gd name="connsiteX4" fmla="*/ 0 w 5840730"/>
              <a:gd name="connsiteY4" fmla="*/ 6877051 h 6887937"/>
              <a:gd name="connsiteX5" fmla="*/ 0 w 5840730"/>
              <a:gd name="connsiteY5"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028621 w 5840730"/>
              <a:gd name="connsiteY4" fmla="*/ 6887937 h 6887937"/>
              <a:gd name="connsiteX5" fmla="*/ 0 w 5840730"/>
              <a:gd name="connsiteY5" fmla="*/ 6877051 h 6887937"/>
              <a:gd name="connsiteX6" fmla="*/ 0 w 5840730"/>
              <a:gd name="connsiteY6"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785360 w 5840730"/>
              <a:gd name="connsiteY4" fmla="*/ 3926535 h 6887937"/>
              <a:gd name="connsiteX5" fmla="*/ 4028621 w 5840730"/>
              <a:gd name="connsiteY5" fmla="*/ 6887937 h 6887937"/>
              <a:gd name="connsiteX6" fmla="*/ 0 w 5840730"/>
              <a:gd name="connsiteY6" fmla="*/ 6877051 h 6887937"/>
              <a:gd name="connsiteX7" fmla="*/ 0 w 5840730"/>
              <a:gd name="connsiteY7"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22520 w 5840730"/>
              <a:gd name="connsiteY5" fmla="*/ 3415995 h 6887937"/>
              <a:gd name="connsiteX6" fmla="*/ 4785360 w 5840730"/>
              <a:gd name="connsiteY6" fmla="*/ 3926535 h 6887937"/>
              <a:gd name="connsiteX7" fmla="*/ 4028621 w 5840730"/>
              <a:gd name="connsiteY7" fmla="*/ 6887937 h 6887937"/>
              <a:gd name="connsiteX8" fmla="*/ 0 w 5840730"/>
              <a:gd name="connsiteY8" fmla="*/ 6877051 h 6887937"/>
              <a:gd name="connsiteX9" fmla="*/ 0 w 5840730"/>
              <a:gd name="connsiteY9"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4922520 w 5840730"/>
              <a:gd name="connsiteY6" fmla="*/ 341599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922520 w 5840730"/>
              <a:gd name="connsiteY7" fmla="*/ 341599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457700 w 5840730"/>
              <a:gd name="connsiteY7" fmla="*/ 384271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213860 w 5840730"/>
              <a:gd name="connsiteY7" fmla="*/ 4757115 h 6887937"/>
              <a:gd name="connsiteX8" fmla="*/ 4457700 w 5840730"/>
              <a:gd name="connsiteY8" fmla="*/ 384271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37760 w 5840730"/>
              <a:gd name="connsiteY5" fmla="*/ 16100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5681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933950 w 5840730"/>
              <a:gd name="connsiteY3" fmla="*/ 273781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61560 w 5840730"/>
              <a:gd name="connsiteY3" fmla="*/ 29435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42510 w 5840730"/>
              <a:gd name="connsiteY3" fmla="*/ 30197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560570 w 5840730"/>
              <a:gd name="connsiteY11" fmla="*/ 412084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09160 w 5840730"/>
              <a:gd name="connsiteY11" fmla="*/ 363316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6814124"/>
              <a:gd name="connsiteY0" fmla="*/ 0 h 6897807"/>
              <a:gd name="connsiteX1" fmla="*/ 6814124 w 6814124"/>
              <a:gd name="connsiteY1" fmla="*/ 9870 h 6897807"/>
              <a:gd name="connsiteX2" fmla="*/ 6063554 w 6814124"/>
              <a:gd name="connsiteY2" fmla="*/ 2785785 h 6897807"/>
              <a:gd name="connsiteX3" fmla="*/ 5827334 w 6814124"/>
              <a:gd name="connsiteY3" fmla="*/ 2972475 h 6897807"/>
              <a:gd name="connsiteX4" fmla="*/ 5728274 w 6814124"/>
              <a:gd name="connsiteY4" fmla="*/ 2701965 h 6897807"/>
              <a:gd name="connsiteX5" fmla="*/ 5953064 w 6814124"/>
              <a:gd name="connsiteY5" fmla="*/ 1856145 h 6897807"/>
              <a:gd name="connsiteX6" fmla="*/ 5846384 w 6814124"/>
              <a:gd name="connsiteY6" fmla="*/ 1581825 h 6897807"/>
              <a:gd name="connsiteX7" fmla="*/ 5629214 w 6814124"/>
              <a:gd name="connsiteY7" fmla="*/ 1779945 h 6897807"/>
              <a:gd name="connsiteX8" fmla="*/ 4867214 w 6814124"/>
              <a:gd name="connsiteY8" fmla="*/ 4698405 h 6897807"/>
              <a:gd name="connsiteX9" fmla="*/ 4966274 w 6814124"/>
              <a:gd name="connsiteY9" fmla="*/ 4915575 h 6897807"/>
              <a:gd name="connsiteX10" fmla="*/ 5187254 w 6814124"/>
              <a:gd name="connsiteY10" fmla="*/ 4766985 h 6897807"/>
              <a:gd name="connsiteX11" fmla="*/ 5431094 w 6814124"/>
              <a:gd name="connsiteY11" fmla="*/ 3852585 h 6897807"/>
              <a:gd name="connsiteX12" fmla="*/ 5659694 w 6814124"/>
              <a:gd name="connsiteY12" fmla="*/ 3723045 h 6897807"/>
              <a:gd name="connsiteX13" fmla="*/ 5758754 w 6814124"/>
              <a:gd name="connsiteY13" fmla="*/ 3936405 h 6897807"/>
              <a:gd name="connsiteX14" fmla="*/ 5002015 w 6814124"/>
              <a:gd name="connsiteY14" fmla="*/ 6897807 h 6897807"/>
              <a:gd name="connsiteX15" fmla="*/ 973394 w 6814124"/>
              <a:gd name="connsiteY15" fmla="*/ 6886921 h 6897807"/>
              <a:gd name="connsiteX16" fmla="*/ 0 w 6814124"/>
              <a:gd name="connsiteY16" fmla="*/ 0 h 6897807"/>
              <a:gd name="connsiteX0" fmla="*/ 0 w 6814124"/>
              <a:gd name="connsiteY0" fmla="*/ 0 h 6897807"/>
              <a:gd name="connsiteX1" fmla="*/ 6814124 w 6814124"/>
              <a:gd name="connsiteY1" fmla="*/ 9870 h 6897807"/>
              <a:gd name="connsiteX2" fmla="*/ 6063554 w 6814124"/>
              <a:gd name="connsiteY2" fmla="*/ 2785785 h 6897807"/>
              <a:gd name="connsiteX3" fmla="*/ 5827334 w 6814124"/>
              <a:gd name="connsiteY3" fmla="*/ 2972475 h 6897807"/>
              <a:gd name="connsiteX4" fmla="*/ 5728274 w 6814124"/>
              <a:gd name="connsiteY4" fmla="*/ 2701965 h 6897807"/>
              <a:gd name="connsiteX5" fmla="*/ 5953064 w 6814124"/>
              <a:gd name="connsiteY5" fmla="*/ 1856145 h 6897807"/>
              <a:gd name="connsiteX6" fmla="*/ 5846384 w 6814124"/>
              <a:gd name="connsiteY6" fmla="*/ 1581825 h 6897807"/>
              <a:gd name="connsiteX7" fmla="*/ 5629214 w 6814124"/>
              <a:gd name="connsiteY7" fmla="*/ 1779945 h 6897807"/>
              <a:gd name="connsiteX8" fmla="*/ 4867214 w 6814124"/>
              <a:gd name="connsiteY8" fmla="*/ 4698405 h 6897807"/>
              <a:gd name="connsiteX9" fmla="*/ 4966274 w 6814124"/>
              <a:gd name="connsiteY9" fmla="*/ 4915575 h 6897807"/>
              <a:gd name="connsiteX10" fmla="*/ 5187254 w 6814124"/>
              <a:gd name="connsiteY10" fmla="*/ 4766985 h 6897807"/>
              <a:gd name="connsiteX11" fmla="*/ 5431094 w 6814124"/>
              <a:gd name="connsiteY11" fmla="*/ 3852585 h 6897807"/>
              <a:gd name="connsiteX12" fmla="*/ 5659694 w 6814124"/>
              <a:gd name="connsiteY12" fmla="*/ 3723045 h 6897807"/>
              <a:gd name="connsiteX13" fmla="*/ 5758754 w 6814124"/>
              <a:gd name="connsiteY13" fmla="*/ 3936405 h 6897807"/>
              <a:gd name="connsiteX14" fmla="*/ 5002015 w 6814124"/>
              <a:gd name="connsiteY14" fmla="*/ 6897807 h 6897807"/>
              <a:gd name="connsiteX15" fmla="*/ 973394 w 6814124"/>
              <a:gd name="connsiteY15" fmla="*/ 6886921 h 6897807"/>
              <a:gd name="connsiteX16" fmla="*/ 0 w 6814124"/>
              <a:gd name="connsiteY16" fmla="*/ 0 h 6897807"/>
              <a:gd name="connsiteX0" fmla="*/ 0 w 6814124"/>
              <a:gd name="connsiteY0" fmla="*/ 0 h 6887938"/>
              <a:gd name="connsiteX1" fmla="*/ 6814124 w 6814124"/>
              <a:gd name="connsiteY1" fmla="*/ 1 h 6887938"/>
              <a:gd name="connsiteX2" fmla="*/ 6063554 w 6814124"/>
              <a:gd name="connsiteY2" fmla="*/ 2775916 h 6887938"/>
              <a:gd name="connsiteX3" fmla="*/ 5827334 w 6814124"/>
              <a:gd name="connsiteY3" fmla="*/ 2962606 h 6887938"/>
              <a:gd name="connsiteX4" fmla="*/ 5728274 w 6814124"/>
              <a:gd name="connsiteY4" fmla="*/ 2692096 h 6887938"/>
              <a:gd name="connsiteX5" fmla="*/ 5953064 w 6814124"/>
              <a:gd name="connsiteY5" fmla="*/ 1846276 h 6887938"/>
              <a:gd name="connsiteX6" fmla="*/ 5846384 w 6814124"/>
              <a:gd name="connsiteY6" fmla="*/ 1571956 h 6887938"/>
              <a:gd name="connsiteX7" fmla="*/ 5629214 w 6814124"/>
              <a:gd name="connsiteY7" fmla="*/ 1770076 h 6887938"/>
              <a:gd name="connsiteX8" fmla="*/ 4867214 w 6814124"/>
              <a:gd name="connsiteY8" fmla="*/ 4688536 h 6887938"/>
              <a:gd name="connsiteX9" fmla="*/ 4966274 w 6814124"/>
              <a:gd name="connsiteY9" fmla="*/ 4905706 h 6887938"/>
              <a:gd name="connsiteX10" fmla="*/ 5187254 w 6814124"/>
              <a:gd name="connsiteY10" fmla="*/ 4757116 h 6887938"/>
              <a:gd name="connsiteX11" fmla="*/ 5431094 w 6814124"/>
              <a:gd name="connsiteY11" fmla="*/ 3842716 h 6887938"/>
              <a:gd name="connsiteX12" fmla="*/ 5659694 w 6814124"/>
              <a:gd name="connsiteY12" fmla="*/ 3713176 h 6887938"/>
              <a:gd name="connsiteX13" fmla="*/ 5758754 w 6814124"/>
              <a:gd name="connsiteY13" fmla="*/ 3926536 h 6887938"/>
              <a:gd name="connsiteX14" fmla="*/ 5002015 w 6814124"/>
              <a:gd name="connsiteY14" fmla="*/ 6887938 h 6887938"/>
              <a:gd name="connsiteX15" fmla="*/ 973394 w 6814124"/>
              <a:gd name="connsiteY15" fmla="*/ 6877052 h 6887938"/>
              <a:gd name="connsiteX16" fmla="*/ 0 w 6814124"/>
              <a:gd name="connsiteY16" fmla="*/ 0 h 6887938"/>
              <a:gd name="connsiteX0" fmla="*/ 0 w 6814124"/>
              <a:gd name="connsiteY0" fmla="*/ 0 h 6887938"/>
              <a:gd name="connsiteX1" fmla="*/ 6814124 w 6814124"/>
              <a:gd name="connsiteY1" fmla="*/ 1 h 6887938"/>
              <a:gd name="connsiteX2" fmla="*/ 6063554 w 6814124"/>
              <a:gd name="connsiteY2" fmla="*/ 2775916 h 6887938"/>
              <a:gd name="connsiteX3" fmla="*/ 5827334 w 6814124"/>
              <a:gd name="connsiteY3" fmla="*/ 2962606 h 6887938"/>
              <a:gd name="connsiteX4" fmla="*/ 5728274 w 6814124"/>
              <a:gd name="connsiteY4" fmla="*/ 2692096 h 6887938"/>
              <a:gd name="connsiteX5" fmla="*/ 5953064 w 6814124"/>
              <a:gd name="connsiteY5" fmla="*/ 1846276 h 6887938"/>
              <a:gd name="connsiteX6" fmla="*/ 5846384 w 6814124"/>
              <a:gd name="connsiteY6" fmla="*/ 1571956 h 6887938"/>
              <a:gd name="connsiteX7" fmla="*/ 5629214 w 6814124"/>
              <a:gd name="connsiteY7" fmla="*/ 1770076 h 6887938"/>
              <a:gd name="connsiteX8" fmla="*/ 4867214 w 6814124"/>
              <a:gd name="connsiteY8" fmla="*/ 4688536 h 6887938"/>
              <a:gd name="connsiteX9" fmla="*/ 4966274 w 6814124"/>
              <a:gd name="connsiteY9" fmla="*/ 4905706 h 6887938"/>
              <a:gd name="connsiteX10" fmla="*/ 5187254 w 6814124"/>
              <a:gd name="connsiteY10" fmla="*/ 4757116 h 6887938"/>
              <a:gd name="connsiteX11" fmla="*/ 5431094 w 6814124"/>
              <a:gd name="connsiteY11" fmla="*/ 3842716 h 6887938"/>
              <a:gd name="connsiteX12" fmla="*/ 5659694 w 6814124"/>
              <a:gd name="connsiteY12" fmla="*/ 3713176 h 6887938"/>
              <a:gd name="connsiteX13" fmla="*/ 5758754 w 6814124"/>
              <a:gd name="connsiteY13" fmla="*/ 3926536 h 6887938"/>
              <a:gd name="connsiteX14" fmla="*/ 5002015 w 6814124"/>
              <a:gd name="connsiteY14" fmla="*/ 6887938 h 6887938"/>
              <a:gd name="connsiteX15" fmla="*/ 0 w 6814124"/>
              <a:gd name="connsiteY15" fmla="*/ 6877052 h 6887938"/>
              <a:gd name="connsiteX16" fmla="*/ 0 w 6814124"/>
              <a:gd name="connsiteY16" fmla="*/ 0 h 6887938"/>
              <a:gd name="connsiteX0" fmla="*/ 0 w 6814124"/>
              <a:gd name="connsiteY0" fmla="*/ 0 h 6896790"/>
              <a:gd name="connsiteX1" fmla="*/ 6814124 w 6814124"/>
              <a:gd name="connsiteY1" fmla="*/ 1 h 6896790"/>
              <a:gd name="connsiteX2" fmla="*/ 6063554 w 6814124"/>
              <a:gd name="connsiteY2" fmla="*/ 2775916 h 6896790"/>
              <a:gd name="connsiteX3" fmla="*/ 5827334 w 6814124"/>
              <a:gd name="connsiteY3" fmla="*/ 2962606 h 6896790"/>
              <a:gd name="connsiteX4" fmla="*/ 5728274 w 6814124"/>
              <a:gd name="connsiteY4" fmla="*/ 2692096 h 6896790"/>
              <a:gd name="connsiteX5" fmla="*/ 5953064 w 6814124"/>
              <a:gd name="connsiteY5" fmla="*/ 1846276 h 6896790"/>
              <a:gd name="connsiteX6" fmla="*/ 5846384 w 6814124"/>
              <a:gd name="connsiteY6" fmla="*/ 1571956 h 6896790"/>
              <a:gd name="connsiteX7" fmla="*/ 5629214 w 6814124"/>
              <a:gd name="connsiteY7" fmla="*/ 1770076 h 6896790"/>
              <a:gd name="connsiteX8" fmla="*/ 4867214 w 6814124"/>
              <a:gd name="connsiteY8" fmla="*/ 4688536 h 6896790"/>
              <a:gd name="connsiteX9" fmla="*/ 4966274 w 6814124"/>
              <a:gd name="connsiteY9" fmla="*/ 4905706 h 6896790"/>
              <a:gd name="connsiteX10" fmla="*/ 5187254 w 6814124"/>
              <a:gd name="connsiteY10" fmla="*/ 4757116 h 6896790"/>
              <a:gd name="connsiteX11" fmla="*/ 5431094 w 6814124"/>
              <a:gd name="connsiteY11" fmla="*/ 3842716 h 6896790"/>
              <a:gd name="connsiteX12" fmla="*/ 5659694 w 6814124"/>
              <a:gd name="connsiteY12" fmla="*/ 3713176 h 6896790"/>
              <a:gd name="connsiteX13" fmla="*/ 5758754 w 6814124"/>
              <a:gd name="connsiteY13" fmla="*/ 3926536 h 6896790"/>
              <a:gd name="connsiteX14" fmla="*/ 5002015 w 6814124"/>
              <a:gd name="connsiteY14" fmla="*/ 6887938 h 6896790"/>
              <a:gd name="connsiteX15" fmla="*/ 0 w 6814124"/>
              <a:gd name="connsiteY15" fmla="*/ 6896790 h 6896790"/>
              <a:gd name="connsiteX16" fmla="*/ 0 w 6814124"/>
              <a:gd name="connsiteY16" fmla="*/ 0 h 6896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814124" h="6896790">
                <a:moveTo>
                  <a:pt x="0" y="0"/>
                </a:moveTo>
                <a:lnTo>
                  <a:pt x="6814124" y="1"/>
                </a:lnTo>
                <a:lnTo>
                  <a:pt x="6063554" y="2775916"/>
                </a:lnTo>
                <a:cubicBezTo>
                  <a:pt x="6030534" y="2883866"/>
                  <a:pt x="5993704" y="2976576"/>
                  <a:pt x="5827334" y="2962606"/>
                </a:cubicBezTo>
                <a:cubicBezTo>
                  <a:pt x="5641914" y="2845766"/>
                  <a:pt x="5734624" y="2747976"/>
                  <a:pt x="5728274" y="2692096"/>
                </a:cubicBezTo>
                <a:cubicBezTo>
                  <a:pt x="5818444" y="2355546"/>
                  <a:pt x="5878134" y="2121866"/>
                  <a:pt x="5953064" y="1846276"/>
                </a:cubicBezTo>
                <a:cubicBezTo>
                  <a:pt x="5994974" y="1687526"/>
                  <a:pt x="5969574" y="1615136"/>
                  <a:pt x="5846384" y="1571956"/>
                </a:cubicBezTo>
                <a:cubicBezTo>
                  <a:pt x="5711764" y="1563066"/>
                  <a:pt x="5672394" y="1597356"/>
                  <a:pt x="5629214" y="1770076"/>
                </a:cubicBezTo>
                <a:cubicBezTo>
                  <a:pt x="5644454" y="1858976"/>
                  <a:pt x="4851974" y="4599636"/>
                  <a:pt x="4867214" y="4688536"/>
                </a:cubicBezTo>
                <a:cubicBezTo>
                  <a:pt x="4832289" y="4824426"/>
                  <a:pt x="4898964" y="4880306"/>
                  <a:pt x="4966274" y="4905706"/>
                </a:cubicBezTo>
                <a:cubicBezTo>
                  <a:pt x="5075494" y="4904436"/>
                  <a:pt x="5132009" y="4917136"/>
                  <a:pt x="5187254" y="4757116"/>
                </a:cubicBezTo>
                <a:lnTo>
                  <a:pt x="5431094" y="3842716"/>
                </a:lnTo>
                <a:cubicBezTo>
                  <a:pt x="5455224" y="3756356"/>
                  <a:pt x="5528884" y="3692856"/>
                  <a:pt x="5659694" y="3713176"/>
                </a:cubicBezTo>
                <a:cubicBezTo>
                  <a:pt x="5803204" y="3791916"/>
                  <a:pt x="5756214" y="3882086"/>
                  <a:pt x="5758754" y="3926536"/>
                </a:cubicBezTo>
                <a:lnTo>
                  <a:pt x="5002015" y="6887938"/>
                </a:lnTo>
                <a:lnTo>
                  <a:pt x="0" y="6896790"/>
                </a:lnTo>
                <a:lnTo>
                  <a:pt x="0" y="0"/>
                </a:lnTo>
                <a:close/>
              </a:path>
            </a:pathLst>
          </a:custGeom>
          <a:solidFill>
            <a:schemeClr val="bg2"/>
          </a:solidFill>
          <a:ln>
            <a:noFill/>
          </a:ln>
        </p:spPr>
        <p:txBody>
          <a:bodyPr anchor="ctr"/>
          <a:lstStyle>
            <a:lvl1pPr algn="ctr">
              <a:defRPr baseline="-25000"/>
            </a:lvl1pPr>
          </a:lstStyle>
          <a:p>
            <a:r>
              <a:rPr lang="en-US"/>
              <a:t>Click icon to add picture</a:t>
            </a:r>
            <a:endParaRPr lang="en-US" dirty="0"/>
          </a:p>
        </p:txBody>
      </p:sp>
      <p:sp>
        <p:nvSpPr>
          <p:cNvPr id="7" name="Text Placeholder 6">
            <a:extLst>
              <a:ext uri="{FF2B5EF4-FFF2-40B4-BE49-F238E27FC236}">
                <a16:creationId xmlns:a16="http://schemas.microsoft.com/office/drawing/2014/main" id="{E1A56017-320A-546E-A749-7145642CB967}"/>
              </a:ext>
            </a:extLst>
          </p:cNvPr>
          <p:cNvSpPr>
            <a:spLocks noGrp="1"/>
          </p:cNvSpPr>
          <p:nvPr>
            <p:ph type="body" sz="quarter" idx="12" hasCustomPrompt="1"/>
          </p:nvPr>
        </p:nvSpPr>
        <p:spPr>
          <a:xfrm>
            <a:off x="8364391" y="4498750"/>
            <a:ext cx="5744254" cy="2709616"/>
          </a:xfrm>
        </p:spPr>
        <p:txBody>
          <a:bodyPr lIns="91440" tIns="0">
            <a:normAutofit/>
          </a:bodyPr>
          <a:lstStyle>
            <a:lvl1pPr marL="0" indent="0">
              <a:spcBef>
                <a:spcPts val="0"/>
              </a:spcBef>
              <a:spcAft>
                <a:spcPts val="0"/>
              </a:spcAft>
              <a:buFont typeface="Courier New" panose="02070309020205020404" pitchFamily="49" charset="0"/>
              <a:buNone/>
              <a:defRPr sz="1920">
                <a:solidFill>
                  <a:schemeClr val="bg1"/>
                </a:solidFill>
              </a:defRPr>
            </a:lvl1pPr>
            <a:lvl2pPr marL="329184" indent="-329184">
              <a:buFont typeface="Courier New" panose="02070309020205020404" pitchFamily="49" charset="0"/>
              <a:buChar char="o"/>
              <a:defRPr sz="1440">
                <a:solidFill>
                  <a:schemeClr val="bg1"/>
                </a:solidFill>
              </a:defRPr>
            </a:lvl2pPr>
            <a:lvl3pPr marL="329184" indent="-329184">
              <a:buFont typeface="Courier New" panose="02070309020205020404" pitchFamily="49" charset="0"/>
              <a:buChar char="o"/>
              <a:defRPr sz="1260">
                <a:solidFill>
                  <a:schemeClr val="bg1"/>
                </a:solidFill>
              </a:defRPr>
            </a:lvl3pPr>
            <a:lvl4pPr marL="329184" indent="-329184">
              <a:buFont typeface="Courier New" panose="02070309020205020404" pitchFamily="49" charset="0"/>
              <a:buChar char="o"/>
              <a:defRPr sz="1260">
                <a:solidFill>
                  <a:schemeClr val="bg1"/>
                </a:solidFill>
              </a:defRPr>
            </a:lvl4pPr>
            <a:lvl5pPr marL="329184" indent="-329184">
              <a:buFont typeface="Courier New" panose="02070309020205020404" pitchFamily="49" charset="0"/>
              <a:buChar char="o"/>
              <a:defRPr sz="1260">
                <a:solidFill>
                  <a:schemeClr val="bg1"/>
                </a:solidFill>
              </a:defRPr>
            </a:lvl5pPr>
          </a:lstStyle>
          <a:p>
            <a:pPr lvl="0"/>
            <a:r>
              <a:rPr lang="en-US" dirty="0"/>
              <a:t>Click to add text</a:t>
            </a:r>
          </a:p>
        </p:txBody>
      </p:sp>
      <p:grpSp>
        <p:nvGrpSpPr>
          <p:cNvPr id="3" name="Group 2">
            <a:extLst>
              <a:ext uri="{FF2B5EF4-FFF2-40B4-BE49-F238E27FC236}">
                <a16:creationId xmlns:a16="http://schemas.microsoft.com/office/drawing/2014/main" id="{2D1226B1-E438-B98C-74AA-15297E2869AC}"/>
              </a:ext>
            </a:extLst>
          </p:cNvPr>
          <p:cNvGrpSpPr/>
          <p:nvPr userDrawn="1"/>
        </p:nvGrpSpPr>
        <p:grpSpPr>
          <a:xfrm>
            <a:off x="10972801" y="7594540"/>
            <a:ext cx="2591913" cy="481557"/>
            <a:chOff x="5179092" y="5483822"/>
            <a:chExt cx="3294001" cy="612000"/>
          </a:xfrm>
        </p:grpSpPr>
        <p:pic>
          <p:nvPicPr>
            <p:cNvPr id="4" name="Picture 3">
              <a:extLst>
                <a:ext uri="{FF2B5EF4-FFF2-40B4-BE49-F238E27FC236}">
                  <a16:creationId xmlns:a16="http://schemas.microsoft.com/office/drawing/2014/main" id="{0E1D0B9D-63B5-DAC2-ED23-816BD7F9EB21}"/>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5" name="Picture 4">
              <a:extLst>
                <a:ext uri="{FF2B5EF4-FFF2-40B4-BE49-F238E27FC236}">
                  <a16:creationId xmlns:a16="http://schemas.microsoft.com/office/drawing/2014/main" id="{BD38B8C8-0F76-05A7-0A45-65FC84BF9CE6}"/>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15691321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vaslaid argine">
    <p:spTree>
      <p:nvGrpSpPr>
        <p:cNvPr id="1" name=""/>
        <p:cNvGrpSpPr/>
        <p:nvPr/>
      </p:nvGrpSpPr>
      <p:grpSpPr>
        <a:xfrm>
          <a:off x="0" y="0"/>
          <a:ext cx="0" cy="0"/>
          <a:chOff x="0" y="0"/>
          <a:chExt cx="0" cy="0"/>
        </a:xfrm>
      </p:grpSpPr>
      <p:pic>
        <p:nvPicPr>
          <p:cNvPr id="19" name="Pilt 2"/>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0" y="0"/>
            <a:ext cx="14625401" cy="8229600"/>
          </a:xfrm>
          <a:prstGeom prst="rect">
            <a:avLst/>
          </a:prstGeom>
        </p:spPr>
      </p:pic>
      <p:sp>
        <p:nvSpPr>
          <p:cNvPr id="10" name="Freeform 9"/>
          <p:cNvSpPr/>
          <p:nvPr userDrawn="1"/>
        </p:nvSpPr>
        <p:spPr>
          <a:xfrm>
            <a:off x="-1" y="3975225"/>
            <a:ext cx="14630400" cy="4254376"/>
          </a:xfrm>
          <a:custGeom>
            <a:avLst/>
            <a:gdLst>
              <a:gd name="connsiteX0" fmla="*/ 986101 w 12192000"/>
              <a:gd name="connsiteY0" fmla="*/ 0 h 3545313"/>
              <a:gd name="connsiteX1" fmla="*/ 12192000 w 12192000"/>
              <a:gd name="connsiteY1" fmla="*/ 0 h 3545313"/>
              <a:gd name="connsiteX2" fmla="*/ 12192000 w 12192000"/>
              <a:gd name="connsiteY2" fmla="*/ 510802 h 3545313"/>
              <a:gd name="connsiteX3" fmla="*/ 12192000 w 12192000"/>
              <a:gd name="connsiteY3" fmla="*/ 1543258 h 3545313"/>
              <a:gd name="connsiteX4" fmla="*/ 12192000 w 12192000"/>
              <a:gd name="connsiteY4" fmla="*/ 3545313 h 3545313"/>
              <a:gd name="connsiteX5" fmla="*/ 986101 w 12192000"/>
              <a:gd name="connsiteY5" fmla="*/ 3545313 h 3545313"/>
              <a:gd name="connsiteX6" fmla="*/ 475299 w 12192000"/>
              <a:gd name="connsiteY6" fmla="*/ 3545313 h 3545313"/>
              <a:gd name="connsiteX7" fmla="*/ 0 w 12192000"/>
              <a:gd name="connsiteY7" fmla="*/ 3545313 h 3545313"/>
              <a:gd name="connsiteX8" fmla="*/ 0 w 12192000"/>
              <a:gd name="connsiteY8" fmla="*/ 1543258 h 3545313"/>
              <a:gd name="connsiteX9" fmla="*/ 475299 w 12192000"/>
              <a:gd name="connsiteY9" fmla="*/ 1543258 h 3545313"/>
              <a:gd name="connsiteX10" fmla="*/ 475299 w 12192000"/>
              <a:gd name="connsiteY10" fmla="*/ 510802 h 3545313"/>
              <a:gd name="connsiteX11" fmla="*/ 986101 w 12192000"/>
              <a:gd name="connsiteY11" fmla="*/ 510802 h 3545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3545313">
                <a:moveTo>
                  <a:pt x="986101" y="0"/>
                </a:moveTo>
                <a:lnTo>
                  <a:pt x="12192000" y="0"/>
                </a:lnTo>
                <a:lnTo>
                  <a:pt x="12192000" y="510802"/>
                </a:lnTo>
                <a:lnTo>
                  <a:pt x="12192000" y="1543258"/>
                </a:lnTo>
                <a:lnTo>
                  <a:pt x="12192000" y="3545313"/>
                </a:lnTo>
                <a:lnTo>
                  <a:pt x="986101" y="3545313"/>
                </a:lnTo>
                <a:lnTo>
                  <a:pt x="475299" y="3545313"/>
                </a:lnTo>
                <a:lnTo>
                  <a:pt x="0" y="3545313"/>
                </a:lnTo>
                <a:lnTo>
                  <a:pt x="0" y="1543258"/>
                </a:lnTo>
                <a:lnTo>
                  <a:pt x="475299" y="1543258"/>
                </a:lnTo>
                <a:lnTo>
                  <a:pt x="475299" y="510802"/>
                </a:lnTo>
                <a:lnTo>
                  <a:pt x="986101" y="510802"/>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160" dirty="0"/>
          </a:p>
        </p:txBody>
      </p:sp>
      <p:sp>
        <p:nvSpPr>
          <p:cNvPr id="6" name="TextBox 5"/>
          <p:cNvSpPr txBox="1">
            <a:spLocks noChangeArrowheads="1"/>
          </p:cNvSpPr>
          <p:nvPr userDrawn="1"/>
        </p:nvSpPr>
        <p:spPr bwMode="auto">
          <a:xfrm>
            <a:off x="1" y="-1190625"/>
            <a:ext cx="184731" cy="4247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eaLnBrk="1" hangingPunct="1">
              <a:defRPr/>
            </a:pPr>
            <a:endParaRPr lang="en-US" altLang="en-US" sz="2160"/>
          </a:p>
        </p:txBody>
      </p:sp>
      <p:sp>
        <p:nvSpPr>
          <p:cNvPr id="11" name="Text Placeholder 17"/>
          <p:cNvSpPr>
            <a:spLocks noGrp="1"/>
          </p:cNvSpPr>
          <p:nvPr>
            <p:ph type="body" sz="quarter" idx="12" hasCustomPrompt="1"/>
          </p:nvPr>
        </p:nvSpPr>
        <p:spPr>
          <a:xfrm>
            <a:off x="1130731" y="5366545"/>
            <a:ext cx="10670875" cy="616321"/>
          </a:xfrm>
          <a:prstGeom prst="rect">
            <a:avLst/>
          </a:prstGeom>
          <a:noFill/>
        </p:spPr>
        <p:txBody>
          <a:bodyPr lIns="0" tIns="0" rIns="0" bIns="0">
            <a:noAutofit/>
          </a:bodyPr>
          <a:lstStyle>
            <a:lvl1pPr marL="0" marR="0" indent="0" algn="l" defTabSz="1097280" rtl="0" eaLnBrk="1" fontAlgn="auto" latinLnBrk="0" hangingPunct="1">
              <a:lnSpc>
                <a:spcPct val="90000"/>
              </a:lnSpc>
              <a:spcBef>
                <a:spcPts val="1200"/>
              </a:spcBef>
              <a:spcAft>
                <a:spcPts val="0"/>
              </a:spcAft>
              <a:buClrTx/>
              <a:buSzTx/>
              <a:buFont typeface="Arial"/>
              <a:buNone/>
              <a:tabLst/>
              <a:defRPr sz="3840" b="1" i="0" cap="all" baseline="0">
                <a:solidFill>
                  <a:schemeClr val="accent5"/>
                </a:solidFill>
                <a:latin typeface="Verdana" charset="0"/>
              </a:defRPr>
            </a:lvl1pPr>
          </a:lstStyle>
          <a:p>
            <a:r>
              <a:rPr lang="et-EE" sz="4320" dirty="0" err="1"/>
              <a:t>Presentation</a:t>
            </a:r>
            <a:r>
              <a:rPr lang="et-EE" sz="4320" dirty="0"/>
              <a:t> TITLE</a:t>
            </a:r>
            <a:endParaRPr lang="et-EE" sz="4320" dirty="0">
              <a:solidFill>
                <a:schemeClr val="accent1"/>
              </a:solidFill>
            </a:endParaRPr>
          </a:p>
        </p:txBody>
      </p:sp>
      <p:sp>
        <p:nvSpPr>
          <p:cNvPr id="12" name="Text Placeholder 19"/>
          <p:cNvSpPr>
            <a:spLocks noGrp="1"/>
          </p:cNvSpPr>
          <p:nvPr>
            <p:ph type="body" sz="quarter" idx="13" hasCustomPrompt="1"/>
          </p:nvPr>
        </p:nvSpPr>
        <p:spPr>
          <a:xfrm>
            <a:off x="1157494" y="6949441"/>
            <a:ext cx="5686242" cy="939289"/>
          </a:xfrm>
          <a:prstGeom prst="rect">
            <a:avLst/>
          </a:prstGeom>
        </p:spPr>
        <p:txBody>
          <a:bodyPr lIns="0" tIns="0" rIns="0" bIns="0">
            <a:noAutofit/>
          </a:bodyPr>
          <a:lstStyle>
            <a:lvl1pPr marL="0" marR="0" indent="0" algn="l" defTabSz="1097280" rtl="0" eaLnBrk="1" fontAlgn="auto" latinLnBrk="0" hangingPunct="1">
              <a:lnSpc>
                <a:spcPct val="100000"/>
              </a:lnSpc>
              <a:spcBef>
                <a:spcPts val="0"/>
              </a:spcBef>
              <a:spcAft>
                <a:spcPts val="0"/>
              </a:spcAft>
              <a:buClrTx/>
              <a:buSzTx/>
              <a:buFont typeface="Arial"/>
              <a:buNone/>
              <a:tabLst/>
              <a:defRPr sz="2400" baseline="0">
                <a:solidFill>
                  <a:srgbClr val="332B60"/>
                </a:solidFill>
                <a:latin typeface="Verdana" charset="0"/>
              </a:defRPr>
            </a:lvl1pPr>
          </a:lstStyle>
          <a:p>
            <a:pPr>
              <a:lnSpc>
                <a:spcPct val="100000"/>
              </a:lnSpc>
              <a:spcBef>
                <a:spcPts val="0"/>
              </a:spcBef>
            </a:pPr>
            <a:r>
              <a:rPr lang="et-EE" sz="2160" dirty="0" err="1"/>
              <a:t>First</a:t>
            </a:r>
            <a:r>
              <a:rPr lang="et-EE" sz="2160" dirty="0"/>
              <a:t> </a:t>
            </a:r>
            <a:r>
              <a:rPr lang="et-EE" sz="2160" dirty="0" err="1"/>
              <a:t>Name</a:t>
            </a:r>
            <a:r>
              <a:rPr lang="et-EE" sz="2160" dirty="0"/>
              <a:t> Last </a:t>
            </a:r>
            <a:r>
              <a:rPr lang="et-EE" sz="2160" dirty="0" err="1"/>
              <a:t>Name</a:t>
            </a:r>
            <a:br>
              <a:rPr lang="et-EE" sz="2160" dirty="0"/>
            </a:br>
            <a:r>
              <a:rPr lang="et-EE" sz="2160" dirty="0" err="1"/>
              <a:t>Name</a:t>
            </a:r>
            <a:r>
              <a:rPr lang="et-EE" sz="2160" dirty="0"/>
              <a:t> of </a:t>
            </a:r>
            <a:r>
              <a:rPr lang="et-EE" sz="2160" dirty="0" err="1"/>
              <a:t>Faculty</a:t>
            </a:r>
            <a:r>
              <a:rPr lang="et-EE" sz="2160" dirty="0"/>
              <a:t> / </a:t>
            </a:r>
            <a:r>
              <a:rPr lang="et-EE" sz="2160" dirty="0" err="1"/>
              <a:t>Institute</a:t>
            </a:r>
            <a:endParaRPr lang="et-EE" sz="2160" dirty="0"/>
          </a:p>
          <a:p>
            <a:pPr>
              <a:lnSpc>
                <a:spcPct val="100000"/>
              </a:lnSpc>
              <a:spcBef>
                <a:spcPts val="0"/>
              </a:spcBef>
            </a:pPr>
            <a:r>
              <a:rPr lang="en-US" sz="2160" dirty="0"/>
              <a:t>Estonian Maritime Academy</a:t>
            </a:r>
            <a:endParaRPr lang="et-EE" sz="2160" dirty="0"/>
          </a:p>
        </p:txBody>
      </p:sp>
      <p:sp>
        <p:nvSpPr>
          <p:cNvPr id="14" name="TextBox 13"/>
          <p:cNvSpPr txBox="1"/>
          <p:nvPr userDrawn="1"/>
        </p:nvSpPr>
        <p:spPr>
          <a:xfrm>
            <a:off x="10388259" y="7508693"/>
            <a:ext cx="3209026" cy="424732"/>
          </a:xfrm>
          <a:prstGeom prst="rect">
            <a:avLst/>
          </a:prstGeom>
          <a:noFill/>
        </p:spPr>
        <p:txBody>
          <a:bodyPr wrap="square" rtlCol="0">
            <a:spAutoFit/>
          </a:bodyPr>
          <a:lstStyle/>
          <a:p>
            <a:pPr algn="r"/>
            <a:r>
              <a:rPr lang="et-EE" sz="2160" dirty="0">
                <a:solidFill>
                  <a:srgbClr val="332B60"/>
                </a:solidFill>
                <a:latin typeface="+mn-lt"/>
              </a:rPr>
              <a:t>DD.MM.YYYY</a:t>
            </a:r>
          </a:p>
        </p:txBody>
      </p:sp>
      <p:sp>
        <p:nvSpPr>
          <p:cNvPr id="16" name="Text Placeholder 17"/>
          <p:cNvSpPr>
            <a:spLocks noGrp="1"/>
          </p:cNvSpPr>
          <p:nvPr>
            <p:ph type="body" sz="quarter" idx="14" hasCustomPrompt="1"/>
          </p:nvPr>
        </p:nvSpPr>
        <p:spPr>
          <a:xfrm>
            <a:off x="1130731" y="5954080"/>
            <a:ext cx="10670875" cy="577712"/>
          </a:xfrm>
          <a:prstGeom prst="rect">
            <a:avLst/>
          </a:prstGeom>
          <a:noFill/>
        </p:spPr>
        <p:txBody>
          <a:bodyPr lIns="0" tIns="0" rIns="0" bIns="0">
            <a:noAutofit/>
          </a:bodyPr>
          <a:lstStyle>
            <a:lvl1pPr marL="0" marR="0" indent="0" algn="l" defTabSz="1097280" rtl="0" eaLnBrk="1" fontAlgn="auto" latinLnBrk="0" hangingPunct="1">
              <a:lnSpc>
                <a:spcPct val="90000"/>
              </a:lnSpc>
              <a:spcBef>
                <a:spcPts val="1200"/>
              </a:spcBef>
              <a:spcAft>
                <a:spcPts val="0"/>
              </a:spcAft>
              <a:buClrTx/>
              <a:buSzTx/>
              <a:buFont typeface="Arial"/>
              <a:buNone/>
              <a:tabLst/>
              <a:defRPr sz="3840" b="1" i="0" cap="all" baseline="0">
                <a:ln>
                  <a:noFill/>
                </a:ln>
                <a:solidFill>
                  <a:schemeClr val="accent4"/>
                </a:solidFill>
                <a:latin typeface="Verdana" charset="0"/>
              </a:defRPr>
            </a:lvl1pPr>
          </a:lstStyle>
          <a:p>
            <a:r>
              <a:rPr lang="et-EE" sz="4320" dirty="0">
                <a:solidFill>
                  <a:schemeClr val="accent4"/>
                </a:solidFill>
              </a:rPr>
              <a:t>ON TWO LINES IF NECESSARY</a:t>
            </a:r>
            <a:endParaRPr lang="et-EE" sz="4320" dirty="0">
              <a:solidFill>
                <a:schemeClr val="accent1"/>
              </a:solidFill>
            </a:endParaRPr>
          </a:p>
        </p:txBody>
      </p:sp>
      <p:pic>
        <p:nvPicPr>
          <p:cNvPr id="17" name="Picture 16"/>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9757039" y="1679455"/>
            <a:ext cx="4278029" cy="3379418"/>
          </a:xfrm>
          <a:prstGeom prst="rect">
            <a:avLst/>
          </a:prstGeom>
        </p:spPr>
      </p:pic>
      <p:grpSp>
        <p:nvGrpSpPr>
          <p:cNvPr id="2" name="Group 1">
            <a:extLst>
              <a:ext uri="{FF2B5EF4-FFF2-40B4-BE49-F238E27FC236}">
                <a16:creationId xmlns:a16="http://schemas.microsoft.com/office/drawing/2014/main" id="{A0468142-99C5-7D25-01ED-24AD826D0E4A}"/>
              </a:ext>
            </a:extLst>
          </p:cNvPr>
          <p:cNvGrpSpPr/>
          <p:nvPr userDrawn="1"/>
        </p:nvGrpSpPr>
        <p:grpSpPr>
          <a:xfrm>
            <a:off x="10972801" y="7594540"/>
            <a:ext cx="2591913" cy="481557"/>
            <a:chOff x="5179092" y="5483822"/>
            <a:chExt cx="3294001" cy="612000"/>
          </a:xfrm>
        </p:grpSpPr>
        <p:pic>
          <p:nvPicPr>
            <p:cNvPr id="3" name="Picture 2">
              <a:extLst>
                <a:ext uri="{FF2B5EF4-FFF2-40B4-BE49-F238E27FC236}">
                  <a16:creationId xmlns:a16="http://schemas.microsoft.com/office/drawing/2014/main" id="{CB72ECF2-5775-673C-4B21-E7569AA7995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4" name="Picture 3">
              <a:extLst>
                <a:ext uri="{FF2B5EF4-FFF2-40B4-BE49-F238E27FC236}">
                  <a16:creationId xmlns:a16="http://schemas.microsoft.com/office/drawing/2014/main" id="{9CD94B61-3F87-75BB-3177-43C1FDC2E198}"/>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38199950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kst">
    <p:spTree>
      <p:nvGrpSpPr>
        <p:cNvPr id="1" name=""/>
        <p:cNvGrpSpPr/>
        <p:nvPr/>
      </p:nvGrpSpPr>
      <p:grpSpPr>
        <a:xfrm>
          <a:off x="0" y="0"/>
          <a:ext cx="0" cy="0"/>
          <a:chOff x="0" y="0"/>
          <a:chExt cx="0" cy="0"/>
        </a:xfrm>
      </p:grpSpPr>
      <p:sp>
        <p:nvSpPr>
          <p:cNvPr id="10" name="Text Placeholder 9"/>
          <p:cNvSpPr>
            <a:spLocks noGrp="1"/>
          </p:cNvSpPr>
          <p:nvPr>
            <p:ph type="body" sz="quarter" idx="13" hasCustomPrompt="1"/>
          </p:nvPr>
        </p:nvSpPr>
        <p:spPr>
          <a:xfrm>
            <a:off x="575310" y="659130"/>
            <a:ext cx="12593420" cy="973066"/>
          </a:xfrm>
          <a:prstGeom prst="rect">
            <a:avLst/>
          </a:prstGeom>
        </p:spPr>
        <p:txBody>
          <a:bodyPr lIns="0" tIns="0" rIns="0" bIns="0"/>
          <a:lstStyle>
            <a:lvl1pPr marL="0" marR="0" indent="0" algn="l" defTabSz="1097280" rtl="0" eaLnBrk="1" fontAlgn="auto" latinLnBrk="0" hangingPunct="1">
              <a:lnSpc>
                <a:spcPct val="100000"/>
              </a:lnSpc>
              <a:spcBef>
                <a:spcPts val="0"/>
              </a:spcBef>
              <a:spcAft>
                <a:spcPts val="0"/>
              </a:spcAft>
              <a:buClrTx/>
              <a:buSzTx/>
              <a:buFont typeface="Arial"/>
              <a:buNone/>
              <a:tabLst/>
              <a:defRPr sz="2640" b="1" i="0" cap="all" baseline="0">
                <a:solidFill>
                  <a:srgbClr val="332B60"/>
                </a:solidFill>
                <a:latin typeface="Verdana" charset="0"/>
              </a:defRPr>
            </a:lvl1pPr>
          </a:lstStyle>
          <a:p>
            <a:pPr lvl="0"/>
            <a:r>
              <a:rPr lang="et-EE" dirty="0"/>
              <a:t>INTERMEDIATE SLIDE</a:t>
            </a:r>
          </a:p>
          <a:p>
            <a:pPr lvl="0"/>
            <a:r>
              <a:rPr lang="et-EE" dirty="0"/>
              <a:t>ON TWO LINES IF NECESSARY</a:t>
            </a:r>
            <a:endParaRPr lang="en-US" dirty="0"/>
          </a:p>
        </p:txBody>
      </p:sp>
      <p:sp>
        <p:nvSpPr>
          <p:cNvPr id="21" name="Text Placeholder 11"/>
          <p:cNvSpPr>
            <a:spLocks noGrp="1"/>
          </p:cNvSpPr>
          <p:nvPr>
            <p:ph type="body" sz="quarter" idx="14" hasCustomPrompt="1"/>
          </p:nvPr>
        </p:nvSpPr>
        <p:spPr>
          <a:xfrm>
            <a:off x="2606040" y="1954531"/>
            <a:ext cx="10562690" cy="4968240"/>
          </a:xfrm>
          <a:prstGeom prst="rect">
            <a:avLst/>
          </a:prstGeom>
        </p:spPr>
        <p:txBody>
          <a:bodyPr lIns="0" tIns="0" rIns="0" bIns="0"/>
          <a:lstStyle>
            <a:lvl1pPr marL="342900" marR="0" indent="-342900" algn="l" defTabSz="1097280" rtl="0" eaLnBrk="1" fontAlgn="auto" latinLnBrk="0" hangingPunct="1">
              <a:lnSpc>
                <a:spcPct val="90000"/>
              </a:lnSpc>
              <a:spcBef>
                <a:spcPts val="1200"/>
              </a:spcBef>
              <a:spcAft>
                <a:spcPts val="0"/>
              </a:spcAft>
              <a:buClr>
                <a:srgbClr val="4FBFD3"/>
              </a:buClr>
              <a:buSzTx/>
              <a:buFont typeface="Wingdings" panose="05000000000000000000" pitchFamily="2" charset="2"/>
              <a:buChar char="§"/>
              <a:tabLst/>
              <a:defRPr lang="en-US" altLang="en-US" sz="2160" smtClean="0">
                <a:solidFill>
                  <a:srgbClr val="332B60"/>
                </a:solidFill>
              </a:defRPr>
            </a:lvl1pPr>
            <a:lvl2pPr marL="891540" indent="-342900">
              <a:buClr>
                <a:srgbClr val="4FBFD3"/>
              </a:buClr>
              <a:buFont typeface="Wingdings" panose="05000000000000000000" pitchFamily="2" charset="2"/>
              <a:buChar char="§"/>
              <a:defRPr sz="2160" baseline="0">
                <a:solidFill>
                  <a:srgbClr val="332B60"/>
                </a:solidFill>
              </a:defRPr>
            </a:lvl2pPr>
            <a:lvl3pPr marL="1440180" marR="0" indent="-342900" algn="l" defTabSz="1097280" rtl="0" eaLnBrk="1" fontAlgn="base" latinLnBrk="0" hangingPunct="1">
              <a:lnSpc>
                <a:spcPct val="90000"/>
              </a:lnSpc>
              <a:spcBef>
                <a:spcPts val="600"/>
              </a:spcBef>
              <a:spcAft>
                <a:spcPct val="0"/>
              </a:spcAft>
              <a:buClr>
                <a:srgbClr val="4FBFD3"/>
              </a:buClr>
              <a:buSzTx/>
              <a:buFont typeface="Wingdings" panose="05000000000000000000" pitchFamily="2" charset="2"/>
              <a:buChar char="§"/>
              <a:tabLst/>
              <a:defRPr sz="2160">
                <a:solidFill>
                  <a:srgbClr val="332B60"/>
                </a:solidFill>
              </a:defRPr>
            </a:lvl3pPr>
            <a:lvl4pPr marL="1920240" indent="-274320">
              <a:buClr>
                <a:srgbClr val="4FBFD3"/>
              </a:buClr>
              <a:buFont typeface="Wingdings" panose="05000000000000000000" pitchFamily="2" charset="2"/>
              <a:buChar char="§"/>
              <a:defRPr sz="2160">
                <a:solidFill>
                  <a:srgbClr val="332B60"/>
                </a:solidFill>
              </a:defRPr>
            </a:lvl4pPr>
            <a:lvl5pPr marL="2468880" marR="0" indent="-342900" algn="l" defTabSz="1097280" rtl="0" eaLnBrk="1" fontAlgn="base" latinLnBrk="0" hangingPunct="1">
              <a:lnSpc>
                <a:spcPct val="90000"/>
              </a:lnSpc>
              <a:spcBef>
                <a:spcPts val="600"/>
              </a:spcBef>
              <a:spcAft>
                <a:spcPct val="0"/>
              </a:spcAft>
              <a:buClr>
                <a:srgbClr val="4FBFD3"/>
              </a:buClr>
              <a:buSzTx/>
              <a:buFont typeface="Wingdings" panose="05000000000000000000" pitchFamily="2" charset="2"/>
              <a:buChar char="§"/>
              <a:tabLst/>
              <a:defRPr sz="2160">
                <a:solidFill>
                  <a:srgbClr val="332B60"/>
                </a:solidFill>
              </a:defRPr>
            </a:lvl5pPr>
            <a:lvl6pPr marL="2674620" marR="0" indent="0" algn="l" defTabSz="1097280" rtl="0" eaLnBrk="1" fontAlgn="base" latinLnBrk="0" hangingPunct="1">
              <a:lnSpc>
                <a:spcPct val="90000"/>
              </a:lnSpc>
              <a:spcBef>
                <a:spcPts val="600"/>
              </a:spcBef>
              <a:spcAft>
                <a:spcPct val="0"/>
              </a:spcAft>
              <a:buClr>
                <a:srgbClr val="4FBFD3"/>
              </a:buClr>
              <a:buSzTx/>
              <a:buFont typeface="Wingdings" panose="05000000000000000000" pitchFamily="2" charset="2"/>
              <a:buNone/>
              <a:tabLst/>
              <a:defRPr sz="2160">
                <a:solidFill>
                  <a:srgbClr val="332B60"/>
                </a:solidFill>
              </a:defRPr>
            </a:lvl6pPr>
            <a:lvl7pPr>
              <a:defRPr sz="2160">
                <a:solidFill>
                  <a:srgbClr val="332B60"/>
                </a:solidFill>
              </a:defRPr>
            </a:lvl7pPr>
          </a:lstStyle>
          <a:p>
            <a:pPr lvl="0"/>
            <a:r>
              <a:rPr lang="et-EE" dirty="0"/>
              <a:t>Vivamus </a:t>
            </a:r>
            <a:r>
              <a:rPr lang="et-EE" dirty="0" err="1"/>
              <a:t>hendrerit</a:t>
            </a:r>
            <a:r>
              <a:rPr lang="et-EE" dirty="0"/>
              <a:t>. </a:t>
            </a:r>
            <a:r>
              <a:rPr lang="et-EE" dirty="0" err="1"/>
              <a:t>Proin</a:t>
            </a:r>
            <a:r>
              <a:rPr lang="et-EE" dirty="0"/>
              <a:t> </a:t>
            </a:r>
            <a:r>
              <a:rPr lang="et-EE" dirty="0" err="1"/>
              <a:t>dapibus</a:t>
            </a:r>
            <a:r>
              <a:rPr lang="et-EE" dirty="0"/>
              <a:t>. Praesent </a:t>
            </a:r>
            <a:r>
              <a:rPr lang="et-EE" dirty="0" err="1"/>
              <a:t>ultrice</a:t>
            </a:r>
            <a:r>
              <a:rPr lang="et-EE" dirty="0"/>
              <a:t> </a:t>
            </a:r>
            <a:r>
              <a:rPr lang="et-EE" dirty="0" err="1"/>
              <a:t>ces</a:t>
            </a:r>
            <a:r>
              <a:rPr lang="et-EE" dirty="0"/>
              <a:t> </a:t>
            </a:r>
            <a:r>
              <a:rPr lang="et-EE" dirty="0" err="1"/>
              <a:t>nulla</a:t>
            </a:r>
            <a:r>
              <a:rPr lang="et-EE" dirty="0"/>
              <a:t> </a:t>
            </a:r>
            <a:r>
              <a:rPr lang="et-EE" dirty="0" err="1"/>
              <a:t>sit</a:t>
            </a:r>
            <a:r>
              <a:rPr lang="et-EE" dirty="0"/>
              <a:t> amet </a:t>
            </a:r>
            <a:r>
              <a:rPr lang="et-EE" dirty="0" err="1"/>
              <a:t>lacus</a:t>
            </a:r>
            <a:r>
              <a:rPr lang="et-EE" dirty="0"/>
              <a:t>.</a:t>
            </a:r>
          </a:p>
          <a:p>
            <a:pPr lvl="1"/>
            <a:r>
              <a:rPr lang="et-EE" dirty="0" err="1"/>
              <a:t>Ut</a:t>
            </a:r>
            <a:r>
              <a:rPr lang="et-EE" dirty="0"/>
              <a:t> </a:t>
            </a:r>
            <a:r>
              <a:rPr lang="et-EE" dirty="0" err="1"/>
              <a:t>vitae</a:t>
            </a:r>
            <a:r>
              <a:rPr lang="et-EE" dirty="0"/>
              <a:t> </a:t>
            </a:r>
            <a:r>
              <a:rPr lang="et-EE" dirty="0" err="1"/>
              <a:t>nunc</a:t>
            </a:r>
            <a:r>
              <a:rPr lang="et-EE" dirty="0"/>
              <a:t> non pede </a:t>
            </a:r>
            <a:r>
              <a:rPr lang="et-EE" dirty="0" err="1"/>
              <a:t>tristique</a:t>
            </a:r>
            <a:r>
              <a:rPr lang="et-EE" dirty="0"/>
              <a:t> </a:t>
            </a:r>
            <a:r>
              <a:rPr lang="et-EE" dirty="0" err="1"/>
              <a:t>sagittis</a:t>
            </a:r>
            <a:r>
              <a:rPr lang="et-EE" dirty="0"/>
              <a:t>. </a:t>
            </a:r>
            <a:r>
              <a:rPr lang="et-EE" dirty="0" err="1"/>
              <a:t>Aliquam</a:t>
            </a:r>
            <a:r>
              <a:rPr lang="et-EE" dirty="0"/>
              <a:t> </a:t>
            </a:r>
            <a:r>
              <a:rPr lang="et-EE" dirty="0" err="1"/>
              <a:t>imperdiet</a:t>
            </a:r>
            <a:r>
              <a:rPr lang="et-EE" dirty="0"/>
              <a:t> </a:t>
            </a:r>
            <a:r>
              <a:rPr lang="et-EE" dirty="0" err="1"/>
              <a:t>elit</a:t>
            </a:r>
            <a:r>
              <a:rPr lang="et-EE" dirty="0"/>
              <a:t> </a:t>
            </a:r>
            <a:r>
              <a:rPr lang="et-EE" dirty="0" err="1"/>
              <a:t>vel</a:t>
            </a:r>
            <a:r>
              <a:rPr lang="et-EE" dirty="0"/>
              <a:t> </a:t>
            </a:r>
            <a:r>
              <a:rPr lang="et-EE" dirty="0" err="1"/>
              <a:t>justo</a:t>
            </a:r>
            <a:r>
              <a:rPr lang="et-EE" dirty="0"/>
              <a:t>. </a:t>
            </a:r>
            <a:r>
              <a:rPr lang="et-EE" dirty="0" err="1"/>
              <a:t>Quisque</a:t>
            </a:r>
            <a:r>
              <a:rPr lang="et-EE" dirty="0"/>
              <a:t> </a:t>
            </a:r>
            <a:r>
              <a:rPr lang="et-EE" dirty="0" err="1"/>
              <a:t>porttitor</a:t>
            </a:r>
            <a:r>
              <a:rPr lang="et-EE" dirty="0"/>
              <a:t> </a:t>
            </a:r>
            <a:r>
              <a:rPr lang="et-EE" dirty="0" err="1"/>
              <a:t>imperiandiet</a:t>
            </a:r>
            <a:r>
              <a:rPr lang="et-EE" dirty="0"/>
              <a:t> </a:t>
            </a:r>
            <a:r>
              <a:rPr lang="et-EE" dirty="0" err="1"/>
              <a:t>qua</a:t>
            </a:r>
            <a:r>
              <a:rPr lang="et-EE" dirty="0"/>
              <a:t>.</a:t>
            </a:r>
          </a:p>
          <a:p>
            <a:pPr lvl="2"/>
            <a:r>
              <a:rPr lang="et-EE" dirty="0" err="1"/>
              <a:t>Phasellus</a:t>
            </a:r>
            <a:r>
              <a:rPr lang="et-EE" dirty="0"/>
              <a:t> </a:t>
            </a:r>
            <a:r>
              <a:rPr lang="et-EE" dirty="0" err="1"/>
              <a:t>vel</a:t>
            </a:r>
            <a:r>
              <a:rPr lang="et-EE" dirty="0"/>
              <a:t> </a:t>
            </a:r>
            <a:r>
              <a:rPr lang="et-EE" dirty="0" err="1"/>
              <a:t>lectus</a:t>
            </a:r>
            <a:r>
              <a:rPr lang="et-EE" dirty="0"/>
              <a:t> at </a:t>
            </a:r>
            <a:r>
              <a:rPr lang="et-EE" dirty="0" err="1"/>
              <a:t>orci</a:t>
            </a:r>
            <a:r>
              <a:rPr lang="et-EE" dirty="0"/>
              <a:t> </a:t>
            </a:r>
            <a:r>
              <a:rPr lang="et-EE" dirty="0" err="1"/>
              <a:t>ornare</a:t>
            </a:r>
            <a:r>
              <a:rPr lang="et-EE" dirty="0"/>
              <a:t> </a:t>
            </a:r>
            <a:r>
              <a:rPr lang="et-EE" dirty="0" err="1"/>
              <a:t>ultrices</a:t>
            </a:r>
            <a:r>
              <a:rPr lang="et-EE" dirty="0"/>
              <a:t>. </a:t>
            </a:r>
            <a:r>
              <a:rPr lang="et-EE" dirty="0" err="1"/>
              <a:t>Viva</a:t>
            </a:r>
            <a:r>
              <a:rPr lang="et-EE" dirty="0"/>
              <a:t> </a:t>
            </a:r>
            <a:r>
              <a:rPr lang="et-EE" dirty="0" err="1"/>
              <a:t>etmus</a:t>
            </a:r>
            <a:r>
              <a:rPr lang="et-EE" dirty="0"/>
              <a:t> </a:t>
            </a:r>
            <a:r>
              <a:rPr lang="et-EE" dirty="0" err="1"/>
              <a:t>justo</a:t>
            </a:r>
            <a:r>
              <a:rPr lang="et-EE" dirty="0"/>
              <a:t> </a:t>
            </a:r>
            <a:r>
              <a:rPr lang="et-EE" dirty="0" err="1"/>
              <a:t>est</a:t>
            </a:r>
            <a:r>
              <a:rPr lang="et-EE" dirty="0"/>
              <a:t>, </a:t>
            </a:r>
            <a:r>
              <a:rPr lang="et-EE" dirty="0" err="1"/>
              <a:t>vulputate</a:t>
            </a:r>
            <a:r>
              <a:rPr lang="et-EE" dirty="0"/>
              <a:t> </a:t>
            </a:r>
            <a:r>
              <a:rPr lang="et-EE" dirty="0" err="1"/>
              <a:t>eu</a:t>
            </a:r>
            <a:r>
              <a:rPr lang="et-EE" dirty="0"/>
              <a:t>.</a:t>
            </a:r>
          </a:p>
          <a:p>
            <a:pPr lvl="3"/>
            <a:r>
              <a:rPr lang="et-EE" dirty="0" err="1"/>
              <a:t>Phasellus</a:t>
            </a:r>
            <a:r>
              <a:rPr lang="et-EE" dirty="0"/>
              <a:t> </a:t>
            </a:r>
            <a:r>
              <a:rPr lang="et-EE" dirty="0" err="1"/>
              <a:t>vel</a:t>
            </a:r>
            <a:r>
              <a:rPr lang="et-EE" dirty="0"/>
              <a:t> </a:t>
            </a:r>
            <a:r>
              <a:rPr lang="et-EE" dirty="0" err="1"/>
              <a:t>lectus</a:t>
            </a:r>
            <a:r>
              <a:rPr lang="et-EE" dirty="0"/>
              <a:t> at </a:t>
            </a:r>
            <a:r>
              <a:rPr lang="et-EE" dirty="0" err="1"/>
              <a:t>orci</a:t>
            </a:r>
            <a:r>
              <a:rPr lang="et-EE" dirty="0"/>
              <a:t> </a:t>
            </a:r>
            <a:r>
              <a:rPr lang="et-EE" dirty="0" err="1"/>
              <a:t>ornare</a:t>
            </a:r>
            <a:r>
              <a:rPr lang="et-EE" dirty="0"/>
              <a:t> </a:t>
            </a:r>
            <a:r>
              <a:rPr lang="et-EE" dirty="0" err="1"/>
              <a:t>ultrices</a:t>
            </a:r>
            <a:r>
              <a:rPr lang="et-EE" dirty="0"/>
              <a:t>. </a:t>
            </a:r>
            <a:r>
              <a:rPr lang="et-EE" dirty="0" err="1"/>
              <a:t>Viva</a:t>
            </a:r>
            <a:r>
              <a:rPr lang="et-EE" dirty="0"/>
              <a:t> </a:t>
            </a:r>
            <a:r>
              <a:rPr lang="et-EE" dirty="0" err="1"/>
              <a:t>etmus</a:t>
            </a:r>
            <a:r>
              <a:rPr lang="et-EE" dirty="0"/>
              <a:t> </a:t>
            </a:r>
            <a:r>
              <a:rPr lang="et-EE" dirty="0" err="1"/>
              <a:t>justo</a:t>
            </a:r>
            <a:r>
              <a:rPr lang="et-EE" dirty="0"/>
              <a:t> </a:t>
            </a:r>
            <a:r>
              <a:rPr lang="et-EE" dirty="0" err="1"/>
              <a:t>est</a:t>
            </a:r>
            <a:r>
              <a:rPr lang="et-EE" dirty="0"/>
              <a:t>, </a:t>
            </a:r>
            <a:r>
              <a:rPr lang="et-EE" dirty="0" err="1"/>
              <a:t>vulputate</a:t>
            </a:r>
            <a:r>
              <a:rPr lang="et-EE" dirty="0"/>
              <a:t> </a:t>
            </a:r>
            <a:r>
              <a:rPr lang="et-EE" dirty="0" err="1"/>
              <a:t>eu</a:t>
            </a:r>
            <a:r>
              <a:rPr lang="et-EE" dirty="0"/>
              <a:t>.</a:t>
            </a:r>
          </a:p>
          <a:p>
            <a:pPr lvl="4"/>
            <a:r>
              <a:rPr lang="et-EE" dirty="0" err="1"/>
              <a:t>Phasellus</a:t>
            </a:r>
            <a:r>
              <a:rPr lang="et-EE" dirty="0"/>
              <a:t> </a:t>
            </a:r>
            <a:r>
              <a:rPr lang="et-EE" dirty="0" err="1"/>
              <a:t>vel</a:t>
            </a:r>
            <a:r>
              <a:rPr lang="et-EE" dirty="0"/>
              <a:t> </a:t>
            </a:r>
            <a:r>
              <a:rPr lang="et-EE" dirty="0" err="1"/>
              <a:t>lectus</a:t>
            </a:r>
            <a:r>
              <a:rPr lang="et-EE" dirty="0"/>
              <a:t> at </a:t>
            </a:r>
            <a:r>
              <a:rPr lang="et-EE" dirty="0" err="1"/>
              <a:t>orci</a:t>
            </a:r>
            <a:r>
              <a:rPr lang="et-EE" dirty="0"/>
              <a:t> </a:t>
            </a:r>
            <a:r>
              <a:rPr lang="et-EE" dirty="0" err="1"/>
              <a:t>ornare</a:t>
            </a:r>
            <a:r>
              <a:rPr lang="et-EE" dirty="0"/>
              <a:t> </a:t>
            </a:r>
            <a:r>
              <a:rPr lang="et-EE" dirty="0" err="1"/>
              <a:t>ultrices</a:t>
            </a:r>
            <a:r>
              <a:rPr lang="et-EE" dirty="0"/>
              <a:t>. </a:t>
            </a:r>
            <a:r>
              <a:rPr lang="et-EE" dirty="0" err="1"/>
              <a:t>Viva</a:t>
            </a:r>
            <a:r>
              <a:rPr lang="et-EE" dirty="0"/>
              <a:t> </a:t>
            </a:r>
            <a:r>
              <a:rPr lang="et-EE" dirty="0" err="1"/>
              <a:t>etmus</a:t>
            </a:r>
            <a:r>
              <a:rPr lang="et-EE" dirty="0"/>
              <a:t> </a:t>
            </a:r>
            <a:r>
              <a:rPr lang="et-EE" dirty="0" err="1"/>
              <a:t>justo</a:t>
            </a:r>
            <a:r>
              <a:rPr lang="et-EE" dirty="0"/>
              <a:t> </a:t>
            </a:r>
            <a:r>
              <a:rPr lang="et-EE" dirty="0" err="1"/>
              <a:t>est</a:t>
            </a:r>
            <a:r>
              <a:rPr lang="et-EE" dirty="0"/>
              <a:t>, </a:t>
            </a:r>
            <a:r>
              <a:rPr lang="et-EE" dirty="0" err="1"/>
              <a:t>vulputate</a:t>
            </a:r>
            <a:r>
              <a:rPr lang="et-EE" dirty="0"/>
              <a:t> </a:t>
            </a:r>
            <a:r>
              <a:rPr lang="et-EE" dirty="0" err="1"/>
              <a:t>eu</a:t>
            </a:r>
            <a:r>
              <a:rPr lang="et-EE" dirty="0"/>
              <a:t>.</a:t>
            </a:r>
          </a:p>
          <a:p>
            <a:pPr lvl="0"/>
            <a:r>
              <a:rPr lang="et-EE" dirty="0" err="1"/>
              <a:t>Sed</a:t>
            </a:r>
            <a:r>
              <a:rPr lang="et-EE" dirty="0"/>
              <a:t> </a:t>
            </a:r>
            <a:r>
              <a:rPr lang="et-EE" dirty="0" err="1"/>
              <a:t>semper</a:t>
            </a:r>
            <a:r>
              <a:rPr lang="et-EE" dirty="0"/>
              <a:t> </a:t>
            </a:r>
            <a:r>
              <a:rPr lang="et-EE" dirty="0" err="1"/>
              <a:t>augue</a:t>
            </a:r>
            <a:r>
              <a:rPr lang="et-EE" dirty="0"/>
              <a:t>.</a:t>
            </a:r>
          </a:p>
          <a:p>
            <a:pPr marL="342900" marR="0" lvl="0" indent="-342900" algn="l" defTabSz="1097280" rtl="0" eaLnBrk="1" fontAlgn="auto" latinLnBrk="0" hangingPunct="1">
              <a:lnSpc>
                <a:spcPct val="90000"/>
              </a:lnSpc>
              <a:spcBef>
                <a:spcPts val="1200"/>
              </a:spcBef>
              <a:spcAft>
                <a:spcPts val="0"/>
              </a:spcAft>
              <a:buClr>
                <a:srgbClr val="4FBFD3"/>
              </a:buClr>
              <a:buSzTx/>
              <a:buFont typeface="Wingdings" panose="05000000000000000000" pitchFamily="2" charset="2"/>
              <a:buChar char="§"/>
              <a:tabLst/>
              <a:defRPr/>
            </a:pPr>
            <a:r>
              <a:rPr lang="et-EE" dirty="0" err="1"/>
              <a:t>Sed</a:t>
            </a:r>
            <a:r>
              <a:rPr lang="et-EE" dirty="0"/>
              <a:t> </a:t>
            </a:r>
            <a:r>
              <a:rPr lang="et-EE" dirty="0" err="1"/>
              <a:t>semper</a:t>
            </a:r>
            <a:r>
              <a:rPr lang="et-EE" dirty="0"/>
              <a:t> </a:t>
            </a:r>
            <a:r>
              <a:rPr lang="et-EE" dirty="0" err="1"/>
              <a:t>augue</a:t>
            </a:r>
            <a:r>
              <a:rPr lang="et-EE" dirty="0"/>
              <a:t>.</a:t>
            </a:r>
          </a:p>
          <a:p>
            <a:pPr marL="342900" marR="0" lvl="0" indent="-342900" algn="l" defTabSz="1097280" rtl="0" eaLnBrk="1" fontAlgn="auto" latinLnBrk="0" hangingPunct="1">
              <a:lnSpc>
                <a:spcPct val="90000"/>
              </a:lnSpc>
              <a:spcBef>
                <a:spcPts val="1200"/>
              </a:spcBef>
              <a:spcAft>
                <a:spcPts val="0"/>
              </a:spcAft>
              <a:buClr>
                <a:srgbClr val="4FBFD3"/>
              </a:buClr>
              <a:buSzTx/>
              <a:buFont typeface="Wingdings" panose="05000000000000000000" pitchFamily="2" charset="2"/>
              <a:buChar char="§"/>
              <a:tabLst/>
              <a:defRPr/>
            </a:pPr>
            <a:r>
              <a:rPr lang="et-EE" dirty="0" err="1"/>
              <a:t>Sed</a:t>
            </a:r>
            <a:r>
              <a:rPr lang="et-EE" dirty="0"/>
              <a:t> </a:t>
            </a:r>
            <a:r>
              <a:rPr lang="et-EE" dirty="0" err="1"/>
              <a:t>semper</a:t>
            </a:r>
            <a:r>
              <a:rPr lang="et-EE" dirty="0"/>
              <a:t> </a:t>
            </a:r>
            <a:r>
              <a:rPr lang="et-EE" dirty="0" err="1"/>
              <a:t>augue</a:t>
            </a:r>
            <a:r>
              <a:rPr lang="et-EE" dirty="0"/>
              <a:t>.</a:t>
            </a:r>
          </a:p>
          <a:p>
            <a:pPr lvl="0"/>
            <a:endParaRPr lang="et-EE" dirty="0"/>
          </a:p>
        </p:txBody>
      </p:sp>
    </p:spTree>
    <p:extLst>
      <p:ext uri="{BB962C8B-B14F-4D97-AF65-F5344CB8AC3E}">
        <p14:creationId xmlns:p14="http://schemas.microsoft.com/office/powerpoint/2010/main" val="574841057"/>
      </p:ext>
    </p:extLst>
  </p:cSld>
  <p:clrMapOvr>
    <a:masterClrMapping/>
  </p:clrMapOvr>
  <p:extLst>
    <p:ext uri="{DCECCB84-F9BA-43D5-87BE-67443E8EF086}">
      <p15:sldGuideLst xmlns:p15="http://schemas.microsoft.com/office/powerpoint/2012/main">
        <p15:guide id="2" orient="horz" pos="1026">
          <p15:clr>
            <a:srgbClr val="FBAE40"/>
          </p15:clr>
        </p15:guide>
        <p15:guide id="3" pos="1368">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kst ja graafik">
    <p:spTree>
      <p:nvGrpSpPr>
        <p:cNvPr id="1" name=""/>
        <p:cNvGrpSpPr/>
        <p:nvPr/>
      </p:nvGrpSpPr>
      <p:grpSpPr>
        <a:xfrm>
          <a:off x="0" y="0"/>
          <a:ext cx="0" cy="0"/>
          <a:chOff x="0" y="0"/>
          <a:chExt cx="0" cy="0"/>
        </a:xfrm>
      </p:grpSpPr>
      <p:sp>
        <p:nvSpPr>
          <p:cNvPr id="11" name="Text Placeholder 9"/>
          <p:cNvSpPr>
            <a:spLocks noGrp="1"/>
          </p:cNvSpPr>
          <p:nvPr>
            <p:ph type="body" sz="quarter" idx="13" hasCustomPrompt="1"/>
          </p:nvPr>
        </p:nvSpPr>
        <p:spPr>
          <a:xfrm>
            <a:off x="575311" y="659130"/>
            <a:ext cx="12593420" cy="963326"/>
          </a:xfrm>
          <a:prstGeom prst="rect">
            <a:avLst/>
          </a:prstGeom>
        </p:spPr>
        <p:txBody>
          <a:bodyPr lIns="0" tIns="0" rIns="0" bIns="0"/>
          <a:lstStyle>
            <a:lvl1pPr marL="0" marR="0" indent="0" algn="l" defTabSz="1097280" rtl="0" eaLnBrk="1" fontAlgn="auto" latinLnBrk="0" hangingPunct="1">
              <a:lnSpc>
                <a:spcPct val="100000"/>
              </a:lnSpc>
              <a:spcBef>
                <a:spcPts val="0"/>
              </a:spcBef>
              <a:spcAft>
                <a:spcPts val="0"/>
              </a:spcAft>
              <a:buClrTx/>
              <a:buSzTx/>
              <a:buFont typeface="Arial"/>
              <a:buNone/>
              <a:tabLst/>
              <a:defRPr sz="2640" b="1" i="0" cap="all" baseline="0">
                <a:solidFill>
                  <a:srgbClr val="332B60"/>
                </a:solidFill>
                <a:latin typeface="Verdana" charset="0"/>
              </a:defRPr>
            </a:lvl1pPr>
            <a:lvl2pPr>
              <a:defRPr sz="3000"/>
            </a:lvl2pPr>
          </a:lstStyle>
          <a:p>
            <a:pPr lvl="0"/>
            <a:r>
              <a:rPr lang="et-EE" dirty="0"/>
              <a:t>INTERMEDIATE SLIDE</a:t>
            </a:r>
          </a:p>
          <a:p>
            <a:pPr lvl="0"/>
            <a:r>
              <a:rPr lang="et-EE" dirty="0"/>
              <a:t>ON TWO LINES IF NECESSARY</a:t>
            </a:r>
            <a:endParaRPr lang="en-US" dirty="0"/>
          </a:p>
        </p:txBody>
      </p:sp>
      <p:sp>
        <p:nvSpPr>
          <p:cNvPr id="14" name="Chart Placeholder 13"/>
          <p:cNvSpPr>
            <a:spLocks noGrp="1"/>
          </p:cNvSpPr>
          <p:nvPr>
            <p:ph type="chart" sz="quarter" idx="15" hasCustomPrompt="1"/>
          </p:nvPr>
        </p:nvSpPr>
        <p:spPr>
          <a:xfrm>
            <a:off x="2620198" y="3893130"/>
            <a:ext cx="10548533" cy="3037060"/>
          </a:xfrm>
          <a:prstGeom prst="rect">
            <a:avLst/>
          </a:prstGeom>
        </p:spPr>
        <p:txBody>
          <a:bodyPr/>
          <a:lstStyle>
            <a:lvl1pPr marL="274320" indent="-274320">
              <a:buClr>
                <a:schemeClr val="accent4"/>
              </a:buClr>
              <a:buFont typeface="Wingdings" panose="05000000000000000000" pitchFamily="2" charset="2"/>
              <a:buChar char="§"/>
              <a:defRPr sz="2160">
                <a:solidFill>
                  <a:srgbClr val="332B60"/>
                </a:solidFill>
              </a:defRPr>
            </a:lvl1pPr>
          </a:lstStyle>
          <a:p>
            <a:pPr lvl="0"/>
            <a:r>
              <a:rPr lang="en-US" noProof="0" dirty="0"/>
              <a:t>Click the icon to add a chart</a:t>
            </a:r>
          </a:p>
        </p:txBody>
      </p:sp>
      <p:sp>
        <p:nvSpPr>
          <p:cNvPr id="16" name="Text Placeholder 15"/>
          <p:cNvSpPr>
            <a:spLocks noGrp="1"/>
          </p:cNvSpPr>
          <p:nvPr>
            <p:ph type="body" sz="quarter" idx="16" hasCustomPrompt="1"/>
          </p:nvPr>
        </p:nvSpPr>
        <p:spPr>
          <a:xfrm>
            <a:off x="2606040" y="2573992"/>
            <a:ext cx="10548533" cy="1082168"/>
          </a:xfrm>
          <a:prstGeom prst="rect">
            <a:avLst/>
          </a:prstGeom>
        </p:spPr>
        <p:txBody>
          <a:bodyPr lIns="0" tIns="0" rIns="0" bIns="0"/>
          <a:lstStyle>
            <a:lvl1pPr marL="274320" indent="-274320">
              <a:buClr>
                <a:schemeClr val="accent4"/>
              </a:buClr>
              <a:buFont typeface="Wingdings" panose="05000000000000000000" pitchFamily="2" charset="2"/>
              <a:buChar char="§"/>
              <a:defRPr sz="2160" baseline="0">
                <a:solidFill>
                  <a:srgbClr val="332B60"/>
                </a:solidFill>
                <a:latin typeface="Verdana" charset="0"/>
              </a:defRPr>
            </a:lvl1pPr>
            <a:lvl2pPr marL="891540" indent="-342900">
              <a:buClr>
                <a:schemeClr val="accent4"/>
              </a:buClr>
              <a:buFont typeface="Wingdings" panose="05000000000000000000" pitchFamily="2" charset="2"/>
              <a:buChar char="§"/>
              <a:defRPr sz="2160">
                <a:solidFill>
                  <a:srgbClr val="332B60"/>
                </a:solidFill>
              </a:defRPr>
            </a:lvl2pPr>
            <a:lvl3pPr marL="1371600" indent="-274320">
              <a:buClr>
                <a:schemeClr val="accent4"/>
              </a:buClr>
              <a:buFont typeface="Wingdings" panose="05000000000000000000" pitchFamily="2" charset="2"/>
              <a:buChar char="§"/>
              <a:defRPr sz="2160">
                <a:solidFill>
                  <a:srgbClr val="332B60"/>
                </a:solidFill>
              </a:defRPr>
            </a:lvl3pPr>
            <a:lvl4pPr marL="1645920" indent="0">
              <a:buFont typeface="Verdana" panose="020B0604030504040204" pitchFamily="34" charset="0"/>
              <a:buNone/>
              <a:defRPr/>
            </a:lvl4pPr>
          </a:lstStyle>
          <a:p>
            <a:pPr lvl="0"/>
            <a:r>
              <a:rPr lang="et-EE" dirty="0" err="1"/>
              <a:t>Edit</a:t>
            </a:r>
            <a:r>
              <a:rPr lang="et-EE" dirty="0"/>
              <a:t> </a:t>
            </a:r>
            <a:r>
              <a:rPr lang="et-EE" dirty="0" err="1"/>
              <a:t>text</a:t>
            </a:r>
            <a:r>
              <a:rPr lang="et-EE" dirty="0"/>
              <a:t> </a:t>
            </a:r>
            <a:r>
              <a:rPr lang="et-EE" dirty="0" err="1"/>
              <a:t>here</a:t>
            </a:r>
            <a:endParaRPr lang="et-EE" dirty="0"/>
          </a:p>
          <a:p>
            <a:pPr lvl="1"/>
            <a:r>
              <a:rPr lang="et-EE" dirty="0" err="1"/>
              <a:t>Edit</a:t>
            </a:r>
            <a:r>
              <a:rPr lang="et-EE" dirty="0"/>
              <a:t> </a:t>
            </a:r>
            <a:r>
              <a:rPr lang="et-EE" dirty="0" err="1"/>
              <a:t>text</a:t>
            </a:r>
            <a:r>
              <a:rPr lang="et-EE" dirty="0"/>
              <a:t> </a:t>
            </a:r>
            <a:r>
              <a:rPr lang="et-EE" dirty="0" err="1"/>
              <a:t>here</a:t>
            </a:r>
            <a:endParaRPr lang="et-EE" dirty="0"/>
          </a:p>
          <a:p>
            <a:pPr lvl="2"/>
            <a:r>
              <a:rPr lang="et-EE" dirty="0" err="1"/>
              <a:t>Edit</a:t>
            </a:r>
            <a:r>
              <a:rPr lang="et-EE" dirty="0"/>
              <a:t> </a:t>
            </a:r>
            <a:r>
              <a:rPr lang="et-EE" dirty="0" err="1"/>
              <a:t>text</a:t>
            </a:r>
            <a:r>
              <a:rPr lang="et-EE" dirty="0"/>
              <a:t> </a:t>
            </a:r>
            <a:r>
              <a:rPr lang="et-EE" dirty="0" err="1"/>
              <a:t>here</a:t>
            </a:r>
            <a:endParaRPr lang="et-EE" dirty="0"/>
          </a:p>
          <a:p>
            <a:pPr lvl="2"/>
            <a:endParaRPr lang="et-EE" dirty="0"/>
          </a:p>
        </p:txBody>
      </p:sp>
      <p:sp>
        <p:nvSpPr>
          <p:cNvPr id="7" name="Text Placeholder 11"/>
          <p:cNvSpPr>
            <a:spLocks noGrp="1"/>
          </p:cNvSpPr>
          <p:nvPr>
            <p:ph type="body" sz="quarter" idx="18" hasCustomPrompt="1"/>
          </p:nvPr>
        </p:nvSpPr>
        <p:spPr>
          <a:xfrm>
            <a:off x="2606040" y="1954532"/>
            <a:ext cx="10548533" cy="496403"/>
          </a:xfrm>
          <a:prstGeom prst="rect">
            <a:avLst/>
          </a:prstGeom>
        </p:spPr>
        <p:txBody>
          <a:bodyPr lIns="0" tIns="0" rIns="0" bIns="0"/>
          <a:lstStyle>
            <a:lvl1pPr marL="0" marR="0" indent="0" algn="l" defTabSz="1097280" rtl="0" eaLnBrk="1" fontAlgn="auto" latinLnBrk="0" hangingPunct="1">
              <a:lnSpc>
                <a:spcPct val="90000"/>
              </a:lnSpc>
              <a:spcBef>
                <a:spcPts val="1200"/>
              </a:spcBef>
              <a:spcAft>
                <a:spcPts val="0"/>
              </a:spcAft>
              <a:buClrTx/>
              <a:buSzTx/>
              <a:buFont typeface="Wingdings" panose="05000000000000000000" pitchFamily="2" charset="2"/>
              <a:buNone/>
              <a:tabLst/>
              <a:defRPr sz="2160" baseline="0">
                <a:solidFill>
                  <a:srgbClr val="332B60"/>
                </a:solidFill>
                <a:latin typeface="Verdana" charset="0"/>
              </a:defRPr>
            </a:lvl1pPr>
          </a:lstStyle>
          <a:p>
            <a:pPr lvl="0"/>
            <a:r>
              <a:rPr lang="et-EE" dirty="0" err="1"/>
              <a:t>Edit</a:t>
            </a:r>
            <a:r>
              <a:rPr lang="et-EE" dirty="0"/>
              <a:t> </a:t>
            </a:r>
            <a:r>
              <a:rPr lang="et-EE" dirty="0" err="1"/>
              <a:t>text</a:t>
            </a:r>
            <a:r>
              <a:rPr lang="et-EE" dirty="0"/>
              <a:t> </a:t>
            </a:r>
            <a:r>
              <a:rPr lang="et-EE" dirty="0" err="1"/>
              <a:t>here</a:t>
            </a:r>
            <a:endParaRPr lang="et-EE" dirty="0"/>
          </a:p>
        </p:txBody>
      </p:sp>
      <p:sp>
        <p:nvSpPr>
          <p:cNvPr id="6" name="Text Placeholder 1"/>
          <p:cNvSpPr txBox="1">
            <a:spLocks/>
          </p:cNvSpPr>
          <p:nvPr userDrawn="1"/>
        </p:nvSpPr>
        <p:spPr>
          <a:xfrm>
            <a:off x="2203984" y="7167159"/>
            <a:ext cx="3313320" cy="210158"/>
          </a:xfrm>
          <a:prstGeom prst="rect">
            <a:avLst/>
          </a:prstGeom>
        </p:spPr>
        <p:txBody>
          <a:bodyPr lIns="0" tIns="0" rIns="0" bIns="0"/>
          <a:lstStyle>
            <a:lvl1pPr marL="0" marR="0" indent="0" algn="l" defTabSz="914400" rtl="0" eaLnBrk="1" fontAlgn="auto" latinLnBrk="0" hangingPunct="1">
              <a:lnSpc>
                <a:spcPct val="100000"/>
              </a:lnSpc>
              <a:spcBef>
                <a:spcPts val="0"/>
              </a:spcBef>
              <a:spcAft>
                <a:spcPts val="0"/>
              </a:spcAft>
              <a:buClrTx/>
              <a:buSzTx/>
              <a:buFont typeface="Arial"/>
              <a:buNone/>
              <a:tabLst/>
              <a:defRPr sz="2200" b="1" i="0" kern="1200" cap="all" baseline="0">
                <a:solidFill>
                  <a:schemeClr val="accent2"/>
                </a:solidFill>
                <a:latin typeface="Verdana" charset="0"/>
                <a:ea typeface="+mn-ea"/>
                <a:cs typeface="+mn-cs"/>
              </a:defRPr>
            </a:lvl1pPr>
            <a:lvl2pPr marL="685800" indent="-228600" algn="l" rtl="0" eaLnBrk="1" fontAlgn="base" hangingPunct="1">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eaLnBrk="1" fontAlgn="base" hangingPunct="1">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eaLnBrk="1" fontAlgn="base" hangingPunct="1">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7400" indent="-228600" algn="l" rtl="0" eaLnBrk="1" fontAlgn="base" hangingPunct="1">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t-EE" altLang="en-US" sz="1440" b="0" dirty="0"/>
              <a:t>ESTONIAN MARITIME ACADEMY</a:t>
            </a:r>
            <a:endParaRPr lang="en-US" altLang="en-US" sz="1440" b="0" dirty="0"/>
          </a:p>
        </p:txBody>
      </p:sp>
      <p:cxnSp>
        <p:nvCxnSpPr>
          <p:cNvPr id="8" name="Straight Connector 7"/>
          <p:cNvCxnSpPr/>
          <p:nvPr userDrawn="1"/>
        </p:nvCxnSpPr>
        <p:spPr>
          <a:xfrm>
            <a:off x="2038349" y="6930190"/>
            <a:ext cx="0" cy="684096"/>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94404190"/>
      </p:ext>
    </p:extLst>
  </p:cSld>
  <p:clrMapOvr>
    <a:masterClrMapping/>
  </p:clrMapOvr>
  <p:extLst>
    <p:ext uri="{DCECCB84-F9BA-43D5-87BE-67443E8EF086}">
      <p15:sldGuideLst xmlns:p15="http://schemas.microsoft.com/office/powerpoint/2012/main">
        <p15:guide id="2" orient="horz" pos="1026">
          <p15:clr>
            <a:srgbClr val="FBAE40"/>
          </p15:clr>
        </p15:guide>
        <p15:guide id="3" orient="horz" pos="3997">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ilt">
    <p:spTree>
      <p:nvGrpSpPr>
        <p:cNvPr id="1" name=""/>
        <p:cNvGrpSpPr/>
        <p:nvPr/>
      </p:nvGrpSpPr>
      <p:grpSpPr>
        <a:xfrm>
          <a:off x="0" y="0"/>
          <a:ext cx="0" cy="0"/>
          <a:chOff x="0" y="0"/>
          <a:chExt cx="0" cy="0"/>
        </a:xfrm>
      </p:grpSpPr>
      <p:sp>
        <p:nvSpPr>
          <p:cNvPr id="11" name="Text Placeholder 9"/>
          <p:cNvSpPr>
            <a:spLocks noGrp="1"/>
          </p:cNvSpPr>
          <p:nvPr>
            <p:ph type="body" sz="quarter" idx="13" hasCustomPrompt="1"/>
          </p:nvPr>
        </p:nvSpPr>
        <p:spPr>
          <a:xfrm>
            <a:off x="575310" y="659131"/>
            <a:ext cx="12788264" cy="973064"/>
          </a:xfrm>
          <a:prstGeom prst="rect">
            <a:avLst/>
          </a:prstGeom>
        </p:spPr>
        <p:txBody>
          <a:bodyPr lIns="0" tIns="0" rIns="0" bIns="0"/>
          <a:lstStyle>
            <a:lvl1pPr marL="0" marR="0" indent="0" algn="l" defTabSz="1097280" rtl="0" eaLnBrk="1" fontAlgn="auto" latinLnBrk="0" hangingPunct="1">
              <a:lnSpc>
                <a:spcPct val="100000"/>
              </a:lnSpc>
              <a:spcBef>
                <a:spcPts val="0"/>
              </a:spcBef>
              <a:spcAft>
                <a:spcPts val="0"/>
              </a:spcAft>
              <a:buClrTx/>
              <a:buSzTx/>
              <a:buFont typeface="Arial"/>
              <a:buNone/>
              <a:tabLst/>
              <a:defRPr sz="2640" b="1" i="0" cap="all" baseline="0">
                <a:solidFill>
                  <a:srgbClr val="332B60"/>
                </a:solidFill>
                <a:latin typeface="Verdana" charset="0"/>
              </a:defRPr>
            </a:lvl1pPr>
          </a:lstStyle>
          <a:p>
            <a:pPr lvl="0"/>
            <a:r>
              <a:rPr lang="et-EE" dirty="0"/>
              <a:t>INTERMEDIATE SLIDE</a:t>
            </a:r>
          </a:p>
          <a:p>
            <a:pPr lvl="0"/>
            <a:r>
              <a:rPr lang="et-EE" dirty="0"/>
              <a:t>ON TWO LINES IF NECESSARY</a:t>
            </a:r>
            <a:endParaRPr lang="en-US" dirty="0"/>
          </a:p>
        </p:txBody>
      </p:sp>
      <p:sp>
        <p:nvSpPr>
          <p:cNvPr id="12" name="Text Placeholder 11"/>
          <p:cNvSpPr>
            <a:spLocks noGrp="1"/>
          </p:cNvSpPr>
          <p:nvPr>
            <p:ph type="body" sz="quarter" idx="14" hasCustomPrompt="1"/>
          </p:nvPr>
        </p:nvSpPr>
        <p:spPr>
          <a:xfrm>
            <a:off x="2606040" y="1954531"/>
            <a:ext cx="10757534" cy="465638"/>
          </a:xfrm>
          <a:prstGeom prst="rect">
            <a:avLst/>
          </a:prstGeom>
        </p:spPr>
        <p:txBody>
          <a:bodyPr lIns="0" tIns="0" rIns="0" bIns="0"/>
          <a:lstStyle>
            <a:lvl1pPr marL="274320" marR="0" indent="-274320" algn="l" defTabSz="1097280" rtl="0" eaLnBrk="1" fontAlgn="auto" latinLnBrk="0" hangingPunct="1">
              <a:lnSpc>
                <a:spcPct val="90000"/>
              </a:lnSpc>
              <a:spcBef>
                <a:spcPts val="1200"/>
              </a:spcBef>
              <a:spcAft>
                <a:spcPts val="0"/>
              </a:spcAft>
              <a:buClrTx/>
              <a:buSzTx/>
              <a:buFont typeface="Arial"/>
              <a:buNone/>
              <a:tabLst/>
              <a:defRPr sz="2160" baseline="0">
                <a:solidFill>
                  <a:srgbClr val="332B60"/>
                </a:solidFill>
                <a:latin typeface="Verdana" charset="0"/>
              </a:defRPr>
            </a:lvl1pPr>
          </a:lstStyle>
          <a:p>
            <a:pPr lvl="0"/>
            <a:r>
              <a:rPr lang="et-EE" dirty="0" err="1"/>
              <a:t>Edit</a:t>
            </a:r>
            <a:r>
              <a:rPr lang="et-EE" dirty="0"/>
              <a:t> </a:t>
            </a:r>
            <a:r>
              <a:rPr lang="et-EE" dirty="0" err="1"/>
              <a:t>text</a:t>
            </a:r>
            <a:r>
              <a:rPr lang="et-EE" dirty="0"/>
              <a:t> </a:t>
            </a:r>
            <a:r>
              <a:rPr lang="et-EE" dirty="0" err="1"/>
              <a:t>here</a:t>
            </a:r>
            <a:endParaRPr lang="et-EE" dirty="0"/>
          </a:p>
        </p:txBody>
      </p:sp>
      <p:sp>
        <p:nvSpPr>
          <p:cNvPr id="3" name="Picture Placeholder 2"/>
          <p:cNvSpPr>
            <a:spLocks noGrp="1"/>
          </p:cNvSpPr>
          <p:nvPr>
            <p:ph type="pic" sz="quarter" idx="16" hasCustomPrompt="1"/>
          </p:nvPr>
        </p:nvSpPr>
        <p:spPr>
          <a:xfrm>
            <a:off x="2606040" y="2635524"/>
            <a:ext cx="10757536" cy="4287247"/>
          </a:xfrm>
          <a:prstGeom prst="rect">
            <a:avLst/>
          </a:prstGeom>
        </p:spPr>
        <p:txBody>
          <a:bodyPr/>
          <a:lstStyle>
            <a:lvl1pPr marL="274320" indent="-274320">
              <a:buClr>
                <a:schemeClr val="accent4"/>
              </a:buClr>
              <a:buFont typeface="Wingdings" panose="05000000000000000000" pitchFamily="2" charset="2"/>
              <a:buChar char="§"/>
              <a:defRPr sz="2160">
                <a:solidFill>
                  <a:srgbClr val="332B60"/>
                </a:solidFill>
                <a:latin typeface="+mn-lt"/>
              </a:defRPr>
            </a:lvl1pPr>
          </a:lstStyle>
          <a:p>
            <a:pPr lvl="0"/>
            <a:r>
              <a:rPr lang="en-US" noProof="0" dirty="0"/>
              <a:t>Click the icon to add the picture</a:t>
            </a:r>
          </a:p>
        </p:txBody>
      </p:sp>
      <p:sp>
        <p:nvSpPr>
          <p:cNvPr id="5" name="Text Placeholder 1"/>
          <p:cNvSpPr txBox="1">
            <a:spLocks/>
          </p:cNvSpPr>
          <p:nvPr userDrawn="1"/>
        </p:nvSpPr>
        <p:spPr>
          <a:xfrm>
            <a:off x="2203984" y="7167159"/>
            <a:ext cx="3313320" cy="210158"/>
          </a:xfrm>
          <a:prstGeom prst="rect">
            <a:avLst/>
          </a:prstGeom>
        </p:spPr>
        <p:txBody>
          <a:bodyPr lIns="0" tIns="0" rIns="0" bIns="0"/>
          <a:lstStyle>
            <a:lvl1pPr marL="0" marR="0" indent="0" algn="l" defTabSz="914400" rtl="0" eaLnBrk="1" fontAlgn="auto" latinLnBrk="0" hangingPunct="1">
              <a:lnSpc>
                <a:spcPct val="100000"/>
              </a:lnSpc>
              <a:spcBef>
                <a:spcPts val="0"/>
              </a:spcBef>
              <a:spcAft>
                <a:spcPts val="0"/>
              </a:spcAft>
              <a:buClrTx/>
              <a:buSzTx/>
              <a:buFont typeface="Arial"/>
              <a:buNone/>
              <a:tabLst/>
              <a:defRPr sz="2200" b="1" i="0" kern="1200" cap="all" baseline="0">
                <a:solidFill>
                  <a:schemeClr val="accent2"/>
                </a:solidFill>
                <a:latin typeface="Verdana" charset="0"/>
                <a:ea typeface="+mn-ea"/>
                <a:cs typeface="+mn-cs"/>
              </a:defRPr>
            </a:lvl1pPr>
            <a:lvl2pPr marL="685800" indent="-228600" algn="l" rtl="0" eaLnBrk="1" fontAlgn="base" hangingPunct="1">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eaLnBrk="1" fontAlgn="base" hangingPunct="1">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eaLnBrk="1" fontAlgn="base" hangingPunct="1">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7400" indent="-228600" algn="l" rtl="0" eaLnBrk="1" fontAlgn="base" hangingPunct="1">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t-EE" altLang="en-US" sz="1440" b="0" dirty="0"/>
              <a:t>ESTONIAN MARITIME ACADEMY</a:t>
            </a:r>
            <a:endParaRPr lang="en-US" altLang="en-US" sz="1440" b="0" dirty="0"/>
          </a:p>
        </p:txBody>
      </p:sp>
      <p:cxnSp>
        <p:nvCxnSpPr>
          <p:cNvPr id="6" name="Straight Connector 5"/>
          <p:cNvCxnSpPr/>
          <p:nvPr userDrawn="1"/>
        </p:nvCxnSpPr>
        <p:spPr>
          <a:xfrm>
            <a:off x="2038349" y="6930190"/>
            <a:ext cx="0" cy="684096"/>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20696009"/>
      </p:ext>
    </p:extLst>
  </p:cSld>
  <p:clrMapOvr>
    <a:masterClrMapping/>
  </p:clrMapOvr>
  <p:extLst>
    <p:ext uri="{DCECCB84-F9BA-43D5-87BE-67443E8EF086}">
      <p15:sldGuideLst xmlns:p15="http://schemas.microsoft.com/office/powerpoint/2012/main">
        <p15:guide id="2" orient="horz" pos="3997">
          <p15:clr>
            <a:srgbClr val="FBAE40"/>
          </p15:clr>
        </p15:guide>
        <p15:guide id="3" orient="horz" pos="1026">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kst ja graafik 2">
    <p:spTree>
      <p:nvGrpSpPr>
        <p:cNvPr id="1" name=""/>
        <p:cNvGrpSpPr/>
        <p:nvPr/>
      </p:nvGrpSpPr>
      <p:grpSpPr>
        <a:xfrm>
          <a:off x="0" y="0"/>
          <a:ext cx="0" cy="0"/>
          <a:chOff x="0" y="0"/>
          <a:chExt cx="0" cy="0"/>
        </a:xfrm>
      </p:grpSpPr>
      <p:sp>
        <p:nvSpPr>
          <p:cNvPr id="10" name="Text Placeholder 9"/>
          <p:cNvSpPr>
            <a:spLocks noGrp="1"/>
          </p:cNvSpPr>
          <p:nvPr>
            <p:ph type="body" sz="quarter" idx="13" hasCustomPrompt="1"/>
          </p:nvPr>
        </p:nvSpPr>
        <p:spPr>
          <a:xfrm>
            <a:off x="575312" y="659130"/>
            <a:ext cx="7331256" cy="906274"/>
          </a:xfrm>
          <a:prstGeom prst="rect">
            <a:avLst/>
          </a:prstGeom>
        </p:spPr>
        <p:txBody>
          <a:bodyPr lIns="0" tIns="0" rIns="0" bIns="0"/>
          <a:lstStyle>
            <a:lvl1pPr marL="0" marR="0" indent="0" algn="l" defTabSz="1097280" rtl="0" eaLnBrk="1" fontAlgn="auto" latinLnBrk="0" hangingPunct="1">
              <a:lnSpc>
                <a:spcPct val="100000"/>
              </a:lnSpc>
              <a:spcBef>
                <a:spcPts val="0"/>
              </a:spcBef>
              <a:spcAft>
                <a:spcPts val="0"/>
              </a:spcAft>
              <a:buClrTx/>
              <a:buSzTx/>
              <a:buFont typeface="Arial"/>
              <a:buNone/>
              <a:tabLst/>
              <a:defRPr sz="2640" b="1" i="0" cap="all" baseline="0">
                <a:solidFill>
                  <a:srgbClr val="332B60"/>
                </a:solidFill>
                <a:latin typeface="Verdana" charset="0"/>
              </a:defRPr>
            </a:lvl1pPr>
          </a:lstStyle>
          <a:p>
            <a:pPr lvl="0"/>
            <a:r>
              <a:rPr lang="et-EE" dirty="0"/>
              <a:t>INTERMEDIATE SLIDE</a:t>
            </a:r>
          </a:p>
          <a:p>
            <a:pPr lvl="0"/>
            <a:r>
              <a:rPr lang="et-EE" dirty="0"/>
              <a:t>ON TWO LINES IF NECESSARY</a:t>
            </a:r>
            <a:endParaRPr lang="en-US" dirty="0"/>
          </a:p>
        </p:txBody>
      </p:sp>
      <p:sp>
        <p:nvSpPr>
          <p:cNvPr id="12" name="Chart Placeholder 13"/>
          <p:cNvSpPr>
            <a:spLocks noGrp="1"/>
          </p:cNvSpPr>
          <p:nvPr>
            <p:ph type="chart" sz="quarter" idx="15" hasCustomPrompt="1"/>
          </p:nvPr>
        </p:nvSpPr>
        <p:spPr>
          <a:xfrm>
            <a:off x="8265796" y="659131"/>
            <a:ext cx="5097781" cy="6263640"/>
          </a:xfrm>
          <a:prstGeom prst="rect">
            <a:avLst/>
          </a:prstGeom>
        </p:spPr>
        <p:txBody>
          <a:bodyPr/>
          <a:lstStyle>
            <a:lvl1pPr marL="274320" indent="-274320">
              <a:buClr>
                <a:schemeClr val="accent4"/>
              </a:buClr>
              <a:buFont typeface="Wingdings" panose="05000000000000000000" pitchFamily="2" charset="2"/>
              <a:buChar char="§"/>
              <a:defRPr sz="2160">
                <a:solidFill>
                  <a:srgbClr val="332B60"/>
                </a:solidFill>
                <a:latin typeface="+mn-lt"/>
              </a:defRPr>
            </a:lvl1pPr>
          </a:lstStyle>
          <a:p>
            <a:pPr lvl="0"/>
            <a:r>
              <a:rPr lang="en-US" noProof="0" dirty="0"/>
              <a:t>Click the icon to add a chart</a:t>
            </a:r>
          </a:p>
        </p:txBody>
      </p:sp>
      <p:sp>
        <p:nvSpPr>
          <p:cNvPr id="17" name="Text Placeholder 11"/>
          <p:cNvSpPr>
            <a:spLocks noGrp="1"/>
          </p:cNvSpPr>
          <p:nvPr>
            <p:ph type="body" sz="quarter" idx="16" hasCustomPrompt="1"/>
          </p:nvPr>
        </p:nvSpPr>
        <p:spPr>
          <a:xfrm>
            <a:off x="2606041" y="1954532"/>
            <a:ext cx="5222077" cy="4968239"/>
          </a:xfrm>
          <a:prstGeom prst="rect">
            <a:avLst/>
          </a:prstGeom>
        </p:spPr>
        <p:txBody>
          <a:bodyPr lIns="0" tIns="0" rIns="0" bIns="0"/>
          <a:lstStyle>
            <a:lvl1pPr marL="342900" marR="0" indent="-342900" algn="l" defTabSz="1097280" rtl="0" eaLnBrk="1" fontAlgn="auto" latinLnBrk="0" hangingPunct="1">
              <a:lnSpc>
                <a:spcPct val="90000"/>
              </a:lnSpc>
              <a:spcBef>
                <a:spcPts val="1200"/>
              </a:spcBef>
              <a:spcAft>
                <a:spcPts val="0"/>
              </a:spcAft>
              <a:buClr>
                <a:schemeClr val="accent4"/>
              </a:buClr>
              <a:buSzTx/>
              <a:buFont typeface="Wingdings" panose="05000000000000000000" pitchFamily="2" charset="2"/>
              <a:buChar char="§"/>
              <a:tabLst/>
              <a:defRPr sz="2160" baseline="0">
                <a:solidFill>
                  <a:srgbClr val="332B60"/>
                </a:solidFill>
                <a:latin typeface="Verdana" charset="0"/>
              </a:defRPr>
            </a:lvl1pPr>
            <a:lvl2pPr marL="822960" indent="-274320">
              <a:buClr>
                <a:schemeClr val="accent4"/>
              </a:buClr>
              <a:buFont typeface="Wingdings" panose="05000000000000000000" pitchFamily="2" charset="2"/>
              <a:buChar char="§"/>
              <a:defRPr sz="2160">
                <a:solidFill>
                  <a:srgbClr val="332B60"/>
                </a:solidFill>
              </a:defRPr>
            </a:lvl2pPr>
            <a:lvl3pPr marL="1371600" indent="-274320">
              <a:buClr>
                <a:schemeClr val="accent4"/>
              </a:buClr>
              <a:buFont typeface="Wingdings" panose="05000000000000000000" pitchFamily="2" charset="2"/>
              <a:buChar char="§"/>
              <a:defRPr sz="2160">
                <a:solidFill>
                  <a:srgbClr val="332B60"/>
                </a:solidFill>
              </a:defRPr>
            </a:lvl3pPr>
            <a:lvl4pPr marL="1920240" marR="0" indent="-342900" algn="l" defTabSz="1097280" rtl="0" eaLnBrk="1" fontAlgn="base" latinLnBrk="0" hangingPunct="1">
              <a:lnSpc>
                <a:spcPct val="90000"/>
              </a:lnSpc>
              <a:spcBef>
                <a:spcPts val="600"/>
              </a:spcBef>
              <a:spcAft>
                <a:spcPct val="0"/>
              </a:spcAft>
              <a:buClr>
                <a:schemeClr val="accent4"/>
              </a:buClr>
              <a:buSzTx/>
              <a:buFont typeface="Wingdings" panose="05000000000000000000" pitchFamily="2" charset="2"/>
              <a:buChar char="§"/>
              <a:tabLst/>
              <a:defRPr sz="2160">
                <a:solidFill>
                  <a:srgbClr val="332B60"/>
                </a:solidFill>
              </a:defRPr>
            </a:lvl4pPr>
            <a:lvl5pPr marL="2468880" marR="0" indent="-342900" algn="l" defTabSz="1097280" rtl="0" eaLnBrk="1" fontAlgn="base" latinLnBrk="0" hangingPunct="1">
              <a:lnSpc>
                <a:spcPct val="90000"/>
              </a:lnSpc>
              <a:spcBef>
                <a:spcPts val="600"/>
              </a:spcBef>
              <a:spcAft>
                <a:spcPct val="0"/>
              </a:spcAft>
              <a:buClr>
                <a:schemeClr val="accent4"/>
              </a:buClr>
              <a:buSzTx/>
              <a:buFont typeface="Wingdings" panose="05000000000000000000" pitchFamily="2" charset="2"/>
              <a:buChar char="§"/>
              <a:tabLst/>
              <a:defRPr sz="2160">
                <a:solidFill>
                  <a:srgbClr val="332B60"/>
                </a:solidFill>
              </a:defRPr>
            </a:lvl5pPr>
            <a:lvl6pPr marL="3017520" marR="0" indent="-342900" algn="l" defTabSz="1097280" rtl="0" eaLnBrk="1" fontAlgn="base" latinLnBrk="0" hangingPunct="1">
              <a:lnSpc>
                <a:spcPct val="90000"/>
              </a:lnSpc>
              <a:spcBef>
                <a:spcPts val="600"/>
              </a:spcBef>
              <a:spcAft>
                <a:spcPct val="0"/>
              </a:spcAft>
              <a:buClr>
                <a:schemeClr val="accent4"/>
              </a:buClr>
              <a:buSzTx/>
              <a:buFont typeface="Wingdings" panose="05000000000000000000" pitchFamily="2" charset="2"/>
              <a:buChar char="§"/>
              <a:tabLst/>
              <a:defRPr sz="2160">
                <a:solidFill>
                  <a:srgbClr val="332B60"/>
                </a:solidFill>
              </a:defRPr>
            </a:lvl6pPr>
            <a:lvl7pPr marL="3566160" marR="0" indent="-342900" algn="l" defTabSz="1097280" rtl="0" eaLnBrk="1" fontAlgn="base" latinLnBrk="0" hangingPunct="1">
              <a:lnSpc>
                <a:spcPct val="90000"/>
              </a:lnSpc>
              <a:spcBef>
                <a:spcPts val="600"/>
              </a:spcBef>
              <a:spcAft>
                <a:spcPct val="0"/>
              </a:spcAft>
              <a:buClr>
                <a:schemeClr val="accent4"/>
              </a:buClr>
              <a:buSzTx/>
              <a:buFont typeface="Wingdings" panose="05000000000000000000" pitchFamily="2" charset="2"/>
              <a:buChar char="§"/>
              <a:tabLst/>
              <a:defRPr sz="2160">
                <a:solidFill>
                  <a:srgbClr val="332B60"/>
                </a:solidFill>
              </a:defRPr>
            </a:lvl7pPr>
          </a:lstStyle>
          <a:p>
            <a:pPr lvl="0"/>
            <a:r>
              <a:rPr lang="et-EE" dirty="0" err="1"/>
              <a:t>Edit</a:t>
            </a:r>
            <a:r>
              <a:rPr lang="et-EE" dirty="0"/>
              <a:t> </a:t>
            </a:r>
            <a:r>
              <a:rPr lang="et-EE" dirty="0" err="1"/>
              <a:t>text</a:t>
            </a:r>
            <a:r>
              <a:rPr lang="et-EE" dirty="0"/>
              <a:t> </a:t>
            </a:r>
            <a:r>
              <a:rPr lang="et-EE" dirty="0" err="1"/>
              <a:t>here</a:t>
            </a:r>
            <a:endParaRPr lang="et-EE" dirty="0"/>
          </a:p>
          <a:p>
            <a:pPr lvl="1"/>
            <a:r>
              <a:rPr lang="et-EE" dirty="0" err="1"/>
              <a:t>Edit</a:t>
            </a:r>
            <a:r>
              <a:rPr lang="et-EE" dirty="0"/>
              <a:t> </a:t>
            </a:r>
            <a:r>
              <a:rPr lang="et-EE" dirty="0" err="1"/>
              <a:t>text</a:t>
            </a:r>
            <a:r>
              <a:rPr lang="et-EE" dirty="0"/>
              <a:t> </a:t>
            </a:r>
            <a:r>
              <a:rPr lang="et-EE" dirty="0" err="1"/>
              <a:t>here</a:t>
            </a:r>
            <a:endParaRPr lang="et-EE" dirty="0"/>
          </a:p>
          <a:p>
            <a:pPr lvl="2"/>
            <a:r>
              <a:rPr lang="et-EE" dirty="0" err="1"/>
              <a:t>Edit</a:t>
            </a:r>
            <a:r>
              <a:rPr lang="et-EE" dirty="0"/>
              <a:t> </a:t>
            </a:r>
            <a:r>
              <a:rPr lang="et-EE" dirty="0" err="1"/>
              <a:t>text</a:t>
            </a:r>
            <a:r>
              <a:rPr lang="et-EE" dirty="0"/>
              <a:t> </a:t>
            </a:r>
            <a:r>
              <a:rPr lang="et-EE" dirty="0" err="1"/>
              <a:t>here</a:t>
            </a:r>
            <a:endParaRPr lang="et-EE" dirty="0"/>
          </a:p>
          <a:p>
            <a:pPr lvl="3"/>
            <a:r>
              <a:rPr lang="et-EE" dirty="0" err="1"/>
              <a:t>Edit</a:t>
            </a:r>
            <a:r>
              <a:rPr lang="et-EE" dirty="0"/>
              <a:t> </a:t>
            </a:r>
            <a:r>
              <a:rPr lang="et-EE" dirty="0" err="1"/>
              <a:t>text</a:t>
            </a:r>
            <a:r>
              <a:rPr lang="et-EE" dirty="0"/>
              <a:t> </a:t>
            </a:r>
            <a:r>
              <a:rPr lang="et-EE" dirty="0" err="1"/>
              <a:t>here</a:t>
            </a:r>
            <a:endParaRPr lang="et-EE" dirty="0"/>
          </a:p>
          <a:p>
            <a:pPr lvl="4"/>
            <a:r>
              <a:rPr lang="et-EE" dirty="0" err="1"/>
              <a:t>Edit</a:t>
            </a:r>
            <a:r>
              <a:rPr lang="et-EE" dirty="0"/>
              <a:t> </a:t>
            </a:r>
            <a:r>
              <a:rPr lang="et-EE" dirty="0" err="1"/>
              <a:t>text</a:t>
            </a:r>
            <a:r>
              <a:rPr lang="et-EE" dirty="0"/>
              <a:t> </a:t>
            </a:r>
            <a:r>
              <a:rPr lang="et-EE" dirty="0" err="1"/>
              <a:t>here</a:t>
            </a:r>
            <a:endParaRPr lang="et-EE" dirty="0"/>
          </a:p>
        </p:txBody>
      </p:sp>
    </p:spTree>
    <p:extLst>
      <p:ext uri="{BB962C8B-B14F-4D97-AF65-F5344CB8AC3E}">
        <p14:creationId xmlns:p14="http://schemas.microsoft.com/office/powerpoint/2010/main" val="1626760123"/>
      </p:ext>
    </p:extLst>
  </p:cSld>
  <p:clrMapOvr>
    <a:masterClrMapping/>
  </p:clrMapOvr>
  <p:extLst>
    <p:ext uri="{DCECCB84-F9BA-43D5-87BE-67443E8EF086}">
      <p15:sldGuideLst xmlns:p15="http://schemas.microsoft.com/office/powerpoint/2012/main">
        <p15:guide id="1" pos="4339">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kst ja pilt">
    <p:spTree>
      <p:nvGrpSpPr>
        <p:cNvPr id="1" name=""/>
        <p:cNvGrpSpPr/>
        <p:nvPr/>
      </p:nvGrpSpPr>
      <p:grpSpPr>
        <a:xfrm>
          <a:off x="0" y="0"/>
          <a:ext cx="0" cy="0"/>
          <a:chOff x="0" y="0"/>
          <a:chExt cx="0" cy="0"/>
        </a:xfrm>
      </p:grpSpPr>
      <p:sp>
        <p:nvSpPr>
          <p:cNvPr id="12" name="Text Placeholder 9"/>
          <p:cNvSpPr>
            <a:spLocks noGrp="1"/>
          </p:cNvSpPr>
          <p:nvPr>
            <p:ph type="body" sz="quarter" idx="13" hasCustomPrompt="1"/>
          </p:nvPr>
        </p:nvSpPr>
        <p:spPr>
          <a:xfrm>
            <a:off x="575310" y="659130"/>
            <a:ext cx="7252807" cy="906274"/>
          </a:xfrm>
          <a:prstGeom prst="rect">
            <a:avLst/>
          </a:prstGeom>
        </p:spPr>
        <p:txBody>
          <a:bodyPr lIns="0" tIns="0" rIns="0" bIns="0"/>
          <a:lstStyle>
            <a:lvl1pPr marL="0" marR="0" indent="0" algn="l" defTabSz="1097280" rtl="0" eaLnBrk="1" fontAlgn="auto" latinLnBrk="0" hangingPunct="1">
              <a:lnSpc>
                <a:spcPct val="100000"/>
              </a:lnSpc>
              <a:spcBef>
                <a:spcPts val="0"/>
              </a:spcBef>
              <a:spcAft>
                <a:spcPts val="0"/>
              </a:spcAft>
              <a:buClrTx/>
              <a:buSzTx/>
              <a:buFont typeface="Arial"/>
              <a:buNone/>
              <a:tabLst/>
              <a:defRPr sz="2640" b="1" i="0" cap="all" baseline="0">
                <a:solidFill>
                  <a:srgbClr val="332B60"/>
                </a:solidFill>
                <a:latin typeface="Verdana" charset="0"/>
              </a:defRPr>
            </a:lvl1pPr>
            <a:lvl2pPr>
              <a:defRPr sz="2640" b="1" i="0"/>
            </a:lvl2pPr>
          </a:lstStyle>
          <a:p>
            <a:pPr lvl="0"/>
            <a:r>
              <a:rPr lang="et-EE" dirty="0"/>
              <a:t>INTERMEDIATE SLIDE</a:t>
            </a:r>
          </a:p>
          <a:p>
            <a:pPr lvl="0"/>
            <a:r>
              <a:rPr lang="et-EE" dirty="0"/>
              <a:t>ON TWO LINES IF NECESSARY</a:t>
            </a:r>
            <a:endParaRPr lang="en-US" dirty="0"/>
          </a:p>
        </p:txBody>
      </p:sp>
      <p:sp>
        <p:nvSpPr>
          <p:cNvPr id="20" name="Picture Placeholder 19"/>
          <p:cNvSpPr>
            <a:spLocks noGrp="1"/>
          </p:cNvSpPr>
          <p:nvPr>
            <p:ph type="pic" sz="quarter" idx="17" hasCustomPrompt="1"/>
          </p:nvPr>
        </p:nvSpPr>
        <p:spPr>
          <a:xfrm>
            <a:off x="8265796" y="659131"/>
            <a:ext cx="5097781" cy="6263640"/>
          </a:xfrm>
          <a:prstGeom prst="rect">
            <a:avLst/>
          </a:prstGeom>
        </p:spPr>
        <p:txBody>
          <a:bodyPr/>
          <a:lstStyle>
            <a:lvl1pPr marL="274320" indent="-274320">
              <a:buClr>
                <a:schemeClr val="accent4"/>
              </a:buClr>
              <a:buFont typeface="Wingdings" panose="05000000000000000000" pitchFamily="2" charset="2"/>
              <a:buChar char="§"/>
              <a:defRPr sz="2160">
                <a:solidFill>
                  <a:srgbClr val="332B60"/>
                </a:solidFill>
              </a:defRPr>
            </a:lvl1pPr>
          </a:lstStyle>
          <a:p>
            <a:pPr lvl="0"/>
            <a:r>
              <a:rPr lang="en-US" noProof="0" dirty="0"/>
              <a:t>Click the icon to add the picture</a:t>
            </a:r>
          </a:p>
        </p:txBody>
      </p:sp>
      <p:sp>
        <p:nvSpPr>
          <p:cNvPr id="8" name="Text Placeholder 11"/>
          <p:cNvSpPr>
            <a:spLocks noGrp="1"/>
          </p:cNvSpPr>
          <p:nvPr>
            <p:ph type="body" sz="quarter" idx="16" hasCustomPrompt="1"/>
          </p:nvPr>
        </p:nvSpPr>
        <p:spPr>
          <a:xfrm>
            <a:off x="2606041" y="1954532"/>
            <a:ext cx="5222077" cy="4968239"/>
          </a:xfrm>
          <a:prstGeom prst="rect">
            <a:avLst/>
          </a:prstGeom>
        </p:spPr>
        <p:txBody>
          <a:bodyPr lIns="0" tIns="0" rIns="0" bIns="0"/>
          <a:lstStyle>
            <a:lvl1pPr marL="342900" marR="0" indent="-342900" algn="l" defTabSz="1097280" rtl="0" eaLnBrk="1" fontAlgn="auto" latinLnBrk="0" hangingPunct="1">
              <a:lnSpc>
                <a:spcPct val="90000"/>
              </a:lnSpc>
              <a:spcBef>
                <a:spcPts val="1200"/>
              </a:spcBef>
              <a:spcAft>
                <a:spcPts val="0"/>
              </a:spcAft>
              <a:buClr>
                <a:schemeClr val="accent4"/>
              </a:buClr>
              <a:buSzTx/>
              <a:buFont typeface="Wingdings" panose="05000000000000000000" pitchFamily="2" charset="2"/>
              <a:buChar char="§"/>
              <a:tabLst/>
              <a:defRPr sz="2160" baseline="0">
                <a:solidFill>
                  <a:srgbClr val="332B60"/>
                </a:solidFill>
                <a:latin typeface="Verdana" charset="0"/>
              </a:defRPr>
            </a:lvl1pPr>
            <a:lvl2pPr marL="822960" indent="-274320">
              <a:buClr>
                <a:schemeClr val="accent4"/>
              </a:buClr>
              <a:buFont typeface="Wingdings" panose="05000000000000000000" pitchFamily="2" charset="2"/>
              <a:buChar char="§"/>
              <a:defRPr sz="2160">
                <a:solidFill>
                  <a:srgbClr val="332B60"/>
                </a:solidFill>
              </a:defRPr>
            </a:lvl2pPr>
            <a:lvl3pPr marL="1371600" indent="-274320">
              <a:buClr>
                <a:schemeClr val="accent4"/>
              </a:buClr>
              <a:buFont typeface="Wingdings" panose="05000000000000000000" pitchFamily="2" charset="2"/>
              <a:buChar char="§"/>
              <a:defRPr sz="2160">
                <a:solidFill>
                  <a:srgbClr val="332B60"/>
                </a:solidFill>
              </a:defRPr>
            </a:lvl3pPr>
            <a:lvl4pPr marL="1920240" marR="0" indent="-342900" algn="l" defTabSz="1097280" rtl="0" eaLnBrk="1" fontAlgn="base" latinLnBrk="0" hangingPunct="1">
              <a:lnSpc>
                <a:spcPct val="90000"/>
              </a:lnSpc>
              <a:spcBef>
                <a:spcPts val="600"/>
              </a:spcBef>
              <a:spcAft>
                <a:spcPct val="0"/>
              </a:spcAft>
              <a:buClr>
                <a:schemeClr val="accent4"/>
              </a:buClr>
              <a:buSzTx/>
              <a:buFont typeface="Wingdings" panose="05000000000000000000" pitchFamily="2" charset="2"/>
              <a:buChar char="§"/>
              <a:tabLst/>
              <a:defRPr sz="2160">
                <a:solidFill>
                  <a:srgbClr val="332B60"/>
                </a:solidFill>
              </a:defRPr>
            </a:lvl4pPr>
            <a:lvl5pPr marL="2468880" marR="0" indent="-342900" algn="l" defTabSz="1097280" rtl="0" eaLnBrk="1" fontAlgn="base" latinLnBrk="0" hangingPunct="1">
              <a:lnSpc>
                <a:spcPct val="90000"/>
              </a:lnSpc>
              <a:spcBef>
                <a:spcPts val="600"/>
              </a:spcBef>
              <a:spcAft>
                <a:spcPct val="0"/>
              </a:spcAft>
              <a:buClr>
                <a:schemeClr val="accent4"/>
              </a:buClr>
              <a:buSzTx/>
              <a:buFont typeface="Wingdings" panose="05000000000000000000" pitchFamily="2" charset="2"/>
              <a:buChar char="§"/>
              <a:tabLst/>
              <a:defRPr sz="2160">
                <a:solidFill>
                  <a:srgbClr val="332B60"/>
                </a:solidFill>
              </a:defRPr>
            </a:lvl5pPr>
            <a:lvl6pPr marL="3017520" marR="0" indent="-342900" algn="l" defTabSz="1097280" rtl="0" eaLnBrk="1" fontAlgn="base" latinLnBrk="0" hangingPunct="1">
              <a:lnSpc>
                <a:spcPct val="90000"/>
              </a:lnSpc>
              <a:spcBef>
                <a:spcPts val="600"/>
              </a:spcBef>
              <a:spcAft>
                <a:spcPct val="0"/>
              </a:spcAft>
              <a:buClr>
                <a:srgbClr val="E4067E"/>
              </a:buClr>
              <a:buSzTx/>
              <a:buFont typeface="Wingdings" panose="05000000000000000000" pitchFamily="2" charset="2"/>
              <a:buChar char="§"/>
              <a:tabLst/>
              <a:defRPr sz="2160">
                <a:solidFill>
                  <a:srgbClr val="332B60"/>
                </a:solidFill>
              </a:defRPr>
            </a:lvl6pPr>
            <a:lvl7pPr marL="3566160" marR="0" indent="-342900" algn="l" defTabSz="1097280" rtl="0" eaLnBrk="1" fontAlgn="base" latinLnBrk="0" hangingPunct="1">
              <a:lnSpc>
                <a:spcPct val="90000"/>
              </a:lnSpc>
              <a:spcBef>
                <a:spcPts val="600"/>
              </a:spcBef>
              <a:spcAft>
                <a:spcPct val="0"/>
              </a:spcAft>
              <a:buClr>
                <a:srgbClr val="E4067E"/>
              </a:buClr>
              <a:buSzTx/>
              <a:buFont typeface="Wingdings" panose="05000000000000000000" pitchFamily="2" charset="2"/>
              <a:buChar char="§"/>
              <a:tabLst/>
              <a:defRPr sz="2160">
                <a:solidFill>
                  <a:srgbClr val="332B60"/>
                </a:solidFill>
              </a:defRPr>
            </a:lvl7pPr>
          </a:lstStyle>
          <a:p>
            <a:pPr lvl="0"/>
            <a:r>
              <a:rPr lang="et-EE" dirty="0" err="1"/>
              <a:t>Edit</a:t>
            </a:r>
            <a:r>
              <a:rPr lang="et-EE" dirty="0"/>
              <a:t> </a:t>
            </a:r>
            <a:r>
              <a:rPr lang="et-EE" dirty="0" err="1"/>
              <a:t>text</a:t>
            </a:r>
            <a:r>
              <a:rPr lang="et-EE" dirty="0"/>
              <a:t> </a:t>
            </a:r>
            <a:r>
              <a:rPr lang="et-EE" dirty="0" err="1"/>
              <a:t>here</a:t>
            </a:r>
            <a:endParaRPr lang="et-EE" dirty="0"/>
          </a:p>
          <a:p>
            <a:pPr lvl="1"/>
            <a:r>
              <a:rPr lang="et-EE" dirty="0" err="1"/>
              <a:t>Edit</a:t>
            </a:r>
            <a:r>
              <a:rPr lang="et-EE" dirty="0"/>
              <a:t> </a:t>
            </a:r>
            <a:r>
              <a:rPr lang="et-EE" dirty="0" err="1"/>
              <a:t>text</a:t>
            </a:r>
            <a:r>
              <a:rPr lang="et-EE" dirty="0"/>
              <a:t> </a:t>
            </a:r>
            <a:r>
              <a:rPr lang="et-EE" dirty="0" err="1"/>
              <a:t>here</a:t>
            </a:r>
            <a:endParaRPr lang="et-EE" dirty="0"/>
          </a:p>
          <a:p>
            <a:pPr lvl="2"/>
            <a:r>
              <a:rPr lang="et-EE" dirty="0" err="1"/>
              <a:t>Edit</a:t>
            </a:r>
            <a:r>
              <a:rPr lang="et-EE" dirty="0"/>
              <a:t> </a:t>
            </a:r>
            <a:r>
              <a:rPr lang="et-EE" dirty="0" err="1"/>
              <a:t>text</a:t>
            </a:r>
            <a:r>
              <a:rPr lang="et-EE" dirty="0"/>
              <a:t> </a:t>
            </a:r>
            <a:r>
              <a:rPr lang="et-EE" dirty="0" err="1"/>
              <a:t>here</a:t>
            </a:r>
            <a:endParaRPr lang="et-EE" dirty="0"/>
          </a:p>
          <a:p>
            <a:pPr lvl="3"/>
            <a:r>
              <a:rPr lang="et-EE" dirty="0" err="1"/>
              <a:t>Edit</a:t>
            </a:r>
            <a:r>
              <a:rPr lang="et-EE" dirty="0"/>
              <a:t> </a:t>
            </a:r>
            <a:r>
              <a:rPr lang="et-EE" dirty="0" err="1"/>
              <a:t>text</a:t>
            </a:r>
            <a:r>
              <a:rPr lang="et-EE" dirty="0"/>
              <a:t> </a:t>
            </a:r>
            <a:r>
              <a:rPr lang="et-EE" dirty="0" err="1"/>
              <a:t>here</a:t>
            </a:r>
            <a:endParaRPr lang="et-EE" dirty="0"/>
          </a:p>
          <a:p>
            <a:pPr lvl="4"/>
            <a:r>
              <a:rPr lang="et-EE" dirty="0" err="1"/>
              <a:t>Edit</a:t>
            </a:r>
            <a:r>
              <a:rPr lang="et-EE" dirty="0"/>
              <a:t> </a:t>
            </a:r>
            <a:r>
              <a:rPr lang="et-EE" dirty="0" err="1"/>
              <a:t>text</a:t>
            </a:r>
            <a:r>
              <a:rPr lang="et-EE" dirty="0"/>
              <a:t> </a:t>
            </a:r>
            <a:r>
              <a:rPr lang="et-EE" dirty="0" err="1"/>
              <a:t>here</a:t>
            </a:r>
            <a:endParaRPr lang="et-EE" dirty="0"/>
          </a:p>
        </p:txBody>
      </p:sp>
    </p:spTree>
    <p:extLst>
      <p:ext uri="{BB962C8B-B14F-4D97-AF65-F5344CB8AC3E}">
        <p14:creationId xmlns:p14="http://schemas.microsoft.com/office/powerpoint/2010/main" val="2122346529"/>
      </p:ext>
    </p:extLst>
  </p:cSld>
  <p:clrMapOvr>
    <a:masterClrMapping/>
  </p:clrMapOvr>
  <p:extLst>
    <p:ext uri="{DCECCB84-F9BA-43D5-87BE-67443E8EF086}">
      <p15:sldGuideLst xmlns:p15="http://schemas.microsoft.com/office/powerpoint/2012/main">
        <p15:guide id="1" pos="4339">
          <p15:clr>
            <a:srgbClr val="FBAE40"/>
          </p15:clr>
        </p15:guide>
      </p15:sldGuideLst>
    </p:ext>
  </p:extLs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13" Type="http://schemas.openxmlformats.org/officeDocument/2006/relationships/theme" Target="../theme/theme2.xml"/><Relationship Id="rId3" Type="http://schemas.openxmlformats.org/officeDocument/2006/relationships/slideLayout" Target="../slideLayouts/slideLayout6.xml"/><Relationship Id="rId7" Type="http://schemas.openxmlformats.org/officeDocument/2006/relationships/slideLayout" Target="../slideLayouts/slideLayout10.xml"/><Relationship Id="rId12" Type="http://schemas.openxmlformats.org/officeDocument/2006/relationships/slideLayout" Target="../slideLayouts/slideLayout15.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5" Type="http://schemas.openxmlformats.org/officeDocument/2006/relationships/slideLayout" Target="../slideLayouts/slideLayout8.xml"/><Relationship Id="rId15" Type="http://schemas.openxmlformats.org/officeDocument/2006/relationships/image" Target="../media/image2.png"/><Relationship Id="rId10" Type="http://schemas.openxmlformats.org/officeDocument/2006/relationships/slideLayout" Target="../slideLayouts/slideLayout13.xml"/><Relationship Id="rId4" Type="http://schemas.openxmlformats.org/officeDocument/2006/relationships/slideLayout" Target="../slideLayouts/slideLayout7.xml"/><Relationship Id="rId9" Type="http://schemas.openxmlformats.org/officeDocument/2006/relationships/slideLayout" Target="../slideLayouts/slideLayout12.xml"/><Relationship Id="rId1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2" Type="http://schemas.openxmlformats.org/officeDocument/2006/relationships/slideLayout" Target="../slideLayouts/slideLayout17.xml"/><Relationship Id="rId16" Type="http://schemas.openxmlformats.org/officeDocument/2006/relationships/image" Target="../media/image2.png"/><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image" Target="../media/image1.png"/><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theme" Target="../theme/theme3.xml"/></Relationships>
</file>

<file path=ppt/slideMasters/slideMaster1.xml><?xml version="1.0" encoding="utf-8"?>
<p:sldMaster xmlns:a16="http://schemas.microsoft.com/office/drawing/2014/main" xmlns:a14="http://schemas.microsoft.com/office/drawing/2010/main"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803302C-615A-C3E1-7C63-7D8DE8CC811A}"/>
              </a:ext>
            </a:extLst>
          </p:cNvPr>
          <p:cNvGrpSpPr/>
          <p:nvPr userDrawn="1"/>
        </p:nvGrpSpPr>
        <p:grpSpPr>
          <a:xfrm>
            <a:off x="10972801" y="7594540"/>
            <a:ext cx="2591913" cy="481557"/>
            <a:chOff x="5179092" y="5483822"/>
            <a:chExt cx="3294001" cy="612000"/>
          </a:xfrm>
        </p:grpSpPr>
        <p:pic>
          <p:nvPicPr>
            <p:cNvPr id="3" name="Picture 2">
              <a:extLst>
                <a:ext uri="{FF2B5EF4-FFF2-40B4-BE49-F238E27FC236}">
                  <a16:creationId xmlns:a16="http://schemas.microsoft.com/office/drawing/2014/main" id="{93B5B20A-6EBA-D301-1627-ECECD33A539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4" name="Picture 3">
              <a:extLst>
                <a:ext uri="{FF2B5EF4-FFF2-40B4-BE49-F238E27FC236}">
                  <a16:creationId xmlns:a16="http://schemas.microsoft.com/office/drawing/2014/main" id="{87BFED39-5426-F4A5-F4DF-7BD27BF6E35C}"/>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16="http://schemas.microsoft.com/office/drawing/2014/main" xmlns:a14="http://schemas.microsoft.com/office/drawing/2010/main" xmlns:p14="http://schemas.microsoft.com/office/powerpoint/2010/main" xmlns:p15="http://schemas.microsoft.com/office/powerpoint/2012/main"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209FB0DC-AED9-E457-E856-3438FEA391E8}"/>
              </a:ext>
            </a:extLst>
          </p:cNvPr>
          <p:cNvGrpSpPr/>
          <p:nvPr userDrawn="1"/>
        </p:nvGrpSpPr>
        <p:grpSpPr>
          <a:xfrm>
            <a:off x="10972801" y="7594540"/>
            <a:ext cx="2591913" cy="481557"/>
            <a:chOff x="5179092" y="5483822"/>
            <a:chExt cx="3294001" cy="612000"/>
          </a:xfrm>
        </p:grpSpPr>
        <p:pic>
          <p:nvPicPr>
            <p:cNvPr id="3" name="Picture 2">
              <a:extLst>
                <a:ext uri="{FF2B5EF4-FFF2-40B4-BE49-F238E27FC236}">
                  <a16:creationId xmlns:a16="http://schemas.microsoft.com/office/drawing/2014/main" id="{23E72D60-D682-324E-F68C-BDB160170289}"/>
                </a:ext>
              </a:extLst>
            </p:cNvPr>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5" name="Picture 4">
              <a:extLst>
                <a:ext uri="{FF2B5EF4-FFF2-40B4-BE49-F238E27FC236}">
                  <a16:creationId xmlns:a16="http://schemas.microsoft.com/office/drawing/2014/main" id="{5822525F-AD47-6E6E-7733-18DD7B6C9334}"/>
                </a:ext>
              </a:extLst>
            </p:cNvPr>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2469663707"/>
      </p:ext>
    </p:extLst>
  </p:cSld>
  <p:clrMap bg1="lt1" tx1="dk1" bg2="lt2" tx2="dk2" accent1="accent1" accent2="accent2" accent3="accent3" accent4="accent4" accent5="accent5" accent6="accent6" hlink="hlink" folHlink="folHlink"/>
  <p:sldLayoutIdLst>
    <p:sldLayoutId id="2147483654" r:id="rId1"/>
    <p:sldLayoutId id="2147483655" r:id="rId2"/>
    <p:sldLayoutId id="2147483656" r:id="rId3"/>
    <p:sldLayoutId id="2147483657" r:id="rId4"/>
    <p:sldLayoutId id="2147483658" r:id="rId5"/>
    <p:sldLayoutId id="2147483659" r:id="rId6"/>
    <p:sldLayoutId id="2147483660" r:id="rId7"/>
    <p:sldLayoutId id="2147483661" r:id="rId8"/>
    <p:sldLayoutId id="2147483662" r:id="rId9"/>
    <p:sldLayoutId id="2147483663" r:id="rId10"/>
    <p:sldLayoutId id="2147483664" r:id="rId11"/>
    <p:sldLayoutId id="2147483665" r:id="rId12"/>
  </p:sldLayoutIdLst>
  <p:hf hdr="0" ftr="0"/>
  <p:txStyles>
    <p:titleStyle>
      <a:lvl1pPr algn="l" rtl="0" eaLnBrk="1" fontAlgn="base" hangingPunct="1">
        <a:lnSpc>
          <a:spcPct val="90000"/>
        </a:lnSpc>
        <a:spcBef>
          <a:spcPct val="0"/>
        </a:spcBef>
        <a:spcAft>
          <a:spcPct val="0"/>
        </a:spcAft>
        <a:defRPr sz="5280" kern="1200">
          <a:solidFill>
            <a:schemeClr val="tx1"/>
          </a:solidFill>
          <a:latin typeface="+mj-lt"/>
          <a:ea typeface="+mj-ea"/>
          <a:cs typeface="+mj-cs"/>
        </a:defRPr>
      </a:lvl1pPr>
      <a:lvl2pPr algn="l" rtl="0" eaLnBrk="1" fontAlgn="base" hangingPunct="1">
        <a:lnSpc>
          <a:spcPct val="90000"/>
        </a:lnSpc>
        <a:spcBef>
          <a:spcPct val="0"/>
        </a:spcBef>
        <a:spcAft>
          <a:spcPct val="0"/>
        </a:spcAft>
        <a:defRPr sz="5280">
          <a:solidFill>
            <a:schemeClr val="tx1"/>
          </a:solidFill>
          <a:latin typeface="Verdana" charset="0"/>
        </a:defRPr>
      </a:lvl2pPr>
      <a:lvl3pPr algn="l" rtl="0" eaLnBrk="1" fontAlgn="base" hangingPunct="1">
        <a:lnSpc>
          <a:spcPct val="90000"/>
        </a:lnSpc>
        <a:spcBef>
          <a:spcPct val="0"/>
        </a:spcBef>
        <a:spcAft>
          <a:spcPct val="0"/>
        </a:spcAft>
        <a:defRPr sz="5280">
          <a:solidFill>
            <a:schemeClr val="tx1"/>
          </a:solidFill>
          <a:latin typeface="Verdana" charset="0"/>
        </a:defRPr>
      </a:lvl3pPr>
      <a:lvl4pPr algn="l" rtl="0" eaLnBrk="1" fontAlgn="base" hangingPunct="1">
        <a:lnSpc>
          <a:spcPct val="90000"/>
        </a:lnSpc>
        <a:spcBef>
          <a:spcPct val="0"/>
        </a:spcBef>
        <a:spcAft>
          <a:spcPct val="0"/>
        </a:spcAft>
        <a:defRPr sz="5280">
          <a:solidFill>
            <a:schemeClr val="tx1"/>
          </a:solidFill>
          <a:latin typeface="Verdana" charset="0"/>
        </a:defRPr>
      </a:lvl4pPr>
      <a:lvl5pPr algn="l" rtl="0" eaLnBrk="1" fontAlgn="base" hangingPunct="1">
        <a:lnSpc>
          <a:spcPct val="90000"/>
        </a:lnSpc>
        <a:spcBef>
          <a:spcPct val="0"/>
        </a:spcBef>
        <a:spcAft>
          <a:spcPct val="0"/>
        </a:spcAft>
        <a:defRPr sz="5280">
          <a:solidFill>
            <a:schemeClr val="tx1"/>
          </a:solidFill>
          <a:latin typeface="Verdana" charset="0"/>
        </a:defRPr>
      </a:lvl5pPr>
      <a:lvl6pPr marL="548640" algn="l" rtl="0" eaLnBrk="1" fontAlgn="base" hangingPunct="1">
        <a:lnSpc>
          <a:spcPct val="90000"/>
        </a:lnSpc>
        <a:spcBef>
          <a:spcPct val="0"/>
        </a:spcBef>
        <a:spcAft>
          <a:spcPct val="0"/>
        </a:spcAft>
        <a:defRPr sz="5280">
          <a:solidFill>
            <a:schemeClr val="tx1"/>
          </a:solidFill>
          <a:latin typeface="Calibri Light" charset="0"/>
        </a:defRPr>
      </a:lvl6pPr>
      <a:lvl7pPr marL="1097280" algn="l" rtl="0" eaLnBrk="1" fontAlgn="base" hangingPunct="1">
        <a:lnSpc>
          <a:spcPct val="90000"/>
        </a:lnSpc>
        <a:spcBef>
          <a:spcPct val="0"/>
        </a:spcBef>
        <a:spcAft>
          <a:spcPct val="0"/>
        </a:spcAft>
        <a:defRPr sz="5280">
          <a:solidFill>
            <a:schemeClr val="tx1"/>
          </a:solidFill>
          <a:latin typeface="Calibri Light" charset="0"/>
        </a:defRPr>
      </a:lvl7pPr>
      <a:lvl8pPr marL="1645920" algn="l" rtl="0" eaLnBrk="1" fontAlgn="base" hangingPunct="1">
        <a:lnSpc>
          <a:spcPct val="90000"/>
        </a:lnSpc>
        <a:spcBef>
          <a:spcPct val="0"/>
        </a:spcBef>
        <a:spcAft>
          <a:spcPct val="0"/>
        </a:spcAft>
        <a:defRPr sz="5280">
          <a:solidFill>
            <a:schemeClr val="tx1"/>
          </a:solidFill>
          <a:latin typeface="Calibri Light" charset="0"/>
        </a:defRPr>
      </a:lvl8pPr>
      <a:lvl9pPr marL="2194560" algn="l" rtl="0" eaLnBrk="1" fontAlgn="base" hangingPunct="1">
        <a:lnSpc>
          <a:spcPct val="90000"/>
        </a:lnSpc>
        <a:spcBef>
          <a:spcPct val="0"/>
        </a:spcBef>
        <a:spcAft>
          <a:spcPct val="0"/>
        </a:spcAft>
        <a:defRPr sz="5280">
          <a:solidFill>
            <a:schemeClr val="tx1"/>
          </a:solidFill>
          <a:latin typeface="Calibri Light" charset="0"/>
        </a:defRPr>
      </a:lvl9pPr>
    </p:titleStyle>
    <p:bodyStyle>
      <a:lvl1pPr marL="274320" indent="-274320" algn="l" rtl="0" eaLnBrk="1" fontAlgn="base" hangingPunct="1">
        <a:lnSpc>
          <a:spcPct val="90000"/>
        </a:lnSpc>
        <a:spcBef>
          <a:spcPts val="1200"/>
        </a:spcBef>
        <a:spcAft>
          <a:spcPct val="0"/>
        </a:spcAft>
        <a:buFont typeface="Arial" charset="0"/>
        <a:buChar char="•"/>
        <a:defRPr sz="3360" kern="1200">
          <a:solidFill>
            <a:schemeClr val="tx1"/>
          </a:solidFill>
          <a:latin typeface="+mn-lt"/>
          <a:ea typeface="+mn-ea"/>
          <a:cs typeface="+mn-cs"/>
        </a:defRPr>
      </a:lvl1pPr>
      <a:lvl2pPr marL="822960" indent="-274320" algn="l" rtl="0" eaLnBrk="1" fontAlgn="base" hangingPunct="1">
        <a:lnSpc>
          <a:spcPct val="90000"/>
        </a:lnSpc>
        <a:spcBef>
          <a:spcPts val="600"/>
        </a:spcBef>
        <a:spcAft>
          <a:spcPct val="0"/>
        </a:spcAft>
        <a:buFont typeface="Arial" charset="0"/>
        <a:buChar char="•"/>
        <a:defRPr sz="2880" kern="1200">
          <a:solidFill>
            <a:schemeClr val="tx1"/>
          </a:solidFill>
          <a:latin typeface="+mn-lt"/>
          <a:ea typeface="+mn-ea"/>
          <a:cs typeface="+mn-cs"/>
        </a:defRPr>
      </a:lvl2pPr>
      <a:lvl3pPr marL="1371600" indent="-274320" algn="l" rtl="0" eaLnBrk="1" fontAlgn="base" hangingPunct="1">
        <a:lnSpc>
          <a:spcPct val="90000"/>
        </a:lnSpc>
        <a:spcBef>
          <a:spcPts val="600"/>
        </a:spcBef>
        <a:spcAft>
          <a:spcPct val="0"/>
        </a:spcAft>
        <a:buFont typeface="Arial" charset="0"/>
        <a:buChar char="•"/>
        <a:defRPr sz="2400" kern="1200">
          <a:solidFill>
            <a:schemeClr val="tx1"/>
          </a:solidFill>
          <a:latin typeface="+mn-lt"/>
          <a:ea typeface="+mn-ea"/>
          <a:cs typeface="+mn-cs"/>
        </a:defRPr>
      </a:lvl3pPr>
      <a:lvl4pPr marL="1920240" indent="-274320" algn="l" rtl="0" eaLnBrk="1" fontAlgn="base" hangingPunct="1">
        <a:lnSpc>
          <a:spcPct val="90000"/>
        </a:lnSpc>
        <a:spcBef>
          <a:spcPts val="600"/>
        </a:spcBef>
        <a:spcAft>
          <a:spcPct val="0"/>
        </a:spcAft>
        <a:buFont typeface="Arial" charset="0"/>
        <a:buChar char="•"/>
        <a:defRPr kern="1200">
          <a:solidFill>
            <a:schemeClr val="tx1"/>
          </a:solidFill>
          <a:latin typeface="+mn-lt"/>
          <a:ea typeface="+mn-ea"/>
          <a:cs typeface="+mn-cs"/>
        </a:defRPr>
      </a:lvl4pPr>
      <a:lvl5pPr marL="2468880" indent="-274320" algn="l" rtl="0" eaLnBrk="1" fontAlgn="base" hangingPunct="1">
        <a:lnSpc>
          <a:spcPct val="90000"/>
        </a:lnSpc>
        <a:spcBef>
          <a:spcPts val="600"/>
        </a:spcBef>
        <a:spcAft>
          <a:spcPct val="0"/>
        </a:spcAft>
        <a:buFont typeface="Arial" charset="0"/>
        <a:buChar char="•"/>
        <a:defRPr kern="1200">
          <a:solidFill>
            <a:schemeClr val="tx1"/>
          </a:solidFill>
          <a:latin typeface="+mn-lt"/>
          <a:ea typeface="+mn-ea"/>
          <a:cs typeface="+mn-cs"/>
        </a:defRPr>
      </a:lvl5pPr>
      <a:lvl6pPr marL="3017520" indent="-274320" algn="l" defTabSz="1097280" rtl="0" eaLnBrk="1" latinLnBrk="0" hangingPunct="1">
        <a:lnSpc>
          <a:spcPct val="90000"/>
        </a:lnSpc>
        <a:spcBef>
          <a:spcPts val="600"/>
        </a:spcBef>
        <a:buFont typeface="Arial"/>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a:buChar char="•"/>
        <a:defRPr sz="2160" kern="1200">
          <a:solidFill>
            <a:schemeClr val="tx1"/>
          </a:solidFill>
          <a:latin typeface="+mn-lt"/>
          <a:ea typeface="+mn-ea"/>
          <a:cs typeface="+mn-cs"/>
        </a:defRPr>
      </a:lvl9pPr>
    </p:bodyStyle>
    <p:other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634">
          <p15:clr>
            <a:srgbClr val="F26B43"/>
          </p15:clr>
        </p15:guide>
        <p15:guide id="2" pos="302">
          <p15:clr>
            <a:srgbClr val="F26B43"/>
          </p15:clr>
        </p15:guide>
        <p15:guide id="3" pos="1368">
          <p15:clr>
            <a:srgbClr val="F26B43"/>
          </p15:clr>
        </p15:guide>
        <p15:guide id="4" orient="horz" pos="3997">
          <p15:clr>
            <a:srgbClr val="F26B43"/>
          </p15:clr>
        </p15:guide>
        <p15:guide id="5" orient="horz" pos="1026">
          <p15:clr>
            <a:srgbClr val="F26B43"/>
          </p15:clr>
        </p15:guide>
        <p15:guide id="6" orient="horz" pos="346">
          <p15:clr>
            <a:srgbClr val="F26B43"/>
          </p15:clr>
        </p15:guide>
      </p15:sldGuideLst>
    </p:ext>
  </p:extLst>
</p:sldMaster>
</file>

<file path=ppt/slideMasters/slideMaster3.xml><?xml version="1.0" encoding="utf-8"?>
<p:sldMaster xmlns:a16="http://schemas.microsoft.com/office/drawing/2014/main" xmlns:a14="http://schemas.microsoft.com/office/drawing/2010/main" xmlns:p14="http://schemas.microsoft.com/office/powerpoint/2010/main" xmlns:p15="http://schemas.microsoft.com/office/powerpoint/2012/main"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65ECE09C-19E5-AE1C-C3C4-E6DB399A27F4}"/>
              </a:ext>
            </a:extLst>
          </p:cNvPr>
          <p:cNvSpPr>
            <a:spLocks noGrp="1"/>
          </p:cNvSpPr>
          <p:nvPr>
            <p:ph type="title"/>
          </p:nvPr>
        </p:nvSpPr>
        <p:spPr>
          <a:xfrm>
            <a:off x="1005840" y="438150"/>
            <a:ext cx="12618720" cy="1590676"/>
          </a:xfrm>
          <a:prstGeom prst="rect">
            <a:avLst/>
          </a:prstGeom>
        </p:spPr>
        <p:txBody>
          <a:bodyPr vert="horz" lIns="91440" tIns="45720" rIns="91440" bIns="45720" rtlCol="0" anchor="ctr">
            <a:normAutofit/>
          </a:bodyPr>
          <a:lstStyle/>
          <a:p>
            <a:r>
              <a:rPr lang="nl-NL" dirty="0"/>
              <a:t>Clicca per modificare lo stile</a:t>
            </a:r>
          </a:p>
        </p:txBody>
      </p:sp>
      <p:sp>
        <p:nvSpPr>
          <p:cNvPr id="3" name="Tijdelijke aanduiding voor tekst 2">
            <a:extLst>
              <a:ext uri="{FF2B5EF4-FFF2-40B4-BE49-F238E27FC236}">
                <a16:creationId xmlns:a16="http://schemas.microsoft.com/office/drawing/2014/main" id="{651E27F1-F508-20B5-A529-58A197CC43B9}"/>
              </a:ext>
            </a:extLst>
          </p:cNvPr>
          <p:cNvSpPr>
            <a:spLocks noGrp="1"/>
          </p:cNvSpPr>
          <p:nvPr>
            <p:ph type="body" idx="1"/>
          </p:nvPr>
        </p:nvSpPr>
        <p:spPr>
          <a:xfrm>
            <a:off x="1005840" y="2190750"/>
            <a:ext cx="12618720" cy="5221606"/>
          </a:xfrm>
          <a:prstGeom prst="rect">
            <a:avLst/>
          </a:prstGeom>
        </p:spPr>
        <p:txBody>
          <a:bodyPr vert="horz" lIns="91440" tIns="45720" rIns="91440" bIns="45720" rtlCol="0">
            <a:normAutofit/>
          </a:bodyPr>
          <a:lstStyle/>
          <a:p>
            <a:pPr lvl="0"/>
            <a:r>
              <a:rPr lang="nl-NL" dirty="0"/>
              <a:t>Clicca per modificare lo stile del testo del modello</a:t>
            </a:r>
          </a:p>
          <a:p>
            <a:pPr lvl="1"/>
            <a:r>
              <a:rPr lang="nl-NL" dirty="0"/>
              <a:t>Secondo livello</a:t>
            </a:r>
          </a:p>
          <a:p>
            <a:pPr lvl="2"/>
            <a:r>
              <a:rPr lang="nl-NL" dirty="0"/>
              <a:t>Terzo livello</a:t>
            </a:r>
          </a:p>
          <a:p>
            <a:pPr lvl="3"/>
            <a:r>
              <a:rPr lang="nl-NL" dirty="0"/>
              <a:t>Quarto livello</a:t>
            </a:r>
          </a:p>
          <a:p>
            <a:pPr lvl="4"/>
            <a:r>
              <a:rPr lang="nl-NL" dirty="0"/>
              <a:t>Quinto livello</a:t>
            </a:r>
          </a:p>
        </p:txBody>
      </p:sp>
      <p:sp>
        <p:nvSpPr>
          <p:cNvPr id="4" name="Tijdelijke aanduiding voor datum 3">
            <a:extLst>
              <a:ext uri="{FF2B5EF4-FFF2-40B4-BE49-F238E27FC236}">
                <a16:creationId xmlns:a16="http://schemas.microsoft.com/office/drawing/2014/main" id="{CC82648F-A8E5-417C-887B-165B4DE9F15F}"/>
              </a:ext>
            </a:extLst>
          </p:cNvPr>
          <p:cNvSpPr>
            <a:spLocks noGrp="1"/>
          </p:cNvSpPr>
          <p:nvPr>
            <p:ph type="dt" sz="half" idx="2"/>
          </p:nvPr>
        </p:nvSpPr>
        <p:spPr>
          <a:xfrm>
            <a:off x="1005840" y="7627621"/>
            <a:ext cx="3291840" cy="438150"/>
          </a:xfrm>
          <a:prstGeom prst="rect">
            <a:avLst/>
          </a:prstGeom>
        </p:spPr>
        <p:txBody>
          <a:bodyPr vert="horz" lIns="91440" tIns="45720" rIns="91440" bIns="45720" rtlCol="0" anchor="ctr"/>
          <a:lstStyle>
            <a:lvl1pPr algn="l">
              <a:defRPr sz="1440">
                <a:solidFill>
                  <a:srgbClr val="B6D5E8"/>
                </a:solidFill>
                <a:latin typeface="Corbel" panose="020B0503020204020204" pitchFamily="34" charset="0"/>
              </a:defRPr>
            </a:lvl1pPr>
          </a:lstStyle>
          <a:p>
            <a:fld id="{953C67B8-CDEF-9241-AD81-3CFA52821425}" type="datetimeFigureOut">
              <a:rPr lang="nl-NL" smtClean="0"/>
              <a:t>4-2-2026</a:t>
            </a:fld>
            <a:endParaRPr lang="nl-NL" dirty="0"/>
          </a:p>
        </p:txBody>
      </p:sp>
      <p:sp>
        <p:nvSpPr>
          <p:cNvPr id="5" name="Tijdelijke aanduiding voor voettekst 4">
            <a:extLst>
              <a:ext uri="{FF2B5EF4-FFF2-40B4-BE49-F238E27FC236}">
                <a16:creationId xmlns:a16="http://schemas.microsoft.com/office/drawing/2014/main" id="{A829D51B-A441-5159-6E6F-383DA3C660F4}"/>
              </a:ext>
            </a:extLst>
          </p:cNvPr>
          <p:cNvSpPr>
            <a:spLocks noGrp="1"/>
          </p:cNvSpPr>
          <p:nvPr>
            <p:ph type="ftr" sz="quarter" idx="3"/>
          </p:nvPr>
        </p:nvSpPr>
        <p:spPr>
          <a:xfrm>
            <a:off x="4846320" y="7627621"/>
            <a:ext cx="4937760" cy="438150"/>
          </a:xfrm>
          <a:prstGeom prst="rect">
            <a:avLst/>
          </a:prstGeom>
        </p:spPr>
        <p:txBody>
          <a:bodyPr vert="horz" lIns="91440" tIns="45720" rIns="91440" bIns="45720" rtlCol="0" anchor="ctr"/>
          <a:lstStyle>
            <a:lvl1pPr algn="ctr">
              <a:defRPr sz="1440">
                <a:solidFill>
                  <a:srgbClr val="B6D5E8"/>
                </a:solidFill>
                <a:latin typeface="Corbel" panose="020B0503020204020204" pitchFamily="34" charset="0"/>
              </a:defRPr>
            </a:lvl1pPr>
          </a:lstStyle>
          <a:p>
            <a:endParaRPr lang="nl-NL" dirty="0"/>
          </a:p>
        </p:txBody>
      </p:sp>
      <p:sp>
        <p:nvSpPr>
          <p:cNvPr id="6" name="Tijdelijke aanduiding voor dianummer 5">
            <a:extLst>
              <a:ext uri="{FF2B5EF4-FFF2-40B4-BE49-F238E27FC236}">
                <a16:creationId xmlns:a16="http://schemas.microsoft.com/office/drawing/2014/main" id="{13C44F62-42B9-6358-AD8B-B6BC42A78A1C}"/>
              </a:ext>
            </a:extLst>
          </p:cNvPr>
          <p:cNvSpPr>
            <a:spLocks noGrp="1"/>
          </p:cNvSpPr>
          <p:nvPr>
            <p:ph type="sldNum" sz="quarter" idx="4"/>
          </p:nvPr>
        </p:nvSpPr>
        <p:spPr>
          <a:xfrm>
            <a:off x="10332720" y="7627621"/>
            <a:ext cx="3291840" cy="438150"/>
          </a:xfrm>
          <a:prstGeom prst="rect">
            <a:avLst/>
          </a:prstGeom>
        </p:spPr>
        <p:txBody>
          <a:bodyPr vert="horz" lIns="91440" tIns="45720" rIns="91440" bIns="45720" rtlCol="0" anchor="ctr"/>
          <a:lstStyle>
            <a:lvl1pPr algn="r">
              <a:defRPr sz="1440">
                <a:solidFill>
                  <a:srgbClr val="B6D5E8"/>
                </a:solidFill>
                <a:latin typeface="Corbel" panose="020B0503020204020204" pitchFamily="34" charset="0"/>
              </a:defRPr>
            </a:lvl1pPr>
          </a:lstStyle>
          <a:p>
            <a:fld id="{7C8AA47E-CAA1-EB4F-8144-A60D729984C3}" type="slidenum">
              <a:rPr lang="nl-NL" smtClean="0"/>
              <a:t>‹#›</a:t>
            </a:fld>
            <a:endParaRPr lang="nl-NL" dirty="0"/>
          </a:p>
        </p:txBody>
      </p:sp>
      <p:grpSp>
        <p:nvGrpSpPr>
          <p:cNvPr id="7" name="Group 6">
            <a:extLst>
              <a:ext uri="{FF2B5EF4-FFF2-40B4-BE49-F238E27FC236}">
                <a16:creationId xmlns:a16="http://schemas.microsoft.com/office/drawing/2014/main" id="{4190BF52-C579-CEA1-9C16-BD81E844CC78}"/>
              </a:ext>
            </a:extLst>
          </p:cNvPr>
          <p:cNvGrpSpPr/>
          <p:nvPr userDrawn="1"/>
        </p:nvGrpSpPr>
        <p:grpSpPr>
          <a:xfrm>
            <a:off x="10972801" y="7594540"/>
            <a:ext cx="2591913" cy="481557"/>
            <a:chOff x="5179092" y="5483822"/>
            <a:chExt cx="3294001" cy="612000"/>
          </a:xfrm>
        </p:grpSpPr>
        <p:pic>
          <p:nvPicPr>
            <p:cNvPr id="9" name="Picture 8">
              <a:extLst>
                <a:ext uri="{FF2B5EF4-FFF2-40B4-BE49-F238E27FC236}">
                  <a16:creationId xmlns:a16="http://schemas.microsoft.com/office/drawing/2014/main" id="{46AD1A51-1878-B904-9E44-3612A4B83F72}"/>
                </a:ext>
              </a:extLst>
            </p:cNvPr>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10" name="Picture 9">
              <a:extLst>
                <a:ext uri="{FF2B5EF4-FFF2-40B4-BE49-F238E27FC236}">
                  <a16:creationId xmlns:a16="http://schemas.microsoft.com/office/drawing/2014/main" id="{89764609-1A67-A3B7-431F-4CC8CC4BD6D2}"/>
                </a:ext>
              </a:extLst>
            </p:cNvPr>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481816728"/>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6" r:id="rId8"/>
    <p:sldLayoutId id="2147483677" r:id="rId9"/>
    <p:sldLayoutId id="2147483678" r:id="rId10"/>
    <p:sldLayoutId id="2147483679" r:id="rId11"/>
    <p:sldLayoutId id="2147483680" r:id="rId12"/>
    <p:sldLayoutId id="2147483681" r:id="rId13"/>
  </p:sldLayoutIdLst>
  <p:txStyles>
    <p:titleStyle>
      <a:lvl1pPr algn="l" defTabSz="1097280" rtl="0" eaLnBrk="1" latinLnBrk="0" hangingPunct="1">
        <a:lnSpc>
          <a:spcPct val="90000"/>
        </a:lnSpc>
        <a:spcBef>
          <a:spcPct val="0"/>
        </a:spcBef>
        <a:buNone/>
        <a:defRPr sz="5280" b="1" i="0" kern="1200">
          <a:solidFill>
            <a:srgbClr val="21274F"/>
          </a:solidFill>
          <a:latin typeface="Corbel" panose="020B0503020204020204" pitchFamily="34" charset="0"/>
          <a:ea typeface="+mj-ea"/>
          <a:cs typeface="+mj-cs"/>
        </a:defRPr>
      </a:lvl1pPr>
    </p:titleStyle>
    <p:bodyStyle>
      <a:lvl1pPr marL="274320" indent="-274320" algn="l" defTabSz="1097280" rtl="0" eaLnBrk="1" latinLnBrk="0" hangingPunct="1">
        <a:lnSpc>
          <a:spcPct val="90000"/>
        </a:lnSpc>
        <a:spcBef>
          <a:spcPts val="1200"/>
        </a:spcBef>
        <a:buFont typeface="Arial" panose="020B0604020202020204" pitchFamily="34" charset="0"/>
        <a:buChar char="•"/>
        <a:defRPr sz="3360" kern="1200">
          <a:solidFill>
            <a:srgbClr val="21274F"/>
          </a:solidFill>
          <a:latin typeface="Corbel" panose="020B0503020204020204" pitchFamily="34" charset="0"/>
          <a:ea typeface="+mn-ea"/>
          <a:cs typeface="+mn-cs"/>
        </a:defRPr>
      </a:lvl1pPr>
      <a:lvl2pPr marL="822960" indent="-274320" algn="l" defTabSz="1097280" rtl="0" eaLnBrk="1" latinLnBrk="0" hangingPunct="1">
        <a:lnSpc>
          <a:spcPct val="90000"/>
        </a:lnSpc>
        <a:spcBef>
          <a:spcPts val="600"/>
        </a:spcBef>
        <a:buFont typeface="Arial" panose="020B0604020202020204" pitchFamily="34" charset="0"/>
        <a:buChar char="•"/>
        <a:defRPr sz="2880" kern="1200">
          <a:solidFill>
            <a:srgbClr val="21274F"/>
          </a:solidFill>
          <a:latin typeface="Corbel" panose="020B0503020204020204" pitchFamily="34" charset="0"/>
          <a:ea typeface="+mn-ea"/>
          <a:cs typeface="+mn-cs"/>
        </a:defRPr>
      </a:lvl2pPr>
      <a:lvl3pPr marL="1371600" indent="-274320" algn="l" defTabSz="1097280" rtl="0" eaLnBrk="1" latinLnBrk="0" hangingPunct="1">
        <a:lnSpc>
          <a:spcPct val="90000"/>
        </a:lnSpc>
        <a:spcBef>
          <a:spcPts val="600"/>
        </a:spcBef>
        <a:buFont typeface="Arial" panose="020B0604020202020204" pitchFamily="34" charset="0"/>
        <a:buChar char="•"/>
        <a:defRPr sz="2400" kern="1200">
          <a:solidFill>
            <a:srgbClr val="21274F"/>
          </a:solidFill>
          <a:latin typeface="Corbel" panose="020B0503020204020204" pitchFamily="34" charset="0"/>
          <a:ea typeface="+mn-ea"/>
          <a:cs typeface="+mn-cs"/>
        </a:defRPr>
      </a:lvl3pPr>
      <a:lvl4pPr marL="1920240" indent="-274320" algn="l" defTabSz="1097280" rtl="0" eaLnBrk="1" latinLnBrk="0" hangingPunct="1">
        <a:lnSpc>
          <a:spcPct val="90000"/>
        </a:lnSpc>
        <a:spcBef>
          <a:spcPts val="600"/>
        </a:spcBef>
        <a:buFont typeface="Arial" panose="020B0604020202020204" pitchFamily="34" charset="0"/>
        <a:buChar char="•"/>
        <a:defRPr sz="2160" kern="1200">
          <a:solidFill>
            <a:srgbClr val="21274F"/>
          </a:solidFill>
          <a:latin typeface="Corbel" panose="020B0503020204020204" pitchFamily="34" charset="0"/>
          <a:ea typeface="+mn-ea"/>
          <a:cs typeface="+mn-cs"/>
        </a:defRPr>
      </a:lvl4pPr>
      <a:lvl5pPr marL="2468880" indent="-274320" algn="l" defTabSz="1097280" rtl="0" eaLnBrk="1" latinLnBrk="0" hangingPunct="1">
        <a:lnSpc>
          <a:spcPct val="90000"/>
        </a:lnSpc>
        <a:spcBef>
          <a:spcPts val="600"/>
        </a:spcBef>
        <a:buFont typeface="Arial" panose="020B0604020202020204" pitchFamily="34" charset="0"/>
        <a:buChar char="•"/>
        <a:defRPr sz="2160" kern="1200">
          <a:solidFill>
            <a:srgbClr val="21274F"/>
          </a:solidFill>
          <a:latin typeface="Corbel" panose="020B0503020204020204" pitchFamily="34" charset="0"/>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p:bodyStyle>
    <p:otherStyle>
      <a:defPPr>
        <a:defRPr lang="nl-NL"/>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15.jpe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slideLayout" Target="../slideLayouts/slideLayout5.xml"/><Relationship Id="rId1" Type="http://schemas.openxmlformats.org/officeDocument/2006/relationships/tags" Target="../tags/tag7.xml"/><Relationship Id="rId4" Type="http://schemas.openxmlformats.org/officeDocument/2006/relationships/image" Target="../media/image21.png"/></Relationships>
</file>

<file path=ppt/slides/_rels/slide100.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image" Target="../media/image151.png"/><Relationship Id="rId1" Type="http://schemas.openxmlformats.org/officeDocument/2006/relationships/slideLayout" Target="../slideLayouts/slideLayout16.xml"/></Relationships>
</file>

<file path=ppt/slides/_rels/slide101.xml.rels><?xml version="1.0" encoding="UTF-8" standalone="yes"?>
<Relationships xmlns="http://schemas.openxmlformats.org/package/2006/relationships"><Relationship Id="rId3" Type="http://schemas.openxmlformats.org/officeDocument/2006/relationships/image" Target="../media/image154.png"/><Relationship Id="rId7" Type="http://schemas.openxmlformats.org/officeDocument/2006/relationships/image" Target="../media/image158.png"/><Relationship Id="rId2" Type="http://schemas.openxmlformats.org/officeDocument/2006/relationships/image" Target="../media/image153.png"/><Relationship Id="rId1" Type="http://schemas.openxmlformats.org/officeDocument/2006/relationships/slideLayout" Target="../slideLayouts/slideLayout16.xml"/><Relationship Id="rId6" Type="http://schemas.openxmlformats.org/officeDocument/2006/relationships/image" Target="../media/image157.png"/><Relationship Id="rId5" Type="http://schemas.openxmlformats.org/officeDocument/2006/relationships/image" Target="../media/image156.png"/><Relationship Id="rId4" Type="http://schemas.openxmlformats.org/officeDocument/2006/relationships/image" Target="../media/image155.png"/></Relationships>
</file>

<file path=ppt/slides/_rels/slide102.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image" Target="../media/image154.png"/><Relationship Id="rId1" Type="http://schemas.openxmlformats.org/officeDocument/2006/relationships/slideLayout" Target="../slideLayouts/slideLayout16.xml"/></Relationships>
</file>

<file path=ppt/slides/_rels/slide103.xml.rels><?xml version="1.0" encoding="UTF-8" standalone="yes"?>
<Relationships xmlns="http://schemas.openxmlformats.org/package/2006/relationships"><Relationship Id="rId2" Type="http://schemas.openxmlformats.org/officeDocument/2006/relationships/image" Target="../media/image160.jpeg"/><Relationship Id="rId1" Type="http://schemas.openxmlformats.org/officeDocument/2006/relationships/slideLayout" Target="../slideLayouts/slideLayout16.xml"/></Relationships>
</file>

<file path=ppt/slides/_rels/slide104.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notesSlide" Target="../notesSlides/notesSlide30.xml"/><Relationship Id="rId1" Type="http://schemas.openxmlformats.org/officeDocument/2006/relationships/slideLayout" Target="../slideLayouts/slideLayout16.xml"/><Relationship Id="rId4" Type="http://schemas.openxmlformats.org/officeDocument/2006/relationships/image" Target="../media/image162.png"/></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8.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8.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8.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09.xml.rels><?xml version="1.0" encoding="UTF-8" standalone="yes"?>
<Relationships xmlns="http://schemas.openxmlformats.org/package/2006/relationships"><Relationship Id="rId3" Type="http://schemas.openxmlformats.org/officeDocument/2006/relationships/hyperlink" Target="https://www.enisa.europa.eu/publications/port-cybersecurity-good-practices-for-cybersecurity-in-the-maritime-sector" TargetMode="External"/><Relationship Id="rId2" Type="http://schemas.openxmlformats.org/officeDocument/2006/relationships/hyperlink" Target="https://www.pwc.no/no/publikasjoner/shipping/The-Digital-Transformation-of-Shipping_HE-NO.pdf" TargetMode="External"/><Relationship Id="rId1" Type="http://schemas.openxmlformats.org/officeDocument/2006/relationships/slideLayout" Target="../slideLayouts/slideLayout5.xml"/><Relationship Id="rId4" Type="http://schemas.openxmlformats.org/officeDocument/2006/relationships/hyperlink" Target="https://www.enisa.europa.eu/publications/guidelines-cyber-risk-management-for-ports/"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slideLayout" Target="../slideLayouts/slideLayout5.xml"/><Relationship Id="rId1" Type="http://schemas.openxmlformats.org/officeDocument/2006/relationships/tags" Target="../tags/tag8.xml"/><Relationship Id="rId4" Type="http://schemas.openxmlformats.org/officeDocument/2006/relationships/image" Target="../media/image23.png"/></Relationships>
</file>

<file path=ppt/slides/_rels/slide110.xml.rels><?xml version="1.0" encoding="UTF-8" standalone="yes"?>
<Relationships xmlns="http://schemas.openxmlformats.org/package/2006/relationships"><Relationship Id="rId2" Type="http://schemas.openxmlformats.org/officeDocument/2006/relationships/image" Target="../media/image163.jpe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slideLayout" Target="../slideLayouts/slideLayout5.xml"/><Relationship Id="rId1" Type="http://schemas.openxmlformats.org/officeDocument/2006/relationships/tags" Target="../tags/tag9.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slideLayout" Target="../slideLayouts/slideLayout5.xml"/><Relationship Id="rId1" Type="http://schemas.openxmlformats.org/officeDocument/2006/relationships/tags" Target="../tags/tag10.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slideLayout" Target="../slideLayouts/slideLayout5.xml"/><Relationship Id="rId1" Type="http://schemas.openxmlformats.org/officeDocument/2006/relationships/tags" Target="../tags/tag11.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slideLayout" Target="../slideLayouts/slideLayout5.xml"/><Relationship Id="rId1" Type="http://schemas.openxmlformats.org/officeDocument/2006/relationships/tags" Target="../tags/tag1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slideLayout" Target="../slideLayouts/slideLayout5.xml"/><Relationship Id="rId1" Type="http://schemas.openxmlformats.org/officeDocument/2006/relationships/tags" Target="../tags/tag13.xml"/><Relationship Id="rId6" Type="http://schemas.openxmlformats.org/officeDocument/2006/relationships/image" Target="../media/image28.png"/><Relationship Id="rId5" Type="http://schemas.openxmlformats.org/officeDocument/2006/relationships/image" Target="../media/image27.png"/><Relationship Id="rId10" Type="http://schemas.openxmlformats.org/officeDocument/2006/relationships/image" Target="../media/image32.png"/><Relationship Id="rId4" Type="http://schemas.openxmlformats.org/officeDocument/2006/relationships/image" Target="../media/image26.png"/><Relationship Id="rId9" Type="http://schemas.openxmlformats.org/officeDocument/2006/relationships/image" Target="../media/image31.png"/></Relationships>
</file>

<file path=ppt/slides/_rels/slide19.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slideLayout" Target="../slideLayouts/slideLayout5.xml"/><Relationship Id="rId1" Type="http://schemas.openxmlformats.org/officeDocument/2006/relationships/tags" Target="../tags/tag14.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5.jpe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2.png"/><Relationship Id="rId2" Type="http://schemas.openxmlformats.org/officeDocument/2006/relationships/slideLayout" Target="../slideLayouts/slideLayout5.xml"/><Relationship Id="rId1" Type="http://schemas.openxmlformats.org/officeDocument/2006/relationships/tags" Target="../tags/tag15.xml"/><Relationship Id="rId6" Type="http://schemas.openxmlformats.org/officeDocument/2006/relationships/image" Target="../media/image1.png"/><Relationship Id="rId5" Type="http://schemas.openxmlformats.org/officeDocument/2006/relationships/image" Target="../media/image42.png"/><Relationship Id="rId4" Type="http://schemas.openxmlformats.org/officeDocument/2006/relationships/image" Target="../media/image41.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slideLayout" Target="../slideLayouts/slideLayout5.xml"/><Relationship Id="rId1" Type="http://schemas.openxmlformats.org/officeDocument/2006/relationships/tags" Target="../tags/tag16.xml"/></Relationships>
</file>

<file path=ppt/slides/_rels/slide2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slideLayout" Target="../slideLayouts/slideLayout5.xml"/><Relationship Id="rId1" Type="http://schemas.openxmlformats.org/officeDocument/2006/relationships/tags" Target="../tags/tag17.xml"/><Relationship Id="rId5" Type="http://schemas.openxmlformats.org/officeDocument/2006/relationships/image" Target="../media/image47.png"/><Relationship Id="rId4" Type="http://schemas.openxmlformats.org/officeDocument/2006/relationships/image" Target="../media/image46.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slideLayout" Target="../slideLayouts/slideLayout5.xml"/><Relationship Id="rId1" Type="http://schemas.openxmlformats.org/officeDocument/2006/relationships/tags" Target="../tags/tag18.xml"/><Relationship Id="rId5" Type="http://schemas.openxmlformats.org/officeDocument/2006/relationships/image" Target="../media/image50.png"/><Relationship Id="rId4" Type="http://schemas.openxmlformats.org/officeDocument/2006/relationships/image" Target="../media/image4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image" Target="../media/image51.gif"/><Relationship Id="rId2" Type="http://schemas.openxmlformats.org/officeDocument/2006/relationships/slideLayout" Target="../slideLayouts/slideLayout5.xml"/><Relationship Id="rId1" Type="http://schemas.openxmlformats.org/officeDocument/2006/relationships/tags" Target="../tags/tag19.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slideLayout" Target="../slideLayouts/slideLayout5.xml"/><Relationship Id="rId1" Type="http://schemas.openxmlformats.org/officeDocument/2006/relationships/tags" Target="../tags/tag20.xml"/></Relationships>
</file>

<file path=ppt/slides/_rels/slide37.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tags" Target="../tags/tag21.xml"/></Relationships>
</file>

<file path=ppt/slides/_rels/slide38.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slideLayout" Target="../slideLayouts/slideLayout5.xml"/><Relationship Id="rId1" Type="http://schemas.openxmlformats.org/officeDocument/2006/relationships/tags" Target="../tags/tag22.xml"/></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11.xml"/><Relationship Id="rId7" Type="http://schemas.openxmlformats.org/officeDocument/2006/relationships/image" Target="../media/image2.png"/><Relationship Id="rId2" Type="http://schemas.openxmlformats.org/officeDocument/2006/relationships/slideLayout" Target="../slideLayouts/slideLayout5.xml"/><Relationship Id="rId1" Type="http://schemas.openxmlformats.org/officeDocument/2006/relationships/tags" Target="../tags/tag23.xml"/><Relationship Id="rId6" Type="http://schemas.openxmlformats.org/officeDocument/2006/relationships/image" Target="../media/image1.png"/><Relationship Id="rId5" Type="http://schemas.openxmlformats.org/officeDocument/2006/relationships/image" Target="../media/image57.png"/><Relationship Id="rId4" Type="http://schemas.openxmlformats.org/officeDocument/2006/relationships/image" Target="../media/image56.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5.xml"/><Relationship Id="rId1" Type="http://schemas.openxmlformats.org/officeDocument/2006/relationships/tags" Target="../tags/tag1.xml"/><Relationship Id="rId4" Type="http://schemas.openxmlformats.org/officeDocument/2006/relationships/image" Target="../media/image16.jpeg"/></Relationships>
</file>

<file path=ppt/slides/_rels/slide4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slideLayout" Target="../slideLayouts/slideLayout5.xml"/><Relationship Id="rId1" Type="http://schemas.openxmlformats.org/officeDocument/2006/relationships/tags" Target="../tags/tag24.xml"/><Relationship Id="rId4" Type="http://schemas.openxmlformats.org/officeDocument/2006/relationships/image" Target="../media/image59.png"/></Relationships>
</file>

<file path=ppt/slides/_rels/slide4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slideLayout" Target="../slideLayouts/slideLayout5.xml"/><Relationship Id="rId1" Type="http://schemas.openxmlformats.org/officeDocument/2006/relationships/tags" Target="../tags/tag25.xml"/><Relationship Id="rId4" Type="http://schemas.openxmlformats.org/officeDocument/2006/relationships/image" Target="../media/image61.png"/></Relationships>
</file>

<file path=ppt/slides/_rels/slide42.xml.rels><?xml version="1.0" encoding="UTF-8" standalone="yes"?>
<Relationships xmlns="http://schemas.openxmlformats.org/package/2006/relationships"><Relationship Id="rId3" Type="http://schemas.openxmlformats.org/officeDocument/2006/relationships/image" Target="../media/image51.gif"/><Relationship Id="rId2" Type="http://schemas.openxmlformats.org/officeDocument/2006/relationships/slideLayout" Target="../slideLayouts/slideLayout5.xml"/><Relationship Id="rId1" Type="http://schemas.openxmlformats.org/officeDocument/2006/relationships/tags" Target="../tags/tag26.xml"/></Relationships>
</file>

<file path=ppt/slides/_rels/slide43.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notesSlide" Target="../notesSlides/notesSlide12.xml"/><Relationship Id="rId7" Type="http://schemas.openxmlformats.org/officeDocument/2006/relationships/image" Target="../media/image66.png"/><Relationship Id="rId2" Type="http://schemas.openxmlformats.org/officeDocument/2006/relationships/slideLayout" Target="../slideLayouts/slideLayout5.xml"/><Relationship Id="rId1" Type="http://schemas.openxmlformats.org/officeDocument/2006/relationships/tags" Target="../tags/tag27.xml"/><Relationship Id="rId6" Type="http://schemas.openxmlformats.org/officeDocument/2006/relationships/image" Target="../media/image65.png"/><Relationship Id="rId11" Type="http://schemas.openxmlformats.org/officeDocument/2006/relationships/image" Target="../media/image70.png"/><Relationship Id="rId5" Type="http://schemas.openxmlformats.org/officeDocument/2006/relationships/image" Target="../media/image64.png"/><Relationship Id="rId10" Type="http://schemas.openxmlformats.org/officeDocument/2006/relationships/image" Target="../media/image69.png"/><Relationship Id="rId4" Type="http://schemas.openxmlformats.org/officeDocument/2006/relationships/image" Target="../media/image63.png"/><Relationship Id="rId9" Type="http://schemas.openxmlformats.org/officeDocument/2006/relationships/image" Target="../media/image68.png"/></Relationships>
</file>

<file path=ppt/slides/_rels/slide46.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72.png"/><Relationship Id="rId7" Type="http://schemas.openxmlformats.org/officeDocument/2006/relationships/image" Target="../media/image76.png"/><Relationship Id="rId2" Type="http://schemas.openxmlformats.org/officeDocument/2006/relationships/slideLayout" Target="../slideLayouts/slideLayout5.xml"/><Relationship Id="rId1" Type="http://schemas.openxmlformats.org/officeDocument/2006/relationships/tags" Target="../tags/tag28.xml"/><Relationship Id="rId6" Type="http://schemas.openxmlformats.org/officeDocument/2006/relationships/image" Target="../media/image75.png"/><Relationship Id="rId5" Type="http://schemas.openxmlformats.org/officeDocument/2006/relationships/image" Target="../media/image74.png"/><Relationship Id="rId10" Type="http://schemas.openxmlformats.org/officeDocument/2006/relationships/image" Target="../media/image79.png"/><Relationship Id="rId4" Type="http://schemas.openxmlformats.org/officeDocument/2006/relationships/image" Target="../media/image73.png"/><Relationship Id="rId9" Type="http://schemas.openxmlformats.org/officeDocument/2006/relationships/image" Target="../media/image78.png"/></Relationships>
</file>

<file path=ppt/slides/_rels/slide48.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image" Target="../media/image82.png"/><Relationship Id="rId7" Type="http://schemas.openxmlformats.org/officeDocument/2006/relationships/image" Target="../media/image86.png"/><Relationship Id="rId2" Type="http://schemas.openxmlformats.org/officeDocument/2006/relationships/slideLayout" Target="../slideLayouts/slideLayout5.xml"/><Relationship Id="rId1" Type="http://schemas.openxmlformats.org/officeDocument/2006/relationships/tags" Target="../tags/tag29.xm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image" Target="../media/image83.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5.xml"/><Relationship Id="rId1" Type="http://schemas.openxmlformats.org/officeDocument/2006/relationships/tags" Target="../tags/tag2.xml"/><Relationship Id="rId4" Type="http://schemas.openxmlformats.org/officeDocument/2006/relationships/image" Target="../media/image17.png"/></Relationships>
</file>

<file path=ppt/slides/_rels/slide50.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slideLayout" Target="../slideLayouts/slideLayout16.xml"/><Relationship Id="rId1" Type="http://schemas.openxmlformats.org/officeDocument/2006/relationships/tags" Target="../tags/tag30.xml"/></Relationships>
</file>

<file path=ppt/slides/_rels/slide53.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slideLayout" Target="../slideLayouts/slideLayout27.xml"/><Relationship Id="rId1" Type="http://schemas.openxmlformats.org/officeDocument/2006/relationships/tags" Target="../tags/tag31.xml"/></Relationships>
</file>

<file path=ppt/slides/_rels/slide54.xml.rels><?xml version="1.0" encoding="UTF-8" standalone="yes"?>
<Relationships xmlns="http://schemas.openxmlformats.org/package/2006/relationships"><Relationship Id="rId2" Type="http://schemas.openxmlformats.org/officeDocument/2006/relationships/slideLayout" Target="../slideLayouts/slideLayout16.xml"/><Relationship Id="rId1" Type="http://schemas.openxmlformats.org/officeDocument/2006/relationships/tags" Target="../tags/tag32.xml"/></Relationships>
</file>

<file path=ppt/slides/_rels/slide5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8.xml"/></Relationships>
</file>

<file path=ppt/slides/_rels/slide56.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18.xml"/></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8.xml"/><Relationship Id="rId1" Type="http://schemas.openxmlformats.org/officeDocument/2006/relationships/tags" Target="../tags/tag33.xml"/><Relationship Id="rId6" Type="http://schemas.openxmlformats.org/officeDocument/2006/relationships/image" Target="../media/image96.png"/><Relationship Id="rId5" Type="http://schemas.openxmlformats.org/officeDocument/2006/relationships/image" Target="../media/image95.png"/><Relationship Id="rId4" Type="http://schemas.openxmlformats.org/officeDocument/2006/relationships/image" Target="../media/image94.png"/></Relationships>
</file>

<file path=ppt/slides/_rels/slide58.xml.rels><?xml version="1.0" encoding="UTF-8" standalone="yes"?>
<Relationships xmlns="http://schemas.openxmlformats.org/package/2006/relationships"><Relationship Id="rId8" Type="http://schemas.openxmlformats.org/officeDocument/2006/relationships/image" Target="../media/image103.png"/><Relationship Id="rId3" Type="http://schemas.openxmlformats.org/officeDocument/2006/relationships/image" Target="../media/image98.png"/><Relationship Id="rId7" Type="http://schemas.openxmlformats.org/officeDocument/2006/relationships/image" Target="../media/image102.png"/><Relationship Id="rId2" Type="http://schemas.openxmlformats.org/officeDocument/2006/relationships/image" Target="../media/image97.png"/><Relationship Id="rId1" Type="http://schemas.openxmlformats.org/officeDocument/2006/relationships/slideLayout" Target="../slideLayouts/slideLayout16.xml"/><Relationship Id="rId6" Type="http://schemas.openxmlformats.org/officeDocument/2006/relationships/image" Target="../media/image101.png"/><Relationship Id="rId5" Type="http://schemas.openxmlformats.org/officeDocument/2006/relationships/image" Target="../media/image100.png"/><Relationship Id="rId4" Type="http://schemas.openxmlformats.org/officeDocument/2006/relationships/image" Target="../media/image99.png"/></Relationships>
</file>

<file path=ppt/slides/_rels/slide59.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hyperlink" Target="https://www.enisa.europa.eu/publications/european-cybersecurity-skills-framework-ecsf" TargetMode="External"/><Relationship Id="rId1" Type="http://schemas.openxmlformats.org/officeDocument/2006/relationships/slideLayout" Target="../slideLayouts/slideLayout26.xml"/></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tags" Target="../tags/tag3.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6.xml"/></Relationships>
</file>

<file path=ppt/slides/_rels/slide61.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slideLayout" Target="../slideLayouts/slideLayout19.xml"/><Relationship Id="rId1" Type="http://schemas.openxmlformats.org/officeDocument/2006/relationships/tags" Target="../tags/tag34.xml"/><Relationship Id="rId4" Type="http://schemas.openxmlformats.org/officeDocument/2006/relationships/image" Target="../media/image106.png"/></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7.xml"/></Relationships>
</file>

<file path=ppt/slides/_rels/slide63.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16.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65.xml.rels><?xml version="1.0" encoding="UTF-8" standalone="yes"?>
<Relationships xmlns="http://schemas.openxmlformats.org/package/2006/relationships"><Relationship Id="rId2" Type="http://schemas.openxmlformats.org/officeDocument/2006/relationships/slideLayout" Target="../slideLayouts/slideLayout16.xml"/><Relationship Id="rId1" Type="http://schemas.openxmlformats.org/officeDocument/2006/relationships/tags" Target="../tags/tag35.xml"/></Relationships>
</file>

<file path=ppt/slides/_rels/slide66.xml.rels><?xml version="1.0" encoding="UTF-8" standalone="yes"?>
<Relationships xmlns="http://schemas.openxmlformats.org/package/2006/relationships"><Relationship Id="rId2" Type="http://schemas.openxmlformats.org/officeDocument/2006/relationships/image" Target="../media/image108.jpeg"/><Relationship Id="rId1" Type="http://schemas.openxmlformats.org/officeDocument/2006/relationships/slideLayout" Target="../slideLayouts/slideLayout16.xml"/></Relationships>
</file>

<file path=ppt/slides/_rels/slide67.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16.xml"/></Relationships>
</file>

<file path=ppt/slides/_rels/slide68.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16.xml"/><Relationship Id="rId1" Type="http://schemas.openxmlformats.org/officeDocument/2006/relationships/slideLayout" Target="../slideLayouts/slideLayout16.xml"/></Relationships>
</file>

<file path=ppt/slides/_rels/slide6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7.xml"/><Relationship Id="rId1" Type="http://schemas.openxmlformats.org/officeDocument/2006/relationships/slideLayout" Target="../slideLayouts/slideLayout1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5.xml"/><Relationship Id="rId1" Type="http://schemas.openxmlformats.org/officeDocument/2006/relationships/tags" Target="../tags/tag4.xml"/><Relationship Id="rId4" Type="http://schemas.openxmlformats.org/officeDocument/2006/relationships/image" Target="../media/image18.png"/></Relationships>
</file>

<file path=ppt/slides/_rels/slide70.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18.xml"/><Relationship Id="rId1" Type="http://schemas.openxmlformats.org/officeDocument/2006/relationships/slideLayout" Target="../slideLayouts/slideLayout16.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8.xml"/></Relationships>
</file>

<file path=ppt/slides/_rels/slide72.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Layout" Target="../slideLayouts/slideLayout16.xml"/></Relationships>
</file>

<file path=ppt/slides/_rels/slide73.xml.rels><?xml version="1.0" encoding="UTF-8" standalone="yes"?>
<Relationships xmlns="http://schemas.openxmlformats.org/package/2006/relationships"><Relationship Id="rId2" Type="http://schemas.openxmlformats.org/officeDocument/2006/relationships/image" Target="../media/image113.jpeg"/><Relationship Id="rId1" Type="http://schemas.openxmlformats.org/officeDocument/2006/relationships/slideLayout" Target="../slideLayouts/slideLayout16.xml"/></Relationships>
</file>

<file path=ppt/slides/_rels/slide74.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20.xml"/><Relationship Id="rId1" Type="http://schemas.openxmlformats.org/officeDocument/2006/relationships/slideLayout" Target="../slideLayouts/slideLayout16.xml"/></Relationships>
</file>

<file path=ppt/slides/_rels/slide75.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png"/><Relationship Id="rId1" Type="http://schemas.openxmlformats.org/officeDocument/2006/relationships/slideLayout" Target="../slideLayouts/slideLayout16.xml"/></Relationships>
</file>

<file path=ppt/slides/_rels/slide76.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16.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6.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6.xml"/></Relationships>
</file>

<file path=ppt/slides/_rels/slide79.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23.xml"/><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tags" Target="../tags/tag5.xml"/></Relationships>
</file>

<file path=ppt/slides/_rels/slide80.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18.xml"/></Relationships>
</file>

<file path=ppt/slides/_rels/slide81.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20.png"/><Relationship Id="rId1" Type="http://schemas.openxmlformats.org/officeDocument/2006/relationships/slideLayout" Target="../slideLayouts/slideLayout16.xml"/></Relationships>
</file>

<file path=ppt/slides/_rels/slide82.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16.xml"/></Relationships>
</file>

<file path=ppt/slides/_rels/slide83.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slideLayout" Target="../slideLayouts/slideLayout28.xml"/><Relationship Id="rId1" Type="http://schemas.openxmlformats.org/officeDocument/2006/relationships/video" Target="https://www.youtube.com/embed/rksCTVFtjM4?feature=oembed" TargetMode="External"/></Relationships>
</file>

<file path=ppt/slides/_rels/slide84.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124.png"/><Relationship Id="rId1" Type="http://schemas.openxmlformats.org/officeDocument/2006/relationships/slideLayout" Target="../slideLayouts/slideLayout16.xml"/></Relationships>
</file>

<file path=ppt/slides/_rels/slide85.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126.png"/><Relationship Id="rId1" Type="http://schemas.openxmlformats.org/officeDocument/2006/relationships/slideLayout" Target="../slideLayouts/slideLayout18.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88.xml.rels><?xml version="1.0" encoding="UTF-8" standalone="yes"?>
<Relationships xmlns="http://schemas.openxmlformats.org/package/2006/relationships"><Relationship Id="rId8" Type="http://schemas.openxmlformats.org/officeDocument/2006/relationships/image" Target="../media/image133.png"/><Relationship Id="rId3" Type="http://schemas.openxmlformats.org/officeDocument/2006/relationships/image" Target="../media/image128.png"/><Relationship Id="rId7" Type="http://schemas.openxmlformats.org/officeDocument/2006/relationships/image" Target="../media/image132.png"/><Relationship Id="rId2" Type="http://schemas.openxmlformats.org/officeDocument/2006/relationships/notesSlide" Target="../notesSlides/notesSlide24.xml"/><Relationship Id="rId1" Type="http://schemas.openxmlformats.org/officeDocument/2006/relationships/slideLayout" Target="../slideLayouts/slideLayout26.xml"/><Relationship Id="rId6" Type="http://schemas.openxmlformats.org/officeDocument/2006/relationships/image" Target="../media/image131.png"/><Relationship Id="rId5" Type="http://schemas.openxmlformats.org/officeDocument/2006/relationships/image" Target="../media/image130.png"/><Relationship Id="rId4" Type="http://schemas.openxmlformats.org/officeDocument/2006/relationships/image" Target="../media/image129.png"/></Relationships>
</file>

<file path=ppt/slides/_rels/slide89.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28.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slideLayout" Target="../slideLayouts/slideLayout5.xml"/><Relationship Id="rId1" Type="http://schemas.openxmlformats.org/officeDocument/2006/relationships/tags" Target="../tags/tag6.xml"/></Relationships>
</file>

<file path=ppt/slides/_rels/slide90.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25.xml"/><Relationship Id="rId1" Type="http://schemas.openxmlformats.org/officeDocument/2006/relationships/slideLayout" Target="../slideLayouts/slideLayout28.xml"/></Relationships>
</file>

<file path=ppt/slides/_rels/slide91.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26.xml"/><Relationship Id="rId1" Type="http://schemas.openxmlformats.org/officeDocument/2006/relationships/slideLayout" Target="../slideLayouts/slideLayout16.xml"/><Relationship Id="rId4" Type="http://schemas.openxmlformats.org/officeDocument/2006/relationships/image" Target="../media/image137.png"/></Relationships>
</file>

<file path=ppt/slides/_rels/slide92.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27.xml"/><Relationship Id="rId1" Type="http://schemas.openxmlformats.org/officeDocument/2006/relationships/slideLayout" Target="../slideLayouts/slideLayout16.xml"/><Relationship Id="rId5" Type="http://schemas.openxmlformats.org/officeDocument/2006/relationships/image" Target="../media/image138.png"/><Relationship Id="rId4" Type="http://schemas.openxmlformats.org/officeDocument/2006/relationships/image" Target="../media/image137.png"/></Relationships>
</file>

<file path=ppt/slides/_rels/slide93.xml.rels><?xml version="1.0" encoding="UTF-8" standalone="yes"?>
<Relationships xmlns="http://schemas.openxmlformats.org/package/2006/relationships"><Relationship Id="rId3" Type="http://schemas.openxmlformats.org/officeDocument/2006/relationships/image" Target="../media/image136.png"/><Relationship Id="rId7" Type="http://schemas.openxmlformats.org/officeDocument/2006/relationships/image" Target="../media/image140.png"/><Relationship Id="rId2" Type="http://schemas.openxmlformats.org/officeDocument/2006/relationships/notesSlide" Target="../notesSlides/notesSlide28.xml"/><Relationship Id="rId1" Type="http://schemas.openxmlformats.org/officeDocument/2006/relationships/slideLayout" Target="../slideLayouts/slideLayout16.xml"/><Relationship Id="rId6" Type="http://schemas.openxmlformats.org/officeDocument/2006/relationships/image" Target="../media/image139.png"/><Relationship Id="rId5" Type="http://schemas.openxmlformats.org/officeDocument/2006/relationships/image" Target="../media/image138.png"/><Relationship Id="rId4" Type="http://schemas.openxmlformats.org/officeDocument/2006/relationships/image" Target="../media/image137.png"/></Relationships>
</file>

<file path=ppt/slides/_rels/slide94.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image" Target="../media/image141.png"/><Relationship Id="rId1" Type="http://schemas.openxmlformats.org/officeDocument/2006/relationships/slideLayout" Target="../slideLayouts/slideLayout16.xml"/><Relationship Id="rId5" Type="http://schemas.openxmlformats.org/officeDocument/2006/relationships/image" Target="../media/image144.png"/><Relationship Id="rId4" Type="http://schemas.openxmlformats.org/officeDocument/2006/relationships/image" Target="../media/image143.png"/></Relationships>
</file>

<file path=ppt/slides/_rels/slide95.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image" Target="../media/image141.png"/><Relationship Id="rId1" Type="http://schemas.openxmlformats.org/officeDocument/2006/relationships/slideLayout" Target="../slideLayouts/slideLayout16.xml"/><Relationship Id="rId4" Type="http://schemas.openxmlformats.org/officeDocument/2006/relationships/image" Target="../media/image146.png"/></Relationships>
</file>

<file path=ppt/slides/_rels/slide96.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image" Target="../media/image141.png"/><Relationship Id="rId1" Type="http://schemas.openxmlformats.org/officeDocument/2006/relationships/slideLayout" Target="../slideLayouts/slideLayout16.xml"/></Relationships>
</file>

<file path=ppt/slides/_rels/slide97.xml.rels><?xml version="1.0" encoding="UTF-8" standalone="yes"?>
<Relationships xmlns="http://schemas.openxmlformats.org/package/2006/relationships"><Relationship Id="rId2" Type="http://schemas.openxmlformats.org/officeDocument/2006/relationships/image" Target="../media/image113.jpeg"/><Relationship Id="rId1" Type="http://schemas.openxmlformats.org/officeDocument/2006/relationships/slideLayout" Target="../slideLayouts/slideLayout16.xml"/></Relationships>
</file>

<file path=ppt/slides/_rels/slide98.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image" Target="../media/image148.jpeg"/><Relationship Id="rId1" Type="http://schemas.openxmlformats.org/officeDocument/2006/relationships/slideLayout" Target="../slideLayouts/slideLayout24.xml"/></Relationships>
</file>

<file path=ppt/slides/_rels/slide99.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29.xml"/><Relationship Id="rId1" Type="http://schemas.openxmlformats.org/officeDocument/2006/relationships/slideLayout" Target="../slideLayouts/slideLayout18.xml"/></Relationships>
</file>

<file path=ppt/slides/slide1.xml><?xml version="1.0" encoding="utf-8"?>
<p:sld xmlns:a16="http://schemas.microsoft.com/office/drawing/2014/main" xmlns:adec="http://schemas.microsoft.com/office/drawing/2017/decorative"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 name="Title 94">
            <a:extLst>
              <a:ext uri="{FF2B5EF4-FFF2-40B4-BE49-F238E27FC236}">
                <a16:creationId xmlns:a16="http://schemas.microsoft.com/office/drawing/2014/main" id="{7643F50D-950F-5A7E-722A-79E4F5D31565}"/>
              </a:ext>
            </a:extLst>
          </p:cNvPr>
          <p:cNvSpPr>
            <a:spLocks noGrp="1"/>
          </p:cNvSpPr>
          <p:nvPr>
            <p:ph type="ctrTitle"/>
          </p:nvPr>
        </p:nvSpPr>
        <p:spPr>
          <a:xfrm>
            <a:off x="7946025" y="868128"/>
            <a:ext cx="5714743" cy="3094862"/>
          </a:xfrm>
        </p:spPr>
        <p:txBody>
          <a:bodyPr anchor="t">
            <a:noAutofit/>
          </a:bodyPr>
          <a:lstStyle/>
          <a:p>
            <a:endParaRPr lang="en-US" sz="2800" dirty="0"/>
          </a:p>
        </p:txBody>
      </p:sp>
      <p:sp>
        <p:nvSpPr>
          <p:cNvPr id="96" name="Subtitle 95">
            <a:extLst>
              <a:ext uri="{FF2B5EF4-FFF2-40B4-BE49-F238E27FC236}">
                <a16:creationId xmlns:a16="http://schemas.microsoft.com/office/drawing/2014/main" id="{1C5A4B6C-BAC7-A685-A9B1-2F354B12832E}"/>
              </a:ext>
            </a:extLst>
          </p:cNvPr>
          <p:cNvSpPr>
            <a:spLocks noGrp="1"/>
          </p:cNvSpPr>
          <p:nvPr>
            <p:ph type="subTitle" idx="1"/>
          </p:nvPr>
        </p:nvSpPr>
        <p:spPr>
          <a:xfrm>
            <a:off x="7946025" y="5378105"/>
            <a:ext cx="6248440" cy="1210710"/>
          </a:xfrm>
        </p:spPr>
        <p:txBody>
          <a:bodyPr>
            <a:normAutofit/>
          </a:bodyPr>
          <a:lstStyle/>
          <a:p>
            <a:r>
              <a:rPr lang="en-US" dirty="0"/>
              <a:t>Presentazione a cura di: </a:t>
            </a:r>
          </a:p>
          <a:p>
            <a:r>
              <a:rPr lang="en-US" sz="2400" b="1" cap="none" dirty="0" err="1"/>
              <a:t>RicardoLugo</a:t>
            </a:r>
            <a:endParaRPr lang="en-US" sz="1700" cap="none" dirty="0"/>
          </a:p>
        </p:txBody>
      </p:sp>
      <p:sp>
        <p:nvSpPr>
          <p:cNvPr id="97" name="Text Placeholder 96">
            <a:extLst>
              <a:ext uri="{FF2B5EF4-FFF2-40B4-BE49-F238E27FC236}">
                <a16:creationId xmlns:a16="http://schemas.microsoft.com/office/drawing/2014/main" id="{2A924E96-9B1C-6D19-49F6-49CA70E65537}"/>
              </a:ext>
            </a:extLst>
          </p:cNvPr>
          <p:cNvSpPr>
            <a:spLocks noGrp="1"/>
          </p:cNvSpPr>
          <p:nvPr>
            <p:ph type="body" sz="quarter" idx="10"/>
          </p:nvPr>
        </p:nvSpPr>
        <p:spPr>
          <a:xfrm>
            <a:off x="7946025" y="1954289"/>
            <a:ext cx="6684375" cy="1210711"/>
          </a:xfrm>
        </p:spPr>
        <p:txBody>
          <a:bodyPr/>
          <a:lstStyle/>
          <a:p>
            <a:r>
              <a:rPr lang="en-US" sz="4800" dirty="0">
                <a:solidFill>
                  <a:schemeClr val="tx1"/>
                </a:solidFill>
              </a:rPr>
              <a:t>Argomento 10: </a:t>
            </a:r>
            <a:r>
              <a:rPr lang="en-GB" sz="4800" dirty="0">
                <a:solidFill>
                  <a:schemeClr val="tx1"/>
                </a:solidFill>
              </a:rPr>
              <a:t>Valutazione e gestione dei rischi legati alla sicurezza informatica</a:t>
            </a:r>
          </a:p>
        </p:txBody>
      </p:sp>
      <p:sp>
        <p:nvSpPr>
          <p:cNvPr id="53" name="Freeform: Shape 52">
            <a:extLst>
              <a:ext uri="{FF2B5EF4-FFF2-40B4-BE49-F238E27FC236}">
                <a16:creationId xmlns:a16="http://schemas.microsoft.com/office/drawing/2014/main" id="{D96C8D99-3232-849B-9CC8-6E4982208FEA}"/>
              </a:ext>
              <a:ext uri="{C183D7F6-B498-43B3-948B-1728B52AA6E4}">
                <adec:decorative xmlns:adec="http://schemas.microsoft.com/office/drawing/2017/decorative" val="1"/>
              </a:ext>
            </a:extLst>
          </p:cNvPr>
          <p:cNvSpPr/>
          <p:nvPr/>
        </p:nvSpPr>
        <p:spPr>
          <a:xfrm rot="10800000">
            <a:off x="4209308" y="-13391"/>
            <a:ext cx="3063696" cy="8230609"/>
          </a:xfrm>
          <a:custGeom>
            <a:avLst/>
            <a:gdLst>
              <a:gd name="connsiteX0" fmla="*/ 2526446 w 2553080"/>
              <a:gd name="connsiteY0" fmla="*/ 0 h 6858841"/>
              <a:gd name="connsiteX1" fmla="*/ 1707127 w 2553080"/>
              <a:gd name="connsiteY1" fmla="*/ 3182290 h 6858841"/>
              <a:gd name="connsiteX2" fmla="*/ 1365955 w 2553080"/>
              <a:gd name="connsiteY2" fmla="*/ 4453431 h 6858841"/>
              <a:gd name="connsiteX3" fmla="*/ 1182052 w 2553080"/>
              <a:gd name="connsiteY3" fmla="*/ 4538343 h 6858841"/>
              <a:gd name="connsiteX4" fmla="*/ 1070442 w 2553080"/>
              <a:gd name="connsiteY4" fmla="*/ 4344440 h 6858841"/>
              <a:gd name="connsiteX5" fmla="*/ 1329175 w 2553080"/>
              <a:gd name="connsiteY5" fmla="*/ 3390133 h 6858841"/>
              <a:gd name="connsiteX6" fmla="*/ 1311418 w 2553080"/>
              <a:gd name="connsiteY6" fmla="*/ 3250726 h 6858841"/>
              <a:gd name="connsiteX7" fmla="*/ 1199808 w 2553080"/>
              <a:gd name="connsiteY7" fmla="*/ 3164547 h 6858841"/>
              <a:gd name="connsiteX8" fmla="*/ 975320 w 2553080"/>
              <a:gd name="connsiteY8" fmla="*/ 3293816 h 6858841"/>
              <a:gd name="connsiteX9" fmla="*/ 582148 w 2553080"/>
              <a:gd name="connsiteY9" fmla="*/ 4743652 h 6858841"/>
              <a:gd name="connsiteX10" fmla="*/ 5073 w 2553080"/>
              <a:gd name="connsiteY10" fmla="*/ 6842367 h 6858841"/>
              <a:gd name="connsiteX11" fmla="*/ 0 w 2553080"/>
              <a:gd name="connsiteY11" fmla="*/ 6858842 h 6858841"/>
              <a:gd name="connsiteX12" fmla="*/ 26634 w 2553080"/>
              <a:gd name="connsiteY12" fmla="*/ 6858842 h 6858841"/>
              <a:gd name="connsiteX13" fmla="*/ 607514 w 2553080"/>
              <a:gd name="connsiteY13" fmla="*/ 4751256 h 6858841"/>
              <a:gd name="connsiteX14" fmla="*/ 1000686 w 2553080"/>
              <a:gd name="connsiteY14" fmla="*/ 3301420 h 6858841"/>
              <a:gd name="connsiteX15" fmla="*/ 1194735 w 2553080"/>
              <a:gd name="connsiteY15" fmla="*/ 3189894 h 6858841"/>
              <a:gd name="connsiteX16" fmla="*/ 1289857 w 2553080"/>
              <a:gd name="connsiteY16" fmla="*/ 3263399 h 6858841"/>
              <a:gd name="connsiteX17" fmla="*/ 1305077 w 2553080"/>
              <a:gd name="connsiteY17" fmla="*/ 3383797 h 6858841"/>
              <a:gd name="connsiteX18" fmla="*/ 1046345 w 2553080"/>
              <a:gd name="connsiteY18" fmla="*/ 4338103 h 6858841"/>
              <a:gd name="connsiteX19" fmla="*/ 1175711 w 2553080"/>
              <a:gd name="connsiteY19" fmla="*/ 4562423 h 6858841"/>
              <a:gd name="connsiteX20" fmla="*/ 1390053 w 2553080"/>
              <a:gd name="connsiteY20" fmla="*/ 4462303 h 6858841"/>
              <a:gd name="connsiteX21" fmla="*/ 1390053 w 2553080"/>
              <a:gd name="connsiteY21" fmla="*/ 4461035 h 6858841"/>
              <a:gd name="connsiteX22" fmla="*/ 1731225 w 2553080"/>
              <a:gd name="connsiteY22" fmla="*/ 3188627 h 6858841"/>
              <a:gd name="connsiteX23" fmla="*/ 2553081 w 2553080"/>
              <a:gd name="connsiteY23" fmla="*/ 1267 h 6858841"/>
              <a:gd name="connsiteX24" fmla="*/ 2526446 w 2553080"/>
              <a:gd name="connsiteY24" fmla="*/ 0 h 6858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53080" h="6858841">
                <a:moveTo>
                  <a:pt x="2526446" y="0"/>
                </a:moveTo>
                <a:lnTo>
                  <a:pt x="1707127" y="3182290"/>
                </a:lnTo>
                <a:lnTo>
                  <a:pt x="1365955" y="4453431"/>
                </a:lnTo>
                <a:cubicBezTo>
                  <a:pt x="1332979" y="4523135"/>
                  <a:pt x="1255613" y="4558621"/>
                  <a:pt x="1182052" y="4538343"/>
                </a:cubicBezTo>
                <a:cubicBezTo>
                  <a:pt x="1098345" y="4515531"/>
                  <a:pt x="1047613" y="4428085"/>
                  <a:pt x="1070442" y="4344440"/>
                </a:cubicBezTo>
                <a:lnTo>
                  <a:pt x="1329175" y="3390133"/>
                </a:lnTo>
                <a:cubicBezTo>
                  <a:pt x="1341858" y="3343242"/>
                  <a:pt x="1335516" y="3293816"/>
                  <a:pt x="1311418" y="3250726"/>
                </a:cubicBezTo>
                <a:cubicBezTo>
                  <a:pt x="1287321" y="3207637"/>
                  <a:pt x="1248004" y="3177220"/>
                  <a:pt x="1199808" y="3164547"/>
                </a:cubicBezTo>
                <a:cubicBezTo>
                  <a:pt x="1102150" y="3137933"/>
                  <a:pt x="1000686" y="3196230"/>
                  <a:pt x="975320" y="3293816"/>
                </a:cubicBezTo>
                <a:lnTo>
                  <a:pt x="582148" y="4743652"/>
                </a:lnTo>
                <a:lnTo>
                  <a:pt x="5073" y="6842367"/>
                </a:lnTo>
                <a:cubicBezTo>
                  <a:pt x="5073" y="6842367"/>
                  <a:pt x="1268" y="6855040"/>
                  <a:pt x="0" y="6858842"/>
                </a:cubicBezTo>
                <a:lnTo>
                  <a:pt x="26634" y="6858842"/>
                </a:lnTo>
                <a:lnTo>
                  <a:pt x="607514" y="4751256"/>
                </a:lnTo>
                <a:lnTo>
                  <a:pt x="1000686" y="3301420"/>
                </a:lnTo>
                <a:cubicBezTo>
                  <a:pt x="1023515" y="3217775"/>
                  <a:pt x="1111028" y="3167082"/>
                  <a:pt x="1194735" y="3189894"/>
                </a:cubicBezTo>
                <a:cubicBezTo>
                  <a:pt x="1235321" y="3201300"/>
                  <a:pt x="1269565" y="3226647"/>
                  <a:pt x="1289857" y="3263399"/>
                </a:cubicBezTo>
                <a:cubicBezTo>
                  <a:pt x="1311418" y="3300152"/>
                  <a:pt x="1316492" y="3341975"/>
                  <a:pt x="1305077" y="3383797"/>
                </a:cubicBezTo>
                <a:lnTo>
                  <a:pt x="1046345" y="4338103"/>
                </a:lnTo>
                <a:cubicBezTo>
                  <a:pt x="1019710" y="4435689"/>
                  <a:pt x="1078052" y="4537076"/>
                  <a:pt x="1175711" y="4562423"/>
                </a:cubicBezTo>
                <a:cubicBezTo>
                  <a:pt x="1261955" y="4585235"/>
                  <a:pt x="1352004" y="4543413"/>
                  <a:pt x="1390053" y="4462303"/>
                </a:cubicBezTo>
                <a:lnTo>
                  <a:pt x="1390053" y="4461035"/>
                </a:lnTo>
                <a:lnTo>
                  <a:pt x="1731225" y="3188627"/>
                </a:lnTo>
                <a:lnTo>
                  <a:pt x="2553081" y="1267"/>
                </a:lnTo>
                <a:cubicBezTo>
                  <a:pt x="2544203" y="0"/>
                  <a:pt x="2535325" y="0"/>
                  <a:pt x="2526446" y="0"/>
                </a:cubicBezTo>
                <a:close/>
              </a:path>
            </a:pathLst>
          </a:custGeom>
          <a:solidFill>
            <a:schemeClr val="accent1"/>
          </a:solidFill>
          <a:ln w="9116" cap="flat">
            <a:noFill/>
            <a:prstDash val="solid"/>
            <a:miter/>
          </a:ln>
        </p:spPr>
        <p:txBody>
          <a:bodyPr rtlCol="0" anchor="ctr"/>
          <a:lstStyle/>
          <a:p>
            <a:endParaRPr lang="en-US" sz="2160" dirty="0"/>
          </a:p>
        </p:txBody>
      </p:sp>
      <p:grpSp>
        <p:nvGrpSpPr>
          <p:cNvPr id="2" name="Group 1">
            <a:extLst>
              <a:ext uri="{FF2B5EF4-FFF2-40B4-BE49-F238E27FC236}">
                <a16:creationId xmlns:a16="http://schemas.microsoft.com/office/drawing/2014/main" id="{ABF25152-ECFC-F87E-6A60-9E7B0D98374B}"/>
              </a:ext>
            </a:extLst>
          </p:cNvPr>
          <p:cNvGrpSpPr/>
          <p:nvPr/>
        </p:nvGrpSpPr>
        <p:grpSpPr>
          <a:xfrm>
            <a:off x="10972801" y="7594540"/>
            <a:ext cx="2591913" cy="481557"/>
            <a:chOff x="5179092" y="5483822"/>
            <a:chExt cx="3294001" cy="612000"/>
          </a:xfrm>
        </p:grpSpPr>
        <p:pic>
          <p:nvPicPr>
            <p:cNvPr id="3" name="Picture 2">
              <a:extLst>
                <a:ext uri="{FF2B5EF4-FFF2-40B4-BE49-F238E27FC236}">
                  <a16:creationId xmlns:a16="http://schemas.microsoft.com/office/drawing/2014/main" id="{56048E62-9FDC-6A86-C84F-4D7DFCAA182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4" name="Picture 3">
              <a:extLst>
                <a:ext uri="{FF2B5EF4-FFF2-40B4-BE49-F238E27FC236}">
                  <a16:creationId xmlns:a16="http://schemas.microsoft.com/office/drawing/2014/main" id="{B4A6FF37-150C-0183-163E-54E5A9398FB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pic>
        <p:nvPicPr>
          <p:cNvPr id="8" name="Picture Placeholder 7" descr="A screenshot of a computer training&#10;&#10;Description automatically generated">
            <a:extLst>
              <a:ext uri="{FF2B5EF4-FFF2-40B4-BE49-F238E27FC236}">
                <a16:creationId xmlns:a16="http://schemas.microsoft.com/office/drawing/2014/main" id="{50970EFB-319E-7174-E221-FC24ED09B21B}"/>
              </a:ext>
            </a:extLst>
          </p:cNvPr>
          <p:cNvPicPr>
            <a:picLocks noGrp="1" noChangeAspect="1"/>
          </p:cNvPicPr>
          <p:nvPr>
            <p:ph type="pic" sz="quarter" idx="11"/>
          </p:nvPr>
        </p:nvPicPr>
        <p:blipFill>
          <a:blip r:embed="rId5" cstate="email">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3503979848"/>
      </p:ext>
    </p:extLst>
  </p:cSld>
  <p:clrMapOvr>
    <a:masterClrMapping/>
  </p:clrMapOvr>
</p:sld>
</file>

<file path=ppt/slides/slide10.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8902352-DE72-8526-AFE2-B5016D694098}"/>
              </a:ext>
            </a:extLst>
          </p:cNvPr>
          <p:cNvSpPr>
            <a:spLocks noGrp="1"/>
          </p:cNvSpPr>
          <p:nvPr>
            <p:ph type="body" sz="quarter" idx="13"/>
          </p:nvPr>
        </p:nvSpPr>
        <p:spPr/>
        <p:txBody>
          <a:bodyPr/>
          <a:lstStyle/>
          <a:p>
            <a:endParaRPr lang="nb-NO"/>
          </a:p>
        </p:txBody>
      </p:sp>
      <p:sp>
        <p:nvSpPr>
          <p:cNvPr id="3" name="Text Placeholder 2">
            <a:extLst>
              <a:ext uri="{FF2B5EF4-FFF2-40B4-BE49-F238E27FC236}">
                <a16:creationId xmlns:a16="http://schemas.microsoft.com/office/drawing/2014/main" id="{FB7AE689-BA09-94A2-8F69-21C6588B12A7}"/>
              </a:ext>
            </a:extLst>
          </p:cNvPr>
          <p:cNvSpPr>
            <a:spLocks noGrp="1"/>
          </p:cNvSpPr>
          <p:nvPr>
            <p:ph type="body" sz="quarter" idx="14"/>
          </p:nvPr>
        </p:nvSpPr>
        <p:spPr>
          <a:xfrm>
            <a:off x="4219687" y="1954531"/>
            <a:ext cx="8949043" cy="4968240"/>
          </a:xfrm>
        </p:spPr>
        <p:txBody>
          <a:bodyPr/>
          <a:lstStyle/>
          <a:p>
            <a:endParaRPr lang="nb-NO" dirty="0"/>
          </a:p>
        </p:txBody>
      </p:sp>
      <p:pic>
        <p:nvPicPr>
          <p:cNvPr id="4" name="Picture 3">
            <a:extLst>
              <a:ext uri="{FF2B5EF4-FFF2-40B4-BE49-F238E27FC236}">
                <a16:creationId xmlns:a16="http://schemas.microsoft.com/office/drawing/2014/main" id="{456DDA0D-B203-6C3A-D2DF-B5CE1D2FD3E3}"/>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06681" y="33170"/>
            <a:ext cx="3856412" cy="5163671"/>
          </a:xfrm>
          <a:prstGeom prst="rect">
            <a:avLst/>
          </a:prstGeom>
        </p:spPr>
      </p:pic>
      <p:pic>
        <p:nvPicPr>
          <p:cNvPr id="6" name="Picture 5">
            <a:extLst>
              <a:ext uri="{FF2B5EF4-FFF2-40B4-BE49-F238E27FC236}">
                <a16:creationId xmlns:a16="http://schemas.microsoft.com/office/drawing/2014/main" id="{5C0D874C-3F33-44F8-5E91-5B262AFE44F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61670" y="4337482"/>
            <a:ext cx="11196856" cy="1937587"/>
          </a:xfrm>
          <a:prstGeom prst="rect">
            <a:avLst/>
          </a:prstGeom>
        </p:spPr>
      </p:pic>
    </p:spTree>
    <p:custDataLst>
      <p:tags r:id="rId1"/>
    </p:custDataLst>
    <p:extLst>
      <p:ext uri="{BB962C8B-B14F-4D97-AF65-F5344CB8AC3E}">
        <p14:creationId xmlns:p14="http://schemas.microsoft.com/office/powerpoint/2010/main" val="2930616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0.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innhold 2"/>
          <p:cNvSpPr>
            <a:spLocks noGrp="1"/>
          </p:cNvSpPr>
          <p:nvPr>
            <p:ph idx="1"/>
          </p:nvPr>
        </p:nvSpPr>
        <p:spPr>
          <a:xfrm>
            <a:off x="577531" y="279787"/>
            <a:ext cx="12016806" cy="7413366"/>
          </a:xfrm>
        </p:spPr>
        <p:txBody>
          <a:bodyPr>
            <a:normAutofit/>
          </a:bodyPr>
          <a:lstStyle/>
          <a:p>
            <a:pPr marL="0" indent="0">
              <a:buNone/>
            </a:pPr>
            <a:r>
              <a:rPr lang="nb-NO" sz="2400" dirty="0" err="1">
                <a:latin typeface="Arial" charset="0"/>
                <a:ea typeface="Arial" charset="0"/>
                <a:cs typeface="Arial" charset="0"/>
              </a:rPr>
              <a:t>Descrivi </a:t>
            </a:r>
            <a:r>
              <a:rPr lang="nb-NO" sz="2400" dirty="0" err="1">
                <a:latin typeface="Arial" charset="0"/>
                <a:ea typeface="Arial" charset="0"/>
                <a:cs typeface="Arial" charset="0"/>
              </a:rPr>
              <a:t>l'attività </a:t>
            </a:r>
            <a:r>
              <a:rPr lang="nb-NO" sz="2400" dirty="0" err="1">
                <a:latin typeface="Arial" charset="0"/>
                <a:ea typeface="Arial" charset="0"/>
                <a:cs typeface="Arial" charset="0"/>
              </a:rPr>
              <a:t>che </a:t>
            </a:r>
            <a:r>
              <a:rPr lang="nb-NO" sz="2400" dirty="0" err="1">
                <a:latin typeface="Arial" charset="0"/>
                <a:ea typeface="Arial" charset="0"/>
                <a:cs typeface="Arial" charset="0"/>
              </a:rPr>
              <a:t>hai visto </a:t>
            </a:r>
            <a:r>
              <a:rPr lang="nb-NO" sz="2400" dirty="0">
                <a:latin typeface="Arial" charset="0"/>
                <a:ea typeface="Arial" charset="0"/>
                <a:cs typeface="Arial" charset="0"/>
              </a:rPr>
              <a:t>(</a:t>
            </a:r>
            <a:r>
              <a:rPr lang="nb-NO" sz="2400" dirty="0" err="1">
                <a:latin typeface="Arial" charset="0"/>
                <a:ea typeface="Arial" charset="0"/>
                <a:cs typeface="Arial" charset="0"/>
              </a:rPr>
              <a:t>in modo specifico </a:t>
            </a:r>
            <a:r>
              <a:rPr lang="nb-NO" sz="2400" dirty="0" err="1">
                <a:latin typeface="Arial" charset="0"/>
                <a:ea typeface="Arial" charset="0"/>
                <a:cs typeface="Arial" charset="0"/>
              </a:rPr>
              <a:t>ma </a:t>
            </a:r>
            <a:r>
              <a:rPr lang="nb-NO" sz="2400" dirty="0">
                <a:latin typeface="Arial" charset="0"/>
                <a:ea typeface="Arial" charset="0"/>
                <a:cs typeface="Arial" charset="0"/>
              </a:rPr>
              <a:t>senza entrare </a:t>
            </a:r>
            <a:r>
              <a:rPr lang="nb-NO" sz="2400" dirty="0" err="1">
                <a:latin typeface="Arial" charset="0"/>
                <a:ea typeface="Arial" charset="0"/>
                <a:cs typeface="Arial" charset="0"/>
              </a:rPr>
              <a:t>troppo </a:t>
            </a:r>
            <a:r>
              <a:rPr lang="nb-NO" sz="2400" dirty="0" err="1">
                <a:latin typeface="Arial" charset="0"/>
                <a:ea typeface="Arial" charset="0"/>
                <a:cs typeface="Arial" charset="0"/>
              </a:rPr>
              <a:t>nei dettagli</a:t>
            </a:r>
            <a:r>
              <a:rPr lang="nb-NO" sz="2400" dirty="0">
                <a:latin typeface="Arial" charset="0"/>
                <a:ea typeface="Arial" charset="0"/>
                <a:cs typeface="Arial" charset="0"/>
              </a:rPr>
              <a:t>) </a:t>
            </a:r>
          </a:p>
          <a:p>
            <a:pPr marL="617220" indent="-617220">
              <a:buFont typeface="+mj-lt"/>
              <a:buAutoNum type="arabicPeriod"/>
            </a:pPr>
            <a:endParaRPr lang="nb-NO" sz="2400" dirty="0">
              <a:latin typeface="Arial" charset="0"/>
              <a:ea typeface="Arial" charset="0"/>
              <a:cs typeface="Arial" charset="0"/>
            </a:endParaRPr>
          </a:p>
          <a:p>
            <a:pPr marL="617220" indent="-617220">
              <a:buFont typeface="+mj-lt"/>
              <a:buAutoNum type="arabicPeriod"/>
            </a:pPr>
            <a:endParaRPr lang="nb-NO" sz="2400" dirty="0">
              <a:latin typeface="Arial" charset="0"/>
              <a:ea typeface="Arial" charset="0"/>
              <a:cs typeface="Arial" charset="0"/>
            </a:endParaRPr>
          </a:p>
          <a:p>
            <a:pPr marL="617220" indent="-617220">
              <a:buFont typeface="+mj-lt"/>
              <a:buAutoNum type="arabicPeriod"/>
            </a:pPr>
            <a:endParaRPr lang="nb-NO" sz="2400" dirty="0">
              <a:latin typeface="Arial" charset="0"/>
              <a:ea typeface="Arial" charset="0"/>
              <a:cs typeface="Arial" charset="0"/>
            </a:endParaRPr>
          </a:p>
          <a:p>
            <a:pPr marL="0" indent="0">
              <a:buNone/>
            </a:pPr>
            <a:r>
              <a:rPr lang="nb-NO" sz="2400" dirty="0" err="1">
                <a:latin typeface="Arial" charset="0"/>
                <a:ea typeface="Arial" charset="0"/>
                <a:cs typeface="Arial" charset="0"/>
              </a:rPr>
              <a:t>Che </a:t>
            </a:r>
            <a:r>
              <a:rPr lang="nb-NO" sz="2400" dirty="0">
                <a:latin typeface="Arial" charset="0"/>
                <a:ea typeface="Arial" charset="0"/>
                <a:cs typeface="Arial" charset="0"/>
              </a:rPr>
              <a:t>tipo di </a:t>
            </a:r>
            <a:r>
              <a:rPr lang="nb-NO" sz="2400" dirty="0" err="1">
                <a:latin typeface="Arial" charset="0"/>
                <a:ea typeface="Arial" charset="0"/>
                <a:cs typeface="Arial" charset="0"/>
              </a:rPr>
              <a:t>incidente </a:t>
            </a:r>
            <a:r>
              <a:rPr lang="nb-NO" sz="2400" dirty="0" err="1">
                <a:latin typeface="Arial" charset="0"/>
                <a:ea typeface="Arial" charset="0"/>
                <a:cs typeface="Arial" charset="0"/>
              </a:rPr>
              <a:t>pensi </a:t>
            </a:r>
            <a:r>
              <a:rPr lang="nb-NO" sz="2400" dirty="0">
                <a:latin typeface="Arial" charset="0"/>
                <a:ea typeface="Arial" charset="0"/>
                <a:cs typeface="Arial" charset="0"/>
              </a:rPr>
              <a:t>che fosse? </a:t>
            </a:r>
          </a:p>
          <a:p>
            <a:pPr marL="617220" indent="-617220">
              <a:buFont typeface="+mj-lt"/>
              <a:buAutoNum type="arabicPeriod"/>
            </a:pPr>
            <a:endParaRPr lang="nb-NO" sz="2400" dirty="0">
              <a:latin typeface="Arial" charset="0"/>
              <a:ea typeface="Arial" charset="0"/>
              <a:cs typeface="Arial" charset="0"/>
            </a:endParaRPr>
          </a:p>
          <a:p>
            <a:pPr marL="617220" indent="-617220">
              <a:buFont typeface="+mj-lt"/>
              <a:buAutoNum type="arabicPeriod"/>
            </a:pPr>
            <a:endParaRPr lang="nb-NO" sz="2400" dirty="0">
              <a:latin typeface="Arial" charset="0"/>
              <a:ea typeface="Arial" charset="0"/>
              <a:cs typeface="Arial" charset="0"/>
            </a:endParaRPr>
          </a:p>
          <a:p>
            <a:pPr marL="617220" indent="-617220">
              <a:buFont typeface="+mj-lt"/>
              <a:buAutoNum type="arabicPeriod"/>
            </a:pPr>
            <a:endParaRPr lang="nb-NO" sz="2400" dirty="0">
              <a:latin typeface="Arial" charset="0"/>
              <a:ea typeface="Arial" charset="0"/>
              <a:cs typeface="Arial" charset="0"/>
            </a:endParaRPr>
          </a:p>
          <a:p>
            <a:pPr marL="0" indent="0">
              <a:buNone/>
            </a:pPr>
            <a:r>
              <a:rPr lang="nb-NO" sz="2400" dirty="0">
                <a:latin typeface="Arial" charset="0"/>
                <a:ea typeface="Arial" charset="0"/>
                <a:cs typeface="Arial" charset="0"/>
              </a:rPr>
              <a:t>Se </a:t>
            </a:r>
            <a:r>
              <a:rPr lang="nb-NO" sz="2400" dirty="0" err="1">
                <a:latin typeface="Arial" charset="0"/>
                <a:ea typeface="Arial" charset="0"/>
                <a:cs typeface="Arial" charset="0"/>
              </a:rPr>
              <a:t>potessi </a:t>
            </a:r>
            <a:r>
              <a:rPr lang="nb-NO" sz="2400" dirty="0" err="1">
                <a:latin typeface="Arial" charset="0"/>
                <a:ea typeface="Arial" charset="0"/>
                <a:cs typeface="Arial" charset="0"/>
              </a:rPr>
              <a:t>dare </a:t>
            </a:r>
            <a:r>
              <a:rPr lang="nb-NO" sz="2400" dirty="0" err="1">
                <a:latin typeface="Arial" charset="0"/>
                <a:ea typeface="Arial" charset="0"/>
                <a:cs typeface="Arial" charset="0"/>
              </a:rPr>
              <a:t>un suggerimento</a:t>
            </a:r>
            <a:r>
              <a:rPr lang="nb-NO" sz="2400" dirty="0">
                <a:latin typeface="Arial" charset="0"/>
                <a:ea typeface="Arial" charset="0"/>
                <a:cs typeface="Arial" charset="0"/>
              </a:rPr>
              <a:t>, </a:t>
            </a:r>
            <a:r>
              <a:rPr lang="nb-NO" sz="2400" dirty="0" err="1">
                <a:latin typeface="Arial" charset="0"/>
                <a:ea typeface="Arial" charset="0"/>
                <a:cs typeface="Arial" charset="0"/>
              </a:rPr>
              <a:t>quali </a:t>
            </a:r>
            <a:r>
              <a:rPr lang="nb-NO" sz="2400" dirty="0" err="1">
                <a:latin typeface="Arial" charset="0"/>
                <a:ea typeface="Arial" charset="0"/>
                <a:cs typeface="Arial" charset="0"/>
              </a:rPr>
              <a:t>azioni </a:t>
            </a:r>
            <a:r>
              <a:rPr lang="nb-NO" sz="2400" dirty="0" err="1">
                <a:latin typeface="Arial" charset="0"/>
                <a:ea typeface="Arial" charset="0"/>
                <a:cs typeface="Arial" charset="0"/>
              </a:rPr>
              <a:t>dovrebbero </a:t>
            </a:r>
            <a:r>
              <a:rPr lang="nb-NO" sz="2400" dirty="0">
                <a:latin typeface="Arial" charset="0"/>
                <a:ea typeface="Arial" charset="0"/>
                <a:cs typeface="Arial" charset="0"/>
              </a:rPr>
              <a:t>essere intraprese? </a:t>
            </a:r>
            <a:br>
              <a:rPr lang="nb-NO" sz="2400" dirty="0">
                <a:latin typeface="Arial" charset="0"/>
                <a:ea typeface="Arial" charset="0"/>
                <a:cs typeface="Arial" charset="0"/>
              </a:rPr>
            </a:br>
            <a:endParaRPr lang="en-US" sz="2400" dirty="0">
              <a:latin typeface="Arial" charset="0"/>
              <a:ea typeface="Arial" charset="0"/>
              <a:cs typeface="Arial" charset="0"/>
            </a:endParaRPr>
          </a:p>
        </p:txBody>
      </p:sp>
      <p:grpSp>
        <p:nvGrpSpPr>
          <p:cNvPr id="7" name="Gruppe 6"/>
          <p:cNvGrpSpPr/>
          <p:nvPr/>
        </p:nvGrpSpPr>
        <p:grpSpPr>
          <a:xfrm>
            <a:off x="683812" y="826936"/>
            <a:ext cx="9496508" cy="5073992"/>
            <a:chOff x="569843" y="689113"/>
            <a:chExt cx="11184835" cy="5555179"/>
          </a:xfrm>
        </p:grpSpPr>
        <p:sp>
          <p:nvSpPr>
            <p:cNvPr id="4" name="Ramme 3"/>
            <p:cNvSpPr/>
            <p:nvPr/>
          </p:nvSpPr>
          <p:spPr>
            <a:xfrm>
              <a:off x="569843" y="689113"/>
              <a:ext cx="11184835" cy="1417982"/>
            </a:xfrm>
            <a:prstGeom prst="frame">
              <a:avLst>
                <a:gd name="adj1" fmla="val 222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defRPr/>
              </a:pPr>
              <a:endParaRPr lang="en-US" sz="2160">
                <a:solidFill>
                  <a:prstClr val="black"/>
                </a:solidFill>
                <a:latin typeface="Aptos" panose="02110004020202020204"/>
              </a:endParaRPr>
            </a:p>
          </p:txBody>
        </p:sp>
        <p:sp>
          <p:nvSpPr>
            <p:cNvPr id="5" name="Ramme 4"/>
            <p:cNvSpPr/>
            <p:nvPr/>
          </p:nvSpPr>
          <p:spPr>
            <a:xfrm>
              <a:off x="569843" y="2708481"/>
              <a:ext cx="11184835" cy="1417982"/>
            </a:xfrm>
            <a:prstGeom prst="frame">
              <a:avLst>
                <a:gd name="adj1" fmla="val 222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defRPr/>
              </a:pPr>
              <a:endParaRPr lang="en-US" sz="2160">
                <a:solidFill>
                  <a:prstClr val="black"/>
                </a:solidFill>
                <a:latin typeface="Aptos" panose="02110004020202020204"/>
              </a:endParaRPr>
            </a:p>
          </p:txBody>
        </p:sp>
        <p:sp>
          <p:nvSpPr>
            <p:cNvPr id="6" name="Ramme 5"/>
            <p:cNvSpPr/>
            <p:nvPr/>
          </p:nvSpPr>
          <p:spPr>
            <a:xfrm>
              <a:off x="569843" y="4826310"/>
              <a:ext cx="11184835" cy="1417982"/>
            </a:xfrm>
            <a:prstGeom prst="frame">
              <a:avLst>
                <a:gd name="adj1" fmla="val 222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defRPr/>
              </a:pPr>
              <a:endParaRPr lang="en-US" sz="2160">
                <a:solidFill>
                  <a:prstClr val="black"/>
                </a:solidFill>
                <a:latin typeface="Aptos" panose="02110004020202020204"/>
              </a:endParaRPr>
            </a:p>
          </p:txBody>
        </p:sp>
      </p:grpSp>
      <p:pic>
        <p:nvPicPr>
          <p:cNvPr id="2" name="Picture 1">
            <a:extLst>
              <a:ext uri="{FF2B5EF4-FFF2-40B4-BE49-F238E27FC236}">
                <a16:creationId xmlns:a16="http://schemas.microsoft.com/office/drawing/2014/main" id="{62AD3FA7-2B5A-83EB-A98F-05972AE5F17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802102" y="6799111"/>
            <a:ext cx="7026196" cy="1788082"/>
          </a:xfrm>
          <a:prstGeom prst="rect">
            <a:avLst/>
          </a:prstGeom>
        </p:spPr>
      </p:pic>
      <p:sp>
        <p:nvSpPr>
          <p:cNvPr id="8" name="Oval 7">
            <a:extLst>
              <a:ext uri="{FF2B5EF4-FFF2-40B4-BE49-F238E27FC236}">
                <a16:creationId xmlns:a16="http://schemas.microsoft.com/office/drawing/2014/main" id="{F4343CE9-8995-AEBC-B46C-6E22B2F0F636}"/>
              </a:ext>
            </a:extLst>
          </p:cNvPr>
          <p:cNvSpPr/>
          <p:nvPr/>
        </p:nvSpPr>
        <p:spPr>
          <a:xfrm>
            <a:off x="864108" y="932689"/>
            <a:ext cx="1948694" cy="945932"/>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1097280">
              <a:defRPr/>
            </a:pPr>
            <a:r>
              <a:rPr lang="nb-NO" sz="8640" dirty="0">
                <a:solidFill>
                  <a:prstClr val="white"/>
                </a:solidFill>
                <a:latin typeface="Aptos" panose="02110004020202020204"/>
              </a:rPr>
              <a:t>L1</a:t>
            </a:r>
          </a:p>
        </p:txBody>
      </p:sp>
      <p:sp>
        <p:nvSpPr>
          <p:cNvPr id="9" name="Oval 8">
            <a:extLst>
              <a:ext uri="{FF2B5EF4-FFF2-40B4-BE49-F238E27FC236}">
                <a16:creationId xmlns:a16="http://schemas.microsoft.com/office/drawing/2014/main" id="{533472C9-3F7B-C3B3-4D7F-1A0B37B7558B}"/>
              </a:ext>
            </a:extLst>
          </p:cNvPr>
          <p:cNvSpPr/>
          <p:nvPr/>
        </p:nvSpPr>
        <p:spPr>
          <a:xfrm>
            <a:off x="4637238" y="2867260"/>
            <a:ext cx="1948694" cy="945932"/>
          </a:xfrm>
          <a:prstGeom prst="ellipse">
            <a:avLst/>
          </a:prstGeom>
          <a:solidFill>
            <a:srgbClr val="8E5677"/>
          </a:solidFill>
          <a:ln>
            <a:solidFill>
              <a:srgbClr val="A12F89"/>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1097280">
              <a:defRPr/>
            </a:pPr>
            <a:r>
              <a:rPr lang="nb-NO" sz="8640" dirty="0">
                <a:solidFill>
                  <a:prstClr val="white"/>
                </a:solidFill>
                <a:latin typeface="Aptos" panose="02110004020202020204"/>
              </a:rPr>
              <a:t>L2</a:t>
            </a:r>
          </a:p>
        </p:txBody>
      </p:sp>
      <p:sp>
        <p:nvSpPr>
          <p:cNvPr id="10" name="Oval 9">
            <a:extLst>
              <a:ext uri="{FF2B5EF4-FFF2-40B4-BE49-F238E27FC236}">
                <a16:creationId xmlns:a16="http://schemas.microsoft.com/office/drawing/2014/main" id="{938CCD3E-FAC7-88FA-8E7A-AA2C8DC7865A}"/>
              </a:ext>
            </a:extLst>
          </p:cNvPr>
          <p:cNvSpPr/>
          <p:nvPr/>
        </p:nvSpPr>
        <p:spPr>
          <a:xfrm>
            <a:off x="8103108" y="4780383"/>
            <a:ext cx="1948694" cy="945932"/>
          </a:xfrm>
          <a:prstGeom prst="ellipse">
            <a:avLst/>
          </a:prstGeom>
          <a:solidFill>
            <a:schemeClr val="bg1">
              <a:lumMod val="65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1097280">
              <a:defRPr/>
            </a:pPr>
            <a:r>
              <a:rPr lang="nb-NO" sz="8640" dirty="0">
                <a:solidFill>
                  <a:prstClr val="white"/>
                </a:solidFill>
                <a:latin typeface="Aptos" panose="02110004020202020204"/>
              </a:rPr>
              <a:t>L3</a:t>
            </a:r>
          </a:p>
        </p:txBody>
      </p:sp>
      <p:pic>
        <p:nvPicPr>
          <p:cNvPr id="15" name="Picture 14">
            <a:extLst>
              <a:ext uri="{FF2B5EF4-FFF2-40B4-BE49-F238E27FC236}">
                <a16:creationId xmlns:a16="http://schemas.microsoft.com/office/drawing/2014/main" id="{C7A1F4C1-A4E1-058A-F4DE-2F6CB30737F1}"/>
              </a:ext>
            </a:extLst>
          </p:cNvPr>
          <p:cNvPicPr>
            <a:picLocks noChangeAspect="1"/>
          </p:cNvPicPr>
          <p:nvPr/>
        </p:nvPicPr>
        <p:blipFill>
          <a:blip r:embed="rId3"/>
          <a:stretch>
            <a:fillRect/>
          </a:stretch>
        </p:blipFill>
        <p:spPr>
          <a:xfrm>
            <a:off x="443237" y="5847150"/>
            <a:ext cx="10574226" cy="1554697"/>
          </a:xfrm>
          <a:prstGeom prst="rect">
            <a:avLst/>
          </a:prstGeom>
        </p:spPr>
      </p:pic>
    </p:spTree>
    <p:extLst>
      <p:ext uri="{BB962C8B-B14F-4D97-AF65-F5344CB8AC3E}">
        <p14:creationId xmlns:p14="http://schemas.microsoft.com/office/powerpoint/2010/main" val="2101133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randombar(horizontal)">
                                      <p:cBhvr>
                                        <p:cTn id="2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Lst>
  </p:timing>
</p:sld>
</file>

<file path=ppt/slides/slide101.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427ECE-15FF-2F17-C4D6-78F8BBD905A3}"/>
              </a:ext>
            </a:extLst>
          </p:cNvPr>
          <p:cNvSpPr>
            <a:spLocks noGrp="1"/>
          </p:cNvSpPr>
          <p:nvPr>
            <p:ph type="title"/>
          </p:nvPr>
        </p:nvSpPr>
        <p:spPr/>
        <p:txBody>
          <a:bodyPr/>
          <a:lstStyle/>
          <a:p>
            <a:endParaRPr lang="en-GB" dirty="0"/>
          </a:p>
        </p:txBody>
      </p:sp>
      <p:sp>
        <p:nvSpPr>
          <p:cNvPr id="3" name="Content Placeholder 2">
            <a:extLst>
              <a:ext uri="{FF2B5EF4-FFF2-40B4-BE49-F238E27FC236}">
                <a16:creationId xmlns:a16="http://schemas.microsoft.com/office/drawing/2014/main" id="{45F6A363-6472-7EAE-9416-58FCA675B66D}"/>
              </a:ext>
            </a:extLst>
          </p:cNvPr>
          <p:cNvSpPr>
            <a:spLocks noGrp="1"/>
          </p:cNvSpPr>
          <p:nvPr>
            <p:ph idx="1"/>
          </p:nvPr>
        </p:nvSpPr>
        <p:spPr/>
        <p:txBody>
          <a:bodyPr/>
          <a:lstStyle/>
          <a:p>
            <a:endParaRPr lang="en-GB"/>
          </a:p>
        </p:txBody>
      </p:sp>
      <p:pic>
        <p:nvPicPr>
          <p:cNvPr id="7" name="Picture 6">
            <a:extLst>
              <a:ext uri="{FF2B5EF4-FFF2-40B4-BE49-F238E27FC236}">
                <a16:creationId xmlns:a16="http://schemas.microsoft.com/office/drawing/2014/main" id="{B0F4AC14-5C9E-6F70-AC86-316349A001B3}"/>
              </a:ext>
            </a:extLst>
          </p:cNvPr>
          <p:cNvPicPr>
            <a:picLocks noChangeAspect="1"/>
          </p:cNvPicPr>
          <p:nvPr/>
        </p:nvPicPr>
        <p:blipFill>
          <a:blip r:embed="rId2"/>
          <a:stretch>
            <a:fillRect/>
          </a:stretch>
        </p:blipFill>
        <p:spPr>
          <a:xfrm>
            <a:off x="108988" y="0"/>
            <a:ext cx="7511012" cy="4184476"/>
          </a:xfrm>
          <a:prstGeom prst="rect">
            <a:avLst/>
          </a:prstGeom>
        </p:spPr>
      </p:pic>
      <p:pic>
        <p:nvPicPr>
          <p:cNvPr id="5" name="Picture 4">
            <a:extLst>
              <a:ext uri="{FF2B5EF4-FFF2-40B4-BE49-F238E27FC236}">
                <a16:creationId xmlns:a16="http://schemas.microsoft.com/office/drawing/2014/main" id="{2945ADFB-CE45-EFA9-78A2-CF43F1479E75}"/>
              </a:ext>
            </a:extLst>
          </p:cNvPr>
          <p:cNvPicPr>
            <a:picLocks noChangeAspect="1"/>
          </p:cNvPicPr>
          <p:nvPr/>
        </p:nvPicPr>
        <p:blipFill>
          <a:blip r:embed="rId3"/>
          <a:stretch>
            <a:fillRect/>
          </a:stretch>
        </p:blipFill>
        <p:spPr>
          <a:xfrm>
            <a:off x="2028658" y="958666"/>
            <a:ext cx="10931437" cy="6453690"/>
          </a:xfrm>
          <a:prstGeom prst="rect">
            <a:avLst/>
          </a:prstGeom>
        </p:spPr>
      </p:pic>
      <p:pic>
        <p:nvPicPr>
          <p:cNvPr id="9" name="Picture 8">
            <a:extLst>
              <a:ext uri="{FF2B5EF4-FFF2-40B4-BE49-F238E27FC236}">
                <a16:creationId xmlns:a16="http://schemas.microsoft.com/office/drawing/2014/main" id="{36E7A393-3596-A291-E8CD-56AB2CCB6F42}"/>
              </a:ext>
            </a:extLst>
          </p:cNvPr>
          <p:cNvPicPr>
            <a:picLocks noChangeAspect="1"/>
          </p:cNvPicPr>
          <p:nvPr/>
        </p:nvPicPr>
        <p:blipFill>
          <a:blip r:embed="rId4"/>
          <a:stretch>
            <a:fillRect/>
          </a:stretch>
        </p:blipFill>
        <p:spPr>
          <a:xfrm>
            <a:off x="3011598" y="5576141"/>
            <a:ext cx="8436517" cy="2514950"/>
          </a:xfrm>
          <a:prstGeom prst="rect">
            <a:avLst/>
          </a:prstGeom>
        </p:spPr>
      </p:pic>
      <p:sp>
        <p:nvSpPr>
          <p:cNvPr id="10" name="Oval 9">
            <a:extLst>
              <a:ext uri="{FF2B5EF4-FFF2-40B4-BE49-F238E27FC236}">
                <a16:creationId xmlns:a16="http://schemas.microsoft.com/office/drawing/2014/main" id="{C65C8E79-D402-A649-9FA5-58E2A18DA551}"/>
              </a:ext>
            </a:extLst>
          </p:cNvPr>
          <p:cNvSpPr/>
          <p:nvPr/>
        </p:nvSpPr>
        <p:spPr>
          <a:xfrm>
            <a:off x="2694432" y="4184475"/>
            <a:ext cx="2353056" cy="1119044"/>
          </a:xfrm>
          <a:prstGeom prst="ellipse">
            <a:avLst/>
          </a:prstGeom>
          <a:noFill/>
          <a:ln w="57150">
            <a:solidFill>
              <a:srgbClr val="DE18D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097280">
              <a:defRPr/>
            </a:pPr>
            <a:endParaRPr lang="en-GB" sz="2160">
              <a:solidFill>
                <a:prstClr val="white"/>
              </a:solidFill>
              <a:latin typeface="Aptos" panose="02110004020202020204"/>
            </a:endParaRPr>
          </a:p>
        </p:txBody>
      </p:sp>
      <p:pic>
        <p:nvPicPr>
          <p:cNvPr id="12" name="Picture 11">
            <a:extLst>
              <a:ext uri="{FF2B5EF4-FFF2-40B4-BE49-F238E27FC236}">
                <a16:creationId xmlns:a16="http://schemas.microsoft.com/office/drawing/2014/main" id="{2DAB54B8-5786-302D-BCEA-E95822807C73}"/>
              </a:ext>
            </a:extLst>
          </p:cNvPr>
          <p:cNvPicPr>
            <a:picLocks noChangeAspect="1"/>
          </p:cNvPicPr>
          <p:nvPr/>
        </p:nvPicPr>
        <p:blipFill>
          <a:blip r:embed="rId5"/>
          <a:stretch>
            <a:fillRect/>
          </a:stretch>
        </p:blipFill>
        <p:spPr>
          <a:xfrm>
            <a:off x="5763596" y="655540"/>
            <a:ext cx="8219317" cy="2069119"/>
          </a:xfrm>
          <a:prstGeom prst="rect">
            <a:avLst/>
          </a:prstGeom>
        </p:spPr>
      </p:pic>
      <p:pic>
        <p:nvPicPr>
          <p:cNvPr id="14" name="Picture 13">
            <a:extLst>
              <a:ext uri="{FF2B5EF4-FFF2-40B4-BE49-F238E27FC236}">
                <a16:creationId xmlns:a16="http://schemas.microsoft.com/office/drawing/2014/main" id="{40BAC181-4842-8335-AAC1-EFD592F86E25}"/>
              </a:ext>
            </a:extLst>
          </p:cNvPr>
          <p:cNvPicPr>
            <a:picLocks noChangeAspect="1"/>
          </p:cNvPicPr>
          <p:nvPr/>
        </p:nvPicPr>
        <p:blipFill>
          <a:blip r:embed="rId6"/>
          <a:stretch>
            <a:fillRect/>
          </a:stretch>
        </p:blipFill>
        <p:spPr>
          <a:xfrm>
            <a:off x="5702635" y="2732434"/>
            <a:ext cx="8173591" cy="2069119"/>
          </a:xfrm>
          <a:prstGeom prst="rect">
            <a:avLst/>
          </a:prstGeom>
        </p:spPr>
      </p:pic>
      <p:sp>
        <p:nvSpPr>
          <p:cNvPr id="15" name="Oval 14">
            <a:extLst>
              <a:ext uri="{FF2B5EF4-FFF2-40B4-BE49-F238E27FC236}">
                <a16:creationId xmlns:a16="http://schemas.microsoft.com/office/drawing/2014/main" id="{74E1C802-4F04-84E1-B86C-4A8023248F0B}"/>
              </a:ext>
            </a:extLst>
          </p:cNvPr>
          <p:cNvSpPr/>
          <p:nvPr/>
        </p:nvSpPr>
        <p:spPr>
          <a:xfrm>
            <a:off x="5448545" y="990744"/>
            <a:ext cx="8536792" cy="1119044"/>
          </a:xfrm>
          <a:prstGeom prst="ellipse">
            <a:avLst/>
          </a:prstGeom>
          <a:noFill/>
          <a:ln w="57150">
            <a:solidFill>
              <a:srgbClr val="DE18D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097280">
              <a:defRPr/>
            </a:pPr>
            <a:endParaRPr lang="en-GB" sz="2160">
              <a:solidFill>
                <a:prstClr val="white"/>
              </a:solidFill>
              <a:latin typeface="Aptos" panose="02110004020202020204"/>
            </a:endParaRPr>
          </a:p>
        </p:txBody>
      </p:sp>
      <p:sp>
        <p:nvSpPr>
          <p:cNvPr id="16" name="Oval 15">
            <a:extLst>
              <a:ext uri="{FF2B5EF4-FFF2-40B4-BE49-F238E27FC236}">
                <a16:creationId xmlns:a16="http://schemas.microsoft.com/office/drawing/2014/main" id="{336533A7-E923-650E-68FC-2BFE6B1CC5C6}"/>
              </a:ext>
            </a:extLst>
          </p:cNvPr>
          <p:cNvSpPr/>
          <p:nvPr/>
        </p:nvSpPr>
        <p:spPr>
          <a:xfrm>
            <a:off x="5702635" y="3730752"/>
            <a:ext cx="5518853" cy="534686"/>
          </a:xfrm>
          <a:prstGeom prst="ellipse">
            <a:avLst/>
          </a:prstGeom>
          <a:noFill/>
          <a:ln w="57150">
            <a:solidFill>
              <a:srgbClr val="DE18D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097280">
              <a:defRPr/>
            </a:pPr>
            <a:endParaRPr lang="en-GB" sz="2160">
              <a:solidFill>
                <a:prstClr val="white"/>
              </a:solidFill>
              <a:latin typeface="Aptos" panose="02110004020202020204"/>
            </a:endParaRPr>
          </a:p>
        </p:txBody>
      </p:sp>
      <p:pic>
        <p:nvPicPr>
          <p:cNvPr id="18" name="Picture 17">
            <a:extLst>
              <a:ext uri="{FF2B5EF4-FFF2-40B4-BE49-F238E27FC236}">
                <a16:creationId xmlns:a16="http://schemas.microsoft.com/office/drawing/2014/main" id="{EF2AC6A8-257E-52FF-0CBB-254D4B3137C9}"/>
              </a:ext>
            </a:extLst>
          </p:cNvPr>
          <p:cNvPicPr>
            <a:picLocks noChangeAspect="1"/>
          </p:cNvPicPr>
          <p:nvPr/>
        </p:nvPicPr>
        <p:blipFill>
          <a:blip r:embed="rId7"/>
          <a:stretch>
            <a:fillRect/>
          </a:stretch>
        </p:blipFill>
        <p:spPr>
          <a:xfrm>
            <a:off x="5630146" y="4801553"/>
            <a:ext cx="8127864" cy="1063139"/>
          </a:xfrm>
          <a:prstGeom prst="rect">
            <a:avLst/>
          </a:prstGeom>
        </p:spPr>
      </p:pic>
      <p:sp>
        <p:nvSpPr>
          <p:cNvPr id="21" name="Oval 20">
            <a:extLst>
              <a:ext uri="{FF2B5EF4-FFF2-40B4-BE49-F238E27FC236}">
                <a16:creationId xmlns:a16="http://schemas.microsoft.com/office/drawing/2014/main" id="{91510839-CA9B-07A1-7B3B-6C83AAEED92E}"/>
              </a:ext>
            </a:extLst>
          </p:cNvPr>
          <p:cNvSpPr/>
          <p:nvPr/>
        </p:nvSpPr>
        <p:spPr>
          <a:xfrm>
            <a:off x="5369144" y="5182794"/>
            <a:ext cx="8434592" cy="534686"/>
          </a:xfrm>
          <a:prstGeom prst="ellipse">
            <a:avLst/>
          </a:prstGeom>
          <a:noFill/>
          <a:ln w="57150">
            <a:solidFill>
              <a:srgbClr val="DE18D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097280">
              <a:defRPr/>
            </a:pPr>
            <a:endParaRPr lang="en-GB" sz="2160">
              <a:solidFill>
                <a:prstClr val="white"/>
              </a:solidFill>
              <a:latin typeface="Aptos" panose="02110004020202020204"/>
            </a:endParaRPr>
          </a:p>
        </p:txBody>
      </p:sp>
    </p:spTree>
    <p:extLst>
      <p:ext uri="{BB962C8B-B14F-4D97-AF65-F5344CB8AC3E}">
        <p14:creationId xmlns:p14="http://schemas.microsoft.com/office/powerpoint/2010/main" val="119875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randombar(horizontal)">
                                      <p:cBhvr>
                                        <p:cTn id="12" dur="500"/>
                                        <p:tgtEl>
                                          <p:spTgt spid="9"/>
                                        </p:tgtEl>
                                      </p:cBhvr>
                                    </p:animEffect>
                                  </p:childTnLst>
                                </p:cTn>
                              </p:par>
                            </p:childTnLst>
                          </p:cTn>
                        </p:par>
                        <p:par>
                          <p:cTn id="13" fill="hold">
                            <p:stCondLst>
                              <p:cond delay="500"/>
                            </p:stCondLst>
                            <p:childTnLst>
                              <p:par>
                                <p:cTn id="14" presetID="21" presetClass="entr" presetSubtype="1" fill="hold" grpId="0" nodeType="after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wheel(1)">
                                      <p:cBhvr>
                                        <p:cTn id="16" dur="20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wipe(down)">
                                      <p:cBhvr>
                                        <p:cTn id="21" dur="500"/>
                                        <p:tgtEl>
                                          <p:spTgt spid="12"/>
                                        </p:tgtEl>
                                      </p:cBhvr>
                                    </p:animEffect>
                                  </p:childTnLst>
                                </p:cTn>
                              </p:par>
                            </p:childTnLst>
                          </p:cTn>
                        </p:par>
                        <p:par>
                          <p:cTn id="22" fill="hold">
                            <p:stCondLst>
                              <p:cond delay="500"/>
                            </p:stCondLst>
                            <p:childTnLst>
                              <p:par>
                                <p:cTn id="23" presetID="21" presetClass="entr" presetSubtype="1" fill="hold" grpId="0" nodeType="after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wheel(1)">
                                      <p:cBhvr>
                                        <p:cTn id="25" dur="2000"/>
                                        <p:tgtEl>
                                          <p:spTgt spid="15"/>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wipe(down)">
                                      <p:cBhvr>
                                        <p:cTn id="30" dur="500"/>
                                        <p:tgtEl>
                                          <p:spTgt spid="14"/>
                                        </p:tgtEl>
                                      </p:cBhvr>
                                    </p:animEffect>
                                  </p:childTnLst>
                                </p:cTn>
                              </p:par>
                            </p:childTnLst>
                          </p:cTn>
                        </p:par>
                        <p:par>
                          <p:cTn id="31" fill="hold">
                            <p:stCondLst>
                              <p:cond delay="500"/>
                            </p:stCondLst>
                            <p:childTnLst>
                              <p:par>
                                <p:cTn id="32" presetID="21" presetClass="entr" presetSubtype="1" fill="hold" grpId="0" nodeType="after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wheel(1)">
                                      <p:cBhvr>
                                        <p:cTn id="34" dur="2000"/>
                                        <p:tgtEl>
                                          <p:spTgt spid="16"/>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randombar(horizontal)">
                                      <p:cBhvr>
                                        <p:cTn id="39" dur="500"/>
                                        <p:tgtEl>
                                          <p:spTgt spid="18"/>
                                        </p:tgtEl>
                                      </p:cBhvr>
                                    </p:animEffect>
                                  </p:childTnLst>
                                </p:cTn>
                              </p:par>
                            </p:childTnLst>
                          </p:cTn>
                        </p:par>
                        <p:par>
                          <p:cTn id="40" fill="hold">
                            <p:stCondLst>
                              <p:cond delay="500"/>
                            </p:stCondLst>
                            <p:childTnLst>
                              <p:par>
                                <p:cTn id="41" presetID="21" presetClass="entr" presetSubtype="1" fill="hold" grpId="0" nodeType="afterEffect">
                                  <p:stCondLst>
                                    <p:cond delay="0"/>
                                  </p:stCondLst>
                                  <p:childTnLst>
                                    <p:set>
                                      <p:cBhvr>
                                        <p:cTn id="42" dur="1" fill="hold">
                                          <p:stCondLst>
                                            <p:cond delay="0"/>
                                          </p:stCondLst>
                                        </p:cTn>
                                        <p:tgtEl>
                                          <p:spTgt spid="21"/>
                                        </p:tgtEl>
                                        <p:attrNameLst>
                                          <p:attrName>style.visibility</p:attrName>
                                        </p:attrNameLst>
                                      </p:cBhvr>
                                      <p:to>
                                        <p:strVal val="visible"/>
                                      </p:to>
                                    </p:set>
                                    <p:animEffect transition="in" filter="wheel(1)">
                                      <p:cBhvr>
                                        <p:cTn id="43" dur="2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5" grpId="0" animBg="1"/>
      <p:bldP spid="16" grpId="0" animBg="1"/>
      <p:bldP spid="21" grpId="0" animBg="1"/>
    </p:bldLst>
  </p:timing>
</p:sld>
</file>

<file path=ppt/slides/slide102.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B76BDE-8571-D8A8-1496-9F5FFDE0D1F6}"/>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207924FC-2D8A-4FF7-C860-2609C7217D38}"/>
              </a:ext>
            </a:extLst>
          </p:cNvPr>
          <p:cNvSpPr>
            <a:spLocks noGrp="1"/>
          </p:cNvSpPr>
          <p:nvPr>
            <p:ph idx="1"/>
          </p:nvPr>
        </p:nvSpPr>
        <p:spPr/>
        <p:txBody>
          <a:bodyPr/>
          <a:lstStyle/>
          <a:p>
            <a:endParaRPr lang="en-GB"/>
          </a:p>
        </p:txBody>
      </p:sp>
      <p:pic>
        <p:nvPicPr>
          <p:cNvPr id="4" name="Picture 3">
            <a:extLst>
              <a:ext uri="{FF2B5EF4-FFF2-40B4-BE49-F238E27FC236}">
                <a16:creationId xmlns:a16="http://schemas.microsoft.com/office/drawing/2014/main" id="{DBE95213-74FD-5FAA-36F2-B2BFDD90F63F}"/>
              </a:ext>
            </a:extLst>
          </p:cNvPr>
          <p:cNvPicPr>
            <a:picLocks noChangeAspect="1"/>
          </p:cNvPicPr>
          <p:nvPr/>
        </p:nvPicPr>
        <p:blipFill>
          <a:blip r:embed="rId2"/>
          <a:stretch>
            <a:fillRect/>
          </a:stretch>
        </p:blipFill>
        <p:spPr>
          <a:xfrm>
            <a:off x="2028658" y="958666"/>
            <a:ext cx="10931437" cy="6453690"/>
          </a:xfrm>
          <a:prstGeom prst="rect">
            <a:avLst/>
          </a:prstGeom>
        </p:spPr>
      </p:pic>
      <p:pic>
        <p:nvPicPr>
          <p:cNvPr id="23" name="Picture 22">
            <a:extLst>
              <a:ext uri="{FF2B5EF4-FFF2-40B4-BE49-F238E27FC236}">
                <a16:creationId xmlns:a16="http://schemas.microsoft.com/office/drawing/2014/main" id="{D9B6218E-1D21-F5BB-F127-22C2EEBD51CB}"/>
              </a:ext>
            </a:extLst>
          </p:cNvPr>
          <p:cNvPicPr>
            <a:picLocks noChangeAspect="1"/>
          </p:cNvPicPr>
          <p:nvPr/>
        </p:nvPicPr>
        <p:blipFill>
          <a:blip r:embed="rId3"/>
          <a:stretch>
            <a:fillRect/>
          </a:stretch>
        </p:blipFill>
        <p:spPr>
          <a:xfrm>
            <a:off x="1916535" y="5439787"/>
            <a:ext cx="10797330" cy="2789813"/>
          </a:xfrm>
          <a:prstGeom prst="rect">
            <a:avLst/>
          </a:prstGeom>
        </p:spPr>
      </p:pic>
      <p:sp>
        <p:nvSpPr>
          <p:cNvPr id="5" name="Oval 4">
            <a:extLst>
              <a:ext uri="{FF2B5EF4-FFF2-40B4-BE49-F238E27FC236}">
                <a16:creationId xmlns:a16="http://schemas.microsoft.com/office/drawing/2014/main" id="{7EDED703-4796-B42C-A773-ED8194F71E4C}"/>
              </a:ext>
            </a:extLst>
          </p:cNvPr>
          <p:cNvSpPr/>
          <p:nvPr/>
        </p:nvSpPr>
        <p:spPr>
          <a:xfrm>
            <a:off x="5401056" y="2190750"/>
            <a:ext cx="7778496" cy="2431793"/>
          </a:xfrm>
          <a:prstGeom prst="ellipse">
            <a:avLst/>
          </a:prstGeom>
          <a:noFill/>
          <a:ln w="57150">
            <a:solidFill>
              <a:srgbClr val="DE18D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097280">
              <a:defRPr/>
            </a:pPr>
            <a:endParaRPr lang="en-GB" sz="2160">
              <a:solidFill>
                <a:prstClr val="white"/>
              </a:solidFill>
              <a:latin typeface="Aptos" panose="02110004020202020204"/>
            </a:endParaRPr>
          </a:p>
        </p:txBody>
      </p:sp>
      <p:sp>
        <p:nvSpPr>
          <p:cNvPr id="6" name="Oval 5">
            <a:extLst>
              <a:ext uri="{FF2B5EF4-FFF2-40B4-BE49-F238E27FC236}">
                <a16:creationId xmlns:a16="http://schemas.microsoft.com/office/drawing/2014/main" id="{C3887E2D-3481-C3EB-FFC6-365CE95C8A81}"/>
              </a:ext>
            </a:extLst>
          </p:cNvPr>
          <p:cNvSpPr/>
          <p:nvPr/>
        </p:nvSpPr>
        <p:spPr>
          <a:xfrm>
            <a:off x="2644353" y="4114801"/>
            <a:ext cx="2415328" cy="1367279"/>
          </a:xfrm>
          <a:prstGeom prst="ellipse">
            <a:avLst/>
          </a:prstGeom>
          <a:noFill/>
          <a:ln w="57150">
            <a:solidFill>
              <a:srgbClr val="DE18D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097280">
              <a:defRPr/>
            </a:pPr>
            <a:endParaRPr lang="en-GB" sz="2160">
              <a:solidFill>
                <a:prstClr val="white"/>
              </a:solidFill>
              <a:latin typeface="Aptos" panose="02110004020202020204"/>
            </a:endParaRPr>
          </a:p>
        </p:txBody>
      </p:sp>
      <p:cxnSp>
        <p:nvCxnSpPr>
          <p:cNvPr id="8" name="Straight Arrow Connector 7">
            <a:extLst>
              <a:ext uri="{FF2B5EF4-FFF2-40B4-BE49-F238E27FC236}">
                <a16:creationId xmlns:a16="http://schemas.microsoft.com/office/drawing/2014/main" id="{2ACC0116-7BDB-6D62-6920-63A1DC9D7231}"/>
              </a:ext>
            </a:extLst>
          </p:cNvPr>
          <p:cNvCxnSpPr>
            <a:stCxn id="6" idx="6"/>
          </p:cNvCxnSpPr>
          <p:nvPr/>
        </p:nvCxnSpPr>
        <p:spPr>
          <a:xfrm flipV="1">
            <a:off x="5059680" y="3730752"/>
            <a:ext cx="4986528" cy="1067688"/>
          </a:xfrm>
          <a:prstGeom prst="straightConnector1">
            <a:avLst/>
          </a:prstGeom>
          <a:ln w="76200">
            <a:solidFill>
              <a:srgbClr val="DE18DE"/>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675785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par>
                          <p:cTn id="8" fill="hold">
                            <p:stCondLst>
                              <p:cond delay="500"/>
                            </p:stCondLst>
                            <p:childTnLst>
                              <p:par>
                                <p:cTn id="9" presetID="21" presetClass="entr" presetSubtype="1"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heel(1)">
                                      <p:cBhvr>
                                        <p:cTn id="11" dur="20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barn(inVertical)">
                                      <p:cBhvr>
                                        <p:cTn id="16" dur="500"/>
                                        <p:tgtEl>
                                          <p:spTgt spid="23"/>
                                        </p:tgtEl>
                                      </p:cBhvr>
                                    </p:animEffect>
                                  </p:childTnLst>
                                </p:cTn>
                              </p:par>
                            </p:childTnLst>
                          </p:cTn>
                        </p:par>
                        <p:par>
                          <p:cTn id="17" fill="hold">
                            <p:stCondLst>
                              <p:cond delay="500"/>
                            </p:stCondLst>
                            <p:childTnLst>
                              <p:par>
                                <p:cTn id="18" presetID="21" presetClass="entr" presetSubtype="1" fill="hold" grpId="0" nodeType="after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heel(1)">
                                      <p:cBhvr>
                                        <p:cTn id="20" dur="20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ipe(down)">
                                      <p:cBhvr>
                                        <p:cTn id="2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03.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B94E51-F208-C0C2-F3B9-489E53C527BA}"/>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B0EB6832-998E-C81D-B2F9-BF4F1DEE4456}"/>
              </a:ext>
            </a:extLst>
          </p:cNvPr>
          <p:cNvSpPr>
            <a:spLocks noGrp="1"/>
          </p:cNvSpPr>
          <p:nvPr>
            <p:ph idx="1"/>
          </p:nvPr>
        </p:nvSpPr>
        <p:spPr/>
        <p:txBody>
          <a:bodyPr/>
          <a:lstStyle/>
          <a:p>
            <a:endParaRPr lang="en-GB"/>
          </a:p>
        </p:txBody>
      </p:sp>
      <p:pic>
        <p:nvPicPr>
          <p:cNvPr id="2050" name="Picture 2" descr="Self-Efficacy: Bandura's Theory Of Motivation In Psychology">
            <a:extLst>
              <a:ext uri="{FF2B5EF4-FFF2-40B4-BE49-F238E27FC236}">
                <a16:creationId xmlns:a16="http://schemas.microsoft.com/office/drawing/2014/main" id="{56AF6BB6-2E13-8599-9F0C-26C80AA25E3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41196" y="0"/>
            <a:ext cx="10746104" cy="8229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28521839"/>
      </p:ext>
    </p:extLst>
  </p:cSld>
  <p:clrMapOvr>
    <a:masterClrMapping/>
  </p:clrMapOvr>
</p:sld>
</file>

<file path=ppt/slides/slide104.xml><?xml version="1.0" encoding="utf-8"?>
<p:sld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370390" y="285366"/>
            <a:ext cx="13889621" cy="881364"/>
          </a:xfrm>
        </p:spPr>
        <p:txBody>
          <a:bodyPr>
            <a:normAutofit/>
          </a:bodyPr>
          <a:lstStyle/>
          <a:p>
            <a:r>
              <a:rPr lang="nb-NO" sz="3840" dirty="0" err="1">
                <a:solidFill>
                  <a:schemeClr val="accent1"/>
                </a:solidFill>
                <a:latin typeface="Helvetica Neue" charset="0"/>
                <a:ea typeface="Helvetica Neue" charset="0"/>
                <a:cs typeface="Helvetica Neue" charset="0"/>
              </a:rPr>
              <a:t>Raccomandazione</a:t>
            </a:r>
            <a:r>
              <a:rPr lang="nb-NO" sz="3840" dirty="0">
                <a:solidFill>
                  <a:schemeClr val="accent1"/>
                </a:solidFill>
                <a:latin typeface="Helvetica Neue" charset="0"/>
                <a:ea typeface="Helvetica Neue" charset="0"/>
                <a:cs typeface="Helvetica Neue" charset="0"/>
              </a:rPr>
              <a:t> di lettura</a:t>
            </a:r>
            <a:endParaRPr lang="en-US" sz="3840" dirty="0">
              <a:solidFill>
                <a:schemeClr val="accent1"/>
              </a:solidFill>
            </a:endParaRPr>
          </a:p>
        </p:txBody>
      </p:sp>
      <p:sp>
        <p:nvSpPr>
          <p:cNvPr id="3" name="TekstSylinder 2"/>
          <p:cNvSpPr txBox="1"/>
          <p:nvPr/>
        </p:nvSpPr>
        <p:spPr>
          <a:xfrm>
            <a:off x="706379" y="4336399"/>
            <a:ext cx="5135261" cy="2308324"/>
          </a:xfrm>
          <a:prstGeom prst="rect">
            <a:avLst/>
          </a:prstGeom>
          <a:noFill/>
        </p:spPr>
        <p:txBody>
          <a:bodyPr wrap="square" rtlCol="0">
            <a:spAutoFit/>
          </a:bodyPr>
          <a:lstStyle/>
          <a:p>
            <a:pPr defTabSz="1097280">
              <a:defRPr/>
            </a:pPr>
            <a:r>
              <a:rPr lang="nb-NO" sz="2400" dirty="0">
                <a:solidFill>
                  <a:prstClr val="black"/>
                </a:solidFill>
                <a:latin typeface="Arial" charset="0"/>
                <a:ea typeface="Arial" charset="0"/>
                <a:cs typeface="Arial" charset="0"/>
              </a:rPr>
              <a:t>Una </a:t>
            </a:r>
            <a:r>
              <a:rPr lang="nb-NO" sz="2400" dirty="0">
                <a:solidFill>
                  <a:prstClr val="black"/>
                </a:solidFill>
                <a:latin typeface="Arial" charset="0"/>
                <a:ea typeface="Arial" charset="0"/>
                <a:cs typeface="Arial" charset="0"/>
              </a:rPr>
              <a:t>relazione </a:t>
            </a:r>
            <a:r>
              <a:rPr lang="nb-NO" sz="2400" dirty="0" err="1">
                <a:solidFill>
                  <a:prstClr val="black"/>
                </a:solidFill>
                <a:latin typeface="Arial" charset="0"/>
                <a:ea typeface="Arial" charset="0"/>
                <a:cs typeface="Arial" charset="0"/>
              </a:rPr>
              <a:t>dettagliata </a:t>
            </a:r>
            <a:r>
              <a:rPr lang="nb-NO" sz="2400" dirty="0" err="1">
                <a:solidFill>
                  <a:prstClr val="black"/>
                </a:solidFill>
                <a:latin typeface="Arial" charset="0"/>
                <a:ea typeface="Arial" charset="0"/>
                <a:cs typeface="Arial" charset="0"/>
              </a:rPr>
              <a:t>sugli </a:t>
            </a:r>
            <a:r>
              <a:rPr lang="nb-NO" sz="2400" dirty="0" err="1">
                <a:solidFill>
                  <a:prstClr val="black"/>
                </a:solidFill>
                <a:latin typeface="Arial" charset="0"/>
                <a:ea typeface="Arial" charset="0"/>
                <a:cs typeface="Arial" charset="0"/>
              </a:rPr>
              <a:t>aspetti </a:t>
            </a:r>
            <a:r>
              <a:rPr lang="nb-NO" sz="2400" dirty="0" err="1">
                <a:solidFill>
                  <a:prstClr val="black"/>
                </a:solidFill>
                <a:latin typeface="Arial" charset="0"/>
                <a:ea typeface="Arial" charset="0"/>
                <a:cs typeface="Arial" charset="0"/>
              </a:rPr>
              <a:t>comportamentali </a:t>
            </a:r>
            <a:r>
              <a:rPr lang="nb-NO" sz="2400" dirty="0">
                <a:solidFill>
                  <a:prstClr val="black"/>
                </a:solidFill>
                <a:latin typeface="Arial" charset="0"/>
                <a:ea typeface="Arial" charset="0"/>
                <a:cs typeface="Arial" charset="0"/>
              </a:rPr>
              <a:t>della sicurezza informatica, </a:t>
            </a:r>
            <a:r>
              <a:rPr lang="nb-NO" sz="2400" dirty="0" err="1">
                <a:solidFill>
                  <a:prstClr val="black"/>
                </a:solidFill>
                <a:latin typeface="Arial" charset="0"/>
                <a:ea typeface="Arial" charset="0"/>
                <a:cs typeface="Arial" charset="0"/>
              </a:rPr>
              <a:t>le pratiche </a:t>
            </a:r>
            <a:r>
              <a:rPr lang="nb-NO" sz="2400" dirty="0" err="1">
                <a:solidFill>
                  <a:prstClr val="black"/>
                </a:solidFill>
                <a:latin typeface="Arial" charset="0"/>
                <a:ea typeface="Arial" charset="0"/>
                <a:cs typeface="Arial" charset="0"/>
              </a:rPr>
              <a:t>attuali</a:t>
            </a:r>
            <a:r>
              <a:rPr lang="nb-NO" sz="2400" dirty="0">
                <a:solidFill>
                  <a:prstClr val="black"/>
                </a:solidFill>
                <a:latin typeface="Arial" charset="0"/>
                <a:ea typeface="Arial" charset="0"/>
                <a:cs typeface="Arial" charset="0"/>
              </a:rPr>
              <a:t>, </a:t>
            </a:r>
            <a:r>
              <a:rPr lang="nb-NO" sz="2400" dirty="0" err="1">
                <a:solidFill>
                  <a:prstClr val="black"/>
                </a:solidFill>
                <a:latin typeface="Arial" charset="0"/>
                <a:ea typeface="Arial" charset="0"/>
                <a:cs typeface="Arial" charset="0"/>
              </a:rPr>
              <a:t>il </a:t>
            </a:r>
            <a:r>
              <a:rPr lang="nb-NO" sz="2400" dirty="0" err="1">
                <a:solidFill>
                  <a:prstClr val="black"/>
                </a:solidFill>
                <a:latin typeface="Arial" charset="0"/>
                <a:ea typeface="Arial" charset="0"/>
                <a:cs typeface="Arial" charset="0"/>
              </a:rPr>
              <a:t>contesto </a:t>
            </a:r>
            <a:r>
              <a:rPr lang="nb-NO" sz="2400" dirty="0" err="1">
                <a:solidFill>
                  <a:prstClr val="black"/>
                </a:solidFill>
                <a:latin typeface="Arial" charset="0"/>
                <a:ea typeface="Arial" charset="0"/>
                <a:cs typeface="Arial" charset="0"/>
              </a:rPr>
              <a:t>scientifico </a:t>
            </a:r>
            <a:r>
              <a:rPr lang="nb-NO" sz="2400" dirty="0">
                <a:solidFill>
                  <a:prstClr val="black"/>
                </a:solidFill>
                <a:latin typeface="Arial" charset="0"/>
                <a:ea typeface="Arial" charset="0"/>
                <a:cs typeface="Arial" charset="0"/>
              </a:rPr>
              <a:t>e </a:t>
            </a:r>
            <a:r>
              <a:rPr lang="nb-NO" sz="2400" dirty="0" err="1">
                <a:solidFill>
                  <a:prstClr val="black"/>
                </a:solidFill>
                <a:latin typeface="Arial" charset="0"/>
                <a:ea typeface="Arial" charset="0"/>
                <a:cs typeface="Arial" charset="0"/>
              </a:rPr>
              <a:t>i modi </a:t>
            </a:r>
            <a:r>
              <a:rPr lang="nb-NO" sz="2400" dirty="0">
                <a:solidFill>
                  <a:prstClr val="black"/>
                </a:solidFill>
                <a:latin typeface="Arial" charset="0"/>
                <a:ea typeface="Arial" charset="0"/>
                <a:cs typeface="Arial" charset="0"/>
              </a:rPr>
              <a:t>per </a:t>
            </a:r>
            <a:r>
              <a:rPr lang="nb-NO" sz="2400" dirty="0" err="1">
                <a:solidFill>
                  <a:prstClr val="black"/>
                </a:solidFill>
                <a:latin typeface="Arial" charset="0"/>
                <a:ea typeface="Arial" charset="0"/>
                <a:cs typeface="Arial" charset="0"/>
              </a:rPr>
              <a:t>migliorare </a:t>
            </a:r>
            <a:r>
              <a:rPr lang="nb-NO" sz="2400" dirty="0" err="1">
                <a:solidFill>
                  <a:prstClr val="black"/>
                </a:solidFill>
                <a:latin typeface="Arial" charset="0"/>
                <a:ea typeface="Arial" charset="0"/>
                <a:cs typeface="Arial" charset="0"/>
              </a:rPr>
              <a:t>la </a:t>
            </a:r>
            <a:r>
              <a:rPr lang="nb-NO" sz="2400" dirty="0" err="1">
                <a:solidFill>
                  <a:prstClr val="black"/>
                </a:solidFill>
                <a:latin typeface="Arial" charset="0"/>
                <a:ea typeface="Arial" charset="0"/>
                <a:cs typeface="Arial" charset="0"/>
              </a:rPr>
              <a:t>cultura</a:t>
            </a:r>
            <a:r>
              <a:rPr lang="nb-NO" sz="2400" dirty="0">
                <a:solidFill>
                  <a:prstClr val="black"/>
                </a:solidFill>
                <a:latin typeface="Arial" charset="0"/>
                <a:ea typeface="Arial" charset="0"/>
                <a:cs typeface="Arial" charset="0"/>
              </a:rPr>
              <a:t> della sicurezza informatica </a:t>
            </a:r>
            <a:r>
              <a:rPr lang="nb-NO" sz="2400" dirty="0">
                <a:solidFill>
                  <a:prstClr val="black"/>
                </a:solidFill>
                <a:latin typeface="Arial" charset="0"/>
                <a:ea typeface="Arial" charset="0"/>
                <a:cs typeface="Arial" charset="0"/>
              </a:rPr>
              <a:t>in </a:t>
            </a:r>
            <a:r>
              <a:rPr lang="nb-NO" sz="2400" dirty="0" err="1">
                <a:solidFill>
                  <a:prstClr val="black"/>
                </a:solidFill>
                <a:latin typeface="Arial" charset="0"/>
                <a:ea typeface="Arial" charset="0"/>
                <a:cs typeface="Arial" charset="0"/>
              </a:rPr>
              <a:t>un'organizzazione</a:t>
            </a:r>
            <a:r>
              <a:rPr lang="nb-NO" sz="2400" dirty="0">
                <a:solidFill>
                  <a:prstClr val="black"/>
                </a:solidFill>
                <a:latin typeface="Arial" charset="0"/>
                <a:ea typeface="Arial" charset="0"/>
                <a:cs typeface="Arial" charset="0"/>
              </a:rPr>
              <a:t>.</a:t>
            </a:r>
          </a:p>
        </p:txBody>
      </p:sp>
      <p:sp>
        <p:nvSpPr>
          <p:cNvPr id="8" name="Rektangel 7"/>
          <p:cNvSpPr/>
          <p:nvPr/>
        </p:nvSpPr>
        <p:spPr>
          <a:xfrm>
            <a:off x="12632473" y="2308366"/>
            <a:ext cx="240772" cy="424732"/>
          </a:xfrm>
          <a:prstGeom prst="rect">
            <a:avLst/>
          </a:prstGeom>
        </p:spPr>
        <p:txBody>
          <a:bodyPr wrap="none">
            <a:spAutoFit/>
          </a:bodyPr>
          <a:lstStyle/>
          <a:p>
            <a:pPr defTabSz="1097280">
              <a:defRPr/>
            </a:pPr>
            <a:r>
              <a:rPr lang="sk-SK" sz="2160" dirty="0">
                <a:solidFill>
                  <a:prstClr val="black"/>
                </a:solidFill>
                <a:latin typeface="Aptos" panose="02110004020202020204"/>
              </a:rPr>
              <a:t> </a:t>
            </a:r>
            <a:endParaRPr lang="nb-NO" sz="2160" dirty="0">
              <a:solidFill>
                <a:prstClr val="black"/>
              </a:solidFill>
              <a:latin typeface="Aptos" panose="02110004020202020204"/>
            </a:endParaRPr>
          </a:p>
        </p:txBody>
      </p:sp>
      <p:sp>
        <p:nvSpPr>
          <p:cNvPr id="9" name="Rektangel 8"/>
          <p:cNvSpPr/>
          <p:nvPr/>
        </p:nvSpPr>
        <p:spPr>
          <a:xfrm>
            <a:off x="7172661" y="3893201"/>
            <a:ext cx="240772" cy="424732"/>
          </a:xfrm>
          <a:prstGeom prst="rect">
            <a:avLst/>
          </a:prstGeom>
        </p:spPr>
        <p:txBody>
          <a:bodyPr wrap="none">
            <a:spAutoFit/>
          </a:bodyPr>
          <a:lstStyle/>
          <a:p>
            <a:pPr defTabSz="1097280">
              <a:defRPr/>
            </a:pPr>
            <a:r>
              <a:rPr lang="sk-SK" sz="2160" dirty="0">
                <a:solidFill>
                  <a:prstClr val="black"/>
                </a:solidFill>
                <a:latin typeface="Aptos" panose="02110004020202020204"/>
              </a:rPr>
              <a:t> </a:t>
            </a:r>
            <a:endParaRPr lang="nb-NO" sz="2160" dirty="0">
              <a:solidFill>
                <a:prstClr val="black"/>
              </a:solidFill>
              <a:latin typeface="Aptos" panose="02110004020202020204"/>
            </a:endParaRPr>
          </a:p>
        </p:txBody>
      </p:sp>
      <p:sp>
        <p:nvSpPr>
          <p:cNvPr id="10" name="Rektangel 9"/>
          <p:cNvSpPr/>
          <p:nvPr/>
        </p:nvSpPr>
        <p:spPr>
          <a:xfrm>
            <a:off x="7172661" y="3893201"/>
            <a:ext cx="240772" cy="424732"/>
          </a:xfrm>
          <a:prstGeom prst="rect">
            <a:avLst/>
          </a:prstGeom>
        </p:spPr>
        <p:txBody>
          <a:bodyPr wrap="none">
            <a:spAutoFit/>
          </a:bodyPr>
          <a:lstStyle/>
          <a:p>
            <a:pPr defTabSz="1097280">
              <a:defRPr/>
            </a:pPr>
            <a:r>
              <a:rPr lang="sk-SK" sz="2160" dirty="0">
                <a:solidFill>
                  <a:prstClr val="black"/>
                </a:solidFill>
                <a:latin typeface="Aptos" panose="02110004020202020204"/>
              </a:rPr>
              <a:t> </a:t>
            </a:r>
            <a:endParaRPr lang="nb-NO" sz="2160" dirty="0">
              <a:solidFill>
                <a:prstClr val="black"/>
              </a:solidFill>
              <a:latin typeface="Aptos" panose="02110004020202020204"/>
            </a:endParaRPr>
          </a:p>
        </p:txBody>
      </p:sp>
      <p:pic>
        <p:nvPicPr>
          <p:cNvPr id="23554" name="Picture 2" descr="https://lh5.googleusercontent.com/Wc1l-J1R5ZaGH1fbPwUuKkXlFIw18ljHkJzWyZWLAd64gtpN3dE4OgODHvHPabeD9lvnpFg0btBK7VbKb01yyxx2PNdJD3HZi955VrGP930DfvsVRuE3nqeBXqZDWM9uJGkyuZ4RBrU"/>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073610" y="1278967"/>
            <a:ext cx="3334760" cy="2501070"/>
          </a:xfrm>
          <a:prstGeom prst="rect">
            <a:avLst/>
          </a:prstGeom>
          <a:noFill/>
          <a:extLst>
            <a:ext uri="{909E8E84-426E-40DD-AFC4-6F175D3DCCD1}">
              <a14:hiddenFill xmlns:a14="http://schemas.microsoft.com/office/drawing/2010/main">
                <a:solidFill>
                  <a:srgbClr val="FFFFFF"/>
                </a:solidFill>
              </a14:hiddenFill>
            </a:ext>
          </a:extLst>
        </p:spPr>
      </p:pic>
      <p:pic>
        <p:nvPicPr>
          <p:cNvPr id="23556" name="Picture 4" descr="https://lh4.googleusercontent.com/JwnadF4clNXp4UuPoFiOQULjlGuvTFjIDaMhmh5uXHTeCs4pq7zNBqMDt0Fi88OcSaXEVIBni9lJLpKwOeXtqnhvJyVoTt9F-sJR_IzTw5Ut2LPCi0N1SLzEg2gMSei22NnwEA-PL4I"/>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884019" y="1406768"/>
            <a:ext cx="7478072" cy="2062916"/>
          </a:xfrm>
          <a:prstGeom prst="rect">
            <a:avLst/>
          </a:prstGeom>
          <a:noFill/>
          <a:extLst>
            <a:ext uri="{909E8E84-426E-40DD-AFC4-6F175D3DCCD1}">
              <a14:hiddenFill xmlns:a14="http://schemas.microsoft.com/office/drawing/2010/main">
                <a:solidFill>
                  <a:srgbClr val="FFFFFF"/>
                </a:solidFill>
              </a14:hiddenFill>
            </a:ext>
          </a:extLst>
        </p:spPr>
      </p:pic>
      <p:sp>
        <p:nvSpPr>
          <p:cNvPr id="11" name="Rektangel 10"/>
          <p:cNvSpPr/>
          <p:nvPr/>
        </p:nvSpPr>
        <p:spPr>
          <a:xfrm>
            <a:off x="6608821" y="3625800"/>
            <a:ext cx="7315200" cy="4228850"/>
          </a:xfrm>
          <a:prstGeom prst="rect">
            <a:avLst/>
          </a:prstGeom>
        </p:spPr>
        <p:txBody>
          <a:bodyPr>
            <a:spAutoFit/>
          </a:bodyPr>
          <a:lstStyle/>
          <a:p>
            <a:pPr algn="just" defTabSz="1097280">
              <a:defRPr/>
            </a:pPr>
            <a:r>
              <a:rPr lang="nb-NO" sz="1920" dirty="0" err="1">
                <a:solidFill>
                  <a:srgbClr val="000000"/>
                </a:solidFill>
                <a:latin typeface="Calibri" charset="0"/>
              </a:rPr>
              <a:t>L'Agenzia</a:t>
            </a:r>
            <a:r>
              <a:rPr lang="nb-NO" sz="1920" dirty="0">
                <a:solidFill>
                  <a:srgbClr val="000000"/>
                </a:solidFill>
                <a:latin typeface="Calibri" charset="0"/>
              </a:rPr>
              <a:t> dell'Unione europea </a:t>
            </a:r>
            <a:r>
              <a:rPr lang="nb-NO" sz="1920" dirty="0">
                <a:solidFill>
                  <a:srgbClr val="000000"/>
                </a:solidFill>
                <a:latin typeface="Calibri" charset="0"/>
              </a:rPr>
              <a:t>per la sicurezza delle reti e dell'informazione (ENISA) è un </a:t>
            </a:r>
            <a:r>
              <a:rPr lang="nb-NO" sz="1920" dirty="0" err="1">
                <a:solidFill>
                  <a:srgbClr val="000000"/>
                </a:solidFill>
                <a:latin typeface="Calibri" charset="0"/>
              </a:rPr>
              <a:t>centro </a:t>
            </a:r>
            <a:r>
              <a:rPr lang="nb-NO" sz="1920" dirty="0">
                <a:solidFill>
                  <a:srgbClr val="000000"/>
                </a:solidFill>
                <a:latin typeface="Calibri" charset="0"/>
              </a:rPr>
              <a:t>di </a:t>
            </a:r>
            <a:r>
              <a:rPr lang="nb-NO" sz="1920" dirty="0" err="1">
                <a:solidFill>
                  <a:srgbClr val="000000"/>
                </a:solidFill>
                <a:latin typeface="Calibri" charset="0"/>
              </a:rPr>
              <a:t>competenza in materia di</a:t>
            </a:r>
            <a:r>
              <a:rPr lang="nb-NO" sz="1920" dirty="0" err="1">
                <a:solidFill>
                  <a:srgbClr val="000000"/>
                </a:solidFill>
                <a:latin typeface="Calibri" charset="0"/>
              </a:rPr>
              <a:t> sicurezza </a:t>
            </a:r>
            <a:r>
              <a:rPr lang="nb-NO" sz="1920" dirty="0" err="1">
                <a:solidFill>
                  <a:srgbClr val="000000"/>
                </a:solidFill>
                <a:latin typeface="Calibri" charset="0"/>
              </a:rPr>
              <a:t>delle reti </a:t>
            </a:r>
            <a:r>
              <a:rPr lang="nb-NO" sz="1920" dirty="0">
                <a:solidFill>
                  <a:srgbClr val="000000"/>
                </a:solidFill>
                <a:latin typeface="Calibri" charset="0"/>
              </a:rPr>
              <a:t>e </a:t>
            </a:r>
            <a:r>
              <a:rPr lang="nb-NO" sz="1920" dirty="0" err="1">
                <a:solidFill>
                  <a:srgbClr val="000000"/>
                </a:solidFill>
                <a:latin typeface="Calibri" charset="0"/>
              </a:rPr>
              <a:t>dell'informazione </a:t>
            </a:r>
            <a:r>
              <a:rPr lang="nb-NO" sz="1920" dirty="0">
                <a:solidFill>
                  <a:srgbClr val="000000"/>
                </a:solidFill>
                <a:latin typeface="Calibri" charset="0"/>
              </a:rPr>
              <a:t>per </a:t>
            </a:r>
            <a:r>
              <a:rPr lang="nb-NO" sz="1920" dirty="0">
                <a:solidFill>
                  <a:srgbClr val="000000"/>
                </a:solidFill>
                <a:latin typeface="Calibri" charset="0"/>
              </a:rPr>
              <a:t>l'UE, </a:t>
            </a:r>
            <a:r>
              <a:rPr lang="nb-NO" sz="1920" dirty="0" err="1">
                <a:solidFill>
                  <a:srgbClr val="000000"/>
                </a:solidFill>
                <a:latin typeface="Calibri" charset="0"/>
              </a:rPr>
              <a:t>i</a:t>
            </a:r>
            <a:r>
              <a:rPr lang="nb-NO" sz="1920" dirty="0" err="1">
                <a:solidFill>
                  <a:srgbClr val="000000"/>
                </a:solidFill>
                <a:latin typeface="Calibri" charset="0"/>
              </a:rPr>
              <a:t> suoi </a:t>
            </a:r>
            <a:r>
              <a:rPr lang="nb-NO" sz="1920" dirty="0" err="1">
                <a:solidFill>
                  <a:srgbClr val="000000"/>
                </a:solidFill>
                <a:latin typeface="Calibri" charset="0"/>
              </a:rPr>
              <a:t>Stati </a:t>
            </a:r>
            <a:r>
              <a:rPr lang="nb-NO" sz="1920" dirty="0" err="1">
                <a:solidFill>
                  <a:srgbClr val="000000"/>
                </a:solidFill>
                <a:latin typeface="Calibri" charset="0"/>
              </a:rPr>
              <a:t>membri</a:t>
            </a:r>
            <a:r>
              <a:rPr lang="nb-NO" sz="1920" dirty="0">
                <a:solidFill>
                  <a:srgbClr val="000000"/>
                </a:solidFill>
                <a:latin typeface="Calibri" charset="0"/>
              </a:rPr>
              <a:t>, </a:t>
            </a:r>
            <a:r>
              <a:rPr lang="nb-NO" sz="1920" dirty="0" err="1">
                <a:solidFill>
                  <a:srgbClr val="000000"/>
                </a:solidFill>
                <a:latin typeface="Calibri" charset="0"/>
              </a:rPr>
              <a:t>il </a:t>
            </a:r>
            <a:r>
              <a:rPr lang="nb-NO" sz="1920" dirty="0" err="1">
                <a:solidFill>
                  <a:srgbClr val="000000"/>
                </a:solidFill>
                <a:latin typeface="Calibri" charset="0"/>
              </a:rPr>
              <a:t>settore</a:t>
            </a:r>
            <a:r>
              <a:rPr lang="nb-NO" sz="1920" dirty="0">
                <a:solidFill>
                  <a:srgbClr val="000000"/>
                </a:solidFill>
                <a:latin typeface="Calibri" charset="0"/>
              </a:rPr>
              <a:t> privato </a:t>
            </a:r>
            <a:r>
              <a:rPr lang="nb-NO" sz="1920" dirty="0">
                <a:solidFill>
                  <a:srgbClr val="000000"/>
                </a:solidFill>
                <a:latin typeface="Calibri" charset="0"/>
              </a:rPr>
              <a:t>e </a:t>
            </a:r>
            <a:r>
              <a:rPr lang="nb-NO" sz="1920" dirty="0" err="1">
                <a:solidFill>
                  <a:srgbClr val="000000"/>
                </a:solidFill>
                <a:latin typeface="Calibri" charset="0"/>
              </a:rPr>
              <a:t>i cittadini</a:t>
            </a:r>
            <a:r>
              <a:rPr lang="nb-NO" sz="1920" dirty="0">
                <a:solidFill>
                  <a:srgbClr val="000000"/>
                </a:solidFill>
                <a:latin typeface="Calibri" charset="0"/>
              </a:rPr>
              <a:t> dell'UE</a:t>
            </a:r>
            <a:r>
              <a:rPr lang="nb-NO" sz="1920" dirty="0">
                <a:solidFill>
                  <a:srgbClr val="000000"/>
                </a:solidFill>
                <a:latin typeface="Calibri" charset="0"/>
              </a:rPr>
              <a:t>. L'ENISA </a:t>
            </a:r>
            <a:r>
              <a:rPr lang="nb-NO" sz="1920" dirty="0" err="1">
                <a:solidFill>
                  <a:srgbClr val="000000"/>
                </a:solidFill>
                <a:latin typeface="Calibri" charset="0"/>
              </a:rPr>
              <a:t>collabora </a:t>
            </a:r>
            <a:r>
              <a:rPr lang="nb-NO" sz="1920" dirty="0" err="1">
                <a:solidFill>
                  <a:srgbClr val="000000"/>
                </a:solidFill>
                <a:latin typeface="Calibri" charset="0"/>
              </a:rPr>
              <a:t>con </a:t>
            </a:r>
            <a:r>
              <a:rPr lang="nb-NO" sz="1920" dirty="0" err="1">
                <a:solidFill>
                  <a:srgbClr val="000000"/>
                </a:solidFill>
                <a:latin typeface="Calibri" charset="0"/>
              </a:rPr>
              <a:t>questi </a:t>
            </a:r>
            <a:r>
              <a:rPr lang="nb-NO" sz="1920" dirty="0" err="1">
                <a:solidFill>
                  <a:srgbClr val="000000"/>
                </a:solidFill>
                <a:latin typeface="Calibri" charset="0"/>
              </a:rPr>
              <a:t>gruppi </a:t>
            </a:r>
            <a:r>
              <a:rPr lang="nb-NO" sz="1920" dirty="0">
                <a:solidFill>
                  <a:srgbClr val="000000"/>
                </a:solidFill>
                <a:latin typeface="Calibri" charset="0"/>
              </a:rPr>
              <a:t>per </a:t>
            </a:r>
            <a:r>
              <a:rPr lang="nb-NO" sz="1920" dirty="0" err="1">
                <a:solidFill>
                  <a:srgbClr val="000000"/>
                </a:solidFill>
                <a:latin typeface="Calibri" charset="0"/>
              </a:rPr>
              <a:t>elaborare </a:t>
            </a:r>
            <a:r>
              <a:rPr lang="nb-NO" sz="1920" dirty="0" err="1">
                <a:solidFill>
                  <a:srgbClr val="000000"/>
                </a:solidFill>
                <a:latin typeface="Calibri" charset="0"/>
              </a:rPr>
              <a:t>pareri </a:t>
            </a:r>
            <a:r>
              <a:rPr lang="nb-NO" sz="1920" dirty="0">
                <a:solidFill>
                  <a:srgbClr val="000000"/>
                </a:solidFill>
                <a:latin typeface="Calibri" charset="0"/>
              </a:rPr>
              <a:t>e </a:t>
            </a:r>
            <a:r>
              <a:rPr lang="nb-NO" sz="1920" dirty="0" err="1">
                <a:solidFill>
                  <a:srgbClr val="000000"/>
                </a:solidFill>
                <a:latin typeface="Calibri" charset="0"/>
              </a:rPr>
              <a:t>raccomandazioni </a:t>
            </a:r>
            <a:r>
              <a:rPr lang="nb-NO" sz="1920" dirty="0" err="1">
                <a:solidFill>
                  <a:srgbClr val="000000"/>
                </a:solidFill>
                <a:latin typeface="Calibri" charset="0"/>
              </a:rPr>
              <a:t>sulle </a:t>
            </a:r>
            <a:r>
              <a:rPr lang="nb-NO" sz="1920" dirty="0" err="1">
                <a:solidFill>
                  <a:srgbClr val="000000"/>
                </a:solidFill>
                <a:latin typeface="Calibri" charset="0"/>
              </a:rPr>
              <a:t>buone </a:t>
            </a:r>
            <a:r>
              <a:rPr lang="nb-NO" sz="1920" dirty="0" err="1">
                <a:solidFill>
                  <a:srgbClr val="000000"/>
                </a:solidFill>
                <a:latin typeface="Calibri" charset="0"/>
              </a:rPr>
              <a:t>pratiche </a:t>
            </a:r>
            <a:r>
              <a:rPr lang="nb-NO" sz="1920" dirty="0">
                <a:solidFill>
                  <a:srgbClr val="000000"/>
                </a:solidFill>
                <a:latin typeface="Calibri" charset="0"/>
              </a:rPr>
              <a:t>in materia di </a:t>
            </a:r>
            <a:r>
              <a:rPr lang="nb-NO" sz="1920" dirty="0" err="1">
                <a:solidFill>
                  <a:srgbClr val="000000"/>
                </a:solidFill>
                <a:latin typeface="Calibri" charset="0"/>
              </a:rPr>
              <a:t>sicurezza </a:t>
            </a:r>
            <a:r>
              <a:rPr lang="nb-NO" sz="1920" dirty="0" err="1">
                <a:solidFill>
                  <a:srgbClr val="000000"/>
                </a:solidFill>
                <a:latin typeface="Calibri" charset="0"/>
              </a:rPr>
              <a:t>delle informazioni</a:t>
            </a:r>
            <a:r>
              <a:rPr lang="nb-NO" sz="1920" dirty="0">
                <a:solidFill>
                  <a:srgbClr val="000000"/>
                </a:solidFill>
                <a:latin typeface="Calibri" charset="0"/>
              </a:rPr>
              <a:t>. Assiste </a:t>
            </a:r>
            <a:r>
              <a:rPr lang="nb-NO" sz="1920" dirty="0" err="1">
                <a:solidFill>
                  <a:srgbClr val="000000"/>
                </a:solidFill>
                <a:latin typeface="Calibri" charset="0"/>
              </a:rPr>
              <a:t>gli Stati </a:t>
            </a:r>
            <a:r>
              <a:rPr lang="nb-NO" sz="1920" dirty="0" err="1">
                <a:solidFill>
                  <a:srgbClr val="000000"/>
                </a:solidFill>
                <a:latin typeface="Calibri" charset="0"/>
              </a:rPr>
              <a:t>membri </a:t>
            </a:r>
            <a:r>
              <a:rPr lang="nb-NO" sz="1920" dirty="0" err="1">
                <a:solidFill>
                  <a:srgbClr val="000000"/>
                </a:solidFill>
                <a:latin typeface="Calibri" charset="0"/>
              </a:rPr>
              <a:t>nell'attuazione </a:t>
            </a:r>
            <a:r>
              <a:rPr lang="nb-NO" sz="1920" dirty="0" err="1">
                <a:solidFill>
                  <a:srgbClr val="000000"/>
                </a:solidFill>
                <a:latin typeface="Calibri" charset="0"/>
              </a:rPr>
              <a:t>della legislazione</a:t>
            </a:r>
            <a:r>
              <a:rPr lang="nb-NO" sz="1920" dirty="0">
                <a:solidFill>
                  <a:srgbClr val="000000"/>
                </a:solidFill>
                <a:latin typeface="Calibri" charset="0"/>
              </a:rPr>
              <a:t> UE pertinente </a:t>
            </a:r>
            <a:r>
              <a:rPr lang="nb-NO" sz="1920" dirty="0">
                <a:solidFill>
                  <a:srgbClr val="000000"/>
                </a:solidFill>
                <a:latin typeface="Calibri" charset="0"/>
              </a:rPr>
              <a:t>e </a:t>
            </a:r>
            <a:r>
              <a:rPr lang="nb-NO" sz="1920" dirty="0" err="1">
                <a:solidFill>
                  <a:srgbClr val="000000"/>
                </a:solidFill>
                <a:latin typeface="Calibri" charset="0"/>
              </a:rPr>
              <a:t>lavora </a:t>
            </a:r>
            <a:r>
              <a:rPr lang="nb-NO" sz="1920" dirty="0">
                <a:solidFill>
                  <a:srgbClr val="000000"/>
                </a:solidFill>
                <a:latin typeface="Calibri" charset="0"/>
              </a:rPr>
              <a:t>per </a:t>
            </a:r>
            <a:r>
              <a:rPr lang="nb-NO" sz="1920" dirty="0" err="1">
                <a:solidFill>
                  <a:srgbClr val="000000"/>
                </a:solidFill>
                <a:latin typeface="Calibri" charset="0"/>
              </a:rPr>
              <a:t>migliorare </a:t>
            </a:r>
            <a:r>
              <a:rPr lang="nb-NO" sz="1920" dirty="0" err="1">
                <a:solidFill>
                  <a:srgbClr val="000000"/>
                </a:solidFill>
                <a:latin typeface="Calibri" charset="0"/>
              </a:rPr>
              <a:t>la </a:t>
            </a:r>
            <a:r>
              <a:rPr lang="nb-NO" sz="1920" dirty="0" err="1">
                <a:solidFill>
                  <a:srgbClr val="000000"/>
                </a:solidFill>
                <a:latin typeface="Calibri" charset="0"/>
              </a:rPr>
              <a:t>resilienza </a:t>
            </a:r>
            <a:r>
              <a:rPr lang="nb-NO" sz="1920" dirty="0">
                <a:solidFill>
                  <a:srgbClr val="000000"/>
                </a:solidFill>
                <a:latin typeface="Calibri" charset="0"/>
              </a:rPr>
              <a:t>delle </a:t>
            </a:r>
            <a:r>
              <a:rPr lang="nb-NO" sz="1920" dirty="0" err="1">
                <a:solidFill>
                  <a:srgbClr val="000000"/>
                </a:solidFill>
                <a:latin typeface="Calibri" charset="0"/>
              </a:rPr>
              <a:t>infrastrutture </a:t>
            </a:r>
            <a:r>
              <a:rPr lang="nb-NO" sz="1920" dirty="0">
                <a:solidFill>
                  <a:srgbClr val="000000"/>
                </a:solidFill>
                <a:latin typeface="Calibri" charset="0"/>
              </a:rPr>
              <a:t>e </a:t>
            </a:r>
            <a:r>
              <a:rPr lang="nb-NO" sz="1920" dirty="0" err="1">
                <a:solidFill>
                  <a:srgbClr val="000000"/>
                </a:solidFill>
                <a:latin typeface="Calibri" charset="0"/>
              </a:rPr>
              <a:t>delle reti </a:t>
            </a:r>
            <a:r>
              <a:rPr lang="nb-NO" sz="1920" dirty="0" err="1">
                <a:solidFill>
                  <a:srgbClr val="000000"/>
                </a:solidFill>
                <a:latin typeface="Calibri" charset="0"/>
              </a:rPr>
              <a:t>informatiche </a:t>
            </a:r>
            <a:r>
              <a:rPr lang="nb-NO" sz="1920" dirty="0" err="1">
                <a:solidFill>
                  <a:srgbClr val="000000"/>
                </a:solidFill>
                <a:latin typeface="Calibri" charset="0"/>
              </a:rPr>
              <a:t>critiche </a:t>
            </a:r>
            <a:r>
              <a:rPr lang="nb-NO" sz="1920" dirty="0" err="1">
                <a:solidFill>
                  <a:srgbClr val="000000"/>
                </a:solidFill>
                <a:latin typeface="Calibri" charset="0"/>
              </a:rPr>
              <a:t>europee</a:t>
            </a:r>
            <a:r>
              <a:rPr lang="nb-NO" sz="1920" dirty="0">
                <a:solidFill>
                  <a:srgbClr val="000000"/>
                </a:solidFill>
                <a:latin typeface="Calibri" charset="0"/>
              </a:rPr>
              <a:t>. L'ENISA </a:t>
            </a:r>
            <a:r>
              <a:rPr lang="nb-NO" sz="1920" dirty="0" err="1">
                <a:solidFill>
                  <a:srgbClr val="000000"/>
                </a:solidFill>
                <a:latin typeface="Calibri" charset="0"/>
              </a:rPr>
              <a:t>mira </a:t>
            </a:r>
            <a:r>
              <a:rPr lang="nb-NO" sz="1920" dirty="0">
                <a:solidFill>
                  <a:srgbClr val="000000"/>
                </a:solidFill>
                <a:latin typeface="Calibri" charset="0"/>
              </a:rPr>
              <a:t>a </a:t>
            </a:r>
            <a:r>
              <a:rPr lang="nb-NO" sz="1920" dirty="0" err="1">
                <a:solidFill>
                  <a:srgbClr val="000000"/>
                </a:solidFill>
                <a:latin typeface="Calibri" charset="0"/>
              </a:rPr>
              <a:t>potenziare </a:t>
            </a:r>
            <a:r>
              <a:rPr lang="nb-NO" sz="1920" dirty="0" err="1">
                <a:solidFill>
                  <a:srgbClr val="000000"/>
                </a:solidFill>
                <a:latin typeface="Calibri" charset="0"/>
              </a:rPr>
              <a:t>le competenze </a:t>
            </a:r>
            <a:r>
              <a:rPr lang="nb-NO" sz="1920" dirty="0" err="1">
                <a:solidFill>
                  <a:srgbClr val="000000"/>
                </a:solidFill>
                <a:latin typeface="Calibri" charset="0"/>
              </a:rPr>
              <a:t>esistenti </a:t>
            </a:r>
            <a:r>
              <a:rPr lang="nb-NO" sz="1920" dirty="0">
                <a:solidFill>
                  <a:srgbClr val="000000"/>
                </a:solidFill>
                <a:latin typeface="Calibri" charset="0"/>
              </a:rPr>
              <a:t>negli </a:t>
            </a:r>
            <a:r>
              <a:rPr lang="nb-NO" sz="1920" dirty="0" err="1">
                <a:solidFill>
                  <a:srgbClr val="000000"/>
                </a:solidFill>
                <a:latin typeface="Calibri" charset="0"/>
              </a:rPr>
              <a:t>Stati </a:t>
            </a:r>
            <a:r>
              <a:rPr lang="nb-NO" sz="1920" dirty="0" err="1">
                <a:solidFill>
                  <a:srgbClr val="000000"/>
                </a:solidFill>
                <a:latin typeface="Calibri" charset="0"/>
              </a:rPr>
              <a:t>membri </a:t>
            </a:r>
            <a:r>
              <a:rPr lang="nb-NO" sz="1920" dirty="0" err="1">
                <a:solidFill>
                  <a:srgbClr val="000000"/>
                </a:solidFill>
                <a:latin typeface="Calibri" charset="0"/>
              </a:rPr>
              <a:t>sostenendo </a:t>
            </a:r>
            <a:r>
              <a:rPr lang="nb-NO" sz="1920" dirty="0" err="1">
                <a:solidFill>
                  <a:srgbClr val="000000"/>
                </a:solidFill>
                <a:latin typeface="Calibri" charset="0"/>
              </a:rPr>
              <a:t>lo </a:t>
            </a:r>
            <a:r>
              <a:rPr lang="nb-NO" sz="1920" dirty="0" err="1">
                <a:solidFill>
                  <a:srgbClr val="000000"/>
                </a:solidFill>
                <a:latin typeface="Calibri" charset="0"/>
              </a:rPr>
              <a:t>sviluppo </a:t>
            </a:r>
            <a:r>
              <a:rPr lang="nb-NO" sz="1920" dirty="0">
                <a:solidFill>
                  <a:srgbClr val="000000"/>
                </a:solidFill>
                <a:latin typeface="Calibri" charset="0"/>
              </a:rPr>
              <a:t>di </a:t>
            </a:r>
            <a:r>
              <a:rPr lang="nb-NO" sz="1920" dirty="0" err="1">
                <a:solidFill>
                  <a:srgbClr val="000000"/>
                </a:solidFill>
                <a:latin typeface="Calibri" charset="0"/>
              </a:rPr>
              <a:t>comunità</a:t>
            </a:r>
            <a:r>
              <a:rPr lang="nb-NO" sz="1920" dirty="0">
                <a:solidFill>
                  <a:srgbClr val="000000"/>
                </a:solidFill>
                <a:latin typeface="Calibri" charset="0"/>
              </a:rPr>
              <a:t> transfrontaliere </a:t>
            </a:r>
            <a:r>
              <a:rPr lang="nb-NO" sz="1920" dirty="0" err="1">
                <a:solidFill>
                  <a:srgbClr val="000000"/>
                </a:solidFill>
                <a:latin typeface="Calibri" charset="0"/>
              </a:rPr>
              <a:t>impegnate </a:t>
            </a:r>
            <a:r>
              <a:rPr lang="nb-NO" sz="1920" dirty="0">
                <a:solidFill>
                  <a:srgbClr val="000000"/>
                </a:solidFill>
                <a:latin typeface="Calibri" charset="0"/>
              </a:rPr>
              <a:t>a </a:t>
            </a:r>
            <a:r>
              <a:rPr lang="nb-NO" sz="1920" dirty="0" err="1">
                <a:solidFill>
                  <a:srgbClr val="000000"/>
                </a:solidFill>
                <a:latin typeface="Calibri" charset="0"/>
              </a:rPr>
              <a:t>migliorare </a:t>
            </a:r>
            <a:r>
              <a:rPr lang="nb-NO" sz="1920" dirty="0" err="1">
                <a:solidFill>
                  <a:srgbClr val="000000"/>
                </a:solidFill>
                <a:latin typeface="Calibri" charset="0"/>
              </a:rPr>
              <a:t>la sicurezza </a:t>
            </a:r>
            <a:r>
              <a:rPr lang="nb-NO" sz="1920" dirty="0" err="1">
                <a:solidFill>
                  <a:srgbClr val="000000"/>
                </a:solidFill>
                <a:latin typeface="Calibri" charset="0"/>
              </a:rPr>
              <a:t>delle reti </a:t>
            </a:r>
            <a:r>
              <a:rPr lang="nb-NO" sz="1920" dirty="0">
                <a:solidFill>
                  <a:srgbClr val="000000"/>
                </a:solidFill>
                <a:latin typeface="Calibri" charset="0"/>
              </a:rPr>
              <a:t>e </a:t>
            </a:r>
            <a:r>
              <a:rPr lang="nb-NO" sz="1920" dirty="0" err="1">
                <a:solidFill>
                  <a:srgbClr val="000000"/>
                </a:solidFill>
                <a:latin typeface="Calibri" charset="0"/>
              </a:rPr>
              <a:t>dell'informazione </a:t>
            </a:r>
            <a:r>
              <a:rPr lang="nb-NO" sz="1920" dirty="0" err="1">
                <a:solidFill>
                  <a:srgbClr val="000000"/>
                </a:solidFill>
                <a:latin typeface="Calibri" charset="0"/>
              </a:rPr>
              <a:t>in tutta </a:t>
            </a:r>
            <a:r>
              <a:rPr lang="nb-NO" sz="1920" dirty="0">
                <a:solidFill>
                  <a:srgbClr val="000000"/>
                </a:solidFill>
                <a:latin typeface="Calibri" charset="0"/>
              </a:rPr>
              <a:t>l'UE. Maggiori </a:t>
            </a:r>
            <a:r>
              <a:rPr lang="nb-NO" sz="1920" dirty="0" err="1">
                <a:solidFill>
                  <a:srgbClr val="000000"/>
                </a:solidFill>
                <a:latin typeface="Calibri" charset="0"/>
              </a:rPr>
              <a:t>informazioni </a:t>
            </a:r>
            <a:r>
              <a:rPr lang="nb-NO" sz="1920" dirty="0">
                <a:solidFill>
                  <a:srgbClr val="000000"/>
                </a:solidFill>
                <a:latin typeface="Calibri" charset="0"/>
              </a:rPr>
              <a:t>sull'ENISA e </a:t>
            </a:r>
            <a:r>
              <a:rPr lang="nb-NO" sz="1920" dirty="0" err="1">
                <a:solidFill>
                  <a:srgbClr val="000000"/>
                </a:solidFill>
                <a:latin typeface="Calibri" charset="0"/>
              </a:rPr>
              <a:t>sul suo </a:t>
            </a:r>
            <a:r>
              <a:rPr lang="nb-NO" sz="1920" dirty="0" err="1">
                <a:solidFill>
                  <a:srgbClr val="000000"/>
                </a:solidFill>
                <a:latin typeface="Calibri" charset="0"/>
              </a:rPr>
              <a:t>lavoro </a:t>
            </a:r>
            <a:r>
              <a:rPr lang="nb-NO" sz="1920" dirty="0">
                <a:solidFill>
                  <a:srgbClr val="000000"/>
                </a:solidFill>
                <a:latin typeface="Calibri" charset="0"/>
              </a:rPr>
              <a:t>sono </a:t>
            </a:r>
            <a:r>
              <a:rPr lang="nb-NO" sz="1920" dirty="0" err="1">
                <a:solidFill>
                  <a:srgbClr val="000000"/>
                </a:solidFill>
                <a:latin typeface="Calibri" charset="0"/>
              </a:rPr>
              <a:t>disponibili </a:t>
            </a:r>
            <a:r>
              <a:rPr lang="nb-NO" sz="1920" dirty="0">
                <a:solidFill>
                  <a:srgbClr val="000000"/>
                </a:solidFill>
                <a:latin typeface="Calibri" charset="0"/>
              </a:rPr>
              <a:t>all'indirizzo</a:t>
            </a:r>
            <a:r>
              <a:rPr lang="nb-NO" sz="1920" b="1" dirty="0" err="1">
                <a:solidFill>
                  <a:srgbClr val="000000"/>
                </a:solidFill>
                <a:latin typeface="Calibri" charset="0"/>
              </a:rPr>
              <a:t> www.enisa.europa.eu</a:t>
            </a:r>
            <a:r>
              <a:rPr lang="nb-NO" sz="1920" dirty="0">
                <a:solidFill>
                  <a:srgbClr val="000000"/>
                </a:solidFill>
                <a:latin typeface="Calibri" charset="0"/>
              </a:rPr>
              <a:t>. </a:t>
            </a:r>
            <a:endParaRPr lang="nb-NO" sz="1920" dirty="0">
              <a:solidFill>
                <a:prstClr val="black"/>
              </a:solidFill>
              <a:latin typeface="Aptos" panose="02110004020202020204"/>
            </a:endParaRPr>
          </a:p>
          <a:p>
            <a:pPr defTabSz="1097280">
              <a:defRPr/>
            </a:pPr>
            <a:br>
              <a:rPr lang="nb-NO" sz="1920" dirty="0">
                <a:solidFill>
                  <a:prstClr val="black"/>
                </a:solidFill>
                <a:latin typeface="Aptos" panose="02110004020202020204"/>
              </a:rPr>
            </a:br>
            <a:endParaRPr lang="nb-NO" sz="1920" dirty="0">
              <a:solidFill>
                <a:prstClr val="black"/>
              </a:solidFill>
              <a:latin typeface="Aptos" panose="02110004020202020204"/>
            </a:endParaRPr>
          </a:p>
        </p:txBody>
      </p:sp>
    </p:spTree>
    <p:extLst>
      <p:ext uri="{BB962C8B-B14F-4D97-AF65-F5344CB8AC3E}">
        <p14:creationId xmlns:p14="http://schemas.microsoft.com/office/powerpoint/2010/main" val="1414121816"/>
      </p:ext>
    </p:extLst>
  </p:cSld>
  <p:clrMapOvr>
    <a:masterClrMapping/>
  </p:clrMapOvr>
</p:sld>
</file>

<file path=ppt/slides/slide105.xml><?xml version="1.0" encoding="utf-8"?>
<p:sld xmlns:p14="http://schemas.microsoft.com/office/powerpoint/2010/main" xmlns:mc="http://schemas.openxmlformats.org/markup-compatibility/2006"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ktangel 11"/>
          <p:cNvSpPr/>
          <p:nvPr/>
        </p:nvSpPr>
        <p:spPr>
          <a:xfrm>
            <a:off x="7374937" y="4385412"/>
            <a:ext cx="1557307" cy="21546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defRPr/>
            </a:pPr>
            <a:endParaRPr lang="nb-NO" sz="2160">
              <a:solidFill>
                <a:prstClr val="white"/>
              </a:solidFill>
              <a:latin typeface="Aptos" panose="02110004020202020204"/>
            </a:endParaRPr>
          </a:p>
        </p:txBody>
      </p:sp>
      <p:sp>
        <p:nvSpPr>
          <p:cNvPr id="11" name="TekstSylinder 10"/>
          <p:cNvSpPr txBox="1"/>
          <p:nvPr/>
        </p:nvSpPr>
        <p:spPr>
          <a:xfrm>
            <a:off x="6929589" y="1162983"/>
            <a:ext cx="6738284" cy="6334042"/>
          </a:xfrm>
          <a:prstGeom prst="rect">
            <a:avLst/>
          </a:prstGeom>
          <a:noFill/>
        </p:spPr>
        <p:txBody>
          <a:bodyPr wrap="square" rtlCol="0">
            <a:spAutoFit/>
          </a:bodyPr>
          <a:lstStyle/>
          <a:p>
            <a:pPr defTabSz="1097280">
              <a:defRPr/>
            </a:pPr>
            <a:r>
              <a:rPr lang="nb-NO" sz="1920" b="1" u="sng" dirty="0">
                <a:solidFill>
                  <a:prstClr val="black"/>
                </a:solidFill>
                <a:latin typeface="Aptos" panose="02110004020202020204"/>
              </a:rPr>
              <a:t>Gestione e </a:t>
            </a:r>
            <a:r>
              <a:rPr lang="nb-NO" sz="1920" b="1" u="sng" dirty="0" err="1">
                <a:solidFill>
                  <a:prstClr val="black"/>
                </a:solidFill>
                <a:latin typeface="Aptos" panose="02110004020202020204"/>
              </a:rPr>
              <a:t>leadership </a:t>
            </a:r>
            <a:r>
              <a:rPr lang="nb-NO" sz="1920" b="1" u="sng" dirty="0" err="1">
                <a:solidFill>
                  <a:prstClr val="black"/>
                </a:solidFill>
                <a:latin typeface="Aptos" panose="02110004020202020204"/>
              </a:rPr>
              <a:t>organizzativa</a:t>
            </a:r>
            <a:endParaRPr lang="nb-NO" sz="1920" b="1" u="sng" dirty="0">
              <a:solidFill>
                <a:prstClr val="black"/>
              </a:solidFill>
              <a:latin typeface="Aptos" panose="02110004020202020204"/>
            </a:endParaRPr>
          </a:p>
          <a:p>
            <a:pPr defTabSz="1097280">
              <a:defRPr/>
            </a:pPr>
            <a:endParaRPr lang="nb-NO" sz="1680" dirty="0">
              <a:solidFill>
                <a:prstClr val="black"/>
              </a:solidFill>
              <a:latin typeface="Aptos" panose="02110004020202020204"/>
            </a:endParaRPr>
          </a:p>
          <a:p>
            <a:pPr marL="342900" indent="-342900" defTabSz="1097280" fontAlgn="base">
              <a:buFont typeface="Arial" charset="0"/>
              <a:buChar char="•"/>
              <a:defRPr/>
            </a:pPr>
            <a:r>
              <a:rPr lang="nb-NO" sz="1680" dirty="0" err="1">
                <a:solidFill>
                  <a:prstClr val="black"/>
                </a:solidFill>
                <a:latin typeface="Aptos" panose="02110004020202020204"/>
              </a:rPr>
              <a:t>Assumersi </a:t>
            </a:r>
            <a:r>
              <a:rPr lang="nb-NO" sz="1680" dirty="0" err="1">
                <a:solidFill>
                  <a:prstClr val="black"/>
                </a:solidFill>
                <a:latin typeface="Aptos" panose="02110004020202020204"/>
              </a:rPr>
              <a:t>la responsabilità</a:t>
            </a:r>
            <a:r>
              <a:rPr lang="nb-NO" sz="1680" dirty="0">
                <a:solidFill>
                  <a:prstClr val="black"/>
                </a:solidFill>
                <a:latin typeface="Aptos" panose="02110004020202020204"/>
              </a:rPr>
              <a:t>: </a:t>
            </a:r>
            <a:r>
              <a:rPr lang="nb-NO" sz="1680" dirty="0" err="1">
                <a:solidFill>
                  <a:prstClr val="black"/>
                </a:solidFill>
                <a:latin typeface="Aptos" panose="02110004020202020204"/>
              </a:rPr>
              <a:t>decidere </a:t>
            </a:r>
            <a:r>
              <a:rPr lang="nb-NO" sz="1680" dirty="0" err="1">
                <a:solidFill>
                  <a:prstClr val="black"/>
                </a:solidFill>
                <a:latin typeface="Aptos" panose="02110004020202020204"/>
              </a:rPr>
              <a:t>quali </a:t>
            </a:r>
            <a:r>
              <a:rPr lang="nb-NO" sz="1680" dirty="0">
                <a:solidFill>
                  <a:prstClr val="black"/>
                </a:solidFill>
                <a:latin typeface="Aptos" panose="02110004020202020204"/>
              </a:rPr>
              <a:t>rischi </a:t>
            </a:r>
            <a:r>
              <a:rPr lang="nb-NO" sz="1680" dirty="0" err="1">
                <a:solidFill>
                  <a:prstClr val="black"/>
                </a:solidFill>
                <a:latin typeface="Aptos" panose="02110004020202020204"/>
              </a:rPr>
              <a:t>per la sicurezza </a:t>
            </a:r>
            <a:r>
              <a:rPr lang="nb-NO" sz="1680" dirty="0" err="1">
                <a:solidFill>
                  <a:prstClr val="black"/>
                </a:solidFill>
                <a:latin typeface="Aptos" panose="02110004020202020204"/>
              </a:rPr>
              <a:t>si </a:t>
            </a:r>
            <a:r>
              <a:rPr lang="nb-NO" sz="1680" dirty="0" err="1">
                <a:solidFill>
                  <a:prstClr val="black"/>
                </a:solidFill>
                <a:latin typeface="Aptos" panose="02110004020202020204"/>
              </a:rPr>
              <a:t>desidera </a:t>
            </a:r>
            <a:r>
              <a:rPr lang="nb-NO" sz="1680" dirty="0" err="1">
                <a:solidFill>
                  <a:prstClr val="black"/>
                </a:solidFill>
                <a:latin typeface="Aptos" panose="02110004020202020204"/>
              </a:rPr>
              <a:t>gestire </a:t>
            </a:r>
            <a:r>
              <a:rPr lang="nb-NO" sz="1680" dirty="0">
                <a:solidFill>
                  <a:prstClr val="black"/>
                </a:solidFill>
                <a:latin typeface="Aptos" panose="02110004020202020204"/>
              </a:rPr>
              <a:t>e </a:t>
            </a:r>
            <a:r>
              <a:rPr lang="nb-NO" sz="1680" dirty="0" err="1">
                <a:solidFill>
                  <a:prstClr val="black"/>
                </a:solidFill>
                <a:latin typeface="Aptos" panose="02110004020202020204"/>
              </a:rPr>
              <a:t>impegnare </a:t>
            </a:r>
            <a:r>
              <a:rPr lang="nb-NO" sz="1680" dirty="0" err="1">
                <a:solidFill>
                  <a:prstClr val="black"/>
                </a:solidFill>
                <a:latin typeface="Aptos" panose="02110004020202020204"/>
              </a:rPr>
              <a:t>le </a:t>
            </a:r>
            <a:r>
              <a:rPr lang="nb-NO" sz="1680" dirty="0" err="1">
                <a:solidFill>
                  <a:prstClr val="black"/>
                </a:solidFill>
                <a:latin typeface="Aptos" panose="02110004020202020204"/>
              </a:rPr>
              <a:t>risorse </a:t>
            </a:r>
            <a:r>
              <a:rPr lang="nb-NO" sz="1680" dirty="0" err="1">
                <a:solidFill>
                  <a:prstClr val="black"/>
                </a:solidFill>
                <a:latin typeface="Aptos" panose="02110004020202020204"/>
              </a:rPr>
              <a:t>necessarie</a:t>
            </a:r>
            <a:r>
              <a:rPr lang="nb-NO" sz="1680" dirty="0">
                <a:solidFill>
                  <a:prstClr val="black"/>
                </a:solidFill>
                <a:latin typeface="Aptos" panose="02110004020202020204"/>
              </a:rPr>
              <a:t>. Ciò </a:t>
            </a:r>
            <a:r>
              <a:rPr lang="nb-NO" sz="1680" dirty="0" err="1">
                <a:solidFill>
                  <a:prstClr val="black"/>
                </a:solidFill>
                <a:latin typeface="Aptos" panose="02110004020202020204"/>
              </a:rPr>
              <a:t>include </a:t>
            </a:r>
            <a:r>
              <a:rPr lang="nb-NO" sz="1680" dirty="0" err="1">
                <a:solidFill>
                  <a:prstClr val="black"/>
                </a:solidFill>
                <a:latin typeface="Aptos" panose="02110004020202020204"/>
              </a:rPr>
              <a:t>il </a:t>
            </a:r>
            <a:r>
              <a:rPr lang="nb-NO" sz="1680" dirty="0" err="1">
                <a:solidFill>
                  <a:prstClr val="black"/>
                </a:solidFill>
                <a:latin typeface="Aptos" panose="02110004020202020204"/>
              </a:rPr>
              <a:t>costo </a:t>
            </a:r>
            <a:r>
              <a:rPr lang="nb-NO" sz="1680" dirty="0">
                <a:solidFill>
                  <a:prstClr val="black"/>
                </a:solidFill>
                <a:latin typeface="Aptos" panose="02110004020202020204"/>
              </a:rPr>
              <a:t>di </a:t>
            </a:r>
            <a:r>
              <a:rPr lang="nb-NO" sz="1680" dirty="0" err="1">
                <a:solidFill>
                  <a:prstClr val="black"/>
                </a:solidFill>
                <a:latin typeface="Aptos" panose="02110004020202020204"/>
              </a:rPr>
              <a:t>acquisto </a:t>
            </a:r>
            <a:r>
              <a:rPr lang="nb-NO" sz="1680" dirty="0" err="1">
                <a:solidFill>
                  <a:prstClr val="black"/>
                </a:solidFill>
                <a:latin typeface="Aptos" panose="02110004020202020204"/>
              </a:rPr>
              <a:t>delle attrezzature </a:t>
            </a:r>
            <a:r>
              <a:rPr lang="nb-NO" sz="1680" dirty="0">
                <a:solidFill>
                  <a:prstClr val="black"/>
                </a:solidFill>
                <a:latin typeface="Aptos" panose="02110004020202020204"/>
              </a:rPr>
              <a:t>e dei servizi </a:t>
            </a:r>
            <a:r>
              <a:rPr lang="nb-NO" sz="1680" dirty="0" err="1">
                <a:solidFill>
                  <a:prstClr val="black"/>
                </a:solidFill>
                <a:latin typeface="Aptos" panose="02110004020202020204"/>
              </a:rPr>
              <a:t>di sicurezza</a:t>
            </a:r>
            <a:r>
              <a:rPr lang="nb-NO" sz="1680" dirty="0">
                <a:solidFill>
                  <a:prstClr val="black"/>
                </a:solidFill>
                <a:latin typeface="Aptos" panose="02110004020202020204"/>
              </a:rPr>
              <a:t>, </a:t>
            </a:r>
            <a:r>
              <a:rPr lang="nb-NO" sz="1680" dirty="0" err="1">
                <a:solidFill>
                  <a:prstClr val="black"/>
                </a:solidFill>
                <a:latin typeface="Aptos" panose="02110004020202020204"/>
              </a:rPr>
              <a:t>ma </a:t>
            </a:r>
            <a:r>
              <a:rPr lang="nb-NO" sz="1680" dirty="0" err="1">
                <a:solidFill>
                  <a:prstClr val="black"/>
                </a:solidFill>
                <a:latin typeface="Aptos" panose="02110004020202020204"/>
              </a:rPr>
              <a:t>soprattutto </a:t>
            </a:r>
            <a:r>
              <a:rPr lang="nb-NO" sz="1680" dirty="0" err="1">
                <a:solidFill>
                  <a:prstClr val="black"/>
                </a:solidFill>
                <a:latin typeface="Aptos" panose="02110004020202020204"/>
              </a:rPr>
              <a:t>il </a:t>
            </a:r>
            <a:r>
              <a:rPr lang="nb-NO" sz="1680" dirty="0" err="1">
                <a:solidFill>
                  <a:prstClr val="black"/>
                </a:solidFill>
                <a:latin typeface="Aptos" panose="02110004020202020204"/>
              </a:rPr>
              <a:t>costo</a:t>
            </a:r>
            <a:r>
              <a:rPr lang="nb-NO" sz="1680" dirty="0">
                <a:solidFill>
                  <a:prstClr val="black"/>
                </a:solidFill>
                <a:latin typeface="Aptos" panose="02110004020202020204"/>
              </a:rPr>
              <a:t> totale </a:t>
            </a:r>
            <a:r>
              <a:rPr lang="nb-NO" sz="1680" dirty="0">
                <a:solidFill>
                  <a:prstClr val="black"/>
                </a:solidFill>
                <a:latin typeface="Aptos" panose="02110004020202020204"/>
              </a:rPr>
              <a:t>di gestione </a:t>
            </a:r>
            <a:r>
              <a:rPr lang="nb-NO" sz="1680" dirty="0" err="1">
                <a:solidFill>
                  <a:prstClr val="black"/>
                </a:solidFill>
                <a:latin typeface="Aptos" panose="02110004020202020204"/>
              </a:rPr>
              <a:t>di tali </a:t>
            </a:r>
            <a:r>
              <a:rPr lang="nb-NO" sz="1680" dirty="0" err="1">
                <a:solidFill>
                  <a:prstClr val="black"/>
                </a:solidFill>
                <a:latin typeface="Aptos" panose="02110004020202020204"/>
              </a:rPr>
              <a:t>misure </a:t>
            </a:r>
            <a:r>
              <a:rPr lang="nb-NO" sz="1680" dirty="0" err="1">
                <a:solidFill>
                  <a:prstClr val="black"/>
                </a:solidFill>
                <a:latin typeface="Aptos" panose="02110004020202020204"/>
              </a:rPr>
              <a:t>di sicurezza</a:t>
            </a:r>
            <a:r>
              <a:rPr lang="nb-NO" sz="1680" dirty="0">
                <a:solidFill>
                  <a:prstClr val="black"/>
                </a:solidFill>
                <a:latin typeface="Aptos" panose="02110004020202020204"/>
              </a:rPr>
              <a:t>:</a:t>
            </a:r>
          </a:p>
          <a:p>
            <a:pPr marL="891540" lvl="1" indent="-342900" defTabSz="1097280" fontAlgn="base">
              <a:buFont typeface="Arial" charset="0"/>
              <a:buChar char="•"/>
              <a:defRPr/>
            </a:pPr>
            <a:r>
              <a:rPr lang="nb-NO" sz="1680" dirty="0">
                <a:solidFill>
                  <a:prstClr val="black"/>
                </a:solidFill>
                <a:latin typeface="Aptos" panose="02110004020202020204"/>
              </a:rPr>
              <a:t>il tempo che il personale deve dedicare </a:t>
            </a:r>
            <a:r>
              <a:rPr lang="nb-NO" sz="1680" dirty="0" err="1">
                <a:solidFill>
                  <a:prstClr val="black"/>
                </a:solidFill>
                <a:latin typeface="Aptos" panose="02110004020202020204"/>
              </a:rPr>
              <a:t>alla </a:t>
            </a:r>
            <a:r>
              <a:rPr lang="nb-NO" sz="1680" dirty="0" err="1">
                <a:solidFill>
                  <a:prstClr val="black"/>
                </a:solidFill>
                <a:latin typeface="Aptos" panose="02110004020202020204"/>
              </a:rPr>
              <a:t>sicurezza</a:t>
            </a:r>
            <a:endParaRPr lang="nb-NO" sz="1680" dirty="0">
              <a:solidFill>
                <a:prstClr val="black"/>
              </a:solidFill>
              <a:latin typeface="Aptos" panose="02110004020202020204"/>
            </a:endParaRPr>
          </a:p>
          <a:p>
            <a:pPr marL="891540" lvl="1" indent="-342900" defTabSz="1097280" fontAlgn="base">
              <a:buFont typeface="Arial" charset="0"/>
              <a:buChar char="•"/>
              <a:defRPr/>
            </a:pPr>
            <a:r>
              <a:rPr lang="nb-NO" sz="1680" dirty="0" err="1">
                <a:solidFill>
                  <a:prstClr val="black"/>
                </a:solidFill>
                <a:latin typeface="Aptos" panose="02110004020202020204"/>
              </a:rPr>
              <a:t>il </a:t>
            </a:r>
            <a:r>
              <a:rPr lang="nb-NO" sz="1680" dirty="0">
                <a:solidFill>
                  <a:prstClr val="black"/>
                </a:solidFill>
                <a:latin typeface="Aptos" panose="02110004020202020204"/>
              </a:rPr>
              <a:t>tempo e </a:t>
            </a:r>
            <a:r>
              <a:rPr lang="nb-NO" sz="1680" dirty="0" err="1">
                <a:solidFill>
                  <a:prstClr val="black"/>
                </a:solidFill>
                <a:latin typeface="Aptos" panose="02110004020202020204"/>
              </a:rPr>
              <a:t>lo sforzo </a:t>
            </a:r>
            <a:r>
              <a:rPr lang="nb-NO" sz="1680" dirty="0" err="1">
                <a:solidFill>
                  <a:prstClr val="black"/>
                </a:solidFill>
                <a:latin typeface="Aptos" panose="02110004020202020204"/>
              </a:rPr>
              <a:t>necessari </a:t>
            </a:r>
            <a:r>
              <a:rPr lang="nb-NO" sz="1680" dirty="0">
                <a:solidFill>
                  <a:prstClr val="black"/>
                </a:solidFill>
                <a:latin typeface="Aptos" panose="02110004020202020204"/>
              </a:rPr>
              <a:t>per </a:t>
            </a:r>
            <a:r>
              <a:rPr lang="nb-NO" sz="1680" dirty="0" err="1">
                <a:solidFill>
                  <a:prstClr val="black"/>
                </a:solidFill>
                <a:latin typeface="Aptos" panose="02110004020202020204"/>
              </a:rPr>
              <a:t>trasformare </a:t>
            </a:r>
            <a:r>
              <a:rPr lang="nb-NO" sz="1680" dirty="0" err="1">
                <a:solidFill>
                  <a:prstClr val="black"/>
                </a:solidFill>
                <a:latin typeface="Aptos" panose="02110004020202020204"/>
              </a:rPr>
              <a:t>comportamenti </a:t>
            </a:r>
            <a:r>
              <a:rPr lang="nb-NO" sz="1680" dirty="0" err="1">
                <a:solidFill>
                  <a:prstClr val="black"/>
                </a:solidFill>
                <a:latin typeface="Aptos" panose="02110004020202020204"/>
              </a:rPr>
              <a:t>non sicuri </a:t>
            </a:r>
            <a:r>
              <a:rPr lang="nb-NO" sz="1680" dirty="0" err="1">
                <a:solidFill>
                  <a:prstClr val="black"/>
                </a:solidFill>
                <a:latin typeface="Aptos" panose="02110004020202020204"/>
              </a:rPr>
              <a:t>in </a:t>
            </a:r>
            <a:r>
              <a:rPr lang="nb-NO" sz="1680" dirty="0" err="1">
                <a:solidFill>
                  <a:prstClr val="black"/>
                </a:solidFill>
                <a:latin typeface="Aptos" panose="02110004020202020204"/>
              </a:rPr>
              <a:t>comportamenti </a:t>
            </a:r>
            <a:r>
              <a:rPr lang="nb-NO" sz="1680" dirty="0" err="1">
                <a:solidFill>
                  <a:prstClr val="black"/>
                </a:solidFill>
                <a:latin typeface="Aptos" panose="02110004020202020204"/>
              </a:rPr>
              <a:t>sicuri</a:t>
            </a:r>
            <a:endParaRPr lang="nb-NO" sz="1680" dirty="0">
              <a:solidFill>
                <a:prstClr val="black"/>
              </a:solidFill>
              <a:latin typeface="Aptos" panose="02110004020202020204"/>
            </a:endParaRPr>
          </a:p>
          <a:p>
            <a:pPr marL="891540" lvl="1" indent="-342900" defTabSz="1097280" fontAlgn="base">
              <a:buFont typeface="Arial" charset="0"/>
              <a:buChar char="•"/>
              <a:defRPr/>
            </a:pPr>
            <a:r>
              <a:rPr lang="nb-NO" sz="1680" dirty="0">
                <a:solidFill>
                  <a:prstClr val="black"/>
                </a:solidFill>
                <a:latin typeface="Aptos" panose="02110004020202020204"/>
              </a:rPr>
              <a:t>attività </a:t>
            </a:r>
            <a:r>
              <a:rPr lang="nb-NO" sz="1680" dirty="0" err="1">
                <a:solidFill>
                  <a:prstClr val="black"/>
                </a:solidFill>
                <a:latin typeface="Aptos" panose="02110004020202020204"/>
              </a:rPr>
              <a:t>che </a:t>
            </a:r>
            <a:r>
              <a:rPr lang="nb-NO" sz="1680" dirty="0" err="1">
                <a:solidFill>
                  <a:prstClr val="black"/>
                </a:solidFill>
                <a:latin typeface="Aptos" panose="02110004020202020204"/>
              </a:rPr>
              <a:t>potrebbero </a:t>
            </a:r>
            <a:r>
              <a:rPr lang="nb-NO" sz="1680" dirty="0">
                <a:solidFill>
                  <a:prstClr val="black"/>
                </a:solidFill>
                <a:latin typeface="Aptos" panose="02110004020202020204"/>
              </a:rPr>
              <a:t>andare perse a </a:t>
            </a:r>
            <a:r>
              <a:rPr lang="nb-NO" sz="1680" dirty="0" err="1">
                <a:solidFill>
                  <a:prstClr val="black"/>
                </a:solidFill>
                <a:latin typeface="Aptos" panose="02110004020202020204"/>
              </a:rPr>
              <a:t>causa </a:t>
            </a:r>
            <a:r>
              <a:rPr lang="nb-NO" sz="1680" dirty="0">
                <a:solidFill>
                  <a:prstClr val="black"/>
                </a:solidFill>
                <a:latin typeface="Aptos" panose="02110004020202020204"/>
              </a:rPr>
              <a:t>del </a:t>
            </a:r>
            <a:r>
              <a:rPr lang="nb-NO" sz="1680" dirty="0" err="1">
                <a:solidFill>
                  <a:prstClr val="black"/>
                </a:solidFill>
                <a:latin typeface="Aptos" panose="02110004020202020204"/>
              </a:rPr>
              <a:t>rispetto </a:t>
            </a:r>
            <a:r>
              <a:rPr lang="nb-NO" sz="1680" dirty="0" err="1">
                <a:solidFill>
                  <a:prstClr val="black"/>
                </a:solidFill>
                <a:latin typeface="Aptos" panose="02110004020202020204"/>
              </a:rPr>
              <a:t>delle </a:t>
            </a:r>
            <a:r>
              <a:rPr lang="nb-NO" sz="1680" dirty="0" err="1">
                <a:solidFill>
                  <a:prstClr val="black"/>
                </a:solidFill>
                <a:latin typeface="Aptos" panose="02110004020202020204"/>
              </a:rPr>
              <a:t>politiche </a:t>
            </a:r>
            <a:r>
              <a:rPr lang="nb-NO" sz="1680" dirty="0">
                <a:solidFill>
                  <a:prstClr val="black"/>
                </a:solidFill>
                <a:latin typeface="Aptos" panose="02110004020202020204"/>
              </a:rPr>
              <a:t>da parte del personale</a:t>
            </a:r>
            <a:endParaRPr lang="nb-NO" sz="1680" dirty="0">
              <a:solidFill>
                <a:prstClr val="black"/>
              </a:solidFill>
              <a:latin typeface="Aptos" panose="02110004020202020204"/>
            </a:endParaRPr>
          </a:p>
          <a:p>
            <a:pPr marL="891540" lvl="1" indent="-342900" defTabSz="1097280" fontAlgn="base">
              <a:buFont typeface="Arial" charset="0"/>
              <a:buChar char="•"/>
              <a:defRPr/>
            </a:pPr>
            <a:r>
              <a:rPr lang="nb-NO" sz="1680" dirty="0" err="1">
                <a:solidFill>
                  <a:prstClr val="black"/>
                </a:solidFill>
                <a:latin typeface="Aptos" panose="02110004020202020204"/>
              </a:rPr>
              <a:t>Sviluppare </a:t>
            </a:r>
            <a:r>
              <a:rPr lang="nb-NO" sz="1680" dirty="0" err="1">
                <a:solidFill>
                  <a:prstClr val="black"/>
                </a:solidFill>
                <a:latin typeface="Aptos" panose="02110004020202020204"/>
              </a:rPr>
              <a:t>le </a:t>
            </a:r>
            <a:r>
              <a:rPr lang="nb-NO" sz="1680" dirty="0">
                <a:solidFill>
                  <a:prstClr val="black"/>
                </a:solidFill>
                <a:latin typeface="Aptos" panose="02110004020202020204"/>
              </a:rPr>
              <a:t>competenze </a:t>
            </a:r>
            <a:r>
              <a:rPr lang="nb-NO" sz="1680" dirty="0" err="1">
                <a:solidFill>
                  <a:prstClr val="black"/>
                </a:solidFill>
                <a:latin typeface="Aptos" panose="02110004020202020204"/>
              </a:rPr>
              <a:t>necessarie </a:t>
            </a:r>
            <a:r>
              <a:rPr lang="nb-NO" sz="1680" dirty="0">
                <a:solidFill>
                  <a:prstClr val="black"/>
                </a:solidFill>
                <a:latin typeface="Aptos" panose="02110004020202020204"/>
              </a:rPr>
              <a:t>alle diverse parti </a:t>
            </a:r>
            <a:r>
              <a:rPr lang="nb-NO" sz="1680" dirty="0" err="1">
                <a:solidFill>
                  <a:prstClr val="black"/>
                </a:solidFill>
                <a:latin typeface="Aptos" panose="02110004020202020204"/>
              </a:rPr>
              <a:t>dell'organizzazione</a:t>
            </a:r>
            <a:endParaRPr lang="nb-NO" sz="1680" dirty="0">
              <a:solidFill>
                <a:prstClr val="black"/>
              </a:solidFill>
              <a:latin typeface="Aptos" panose="02110004020202020204"/>
            </a:endParaRPr>
          </a:p>
          <a:p>
            <a:pPr marL="342900" indent="-342900" defTabSz="1097280" fontAlgn="base">
              <a:buFont typeface="Arial" charset="0"/>
              <a:buChar char="•"/>
              <a:defRPr/>
            </a:pPr>
            <a:r>
              <a:rPr lang="nb-NO" sz="1680" dirty="0">
                <a:solidFill>
                  <a:prstClr val="black"/>
                </a:solidFill>
                <a:latin typeface="Aptos" panose="02110004020202020204"/>
              </a:rPr>
              <a:t>Dare </a:t>
            </a:r>
            <a:r>
              <a:rPr lang="nb-NO" sz="1680" dirty="0" err="1">
                <a:solidFill>
                  <a:prstClr val="black"/>
                </a:solidFill>
                <a:latin typeface="Aptos" panose="02110004020202020204"/>
              </a:rPr>
              <a:t>l'esempio</a:t>
            </a:r>
            <a:r>
              <a:rPr lang="nb-NO" sz="1680" dirty="0">
                <a:solidFill>
                  <a:prstClr val="black"/>
                </a:solidFill>
                <a:latin typeface="Aptos" panose="02110004020202020204"/>
              </a:rPr>
              <a:t>: </a:t>
            </a:r>
            <a:r>
              <a:rPr lang="nb-NO" sz="1680" dirty="0" err="1">
                <a:solidFill>
                  <a:prstClr val="black"/>
                </a:solidFill>
                <a:latin typeface="Aptos" panose="02110004020202020204"/>
              </a:rPr>
              <a:t>seguire </a:t>
            </a:r>
            <a:r>
              <a:rPr lang="nb-NO" sz="1680" dirty="0" err="1">
                <a:solidFill>
                  <a:prstClr val="black"/>
                </a:solidFill>
                <a:latin typeface="Aptos" panose="02110004020202020204"/>
              </a:rPr>
              <a:t>sempre </a:t>
            </a:r>
            <a:r>
              <a:rPr lang="nb-NO" sz="1680" dirty="0" err="1">
                <a:solidFill>
                  <a:prstClr val="black"/>
                </a:solidFill>
                <a:latin typeface="Aptos" panose="02110004020202020204"/>
              </a:rPr>
              <a:t>le politiche </a:t>
            </a:r>
            <a:r>
              <a:rPr lang="nb-NO" sz="1680" dirty="0" err="1">
                <a:solidFill>
                  <a:prstClr val="black"/>
                </a:solidFill>
                <a:latin typeface="Aptos" panose="02110004020202020204"/>
              </a:rPr>
              <a:t>di sicurezza </a:t>
            </a:r>
            <a:r>
              <a:rPr lang="nb-NO" sz="1680" dirty="0">
                <a:solidFill>
                  <a:prstClr val="black"/>
                </a:solidFill>
                <a:latin typeface="Aptos" panose="02110004020202020204"/>
              </a:rPr>
              <a:t>(</a:t>
            </a:r>
            <a:r>
              <a:rPr lang="nb-NO" sz="1680" dirty="0" err="1">
                <a:solidFill>
                  <a:prstClr val="black"/>
                </a:solidFill>
                <a:latin typeface="Aptos" panose="02110004020202020204"/>
              </a:rPr>
              <a:t>si </a:t>
            </a:r>
            <a:r>
              <a:rPr lang="nb-NO" sz="1680" dirty="0" err="1">
                <a:solidFill>
                  <a:prstClr val="black"/>
                </a:solidFill>
                <a:latin typeface="Aptos" panose="02110004020202020204"/>
              </a:rPr>
              <a:t>è </a:t>
            </a:r>
            <a:r>
              <a:rPr lang="nb-NO" sz="1680" dirty="0">
                <a:solidFill>
                  <a:prstClr val="black"/>
                </a:solidFill>
                <a:latin typeface="Aptos" panose="02110004020202020204"/>
              </a:rPr>
              <a:t>un </a:t>
            </a:r>
            <a:r>
              <a:rPr lang="nb-NO" sz="1680" dirty="0">
                <a:solidFill>
                  <a:prstClr val="black"/>
                </a:solidFill>
                <a:latin typeface="Aptos" panose="02110004020202020204"/>
              </a:rPr>
              <a:t>obiettivo </a:t>
            </a:r>
            <a:r>
              <a:rPr lang="nb-NO" sz="1680" dirty="0" err="1">
                <a:solidFill>
                  <a:prstClr val="black"/>
                </a:solidFill>
                <a:latin typeface="Aptos" panose="02110004020202020204"/>
              </a:rPr>
              <a:t>di alto valore</a:t>
            </a:r>
            <a:r>
              <a:rPr lang="nb-NO" sz="1680" dirty="0">
                <a:solidFill>
                  <a:prstClr val="black"/>
                </a:solidFill>
                <a:latin typeface="Aptos" panose="02110004020202020204"/>
              </a:rPr>
              <a:t>) e </a:t>
            </a:r>
            <a:r>
              <a:rPr lang="nb-NO" sz="1680" dirty="0" err="1">
                <a:solidFill>
                  <a:prstClr val="black"/>
                </a:solidFill>
                <a:latin typeface="Aptos" panose="02110004020202020204"/>
              </a:rPr>
              <a:t>dedicare </a:t>
            </a:r>
            <a:r>
              <a:rPr lang="nb-NO" sz="1680" dirty="0">
                <a:solidFill>
                  <a:prstClr val="black"/>
                </a:solidFill>
                <a:latin typeface="Aptos" panose="02110004020202020204"/>
              </a:rPr>
              <a:t>una </a:t>
            </a:r>
            <a:r>
              <a:rPr lang="nb-NO" sz="1680" dirty="0" err="1">
                <a:solidFill>
                  <a:prstClr val="black"/>
                </a:solidFill>
                <a:latin typeface="Aptos" panose="02110004020202020204"/>
              </a:rPr>
              <a:t>parte </a:t>
            </a:r>
            <a:r>
              <a:rPr lang="nb-NO" sz="1680" dirty="0">
                <a:solidFill>
                  <a:prstClr val="black"/>
                </a:solidFill>
                <a:latin typeface="Aptos" panose="02110004020202020204"/>
              </a:rPr>
              <a:t>del </a:t>
            </a:r>
            <a:r>
              <a:rPr lang="nb-NO" sz="1680" dirty="0" err="1">
                <a:solidFill>
                  <a:prstClr val="black"/>
                </a:solidFill>
                <a:latin typeface="Aptos" panose="02110004020202020204"/>
              </a:rPr>
              <a:t>proprio </a:t>
            </a:r>
            <a:r>
              <a:rPr lang="nb-NO" sz="1680" dirty="0">
                <a:solidFill>
                  <a:prstClr val="black"/>
                </a:solidFill>
                <a:latin typeface="Aptos" panose="02110004020202020204"/>
              </a:rPr>
              <a:t>tempo a </a:t>
            </a:r>
            <a:r>
              <a:rPr lang="nb-NO" sz="1680" dirty="0" err="1">
                <a:solidFill>
                  <a:prstClr val="black"/>
                </a:solidFill>
                <a:latin typeface="Aptos" panose="02110004020202020204"/>
              </a:rPr>
              <a:t>collaborare </a:t>
            </a:r>
            <a:r>
              <a:rPr lang="nb-NO" sz="1680" dirty="0" err="1">
                <a:solidFill>
                  <a:prstClr val="black"/>
                </a:solidFill>
                <a:latin typeface="Aptos" panose="02110004020202020204"/>
              </a:rPr>
              <a:t>con </a:t>
            </a:r>
            <a:r>
              <a:rPr lang="nb-NO" sz="1680" dirty="0" err="1">
                <a:solidFill>
                  <a:prstClr val="black"/>
                </a:solidFill>
                <a:latin typeface="Aptos" panose="02110004020202020204"/>
              </a:rPr>
              <a:t>specialisti </a:t>
            </a:r>
            <a:r>
              <a:rPr lang="nb-NO" sz="1680" dirty="0">
                <a:solidFill>
                  <a:prstClr val="black"/>
                </a:solidFill>
                <a:latin typeface="Aptos" panose="02110004020202020204"/>
              </a:rPr>
              <a:t>e personale </a:t>
            </a:r>
            <a:r>
              <a:rPr lang="nb-NO" sz="1680" dirty="0" err="1">
                <a:solidFill>
                  <a:prstClr val="black"/>
                </a:solidFill>
                <a:latin typeface="Aptos" panose="02110004020202020204"/>
              </a:rPr>
              <a:t>addetto alla sicurezza </a:t>
            </a:r>
            <a:r>
              <a:rPr lang="nb-NO" sz="1680" dirty="0">
                <a:solidFill>
                  <a:prstClr val="black"/>
                </a:solidFill>
                <a:latin typeface="Aptos" panose="02110004020202020204"/>
              </a:rPr>
              <a:t>per </a:t>
            </a:r>
            <a:r>
              <a:rPr lang="nb-NO" sz="1680" dirty="0" err="1">
                <a:solidFill>
                  <a:prstClr val="black"/>
                </a:solidFill>
                <a:latin typeface="Aptos" panose="02110004020202020204"/>
              </a:rPr>
              <a:t>trovare </a:t>
            </a:r>
            <a:r>
              <a:rPr lang="nb-NO" sz="1680" dirty="0" err="1">
                <a:solidFill>
                  <a:prstClr val="black"/>
                </a:solidFill>
                <a:latin typeface="Aptos" panose="02110004020202020204"/>
              </a:rPr>
              <a:t>soluzioni </a:t>
            </a:r>
            <a:r>
              <a:rPr lang="nb-NO" sz="1680" dirty="0" err="1">
                <a:solidFill>
                  <a:prstClr val="black"/>
                </a:solidFill>
                <a:latin typeface="Aptos" panose="02110004020202020204"/>
              </a:rPr>
              <a:t>praticabili </a:t>
            </a:r>
            <a:r>
              <a:rPr lang="nb-NO" sz="1680" dirty="0">
                <a:solidFill>
                  <a:prstClr val="black"/>
                </a:solidFill>
                <a:latin typeface="Aptos" panose="02110004020202020204"/>
              </a:rPr>
              <a:t>nelle </a:t>
            </a:r>
            <a:r>
              <a:rPr lang="nb-NO" sz="1680" dirty="0" err="1">
                <a:solidFill>
                  <a:prstClr val="black"/>
                </a:solidFill>
                <a:latin typeface="Aptos" panose="02110004020202020204"/>
              </a:rPr>
              <a:t>proprie </a:t>
            </a:r>
            <a:r>
              <a:rPr lang="nb-NO" sz="1680" dirty="0">
                <a:solidFill>
                  <a:prstClr val="black"/>
                </a:solidFill>
                <a:latin typeface="Aptos" panose="02110004020202020204"/>
              </a:rPr>
              <a:t>aree di </a:t>
            </a:r>
            <a:r>
              <a:rPr lang="nb-NO" sz="1680" dirty="0" err="1">
                <a:solidFill>
                  <a:prstClr val="black"/>
                </a:solidFill>
                <a:latin typeface="Aptos" panose="02110004020202020204"/>
              </a:rPr>
              <a:t>competenza </a:t>
            </a:r>
            <a:r>
              <a:rPr lang="nb-NO" sz="1680" dirty="0">
                <a:solidFill>
                  <a:prstClr val="black"/>
                </a:solidFill>
                <a:latin typeface="Aptos" panose="02110004020202020204"/>
              </a:rPr>
              <a:t>(ad esempio</a:t>
            </a:r>
            <a:r>
              <a:rPr lang="nb-NO" sz="1680" dirty="0">
                <a:solidFill>
                  <a:prstClr val="black"/>
                </a:solidFill>
                <a:latin typeface="Aptos" panose="02110004020202020204"/>
              </a:rPr>
              <a:t>,</a:t>
            </a:r>
            <a:r>
              <a:rPr lang="nb-NO" sz="1680" dirty="0">
                <a:solidFill>
                  <a:prstClr val="black"/>
                </a:solidFill>
                <a:latin typeface="Aptos" panose="02110004020202020204"/>
              </a:rPr>
              <a:t> </a:t>
            </a:r>
            <a:r>
              <a:rPr lang="nb-NO" sz="1680" dirty="0" err="1">
                <a:solidFill>
                  <a:prstClr val="black"/>
                </a:solidFill>
                <a:latin typeface="Aptos" panose="02110004020202020204"/>
              </a:rPr>
              <a:t>operazioni</a:t>
            </a:r>
            <a:r>
              <a:rPr lang="nb-NO" sz="1680" dirty="0">
                <a:solidFill>
                  <a:prstClr val="black"/>
                </a:solidFill>
                <a:latin typeface="Aptos" panose="02110004020202020204"/>
              </a:rPr>
              <a:t>,</a:t>
            </a:r>
            <a:r>
              <a:rPr lang="nb-NO" sz="1680" dirty="0">
                <a:solidFill>
                  <a:prstClr val="black"/>
                </a:solidFill>
                <a:latin typeface="Aptos" panose="02110004020202020204"/>
              </a:rPr>
              <a:t> </a:t>
            </a:r>
            <a:r>
              <a:rPr lang="nb-NO" sz="1680" dirty="0" err="1">
                <a:solidFill>
                  <a:prstClr val="black"/>
                </a:solidFill>
                <a:latin typeface="Aptos" panose="02110004020202020204"/>
              </a:rPr>
              <a:t>finanza</a:t>
            </a:r>
            <a:r>
              <a:rPr lang="nb-NO" sz="1680" dirty="0">
                <a:solidFill>
                  <a:prstClr val="black"/>
                </a:solidFill>
                <a:latin typeface="Aptos" panose="02110004020202020204"/>
              </a:rPr>
              <a:t>, </a:t>
            </a:r>
            <a:r>
              <a:rPr lang="nb-NO" sz="1680" dirty="0" err="1">
                <a:solidFill>
                  <a:prstClr val="black"/>
                </a:solidFill>
                <a:latin typeface="Aptos" panose="02110004020202020204"/>
              </a:rPr>
              <a:t>marketing</a:t>
            </a:r>
            <a:r>
              <a:rPr lang="nb-NO" sz="1680" dirty="0">
                <a:solidFill>
                  <a:prstClr val="black"/>
                </a:solidFill>
                <a:latin typeface="Aptos" panose="02110004020202020204"/>
              </a:rPr>
              <a:t>)</a:t>
            </a:r>
          </a:p>
          <a:p>
            <a:pPr marL="342900" indent="-342900" defTabSz="1097280" fontAlgn="base">
              <a:buFont typeface="Arial" charset="0"/>
              <a:buChar char="•"/>
              <a:defRPr/>
            </a:pPr>
            <a:r>
              <a:rPr lang="nb-NO" sz="1680" dirty="0" err="1">
                <a:solidFill>
                  <a:prstClr val="black"/>
                </a:solidFill>
                <a:latin typeface="Aptos" panose="02110004020202020204"/>
              </a:rPr>
              <a:t>Gestisci </a:t>
            </a:r>
            <a:r>
              <a:rPr lang="nb-NO" sz="1680" dirty="0" err="1">
                <a:solidFill>
                  <a:prstClr val="black"/>
                </a:solidFill>
                <a:latin typeface="Aptos" panose="02110004020202020204"/>
              </a:rPr>
              <a:t>la</a:t>
            </a:r>
            <a:r>
              <a:rPr lang="nb-NO" sz="1680" dirty="0" err="1">
                <a:solidFill>
                  <a:prstClr val="black"/>
                </a:solidFill>
                <a:latin typeface="Aptos" panose="02110004020202020204"/>
              </a:rPr>
              <a:t> tua </a:t>
            </a:r>
            <a:r>
              <a:rPr lang="nb-NO" sz="1680" dirty="0" err="1">
                <a:solidFill>
                  <a:prstClr val="black"/>
                </a:solidFill>
                <a:latin typeface="Aptos" panose="02110004020202020204"/>
              </a:rPr>
              <a:t>organizzazione </a:t>
            </a:r>
            <a:r>
              <a:rPr lang="nb-NO" sz="1680" dirty="0">
                <a:solidFill>
                  <a:prstClr val="black"/>
                </a:solidFill>
                <a:latin typeface="Aptos" panose="02110004020202020204"/>
              </a:rPr>
              <a:t>per </a:t>
            </a:r>
            <a:r>
              <a:rPr lang="nb-NO" sz="1680" dirty="0" err="1">
                <a:solidFill>
                  <a:prstClr val="black"/>
                </a:solidFill>
                <a:latin typeface="Aptos" panose="02110004020202020204"/>
              </a:rPr>
              <a:t>favorire </a:t>
            </a:r>
            <a:r>
              <a:rPr lang="nb-NO" sz="1680" dirty="0" err="1">
                <a:solidFill>
                  <a:prstClr val="black"/>
                </a:solidFill>
                <a:latin typeface="Aptos" panose="02110004020202020204"/>
              </a:rPr>
              <a:t>la sicurezza</a:t>
            </a:r>
            <a:r>
              <a:rPr lang="nb-NO" sz="1680" dirty="0">
                <a:solidFill>
                  <a:prstClr val="black"/>
                </a:solidFill>
                <a:latin typeface="Aptos" panose="02110004020202020204"/>
              </a:rPr>
              <a:t>: il rapporto ha </a:t>
            </a:r>
            <a:r>
              <a:rPr lang="nb-NO" sz="1680" dirty="0" err="1">
                <a:solidFill>
                  <a:prstClr val="black"/>
                </a:solidFill>
                <a:latin typeface="Aptos" panose="02110004020202020204"/>
              </a:rPr>
              <a:t>rilevato </a:t>
            </a:r>
            <a:r>
              <a:rPr lang="nb-NO" sz="1680" dirty="0" err="1">
                <a:solidFill>
                  <a:prstClr val="black"/>
                </a:solidFill>
                <a:latin typeface="Aptos" panose="02110004020202020204"/>
              </a:rPr>
              <a:t>che </a:t>
            </a:r>
            <a:r>
              <a:rPr lang="nb-NO" sz="1680" dirty="0">
                <a:solidFill>
                  <a:prstClr val="black"/>
                </a:solidFill>
                <a:latin typeface="Aptos" panose="02110004020202020204"/>
              </a:rPr>
              <a:t>una gestione </a:t>
            </a:r>
            <a:r>
              <a:rPr lang="nb-NO" sz="1680" dirty="0" err="1">
                <a:solidFill>
                  <a:prstClr val="black"/>
                </a:solidFill>
                <a:latin typeface="Aptos" panose="02110004020202020204"/>
              </a:rPr>
              <a:t>efficace </a:t>
            </a:r>
            <a:r>
              <a:rPr lang="nb-NO" sz="1680" dirty="0">
                <a:solidFill>
                  <a:prstClr val="black"/>
                </a:solidFill>
                <a:latin typeface="Aptos" panose="02110004020202020204"/>
              </a:rPr>
              <a:t>della </a:t>
            </a:r>
            <a:r>
              <a:rPr lang="nb-NO" sz="1680" dirty="0" err="1">
                <a:solidFill>
                  <a:prstClr val="black"/>
                </a:solidFill>
                <a:latin typeface="Aptos" panose="02110004020202020204"/>
              </a:rPr>
              <a:t>sicurezza </a:t>
            </a:r>
            <a:r>
              <a:rPr lang="nb-NO" sz="1680" dirty="0" err="1">
                <a:solidFill>
                  <a:prstClr val="black"/>
                </a:solidFill>
                <a:latin typeface="Aptos" panose="02110004020202020204"/>
              </a:rPr>
              <a:t>può </a:t>
            </a:r>
            <a:r>
              <a:rPr lang="nb-NO" sz="1680" dirty="0" err="1">
                <a:solidFill>
                  <a:prstClr val="black"/>
                </a:solidFill>
                <a:latin typeface="Aptos" panose="02110004020202020204"/>
              </a:rPr>
              <a:t>attingere </a:t>
            </a:r>
            <a:r>
              <a:rPr lang="nb-NO" sz="1680" dirty="0" err="1">
                <a:solidFill>
                  <a:prstClr val="black"/>
                </a:solidFill>
                <a:latin typeface="Aptos" panose="02110004020202020204"/>
              </a:rPr>
              <a:t>conoscenze </a:t>
            </a:r>
            <a:r>
              <a:rPr lang="nb-NO" sz="1680" dirty="0">
                <a:solidFill>
                  <a:prstClr val="black"/>
                </a:solidFill>
                <a:latin typeface="Aptos" panose="02110004020202020204"/>
              </a:rPr>
              <a:t>e </a:t>
            </a:r>
            <a:r>
              <a:rPr lang="nb-NO" sz="1680" dirty="0" err="1">
                <a:solidFill>
                  <a:prstClr val="black"/>
                </a:solidFill>
                <a:latin typeface="Aptos" panose="02110004020202020204"/>
              </a:rPr>
              <a:t>strumenti </a:t>
            </a:r>
            <a:r>
              <a:rPr lang="nb-NO" sz="1680" dirty="0">
                <a:solidFill>
                  <a:prstClr val="black"/>
                </a:solidFill>
                <a:latin typeface="Aptos" panose="02110004020202020204"/>
              </a:rPr>
              <a:t>dalla </a:t>
            </a:r>
            <a:r>
              <a:rPr lang="nb-NO" sz="1680" dirty="0" err="1">
                <a:solidFill>
                  <a:prstClr val="black"/>
                </a:solidFill>
                <a:latin typeface="Aptos" panose="02110004020202020204"/>
              </a:rPr>
              <a:t>sicurezza</a:t>
            </a:r>
            <a:r>
              <a:rPr lang="nb-NO" sz="1680" dirty="0">
                <a:solidFill>
                  <a:prstClr val="black"/>
                </a:solidFill>
                <a:latin typeface="Aptos" panose="02110004020202020204"/>
              </a:rPr>
              <a:t>. </a:t>
            </a:r>
            <a:r>
              <a:rPr lang="nb-NO" sz="1680" dirty="0" err="1">
                <a:solidFill>
                  <a:prstClr val="black"/>
                </a:solidFill>
                <a:latin typeface="Aptos" panose="02110004020202020204"/>
              </a:rPr>
              <a:t>Allo stesso modo</a:t>
            </a:r>
            <a:r>
              <a:rPr lang="nb-NO" sz="1680" dirty="0">
                <a:solidFill>
                  <a:prstClr val="black"/>
                </a:solidFill>
                <a:latin typeface="Aptos" panose="02110004020202020204"/>
              </a:rPr>
              <a:t>, le risorse umane </a:t>
            </a:r>
            <a:r>
              <a:rPr lang="nb-NO" sz="1680" dirty="0" err="1">
                <a:solidFill>
                  <a:prstClr val="black"/>
                </a:solidFill>
                <a:latin typeface="Aptos" panose="02110004020202020204"/>
              </a:rPr>
              <a:t>possono </a:t>
            </a:r>
            <a:r>
              <a:rPr lang="nb-NO" sz="1680" dirty="0">
                <a:solidFill>
                  <a:prstClr val="black"/>
                </a:solidFill>
                <a:latin typeface="Aptos" panose="02110004020202020204"/>
              </a:rPr>
              <a:t>contribuire </a:t>
            </a:r>
            <a:r>
              <a:rPr lang="nb-NO" sz="1680" dirty="0" err="1">
                <a:solidFill>
                  <a:prstClr val="black"/>
                </a:solidFill>
                <a:latin typeface="Aptos" panose="02110004020202020204"/>
              </a:rPr>
              <a:t>alla </a:t>
            </a:r>
            <a:r>
              <a:rPr lang="nb-NO" sz="1680" dirty="0">
                <a:solidFill>
                  <a:prstClr val="black"/>
                </a:solidFill>
                <a:latin typeface="Aptos" panose="02110004020202020204"/>
              </a:rPr>
              <a:t>progettazione di </a:t>
            </a:r>
            <a:r>
              <a:rPr lang="nb-NO" sz="1680" dirty="0" err="1">
                <a:solidFill>
                  <a:prstClr val="black"/>
                </a:solidFill>
                <a:latin typeface="Aptos" panose="02110004020202020204"/>
              </a:rPr>
              <a:t>incentivi </a:t>
            </a:r>
            <a:r>
              <a:rPr lang="nb-NO" sz="1680" dirty="0">
                <a:solidFill>
                  <a:prstClr val="black"/>
                </a:solidFill>
                <a:latin typeface="Aptos" panose="02110004020202020204"/>
              </a:rPr>
              <a:t>e KPI, </a:t>
            </a:r>
            <a:r>
              <a:rPr lang="nb-NO" sz="1680" dirty="0" err="1">
                <a:solidFill>
                  <a:prstClr val="black"/>
                </a:solidFill>
                <a:latin typeface="Aptos" panose="02110004020202020204"/>
              </a:rPr>
              <a:t>aiutando</a:t>
            </a:r>
            <a:r>
              <a:rPr lang="nb-NO" sz="1680" dirty="0">
                <a:solidFill>
                  <a:prstClr val="black"/>
                </a:solidFill>
                <a:latin typeface="Aptos" panose="02110004020202020204"/>
              </a:rPr>
              <a:t> </a:t>
            </a:r>
            <a:r>
              <a:rPr lang="nb-NO" sz="1680" dirty="0">
                <a:solidFill>
                  <a:prstClr val="black"/>
                </a:solidFill>
                <a:latin typeface="Aptos" panose="02110004020202020204"/>
              </a:rPr>
              <a:t>a </a:t>
            </a:r>
            <a:r>
              <a:rPr lang="nb-NO" sz="1680" dirty="0" err="1">
                <a:solidFill>
                  <a:prstClr val="black"/>
                </a:solidFill>
                <a:latin typeface="Aptos" panose="02110004020202020204"/>
              </a:rPr>
              <a:t>identificare </a:t>
            </a:r>
            <a:r>
              <a:rPr lang="nb-NO" sz="1680" dirty="0" err="1">
                <a:solidFill>
                  <a:prstClr val="black"/>
                </a:solidFill>
                <a:latin typeface="Aptos" panose="02110004020202020204"/>
              </a:rPr>
              <a:t>il</a:t>
            </a:r>
            <a:r>
              <a:rPr lang="nb-NO" sz="1680" dirty="0">
                <a:solidFill>
                  <a:prstClr val="black"/>
                </a:solidFill>
                <a:latin typeface="Aptos" panose="02110004020202020204"/>
              </a:rPr>
              <a:t> personale </a:t>
            </a:r>
            <a:r>
              <a:rPr lang="nb-NO" sz="1680" dirty="0" err="1">
                <a:solidFill>
                  <a:prstClr val="black"/>
                </a:solidFill>
                <a:latin typeface="Aptos" panose="02110004020202020204"/>
              </a:rPr>
              <a:t>interessato </a:t>
            </a:r>
            <a:r>
              <a:rPr lang="nb-NO" sz="1680" dirty="0">
                <a:solidFill>
                  <a:prstClr val="black"/>
                </a:solidFill>
                <a:latin typeface="Aptos" panose="02110004020202020204"/>
              </a:rPr>
              <a:t>ad </a:t>
            </a:r>
            <a:r>
              <a:rPr lang="nb-NO" sz="1680" dirty="0" err="1">
                <a:solidFill>
                  <a:prstClr val="black"/>
                </a:solidFill>
                <a:latin typeface="Aptos" panose="02110004020202020204"/>
              </a:rPr>
              <a:t>acquisire </a:t>
            </a:r>
            <a:r>
              <a:rPr lang="nb-NO" sz="1680" dirty="0" err="1">
                <a:solidFill>
                  <a:prstClr val="black"/>
                </a:solidFill>
                <a:latin typeface="Aptos" panose="02110004020202020204"/>
              </a:rPr>
              <a:t>nuove </a:t>
            </a:r>
            <a:r>
              <a:rPr lang="nb-NO" sz="1680" dirty="0">
                <a:solidFill>
                  <a:prstClr val="black"/>
                </a:solidFill>
                <a:latin typeface="Aptos" panose="02110004020202020204"/>
              </a:rPr>
              <a:t>competenze e </a:t>
            </a:r>
            <a:r>
              <a:rPr lang="nb-NO" sz="1680" dirty="0" err="1">
                <a:solidFill>
                  <a:prstClr val="black"/>
                </a:solidFill>
                <a:latin typeface="Aptos" panose="02110004020202020204"/>
              </a:rPr>
              <a:t>ad assumersi </a:t>
            </a:r>
            <a:r>
              <a:rPr lang="nb-NO" sz="1680" dirty="0" err="1">
                <a:solidFill>
                  <a:prstClr val="black"/>
                </a:solidFill>
                <a:latin typeface="Aptos" panose="02110004020202020204"/>
              </a:rPr>
              <a:t>responsabilità </a:t>
            </a:r>
            <a:r>
              <a:rPr lang="nb-NO" sz="1680" dirty="0" err="1">
                <a:solidFill>
                  <a:prstClr val="black"/>
                </a:solidFill>
                <a:latin typeface="Aptos" panose="02110004020202020204"/>
              </a:rPr>
              <a:t>aggiuntive</a:t>
            </a:r>
            <a:r>
              <a:rPr lang="nb-NO" sz="1680" dirty="0">
                <a:solidFill>
                  <a:prstClr val="black"/>
                </a:solidFill>
                <a:latin typeface="Aptos" panose="02110004020202020204"/>
              </a:rPr>
              <a:t>. La comunicazione e </a:t>
            </a:r>
            <a:r>
              <a:rPr lang="nb-NO" sz="1680" dirty="0" err="1">
                <a:solidFill>
                  <a:prstClr val="black"/>
                </a:solidFill>
                <a:latin typeface="Aptos" panose="02110004020202020204"/>
              </a:rPr>
              <a:t>il marketing </a:t>
            </a:r>
            <a:r>
              <a:rPr lang="nb-NO" sz="1680" dirty="0" err="1">
                <a:solidFill>
                  <a:prstClr val="black"/>
                </a:solidFill>
                <a:latin typeface="Aptos" panose="02110004020202020204"/>
              </a:rPr>
              <a:t>possono </a:t>
            </a:r>
            <a:r>
              <a:rPr lang="nb-NO" sz="1680" dirty="0" err="1">
                <a:solidFill>
                  <a:prstClr val="black"/>
                </a:solidFill>
                <a:latin typeface="Aptos" panose="02110004020202020204"/>
              </a:rPr>
              <a:t>contribuire </a:t>
            </a:r>
            <a:r>
              <a:rPr lang="nb-NO" sz="1680" dirty="0">
                <a:solidFill>
                  <a:prstClr val="black"/>
                </a:solidFill>
                <a:latin typeface="Aptos" panose="02110004020202020204"/>
              </a:rPr>
              <a:t>a </a:t>
            </a:r>
            <a:r>
              <a:rPr lang="nb-NO" sz="1680" dirty="0" err="1">
                <a:solidFill>
                  <a:prstClr val="black"/>
                </a:solidFill>
                <a:latin typeface="Aptos" panose="02110004020202020204"/>
              </a:rPr>
              <a:t>migliorare </a:t>
            </a:r>
            <a:r>
              <a:rPr lang="nb-NO" sz="1680" dirty="0" err="1">
                <a:solidFill>
                  <a:prstClr val="black"/>
                </a:solidFill>
                <a:latin typeface="Aptos" panose="02110004020202020204"/>
              </a:rPr>
              <a:t>l'efficacia </a:t>
            </a:r>
            <a:r>
              <a:rPr lang="nb-NO" sz="1680" dirty="0">
                <a:solidFill>
                  <a:prstClr val="black"/>
                </a:solidFill>
                <a:latin typeface="Aptos" panose="02110004020202020204"/>
              </a:rPr>
              <a:t>dei </a:t>
            </a:r>
            <a:r>
              <a:rPr lang="nb-NO" sz="1680" dirty="0">
                <a:solidFill>
                  <a:prstClr val="black"/>
                </a:solidFill>
                <a:latin typeface="Aptos" panose="02110004020202020204"/>
              </a:rPr>
              <a:t>materiali </a:t>
            </a:r>
            <a:r>
              <a:rPr lang="nb-NO" sz="1680" dirty="0" err="1">
                <a:solidFill>
                  <a:prstClr val="black"/>
                </a:solidFill>
                <a:latin typeface="Aptos" panose="02110004020202020204"/>
              </a:rPr>
              <a:t>di sensibilizzazione</a:t>
            </a:r>
            <a:r>
              <a:rPr lang="nb-NO" sz="1680" dirty="0">
                <a:solidFill>
                  <a:prstClr val="black"/>
                </a:solidFill>
                <a:latin typeface="Aptos" panose="02110004020202020204"/>
              </a:rPr>
              <a:t>. Sfruttare </a:t>
            </a:r>
            <a:r>
              <a:rPr lang="nb-NO" sz="1680" dirty="0" err="1">
                <a:solidFill>
                  <a:prstClr val="black"/>
                </a:solidFill>
                <a:latin typeface="Aptos" panose="02110004020202020204"/>
              </a:rPr>
              <a:t>le</a:t>
            </a:r>
            <a:r>
              <a:rPr lang="nb-NO" sz="1680" dirty="0" err="1">
                <a:solidFill>
                  <a:prstClr val="black"/>
                </a:solidFill>
                <a:latin typeface="Aptos" panose="02110004020202020204"/>
              </a:rPr>
              <a:t> </a:t>
            </a:r>
            <a:r>
              <a:rPr lang="nb-NO" sz="1680" dirty="0" err="1">
                <a:solidFill>
                  <a:prstClr val="black"/>
                </a:solidFill>
                <a:latin typeface="Aptos" panose="02110004020202020204"/>
              </a:rPr>
              <a:t>proprie </a:t>
            </a:r>
            <a:r>
              <a:rPr lang="nb-NO" sz="1680" dirty="0" err="1">
                <a:solidFill>
                  <a:prstClr val="black"/>
                </a:solidFill>
                <a:latin typeface="Aptos" panose="02110004020202020204"/>
              </a:rPr>
              <a:t>risorse </a:t>
            </a:r>
            <a:r>
              <a:rPr lang="nb-NO" sz="1680" dirty="0">
                <a:solidFill>
                  <a:prstClr val="black"/>
                </a:solidFill>
                <a:latin typeface="Aptos" panose="02110004020202020204"/>
              </a:rPr>
              <a:t>e </a:t>
            </a:r>
            <a:r>
              <a:rPr lang="nb-NO" sz="1680" dirty="0">
                <a:solidFill>
                  <a:prstClr val="black"/>
                </a:solidFill>
                <a:latin typeface="Aptos" panose="02110004020202020204"/>
              </a:rPr>
              <a:t>abbattere i silos per </a:t>
            </a:r>
            <a:r>
              <a:rPr lang="nb-NO" sz="1680" dirty="0" err="1">
                <a:solidFill>
                  <a:prstClr val="black"/>
                </a:solidFill>
                <a:latin typeface="Aptos" panose="02110004020202020204"/>
              </a:rPr>
              <a:t>risolvere </a:t>
            </a:r>
            <a:r>
              <a:rPr lang="nb-NO" sz="1680" dirty="0">
                <a:solidFill>
                  <a:prstClr val="black"/>
                </a:solidFill>
                <a:latin typeface="Aptos" panose="02110004020202020204"/>
              </a:rPr>
              <a:t>i problemi è un </a:t>
            </a:r>
            <a:r>
              <a:rPr lang="nb-NO" sz="1680" dirty="0" err="1">
                <a:solidFill>
                  <a:prstClr val="black"/>
                </a:solidFill>
                <a:latin typeface="Aptos" panose="02110004020202020204"/>
              </a:rPr>
              <a:t>compito</a:t>
            </a:r>
            <a:r>
              <a:rPr lang="nb-NO" sz="1680" dirty="0">
                <a:solidFill>
                  <a:prstClr val="black"/>
                </a:solidFill>
                <a:latin typeface="Aptos" panose="02110004020202020204"/>
              </a:rPr>
              <a:t> di gestione</a:t>
            </a:r>
            <a:r>
              <a:rPr lang="nb-NO" sz="1680" dirty="0">
                <a:solidFill>
                  <a:prstClr val="black"/>
                </a:solidFill>
                <a:latin typeface="Aptos" panose="02110004020202020204"/>
              </a:rPr>
              <a:t>.</a:t>
            </a:r>
          </a:p>
        </p:txBody>
      </p:sp>
      <p:sp>
        <p:nvSpPr>
          <p:cNvPr id="2" name="Tittel 1"/>
          <p:cNvSpPr>
            <a:spLocks noGrp="1"/>
          </p:cNvSpPr>
          <p:nvPr>
            <p:ph type="title"/>
          </p:nvPr>
        </p:nvSpPr>
        <p:spPr>
          <a:xfrm>
            <a:off x="370390" y="285366"/>
            <a:ext cx="13889621" cy="881364"/>
          </a:xfrm>
        </p:spPr>
        <p:txBody>
          <a:bodyPr>
            <a:normAutofit/>
          </a:bodyPr>
          <a:lstStyle/>
          <a:p>
            <a:r>
              <a:rPr lang="nb-NO" sz="3840" dirty="0" err="1">
                <a:solidFill>
                  <a:schemeClr val="accent1"/>
                </a:solidFill>
                <a:latin typeface="Helvetica Neue" charset="0"/>
                <a:ea typeface="Helvetica Neue" charset="0"/>
                <a:cs typeface="Helvetica Neue" charset="0"/>
              </a:rPr>
              <a:t>Raccomandazioni </a:t>
            </a:r>
            <a:r>
              <a:rPr lang="nb-NO" sz="3840" dirty="0">
                <a:solidFill>
                  <a:schemeClr val="accent1"/>
                </a:solidFill>
                <a:latin typeface="Helvetica Neue" charset="0"/>
                <a:ea typeface="Helvetica Neue" charset="0"/>
                <a:cs typeface="Helvetica Neue" charset="0"/>
              </a:rPr>
              <a:t>per </a:t>
            </a:r>
            <a:r>
              <a:rPr lang="nb-NO" sz="3840" dirty="0" err="1">
                <a:solidFill>
                  <a:schemeClr val="accent1"/>
                </a:solidFill>
                <a:latin typeface="Helvetica Neue" charset="0"/>
                <a:ea typeface="Helvetica Neue" charset="0"/>
                <a:cs typeface="Helvetica Neue" charset="0"/>
              </a:rPr>
              <a:t>gruppi </a:t>
            </a:r>
            <a:r>
              <a:rPr lang="nb-NO" sz="3840" dirty="0" err="1">
                <a:solidFill>
                  <a:schemeClr val="accent1"/>
                </a:solidFill>
                <a:latin typeface="Helvetica Neue" charset="0"/>
                <a:ea typeface="Helvetica Neue" charset="0"/>
                <a:cs typeface="Helvetica Neue" charset="0"/>
              </a:rPr>
              <a:t>specifici</a:t>
            </a:r>
            <a:endParaRPr lang="en-US" sz="3840" dirty="0">
              <a:solidFill>
                <a:schemeClr val="accent1"/>
              </a:solidFill>
            </a:endParaRPr>
          </a:p>
        </p:txBody>
      </p:sp>
      <p:sp>
        <p:nvSpPr>
          <p:cNvPr id="3" name="TekstSylinder 2"/>
          <p:cNvSpPr txBox="1"/>
          <p:nvPr/>
        </p:nvSpPr>
        <p:spPr>
          <a:xfrm>
            <a:off x="370390" y="1166730"/>
            <a:ext cx="6251791" cy="5706177"/>
          </a:xfrm>
          <a:prstGeom prst="rect">
            <a:avLst/>
          </a:prstGeom>
          <a:noFill/>
        </p:spPr>
        <p:txBody>
          <a:bodyPr wrap="square" rtlCol="0">
            <a:spAutoFit/>
          </a:bodyPr>
          <a:lstStyle/>
          <a:p>
            <a:pPr defTabSz="1097280">
              <a:defRPr/>
            </a:pPr>
            <a:r>
              <a:rPr lang="nb-NO" sz="1920" b="1" u="sng" dirty="0">
                <a:solidFill>
                  <a:prstClr val="black"/>
                </a:solidFill>
                <a:latin typeface="Aptos" panose="02110004020202020204"/>
              </a:rPr>
              <a:t>Responsabili politici</a:t>
            </a:r>
          </a:p>
          <a:p>
            <a:pPr defTabSz="1097280">
              <a:defRPr/>
            </a:pPr>
            <a:endParaRPr lang="nb-NO" sz="1920" dirty="0">
              <a:solidFill>
                <a:prstClr val="black"/>
              </a:solidFill>
              <a:latin typeface="Aptos" panose="02110004020202020204"/>
            </a:endParaRPr>
          </a:p>
          <a:p>
            <a:pPr marL="342900" indent="-342900" defTabSz="1097280" fontAlgn="base">
              <a:buFont typeface="Arial" charset="0"/>
              <a:buChar char="•"/>
              <a:defRPr/>
            </a:pPr>
            <a:r>
              <a:rPr lang="nb-NO" sz="1920" dirty="0">
                <a:solidFill>
                  <a:prstClr val="black"/>
                </a:solidFill>
                <a:latin typeface="Aptos" panose="02110004020202020204"/>
              </a:rPr>
              <a:t>Assicurarsi che </a:t>
            </a:r>
            <a:r>
              <a:rPr lang="nb-NO" sz="1920" dirty="0" err="1">
                <a:solidFill>
                  <a:prstClr val="black"/>
                </a:solidFill>
                <a:latin typeface="Aptos" panose="02110004020202020204"/>
              </a:rPr>
              <a:t>le responsabilità </a:t>
            </a:r>
            <a:r>
              <a:rPr lang="nb-NO" sz="1920" dirty="0" err="1">
                <a:solidFill>
                  <a:prstClr val="black"/>
                </a:solidFill>
                <a:latin typeface="Aptos" panose="02110004020202020204"/>
              </a:rPr>
              <a:t>siano </a:t>
            </a:r>
            <a:r>
              <a:rPr lang="nb-NO" sz="1920" dirty="0" err="1">
                <a:solidFill>
                  <a:prstClr val="black"/>
                </a:solidFill>
                <a:latin typeface="Aptos" panose="02110004020202020204"/>
              </a:rPr>
              <a:t>assegnate </a:t>
            </a:r>
            <a:r>
              <a:rPr lang="nb-NO" sz="1920" dirty="0">
                <a:solidFill>
                  <a:prstClr val="black"/>
                </a:solidFill>
                <a:latin typeface="Aptos" panose="02110004020202020204"/>
              </a:rPr>
              <a:t>a </a:t>
            </a:r>
            <a:r>
              <a:rPr lang="nb-NO" sz="1920" dirty="0" err="1">
                <a:solidFill>
                  <a:prstClr val="black"/>
                </a:solidFill>
                <a:latin typeface="Aptos" panose="02110004020202020204"/>
              </a:rPr>
              <a:t>coloro </a:t>
            </a:r>
            <a:r>
              <a:rPr lang="nb-NO" sz="1920" dirty="0" err="1">
                <a:solidFill>
                  <a:prstClr val="black"/>
                </a:solidFill>
                <a:latin typeface="Aptos" panose="02110004020202020204"/>
              </a:rPr>
              <a:t>che </a:t>
            </a:r>
            <a:r>
              <a:rPr lang="nb-NO" sz="1920" dirty="0">
                <a:solidFill>
                  <a:prstClr val="black"/>
                </a:solidFill>
                <a:latin typeface="Aptos" panose="02110004020202020204"/>
              </a:rPr>
              <a:t>hanno </a:t>
            </a:r>
            <a:r>
              <a:rPr lang="nb-NO" sz="1920" dirty="0" err="1">
                <a:solidFill>
                  <a:prstClr val="black"/>
                </a:solidFill>
                <a:latin typeface="Aptos" panose="02110004020202020204"/>
              </a:rPr>
              <a:t>la </a:t>
            </a:r>
            <a:r>
              <a:rPr lang="nb-NO" sz="1920" dirty="0" err="1">
                <a:solidFill>
                  <a:prstClr val="black"/>
                </a:solidFill>
                <a:latin typeface="Aptos" panose="02110004020202020204"/>
              </a:rPr>
              <a:t>capacità </a:t>
            </a:r>
            <a:r>
              <a:rPr lang="nb-NO" sz="1920" dirty="0">
                <a:solidFill>
                  <a:prstClr val="black"/>
                </a:solidFill>
                <a:latin typeface="Aptos" panose="02110004020202020204"/>
              </a:rPr>
              <a:t>di </a:t>
            </a:r>
            <a:r>
              <a:rPr lang="nb-NO" sz="1920" dirty="0" err="1">
                <a:solidFill>
                  <a:prstClr val="black"/>
                </a:solidFill>
                <a:latin typeface="Aptos" panose="02110004020202020204"/>
              </a:rPr>
              <a:t>svolger</a:t>
            </a:r>
            <a:r>
              <a:rPr lang="nb-NO" sz="1920" dirty="0" err="1">
                <a:solidFill>
                  <a:prstClr val="black"/>
                </a:solidFill>
                <a:latin typeface="Aptos" panose="02110004020202020204"/>
              </a:rPr>
              <a:t>le</a:t>
            </a:r>
            <a:r>
              <a:rPr lang="nb-NO" sz="1920" dirty="0">
                <a:solidFill>
                  <a:prstClr val="black"/>
                </a:solidFill>
                <a:latin typeface="Aptos" panose="02110004020202020204"/>
              </a:rPr>
              <a:t> </a:t>
            </a:r>
          </a:p>
          <a:p>
            <a:pPr marL="342900" indent="-342900" defTabSz="1097280" fontAlgn="base">
              <a:buFont typeface="Arial" charset="0"/>
              <a:buChar char="•"/>
              <a:defRPr/>
            </a:pPr>
            <a:r>
              <a:rPr lang="nb-NO" sz="1920" dirty="0" err="1">
                <a:solidFill>
                  <a:prstClr val="black"/>
                </a:solidFill>
                <a:latin typeface="Aptos" panose="02110004020202020204"/>
              </a:rPr>
              <a:t>Indicare </a:t>
            </a:r>
            <a:r>
              <a:rPr lang="nb-NO" sz="1920" dirty="0" err="1">
                <a:solidFill>
                  <a:prstClr val="black"/>
                </a:solidFill>
                <a:latin typeface="Aptos" panose="02110004020202020204"/>
              </a:rPr>
              <a:t>competenze </a:t>
            </a:r>
            <a:r>
              <a:rPr lang="nb-NO" sz="1920" dirty="0" err="1">
                <a:solidFill>
                  <a:prstClr val="black"/>
                </a:solidFill>
                <a:latin typeface="Aptos" panose="02110004020202020204"/>
              </a:rPr>
              <a:t>affidabili</a:t>
            </a:r>
            <a:r>
              <a:rPr lang="nb-NO" sz="1920" dirty="0">
                <a:solidFill>
                  <a:prstClr val="black"/>
                </a:solidFill>
                <a:latin typeface="Aptos" panose="02110004020202020204"/>
              </a:rPr>
              <a:t>, ad esempio </a:t>
            </a:r>
            <a:r>
              <a:rPr lang="nb-NO" sz="1920" dirty="0" err="1">
                <a:solidFill>
                  <a:prstClr val="black"/>
                </a:solidFill>
                <a:latin typeface="Aptos" panose="02110004020202020204"/>
              </a:rPr>
              <a:t>dove </a:t>
            </a:r>
            <a:r>
              <a:rPr lang="nb-NO" sz="1920" dirty="0">
                <a:solidFill>
                  <a:prstClr val="black"/>
                </a:solidFill>
                <a:latin typeface="Aptos" panose="02110004020202020204"/>
              </a:rPr>
              <a:t>cercare </a:t>
            </a:r>
            <a:r>
              <a:rPr lang="nb-NO" sz="1920" dirty="0" err="1">
                <a:solidFill>
                  <a:prstClr val="black"/>
                </a:solidFill>
                <a:latin typeface="Aptos" panose="02110004020202020204"/>
              </a:rPr>
              <a:t>indicazioni </a:t>
            </a:r>
            <a:r>
              <a:rPr lang="nb-NO" sz="1920" dirty="0" err="1">
                <a:solidFill>
                  <a:prstClr val="black"/>
                </a:solidFill>
                <a:latin typeface="Aptos" panose="02110004020202020204"/>
              </a:rPr>
              <a:t>su </a:t>
            </a:r>
            <a:r>
              <a:rPr lang="nb-NO" sz="1920" dirty="0" err="1">
                <a:solidFill>
                  <a:prstClr val="black"/>
                </a:solidFill>
                <a:latin typeface="Aptos" panose="02110004020202020204"/>
              </a:rPr>
              <a:t>questioni </a:t>
            </a:r>
            <a:r>
              <a:rPr lang="nb-NO" sz="1920" dirty="0" err="1">
                <a:solidFill>
                  <a:prstClr val="black"/>
                </a:solidFill>
                <a:latin typeface="Aptos" panose="02110004020202020204"/>
              </a:rPr>
              <a:t>specifiche</a:t>
            </a:r>
            <a:r>
              <a:rPr lang="nb-NO" sz="1920" dirty="0">
                <a:solidFill>
                  <a:prstClr val="black"/>
                </a:solidFill>
                <a:latin typeface="Aptos" panose="02110004020202020204"/>
              </a:rPr>
              <a:t>.</a:t>
            </a:r>
          </a:p>
          <a:p>
            <a:pPr marL="342900" indent="-342900" defTabSz="1097280" fontAlgn="base">
              <a:buFont typeface="Arial" charset="0"/>
              <a:buChar char="•"/>
              <a:defRPr/>
            </a:pPr>
            <a:r>
              <a:rPr lang="nb-NO" sz="1920" dirty="0" err="1">
                <a:solidFill>
                  <a:prstClr val="black"/>
                </a:solidFill>
                <a:latin typeface="Aptos" panose="02110004020202020204"/>
              </a:rPr>
              <a:t>Promuovere </a:t>
            </a:r>
            <a:r>
              <a:rPr lang="nb-NO" sz="1920" dirty="0" err="1">
                <a:solidFill>
                  <a:prstClr val="black"/>
                </a:solidFill>
                <a:latin typeface="Aptos" panose="02110004020202020204"/>
              </a:rPr>
              <a:t>la collaborazione </a:t>
            </a:r>
            <a:r>
              <a:rPr lang="nb-NO" sz="1920" dirty="0">
                <a:solidFill>
                  <a:prstClr val="black"/>
                </a:solidFill>
                <a:latin typeface="Aptos" panose="02110004020202020204"/>
              </a:rPr>
              <a:t>e </a:t>
            </a:r>
            <a:r>
              <a:rPr lang="nb-NO" sz="1920" dirty="0" err="1">
                <a:solidFill>
                  <a:prstClr val="black"/>
                </a:solidFill>
                <a:latin typeface="Aptos" panose="02110004020202020204"/>
              </a:rPr>
              <a:t>la creazione di fiducia </a:t>
            </a:r>
            <a:r>
              <a:rPr lang="nb-NO" sz="1920" dirty="0" err="1">
                <a:solidFill>
                  <a:prstClr val="black"/>
                </a:solidFill>
                <a:latin typeface="Aptos" panose="02110004020202020204"/>
              </a:rPr>
              <a:t>all'interno </a:t>
            </a:r>
            <a:r>
              <a:rPr lang="nb-NO" sz="1920" dirty="0">
                <a:solidFill>
                  <a:prstClr val="black"/>
                </a:solidFill>
                <a:latin typeface="Aptos" panose="02110004020202020204"/>
              </a:rPr>
              <a:t>e </a:t>
            </a:r>
            <a:r>
              <a:rPr lang="nb-NO" sz="1920" dirty="0" err="1">
                <a:solidFill>
                  <a:prstClr val="black"/>
                </a:solidFill>
                <a:latin typeface="Aptos" panose="02110004020202020204"/>
              </a:rPr>
              <a:t>tra </a:t>
            </a:r>
            <a:r>
              <a:rPr lang="nb-NO" sz="1920" dirty="0" err="1">
                <a:solidFill>
                  <a:prstClr val="black"/>
                </a:solidFill>
                <a:latin typeface="Aptos" panose="02110004020202020204"/>
              </a:rPr>
              <a:t>le organizzazioni</a:t>
            </a:r>
            <a:r>
              <a:rPr lang="nb-NO" sz="1920" dirty="0">
                <a:solidFill>
                  <a:prstClr val="black"/>
                </a:solidFill>
                <a:latin typeface="Aptos" panose="02110004020202020204"/>
              </a:rPr>
              <a:t>; </a:t>
            </a:r>
            <a:r>
              <a:rPr lang="nb-NO" sz="1920" dirty="0" err="1">
                <a:solidFill>
                  <a:prstClr val="black"/>
                </a:solidFill>
                <a:latin typeface="Aptos" panose="02110004020202020204"/>
              </a:rPr>
              <a:t>promuovere </a:t>
            </a:r>
            <a:r>
              <a:rPr lang="nb-NO" sz="1920" dirty="0" err="1">
                <a:solidFill>
                  <a:prstClr val="black"/>
                </a:solidFill>
                <a:latin typeface="Aptos" panose="02110004020202020204"/>
              </a:rPr>
              <a:t>il rispetto </a:t>
            </a:r>
            <a:r>
              <a:rPr lang="nb-NO" sz="1920" dirty="0">
                <a:solidFill>
                  <a:prstClr val="black"/>
                </a:solidFill>
                <a:latin typeface="Aptos" panose="02110004020202020204"/>
              </a:rPr>
              <a:t>e vietare </a:t>
            </a:r>
            <a:r>
              <a:rPr lang="nb-NO" sz="1920" dirty="0" err="1">
                <a:solidFill>
                  <a:prstClr val="black"/>
                </a:solidFill>
                <a:latin typeface="Aptos" panose="02110004020202020204"/>
              </a:rPr>
              <a:t>il linguaggio </a:t>
            </a:r>
            <a:r>
              <a:rPr lang="nb-NO" sz="1920" dirty="0" err="1">
                <a:solidFill>
                  <a:prstClr val="black"/>
                </a:solidFill>
                <a:latin typeface="Aptos" panose="02110004020202020204"/>
              </a:rPr>
              <a:t>irrispettoso </a:t>
            </a:r>
            <a:r>
              <a:rPr lang="nb-NO" sz="1920" dirty="0" err="1">
                <a:solidFill>
                  <a:prstClr val="black"/>
                </a:solidFill>
                <a:latin typeface="Aptos" panose="02110004020202020204"/>
              </a:rPr>
              <a:t>nei confronti </a:t>
            </a:r>
            <a:r>
              <a:rPr lang="nb-NO" sz="1920" dirty="0">
                <a:solidFill>
                  <a:prstClr val="black"/>
                </a:solidFill>
                <a:latin typeface="Aptos" panose="02110004020202020204"/>
              </a:rPr>
              <a:t>degli stakeholder</a:t>
            </a:r>
          </a:p>
          <a:p>
            <a:pPr marL="342900" indent="-342900" defTabSz="1097280" fontAlgn="base">
              <a:buFont typeface="Arial" charset="0"/>
              <a:buChar char="•"/>
              <a:defRPr/>
            </a:pPr>
            <a:r>
              <a:rPr lang="nb-NO" sz="1920" dirty="0">
                <a:solidFill>
                  <a:prstClr val="black"/>
                </a:solidFill>
                <a:latin typeface="Aptos" panose="02110004020202020204"/>
              </a:rPr>
              <a:t>Sostenere </a:t>
            </a:r>
            <a:r>
              <a:rPr lang="nb-NO" sz="1920" dirty="0" err="1">
                <a:solidFill>
                  <a:prstClr val="black"/>
                </a:solidFill>
                <a:latin typeface="Aptos" panose="02110004020202020204"/>
              </a:rPr>
              <a:t>lo </a:t>
            </a:r>
            <a:r>
              <a:rPr lang="nb-NO" sz="1920" dirty="0" err="1">
                <a:solidFill>
                  <a:prstClr val="black"/>
                </a:solidFill>
                <a:latin typeface="Aptos" panose="02110004020202020204"/>
              </a:rPr>
              <a:t>sviluppo </a:t>
            </a:r>
            <a:r>
              <a:rPr lang="nb-NO" sz="1920" dirty="0">
                <a:solidFill>
                  <a:prstClr val="black"/>
                </a:solidFill>
                <a:latin typeface="Aptos" panose="02110004020202020204"/>
              </a:rPr>
              <a:t>e </a:t>
            </a:r>
            <a:r>
              <a:rPr lang="nb-NO" sz="1920" dirty="0" err="1">
                <a:solidFill>
                  <a:prstClr val="black"/>
                </a:solidFill>
                <a:latin typeface="Aptos" panose="02110004020202020204"/>
              </a:rPr>
              <a:t>l'uso </a:t>
            </a:r>
            <a:r>
              <a:rPr lang="nb-NO" sz="1920" dirty="0">
                <a:solidFill>
                  <a:prstClr val="black"/>
                </a:solidFill>
                <a:latin typeface="Aptos" panose="02110004020202020204"/>
              </a:rPr>
              <a:t>di </a:t>
            </a:r>
            <a:r>
              <a:rPr lang="nb-NO" sz="1920" dirty="0" err="1">
                <a:solidFill>
                  <a:prstClr val="black"/>
                </a:solidFill>
                <a:latin typeface="Aptos" panose="02110004020202020204"/>
              </a:rPr>
              <a:t>metriche </a:t>
            </a:r>
            <a:r>
              <a:rPr lang="nb-NO" sz="1920" dirty="0">
                <a:solidFill>
                  <a:prstClr val="black"/>
                </a:solidFill>
                <a:latin typeface="Aptos" panose="02110004020202020204"/>
              </a:rPr>
              <a:t>e </a:t>
            </a:r>
            <a:r>
              <a:rPr lang="nb-NO" sz="1920" dirty="0" err="1">
                <a:solidFill>
                  <a:prstClr val="black"/>
                </a:solidFill>
                <a:latin typeface="Aptos" panose="02110004020202020204"/>
              </a:rPr>
              <a:t>misure </a:t>
            </a:r>
            <a:r>
              <a:rPr lang="nb-NO" sz="1920" dirty="0" err="1">
                <a:solidFill>
                  <a:prstClr val="black"/>
                </a:solidFill>
                <a:latin typeface="Aptos" panose="02110004020202020204"/>
              </a:rPr>
              <a:t>basate su dati concreti </a:t>
            </a:r>
            <a:r>
              <a:rPr lang="nb-NO" sz="1920" dirty="0">
                <a:solidFill>
                  <a:prstClr val="black"/>
                </a:solidFill>
                <a:latin typeface="Aptos" panose="02110004020202020204"/>
              </a:rPr>
              <a:t>per </a:t>
            </a:r>
            <a:r>
              <a:rPr lang="nb-NO" sz="1920" dirty="0" err="1">
                <a:solidFill>
                  <a:prstClr val="black"/>
                </a:solidFill>
                <a:latin typeface="Aptos" panose="02110004020202020204"/>
              </a:rPr>
              <a:t>valutare </a:t>
            </a:r>
            <a:r>
              <a:rPr lang="nb-NO" sz="1920" dirty="0">
                <a:solidFill>
                  <a:prstClr val="black"/>
                </a:solidFill>
                <a:latin typeface="Aptos" panose="02110004020202020204"/>
              </a:rPr>
              <a:t>le competenze, </a:t>
            </a:r>
            <a:r>
              <a:rPr lang="nb-NO" sz="1920" dirty="0" err="1">
                <a:solidFill>
                  <a:prstClr val="black"/>
                </a:solidFill>
                <a:latin typeface="Aptos" panose="02110004020202020204"/>
              </a:rPr>
              <a:t>le conoscenze </a:t>
            </a:r>
            <a:r>
              <a:rPr lang="nb-NO" sz="1920" dirty="0">
                <a:solidFill>
                  <a:prstClr val="black"/>
                </a:solidFill>
                <a:latin typeface="Aptos" panose="02110004020202020204"/>
              </a:rPr>
              <a:t>e </a:t>
            </a:r>
            <a:r>
              <a:rPr lang="nb-NO" sz="1920" dirty="0" err="1">
                <a:solidFill>
                  <a:prstClr val="black"/>
                </a:solidFill>
                <a:latin typeface="Aptos" panose="02110004020202020204"/>
              </a:rPr>
              <a:t>la cultura </a:t>
            </a:r>
            <a:r>
              <a:rPr lang="nb-NO" sz="1920" dirty="0" err="1">
                <a:solidFill>
                  <a:prstClr val="black"/>
                </a:solidFill>
                <a:latin typeface="Aptos" panose="02110004020202020204"/>
              </a:rPr>
              <a:t>organizzativa </a:t>
            </a:r>
            <a:r>
              <a:rPr lang="nb-NO" sz="1920" dirty="0">
                <a:solidFill>
                  <a:prstClr val="black"/>
                </a:solidFill>
                <a:latin typeface="Aptos" panose="02110004020202020204"/>
              </a:rPr>
              <a:t>in materia di sicurezza informatica</a:t>
            </a:r>
            <a:r>
              <a:rPr lang="nb-NO" sz="1920" dirty="0">
                <a:solidFill>
                  <a:prstClr val="black"/>
                </a:solidFill>
                <a:latin typeface="Aptos" panose="02110004020202020204"/>
              </a:rPr>
              <a:t>.</a:t>
            </a:r>
          </a:p>
          <a:p>
            <a:pPr marL="342900" indent="-342900" defTabSz="1097280" fontAlgn="base">
              <a:buFont typeface="Arial" charset="0"/>
              <a:buChar char="•"/>
              <a:defRPr/>
            </a:pPr>
            <a:r>
              <a:rPr lang="nb-NO" sz="1920" dirty="0" err="1">
                <a:solidFill>
                  <a:prstClr val="black"/>
                </a:solidFill>
                <a:latin typeface="Aptos" panose="02110004020202020204"/>
              </a:rPr>
              <a:t>Incoraggiare </a:t>
            </a:r>
            <a:r>
              <a:rPr lang="nb-NO" sz="1920" dirty="0">
                <a:solidFill>
                  <a:prstClr val="black"/>
                </a:solidFill>
                <a:latin typeface="Aptos" panose="02110004020202020204"/>
              </a:rPr>
              <a:t>e sostenere </a:t>
            </a:r>
            <a:r>
              <a:rPr lang="nb-NO" sz="1920" dirty="0" err="1">
                <a:solidFill>
                  <a:prstClr val="black"/>
                </a:solidFill>
                <a:latin typeface="Aptos" panose="02110004020202020204"/>
              </a:rPr>
              <a:t>la collaborazione </a:t>
            </a:r>
            <a:r>
              <a:rPr lang="nb-NO" sz="1920" dirty="0" err="1">
                <a:solidFill>
                  <a:prstClr val="black"/>
                </a:solidFill>
                <a:latin typeface="Aptos" panose="02110004020202020204"/>
              </a:rPr>
              <a:t>tra </a:t>
            </a:r>
            <a:r>
              <a:rPr lang="nb-NO" sz="1920" dirty="0" err="1">
                <a:solidFill>
                  <a:prstClr val="black"/>
                </a:solidFill>
                <a:latin typeface="Aptos" panose="02110004020202020204"/>
              </a:rPr>
              <a:t>esperti </a:t>
            </a:r>
            <a:r>
              <a:rPr lang="nb-NO" sz="1920" dirty="0" err="1">
                <a:solidFill>
                  <a:prstClr val="black"/>
                </a:solidFill>
                <a:latin typeface="Aptos" panose="02110004020202020204"/>
              </a:rPr>
              <a:t>del settore </a:t>
            </a:r>
            <a:r>
              <a:rPr lang="nb-NO" sz="1920" dirty="0" err="1">
                <a:solidFill>
                  <a:prstClr val="black"/>
                </a:solidFill>
                <a:latin typeface="Aptos" panose="02110004020202020204"/>
              </a:rPr>
              <a:t>tecnico </a:t>
            </a:r>
            <a:r>
              <a:rPr lang="nb-NO" sz="1920" dirty="0">
                <a:solidFill>
                  <a:prstClr val="black"/>
                </a:solidFill>
                <a:latin typeface="Aptos" panose="02110004020202020204"/>
              </a:rPr>
              <a:t>e </a:t>
            </a:r>
            <a:r>
              <a:rPr lang="nb-NO" sz="1920" dirty="0" err="1">
                <a:solidFill>
                  <a:prstClr val="black"/>
                </a:solidFill>
                <a:latin typeface="Aptos" panose="02110004020202020204"/>
              </a:rPr>
              <a:t>sociale</a:t>
            </a:r>
            <a:r>
              <a:rPr lang="nb-NO" sz="1920" dirty="0">
                <a:solidFill>
                  <a:prstClr val="black"/>
                </a:solidFill>
                <a:latin typeface="Aptos" panose="02110004020202020204"/>
              </a:rPr>
              <a:t>/</a:t>
            </a:r>
            <a:r>
              <a:rPr lang="nb-NO" sz="1920" dirty="0" err="1">
                <a:solidFill>
                  <a:prstClr val="black"/>
                </a:solidFill>
                <a:latin typeface="Aptos" panose="02110004020202020204"/>
              </a:rPr>
              <a:t>comportamentale </a:t>
            </a:r>
            <a:r>
              <a:rPr lang="nb-NO" sz="1920" dirty="0" err="1">
                <a:solidFill>
                  <a:prstClr val="black"/>
                </a:solidFill>
                <a:latin typeface="Aptos" panose="02110004020202020204"/>
              </a:rPr>
              <a:t>nell'affrontare </a:t>
            </a:r>
            <a:r>
              <a:rPr lang="nb-NO" sz="1920" dirty="0" err="1">
                <a:solidFill>
                  <a:prstClr val="black"/>
                </a:solidFill>
                <a:latin typeface="Aptos" panose="02110004020202020204"/>
              </a:rPr>
              <a:t>i comportamenti</a:t>
            </a:r>
            <a:r>
              <a:rPr lang="nb-NO" sz="1920" dirty="0">
                <a:solidFill>
                  <a:prstClr val="black"/>
                </a:solidFill>
                <a:latin typeface="Aptos" panose="02110004020202020204"/>
              </a:rPr>
              <a:t> relativi alla sicurezza informatica</a:t>
            </a:r>
            <a:r>
              <a:rPr lang="nb-NO" sz="1920" dirty="0">
                <a:solidFill>
                  <a:prstClr val="black"/>
                </a:solidFill>
                <a:latin typeface="Aptos" panose="02110004020202020204"/>
              </a:rPr>
              <a:t>.</a:t>
            </a:r>
          </a:p>
          <a:p>
            <a:pPr marL="342900" indent="-342900" defTabSz="1097280" fontAlgn="base">
              <a:buFont typeface="Arial" charset="0"/>
              <a:buChar char="•"/>
              <a:defRPr/>
            </a:pPr>
            <a:r>
              <a:rPr lang="nb-NO" sz="1920" dirty="0" err="1">
                <a:solidFill>
                  <a:prstClr val="black"/>
                </a:solidFill>
                <a:latin typeface="Aptos" panose="02110004020202020204"/>
              </a:rPr>
              <a:t>Non </a:t>
            </a:r>
            <a:r>
              <a:rPr lang="nb-NO" sz="1920" dirty="0" err="1">
                <a:solidFill>
                  <a:prstClr val="black"/>
                </a:solidFill>
                <a:latin typeface="Aptos" panose="02110004020202020204"/>
              </a:rPr>
              <a:t>dare per scontato </a:t>
            </a:r>
            <a:r>
              <a:rPr lang="nb-NO" sz="1920" dirty="0" err="1">
                <a:solidFill>
                  <a:prstClr val="black"/>
                </a:solidFill>
                <a:latin typeface="Aptos" panose="02110004020202020204"/>
              </a:rPr>
              <a:t>che </a:t>
            </a:r>
            <a:r>
              <a:rPr lang="nb-NO" sz="1920" dirty="0" err="1">
                <a:solidFill>
                  <a:prstClr val="black"/>
                </a:solidFill>
                <a:latin typeface="Aptos" panose="02110004020202020204"/>
              </a:rPr>
              <a:t>la consapevolezza </a:t>
            </a:r>
            <a:r>
              <a:rPr lang="nb-NO" sz="1920" dirty="0">
                <a:solidFill>
                  <a:prstClr val="black"/>
                </a:solidFill>
                <a:latin typeface="Aptos" panose="02110004020202020204"/>
              </a:rPr>
              <a:t>di una </a:t>
            </a:r>
            <a:r>
              <a:rPr lang="nb-NO" sz="1920" dirty="0" err="1">
                <a:solidFill>
                  <a:prstClr val="black"/>
                </a:solidFill>
                <a:latin typeface="Aptos" panose="02110004020202020204"/>
              </a:rPr>
              <a:t>minaccia </a:t>
            </a:r>
            <a:r>
              <a:rPr lang="nb-NO" sz="1920" dirty="0">
                <a:solidFill>
                  <a:prstClr val="black"/>
                </a:solidFill>
                <a:latin typeface="Aptos" panose="02110004020202020204"/>
              </a:rPr>
              <a:t>porti ad </a:t>
            </a:r>
            <a:r>
              <a:rPr lang="nb-NO" sz="1920" dirty="0">
                <a:solidFill>
                  <a:prstClr val="black"/>
                </a:solidFill>
                <a:latin typeface="Aptos" panose="02110004020202020204"/>
              </a:rPr>
              <a:t>azioni </a:t>
            </a:r>
            <a:r>
              <a:rPr lang="nb-NO" sz="1920" dirty="0" err="1">
                <a:solidFill>
                  <a:prstClr val="black"/>
                </a:solidFill>
                <a:latin typeface="Aptos" panose="02110004020202020204"/>
              </a:rPr>
              <a:t>di protezione</a:t>
            </a:r>
            <a:r>
              <a:rPr lang="nb-NO" sz="1920" dirty="0">
                <a:solidFill>
                  <a:prstClr val="black"/>
                </a:solidFill>
                <a:latin typeface="Aptos" panose="02110004020202020204"/>
              </a:rPr>
              <a:t>! I cittadini (e </a:t>
            </a:r>
            <a:r>
              <a:rPr lang="nb-NO" sz="1920" dirty="0" err="1">
                <a:solidFill>
                  <a:prstClr val="black"/>
                </a:solidFill>
                <a:latin typeface="Aptos" panose="02110004020202020204"/>
              </a:rPr>
              <a:t>i lavoratori</a:t>
            </a:r>
            <a:r>
              <a:rPr lang="nb-NO" sz="1920" dirty="0">
                <a:solidFill>
                  <a:prstClr val="black"/>
                </a:solidFill>
                <a:latin typeface="Aptos" panose="02110004020202020204"/>
              </a:rPr>
              <a:t>) </a:t>
            </a:r>
            <a:r>
              <a:rPr lang="nb-NO" sz="1920" dirty="0" err="1">
                <a:solidFill>
                  <a:prstClr val="black"/>
                </a:solidFill>
                <a:latin typeface="Aptos" panose="02110004020202020204"/>
              </a:rPr>
              <a:t>devono </a:t>
            </a:r>
            <a:r>
              <a:rPr lang="nb-NO" sz="1920" dirty="0" err="1">
                <a:solidFill>
                  <a:prstClr val="black"/>
                </a:solidFill>
                <a:latin typeface="Aptos" panose="02110004020202020204"/>
              </a:rPr>
              <a:t>anche </a:t>
            </a:r>
            <a:r>
              <a:rPr lang="nb-NO" sz="1920" dirty="0" err="1">
                <a:solidFill>
                  <a:prstClr val="black"/>
                </a:solidFill>
                <a:latin typeface="Aptos" panose="02110004020202020204"/>
              </a:rPr>
              <a:t>avere </a:t>
            </a:r>
            <a:r>
              <a:rPr lang="nb-NO" sz="1920" dirty="0" err="1">
                <a:solidFill>
                  <a:prstClr val="black"/>
                </a:solidFill>
                <a:latin typeface="Aptos" panose="02110004020202020204"/>
              </a:rPr>
              <a:t>le </a:t>
            </a:r>
            <a:r>
              <a:rPr lang="nb-NO" sz="1920" dirty="0">
                <a:solidFill>
                  <a:prstClr val="black"/>
                </a:solidFill>
                <a:latin typeface="Aptos" panose="02110004020202020204"/>
              </a:rPr>
              <a:t>competenze per </a:t>
            </a:r>
            <a:r>
              <a:rPr lang="nb-NO" sz="1920" dirty="0" err="1">
                <a:solidFill>
                  <a:prstClr val="black"/>
                </a:solidFill>
                <a:latin typeface="Aptos" panose="02110004020202020204"/>
              </a:rPr>
              <a:t>evitare </a:t>
            </a:r>
            <a:r>
              <a:rPr lang="nb-NO" sz="1920" dirty="0" err="1">
                <a:solidFill>
                  <a:prstClr val="black"/>
                </a:solidFill>
                <a:latin typeface="Aptos" panose="02110004020202020204"/>
              </a:rPr>
              <a:t>la </a:t>
            </a:r>
            <a:r>
              <a:rPr lang="nb-NO" sz="1920" dirty="0" err="1">
                <a:solidFill>
                  <a:prstClr val="black"/>
                </a:solidFill>
                <a:latin typeface="Aptos" panose="02110004020202020204"/>
              </a:rPr>
              <a:t>minaccia </a:t>
            </a:r>
            <a:r>
              <a:rPr lang="nb-NO" sz="1920" dirty="0">
                <a:solidFill>
                  <a:prstClr val="black"/>
                </a:solidFill>
                <a:latin typeface="Aptos" panose="02110004020202020204"/>
              </a:rPr>
              <a:t>e </a:t>
            </a:r>
            <a:r>
              <a:rPr lang="nb-NO" sz="1920" dirty="0" err="1">
                <a:solidFill>
                  <a:prstClr val="black"/>
                </a:solidFill>
                <a:latin typeface="Aptos" panose="02110004020202020204"/>
              </a:rPr>
              <a:t>capire </a:t>
            </a:r>
            <a:r>
              <a:rPr lang="nb-NO" sz="1920" dirty="0" err="1">
                <a:solidFill>
                  <a:prstClr val="black"/>
                </a:solidFill>
                <a:latin typeface="Aptos" panose="02110004020202020204"/>
              </a:rPr>
              <a:t>che </a:t>
            </a:r>
            <a:r>
              <a:rPr lang="nb-NO" sz="1920" dirty="0">
                <a:solidFill>
                  <a:prstClr val="black"/>
                </a:solidFill>
                <a:latin typeface="Aptos" panose="02110004020202020204"/>
              </a:rPr>
              <a:t>farlo </a:t>
            </a:r>
            <a:r>
              <a:rPr lang="nb-NO" sz="1920" dirty="0">
                <a:solidFill>
                  <a:prstClr val="black"/>
                </a:solidFill>
                <a:latin typeface="Aptos" panose="02110004020202020204"/>
              </a:rPr>
              <a:t>sarà </a:t>
            </a:r>
            <a:r>
              <a:rPr lang="nb-NO" sz="1920" dirty="0" err="1">
                <a:solidFill>
                  <a:prstClr val="black"/>
                </a:solidFill>
                <a:latin typeface="Aptos" panose="02110004020202020204"/>
              </a:rPr>
              <a:t>efficace</a:t>
            </a:r>
            <a:r>
              <a:rPr lang="nb-NO" sz="1920" dirty="0">
                <a:solidFill>
                  <a:prstClr val="black"/>
                </a:solidFill>
                <a:latin typeface="Aptos" panose="02110004020202020204"/>
              </a:rPr>
              <a:t>.</a:t>
            </a:r>
          </a:p>
        </p:txBody>
      </p:sp>
      <p:sp>
        <p:nvSpPr>
          <p:cNvPr id="8" name="Rektangel 7"/>
          <p:cNvSpPr/>
          <p:nvPr/>
        </p:nvSpPr>
        <p:spPr>
          <a:xfrm>
            <a:off x="12632473" y="2308366"/>
            <a:ext cx="240772" cy="424732"/>
          </a:xfrm>
          <a:prstGeom prst="rect">
            <a:avLst/>
          </a:prstGeom>
        </p:spPr>
        <p:txBody>
          <a:bodyPr wrap="none">
            <a:spAutoFit/>
          </a:bodyPr>
          <a:lstStyle/>
          <a:p>
            <a:pPr defTabSz="1097280">
              <a:defRPr/>
            </a:pPr>
            <a:r>
              <a:rPr lang="sk-SK" sz="2160" dirty="0">
                <a:solidFill>
                  <a:prstClr val="black"/>
                </a:solidFill>
                <a:latin typeface="Aptos" panose="02110004020202020204"/>
              </a:rPr>
              <a:t> </a:t>
            </a:r>
            <a:endParaRPr lang="nb-NO" sz="2160" dirty="0">
              <a:solidFill>
                <a:prstClr val="black"/>
              </a:solidFill>
              <a:latin typeface="Aptos" panose="02110004020202020204"/>
            </a:endParaRPr>
          </a:p>
        </p:txBody>
      </p:sp>
      <p:sp>
        <p:nvSpPr>
          <p:cNvPr id="9" name="Rektangel 8"/>
          <p:cNvSpPr/>
          <p:nvPr/>
        </p:nvSpPr>
        <p:spPr>
          <a:xfrm>
            <a:off x="7172661" y="3893201"/>
            <a:ext cx="240772" cy="424732"/>
          </a:xfrm>
          <a:prstGeom prst="rect">
            <a:avLst/>
          </a:prstGeom>
        </p:spPr>
        <p:txBody>
          <a:bodyPr wrap="none">
            <a:spAutoFit/>
          </a:bodyPr>
          <a:lstStyle/>
          <a:p>
            <a:pPr defTabSz="1097280">
              <a:defRPr/>
            </a:pPr>
            <a:r>
              <a:rPr lang="sk-SK" sz="2160" dirty="0">
                <a:solidFill>
                  <a:prstClr val="black"/>
                </a:solidFill>
                <a:latin typeface="Aptos" panose="02110004020202020204"/>
              </a:rPr>
              <a:t> </a:t>
            </a:r>
            <a:endParaRPr lang="nb-NO" sz="2160" dirty="0">
              <a:solidFill>
                <a:prstClr val="black"/>
              </a:solidFill>
              <a:latin typeface="Aptos" panose="02110004020202020204"/>
            </a:endParaRPr>
          </a:p>
        </p:txBody>
      </p:sp>
      <p:sp>
        <p:nvSpPr>
          <p:cNvPr id="10" name="Rektangel 9"/>
          <p:cNvSpPr/>
          <p:nvPr/>
        </p:nvSpPr>
        <p:spPr>
          <a:xfrm>
            <a:off x="7172661" y="3893201"/>
            <a:ext cx="240772" cy="424732"/>
          </a:xfrm>
          <a:prstGeom prst="rect">
            <a:avLst/>
          </a:prstGeom>
        </p:spPr>
        <p:txBody>
          <a:bodyPr wrap="none">
            <a:spAutoFit/>
          </a:bodyPr>
          <a:lstStyle/>
          <a:p>
            <a:pPr defTabSz="1097280">
              <a:defRPr/>
            </a:pPr>
            <a:r>
              <a:rPr lang="sk-SK" sz="2160" dirty="0">
                <a:solidFill>
                  <a:prstClr val="black"/>
                </a:solidFill>
                <a:latin typeface="Aptos" panose="02110004020202020204"/>
              </a:rPr>
              <a:t> </a:t>
            </a:r>
            <a:endParaRPr lang="nb-NO" sz="2160" dirty="0">
              <a:solidFill>
                <a:prstClr val="black"/>
              </a:solidFill>
              <a:latin typeface="Aptos" panose="02110004020202020204"/>
            </a:endParaRPr>
          </a:p>
        </p:txBody>
      </p:sp>
      <p:grpSp>
        <p:nvGrpSpPr>
          <p:cNvPr id="15" name="Gruppe 14"/>
          <p:cNvGrpSpPr/>
          <p:nvPr/>
        </p:nvGrpSpPr>
        <p:grpSpPr>
          <a:xfrm>
            <a:off x="650235" y="3774282"/>
            <a:ext cx="5447324" cy="1124234"/>
            <a:chOff x="736855" y="2862364"/>
            <a:chExt cx="4539437" cy="936862"/>
          </a:xfrm>
        </p:grpSpPr>
        <p:sp>
          <p:nvSpPr>
            <p:cNvPr id="13" name="Avrundet rektangel 12"/>
            <p:cNvSpPr/>
            <p:nvPr/>
          </p:nvSpPr>
          <p:spPr>
            <a:xfrm rot="19508378">
              <a:off x="746963" y="2862364"/>
              <a:ext cx="4383280" cy="936862"/>
            </a:xfrm>
            <a:prstGeom prst="round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defRPr/>
              </a:pPr>
              <a:endParaRPr lang="nb-NO" sz="2160">
                <a:solidFill>
                  <a:prstClr val="white"/>
                </a:solidFill>
                <a:latin typeface="Aptos" panose="02110004020202020204"/>
              </a:endParaRPr>
            </a:p>
          </p:txBody>
        </p:sp>
        <p:sp>
          <p:nvSpPr>
            <p:cNvPr id="14" name="TekstSylinder 13"/>
            <p:cNvSpPr txBox="1"/>
            <p:nvPr/>
          </p:nvSpPr>
          <p:spPr>
            <a:xfrm rot="19494747">
              <a:off x="736855" y="2947620"/>
              <a:ext cx="4539437" cy="630942"/>
            </a:xfrm>
            <a:prstGeom prst="rect">
              <a:avLst/>
            </a:prstGeom>
            <a:noFill/>
          </p:spPr>
          <p:txBody>
            <a:bodyPr wrap="none" rtlCol="0">
              <a:spAutoFit/>
            </a:bodyPr>
            <a:lstStyle/>
            <a:p>
              <a:pPr algn="ctr" defTabSz="1097280">
                <a:defRPr/>
              </a:pPr>
              <a:r>
                <a:rPr lang="nb-NO" sz="2160" b="1" dirty="0" err="1">
                  <a:solidFill>
                    <a:srgbClr val="FF0000"/>
                  </a:solidFill>
                  <a:latin typeface="Aptos" panose="02110004020202020204"/>
                </a:rPr>
                <a:t>Aumentare </a:t>
              </a:r>
              <a:r>
                <a:rPr lang="nb-NO" sz="2160" b="1" dirty="0" err="1">
                  <a:solidFill>
                    <a:srgbClr val="FF0000"/>
                  </a:solidFill>
                  <a:latin typeface="Aptos" panose="02110004020202020204"/>
                </a:rPr>
                <a:t>la conoscenza </a:t>
              </a:r>
              <a:r>
                <a:rPr lang="nb-NO" sz="2160" b="1" dirty="0">
                  <a:solidFill>
                    <a:srgbClr val="FF0000"/>
                  </a:solidFill>
                  <a:latin typeface="Aptos" panose="02110004020202020204"/>
                </a:rPr>
                <a:t>e le competenze </a:t>
              </a:r>
              <a:r>
                <a:rPr lang="nb-NO" sz="2160" b="1" dirty="0">
                  <a:solidFill>
                    <a:srgbClr val="FF0000"/>
                  </a:solidFill>
                  <a:latin typeface="Aptos" panose="02110004020202020204"/>
                </a:rPr>
                <a:t>in materia di sicurezza informatica</a:t>
              </a:r>
              <a:r>
                <a:rPr lang="nb-NO" sz="2160" b="1" dirty="0">
                  <a:solidFill>
                    <a:srgbClr val="FF0000"/>
                  </a:solidFill>
                  <a:latin typeface="Aptos" panose="02110004020202020204"/>
                </a:rPr>
                <a:t>. </a:t>
              </a:r>
            </a:p>
            <a:p>
              <a:pPr algn="ctr" defTabSz="1097280">
                <a:defRPr/>
              </a:pPr>
              <a:r>
                <a:rPr lang="nb-NO" sz="2160" b="1" dirty="0" err="1">
                  <a:solidFill>
                    <a:srgbClr val="FF0000"/>
                  </a:solidFill>
                  <a:latin typeface="Aptos" panose="02110004020202020204"/>
                </a:rPr>
                <a:t>Competenza </a:t>
              </a:r>
              <a:r>
                <a:rPr lang="nb-NO" sz="2160" b="1" dirty="0" err="1">
                  <a:solidFill>
                    <a:srgbClr val="FF0000"/>
                  </a:solidFill>
                  <a:latin typeface="Aptos" panose="02110004020202020204"/>
                </a:rPr>
                <a:t>percepita</a:t>
              </a:r>
              <a:r>
                <a:rPr lang="nb-NO" sz="2160" b="1" dirty="0">
                  <a:solidFill>
                    <a:srgbClr val="FF0000"/>
                  </a:solidFill>
                  <a:latin typeface="Aptos" panose="02110004020202020204"/>
                </a:rPr>
                <a:t>.</a:t>
              </a:r>
              <a:endParaRPr lang="nb-NO" sz="2160" dirty="0">
                <a:solidFill>
                  <a:srgbClr val="FF0000"/>
                </a:solidFill>
                <a:latin typeface="Aptos" panose="02110004020202020204"/>
              </a:endParaRPr>
            </a:p>
          </p:txBody>
        </p:sp>
      </p:grpSp>
      <p:grpSp>
        <p:nvGrpSpPr>
          <p:cNvPr id="16" name="Gruppe 15"/>
          <p:cNvGrpSpPr/>
          <p:nvPr/>
        </p:nvGrpSpPr>
        <p:grpSpPr>
          <a:xfrm>
            <a:off x="6773340" y="4008312"/>
            <a:ext cx="6592317" cy="656174"/>
            <a:chOff x="259786" y="3037215"/>
            <a:chExt cx="5493598" cy="546812"/>
          </a:xfrm>
        </p:grpSpPr>
        <p:sp>
          <p:nvSpPr>
            <p:cNvPr id="17" name="Avrundet rektangel 16"/>
            <p:cNvSpPr/>
            <p:nvPr/>
          </p:nvSpPr>
          <p:spPr>
            <a:xfrm rot="19508378">
              <a:off x="405298" y="3037215"/>
              <a:ext cx="5203769" cy="546812"/>
            </a:xfrm>
            <a:prstGeom prst="round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defRPr/>
              </a:pPr>
              <a:endParaRPr lang="nb-NO" sz="2160">
                <a:solidFill>
                  <a:prstClr val="white"/>
                </a:solidFill>
                <a:latin typeface="Aptos" panose="02110004020202020204"/>
              </a:endParaRPr>
            </a:p>
          </p:txBody>
        </p:sp>
        <p:sp>
          <p:nvSpPr>
            <p:cNvPr id="18" name="TekstSylinder 17"/>
            <p:cNvSpPr txBox="1"/>
            <p:nvPr/>
          </p:nvSpPr>
          <p:spPr>
            <a:xfrm rot="19494747">
              <a:off x="259786" y="3086118"/>
              <a:ext cx="5493598" cy="353944"/>
            </a:xfrm>
            <a:prstGeom prst="rect">
              <a:avLst/>
            </a:prstGeom>
            <a:noFill/>
          </p:spPr>
          <p:txBody>
            <a:bodyPr wrap="none" rtlCol="0">
              <a:spAutoFit/>
            </a:bodyPr>
            <a:lstStyle/>
            <a:p>
              <a:pPr algn="ctr" defTabSz="1097280">
                <a:defRPr/>
              </a:pPr>
              <a:r>
                <a:rPr lang="nb-NO" sz="2160" b="1" dirty="0" err="1">
                  <a:solidFill>
                    <a:srgbClr val="FF0000"/>
                  </a:solidFill>
                  <a:latin typeface="Aptos" panose="02110004020202020204"/>
                </a:rPr>
                <a:t>Modello </a:t>
              </a:r>
              <a:r>
                <a:rPr lang="nb-NO" sz="2160" b="1" dirty="0" err="1">
                  <a:solidFill>
                    <a:srgbClr val="FF0000"/>
                  </a:solidFill>
                  <a:latin typeface="Aptos" panose="02110004020202020204"/>
                </a:rPr>
                <a:t>di riferimento</a:t>
              </a:r>
              <a:r>
                <a:rPr lang="mr-IN" sz="2160" b="1" dirty="0">
                  <a:solidFill>
                    <a:srgbClr val="FF0000"/>
                  </a:solidFill>
                  <a:latin typeface="Aptos" panose="02110004020202020204"/>
                  <a:cs typeface="Mangal" panose="02040503050203030202" pitchFamily="18" charset="0"/>
                </a:rPr>
                <a:t>: </a:t>
              </a:r>
              <a:r>
                <a:rPr lang="nb-NO" sz="2160" b="1" dirty="0" err="1">
                  <a:solidFill>
                    <a:srgbClr val="FF0000"/>
                  </a:solidFill>
                  <a:latin typeface="Aptos" panose="02110004020202020204"/>
                </a:rPr>
                <a:t>fattore </a:t>
              </a:r>
              <a:r>
                <a:rPr lang="nb-NO" sz="2160" b="1" dirty="0" err="1">
                  <a:solidFill>
                    <a:srgbClr val="FF0000"/>
                  </a:solidFill>
                  <a:latin typeface="Aptos" panose="02110004020202020204"/>
                </a:rPr>
                <a:t>che contrib</a:t>
              </a:r>
              <a:r>
                <a:rPr lang="nb-NO" sz="2160" b="1" dirty="0">
                  <a:solidFill>
                    <a:srgbClr val="FF0000"/>
                  </a:solidFill>
                  <a:latin typeface="Aptos" panose="02110004020202020204"/>
                </a:rPr>
                <a:t>uisce all'autoefficacia.</a:t>
              </a:r>
              <a:endParaRPr lang="nb-NO" sz="2160" dirty="0">
                <a:solidFill>
                  <a:srgbClr val="FF0000"/>
                </a:solidFill>
                <a:latin typeface="Aptos" panose="02110004020202020204"/>
              </a:endParaRPr>
            </a:p>
          </p:txBody>
        </p:sp>
      </p:grpSp>
    </p:spTree>
    <p:extLst>
      <p:ext uri="{BB962C8B-B14F-4D97-AF65-F5344CB8AC3E}">
        <p14:creationId xmlns:p14="http://schemas.microsoft.com/office/powerpoint/2010/main" val="2979953790"/>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6.xml><?xml version="1.0" encoding="utf-8"?>
<p:sld xmlns:p14="http://schemas.microsoft.com/office/powerpoint/2010/main" xmlns:mc="http://schemas.openxmlformats.org/markup-compatibility/2006"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ktangel 20"/>
          <p:cNvSpPr/>
          <p:nvPr/>
        </p:nvSpPr>
        <p:spPr>
          <a:xfrm>
            <a:off x="8001683" y="5778816"/>
            <a:ext cx="3626083" cy="25001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defRPr/>
            </a:pPr>
            <a:endParaRPr lang="nb-NO" sz="2160">
              <a:solidFill>
                <a:prstClr val="white"/>
              </a:solidFill>
              <a:latin typeface="Aptos" panose="02110004020202020204"/>
            </a:endParaRPr>
          </a:p>
        </p:txBody>
      </p:sp>
      <p:sp>
        <p:nvSpPr>
          <p:cNvPr id="20" name="Rektangel 19"/>
          <p:cNvSpPr/>
          <p:nvPr/>
        </p:nvSpPr>
        <p:spPr>
          <a:xfrm>
            <a:off x="8001682" y="4165673"/>
            <a:ext cx="3285841" cy="25001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defRPr/>
            </a:pPr>
            <a:endParaRPr lang="nb-NO" sz="2160">
              <a:solidFill>
                <a:prstClr val="white"/>
              </a:solidFill>
              <a:latin typeface="Aptos" panose="02110004020202020204"/>
            </a:endParaRPr>
          </a:p>
        </p:txBody>
      </p:sp>
      <p:sp>
        <p:nvSpPr>
          <p:cNvPr id="12" name="Rektangel 11"/>
          <p:cNvSpPr/>
          <p:nvPr/>
        </p:nvSpPr>
        <p:spPr>
          <a:xfrm>
            <a:off x="793987" y="3525518"/>
            <a:ext cx="2370263" cy="25001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defRPr/>
            </a:pPr>
            <a:endParaRPr lang="nb-NO" sz="2160">
              <a:solidFill>
                <a:prstClr val="white"/>
              </a:solidFill>
              <a:latin typeface="Aptos" panose="02110004020202020204"/>
            </a:endParaRPr>
          </a:p>
        </p:txBody>
      </p:sp>
      <p:sp>
        <p:nvSpPr>
          <p:cNvPr id="19" name="Rektangel 18"/>
          <p:cNvSpPr/>
          <p:nvPr/>
        </p:nvSpPr>
        <p:spPr>
          <a:xfrm>
            <a:off x="793986" y="5942849"/>
            <a:ext cx="2429806" cy="25001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defRPr/>
            </a:pPr>
            <a:endParaRPr lang="nb-NO" sz="2160">
              <a:solidFill>
                <a:prstClr val="white"/>
              </a:solidFill>
              <a:latin typeface="Aptos" panose="02110004020202020204"/>
            </a:endParaRPr>
          </a:p>
        </p:txBody>
      </p:sp>
      <p:sp>
        <p:nvSpPr>
          <p:cNvPr id="2" name="Tittel 1"/>
          <p:cNvSpPr>
            <a:spLocks noGrp="1"/>
          </p:cNvSpPr>
          <p:nvPr>
            <p:ph type="title"/>
          </p:nvPr>
        </p:nvSpPr>
        <p:spPr>
          <a:xfrm>
            <a:off x="370390" y="285366"/>
            <a:ext cx="13889621" cy="881364"/>
          </a:xfrm>
        </p:spPr>
        <p:txBody>
          <a:bodyPr>
            <a:normAutofit/>
          </a:bodyPr>
          <a:lstStyle/>
          <a:p>
            <a:r>
              <a:rPr lang="nb-NO" sz="3840" dirty="0" err="1">
                <a:solidFill>
                  <a:schemeClr val="accent1"/>
                </a:solidFill>
                <a:latin typeface="Helvetica Neue" charset="0"/>
                <a:ea typeface="Helvetica Neue" charset="0"/>
                <a:cs typeface="Helvetica Neue" charset="0"/>
              </a:rPr>
              <a:t>Raccomandazioni </a:t>
            </a:r>
            <a:r>
              <a:rPr lang="nb-NO" sz="3840" dirty="0">
                <a:solidFill>
                  <a:schemeClr val="accent1"/>
                </a:solidFill>
                <a:latin typeface="Helvetica Neue" charset="0"/>
                <a:ea typeface="Helvetica Neue" charset="0"/>
                <a:cs typeface="Helvetica Neue" charset="0"/>
              </a:rPr>
              <a:t>per </a:t>
            </a:r>
            <a:r>
              <a:rPr lang="nb-NO" sz="3840" dirty="0" err="1">
                <a:solidFill>
                  <a:schemeClr val="accent1"/>
                </a:solidFill>
                <a:latin typeface="Helvetica Neue" charset="0"/>
                <a:ea typeface="Helvetica Neue" charset="0"/>
                <a:cs typeface="Helvetica Neue" charset="0"/>
              </a:rPr>
              <a:t>gruppi </a:t>
            </a:r>
            <a:r>
              <a:rPr lang="nb-NO" sz="3840" dirty="0" err="1">
                <a:solidFill>
                  <a:schemeClr val="accent1"/>
                </a:solidFill>
                <a:latin typeface="Helvetica Neue" charset="0"/>
                <a:ea typeface="Helvetica Neue" charset="0"/>
                <a:cs typeface="Helvetica Neue" charset="0"/>
              </a:rPr>
              <a:t>specifici</a:t>
            </a:r>
            <a:endParaRPr lang="en-US" sz="3840" dirty="0">
              <a:solidFill>
                <a:schemeClr val="accent1"/>
              </a:solidFill>
            </a:endParaRPr>
          </a:p>
        </p:txBody>
      </p:sp>
      <p:sp>
        <p:nvSpPr>
          <p:cNvPr id="3" name="TekstSylinder 2"/>
          <p:cNvSpPr txBox="1"/>
          <p:nvPr/>
        </p:nvSpPr>
        <p:spPr>
          <a:xfrm>
            <a:off x="370390" y="1166730"/>
            <a:ext cx="5845423" cy="6407908"/>
          </a:xfrm>
          <a:prstGeom prst="rect">
            <a:avLst/>
          </a:prstGeom>
          <a:noFill/>
        </p:spPr>
        <p:txBody>
          <a:bodyPr wrap="square" rtlCol="0">
            <a:spAutoFit/>
          </a:bodyPr>
          <a:lstStyle/>
          <a:p>
            <a:pPr defTabSz="1097280">
              <a:defRPr/>
            </a:pPr>
            <a:r>
              <a:rPr lang="nb-NO" sz="1680" b="1" u="sng" dirty="0">
                <a:solidFill>
                  <a:prstClr val="black"/>
                </a:solidFill>
                <a:latin typeface="Arial" charset="0"/>
                <a:ea typeface="Arial" charset="0"/>
                <a:cs typeface="Arial" charset="0"/>
              </a:rPr>
              <a:t>CISO e </a:t>
            </a:r>
            <a:r>
              <a:rPr lang="nb-NO" sz="1680" b="1" u="sng" dirty="0" err="1">
                <a:solidFill>
                  <a:prstClr val="black"/>
                </a:solidFill>
                <a:latin typeface="Arial" charset="0"/>
                <a:ea typeface="Arial" charset="0"/>
                <a:cs typeface="Arial" charset="0"/>
              </a:rPr>
              <a:t>specialisti </a:t>
            </a:r>
            <a:r>
              <a:rPr lang="nb-NO" sz="1680" b="1" u="sng" dirty="0" err="1">
                <a:solidFill>
                  <a:prstClr val="black"/>
                </a:solidFill>
                <a:latin typeface="Arial" charset="0"/>
                <a:ea typeface="Arial" charset="0"/>
                <a:cs typeface="Arial" charset="0"/>
              </a:rPr>
              <a:t>della sicurezza</a:t>
            </a:r>
            <a:endParaRPr lang="nb-NO" sz="1680" b="1" u="sng" dirty="0">
              <a:solidFill>
                <a:prstClr val="black"/>
              </a:solidFill>
              <a:latin typeface="Arial" charset="0"/>
              <a:ea typeface="Arial" charset="0"/>
              <a:cs typeface="Arial" charset="0"/>
            </a:endParaRPr>
          </a:p>
          <a:p>
            <a:pPr defTabSz="1097280">
              <a:defRPr/>
            </a:pPr>
            <a:endParaRPr lang="nb-NO" sz="1920" dirty="0">
              <a:solidFill>
                <a:prstClr val="black"/>
              </a:solidFill>
              <a:latin typeface="Arial" charset="0"/>
              <a:ea typeface="Arial" charset="0"/>
              <a:cs typeface="Arial" charset="0"/>
            </a:endParaRPr>
          </a:p>
          <a:p>
            <a:pPr marL="342900" indent="-342900" defTabSz="1097280" fontAlgn="base">
              <a:buFont typeface="Arial" charset="0"/>
              <a:buChar char="•"/>
              <a:defRPr/>
            </a:pPr>
            <a:r>
              <a:rPr lang="nb-NO" sz="1440" dirty="0" err="1">
                <a:solidFill>
                  <a:prstClr val="black"/>
                </a:solidFill>
                <a:latin typeface="Arial" charset="0"/>
                <a:ea typeface="Arial" charset="0"/>
                <a:cs typeface="Arial" charset="0"/>
              </a:rPr>
              <a:t>Calcolate </a:t>
            </a:r>
            <a:r>
              <a:rPr lang="nb-NO" sz="1440" dirty="0" err="1">
                <a:solidFill>
                  <a:prstClr val="black"/>
                </a:solidFill>
                <a:latin typeface="Arial" charset="0"/>
                <a:ea typeface="Arial" charset="0"/>
                <a:cs typeface="Arial" charset="0"/>
              </a:rPr>
              <a:t>l'impatto </a:t>
            </a:r>
            <a:r>
              <a:rPr lang="nb-NO" sz="1440" dirty="0">
                <a:solidFill>
                  <a:prstClr val="black"/>
                </a:solidFill>
                <a:latin typeface="Arial" charset="0"/>
                <a:ea typeface="Arial" charset="0"/>
                <a:cs typeface="Arial" charset="0"/>
              </a:rPr>
              <a:t>delle </a:t>
            </a:r>
            <a:r>
              <a:rPr lang="nb-NO" sz="1440" dirty="0" err="1">
                <a:solidFill>
                  <a:prstClr val="black"/>
                </a:solidFill>
                <a:latin typeface="Arial" charset="0"/>
                <a:ea typeface="Arial" charset="0"/>
                <a:cs typeface="Arial" charset="0"/>
              </a:rPr>
              <a:t>vostre </a:t>
            </a:r>
            <a:r>
              <a:rPr lang="nb-NO" sz="1440" dirty="0" err="1">
                <a:solidFill>
                  <a:prstClr val="black"/>
                </a:solidFill>
                <a:latin typeface="Arial" charset="0"/>
                <a:ea typeface="Arial" charset="0"/>
                <a:cs typeface="Arial" charset="0"/>
              </a:rPr>
              <a:t>politiche</a:t>
            </a:r>
            <a:r>
              <a:rPr lang="nb-NO" sz="1440" dirty="0">
                <a:solidFill>
                  <a:prstClr val="black"/>
                </a:solidFill>
                <a:latin typeface="Arial" charset="0"/>
                <a:ea typeface="Arial" charset="0"/>
                <a:cs typeface="Arial" charset="0"/>
              </a:rPr>
              <a:t>. </a:t>
            </a:r>
            <a:r>
              <a:rPr lang="nb-NO" sz="1440" dirty="0" err="1">
                <a:solidFill>
                  <a:prstClr val="black"/>
                </a:solidFill>
                <a:latin typeface="Arial" charset="0"/>
                <a:ea typeface="Arial" charset="0"/>
                <a:cs typeface="Arial" charset="0"/>
              </a:rPr>
              <a:t>Le</a:t>
            </a:r>
            <a:r>
              <a:rPr lang="nb-NO" sz="1440" dirty="0" err="1">
                <a:solidFill>
                  <a:prstClr val="black"/>
                </a:solidFill>
                <a:latin typeface="Arial" charset="0"/>
                <a:ea typeface="Arial" charset="0"/>
                <a:cs typeface="Arial" charset="0"/>
              </a:rPr>
              <a:t> politiche </a:t>
            </a:r>
            <a:r>
              <a:rPr lang="nb-NO" sz="1440" dirty="0">
                <a:solidFill>
                  <a:prstClr val="black"/>
                </a:solidFill>
                <a:latin typeface="Arial" charset="0"/>
                <a:ea typeface="Arial" charset="0"/>
                <a:cs typeface="Arial" charset="0"/>
              </a:rPr>
              <a:t>e </a:t>
            </a:r>
            <a:r>
              <a:rPr lang="nb-NO" sz="1440" dirty="0" err="1">
                <a:solidFill>
                  <a:prstClr val="black"/>
                </a:solidFill>
                <a:latin typeface="Arial" charset="0"/>
                <a:ea typeface="Arial" charset="0"/>
                <a:cs typeface="Arial" charset="0"/>
              </a:rPr>
              <a:t>le</a:t>
            </a:r>
            <a:r>
              <a:rPr lang="nb-NO" sz="1440" dirty="0" err="1">
                <a:solidFill>
                  <a:prstClr val="black"/>
                </a:solidFill>
                <a:latin typeface="Arial" charset="0"/>
                <a:ea typeface="Arial" charset="0"/>
                <a:cs typeface="Arial" charset="0"/>
              </a:rPr>
              <a:t> misure </a:t>
            </a:r>
            <a:r>
              <a:rPr lang="nb-NO" sz="1440" dirty="0">
                <a:solidFill>
                  <a:prstClr val="black"/>
                </a:solidFill>
                <a:latin typeface="Arial" charset="0"/>
                <a:ea typeface="Arial" charset="0"/>
                <a:cs typeface="Arial" charset="0"/>
              </a:rPr>
              <a:t>di sicurezza </a:t>
            </a:r>
            <a:r>
              <a:rPr lang="nb-NO" sz="1440" dirty="0" err="1">
                <a:solidFill>
                  <a:prstClr val="black"/>
                </a:solidFill>
                <a:latin typeface="Arial" charset="0"/>
                <a:ea typeface="Arial" charset="0"/>
                <a:cs typeface="Arial" charset="0"/>
              </a:rPr>
              <a:t>possono </a:t>
            </a:r>
            <a:r>
              <a:rPr lang="nb-NO" sz="1440" dirty="0">
                <a:solidFill>
                  <a:prstClr val="black"/>
                </a:solidFill>
                <a:latin typeface="Arial" charset="0"/>
                <a:ea typeface="Arial" charset="0"/>
                <a:cs typeface="Arial" charset="0"/>
              </a:rPr>
              <a:t>essere </a:t>
            </a:r>
            <a:r>
              <a:rPr lang="nb-NO" sz="1440" dirty="0" err="1">
                <a:solidFill>
                  <a:prstClr val="black"/>
                </a:solidFill>
                <a:latin typeface="Arial" charset="0"/>
                <a:ea typeface="Arial" charset="0"/>
                <a:cs typeface="Arial" charset="0"/>
              </a:rPr>
              <a:t>efficaci </a:t>
            </a:r>
            <a:r>
              <a:rPr lang="nb-NO" sz="1440" dirty="0" err="1">
                <a:solidFill>
                  <a:prstClr val="black"/>
                </a:solidFill>
                <a:latin typeface="Arial" charset="0"/>
                <a:ea typeface="Arial" charset="0"/>
                <a:cs typeface="Arial" charset="0"/>
              </a:rPr>
              <a:t>solo </a:t>
            </a:r>
            <a:r>
              <a:rPr lang="nb-NO" sz="1440" dirty="0" err="1">
                <a:solidFill>
                  <a:prstClr val="black"/>
                </a:solidFill>
                <a:latin typeface="Arial" charset="0"/>
                <a:ea typeface="Arial" charset="0"/>
                <a:cs typeface="Arial" charset="0"/>
              </a:rPr>
              <a:t>se </a:t>
            </a:r>
            <a:r>
              <a:rPr lang="nb-NO" sz="1440" dirty="0" err="1">
                <a:solidFill>
                  <a:prstClr val="black"/>
                </a:solidFill>
                <a:latin typeface="Arial" charset="0"/>
                <a:ea typeface="Arial" charset="0"/>
                <a:cs typeface="Arial" charset="0"/>
              </a:rPr>
              <a:t>adottate </a:t>
            </a:r>
            <a:r>
              <a:rPr lang="nb-NO" sz="1440" dirty="0">
                <a:solidFill>
                  <a:prstClr val="black"/>
                </a:solidFill>
                <a:latin typeface="Arial" charset="0"/>
                <a:ea typeface="Arial" charset="0"/>
                <a:cs typeface="Arial" charset="0"/>
              </a:rPr>
              <a:t>e utilizzate </a:t>
            </a:r>
            <a:r>
              <a:rPr lang="nb-NO" sz="1440" dirty="0" err="1">
                <a:solidFill>
                  <a:prstClr val="black"/>
                </a:solidFill>
                <a:latin typeface="Arial" charset="0"/>
                <a:ea typeface="Arial" charset="0"/>
                <a:cs typeface="Arial" charset="0"/>
              </a:rPr>
              <a:t>correttamente</a:t>
            </a:r>
            <a:r>
              <a:rPr lang="nb-NO" sz="1440" dirty="0">
                <a:solidFill>
                  <a:prstClr val="black"/>
                </a:solidFill>
                <a:latin typeface="Arial" charset="0"/>
                <a:ea typeface="Arial" charset="0"/>
                <a:cs typeface="Arial" charset="0"/>
              </a:rPr>
              <a:t>. Per </a:t>
            </a:r>
            <a:r>
              <a:rPr lang="nb-NO" sz="1440" dirty="0" err="1">
                <a:solidFill>
                  <a:prstClr val="black"/>
                </a:solidFill>
                <a:latin typeface="Arial" charset="0"/>
                <a:ea typeface="Arial" charset="0"/>
                <a:cs typeface="Arial" charset="0"/>
              </a:rPr>
              <a:t>garantire </a:t>
            </a:r>
            <a:r>
              <a:rPr lang="nb-NO" sz="1440" dirty="0" err="1">
                <a:solidFill>
                  <a:prstClr val="black"/>
                </a:solidFill>
                <a:latin typeface="Arial" charset="0"/>
                <a:ea typeface="Arial" charset="0"/>
                <a:cs typeface="Arial" charset="0"/>
              </a:rPr>
              <a:t>ciò</a:t>
            </a:r>
            <a:r>
              <a:rPr lang="nb-NO" sz="1440" dirty="0">
                <a:solidFill>
                  <a:prstClr val="black"/>
                </a:solidFill>
                <a:latin typeface="Arial" charset="0"/>
                <a:ea typeface="Arial" charset="0"/>
                <a:cs typeface="Arial" charset="0"/>
              </a:rPr>
              <a:t>, </a:t>
            </a:r>
            <a:r>
              <a:rPr lang="nb-NO" sz="1440" dirty="0" err="1">
                <a:solidFill>
                  <a:prstClr val="black"/>
                </a:solidFill>
                <a:latin typeface="Arial" charset="0"/>
                <a:ea typeface="Arial" charset="0"/>
                <a:cs typeface="Arial" charset="0"/>
              </a:rPr>
              <a:t>i CISO </a:t>
            </a:r>
            <a:r>
              <a:rPr lang="nb-NO" sz="1440" dirty="0">
                <a:solidFill>
                  <a:prstClr val="black"/>
                </a:solidFill>
                <a:latin typeface="Arial" charset="0"/>
                <a:ea typeface="Arial" charset="0"/>
                <a:cs typeface="Arial" charset="0"/>
              </a:rPr>
              <a:t>devono </a:t>
            </a:r>
            <a:r>
              <a:rPr lang="nb-NO" sz="1440" dirty="0" err="1">
                <a:solidFill>
                  <a:prstClr val="black"/>
                </a:solidFill>
                <a:latin typeface="Arial" charset="0"/>
                <a:ea typeface="Arial" charset="0"/>
                <a:cs typeface="Arial" charset="0"/>
              </a:rPr>
              <a:t>conoscere </a:t>
            </a:r>
            <a:r>
              <a:rPr lang="nb-NO" sz="1440" dirty="0" err="1">
                <a:solidFill>
                  <a:prstClr val="black"/>
                </a:solidFill>
                <a:latin typeface="Arial" charset="0"/>
                <a:ea typeface="Arial" charset="0"/>
                <a:cs typeface="Arial" charset="0"/>
              </a:rPr>
              <a:t>l'impatto </a:t>
            </a:r>
            <a:r>
              <a:rPr lang="nb-NO" sz="1440" dirty="0">
                <a:solidFill>
                  <a:prstClr val="black"/>
                </a:solidFill>
                <a:latin typeface="Arial" charset="0"/>
                <a:ea typeface="Arial" charset="0"/>
                <a:cs typeface="Arial" charset="0"/>
              </a:rPr>
              <a:t>che hanno </a:t>
            </a:r>
            <a:r>
              <a:rPr lang="nb-NO" sz="1440" dirty="0" err="1">
                <a:solidFill>
                  <a:prstClr val="black"/>
                </a:solidFill>
                <a:latin typeface="Arial" charset="0"/>
                <a:ea typeface="Arial" charset="0"/>
                <a:cs typeface="Arial" charset="0"/>
              </a:rPr>
              <a:t>sul </a:t>
            </a:r>
            <a:r>
              <a:rPr lang="nb-NO" sz="1440" dirty="0">
                <a:solidFill>
                  <a:prstClr val="black"/>
                </a:solidFill>
                <a:latin typeface="Arial" charset="0"/>
                <a:ea typeface="Arial" charset="0"/>
                <a:cs typeface="Arial" charset="0"/>
              </a:rPr>
              <a:t>personale nelle </a:t>
            </a:r>
            <a:r>
              <a:rPr lang="nb-NO" sz="1440" dirty="0" err="1">
                <a:solidFill>
                  <a:prstClr val="black"/>
                </a:solidFill>
                <a:latin typeface="Arial" charset="0"/>
                <a:ea typeface="Arial" charset="0"/>
                <a:cs typeface="Arial" charset="0"/>
              </a:rPr>
              <a:t>operazioni</a:t>
            </a:r>
            <a:r>
              <a:rPr lang="nb-NO" sz="1440" dirty="0">
                <a:solidFill>
                  <a:prstClr val="black"/>
                </a:solidFill>
                <a:latin typeface="Arial" charset="0"/>
                <a:ea typeface="Arial" charset="0"/>
                <a:cs typeface="Arial" charset="0"/>
              </a:rPr>
              <a:t> aziendali </a:t>
            </a:r>
            <a:r>
              <a:rPr lang="nb-NO" sz="1440" dirty="0" err="1">
                <a:solidFill>
                  <a:prstClr val="black"/>
                </a:solidFill>
                <a:latin typeface="Arial" charset="0"/>
                <a:ea typeface="Arial" charset="0"/>
                <a:cs typeface="Arial" charset="0"/>
              </a:rPr>
              <a:t>quotidiane</a:t>
            </a:r>
            <a:r>
              <a:rPr lang="nb-NO" sz="1440" dirty="0">
                <a:solidFill>
                  <a:prstClr val="black"/>
                </a:solidFill>
                <a:latin typeface="Arial" charset="0"/>
                <a:ea typeface="Arial" charset="0"/>
                <a:cs typeface="Arial" charset="0"/>
              </a:rPr>
              <a:t>, quindi </a:t>
            </a:r>
            <a:r>
              <a:rPr lang="nb-NO" sz="1440" dirty="0" err="1">
                <a:solidFill>
                  <a:prstClr val="black"/>
                </a:solidFill>
                <a:latin typeface="Arial" charset="0"/>
                <a:ea typeface="Arial" charset="0"/>
                <a:cs typeface="Arial" charset="0"/>
              </a:rPr>
              <a:t>devono </a:t>
            </a:r>
            <a:r>
              <a:rPr lang="nb-NO" sz="1440" dirty="0" err="1">
                <a:solidFill>
                  <a:prstClr val="black"/>
                </a:solidFill>
                <a:latin typeface="Arial" charset="0"/>
                <a:ea typeface="Arial" charset="0"/>
                <a:cs typeface="Arial" charset="0"/>
              </a:rPr>
              <a:t>sapere </a:t>
            </a:r>
            <a:r>
              <a:rPr lang="nb-NO" sz="1440" dirty="0" err="1">
                <a:solidFill>
                  <a:prstClr val="black"/>
                </a:solidFill>
                <a:latin typeface="Arial" charset="0"/>
                <a:ea typeface="Arial" charset="0"/>
                <a:cs typeface="Arial" charset="0"/>
              </a:rPr>
              <a:t>quanto </a:t>
            </a:r>
            <a:r>
              <a:rPr lang="nb-NO" sz="1440" dirty="0">
                <a:solidFill>
                  <a:prstClr val="black"/>
                </a:solidFill>
                <a:latin typeface="Arial" charset="0"/>
                <a:ea typeface="Arial" charset="0"/>
                <a:cs typeface="Arial" charset="0"/>
              </a:rPr>
              <a:t>tempo e </a:t>
            </a:r>
            <a:r>
              <a:rPr lang="nb-NO" sz="1440" dirty="0" err="1">
                <a:solidFill>
                  <a:prstClr val="black"/>
                </a:solidFill>
                <a:latin typeface="Arial" charset="0"/>
                <a:ea typeface="Arial" charset="0"/>
                <a:cs typeface="Arial" charset="0"/>
              </a:rPr>
              <a:t>quanto impegno </a:t>
            </a:r>
            <a:r>
              <a:rPr lang="nb-NO" sz="1440" dirty="0" err="1">
                <a:solidFill>
                  <a:prstClr val="black"/>
                </a:solidFill>
                <a:latin typeface="Arial" charset="0"/>
                <a:ea typeface="Arial" charset="0"/>
                <a:cs typeface="Arial" charset="0"/>
              </a:rPr>
              <a:t>richiede </a:t>
            </a:r>
            <a:r>
              <a:rPr lang="nb-NO" sz="1440" dirty="0" err="1">
                <a:solidFill>
                  <a:prstClr val="black"/>
                </a:solidFill>
                <a:latin typeface="Arial" charset="0"/>
                <a:ea typeface="Arial" charset="0"/>
                <a:cs typeface="Arial" charset="0"/>
              </a:rPr>
              <a:t>la conformità </a:t>
            </a:r>
            <a:r>
              <a:rPr lang="nb-NO" sz="1440" dirty="0" err="1">
                <a:solidFill>
                  <a:prstClr val="black"/>
                </a:solidFill>
                <a:latin typeface="Arial" charset="0"/>
                <a:ea typeface="Arial" charset="0"/>
                <a:cs typeface="Arial" charset="0"/>
              </a:rPr>
              <a:t>prima </a:t>
            </a:r>
            <a:r>
              <a:rPr lang="nb-NO" sz="1440" dirty="0">
                <a:solidFill>
                  <a:prstClr val="black"/>
                </a:solidFill>
                <a:latin typeface="Arial" charset="0"/>
                <a:ea typeface="Arial" charset="0"/>
                <a:cs typeface="Arial" charset="0"/>
              </a:rPr>
              <a:t>di mettere </a:t>
            </a:r>
            <a:r>
              <a:rPr lang="nb-NO" sz="1440" dirty="0">
                <a:solidFill>
                  <a:prstClr val="black"/>
                </a:solidFill>
                <a:latin typeface="Arial" charset="0"/>
                <a:ea typeface="Arial" charset="0"/>
                <a:cs typeface="Arial" charset="0"/>
              </a:rPr>
              <a:t>in </a:t>
            </a:r>
            <a:r>
              <a:rPr lang="nb-NO" sz="1440" dirty="0" err="1">
                <a:solidFill>
                  <a:prstClr val="black"/>
                </a:solidFill>
                <a:latin typeface="Arial" charset="0"/>
                <a:ea typeface="Arial" charset="0"/>
                <a:cs typeface="Arial" charset="0"/>
              </a:rPr>
              <a:t>atto </a:t>
            </a:r>
            <a:r>
              <a:rPr lang="nb-NO" sz="1440" dirty="0">
                <a:solidFill>
                  <a:prstClr val="black"/>
                </a:solidFill>
                <a:latin typeface="Arial" charset="0"/>
                <a:ea typeface="Arial" charset="0"/>
                <a:cs typeface="Arial" charset="0"/>
              </a:rPr>
              <a:t>una </a:t>
            </a:r>
            <a:r>
              <a:rPr lang="nb-NO" sz="1440" dirty="0" err="1">
                <a:solidFill>
                  <a:prstClr val="black"/>
                </a:solidFill>
                <a:latin typeface="Arial" charset="0"/>
                <a:ea typeface="Arial" charset="0"/>
                <a:cs typeface="Arial" charset="0"/>
              </a:rPr>
              <a:t>misura </a:t>
            </a:r>
            <a:r>
              <a:rPr lang="nb-NO" sz="1440" dirty="0" err="1">
                <a:solidFill>
                  <a:prstClr val="black"/>
                </a:solidFill>
                <a:latin typeface="Arial" charset="0"/>
                <a:ea typeface="Arial" charset="0"/>
                <a:cs typeface="Arial" charset="0"/>
              </a:rPr>
              <a:t>di sicurezza</a:t>
            </a:r>
            <a:r>
              <a:rPr lang="nb-NO" sz="1440" dirty="0">
                <a:solidFill>
                  <a:prstClr val="black"/>
                </a:solidFill>
                <a:latin typeface="Arial" charset="0"/>
                <a:ea typeface="Arial" charset="0"/>
                <a:cs typeface="Arial" charset="0"/>
              </a:rPr>
              <a:t>. </a:t>
            </a:r>
            <a:r>
              <a:rPr lang="nb-NO" sz="1440" dirty="0">
                <a:solidFill>
                  <a:prstClr val="black"/>
                </a:solidFill>
                <a:latin typeface="Arial" charset="0"/>
                <a:ea typeface="Arial" charset="0"/>
                <a:cs typeface="Arial" charset="0"/>
              </a:rPr>
              <a:t>Il motto </a:t>
            </a:r>
            <a:r>
              <a:rPr lang="nb-NO" sz="1440" dirty="0" err="1">
                <a:solidFill>
                  <a:prstClr val="black"/>
                </a:solidFill>
                <a:latin typeface="Arial" charset="0"/>
                <a:ea typeface="Arial" charset="0"/>
                <a:cs typeface="Arial" charset="0"/>
              </a:rPr>
              <a:t>del</a:t>
            </a:r>
            <a:r>
              <a:rPr lang="nb-NO" sz="1440" dirty="0">
                <a:solidFill>
                  <a:prstClr val="black"/>
                </a:solidFill>
                <a:latin typeface="Arial" charset="0"/>
                <a:ea typeface="Arial" charset="0"/>
                <a:cs typeface="Arial" charset="0"/>
              </a:rPr>
              <a:t> generale </a:t>
            </a:r>
            <a:r>
              <a:rPr lang="nb-NO" sz="1440" dirty="0" err="1">
                <a:solidFill>
                  <a:prstClr val="black"/>
                </a:solidFill>
                <a:latin typeface="Arial" charset="0"/>
                <a:ea typeface="Arial" charset="0"/>
                <a:cs typeface="Arial" charset="0"/>
              </a:rPr>
              <a:t>MacArthur </a:t>
            </a:r>
            <a:r>
              <a:rPr lang="nb-NO" sz="1440" dirty="0">
                <a:solidFill>
                  <a:prstClr val="black"/>
                </a:solidFill>
                <a:latin typeface="Arial" charset="0"/>
                <a:ea typeface="Arial" charset="0"/>
                <a:cs typeface="Arial" charset="0"/>
              </a:rPr>
              <a:t>"</a:t>
            </a:r>
            <a:r>
              <a:rPr lang="nb-NO" sz="1440" dirty="0">
                <a:solidFill>
                  <a:prstClr val="black"/>
                </a:solidFill>
                <a:latin typeface="Arial" charset="0"/>
                <a:ea typeface="Arial" charset="0"/>
                <a:cs typeface="Arial" charset="0"/>
              </a:rPr>
              <a:t>Non </a:t>
            </a:r>
            <a:r>
              <a:rPr lang="nb-NO" sz="1440" dirty="0" err="1">
                <a:solidFill>
                  <a:prstClr val="black"/>
                </a:solidFill>
                <a:latin typeface="Arial" charset="0"/>
                <a:ea typeface="Arial" charset="0"/>
                <a:cs typeface="Arial" charset="0"/>
              </a:rPr>
              <a:t>dare</a:t>
            </a:r>
            <a:r>
              <a:rPr lang="nb-NO" sz="1440" dirty="0">
                <a:solidFill>
                  <a:prstClr val="black"/>
                </a:solidFill>
                <a:latin typeface="Arial" charset="0"/>
                <a:ea typeface="Arial" charset="0"/>
                <a:cs typeface="Arial" charset="0"/>
              </a:rPr>
              <a:t> mai </a:t>
            </a:r>
            <a:r>
              <a:rPr lang="nb-NO" sz="1440" dirty="0">
                <a:solidFill>
                  <a:prstClr val="black"/>
                </a:solidFill>
                <a:latin typeface="Arial" charset="0"/>
                <a:ea typeface="Arial" charset="0"/>
                <a:cs typeface="Arial" charset="0"/>
              </a:rPr>
              <a:t>un ordine </a:t>
            </a:r>
            <a:r>
              <a:rPr lang="nb-NO" sz="1440" dirty="0" err="1">
                <a:solidFill>
                  <a:prstClr val="black"/>
                </a:solidFill>
                <a:latin typeface="Arial" charset="0"/>
                <a:ea typeface="Arial" charset="0"/>
                <a:cs typeface="Arial" charset="0"/>
              </a:rPr>
              <a:t>che </a:t>
            </a:r>
            <a:r>
              <a:rPr lang="nb-NO" sz="1440" dirty="0" err="1">
                <a:solidFill>
                  <a:prstClr val="black"/>
                </a:solidFill>
                <a:latin typeface="Arial" charset="0"/>
                <a:ea typeface="Arial" charset="0"/>
                <a:cs typeface="Arial" charset="0"/>
              </a:rPr>
              <a:t>non </a:t>
            </a:r>
            <a:r>
              <a:rPr lang="nb-NO" sz="1440" dirty="0">
                <a:solidFill>
                  <a:prstClr val="black"/>
                </a:solidFill>
                <a:latin typeface="Arial" charset="0"/>
                <a:ea typeface="Arial" charset="0"/>
                <a:cs typeface="Arial" charset="0"/>
              </a:rPr>
              <a:t>può essere </a:t>
            </a:r>
            <a:r>
              <a:rPr lang="nb-NO" sz="1440" dirty="0">
                <a:solidFill>
                  <a:prstClr val="black"/>
                </a:solidFill>
                <a:latin typeface="Arial" charset="0"/>
                <a:ea typeface="Arial" charset="0"/>
                <a:cs typeface="Arial" charset="0"/>
              </a:rPr>
              <a:t>eseguito" </a:t>
            </a:r>
            <a:r>
              <a:rPr lang="nb-NO" sz="1440" dirty="0" err="1">
                <a:solidFill>
                  <a:prstClr val="black"/>
                </a:solidFill>
                <a:latin typeface="Arial" charset="0"/>
                <a:ea typeface="Arial" charset="0"/>
                <a:cs typeface="Arial" charset="0"/>
              </a:rPr>
              <a:t>dovrebbe </a:t>
            </a:r>
            <a:r>
              <a:rPr lang="nb-NO" sz="1440" dirty="0">
                <a:solidFill>
                  <a:prstClr val="black"/>
                </a:solidFill>
                <a:latin typeface="Arial" charset="0"/>
                <a:ea typeface="Arial" charset="0"/>
                <a:cs typeface="Arial" charset="0"/>
              </a:rPr>
              <a:t>essere </a:t>
            </a:r>
            <a:r>
              <a:rPr lang="nb-NO" sz="1440" dirty="0" err="1">
                <a:solidFill>
                  <a:prstClr val="black"/>
                </a:solidFill>
                <a:latin typeface="Arial" charset="0"/>
                <a:ea typeface="Arial" charset="0"/>
                <a:cs typeface="Arial" charset="0"/>
              </a:rPr>
              <a:t>incorniciato </a:t>
            </a:r>
            <a:r>
              <a:rPr lang="nb-NO" sz="1440" dirty="0">
                <a:solidFill>
                  <a:prstClr val="black"/>
                </a:solidFill>
                <a:latin typeface="Arial" charset="0"/>
                <a:ea typeface="Arial" charset="0"/>
                <a:cs typeface="Arial" charset="0"/>
              </a:rPr>
              <a:t>e </a:t>
            </a:r>
            <a:r>
              <a:rPr lang="nb-NO" sz="1440" dirty="0" err="1">
                <a:solidFill>
                  <a:prstClr val="black"/>
                </a:solidFill>
                <a:latin typeface="Arial" charset="0"/>
                <a:ea typeface="Arial" charset="0"/>
                <a:cs typeface="Arial" charset="0"/>
              </a:rPr>
              <a:t>appeso </a:t>
            </a:r>
            <a:r>
              <a:rPr lang="nb-NO" sz="1440" dirty="0">
                <a:solidFill>
                  <a:prstClr val="black"/>
                </a:solidFill>
                <a:latin typeface="Arial" charset="0"/>
                <a:ea typeface="Arial" charset="0"/>
                <a:cs typeface="Arial" charset="0"/>
              </a:rPr>
              <a:t>sopra </a:t>
            </a:r>
            <a:r>
              <a:rPr lang="nb-NO" sz="1440" dirty="0">
                <a:solidFill>
                  <a:prstClr val="black"/>
                </a:solidFill>
                <a:latin typeface="Arial" charset="0"/>
                <a:ea typeface="Arial" charset="0"/>
                <a:cs typeface="Arial" charset="0"/>
              </a:rPr>
              <a:t>la</a:t>
            </a:r>
            <a:r>
              <a:rPr lang="nb-NO" sz="1440" dirty="0" err="1">
                <a:solidFill>
                  <a:prstClr val="black"/>
                </a:solidFill>
                <a:latin typeface="Arial" charset="0"/>
                <a:ea typeface="Arial" charset="0"/>
                <a:cs typeface="Arial" charset="0"/>
              </a:rPr>
              <a:t> loro </a:t>
            </a:r>
            <a:r>
              <a:rPr lang="nb-NO" sz="1440" dirty="0">
                <a:solidFill>
                  <a:prstClr val="black"/>
                </a:solidFill>
                <a:latin typeface="Arial" charset="0"/>
                <a:ea typeface="Arial" charset="0"/>
                <a:cs typeface="Arial" charset="0"/>
              </a:rPr>
              <a:t>scrivania.</a:t>
            </a:r>
          </a:p>
          <a:p>
            <a:pPr marL="342900" indent="-342900" defTabSz="1097280" fontAlgn="base">
              <a:buFont typeface="Arial" charset="0"/>
              <a:buChar char="•"/>
              <a:defRPr/>
            </a:pPr>
            <a:r>
              <a:rPr lang="nb-NO" sz="1440" dirty="0">
                <a:solidFill>
                  <a:prstClr val="black"/>
                </a:solidFill>
                <a:latin typeface="Arial" charset="0"/>
                <a:ea typeface="Arial" charset="0"/>
                <a:cs typeface="Arial" charset="0"/>
              </a:rPr>
              <a:t>Siate visibili e </a:t>
            </a:r>
            <a:r>
              <a:rPr lang="nb-NO" sz="1440" dirty="0" err="1">
                <a:solidFill>
                  <a:prstClr val="black"/>
                </a:solidFill>
                <a:latin typeface="Arial" charset="0"/>
                <a:ea typeface="Arial" charset="0"/>
                <a:cs typeface="Arial" charset="0"/>
              </a:rPr>
              <a:t>disponibili</a:t>
            </a:r>
            <a:r>
              <a:rPr lang="nb-NO" sz="1440" dirty="0">
                <a:solidFill>
                  <a:prstClr val="black"/>
                </a:solidFill>
                <a:latin typeface="Arial" charset="0"/>
                <a:ea typeface="Arial" charset="0"/>
                <a:cs typeface="Arial" charset="0"/>
              </a:rPr>
              <a:t>. </a:t>
            </a:r>
            <a:r>
              <a:rPr lang="nb-NO" sz="1440" dirty="0" err="1">
                <a:solidFill>
                  <a:prstClr val="black"/>
                </a:solidFill>
                <a:latin typeface="Arial" charset="0"/>
                <a:ea typeface="Arial" charset="0"/>
                <a:cs typeface="Arial" charset="0"/>
              </a:rPr>
              <a:t>I CISO </a:t>
            </a:r>
            <a:r>
              <a:rPr lang="nb-NO" sz="1440" dirty="0" err="1">
                <a:solidFill>
                  <a:prstClr val="black"/>
                </a:solidFill>
                <a:latin typeface="Arial" charset="0"/>
                <a:ea typeface="Arial" charset="0"/>
                <a:cs typeface="Arial" charset="0"/>
              </a:rPr>
              <a:t>dovrebbero </a:t>
            </a:r>
            <a:r>
              <a:rPr lang="nb-NO" sz="1440" dirty="0">
                <a:solidFill>
                  <a:prstClr val="black"/>
                </a:solidFill>
                <a:latin typeface="Arial" charset="0"/>
                <a:ea typeface="Arial" charset="0"/>
                <a:cs typeface="Arial" charset="0"/>
              </a:rPr>
              <a:t>essere </a:t>
            </a:r>
            <a:r>
              <a:rPr lang="nb-NO" sz="1440" dirty="0" err="1">
                <a:solidFill>
                  <a:prstClr val="black"/>
                </a:solidFill>
                <a:latin typeface="Arial" charset="0"/>
                <a:ea typeface="Arial" charset="0"/>
                <a:cs typeface="Arial" charset="0"/>
              </a:rPr>
              <a:t>sostenitori </a:t>
            </a:r>
            <a:r>
              <a:rPr lang="nb-NO" sz="1440" dirty="0" err="1">
                <a:solidFill>
                  <a:prstClr val="black"/>
                </a:solidFill>
                <a:latin typeface="Arial" charset="0"/>
                <a:ea typeface="Arial" charset="0"/>
                <a:cs typeface="Arial" charset="0"/>
              </a:rPr>
              <a:t>della sicurezza</a:t>
            </a:r>
            <a:r>
              <a:rPr lang="nb-NO" sz="1440" dirty="0">
                <a:solidFill>
                  <a:prstClr val="black"/>
                </a:solidFill>
                <a:latin typeface="Arial" charset="0"/>
                <a:ea typeface="Arial" charset="0"/>
                <a:cs typeface="Arial" charset="0"/>
              </a:rPr>
              <a:t>, non </a:t>
            </a:r>
            <a:r>
              <a:rPr lang="nb-NO" sz="1440" dirty="0" err="1">
                <a:solidFill>
                  <a:prstClr val="black"/>
                </a:solidFill>
                <a:latin typeface="Arial" charset="0"/>
                <a:ea typeface="Arial" charset="0"/>
                <a:cs typeface="Arial" charset="0"/>
              </a:rPr>
              <a:t>poliziotti</a:t>
            </a:r>
            <a:r>
              <a:rPr lang="nb-NO" sz="1440" dirty="0">
                <a:solidFill>
                  <a:prstClr val="black"/>
                </a:solidFill>
                <a:latin typeface="Arial" charset="0"/>
                <a:ea typeface="Arial" charset="0"/>
                <a:cs typeface="Arial" charset="0"/>
              </a:rPr>
              <a:t>: per </a:t>
            </a:r>
            <a:r>
              <a:rPr lang="nb-NO" sz="1440" dirty="0" err="1">
                <a:solidFill>
                  <a:prstClr val="black"/>
                </a:solidFill>
                <a:latin typeface="Arial" charset="0"/>
                <a:ea typeface="Arial" charset="0"/>
                <a:cs typeface="Arial" charset="0"/>
              </a:rPr>
              <a:t>coinvolgere </a:t>
            </a:r>
            <a:r>
              <a:rPr lang="nb-NO" sz="1440" dirty="0">
                <a:solidFill>
                  <a:prstClr val="black"/>
                </a:solidFill>
                <a:latin typeface="Arial" charset="0"/>
                <a:ea typeface="Arial" charset="0"/>
                <a:cs typeface="Arial" charset="0"/>
              </a:rPr>
              <a:t>il personale, </a:t>
            </a:r>
            <a:r>
              <a:rPr lang="nb-NO" sz="1440" dirty="0">
                <a:solidFill>
                  <a:prstClr val="black"/>
                </a:solidFill>
                <a:latin typeface="Arial" charset="0"/>
                <a:ea typeface="Arial" charset="0"/>
                <a:cs typeface="Arial" charset="0"/>
              </a:rPr>
              <a:t>devono essere visibili e </a:t>
            </a:r>
            <a:r>
              <a:rPr lang="nb-NO" sz="1440" dirty="0" err="1">
                <a:solidFill>
                  <a:prstClr val="black"/>
                </a:solidFill>
                <a:latin typeface="Arial" charset="0"/>
                <a:ea typeface="Arial" charset="0"/>
                <a:cs typeface="Arial" charset="0"/>
              </a:rPr>
              <a:t>disponibili </a:t>
            </a:r>
            <a:r>
              <a:rPr lang="nb-NO" sz="1440" dirty="0">
                <a:solidFill>
                  <a:prstClr val="black"/>
                </a:solidFill>
                <a:latin typeface="Arial" charset="0"/>
                <a:ea typeface="Arial" charset="0"/>
                <a:cs typeface="Arial" charset="0"/>
              </a:rPr>
              <a:t>in ogni momento. E per </a:t>
            </a:r>
            <a:r>
              <a:rPr lang="nb-NO" sz="1440" dirty="0" err="1">
                <a:solidFill>
                  <a:prstClr val="black"/>
                </a:solidFill>
                <a:latin typeface="Arial" charset="0"/>
                <a:ea typeface="Arial" charset="0"/>
                <a:cs typeface="Arial" charset="0"/>
              </a:rPr>
              <a:t>creare </a:t>
            </a:r>
            <a:r>
              <a:rPr lang="nb-NO" sz="1440" dirty="0">
                <a:solidFill>
                  <a:prstClr val="black"/>
                </a:solidFill>
                <a:latin typeface="Arial" charset="0"/>
                <a:ea typeface="Arial" charset="0"/>
                <a:cs typeface="Arial" charset="0"/>
              </a:rPr>
              <a:t>fiducia, </a:t>
            </a:r>
            <a:r>
              <a:rPr lang="nb-NO" sz="1440" dirty="0">
                <a:solidFill>
                  <a:prstClr val="black"/>
                </a:solidFill>
                <a:latin typeface="Arial" charset="0"/>
                <a:ea typeface="Arial" charset="0"/>
                <a:cs typeface="Arial" charset="0"/>
              </a:rPr>
              <a:t>devono ascoltare e </a:t>
            </a:r>
            <a:r>
              <a:rPr lang="nb-NO" sz="1440" dirty="0" err="1">
                <a:solidFill>
                  <a:prstClr val="black"/>
                </a:solidFill>
                <a:latin typeface="Arial" charset="0"/>
                <a:ea typeface="Arial" charset="0"/>
                <a:cs typeface="Arial" charset="0"/>
              </a:rPr>
              <a:t>negoziare</a:t>
            </a:r>
            <a:r>
              <a:rPr lang="nb-NO" sz="1440" dirty="0">
                <a:solidFill>
                  <a:prstClr val="black"/>
                </a:solidFill>
                <a:latin typeface="Arial" charset="0"/>
                <a:ea typeface="Arial" charset="0"/>
                <a:cs typeface="Arial" charset="0"/>
              </a:rPr>
              <a:t>, </a:t>
            </a:r>
            <a:r>
              <a:rPr lang="nb-NO" sz="1440" dirty="0" err="1">
                <a:solidFill>
                  <a:prstClr val="black"/>
                </a:solidFill>
                <a:latin typeface="Arial" charset="0"/>
                <a:ea typeface="Arial" charset="0"/>
                <a:cs typeface="Arial" charset="0"/>
              </a:rPr>
              <a:t>piuttosto </a:t>
            </a:r>
            <a:r>
              <a:rPr lang="nb-NO" sz="1440" dirty="0" err="1">
                <a:solidFill>
                  <a:prstClr val="black"/>
                </a:solidFill>
                <a:latin typeface="Arial" charset="0"/>
                <a:ea typeface="Arial" charset="0"/>
                <a:cs typeface="Arial" charset="0"/>
              </a:rPr>
              <a:t>che </a:t>
            </a:r>
            <a:r>
              <a:rPr lang="nb-NO" sz="1440" dirty="0" err="1">
                <a:solidFill>
                  <a:prstClr val="black"/>
                </a:solidFill>
                <a:latin typeface="Arial" charset="0"/>
                <a:ea typeface="Arial" charset="0"/>
                <a:cs typeface="Arial" charset="0"/>
              </a:rPr>
              <a:t>cercare </a:t>
            </a:r>
            <a:r>
              <a:rPr lang="nb-NO" sz="1440" dirty="0">
                <a:solidFill>
                  <a:prstClr val="black"/>
                </a:solidFill>
                <a:latin typeface="Arial" charset="0"/>
                <a:ea typeface="Arial" charset="0"/>
                <a:cs typeface="Arial" charset="0"/>
              </a:rPr>
              <a:t>di "</a:t>
            </a:r>
            <a:r>
              <a:rPr lang="nb-NO" sz="1440" dirty="0">
                <a:solidFill>
                  <a:prstClr val="black"/>
                </a:solidFill>
                <a:latin typeface="Arial" charset="0"/>
                <a:ea typeface="Arial" charset="0"/>
                <a:cs typeface="Arial" charset="0"/>
              </a:rPr>
              <a:t>eliminare" </a:t>
            </a:r>
            <a:r>
              <a:rPr lang="nb-NO" sz="1440" dirty="0" err="1">
                <a:solidFill>
                  <a:prstClr val="black"/>
                </a:solidFill>
                <a:latin typeface="Arial" charset="0"/>
                <a:ea typeface="Arial" charset="0"/>
                <a:cs typeface="Arial" charset="0"/>
              </a:rPr>
              <a:t>le non conformità </a:t>
            </a:r>
            <a:r>
              <a:rPr lang="nb-NO" sz="1440" dirty="0">
                <a:solidFill>
                  <a:prstClr val="black"/>
                </a:solidFill>
                <a:latin typeface="Arial" charset="0"/>
                <a:ea typeface="Arial" charset="0"/>
                <a:cs typeface="Arial" charset="0"/>
              </a:rPr>
              <a:t>e </a:t>
            </a:r>
            <a:r>
              <a:rPr lang="nb-NO" sz="1440" dirty="0" err="1">
                <a:solidFill>
                  <a:prstClr val="black"/>
                </a:solidFill>
                <a:latin typeface="Arial" charset="0"/>
                <a:ea typeface="Arial" charset="0"/>
                <a:cs typeface="Arial" charset="0"/>
              </a:rPr>
              <a:t>frenare </a:t>
            </a:r>
            <a:r>
              <a:rPr lang="nb-NO" sz="1440" dirty="0" err="1">
                <a:solidFill>
                  <a:prstClr val="black"/>
                </a:solidFill>
                <a:latin typeface="Arial" charset="0"/>
                <a:ea typeface="Arial" charset="0"/>
                <a:cs typeface="Arial" charset="0"/>
              </a:rPr>
              <a:t>l'innovazione </a:t>
            </a:r>
            <a:r>
              <a:rPr lang="nb-NO" sz="1440" dirty="0">
                <a:solidFill>
                  <a:prstClr val="black"/>
                </a:solidFill>
                <a:latin typeface="Arial" charset="0"/>
                <a:ea typeface="Arial" charset="0"/>
                <a:cs typeface="Arial" charset="0"/>
              </a:rPr>
              <a:t>e </a:t>
            </a:r>
            <a:r>
              <a:rPr lang="nb-NO" sz="1440" dirty="0" err="1">
                <a:solidFill>
                  <a:prstClr val="black"/>
                </a:solidFill>
                <a:latin typeface="Arial" charset="0"/>
                <a:ea typeface="Arial" charset="0"/>
                <a:cs typeface="Arial" charset="0"/>
              </a:rPr>
              <a:t>la sperimentazione</a:t>
            </a:r>
            <a:r>
              <a:rPr lang="nb-NO" sz="1440" dirty="0">
                <a:solidFill>
                  <a:prstClr val="black"/>
                </a:solidFill>
                <a:latin typeface="Arial" charset="0"/>
                <a:ea typeface="Arial" charset="0"/>
                <a:cs typeface="Arial" charset="0"/>
              </a:rPr>
              <a:t>.</a:t>
            </a:r>
          </a:p>
          <a:p>
            <a:pPr marL="342900" indent="-342900" defTabSz="1097280" fontAlgn="base">
              <a:buFont typeface="Arial" charset="0"/>
              <a:buChar char="•"/>
              <a:defRPr/>
            </a:pPr>
            <a:r>
              <a:rPr lang="nb-NO" sz="1440" dirty="0" err="1">
                <a:solidFill>
                  <a:prstClr val="black"/>
                </a:solidFill>
                <a:latin typeface="Arial" charset="0"/>
                <a:ea typeface="Arial" charset="0"/>
                <a:cs typeface="Arial" charset="0"/>
              </a:rPr>
              <a:t>Sono necessarie </a:t>
            </a:r>
            <a:r>
              <a:rPr lang="nb-NO" sz="1440" dirty="0">
                <a:solidFill>
                  <a:prstClr val="black"/>
                </a:solidFill>
                <a:latin typeface="Arial" charset="0"/>
                <a:ea typeface="Arial" charset="0"/>
                <a:cs typeface="Arial" charset="0"/>
              </a:rPr>
              <a:t>competenze trasversali. </a:t>
            </a:r>
            <a:r>
              <a:rPr lang="nb-NO" sz="1440" dirty="0" err="1">
                <a:solidFill>
                  <a:prstClr val="black"/>
                </a:solidFill>
                <a:latin typeface="Arial" charset="0"/>
                <a:ea typeface="Arial" charset="0"/>
                <a:cs typeface="Arial" charset="0"/>
              </a:rPr>
              <a:t>I CISO </a:t>
            </a:r>
            <a:r>
              <a:rPr lang="nb-NO" sz="1440" dirty="0">
                <a:solidFill>
                  <a:prstClr val="black"/>
                </a:solidFill>
                <a:latin typeface="Arial" charset="0"/>
                <a:ea typeface="Arial" charset="0"/>
                <a:cs typeface="Arial" charset="0"/>
              </a:rPr>
              <a:t>e </a:t>
            </a:r>
            <a:r>
              <a:rPr lang="nb-NO" sz="1440" dirty="0" err="1">
                <a:solidFill>
                  <a:prstClr val="black"/>
                </a:solidFill>
                <a:latin typeface="Arial" charset="0"/>
                <a:ea typeface="Arial" charset="0"/>
                <a:cs typeface="Arial" charset="0"/>
              </a:rPr>
              <a:t>altri </a:t>
            </a:r>
            <a:r>
              <a:rPr lang="nb-NO" sz="1440" dirty="0" err="1">
                <a:solidFill>
                  <a:prstClr val="black"/>
                </a:solidFill>
                <a:latin typeface="Arial" charset="0"/>
                <a:ea typeface="Arial" charset="0"/>
                <a:cs typeface="Arial" charset="0"/>
              </a:rPr>
              <a:t>specialisti </a:t>
            </a:r>
            <a:r>
              <a:rPr lang="nb-NO" sz="1440" dirty="0" err="1">
                <a:solidFill>
                  <a:prstClr val="black"/>
                </a:solidFill>
                <a:latin typeface="Arial" charset="0"/>
                <a:ea typeface="Arial" charset="0"/>
                <a:cs typeface="Arial" charset="0"/>
              </a:rPr>
              <a:t>della sicurezza </a:t>
            </a:r>
            <a:r>
              <a:rPr lang="nb-NO" sz="1440" dirty="0">
                <a:solidFill>
                  <a:prstClr val="black"/>
                </a:solidFill>
                <a:latin typeface="Arial" charset="0"/>
                <a:ea typeface="Arial" charset="0"/>
                <a:cs typeface="Arial" charset="0"/>
              </a:rPr>
              <a:t>devono </a:t>
            </a:r>
            <a:r>
              <a:rPr lang="nb-NO" sz="1440" dirty="0" err="1">
                <a:solidFill>
                  <a:prstClr val="black"/>
                </a:solidFill>
                <a:latin typeface="Arial" charset="0"/>
                <a:ea typeface="Arial" charset="0"/>
                <a:cs typeface="Arial" charset="0"/>
              </a:rPr>
              <a:t>acquisire </a:t>
            </a:r>
            <a:r>
              <a:rPr lang="nb-NO" sz="1440" dirty="0" err="1">
                <a:solidFill>
                  <a:prstClr val="black"/>
                </a:solidFill>
                <a:latin typeface="Arial" charset="0"/>
                <a:ea typeface="Arial" charset="0"/>
                <a:cs typeface="Arial" charset="0"/>
              </a:rPr>
              <a:t>le </a:t>
            </a:r>
            <a:r>
              <a:rPr lang="nb-NO" sz="1440" dirty="0">
                <a:solidFill>
                  <a:prstClr val="black"/>
                </a:solidFill>
                <a:latin typeface="Arial" charset="0"/>
                <a:ea typeface="Arial" charset="0"/>
                <a:cs typeface="Arial" charset="0"/>
              </a:rPr>
              <a:t>"competenze trasversali" per svolgere </a:t>
            </a:r>
            <a:r>
              <a:rPr lang="nb-NO" sz="1440" dirty="0" err="1">
                <a:solidFill>
                  <a:prstClr val="black"/>
                </a:solidFill>
                <a:latin typeface="Arial" charset="0"/>
                <a:ea typeface="Arial" charset="0"/>
                <a:cs typeface="Arial" charset="0"/>
              </a:rPr>
              <a:t>efficacemente </a:t>
            </a:r>
            <a:r>
              <a:rPr lang="nb-NO" sz="1440" dirty="0" err="1">
                <a:solidFill>
                  <a:prstClr val="black"/>
                </a:solidFill>
                <a:latin typeface="Arial" charset="0"/>
                <a:ea typeface="Arial" charset="0"/>
                <a:cs typeface="Arial" charset="0"/>
              </a:rPr>
              <a:t>questo compito</a:t>
            </a:r>
            <a:r>
              <a:rPr lang="nb-NO" sz="1440" dirty="0">
                <a:solidFill>
                  <a:prstClr val="black"/>
                </a:solidFill>
                <a:latin typeface="Arial" charset="0"/>
                <a:ea typeface="Arial" charset="0"/>
                <a:cs typeface="Arial" charset="0"/>
              </a:rPr>
              <a:t>. Il </a:t>
            </a:r>
            <a:r>
              <a:rPr lang="nb-NO" sz="1440" dirty="0" err="1">
                <a:solidFill>
                  <a:prstClr val="black"/>
                </a:solidFill>
                <a:latin typeface="Arial" charset="0"/>
                <a:ea typeface="Arial" charset="0"/>
                <a:cs typeface="Arial" charset="0"/>
              </a:rPr>
              <a:t>programma </a:t>
            </a:r>
            <a:r>
              <a:rPr lang="nb-NO" sz="1440" dirty="0" err="1">
                <a:solidFill>
                  <a:prstClr val="black"/>
                </a:solidFill>
                <a:latin typeface="Arial" charset="0"/>
                <a:ea typeface="Arial" charset="0"/>
                <a:cs typeface="Arial" charset="0"/>
              </a:rPr>
              <a:t>sviluppato </a:t>
            </a:r>
            <a:r>
              <a:rPr lang="nb-NO" sz="1440" dirty="0">
                <a:solidFill>
                  <a:prstClr val="black"/>
                </a:solidFill>
                <a:latin typeface="Arial" charset="0"/>
                <a:ea typeface="Arial" charset="0"/>
                <a:cs typeface="Arial" charset="0"/>
              </a:rPr>
              <a:t>da </a:t>
            </a:r>
            <a:r>
              <a:rPr lang="nb-NO" sz="1440" dirty="0" err="1">
                <a:solidFill>
                  <a:prstClr val="black"/>
                </a:solidFill>
                <a:latin typeface="Arial" charset="0"/>
                <a:ea typeface="Arial" charset="0"/>
                <a:cs typeface="Arial" charset="0"/>
              </a:rPr>
              <a:t>Ashenden </a:t>
            </a:r>
            <a:r>
              <a:rPr lang="nb-NO" sz="1440" dirty="0">
                <a:solidFill>
                  <a:prstClr val="black"/>
                </a:solidFill>
                <a:latin typeface="Arial" charset="0"/>
                <a:ea typeface="Arial" charset="0"/>
                <a:cs typeface="Arial" charset="0"/>
              </a:rPr>
              <a:t>&amp; Lawrence (2016) </a:t>
            </a:r>
            <a:r>
              <a:rPr lang="nb-NO" sz="1440" dirty="0" err="1">
                <a:solidFill>
                  <a:prstClr val="black"/>
                </a:solidFill>
                <a:latin typeface="Arial" charset="0"/>
                <a:ea typeface="Arial" charset="0"/>
                <a:cs typeface="Arial" charset="0"/>
              </a:rPr>
              <a:t>con </a:t>
            </a:r>
            <a:r>
              <a:rPr lang="nb-NO" sz="1440" dirty="0">
                <a:solidFill>
                  <a:prstClr val="black"/>
                </a:solidFill>
                <a:latin typeface="Arial" charset="0"/>
                <a:ea typeface="Arial" charset="0"/>
                <a:cs typeface="Arial" charset="0"/>
              </a:rPr>
              <a:t>il finanziamento </a:t>
            </a:r>
            <a:r>
              <a:rPr lang="nb-NO" sz="1440" dirty="0">
                <a:solidFill>
                  <a:prstClr val="black"/>
                </a:solidFill>
                <a:latin typeface="Arial" charset="0"/>
                <a:ea typeface="Arial" charset="0"/>
                <a:cs typeface="Arial" charset="0"/>
              </a:rPr>
              <a:t>dell'NCSC britannico è uno </a:t>
            </a:r>
            <a:r>
              <a:rPr lang="nb-NO" sz="1440" dirty="0" err="1">
                <a:solidFill>
                  <a:prstClr val="black"/>
                </a:solidFill>
                <a:latin typeface="Arial" charset="0"/>
                <a:ea typeface="Arial" charset="0"/>
                <a:cs typeface="Arial" charset="0"/>
              </a:rPr>
              <a:t>sforzo </a:t>
            </a:r>
            <a:r>
              <a:rPr lang="nb-NO" sz="1440" dirty="0" err="1">
                <a:solidFill>
                  <a:prstClr val="black"/>
                </a:solidFill>
                <a:latin typeface="Arial" charset="0"/>
                <a:ea typeface="Arial" charset="0"/>
                <a:cs typeface="Arial" charset="0"/>
              </a:rPr>
              <a:t>pionieristico </a:t>
            </a:r>
            <a:r>
              <a:rPr lang="nb-NO" sz="1440" dirty="0" err="1">
                <a:solidFill>
                  <a:prstClr val="black"/>
                </a:solidFill>
                <a:latin typeface="Arial" charset="0"/>
                <a:ea typeface="Arial" charset="0"/>
                <a:cs typeface="Arial" charset="0"/>
              </a:rPr>
              <a:t>che </a:t>
            </a:r>
            <a:r>
              <a:rPr lang="nb-NO" sz="1440" dirty="0" err="1">
                <a:solidFill>
                  <a:prstClr val="black"/>
                </a:solidFill>
                <a:latin typeface="Arial" charset="0"/>
                <a:ea typeface="Arial" charset="0"/>
                <a:cs typeface="Arial" charset="0"/>
              </a:rPr>
              <a:t>dovrebbe </a:t>
            </a:r>
            <a:r>
              <a:rPr lang="nb-NO" sz="1440" dirty="0">
                <a:solidFill>
                  <a:prstClr val="black"/>
                </a:solidFill>
                <a:latin typeface="Arial" charset="0"/>
                <a:ea typeface="Arial" charset="0"/>
                <a:cs typeface="Arial" charset="0"/>
              </a:rPr>
              <a:t>essere </a:t>
            </a:r>
            <a:r>
              <a:rPr lang="nb-NO" sz="1440" dirty="0" err="1">
                <a:solidFill>
                  <a:prstClr val="black"/>
                </a:solidFill>
                <a:latin typeface="Arial" charset="0"/>
                <a:ea typeface="Arial" charset="0"/>
                <a:cs typeface="Arial" charset="0"/>
              </a:rPr>
              <a:t>replicato </a:t>
            </a:r>
            <a:r>
              <a:rPr lang="nb-NO" sz="1440" dirty="0">
                <a:solidFill>
                  <a:prstClr val="black"/>
                </a:solidFill>
                <a:latin typeface="Arial" charset="0"/>
                <a:ea typeface="Arial" charset="0"/>
                <a:cs typeface="Arial" charset="0"/>
              </a:rPr>
              <a:t>e </a:t>
            </a:r>
            <a:r>
              <a:rPr lang="nb-NO" sz="1440" dirty="0" err="1">
                <a:solidFill>
                  <a:prstClr val="black"/>
                </a:solidFill>
                <a:latin typeface="Arial" charset="0"/>
                <a:ea typeface="Arial" charset="0"/>
                <a:cs typeface="Arial" charset="0"/>
              </a:rPr>
              <a:t>integrato </a:t>
            </a:r>
            <a:r>
              <a:rPr lang="nb-NO" sz="1440" dirty="0" err="1">
                <a:solidFill>
                  <a:prstClr val="black"/>
                </a:solidFill>
                <a:latin typeface="Arial" charset="0"/>
                <a:ea typeface="Arial" charset="0"/>
                <a:cs typeface="Arial" charset="0"/>
              </a:rPr>
              <a:t>nei </a:t>
            </a:r>
            <a:r>
              <a:rPr lang="nb-NO" sz="1440" dirty="0" err="1">
                <a:solidFill>
                  <a:prstClr val="black"/>
                </a:solidFill>
                <a:latin typeface="Arial" charset="0"/>
                <a:ea typeface="Arial" charset="0"/>
                <a:cs typeface="Arial" charset="0"/>
              </a:rPr>
              <a:t>corsi </a:t>
            </a:r>
            <a:r>
              <a:rPr lang="nb-NO" sz="1440" dirty="0" err="1">
                <a:solidFill>
                  <a:prstClr val="black"/>
                </a:solidFill>
                <a:latin typeface="Arial" charset="0"/>
                <a:ea typeface="Arial" charset="0"/>
                <a:cs typeface="Arial" charset="0"/>
              </a:rPr>
              <a:t>accademici </a:t>
            </a:r>
            <a:r>
              <a:rPr lang="nb-NO" sz="1440" dirty="0">
                <a:solidFill>
                  <a:prstClr val="black"/>
                </a:solidFill>
                <a:latin typeface="Arial" charset="0"/>
                <a:ea typeface="Arial" charset="0"/>
                <a:cs typeface="Arial" charset="0"/>
              </a:rPr>
              <a:t>e </a:t>
            </a:r>
            <a:r>
              <a:rPr lang="nb-NO" sz="1440" dirty="0" err="1">
                <a:solidFill>
                  <a:prstClr val="black"/>
                </a:solidFill>
                <a:latin typeface="Arial" charset="0"/>
                <a:ea typeface="Arial" charset="0"/>
                <a:cs typeface="Arial" charset="0"/>
              </a:rPr>
              <a:t>professionali </a:t>
            </a:r>
            <a:r>
              <a:rPr lang="nb-NO" sz="1440" dirty="0" err="1">
                <a:solidFill>
                  <a:prstClr val="black"/>
                </a:solidFill>
                <a:latin typeface="Arial" charset="0"/>
                <a:ea typeface="Arial" charset="0"/>
                <a:cs typeface="Arial" charset="0"/>
              </a:rPr>
              <a:t>sulla sicurezza</a:t>
            </a:r>
            <a:r>
              <a:rPr lang="nb-NO" sz="1440" dirty="0">
                <a:solidFill>
                  <a:prstClr val="black"/>
                </a:solidFill>
                <a:latin typeface="Arial" charset="0"/>
                <a:ea typeface="Arial" charset="0"/>
                <a:cs typeface="Arial" charset="0"/>
              </a:rPr>
              <a:t>.</a:t>
            </a:r>
          </a:p>
          <a:p>
            <a:pPr marL="342900" indent="-342900" defTabSz="1097280" fontAlgn="base">
              <a:buFont typeface="Arial" charset="0"/>
              <a:buChar char="•"/>
              <a:defRPr/>
            </a:pPr>
            <a:r>
              <a:rPr lang="nb-NO" sz="1440" dirty="0">
                <a:solidFill>
                  <a:prstClr val="black"/>
                </a:solidFill>
                <a:latin typeface="Arial" charset="0"/>
                <a:ea typeface="Arial" charset="0"/>
                <a:cs typeface="Arial" charset="0"/>
              </a:rPr>
              <a:t>Smettete </a:t>
            </a:r>
            <a:r>
              <a:rPr lang="nb-NO" sz="1440" dirty="0">
                <a:solidFill>
                  <a:prstClr val="black"/>
                </a:solidFill>
                <a:latin typeface="Arial" charset="0"/>
                <a:ea typeface="Arial" charset="0"/>
                <a:cs typeface="Arial" charset="0"/>
              </a:rPr>
              <a:t>di</a:t>
            </a:r>
            <a:r>
              <a:rPr lang="nb-NO" sz="1440" dirty="0" err="1">
                <a:solidFill>
                  <a:prstClr val="black"/>
                </a:solidFill>
                <a:latin typeface="Arial" charset="0"/>
                <a:ea typeface="Arial" charset="0"/>
                <a:cs typeface="Arial" charset="0"/>
              </a:rPr>
              <a:t> criticare </a:t>
            </a:r>
            <a:r>
              <a:rPr lang="nb-NO" sz="1440" dirty="0" err="1">
                <a:solidFill>
                  <a:prstClr val="black"/>
                </a:solidFill>
                <a:latin typeface="Arial" charset="0"/>
                <a:ea typeface="Arial" charset="0"/>
                <a:cs typeface="Arial" charset="0"/>
              </a:rPr>
              <a:t>verbalmente </a:t>
            </a:r>
            <a:r>
              <a:rPr lang="nb-NO" sz="1440" dirty="0" err="1">
                <a:solidFill>
                  <a:prstClr val="black"/>
                </a:solidFill>
                <a:latin typeface="Arial" charset="0"/>
                <a:ea typeface="Arial" charset="0"/>
                <a:cs typeface="Arial" charset="0"/>
              </a:rPr>
              <a:t>le persone</a:t>
            </a:r>
            <a:r>
              <a:rPr lang="nb-NO" sz="1440" dirty="0">
                <a:solidFill>
                  <a:prstClr val="black"/>
                </a:solidFill>
                <a:latin typeface="Arial" charset="0"/>
                <a:ea typeface="Arial" charset="0"/>
                <a:cs typeface="Arial" charset="0"/>
              </a:rPr>
              <a:t>. </a:t>
            </a:r>
            <a:r>
              <a:rPr lang="nb-NO" sz="1440" dirty="0" err="1">
                <a:solidFill>
                  <a:prstClr val="black"/>
                </a:solidFill>
                <a:latin typeface="Arial" charset="0"/>
                <a:ea typeface="Arial" charset="0"/>
                <a:cs typeface="Arial" charset="0"/>
              </a:rPr>
              <a:t>Un coinvolgimento </a:t>
            </a:r>
            <a:r>
              <a:rPr lang="nb-NO" sz="1440" dirty="0" err="1">
                <a:solidFill>
                  <a:prstClr val="black"/>
                </a:solidFill>
                <a:latin typeface="Arial" charset="0"/>
                <a:ea typeface="Arial" charset="0"/>
                <a:cs typeface="Arial" charset="0"/>
              </a:rPr>
              <a:t>efficace </a:t>
            </a:r>
            <a:r>
              <a:rPr lang="nb-NO" sz="1440" dirty="0">
                <a:solidFill>
                  <a:prstClr val="black"/>
                </a:solidFill>
                <a:latin typeface="Arial" charset="0"/>
                <a:ea typeface="Arial" charset="0"/>
                <a:cs typeface="Arial" charset="0"/>
              </a:rPr>
              <a:t>e la fiducia </a:t>
            </a:r>
            <a:r>
              <a:rPr lang="nb-NO" sz="1440" dirty="0" err="1">
                <a:solidFill>
                  <a:prstClr val="black"/>
                </a:solidFill>
                <a:latin typeface="Arial" charset="0"/>
                <a:ea typeface="Arial" charset="0"/>
                <a:cs typeface="Arial" charset="0"/>
              </a:rPr>
              <a:t>richiedono </a:t>
            </a:r>
            <a:r>
              <a:rPr lang="nb-NO" sz="1440" dirty="0" err="1">
                <a:solidFill>
                  <a:prstClr val="black"/>
                </a:solidFill>
                <a:latin typeface="Arial" charset="0"/>
                <a:ea typeface="Arial" charset="0"/>
                <a:cs typeface="Arial" charset="0"/>
              </a:rPr>
              <a:t>rispetto </a:t>
            </a:r>
            <a:r>
              <a:rPr lang="nb-NO" sz="1440" dirty="0">
                <a:solidFill>
                  <a:prstClr val="black"/>
                </a:solidFill>
                <a:latin typeface="Arial" charset="0"/>
                <a:ea typeface="Arial" charset="0"/>
                <a:cs typeface="Arial" charset="0"/>
              </a:rPr>
              <a:t>per </a:t>
            </a:r>
            <a:r>
              <a:rPr lang="nb-NO" sz="1440" dirty="0" err="1">
                <a:solidFill>
                  <a:prstClr val="black"/>
                </a:solidFill>
                <a:latin typeface="Arial" charset="0"/>
                <a:ea typeface="Arial" charset="0"/>
                <a:cs typeface="Arial" charset="0"/>
              </a:rPr>
              <a:t>gli altri</a:t>
            </a:r>
            <a:r>
              <a:rPr lang="nb-NO" sz="1440" dirty="0">
                <a:solidFill>
                  <a:prstClr val="black"/>
                </a:solidFill>
                <a:latin typeface="Arial" charset="0"/>
                <a:ea typeface="Arial" charset="0"/>
                <a:cs typeface="Arial" charset="0"/>
              </a:rPr>
              <a:t>. La </a:t>
            </a:r>
            <a:r>
              <a:rPr lang="nb-NO" sz="1440" dirty="0" err="1">
                <a:solidFill>
                  <a:prstClr val="black"/>
                </a:solidFill>
                <a:latin typeface="Arial" charset="0"/>
                <a:ea typeface="Arial" charset="0"/>
                <a:cs typeface="Arial" charset="0"/>
              </a:rPr>
              <a:t>professione </a:t>
            </a:r>
            <a:r>
              <a:rPr lang="nb-NO" sz="1440" dirty="0" err="1">
                <a:solidFill>
                  <a:prstClr val="black"/>
                </a:solidFill>
                <a:latin typeface="Arial" charset="0"/>
                <a:ea typeface="Arial" charset="0"/>
                <a:cs typeface="Arial" charset="0"/>
              </a:rPr>
              <a:t>della sicurezza </a:t>
            </a:r>
            <a:r>
              <a:rPr lang="nb-NO" sz="1440" dirty="0">
                <a:solidFill>
                  <a:prstClr val="black"/>
                </a:solidFill>
                <a:latin typeface="Arial" charset="0"/>
                <a:ea typeface="Arial" charset="0"/>
                <a:cs typeface="Arial" charset="0"/>
              </a:rPr>
              <a:t>deve </a:t>
            </a:r>
            <a:r>
              <a:rPr lang="nb-NO" sz="1440" dirty="0" err="1">
                <a:solidFill>
                  <a:prstClr val="black"/>
                </a:solidFill>
                <a:latin typeface="Arial" charset="0"/>
                <a:ea typeface="Arial" charset="0"/>
                <a:cs typeface="Arial" charset="0"/>
              </a:rPr>
              <a:t>rivedere </a:t>
            </a:r>
            <a:r>
              <a:rPr lang="nb-NO" sz="1440" dirty="0" err="1">
                <a:solidFill>
                  <a:prstClr val="black"/>
                </a:solidFill>
                <a:latin typeface="Arial" charset="0"/>
                <a:ea typeface="Arial" charset="0"/>
                <a:cs typeface="Arial" charset="0"/>
              </a:rPr>
              <a:t>la propria </a:t>
            </a:r>
            <a:r>
              <a:rPr lang="nb-NO" sz="1440" dirty="0" err="1">
                <a:solidFill>
                  <a:prstClr val="black"/>
                </a:solidFill>
                <a:latin typeface="Arial" charset="0"/>
                <a:ea typeface="Arial" charset="0"/>
                <a:cs typeface="Arial" charset="0"/>
              </a:rPr>
              <a:t>prospettiva </a:t>
            </a:r>
            <a:r>
              <a:rPr lang="nb-NO" sz="1440" dirty="0">
                <a:solidFill>
                  <a:prstClr val="black"/>
                </a:solidFill>
                <a:latin typeface="Arial" charset="0"/>
                <a:ea typeface="Arial" charset="0"/>
                <a:cs typeface="Arial" charset="0"/>
              </a:rPr>
              <a:t>nei confronti </a:t>
            </a:r>
            <a:r>
              <a:rPr lang="nb-NO" sz="1440" dirty="0" err="1">
                <a:solidFill>
                  <a:prstClr val="black"/>
                </a:solidFill>
                <a:latin typeface="Arial" charset="0"/>
                <a:ea typeface="Arial" charset="0"/>
                <a:cs typeface="Arial" charset="0"/>
              </a:rPr>
              <a:t>dei</a:t>
            </a:r>
            <a:r>
              <a:rPr lang="nb-NO" sz="1440" dirty="0">
                <a:solidFill>
                  <a:prstClr val="black"/>
                </a:solidFill>
                <a:latin typeface="Arial" charset="0"/>
                <a:ea typeface="Arial" charset="0"/>
                <a:cs typeface="Arial" charset="0"/>
              </a:rPr>
              <a:t> non </a:t>
            </a:r>
            <a:r>
              <a:rPr lang="nb-NO" sz="1440" dirty="0" err="1">
                <a:solidFill>
                  <a:prstClr val="black"/>
                </a:solidFill>
                <a:latin typeface="Arial" charset="0"/>
                <a:ea typeface="Arial" charset="0"/>
                <a:cs typeface="Arial" charset="0"/>
              </a:rPr>
              <a:t>specialisti </a:t>
            </a:r>
            <a:r>
              <a:rPr lang="nb-NO" sz="1440" dirty="0">
                <a:solidFill>
                  <a:prstClr val="black"/>
                </a:solidFill>
                <a:latin typeface="Arial" charset="0"/>
                <a:ea typeface="Arial" charset="0"/>
                <a:cs typeface="Arial" charset="0"/>
              </a:rPr>
              <a:t>e </a:t>
            </a:r>
            <a:r>
              <a:rPr lang="nb-NO" sz="1440" dirty="0" err="1">
                <a:solidFill>
                  <a:prstClr val="black"/>
                </a:solidFill>
                <a:latin typeface="Arial" charset="0"/>
                <a:ea typeface="Arial" charset="0"/>
                <a:cs typeface="Arial" charset="0"/>
              </a:rPr>
              <a:t>accettare</a:t>
            </a:r>
            <a:r>
              <a:rPr lang="nb-NO" sz="1440" dirty="0">
                <a:solidFill>
                  <a:prstClr val="black"/>
                </a:solidFill>
                <a:latin typeface="Arial" charset="0"/>
                <a:ea typeface="Arial" charset="0"/>
                <a:cs typeface="Arial" charset="0"/>
              </a:rPr>
              <a:t> che </a:t>
            </a:r>
            <a:r>
              <a:rPr lang="nb-NO" sz="1440" dirty="0" err="1">
                <a:solidFill>
                  <a:prstClr val="black"/>
                </a:solidFill>
                <a:latin typeface="Arial" charset="0"/>
                <a:ea typeface="Arial" charset="0"/>
                <a:cs typeface="Arial" charset="0"/>
              </a:rPr>
              <a:t>essi </a:t>
            </a:r>
            <a:r>
              <a:rPr lang="nb-NO" sz="1440" dirty="0" err="1">
                <a:solidFill>
                  <a:prstClr val="black"/>
                </a:solidFill>
                <a:latin typeface="Arial" charset="0"/>
                <a:ea typeface="Arial" charset="0"/>
                <a:cs typeface="Arial" charset="0"/>
              </a:rPr>
              <a:t>sono </a:t>
            </a:r>
            <a:r>
              <a:rPr lang="nb-NO" sz="1440" dirty="0" err="1">
                <a:solidFill>
                  <a:prstClr val="black"/>
                </a:solidFill>
                <a:latin typeface="Arial" charset="0"/>
                <a:ea typeface="Arial" charset="0"/>
                <a:cs typeface="Arial" charset="0"/>
              </a:rPr>
              <a:t>gli </a:t>
            </a:r>
            <a:r>
              <a:rPr lang="nb-NO" sz="1440" dirty="0" err="1">
                <a:solidFill>
                  <a:prstClr val="black"/>
                </a:solidFill>
                <a:latin typeface="Arial" charset="0"/>
                <a:ea typeface="Arial" charset="0"/>
                <a:cs typeface="Arial" charset="0"/>
              </a:rPr>
              <a:t>unici </a:t>
            </a:r>
            <a:r>
              <a:rPr lang="nb-NO" sz="1440" dirty="0">
                <a:solidFill>
                  <a:prstClr val="black"/>
                </a:solidFill>
                <a:latin typeface="Arial" charset="0"/>
                <a:ea typeface="Arial" charset="0"/>
                <a:cs typeface="Arial" charset="0"/>
              </a:rPr>
              <a:t>stakeholder </a:t>
            </a:r>
            <a:r>
              <a:rPr lang="nb-NO" sz="1440" dirty="0" err="1">
                <a:solidFill>
                  <a:prstClr val="black"/>
                </a:solidFill>
                <a:latin typeface="Arial" charset="0"/>
                <a:ea typeface="Arial" charset="0"/>
                <a:cs typeface="Arial" charset="0"/>
              </a:rPr>
              <a:t>nell'ecosistema</a:t>
            </a:r>
            <a:r>
              <a:rPr lang="nb-NO" sz="1440" dirty="0">
                <a:solidFill>
                  <a:prstClr val="black"/>
                </a:solidFill>
                <a:latin typeface="Arial" charset="0"/>
                <a:ea typeface="Arial" charset="0"/>
                <a:cs typeface="Arial" charset="0"/>
              </a:rPr>
              <a:t> </a:t>
            </a:r>
            <a:r>
              <a:rPr lang="nb-NO" sz="1440" dirty="0">
                <a:solidFill>
                  <a:prstClr val="black"/>
                </a:solidFill>
                <a:latin typeface="Arial" charset="0"/>
                <a:ea typeface="Arial" charset="0"/>
                <a:cs typeface="Arial" charset="0"/>
              </a:rPr>
              <a:t>per </a:t>
            </a:r>
            <a:r>
              <a:rPr lang="nb-NO" sz="1440" dirty="0" err="1">
                <a:solidFill>
                  <a:prstClr val="black"/>
                </a:solidFill>
                <a:latin typeface="Arial" charset="0"/>
                <a:ea typeface="Arial" charset="0"/>
                <a:cs typeface="Arial" charset="0"/>
              </a:rPr>
              <a:t>i quali </a:t>
            </a:r>
            <a:r>
              <a:rPr lang="nb-NO" sz="1440" dirty="0" err="1">
                <a:solidFill>
                  <a:prstClr val="black"/>
                </a:solidFill>
                <a:latin typeface="Arial" charset="0"/>
                <a:ea typeface="Arial" charset="0"/>
                <a:cs typeface="Arial" charset="0"/>
              </a:rPr>
              <a:t>la sicurezza </a:t>
            </a:r>
            <a:r>
              <a:rPr lang="nb-NO" sz="1440" dirty="0">
                <a:solidFill>
                  <a:prstClr val="black"/>
                </a:solidFill>
                <a:latin typeface="Arial" charset="0"/>
                <a:ea typeface="Arial" charset="0"/>
                <a:cs typeface="Arial" charset="0"/>
              </a:rPr>
              <a:t>è </a:t>
            </a:r>
            <a:r>
              <a:rPr lang="nb-NO" sz="1440" dirty="0" err="1">
                <a:solidFill>
                  <a:prstClr val="black"/>
                </a:solidFill>
                <a:latin typeface="Arial" charset="0"/>
                <a:ea typeface="Arial" charset="0"/>
                <a:cs typeface="Arial" charset="0"/>
              </a:rPr>
              <a:t>il </a:t>
            </a:r>
            <a:r>
              <a:rPr lang="nb-NO" sz="1440" dirty="0" err="1">
                <a:solidFill>
                  <a:prstClr val="black"/>
                </a:solidFill>
                <a:latin typeface="Arial" charset="0"/>
                <a:ea typeface="Arial" charset="0"/>
                <a:cs typeface="Arial" charset="0"/>
              </a:rPr>
              <a:t>ruolo</a:t>
            </a:r>
            <a:r>
              <a:rPr lang="nb-NO" sz="1440" dirty="0">
                <a:solidFill>
                  <a:prstClr val="black"/>
                </a:solidFill>
                <a:latin typeface="Arial" charset="0"/>
                <a:ea typeface="Arial" charset="0"/>
                <a:cs typeface="Arial" charset="0"/>
              </a:rPr>
              <a:t> principale</a:t>
            </a:r>
            <a:r>
              <a:rPr lang="nb-NO" sz="1440" dirty="0">
                <a:solidFill>
                  <a:prstClr val="black"/>
                </a:solidFill>
                <a:latin typeface="Arial" charset="0"/>
                <a:ea typeface="Arial" charset="0"/>
                <a:cs typeface="Arial" charset="0"/>
              </a:rPr>
              <a:t>. E </a:t>
            </a:r>
            <a:r>
              <a:rPr lang="nb-NO" sz="1440" dirty="0">
                <a:solidFill>
                  <a:prstClr val="black"/>
                </a:solidFill>
                <a:latin typeface="Arial" charset="0"/>
                <a:ea typeface="Arial" charset="0"/>
                <a:cs typeface="Arial" charset="0"/>
              </a:rPr>
              <a:t>devono </a:t>
            </a:r>
            <a:r>
              <a:rPr lang="nb-NO" sz="1440" dirty="0" err="1">
                <a:solidFill>
                  <a:prstClr val="black"/>
                </a:solidFill>
                <a:latin typeface="Arial" charset="0"/>
                <a:ea typeface="Arial" charset="0"/>
                <a:cs typeface="Arial" charset="0"/>
              </a:rPr>
              <a:t>cambiare </a:t>
            </a:r>
            <a:r>
              <a:rPr lang="nb-NO" sz="1440" dirty="0" err="1">
                <a:solidFill>
                  <a:prstClr val="black"/>
                </a:solidFill>
                <a:latin typeface="Arial" charset="0"/>
                <a:ea typeface="Arial" charset="0"/>
                <a:cs typeface="Arial" charset="0"/>
              </a:rPr>
              <a:t>il </a:t>
            </a:r>
            <a:r>
              <a:rPr lang="nb-NO" sz="1440" dirty="0" err="1">
                <a:solidFill>
                  <a:prstClr val="black"/>
                </a:solidFill>
                <a:latin typeface="Arial" charset="0"/>
                <a:ea typeface="Arial" charset="0"/>
                <a:cs typeface="Arial" charset="0"/>
              </a:rPr>
              <a:t>linguaggio </a:t>
            </a:r>
            <a:r>
              <a:rPr lang="nb-NO" sz="1440" dirty="0" err="1">
                <a:solidFill>
                  <a:prstClr val="black"/>
                </a:solidFill>
                <a:latin typeface="Arial" charset="0"/>
                <a:ea typeface="Arial" charset="0"/>
                <a:cs typeface="Arial" charset="0"/>
              </a:rPr>
              <a:t>che </a:t>
            </a:r>
            <a:r>
              <a:rPr lang="nb-NO" sz="1440" dirty="0" err="1">
                <a:solidFill>
                  <a:prstClr val="black"/>
                </a:solidFill>
                <a:latin typeface="Arial" charset="0"/>
                <a:ea typeface="Arial" charset="0"/>
                <a:cs typeface="Arial" charset="0"/>
              </a:rPr>
              <a:t>usano </a:t>
            </a:r>
            <a:r>
              <a:rPr lang="nb-NO" sz="1440" dirty="0">
                <a:solidFill>
                  <a:prstClr val="black"/>
                </a:solidFill>
                <a:latin typeface="Arial" charset="0"/>
                <a:ea typeface="Arial" charset="0"/>
                <a:cs typeface="Arial" charset="0"/>
              </a:rPr>
              <a:t>per </a:t>
            </a:r>
            <a:r>
              <a:rPr lang="nb-NO" sz="1440" dirty="0" err="1">
                <a:solidFill>
                  <a:prstClr val="black"/>
                </a:solidFill>
                <a:latin typeface="Arial" charset="0"/>
                <a:ea typeface="Arial" charset="0"/>
                <a:cs typeface="Arial" charset="0"/>
              </a:rPr>
              <a:t>riflettere </a:t>
            </a:r>
            <a:r>
              <a:rPr lang="nb-NO" sz="1440" dirty="0" err="1">
                <a:solidFill>
                  <a:prstClr val="black"/>
                </a:solidFill>
                <a:latin typeface="Arial" charset="0"/>
                <a:ea typeface="Arial" charset="0"/>
                <a:cs typeface="Arial" charset="0"/>
              </a:rPr>
              <a:t>questo cambiamento</a:t>
            </a:r>
            <a:r>
              <a:rPr lang="nb-NO" sz="1440" dirty="0">
                <a:solidFill>
                  <a:prstClr val="black"/>
                </a:solidFill>
                <a:latin typeface="Arial" charset="0"/>
                <a:ea typeface="Arial" charset="0"/>
                <a:cs typeface="Arial" charset="0"/>
              </a:rPr>
              <a:t>: </a:t>
            </a:r>
            <a:r>
              <a:rPr lang="nb-NO" sz="1440" dirty="0" err="1">
                <a:solidFill>
                  <a:prstClr val="black"/>
                </a:solidFill>
                <a:latin typeface="Arial" charset="0"/>
                <a:ea typeface="Arial" charset="0"/>
                <a:cs typeface="Arial" charset="0"/>
              </a:rPr>
              <a:t>non </a:t>
            </a:r>
            <a:r>
              <a:rPr lang="nb-NO" sz="1440" dirty="0">
                <a:solidFill>
                  <a:prstClr val="black"/>
                </a:solidFill>
                <a:latin typeface="Arial" charset="0"/>
                <a:ea typeface="Arial" charset="0"/>
                <a:cs typeface="Arial" charset="0"/>
              </a:rPr>
              <a:t>devono </a:t>
            </a:r>
            <a:r>
              <a:rPr lang="nb-NO" sz="1440" dirty="0">
                <a:solidFill>
                  <a:prstClr val="black"/>
                </a:solidFill>
                <a:latin typeface="Arial" charset="0"/>
                <a:ea typeface="Arial" charset="0"/>
                <a:cs typeface="Arial" charset="0"/>
              </a:rPr>
              <a:t>più </a:t>
            </a:r>
            <a:r>
              <a:rPr lang="nb-NO" sz="1440" dirty="0">
                <a:solidFill>
                  <a:prstClr val="black"/>
                </a:solidFill>
                <a:latin typeface="Arial" charset="0"/>
                <a:ea typeface="Arial" charset="0"/>
                <a:cs typeface="Arial" charset="0"/>
              </a:rPr>
              <a:t>riferirsi </a:t>
            </a:r>
            <a:r>
              <a:rPr lang="nb-NO" sz="1440" dirty="0" err="1">
                <a:solidFill>
                  <a:prstClr val="black"/>
                </a:solidFill>
                <a:latin typeface="Arial" charset="0"/>
                <a:ea typeface="Arial" charset="0"/>
                <a:cs typeface="Arial" charset="0"/>
              </a:rPr>
              <a:t>agli</a:t>
            </a:r>
            <a:r>
              <a:rPr lang="nb-NO" sz="1440" dirty="0">
                <a:solidFill>
                  <a:prstClr val="black"/>
                </a:solidFill>
                <a:latin typeface="Arial" charset="0"/>
                <a:ea typeface="Arial" charset="0"/>
                <a:cs typeface="Arial" charset="0"/>
              </a:rPr>
              <a:t> </a:t>
            </a:r>
            <a:r>
              <a:rPr lang="nb-NO" sz="1440" dirty="0" err="1">
                <a:solidFill>
                  <a:prstClr val="black"/>
                </a:solidFill>
                <a:latin typeface="Arial" charset="0"/>
                <a:ea typeface="Arial" charset="0"/>
                <a:cs typeface="Arial" charset="0"/>
              </a:rPr>
              <a:t>esseri umani </a:t>
            </a:r>
            <a:r>
              <a:rPr lang="nb-NO" sz="1440" dirty="0">
                <a:solidFill>
                  <a:prstClr val="black"/>
                </a:solidFill>
                <a:latin typeface="Arial" charset="0"/>
                <a:ea typeface="Arial" charset="0"/>
                <a:cs typeface="Arial" charset="0"/>
              </a:rPr>
              <a:t>come "</a:t>
            </a:r>
            <a:r>
              <a:rPr lang="nb-NO" sz="1440" dirty="0" err="1">
                <a:solidFill>
                  <a:prstClr val="black"/>
                </a:solidFill>
                <a:latin typeface="Arial" charset="0"/>
                <a:ea typeface="Arial" charset="0"/>
                <a:cs typeface="Arial" charset="0"/>
              </a:rPr>
              <a:t>il </a:t>
            </a:r>
            <a:r>
              <a:rPr lang="nb-NO" sz="1440" dirty="0">
                <a:solidFill>
                  <a:prstClr val="black"/>
                </a:solidFill>
                <a:latin typeface="Arial" charset="0"/>
                <a:ea typeface="Arial" charset="0"/>
                <a:cs typeface="Arial" charset="0"/>
              </a:rPr>
              <a:t>problema", </a:t>
            </a:r>
            <a:r>
              <a:rPr lang="nb-NO" sz="1440" dirty="0">
                <a:solidFill>
                  <a:prstClr val="black"/>
                </a:solidFill>
                <a:latin typeface="Arial" charset="0"/>
                <a:ea typeface="Arial" charset="0"/>
                <a:cs typeface="Arial" charset="0"/>
              </a:rPr>
              <a:t>"</a:t>
            </a:r>
            <a:r>
              <a:rPr lang="nb-NO" sz="1440" dirty="0" err="1">
                <a:solidFill>
                  <a:prstClr val="black"/>
                </a:solidFill>
                <a:latin typeface="Arial" charset="0"/>
                <a:ea typeface="Arial" charset="0"/>
                <a:cs typeface="Arial" charset="0"/>
              </a:rPr>
              <a:t>utenti</a:t>
            </a:r>
            <a:r>
              <a:rPr lang="nb-NO" sz="1440" dirty="0">
                <a:solidFill>
                  <a:prstClr val="black"/>
                </a:solidFill>
                <a:latin typeface="Arial" charset="0"/>
                <a:ea typeface="Arial" charset="0"/>
                <a:cs typeface="Arial" charset="0"/>
              </a:rPr>
              <a:t> stupidi</a:t>
            </a:r>
            <a:r>
              <a:rPr lang="nb-NO" sz="1440" dirty="0">
                <a:solidFill>
                  <a:prstClr val="black"/>
                </a:solidFill>
                <a:latin typeface="Arial" charset="0"/>
                <a:ea typeface="Arial" charset="0"/>
                <a:cs typeface="Arial" charset="0"/>
              </a:rPr>
              <a:t>" e </a:t>
            </a:r>
            <a:r>
              <a:rPr lang="nb-NO" sz="1440" dirty="0">
                <a:solidFill>
                  <a:prstClr val="black"/>
                </a:solidFill>
                <a:latin typeface="Arial" charset="0"/>
                <a:ea typeface="Arial" charset="0"/>
                <a:cs typeface="Arial" charset="0"/>
              </a:rPr>
              <a:t>"</a:t>
            </a:r>
            <a:r>
              <a:rPr lang="nb-NO" sz="1440" dirty="0" err="1">
                <a:solidFill>
                  <a:prstClr val="black"/>
                </a:solidFill>
                <a:latin typeface="Arial" charset="0"/>
                <a:ea typeface="Arial" charset="0"/>
                <a:cs typeface="Arial" charset="0"/>
              </a:rPr>
              <a:t>l'anello </a:t>
            </a:r>
            <a:r>
              <a:rPr lang="nb-NO" sz="1440" dirty="0" err="1">
                <a:solidFill>
                  <a:prstClr val="black"/>
                </a:solidFill>
                <a:latin typeface="Arial" charset="0"/>
                <a:ea typeface="Arial" charset="0"/>
                <a:cs typeface="Arial" charset="0"/>
              </a:rPr>
              <a:t>più debole</a:t>
            </a:r>
            <a:r>
              <a:rPr lang="nb-NO" sz="1440" dirty="0" err="1">
                <a:solidFill>
                  <a:prstClr val="black"/>
                </a:solidFill>
                <a:latin typeface="Arial" charset="0"/>
                <a:ea typeface="Arial" charset="0"/>
                <a:cs typeface="Arial" charset="0"/>
              </a:rPr>
              <a:t>".</a:t>
            </a:r>
            <a:endParaRPr lang="nb-NO" sz="1440" dirty="0">
              <a:solidFill>
                <a:prstClr val="black"/>
              </a:solidFill>
              <a:latin typeface="Arial" charset="0"/>
              <a:ea typeface="Arial" charset="0"/>
              <a:cs typeface="Arial" charset="0"/>
            </a:endParaRPr>
          </a:p>
        </p:txBody>
      </p:sp>
      <p:sp>
        <p:nvSpPr>
          <p:cNvPr id="8" name="Rektangel 7"/>
          <p:cNvSpPr/>
          <p:nvPr/>
        </p:nvSpPr>
        <p:spPr>
          <a:xfrm>
            <a:off x="12632473" y="2308366"/>
            <a:ext cx="240772" cy="424732"/>
          </a:xfrm>
          <a:prstGeom prst="rect">
            <a:avLst/>
          </a:prstGeom>
        </p:spPr>
        <p:txBody>
          <a:bodyPr wrap="none">
            <a:spAutoFit/>
          </a:bodyPr>
          <a:lstStyle/>
          <a:p>
            <a:pPr defTabSz="1097280">
              <a:defRPr/>
            </a:pPr>
            <a:r>
              <a:rPr lang="sk-SK" sz="2160" dirty="0">
                <a:solidFill>
                  <a:prstClr val="black"/>
                </a:solidFill>
                <a:latin typeface="Aptos" panose="02110004020202020204"/>
              </a:rPr>
              <a:t> </a:t>
            </a:r>
            <a:endParaRPr lang="nb-NO" sz="2160" dirty="0">
              <a:solidFill>
                <a:prstClr val="black"/>
              </a:solidFill>
              <a:latin typeface="Aptos" panose="02110004020202020204"/>
            </a:endParaRPr>
          </a:p>
        </p:txBody>
      </p:sp>
      <p:sp>
        <p:nvSpPr>
          <p:cNvPr id="9" name="Rektangel 8"/>
          <p:cNvSpPr/>
          <p:nvPr/>
        </p:nvSpPr>
        <p:spPr>
          <a:xfrm>
            <a:off x="7172661" y="3893201"/>
            <a:ext cx="240772" cy="424732"/>
          </a:xfrm>
          <a:prstGeom prst="rect">
            <a:avLst/>
          </a:prstGeom>
        </p:spPr>
        <p:txBody>
          <a:bodyPr wrap="none">
            <a:spAutoFit/>
          </a:bodyPr>
          <a:lstStyle/>
          <a:p>
            <a:pPr defTabSz="1097280">
              <a:defRPr/>
            </a:pPr>
            <a:r>
              <a:rPr lang="sk-SK" sz="2160" dirty="0">
                <a:solidFill>
                  <a:prstClr val="black"/>
                </a:solidFill>
                <a:latin typeface="Aptos" panose="02110004020202020204"/>
              </a:rPr>
              <a:t> </a:t>
            </a:r>
            <a:endParaRPr lang="nb-NO" sz="2160" dirty="0">
              <a:solidFill>
                <a:prstClr val="black"/>
              </a:solidFill>
              <a:latin typeface="Aptos" panose="02110004020202020204"/>
            </a:endParaRPr>
          </a:p>
        </p:txBody>
      </p:sp>
      <p:sp>
        <p:nvSpPr>
          <p:cNvPr id="10" name="Rektangel 9"/>
          <p:cNvSpPr/>
          <p:nvPr/>
        </p:nvSpPr>
        <p:spPr>
          <a:xfrm>
            <a:off x="7172661" y="3893201"/>
            <a:ext cx="240772" cy="424732"/>
          </a:xfrm>
          <a:prstGeom prst="rect">
            <a:avLst/>
          </a:prstGeom>
        </p:spPr>
        <p:txBody>
          <a:bodyPr wrap="none">
            <a:spAutoFit/>
          </a:bodyPr>
          <a:lstStyle/>
          <a:p>
            <a:pPr defTabSz="1097280">
              <a:defRPr/>
            </a:pPr>
            <a:r>
              <a:rPr lang="sk-SK" sz="2160" dirty="0">
                <a:solidFill>
                  <a:prstClr val="black"/>
                </a:solidFill>
                <a:latin typeface="Aptos" panose="02110004020202020204"/>
              </a:rPr>
              <a:t> </a:t>
            </a:r>
            <a:endParaRPr lang="nb-NO" sz="2160" dirty="0">
              <a:solidFill>
                <a:prstClr val="black"/>
              </a:solidFill>
              <a:latin typeface="Aptos" panose="02110004020202020204"/>
            </a:endParaRPr>
          </a:p>
        </p:txBody>
      </p:sp>
      <p:sp>
        <p:nvSpPr>
          <p:cNvPr id="11" name="TekstSylinder 10"/>
          <p:cNvSpPr txBox="1"/>
          <p:nvPr/>
        </p:nvSpPr>
        <p:spPr>
          <a:xfrm>
            <a:off x="7577257" y="1268182"/>
            <a:ext cx="5845423" cy="5955476"/>
          </a:xfrm>
          <a:prstGeom prst="rect">
            <a:avLst/>
          </a:prstGeom>
          <a:noFill/>
        </p:spPr>
        <p:txBody>
          <a:bodyPr wrap="square" rtlCol="0">
            <a:spAutoFit/>
          </a:bodyPr>
          <a:lstStyle/>
          <a:p>
            <a:pPr defTabSz="1097280">
              <a:defRPr/>
            </a:pPr>
            <a:r>
              <a:rPr lang="nb-NO" sz="1680" b="1" u="sng" dirty="0" err="1">
                <a:solidFill>
                  <a:prstClr val="black"/>
                </a:solidFill>
                <a:latin typeface="Arial" charset="0"/>
                <a:ea typeface="Arial" charset="0"/>
                <a:cs typeface="Arial" charset="0"/>
              </a:rPr>
              <a:t>CSIRT </a:t>
            </a:r>
            <a:r>
              <a:rPr lang="nb-NO" sz="1680" b="1" u="sng" dirty="0">
                <a:solidFill>
                  <a:prstClr val="black"/>
                </a:solidFill>
                <a:latin typeface="Arial" charset="0"/>
                <a:ea typeface="Arial" charset="0"/>
                <a:cs typeface="Arial" charset="0"/>
              </a:rPr>
              <a:t>/ </a:t>
            </a:r>
            <a:r>
              <a:rPr lang="nb-NO" sz="1680" b="1" u="sng" dirty="0" err="1">
                <a:solidFill>
                  <a:prstClr val="black"/>
                </a:solidFill>
                <a:latin typeface="Arial" charset="0"/>
                <a:ea typeface="Arial" charset="0"/>
                <a:cs typeface="Arial" charset="0"/>
              </a:rPr>
              <a:t>CERT </a:t>
            </a:r>
            <a:r>
              <a:rPr lang="nb-NO" sz="1680" b="1" u="sng" dirty="0">
                <a:solidFill>
                  <a:prstClr val="black"/>
                </a:solidFill>
                <a:latin typeface="Arial" charset="0"/>
                <a:ea typeface="Arial" charset="0"/>
                <a:cs typeface="Arial" charset="0"/>
              </a:rPr>
              <a:t>e </a:t>
            </a:r>
            <a:r>
              <a:rPr lang="nb-NO" sz="1680" b="1" u="sng" dirty="0" err="1">
                <a:solidFill>
                  <a:prstClr val="black"/>
                </a:solidFill>
                <a:latin typeface="Arial" charset="0"/>
                <a:ea typeface="Arial" charset="0"/>
                <a:cs typeface="Arial" charset="0"/>
              </a:rPr>
              <a:t>SOC</a:t>
            </a:r>
            <a:endParaRPr lang="nb-NO" sz="1680" b="1" u="sng" dirty="0">
              <a:solidFill>
                <a:prstClr val="black"/>
              </a:solidFill>
              <a:latin typeface="Arial" charset="0"/>
              <a:ea typeface="Arial" charset="0"/>
              <a:cs typeface="Arial" charset="0"/>
            </a:endParaRPr>
          </a:p>
          <a:p>
            <a:pPr defTabSz="1097280">
              <a:defRPr/>
            </a:pPr>
            <a:endParaRPr lang="nb-NO" sz="1920" dirty="0">
              <a:solidFill>
                <a:prstClr val="black"/>
              </a:solidFill>
              <a:latin typeface="Arial" charset="0"/>
              <a:ea typeface="Arial" charset="0"/>
              <a:cs typeface="Arial" charset="0"/>
            </a:endParaRPr>
          </a:p>
          <a:p>
            <a:pPr marL="342900" indent="-342900" defTabSz="1097280" fontAlgn="base">
              <a:buFont typeface="Arial" charset="0"/>
              <a:buChar char="•"/>
              <a:defRPr/>
            </a:pPr>
            <a:r>
              <a:rPr lang="nb-NO" sz="1500" dirty="0" err="1">
                <a:solidFill>
                  <a:prstClr val="black"/>
                </a:solidFill>
                <a:latin typeface="Arial" charset="0"/>
                <a:ea typeface="Arial" charset="0"/>
                <a:cs typeface="Arial" charset="0"/>
              </a:rPr>
              <a:t>Prenditi </a:t>
            </a:r>
            <a:r>
              <a:rPr lang="nb-NO" sz="1500" dirty="0">
                <a:solidFill>
                  <a:prstClr val="black"/>
                </a:solidFill>
                <a:latin typeface="Arial" charset="0"/>
                <a:ea typeface="Arial" charset="0"/>
                <a:cs typeface="Arial" charset="0"/>
              </a:rPr>
              <a:t>cura </a:t>
            </a:r>
            <a:r>
              <a:rPr lang="nb-NO" sz="1500" dirty="0">
                <a:solidFill>
                  <a:prstClr val="black"/>
                </a:solidFill>
                <a:latin typeface="Arial" charset="0"/>
                <a:ea typeface="Arial" charset="0"/>
                <a:cs typeface="Arial" charset="0"/>
              </a:rPr>
              <a:t>del</a:t>
            </a:r>
            <a:r>
              <a:rPr lang="nb-NO" sz="1500" dirty="0" err="1">
                <a:solidFill>
                  <a:prstClr val="black"/>
                </a:solidFill>
                <a:latin typeface="Arial" charset="0"/>
                <a:ea typeface="Arial" charset="0"/>
                <a:cs typeface="Arial" charset="0"/>
              </a:rPr>
              <a:t> tuo </a:t>
            </a:r>
            <a:r>
              <a:rPr lang="nb-NO" sz="1500" dirty="0">
                <a:solidFill>
                  <a:prstClr val="black"/>
                </a:solidFill>
                <a:latin typeface="Arial" charset="0"/>
                <a:ea typeface="Arial" charset="0"/>
                <a:cs typeface="Arial" charset="0"/>
              </a:rPr>
              <a:t>personale. </a:t>
            </a:r>
            <a:r>
              <a:rPr lang="nb-NO" sz="1500" dirty="0" err="1">
                <a:solidFill>
                  <a:prstClr val="black"/>
                </a:solidFill>
                <a:latin typeface="Arial" charset="0"/>
                <a:ea typeface="Arial" charset="0"/>
                <a:cs typeface="Arial" charset="0"/>
              </a:rPr>
              <a:t>Il burnout </a:t>
            </a:r>
            <a:r>
              <a:rPr lang="nb-NO" sz="1500" dirty="0">
                <a:solidFill>
                  <a:prstClr val="black"/>
                </a:solidFill>
                <a:latin typeface="Arial" charset="0"/>
                <a:ea typeface="Arial" charset="0"/>
                <a:cs typeface="Arial" charset="0"/>
              </a:rPr>
              <a:t>è </a:t>
            </a:r>
            <a:r>
              <a:rPr lang="nb-NO" sz="1500" dirty="0">
                <a:solidFill>
                  <a:prstClr val="black"/>
                </a:solidFill>
                <a:latin typeface="Arial" charset="0"/>
                <a:ea typeface="Arial" charset="0"/>
                <a:cs typeface="Arial" charset="0"/>
              </a:rPr>
              <a:t>causato </a:t>
            </a:r>
            <a:r>
              <a:rPr lang="nb-NO" sz="1500" dirty="0" err="1">
                <a:solidFill>
                  <a:prstClr val="black"/>
                </a:solidFill>
                <a:latin typeface="Arial" charset="0"/>
                <a:ea typeface="Arial" charset="0"/>
                <a:cs typeface="Arial" charset="0"/>
              </a:rPr>
              <a:t>in gran parte </a:t>
            </a:r>
            <a:r>
              <a:rPr lang="nb-NO" sz="1500" dirty="0">
                <a:solidFill>
                  <a:prstClr val="black"/>
                </a:solidFill>
                <a:latin typeface="Arial" charset="0"/>
                <a:ea typeface="Arial" charset="0"/>
                <a:cs typeface="Arial" charset="0"/>
              </a:rPr>
              <a:t>dal </a:t>
            </a:r>
            <a:r>
              <a:rPr lang="nb-NO" sz="1500" dirty="0" err="1">
                <a:solidFill>
                  <a:prstClr val="black"/>
                </a:solidFill>
                <a:latin typeface="Arial" charset="0"/>
                <a:ea typeface="Arial" charset="0"/>
                <a:cs typeface="Arial" charset="0"/>
              </a:rPr>
              <a:t>sovraccarico di lavoro</a:t>
            </a:r>
            <a:r>
              <a:rPr lang="nb-NO" sz="1500" dirty="0">
                <a:solidFill>
                  <a:prstClr val="black"/>
                </a:solidFill>
                <a:latin typeface="Arial" charset="0"/>
                <a:ea typeface="Arial" charset="0"/>
                <a:cs typeface="Arial" charset="0"/>
              </a:rPr>
              <a:t>, </a:t>
            </a:r>
            <a:r>
              <a:rPr lang="nb-NO" sz="1500" dirty="0" err="1">
                <a:solidFill>
                  <a:prstClr val="black"/>
                </a:solidFill>
                <a:latin typeface="Arial" charset="0"/>
                <a:ea typeface="Arial" charset="0"/>
                <a:cs typeface="Arial" charset="0"/>
              </a:rPr>
              <a:t>ma </a:t>
            </a:r>
            <a:r>
              <a:rPr lang="nb-NO" sz="1500" dirty="0" err="1">
                <a:solidFill>
                  <a:prstClr val="black"/>
                </a:solidFill>
                <a:latin typeface="Arial" charset="0"/>
                <a:ea typeface="Arial" charset="0"/>
                <a:cs typeface="Arial" charset="0"/>
              </a:rPr>
              <a:t>anche </a:t>
            </a:r>
            <a:r>
              <a:rPr lang="nb-NO" sz="1500" dirty="0">
                <a:solidFill>
                  <a:prstClr val="black"/>
                </a:solidFill>
                <a:latin typeface="Arial" charset="0"/>
                <a:ea typeface="Arial" charset="0"/>
                <a:cs typeface="Arial" charset="0"/>
              </a:rPr>
              <a:t>dalla </a:t>
            </a:r>
            <a:r>
              <a:rPr lang="nb-NO" sz="1500" dirty="0" err="1">
                <a:solidFill>
                  <a:prstClr val="black"/>
                </a:solidFill>
                <a:latin typeface="Arial" charset="0"/>
                <a:ea typeface="Arial" charset="0"/>
                <a:cs typeface="Arial" charset="0"/>
              </a:rPr>
              <a:t>noia </a:t>
            </a:r>
            <a:r>
              <a:rPr lang="nb-NO" sz="1500" dirty="0" err="1">
                <a:solidFill>
                  <a:prstClr val="black"/>
                </a:solidFill>
                <a:latin typeface="Arial" charset="0"/>
                <a:ea typeface="Arial" charset="0"/>
                <a:cs typeface="Arial" charset="0"/>
              </a:rPr>
              <a:t>derivante da </a:t>
            </a:r>
            <a:r>
              <a:rPr lang="nb-NO" sz="1500" dirty="0" err="1">
                <a:solidFill>
                  <a:prstClr val="black"/>
                </a:solidFill>
                <a:latin typeface="Arial" charset="0"/>
                <a:ea typeface="Arial" charset="0"/>
                <a:cs typeface="Arial" charset="0"/>
              </a:rPr>
              <a:t>attività</a:t>
            </a:r>
            <a:r>
              <a:rPr lang="nb-NO" sz="1500" dirty="0">
                <a:solidFill>
                  <a:prstClr val="black"/>
                </a:solidFill>
                <a:latin typeface="Arial" charset="0"/>
                <a:ea typeface="Arial" charset="0"/>
                <a:cs typeface="Arial" charset="0"/>
              </a:rPr>
              <a:t> ripetitive</a:t>
            </a:r>
            <a:r>
              <a:rPr lang="nb-NO" sz="1500" dirty="0">
                <a:solidFill>
                  <a:prstClr val="black"/>
                </a:solidFill>
                <a:latin typeface="Arial" charset="0"/>
                <a:ea typeface="Arial" charset="0"/>
                <a:cs typeface="Arial" charset="0"/>
              </a:rPr>
              <a:t>. </a:t>
            </a:r>
            <a:r>
              <a:rPr lang="nb-NO" sz="1500" dirty="0" err="1">
                <a:solidFill>
                  <a:prstClr val="black"/>
                </a:solidFill>
                <a:latin typeface="Arial" charset="0"/>
                <a:ea typeface="Arial" charset="0"/>
                <a:cs typeface="Arial" charset="0"/>
              </a:rPr>
              <a:t>Le organizzazioni </a:t>
            </a:r>
            <a:r>
              <a:rPr lang="nb-NO" sz="1500" dirty="0">
                <a:solidFill>
                  <a:prstClr val="black"/>
                </a:solidFill>
                <a:latin typeface="Arial" charset="0"/>
                <a:ea typeface="Arial" charset="0"/>
                <a:cs typeface="Arial" charset="0"/>
              </a:rPr>
              <a:t>devono </a:t>
            </a:r>
            <a:r>
              <a:rPr lang="nb-NO" sz="1500" dirty="0" err="1">
                <a:solidFill>
                  <a:prstClr val="black"/>
                </a:solidFill>
                <a:latin typeface="Arial" charset="0"/>
                <a:ea typeface="Arial" charset="0"/>
                <a:cs typeface="Arial" charset="0"/>
              </a:rPr>
              <a:t>garantire </a:t>
            </a:r>
            <a:r>
              <a:rPr lang="nb-NO" sz="1500" dirty="0" err="1">
                <a:solidFill>
                  <a:prstClr val="black"/>
                </a:solidFill>
                <a:latin typeface="Arial" charset="0"/>
                <a:ea typeface="Arial" charset="0"/>
                <a:cs typeface="Arial" charset="0"/>
              </a:rPr>
              <a:t>livelli</a:t>
            </a:r>
            <a:r>
              <a:rPr lang="nb-NO" sz="1500" dirty="0">
                <a:solidFill>
                  <a:prstClr val="black"/>
                </a:solidFill>
                <a:latin typeface="Arial" charset="0"/>
                <a:ea typeface="Arial" charset="0"/>
                <a:cs typeface="Arial" charset="0"/>
              </a:rPr>
              <a:t> di personale </a:t>
            </a:r>
            <a:r>
              <a:rPr lang="nb-NO" sz="1500" dirty="0" err="1">
                <a:solidFill>
                  <a:prstClr val="black"/>
                </a:solidFill>
                <a:latin typeface="Arial" charset="0"/>
                <a:ea typeface="Arial" charset="0"/>
                <a:cs typeface="Arial" charset="0"/>
              </a:rPr>
              <a:t>sufficienti</a:t>
            </a:r>
            <a:r>
              <a:rPr lang="nb-NO" sz="1500" dirty="0">
                <a:solidFill>
                  <a:prstClr val="black"/>
                </a:solidFill>
                <a:latin typeface="Arial" charset="0"/>
                <a:ea typeface="Arial" charset="0"/>
                <a:cs typeface="Arial" charset="0"/>
              </a:rPr>
              <a:t>, </a:t>
            </a:r>
            <a:r>
              <a:rPr lang="nb-NO" sz="1500" dirty="0" err="1">
                <a:solidFill>
                  <a:prstClr val="black"/>
                </a:solidFill>
                <a:latin typeface="Arial" charset="0"/>
                <a:ea typeface="Arial" charset="0"/>
                <a:cs typeface="Arial" charset="0"/>
              </a:rPr>
              <a:t>il che </a:t>
            </a:r>
            <a:r>
              <a:rPr lang="nb-NO" sz="1500" dirty="0" err="1">
                <a:solidFill>
                  <a:prstClr val="black"/>
                </a:solidFill>
                <a:latin typeface="Arial" charset="0"/>
                <a:ea typeface="Arial" charset="0"/>
                <a:cs typeface="Arial" charset="0"/>
              </a:rPr>
              <a:t>può </a:t>
            </a:r>
            <a:r>
              <a:rPr lang="nb-NO" sz="1500" dirty="0">
                <a:solidFill>
                  <a:prstClr val="black"/>
                </a:solidFill>
                <a:latin typeface="Arial" charset="0"/>
                <a:ea typeface="Arial" charset="0"/>
                <a:cs typeface="Arial" charset="0"/>
              </a:rPr>
              <a:t>rappresentare una </a:t>
            </a:r>
            <a:r>
              <a:rPr lang="nb-NO" sz="1500" dirty="0" err="1">
                <a:solidFill>
                  <a:prstClr val="black"/>
                </a:solidFill>
                <a:latin typeface="Arial" charset="0"/>
                <a:ea typeface="Arial" charset="0"/>
                <a:cs typeface="Arial" charset="0"/>
              </a:rPr>
              <a:t>sfida </a:t>
            </a:r>
            <a:r>
              <a:rPr lang="nb-NO" sz="1500" dirty="0">
                <a:solidFill>
                  <a:prstClr val="black"/>
                </a:solidFill>
                <a:latin typeface="Arial" charset="0"/>
                <a:ea typeface="Arial" charset="0"/>
                <a:cs typeface="Arial" charset="0"/>
              </a:rPr>
              <a:t>per </a:t>
            </a:r>
            <a:r>
              <a:rPr lang="nb-NO" sz="1500" dirty="0" err="1">
                <a:solidFill>
                  <a:prstClr val="black"/>
                </a:solidFill>
                <a:latin typeface="Arial" charset="0"/>
                <a:ea typeface="Arial" charset="0"/>
                <a:cs typeface="Arial" charset="0"/>
              </a:rPr>
              <a:t>i CSIRT</a:t>
            </a:r>
            <a:r>
              <a:rPr lang="nb-NO" sz="1500" dirty="0" err="1">
                <a:solidFill>
                  <a:prstClr val="black"/>
                </a:solidFill>
                <a:latin typeface="Arial" charset="0"/>
                <a:ea typeface="Arial" charset="0"/>
                <a:cs typeface="Arial" charset="0"/>
              </a:rPr>
              <a:t>, dove </a:t>
            </a:r>
            <a:r>
              <a:rPr lang="nb-NO" sz="1500" dirty="0" err="1">
                <a:solidFill>
                  <a:prstClr val="black"/>
                </a:solidFill>
                <a:latin typeface="Arial" charset="0"/>
                <a:ea typeface="Arial" charset="0"/>
                <a:cs typeface="Arial" charset="0"/>
              </a:rPr>
              <a:t>la domanda </a:t>
            </a:r>
            <a:r>
              <a:rPr lang="nb-NO" sz="1500" dirty="0">
                <a:solidFill>
                  <a:prstClr val="black"/>
                </a:solidFill>
                <a:latin typeface="Arial" charset="0"/>
                <a:ea typeface="Arial" charset="0"/>
                <a:cs typeface="Arial" charset="0"/>
              </a:rPr>
              <a:t>è </a:t>
            </a:r>
            <a:r>
              <a:rPr lang="nb-NO" sz="1500" dirty="0" err="1">
                <a:solidFill>
                  <a:prstClr val="black"/>
                </a:solidFill>
                <a:latin typeface="Arial" charset="0"/>
                <a:ea typeface="Arial" charset="0"/>
                <a:cs typeface="Arial" charset="0"/>
              </a:rPr>
              <a:t>elevata </a:t>
            </a:r>
            <a:r>
              <a:rPr lang="nb-NO" sz="1500" dirty="0">
                <a:solidFill>
                  <a:prstClr val="black"/>
                </a:solidFill>
                <a:latin typeface="Arial" charset="0"/>
                <a:ea typeface="Arial" charset="0"/>
                <a:cs typeface="Arial" charset="0"/>
              </a:rPr>
              <a:t>durante </a:t>
            </a:r>
            <a:r>
              <a:rPr lang="nb-NO" sz="1500" dirty="0" err="1">
                <a:solidFill>
                  <a:prstClr val="black"/>
                </a:solidFill>
                <a:latin typeface="Arial" charset="0"/>
                <a:ea typeface="Arial" charset="0"/>
                <a:cs typeface="Arial" charset="0"/>
              </a:rPr>
              <a:t>gli incidenti</a:t>
            </a:r>
            <a:r>
              <a:rPr lang="nb-NO" sz="1500" dirty="0">
                <a:solidFill>
                  <a:prstClr val="black"/>
                </a:solidFill>
                <a:latin typeface="Arial" charset="0"/>
                <a:ea typeface="Arial" charset="0"/>
                <a:cs typeface="Arial" charset="0"/>
              </a:rPr>
              <a:t>, </a:t>
            </a:r>
            <a:r>
              <a:rPr lang="nb-NO" sz="1500" dirty="0" err="1">
                <a:solidFill>
                  <a:prstClr val="black"/>
                </a:solidFill>
                <a:latin typeface="Arial" charset="0"/>
                <a:ea typeface="Arial" charset="0"/>
                <a:cs typeface="Arial" charset="0"/>
              </a:rPr>
              <a:t>ma </a:t>
            </a:r>
            <a:r>
              <a:rPr lang="nb-NO" sz="1500" dirty="0" err="1">
                <a:solidFill>
                  <a:prstClr val="black"/>
                </a:solidFill>
                <a:latin typeface="Arial" charset="0"/>
                <a:ea typeface="Arial" charset="0"/>
                <a:cs typeface="Arial" charset="0"/>
              </a:rPr>
              <a:t>più bassa </a:t>
            </a:r>
            <a:r>
              <a:rPr lang="nb-NO" sz="1500" dirty="0">
                <a:solidFill>
                  <a:prstClr val="black"/>
                </a:solidFill>
                <a:latin typeface="Arial" charset="0"/>
                <a:ea typeface="Arial" charset="0"/>
                <a:cs typeface="Arial" charset="0"/>
              </a:rPr>
              <a:t>negli </a:t>
            </a:r>
            <a:r>
              <a:rPr lang="nb-NO" sz="1500" dirty="0" err="1">
                <a:solidFill>
                  <a:prstClr val="black"/>
                </a:solidFill>
                <a:latin typeface="Arial" charset="0"/>
                <a:ea typeface="Arial" charset="0"/>
                <a:cs typeface="Arial" charset="0"/>
              </a:rPr>
              <a:t>altri </a:t>
            </a:r>
            <a:r>
              <a:rPr lang="nb-NO" sz="1500" dirty="0">
                <a:solidFill>
                  <a:prstClr val="black"/>
                </a:solidFill>
                <a:latin typeface="Arial" charset="0"/>
                <a:ea typeface="Arial" charset="0"/>
                <a:cs typeface="Arial" charset="0"/>
              </a:rPr>
              <a:t>periodi. </a:t>
            </a:r>
            <a:r>
              <a:rPr lang="nb-NO" sz="1500" dirty="0">
                <a:solidFill>
                  <a:prstClr val="black"/>
                </a:solidFill>
                <a:latin typeface="Arial" charset="0"/>
                <a:ea typeface="Arial" charset="0"/>
                <a:cs typeface="Arial" charset="0"/>
              </a:rPr>
              <a:t>Una </a:t>
            </a:r>
            <a:r>
              <a:rPr lang="nb-NO" sz="1500" dirty="0" err="1">
                <a:solidFill>
                  <a:prstClr val="black"/>
                </a:solidFill>
                <a:latin typeface="Arial" charset="0"/>
                <a:ea typeface="Arial" charset="0"/>
                <a:cs typeface="Arial" charset="0"/>
              </a:rPr>
              <a:t>soluzione </a:t>
            </a:r>
            <a:r>
              <a:rPr lang="nb-NO" sz="1500" dirty="0" err="1">
                <a:solidFill>
                  <a:prstClr val="black"/>
                </a:solidFill>
                <a:latin typeface="Arial" charset="0"/>
                <a:ea typeface="Arial" charset="0"/>
                <a:cs typeface="Arial" charset="0"/>
              </a:rPr>
              <a:t>potrebbe </a:t>
            </a:r>
            <a:r>
              <a:rPr lang="nb-NO" sz="1500" dirty="0">
                <a:solidFill>
                  <a:prstClr val="black"/>
                </a:solidFill>
                <a:latin typeface="Arial" charset="0"/>
                <a:ea typeface="Arial" charset="0"/>
                <a:cs typeface="Arial" charset="0"/>
              </a:rPr>
              <a:t>essere </a:t>
            </a:r>
            <a:r>
              <a:rPr lang="nb-NO" sz="1500" dirty="0">
                <a:solidFill>
                  <a:prstClr val="black"/>
                </a:solidFill>
                <a:latin typeface="Arial" charset="0"/>
                <a:ea typeface="Arial" charset="0"/>
                <a:cs typeface="Arial" charset="0"/>
              </a:rPr>
              <a:t>quella di assegnare </a:t>
            </a:r>
            <a:r>
              <a:rPr lang="nb-NO" sz="1500" dirty="0" err="1">
                <a:solidFill>
                  <a:prstClr val="black"/>
                </a:solidFill>
                <a:latin typeface="Arial" charset="0"/>
                <a:ea typeface="Arial" charset="0"/>
                <a:cs typeface="Arial" charset="0"/>
              </a:rPr>
              <a:t>i compiti </a:t>
            </a:r>
            <a:r>
              <a:rPr lang="nb-NO" sz="1500" dirty="0" err="1">
                <a:solidFill>
                  <a:prstClr val="black"/>
                </a:solidFill>
                <a:latin typeface="Arial" charset="0"/>
                <a:ea typeface="Arial" charset="0"/>
                <a:cs typeface="Arial" charset="0"/>
              </a:rPr>
              <a:t>in modo</a:t>
            </a:r>
            <a:r>
              <a:rPr lang="nb-NO" sz="1500" dirty="0">
                <a:solidFill>
                  <a:prstClr val="black"/>
                </a:solidFill>
                <a:latin typeface="Arial" charset="0"/>
                <a:ea typeface="Arial" charset="0"/>
                <a:cs typeface="Arial" charset="0"/>
              </a:rPr>
              <a:t> più </a:t>
            </a:r>
            <a:r>
              <a:rPr lang="nb-NO" sz="1500" dirty="0" err="1">
                <a:solidFill>
                  <a:prstClr val="black"/>
                </a:solidFill>
                <a:latin typeface="Arial" charset="0"/>
                <a:ea typeface="Arial" charset="0"/>
                <a:cs typeface="Arial" charset="0"/>
              </a:rPr>
              <a:t>flessibile</a:t>
            </a:r>
            <a:r>
              <a:rPr lang="nb-NO" sz="1500" dirty="0">
                <a:solidFill>
                  <a:prstClr val="black"/>
                </a:solidFill>
                <a:latin typeface="Arial" charset="0"/>
                <a:ea typeface="Arial" charset="0"/>
                <a:cs typeface="Arial" charset="0"/>
              </a:rPr>
              <a:t>,</a:t>
            </a:r>
            <a:r>
              <a:rPr lang="nb-NO" sz="1500" dirty="0">
                <a:solidFill>
                  <a:prstClr val="black"/>
                </a:solidFill>
                <a:latin typeface="Arial" charset="0"/>
                <a:ea typeface="Arial" charset="0"/>
                <a:cs typeface="Arial" charset="0"/>
              </a:rPr>
              <a:t> ad esempio </a:t>
            </a:r>
            <a:r>
              <a:rPr lang="nb-NO" sz="1500" dirty="0" err="1">
                <a:solidFill>
                  <a:prstClr val="black"/>
                </a:solidFill>
                <a:latin typeface="Arial" charset="0"/>
                <a:ea typeface="Arial" charset="0"/>
                <a:cs typeface="Arial" charset="0"/>
              </a:rPr>
              <a:t>facendo </a:t>
            </a:r>
            <a:r>
              <a:rPr lang="nb-NO" sz="1500" dirty="0" err="1">
                <a:solidFill>
                  <a:prstClr val="black"/>
                </a:solidFill>
                <a:latin typeface="Arial" charset="0"/>
                <a:ea typeface="Arial" charset="0"/>
                <a:cs typeface="Arial" charset="0"/>
              </a:rPr>
              <a:t>lavorare</a:t>
            </a:r>
            <a:r>
              <a:rPr lang="nb-NO" sz="1500" dirty="0">
                <a:solidFill>
                  <a:prstClr val="black"/>
                </a:solidFill>
                <a:latin typeface="Arial" charset="0"/>
                <a:ea typeface="Arial" charset="0"/>
                <a:cs typeface="Arial" charset="0"/>
              </a:rPr>
              <a:t> il personale </a:t>
            </a:r>
            <a:r>
              <a:rPr lang="nb-NO" sz="1500" dirty="0" err="1">
                <a:solidFill>
                  <a:prstClr val="black"/>
                </a:solidFill>
                <a:latin typeface="Arial" charset="0"/>
                <a:ea typeface="Arial" charset="0"/>
                <a:cs typeface="Arial" charset="0"/>
              </a:rPr>
              <a:t>allo </a:t>
            </a:r>
            <a:r>
              <a:rPr lang="nb-NO" sz="1500" dirty="0" err="1">
                <a:solidFill>
                  <a:prstClr val="black"/>
                </a:solidFill>
                <a:latin typeface="Arial" charset="0"/>
                <a:ea typeface="Arial" charset="0"/>
                <a:cs typeface="Arial" charset="0"/>
              </a:rPr>
              <a:t>sviluppo </a:t>
            </a:r>
            <a:r>
              <a:rPr lang="nb-NO" sz="1500" dirty="0" err="1">
                <a:solidFill>
                  <a:prstClr val="black"/>
                </a:solidFill>
                <a:latin typeface="Arial" charset="0"/>
                <a:ea typeface="Arial" charset="0"/>
                <a:cs typeface="Arial" charset="0"/>
              </a:rPr>
              <a:t>di strumenti</a:t>
            </a:r>
            <a:r>
              <a:rPr lang="nb-NO" sz="1500" dirty="0">
                <a:solidFill>
                  <a:prstClr val="black"/>
                </a:solidFill>
                <a:latin typeface="Arial" charset="0"/>
                <a:ea typeface="Arial" charset="0"/>
                <a:cs typeface="Arial" charset="0"/>
              </a:rPr>
              <a:t>, </a:t>
            </a:r>
            <a:r>
              <a:rPr lang="nb-NO" sz="1500" dirty="0" err="1">
                <a:solidFill>
                  <a:prstClr val="black"/>
                </a:solidFill>
                <a:latin typeface="Arial" charset="0"/>
                <a:ea typeface="Arial" charset="0"/>
                <a:cs typeface="Arial" charset="0"/>
              </a:rPr>
              <a:t>alle risorse</a:t>
            </a:r>
            <a:r>
              <a:rPr lang="nb-NO" sz="1500" dirty="0">
                <a:solidFill>
                  <a:prstClr val="black"/>
                </a:solidFill>
                <a:latin typeface="Arial" charset="0"/>
                <a:ea typeface="Arial" charset="0"/>
                <a:cs typeface="Arial" charset="0"/>
              </a:rPr>
              <a:t> di competenze</a:t>
            </a:r>
            <a:r>
              <a:rPr lang="nb-NO" sz="1500" dirty="0">
                <a:solidFill>
                  <a:prstClr val="black"/>
                </a:solidFill>
                <a:latin typeface="Arial" charset="0"/>
                <a:ea typeface="Arial" charset="0"/>
                <a:cs typeface="Arial" charset="0"/>
              </a:rPr>
              <a:t>, </a:t>
            </a:r>
            <a:r>
              <a:rPr lang="nb-NO" sz="1500" dirty="0" err="1">
                <a:solidFill>
                  <a:prstClr val="black"/>
                </a:solidFill>
                <a:latin typeface="Arial" charset="0"/>
                <a:ea typeface="Arial" charset="0"/>
                <a:cs typeface="Arial" charset="0"/>
              </a:rPr>
              <a:t>al</a:t>
            </a:r>
            <a:r>
              <a:rPr lang="nb-NO" sz="1500" dirty="0">
                <a:solidFill>
                  <a:prstClr val="black"/>
                </a:solidFill>
                <a:latin typeface="Arial" charset="0"/>
                <a:ea typeface="Arial" charset="0"/>
                <a:cs typeface="Arial" charset="0"/>
              </a:rPr>
              <a:t> team </a:t>
            </a:r>
            <a:r>
              <a:rPr lang="nb-NO" sz="1500" dirty="0" err="1">
                <a:solidFill>
                  <a:prstClr val="black"/>
                </a:solidFill>
                <a:latin typeface="Arial" charset="0"/>
                <a:ea typeface="Arial" charset="0"/>
                <a:cs typeface="Arial" charset="0"/>
              </a:rPr>
              <a:t>building</a:t>
            </a:r>
            <a:r>
              <a:rPr lang="nb-NO" sz="1500" dirty="0">
                <a:solidFill>
                  <a:prstClr val="black"/>
                </a:solidFill>
                <a:latin typeface="Arial" charset="0"/>
                <a:ea typeface="Arial" charset="0"/>
                <a:cs typeface="Arial" charset="0"/>
              </a:rPr>
              <a:t> </a:t>
            </a:r>
            <a:r>
              <a:rPr lang="nb-NO" sz="1500" dirty="0">
                <a:solidFill>
                  <a:prstClr val="black"/>
                </a:solidFill>
                <a:latin typeface="Arial" charset="0"/>
                <a:ea typeface="Arial" charset="0"/>
                <a:cs typeface="Arial" charset="0"/>
              </a:rPr>
              <a:t>e </a:t>
            </a:r>
            <a:r>
              <a:rPr lang="nb-NO" sz="1500" dirty="0" err="1">
                <a:solidFill>
                  <a:prstClr val="black"/>
                </a:solidFill>
                <a:latin typeface="Arial" charset="0"/>
                <a:ea typeface="Arial" charset="0"/>
                <a:cs typeface="Arial" charset="0"/>
              </a:rPr>
              <a:t>alla condivisione delle conoscenze </a:t>
            </a:r>
            <a:r>
              <a:rPr lang="nb-NO" sz="1500" dirty="0" err="1">
                <a:solidFill>
                  <a:prstClr val="black"/>
                </a:solidFill>
                <a:latin typeface="Arial" charset="0"/>
                <a:ea typeface="Arial" charset="0"/>
                <a:cs typeface="Arial" charset="0"/>
              </a:rPr>
              <a:t>tra </a:t>
            </a:r>
            <a:r>
              <a:rPr lang="nb-NO" sz="1500" dirty="0">
                <a:solidFill>
                  <a:prstClr val="black"/>
                </a:solidFill>
                <a:latin typeface="Arial" charset="0"/>
                <a:ea typeface="Arial" charset="0"/>
                <a:cs typeface="Arial" charset="0"/>
              </a:rPr>
              <a:t>i team</a:t>
            </a:r>
            <a:r>
              <a:rPr lang="nb-NO" sz="1500" dirty="0">
                <a:solidFill>
                  <a:prstClr val="black"/>
                </a:solidFill>
                <a:latin typeface="Arial" charset="0"/>
                <a:ea typeface="Arial" charset="0"/>
                <a:cs typeface="Arial" charset="0"/>
              </a:rPr>
              <a:t>. </a:t>
            </a:r>
            <a:r>
              <a:rPr lang="nb-NO" sz="1500" dirty="0" err="1">
                <a:solidFill>
                  <a:prstClr val="black"/>
                </a:solidFill>
                <a:latin typeface="Arial" charset="0"/>
                <a:ea typeface="Arial" charset="0"/>
                <a:cs typeface="Arial" charset="0"/>
              </a:rPr>
              <a:t>La gestione </a:t>
            </a:r>
            <a:r>
              <a:rPr lang="nb-NO" sz="1500" dirty="0" err="1">
                <a:solidFill>
                  <a:prstClr val="black"/>
                </a:solidFill>
                <a:latin typeface="Arial" charset="0"/>
                <a:ea typeface="Arial" charset="0"/>
                <a:cs typeface="Arial" charset="0"/>
              </a:rPr>
              <a:t>degli incidenti </a:t>
            </a:r>
            <a:r>
              <a:rPr lang="nb-NO" sz="1500" dirty="0" err="1">
                <a:solidFill>
                  <a:prstClr val="black"/>
                </a:solidFill>
                <a:latin typeface="Arial" charset="0"/>
                <a:ea typeface="Arial" charset="0"/>
                <a:cs typeface="Arial" charset="0"/>
              </a:rPr>
              <a:t>che compromettono </a:t>
            </a:r>
            <a:r>
              <a:rPr lang="nb-NO" sz="1500" dirty="0" err="1">
                <a:solidFill>
                  <a:prstClr val="black"/>
                </a:solidFill>
                <a:latin typeface="Arial" charset="0"/>
                <a:ea typeface="Arial" charset="0"/>
                <a:cs typeface="Arial" charset="0"/>
              </a:rPr>
              <a:t>la sicurezza </a:t>
            </a:r>
            <a:r>
              <a:rPr lang="nb-NO" sz="1500" dirty="0">
                <a:solidFill>
                  <a:prstClr val="black"/>
                </a:solidFill>
                <a:latin typeface="Arial" charset="0"/>
                <a:ea typeface="Arial" charset="0"/>
                <a:cs typeface="Arial" charset="0"/>
              </a:rPr>
              <a:t>e </a:t>
            </a:r>
            <a:r>
              <a:rPr lang="nb-NO" sz="1500" dirty="0">
                <a:solidFill>
                  <a:prstClr val="black"/>
                </a:solidFill>
                <a:latin typeface="Arial" charset="0"/>
                <a:ea typeface="Arial" charset="0"/>
                <a:cs typeface="Arial" charset="0"/>
              </a:rPr>
              <a:t>i sistemi </a:t>
            </a:r>
            <a:r>
              <a:rPr lang="nb-NO" sz="1500" dirty="0" err="1">
                <a:solidFill>
                  <a:prstClr val="black"/>
                </a:solidFill>
                <a:latin typeface="Arial" charset="0"/>
                <a:ea typeface="Arial" charset="0"/>
                <a:cs typeface="Arial" charset="0"/>
              </a:rPr>
              <a:t>cyber-fisici </a:t>
            </a:r>
            <a:r>
              <a:rPr lang="nb-NO" sz="1500" dirty="0" err="1">
                <a:solidFill>
                  <a:prstClr val="black"/>
                </a:solidFill>
                <a:latin typeface="Arial" charset="0"/>
                <a:ea typeface="Arial" charset="0"/>
                <a:cs typeface="Arial" charset="0"/>
              </a:rPr>
              <a:t>può </a:t>
            </a:r>
            <a:r>
              <a:rPr lang="nb-NO" sz="1500" dirty="0">
                <a:solidFill>
                  <a:prstClr val="black"/>
                </a:solidFill>
                <a:latin typeface="Arial" charset="0"/>
                <a:ea typeface="Arial" charset="0"/>
                <a:cs typeface="Arial" charset="0"/>
              </a:rPr>
              <a:t>essere </a:t>
            </a:r>
            <a:r>
              <a:rPr lang="nb-NO" sz="1500" dirty="0" err="1">
                <a:solidFill>
                  <a:prstClr val="black"/>
                </a:solidFill>
                <a:latin typeface="Arial" charset="0"/>
                <a:ea typeface="Arial" charset="0"/>
                <a:cs typeface="Arial" charset="0"/>
              </a:rPr>
              <a:t>stressante</a:t>
            </a:r>
            <a:r>
              <a:rPr lang="nb-NO" sz="1500" dirty="0">
                <a:solidFill>
                  <a:prstClr val="black"/>
                </a:solidFill>
                <a:latin typeface="Arial" charset="0"/>
                <a:ea typeface="Arial" charset="0"/>
                <a:cs typeface="Arial" charset="0"/>
              </a:rPr>
              <a:t>: </a:t>
            </a:r>
            <a:r>
              <a:rPr lang="nb-NO" sz="1500" dirty="0" err="1">
                <a:solidFill>
                  <a:prstClr val="black"/>
                </a:solidFill>
                <a:latin typeface="Arial" charset="0"/>
                <a:ea typeface="Arial" charset="0"/>
                <a:cs typeface="Arial" charset="0"/>
              </a:rPr>
              <a:t>le organizzazioni </a:t>
            </a:r>
            <a:r>
              <a:rPr lang="nb-NO" sz="1500" dirty="0" err="1">
                <a:solidFill>
                  <a:prstClr val="black"/>
                </a:solidFill>
                <a:latin typeface="Arial" charset="0"/>
                <a:ea typeface="Arial" charset="0"/>
                <a:cs typeface="Arial" charset="0"/>
              </a:rPr>
              <a:t>hanno bisogno di </a:t>
            </a:r>
            <a:r>
              <a:rPr lang="nb-NO" sz="1500" dirty="0">
                <a:solidFill>
                  <a:prstClr val="black"/>
                </a:solidFill>
                <a:latin typeface="Arial" charset="0"/>
                <a:ea typeface="Arial" charset="0"/>
                <a:cs typeface="Arial" charset="0"/>
              </a:rPr>
              <a:t>un supporto </a:t>
            </a:r>
            <a:r>
              <a:rPr lang="nb-NO" sz="1500" dirty="0" err="1">
                <a:solidFill>
                  <a:prstClr val="black"/>
                </a:solidFill>
                <a:latin typeface="Arial" charset="0"/>
                <a:ea typeface="Arial" charset="0"/>
                <a:cs typeface="Arial" charset="0"/>
              </a:rPr>
              <a:t>adeguato </a:t>
            </a:r>
            <a:r>
              <a:rPr lang="nb-NO" sz="1500" dirty="0">
                <a:solidFill>
                  <a:prstClr val="black"/>
                </a:solidFill>
                <a:latin typeface="Arial" charset="0"/>
                <a:ea typeface="Arial" charset="0"/>
                <a:cs typeface="Arial" charset="0"/>
              </a:rPr>
              <a:t>per </a:t>
            </a:r>
            <a:r>
              <a:rPr lang="nb-NO" sz="1500" dirty="0" err="1">
                <a:solidFill>
                  <a:prstClr val="black"/>
                </a:solidFill>
                <a:latin typeface="Arial" charset="0"/>
                <a:ea typeface="Arial" charset="0"/>
                <a:cs typeface="Arial" charset="0"/>
              </a:rPr>
              <a:t>aiutare </a:t>
            </a:r>
            <a:r>
              <a:rPr lang="nb-NO" sz="1500" dirty="0">
                <a:solidFill>
                  <a:prstClr val="black"/>
                </a:solidFill>
                <a:latin typeface="Arial" charset="0"/>
                <a:ea typeface="Arial" charset="0"/>
                <a:cs typeface="Arial" charset="0"/>
              </a:rPr>
              <a:t>il personale </a:t>
            </a:r>
            <a:r>
              <a:rPr lang="nb-NO" sz="1500" dirty="0" err="1">
                <a:solidFill>
                  <a:prstClr val="black"/>
                </a:solidFill>
                <a:latin typeface="Arial" charset="0"/>
                <a:ea typeface="Arial" charset="0"/>
                <a:cs typeface="Arial" charset="0"/>
              </a:rPr>
              <a:t>ad</a:t>
            </a:r>
            <a:r>
              <a:rPr lang="nb-NO" sz="1500" dirty="0" err="1">
                <a:solidFill>
                  <a:prstClr val="black"/>
                </a:solidFill>
                <a:latin typeface="Arial" charset="0"/>
                <a:ea typeface="Arial" charset="0"/>
                <a:cs typeface="Arial" charset="0"/>
              </a:rPr>
              <a:t> affrontare </a:t>
            </a:r>
            <a:r>
              <a:rPr lang="nb-NO" sz="1500" dirty="0" err="1">
                <a:solidFill>
                  <a:prstClr val="black"/>
                </a:solidFill>
                <a:latin typeface="Arial" charset="0"/>
                <a:ea typeface="Arial" charset="0"/>
                <a:cs typeface="Arial" charset="0"/>
              </a:rPr>
              <a:t>le </a:t>
            </a:r>
            <a:r>
              <a:rPr lang="nb-NO" sz="1500" dirty="0" err="1">
                <a:solidFill>
                  <a:prstClr val="black"/>
                </a:solidFill>
                <a:latin typeface="Arial" charset="0"/>
                <a:ea typeface="Arial" charset="0"/>
                <a:cs typeface="Arial" charset="0"/>
              </a:rPr>
              <a:t>conseguenze</a:t>
            </a:r>
            <a:r>
              <a:rPr lang="nb-NO" sz="1500" dirty="0">
                <a:solidFill>
                  <a:prstClr val="black"/>
                </a:solidFill>
                <a:latin typeface="Arial" charset="0"/>
                <a:ea typeface="Arial" charset="0"/>
                <a:cs typeface="Arial" charset="0"/>
              </a:rPr>
              <a:t>.</a:t>
            </a:r>
          </a:p>
          <a:p>
            <a:pPr marL="342900" indent="-342900" defTabSz="1097280" fontAlgn="base">
              <a:buFont typeface="Arial" charset="0"/>
              <a:buChar char="•"/>
              <a:defRPr/>
            </a:pPr>
            <a:r>
              <a:rPr lang="nb-NO" sz="1500" dirty="0" err="1">
                <a:solidFill>
                  <a:prstClr val="black"/>
                </a:solidFill>
                <a:latin typeface="Arial" charset="0"/>
                <a:ea typeface="Arial" charset="0"/>
                <a:cs typeface="Arial" charset="0"/>
              </a:rPr>
              <a:t>Investire </a:t>
            </a:r>
            <a:r>
              <a:rPr lang="nb-NO" sz="1500" dirty="0">
                <a:solidFill>
                  <a:prstClr val="black"/>
                </a:solidFill>
                <a:latin typeface="Arial" charset="0"/>
                <a:ea typeface="Arial" charset="0"/>
                <a:cs typeface="Arial" charset="0"/>
              </a:rPr>
              <a:t>nella formazione e nella crescita personale. </a:t>
            </a:r>
            <a:r>
              <a:rPr lang="nb-NO" sz="1500" dirty="0" err="1">
                <a:solidFill>
                  <a:prstClr val="black"/>
                </a:solidFill>
                <a:latin typeface="Arial" charset="0"/>
                <a:ea typeface="Arial" charset="0"/>
                <a:cs typeface="Arial" charset="0"/>
              </a:rPr>
              <a:t>Possedere </a:t>
            </a:r>
            <a:r>
              <a:rPr lang="nb-NO" sz="1500" dirty="0" err="1">
                <a:solidFill>
                  <a:prstClr val="black"/>
                </a:solidFill>
                <a:latin typeface="Arial" charset="0"/>
                <a:ea typeface="Arial" charset="0"/>
                <a:cs typeface="Arial" charset="0"/>
              </a:rPr>
              <a:t>le </a:t>
            </a:r>
            <a:r>
              <a:rPr lang="nb-NO" sz="1500" dirty="0">
                <a:solidFill>
                  <a:prstClr val="black"/>
                </a:solidFill>
                <a:latin typeface="Arial" charset="0"/>
                <a:ea typeface="Arial" charset="0"/>
                <a:cs typeface="Arial" charset="0"/>
              </a:rPr>
              <a:t>competenze e </a:t>
            </a:r>
            <a:r>
              <a:rPr lang="nb-NO" sz="1500" dirty="0" err="1">
                <a:solidFill>
                  <a:prstClr val="black"/>
                </a:solidFill>
                <a:latin typeface="Arial" charset="0"/>
                <a:ea typeface="Arial" charset="0"/>
                <a:cs typeface="Arial" charset="0"/>
              </a:rPr>
              <a:t>la capacità </a:t>
            </a:r>
            <a:r>
              <a:rPr lang="nb-NO" sz="1500" dirty="0">
                <a:solidFill>
                  <a:prstClr val="black"/>
                </a:solidFill>
                <a:latin typeface="Arial" charset="0"/>
                <a:ea typeface="Arial" charset="0"/>
                <a:cs typeface="Arial" charset="0"/>
              </a:rPr>
              <a:t>di </a:t>
            </a:r>
            <a:r>
              <a:rPr lang="nb-NO" sz="1500" dirty="0" err="1">
                <a:solidFill>
                  <a:prstClr val="black"/>
                </a:solidFill>
                <a:latin typeface="Arial" charset="0"/>
                <a:ea typeface="Arial" charset="0"/>
                <a:cs typeface="Arial" charset="0"/>
              </a:rPr>
              <a:t>crescere </a:t>
            </a:r>
            <a:r>
              <a:rPr lang="nb-NO" sz="1500" dirty="0" err="1">
                <a:solidFill>
                  <a:prstClr val="black"/>
                </a:solidFill>
                <a:latin typeface="Arial" charset="0"/>
                <a:ea typeface="Arial" charset="0"/>
                <a:cs typeface="Arial" charset="0"/>
              </a:rPr>
              <a:t>sono </a:t>
            </a:r>
            <a:r>
              <a:rPr lang="nb-NO" sz="1500" dirty="0" err="1">
                <a:solidFill>
                  <a:prstClr val="black"/>
                </a:solidFill>
                <a:latin typeface="Arial" charset="0"/>
                <a:ea typeface="Arial" charset="0"/>
                <a:cs typeface="Arial" charset="0"/>
              </a:rPr>
              <a:t>fattori chiave </a:t>
            </a:r>
            <a:r>
              <a:rPr lang="nb-NO" sz="1500" dirty="0">
                <a:solidFill>
                  <a:prstClr val="black"/>
                </a:solidFill>
                <a:latin typeface="Arial" charset="0"/>
                <a:ea typeface="Arial" charset="0"/>
                <a:cs typeface="Arial" charset="0"/>
              </a:rPr>
              <a:t>per </a:t>
            </a:r>
            <a:r>
              <a:rPr lang="nb-NO" sz="1500" dirty="0">
                <a:solidFill>
                  <a:prstClr val="black"/>
                </a:solidFill>
                <a:latin typeface="Arial" charset="0"/>
                <a:ea typeface="Arial" charset="0"/>
                <a:cs typeface="Arial" charset="0"/>
              </a:rPr>
              <a:t>garantire prestazioni </a:t>
            </a:r>
            <a:r>
              <a:rPr lang="nb-NO" sz="1500" dirty="0" err="1">
                <a:solidFill>
                  <a:prstClr val="black"/>
                </a:solidFill>
                <a:latin typeface="Arial" charset="0"/>
                <a:ea typeface="Arial" charset="0"/>
                <a:cs typeface="Arial" charset="0"/>
              </a:rPr>
              <a:t>efficaci</a:t>
            </a:r>
            <a:r>
              <a:rPr lang="nb-NO" sz="1500" dirty="0">
                <a:solidFill>
                  <a:prstClr val="black"/>
                </a:solidFill>
                <a:latin typeface="Arial" charset="0"/>
                <a:ea typeface="Arial" charset="0"/>
                <a:cs typeface="Arial" charset="0"/>
              </a:rPr>
              <a:t>, </a:t>
            </a:r>
            <a:r>
              <a:rPr lang="nb-NO" sz="1500" dirty="0" err="1">
                <a:solidFill>
                  <a:prstClr val="black"/>
                </a:solidFill>
                <a:latin typeface="Arial" charset="0"/>
                <a:ea typeface="Arial" charset="0"/>
                <a:cs typeface="Arial" charset="0"/>
              </a:rPr>
              <a:t>fiducia </a:t>
            </a:r>
            <a:r>
              <a:rPr lang="nb-NO" sz="1500" dirty="0">
                <a:solidFill>
                  <a:prstClr val="black"/>
                </a:solidFill>
                <a:latin typeface="Arial" charset="0"/>
                <a:ea typeface="Arial" charset="0"/>
                <a:cs typeface="Arial" charset="0"/>
              </a:rPr>
              <a:t>e </a:t>
            </a:r>
            <a:r>
              <a:rPr lang="nb-NO" sz="1500" dirty="0" err="1">
                <a:solidFill>
                  <a:prstClr val="black"/>
                </a:solidFill>
                <a:latin typeface="Arial" charset="0"/>
                <a:ea typeface="Arial" charset="0"/>
                <a:cs typeface="Arial" charset="0"/>
              </a:rPr>
              <a:t>soddisfazione </a:t>
            </a:r>
            <a:r>
              <a:rPr lang="nb-NO" sz="1500" dirty="0" err="1">
                <a:solidFill>
                  <a:prstClr val="black"/>
                </a:solidFill>
                <a:latin typeface="Arial" charset="0"/>
                <a:ea typeface="Arial" charset="0"/>
                <a:cs typeface="Arial" charset="0"/>
              </a:rPr>
              <a:t>professionale </a:t>
            </a:r>
            <a:r>
              <a:rPr lang="nb-NO" sz="1500" dirty="0">
                <a:solidFill>
                  <a:prstClr val="black"/>
                </a:solidFill>
                <a:latin typeface="Arial" charset="0"/>
                <a:ea typeface="Arial" charset="0"/>
                <a:cs typeface="Arial" charset="0"/>
              </a:rPr>
              <a:t>del </a:t>
            </a:r>
            <a:r>
              <a:rPr lang="nb-NO" sz="1500" dirty="0">
                <a:solidFill>
                  <a:prstClr val="black"/>
                </a:solidFill>
                <a:latin typeface="Arial" charset="0"/>
                <a:ea typeface="Arial" charset="0"/>
                <a:cs typeface="Arial" charset="0"/>
              </a:rPr>
              <a:t>personale add</a:t>
            </a:r>
            <a:r>
              <a:rPr lang="nb-NO" sz="1500" dirty="0" err="1">
                <a:solidFill>
                  <a:prstClr val="black"/>
                </a:solidFill>
                <a:latin typeface="Arial" charset="0"/>
                <a:ea typeface="Arial" charset="0"/>
                <a:cs typeface="Arial" charset="0"/>
              </a:rPr>
              <a:t>etto alla sicurezza</a:t>
            </a:r>
            <a:r>
              <a:rPr lang="nb-NO" sz="1500" dirty="0">
                <a:solidFill>
                  <a:prstClr val="black"/>
                </a:solidFill>
                <a:latin typeface="Arial" charset="0"/>
                <a:ea typeface="Arial" charset="0"/>
                <a:cs typeface="Arial" charset="0"/>
              </a:rPr>
              <a:t>. In un </a:t>
            </a:r>
            <a:r>
              <a:rPr lang="nb-NO" sz="1500" dirty="0" err="1">
                <a:solidFill>
                  <a:prstClr val="black"/>
                </a:solidFill>
                <a:latin typeface="Arial" charset="0"/>
                <a:ea typeface="Arial" charset="0"/>
                <a:cs typeface="Arial" charset="0"/>
              </a:rPr>
              <a:t>contesto </a:t>
            </a:r>
            <a:r>
              <a:rPr lang="nb-NO" sz="1500" dirty="0">
                <a:solidFill>
                  <a:prstClr val="black"/>
                </a:solidFill>
                <a:latin typeface="Arial" charset="0"/>
                <a:ea typeface="Arial" charset="0"/>
                <a:cs typeface="Arial" charset="0"/>
              </a:rPr>
              <a:t>caratterizzato da</a:t>
            </a:r>
            <a:r>
              <a:rPr lang="nb-NO" sz="1500" dirty="0" err="1">
                <a:solidFill>
                  <a:prstClr val="black"/>
                </a:solidFill>
                <a:latin typeface="Arial" charset="0"/>
                <a:ea typeface="Arial" charset="0"/>
                <a:cs typeface="Arial" charset="0"/>
              </a:rPr>
              <a:t> minacce </a:t>
            </a:r>
            <a:r>
              <a:rPr lang="nb-NO" sz="1500" dirty="0" err="1">
                <a:solidFill>
                  <a:prstClr val="black"/>
                </a:solidFill>
                <a:latin typeface="Arial" charset="0"/>
                <a:ea typeface="Arial" charset="0"/>
                <a:cs typeface="Arial" charset="0"/>
              </a:rPr>
              <a:t>in</a:t>
            </a:r>
            <a:r>
              <a:rPr lang="nb-NO" sz="1500" dirty="0" err="1">
                <a:solidFill>
                  <a:prstClr val="black"/>
                </a:solidFill>
                <a:latin typeface="Arial" charset="0"/>
                <a:ea typeface="Arial" charset="0"/>
                <a:cs typeface="Arial" charset="0"/>
              </a:rPr>
              <a:t> rapida </a:t>
            </a:r>
            <a:r>
              <a:rPr lang="nb-NO" sz="1500" dirty="0" err="1">
                <a:solidFill>
                  <a:prstClr val="black"/>
                </a:solidFill>
                <a:latin typeface="Arial" charset="0"/>
                <a:ea typeface="Arial" charset="0"/>
                <a:cs typeface="Arial" charset="0"/>
              </a:rPr>
              <a:t>evoluzione</a:t>
            </a:r>
            <a:r>
              <a:rPr lang="nb-NO" sz="1500" dirty="0">
                <a:solidFill>
                  <a:prstClr val="black"/>
                </a:solidFill>
                <a:latin typeface="Arial" charset="0"/>
                <a:ea typeface="Arial" charset="0"/>
                <a:cs typeface="Arial" charset="0"/>
              </a:rPr>
              <a:t>, finanziare </a:t>
            </a:r>
            <a:r>
              <a:rPr lang="nb-NO" sz="1500" dirty="0" err="1">
                <a:solidFill>
                  <a:prstClr val="black"/>
                </a:solidFill>
                <a:latin typeface="Arial" charset="0"/>
                <a:ea typeface="Arial" charset="0"/>
                <a:cs typeface="Arial" charset="0"/>
              </a:rPr>
              <a:t>la ricerca </a:t>
            </a:r>
            <a:r>
              <a:rPr lang="nb-NO" sz="1500" dirty="0">
                <a:solidFill>
                  <a:prstClr val="black"/>
                </a:solidFill>
                <a:latin typeface="Arial" charset="0"/>
                <a:ea typeface="Arial" charset="0"/>
                <a:cs typeface="Arial" charset="0"/>
              </a:rPr>
              <a:t>e </a:t>
            </a:r>
            <a:r>
              <a:rPr lang="nb-NO" sz="1500" dirty="0">
                <a:solidFill>
                  <a:prstClr val="black"/>
                </a:solidFill>
                <a:latin typeface="Arial" charset="0"/>
                <a:ea typeface="Arial" charset="0"/>
                <a:cs typeface="Arial" charset="0"/>
              </a:rPr>
              <a:t>le competenze </a:t>
            </a:r>
            <a:r>
              <a:rPr lang="nb-NO" sz="1500" dirty="0" err="1">
                <a:solidFill>
                  <a:prstClr val="black"/>
                </a:solidFill>
                <a:latin typeface="Arial" charset="0"/>
                <a:ea typeface="Arial" charset="0"/>
                <a:cs typeface="Arial" charset="0"/>
              </a:rPr>
              <a:t>specialistiche </a:t>
            </a:r>
            <a:r>
              <a:rPr lang="nb-NO" sz="1500" dirty="0">
                <a:solidFill>
                  <a:prstClr val="black"/>
                </a:solidFill>
                <a:latin typeface="Arial" charset="0"/>
                <a:ea typeface="Arial" charset="0"/>
                <a:cs typeface="Arial" charset="0"/>
              </a:rPr>
              <a:t>è una </a:t>
            </a:r>
            <a:r>
              <a:rPr lang="nb-NO" sz="1500" dirty="0" err="1">
                <a:solidFill>
                  <a:prstClr val="black"/>
                </a:solidFill>
                <a:latin typeface="Arial" charset="0"/>
                <a:ea typeface="Arial" charset="0"/>
                <a:cs typeface="Arial" charset="0"/>
              </a:rPr>
              <a:t>necessità</a:t>
            </a:r>
            <a:r>
              <a:rPr lang="nb-NO" sz="1500" dirty="0">
                <a:solidFill>
                  <a:prstClr val="black"/>
                </a:solidFill>
                <a:latin typeface="Arial" charset="0"/>
                <a:ea typeface="Arial" charset="0"/>
                <a:cs typeface="Arial" charset="0"/>
              </a:rPr>
              <a:t>, non un </a:t>
            </a:r>
            <a:r>
              <a:rPr lang="nb-NO" sz="1500" dirty="0" err="1">
                <a:solidFill>
                  <a:prstClr val="black"/>
                </a:solidFill>
                <a:latin typeface="Arial" charset="0"/>
                <a:ea typeface="Arial" charset="0"/>
                <a:cs typeface="Arial" charset="0"/>
              </a:rPr>
              <a:t>lusso</a:t>
            </a:r>
            <a:r>
              <a:rPr lang="nb-NO" sz="1500" dirty="0">
                <a:solidFill>
                  <a:prstClr val="black"/>
                </a:solidFill>
                <a:latin typeface="Arial" charset="0"/>
                <a:ea typeface="Arial" charset="0"/>
                <a:cs typeface="Arial" charset="0"/>
              </a:rPr>
              <a:t>. </a:t>
            </a:r>
            <a:r>
              <a:rPr lang="nb-NO" sz="1500" dirty="0" err="1">
                <a:solidFill>
                  <a:prstClr val="black"/>
                </a:solidFill>
                <a:latin typeface="Arial" charset="0"/>
                <a:ea typeface="Arial" charset="0"/>
                <a:cs typeface="Arial" charset="0"/>
              </a:rPr>
              <a:t>Alcune </a:t>
            </a:r>
            <a:r>
              <a:rPr lang="nb-NO" sz="1500" dirty="0" err="1">
                <a:solidFill>
                  <a:prstClr val="black"/>
                </a:solidFill>
                <a:latin typeface="Arial" charset="0"/>
                <a:ea typeface="Arial" charset="0"/>
                <a:cs typeface="Arial" charset="0"/>
              </a:rPr>
              <a:t>competenze </a:t>
            </a:r>
            <a:r>
              <a:rPr lang="nb-NO" sz="1500" dirty="0" err="1">
                <a:solidFill>
                  <a:prstClr val="black"/>
                </a:solidFill>
                <a:latin typeface="Arial" charset="0"/>
                <a:ea typeface="Arial" charset="0"/>
                <a:cs typeface="Arial" charset="0"/>
              </a:rPr>
              <a:t>possono </a:t>
            </a:r>
            <a:r>
              <a:rPr lang="nb-NO" sz="1500" dirty="0" err="1">
                <a:solidFill>
                  <a:prstClr val="black"/>
                </a:solidFill>
                <a:latin typeface="Arial" charset="0"/>
                <a:ea typeface="Arial" charset="0"/>
                <a:cs typeface="Arial" charset="0"/>
              </a:rPr>
              <a:t>essere acquisite </a:t>
            </a:r>
            <a:r>
              <a:rPr lang="nb-NO" sz="1500" dirty="0" err="1">
                <a:solidFill>
                  <a:prstClr val="black"/>
                </a:solidFill>
                <a:latin typeface="Arial" charset="0"/>
                <a:ea typeface="Arial" charset="0"/>
                <a:cs typeface="Arial" charset="0"/>
              </a:rPr>
              <a:t>attraverso </a:t>
            </a:r>
            <a:r>
              <a:rPr lang="nb-NO" sz="1500" dirty="0" err="1">
                <a:solidFill>
                  <a:prstClr val="black"/>
                </a:solidFill>
                <a:latin typeface="Arial" charset="0"/>
                <a:ea typeface="Arial" charset="0"/>
                <a:cs typeface="Arial" charset="0"/>
              </a:rPr>
              <a:t>corsi</a:t>
            </a:r>
            <a:r>
              <a:rPr lang="nb-NO" sz="1500" dirty="0">
                <a:solidFill>
                  <a:prstClr val="black"/>
                </a:solidFill>
                <a:latin typeface="Arial" charset="0"/>
                <a:ea typeface="Arial" charset="0"/>
                <a:cs typeface="Arial" charset="0"/>
              </a:rPr>
              <a:t> online</a:t>
            </a:r>
            <a:r>
              <a:rPr lang="nb-NO" sz="1500" dirty="0">
                <a:solidFill>
                  <a:prstClr val="black"/>
                </a:solidFill>
                <a:latin typeface="Arial" charset="0"/>
                <a:ea typeface="Arial" charset="0"/>
                <a:cs typeface="Arial" charset="0"/>
              </a:rPr>
              <a:t>, </a:t>
            </a:r>
            <a:r>
              <a:rPr lang="nb-NO" sz="1500" dirty="0" err="1">
                <a:solidFill>
                  <a:prstClr val="black"/>
                </a:solidFill>
                <a:latin typeface="Arial" charset="0"/>
                <a:ea typeface="Arial" charset="0"/>
                <a:cs typeface="Arial" charset="0"/>
              </a:rPr>
              <a:t>ma </a:t>
            </a:r>
            <a:r>
              <a:rPr lang="nb-NO" sz="1500" dirty="0" err="1">
                <a:solidFill>
                  <a:prstClr val="black"/>
                </a:solidFill>
                <a:latin typeface="Arial" charset="0"/>
                <a:ea typeface="Arial" charset="0"/>
                <a:cs typeface="Arial" charset="0"/>
              </a:rPr>
              <a:t>l'analisi </a:t>
            </a:r>
            <a:r>
              <a:rPr lang="nb-NO" sz="1500" dirty="0" err="1">
                <a:solidFill>
                  <a:prstClr val="black"/>
                </a:solidFill>
                <a:latin typeface="Arial" charset="0"/>
                <a:ea typeface="Arial" charset="0"/>
                <a:cs typeface="Arial" charset="0"/>
              </a:rPr>
              <a:t>pratica </a:t>
            </a:r>
            <a:r>
              <a:rPr lang="nb-NO" sz="1500" dirty="0">
                <a:solidFill>
                  <a:prstClr val="black"/>
                </a:solidFill>
                <a:latin typeface="Arial" charset="0"/>
                <a:ea typeface="Arial" charset="0"/>
                <a:cs typeface="Arial" charset="0"/>
              </a:rPr>
              <a:t>dei casi</a:t>
            </a:r>
            <a:r>
              <a:rPr lang="nb-NO" sz="1500" dirty="0">
                <a:solidFill>
                  <a:prstClr val="black"/>
                </a:solidFill>
                <a:latin typeface="Arial" charset="0"/>
                <a:ea typeface="Arial" charset="0"/>
                <a:cs typeface="Arial" charset="0"/>
              </a:rPr>
              <a:t>, </a:t>
            </a:r>
            <a:r>
              <a:rPr lang="nb-NO" sz="1500" dirty="0" err="1">
                <a:solidFill>
                  <a:prstClr val="black"/>
                </a:solidFill>
                <a:latin typeface="Arial" charset="0"/>
                <a:ea typeface="Arial" charset="0"/>
                <a:cs typeface="Arial" charset="0"/>
              </a:rPr>
              <a:t>i</a:t>
            </a:r>
            <a:r>
              <a:rPr lang="nb-NO" sz="1500" dirty="0">
                <a:solidFill>
                  <a:prstClr val="black"/>
                </a:solidFill>
                <a:latin typeface="Arial" charset="0"/>
                <a:ea typeface="Arial" charset="0"/>
                <a:cs typeface="Arial" charset="0"/>
              </a:rPr>
              <a:t> master </a:t>
            </a:r>
            <a:r>
              <a:rPr lang="nb-NO" sz="1500" dirty="0" err="1">
                <a:solidFill>
                  <a:prstClr val="black"/>
                </a:solidFill>
                <a:latin typeface="Arial" charset="0"/>
                <a:ea typeface="Arial" charset="0"/>
                <a:cs typeface="Arial" charset="0"/>
              </a:rPr>
              <a:t>class </a:t>
            </a:r>
            <a:r>
              <a:rPr lang="nb-NO" sz="1500" dirty="0">
                <a:solidFill>
                  <a:prstClr val="black"/>
                </a:solidFill>
                <a:latin typeface="Arial" charset="0"/>
                <a:ea typeface="Arial" charset="0"/>
                <a:cs typeface="Arial" charset="0"/>
              </a:rPr>
              <a:t>e </a:t>
            </a:r>
            <a:r>
              <a:rPr lang="nb-NO" sz="1500" dirty="0" err="1">
                <a:solidFill>
                  <a:prstClr val="black"/>
                </a:solidFill>
                <a:latin typeface="Arial" charset="0"/>
                <a:ea typeface="Arial" charset="0"/>
                <a:cs typeface="Arial" charset="0"/>
              </a:rPr>
              <a:t>i wargaming </a:t>
            </a:r>
            <a:r>
              <a:rPr lang="nb-NO" sz="1500" dirty="0" err="1">
                <a:solidFill>
                  <a:prstClr val="black"/>
                </a:solidFill>
                <a:latin typeface="Arial" charset="0"/>
                <a:ea typeface="Arial" charset="0"/>
                <a:cs typeface="Arial" charset="0"/>
              </a:rPr>
              <a:t>sono </a:t>
            </a:r>
            <a:r>
              <a:rPr lang="nb-NO" sz="1500" dirty="0">
                <a:solidFill>
                  <a:prstClr val="black"/>
                </a:solidFill>
                <a:latin typeface="Arial" charset="0"/>
                <a:ea typeface="Arial" charset="0"/>
                <a:cs typeface="Arial" charset="0"/>
              </a:rPr>
              <a:t>più </a:t>
            </a:r>
            <a:r>
              <a:rPr lang="nb-NO" sz="1500" dirty="0" err="1">
                <a:solidFill>
                  <a:prstClr val="black"/>
                </a:solidFill>
                <a:latin typeface="Arial" charset="0"/>
                <a:ea typeface="Arial" charset="0"/>
                <a:cs typeface="Arial" charset="0"/>
              </a:rPr>
              <a:t>coinvolgenti </a:t>
            </a:r>
            <a:r>
              <a:rPr lang="nb-NO" sz="1500" dirty="0">
                <a:solidFill>
                  <a:prstClr val="black"/>
                </a:solidFill>
                <a:latin typeface="Arial" charset="0"/>
                <a:ea typeface="Arial" charset="0"/>
                <a:cs typeface="Arial" charset="0"/>
              </a:rPr>
              <a:t>ed </a:t>
            </a:r>
            <a:r>
              <a:rPr lang="nb-NO" sz="1500" dirty="0" err="1">
                <a:solidFill>
                  <a:prstClr val="black"/>
                </a:solidFill>
                <a:latin typeface="Arial" charset="0"/>
                <a:ea typeface="Arial" charset="0"/>
                <a:cs typeface="Arial" charset="0"/>
              </a:rPr>
              <a:t>efficaci</a:t>
            </a:r>
            <a:r>
              <a:rPr lang="nb-NO" sz="1500" dirty="0">
                <a:solidFill>
                  <a:prstClr val="black"/>
                </a:solidFill>
                <a:latin typeface="Arial" charset="0"/>
                <a:ea typeface="Arial" charset="0"/>
                <a:cs typeface="Arial" charset="0"/>
              </a:rPr>
              <a:t>.</a:t>
            </a:r>
          </a:p>
          <a:p>
            <a:pPr marL="342900" indent="-342900" defTabSz="1097280" fontAlgn="base">
              <a:buFont typeface="Arial" charset="0"/>
              <a:buChar char="•"/>
              <a:defRPr/>
            </a:pPr>
            <a:r>
              <a:rPr lang="nb-NO" sz="1500" dirty="0">
                <a:solidFill>
                  <a:prstClr val="black"/>
                </a:solidFill>
                <a:latin typeface="Arial" charset="0"/>
                <a:ea typeface="Arial" charset="0"/>
                <a:cs typeface="Arial" charset="0"/>
              </a:rPr>
              <a:t>Supportare </a:t>
            </a:r>
            <a:r>
              <a:rPr lang="nb-NO" sz="1500" dirty="0" err="1">
                <a:solidFill>
                  <a:prstClr val="black"/>
                </a:solidFill>
                <a:latin typeface="Arial" charset="0"/>
                <a:ea typeface="Arial" charset="0"/>
                <a:cs typeface="Arial" charset="0"/>
              </a:rPr>
              <a:t>approcci</a:t>
            </a:r>
            <a:r>
              <a:rPr lang="nb-NO" sz="1500" dirty="0">
                <a:solidFill>
                  <a:prstClr val="black"/>
                </a:solidFill>
                <a:latin typeface="Arial" charset="0"/>
                <a:ea typeface="Arial" charset="0"/>
                <a:cs typeface="Arial" charset="0"/>
              </a:rPr>
              <a:t> basati su team e multi-team</a:t>
            </a:r>
            <a:r>
              <a:rPr lang="nb-NO" sz="1500" dirty="0">
                <a:solidFill>
                  <a:prstClr val="black"/>
                </a:solidFill>
                <a:latin typeface="Arial" charset="0"/>
                <a:ea typeface="Arial" charset="0"/>
                <a:cs typeface="Arial" charset="0"/>
              </a:rPr>
              <a:t>. </a:t>
            </a:r>
            <a:r>
              <a:rPr lang="nb-NO" sz="1500" dirty="0" err="1">
                <a:solidFill>
                  <a:prstClr val="black"/>
                </a:solidFill>
                <a:latin typeface="Arial" charset="0"/>
                <a:ea typeface="Arial" charset="0"/>
                <a:cs typeface="Arial" charset="0"/>
              </a:rPr>
              <a:t>Una difesa </a:t>
            </a:r>
            <a:r>
              <a:rPr lang="nb-NO" sz="1500" dirty="0" err="1">
                <a:solidFill>
                  <a:prstClr val="black"/>
                </a:solidFill>
                <a:latin typeface="Arial" charset="0"/>
                <a:ea typeface="Arial" charset="0"/>
                <a:cs typeface="Arial" charset="0"/>
              </a:rPr>
              <a:t>efficace </a:t>
            </a:r>
            <a:r>
              <a:rPr lang="nb-NO" sz="1500" dirty="0">
                <a:solidFill>
                  <a:prstClr val="black"/>
                </a:solidFill>
                <a:latin typeface="Arial" charset="0"/>
                <a:ea typeface="Arial" charset="0"/>
                <a:cs typeface="Arial" charset="0"/>
              </a:rPr>
              <a:t>della sicurezza informatica </a:t>
            </a:r>
            <a:r>
              <a:rPr lang="nb-NO" sz="1500" dirty="0">
                <a:solidFill>
                  <a:prstClr val="black"/>
                </a:solidFill>
                <a:latin typeface="Arial" charset="0"/>
                <a:ea typeface="Arial" charset="0"/>
                <a:cs typeface="Arial" charset="0"/>
              </a:rPr>
              <a:t>è un lavoro di squadra: </a:t>
            </a:r>
            <a:r>
              <a:rPr lang="nb-NO" sz="1500" dirty="0">
                <a:solidFill>
                  <a:prstClr val="black"/>
                </a:solidFill>
                <a:latin typeface="Arial" charset="0"/>
                <a:ea typeface="Arial" charset="0"/>
                <a:cs typeface="Arial" charset="0"/>
              </a:rPr>
              <a:t>è </a:t>
            </a:r>
            <a:r>
              <a:rPr lang="nb-NO" sz="1500" dirty="0" err="1">
                <a:solidFill>
                  <a:prstClr val="black"/>
                </a:solidFill>
                <a:latin typeface="Arial" charset="0"/>
                <a:ea typeface="Arial" charset="0"/>
                <a:cs typeface="Arial" charset="0"/>
              </a:rPr>
              <a:t>essenziale </a:t>
            </a:r>
            <a:r>
              <a:rPr lang="nb-NO" sz="1500" dirty="0" err="1">
                <a:solidFill>
                  <a:prstClr val="black"/>
                </a:solidFill>
                <a:latin typeface="Arial" charset="0"/>
                <a:ea typeface="Arial" charset="0"/>
                <a:cs typeface="Arial" charset="0"/>
              </a:rPr>
              <a:t>creare </a:t>
            </a:r>
            <a:r>
              <a:rPr lang="nb-NO" sz="1500" dirty="0">
                <a:solidFill>
                  <a:prstClr val="black"/>
                </a:solidFill>
                <a:latin typeface="Arial" charset="0"/>
                <a:ea typeface="Arial" charset="0"/>
                <a:cs typeface="Arial" charset="0"/>
              </a:rPr>
              <a:t>fiducia </a:t>
            </a:r>
            <a:r>
              <a:rPr lang="nb-NO" sz="1500" dirty="0" err="1">
                <a:solidFill>
                  <a:prstClr val="black"/>
                </a:solidFill>
                <a:latin typeface="Arial" charset="0"/>
                <a:ea typeface="Arial" charset="0"/>
                <a:cs typeface="Arial" charset="0"/>
              </a:rPr>
              <a:t>tra </a:t>
            </a:r>
            <a:r>
              <a:rPr lang="nb-NO" sz="1500" dirty="0">
                <a:solidFill>
                  <a:prstClr val="black"/>
                </a:solidFill>
                <a:latin typeface="Arial" charset="0"/>
                <a:ea typeface="Arial" charset="0"/>
                <a:cs typeface="Arial" charset="0"/>
              </a:rPr>
              <a:t>i team </a:t>
            </a:r>
            <a:r>
              <a:rPr lang="nb-NO" sz="1500" dirty="0" err="1">
                <a:solidFill>
                  <a:prstClr val="black"/>
                </a:solidFill>
                <a:latin typeface="Arial" charset="0"/>
                <a:ea typeface="Arial" charset="0"/>
                <a:cs typeface="Arial" charset="0"/>
              </a:rPr>
              <a:t>di analisti </a:t>
            </a:r>
            <a:r>
              <a:rPr lang="nb-NO" sz="1500" dirty="0">
                <a:solidFill>
                  <a:prstClr val="black"/>
                </a:solidFill>
                <a:latin typeface="Arial" charset="0"/>
                <a:ea typeface="Arial" charset="0"/>
                <a:cs typeface="Arial" charset="0"/>
              </a:rPr>
              <a:t>e </a:t>
            </a:r>
            <a:r>
              <a:rPr lang="nb-NO" sz="1500" dirty="0" err="1">
                <a:solidFill>
                  <a:prstClr val="black"/>
                </a:solidFill>
                <a:latin typeface="Arial" charset="0"/>
                <a:ea typeface="Arial" charset="0"/>
                <a:cs typeface="Arial" charset="0"/>
              </a:rPr>
              <a:t>tra </a:t>
            </a:r>
            <a:r>
              <a:rPr lang="nb-NO" sz="1500" dirty="0" err="1">
                <a:solidFill>
                  <a:prstClr val="black"/>
                </a:solidFill>
                <a:latin typeface="Arial" charset="0"/>
                <a:ea typeface="Arial" charset="0"/>
                <a:cs typeface="Arial" charset="0"/>
              </a:rPr>
              <a:t>questi ultimi </a:t>
            </a:r>
            <a:r>
              <a:rPr lang="nb-NO" sz="1500" dirty="0">
                <a:solidFill>
                  <a:prstClr val="black"/>
                </a:solidFill>
                <a:latin typeface="Arial" charset="0"/>
                <a:ea typeface="Arial" charset="0"/>
                <a:cs typeface="Arial" charset="0"/>
              </a:rPr>
              <a:t>e il management</a:t>
            </a:r>
            <a:r>
              <a:rPr lang="nb-NO" sz="1500" dirty="0">
                <a:solidFill>
                  <a:prstClr val="black"/>
                </a:solidFill>
                <a:latin typeface="Arial" charset="0"/>
                <a:ea typeface="Arial" charset="0"/>
                <a:cs typeface="Arial" charset="0"/>
              </a:rPr>
              <a:t>. Si tratta di un </a:t>
            </a:r>
            <a:r>
              <a:rPr lang="nb-NO" sz="1500" dirty="0">
                <a:solidFill>
                  <a:prstClr val="black"/>
                </a:solidFill>
                <a:latin typeface="Arial" charset="0"/>
                <a:ea typeface="Arial" charset="0"/>
                <a:cs typeface="Arial" charset="0"/>
              </a:rPr>
              <a:t>problema </a:t>
            </a:r>
            <a:r>
              <a:rPr lang="nb-NO" sz="1500" dirty="0" err="1">
                <a:solidFill>
                  <a:prstClr val="black"/>
                </a:solidFill>
                <a:latin typeface="Arial" charset="0"/>
                <a:ea typeface="Arial" charset="0"/>
                <a:cs typeface="Arial" charset="0"/>
              </a:rPr>
              <a:t>nuovo </a:t>
            </a:r>
            <a:r>
              <a:rPr lang="nb-NO" sz="1500" dirty="0">
                <a:solidFill>
                  <a:prstClr val="black"/>
                </a:solidFill>
                <a:latin typeface="Arial" charset="0"/>
                <a:ea typeface="Arial" charset="0"/>
                <a:cs typeface="Arial" charset="0"/>
              </a:rPr>
              <a:t>per </a:t>
            </a:r>
            <a:r>
              <a:rPr lang="nb-NO" sz="1500" dirty="0" err="1">
                <a:solidFill>
                  <a:prstClr val="black"/>
                </a:solidFill>
                <a:latin typeface="Arial" charset="0"/>
                <a:ea typeface="Arial" charset="0"/>
                <a:cs typeface="Arial" charset="0"/>
              </a:rPr>
              <a:t>molte </a:t>
            </a:r>
            <a:r>
              <a:rPr lang="nb-NO" sz="1500" dirty="0" err="1">
                <a:solidFill>
                  <a:prstClr val="black"/>
                </a:solidFill>
                <a:latin typeface="Arial" charset="0"/>
                <a:ea typeface="Arial" charset="0"/>
                <a:cs typeface="Arial" charset="0"/>
              </a:rPr>
              <a:t>organizzazioni</a:t>
            </a:r>
            <a:r>
              <a:rPr lang="nb-NO" sz="1500" dirty="0">
                <a:solidFill>
                  <a:prstClr val="black"/>
                </a:solidFill>
                <a:latin typeface="Arial" charset="0"/>
                <a:ea typeface="Arial" charset="0"/>
                <a:cs typeface="Arial" charset="0"/>
              </a:rPr>
              <a:t>, pertanto </a:t>
            </a:r>
            <a:r>
              <a:rPr lang="nb-NO" sz="1500" dirty="0" err="1">
                <a:solidFill>
                  <a:prstClr val="black"/>
                </a:solidFill>
                <a:latin typeface="Arial" charset="0"/>
                <a:ea typeface="Arial" charset="0"/>
                <a:cs typeface="Arial" charset="0"/>
              </a:rPr>
              <a:t>potrebbe </a:t>
            </a:r>
            <a:r>
              <a:rPr lang="nb-NO" sz="1500" dirty="0">
                <a:solidFill>
                  <a:prstClr val="black"/>
                </a:solidFill>
                <a:latin typeface="Arial" charset="0"/>
                <a:ea typeface="Arial" charset="0"/>
                <a:cs typeface="Arial" charset="0"/>
              </a:rPr>
              <a:t>essere </a:t>
            </a:r>
            <a:r>
              <a:rPr lang="nb-NO" sz="1500" dirty="0" err="1">
                <a:solidFill>
                  <a:prstClr val="black"/>
                </a:solidFill>
                <a:latin typeface="Arial" charset="0"/>
                <a:ea typeface="Arial" charset="0"/>
                <a:cs typeface="Arial" charset="0"/>
              </a:rPr>
              <a:t>necessario</a:t>
            </a:r>
            <a:r>
              <a:rPr lang="nb-NO" sz="1500" dirty="0" err="1">
                <a:solidFill>
                  <a:prstClr val="black"/>
                </a:solidFill>
                <a:latin typeface="Arial" charset="0"/>
                <a:ea typeface="Arial" charset="0"/>
                <a:cs typeface="Arial" charset="0"/>
              </a:rPr>
              <a:t> </a:t>
            </a:r>
            <a:r>
              <a:rPr lang="nb-NO" sz="1500" dirty="0" err="1">
                <a:solidFill>
                  <a:prstClr val="black"/>
                </a:solidFill>
                <a:latin typeface="Arial" charset="0"/>
                <a:ea typeface="Arial" charset="0"/>
                <a:cs typeface="Arial" charset="0"/>
              </a:rPr>
              <a:t>investire </a:t>
            </a:r>
            <a:r>
              <a:rPr lang="nb-NO" sz="1500" dirty="0">
                <a:solidFill>
                  <a:prstClr val="black"/>
                </a:solidFill>
                <a:latin typeface="Arial" charset="0"/>
                <a:ea typeface="Arial" charset="0"/>
                <a:cs typeface="Arial" charset="0"/>
              </a:rPr>
              <a:t>in </a:t>
            </a:r>
            <a:r>
              <a:rPr lang="nb-NO" sz="1500" dirty="0" err="1">
                <a:solidFill>
                  <a:prstClr val="black"/>
                </a:solidFill>
                <a:latin typeface="Arial" charset="0"/>
                <a:ea typeface="Arial" charset="0"/>
                <a:cs typeface="Arial" charset="0"/>
              </a:rPr>
              <a:t>competenze </a:t>
            </a:r>
            <a:r>
              <a:rPr lang="nb-NO" sz="1500" dirty="0" err="1">
                <a:solidFill>
                  <a:prstClr val="black"/>
                </a:solidFill>
                <a:latin typeface="Arial" charset="0"/>
                <a:ea typeface="Arial" charset="0"/>
                <a:cs typeface="Arial" charset="0"/>
              </a:rPr>
              <a:t>esterne </a:t>
            </a:r>
            <a:r>
              <a:rPr lang="nb-NO" sz="1500" dirty="0">
                <a:solidFill>
                  <a:prstClr val="black"/>
                </a:solidFill>
                <a:latin typeface="Arial" charset="0"/>
                <a:ea typeface="Arial" charset="0"/>
                <a:cs typeface="Arial" charset="0"/>
              </a:rPr>
              <a:t>(</a:t>
            </a:r>
            <a:r>
              <a:rPr lang="nb-NO" sz="1500" dirty="0" err="1">
                <a:solidFill>
                  <a:prstClr val="black"/>
                </a:solidFill>
                <a:latin typeface="Arial" charset="0"/>
                <a:ea typeface="Arial" charset="0"/>
                <a:cs typeface="Arial" charset="0"/>
              </a:rPr>
              <a:t>ricerca </a:t>
            </a:r>
            <a:r>
              <a:rPr lang="nb-NO" sz="1500" dirty="0">
                <a:solidFill>
                  <a:prstClr val="black"/>
                </a:solidFill>
                <a:latin typeface="Arial" charset="0"/>
                <a:ea typeface="Arial" charset="0"/>
                <a:cs typeface="Arial" charset="0"/>
              </a:rPr>
              <a:t>o </a:t>
            </a:r>
            <a:r>
              <a:rPr lang="nb-NO" sz="1500" dirty="0" err="1">
                <a:solidFill>
                  <a:prstClr val="black"/>
                </a:solidFill>
                <a:latin typeface="Arial" charset="0"/>
                <a:ea typeface="Arial" charset="0"/>
                <a:cs typeface="Arial" charset="0"/>
              </a:rPr>
              <a:t>consulenza</a:t>
            </a:r>
            <a:r>
              <a:rPr lang="nb-NO" sz="1500" dirty="0">
                <a:solidFill>
                  <a:prstClr val="black"/>
                </a:solidFill>
                <a:latin typeface="Arial" charset="0"/>
                <a:ea typeface="Arial" charset="0"/>
                <a:cs typeface="Arial" charset="0"/>
              </a:rPr>
              <a:t>)</a:t>
            </a:r>
            <a:r>
              <a:rPr lang="nb-NO" sz="1500" dirty="0">
                <a:solidFill>
                  <a:prstClr val="black"/>
                </a:solidFill>
                <a:latin typeface="Arial" charset="0"/>
                <a:ea typeface="Arial" charset="0"/>
                <a:cs typeface="Arial" charset="0"/>
              </a:rPr>
              <a:t>.</a:t>
            </a:r>
          </a:p>
        </p:txBody>
      </p:sp>
      <p:grpSp>
        <p:nvGrpSpPr>
          <p:cNvPr id="15" name="Gruppe 14"/>
          <p:cNvGrpSpPr/>
          <p:nvPr/>
        </p:nvGrpSpPr>
        <p:grpSpPr>
          <a:xfrm>
            <a:off x="1135853" y="3637099"/>
            <a:ext cx="5121887" cy="607910"/>
            <a:chOff x="862371" y="3034125"/>
            <a:chExt cx="4268239" cy="506592"/>
          </a:xfrm>
        </p:grpSpPr>
        <p:sp>
          <p:nvSpPr>
            <p:cNvPr id="13" name="Avrundet rektangel 12"/>
            <p:cNvSpPr/>
            <p:nvPr/>
          </p:nvSpPr>
          <p:spPr>
            <a:xfrm rot="19508378">
              <a:off x="862371" y="3034125"/>
              <a:ext cx="4231866" cy="506592"/>
            </a:xfrm>
            <a:prstGeom prst="round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defRPr/>
              </a:pPr>
              <a:endParaRPr lang="nb-NO" sz="2160">
                <a:solidFill>
                  <a:prstClr val="white"/>
                </a:solidFill>
                <a:latin typeface="Aptos" panose="02110004020202020204"/>
              </a:endParaRPr>
            </a:p>
          </p:txBody>
        </p:sp>
        <p:sp>
          <p:nvSpPr>
            <p:cNvPr id="14" name="TekstSylinder 13"/>
            <p:cNvSpPr txBox="1"/>
            <p:nvPr/>
          </p:nvSpPr>
          <p:spPr>
            <a:xfrm rot="19494747">
              <a:off x="882545" y="3086118"/>
              <a:ext cx="4248065" cy="353944"/>
            </a:xfrm>
            <a:prstGeom prst="rect">
              <a:avLst/>
            </a:prstGeom>
            <a:noFill/>
          </p:spPr>
          <p:txBody>
            <a:bodyPr wrap="none" rtlCol="0">
              <a:spAutoFit/>
            </a:bodyPr>
            <a:lstStyle/>
            <a:p>
              <a:pPr algn="ctr" defTabSz="1097280">
                <a:defRPr/>
              </a:pPr>
              <a:r>
                <a:rPr lang="nb-NO" sz="2160" b="1" dirty="0">
                  <a:solidFill>
                    <a:srgbClr val="FF0000"/>
                  </a:solidFill>
                  <a:latin typeface="Aptos" panose="02110004020202020204"/>
                </a:rPr>
                <a:t>Autoefficacia: </a:t>
              </a:r>
              <a:r>
                <a:rPr lang="nb-NO" sz="2160" b="1" dirty="0" err="1">
                  <a:solidFill>
                    <a:srgbClr val="FF0000"/>
                  </a:solidFill>
                  <a:latin typeface="Aptos" panose="02110004020202020204"/>
                </a:rPr>
                <a:t>modelli </a:t>
              </a:r>
              <a:r>
                <a:rPr lang="nb-NO" sz="2160" b="1" dirty="0" err="1">
                  <a:solidFill>
                    <a:srgbClr val="FF0000"/>
                  </a:solidFill>
                  <a:latin typeface="Aptos" panose="02110004020202020204"/>
                </a:rPr>
                <a:t>di ruolo </a:t>
              </a:r>
              <a:r>
                <a:rPr lang="nb-NO" sz="2160" b="1" dirty="0">
                  <a:solidFill>
                    <a:srgbClr val="FF0000"/>
                  </a:solidFill>
                  <a:latin typeface="Aptos" panose="02110004020202020204"/>
                </a:rPr>
                <a:t>e coaching</a:t>
              </a:r>
            </a:p>
          </p:txBody>
        </p:sp>
      </p:grpSp>
      <p:grpSp>
        <p:nvGrpSpPr>
          <p:cNvPr id="16" name="Gruppe 15"/>
          <p:cNvGrpSpPr/>
          <p:nvPr/>
        </p:nvGrpSpPr>
        <p:grpSpPr>
          <a:xfrm>
            <a:off x="8974824" y="2385958"/>
            <a:ext cx="3437942" cy="772862"/>
            <a:chOff x="1578131" y="2947620"/>
            <a:chExt cx="2864952" cy="644052"/>
          </a:xfrm>
        </p:grpSpPr>
        <p:sp>
          <p:nvSpPr>
            <p:cNvPr id="17" name="Avrundet rektangel 16"/>
            <p:cNvSpPr/>
            <p:nvPr/>
          </p:nvSpPr>
          <p:spPr>
            <a:xfrm rot="19508378">
              <a:off x="1626836" y="2948395"/>
              <a:ext cx="2816247" cy="643277"/>
            </a:xfrm>
            <a:prstGeom prst="round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defRPr/>
              </a:pPr>
              <a:endParaRPr lang="nb-NO" sz="2160">
                <a:solidFill>
                  <a:prstClr val="white"/>
                </a:solidFill>
                <a:latin typeface="Aptos" panose="02110004020202020204"/>
              </a:endParaRPr>
            </a:p>
          </p:txBody>
        </p:sp>
        <p:sp>
          <p:nvSpPr>
            <p:cNvPr id="18" name="TekstSylinder 17"/>
            <p:cNvSpPr txBox="1"/>
            <p:nvPr/>
          </p:nvSpPr>
          <p:spPr>
            <a:xfrm rot="19494747">
              <a:off x="1578131" y="2947620"/>
              <a:ext cx="2856926" cy="630942"/>
            </a:xfrm>
            <a:prstGeom prst="rect">
              <a:avLst/>
            </a:prstGeom>
            <a:noFill/>
          </p:spPr>
          <p:txBody>
            <a:bodyPr wrap="none" rtlCol="0">
              <a:spAutoFit/>
            </a:bodyPr>
            <a:lstStyle/>
            <a:p>
              <a:pPr algn="ctr" defTabSz="1097280">
                <a:defRPr/>
              </a:pPr>
              <a:r>
                <a:rPr lang="nb-NO" sz="2160" b="1" dirty="0" err="1">
                  <a:solidFill>
                    <a:srgbClr val="FF0000"/>
                  </a:solidFill>
                  <a:latin typeface="Aptos" panose="02110004020202020204"/>
                </a:rPr>
                <a:t>Aumentare </a:t>
              </a:r>
              <a:r>
                <a:rPr lang="nb-NO" sz="2160" b="1" dirty="0" err="1">
                  <a:solidFill>
                    <a:srgbClr val="FF0000"/>
                  </a:solidFill>
                  <a:latin typeface="Aptos" panose="02110004020202020204"/>
                </a:rPr>
                <a:t>l'orientamento </a:t>
              </a:r>
              <a:r>
                <a:rPr lang="nb-NO" sz="2160" b="1" dirty="0" err="1">
                  <a:solidFill>
                    <a:srgbClr val="FF0000"/>
                  </a:solidFill>
                  <a:latin typeface="Aptos" panose="02110004020202020204"/>
                </a:rPr>
                <a:t>ai compiti</a:t>
              </a:r>
              <a:r>
                <a:rPr lang="nb-NO" sz="2160" b="1" dirty="0">
                  <a:solidFill>
                    <a:srgbClr val="FF0000"/>
                  </a:solidFill>
                  <a:latin typeface="Aptos" panose="02110004020202020204"/>
                </a:rPr>
                <a:t>/</a:t>
              </a:r>
            </a:p>
            <a:p>
              <a:pPr algn="ctr" defTabSz="1097280">
                <a:defRPr/>
              </a:pPr>
              <a:r>
                <a:rPr lang="nb-NO" sz="2160" b="1" dirty="0" err="1">
                  <a:solidFill>
                    <a:srgbClr val="FF0000"/>
                  </a:solidFill>
                  <a:latin typeface="Aptos" panose="02110004020202020204"/>
                </a:rPr>
                <a:t>motivazione </a:t>
              </a:r>
              <a:r>
                <a:rPr lang="nb-NO" sz="2160" b="1" dirty="0" err="1">
                  <a:solidFill>
                    <a:srgbClr val="FF0000"/>
                  </a:solidFill>
                  <a:latin typeface="Aptos" panose="02110004020202020204"/>
                </a:rPr>
                <a:t>interna</a:t>
              </a:r>
              <a:endParaRPr lang="nb-NO" sz="2160" b="1" dirty="0">
                <a:solidFill>
                  <a:srgbClr val="FF0000"/>
                </a:solidFill>
                <a:latin typeface="Aptos" panose="02110004020202020204"/>
              </a:endParaRPr>
            </a:p>
          </p:txBody>
        </p:sp>
      </p:grpSp>
      <p:grpSp>
        <p:nvGrpSpPr>
          <p:cNvPr id="23" name="Gruppe 22"/>
          <p:cNvGrpSpPr/>
          <p:nvPr/>
        </p:nvGrpSpPr>
        <p:grpSpPr>
          <a:xfrm>
            <a:off x="2099870" y="5212139"/>
            <a:ext cx="5233612" cy="1225693"/>
            <a:chOff x="825912" y="2761044"/>
            <a:chExt cx="4361344" cy="1021411"/>
          </a:xfrm>
        </p:grpSpPr>
        <p:sp>
          <p:nvSpPr>
            <p:cNvPr id="24" name="Avrundet rektangel 23"/>
            <p:cNvSpPr/>
            <p:nvPr/>
          </p:nvSpPr>
          <p:spPr>
            <a:xfrm rot="19508378">
              <a:off x="909219" y="2761044"/>
              <a:ext cx="4199942" cy="1021411"/>
            </a:xfrm>
            <a:prstGeom prst="round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defRPr/>
              </a:pPr>
              <a:endParaRPr lang="nb-NO" sz="2160">
                <a:solidFill>
                  <a:prstClr val="white"/>
                </a:solidFill>
                <a:latin typeface="Aptos" panose="02110004020202020204"/>
              </a:endParaRPr>
            </a:p>
          </p:txBody>
        </p:sp>
        <p:sp>
          <p:nvSpPr>
            <p:cNvPr id="25" name="TekstSylinder 24"/>
            <p:cNvSpPr txBox="1"/>
            <p:nvPr/>
          </p:nvSpPr>
          <p:spPr>
            <a:xfrm rot="19494747">
              <a:off x="825912" y="2809121"/>
              <a:ext cx="4361344" cy="907941"/>
            </a:xfrm>
            <a:prstGeom prst="rect">
              <a:avLst/>
            </a:prstGeom>
            <a:noFill/>
          </p:spPr>
          <p:txBody>
            <a:bodyPr wrap="none" rtlCol="0">
              <a:spAutoFit/>
            </a:bodyPr>
            <a:lstStyle/>
            <a:p>
              <a:pPr algn="ctr" defTabSz="1097280">
                <a:defRPr/>
              </a:pPr>
              <a:r>
                <a:rPr lang="nb-NO" sz="2160" b="1" dirty="0">
                  <a:solidFill>
                    <a:srgbClr val="FF0000"/>
                  </a:solidFill>
                  <a:latin typeface="Aptos" panose="02110004020202020204"/>
                </a:rPr>
                <a:t>Le modalità di </a:t>
              </a:r>
              <a:r>
                <a:rPr lang="nb-NO" sz="2160" b="1" dirty="0" err="1">
                  <a:solidFill>
                    <a:srgbClr val="FF0000"/>
                  </a:solidFill>
                  <a:latin typeface="Aptos" panose="02110004020202020204"/>
                </a:rPr>
                <a:t>comunicazione </a:t>
              </a:r>
              <a:r>
                <a:rPr lang="nb-NO" sz="2160" b="1" dirty="0">
                  <a:solidFill>
                    <a:srgbClr val="FF0000"/>
                  </a:solidFill>
                  <a:latin typeface="Aptos" panose="02110004020202020204"/>
                </a:rPr>
                <a:t>e feedback </a:t>
              </a:r>
              <a:r>
                <a:rPr lang="nb-NO" sz="2160" b="1" dirty="0" err="1">
                  <a:solidFill>
                    <a:srgbClr val="FF0000"/>
                  </a:solidFill>
                  <a:latin typeface="Aptos" panose="02110004020202020204"/>
                </a:rPr>
                <a:t>possono</a:t>
              </a:r>
              <a:endParaRPr lang="nb-NO" sz="2160" b="1" dirty="0">
                <a:solidFill>
                  <a:srgbClr val="FF0000"/>
                </a:solidFill>
                <a:latin typeface="Aptos" panose="02110004020202020204"/>
              </a:endParaRPr>
            </a:p>
            <a:p>
              <a:pPr algn="ctr" defTabSz="1097280">
                <a:defRPr/>
              </a:pPr>
              <a:r>
                <a:rPr lang="nb-NO" sz="2160" b="1" dirty="0">
                  <a:solidFill>
                    <a:srgbClr val="FF0000"/>
                  </a:solidFill>
                  <a:latin typeface="Aptos" panose="02110004020202020204"/>
                </a:rPr>
                <a:t>portare all'autoefficacia e </a:t>
              </a:r>
              <a:r>
                <a:rPr lang="nb-NO" sz="2160" b="1" dirty="0" err="1">
                  <a:solidFill>
                    <a:srgbClr val="FF0000"/>
                  </a:solidFill>
                  <a:latin typeface="Aptos" panose="02110004020202020204"/>
                </a:rPr>
                <a:t>alla motivazione</a:t>
              </a:r>
              <a:br>
                <a:rPr lang="nb-NO" sz="2160" b="1" dirty="0">
                  <a:solidFill>
                    <a:srgbClr val="FF0000"/>
                  </a:solidFill>
                  <a:latin typeface="Aptos" panose="02110004020202020204"/>
                </a:rPr>
              </a:br>
              <a:r>
                <a:rPr lang="nb-NO" sz="2160" b="1" dirty="0" err="1">
                  <a:solidFill>
                    <a:srgbClr val="FF0000"/>
                  </a:solidFill>
                  <a:latin typeface="Aptos" panose="02110004020202020204"/>
                </a:rPr>
                <a:t>diminuzione</a:t>
              </a:r>
              <a:endParaRPr lang="nb-NO" sz="2160" b="1" dirty="0">
                <a:solidFill>
                  <a:srgbClr val="FF0000"/>
                </a:solidFill>
                <a:latin typeface="Aptos" panose="02110004020202020204"/>
              </a:endParaRPr>
            </a:p>
          </p:txBody>
        </p:sp>
      </p:grpSp>
      <p:grpSp>
        <p:nvGrpSpPr>
          <p:cNvPr id="26" name="Gruppe 25"/>
          <p:cNvGrpSpPr/>
          <p:nvPr/>
        </p:nvGrpSpPr>
        <p:grpSpPr>
          <a:xfrm>
            <a:off x="9746831" y="5898272"/>
            <a:ext cx="4456121" cy="778839"/>
            <a:chOff x="1403397" y="2769528"/>
            <a:chExt cx="3713434" cy="649032"/>
          </a:xfrm>
        </p:grpSpPr>
        <p:sp>
          <p:nvSpPr>
            <p:cNvPr id="27" name="Avrundet rektangel 26"/>
            <p:cNvSpPr/>
            <p:nvPr/>
          </p:nvSpPr>
          <p:spPr>
            <a:xfrm rot="19508378">
              <a:off x="1572486" y="2775283"/>
              <a:ext cx="3421981" cy="643277"/>
            </a:xfrm>
            <a:prstGeom prst="round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defRPr/>
              </a:pPr>
              <a:endParaRPr lang="nb-NO" sz="2160">
                <a:solidFill>
                  <a:prstClr val="white"/>
                </a:solidFill>
                <a:latin typeface="Aptos" panose="02110004020202020204"/>
              </a:endParaRPr>
            </a:p>
          </p:txBody>
        </p:sp>
        <p:sp>
          <p:nvSpPr>
            <p:cNvPr id="28" name="TekstSylinder 27"/>
            <p:cNvSpPr txBox="1"/>
            <p:nvPr/>
          </p:nvSpPr>
          <p:spPr>
            <a:xfrm rot="19494747">
              <a:off x="1403397" y="2769528"/>
              <a:ext cx="3713434" cy="630942"/>
            </a:xfrm>
            <a:prstGeom prst="rect">
              <a:avLst/>
            </a:prstGeom>
            <a:noFill/>
          </p:spPr>
          <p:txBody>
            <a:bodyPr wrap="square" rtlCol="0">
              <a:spAutoFit/>
            </a:bodyPr>
            <a:lstStyle/>
            <a:p>
              <a:pPr algn="ctr" defTabSz="1097280">
                <a:defRPr/>
              </a:pPr>
              <a:r>
                <a:rPr lang="nb-NO" sz="2160" b="1" dirty="0" err="1">
                  <a:solidFill>
                    <a:srgbClr val="FF0000"/>
                  </a:solidFill>
                  <a:latin typeface="Aptos" panose="02110004020202020204"/>
                </a:rPr>
                <a:t>Motivazione </a:t>
              </a:r>
              <a:r>
                <a:rPr lang="nb-NO" sz="2160" b="1" dirty="0" err="1">
                  <a:solidFill>
                    <a:srgbClr val="FF0000"/>
                  </a:solidFill>
                  <a:latin typeface="Aptos" panose="02110004020202020204"/>
                </a:rPr>
                <a:t>Autodeterminazione</a:t>
              </a:r>
              <a:endParaRPr lang="nb-NO" sz="2160" b="1" dirty="0">
                <a:solidFill>
                  <a:srgbClr val="FF0000"/>
                </a:solidFill>
                <a:latin typeface="Aptos" panose="02110004020202020204"/>
              </a:endParaRPr>
            </a:p>
            <a:p>
              <a:pPr algn="ctr" defTabSz="1097280">
                <a:defRPr/>
              </a:pPr>
              <a:r>
                <a:rPr lang="nb-NO" sz="2160" b="1" dirty="0">
                  <a:solidFill>
                    <a:srgbClr val="FF0000"/>
                  </a:solidFill>
                  <a:latin typeface="Aptos" panose="02110004020202020204"/>
                </a:rPr>
                <a:t>: </a:t>
              </a:r>
              <a:r>
                <a:rPr lang="nb-NO" sz="2160" b="1" dirty="0" err="1">
                  <a:solidFill>
                    <a:srgbClr val="FF0000"/>
                  </a:solidFill>
                  <a:latin typeface="Aptos" panose="02110004020202020204"/>
                </a:rPr>
                <a:t>il </a:t>
              </a:r>
              <a:r>
                <a:rPr lang="nb-NO" sz="2160" b="1" dirty="0" err="1">
                  <a:solidFill>
                    <a:srgbClr val="FF0000"/>
                  </a:solidFill>
                  <a:latin typeface="Aptos" panose="02110004020202020204"/>
                </a:rPr>
                <a:t>bisogno </a:t>
              </a:r>
              <a:r>
                <a:rPr lang="nb-NO" sz="2160" b="1" dirty="0">
                  <a:solidFill>
                    <a:srgbClr val="FF0000"/>
                  </a:solidFill>
                  <a:latin typeface="Aptos" panose="02110004020202020204"/>
                </a:rPr>
                <a:t>di </a:t>
              </a:r>
              <a:r>
                <a:rPr lang="nb-NO" sz="2160" b="1" dirty="0" err="1">
                  <a:solidFill>
                    <a:srgbClr val="FF0000"/>
                  </a:solidFill>
                  <a:latin typeface="Aptos" panose="02110004020202020204"/>
                </a:rPr>
                <a:t>relazione</a:t>
              </a:r>
              <a:endParaRPr lang="nb-NO" sz="2160" b="1" dirty="0">
                <a:solidFill>
                  <a:srgbClr val="FF0000"/>
                </a:solidFill>
                <a:latin typeface="Aptos" panose="02110004020202020204"/>
              </a:endParaRPr>
            </a:p>
          </p:txBody>
        </p:sp>
      </p:grpSp>
    </p:spTree>
    <p:extLst>
      <p:ext uri="{BB962C8B-B14F-4D97-AF65-F5344CB8AC3E}">
        <p14:creationId xmlns:p14="http://schemas.microsoft.com/office/powerpoint/2010/main" val="1515277257"/>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fade">
                                      <p:cBhvr>
                                        <p:cTn id="22"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7.xml><?xml version="1.0" encoding="utf-8"?>
<p:sld xmlns:p14="http://schemas.microsoft.com/office/powerpoint/2010/main" xmlns:mc="http://schemas.openxmlformats.org/markup-compatibility/2006"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ktangel 23"/>
          <p:cNvSpPr/>
          <p:nvPr/>
        </p:nvSpPr>
        <p:spPr>
          <a:xfrm>
            <a:off x="7260767" y="4928134"/>
            <a:ext cx="5153966" cy="4306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defRPr/>
            </a:pPr>
            <a:endParaRPr lang="nb-NO" sz="2160">
              <a:solidFill>
                <a:prstClr val="white"/>
              </a:solidFill>
              <a:latin typeface="Aptos" panose="02110004020202020204"/>
            </a:endParaRPr>
          </a:p>
        </p:txBody>
      </p:sp>
      <p:sp>
        <p:nvSpPr>
          <p:cNvPr id="23" name="Rektangel 22"/>
          <p:cNvSpPr/>
          <p:nvPr/>
        </p:nvSpPr>
        <p:spPr>
          <a:xfrm>
            <a:off x="11425984" y="4499992"/>
            <a:ext cx="2338142" cy="42814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defRPr/>
            </a:pPr>
            <a:endParaRPr lang="nb-NO" sz="2160">
              <a:solidFill>
                <a:prstClr val="white"/>
              </a:solidFill>
              <a:latin typeface="Aptos" panose="02110004020202020204"/>
            </a:endParaRPr>
          </a:p>
        </p:txBody>
      </p:sp>
      <p:sp>
        <p:nvSpPr>
          <p:cNvPr id="22" name="Rektangel 21"/>
          <p:cNvSpPr/>
          <p:nvPr/>
        </p:nvSpPr>
        <p:spPr>
          <a:xfrm>
            <a:off x="7623209" y="1947717"/>
            <a:ext cx="1771049" cy="40475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defRPr/>
            </a:pPr>
            <a:endParaRPr lang="nb-NO" sz="2160">
              <a:solidFill>
                <a:prstClr val="white"/>
              </a:solidFill>
              <a:latin typeface="Aptos" panose="02110004020202020204"/>
            </a:endParaRPr>
          </a:p>
        </p:txBody>
      </p:sp>
      <p:sp>
        <p:nvSpPr>
          <p:cNvPr id="25" name="Rektangel 24"/>
          <p:cNvSpPr/>
          <p:nvPr/>
        </p:nvSpPr>
        <p:spPr>
          <a:xfrm>
            <a:off x="9375617" y="6320332"/>
            <a:ext cx="1154422" cy="4776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defRPr/>
            </a:pPr>
            <a:endParaRPr lang="nb-NO" sz="2160">
              <a:solidFill>
                <a:prstClr val="white"/>
              </a:solidFill>
              <a:latin typeface="Aptos" panose="02110004020202020204"/>
            </a:endParaRPr>
          </a:p>
        </p:txBody>
      </p:sp>
      <p:sp>
        <p:nvSpPr>
          <p:cNvPr id="21" name="Rektangel 20"/>
          <p:cNvSpPr/>
          <p:nvPr/>
        </p:nvSpPr>
        <p:spPr>
          <a:xfrm>
            <a:off x="1864663" y="5871404"/>
            <a:ext cx="3313729" cy="33485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defRPr/>
            </a:pPr>
            <a:endParaRPr lang="nb-NO" sz="2160">
              <a:solidFill>
                <a:prstClr val="white"/>
              </a:solidFill>
              <a:latin typeface="Aptos" panose="02110004020202020204"/>
            </a:endParaRPr>
          </a:p>
        </p:txBody>
      </p:sp>
      <p:sp>
        <p:nvSpPr>
          <p:cNvPr id="20" name="Rektangel 19"/>
          <p:cNvSpPr/>
          <p:nvPr/>
        </p:nvSpPr>
        <p:spPr>
          <a:xfrm>
            <a:off x="813023" y="3893200"/>
            <a:ext cx="5423502" cy="31614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defRPr/>
            </a:pPr>
            <a:endParaRPr lang="nb-NO" sz="2160">
              <a:solidFill>
                <a:prstClr val="white"/>
              </a:solidFill>
              <a:latin typeface="Aptos" panose="02110004020202020204"/>
            </a:endParaRPr>
          </a:p>
        </p:txBody>
      </p:sp>
      <p:sp>
        <p:nvSpPr>
          <p:cNvPr id="19" name="Rektangel 18"/>
          <p:cNvSpPr/>
          <p:nvPr/>
        </p:nvSpPr>
        <p:spPr>
          <a:xfrm>
            <a:off x="813024" y="1921933"/>
            <a:ext cx="3922606" cy="33783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defRPr/>
            </a:pPr>
            <a:endParaRPr lang="nb-NO" sz="2160">
              <a:solidFill>
                <a:prstClr val="white"/>
              </a:solidFill>
              <a:latin typeface="Aptos" panose="02110004020202020204"/>
            </a:endParaRPr>
          </a:p>
        </p:txBody>
      </p:sp>
      <p:sp>
        <p:nvSpPr>
          <p:cNvPr id="2" name="Tittel 1"/>
          <p:cNvSpPr>
            <a:spLocks noGrp="1"/>
          </p:cNvSpPr>
          <p:nvPr>
            <p:ph type="title"/>
          </p:nvPr>
        </p:nvSpPr>
        <p:spPr>
          <a:xfrm>
            <a:off x="370390" y="285366"/>
            <a:ext cx="13889621" cy="881364"/>
          </a:xfrm>
        </p:spPr>
        <p:txBody>
          <a:bodyPr>
            <a:normAutofit/>
          </a:bodyPr>
          <a:lstStyle/>
          <a:p>
            <a:r>
              <a:rPr lang="nb-NO" sz="3840" dirty="0" err="1">
                <a:solidFill>
                  <a:schemeClr val="accent1"/>
                </a:solidFill>
                <a:latin typeface="Helvetica Neue" charset="0"/>
                <a:ea typeface="Helvetica Neue" charset="0"/>
                <a:cs typeface="Helvetica Neue" charset="0"/>
              </a:rPr>
              <a:t>Raccomandazioni </a:t>
            </a:r>
            <a:r>
              <a:rPr lang="nb-NO" sz="3840" dirty="0">
                <a:solidFill>
                  <a:schemeClr val="accent1"/>
                </a:solidFill>
                <a:latin typeface="Helvetica Neue" charset="0"/>
                <a:ea typeface="Helvetica Neue" charset="0"/>
                <a:cs typeface="Helvetica Neue" charset="0"/>
              </a:rPr>
              <a:t>per </a:t>
            </a:r>
            <a:r>
              <a:rPr lang="nb-NO" sz="3840" dirty="0" err="1">
                <a:solidFill>
                  <a:schemeClr val="accent1"/>
                </a:solidFill>
                <a:latin typeface="Helvetica Neue" charset="0"/>
                <a:ea typeface="Helvetica Neue" charset="0"/>
                <a:cs typeface="Helvetica Neue" charset="0"/>
              </a:rPr>
              <a:t>gruppi </a:t>
            </a:r>
            <a:r>
              <a:rPr lang="nb-NO" sz="3840" dirty="0" err="1">
                <a:solidFill>
                  <a:schemeClr val="accent1"/>
                </a:solidFill>
                <a:latin typeface="Helvetica Neue" charset="0"/>
                <a:ea typeface="Helvetica Neue" charset="0"/>
                <a:cs typeface="Helvetica Neue" charset="0"/>
              </a:rPr>
              <a:t>specifici</a:t>
            </a:r>
            <a:endParaRPr lang="en-US" sz="3840" dirty="0">
              <a:solidFill>
                <a:schemeClr val="accent1"/>
              </a:solidFill>
            </a:endParaRPr>
          </a:p>
        </p:txBody>
      </p:sp>
      <p:sp>
        <p:nvSpPr>
          <p:cNvPr id="3" name="TekstSylinder 2"/>
          <p:cNvSpPr txBox="1"/>
          <p:nvPr/>
        </p:nvSpPr>
        <p:spPr>
          <a:xfrm>
            <a:off x="370390" y="1166731"/>
            <a:ext cx="6337385" cy="5410712"/>
          </a:xfrm>
          <a:prstGeom prst="rect">
            <a:avLst/>
          </a:prstGeom>
          <a:noFill/>
        </p:spPr>
        <p:txBody>
          <a:bodyPr wrap="square" rtlCol="0">
            <a:spAutoFit/>
          </a:bodyPr>
          <a:lstStyle/>
          <a:p>
            <a:pPr defTabSz="1097280">
              <a:defRPr/>
            </a:pPr>
            <a:r>
              <a:rPr lang="nb-NO" sz="2160" b="1" u="sng" dirty="0">
                <a:solidFill>
                  <a:prstClr val="black"/>
                </a:solidFill>
                <a:latin typeface="Arial" charset="0"/>
                <a:ea typeface="Arial" charset="0"/>
                <a:cs typeface="Arial" charset="0"/>
              </a:rPr>
              <a:t>Sviluppatori di software</a:t>
            </a:r>
          </a:p>
          <a:p>
            <a:pPr defTabSz="1097280">
              <a:defRPr/>
            </a:pPr>
            <a:endParaRPr lang="nb-NO" sz="2160" dirty="0">
              <a:solidFill>
                <a:prstClr val="black"/>
              </a:solidFill>
              <a:latin typeface="Arial" charset="0"/>
              <a:ea typeface="Arial" charset="0"/>
              <a:cs typeface="Arial" charset="0"/>
            </a:endParaRPr>
          </a:p>
          <a:p>
            <a:pPr marL="342900" indent="-342900" defTabSz="1097280" fontAlgn="base">
              <a:buFont typeface="Arial" charset="0"/>
              <a:buChar char="•"/>
              <a:defRPr/>
            </a:pPr>
            <a:r>
              <a:rPr lang="nb-NO" sz="2160" dirty="0" err="1">
                <a:solidFill>
                  <a:prstClr val="black"/>
                </a:solidFill>
                <a:latin typeface="Arial" charset="0"/>
                <a:ea typeface="Arial" charset="0"/>
                <a:cs typeface="Arial" charset="0"/>
              </a:rPr>
              <a:t>Non è necessario </a:t>
            </a:r>
            <a:r>
              <a:rPr lang="nb-NO" sz="2160" dirty="0">
                <a:solidFill>
                  <a:prstClr val="black"/>
                </a:solidFill>
                <a:latin typeface="Arial" charset="0"/>
                <a:ea typeface="Arial" charset="0"/>
                <a:cs typeface="Arial" charset="0"/>
              </a:rPr>
              <a:t>essere </a:t>
            </a:r>
            <a:r>
              <a:rPr lang="nb-NO" sz="2160" dirty="0" err="1">
                <a:solidFill>
                  <a:prstClr val="black"/>
                </a:solidFill>
                <a:latin typeface="Arial" charset="0"/>
                <a:ea typeface="Arial" charset="0"/>
                <a:cs typeface="Arial" charset="0"/>
              </a:rPr>
              <a:t>esperti</a:t>
            </a:r>
            <a:r>
              <a:rPr lang="nb-NO" sz="2160" dirty="0">
                <a:solidFill>
                  <a:prstClr val="black"/>
                </a:solidFill>
                <a:latin typeface="Arial" charset="0"/>
                <a:ea typeface="Arial" charset="0"/>
                <a:cs typeface="Arial" charset="0"/>
              </a:rPr>
              <a:t> </a:t>
            </a:r>
            <a:r>
              <a:rPr lang="nb-NO" sz="2160" dirty="0" err="1">
                <a:solidFill>
                  <a:prstClr val="black"/>
                </a:solidFill>
                <a:latin typeface="Arial" charset="0"/>
                <a:ea typeface="Arial" charset="0"/>
                <a:cs typeface="Arial" charset="0"/>
              </a:rPr>
              <a:t>di sicurezza</a:t>
            </a:r>
            <a:r>
              <a:rPr lang="nb-NO" sz="2160" dirty="0">
                <a:solidFill>
                  <a:prstClr val="black"/>
                </a:solidFill>
                <a:latin typeface="Arial" charset="0"/>
                <a:ea typeface="Arial" charset="0"/>
                <a:cs typeface="Arial" charset="0"/>
              </a:rPr>
              <a:t>, </a:t>
            </a:r>
            <a:r>
              <a:rPr lang="nb-NO" sz="2160" dirty="0" err="1">
                <a:solidFill>
                  <a:prstClr val="black"/>
                </a:solidFill>
                <a:latin typeface="Arial" charset="0"/>
                <a:ea typeface="Arial" charset="0"/>
                <a:cs typeface="Arial" charset="0"/>
              </a:rPr>
              <a:t>ma </a:t>
            </a:r>
            <a:r>
              <a:rPr lang="nb-NO" sz="2160" dirty="0" err="1">
                <a:solidFill>
                  <a:prstClr val="black"/>
                </a:solidFill>
                <a:latin typeface="Arial" charset="0"/>
                <a:ea typeface="Arial" charset="0"/>
                <a:cs typeface="Arial" charset="0"/>
              </a:rPr>
              <a:t>è </a:t>
            </a:r>
            <a:r>
              <a:rPr lang="nb-NO" sz="2160" dirty="0">
                <a:solidFill>
                  <a:prstClr val="black"/>
                </a:solidFill>
                <a:latin typeface="Arial" charset="0"/>
                <a:ea typeface="Arial" charset="0"/>
                <a:cs typeface="Arial" charset="0"/>
              </a:rPr>
              <a:t>importante </a:t>
            </a:r>
            <a:r>
              <a:rPr lang="nb-NO" sz="2160" dirty="0" err="1">
                <a:solidFill>
                  <a:prstClr val="black"/>
                </a:solidFill>
                <a:latin typeface="Arial" charset="0"/>
                <a:ea typeface="Arial" charset="0"/>
                <a:cs typeface="Arial" charset="0"/>
              </a:rPr>
              <a:t>pensare </a:t>
            </a:r>
            <a:r>
              <a:rPr lang="nb-NO" sz="2160" dirty="0" err="1">
                <a:solidFill>
                  <a:prstClr val="black"/>
                </a:solidFill>
                <a:latin typeface="Arial" charset="0"/>
                <a:ea typeface="Arial" charset="0"/>
                <a:cs typeface="Arial" charset="0"/>
              </a:rPr>
              <a:t>alla </a:t>
            </a:r>
            <a:r>
              <a:rPr lang="nb-NO" sz="2160" dirty="0" err="1">
                <a:solidFill>
                  <a:prstClr val="black"/>
                </a:solidFill>
                <a:latin typeface="Arial" charset="0"/>
                <a:ea typeface="Arial" charset="0"/>
                <a:cs typeface="Arial" charset="0"/>
              </a:rPr>
              <a:t>sicurezza </a:t>
            </a:r>
            <a:r>
              <a:rPr lang="nb-NO" sz="2160" dirty="0">
                <a:solidFill>
                  <a:prstClr val="black"/>
                </a:solidFill>
                <a:latin typeface="Arial" charset="0"/>
                <a:ea typeface="Arial" charset="0"/>
                <a:cs typeface="Arial" charset="0"/>
              </a:rPr>
              <a:t>sin </a:t>
            </a:r>
            <a:r>
              <a:rPr lang="nb-NO" sz="2160" dirty="0">
                <a:solidFill>
                  <a:prstClr val="black"/>
                </a:solidFill>
                <a:latin typeface="Arial" charset="0"/>
                <a:ea typeface="Arial" charset="0"/>
                <a:cs typeface="Arial" charset="0"/>
              </a:rPr>
              <a:t>dall'inizio (</a:t>
            </a:r>
            <a:r>
              <a:rPr lang="nb-NO" sz="2160" dirty="0" err="1">
                <a:solidFill>
                  <a:prstClr val="black"/>
                </a:solidFill>
                <a:latin typeface="Arial" charset="0"/>
                <a:ea typeface="Arial" charset="0"/>
                <a:cs typeface="Arial" charset="0"/>
              </a:rPr>
              <a:t>sicurezza </a:t>
            </a:r>
            <a:r>
              <a:rPr lang="nb-NO" sz="2160" dirty="0">
                <a:solidFill>
                  <a:prstClr val="black"/>
                </a:solidFill>
                <a:latin typeface="Arial" charset="0"/>
                <a:ea typeface="Arial" charset="0"/>
                <a:cs typeface="Arial" charset="0"/>
              </a:rPr>
              <a:t>fin dalla progettazione) e </a:t>
            </a:r>
            <a:r>
              <a:rPr lang="nb-NO" sz="2160" dirty="0" err="1">
                <a:solidFill>
                  <a:prstClr val="black"/>
                </a:solidFill>
                <a:latin typeface="Arial" charset="0"/>
                <a:ea typeface="Arial" charset="0"/>
                <a:cs typeface="Arial" charset="0"/>
              </a:rPr>
              <a:t>durante </a:t>
            </a:r>
            <a:r>
              <a:rPr lang="nb-NO" sz="2160" dirty="0" err="1">
                <a:solidFill>
                  <a:prstClr val="black"/>
                </a:solidFill>
                <a:latin typeface="Arial" charset="0"/>
                <a:ea typeface="Arial" charset="0"/>
                <a:cs typeface="Arial" charset="0"/>
              </a:rPr>
              <a:t>l'intero</a:t>
            </a:r>
            <a:r>
              <a:rPr lang="nb-NO" sz="2160" dirty="0" err="1">
                <a:solidFill>
                  <a:prstClr val="black"/>
                </a:solidFill>
                <a:latin typeface="Arial" charset="0"/>
                <a:ea typeface="Arial" charset="0"/>
                <a:cs typeface="Arial" charset="0"/>
              </a:rPr>
              <a:t> </a:t>
            </a:r>
            <a:r>
              <a:rPr lang="nb-NO" sz="2160" dirty="0" err="1">
                <a:solidFill>
                  <a:prstClr val="black"/>
                </a:solidFill>
                <a:latin typeface="Arial" charset="0"/>
                <a:ea typeface="Arial" charset="0"/>
                <a:cs typeface="Arial" charset="0"/>
              </a:rPr>
              <a:t>ciclo di vita </a:t>
            </a:r>
            <a:r>
              <a:rPr lang="nb-NO" sz="2160" dirty="0">
                <a:solidFill>
                  <a:prstClr val="black"/>
                </a:solidFill>
                <a:latin typeface="Arial" charset="0"/>
                <a:ea typeface="Arial" charset="0"/>
                <a:cs typeface="Arial" charset="0"/>
              </a:rPr>
              <a:t>(</a:t>
            </a:r>
            <a:r>
              <a:rPr lang="nb-NO" sz="2160" dirty="0" err="1">
                <a:solidFill>
                  <a:prstClr val="black"/>
                </a:solidFill>
                <a:latin typeface="Arial" charset="0"/>
                <a:ea typeface="Arial" charset="0"/>
                <a:cs typeface="Arial" charset="0"/>
              </a:rPr>
              <a:t>ciclo di vita </a:t>
            </a:r>
            <a:r>
              <a:rPr lang="nb-NO" sz="2160" dirty="0" err="1">
                <a:solidFill>
                  <a:prstClr val="black"/>
                </a:solidFill>
                <a:latin typeface="Arial" charset="0"/>
                <a:ea typeface="Arial" charset="0"/>
                <a:cs typeface="Arial" charset="0"/>
              </a:rPr>
              <a:t>dello sviluppo</a:t>
            </a:r>
            <a:r>
              <a:rPr lang="nb-NO" sz="2160" dirty="0">
                <a:solidFill>
                  <a:prstClr val="black"/>
                </a:solidFill>
                <a:latin typeface="Arial" charset="0"/>
                <a:ea typeface="Arial" charset="0"/>
                <a:cs typeface="Arial" charset="0"/>
              </a:rPr>
              <a:t> di software </a:t>
            </a:r>
            <a:r>
              <a:rPr lang="nb-NO" sz="2160" dirty="0" err="1">
                <a:solidFill>
                  <a:prstClr val="black"/>
                </a:solidFill>
                <a:latin typeface="Arial" charset="0"/>
                <a:ea typeface="Arial" charset="0"/>
                <a:cs typeface="Arial" charset="0"/>
              </a:rPr>
              <a:t>sicuro</a:t>
            </a:r>
            <a:r>
              <a:rPr lang="nb-NO" sz="2160" dirty="0">
                <a:solidFill>
                  <a:prstClr val="black"/>
                </a:solidFill>
                <a:latin typeface="Arial" charset="0"/>
                <a:ea typeface="Arial" charset="0"/>
                <a:cs typeface="Arial" charset="0"/>
              </a:rPr>
              <a:t>). Più </a:t>
            </a:r>
            <a:r>
              <a:rPr lang="nb-NO" sz="2160" dirty="0" err="1">
                <a:solidFill>
                  <a:prstClr val="black"/>
                </a:solidFill>
                <a:latin typeface="Arial" charset="0"/>
                <a:ea typeface="Arial" charset="0"/>
                <a:cs typeface="Arial" charset="0"/>
              </a:rPr>
              <a:t>si </a:t>
            </a:r>
            <a:r>
              <a:rPr lang="nb-NO" sz="2160" dirty="0" err="1">
                <a:solidFill>
                  <a:prstClr val="black"/>
                </a:solidFill>
                <a:latin typeface="Arial" charset="0"/>
                <a:ea typeface="Arial" charset="0"/>
                <a:cs typeface="Arial" charset="0"/>
              </a:rPr>
              <a:t>rimanda </a:t>
            </a:r>
            <a:r>
              <a:rPr lang="nb-NO" sz="2160" dirty="0" err="1">
                <a:solidFill>
                  <a:prstClr val="black"/>
                </a:solidFill>
                <a:latin typeface="Arial" charset="0"/>
                <a:ea typeface="Arial" charset="0"/>
                <a:cs typeface="Arial" charset="0"/>
              </a:rPr>
              <a:t>la riflessione </a:t>
            </a:r>
            <a:r>
              <a:rPr lang="nb-NO" sz="2160" dirty="0" err="1">
                <a:solidFill>
                  <a:prstClr val="black"/>
                </a:solidFill>
                <a:latin typeface="Arial" charset="0"/>
                <a:ea typeface="Arial" charset="0"/>
                <a:cs typeface="Arial" charset="0"/>
              </a:rPr>
              <a:t>sulla </a:t>
            </a:r>
            <a:r>
              <a:rPr lang="nb-NO" sz="2160" dirty="0" err="1">
                <a:solidFill>
                  <a:prstClr val="black"/>
                </a:solidFill>
                <a:latin typeface="Arial" charset="0"/>
                <a:ea typeface="Arial" charset="0"/>
                <a:cs typeface="Arial" charset="0"/>
              </a:rPr>
              <a:t>sicurezza</a:t>
            </a:r>
            <a:r>
              <a:rPr lang="nb-NO" sz="2160" dirty="0">
                <a:solidFill>
                  <a:prstClr val="black"/>
                </a:solidFill>
                <a:latin typeface="Arial" charset="0"/>
                <a:ea typeface="Arial" charset="0"/>
                <a:cs typeface="Arial" charset="0"/>
              </a:rPr>
              <a:t>, </a:t>
            </a:r>
            <a:r>
              <a:rPr lang="nb-NO" sz="2160" dirty="0">
                <a:solidFill>
                  <a:prstClr val="black"/>
                </a:solidFill>
                <a:latin typeface="Arial" charset="0"/>
                <a:ea typeface="Arial" charset="0"/>
                <a:cs typeface="Arial" charset="0"/>
              </a:rPr>
              <a:t>più </a:t>
            </a:r>
            <a:r>
              <a:rPr lang="nb-NO" sz="2160" dirty="0">
                <a:solidFill>
                  <a:prstClr val="black"/>
                </a:solidFill>
                <a:latin typeface="Arial" charset="0"/>
                <a:ea typeface="Arial" charset="0"/>
                <a:cs typeface="Arial" charset="0"/>
              </a:rPr>
              <a:t>sarà </a:t>
            </a:r>
            <a:r>
              <a:rPr lang="nb-NO" sz="2160" dirty="0" err="1">
                <a:solidFill>
                  <a:prstClr val="black"/>
                </a:solidFill>
                <a:latin typeface="Arial" charset="0"/>
                <a:ea typeface="Arial" charset="0"/>
                <a:cs typeface="Arial" charset="0"/>
              </a:rPr>
              <a:t>costoso </a:t>
            </a:r>
            <a:r>
              <a:rPr lang="nb-NO" sz="2160" dirty="0">
                <a:solidFill>
                  <a:prstClr val="black"/>
                </a:solidFill>
                <a:latin typeface="Arial" charset="0"/>
                <a:ea typeface="Arial" charset="0"/>
                <a:cs typeface="Arial" charset="0"/>
              </a:rPr>
              <a:t>renderla </a:t>
            </a:r>
            <a:r>
              <a:rPr lang="nb-NO" sz="2160" dirty="0" err="1">
                <a:solidFill>
                  <a:prstClr val="black"/>
                </a:solidFill>
                <a:latin typeface="Arial" charset="0"/>
                <a:ea typeface="Arial" charset="0"/>
                <a:cs typeface="Arial" charset="0"/>
              </a:rPr>
              <a:t>sicura</a:t>
            </a:r>
            <a:r>
              <a:rPr lang="nb-NO" sz="2160" dirty="0">
                <a:solidFill>
                  <a:prstClr val="black"/>
                </a:solidFill>
                <a:latin typeface="Arial" charset="0"/>
                <a:ea typeface="Arial" charset="0"/>
                <a:cs typeface="Arial" charset="0"/>
              </a:rPr>
              <a:t>.</a:t>
            </a:r>
          </a:p>
          <a:p>
            <a:pPr marL="342900" indent="-342900" defTabSz="1097280" fontAlgn="base">
              <a:buFont typeface="Arial" charset="0"/>
              <a:buChar char="•"/>
              <a:defRPr/>
            </a:pPr>
            <a:r>
              <a:rPr lang="nb-NO" sz="2160" dirty="0" err="1">
                <a:solidFill>
                  <a:prstClr val="black"/>
                </a:solidFill>
                <a:latin typeface="Arial" charset="0"/>
                <a:ea typeface="Arial" charset="0"/>
                <a:cs typeface="Arial" charset="0"/>
              </a:rPr>
              <a:t>Gli esperti</a:t>
            </a:r>
            <a:r>
              <a:rPr lang="nb-NO" sz="2160" dirty="0">
                <a:solidFill>
                  <a:prstClr val="black"/>
                </a:solidFill>
                <a:latin typeface="Arial" charset="0"/>
                <a:ea typeface="Arial" charset="0"/>
                <a:cs typeface="Arial" charset="0"/>
              </a:rPr>
              <a:t> di sicurezza </a:t>
            </a:r>
            <a:r>
              <a:rPr lang="nb-NO" sz="2160" dirty="0" err="1">
                <a:solidFill>
                  <a:prstClr val="black"/>
                </a:solidFill>
                <a:latin typeface="Arial" charset="0"/>
                <a:ea typeface="Arial" charset="0"/>
                <a:cs typeface="Arial" charset="0"/>
              </a:rPr>
              <a:t>possono </a:t>
            </a:r>
            <a:r>
              <a:rPr lang="nb-NO" sz="2160" dirty="0" err="1">
                <a:solidFill>
                  <a:prstClr val="black"/>
                </a:solidFill>
                <a:latin typeface="Arial" charset="0"/>
                <a:ea typeface="Arial" charset="0"/>
                <a:cs typeface="Arial" charset="0"/>
              </a:rPr>
              <a:t>fornirvi</a:t>
            </a:r>
            <a:r>
              <a:rPr lang="nb-NO" sz="2160" dirty="0" err="1">
                <a:solidFill>
                  <a:prstClr val="black"/>
                </a:solidFill>
                <a:latin typeface="Arial" charset="0"/>
                <a:ea typeface="Arial" charset="0"/>
                <a:cs typeface="Arial" charset="0"/>
              </a:rPr>
              <a:t> consulenza </a:t>
            </a:r>
            <a:r>
              <a:rPr lang="nb-NO" sz="2160" dirty="0">
                <a:solidFill>
                  <a:prstClr val="black"/>
                </a:solidFill>
                <a:latin typeface="Arial" charset="0"/>
                <a:ea typeface="Arial" charset="0"/>
                <a:cs typeface="Arial" charset="0"/>
              </a:rPr>
              <a:t>e supporto</a:t>
            </a:r>
            <a:r>
              <a:rPr lang="nb-NO" sz="2160" dirty="0">
                <a:solidFill>
                  <a:prstClr val="black"/>
                </a:solidFill>
                <a:latin typeface="Arial" charset="0"/>
                <a:ea typeface="Arial" charset="0"/>
                <a:cs typeface="Arial" charset="0"/>
              </a:rPr>
              <a:t>: </a:t>
            </a:r>
            <a:r>
              <a:rPr lang="nb-NO" sz="2160" dirty="0" err="1">
                <a:solidFill>
                  <a:prstClr val="black"/>
                </a:solidFill>
                <a:latin typeface="Arial" charset="0"/>
                <a:ea typeface="Arial" charset="0"/>
                <a:cs typeface="Arial" charset="0"/>
              </a:rPr>
              <a:t>collaborate </a:t>
            </a:r>
            <a:r>
              <a:rPr lang="nb-NO" sz="2160" dirty="0" err="1">
                <a:solidFill>
                  <a:prstClr val="black"/>
                </a:solidFill>
                <a:latin typeface="Arial" charset="0"/>
                <a:ea typeface="Arial" charset="0"/>
                <a:cs typeface="Arial" charset="0"/>
              </a:rPr>
              <a:t>con </a:t>
            </a:r>
            <a:r>
              <a:rPr lang="nb-NO" sz="2160" dirty="0" err="1">
                <a:solidFill>
                  <a:prstClr val="black"/>
                </a:solidFill>
                <a:latin typeface="Arial" charset="0"/>
                <a:ea typeface="Arial" charset="0"/>
                <a:cs typeface="Arial" charset="0"/>
              </a:rPr>
              <a:t>loro </a:t>
            </a:r>
            <a:r>
              <a:rPr lang="nb-NO" sz="2160" dirty="0">
                <a:solidFill>
                  <a:prstClr val="black"/>
                </a:solidFill>
                <a:latin typeface="Arial" charset="0"/>
                <a:ea typeface="Arial" charset="0"/>
                <a:cs typeface="Arial" charset="0"/>
              </a:rPr>
              <a:t>e comunicate </a:t>
            </a:r>
            <a:r>
              <a:rPr lang="nb-NO" sz="2160" dirty="0" err="1">
                <a:solidFill>
                  <a:prstClr val="black"/>
                </a:solidFill>
                <a:latin typeface="Arial" charset="0"/>
                <a:ea typeface="Arial" charset="0"/>
                <a:cs typeface="Arial" charset="0"/>
              </a:rPr>
              <a:t>loro </a:t>
            </a:r>
            <a:r>
              <a:rPr lang="nb-NO" sz="2160" dirty="0" err="1">
                <a:solidFill>
                  <a:prstClr val="black"/>
                </a:solidFill>
                <a:latin typeface="Arial" charset="0"/>
                <a:ea typeface="Arial" charset="0"/>
                <a:cs typeface="Arial" charset="0"/>
              </a:rPr>
              <a:t>tutto</a:t>
            </a:r>
            <a:r>
              <a:rPr lang="nb-NO" sz="2160" dirty="0">
                <a:solidFill>
                  <a:prstClr val="black"/>
                </a:solidFill>
                <a:latin typeface="Arial" charset="0"/>
                <a:ea typeface="Arial" charset="0"/>
                <a:cs typeface="Arial" charset="0"/>
              </a:rPr>
              <a:t>.</a:t>
            </a:r>
          </a:p>
          <a:p>
            <a:pPr marL="342900" indent="-342900" defTabSz="1097280" fontAlgn="base">
              <a:buFont typeface="Arial" charset="0"/>
              <a:buChar char="•"/>
              <a:defRPr/>
            </a:pPr>
            <a:r>
              <a:rPr lang="nb-NO" sz="2160" dirty="0">
                <a:solidFill>
                  <a:prstClr val="black"/>
                </a:solidFill>
                <a:latin typeface="Arial" charset="0"/>
                <a:ea typeface="Arial" charset="0"/>
                <a:cs typeface="Arial" charset="0"/>
              </a:rPr>
              <a:t>Se </a:t>
            </a:r>
            <a:r>
              <a:rPr lang="nb-NO" sz="2160" dirty="0" err="1">
                <a:solidFill>
                  <a:prstClr val="black"/>
                </a:solidFill>
                <a:latin typeface="Arial" charset="0"/>
                <a:ea typeface="Arial" charset="0"/>
                <a:cs typeface="Arial" charset="0"/>
              </a:rPr>
              <a:t>il</a:t>
            </a:r>
            <a:r>
              <a:rPr lang="nb-NO" sz="2160" dirty="0" err="1">
                <a:solidFill>
                  <a:prstClr val="black"/>
                </a:solidFill>
                <a:latin typeface="Arial" charset="0"/>
                <a:ea typeface="Arial" charset="0"/>
                <a:cs typeface="Arial" charset="0"/>
              </a:rPr>
              <a:t> tuo </a:t>
            </a:r>
            <a:r>
              <a:rPr lang="nb-NO" sz="2160" dirty="0" err="1">
                <a:solidFill>
                  <a:prstClr val="black"/>
                </a:solidFill>
                <a:latin typeface="Arial" charset="0"/>
                <a:ea typeface="Arial" charset="0"/>
                <a:cs typeface="Arial" charset="0"/>
              </a:rPr>
              <a:t>codice </a:t>
            </a:r>
            <a:r>
              <a:rPr lang="nb-NO" sz="2160" dirty="0" err="1">
                <a:solidFill>
                  <a:prstClr val="black"/>
                </a:solidFill>
                <a:latin typeface="Arial" charset="0"/>
                <a:ea typeface="Arial" charset="0"/>
                <a:cs typeface="Arial" charset="0"/>
              </a:rPr>
              <a:t>include </a:t>
            </a:r>
            <a:r>
              <a:rPr lang="nb-NO" sz="2160" dirty="0">
                <a:solidFill>
                  <a:prstClr val="black"/>
                </a:solidFill>
                <a:latin typeface="Arial" charset="0"/>
                <a:ea typeface="Arial" charset="0"/>
                <a:cs typeface="Arial" charset="0"/>
              </a:rPr>
              <a:t>un </a:t>
            </a:r>
            <a:r>
              <a:rPr lang="nb-NO" sz="2160" dirty="0" err="1">
                <a:solidFill>
                  <a:prstClr val="black"/>
                </a:solidFill>
                <a:latin typeface="Arial" charset="0"/>
                <a:ea typeface="Arial" charset="0"/>
                <a:cs typeface="Arial" charset="0"/>
              </a:rPr>
              <a:t>meccanismo </a:t>
            </a:r>
            <a:r>
              <a:rPr lang="nb-NO" sz="2160" dirty="0" err="1">
                <a:solidFill>
                  <a:prstClr val="black"/>
                </a:solidFill>
                <a:latin typeface="Arial" charset="0"/>
                <a:ea typeface="Arial" charset="0"/>
                <a:cs typeface="Arial" charset="0"/>
              </a:rPr>
              <a:t>di sicurezza</a:t>
            </a:r>
            <a:r>
              <a:rPr lang="nb-NO" sz="2160" dirty="0">
                <a:solidFill>
                  <a:prstClr val="black"/>
                </a:solidFill>
                <a:latin typeface="Arial" charset="0"/>
                <a:ea typeface="Arial" charset="0"/>
                <a:cs typeface="Arial" charset="0"/>
              </a:rPr>
              <a:t>, </a:t>
            </a:r>
            <a:r>
              <a:rPr lang="nb-NO" sz="2160" dirty="0">
                <a:solidFill>
                  <a:prstClr val="black"/>
                </a:solidFill>
                <a:latin typeface="Arial" charset="0"/>
                <a:ea typeface="Arial" charset="0"/>
                <a:cs typeface="Arial" charset="0"/>
              </a:rPr>
              <a:t>devi assicurarti che sia </a:t>
            </a:r>
            <a:r>
              <a:rPr lang="nb-NO" sz="2160" dirty="0" err="1">
                <a:solidFill>
                  <a:prstClr val="black"/>
                </a:solidFill>
                <a:latin typeface="Arial" charset="0"/>
                <a:ea typeface="Arial" charset="0"/>
                <a:cs typeface="Arial" charset="0"/>
              </a:rPr>
              <a:t>utilizzabile</a:t>
            </a:r>
            <a:r>
              <a:rPr lang="nb-NO" sz="2160" dirty="0">
                <a:solidFill>
                  <a:prstClr val="black"/>
                </a:solidFill>
                <a:latin typeface="Arial" charset="0"/>
                <a:ea typeface="Arial" charset="0"/>
                <a:cs typeface="Arial" charset="0"/>
              </a:rPr>
              <a:t>: </a:t>
            </a:r>
            <a:r>
              <a:rPr lang="nb-NO" sz="2160" dirty="0" err="1">
                <a:solidFill>
                  <a:prstClr val="black"/>
                </a:solidFill>
                <a:latin typeface="Arial" charset="0"/>
                <a:ea typeface="Arial" charset="0"/>
                <a:cs typeface="Arial" charset="0"/>
              </a:rPr>
              <a:t>quanto </a:t>
            </a:r>
            <a:r>
              <a:rPr lang="nb-NO" sz="2160" dirty="0">
                <a:solidFill>
                  <a:prstClr val="black"/>
                </a:solidFill>
                <a:latin typeface="Arial" charset="0"/>
                <a:ea typeface="Arial" charset="0"/>
                <a:cs typeface="Arial" charset="0"/>
              </a:rPr>
              <a:t>tempo </a:t>
            </a:r>
            <a:r>
              <a:rPr lang="nb-NO" sz="2160" dirty="0" err="1">
                <a:solidFill>
                  <a:prstClr val="black"/>
                </a:solidFill>
                <a:latin typeface="Arial" charset="0"/>
                <a:ea typeface="Arial" charset="0"/>
                <a:cs typeface="Arial" charset="0"/>
              </a:rPr>
              <a:t>richiederà</a:t>
            </a:r>
            <a:r>
              <a:rPr lang="nb-NO" sz="2160" dirty="0">
                <a:solidFill>
                  <a:prstClr val="black"/>
                </a:solidFill>
                <a:latin typeface="Arial" charset="0"/>
                <a:ea typeface="Arial" charset="0"/>
                <a:cs typeface="Arial" charset="0"/>
              </a:rPr>
              <a:t>? </a:t>
            </a:r>
            <a:r>
              <a:rPr lang="nb-NO" sz="2160" dirty="0" err="1">
                <a:solidFill>
                  <a:prstClr val="black"/>
                </a:solidFill>
                <a:latin typeface="Arial" charset="0"/>
                <a:ea typeface="Arial" charset="0"/>
                <a:cs typeface="Arial" charset="0"/>
              </a:rPr>
              <a:t>Gli utenti</a:t>
            </a:r>
            <a:r>
              <a:rPr lang="nb-NO" sz="2160" dirty="0">
                <a:solidFill>
                  <a:prstClr val="black"/>
                </a:solidFill>
                <a:latin typeface="Arial" charset="0"/>
                <a:ea typeface="Arial" charset="0"/>
                <a:cs typeface="Arial" charset="0"/>
              </a:rPr>
              <a:t> </a:t>
            </a:r>
            <a:r>
              <a:rPr lang="nb-NO" sz="2160" dirty="0">
                <a:solidFill>
                  <a:prstClr val="black"/>
                </a:solidFill>
                <a:latin typeface="Arial" charset="0"/>
                <a:ea typeface="Arial" charset="0"/>
                <a:cs typeface="Arial" charset="0"/>
              </a:rPr>
              <a:t>saranno </a:t>
            </a:r>
            <a:r>
              <a:rPr lang="nb-NO" sz="2160" dirty="0" err="1">
                <a:solidFill>
                  <a:prstClr val="black"/>
                </a:solidFill>
                <a:latin typeface="Arial" charset="0"/>
                <a:ea typeface="Arial" charset="0"/>
                <a:cs typeface="Arial" charset="0"/>
              </a:rPr>
              <a:t>in grado </a:t>
            </a:r>
            <a:r>
              <a:rPr lang="nb-NO" sz="2160" dirty="0">
                <a:solidFill>
                  <a:prstClr val="black"/>
                </a:solidFill>
                <a:latin typeface="Arial" charset="0"/>
                <a:ea typeface="Arial" charset="0"/>
                <a:cs typeface="Arial" charset="0"/>
              </a:rPr>
              <a:t>di comprendere </a:t>
            </a:r>
            <a:r>
              <a:rPr lang="nb-NO" sz="2160" dirty="0" err="1">
                <a:solidFill>
                  <a:prstClr val="black"/>
                </a:solidFill>
                <a:latin typeface="Arial" charset="0"/>
                <a:ea typeface="Arial" charset="0"/>
                <a:cs typeface="Arial" charset="0"/>
              </a:rPr>
              <a:t>le </a:t>
            </a:r>
            <a:r>
              <a:rPr lang="nb-NO" sz="2160" dirty="0" err="1">
                <a:solidFill>
                  <a:prstClr val="black"/>
                </a:solidFill>
                <a:latin typeface="Arial" charset="0"/>
                <a:ea typeface="Arial" charset="0"/>
                <a:cs typeface="Arial" charset="0"/>
              </a:rPr>
              <a:t>decisioni </a:t>
            </a:r>
            <a:r>
              <a:rPr lang="nb-NO" sz="2160" dirty="0" err="1">
                <a:solidFill>
                  <a:prstClr val="black"/>
                </a:solidFill>
                <a:latin typeface="Arial" charset="0"/>
                <a:ea typeface="Arial" charset="0"/>
                <a:cs typeface="Arial" charset="0"/>
              </a:rPr>
              <a:t>che </a:t>
            </a:r>
            <a:r>
              <a:rPr lang="nb-NO" sz="2160" dirty="0" err="1">
                <a:solidFill>
                  <a:prstClr val="black"/>
                </a:solidFill>
                <a:latin typeface="Arial" charset="0"/>
                <a:ea typeface="Arial" charset="0"/>
                <a:cs typeface="Arial" charset="0"/>
              </a:rPr>
              <a:t>chiedi </a:t>
            </a:r>
            <a:r>
              <a:rPr lang="nb-NO" sz="2160" dirty="0" err="1">
                <a:solidFill>
                  <a:prstClr val="black"/>
                </a:solidFill>
                <a:latin typeface="Arial" charset="0"/>
                <a:ea typeface="Arial" charset="0"/>
                <a:cs typeface="Arial" charset="0"/>
              </a:rPr>
              <a:t>loro </a:t>
            </a:r>
            <a:r>
              <a:rPr lang="nb-NO" sz="2160" dirty="0">
                <a:solidFill>
                  <a:prstClr val="black"/>
                </a:solidFill>
                <a:latin typeface="Arial" charset="0"/>
                <a:ea typeface="Arial" charset="0"/>
                <a:cs typeface="Arial" charset="0"/>
              </a:rPr>
              <a:t>di </a:t>
            </a:r>
            <a:r>
              <a:rPr lang="nb-NO" sz="2160" dirty="0" err="1">
                <a:solidFill>
                  <a:prstClr val="black"/>
                </a:solidFill>
                <a:latin typeface="Arial" charset="0"/>
                <a:ea typeface="Arial" charset="0"/>
                <a:cs typeface="Arial" charset="0"/>
              </a:rPr>
              <a:t>prendere</a:t>
            </a:r>
            <a:r>
              <a:rPr lang="nb-NO" sz="2160" dirty="0">
                <a:solidFill>
                  <a:prstClr val="black"/>
                </a:solidFill>
                <a:latin typeface="Arial" charset="0"/>
                <a:ea typeface="Arial" charset="0"/>
                <a:cs typeface="Arial" charset="0"/>
              </a:rPr>
              <a:t>? </a:t>
            </a:r>
            <a:r>
              <a:rPr lang="nb-NO" sz="2160" dirty="0" err="1">
                <a:solidFill>
                  <a:prstClr val="black"/>
                </a:solidFill>
                <a:latin typeface="Arial" charset="0"/>
                <a:ea typeface="Arial" charset="0"/>
                <a:cs typeface="Arial" charset="0"/>
              </a:rPr>
              <a:t>Collabora </a:t>
            </a:r>
            <a:r>
              <a:rPr lang="nb-NO" sz="2160" dirty="0" err="1">
                <a:solidFill>
                  <a:prstClr val="black"/>
                </a:solidFill>
                <a:latin typeface="Arial" charset="0"/>
                <a:ea typeface="Arial" charset="0"/>
                <a:cs typeface="Arial" charset="0"/>
              </a:rPr>
              <a:t>con </a:t>
            </a:r>
            <a:r>
              <a:rPr lang="nb-NO" sz="2160" dirty="0" err="1">
                <a:solidFill>
                  <a:prstClr val="black"/>
                </a:solidFill>
                <a:latin typeface="Arial" charset="0"/>
                <a:ea typeface="Arial" charset="0"/>
                <a:cs typeface="Arial" charset="0"/>
              </a:rPr>
              <a:t>esperti </a:t>
            </a:r>
            <a:r>
              <a:rPr lang="nb-NO" sz="2160" dirty="0" err="1">
                <a:solidFill>
                  <a:prstClr val="black"/>
                </a:solidFill>
                <a:latin typeface="Arial" charset="0"/>
                <a:ea typeface="Arial" charset="0"/>
                <a:cs typeface="Arial" charset="0"/>
              </a:rPr>
              <a:t>di usabilità </a:t>
            </a:r>
            <a:r>
              <a:rPr lang="nb-NO" sz="2160" dirty="0">
                <a:solidFill>
                  <a:prstClr val="black"/>
                </a:solidFill>
                <a:latin typeface="Arial" charset="0"/>
                <a:ea typeface="Arial" charset="0"/>
                <a:cs typeface="Arial" charset="0"/>
              </a:rPr>
              <a:t>che </a:t>
            </a:r>
            <a:r>
              <a:rPr lang="nb-NO" sz="2160" dirty="0" err="1">
                <a:solidFill>
                  <a:prstClr val="black"/>
                </a:solidFill>
                <a:latin typeface="Arial" charset="0"/>
                <a:ea typeface="Arial" charset="0"/>
                <a:cs typeface="Arial" charset="0"/>
              </a:rPr>
              <a:t>ti </a:t>
            </a:r>
            <a:r>
              <a:rPr lang="nb-NO" sz="2160" dirty="0" err="1">
                <a:solidFill>
                  <a:prstClr val="black"/>
                </a:solidFill>
                <a:latin typeface="Arial" charset="0"/>
                <a:ea typeface="Arial" charset="0"/>
                <a:cs typeface="Arial" charset="0"/>
              </a:rPr>
              <a:t>aiutino </a:t>
            </a:r>
            <a:r>
              <a:rPr lang="nb-NO" sz="2160" dirty="0">
                <a:solidFill>
                  <a:prstClr val="black"/>
                </a:solidFill>
                <a:latin typeface="Arial" charset="0"/>
                <a:ea typeface="Arial" charset="0"/>
                <a:cs typeface="Arial" charset="0"/>
              </a:rPr>
              <a:t>a progettare e testare </a:t>
            </a:r>
            <a:r>
              <a:rPr lang="nb-NO" sz="2160" dirty="0" err="1">
                <a:solidFill>
                  <a:prstClr val="black"/>
                </a:solidFill>
                <a:latin typeface="Arial" charset="0"/>
                <a:ea typeface="Arial" charset="0"/>
                <a:cs typeface="Arial" charset="0"/>
              </a:rPr>
              <a:t>una sicurezza </a:t>
            </a:r>
            <a:r>
              <a:rPr lang="nb-NO" sz="2160" dirty="0" err="1">
                <a:solidFill>
                  <a:prstClr val="black"/>
                </a:solidFill>
                <a:latin typeface="Arial" charset="0"/>
                <a:ea typeface="Arial" charset="0"/>
                <a:cs typeface="Arial" charset="0"/>
              </a:rPr>
              <a:t>utilizzabile</a:t>
            </a:r>
            <a:r>
              <a:rPr lang="nb-NO" sz="2160" dirty="0">
                <a:solidFill>
                  <a:prstClr val="black"/>
                </a:solidFill>
                <a:latin typeface="Arial" charset="0"/>
                <a:ea typeface="Arial" charset="0"/>
                <a:cs typeface="Arial" charset="0"/>
              </a:rPr>
              <a:t>.</a:t>
            </a:r>
          </a:p>
        </p:txBody>
      </p:sp>
      <p:sp>
        <p:nvSpPr>
          <p:cNvPr id="8" name="Rektangel 7"/>
          <p:cNvSpPr/>
          <p:nvPr/>
        </p:nvSpPr>
        <p:spPr>
          <a:xfrm>
            <a:off x="12632473" y="2308366"/>
            <a:ext cx="240772" cy="424732"/>
          </a:xfrm>
          <a:prstGeom prst="rect">
            <a:avLst/>
          </a:prstGeom>
        </p:spPr>
        <p:txBody>
          <a:bodyPr wrap="none">
            <a:spAutoFit/>
          </a:bodyPr>
          <a:lstStyle/>
          <a:p>
            <a:pPr defTabSz="1097280">
              <a:defRPr/>
            </a:pPr>
            <a:r>
              <a:rPr lang="sk-SK" sz="2160" dirty="0">
                <a:solidFill>
                  <a:prstClr val="black"/>
                </a:solidFill>
                <a:latin typeface="Aptos" panose="02110004020202020204"/>
              </a:rPr>
              <a:t> </a:t>
            </a:r>
            <a:endParaRPr lang="nb-NO" sz="2160" dirty="0">
              <a:solidFill>
                <a:prstClr val="black"/>
              </a:solidFill>
              <a:latin typeface="Aptos" panose="02110004020202020204"/>
            </a:endParaRPr>
          </a:p>
        </p:txBody>
      </p:sp>
      <p:sp>
        <p:nvSpPr>
          <p:cNvPr id="9" name="Rektangel 8"/>
          <p:cNvSpPr/>
          <p:nvPr/>
        </p:nvSpPr>
        <p:spPr>
          <a:xfrm>
            <a:off x="7172661" y="3893201"/>
            <a:ext cx="240772" cy="424732"/>
          </a:xfrm>
          <a:prstGeom prst="rect">
            <a:avLst/>
          </a:prstGeom>
        </p:spPr>
        <p:txBody>
          <a:bodyPr wrap="none">
            <a:spAutoFit/>
          </a:bodyPr>
          <a:lstStyle/>
          <a:p>
            <a:pPr defTabSz="1097280">
              <a:defRPr/>
            </a:pPr>
            <a:r>
              <a:rPr lang="sk-SK" sz="2160" dirty="0">
                <a:solidFill>
                  <a:prstClr val="black"/>
                </a:solidFill>
                <a:latin typeface="Aptos" panose="02110004020202020204"/>
              </a:rPr>
              <a:t> </a:t>
            </a:r>
            <a:endParaRPr lang="nb-NO" sz="2160" dirty="0">
              <a:solidFill>
                <a:prstClr val="black"/>
              </a:solidFill>
              <a:latin typeface="Aptos" panose="02110004020202020204"/>
            </a:endParaRPr>
          </a:p>
        </p:txBody>
      </p:sp>
      <p:sp>
        <p:nvSpPr>
          <p:cNvPr id="10" name="Rektangel 9"/>
          <p:cNvSpPr/>
          <p:nvPr/>
        </p:nvSpPr>
        <p:spPr>
          <a:xfrm>
            <a:off x="7172661" y="3893201"/>
            <a:ext cx="240772" cy="424732"/>
          </a:xfrm>
          <a:prstGeom prst="rect">
            <a:avLst/>
          </a:prstGeom>
        </p:spPr>
        <p:txBody>
          <a:bodyPr wrap="none">
            <a:spAutoFit/>
          </a:bodyPr>
          <a:lstStyle/>
          <a:p>
            <a:pPr defTabSz="1097280">
              <a:defRPr/>
            </a:pPr>
            <a:r>
              <a:rPr lang="sk-SK" sz="2160" dirty="0">
                <a:solidFill>
                  <a:prstClr val="black"/>
                </a:solidFill>
                <a:latin typeface="Aptos" panose="02110004020202020204"/>
              </a:rPr>
              <a:t> </a:t>
            </a:r>
            <a:endParaRPr lang="nb-NO" sz="2160" dirty="0">
              <a:solidFill>
                <a:prstClr val="black"/>
              </a:solidFill>
              <a:latin typeface="Aptos" panose="02110004020202020204"/>
            </a:endParaRPr>
          </a:p>
        </p:txBody>
      </p:sp>
      <p:sp>
        <p:nvSpPr>
          <p:cNvPr id="11" name="TekstSylinder 10"/>
          <p:cNvSpPr txBox="1"/>
          <p:nvPr/>
        </p:nvSpPr>
        <p:spPr>
          <a:xfrm>
            <a:off x="7172660" y="1156399"/>
            <a:ext cx="6822473" cy="5632311"/>
          </a:xfrm>
          <a:prstGeom prst="rect">
            <a:avLst/>
          </a:prstGeom>
          <a:noFill/>
        </p:spPr>
        <p:txBody>
          <a:bodyPr wrap="square" rtlCol="0">
            <a:spAutoFit/>
          </a:bodyPr>
          <a:lstStyle/>
          <a:p>
            <a:pPr defTabSz="1097280">
              <a:defRPr/>
            </a:pPr>
            <a:r>
              <a:rPr lang="nb-NO" sz="2400" b="1" u="sng" dirty="0" err="1">
                <a:solidFill>
                  <a:prstClr val="black"/>
                </a:solidFill>
                <a:latin typeface="Arial" charset="0"/>
                <a:ea typeface="Arial" charset="0"/>
                <a:cs typeface="Arial" charset="0"/>
              </a:rPr>
              <a:t>Coloro </a:t>
            </a:r>
            <a:r>
              <a:rPr lang="nb-NO" sz="2400" b="1" u="sng" dirty="0" err="1">
                <a:solidFill>
                  <a:prstClr val="black"/>
                </a:solidFill>
                <a:latin typeface="Arial" charset="0"/>
                <a:ea typeface="Arial" charset="0"/>
                <a:cs typeface="Arial" charset="0"/>
              </a:rPr>
              <a:t>che </a:t>
            </a:r>
            <a:r>
              <a:rPr lang="nb-NO" sz="2400" b="1" u="sng" dirty="0" err="1">
                <a:solidFill>
                  <a:prstClr val="black"/>
                </a:solidFill>
                <a:latin typeface="Arial" charset="0"/>
                <a:ea typeface="Arial" charset="0"/>
                <a:cs typeface="Arial" charset="0"/>
              </a:rPr>
              <a:t>gestiscono </a:t>
            </a:r>
            <a:r>
              <a:rPr lang="nb-NO" sz="2400" b="1" u="sng" dirty="0">
                <a:solidFill>
                  <a:prstClr val="black"/>
                </a:solidFill>
                <a:latin typeface="Arial" charset="0"/>
                <a:ea typeface="Arial" charset="0"/>
                <a:cs typeface="Arial" charset="0"/>
              </a:rPr>
              <a:t>e </a:t>
            </a:r>
            <a:r>
              <a:rPr lang="nb-NO" sz="2400" b="1" u="sng" dirty="0" err="1">
                <a:solidFill>
                  <a:prstClr val="black"/>
                </a:solidFill>
                <a:latin typeface="Arial" charset="0"/>
                <a:ea typeface="Arial" charset="0"/>
                <a:cs typeface="Arial" charset="0"/>
              </a:rPr>
              <a:t>formano</a:t>
            </a:r>
            <a:endParaRPr lang="nb-NO" sz="2400" b="1" u="sng" dirty="0">
              <a:solidFill>
                <a:prstClr val="black"/>
              </a:solidFill>
              <a:latin typeface="Arial" charset="0"/>
              <a:ea typeface="Arial" charset="0"/>
              <a:cs typeface="Arial" charset="0"/>
            </a:endParaRPr>
          </a:p>
          <a:p>
            <a:pPr defTabSz="1097280">
              <a:defRPr/>
            </a:pPr>
            <a:endParaRPr lang="nb-NO" sz="2400" dirty="0">
              <a:solidFill>
                <a:prstClr val="black"/>
              </a:solidFill>
              <a:latin typeface="Arial" charset="0"/>
              <a:ea typeface="Arial" charset="0"/>
              <a:cs typeface="Arial" charset="0"/>
            </a:endParaRPr>
          </a:p>
          <a:p>
            <a:pPr marL="411480" indent="-411480" defTabSz="1097280" fontAlgn="base">
              <a:buFont typeface="Arial" charset="0"/>
              <a:buChar char="•"/>
              <a:defRPr/>
            </a:pPr>
            <a:r>
              <a:rPr lang="nb-NO" sz="2400" dirty="0" err="1">
                <a:solidFill>
                  <a:prstClr val="black"/>
                </a:solidFill>
                <a:latin typeface="Arial" charset="0"/>
                <a:ea typeface="Arial" charset="0"/>
                <a:cs typeface="Arial" charset="0"/>
              </a:rPr>
              <a:t>Corsi </a:t>
            </a:r>
            <a:r>
              <a:rPr lang="nb-NO" sz="2400" dirty="0" err="1">
                <a:solidFill>
                  <a:prstClr val="black"/>
                </a:solidFill>
                <a:latin typeface="Arial" charset="0"/>
                <a:ea typeface="Arial" charset="0"/>
                <a:cs typeface="Arial" charset="0"/>
              </a:rPr>
              <a:t>obbligatori </a:t>
            </a:r>
            <a:r>
              <a:rPr lang="nb-NO" sz="2400" dirty="0" err="1">
                <a:solidFill>
                  <a:prstClr val="black"/>
                </a:solidFill>
                <a:latin typeface="Arial" charset="0"/>
                <a:ea typeface="Arial" charset="0"/>
                <a:cs typeface="Arial" charset="0"/>
              </a:rPr>
              <a:t>sulla sicurezza</a:t>
            </a:r>
            <a:r>
              <a:rPr lang="nb-NO" sz="2400" dirty="0">
                <a:solidFill>
                  <a:prstClr val="black"/>
                </a:solidFill>
                <a:latin typeface="Arial" charset="0"/>
                <a:ea typeface="Arial" charset="0"/>
                <a:cs typeface="Arial" charset="0"/>
              </a:rPr>
              <a:t>.</a:t>
            </a:r>
          </a:p>
          <a:p>
            <a:pPr marL="411480" indent="-411480" defTabSz="1097280" fontAlgn="base">
              <a:buFont typeface="Arial" charset="0"/>
              <a:buChar char="•"/>
              <a:defRPr/>
            </a:pPr>
            <a:r>
              <a:rPr lang="nb-NO" sz="2400" dirty="0" err="1">
                <a:solidFill>
                  <a:prstClr val="black"/>
                </a:solidFill>
                <a:latin typeface="Arial" charset="0"/>
                <a:ea typeface="Arial" charset="0"/>
                <a:cs typeface="Arial" charset="0"/>
              </a:rPr>
              <a:t>Insegna </a:t>
            </a:r>
            <a:r>
              <a:rPr lang="nb-NO" sz="2400" dirty="0">
                <a:solidFill>
                  <a:prstClr val="black"/>
                </a:solidFill>
                <a:latin typeface="Arial" charset="0"/>
                <a:ea typeface="Arial" charset="0"/>
                <a:cs typeface="Arial" charset="0"/>
              </a:rPr>
              <a:t>a programmare </a:t>
            </a:r>
            <a:r>
              <a:rPr lang="nb-NO" sz="2400" dirty="0" err="1">
                <a:solidFill>
                  <a:prstClr val="black"/>
                </a:solidFill>
                <a:latin typeface="Arial" charset="0"/>
                <a:ea typeface="Arial" charset="0"/>
                <a:cs typeface="Arial" charset="0"/>
              </a:rPr>
              <a:t>in modo sicuro</a:t>
            </a:r>
            <a:r>
              <a:rPr lang="nb-NO" sz="2400" dirty="0">
                <a:solidFill>
                  <a:prstClr val="black"/>
                </a:solidFill>
                <a:latin typeface="Arial" charset="0"/>
                <a:ea typeface="Arial" charset="0"/>
                <a:cs typeface="Arial" charset="0"/>
              </a:rPr>
              <a:t>, </a:t>
            </a:r>
            <a:r>
              <a:rPr lang="nb-NO" sz="2400" dirty="0" err="1">
                <a:solidFill>
                  <a:prstClr val="black"/>
                </a:solidFill>
                <a:latin typeface="Arial" charset="0"/>
                <a:ea typeface="Arial" charset="0"/>
                <a:cs typeface="Arial" charset="0"/>
              </a:rPr>
              <a:t>piuttosto </a:t>
            </a:r>
            <a:r>
              <a:rPr lang="nb-NO" sz="2400" dirty="0" err="1">
                <a:solidFill>
                  <a:prstClr val="black"/>
                </a:solidFill>
                <a:latin typeface="Arial" charset="0"/>
                <a:ea typeface="Arial" charset="0"/>
                <a:cs typeface="Arial" charset="0"/>
              </a:rPr>
              <a:t>che </a:t>
            </a:r>
            <a:r>
              <a:rPr lang="nb-NO" sz="2400" dirty="0">
                <a:solidFill>
                  <a:prstClr val="black"/>
                </a:solidFill>
                <a:latin typeface="Arial" charset="0"/>
                <a:ea typeface="Arial" charset="0"/>
                <a:cs typeface="Arial" charset="0"/>
              </a:rPr>
              <a:t>solo </a:t>
            </a:r>
            <a:r>
              <a:rPr lang="nb-NO" sz="2400" dirty="0">
                <a:solidFill>
                  <a:prstClr val="black"/>
                </a:solidFill>
                <a:latin typeface="Arial" charset="0"/>
                <a:ea typeface="Arial" charset="0"/>
                <a:cs typeface="Arial" charset="0"/>
              </a:rPr>
              <a:t>a programmare.</a:t>
            </a:r>
          </a:p>
          <a:p>
            <a:pPr marL="411480" indent="-411480" defTabSz="1097280" fontAlgn="base">
              <a:buFont typeface="Arial" charset="0"/>
              <a:buChar char="•"/>
              <a:defRPr/>
            </a:pPr>
            <a:r>
              <a:rPr lang="nb-NO" sz="2400" dirty="0">
                <a:solidFill>
                  <a:prstClr val="black"/>
                </a:solidFill>
                <a:latin typeface="Arial" charset="0"/>
                <a:ea typeface="Arial" charset="0"/>
                <a:cs typeface="Arial" charset="0"/>
              </a:rPr>
              <a:t>Il materiale contenuto in tutti </a:t>
            </a:r>
            <a:r>
              <a:rPr lang="nb-NO" sz="2400" dirty="0" err="1">
                <a:solidFill>
                  <a:prstClr val="black"/>
                </a:solidFill>
                <a:latin typeface="Arial" charset="0"/>
                <a:ea typeface="Arial" charset="0"/>
                <a:cs typeface="Arial" charset="0"/>
              </a:rPr>
              <a:t>gli</a:t>
            </a:r>
            <a:r>
              <a:rPr lang="nb-NO" sz="2400" dirty="0" err="1">
                <a:solidFill>
                  <a:prstClr val="black"/>
                </a:solidFill>
                <a:latin typeface="Arial" charset="0"/>
                <a:ea typeface="Arial" charset="0"/>
                <a:cs typeface="Arial" charset="0"/>
              </a:rPr>
              <a:t> altri </a:t>
            </a:r>
            <a:r>
              <a:rPr lang="nb-NO" sz="2400" dirty="0" err="1">
                <a:solidFill>
                  <a:prstClr val="black"/>
                </a:solidFill>
                <a:latin typeface="Arial" charset="0"/>
                <a:ea typeface="Arial" charset="0"/>
                <a:cs typeface="Arial" charset="0"/>
              </a:rPr>
              <a:t>moduli </a:t>
            </a:r>
            <a:r>
              <a:rPr lang="nb-NO" sz="2400" dirty="0" err="1">
                <a:solidFill>
                  <a:prstClr val="black"/>
                </a:solidFill>
                <a:latin typeface="Arial" charset="0"/>
                <a:ea typeface="Arial" charset="0"/>
                <a:cs typeface="Arial" charset="0"/>
              </a:rPr>
              <a:t>deve </a:t>
            </a:r>
            <a:r>
              <a:rPr lang="nb-NO" sz="2400" dirty="0">
                <a:solidFill>
                  <a:prstClr val="black"/>
                </a:solidFill>
                <a:latin typeface="Arial" charset="0"/>
                <a:ea typeface="Arial" charset="0"/>
                <a:cs typeface="Arial" charset="0"/>
              </a:rPr>
              <a:t>essere </a:t>
            </a:r>
            <a:r>
              <a:rPr lang="nb-NO" sz="2400" dirty="0" err="1">
                <a:solidFill>
                  <a:prstClr val="black"/>
                </a:solidFill>
                <a:latin typeface="Arial" charset="0"/>
                <a:ea typeface="Arial" charset="0"/>
                <a:cs typeface="Arial" charset="0"/>
              </a:rPr>
              <a:t>rivisto </a:t>
            </a:r>
            <a:r>
              <a:rPr lang="nb-NO" sz="2400" dirty="0">
                <a:solidFill>
                  <a:prstClr val="black"/>
                </a:solidFill>
                <a:latin typeface="Arial" charset="0"/>
                <a:ea typeface="Arial" charset="0"/>
                <a:cs typeface="Arial" charset="0"/>
              </a:rPr>
              <a:t>per </a:t>
            </a:r>
            <a:r>
              <a:rPr lang="nb-NO" sz="2400" dirty="0" err="1">
                <a:solidFill>
                  <a:prstClr val="black"/>
                </a:solidFill>
                <a:latin typeface="Arial" charset="0"/>
                <a:ea typeface="Arial" charset="0"/>
                <a:cs typeface="Arial" charset="0"/>
              </a:rPr>
              <a:t>rimuovere </a:t>
            </a:r>
            <a:r>
              <a:rPr lang="nb-NO" sz="2400" dirty="0">
                <a:solidFill>
                  <a:prstClr val="black"/>
                </a:solidFill>
                <a:latin typeface="Arial" charset="0"/>
                <a:ea typeface="Arial" charset="0"/>
                <a:cs typeface="Arial" charset="0"/>
              </a:rPr>
              <a:t>o </a:t>
            </a:r>
            <a:r>
              <a:rPr lang="nb-NO" sz="2400" dirty="0" err="1">
                <a:solidFill>
                  <a:prstClr val="black"/>
                </a:solidFill>
                <a:latin typeface="Arial" charset="0"/>
                <a:ea typeface="Arial" charset="0"/>
                <a:cs typeface="Arial" charset="0"/>
              </a:rPr>
              <a:t>annotare </a:t>
            </a:r>
            <a:r>
              <a:rPr lang="nb-NO" sz="2400" dirty="0" err="1">
                <a:solidFill>
                  <a:prstClr val="black"/>
                </a:solidFill>
                <a:latin typeface="Arial" charset="0"/>
                <a:ea typeface="Arial" charset="0"/>
                <a:cs typeface="Arial" charset="0"/>
              </a:rPr>
              <a:t>gli esempi </a:t>
            </a:r>
            <a:r>
              <a:rPr lang="nb-NO" sz="2400" dirty="0" err="1">
                <a:solidFill>
                  <a:prstClr val="black"/>
                </a:solidFill>
                <a:latin typeface="Arial" charset="0"/>
                <a:ea typeface="Arial" charset="0"/>
                <a:cs typeface="Arial" charset="0"/>
              </a:rPr>
              <a:t>che </a:t>
            </a:r>
            <a:r>
              <a:rPr lang="nb-NO" sz="2400" dirty="0" err="1">
                <a:solidFill>
                  <a:prstClr val="black"/>
                </a:solidFill>
                <a:latin typeface="Arial" charset="0"/>
                <a:ea typeface="Arial" charset="0"/>
                <a:cs typeface="Arial" charset="0"/>
              </a:rPr>
              <a:t>potrebbero </a:t>
            </a:r>
            <a:r>
              <a:rPr lang="nb-NO" sz="2400" dirty="0">
                <a:solidFill>
                  <a:prstClr val="black"/>
                </a:solidFill>
                <a:latin typeface="Arial" charset="0"/>
                <a:ea typeface="Arial" charset="0"/>
                <a:cs typeface="Arial" charset="0"/>
              </a:rPr>
              <a:t>portare a </a:t>
            </a:r>
            <a:r>
              <a:rPr lang="nb-NO" sz="2400" dirty="0" err="1">
                <a:solidFill>
                  <a:prstClr val="black"/>
                </a:solidFill>
                <a:latin typeface="Arial" charset="0"/>
                <a:ea typeface="Arial" charset="0"/>
                <a:cs typeface="Arial" charset="0"/>
              </a:rPr>
              <a:t>codice </a:t>
            </a:r>
            <a:r>
              <a:rPr lang="nb-NO" sz="2400" dirty="0" err="1">
                <a:solidFill>
                  <a:prstClr val="black"/>
                </a:solidFill>
                <a:latin typeface="Arial" charset="0"/>
                <a:ea typeface="Arial" charset="0"/>
                <a:cs typeface="Arial" charset="0"/>
              </a:rPr>
              <a:t>non sicuro</a:t>
            </a:r>
            <a:r>
              <a:rPr lang="nb-NO" sz="2400" dirty="0">
                <a:solidFill>
                  <a:prstClr val="black"/>
                </a:solidFill>
                <a:latin typeface="Arial" charset="0"/>
                <a:ea typeface="Arial" charset="0"/>
                <a:cs typeface="Arial" charset="0"/>
              </a:rPr>
              <a:t>.</a:t>
            </a:r>
            <a:br>
              <a:rPr lang="nb-NO" sz="2400" dirty="0">
                <a:solidFill>
                  <a:prstClr val="black"/>
                </a:solidFill>
                <a:latin typeface="Arial" charset="0"/>
                <a:ea typeface="Arial" charset="0"/>
                <a:cs typeface="Arial" charset="0"/>
              </a:rPr>
            </a:br>
            <a:endParaRPr lang="nb-NO" sz="2400" dirty="0">
              <a:solidFill>
                <a:prstClr val="black"/>
              </a:solidFill>
              <a:latin typeface="Arial" charset="0"/>
              <a:ea typeface="Arial" charset="0"/>
              <a:cs typeface="Arial" charset="0"/>
            </a:endParaRPr>
          </a:p>
          <a:p>
            <a:pPr defTabSz="1097280">
              <a:defRPr/>
            </a:pPr>
            <a:r>
              <a:rPr lang="nb-NO" sz="2400" u="sng" dirty="0">
                <a:solidFill>
                  <a:prstClr val="black"/>
                </a:solidFill>
                <a:latin typeface="Arial" charset="0"/>
                <a:ea typeface="Arial" charset="0"/>
                <a:cs typeface="Arial" charset="0"/>
              </a:rPr>
              <a:t>Responsabili </a:t>
            </a:r>
            <a:r>
              <a:rPr lang="nb-NO" sz="2400" u="sng" dirty="0" err="1">
                <a:solidFill>
                  <a:prstClr val="black"/>
                </a:solidFill>
                <a:latin typeface="Arial" charset="0"/>
                <a:ea typeface="Arial" charset="0"/>
                <a:cs typeface="Arial" charset="0"/>
              </a:rPr>
              <a:t>della sensibilizzazione </a:t>
            </a:r>
            <a:r>
              <a:rPr lang="nb-NO" sz="2400" u="sng" dirty="0">
                <a:solidFill>
                  <a:prstClr val="black"/>
                </a:solidFill>
                <a:latin typeface="Arial" charset="0"/>
                <a:ea typeface="Arial" charset="0"/>
                <a:cs typeface="Arial" charset="0"/>
              </a:rPr>
              <a:t>- per TUTTE </a:t>
            </a:r>
            <a:r>
              <a:rPr lang="nb-NO" sz="2400" u="sng" dirty="0" err="1">
                <a:solidFill>
                  <a:prstClr val="black"/>
                </a:solidFill>
                <a:latin typeface="Arial" charset="0"/>
                <a:ea typeface="Arial" charset="0"/>
                <a:cs typeface="Arial" charset="0"/>
              </a:rPr>
              <a:t>le </a:t>
            </a:r>
            <a:r>
              <a:rPr lang="nb-NO" sz="2400" u="sng" dirty="0" err="1">
                <a:solidFill>
                  <a:prstClr val="black"/>
                </a:solidFill>
                <a:latin typeface="Arial" charset="0"/>
                <a:ea typeface="Arial" charset="0"/>
                <a:cs typeface="Arial" charset="0"/>
              </a:rPr>
              <a:t>altre </a:t>
            </a:r>
            <a:r>
              <a:rPr lang="nb-NO" sz="2400" u="sng" dirty="0" err="1">
                <a:solidFill>
                  <a:prstClr val="black"/>
                </a:solidFill>
                <a:latin typeface="Arial" charset="0"/>
                <a:ea typeface="Arial" charset="0"/>
                <a:cs typeface="Arial" charset="0"/>
              </a:rPr>
              <a:t>persone </a:t>
            </a:r>
            <a:r>
              <a:rPr lang="nb-NO" sz="2400" u="sng" dirty="0" err="1">
                <a:solidFill>
                  <a:prstClr val="black"/>
                </a:solidFill>
                <a:latin typeface="Arial" charset="0"/>
                <a:ea typeface="Arial" charset="0"/>
                <a:cs typeface="Arial" charset="0"/>
              </a:rPr>
              <a:t>importanti </a:t>
            </a:r>
            <a:r>
              <a:rPr lang="nb-NO" sz="2400" u="sng" dirty="0">
                <a:solidFill>
                  <a:prstClr val="black"/>
                </a:solidFill>
                <a:latin typeface="Arial" charset="0"/>
                <a:ea typeface="Arial" charset="0"/>
                <a:cs typeface="Arial" charset="0"/>
              </a:rPr>
              <a:t>nella </a:t>
            </a:r>
            <a:r>
              <a:rPr lang="nb-NO" sz="2400" u="sng" dirty="0" err="1">
                <a:solidFill>
                  <a:prstClr val="black"/>
                </a:solidFill>
                <a:latin typeface="Arial" charset="0"/>
                <a:ea typeface="Arial" charset="0"/>
                <a:cs typeface="Arial" charset="0"/>
              </a:rPr>
              <a:t>vostra </a:t>
            </a:r>
            <a:r>
              <a:rPr lang="nb-NO" sz="2400" u="sng" dirty="0" err="1">
                <a:solidFill>
                  <a:prstClr val="black"/>
                </a:solidFill>
                <a:latin typeface="Arial" charset="0"/>
                <a:ea typeface="Arial" charset="0"/>
                <a:cs typeface="Arial" charset="0"/>
              </a:rPr>
              <a:t>organizzazione</a:t>
            </a:r>
            <a:br>
              <a:rPr lang="nb-NO" sz="2400" u="sng" dirty="0">
                <a:solidFill>
                  <a:prstClr val="black"/>
                </a:solidFill>
                <a:latin typeface="Arial" charset="0"/>
                <a:ea typeface="Arial" charset="0"/>
                <a:cs typeface="Arial" charset="0"/>
              </a:rPr>
            </a:br>
            <a:endParaRPr lang="nb-NO" sz="2400" dirty="0">
              <a:solidFill>
                <a:prstClr val="black"/>
              </a:solidFill>
              <a:latin typeface="Arial" charset="0"/>
              <a:ea typeface="Arial" charset="0"/>
              <a:cs typeface="Arial" charset="0"/>
            </a:endParaRPr>
          </a:p>
          <a:p>
            <a:pPr marL="411480" indent="-411480" defTabSz="1097280" fontAlgn="base">
              <a:buFont typeface="Arial" charset="0"/>
              <a:buChar char="•"/>
              <a:defRPr/>
            </a:pPr>
            <a:r>
              <a:rPr lang="nb-NO" sz="2400" dirty="0" err="1">
                <a:solidFill>
                  <a:prstClr val="black"/>
                </a:solidFill>
                <a:latin typeface="Arial" charset="0"/>
                <a:ea typeface="Arial" charset="0"/>
                <a:cs typeface="Arial" charset="0"/>
              </a:rPr>
              <a:t>La sensibilizzazione </a:t>
            </a:r>
            <a:r>
              <a:rPr lang="nb-NO" sz="2400" dirty="0" err="1">
                <a:solidFill>
                  <a:prstClr val="black"/>
                </a:solidFill>
                <a:latin typeface="Arial" charset="0"/>
                <a:ea typeface="Arial" charset="0"/>
                <a:cs typeface="Arial" charset="0"/>
              </a:rPr>
              <a:t>basata </a:t>
            </a:r>
            <a:r>
              <a:rPr lang="nb-NO" sz="2400" dirty="0" err="1">
                <a:solidFill>
                  <a:prstClr val="black"/>
                </a:solidFill>
                <a:latin typeface="Arial" charset="0"/>
                <a:ea typeface="Arial" charset="0"/>
                <a:cs typeface="Arial" charset="0"/>
              </a:rPr>
              <a:t>sulla </a:t>
            </a:r>
            <a:r>
              <a:rPr lang="nb-NO" sz="2400" dirty="0">
                <a:solidFill>
                  <a:prstClr val="black"/>
                </a:solidFill>
                <a:latin typeface="Arial" charset="0"/>
                <a:ea typeface="Arial" charset="0"/>
                <a:cs typeface="Arial" charset="0"/>
              </a:rPr>
              <a:t>MINACCIA non </a:t>
            </a:r>
            <a:r>
              <a:rPr lang="nb-NO" sz="2400" dirty="0" err="1">
                <a:solidFill>
                  <a:prstClr val="black"/>
                </a:solidFill>
                <a:latin typeface="Arial" charset="0"/>
                <a:ea typeface="Arial" charset="0"/>
                <a:cs typeface="Arial" charset="0"/>
              </a:rPr>
              <a:t>è efficace</a:t>
            </a:r>
            <a:endParaRPr lang="nb-NO" sz="2400" dirty="0">
              <a:solidFill>
                <a:prstClr val="black"/>
              </a:solidFill>
              <a:latin typeface="Arial" charset="0"/>
              <a:ea typeface="Arial" charset="0"/>
              <a:cs typeface="Arial" charset="0"/>
            </a:endParaRPr>
          </a:p>
          <a:p>
            <a:pPr marL="411480" indent="-411480" defTabSz="1097280" fontAlgn="base">
              <a:buFont typeface="Arial" charset="0"/>
              <a:buChar char="•"/>
              <a:defRPr/>
            </a:pPr>
            <a:r>
              <a:rPr lang="nb-NO" sz="2400" dirty="0" err="1">
                <a:solidFill>
                  <a:prstClr val="black"/>
                </a:solidFill>
                <a:latin typeface="Arial" charset="0"/>
                <a:ea typeface="Arial" charset="0"/>
                <a:cs typeface="Arial" charset="0"/>
              </a:rPr>
              <a:t>Adattare </a:t>
            </a:r>
            <a:r>
              <a:rPr lang="nb-NO" sz="2400" dirty="0" err="1">
                <a:solidFill>
                  <a:prstClr val="black"/>
                </a:solidFill>
                <a:latin typeface="Arial" charset="0"/>
                <a:ea typeface="Arial" charset="0"/>
                <a:cs typeface="Arial" charset="0"/>
              </a:rPr>
              <a:t>strategicamente </a:t>
            </a:r>
            <a:r>
              <a:rPr lang="nb-NO" sz="2400" dirty="0" err="1">
                <a:solidFill>
                  <a:prstClr val="black"/>
                </a:solidFill>
                <a:latin typeface="Arial" charset="0"/>
                <a:ea typeface="Arial" charset="0"/>
                <a:cs typeface="Arial" charset="0"/>
              </a:rPr>
              <a:t>le campagne </a:t>
            </a:r>
            <a:r>
              <a:rPr lang="nb-NO" sz="2400" dirty="0" err="1">
                <a:solidFill>
                  <a:prstClr val="black"/>
                </a:solidFill>
                <a:latin typeface="Arial" charset="0"/>
                <a:ea typeface="Arial" charset="0"/>
                <a:cs typeface="Arial" charset="0"/>
              </a:rPr>
              <a:t>di sensibilizzazione</a:t>
            </a:r>
            <a:endParaRPr lang="nb-NO" sz="2400" dirty="0">
              <a:solidFill>
                <a:prstClr val="black"/>
              </a:solidFill>
              <a:latin typeface="Arial" charset="0"/>
              <a:ea typeface="Arial" charset="0"/>
              <a:cs typeface="Arial" charset="0"/>
            </a:endParaRPr>
          </a:p>
        </p:txBody>
      </p:sp>
      <p:grpSp>
        <p:nvGrpSpPr>
          <p:cNvPr id="15" name="Gruppe 14"/>
          <p:cNvGrpSpPr/>
          <p:nvPr/>
        </p:nvGrpSpPr>
        <p:grpSpPr>
          <a:xfrm>
            <a:off x="976589" y="3295061"/>
            <a:ext cx="5259936" cy="1124234"/>
            <a:chOff x="746963" y="2862364"/>
            <a:chExt cx="4383280" cy="936862"/>
          </a:xfrm>
        </p:grpSpPr>
        <p:sp>
          <p:nvSpPr>
            <p:cNvPr id="13" name="Avrundet rektangel 12"/>
            <p:cNvSpPr/>
            <p:nvPr/>
          </p:nvSpPr>
          <p:spPr>
            <a:xfrm rot="19508378">
              <a:off x="746963" y="2862364"/>
              <a:ext cx="4383280" cy="936862"/>
            </a:xfrm>
            <a:prstGeom prst="round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defRPr/>
              </a:pPr>
              <a:endParaRPr lang="nb-NO" sz="2160">
                <a:solidFill>
                  <a:prstClr val="white"/>
                </a:solidFill>
                <a:latin typeface="Aptos" panose="02110004020202020204"/>
              </a:endParaRPr>
            </a:p>
          </p:txBody>
        </p:sp>
        <p:sp>
          <p:nvSpPr>
            <p:cNvPr id="14" name="TekstSylinder 13"/>
            <p:cNvSpPr txBox="1"/>
            <p:nvPr/>
          </p:nvSpPr>
          <p:spPr>
            <a:xfrm rot="19494747">
              <a:off x="936860" y="2947620"/>
              <a:ext cx="4139434" cy="630942"/>
            </a:xfrm>
            <a:prstGeom prst="rect">
              <a:avLst/>
            </a:prstGeom>
            <a:noFill/>
          </p:spPr>
          <p:txBody>
            <a:bodyPr wrap="none" rtlCol="0">
              <a:spAutoFit/>
            </a:bodyPr>
            <a:lstStyle/>
            <a:p>
              <a:pPr algn="ctr" defTabSz="1097280">
                <a:defRPr/>
              </a:pPr>
              <a:r>
                <a:rPr lang="nb-NO" sz="2160" b="1" dirty="0" err="1">
                  <a:solidFill>
                    <a:srgbClr val="FF0000"/>
                  </a:solidFill>
                  <a:latin typeface="Aptos" panose="02110004020202020204"/>
                </a:rPr>
                <a:t>Senso </a:t>
              </a:r>
              <a:r>
                <a:rPr lang="nb-NO" sz="2160" b="1" dirty="0">
                  <a:solidFill>
                    <a:srgbClr val="FF0000"/>
                  </a:solidFill>
                  <a:latin typeface="Aptos" panose="02110004020202020204"/>
                </a:rPr>
                <a:t>di </a:t>
              </a:r>
              <a:r>
                <a:rPr lang="nb-NO" sz="2160" b="1" dirty="0" err="1">
                  <a:solidFill>
                    <a:srgbClr val="FF0000"/>
                  </a:solidFill>
                  <a:latin typeface="Aptos" panose="02110004020202020204"/>
                </a:rPr>
                <a:t>correlazione </a:t>
              </a:r>
              <a:r>
                <a:rPr lang="nb-NO" sz="2160" b="1" dirty="0">
                  <a:solidFill>
                    <a:srgbClr val="FF0000"/>
                  </a:solidFill>
                  <a:latin typeface="Aptos" panose="02110004020202020204"/>
                </a:rPr>
                <a:t>(SDT) </a:t>
              </a:r>
              <a:r>
                <a:rPr lang="mr-IN" sz="2160" b="1" dirty="0">
                  <a:solidFill>
                    <a:srgbClr val="FF0000"/>
                  </a:solidFill>
                  <a:latin typeface="Aptos" panose="02110004020202020204"/>
                  <a:cs typeface="Mangal" panose="02040503050203030202" pitchFamily="18" charset="0"/>
                </a:rPr>
                <a:t>- </a:t>
              </a:r>
              <a:r>
                <a:rPr lang="nb-NO" sz="2160" b="1" dirty="0">
                  <a:solidFill>
                    <a:srgbClr val="FF0000"/>
                  </a:solidFill>
                  <a:latin typeface="Aptos" panose="02110004020202020204"/>
                </a:rPr>
                <a:t>Fondamentale per un</a:t>
              </a:r>
            </a:p>
            <a:p>
              <a:pPr algn="ctr" defTabSz="1097280">
                <a:defRPr/>
              </a:pPr>
              <a:r>
                <a:rPr lang="nb-NO" sz="2160" b="1" dirty="0" err="1">
                  <a:solidFill>
                    <a:srgbClr val="FF0000"/>
                  </a:solidFill>
                  <a:latin typeface="Aptos" panose="02110004020202020204"/>
                </a:rPr>
                <a:t>funzionamento</a:t>
              </a:r>
              <a:r>
                <a:rPr lang="nb-NO" sz="2160" b="1" dirty="0">
                  <a:solidFill>
                    <a:srgbClr val="FF0000"/>
                  </a:solidFill>
                  <a:latin typeface="Aptos" panose="02110004020202020204"/>
                </a:rPr>
                <a:t> di un team </a:t>
              </a:r>
              <a:r>
                <a:rPr lang="nb-NO" sz="2160" b="1" dirty="0" err="1">
                  <a:solidFill>
                    <a:srgbClr val="FF0000"/>
                  </a:solidFill>
                  <a:latin typeface="Aptos" panose="02110004020202020204"/>
                </a:rPr>
                <a:t>multidisciplinare</a:t>
              </a:r>
              <a:endParaRPr lang="nb-NO" sz="2160" dirty="0">
                <a:solidFill>
                  <a:srgbClr val="FF0000"/>
                </a:solidFill>
                <a:latin typeface="Aptos" panose="02110004020202020204"/>
              </a:endParaRPr>
            </a:p>
          </p:txBody>
        </p:sp>
      </p:grpSp>
      <p:grpSp>
        <p:nvGrpSpPr>
          <p:cNvPr id="16" name="Gruppe 15"/>
          <p:cNvGrpSpPr/>
          <p:nvPr/>
        </p:nvGrpSpPr>
        <p:grpSpPr>
          <a:xfrm>
            <a:off x="8513834" y="2657834"/>
            <a:ext cx="4308424" cy="887352"/>
            <a:chOff x="1211421" y="2890851"/>
            <a:chExt cx="3590353" cy="739460"/>
          </a:xfrm>
        </p:grpSpPr>
        <p:sp>
          <p:nvSpPr>
            <p:cNvPr id="17" name="Avrundet rektangel 16"/>
            <p:cNvSpPr/>
            <p:nvPr/>
          </p:nvSpPr>
          <p:spPr>
            <a:xfrm rot="19508378">
              <a:off x="1338077" y="2890851"/>
              <a:ext cx="3454863" cy="739460"/>
            </a:xfrm>
            <a:prstGeom prst="round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defRPr/>
              </a:pPr>
              <a:endParaRPr lang="nb-NO" sz="2160">
                <a:solidFill>
                  <a:prstClr val="white"/>
                </a:solidFill>
                <a:latin typeface="Aptos" panose="02110004020202020204"/>
              </a:endParaRPr>
            </a:p>
          </p:txBody>
        </p:sp>
        <p:sp>
          <p:nvSpPr>
            <p:cNvPr id="18" name="TekstSylinder 17"/>
            <p:cNvSpPr txBox="1"/>
            <p:nvPr/>
          </p:nvSpPr>
          <p:spPr>
            <a:xfrm rot="19494747">
              <a:off x="1211421" y="2947620"/>
              <a:ext cx="3590353" cy="630942"/>
            </a:xfrm>
            <a:prstGeom prst="rect">
              <a:avLst/>
            </a:prstGeom>
            <a:noFill/>
          </p:spPr>
          <p:txBody>
            <a:bodyPr wrap="none" rtlCol="0">
              <a:spAutoFit/>
            </a:bodyPr>
            <a:lstStyle/>
            <a:p>
              <a:pPr algn="ctr" defTabSz="1097280">
                <a:defRPr/>
              </a:pPr>
              <a:r>
                <a:rPr lang="nb-NO" sz="2160" b="1" dirty="0">
                  <a:solidFill>
                    <a:srgbClr val="FF0000"/>
                  </a:solidFill>
                  <a:latin typeface="Aptos" panose="02110004020202020204"/>
                </a:rPr>
                <a:t>Tempo per </a:t>
              </a:r>
              <a:r>
                <a:rPr lang="nb-NO" sz="2160" b="1" dirty="0" err="1">
                  <a:solidFill>
                    <a:srgbClr val="FF0000"/>
                  </a:solidFill>
                  <a:latin typeface="Aptos" panose="02110004020202020204"/>
                </a:rPr>
                <a:t>imparare </a:t>
              </a:r>
              <a:r>
                <a:rPr lang="nb-NO" sz="2160" b="1" dirty="0">
                  <a:solidFill>
                    <a:srgbClr val="FF0000"/>
                  </a:solidFill>
                  <a:latin typeface="Aptos" panose="02110004020202020204"/>
                </a:rPr>
                <a:t>e </a:t>
              </a:r>
              <a:r>
                <a:rPr lang="nb-NO" sz="2160" b="1" dirty="0" err="1">
                  <a:solidFill>
                    <a:srgbClr val="FF0000"/>
                  </a:solidFill>
                  <a:latin typeface="Aptos" panose="02110004020202020204"/>
                </a:rPr>
                <a:t>fare pratica </a:t>
              </a:r>
              <a:r>
                <a:rPr lang="nb-NO" sz="2160" b="1" dirty="0">
                  <a:solidFill>
                    <a:srgbClr val="FF0000"/>
                  </a:solidFill>
                  <a:latin typeface="Aptos" panose="02110004020202020204"/>
                </a:rPr>
                <a:t>&gt; </a:t>
              </a:r>
            </a:p>
            <a:p>
              <a:pPr algn="ctr" defTabSz="1097280">
                <a:defRPr/>
              </a:pPr>
              <a:r>
                <a:rPr lang="nb-NO" sz="2160" b="1" dirty="0" err="1">
                  <a:solidFill>
                    <a:srgbClr val="FF0000"/>
                  </a:solidFill>
                  <a:latin typeface="Aptos" panose="02110004020202020204"/>
                </a:rPr>
                <a:t>Conformità </a:t>
              </a:r>
              <a:r>
                <a:rPr lang="nb-NO" sz="2160" b="1" dirty="0">
                  <a:solidFill>
                    <a:srgbClr val="FF0000"/>
                  </a:solidFill>
                  <a:latin typeface="Aptos" panose="02110004020202020204"/>
                </a:rPr>
                <a:t>/ </a:t>
              </a:r>
              <a:r>
                <a:rPr lang="nb-NO" sz="2160" b="1" dirty="0" err="1">
                  <a:solidFill>
                    <a:srgbClr val="FF0000"/>
                  </a:solidFill>
                  <a:latin typeface="Aptos" panose="02110004020202020204"/>
                </a:rPr>
                <a:t>evitare </a:t>
              </a:r>
              <a:r>
                <a:rPr lang="nb-NO" sz="2160" b="1" dirty="0" err="1">
                  <a:solidFill>
                    <a:srgbClr val="FF0000"/>
                  </a:solidFill>
                  <a:latin typeface="Aptos" panose="02110004020202020204"/>
                </a:rPr>
                <a:t>l'elitarismo</a:t>
              </a:r>
              <a:r>
                <a:rPr lang="nb-NO" sz="2160" b="1" dirty="0">
                  <a:solidFill>
                    <a:srgbClr val="FF0000"/>
                  </a:solidFill>
                  <a:latin typeface="Aptos" panose="02110004020202020204"/>
                </a:rPr>
                <a:t> informatico</a:t>
              </a:r>
              <a:endParaRPr lang="nb-NO" sz="2160" dirty="0">
                <a:solidFill>
                  <a:srgbClr val="FF0000"/>
                </a:solidFill>
                <a:latin typeface="Aptos" panose="02110004020202020204"/>
              </a:endParaRPr>
            </a:p>
          </p:txBody>
        </p:sp>
      </p:grpSp>
      <p:grpSp>
        <p:nvGrpSpPr>
          <p:cNvPr id="26" name="Gruppe 25"/>
          <p:cNvGrpSpPr/>
          <p:nvPr/>
        </p:nvGrpSpPr>
        <p:grpSpPr>
          <a:xfrm>
            <a:off x="9933578" y="5910881"/>
            <a:ext cx="4145836" cy="1098977"/>
            <a:chOff x="1331094" y="2801248"/>
            <a:chExt cx="3454863" cy="915814"/>
          </a:xfrm>
        </p:grpSpPr>
        <p:sp>
          <p:nvSpPr>
            <p:cNvPr id="27" name="Avrundet rektangel 26"/>
            <p:cNvSpPr/>
            <p:nvPr/>
          </p:nvSpPr>
          <p:spPr>
            <a:xfrm rot="19508378">
              <a:off x="1331094" y="2801248"/>
              <a:ext cx="3454863" cy="898618"/>
            </a:xfrm>
            <a:prstGeom prst="round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defRPr/>
              </a:pPr>
              <a:endParaRPr lang="nb-NO" sz="2160">
                <a:solidFill>
                  <a:prstClr val="white"/>
                </a:solidFill>
                <a:latin typeface="Aptos" panose="02110004020202020204"/>
              </a:endParaRPr>
            </a:p>
          </p:txBody>
        </p:sp>
        <p:sp>
          <p:nvSpPr>
            <p:cNvPr id="28" name="TekstSylinder 27"/>
            <p:cNvSpPr txBox="1"/>
            <p:nvPr/>
          </p:nvSpPr>
          <p:spPr>
            <a:xfrm rot="19494747">
              <a:off x="1620516" y="2809121"/>
              <a:ext cx="2772179" cy="907941"/>
            </a:xfrm>
            <a:prstGeom prst="rect">
              <a:avLst/>
            </a:prstGeom>
            <a:noFill/>
          </p:spPr>
          <p:txBody>
            <a:bodyPr wrap="none" rtlCol="0">
              <a:spAutoFit/>
            </a:bodyPr>
            <a:lstStyle/>
            <a:p>
              <a:pPr algn="ctr" defTabSz="1097280">
                <a:defRPr/>
              </a:pPr>
              <a:r>
                <a:rPr lang="nb-NO" sz="2160" b="1" dirty="0" err="1">
                  <a:solidFill>
                    <a:srgbClr val="FF0000"/>
                  </a:solidFill>
                  <a:latin typeface="Aptos" panose="02110004020202020204"/>
                </a:rPr>
                <a:t>Creare </a:t>
              </a:r>
              <a:r>
                <a:rPr lang="nb-NO" sz="2160" b="1" dirty="0">
                  <a:solidFill>
                    <a:srgbClr val="FF0000"/>
                  </a:solidFill>
                  <a:latin typeface="Aptos" panose="02110004020202020204"/>
                </a:rPr>
                <a:t>una </a:t>
              </a:r>
              <a:r>
                <a:rPr lang="nb-NO" sz="2160" b="1" dirty="0" err="1">
                  <a:solidFill>
                    <a:srgbClr val="FF0000"/>
                  </a:solidFill>
                  <a:latin typeface="Aptos" panose="02110004020202020204"/>
                </a:rPr>
                <a:t>cultura </a:t>
              </a:r>
              <a:r>
                <a:rPr lang="nb-NO" sz="2160" b="1" dirty="0">
                  <a:solidFill>
                    <a:srgbClr val="FF0000"/>
                  </a:solidFill>
                  <a:latin typeface="Aptos" panose="02110004020202020204"/>
                </a:rPr>
                <a:t>di </a:t>
              </a:r>
            </a:p>
            <a:p>
              <a:pPr algn="ctr" defTabSz="1097280">
                <a:defRPr/>
              </a:pPr>
              <a:r>
                <a:rPr lang="nb-NO" sz="2160" b="1" dirty="0" err="1">
                  <a:solidFill>
                    <a:srgbClr val="FF0000"/>
                  </a:solidFill>
                  <a:latin typeface="Aptos" panose="02110004020202020204"/>
                </a:rPr>
                <a:t>empowerment </a:t>
              </a:r>
              <a:r>
                <a:rPr lang="nb-NO" sz="2160" b="1" dirty="0">
                  <a:solidFill>
                    <a:srgbClr val="FF0000"/>
                  </a:solidFill>
                  <a:latin typeface="Aptos" panose="02110004020202020204"/>
                </a:rPr>
                <a:t>per la</a:t>
              </a:r>
            </a:p>
            <a:p>
              <a:pPr algn="ctr" defTabSz="1097280">
                <a:defRPr/>
              </a:pPr>
              <a:r>
                <a:rPr lang="nb-NO" sz="2160" b="1" dirty="0" err="1">
                  <a:solidFill>
                    <a:srgbClr val="FF0000"/>
                  </a:solidFill>
                  <a:latin typeface="Aptos" panose="02110004020202020204"/>
                </a:rPr>
                <a:t>conformità </a:t>
              </a:r>
              <a:r>
                <a:rPr lang="nb-NO" sz="2160" b="1" dirty="0">
                  <a:solidFill>
                    <a:srgbClr val="FF0000"/>
                  </a:solidFill>
                  <a:latin typeface="Aptos" panose="02110004020202020204"/>
                </a:rPr>
                <a:t>e </a:t>
              </a:r>
              <a:r>
                <a:rPr lang="nb-NO" sz="2160" b="1" dirty="0" err="1">
                  <a:solidFill>
                    <a:srgbClr val="FF0000"/>
                  </a:solidFill>
                  <a:latin typeface="Aptos" panose="02110004020202020204"/>
                </a:rPr>
                <a:t>aderenza</a:t>
              </a:r>
              <a:endParaRPr lang="nb-NO" sz="2160" dirty="0">
                <a:solidFill>
                  <a:srgbClr val="FF0000"/>
                </a:solidFill>
                <a:latin typeface="Aptos" panose="02110004020202020204"/>
              </a:endParaRPr>
            </a:p>
          </p:txBody>
        </p:sp>
      </p:grpSp>
    </p:spTree>
    <p:extLst>
      <p:ext uri="{BB962C8B-B14F-4D97-AF65-F5344CB8AC3E}">
        <p14:creationId xmlns:p14="http://schemas.microsoft.com/office/powerpoint/2010/main" val="4040228896"/>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fade">
                                      <p:cBhvr>
                                        <p:cTn id="1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8.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B505B2-ED22-2A3B-5F47-01B8286DDC2C}"/>
              </a:ext>
            </a:extLst>
          </p:cNvPr>
          <p:cNvSpPr>
            <a:spLocks noGrp="1"/>
          </p:cNvSpPr>
          <p:nvPr>
            <p:ph type="title"/>
          </p:nvPr>
        </p:nvSpPr>
        <p:spPr/>
        <p:txBody>
          <a:bodyPr/>
          <a:lstStyle/>
          <a:p>
            <a:r>
              <a:rPr lang="nb-NO" dirty="0"/>
              <a:t>Punti chiave</a:t>
            </a:r>
            <a:endParaRPr lang="en-GB" dirty="0"/>
          </a:p>
        </p:txBody>
      </p:sp>
      <p:sp>
        <p:nvSpPr>
          <p:cNvPr id="3" name="Content Placeholder 2">
            <a:extLst>
              <a:ext uri="{FF2B5EF4-FFF2-40B4-BE49-F238E27FC236}">
                <a16:creationId xmlns:a16="http://schemas.microsoft.com/office/drawing/2014/main" id="{59914C3A-70D1-B7FE-8F5F-DF6AC43002D8}"/>
              </a:ext>
            </a:extLst>
          </p:cNvPr>
          <p:cNvSpPr>
            <a:spLocks noGrp="1"/>
          </p:cNvSpPr>
          <p:nvPr>
            <p:ph idx="1"/>
          </p:nvPr>
        </p:nvSpPr>
        <p:spPr/>
        <p:txBody>
          <a:bodyPr/>
          <a:lstStyle/>
          <a:p>
            <a:r>
              <a:rPr lang="nb-NO" dirty="0"/>
              <a:t>Comunicazione: al centro della gestione delle crisi e della risposta agli incidenti</a:t>
            </a:r>
          </a:p>
          <a:p>
            <a:r>
              <a:rPr lang="nb-NO" dirty="0"/>
              <a:t>Cultura</a:t>
            </a:r>
          </a:p>
          <a:p>
            <a:pPr lvl="1"/>
            <a:r>
              <a:rPr lang="nb-NO" dirty="0"/>
              <a:t>Leadership e modelli di riferimento</a:t>
            </a:r>
          </a:p>
          <a:p>
            <a:pPr lvl="1"/>
            <a:endParaRPr lang="nb-NO" dirty="0"/>
          </a:p>
          <a:p>
            <a:r>
              <a:rPr lang="nb-NO" dirty="0"/>
              <a:t>Formazione congiunta</a:t>
            </a:r>
          </a:p>
          <a:p>
            <a:r>
              <a:rPr lang="nb-NO" dirty="0"/>
              <a:t>Pianificazione preventiva</a:t>
            </a:r>
          </a:p>
          <a:p>
            <a:pPr lvl="1"/>
            <a:endParaRPr lang="en-GB" dirty="0"/>
          </a:p>
        </p:txBody>
      </p:sp>
    </p:spTree>
    <p:extLst>
      <p:ext uri="{BB962C8B-B14F-4D97-AF65-F5344CB8AC3E}">
        <p14:creationId xmlns:p14="http://schemas.microsoft.com/office/powerpoint/2010/main" val="2402677348"/>
      </p:ext>
    </p:extLst>
  </p:cSld>
  <p:clrMapOvr>
    <a:masterClrMapping/>
  </p:clrMapOvr>
</p:sld>
</file>

<file path=ppt/slides/slide109.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18575BB-9680-F551-446E-443B62F129D2}"/>
              </a:ext>
            </a:extLst>
          </p:cNvPr>
          <p:cNvSpPr>
            <a:spLocks noGrp="1"/>
          </p:cNvSpPr>
          <p:nvPr>
            <p:ph type="body" sz="quarter" idx="13"/>
          </p:nvPr>
        </p:nvSpPr>
        <p:spPr/>
        <p:txBody>
          <a:bodyPr/>
          <a:lstStyle/>
          <a:p>
            <a:r>
              <a:rPr lang="nb-NO" dirty="0"/>
              <a:t>Riferimenti</a:t>
            </a:r>
          </a:p>
        </p:txBody>
      </p:sp>
      <p:sp>
        <p:nvSpPr>
          <p:cNvPr id="3" name="Text Placeholder 2">
            <a:extLst>
              <a:ext uri="{FF2B5EF4-FFF2-40B4-BE49-F238E27FC236}">
                <a16:creationId xmlns:a16="http://schemas.microsoft.com/office/drawing/2014/main" id="{88C5BAB3-308B-2ADE-9D5B-EFEB937CFA68}"/>
              </a:ext>
            </a:extLst>
          </p:cNvPr>
          <p:cNvSpPr>
            <a:spLocks noGrp="1"/>
          </p:cNvSpPr>
          <p:nvPr>
            <p:ph type="body" sz="quarter" idx="14"/>
          </p:nvPr>
        </p:nvSpPr>
        <p:spPr>
          <a:xfrm>
            <a:off x="2606040" y="1129553"/>
            <a:ext cx="10562690" cy="5793218"/>
          </a:xfrm>
        </p:spPr>
        <p:txBody>
          <a:bodyPr/>
          <a:lstStyle/>
          <a:p>
            <a:r>
              <a:rPr lang="nb-NO" b="0" i="0" dirty="0" err="1">
                <a:solidFill>
                  <a:srgbClr val="222222"/>
                </a:solidFill>
                <a:effectLst/>
                <a:latin typeface="Arial" panose="020B0604020202020204" pitchFamily="34" charset="0"/>
              </a:rPr>
              <a:t>Tijan</a:t>
            </a:r>
            <a:r>
              <a:rPr lang="nb-NO" b="0" i="0" dirty="0">
                <a:solidFill>
                  <a:srgbClr val="222222"/>
                </a:solidFill>
                <a:effectLst/>
                <a:latin typeface="Arial" panose="020B0604020202020204" pitchFamily="34" charset="0"/>
              </a:rPr>
              <a:t>, E., </a:t>
            </a:r>
            <a:r>
              <a:rPr lang="nb-NO" b="0" i="0" dirty="0" err="1">
                <a:solidFill>
                  <a:srgbClr val="222222"/>
                </a:solidFill>
                <a:effectLst/>
                <a:latin typeface="Arial" panose="020B0604020202020204" pitchFamily="34" charset="0"/>
              </a:rPr>
              <a:t>Jović</a:t>
            </a:r>
            <a:r>
              <a:rPr lang="nb-NO" b="0" i="0" dirty="0">
                <a:solidFill>
                  <a:srgbClr val="222222"/>
                </a:solidFill>
                <a:effectLst/>
                <a:latin typeface="Arial" panose="020B0604020202020204" pitchFamily="34" charset="0"/>
              </a:rPr>
              <a:t>, M., </a:t>
            </a:r>
            <a:r>
              <a:rPr lang="nb-NO" b="0" i="0" dirty="0" err="1">
                <a:solidFill>
                  <a:srgbClr val="222222"/>
                </a:solidFill>
                <a:effectLst/>
                <a:latin typeface="Arial" panose="020B0604020202020204" pitchFamily="34" charset="0"/>
              </a:rPr>
              <a:t>Aksentijević</a:t>
            </a:r>
            <a:r>
              <a:rPr lang="nb-NO" b="0" i="0" dirty="0">
                <a:solidFill>
                  <a:srgbClr val="222222"/>
                </a:solidFill>
                <a:effectLst/>
                <a:latin typeface="Arial" panose="020B0604020202020204" pitchFamily="34" charset="0"/>
              </a:rPr>
              <a:t>, S., &amp; </a:t>
            </a:r>
            <a:r>
              <a:rPr lang="nb-NO" b="0" i="0" dirty="0" err="1">
                <a:solidFill>
                  <a:srgbClr val="222222"/>
                </a:solidFill>
                <a:effectLst/>
                <a:latin typeface="Arial" panose="020B0604020202020204" pitchFamily="34" charset="0"/>
              </a:rPr>
              <a:t>Pucihar</a:t>
            </a:r>
            <a:r>
              <a:rPr lang="nb-NO" b="0" i="0" dirty="0">
                <a:solidFill>
                  <a:srgbClr val="222222"/>
                </a:solidFill>
                <a:effectLst/>
                <a:latin typeface="Arial" panose="020B0604020202020204" pitchFamily="34" charset="0"/>
              </a:rPr>
              <a:t>, A. (2021). </a:t>
            </a:r>
            <a:r>
              <a:rPr lang="nb-NO" b="0" i="0" dirty="0" err="1">
                <a:solidFill>
                  <a:srgbClr val="222222"/>
                </a:solidFill>
                <a:effectLst/>
                <a:latin typeface="Arial" panose="020B0604020202020204" pitchFamily="34" charset="0"/>
              </a:rPr>
              <a:t>Trasformazione</a:t>
            </a:r>
            <a:r>
              <a:rPr lang="nb-NO" b="0" i="0" dirty="0">
                <a:solidFill>
                  <a:srgbClr val="222222"/>
                </a:solidFill>
                <a:effectLst/>
                <a:latin typeface="Arial" panose="020B0604020202020204" pitchFamily="34" charset="0"/>
              </a:rPr>
              <a:t> digitale </a:t>
            </a:r>
            <a:r>
              <a:rPr lang="nb-NO" b="0" i="0" dirty="0" err="1">
                <a:solidFill>
                  <a:srgbClr val="222222"/>
                </a:solidFill>
                <a:effectLst/>
                <a:latin typeface="Arial" panose="020B0604020202020204" pitchFamily="34" charset="0"/>
              </a:rPr>
              <a:t>nel </a:t>
            </a:r>
            <a:r>
              <a:rPr lang="nb-NO" b="0" i="0" dirty="0" err="1">
                <a:solidFill>
                  <a:srgbClr val="222222"/>
                </a:solidFill>
                <a:effectLst/>
                <a:latin typeface="Arial" panose="020B0604020202020204" pitchFamily="34" charset="0"/>
              </a:rPr>
              <a:t>settore</a:t>
            </a:r>
            <a:r>
              <a:rPr lang="nb-NO" b="0" i="0" dirty="0">
                <a:solidFill>
                  <a:srgbClr val="222222"/>
                </a:solidFill>
                <a:effectLst/>
                <a:latin typeface="Arial" panose="020B0604020202020204" pitchFamily="34" charset="0"/>
              </a:rPr>
              <a:t> del trasporto marittimo</a:t>
            </a:r>
            <a:r>
              <a:rPr lang="nb-NO" b="0" i="0" dirty="0">
                <a:solidFill>
                  <a:srgbClr val="222222"/>
                </a:solidFill>
                <a:effectLst/>
                <a:latin typeface="Arial" panose="020B0604020202020204" pitchFamily="34" charset="0"/>
              </a:rPr>
              <a:t>. </a:t>
            </a:r>
            <a:r>
              <a:rPr lang="nb-NO" b="0" i="1" dirty="0">
                <a:solidFill>
                  <a:srgbClr val="222222"/>
                </a:solidFill>
                <a:effectLst/>
                <a:latin typeface="Arial" panose="020B0604020202020204" pitchFamily="34" charset="0"/>
              </a:rPr>
              <a:t>Previsioni </a:t>
            </a:r>
            <a:r>
              <a:rPr lang="nb-NO" b="0" i="1" dirty="0" err="1">
                <a:solidFill>
                  <a:srgbClr val="222222"/>
                </a:solidFill>
                <a:effectLst/>
                <a:latin typeface="Arial" panose="020B0604020202020204" pitchFamily="34" charset="0"/>
              </a:rPr>
              <a:t>tecnologiche </a:t>
            </a:r>
            <a:r>
              <a:rPr lang="nb-NO" b="0" i="1" dirty="0">
                <a:solidFill>
                  <a:srgbClr val="222222"/>
                </a:solidFill>
                <a:effectLst/>
                <a:latin typeface="Arial" panose="020B0604020202020204" pitchFamily="34" charset="0"/>
              </a:rPr>
              <a:t>e </a:t>
            </a:r>
            <a:r>
              <a:rPr lang="nb-NO" b="0" i="1" dirty="0" err="1">
                <a:solidFill>
                  <a:srgbClr val="222222"/>
                </a:solidFill>
                <a:effectLst/>
                <a:latin typeface="Arial" panose="020B0604020202020204" pitchFamily="34" charset="0"/>
              </a:rPr>
              <a:t>cambiamento </a:t>
            </a:r>
            <a:r>
              <a:rPr lang="nb-NO" b="0" i="1" dirty="0" err="1">
                <a:solidFill>
                  <a:srgbClr val="222222"/>
                </a:solidFill>
                <a:effectLst/>
                <a:latin typeface="Arial" panose="020B0604020202020204" pitchFamily="34" charset="0"/>
              </a:rPr>
              <a:t>sociale</a:t>
            </a:r>
            <a:r>
              <a:rPr lang="nb-NO" b="0" i="0" dirty="0">
                <a:solidFill>
                  <a:srgbClr val="222222"/>
                </a:solidFill>
                <a:effectLst/>
                <a:latin typeface="Arial" panose="020B0604020202020204" pitchFamily="34" charset="0"/>
              </a:rPr>
              <a:t>,</a:t>
            </a:r>
            <a:r>
              <a:rPr lang="nb-NO" b="0" i="1" dirty="0">
                <a:solidFill>
                  <a:srgbClr val="222222"/>
                </a:solidFill>
                <a:effectLst/>
                <a:latin typeface="Arial" panose="020B0604020202020204" pitchFamily="34" charset="0"/>
              </a:rPr>
              <a:t> 170</a:t>
            </a:r>
            <a:r>
              <a:rPr lang="nb-NO" b="0" i="0" dirty="0">
                <a:solidFill>
                  <a:srgbClr val="222222"/>
                </a:solidFill>
                <a:effectLst/>
                <a:latin typeface="Arial" panose="020B0604020202020204" pitchFamily="34" charset="0"/>
              </a:rPr>
              <a:t>, 120879.</a:t>
            </a:r>
          </a:p>
          <a:p>
            <a:pPr algn="l"/>
            <a:r>
              <a:rPr lang="en-US" dirty="0">
                <a:solidFill>
                  <a:srgbClr val="1F1F1F"/>
                </a:solidFill>
                <a:latin typeface="ElsevierSans"/>
              </a:rPr>
              <a:t>PwC Norvegia. (2017). </a:t>
            </a:r>
            <a:r>
              <a:rPr lang="en-US" b="0" i="0" dirty="0">
                <a:solidFill>
                  <a:srgbClr val="1F1F1F"/>
                </a:solidFill>
                <a:effectLst/>
                <a:latin typeface="ElsevierGulliver"/>
              </a:rPr>
              <a:t>La trasformazione digitale del trasporto marittimo: opportunità e sfide per le aziende norvegesi e greche. </a:t>
            </a:r>
            <a:r>
              <a:rPr lang="en-US" b="0" i="0" dirty="0">
                <a:solidFill>
                  <a:srgbClr val="707070"/>
                </a:solidFill>
                <a:effectLst/>
                <a:latin typeface="ElsevierGulliver"/>
              </a:rPr>
              <a:t>Tratto da:</a:t>
            </a:r>
            <a:r>
              <a:rPr lang="en-US" b="0" i="0" u="none" strike="noStrike" dirty="0">
                <a:solidFill>
                  <a:srgbClr val="0272B1"/>
                </a:solidFill>
                <a:effectLst/>
                <a:latin typeface="ElsevierSans"/>
                <a:hlinkClick r:id="rId2"/>
              </a:rPr>
              <a:t> https://www.pwc.no/no/publikasjoner/shipping/The-Digital-Transformation-of-Shipping_HE-NO.pdf</a:t>
            </a:r>
            <a:endParaRPr lang="en-US" b="0" i="0" u="none" strike="noStrike" dirty="0">
              <a:solidFill>
                <a:srgbClr val="0272B1"/>
              </a:solidFill>
              <a:effectLst/>
              <a:latin typeface="ElsevierSans"/>
            </a:endParaRPr>
          </a:p>
          <a:p>
            <a:pPr algn="l"/>
            <a:r>
              <a:rPr lang="en-US" b="0" i="0" dirty="0" err="1">
                <a:solidFill>
                  <a:srgbClr val="222222"/>
                </a:solidFill>
                <a:effectLst/>
                <a:latin typeface="Arial" panose="020B0604020202020204" pitchFamily="34" charset="0"/>
              </a:rPr>
              <a:t>Pseftelis</a:t>
            </a:r>
            <a:r>
              <a:rPr lang="en-US" b="0" i="0" dirty="0">
                <a:solidFill>
                  <a:srgbClr val="222222"/>
                </a:solidFill>
                <a:effectLst/>
                <a:latin typeface="Arial" panose="020B0604020202020204" pitchFamily="34" charset="0"/>
              </a:rPr>
              <a:t>, T., &amp; </a:t>
            </a:r>
            <a:r>
              <a:rPr lang="en-US" b="0" i="0" dirty="0" err="1">
                <a:solidFill>
                  <a:srgbClr val="222222"/>
                </a:solidFill>
                <a:effectLst/>
                <a:latin typeface="Arial" panose="020B0604020202020204" pitchFamily="34" charset="0"/>
              </a:rPr>
              <a:t>Chondrokoukis</a:t>
            </a:r>
            <a:r>
              <a:rPr lang="en-US" b="0" i="0" dirty="0">
                <a:solidFill>
                  <a:srgbClr val="222222"/>
                </a:solidFill>
                <a:effectLst/>
                <a:latin typeface="Arial" panose="020B0604020202020204" pitchFamily="34" charset="0"/>
              </a:rPr>
              <a:t>, G. (2021). Uno studio sul ruolo del fattore umano nella sicurezza informatica marittima. </a:t>
            </a:r>
            <a:r>
              <a:rPr lang="en-US" b="0" i="1" dirty="0">
                <a:solidFill>
                  <a:srgbClr val="222222"/>
                </a:solidFill>
                <a:effectLst/>
                <a:latin typeface="Arial" panose="020B0604020202020204" pitchFamily="34" charset="0"/>
              </a:rPr>
              <a:t>SPOUDAI-Journal of Economics and Business</a:t>
            </a:r>
            <a:r>
              <a:rPr lang="en-US" b="0" i="0" dirty="0">
                <a:solidFill>
                  <a:srgbClr val="222222"/>
                </a:solidFill>
                <a:effectLst/>
                <a:latin typeface="Arial" panose="020B0604020202020204" pitchFamily="34" charset="0"/>
              </a:rPr>
              <a:t>,</a:t>
            </a:r>
            <a:r>
              <a:rPr lang="en-US" b="0" i="1" dirty="0">
                <a:solidFill>
                  <a:srgbClr val="222222"/>
                </a:solidFill>
                <a:effectLst/>
                <a:latin typeface="Arial" panose="020B0604020202020204" pitchFamily="34" charset="0"/>
              </a:rPr>
              <a:t> 71</a:t>
            </a:r>
            <a:r>
              <a:rPr lang="en-US" b="0" i="0" dirty="0">
                <a:solidFill>
                  <a:srgbClr val="222222"/>
                </a:solidFill>
                <a:effectLst/>
                <a:latin typeface="Arial" panose="020B0604020202020204" pitchFamily="34" charset="0"/>
              </a:rPr>
              <a:t>(1-2), 55-72.</a:t>
            </a:r>
          </a:p>
          <a:p>
            <a:pPr algn="l"/>
            <a:r>
              <a:rPr lang="en-US" b="0" i="0" dirty="0">
                <a:solidFill>
                  <a:srgbClr val="222222"/>
                </a:solidFill>
                <a:effectLst/>
                <a:latin typeface="Arial" panose="020B0604020202020204" pitchFamily="34" charset="0"/>
              </a:rPr>
              <a:t>Heering, Dan. (2020). Garantire la sicurezza informatica nel settore marittimo: riferimento agli armatori estoni. 14. 271-278. 10.12716/1001.14.02.01. </a:t>
            </a:r>
          </a:p>
          <a:p>
            <a:pPr algn="l"/>
            <a:r>
              <a:rPr lang="en-US" dirty="0">
                <a:solidFill>
                  <a:srgbClr val="222222"/>
                </a:solidFill>
                <a:latin typeface="Arial" panose="020B0604020202020204" pitchFamily="34" charset="0"/>
              </a:rPr>
              <a:t>ENISA. (2019). PORT CYBERSECURITY: Buone pratiche per la sicurezza informatica nel settore marittimo. Consultato online all'indirizzo:</a:t>
            </a:r>
            <a:r>
              <a:rPr lang="en-US" dirty="0">
                <a:solidFill>
                  <a:srgbClr val="222222"/>
                </a:solidFill>
                <a:latin typeface="Arial" panose="020B0604020202020204" pitchFamily="34" charset="0"/>
                <a:hlinkClick r:id="rId3"/>
              </a:rPr>
              <a:t> https://www.enisa.europa.eu/publications/port-cybersecurity-good-practices-for-cybersecurity-in-the-maritime-sector</a:t>
            </a:r>
            <a:endParaRPr lang="en-US" dirty="0">
              <a:solidFill>
                <a:srgbClr val="222222"/>
              </a:solidFill>
              <a:latin typeface="Arial" panose="020B0604020202020204" pitchFamily="34" charset="0"/>
            </a:endParaRPr>
          </a:p>
          <a:p>
            <a:pPr algn="l"/>
            <a:r>
              <a:rPr lang="en-US" b="0" i="0" dirty="0">
                <a:solidFill>
                  <a:srgbClr val="222222"/>
                </a:solidFill>
                <a:effectLst/>
                <a:latin typeface="Arial" panose="020B0604020202020204" pitchFamily="34" charset="0"/>
              </a:rPr>
              <a:t>ENISA. (2020). Linee guida - Gestione dei rischi informatici per i porti. Consultato online all'indirizzo:</a:t>
            </a:r>
            <a:r>
              <a:rPr lang="en-US" b="0" i="0" dirty="0">
                <a:solidFill>
                  <a:srgbClr val="222222"/>
                </a:solidFill>
                <a:effectLst/>
                <a:latin typeface="Arial" panose="020B0604020202020204" pitchFamily="34" charset="0"/>
                <a:hlinkClick r:id="rId4"/>
              </a:rPr>
              <a:t> https://www.enisa.europa.eu/publications/guidelines-cyber-risk-management-for-ports/</a:t>
            </a:r>
            <a:endParaRPr lang="en-US" b="0" i="0" dirty="0">
              <a:solidFill>
                <a:srgbClr val="222222"/>
              </a:solidFill>
              <a:effectLst/>
              <a:latin typeface="Arial" panose="020B0604020202020204" pitchFamily="34" charset="0"/>
            </a:endParaRPr>
          </a:p>
          <a:p>
            <a:pPr algn="l"/>
            <a:endParaRPr lang="en-US" b="0" i="0" dirty="0">
              <a:solidFill>
                <a:srgbClr val="707070"/>
              </a:solidFill>
              <a:effectLst/>
              <a:latin typeface="ElsevierSans"/>
            </a:endParaRPr>
          </a:p>
          <a:p>
            <a:endParaRPr lang="nb-NO" dirty="0"/>
          </a:p>
        </p:txBody>
      </p:sp>
    </p:spTree>
    <p:extLst>
      <p:ext uri="{BB962C8B-B14F-4D97-AF65-F5344CB8AC3E}">
        <p14:creationId xmlns:p14="http://schemas.microsoft.com/office/powerpoint/2010/main" val="2661914151"/>
      </p:ext>
    </p:extLst>
  </p:cSld>
  <p:clrMapOvr>
    <a:masterClrMapping/>
  </p:clrMapOvr>
</p:sld>
</file>

<file path=ppt/slides/slide11.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0DE3DA0-7CDD-1DB7-73DB-42DC1CDF7B95}"/>
              </a:ext>
            </a:extLst>
          </p:cNvPr>
          <p:cNvSpPr>
            <a:spLocks noGrp="1"/>
          </p:cNvSpPr>
          <p:nvPr>
            <p:ph type="body" sz="quarter" idx="13"/>
          </p:nvPr>
        </p:nvSpPr>
        <p:spPr/>
        <p:txBody>
          <a:bodyPr/>
          <a:lstStyle/>
          <a:p>
            <a:endParaRPr lang="nb-NO"/>
          </a:p>
        </p:txBody>
      </p:sp>
      <p:sp>
        <p:nvSpPr>
          <p:cNvPr id="3" name="Text Placeholder 2">
            <a:extLst>
              <a:ext uri="{FF2B5EF4-FFF2-40B4-BE49-F238E27FC236}">
                <a16:creationId xmlns:a16="http://schemas.microsoft.com/office/drawing/2014/main" id="{A038C48D-4909-5C9B-DC2B-4CFA62CA18A0}"/>
              </a:ext>
            </a:extLst>
          </p:cNvPr>
          <p:cNvSpPr>
            <a:spLocks noGrp="1"/>
          </p:cNvSpPr>
          <p:nvPr>
            <p:ph type="body" sz="quarter" idx="14"/>
          </p:nvPr>
        </p:nvSpPr>
        <p:spPr/>
        <p:txBody>
          <a:bodyPr/>
          <a:lstStyle/>
          <a:p>
            <a:endParaRPr lang="nb-NO" dirty="0"/>
          </a:p>
        </p:txBody>
      </p:sp>
      <p:pic>
        <p:nvPicPr>
          <p:cNvPr id="5" name="Picture 4">
            <a:extLst>
              <a:ext uri="{FF2B5EF4-FFF2-40B4-BE49-F238E27FC236}">
                <a16:creationId xmlns:a16="http://schemas.microsoft.com/office/drawing/2014/main" id="{5F05C53B-9946-F9FE-E02C-B39F5AEF9C32}"/>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24006" y="0"/>
            <a:ext cx="4010935" cy="5559014"/>
          </a:xfrm>
          <a:prstGeom prst="rect">
            <a:avLst/>
          </a:prstGeom>
        </p:spPr>
      </p:pic>
      <p:pic>
        <p:nvPicPr>
          <p:cNvPr id="7" name="Picture 6">
            <a:extLst>
              <a:ext uri="{FF2B5EF4-FFF2-40B4-BE49-F238E27FC236}">
                <a16:creationId xmlns:a16="http://schemas.microsoft.com/office/drawing/2014/main" id="{DD37AB33-931A-8B59-8EA5-AC7C2950990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59614" y="4807805"/>
            <a:ext cx="12368965" cy="2934115"/>
          </a:xfrm>
          <a:prstGeom prst="rect">
            <a:avLst/>
          </a:prstGeom>
        </p:spPr>
      </p:pic>
    </p:spTree>
    <p:custDataLst>
      <p:tags r:id="rId1"/>
    </p:custDataLst>
    <p:extLst>
      <p:ext uri="{BB962C8B-B14F-4D97-AF65-F5344CB8AC3E}">
        <p14:creationId xmlns:p14="http://schemas.microsoft.com/office/powerpoint/2010/main" val="3579942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0.xml><?xml version="1.0" encoding="utf-8"?>
<p:sld xmlns:a16="http://schemas.microsoft.com/office/drawing/2014/main" xmlns:a14="http://schemas.microsoft.com/office/drawing/2010/main" xmlns:adec="http://schemas.microsoft.com/office/drawing/2017/decorative"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9452219-785E-4657-C5F4-A53FEF2EB02D}"/>
              </a:ext>
            </a:extLst>
          </p:cNvPr>
          <p:cNvSpPr>
            <a:spLocks noGrp="1"/>
          </p:cNvSpPr>
          <p:nvPr>
            <p:ph type="ctrTitle"/>
          </p:nvPr>
        </p:nvSpPr>
        <p:spPr/>
        <p:txBody>
          <a:bodyPr/>
          <a:lstStyle/>
          <a:p>
            <a:r>
              <a:rPr lang="en-US" dirty="0"/>
              <a:t>Grazie</a:t>
            </a:r>
          </a:p>
        </p:txBody>
      </p:sp>
      <p:pic>
        <p:nvPicPr>
          <p:cNvPr id="6" name="Picture Placeholder 5" descr="A person and person looking at a computer screen">
            <a:extLst>
              <a:ext uri="{FF2B5EF4-FFF2-40B4-BE49-F238E27FC236}">
                <a16:creationId xmlns:a16="http://schemas.microsoft.com/office/drawing/2014/main" id="{AA35CD3A-9896-7953-C82D-AAE87F6124DB}"/>
              </a:ext>
            </a:extLst>
          </p:cNvPr>
          <p:cNvPicPr>
            <a:picLocks noGrp="1" noChangeAspect="1"/>
          </p:cNvPicPr>
          <p:nvPr>
            <p:ph type="pic" sz="quarter" idx="11"/>
          </p:nvPr>
        </p:nvPicPr>
        <p:blipFill>
          <a:blip r:embed="rId2" cstate="email">
            <a:extLst>
              <a:ext uri="{28A0092B-C50C-407E-A947-70E740481C1C}">
                <a14:useLocalDpi xmlns:a14="http://schemas.microsoft.com/office/drawing/2010/main"/>
              </a:ext>
            </a:extLst>
          </a:blip>
          <a:srcRect/>
          <a:stretch/>
        </p:blipFill>
        <p:spPr/>
      </p:pic>
      <p:sp>
        <p:nvSpPr>
          <p:cNvPr id="4" name="Text Placeholder 3">
            <a:extLst>
              <a:ext uri="{FF2B5EF4-FFF2-40B4-BE49-F238E27FC236}">
                <a16:creationId xmlns:a16="http://schemas.microsoft.com/office/drawing/2014/main" id="{7AF90D79-5C58-F576-D2D0-3F4F1822E757}"/>
              </a:ext>
            </a:extLst>
          </p:cNvPr>
          <p:cNvSpPr>
            <a:spLocks noGrp="1"/>
          </p:cNvSpPr>
          <p:nvPr>
            <p:ph type="body" sz="quarter" idx="12"/>
          </p:nvPr>
        </p:nvSpPr>
        <p:spPr/>
        <p:txBody>
          <a:bodyPr/>
          <a:lstStyle/>
          <a:p>
            <a:r>
              <a:rPr lang="en-US" dirty="0"/>
              <a:t>Si prega di inviare tutte le domande ai formatori.</a:t>
            </a:r>
          </a:p>
        </p:txBody>
      </p:sp>
      <p:grpSp>
        <p:nvGrpSpPr>
          <p:cNvPr id="7" name="Group 6">
            <a:extLst>
              <a:ext uri="{FF2B5EF4-FFF2-40B4-BE49-F238E27FC236}">
                <a16:creationId xmlns:a16="http://schemas.microsoft.com/office/drawing/2014/main" id="{6A8DFC8D-4AE6-170E-C27A-DA97EBD7DC87}"/>
              </a:ext>
              <a:ext uri="{C183D7F6-B498-43B3-948B-1728B52AA6E4}">
                <adec:decorative xmlns:adec="http://schemas.microsoft.com/office/drawing/2017/decorative" val="1"/>
              </a:ext>
            </a:extLst>
          </p:cNvPr>
          <p:cNvGrpSpPr/>
          <p:nvPr/>
        </p:nvGrpSpPr>
        <p:grpSpPr>
          <a:xfrm>
            <a:off x="4871645" y="1"/>
            <a:ext cx="3514660" cy="8245736"/>
            <a:chOff x="4059704" y="0"/>
            <a:chExt cx="2928883" cy="6871447"/>
          </a:xfrm>
        </p:grpSpPr>
        <p:sp>
          <p:nvSpPr>
            <p:cNvPr id="8" name="Freeform: Shape 7">
              <a:extLst>
                <a:ext uri="{FF2B5EF4-FFF2-40B4-BE49-F238E27FC236}">
                  <a16:creationId xmlns:a16="http://schemas.microsoft.com/office/drawing/2014/main" id="{CF966C9E-A9A2-BF8C-EDCB-B7F6AE51C425}"/>
                </a:ext>
              </a:extLst>
            </p:cNvPr>
            <p:cNvSpPr/>
            <p:nvPr/>
          </p:nvSpPr>
          <p:spPr>
            <a:xfrm rot="10800000">
              <a:off x="4443586" y="5022"/>
              <a:ext cx="2545001" cy="6837172"/>
            </a:xfrm>
            <a:custGeom>
              <a:avLst/>
              <a:gdLst>
                <a:gd name="connsiteX0" fmla="*/ 2518452 w 2545001"/>
                <a:gd name="connsiteY0" fmla="*/ 0 h 6837172"/>
                <a:gd name="connsiteX1" fmla="*/ 1701725 w 2545001"/>
                <a:gd name="connsiteY1" fmla="*/ 3172236 h 6837172"/>
                <a:gd name="connsiteX2" fmla="*/ 1361633 w 2545001"/>
                <a:gd name="connsiteY2" fmla="*/ 4439362 h 6837172"/>
                <a:gd name="connsiteX3" fmla="*/ 1178312 w 2545001"/>
                <a:gd name="connsiteY3" fmla="*/ 4524005 h 6837172"/>
                <a:gd name="connsiteX4" fmla="*/ 1067055 w 2545001"/>
                <a:gd name="connsiteY4" fmla="*/ 4330715 h 6837172"/>
                <a:gd name="connsiteX5" fmla="*/ 1324969 w 2545001"/>
                <a:gd name="connsiteY5" fmla="*/ 3379423 h 6837172"/>
                <a:gd name="connsiteX6" fmla="*/ 1307268 w 2545001"/>
                <a:gd name="connsiteY6" fmla="*/ 3240456 h 6837172"/>
                <a:gd name="connsiteX7" fmla="*/ 1196012 w 2545001"/>
                <a:gd name="connsiteY7" fmla="*/ 3154549 h 6837172"/>
                <a:gd name="connsiteX8" fmla="*/ 972233 w 2545001"/>
                <a:gd name="connsiteY8" fmla="*/ 3283409 h 6837172"/>
                <a:gd name="connsiteX9" fmla="*/ 580306 w 2545001"/>
                <a:gd name="connsiteY9" fmla="*/ 4728666 h 6837172"/>
                <a:gd name="connsiteX10" fmla="*/ 5057 w 2545001"/>
                <a:gd name="connsiteY10" fmla="*/ 6820750 h 6837172"/>
                <a:gd name="connsiteX11" fmla="*/ 0 w 2545001"/>
                <a:gd name="connsiteY11" fmla="*/ 6837173 h 6837172"/>
                <a:gd name="connsiteX12" fmla="*/ 26550 w 2545001"/>
                <a:gd name="connsiteY12" fmla="*/ 6837173 h 6837172"/>
                <a:gd name="connsiteX13" fmla="*/ 605591 w 2545001"/>
                <a:gd name="connsiteY13" fmla="*/ 4736246 h 6837172"/>
                <a:gd name="connsiteX14" fmla="*/ 997519 w 2545001"/>
                <a:gd name="connsiteY14" fmla="*/ 3290990 h 6837172"/>
                <a:gd name="connsiteX15" fmla="*/ 1190954 w 2545001"/>
                <a:gd name="connsiteY15" fmla="*/ 3179816 h 6837172"/>
                <a:gd name="connsiteX16" fmla="*/ 1285776 w 2545001"/>
                <a:gd name="connsiteY16" fmla="*/ 3253089 h 6837172"/>
                <a:gd name="connsiteX17" fmla="*/ 1300947 w 2545001"/>
                <a:gd name="connsiteY17" fmla="*/ 3373106 h 6837172"/>
                <a:gd name="connsiteX18" fmla="*/ 1043033 w 2545001"/>
                <a:gd name="connsiteY18" fmla="*/ 4324398 h 6837172"/>
                <a:gd name="connsiteX19" fmla="*/ 1171990 w 2545001"/>
                <a:gd name="connsiteY19" fmla="*/ 4548009 h 6837172"/>
                <a:gd name="connsiteX20" fmla="*/ 1385654 w 2545001"/>
                <a:gd name="connsiteY20" fmla="*/ 4448205 h 6837172"/>
                <a:gd name="connsiteX21" fmla="*/ 1385654 w 2545001"/>
                <a:gd name="connsiteY21" fmla="*/ 4446942 h 6837172"/>
                <a:gd name="connsiteX22" fmla="*/ 1725746 w 2545001"/>
                <a:gd name="connsiteY22" fmla="*/ 3178553 h 6837172"/>
                <a:gd name="connsiteX23" fmla="*/ 2545002 w 2545001"/>
                <a:gd name="connsiteY23" fmla="*/ 1263 h 6837172"/>
                <a:gd name="connsiteX24" fmla="*/ 2518452 w 2545001"/>
                <a:gd name="connsiteY24" fmla="*/ 0 h 6837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45001" h="6837172">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w="12637" cap="flat">
              <a:noFill/>
              <a:prstDash val="solid"/>
              <a:miter/>
            </a:ln>
          </p:spPr>
          <p:txBody>
            <a:bodyPr rtlCol="0" anchor="ctr"/>
            <a:lstStyle/>
            <a:p>
              <a:endParaRPr lang="en-US" sz="2160" dirty="0"/>
            </a:p>
          </p:txBody>
        </p:sp>
        <p:cxnSp>
          <p:nvCxnSpPr>
            <p:cNvPr id="9" name="Straight Connector 8">
              <a:extLst>
                <a:ext uri="{FF2B5EF4-FFF2-40B4-BE49-F238E27FC236}">
                  <a16:creationId xmlns:a16="http://schemas.microsoft.com/office/drawing/2014/main" id="{433BC35A-F255-48AA-48B8-D6561A6FAB9E}"/>
                </a:ext>
              </a:extLst>
            </p:cNvPr>
            <p:cNvCxnSpPr>
              <a:cxnSpLocks/>
            </p:cNvCxnSpPr>
            <p:nvPr/>
          </p:nvCxnSpPr>
          <p:spPr>
            <a:xfrm flipH="1">
              <a:off x="4059704"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899485134"/>
      </p:ext>
    </p:extLst>
  </p:cSld>
  <p:clrMapOvr>
    <a:masterClrMapping/>
  </p:clrMapOvr>
</p:sld>
</file>

<file path=ppt/slides/slide12.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9909CD0-994E-C413-7B1E-B67B1BF31D5C}"/>
              </a:ext>
            </a:extLst>
          </p:cNvPr>
          <p:cNvSpPr>
            <a:spLocks noGrp="1"/>
          </p:cNvSpPr>
          <p:nvPr>
            <p:ph type="body" sz="quarter" idx="13"/>
          </p:nvPr>
        </p:nvSpPr>
        <p:spPr/>
        <p:txBody>
          <a:bodyPr/>
          <a:lstStyle/>
          <a:p>
            <a:r>
              <a:rPr lang="nb-NO" dirty="0"/>
              <a:t>ENISA (2011)</a:t>
            </a:r>
            <a:endParaRPr lang="en-GB" dirty="0"/>
          </a:p>
        </p:txBody>
      </p:sp>
      <p:sp>
        <p:nvSpPr>
          <p:cNvPr id="3" name="Text Placeholder 2">
            <a:extLst>
              <a:ext uri="{FF2B5EF4-FFF2-40B4-BE49-F238E27FC236}">
                <a16:creationId xmlns:a16="http://schemas.microsoft.com/office/drawing/2014/main" id="{F4748B4D-74D8-EE14-1A42-F00BFCDC911B}"/>
              </a:ext>
            </a:extLst>
          </p:cNvPr>
          <p:cNvSpPr>
            <a:spLocks noGrp="1"/>
          </p:cNvSpPr>
          <p:nvPr>
            <p:ph type="body" sz="quarter" idx="14"/>
          </p:nvPr>
        </p:nvSpPr>
        <p:spPr/>
        <p:txBody>
          <a:bodyPr/>
          <a:lstStyle/>
          <a:p>
            <a:r>
              <a:rPr lang="nb-NO" dirty="0"/>
              <a:t>La sicurezza informatica nel settore marittimo è risultata essere di livello basso o inesistente</a:t>
            </a:r>
          </a:p>
          <a:p>
            <a:r>
              <a:rPr lang="nb-NO" dirty="0"/>
              <a:t>L'80% degli errori è causato dall'uomo</a:t>
            </a:r>
          </a:p>
          <a:p>
            <a:r>
              <a:rPr lang="nb-NO" dirty="0"/>
              <a:t>Raccomandazioni:</a:t>
            </a:r>
          </a:p>
          <a:p>
            <a:pPr lvl="1"/>
            <a:r>
              <a:rPr lang="en-GB" dirty="0"/>
              <a:t>attuazione di campagne di sicurezza informatica e azioni di formazione per le varie parti coinvolte.</a:t>
            </a:r>
          </a:p>
          <a:p>
            <a:pPr lvl="1"/>
            <a:r>
              <a:rPr lang="en-GB" dirty="0"/>
              <a:t>l'attuazione di strategie di sicurezza per le tecnologie dell'informazione e della comunicazione marittime (sicurezza fin dalla progettazione).</a:t>
            </a:r>
          </a:p>
          <a:p>
            <a:pPr lvl="1"/>
            <a:r>
              <a:rPr lang="en-GB" dirty="0"/>
              <a:t>Aggiunta della sicurezza informatica alle politiche marittime.</a:t>
            </a:r>
          </a:p>
          <a:p>
            <a:pPr lvl="1"/>
            <a:r>
              <a:rPr lang="en-GB" dirty="0"/>
              <a:t>Identificazione e registrazione delle merci critiche nel settore marittimo.</a:t>
            </a:r>
          </a:p>
          <a:p>
            <a:pPr lvl="1"/>
            <a:r>
              <a:rPr lang="en-GB" dirty="0"/>
              <a:t>definizione di politiche comuni in materia di sicurezza tra l'Unione europea e l'Organizzazione marittima internazionale (IMO).</a:t>
            </a:r>
          </a:p>
          <a:p>
            <a:pPr lvl="1"/>
            <a:r>
              <a:rPr lang="en-GB" dirty="0"/>
              <a:t>migliore scambio di informazioni tra le parti coinvolte.</a:t>
            </a:r>
          </a:p>
        </p:txBody>
      </p:sp>
    </p:spTree>
    <p:extLst>
      <p:ext uri="{BB962C8B-B14F-4D97-AF65-F5344CB8AC3E}">
        <p14:creationId xmlns:p14="http://schemas.microsoft.com/office/powerpoint/2010/main" val="1157762560"/>
      </p:ext>
    </p:extLst>
  </p:cSld>
  <p:clrMapOvr>
    <a:masterClrMapping/>
  </p:clrMapOvr>
</p:sld>
</file>

<file path=ppt/slides/slide13.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6B64221-F4A5-76AA-21D9-069256229DF1}"/>
              </a:ext>
            </a:extLst>
          </p:cNvPr>
          <p:cNvSpPr>
            <a:spLocks noGrp="1"/>
          </p:cNvSpPr>
          <p:nvPr>
            <p:ph type="body" sz="quarter" idx="13"/>
          </p:nvPr>
        </p:nvSpPr>
        <p:spPr/>
        <p:txBody>
          <a:bodyPr/>
          <a:lstStyle/>
          <a:p>
            <a:r>
              <a:rPr lang="en-GB" dirty="0"/>
              <a:t>Protezione del settore marittimo: la triade della CIA</a:t>
            </a:r>
          </a:p>
        </p:txBody>
      </p:sp>
      <p:sp>
        <p:nvSpPr>
          <p:cNvPr id="3" name="Text Placeholder 2">
            <a:extLst>
              <a:ext uri="{FF2B5EF4-FFF2-40B4-BE49-F238E27FC236}">
                <a16:creationId xmlns:a16="http://schemas.microsoft.com/office/drawing/2014/main" id="{60159411-39A0-069D-0FC7-E20C529F5464}"/>
              </a:ext>
            </a:extLst>
          </p:cNvPr>
          <p:cNvSpPr>
            <a:spLocks noGrp="1"/>
          </p:cNvSpPr>
          <p:nvPr>
            <p:ph type="body" sz="quarter" idx="14"/>
          </p:nvPr>
        </p:nvSpPr>
        <p:spPr>
          <a:xfrm>
            <a:off x="820073" y="1954531"/>
            <a:ext cx="10222030" cy="4968240"/>
          </a:xfrm>
        </p:spPr>
        <p:txBody>
          <a:bodyPr/>
          <a:lstStyle/>
          <a:p>
            <a:r>
              <a:rPr lang="en-GB" b="1" dirty="0"/>
              <a:t>Riservatezza</a:t>
            </a:r>
          </a:p>
          <a:p>
            <a:r>
              <a:rPr lang="en-GB" dirty="0"/>
              <a:t>Cosa </a:t>
            </a:r>
          </a:p>
          <a:p>
            <a:pPr lvl="1"/>
            <a:r>
              <a:rPr lang="en-GB" dirty="0"/>
              <a:t>Proteggere i dati marittimi sensibili dall'accesso non autorizzato.</a:t>
            </a:r>
          </a:p>
          <a:p>
            <a:r>
              <a:rPr lang="en-GB" dirty="0"/>
              <a:t>Perché? </a:t>
            </a:r>
          </a:p>
          <a:p>
            <a:pPr lvl="1"/>
            <a:r>
              <a:rPr lang="en-GB" dirty="0"/>
              <a:t>Garantire la sicurezza dei piani operativi, dei dettagli relativi al carico e delle informazioni sull'equipaggio.</a:t>
            </a:r>
          </a:p>
          <a:p>
            <a:r>
              <a:rPr lang="en-GB" dirty="0"/>
              <a:t>Come? </a:t>
            </a:r>
          </a:p>
          <a:p>
            <a:pPr lvl="1"/>
            <a:r>
              <a:rPr lang="en-GB" dirty="0"/>
              <a:t>Utilizzando crittografia, controlli di accesso e canali di comunicazione sicuri.</a:t>
            </a:r>
          </a:p>
        </p:txBody>
      </p:sp>
      <p:pic>
        <p:nvPicPr>
          <p:cNvPr id="4" name="Picture 3">
            <a:extLst>
              <a:ext uri="{FF2B5EF4-FFF2-40B4-BE49-F238E27FC236}">
                <a16:creationId xmlns:a16="http://schemas.microsoft.com/office/drawing/2014/main" id="{F17D02F6-DA16-3740-58C9-7FD475554DDD}"/>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0333681" y="3601525"/>
            <a:ext cx="4493074" cy="4177613"/>
          </a:xfrm>
          <a:prstGeom prst="rect">
            <a:avLst/>
          </a:prstGeom>
        </p:spPr>
      </p:pic>
    </p:spTree>
    <p:custDataLst>
      <p:tags r:id="rId1"/>
    </p:custDataLst>
    <p:extLst>
      <p:ext uri="{BB962C8B-B14F-4D97-AF65-F5344CB8AC3E}">
        <p14:creationId xmlns:p14="http://schemas.microsoft.com/office/powerpoint/2010/main" val="913679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fade">
                                      <p:cBhvr>
                                        <p:cTn id="20" dur="500"/>
                                        <p:tgtEl>
                                          <p:spTgt spid="3">
                                            <p:txEl>
                                              <p:pRg st="3" end="3"/>
                                            </p:tx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500"/>
                                        <p:tgtEl>
                                          <p:spTgt spid="3">
                                            <p:txEl>
                                              <p:pRg st="4" end="4"/>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3">
                                            <p:txEl>
                                              <p:pRg st="5" end="5"/>
                                            </p:txEl>
                                          </p:spTgt>
                                        </p:tgtEl>
                                        <p:attrNameLst>
                                          <p:attrName>style.visibility</p:attrName>
                                        </p:attrNameLst>
                                      </p:cBhvr>
                                      <p:to>
                                        <p:strVal val="visible"/>
                                      </p:to>
                                    </p:set>
                                    <p:animEffect transition="in" filter="fade">
                                      <p:cBhvr>
                                        <p:cTn id="28" dur="500"/>
                                        <p:tgtEl>
                                          <p:spTgt spid="3">
                                            <p:txEl>
                                              <p:pRg st="5" end="5"/>
                                            </p:txEl>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Effect transition="in" filter="fade">
                                      <p:cBhvr>
                                        <p:cTn id="31"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6B64221-F4A5-76AA-21D9-069256229DF1}"/>
              </a:ext>
            </a:extLst>
          </p:cNvPr>
          <p:cNvSpPr>
            <a:spLocks noGrp="1"/>
          </p:cNvSpPr>
          <p:nvPr>
            <p:ph type="body" sz="quarter" idx="13"/>
          </p:nvPr>
        </p:nvSpPr>
        <p:spPr/>
        <p:txBody>
          <a:bodyPr/>
          <a:lstStyle/>
          <a:p>
            <a:r>
              <a:rPr lang="en-GB" dirty="0"/>
              <a:t>Proteggere il settore marittimo: la triade della CIA</a:t>
            </a:r>
          </a:p>
        </p:txBody>
      </p:sp>
      <p:sp>
        <p:nvSpPr>
          <p:cNvPr id="3" name="Text Placeholder 2">
            <a:extLst>
              <a:ext uri="{FF2B5EF4-FFF2-40B4-BE49-F238E27FC236}">
                <a16:creationId xmlns:a16="http://schemas.microsoft.com/office/drawing/2014/main" id="{60159411-39A0-069D-0FC7-E20C529F5464}"/>
              </a:ext>
            </a:extLst>
          </p:cNvPr>
          <p:cNvSpPr>
            <a:spLocks noGrp="1"/>
          </p:cNvSpPr>
          <p:nvPr>
            <p:ph type="body" sz="quarter" idx="14"/>
          </p:nvPr>
        </p:nvSpPr>
        <p:spPr>
          <a:xfrm>
            <a:off x="820073" y="1954531"/>
            <a:ext cx="9898620" cy="4968240"/>
          </a:xfrm>
        </p:spPr>
        <p:txBody>
          <a:bodyPr/>
          <a:lstStyle/>
          <a:p>
            <a:r>
              <a:rPr lang="en-GB" b="1" dirty="0"/>
              <a:t>Integrità</a:t>
            </a:r>
          </a:p>
          <a:p>
            <a:r>
              <a:rPr lang="en-GB" dirty="0"/>
              <a:t>Cosa </a:t>
            </a:r>
          </a:p>
          <a:p>
            <a:pPr lvl="1"/>
            <a:r>
              <a:rPr lang="en-GB" dirty="0"/>
              <a:t>Mantenere l'accuratezza e l'affidabilità dei dati marittimi.</a:t>
            </a:r>
          </a:p>
          <a:p>
            <a:r>
              <a:rPr lang="en-GB" dirty="0"/>
              <a:t>Perché? </a:t>
            </a:r>
          </a:p>
          <a:p>
            <a:pPr lvl="1"/>
            <a:r>
              <a:rPr lang="en-GB" dirty="0"/>
              <a:t>Una navigazione accurata, comunicazioni affidabili e registrazioni verificate dei carichi sono essenziali per la sicurezza delle operazioni marittime.</a:t>
            </a:r>
          </a:p>
          <a:p>
            <a:r>
              <a:rPr lang="en-GB" dirty="0"/>
              <a:t>Come? </a:t>
            </a:r>
          </a:p>
          <a:p>
            <a:pPr lvl="1"/>
            <a:r>
              <a:rPr lang="en-GB" dirty="0"/>
              <a:t>Implementare controlli di convalida dei dati, audit regolari e protocolli di trasmissione dati sicuri.</a:t>
            </a:r>
          </a:p>
        </p:txBody>
      </p:sp>
      <p:pic>
        <p:nvPicPr>
          <p:cNvPr id="4" name="Picture 3">
            <a:extLst>
              <a:ext uri="{FF2B5EF4-FFF2-40B4-BE49-F238E27FC236}">
                <a16:creationId xmlns:a16="http://schemas.microsoft.com/office/drawing/2014/main" id="{F17D02F6-DA16-3740-58C9-7FD475554DDD}"/>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0137326" y="4051987"/>
            <a:ext cx="4493074" cy="4177613"/>
          </a:xfrm>
          <a:prstGeom prst="rect">
            <a:avLst/>
          </a:prstGeom>
        </p:spPr>
      </p:pic>
    </p:spTree>
    <p:custDataLst>
      <p:tags r:id="rId1"/>
    </p:custDataLst>
    <p:extLst>
      <p:ext uri="{BB962C8B-B14F-4D97-AF65-F5344CB8AC3E}">
        <p14:creationId xmlns:p14="http://schemas.microsoft.com/office/powerpoint/2010/main" val="328993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fade">
                                      <p:cBhvr>
                                        <p:cTn id="20" dur="500"/>
                                        <p:tgtEl>
                                          <p:spTgt spid="3">
                                            <p:txEl>
                                              <p:pRg st="3" end="3"/>
                                            </p:tx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500"/>
                                        <p:tgtEl>
                                          <p:spTgt spid="3">
                                            <p:txEl>
                                              <p:pRg st="4" end="4"/>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3">
                                            <p:txEl>
                                              <p:pRg st="5" end="5"/>
                                            </p:txEl>
                                          </p:spTgt>
                                        </p:tgtEl>
                                        <p:attrNameLst>
                                          <p:attrName>style.visibility</p:attrName>
                                        </p:attrNameLst>
                                      </p:cBhvr>
                                      <p:to>
                                        <p:strVal val="visible"/>
                                      </p:to>
                                    </p:set>
                                    <p:animEffect transition="in" filter="fade">
                                      <p:cBhvr>
                                        <p:cTn id="28" dur="500"/>
                                        <p:tgtEl>
                                          <p:spTgt spid="3">
                                            <p:txEl>
                                              <p:pRg st="5" end="5"/>
                                            </p:txEl>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Effect transition="in" filter="fade">
                                      <p:cBhvr>
                                        <p:cTn id="31"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6B64221-F4A5-76AA-21D9-069256229DF1}"/>
              </a:ext>
            </a:extLst>
          </p:cNvPr>
          <p:cNvSpPr>
            <a:spLocks noGrp="1"/>
          </p:cNvSpPr>
          <p:nvPr>
            <p:ph type="body" sz="quarter" idx="13"/>
          </p:nvPr>
        </p:nvSpPr>
        <p:spPr/>
        <p:txBody>
          <a:bodyPr/>
          <a:lstStyle/>
          <a:p>
            <a:r>
              <a:rPr lang="en-GB" dirty="0"/>
              <a:t>Protezione del settore marittimo: la triade della CIA</a:t>
            </a:r>
          </a:p>
        </p:txBody>
      </p:sp>
      <p:sp>
        <p:nvSpPr>
          <p:cNvPr id="3" name="Text Placeholder 2">
            <a:extLst>
              <a:ext uri="{FF2B5EF4-FFF2-40B4-BE49-F238E27FC236}">
                <a16:creationId xmlns:a16="http://schemas.microsoft.com/office/drawing/2014/main" id="{60159411-39A0-069D-0FC7-E20C529F5464}"/>
              </a:ext>
            </a:extLst>
          </p:cNvPr>
          <p:cNvSpPr>
            <a:spLocks noGrp="1"/>
          </p:cNvSpPr>
          <p:nvPr>
            <p:ph type="body" sz="quarter" idx="14"/>
          </p:nvPr>
        </p:nvSpPr>
        <p:spPr>
          <a:xfrm>
            <a:off x="820073" y="1954531"/>
            <a:ext cx="9575212" cy="4968240"/>
          </a:xfrm>
        </p:spPr>
        <p:txBody>
          <a:bodyPr/>
          <a:lstStyle/>
          <a:p>
            <a:r>
              <a:rPr lang="en-GB" b="1" dirty="0"/>
              <a:t>Disponibilità</a:t>
            </a:r>
          </a:p>
          <a:p>
            <a:endParaRPr lang="en-GB" b="1" dirty="0"/>
          </a:p>
          <a:p>
            <a:r>
              <a:rPr lang="en-GB" dirty="0"/>
              <a:t>Cosa </a:t>
            </a:r>
          </a:p>
          <a:p>
            <a:pPr lvl="1"/>
            <a:r>
              <a:rPr lang="en-GB" dirty="0"/>
              <a:t>Garantire l'accesso tempestivo ai dati e alle risorse marittime.</a:t>
            </a:r>
          </a:p>
          <a:p>
            <a:r>
              <a:rPr lang="en-GB" dirty="0"/>
              <a:t>Perché? </a:t>
            </a:r>
          </a:p>
          <a:p>
            <a:pPr lvl="1"/>
            <a:r>
              <a:rPr lang="en-GB" dirty="0"/>
              <a:t>L'accesso al GPS, all'AIS, agli aggiornamenti meteorologici e ai canali di emergenza è fondamentale per l'efficienza operativa e la sicurezza.</a:t>
            </a:r>
          </a:p>
          <a:p>
            <a:r>
              <a:rPr lang="en-GB" dirty="0"/>
              <a:t>Come? </a:t>
            </a:r>
          </a:p>
          <a:p>
            <a:pPr lvl="1"/>
            <a:r>
              <a:rPr lang="en-GB" dirty="0"/>
              <a:t>Mantenere sistemi ridondanti, garantire l'affidabilità della rete ed eseguire una manutenzione regolare del sistema.</a:t>
            </a:r>
          </a:p>
        </p:txBody>
      </p:sp>
      <p:pic>
        <p:nvPicPr>
          <p:cNvPr id="4" name="Picture 3">
            <a:extLst>
              <a:ext uri="{FF2B5EF4-FFF2-40B4-BE49-F238E27FC236}">
                <a16:creationId xmlns:a16="http://schemas.microsoft.com/office/drawing/2014/main" id="{F17D02F6-DA16-3740-58C9-7FD475554DDD}"/>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0264380" y="4051987"/>
            <a:ext cx="4493074" cy="4177613"/>
          </a:xfrm>
          <a:prstGeom prst="rect">
            <a:avLst/>
          </a:prstGeom>
        </p:spPr>
      </p:pic>
    </p:spTree>
    <p:custDataLst>
      <p:tags r:id="rId1"/>
    </p:custDataLst>
    <p:extLst>
      <p:ext uri="{BB962C8B-B14F-4D97-AF65-F5344CB8AC3E}">
        <p14:creationId xmlns:p14="http://schemas.microsoft.com/office/powerpoint/2010/main" val="4137618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fade">
                                      <p:cBhvr>
                                        <p:cTn id="15" dur="500"/>
                                        <p:tgtEl>
                                          <p:spTgt spid="3">
                                            <p:txEl>
                                              <p:pRg st="3" end="3"/>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
                                            <p:txEl>
                                              <p:pRg st="4" end="4"/>
                                            </p:txEl>
                                          </p:spTgt>
                                        </p:tgtEl>
                                        <p:attrNameLst>
                                          <p:attrName>style.visibility</p:attrName>
                                        </p:attrNameLst>
                                      </p:cBhvr>
                                      <p:to>
                                        <p:strVal val="visible"/>
                                      </p:to>
                                    </p:set>
                                    <p:animEffect transition="in" filter="fade">
                                      <p:cBhvr>
                                        <p:cTn id="20" dur="500"/>
                                        <p:tgtEl>
                                          <p:spTgt spid="3">
                                            <p:txEl>
                                              <p:pRg st="4" end="4"/>
                                            </p:tx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animEffect transition="in" filter="fade">
                                      <p:cBhvr>
                                        <p:cTn id="23" dur="500"/>
                                        <p:tgtEl>
                                          <p:spTgt spid="3">
                                            <p:txEl>
                                              <p:pRg st="5" end="5"/>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3">
                                            <p:txEl>
                                              <p:pRg st="6" end="6"/>
                                            </p:txEl>
                                          </p:spTgt>
                                        </p:tgtEl>
                                        <p:attrNameLst>
                                          <p:attrName>style.visibility</p:attrName>
                                        </p:attrNameLst>
                                      </p:cBhvr>
                                      <p:to>
                                        <p:strVal val="visible"/>
                                      </p:to>
                                    </p:set>
                                    <p:animEffect transition="in" filter="fade">
                                      <p:cBhvr>
                                        <p:cTn id="28" dur="500"/>
                                        <p:tgtEl>
                                          <p:spTgt spid="3">
                                            <p:txEl>
                                              <p:pRg st="6" end="6"/>
                                            </p:txEl>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animEffect transition="in" filter="fade">
                                      <p:cBhvr>
                                        <p:cTn id="31"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6.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6B64221-F4A5-76AA-21D9-069256229DF1}"/>
              </a:ext>
            </a:extLst>
          </p:cNvPr>
          <p:cNvSpPr>
            <a:spLocks noGrp="1"/>
          </p:cNvSpPr>
          <p:nvPr>
            <p:ph type="body" sz="quarter" idx="13"/>
          </p:nvPr>
        </p:nvSpPr>
        <p:spPr/>
        <p:txBody>
          <a:bodyPr/>
          <a:lstStyle/>
          <a:p>
            <a:r>
              <a:rPr lang="en-GB" dirty="0"/>
              <a:t>Protezione del settore marittimo: la triade della CIA</a:t>
            </a:r>
          </a:p>
        </p:txBody>
      </p:sp>
      <p:sp>
        <p:nvSpPr>
          <p:cNvPr id="3" name="Text Placeholder 2">
            <a:extLst>
              <a:ext uri="{FF2B5EF4-FFF2-40B4-BE49-F238E27FC236}">
                <a16:creationId xmlns:a16="http://schemas.microsoft.com/office/drawing/2014/main" id="{60159411-39A0-069D-0FC7-E20C529F5464}"/>
              </a:ext>
            </a:extLst>
          </p:cNvPr>
          <p:cNvSpPr>
            <a:spLocks noGrp="1"/>
          </p:cNvSpPr>
          <p:nvPr>
            <p:ph type="body" sz="quarter" idx="14"/>
          </p:nvPr>
        </p:nvSpPr>
        <p:spPr>
          <a:xfrm>
            <a:off x="820073" y="1954531"/>
            <a:ext cx="9575212" cy="4968240"/>
          </a:xfrm>
        </p:spPr>
        <p:txBody>
          <a:bodyPr/>
          <a:lstStyle/>
          <a:p>
            <a:r>
              <a:rPr lang="en-GB" b="1" dirty="0"/>
              <a:t>Sfide e soluzioni</a:t>
            </a:r>
          </a:p>
          <a:p>
            <a:endParaRPr lang="en-GB" b="1" dirty="0"/>
          </a:p>
          <a:p>
            <a:r>
              <a:rPr lang="en-GB" b="1" dirty="0"/>
              <a:t>Sfide</a:t>
            </a:r>
            <a:r>
              <a:rPr lang="en-GB" dirty="0"/>
              <a:t>: affrontare minacce quali attacchi informatici, pirateria e rischi ambientali.</a:t>
            </a:r>
          </a:p>
          <a:p>
            <a:r>
              <a:rPr lang="en-GB" b="1" dirty="0"/>
              <a:t>Soluzioni: </a:t>
            </a:r>
            <a:r>
              <a:rPr lang="en-GB" dirty="0"/>
              <a:t>adottare misure di sicurezza informatica robuste, formazione continua per l'equipaggio e implementare le migliori pratiche nella gestione dei dati.</a:t>
            </a:r>
          </a:p>
          <a:p>
            <a:endParaRPr lang="en-GB" dirty="0"/>
          </a:p>
          <a:p>
            <a:r>
              <a:rPr lang="en-GB" dirty="0"/>
              <a:t>La triade CIA è fondamentale per la sicurezza e l'efficienza delle operazioni marittime.</a:t>
            </a:r>
          </a:p>
          <a:p>
            <a:r>
              <a:rPr lang="en-GB" dirty="0"/>
              <a:t>L'impegno a rispettare questi principi garantisce un dominio marittimo resiliente.</a:t>
            </a:r>
          </a:p>
        </p:txBody>
      </p:sp>
      <p:pic>
        <p:nvPicPr>
          <p:cNvPr id="4" name="Picture 3">
            <a:extLst>
              <a:ext uri="{FF2B5EF4-FFF2-40B4-BE49-F238E27FC236}">
                <a16:creationId xmlns:a16="http://schemas.microsoft.com/office/drawing/2014/main" id="{F17D02F6-DA16-3740-58C9-7FD475554DDD}"/>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0264380" y="4051987"/>
            <a:ext cx="4493074" cy="4177613"/>
          </a:xfrm>
          <a:prstGeom prst="rect">
            <a:avLst/>
          </a:prstGeom>
        </p:spPr>
      </p:pic>
    </p:spTree>
    <p:custDataLst>
      <p:tags r:id="rId1"/>
    </p:custDataLst>
    <p:extLst>
      <p:ext uri="{BB962C8B-B14F-4D97-AF65-F5344CB8AC3E}">
        <p14:creationId xmlns:p14="http://schemas.microsoft.com/office/powerpoint/2010/main" val="3372616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fade">
                                      <p:cBhvr>
                                        <p:cTn id="22" dur="500"/>
                                        <p:tgtEl>
                                          <p:spTgt spid="3">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fade">
                                      <p:cBhvr>
                                        <p:cTn id="2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DCC5F1B-AF46-6153-C389-D6890FA18F8C}"/>
              </a:ext>
            </a:extLst>
          </p:cNvPr>
          <p:cNvSpPr>
            <a:spLocks noGrp="1"/>
          </p:cNvSpPr>
          <p:nvPr>
            <p:ph type="body" sz="quarter" idx="13"/>
          </p:nvPr>
        </p:nvSpPr>
        <p:spPr/>
        <p:txBody>
          <a:bodyPr/>
          <a:lstStyle/>
          <a:p>
            <a:r>
              <a:rPr lang="nb-NO" dirty="0"/>
              <a:t>Gestione dei rischi informatici</a:t>
            </a:r>
            <a:endParaRPr lang="en-GB" dirty="0"/>
          </a:p>
        </p:txBody>
      </p:sp>
      <p:sp>
        <p:nvSpPr>
          <p:cNvPr id="3" name="Text Placeholder 2">
            <a:extLst>
              <a:ext uri="{FF2B5EF4-FFF2-40B4-BE49-F238E27FC236}">
                <a16:creationId xmlns:a16="http://schemas.microsoft.com/office/drawing/2014/main" id="{108FEB12-C185-0C2E-81CC-0E8A2890076E}"/>
              </a:ext>
            </a:extLst>
          </p:cNvPr>
          <p:cNvSpPr>
            <a:spLocks noGrp="1"/>
          </p:cNvSpPr>
          <p:nvPr>
            <p:ph type="body" sz="quarter" idx="14"/>
          </p:nvPr>
        </p:nvSpPr>
        <p:spPr>
          <a:xfrm>
            <a:off x="1016428" y="1455340"/>
            <a:ext cx="12878603" cy="5467432"/>
          </a:xfrm>
        </p:spPr>
        <p:txBody>
          <a:bodyPr/>
          <a:lstStyle/>
          <a:p>
            <a:r>
              <a:rPr lang="en-GB" sz="1920" dirty="0"/>
              <a:t>Identificare </a:t>
            </a:r>
          </a:p>
          <a:p>
            <a:pPr lvl="1"/>
            <a:r>
              <a:rPr lang="en-GB" sz="1920" dirty="0"/>
              <a:t>La funzione Identificare aiuta a sviluppare una comprensione organizzativa della gestione dei rischi di sicurezza informatica per sistemi, persone, risorse, dati e capacità.</a:t>
            </a:r>
          </a:p>
          <a:p>
            <a:r>
              <a:rPr lang="en-GB" sz="1920" dirty="0"/>
              <a:t>Proteggere </a:t>
            </a:r>
          </a:p>
          <a:p>
            <a:pPr lvl="1"/>
            <a:r>
              <a:rPr lang="en-GB" sz="1920" dirty="0"/>
              <a:t>La funzione Proteggi delinea le misure di sicurezza appropriate per garantire la fornitura di servizi infrastrutturali critici. La funzione Proteggi supporta la capacità di limitare o contenere l'impatto di un potenziale evento di sicurezza informatica. </a:t>
            </a:r>
          </a:p>
          <a:p>
            <a:r>
              <a:rPr lang="en-GB" sz="1920" dirty="0"/>
              <a:t>Rilevare </a:t>
            </a:r>
          </a:p>
          <a:p>
            <a:pPr lvl="1"/>
            <a:r>
              <a:rPr lang="en-GB" sz="1920" dirty="0"/>
              <a:t>La funzione Rilevare definisce le attività appropriate per identificare il verificarsi di un evento di sicurezza informatica. La funzione Rilevare consente la scoperta tempestiva degli eventi di sicurezza informatica. </a:t>
            </a:r>
          </a:p>
          <a:p>
            <a:r>
              <a:rPr lang="en-GB" sz="1920" dirty="0"/>
              <a:t>Rispondere </a:t>
            </a:r>
          </a:p>
          <a:p>
            <a:pPr lvl="1"/>
            <a:r>
              <a:rPr lang="en-GB" sz="1920" dirty="0"/>
              <a:t>La funzione Rispondi include attività appropriate per intervenire in caso di un incidente di sicurezza informatica rilevato. La funzione Rispondi supporta la capacità di contenere l'impatto di un potenziale incidente di sicurezza informatica. </a:t>
            </a:r>
          </a:p>
          <a:p>
            <a:r>
              <a:rPr lang="en-GB" sz="1920" dirty="0"/>
              <a:t>Recupero </a:t>
            </a:r>
          </a:p>
          <a:p>
            <a:pPr lvl="1"/>
            <a:r>
              <a:rPr lang="en-GB" sz="1920" dirty="0"/>
              <a:t>La funzione Recupero identifica le attività appropriate per mantenere i piani di resilienza e ripristinare eventuali capacità o servizi che sono stati compromessi a causa di un incidente di sicurezza informatica. La funzione Recupero supporta il ripristino tempestivo delle normali operazioni, riducendo così l'impatto di un incidente di sicurezza informatica.</a:t>
            </a:r>
          </a:p>
        </p:txBody>
      </p:sp>
    </p:spTree>
    <p:extLst>
      <p:ext uri="{BB962C8B-B14F-4D97-AF65-F5344CB8AC3E}">
        <p14:creationId xmlns:p14="http://schemas.microsoft.com/office/powerpoint/2010/main" val="1203352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500"/>
                                        <p:tgtEl>
                                          <p:spTgt spid="3">
                                            <p:txEl>
                                              <p:pRg st="1" end="1"/>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fade">
                                      <p:cBhvr>
                                        <p:cTn id="19" dur="500"/>
                                        <p:tgtEl>
                                          <p:spTgt spid="3">
                                            <p:txEl>
                                              <p:pRg st="3" end="3"/>
                                            </p:txEl>
                                          </p:spTgt>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500"/>
                                        <p:tgtEl>
                                          <p:spTgt spid="3">
                                            <p:txEl>
                                              <p:pRg st="4" end="4"/>
                                            </p:txEl>
                                          </p:spTgt>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Effect transition="in" filter="fade">
                                      <p:cBhvr>
                                        <p:cTn id="31" dur="500"/>
                                        <p:tgtEl>
                                          <p:spTgt spid="3">
                                            <p:txEl>
                                              <p:pRg st="6" end="6"/>
                                            </p:txEl>
                                          </p:spTgt>
                                        </p:tgtEl>
                                      </p:cBhvr>
                                    </p:animEffect>
                                  </p:childTnLst>
                                </p:cTn>
                              </p:par>
                            </p:childTnLst>
                          </p:cTn>
                        </p:par>
                        <p:par>
                          <p:cTn id="32" fill="hold">
                            <p:stCondLst>
                              <p:cond delay="3500"/>
                            </p:stCondLst>
                            <p:childTnLst>
                              <p:par>
                                <p:cTn id="33" presetID="10" presetClass="entr" presetSubtype="0" fill="hold" grpId="0" nodeType="after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animEffect transition="in" filter="fade">
                                      <p:cBhvr>
                                        <p:cTn id="35" dur="500"/>
                                        <p:tgtEl>
                                          <p:spTgt spid="3">
                                            <p:txEl>
                                              <p:pRg st="7" end="7"/>
                                            </p:txEl>
                                          </p:spTgt>
                                        </p:tgtEl>
                                      </p:cBhvr>
                                    </p:animEffect>
                                  </p:childTnLst>
                                </p:cTn>
                              </p:par>
                            </p:childTnLst>
                          </p:cTn>
                        </p:par>
                        <p:par>
                          <p:cTn id="36" fill="hold">
                            <p:stCondLst>
                              <p:cond delay="4000"/>
                            </p:stCondLst>
                            <p:childTnLst>
                              <p:par>
                                <p:cTn id="37" presetID="10" presetClass="entr" presetSubtype="0" fill="hold" grpId="0" nodeType="after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animEffect transition="in" filter="fade">
                                      <p:cBhvr>
                                        <p:cTn id="39" dur="500"/>
                                        <p:tgtEl>
                                          <p:spTgt spid="3">
                                            <p:txEl>
                                              <p:pRg st="8" end="8"/>
                                            </p:txEl>
                                          </p:spTgt>
                                        </p:tgtEl>
                                      </p:cBhvr>
                                    </p:animEffect>
                                  </p:childTnLst>
                                </p:cTn>
                              </p:par>
                            </p:childTnLst>
                          </p:cTn>
                        </p:par>
                        <p:par>
                          <p:cTn id="40" fill="hold">
                            <p:stCondLst>
                              <p:cond delay="4500"/>
                            </p:stCondLst>
                            <p:childTnLst>
                              <p:par>
                                <p:cTn id="41" presetID="10" presetClass="entr" presetSubtype="0" fill="hold" grpId="0" nodeType="after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animEffect transition="in" filter="fade">
                                      <p:cBhvr>
                                        <p:cTn id="43"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8.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3CD7DD65-EC53-0394-90E3-DE12160356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68045" y="542427"/>
            <a:ext cx="10894310" cy="7144747"/>
          </a:xfrm>
          <a:prstGeom prst="rect">
            <a:avLst/>
          </a:prstGeom>
        </p:spPr>
      </p:pic>
      <p:sp>
        <p:nvSpPr>
          <p:cNvPr id="2" name="Text Placeholder 1">
            <a:extLst>
              <a:ext uri="{FF2B5EF4-FFF2-40B4-BE49-F238E27FC236}">
                <a16:creationId xmlns:a16="http://schemas.microsoft.com/office/drawing/2014/main" id="{F76C14F7-6B2C-31DA-50BF-80EA102E47B4}"/>
              </a:ext>
            </a:extLst>
          </p:cNvPr>
          <p:cNvSpPr>
            <a:spLocks noGrp="1"/>
          </p:cNvSpPr>
          <p:nvPr>
            <p:ph type="body" sz="quarter" idx="13"/>
          </p:nvPr>
        </p:nvSpPr>
        <p:spPr/>
        <p:txBody>
          <a:bodyPr/>
          <a:lstStyle/>
          <a:p>
            <a:endParaRPr lang="en-GB"/>
          </a:p>
        </p:txBody>
      </p:sp>
      <p:sp>
        <p:nvSpPr>
          <p:cNvPr id="3" name="Text Placeholder 2">
            <a:extLst>
              <a:ext uri="{FF2B5EF4-FFF2-40B4-BE49-F238E27FC236}">
                <a16:creationId xmlns:a16="http://schemas.microsoft.com/office/drawing/2014/main" id="{9550BBC5-193D-0260-505F-F38C0229A3B1}"/>
              </a:ext>
            </a:extLst>
          </p:cNvPr>
          <p:cNvSpPr>
            <a:spLocks noGrp="1"/>
          </p:cNvSpPr>
          <p:nvPr>
            <p:ph type="body" sz="quarter" idx="14"/>
          </p:nvPr>
        </p:nvSpPr>
        <p:spPr/>
        <p:txBody>
          <a:bodyPr/>
          <a:lstStyle/>
          <a:p>
            <a:endParaRPr lang="en-GB"/>
          </a:p>
        </p:txBody>
      </p:sp>
      <p:pic>
        <p:nvPicPr>
          <p:cNvPr id="1026" name="Picture 2" descr="Logo">
            <a:extLst>
              <a:ext uri="{FF2B5EF4-FFF2-40B4-BE49-F238E27FC236}">
                <a16:creationId xmlns:a16="http://schemas.microsoft.com/office/drawing/2014/main" id="{479BF719-FF37-CE7B-286B-95F26FF8C80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26091" y="336794"/>
            <a:ext cx="3429000" cy="98298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FD208771-699D-5F70-5B07-E8671198F32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74667"/>
            <a:ext cx="11534479" cy="4263985"/>
          </a:xfrm>
          <a:prstGeom prst="rect">
            <a:avLst/>
          </a:prstGeom>
        </p:spPr>
      </p:pic>
      <p:pic>
        <p:nvPicPr>
          <p:cNvPr id="7" name="Picture 6">
            <a:extLst>
              <a:ext uri="{FF2B5EF4-FFF2-40B4-BE49-F238E27FC236}">
                <a16:creationId xmlns:a16="http://schemas.microsoft.com/office/drawing/2014/main" id="{D37D831B-FB2D-2D79-EBC6-9FD4DB95348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88267" y="2653213"/>
            <a:ext cx="11020058" cy="1600423"/>
          </a:xfrm>
          <a:prstGeom prst="rect">
            <a:avLst/>
          </a:prstGeom>
        </p:spPr>
      </p:pic>
      <p:pic>
        <p:nvPicPr>
          <p:cNvPr id="9" name="Picture 8">
            <a:extLst>
              <a:ext uri="{FF2B5EF4-FFF2-40B4-BE49-F238E27FC236}">
                <a16:creationId xmlns:a16="http://schemas.microsoft.com/office/drawing/2014/main" id="{2F0CBA1F-EB36-8802-FC94-BE76B07F4E8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659225" y="0"/>
            <a:ext cx="9311951" cy="8229600"/>
          </a:xfrm>
          <a:prstGeom prst="rect">
            <a:avLst/>
          </a:prstGeom>
        </p:spPr>
      </p:pic>
      <p:pic>
        <p:nvPicPr>
          <p:cNvPr id="11" name="Picture 10">
            <a:extLst>
              <a:ext uri="{FF2B5EF4-FFF2-40B4-BE49-F238E27FC236}">
                <a16:creationId xmlns:a16="http://schemas.microsoft.com/office/drawing/2014/main" id="{6F78D545-90CC-CFAC-9BFB-6EE354B181E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993792" y="1108291"/>
            <a:ext cx="10642816" cy="6013019"/>
          </a:xfrm>
          <a:prstGeom prst="rect">
            <a:avLst/>
          </a:prstGeom>
        </p:spPr>
      </p:pic>
      <p:pic>
        <p:nvPicPr>
          <p:cNvPr id="13" name="Picture 12">
            <a:extLst>
              <a:ext uri="{FF2B5EF4-FFF2-40B4-BE49-F238E27FC236}">
                <a16:creationId xmlns:a16="http://schemas.microsoft.com/office/drawing/2014/main" id="{BE2BA3A1-4FB1-8AC3-64ED-7D07B5210B2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54488" y="1306829"/>
            <a:ext cx="12279288" cy="5025701"/>
          </a:xfrm>
          <a:prstGeom prst="rect">
            <a:avLst/>
          </a:prstGeom>
        </p:spPr>
      </p:pic>
      <p:pic>
        <p:nvPicPr>
          <p:cNvPr id="17" name="Picture 16">
            <a:extLst>
              <a:ext uri="{FF2B5EF4-FFF2-40B4-BE49-F238E27FC236}">
                <a16:creationId xmlns:a16="http://schemas.microsoft.com/office/drawing/2014/main" id="{1EE63FB2-A6C2-BF5E-8C99-E33E61EA700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570824" y="1479817"/>
            <a:ext cx="11488753" cy="5269966"/>
          </a:xfrm>
          <a:prstGeom prst="rect">
            <a:avLst/>
          </a:prstGeom>
        </p:spPr>
      </p:pic>
    </p:spTree>
    <p:custDataLst>
      <p:tags r:id="rId1"/>
    </p:custDataLst>
    <p:extLst>
      <p:ext uri="{BB962C8B-B14F-4D97-AF65-F5344CB8AC3E}">
        <p14:creationId xmlns:p14="http://schemas.microsoft.com/office/powerpoint/2010/main" val="902071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fade">
                                      <p:cBhvr>
                                        <p:cTn id="3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00D9456-48C1-AAC7-295E-6B92B95AA6BB}"/>
              </a:ext>
            </a:extLst>
          </p:cNvPr>
          <p:cNvSpPr>
            <a:spLocks noGrp="1"/>
          </p:cNvSpPr>
          <p:nvPr>
            <p:ph type="body" sz="quarter" idx="13"/>
          </p:nvPr>
        </p:nvSpPr>
        <p:spPr/>
        <p:txBody>
          <a:bodyPr/>
          <a:lstStyle/>
          <a:p>
            <a:endParaRPr lang="en-GB"/>
          </a:p>
        </p:txBody>
      </p:sp>
      <p:sp>
        <p:nvSpPr>
          <p:cNvPr id="3" name="Text Placeholder 2">
            <a:extLst>
              <a:ext uri="{FF2B5EF4-FFF2-40B4-BE49-F238E27FC236}">
                <a16:creationId xmlns:a16="http://schemas.microsoft.com/office/drawing/2014/main" id="{B4229BD0-2C0C-DCDF-2CBA-CBB5564627A7}"/>
              </a:ext>
            </a:extLst>
          </p:cNvPr>
          <p:cNvSpPr>
            <a:spLocks noGrp="1"/>
          </p:cNvSpPr>
          <p:nvPr>
            <p:ph type="body" sz="quarter" idx="14"/>
          </p:nvPr>
        </p:nvSpPr>
        <p:spPr/>
        <p:txBody>
          <a:bodyPr/>
          <a:lstStyle/>
          <a:p>
            <a:endParaRPr lang="en-GB"/>
          </a:p>
        </p:txBody>
      </p:sp>
      <p:pic>
        <p:nvPicPr>
          <p:cNvPr id="5" name="Picture 4">
            <a:extLst>
              <a:ext uri="{FF2B5EF4-FFF2-40B4-BE49-F238E27FC236}">
                <a16:creationId xmlns:a16="http://schemas.microsoft.com/office/drawing/2014/main" id="{E12CC3D0-0C4A-E8C0-561A-BA8051080BF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0251" y="-209590"/>
            <a:ext cx="14630400" cy="4648241"/>
          </a:xfrm>
          <a:prstGeom prst="rect">
            <a:avLst/>
          </a:prstGeom>
        </p:spPr>
      </p:pic>
      <p:pic>
        <p:nvPicPr>
          <p:cNvPr id="7" name="Picture 6">
            <a:extLst>
              <a:ext uri="{FF2B5EF4-FFF2-40B4-BE49-F238E27FC236}">
                <a16:creationId xmlns:a16="http://schemas.microsoft.com/office/drawing/2014/main" id="{D8EC7EA8-B336-9FCC-DC2B-0D55042CFAE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484129"/>
            <a:ext cx="14630400" cy="3261342"/>
          </a:xfrm>
          <a:prstGeom prst="rect">
            <a:avLst/>
          </a:prstGeom>
        </p:spPr>
      </p:pic>
      <p:pic>
        <p:nvPicPr>
          <p:cNvPr id="9" name="Picture 8">
            <a:extLst>
              <a:ext uri="{FF2B5EF4-FFF2-40B4-BE49-F238E27FC236}">
                <a16:creationId xmlns:a16="http://schemas.microsoft.com/office/drawing/2014/main" id="{C6084A6F-5B05-305A-F85F-B2581B6FCC9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3133741"/>
            <a:ext cx="14630400" cy="1962118"/>
          </a:xfrm>
          <a:prstGeom prst="rect">
            <a:avLst/>
          </a:prstGeom>
        </p:spPr>
      </p:pic>
      <p:pic>
        <p:nvPicPr>
          <p:cNvPr id="11" name="Picture 10">
            <a:extLst>
              <a:ext uri="{FF2B5EF4-FFF2-40B4-BE49-F238E27FC236}">
                <a16:creationId xmlns:a16="http://schemas.microsoft.com/office/drawing/2014/main" id="{D3038DEB-3C8E-CA87-E9F2-76D2F1FDBA9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2793318"/>
            <a:ext cx="14630400" cy="2642964"/>
          </a:xfrm>
          <a:prstGeom prst="rect">
            <a:avLst/>
          </a:prstGeom>
        </p:spPr>
      </p:pic>
      <p:sp>
        <p:nvSpPr>
          <p:cNvPr id="12" name="Oval 11">
            <a:extLst>
              <a:ext uri="{FF2B5EF4-FFF2-40B4-BE49-F238E27FC236}">
                <a16:creationId xmlns:a16="http://schemas.microsoft.com/office/drawing/2014/main" id="{0C85E743-6F66-4F03-8F28-22F6D3E002BE}"/>
              </a:ext>
            </a:extLst>
          </p:cNvPr>
          <p:cNvSpPr/>
          <p:nvPr/>
        </p:nvSpPr>
        <p:spPr>
          <a:xfrm>
            <a:off x="1999155" y="3893089"/>
            <a:ext cx="2855934" cy="1075159"/>
          </a:xfrm>
          <a:prstGeom prst="ellipse">
            <a:avLst/>
          </a:prstGeom>
          <a:noFill/>
          <a:ln w="57150">
            <a:solidFill>
              <a:srgbClr val="E4067E"/>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097280" eaLnBrk="0" fontAlgn="base" hangingPunct="0">
              <a:spcBef>
                <a:spcPct val="0"/>
              </a:spcBef>
              <a:spcAft>
                <a:spcPct val="0"/>
              </a:spcAft>
            </a:pPr>
            <a:endParaRPr lang="en-GB" sz="2160" dirty="0">
              <a:solidFill>
                <a:srgbClr val="FFFFFF"/>
              </a:solidFill>
              <a:latin typeface="Verdana"/>
            </a:endParaRPr>
          </a:p>
        </p:txBody>
      </p:sp>
      <p:pic>
        <p:nvPicPr>
          <p:cNvPr id="14" name="Picture 13">
            <a:extLst>
              <a:ext uri="{FF2B5EF4-FFF2-40B4-BE49-F238E27FC236}">
                <a16:creationId xmlns:a16="http://schemas.microsoft.com/office/drawing/2014/main" id="{584E99CF-D39A-0B17-4E2F-6DE247C05A3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5950" y="1403270"/>
            <a:ext cx="14630400" cy="5519501"/>
          </a:xfrm>
          <a:prstGeom prst="rect">
            <a:avLst/>
          </a:prstGeom>
        </p:spPr>
      </p:pic>
      <p:sp>
        <p:nvSpPr>
          <p:cNvPr id="15" name="Oval 14">
            <a:extLst>
              <a:ext uri="{FF2B5EF4-FFF2-40B4-BE49-F238E27FC236}">
                <a16:creationId xmlns:a16="http://schemas.microsoft.com/office/drawing/2014/main" id="{01AD88B1-91C0-B46C-72D8-A27A878FBA9F}"/>
              </a:ext>
            </a:extLst>
          </p:cNvPr>
          <p:cNvSpPr/>
          <p:nvPr/>
        </p:nvSpPr>
        <p:spPr>
          <a:xfrm>
            <a:off x="0" y="4760987"/>
            <a:ext cx="6493493" cy="806743"/>
          </a:xfrm>
          <a:prstGeom prst="ellipse">
            <a:avLst/>
          </a:prstGeom>
          <a:noFill/>
          <a:ln w="38100">
            <a:solidFill>
              <a:srgbClr val="E4067E"/>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097280" eaLnBrk="0" fontAlgn="base" hangingPunct="0">
              <a:spcBef>
                <a:spcPct val="0"/>
              </a:spcBef>
              <a:spcAft>
                <a:spcPct val="0"/>
              </a:spcAft>
            </a:pPr>
            <a:endParaRPr lang="en-GB" sz="2160" dirty="0">
              <a:solidFill>
                <a:srgbClr val="FFFFFF"/>
              </a:solidFill>
              <a:latin typeface="Verdana"/>
            </a:endParaRPr>
          </a:p>
        </p:txBody>
      </p:sp>
      <p:sp>
        <p:nvSpPr>
          <p:cNvPr id="16" name="Oval 15">
            <a:extLst>
              <a:ext uri="{FF2B5EF4-FFF2-40B4-BE49-F238E27FC236}">
                <a16:creationId xmlns:a16="http://schemas.microsoft.com/office/drawing/2014/main" id="{E9FF488A-375E-AF6F-269B-319E875597C0}"/>
              </a:ext>
            </a:extLst>
          </p:cNvPr>
          <p:cNvSpPr/>
          <p:nvPr/>
        </p:nvSpPr>
        <p:spPr>
          <a:xfrm>
            <a:off x="0" y="2683288"/>
            <a:ext cx="10762363" cy="806743"/>
          </a:xfrm>
          <a:prstGeom prst="ellipse">
            <a:avLst/>
          </a:prstGeom>
          <a:noFill/>
          <a:ln w="38100">
            <a:solidFill>
              <a:srgbClr val="E4067E"/>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097280" eaLnBrk="0" fontAlgn="base" hangingPunct="0">
              <a:spcBef>
                <a:spcPct val="0"/>
              </a:spcBef>
              <a:spcAft>
                <a:spcPct val="0"/>
              </a:spcAft>
            </a:pPr>
            <a:endParaRPr lang="en-GB" sz="2160" dirty="0">
              <a:solidFill>
                <a:srgbClr val="FFFFFF"/>
              </a:solidFill>
              <a:latin typeface="Verdana"/>
            </a:endParaRPr>
          </a:p>
        </p:txBody>
      </p:sp>
      <p:sp>
        <p:nvSpPr>
          <p:cNvPr id="17" name="Oval 16">
            <a:extLst>
              <a:ext uri="{FF2B5EF4-FFF2-40B4-BE49-F238E27FC236}">
                <a16:creationId xmlns:a16="http://schemas.microsoft.com/office/drawing/2014/main" id="{86EA8407-548B-AF5E-CC5D-23E0CFF996D2}"/>
              </a:ext>
            </a:extLst>
          </p:cNvPr>
          <p:cNvSpPr/>
          <p:nvPr/>
        </p:nvSpPr>
        <p:spPr>
          <a:xfrm>
            <a:off x="-343214" y="6019585"/>
            <a:ext cx="15569852" cy="806743"/>
          </a:xfrm>
          <a:prstGeom prst="ellipse">
            <a:avLst/>
          </a:prstGeom>
          <a:noFill/>
          <a:ln w="38100">
            <a:solidFill>
              <a:srgbClr val="E4067E"/>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097280" eaLnBrk="0" fontAlgn="base" hangingPunct="0">
              <a:spcBef>
                <a:spcPct val="0"/>
              </a:spcBef>
              <a:spcAft>
                <a:spcPct val="0"/>
              </a:spcAft>
            </a:pPr>
            <a:endParaRPr lang="en-GB" sz="2160" dirty="0">
              <a:solidFill>
                <a:srgbClr val="FFFFFF"/>
              </a:solidFill>
              <a:latin typeface="Verdana"/>
            </a:endParaRPr>
          </a:p>
        </p:txBody>
      </p:sp>
      <p:pic>
        <p:nvPicPr>
          <p:cNvPr id="19" name="Picture 18">
            <a:extLst>
              <a:ext uri="{FF2B5EF4-FFF2-40B4-BE49-F238E27FC236}">
                <a16:creationId xmlns:a16="http://schemas.microsoft.com/office/drawing/2014/main" id="{2A93C4C3-256A-F1B0-7571-A1AB2D56F94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2976792"/>
            <a:ext cx="14630400" cy="2276017"/>
          </a:xfrm>
          <a:prstGeom prst="rect">
            <a:avLst/>
          </a:prstGeom>
        </p:spPr>
      </p:pic>
    </p:spTree>
    <p:custDataLst>
      <p:tags r:id="rId1"/>
    </p:custDataLst>
    <p:extLst>
      <p:ext uri="{BB962C8B-B14F-4D97-AF65-F5344CB8AC3E}">
        <p14:creationId xmlns:p14="http://schemas.microsoft.com/office/powerpoint/2010/main" val="618178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arn(inVertical)">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5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barn(inVertical)">
                                      <p:cBhvr>
                                        <p:cTn id="37" dur="500"/>
                                        <p:tgtEl>
                                          <p:spTgt spid="15"/>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barn(inVertical)">
                                      <p:cBhvr>
                                        <p:cTn id="40" dur="500"/>
                                        <p:tgtEl>
                                          <p:spTgt spid="16"/>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barn(inVertical)">
                                      <p:cBhvr>
                                        <p:cTn id="43" dur="500"/>
                                        <p:tgtEl>
                                          <p:spTgt spid="17"/>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19"/>
                                        </p:tgtEl>
                                        <p:attrNameLst>
                                          <p:attrName>style.visibility</p:attrName>
                                        </p:attrNameLst>
                                      </p:cBhvr>
                                      <p:to>
                                        <p:strVal val="visible"/>
                                      </p:to>
                                    </p:set>
                                    <p:animEffect transition="in" filter="fade">
                                      <p:cBhvr>
                                        <p:cTn id="48"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5" grpId="0" animBg="1"/>
      <p:bldP spid="16" grpId="0" animBg="1"/>
      <p:bldP spid="17" grpId="0" animBg="1"/>
    </p:bldLst>
  </p:timing>
</p:sld>
</file>

<file path=ppt/slides/slide2.xml><?xml version="1.0" encoding="utf-8"?>
<p:sld xmlns:a16="http://schemas.microsoft.com/office/drawing/2014/main" xmlns:adec="http://schemas.microsoft.com/office/drawing/2017/decorative"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Freeform: Shape 52">
            <a:extLst>
              <a:ext uri="{FF2B5EF4-FFF2-40B4-BE49-F238E27FC236}">
                <a16:creationId xmlns:a16="http://schemas.microsoft.com/office/drawing/2014/main" id="{D96C8D99-3232-849B-9CC8-6E4982208FEA}"/>
              </a:ext>
              <a:ext uri="{C183D7F6-B498-43B3-948B-1728B52AA6E4}">
                <adec:decorative xmlns:adec="http://schemas.microsoft.com/office/drawing/2017/decorative" val="1"/>
              </a:ext>
            </a:extLst>
          </p:cNvPr>
          <p:cNvSpPr/>
          <p:nvPr/>
        </p:nvSpPr>
        <p:spPr>
          <a:xfrm rot="10800000">
            <a:off x="4209308" y="-13391"/>
            <a:ext cx="3063696" cy="8230609"/>
          </a:xfrm>
          <a:custGeom>
            <a:avLst/>
            <a:gdLst>
              <a:gd name="connsiteX0" fmla="*/ 2526446 w 2553080"/>
              <a:gd name="connsiteY0" fmla="*/ 0 h 6858841"/>
              <a:gd name="connsiteX1" fmla="*/ 1707127 w 2553080"/>
              <a:gd name="connsiteY1" fmla="*/ 3182290 h 6858841"/>
              <a:gd name="connsiteX2" fmla="*/ 1365955 w 2553080"/>
              <a:gd name="connsiteY2" fmla="*/ 4453431 h 6858841"/>
              <a:gd name="connsiteX3" fmla="*/ 1182052 w 2553080"/>
              <a:gd name="connsiteY3" fmla="*/ 4538343 h 6858841"/>
              <a:gd name="connsiteX4" fmla="*/ 1070442 w 2553080"/>
              <a:gd name="connsiteY4" fmla="*/ 4344440 h 6858841"/>
              <a:gd name="connsiteX5" fmla="*/ 1329175 w 2553080"/>
              <a:gd name="connsiteY5" fmla="*/ 3390133 h 6858841"/>
              <a:gd name="connsiteX6" fmla="*/ 1311418 w 2553080"/>
              <a:gd name="connsiteY6" fmla="*/ 3250726 h 6858841"/>
              <a:gd name="connsiteX7" fmla="*/ 1199808 w 2553080"/>
              <a:gd name="connsiteY7" fmla="*/ 3164547 h 6858841"/>
              <a:gd name="connsiteX8" fmla="*/ 975320 w 2553080"/>
              <a:gd name="connsiteY8" fmla="*/ 3293816 h 6858841"/>
              <a:gd name="connsiteX9" fmla="*/ 582148 w 2553080"/>
              <a:gd name="connsiteY9" fmla="*/ 4743652 h 6858841"/>
              <a:gd name="connsiteX10" fmla="*/ 5073 w 2553080"/>
              <a:gd name="connsiteY10" fmla="*/ 6842367 h 6858841"/>
              <a:gd name="connsiteX11" fmla="*/ 0 w 2553080"/>
              <a:gd name="connsiteY11" fmla="*/ 6858842 h 6858841"/>
              <a:gd name="connsiteX12" fmla="*/ 26634 w 2553080"/>
              <a:gd name="connsiteY12" fmla="*/ 6858842 h 6858841"/>
              <a:gd name="connsiteX13" fmla="*/ 607514 w 2553080"/>
              <a:gd name="connsiteY13" fmla="*/ 4751256 h 6858841"/>
              <a:gd name="connsiteX14" fmla="*/ 1000686 w 2553080"/>
              <a:gd name="connsiteY14" fmla="*/ 3301420 h 6858841"/>
              <a:gd name="connsiteX15" fmla="*/ 1194735 w 2553080"/>
              <a:gd name="connsiteY15" fmla="*/ 3189894 h 6858841"/>
              <a:gd name="connsiteX16" fmla="*/ 1289857 w 2553080"/>
              <a:gd name="connsiteY16" fmla="*/ 3263399 h 6858841"/>
              <a:gd name="connsiteX17" fmla="*/ 1305077 w 2553080"/>
              <a:gd name="connsiteY17" fmla="*/ 3383797 h 6858841"/>
              <a:gd name="connsiteX18" fmla="*/ 1046345 w 2553080"/>
              <a:gd name="connsiteY18" fmla="*/ 4338103 h 6858841"/>
              <a:gd name="connsiteX19" fmla="*/ 1175711 w 2553080"/>
              <a:gd name="connsiteY19" fmla="*/ 4562423 h 6858841"/>
              <a:gd name="connsiteX20" fmla="*/ 1390053 w 2553080"/>
              <a:gd name="connsiteY20" fmla="*/ 4462303 h 6858841"/>
              <a:gd name="connsiteX21" fmla="*/ 1390053 w 2553080"/>
              <a:gd name="connsiteY21" fmla="*/ 4461035 h 6858841"/>
              <a:gd name="connsiteX22" fmla="*/ 1731225 w 2553080"/>
              <a:gd name="connsiteY22" fmla="*/ 3188627 h 6858841"/>
              <a:gd name="connsiteX23" fmla="*/ 2553081 w 2553080"/>
              <a:gd name="connsiteY23" fmla="*/ 1267 h 6858841"/>
              <a:gd name="connsiteX24" fmla="*/ 2526446 w 2553080"/>
              <a:gd name="connsiteY24" fmla="*/ 0 h 6858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53080" h="6858841">
                <a:moveTo>
                  <a:pt x="2526446" y="0"/>
                </a:moveTo>
                <a:lnTo>
                  <a:pt x="1707127" y="3182290"/>
                </a:lnTo>
                <a:lnTo>
                  <a:pt x="1365955" y="4453431"/>
                </a:lnTo>
                <a:cubicBezTo>
                  <a:pt x="1332979" y="4523135"/>
                  <a:pt x="1255613" y="4558621"/>
                  <a:pt x="1182052" y="4538343"/>
                </a:cubicBezTo>
                <a:cubicBezTo>
                  <a:pt x="1098345" y="4515531"/>
                  <a:pt x="1047613" y="4428085"/>
                  <a:pt x="1070442" y="4344440"/>
                </a:cubicBezTo>
                <a:lnTo>
                  <a:pt x="1329175" y="3390133"/>
                </a:lnTo>
                <a:cubicBezTo>
                  <a:pt x="1341858" y="3343242"/>
                  <a:pt x="1335516" y="3293816"/>
                  <a:pt x="1311418" y="3250726"/>
                </a:cubicBezTo>
                <a:cubicBezTo>
                  <a:pt x="1287321" y="3207637"/>
                  <a:pt x="1248004" y="3177220"/>
                  <a:pt x="1199808" y="3164547"/>
                </a:cubicBezTo>
                <a:cubicBezTo>
                  <a:pt x="1102150" y="3137933"/>
                  <a:pt x="1000686" y="3196230"/>
                  <a:pt x="975320" y="3293816"/>
                </a:cubicBezTo>
                <a:lnTo>
                  <a:pt x="582148" y="4743652"/>
                </a:lnTo>
                <a:lnTo>
                  <a:pt x="5073" y="6842367"/>
                </a:lnTo>
                <a:cubicBezTo>
                  <a:pt x="5073" y="6842367"/>
                  <a:pt x="1268" y="6855040"/>
                  <a:pt x="0" y="6858842"/>
                </a:cubicBezTo>
                <a:lnTo>
                  <a:pt x="26634" y="6858842"/>
                </a:lnTo>
                <a:lnTo>
                  <a:pt x="607514" y="4751256"/>
                </a:lnTo>
                <a:lnTo>
                  <a:pt x="1000686" y="3301420"/>
                </a:lnTo>
                <a:cubicBezTo>
                  <a:pt x="1023515" y="3217775"/>
                  <a:pt x="1111028" y="3167082"/>
                  <a:pt x="1194735" y="3189894"/>
                </a:cubicBezTo>
                <a:cubicBezTo>
                  <a:pt x="1235321" y="3201300"/>
                  <a:pt x="1269565" y="3226647"/>
                  <a:pt x="1289857" y="3263399"/>
                </a:cubicBezTo>
                <a:cubicBezTo>
                  <a:pt x="1311418" y="3300152"/>
                  <a:pt x="1316492" y="3341975"/>
                  <a:pt x="1305077" y="3383797"/>
                </a:cubicBezTo>
                <a:lnTo>
                  <a:pt x="1046345" y="4338103"/>
                </a:lnTo>
                <a:cubicBezTo>
                  <a:pt x="1019710" y="4435689"/>
                  <a:pt x="1078052" y="4537076"/>
                  <a:pt x="1175711" y="4562423"/>
                </a:cubicBezTo>
                <a:cubicBezTo>
                  <a:pt x="1261955" y="4585235"/>
                  <a:pt x="1352004" y="4543413"/>
                  <a:pt x="1390053" y="4462303"/>
                </a:cubicBezTo>
                <a:lnTo>
                  <a:pt x="1390053" y="4461035"/>
                </a:lnTo>
                <a:lnTo>
                  <a:pt x="1731225" y="3188627"/>
                </a:lnTo>
                <a:lnTo>
                  <a:pt x="2553081" y="1267"/>
                </a:lnTo>
                <a:cubicBezTo>
                  <a:pt x="2544203" y="0"/>
                  <a:pt x="2535325" y="0"/>
                  <a:pt x="2526446" y="0"/>
                </a:cubicBezTo>
                <a:close/>
              </a:path>
            </a:pathLst>
          </a:custGeom>
          <a:solidFill>
            <a:schemeClr val="accent1"/>
          </a:solidFill>
          <a:ln w="9116" cap="flat">
            <a:noFill/>
            <a:prstDash val="solid"/>
            <a:miter/>
          </a:ln>
        </p:spPr>
        <p:txBody>
          <a:bodyPr rtlCol="0" anchor="ctr"/>
          <a:lstStyle/>
          <a:p>
            <a:endParaRPr lang="en-US" sz="2160" dirty="0"/>
          </a:p>
        </p:txBody>
      </p:sp>
      <p:sp>
        <p:nvSpPr>
          <p:cNvPr id="2" name="Title 94">
            <a:extLst>
              <a:ext uri="{FF2B5EF4-FFF2-40B4-BE49-F238E27FC236}">
                <a16:creationId xmlns:a16="http://schemas.microsoft.com/office/drawing/2014/main" id="{7756903B-8F4C-AF9C-0003-DFC6020F757E}"/>
              </a:ext>
            </a:extLst>
          </p:cNvPr>
          <p:cNvSpPr>
            <a:spLocks noGrp="1"/>
          </p:cNvSpPr>
          <p:nvPr>
            <p:ph type="ctrTitle"/>
          </p:nvPr>
        </p:nvSpPr>
        <p:spPr>
          <a:xfrm>
            <a:off x="7772400" y="868128"/>
            <a:ext cx="6561089" cy="1297556"/>
          </a:xfrm>
        </p:spPr>
        <p:txBody>
          <a:bodyPr>
            <a:noAutofit/>
          </a:bodyPr>
          <a:lstStyle/>
          <a:p>
            <a:r>
              <a:rPr lang="en-US" sz="5760" b="1" dirty="0"/>
              <a:t>Riconoscimento</a:t>
            </a:r>
          </a:p>
        </p:txBody>
      </p:sp>
      <p:sp>
        <p:nvSpPr>
          <p:cNvPr id="3" name="Text Placeholder 14">
            <a:extLst>
              <a:ext uri="{FF2B5EF4-FFF2-40B4-BE49-F238E27FC236}">
                <a16:creationId xmlns:a16="http://schemas.microsoft.com/office/drawing/2014/main" id="{93D28EA7-99A1-8FAD-E39B-AF6C31772915}"/>
              </a:ext>
            </a:extLst>
          </p:cNvPr>
          <p:cNvSpPr txBox="1">
            <a:spLocks/>
          </p:cNvSpPr>
          <p:nvPr/>
        </p:nvSpPr>
        <p:spPr>
          <a:xfrm>
            <a:off x="7797756" y="2372421"/>
            <a:ext cx="6649764" cy="3083839"/>
          </a:xfr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just"/>
            <a:r>
              <a:rPr lang="en-GB" sz="2400" b="0" i="0" dirty="0">
                <a:effectLst/>
              </a:rPr>
              <a:t>Cofinanziato dall'Unione Europea. Le opinioni e i pareri espressi sono tuttavia esclusivamente quelli dell'autore/degli autori e non riflettono necessariamente quelli dell'Unione Europea o dell'HADEA. Né l'Unione Europea né l'autorità concedente possono essere ritenute responsabili per essi.</a:t>
            </a:r>
          </a:p>
          <a:p>
            <a:pPr algn="just"/>
            <a:r>
              <a:rPr lang="en-GB" sz="2400" b="0" i="0" dirty="0">
                <a:effectLst/>
              </a:rPr>
              <a:t>Accordo di progetto n. 101083594</a:t>
            </a:r>
          </a:p>
        </p:txBody>
      </p:sp>
      <p:grpSp>
        <p:nvGrpSpPr>
          <p:cNvPr id="7" name="Group 6">
            <a:extLst>
              <a:ext uri="{FF2B5EF4-FFF2-40B4-BE49-F238E27FC236}">
                <a16:creationId xmlns:a16="http://schemas.microsoft.com/office/drawing/2014/main" id="{F202EC2E-9D8F-7DB9-DA92-0AA925ACC56A}"/>
              </a:ext>
            </a:extLst>
          </p:cNvPr>
          <p:cNvGrpSpPr/>
          <p:nvPr/>
        </p:nvGrpSpPr>
        <p:grpSpPr>
          <a:xfrm>
            <a:off x="10972801" y="7594540"/>
            <a:ext cx="2591913" cy="481557"/>
            <a:chOff x="5179092" y="5483822"/>
            <a:chExt cx="3294001" cy="612000"/>
          </a:xfrm>
        </p:grpSpPr>
        <p:pic>
          <p:nvPicPr>
            <p:cNvPr id="8" name="Picture 7">
              <a:extLst>
                <a:ext uri="{FF2B5EF4-FFF2-40B4-BE49-F238E27FC236}">
                  <a16:creationId xmlns:a16="http://schemas.microsoft.com/office/drawing/2014/main" id="{3C1A5B1E-31DD-9C7E-E79A-AFC9873526C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9" name="Picture 8">
              <a:extLst>
                <a:ext uri="{FF2B5EF4-FFF2-40B4-BE49-F238E27FC236}">
                  <a16:creationId xmlns:a16="http://schemas.microsoft.com/office/drawing/2014/main" id="{73D5C77E-356B-2B62-196C-2F6DE96B425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pic>
        <p:nvPicPr>
          <p:cNvPr id="10" name="Picture Placeholder 9" descr="A screenshot of a computer training&#10;&#10;Description automatically generated">
            <a:extLst>
              <a:ext uri="{FF2B5EF4-FFF2-40B4-BE49-F238E27FC236}">
                <a16:creationId xmlns:a16="http://schemas.microsoft.com/office/drawing/2014/main" id="{BC655B53-FBA0-4F55-E9D2-19239DB6E54B}"/>
              </a:ext>
            </a:extLst>
          </p:cNvPr>
          <p:cNvPicPr>
            <a:picLocks noGrp="1" noChangeAspect="1"/>
          </p:cNvPicPr>
          <p:nvPr>
            <p:ph type="pic" sz="quarter" idx="11"/>
          </p:nvPr>
        </p:nvPicPr>
        <p:blipFill>
          <a:blip r:embed="rId5" cstate="email">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1303451649"/>
      </p:ext>
    </p:extLst>
  </p:cSld>
  <p:clrMapOvr>
    <a:masterClrMapping/>
  </p:clrMapOvr>
</p:sld>
</file>

<file path=ppt/slides/slide20.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6A58E19-070D-1D32-A83A-0CAE3ABABEE2}"/>
              </a:ext>
            </a:extLst>
          </p:cNvPr>
          <p:cNvSpPr>
            <a:spLocks noGrp="1"/>
          </p:cNvSpPr>
          <p:nvPr>
            <p:ph type="body" sz="quarter" idx="13"/>
          </p:nvPr>
        </p:nvSpPr>
        <p:spPr/>
        <p:txBody>
          <a:bodyPr/>
          <a:lstStyle/>
          <a:p>
            <a:r>
              <a:rPr lang="nb-NO" dirty="0"/>
              <a:t>Quadro di riferimento per la valutazione dei rischi informatici marittimi (MaCRA)</a:t>
            </a:r>
            <a:endParaRPr lang="en-GB" dirty="0"/>
          </a:p>
        </p:txBody>
      </p:sp>
      <p:sp>
        <p:nvSpPr>
          <p:cNvPr id="3" name="Text Placeholder 2">
            <a:extLst>
              <a:ext uri="{FF2B5EF4-FFF2-40B4-BE49-F238E27FC236}">
                <a16:creationId xmlns:a16="http://schemas.microsoft.com/office/drawing/2014/main" id="{4DDD3C14-0F8B-4157-8D2F-B5177EA2194D}"/>
              </a:ext>
            </a:extLst>
          </p:cNvPr>
          <p:cNvSpPr>
            <a:spLocks noGrp="1"/>
          </p:cNvSpPr>
          <p:nvPr>
            <p:ph type="body" sz="quarter" idx="14"/>
          </p:nvPr>
        </p:nvSpPr>
        <p:spPr>
          <a:xfrm>
            <a:off x="575309" y="1249680"/>
            <a:ext cx="13856971" cy="5673091"/>
          </a:xfrm>
        </p:spPr>
        <p:txBody>
          <a:bodyPr/>
          <a:lstStyle/>
          <a:p>
            <a:pPr algn="l"/>
            <a:r>
              <a:rPr lang="en-GB" b="1" i="0" dirty="0">
                <a:solidFill>
                  <a:srgbClr val="0D0D0D"/>
                </a:solidFill>
                <a:effectLst/>
                <a:latin typeface="Söhne"/>
              </a:rPr>
              <a:t>Definizione dell'ambito: </a:t>
            </a:r>
            <a:r>
              <a:rPr lang="en-GB" b="0" i="0" dirty="0">
                <a:solidFill>
                  <a:srgbClr val="0D0D0D"/>
                </a:solidFill>
                <a:effectLst/>
                <a:latin typeface="Söhne"/>
              </a:rPr>
              <a:t>definire chiaramente i confini della valutazione dei rischi informatici in modo da includere tutti gli aspetti rilevanti delle operazioni marittime, dai sistemi di bordo delle navi alle infrastrutture portuali e alle reti della catena di approvvigionamento associate.</a:t>
            </a:r>
          </a:p>
          <a:p>
            <a:pPr algn="l">
              <a:buFont typeface="+mj-lt"/>
              <a:buAutoNum type="arabicPeriod"/>
            </a:pPr>
            <a:r>
              <a:rPr lang="en-GB" b="1" i="0" dirty="0">
                <a:solidFill>
                  <a:srgbClr val="0D0D0D"/>
                </a:solidFill>
                <a:effectLst/>
                <a:latin typeface="Söhne"/>
              </a:rPr>
              <a:t>Identificazione delle minacce: </a:t>
            </a:r>
            <a:r>
              <a:rPr lang="en-GB" b="0" i="0" dirty="0">
                <a:solidFill>
                  <a:srgbClr val="0D0D0D"/>
                </a:solidFill>
                <a:effectLst/>
                <a:latin typeface="Söhne"/>
              </a:rPr>
              <a:t>identificare sistematicamente le potenziali minacce informatiche che potrebbero influire sulle operazioni marittime, tenendo conto delle caratteristiche uniche del settore marittimo e dei nuovi scenari di minaccia informatica. Include navi, sistemi portuali e operazioni della catena di approvvigionamento.</a:t>
            </a:r>
          </a:p>
          <a:p>
            <a:pPr algn="l">
              <a:buFont typeface="+mj-lt"/>
              <a:buAutoNum type="arabicPeriod"/>
            </a:pPr>
            <a:r>
              <a:rPr lang="en-GB" b="1" i="0" dirty="0">
                <a:solidFill>
                  <a:srgbClr val="0D0D0D"/>
                </a:solidFill>
                <a:effectLst/>
                <a:latin typeface="Söhne"/>
              </a:rPr>
              <a:t>Analisi delle vulnerabilità: </a:t>
            </a:r>
            <a:r>
              <a:rPr lang="en-GB" b="0" i="0" dirty="0">
                <a:solidFill>
                  <a:srgbClr val="0D0D0D"/>
                </a:solidFill>
                <a:effectLst/>
                <a:latin typeface="Söhne"/>
              </a:rPr>
              <a:t>esaminare i sistemi e i processi marittimi per identificare le vulnerabilità che potrebbero essere sfruttate dalle minacce informatiche, comprese le debolezze tecniche, le lacune procedurali e i fattori umani. Ad esempio, test di penetrazione e audit di sicurezza per individuare le debolezze.</a:t>
            </a:r>
          </a:p>
          <a:p>
            <a:pPr algn="l">
              <a:buFont typeface="+mj-lt"/>
              <a:buAutoNum type="arabicPeriod"/>
            </a:pPr>
            <a:r>
              <a:rPr lang="en-GB" b="1" i="0" dirty="0">
                <a:solidFill>
                  <a:srgbClr val="0D0D0D"/>
                </a:solidFill>
                <a:effectLst/>
                <a:latin typeface="Söhne"/>
              </a:rPr>
              <a:t>Valutazione dell'impatto: </a:t>
            </a:r>
            <a:r>
              <a:rPr lang="en-GB" b="0" i="0" dirty="0">
                <a:solidFill>
                  <a:srgbClr val="0D0D0D"/>
                </a:solidFill>
                <a:effectLst/>
                <a:latin typeface="Söhne"/>
              </a:rPr>
              <a:t>valutazione delle potenziali conseguenze degli incidenti informatici sulle operazioni marittime, concentrandosi su aspetti quali la sicurezza, la protezione, l'impatto ambientale e le perdite economiche.</a:t>
            </a:r>
          </a:p>
          <a:p>
            <a:pPr algn="l">
              <a:buFont typeface="+mj-lt"/>
              <a:buAutoNum type="arabicPeriod"/>
            </a:pPr>
            <a:r>
              <a:rPr lang="en-GB" b="1" i="0" dirty="0">
                <a:solidFill>
                  <a:srgbClr val="0D0D0D"/>
                </a:solidFill>
                <a:effectLst/>
                <a:latin typeface="Söhne"/>
              </a:rPr>
              <a:t>Valutazione del rischio: </a:t>
            </a:r>
            <a:r>
              <a:rPr lang="en-GB" b="0" i="0" dirty="0">
                <a:solidFill>
                  <a:srgbClr val="0D0D0D"/>
                </a:solidFill>
                <a:effectLst/>
                <a:latin typeface="Söhne"/>
              </a:rPr>
              <a:t>combinazione delle informazioni ottenute dall'identificazione delle minacce, dall'analisi delle vulnerabilità e dalla valutazione dell'impatto per valutare il rischio informatico complessivo, dando priorità ai rischi in base alla loro probabilità e al loro potenziale impatto.</a:t>
            </a:r>
          </a:p>
          <a:p>
            <a:pPr algn="l">
              <a:buFont typeface="+mj-lt"/>
              <a:buAutoNum type="arabicPeriod"/>
            </a:pPr>
            <a:r>
              <a:rPr lang="en-GB" b="1" i="0" dirty="0">
                <a:solidFill>
                  <a:srgbClr val="0D0D0D"/>
                </a:solidFill>
                <a:effectLst/>
                <a:latin typeface="Söhne"/>
              </a:rPr>
              <a:t>Strategie di mitigazione e risposta: </a:t>
            </a:r>
            <a:r>
              <a:rPr lang="en-GB" b="0" i="0" dirty="0">
                <a:solidFill>
                  <a:srgbClr val="0D0D0D"/>
                </a:solidFill>
                <a:effectLst/>
                <a:latin typeface="Söhne"/>
              </a:rPr>
              <a:t>sviluppo e implementazione di strategie per mitigare i rischi identificati a livelli accettabili, comprese soluzioni tecniche, misure politiche e programmi di formazione. Inoltre, formulazione di piani di risposta agli incidenti per migliorare la resilienza e le capacità di recupero.</a:t>
            </a:r>
          </a:p>
          <a:p>
            <a:pPr algn="l">
              <a:buFont typeface="+mj-lt"/>
              <a:buAutoNum type="arabicPeriod"/>
            </a:pPr>
            <a:r>
              <a:rPr lang="en-GB" b="1" i="0" dirty="0">
                <a:solidFill>
                  <a:srgbClr val="0D0D0D"/>
                </a:solidFill>
                <a:effectLst/>
                <a:latin typeface="Söhne"/>
              </a:rPr>
              <a:t>Revisione e miglioramento continuo: </a:t>
            </a:r>
            <a:r>
              <a:rPr lang="en-GB" b="0" i="0" dirty="0">
                <a:solidFill>
                  <a:srgbClr val="0D0D0D"/>
                </a:solidFill>
                <a:effectLst/>
                <a:latin typeface="Söhne"/>
              </a:rPr>
              <a:t>riconoscendo la natura dinamica delle minacce informatiche e dell'ambiente marittimo, il </a:t>
            </a:r>
            <a:r>
              <a:rPr lang="en-GB" b="0" i="0" dirty="0">
                <a:solidFill>
                  <a:srgbClr val="0D0D0D"/>
                </a:solidFill>
                <a:effectLst/>
                <a:latin typeface="Söhne"/>
              </a:rPr>
              <a:t>quadro </a:t>
            </a:r>
            <a:r>
              <a:rPr lang="en-GB" b="0" i="0" dirty="0" err="1">
                <a:solidFill>
                  <a:srgbClr val="0D0D0D"/>
                </a:solidFill>
                <a:effectLst/>
                <a:latin typeface="Söhne"/>
              </a:rPr>
              <a:t>MaCRA </a:t>
            </a:r>
            <a:r>
              <a:rPr lang="en-GB" b="0" i="0" dirty="0">
                <a:solidFill>
                  <a:srgbClr val="0D0D0D"/>
                </a:solidFill>
                <a:effectLst/>
                <a:latin typeface="Söhne"/>
              </a:rPr>
              <a:t>promuove revisioni e aggiornamenti regolari della valutazione dei rischi e delle strategie di mitigazione, favorendo una cultura di miglioramento e adattamento continui.</a:t>
            </a:r>
          </a:p>
          <a:p>
            <a:endParaRPr lang="en-GB" dirty="0"/>
          </a:p>
        </p:txBody>
      </p:sp>
      <p:sp>
        <p:nvSpPr>
          <p:cNvPr id="4" name="Oval 3">
            <a:extLst>
              <a:ext uri="{FF2B5EF4-FFF2-40B4-BE49-F238E27FC236}">
                <a16:creationId xmlns:a16="http://schemas.microsoft.com/office/drawing/2014/main" id="{CFE57786-20A3-F042-9DF3-039EF004DA26}"/>
              </a:ext>
            </a:extLst>
          </p:cNvPr>
          <p:cNvSpPr/>
          <p:nvPr/>
        </p:nvSpPr>
        <p:spPr>
          <a:xfrm>
            <a:off x="-688932" y="1819374"/>
            <a:ext cx="15569852" cy="3471620"/>
          </a:xfrm>
          <a:prstGeom prst="ellipse">
            <a:avLst/>
          </a:prstGeom>
          <a:noFill/>
          <a:ln w="57150">
            <a:solidFill>
              <a:srgbClr val="E4067E"/>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097280" eaLnBrk="0" fontAlgn="base" hangingPunct="0">
              <a:spcBef>
                <a:spcPct val="0"/>
              </a:spcBef>
              <a:spcAft>
                <a:spcPct val="0"/>
              </a:spcAft>
            </a:pPr>
            <a:endParaRPr lang="en-GB" sz="2160" dirty="0">
              <a:solidFill>
                <a:srgbClr val="FFFFFF"/>
              </a:solidFill>
              <a:latin typeface="Verdana"/>
            </a:endParaRPr>
          </a:p>
        </p:txBody>
      </p:sp>
    </p:spTree>
    <p:extLst>
      <p:ext uri="{BB962C8B-B14F-4D97-AF65-F5344CB8AC3E}">
        <p14:creationId xmlns:p14="http://schemas.microsoft.com/office/powerpoint/2010/main" val="2143814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1.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345D463-4878-2CB1-A9E6-91AB8886311F}"/>
              </a:ext>
            </a:extLst>
          </p:cNvPr>
          <p:cNvSpPr>
            <a:spLocks noGrp="1"/>
          </p:cNvSpPr>
          <p:nvPr>
            <p:ph type="body" sz="quarter" idx="13"/>
          </p:nvPr>
        </p:nvSpPr>
        <p:spPr/>
        <p:txBody>
          <a:bodyPr/>
          <a:lstStyle/>
          <a:p>
            <a:r>
              <a:rPr lang="nb-NO" dirty="0"/>
              <a:t>Chi</a:t>
            </a:r>
            <a:endParaRPr lang="en-GB" dirty="0"/>
          </a:p>
        </p:txBody>
      </p:sp>
      <p:sp>
        <p:nvSpPr>
          <p:cNvPr id="3" name="Text Placeholder 2">
            <a:extLst>
              <a:ext uri="{FF2B5EF4-FFF2-40B4-BE49-F238E27FC236}">
                <a16:creationId xmlns:a16="http://schemas.microsoft.com/office/drawing/2014/main" id="{A07384FE-70C2-4899-6281-A8A249DC3857}"/>
              </a:ext>
            </a:extLst>
          </p:cNvPr>
          <p:cNvSpPr>
            <a:spLocks noGrp="1"/>
          </p:cNvSpPr>
          <p:nvPr>
            <p:ph type="body" sz="quarter" idx="14"/>
          </p:nvPr>
        </p:nvSpPr>
        <p:spPr>
          <a:xfrm>
            <a:off x="920219" y="1887466"/>
            <a:ext cx="10562690" cy="4968240"/>
          </a:xfrm>
        </p:spPr>
        <p:txBody>
          <a:bodyPr/>
          <a:lstStyle/>
          <a:p>
            <a:r>
              <a:rPr lang="nb-NO" dirty="0"/>
              <a:t>All'interno dell'organizzazione</a:t>
            </a:r>
          </a:p>
          <a:p>
            <a:pPr lvl="1"/>
            <a:r>
              <a:rPr lang="nb-NO" dirty="0"/>
              <a:t>Politiche e procedure</a:t>
            </a:r>
          </a:p>
          <a:p>
            <a:pPr lvl="1"/>
            <a:r>
              <a:rPr lang="nb-NO" dirty="0"/>
              <a:t>Cultura</a:t>
            </a:r>
          </a:p>
          <a:p>
            <a:pPr lvl="1"/>
            <a:r>
              <a:rPr lang="nb-NO" dirty="0"/>
              <a:t>Individui</a:t>
            </a:r>
          </a:p>
          <a:p>
            <a:endParaRPr lang="nb-NO" dirty="0"/>
          </a:p>
          <a:p>
            <a:r>
              <a:rPr lang="nb-NO" dirty="0"/>
              <a:t>Aspetto esterno</a:t>
            </a:r>
          </a:p>
          <a:p>
            <a:pPr lvl="1"/>
            <a:r>
              <a:rPr lang="nb-NO" dirty="0"/>
              <a:t>Terze parti</a:t>
            </a:r>
          </a:p>
          <a:p>
            <a:endParaRPr lang="en-GB" dirty="0"/>
          </a:p>
        </p:txBody>
      </p:sp>
      <p:pic>
        <p:nvPicPr>
          <p:cNvPr id="4098" name="Picture 2">
            <a:extLst>
              <a:ext uri="{FF2B5EF4-FFF2-40B4-BE49-F238E27FC236}">
                <a16:creationId xmlns:a16="http://schemas.microsoft.com/office/drawing/2014/main" id="{8B9390D5-0FE9-061C-ED5D-D830DB23AEE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813"/>
          <a:stretch/>
        </p:blipFill>
        <p:spPr bwMode="auto">
          <a:xfrm>
            <a:off x="6590330" y="403861"/>
            <a:ext cx="8040070" cy="71666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56717076"/>
      </p:ext>
    </p:extLst>
  </p:cSld>
  <p:clrMapOvr>
    <a:masterClrMapping/>
  </p:clrMapOvr>
</p:sld>
</file>

<file path=ppt/slides/slide22.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4EAB98C-561C-7ECD-BFA3-3691B8D776BF}"/>
              </a:ext>
            </a:extLst>
          </p:cNvPr>
          <p:cNvSpPr>
            <a:spLocks noGrp="1"/>
          </p:cNvSpPr>
          <p:nvPr>
            <p:ph type="body" sz="quarter" idx="13"/>
          </p:nvPr>
        </p:nvSpPr>
        <p:spPr/>
        <p:txBody>
          <a:bodyPr/>
          <a:lstStyle/>
          <a:p>
            <a:endParaRPr lang="en-GB"/>
          </a:p>
        </p:txBody>
      </p:sp>
      <p:sp>
        <p:nvSpPr>
          <p:cNvPr id="3" name="Text Placeholder 2">
            <a:extLst>
              <a:ext uri="{FF2B5EF4-FFF2-40B4-BE49-F238E27FC236}">
                <a16:creationId xmlns:a16="http://schemas.microsoft.com/office/drawing/2014/main" id="{686313A5-E8FA-B3C7-64DF-619BE6538EBD}"/>
              </a:ext>
            </a:extLst>
          </p:cNvPr>
          <p:cNvSpPr>
            <a:spLocks noGrp="1"/>
          </p:cNvSpPr>
          <p:nvPr>
            <p:ph type="body" sz="quarter" idx="14"/>
          </p:nvPr>
        </p:nvSpPr>
        <p:spPr/>
        <p:txBody>
          <a:bodyPr/>
          <a:lstStyle/>
          <a:p>
            <a:endParaRPr lang="en-GB"/>
          </a:p>
        </p:txBody>
      </p:sp>
      <p:pic>
        <p:nvPicPr>
          <p:cNvPr id="5" name="Picture 4">
            <a:extLst>
              <a:ext uri="{FF2B5EF4-FFF2-40B4-BE49-F238E27FC236}">
                <a16:creationId xmlns:a16="http://schemas.microsoft.com/office/drawing/2014/main" id="{A89D1F78-7836-410B-77B3-63EDBA8EBF8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93490" y="4589865"/>
            <a:ext cx="7836911" cy="3573100"/>
          </a:xfrm>
          <a:prstGeom prst="rect">
            <a:avLst/>
          </a:prstGeom>
        </p:spPr>
      </p:pic>
      <p:pic>
        <p:nvPicPr>
          <p:cNvPr id="7" name="Picture 6">
            <a:extLst>
              <a:ext uri="{FF2B5EF4-FFF2-40B4-BE49-F238E27FC236}">
                <a16:creationId xmlns:a16="http://schemas.microsoft.com/office/drawing/2014/main" id="{53FC3D8E-3F5D-E55F-6573-06886B62939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85931"/>
            <a:ext cx="14630400" cy="5990483"/>
          </a:xfrm>
          <a:prstGeom prst="rect">
            <a:avLst/>
          </a:prstGeom>
        </p:spPr>
      </p:pic>
      <p:pic>
        <p:nvPicPr>
          <p:cNvPr id="6" name="Picture 5">
            <a:extLst>
              <a:ext uri="{FF2B5EF4-FFF2-40B4-BE49-F238E27FC236}">
                <a16:creationId xmlns:a16="http://schemas.microsoft.com/office/drawing/2014/main" id="{ADBA43F9-529D-229C-76C6-0896F872E60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430" y="6244550"/>
            <a:ext cx="2205880" cy="1883854"/>
          </a:xfrm>
          <a:prstGeom prst="rect">
            <a:avLst/>
          </a:prstGeom>
        </p:spPr>
      </p:pic>
      <p:grpSp>
        <p:nvGrpSpPr>
          <p:cNvPr id="4" name="Group 3">
            <a:extLst>
              <a:ext uri="{FF2B5EF4-FFF2-40B4-BE49-F238E27FC236}">
                <a16:creationId xmlns:a16="http://schemas.microsoft.com/office/drawing/2014/main" id="{DEAA39A0-727C-9CCD-4B80-FBF0C58D7FAF}"/>
              </a:ext>
            </a:extLst>
          </p:cNvPr>
          <p:cNvGrpSpPr/>
          <p:nvPr/>
        </p:nvGrpSpPr>
        <p:grpSpPr>
          <a:xfrm>
            <a:off x="10972801" y="7594540"/>
            <a:ext cx="2591913" cy="481557"/>
            <a:chOff x="5179092" y="5483822"/>
            <a:chExt cx="3294001" cy="612000"/>
          </a:xfrm>
        </p:grpSpPr>
        <p:pic>
          <p:nvPicPr>
            <p:cNvPr id="8" name="Picture 7">
              <a:extLst>
                <a:ext uri="{FF2B5EF4-FFF2-40B4-BE49-F238E27FC236}">
                  <a16:creationId xmlns:a16="http://schemas.microsoft.com/office/drawing/2014/main" id="{34E68DFB-632F-AD00-C323-F8F9ACF3E089}"/>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9" name="Picture 8">
              <a:extLst>
                <a:ext uri="{FF2B5EF4-FFF2-40B4-BE49-F238E27FC236}">
                  <a16:creationId xmlns:a16="http://schemas.microsoft.com/office/drawing/2014/main" id="{0CC91AC9-39B3-64D3-9A9A-FB6DDFC6FCAF}"/>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spTree>
    <p:custDataLst>
      <p:tags r:id="rId1"/>
    </p:custDataLst>
    <p:extLst>
      <p:ext uri="{BB962C8B-B14F-4D97-AF65-F5344CB8AC3E}">
        <p14:creationId xmlns:p14="http://schemas.microsoft.com/office/powerpoint/2010/main" val="1271312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DAB132C-0895-60BD-169F-77F6D5EB8266}"/>
              </a:ext>
            </a:extLst>
          </p:cNvPr>
          <p:cNvSpPr>
            <a:spLocks noGrp="1"/>
          </p:cNvSpPr>
          <p:nvPr>
            <p:ph type="body" sz="quarter" idx="13"/>
          </p:nvPr>
        </p:nvSpPr>
        <p:spPr/>
        <p:txBody>
          <a:bodyPr/>
          <a:lstStyle/>
          <a:p>
            <a:r>
              <a:rPr lang="nb-NO" dirty="0"/>
              <a:t>Rischi legati alla catena di approvvigionamento</a:t>
            </a:r>
            <a:endParaRPr lang="en-GB" dirty="0"/>
          </a:p>
        </p:txBody>
      </p:sp>
      <p:sp>
        <p:nvSpPr>
          <p:cNvPr id="3" name="Text Placeholder 2">
            <a:extLst>
              <a:ext uri="{FF2B5EF4-FFF2-40B4-BE49-F238E27FC236}">
                <a16:creationId xmlns:a16="http://schemas.microsoft.com/office/drawing/2014/main" id="{9DF517ED-C969-5D62-2852-D51CE25B9F00}"/>
              </a:ext>
            </a:extLst>
          </p:cNvPr>
          <p:cNvSpPr>
            <a:spLocks noGrp="1"/>
          </p:cNvSpPr>
          <p:nvPr>
            <p:ph type="body" sz="quarter" idx="14"/>
          </p:nvPr>
        </p:nvSpPr>
        <p:spPr>
          <a:xfrm>
            <a:off x="1456390" y="1641548"/>
            <a:ext cx="11712341" cy="4968240"/>
          </a:xfrm>
        </p:spPr>
        <p:txBody>
          <a:bodyPr/>
          <a:lstStyle/>
          <a:p>
            <a:pPr algn="l" fontAlgn="auto">
              <a:buFont typeface="+mj-lt"/>
              <a:buAutoNum type="arabicPeriod"/>
            </a:pPr>
            <a:r>
              <a:rPr lang="en-GB" b="1" i="0" dirty="0">
                <a:effectLst/>
                <a:latin typeface="var(--artdeco-reset-typography-font-family-sans)"/>
              </a:rPr>
              <a:t>Interruzioni dovute a calamità naturali: </a:t>
            </a:r>
            <a:r>
              <a:rPr lang="en-GB" b="0" i="0" dirty="0">
                <a:effectLst/>
                <a:latin typeface="var(--artdeco-reset-typography-font-family-sans)"/>
              </a:rPr>
              <a:t>uragani, terremoti e inondazioni possono interrompere le catene di approvvigionamento danneggiando le infrastrutture, interrompendo le vie di trasporto e causando ritardi o interruzioni nella produzione.</a:t>
            </a:r>
          </a:p>
          <a:p>
            <a:pPr algn="l" fontAlgn="auto">
              <a:buFont typeface="+mj-lt"/>
              <a:buAutoNum type="arabicPeriod"/>
            </a:pPr>
            <a:r>
              <a:rPr lang="en-GB" b="1" i="0" dirty="0">
                <a:effectLst/>
                <a:latin typeface="var(--artdeco-reset-typography-font-family-sans)"/>
              </a:rPr>
              <a:t>Rischi geopolitici: </a:t>
            </a:r>
            <a:r>
              <a:rPr lang="en-GB" b="0" i="0" dirty="0">
                <a:effectLst/>
                <a:latin typeface="var(--artdeco-reset-typography-font-family-sans)"/>
              </a:rPr>
              <a:t>l'instabilità politica, le guerre commerciali e le sanzioni possono influire sulle catene di approvvigionamento causando ritardi o interruzioni nella circolazione delle merci o creando incertezza sulle future relazioni commerciali.</a:t>
            </a:r>
          </a:p>
          <a:p>
            <a:pPr algn="l" fontAlgn="auto">
              <a:buFont typeface="+mj-lt"/>
              <a:buAutoNum type="arabicPeriod"/>
            </a:pPr>
            <a:r>
              <a:rPr lang="en-GB" b="1" i="0" dirty="0">
                <a:effectLst/>
                <a:latin typeface="var(--artdeco-reset-typography-font-family-sans)"/>
              </a:rPr>
              <a:t>Rischi legati alla sicurezza informatica: </a:t>
            </a:r>
            <a:r>
              <a:rPr lang="en-GB" b="0" i="0" dirty="0">
                <a:effectLst/>
                <a:latin typeface="var(--artdeco-reset-typography-font-family-sans)"/>
              </a:rPr>
              <a:t>gli attacchi informatici possono compromettere la sicurezza dei dati della catena di approvvigionamento e interrompere le operazioni causando guasti al sistema o violazioni dei dati.</a:t>
            </a:r>
          </a:p>
          <a:p>
            <a:pPr algn="l" fontAlgn="auto">
              <a:buFont typeface="+mj-lt"/>
              <a:buAutoNum type="arabicPeriod"/>
            </a:pPr>
            <a:r>
              <a:rPr lang="en-GB" b="1" i="0" dirty="0">
                <a:effectLst/>
                <a:latin typeface="var(--artdeco-reset-typography-font-family-sans)"/>
              </a:rPr>
              <a:t>Fallimento o instabilità finanziaria dei fornitori: </a:t>
            </a:r>
            <a:r>
              <a:rPr lang="en-GB" b="0" i="0" dirty="0">
                <a:effectLst/>
                <a:latin typeface="var(--artdeco-reset-typography-font-family-sans)"/>
              </a:rPr>
              <a:t>se un fornitore fallisce o subisce un'instabilità finanziaria, può interrompere la catena di approvvigionamento causando ritardi o carenze di componenti o materiali chiave.</a:t>
            </a:r>
          </a:p>
          <a:p>
            <a:pPr algn="l" fontAlgn="auto">
              <a:buFont typeface="+mj-lt"/>
              <a:buAutoNum type="arabicPeriod"/>
            </a:pPr>
            <a:r>
              <a:rPr lang="en-GB" b="1" i="0" dirty="0">
                <a:effectLst/>
                <a:latin typeface="var(--artdeco-reset-typography-font-family-sans)"/>
              </a:rPr>
              <a:t>Problemi di qualità: </a:t>
            </a:r>
            <a:r>
              <a:rPr lang="en-GB" b="0" i="0" dirty="0">
                <a:effectLst/>
                <a:latin typeface="var(--artdeco-reset-typography-font-family-sans)"/>
              </a:rPr>
              <a:t>i problemi di qualità dei materiali o dei prodotti possono causare ritardi o interruzioni nella produzione, oltre a danneggiare la reputazione di un'azienda.</a:t>
            </a:r>
          </a:p>
          <a:p>
            <a:pPr algn="l" fontAlgn="auto">
              <a:buFont typeface="+mj-lt"/>
              <a:buAutoNum type="arabicPeriod"/>
            </a:pPr>
            <a:r>
              <a:rPr lang="en-GB" b="1" i="0" dirty="0">
                <a:effectLst/>
                <a:latin typeface="var(--artdeco-reset-typography-font-family-sans)"/>
              </a:rPr>
              <a:t>Controversie sindacali: </a:t>
            </a:r>
            <a:r>
              <a:rPr lang="en-GB" b="0" i="0" dirty="0">
                <a:effectLst/>
                <a:latin typeface="var(--artdeco-reset-typography-font-family-sans)"/>
              </a:rPr>
              <a:t>le controversie sindacali, inclusi scioperi o proteste, possono interrompere la catena di approvvigionamento causando ritardi o chiusure degli impianti di produzione o delle vie di trasporto.</a:t>
            </a:r>
          </a:p>
          <a:p>
            <a:pPr algn="l" fontAlgn="auto">
              <a:buFont typeface="+mj-lt"/>
              <a:buAutoNum type="arabicPeriod"/>
            </a:pPr>
            <a:r>
              <a:rPr lang="en-GB" b="1" i="0" dirty="0">
                <a:effectLst/>
                <a:latin typeface="var(--artdeco-reset-typography-font-family-sans)"/>
              </a:rPr>
              <a:t>Interruzioni dei trasporti: </a:t>
            </a:r>
            <a:r>
              <a:rPr lang="en-GB" b="0" i="0" dirty="0">
                <a:effectLst/>
                <a:latin typeface="var(--artdeco-reset-typography-font-family-sans)"/>
              </a:rPr>
              <a:t>la chiusura o la congestione dei porti, gli scioperi degli autotrasportatori o la carenza di carburante possono influire sulla circolazione delle merci e causare ritardi o interruzioni nella catena di approvvigionamento.</a:t>
            </a:r>
          </a:p>
          <a:p>
            <a:endParaRPr lang="en-GB" dirty="0"/>
          </a:p>
        </p:txBody>
      </p:sp>
    </p:spTree>
    <p:extLst>
      <p:ext uri="{BB962C8B-B14F-4D97-AF65-F5344CB8AC3E}">
        <p14:creationId xmlns:p14="http://schemas.microsoft.com/office/powerpoint/2010/main" val="3948633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500"/>
                                        <p:tgtEl>
                                          <p:spTgt spid="3">
                                            <p:txEl>
                                              <p:pRg st="1" end="1"/>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fade">
                                      <p:cBhvr>
                                        <p:cTn id="19" dur="500"/>
                                        <p:tgtEl>
                                          <p:spTgt spid="3">
                                            <p:txEl>
                                              <p:pRg st="3" end="3"/>
                                            </p:txEl>
                                          </p:spTgt>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500"/>
                                        <p:tgtEl>
                                          <p:spTgt spid="3">
                                            <p:txEl>
                                              <p:pRg st="4" end="4"/>
                                            </p:txEl>
                                          </p:spTgt>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Effect transition="in" filter="fade">
                                      <p:cBhvr>
                                        <p:cTn id="31"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4.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DE0D989-B001-E4A0-1D18-21F081AE3A7B}"/>
              </a:ext>
            </a:extLst>
          </p:cNvPr>
          <p:cNvSpPr>
            <a:spLocks noGrp="1"/>
          </p:cNvSpPr>
          <p:nvPr>
            <p:ph type="body" sz="quarter" idx="13"/>
          </p:nvPr>
        </p:nvSpPr>
        <p:spPr/>
        <p:txBody>
          <a:bodyPr/>
          <a:lstStyle/>
          <a:p>
            <a:endParaRPr lang="en-GB"/>
          </a:p>
        </p:txBody>
      </p:sp>
      <p:sp>
        <p:nvSpPr>
          <p:cNvPr id="3" name="Text Placeholder 2">
            <a:extLst>
              <a:ext uri="{FF2B5EF4-FFF2-40B4-BE49-F238E27FC236}">
                <a16:creationId xmlns:a16="http://schemas.microsoft.com/office/drawing/2014/main" id="{A5F5CFDD-3144-E076-ADD6-8B98AADD3FEB}"/>
              </a:ext>
            </a:extLst>
          </p:cNvPr>
          <p:cNvSpPr>
            <a:spLocks noGrp="1"/>
          </p:cNvSpPr>
          <p:nvPr>
            <p:ph type="body" sz="quarter" idx="14"/>
          </p:nvPr>
        </p:nvSpPr>
        <p:spPr/>
        <p:txBody>
          <a:bodyPr/>
          <a:lstStyle/>
          <a:p>
            <a:endParaRPr lang="en-GB"/>
          </a:p>
        </p:txBody>
      </p:sp>
      <p:pic>
        <p:nvPicPr>
          <p:cNvPr id="4" name="Picture 2" descr="Understanding the increase in Supply Chain Security Attacks — ENISA">
            <a:extLst>
              <a:ext uri="{FF2B5EF4-FFF2-40B4-BE49-F238E27FC236}">
                <a16:creationId xmlns:a16="http://schemas.microsoft.com/office/drawing/2014/main" id="{F71D906D-9AD5-E5DE-D432-7CFC6099B5D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61827" y="291372"/>
            <a:ext cx="11897957" cy="79382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01676290"/>
      </p:ext>
    </p:extLst>
  </p:cSld>
  <p:clrMapOvr>
    <a:masterClrMapping/>
  </p:clrMapOvr>
</p:sld>
</file>

<file path=ppt/slides/slide25.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DD534A0-77DB-98FA-D5DF-C8AC0512E2B0}"/>
              </a:ext>
            </a:extLst>
          </p:cNvPr>
          <p:cNvSpPr>
            <a:spLocks noGrp="1"/>
          </p:cNvSpPr>
          <p:nvPr>
            <p:ph type="body" sz="quarter" idx="13"/>
          </p:nvPr>
        </p:nvSpPr>
        <p:spPr/>
        <p:txBody>
          <a:bodyPr/>
          <a:lstStyle/>
          <a:p>
            <a:r>
              <a:rPr lang="nb-NO" dirty="0"/>
              <a:t>Attacchi alla catena di approvvigionamento</a:t>
            </a:r>
            <a:endParaRPr lang="en-GB" dirty="0"/>
          </a:p>
        </p:txBody>
      </p:sp>
      <p:sp>
        <p:nvSpPr>
          <p:cNvPr id="3" name="Text Placeholder 2">
            <a:extLst>
              <a:ext uri="{FF2B5EF4-FFF2-40B4-BE49-F238E27FC236}">
                <a16:creationId xmlns:a16="http://schemas.microsoft.com/office/drawing/2014/main" id="{D02417D1-9FD5-05BA-506F-D1E1391C90ED}"/>
              </a:ext>
            </a:extLst>
          </p:cNvPr>
          <p:cNvSpPr>
            <a:spLocks noGrp="1"/>
          </p:cNvSpPr>
          <p:nvPr>
            <p:ph type="body" sz="quarter" idx="14"/>
          </p:nvPr>
        </p:nvSpPr>
        <p:spPr>
          <a:xfrm>
            <a:off x="750639" y="1495669"/>
            <a:ext cx="13304452" cy="4968240"/>
          </a:xfrm>
        </p:spPr>
        <p:txBody>
          <a:bodyPr/>
          <a:lstStyle/>
          <a:p>
            <a:r>
              <a:rPr lang="en-GB" altLang="en-US" dirty="0"/>
              <a:t>Gli attacchi alla catena di fornitura sono attacchi informatici contro fornitori terzi nella catena di fornitura di un'organizzazione. Storicamente, gli attacchi alla catena di fornitura erano mirati alle relazioni di fiducia, in cui fornitori non sicuri nella catena venivano attaccati per ottenere l'accesso ai loro partner più grandi.</a:t>
            </a:r>
          </a:p>
          <a:p>
            <a:r>
              <a:rPr lang="en-GB" dirty="0"/>
              <a:t>Le catene di approvvigionamento del software sono altamente suscettibili agli attacchi, perché nelle moderne organizzazioni di sviluppo il software non viene creato da zero, ma utilizza molti componenti disponibili in commercio, come API di terze parti, codice open source e codice proprietario dei fornitori di software. Ognuno di questi elementi potrebbe essere esposto a minacce alla sicurezza e vulnerabilità.</a:t>
            </a:r>
          </a:p>
          <a:p>
            <a:r>
              <a:rPr lang="en-GB" dirty="0"/>
              <a:t>Un attacco alla catena di fornitura del software potrebbe iniettare codice dannoso in un'applicazione e infettare tutti gli utenti dell'applicazione, mentre un attacco alla catena di fornitura dell'hardware compromette i componenti fisici e li utilizza per infiltrarsi nei sistemi di un'organizzazione.</a:t>
            </a:r>
          </a:p>
          <a:p>
            <a:r>
              <a:rPr lang="en-GB" dirty="0"/>
              <a:t>3 </a:t>
            </a:r>
            <a:r>
              <a:rPr lang="en-GB" dirty="0"/>
              <a:t>Gestione del rischio di terze parti nell'</a:t>
            </a:r>
            <a:r>
              <a:rPr lang="en-GB" baseline="30000" dirty="0"/>
              <a:t>rd</a:t>
            </a:r>
            <a:r>
              <a:rPr lang="en-GB" dirty="0"/>
              <a:t> </a:t>
            </a:r>
          </a:p>
        </p:txBody>
      </p:sp>
      <p:pic>
        <p:nvPicPr>
          <p:cNvPr id="1026" name="Picture 2" descr="Understanding the increase in Supply Chain Security Attacks — ENISA">
            <a:extLst>
              <a:ext uri="{FF2B5EF4-FFF2-40B4-BE49-F238E27FC236}">
                <a16:creationId xmlns:a16="http://schemas.microsoft.com/office/drawing/2014/main" id="{CB9B2871-2DED-6519-BC06-02643456DE3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77839" y="4922431"/>
            <a:ext cx="4956844" cy="3307169"/>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865712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6.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C6EC632-FC62-7B97-78B5-5CA85E936E36}"/>
              </a:ext>
            </a:extLst>
          </p:cNvPr>
          <p:cNvSpPr>
            <a:spLocks noGrp="1"/>
          </p:cNvSpPr>
          <p:nvPr>
            <p:ph type="body" sz="quarter" idx="13"/>
          </p:nvPr>
        </p:nvSpPr>
        <p:spPr/>
        <p:txBody>
          <a:bodyPr/>
          <a:lstStyle/>
          <a:p>
            <a:r>
              <a:rPr lang="nb-NO" dirty="0"/>
              <a:t>Esempi</a:t>
            </a:r>
            <a:endParaRPr lang="en-GB" dirty="0"/>
          </a:p>
        </p:txBody>
      </p:sp>
      <p:sp>
        <p:nvSpPr>
          <p:cNvPr id="3" name="Text Placeholder 2">
            <a:extLst>
              <a:ext uri="{FF2B5EF4-FFF2-40B4-BE49-F238E27FC236}">
                <a16:creationId xmlns:a16="http://schemas.microsoft.com/office/drawing/2014/main" id="{4C5282FF-53DC-EF50-BB99-AF0F92C304AB}"/>
              </a:ext>
            </a:extLst>
          </p:cNvPr>
          <p:cNvSpPr>
            <a:spLocks noGrp="1"/>
          </p:cNvSpPr>
          <p:nvPr>
            <p:ph type="body" sz="quarter" idx="14"/>
          </p:nvPr>
        </p:nvSpPr>
        <p:spPr/>
        <p:txBody>
          <a:bodyPr/>
          <a:lstStyle/>
          <a:p>
            <a:endParaRPr lang="en-GB"/>
          </a:p>
        </p:txBody>
      </p:sp>
      <p:pic>
        <p:nvPicPr>
          <p:cNvPr id="7" name="Picture 6">
            <a:extLst>
              <a:ext uri="{FF2B5EF4-FFF2-40B4-BE49-F238E27FC236}">
                <a16:creationId xmlns:a16="http://schemas.microsoft.com/office/drawing/2014/main" id="{35D5C97F-9C41-2CE4-C977-7901AF8778F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662306"/>
            <a:ext cx="14630400" cy="4904989"/>
          </a:xfrm>
          <a:prstGeom prst="rect">
            <a:avLst/>
          </a:prstGeom>
        </p:spPr>
      </p:pic>
    </p:spTree>
    <p:extLst>
      <p:ext uri="{BB962C8B-B14F-4D97-AF65-F5344CB8AC3E}">
        <p14:creationId xmlns:p14="http://schemas.microsoft.com/office/powerpoint/2010/main" val="2199309703"/>
      </p:ext>
    </p:extLst>
  </p:cSld>
  <p:clrMapOvr>
    <a:masterClrMapping/>
  </p:clrMapOvr>
</p:sld>
</file>

<file path=ppt/slides/slide27.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7C2C25A-A23B-B92D-17A8-7EBD3D54E471}"/>
              </a:ext>
            </a:extLst>
          </p:cNvPr>
          <p:cNvSpPr>
            <a:spLocks noGrp="1"/>
          </p:cNvSpPr>
          <p:nvPr>
            <p:ph type="body" sz="quarter" idx="13"/>
          </p:nvPr>
        </p:nvSpPr>
        <p:spPr/>
        <p:txBody>
          <a:bodyPr/>
          <a:lstStyle/>
          <a:p>
            <a:endParaRPr lang="en-GB"/>
          </a:p>
        </p:txBody>
      </p:sp>
      <p:sp>
        <p:nvSpPr>
          <p:cNvPr id="3" name="Text Placeholder 2">
            <a:extLst>
              <a:ext uri="{FF2B5EF4-FFF2-40B4-BE49-F238E27FC236}">
                <a16:creationId xmlns:a16="http://schemas.microsoft.com/office/drawing/2014/main" id="{353CDE29-E308-A96C-50FB-5E08EBD9B11E}"/>
              </a:ext>
            </a:extLst>
          </p:cNvPr>
          <p:cNvSpPr>
            <a:spLocks noGrp="1"/>
          </p:cNvSpPr>
          <p:nvPr>
            <p:ph type="body" sz="quarter" idx="14"/>
          </p:nvPr>
        </p:nvSpPr>
        <p:spPr/>
        <p:txBody>
          <a:bodyPr/>
          <a:lstStyle/>
          <a:p>
            <a:endParaRPr lang="en-GB"/>
          </a:p>
        </p:txBody>
      </p:sp>
      <p:pic>
        <p:nvPicPr>
          <p:cNvPr id="5" name="Picture 4">
            <a:extLst>
              <a:ext uri="{FF2B5EF4-FFF2-40B4-BE49-F238E27FC236}">
                <a16:creationId xmlns:a16="http://schemas.microsoft.com/office/drawing/2014/main" id="{96500EC9-0782-738E-6BA0-999F16CBF69D}"/>
              </a:ext>
            </a:extLst>
          </p:cNvPr>
          <p:cNvPicPr>
            <a:picLocks noChangeAspect="1"/>
          </p:cNvPicPr>
          <p:nvPr/>
        </p:nvPicPr>
        <p:blipFill>
          <a:blip r:embed="rId3"/>
          <a:stretch>
            <a:fillRect/>
          </a:stretch>
        </p:blipFill>
        <p:spPr>
          <a:xfrm>
            <a:off x="1965960" y="0"/>
            <a:ext cx="10698480" cy="8229600"/>
          </a:xfrm>
          <a:prstGeom prst="rect">
            <a:avLst/>
          </a:prstGeom>
        </p:spPr>
      </p:pic>
      <p:pic>
        <p:nvPicPr>
          <p:cNvPr id="9" name="Picture 8">
            <a:extLst>
              <a:ext uri="{FF2B5EF4-FFF2-40B4-BE49-F238E27FC236}">
                <a16:creationId xmlns:a16="http://schemas.microsoft.com/office/drawing/2014/main" id="{06F35262-6371-B5EA-95D3-D27E317C90D0}"/>
              </a:ext>
            </a:extLst>
          </p:cNvPr>
          <p:cNvPicPr>
            <a:picLocks noChangeAspect="1"/>
          </p:cNvPicPr>
          <p:nvPr/>
        </p:nvPicPr>
        <p:blipFill>
          <a:blip r:embed="rId4"/>
          <a:stretch>
            <a:fillRect/>
          </a:stretch>
        </p:blipFill>
        <p:spPr>
          <a:xfrm>
            <a:off x="1853428" y="0"/>
            <a:ext cx="10923544" cy="8229600"/>
          </a:xfrm>
          <a:prstGeom prst="rect">
            <a:avLst/>
          </a:prstGeom>
        </p:spPr>
      </p:pic>
      <p:pic>
        <p:nvPicPr>
          <p:cNvPr id="11" name="Picture 10">
            <a:extLst>
              <a:ext uri="{FF2B5EF4-FFF2-40B4-BE49-F238E27FC236}">
                <a16:creationId xmlns:a16="http://schemas.microsoft.com/office/drawing/2014/main" id="{51E8F27E-2673-C332-ED1C-BD59C3E7AFF1}"/>
              </a:ext>
            </a:extLst>
          </p:cNvPr>
          <p:cNvPicPr>
            <a:picLocks noChangeAspect="1"/>
          </p:cNvPicPr>
          <p:nvPr/>
        </p:nvPicPr>
        <p:blipFill>
          <a:blip r:embed="rId5"/>
          <a:stretch>
            <a:fillRect/>
          </a:stretch>
        </p:blipFill>
        <p:spPr>
          <a:xfrm>
            <a:off x="1852831" y="0"/>
            <a:ext cx="10924739" cy="8229600"/>
          </a:xfrm>
          <a:prstGeom prst="rect">
            <a:avLst/>
          </a:prstGeom>
        </p:spPr>
      </p:pic>
      <p:sp>
        <p:nvSpPr>
          <p:cNvPr id="12" name="Oval 11">
            <a:extLst>
              <a:ext uri="{FF2B5EF4-FFF2-40B4-BE49-F238E27FC236}">
                <a16:creationId xmlns:a16="http://schemas.microsoft.com/office/drawing/2014/main" id="{A66CC87C-EE3C-96ED-A674-417CCA137B29}"/>
              </a:ext>
            </a:extLst>
          </p:cNvPr>
          <p:cNvSpPr/>
          <p:nvPr/>
        </p:nvSpPr>
        <p:spPr>
          <a:xfrm>
            <a:off x="1965960" y="3744327"/>
            <a:ext cx="5952556" cy="1289587"/>
          </a:xfrm>
          <a:prstGeom prst="ellipse">
            <a:avLst/>
          </a:prstGeom>
          <a:noFill/>
          <a:ln w="5715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097280" eaLnBrk="0" fontAlgn="base" hangingPunct="0">
              <a:spcBef>
                <a:spcPct val="0"/>
              </a:spcBef>
              <a:spcAft>
                <a:spcPct val="0"/>
              </a:spcAft>
            </a:pPr>
            <a:endParaRPr lang="en-GB" sz="2160" dirty="0">
              <a:solidFill>
                <a:srgbClr val="FFFFFF"/>
              </a:solidFill>
              <a:latin typeface="Verdana"/>
            </a:endParaRPr>
          </a:p>
        </p:txBody>
      </p:sp>
      <p:sp>
        <p:nvSpPr>
          <p:cNvPr id="13" name="Oval 12">
            <a:extLst>
              <a:ext uri="{FF2B5EF4-FFF2-40B4-BE49-F238E27FC236}">
                <a16:creationId xmlns:a16="http://schemas.microsoft.com/office/drawing/2014/main" id="{0D50BD2C-E16D-A961-3141-EED22C62F76C}"/>
              </a:ext>
            </a:extLst>
          </p:cNvPr>
          <p:cNvSpPr/>
          <p:nvPr/>
        </p:nvSpPr>
        <p:spPr>
          <a:xfrm>
            <a:off x="1321637" y="7006589"/>
            <a:ext cx="11608168" cy="1289587"/>
          </a:xfrm>
          <a:prstGeom prst="ellipse">
            <a:avLst/>
          </a:prstGeom>
          <a:noFill/>
          <a:ln w="5715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097280" eaLnBrk="0" fontAlgn="base" hangingPunct="0">
              <a:spcBef>
                <a:spcPct val="0"/>
              </a:spcBef>
              <a:spcAft>
                <a:spcPct val="0"/>
              </a:spcAft>
            </a:pPr>
            <a:endParaRPr lang="en-GB" sz="2160" dirty="0">
              <a:solidFill>
                <a:srgbClr val="FFFFFF"/>
              </a:solidFill>
              <a:latin typeface="Verdana"/>
            </a:endParaRPr>
          </a:p>
        </p:txBody>
      </p:sp>
    </p:spTree>
    <p:custDataLst>
      <p:tags r:id="rId1"/>
    </p:custDataLst>
    <p:extLst>
      <p:ext uri="{BB962C8B-B14F-4D97-AF65-F5344CB8AC3E}">
        <p14:creationId xmlns:p14="http://schemas.microsoft.com/office/powerpoint/2010/main" val="1321608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arn(inVertical)">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wipe(down)">
                                      <p:cBhvr>
                                        <p:cTn id="2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Lst>
  </p:timing>
</p:sld>
</file>

<file path=ppt/slides/slide28.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F108B66-9817-200F-6C1A-DA277BDC7AA8}"/>
              </a:ext>
            </a:extLst>
          </p:cNvPr>
          <p:cNvSpPr>
            <a:spLocks noGrp="1"/>
          </p:cNvSpPr>
          <p:nvPr>
            <p:ph type="body" sz="quarter" idx="13"/>
          </p:nvPr>
        </p:nvSpPr>
        <p:spPr/>
        <p:txBody>
          <a:bodyPr/>
          <a:lstStyle/>
          <a:p>
            <a:r>
              <a:rPr lang="nb-NO" dirty="0"/>
              <a:t>Fase 1: </a:t>
            </a:r>
            <a:r>
              <a:rPr lang="en-GB" dirty="0"/>
              <a:t>Riconoscere, mappare e dare priorità alle minacce alla catena di approvvigionamento</a:t>
            </a:r>
          </a:p>
          <a:p>
            <a:endParaRPr lang="en-GB" dirty="0"/>
          </a:p>
        </p:txBody>
      </p:sp>
      <p:sp>
        <p:nvSpPr>
          <p:cNvPr id="3" name="Text Placeholder 2">
            <a:extLst>
              <a:ext uri="{FF2B5EF4-FFF2-40B4-BE49-F238E27FC236}">
                <a16:creationId xmlns:a16="http://schemas.microsoft.com/office/drawing/2014/main" id="{50EEDE76-9AB5-5BB1-5D44-0DCAA52F4DE6}"/>
              </a:ext>
            </a:extLst>
          </p:cNvPr>
          <p:cNvSpPr>
            <a:spLocks noGrp="1"/>
          </p:cNvSpPr>
          <p:nvPr>
            <p:ph type="body" sz="quarter" idx="14"/>
          </p:nvPr>
        </p:nvSpPr>
        <p:spPr/>
        <p:txBody>
          <a:bodyPr/>
          <a:lstStyle/>
          <a:p>
            <a:pPr algn="l" rtl="0" fontAlgn="auto"/>
            <a:r>
              <a:rPr lang="en-GB" i="0" dirty="0">
                <a:solidFill>
                  <a:srgbClr val="000000"/>
                </a:solidFill>
                <a:effectLst/>
                <a:latin typeface="TWKEverett"/>
              </a:rPr>
              <a:t>Valutare tutti i rischi possibili.</a:t>
            </a:r>
          </a:p>
          <a:p>
            <a:pPr lvl="1" fontAlgn="auto"/>
            <a:r>
              <a:rPr lang="en-GB" i="0" dirty="0">
                <a:solidFill>
                  <a:srgbClr val="000000"/>
                </a:solidFill>
                <a:effectLst/>
                <a:latin typeface="TWKEverett"/>
              </a:rPr>
              <a:t>Comprendere i </a:t>
            </a:r>
          </a:p>
          <a:p>
            <a:pPr lvl="1" fontAlgn="auto"/>
            <a:r>
              <a:rPr lang="en-GB" i="0" dirty="0">
                <a:solidFill>
                  <a:srgbClr val="000000"/>
                </a:solidFill>
                <a:effectLst/>
                <a:latin typeface="TWKEverett"/>
              </a:rPr>
              <a:t>effettuando un inventario dei fornitori e valutandone il livello di sicurezza. 	</a:t>
            </a:r>
          </a:p>
          <a:p>
            <a:pPr lvl="1" fontAlgn="auto">
              <a:buFont typeface="Arial" panose="020B0604020202020204" pitchFamily="34" charset="0"/>
              <a:buChar char="•"/>
            </a:pPr>
            <a:r>
              <a:rPr lang="en-GB" b="0" i="0" dirty="0">
                <a:solidFill>
                  <a:srgbClr val="000000"/>
                </a:solidFill>
                <a:effectLst/>
                <a:latin typeface="unset"/>
              </a:rPr>
              <a:t>Raggruppare i fornitori in profili di rischio</a:t>
            </a:r>
          </a:p>
          <a:p>
            <a:pPr lvl="1" fontAlgn="auto">
              <a:buFont typeface="Arial" panose="020B0604020202020204" pitchFamily="34" charset="0"/>
              <a:buChar char="•"/>
            </a:pPr>
            <a:r>
              <a:rPr lang="en-GB" b="0" i="0" dirty="0">
                <a:solidFill>
                  <a:srgbClr val="000000"/>
                </a:solidFill>
                <a:effectLst/>
                <a:latin typeface="unset"/>
              </a:rPr>
              <a:t>Assegnare priorità a ciascuna terza parte in base al livello di vulnerabilità, all'accesso ai dati e ai sistemi e all'impatto sull'organizzazione</a:t>
            </a:r>
          </a:p>
          <a:p>
            <a:pPr lvl="1" fontAlgn="auto">
              <a:buFont typeface="Arial" panose="020B0604020202020204" pitchFamily="34" charset="0"/>
              <a:buChar char="•"/>
            </a:pPr>
            <a:r>
              <a:rPr lang="en-GB" b="0" i="0" dirty="0">
                <a:solidFill>
                  <a:srgbClr val="000000"/>
                </a:solidFill>
                <a:effectLst/>
                <a:latin typeface="unset"/>
              </a:rPr>
              <a:t>Utilizza questionari e visite in loco per valutare la sicurezza della catena di fornitura</a:t>
            </a:r>
          </a:p>
          <a:p>
            <a:pPr lvl="1" fontAlgn="auto">
              <a:buFont typeface="Arial" panose="020B0604020202020204" pitchFamily="34" charset="0"/>
              <a:buChar char="•"/>
            </a:pPr>
            <a:r>
              <a:rPr lang="en-GB" b="0" i="0" dirty="0">
                <a:solidFill>
                  <a:srgbClr val="000000"/>
                </a:solidFill>
                <a:effectLst/>
                <a:latin typeface="unset"/>
              </a:rPr>
              <a:t>Identificare le aree più deboli della catena di fornitura e integrare questi fornitori o chiedere loro di migliorare la loro sicurezza</a:t>
            </a:r>
          </a:p>
          <a:p>
            <a:pPr lvl="1" fontAlgn="auto">
              <a:buFont typeface="Arial" panose="020B0604020202020204" pitchFamily="34" charset="0"/>
              <a:buChar char="•"/>
            </a:pPr>
            <a:r>
              <a:rPr lang="en-GB" b="0" i="0" dirty="0">
                <a:solidFill>
                  <a:srgbClr val="000000"/>
                </a:solidFill>
                <a:effectLst/>
                <a:latin typeface="unset"/>
              </a:rPr>
              <a:t>Valutare la sicurezza dei prodotti hardware e software forniti alla vostra organizzazione</a:t>
            </a:r>
          </a:p>
          <a:p>
            <a:pPr lvl="1" fontAlgn="auto">
              <a:buFont typeface="Arial" panose="020B0604020202020204" pitchFamily="34" charset="0"/>
              <a:buChar char="•"/>
            </a:pPr>
            <a:r>
              <a:rPr lang="en-GB" b="0" i="0" dirty="0">
                <a:solidFill>
                  <a:srgbClr val="000000"/>
                </a:solidFill>
                <a:effectLst/>
                <a:latin typeface="unset"/>
              </a:rPr>
              <a:t>Identificare i processi nella catena di fornitura che rappresentano una minaccia per i dati e i sistemi sensibili e determinare misure di sicurezza adeguate</a:t>
            </a:r>
          </a:p>
          <a:p>
            <a:endParaRPr lang="en-GB" dirty="0"/>
          </a:p>
        </p:txBody>
      </p:sp>
    </p:spTree>
    <p:extLst>
      <p:ext uri="{BB962C8B-B14F-4D97-AF65-F5344CB8AC3E}">
        <p14:creationId xmlns:p14="http://schemas.microsoft.com/office/powerpoint/2010/main" val="3576188359"/>
      </p:ext>
    </p:extLst>
  </p:cSld>
  <p:clrMapOvr>
    <a:masterClrMapping/>
  </p:clrMapOvr>
</p:sld>
</file>

<file path=ppt/slides/slide29.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89F5374-E725-76F6-9654-212CCDC8CB62}"/>
              </a:ext>
            </a:extLst>
          </p:cNvPr>
          <p:cNvSpPr>
            <a:spLocks noGrp="1"/>
          </p:cNvSpPr>
          <p:nvPr>
            <p:ph type="body" sz="quarter" idx="13"/>
          </p:nvPr>
        </p:nvSpPr>
        <p:spPr/>
        <p:txBody>
          <a:bodyPr/>
          <a:lstStyle/>
          <a:p>
            <a:endParaRPr lang="en-GB"/>
          </a:p>
        </p:txBody>
      </p:sp>
      <p:sp>
        <p:nvSpPr>
          <p:cNvPr id="3" name="Text Placeholder 2">
            <a:extLst>
              <a:ext uri="{FF2B5EF4-FFF2-40B4-BE49-F238E27FC236}">
                <a16:creationId xmlns:a16="http://schemas.microsoft.com/office/drawing/2014/main" id="{CF90077F-9701-72AB-D12E-DC2A33110DDD}"/>
              </a:ext>
            </a:extLst>
          </p:cNvPr>
          <p:cNvSpPr>
            <a:spLocks noGrp="1"/>
          </p:cNvSpPr>
          <p:nvPr>
            <p:ph type="body" sz="quarter" idx="14"/>
          </p:nvPr>
        </p:nvSpPr>
        <p:spPr/>
        <p:txBody>
          <a:bodyPr/>
          <a:lstStyle/>
          <a:p>
            <a:endParaRPr lang="en-GB" dirty="0"/>
          </a:p>
        </p:txBody>
      </p:sp>
      <p:pic>
        <p:nvPicPr>
          <p:cNvPr id="5" name="Picture 4">
            <a:extLst>
              <a:ext uri="{FF2B5EF4-FFF2-40B4-BE49-F238E27FC236}">
                <a16:creationId xmlns:a16="http://schemas.microsoft.com/office/drawing/2014/main" id="{E1C0271D-938C-06F6-FDB6-A53C03B54E85}"/>
              </a:ext>
            </a:extLst>
          </p:cNvPr>
          <p:cNvPicPr>
            <a:picLocks noChangeAspect="1"/>
          </p:cNvPicPr>
          <p:nvPr/>
        </p:nvPicPr>
        <p:blipFill>
          <a:blip r:embed="rId3"/>
          <a:stretch>
            <a:fillRect/>
          </a:stretch>
        </p:blipFill>
        <p:spPr>
          <a:xfrm>
            <a:off x="142522" y="31082"/>
            <a:ext cx="10517068" cy="2229161"/>
          </a:xfrm>
          <a:prstGeom prst="rect">
            <a:avLst/>
          </a:prstGeom>
        </p:spPr>
      </p:pic>
      <p:pic>
        <p:nvPicPr>
          <p:cNvPr id="7" name="Picture 6">
            <a:extLst>
              <a:ext uri="{FF2B5EF4-FFF2-40B4-BE49-F238E27FC236}">
                <a16:creationId xmlns:a16="http://schemas.microsoft.com/office/drawing/2014/main" id="{44216C85-29DE-5E74-4723-765D10289379}"/>
              </a:ext>
            </a:extLst>
          </p:cNvPr>
          <p:cNvPicPr>
            <a:picLocks noChangeAspect="1"/>
          </p:cNvPicPr>
          <p:nvPr/>
        </p:nvPicPr>
        <p:blipFill>
          <a:blip r:embed="rId4"/>
          <a:stretch>
            <a:fillRect/>
          </a:stretch>
        </p:blipFill>
        <p:spPr>
          <a:xfrm>
            <a:off x="0" y="2095573"/>
            <a:ext cx="8974838" cy="6304871"/>
          </a:xfrm>
          <a:prstGeom prst="rect">
            <a:avLst/>
          </a:prstGeom>
        </p:spPr>
      </p:pic>
      <p:pic>
        <p:nvPicPr>
          <p:cNvPr id="9" name="Picture 8">
            <a:extLst>
              <a:ext uri="{FF2B5EF4-FFF2-40B4-BE49-F238E27FC236}">
                <a16:creationId xmlns:a16="http://schemas.microsoft.com/office/drawing/2014/main" id="{72C00CF4-D648-F31B-D648-0D91F29A5F00}"/>
              </a:ext>
            </a:extLst>
          </p:cNvPr>
          <p:cNvPicPr>
            <a:picLocks noChangeAspect="1"/>
          </p:cNvPicPr>
          <p:nvPr/>
        </p:nvPicPr>
        <p:blipFill>
          <a:blip r:embed="rId5"/>
          <a:stretch>
            <a:fillRect/>
          </a:stretch>
        </p:blipFill>
        <p:spPr>
          <a:xfrm>
            <a:off x="142522" y="3495811"/>
            <a:ext cx="14713634" cy="2191392"/>
          </a:xfrm>
          <a:prstGeom prst="rect">
            <a:avLst/>
          </a:prstGeom>
        </p:spPr>
      </p:pic>
      <p:sp>
        <p:nvSpPr>
          <p:cNvPr id="10" name="Oval 9">
            <a:extLst>
              <a:ext uri="{FF2B5EF4-FFF2-40B4-BE49-F238E27FC236}">
                <a16:creationId xmlns:a16="http://schemas.microsoft.com/office/drawing/2014/main" id="{2C403A67-C58F-7AC2-B4D4-828437E78941}"/>
              </a:ext>
            </a:extLst>
          </p:cNvPr>
          <p:cNvSpPr/>
          <p:nvPr/>
        </p:nvSpPr>
        <p:spPr>
          <a:xfrm>
            <a:off x="-228600" y="3301920"/>
            <a:ext cx="5952556" cy="1289587"/>
          </a:xfrm>
          <a:prstGeom prst="ellipse">
            <a:avLst/>
          </a:prstGeom>
          <a:noFill/>
          <a:ln w="5715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097280" eaLnBrk="0" fontAlgn="base" hangingPunct="0">
              <a:spcBef>
                <a:spcPct val="0"/>
              </a:spcBef>
              <a:spcAft>
                <a:spcPct val="0"/>
              </a:spcAft>
            </a:pPr>
            <a:endParaRPr lang="en-GB" sz="2160" dirty="0">
              <a:solidFill>
                <a:srgbClr val="FFFFFF"/>
              </a:solidFill>
              <a:latin typeface="Verdana"/>
            </a:endParaRPr>
          </a:p>
        </p:txBody>
      </p:sp>
    </p:spTree>
    <p:custDataLst>
      <p:tags r:id="rId1"/>
    </p:custDataLst>
    <p:extLst>
      <p:ext uri="{BB962C8B-B14F-4D97-AF65-F5344CB8AC3E}">
        <p14:creationId xmlns:p14="http://schemas.microsoft.com/office/powerpoint/2010/main" val="3962086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3.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FDA8534-300A-E7E4-D6A9-B5AB12E50801}"/>
              </a:ext>
            </a:extLst>
          </p:cNvPr>
          <p:cNvSpPr>
            <a:spLocks noGrp="1"/>
          </p:cNvSpPr>
          <p:nvPr>
            <p:ph type="body" sz="quarter" idx="13"/>
          </p:nvPr>
        </p:nvSpPr>
        <p:spPr/>
        <p:txBody>
          <a:bodyPr/>
          <a:lstStyle/>
          <a:p>
            <a:r>
              <a:rPr lang="nb-NO" dirty="0"/>
              <a:t>Ordine del giorno</a:t>
            </a:r>
            <a:endParaRPr lang="en-GB" dirty="0"/>
          </a:p>
        </p:txBody>
      </p:sp>
      <p:sp>
        <p:nvSpPr>
          <p:cNvPr id="3" name="Text Placeholder 2">
            <a:extLst>
              <a:ext uri="{FF2B5EF4-FFF2-40B4-BE49-F238E27FC236}">
                <a16:creationId xmlns:a16="http://schemas.microsoft.com/office/drawing/2014/main" id="{DA15BE0C-C17E-27A8-6D00-B7817B323A86}"/>
              </a:ext>
            </a:extLst>
          </p:cNvPr>
          <p:cNvSpPr>
            <a:spLocks noGrp="1"/>
          </p:cNvSpPr>
          <p:nvPr>
            <p:ph type="body" sz="quarter" idx="14"/>
          </p:nvPr>
        </p:nvSpPr>
        <p:spPr/>
        <p:txBody>
          <a:bodyPr/>
          <a:lstStyle/>
          <a:p>
            <a:r>
              <a:rPr lang="nb-NO" dirty="0"/>
              <a:t>Contesto: Marittimo </a:t>
            </a:r>
          </a:p>
          <a:p>
            <a:r>
              <a:rPr lang="nb-NO" dirty="0"/>
              <a:t>Fattori umani</a:t>
            </a:r>
          </a:p>
          <a:p>
            <a:r>
              <a:rPr lang="nb-NO" dirty="0"/>
              <a:t>Valutazione e gestione dei rischi</a:t>
            </a:r>
          </a:p>
          <a:p>
            <a:r>
              <a:rPr lang="nb-NO" dirty="0"/>
              <a:t>Catena di approvvigionamento</a:t>
            </a:r>
          </a:p>
          <a:p>
            <a:r>
              <a:rPr lang="nb-NO" dirty="0"/>
              <a:t>Esseri umani</a:t>
            </a:r>
          </a:p>
          <a:p>
            <a:endParaRPr lang="en-GB" dirty="0"/>
          </a:p>
        </p:txBody>
      </p:sp>
    </p:spTree>
    <p:extLst>
      <p:ext uri="{BB962C8B-B14F-4D97-AF65-F5344CB8AC3E}">
        <p14:creationId xmlns:p14="http://schemas.microsoft.com/office/powerpoint/2010/main" val="2942944884"/>
      </p:ext>
    </p:extLst>
  </p:cSld>
  <p:clrMapOvr>
    <a:masterClrMapping/>
  </p:clrMapOvr>
</p:sld>
</file>

<file path=ppt/slides/slide30.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5AAA140-6FC5-0914-BE06-4E767A1AE6BE}"/>
              </a:ext>
            </a:extLst>
          </p:cNvPr>
          <p:cNvSpPr>
            <a:spLocks noGrp="1"/>
          </p:cNvSpPr>
          <p:nvPr>
            <p:ph type="body" sz="quarter" idx="13"/>
          </p:nvPr>
        </p:nvSpPr>
        <p:spPr/>
        <p:txBody>
          <a:bodyPr/>
          <a:lstStyle/>
          <a:p>
            <a:r>
              <a:rPr lang="nb-NO" dirty="0"/>
              <a:t>La mia catena di fornitura</a:t>
            </a:r>
            <a:endParaRPr lang="en-GB" dirty="0"/>
          </a:p>
        </p:txBody>
      </p:sp>
      <p:sp>
        <p:nvSpPr>
          <p:cNvPr id="4" name="Cloud 3">
            <a:extLst>
              <a:ext uri="{FF2B5EF4-FFF2-40B4-BE49-F238E27FC236}">
                <a16:creationId xmlns:a16="http://schemas.microsoft.com/office/drawing/2014/main" id="{5AF36811-FD9B-F06B-762E-2D2D2ECB1572}"/>
              </a:ext>
            </a:extLst>
          </p:cNvPr>
          <p:cNvSpPr/>
          <p:nvPr/>
        </p:nvSpPr>
        <p:spPr>
          <a:xfrm>
            <a:off x="3301540" y="3433105"/>
            <a:ext cx="3914009" cy="2488676"/>
          </a:xfrm>
          <a:prstGeom prst="cloud">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097280" eaLnBrk="0" fontAlgn="base" hangingPunct="0">
              <a:spcBef>
                <a:spcPct val="0"/>
              </a:spcBef>
              <a:spcAft>
                <a:spcPct val="0"/>
              </a:spcAft>
            </a:pPr>
            <a:r>
              <a:rPr lang="nb-NO" sz="2160" dirty="0">
                <a:solidFill>
                  <a:srgbClr val="FFFFFF"/>
                </a:solidFill>
                <a:latin typeface="Verdana"/>
              </a:rPr>
              <a:t>Servizi cloud</a:t>
            </a:r>
            <a:endParaRPr lang="en-GB" sz="2160" dirty="0">
              <a:solidFill>
                <a:srgbClr val="FFFFFF"/>
              </a:solidFill>
              <a:latin typeface="Verdana"/>
            </a:endParaRPr>
          </a:p>
        </p:txBody>
      </p:sp>
      <p:sp>
        <p:nvSpPr>
          <p:cNvPr id="5" name="Rectangle: Rounded Corners 4">
            <a:extLst>
              <a:ext uri="{FF2B5EF4-FFF2-40B4-BE49-F238E27FC236}">
                <a16:creationId xmlns:a16="http://schemas.microsoft.com/office/drawing/2014/main" id="{1A2B1DD6-3D84-632E-2276-759FFE63132B}"/>
              </a:ext>
            </a:extLst>
          </p:cNvPr>
          <p:cNvSpPr/>
          <p:nvPr/>
        </p:nvSpPr>
        <p:spPr>
          <a:xfrm>
            <a:off x="9899390" y="3779541"/>
            <a:ext cx="3359836" cy="1795806"/>
          </a:xfrm>
          <a:prstGeom prst="roundRect">
            <a:avLst/>
          </a:prstGeom>
          <a:solidFill>
            <a:srgbClr val="33993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097280" eaLnBrk="0" fontAlgn="base" hangingPunct="0">
              <a:spcBef>
                <a:spcPct val="0"/>
              </a:spcBef>
              <a:spcAft>
                <a:spcPct val="0"/>
              </a:spcAft>
            </a:pPr>
            <a:r>
              <a:rPr lang="nb-NO" sz="2160" dirty="0">
                <a:solidFill>
                  <a:srgbClr val="FFFFFF"/>
                </a:solidFill>
                <a:latin typeface="Verdana"/>
              </a:rPr>
              <a:t>Il mio PC</a:t>
            </a:r>
            <a:endParaRPr lang="en-GB" sz="2160" dirty="0">
              <a:solidFill>
                <a:srgbClr val="FFFFFF"/>
              </a:solidFill>
              <a:latin typeface="Verdana"/>
            </a:endParaRPr>
          </a:p>
        </p:txBody>
      </p:sp>
      <p:cxnSp>
        <p:nvCxnSpPr>
          <p:cNvPr id="7" name="Straight Arrow Connector 6">
            <a:extLst>
              <a:ext uri="{FF2B5EF4-FFF2-40B4-BE49-F238E27FC236}">
                <a16:creationId xmlns:a16="http://schemas.microsoft.com/office/drawing/2014/main" id="{4B06A38E-1E21-B092-2801-85FC9B80E65D}"/>
              </a:ext>
            </a:extLst>
          </p:cNvPr>
          <p:cNvCxnSpPr>
            <a:cxnSpLocks/>
            <a:stCxn id="4" idx="0"/>
            <a:endCxn id="5" idx="1"/>
          </p:cNvCxnSpPr>
          <p:nvPr/>
        </p:nvCxnSpPr>
        <p:spPr>
          <a:xfrm>
            <a:off x="7212287" y="4677444"/>
            <a:ext cx="2687102" cy="1"/>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pic>
        <p:nvPicPr>
          <p:cNvPr id="1028" name="Picture 4" descr="ethanchan1 |  site is the bee's knees">
            <a:extLst>
              <a:ext uri="{FF2B5EF4-FFF2-40B4-BE49-F238E27FC236}">
                <a16:creationId xmlns:a16="http://schemas.microsoft.com/office/drawing/2014/main" id="{FF1FA354-47B3-A4E2-FABE-8B2CCC540A3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47996" y="1"/>
            <a:ext cx="1821097" cy="1821097"/>
          </a:xfrm>
          <a:prstGeom prst="rect">
            <a:avLst/>
          </a:prstGeom>
          <a:noFill/>
          <a:extLst>
            <a:ext uri="{909E8E84-426E-40DD-AFC4-6F175D3DCCD1}">
              <a14:hiddenFill xmlns:a14="http://schemas.microsoft.com/office/drawing/2010/main">
                <a:solidFill>
                  <a:srgbClr val="FFFFFF"/>
                </a:solidFill>
              </a14:hiddenFill>
            </a:ext>
          </a:extLst>
        </p:spPr>
      </p:pic>
      <p:cxnSp>
        <p:nvCxnSpPr>
          <p:cNvPr id="13" name="Straight Arrow Connector 12">
            <a:extLst>
              <a:ext uri="{FF2B5EF4-FFF2-40B4-BE49-F238E27FC236}">
                <a16:creationId xmlns:a16="http://schemas.microsoft.com/office/drawing/2014/main" id="{2152CD44-856D-C2F7-F081-BB8BD4290BDD}"/>
              </a:ext>
            </a:extLst>
          </p:cNvPr>
          <p:cNvCxnSpPr>
            <a:cxnSpLocks/>
            <a:stCxn id="1028" idx="2"/>
            <a:endCxn id="4" idx="3"/>
          </p:cNvCxnSpPr>
          <p:nvPr/>
        </p:nvCxnSpPr>
        <p:spPr>
          <a:xfrm>
            <a:off x="5258544" y="1821097"/>
            <a:ext cx="0" cy="1754299"/>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17" name="Rectangle: Rounded Corners 16">
            <a:extLst>
              <a:ext uri="{FF2B5EF4-FFF2-40B4-BE49-F238E27FC236}">
                <a16:creationId xmlns:a16="http://schemas.microsoft.com/office/drawing/2014/main" id="{3156DD80-DA11-E858-63C7-F883611DA923}"/>
              </a:ext>
            </a:extLst>
          </p:cNvPr>
          <p:cNvSpPr/>
          <p:nvPr/>
        </p:nvSpPr>
        <p:spPr>
          <a:xfrm>
            <a:off x="100197" y="6320673"/>
            <a:ext cx="3359836" cy="1795806"/>
          </a:xfrm>
          <a:prstGeom prst="roundRect">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097280" eaLnBrk="0" fontAlgn="base" hangingPunct="0">
              <a:spcBef>
                <a:spcPct val="0"/>
              </a:spcBef>
              <a:spcAft>
                <a:spcPct val="0"/>
              </a:spcAft>
            </a:pPr>
            <a:r>
              <a:rPr lang="nb-NO" sz="2160" dirty="0">
                <a:solidFill>
                  <a:srgbClr val="FFFFFF"/>
                </a:solidFill>
                <a:latin typeface="Verdana"/>
              </a:rPr>
              <a:t>Assicurazione</a:t>
            </a:r>
            <a:endParaRPr lang="en-GB" sz="2160" dirty="0">
              <a:solidFill>
                <a:srgbClr val="FFFFFF"/>
              </a:solidFill>
              <a:latin typeface="Verdana"/>
            </a:endParaRPr>
          </a:p>
        </p:txBody>
      </p:sp>
      <p:cxnSp>
        <p:nvCxnSpPr>
          <p:cNvPr id="20" name="Straight Arrow Connector 19">
            <a:extLst>
              <a:ext uri="{FF2B5EF4-FFF2-40B4-BE49-F238E27FC236}">
                <a16:creationId xmlns:a16="http://schemas.microsoft.com/office/drawing/2014/main" id="{AEBD1ED0-B61E-7647-FB4A-4F5BD88C6BE1}"/>
              </a:ext>
            </a:extLst>
          </p:cNvPr>
          <p:cNvCxnSpPr>
            <a:cxnSpLocks/>
            <a:stCxn id="17" idx="3"/>
            <a:endCxn id="4" idx="1"/>
          </p:cNvCxnSpPr>
          <p:nvPr/>
        </p:nvCxnSpPr>
        <p:spPr>
          <a:xfrm flipV="1">
            <a:off x="3460032" y="5919132"/>
            <a:ext cx="1798512" cy="1299445"/>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431959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barn(inVertical)">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fade">
                                      <p:cBhvr>
                                        <p:cTn id="16" dur="500"/>
                                        <p:tgtEl>
                                          <p:spTgt spid="17"/>
                                        </p:tgtEl>
                                      </p:cBhvr>
                                    </p:animEffect>
                                  </p:childTnLst>
                                </p:cTn>
                              </p:par>
                              <p:par>
                                <p:cTn id="17" presetID="10" presetClass="entr" presetSubtype="0" fill="hold" nodeType="with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fade">
                                      <p:cBhvr>
                                        <p:cTn id="19" dur="500"/>
                                        <p:tgtEl>
                                          <p:spTgt spid="20"/>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1028"/>
                                        </p:tgtEl>
                                        <p:attrNameLst>
                                          <p:attrName>style.visibility</p:attrName>
                                        </p:attrNameLst>
                                      </p:cBhvr>
                                      <p:to>
                                        <p:strVal val="visible"/>
                                      </p:to>
                                    </p:set>
                                    <p:animEffect transition="in" filter="wipe(down)">
                                      <p:cBhvr>
                                        <p:cTn id="24" dur="500"/>
                                        <p:tgtEl>
                                          <p:spTgt spid="1028"/>
                                        </p:tgtEl>
                                      </p:cBhvr>
                                    </p:animEffect>
                                  </p:childTnLst>
                                </p:cTn>
                              </p:par>
                              <p:par>
                                <p:cTn id="25" presetID="22" presetClass="entr" presetSubtype="4"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wipe(down)">
                                      <p:cBhvr>
                                        <p:cTn id="2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7" grpId="0" animBg="1"/>
    </p:bldLst>
  </p:timing>
</p:sld>
</file>

<file path=ppt/slides/slide31.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25CBF26-5C88-DE16-22E6-8802A169497A}"/>
              </a:ext>
            </a:extLst>
          </p:cNvPr>
          <p:cNvSpPr>
            <a:spLocks noGrp="1"/>
          </p:cNvSpPr>
          <p:nvPr>
            <p:ph type="body" sz="quarter" idx="13"/>
          </p:nvPr>
        </p:nvSpPr>
        <p:spPr/>
        <p:txBody>
          <a:bodyPr/>
          <a:lstStyle/>
          <a:p>
            <a:r>
              <a:rPr lang="nb-NO" dirty="0"/>
              <a:t>Fase 2: </a:t>
            </a:r>
            <a:r>
              <a:rPr lang="en-GB" dirty="0"/>
              <a:t>Creare una strategia multiforme per la sicurezza della catena di approvvigionamento</a:t>
            </a:r>
          </a:p>
        </p:txBody>
      </p:sp>
      <p:sp>
        <p:nvSpPr>
          <p:cNvPr id="3" name="Text Placeholder 2">
            <a:extLst>
              <a:ext uri="{FF2B5EF4-FFF2-40B4-BE49-F238E27FC236}">
                <a16:creationId xmlns:a16="http://schemas.microsoft.com/office/drawing/2014/main" id="{6328D2BD-1FE1-01F4-E802-A7349C51C610}"/>
              </a:ext>
            </a:extLst>
          </p:cNvPr>
          <p:cNvSpPr>
            <a:spLocks noGrp="1"/>
          </p:cNvSpPr>
          <p:nvPr>
            <p:ph type="body" sz="quarter" idx="14"/>
          </p:nvPr>
        </p:nvSpPr>
        <p:spPr/>
        <p:txBody>
          <a:bodyPr/>
          <a:lstStyle/>
          <a:p>
            <a:r>
              <a:rPr lang="en-GB" dirty="0"/>
              <a:t>Gli attacchi alla catena di approvvigionamento possono avere diversi obiettivi, tra cui il riscatto, il sabotaggio e il furto di proprietà intellettuale. Questi attacchi possono assumere molte forme, come l'iniezione di codice dannoso in software legittimi, il dirottamento degli aggiornamenti software e gli attacchi alle tecnologie informatiche e operative.</a:t>
            </a:r>
          </a:p>
          <a:p>
            <a:endParaRPr lang="en-GB" dirty="0"/>
          </a:p>
          <a:p>
            <a:r>
              <a:rPr lang="en-GB" dirty="0"/>
              <a:t>Gli attacchi alla catena di approvvigionamento possono sfruttare le vulnerabilità in:</a:t>
            </a:r>
          </a:p>
          <a:p>
            <a:pPr lvl="1"/>
            <a:r>
              <a:rPr lang="en-GB" dirty="0"/>
              <a:t>Il flusso fisico delle risorse, compresi i processi di lavorazione, confezionamento e distribuzione.</a:t>
            </a:r>
          </a:p>
          <a:p>
            <a:pPr lvl="1"/>
            <a:r>
              <a:rPr lang="en-GB" dirty="0"/>
              <a:t>Il flusso virtuale di dati o software, ovvero tutti i flussi virtuali tra sistemi e dispositivi connessi.</a:t>
            </a:r>
          </a:p>
        </p:txBody>
      </p:sp>
    </p:spTree>
    <p:extLst>
      <p:ext uri="{BB962C8B-B14F-4D97-AF65-F5344CB8AC3E}">
        <p14:creationId xmlns:p14="http://schemas.microsoft.com/office/powerpoint/2010/main" val="844447747"/>
      </p:ext>
    </p:extLst>
  </p:cSld>
  <p:clrMapOvr>
    <a:masterClrMapping/>
  </p:clrMapOvr>
</p:sld>
</file>

<file path=ppt/slides/slide32.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1934D1F-9C40-3C81-748C-7E78137F6B9B}"/>
              </a:ext>
            </a:extLst>
          </p:cNvPr>
          <p:cNvSpPr>
            <a:spLocks noGrp="1"/>
          </p:cNvSpPr>
          <p:nvPr>
            <p:ph type="body" sz="quarter" idx="13"/>
          </p:nvPr>
        </p:nvSpPr>
        <p:spPr/>
        <p:txBody>
          <a:bodyPr/>
          <a:lstStyle/>
          <a:p>
            <a:r>
              <a:rPr lang="nb-NO" dirty="0"/>
              <a:t>Fase 3: </a:t>
            </a:r>
            <a:r>
              <a:rPr lang="en-GB" dirty="0"/>
              <a:t>Gestire i rischi legati agli endpoint del lavoro remoto</a:t>
            </a:r>
          </a:p>
        </p:txBody>
      </p:sp>
      <p:sp>
        <p:nvSpPr>
          <p:cNvPr id="3" name="Text Placeholder 2">
            <a:extLst>
              <a:ext uri="{FF2B5EF4-FFF2-40B4-BE49-F238E27FC236}">
                <a16:creationId xmlns:a16="http://schemas.microsoft.com/office/drawing/2014/main" id="{30A16A51-9F91-05FE-5859-982C8274C3D8}"/>
              </a:ext>
            </a:extLst>
          </p:cNvPr>
          <p:cNvSpPr>
            <a:spLocks noGrp="1"/>
          </p:cNvSpPr>
          <p:nvPr>
            <p:ph type="body" sz="quarter" idx="14"/>
          </p:nvPr>
        </p:nvSpPr>
        <p:spPr/>
        <p:txBody>
          <a:bodyPr/>
          <a:lstStyle/>
          <a:p>
            <a:r>
              <a:rPr lang="en-GB" dirty="0"/>
              <a:t>Le organizzazioni sono esposte a rischi causati da comportamenti non autorizzati dei dipendenti dei loro fornitori. </a:t>
            </a:r>
          </a:p>
          <a:p>
            <a:r>
              <a:rPr lang="en-GB" dirty="0"/>
              <a:t>I rischi più comuni includono la perdita o il furto di dispositivi, il download di dati sensibili da parte dei dipendenti senza protezioni offline o l'introduzione di applicazioni IT ombra, keylogger, file e varie minacce persistenti.</a:t>
            </a:r>
          </a:p>
          <a:p>
            <a:r>
              <a:rPr lang="en-GB" dirty="0"/>
              <a:t>Gli strumenti di sicurezza tradizionali, come le reti private virtuali (VPN) e l'infrastruttura desktop virtuale (VDI), non sono in grado di proteggere efficacemente le organizzazioni e mitigare queste minacce. Questi strumenti si basano sul rispetto delle politiche di sicurezza da parte degli utenti finali prima e dopo la connessione alle reti protette. Le organizzazioni e i responsabili della catena di fornitura devono monitorare il modo in cui i dipendenti remoti utilizzano i propri dispositivi per proteggere la catena di fornitura.</a:t>
            </a:r>
          </a:p>
        </p:txBody>
      </p:sp>
    </p:spTree>
    <p:extLst>
      <p:ext uri="{BB962C8B-B14F-4D97-AF65-F5344CB8AC3E}">
        <p14:creationId xmlns:p14="http://schemas.microsoft.com/office/powerpoint/2010/main" val="497790533"/>
      </p:ext>
    </p:extLst>
  </p:cSld>
  <p:clrMapOvr>
    <a:masterClrMapping/>
  </p:clrMapOvr>
</p:sld>
</file>

<file path=ppt/slides/slide33.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13B8064-8BC6-EC73-9A75-5A2340E2E101}"/>
              </a:ext>
            </a:extLst>
          </p:cNvPr>
          <p:cNvSpPr>
            <a:spLocks noGrp="1"/>
          </p:cNvSpPr>
          <p:nvPr>
            <p:ph type="body" sz="quarter" idx="13"/>
          </p:nvPr>
        </p:nvSpPr>
        <p:spPr/>
        <p:txBody>
          <a:bodyPr/>
          <a:lstStyle/>
          <a:p>
            <a:r>
              <a:rPr lang="nb-NO" dirty="0"/>
              <a:t>Fase 4: Monitoraggio continuo dei rischi legati a terzi</a:t>
            </a:r>
            <a:endParaRPr lang="en-GB" dirty="0"/>
          </a:p>
        </p:txBody>
      </p:sp>
      <p:sp>
        <p:nvSpPr>
          <p:cNvPr id="3" name="Text Placeholder 2">
            <a:extLst>
              <a:ext uri="{FF2B5EF4-FFF2-40B4-BE49-F238E27FC236}">
                <a16:creationId xmlns:a16="http://schemas.microsoft.com/office/drawing/2014/main" id="{DD502F3B-A173-213D-DA2F-CB1BBA91CAB5}"/>
              </a:ext>
            </a:extLst>
          </p:cNvPr>
          <p:cNvSpPr>
            <a:spLocks noGrp="1"/>
          </p:cNvSpPr>
          <p:nvPr>
            <p:ph type="body" sz="quarter" idx="14"/>
          </p:nvPr>
        </p:nvSpPr>
        <p:spPr/>
        <p:txBody>
          <a:bodyPr/>
          <a:lstStyle/>
          <a:p>
            <a:r>
              <a:rPr lang="en-GB" dirty="0"/>
              <a:t>Identificare le risorse aziendali più preziose, in modo che un programma efficace possa stabilire le priorità di ciò che deve essere difeso.</a:t>
            </a:r>
          </a:p>
          <a:p>
            <a:pPr lvl="1"/>
            <a:r>
              <a:rPr lang="en-GB" dirty="0"/>
              <a:t>Informazioni riservate, informazioni sui clienti e proprietà intellettuale </a:t>
            </a:r>
          </a:p>
          <a:p>
            <a:endParaRPr lang="en-GB" dirty="0"/>
          </a:p>
          <a:p>
            <a:r>
              <a:rPr lang="en-GB" dirty="0"/>
              <a:t>Individuare le motivazioni degli attacchi e le risorse sensibili può aiutare a determinare:</a:t>
            </a:r>
          </a:p>
          <a:p>
            <a:pPr lvl="1"/>
            <a:r>
              <a:rPr lang="en-GB" dirty="0"/>
              <a:t>I sistemi e le aree della catena di fornitura che richiedono protezione e come dare priorità agli investimenti nella sicurezza informatica. </a:t>
            </a:r>
          </a:p>
          <a:p>
            <a:endParaRPr lang="en-GB" dirty="0"/>
          </a:p>
          <a:p>
            <a:r>
              <a:rPr lang="en-GB" dirty="0"/>
              <a:t>La protezione continua della catena di fornitura dovrebbe aiutare a scoprire prove di attività già in corso, ottenere una visibilità approfondita e identificare le lacune nella capacità dell'organizzazione di rilevare tali attività.</a:t>
            </a:r>
          </a:p>
        </p:txBody>
      </p:sp>
    </p:spTree>
    <p:extLst>
      <p:ext uri="{BB962C8B-B14F-4D97-AF65-F5344CB8AC3E}">
        <p14:creationId xmlns:p14="http://schemas.microsoft.com/office/powerpoint/2010/main" val="1096809022"/>
      </p:ext>
    </p:extLst>
  </p:cSld>
  <p:clrMapOvr>
    <a:masterClrMapping/>
  </p:clrMapOvr>
</p:sld>
</file>

<file path=ppt/slides/slide34.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2372512-2DC4-46FB-2FF8-5A088D64B2EA}"/>
              </a:ext>
            </a:extLst>
          </p:cNvPr>
          <p:cNvSpPr>
            <a:spLocks noGrp="1"/>
          </p:cNvSpPr>
          <p:nvPr>
            <p:ph type="body" sz="quarter" idx="13"/>
          </p:nvPr>
        </p:nvSpPr>
        <p:spPr/>
        <p:txBody>
          <a:bodyPr/>
          <a:lstStyle/>
          <a:p>
            <a:r>
              <a:rPr lang="nb-NO" dirty="0"/>
              <a:t>Valutazione dei rischi</a:t>
            </a:r>
            <a:endParaRPr lang="en-GB" dirty="0"/>
          </a:p>
        </p:txBody>
      </p:sp>
      <p:sp>
        <p:nvSpPr>
          <p:cNvPr id="3" name="Text Placeholder 2">
            <a:extLst>
              <a:ext uri="{FF2B5EF4-FFF2-40B4-BE49-F238E27FC236}">
                <a16:creationId xmlns:a16="http://schemas.microsoft.com/office/drawing/2014/main" id="{4A1FB4A6-A4B0-3F5B-B942-6218EFC256AC}"/>
              </a:ext>
            </a:extLst>
          </p:cNvPr>
          <p:cNvSpPr>
            <a:spLocks noGrp="1"/>
          </p:cNvSpPr>
          <p:nvPr>
            <p:ph type="body" sz="quarter" idx="14"/>
          </p:nvPr>
        </p:nvSpPr>
        <p:spPr/>
        <p:txBody>
          <a:bodyPr/>
          <a:lstStyle/>
          <a:p>
            <a:endParaRPr lang="en-GB"/>
          </a:p>
        </p:txBody>
      </p:sp>
      <p:pic>
        <p:nvPicPr>
          <p:cNvPr id="1028" name="Picture 4" descr="Free Cybersecurity Risk Assessment Templates | Smartsheet">
            <a:extLst>
              <a:ext uri="{FF2B5EF4-FFF2-40B4-BE49-F238E27FC236}">
                <a16:creationId xmlns:a16="http://schemas.microsoft.com/office/drawing/2014/main" id="{41526FD1-D3FA-666F-A547-5601B6C24CC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59443" y="0"/>
            <a:ext cx="7652593" cy="8229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2877102"/>
      </p:ext>
    </p:extLst>
  </p:cSld>
  <p:clrMapOvr>
    <a:masterClrMapping/>
  </p:clrMapOvr>
</p:sld>
</file>

<file path=ppt/slides/slide35.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E6F458B-EEA1-5818-B077-E2F5874030A6}"/>
              </a:ext>
            </a:extLst>
          </p:cNvPr>
          <p:cNvSpPr>
            <a:spLocks noGrp="1"/>
          </p:cNvSpPr>
          <p:nvPr>
            <p:ph type="body" sz="quarter" idx="13"/>
          </p:nvPr>
        </p:nvSpPr>
        <p:spPr/>
        <p:txBody>
          <a:bodyPr/>
          <a:lstStyle/>
          <a:p>
            <a:r>
              <a:rPr lang="nb-NO" dirty="0"/>
              <a:t>Strategie di mitigazione per MTS</a:t>
            </a:r>
            <a:endParaRPr lang="en-GB" dirty="0"/>
          </a:p>
        </p:txBody>
      </p:sp>
      <p:pic>
        <p:nvPicPr>
          <p:cNvPr id="4" name="Picture 3">
            <a:extLst>
              <a:ext uri="{FF2B5EF4-FFF2-40B4-BE49-F238E27FC236}">
                <a16:creationId xmlns:a16="http://schemas.microsoft.com/office/drawing/2014/main" id="{645187D4-74B1-406B-2C9E-5140889224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13561" y="1120363"/>
            <a:ext cx="9877691" cy="7109237"/>
          </a:xfrm>
          <a:prstGeom prst="rect">
            <a:avLst/>
          </a:prstGeom>
        </p:spPr>
      </p:pic>
    </p:spTree>
    <p:extLst>
      <p:ext uri="{BB962C8B-B14F-4D97-AF65-F5344CB8AC3E}">
        <p14:creationId xmlns:p14="http://schemas.microsoft.com/office/powerpoint/2010/main" val="2463201205"/>
      </p:ext>
    </p:extLst>
  </p:cSld>
  <p:clrMapOvr>
    <a:masterClrMapping/>
  </p:clrMapOvr>
</p:sld>
</file>

<file path=ppt/slides/slide36.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FC68DD5-3358-4624-DA35-F45E32FE852F}"/>
              </a:ext>
            </a:extLst>
          </p:cNvPr>
          <p:cNvSpPr>
            <a:spLocks noGrp="1"/>
          </p:cNvSpPr>
          <p:nvPr>
            <p:ph type="body" sz="quarter" idx="13"/>
          </p:nvPr>
        </p:nvSpPr>
        <p:spPr/>
        <p:txBody>
          <a:bodyPr/>
          <a:lstStyle/>
          <a:p>
            <a:r>
              <a:rPr lang="nb-NO" dirty="0"/>
              <a:t>Migliori pratiche</a:t>
            </a:r>
            <a:endParaRPr lang="en-GB" dirty="0"/>
          </a:p>
        </p:txBody>
      </p:sp>
      <p:sp>
        <p:nvSpPr>
          <p:cNvPr id="3" name="Text Placeholder 2">
            <a:extLst>
              <a:ext uri="{FF2B5EF4-FFF2-40B4-BE49-F238E27FC236}">
                <a16:creationId xmlns:a16="http://schemas.microsoft.com/office/drawing/2014/main" id="{6E45F06E-C9F1-FC16-E1AB-8B1DAA92D98E}"/>
              </a:ext>
            </a:extLst>
          </p:cNvPr>
          <p:cNvSpPr>
            <a:spLocks noGrp="1"/>
          </p:cNvSpPr>
          <p:nvPr>
            <p:ph type="body" sz="quarter" idx="14"/>
          </p:nvPr>
        </p:nvSpPr>
        <p:spPr>
          <a:xfrm>
            <a:off x="639317" y="1447800"/>
            <a:ext cx="5513832" cy="4968240"/>
          </a:xfrm>
        </p:spPr>
        <p:txBody>
          <a:bodyPr/>
          <a:lstStyle/>
          <a:p>
            <a:r>
              <a:rPr lang="en-GB" dirty="0"/>
              <a:t>Le aziende adottano un approccio multiforme alla mitigazione dei rischi e pratiche consolidate possono ridurre significativamente l'ansia legata alle minacce alla sicurezza. </a:t>
            </a:r>
          </a:p>
          <a:p>
            <a:r>
              <a:rPr lang="en-GB" dirty="0"/>
              <a:t>Programmi di formazione sulla sicurezza informatica, insieme a software aggiornato</a:t>
            </a:r>
          </a:p>
          <a:p>
            <a:r>
              <a:rPr lang="en-GB" dirty="0"/>
              <a:t>Le soluzioni di gestione degli accessi privilegiati, l'autenticazione a più fattori e il backup dinamico dei dati sono tutti componenti essenziali di una strategia efficace </a:t>
            </a:r>
          </a:p>
          <a:p>
            <a:r>
              <a:rPr lang="en-GB" dirty="0"/>
              <a:t>Zero-trust (architettura)</a:t>
            </a:r>
          </a:p>
        </p:txBody>
      </p:sp>
      <p:sp>
        <p:nvSpPr>
          <p:cNvPr id="4" name="AutoShape 2" descr="Zero Trust Architecture: 2024 Complete Guide | StrongDM">
            <a:extLst>
              <a:ext uri="{FF2B5EF4-FFF2-40B4-BE49-F238E27FC236}">
                <a16:creationId xmlns:a16="http://schemas.microsoft.com/office/drawing/2014/main" id="{C6755391-4EF9-A79F-6DBF-A71FEBFA252B}"/>
              </a:ext>
            </a:extLst>
          </p:cNvPr>
          <p:cNvSpPr>
            <a:spLocks noChangeAspect="1" noChangeArrowheads="1"/>
          </p:cNvSpPr>
          <p:nvPr/>
        </p:nvSpPr>
        <p:spPr bwMode="auto">
          <a:xfrm>
            <a:off x="7132320" y="3931920"/>
            <a:ext cx="365760" cy="36576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09728" tIns="54864" rIns="109728" bIns="54864" numCol="1" anchor="t" anchorCtr="0" compatLnSpc="1">
            <a:prstTxWarp prst="textNoShape">
              <a:avLst/>
            </a:prstTxWarp>
          </a:bodyPr>
          <a:lstStyle/>
          <a:p>
            <a:pPr defTabSz="1097280" eaLnBrk="0" fontAlgn="base" hangingPunct="0">
              <a:spcBef>
                <a:spcPct val="0"/>
              </a:spcBef>
              <a:spcAft>
                <a:spcPct val="0"/>
              </a:spcAft>
            </a:pPr>
            <a:endParaRPr lang="en-GB" sz="2160">
              <a:solidFill>
                <a:srgbClr val="000000"/>
              </a:solidFill>
              <a:latin typeface="Calibri" pitchFamily="34" charset="0"/>
            </a:endParaRPr>
          </a:p>
        </p:txBody>
      </p:sp>
      <p:pic>
        <p:nvPicPr>
          <p:cNvPr id="5" name="Picture 4">
            <a:extLst>
              <a:ext uri="{FF2B5EF4-FFF2-40B4-BE49-F238E27FC236}">
                <a16:creationId xmlns:a16="http://schemas.microsoft.com/office/drawing/2014/main" id="{BE815700-8E87-02DE-0310-D21F6C877C2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39521" y="1447801"/>
            <a:ext cx="8818895" cy="4960628"/>
          </a:xfrm>
          <a:prstGeom prst="rect">
            <a:avLst/>
          </a:prstGeom>
        </p:spPr>
      </p:pic>
    </p:spTree>
    <p:custDataLst>
      <p:tags r:id="rId1"/>
    </p:custDataLst>
    <p:extLst>
      <p:ext uri="{BB962C8B-B14F-4D97-AF65-F5344CB8AC3E}">
        <p14:creationId xmlns:p14="http://schemas.microsoft.com/office/powerpoint/2010/main" val="407485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par>
                          <p:cTn id="23" fill="hold">
                            <p:stCondLst>
                              <p:cond delay="500"/>
                            </p:stCondLst>
                            <p:childTnLst>
                              <p:par>
                                <p:cTn id="24" presetID="16" presetClass="entr" presetSubtype="21" fill="hold" nodeType="after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barn(inVertical)">
                                      <p:cBhvr>
                                        <p:cTn id="2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7.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0D8782B-0AC5-9240-F84B-7C0D35EF85D8}"/>
              </a:ext>
            </a:extLst>
          </p:cNvPr>
          <p:cNvSpPr>
            <a:spLocks noGrp="1"/>
          </p:cNvSpPr>
          <p:nvPr>
            <p:ph type="body" sz="quarter" idx="13"/>
          </p:nvPr>
        </p:nvSpPr>
        <p:spPr/>
        <p:txBody>
          <a:bodyPr/>
          <a:lstStyle/>
          <a:p>
            <a:r>
              <a:rPr lang="nb-NO" dirty="0"/>
              <a:t>Quindi</a:t>
            </a:r>
            <a:endParaRPr lang="en-GB" dirty="0"/>
          </a:p>
        </p:txBody>
      </p:sp>
      <p:sp>
        <p:nvSpPr>
          <p:cNvPr id="3" name="Text Placeholder 2">
            <a:extLst>
              <a:ext uri="{FF2B5EF4-FFF2-40B4-BE49-F238E27FC236}">
                <a16:creationId xmlns:a16="http://schemas.microsoft.com/office/drawing/2014/main" id="{5978C797-C87F-C160-04A9-FEC402175734}"/>
              </a:ext>
            </a:extLst>
          </p:cNvPr>
          <p:cNvSpPr>
            <a:spLocks noGrp="1"/>
          </p:cNvSpPr>
          <p:nvPr>
            <p:ph type="body" sz="quarter" idx="14"/>
          </p:nvPr>
        </p:nvSpPr>
        <p:spPr/>
        <p:txBody>
          <a:bodyPr/>
          <a:lstStyle/>
          <a:p>
            <a:r>
              <a:rPr lang="nb-NO" dirty="0"/>
              <a:t>Le persone come parte della catena di approvvigionamento</a:t>
            </a:r>
          </a:p>
          <a:p>
            <a:r>
              <a:rPr lang="nb-NO" dirty="0"/>
              <a:t>All'interno dell'organizzazione</a:t>
            </a:r>
          </a:p>
          <a:p>
            <a:r>
              <a:rPr lang="nb-NO" dirty="0"/>
              <a:t>Al di fuori dell'organizzazione</a:t>
            </a:r>
          </a:p>
          <a:p>
            <a:endParaRPr lang="nb-NO" dirty="0"/>
          </a:p>
          <a:p>
            <a:endParaRPr lang="nb-NO" dirty="0"/>
          </a:p>
          <a:p>
            <a:endParaRPr lang="nb-NO" dirty="0"/>
          </a:p>
        </p:txBody>
      </p:sp>
    </p:spTree>
    <p:custDataLst>
      <p:tags r:id="rId1"/>
    </p:custDataLst>
    <p:extLst>
      <p:ext uri="{BB962C8B-B14F-4D97-AF65-F5344CB8AC3E}">
        <p14:creationId xmlns:p14="http://schemas.microsoft.com/office/powerpoint/2010/main" val="923878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8.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C5AD561-29A2-D20C-E52C-A9EEC451A578}"/>
              </a:ext>
            </a:extLst>
          </p:cNvPr>
          <p:cNvSpPr>
            <a:spLocks noGrp="1"/>
          </p:cNvSpPr>
          <p:nvPr>
            <p:ph type="body" sz="quarter" idx="13"/>
          </p:nvPr>
        </p:nvSpPr>
        <p:spPr/>
        <p:txBody>
          <a:bodyPr/>
          <a:lstStyle/>
          <a:p>
            <a:r>
              <a:rPr lang="nb-NO" dirty="0"/>
              <a:t>Analisi del rischio personale</a:t>
            </a:r>
            <a:endParaRPr lang="en-GB" dirty="0"/>
          </a:p>
        </p:txBody>
      </p:sp>
      <p:sp>
        <p:nvSpPr>
          <p:cNvPr id="3" name="Text Placeholder 2">
            <a:extLst>
              <a:ext uri="{FF2B5EF4-FFF2-40B4-BE49-F238E27FC236}">
                <a16:creationId xmlns:a16="http://schemas.microsoft.com/office/drawing/2014/main" id="{426CEFEB-28C4-DF9B-978C-70020CF985ED}"/>
              </a:ext>
            </a:extLst>
          </p:cNvPr>
          <p:cNvSpPr>
            <a:spLocks noGrp="1"/>
          </p:cNvSpPr>
          <p:nvPr>
            <p:ph type="body" sz="quarter" idx="14"/>
          </p:nvPr>
        </p:nvSpPr>
        <p:spPr/>
        <p:txBody>
          <a:bodyPr/>
          <a:lstStyle/>
          <a:p>
            <a:r>
              <a:rPr lang="en-GB" dirty="0"/>
              <a:t>Su una scala da 1 a 100, qual è il tuo grado di vulnerabilità percepito nei confronti del social engineering?</a:t>
            </a:r>
          </a:p>
          <a:p>
            <a:r>
              <a:rPr lang="en-GB" dirty="0"/>
              <a:t>Quanto grave sarà per te?</a:t>
            </a:r>
          </a:p>
          <a:p>
            <a:endParaRPr lang="nb-NO" dirty="0"/>
          </a:p>
          <a:p>
            <a:endParaRPr lang="nb-NO" dirty="0"/>
          </a:p>
          <a:p>
            <a:r>
              <a:rPr lang="nb-NO" dirty="0"/>
              <a:t>Tailgating?</a:t>
            </a:r>
          </a:p>
          <a:p>
            <a:endParaRPr lang="nb-NO" dirty="0"/>
          </a:p>
          <a:p>
            <a:endParaRPr lang="nb-NO" dirty="0"/>
          </a:p>
          <a:p>
            <a:r>
              <a:rPr lang="nb-NO" dirty="0"/>
              <a:t>Watering hole?</a:t>
            </a:r>
          </a:p>
          <a:p>
            <a:endParaRPr lang="en-GB" dirty="0"/>
          </a:p>
        </p:txBody>
      </p:sp>
      <p:pic>
        <p:nvPicPr>
          <p:cNvPr id="2050" name="Picture 2" descr="Watering Hole 101 - Threat Encyclopedia">
            <a:extLst>
              <a:ext uri="{FF2B5EF4-FFF2-40B4-BE49-F238E27FC236}">
                <a16:creationId xmlns:a16="http://schemas.microsoft.com/office/drawing/2014/main" id="{F2F342E0-E385-912C-218E-FE668F6FA1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77883" y="2565748"/>
            <a:ext cx="6725092" cy="5041298"/>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940511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7" end="7"/>
                                            </p:txEl>
                                          </p:spTgt>
                                        </p:tgtEl>
                                        <p:attrNameLst>
                                          <p:attrName>style.visibility</p:attrName>
                                        </p:attrNameLst>
                                      </p:cBhvr>
                                      <p:to>
                                        <p:strVal val="visible"/>
                                      </p:to>
                                    </p:set>
                                    <p:animEffect transition="in" filter="fade">
                                      <p:cBhvr>
                                        <p:cTn id="22" dur="500"/>
                                        <p:tgtEl>
                                          <p:spTgt spid="3">
                                            <p:txEl>
                                              <p:pRg st="7" end="7"/>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2050"/>
                                        </p:tgtEl>
                                        <p:attrNameLst>
                                          <p:attrName>style.visibility</p:attrName>
                                        </p:attrNameLst>
                                      </p:cBhvr>
                                      <p:to>
                                        <p:strVal val="visible"/>
                                      </p:to>
                                    </p:set>
                                    <p:animEffect transition="in" filter="fade">
                                      <p:cBhvr>
                                        <p:cTn id="25"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9.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9AA0546-12B2-6DD5-5AFF-99D2C435735A}"/>
              </a:ext>
            </a:extLst>
          </p:cNvPr>
          <p:cNvSpPr>
            <a:spLocks noGrp="1"/>
          </p:cNvSpPr>
          <p:nvPr>
            <p:ph type="body" sz="quarter" idx="13"/>
          </p:nvPr>
        </p:nvSpPr>
        <p:spPr/>
        <p:txBody>
          <a:bodyPr/>
          <a:lstStyle/>
          <a:p>
            <a:endParaRPr lang="en-GB"/>
          </a:p>
        </p:txBody>
      </p:sp>
      <p:sp>
        <p:nvSpPr>
          <p:cNvPr id="3" name="Text Placeholder 2">
            <a:extLst>
              <a:ext uri="{FF2B5EF4-FFF2-40B4-BE49-F238E27FC236}">
                <a16:creationId xmlns:a16="http://schemas.microsoft.com/office/drawing/2014/main" id="{D196E831-F2F5-C385-04CE-B854B84A7811}"/>
              </a:ext>
            </a:extLst>
          </p:cNvPr>
          <p:cNvSpPr>
            <a:spLocks noGrp="1"/>
          </p:cNvSpPr>
          <p:nvPr>
            <p:ph type="body" sz="quarter" idx="14"/>
          </p:nvPr>
        </p:nvSpPr>
        <p:spPr/>
        <p:txBody>
          <a:bodyPr/>
          <a:lstStyle/>
          <a:p>
            <a:endParaRPr lang="en-GB" dirty="0"/>
          </a:p>
        </p:txBody>
      </p:sp>
      <p:pic>
        <p:nvPicPr>
          <p:cNvPr id="4" name="Picture 3">
            <a:extLst>
              <a:ext uri="{FF2B5EF4-FFF2-40B4-BE49-F238E27FC236}">
                <a16:creationId xmlns:a16="http://schemas.microsoft.com/office/drawing/2014/main" id="{BDEEC5EE-F04C-9A1D-9DB0-500395D59E8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793788" cy="8229600"/>
          </a:xfrm>
          <a:prstGeom prst="rect">
            <a:avLst/>
          </a:prstGeom>
        </p:spPr>
      </p:pic>
      <p:pic>
        <p:nvPicPr>
          <p:cNvPr id="3074" name="Picture 2" descr="10 tips to protect yourself against a phishing attack">
            <a:extLst>
              <a:ext uri="{FF2B5EF4-FFF2-40B4-BE49-F238E27FC236}">
                <a16:creationId xmlns:a16="http://schemas.microsoft.com/office/drawing/2014/main" id="{3366C679-71E0-C6D4-B2DA-DDD7DA617B4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91600" y="0"/>
            <a:ext cx="5707380" cy="8229600"/>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a:extLst>
              <a:ext uri="{FF2B5EF4-FFF2-40B4-BE49-F238E27FC236}">
                <a16:creationId xmlns:a16="http://schemas.microsoft.com/office/drawing/2014/main" id="{6C3705DC-2D55-A253-809D-A2378E187E5A}"/>
              </a:ext>
            </a:extLst>
          </p:cNvPr>
          <p:cNvGrpSpPr/>
          <p:nvPr/>
        </p:nvGrpSpPr>
        <p:grpSpPr>
          <a:xfrm>
            <a:off x="10972801" y="7594540"/>
            <a:ext cx="2591913" cy="481557"/>
            <a:chOff x="5179092" y="5483822"/>
            <a:chExt cx="3294001" cy="612000"/>
          </a:xfrm>
        </p:grpSpPr>
        <p:pic>
          <p:nvPicPr>
            <p:cNvPr id="6" name="Picture 5">
              <a:extLst>
                <a:ext uri="{FF2B5EF4-FFF2-40B4-BE49-F238E27FC236}">
                  <a16:creationId xmlns:a16="http://schemas.microsoft.com/office/drawing/2014/main" id="{F685F6F8-4C1C-024C-0D81-0295F26E2E0F}"/>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7" name="Picture 6">
              <a:extLst>
                <a:ext uri="{FF2B5EF4-FFF2-40B4-BE49-F238E27FC236}">
                  <a16:creationId xmlns:a16="http://schemas.microsoft.com/office/drawing/2014/main" id="{F9F24E6B-7F82-B911-F0EA-DBCA52177C03}"/>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spTree>
    <p:custDataLst>
      <p:tags r:id="rId1"/>
    </p:custDataLst>
    <p:extLst>
      <p:ext uri="{BB962C8B-B14F-4D97-AF65-F5344CB8AC3E}">
        <p14:creationId xmlns:p14="http://schemas.microsoft.com/office/powerpoint/2010/main" val="1288388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nodeType="clickEffect">
                                  <p:stCondLst>
                                    <p:cond delay="0"/>
                                  </p:stCondLst>
                                  <p:childTnLst>
                                    <p:set>
                                      <p:cBhvr>
                                        <p:cTn id="10" dur="1" fill="hold">
                                          <p:stCondLst>
                                            <p:cond delay="0"/>
                                          </p:stCondLst>
                                        </p:cTn>
                                        <p:tgtEl>
                                          <p:spTgt spid="3074"/>
                                        </p:tgtEl>
                                        <p:attrNameLst>
                                          <p:attrName>style.visibility</p:attrName>
                                        </p:attrNameLst>
                                      </p:cBhvr>
                                      <p:to>
                                        <p:strVal val="visible"/>
                                      </p:to>
                                    </p:set>
                                    <p:animEffect transition="in" filter="barn(inVertical)">
                                      <p:cBhvr>
                                        <p:cTn id="11"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3DC7FD2-4870-44A0-A3EF-721356460BB9}"/>
              </a:ext>
            </a:extLst>
          </p:cNvPr>
          <p:cNvPicPr>
            <a:picLocks noChangeAspect="1"/>
          </p:cNvPicPr>
          <p:nvPr/>
        </p:nvPicPr>
        <p:blipFill>
          <a:blip r:embed="rId4">
            <a:alphaModFix amt="20000"/>
            <a:extLst>
              <a:ext uri="{28A0092B-C50C-407E-A947-70E740481C1C}">
                <a14:useLocalDpi xmlns:a14="http://schemas.microsoft.com/office/drawing/2010/main" val="0"/>
              </a:ext>
            </a:extLst>
          </a:blip>
          <a:stretch>
            <a:fillRect/>
          </a:stretch>
        </p:blipFill>
        <p:spPr>
          <a:xfrm>
            <a:off x="0" y="-14340"/>
            <a:ext cx="14630400" cy="8262314"/>
          </a:xfrm>
          <a:prstGeom prst="rect">
            <a:avLst/>
          </a:prstGeom>
        </p:spPr>
      </p:pic>
      <p:sp>
        <p:nvSpPr>
          <p:cNvPr id="5" name="Text Placeholder 4">
            <a:extLst>
              <a:ext uri="{FF2B5EF4-FFF2-40B4-BE49-F238E27FC236}">
                <a16:creationId xmlns:a16="http://schemas.microsoft.com/office/drawing/2014/main" id="{6FA825BC-4C24-3B1F-6A66-F79AB78C1E43}"/>
              </a:ext>
            </a:extLst>
          </p:cNvPr>
          <p:cNvSpPr>
            <a:spLocks noGrp="1"/>
          </p:cNvSpPr>
          <p:nvPr>
            <p:ph type="body" sz="quarter" idx="13"/>
          </p:nvPr>
        </p:nvSpPr>
        <p:spPr/>
        <p:txBody>
          <a:bodyPr/>
          <a:lstStyle/>
          <a:p>
            <a:r>
              <a:rPr lang="nb-NO" dirty="0" err="1"/>
              <a:t>Digitalizzazione</a:t>
            </a:r>
            <a:r>
              <a:rPr lang="nb-NO" dirty="0"/>
              <a:t> marittima</a:t>
            </a:r>
            <a:endParaRPr lang="nb-NO" dirty="0"/>
          </a:p>
        </p:txBody>
      </p:sp>
      <p:sp>
        <p:nvSpPr>
          <p:cNvPr id="6" name="Text Placeholder 5">
            <a:extLst>
              <a:ext uri="{FF2B5EF4-FFF2-40B4-BE49-F238E27FC236}">
                <a16:creationId xmlns:a16="http://schemas.microsoft.com/office/drawing/2014/main" id="{ED858001-252B-CD32-1D9A-46E824F5CBFD}"/>
              </a:ext>
            </a:extLst>
          </p:cNvPr>
          <p:cNvSpPr>
            <a:spLocks noGrp="1"/>
          </p:cNvSpPr>
          <p:nvPr>
            <p:ph type="body" sz="quarter" idx="14"/>
          </p:nvPr>
        </p:nvSpPr>
        <p:spPr/>
        <p:txBody>
          <a:bodyPr/>
          <a:lstStyle/>
          <a:p>
            <a:r>
              <a:rPr lang="nb-NO" dirty="0" err="1"/>
              <a:t>Che </a:t>
            </a:r>
            <a:r>
              <a:rPr lang="nb-NO" dirty="0"/>
              <a:t>cos'è </a:t>
            </a:r>
            <a:r>
              <a:rPr lang="nb-NO" dirty="0" err="1"/>
              <a:t>la digitalizzazione</a:t>
            </a:r>
            <a:r>
              <a:rPr lang="nb-NO" dirty="0"/>
              <a:t> marittima</a:t>
            </a:r>
            <a:endParaRPr lang="nb-NO" dirty="0"/>
          </a:p>
          <a:p>
            <a:pPr lvl="1"/>
            <a:r>
              <a:rPr lang="en-US" b="0" i="0" dirty="0">
                <a:solidFill>
                  <a:srgbClr val="1F1F1F"/>
                </a:solidFill>
                <a:effectLst/>
                <a:latin typeface="ElsevierGulliver"/>
              </a:rPr>
              <a:t>La DT si riferisce ai cambiamenti organizzativi causati dalle tecnologie digitali, che portano alla ridefinizione delle capacità, dei processi e delle relazioni aziendali esistenti (</a:t>
            </a:r>
            <a:r>
              <a:rPr lang="en-US" b="0" i="0" dirty="0" err="1">
                <a:solidFill>
                  <a:srgbClr val="1F1F1F"/>
                </a:solidFill>
                <a:effectLst/>
                <a:latin typeface="ElsevierGulliver"/>
              </a:rPr>
              <a:t>Tijan </a:t>
            </a:r>
            <a:r>
              <a:rPr lang="en-US" b="0" i="0" dirty="0">
                <a:solidFill>
                  <a:srgbClr val="1F1F1F"/>
                </a:solidFill>
                <a:effectLst/>
                <a:latin typeface="ElsevierGulliver"/>
              </a:rPr>
              <a:t>et al., 2021)</a:t>
            </a:r>
            <a:r>
              <a:rPr lang="en-US" b="0" i="0" dirty="0">
                <a:solidFill>
                  <a:srgbClr val="1F1F1F"/>
                </a:solidFill>
                <a:effectLst/>
                <a:latin typeface="ElsevierGulliver"/>
              </a:rPr>
              <a:t>.</a:t>
            </a:r>
          </a:p>
          <a:p>
            <a:pPr lvl="1"/>
            <a:r>
              <a:rPr lang="en-US" dirty="0">
                <a:solidFill>
                  <a:srgbClr val="1F1F1F"/>
                </a:solidFill>
                <a:latin typeface="ElsevierGulliver"/>
              </a:rPr>
              <a:t>Indietro rispetto ad altri settori</a:t>
            </a:r>
            <a:endParaRPr lang="nb-NO" dirty="0"/>
          </a:p>
          <a:p>
            <a:r>
              <a:rPr lang="nb-NO" dirty="0" err="1"/>
              <a:t>Importanza</a:t>
            </a:r>
            <a:endParaRPr lang="nb-NO" dirty="0"/>
          </a:p>
          <a:p>
            <a:pPr lvl="1"/>
            <a:r>
              <a:rPr lang="nb-NO" dirty="0"/>
              <a:t>Il trasporto marittimo è </a:t>
            </a:r>
            <a:r>
              <a:rPr lang="nb-NO" dirty="0" err="1"/>
              <a:t>un settore</a:t>
            </a:r>
            <a:r>
              <a:rPr lang="nb-NO" dirty="0"/>
              <a:t> volatile</a:t>
            </a:r>
            <a:endParaRPr lang="nb-NO" dirty="0"/>
          </a:p>
          <a:p>
            <a:pPr lvl="1"/>
            <a:r>
              <a:rPr lang="nb-NO" dirty="0"/>
              <a:t>Nuove </a:t>
            </a:r>
            <a:r>
              <a:rPr lang="nb-NO" dirty="0" err="1"/>
              <a:t>tecnologie</a:t>
            </a:r>
            <a:endParaRPr lang="nb-NO" dirty="0"/>
          </a:p>
          <a:p>
            <a:pPr lvl="2"/>
            <a:r>
              <a:rPr lang="nb-NO" dirty="0"/>
              <a:t>IT/OT</a:t>
            </a:r>
          </a:p>
          <a:p>
            <a:r>
              <a:rPr lang="en-US" dirty="0" err="1"/>
              <a:t>La digitalizzazione </a:t>
            </a:r>
            <a:r>
              <a:rPr lang="en-US" dirty="0"/>
              <a:t>si applica attualmente a otto ambiti digitali: </a:t>
            </a:r>
          </a:p>
          <a:p>
            <a:pPr lvl="2"/>
            <a:r>
              <a:rPr lang="en-US" dirty="0"/>
              <a:t>Veicoli autonomi e robotica; Intelligenza artificiale; Big Data; Realtà virtuale, aumentata e mista; Internet delle cose; Cloud e edge computing; Sicurezza digitale; Stampa 3D; Ingegneria additiva</a:t>
            </a:r>
          </a:p>
          <a:p>
            <a:pPr lvl="2"/>
            <a:r>
              <a:rPr lang="en-US" dirty="0"/>
              <a:t>Mancanza di ricerca, in particolare nel settore marittimo</a:t>
            </a:r>
            <a:endParaRPr lang="nb-NO" dirty="0"/>
          </a:p>
        </p:txBody>
      </p:sp>
    </p:spTree>
    <p:custDataLst>
      <p:tags r:id="rId1"/>
    </p:custDataLst>
    <p:extLst>
      <p:ext uri="{BB962C8B-B14F-4D97-AF65-F5344CB8AC3E}">
        <p14:creationId xmlns:p14="http://schemas.microsoft.com/office/powerpoint/2010/main" val="3707383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xEl>
                                              <p:pRg st="1" end="1"/>
                                            </p:txEl>
                                          </p:spTgt>
                                        </p:tgtEl>
                                        <p:attrNameLst>
                                          <p:attrName>style.visibility</p:attrName>
                                        </p:attrNameLst>
                                      </p:cBhvr>
                                      <p:to>
                                        <p:strVal val="visible"/>
                                      </p:to>
                                    </p:set>
                                    <p:animEffect transition="in" filter="fade">
                                      <p:cBhvr>
                                        <p:cTn id="10" dur="500"/>
                                        <p:tgtEl>
                                          <p:spTgt spid="6">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animEffect transition="in" filter="fade">
                                      <p:cBhvr>
                                        <p:cTn id="13" dur="500"/>
                                        <p:tgtEl>
                                          <p:spTgt spid="6">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6">
                                            <p:txEl>
                                              <p:pRg st="3" end="3"/>
                                            </p:txEl>
                                          </p:spTgt>
                                        </p:tgtEl>
                                        <p:attrNameLst>
                                          <p:attrName>style.visibility</p:attrName>
                                        </p:attrNameLst>
                                      </p:cBhvr>
                                      <p:to>
                                        <p:strVal val="visible"/>
                                      </p:to>
                                    </p:set>
                                    <p:animEffect transition="in" filter="fade">
                                      <p:cBhvr>
                                        <p:cTn id="18" dur="500"/>
                                        <p:tgtEl>
                                          <p:spTgt spid="6">
                                            <p:txEl>
                                              <p:pRg st="3" end="3"/>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6">
                                            <p:txEl>
                                              <p:pRg st="4" end="4"/>
                                            </p:txEl>
                                          </p:spTgt>
                                        </p:tgtEl>
                                        <p:attrNameLst>
                                          <p:attrName>style.visibility</p:attrName>
                                        </p:attrNameLst>
                                      </p:cBhvr>
                                      <p:to>
                                        <p:strVal val="visible"/>
                                      </p:to>
                                    </p:set>
                                    <p:animEffect transition="in" filter="fade">
                                      <p:cBhvr>
                                        <p:cTn id="21" dur="500"/>
                                        <p:tgtEl>
                                          <p:spTgt spid="6">
                                            <p:txEl>
                                              <p:pRg st="4" end="4"/>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6">
                                            <p:txEl>
                                              <p:pRg st="5" end="5"/>
                                            </p:txEl>
                                          </p:spTgt>
                                        </p:tgtEl>
                                        <p:attrNameLst>
                                          <p:attrName>style.visibility</p:attrName>
                                        </p:attrNameLst>
                                      </p:cBhvr>
                                      <p:to>
                                        <p:strVal val="visible"/>
                                      </p:to>
                                    </p:set>
                                    <p:animEffect transition="in" filter="fade">
                                      <p:cBhvr>
                                        <p:cTn id="24" dur="500"/>
                                        <p:tgtEl>
                                          <p:spTgt spid="6">
                                            <p:txEl>
                                              <p:pRg st="5" end="5"/>
                                            </p:txEl>
                                          </p:spTgt>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6">
                                            <p:txEl>
                                              <p:pRg st="6" end="6"/>
                                            </p:txEl>
                                          </p:spTgt>
                                        </p:tgtEl>
                                        <p:attrNameLst>
                                          <p:attrName>style.visibility</p:attrName>
                                        </p:attrNameLst>
                                      </p:cBhvr>
                                      <p:to>
                                        <p:strVal val="visible"/>
                                      </p:to>
                                    </p:set>
                                    <p:animEffect transition="in" filter="fade">
                                      <p:cBhvr>
                                        <p:cTn id="27" dur="500"/>
                                        <p:tgtEl>
                                          <p:spTgt spid="6">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6">
                                            <p:txEl>
                                              <p:pRg st="7" end="7"/>
                                            </p:txEl>
                                          </p:spTgt>
                                        </p:tgtEl>
                                        <p:attrNameLst>
                                          <p:attrName>style.visibility</p:attrName>
                                        </p:attrNameLst>
                                      </p:cBhvr>
                                      <p:to>
                                        <p:strVal val="visible"/>
                                      </p:to>
                                    </p:set>
                                    <p:animEffect transition="in" filter="fade">
                                      <p:cBhvr>
                                        <p:cTn id="32" dur="500"/>
                                        <p:tgtEl>
                                          <p:spTgt spid="6">
                                            <p:txEl>
                                              <p:pRg st="7" end="7"/>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6">
                                            <p:txEl>
                                              <p:pRg st="8" end="8"/>
                                            </p:txEl>
                                          </p:spTgt>
                                        </p:tgtEl>
                                        <p:attrNameLst>
                                          <p:attrName>style.visibility</p:attrName>
                                        </p:attrNameLst>
                                      </p:cBhvr>
                                      <p:to>
                                        <p:strVal val="visible"/>
                                      </p:to>
                                    </p:set>
                                    <p:animEffect transition="in" filter="fade">
                                      <p:cBhvr>
                                        <p:cTn id="35" dur="500"/>
                                        <p:tgtEl>
                                          <p:spTgt spid="6">
                                            <p:txEl>
                                              <p:pRg st="8" end="8"/>
                                            </p:txEl>
                                          </p:spTgt>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6">
                                            <p:txEl>
                                              <p:pRg st="9" end="9"/>
                                            </p:txEl>
                                          </p:spTgt>
                                        </p:tgtEl>
                                        <p:attrNameLst>
                                          <p:attrName>style.visibility</p:attrName>
                                        </p:attrNameLst>
                                      </p:cBhvr>
                                      <p:to>
                                        <p:strVal val="visible"/>
                                      </p:to>
                                    </p:set>
                                    <p:animEffect transition="in" filter="fade">
                                      <p:cBhvr>
                                        <p:cTn id="38" dur="500"/>
                                        <p:tgtEl>
                                          <p:spTgt spid="6">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40.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E71243D-4641-E489-CD12-0EF08C233F6D}"/>
              </a:ext>
            </a:extLst>
          </p:cNvPr>
          <p:cNvSpPr>
            <a:spLocks noGrp="1"/>
          </p:cNvSpPr>
          <p:nvPr>
            <p:ph type="body" sz="quarter" idx="13"/>
          </p:nvPr>
        </p:nvSpPr>
        <p:spPr/>
        <p:txBody>
          <a:bodyPr/>
          <a:lstStyle/>
          <a:p>
            <a:endParaRPr lang="en-GB"/>
          </a:p>
        </p:txBody>
      </p:sp>
      <p:sp>
        <p:nvSpPr>
          <p:cNvPr id="3" name="Text Placeholder 2">
            <a:extLst>
              <a:ext uri="{FF2B5EF4-FFF2-40B4-BE49-F238E27FC236}">
                <a16:creationId xmlns:a16="http://schemas.microsoft.com/office/drawing/2014/main" id="{119F9D68-4B1B-53BD-B38F-BD226D0A5F73}"/>
              </a:ext>
            </a:extLst>
          </p:cNvPr>
          <p:cNvSpPr>
            <a:spLocks noGrp="1"/>
          </p:cNvSpPr>
          <p:nvPr>
            <p:ph type="body" sz="quarter" idx="14"/>
          </p:nvPr>
        </p:nvSpPr>
        <p:spPr/>
        <p:txBody>
          <a:bodyPr/>
          <a:lstStyle/>
          <a:p>
            <a:endParaRPr lang="en-GB"/>
          </a:p>
        </p:txBody>
      </p:sp>
      <p:pic>
        <p:nvPicPr>
          <p:cNvPr id="5" name="Picture 4">
            <a:extLst>
              <a:ext uri="{FF2B5EF4-FFF2-40B4-BE49-F238E27FC236}">
                <a16:creationId xmlns:a16="http://schemas.microsoft.com/office/drawing/2014/main" id="{1884428C-94D9-D8F1-737C-EAF91B0B57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9625403" cy="6927547"/>
          </a:xfrm>
          <a:prstGeom prst="rect">
            <a:avLst/>
          </a:prstGeom>
        </p:spPr>
      </p:pic>
      <p:pic>
        <p:nvPicPr>
          <p:cNvPr id="7" name="Picture 6">
            <a:extLst>
              <a:ext uri="{FF2B5EF4-FFF2-40B4-BE49-F238E27FC236}">
                <a16:creationId xmlns:a16="http://schemas.microsoft.com/office/drawing/2014/main" id="{FF4BAF65-37B7-77AE-24AC-08DC4D75CA2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06041" y="1198081"/>
            <a:ext cx="11725542" cy="6481140"/>
          </a:xfrm>
          <a:prstGeom prst="rect">
            <a:avLst/>
          </a:prstGeom>
        </p:spPr>
      </p:pic>
    </p:spTree>
    <p:custDataLst>
      <p:tags r:id="rId1"/>
    </p:custDataLst>
    <p:extLst>
      <p:ext uri="{BB962C8B-B14F-4D97-AF65-F5344CB8AC3E}">
        <p14:creationId xmlns:p14="http://schemas.microsoft.com/office/powerpoint/2010/main" val="3686416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D9BB5B6-4B29-C0D6-548A-CF2A653D9187}"/>
              </a:ext>
            </a:extLst>
          </p:cNvPr>
          <p:cNvSpPr>
            <a:spLocks noGrp="1"/>
          </p:cNvSpPr>
          <p:nvPr>
            <p:ph type="body" sz="quarter" idx="13"/>
          </p:nvPr>
        </p:nvSpPr>
        <p:spPr/>
        <p:txBody>
          <a:bodyPr/>
          <a:lstStyle/>
          <a:p>
            <a:endParaRPr lang="en-GB" dirty="0"/>
          </a:p>
        </p:txBody>
      </p:sp>
      <p:sp>
        <p:nvSpPr>
          <p:cNvPr id="3" name="Text Placeholder 2">
            <a:extLst>
              <a:ext uri="{FF2B5EF4-FFF2-40B4-BE49-F238E27FC236}">
                <a16:creationId xmlns:a16="http://schemas.microsoft.com/office/drawing/2014/main" id="{D653CDB6-45C2-4BB6-4A0B-B7B7A669F689}"/>
              </a:ext>
            </a:extLst>
          </p:cNvPr>
          <p:cNvSpPr>
            <a:spLocks noGrp="1"/>
          </p:cNvSpPr>
          <p:nvPr>
            <p:ph type="body" sz="quarter" idx="14"/>
          </p:nvPr>
        </p:nvSpPr>
        <p:spPr/>
        <p:txBody>
          <a:bodyPr/>
          <a:lstStyle/>
          <a:p>
            <a:endParaRPr lang="en-GB"/>
          </a:p>
        </p:txBody>
      </p:sp>
      <p:pic>
        <p:nvPicPr>
          <p:cNvPr id="5" name="Picture 4">
            <a:extLst>
              <a:ext uri="{FF2B5EF4-FFF2-40B4-BE49-F238E27FC236}">
                <a16:creationId xmlns:a16="http://schemas.microsoft.com/office/drawing/2014/main" id="{278E50E2-AD8A-35BF-CC46-75A35B6953F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1915" y="1145663"/>
            <a:ext cx="6885269" cy="5016650"/>
          </a:xfrm>
          <a:prstGeom prst="rect">
            <a:avLst/>
          </a:prstGeom>
        </p:spPr>
      </p:pic>
      <p:sp>
        <p:nvSpPr>
          <p:cNvPr id="6" name="Oval 5">
            <a:extLst>
              <a:ext uri="{FF2B5EF4-FFF2-40B4-BE49-F238E27FC236}">
                <a16:creationId xmlns:a16="http://schemas.microsoft.com/office/drawing/2014/main" id="{CFCB9C2D-BB85-495D-81E3-82EC29DCBE88}"/>
              </a:ext>
            </a:extLst>
          </p:cNvPr>
          <p:cNvSpPr/>
          <p:nvPr/>
        </p:nvSpPr>
        <p:spPr>
          <a:xfrm>
            <a:off x="-237744" y="2322576"/>
            <a:ext cx="7680962" cy="2596896"/>
          </a:xfrm>
          <a:prstGeom prst="ellipse">
            <a:avLst/>
          </a:prstGeom>
          <a:noFill/>
          <a:ln w="57150">
            <a:solidFill>
              <a:srgbClr val="E4067E"/>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097280" eaLnBrk="0" fontAlgn="base" hangingPunct="0">
              <a:spcBef>
                <a:spcPct val="0"/>
              </a:spcBef>
              <a:spcAft>
                <a:spcPct val="0"/>
              </a:spcAft>
            </a:pPr>
            <a:endParaRPr lang="en-GB" sz="2160" dirty="0">
              <a:solidFill>
                <a:srgbClr val="FFFFFF"/>
              </a:solidFill>
              <a:latin typeface="Verdana"/>
            </a:endParaRPr>
          </a:p>
        </p:txBody>
      </p:sp>
      <p:pic>
        <p:nvPicPr>
          <p:cNvPr id="8" name="Picture 7">
            <a:extLst>
              <a:ext uri="{FF2B5EF4-FFF2-40B4-BE49-F238E27FC236}">
                <a16:creationId xmlns:a16="http://schemas.microsoft.com/office/drawing/2014/main" id="{AC69BEB9-440A-7A18-910D-209CF321594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4720" y="-1"/>
            <a:ext cx="12327402" cy="8180785"/>
          </a:xfrm>
          <a:prstGeom prst="rect">
            <a:avLst/>
          </a:prstGeom>
        </p:spPr>
      </p:pic>
      <p:sp>
        <p:nvSpPr>
          <p:cNvPr id="9" name="Oval 8">
            <a:extLst>
              <a:ext uri="{FF2B5EF4-FFF2-40B4-BE49-F238E27FC236}">
                <a16:creationId xmlns:a16="http://schemas.microsoft.com/office/drawing/2014/main" id="{3F2E8396-BA77-3C42-796F-C9383C0C424A}"/>
              </a:ext>
            </a:extLst>
          </p:cNvPr>
          <p:cNvSpPr/>
          <p:nvPr/>
        </p:nvSpPr>
        <p:spPr>
          <a:xfrm>
            <a:off x="1114719" y="1917955"/>
            <a:ext cx="8065856" cy="4730891"/>
          </a:xfrm>
          <a:prstGeom prst="ellipse">
            <a:avLst/>
          </a:prstGeom>
          <a:noFill/>
          <a:ln w="57150">
            <a:solidFill>
              <a:srgbClr val="E4067E"/>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097280" eaLnBrk="0" fontAlgn="base" hangingPunct="0">
              <a:spcBef>
                <a:spcPct val="0"/>
              </a:spcBef>
              <a:spcAft>
                <a:spcPct val="0"/>
              </a:spcAft>
            </a:pPr>
            <a:endParaRPr lang="en-GB" sz="2160" dirty="0">
              <a:solidFill>
                <a:srgbClr val="FFFFFF"/>
              </a:solidFill>
              <a:latin typeface="Verdana"/>
            </a:endParaRPr>
          </a:p>
        </p:txBody>
      </p:sp>
      <p:cxnSp>
        <p:nvCxnSpPr>
          <p:cNvPr id="11" name="Straight Arrow Connector 10">
            <a:extLst>
              <a:ext uri="{FF2B5EF4-FFF2-40B4-BE49-F238E27FC236}">
                <a16:creationId xmlns:a16="http://schemas.microsoft.com/office/drawing/2014/main" id="{A0B96DFA-4221-DA7E-438A-2B3B376C46C0}"/>
              </a:ext>
            </a:extLst>
          </p:cNvPr>
          <p:cNvCxnSpPr/>
          <p:nvPr/>
        </p:nvCxnSpPr>
        <p:spPr>
          <a:xfrm flipV="1">
            <a:off x="3584448" y="3255264"/>
            <a:ext cx="2432304" cy="54864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6BAF1723-E98F-5748-0740-99D92951D4C0}"/>
              </a:ext>
            </a:extLst>
          </p:cNvPr>
          <p:cNvCxnSpPr>
            <a:cxnSpLocks/>
          </p:cNvCxnSpPr>
          <p:nvPr/>
        </p:nvCxnSpPr>
        <p:spPr>
          <a:xfrm>
            <a:off x="8165592" y="3255264"/>
            <a:ext cx="2276856" cy="859536"/>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9D5F814D-19DA-CD3C-3D8D-4CFE3D1C2644}"/>
              </a:ext>
            </a:extLst>
          </p:cNvPr>
          <p:cNvCxnSpPr>
            <a:cxnSpLocks/>
          </p:cNvCxnSpPr>
          <p:nvPr/>
        </p:nvCxnSpPr>
        <p:spPr>
          <a:xfrm>
            <a:off x="3767328" y="3986785"/>
            <a:ext cx="2084832" cy="1623068"/>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1A8238B7-DC67-9F5F-CFCB-2B26BA2E73DA}"/>
              </a:ext>
            </a:extLst>
          </p:cNvPr>
          <p:cNvCxnSpPr>
            <a:cxnSpLocks/>
          </p:cNvCxnSpPr>
          <p:nvPr/>
        </p:nvCxnSpPr>
        <p:spPr>
          <a:xfrm flipV="1">
            <a:off x="8348473" y="4479991"/>
            <a:ext cx="2428921" cy="935543"/>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810305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5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Lst>
  </p:timing>
</p:sld>
</file>

<file path=ppt/slides/slide42.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5AAA140-6FC5-0914-BE06-4E767A1AE6BE}"/>
              </a:ext>
            </a:extLst>
          </p:cNvPr>
          <p:cNvSpPr>
            <a:spLocks noGrp="1"/>
          </p:cNvSpPr>
          <p:nvPr>
            <p:ph type="body" sz="quarter" idx="13"/>
          </p:nvPr>
        </p:nvSpPr>
        <p:spPr/>
        <p:txBody>
          <a:bodyPr/>
          <a:lstStyle/>
          <a:p>
            <a:r>
              <a:rPr lang="nb-NO" dirty="0"/>
              <a:t>La mia catena di fornitura</a:t>
            </a:r>
            <a:endParaRPr lang="en-GB" dirty="0"/>
          </a:p>
        </p:txBody>
      </p:sp>
      <p:sp>
        <p:nvSpPr>
          <p:cNvPr id="4" name="Cloud 3">
            <a:extLst>
              <a:ext uri="{FF2B5EF4-FFF2-40B4-BE49-F238E27FC236}">
                <a16:creationId xmlns:a16="http://schemas.microsoft.com/office/drawing/2014/main" id="{5AF36811-FD9B-F06B-762E-2D2D2ECB1572}"/>
              </a:ext>
            </a:extLst>
          </p:cNvPr>
          <p:cNvSpPr/>
          <p:nvPr/>
        </p:nvSpPr>
        <p:spPr>
          <a:xfrm>
            <a:off x="3301540" y="3433105"/>
            <a:ext cx="3914009" cy="2488676"/>
          </a:xfrm>
          <a:prstGeom prst="cloud">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097280" eaLnBrk="0" fontAlgn="base" hangingPunct="0">
              <a:spcBef>
                <a:spcPct val="0"/>
              </a:spcBef>
              <a:spcAft>
                <a:spcPct val="0"/>
              </a:spcAft>
            </a:pPr>
            <a:r>
              <a:rPr lang="nb-NO" sz="2160" dirty="0">
                <a:solidFill>
                  <a:srgbClr val="FFFFFF"/>
                </a:solidFill>
                <a:latin typeface="Verdana"/>
              </a:rPr>
              <a:t>Servizi cloud</a:t>
            </a:r>
            <a:endParaRPr lang="en-GB" sz="2160" dirty="0">
              <a:solidFill>
                <a:srgbClr val="FFFFFF"/>
              </a:solidFill>
              <a:latin typeface="Verdana"/>
            </a:endParaRPr>
          </a:p>
        </p:txBody>
      </p:sp>
      <p:sp>
        <p:nvSpPr>
          <p:cNvPr id="5" name="Rectangle: Rounded Corners 4">
            <a:extLst>
              <a:ext uri="{FF2B5EF4-FFF2-40B4-BE49-F238E27FC236}">
                <a16:creationId xmlns:a16="http://schemas.microsoft.com/office/drawing/2014/main" id="{1A2B1DD6-3D84-632E-2276-759FFE63132B}"/>
              </a:ext>
            </a:extLst>
          </p:cNvPr>
          <p:cNvSpPr/>
          <p:nvPr/>
        </p:nvSpPr>
        <p:spPr>
          <a:xfrm>
            <a:off x="9899390" y="3779541"/>
            <a:ext cx="3359836" cy="1795806"/>
          </a:xfrm>
          <a:prstGeom prst="roundRect">
            <a:avLst/>
          </a:prstGeom>
          <a:solidFill>
            <a:srgbClr val="33993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097280" eaLnBrk="0" fontAlgn="base" hangingPunct="0">
              <a:spcBef>
                <a:spcPct val="0"/>
              </a:spcBef>
              <a:spcAft>
                <a:spcPct val="0"/>
              </a:spcAft>
            </a:pPr>
            <a:r>
              <a:rPr lang="nb-NO" sz="2160" dirty="0">
                <a:solidFill>
                  <a:srgbClr val="FFFFFF"/>
                </a:solidFill>
                <a:latin typeface="Verdana"/>
              </a:rPr>
              <a:t>Il mio PC</a:t>
            </a:r>
            <a:endParaRPr lang="en-GB" sz="2160" dirty="0">
              <a:solidFill>
                <a:srgbClr val="FFFFFF"/>
              </a:solidFill>
              <a:latin typeface="Verdana"/>
            </a:endParaRPr>
          </a:p>
        </p:txBody>
      </p:sp>
      <p:cxnSp>
        <p:nvCxnSpPr>
          <p:cNvPr id="7" name="Straight Arrow Connector 6">
            <a:extLst>
              <a:ext uri="{FF2B5EF4-FFF2-40B4-BE49-F238E27FC236}">
                <a16:creationId xmlns:a16="http://schemas.microsoft.com/office/drawing/2014/main" id="{4B06A38E-1E21-B092-2801-85FC9B80E65D}"/>
              </a:ext>
            </a:extLst>
          </p:cNvPr>
          <p:cNvCxnSpPr>
            <a:cxnSpLocks/>
            <a:stCxn id="4" idx="0"/>
            <a:endCxn id="5" idx="1"/>
          </p:cNvCxnSpPr>
          <p:nvPr/>
        </p:nvCxnSpPr>
        <p:spPr>
          <a:xfrm>
            <a:off x="7212287" y="4677444"/>
            <a:ext cx="2687102" cy="1"/>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pic>
        <p:nvPicPr>
          <p:cNvPr id="1028" name="Picture 4" descr="ethanchan1 |  site is the bee's knees">
            <a:extLst>
              <a:ext uri="{FF2B5EF4-FFF2-40B4-BE49-F238E27FC236}">
                <a16:creationId xmlns:a16="http://schemas.microsoft.com/office/drawing/2014/main" id="{FF1FA354-47B3-A4E2-FABE-8B2CCC540A3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47996" y="1"/>
            <a:ext cx="1821097" cy="1821097"/>
          </a:xfrm>
          <a:prstGeom prst="rect">
            <a:avLst/>
          </a:prstGeom>
          <a:noFill/>
          <a:extLst>
            <a:ext uri="{909E8E84-426E-40DD-AFC4-6F175D3DCCD1}">
              <a14:hiddenFill xmlns:a14="http://schemas.microsoft.com/office/drawing/2010/main">
                <a:solidFill>
                  <a:srgbClr val="FFFFFF"/>
                </a:solidFill>
              </a14:hiddenFill>
            </a:ext>
          </a:extLst>
        </p:spPr>
      </p:pic>
      <p:cxnSp>
        <p:nvCxnSpPr>
          <p:cNvPr id="13" name="Straight Arrow Connector 12">
            <a:extLst>
              <a:ext uri="{FF2B5EF4-FFF2-40B4-BE49-F238E27FC236}">
                <a16:creationId xmlns:a16="http://schemas.microsoft.com/office/drawing/2014/main" id="{2152CD44-856D-C2F7-F081-BB8BD4290BDD}"/>
              </a:ext>
            </a:extLst>
          </p:cNvPr>
          <p:cNvCxnSpPr>
            <a:cxnSpLocks/>
            <a:stCxn id="1028" idx="2"/>
            <a:endCxn id="4" idx="3"/>
          </p:cNvCxnSpPr>
          <p:nvPr/>
        </p:nvCxnSpPr>
        <p:spPr>
          <a:xfrm>
            <a:off x="5258544" y="1821097"/>
            <a:ext cx="0" cy="1754299"/>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17" name="Rectangle: Rounded Corners 16">
            <a:extLst>
              <a:ext uri="{FF2B5EF4-FFF2-40B4-BE49-F238E27FC236}">
                <a16:creationId xmlns:a16="http://schemas.microsoft.com/office/drawing/2014/main" id="{3156DD80-DA11-E858-63C7-F883611DA923}"/>
              </a:ext>
            </a:extLst>
          </p:cNvPr>
          <p:cNvSpPr/>
          <p:nvPr/>
        </p:nvSpPr>
        <p:spPr>
          <a:xfrm>
            <a:off x="100197" y="6320673"/>
            <a:ext cx="3359836" cy="1795806"/>
          </a:xfrm>
          <a:prstGeom prst="roundRect">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097280" eaLnBrk="0" fontAlgn="base" hangingPunct="0">
              <a:spcBef>
                <a:spcPct val="0"/>
              </a:spcBef>
              <a:spcAft>
                <a:spcPct val="0"/>
              </a:spcAft>
            </a:pPr>
            <a:r>
              <a:rPr lang="nb-NO" sz="2160" dirty="0">
                <a:solidFill>
                  <a:srgbClr val="FFFFFF"/>
                </a:solidFill>
                <a:latin typeface="Verdana"/>
              </a:rPr>
              <a:t>Assicurazione</a:t>
            </a:r>
            <a:endParaRPr lang="en-GB" sz="2160" dirty="0">
              <a:solidFill>
                <a:srgbClr val="FFFFFF"/>
              </a:solidFill>
              <a:latin typeface="Verdana"/>
            </a:endParaRPr>
          </a:p>
        </p:txBody>
      </p:sp>
      <p:cxnSp>
        <p:nvCxnSpPr>
          <p:cNvPr id="20" name="Straight Arrow Connector 19">
            <a:extLst>
              <a:ext uri="{FF2B5EF4-FFF2-40B4-BE49-F238E27FC236}">
                <a16:creationId xmlns:a16="http://schemas.microsoft.com/office/drawing/2014/main" id="{AEBD1ED0-B61E-7647-FB4A-4F5BD88C6BE1}"/>
              </a:ext>
            </a:extLst>
          </p:cNvPr>
          <p:cNvCxnSpPr>
            <a:cxnSpLocks/>
            <a:stCxn id="17" idx="3"/>
            <a:endCxn id="4" idx="1"/>
          </p:cNvCxnSpPr>
          <p:nvPr/>
        </p:nvCxnSpPr>
        <p:spPr>
          <a:xfrm flipV="1">
            <a:off x="3460032" y="5919132"/>
            <a:ext cx="1798512" cy="1299445"/>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643862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barn(inVertical)">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fade">
                                      <p:cBhvr>
                                        <p:cTn id="16" dur="500"/>
                                        <p:tgtEl>
                                          <p:spTgt spid="17"/>
                                        </p:tgtEl>
                                      </p:cBhvr>
                                    </p:animEffect>
                                  </p:childTnLst>
                                </p:cTn>
                              </p:par>
                              <p:par>
                                <p:cTn id="17" presetID="10" presetClass="entr" presetSubtype="0" fill="hold" nodeType="with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fade">
                                      <p:cBhvr>
                                        <p:cTn id="19" dur="500"/>
                                        <p:tgtEl>
                                          <p:spTgt spid="20"/>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1028"/>
                                        </p:tgtEl>
                                        <p:attrNameLst>
                                          <p:attrName>style.visibility</p:attrName>
                                        </p:attrNameLst>
                                      </p:cBhvr>
                                      <p:to>
                                        <p:strVal val="visible"/>
                                      </p:to>
                                    </p:set>
                                    <p:animEffect transition="in" filter="wipe(down)">
                                      <p:cBhvr>
                                        <p:cTn id="24" dur="500"/>
                                        <p:tgtEl>
                                          <p:spTgt spid="1028"/>
                                        </p:tgtEl>
                                      </p:cBhvr>
                                    </p:animEffect>
                                  </p:childTnLst>
                                </p:cTn>
                              </p:par>
                              <p:par>
                                <p:cTn id="25" presetID="22" presetClass="entr" presetSubtype="4"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wipe(down)">
                                      <p:cBhvr>
                                        <p:cTn id="2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7" grpId="0" animBg="1"/>
    </p:bldLst>
  </p:timing>
</p:sld>
</file>

<file path=ppt/slides/slide43.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2F39D37-0AE9-8A93-94FC-7631F0F7E390}"/>
              </a:ext>
            </a:extLst>
          </p:cNvPr>
          <p:cNvSpPr>
            <a:spLocks noGrp="1"/>
          </p:cNvSpPr>
          <p:nvPr>
            <p:ph type="body" sz="quarter" idx="13"/>
          </p:nvPr>
        </p:nvSpPr>
        <p:spPr/>
        <p:txBody>
          <a:bodyPr/>
          <a:lstStyle/>
          <a:p>
            <a:r>
              <a:rPr lang="nb-NO" dirty="0"/>
              <a:t>Strumento ENISA</a:t>
            </a:r>
            <a:endParaRPr lang="en-GB" dirty="0"/>
          </a:p>
        </p:txBody>
      </p:sp>
      <p:sp>
        <p:nvSpPr>
          <p:cNvPr id="3" name="Text Placeholder 2">
            <a:extLst>
              <a:ext uri="{FF2B5EF4-FFF2-40B4-BE49-F238E27FC236}">
                <a16:creationId xmlns:a16="http://schemas.microsoft.com/office/drawing/2014/main" id="{0E31AE0E-3658-098C-B08B-2B73DADE8E5A}"/>
              </a:ext>
            </a:extLst>
          </p:cNvPr>
          <p:cNvSpPr>
            <a:spLocks noGrp="1"/>
          </p:cNvSpPr>
          <p:nvPr>
            <p:ph type="body" sz="quarter" idx="14"/>
          </p:nvPr>
        </p:nvSpPr>
        <p:spPr/>
        <p:txBody>
          <a:bodyPr/>
          <a:lstStyle/>
          <a:p>
            <a:r>
              <a:rPr lang="en-GB" dirty="0"/>
              <a:t>https://www.enisa.europa.eu/risk-level-tool/risk</a:t>
            </a:r>
          </a:p>
        </p:txBody>
      </p:sp>
      <p:pic>
        <p:nvPicPr>
          <p:cNvPr id="7" name="Picture 6">
            <a:extLst>
              <a:ext uri="{FF2B5EF4-FFF2-40B4-BE49-F238E27FC236}">
                <a16:creationId xmlns:a16="http://schemas.microsoft.com/office/drawing/2014/main" id="{09D23D3F-D737-246A-D4BF-D473306638A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33090" y="2274186"/>
            <a:ext cx="10277856" cy="5044073"/>
          </a:xfrm>
          <a:prstGeom prst="rect">
            <a:avLst/>
          </a:prstGeom>
        </p:spPr>
      </p:pic>
    </p:spTree>
    <p:extLst>
      <p:ext uri="{BB962C8B-B14F-4D97-AF65-F5344CB8AC3E}">
        <p14:creationId xmlns:p14="http://schemas.microsoft.com/office/powerpoint/2010/main" val="4048589809"/>
      </p:ext>
    </p:extLst>
  </p:cSld>
  <p:clrMapOvr>
    <a:masterClrMapping/>
  </p:clrMapOvr>
</p:sld>
</file>

<file path=ppt/slides/slide44.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D57E3FB-A579-A5BD-F571-631DA32FC946}"/>
              </a:ext>
            </a:extLst>
          </p:cNvPr>
          <p:cNvSpPr>
            <a:spLocks noGrp="1"/>
          </p:cNvSpPr>
          <p:nvPr>
            <p:ph type="body" sz="quarter" idx="13"/>
          </p:nvPr>
        </p:nvSpPr>
        <p:spPr/>
        <p:txBody>
          <a:bodyPr/>
          <a:lstStyle/>
          <a:p>
            <a:r>
              <a:rPr lang="nb-NO" dirty="0"/>
              <a:t>Sezione V</a:t>
            </a:r>
            <a:endParaRPr lang="en-GB" dirty="0"/>
          </a:p>
        </p:txBody>
      </p:sp>
      <p:sp>
        <p:nvSpPr>
          <p:cNvPr id="3" name="Text Placeholder 2">
            <a:extLst>
              <a:ext uri="{FF2B5EF4-FFF2-40B4-BE49-F238E27FC236}">
                <a16:creationId xmlns:a16="http://schemas.microsoft.com/office/drawing/2014/main" id="{A967DF87-A0A0-843A-EBED-21324DEFF6E0}"/>
              </a:ext>
            </a:extLst>
          </p:cNvPr>
          <p:cNvSpPr>
            <a:spLocks noGrp="1"/>
          </p:cNvSpPr>
          <p:nvPr>
            <p:ph type="body" sz="quarter" idx="14"/>
          </p:nvPr>
        </p:nvSpPr>
        <p:spPr>
          <a:xfrm>
            <a:off x="905256" y="1954528"/>
            <a:ext cx="5586984" cy="4968240"/>
          </a:xfrm>
        </p:spPr>
        <p:txBody>
          <a:bodyPr/>
          <a:lstStyle/>
          <a:p>
            <a:r>
              <a:rPr lang="en-GB" b="1" dirty="0">
                <a:solidFill>
                  <a:srgbClr val="024FA1"/>
                </a:solidFill>
                <a:latin typeface="OpenSans-Bold"/>
              </a:rPr>
              <a:t>Politica e procedure di sicurezza per la protezione dei dati personali</a:t>
            </a:r>
          </a:p>
          <a:p>
            <a:r>
              <a:rPr lang="en-GB" b="1" dirty="0">
                <a:solidFill>
                  <a:srgbClr val="024FA1"/>
                </a:solidFill>
                <a:latin typeface="OpenSans-Bold"/>
              </a:rPr>
              <a:t>Ruoli e responsabilità</a:t>
            </a:r>
          </a:p>
          <a:p>
            <a:r>
              <a:rPr lang="en-GB" b="1" dirty="0">
                <a:solidFill>
                  <a:srgbClr val="024FA1"/>
                </a:solidFill>
                <a:latin typeface="OpenSans-Bold"/>
              </a:rPr>
              <a:t>Politica di controllo degli accessi</a:t>
            </a:r>
          </a:p>
          <a:p>
            <a:r>
              <a:rPr lang="en-GB" b="1" dirty="0">
                <a:solidFill>
                  <a:srgbClr val="024FA1"/>
                </a:solidFill>
                <a:latin typeface="OpenSans-Bold"/>
              </a:rPr>
              <a:t>Gestione delle risorse/beni</a:t>
            </a:r>
          </a:p>
          <a:p>
            <a:r>
              <a:rPr lang="en-GB" b="1" dirty="0">
                <a:solidFill>
                  <a:srgbClr val="024FA1"/>
                </a:solidFill>
                <a:latin typeface="OpenSans-Bold"/>
              </a:rPr>
              <a:t>Gestione delle modifiche</a:t>
            </a:r>
          </a:p>
          <a:p>
            <a:r>
              <a:rPr lang="en-GB" b="1" dirty="0">
                <a:solidFill>
                  <a:srgbClr val="024FA1"/>
                </a:solidFill>
                <a:latin typeface="OpenSans-Bold"/>
              </a:rPr>
              <a:t>Responsabili del trattamento dei dati</a:t>
            </a:r>
          </a:p>
          <a:p>
            <a:r>
              <a:rPr lang="en-GB" b="1" dirty="0">
                <a:solidFill>
                  <a:srgbClr val="024FA1"/>
                </a:solidFill>
                <a:latin typeface="OpenSans-Bold"/>
              </a:rPr>
              <a:t>Gestione degli incidenti / Violazioni dei dati personali</a:t>
            </a:r>
          </a:p>
          <a:p>
            <a:r>
              <a:rPr lang="en-GB" b="1" dirty="0">
                <a:solidFill>
                  <a:srgbClr val="024FA1"/>
                </a:solidFill>
                <a:latin typeface="OpenSans-Bold"/>
              </a:rPr>
              <a:t>Continuità operativa</a:t>
            </a:r>
          </a:p>
          <a:p>
            <a:r>
              <a:rPr lang="en-GB" b="1" dirty="0">
                <a:solidFill>
                  <a:srgbClr val="024FA1"/>
                </a:solidFill>
                <a:latin typeface="OpenSans-Bold"/>
              </a:rPr>
              <a:t>Riservatezza del personale</a:t>
            </a:r>
          </a:p>
          <a:p>
            <a:r>
              <a:rPr lang="en-GB" b="1" dirty="0">
                <a:solidFill>
                  <a:srgbClr val="024FA1"/>
                </a:solidFill>
                <a:latin typeface="OpenSans-Bold"/>
              </a:rPr>
              <a:t>Formazione</a:t>
            </a:r>
          </a:p>
          <a:p>
            <a:r>
              <a:rPr lang="en-GB" b="1" dirty="0">
                <a:solidFill>
                  <a:srgbClr val="024FA1"/>
                </a:solidFill>
                <a:latin typeface="OpenSans-Bold"/>
              </a:rPr>
              <a:t>Controllo degli accessi e autenticazione</a:t>
            </a:r>
          </a:p>
          <a:p>
            <a:endParaRPr lang="en-GB" dirty="0"/>
          </a:p>
        </p:txBody>
      </p:sp>
      <p:sp>
        <p:nvSpPr>
          <p:cNvPr id="4" name="Text Placeholder 2">
            <a:extLst>
              <a:ext uri="{FF2B5EF4-FFF2-40B4-BE49-F238E27FC236}">
                <a16:creationId xmlns:a16="http://schemas.microsoft.com/office/drawing/2014/main" id="{CED3DB5A-5C9D-4148-5ACC-F69B53376E82}"/>
              </a:ext>
            </a:extLst>
          </p:cNvPr>
          <p:cNvSpPr txBox="1">
            <a:spLocks/>
          </p:cNvSpPr>
          <p:nvPr/>
        </p:nvSpPr>
        <p:spPr>
          <a:xfrm>
            <a:off x="6872018" y="1954528"/>
            <a:ext cx="6130750" cy="4968240"/>
          </a:xfrm>
          <a:prstGeom prst="rect">
            <a:avLst/>
          </a:prstGeom>
        </p:spPr>
        <p:txBody>
          <a:bodyPr lIns="0" tIns="0" rIns="0" bIns="0"/>
          <a:lstStyle>
            <a:lvl1pPr marL="285750" marR="0" indent="-285750" algn="l" defTabSz="914400" rtl="0" eaLnBrk="1" fontAlgn="auto" latinLnBrk="0" hangingPunct="1">
              <a:lnSpc>
                <a:spcPct val="90000"/>
              </a:lnSpc>
              <a:spcBef>
                <a:spcPts val="1000"/>
              </a:spcBef>
              <a:spcAft>
                <a:spcPts val="0"/>
              </a:spcAft>
              <a:buClr>
                <a:srgbClr val="4FBFD3"/>
              </a:buClr>
              <a:buSzTx/>
              <a:buFont typeface="Wingdings" panose="05000000000000000000" pitchFamily="2" charset="2"/>
              <a:buChar char="§"/>
              <a:tabLst/>
              <a:defRPr lang="en-US" altLang="en-US" sz="1800" kern="1200" smtClean="0">
                <a:solidFill>
                  <a:srgbClr val="332B60"/>
                </a:solidFill>
                <a:latin typeface="+mn-lt"/>
                <a:ea typeface="+mn-ea"/>
                <a:cs typeface="+mn-cs"/>
              </a:defRPr>
            </a:lvl1pPr>
            <a:lvl2pPr marL="742950" indent="-285750" algn="l" rtl="0" eaLnBrk="1" fontAlgn="base" hangingPunct="1">
              <a:lnSpc>
                <a:spcPct val="90000"/>
              </a:lnSpc>
              <a:spcBef>
                <a:spcPts val="500"/>
              </a:spcBef>
              <a:spcAft>
                <a:spcPct val="0"/>
              </a:spcAft>
              <a:buClr>
                <a:srgbClr val="4FBFD3"/>
              </a:buClr>
              <a:buFont typeface="Wingdings" panose="05000000000000000000" pitchFamily="2" charset="2"/>
              <a:buChar char="§"/>
              <a:defRPr sz="1800" kern="1200" baseline="0">
                <a:solidFill>
                  <a:srgbClr val="332B60"/>
                </a:solidFill>
                <a:latin typeface="+mn-lt"/>
                <a:ea typeface="+mn-ea"/>
                <a:cs typeface="+mn-cs"/>
              </a:defRPr>
            </a:lvl2pPr>
            <a:lvl3pPr marL="1200150" marR="0" indent="-285750" algn="l" defTabSz="914400" rtl="0" eaLnBrk="1" fontAlgn="base" latinLnBrk="0" hangingPunct="1">
              <a:lnSpc>
                <a:spcPct val="90000"/>
              </a:lnSpc>
              <a:spcBef>
                <a:spcPts val="500"/>
              </a:spcBef>
              <a:spcAft>
                <a:spcPct val="0"/>
              </a:spcAft>
              <a:buClr>
                <a:srgbClr val="4FBFD3"/>
              </a:buClr>
              <a:buSzTx/>
              <a:buFont typeface="Wingdings" panose="05000000000000000000" pitchFamily="2" charset="2"/>
              <a:buChar char="§"/>
              <a:tabLst/>
              <a:defRPr sz="1800" kern="1200">
                <a:solidFill>
                  <a:srgbClr val="332B60"/>
                </a:solidFill>
                <a:latin typeface="+mn-lt"/>
                <a:ea typeface="+mn-ea"/>
                <a:cs typeface="+mn-cs"/>
              </a:defRPr>
            </a:lvl3pPr>
            <a:lvl4pPr marL="1600200" indent="-228600" algn="l" rtl="0" eaLnBrk="1" fontAlgn="base" hangingPunct="1">
              <a:lnSpc>
                <a:spcPct val="90000"/>
              </a:lnSpc>
              <a:spcBef>
                <a:spcPts val="500"/>
              </a:spcBef>
              <a:spcAft>
                <a:spcPct val="0"/>
              </a:spcAft>
              <a:buClr>
                <a:srgbClr val="4FBFD3"/>
              </a:buClr>
              <a:buFont typeface="Wingdings" panose="05000000000000000000" pitchFamily="2" charset="2"/>
              <a:buChar char="§"/>
              <a:defRPr sz="1800" kern="1200">
                <a:solidFill>
                  <a:srgbClr val="332B60"/>
                </a:solidFill>
                <a:latin typeface="+mn-lt"/>
                <a:ea typeface="+mn-ea"/>
                <a:cs typeface="+mn-cs"/>
              </a:defRPr>
            </a:lvl4pPr>
            <a:lvl5pPr marL="2057400" marR="0" indent="-285750" algn="l" defTabSz="914400" rtl="0" eaLnBrk="1" fontAlgn="base" latinLnBrk="0" hangingPunct="1">
              <a:lnSpc>
                <a:spcPct val="90000"/>
              </a:lnSpc>
              <a:spcBef>
                <a:spcPts val="500"/>
              </a:spcBef>
              <a:spcAft>
                <a:spcPct val="0"/>
              </a:spcAft>
              <a:buClr>
                <a:srgbClr val="4FBFD3"/>
              </a:buClr>
              <a:buSzTx/>
              <a:buFont typeface="Wingdings" panose="05000000000000000000" pitchFamily="2" charset="2"/>
              <a:buChar char="§"/>
              <a:tabLst/>
              <a:defRPr sz="1800" kern="1200">
                <a:solidFill>
                  <a:srgbClr val="332B60"/>
                </a:solidFill>
                <a:latin typeface="+mn-lt"/>
                <a:ea typeface="+mn-ea"/>
                <a:cs typeface="+mn-cs"/>
              </a:defRPr>
            </a:lvl5pPr>
            <a:lvl6pPr marL="2228850" marR="0" indent="0" algn="l" defTabSz="914400" rtl="0" eaLnBrk="1" fontAlgn="base" latinLnBrk="0" hangingPunct="1">
              <a:lnSpc>
                <a:spcPct val="90000"/>
              </a:lnSpc>
              <a:spcBef>
                <a:spcPts val="500"/>
              </a:spcBef>
              <a:spcAft>
                <a:spcPct val="0"/>
              </a:spcAft>
              <a:buClr>
                <a:srgbClr val="4FBFD3"/>
              </a:buClr>
              <a:buSzTx/>
              <a:buFont typeface="Wingdings" panose="05000000000000000000" pitchFamily="2" charset="2"/>
              <a:buNone/>
              <a:tabLst/>
              <a:defRPr sz="1800" kern="1200">
                <a:solidFill>
                  <a:srgbClr val="332B60"/>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rgbClr val="332B60"/>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342900" indent="-342900" defTabSz="1097280">
              <a:spcBef>
                <a:spcPts val="1200"/>
              </a:spcBef>
            </a:pPr>
            <a:r>
              <a:rPr lang="en-GB" altLang="en-US" sz="2160" b="1" dirty="0">
                <a:solidFill>
                  <a:srgbClr val="024FA1"/>
                </a:solidFill>
                <a:latin typeface="OpenSans-Bold"/>
              </a:rPr>
              <a:t>Formazione</a:t>
            </a:r>
          </a:p>
          <a:p>
            <a:pPr marL="342900" indent="-342900" defTabSz="1097280">
              <a:spcBef>
                <a:spcPts val="1200"/>
              </a:spcBef>
            </a:pPr>
            <a:r>
              <a:rPr lang="en-GB" altLang="en-US" sz="2160" b="1" dirty="0">
                <a:solidFill>
                  <a:srgbClr val="024FA1"/>
                </a:solidFill>
                <a:latin typeface="OpenSans-Bold"/>
              </a:rPr>
              <a:t>Controllo degli accessi e autenticazione</a:t>
            </a:r>
          </a:p>
          <a:p>
            <a:pPr marL="342900" indent="-342900" defTabSz="1097280">
              <a:spcBef>
                <a:spcPts val="1200"/>
              </a:spcBef>
            </a:pPr>
            <a:r>
              <a:rPr lang="en-GB" altLang="en-US" sz="2160" b="1" dirty="0">
                <a:solidFill>
                  <a:srgbClr val="024FA1"/>
                </a:solidFill>
                <a:latin typeface="OpenSans-Bold"/>
              </a:rPr>
              <a:t>Registrazione e monitoraggio</a:t>
            </a:r>
          </a:p>
          <a:p>
            <a:pPr marL="342900" indent="-342900" defTabSz="1097280">
              <a:spcBef>
                <a:spcPts val="1200"/>
              </a:spcBef>
            </a:pPr>
            <a:r>
              <a:rPr lang="en-GB" altLang="en-US" sz="2160" b="1" dirty="0">
                <a:solidFill>
                  <a:srgbClr val="024FA1"/>
                </a:solidFill>
                <a:latin typeface="OpenSans-Bold"/>
              </a:rPr>
              <a:t>Sicurezza del database del server</a:t>
            </a:r>
          </a:p>
          <a:p>
            <a:pPr marL="342900" indent="-342900" defTabSz="1097280">
              <a:spcBef>
                <a:spcPts val="1200"/>
              </a:spcBef>
            </a:pPr>
            <a:r>
              <a:rPr lang="en-GB" altLang="en-US" sz="2160" b="1" dirty="0">
                <a:solidFill>
                  <a:srgbClr val="024FA1"/>
                </a:solidFill>
                <a:latin typeface="OpenSans-Bold"/>
              </a:rPr>
              <a:t>Sicurezza delle workstation</a:t>
            </a:r>
          </a:p>
          <a:p>
            <a:pPr marL="342900" indent="-342900" defTabSz="1097280">
              <a:spcBef>
                <a:spcPts val="1200"/>
              </a:spcBef>
            </a:pPr>
            <a:r>
              <a:rPr lang="en-GB" altLang="en-US" sz="2160" b="1" dirty="0">
                <a:solidFill>
                  <a:srgbClr val="024FA1"/>
                </a:solidFill>
                <a:latin typeface="OpenSans-Bold"/>
              </a:rPr>
              <a:t>Sicurezza della rete/comunicazione</a:t>
            </a:r>
          </a:p>
          <a:p>
            <a:pPr marL="342900" indent="-342900" defTabSz="1097280">
              <a:spcBef>
                <a:spcPts val="1200"/>
              </a:spcBef>
            </a:pPr>
            <a:r>
              <a:rPr lang="en-GB" altLang="en-US" sz="2160" b="1" dirty="0">
                <a:solidFill>
                  <a:srgbClr val="024FA1"/>
                </a:solidFill>
                <a:latin typeface="OpenSans-Bold"/>
              </a:rPr>
              <a:t>Backup</a:t>
            </a:r>
          </a:p>
          <a:p>
            <a:pPr marL="342900" indent="-342900" defTabSz="1097280">
              <a:spcBef>
                <a:spcPts val="1200"/>
              </a:spcBef>
            </a:pPr>
            <a:r>
              <a:rPr lang="en-GB" altLang="en-US" sz="2160" b="1" dirty="0">
                <a:solidFill>
                  <a:srgbClr val="024FA1"/>
                </a:solidFill>
                <a:latin typeface="OpenSans-Bold"/>
              </a:rPr>
              <a:t>Sicurezza del ciclo di vita delle applicazioni</a:t>
            </a:r>
          </a:p>
          <a:p>
            <a:pPr marL="342900" indent="-342900" defTabSz="1097280">
              <a:spcBef>
                <a:spcPts val="1200"/>
              </a:spcBef>
            </a:pPr>
            <a:r>
              <a:rPr lang="en-GB" altLang="en-US" sz="2160" b="1" dirty="0">
                <a:solidFill>
                  <a:srgbClr val="024FA1"/>
                </a:solidFill>
                <a:latin typeface="OpenSans-Bold"/>
              </a:rPr>
              <a:t>Cancellazione/smaltimento dei dati</a:t>
            </a:r>
          </a:p>
          <a:p>
            <a:pPr marL="342900" indent="-342900" defTabSz="1097280">
              <a:spcBef>
                <a:spcPts val="1200"/>
              </a:spcBef>
            </a:pPr>
            <a:r>
              <a:rPr lang="en-GB" altLang="en-US" sz="2160" b="1" dirty="0">
                <a:solidFill>
                  <a:srgbClr val="024FA1"/>
                </a:solidFill>
                <a:latin typeface="OpenSans-Bold"/>
              </a:rPr>
              <a:t>Sicurezza fisica</a:t>
            </a:r>
            <a:endParaRPr lang="en-GB" altLang="en-US" sz="2160" dirty="0">
              <a:latin typeface="Verdana"/>
            </a:endParaRPr>
          </a:p>
        </p:txBody>
      </p:sp>
    </p:spTree>
    <p:extLst>
      <p:ext uri="{BB962C8B-B14F-4D97-AF65-F5344CB8AC3E}">
        <p14:creationId xmlns:p14="http://schemas.microsoft.com/office/powerpoint/2010/main" val="3808045171"/>
      </p:ext>
    </p:extLst>
  </p:cSld>
  <p:clrMapOvr>
    <a:masterClrMapping/>
  </p:clrMapOvr>
</p:sld>
</file>

<file path=ppt/slides/slide45.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130FB49-4640-98A4-BD21-45EF9C74D2C9}"/>
              </a:ext>
            </a:extLst>
          </p:cNvPr>
          <p:cNvSpPr>
            <a:spLocks noGrp="1"/>
          </p:cNvSpPr>
          <p:nvPr>
            <p:ph type="body" sz="quarter" idx="13"/>
          </p:nvPr>
        </p:nvSpPr>
        <p:spPr/>
        <p:txBody>
          <a:bodyPr/>
          <a:lstStyle/>
          <a:p>
            <a:endParaRPr lang="en-GB"/>
          </a:p>
        </p:txBody>
      </p:sp>
      <p:sp>
        <p:nvSpPr>
          <p:cNvPr id="3" name="Text Placeholder 2">
            <a:extLst>
              <a:ext uri="{FF2B5EF4-FFF2-40B4-BE49-F238E27FC236}">
                <a16:creationId xmlns:a16="http://schemas.microsoft.com/office/drawing/2014/main" id="{45CE3E43-2075-7CB6-71C2-4CDC81F183CD}"/>
              </a:ext>
            </a:extLst>
          </p:cNvPr>
          <p:cNvSpPr>
            <a:spLocks noGrp="1"/>
          </p:cNvSpPr>
          <p:nvPr>
            <p:ph type="body" sz="quarter" idx="14"/>
          </p:nvPr>
        </p:nvSpPr>
        <p:spPr/>
        <p:txBody>
          <a:bodyPr/>
          <a:lstStyle/>
          <a:p>
            <a:endParaRPr lang="en-GB" dirty="0"/>
          </a:p>
        </p:txBody>
      </p:sp>
      <p:pic>
        <p:nvPicPr>
          <p:cNvPr id="5" name="Picture 4">
            <a:extLst>
              <a:ext uri="{FF2B5EF4-FFF2-40B4-BE49-F238E27FC236}">
                <a16:creationId xmlns:a16="http://schemas.microsoft.com/office/drawing/2014/main" id="{C8107608-74DA-8317-7A74-A6E0FB0B47B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4133" y="152930"/>
            <a:ext cx="8534380" cy="2633729"/>
          </a:xfrm>
          <a:prstGeom prst="rect">
            <a:avLst/>
          </a:prstGeom>
        </p:spPr>
      </p:pic>
      <p:pic>
        <p:nvPicPr>
          <p:cNvPr id="7" name="Picture 6">
            <a:extLst>
              <a:ext uri="{FF2B5EF4-FFF2-40B4-BE49-F238E27FC236}">
                <a16:creationId xmlns:a16="http://schemas.microsoft.com/office/drawing/2014/main" id="{B315C276-F32F-E149-A151-83575D9DF21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7105" y="969035"/>
            <a:ext cx="10448478" cy="3635248"/>
          </a:xfrm>
          <a:prstGeom prst="rect">
            <a:avLst/>
          </a:prstGeom>
        </p:spPr>
      </p:pic>
      <p:pic>
        <p:nvPicPr>
          <p:cNvPr id="9" name="Picture 8">
            <a:extLst>
              <a:ext uri="{FF2B5EF4-FFF2-40B4-BE49-F238E27FC236}">
                <a16:creationId xmlns:a16="http://schemas.microsoft.com/office/drawing/2014/main" id="{3CEAE9D3-E742-632B-2EC8-67E5769B565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53407" y="1798356"/>
            <a:ext cx="10459909" cy="4023922"/>
          </a:xfrm>
          <a:prstGeom prst="rect">
            <a:avLst/>
          </a:prstGeom>
        </p:spPr>
      </p:pic>
      <p:sp>
        <p:nvSpPr>
          <p:cNvPr id="10" name="Oval 9">
            <a:extLst>
              <a:ext uri="{FF2B5EF4-FFF2-40B4-BE49-F238E27FC236}">
                <a16:creationId xmlns:a16="http://schemas.microsoft.com/office/drawing/2014/main" id="{D3A446A9-7907-D889-628E-E19668AAB1B9}"/>
              </a:ext>
            </a:extLst>
          </p:cNvPr>
          <p:cNvSpPr/>
          <p:nvPr/>
        </p:nvSpPr>
        <p:spPr>
          <a:xfrm>
            <a:off x="8065008" y="5394960"/>
            <a:ext cx="2267712" cy="880109"/>
          </a:xfrm>
          <a:prstGeom prst="ellipse">
            <a:avLst/>
          </a:prstGeom>
          <a:noFill/>
          <a:ln w="571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097280" eaLnBrk="0" fontAlgn="base" hangingPunct="0">
              <a:spcBef>
                <a:spcPct val="0"/>
              </a:spcBef>
              <a:spcAft>
                <a:spcPct val="0"/>
              </a:spcAft>
            </a:pPr>
            <a:endParaRPr lang="en-GB" sz="2160" dirty="0">
              <a:solidFill>
                <a:srgbClr val="FFFFFF"/>
              </a:solidFill>
              <a:latin typeface="Verdana"/>
            </a:endParaRPr>
          </a:p>
        </p:txBody>
      </p:sp>
      <p:pic>
        <p:nvPicPr>
          <p:cNvPr id="15" name="Picture 14">
            <a:extLst>
              <a:ext uri="{FF2B5EF4-FFF2-40B4-BE49-F238E27FC236}">
                <a16:creationId xmlns:a16="http://schemas.microsoft.com/office/drawing/2014/main" id="{15B25002-CEFB-1A6E-4212-452DC022094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717121"/>
            <a:ext cx="14753476" cy="6165631"/>
          </a:xfrm>
          <a:prstGeom prst="rect">
            <a:avLst/>
          </a:prstGeom>
        </p:spPr>
      </p:pic>
      <p:pic>
        <p:nvPicPr>
          <p:cNvPr id="12" name="Picture 11">
            <a:extLst>
              <a:ext uri="{FF2B5EF4-FFF2-40B4-BE49-F238E27FC236}">
                <a16:creationId xmlns:a16="http://schemas.microsoft.com/office/drawing/2014/main" id="{7774DFF8-F8F3-382D-DF6D-7FFF8480F44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57105" y="3176500"/>
            <a:ext cx="13970792" cy="3294422"/>
          </a:xfrm>
          <a:prstGeom prst="rect">
            <a:avLst/>
          </a:prstGeom>
        </p:spPr>
      </p:pic>
      <p:pic>
        <p:nvPicPr>
          <p:cNvPr id="17" name="Picture 16">
            <a:extLst>
              <a:ext uri="{FF2B5EF4-FFF2-40B4-BE49-F238E27FC236}">
                <a16:creationId xmlns:a16="http://schemas.microsoft.com/office/drawing/2014/main" id="{37874DF4-E04A-0017-0DCB-C7F74545A1F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89625" y="1632196"/>
            <a:ext cx="14684266" cy="5800206"/>
          </a:xfrm>
          <a:prstGeom prst="rect">
            <a:avLst/>
          </a:prstGeom>
        </p:spPr>
      </p:pic>
      <p:pic>
        <p:nvPicPr>
          <p:cNvPr id="19" name="Picture 18">
            <a:extLst>
              <a:ext uri="{FF2B5EF4-FFF2-40B4-BE49-F238E27FC236}">
                <a16:creationId xmlns:a16="http://schemas.microsoft.com/office/drawing/2014/main" id="{804D8B94-662D-EB12-0E4A-9206C8B312B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06142" y="1399317"/>
            <a:ext cx="14385156" cy="6291529"/>
          </a:xfrm>
          <a:prstGeom prst="rect">
            <a:avLst/>
          </a:prstGeom>
        </p:spPr>
      </p:pic>
      <p:pic>
        <p:nvPicPr>
          <p:cNvPr id="21" name="Picture 20">
            <a:extLst>
              <a:ext uri="{FF2B5EF4-FFF2-40B4-BE49-F238E27FC236}">
                <a16:creationId xmlns:a16="http://schemas.microsoft.com/office/drawing/2014/main" id="{45AB3660-111D-C095-B680-0DBF8BD141B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34133" y="354647"/>
            <a:ext cx="15023243" cy="6911340"/>
          </a:xfrm>
          <a:prstGeom prst="rect">
            <a:avLst/>
          </a:prstGeom>
        </p:spPr>
      </p:pic>
    </p:spTree>
    <p:custDataLst>
      <p:tags r:id="rId1"/>
    </p:custDataLst>
    <p:extLst>
      <p:ext uri="{BB962C8B-B14F-4D97-AF65-F5344CB8AC3E}">
        <p14:creationId xmlns:p14="http://schemas.microsoft.com/office/powerpoint/2010/main" val="2936013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barn(inVertical)">
                                      <p:cBhvr>
                                        <p:cTn id="32" dur="500"/>
                                        <p:tgtEl>
                                          <p:spTgt spid="17"/>
                                        </p:tgtEl>
                                      </p:cBhvr>
                                    </p:animEffect>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9"/>
                                        </p:tgtEl>
                                        <p:attrNameLst>
                                          <p:attrName>style.visibility</p:attrName>
                                        </p:attrNameLst>
                                      </p:cBhvr>
                                      <p:to>
                                        <p:strVal val="visible"/>
                                      </p:to>
                                    </p:set>
                                    <p:anim calcmode="lin" valueType="num">
                                      <p:cBhvr additive="base">
                                        <p:cTn id="37" dur="500" fill="hold"/>
                                        <p:tgtEl>
                                          <p:spTgt spid="19"/>
                                        </p:tgtEl>
                                        <p:attrNameLst>
                                          <p:attrName>ppt_x</p:attrName>
                                        </p:attrNameLst>
                                      </p:cBhvr>
                                      <p:tavLst>
                                        <p:tav tm="0">
                                          <p:val>
                                            <p:strVal val="#ppt_x"/>
                                          </p:val>
                                        </p:tav>
                                        <p:tav tm="100000">
                                          <p:val>
                                            <p:strVal val="#ppt_x"/>
                                          </p:val>
                                        </p:tav>
                                      </p:tavLst>
                                    </p:anim>
                                    <p:anim calcmode="lin" valueType="num">
                                      <p:cBhvr additive="base">
                                        <p:cTn id="3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21"/>
                                        </p:tgtEl>
                                        <p:attrNameLst>
                                          <p:attrName>style.visibility</p:attrName>
                                        </p:attrNameLst>
                                      </p:cBhvr>
                                      <p:to>
                                        <p:strVal val="visible"/>
                                      </p:to>
                                    </p:set>
                                    <p:animEffect transition="in" filter="fade">
                                      <p:cBhvr>
                                        <p:cTn id="43" dur="1000"/>
                                        <p:tgtEl>
                                          <p:spTgt spid="21"/>
                                        </p:tgtEl>
                                      </p:cBhvr>
                                    </p:animEffect>
                                    <p:anim calcmode="lin" valueType="num">
                                      <p:cBhvr>
                                        <p:cTn id="44" dur="1000" fill="hold"/>
                                        <p:tgtEl>
                                          <p:spTgt spid="21"/>
                                        </p:tgtEl>
                                        <p:attrNameLst>
                                          <p:attrName>ppt_x</p:attrName>
                                        </p:attrNameLst>
                                      </p:cBhvr>
                                      <p:tavLst>
                                        <p:tav tm="0">
                                          <p:val>
                                            <p:strVal val="#ppt_x"/>
                                          </p:val>
                                        </p:tav>
                                        <p:tav tm="100000">
                                          <p:val>
                                            <p:strVal val="#ppt_x"/>
                                          </p:val>
                                        </p:tav>
                                      </p:tavLst>
                                    </p:anim>
                                    <p:anim calcmode="lin" valueType="num">
                                      <p:cBhvr>
                                        <p:cTn id="45"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46.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A021F36-1FAD-7784-95A2-EC92A0493A59}"/>
              </a:ext>
            </a:extLst>
          </p:cNvPr>
          <p:cNvSpPr>
            <a:spLocks noGrp="1"/>
          </p:cNvSpPr>
          <p:nvPr>
            <p:ph type="body" sz="quarter" idx="13"/>
          </p:nvPr>
        </p:nvSpPr>
        <p:spPr/>
        <p:txBody>
          <a:bodyPr/>
          <a:lstStyle/>
          <a:p>
            <a:r>
              <a:rPr lang="nb-NO" dirty="0"/>
              <a:t>Awarego 2023</a:t>
            </a:r>
            <a:endParaRPr lang="en-GB" dirty="0"/>
          </a:p>
        </p:txBody>
      </p:sp>
      <p:sp>
        <p:nvSpPr>
          <p:cNvPr id="3" name="Text Placeholder 2">
            <a:extLst>
              <a:ext uri="{FF2B5EF4-FFF2-40B4-BE49-F238E27FC236}">
                <a16:creationId xmlns:a16="http://schemas.microsoft.com/office/drawing/2014/main" id="{0B4AE786-906A-10D0-3E04-BA58E5130FF1}"/>
              </a:ext>
            </a:extLst>
          </p:cNvPr>
          <p:cNvSpPr>
            <a:spLocks noGrp="1"/>
          </p:cNvSpPr>
          <p:nvPr>
            <p:ph type="body" sz="quarter" idx="14"/>
          </p:nvPr>
        </p:nvSpPr>
        <p:spPr/>
        <p:txBody>
          <a:bodyPr/>
          <a:lstStyle/>
          <a:p>
            <a:endParaRPr lang="en-GB"/>
          </a:p>
        </p:txBody>
      </p:sp>
      <p:pic>
        <p:nvPicPr>
          <p:cNvPr id="5" name="Picture 4">
            <a:extLst>
              <a:ext uri="{FF2B5EF4-FFF2-40B4-BE49-F238E27FC236}">
                <a16:creationId xmlns:a16="http://schemas.microsoft.com/office/drawing/2014/main" id="{6A1325A5-09BD-8D8B-8A67-04FFC4292F8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22795" y="2497230"/>
            <a:ext cx="7384811" cy="3235141"/>
          </a:xfrm>
          <a:prstGeom prst="rect">
            <a:avLst/>
          </a:prstGeom>
        </p:spPr>
      </p:pic>
    </p:spTree>
    <p:extLst>
      <p:ext uri="{BB962C8B-B14F-4D97-AF65-F5344CB8AC3E}">
        <p14:creationId xmlns:p14="http://schemas.microsoft.com/office/powerpoint/2010/main" val="3416169682"/>
      </p:ext>
    </p:extLst>
  </p:cSld>
  <p:clrMapOvr>
    <a:masterClrMapping/>
  </p:clrMapOvr>
</p:sld>
</file>

<file path=ppt/slides/slide47.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37B6767-3DE1-2EE4-892C-FF6E3B0DEFBF}"/>
              </a:ext>
            </a:extLst>
          </p:cNvPr>
          <p:cNvSpPr>
            <a:spLocks noGrp="1"/>
          </p:cNvSpPr>
          <p:nvPr>
            <p:ph type="body" sz="quarter" idx="13"/>
          </p:nvPr>
        </p:nvSpPr>
        <p:spPr/>
        <p:txBody>
          <a:bodyPr/>
          <a:lstStyle/>
          <a:p>
            <a:r>
              <a:rPr lang="nb-NO" dirty="0"/>
              <a:t>Siamo vulnerabili (AwareGo 2023)</a:t>
            </a:r>
            <a:endParaRPr lang="en-GB" dirty="0"/>
          </a:p>
        </p:txBody>
      </p:sp>
      <p:sp>
        <p:nvSpPr>
          <p:cNvPr id="3" name="Text Placeholder 2">
            <a:extLst>
              <a:ext uri="{FF2B5EF4-FFF2-40B4-BE49-F238E27FC236}">
                <a16:creationId xmlns:a16="http://schemas.microsoft.com/office/drawing/2014/main" id="{FBAF411F-E7EC-9689-C2DE-2C77A2CFE534}"/>
              </a:ext>
            </a:extLst>
          </p:cNvPr>
          <p:cNvSpPr>
            <a:spLocks noGrp="1"/>
          </p:cNvSpPr>
          <p:nvPr>
            <p:ph type="body" sz="quarter" idx="14"/>
          </p:nvPr>
        </p:nvSpPr>
        <p:spPr/>
        <p:txBody>
          <a:bodyPr/>
          <a:lstStyle/>
          <a:p>
            <a:endParaRPr lang="en-GB"/>
          </a:p>
        </p:txBody>
      </p:sp>
      <p:pic>
        <p:nvPicPr>
          <p:cNvPr id="5" name="Picture 4">
            <a:extLst>
              <a:ext uri="{FF2B5EF4-FFF2-40B4-BE49-F238E27FC236}">
                <a16:creationId xmlns:a16="http://schemas.microsoft.com/office/drawing/2014/main" id="{38F493E6-AB78-CB58-55F4-FE9648B8A2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6786" y="1382649"/>
            <a:ext cx="7670600" cy="5464302"/>
          </a:xfrm>
          <a:prstGeom prst="rect">
            <a:avLst/>
          </a:prstGeom>
        </p:spPr>
      </p:pic>
      <p:pic>
        <p:nvPicPr>
          <p:cNvPr id="7" name="Picture 6">
            <a:extLst>
              <a:ext uri="{FF2B5EF4-FFF2-40B4-BE49-F238E27FC236}">
                <a16:creationId xmlns:a16="http://schemas.microsoft.com/office/drawing/2014/main" id="{23E624E2-074F-2885-B40E-7F1A1A24C31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60168" y="1117010"/>
            <a:ext cx="8535743" cy="5805761"/>
          </a:xfrm>
          <a:prstGeom prst="rect">
            <a:avLst/>
          </a:prstGeom>
        </p:spPr>
      </p:pic>
      <p:pic>
        <p:nvPicPr>
          <p:cNvPr id="9" name="Picture 8">
            <a:extLst>
              <a:ext uri="{FF2B5EF4-FFF2-40B4-BE49-F238E27FC236}">
                <a16:creationId xmlns:a16="http://schemas.microsoft.com/office/drawing/2014/main" id="{4C13506C-BF3B-3222-0117-C4CDDC84FAE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6785" y="1104466"/>
            <a:ext cx="8614178" cy="6466004"/>
          </a:xfrm>
          <a:prstGeom prst="rect">
            <a:avLst/>
          </a:prstGeom>
        </p:spPr>
      </p:pic>
      <p:pic>
        <p:nvPicPr>
          <p:cNvPr id="11" name="Picture 10">
            <a:extLst>
              <a:ext uri="{FF2B5EF4-FFF2-40B4-BE49-F238E27FC236}">
                <a16:creationId xmlns:a16="http://schemas.microsoft.com/office/drawing/2014/main" id="{833DF4EB-2AD6-F959-23F3-FAB4F29EFA3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902149" y="468121"/>
            <a:ext cx="4195396" cy="7293358"/>
          </a:xfrm>
          <a:prstGeom prst="rect">
            <a:avLst/>
          </a:prstGeom>
        </p:spPr>
      </p:pic>
      <p:pic>
        <p:nvPicPr>
          <p:cNvPr id="13" name="Picture 12">
            <a:extLst>
              <a:ext uri="{FF2B5EF4-FFF2-40B4-BE49-F238E27FC236}">
                <a16:creationId xmlns:a16="http://schemas.microsoft.com/office/drawing/2014/main" id="{59363BDB-3578-DA9E-06B5-4A39E1F9689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04996" y="1145664"/>
            <a:ext cx="8237756" cy="6290245"/>
          </a:xfrm>
          <a:prstGeom prst="rect">
            <a:avLst/>
          </a:prstGeom>
        </p:spPr>
      </p:pic>
      <p:pic>
        <p:nvPicPr>
          <p:cNvPr id="15" name="Picture 14">
            <a:extLst>
              <a:ext uri="{FF2B5EF4-FFF2-40B4-BE49-F238E27FC236}">
                <a16:creationId xmlns:a16="http://schemas.microsoft.com/office/drawing/2014/main" id="{E12BAEE6-5BBB-F245-8755-1D0264AAA4F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772244" y="468119"/>
            <a:ext cx="4645802" cy="7102350"/>
          </a:xfrm>
          <a:prstGeom prst="rect">
            <a:avLst/>
          </a:prstGeom>
        </p:spPr>
      </p:pic>
      <p:pic>
        <p:nvPicPr>
          <p:cNvPr id="17" name="Picture 16">
            <a:extLst>
              <a:ext uri="{FF2B5EF4-FFF2-40B4-BE49-F238E27FC236}">
                <a16:creationId xmlns:a16="http://schemas.microsoft.com/office/drawing/2014/main" id="{E1E6EFDA-CD4C-001A-6F2A-1673B5784C0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25992" y="1067076"/>
            <a:ext cx="8604701" cy="6368833"/>
          </a:xfrm>
          <a:prstGeom prst="rect">
            <a:avLst/>
          </a:prstGeom>
        </p:spPr>
      </p:pic>
      <p:pic>
        <p:nvPicPr>
          <p:cNvPr id="19" name="Picture 18">
            <a:extLst>
              <a:ext uri="{FF2B5EF4-FFF2-40B4-BE49-F238E27FC236}">
                <a16:creationId xmlns:a16="http://schemas.microsoft.com/office/drawing/2014/main" id="{D3A53E97-576C-79C5-A395-D971FACC3B2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646332" y="468121"/>
            <a:ext cx="4941652" cy="7374269"/>
          </a:xfrm>
          <a:prstGeom prst="rect">
            <a:avLst/>
          </a:prstGeom>
        </p:spPr>
      </p:pic>
    </p:spTree>
    <p:custDataLst>
      <p:tags r:id="rId1"/>
    </p:custDataLst>
    <p:extLst>
      <p:ext uri="{BB962C8B-B14F-4D97-AF65-F5344CB8AC3E}">
        <p14:creationId xmlns:p14="http://schemas.microsoft.com/office/powerpoint/2010/main" val="4027313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down)">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barn(inVertical)">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wipe(down)">
                                      <p:cBhvr>
                                        <p:cTn id="32" dur="5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barn(inVertical)">
                                      <p:cBhvr>
                                        <p:cTn id="37" dur="500"/>
                                        <p:tgtEl>
                                          <p:spTgt spid="17"/>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wipe(down)">
                                      <p:cBhvr>
                                        <p:cTn id="4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0958F1B-3604-0B7F-10DB-697D38A91657}"/>
              </a:ext>
            </a:extLst>
          </p:cNvPr>
          <p:cNvSpPr>
            <a:spLocks noGrp="1"/>
          </p:cNvSpPr>
          <p:nvPr>
            <p:ph type="body" sz="quarter" idx="13"/>
          </p:nvPr>
        </p:nvSpPr>
        <p:spPr/>
        <p:txBody>
          <a:bodyPr/>
          <a:lstStyle/>
          <a:p>
            <a:r>
              <a:rPr lang="nb-NO" dirty="0"/>
              <a:t>Awarego 2023</a:t>
            </a:r>
            <a:endParaRPr lang="en-GB" dirty="0"/>
          </a:p>
        </p:txBody>
      </p:sp>
      <p:sp>
        <p:nvSpPr>
          <p:cNvPr id="3" name="Text Placeholder 2">
            <a:extLst>
              <a:ext uri="{FF2B5EF4-FFF2-40B4-BE49-F238E27FC236}">
                <a16:creationId xmlns:a16="http://schemas.microsoft.com/office/drawing/2014/main" id="{16DC130C-C14C-72D1-294C-6D579786E6D8}"/>
              </a:ext>
            </a:extLst>
          </p:cNvPr>
          <p:cNvSpPr>
            <a:spLocks noGrp="1"/>
          </p:cNvSpPr>
          <p:nvPr>
            <p:ph type="body" sz="quarter" idx="14"/>
          </p:nvPr>
        </p:nvSpPr>
        <p:spPr/>
        <p:txBody>
          <a:bodyPr/>
          <a:lstStyle/>
          <a:p>
            <a:endParaRPr lang="en-GB"/>
          </a:p>
        </p:txBody>
      </p:sp>
      <p:pic>
        <p:nvPicPr>
          <p:cNvPr id="7" name="Picture 6">
            <a:extLst>
              <a:ext uri="{FF2B5EF4-FFF2-40B4-BE49-F238E27FC236}">
                <a16:creationId xmlns:a16="http://schemas.microsoft.com/office/drawing/2014/main" id="{8814947A-434C-E2B5-B1EC-C3D152FDFA5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9457" y="1379981"/>
            <a:ext cx="6960085" cy="6515825"/>
          </a:xfrm>
          <a:prstGeom prst="rect">
            <a:avLst/>
          </a:prstGeom>
        </p:spPr>
      </p:pic>
      <p:pic>
        <p:nvPicPr>
          <p:cNvPr id="9" name="Picture 8">
            <a:extLst>
              <a:ext uri="{FF2B5EF4-FFF2-40B4-BE49-F238E27FC236}">
                <a16:creationId xmlns:a16="http://schemas.microsoft.com/office/drawing/2014/main" id="{A722D504-BAE6-D1A4-F9F7-5986967FE5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79541" y="1632196"/>
            <a:ext cx="7459493" cy="6067052"/>
          </a:xfrm>
          <a:prstGeom prst="rect">
            <a:avLst/>
          </a:prstGeom>
        </p:spPr>
      </p:pic>
    </p:spTree>
    <p:extLst>
      <p:ext uri="{BB962C8B-B14F-4D97-AF65-F5344CB8AC3E}">
        <p14:creationId xmlns:p14="http://schemas.microsoft.com/office/powerpoint/2010/main" val="3469443053"/>
      </p:ext>
    </p:extLst>
  </p:cSld>
  <p:clrMapOvr>
    <a:masterClrMapping/>
  </p:clrMapOvr>
</p:sld>
</file>

<file path=ppt/slides/slide49.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E0745AA-8F2B-ADE0-7489-FE9B85AFCE2D}"/>
              </a:ext>
            </a:extLst>
          </p:cNvPr>
          <p:cNvSpPr>
            <a:spLocks noGrp="1"/>
          </p:cNvSpPr>
          <p:nvPr>
            <p:ph type="body" sz="quarter" idx="13"/>
          </p:nvPr>
        </p:nvSpPr>
        <p:spPr/>
        <p:txBody>
          <a:bodyPr/>
          <a:lstStyle/>
          <a:p>
            <a:endParaRPr lang="en-GB"/>
          </a:p>
        </p:txBody>
      </p:sp>
      <p:sp>
        <p:nvSpPr>
          <p:cNvPr id="3" name="Text Placeholder 2">
            <a:extLst>
              <a:ext uri="{FF2B5EF4-FFF2-40B4-BE49-F238E27FC236}">
                <a16:creationId xmlns:a16="http://schemas.microsoft.com/office/drawing/2014/main" id="{C343F29E-98C0-4CAD-E1B8-5579C63A48DA}"/>
              </a:ext>
            </a:extLst>
          </p:cNvPr>
          <p:cNvSpPr>
            <a:spLocks noGrp="1"/>
          </p:cNvSpPr>
          <p:nvPr>
            <p:ph type="body" sz="quarter" idx="14"/>
          </p:nvPr>
        </p:nvSpPr>
        <p:spPr/>
        <p:txBody>
          <a:bodyPr/>
          <a:lstStyle/>
          <a:p>
            <a:endParaRPr lang="en-GB"/>
          </a:p>
        </p:txBody>
      </p:sp>
      <p:pic>
        <p:nvPicPr>
          <p:cNvPr id="5" name="Picture 4">
            <a:extLst>
              <a:ext uri="{FF2B5EF4-FFF2-40B4-BE49-F238E27FC236}">
                <a16:creationId xmlns:a16="http://schemas.microsoft.com/office/drawing/2014/main" id="{9F4E4E20-2404-14E4-8538-45E5ADBE718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7594" y="1"/>
            <a:ext cx="8024980" cy="3155120"/>
          </a:xfrm>
          <a:prstGeom prst="rect">
            <a:avLst/>
          </a:prstGeom>
        </p:spPr>
      </p:pic>
      <p:pic>
        <p:nvPicPr>
          <p:cNvPr id="9" name="Picture 8">
            <a:extLst>
              <a:ext uri="{FF2B5EF4-FFF2-40B4-BE49-F238E27FC236}">
                <a16:creationId xmlns:a16="http://schemas.microsoft.com/office/drawing/2014/main" id="{A9661694-ABCD-1D5D-8984-C2477CF90EB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7225" y="2430690"/>
            <a:ext cx="7727759" cy="5441440"/>
          </a:xfrm>
          <a:prstGeom prst="rect">
            <a:avLst/>
          </a:prstGeom>
        </p:spPr>
      </p:pic>
      <p:pic>
        <p:nvPicPr>
          <p:cNvPr id="11" name="Picture 10">
            <a:extLst>
              <a:ext uri="{FF2B5EF4-FFF2-40B4-BE49-F238E27FC236}">
                <a16:creationId xmlns:a16="http://schemas.microsoft.com/office/drawing/2014/main" id="{C07C93E2-7ECA-128F-011A-88166BD5B2C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98599" y="2373541"/>
            <a:ext cx="7636306" cy="5910134"/>
          </a:xfrm>
          <a:prstGeom prst="rect">
            <a:avLst/>
          </a:prstGeom>
        </p:spPr>
      </p:pic>
      <p:pic>
        <p:nvPicPr>
          <p:cNvPr id="13" name="Picture 12">
            <a:extLst>
              <a:ext uri="{FF2B5EF4-FFF2-40B4-BE49-F238E27FC236}">
                <a16:creationId xmlns:a16="http://schemas.microsoft.com/office/drawing/2014/main" id="{DDEC135F-0503-3A21-C898-8E5F3851905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76438" y="2334701"/>
            <a:ext cx="10163102" cy="5894898"/>
          </a:xfrm>
          <a:prstGeom prst="rect">
            <a:avLst/>
          </a:prstGeom>
        </p:spPr>
      </p:pic>
      <p:pic>
        <p:nvPicPr>
          <p:cNvPr id="15" name="Picture 14">
            <a:extLst>
              <a:ext uri="{FF2B5EF4-FFF2-40B4-BE49-F238E27FC236}">
                <a16:creationId xmlns:a16="http://schemas.microsoft.com/office/drawing/2014/main" id="{F466942D-BBF0-734A-7EA6-C486E684443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734444" y="2522070"/>
            <a:ext cx="8212099" cy="5707529"/>
          </a:xfrm>
          <a:prstGeom prst="rect">
            <a:avLst/>
          </a:prstGeom>
        </p:spPr>
      </p:pic>
      <p:pic>
        <p:nvPicPr>
          <p:cNvPr id="17" name="Picture 16">
            <a:extLst>
              <a:ext uri="{FF2B5EF4-FFF2-40B4-BE49-F238E27FC236}">
                <a16:creationId xmlns:a16="http://schemas.microsoft.com/office/drawing/2014/main" id="{5B56B047-1EF3-8499-EDC6-EA486E5F62E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2471400"/>
            <a:ext cx="14099309" cy="5113846"/>
          </a:xfrm>
          <a:prstGeom prst="rect">
            <a:avLst/>
          </a:prstGeom>
        </p:spPr>
      </p:pic>
    </p:spTree>
    <p:custDataLst>
      <p:tags r:id="rId1"/>
    </p:custDataLst>
    <p:extLst>
      <p:ext uri="{BB962C8B-B14F-4D97-AF65-F5344CB8AC3E}">
        <p14:creationId xmlns:p14="http://schemas.microsoft.com/office/powerpoint/2010/main" val="330436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down)">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wipe(down)">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randombar(horizontal)">
                                      <p:cBhvr>
                                        <p:cTn id="2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11E71B3-ABEC-8205-92BF-39CAA54CD02E}"/>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7672892" y="2484441"/>
            <a:ext cx="6610640" cy="3903583"/>
          </a:xfrm>
          <a:prstGeom prst="rect">
            <a:avLst/>
          </a:prstGeom>
        </p:spPr>
      </p:pic>
      <p:sp>
        <p:nvSpPr>
          <p:cNvPr id="2" name="Text Placeholder 1">
            <a:extLst>
              <a:ext uri="{FF2B5EF4-FFF2-40B4-BE49-F238E27FC236}">
                <a16:creationId xmlns:a16="http://schemas.microsoft.com/office/drawing/2014/main" id="{D18ED2E4-8195-910F-422F-EE0674B5A4C5}"/>
              </a:ext>
            </a:extLst>
          </p:cNvPr>
          <p:cNvSpPr>
            <a:spLocks noGrp="1"/>
          </p:cNvSpPr>
          <p:nvPr>
            <p:ph type="body" sz="quarter" idx="13"/>
          </p:nvPr>
        </p:nvSpPr>
        <p:spPr/>
        <p:txBody>
          <a:bodyPr/>
          <a:lstStyle/>
          <a:p>
            <a:r>
              <a:rPr lang="nb-NO" dirty="0" err="1"/>
              <a:t>Fattori</a:t>
            </a:r>
            <a:r>
              <a:rPr lang="nb-NO" dirty="0"/>
              <a:t> umani</a:t>
            </a:r>
            <a:endParaRPr lang="nb-NO" dirty="0"/>
          </a:p>
        </p:txBody>
      </p:sp>
      <p:sp>
        <p:nvSpPr>
          <p:cNvPr id="3" name="Text Placeholder 2">
            <a:extLst>
              <a:ext uri="{FF2B5EF4-FFF2-40B4-BE49-F238E27FC236}">
                <a16:creationId xmlns:a16="http://schemas.microsoft.com/office/drawing/2014/main" id="{B5D10EB5-92DF-B154-2223-54CE512AB776}"/>
              </a:ext>
            </a:extLst>
          </p:cNvPr>
          <p:cNvSpPr>
            <a:spLocks noGrp="1"/>
          </p:cNvSpPr>
          <p:nvPr>
            <p:ph type="body" sz="quarter" idx="14"/>
          </p:nvPr>
        </p:nvSpPr>
        <p:spPr>
          <a:xfrm>
            <a:off x="758414" y="1841576"/>
            <a:ext cx="7463117" cy="4968240"/>
          </a:xfrm>
        </p:spPr>
        <p:txBody>
          <a:bodyPr/>
          <a:lstStyle/>
          <a:p>
            <a:r>
              <a:rPr lang="en-US" dirty="0"/>
              <a:t>I fattori umani si riferiscono a </a:t>
            </a:r>
            <a:r>
              <a:rPr lang="en-US" dirty="0"/>
              <a:t>fattori </a:t>
            </a:r>
            <a:r>
              <a:rPr lang="en-US" dirty="0"/>
              <a:t>ambientali, </a:t>
            </a:r>
            <a:r>
              <a:rPr lang="en-US" dirty="0" err="1"/>
              <a:t>organizzativi </a:t>
            </a:r>
            <a:r>
              <a:rPr lang="en-US" dirty="0"/>
              <a:t>e lavorativi, nonché alle caratteristiche umane e individuali che influenzano </a:t>
            </a:r>
            <a:r>
              <a:rPr lang="en-US" dirty="0" err="1"/>
              <a:t>il comportamento </a:t>
            </a:r>
            <a:r>
              <a:rPr lang="en-US" dirty="0"/>
              <a:t>sul lavoro in modo tale da incidere sulla salute e sulla sicurezza.</a:t>
            </a:r>
          </a:p>
          <a:p>
            <a:pPr lvl="1"/>
            <a:r>
              <a:rPr lang="en-US" dirty="0"/>
              <a:t>La natura del lavoro</a:t>
            </a:r>
          </a:p>
          <a:p>
            <a:pPr lvl="2"/>
            <a:r>
              <a:rPr lang="en-US" dirty="0"/>
              <a:t>natura dell'attività, carico di lavoro, ambiente di lavoro, progettazione di display e comandi e ruolo delle procedure</a:t>
            </a:r>
          </a:p>
          <a:p>
            <a:pPr lvl="1"/>
            <a:r>
              <a:rPr lang="en-US" dirty="0"/>
              <a:t>L'individuo</a:t>
            </a:r>
          </a:p>
          <a:p>
            <a:pPr lvl="2"/>
            <a:r>
              <a:rPr lang="en-US" dirty="0"/>
              <a:t>Competenza, abilità, personalità, atteggiamento e percezione del rischio.</a:t>
            </a:r>
          </a:p>
          <a:p>
            <a:pPr lvl="1"/>
            <a:r>
              <a:rPr lang="en-US" dirty="0"/>
              <a:t>L'organizzazione</a:t>
            </a:r>
          </a:p>
          <a:p>
            <a:pPr lvl="2"/>
            <a:r>
              <a:rPr lang="en-US" b="1" u="sng" dirty="0"/>
              <a:t>Spesso trascurata</a:t>
            </a:r>
          </a:p>
          <a:p>
            <a:pPr lvl="2"/>
            <a:r>
              <a:rPr lang="en-US" dirty="0"/>
              <a:t>modelli di lavoro, cultura del posto di lavoro, risorse, comunicazioni, leadership</a:t>
            </a:r>
          </a:p>
          <a:p>
            <a:endParaRPr lang="nb-NO" dirty="0"/>
          </a:p>
        </p:txBody>
      </p:sp>
    </p:spTree>
    <p:custDataLst>
      <p:tags r:id="rId1"/>
    </p:custDataLst>
    <p:extLst>
      <p:ext uri="{BB962C8B-B14F-4D97-AF65-F5344CB8AC3E}">
        <p14:creationId xmlns:p14="http://schemas.microsoft.com/office/powerpoint/2010/main" val="3726546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childTnLst>
                                </p:cTn>
                              </p:par>
                              <p:par>
                                <p:cTn id="10" presetID="10" presetClass="entr" presetSubtype="0" fill="hold" grpId="0" nodeType="withEffect">
                                  <p:stCondLst>
                                    <p:cond delay="0"/>
                                  </p:stCondLst>
                                  <p:childTnLst>
                                    <p:set>
                                      <p:cBhvr>
                                        <p:cTn id="11" dur="1" fill="hold">
                                          <p:stCondLst>
                                            <p:cond delay="0"/>
                                          </p:stCondLst>
                                        </p:cTn>
                                        <p:tgtEl>
                                          <p:spTgt spid="3">
                                            <p:txEl>
                                              <p:pRg st="7" end="7"/>
                                            </p:txEl>
                                          </p:spTgt>
                                        </p:tgtEl>
                                        <p:attrNameLst>
                                          <p:attrName>style.visibility</p:attrName>
                                        </p:attrNameLst>
                                      </p:cBhvr>
                                      <p:to>
                                        <p:strVal val="visible"/>
                                      </p:to>
                                    </p:set>
                                    <p:animEffect transition="in" filter="fade">
                                      <p:cBhvr>
                                        <p:cTn id="12" dur="500"/>
                                        <p:tgtEl>
                                          <p:spTgt spid="3">
                                            <p:txEl>
                                              <p:pRg st="7" end="7"/>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500"/>
                                        <p:tgtEl>
                                          <p:spTgt spid="3">
                                            <p:txEl>
                                              <p:pRg st="1" end="1"/>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fade">
                                      <p:cBhvr>
                                        <p:cTn id="18" dur="500"/>
                                        <p:tgtEl>
                                          <p:spTgt spid="3">
                                            <p:txEl>
                                              <p:pRg st="2" end="2"/>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fade">
                                      <p:cBhvr>
                                        <p:cTn id="21" dur="500"/>
                                        <p:tgtEl>
                                          <p:spTgt spid="3">
                                            <p:txEl>
                                              <p:pRg st="3" end="3"/>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
                                            <p:txEl>
                                              <p:pRg st="4" end="4"/>
                                            </p:txEl>
                                          </p:spTgt>
                                        </p:tgtEl>
                                        <p:attrNameLst>
                                          <p:attrName>style.visibility</p:attrName>
                                        </p:attrNameLst>
                                      </p:cBhvr>
                                      <p:to>
                                        <p:strVal val="visible"/>
                                      </p:to>
                                    </p:set>
                                    <p:animEffect transition="in" filter="fade">
                                      <p:cBhvr>
                                        <p:cTn id="24" dur="500"/>
                                        <p:tgtEl>
                                          <p:spTgt spid="3">
                                            <p:txEl>
                                              <p:pRg st="4" end="4"/>
                                            </p:txEl>
                                          </p:spTgt>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3">
                                            <p:txEl>
                                              <p:pRg st="6" end="6"/>
                                            </p:txEl>
                                          </p:spTgt>
                                        </p:tgtEl>
                                        <p:attrNameLst>
                                          <p:attrName>style.visibility</p:attrName>
                                        </p:attrNameLst>
                                      </p:cBhvr>
                                      <p:to>
                                        <p:strVal val="visible"/>
                                      </p:to>
                                    </p:set>
                                    <p:animEffect transition="in" filter="fade">
                                      <p:cBhvr>
                                        <p:cTn id="30"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0.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61A3D04-7274-275B-3EAA-E2D07526E7CD}"/>
              </a:ext>
            </a:extLst>
          </p:cNvPr>
          <p:cNvSpPr>
            <a:spLocks noGrp="1"/>
          </p:cNvSpPr>
          <p:nvPr>
            <p:ph type="body" sz="quarter" idx="13"/>
          </p:nvPr>
        </p:nvSpPr>
        <p:spPr/>
        <p:txBody>
          <a:bodyPr/>
          <a:lstStyle/>
          <a:p>
            <a:endParaRPr lang="en-GB"/>
          </a:p>
        </p:txBody>
      </p:sp>
      <p:sp>
        <p:nvSpPr>
          <p:cNvPr id="3" name="Text Placeholder 2">
            <a:extLst>
              <a:ext uri="{FF2B5EF4-FFF2-40B4-BE49-F238E27FC236}">
                <a16:creationId xmlns:a16="http://schemas.microsoft.com/office/drawing/2014/main" id="{30B37E4A-7620-AAF3-E847-B5BCD3762286}"/>
              </a:ext>
            </a:extLst>
          </p:cNvPr>
          <p:cNvSpPr>
            <a:spLocks noGrp="1"/>
          </p:cNvSpPr>
          <p:nvPr>
            <p:ph type="body" sz="quarter" idx="14"/>
          </p:nvPr>
        </p:nvSpPr>
        <p:spPr/>
        <p:txBody>
          <a:bodyPr/>
          <a:lstStyle/>
          <a:p>
            <a:endParaRPr lang="en-GB"/>
          </a:p>
        </p:txBody>
      </p:sp>
      <p:pic>
        <p:nvPicPr>
          <p:cNvPr id="7170" name="Picture 2" descr="Cyber Risk Register Template">
            <a:extLst>
              <a:ext uri="{FF2B5EF4-FFF2-40B4-BE49-F238E27FC236}">
                <a16:creationId xmlns:a16="http://schemas.microsoft.com/office/drawing/2014/main" id="{0DE56C81-E0BD-7558-4939-854A3BECA5F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4360" y="0"/>
            <a:ext cx="13441680" cy="8229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0084783"/>
      </p:ext>
    </p:extLst>
  </p:cSld>
  <p:clrMapOvr>
    <a:masterClrMapping/>
  </p:clrMapOvr>
</p:sld>
</file>

<file path=ppt/slides/slide51.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109F586-0218-4B65-1DEA-CEBA70AB2A4A}"/>
              </a:ext>
            </a:extLst>
          </p:cNvPr>
          <p:cNvSpPr>
            <a:spLocks noGrp="1"/>
          </p:cNvSpPr>
          <p:nvPr>
            <p:ph type="body" sz="quarter" idx="13"/>
          </p:nvPr>
        </p:nvSpPr>
        <p:spPr/>
        <p:txBody>
          <a:bodyPr/>
          <a:lstStyle/>
          <a:p>
            <a:endParaRPr lang="en-GB"/>
          </a:p>
        </p:txBody>
      </p:sp>
      <p:sp>
        <p:nvSpPr>
          <p:cNvPr id="3" name="Text Placeholder 2">
            <a:extLst>
              <a:ext uri="{FF2B5EF4-FFF2-40B4-BE49-F238E27FC236}">
                <a16:creationId xmlns:a16="http://schemas.microsoft.com/office/drawing/2014/main" id="{E2BB2B9F-F9F7-D653-3C42-D5E8576F84C7}"/>
              </a:ext>
            </a:extLst>
          </p:cNvPr>
          <p:cNvSpPr>
            <a:spLocks noGrp="1"/>
          </p:cNvSpPr>
          <p:nvPr>
            <p:ph type="body" sz="quarter" idx="14"/>
          </p:nvPr>
        </p:nvSpPr>
        <p:spPr/>
        <p:txBody>
          <a:bodyPr/>
          <a:lstStyle/>
          <a:p>
            <a:endParaRPr lang="en-GB"/>
          </a:p>
        </p:txBody>
      </p:sp>
      <p:sp>
        <p:nvSpPr>
          <p:cNvPr id="4" name="AutoShape 2" descr="ira infographic">
            <a:extLst>
              <a:ext uri="{FF2B5EF4-FFF2-40B4-BE49-F238E27FC236}">
                <a16:creationId xmlns:a16="http://schemas.microsoft.com/office/drawing/2014/main" id="{9592AB94-66F9-A4F6-7041-E7FC4809AD5C}"/>
              </a:ext>
            </a:extLst>
          </p:cNvPr>
          <p:cNvSpPr>
            <a:spLocks noChangeAspect="1" noChangeArrowheads="1"/>
          </p:cNvSpPr>
          <p:nvPr/>
        </p:nvSpPr>
        <p:spPr bwMode="auto">
          <a:xfrm>
            <a:off x="7132320" y="3931920"/>
            <a:ext cx="365760" cy="36576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09728" tIns="54864" rIns="109728" bIns="54864" numCol="1" anchor="t" anchorCtr="0" compatLnSpc="1">
            <a:prstTxWarp prst="textNoShape">
              <a:avLst/>
            </a:prstTxWarp>
          </a:bodyPr>
          <a:lstStyle/>
          <a:p>
            <a:pPr defTabSz="1097280" eaLnBrk="0" fontAlgn="base" hangingPunct="0">
              <a:spcBef>
                <a:spcPct val="0"/>
              </a:spcBef>
              <a:spcAft>
                <a:spcPct val="0"/>
              </a:spcAft>
            </a:pPr>
            <a:endParaRPr lang="en-GB" sz="2160">
              <a:solidFill>
                <a:srgbClr val="000000"/>
              </a:solidFill>
              <a:latin typeface="Calibri" pitchFamily="34" charset="0"/>
            </a:endParaRPr>
          </a:p>
        </p:txBody>
      </p:sp>
      <p:pic>
        <p:nvPicPr>
          <p:cNvPr id="5" name="Picture 4">
            <a:extLst>
              <a:ext uri="{FF2B5EF4-FFF2-40B4-BE49-F238E27FC236}">
                <a16:creationId xmlns:a16="http://schemas.microsoft.com/office/drawing/2014/main" id="{87C3A116-D8C2-D0AF-8282-0AB27AC4BEA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575" y="1840230"/>
            <a:ext cx="14573250" cy="4549140"/>
          </a:xfrm>
          <a:prstGeom prst="rect">
            <a:avLst/>
          </a:prstGeom>
        </p:spPr>
      </p:pic>
    </p:spTree>
    <p:extLst>
      <p:ext uri="{BB962C8B-B14F-4D97-AF65-F5344CB8AC3E}">
        <p14:creationId xmlns:p14="http://schemas.microsoft.com/office/powerpoint/2010/main" val="3178107633"/>
      </p:ext>
    </p:extLst>
  </p:cSld>
  <p:clrMapOvr>
    <a:masterClrMapping/>
  </p:clrMapOvr>
</p:sld>
</file>

<file path=ppt/slides/slide52.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80316F-5877-0CE1-5826-80733952CB6E}"/>
              </a:ext>
            </a:extLst>
          </p:cNvPr>
          <p:cNvSpPr>
            <a:spLocks noGrp="1"/>
          </p:cNvSpPr>
          <p:nvPr>
            <p:ph type="title"/>
          </p:nvPr>
        </p:nvSpPr>
        <p:spPr/>
        <p:txBody>
          <a:bodyPr/>
          <a:lstStyle/>
          <a:p>
            <a:r>
              <a:rPr lang="nb-NO" dirty="0"/>
              <a:t>Livelli</a:t>
            </a:r>
            <a:endParaRPr lang="en-GB" dirty="0"/>
          </a:p>
        </p:txBody>
      </p:sp>
      <p:sp>
        <p:nvSpPr>
          <p:cNvPr id="3" name="Content Placeholder 2">
            <a:extLst>
              <a:ext uri="{FF2B5EF4-FFF2-40B4-BE49-F238E27FC236}">
                <a16:creationId xmlns:a16="http://schemas.microsoft.com/office/drawing/2014/main" id="{06D5D617-C4ED-5CB9-1A53-CF66B336699C}"/>
              </a:ext>
            </a:extLst>
          </p:cNvPr>
          <p:cNvSpPr>
            <a:spLocks noGrp="1"/>
          </p:cNvSpPr>
          <p:nvPr>
            <p:ph idx="1"/>
          </p:nvPr>
        </p:nvSpPr>
        <p:spPr>
          <a:xfrm>
            <a:off x="502921" y="3778517"/>
            <a:ext cx="6983730" cy="1203960"/>
          </a:xfrm>
        </p:spPr>
        <p:txBody>
          <a:bodyPr>
            <a:normAutofit fontScale="92500" lnSpcReduction="20000"/>
          </a:bodyPr>
          <a:lstStyle/>
          <a:p>
            <a:pPr marL="0" indent="0" algn="ctr">
              <a:buNone/>
            </a:pPr>
            <a:r>
              <a:rPr lang="nb-NO" i="1" dirty="0"/>
              <a:t>Incidenti informatici e risposte all'interno di un'organizzazione a </a:t>
            </a:r>
            <a:r>
              <a:rPr lang="en-GB" i="1" dirty="0"/>
              <a:t>livello</a:t>
            </a:r>
            <a:r>
              <a:rPr lang="nb-NO" i="1" dirty="0"/>
              <a:t> individuale, </a:t>
            </a:r>
            <a:r>
              <a:rPr lang="en-GB" i="1" dirty="0"/>
              <a:t>sociale e organizzativo</a:t>
            </a:r>
            <a:endParaRPr lang="nb-NO" i="1" dirty="0"/>
          </a:p>
        </p:txBody>
      </p:sp>
      <p:pic>
        <p:nvPicPr>
          <p:cNvPr id="4" name="Picture 1" descr="page8image31863184">
            <a:extLst>
              <a:ext uri="{FF2B5EF4-FFF2-40B4-BE49-F238E27FC236}">
                <a16:creationId xmlns:a16="http://schemas.microsoft.com/office/drawing/2014/main" id="{A15655CB-E235-DC24-BCC1-D66CE5B1B489}"/>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805717" y="1658594"/>
            <a:ext cx="5465934" cy="5443805"/>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4D3A6B2D-79D3-CFD4-EFCF-0F9309BDECF4}"/>
              </a:ext>
            </a:extLst>
          </p:cNvPr>
          <p:cNvSpPr/>
          <p:nvPr/>
        </p:nvSpPr>
        <p:spPr>
          <a:xfrm>
            <a:off x="8481059" y="7102399"/>
            <a:ext cx="5703570" cy="535531"/>
          </a:xfrm>
          <a:prstGeom prst="rect">
            <a:avLst/>
          </a:prstGeom>
        </p:spPr>
        <p:txBody>
          <a:bodyPr wrap="square">
            <a:spAutoFit/>
          </a:bodyPr>
          <a:lstStyle/>
          <a:p>
            <a:pPr marL="548627" indent="-548627" defTabSz="1097252">
              <a:spcAft>
                <a:spcPts val="600"/>
              </a:spcAft>
              <a:tabLst>
                <a:tab pos="3223181" algn="l"/>
              </a:tabLst>
              <a:defRPr/>
            </a:pPr>
            <a:r>
              <a:rPr lang="en-GB" sz="144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Joinson</a:t>
            </a:r>
            <a:r>
              <a:rPr lang="en-GB" sz="144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A.N., &amp; van Steen, T. (2018). Aspetti umani della sicurezza informatica: cambiamento comportamentale o culturale? </a:t>
            </a:r>
            <a:r>
              <a:rPr lang="en-GB" sz="1440" i="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Cyber Security, 1(4)</a:t>
            </a:r>
            <a:r>
              <a:rPr lang="en-GB" sz="144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351-360</a:t>
            </a:r>
            <a:r>
              <a:rPr lang="en-GB" sz="1440" i="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GB" sz="1440" dirty="0">
              <a:solidFill>
                <a:prstClr val="black"/>
              </a:solidFill>
              <a:latin typeface="Verdana" panose="020B0604030504040204" pitchFamily="34" charset="0"/>
              <a:ea typeface="Times New Roman" panose="02020603050405020304" pitchFamily="18" charset="0"/>
              <a:cs typeface="Times New Roman" panose="02020603050405020304" pitchFamily="18" charset="0"/>
            </a:endParaRPr>
          </a:p>
        </p:txBody>
      </p:sp>
      <p:sp>
        <p:nvSpPr>
          <p:cNvPr id="6" name="Oval 5">
            <a:extLst>
              <a:ext uri="{FF2B5EF4-FFF2-40B4-BE49-F238E27FC236}">
                <a16:creationId xmlns:a16="http://schemas.microsoft.com/office/drawing/2014/main" id="{547E1DD7-F643-F864-9051-AB3BE934D333}"/>
              </a:ext>
            </a:extLst>
          </p:cNvPr>
          <p:cNvSpPr/>
          <p:nvPr/>
        </p:nvSpPr>
        <p:spPr>
          <a:xfrm>
            <a:off x="8988814" y="2531906"/>
            <a:ext cx="5099738" cy="457049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defRPr/>
            </a:pPr>
            <a:endParaRPr lang="nb-NO" sz="2160" dirty="0">
              <a:solidFill>
                <a:prstClr val="white"/>
              </a:solidFill>
              <a:latin typeface="Calibri" panose="020F0502020204030204"/>
            </a:endParaRPr>
          </a:p>
        </p:txBody>
      </p:sp>
    </p:spTree>
    <p:custDataLst>
      <p:tags r:id="rId1"/>
    </p:custDataLst>
    <p:extLst>
      <p:ext uri="{BB962C8B-B14F-4D97-AF65-F5344CB8AC3E}">
        <p14:creationId xmlns:p14="http://schemas.microsoft.com/office/powerpoint/2010/main" val="1166142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3.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41CA6BA-CA15-840F-2129-35022EAA5B99}"/>
              </a:ext>
            </a:extLst>
          </p:cNvPr>
          <p:cNvSpPr>
            <a:spLocks noGrp="1"/>
          </p:cNvSpPr>
          <p:nvPr>
            <p:ph type="title"/>
          </p:nvPr>
        </p:nvSpPr>
        <p:spPr/>
        <p:txBody>
          <a:bodyPr/>
          <a:lstStyle/>
          <a:p>
            <a:r>
              <a:rPr lang="nb-NO" dirty="0"/>
              <a:t>NIS-2</a:t>
            </a:r>
            <a:endParaRPr lang="en-GB" dirty="0"/>
          </a:p>
        </p:txBody>
      </p:sp>
      <p:sp>
        <p:nvSpPr>
          <p:cNvPr id="6" name="Content Placeholder 5">
            <a:extLst>
              <a:ext uri="{FF2B5EF4-FFF2-40B4-BE49-F238E27FC236}">
                <a16:creationId xmlns:a16="http://schemas.microsoft.com/office/drawing/2014/main" id="{5D2A4CF0-0B2A-4C65-117D-C179DDF5FAB7}"/>
              </a:ext>
            </a:extLst>
          </p:cNvPr>
          <p:cNvSpPr>
            <a:spLocks noGrp="1"/>
          </p:cNvSpPr>
          <p:nvPr>
            <p:ph idx="1"/>
          </p:nvPr>
        </p:nvSpPr>
        <p:spPr/>
        <p:txBody>
          <a:bodyPr/>
          <a:lstStyle/>
          <a:p>
            <a:endParaRPr lang="en-GB"/>
          </a:p>
        </p:txBody>
      </p:sp>
      <p:sp>
        <p:nvSpPr>
          <p:cNvPr id="7" name="Text Placeholder 6">
            <a:extLst>
              <a:ext uri="{FF2B5EF4-FFF2-40B4-BE49-F238E27FC236}">
                <a16:creationId xmlns:a16="http://schemas.microsoft.com/office/drawing/2014/main" id="{58981D2B-B806-70AD-104A-7142526EB086}"/>
              </a:ext>
            </a:extLst>
          </p:cNvPr>
          <p:cNvSpPr>
            <a:spLocks noGrp="1"/>
          </p:cNvSpPr>
          <p:nvPr>
            <p:ph type="body" sz="half" idx="2"/>
          </p:nvPr>
        </p:nvSpPr>
        <p:spPr/>
        <p:txBody>
          <a:bodyPr/>
          <a:lstStyle/>
          <a:p>
            <a:endParaRPr lang="en-GB"/>
          </a:p>
        </p:txBody>
      </p:sp>
      <p:pic>
        <p:nvPicPr>
          <p:cNvPr id="4" name="Picture 3">
            <a:extLst>
              <a:ext uri="{FF2B5EF4-FFF2-40B4-BE49-F238E27FC236}">
                <a16:creationId xmlns:a16="http://schemas.microsoft.com/office/drawing/2014/main" id="{04B3FD51-BAD0-0102-9800-272DAC8A26CC}"/>
              </a:ext>
            </a:extLst>
          </p:cNvPr>
          <p:cNvPicPr>
            <a:picLocks noChangeAspect="1"/>
          </p:cNvPicPr>
          <p:nvPr/>
        </p:nvPicPr>
        <p:blipFill>
          <a:blip r:embed="rId3"/>
          <a:stretch>
            <a:fillRect/>
          </a:stretch>
        </p:blipFill>
        <p:spPr>
          <a:xfrm>
            <a:off x="2405039" y="544021"/>
            <a:ext cx="10085837" cy="7130126"/>
          </a:xfrm>
          <a:prstGeom prst="rect">
            <a:avLst/>
          </a:prstGeom>
        </p:spPr>
      </p:pic>
      <p:sp>
        <p:nvSpPr>
          <p:cNvPr id="8" name="Oval 7">
            <a:extLst>
              <a:ext uri="{FF2B5EF4-FFF2-40B4-BE49-F238E27FC236}">
                <a16:creationId xmlns:a16="http://schemas.microsoft.com/office/drawing/2014/main" id="{7119A9CE-2759-7793-4AB3-F36E95706609}"/>
              </a:ext>
            </a:extLst>
          </p:cNvPr>
          <p:cNvSpPr/>
          <p:nvPr/>
        </p:nvSpPr>
        <p:spPr>
          <a:xfrm>
            <a:off x="4621720" y="2734450"/>
            <a:ext cx="1351408" cy="2481631"/>
          </a:xfrm>
          <a:prstGeom prst="ellipse">
            <a:avLst/>
          </a:prstGeom>
          <a:noFill/>
          <a:ln w="38100">
            <a:solidFill>
              <a:srgbClr val="DE18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defRPr/>
            </a:pPr>
            <a:endParaRPr lang="nb-NO" sz="2160" dirty="0">
              <a:solidFill>
                <a:prstClr val="white"/>
              </a:solidFill>
              <a:latin typeface="Calibri" panose="020F0502020204030204"/>
            </a:endParaRPr>
          </a:p>
        </p:txBody>
      </p:sp>
    </p:spTree>
    <p:custDataLst>
      <p:tags r:id="rId1"/>
    </p:custDataLst>
    <p:extLst>
      <p:ext uri="{BB962C8B-B14F-4D97-AF65-F5344CB8AC3E}">
        <p14:creationId xmlns:p14="http://schemas.microsoft.com/office/powerpoint/2010/main" val="803583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54.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1BDF55F-2670-AFB7-5C62-4E8D7FD26B01}"/>
              </a:ext>
            </a:extLst>
          </p:cNvPr>
          <p:cNvSpPr>
            <a:spLocks noGrp="1"/>
          </p:cNvSpPr>
          <p:nvPr>
            <p:ph type="title"/>
          </p:nvPr>
        </p:nvSpPr>
        <p:spPr/>
        <p:txBody>
          <a:bodyPr/>
          <a:lstStyle/>
          <a:p>
            <a:r>
              <a:rPr lang="nb-NO" dirty="0"/>
              <a:t>Crisi informatica</a:t>
            </a:r>
            <a:endParaRPr lang="en-GB" dirty="0"/>
          </a:p>
        </p:txBody>
      </p:sp>
      <p:sp>
        <p:nvSpPr>
          <p:cNvPr id="7" name="Content Placeholder 6">
            <a:extLst>
              <a:ext uri="{FF2B5EF4-FFF2-40B4-BE49-F238E27FC236}">
                <a16:creationId xmlns:a16="http://schemas.microsoft.com/office/drawing/2014/main" id="{B7AE5F43-9BE0-5E69-B15D-651779D3D52A}"/>
              </a:ext>
            </a:extLst>
          </p:cNvPr>
          <p:cNvSpPr>
            <a:spLocks noGrp="1"/>
          </p:cNvSpPr>
          <p:nvPr>
            <p:ph idx="1"/>
          </p:nvPr>
        </p:nvSpPr>
        <p:spPr>
          <a:xfrm>
            <a:off x="1005840" y="3012532"/>
            <a:ext cx="12618720" cy="4399823"/>
          </a:xfrm>
        </p:spPr>
        <p:txBody>
          <a:bodyPr>
            <a:normAutofit fontScale="92500" lnSpcReduction="20000"/>
          </a:bodyPr>
          <a:lstStyle/>
          <a:p>
            <a:pPr marL="0" indent="0">
              <a:buNone/>
            </a:pPr>
            <a:r>
              <a:rPr lang="en-GB" dirty="0"/>
              <a:t>A livello individuale</a:t>
            </a:r>
          </a:p>
          <a:p>
            <a:r>
              <a:rPr lang="en-GB" sz="2640" dirty="0"/>
              <a:t> Una crisi informatica può comportare la perdita di dati personali, il furto di identità, perdite finanziarie e una grave violazione della privacy. Gli individui possono vedere compromesse le proprie informazioni personali, con ripercussioni a lungo termine sulla loro vita finanziaria e personale.</a:t>
            </a:r>
          </a:p>
          <a:p>
            <a:pPr marL="0" indent="0">
              <a:buNone/>
            </a:pPr>
            <a:r>
              <a:rPr lang="en-GB" dirty="0"/>
              <a:t>A livello organizzativo</a:t>
            </a:r>
          </a:p>
          <a:p>
            <a:r>
              <a:rPr lang="en-GB" sz="2640" dirty="0"/>
              <a:t>una crisi informatica può causare interruzioni operative, perdite finanziarie, responsabilità legali e danni alla reputazione dell'organizzazione. Le imprese e le organizzazioni governative possono trovarsi ad affrontare difficoltà nel riprendersi da tali crisi, con ripercussioni sulla loro sostenibilità e sull'economia in generale.</a:t>
            </a:r>
          </a:p>
          <a:p>
            <a:pPr marL="0" indent="0">
              <a:buNone/>
            </a:pPr>
            <a:r>
              <a:rPr lang="en-GB" dirty="0"/>
              <a:t>A livello sociale</a:t>
            </a:r>
          </a:p>
          <a:p>
            <a:r>
              <a:rPr lang="en-GB" sz="2640" dirty="0"/>
              <a:t>una crisi informatica può minare la fiducia del pubblico nelle infrastrutture e nelle istituzioni digitali. Può interrompere servizi essenziali, come l'assistenza sanitaria, i servizi pubblici e i servizi governativi, influenzando la vita quotidiana dei cittadini e il funzionamento della società</a:t>
            </a:r>
          </a:p>
        </p:txBody>
      </p:sp>
      <p:sp>
        <p:nvSpPr>
          <p:cNvPr id="9" name="TextBox 8">
            <a:extLst>
              <a:ext uri="{FF2B5EF4-FFF2-40B4-BE49-F238E27FC236}">
                <a16:creationId xmlns:a16="http://schemas.microsoft.com/office/drawing/2014/main" id="{5082193A-5544-D8F5-5664-DE7038CB2F81}"/>
              </a:ext>
            </a:extLst>
          </p:cNvPr>
          <p:cNvSpPr txBox="1"/>
          <p:nvPr/>
        </p:nvSpPr>
        <p:spPr>
          <a:xfrm>
            <a:off x="3547872" y="1636752"/>
            <a:ext cx="7315200" cy="1089529"/>
          </a:xfrm>
          <a:prstGeom prst="rect">
            <a:avLst/>
          </a:prstGeom>
          <a:noFill/>
        </p:spPr>
        <p:txBody>
          <a:bodyPr wrap="square">
            <a:spAutoFit/>
          </a:bodyPr>
          <a:lstStyle/>
          <a:p>
            <a:pPr algn="ctr" defTabSz="1097280">
              <a:defRPr/>
            </a:pPr>
            <a:r>
              <a:rPr lang="en-GB" sz="2160" i="1" dirty="0">
                <a:solidFill>
                  <a:srgbClr val="0D0D0D"/>
                </a:solidFill>
                <a:latin typeface="Söhne"/>
              </a:rPr>
              <a:t>Un evento significativo di sicurezza informatica che interrompe il normale funzionamento dei sistemi digitali, con un impatto diffuso su individui, organizzazioni e società. - ENISA</a:t>
            </a:r>
            <a:endParaRPr lang="en-GB" sz="2160" i="1" dirty="0">
              <a:solidFill>
                <a:prstClr val="black"/>
              </a:solidFill>
              <a:latin typeface="Aptos" panose="02110004020202020204"/>
            </a:endParaRPr>
          </a:p>
        </p:txBody>
      </p:sp>
    </p:spTree>
    <p:custDataLst>
      <p:tags r:id="rId1"/>
    </p:custDataLst>
    <p:extLst>
      <p:ext uri="{BB962C8B-B14F-4D97-AF65-F5344CB8AC3E}">
        <p14:creationId xmlns:p14="http://schemas.microsoft.com/office/powerpoint/2010/main" val="438359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xEl>
                                              <p:pRg st="1" end="1"/>
                                            </p:txEl>
                                          </p:spTgt>
                                        </p:tgtEl>
                                        <p:attrNameLst>
                                          <p:attrName>style.visibility</p:attrName>
                                        </p:attrNameLst>
                                      </p:cBhvr>
                                      <p:to>
                                        <p:strVal val="visible"/>
                                      </p:to>
                                    </p:set>
                                    <p:animEffect transition="in" filter="fade">
                                      <p:cBhvr>
                                        <p:cTn id="10" dur="500"/>
                                        <p:tgtEl>
                                          <p:spTgt spid="7">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animEffect transition="in" filter="fade">
                                      <p:cBhvr>
                                        <p:cTn id="15" dur="500"/>
                                        <p:tgtEl>
                                          <p:spTgt spid="7">
                                            <p:txEl>
                                              <p:pRg st="2" end="2"/>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7">
                                            <p:txEl>
                                              <p:pRg st="3" end="3"/>
                                            </p:txEl>
                                          </p:spTgt>
                                        </p:tgtEl>
                                        <p:attrNameLst>
                                          <p:attrName>style.visibility</p:attrName>
                                        </p:attrNameLst>
                                      </p:cBhvr>
                                      <p:to>
                                        <p:strVal val="visible"/>
                                      </p:to>
                                    </p:set>
                                    <p:animEffect transition="in" filter="fade">
                                      <p:cBhvr>
                                        <p:cTn id="18" dur="500"/>
                                        <p:tgtEl>
                                          <p:spTgt spid="7">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7">
                                            <p:txEl>
                                              <p:pRg st="4" end="4"/>
                                            </p:txEl>
                                          </p:spTgt>
                                        </p:tgtEl>
                                        <p:attrNameLst>
                                          <p:attrName>style.visibility</p:attrName>
                                        </p:attrNameLst>
                                      </p:cBhvr>
                                      <p:to>
                                        <p:strVal val="visible"/>
                                      </p:to>
                                    </p:set>
                                    <p:animEffect transition="in" filter="fade">
                                      <p:cBhvr>
                                        <p:cTn id="23" dur="500"/>
                                        <p:tgtEl>
                                          <p:spTgt spid="7">
                                            <p:txEl>
                                              <p:pRg st="4" end="4"/>
                                            </p:tx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7">
                                            <p:txEl>
                                              <p:pRg st="5" end="5"/>
                                            </p:txEl>
                                          </p:spTgt>
                                        </p:tgtEl>
                                        <p:attrNameLst>
                                          <p:attrName>style.visibility</p:attrName>
                                        </p:attrNameLst>
                                      </p:cBhvr>
                                      <p:to>
                                        <p:strVal val="visible"/>
                                      </p:to>
                                    </p:set>
                                    <p:animEffect transition="in" filter="fade">
                                      <p:cBhvr>
                                        <p:cTn id="26" dur="500"/>
                                        <p:tgtEl>
                                          <p:spTgt spid="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p:bldLst>
  </p:timing>
</p:sld>
</file>

<file path=ppt/slides/slide55.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345D463-4878-2CB1-A9E6-91AB8886311F}"/>
              </a:ext>
            </a:extLst>
          </p:cNvPr>
          <p:cNvSpPr>
            <a:spLocks noGrp="1"/>
          </p:cNvSpPr>
          <p:nvPr>
            <p:ph type="title"/>
          </p:nvPr>
        </p:nvSpPr>
        <p:spPr>
          <a:xfrm>
            <a:off x="1005840" y="438150"/>
            <a:ext cx="12618720" cy="1590676"/>
          </a:xfrm>
        </p:spPr>
        <p:txBody>
          <a:bodyPr anchor="ctr">
            <a:normAutofit/>
          </a:bodyPr>
          <a:lstStyle/>
          <a:p>
            <a:r>
              <a:rPr lang="nb-NO" dirty="0"/>
              <a:t>Chi</a:t>
            </a:r>
            <a:endParaRPr lang="en-GB" dirty="0"/>
          </a:p>
        </p:txBody>
      </p:sp>
      <p:sp>
        <p:nvSpPr>
          <p:cNvPr id="3" name="Text Placeholder 2">
            <a:extLst>
              <a:ext uri="{FF2B5EF4-FFF2-40B4-BE49-F238E27FC236}">
                <a16:creationId xmlns:a16="http://schemas.microsoft.com/office/drawing/2014/main" id="{A07384FE-70C2-4899-6281-A8A249DC3857}"/>
              </a:ext>
            </a:extLst>
          </p:cNvPr>
          <p:cNvSpPr>
            <a:spLocks noGrp="1"/>
          </p:cNvSpPr>
          <p:nvPr>
            <p:ph sz="half" idx="1"/>
          </p:nvPr>
        </p:nvSpPr>
        <p:spPr>
          <a:xfrm>
            <a:off x="1005840" y="2190750"/>
            <a:ext cx="6217920" cy="5221606"/>
          </a:xfrm>
        </p:spPr>
        <p:txBody>
          <a:bodyPr>
            <a:normAutofit/>
          </a:bodyPr>
          <a:lstStyle/>
          <a:p>
            <a:r>
              <a:rPr lang="nb-NO" dirty="0"/>
              <a:t>All'interno dell'organizzazione</a:t>
            </a:r>
          </a:p>
          <a:p>
            <a:pPr lvl="1"/>
            <a:r>
              <a:rPr lang="nb-NO" sz="3360" dirty="0"/>
              <a:t>Politiche e procedure</a:t>
            </a:r>
          </a:p>
          <a:p>
            <a:pPr lvl="1"/>
            <a:r>
              <a:rPr lang="nb-NO" sz="3360" dirty="0"/>
              <a:t>Persone</a:t>
            </a:r>
          </a:p>
          <a:p>
            <a:pPr lvl="1"/>
            <a:r>
              <a:rPr lang="nb-NO" sz="3360" dirty="0"/>
              <a:t>Cultura</a:t>
            </a:r>
          </a:p>
          <a:p>
            <a:endParaRPr lang="nb-NO" dirty="0"/>
          </a:p>
          <a:p>
            <a:r>
              <a:rPr lang="en-GB" dirty="0"/>
              <a:t>Tra i settori</a:t>
            </a:r>
          </a:p>
        </p:txBody>
      </p:sp>
      <p:pic>
        <p:nvPicPr>
          <p:cNvPr id="4098" name="Picture 2">
            <a:extLst>
              <a:ext uri="{FF2B5EF4-FFF2-40B4-BE49-F238E27FC236}">
                <a16:creationId xmlns:a16="http://schemas.microsoft.com/office/drawing/2014/main" id="{8B9390D5-0FE9-061C-ED5D-D830DB23AEE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813"/>
          <a:stretch/>
        </p:blipFill>
        <p:spPr bwMode="auto">
          <a:xfrm>
            <a:off x="7584958" y="2190750"/>
            <a:ext cx="5861285" cy="5221606"/>
          </a:xfrm>
          <a:prstGeom prst="rect">
            <a:avLst/>
          </a:prstGeom>
          <a:solidFill>
            <a:srgbClr val="FFFFFF"/>
          </a:solidFill>
        </p:spPr>
      </p:pic>
    </p:spTree>
    <p:extLst>
      <p:ext uri="{BB962C8B-B14F-4D97-AF65-F5344CB8AC3E}">
        <p14:creationId xmlns:p14="http://schemas.microsoft.com/office/powerpoint/2010/main" val="1818636116"/>
      </p:ext>
    </p:extLst>
  </p:cSld>
  <p:clrMapOvr>
    <a:masterClrMapping/>
  </p:clrMapOvr>
</p:sld>
</file>

<file path=ppt/slides/slide56.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5520E61C-8885-234D-8A2D-3BE65EAFAB35}"/>
              </a:ext>
            </a:extLst>
          </p:cNvPr>
          <p:cNvSpPr>
            <a:spLocks noGrp="1"/>
          </p:cNvSpPr>
          <p:nvPr>
            <p:ph type="title"/>
          </p:nvPr>
        </p:nvSpPr>
        <p:spPr>
          <a:xfrm>
            <a:off x="1005840" y="438150"/>
            <a:ext cx="12618720" cy="1590676"/>
          </a:xfrm>
        </p:spPr>
        <p:txBody>
          <a:bodyPr>
            <a:normAutofit fontScale="90000"/>
          </a:bodyPr>
          <a:lstStyle/>
          <a:p>
            <a:r>
              <a:rPr lang="en-US" dirty="0"/>
              <a:t>https://enisa.europa.eu/sites/default/files/publications/Incident_Management_guide.pdf</a:t>
            </a:r>
          </a:p>
        </p:txBody>
      </p:sp>
      <p:pic>
        <p:nvPicPr>
          <p:cNvPr id="6" name="Picture 5">
            <a:extLst>
              <a:ext uri="{FF2B5EF4-FFF2-40B4-BE49-F238E27FC236}">
                <a16:creationId xmlns:a16="http://schemas.microsoft.com/office/drawing/2014/main" id="{94C14621-84D1-BBA8-AC2F-2A68AFDCF058}"/>
              </a:ext>
            </a:extLst>
          </p:cNvPr>
          <p:cNvPicPr>
            <a:picLocks noChangeAspect="1"/>
          </p:cNvPicPr>
          <p:nvPr/>
        </p:nvPicPr>
        <p:blipFill>
          <a:blip r:embed="rId2"/>
          <a:srcRect t="27358" r="-3" b="2310"/>
          <a:stretch>
            <a:fillRect/>
          </a:stretch>
        </p:blipFill>
        <p:spPr>
          <a:xfrm>
            <a:off x="1005840" y="2190750"/>
            <a:ext cx="6217920" cy="5221606"/>
          </a:xfrm>
          <a:prstGeom prst="rect">
            <a:avLst/>
          </a:prstGeom>
          <a:noFill/>
        </p:spPr>
      </p:pic>
      <p:sp>
        <p:nvSpPr>
          <p:cNvPr id="13" name="Content Placeholder 3">
            <a:extLst>
              <a:ext uri="{FF2B5EF4-FFF2-40B4-BE49-F238E27FC236}">
                <a16:creationId xmlns:a16="http://schemas.microsoft.com/office/drawing/2014/main" id="{2569DF02-3AF2-7A66-0E3B-99D498F44562}"/>
              </a:ext>
            </a:extLst>
          </p:cNvPr>
          <p:cNvSpPr>
            <a:spLocks noGrp="1"/>
          </p:cNvSpPr>
          <p:nvPr>
            <p:ph sz="half" idx="2"/>
          </p:nvPr>
        </p:nvSpPr>
        <p:spPr>
          <a:xfrm>
            <a:off x="7406640" y="2190750"/>
            <a:ext cx="6217920" cy="5221606"/>
          </a:xfrm>
        </p:spPr>
        <p:txBody>
          <a:bodyPr/>
          <a:lstStyle/>
          <a:p>
            <a:endParaRPr lang="en-US"/>
          </a:p>
        </p:txBody>
      </p:sp>
      <p:pic>
        <p:nvPicPr>
          <p:cNvPr id="8" name="Picture 7">
            <a:extLst>
              <a:ext uri="{FF2B5EF4-FFF2-40B4-BE49-F238E27FC236}">
                <a16:creationId xmlns:a16="http://schemas.microsoft.com/office/drawing/2014/main" id="{A5BF0F66-983C-65A8-A5FD-5908E55949EC}"/>
              </a:ext>
            </a:extLst>
          </p:cNvPr>
          <p:cNvPicPr>
            <a:picLocks noChangeAspect="1"/>
          </p:cNvPicPr>
          <p:nvPr/>
        </p:nvPicPr>
        <p:blipFill>
          <a:blip r:embed="rId3"/>
          <a:stretch>
            <a:fillRect/>
          </a:stretch>
        </p:blipFill>
        <p:spPr>
          <a:xfrm>
            <a:off x="7590115" y="0"/>
            <a:ext cx="6814138" cy="8229600"/>
          </a:xfrm>
          <a:prstGeom prst="rect">
            <a:avLst/>
          </a:prstGeom>
        </p:spPr>
      </p:pic>
    </p:spTree>
    <p:extLst>
      <p:ext uri="{BB962C8B-B14F-4D97-AF65-F5344CB8AC3E}">
        <p14:creationId xmlns:p14="http://schemas.microsoft.com/office/powerpoint/2010/main" val="210853780"/>
      </p:ext>
    </p:extLst>
  </p:cSld>
  <p:clrMapOvr>
    <a:masterClrMapping/>
  </p:clrMapOvr>
</p:sld>
</file>

<file path=ppt/slides/slide57.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123E1C-6740-1009-C615-6F84A44C022C}"/>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4F2A6238-5974-AF9D-0504-158F50A37BCB}"/>
              </a:ext>
            </a:extLst>
          </p:cNvPr>
          <p:cNvSpPr>
            <a:spLocks noGrp="1"/>
          </p:cNvSpPr>
          <p:nvPr>
            <p:ph sz="half" idx="1"/>
          </p:nvPr>
        </p:nvSpPr>
        <p:spPr/>
        <p:txBody>
          <a:bodyPr/>
          <a:lstStyle/>
          <a:p>
            <a:endParaRPr lang="en-GB"/>
          </a:p>
        </p:txBody>
      </p:sp>
      <p:sp>
        <p:nvSpPr>
          <p:cNvPr id="4" name="Content Placeholder 3">
            <a:extLst>
              <a:ext uri="{FF2B5EF4-FFF2-40B4-BE49-F238E27FC236}">
                <a16:creationId xmlns:a16="http://schemas.microsoft.com/office/drawing/2014/main" id="{C3C531C9-E3F2-084A-8441-51DD0BDFE345}"/>
              </a:ext>
            </a:extLst>
          </p:cNvPr>
          <p:cNvSpPr>
            <a:spLocks noGrp="1"/>
          </p:cNvSpPr>
          <p:nvPr>
            <p:ph sz="half" idx="2"/>
          </p:nvPr>
        </p:nvSpPr>
        <p:spPr/>
        <p:txBody>
          <a:bodyPr/>
          <a:lstStyle/>
          <a:p>
            <a:endParaRPr lang="en-GB"/>
          </a:p>
        </p:txBody>
      </p:sp>
      <p:pic>
        <p:nvPicPr>
          <p:cNvPr id="6" name="Picture 5">
            <a:extLst>
              <a:ext uri="{FF2B5EF4-FFF2-40B4-BE49-F238E27FC236}">
                <a16:creationId xmlns:a16="http://schemas.microsoft.com/office/drawing/2014/main" id="{1BD652F7-28DE-3F34-E342-325C079491DB}"/>
              </a:ext>
            </a:extLst>
          </p:cNvPr>
          <p:cNvPicPr>
            <a:picLocks noChangeAspect="1"/>
          </p:cNvPicPr>
          <p:nvPr/>
        </p:nvPicPr>
        <p:blipFill>
          <a:blip r:embed="rId4"/>
          <a:stretch>
            <a:fillRect/>
          </a:stretch>
        </p:blipFill>
        <p:spPr>
          <a:xfrm>
            <a:off x="134628" y="200871"/>
            <a:ext cx="8996665" cy="7590580"/>
          </a:xfrm>
          <a:prstGeom prst="rect">
            <a:avLst/>
          </a:prstGeom>
        </p:spPr>
      </p:pic>
      <p:pic>
        <p:nvPicPr>
          <p:cNvPr id="8" name="Picture 7">
            <a:extLst>
              <a:ext uri="{FF2B5EF4-FFF2-40B4-BE49-F238E27FC236}">
                <a16:creationId xmlns:a16="http://schemas.microsoft.com/office/drawing/2014/main" id="{42DFF89E-933E-1C6F-5D11-3F56B1B42652}"/>
              </a:ext>
            </a:extLst>
          </p:cNvPr>
          <p:cNvPicPr>
            <a:picLocks noChangeAspect="1"/>
          </p:cNvPicPr>
          <p:nvPr/>
        </p:nvPicPr>
        <p:blipFill>
          <a:blip r:embed="rId5"/>
          <a:stretch>
            <a:fillRect/>
          </a:stretch>
        </p:blipFill>
        <p:spPr>
          <a:xfrm>
            <a:off x="5815339" y="0"/>
            <a:ext cx="8815062" cy="8229600"/>
          </a:xfrm>
          <a:prstGeom prst="rect">
            <a:avLst/>
          </a:prstGeom>
        </p:spPr>
      </p:pic>
      <p:pic>
        <p:nvPicPr>
          <p:cNvPr id="10" name="Picture 9">
            <a:extLst>
              <a:ext uri="{FF2B5EF4-FFF2-40B4-BE49-F238E27FC236}">
                <a16:creationId xmlns:a16="http://schemas.microsoft.com/office/drawing/2014/main" id="{4B4D2FFE-4116-38E7-C38A-EE452F17467B}"/>
              </a:ext>
            </a:extLst>
          </p:cNvPr>
          <p:cNvPicPr>
            <a:picLocks noChangeAspect="1"/>
          </p:cNvPicPr>
          <p:nvPr/>
        </p:nvPicPr>
        <p:blipFill>
          <a:blip r:embed="rId6"/>
          <a:stretch>
            <a:fillRect/>
          </a:stretch>
        </p:blipFill>
        <p:spPr>
          <a:xfrm>
            <a:off x="2428193" y="2765872"/>
            <a:ext cx="9774014" cy="2697857"/>
          </a:xfrm>
          <a:prstGeom prst="rect">
            <a:avLst/>
          </a:prstGeom>
        </p:spPr>
      </p:pic>
    </p:spTree>
    <p:custDataLst>
      <p:tags r:id="rId1"/>
    </p:custDataLst>
    <p:extLst>
      <p:ext uri="{BB962C8B-B14F-4D97-AF65-F5344CB8AC3E}">
        <p14:creationId xmlns:p14="http://schemas.microsoft.com/office/powerpoint/2010/main" val="3176811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E4D566-617B-3E9A-A39A-FE8D4FEEB0E7}"/>
              </a:ext>
            </a:extLst>
          </p:cNvPr>
          <p:cNvSpPr>
            <a:spLocks noGrp="1"/>
          </p:cNvSpPr>
          <p:nvPr>
            <p:ph type="title"/>
          </p:nvPr>
        </p:nvSpPr>
        <p:spPr/>
        <p:txBody>
          <a:bodyPr/>
          <a:lstStyle/>
          <a:p>
            <a:r>
              <a:rPr lang="nb-NO" dirty="0"/>
              <a:t>Forse abbiamo bisogno di un linguaggio comune</a:t>
            </a:r>
            <a:endParaRPr lang="en-GB" dirty="0"/>
          </a:p>
        </p:txBody>
      </p:sp>
      <p:sp>
        <p:nvSpPr>
          <p:cNvPr id="3" name="Content Placeholder 2">
            <a:extLst>
              <a:ext uri="{FF2B5EF4-FFF2-40B4-BE49-F238E27FC236}">
                <a16:creationId xmlns:a16="http://schemas.microsoft.com/office/drawing/2014/main" id="{7BCD97F1-A841-EB12-C74D-49C9EF39D6BD}"/>
              </a:ext>
            </a:extLst>
          </p:cNvPr>
          <p:cNvSpPr>
            <a:spLocks noGrp="1"/>
          </p:cNvSpPr>
          <p:nvPr>
            <p:ph idx="1"/>
          </p:nvPr>
        </p:nvSpPr>
        <p:spPr/>
        <p:txBody>
          <a:bodyPr/>
          <a:lstStyle/>
          <a:p>
            <a:endParaRPr lang="en-GB" dirty="0"/>
          </a:p>
        </p:txBody>
      </p:sp>
      <p:pic>
        <p:nvPicPr>
          <p:cNvPr id="8" name="Picture 7">
            <a:extLst>
              <a:ext uri="{FF2B5EF4-FFF2-40B4-BE49-F238E27FC236}">
                <a16:creationId xmlns:a16="http://schemas.microsoft.com/office/drawing/2014/main" id="{684CD00C-E8D6-0B0A-0191-1CA47226AAF8}"/>
              </a:ext>
            </a:extLst>
          </p:cNvPr>
          <p:cNvPicPr>
            <a:picLocks noChangeAspect="1"/>
          </p:cNvPicPr>
          <p:nvPr/>
        </p:nvPicPr>
        <p:blipFill>
          <a:blip r:embed="rId2"/>
          <a:stretch>
            <a:fillRect/>
          </a:stretch>
        </p:blipFill>
        <p:spPr>
          <a:xfrm>
            <a:off x="488045" y="1752601"/>
            <a:ext cx="6827155" cy="6038850"/>
          </a:xfrm>
          <a:prstGeom prst="rect">
            <a:avLst/>
          </a:prstGeom>
        </p:spPr>
      </p:pic>
      <p:pic>
        <p:nvPicPr>
          <p:cNvPr id="10" name="Picture 9">
            <a:extLst>
              <a:ext uri="{FF2B5EF4-FFF2-40B4-BE49-F238E27FC236}">
                <a16:creationId xmlns:a16="http://schemas.microsoft.com/office/drawing/2014/main" id="{987703FB-FE9F-B992-322E-A2C6182BC421}"/>
              </a:ext>
            </a:extLst>
          </p:cNvPr>
          <p:cNvPicPr>
            <a:picLocks noChangeAspect="1"/>
          </p:cNvPicPr>
          <p:nvPr/>
        </p:nvPicPr>
        <p:blipFill>
          <a:blip r:embed="rId3"/>
          <a:stretch>
            <a:fillRect/>
          </a:stretch>
        </p:blipFill>
        <p:spPr>
          <a:xfrm>
            <a:off x="7188432" y="1431260"/>
            <a:ext cx="7441968" cy="2126276"/>
          </a:xfrm>
          <a:prstGeom prst="rect">
            <a:avLst/>
          </a:prstGeom>
        </p:spPr>
      </p:pic>
      <p:pic>
        <p:nvPicPr>
          <p:cNvPr id="12" name="Picture 11">
            <a:extLst>
              <a:ext uri="{FF2B5EF4-FFF2-40B4-BE49-F238E27FC236}">
                <a16:creationId xmlns:a16="http://schemas.microsoft.com/office/drawing/2014/main" id="{F5AB2B52-F5B4-AE84-36E0-EFD21CCA3D29}"/>
              </a:ext>
            </a:extLst>
          </p:cNvPr>
          <p:cNvPicPr>
            <a:picLocks noChangeAspect="1"/>
          </p:cNvPicPr>
          <p:nvPr/>
        </p:nvPicPr>
        <p:blipFill>
          <a:blip r:embed="rId4"/>
          <a:stretch>
            <a:fillRect/>
          </a:stretch>
        </p:blipFill>
        <p:spPr>
          <a:xfrm>
            <a:off x="7188432" y="2386723"/>
            <a:ext cx="7350516" cy="2720719"/>
          </a:xfrm>
          <a:prstGeom prst="rect">
            <a:avLst/>
          </a:prstGeom>
        </p:spPr>
      </p:pic>
      <p:pic>
        <p:nvPicPr>
          <p:cNvPr id="14" name="Picture 13">
            <a:extLst>
              <a:ext uri="{FF2B5EF4-FFF2-40B4-BE49-F238E27FC236}">
                <a16:creationId xmlns:a16="http://schemas.microsoft.com/office/drawing/2014/main" id="{3FF0A802-44F1-F40D-8938-685CAB39D93F}"/>
              </a:ext>
            </a:extLst>
          </p:cNvPr>
          <p:cNvPicPr>
            <a:picLocks noChangeAspect="1"/>
          </p:cNvPicPr>
          <p:nvPr/>
        </p:nvPicPr>
        <p:blipFill>
          <a:blip r:embed="rId5"/>
          <a:stretch>
            <a:fillRect/>
          </a:stretch>
        </p:blipFill>
        <p:spPr>
          <a:xfrm>
            <a:off x="7188433" y="3915433"/>
            <a:ext cx="7236200" cy="1588992"/>
          </a:xfrm>
          <a:prstGeom prst="rect">
            <a:avLst/>
          </a:prstGeom>
        </p:spPr>
      </p:pic>
      <p:pic>
        <p:nvPicPr>
          <p:cNvPr id="16" name="Picture 15">
            <a:extLst>
              <a:ext uri="{FF2B5EF4-FFF2-40B4-BE49-F238E27FC236}">
                <a16:creationId xmlns:a16="http://schemas.microsoft.com/office/drawing/2014/main" id="{D1C846F6-E732-E03D-D4D5-59A9399ACD38}"/>
              </a:ext>
            </a:extLst>
          </p:cNvPr>
          <p:cNvPicPr>
            <a:picLocks noChangeAspect="1"/>
          </p:cNvPicPr>
          <p:nvPr/>
        </p:nvPicPr>
        <p:blipFill>
          <a:blip r:embed="rId6"/>
          <a:stretch>
            <a:fillRect/>
          </a:stretch>
        </p:blipFill>
        <p:spPr>
          <a:xfrm>
            <a:off x="7068400" y="4801553"/>
            <a:ext cx="7590580" cy="1977666"/>
          </a:xfrm>
          <a:prstGeom prst="rect">
            <a:avLst/>
          </a:prstGeom>
        </p:spPr>
      </p:pic>
      <p:pic>
        <p:nvPicPr>
          <p:cNvPr id="18" name="Picture 17">
            <a:extLst>
              <a:ext uri="{FF2B5EF4-FFF2-40B4-BE49-F238E27FC236}">
                <a16:creationId xmlns:a16="http://schemas.microsoft.com/office/drawing/2014/main" id="{B8320E44-4037-BF7C-124C-2E83A1043A7C}"/>
              </a:ext>
            </a:extLst>
          </p:cNvPr>
          <p:cNvPicPr>
            <a:picLocks noChangeAspect="1"/>
          </p:cNvPicPr>
          <p:nvPr/>
        </p:nvPicPr>
        <p:blipFill>
          <a:blip r:embed="rId7"/>
          <a:stretch>
            <a:fillRect/>
          </a:stretch>
        </p:blipFill>
        <p:spPr>
          <a:xfrm>
            <a:off x="7188433" y="5767351"/>
            <a:ext cx="7819211" cy="960254"/>
          </a:xfrm>
          <a:prstGeom prst="rect">
            <a:avLst/>
          </a:prstGeom>
        </p:spPr>
      </p:pic>
      <p:pic>
        <p:nvPicPr>
          <p:cNvPr id="22" name="Picture 21">
            <a:extLst>
              <a:ext uri="{FF2B5EF4-FFF2-40B4-BE49-F238E27FC236}">
                <a16:creationId xmlns:a16="http://schemas.microsoft.com/office/drawing/2014/main" id="{95E2FEC4-F652-601B-B2EB-89CEFC8CA29F}"/>
              </a:ext>
            </a:extLst>
          </p:cNvPr>
          <p:cNvPicPr>
            <a:picLocks noChangeAspect="1"/>
          </p:cNvPicPr>
          <p:nvPr/>
        </p:nvPicPr>
        <p:blipFill>
          <a:blip r:embed="rId8"/>
          <a:stretch>
            <a:fillRect/>
          </a:stretch>
        </p:blipFill>
        <p:spPr>
          <a:xfrm>
            <a:off x="7315201" y="6664560"/>
            <a:ext cx="7453400" cy="1028844"/>
          </a:xfrm>
          <a:prstGeom prst="rect">
            <a:avLst/>
          </a:prstGeom>
        </p:spPr>
      </p:pic>
    </p:spTree>
    <p:extLst>
      <p:ext uri="{BB962C8B-B14F-4D97-AF65-F5344CB8AC3E}">
        <p14:creationId xmlns:p14="http://schemas.microsoft.com/office/powerpoint/2010/main" val="174201726"/>
      </p:ext>
    </p:extLst>
  </p:cSld>
  <p:clrMapOvr>
    <a:masterClrMapping/>
  </p:clrMapOvr>
</p:sld>
</file>

<file path=ppt/slides/slide59.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A6AD8D-B8F9-2695-63A2-B0F95D9BB0B6}"/>
              </a:ext>
            </a:extLst>
          </p:cNvPr>
          <p:cNvSpPr>
            <a:spLocks noGrp="1"/>
          </p:cNvSpPr>
          <p:nvPr>
            <p:ph type="title"/>
          </p:nvPr>
        </p:nvSpPr>
        <p:spPr>
          <a:xfrm>
            <a:off x="1581374" y="712040"/>
            <a:ext cx="12550306" cy="916320"/>
          </a:xfrm>
        </p:spPr>
        <p:txBody>
          <a:bodyPr>
            <a:normAutofit/>
          </a:bodyPr>
          <a:lstStyle/>
          <a:p>
            <a:endParaRPr lang="en-GB" dirty="0"/>
          </a:p>
        </p:txBody>
      </p:sp>
      <p:sp>
        <p:nvSpPr>
          <p:cNvPr id="3" name="Text Placeholder 2">
            <a:extLst>
              <a:ext uri="{FF2B5EF4-FFF2-40B4-BE49-F238E27FC236}">
                <a16:creationId xmlns:a16="http://schemas.microsoft.com/office/drawing/2014/main" id="{05BD8853-D43D-3B48-9150-07832A2DF2F2}"/>
              </a:ext>
            </a:extLst>
          </p:cNvPr>
          <p:cNvSpPr>
            <a:spLocks noGrp="1"/>
          </p:cNvSpPr>
          <p:nvPr>
            <p:ph type="body" idx="1"/>
          </p:nvPr>
        </p:nvSpPr>
        <p:spPr>
          <a:xfrm>
            <a:off x="498720" y="6393880"/>
            <a:ext cx="13632960" cy="916320"/>
          </a:xfrm>
        </p:spPr>
        <p:txBody>
          <a:bodyPr>
            <a:normAutofit fontScale="92500" lnSpcReduction="20000"/>
          </a:bodyPr>
          <a:lstStyle/>
          <a:p>
            <a:r>
              <a:rPr lang="en-GB" dirty="0">
                <a:hlinkClick r:id="rId2"/>
              </a:rPr>
              <a:t>https://www.enisa.europa.eu/publications/european-cybersecurity-skills-framework-ecsf</a:t>
            </a:r>
            <a:r>
              <a:rPr lang="en-GB" dirty="0"/>
              <a:t> </a:t>
            </a:r>
          </a:p>
        </p:txBody>
      </p:sp>
      <p:pic>
        <p:nvPicPr>
          <p:cNvPr id="5" name="Picture 4">
            <a:extLst>
              <a:ext uri="{FF2B5EF4-FFF2-40B4-BE49-F238E27FC236}">
                <a16:creationId xmlns:a16="http://schemas.microsoft.com/office/drawing/2014/main" id="{2E0D7F04-208A-A797-83A9-5F28F649680F}"/>
              </a:ext>
            </a:extLst>
          </p:cNvPr>
          <p:cNvPicPr>
            <a:picLocks noChangeAspect="1"/>
          </p:cNvPicPr>
          <p:nvPr/>
        </p:nvPicPr>
        <p:blipFill>
          <a:blip r:embed="rId3"/>
          <a:stretch>
            <a:fillRect/>
          </a:stretch>
        </p:blipFill>
        <p:spPr>
          <a:xfrm>
            <a:off x="1495313" y="877987"/>
            <a:ext cx="12426138" cy="5515892"/>
          </a:xfrm>
          <a:prstGeom prst="rect">
            <a:avLst/>
          </a:prstGeom>
        </p:spPr>
      </p:pic>
    </p:spTree>
    <p:extLst>
      <p:ext uri="{BB962C8B-B14F-4D97-AF65-F5344CB8AC3E}">
        <p14:creationId xmlns:p14="http://schemas.microsoft.com/office/powerpoint/2010/main" val="832451647"/>
      </p:ext>
    </p:extLst>
  </p:cSld>
  <p:clrMapOvr>
    <a:masterClrMapping/>
  </p:clrMapOvr>
</p:sld>
</file>

<file path=ppt/slides/slide6.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810AB234-8DA8-9E67-632A-40811E07DF58}"/>
              </a:ext>
            </a:extLst>
          </p:cNvPr>
          <p:cNvSpPr>
            <a:spLocks noGrp="1"/>
          </p:cNvSpPr>
          <p:nvPr>
            <p:ph type="body" sz="quarter" idx="13"/>
          </p:nvPr>
        </p:nvSpPr>
        <p:spPr/>
        <p:txBody>
          <a:bodyPr/>
          <a:lstStyle/>
          <a:p>
            <a:r>
              <a:rPr lang="nb-NO" dirty="0" err="1"/>
              <a:t>Sicurezza informatica</a:t>
            </a:r>
            <a:r>
              <a:rPr lang="nb-NO" dirty="0"/>
              <a:t> marittima</a:t>
            </a:r>
            <a:endParaRPr lang="nb-NO" dirty="0"/>
          </a:p>
        </p:txBody>
      </p:sp>
      <p:sp>
        <p:nvSpPr>
          <p:cNvPr id="6" name="Text Placeholder 5">
            <a:extLst>
              <a:ext uri="{FF2B5EF4-FFF2-40B4-BE49-F238E27FC236}">
                <a16:creationId xmlns:a16="http://schemas.microsoft.com/office/drawing/2014/main" id="{7CED3F17-543D-A5A5-79D2-79624459BEBD}"/>
              </a:ext>
            </a:extLst>
          </p:cNvPr>
          <p:cNvSpPr>
            <a:spLocks noGrp="1"/>
          </p:cNvSpPr>
          <p:nvPr>
            <p:ph type="body" sz="quarter" idx="14"/>
          </p:nvPr>
        </p:nvSpPr>
        <p:spPr>
          <a:xfrm>
            <a:off x="970207" y="1954531"/>
            <a:ext cx="6882205" cy="4968240"/>
          </a:xfrm>
        </p:spPr>
        <p:txBody>
          <a:bodyPr/>
          <a:lstStyle/>
          <a:p>
            <a:r>
              <a:rPr lang="en-US" dirty="0"/>
              <a:t>La capacità di proteggere o difendere l'uso del cyberspazio dagli attacchi informatici. (NIST, 2019)</a:t>
            </a:r>
            <a:endParaRPr lang="nb-NO" dirty="0"/>
          </a:p>
          <a:p>
            <a:r>
              <a:rPr lang="nb-NO" dirty="0"/>
              <a:t>ENISA (2011)</a:t>
            </a:r>
          </a:p>
          <a:p>
            <a:pPr lvl="1"/>
            <a:r>
              <a:rPr lang="en-US" dirty="0"/>
              <a:t>"Le conclusioni principali di questo workshop sono state che la sicurezza informatica marittima è a un livello basso o inesistente a causa, tra l'altro, del numero esiguo di incidenti di sicurezza informatica noti, della mancanza di pubblicità al riguardo e dell'assenza di meccanismi per identificare gli incidenti".</a:t>
            </a:r>
          </a:p>
        </p:txBody>
      </p:sp>
      <p:sp>
        <p:nvSpPr>
          <p:cNvPr id="4" name="Slide Number Placeholder 3">
            <a:extLst>
              <a:ext uri="{FF2B5EF4-FFF2-40B4-BE49-F238E27FC236}">
                <a16:creationId xmlns:a16="http://schemas.microsoft.com/office/drawing/2014/main" id="{C554C04B-028F-A8CE-9992-1CF25A876EC9}"/>
              </a:ext>
            </a:extLst>
          </p:cNvPr>
          <p:cNvSpPr>
            <a:spLocks noGrp="1"/>
          </p:cNvSpPr>
          <p:nvPr>
            <p:ph type="sldNum" idx="4294967295"/>
          </p:nvPr>
        </p:nvSpPr>
        <p:spPr>
          <a:xfrm>
            <a:off x="13752196" y="7461886"/>
            <a:ext cx="878204" cy="628650"/>
          </a:xfrm>
          <a:prstGeom prst="rect">
            <a:avLst/>
          </a:prstGeom>
        </p:spPr>
        <p:txBody>
          <a:bodyPr/>
          <a:lstStyle/>
          <a:p>
            <a:pPr defTabSz="1097280" eaLnBrk="0" fontAlgn="base" hangingPunct="0">
              <a:spcBef>
                <a:spcPct val="0"/>
              </a:spcBef>
              <a:spcAft>
                <a:spcPct val="0"/>
              </a:spcAft>
            </a:pPr>
            <a:fld id="{00000000-1234-1234-1234-123412341234}" type="slidenum">
              <a:rPr lang="en-GB" sz="2160">
                <a:solidFill>
                  <a:srgbClr val="000000"/>
                </a:solidFill>
                <a:latin typeface="Calibri" pitchFamily="34" charset="0"/>
              </a:rPr>
              <a:t>6</a:t>
            </a:fld>
            <a:endParaRPr lang="en-GB" sz="2160">
              <a:solidFill>
                <a:srgbClr val="000000"/>
              </a:solidFill>
              <a:latin typeface="Calibri" pitchFamily="34" charset="0"/>
            </a:endParaRPr>
          </a:p>
        </p:txBody>
      </p:sp>
      <p:sp>
        <p:nvSpPr>
          <p:cNvPr id="8" name="TextBox 7">
            <a:extLst>
              <a:ext uri="{FF2B5EF4-FFF2-40B4-BE49-F238E27FC236}">
                <a16:creationId xmlns:a16="http://schemas.microsoft.com/office/drawing/2014/main" id="{79CE989C-DBFD-2396-378B-E146A85D3353}"/>
              </a:ext>
            </a:extLst>
          </p:cNvPr>
          <p:cNvSpPr txBox="1"/>
          <p:nvPr/>
        </p:nvSpPr>
        <p:spPr>
          <a:xfrm>
            <a:off x="8086389" y="1806794"/>
            <a:ext cx="6307342" cy="2751522"/>
          </a:xfrm>
          <a:prstGeom prst="rect">
            <a:avLst/>
          </a:prstGeom>
          <a:noFill/>
        </p:spPr>
        <p:txBody>
          <a:bodyPr wrap="square">
            <a:spAutoFit/>
          </a:bodyPr>
          <a:lstStyle/>
          <a:p>
            <a:pPr defTabSz="1097280" eaLnBrk="0" fontAlgn="base" hangingPunct="0">
              <a:spcBef>
                <a:spcPct val="0"/>
              </a:spcBef>
              <a:spcAft>
                <a:spcPct val="0"/>
              </a:spcAft>
            </a:pPr>
            <a:r>
              <a:rPr lang="en-US" sz="2160" i="1" dirty="0">
                <a:solidFill>
                  <a:srgbClr val="000000"/>
                </a:solidFill>
                <a:latin typeface="Calibri" pitchFamily="34" charset="0"/>
              </a:rPr>
              <a:t>In base a quanto sappiamo finora e agli studi pertinenti, quasi l'80% degli incidenti marittimi è causato, almeno in parte, da errori umani. Questa ipotesi vale anche per la sicurezza informatica marittima. In questo contesto, sono necessarie attività di formazione e sensibilizzazione per prevenire gli attacchi informatici, affinché il personale navale sia in grado di identificare ed eliminare le minacce informatiche.</a:t>
            </a:r>
            <a:endParaRPr lang="nb-NO" sz="2160" i="1" dirty="0">
              <a:solidFill>
                <a:srgbClr val="000000"/>
              </a:solidFill>
              <a:latin typeface="Calibri" pitchFamily="34" charset="0"/>
            </a:endParaRPr>
          </a:p>
        </p:txBody>
      </p:sp>
    </p:spTree>
    <p:custDataLst>
      <p:tags r:id="rId1"/>
    </p:custDataLst>
    <p:extLst>
      <p:ext uri="{BB962C8B-B14F-4D97-AF65-F5344CB8AC3E}">
        <p14:creationId xmlns:p14="http://schemas.microsoft.com/office/powerpoint/2010/main" val="3456849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500"/>
                                        <p:tgtEl>
                                          <p:spTgt spid="6">
                                            <p:txEl>
                                              <p:pRg st="1" end="1"/>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animEffect transition="in" filter="fade">
                                      <p:cBhvr>
                                        <p:cTn id="15" dur="500"/>
                                        <p:tgtEl>
                                          <p:spTgt spid="6">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8" grpId="0"/>
    </p:bldLst>
  </p:timing>
</p:sld>
</file>

<file path=ppt/slides/slide60.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2B0E2F-AE05-EA1D-E058-9B11F53CCF00}"/>
              </a:ext>
            </a:extLst>
          </p:cNvPr>
          <p:cNvSpPr>
            <a:spLocks noGrp="1"/>
          </p:cNvSpPr>
          <p:nvPr>
            <p:ph type="title"/>
          </p:nvPr>
        </p:nvSpPr>
        <p:spPr>
          <a:xfrm>
            <a:off x="1005840" y="438150"/>
            <a:ext cx="12618720" cy="1590676"/>
          </a:xfrm>
        </p:spPr>
        <p:txBody>
          <a:bodyPr anchor="ctr">
            <a:normAutofit/>
          </a:bodyPr>
          <a:lstStyle/>
          <a:p>
            <a:r>
              <a:rPr lang="en-GB" dirty="0"/>
              <a:t>Quadro europeo delle competenze in materia di sicurezza informatica (ECSF) dell'ENISA</a:t>
            </a:r>
          </a:p>
        </p:txBody>
      </p:sp>
      <p:sp>
        <p:nvSpPr>
          <p:cNvPr id="3" name="Text Placeholder 2">
            <a:extLst>
              <a:ext uri="{FF2B5EF4-FFF2-40B4-BE49-F238E27FC236}">
                <a16:creationId xmlns:a16="http://schemas.microsoft.com/office/drawing/2014/main" id="{74F60710-3C20-F78D-4D5B-E0B5AE2F107E}"/>
              </a:ext>
            </a:extLst>
          </p:cNvPr>
          <p:cNvSpPr>
            <a:spLocks noGrp="1"/>
          </p:cNvSpPr>
          <p:nvPr>
            <p:ph idx="1"/>
          </p:nvPr>
        </p:nvSpPr>
        <p:spPr>
          <a:xfrm>
            <a:off x="1005840" y="2190750"/>
            <a:ext cx="12618720" cy="5221606"/>
          </a:xfrm>
        </p:spPr>
        <p:txBody>
          <a:bodyPr>
            <a:normAutofit/>
          </a:bodyPr>
          <a:lstStyle/>
          <a:p>
            <a:pPr fontAlgn="base">
              <a:spcBef>
                <a:spcPts val="720"/>
              </a:spcBef>
              <a:buFont typeface="+mj-lt"/>
              <a:buAutoNum type="arabicPeriod"/>
            </a:pPr>
            <a:r>
              <a:rPr lang="en-GB" sz="2400"/>
              <a:t>Garantisce una terminologia comune e una comprensione condivisa tra la domanda (luogo di lavoro, reclutamento) e l'offerta (qualificazione, formazione) di professionisti della sicurezza informatica in tutta l'UE.  </a:t>
            </a:r>
          </a:p>
          <a:p>
            <a:pPr fontAlgn="base">
              <a:spcBef>
                <a:spcPts val="0"/>
              </a:spcBef>
              <a:buFont typeface="+mj-lt"/>
              <a:buAutoNum type="arabicPeriod"/>
            </a:pPr>
            <a:r>
              <a:rPr lang="en-GB" sz="2400"/>
              <a:t>Supporta l'identificazione delle competenze critiche richieste dal punto di vista della forza lavoro. Consente ai fornitori di programmi di apprendimento di sostenere lo sviluppo di questo insieme di competenze critiche e aiuta i responsabili politici a sostenere iniziative mirate per colmare le lacune individuate nelle competenze.  </a:t>
            </a:r>
          </a:p>
          <a:p>
            <a:pPr fontAlgn="base">
              <a:spcBef>
                <a:spcPts val="0"/>
              </a:spcBef>
              <a:buFont typeface="+mj-lt"/>
              <a:buAutoNum type="arabicPeriod"/>
            </a:pPr>
            <a:r>
              <a:rPr lang="en-GB" sz="2400"/>
              <a:t>Facilita la comprensione dei principali ruoli professionali nel campo della sicurezza informatica e delle competenze essenziali che essi richiedono, comprese le competenze trasversali, insieme agli aspetti legislativi (se presenti</a:t>
            </a:r>
            <a:r>
              <a:rPr lang="en-GB" sz="2400" b="1"/>
              <a:t>). </a:t>
            </a:r>
            <a:r>
              <a:rPr lang="en-GB" sz="2400" b="1">
                <a:highlight>
                  <a:srgbClr val="FFFF00"/>
                </a:highlight>
              </a:rPr>
              <a:t>In particolare, consente ai non esperti e ai dipartimenti delle risorse umane di comprendere i requisiti per la pianificazione delle risorse, il reclutamento e la pianificazione della carriera a sostegno della sicurezza informatica. </a:t>
            </a:r>
          </a:p>
          <a:p>
            <a:pPr fontAlgn="base">
              <a:spcBef>
                <a:spcPts val="0"/>
              </a:spcBef>
              <a:buFont typeface="+mj-lt"/>
              <a:buAutoNum type="arabicPeriod"/>
            </a:pPr>
            <a:r>
              <a:rPr lang="en-GB" sz="2400"/>
              <a:t>Il quadro promuove l'armonizzazione nell'istruzione, nella formazione e nello sviluppo della forza lavoro nel settore della sicurezza informatica. Allo stesso tempo, questo linguaggio comune europeo nel contesto delle competenze e dei ruoli della sicurezza informatica si collega bene con l'intero settore professionale delle TIC.  </a:t>
            </a:r>
          </a:p>
          <a:p>
            <a:pPr fontAlgn="base">
              <a:spcBef>
                <a:spcPts val="0"/>
              </a:spcBef>
              <a:spcAft>
                <a:spcPts val="720"/>
              </a:spcAft>
              <a:buFont typeface="+mj-lt"/>
              <a:buAutoNum type="arabicPeriod"/>
            </a:pPr>
            <a:r>
              <a:rPr lang="en-GB" sz="2400"/>
              <a:t>Contribuisce a migliorare la protezione contro gli attacchi informatici e a garantire la sicurezza dei sistemi informatici (Information Technology) nella società. Fornisce una struttura standard e consigli su come implementare lo sviluppo delle capacità all'interno della forza lavoro europea nel settore della sicurezza informatica.</a:t>
            </a:r>
          </a:p>
          <a:p>
            <a:endParaRPr lang="en-GB" sz="2400"/>
          </a:p>
        </p:txBody>
      </p:sp>
    </p:spTree>
    <p:extLst>
      <p:ext uri="{BB962C8B-B14F-4D97-AF65-F5344CB8AC3E}">
        <p14:creationId xmlns:p14="http://schemas.microsoft.com/office/powerpoint/2010/main" val="1241922915"/>
      </p:ext>
    </p:extLst>
  </p:cSld>
  <p:clrMapOvr>
    <a:masterClrMapping/>
  </p:clrMapOvr>
</p:sld>
</file>

<file path=ppt/slides/slide61.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8EF781EB-5FF3-AA38-8232-1CB894F6C688}"/>
              </a:ext>
            </a:extLst>
          </p:cNvPr>
          <p:cNvSpPr>
            <a:spLocks noGrp="1"/>
          </p:cNvSpPr>
          <p:nvPr>
            <p:ph type="title"/>
          </p:nvPr>
        </p:nvSpPr>
        <p:spPr/>
        <p:txBody>
          <a:bodyPr/>
          <a:lstStyle/>
          <a:p>
            <a:endParaRPr lang="en-GB"/>
          </a:p>
        </p:txBody>
      </p:sp>
      <p:sp>
        <p:nvSpPr>
          <p:cNvPr id="11" name="Text Placeholder 10">
            <a:extLst>
              <a:ext uri="{FF2B5EF4-FFF2-40B4-BE49-F238E27FC236}">
                <a16:creationId xmlns:a16="http://schemas.microsoft.com/office/drawing/2014/main" id="{FFFB2C84-F51E-E3AD-9777-ED5BD23848DC}"/>
              </a:ext>
            </a:extLst>
          </p:cNvPr>
          <p:cNvSpPr>
            <a:spLocks noGrp="1"/>
          </p:cNvSpPr>
          <p:nvPr>
            <p:ph type="body" idx="1"/>
          </p:nvPr>
        </p:nvSpPr>
        <p:spPr/>
        <p:txBody>
          <a:bodyPr/>
          <a:lstStyle/>
          <a:p>
            <a:r>
              <a:rPr lang="nb-NO" dirty="0"/>
              <a:t>Non esperti</a:t>
            </a:r>
            <a:endParaRPr lang="en-GB" dirty="0"/>
          </a:p>
        </p:txBody>
      </p:sp>
      <p:sp>
        <p:nvSpPr>
          <p:cNvPr id="12" name="Content Placeholder 11">
            <a:extLst>
              <a:ext uri="{FF2B5EF4-FFF2-40B4-BE49-F238E27FC236}">
                <a16:creationId xmlns:a16="http://schemas.microsoft.com/office/drawing/2014/main" id="{88D73D31-8CE4-385B-B660-0F888DC20825}"/>
              </a:ext>
            </a:extLst>
          </p:cNvPr>
          <p:cNvSpPr>
            <a:spLocks noGrp="1"/>
          </p:cNvSpPr>
          <p:nvPr>
            <p:ph sz="half" idx="2"/>
          </p:nvPr>
        </p:nvSpPr>
        <p:spPr/>
        <p:txBody>
          <a:bodyPr/>
          <a:lstStyle/>
          <a:p>
            <a:endParaRPr lang="en-GB"/>
          </a:p>
        </p:txBody>
      </p:sp>
      <p:sp>
        <p:nvSpPr>
          <p:cNvPr id="13" name="Text Placeholder 12">
            <a:extLst>
              <a:ext uri="{FF2B5EF4-FFF2-40B4-BE49-F238E27FC236}">
                <a16:creationId xmlns:a16="http://schemas.microsoft.com/office/drawing/2014/main" id="{34B08C26-E7B4-E5A9-4B9E-97DFF8020B60}"/>
              </a:ext>
            </a:extLst>
          </p:cNvPr>
          <p:cNvSpPr>
            <a:spLocks noGrp="1"/>
          </p:cNvSpPr>
          <p:nvPr>
            <p:ph type="body" sz="quarter" idx="3"/>
          </p:nvPr>
        </p:nvSpPr>
        <p:spPr/>
        <p:txBody>
          <a:bodyPr/>
          <a:lstStyle/>
          <a:p>
            <a:r>
              <a:rPr lang="nb-NO" dirty="0"/>
              <a:t>Esperti</a:t>
            </a:r>
            <a:endParaRPr lang="en-GB" dirty="0"/>
          </a:p>
        </p:txBody>
      </p:sp>
      <p:sp>
        <p:nvSpPr>
          <p:cNvPr id="14" name="Content Placeholder 13">
            <a:extLst>
              <a:ext uri="{FF2B5EF4-FFF2-40B4-BE49-F238E27FC236}">
                <a16:creationId xmlns:a16="http://schemas.microsoft.com/office/drawing/2014/main" id="{29E627BC-A5AF-EC11-FCA5-FF4C2D45B0D7}"/>
              </a:ext>
            </a:extLst>
          </p:cNvPr>
          <p:cNvSpPr>
            <a:spLocks noGrp="1"/>
          </p:cNvSpPr>
          <p:nvPr>
            <p:ph sz="quarter" idx="4"/>
          </p:nvPr>
        </p:nvSpPr>
        <p:spPr/>
        <p:txBody>
          <a:bodyPr/>
          <a:lstStyle/>
          <a:p>
            <a:endParaRPr lang="en-GB"/>
          </a:p>
        </p:txBody>
      </p:sp>
      <p:pic>
        <p:nvPicPr>
          <p:cNvPr id="1026" name="Picture 2">
            <a:extLst>
              <a:ext uri="{FF2B5EF4-FFF2-40B4-BE49-F238E27FC236}">
                <a16:creationId xmlns:a16="http://schemas.microsoft.com/office/drawing/2014/main" id="{2879DACE-E22A-1C33-4A1D-5DC745A36719}"/>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98196" y="3380395"/>
            <a:ext cx="6196320" cy="383139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5745D3ED-6A7B-E05D-AD00-ED010B345DE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315200" y="3006091"/>
            <a:ext cx="7212871" cy="4070120"/>
          </a:xfrm>
          <a:prstGeom prst="rect">
            <a:avLst/>
          </a:prstGeom>
        </p:spPr>
      </p:pic>
      <p:sp>
        <p:nvSpPr>
          <p:cNvPr id="15" name="Oval 14">
            <a:extLst>
              <a:ext uri="{FF2B5EF4-FFF2-40B4-BE49-F238E27FC236}">
                <a16:creationId xmlns:a16="http://schemas.microsoft.com/office/drawing/2014/main" id="{C07C8433-9275-72A9-3361-F70152457033}"/>
              </a:ext>
            </a:extLst>
          </p:cNvPr>
          <p:cNvSpPr/>
          <p:nvPr/>
        </p:nvSpPr>
        <p:spPr>
          <a:xfrm>
            <a:off x="102328" y="2300089"/>
            <a:ext cx="7094761" cy="5491362"/>
          </a:xfrm>
          <a:prstGeom prst="ellipse">
            <a:avLst/>
          </a:prstGeom>
          <a:noFill/>
          <a:ln w="38100">
            <a:solidFill>
              <a:srgbClr val="DE18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defRPr/>
            </a:pPr>
            <a:endParaRPr lang="nb-NO" sz="2160" dirty="0">
              <a:solidFill>
                <a:prstClr val="white"/>
              </a:solidFill>
              <a:latin typeface="Calibri" panose="020F0502020204030204"/>
            </a:endParaRPr>
          </a:p>
        </p:txBody>
      </p:sp>
    </p:spTree>
    <p:custDataLst>
      <p:tags r:id="rId1"/>
    </p:custDataLst>
    <p:extLst>
      <p:ext uri="{BB962C8B-B14F-4D97-AF65-F5344CB8AC3E}">
        <p14:creationId xmlns:p14="http://schemas.microsoft.com/office/powerpoint/2010/main" val="2486660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62.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5D5236A8-F1B2-682D-B0DE-68D1D3AB8EC9}"/>
              </a:ext>
            </a:extLst>
          </p:cNvPr>
          <p:cNvSpPr>
            <a:spLocks noGrp="1"/>
          </p:cNvSpPr>
          <p:nvPr>
            <p:ph type="title"/>
          </p:nvPr>
        </p:nvSpPr>
        <p:spPr/>
        <p:txBody>
          <a:bodyPr/>
          <a:lstStyle/>
          <a:p>
            <a:pPr algn="ctr"/>
            <a:r>
              <a:rPr lang="nb-NO" i="1" dirty="0"/>
              <a:t>Se vedi qualcosa, </a:t>
            </a:r>
            <a:br>
              <a:rPr lang="nb-NO" i="1" dirty="0"/>
            </a:br>
            <a:r>
              <a:rPr lang="nb-NO" i="1" dirty="0"/>
              <a:t>dillo</a:t>
            </a:r>
            <a:endParaRPr lang="en-GB" i="1" dirty="0"/>
          </a:p>
        </p:txBody>
      </p:sp>
      <p:sp>
        <p:nvSpPr>
          <p:cNvPr id="8" name="Rectangle 7">
            <a:extLst>
              <a:ext uri="{FF2B5EF4-FFF2-40B4-BE49-F238E27FC236}">
                <a16:creationId xmlns:a16="http://schemas.microsoft.com/office/drawing/2014/main" id="{B5EF1D65-F3A4-9D6F-C1E4-51FAEE6AA60D}"/>
              </a:ext>
            </a:extLst>
          </p:cNvPr>
          <p:cNvSpPr/>
          <p:nvPr/>
        </p:nvSpPr>
        <p:spPr>
          <a:xfrm>
            <a:off x="11960352" y="6266688"/>
            <a:ext cx="2438400" cy="707136"/>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097280">
              <a:defRPr/>
            </a:pPr>
            <a:r>
              <a:rPr lang="nb-NO" sz="2160" dirty="0">
                <a:solidFill>
                  <a:prstClr val="white"/>
                </a:solidFill>
                <a:latin typeface="Aptos" panose="02110004020202020204"/>
              </a:rPr>
              <a:t>Sicurezza interna, 2024</a:t>
            </a:r>
            <a:endParaRPr lang="en-GB" sz="2160" dirty="0">
              <a:solidFill>
                <a:prstClr val="white"/>
              </a:solidFill>
              <a:latin typeface="Aptos" panose="02110004020202020204"/>
            </a:endParaRPr>
          </a:p>
        </p:txBody>
      </p:sp>
    </p:spTree>
    <p:extLst>
      <p:ext uri="{BB962C8B-B14F-4D97-AF65-F5344CB8AC3E}">
        <p14:creationId xmlns:p14="http://schemas.microsoft.com/office/powerpoint/2010/main" val="137244695"/>
      </p:ext>
    </p:extLst>
  </p:cSld>
  <p:clrMapOvr>
    <a:masterClrMapping/>
  </p:clrMapOvr>
</p:sld>
</file>

<file path=ppt/slides/slide63.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5ABF4A-1995-5A0E-6AAD-53BDE85E0B9D}"/>
              </a:ext>
            </a:extLst>
          </p:cNvPr>
          <p:cNvSpPr>
            <a:spLocks noGrp="1"/>
          </p:cNvSpPr>
          <p:nvPr>
            <p:ph type="title"/>
          </p:nvPr>
        </p:nvSpPr>
        <p:spPr>
          <a:xfrm>
            <a:off x="1005840" y="438150"/>
            <a:ext cx="12618720" cy="1590676"/>
          </a:xfrm>
        </p:spPr>
        <p:txBody>
          <a:bodyPr anchor="ctr">
            <a:normAutofit/>
          </a:bodyPr>
          <a:lstStyle/>
          <a:p>
            <a:r>
              <a:rPr lang="nb-NO" dirty="0"/>
              <a:t>Cosa è importante in una situazione di crisi?</a:t>
            </a:r>
            <a:endParaRPr lang="en-GB" dirty="0"/>
          </a:p>
        </p:txBody>
      </p:sp>
      <p:pic>
        <p:nvPicPr>
          <p:cNvPr id="5" name="Picture 4" descr="3D black question marks with one yellow question mark">
            <a:extLst>
              <a:ext uri="{FF2B5EF4-FFF2-40B4-BE49-F238E27FC236}">
                <a16:creationId xmlns:a16="http://schemas.microsoft.com/office/drawing/2014/main" id="{11E78224-5670-DCB7-56C4-ABCCD349DE63}"/>
              </a:ext>
            </a:extLst>
          </p:cNvPr>
          <p:cNvPicPr>
            <a:picLocks noChangeAspect="1"/>
          </p:cNvPicPr>
          <p:nvPr/>
        </p:nvPicPr>
        <p:blipFill>
          <a:blip r:embed="rId2"/>
          <a:srcRect l="11793" r="1" b="1"/>
          <a:stretch>
            <a:fillRect/>
          </a:stretch>
        </p:blipFill>
        <p:spPr>
          <a:xfrm>
            <a:off x="1005840" y="2190750"/>
            <a:ext cx="12618720" cy="5221606"/>
          </a:xfrm>
          <a:prstGeom prst="rect">
            <a:avLst/>
          </a:prstGeom>
          <a:noFill/>
        </p:spPr>
      </p:pic>
    </p:spTree>
    <p:extLst>
      <p:ext uri="{BB962C8B-B14F-4D97-AF65-F5344CB8AC3E}">
        <p14:creationId xmlns:p14="http://schemas.microsoft.com/office/powerpoint/2010/main" val="788690126"/>
      </p:ext>
    </p:extLst>
  </p:cSld>
  <p:clrMapOvr>
    <a:masterClrMapping/>
  </p:clrMapOvr>
</p:sld>
</file>

<file path=ppt/slides/slide64.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B3881E-F3C6-ECA5-3A32-D9229EA4AFDA}"/>
              </a:ext>
            </a:extLst>
          </p:cNvPr>
          <p:cNvSpPr>
            <a:spLocks noGrp="1"/>
          </p:cNvSpPr>
          <p:nvPr>
            <p:ph type="title"/>
          </p:nvPr>
        </p:nvSpPr>
        <p:spPr/>
        <p:txBody>
          <a:bodyPr/>
          <a:lstStyle/>
          <a:p>
            <a:pPr algn="ctr"/>
            <a:r>
              <a:rPr lang="nb-NO" i="1" dirty="0"/>
              <a:t>Abbiamo risposto?</a:t>
            </a:r>
            <a:endParaRPr lang="en-GB" i="1" dirty="0"/>
          </a:p>
        </p:txBody>
      </p:sp>
      <p:sp>
        <p:nvSpPr>
          <p:cNvPr id="3" name="Content Placeholder 2">
            <a:extLst>
              <a:ext uri="{FF2B5EF4-FFF2-40B4-BE49-F238E27FC236}">
                <a16:creationId xmlns:a16="http://schemas.microsoft.com/office/drawing/2014/main" id="{CB68932B-4C27-B476-F30A-4CAEB9BD528F}"/>
              </a:ext>
            </a:extLst>
          </p:cNvPr>
          <p:cNvSpPr>
            <a:spLocks noGrp="1"/>
          </p:cNvSpPr>
          <p:nvPr>
            <p:ph idx="1"/>
          </p:nvPr>
        </p:nvSpPr>
        <p:spPr/>
        <p:txBody>
          <a:bodyPr>
            <a:normAutofit/>
          </a:bodyPr>
          <a:lstStyle/>
          <a:p>
            <a:r>
              <a:rPr lang="nb-NO" dirty="0"/>
              <a:t>Cosa si sa?</a:t>
            </a:r>
          </a:p>
          <a:p>
            <a:pPr lvl="1"/>
            <a:r>
              <a:rPr lang="nb-NO" dirty="0"/>
              <a:t>Stato</a:t>
            </a:r>
          </a:p>
          <a:p>
            <a:pPr lvl="1"/>
            <a:r>
              <a:rPr lang="nb-NO" dirty="0"/>
              <a:t>Livelli? (Individuale, sociale, organizzativo)</a:t>
            </a:r>
          </a:p>
          <a:p>
            <a:pPr lvl="1"/>
            <a:r>
              <a:rPr lang="nb-NO" dirty="0"/>
              <a:t>Continuità operativa</a:t>
            </a:r>
          </a:p>
          <a:p>
            <a:endParaRPr lang="nb-NO" dirty="0"/>
          </a:p>
          <a:p>
            <a:r>
              <a:rPr lang="nb-NO" dirty="0"/>
              <a:t>Cosa non sappiamo?</a:t>
            </a:r>
          </a:p>
          <a:p>
            <a:pPr lvl="1"/>
            <a:r>
              <a:rPr lang="nb-NO" dirty="0"/>
              <a:t>Sappiamo ciò che non sappiamo?</a:t>
            </a:r>
          </a:p>
          <a:p>
            <a:pPr lvl="1"/>
            <a:endParaRPr lang="nb-NO" dirty="0"/>
          </a:p>
          <a:p>
            <a:r>
              <a:rPr lang="nb-NO" dirty="0"/>
              <a:t>Quali sono i risultati previsti?</a:t>
            </a:r>
          </a:p>
          <a:p>
            <a:pPr lvl="1"/>
            <a:r>
              <a:rPr lang="nb-NO" dirty="0"/>
              <a:t>E quanto siamo sicuri di queste "previsioni"?</a:t>
            </a:r>
            <a:endParaRPr lang="en-GB" dirty="0"/>
          </a:p>
        </p:txBody>
      </p:sp>
    </p:spTree>
    <p:extLst>
      <p:ext uri="{BB962C8B-B14F-4D97-AF65-F5344CB8AC3E}">
        <p14:creationId xmlns:p14="http://schemas.microsoft.com/office/powerpoint/2010/main" val="2592728407"/>
      </p:ext>
    </p:extLst>
  </p:cSld>
  <p:clrMapOvr>
    <a:masterClrMapping/>
  </p:clrMapOvr>
</p:sld>
</file>

<file path=ppt/slides/slide65.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3C61DC-2B2E-309E-5D49-5278CD5C0C2B}"/>
              </a:ext>
            </a:extLst>
          </p:cNvPr>
          <p:cNvSpPr>
            <a:spLocks noGrp="1"/>
          </p:cNvSpPr>
          <p:nvPr>
            <p:ph type="title"/>
          </p:nvPr>
        </p:nvSpPr>
        <p:spPr/>
        <p:txBody>
          <a:bodyPr/>
          <a:lstStyle/>
          <a:p>
            <a:r>
              <a:rPr lang="nb-NO" dirty="0"/>
              <a:t>La verità</a:t>
            </a:r>
            <a:endParaRPr lang="en-GB" dirty="0"/>
          </a:p>
        </p:txBody>
      </p:sp>
      <p:sp>
        <p:nvSpPr>
          <p:cNvPr id="3" name="Content Placeholder 2">
            <a:extLst>
              <a:ext uri="{FF2B5EF4-FFF2-40B4-BE49-F238E27FC236}">
                <a16:creationId xmlns:a16="http://schemas.microsoft.com/office/drawing/2014/main" id="{EA9697B4-9071-FE71-0109-9D6AA90E6037}"/>
              </a:ext>
            </a:extLst>
          </p:cNvPr>
          <p:cNvSpPr>
            <a:spLocks noGrp="1"/>
          </p:cNvSpPr>
          <p:nvPr>
            <p:ph idx="1"/>
          </p:nvPr>
        </p:nvSpPr>
        <p:spPr/>
        <p:txBody>
          <a:bodyPr/>
          <a:lstStyle/>
          <a:p>
            <a:r>
              <a:rPr lang="nb-NO" dirty="0"/>
              <a:t>Cultura</a:t>
            </a:r>
          </a:p>
          <a:p>
            <a:r>
              <a:rPr lang="nb-NO" dirty="0"/>
              <a:t>Cooperazione </a:t>
            </a:r>
          </a:p>
          <a:p>
            <a:r>
              <a:rPr lang="nb-NO" dirty="0"/>
              <a:t>Comunicazione</a:t>
            </a:r>
          </a:p>
          <a:p>
            <a:endParaRPr lang="en-GB" dirty="0"/>
          </a:p>
        </p:txBody>
      </p:sp>
      <p:sp>
        <p:nvSpPr>
          <p:cNvPr id="6" name="Oval 5">
            <a:extLst>
              <a:ext uri="{FF2B5EF4-FFF2-40B4-BE49-F238E27FC236}">
                <a16:creationId xmlns:a16="http://schemas.microsoft.com/office/drawing/2014/main" id="{6583B649-D30E-B571-62B2-80C695A57184}"/>
              </a:ext>
            </a:extLst>
          </p:cNvPr>
          <p:cNvSpPr/>
          <p:nvPr/>
        </p:nvSpPr>
        <p:spPr>
          <a:xfrm>
            <a:off x="9179088" y="438149"/>
            <a:ext cx="4172215" cy="3268218"/>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097280">
              <a:defRPr/>
            </a:pPr>
            <a:r>
              <a:rPr lang="nb-NO" sz="3840" b="1" u="sng" dirty="0">
                <a:solidFill>
                  <a:prstClr val="white"/>
                </a:solidFill>
                <a:latin typeface="Aptos" panose="02110004020202020204"/>
              </a:rPr>
              <a:t>Le politiche e le procedure </a:t>
            </a:r>
            <a:r>
              <a:rPr lang="nb-NO" sz="3840" dirty="0">
                <a:solidFill>
                  <a:prstClr val="white"/>
                </a:solidFill>
                <a:latin typeface="Aptos" panose="02110004020202020204"/>
              </a:rPr>
              <a:t>sono </a:t>
            </a:r>
            <a:r>
              <a:rPr lang="nb-NO" sz="3840" dirty="0">
                <a:solidFill>
                  <a:prstClr val="white"/>
                </a:solidFill>
                <a:latin typeface="Aptos" panose="02110004020202020204"/>
              </a:rPr>
              <a:t>pubbliche?</a:t>
            </a:r>
            <a:endParaRPr lang="en-GB" sz="3840" dirty="0">
              <a:solidFill>
                <a:prstClr val="white"/>
              </a:solidFill>
              <a:latin typeface="Aptos" panose="02110004020202020204"/>
            </a:endParaRPr>
          </a:p>
        </p:txBody>
      </p:sp>
      <p:sp>
        <p:nvSpPr>
          <p:cNvPr id="8" name="Oval 7">
            <a:extLst>
              <a:ext uri="{FF2B5EF4-FFF2-40B4-BE49-F238E27FC236}">
                <a16:creationId xmlns:a16="http://schemas.microsoft.com/office/drawing/2014/main" id="{00A1AC2A-9CB4-F229-12A9-94776E8F828B}"/>
              </a:ext>
            </a:extLst>
          </p:cNvPr>
          <p:cNvSpPr/>
          <p:nvPr/>
        </p:nvSpPr>
        <p:spPr>
          <a:xfrm>
            <a:off x="463297" y="4328249"/>
            <a:ext cx="4988016" cy="3023899"/>
          </a:xfrm>
          <a:prstGeom prst="ellipse">
            <a:avLst/>
          </a:prstGeom>
          <a:solidFill>
            <a:srgbClr val="2EB02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097280">
              <a:defRPr/>
            </a:pPr>
            <a:r>
              <a:rPr lang="nb-NO" sz="2880" b="1" u="sng" dirty="0">
                <a:solidFill>
                  <a:prstClr val="white"/>
                </a:solidFill>
                <a:latin typeface="Aptos" panose="02110004020202020204"/>
              </a:rPr>
              <a:t>I dipendenti</a:t>
            </a:r>
            <a:r>
              <a:rPr lang="nb-NO" sz="2880" dirty="0">
                <a:solidFill>
                  <a:prstClr val="white"/>
                </a:solidFill>
                <a:latin typeface="Aptos" panose="02110004020202020204"/>
              </a:rPr>
              <a:t> sono </a:t>
            </a:r>
            <a:r>
              <a:rPr lang="nb-NO" sz="2880" b="1" u="sng" dirty="0">
                <a:solidFill>
                  <a:prstClr val="white"/>
                </a:solidFill>
                <a:latin typeface="Aptos" panose="02110004020202020204"/>
              </a:rPr>
              <a:t>responsabilizzati o coinvolti nella ricerca di soluzioni?</a:t>
            </a:r>
            <a:endParaRPr lang="en-GB" sz="2880" dirty="0">
              <a:solidFill>
                <a:prstClr val="white"/>
              </a:solidFill>
              <a:latin typeface="Aptos" panose="02110004020202020204"/>
            </a:endParaRPr>
          </a:p>
        </p:txBody>
      </p:sp>
      <p:sp>
        <p:nvSpPr>
          <p:cNvPr id="9" name="Oval 8">
            <a:extLst>
              <a:ext uri="{FF2B5EF4-FFF2-40B4-BE49-F238E27FC236}">
                <a16:creationId xmlns:a16="http://schemas.microsoft.com/office/drawing/2014/main" id="{91427E1A-2A8F-6CBE-5930-13DDB8DFC94B}"/>
              </a:ext>
            </a:extLst>
          </p:cNvPr>
          <p:cNvSpPr/>
          <p:nvPr/>
        </p:nvSpPr>
        <p:spPr>
          <a:xfrm>
            <a:off x="9179089" y="5239370"/>
            <a:ext cx="4172216" cy="2334910"/>
          </a:xfrm>
          <a:prstGeom prst="ellipse">
            <a:avLst/>
          </a:prstGeom>
          <a:solidFill>
            <a:srgbClr val="D44AB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097280">
              <a:defRPr/>
            </a:pPr>
            <a:r>
              <a:rPr lang="nb-NO" sz="3840" b="1" u="sng" dirty="0">
                <a:solidFill>
                  <a:prstClr val="white"/>
                </a:solidFill>
                <a:latin typeface="Aptos" panose="02110004020202020204"/>
              </a:rPr>
              <a:t>I leader</a:t>
            </a:r>
            <a:r>
              <a:rPr lang="nb-NO" sz="3840" dirty="0">
                <a:solidFill>
                  <a:prstClr val="white"/>
                </a:solidFill>
                <a:latin typeface="Aptos" panose="02110004020202020204"/>
              </a:rPr>
              <a:t> sono </a:t>
            </a:r>
            <a:r>
              <a:rPr lang="nb-NO" sz="3840" b="1" u="sng" dirty="0">
                <a:solidFill>
                  <a:prstClr val="white"/>
                </a:solidFill>
                <a:latin typeface="Aptos" panose="02110004020202020204"/>
              </a:rPr>
              <a:t>dei modelli di riferimento</a:t>
            </a:r>
            <a:r>
              <a:rPr lang="nb-NO" sz="3840" dirty="0">
                <a:solidFill>
                  <a:prstClr val="white"/>
                </a:solidFill>
                <a:latin typeface="Aptos" panose="02110004020202020204"/>
              </a:rPr>
              <a:t>?</a:t>
            </a:r>
            <a:endParaRPr lang="en-GB" sz="3840" dirty="0">
              <a:solidFill>
                <a:prstClr val="white"/>
              </a:solidFill>
              <a:latin typeface="Aptos" panose="02110004020202020204"/>
            </a:endParaRPr>
          </a:p>
        </p:txBody>
      </p:sp>
      <p:sp>
        <p:nvSpPr>
          <p:cNvPr id="10" name="Oval 9">
            <a:extLst>
              <a:ext uri="{FF2B5EF4-FFF2-40B4-BE49-F238E27FC236}">
                <a16:creationId xmlns:a16="http://schemas.microsoft.com/office/drawing/2014/main" id="{A071CDA7-C67D-FC37-EB0D-B796EF48DEB2}"/>
              </a:ext>
            </a:extLst>
          </p:cNvPr>
          <p:cNvSpPr/>
          <p:nvPr/>
        </p:nvSpPr>
        <p:spPr>
          <a:xfrm>
            <a:off x="5451314" y="3160794"/>
            <a:ext cx="4172216" cy="2334910"/>
          </a:xfrm>
          <a:prstGeom prst="ellipse">
            <a:avLst/>
          </a:prstGeom>
          <a:solidFill>
            <a:srgbClr val="D44AB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097280">
              <a:defRPr/>
            </a:pPr>
            <a:r>
              <a:rPr lang="nb-NO" sz="3840" dirty="0">
                <a:solidFill>
                  <a:prstClr val="white"/>
                </a:solidFill>
                <a:latin typeface="Aptos" panose="02110004020202020204"/>
              </a:rPr>
              <a:t>Con </a:t>
            </a:r>
            <a:r>
              <a:rPr lang="nb-NO" sz="3840" b="1" u="sng" dirty="0">
                <a:solidFill>
                  <a:prstClr val="white"/>
                </a:solidFill>
                <a:latin typeface="Aptos" panose="02110004020202020204"/>
              </a:rPr>
              <a:t>quale frequenza </a:t>
            </a:r>
            <a:r>
              <a:rPr lang="nb-NO" sz="3840" dirty="0">
                <a:solidFill>
                  <a:prstClr val="white"/>
                </a:solidFill>
                <a:latin typeface="Aptos" panose="02110004020202020204"/>
              </a:rPr>
              <a:t>viene praticata la CS?</a:t>
            </a:r>
            <a:endParaRPr lang="en-GB" sz="3840" dirty="0">
              <a:solidFill>
                <a:prstClr val="white"/>
              </a:solidFill>
              <a:latin typeface="Aptos" panose="02110004020202020204"/>
            </a:endParaRPr>
          </a:p>
        </p:txBody>
      </p:sp>
    </p:spTree>
    <p:custDataLst>
      <p:tags r:id="rId1"/>
    </p:custDataLst>
    <p:extLst>
      <p:ext uri="{BB962C8B-B14F-4D97-AF65-F5344CB8AC3E}">
        <p14:creationId xmlns:p14="http://schemas.microsoft.com/office/powerpoint/2010/main" val="413307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ppt_x"/>
                                          </p:val>
                                        </p:tav>
                                        <p:tav tm="100000">
                                          <p:val>
                                            <p:strVal val="#ppt_x"/>
                                          </p:val>
                                        </p:tav>
                                      </p:tavLst>
                                    </p:anim>
                                    <p:anim calcmode="lin" valueType="num">
                                      <p:cBhvr additive="base">
                                        <p:cTn id="2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9" grpId="0" animBg="1"/>
      <p:bldP spid="10" grpId="0" animBg="1"/>
    </p:bldLst>
  </p:timing>
</p:sld>
</file>

<file path=ppt/slides/slide66.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3251D6-130A-A20C-39CC-624330B5CF7A}"/>
              </a:ext>
            </a:extLst>
          </p:cNvPr>
          <p:cNvSpPr>
            <a:spLocks noGrp="1"/>
          </p:cNvSpPr>
          <p:nvPr>
            <p:ph type="title"/>
          </p:nvPr>
        </p:nvSpPr>
        <p:spPr>
          <a:xfrm>
            <a:off x="1005840" y="438150"/>
            <a:ext cx="12618720" cy="1590676"/>
          </a:xfrm>
        </p:spPr>
        <p:txBody>
          <a:bodyPr anchor="ctr">
            <a:normAutofit/>
          </a:bodyPr>
          <a:lstStyle/>
          <a:p>
            <a:r>
              <a:rPr lang="nb-NO" dirty="0"/>
              <a:t>Cosa vuoi in </a:t>
            </a:r>
            <a:br>
              <a:rPr lang="nb-NO" dirty="0"/>
            </a:br>
            <a:r>
              <a:rPr lang="nb-NO" u="sng" dirty="0"/>
              <a:t>risposta agli incidenti</a:t>
            </a:r>
            <a:r>
              <a:rPr lang="nb-NO" dirty="0"/>
              <a:t>?</a:t>
            </a:r>
            <a:endParaRPr lang="en-GB"/>
          </a:p>
        </p:txBody>
      </p:sp>
      <p:pic>
        <p:nvPicPr>
          <p:cNvPr id="4" name="Picture 3" descr="Rope tied on old wooden railing">
            <a:extLst>
              <a:ext uri="{FF2B5EF4-FFF2-40B4-BE49-F238E27FC236}">
                <a16:creationId xmlns:a16="http://schemas.microsoft.com/office/drawing/2014/main" id="{84C95268-414C-366A-5A11-384A53F93A31}"/>
              </a:ext>
            </a:extLst>
          </p:cNvPr>
          <p:cNvPicPr>
            <a:picLocks noChangeAspect="1"/>
          </p:cNvPicPr>
          <p:nvPr/>
        </p:nvPicPr>
        <p:blipFill>
          <a:blip r:embed="rId2"/>
          <a:srcRect t="20312" b="17696"/>
          <a:stretch>
            <a:fillRect/>
          </a:stretch>
        </p:blipFill>
        <p:spPr>
          <a:xfrm>
            <a:off x="1005840" y="2190750"/>
            <a:ext cx="12618720" cy="5221606"/>
          </a:xfrm>
          <a:prstGeom prst="rect">
            <a:avLst/>
          </a:prstGeom>
          <a:noFill/>
        </p:spPr>
      </p:pic>
    </p:spTree>
    <p:extLst>
      <p:ext uri="{BB962C8B-B14F-4D97-AF65-F5344CB8AC3E}">
        <p14:creationId xmlns:p14="http://schemas.microsoft.com/office/powerpoint/2010/main" val="1360154409"/>
      </p:ext>
    </p:extLst>
  </p:cSld>
  <p:clrMapOvr>
    <a:masterClrMapping/>
  </p:clrMapOvr>
</p:sld>
</file>

<file path=ppt/slides/slide67.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D0152E-1475-7347-17E3-E8D945B35C3D}"/>
              </a:ext>
            </a:extLst>
          </p:cNvPr>
          <p:cNvSpPr>
            <a:spLocks noGrp="1"/>
          </p:cNvSpPr>
          <p:nvPr>
            <p:ph type="title"/>
          </p:nvPr>
        </p:nvSpPr>
        <p:spPr>
          <a:xfrm>
            <a:off x="1005840" y="438150"/>
            <a:ext cx="12618720" cy="1590676"/>
          </a:xfrm>
        </p:spPr>
        <p:txBody>
          <a:bodyPr anchor="ctr">
            <a:normAutofit/>
          </a:bodyPr>
          <a:lstStyle/>
          <a:p>
            <a:r>
              <a:rPr lang="nb-NO" dirty="0"/>
              <a:t>Preparazione e rilevamento (analisi)</a:t>
            </a:r>
            <a:endParaRPr lang="en-GB" dirty="0"/>
          </a:p>
        </p:txBody>
      </p:sp>
      <p:pic>
        <p:nvPicPr>
          <p:cNvPr id="5" name="Picture 4" descr="Sample being pipetted into a petri dish">
            <a:extLst>
              <a:ext uri="{FF2B5EF4-FFF2-40B4-BE49-F238E27FC236}">
                <a16:creationId xmlns:a16="http://schemas.microsoft.com/office/drawing/2014/main" id="{67EA9F6D-10CD-CD38-3BB4-468F4F3010BD}"/>
              </a:ext>
            </a:extLst>
          </p:cNvPr>
          <p:cNvPicPr>
            <a:picLocks noChangeAspect="1"/>
          </p:cNvPicPr>
          <p:nvPr/>
        </p:nvPicPr>
        <p:blipFill>
          <a:blip r:embed="rId2"/>
          <a:srcRect t="27876" b="16767"/>
          <a:stretch>
            <a:fillRect/>
          </a:stretch>
        </p:blipFill>
        <p:spPr>
          <a:xfrm>
            <a:off x="1005840" y="2190750"/>
            <a:ext cx="12618720" cy="5221606"/>
          </a:xfrm>
          <a:prstGeom prst="rect">
            <a:avLst/>
          </a:prstGeom>
          <a:noFill/>
        </p:spPr>
      </p:pic>
    </p:spTree>
    <p:extLst>
      <p:ext uri="{BB962C8B-B14F-4D97-AF65-F5344CB8AC3E}">
        <p14:creationId xmlns:p14="http://schemas.microsoft.com/office/powerpoint/2010/main" val="1402553045"/>
      </p:ext>
    </p:extLst>
  </p:cSld>
  <p:clrMapOvr>
    <a:masterClrMapping/>
  </p:clrMapOvr>
</p:sld>
</file>

<file path=ppt/slides/slide68.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B4E9B6-968B-49AA-8CE1-BBD669372056}"/>
              </a:ext>
            </a:extLst>
          </p:cNvPr>
          <p:cNvSpPr>
            <a:spLocks noGrp="1"/>
          </p:cNvSpPr>
          <p:nvPr>
            <p:ph type="title"/>
          </p:nvPr>
        </p:nvSpPr>
        <p:spPr>
          <a:xfrm>
            <a:off x="914401" y="1365643"/>
            <a:ext cx="4902798" cy="1682964"/>
          </a:xfrm>
        </p:spPr>
        <p:txBody>
          <a:bodyPr anchor="t">
            <a:normAutofit/>
          </a:bodyPr>
          <a:lstStyle/>
          <a:p>
            <a:r>
              <a:rPr lang="en-GB" sz="3840"/>
              <a:t>Consapevolezza della situazione - Definizione</a:t>
            </a:r>
          </a:p>
        </p:txBody>
      </p:sp>
      <p:sp>
        <p:nvSpPr>
          <p:cNvPr id="3" name="Content Placeholder 2">
            <a:extLst>
              <a:ext uri="{FF2B5EF4-FFF2-40B4-BE49-F238E27FC236}">
                <a16:creationId xmlns:a16="http://schemas.microsoft.com/office/drawing/2014/main" id="{F55989E4-A427-4D4A-9390-43BD8042CFE6}"/>
              </a:ext>
            </a:extLst>
          </p:cNvPr>
          <p:cNvSpPr>
            <a:spLocks noGrp="1"/>
          </p:cNvSpPr>
          <p:nvPr>
            <p:ph idx="1"/>
          </p:nvPr>
        </p:nvSpPr>
        <p:spPr>
          <a:xfrm>
            <a:off x="914401" y="3061412"/>
            <a:ext cx="4902798" cy="4309448"/>
          </a:xfrm>
        </p:spPr>
        <p:txBody>
          <a:bodyPr>
            <a:normAutofit/>
          </a:bodyPr>
          <a:lstStyle/>
          <a:p>
            <a:pPr marL="0" indent="0">
              <a:buNone/>
            </a:pPr>
            <a:r>
              <a:rPr lang="en-GB" sz="1680" i="1"/>
              <a:t>"La percezione degli elementi presenti nell'ambiente in un determinato volume di tempo e spazio, la comprensione del loro significato e la proiezione del loro stato nel prossimo futuro." </a:t>
            </a:r>
            <a:r>
              <a:rPr lang="en-GB" sz="1680"/>
              <a:t>(Endsley, 1988, pag. 97)</a:t>
            </a:r>
          </a:p>
          <a:p>
            <a:pPr marL="0" indent="0">
              <a:buNone/>
            </a:pPr>
            <a:endParaRPr lang="en-GB" sz="1680"/>
          </a:p>
          <a:p>
            <a:r>
              <a:rPr lang="en-GB" sz="1680"/>
              <a:t>Originariamente dal settore dell'aviazione (piloti, controllo del traffico aereo)</a:t>
            </a:r>
          </a:p>
          <a:p>
            <a:r>
              <a:rPr lang="en-GB" sz="1680"/>
              <a:t>Impianti nucleari</a:t>
            </a:r>
          </a:p>
          <a:p>
            <a:r>
              <a:rPr lang="en-GB" sz="1680"/>
              <a:t>Settore militare</a:t>
            </a:r>
          </a:p>
          <a:p>
            <a:r>
              <a:rPr lang="en-GB" sz="1680"/>
              <a:t>Gestione dei treni</a:t>
            </a:r>
          </a:p>
          <a:p>
            <a:r>
              <a:rPr lang="en-GB" sz="1680"/>
              <a:t>Previsioni meteorologiche</a:t>
            </a:r>
          </a:p>
          <a:p>
            <a:r>
              <a:rPr lang="en-GB" sz="1680"/>
              <a:t>Guida e veicoli automatizzati</a:t>
            </a:r>
          </a:p>
          <a:p>
            <a:r>
              <a:rPr lang="en-GB" sz="1680"/>
              <a:t>Più recentemente: sicurezza delle reti</a:t>
            </a:r>
          </a:p>
        </p:txBody>
      </p:sp>
      <p:pic>
        <p:nvPicPr>
          <p:cNvPr id="5" name="Picture 4" descr="Sphere of mesh and nodes">
            <a:extLst>
              <a:ext uri="{FF2B5EF4-FFF2-40B4-BE49-F238E27FC236}">
                <a16:creationId xmlns:a16="http://schemas.microsoft.com/office/drawing/2014/main" id="{C884A2DD-13FD-F685-01AF-FDD6A2033C88}"/>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490127" y="122159"/>
            <a:ext cx="6913660" cy="7248701"/>
          </a:xfrm>
          <a:prstGeom prst="ellipse">
            <a:avLst/>
          </a:prstGeom>
          <a:ln>
            <a:noFill/>
          </a:ln>
          <a:effectLst>
            <a:softEdge rad="112500"/>
          </a:effectLst>
        </p:spPr>
      </p:pic>
    </p:spTree>
    <p:extLst>
      <p:ext uri="{BB962C8B-B14F-4D97-AF65-F5344CB8AC3E}">
        <p14:creationId xmlns:p14="http://schemas.microsoft.com/office/powerpoint/2010/main" val="3141255257"/>
      </p:ext>
    </p:extLst>
  </p:cSld>
  <p:clrMapOvr>
    <a:masterClrMapping/>
  </p:clrMapOvr>
</p:sld>
</file>

<file path=ppt/slides/slide69.xml><?xml version="1.0" encoding="utf-8"?>
<p:sld xmlns:a16="http://schemas.microsoft.com/office/drawing/2014/main" xmlns:dgm="http://schemas.openxmlformats.org/drawingml/2006/diagram"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FEFEF7-2EB4-4C43-8F4E-65EEC20F2235}"/>
              </a:ext>
            </a:extLst>
          </p:cNvPr>
          <p:cNvSpPr>
            <a:spLocks noGrp="1"/>
          </p:cNvSpPr>
          <p:nvPr>
            <p:ph type="title"/>
          </p:nvPr>
        </p:nvSpPr>
        <p:spPr>
          <a:xfrm>
            <a:off x="1005840" y="668626"/>
            <a:ext cx="12618720" cy="1360199"/>
          </a:xfrm>
        </p:spPr>
        <p:txBody>
          <a:bodyPr>
            <a:normAutofit/>
          </a:bodyPr>
          <a:lstStyle/>
          <a:p>
            <a:pPr algn="ctr"/>
            <a:r>
              <a:rPr lang="en-GB" sz="6240"/>
              <a:t>Livelli di SA</a:t>
            </a:r>
          </a:p>
        </p:txBody>
      </p:sp>
      <p:graphicFrame>
        <p:nvGraphicFramePr>
          <p:cNvPr id="4" name="Plassholder for innhold 3"/>
          <p:cNvGraphicFramePr>
            <a:graphicFrameLocks noGrp="1"/>
          </p:cNvGraphicFramePr>
          <p:nvPr>
            <p:ph idx="1"/>
          </p:nvPr>
        </p:nvGraphicFramePr>
        <p:xfrm>
          <a:off x="1005840" y="2194560"/>
          <a:ext cx="12618720" cy="522305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738915167"/>
      </p:ext>
    </p:extLst>
  </p:cSld>
  <p:clrMapOvr>
    <a:masterClrMapping/>
  </p:clrMapOvr>
</p:sld>
</file>

<file path=ppt/slides/slide7.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CEC6EF3-6CBA-DD46-A7D3-C204E536CC5E}"/>
              </a:ext>
            </a:extLst>
          </p:cNvPr>
          <p:cNvSpPr>
            <a:spLocks noGrp="1"/>
          </p:cNvSpPr>
          <p:nvPr>
            <p:ph type="body" sz="quarter" idx="13"/>
          </p:nvPr>
        </p:nvSpPr>
        <p:spPr/>
        <p:txBody>
          <a:bodyPr/>
          <a:lstStyle/>
          <a:p>
            <a:r>
              <a:rPr lang="nb-NO" dirty="0"/>
              <a:t>Sviluppi </a:t>
            </a:r>
            <a:r>
              <a:rPr lang="nb-NO" dirty="0" err="1"/>
              <a:t>nella sicurezza informatica</a:t>
            </a:r>
            <a:r>
              <a:rPr lang="nb-NO" dirty="0"/>
              <a:t> marittima</a:t>
            </a:r>
            <a:r>
              <a:rPr lang="nb-NO" dirty="0"/>
              <a:t> </a:t>
            </a:r>
          </a:p>
          <a:p>
            <a:r>
              <a:rPr lang="nb-NO" sz="1920" b="0" dirty="0"/>
              <a:t>(</a:t>
            </a:r>
            <a:r>
              <a:rPr lang="nb-NO" sz="1920" b="0" dirty="0" err="1"/>
              <a:t>Pseftelis </a:t>
            </a:r>
            <a:r>
              <a:rPr lang="nb-NO" sz="1920" b="0" dirty="0"/>
              <a:t>&amp; </a:t>
            </a:r>
            <a:r>
              <a:rPr lang="nb-NO" sz="1920" b="0" dirty="0" err="1"/>
              <a:t>Chondrokoukis </a:t>
            </a:r>
            <a:r>
              <a:rPr lang="nb-NO" sz="1920" b="0" dirty="0"/>
              <a:t>, 2021)</a:t>
            </a:r>
          </a:p>
        </p:txBody>
      </p:sp>
      <p:sp>
        <p:nvSpPr>
          <p:cNvPr id="3" name="Text Placeholder 2">
            <a:extLst>
              <a:ext uri="{FF2B5EF4-FFF2-40B4-BE49-F238E27FC236}">
                <a16:creationId xmlns:a16="http://schemas.microsoft.com/office/drawing/2014/main" id="{79A490F8-BA23-5236-99BB-93011011173A}"/>
              </a:ext>
            </a:extLst>
          </p:cNvPr>
          <p:cNvSpPr>
            <a:spLocks noGrp="1"/>
          </p:cNvSpPr>
          <p:nvPr>
            <p:ph type="body" sz="quarter" idx="14"/>
          </p:nvPr>
        </p:nvSpPr>
        <p:spPr>
          <a:xfrm>
            <a:off x="1234441" y="1954531"/>
            <a:ext cx="7834256" cy="4968240"/>
          </a:xfrm>
        </p:spPr>
        <p:txBody>
          <a:bodyPr/>
          <a:lstStyle/>
          <a:p>
            <a:r>
              <a:rPr lang="en-US" sz="1680" dirty="0"/>
              <a:t>Consiglio marittimo baltico e internazionale (BIMCO)</a:t>
            </a:r>
          </a:p>
          <a:p>
            <a:pPr lvl="1"/>
            <a:r>
              <a:rPr lang="en-US" sz="1680" dirty="0"/>
              <a:t>identificare le minacce, individuare le vulnerabilità, valutare l'esposizione al rischio, sviluppare misure di protezione e rilevamento, stabilire piani di emergenza, rispondere agli incidenti di sicurezza informatica e riprendersi da essi.</a:t>
            </a:r>
          </a:p>
          <a:p>
            <a:r>
              <a:rPr lang="en-US" sz="1680" dirty="0"/>
              <a:t>Valutazione dei rischi informatici marittimi (</a:t>
            </a:r>
            <a:r>
              <a:rPr lang="en-US" sz="1680" dirty="0" err="1"/>
              <a:t>MaCRA</a:t>
            </a:r>
            <a:r>
              <a:rPr lang="en-US" sz="1680" dirty="0"/>
              <a:t>)</a:t>
            </a:r>
          </a:p>
          <a:p>
            <a:pPr lvl="1"/>
            <a:r>
              <a:rPr lang="en-US" sz="1680" dirty="0"/>
              <a:t>quadro basato su modelli per la valutazione dei rischi informatici marittimi (Tam, 2019). È stato sviluppato un quadro per la quantificazione e la promozione dei rischi informatici marittimi:</a:t>
            </a:r>
          </a:p>
          <a:p>
            <a:pPr lvl="2"/>
            <a:r>
              <a:rPr lang="en-US" sz="1680" dirty="0"/>
              <a:t>Sistemi di navigazione</a:t>
            </a:r>
          </a:p>
          <a:p>
            <a:pPr lvl="2"/>
            <a:r>
              <a:rPr lang="en-US" sz="1680" dirty="0"/>
              <a:t>Sistemi di posizionamento</a:t>
            </a:r>
          </a:p>
          <a:p>
            <a:pPr lvl="2"/>
            <a:r>
              <a:rPr lang="en-US" sz="1680" dirty="0"/>
              <a:t>Sistemi di comunicazione e networking</a:t>
            </a:r>
          </a:p>
          <a:p>
            <a:pPr lvl="2"/>
            <a:r>
              <a:rPr lang="en-US" sz="1680" dirty="0"/>
              <a:t>Sistemi di gestione del carico e dei macchinari</a:t>
            </a:r>
          </a:p>
          <a:p>
            <a:pPr lvl="2"/>
            <a:r>
              <a:rPr lang="en-US" sz="1680" b="1" dirty="0"/>
              <a:t>Fattore umano</a:t>
            </a:r>
            <a:endParaRPr lang="nb-NO" sz="1680" dirty="0"/>
          </a:p>
        </p:txBody>
      </p:sp>
      <p:pic>
        <p:nvPicPr>
          <p:cNvPr id="9" name="Picture 8">
            <a:extLst>
              <a:ext uri="{FF2B5EF4-FFF2-40B4-BE49-F238E27FC236}">
                <a16:creationId xmlns:a16="http://schemas.microsoft.com/office/drawing/2014/main" id="{214F2736-BC8E-3446-92F1-38772178B9E7}"/>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2641312" y="6043669"/>
            <a:ext cx="7758932" cy="1807844"/>
          </a:xfrm>
          <a:prstGeom prst="rect">
            <a:avLst/>
          </a:prstGeom>
        </p:spPr>
      </p:pic>
    </p:spTree>
    <p:custDataLst>
      <p:tags r:id="rId1"/>
    </p:custDataLst>
    <p:extLst>
      <p:ext uri="{BB962C8B-B14F-4D97-AF65-F5344CB8AC3E}">
        <p14:creationId xmlns:p14="http://schemas.microsoft.com/office/powerpoint/2010/main" val="512805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500"/>
                                        <p:tgtEl>
                                          <p:spTgt spid="3">
                                            <p:txEl>
                                              <p:pRg st="3" end="3"/>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500"/>
                                        <p:tgtEl>
                                          <p:spTgt spid="3">
                                            <p:txEl>
                                              <p:pRg st="4" end="4"/>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
                                            <p:txEl>
                                              <p:pRg st="5" end="5"/>
                                            </p:txEl>
                                          </p:spTgt>
                                        </p:tgtEl>
                                        <p:attrNameLst>
                                          <p:attrName>style.visibility</p:attrName>
                                        </p:attrNameLst>
                                      </p:cBhvr>
                                      <p:to>
                                        <p:strVal val="visible"/>
                                      </p:to>
                                    </p:set>
                                    <p:animEffect transition="in" filter="fade">
                                      <p:cBhvr>
                                        <p:cTn id="24" dur="500"/>
                                        <p:tgtEl>
                                          <p:spTgt spid="3">
                                            <p:txEl>
                                              <p:pRg st="5" end="5"/>
                                            </p:txEl>
                                          </p:spTgt>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fade">
                                      <p:cBhvr>
                                        <p:cTn id="27" dur="500"/>
                                        <p:tgtEl>
                                          <p:spTgt spid="3">
                                            <p:txEl>
                                              <p:pRg st="6" end="6"/>
                                            </p:txEl>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3">
                                            <p:txEl>
                                              <p:pRg st="7" end="7"/>
                                            </p:txEl>
                                          </p:spTgt>
                                        </p:tgtEl>
                                        <p:attrNameLst>
                                          <p:attrName>style.visibility</p:attrName>
                                        </p:attrNameLst>
                                      </p:cBhvr>
                                      <p:to>
                                        <p:strVal val="visible"/>
                                      </p:to>
                                    </p:set>
                                    <p:animEffect transition="in" filter="fade">
                                      <p:cBhvr>
                                        <p:cTn id="30" dur="500"/>
                                        <p:tgtEl>
                                          <p:spTgt spid="3">
                                            <p:txEl>
                                              <p:pRg st="7" end="7"/>
                                            </p:txEl>
                                          </p:spTgt>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3">
                                            <p:txEl>
                                              <p:pRg st="8" end="8"/>
                                            </p:txEl>
                                          </p:spTgt>
                                        </p:tgtEl>
                                        <p:attrNameLst>
                                          <p:attrName>style.visibility</p:attrName>
                                        </p:attrNameLst>
                                      </p:cBhvr>
                                      <p:to>
                                        <p:strVal val="visible"/>
                                      </p:to>
                                    </p:set>
                                    <p:animEffect transition="in" filter="fade">
                                      <p:cBhvr>
                                        <p:cTn id="33" dur="500"/>
                                        <p:tgtEl>
                                          <p:spTgt spid="3">
                                            <p:txEl>
                                              <p:pRg st="8" end="8"/>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fade">
                                      <p:cBhvr>
                                        <p:cTn id="3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0.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D3FACA5D-1E42-4CEF-977E-F095C85CED0B}"/>
              </a:ext>
            </a:extLst>
          </p:cNvPr>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2312271" y="13744"/>
            <a:ext cx="9052758" cy="7355366"/>
          </a:xfrm>
          <a:prstGeom prst="rect">
            <a:avLst/>
          </a:prstGeom>
          <a:ln>
            <a:noFill/>
          </a:ln>
        </p:spPr>
      </p:pic>
      <p:sp>
        <p:nvSpPr>
          <p:cNvPr id="5" name="Oval 4">
            <a:extLst>
              <a:ext uri="{FF2B5EF4-FFF2-40B4-BE49-F238E27FC236}">
                <a16:creationId xmlns:a16="http://schemas.microsoft.com/office/drawing/2014/main" id="{8AC2D946-D1A0-4C94-8A79-AF6E2C2C5FF6}"/>
              </a:ext>
            </a:extLst>
          </p:cNvPr>
          <p:cNvSpPr/>
          <p:nvPr/>
        </p:nvSpPr>
        <p:spPr>
          <a:xfrm>
            <a:off x="8382710" y="-144997"/>
            <a:ext cx="1916214" cy="1595845"/>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defRPr/>
            </a:pPr>
            <a:endParaRPr lang="nb-NO" sz="2160">
              <a:solidFill>
                <a:prstClr val="white"/>
              </a:solidFill>
              <a:latin typeface="Aptos" panose="02110004020202020204"/>
            </a:endParaRPr>
          </a:p>
        </p:txBody>
      </p:sp>
      <p:sp>
        <p:nvSpPr>
          <p:cNvPr id="16" name="Oval 15">
            <a:extLst>
              <a:ext uri="{FF2B5EF4-FFF2-40B4-BE49-F238E27FC236}">
                <a16:creationId xmlns:a16="http://schemas.microsoft.com/office/drawing/2014/main" id="{9BC84B08-510A-4639-AC14-CF76B5BE7268}"/>
              </a:ext>
            </a:extLst>
          </p:cNvPr>
          <p:cNvSpPr/>
          <p:nvPr/>
        </p:nvSpPr>
        <p:spPr>
          <a:xfrm>
            <a:off x="8382710" y="6160518"/>
            <a:ext cx="1916214" cy="1367333"/>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defRPr/>
            </a:pPr>
            <a:endParaRPr lang="nb-NO" sz="2160">
              <a:solidFill>
                <a:prstClr val="white"/>
              </a:solidFill>
              <a:latin typeface="Aptos" panose="02110004020202020204"/>
            </a:endParaRPr>
          </a:p>
        </p:txBody>
      </p:sp>
    </p:spTree>
    <p:extLst>
      <p:ext uri="{BB962C8B-B14F-4D97-AF65-F5344CB8AC3E}">
        <p14:creationId xmlns:p14="http://schemas.microsoft.com/office/powerpoint/2010/main" val="4171210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6" grpId="0" animBg="1"/>
    </p:bldLst>
  </p:timing>
</p:sld>
</file>

<file path=ppt/slides/slide71.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1005840" y="438150"/>
            <a:ext cx="12618720" cy="914311"/>
          </a:xfrm>
        </p:spPr>
        <p:txBody>
          <a:bodyPr>
            <a:normAutofit fontScale="90000"/>
          </a:bodyPr>
          <a:lstStyle/>
          <a:p>
            <a:r>
              <a:rPr lang="de-DE" sz="6240" dirty="0"/>
              <a:t>8 </a:t>
            </a:r>
            <a:r>
              <a:rPr lang="de-DE" sz="6240"/>
              <a:t>Altre minacce alla </a:t>
            </a:r>
            <a:r>
              <a:rPr lang="de-DE" sz="6240" dirty="0"/>
              <a:t>SA</a:t>
            </a:r>
            <a:endParaRPr lang="nb-NO" sz="6240" dirty="0"/>
          </a:p>
        </p:txBody>
      </p:sp>
      <p:sp>
        <p:nvSpPr>
          <p:cNvPr id="3" name="Plassholder for innhold 2"/>
          <p:cNvSpPr>
            <a:spLocks noGrp="1"/>
          </p:cNvSpPr>
          <p:nvPr>
            <p:ph sz="half" idx="1"/>
          </p:nvPr>
        </p:nvSpPr>
        <p:spPr>
          <a:xfrm>
            <a:off x="1005841" y="1450078"/>
            <a:ext cx="6190112" cy="5564291"/>
          </a:xfrm>
        </p:spPr>
        <p:txBody>
          <a:bodyPr>
            <a:normAutofit lnSpcReduction="10000"/>
          </a:bodyPr>
          <a:lstStyle/>
          <a:p>
            <a:r>
              <a:rPr lang="de-DE" sz="2160" dirty="0" err="1"/>
              <a:t>Tunneling </a:t>
            </a:r>
            <a:r>
              <a:rPr lang="de-DE" sz="2160" dirty="0" err="1"/>
              <a:t>attentivo </a:t>
            </a:r>
            <a:r>
              <a:rPr lang="de-DE" sz="2160" dirty="0"/>
              <a:t>(</a:t>
            </a:r>
            <a:r>
              <a:rPr lang="de-DE" sz="2160" dirty="0" err="1"/>
              <a:t>o </a:t>
            </a:r>
            <a:r>
              <a:rPr lang="de-DE" sz="2160" dirty="0" err="1"/>
              <a:t>restringimento </a:t>
            </a:r>
            <a:r>
              <a:rPr lang="de-DE" sz="2160" dirty="0" err="1"/>
              <a:t>dell'attenzione</a:t>
            </a:r>
            <a:r>
              <a:rPr lang="de-DE" sz="2160" dirty="0"/>
              <a:t>)</a:t>
            </a:r>
          </a:p>
          <a:p>
            <a:pPr lvl="1"/>
            <a:r>
              <a:rPr lang="de-DE" sz="2160" dirty="0"/>
              <a:t>L'attenzione </a:t>
            </a:r>
            <a:r>
              <a:rPr lang="de-DE" sz="2160" dirty="0"/>
              <a:t>non </a:t>
            </a:r>
            <a:r>
              <a:rPr lang="de-DE" sz="2160" dirty="0" err="1"/>
              <a:t>può </a:t>
            </a:r>
            <a:r>
              <a:rPr lang="de-DE" sz="2160" dirty="0" err="1"/>
              <a:t>essere </a:t>
            </a:r>
            <a:r>
              <a:rPr lang="de-DE" sz="2160" dirty="0" err="1"/>
              <a:t>divisa</a:t>
            </a:r>
            <a:r>
              <a:rPr lang="de-DE" sz="2160" dirty="0"/>
              <a:t>.</a:t>
            </a:r>
          </a:p>
          <a:p>
            <a:pPr lvl="1"/>
            <a:r>
              <a:rPr lang="de-DE" sz="2160" dirty="0" err="1"/>
              <a:t>Ci si </a:t>
            </a:r>
            <a:r>
              <a:rPr lang="de-DE" sz="2160" dirty="0" err="1"/>
              <a:t>concentra </a:t>
            </a:r>
            <a:r>
              <a:rPr lang="de-DE" sz="2160" dirty="0"/>
              <a:t>su </a:t>
            </a:r>
            <a:r>
              <a:rPr lang="de-DE" sz="2160" dirty="0" err="1"/>
              <a:t>particolari </a:t>
            </a:r>
            <a:r>
              <a:rPr lang="de-DE" sz="2160" dirty="0" err="1"/>
              <a:t>caratteristiche </a:t>
            </a:r>
            <a:r>
              <a:rPr lang="de-DE" sz="2160" dirty="0"/>
              <a:t>e </a:t>
            </a:r>
            <a:r>
              <a:rPr lang="de-DE" sz="2160" dirty="0" err="1"/>
              <a:t>si trascura </a:t>
            </a:r>
            <a:r>
              <a:rPr lang="de-DE" sz="2160" dirty="0" err="1"/>
              <a:t>involontariamente </a:t>
            </a:r>
            <a:r>
              <a:rPr lang="de-DE" sz="2160" dirty="0" err="1"/>
              <a:t>la scansione</a:t>
            </a:r>
            <a:r>
              <a:rPr lang="de-DE" sz="2160" dirty="0"/>
              <a:t>.</a:t>
            </a:r>
          </a:p>
          <a:p>
            <a:pPr lvl="1"/>
            <a:r>
              <a:rPr lang="de-DE" sz="2160" dirty="0" err="1"/>
              <a:t>Attenzione </a:t>
            </a:r>
            <a:r>
              <a:rPr lang="de-DE" sz="2160" dirty="0"/>
              <a:t>al gorilla. </a:t>
            </a:r>
          </a:p>
          <a:p>
            <a:r>
              <a:rPr lang="de-DE" sz="2160" dirty="0" err="1"/>
              <a:t>Trappola </a:t>
            </a:r>
            <a:r>
              <a:rPr lang="de-DE" sz="2160" dirty="0" err="1"/>
              <a:t>della memoria</a:t>
            </a:r>
            <a:r>
              <a:rPr lang="de-DE" sz="2160" dirty="0"/>
              <a:t> necessaria</a:t>
            </a:r>
            <a:endParaRPr lang="de-DE" sz="2160" dirty="0"/>
          </a:p>
          <a:p>
            <a:pPr lvl="1"/>
            <a:r>
              <a:rPr lang="de-DE" sz="2160" dirty="0" err="1"/>
              <a:t>Sovraccarico </a:t>
            </a:r>
            <a:r>
              <a:rPr lang="de-DE" sz="2160" dirty="0" err="1"/>
              <a:t>della memoria</a:t>
            </a:r>
            <a:r>
              <a:rPr lang="de-DE" sz="2160" dirty="0"/>
              <a:t> di lavoro</a:t>
            </a:r>
            <a:r>
              <a:rPr lang="de-DE" sz="2160" dirty="0"/>
              <a:t>.</a:t>
            </a:r>
          </a:p>
          <a:p>
            <a:pPr lvl="1"/>
            <a:r>
              <a:rPr lang="de-DE" sz="2160" dirty="0"/>
              <a:t>In </a:t>
            </a:r>
            <a:r>
              <a:rPr lang="de-DE" sz="2160" dirty="0" err="1"/>
              <a:t>particolare </a:t>
            </a:r>
            <a:r>
              <a:rPr lang="de-DE" sz="2160" dirty="0" err="1"/>
              <a:t>le informazioni </a:t>
            </a:r>
            <a:r>
              <a:rPr lang="de-DE" sz="2160" dirty="0" err="1"/>
              <a:t>uditive</a:t>
            </a:r>
            <a:r>
              <a:rPr lang="de-DE" sz="2160" dirty="0"/>
              <a:t>.</a:t>
            </a:r>
          </a:p>
          <a:p>
            <a:r>
              <a:rPr lang="de-DE" sz="2160" b="1" dirty="0"/>
              <a:t>Fattori di stress</a:t>
            </a:r>
          </a:p>
          <a:p>
            <a:pPr lvl="1"/>
            <a:r>
              <a:rPr lang="de-DE" sz="2160" b="1" dirty="0"/>
              <a:t>Carico di lavoro, </a:t>
            </a:r>
            <a:r>
              <a:rPr lang="de-DE" sz="2160" b="1" dirty="0" err="1"/>
              <a:t>ansia</a:t>
            </a:r>
            <a:r>
              <a:rPr lang="de-DE" sz="2160" b="1" dirty="0"/>
              <a:t>, </a:t>
            </a:r>
            <a:r>
              <a:rPr lang="de-DE" sz="2160" b="1" dirty="0" err="1"/>
              <a:t>affaticamento</a:t>
            </a:r>
            <a:r>
              <a:rPr lang="de-DE" sz="2160" b="1" dirty="0"/>
              <a:t>, ecc.</a:t>
            </a:r>
          </a:p>
          <a:p>
            <a:pPr lvl="1"/>
            <a:r>
              <a:rPr lang="de-DE" sz="2160" b="1" dirty="0" err="1"/>
              <a:t>Pressione</a:t>
            </a:r>
            <a:r>
              <a:rPr lang="de-DE" sz="2160" b="1" dirty="0"/>
              <a:t> temporale</a:t>
            </a:r>
            <a:r>
              <a:rPr lang="de-DE" sz="2160" b="1" dirty="0"/>
              <a:t>, </a:t>
            </a:r>
            <a:r>
              <a:rPr lang="de-DE" sz="2160" b="1" dirty="0" err="1"/>
              <a:t>incertezza</a:t>
            </a:r>
            <a:r>
              <a:rPr lang="de-DE" sz="2160" b="1" dirty="0"/>
              <a:t>, ecc.</a:t>
            </a:r>
          </a:p>
          <a:p>
            <a:pPr lvl="1"/>
            <a:r>
              <a:rPr lang="de-DE" sz="2160" b="1" dirty="0"/>
              <a:t>Limita la SA </a:t>
            </a:r>
            <a:r>
              <a:rPr lang="de-DE" sz="2160" b="1" dirty="0" err="1"/>
              <a:t>limitando </a:t>
            </a:r>
            <a:r>
              <a:rPr lang="de-DE" sz="2160" b="1" dirty="0"/>
              <a:t>il WMC e </a:t>
            </a:r>
            <a:r>
              <a:rPr lang="de-DE" sz="2160" b="1" dirty="0"/>
              <a:t>rallentando </a:t>
            </a:r>
            <a:r>
              <a:rPr lang="de-DE" sz="2160" b="1" dirty="0" err="1"/>
              <a:t>l'elaborazione </a:t>
            </a:r>
            <a:r>
              <a:rPr lang="de-DE" sz="2160" b="1" dirty="0" err="1"/>
              <a:t>delle informazioni</a:t>
            </a:r>
            <a:r>
              <a:rPr lang="de-DE" sz="2160" b="1" dirty="0"/>
              <a:t>, </a:t>
            </a:r>
            <a:r>
              <a:rPr lang="de-DE" sz="2160" b="1" dirty="0" err="1"/>
              <a:t>favorendo </a:t>
            </a:r>
            <a:r>
              <a:rPr lang="de-DE" sz="2160" b="1" dirty="0" err="1"/>
              <a:t>il tunneling </a:t>
            </a:r>
            <a:r>
              <a:rPr lang="de-DE" sz="2160" b="1" dirty="0" err="1"/>
              <a:t>attentivo</a:t>
            </a:r>
            <a:r>
              <a:rPr lang="de-DE" sz="2160" b="1" dirty="0"/>
              <a:t>, </a:t>
            </a:r>
            <a:r>
              <a:rPr lang="de-DE" sz="2160" b="1" dirty="0" err="1"/>
              <a:t>la ricerca </a:t>
            </a:r>
            <a:r>
              <a:rPr lang="de-DE" sz="2160" b="1" dirty="0" err="1"/>
              <a:t>disorganizzata </a:t>
            </a:r>
            <a:r>
              <a:rPr lang="de-DE" sz="2160" b="1" dirty="0"/>
              <a:t>di </a:t>
            </a:r>
            <a:r>
              <a:rPr lang="de-DE" sz="2160" b="1" dirty="0" err="1"/>
              <a:t>elementi </a:t>
            </a:r>
            <a:r>
              <a:rPr lang="de-DE" sz="2160" b="1" dirty="0"/>
              <a:t>e </a:t>
            </a:r>
            <a:r>
              <a:rPr lang="de-DE" sz="2160" b="1" dirty="0" err="1"/>
              <a:t>una</a:t>
            </a:r>
            <a:r>
              <a:rPr lang="de-DE" sz="2160" b="1" dirty="0" err="1"/>
              <a:t> minore </a:t>
            </a:r>
            <a:r>
              <a:rPr lang="de-DE" sz="2160" b="1" dirty="0" err="1"/>
              <a:t>attenzione </a:t>
            </a:r>
            <a:r>
              <a:rPr lang="de-DE" sz="2160" b="1" dirty="0" err="1"/>
              <a:t>ai </a:t>
            </a:r>
            <a:r>
              <a:rPr lang="de-DE" sz="2160" b="1" dirty="0" err="1"/>
              <a:t>segnali </a:t>
            </a:r>
            <a:r>
              <a:rPr lang="de-DE" sz="2160" b="1" dirty="0" err="1"/>
              <a:t>periferici</a:t>
            </a:r>
            <a:r>
              <a:rPr lang="de-DE" sz="2160" b="1" dirty="0"/>
              <a:t>.</a:t>
            </a:r>
          </a:p>
        </p:txBody>
      </p:sp>
      <p:sp>
        <p:nvSpPr>
          <p:cNvPr id="4" name="Content Placeholder 3">
            <a:extLst>
              <a:ext uri="{FF2B5EF4-FFF2-40B4-BE49-F238E27FC236}">
                <a16:creationId xmlns:a16="http://schemas.microsoft.com/office/drawing/2014/main" id="{79A9C39A-7FFD-43DF-965A-57D23E99A276}"/>
              </a:ext>
            </a:extLst>
          </p:cNvPr>
          <p:cNvSpPr>
            <a:spLocks noGrp="1"/>
          </p:cNvSpPr>
          <p:nvPr>
            <p:ph sz="half" idx="2"/>
          </p:nvPr>
        </p:nvSpPr>
        <p:spPr>
          <a:xfrm>
            <a:off x="7434450" y="1462340"/>
            <a:ext cx="6749369" cy="5564291"/>
          </a:xfrm>
        </p:spPr>
        <p:txBody>
          <a:bodyPr>
            <a:noAutofit/>
          </a:bodyPr>
          <a:lstStyle/>
          <a:p>
            <a:r>
              <a:rPr lang="de-DE" sz="1920" dirty="0" err="1"/>
              <a:t>Sovraccarico</a:t>
            </a:r>
            <a:r>
              <a:rPr lang="de-DE" sz="1920" dirty="0"/>
              <a:t> di dati</a:t>
            </a:r>
            <a:endParaRPr lang="de-DE" sz="1920" dirty="0"/>
          </a:p>
          <a:p>
            <a:pPr lvl="1"/>
            <a:r>
              <a:rPr lang="de-DE" sz="1920" dirty="0"/>
              <a:t>Volume e velocità di </a:t>
            </a:r>
            <a:r>
              <a:rPr lang="de-DE" sz="1920" dirty="0" err="1"/>
              <a:t>cambiamento</a:t>
            </a:r>
            <a:endParaRPr lang="de-DE" sz="1920" dirty="0"/>
          </a:p>
          <a:p>
            <a:pPr lvl="1"/>
            <a:r>
              <a:rPr lang="de-DE" sz="1920" dirty="0" err="1"/>
              <a:t>Larghezza di banda</a:t>
            </a:r>
            <a:r>
              <a:rPr lang="de-DE" sz="1920" dirty="0"/>
              <a:t> limitata </a:t>
            </a:r>
            <a:r>
              <a:rPr lang="de-DE" sz="1920" dirty="0"/>
              <a:t>dei </a:t>
            </a:r>
            <a:r>
              <a:rPr lang="de-DE" sz="1920" dirty="0" err="1"/>
              <a:t>meccanismi </a:t>
            </a:r>
            <a:r>
              <a:rPr lang="de-DE" sz="1920" dirty="0" err="1"/>
              <a:t>sensoriali </a:t>
            </a:r>
            <a:r>
              <a:rPr lang="de-DE" sz="1920" dirty="0"/>
              <a:t>e </a:t>
            </a:r>
            <a:r>
              <a:rPr lang="de-DE" sz="1920" dirty="0" err="1"/>
              <a:t>di elaborazione delle informazioni </a:t>
            </a:r>
            <a:r>
              <a:rPr lang="de-DE" sz="1920" dirty="0"/>
              <a:t>umani</a:t>
            </a:r>
            <a:r>
              <a:rPr lang="de-DE" sz="1920" dirty="0"/>
              <a:t>.</a:t>
            </a:r>
          </a:p>
          <a:p>
            <a:pPr lvl="1"/>
            <a:r>
              <a:rPr lang="de-DE" sz="1920" dirty="0"/>
              <a:t>La velocità del </a:t>
            </a:r>
            <a:r>
              <a:rPr lang="de-DE" sz="1920" dirty="0" err="1"/>
              <a:t>flusso </a:t>
            </a:r>
            <a:r>
              <a:rPr lang="de-DE" sz="1920" dirty="0" err="1"/>
              <a:t>di dati </a:t>
            </a:r>
            <a:r>
              <a:rPr lang="de-DE" sz="1920" dirty="0" err="1"/>
              <a:t>può </a:t>
            </a:r>
            <a:r>
              <a:rPr lang="de-DE" sz="1920" dirty="0" err="1"/>
              <a:t>essere </a:t>
            </a:r>
            <a:r>
              <a:rPr lang="de-DE" sz="1920" dirty="0" err="1"/>
              <a:t>migliorata </a:t>
            </a:r>
            <a:r>
              <a:rPr lang="de-DE" sz="1920" dirty="0" err="1"/>
              <a:t>in modo significativo </a:t>
            </a:r>
            <a:r>
              <a:rPr lang="de-DE" sz="1920" dirty="0" err="1"/>
              <a:t>grazie a </a:t>
            </a:r>
            <a:r>
              <a:rPr lang="de-DE" sz="1920" dirty="0" err="1"/>
              <a:t>interfacce </a:t>
            </a:r>
            <a:r>
              <a:rPr lang="de-DE" sz="1920" dirty="0" err="1"/>
              <a:t>utente </a:t>
            </a:r>
            <a:r>
              <a:rPr lang="de-DE" sz="1920" dirty="0" err="1"/>
              <a:t>ergonomiche</a:t>
            </a:r>
            <a:endParaRPr lang="de-DE" sz="1920" dirty="0"/>
          </a:p>
          <a:p>
            <a:r>
              <a:rPr lang="de-DE" sz="1920" dirty="0" err="1"/>
              <a:t>Rilevanza </a:t>
            </a:r>
            <a:r>
              <a:rPr lang="de-DE" sz="1920" dirty="0" err="1"/>
              <a:t>fuori luogo</a:t>
            </a:r>
            <a:endParaRPr lang="de-DE" sz="1920" dirty="0"/>
          </a:p>
          <a:p>
            <a:pPr lvl="1"/>
            <a:r>
              <a:rPr lang="de-DE" sz="1920" dirty="0" err="1"/>
              <a:t>Alcune </a:t>
            </a:r>
            <a:r>
              <a:rPr lang="de-DE" sz="1920" dirty="0" err="1"/>
              <a:t>caratteristiche </a:t>
            </a:r>
            <a:r>
              <a:rPr lang="de-DE" sz="1920" dirty="0"/>
              <a:t>(</a:t>
            </a:r>
            <a:r>
              <a:rPr lang="de-DE" sz="1920" dirty="0" err="1"/>
              <a:t>dimensioni</a:t>
            </a:r>
            <a:r>
              <a:rPr lang="de-DE" sz="1920" dirty="0"/>
              <a:t>, </a:t>
            </a:r>
            <a:r>
              <a:rPr lang="de-DE" sz="1920" dirty="0" err="1"/>
              <a:t>forma</a:t>
            </a:r>
            <a:r>
              <a:rPr lang="de-DE" sz="1920" dirty="0"/>
              <a:t>, </a:t>
            </a:r>
            <a:r>
              <a:rPr lang="de-DE" sz="1920" dirty="0" err="1"/>
              <a:t>movimento</a:t>
            </a:r>
            <a:r>
              <a:rPr lang="de-DE" sz="1920" dirty="0"/>
              <a:t>, </a:t>
            </a:r>
            <a:r>
              <a:rPr lang="de-DE" sz="1920" dirty="0" err="1"/>
              <a:t>luci </a:t>
            </a:r>
            <a:r>
              <a:rPr lang="de-DE" sz="1920" dirty="0" err="1"/>
              <a:t>lampeggianti</a:t>
            </a:r>
            <a:r>
              <a:rPr lang="de-DE" sz="1920" dirty="0"/>
              <a:t>, </a:t>
            </a:r>
            <a:r>
              <a:rPr lang="de-DE" sz="1920" dirty="0" err="1"/>
              <a:t>rumore</a:t>
            </a:r>
            <a:r>
              <a:rPr lang="de-DE" sz="1920" dirty="0"/>
              <a:t>) </a:t>
            </a:r>
            <a:r>
              <a:rPr lang="de-DE" sz="1920" dirty="0" err="1"/>
              <a:t>hanno </a:t>
            </a:r>
            <a:r>
              <a:rPr lang="de-DE" sz="1920" dirty="0" err="1"/>
              <a:t>la priorità </a:t>
            </a:r>
            <a:r>
              <a:rPr lang="de-DE" sz="1920" dirty="0" err="1"/>
              <a:t>nell'elaborazione</a:t>
            </a:r>
            <a:r>
              <a:rPr lang="de-DE" sz="1920" dirty="0"/>
              <a:t> </a:t>
            </a:r>
            <a:r>
              <a:rPr lang="de-DE" sz="1920" dirty="0" err="1"/>
              <a:t>sensoriale </a:t>
            </a:r>
            <a:r>
              <a:rPr lang="de-DE" sz="1920" dirty="0"/>
              <a:t>e </a:t>
            </a:r>
            <a:r>
              <a:rPr lang="de-DE" sz="1920" dirty="0" err="1"/>
              <a:t>attentiva</a:t>
            </a:r>
            <a:endParaRPr lang="de-DE" sz="1920" dirty="0"/>
          </a:p>
          <a:p>
            <a:pPr lvl="1"/>
            <a:r>
              <a:rPr lang="de-DE" sz="1920" dirty="0" err="1"/>
              <a:t>Un uso </a:t>
            </a:r>
            <a:r>
              <a:rPr lang="de-DE" sz="1920" dirty="0" err="1"/>
              <a:t>eccessivo </a:t>
            </a:r>
            <a:r>
              <a:rPr lang="de-DE" sz="1920" dirty="0" err="1"/>
              <a:t>o </a:t>
            </a:r>
            <a:r>
              <a:rPr lang="de-DE" sz="1920" dirty="0" err="1"/>
              <a:t>inappropriato </a:t>
            </a:r>
            <a:r>
              <a:rPr lang="de-DE" sz="1920" dirty="0" err="1"/>
              <a:t>degrada </a:t>
            </a:r>
            <a:r>
              <a:rPr lang="de-DE" sz="1920" dirty="0"/>
              <a:t>la SA </a:t>
            </a:r>
            <a:r>
              <a:rPr lang="de-DE" sz="1920" dirty="0" err="1"/>
              <a:t>ad </a:t>
            </a:r>
            <a:r>
              <a:rPr lang="de-DE" sz="1920" dirty="0" err="1"/>
              <a:t>altre </a:t>
            </a:r>
            <a:r>
              <a:rPr lang="de-DE" sz="1920" dirty="0" err="1"/>
              <a:t>informazioni</a:t>
            </a:r>
            <a:endParaRPr lang="de-DE" sz="1920" dirty="0"/>
          </a:p>
          <a:p>
            <a:r>
              <a:rPr lang="de-DE" sz="1920" dirty="0" err="1"/>
              <a:t>Modelli</a:t>
            </a:r>
            <a:r>
              <a:rPr lang="de-DE" sz="1920" dirty="0"/>
              <a:t> mentali </a:t>
            </a:r>
            <a:r>
              <a:rPr lang="de-DE" sz="1920" dirty="0" err="1"/>
              <a:t>errati</a:t>
            </a:r>
            <a:endParaRPr lang="de-DE" sz="1920" dirty="0"/>
          </a:p>
          <a:p>
            <a:pPr lvl="1"/>
            <a:r>
              <a:rPr lang="de-DE" sz="1920" dirty="0"/>
              <a:t>"</a:t>
            </a:r>
            <a:r>
              <a:rPr lang="de-DE" sz="1920" dirty="0" err="1"/>
              <a:t>errore </a:t>
            </a:r>
            <a:r>
              <a:rPr lang="de-DE" sz="1920" dirty="0" err="1"/>
              <a:t>di rappresentazione</a:t>
            </a:r>
            <a:r>
              <a:rPr lang="de-DE" sz="1920" dirty="0"/>
              <a:t>"</a:t>
            </a:r>
          </a:p>
          <a:p>
            <a:pPr lvl="1"/>
            <a:r>
              <a:rPr lang="de-DE" sz="1920" dirty="0" err="1"/>
              <a:t>Viene </a:t>
            </a:r>
            <a:r>
              <a:rPr lang="de-DE" sz="1920" dirty="0" err="1"/>
              <a:t>applicato </a:t>
            </a:r>
            <a:r>
              <a:rPr lang="de-DE" sz="1920" dirty="0" err="1"/>
              <a:t>un modello</a:t>
            </a:r>
            <a:r>
              <a:rPr lang="de-DE" sz="1920" dirty="0"/>
              <a:t> mentale </a:t>
            </a:r>
            <a:r>
              <a:rPr lang="de-DE" sz="1920" dirty="0" err="1"/>
              <a:t>errato</a:t>
            </a:r>
            <a:endParaRPr lang="de-DE" sz="1920" dirty="0"/>
          </a:p>
          <a:p>
            <a:r>
              <a:rPr lang="de-DE" sz="1920" dirty="0" err="1"/>
              <a:t>Sindrome</a:t>
            </a:r>
            <a:r>
              <a:rPr lang="de-DE" sz="1920" dirty="0"/>
              <a:t> da esclusione dal ciclo</a:t>
            </a:r>
            <a:endParaRPr lang="de-DE" sz="1920" dirty="0"/>
          </a:p>
          <a:p>
            <a:pPr lvl="1"/>
            <a:r>
              <a:rPr lang="de-DE" sz="1920" dirty="0"/>
              <a:t>L'automazione </a:t>
            </a:r>
            <a:r>
              <a:rPr lang="de-DE" sz="1920" dirty="0" err="1"/>
              <a:t>può </a:t>
            </a:r>
            <a:r>
              <a:rPr lang="de-DE" sz="1920" dirty="0" err="1"/>
              <a:t>eliminare </a:t>
            </a:r>
            <a:r>
              <a:rPr lang="de-DE" sz="1920" dirty="0" err="1"/>
              <a:t>il carico di lavoro </a:t>
            </a:r>
            <a:r>
              <a:rPr lang="de-DE" sz="1920" dirty="0" err="1"/>
              <a:t>eccessivo</a:t>
            </a:r>
            <a:r>
              <a:rPr lang="de-DE" sz="1920" dirty="0"/>
              <a:t>, ma </a:t>
            </a:r>
            <a:r>
              <a:rPr lang="de-DE" sz="1920" dirty="0" err="1"/>
              <a:t>può </a:t>
            </a:r>
            <a:r>
              <a:rPr lang="de-DE" sz="1920" dirty="0"/>
              <a:t>anche </a:t>
            </a:r>
            <a:r>
              <a:rPr lang="de-DE" sz="1920" dirty="0" err="1"/>
              <a:t>ridurre </a:t>
            </a:r>
            <a:r>
              <a:rPr lang="de-DE" sz="1920" dirty="0"/>
              <a:t>la SA </a:t>
            </a:r>
            <a:r>
              <a:rPr lang="de-DE" sz="1920" dirty="0" err="1"/>
              <a:t>escludendo </a:t>
            </a:r>
            <a:r>
              <a:rPr lang="de-DE" sz="1920" dirty="0" err="1"/>
              <a:t>le persone </a:t>
            </a:r>
            <a:r>
              <a:rPr lang="de-DE" sz="1920" dirty="0"/>
              <a:t>dal circuito. </a:t>
            </a:r>
          </a:p>
          <a:p>
            <a:r>
              <a:rPr lang="de-DE" sz="1920" dirty="0"/>
              <a:t>"take-over-time" </a:t>
            </a:r>
            <a:r>
              <a:rPr lang="de-DE" sz="1920" dirty="0" err="1"/>
              <a:t>quando </a:t>
            </a:r>
            <a:r>
              <a:rPr lang="de-DE" sz="1920" dirty="0" err="1"/>
              <a:t>l'automazione </a:t>
            </a:r>
            <a:r>
              <a:rPr lang="de-DE" sz="1920" dirty="0" err="1"/>
              <a:t>fallisce </a:t>
            </a:r>
            <a:r>
              <a:rPr lang="de-DE" sz="1920" dirty="0" err="1"/>
              <a:t>o </a:t>
            </a:r>
            <a:r>
              <a:rPr lang="de-DE" sz="1920" dirty="0"/>
              <a:t>non </a:t>
            </a:r>
            <a:r>
              <a:rPr lang="de-DE" sz="1920" dirty="0" err="1"/>
              <a:t>è </a:t>
            </a:r>
            <a:r>
              <a:rPr lang="de-DE" sz="1920" dirty="0" err="1"/>
              <a:t>in grado </a:t>
            </a:r>
            <a:r>
              <a:rPr lang="de-DE" sz="1920" dirty="0" err="1"/>
              <a:t>di </a:t>
            </a:r>
            <a:r>
              <a:rPr lang="de-DE" sz="1920" dirty="0"/>
              <a:t>gestire una </a:t>
            </a:r>
            <a:r>
              <a:rPr lang="de-DE" sz="1920" dirty="0" err="1"/>
              <a:t>situazione</a:t>
            </a:r>
            <a:endParaRPr lang="de-DE" sz="1920" dirty="0"/>
          </a:p>
          <a:p>
            <a:endParaRPr lang="nb-NO" sz="1920" dirty="0"/>
          </a:p>
        </p:txBody>
      </p:sp>
    </p:spTree>
    <p:extLst>
      <p:ext uri="{BB962C8B-B14F-4D97-AF65-F5344CB8AC3E}">
        <p14:creationId xmlns:p14="http://schemas.microsoft.com/office/powerpoint/2010/main" val="2032948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
                                            <p:txEl>
                                              <p:pRg st="0" end="0"/>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4">
                                            <p:txEl>
                                              <p:pRg st="1" end="1"/>
                                            </p:tx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4">
                                            <p:txEl>
                                              <p:pRg st="2" end="2"/>
                                            </p:txEl>
                                          </p:spTgt>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4">
                                            <p:txEl>
                                              <p:pRg st="4" end="4"/>
                                            </p:txEl>
                                          </p:spTgt>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4">
                                            <p:txEl>
                                              <p:pRg st="5" end="5"/>
                                            </p:txEl>
                                          </p:spTgt>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4">
                                            <p:txEl>
                                              <p:pRg st="7" end="7"/>
                                            </p:txEl>
                                          </p:spTgt>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4">
                                            <p:txEl>
                                              <p:pRg st="8" end="8"/>
                                            </p:txEl>
                                          </p:spTgt>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4">
                                            <p:txEl>
                                              <p:pRg st="10" end="10"/>
                                            </p:txEl>
                                          </p:spTgt>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4">
                                            <p:txEl>
                                              <p:pRg st="11" end="11"/>
                                            </p:txEl>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4">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build="p"/>
    </p:bldLst>
  </p:timing>
</p:sld>
</file>

<file path=ppt/slides/slide72.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858339-D4DE-70DF-D29E-5667CBE0533C}"/>
              </a:ext>
            </a:extLst>
          </p:cNvPr>
          <p:cNvSpPr>
            <a:spLocks noGrp="1"/>
          </p:cNvSpPr>
          <p:nvPr>
            <p:ph type="title"/>
          </p:nvPr>
        </p:nvSpPr>
        <p:spPr>
          <a:xfrm>
            <a:off x="1005840" y="438150"/>
            <a:ext cx="12618720" cy="1590676"/>
          </a:xfrm>
        </p:spPr>
        <p:txBody>
          <a:bodyPr anchor="ctr">
            <a:normAutofit/>
          </a:bodyPr>
          <a:lstStyle/>
          <a:p>
            <a:r>
              <a:rPr lang="nb-NO" dirty="0"/>
              <a:t>Obiettivo: essere preparati, individuare e </a:t>
            </a:r>
            <a:r>
              <a:rPr lang="nb-NO" u="sng" dirty="0"/>
              <a:t>segnalare</a:t>
            </a:r>
            <a:r>
              <a:rPr lang="nb-NO" dirty="0"/>
              <a:t>!</a:t>
            </a:r>
            <a:endParaRPr lang="en-GB" dirty="0"/>
          </a:p>
        </p:txBody>
      </p:sp>
      <p:pic>
        <p:nvPicPr>
          <p:cNvPr id="6" name="Picture 5" descr="A wall painted with an arrow and a dartboard">
            <a:extLst>
              <a:ext uri="{FF2B5EF4-FFF2-40B4-BE49-F238E27FC236}">
                <a16:creationId xmlns:a16="http://schemas.microsoft.com/office/drawing/2014/main" id="{84EC382B-D6A1-CE8B-96E3-957A4FAD86C8}"/>
              </a:ext>
            </a:extLst>
          </p:cNvPr>
          <p:cNvPicPr>
            <a:picLocks noChangeAspect="1"/>
          </p:cNvPicPr>
          <p:nvPr/>
        </p:nvPicPr>
        <p:blipFill>
          <a:blip r:embed="rId2"/>
          <a:srcRect t="20672" b="21454"/>
          <a:stretch>
            <a:fillRect/>
          </a:stretch>
        </p:blipFill>
        <p:spPr>
          <a:xfrm>
            <a:off x="1005840" y="2190750"/>
            <a:ext cx="12618720" cy="5221606"/>
          </a:xfrm>
          <a:prstGeom prst="rect">
            <a:avLst/>
          </a:prstGeom>
          <a:noFill/>
        </p:spPr>
      </p:pic>
    </p:spTree>
    <p:extLst>
      <p:ext uri="{BB962C8B-B14F-4D97-AF65-F5344CB8AC3E}">
        <p14:creationId xmlns:p14="http://schemas.microsoft.com/office/powerpoint/2010/main" val="4029859542"/>
      </p:ext>
    </p:extLst>
  </p:cSld>
  <p:clrMapOvr>
    <a:masterClrMapping/>
  </p:clrMapOvr>
</p:sld>
</file>

<file path=ppt/slides/slide73.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5EF28D-CA2F-9F5E-46A7-B07C6A48210C}"/>
              </a:ext>
            </a:extLst>
          </p:cNvPr>
          <p:cNvSpPr>
            <a:spLocks noGrp="1"/>
          </p:cNvSpPr>
          <p:nvPr>
            <p:ph type="title"/>
          </p:nvPr>
        </p:nvSpPr>
        <p:spPr>
          <a:xfrm>
            <a:off x="1005840" y="438150"/>
            <a:ext cx="12618720" cy="1590676"/>
          </a:xfrm>
        </p:spPr>
        <p:txBody>
          <a:bodyPr anchor="ctr">
            <a:normAutofit/>
          </a:bodyPr>
          <a:lstStyle/>
          <a:p>
            <a:r>
              <a:rPr lang="nb-NO" dirty="0"/>
              <a:t>Segnalare cosa? Come?</a:t>
            </a:r>
            <a:endParaRPr lang="en-GB" dirty="0"/>
          </a:p>
        </p:txBody>
      </p:sp>
      <p:pic>
        <p:nvPicPr>
          <p:cNvPr id="5" name="Picture 4" descr="Magnifying glass and question mark">
            <a:extLst>
              <a:ext uri="{FF2B5EF4-FFF2-40B4-BE49-F238E27FC236}">
                <a16:creationId xmlns:a16="http://schemas.microsoft.com/office/drawing/2014/main" id="{7236AB0C-AEBD-0623-1BC6-E9F48E9DAA96}"/>
              </a:ext>
            </a:extLst>
          </p:cNvPr>
          <p:cNvPicPr>
            <a:picLocks noChangeAspect="1"/>
          </p:cNvPicPr>
          <p:nvPr/>
        </p:nvPicPr>
        <p:blipFill>
          <a:blip r:embed="rId2"/>
          <a:srcRect t="17981" b="8455"/>
          <a:stretch>
            <a:fillRect/>
          </a:stretch>
        </p:blipFill>
        <p:spPr>
          <a:xfrm>
            <a:off x="1005840" y="2190750"/>
            <a:ext cx="12618720" cy="5221606"/>
          </a:xfrm>
          <a:prstGeom prst="rect">
            <a:avLst/>
          </a:prstGeom>
          <a:noFill/>
        </p:spPr>
      </p:pic>
    </p:spTree>
    <p:extLst>
      <p:ext uri="{BB962C8B-B14F-4D97-AF65-F5344CB8AC3E}">
        <p14:creationId xmlns:p14="http://schemas.microsoft.com/office/powerpoint/2010/main" val="1709930755"/>
      </p:ext>
    </p:extLst>
  </p:cSld>
  <p:clrMapOvr>
    <a:masterClrMapping/>
  </p:clrMapOvr>
</p:sld>
</file>

<file path=ppt/slides/slide74.xml><?xml version="1.0" encoding="utf-8"?>
<p:sld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Shape 1401"/>
        <p:cNvGrpSpPr/>
        <p:nvPr/>
      </p:nvGrpSpPr>
      <p:grpSpPr>
        <a:xfrm>
          <a:off x="0" y="0"/>
          <a:ext cx="0" cy="0"/>
          <a:chOff x="0" y="0"/>
          <a:chExt cx="0" cy="0"/>
        </a:xfrm>
      </p:grpSpPr>
      <p:sp>
        <p:nvSpPr>
          <p:cNvPr id="1402" name="Google Shape;1402;p214"/>
          <p:cNvSpPr txBox="1">
            <a:spLocks noGrp="1"/>
          </p:cNvSpPr>
          <p:nvPr>
            <p:ph type="title"/>
          </p:nvPr>
        </p:nvSpPr>
        <p:spPr>
          <a:xfrm>
            <a:off x="1005840" y="438150"/>
            <a:ext cx="12618720" cy="1590676"/>
          </a:xfrm>
          <a:prstGeom prst="rect">
            <a:avLst/>
          </a:prstGeom>
          <a:noFill/>
          <a:ln>
            <a:noFill/>
          </a:ln>
        </p:spPr>
        <p:txBody>
          <a:bodyPr spcFirstLastPara="1" vert="horz" wrap="square" lIns="109720" tIns="54840" rIns="109720" bIns="54840" rtlCol="0" anchor="ctr" anchorCtr="0">
            <a:normAutofit/>
          </a:bodyPr>
          <a:lstStyle/>
          <a:p>
            <a:pPr>
              <a:spcBef>
                <a:spcPts val="0"/>
              </a:spcBef>
              <a:buClr>
                <a:schemeClr val="dk1"/>
              </a:buClr>
              <a:buSzPts val="3300"/>
            </a:pPr>
            <a:r>
              <a:rPr lang="en-GB" dirty="0"/>
              <a:t>Sicurezza informatica organizzativa</a:t>
            </a:r>
            <a:endParaRPr dirty="0"/>
          </a:p>
        </p:txBody>
      </p:sp>
      <p:pic>
        <p:nvPicPr>
          <p:cNvPr id="1403" name="Google Shape;1403;p214"/>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1828800" y="1630798"/>
            <a:ext cx="10972800" cy="6172200"/>
          </a:xfrm>
          <a:prstGeom prst="rect">
            <a:avLst/>
          </a:prstGeom>
          <a:noFill/>
          <a:ln>
            <a:noFill/>
          </a:ln>
        </p:spPr>
      </p:pic>
    </p:spTree>
    <p:extLst>
      <p:ext uri="{BB962C8B-B14F-4D97-AF65-F5344CB8AC3E}">
        <p14:creationId xmlns:p14="http://schemas.microsoft.com/office/powerpoint/2010/main" val="1696612810"/>
      </p:ext>
    </p:extLst>
  </p:cSld>
  <p:clrMapOvr>
    <a:masterClrMapping/>
  </p:clrMapOvr>
</p:sld>
</file>

<file path=ppt/slides/slide75.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D48A388-4BB3-8953-3608-B6DE80D8056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379390" y="566078"/>
            <a:ext cx="7251011" cy="5570483"/>
          </a:xfrm>
          <a:prstGeom prst="rect">
            <a:avLst/>
          </a:prstGeom>
        </p:spPr>
      </p:pic>
      <p:sp>
        <p:nvSpPr>
          <p:cNvPr id="2" name="Title 1">
            <a:extLst>
              <a:ext uri="{FF2B5EF4-FFF2-40B4-BE49-F238E27FC236}">
                <a16:creationId xmlns:a16="http://schemas.microsoft.com/office/drawing/2014/main" id="{8B701478-2F2B-47A8-1396-FE0228E9C42F}"/>
              </a:ext>
            </a:extLst>
          </p:cNvPr>
          <p:cNvSpPr>
            <a:spLocks noGrp="1"/>
          </p:cNvSpPr>
          <p:nvPr>
            <p:ph type="title"/>
          </p:nvPr>
        </p:nvSpPr>
        <p:spPr/>
        <p:txBody>
          <a:bodyPr/>
          <a:lstStyle/>
          <a:p>
            <a:r>
              <a:rPr lang="nb-NO" dirty="0" err="1"/>
              <a:t>Cultura </a:t>
            </a:r>
            <a:r>
              <a:rPr lang="nb-NO" dirty="0" err="1"/>
              <a:t>organizzativa</a:t>
            </a:r>
            <a:endParaRPr lang="nb-NO" dirty="0"/>
          </a:p>
        </p:txBody>
      </p:sp>
      <p:sp>
        <p:nvSpPr>
          <p:cNvPr id="3" name="Content Placeholder 2">
            <a:extLst>
              <a:ext uri="{FF2B5EF4-FFF2-40B4-BE49-F238E27FC236}">
                <a16:creationId xmlns:a16="http://schemas.microsoft.com/office/drawing/2014/main" id="{D8665329-3D23-31A0-F57E-BF1F51EC8FC8}"/>
              </a:ext>
            </a:extLst>
          </p:cNvPr>
          <p:cNvSpPr>
            <a:spLocks noGrp="1"/>
          </p:cNvSpPr>
          <p:nvPr>
            <p:ph idx="1"/>
          </p:nvPr>
        </p:nvSpPr>
        <p:spPr>
          <a:xfrm>
            <a:off x="1005840" y="2190750"/>
            <a:ext cx="6638544" cy="5221606"/>
          </a:xfrm>
        </p:spPr>
        <p:txBody>
          <a:bodyPr>
            <a:normAutofit/>
          </a:bodyPr>
          <a:lstStyle/>
          <a:p>
            <a:r>
              <a:rPr lang="en-US" dirty="0"/>
              <a:t>Questionario sugli aspetti umani della sicurezza delle informazioni (HAIS-Q)</a:t>
            </a:r>
            <a:endParaRPr lang="nb-NO" dirty="0"/>
          </a:p>
          <a:p>
            <a:pPr lvl="1"/>
            <a:r>
              <a:rPr lang="en-US" dirty="0"/>
              <a:t>La consapevolezza della sicurezza delle informazioni (ISA) è fondamentale per proteggere </a:t>
            </a:r>
            <a:r>
              <a:rPr lang="en-US" dirty="0" err="1"/>
              <a:t>un'organizzazione </a:t>
            </a:r>
            <a:r>
              <a:rPr lang="en-US" dirty="0"/>
              <a:t>dalle minacce informatiche. </a:t>
            </a:r>
          </a:p>
          <a:p>
            <a:pPr marL="548640" lvl="1" indent="0">
              <a:buNone/>
            </a:pPr>
            <a:endParaRPr lang="nb-NO" dirty="0"/>
          </a:p>
        </p:txBody>
      </p:sp>
      <p:pic>
        <p:nvPicPr>
          <p:cNvPr id="5" name="Picture 4">
            <a:extLst>
              <a:ext uri="{FF2B5EF4-FFF2-40B4-BE49-F238E27FC236}">
                <a16:creationId xmlns:a16="http://schemas.microsoft.com/office/drawing/2014/main" id="{C80B9B84-A54D-A558-4BED-F60411C82A2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600662" y="4673811"/>
            <a:ext cx="3409033" cy="3395342"/>
          </a:xfrm>
          <a:prstGeom prst="rect">
            <a:avLst/>
          </a:prstGeom>
        </p:spPr>
      </p:pic>
      <p:sp>
        <p:nvSpPr>
          <p:cNvPr id="6" name="Oval 5">
            <a:extLst>
              <a:ext uri="{FF2B5EF4-FFF2-40B4-BE49-F238E27FC236}">
                <a16:creationId xmlns:a16="http://schemas.microsoft.com/office/drawing/2014/main" id="{40D58F65-956E-2FE5-F289-952ED599734B}"/>
              </a:ext>
            </a:extLst>
          </p:cNvPr>
          <p:cNvSpPr/>
          <p:nvPr/>
        </p:nvSpPr>
        <p:spPr>
          <a:xfrm>
            <a:off x="4600660" y="5237018"/>
            <a:ext cx="3279805" cy="288142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defRPr/>
            </a:pPr>
            <a:endParaRPr lang="nb-NO" sz="2160">
              <a:solidFill>
                <a:prstClr val="white"/>
              </a:solidFill>
              <a:latin typeface="Aptos" panose="02110004020202020204"/>
            </a:endParaRPr>
          </a:p>
        </p:txBody>
      </p:sp>
    </p:spTree>
    <p:extLst>
      <p:ext uri="{BB962C8B-B14F-4D97-AF65-F5344CB8AC3E}">
        <p14:creationId xmlns:p14="http://schemas.microsoft.com/office/powerpoint/2010/main" val="1134055665"/>
      </p:ext>
    </p:extLst>
  </p:cSld>
  <p:clrMapOvr>
    <a:masterClrMapping/>
  </p:clrMapOvr>
</p:sld>
</file>

<file path=ppt/slides/slide76.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6051FB-5695-2353-C445-6BAC40A285AD}"/>
              </a:ext>
            </a:extLst>
          </p:cNvPr>
          <p:cNvSpPr>
            <a:spLocks noGrp="1"/>
          </p:cNvSpPr>
          <p:nvPr>
            <p:ph type="title"/>
          </p:nvPr>
        </p:nvSpPr>
        <p:spPr/>
        <p:txBody>
          <a:bodyPr>
            <a:normAutofit fontScale="90000"/>
          </a:bodyPr>
          <a:lstStyle/>
          <a:p>
            <a:r>
              <a:rPr lang="nb-NO" dirty="0" err="1"/>
              <a:t>Cultura </a:t>
            </a:r>
            <a:r>
              <a:rPr lang="nb-NO" dirty="0" err="1"/>
              <a:t>della sicurezza informatica </a:t>
            </a:r>
            <a:r>
              <a:rPr lang="nb-NO" dirty="0"/>
              <a:t>– </a:t>
            </a:r>
            <a:r>
              <a:rPr lang="nb-NO" dirty="0"/>
              <a:t>Livello </a:t>
            </a:r>
            <a:r>
              <a:rPr lang="nb-NO" dirty="0" err="1"/>
              <a:t>organizzativo</a:t>
            </a:r>
            <a:r>
              <a:rPr lang="nb-NO" dirty="0"/>
              <a:t> </a:t>
            </a:r>
            <a:br>
              <a:rPr lang="nb-NO" dirty="0"/>
            </a:br>
            <a:endParaRPr lang="nb-NO" dirty="0"/>
          </a:p>
        </p:txBody>
      </p:sp>
      <p:sp>
        <p:nvSpPr>
          <p:cNvPr id="3" name="Content Placeholder 2">
            <a:extLst>
              <a:ext uri="{FF2B5EF4-FFF2-40B4-BE49-F238E27FC236}">
                <a16:creationId xmlns:a16="http://schemas.microsoft.com/office/drawing/2014/main" id="{8F6E6437-0637-34E7-DC74-6FD24D7DC65D}"/>
              </a:ext>
            </a:extLst>
          </p:cNvPr>
          <p:cNvSpPr>
            <a:spLocks noGrp="1"/>
          </p:cNvSpPr>
          <p:nvPr>
            <p:ph idx="1"/>
          </p:nvPr>
        </p:nvSpPr>
        <p:spPr>
          <a:xfrm>
            <a:off x="1005840" y="1481893"/>
            <a:ext cx="12618720" cy="5930462"/>
          </a:xfrm>
        </p:spPr>
        <p:txBody>
          <a:bodyPr/>
          <a:lstStyle/>
          <a:p>
            <a:pPr lvl="1"/>
            <a:r>
              <a:rPr lang="en-US" dirty="0"/>
              <a:t>Misurate la vostra cultura della sicurezza analizzando gli atteggiamenti e le percezioni dei dipendenti nei confronti della sicurezza informatica e delle vostre iniziative di formazione in materia di sicurezza.</a:t>
            </a:r>
            <a:endParaRPr lang="nb-NO" dirty="0"/>
          </a:p>
          <a:p>
            <a:pPr lvl="1"/>
            <a:r>
              <a:rPr lang="nb-NO" dirty="0" err="1"/>
              <a:t>Minacce</a:t>
            </a:r>
            <a:r>
              <a:rPr lang="nb-NO" dirty="0"/>
              <a:t> interne </a:t>
            </a:r>
            <a:r>
              <a:rPr lang="nb-NO" dirty="0" err="1"/>
              <a:t>involontarie</a:t>
            </a:r>
            <a:endParaRPr lang="nb-NO" dirty="0"/>
          </a:p>
          <a:p>
            <a:endParaRPr lang="nb-NO" dirty="0"/>
          </a:p>
        </p:txBody>
      </p:sp>
      <p:pic>
        <p:nvPicPr>
          <p:cNvPr id="5" name="Picture 4">
            <a:extLst>
              <a:ext uri="{FF2B5EF4-FFF2-40B4-BE49-F238E27FC236}">
                <a16:creationId xmlns:a16="http://schemas.microsoft.com/office/drawing/2014/main" id="{B78762C1-DEFF-2A43-352B-84DC001E4AC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2992760"/>
            <a:ext cx="14630400" cy="5094742"/>
          </a:xfrm>
          <a:prstGeom prst="rect">
            <a:avLst/>
          </a:prstGeom>
        </p:spPr>
      </p:pic>
    </p:spTree>
    <p:extLst>
      <p:ext uri="{BB962C8B-B14F-4D97-AF65-F5344CB8AC3E}">
        <p14:creationId xmlns:p14="http://schemas.microsoft.com/office/powerpoint/2010/main" val="3070939166"/>
      </p:ext>
    </p:extLst>
  </p:cSld>
  <p:clrMapOvr>
    <a:masterClrMapping/>
  </p:clrMapOvr>
</p:sld>
</file>

<file path=ppt/slides/slide77.xml><?xml version="1.0" encoding="utf-8"?>
<p:sld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370390" y="285366"/>
            <a:ext cx="13889621" cy="881364"/>
          </a:xfrm>
        </p:spPr>
        <p:txBody>
          <a:bodyPr>
            <a:normAutofit/>
          </a:bodyPr>
          <a:lstStyle/>
          <a:p>
            <a:r>
              <a:rPr lang="nb-NO" sz="3840" dirty="0" err="1">
                <a:solidFill>
                  <a:schemeClr val="accent1"/>
                </a:solidFill>
                <a:latin typeface="Helvetica Neue" charset="0"/>
                <a:ea typeface="Helvetica Neue" charset="0"/>
                <a:cs typeface="Helvetica Neue" charset="0"/>
              </a:rPr>
              <a:t>Cultura </a:t>
            </a:r>
            <a:r>
              <a:rPr lang="nb-NO" sz="3840" dirty="0" err="1">
                <a:solidFill>
                  <a:schemeClr val="accent1"/>
                </a:solidFill>
                <a:latin typeface="Helvetica Neue" charset="0"/>
                <a:ea typeface="Helvetica Neue" charset="0"/>
                <a:cs typeface="Helvetica Neue" charset="0"/>
              </a:rPr>
              <a:t>organizzativa </a:t>
            </a:r>
            <a:r>
              <a:rPr lang="nb-NO" sz="3840" dirty="0">
                <a:solidFill>
                  <a:schemeClr val="accent1"/>
                </a:solidFill>
                <a:latin typeface="Helvetica Neue" charset="0"/>
                <a:ea typeface="Helvetica Neue" charset="0"/>
                <a:cs typeface="Helvetica Neue" charset="0"/>
              </a:rPr>
              <a:t>(Chen et al, 2012)</a:t>
            </a:r>
            <a:endParaRPr lang="en-US" sz="3840" dirty="0">
              <a:solidFill>
                <a:schemeClr val="accent1"/>
              </a:solidFill>
            </a:endParaRPr>
          </a:p>
        </p:txBody>
      </p:sp>
      <p:sp>
        <p:nvSpPr>
          <p:cNvPr id="3" name="TekstSylinder 2"/>
          <p:cNvSpPr txBox="1"/>
          <p:nvPr/>
        </p:nvSpPr>
        <p:spPr>
          <a:xfrm>
            <a:off x="412504" y="1766035"/>
            <a:ext cx="6395802" cy="3046988"/>
          </a:xfrm>
          <a:prstGeom prst="rect">
            <a:avLst/>
          </a:prstGeom>
          <a:noFill/>
        </p:spPr>
        <p:txBody>
          <a:bodyPr wrap="square" rtlCol="0">
            <a:spAutoFit/>
          </a:bodyPr>
          <a:lstStyle/>
          <a:p>
            <a:pPr defTabSz="1097280">
              <a:defRPr/>
            </a:pPr>
            <a:r>
              <a:rPr lang="nb-NO" sz="2400" dirty="0" err="1">
                <a:solidFill>
                  <a:prstClr val="black"/>
                </a:solidFill>
                <a:latin typeface="Arial" charset="0"/>
                <a:ea typeface="Arial" charset="0"/>
                <a:cs typeface="Arial" charset="0"/>
              </a:rPr>
              <a:t>Conformità</a:t>
            </a:r>
            <a:endParaRPr lang="nb-NO" sz="2400" dirty="0">
              <a:solidFill>
                <a:prstClr val="black"/>
              </a:solidFill>
              <a:latin typeface="Arial" charset="0"/>
              <a:ea typeface="Arial" charset="0"/>
              <a:cs typeface="Arial" charset="0"/>
            </a:endParaRPr>
          </a:p>
          <a:p>
            <a:pPr defTabSz="1097280">
              <a:defRPr/>
            </a:pPr>
            <a:endParaRPr lang="nb-NO" sz="2400" dirty="0">
              <a:solidFill>
                <a:prstClr val="black"/>
              </a:solidFill>
              <a:latin typeface="Arial" charset="0"/>
              <a:ea typeface="Arial" charset="0"/>
              <a:cs typeface="Arial" charset="0"/>
            </a:endParaRPr>
          </a:p>
          <a:p>
            <a:pPr marL="411480" indent="-411480" defTabSz="1097280" fontAlgn="base">
              <a:buFont typeface="Arial" charset="0"/>
              <a:buChar char="•"/>
              <a:defRPr/>
            </a:pPr>
            <a:r>
              <a:rPr lang="nb-NO" sz="2400" dirty="0" err="1">
                <a:solidFill>
                  <a:prstClr val="black"/>
                </a:solidFill>
                <a:latin typeface="Arial" charset="0"/>
                <a:ea typeface="Arial" charset="0"/>
                <a:cs typeface="Arial" charset="0"/>
              </a:rPr>
              <a:t>Rispetto </a:t>
            </a:r>
            <a:r>
              <a:rPr lang="nb-NO" sz="2400" dirty="0" err="1">
                <a:solidFill>
                  <a:prstClr val="black"/>
                </a:solidFill>
                <a:latin typeface="Arial" charset="0"/>
                <a:ea typeface="Arial" charset="0"/>
                <a:cs typeface="Arial" charset="0"/>
              </a:rPr>
              <a:t>delle istruzioni</a:t>
            </a:r>
            <a:endParaRPr lang="nb-NO" sz="2400" dirty="0">
              <a:solidFill>
                <a:prstClr val="black"/>
              </a:solidFill>
              <a:latin typeface="Arial" charset="0"/>
              <a:ea typeface="Arial" charset="0"/>
              <a:cs typeface="Arial" charset="0"/>
            </a:endParaRPr>
          </a:p>
          <a:p>
            <a:pPr marL="411480" indent="-411480" defTabSz="1097280" fontAlgn="base">
              <a:buFont typeface="Arial" charset="0"/>
              <a:buChar char="•"/>
              <a:defRPr/>
            </a:pPr>
            <a:r>
              <a:rPr lang="nb-NO" sz="2400" dirty="0" err="1">
                <a:solidFill>
                  <a:prstClr val="black"/>
                </a:solidFill>
                <a:latin typeface="Arial" charset="0"/>
                <a:ea typeface="Arial" charset="0"/>
                <a:cs typeface="Arial" charset="0"/>
              </a:rPr>
              <a:t>Basata </a:t>
            </a:r>
            <a:r>
              <a:rPr lang="nb-NO" sz="2400" dirty="0" err="1">
                <a:solidFill>
                  <a:prstClr val="black"/>
                </a:solidFill>
                <a:latin typeface="Arial" charset="0"/>
                <a:ea typeface="Arial" charset="0"/>
                <a:cs typeface="Arial" charset="0"/>
              </a:rPr>
              <a:t>sulle sanzioni</a:t>
            </a:r>
            <a:endParaRPr lang="nb-NO" sz="2400" dirty="0">
              <a:solidFill>
                <a:prstClr val="black"/>
              </a:solidFill>
              <a:latin typeface="Arial" charset="0"/>
              <a:ea typeface="Arial" charset="0"/>
              <a:cs typeface="Arial" charset="0"/>
            </a:endParaRPr>
          </a:p>
          <a:p>
            <a:pPr marL="411480" indent="-411480" defTabSz="1097280" fontAlgn="base">
              <a:buFont typeface="Arial" charset="0"/>
              <a:buChar char="•"/>
              <a:defRPr/>
            </a:pPr>
            <a:r>
              <a:rPr lang="nb-NO" sz="2400" dirty="0" err="1">
                <a:solidFill>
                  <a:prstClr val="black"/>
                </a:solidFill>
                <a:latin typeface="Arial" charset="0"/>
                <a:ea typeface="Arial" charset="0"/>
                <a:cs typeface="Arial" charset="0"/>
              </a:rPr>
              <a:t>Motivazione</a:t>
            </a:r>
            <a:r>
              <a:rPr lang="nb-NO" sz="2400" dirty="0">
                <a:solidFill>
                  <a:prstClr val="black"/>
                </a:solidFill>
                <a:latin typeface="Arial" charset="0"/>
                <a:ea typeface="Arial" charset="0"/>
                <a:cs typeface="Arial" charset="0"/>
              </a:rPr>
              <a:t> egoistica</a:t>
            </a:r>
            <a:endParaRPr lang="nb-NO" sz="2400" dirty="0">
              <a:solidFill>
                <a:prstClr val="black"/>
              </a:solidFill>
              <a:latin typeface="Arial" charset="0"/>
              <a:ea typeface="Arial" charset="0"/>
              <a:cs typeface="Arial" charset="0"/>
            </a:endParaRPr>
          </a:p>
          <a:p>
            <a:pPr marL="411480" indent="-411480" defTabSz="1097280" fontAlgn="base">
              <a:buFont typeface="Arial" charset="0"/>
              <a:buChar char="•"/>
              <a:defRPr/>
            </a:pPr>
            <a:r>
              <a:rPr lang="nb-NO" sz="2400" dirty="0" err="1">
                <a:solidFill>
                  <a:prstClr val="black"/>
                </a:solidFill>
                <a:latin typeface="Arial" charset="0"/>
                <a:ea typeface="Arial" charset="0"/>
                <a:cs typeface="Arial" charset="0"/>
              </a:rPr>
              <a:t>Induce </a:t>
            </a:r>
            <a:r>
              <a:rPr lang="nb-NO" sz="2400" dirty="0" err="1">
                <a:solidFill>
                  <a:prstClr val="black"/>
                </a:solidFill>
                <a:latin typeface="Arial" charset="0"/>
                <a:ea typeface="Arial" charset="0"/>
                <a:cs typeface="Arial" charset="0"/>
              </a:rPr>
              <a:t>comportamenti </a:t>
            </a:r>
            <a:r>
              <a:rPr lang="nb-NO" sz="2400" dirty="0" err="1">
                <a:solidFill>
                  <a:prstClr val="black"/>
                </a:solidFill>
                <a:latin typeface="Arial" charset="0"/>
                <a:ea typeface="Arial" charset="0"/>
                <a:cs typeface="Arial" charset="0"/>
              </a:rPr>
              <a:t>dettati dalla paura</a:t>
            </a:r>
            <a:endParaRPr lang="nb-NO" sz="2400" dirty="0">
              <a:solidFill>
                <a:prstClr val="black"/>
              </a:solidFill>
              <a:latin typeface="Arial" charset="0"/>
              <a:ea typeface="Arial" charset="0"/>
              <a:cs typeface="Arial" charset="0"/>
            </a:endParaRPr>
          </a:p>
          <a:p>
            <a:pPr marL="411480" indent="-411480" defTabSz="1097280" fontAlgn="base">
              <a:buFont typeface="Arial" charset="0"/>
              <a:buChar char="•"/>
              <a:defRPr/>
            </a:pPr>
            <a:r>
              <a:rPr lang="nb-NO" sz="2400" dirty="0" err="1">
                <a:solidFill>
                  <a:prstClr val="black"/>
                </a:solidFill>
                <a:latin typeface="Arial" charset="0"/>
                <a:ea typeface="Arial" charset="0"/>
                <a:cs typeface="Arial" charset="0"/>
              </a:rPr>
              <a:t>Comportamenti</a:t>
            </a:r>
            <a:r>
              <a:rPr lang="nb-NO" sz="2400" dirty="0">
                <a:solidFill>
                  <a:prstClr val="black"/>
                </a:solidFill>
                <a:latin typeface="Arial" charset="0"/>
                <a:ea typeface="Arial" charset="0"/>
                <a:cs typeface="Arial" charset="0"/>
              </a:rPr>
              <a:t> passivi</a:t>
            </a:r>
            <a:endParaRPr lang="nb-NO" sz="2400" dirty="0">
              <a:solidFill>
                <a:prstClr val="black"/>
              </a:solidFill>
              <a:latin typeface="Arial" charset="0"/>
              <a:ea typeface="Arial" charset="0"/>
              <a:cs typeface="Arial" charset="0"/>
            </a:endParaRPr>
          </a:p>
          <a:p>
            <a:pPr marL="411480" indent="-411480" defTabSz="1097280" fontAlgn="base">
              <a:buFont typeface="Arial" charset="0"/>
              <a:buChar char="•"/>
              <a:defRPr/>
            </a:pPr>
            <a:r>
              <a:rPr lang="nb-NO" sz="2400" dirty="0">
                <a:solidFill>
                  <a:prstClr val="black"/>
                </a:solidFill>
                <a:latin typeface="Arial" charset="0"/>
                <a:ea typeface="Arial" charset="0"/>
                <a:cs typeface="Arial" charset="0"/>
              </a:rPr>
              <a:t>Autoefficacia </a:t>
            </a:r>
            <a:r>
              <a:rPr lang="nb-NO" sz="2400" dirty="0" err="1">
                <a:solidFill>
                  <a:prstClr val="black"/>
                </a:solidFill>
                <a:latin typeface="Arial" charset="0"/>
                <a:ea typeface="Arial" charset="0"/>
                <a:cs typeface="Arial" charset="0"/>
              </a:rPr>
              <a:t>fluttuante</a:t>
            </a:r>
          </a:p>
        </p:txBody>
      </p:sp>
      <p:sp>
        <p:nvSpPr>
          <p:cNvPr id="8" name="Rektangel 7"/>
          <p:cNvSpPr/>
          <p:nvPr/>
        </p:nvSpPr>
        <p:spPr>
          <a:xfrm>
            <a:off x="12632473" y="2308366"/>
            <a:ext cx="240772" cy="424732"/>
          </a:xfrm>
          <a:prstGeom prst="rect">
            <a:avLst/>
          </a:prstGeom>
        </p:spPr>
        <p:txBody>
          <a:bodyPr wrap="none">
            <a:spAutoFit/>
          </a:bodyPr>
          <a:lstStyle/>
          <a:p>
            <a:pPr defTabSz="1097280">
              <a:defRPr/>
            </a:pPr>
            <a:r>
              <a:rPr lang="sk-SK" sz="2160" dirty="0">
                <a:solidFill>
                  <a:prstClr val="black"/>
                </a:solidFill>
                <a:latin typeface="Aptos" panose="02110004020202020204"/>
              </a:rPr>
              <a:t> </a:t>
            </a:r>
            <a:endParaRPr lang="nb-NO" sz="2160" dirty="0">
              <a:solidFill>
                <a:prstClr val="black"/>
              </a:solidFill>
              <a:latin typeface="Aptos" panose="02110004020202020204"/>
            </a:endParaRPr>
          </a:p>
        </p:txBody>
      </p:sp>
      <p:sp>
        <p:nvSpPr>
          <p:cNvPr id="9" name="Rektangel 8"/>
          <p:cNvSpPr/>
          <p:nvPr/>
        </p:nvSpPr>
        <p:spPr>
          <a:xfrm>
            <a:off x="7172661" y="3893201"/>
            <a:ext cx="240772" cy="424732"/>
          </a:xfrm>
          <a:prstGeom prst="rect">
            <a:avLst/>
          </a:prstGeom>
        </p:spPr>
        <p:txBody>
          <a:bodyPr wrap="none">
            <a:spAutoFit/>
          </a:bodyPr>
          <a:lstStyle/>
          <a:p>
            <a:pPr defTabSz="1097280">
              <a:defRPr/>
            </a:pPr>
            <a:r>
              <a:rPr lang="sk-SK" sz="2160" dirty="0">
                <a:solidFill>
                  <a:prstClr val="black"/>
                </a:solidFill>
                <a:latin typeface="Aptos" panose="02110004020202020204"/>
              </a:rPr>
              <a:t> </a:t>
            </a:r>
            <a:endParaRPr lang="nb-NO" sz="2160" dirty="0">
              <a:solidFill>
                <a:prstClr val="black"/>
              </a:solidFill>
              <a:latin typeface="Aptos" panose="02110004020202020204"/>
            </a:endParaRPr>
          </a:p>
        </p:txBody>
      </p:sp>
      <p:sp>
        <p:nvSpPr>
          <p:cNvPr id="10" name="Rektangel 9"/>
          <p:cNvSpPr/>
          <p:nvPr/>
        </p:nvSpPr>
        <p:spPr>
          <a:xfrm>
            <a:off x="7172661" y="3893201"/>
            <a:ext cx="240772" cy="424732"/>
          </a:xfrm>
          <a:prstGeom prst="rect">
            <a:avLst/>
          </a:prstGeom>
        </p:spPr>
        <p:txBody>
          <a:bodyPr wrap="none">
            <a:spAutoFit/>
          </a:bodyPr>
          <a:lstStyle/>
          <a:p>
            <a:pPr defTabSz="1097280">
              <a:defRPr/>
            </a:pPr>
            <a:r>
              <a:rPr lang="sk-SK" sz="2160" dirty="0">
                <a:solidFill>
                  <a:prstClr val="black"/>
                </a:solidFill>
                <a:latin typeface="Aptos" panose="02110004020202020204"/>
              </a:rPr>
              <a:t> </a:t>
            </a:r>
            <a:endParaRPr lang="nb-NO" sz="2160" dirty="0">
              <a:solidFill>
                <a:prstClr val="black"/>
              </a:solidFill>
              <a:latin typeface="Aptos" panose="02110004020202020204"/>
            </a:endParaRPr>
          </a:p>
        </p:txBody>
      </p:sp>
      <p:sp>
        <p:nvSpPr>
          <p:cNvPr id="12" name="TekstSylinder 11"/>
          <p:cNvSpPr txBox="1"/>
          <p:nvPr/>
        </p:nvSpPr>
        <p:spPr>
          <a:xfrm>
            <a:off x="6808306" y="1766034"/>
            <a:ext cx="6395802" cy="3046988"/>
          </a:xfrm>
          <a:prstGeom prst="rect">
            <a:avLst/>
          </a:prstGeom>
          <a:noFill/>
        </p:spPr>
        <p:txBody>
          <a:bodyPr wrap="square" rtlCol="0">
            <a:spAutoFit/>
          </a:bodyPr>
          <a:lstStyle/>
          <a:p>
            <a:pPr defTabSz="1097280">
              <a:defRPr/>
            </a:pPr>
            <a:r>
              <a:rPr lang="nb-NO" sz="2400" dirty="0" err="1">
                <a:solidFill>
                  <a:prstClr val="black"/>
                </a:solidFill>
                <a:latin typeface="Arial" charset="0"/>
                <a:ea typeface="Arial" charset="0"/>
                <a:cs typeface="Arial" charset="0"/>
              </a:rPr>
              <a:t>Adesione</a:t>
            </a:r>
            <a:endParaRPr lang="nb-NO" sz="2400" dirty="0">
              <a:solidFill>
                <a:prstClr val="black"/>
              </a:solidFill>
              <a:latin typeface="Arial" charset="0"/>
              <a:ea typeface="Arial" charset="0"/>
              <a:cs typeface="Arial" charset="0"/>
            </a:endParaRPr>
          </a:p>
          <a:p>
            <a:pPr defTabSz="1097280">
              <a:defRPr/>
            </a:pPr>
            <a:endParaRPr lang="nb-NO" sz="2400" dirty="0">
              <a:solidFill>
                <a:prstClr val="black"/>
              </a:solidFill>
              <a:latin typeface="Arial" charset="0"/>
              <a:ea typeface="Arial" charset="0"/>
              <a:cs typeface="Arial" charset="0"/>
            </a:endParaRPr>
          </a:p>
          <a:p>
            <a:pPr marL="411480" indent="-411480" defTabSz="1097280" fontAlgn="base">
              <a:buFont typeface="Arial" charset="0"/>
              <a:buChar char="•"/>
              <a:defRPr/>
            </a:pPr>
            <a:r>
              <a:rPr lang="nb-NO" sz="2400" dirty="0" err="1">
                <a:solidFill>
                  <a:prstClr val="black"/>
                </a:solidFill>
                <a:latin typeface="Arial" charset="0"/>
                <a:ea typeface="Arial" charset="0"/>
                <a:cs typeface="Arial" charset="0"/>
              </a:rPr>
              <a:t>Comprensione</a:t>
            </a:r>
            <a:r>
              <a:rPr lang="nb-NO" sz="2400" dirty="0">
                <a:solidFill>
                  <a:prstClr val="black"/>
                </a:solidFill>
                <a:latin typeface="Arial" charset="0"/>
                <a:ea typeface="Arial" charset="0"/>
                <a:cs typeface="Arial" charset="0"/>
              </a:rPr>
              <a:t> integrata</a:t>
            </a:r>
            <a:endParaRPr lang="nb-NO" sz="2400" dirty="0">
              <a:solidFill>
                <a:prstClr val="black"/>
              </a:solidFill>
              <a:latin typeface="Arial" charset="0"/>
              <a:ea typeface="Arial" charset="0"/>
              <a:cs typeface="Arial" charset="0"/>
            </a:endParaRPr>
          </a:p>
          <a:p>
            <a:pPr marL="411480" indent="-411480" defTabSz="1097280" fontAlgn="base">
              <a:buFont typeface="Arial" charset="0"/>
              <a:buChar char="•"/>
              <a:defRPr/>
            </a:pPr>
            <a:r>
              <a:rPr lang="nb-NO" sz="2400" dirty="0" err="1">
                <a:solidFill>
                  <a:prstClr val="black"/>
                </a:solidFill>
                <a:latin typeface="Arial" charset="0"/>
                <a:ea typeface="Arial" charset="0"/>
                <a:cs typeface="Arial" charset="0"/>
              </a:rPr>
              <a:t>Orientamento</a:t>
            </a:r>
            <a:r>
              <a:rPr lang="nb-NO" sz="2400" dirty="0">
                <a:solidFill>
                  <a:prstClr val="black"/>
                </a:solidFill>
                <a:latin typeface="Arial" charset="0"/>
                <a:ea typeface="Arial" charset="0"/>
                <a:cs typeface="Arial" charset="0"/>
              </a:rPr>
              <a:t> al compito</a:t>
            </a:r>
            <a:endParaRPr lang="nb-NO" sz="2400" dirty="0">
              <a:solidFill>
                <a:prstClr val="black"/>
              </a:solidFill>
              <a:latin typeface="Arial" charset="0"/>
              <a:ea typeface="Arial" charset="0"/>
              <a:cs typeface="Arial" charset="0"/>
            </a:endParaRPr>
          </a:p>
          <a:p>
            <a:pPr marL="411480" indent="-411480" defTabSz="1097280" fontAlgn="base">
              <a:buFont typeface="Arial" charset="0"/>
              <a:buChar char="•"/>
              <a:defRPr/>
            </a:pPr>
            <a:r>
              <a:rPr lang="nb-NO" sz="2400" dirty="0" err="1">
                <a:solidFill>
                  <a:prstClr val="black"/>
                </a:solidFill>
                <a:latin typeface="Arial" charset="0"/>
                <a:ea typeface="Arial" charset="0"/>
                <a:cs typeface="Arial" charset="0"/>
              </a:rPr>
              <a:t>Responsabilizza </a:t>
            </a:r>
            <a:r>
              <a:rPr lang="nb-NO" sz="2400" dirty="0" err="1">
                <a:solidFill>
                  <a:prstClr val="black"/>
                </a:solidFill>
                <a:latin typeface="Arial" charset="0"/>
                <a:ea typeface="Arial" charset="0"/>
                <a:cs typeface="Arial" charset="0"/>
              </a:rPr>
              <a:t>l'utente</a:t>
            </a:r>
            <a:endParaRPr lang="nb-NO" sz="2400" dirty="0">
              <a:solidFill>
                <a:prstClr val="black"/>
              </a:solidFill>
              <a:latin typeface="Arial" charset="0"/>
              <a:ea typeface="Arial" charset="0"/>
              <a:cs typeface="Arial" charset="0"/>
            </a:endParaRPr>
          </a:p>
          <a:p>
            <a:pPr marL="411480" indent="-411480" defTabSz="1097280" fontAlgn="base">
              <a:buFont typeface="Arial" charset="0"/>
              <a:buChar char="•"/>
              <a:defRPr/>
            </a:pPr>
            <a:r>
              <a:rPr lang="nb-NO" sz="2400" dirty="0" err="1">
                <a:solidFill>
                  <a:prstClr val="black"/>
                </a:solidFill>
                <a:latin typeface="Arial" charset="0"/>
                <a:ea typeface="Arial" charset="0"/>
                <a:cs typeface="Arial" charset="0"/>
              </a:rPr>
              <a:t>Esercizi </a:t>
            </a:r>
            <a:r>
              <a:rPr lang="nb-NO" sz="2400" dirty="0" err="1">
                <a:solidFill>
                  <a:prstClr val="black"/>
                </a:solidFill>
                <a:latin typeface="Arial" charset="0"/>
                <a:ea typeface="Arial" charset="0"/>
                <a:cs typeface="Arial" charset="0"/>
              </a:rPr>
              <a:t>autogestiti</a:t>
            </a:r>
            <a:endParaRPr lang="nb-NO" sz="2400" dirty="0">
              <a:solidFill>
                <a:prstClr val="black"/>
              </a:solidFill>
              <a:latin typeface="Arial" charset="0"/>
              <a:ea typeface="Arial" charset="0"/>
              <a:cs typeface="Arial" charset="0"/>
            </a:endParaRPr>
          </a:p>
          <a:p>
            <a:pPr marL="411480" indent="-411480" defTabSz="1097280" fontAlgn="base">
              <a:buFont typeface="Arial" charset="0"/>
              <a:buChar char="•"/>
              <a:defRPr/>
            </a:pPr>
            <a:r>
              <a:rPr lang="nb-NO" sz="2400" dirty="0" err="1">
                <a:solidFill>
                  <a:prstClr val="black"/>
                </a:solidFill>
                <a:latin typeface="Arial" charset="0"/>
                <a:ea typeface="Arial" charset="0"/>
                <a:cs typeface="Arial" charset="0"/>
              </a:rPr>
              <a:t>Aumento </a:t>
            </a:r>
            <a:r>
              <a:rPr lang="nb-NO" sz="2400" dirty="0" err="1">
                <a:solidFill>
                  <a:prstClr val="black"/>
                </a:solidFill>
                <a:latin typeface="Arial" charset="0"/>
                <a:ea typeface="Arial" charset="0"/>
                <a:cs typeface="Arial" charset="0"/>
              </a:rPr>
              <a:t>dei comportamenti </a:t>
            </a:r>
            <a:r>
              <a:rPr lang="nb-NO" sz="2400" dirty="0" err="1">
                <a:solidFill>
                  <a:prstClr val="black"/>
                </a:solidFill>
                <a:latin typeface="Arial" charset="0"/>
                <a:ea typeface="Arial" charset="0"/>
                <a:cs typeface="Arial" charset="0"/>
              </a:rPr>
              <a:t>autonomi</a:t>
            </a:r>
            <a:endParaRPr lang="nb-NO" sz="2400" dirty="0">
              <a:solidFill>
                <a:prstClr val="black"/>
              </a:solidFill>
              <a:latin typeface="Arial" charset="0"/>
              <a:ea typeface="Arial" charset="0"/>
              <a:cs typeface="Arial" charset="0"/>
            </a:endParaRPr>
          </a:p>
          <a:p>
            <a:pPr marL="411480" indent="-411480" defTabSz="1097280" fontAlgn="base">
              <a:buFont typeface="Arial" charset="0"/>
              <a:buChar char="•"/>
              <a:defRPr/>
            </a:pPr>
            <a:r>
              <a:rPr lang="nb-NO" sz="2400" dirty="0">
                <a:solidFill>
                  <a:prstClr val="black"/>
                </a:solidFill>
                <a:latin typeface="Arial" charset="0"/>
                <a:ea typeface="Arial" charset="0"/>
                <a:cs typeface="Arial" charset="0"/>
              </a:rPr>
              <a:t>Maggiore resilienza nell'autoefficacia</a:t>
            </a:r>
          </a:p>
        </p:txBody>
      </p:sp>
      <p:sp>
        <p:nvSpPr>
          <p:cNvPr id="11" name="TekstSylinder 10"/>
          <p:cNvSpPr txBox="1"/>
          <p:nvPr/>
        </p:nvSpPr>
        <p:spPr>
          <a:xfrm>
            <a:off x="370390" y="5119710"/>
            <a:ext cx="13465626" cy="2751522"/>
          </a:xfrm>
          <a:prstGeom prst="rect">
            <a:avLst/>
          </a:prstGeom>
          <a:noFill/>
        </p:spPr>
        <p:txBody>
          <a:bodyPr wrap="square" rtlCol="0">
            <a:spAutoFit/>
          </a:bodyPr>
          <a:lstStyle/>
          <a:p>
            <a:pPr defTabSz="1097280">
              <a:defRPr/>
            </a:pPr>
            <a:r>
              <a:rPr lang="en-US" sz="2160" dirty="0">
                <a:solidFill>
                  <a:prstClr val="black"/>
                </a:solidFill>
                <a:latin typeface="Arial" charset="0"/>
                <a:ea typeface="Arial" charset="0"/>
                <a:cs typeface="Arial" charset="0"/>
              </a:rPr>
              <a:t>Nella formazione e nell'istruzione in materia di sicurezza informatica è necessario ricorrere sia a politiche di conformità che di aderenza. </a:t>
            </a:r>
          </a:p>
          <a:p>
            <a:pPr defTabSz="1097280">
              <a:defRPr/>
            </a:pPr>
            <a:r>
              <a:rPr lang="en-US" sz="2160" dirty="0" err="1">
                <a:solidFill>
                  <a:prstClr val="black"/>
                </a:solidFill>
                <a:latin typeface="Arial" charset="0"/>
                <a:ea typeface="Arial" charset="0"/>
                <a:cs typeface="Arial" charset="0"/>
              </a:rPr>
              <a:t>Le organizzazioni </a:t>
            </a:r>
            <a:r>
              <a:rPr lang="en-US" sz="2160" dirty="0">
                <a:solidFill>
                  <a:prstClr val="black"/>
                </a:solidFill>
                <a:latin typeface="Arial" charset="0"/>
                <a:ea typeface="Arial" charset="0"/>
                <a:cs typeface="Arial" charset="0"/>
              </a:rPr>
              <a:t>devono avere valori, obiettivi, procedure e follow-up CS salienti per i programmi di formazione e istruzione. I valori e gli obiettivi (aumento dell'aderenza) aumentano </a:t>
            </a:r>
            <a:r>
              <a:rPr lang="en-US" sz="2160" dirty="0" err="1">
                <a:solidFill>
                  <a:prstClr val="black"/>
                </a:solidFill>
                <a:latin typeface="Arial" charset="0"/>
                <a:ea typeface="Arial" charset="0"/>
                <a:cs typeface="Arial" charset="0"/>
              </a:rPr>
              <a:t>i comportamenti</a:t>
            </a:r>
            <a:r>
              <a:rPr lang="en-US" sz="2160" dirty="0">
                <a:solidFill>
                  <a:prstClr val="black"/>
                </a:solidFill>
                <a:latin typeface="Arial" charset="0"/>
                <a:ea typeface="Arial" charset="0"/>
                <a:cs typeface="Arial" charset="0"/>
              </a:rPr>
              <a:t> orientati ai compiti</a:t>
            </a:r>
            <a:r>
              <a:rPr lang="en-US" sz="2160" dirty="0">
                <a:solidFill>
                  <a:prstClr val="black"/>
                </a:solidFill>
                <a:latin typeface="Arial" charset="0"/>
                <a:ea typeface="Arial" charset="0"/>
                <a:cs typeface="Arial" charset="0"/>
              </a:rPr>
              <a:t>, mentre le procedure e il follow-up aumentano i comportamenti orientati all'ego.</a:t>
            </a:r>
          </a:p>
          <a:p>
            <a:pPr defTabSz="1097280">
              <a:defRPr/>
            </a:pPr>
            <a:br>
              <a:rPr lang="en-US" sz="2160" dirty="0">
                <a:solidFill>
                  <a:prstClr val="black"/>
                </a:solidFill>
                <a:latin typeface="Arial" charset="0"/>
                <a:ea typeface="Arial" charset="0"/>
                <a:cs typeface="Arial" charset="0"/>
              </a:rPr>
            </a:br>
            <a:r>
              <a:rPr lang="en-US" sz="2160" dirty="0">
                <a:solidFill>
                  <a:prstClr val="black"/>
                </a:solidFill>
                <a:latin typeface="Arial" charset="0"/>
                <a:ea typeface="Arial" charset="0"/>
                <a:cs typeface="Arial" charset="0"/>
              </a:rPr>
              <a:t>Gli stili di leadership </a:t>
            </a:r>
            <a:r>
              <a:rPr lang="en-US" sz="2160" b="1" dirty="0">
                <a:solidFill>
                  <a:prstClr val="black"/>
                </a:solidFill>
                <a:latin typeface="Arial" charset="0"/>
                <a:ea typeface="Arial" charset="0"/>
                <a:cs typeface="Arial" charset="0"/>
              </a:rPr>
              <a:t>mediano (e moderano) </a:t>
            </a:r>
            <a:r>
              <a:rPr lang="en-US" sz="2160" dirty="0">
                <a:solidFill>
                  <a:prstClr val="black"/>
                </a:solidFill>
                <a:latin typeface="Arial" charset="0"/>
                <a:ea typeface="Arial" charset="0"/>
                <a:cs typeface="Arial" charset="0"/>
              </a:rPr>
              <a:t>gli approcci adottati</a:t>
            </a:r>
          </a:p>
          <a:p>
            <a:pPr defTabSz="1097280">
              <a:defRPr/>
            </a:pPr>
            <a:br>
              <a:rPr lang="en-US" sz="2160" dirty="0">
                <a:solidFill>
                  <a:prstClr val="black"/>
                </a:solidFill>
                <a:latin typeface="Arial" charset="0"/>
                <a:ea typeface="Arial" charset="0"/>
                <a:cs typeface="Arial" charset="0"/>
              </a:rPr>
            </a:br>
            <a:endParaRPr lang="en-US" sz="2160" dirty="0">
              <a:solidFill>
                <a:prstClr val="black"/>
              </a:solidFill>
              <a:latin typeface="Arial" charset="0"/>
              <a:ea typeface="Arial" charset="0"/>
              <a:cs typeface="Arial" charset="0"/>
            </a:endParaRPr>
          </a:p>
        </p:txBody>
      </p:sp>
    </p:spTree>
    <p:extLst>
      <p:ext uri="{BB962C8B-B14F-4D97-AF65-F5344CB8AC3E}">
        <p14:creationId xmlns:p14="http://schemas.microsoft.com/office/powerpoint/2010/main" val="2262911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2" grpId="0"/>
      <p:bldP spid="11" grpId="0"/>
    </p:bldLst>
  </p:timing>
</p:sld>
</file>

<file path=ppt/slides/slide78.xml><?xml version="1.0" encoding="utf-8"?>
<p:sld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370390" y="285366"/>
            <a:ext cx="13889621" cy="881364"/>
          </a:xfrm>
        </p:spPr>
        <p:txBody>
          <a:bodyPr>
            <a:normAutofit fontScale="90000"/>
          </a:bodyPr>
          <a:lstStyle/>
          <a:p>
            <a:r>
              <a:rPr lang="nb-NO" sz="3840" dirty="0" err="1">
                <a:solidFill>
                  <a:schemeClr val="accent1"/>
                </a:solidFill>
                <a:latin typeface="Helvetica Neue" charset="0"/>
                <a:ea typeface="Helvetica Neue" charset="0"/>
                <a:cs typeface="Helvetica Neue" charset="0"/>
              </a:rPr>
              <a:t>Cultura </a:t>
            </a:r>
            <a:r>
              <a:rPr lang="nb-NO" sz="3840" dirty="0" err="1">
                <a:solidFill>
                  <a:schemeClr val="accent1"/>
                </a:solidFill>
                <a:latin typeface="Helvetica Neue" charset="0"/>
                <a:ea typeface="Helvetica Neue" charset="0"/>
                <a:cs typeface="Helvetica Neue" charset="0"/>
              </a:rPr>
              <a:t>organizzativa </a:t>
            </a:r>
            <a:r>
              <a:rPr lang="nb-NO" sz="3840" dirty="0">
                <a:solidFill>
                  <a:schemeClr val="accent1"/>
                </a:solidFill>
                <a:latin typeface="Helvetica Neue" charset="0"/>
                <a:ea typeface="Helvetica Neue" charset="0"/>
                <a:cs typeface="Helvetica Neue" charset="0"/>
              </a:rPr>
              <a:t>e </a:t>
            </a:r>
            <a:r>
              <a:rPr lang="nb-NO" sz="3840" dirty="0" err="1">
                <a:solidFill>
                  <a:schemeClr val="accent1"/>
                </a:solidFill>
                <a:latin typeface="Helvetica Neue" charset="0"/>
                <a:ea typeface="Helvetica Neue" charset="0"/>
                <a:cs typeface="Helvetica Neue" charset="0"/>
              </a:rPr>
              <a:t>aspetti </a:t>
            </a:r>
            <a:r>
              <a:rPr lang="nb-NO" sz="3840" dirty="0" err="1">
                <a:solidFill>
                  <a:schemeClr val="accent1"/>
                </a:solidFill>
                <a:latin typeface="Helvetica Neue" charset="0"/>
                <a:ea typeface="Helvetica Neue" charset="0"/>
                <a:cs typeface="Helvetica Neue" charset="0"/>
              </a:rPr>
              <a:t>sociali </a:t>
            </a:r>
            <a:r>
              <a:rPr lang="nb-NO" sz="3840" dirty="0">
                <a:solidFill>
                  <a:schemeClr val="accent1"/>
                </a:solidFill>
                <a:latin typeface="Helvetica Neue" charset="0"/>
                <a:ea typeface="Helvetica Neue" charset="0"/>
                <a:cs typeface="Helvetica Neue" charset="0"/>
              </a:rPr>
              <a:t>della sicurezza informatica</a:t>
            </a:r>
            <a:endParaRPr lang="en-US" sz="3840" dirty="0">
              <a:solidFill>
                <a:schemeClr val="accent1"/>
              </a:solidFill>
            </a:endParaRPr>
          </a:p>
        </p:txBody>
      </p:sp>
      <p:sp>
        <p:nvSpPr>
          <p:cNvPr id="3" name="TekstSylinder 2"/>
          <p:cNvSpPr txBox="1"/>
          <p:nvPr/>
        </p:nvSpPr>
        <p:spPr>
          <a:xfrm>
            <a:off x="412504" y="1971783"/>
            <a:ext cx="13240537" cy="6001643"/>
          </a:xfrm>
          <a:prstGeom prst="rect">
            <a:avLst/>
          </a:prstGeom>
          <a:noFill/>
        </p:spPr>
        <p:txBody>
          <a:bodyPr wrap="square" rtlCol="0">
            <a:spAutoFit/>
          </a:bodyPr>
          <a:lstStyle/>
          <a:p>
            <a:pPr defTabSz="1097280">
              <a:defRPr/>
            </a:pPr>
            <a:r>
              <a:rPr lang="nb-NO" sz="2400" dirty="0">
                <a:solidFill>
                  <a:prstClr val="black"/>
                </a:solidFill>
                <a:latin typeface="Arial" charset="0"/>
                <a:ea typeface="Arial" charset="0"/>
                <a:cs typeface="Arial" charset="0"/>
              </a:rPr>
              <a:t>La sicurezza informatica è un </a:t>
            </a:r>
            <a:r>
              <a:rPr lang="nb-NO" sz="2400" dirty="0" err="1">
                <a:solidFill>
                  <a:prstClr val="black"/>
                </a:solidFill>
                <a:latin typeface="Arial" charset="0"/>
                <a:ea typeface="Arial" charset="0"/>
                <a:cs typeface="Arial" charset="0"/>
              </a:rPr>
              <a:t>valore </a:t>
            </a:r>
            <a:r>
              <a:rPr lang="nb-NO" sz="2400" dirty="0" err="1">
                <a:solidFill>
                  <a:prstClr val="black"/>
                </a:solidFill>
                <a:latin typeface="Arial" charset="0"/>
                <a:ea typeface="Arial" charset="0"/>
                <a:cs typeface="Arial" charset="0"/>
              </a:rPr>
              <a:t>organizzativo</a:t>
            </a:r>
            <a:r>
              <a:rPr lang="nb-NO" sz="2400" dirty="0">
                <a:solidFill>
                  <a:prstClr val="black"/>
                </a:solidFill>
                <a:latin typeface="Arial" charset="0"/>
                <a:ea typeface="Arial" charset="0"/>
                <a:cs typeface="Arial" charset="0"/>
              </a:rPr>
              <a:t>?</a:t>
            </a:r>
          </a:p>
          <a:p>
            <a:pPr defTabSz="1097280">
              <a:defRPr/>
            </a:pPr>
            <a:endParaRPr lang="nb-NO" sz="2400" dirty="0">
              <a:solidFill>
                <a:prstClr val="black"/>
              </a:solidFill>
              <a:latin typeface="Arial" charset="0"/>
              <a:ea typeface="Arial" charset="0"/>
              <a:cs typeface="Arial" charset="0"/>
            </a:endParaRPr>
          </a:p>
          <a:p>
            <a:pPr marL="411480" indent="-411480" defTabSz="1097280" fontAlgn="base">
              <a:buFont typeface="Arial" charset="0"/>
              <a:buChar char="•"/>
              <a:defRPr/>
            </a:pPr>
            <a:r>
              <a:rPr lang="nb-NO" sz="2400" dirty="0" err="1">
                <a:solidFill>
                  <a:prstClr val="black"/>
                </a:solidFill>
                <a:latin typeface="Arial" charset="0"/>
                <a:ea typeface="Arial" charset="0"/>
                <a:cs typeface="Arial" charset="0"/>
              </a:rPr>
              <a:t>Fondamentale</a:t>
            </a:r>
            <a:endParaRPr lang="nb-NO" sz="2400" dirty="0">
              <a:solidFill>
                <a:prstClr val="black"/>
              </a:solidFill>
              <a:latin typeface="Arial" charset="0"/>
              <a:ea typeface="Arial" charset="0"/>
              <a:cs typeface="Arial" charset="0"/>
            </a:endParaRPr>
          </a:p>
          <a:p>
            <a:pPr marL="411480" indent="-411480" defTabSz="1097280" fontAlgn="base">
              <a:buFont typeface="Arial" charset="0"/>
              <a:buChar char="•"/>
              <a:defRPr/>
            </a:pPr>
            <a:r>
              <a:rPr lang="nb-NO" sz="2400" dirty="0" err="1">
                <a:solidFill>
                  <a:prstClr val="black"/>
                </a:solidFill>
                <a:latin typeface="Arial" charset="0"/>
                <a:ea typeface="Arial" charset="0"/>
                <a:cs typeface="Arial" charset="0"/>
              </a:rPr>
              <a:t>Aspirazionale</a:t>
            </a:r>
            <a:endParaRPr lang="nb-NO" sz="2400" dirty="0">
              <a:solidFill>
                <a:prstClr val="black"/>
              </a:solidFill>
              <a:latin typeface="Arial" charset="0"/>
              <a:ea typeface="Arial" charset="0"/>
              <a:cs typeface="Arial" charset="0"/>
            </a:endParaRPr>
          </a:p>
          <a:p>
            <a:pPr marL="411480" indent="-411480" defTabSz="1097280" fontAlgn="base">
              <a:buFont typeface="Arial" charset="0"/>
              <a:buChar char="•"/>
              <a:defRPr/>
            </a:pPr>
            <a:r>
              <a:rPr lang="nb-NO" sz="2400" dirty="0" err="1">
                <a:solidFill>
                  <a:prstClr val="black"/>
                </a:solidFill>
                <a:latin typeface="Arial" charset="0"/>
                <a:ea typeface="Arial" charset="0"/>
                <a:cs typeface="Arial" charset="0"/>
              </a:rPr>
              <a:t>Permesso </a:t>
            </a:r>
            <a:r>
              <a:rPr lang="nb-NO" sz="2400" dirty="0">
                <a:solidFill>
                  <a:prstClr val="black"/>
                </a:solidFill>
                <a:latin typeface="Arial" charset="0"/>
                <a:ea typeface="Arial" charset="0"/>
                <a:cs typeface="Arial" charset="0"/>
              </a:rPr>
              <a:t>di giocare</a:t>
            </a:r>
          </a:p>
          <a:p>
            <a:pPr marL="411480" indent="-411480" defTabSz="1097280" fontAlgn="base">
              <a:buFont typeface="Arial" charset="0"/>
              <a:buChar char="•"/>
              <a:defRPr/>
            </a:pPr>
            <a:r>
              <a:rPr lang="nb-NO" sz="2400" dirty="0" err="1">
                <a:solidFill>
                  <a:prstClr val="black"/>
                </a:solidFill>
                <a:latin typeface="Arial" charset="0"/>
                <a:ea typeface="Arial" charset="0"/>
                <a:cs typeface="Arial" charset="0"/>
              </a:rPr>
              <a:t>Accidentale</a:t>
            </a:r>
            <a:endParaRPr lang="nb-NO" sz="2400" dirty="0">
              <a:solidFill>
                <a:prstClr val="black"/>
              </a:solidFill>
              <a:latin typeface="Arial" charset="0"/>
              <a:ea typeface="Arial" charset="0"/>
              <a:cs typeface="Arial" charset="0"/>
            </a:endParaRPr>
          </a:p>
          <a:p>
            <a:pPr marL="411480" indent="-411480" defTabSz="1097280" fontAlgn="base">
              <a:buFont typeface="Arial" charset="0"/>
              <a:buChar char="•"/>
              <a:defRPr/>
            </a:pPr>
            <a:endParaRPr lang="nb-NO" sz="2400" dirty="0">
              <a:solidFill>
                <a:prstClr val="black"/>
              </a:solidFill>
              <a:latin typeface="Arial" charset="0"/>
              <a:ea typeface="Arial" charset="0"/>
              <a:cs typeface="Arial" charset="0"/>
            </a:endParaRPr>
          </a:p>
          <a:p>
            <a:pPr marL="411480" indent="-411480" defTabSz="1097280" fontAlgn="base">
              <a:buFont typeface="Arial" charset="0"/>
              <a:buChar char="•"/>
              <a:defRPr/>
            </a:pPr>
            <a:endParaRPr lang="nb-NO" sz="2400" dirty="0">
              <a:solidFill>
                <a:prstClr val="black"/>
              </a:solidFill>
              <a:latin typeface="Arial" charset="0"/>
              <a:ea typeface="Arial" charset="0"/>
              <a:cs typeface="Arial" charset="0"/>
            </a:endParaRPr>
          </a:p>
          <a:p>
            <a:pPr marL="411480" indent="-411480" defTabSz="1097280" fontAlgn="base">
              <a:buFont typeface="Arial" charset="0"/>
              <a:buChar char="•"/>
              <a:defRPr/>
            </a:pPr>
            <a:endParaRPr lang="nb-NO" sz="2400" dirty="0">
              <a:solidFill>
                <a:prstClr val="black"/>
              </a:solidFill>
              <a:latin typeface="Arial" charset="0"/>
              <a:ea typeface="Arial" charset="0"/>
              <a:cs typeface="Arial" charset="0"/>
            </a:endParaRPr>
          </a:p>
          <a:p>
            <a:pPr marL="411480" indent="-411480" defTabSz="1097280" fontAlgn="base">
              <a:buFont typeface="Arial" charset="0"/>
              <a:buChar char="•"/>
              <a:defRPr/>
            </a:pPr>
            <a:endParaRPr lang="nb-NO" sz="2400" dirty="0">
              <a:solidFill>
                <a:prstClr val="black"/>
              </a:solidFill>
              <a:latin typeface="Arial" charset="0"/>
              <a:ea typeface="Arial" charset="0"/>
              <a:cs typeface="Arial" charset="0"/>
            </a:endParaRPr>
          </a:p>
          <a:p>
            <a:pPr marL="411480" indent="-411480" defTabSz="1097280" fontAlgn="base">
              <a:buFont typeface="Arial" charset="0"/>
              <a:buChar char="•"/>
              <a:defRPr/>
            </a:pPr>
            <a:r>
              <a:rPr lang="nb-NO" sz="2400" dirty="0" err="1">
                <a:solidFill>
                  <a:prstClr val="black"/>
                </a:solidFill>
                <a:latin typeface="Arial" charset="0"/>
                <a:ea typeface="Arial" charset="0"/>
                <a:cs typeface="Arial" charset="0"/>
              </a:rPr>
              <a:t>Lencioni</a:t>
            </a:r>
            <a:r>
              <a:rPr lang="nb-NO" sz="2400" dirty="0">
                <a:solidFill>
                  <a:prstClr val="black"/>
                </a:solidFill>
                <a:latin typeface="Arial" charset="0"/>
                <a:ea typeface="Arial" charset="0"/>
                <a:cs typeface="Arial" charset="0"/>
              </a:rPr>
              <a:t>, 2002</a:t>
            </a:r>
          </a:p>
          <a:p>
            <a:pPr marL="411480" indent="-411480" defTabSz="1097280" fontAlgn="base">
              <a:buFont typeface="Arial" charset="0"/>
              <a:buChar char="•"/>
              <a:defRPr/>
            </a:pPr>
            <a:endParaRPr lang="nb-NO" sz="2400" dirty="0">
              <a:solidFill>
                <a:prstClr val="black"/>
              </a:solidFill>
              <a:latin typeface="Arial" charset="0"/>
              <a:ea typeface="Arial" charset="0"/>
              <a:cs typeface="Arial" charset="0"/>
            </a:endParaRPr>
          </a:p>
          <a:p>
            <a:pPr defTabSz="1097280" fontAlgn="base">
              <a:defRPr/>
            </a:pPr>
            <a:endParaRPr lang="nb-NO" sz="2400" dirty="0">
              <a:solidFill>
                <a:prstClr val="black"/>
              </a:solidFill>
              <a:latin typeface="Arial" charset="0"/>
              <a:ea typeface="Arial" charset="0"/>
              <a:cs typeface="Arial" charset="0"/>
            </a:endParaRPr>
          </a:p>
          <a:p>
            <a:pPr defTabSz="1097280" fontAlgn="base">
              <a:defRPr/>
            </a:pPr>
            <a:endParaRPr lang="nb-NO" sz="2400" dirty="0">
              <a:solidFill>
                <a:prstClr val="black"/>
              </a:solidFill>
              <a:latin typeface="Arial" charset="0"/>
              <a:ea typeface="Arial" charset="0"/>
              <a:cs typeface="Arial" charset="0"/>
            </a:endParaRPr>
          </a:p>
          <a:p>
            <a:pPr defTabSz="1097280">
              <a:defRPr/>
            </a:pPr>
            <a:br>
              <a:rPr lang="nb-NO" sz="2400" dirty="0">
                <a:solidFill>
                  <a:prstClr val="black"/>
                </a:solidFill>
                <a:latin typeface="Arial" charset="0"/>
                <a:ea typeface="Arial" charset="0"/>
                <a:cs typeface="Arial" charset="0"/>
              </a:rPr>
            </a:br>
            <a:endParaRPr lang="nb-NO" sz="2400" dirty="0">
              <a:solidFill>
                <a:prstClr val="black"/>
              </a:solidFill>
              <a:latin typeface="Arial" charset="0"/>
              <a:ea typeface="Arial" charset="0"/>
              <a:cs typeface="Arial" charset="0"/>
            </a:endParaRPr>
          </a:p>
        </p:txBody>
      </p:sp>
      <p:sp>
        <p:nvSpPr>
          <p:cNvPr id="8" name="Rektangel 7"/>
          <p:cNvSpPr/>
          <p:nvPr/>
        </p:nvSpPr>
        <p:spPr>
          <a:xfrm>
            <a:off x="7172661" y="3893201"/>
            <a:ext cx="240772" cy="424732"/>
          </a:xfrm>
          <a:prstGeom prst="rect">
            <a:avLst/>
          </a:prstGeom>
        </p:spPr>
        <p:txBody>
          <a:bodyPr wrap="none">
            <a:spAutoFit/>
          </a:bodyPr>
          <a:lstStyle/>
          <a:p>
            <a:pPr defTabSz="1097280">
              <a:defRPr/>
            </a:pPr>
            <a:r>
              <a:rPr lang="sk-SK" sz="2160" dirty="0">
                <a:solidFill>
                  <a:prstClr val="black"/>
                </a:solidFill>
                <a:latin typeface="Aptos" panose="02110004020202020204"/>
              </a:rPr>
              <a:t> </a:t>
            </a:r>
            <a:endParaRPr lang="nb-NO" sz="2160" dirty="0">
              <a:solidFill>
                <a:prstClr val="black"/>
              </a:solidFill>
              <a:latin typeface="Aptos" panose="02110004020202020204"/>
            </a:endParaRPr>
          </a:p>
        </p:txBody>
      </p:sp>
      <p:sp>
        <p:nvSpPr>
          <p:cNvPr id="9" name="Rektangel 8"/>
          <p:cNvSpPr/>
          <p:nvPr/>
        </p:nvSpPr>
        <p:spPr>
          <a:xfrm>
            <a:off x="7172661" y="3893201"/>
            <a:ext cx="240772" cy="424732"/>
          </a:xfrm>
          <a:prstGeom prst="rect">
            <a:avLst/>
          </a:prstGeom>
        </p:spPr>
        <p:txBody>
          <a:bodyPr wrap="none">
            <a:spAutoFit/>
          </a:bodyPr>
          <a:lstStyle/>
          <a:p>
            <a:pPr defTabSz="1097280">
              <a:defRPr/>
            </a:pPr>
            <a:r>
              <a:rPr lang="sk-SK" sz="2160" dirty="0">
                <a:solidFill>
                  <a:prstClr val="black"/>
                </a:solidFill>
                <a:latin typeface="Aptos" panose="02110004020202020204"/>
              </a:rPr>
              <a:t> </a:t>
            </a:r>
            <a:endParaRPr lang="nb-NO" sz="2160" dirty="0">
              <a:solidFill>
                <a:prstClr val="black"/>
              </a:solidFill>
              <a:latin typeface="Aptos" panose="02110004020202020204"/>
            </a:endParaRPr>
          </a:p>
        </p:txBody>
      </p:sp>
      <p:sp>
        <p:nvSpPr>
          <p:cNvPr id="10" name="Rektangel 9"/>
          <p:cNvSpPr/>
          <p:nvPr/>
        </p:nvSpPr>
        <p:spPr>
          <a:xfrm>
            <a:off x="7172661" y="3893201"/>
            <a:ext cx="240772" cy="424732"/>
          </a:xfrm>
          <a:prstGeom prst="rect">
            <a:avLst/>
          </a:prstGeom>
        </p:spPr>
        <p:txBody>
          <a:bodyPr wrap="none">
            <a:spAutoFit/>
          </a:bodyPr>
          <a:lstStyle/>
          <a:p>
            <a:pPr defTabSz="1097280">
              <a:defRPr/>
            </a:pPr>
            <a:r>
              <a:rPr lang="sk-SK" sz="2160" dirty="0">
                <a:solidFill>
                  <a:prstClr val="black"/>
                </a:solidFill>
                <a:latin typeface="Aptos" panose="02110004020202020204"/>
              </a:rPr>
              <a:t> </a:t>
            </a:r>
            <a:endParaRPr lang="nb-NO" sz="2160" dirty="0">
              <a:solidFill>
                <a:prstClr val="black"/>
              </a:solidFill>
              <a:latin typeface="Aptos" panose="02110004020202020204"/>
            </a:endParaRPr>
          </a:p>
        </p:txBody>
      </p:sp>
    </p:spTree>
    <p:extLst>
      <p:ext uri="{BB962C8B-B14F-4D97-AF65-F5344CB8AC3E}">
        <p14:creationId xmlns:p14="http://schemas.microsoft.com/office/powerpoint/2010/main" val="216389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animEffect transition="in" filter="fade">
                                      <p:cBhvr>
                                        <p:cTn id="11" dur="500"/>
                                        <p:tgtEl>
                                          <p:spTgt spid="3">
                                            <p:txEl>
                                              <p:pRg st="2" end="2"/>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fade">
                                      <p:cBhvr>
                                        <p:cTn id="15" dur="500"/>
                                        <p:tgtEl>
                                          <p:spTgt spid="3">
                                            <p:txEl>
                                              <p:pRg st="3" end="3"/>
                                            </p:txEl>
                                          </p:spTgt>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fade">
                                      <p:cBhvr>
                                        <p:cTn id="19" dur="500"/>
                                        <p:tgtEl>
                                          <p:spTgt spid="3">
                                            <p:txEl>
                                              <p:pRg st="4" end="4"/>
                                            </p:txEl>
                                          </p:spTgt>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animEffect transition="in" filter="fade">
                                      <p:cBhvr>
                                        <p:cTn id="23"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9.xml><?xml version="1.0" encoding="utf-8"?>
<p:sld xmlns:a14="http://schemas.microsoft.com/office/drawing/2010/main"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e 5"/>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8515600" y="2404534"/>
            <a:ext cx="6196079" cy="4901954"/>
          </a:xfrm>
          <a:prstGeom prst="ellipse">
            <a:avLst/>
          </a:prstGeom>
          <a:ln>
            <a:noFill/>
          </a:ln>
          <a:effectLst>
            <a:softEdge rad="112500"/>
          </a:effectLst>
        </p:spPr>
      </p:pic>
      <p:sp>
        <p:nvSpPr>
          <p:cNvPr id="13" name="Tittel 2">
            <a:extLst>
              <a:ext uri="{FF2B5EF4-FFF2-40B4-BE49-F238E27FC236}">
                <a16:creationId xmlns:a16="http://schemas.microsoft.com/office/drawing/2014/main" id="{0130F847-9A87-AB4D-8D0D-FF9DA6C9AB2A}"/>
              </a:ext>
            </a:extLst>
          </p:cNvPr>
          <p:cNvSpPr txBox="1">
            <a:spLocks/>
          </p:cNvSpPr>
          <p:nvPr/>
        </p:nvSpPr>
        <p:spPr>
          <a:xfrm>
            <a:off x="674125" y="157277"/>
            <a:ext cx="13282151" cy="1349654"/>
          </a:xfrm>
          <a:prstGeom prst="rect">
            <a:avLst/>
          </a:prstGeom>
        </p:spPr>
        <p:txBody>
          <a:bodyPr vert="horz" lIns="109728" tIns="54864" rIns="109728" bIns="54864" rtlCol="0" anchor="b" anchorCtr="0">
            <a:normAutofit/>
          </a:bodyPr>
          <a:lstStyle>
            <a:lvl1pPr algn="l" defTabSz="457200" rtl="0" eaLnBrk="1" latinLnBrk="0" hangingPunct="1">
              <a:spcBef>
                <a:spcPct val="0"/>
              </a:spcBef>
              <a:buNone/>
              <a:defRPr sz="3600" b="1" i="0" kern="1200">
                <a:solidFill>
                  <a:schemeClr val="tx1"/>
                </a:solidFill>
                <a:latin typeface="Arial"/>
                <a:ea typeface="+mj-ea"/>
                <a:cs typeface="Arial"/>
              </a:defRPr>
            </a:lvl1pPr>
          </a:lstStyle>
          <a:p>
            <a:pPr defTabSz="1097280">
              <a:lnSpc>
                <a:spcPct val="90000"/>
              </a:lnSpc>
              <a:spcAft>
                <a:spcPts val="720"/>
              </a:spcAft>
              <a:defRPr/>
            </a:pPr>
            <a:r>
              <a:rPr lang="en-US" sz="2880" dirty="0">
                <a:solidFill>
                  <a:prstClr val="black"/>
                </a:solidFill>
                <a:latin typeface="Aptos Display" panose="02110004020202020204"/>
              </a:rPr>
              <a:t>Un quadro informatico accurato e riconosciuto (RCP) è fondamentale per il processo decisionale</a:t>
            </a:r>
          </a:p>
        </p:txBody>
      </p:sp>
      <p:sp>
        <p:nvSpPr>
          <p:cNvPr id="3" name="TekstSylinder 2"/>
          <p:cNvSpPr txBox="1"/>
          <p:nvPr/>
        </p:nvSpPr>
        <p:spPr>
          <a:xfrm>
            <a:off x="445313" y="1645919"/>
            <a:ext cx="9186367" cy="6419850"/>
          </a:xfrm>
          <a:prstGeom prst="rect">
            <a:avLst/>
          </a:prstGeom>
        </p:spPr>
        <p:txBody>
          <a:bodyPr vert="horz" lIns="109728" tIns="54864" rIns="109728" bIns="54864" rtlCol="0" anchor="t">
            <a:noAutofit/>
          </a:bodyPr>
          <a:lstStyle/>
          <a:p>
            <a:pPr marL="457188" indent="-274320" defTabSz="1097280">
              <a:lnSpc>
                <a:spcPct val="90000"/>
              </a:lnSpc>
              <a:spcAft>
                <a:spcPts val="720"/>
              </a:spcAft>
              <a:buFont typeface="Arial" panose="020B0604020202020204" pitchFamily="34" charset="0"/>
              <a:buChar char="•"/>
              <a:defRPr/>
            </a:pPr>
            <a:r>
              <a:rPr lang="en-US" sz="2400" dirty="0">
                <a:solidFill>
                  <a:prstClr val="black"/>
                </a:solidFill>
                <a:latin typeface="Aptos" panose="02110004020202020204"/>
              </a:rPr>
              <a:t>Il processo decisionale basato sull'interazione umana richiede una consapevolezza condivisa della situazione da parte del CTS </a:t>
            </a:r>
          </a:p>
          <a:p>
            <a:pPr marL="457188" indent="-274320" defTabSz="1097280">
              <a:lnSpc>
                <a:spcPct val="90000"/>
              </a:lnSpc>
              <a:spcAft>
                <a:spcPts val="720"/>
              </a:spcAft>
              <a:buFont typeface="Arial" panose="020B0604020202020204" pitchFamily="34" charset="0"/>
              <a:buChar char="•"/>
              <a:defRPr/>
            </a:pPr>
            <a:endParaRPr lang="en-US" sz="2400" dirty="0">
              <a:solidFill>
                <a:prstClr val="black"/>
              </a:solidFill>
              <a:latin typeface="Aptos" panose="02110004020202020204"/>
            </a:endParaRPr>
          </a:p>
          <a:p>
            <a:pPr marL="457188" indent="-274320" defTabSz="1097280">
              <a:lnSpc>
                <a:spcPct val="90000"/>
              </a:lnSpc>
              <a:spcAft>
                <a:spcPts val="720"/>
              </a:spcAft>
              <a:buFont typeface="Arial" panose="020B0604020202020204" pitchFamily="34" charset="0"/>
              <a:buChar char="•"/>
              <a:defRPr/>
            </a:pPr>
            <a:r>
              <a:rPr lang="en-US" sz="2400" b="1" dirty="0">
                <a:solidFill>
                  <a:prstClr val="black"/>
                </a:solidFill>
                <a:latin typeface="Aptos" panose="02110004020202020204"/>
              </a:rPr>
              <a:t>La consapevolezza della situazione informatica </a:t>
            </a:r>
            <a:r>
              <a:rPr lang="en-US" sz="2400" dirty="0">
                <a:solidFill>
                  <a:prstClr val="black"/>
                </a:solidFill>
                <a:latin typeface="Aptos" panose="02110004020202020204"/>
              </a:rPr>
              <a:t>(CSA) influenza il controllo organizzativo nel suo cyberspazio </a:t>
            </a:r>
          </a:p>
          <a:p>
            <a:pPr marL="457188" indent="-274320" defTabSz="1097280">
              <a:lnSpc>
                <a:spcPct val="90000"/>
              </a:lnSpc>
              <a:spcAft>
                <a:spcPts val="720"/>
              </a:spcAft>
              <a:buFont typeface="Arial" panose="020B0604020202020204" pitchFamily="34" charset="0"/>
              <a:buChar char="•"/>
              <a:defRPr/>
            </a:pPr>
            <a:endParaRPr lang="en-US" sz="2400" dirty="0">
              <a:solidFill>
                <a:prstClr val="black"/>
              </a:solidFill>
              <a:latin typeface="Aptos" panose="02110004020202020204"/>
            </a:endParaRPr>
          </a:p>
          <a:p>
            <a:pPr marL="457188" indent="-274320" defTabSz="1097280">
              <a:lnSpc>
                <a:spcPct val="90000"/>
              </a:lnSpc>
              <a:spcAft>
                <a:spcPts val="720"/>
              </a:spcAft>
              <a:buFont typeface="Arial" panose="020B0604020202020204" pitchFamily="34" charset="0"/>
              <a:buChar char="•"/>
              <a:defRPr/>
            </a:pPr>
            <a:r>
              <a:rPr lang="en-US" sz="2400" dirty="0">
                <a:solidFill>
                  <a:prstClr val="black"/>
                </a:solidFill>
                <a:latin typeface="Aptos" panose="02110004020202020204"/>
              </a:rPr>
              <a:t>Barford et al. (2009) 7 criteri per la CSA</a:t>
            </a:r>
          </a:p>
          <a:p>
            <a:pPr marL="1280128" lvl="1" indent="-274320" defTabSz="1097280">
              <a:lnSpc>
                <a:spcPct val="90000"/>
              </a:lnSpc>
              <a:spcAft>
                <a:spcPts val="720"/>
              </a:spcAft>
              <a:buFont typeface="Arial" panose="020B0604020202020204" pitchFamily="34" charset="0"/>
              <a:buChar char="•"/>
              <a:defRPr/>
            </a:pPr>
            <a:r>
              <a:rPr lang="en-US" sz="2400" dirty="0">
                <a:solidFill>
                  <a:prstClr val="black"/>
                </a:solidFill>
                <a:latin typeface="Aptos" panose="02110004020202020204"/>
              </a:rPr>
              <a:t>Consapevolezza della situazione attuale </a:t>
            </a:r>
          </a:p>
          <a:p>
            <a:pPr marL="1280128" lvl="1" indent="-274320" defTabSz="1097280">
              <a:lnSpc>
                <a:spcPct val="90000"/>
              </a:lnSpc>
              <a:spcAft>
                <a:spcPts val="720"/>
              </a:spcAft>
              <a:buFont typeface="Arial" panose="020B0604020202020204" pitchFamily="34" charset="0"/>
              <a:buChar char="•"/>
              <a:defRPr/>
            </a:pPr>
            <a:r>
              <a:rPr lang="en-US" sz="2400" dirty="0">
                <a:solidFill>
                  <a:prstClr val="black"/>
                </a:solidFill>
                <a:latin typeface="Aptos" panose="02110004020202020204"/>
              </a:rPr>
              <a:t>Consapevolezza dell'impatto dell'attacco </a:t>
            </a:r>
          </a:p>
          <a:p>
            <a:pPr marL="1280128" lvl="1" indent="-274320" defTabSz="1097280">
              <a:lnSpc>
                <a:spcPct val="90000"/>
              </a:lnSpc>
              <a:spcAft>
                <a:spcPts val="720"/>
              </a:spcAft>
              <a:buFont typeface="Arial" panose="020B0604020202020204" pitchFamily="34" charset="0"/>
              <a:buChar char="•"/>
              <a:defRPr/>
            </a:pPr>
            <a:r>
              <a:rPr lang="en-US" sz="2400" dirty="0">
                <a:solidFill>
                  <a:prstClr val="black"/>
                </a:solidFill>
                <a:latin typeface="Aptos" panose="02110004020202020204"/>
              </a:rPr>
              <a:t>Consapevolezza di come si evolvono le situazioni </a:t>
            </a:r>
          </a:p>
          <a:p>
            <a:pPr marL="1280128" lvl="1" indent="-274320" defTabSz="1097280">
              <a:lnSpc>
                <a:spcPct val="90000"/>
              </a:lnSpc>
              <a:spcAft>
                <a:spcPts val="720"/>
              </a:spcAft>
              <a:buFont typeface="Arial" panose="020B0604020202020204" pitchFamily="34" charset="0"/>
              <a:buChar char="•"/>
              <a:defRPr/>
            </a:pPr>
            <a:r>
              <a:rPr lang="en-US" sz="2400" dirty="0">
                <a:solidFill>
                  <a:prstClr val="black"/>
                </a:solidFill>
                <a:latin typeface="Aptos" panose="02110004020202020204"/>
              </a:rPr>
              <a:t>Consapevolezza dei comportamenti ostili </a:t>
            </a:r>
          </a:p>
          <a:p>
            <a:pPr marL="1280128" lvl="1" indent="-274320" defTabSz="1097280">
              <a:lnSpc>
                <a:spcPct val="90000"/>
              </a:lnSpc>
              <a:spcAft>
                <a:spcPts val="720"/>
              </a:spcAft>
              <a:buFont typeface="Arial" panose="020B0604020202020204" pitchFamily="34" charset="0"/>
              <a:buChar char="•"/>
              <a:defRPr/>
            </a:pPr>
            <a:r>
              <a:rPr lang="en-US" sz="2400" dirty="0">
                <a:solidFill>
                  <a:prstClr val="black"/>
                </a:solidFill>
                <a:latin typeface="Aptos" panose="02110004020202020204"/>
              </a:rPr>
              <a:t>Consapevolezza delle cause e delle modalità della situazione attuale </a:t>
            </a:r>
          </a:p>
          <a:p>
            <a:pPr marL="1280128" lvl="1" indent="-274320" defTabSz="1097280">
              <a:lnSpc>
                <a:spcPct val="90000"/>
              </a:lnSpc>
              <a:spcAft>
                <a:spcPts val="720"/>
              </a:spcAft>
              <a:buFont typeface="Arial" panose="020B0604020202020204" pitchFamily="34" charset="0"/>
              <a:buChar char="•"/>
              <a:defRPr/>
            </a:pPr>
            <a:r>
              <a:rPr lang="en-US" sz="2400" dirty="0">
                <a:solidFill>
                  <a:prstClr val="black"/>
                </a:solidFill>
                <a:latin typeface="Aptos" panose="02110004020202020204"/>
              </a:rPr>
              <a:t>Consapevolezza della qualità e dell'affidabilità delle informazioni CSA</a:t>
            </a:r>
          </a:p>
          <a:p>
            <a:pPr marL="1280128" lvl="1" indent="-274320" defTabSz="1097280">
              <a:lnSpc>
                <a:spcPct val="90000"/>
              </a:lnSpc>
              <a:spcAft>
                <a:spcPts val="720"/>
              </a:spcAft>
              <a:buFont typeface="Arial" panose="020B0604020202020204" pitchFamily="34" charset="0"/>
              <a:buChar char="•"/>
              <a:defRPr/>
            </a:pPr>
            <a:r>
              <a:rPr lang="en-US" sz="2400" dirty="0">
                <a:solidFill>
                  <a:prstClr val="black"/>
                </a:solidFill>
                <a:latin typeface="Aptos" panose="02110004020202020204"/>
              </a:rPr>
              <a:t>Valutazione dei futuri plausibili della situazione attuale</a:t>
            </a:r>
          </a:p>
        </p:txBody>
      </p:sp>
      <p:sp>
        <p:nvSpPr>
          <p:cNvPr id="2" name="Plassholder for lysbildenummer 1"/>
          <p:cNvSpPr>
            <a:spLocks noGrp="1"/>
          </p:cNvSpPr>
          <p:nvPr>
            <p:ph type="sldNum" sz="quarter" idx="12"/>
          </p:nvPr>
        </p:nvSpPr>
        <p:spPr>
          <a:xfrm>
            <a:off x="10893247" y="7627621"/>
            <a:ext cx="3291840" cy="438150"/>
          </a:xfrm>
        </p:spPr>
        <p:txBody>
          <a:bodyPr vert="horz" lIns="109728" tIns="54864" rIns="109728" bIns="54864" rtlCol="0" anchor="ctr">
            <a:normAutofit/>
          </a:bodyPr>
          <a:lstStyle/>
          <a:p>
            <a:pPr defTabSz="1097280">
              <a:spcAft>
                <a:spcPts val="720"/>
              </a:spcAft>
              <a:defRPr/>
            </a:pPr>
            <a:fld id="{91853A39-49B3-554A-AE82-85611CEBD8E3}" type="slidenum">
              <a:rPr lang="en-US">
                <a:solidFill>
                  <a:prstClr val="white"/>
                </a:solidFill>
                <a:latin typeface="Calibri" panose="020F0502020204030204"/>
              </a:rPr>
              <a:t>79</a:t>
            </a:fld>
            <a:endParaRPr lang="en-US">
              <a:solidFill>
                <a:prstClr val="white"/>
              </a:solidFill>
              <a:latin typeface="Calibri" panose="020F0502020204030204"/>
            </a:endParaRPr>
          </a:p>
        </p:txBody>
      </p:sp>
    </p:spTree>
    <p:extLst>
      <p:ext uri="{BB962C8B-B14F-4D97-AF65-F5344CB8AC3E}">
        <p14:creationId xmlns:p14="http://schemas.microsoft.com/office/powerpoint/2010/main" val="238248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DFBBADA-6E63-2999-5F9B-D21031AEABA1}"/>
              </a:ext>
            </a:extLst>
          </p:cNvPr>
          <p:cNvSpPr>
            <a:spLocks noGrp="1"/>
          </p:cNvSpPr>
          <p:nvPr>
            <p:ph type="body" sz="quarter" idx="13"/>
          </p:nvPr>
        </p:nvSpPr>
        <p:spPr/>
        <p:txBody>
          <a:bodyPr/>
          <a:lstStyle/>
          <a:p>
            <a:r>
              <a:rPr lang="nb-NO" dirty="0"/>
              <a:t>Cybersecurity (NIST 2019)</a:t>
            </a:r>
            <a:endParaRPr lang="en-GB" dirty="0"/>
          </a:p>
        </p:txBody>
      </p:sp>
      <p:sp>
        <p:nvSpPr>
          <p:cNvPr id="3" name="Text Placeholder 2">
            <a:extLst>
              <a:ext uri="{FF2B5EF4-FFF2-40B4-BE49-F238E27FC236}">
                <a16:creationId xmlns:a16="http://schemas.microsoft.com/office/drawing/2014/main" id="{4F884D2E-B09D-7DD0-45D9-0C0FE64A4E3F}"/>
              </a:ext>
            </a:extLst>
          </p:cNvPr>
          <p:cNvSpPr>
            <a:spLocks noGrp="1"/>
          </p:cNvSpPr>
          <p:nvPr>
            <p:ph type="body" sz="quarter" idx="14"/>
          </p:nvPr>
        </p:nvSpPr>
        <p:spPr/>
        <p:txBody>
          <a:bodyPr/>
          <a:lstStyle/>
          <a:p>
            <a:r>
              <a:rPr lang="en-GB" b="1" dirty="0"/>
              <a:t>Definizione: </a:t>
            </a:r>
            <a:r>
              <a:rPr lang="en-GB" dirty="0"/>
              <a:t> "La capacità di proteggere o difendere l'uso del cyberspazio dagli attacchi informatici". </a:t>
            </a:r>
          </a:p>
          <a:p>
            <a:r>
              <a:rPr lang="en-GB" b="1" dirty="0"/>
              <a:t>Attacco informatico</a:t>
            </a:r>
            <a:r>
              <a:rPr lang="en-GB" dirty="0"/>
              <a:t>: "Un attacco, tramite il cyberspazio, che prende di mira l'uso del cyberspazio da parte di un'impresa allo scopo di interrompere, disabilitare, distruggere o controllare in modo dannoso un ambiente/infrastruttura informatica o distruggere l'integrità dei dati o rubare informazioni controllate". </a:t>
            </a:r>
          </a:p>
          <a:p>
            <a:r>
              <a:rPr lang="en-GB" b="1" dirty="0"/>
              <a:t>Gli incidenti di sicurezza informatica </a:t>
            </a:r>
            <a:r>
              <a:rPr lang="en-GB" dirty="0"/>
              <a:t>(BIMCO, 2018) possono verificarsi a seguito di: </a:t>
            </a:r>
          </a:p>
          <a:p>
            <a:pPr lvl="1"/>
            <a:r>
              <a:rPr lang="en-GB" dirty="0"/>
              <a:t>un incidente di sicurezza informatica che compromette la disponibilità e l'integrità della tecnologia operativa (OT), ad esempio il danneggiamento dei dati cartografici contenuti in un sistema di visualizzazione delle carte nautiche elettroniche e di informazione (ECDIS)</a:t>
            </a:r>
          </a:p>
          <a:p>
            <a:pPr lvl="1"/>
            <a:r>
              <a:rPr lang="en-GB" dirty="0"/>
              <a:t>un guasto verificatosi durante la manutenzione e l'applicazione di patch al software </a:t>
            </a:r>
          </a:p>
          <a:p>
            <a:pPr lvl="1"/>
            <a:r>
              <a:rPr lang="en-GB" dirty="0"/>
              <a:t>perdita o manipolazione di dati provenienti da sensori esterni, fondamentali per il funzionamento di una nave, inclusi, a titolo esemplificativo ma non esaustivo, i sistemi globali di navigazione satellitare (GNSS). </a:t>
            </a:r>
          </a:p>
        </p:txBody>
      </p:sp>
    </p:spTree>
    <p:custDataLst>
      <p:tags r:id="rId1"/>
    </p:custDataLst>
    <p:extLst>
      <p:ext uri="{BB962C8B-B14F-4D97-AF65-F5344CB8AC3E}">
        <p14:creationId xmlns:p14="http://schemas.microsoft.com/office/powerpoint/2010/main" val="726937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fade">
                                      <p:cBhvr>
                                        <p:cTn id="20" dur="500"/>
                                        <p:tgtEl>
                                          <p:spTgt spid="3">
                                            <p:txEl>
                                              <p:pRg st="3" end="3"/>
                                            </p:tx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500"/>
                                        <p:tgtEl>
                                          <p:spTgt spid="3">
                                            <p:txEl>
                                              <p:pRg st="4" end="4"/>
                                            </p:tx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3">
                                            <p:txEl>
                                              <p:pRg st="5" end="5"/>
                                            </p:txEl>
                                          </p:spTgt>
                                        </p:tgtEl>
                                        <p:attrNameLst>
                                          <p:attrName>style.visibility</p:attrName>
                                        </p:attrNameLst>
                                      </p:cBhvr>
                                      <p:to>
                                        <p:strVal val="visible"/>
                                      </p:to>
                                    </p:set>
                                    <p:animEffect transition="in" filter="fade">
                                      <p:cBhvr>
                                        <p:cTn id="26"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0.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E1CA78-1CA1-6DBF-3CE3-E4F9A046AF0E}"/>
              </a:ext>
            </a:extLst>
          </p:cNvPr>
          <p:cNvSpPr>
            <a:spLocks noGrp="1"/>
          </p:cNvSpPr>
          <p:nvPr>
            <p:ph type="title"/>
          </p:nvPr>
        </p:nvSpPr>
        <p:spPr/>
        <p:txBody>
          <a:bodyPr/>
          <a:lstStyle/>
          <a:p>
            <a:endParaRPr lang="en-GB" dirty="0"/>
          </a:p>
        </p:txBody>
      </p:sp>
      <p:sp>
        <p:nvSpPr>
          <p:cNvPr id="3" name="Content Placeholder 2">
            <a:extLst>
              <a:ext uri="{FF2B5EF4-FFF2-40B4-BE49-F238E27FC236}">
                <a16:creationId xmlns:a16="http://schemas.microsoft.com/office/drawing/2014/main" id="{499CA4EB-0067-F367-7469-AAF11F448EBE}"/>
              </a:ext>
            </a:extLst>
          </p:cNvPr>
          <p:cNvSpPr>
            <a:spLocks noGrp="1"/>
          </p:cNvSpPr>
          <p:nvPr>
            <p:ph sz="half" idx="1"/>
          </p:nvPr>
        </p:nvSpPr>
        <p:spPr/>
        <p:txBody>
          <a:bodyPr/>
          <a:lstStyle/>
          <a:p>
            <a:endParaRPr lang="en-GB"/>
          </a:p>
        </p:txBody>
      </p:sp>
      <p:sp>
        <p:nvSpPr>
          <p:cNvPr id="4" name="Content Placeholder 3">
            <a:extLst>
              <a:ext uri="{FF2B5EF4-FFF2-40B4-BE49-F238E27FC236}">
                <a16:creationId xmlns:a16="http://schemas.microsoft.com/office/drawing/2014/main" id="{48E4079A-6B50-4C23-CDA8-E3FC063028BA}"/>
              </a:ext>
            </a:extLst>
          </p:cNvPr>
          <p:cNvSpPr>
            <a:spLocks noGrp="1"/>
          </p:cNvSpPr>
          <p:nvPr>
            <p:ph sz="half" idx="2"/>
          </p:nvPr>
        </p:nvSpPr>
        <p:spPr/>
        <p:txBody>
          <a:bodyPr/>
          <a:lstStyle/>
          <a:p>
            <a:endParaRPr lang="en-GB"/>
          </a:p>
        </p:txBody>
      </p:sp>
      <p:pic>
        <p:nvPicPr>
          <p:cNvPr id="5" name="Picture 4">
            <a:extLst>
              <a:ext uri="{FF2B5EF4-FFF2-40B4-BE49-F238E27FC236}">
                <a16:creationId xmlns:a16="http://schemas.microsoft.com/office/drawing/2014/main" id="{9B905852-9BC7-4D01-581C-7D7718925C0E}"/>
              </a:ext>
            </a:extLst>
          </p:cNvPr>
          <p:cNvPicPr>
            <a:picLocks noChangeAspect="1"/>
          </p:cNvPicPr>
          <p:nvPr/>
        </p:nvPicPr>
        <p:blipFill>
          <a:blip r:embed="rId2"/>
          <a:stretch>
            <a:fillRect/>
          </a:stretch>
        </p:blipFill>
        <p:spPr>
          <a:xfrm>
            <a:off x="3668042" y="0"/>
            <a:ext cx="7294316" cy="8229600"/>
          </a:xfrm>
          <a:prstGeom prst="ellipse">
            <a:avLst/>
          </a:prstGeom>
          <a:ln>
            <a:noFill/>
          </a:ln>
          <a:effectLst>
            <a:softEdge rad="112500"/>
          </a:effectLst>
        </p:spPr>
      </p:pic>
    </p:spTree>
    <p:extLst>
      <p:ext uri="{BB962C8B-B14F-4D97-AF65-F5344CB8AC3E}">
        <p14:creationId xmlns:p14="http://schemas.microsoft.com/office/powerpoint/2010/main" val="920940320"/>
      </p:ext>
    </p:extLst>
  </p:cSld>
  <p:clrMapOvr>
    <a:masterClrMapping/>
  </p:clrMapOvr>
</p:sld>
</file>

<file path=ppt/slides/slide81.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73E15DCB-420E-4CFA-A719-948C341C27C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47417" y="292162"/>
            <a:ext cx="7347396" cy="5796404"/>
          </a:xfrm>
          <a:prstGeom prst="rect">
            <a:avLst/>
          </a:prstGeom>
        </p:spPr>
      </p:pic>
      <p:pic>
        <p:nvPicPr>
          <p:cNvPr id="5" name="Grafik 4">
            <a:extLst>
              <a:ext uri="{FF2B5EF4-FFF2-40B4-BE49-F238E27FC236}">
                <a16:creationId xmlns:a16="http://schemas.microsoft.com/office/drawing/2014/main" id="{DFBF0D82-66E9-4138-A664-4B06978F337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365242" y="1758966"/>
            <a:ext cx="7265158" cy="4711668"/>
          </a:xfrm>
          <a:prstGeom prst="rect">
            <a:avLst/>
          </a:prstGeom>
        </p:spPr>
      </p:pic>
    </p:spTree>
    <p:extLst>
      <p:ext uri="{BB962C8B-B14F-4D97-AF65-F5344CB8AC3E}">
        <p14:creationId xmlns:p14="http://schemas.microsoft.com/office/powerpoint/2010/main" val="20982263"/>
      </p:ext>
    </p:extLst>
  </p:cSld>
  <p:clrMapOvr>
    <a:masterClrMapping/>
  </p:clrMapOvr>
</p:sld>
</file>

<file path=ppt/slides/slide82.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2AD101-1AAD-538D-E34C-6E1BE2681960}"/>
              </a:ext>
            </a:extLst>
          </p:cNvPr>
          <p:cNvSpPr>
            <a:spLocks noGrp="1"/>
          </p:cNvSpPr>
          <p:nvPr>
            <p:ph type="title"/>
          </p:nvPr>
        </p:nvSpPr>
        <p:spPr/>
        <p:txBody>
          <a:bodyPr/>
          <a:lstStyle/>
          <a:p>
            <a:endParaRPr lang="et-EE" dirty="0"/>
          </a:p>
        </p:txBody>
      </p:sp>
      <p:sp>
        <p:nvSpPr>
          <p:cNvPr id="3" name="Content Placeholder 2">
            <a:extLst>
              <a:ext uri="{FF2B5EF4-FFF2-40B4-BE49-F238E27FC236}">
                <a16:creationId xmlns:a16="http://schemas.microsoft.com/office/drawing/2014/main" id="{F96F6D10-DE4D-D812-406B-56298C78B9F8}"/>
              </a:ext>
            </a:extLst>
          </p:cNvPr>
          <p:cNvSpPr>
            <a:spLocks noGrp="1"/>
          </p:cNvSpPr>
          <p:nvPr>
            <p:ph idx="1"/>
          </p:nvPr>
        </p:nvSpPr>
        <p:spPr/>
        <p:txBody>
          <a:bodyPr/>
          <a:lstStyle/>
          <a:p>
            <a:endParaRPr lang="et-EE" dirty="0"/>
          </a:p>
        </p:txBody>
      </p:sp>
      <p:sp>
        <p:nvSpPr>
          <p:cNvPr id="4" name="Date Placeholder 3">
            <a:extLst>
              <a:ext uri="{FF2B5EF4-FFF2-40B4-BE49-F238E27FC236}">
                <a16:creationId xmlns:a16="http://schemas.microsoft.com/office/drawing/2014/main" id="{F1298B83-83E3-E7D1-D492-349245244FD1}"/>
              </a:ext>
            </a:extLst>
          </p:cNvPr>
          <p:cNvSpPr>
            <a:spLocks noGrp="1"/>
          </p:cNvSpPr>
          <p:nvPr>
            <p:ph type="dt" sz="half" idx="10"/>
          </p:nvPr>
        </p:nvSpPr>
        <p:spPr/>
        <p:txBody>
          <a:bodyPr/>
          <a:lstStyle/>
          <a:p>
            <a:pPr defTabSz="1097280">
              <a:defRPr/>
            </a:pPr>
            <a:endParaRPr lang="nb-NO" dirty="0"/>
          </a:p>
        </p:txBody>
      </p:sp>
      <p:sp>
        <p:nvSpPr>
          <p:cNvPr id="5" name="Slide Number Placeholder 4">
            <a:extLst>
              <a:ext uri="{FF2B5EF4-FFF2-40B4-BE49-F238E27FC236}">
                <a16:creationId xmlns:a16="http://schemas.microsoft.com/office/drawing/2014/main" id="{CF0C719D-7A63-2256-2180-7428246F6519}"/>
              </a:ext>
            </a:extLst>
          </p:cNvPr>
          <p:cNvSpPr>
            <a:spLocks noGrp="1"/>
          </p:cNvSpPr>
          <p:nvPr>
            <p:ph type="sldNum" sz="quarter" idx="12"/>
          </p:nvPr>
        </p:nvSpPr>
        <p:spPr/>
        <p:txBody>
          <a:bodyPr/>
          <a:lstStyle/>
          <a:p>
            <a:pPr defTabSz="1097280">
              <a:defRPr/>
            </a:pPr>
            <a:fld id="{A6E6339C-DE17-4E4C-B690-AB7E8B8C7D3B}" type="slidenum">
              <a:rPr lang="nb-NO"/>
              <a:t>82</a:t>
            </a:fld>
            <a:endParaRPr lang="nb-NO"/>
          </a:p>
        </p:txBody>
      </p:sp>
      <p:pic>
        <p:nvPicPr>
          <p:cNvPr id="6" name="Picture 5">
            <a:extLst>
              <a:ext uri="{FF2B5EF4-FFF2-40B4-BE49-F238E27FC236}">
                <a16:creationId xmlns:a16="http://schemas.microsoft.com/office/drawing/2014/main" id="{1D343086-CC7A-4F6E-162E-18BFBD2558F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457486" y="1759102"/>
            <a:ext cx="9715428" cy="4711397"/>
          </a:xfrm>
          <a:prstGeom prst="rect">
            <a:avLst/>
          </a:prstGeom>
        </p:spPr>
      </p:pic>
      <p:sp>
        <p:nvSpPr>
          <p:cNvPr id="7" name="Oval 6">
            <a:extLst>
              <a:ext uri="{FF2B5EF4-FFF2-40B4-BE49-F238E27FC236}">
                <a16:creationId xmlns:a16="http://schemas.microsoft.com/office/drawing/2014/main" id="{0B0BB01A-3C5D-63C4-C46F-1C23705442C6}"/>
              </a:ext>
            </a:extLst>
          </p:cNvPr>
          <p:cNvSpPr/>
          <p:nvPr/>
        </p:nvSpPr>
        <p:spPr>
          <a:xfrm>
            <a:off x="2628901" y="1668780"/>
            <a:ext cx="3348990" cy="5212080"/>
          </a:xfrm>
          <a:prstGeom prst="ellipse">
            <a:avLst/>
          </a:prstGeom>
          <a:noFill/>
          <a:ln w="38100">
            <a:solidFill>
              <a:srgbClr val="E4067E"/>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097280">
              <a:defRPr/>
            </a:pPr>
            <a:endParaRPr lang="et-EE" sz="2160" dirty="0">
              <a:solidFill>
                <a:prstClr val="white"/>
              </a:solidFill>
              <a:latin typeface="Aptos" panose="02110004020202020204"/>
            </a:endParaRPr>
          </a:p>
        </p:txBody>
      </p:sp>
      <p:sp>
        <p:nvSpPr>
          <p:cNvPr id="8" name="Oval 7">
            <a:extLst>
              <a:ext uri="{FF2B5EF4-FFF2-40B4-BE49-F238E27FC236}">
                <a16:creationId xmlns:a16="http://schemas.microsoft.com/office/drawing/2014/main" id="{02726CE5-24F9-55E7-B682-6EB4B61BFE7E}"/>
              </a:ext>
            </a:extLst>
          </p:cNvPr>
          <p:cNvSpPr/>
          <p:nvPr/>
        </p:nvSpPr>
        <p:spPr>
          <a:xfrm>
            <a:off x="8823925" y="1668780"/>
            <a:ext cx="3348990" cy="5212080"/>
          </a:xfrm>
          <a:prstGeom prst="ellipse">
            <a:avLst/>
          </a:prstGeom>
          <a:noFill/>
          <a:ln w="38100">
            <a:solidFill>
              <a:srgbClr val="E4067E"/>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097280">
              <a:defRPr/>
            </a:pPr>
            <a:endParaRPr lang="et-EE" sz="2160" dirty="0">
              <a:solidFill>
                <a:prstClr val="white"/>
              </a:solidFill>
              <a:latin typeface="Aptos" panose="02110004020202020204"/>
            </a:endParaRPr>
          </a:p>
        </p:txBody>
      </p:sp>
      <p:sp>
        <p:nvSpPr>
          <p:cNvPr id="9" name="Oval 8">
            <a:extLst>
              <a:ext uri="{FF2B5EF4-FFF2-40B4-BE49-F238E27FC236}">
                <a16:creationId xmlns:a16="http://schemas.microsoft.com/office/drawing/2014/main" id="{C6A457A0-3D9F-B7D6-69FE-8B811645D339}"/>
              </a:ext>
            </a:extLst>
          </p:cNvPr>
          <p:cNvSpPr/>
          <p:nvPr/>
        </p:nvSpPr>
        <p:spPr>
          <a:xfrm>
            <a:off x="251461" y="1577341"/>
            <a:ext cx="2206026" cy="2251710"/>
          </a:xfrm>
          <a:prstGeom prst="ellipse">
            <a:avLst/>
          </a:prstGeom>
          <a:solidFill>
            <a:srgbClr val="E4067E"/>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097280">
              <a:defRPr/>
            </a:pPr>
            <a:r>
              <a:rPr lang="nb-NO" sz="2160" dirty="0">
                <a:solidFill>
                  <a:prstClr val="white"/>
                </a:solidFill>
                <a:latin typeface="Aptos" panose="02110004020202020204"/>
              </a:rPr>
              <a:t>IT</a:t>
            </a:r>
            <a:endParaRPr lang="et-EE" sz="2160" dirty="0">
              <a:solidFill>
                <a:prstClr val="white"/>
              </a:solidFill>
              <a:latin typeface="Aptos" panose="02110004020202020204"/>
            </a:endParaRPr>
          </a:p>
        </p:txBody>
      </p:sp>
      <p:sp>
        <p:nvSpPr>
          <p:cNvPr id="10" name="Oval 9">
            <a:extLst>
              <a:ext uri="{FF2B5EF4-FFF2-40B4-BE49-F238E27FC236}">
                <a16:creationId xmlns:a16="http://schemas.microsoft.com/office/drawing/2014/main" id="{0F884AA0-515A-8CCB-0BEF-152CA12C1DB5}"/>
              </a:ext>
            </a:extLst>
          </p:cNvPr>
          <p:cNvSpPr/>
          <p:nvPr/>
        </p:nvSpPr>
        <p:spPr>
          <a:xfrm>
            <a:off x="12344329" y="937261"/>
            <a:ext cx="2206026" cy="2251710"/>
          </a:xfrm>
          <a:prstGeom prst="ellipse">
            <a:avLst/>
          </a:prstGeom>
          <a:solidFill>
            <a:srgbClr val="E4067E"/>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097280">
              <a:defRPr/>
            </a:pPr>
            <a:r>
              <a:rPr lang="nb-NO" sz="2160" dirty="0">
                <a:solidFill>
                  <a:prstClr val="white"/>
                </a:solidFill>
                <a:latin typeface="Aptos" panose="02110004020202020204"/>
              </a:rPr>
              <a:t>Responsabili delle decisioni</a:t>
            </a:r>
            <a:endParaRPr lang="et-EE" sz="2160" dirty="0">
              <a:solidFill>
                <a:prstClr val="white"/>
              </a:solidFill>
              <a:latin typeface="Aptos" panose="02110004020202020204"/>
            </a:endParaRPr>
          </a:p>
        </p:txBody>
      </p:sp>
    </p:spTree>
    <p:extLst>
      <p:ext uri="{BB962C8B-B14F-4D97-AF65-F5344CB8AC3E}">
        <p14:creationId xmlns:p14="http://schemas.microsoft.com/office/powerpoint/2010/main" val="2889619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Lst>
  </p:timing>
</p:sld>
</file>

<file path=ppt/slides/slide83.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9FF01E17-3A3F-E4F9-44DD-020A0B68B341}"/>
              </a:ext>
            </a:extLst>
          </p:cNvPr>
          <p:cNvSpPr>
            <a:spLocks noGrp="1"/>
          </p:cNvSpPr>
          <p:nvPr>
            <p:ph type="title"/>
          </p:nvPr>
        </p:nvSpPr>
        <p:spPr>
          <a:xfrm>
            <a:off x="2774344" y="161210"/>
            <a:ext cx="9698352" cy="1132745"/>
          </a:xfrm>
        </p:spPr>
        <p:txBody>
          <a:bodyPr vert="horz" wrap="square" lIns="109728" tIns="54864" rIns="109728" bIns="54864" rtlCol="0" anchor="b" anchorCtr="0">
            <a:normAutofit/>
          </a:bodyPr>
          <a:lstStyle/>
          <a:p>
            <a:pPr algn="ctr"/>
            <a:r>
              <a:rPr lang="en-US" sz="4800" dirty="0">
                <a:solidFill>
                  <a:schemeClr val="tx1"/>
                </a:solidFill>
                <a:latin typeface="+mj-lt"/>
              </a:rPr>
              <a:t>Ora alcuni stereotipi</a:t>
            </a:r>
          </a:p>
        </p:txBody>
      </p:sp>
      <p:pic>
        <p:nvPicPr>
          <p:cNvPr id="7" name="Online Media 6" title="The IT crowd - Truest moment about tech support">
            <a:hlinkClick r:id="" action="ppaction://media"/>
            <a:extLst>
              <a:ext uri="{FF2B5EF4-FFF2-40B4-BE49-F238E27FC236}">
                <a16:creationId xmlns:a16="http://schemas.microsoft.com/office/drawing/2014/main" id="{0EA6AB1B-AC28-D005-B60E-E5C9562AE736}"/>
              </a:ext>
            </a:extLst>
          </p:cNvPr>
          <p:cNvPicPr>
            <a:picLocks noGrp="1" noRot="1" noChangeAspect="1"/>
          </p:cNvPicPr>
          <p:nvPr>
            <p:ph idx="1"/>
            <a:videoFile r:link="rId1"/>
          </p:nvPr>
        </p:nvPicPr>
        <p:blipFill>
          <a:blip r:embed="rId3"/>
          <a:stretch>
            <a:fillRect/>
          </a:stretch>
        </p:blipFill>
        <p:spPr>
          <a:xfrm>
            <a:off x="1310640" y="1293956"/>
            <a:ext cx="12009120" cy="6755531"/>
          </a:xfrm>
          <a:prstGeom prst="rect">
            <a:avLst/>
          </a:prstGeom>
          <a:ln w="12700">
            <a:noFill/>
          </a:ln>
        </p:spPr>
      </p:pic>
    </p:spTree>
    <p:extLst>
      <p:ext uri="{BB962C8B-B14F-4D97-AF65-F5344CB8AC3E}">
        <p14:creationId xmlns:p14="http://schemas.microsoft.com/office/powerpoint/2010/main" val="976386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84.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94049FD-1546-CF1A-7DEB-8C246888769A}"/>
              </a:ext>
            </a:extLst>
          </p:cNvPr>
          <p:cNvSpPr>
            <a:spLocks noGrp="1"/>
          </p:cNvSpPr>
          <p:nvPr>
            <p:ph type="title"/>
          </p:nvPr>
        </p:nvSpPr>
        <p:spPr/>
        <p:txBody>
          <a:bodyPr/>
          <a:lstStyle/>
          <a:p>
            <a:endParaRPr lang="en-GB"/>
          </a:p>
        </p:txBody>
      </p:sp>
      <p:pic>
        <p:nvPicPr>
          <p:cNvPr id="8" name="Content Placeholder 7">
            <a:extLst>
              <a:ext uri="{FF2B5EF4-FFF2-40B4-BE49-F238E27FC236}">
                <a16:creationId xmlns:a16="http://schemas.microsoft.com/office/drawing/2014/main" id="{E4F76CD5-756E-18D1-3367-32CB823740CB}"/>
              </a:ext>
            </a:extLst>
          </p:cNvPr>
          <p:cNvPicPr>
            <a:picLocks noGrp="1" noChangeAspect="1"/>
          </p:cNvPicPr>
          <p:nvPr>
            <p:ph idx="1"/>
          </p:nvPr>
        </p:nvPicPr>
        <p:blipFill>
          <a:blip r:embed="rId2"/>
          <a:stretch>
            <a:fillRect/>
          </a:stretch>
        </p:blipFill>
        <p:spPr>
          <a:xfrm>
            <a:off x="-92244" y="-54428"/>
            <a:ext cx="5918278" cy="8138160"/>
          </a:xfrm>
          <a:prstGeom prst="rect">
            <a:avLst/>
          </a:prstGeom>
        </p:spPr>
      </p:pic>
      <p:pic>
        <p:nvPicPr>
          <p:cNvPr id="9" name="Picture 8">
            <a:extLst>
              <a:ext uri="{FF2B5EF4-FFF2-40B4-BE49-F238E27FC236}">
                <a16:creationId xmlns:a16="http://schemas.microsoft.com/office/drawing/2014/main" id="{F1A86C28-2140-98C3-ED66-07B6F9EB7452}"/>
              </a:ext>
            </a:extLst>
          </p:cNvPr>
          <p:cNvPicPr>
            <a:picLocks noChangeAspect="1"/>
          </p:cNvPicPr>
          <p:nvPr/>
        </p:nvPicPr>
        <p:blipFill>
          <a:blip r:embed="rId3"/>
          <a:stretch>
            <a:fillRect/>
          </a:stretch>
        </p:blipFill>
        <p:spPr>
          <a:xfrm>
            <a:off x="6039100" y="818575"/>
            <a:ext cx="8768512" cy="5686728"/>
          </a:xfrm>
          <a:prstGeom prst="rect">
            <a:avLst/>
          </a:prstGeom>
        </p:spPr>
      </p:pic>
      <p:sp>
        <p:nvSpPr>
          <p:cNvPr id="10" name="Oval 9">
            <a:extLst>
              <a:ext uri="{FF2B5EF4-FFF2-40B4-BE49-F238E27FC236}">
                <a16:creationId xmlns:a16="http://schemas.microsoft.com/office/drawing/2014/main" id="{94BEA3FB-337A-FD3C-2704-7B13674A777E}"/>
              </a:ext>
            </a:extLst>
          </p:cNvPr>
          <p:cNvSpPr/>
          <p:nvPr/>
        </p:nvSpPr>
        <p:spPr>
          <a:xfrm>
            <a:off x="8820696" y="4451577"/>
            <a:ext cx="1250768" cy="1224643"/>
          </a:xfrm>
          <a:prstGeom prst="ellipse">
            <a:avLst/>
          </a:prstGeom>
          <a:noFill/>
          <a:ln w="38100">
            <a:solidFill>
              <a:srgbClr val="E4067E"/>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097280">
              <a:defRPr/>
            </a:pPr>
            <a:endParaRPr lang="et-EE" sz="2160" dirty="0">
              <a:solidFill>
                <a:prstClr val="white"/>
              </a:solidFill>
              <a:latin typeface="Aptos" panose="02110004020202020204"/>
            </a:endParaRPr>
          </a:p>
        </p:txBody>
      </p:sp>
      <p:sp>
        <p:nvSpPr>
          <p:cNvPr id="11" name="Oval 10">
            <a:extLst>
              <a:ext uri="{FF2B5EF4-FFF2-40B4-BE49-F238E27FC236}">
                <a16:creationId xmlns:a16="http://schemas.microsoft.com/office/drawing/2014/main" id="{87AD14FF-056E-2811-1CC6-2240CFA8497F}"/>
              </a:ext>
            </a:extLst>
          </p:cNvPr>
          <p:cNvSpPr/>
          <p:nvPr/>
        </p:nvSpPr>
        <p:spPr>
          <a:xfrm>
            <a:off x="380456" y="1428750"/>
            <a:ext cx="2480310" cy="935626"/>
          </a:xfrm>
          <a:prstGeom prst="ellipse">
            <a:avLst/>
          </a:prstGeom>
          <a:noFill/>
          <a:ln w="38100">
            <a:solidFill>
              <a:srgbClr val="E4067E"/>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097280">
              <a:defRPr/>
            </a:pPr>
            <a:endParaRPr lang="et-EE" sz="2160" dirty="0">
              <a:solidFill>
                <a:prstClr val="white"/>
              </a:solidFill>
              <a:latin typeface="Aptos" panose="02110004020202020204"/>
            </a:endParaRPr>
          </a:p>
        </p:txBody>
      </p:sp>
      <p:sp>
        <p:nvSpPr>
          <p:cNvPr id="12" name="Oval 11">
            <a:extLst>
              <a:ext uri="{FF2B5EF4-FFF2-40B4-BE49-F238E27FC236}">
                <a16:creationId xmlns:a16="http://schemas.microsoft.com/office/drawing/2014/main" id="{757D413E-7BC8-7BC3-0AC9-B89C64BD171D}"/>
              </a:ext>
            </a:extLst>
          </p:cNvPr>
          <p:cNvSpPr/>
          <p:nvPr/>
        </p:nvSpPr>
        <p:spPr>
          <a:xfrm>
            <a:off x="8252460" y="3863340"/>
            <a:ext cx="847452" cy="823776"/>
          </a:xfrm>
          <a:prstGeom prst="ellipse">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097280">
              <a:defRPr/>
            </a:pPr>
            <a:endParaRPr lang="et-EE" sz="2160" dirty="0">
              <a:solidFill>
                <a:prstClr val="white"/>
              </a:solidFill>
              <a:latin typeface="Aptos" panose="02110004020202020204"/>
            </a:endParaRPr>
          </a:p>
        </p:txBody>
      </p:sp>
      <p:sp>
        <p:nvSpPr>
          <p:cNvPr id="13" name="Oval 12">
            <a:extLst>
              <a:ext uri="{FF2B5EF4-FFF2-40B4-BE49-F238E27FC236}">
                <a16:creationId xmlns:a16="http://schemas.microsoft.com/office/drawing/2014/main" id="{9004D088-9CD5-0C08-5F72-80D1E5057CD0}"/>
              </a:ext>
            </a:extLst>
          </p:cNvPr>
          <p:cNvSpPr/>
          <p:nvPr/>
        </p:nvSpPr>
        <p:spPr>
          <a:xfrm>
            <a:off x="708661" y="7033259"/>
            <a:ext cx="1468733" cy="935626"/>
          </a:xfrm>
          <a:prstGeom prst="ellipse">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097280">
              <a:defRPr/>
            </a:pPr>
            <a:endParaRPr lang="et-EE" sz="2160" dirty="0">
              <a:solidFill>
                <a:prstClr val="white"/>
              </a:solidFill>
              <a:latin typeface="Aptos" panose="02110004020202020204"/>
            </a:endParaRPr>
          </a:p>
        </p:txBody>
      </p:sp>
      <p:sp>
        <p:nvSpPr>
          <p:cNvPr id="14" name="Oval 13">
            <a:extLst>
              <a:ext uri="{FF2B5EF4-FFF2-40B4-BE49-F238E27FC236}">
                <a16:creationId xmlns:a16="http://schemas.microsoft.com/office/drawing/2014/main" id="{1A7F88AF-1F94-60F5-B988-2DCD9FCC2565}"/>
              </a:ext>
            </a:extLst>
          </p:cNvPr>
          <p:cNvSpPr/>
          <p:nvPr/>
        </p:nvSpPr>
        <p:spPr>
          <a:xfrm>
            <a:off x="12777108" y="1616938"/>
            <a:ext cx="847452" cy="823776"/>
          </a:xfrm>
          <a:prstGeom prst="ellipse">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097280">
              <a:defRPr/>
            </a:pPr>
            <a:endParaRPr lang="et-EE" sz="2160" dirty="0">
              <a:solidFill>
                <a:prstClr val="white"/>
              </a:solidFill>
              <a:latin typeface="Aptos" panose="02110004020202020204"/>
            </a:endParaRPr>
          </a:p>
        </p:txBody>
      </p:sp>
      <p:sp>
        <p:nvSpPr>
          <p:cNvPr id="15" name="Oval 14">
            <a:extLst>
              <a:ext uri="{FF2B5EF4-FFF2-40B4-BE49-F238E27FC236}">
                <a16:creationId xmlns:a16="http://schemas.microsoft.com/office/drawing/2014/main" id="{671D98EF-1974-C3BE-CD66-AFBE25D0F57C}"/>
              </a:ext>
            </a:extLst>
          </p:cNvPr>
          <p:cNvSpPr/>
          <p:nvPr/>
        </p:nvSpPr>
        <p:spPr>
          <a:xfrm>
            <a:off x="2177393" y="6316163"/>
            <a:ext cx="1268729" cy="823776"/>
          </a:xfrm>
          <a:prstGeom prst="ellipse">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097280">
              <a:defRPr/>
            </a:pPr>
            <a:endParaRPr lang="et-EE" sz="2160" dirty="0">
              <a:solidFill>
                <a:prstClr val="white"/>
              </a:solidFill>
              <a:latin typeface="Aptos" panose="02110004020202020204"/>
            </a:endParaRPr>
          </a:p>
        </p:txBody>
      </p:sp>
      <p:sp>
        <p:nvSpPr>
          <p:cNvPr id="16" name="Oval 15">
            <a:extLst>
              <a:ext uri="{FF2B5EF4-FFF2-40B4-BE49-F238E27FC236}">
                <a16:creationId xmlns:a16="http://schemas.microsoft.com/office/drawing/2014/main" id="{ACE0594A-6D46-D977-A608-E1E083D5C0C2}"/>
              </a:ext>
            </a:extLst>
          </p:cNvPr>
          <p:cNvSpPr/>
          <p:nvPr/>
        </p:nvSpPr>
        <p:spPr>
          <a:xfrm>
            <a:off x="13508628" y="4240122"/>
            <a:ext cx="847452" cy="823776"/>
          </a:xfrm>
          <a:prstGeom prst="ellipse">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097280">
              <a:defRPr/>
            </a:pPr>
            <a:endParaRPr lang="et-EE" sz="2160" dirty="0">
              <a:solidFill>
                <a:prstClr val="white"/>
              </a:solidFill>
              <a:latin typeface="Aptos" panose="02110004020202020204"/>
            </a:endParaRPr>
          </a:p>
        </p:txBody>
      </p:sp>
      <p:sp>
        <p:nvSpPr>
          <p:cNvPr id="17" name="Oval 16">
            <a:extLst>
              <a:ext uri="{FF2B5EF4-FFF2-40B4-BE49-F238E27FC236}">
                <a16:creationId xmlns:a16="http://schemas.microsoft.com/office/drawing/2014/main" id="{AC3764E5-D0AA-6A41-8CD8-84950048137B}"/>
              </a:ext>
            </a:extLst>
          </p:cNvPr>
          <p:cNvSpPr/>
          <p:nvPr/>
        </p:nvSpPr>
        <p:spPr>
          <a:xfrm>
            <a:off x="582114" y="6115321"/>
            <a:ext cx="847452" cy="823776"/>
          </a:xfrm>
          <a:prstGeom prst="ellipse">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097280">
              <a:defRPr/>
            </a:pPr>
            <a:endParaRPr lang="et-EE" sz="2160" dirty="0">
              <a:solidFill>
                <a:prstClr val="white"/>
              </a:solidFill>
              <a:latin typeface="Aptos" panose="02110004020202020204"/>
            </a:endParaRPr>
          </a:p>
        </p:txBody>
      </p:sp>
    </p:spTree>
    <p:extLst>
      <p:ext uri="{BB962C8B-B14F-4D97-AF65-F5344CB8AC3E}">
        <p14:creationId xmlns:p14="http://schemas.microsoft.com/office/powerpoint/2010/main" val="2301819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5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fade">
                                      <p:cBhvr>
                                        <p:cTn id="32" dur="500"/>
                                        <p:tgtEl>
                                          <p:spTgt spid="17"/>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fade">
                                      <p:cBhvr>
                                        <p:cTn id="37" dur="500"/>
                                        <p:tgtEl>
                                          <p:spTgt spid="14"/>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fade">
                                      <p:cBhvr>
                                        <p:cTn id="4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P spid="14" grpId="0" animBg="1"/>
      <p:bldP spid="15" grpId="0" animBg="1"/>
      <p:bldP spid="16" grpId="0" animBg="1"/>
      <p:bldP spid="17" grpId="0" animBg="1"/>
    </p:bldLst>
  </p:timing>
</p:sld>
</file>

<file path=ppt/slides/slide85.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EAFBA1-CAD2-75CE-23E7-134AF7E416BE}"/>
              </a:ext>
            </a:extLst>
          </p:cNvPr>
          <p:cNvSpPr>
            <a:spLocks noGrp="1"/>
          </p:cNvSpPr>
          <p:nvPr>
            <p:ph type="title"/>
          </p:nvPr>
        </p:nvSpPr>
        <p:spPr/>
        <p:txBody>
          <a:bodyPr/>
          <a:lstStyle/>
          <a:p>
            <a:endParaRPr lang="nb-NO"/>
          </a:p>
        </p:txBody>
      </p:sp>
      <p:sp>
        <p:nvSpPr>
          <p:cNvPr id="3" name="Content Placeholder 2">
            <a:extLst>
              <a:ext uri="{FF2B5EF4-FFF2-40B4-BE49-F238E27FC236}">
                <a16:creationId xmlns:a16="http://schemas.microsoft.com/office/drawing/2014/main" id="{BBBADD3A-7F9B-49BB-A361-1F8FD9AC15E7}"/>
              </a:ext>
            </a:extLst>
          </p:cNvPr>
          <p:cNvSpPr>
            <a:spLocks noGrp="1"/>
          </p:cNvSpPr>
          <p:nvPr>
            <p:ph sz="half" idx="1"/>
          </p:nvPr>
        </p:nvSpPr>
        <p:spPr/>
        <p:txBody>
          <a:bodyPr/>
          <a:lstStyle/>
          <a:p>
            <a:endParaRPr lang="nb-NO"/>
          </a:p>
        </p:txBody>
      </p:sp>
      <p:sp>
        <p:nvSpPr>
          <p:cNvPr id="4" name="Content Placeholder 3">
            <a:extLst>
              <a:ext uri="{FF2B5EF4-FFF2-40B4-BE49-F238E27FC236}">
                <a16:creationId xmlns:a16="http://schemas.microsoft.com/office/drawing/2014/main" id="{9E82DE8F-3F8E-4E1F-23FE-2A54208A4FDF}"/>
              </a:ext>
            </a:extLst>
          </p:cNvPr>
          <p:cNvSpPr>
            <a:spLocks noGrp="1"/>
          </p:cNvSpPr>
          <p:nvPr>
            <p:ph sz="half" idx="2"/>
          </p:nvPr>
        </p:nvSpPr>
        <p:spPr/>
        <p:txBody>
          <a:bodyPr/>
          <a:lstStyle/>
          <a:p>
            <a:endParaRPr lang="nb-NO"/>
          </a:p>
        </p:txBody>
      </p:sp>
      <p:pic>
        <p:nvPicPr>
          <p:cNvPr id="6" name="Picture 5">
            <a:extLst>
              <a:ext uri="{FF2B5EF4-FFF2-40B4-BE49-F238E27FC236}">
                <a16:creationId xmlns:a16="http://schemas.microsoft.com/office/drawing/2014/main" id="{5FA7315F-0B55-9F31-3517-FAF03BA2B4B8}"/>
              </a:ext>
            </a:extLst>
          </p:cNvPr>
          <p:cNvPicPr>
            <a:picLocks noChangeAspect="1"/>
          </p:cNvPicPr>
          <p:nvPr/>
        </p:nvPicPr>
        <p:blipFill>
          <a:blip r:embed="rId2"/>
          <a:stretch>
            <a:fillRect/>
          </a:stretch>
        </p:blipFill>
        <p:spPr>
          <a:xfrm>
            <a:off x="113295" y="79447"/>
            <a:ext cx="14403810" cy="8070707"/>
          </a:xfrm>
          <a:prstGeom prst="rect">
            <a:avLst/>
          </a:prstGeom>
        </p:spPr>
      </p:pic>
      <p:pic>
        <p:nvPicPr>
          <p:cNvPr id="8" name="Picture 7">
            <a:extLst>
              <a:ext uri="{FF2B5EF4-FFF2-40B4-BE49-F238E27FC236}">
                <a16:creationId xmlns:a16="http://schemas.microsoft.com/office/drawing/2014/main" id="{7283FECB-8E26-06B3-6BF6-CFCDA86FF3A3}"/>
              </a:ext>
            </a:extLst>
          </p:cNvPr>
          <p:cNvPicPr>
            <a:picLocks noChangeAspect="1"/>
          </p:cNvPicPr>
          <p:nvPr/>
        </p:nvPicPr>
        <p:blipFill>
          <a:blip r:embed="rId3"/>
          <a:stretch>
            <a:fillRect/>
          </a:stretch>
        </p:blipFill>
        <p:spPr>
          <a:xfrm>
            <a:off x="942086" y="119458"/>
            <a:ext cx="12746228" cy="7990685"/>
          </a:xfrm>
          <a:prstGeom prst="rect">
            <a:avLst/>
          </a:prstGeom>
        </p:spPr>
      </p:pic>
    </p:spTree>
    <p:extLst>
      <p:ext uri="{BB962C8B-B14F-4D97-AF65-F5344CB8AC3E}">
        <p14:creationId xmlns:p14="http://schemas.microsoft.com/office/powerpoint/2010/main" val="2206159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2028E7-5F52-0F64-B3FA-ABFF6C7DD9DE}"/>
              </a:ext>
            </a:extLst>
          </p:cNvPr>
          <p:cNvSpPr>
            <a:spLocks noGrp="1"/>
          </p:cNvSpPr>
          <p:nvPr>
            <p:ph type="title"/>
          </p:nvPr>
        </p:nvSpPr>
        <p:spPr/>
        <p:txBody>
          <a:bodyPr/>
          <a:lstStyle/>
          <a:p>
            <a:r>
              <a:rPr lang="nb-NO" dirty="0"/>
              <a:t>Chi sono gli ingegneri OT?</a:t>
            </a:r>
            <a:endParaRPr lang="en-GB" dirty="0"/>
          </a:p>
        </p:txBody>
      </p:sp>
    </p:spTree>
    <p:extLst>
      <p:ext uri="{BB962C8B-B14F-4D97-AF65-F5344CB8AC3E}">
        <p14:creationId xmlns:p14="http://schemas.microsoft.com/office/powerpoint/2010/main" val="1770648540"/>
      </p:ext>
    </p:extLst>
  </p:cSld>
  <p:clrMapOvr>
    <a:masterClrMapping/>
  </p:clrMapOvr>
</p:sld>
</file>

<file path=ppt/slides/slide87.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C930E0-2650-6873-77B8-46E7A18EDE9D}"/>
              </a:ext>
            </a:extLst>
          </p:cNvPr>
          <p:cNvSpPr>
            <a:spLocks noGrp="1"/>
          </p:cNvSpPr>
          <p:nvPr>
            <p:ph type="title"/>
          </p:nvPr>
        </p:nvSpPr>
        <p:spPr/>
        <p:txBody>
          <a:bodyPr/>
          <a:lstStyle/>
          <a:p>
            <a:pPr algn="ctr"/>
            <a:r>
              <a:rPr lang="nb-NO" dirty="0"/>
              <a:t>Quali sono i carichi di lavoro e i fattori di stress degli operatori?</a:t>
            </a:r>
            <a:endParaRPr lang="en-GB" dirty="0"/>
          </a:p>
        </p:txBody>
      </p:sp>
    </p:spTree>
    <p:extLst>
      <p:ext uri="{BB962C8B-B14F-4D97-AF65-F5344CB8AC3E}">
        <p14:creationId xmlns:p14="http://schemas.microsoft.com/office/powerpoint/2010/main" val="1152884683"/>
      </p:ext>
    </p:extLst>
  </p:cSld>
  <p:clrMapOvr>
    <a:masterClrMapping/>
  </p:clrMapOvr>
</p:sld>
</file>

<file path=ppt/slides/slide88.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07C95C-1F6C-5BD5-0151-357408E2EF47}"/>
              </a:ext>
            </a:extLst>
          </p:cNvPr>
          <p:cNvSpPr>
            <a:spLocks noGrp="1"/>
          </p:cNvSpPr>
          <p:nvPr>
            <p:ph type="title"/>
          </p:nvPr>
        </p:nvSpPr>
        <p:spPr/>
        <p:txBody>
          <a:bodyPr/>
          <a:lstStyle/>
          <a:p>
            <a:r>
              <a:rPr lang="nb-NO" dirty="0"/>
              <a:t>Perché gli infermieri hanno difficoltà?</a:t>
            </a:r>
            <a:endParaRPr lang="en-GB" dirty="0"/>
          </a:p>
        </p:txBody>
      </p:sp>
      <p:sp>
        <p:nvSpPr>
          <p:cNvPr id="3" name="Text Placeholder 2">
            <a:extLst>
              <a:ext uri="{FF2B5EF4-FFF2-40B4-BE49-F238E27FC236}">
                <a16:creationId xmlns:a16="http://schemas.microsoft.com/office/drawing/2014/main" id="{20290000-7F38-2360-8A76-DE947895F3E4}"/>
              </a:ext>
            </a:extLst>
          </p:cNvPr>
          <p:cNvSpPr>
            <a:spLocks noGrp="1"/>
          </p:cNvSpPr>
          <p:nvPr>
            <p:ph type="body" idx="1"/>
          </p:nvPr>
        </p:nvSpPr>
        <p:spPr>
          <a:xfrm>
            <a:off x="419839" y="2303546"/>
            <a:ext cx="4402774" cy="4066560"/>
          </a:xfrm>
        </p:spPr>
        <p:txBody>
          <a:bodyPr/>
          <a:lstStyle/>
          <a:p>
            <a:r>
              <a:rPr lang="nb-NO" dirty="0"/>
              <a:t>Individuale</a:t>
            </a:r>
          </a:p>
          <a:p>
            <a:r>
              <a:rPr lang="nb-NO" dirty="0"/>
              <a:t>Sociale</a:t>
            </a:r>
          </a:p>
          <a:p>
            <a:r>
              <a:rPr lang="nb-NO" dirty="0"/>
              <a:t>Organizzativo</a:t>
            </a:r>
            <a:endParaRPr lang="en-GB" dirty="0"/>
          </a:p>
        </p:txBody>
      </p:sp>
      <p:pic>
        <p:nvPicPr>
          <p:cNvPr id="5" name="Picture 4">
            <a:extLst>
              <a:ext uri="{FF2B5EF4-FFF2-40B4-BE49-F238E27FC236}">
                <a16:creationId xmlns:a16="http://schemas.microsoft.com/office/drawing/2014/main" id="{49C696DD-4512-0974-58E4-AAB7DB92A850}"/>
              </a:ext>
            </a:extLst>
          </p:cNvPr>
          <p:cNvPicPr>
            <a:picLocks noChangeAspect="1"/>
          </p:cNvPicPr>
          <p:nvPr/>
        </p:nvPicPr>
        <p:blipFill>
          <a:blip r:embed="rId3"/>
          <a:stretch>
            <a:fillRect/>
          </a:stretch>
        </p:blipFill>
        <p:spPr>
          <a:xfrm>
            <a:off x="5758207" y="4114800"/>
            <a:ext cx="8722307" cy="3509500"/>
          </a:xfrm>
          <a:prstGeom prst="rect">
            <a:avLst/>
          </a:prstGeom>
        </p:spPr>
      </p:pic>
      <p:pic>
        <p:nvPicPr>
          <p:cNvPr id="7" name="Picture 6">
            <a:extLst>
              <a:ext uri="{FF2B5EF4-FFF2-40B4-BE49-F238E27FC236}">
                <a16:creationId xmlns:a16="http://schemas.microsoft.com/office/drawing/2014/main" id="{936EA98F-0C6F-5901-A4CA-4A5944259ACD}"/>
              </a:ext>
            </a:extLst>
          </p:cNvPr>
          <p:cNvPicPr>
            <a:picLocks noChangeAspect="1"/>
          </p:cNvPicPr>
          <p:nvPr/>
        </p:nvPicPr>
        <p:blipFill>
          <a:blip r:embed="rId4"/>
          <a:stretch>
            <a:fillRect/>
          </a:stretch>
        </p:blipFill>
        <p:spPr>
          <a:xfrm>
            <a:off x="5581667" y="1460541"/>
            <a:ext cx="8452246" cy="2641326"/>
          </a:xfrm>
          <a:prstGeom prst="rect">
            <a:avLst/>
          </a:prstGeom>
        </p:spPr>
      </p:pic>
      <p:pic>
        <p:nvPicPr>
          <p:cNvPr id="8" name="Picture 7">
            <a:extLst>
              <a:ext uri="{FF2B5EF4-FFF2-40B4-BE49-F238E27FC236}">
                <a16:creationId xmlns:a16="http://schemas.microsoft.com/office/drawing/2014/main" id="{4BA60B59-5CA9-6E51-5466-FE171528F20C}"/>
              </a:ext>
            </a:extLst>
          </p:cNvPr>
          <p:cNvPicPr>
            <a:picLocks noChangeAspect="1"/>
          </p:cNvPicPr>
          <p:nvPr/>
        </p:nvPicPr>
        <p:blipFill>
          <a:blip r:embed="rId5"/>
          <a:srcRect l="6709" t="5932" r="6133" b="6073"/>
          <a:stretch/>
        </p:blipFill>
        <p:spPr>
          <a:xfrm>
            <a:off x="0" y="6573283"/>
            <a:ext cx="1666240" cy="1599982"/>
          </a:xfrm>
          <a:prstGeom prst="ellipse">
            <a:avLst/>
          </a:prstGeom>
        </p:spPr>
      </p:pic>
      <p:pic>
        <p:nvPicPr>
          <p:cNvPr id="9" name="Bilde 3">
            <a:extLst>
              <a:ext uri="{FF2B5EF4-FFF2-40B4-BE49-F238E27FC236}">
                <a16:creationId xmlns:a16="http://schemas.microsoft.com/office/drawing/2014/main" id="{6EDA70FF-D1C4-335F-9699-241A541A4D01}"/>
              </a:ext>
            </a:extLst>
          </p:cNvPr>
          <p:cNvPicPr>
            <a:picLocks noChangeAspect="1"/>
          </p:cNvPicPr>
          <p:nvPr/>
        </p:nvPicPr>
        <p:blipFill>
          <a:blip r:embed="rId6"/>
          <a:stretch>
            <a:fillRect/>
          </a:stretch>
        </p:blipFill>
        <p:spPr>
          <a:xfrm>
            <a:off x="4469965" y="1767234"/>
            <a:ext cx="10003651" cy="5001826"/>
          </a:xfrm>
          <a:prstGeom prst="rect">
            <a:avLst/>
          </a:prstGeom>
        </p:spPr>
      </p:pic>
      <p:pic>
        <p:nvPicPr>
          <p:cNvPr id="1026" name="Picture 2" descr="PDF] Organisational level interventions for reducing occupational stress in  healthcare workers | Semantic Scholar">
            <a:extLst>
              <a:ext uri="{FF2B5EF4-FFF2-40B4-BE49-F238E27FC236}">
                <a16:creationId xmlns:a16="http://schemas.microsoft.com/office/drawing/2014/main" id="{478E4631-26A2-0091-AB8B-75AA5BA7385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68059" y="1837450"/>
            <a:ext cx="9216338" cy="5478690"/>
          </a:xfrm>
          <a:prstGeom prst="rect">
            <a:avLst/>
          </a:prstGeom>
          <a:noFill/>
          <a:extLst>
            <a:ext uri="{909E8E84-426E-40DD-AFC4-6F175D3DCCD1}">
              <a14:hiddenFill xmlns:a14="http://schemas.microsoft.com/office/drawing/2010/main">
                <a:solidFill>
                  <a:srgbClr val="FFFFFF"/>
                </a:solidFill>
              </a14:hiddenFill>
            </a:ext>
          </a:extLst>
        </p:spPr>
      </p:pic>
      <p:pic>
        <p:nvPicPr>
          <p:cNvPr id="10" name="Google Shape;599;p94">
            <a:extLst>
              <a:ext uri="{FF2B5EF4-FFF2-40B4-BE49-F238E27FC236}">
                <a16:creationId xmlns:a16="http://schemas.microsoft.com/office/drawing/2014/main" id="{B9E456B3-97F4-8A04-1BBB-0039198A3628}"/>
              </a:ext>
            </a:extLst>
          </p:cNvPr>
          <p:cNvPicPr preferRelativeResize="0"/>
          <p:nvPr/>
        </p:nvPicPr>
        <p:blipFill>
          <a:blip r:embed="rId8">
            <a:alphaModFix/>
          </a:blip>
          <a:stretch>
            <a:fillRect/>
          </a:stretch>
        </p:blipFill>
        <p:spPr>
          <a:xfrm>
            <a:off x="0" y="4509988"/>
            <a:ext cx="4416214" cy="1961707"/>
          </a:xfrm>
          <a:prstGeom prst="rect">
            <a:avLst/>
          </a:prstGeom>
          <a:noFill/>
          <a:ln>
            <a:noFill/>
          </a:ln>
        </p:spPr>
      </p:pic>
    </p:spTree>
    <p:extLst>
      <p:ext uri="{BB962C8B-B14F-4D97-AF65-F5344CB8AC3E}">
        <p14:creationId xmlns:p14="http://schemas.microsoft.com/office/powerpoint/2010/main" val="1557179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randombar(horizontal)">
                                      <p:cBhvr>
                                        <p:cTn id="12" dur="500"/>
                                        <p:tgtEl>
                                          <p:spTgt spid="7"/>
                                        </p:tgtEl>
                                      </p:cBhvr>
                                    </p:animEffect>
                                  </p:childTnLst>
                                </p:cTn>
                              </p:par>
                              <p:par>
                                <p:cTn id="13" presetID="14" presetClass="entr" presetSubtype="1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randombar(horizontal)">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animEffect transition="in" filter="barn(inVertical)">
                                      <p:cBhvr>
                                        <p:cTn id="20" dur="500"/>
                                        <p:tgtEl>
                                          <p:spTgt spid="3">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randombar(horizontal)">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3">
                                            <p:txEl>
                                              <p:pRg st="2" end="2"/>
                                            </p:txEl>
                                          </p:spTgt>
                                        </p:tgtEl>
                                        <p:attrNameLst>
                                          <p:attrName>style.visibility</p:attrName>
                                        </p:attrNameLst>
                                      </p:cBhvr>
                                      <p:to>
                                        <p:strVal val="visible"/>
                                      </p:to>
                                    </p:set>
                                    <p:animEffect transition="in" filter="barn(inVertical)">
                                      <p:cBhvr>
                                        <p:cTn id="30" dur="500"/>
                                        <p:tgtEl>
                                          <p:spTgt spid="3">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nodeType="clickEffect">
                                  <p:stCondLst>
                                    <p:cond delay="0"/>
                                  </p:stCondLst>
                                  <p:childTnLst>
                                    <p:set>
                                      <p:cBhvr>
                                        <p:cTn id="34" dur="1" fill="hold">
                                          <p:stCondLst>
                                            <p:cond delay="0"/>
                                          </p:stCondLst>
                                        </p:cTn>
                                        <p:tgtEl>
                                          <p:spTgt spid="1026"/>
                                        </p:tgtEl>
                                        <p:attrNameLst>
                                          <p:attrName>style.visibility</p:attrName>
                                        </p:attrNameLst>
                                      </p:cBhvr>
                                      <p:to>
                                        <p:strVal val="visible"/>
                                      </p:to>
                                    </p:set>
                                    <p:animEffect transition="in" filter="wipe(down)">
                                      <p:cBhvr>
                                        <p:cTn id="35"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89.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a:t>Esigenze relative al carico di lavoro infermieristico</a:t>
            </a:r>
            <a:endParaRPr lang="en-GB" dirty="0"/>
          </a:p>
        </p:txBody>
      </p:sp>
      <p:sp>
        <p:nvSpPr>
          <p:cNvPr id="3" name="Plassholder for innhold 2"/>
          <p:cNvSpPr>
            <a:spLocks noGrp="1"/>
          </p:cNvSpPr>
          <p:nvPr>
            <p:ph idx="1"/>
          </p:nvPr>
        </p:nvSpPr>
        <p:spPr/>
        <p:txBody>
          <a:bodyPr/>
          <a:lstStyle/>
          <a:p>
            <a:pPr marL="0" indent="0">
              <a:buNone/>
            </a:pPr>
            <a:endParaRPr lang="en-GB" dirty="0"/>
          </a:p>
        </p:txBody>
      </p:sp>
      <p:pic>
        <p:nvPicPr>
          <p:cNvPr id="4" name="Bilde 3"/>
          <p:cNvPicPr>
            <a:picLocks noChangeAspect="1"/>
          </p:cNvPicPr>
          <p:nvPr/>
        </p:nvPicPr>
        <p:blipFill>
          <a:blip r:embed="rId2"/>
          <a:stretch>
            <a:fillRect/>
          </a:stretch>
        </p:blipFill>
        <p:spPr>
          <a:xfrm>
            <a:off x="673513" y="1553074"/>
            <a:ext cx="13447352" cy="6676525"/>
          </a:xfrm>
          <a:prstGeom prst="rect">
            <a:avLst/>
          </a:prstGeom>
        </p:spPr>
      </p:pic>
      <p:sp>
        <p:nvSpPr>
          <p:cNvPr id="5" name="Rectangle: Rounded Corners 4">
            <a:extLst>
              <a:ext uri="{FF2B5EF4-FFF2-40B4-BE49-F238E27FC236}">
                <a16:creationId xmlns:a16="http://schemas.microsoft.com/office/drawing/2014/main" id="{C60ACB12-A48D-EC38-2546-776530004CE2}"/>
              </a:ext>
            </a:extLst>
          </p:cNvPr>
          <p:cNvSpPr/>
          <p:nvPr/>
        </p:nvSpPr>
        <p:spPr>
          <a:xfrm>
            <a:off x="3758184" y="3607308"/>
            <a:ext cx="4677156" cy="3689604"/>
          </a:xfrm>
          <a:prstGeom prst="roundRect">
            <a:avLst/>
          </a:prstGeom>
          <a:noFill/>
          <a:ln w="57150">
            <a:solidFill>
              <a:srgbClr val="E719D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097280">
              <a:defRPr/>
            </a:pPr>
            <a:endParaRPr lang="en-GB" sz="2160">
              <a:solidFill>
                <a:prstClr val="white"/>
              </a:solidFill>
              <a:latin typeface="Aptos" panose="02110004020202020204"/>
            </a:endParaRPr>
          </a:p>
        </p:txBody>
      </p:sp>
    </p:spTree>
    <p:extLst>
      <p:ext uri="{BB962C8B-B14F-4D97-AF65-F5344CB8AC3E}">
        <p14:creationId xmlns:p14="http://schemas.microsoft.com/office/powerpoint/2010/main" val="4282029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9.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D2055C7-B628-D457-BB50-86CAEA14F223}"/>
              </a:ext>
            </a:extLst>
          </p:cNvPr>
          <p:cNvSpPr>
            <a:spLocks noGrp="1"/>
          </p:cNvSpPr>
          <p:nvPr>
            <p:ph type="body" sz="quarter" idx="13"/>
          </p:nvPr>
        </p:nvSpPr>
        <p:spPr/>
        <p:txBody>
          <a:bodyPr/>
          <a:lstStyle/>
          <a:p>
            <a:r>
              <a:rPr lang="nb-NO" dirty="0"/>
              <a:t>Sicurezza informatica (NIST 2019)</a:t>
            </a:r>
            <a:endParaRPr lang="en-GB" dirty="0"/>
          </a:p>
        </p:txBody>
      </p:sp>
      <p:sp>
        <p:nvSpPr>
          <p:cNvPr id="3" name="Text Placeholder 2">
            <a:extLst>
              <a:ext uri="{FF2B5EF4-FFF2-40B4-BE49-F238E27FC236}">
                <a16:creationId xmlns:a16="http://schemas.microsoft.com/office/drawing/2014/main" id="{665F1D74-462D-9294-E69E-17CB99D099F3}"/>
              </a:ext>
            </a:extLst>
          </p:cNvPr>
          <p:cNvSpPr>
            <a:spLocks noGrp="1"/>
          </p:cNvSpPr>
          <p:nvPr>
            <p:ph type="body" sz="quarter" idx="14"/>
          </p:nvPr>
        </p:nvSpPr>
        <p:spPr>
          <a:xfrm>
            <a:off x="947126" y="1954531"/>
            <a:ext cx="12221604" cy="4968240"/>
          </a:xfrm>
        </p:spPr>
        <p:txBody>
          <a:bodyPr/>
          <a:lstStyle/>
          <a:p>
            <a:r>
              <a:rPr lang="nb-NO" b="1" dirty="0"/>
              <a:t>Minacce</a:t>
            </a:r>
            <a:r>
              <a:rPr lang="nb-NO" dirty="0"/>
              <a:t>: </a:t>
            </a:r>
            <a:r>
              <a:rPr lang="en-GB" dirty="0"/>
              <a:t>"Qualsiasi circostanza o evento che possa avere un impatto negativo sulle operazioni organizzative (comprese la missione, le funzioni, l'immagine o la reputazione), sulle risorse organizzative o sugli individui attraverso un sistema informativo tramite accesso non autorizzato, distruzione, divulgazione, modifica delle informazioni e/o negazione del servizio. Inoltre, la possibilità che una fonte di minaccia riesca a sfruttare con successo una particolare vulnerabilità del sistema informativo". </a:t>
            </a:r>
          </a:p>
          <a:p>
            <a:r>
              <a:rPr lang="en-GB" b="1" dirty="0"/>
              <a:t>Contromisure</a:t>
            </a:r>
            <a:r>
              <a:rPr lang="en-GB" dirty="0"/>
              <a:t>: "Azioni, dispositivi, procedure, tecniche o altre misure che riducono la vulnerabilità di un sistema informativo".</a:t>
            </a:r>
          </a:p>
          <a:p>
            <a:r>
              <a:rPr lang="en-GB" b="1" dirty="0"/>
              <a:t>Vulnerabilità</a:t>
            </a:r>
            <a:r>
              <a:rPr lang="en-GB" dirty="0"/>
              <a:t>: "Una debolezza in un sistema informativo, nelle procedure di sicurezza del sistema, nei controlli interni o nell'implementazione che potrebbe essere sfruttata o attivata da una fonte di minaccia".</a:t>
            </a:r>
          </a:p>
          <a:p>
            <a:pPr lvl="1"/>
            <a:r>
              <a:rPr lang="en-GB" b="1" u="sng" dirty="0"/>
              <a:t>Include gli esseri umani.</a:t>
            </a:r>
          </a:p>
        </p:txBody>
      </p:sp>
      <p:pic>
        <p:nvPicPr>
          <p:cNvPr id="5" name="Picture 4">
            <a:extLst>
              <a:ext uri="{FF2B5EF4-FFF2-40B4-BE49-F238E27FC236}">
                <a16:creationId xmlns:a16="http://schemas.microsoft.com/office/drawing/2014/main" id="{0F10276B-0050-C0C6-41F0-2017412892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94087" y="5887310"/>
            <a:ext cx="5955862" cy="2457793"/>
          </a:xfrm>
          <a:prstGeom prst="rect">
            <a:avLst/>
          </a:prstGeom>
        </p:spPr>
      </p:pic>
    </p:spTree>
    <p:custDataLst>
      <p:tags r:id="rId1"/>
    </p:custDataLst>
    <p:extLst>
      <p:ext uri="{BB962C8B-B14F-4D97-AF65-F5344CB8AC3E}">
        <p14:creationId xmlns:p14="http://schemas.microsoft.com/office/powerpoint/2010/main" val="3861772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0.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961E0D-5426-9439-2505-E72DFEFC3F46}"/>
              </a:ext>
            </a:extLst>
          </p:cNvPr>
          <p:cNvSpPr>
            <a:spLocks noGrp="1"/>
          </p:cNvSpPr>
          <p:nvPr>
            <p:ph type="title"/>
          </p:nvPr>
        </p:nvSpPr>
        <p:spPr/>
        <p:txBody>
          <a:bodyPr/>
          <a:lstStyle/>
          <a:p>
            <a:r>
              <a:rPr lang="nb-NO" dirty="0"/>
              <a:t>Shah et al. 2022</a:t>
            </a:r>
            <a:endParaRPr lang="en-GB" dirty="0"/>
          </a:p>
        </p:txBody>
      </p:sp>
      <p:pic>
        <p:nvPicPr>
          <p:cNvPr id="5" name="Content Placeholder 4">
            <a:extLst>
              <a:ext uri="{FF2B5EF4-FFF2-40B4-BE49-F238E27FC236}">
                <a16:creationId xmlns:a16="http://schemas.microsoft.com/office/drawing/2014/main" id="{C1D25BC6-2CA3-7451-4CE0-83DCD3F1CCE2}"/>
              </a:ext>
            </a:extLst>
          </p:cNvPr>
          <p:cNvPicPr>
            <a:picLocks noGrp="1" noChangeAspect="1"/>
          </p:cNvPicPr>
          <p:nvPr>
            <p:ph idx="1"/>
          </p:nvPr>
        </p:nvPicPr>
        <p:blipFill>
          <a:blip r:embed="rId3"/>
          <a:stretch>
            <a:fillRect/>
          </a:stretch>
        </p:blipFill>
        <p:spPr>
          <a:xfrm>
            <a:off x="3058347" y="1679871"/>
            <a:ext cx="9316750" cy="4869859"/>
          </a:xfrm>
        </p:spPr>
      </p:pic>
      <p:sp>
        <p:nvSpPr>
          <p:cNvPr id="7" name="Rectangle: Rounded Corners 6">
            <a:extLst>
              <a:ext uri="{FF2B5EF4-FFF2-40B4-BE49-F238E27FC236}">
                <a16:creationId xmlns:a16="http://schemas.microsoft.com/office/drawing/2014/main" id="{EDA50D81-E3A0-706F-A680-BB3C48FDFD95}"/>
              </a:ext>
            </a:extLst>
          </p:cNvPr>
          <p:cNvSpPr/>
          <p:nvPr/>
        </p:nvSpPr>
        <p:spPr>
          <a:xfrm>
            <a:off x="2907792" y="3607308"/>
            <a:ext cx="9628632" cy="1426464"/>
          </a:xfrm>
          <a:prstGeom prst="roundRect">
            <a:avLst/>
          </a:prstGeom>
          <a:noFill/>
          <a:ln w="57150">
            <a:solidFill>
              <a:srgbClr val="E719D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097280">
              <a:defRPr/>
            </a:pPr>
            <a:endParaRPr lang="en-GB" sz="2160">
              <a:solidFill>
                <a:prstClr val="white"/>
              </a:solidFill>
              <a:latin typeface="Aptos" panose="02110004020202020204"/>
            </a:endParaRPr>
          </a:p>
        </p:txBody>
      </p:sp>
    </p:spTree>
    <p:extLst>
      <p:ext uri="{BB962C8B-B14F-4D97-AF65-F5344CB8AC3E}">
        <p14:creationId xmlns:p14="http://schemas.microsoft.com/office/powerpoint/2010/main" val="4211842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91.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A0DFB-0553-D028-DC26-FE5DC68B1D92}"/>
              </a:ext>
            </a:extLst>
          </p:cNvPr>
          <p:cNvSpPr>
            <a:spLocks noGrp="1"/>
          </p:cNvSpPr>
          <p:nvPr>
            <p:ph type="title"/>
          </p:nvPr>
        </p:nvSpPr>
        <p:spPr>
          <a:xfrm>
            <a:off x="1591056" y="438150"/>
            <a:ext cx="12033504" cy="1590676"/>
          </a:xfrm>
        </p:spPr>
        <p:txBody>
          <a:bodyPr/>
          <a:lstStyle/>
          <a:p>
            <a:r>
              <a:rPr lang="nb-NO" dirty="0"/>
              <a:t>Destinatari: infermieri </a:t>
            </a:r>
            <a:r>
              <a:rPr lang="nb-NO" sz="2880" dirty="0"/>
              <a:t>(Collins &amp; Hinds, 2021)</a:t>
            </a:r>
            <a:endParaRPr lang="en-GB" dirty="0"/>
          </a:p>
        </p:txBody>
      </p:sp>
      <p:sp>
        <p:nvSpPr>
          <p:cNvPr id="3" name="Content Placeholder 2">
            <a:extLst>
              <a:ext uri="{FF2B5EF4-FFF2-40B4-BE49-F238E27FC236}">
                <a16:creationId xmlns:a16="http://schemas.microsoft.com/office/drawing/2014/main" id="{B6024829-6584-C119-04C0-8CA8EE0FCC00}"/>
              </a:ext>
            </a:extLst>
          </p:cNvPr>
          <p:cNvSpPr>
            <a:spLocks noGrp="1"/>
          </p:cNvSpPr>
          <p:nvPr>
            <p:ph idx="1"/>
          </p:nvPr>
        </p:nvSpPr>
        <p:spPr/>
        <p:txBody>
          <a:bodyPr/>
          <a:lstStyle/>
          <a:p>
            <a:r>
              <a:rPr lang="nb-NO" dirty="0"/>
              <a:t>Cosa pensi che pensino?</a:t>
            </a:r>
            <a:endParaRPr lang="en-GB" dirty="0"/>
          </a:p>
        </p:txBody>
      </p:sp>
      <p:pic>
        <p:nvPicPr>
          <p:cNvPr id="5" name="Picture 4">
            <a:extLst>
              <a:ext uri="{FF2B5EF4-FFF2-40B4-BE49-F238E27FC236}">
                <a16:creationId xmlns:a16="http://schemas.microsoft.com/office/drawing/2014/main" id="{6BD03C66-A5E1-28FC-8F9E-635D9326FBD8}"/>
              </a:ext>
            </a:extLst>
          </p:cNvPr>
          <p:cNvPicPr>
            <a:picLocks noChangeAspect="1"/>
          </p:cNvPicPr>
          <p:nvPr/>
        </p:nvPicPr>
        <p:blipFill>
          <a:blip r:embed="rId3"/>
          <a:stretch>
            <a:fillRect/>
          </a:stretch>
        </p:blipFill>
        <p:spPr>
          <a:xfrm>
            <a:off x="1005841" y="2852842"/>
            <a:ext cx="9625403" cy="3440910"/>
          </a:xfrm>
          <a:prstGeom prst="rect">
            <a:avLst/>
          </a:prstGeom>
        </p:spPr>
      </p:pic>
      <p:pic>
        <p:nvPicPr>
          <p:cNvPr id="7" name="Picture 6">
            <a:extLst>
              <a:ext uri="{FF2B5EF4-FFF2-40B4-BE49-F238E27FC236}">
                <a16:creationId xmlns:a16="http://schemas.microsoft.com/office/drawing/2014/main" id="{C0425581-6667-B0D1-ADBB-67CD194C3010}"/>
              </a:ext>
            </a:extLst>
          </p:cNvPr>
          <p:cNvPicPr>
            <a:picLocks noChangeAspect="1"/>
          </p:cNvPicPr>
          <p:nvPr/>
        </p:nvPicPr>
        <p:blipFill>
          <a:blip r:embed="rId4"/>
          <a:stretch>
            <a:fillRect/>
          </a:stretch>
        </p:blipFill>
        <p:spPr>
          <a:xfrm>
            <a:off x="4460835" y="6023302"/>
            <a:ext cx="9671130" cy="2206298"/>
          </a:xfrm>
          <a:prstGeom prst="rect">
            <a:avLst/>
          </a:prstGeom>
        </p:spPr>
      </p:pic>
    </p:spTree>
    <p:extLst>
      <p:ext uri="{BB962C8B-B14F-4D97-AF65-F5344CB8AC3E}">
        <p14:creationId xmlns:p14="http://schemas.microsoft.com/office/powerpoint/2010/main" val="3645572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91044C-FCFC-5108-2845-7D484F61949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90C0A96-23EC-CD5E-55E0-8496CE0E0EE2}"/>
              </a:ext>
            </a:extLst>
          </p:cNvPr>
          <p:cNvSpPr>
            <a:spLocks noGrp="1"/>
          </p:cNvSpPr>
          <p:nvPr>
            <p:ph type="title"/>
          </p:nvPr>
        </p:nvSpPr>
        <p:spPr/>
        <p:txBody>
          <a:bodyPr/>
          <a:lstStyle/>
          <a:p>
            <a:r>
              <a:rPr lang="nb-NO" dirty="0"/>
              <a:t>Destinatari: infermieri </a:t>
            </a:r>
            <a:r>
              <a:rPr lang="nb-NO" sz="2880" dirty="0"/>
              <a:t>(Collins &amp; Hinds, 2021)</a:t>
            </a:r>
            <a:endParaRPr lang="en-GB" dirty="0"/>
          </a:p>
        </p:txBody>
      </p:sp>
      <p:sp>
        <p:nvSpPr>
          <p:cNvPr id="3" name="Content Placeholder 2">
            <a:extLst>
              <a:ext uri="{FF2B5EF4-FFF2-40B4-BE49-F238E27FC236}">
                <a16:creationId xmlns:a16="http://schemas.microsoft.com/office/drawing/2014/main" id="{5B186B78-1C23-148F-A36D-DAA32B34E108}"/>
              </a:ext>
            </a:extLst>
          </p:cNvPr>
          <p:cNvSpPr>
            <a:spLocks noGrp="1"/>
          </p:cNvSpPr>
          <p:nvPr>
            <p:ph idx="1"/>
          </p:nvPr>
        </p:nvSpPr>
        <p:spPr/>
        <p:txBody>
          <a:bodyPr/>
          <a:lstStyle/>
          <a:p>
            <a:r>
              <a:rPr lang="nb-NO" dirty="0"/>
              <a:t>Cosa pensi che pensino?</a:t>
            </a:r>
            <a:endParaRPr lang="en-GB" dirty="0"/>
          </a:p>
        </p:txBody>
      </p:sp>
      <p:pic>
        <p:nvPicPr>
          <p:cNvPr id="5" name="Picture 4">
            <a:extLst>
              <a:ext uri="{FF2B5EF4-FFF2-40B4-BE49-F238E27FC236}">
                <a16:creationId xmlns:a16="http://schemas.microsoft.com/office/drawing/2014/main" id="{4B8D7A7A-47F8-A9DE-ABDB-2463AF38F0B9}"/>
              </a:ext>
            </a:extLst>
          </p:cNvPr>
          <p:cNvPicPr>
            <a:picLocks noChangeAspect="1"/>
          </p:cNvPicPr>
          <p:nvPr/>
        </p:nvPicPr>
        <p:blipFill>
          <a:blip r:embed="rId3"/>
          <a:stretch>
            <a:fillRect/>
          </a:stretch>
        </p:blipFill>
        <p:spPr>
          <a:xfrm>
            <a:off x="491485" y="1591047"/>
            <a:ext cx="9625403" cy="3440910"/>
          </a:xfrm>
          <a:prstGeom prst="rect">
            <a:avLst/>
          </a:prstGeom>
        </p:spPr>
      </p:pic>
      <p:pic>
        <p:nvPicPr>
          <p:cNvPr id="7" name="Picture 6">
            <a:extLst>
              <a:ext uri="{FF2B5EF4-FFF2-40B4-BE49-F238E27FC236}">
                <a16:creationId xmlns:a16="http://schemas.microsoft.com/office/drawing/2014/main" id="{4534D5AD-09B4-D008-21E4-4CBE98881961}"/>
              </a:ext>
            </a:extLst>
          </p:cNvPr>
          <p:cNvPicPr>
            <a:picLocks noChangeAspect="1"/>
          </p:cNvPicPr>
          <p:nvPr/>
        </p:nvPicPr>
        <p:blipFill>
          <a:blip r:embed="rId4"/>
          <a:stretch>
            <a:fillRect/>
          </a:stretch>
        </p:blipFill>
        <p:spPr>
          <a:xfrm>
            <a:off x="2320285" y="2986428"/>
            <a:ext cx="9671130" cy="2206298"/>
          </a:xfrm>
          <a:prstGeom prst="rect">
            <a:avLst/>
          </a:prstGeom>
        </p:spPr>
      </p:pic>
      <p:pic>
        <p:nvPicPr>
          <p:cNvPr id="6" name="Picture 5">
            <a:extLst>
              <a:ext uri="{FF2B5EF4-FFF2-40B4-BE49-F238E27FC236}">
                <a16:creationId xmlns:a16="http://schemas.microsoft.com/office/drawing/2014/main" id="{28E47D3F-E914-8C14-F4B4-D571183CF882}"/>
              </a:ext>
            </a:extLst>
          </p:cNvPr>
          <p:cNvPicPr>
            <a:picLocks noChangeAspect="1"/>
          </p:cNvPicPr>
          <p:nvPr/>
        </p:nvPicPr>
        <p:blipFill>
          <a:blip r:embed="rId5"/>
          <a:stretch>
            <a:fillRect/>
          </a:stretch>
        </p:blipFill>
        <p:spPr>
          <a:xfrm>
            <a:off x="2903230" y="3376985"/>
            <a:ext cx="9602540" cy="3955332"/>
          </a:xfrm>
          <a:prstGeom prst="rect">
            <a:avLst/>
          </a:prstGeom>
        </p:spPr>
      </p:pic>
      <p:sp>
        <p:nvSpPr>
          <p:cNvPr id="4" name="Oval 3">
            <a:extLst>
              <a:ext uri="{FF2B5EF4-FFF2-40B4-BE49-F238E27FC236}">
                <a16:creationId xmlns:a16="http://schemas.microsoft.com/office/drawing/2014/main" id="{48EA3E8E-1209-F33A-403D-A13F42E01365}"/>
              </a:ext>
            </a:extLst>
          </p:cNvPr>
          <p:cNvSpPr/>
          <p:nvPr/>
        </p:nvSpPr>
        <p:spPr>
          <a:xfrm>
            <a:off x="316992" y="3669792"/>
            <a:ext cx="1828800" cy="839570"/>
          </a:xfrm>
          <a:prstGeom prst="ellipse">
            <a:avLst/>
          </a:prstGeom>
          <a:noFill/>
          <a:ln w="57150">
            <a:solidFill>
              <a:srgbClr val="DE18D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097280">
              <a:defRPr/>
            </a:pPr>
            <a:endParaRPr lang="en-GB" sz="2160">
              <a:solidFill>
                <a:prstClr val="white"/>
              </a:solidFill>
              <a:latin typeface="Aptos" panose="02110004020202020204"/>
            </a:endParaRPr>
          </a:p>
        </p:txBody>
      </p:sp>
      <p:sp>
        <p:nvSpPr>
          <p:cNvPr id="8" name="Oval 7">
            <a:extLst>
              <a:ext uri="{FF2B5EF4-FFF2-40B4-BE49-F238E27FC236}">
                <a16:creationId xmlns:a16="http://schemas.microsoft.com/office/drawing/2014/main" id="{8BF39326-44D0-EB7B-C3BB-881954AFAC0F}"/>
              </a:ext>
            </a:extLst>
          </p:cNvPr>
          <p:cNvSpPr/>
          <p:nvPr/>
        </p:nvSpPr>
        <p:spPr>
          <a:xfrm>
            <a:off x="3572256" y="5046960"/>
            <a:ext cx="1901952" cy="810374"/>
          </a:xfrm>
          <a:prstGeom prst="ellipse">
            <a:avLst/>
          </a:prstGeom>
          <a:noFill/>
          <a:ln w="57150">
            <a:solidFill>
              <a:srgbClr val="DE18D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097280">
              <a:defRPr/>
            </a:pPr>
            <a:endParaRPr lang="en-GB" sz="2160">
              <a:solidFill>
                <a:prstClr val="white"/>
              </a:solidFill>
              <a:latin typeface="Aptos" panose="02110004020202020204"/>
            </a:endParaRPr>
          </a:p>
        </p:txBody>
      </p:sp>
    </p:spTree>
    <p:extLst>
      <p:ext uri="{BB962C8B-B14F-4D97-AF65-F5344CB8AC3E}">
        <p14:creationId xmlns:p14="http://schemas.microsoft.com/office/powerpoint/2010/main" val="1873609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childTnLst>
                          </p:cTn>
                        </p:par>
                        <p:par>
                          <p:cTn id="19" fill="hold">
                            <p:stCondLst>
                              <p:cond delay="500"/>
                            </p:stCondLst>
                            <p:childTnLst>
                              <p:par>
                                <p:cTn id="20" presetID="21" presetClass="entr" presetSubtype="1" fill="hold" grpId="0" nodeType="after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heel(1)">
                                      <p:cBhvr>
                                        <p:cTn id="22"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Lst>
  </p:timing>
</p:sld>
</file>

<file path=ppt/slides/slide93.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217E83-DFD6-912F-399B-8AEC0BEB528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966CFAF-7D95-58EE-ACAE-E9590380A2DF}"/>
              </a:ext>
            </a:extLst>
          </p:cNvPr>
          <p:cNvSpPr>
            <a:spLocks noGrp="1"/>
          </p:cNvSpPr>
          <p:nvPr>
            <p:ph type="title"/>
          </p:nvPr>
        </p:nvSpPr>
        <p:spPr/>
        <p:txBody>
          <a:bodyPr/>
          <a:lstStyle/>
          <a:p>
            <a:r>
              <a:rPr lang="nb-NO" dirty="0"/>
              <a:t>Destinatari: infermieri </a:t>
            </a:r>
            <a:r>
              <a:rPr lang="nb-NO" sz="2880" dirty="0"/>
              <a:t>(Collins &amp; Hinds, 2021)</a:t>
            </a:r>
            <a:endParaRPr lang="en-GB" dirty="0"/>
          </a:p>
        </p:txBody>
      </p:sp>
      <p:sp>
        <p:nvSpPr>
          <p:cNvPr id="3" name="Content Placeholder 2">
            <a:extLst>
              <a:ext uri="{FF2B5EF4-FFF2-40B4-BE49-F238E27FC236}">
                <a16:creationId xmlns:a16="http://schemas.microsoft.com/office/drawing/2014/main" id="{1A293BAB-A8EB-3EEE-233A-35FF42FA7A80}"/>
              </a:ext>
            </a:extLst>
          </p:cNvPr>
          <p:cNvSpPr>
            <a:spLocks noGrp="1"/>
          </p:cNvSpPr>
          <p:nvPr>
            <p:ph idx="1"/>
          </p:nvPr>
        </p:nvSpPr>
        <p:spPr/>
        <p:txBody>
          <a:bodyPr/>
          <a:lstStyle/>
          <a:p>
            <a:r>
              <a:rPr lang="nb-NO" dirty="0"/>
              <a:t>Cosa pensi che pensino?</a:t>
            </a:r>
            <a:endParaRPr lang="en-GB" dirty="0"/>
          </a:p>
        </p:txBody>
      </p:sp>
      <p:pic>
        <p:nvPicPr>
          <p:cNvPr id="5" name="Picture 4">
            <a:extLst>
              <a:ext uri="{FF2B5EF4-FFF2-40B4-BE49-F238E27FC236}">
                <a16:creationId xmlns:a16="http://schemas.microsoft.com/office/drawing/2014/main" id="{E5E8FD34-D064-C65A-C5CE-F71AA5A776DF}"/>
              </a:ext>
            </a:extLst>
          </p:cNvPr>
          <p:cNvPicPr>
            <a:picLocks noChangeAspect="1"/>
          </p:cNvPicPr>
          <p:nvPr/>
        </p:nvPicPr>
        <p:blipFill>
          <a:blip r:embed="rId3"/>
          <a:stretch>
            <a:fillRect/>
          </a:stretch>
        </p:blipFill>
        <p:spPr>
          <a:xfrm>
            <a:off x="491485" y="1591047"/>
            <a:ext cx="9625403" cy="3440910"/>
          </a:xfrm>
          <a:prstGeom prst="rect">
            <a:avLst/>
          </a:prstGeom>
        </p:spPr>
      </p:pic>
      <p:pic>
        <p:nvPicPr>
          <p:cNvPr id="7" name="Picture 6">
            <a:extLst>
              <a:ext uri="{FF2B5EF4-FFF2-40B4-BE49-F238E27FC236}">
                <a16:creationId xmlns:a16="http://schemas.microsoft.com/office/drawing/2014/main" id="{95F7B97D-16B2-01FA-12B4-1AF443E26C47}"/>
              </a:ext>
            </a:extLst>
          </p:cNvPr>
          <p:cNvPicPr>
            <a:picLocks noChangeAspect="1"/>
          </p:cNvPicPr>
          <p:nvPr/>
        </p:nvPicPr>
        <p:blipFill>
          <a:blip r:embed="rId4"/>
          <a:stretch>
            <a:fillRect/>
          </a:stretch>
        </p:blipFill>
        <p:spPr>
          <a:xfrm>
            <a:off x="1999575" y="2595255"/>
            <a:ext cx="9671130" cy="2206298"/>
          </a:xfrm>
          <a:prstGeom prst="rect">
            <a:avLst/>
          </a:prstGeom>
        </p:spPr>
      </p:pic>
      <p:pic>
        <p:nvPicPr>
          <p:cNvPr id="6" name="Picture 5">
            <a:extLst>
              <a:ext uri="{FF2B5EF4-FFF2-40B4-BE49-F238E27FC236}">
                <a16:creationId xmlns:a16="http://schemas.microsoft.com/office/drawing/2014/main" id="{56DFA129-C4C1-8E7A-6135-DBF3499BEC9E}"/>
              </a:ext>
            </a:extLst>
          </p:cNvPr>
          <p:cNvPicPr>
            <a:picLocks noChangeAspect="1"/>
          </p:cNvPicPr>
          <p:nvPr/>
        </p:nvPicPr>
        <p:blipFill>
          <a:blip r:embed="rId5"/>
          <a:stretch>
            <a:fillRect/>
          </a:stretch>
        </p:blipFill>
        <p:spPr>
          <a:xfrm>
            <a:off x="514347" y="3836118"/>
            <a:ext cx="9602540" cy="3955332"/>
          </a:xfrm>
          <a:prstGeom prst="rect">
            <a:avLst/>
          </a:prstGeom>
        </p:spPr>
      </p:pic>
      <p:pic>
        <p:nvPicPr>
          <p:cNvPr id="8" name="Picture 7">
            <a:extLst>
              <a:ext uri="{FF2B5EF4-FFF2-40B4-BE49-F238E27FC236}">
                <a16:creationId xmlns:a16="http://schemas.microsoft.com/office/drawing/2014/main" id="{D5DDA151-03C2-F45A-02E4-8B5B26E88F42}"/>
              </a:ext>
            </a:extLst>
          </p:cNvPr>
          <p:cNvPicPr>
            <a:picLocks noChangeAspect="1"/>
          </p:cNvPicPr>
          <p:nvPr/>
        </p:nvPicPr>
        <p:blipFill>
          <a:blip r:embed="rId6"/>
          <a:stretch>
            <a:fillRect/>
          </a:stretch>
        </p:blipFill>
        <p:spPr>
          <a:xfrm>
            <a:off x="514347" y="438150"/>
            <a:ext cx="9831172" cy="5955862"/>
          </a:xfrm>
          <a:prstGeom prst="rect">
            <a:avLst/>
          </a:prstGeom>
        </p:spPr>
      </p:pic>
      <p:pic>
        <p:nvPicPr>
          <p:cNvPr id="10" name="Picture 9">
            <a:extLst>
              <a:ext uri="{FF2B5EF4-FFF2-40B4-BE49-F238E27FC236}">
                <a16:creationId xmlns:a16="http://schemas.microsoft.com/office/drawing/2014/main" id="{3A3D5822-2AAD-B625-E5C3-F5AB1B649C83}"/>
              </a:ext>
            </a:extLst>
          </p:cNvPr>
          <p:cNvPicPr>
            <a:picLocks noChangeAspect="1"/>
          </p:cNvPicPr>
          <p:nvPr/>
        </p:nvPicPr>
        <p:blipFill>
          <a:blip r:embed="rId7"/>
          <a:stretch>
            <a:fillRect/>
          </a:stretch>
        </p:blipFill>
        <p:spPr>
          <a:xfrm>
            <a:off x="2516863" y="2669130"/>
            <a:ext cx="9911194" cy="4858428"/>
          </a:xfrm>
          <a:prstGeom prst="rect">
            <a:avLst/>
          </a:prstGeom>
        </p:spPr>
      </p:pic>
      <p:sp>
        <p:nvSpPr>
          <p:cNvPr id="4" name="Oval 3">
            <a:extLst>
              <a:ext uri="{FF2B5EF4-FFF2-40B4-BE49-F238E27FC236}">
                <a16:creationId xmlns:a16="http://schemas.microsoft.com/office/drawing/2014/main" id="{6956A099-BCDA-0218-2B4D-E84B76625CF5}"/>
              </a:ext>
            </a:extLst>
          </p:cNvPr>
          <p:cNvSpPr/>
          <p:nvPr/>
        </p:nvSpPr>
        <p:spPr>
          <a:xfrm>
            <a:off x="4059936" y="1165132"/>
            <a:ext cx="1901952" cy="810374"/>
          </a:xfrm>
          <a:prstGeom prst="ellipse">
            <a:avLst/>
          </a:prstGeom>
          <a:noFill/>
          <a:ln w="57150">
            <a:solidFill>
              <a:srgbClr val="DE18D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097280">
              <a:defRPr/>
            </a:pPr>
            <a:endParaRPr lang="en-GB" sz="2160">
              <a:solidFill>
                <a:prstClr val="white"/>
              </a:solidFill>
              <a:latin typeface="Aptos" panose="02110004020202020204"/>
            </a:endParaRPr>
          </a:p>
        </p:txBody>
      </p:sp>
      <p:sp>
        <p:nvSpPr>
          <p:cNvPr id="9" name="Oval 8">
            <a:extLst>
              <a:ext uri="{FF2B5EF4-FFF2-40B4-BE49-F238E27FC236}">
                <a16:creationId xmlns:a16="http://schemas.microsoft.com/office/drawing/2014/main" id="{3AB0AA37-C3A3-4A64-AB98-438F2A142C73}"/>
              </a:ext>
            </a:extLst>
          </p:cNvPr>
          <p:cNvSpPr/>
          <p:nvPr/>
        </p:nvSpPr>
        <p:spPr>
          <a:xfrm>
            <a:off x="7378274" y="3765435"/>
            <a:ext cx="1901952" cy="810374"/>
          </a:xfrm>
          <a:prstGeom prst="ellipse">
            <a:avLst/>
          </a:prstGeom>
          <a:noFill/>
          <a:ln w="57150">
            <a:solidFill>
              <a:srgbClr val="DE18D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097280">
              <a:defRPr/>
            </a:pPr>
            <a:endParaRPr lang="en-GB" sz="2160">
              <a:solidFill>
                <a:prstClr val="white"/>
              </a:solidFill>
              <a:latin typeface="Aptos" panose="02110004020202020204"/>
            </a:endParaRPr>
          </a:p>
        </p:txBody>
      </p:sp>
    </p:spTree>
    <p:extLst>
      <p:ext uri="{BB962C8B-B14F-4D97-AF65-F5344CB8AC3E}">
        <p14:creationId xmlns:p14="http://schemas.microsoft.com/office/powerpoint/2010/main" val="1091967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1" presetClass="entr" presetSubtype="1"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heel(1)">
                                      <p:cBhvr>
                                        <p:cTn id="13" dur="20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1000"/>
                                        <p:tgtEl>
                                          <p:spTgt spid="10"/>
                                        </p:tgtEl>
                                      </p:cBhvr>
                                    </p:animEffect>
                                    <p:anim calcmode="lin" valueType="num">
                                      <p:cBhvr>
                                        <p:cTn id="19" dur="1000" fill="hold"/>
                                        <p:tgtEl>
                                          <p:spTgt spid="10"/>
                                        </p:tgtEl>
                                        <p:attrNameLst>
                                          <p:attrName>ppt_x</p:attrName>
                                        </p:attrNameLst>
                                      </p:cBhvr>
                                      <p:tavLst>
                                        <p:tav tm="0">
                                          <p:val>
                                            <p:strVal val="#ppt_x"/>
                                          </p:val>
                                        </p:tav>
                                        <p:tav tm="100000">
                                          <p:val>
                                            <p:strVal val="#ppt_x"/>
                                          </p:val>
                                        </p:tav>
                                      </p:tavLst>
                                    </p:anim>
                                    <p:anim calcmode="lin" valueType="num">
                                      <p:cBhvr>
                                        <p:cTn id="20" dur="1000" fill="hold"/>
                                        <p:tgtEl>
                                          <p:spTgt spid="10"/>
                                        </p:tgtEl>
                                        <p:attrNameLst>
                                          <p:attrName>ppt_y</p:attrName>
                                        </p:attrNameLst>
                                      </p:cBhvr>
                                      <p:tavLst>
                                        <p:tav tm="0">
                                          <p:val>
                                            <p:strVal val="#ppt_y+.1"/>
                                          </p:val>
                                        </p:tav>
                                        <p:tav tm="100000">
                                          <p:val>
                                            <p:strVal val="#ppt_y"/>
                                          </p:val>
                                        </p:tav>
                                      </p:tavLst>
                                    </p:anim>
                                  </p:childTnLst>
                                </p:cTn>
                              </p:par>
                            </p:childTnLst>
                          </p:cTn>
                        </p:par>
                        <p:par>
                          <p:cTn id="21" fill="hold">
                            <p:stCondLst>
                              <p:cond delay="1000"/>
                            </p:stCondLst>
                            <p:childTnLst>
                              <p:par>
                                <p:cTn id="22" presetID="21" presetClass="entr" presetSubtype="1" fill="hold" grpId="0" nodeType="after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heel(1)">
                                      <p:cBhvr>
                                        <p:cTn id="24"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9" grpId="0" animBg="1"/>
    </p:bldLst>
  </p:timing>
</p:sld>
</file>

<file path=ppt/slides/slide94.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C2292AF0-7D87-EF7E-556E-3EA39DD2CCDF}"/>
              </a:ext>
            </a:extLst>
          </p:cNvPr>
          <p:cNvSpPr/>
          <p:nvPr/>
        </p:nvSpPr>
        <p:spPr>
          <a:xfrm>
            <a:off x="6926579" y="3055372"/>
            <a:ext cx="1901952" cy="810374"/>
          </a:xfrm>
          <a:prstGeom prst="ellipse">
            <a:avLst/>
          </a:prstGeom>
          <a:noFill/>
          <a:ln w="57150">
            <a:solidFill>
              <a:srgbClr val="DE18D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097280">
              <a:defRPr/>
            </a:pPr>
            <a:endParaRPr lang="en-GB" sz="2160">
              <a:solidFill>
                <a:prstClr val="white"/>
              </a:solidFill>
              <a:latin typeface="Aptos" panose="02110004020202020204"/>
            </a:endParaRPr>
          </a:p>
        </p:txBody>
      </p:sp>
      <p:pic>
        <p:nvPicPr>
          <p:cNvPr id="10" name="Picture 2" descr="Why TC? | About | Social-Organizational Psychology | Organization and  Leadership | Teachers College, Columbia University">
            <a:extLst>
              <a:ext uri="{FF2B5EF4-FFF2-40B4-BE49-F238E27FC236}">
                <a16:creationId xmlns:a16="http://schemas.microsoft.com/office/drawing/2014/main" id="{A5A066F2-BCBF-2981-C766-173E395A154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9836" r="8800"/>
          <a:stretch/>
        </p:blipFill>
        <p:spPr bwMode="auto">
          <a:xfrm>
            <a:off x="8828531" y="2028825"/>
            <a:ext cx="5664708" cy="522160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CC688361-EACB-DC66-F24A-50EF58611D86}"/>
              </a:ext>
            </a:extLst>
          </p:cNvPr>
          <p:cNvSpPr>
            <a:spLocks noGrp="1"/>
          </p:cNvSpPr>
          <p:nvPr>
            <p:ph type="title"/>
          </p:nvPr>
        </p:nvSpPr>
        <p:spPr/>
        <p:txBody>
          <a:bodyPr/>
          <a:lstStyle/>
          <a:p>
            <a:r>
              <a:rPr lang="nb-NO" dirty="0"/>
              <a:t>Motivazione intrinseca</a:t>
            </a:r>
            <a:endParaRPr lang="en-GB" dirty="0"/>
          </a:p>
        </p:txBody>
      </p:sp>
      <p:sp>
        <p:nvSpPr>
          <p:cNvPr id="3" name="Content Placeholder 2">
            <a:extLst>
              <a:ext uri="{FF2B5EF4-FFF2-40B4-BE49-F238E27FC236}">
                <a16:creationId xmlns:a16="http://schemas.microsoft.com/office/drawing/2014/main" id="{EDA035FC-43C2-23B2-4710-29B2B15F0973}"/>
              </a:ext>
            </a:extLst>
          </p:cNvPr>
          <p:cNvSpPr>
            <a:spLocks noGrp="1"/>
          </p:cNvSpPr>
          <p:nvPr>
            <p:ph idx="1"/>
          </p:nvPr>
        </p:nvSpPr>
        <p:spPr/>
        <p:txBody>
          <a:bodyPr/>
          <a:lstStyle/>
          <a:p>
            <a:endParaRPr lang="en-GB"/>
          </a:p>
        </p:txBody>
      </p:sp>
      <p:pic>
        <p:nvPicPr>
          <p:cNvPr id="5" name="Picture 4">
            <a:extLst>
              <a:ext uri="{FF2B5EF4-FFF2-40B4-BE49-F238E27FC236}">
                <a16:creationId xmlns:a16="http://schemas.microsoft.com/office/drawing/2014/main" id="{AF9ABB29-0401-135F-897C-1399AE3E996F}"/>
              </a:ext>
            </a:extLst>
          </p:cNvPr>
          <p:cNvPicPr>
            <a:picLocks noChangeAspect="1"/>
          </p:cNvPicPr>
          <p:nvPr/>
        </p:nvPicPr>
        <p:blipFill>
          <a:blip r:embed="rId3"/>
          <a:stretch>
            <a:fillRect/>
          </a:stretch>
        </p:blipFill>
        <p:spPr>
          <a:xfrm>
            <a:off x="0" y="1869884"/>
            <a:ext cx="10254142" cy="5921567"/>
          </a:xfrm>
          <a:prstGeom prst="rect">
            <a:avLst/>
          </a:prstGeom>
        </p:spPr>
      </p:pic>
      <p:pic>
        <p:nvPicPr>
          <p:cNvPr id="9" name="Picture 8">
            <a:extLst>
              <a:ext uri="{FF2B5EF4-FFF2-40B4-BE49-F238E27FC236}">
                <a16:creationId xmlns:a16="http://schemas.microsoft.com/office/drawing/2014/main" id="{BE6E515D-35E6-9128-A5F0-84D3B1B9ADE3}"/>
              </a:ext>
            </a:extLst>
          </p:cNvPr>
          <p:cNvPicPr>
            <a:picLocks noChangeAspect="1"/>
          </p:cNvPicPr>
          <p:nvPr/>
        </p:nvPicPr>
        <p:blipFill>
          <a:blip r:embed="rId4"/>
          <a:stretch>
            <a:fillRect/>
          </a:stretch>
        </p:blipFill>
        <p:spPr>
          <a:xfrm>
            <a:off x="2381793" y="0"/>
            <a:ext cx="9426829" cy="8229600"/>
          </a:xfrm>
          <a:prstGeom prst="rect">
            <a:avLst/>
          </a:prstGeom>
        </p:spPr>
      </p:pic>
      <p:pic>
        <p:nvPicPr>
          <p:cNvPr id="7" name="Picture 6">
            <a:extLst>
              <a:ext uri="{FF2B5EF4-FFF2-40B4-BE49-F238E27FC236}">
                <a16:creationId xmlns:a16="http://schemas.microsoft.com/office/drawing/2014/main" id="{80430497-115C-5A80-18D6-83628FB998D0}"/>
              </a:ext>
            </a:extLst>
          </p:cNvPr>
          <p:cNvPicPr>
            <a:picLocks noChangeAspect="1"/>
          </p:cNvPicPr>
          <p:nvPr/>
        </p:nvPicPr>
        <p:blipFill>
          <a:blip r:embed="rId5"/>
          <a:stretch>
            <a:fillRect/>
          </a:stretch>
        </p:blipFill>
        <p:spPr>
          <a:xfrm>
            <a:off x="3453110" y="1949904"/>
            <a:ext cx="9819740" cy="5761524"/>
          </a:xfrm>
          <a:prstGeom prst="rect">
            <a:avLst/>
          </a:prstGeom>
        </p:spPr>
      </p:pic>
      <p:sp>
        <p:nvSpPr>
          <p:cNvPr id="6" name="Oval 5">
            <a:extLst>
              <a:ext uri="{FF2B5EF4-FFF2-40B4-BE49-F238E27FC236}">
                <a16:creationId xmlns:a16="http://schemas.microsoft.com/office/drawing/2014/main" id="{6F1CCF10-165A-5B50-BE5A-EB03A21C8492}"/>
              </a:ext>
            </a:extLst>
          </p:cNvPr>
          <p:cNvSpPr/>
          <p:nvPr/>
        </p:nvSpPr>
        <p:spPr>
          <a:xfrm>
            <a:off x="7602976" y="1934319"/>
            <a:ext cx="2255520" cy="810374"/>
          </a:xfrm>
          <a:prstGeom prst="ellipse">
            <a:avLst/>
          </a:prstGeom>
          <a:noFill/>
          <a:ln w="57150">
            <a:solidFill>
              <a:srgbClr val="DE18D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097280">
              <a:defRPr/>
            </a:pPr>
            <a:endParaRPr lang="en-GB" sz="2160" dirty="0">
              <a:solidFill>
                <a:prstClr val="white"/>
              </a:solidFill>
              <a:latin typeface="Aptos" panose="02110004020202020204"/>
            </a:endParaRPr>
          </a:p>
        </p:txBody>
      </p:sp>
      <p:sp>
        <p:nvSpPr>
          <p:cNvPr id="8" name="Oval 7">
            <a:extLst>
              <a:ext uri="{FF2B5EF4-FFF2-40B4-BE49-F238E27FC236}">
                <a16:creationId xmlns:a16="http://schemas.microsoft.com/office/drawing/2014/main" id="{69B44054-B7EC-5419-5DBD-B48FFA85AE59}"/>
              </a:ext>
            </a:extLst>
          </p:cNvPr>
          <p:cNvSpPr/>
          <p:nvPr/>
        </p:nvSpPr>
        <p:spPr>
          <a:xfrm>
            <a:off x="3899918" y="6386341"/>
            <a:ext cx="1901952" cy="810374"/>
          </a:xfrm>
          <a:prstGeom prst="ellipse">
            <a:avLst/>
          </a:prstGeom>
          <a:noFill/>
          <a:ln w="57150">
            <a:solidFill>
              <a:srgbClr val="DE18D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097280">
              <a:defRPr/>
            </a:pPr>
            <a:endParaRPr lang="en-GB" sz="2160">
              <a:solidFill>
                <a:prstClr val="white"/>
              </a:solidFill>
              <a:latin typeface="Aptos" panose="02110004020202020204"/>
            </a:endParaRPr>
          </a:p>
        </p:txBody>
      </p:sp>
    </p:spTree>
    <p:extLst>
      <p:ext uri="{BB962C8B-B14F-4D97-AF65-F5344CB8AC3E}">
        <p14:creationId xmlns:p14="http://schemas.microsoft.com/office/powerpoint/2010/main" val="3753758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1" presetClass="entr" presetSubtype="1" fill="hold" grpId="0" nodeType="after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heel(1)">
                                      <p:cBhvr>
                                        <p:cTn id="12" dur="2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500" fill="hold"/>
                                        <p:tgtEl>
                                          <p:spTgt spid="9"/>
                                        </p:tgtEl>
                                        <p:attrNameLst>
                                          <p:attrName>ppt_x</p:attrName>
                                        </p:attrNameLst>
                                      </p:cBhvr>
                                      <p:tavLst>
                                        <p:tav tm="0">
                                          <p:val>
                                            <p:strVal val="#ppt_x"/>
                                          </p:val>
                                        </p:tav>
                                        <p:tav tm="100000">
                                          <p:val>
                                            <p:strVal val="#ppt_x"/>
                                          </p:val>
                                        </p:tav>
                                      </p:tavLst>
                                    </p:anim>
                                    <p:anim calcmode="lin" valueType="num">
                                      <p:cBhvr additive="base">
                                        <p:cTn id="24" dur="500" fill="hold"/>
                                        <p:tgtEl>
                                          <p:spTgt spid="9"/>
                                        </p:tgtEl>
                                        <p:attrNameLst>
                                          <p:attrName>ppt_y</p:attrName>
                                        </p:attrNameLst>
                                      </p:cBhvr>
                                      <p:tavLst>
                                        <p:tav tm="0">
                                          <p:val>
                                            <p:strVal val="1+#ppt_h/2"/>
                                          </p:val>
                                        </p:tav>
                                        <p:tav tm="100000">
                                          <p:val>
                                            <p:strVal val="#ppt_y"/>
                                          </p:val>
                                        </p:tav>
                                      </p:tavLst>
                                    </p:anim>
                                  </p:childTnLst>
                                </p:cTn>
                              </p:par>
                            </p:childTnLst>
                          </p:cTn>
                        </p:par>
                        <p:par>
                          <p:cTn id="25" fill="hold">
                            <p:stCondLst>
                              <p:cond delay="500"/>
                            </p:stCondLst>
                            <p:childTnLst>
                              <p:par>
                                <p:cTn id="26" presetID="21" presetClass="entr" presetSubtype="1" fill="hold" grpId="0" nodeType="after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wheel(1)">
                                      <p:cBhvr>
                                        <p:cTn id="28" dur="2000"/>
                                        <p:tgtEl>
                                          <p:spTgt spid="6"/>
                                        </p:tgtEl>
                                      </p:cBhvr>
                                    </p:animEffect>
                                  </p:childTnLst>
                                </p:cTn>
                              </p:par>
                            </p:childTnLst>
                          </p:cTn>
                        </p:par>
                        <p:par>
                          <p:cTn id="29" fill="hold">
                            <p:stCondLst>
                              <p:cond delay="2500"/>
                            </p:stCondLst>
                            <p:childTnLst>
                              <p:par>
                                <p:cTn id="30" presetID="21" presetClass="entr" presetSubtype="1" fill="hold" grpId="0" nodeType="after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wheel(1)">
                                      <p:cBhvr>
                                        <p:cTn id="32"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8" grpId="0" animBg="1"/>
    </p:bldLst>
  </p:timing>
</p:sld>
</file>

<file path=ppt/slides/slide95.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Why TC? | About | Social-Organizational Psychology | Organization and  Leadership | Teachers College, Columbia University">
            <a:extLst>
              <a:ext uri="{FF2B5EF4-FFF2-40B4-BE49-F238E27FC236}">
                <a16:creationId xmlns:a16="http://schemas.microsoft.com/office/drawing/2014/main" id="{67619651-0A3D-63AD-8BB7-80CBACCA0159}"/>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9836" r="8800"/>
          <a:stretch/>
        </p:blipFill>
        <p:spPr bwMode="auto">
          <a:xfrm>
            <a:off x="8828531" y="2028825"/>
            <a:ext cx="5664708" cy="522160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C06AB9CB-E55C-D1DB-3005-2D578C186665}"/>
              </a:ext>
            </a:extLst>
          </p:cNvPr>
          <p:cNvSpPr>
            <a:spLocks noGrp="1"/>
          </p:cNvSpPr>
          <p:nvPr>
            <p:ph type="title"/>
          </p:nvPr>
        </p:nvSpPr>
        <p:spPr/>
        <p:txBody>
          <a:bodyPr/>
          <a:lstStyle/>
          <a:p>
            <a:endParaRPr lang="en-GB"/>
          </a:p>
        </p:txBody>
      </p:sp>
      <p:pic>
        <p:nvPicPr>
          <p:cNvPr id="5" name="Picture 4">
            <a:extLst>
              <a:ext uri="{FF2B5EF4-FFF2-40B4-BE49-F238E27FC236}">
                <a16:creationId xmlns:a16="http://schemas.microsoft.com/office/drawing/2014/main" id="{2BA324FF-7321-6DD1-AF45-0B3E0B7D8299}"/>
              </a:ext>
            </a:extLst>
          </p:cNvPr>
          <p:cNvPicPr>
            <a:picLocks noChangeAspect="1"/>
          </p:cNvPicPr>
          <p:nvPr/>
        </p:nvPicPr>
        <p:blipFill>
          <a:blip r:embed="rId3"/>
          <a:stretch>
            <a:fillRect/>
          </a:stretch>
        </p:blipFill>
        <p:spPr>
          <a:xfrm>
            <a:off x="137161" y="1492641"/>
            <a:ext cx="9340596" cy="6076350"/>
          </a:xfrm>
          <a:prstGeom prst="rect">
            <a:avLst/>
          </a:prstGeom>
        </p:spPr>
      </p:pic>
      <p:pic>
        <p:nvPicPr>
          <p:cNvPr id="8" name="Picture 7">
            <a:extLst>
              <a:ext uri="{FF2B5EF4-FFF2-40B4-BE49-F238E27FC236}">
                <a16:creationId xmlns:a16="http://schemas.microsoft.com/office/drawing/2014/main" id="{04705DCD-FA52-B618-7051-BCAE6CA0C80D}"/>
              </a:ext>
            </a:extLst>
          </p:cNvPr>
          <p:cNvPicPr>
            <a:picLocks noChangeAspect="1"/>
          </p:cNvPicPr>
          <p:nvPr/>
        </p:nvPicPr>
        <p:blipFill>
          <a:blip r:embed="rId4"/>
          <a:stretch>
            <a:fillRect/>
          </a:stretch>
        </p:blipFill>
        <p:spPr>
          <a:xfrm>
            <a:off x="3010368" y="612874"/>
            <a:ext cx="9682561" cy="5212807"/>
          </a:xfrm>
          <a:prstGeom prst="rect">
            <a:avLst/>
          </a:prstGeom>
        </p:spPr>
      </p:pic>
      <p:sp>
        <p:nvSpPr>
          <p:cNvPr id="3" name="Oval 2">
            <a:extLst>
              <a:ext uri="{FF2B5EF4-FFF2-40B4-BE49-F238E27FC236}">
                <a16:creationId xmlns:a16="http://schemas.microsoft.com/office/drawing/2014/main" id="{DE2C2F0D-9E02-A294-D088-7968333AE69C}"/>
              </a:ext>
            </a:extLst>
          </p:cNvPr>
          <p:cNvSpPr/>
          <p:nvPr/>
        </p:nvSpPr>
        <p:spPr>
          <a:xfrm>
            <a:off x="-1" y="6144240"/>
            <a:ext cx="9789119" cy="1106191"/>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097280">
              <a:defRPr/>
            </a:pPr>
            <a:endParaRPr lang="en-GB" sz="2160">
              <a:solidFill>
                <a:prstClr val="white"/>
              </a:solidFill>
              <a:latin typeface="Aptos" panose="02110004020202020204"/>
            </a:endParaRPr>
          </a:p>
        </p:txBody>
      </p:sp>
    </p:spTree>
    <p:extLst>
      <p:ext uri="{BB962C8B-B14F-4D97-AF65-F5344CB8AC3E}">
        <p14:creationId xmlns:p14="http://schemas.microsoft.com/office/powerpoint/2010/main" val="2675784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randombar(horizontal)">
                                      <p:cBhvr>
                                        <p:cTn id="14" dur="500"/>
                                        <p:tgtEl>
                                          <p:spTgt spid="8"/>
                                        </p:tgtEl>
                                      </p:cBhvr>
                                    </p:animEffect>
                                  </p:childTnLst>
                                </p:cTn>
                              </p:par>
                            </p:childTnLst>
                          </p:cTn>
                        </p:par>
                        <p:par>
                          <p:cTn id="15" fill="hold">
                            <p:stCondLst>
                              <p:cond delay="500"/>
                            </p:stCondLst>
                            <p:childTnLst>
                              <p:par>
                                <p:cTn id="16" presetID="21" presetClass="entr" presetSubtype="1" fill="hold" grpId="0" nodeType="after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heel(1)">
                                      <p:cBhvr>
                                        <p:cTn id="18"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96.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Why TC? | About | Social-Organizational Psychology | Organization and  Leadership | Teachers College, Columbia University">
            <a:extLst>
              <a:ext uri="{FF2B5EF4-FFF2-40B4-BE49-F238E27FC236}">
                <a16:creationId xmlns:a16="http://schemas.microsoft.com/office/drawing/2014/main" id="{B8A5DB24-C1C4-E875-A752-1033237BCF1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9836" r="8800"/>
          <a:stretch/>
        </p:blipFill>
        <p:spPr bwMode="auto">
          <a:xfrm>
            <a:off x="8828531" y="2028825"/>
            <a:ext cx="5664708" cy="522160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815957CA-8778-D080-B286-B0092399D280}"/>
              </a:ext>
            </a:extLst>
          </p:cNvPr>
          <p:cNvSpPr>
            <a:spLocks noGrp="1"/>
          </p:cNvSpPr>
          <p:nvPr>
            <p:ph type="title"/>
          </p:nvPr>
        </p:nvSpPr>
        <p:spPr/>
        <p:txBody>
          <a:bodyPr/>
          <a:lstStyle/>
          <a:p>
            <a:r>
              <a:rPr lang="nb-NO" dirty="0"/>
              <a:t>Modello di riferimento</a:t>
            </a:r>
            <a:endParaRPr lang="en-GB" dirty="0"/>
          </a:p>
        </p:txBody>
      </p:sp>
      <p:sp>
        <p:nvSpPr>
          <p:cNvPr id="3" name="Content Placeholder 2">
            <a:extLst>
              <a:ext uri="{FF2B5EF4-FFF2-40B4-BE49-F238E27FC236}">
                <a16:creationId xmlns:a16="http://schemas.microsoft.com/office/drawing/2014/main" id="{E801632E-0094-7BB1-62E0-2B4A9E2E7D79}"/>
              </a:ext>
            </a:extLst>
          </p:cNvPr>
          <p:cNvSpPr>
            <a:spLocks noGrp="1"/>
          </p:cNvSpPr>
          <p:nvPr>
            <p:ph idx="1"/>
          </p:nvPr>
        </p:nvSpPr>
        <p:spPr/>
        <p:txBody>
          <a:bodyPr/>
          <a:lstStyle/>
          <a:p>
            <a:endParaRPr lang="en-GB"/>
          </a:p>
        </p:txBody>
      </p:sp>
      <p:pic>
        <p:nvPicPr>
          <p:cNvPr id="5" name="Picture 4">
            <a:extLst>
              <a:ext uri="{FF2B5EF4-FFF2-40B4-BE49-F238E27FC236}">
                <a16:creationId xmlns:a16="http://schemas.microsoft.com/office/drawing/2014/main" id="{E4044B8C-D830-F113-C361-2FA1C8FA19AF}"/>
              </a:ext>
            </a:extLst>
          </p:cNvPr>
          <p:cNvPicPr>
            <a:picLocks noChangeAspect="1"/>
          </p:cNvPicPr>
          <p:nvPr/>
        </p:nvPicPr>
        <p:blipFill>
          <a:blip r:embed="rId3"/>
          <a:stretch>
            <a:fillRect/>
          </a:stretch>
        </p:blipFill>
        <p:spPr>
          <a:xfrm>
            <a:off x="137161" y="1634330"/>
            <a:ext cx="9865466" cy="6607462"/>
          </a:xfrm>
          <a:prstGeom prst="rect">
            <a:avLst/>
          </a:prstGeom>
        </p:spPr>
      </p:pic>
      <p:sp>
        <p:nvSpPr>
          <p:cNvPr id="4" name="Oval 3">
            <a:extLst>
              <a:ext uri="{FF2B5EF4-FFF2-40B4-BE49-F238E27FC236}">
                <a16:creationId xmlns:a16="http://schemas.microsoft.com/office/drawing/2014/main" id="{4857DDAA-016D-BDF8-E265-77C8D0C9777A}"/>
              </a:ext>
            </a:extLst>
          </p:cNvPr>
          <p:cNvSpPr/>
          <p:nvPr/>
        </p:nvSpPr>
        <p:spPr>
          <a:xfrm>
            <a:off x="7584040" y="2190750"/>
            <a:ext cx="1901952" cy="810374"/>
          </a:xfrm>
          <a:prstGeom prst="ellipse">
            <a:avLst/>
          </a:prstGeom>
          <a:noFill/>
          <a:ln w="57150">
            <a:solidFill>
              <a:srgbClr val="DE18D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097280">
              <a:defRPr/>
            </a:pPr>
            <a:endParaRPr lang="en-GB" sz="2160">
              <a:solidFill>
                <a:prstClr val="white"/>
              </a:solidFill>
              <a:latin typeface="Aptos" panose="02110004020202020204"/>
            </a:endParaRPr>
          </a:p>
        </p:txBody>
      </p:sp>
      <p:sp>
        <p:nvSpPr>
          <p:cNvPr id="7" name="Oval 6">
            <a:extLst>
              <a:ext uri="{FF2B5EF4-FFF2-40B4-BE49-F238E27FC236}">
                <a16:creationId xmlns:a16="http://schemas.microsoft.com/office/drawing/2014/main" id="{94DEF261-5ED5-1C98-B1D4-9FBFB3BF46FF}"/>
              </a:ext>
            </a:extLst>
          </p:cNvPr>
          <p:cNvSpPr/>
          <p:nvPr/>
        </p:nvSpPr>
        <p:spPr>
          <a:xfrm>
            <a:off x="0" y="6202275"/>
            <a:ext cx="7242048" cy="810374"/>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097280">
              <a:defRPr/>
            </a:pPr>
            <a:endParaRPr lang="en-GB" sz="2160">
              <a:solidFill>
                <a:prstClr val="white"/>
              </a:solidFill>
              <a:latin typeface="Aptos" panose="02110004020202020204"/>
            </a:endParaRPr>
          </a:p>
        </p:txBody>
      </p:sp>
      <p:sp>
        <p:nvSpPr>
          <p:cNvPr id="8" name="Oval 7">
            <a:extLst>
              <a:ext uri="{FF2B5EF4-FFF2-40B4-BE49-F238E27FC236}">
                <a16:creationId xmlns:a16="http://schemas.microsoft.com/office/drawing/2014/main" id="{BE2DFEE9-17C0-C4A2-EBFC-27872B4A5E33}"/>
              </a:ext>
            </a:extLst>
          </p:cNvPr>
          <p:cNvSpPr/>
          <p:nvPr/>
        </p:nvSpPr>
        <p:spPr>
          <a:xfrm>
            <a:off x="1938528" y="5546832"/>
            <a:ext cx="1901952" cy="810374"/>
          </a:xfrm>
          <a:prstGeom prst="ellipse">
            <a:avLst/>
          </a:prstGeom>
          <a:noFill/>
          <a:ln w="57150">
            <a:solidFill>
              <a:srgbClr val="DE18D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097280">
              <a:defRPr/>
            </a:pPr>
            <a:endParaRPr lang="en-GB" sz="2160">
              <a:solidFill>
                <a:prstClr val="white"/>
              </a:solidFill>
              <a:latin typeface="Aptos" panose="02110004020202020204"/>
            </a:endParaRPr>
          </a:p>
        </p:txBody>
      </p:sp>
    </p:spTree>
    <p:extLst>
      <p:ext uri="{BB962C8B-B14F-4D97-AF65-F5344CB8AC3E}">
        <p14:creationId xmlns:p14="http://schemas.microsoft.com/office/powerpoint/2010/main" val="936448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1" presetClass="entr" presetSubtype="1" fill="hold" grpId="0" nodeType="after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heel(1)">
                                      <p:cBhvr>
                                        <p:cTn id="12" dur="2000"/>
                                        <p:tgtEl>
                                          <p:spTgt spid="4"/>
                                        </p:tgtEl>
                                      </p:cBhvr>
                                    </p:animEffect>
                                  </p:childTnLst>
                                </p:cTn>
                              </p:par>
                            </p:childTnLst>
                          </p:cTn>
                        </p:par>
                        <p:par>
                          <p:cTn id="13" fill="hold">
                            <p:stCondLst>
                              <p:cond delay="2500"/>
                            </p:stCondLst>
                            <p:childTnLst>
                              <p:par>
                                <p:cTn id="14" presetID="21" presetClass="entr" presetSubtype="1" fill="hold" grpId="0"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heel(1)">
                                      <p:cBhvr>
                                        <p:cTn id="16" dur="20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21" presetClass="entr" presetSubtype="1"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heel(1)">
                                      <p:cBhvr>
                                        <p:cTn id="21"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8" grpId="0" animBg="1"/>
    </p:bldLst>
  </p:timing>
</p:sld>
</file>

<file path=ppt/slides/slide97.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C9026C-110C-320C-E375-9B7E15BAF15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D8E54A3-E68E-6CEA-4970-2652D4C8DBE2}"/>
              </a:ext>
            </a:extLst>
          </p:cNvPr>
          <p:cNvSpPr>
            <a:spLocks noGrp="1"/>
          </p:cNvSpPr>
          <p:nvPr>
            <p:ph type="title"/>
          </p:nvPr>
        </p:nvSpPr>
        <p:spPr>
          <a:xfrm>
            <a:off x="1005840" y="438150"/>
            <a:ext cx="12618720" cy="1590676"/>
          </a:xfrm>
        </p:spPr>
        <p:txBody>
          <a:bodyPr anchor="ctr">
            <a:normAutofit/>
          </a:bodyPr>
          <a:lstStyle/>
          <a:p>
            <a:r>
              <a:rPr lang="nb-NO" dirty="0"/>
              <a:t>Segnalare cosa? Come?</a:t>
            </a:r>
            <a:endParaRPr lang="en-GB" dirty="0"/>
          </a:p>
        </p:txBody>
      </p:sp>
      <p:pic>
        <p:nvPicPr>
          <p:cNvPr id="5" name="Picture 4" descr="Magnifying glass and question mark">
            <a:extLst>
              <a:ext uri="{FF2B5EF4-FFF2-40B4-BE49-F238E27FC236}">
                <a16:creationId xmlns:a16="http://schemas.microsoft.com/office/drawing/2014/main" id="{5A5BF7D0-015F-601B-DCB2-69A71A19A4A6}"/>
              </a:ext>
            </a:extLst>
          </p:cNvPr>
          <p:cNvPicPr>
            <a:picLocks noChangeAspect="1"/>
          </p:cNvPicPr>
          <p:nvPr/>
        </p:nvPicPr>
        <p:blipFill>
          <a:blip r:embed="rId2"/>
          <a:srcRect t="17981" b="8455"/>
          <a:stretch>
            <a:fillRect/>
          </a:stretch>
        </p:blipFill>
        <p:spPr>
          <a:xfrm>
            <a:off x="1005840" y="2190750"/>
            <a:ext cx="12618720" cy="5221606"/>
          </a:xfrm>
          <a:prstGeom prst="rect">
            <a:avLst/>
          </a:prstGeom>
          <a:noFill/>
        </p:spPr>
      </p:pic>
    </p:spTree>
    <p:extLst>
      <p:ext uri="{BB962C8B-B14F-4D97-AF65-F5344CB8AC3E}">
        <p14:creationId xmlns:p14="http://schemas.microsoft.com/office/powerpoint/2010/main" val="2854004647"/>
      </p:ext>
    </p:extLst>
  </p:cSld>
  <p:clrMapOvr>
    <a:masterClrMapping/>
  </p:clrMapOvr>
</p:sld>
</file>

<file path=ppt/slides/slide98.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5EA36023-3652-AB56-3E49-608F7B4F014A}"/>
              </a:ext>
            </a:extLst>
          </p:cNvPr>
          <p:cNvSpPr>
            <a:spLocks noGrp="1"/>
          </p:cNvSpPr>
          <p:nvPr>
            <p:ph type="body" sz="quarter" idx="13"/>
          </p:nvPr>
        </p:nvSpPr>
        <p:spPr/>
        <p:txBody>
          <a:bodyPr/>
          <a:lstStyle/>
          <a:p>
            <a:r>
              <a:rPr lang="nb-NO" dirty="0"/>
              <a:t>Come allenarsi</a:t>
            </a:r>
            <a:endParaRPr lang="et-EE" dirty="0"/>
          </a:p>
        </p:txBody>
      </p:sp>
      <p:sp>
        <p:nvSpPr>
          <p:cNvPr id="7" name="Text Placeholder 6">
            <a:extLst>
              <a:ext uri="{FF2B5EF4-FFF2-40B4-BE49-F238E27FC236}">
                <a16:creationId xmlns:a16="http://schemas.microsoft.com/office/drawing/2014/main" id="{3EE0C1B8-C81F-845D-57AD-41867D2FE47C}"/>
              </a:ext>
            </a:extLst>
          </p:cNvPr>
          <p:cNvSpPr>
            <a:spLocks noGrp="1"/>
          </p:cNvSpPr>
          <p:nvPr>
            <p:ph type="body" sz="quarter" idx="14"/>
          </p:nvPr>
        </p:nvSpPr>
        <p:spPr/>
        <p:txBody>
          <a:bodyPr/>
          <a:lstStyle/>
          <a:p>
            <a:endParaRPr lang="et-EE" dirty="0"/>
          </a:p>
        </p:txBody>
      </p:sp>
      <p:sp>
        <p:nvSpPr>
          <p:cNvPr id="4" name="Date Placeholder 3">
            <a:extLst>
              <a:ext uri="{FF2B5EF4-FFF2-40B4-BE49-F238E27FC236}">
                <a16:creationId xmlns:a16="http://schemas.microsoft.com/office/drawing/2014/main" id="{1CA12067-CA4E-EA63-7788-681676A5F4A7}"/>
              </a:ext>
            </a:extLst>
          </p:cNvPr>
          <p:cNvSpPr>
            <a:spLocks noGrp="1"/>
          </p:cNvSpPr>
          <p:nvPr>
            <p:ph type="dt" sz="half" idx="4294967295"/>
          </p:nvPr>
        </p:nvSpPr>
        <p:spPr>
          <a:xfrm>
            <a:off x="1005840" y="7627621"/>
            <a:ext cx="3291840" cy="438150"/>
          </a:xfrm>
          <a:prstGeom prst="rect">
            <a:avLst/>
          </a:prstGeom>
        </p:spPr>
        <p:txBody>
          <a:bodyPr vert="horz" lIns="109728" tIns="54864" rIns="109728" bIns="54864" rtlCol="0" anchor="ctr"/>
          <a:lstStyle>
            <a:defPPr>
              <a:defRPr lang="en-US"/>
            </a:defPPr>
            <a:lvl1pPr algn="l" rtl="0" eaLnBrk="0" fontAlgn="base" hangingPunct="0">
              <a:spcBef>
                <a:spcPct val="0"/>
              </a:spcBef>
              <a:spcAft>
                <a:spcPct val="0"/>
              </a:spcAft>
              <a:defRPr sz="1440" kern="1200">
                <a:solidFill>
                  <a:schemeClr val="tx1">
                    <a:tint val="75000"/>
                  </a:schemeClr>
                </a:solidFill>
                <a:latin typeface="Calibri" pitchFamily="34" charset="0"/>
                <a:ea typeface="+mn-ea"/>
                <a:cs typeface="+mn-cs"/>
              </a:defRPr>
            </a:lvl1pPr>
            <a:lvl2pPr marL="548640" algn="l" rtl="0" eaLnBrk="0" fontAlgn="base" hangingPunct="0">
              <a:spcBef>
                <a:spcPct val="0"/>
              </a:spcBef>
              <a:spcAft>
                <a:spcPct val="0"/>
              </a:spcAft>
              <a:defRPr kern="1200">
                <a:solidFill>
                  <a:schemeClr val="tx1"/>
                </a:solidFill>
                <a:latin typeface="Calibri" pitchFamily="34" charset="0"/>
                <a:ea typeface="+mn-ea"/>
                <a:cs typeface="+mn-cs"/>
              </a:defRPr>
            </a:lvl2pPr>
            <a:lvl3pPr marL="1097280" algn="l" rtl="0" eaLnBrk="0" fontAlgn="base" hangingPunct="0">
              <a:spcBef>
                <a:spcPct val="0"/>
              </a:spcBef>
              <a:spcAft>
                <a:spcPct val="0"/>
              </a:spcAft>
              <a:defRPr kern="1200">
                <a:solidFill>
                  <a:schemeClr val="tx1"/>
                </a:solidFill>
                <a:latin typeface="Calibri" pitchFamily="34" charset="0"/>
                <a:ea typeface="+mn-ea"/>
                <a:cs typeface="+mn-cs"/>
              </a:defRPr>
            </a:lvl3pPr>
            <a:lvl4pPr marL="1645920" algn="l" rtl="0" eaLnBrk="0" fontAlgn="base" hangingPunct="0">
              <a:spcBef>
                <a:spcPct val="0"/>
              </a:spcBef>
              <a:spcAft>
                <a:spcPct val="0"/>
              </a:spcAft>
              <a:defRPr kern="1200">
                <a:solidFill>
                  <a:schemeClr val="tx1"/>
                </a:solidFill>
                <a:latin typeface="Calibri" pitchFamily="34" charset="0"/>
                <a:ea typeface="+mn-ea"/>
                <a:cs typeface="+mn-cs"/>
              </a:defRPr>
            </a:lvl4pPr>
            <a:lvl5pPr marL="2194560" algn="l" rtl="0" eaLnBrk="0" fontAlgn="base" hangingPunct="0">
              <a:spcBef>
                <a:spcPct val="0"/>
              </a:spcBef>
              <a:spcAft>
                <a:spcPct val="0"/>
              </a:spcAft>
              <a:defRPr kern="1200">
                <a:solidFill>
                  <a:schemeClr val="tx1"/>
                </a:solidFill>
                <a:latin typeface="Calibri" pitchFamily="34" charset="0"/>
                <a:ea typeface="+mn-ea"/>
                <a:cs typeface="+mn-cs"/>
              </a:defRPr>
            </a:lvl5pPr>
            <a:lvl6pPr marL="2743200" algn="l" defTabSz="1097280" rtl="0" eaLnBrk="1" latinLnBrk="0" hangingPunct="1">
              <a:defRPr kern="1200">
                <a:solidFill>
                  <a:schemeClr val="tx1"/>
                </a:solidFill>
                <a:latin typeface="Calibri" pitchFamily="34" charset="0"/>
                <a:ea typeface="+mn-ea"/>
                <a:cs typeface="+mn-cs"/>
              </a:defRPr>
            </a:lvl6pPr>
            <a:lvl7pPr marL="3291840" algn="l" defTabSz="1097280" rtl="0" eaLnBrk="1" latinLnBrk="0" hangingPunct="1">
              <a:defRPr kern="1200">
                <a:solidFill>
                  <a:schemeClr val="tx1"/>
                </a:solidFill>
                <a:latin typeface="Calibri" pitchFamily="34" charset="0"/>
                <a:ea typeface="+mn-ea"/>
                <a:cs typeface="+mn-cs"/>
              </a:defRPr>
            </a:lvl7pPr>
            <a:lvl8pPr marL="3840480" algn="l" defTabSz="1097280" rtl="0" eaLnBrk="1" latinLnBrk="0" hangingPunct="1">
              <a:defRPr kern="1200">
                <a:solidFill>
                  <a:schemeClr val="tx1"/>
                </a:solidFill>
                <a:latin typeface="Calibri" pitchFamily="34" charset="0"/>
                <a:ea typeface="+mn-ea"/>
                <a:cs typeface="+mn-cs"/>
              </a:defRPr>
            </a:lvl8pPr>
            <a:lvl9pPr marL="4389120" algn="l" defTabSz="1097280" rtl="0" eaLnBrk="1" latinLnBrk="0" hangingPunct="1">
              <a:defRPr kern="1200">
                <a:solidFill>
                  <a:schemeClr val="tx1"/>
                </a:solidFill>
                <a:latin typeface="Calibri" pitchFamily="34" charset="0"/>
                <a:ea typeface="+mn-ea"/>
                <a:cs typeface="+mn-cs"/>
              </a:defRPr>
            </a:lvl9pPr>
          </a:lstStyle>
          <a:p>
            <a:pPr defTabSz="1097280">
              <a:defRPr/>
            </a:pPr>
            <a:fld id="{6EF8DDC5-6E39-49E7-89E2-222F5584D36E}" type="datetimeFigureOut">
              <a:rPr lang="de-DE">
                <a:solidFill>
                  <a:prstClr val="black">
                    <a:tint val="75000"/>
                  </a:prstClr>
                </a:solidFill>
              </a:rPr>
              <a:t>04.02.2026</a:t>
            </a:fld>
            <a:endParaRPr lang="nb-NO">
              <a:solidFill>
                <a:prstClr val="black">
                  <a:tint val="75000"/>
                </a:prstClr>
              </a:solidFill>
            </a:endParaRPr>
          </a:p>
        </p:txBody>
      </p:sp>
      <p:sp>
        <p:nvSpPr>
          <p:cNvPr id="5" name="Slide Number Placeholder 4">
            <a:extLst>
              <a:ext uri="{FF2B5EF4-FFF2-40B4-BE49-F238E27FC236}">
                <a16:creationId xmlns:a16="http://schemas.microsoft.com/office/drawing/2014/main" id="{ED4699B0-C65E-FDD0-A35D-432CF08D72D2}"/>
              </a:ext>
            </a:extLst>
          </p:cNvPr>
          <p:cNvSpPr>
            <a:spLocks noGrp="1"/>
          </p:cNvSpPr>
          <p:nvPr>
            <p:ph type="sldNum" sz="quarter" idx="4294967295"/>
          </p:nvPr>
        </p:nvSpPr>
        <p:spPr>
          <a:xfrm>
            <a:off x="10332720" y="7627621"/>
            <a:ext cx="3291840" cy="438150"/>
          </a:xfrm>
          <a:prstGeom prst="rect">
            <a:avLst/>
          </a:prstGeom>
        </p:spPr>
        <p:txBody>
          <a:bodyPr vert="horz" lIns="109728" tIns="54864" rIns="109728" bIns="54864" rtlCol="0" anchor="ctr"/>
          <a:lstStyle>
            <a:defPPr>
              <a:defRPr lang="en-US"/>
            </a:defPPr>
            <a:lvl1pPr algn="r" rtl="0" eaLnBrk="0" fontAlgn="base" hangingPunct="0">
              <a:spcBef>
                <a:spcPct val="0"/>
              </a:spcBef>
              <a:spcAft>
                <a:spcPct val="0"/>
              </a:spcAft>
              <a:defRPr sz="1440" kern="1200">
                <a:solidFill>
                  <a:schemeClr val="tx1">
                    <a:tint val="75000"/>
                  </a:schemeClr>
                </a:solidFill>
                <a:latin typeface="Calibri" pitchFamily="34" charset="0"/>
                <a:ea typeface="+mn-ea"/>
                <a:cs typeface="+mn-cs"/>
              </a:defRPr>
            </a:lvl1pPr>
            <a:lvl2pPr marL="548640" algn="l" rtl="0" eaLnBrk="0" fontAlgn="base" hangingPunct="0">
              <a:spcBef>
                <a:spcPct val="0"/>
              </a:spcBef>
              <a:spcAft>
                <a:spcPct val="0"/>
              </a:spcAft>
              <a:defRPr kern="1200">
                <a:solidFill>
                  <a:schemeClr val="tx1"/>
                </a:solidFill>
                <a:latin typeface="Calibri" pitchFamily="34" charset="0"/>
                <a:ea typeface="+mn-ea"/>
                <a:cs typeface="+mn-cs"/>
              </a:defRPr>
            </a:lvl2pPr>
            <a:lvl3pPr marL="1097280" algn="l" rtl="0" eaLnBrk="0" fontAlgn="base" hangingPunct="0">
              <a:spcBef>
                <a:spcPct val="0"/>
              </a:spcBef>
              <a:spcAft>
                <a:spcPct val="0"/>
              </a:spcAft>
              <a:defRPr kern="1200">
                <a:solidFill>
                  <a:schemeClr val="tx1"/>
                </a:solidFill>
                <a:latin typeface="Calibri" pitchFamily="34" charset="0"/>
                <a:ea typeface="+mn-ea"/>
                <a:cs typeface="+mn-cs"/>
              </a:defRPr>
            </a:lvl3pPr>
            <a:lvl4pPr marL="1645920" algn="l" rtl="0" eaLnBrk="0" fontAlgn="base" hangingPunct="0">
              <a:spcBef>
                <a:spcPct val="0"/>
              </a:spcBef>
              <a:spcAft>
                <a:spcPct val="0"/>
              </a:spcAft>
              <a:defRPr kern="1200">
                <a:solidFill>
                  <a:schemeClr val="tx1"/>
                </a:solidFill>
                <a:latin typeface="Calibri" pitchFamily="34" charset="0"/>
                <a:ea typeface="+mn-ea"/>
                <a:cs typeface="+mn-cs"/>
              </a:defRPr>
            </a:lvl4pPr>
            <a:lvl5pPr marL="2194560" algn="l" rtl="0" eaLnBrk="0" fontAlgn="base" hangingPunct="0">
              <a:spcBef>
                <a:spcPct val="0"/>
              </a:spcBef>
              <a:spcAft>
                <a:spcPct val="0"/>
              </a:spcAft>
              <a:defRPr kern="1200">
                <a:solidFill>
                  <a:schemeClr val="tx1"/>
                </a:solidFill>
                <a:latin typeface="Calibri" pitchFamily="34" charset="0"/>
                <a:ea typeface="+mn-ea"/>
                <a:cs typeface="+mn-cs"/>
              </a:defRPr>
            </a:lvl5pPr>
            <a:lvl6pPr marL="2743200" algn="l" defTabSz="1097280" rtl="0" eaLnBrk="1" latinLnBrk="0" hangingPunct="1">
              <a:defRPr kern="1200">
                <a:solidFill>
                  <a:schemeClr val="tx1"/>
                </a:solidFill>
                <a:latin typeface="Calibri" pitchFamily="34" charset="0"/>
                <a:ea typeface="+mn-ea"/>
                <a:cs typeface="+mn-cs"/>
              </a:defRPr>
            </a:lvl6pPr>
            <a:lvl7pPr marL="3291840" algn="l" defTabSz="1097280" rtl="0" eaLnBrk="1" latinLnBrk="0" hangingPunct="1">
              <a:defRPr kern="1200">
                <a:solidFill>
                  <a:schemeClr val="tx1"/>
                </a:solidFill>
                <a:latin typeface="Calibri" pitchFamily="34" charset="0"/>
                <a:ea typeface="+mn-ea"/>
                <a:cs typeface="+mn-cs"/>
              </a:defRPr>
            </a:lvl7pPr>
            <a:lvl8pPr marL="3840480" algn="l" defTabSz="1097280" rtl="0" eaLnBrk="1" latinLnBrk="0" hangingPunct="1">
              <a:defRPr kern="1200">
                <a:solidFill>
                  <a:schemeClr val="tx1"/>
                </a:solidFill>
                <a:latin typeface="Calibri" pitchFamily="34" charset="0"/>
                <a:ea typeface="+mn-ea"/>
                <a:cs typeface="+mn-cs"/>
              </a:defRPr>
            </a:lvl8pPr>
            <a:lvl9pPr marL="4389120" algn="l" defTabSz="1097280" rtl="0" eaLnBrk="1" latinLnBrk="0" hangingPunct="1">
              <a:defRPr kern="1200">
                <a:solidFill>
                  <a:schemeClr val="tx1"/>
                </a:solidFill>
                <a:latin typeface="Calibri" pitchFamily="34" charset="0"/>
                <a:ea typeface="+mn-ea"/>
                <a:cs typeface="+mn-cs"/>
              </a:defRPr>
            </a:lvl9pPr>
          </a:lstStyle>
          <a:p>
            <a:pPr defTabSz="1097280">
              <a:defRPr/>
            </a:pPr>
            <a:fld id="{AFB950C3-B6C7-4DE8-8136-AF52879A290E}" type="slidenum">
              <a:rPr lang="de-DE">
                <a:solidFill>
                  <a:prstClr val="black">
                    <a:tint val="75000"/>
                  </a:prstClr>
                </a:solidFill>
              </a:rPr>
              <a:t>98</a:t>
            </a:fld>
            <a:endParaRPr lang="nb-NO">
              <a:solidFill>
                <a:prstClr val="black">
                  <a:tint val="75000"/>
                </a:prstClr>
              </a:solidFill>
            </a:endParaRPr>
          </a:p>
        </p:txBody>
      </p:sp>
      <p:pic>
        <p:nvPicPr>
          <p:cNvPr id="3074" name="Picture 2" descr="Motivation and emotion/Book/2014/Stress inoculation - Wikiversity">
            <a:extLst>
              <a:ext uri="{FF2B5EF4-FFF2-40B4-BE49-F238E27FC236}">
                <a16:creationId xmlns:a16="http://schemas.microsoft.com/office/drawing/2014/main" id="{21146910-ECCB-4D56-F0D1-ABE65C33D2B0}"/>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8436847" y="4006404"/>
            <a:ext cx="5715000" cy="395478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a:extLst>
              <a:ext uri="{FF2B5EF4-FFF2-40B4-BE49-F238E27FC236}">
                <a16:creationId xmlns:a16="http://schemas.microsoft.com/office/drawing/2014/main" id="{78FBCB0F-6621-8193-A948-BFDBBDAE34C4}"/>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145663"/>
            <a:ext cx="8229600" cy="6172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2771878"/>
      </p:ext>
    </p:extLst>
  </p:cSld>
  <p:clrMapOvr>
    <a:masterClrMapping/>
  </p:clrMapOvr>
</p:sld>
</file>

<file path=ppt/slides/slide99.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F8E192D-0D53-D498-8877-CF453B878FD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239644" y="1553212"/>
            <a:ext cx="7860280" cy="6496682"/>
          </a:xfrm>
          <a:prstGeom prst="rect">
            <a:avLst/>
          </a:prstGeom>
          <a:effectLst/>
        </p:spPr>
      </p:pic>
      <p:sp>
        <p:nvSpPr>
          <p:cNvPr id="2" name="Title 1">
            <a:extLst>
              <a:ext uri="{FF2B5EF4-FFF2-40B4-BE49-F238E27FC236}">
                <a16:creationId xmlns:a16="http://schemas.microsoft.com/office/drawing/2014/main" id="{B928F966-4264-48E9-A52F-66595B1BEAE1}"/>
              </a:ext>
            </a:extLst>
          </p:cNvPr>
          <p:cNvSpPr>
            <a:spLocks noGrp="1"/>
          </p:cNvSpPr>
          <p:nvPr>
            <p:ph type="title"/>
          </p:nvPr>
        </p:nvSpPr>
        <p:spPr>
          <a:xfrm>
            <a:off x="0" y="231052"/>
            <a:ext cx="10107168" cy="2128880"/>
          </a:xfrm>
        </p:spPr>
        <p:txBody>
          <a:bodyPr vert="horz" lIns="109728" tIns="54864" rIns="109728" bIns="54864" rtlCol="0" anchor="b">
            <a:normAutofit/>
          </a:bodyPr>
          <a:lstStyle/>
          <a:p>
            <a:r>
              <a:rPr lang="en-US" sz="4800" dirty="0"/>
              <a:t>Cosa comunicare </a:t>
            </a:r>
          </a:p>
        </p:txBody>
      </p:sp>
      <p:sp>
        <p:nvSpPr>
          <p:cNvPr id="4" name="Oval 3">
            <a:extLst>
              <a:ext uri="{FF2B5EF4-FFF2-40B4-BE49-F238E27FC236}">
                <a16:creationId xmlns:a16="http://schemas.microsoft.com/office/drawing/2014/main" id="{781EE743-2F6F-4D82-BB3F-970F68D37247}"/>
              </a:ext>
            </a:extLst>
          </p:cNvPr>
          <p:cNvSpPr/>
          <p:nvPr/>
        </p:nvSpPr>
        <p:spPr>
          <a:xfrm>
            <a:off x="5522593" y="3352060"/>
            <a:ext cx="1395306" cy="1449493"/>
          </a:xfrm>
          <a:prstGeom prst="ellipse">
            <a:avLst/>
          </a:pr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097280">
              <a:defRPr/>
            </a:pPr>
            <a:endParaRPr lang="en-GB" sz="2160" dirty="0">
              <a:solidFill>
                <a:prstClr val="white"/>
              </a:solidFill>
              <a:latin typeface="Aptos" panose="02110004020202020204"/>
            </a:endParaRPr>
          </a:p>
        </p:txBody>
      </p:sp>
      <p:sp>
        <p:nvSpPr>
          <p:cNvPr id="5" name="Oval 4">
            <a:extLst>
              <a:ext uri="{FF2B5EF4-FFF2-40B4-BE49-F238E27FC236}">
                <a16:creationId xmlns:a16="http://schemas.microsoft.com/office/drawing/2014/main" id="{99793408-CAA8-FBAB-EEEC-43B38CED7BC7}"/>
              </a:ext>
            </a:extLst>
          </p:cNvPr>
          <p:cNvSpPr/>
          <p:nvPr/>
        </p:nvSpPr>
        <p:spPr>
          <a:xfrm>
            <a:off x="6988819" y="3213328"/>
            <a:ext cx="1395306" cy="1449493"/>
          </a:xfrm>
          <a:prstGeom prst="ellipse">
            <a:avLst/>
          </a:pr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097280">
              <a:defRPr/>
            </a:pPr>
            <a:endParaRPr lang="en-GB" sz="2160" dirty="0">
              <a:solidFill>
                <a:prstClr val="white"/>
              </a:solidFill>
              <a:latin typeface="Aptos" panose="02110004020202020204"/>
            </a:endParaRPr>
          </a:p>
        </p:txBody>
      </p:sp>
      <p:sp>
        <p:nvSpPr>
          <p:cNvPr id="7" name="Oval 6">
            <a:extLst>
              <a:ext uri="{FF2B5EF4-FFF2-40B4-BE49-F238E27FC236}">
                <a16:creationId xmlns:a16="http://schemas.microsoft.com/office/drawing/2014/main" id="{BF5941B6-095B-ABED-667C-21E55E751C12}"/>
              </a:ext>
            </a:extLst>
          </p:cNvPr>
          <p:cNvSpPr/>
          <p:nvPr/>
        </p:nvSpPr>
        <p:spPr>
          <a:xfrm>
            <a:off x="8384125" y="3178848"/>
            <a:ext cx="1395306" cy="1449493"/>
          </a:xfrm>
          <a:prstGeom prst="ellipse">
            <a:avLst/>
          </a:pr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097280">
              <a:defRPr/>
            </a:pPr>
            <a:endParaRPr lang="en-GB" sz="2160" dirty="0">
              <a:solidFill>
                <a:prstClr val="white"/>
              </a:solidFill>
              <a:latin typeface="Aptos" panose="02110004020202020204"/>
            </a:endParaRPr>
          </a:p>
        </p:txBody>
      </p:sp>
      <p:sp>
        <p:nvSpPr>
          <p:cNvPr id="11" name="Content Placeholder 10">
            <a:extLst>
              <a:ext uri="{FF2B5EF4-FFF2-40B4-BE49-F238E27FC236}">
                <a16:creationId xmlns:a16="http://schemas.microsoft.com/office/drawing/2014/main" id="{BD90778C-9E83-CC2F-1B3F-51B3199BFA3C}"/>
              </a:ext>
            </a:extLst>
          </p:cNvPr>
          <p:cNvSpPr>
            <a:spLocks noGrp="1"/>
          </p:cNvSpPr>
          <p:nvPr>
            <p:ph sz="half" idx="2"/>
          </p:nvPr>
        </p:nvSpPr>
        <p:spPr/>
        <p:txBody>
          <a:bodyPr/>
          <a:lstStyle/>
          <a:p>
            <a:endParaRPr lang="en-GB" dirty="0"/>
          </a:p>
        </p:txBody>
      </p:sp>
    </p:spTree>
    <p:extLst>
      <p:ext uri="{BB962C8B-B14F-4D97-AF65-F5344CB8AC3E}">
        <p14:creationId xmlns:p14="http://schemas.microsoft.com/office/powerpoint/2010/main" val="258995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par>
                                <p:cTn id="11" presetID="10" presetClass="exit" presetSubtype="0" fill="hold" grpId="1" nodeType="withEffect">
                                  <p:stCondLst>
                                    <p:cond delay="0"/>
                                  </p:stCondLst>
                                  <p:childTnLst>
                                    <p:animEffect transition="out" filter="fade">
                                      <p:cBhvr>
                                        <p:cTn id="12" dur="500"/>
                                        <p:tgtEl>
                                          <p:spTgt spid="4"/>
                                        </p:tgtEl>
                                      </p:cBhvr>
                                    </p:animEffect>
                                    <p:set>
                                      <p:cBhvr>
                                        <p:cTn id="13" dur="1" fill="hold">
                                          <p:stCondLst>
                                            <p:cond delay="499"/>
                                          </p:stCondLst>
                                        </p:cTn>
                                        <p:tgtEl>
                                          <p:spTgt spid="4"/>
                                        </p:tgtEl>
                                        <p:attrNameLst>
                                          <p:attrName>style.visibility</p:attrName>
                                        </p:attrNameLst>
                                      </p:cBhvr>
                                      <p:to>
                                        <p:strVal val="hidden"/>
                                      </p:to>
                                    </p:set>
                                  </p:childTnLst>
                                </p:cTn>
                              </p:par>
                              <p:par>
                                <p:cTn id="14" presetID="16" presetClass="entr" presetSubtype="21"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barn(inVertical)">
                                      <p:cBhvr>
                                        <p:cTn id="16" dur="500"/>
                                        <p:tgtEl>
                                          <p:spTgt spid="7"/>
                                        </p:tgtEl>
                                      </p:cBhvr>
                                    </p:animEffect>
                                  </p:childTnLst>
                                </p:cTn>
                              </p:par>
                              <p:par>
                                <p:cTn id="17" presetID="16" presetClass="exit" presetSubtype="21" fill="hold" grpId="1" nodeType="withEffect">
                                  <p:stCondLst>
                                    <p:cond delay="0"/>
                                  </p:stCondLst>
                                  <p:childTnLst>
                                    <p:animEffect transition="out" filter="barn(inVertical)">
                                      <p:cBhvr>
                                        <p:cTn id="18" dur="500"/>
                                        <p:tgtEl>
                                          <p:spTgt spid="5"/>
                                        </p:tgtEl>
                                      </p:cBhvr>
                                    </p:animEffect>
                                    <p:set>
                                      <p:cBhvr>
                                        <p:cTn id="19"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5" grpId="0" animBg="1"/>
      <p:bldP spid="5" grpId="1" animBg="1"/>
      <p:bldP spid="7"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0.9|26|17.5"/>
</p:tagLst>
</file>

<file path=ppt/tags/tag10.xml><?xml version="1.0" encoding="utf-8"?>
<p:tagLst xmlns:a="http://schemas.openxmlformats.org/drawingml/2006/main" xmlns:r="http://schemas.openxmlformats.org/officeDocument/2006/relationships" xmlns:p="http://schemas.openxmlformats.org/presentationml/2006/main">
  <p:tag name="TIMING" val="|1|2.2|3.8|7.8"/>
</p:tagLst>
</file>

<file path=ppt/tags/tag11.xml><?xml version="1.0" encoding="utf-8"?>
<p:tagLst xmlns:a="http://schemas.openxmlformats.org/drawingml/2006/main" xmlns:r="http://schemas.openxmlformats.org/officeDocument/2006/relationships" xmlns:p="http://schemas.openxmlformats.org/presentationml/2006/main">
  <p:tag name="TIMING" val="|0.8|3.4|3.4|10.6"/>
</p:tagLst>
</file>

<file path=ppt/tags/tag12.xml><?xml version="1.0" encoding="utf-8"?>
<p:tagLst xmlns:a="http://schemas.openxmlformats.org/drawingml/2006/main" xmlns:r="http://schemas.openxmlformats.org/officeDocument/2006/relationships" xmlns:p="http://schemas.openxmlformats.org/presentationml/2006/main">
  <p:tag name="TIMING" val="|0.6|2.5|14.2|9.9|29"/>
</p:tagLst>
</file>

<file path=ppt/tags/tag13.xml><?xml version="1.0" encoding="utf-8"?>
<p:tagLst xmlns:a="http://schemas.openxmlformats.org/drawingml/2006/main" xmlns:r="http://schemas.openxmlformats.org/officeDocument/2006/relationships" xmlns:p="http://schemas.openxmlformats.org/presentationml/2006/main">
  <p:tag name="TIMING" val="|12.2|7.6|11.6|26.8|28.5|56.6"/>
</p:tagLst>
</file>

<file path=ppt/tags/tag14.xml><?xml version="1.0" encoding="utf-8"?>
<p:tagLst xmlns:a="http://schemas.openxmlformats.org/drawingml/2006/main" xmlns:r="http://schemas.openxmlformats.org/officeDocument/2006/relationships" xmlns:p="http://schemas.openxmlformats.org/presentationml/2006/main">
  <p:tag name="TIMING" val="|4.1|27.1|11.5|22.2|3.4|46.1|35.3|21.8"/>
</p:tagLst>
</file>

<file path=ppt/tags/tag15.xml><?xml version="1.0" encoding="utf-8"?>
<p:tagLst xmlns:a="http://schemas.openxmlformats.org/drawingml/2006/main" xmlns:r="http://schemas.openxmlformats.org/officeDocument/2006/relationships" xmlns:p="http://schemas.openxmlformats.org/presentationml/2006/main">
  <p:tag name="TIMING" val="|1.3"/>
</p:tagLst>
</file>

<file path=ppt/tags/tag16.xml><?xml version="1.0" encoding="utf-8"?>
<p:tagLst xmlns:a="http://schemas.openxmlformats.org/drawingml/2006/main" xmlns:r="http://schemas.openxmlformats.org/officeDocument/2006/relationships" xmlns:p="http://schemas.openxmlformats.org/presentationml/2006/main">
  <p:tag name="TIMING" val="|0.7|68.1|55.7|14.7"/>
</p:tagLst>
</file>

<file path=ppt/tags/tag17.xml><?xml version="1.0" encoding="utf-8"?>
<p:tagLst xmlns:a="http://schemas.openxmlformats.org/drawingml/2006/main" xmlns:r="http://schemas.openxmlformats.org/officeDocument/2006/relationships" xmlns:p="http://schemas.openxmlformats.org/presentationml/2006/main">
  <p:tag name="TIMING" val="|0.8|54.3|36.6|49.1|1.9"/>
</p:tagLst>
</file>

<file path=ppt/tags/tag18.xml><?xml version="1.0" encoding="utf-8"?>
<p:tagLst xmlns:a="http://schemas.openxmlformats.org/drawingml/2006/main" xmlns:r="http://schemas.openxmlformats.org/officeDocument/2006/relationships" xmlns:p="http://schemas.openxmlformats.org/presentationml/2006/main">
  <p:tag name="TIMING" val="|31|17.4"/>
</p:tagLst>
</file>

<file path=ppt/tags/tag19.xml><?xml version="1.0" encoding="utf-8"?>
<p:tagLst xmlns:a="http://schemas.openxmlformats.org/drawingml/2006/main" xmlns:r="http://schemas.openxmlformats.org/officeDocument/2006/relationships" xmlns:p="http://schemas.openxmlformats.org/presentationml/2006/main">
  <p:tag name="TIMING" val="|1.1|12.8|7.9"/>
</p:tagLst>
</file>

<file path=ppt/tags/tag2.xml><?xml version="1.0" encoding="utf-8"?>
<p:tagLst xmlns:a="http://schemas.openxmlformats.org/drawingml/2006/main" xmlns:r="http://schemas.openxmlformats.org/officeDocument/2006/relationships" xmlns:p="http://schemas.openxmlformats.org/presentationml/2006/main">
  <p:tag name="TIMING" val="|1"/>
</p:tagLst>
</file>

<file path=ppt/tags/tag20.xml><?xml version="1.0" encoding="utf-8"?>
<p:tagLst xmlns:a="http://schemas.openxmlformats.org/drawingml/2006/main" xmlns:r="http://schemas.openxmlformats.org/officeDocument/2006/relationships" xmlns:p="http://schemas.openxmlformats.org/presentationml/2006/main">
  <p:tag name="TIMING" val="|1.1|7.2|4|7.6"/>
</p:tagLst>
</file>

<file path=ppt/tags/tag21.xml><?xml version="1.0" encoding="utf-8"?>
<p:tagLst xmlns:a="http://schemas.openxmlformats.org/drawingml/2006/main" xmlns:r="http://schemas.openxmlformats.org/officeDocument/2006/relationships" xmlns:p="http://schemas.openxmlformats.org/presentationml/2006/main">
  <p:tag name="TIMING" val="|0.6|6.2|3.3"/>
</p:tagLst>
</file>

<file path=ppt/tags/tag22.xml><?xml version="1.0" encoding="utf-8"?>
<p:tagLst xmlns:a="http://schemas.openxmlformats.org/drawingml/2006/main" xmlns:r="http://schemas.openxmlformats.org/officeDocument/2006/relationships" xmlns:p="http://schemas.openxmlformats.org/presentationml/2006/main">
  <p:tag name="TIMING" val="|3.1|8|6|1.9"/>
</p:tagLst>
</file>

<file path=ppt/tags/tag23.xml><?xml version="1.0" encoding="utf-8"?>
<p:tagLst xmlns:a="http://schemas.openxmlformats.org/drawingml/2006/main" xmlns:r="http://schemas.openxmlformats.org/officeDocument/2006/relationships" xmlns:p="http://schemas.openxmlformats.org/presentationml/2006/main">
  <p:tag name="TIMING" val="|0.6|4.8"/>
</p:tagLst>
</file>

<file path=ppt/tags/tag24.xml><?xml version="1.0" encoding="utf-8"?>
<p:tagLst xmlns:a="http://schemas.openxmlformats.org/drawingml/2006/main" xmlns:r="http://schemas.openxmlformats.org/officeDocument/2006/relationships" xmlns:p="http://schemas.openxmlformats.org/presentationml/2006/main">
  <p:tag name="TIMING" val="|0.6|26.5"/>
</p:tagLst>
</file>

<file path=ppt/tags/tag25.xml><?xml version="1.0" encoding="utf-8"?>
<p:tagLst xmlns:a="http://schemas.openxmlformats.org/drawingml/2006/main" xmlns:r="http://schemas.openxmlformats.org/officeDocument/2006/relationships" xmlns:p="http://schemas.openxmlformats.org/presentationml/2006/main">
  <p:tag name="TIMING" val="|55.6|4.1|12.8|48.5|30.5|1.2|39"/>
</p:tagLst>
</file>

<file path=ppt/tags/tag26.xml><?xml version="1.0" encoding="utf-8"?>
<p:tagLst xmlns:a="http://schemas.openxmlformats.org/drawingml/2006/main" xmlns:r="http://schemas.openxmlformats.org/officeDocument/2006/relationships" xmlns:p="http://schemas.openxmlformats.org/presentationml/2006/main">
  <p:tag name="TIMING" val="|0.7|0.7|7.9"/>
</p:tagLst>
</file>

<file path=ppt/tags/tag27.xml><?xml version="1.0" encoding="utf-8"?>
<p:tagLst xmlns:a="http://schemas.openxmlformats.org/drawingml/2006/main" xmlns:r="http://schemas.openxmlformats.org/officeDocument/2006/relationships" xmlns:p="http://schemas.openxmlformats.org/presentationml/2006/main">
  <p:tag name="TIMING" val="|2.8|32.6|25.3|1|34.2|16.7|31|33.5"/>
</p:tagLst>
</file>

<file path=ppt/tags/tag28.xml><?xml version="1.0" encoding="utf-8"?>
<p:tagLst xmlns:a="http://schemas.openxmlformats.org/drawingml/2006/main" xmlns:r="http://schemas.openxmlformats.org/officeDocument/2006/relationships" xmlns:p="http://schemas.openxmlformats.org/presentationml/2006/main">
  <p:tag name="TIMING" val="|1.4|13.8|18.4|28|52.9|22.9|35.5|30.8"/>
</p:tagLst>
</file>

<file path=ppt/tags/tag29.xml><?xml version="1.0" encoding="utf-8"?>
<p:tagLst xmlns:a="http://schemas.openxmlformats.org/drawingml/2006/main" xmlns:r="http://schemas.openxmlformats.org/officeDocument/2006/relationships" xmlns:p="http://schemas.openxmlformats.org/presentationml/2006/main">
  <p:tag name="TIMING" val="|4.9|23.3|19.3|29|17.5"/>
</p:tagLst>
</file>

<file path=ppt/tags/tag3.xml><?xml version="1.0" encoding="utf-8"?>
<p:tagLst xmlns:a="http://schemas.openxmlformats.org/drawingml/2006/main" xmlns:r="http://schemas.openxmlformats.org/officeDocument/2006/relationships" xmlns:p="http://schemas.openxmlformats.org/presentationml/2006/main">
  <p:tag name="TIMING" val="|0.9|6.1|34.9"/>
</p:tagLst>
</file>

<file path=ppt/tags/tag30.xml><?xml version="1.0" encoding="utf-8"?>
<p:tagLst xmlns:a="http://schemas.openxmlformats.org/drawingml/2006/main" xmlns:r="http://schemas.openxmlformats.org/officeDocument/2006/relationships" xmlns:p="http://schemas.openxmlformats.org/presentationml/2006/main">
  <p:tag name="TIMING" val="|3.4"/>
</p:tagLst>
</file>

<file path=ppt/tags/tag31.xml><?xml version="1.0" encoding="utf-8"?>
<p:tagLst xmlns:a="http://schemas.openxmlformats.org/drawingml/2006/main" xmlns:r="http://schemas.openxmlformats.org/officeDocument/2006/relationships" xmlns:p="http://schemas.openxmlformats.org/presentationml/2006/main">
  <p:tag name="TIMING" val="|7.4"/>
</p:tagLst>
</file>

<file path=ppt/tags/tag32.xml><?xml version="1.0" encoding="utf-8"?>
<p:tagLst xmlns:a="http://schemas.openxmlformats.org/drawingml/2006/main" xmlns:r="http://schemas.openxmlformats.org/officeDocument/2006/relationships" xmlns:p="http://schemas.openxmlformats.org/presentationml/2006/main">
  <p:tag name="TIMING" val="|11.4|1.3|1.5"/>
</p:tagLst>
</file>

<file path=ppt/tags/tag33.xml><?xml version="1.0" encoding="utf-8"?>
<p:tagLst xmlns:a="http://schemas.openxmlformats.org/drawingml/2006/main" xmlns:r="http://schemas.openxmlformats.org/officeDocument/2006/relationships" xmlns:p="http://schemas.openxmlformats.org/presentationml/2006/main">
  <p:tag name="TIMING" val="|5.2|7.1"/>
</p:tagLst>
</file>

<file path=ppt/tags/tag34.xml><?xml version="1.0" encoding="utf-8"?>
<p:tagLst xmlns:a="http://schemas.openxmlformats.org/drawingml/2006/main" xmlns:r="http://schemas.openxmlformats.org/officeDocument/2006/relationships" xmlns:p="http://schemas.openxmlformats.org/presentationml/2006/main">
  <p:tag name="TIMING" val="|13.9"/>
</p:tagLst>
</file>

<file path=ppt/tags/tag35.xml><?xml version="1.0" encoding="utf-8"?>
<p:tagLst xmlns:a="http://schemas.openxmlformats.org/drawingml/2006/main" xmlns:r="http://schemas.openxmlformats.org/officeDocument/2006/relationships" xmlns:p="http://schemas.openxmlformats.org/presentationml/2006/main">
  <p:tag name="TIMING" val="|28.1|22.6|33.5|19.4"/>
</p:tagLst>
</file>

<file path=ppt/tags/tag4.xml><?xml version="1.0" encoding="utf-8"?>
<p:tagLst xmlns:a="http://schemas.openxmlformats.org/drawingml/2006/main" xmlns:r="http://schemas.openxmlformats.org/officeDocument/2006/relationships" xmlns:p="http://schemas.openxmlformats.org/presentationml/2006/main">
  <p:tag name="TIMING" val="|1.9|28.4|39.7"/>
</p:tagLst>
</file>

<file path=ppt/tags/tag5.xml><?xml version="1.0" encoding="utf-8"?>
<p:tagLst xmlns:a="http://schemas.openxmlformats.org/drawingml/2006/main" xmlns:r="http://schemas.openxmlformats.org/officeDocument/2006/relationships" xmlns:p="http://schemas.openxmlformats.org/presentationml/2006/main">
  <p:tag name="TIMING" val="|0.7|5.5|40.2"/>
</p:tagLst>
</file>

<file path=ppt/tags/tag6.xml><?xml version="1.0" encoding="utf-8"?>
<p:tagLst xmlns:a="http://schemas.openxmlformats.org/drawingml/2006/main" xmlns:r="http://schemas.openxmlformats.org/officeDocument/2006/relationships" xmlns:p="http://schemas.openxmlformats.org/presentationml/2006/main">
  <p:tag name="TIMING" val="|0.8|31.4|11.3"/>
</p:tagLst>
</file>

<file path=ppt/tags/tag7.xml><?xml version="1.0" encoding="utf-8"?>
<p:tagLst xmlns:a="http://schemas.openxmlformats.org/drawingml/2006/main" xmlns:r="http://schemas.openxmlformats.org/officeDocument/2006/relationships" xmlns:p="http://schemas.openxmlformats.org/presentationml/2006/main">
  <p:tag name="TIMING" val="|8.2"/>
</p:tagLst>
</file>

<file path=ppt/tags/tag8.xml><?xml version="1.0" encoding="utf-8"?>
<p:tagLst xmlns:a="http://schemas.openxmlformats.org/drawingml/2006/main" xmlns:r="http://schemas.openxmlformats.org/officeDocument/2006/relationships" xmlns:p="http://schemas.openxmlformats.org/presentationml/2006/main">
  <p:tag name="TIMING" val="|5.9"/>
</p:tagLst>
</file>

<file path=ppt/tags/tag9.xml><?xml version="1.0" encoding="utf-8"?>
<p:tagLst xmlns:a="http://schemas.openxmlformats.org/drawingml/2006/main" xmlns:r="http://schemas.openxmlformats.org/officeDocument/2006/relationships" xmlns:p="http://schemas.openxmlformats.org/presentationml/2006/main">
  <p:tag name="TIMING" val="|14.5|1.1|4.4|7"/>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34D0A7A2-7BE6-4EA9-B9F9-99CA4DBC03F3}" vid="{1ECF88F3-7EA2-44A5-BDE5-1200A1A52E6A}"/>
    </a:ext>
  </a:extLst>
</a:theme>
</file>

<file path=ppt/theme/theme2.xml><?xml version="1.0" encoding="utf-8"?>
<a:theme xmlns:a="http://schemas.openxmlformats.org/drawingml/2006/main" name="Office'i kujundus">
  <a:themeElements>
    <a:clrScheme name="TalTech">
      <a:dk1>
        <a:srgbClr val="000000"/>
      </a:dk1>
      <a:lt1>
        <a:srgbClr val="FFFFFF"/>
      </a:lt1>
      <a:dk2>
        <a:srgbClr val="332B60"/>
      </a:dk2>
      <a:lt2>
        <a:srgbClr val="DADAE4"/>
      </a:lt2>
      <a:accent1>
        <a:srgbClr val="E4067E"/>
      </a:accent1>
      <a:accent2>
        <a:srgbClr val="9396B0"/>
      </a:accent2>
      <a:accent3>
        <a:srgbClr val="AB1352"/>
      </a:accent3>
      <a:accent4>
        <a:srgbClr val="4FBFD3"/>
      </a:accent4>
      <a:accent5>
        <a:srgbClr val="332B60"/>
      </a:accent5>
      <a:accent6>
        <a:srgbClr val="DADAE4"/>
      </a:accent6>
      <a:hlink>
        <a:srgbClr val="AB1352"/>
      </a:hlink>
      <a:folHlink>
        <a:srgbClr val="AB1352"/>
      </a:folHlink>
    </a:clrScheme>
    <a:fontScheme name="TTÜ">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a:noFill/>
        </a:ln>
      </a:spPr>
      <a:bodyPr wrap="square" rtlCol="0" anchor="ctr">
        <a:noAutofit/>
      </a:bodyPr>
      <a:lstStyle>
        <a:defPPr algn="ctr">
          <a:defRPr dirty="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NEWNEW" id="{65034802-83F1-DE41-A876-6851A238EDFE}" vid="{814C7433-F944-B249-91D8-8F253693ECE1}"/>
    </a:ext>
  </a:extLst>
</a:theme>
</file>

<file path=ppt/theme/theme3.xml><?xml version="1.0" encoding="utf-8"?>
<a:theme xmlns:a="http://schemas.openxmlformats.org/drawingml/2006/main" name="Kantoorth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Athena-PPT-Werkdoc2" id="{5C3C21FD-C5C6-B04C-B668-EE24F19D990D}" vid="{CA2975EC-D11D-B848-AF79-310987B7E5F9}"/>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36</TotalTime>
  <Words>11132</Words>
  <Application>Microsoft Office PowerPoint</Application>
  <PresentationFormat>Custom</PresentationFormat>
  <Paragraphs>743</Paragraphs>
  <Slides>110</Slides>
  <Notes>33</Notes>
  <HiddenSlides>0</HiddenSlides>
  <MMClips>1</MMClips>
  <ScaleCrop>false</ScaleCrop>
  <HeadingPairs>
    <vt:vector size="6" baseType="variant">
      <vt:variant>
        <vt:lpstr>Fonts Used</vt:lpstr>
      </vt:variant>
      <vt:variant>
        <vt:i4>26</vt:i4>
      </vt:variant>
      <vt:variant>
        <vt:lpstr>Theme</vt:lpstr>
      </vt:variant>
      <vt:variant>
        <vt:i4>3</vt:i4>
      </vt:variant>
      <vt:variant>
        <vt:lpstr>Slide Titles</vt:lpstr>
      </vt:variant>
      <vt:variant>
        <vt:i4>110</vt:i4>
      </vt:variant>
    </vt:vector>
  </HeadingPairs>
  <TitlesOfParts>
    <vt:vector size="139" baseType="lpstr">
      <vt:lpstr>__CiscoSans_b49db9</vt:lpstr>
      <vt:lpstr>Aptos</vt:lpstr>
      <vt:lpstr>Aptos Display</vt:lpstr>
      <vt:lpstr>Arial</vt:lpstr>
      <vt:lpstr>Calibri</vt:lpstr>
      <vt:lpstr>Calibri Light</vt:lpstr>
      <vt:lpstr>Corbel</vt:lpstr>
      <vt:lpstr>Courier New</vt:lpstr>
      <vt:lpstr>ElsevierGulliver</vt:lpstr>
      <vt:lpstr>ElsevierSans</vt:lpstr>
      <vt:lpstr>Helvetica Neue</vt:lpstr>
      <vt:lpstr>helveticabold</vt:lpstr>
      <vt:lpstr>helveticaregular</vt:lpstr>
      <vt:lpstr>Inter</vt:lpstr>
      <vt:lpstr>MTSY</vt:lpstr>
      <vt:lpstr>OpenSans-Bold</vt:lpstr>
      <vt:lpstr>proxima-nova</vt:lpstr>
      <vt:lpstr>Söhne</vt:lpstr>
      <vt:lpstr>Times New Roman</vt:lpstr>
      <vt:lpstr>TWKEverett</vt:lpstr>
      <vt:lpstr>unset</vt:lpstr>
      <vt:lpstr>var(--artdeco-reset-typography-font-family-sans)</vt:lpstr>
      <vt:lpstr>Verdana</vt:lpstr>
      <vt:lpstr>WarnockPro-It</vt:lpstr>
      <vt:lpstr>WarnockPro-Regular</vt:lpstr>
      <vt:lpstr>Wingdings</vt:lpstr>
      <vt:lpstr>Office Theme</vt:lpstr>
      <vt:lpstr>Office'i kujundus</vt:lpstr>
      <vt:lpstr>Kantoorthema</vt:lpstr>
      <vt:lpstr>PowerPoint Presentation</vt:lpstr>
      <vt:lpstr>Acknowledgement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Levels</vt:lpstr>
      <vt:lpstr>NIS-2</vt:lpstr>
      <vt:lpstr>Cyber Crisis</vt:lpstr>
      <vt:lpstr>Who</vt:lpstr>
      <vt:lpstr>https://enisa.europa.eu/sites/default/files/publications/Incident_Management_guide.pdf</vt:lpstr>
      <vt:lpstr>PowerPoint Presentation</vt:lpstr>
      <vt:lpstr>Maybe we need a common language</vt:lpstr>
      <vt:lpstr>PowerPoint Presentation</vt:lpstr>
      <vt:lpstr>ENISA European Cybersecurity Skills Framework (ECSF)</vt:lpstr>
      <vt:lpstr>PowerPoint Presentation</vt:lpstr>
      <vt:lpstr>If you see something,  say something</vt:lpstr>
      <vt:lpstr>Whats important in a crisis situation?</vt:lpstr>
      <vt:lpstr>Did we answer?</vt:lpstr>
      <vt:lpstr>The Truth</vt:lpstr>
      <vt:lpstr>What do you want in  Incidence Reponse?</vt:lpstr>
      <vt:lpstr>Preparedness &amp; Detection (Analysis)</vt:lpstr>
      <vt:lpstr>Situation Awareness - Definition</vt:lpstr>
      <vt:lpstr>Levels of SA</vt:lpstr>
      <vt:lpstr>PowerPoint Presentation</vt:lpstr>
      <vt:lpstr>8 Other Threats to SA</vt:lpstr>
      <vt:lpstr>Goal: Be prepared, Detect and Report!</vt:lpstr>
      <vt:lpstr>Report What? How?</vt:lpstr>
      <vt:lpstr>Organisational cybersecurity</vt:lpstr>
      <vt:lpstr>Organizational Culture</vt:lpstr>
      <vt:lpstr>Cybersecurity Culture – Organizational Level  </vt:lpstr>
      <vt:lpstr>Organisational Culture (Chen et al, 2012)</vt:lpstr>
      <vt:lpstr>Organisational Culture and Social Aspects of Cybersecurity</vt:lpstr>
      <vt:lpstr>PowerPoint Presentation</vt:lpstr>
      <vt:lpstr>PowerPoint Presentation</vt:lpstr>
      <vt:lpstr>PowerPoint Presentation</vt:lpstr>
      <vt:lpstr>PowerPoint Presentation</vt:lpstr>
      <vt:lpstr>Now some stereotypes</vt:lpstr>
      <vt:lpstr>PowerPoint Presentation</vt:lpstr>
      <vt:lpstr>PowerPoint Presentation</vt:lpstr>
      <vt:lpstr>Who are OT engineers?</vt:lpstr>
      <vt:lpstr>What are the workloads and stressors of operators?</vt:lpstr>
      <vt:lpstr>Why Do Nurses Struggle?</vt:lpstr>
      <vt:lpstr>Nursing Workload Demands</vt:lpstr>
      <vt:lpstr>Shah et al 2022</vt:lpstr>
      <vt:lpstr>Target: Nurses (Collins &amp; Hinds, 2021)</vt:lpstr>
      <vt:lpstr>Target: Nurses (Collins &amp; Hinds, 2021)</vt:lpstr>
      <vt:lpstr>Target: Nurses (Collins &amp; Hinds, 2021)</vt:lpstr>
      <vt:lpstr>Intrinsic Motivation</vt:lpstr>
      <vt:lpstr>PowerPoint Presentation</vt:lpstr>
      <vt:lpstr>Role Modelling</vt:lpstr>
      <vt:lpstr>Report What? How?</vt:lpstr>
      <vt:lpstr>PowerPoint Presentation</vt:lpstr>
      <vt:lpstr>What to Communicate </vt:lpstr>
      <vt:lpstr>PowerPoint Presentation</vt:lpstr>
      <vt:lpstr>PowerPoint Presentation</vt:lpstr>
      <vt:lpstr>PowerPoint Presentation</vt:lpstr>
      <vt:lpstr>PowerPoint Presentation</vt:lpstr>
      <vt:lpstr>Reading recommendation</vt:lpstr>
      <vt:lpstr>Recommendations for specific groups</vt:lpstr>
      <vt:lpstr>Recommendations for specific groups</vt:lpstr>
      <vt:lpstr>Recommendations for specific groups</vt:lpstr>
      <vt:lpstr>Key Takeaways</vt:lpstr>
      <vt:lpstr>PowerPoint Presentation</vt:lpstr>
      <vt:lpstr>Thank you</vt:lpstr>
    </vt:vector>
  </TitlesOfParts>
  <Company>Tallinn University of Technology</Company>
  <LinksUpToDate>false</LinksUpToDate>
  <SharedDoc>false</SharedDoc>
  <HyperlinksChanged>false</HyperlinksChanged>
  <AppVersion>16.0000</AppVersion>
</Properties>
</file>

<file path=docProps/core.xml><?xml version="1.0" encoding="utf-8"?>
<coreProperties xmlns:dc="http://purl.org/dc/elements/1.1/" xmlns:dcterms="http://purl.org/dc/terms/" xmlns:xsi="http://www.w3.org/2001/XMLSchema-instance" xmlns="http://schemas.openxmlformats.org/package/2006/metadata/core-properties">
  <dc:title/>
  <dc:subject>CyberSecPro Module-1-Professional Training</dc:subject>
  <dc:creator>Ricardo Gregorio Lugo</dc:creator>
  <lastModifiedBy>Ricardo Gregorio Lugo</lastModifiedBy>
  <revision>9</revision>
  <dcterms:created xsi:type="dcterms:W3CDTF">2026-02-04T08:41:44.0000000Z</dcterms:created>
  <dcterms:modified xsi:type="dcterms:W3CDTF">2026-02-04T09:18:20.0000000Z</dcterms:modified>
  <keywords>, docId:0CBF3A97E1102AA7858106AE8B41E49F</keywords>
</coreProperties>
</file>