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ink/inkAction1.xml" ContentType="application/vnd.ms-office.inkAction+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ink/inkAction2.xml" ContentType="application/vnd.ms-office.inkAction+xml"/>
  <Override PartName="/ppt/notesSlides/notesSlide16.xml" ContentType="application/vnd.openxmlformats-officedocument.presentationml.notesSlide+xml"/>
  <Override PartName="/ppt/ink/inkAction3.xml" ContentType="application/vnd.ms-office.inkAction+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6.xml" ContentType="application/vnd.openxmlformats-officedocument.presentationml.tags+xml"/>
  <Override PartName="/ppt/notesSlides/notesSlide22.xml" ContentType="application/vnd.openxmlformats-officedocument.presentationml.notesSlide+xml"/>
  <Override PartName="/ppt/ink/inkAction4.xml" ContentType="application/vnd.ms-office.inkAction+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Action5.xml" ContentType="application/vnd.ms-office.inkAction+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7.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8.xml" ContentType="application/vnd.openxmlformats-officedocument.presentationml.tags+xml"/>
  <Override PartName="/ppt/notesSlides/notesSlide46.xml" ContentType="application/vnd.openxmlformats-officedocument.presentationml.notesSlide+xml"/>
  <Override PartName="/ppt/tags/tag3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Action6.xml" ContentType="application/vnd.ms-office.inkAction+xml"/>
  <Override PartName="/ppt/tags/tag40.xml" ContentType="application/vnd.openxmlformats-officedocument.presentationml.tags+xml"/>
  <Override PartName="/ppt/ink/inkAction7.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 id="2147483666" r:id="rId3"/>
    <p:sldMasterId id="2147483683" r:id="rId4"/>
    <p:sldMasterId id="2147483696" r:id="rId5"/>
    <p:sldMasterId id="2147483711" r:id="rId6"/>
  </p:sldMasterIdLst>
  <p:notesMasterIdLst>
    <p:notesMasterId r:id="rId106"/>
  </p:notesMasterIdLst>
  <p:sldIdLst>
    <p:sldId id="376" r:id="rId7"/>
    <p:sldId id="407" r:id="rId8"/>
    <p:sldId id="257" r:id="rId9"/>
    <p:sldId id="311" r:id="rId10"/>
    <p:sldId id="294" r:id="rId11"/>
    <p:sldId id="996" r:id="rId12"/>
    <p:sldId id="258" r:id="rId13"/>
    <p:sldId id="322" r:id="rId14"/>
    <p:sldId id="323" r:id="rId15"/>
    <p:sldId id="320" r:id="rId16"/>
    <p:sldId id="321" r:id="rId17"/>
    <p:sldId id="1004" r:id="rId18"/>
    <p:sldId id="262" r:id="rId19"/>
    <p:sldId id="324" r:id="rId20"/>
    <p:sldId id="259" r:id="rId21"/>
    <p:sldId id="260" r:id="rId22"/>
    <p:sldId id="989" r:id="rId23"/>
    <p:sldId id="998" r:id="rId24"/>
    <p:sldId id="1023" r:id="rId25"/>
    <p:sldId id="1005" r:id="rId26"/>
    <p:sldId id="1006" r:id="rId27"/>
    <p:sldId id="281" r:id="rId28"/>
    <p:sldId id="999" r:id="rId29"/>
    <p:sldId id="1007" r:id="rId30"/>
    <p:sldId id="1000" r:id="rId31"/>
    <p:sldId id="1008" r:id="rId32"/>
    <p:sldId id="1009" r:id="rId33"/>
    <p:sldId id="1012" r:id="rId34"/>
    <p:sldId id="1002" r:id="rId35"/>
    <p:sldId id="1010" r:id="rId36"/>
    <p:sldId id="1045" r:id="rId37"/>
    <p:sldId id="1001" r:id="rId38"/>
    <p:sldId id="1013" r:id="rId39"/>
    <p:sldId id="1014" r:id="rId40"/>
    <p:sldId id="288" r:id="rId41"/>
    <p:sldId id="289" r:id="rId42"/>
    <p:sldId id="290" r:id="rId43"/>
    <p:sldId id="283" r:id="rId44"/>
    <p:sldId id="285" r:id="rId45"/>
    <p:sldId id="284" r:id="rId46"/>
    <p:sldId id="1015" r:id="rId47"/>
    <p:sldId id="292" r:id="rId48"/>
    <p:sldId id="300" r:id="rId49"/>
    <p:sldId id="305" r:id="rId50"/>
    <p:sldId id="301" r:id="rId51"/>
    <p:sldId id="293" r:id="rId52"/>
    <p:sldId id="304" r:id="rId53"/>
    <p:sldId id="307" r:id="rId54"/>
    <p:sldId id="303" r:id="rId55"/>
    <p:sldId id="1016" r:id="rId56"/>
    <p:sldId id="266" r:id="rId57"/>
    <p:sldId id="318" r:id="rId58"/>
    <p:sldId id="268" r:id="rId59"/>
    <p:sldId id="267" r:id="rId60"/>
    <p:sldId id="1024" r:id="rId61"/>
    <p:sldId id="1020" r:id="rId62"/>
    <p:sldId id="1018" r:id="rId63"/>
    <p:sldId id="1017" r:id="rId64"/>
    <p:sldId id="366" r:id="rId65"/>
    <p:sldId id="974" r:id="rId66"/>
    <p:sldId id="269" r:id="rId67"/>
    <p:sldId id="613" r:id="rId68"/>
    <p:sldId id="1021" r:id="rId69"/>
    <p:sldId id="1022" r:id="rId70"/>
    <p:sldId id="614" r:id="rId71"/>
    <p:sldId id="273" r:id="rId72"/>
    <p:sldId id="274" r:id="rId73"/>
    <p:sldId id="280" r:id="rId74"/>
    <p:sldId id="1019" r:id="rId75"/>
    <p:sldId id="275" r:id="rId76"/>
    <p:sldId id="369" r:id="rId77"/>
    <p:sldId id="370" r:id="rId78"/>
    <p:sldId id="937" r:id="rId79"/>
    <p:sldId id="592" r:id="rId80"/>
    <p:sldId id="925" r:id="rId81"/>
    <p:sldId id="278" r:id="rId82"/>
    <p:sldId id="1025" r:id="rId83"/>
    <p:sldId id="1034" r:id="rId84"/>
    <p:sldId id="272" r:id="rId85"/>
    <p:sldId id="1036" r:id="rId86"/>
    <p:sldId id="1037" r:id="rId87"/>
    <p:sldId id="1039" r:id="rId88"/>
    <p:sldId id="1040" r:id="rId89"/>
    <p:sldId id="276" r:id="rId90"/>
    <p:sldId id="1041" r:id="rId91"/>
    <p:sldId id="1042" r:id="rId92"/>
    <p:sldId id="1026" r:id="rId93"/>
    <p:sldId id="1027" r:id="rId94"/>
    <p:sldId id="1043" r:id="rId95"/>
    <p:sldId id="1028" r:id="rId96"/>
    <p:sldId id="1044" r:id="rId97"/>
    <p:sldId id="1029" r:id="rId98"/>
    <p:sldId id="1030" r:id="rId99"/>
    <p:sldId id="1031" r:id="rId100"/>
    <p:sldId id="1032" r:id="rId101"/>
    <p:sldId id="1033" r:id="rId102"/>
    <p:sldId id="367" r:id="rId103"/>
    <p:sldId id="264" r:id="rId104"/>
    <p:sldId id="387" r:id="rId105"/>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33" autoAdjust="0"/>
  </p:normalViewPr>
  <p:slideViewPr>
    <p:cSldViewPr snapToGrid="0" snapToObjects="1">
      <p:cViewPr varScale="1">
        <p:scale>
          <a:sx n="83" d="100"/>
          <a:sy n="83" d="100"/>
        </p:scale>
        <p:origin x="10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presProps" Target="presProps.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viewProps" Target="view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theme" Target="theme/theme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sp="http://schemas.microsoft.com/office/drawing/2008/diagram" xmlns:dgm="http://schemas.openxmlformats.org/drawingml/2006/diagram" xmlns:a="http://schemas.openxmlformats.org/drawingml/2006/main">
  <dgm:ptLst>
    <dgm:pt modelId="{D48132EA-F714-4653-BDC6-9C27B6F28641}"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n-US"/>
        </a:p>
      </dgm:t>
    </dgm:pt>
    <dgm:pt modelId="{ADF386BB-F824-49FD-A99D-5B6B697DB550}">
      <dgm:prSet custT="1"/>
      <dgm:spPr/>
      <dgm:t>
        <a:bodyPr/>
        <a:lstStyle/>
        <a:p>
          <a:r>
            <a:rPr lang="de-DE" sz="1600" dirty="0" err="1"/>
            <a:t>Pregiudizio</a:t>
          </a:r>
          <a:r>
            <a:rPr lang="de-DE" sz="1600" dirty="0"/>
            <a:t> di coerenza </a:t>
          </a:r>
          <a:r>
            <a:rPr lang="de-DE" sz="1600" dirty="0"/>
            <a:t>(</a:t>
          </a:r>
          <a:r>
            <a:rPr lang="de-DE" sz="1600" dirty="0" err="1"/>
            <a:t> e di</a:t>
          </a:r>
          <a:r>
            <a:rPr lang="de-DE" sz="1600" dirty="0" err="1"/>
            <a:t> conferma </a:t>
          </a:r>
          <a:r>
            <a:rPr lang="de-DE" sz="1600" dirty="0" err="1"/>
            <a:t>della </a:t>
          </a:r>
          <a:r>
            <a:rPr lang="de-DE" sz="1600" dirty="0"/>
            <a:t>propria </a:t>
          </a:r>
          <a:r>
            <a:rPr lang="de-DE" sz="1600" dirty="0" err="1"/>
            <a:t>opinione </a:t>
          </a:r>
          <a:r>
            <a:rPr lang="de-DE" sz="1600" dirty="0"/>
            <a:t>-&gt; </a:t>
          </a:r>
          <a:r>
            <a:rPr lang="de-DE" sz="1600" dirty="0" err="1"/>
            <a:t>messaggio</a:t>
          </a:r>
          <a:r>
            <a:rPr lang="de-DE" sz="1600" dirty="0" err="1"/>
            <a:t> appare</a:t>
          </a:r>
          <a:r>
            <a:rPr lang="de-DE" sz="1600" dirty="0" err="1"/>
            <a:t> più</a:t>
          </a:r>
          <a:r>
            <a:rPr lang="de-DE" sz="1600" dirty="0" err="1"/>
            <a:t> credibile</a:t>
          </a:r>
          <a:r>
            <a:rPr lang="de-DE" sz="1600" dirty="0"/>
            <a:t>)</a:t>
          </a:r>
          <a:endParaRPr lang="en-US" sz="1600" dirty="0"/>
        </a:p>
      </dgm:t>
    </dgm:pt>
    <dgm:pt modelId="{CD46B288-796C-472C-BA94-8A5BD8E16854}" type="parTrans" cxnId="{0EDCEB96-F202-4F29-947D-E24E96540CD6}">
      <dgm:prSet/>
      <dgm:spPr/>
      <dgm:t>
        <a:bodyPr/>
        <a:lstStyle/>
        <a:p>
          <a:endParaRPr lang="en-US" sz="1200"/>
        </a:p>
      </dgm:t>
    </dgm:pt>
    <dgm:pt modelId="{7F07D0C3-84C7-4ADE-A96B-CFC61A4E6520}" type="sibTrans" cxnId="{0EDCEB96-F202-4F29-947D-E24E96540CD6}">
      <dgm:prSet/>
      <dgm:spPr/>
      <dgm:t>
        <a:bodyPr/>
        <a:lstStyle/>
        <a:p>
          <a:endParaRPr lang="en-US" sz="1200"/>
        </a:p>
      </dgm:t>
    </dgm:pt>
    <dgm:pt modelId="{63124F2C-419F-459F-AEDD-02CC7E967AF0}">
      <dgm:prSet custT="1"/>
      <dgm:spPr/>
      <dgm:t>
        <a:bodyPr/>
        <a:lstStyle/>
        <a:p>
          <a:r>
            <a:rPr lang="de-DE" sz="1600" dirty="0" err="1"/>
            <a:t>Effetto </a:t>
          </a:r>
          <a:r>
            <a:rPr lang="de-DE" sz="1600" dirty="0" err="1"/>
            <a:t>di illusoria</a:t>
          </a:r>
          <a:r>
            <a:rPr lang="de-DE" sz="1600" dirty="0" err="1"/>
            <a:t> verità</a:t>
          </a:r>
          <a:r>
            <a:rPr lang="de-DE" sz="1600" dirty="0" err="1"/>
            <a:t> </a:t>
          </a:r>
          <a:r>
            <a:rPr lang="de-DE" sz="1600" dirty="0"/>
            <a:t>(</a:t>
          </a:r>
          <a:r>
            <a:rPr lang="de-DE" sz="1600" dirty="0" err="1"/>
            <a:t>la ripetizione</a:t>
          </a:r>
          <a:r>
            <a:rPr lang="de-DE" sz="1600" dirty="0" err="1"/>
            <a:t> aumenta</a:t>
          </a:r>
          <a:r>
            <a:rPr lang="de-DE" sz="1600" dirty="0" err="1"/>
            <a:t> la credibilità</a:t>
          </a:r>
          <a:r>
            <a:rPr lang="de-DE" sz="1600" dirty="0"/>
            <a:t>, </a:t>
          </a:r>
          <a:r>
            <a:rPr lang="de-DE" sz="1600" dirty="0" err="1"/>
            <a:t>anche</a:t>
          </a:r>
          <a:r>
            <a:rPr lang="de-DE" sz="1600" dirty="0" err="1"/>
            <a:t> se</a:t>
          </a:r>
          <a:r>
            <a:rPr lang="de-DE" sz="1600" dirty="0" err="1"/>
            <a:t> inizialmente</a:t>
          </a:r>
          <a:r>
            <a:rPr lang="de-DE" sz="1600" dirty="0" err="1"/>
            <a:t> bassa</a:t>
          </a:r>
          <a:r>
            <a:rPr lang="de-DE" sz="1600" dirty="0"/>
            <a:t>) – </a:t>
          </a:r>
          <a:r>
            <a:rPr lang="de-DE" sz="1600" dirty="0" err="1"/>
            <a:t>Mera</a:t>
          </a:r>
          <a:r>
            <a:rPr lang="de-DE" sz="1600" dirty="0" err="1"/>
            <a:t> esposizione</a:t>
          </a:r>
          <a:endParaRPr lang="en-US" sz="1600" dirty="0"/>
        </a:p>
      </dgm:t>
    </dgm:pt>
    <dgm:pt modelId="{932128DF-1F88-45B9-875E-BB469D2E7EA2}" type="parTrans" cxnId="{F0481D8F-35B1-4ECB-B027-B34180A1D140}">
      <dgm:prSet/>
      <dgm:spPr/>
      <dgm:t>
        <a:bodyPr/>
        <a:lstStyle/>
        <a:p>
          <a:endParaRPr lang="en-US" sz="1200"/>
        </a:p>
      </dgm:t>
    </dgm:pt>
    <dgm:pt modelId="{A3EECDBE-35D3-44A3-A5D1-228078A6BA30}" type="sibTrans" cxnId="{F0481D8F-35B1-4ECB-B027-B34180A1D140}">
      <dgm:prSet/>
      <dgm:spPr/>
      <dgm:t>
        <a:bodyPr/>
        <a:lstStyle/>
        <a:p>
          <a:endParaRPr lang="en-US" sz="1200"/>
        </a:p>
      </dgm:t>
    </dgm:pt>
    <dgm:pt modelId="{A207D192-6182-4C2D-82F7-F5282EA7EA8F}">
      <dgm:prSet custT="1"/>
      <dgm:spPr/>
      <dgm:t>
        <a:bodyPr/>
        <a:lstStyle/>
        <a:p>
          <a:r>
            <a:rPr lang="de-DE" sz="1400" dirty="0" err="1"/>
            <a:t>Pensiero</a:t>
          </a:r>
          <a:r>
            <a:rPr lang="de-DE" sz="1400" dirty="0"/>
            <a:t> del Sistema 1 </a:t>
          </a:r>
          <a:r>
            <a:rPr lang="de-DE" sz="1400" dirty="0"/>
            <a:t>(-&gt; </a:t>
          </a:r>
          <a:r>
            <a:rPr lang="de-DE" sz="1400" dirty="0"/>
            <a:t>Compito di riflessione cognitiva)</a:t>
          </a:r>
          <a:endParaRPr lang="en-US" sz="1400" dirty="0"/>
        </a:p>
      </dgm:t>
    </dgm:pt>
    <dgm:pt modelId="{E148ACAE-E196-4EC8-BD58-A638287978DA}" type="parTrans" cxnId="{50757371-CACA-4D7A-A403-D510C0C060A4}">
      <dgm:prSet/>
      <dgm:spPr/>
      <dgm:t>
        <a:bodyPr/>
        <a:lstStyle/>
        <a:p>
          <a:endParaRPr lang="en-US" sz="1200"/>
        </a:p>
      </dgm:t>
    </dgm:pt>
    <dgm:pt modelId="{814036A5-3AD7-44B8-B3A0-64E29935C4F4}" type="sibTrans" cxnId="{50757371-CACA-4D7A-A403-D510C0C060A4}">
      <dgm:prSet/>
      <dgm:spPr/>
      <dgm:t>
        <a:bodyPr/>
        <a:lstStyle/>
        <a:p>
          <a:endParaRPr lang="en-US" sz="1200"/>
        </a:p>
      </dgm:t>
    </dgm:pt>
    <dgm:pt modelId="{E4427CEE-99C8-4C44-842C-98C659AF1DFB}" type="pres">
      <dgm:prSet presAssocID="{D48132EA-F714-4653-BDC6-9C27B6F28641}" presName="Name0" presStyleCnt="0">
        <dgm:presLayoutVars>
          <dgm:dir/>
          <dgm:animLvl val="lvl"/>
          <dgm:resizeHandles val="exact"/>
        </dgm:presLayoutVars>
      </dgm:prSet>
      <dgm:spPr/>
    </dgm:pt>
    <dgm:pt modelId="{67E4C74A-F052-46B2-88B3-A4534EAB2907}" type="pres">
      <dgm:prSet presAssocID="{ADF386BB-F824-49FD-A99D-5B6B697DB550}" presName="linNode" presStyleCnt="0"/>
      <dgm:spPr/>
    </dgm:pt>
    <dgm:pt modelId="{4C56AB8E-7FD9-45AA-B649-808B68A8DDDB}" type="pres">
      <dgm:prSet presAssocID="{ADF386BB-F824-49FD-A99D-5B6B697DB550}" presName="parentText" presStyleLbl="node1" presStyleIdx="0" presStyleCnt="3" custScaleX="277778" custLinFactNeighborX="0" custLinFactNeighborY="3255">
        <dgm:presLayoutVars>
          <dgm:chMax val="1"/>
          <dgm:bulletEnabled val="1"/>
        </dgm:presLayoutVars>
      </dgm:prSet>
      <dgm:spPr/>
    </dgm:pt>
    <dgm:pt modelId="{DB2C9AA1-4EE3-484C-B606-F69AA30E4787}" type="pres">
      <dgm:prSet presAssocID="{7F07D0C3-84C7-4ADE-A96B-CFC61A4E6520}" presName="sp" presStyleCnt="0"/>
      <dgm:spPr/>
    </dgm:pt>
    <dgm:pt modelId="{0E15DAE4-63F1-486D-B372-F65AD63C3915}" type="pres">
      <dgm:prSet presAssocID="{63124F2C-419F-459F-AEDD-02CC7E967AF0}" presName="linNode" presStyleCnt="0"/>
      <dgm:spPr/>
    </dgm:pt>
    <dgm:pt modelId="{4AF578DA-5E53-410A-B4F9-E00B36AF5FEB}" type="pres">
      <dgm:prSet presAssocID="{63124F2C-419F-459F-AEDD-02CC7E967AF0}" presName="parentText" presStyleLbl="node1" presStyleIdx="1" presStyleCnt="3" custScaleX="277778">
        <dgm:presLayoutVars>
          <dgm:chMax val="1"/>
          <dgm:bulletEnabled val="1"/>
        </dgm:presLayoutVars>
      </dgm:prSet>
      <dgm:spPr/>
    </dgm:pt>
    <dgm:pt modelId="{E45300B5-184C-44A3-B544-0C95B0AB0FEE}" type="pres">
      <dgm:prSet presAssocID="{A3EECDBE-35D3-44A3-A5D1-228078A6BA30}" presName="sp" presStyleCnt="0"/>
      <dgm:spPr/>
    </dgm:pt>
    <dgm:pt modelId="{9E717C1F-573A-4323-ABBD-4C7875319CB9}" type="pres">
      <dgm:prSet presAssocID="{A207D192-6182-4C2D-82F7-F5282EA7EA8F}" presName="linNode" presStyleCnt="0"/>
      <dgm:spPr/>
    </dgm:pt>
    <dgm:pt modelId="{682E045F-65F6-477D-BD44-5F06F4F5C928}" type="pres">
      <dgm:prSet presAssocID="{A207D192-6182-4C2D-82F7-F5282EA7EA8F}" presName="parentText" presStyleLbl="node1" presStyleIdx="2" presStyleCnt="3" custScaleX="277778">
        <dgm:presLayoutVars>
          <dgm:chMax val="1"/>
          <dgm:bulletEnabled val="1"/>
        </dgm:presLayoutVars>
      </dgm:prSet>
      <dgm:spPr/>
    </dgm:pt>
  </dgm:ptLst>
  <dgm:cxnLst>
    <dgm:cxn modelId="{50757371-CACA-4D7A-A403-D510C0C060A4}" srcId="{D48132EA-F714-4653-BDC6-9C27B6F28641}" destId="{A207D192-6182-4C2D-82F7-F5282EA7EA8F}" srcOrd="2" destOrd="0" parTransId="{E148ACAE-E196-4EC8-BD58-A638287978DA}" sibTransId="{814036A5-3AD7-44B8-B3A0-64E29935C4F4}"/>
    <dgm:cxn modelId="{F85BB08B-3E2A-4F83-B85B-05C4B510D885}" type="presOf" srcId="{63124F2C-419F-459F-AEDD-02CC7E967AF0}" destId="{4AF578DA-5E53-410A-B4F9-E00B36AF5FEB}" srcOrd="0" destOrd="0" presId="urn:microsoft.com/office/officeart/2005/8/layout/vList5"/>
    <dgm:cxn modelId="{D39E978C-A134-4671-AE94-7F701E8E091B}" type="presOf" srcId="{ADF386BB-F824-49FD-A99D-5B6B697DB550}" destId="{4C56AB8E-7FD9-45AA-B649-808B68A8DDDB}" srcOrd="0" destOrd="0" presId="urn:microsoft.com/office/officeart/2005/8/layout/vList5"/>
    <dgm:cxn modelId="{F0481D8F-35B1-4ECB-B027-B34180A1D140}" srcId="{D48132EA-F714-4653-BDC6-9C27B6F28641}" destId="{63124F2C-419F-459F-AEDD-02CC7E967AF0}" srcOrd="1" destOrd="0" parTransId="{932128DF-1F88-45B9-875E-BB469D2E7EA2}" sibTransId="{A3EECDBE-35D3-44A3-A5D1-228078A6BA30}"/>
    <dgm:cxn modelId="{0EDCEB96-F202-4F29-947D-E24E96540CD6}" srcId="{D48132EA-F714-4653-BDC6-9C27B6F28641}" destId="{ADF386BB-F824-49FD-A99D-5B6B697DB550}" srcOrd="0" destOrd="0" parTransId="{CD46B288-796C-472C-BA94-8A5BD8E16854}" sibTransId="{7F07D0C3-84C7-4ADE-A96B-CFC61A4E6520}"/>
    <dgm:cxn modelId="{497DDCC6-8518-4600-A1AD-AFA396BBC37D}" type="presOf" srcId="{D48132EA-F714-4653-BDC6-9C27B6F28641}" destId="{E4427CEE-99C8-4C44-842C-98C659AF1DFB}" srcOrd="0" destOrd="0" presId="urn:microsoft.com/office/officeart/2005/8/layout/vList5"/>
    <dgm:cxn modelId="{657A39F3-6283-4FD1-932F-9C7006FB51B3}" type="presOf" srcId="{A207D192-6182-4C2D-82F7-F5282EA7EA8F}" destId="{682E045F-65F6-477D-BD44-5F06F4F5C928}" srcOrd="0" destOrd="0" presId="urn:microsoft.com/office/officeart/2005/8/layout/vList5"/>
    <dgm:cxn modelId="{001CBCD7-0A95-452A-BC45-5F2DEF993D90}" type="presParOf" srcId="{E4427CEE-99C8-4C44-842C-98C659AF1DFB}" destId="{67E4C74A-F052-46B2-88B3-A4534EAB2907}" srcOrd="0" destOrd="0" presId="urn:microsoft.com/office/officeart/2005/8/layout/vList5"/>
    <dgm:cxn modelId="{EEB5BB7A-7DE6-42C4-8962-914923D594EB}" type="presParOf" srcId="{67E4C74A-F052-46B2-88B3-A4534EAB2907}" destId="{4C56AB8E-7FD9-45AA-B649-808B68A8DDDB}" srcOrd="0" destOrd="0" presId="urn:microsoft.com/office/officeart/2005/8/layout/vList5"/>
    <dgm:cxn modelId="{8D740604-561C-4D62-A7C9-F811CCA0B6C5}" type="presParOf" srcId="{E4427CEE-99C8-4C44-842C-98C659AF1DFB}" destId="{DB2C9AA1-4EE3-484C-B606-F69AA30E4787}" srcOrd="1" destOrd="0" presId="urn:microsoft.com/office/officeart/2005/8/layout/vList5"/>
    <dgm:cxn modelId="{B406D529-EAD4-45E6-B3DB-D521B0EB3AB3}" type="presParOf" srcId="{E4427CEE-99C8-4C44-842C-98C659AF1DFB}" destId="{0E15DAE4-63F1-486D-B372-F65AD63C3915}" srcOrd="2" destOrd="0" presId="urn:microsoft.com/office/officeart/2005/8/layout/vList5"/>
    <dgm:cxn modelId="{227C83A5-BBF3-40C6-96BB-F8CD3A3755AE}" type="presParOf" srcId="{0E15DAE4-63F1-486D-B372-F65AD63C3915}" destId="{4AF578DA-5E53-410A-B4F9-E00B36AF5FEB}" srcOrd="0" destOrd="0" presId="urn:microsoft.com/office/officeart/2005/8/layout/vList5"/>
    <dgm:cxn modelId="{BFF03CC7-9A02-4908-AFB9-DD57939F58D6}" type="presParOf" srcId="{E4427CEE-99C8-4C44-842C-98C659AF1DFB}" destId="{E45300B5-184C-44A3-B544-0C95B0AB0FEE}" srcOrd="3" destOrd="0" presId="urn:microsoft.com/office/officeart/2005/8/layout/vList5"/>
    <dgm:cxn modelId="{90CA59E2-7988-4EEA-A4E9-B5A28FA6BBB5}" type="presParOf" srcId="{E4427CEE-99C8-4C44-842C-98C659AF1DFB}" destId="{9E717C1F-573A-4323-ABBD-4C7875319CB9}" srcOrd="4" destOrd="0" presId="urn:microsoft.com/office/officeart/2005/8/layout/vList5"/>
    <dgm:cxn modelId="{3B9221A0-6766-4E36-A0C7-7AB41A548356}" type="presParOf" srcId="{9E717C1F-573A-4323-ABBD-4C7875319CB9}" destId="{682E045F-65F6-477D-BD44-5F06F4F5C928}"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sp="http://schemas.microsoft.com/office/drawing/2008/diagram" xmlns:dgm="http://schemas.openxmlformats.org/drawingml/2006/diagram" xmlns:a="http://schemas.openxmlformats.org/drawingml/2006/main">
  <dgm:ptLst>
    <dgm:pt modelId="{0E01A253-4596-40D7-A621-E8CDF7E072C8}"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BCF3E593-C501-41F6-864E-602C41D9DD6B}">
      <dgm:prSet/>
      <dgm:spPr/>
      <dgm:t>
        <a:bodyPr/>
        <a:lstStyle/>
        <a:p>
          <a:r>
            <a:rPr lang="de-DE"/>
            <a:t>Orientamento politico: Conservatorismo</a:t>
          </a:r>
          <a:endParaRPr lang="en-US"/>
        </a:p>
      </dgm:t>
    </dgm:pt>
    <dgm:pt modelId="{01A50F66-36E2-4A31-817B-821B70DC08C1}" type="parTrans" cxnId="{C68A4E57-6D7E-4CA1-AF4F-6872DEB4AFD5}">
      <dgm:prSet/>
      <dgm:spPr/>
      <dgm:t>
        <a:bodyPr/>
        <a:lstStyle/>
        <a:p>
          <a:endParaRPr lang="en-US"/>
        </a:p>
      </dgm:t>
    </dgm:pt>
    <dgm:pt modelId="{EC1F93E8-3866-4E81-A9D4-0C538A415EFE}" type="sibTrans" cxnId="{C68A4E57-6D7E-4CA1-AF4F-6872DEB4AFD5}">
      <dgm:prSet/>
      <dgm:spPr/>
      <dgm:t>
        <a:bodyPr/>
        <a:lstStyle/>
        <a:p>
          <a:endParaRPr lang="en-US"/>
        </a:p>
      </dgm:t>
    </dgm:pt>
    <dgm:pt modelId="{7226B37E-10CA-4845-9C26-F39494E71539}">
      <dgm:prSet/>
      <dgm:spPr/>
      <dgm:t>
        <a:bodyPr/>
        <a:lstStyle/>
        <a:p>
          <a:r>
            <a:rPr lang="de-DE"/>
            <a:t>Genere: nessun effetto</a:t>
          </a:r>
          <a:endParaRPr lang="en-US"/>
        </a:p>
      </dgm:t>
    </dgm:pt>
    <dgm:pt modelId="{806B5943-CC2E-48FA-82F0-D87D53CB1814}" type="parTrans" cxnId="{60B28853-8EC4-44D3-AC35-9915AD1DAF7F}">
      <dgm:prSet/>
      <dgm:spPr/>
      <dgm:t>
        <a:bodyPr/>
        <a:lstStyle/>
        <a:p>
          <a:endParaRPr lang="en-US"/>
        </a:p>
      </dgm:t>
    </dgm:pt>
    <dgm:pt modelId="{112E5403-3B54-4941-976D-15236855752E}" type="sibTrans" cxnId="{60B28853-8EC4-44D3-AC35-9915AD1DAF7F}">
      <dgm:prSet/>
      <dgm:spPr/>
      <dgm:t>
        <a:bodyPr/>
        <a:lstStyle/>
        <a:p>
          <a:endParaRPr lang="en-US"/>
        </a:p>
      </dgm:t>
    </dgm:pt>
    <dgm:pt modelId="{FA4C97D8-945E-4251-8F7A-41C47C8543C6}">
      <dgm:prSet/>
      <dgm:spPr/>
      <dgm:t>
        <a:bodyPr/>
        <a:lstStyle/>
        <a:p>
          <a:r>
            <a:rPr lang="de-DE"/>
            <a:t>Istruzione: nessun effetto (tranne che in questioni complesse)</a:t>
          </a:r>
          <a:endParaRPr lang="en-US"/>
        </a:p>
      </dgm:t>
    </dgm:pt>
    <dgm:pt modelId="{75400E12-44E9-4B4F-B4D5-69B82BA82043}" type="parTrans" cxnId="{C7CD51FE-6279-418B-9965-9DD174517657}">
      <dgm:prSet/>
      <dgm:spPr/>
      <dgm:t>
        <a:bodyPr/>
        <a:lstStyle/>
        <a:p>
          <a:endParaRPr lang="en-US"/>
        </a:p>
      </dgm:t>
    </dgm:pt>
    <dgm:pt modelId="{D35C7D1E-67ED-47EE-93D2-EE30BB026190}" type="sibTrans" cxnId="{C7CD51FE-6279-418B-9965-9DD174517657}">
      <dgm:prSet/>
      <dgm:spPr/>
      <dgm:t>
        <a:bodyPr/>
        <a:lstStyle/>
        <a:p>
          <a:endParaRPr lang="en-US"/>
        </a:p>
      </dgm:t>
    </dgm:pt>
    <dgm:pt modelId="{E77E84F8-A5A9-4B97-9267-9703ADEF8313}">
      <dgm:prSet/>
      <dgm:spPr/>
      <dgm:t>
        <a:bodyPr/>
        <a:lstStyle/>
        <a:p>
          <a:r>
            <a:rPr lang="de-DE" dirty="0"/>
            <a:t>Età: </a:t>
          </a:r>
          <a:r>
            <a:rPr lang="de-DE" dirty="0" err="1"/>
            <a:t>probabilità</a:t>
          </a:r>
          <a:r>
            <a:rPr lang="de-DE" dirty="0"/>
            <a:t> 7 volte </a:t>
          </a:r>
          <a:r>
            <a:rPr lang="de-DE" dirty="0" err="1"/>
            <a:t>superiore</a:t>
          </a:r>
          <a:r>
            <a:rPr lang="de-DE" dirty="0" err="1"/>
            <a:t> </a:t>
          </a:r>
          <a:r>
            <a:rPr lang="de-DE" dirty="0" err="1"/>
            <a:t> a</a:t>
          </a:r>
          <a:r>
            <a:rPr lang="de-DE" dirty="0" err="1"/>
            <a:t> quota </a:t>
          </a:r>
          <a:r>
            <a:rPr lang="de-DE" dirty="0"/>
            <a:t>FN &gt;65 anni </a:t>
          </a:r>
          <a:r>
            <a:rPr lang="de-DE" dirty="0" err="1"/>
            <a:t>rispetto a</a:t>
          </a:r>
          <a:r>
            <a:rPr lang="de-DE" dirty="0"/>
            <a:t> 18-29 anni</a:t>
          </a:r>
          <a:endParaRPr lang="en-US" dirty="0"/>
        </a:p>
      </dgm:t>
    </dgm:pt>
    <dgm:pt modelId="{A233B78F-85DD-47AB-93DB-A49D0182C48B}" type="parTrans" cxnId="{662E3093-46C5-4774-AD92-3EC8A63882F0}">
      <dgm:prSet/>
      <dgm:spPr/>
      <dgm:t>
        <a:bodyPr/>
        <a:lstStyle/>
        <a:p>
          <a:endParaRPr lang="en-US"/>
        </a:p>
      </dgm:t>
    </dgm:pt>
    <dgm:pt modelId="{9C0EB91B-E947-41B3-8318-9AF7105AAD1B}" type="sibTrans" cxnId="{662E3093-46C5-4774-AD92-3EC8A63882F0}">
      <dgm:prSet/>
      <dgm:spPr/>
      <dgm:t>
        <a:bodyPr/>
        <a:lstStyle/>
        <a:p>
          <a:endParaRPr lang="en-US"/>
        </a:p>
      </dgm:t>
    </dgm:pt>
    <dgm:pt modelId="{CDD77F4F-2B75-40E9-8EC4-F19C2A893A6C}">
      <dgm:prSet/>
      <dgm:spPr/>
      <dgm:t>
        <a:bodyPr/>
        <a:lstStyle/>
        <a:p>
          <a:r>
            <a:rPr lang="de-DE"/>
            <a:t>Stabile dopo il controllo dell'orientamento politico </a:t>
          </a:r>
          <a:endParaRPr lang="en-US"/>
        </a:p>
      </dgm:t>
    </dgm:pt>
    <dgm:pt modelId="{88C6E9D1-9F4B-4AB1-B72A-3C1F2E96E568}" type="parTrans" cxnId="{BB534B1B-109A-44BF-94CF-D9C537D89F6C}">
      <dgm:prSet/>
      <dgm:spPr/>
      <dgm:t>
        <a:bodyPr/>
        <a:lstStyle/>
        <a:p>
          <a:endParaRPr lang="en-US"/>
        </a:p>
      </dgm:t>
    </dgm:pt>
    <dgm:pt modelId="{8AB6DB76-B9E4-4B3B-9350-DAD7E628AF38}" type="sibTrans" cxnId="{BB534B1B-109A-44BF-94CF-D9C537D89F6C}">
      <dgm:prSet/>
      <dgm:spPr/>
      <dgm:t>
        <a:bodyPr/>
        <a:lstStyle/>
        <a:p>
          <a:endParaRPr lang="en-US"/>
        </a:p>
      </dgm:t>
    </dgm:pt>
    <dgm:pt modelId="{41B90D2B-19BC-4E06-9205-4275E01EBD9B}">
      <dgm:prSet/>
      <dgm:spPr/>
      <dgm:t>
        <a:bodyPr/>
        <a:lstStyle/>
        <a:p>
          <a:r>
            <a:rPr lang="de-DE"/>
            <a:t>-&gt; ? Modelli di consumo dei media, abituati al giornalismo di alta qualità -&gt; effetto prevalenza?</a:t>
          </a:r>
          <a:endParaRPr lang="en-US"/>
        </a:p>
      </dgm:t>
    </dgm:pt>
    <dgm:pt modelId="{67E08323-2A95-4C71-88AD-2A2B28B10C5B}" type="parTrans" cxnId="{28DE601F-B081-46B8-828F-7FD8B11924F4}">
      <dgm:prSet/>
      <dgm:spPr/>
      <dgm:t>
        <a:bodyPr/>
        <a:lstStyle/>
        <a:p>
          <a:endParaRPr lang="en-US"/>
        </a:p>
      </dgm:t>
    </dgm:pt>
    <dgm:pt modelId="{2718BD0D-6B31-4509-9189-5D7734440A41}" type="sibTrans" cxnId="{28DE601F-B081-46B8-828F-7FD8B11924F4}">
      <dgm:prSet/>
      <dgm:spPr/>
      <dgm:t>
        <a:bodyPr/>
        <a:lstStyle/>
        <a:p>
          <a:endParaRPr lang="en-US"/>
        </a:p>
      </dgm:t>
    </dgm:pt>
    <dgm:pt modelId="{A0DCF467-B1E0-437D-A289-D901DB6042F8}" type="pres">
      <dgm:prSet presAssocID="{0E01A253-4596-40D7-A621-E8CDF7E072C8}" presName="Name0" presStyleCnt="0">
        <dgm:presLayoutVars>
          <dgm:dir/>
          <dgm:animLvl val="lvl"/>
          <dgm:resizeHandles val="exact"/>
        </dgm:presLayoutVars>
      </dgm:prSet>
      <dgm:spPr/>
    </dgm:pt>
    <dgm:pt modelId="{4127480E-5CDC-4625-AE5E-CFF9E78802D8}" type="pres">
      <dgm:prSet presAssocID="{BCF3E593-C501-41F6-864E-602C41D9DD6B}" presName="linNode" presStyleCnt="0"/>
      <dgm:spPr/>
    </dgm:pt>
    <dgm:pt modelId="{3A376F49-2E31-4FAC-92DF-9B2420E2562D}" type="pres">
      <dgm:prSet presAssocID="{BCF3E593-C501-41F6-864E-602C41D9DD6B}" presName="parentText" presStyleLbl="node1" presStyleIdx="0" presStyleCnt="4">
        <dgm:presLayoutVars>
          <dgm:chMax val="1"/>
          <dgm:bulletEnabled val="1"/>
        </dgm:presLayoutVars>
      </dgm:prSet>
      <dgm:spPr/>
    </dgm:pt>
    <dgm:pt modelId="{3926CE8E-028B-471E-A98D-29A1A43E8D34}" type="pres">
      <dgm:prSet presAssocID="{EC1F93E8-3866-4E81-A9D4-0C538A415EFE}" presName="sp" presStyleCnt="0"/>
      <dgm:spPr/>
    </dgm:pt>
    <dgm:pt modelId="{E18B4290-423D-4E09-8FDD-8DDF1F5AEC28}" type="pres">
      <dgm:prSet presAssocID="{7226B37E-10CA-4845-9C26-F39494E71539}" presName="linNode" presStyleCnt="0"/>
      <dgm:spPr/>
    </dgm:pt>
    <dgm:pt modelId="{9E0102B4-9BC5-48FF-9088-833040F85659}" type="pres">
      <dgm:prSet presAssocID="{7226B37E-10CA-4845-9C26-F39494E71539}" presName="parentText" presStyleLbl="node1" presStyleIdx="1" presStyleCnt="4">
        <dgm:presLayoutVars>
          <dgm:chMax val="1"/>
          <dgm:bulletEnabled val="1"/>
        </dgm:presLayoutVars>
      </dgm:prSet>
      <dgm:spPr/>
    </dgm:pt>
    <dgm:pt modelId="{BA32BE17-C5A3-4390-AB73-6CEAD1FE7777}" type="pres">
      <dgm:prSet presAssocID="{112E5403-3B54-4941-976D-15236855752E}" presName="sp" presStyleCnt="0"/>
      <dgm:spPr/>
    </dgm:pt>
    <dgm:pt modelId="{A082B150-EF93-4AB1-BF12-F4F8523CB142}" type="pres">
      <dgm:prSet presAssocID="{FA4C97D8-945E-4251-8F7A-41C47C8543C6}" presName="linNode" presStyleCnt="0"/>
      <dgm:spPr/>
    </dgm:pt>
    <dgm:pt modelId="{8B9860DE-E9D5-4363-89C3-D7FBB05FC933}" type="pres">
      <dgm:prSet presAssocID="{FA4C97D8-945E-4251-8F7A-41C47C8543C6}" presName="parentText" presStyleLbl="node1" presStyleIdx="2" presStyleCnt="4">
        <dgm:presLayoutVars>
          <dgm:chMax val="1"/>
          <dgm:bulletEnabled val="1"/>
        </dgm:presLayoutVars>
      </dgm:prSet>
      <dgm:spPr/>
    </dgm:pt>
    <dgm:pt modelId="{C2D62FCF-FA17-4435-A581-F19A9AA16041}" type="pres">
      <dgm:prSet presAssocID="{D35C7D1E-67ED-47EE-93D2-EE30BB026190}" presName="sp" presStyleCnt="0"/>
      <dgm:spPr/>
    </dgm:pt>
    <dgm:pt modelId="{F4A41C0B-7AC8-4D6E-A2DB-813A37561DBE}" type="pres">
      <dgm:prSet presAssocID="{E77E84F8-A5A9-4B97-9267-9703ADEF8313}" presName="linNode" presStyleCnt="0"/>
      <dgm:spPr/>
    </dgm:pt>
    <dgm:pt modelId="{7B249DA2-FA24-4BC5-AAE5-D6CEC2DFB24F}" type="pres">
      <dgm:prSet presAssocID="{E77E84F8-A5A9-4B97-9267-9703ADEF8313}" presName="parentText" presStyleLbl="node1" presStyleIdx="3" presStyleCnt="4">
        <dgm:presLayoutVars>
          <dgm:chMax val="1"/>
          <dgm:bulletEnabled val="1"/>
        </dgm:presLayoutVars>
      </dgm:prSet>
      <dgm:spPr/>
    </dgm:pt>
    <dgm:pt modelId="{2F5A0347-B82F-4339-BC43-9EEB2F255564}" type="pres">
      <dgm:prSet presAssocID="{E77E84F8-A5A9-4B97-9267-9703ADEF8313}" presName="descendantText" presStyleLbl="alignAccFollowNode1" presStyleIdx="0" presStyleCnt="1">
        <dgm:presLayoutVars>
          <dgm:bulletEnabled val="1"/>
        </dgm:presLayoutVars>
      </dgm:prSet>
      <dgm:spPr/>
    </dgm:pt>
  </dgm:ptLst>
  <dgm:cxnLst>
    <dgm:cxn modelId="{BB534B1B-109A-44BF-94CF-D9C537D89F6C}" srcId="{E77E84F8-A5A9-4B97-9267-9703ADEF8313}" destId="{CDD77F4F-2B75-40E9-8EC4-F19C2A893A6C}" srcOrd="0" destOrd="0" parTransId="{88C6E9D1-9F4B-4AB1-B72A-3C1F2E96E568}" sibTransId="{8AB6DB76-B9E4-4B3B-9350-DAD7E628AF38}"/>
    <dgm:cxn modelId="{28DE601F-B081-46B8-828F-7FD8B11924F4}" srcId="{CDD77F4F-2B75-40E9-8EC4-F19C2A893A6C}" destId="{41B90D2B-19BC-4E06-9205-4275E01EBD9B}" srcOrd="0" destOrd="0" parTransId="{67E08323-2A95-4C71-88AD-2A2B28B10C5B}" sibTransId="{2718BD0D-6B31-4509-9189-5D7734440A41}"/>
    <dgm:cxn modelId="{1F6AB134-D3A9-4397-80D9-265F8D91B783}" type="presOf" srcId="{E77E84F8-A5A9-4B97-9267-9703ADEF8313}" destId="{7B249DA2-FA24-4BC5-AAE5-D6CEC2DFB24F}" srcOrd="0" destOrd="0" presId="urn:microsoft.com/office/officeart/2005/8/layout/vList5"/>
    <dgm:cxn modelId="{7F65455B-8B49-430D-9DD6-579FEFF68409}" type="presOf" srcId="{CDD77F4F-2B75-40E9-8EC4-F19C2A893A6C}" destId="{2F5A0347-B82F-4339-BC43-9EEB2F255564}" srcOrd="0" destOrd="0" presId="urn:microsoft.com/office/officeart/2005/8/layout/vList5"/>
    <dgm:cxn modelId="{7AE5775C-53D9-4305-93F9-27151BC1F279}" type="presOf" srcId="{41B90D2B-19BC-4E06-9205-4275E01EBD9B}" destId="{2F5A0347-B82F-4339-BC43-9EEB2F255564}" srcOrd="0" destOrd="1" presId="urn:microsoft.com/office/officeart/2005/8/layout/vList5"/>
    <dgm:cxn modelId="{60B28853-8EC4-44D3-AC35-9915AD1DAF7F}" srcId="{0E01A253-4596-40D7-A621-E8CDF7E072C8}" destId="{7226B37E-10CA-4845-9C26-F39494E71539}" srcOrd="1" destOrd="0" parTransId="{806B5943-CC2E-48FA-82F0-D87D53CB1814}" sibTransId="{112E5403-3B54-4941-976D-15236855752E}"/>
    <dgm:cxn modelId="{C68A4E57-6D7E-4CA1-AF4F-6872DEB4AFD5}" srcId="{0E01A253-4596-40D7-A621-E8CDF7E072C8}" destId="{BCF3E593-C501-41F6-864E-602C41D9DD6B}" srcOrd="0" destOrd="0" parTransId="{01A50F66-36E2-4A31-817B-821B70DC08C1}" sibTransId="{EC1F93E8-3866-4E81-A9D4-0C538A415EFE}"/>
    <dgm:cxn modelId="{BFB76B5A-B702-4BCE-BBAB-29D83CFD36CD}" type="presOf" srcId="{0E01A253-4596-40D7-A621-E8CDF7E072C8}" destId="{A0DCF467-B1E0-437D-A289-D901DB6042F8}" srcOrd="0" destOrd="0" presId="urn:microsoft.com/office/officeart/2005/8/layout/vList5"/>
    <dgm:cxn modelId="{662E3093-46C5-4774-AD92-3EC8A63882F0}" srcId="{0E01A253-4596-40D7-A621-E8CDF7E072C8}" destId="{E77E84F8-A5A9-4B97-9267-9703ADEF8313}" srcOrd="3" destOrd="0" parTransId="{A233B78F-85DD-47AB-93DB-A49D0182C48B}" sibTransId="{9C0EB91B-E947-41B3-8318-9AF7105AAD1B}"/>
    <dgm:cxn modelId="{9F74B1BB-A633-4159-B55E-1E42F4A9740B}" type="presOf" srcId="{BCF3E593-C501-41F6-864E-602C41D9DD6B}" destId="{3A376F49-2E31-4FAC-92DF-9B2420E2562D}" srcOrd="0" destOrd="0" presId="urn:microsoft.com/office/officeart/2005/8/layout/vList5"/>
    <dgm:cxn modelId="{415344C4-F070-41B8-9944-2EDF10CCB633}" type="presOf" srcId="{FA4C97D8-945E-4251-8F7A-41C47C8543C6}" destId="{8B9860DE-E9D5-4363-89C3-D7FBB05FC933}" srcOrd="0" destOrd="0" presId="urn:microsoft.com/office/officeart/2005/8/layout/vList5"/>
    <dgm:cxn modelId="{48DABAEF-DFCD-4C53-B879-4E5FCD45713D}" type="presOf" srcId="{7226B37E-10CA-4845-9C26-F39494E71539}" destId="{9E0102B4-9BC5-48FF-9088-833040F85659}" srcOrd="0" destOrd="0" presId="urn:microsoft.com/office/officeart/2005/8/layout/vList5"/>
    <dgm:cxn modelId="{C7CD51FE-6279-418B-9965-9DD174517657}" srcId="{0E01A253-4596-40D7-A621-E8CDF7E072C8}" destId="{FA4C97D8-945E-4251-8F7A-41C47C8543C6}" srcOrd="2" destOrd="0" parTransId="{75400E12-44E9-4B4F-B4D5-69B82BA82043}" sibTransId="{D35C7D1E-67ED-47EE-93D2-EE30BB026190}"/>
    <dgm:cxn modelId="{9B83181A-C06B-410F-8B19-1F0927D377F2}" type="presParOf" srcId="{A0DCF467-B1E0-437D-A289-D901DB6042F8}" destId="{4127480E-5CDC-4625-AE5E-CFF9E78802D8}" srcOrd="0" destOrd="0" presId="urn:microsoft.com/office/officeart/2005/8/layout/vList5"/>
    <dgm:cxn modelId="{8550F2A9-017A-410C-897B-FA42571B1B2D}" type="presParOf" srcId="{4127480E-5CDC-4625-AE5E-CFF9E78802D8}" destId="{3A376F49-2E31-4FAC-92DF-9B2420E2562D}" srcOrd="0" destOrd="0" presId="urn:microsoft.com/office/officeart/2005/8/layout/vList5"/>
    <dgm:cxn modelId="{D46AE7F0-A418-46B9-8E06-4E2B8AAD6427}" type="presParOf" srcId="{A0DCF467-B1E0-437D-A289-D901DB6042F8}" destId="{3926CE8E-028B-471E-A98D-29A1A43E8D34}" srcOrd="1" destOrd="0" presId="urn:microsoft.com/office/officeart/2005/8/layout/vList5"/>
    <dgm:cxn modelId="{E854D0E0-21DE-4C9A-9AE3-513FDEAC909F}" type="presParOf" srcId="{A0DCF467-B1E0-437D-A289-D901DB6042F8}" destId="{E18B4290-423D-4E09-8FDD-8DDF1F5AEC28}" srcOrd="2" destOrd="0" presId="urn:microsoft.com/office/officeart/2005/8/layout/vList5"/>
    <dgm:cxn modelId="{2EE25BAD-C3AF-4A71-81D4-4D166D3C7681}" type="presParOf" srcId="{E18B4290-423D-4E09-8FDD-8DDF1F5AEC28}" destId="{9E0102B4-9BC5-48FF-9088-833040F85659}" srcOrd="0" destOrd="0" presId="urn:microsoft.com/office/officeart/2005/8/layout/vList5"/>
    <dgm:cxn modelId="{E1D7EB77-7E26-4310-A425-1A268E56702F}" type="presParOf" srcId="{A0DCF467-B1E0-437D-A289-D901DB6042F8}" destId="{BA32BE17-C5A3-4390-AB73-6CEAD1FE7777}" srcOrd="3" destOrd="0" presId="urn:microsoft.com/office/officeart/2005/8/layout/vList5"/>
    <dgm:cxn modelId="{EC57587C-8B8B-4BB4-B780-DDA648AC1675}" type="presParOf" srcId="{A0DCF467-B1E0-437D-A289-D901DB6042F8}" destId="{A082B150-EF93-4AB1-BF12-F4F8523CB142}" srcOrd="4" destOrd="0" presId="urn:microsoft.com/office/officeart/2005/8/layout/vList5"/>
    <dgm:cxn modelId="{F2B209A6-E721-45CA-ADCD-5653DE1B7BF8}" type="presParOf" srcId="{A082B150-EF93-4AB1-BF12-F4F8523CB142}" destId="{8B9860DE-E9D5-4363-89C3-D7FBB05FC933}" srcOrd="0" destOrd="0" presId="urn:microsoft.com/office/officeart/2005/8/layout/vList5"/>
    <dgm:cxn modelId="{932C550F-5267-4DA7-BCDD-5D8692D3B09B}" type="presParOf" srcId="{A0DCF467-B1E0-437D-A289-D901DB6042F8}" destId="{C2D62FCF-FA17-4435-A581-F19A9AA16041}" srcOrd="5" destOrd="0" presId="urn:microsoft.com/office/officeart/2005/8/layout/vList5"/>
    <dgm:cxn modelId="{F535EF07-6D7C-4E3F-9250-598FFA2E287E}" type="presParOf" srcId="{A0DCF467-B1E0-437D-A289-D901DB6042F8}" destId="{F4A41C0B-7AC8-4D6E-A2DB-813A37561DBE}" srcOrd="6" destOrd="0" presId="urn:microsoft.com/office/officeart/2005/8/layout/vList5"/>
    <dgm:cxn modelId="{4FA701E8-2752-4FD7-A993-C2BBBB40EF58}" type="presParOf" srcId="{F4A41C0B-7AC8-4D6E-A2DB-813A37561DBE}" destId="{7B249DA2-FA24-4BC5-AAE5-D6CEC2DFB24F}" srcOrd="0" destOrd="0" presId="urn:microsoft.com/office/officeart/2005/8/layout/vList5"/>
    <dgm:cxn modelId="{9DDD49E5-EA56-45AB-889B-F9F16D8ABE09}" type="presParOf" srcId="{F4A41C0B-7AC8-4D6E-A2DB-813A37561DBE}" destId="{2F5A0347-B82F-4339-BC43-9EEB2F25556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sp="http://schemas.microsoft.com/office/drawing/2008/diagram" xmlns:dgm="http://schemas.openxmlformats.org/drawingml/2006/diagram" xmlns:a="http://schemas.openxmlformats.org/drawingml/2006/main">
  <dgm:ptLst>
    <dgm:pt modelId="{5226F7DF-B597-4CE4-8BC2-570A77B85A2F}"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DD652F40-07D6-49AE-A54D-220E850D6751}">
      <dgm:prSet/>
      <dgm:spPr/>
      <dgm:t>
        <a:bodyPr/>
        <a:lstStyle/>
        <a:p>
          <a:r>
            <a:rPr lang="de-DE" dirty="0" err="1"/>
            <a:t>Il modello</a:t>
          </a:r>
          <a:r>
            <a:rPr lang="de-DE" dirty="0"/>
            <a:t> mentale</a:t>
          </a:r>
          <a:r>
            <a:rPr lang="de-DE" dirty="0" err="1"/>
            <a:t> è</a:t>
          </a:r>
          <a:r>
            <a:rPr lang="de-DE" b="1" dirty="0" err="1"/>
            <a:t> </a:t>
          </a:r>
          <a:r>
            <a:rPr lang="de-DE" b="1" dirty="0" err="1"/>
            <a:t>attivato </a:t>
          </a:r>
          <a:r>
            <a:rPr lang="de-DE" b="1" dirty="0" err="1"/>
            <a:t>istantaneamente </a:t>
          </a:r>
          <a:r>
            <a:rPr lang="de-DE" b="1" dirty="0"/>
            <a:t>e </a:t>
          </a:r>
          <a:r>
            <a:rPr lang="de-DE" b="1" dirty="0" err="1"/>
            <a:t>automaticamente</a:t>
          </a:r>
          <a:r>
            <a:rPr lang="de-DE" b="1" dirty="0" err="1"/>
            <a:t> </a:t>
          </a:r>
          <a:r>
            <a:rPr lang="de-DE" b="1" dirty="0" err="1"/>
            <a:t> o</a:t>
          </a:r>
          <a:r>
            <a:rPr lang="de-DE" b="1" dirty="0" err="1"/>
            <a:t> creato </a:t>
          </a:r>
          <a:r>
            <a:rPr lang="de-DE" dirty="0"/>
            <a:t>e </a:t>
          </a:r>
          <a:r>
            <a:rPr lang="de-DE" dirty="0" err="1"/>
            <a:t>alimentato</a:t>
          </a:r>
          <a:r>
            <a:rPr lang="de-DE" dirty="0" err="1"/>
            <a:t> con </a:t>
          </a:r>
          <a:r>
            <a:rPr lang="de-DE" dirty="0"/>
            <a:t>(Top-Down):</a:t>
          </a:r>
          <a:endParaRPr lang="en-US" dirty="0"/>
        </a:p>
      </dgm:t>
    </dgm:pt>
    <dgm:pt modelId="{D995F858-CE37-4190-8EEB-BAC532112F7D}" type="parTrans" cxnId="{22341B9F-F02F-4EB4-BEA7-E9BC82AF0493}">
      <dgm:prSet/>
      <dgm:spPr/>
      <dgm:t>
        <a:bodyPr/>
        <a:lstStyle/>
        <a:p>
          <a:endParaRPr lang="en-US"/>
        </a:p>
      </dgm:t>
    </dgm:pt>
    <dgm:pt modelId="{653DE7F3-1010-4EBC-A79E-D5614757096B}" type="sibTrans" cxnId="{22341B9F-F02F-4EB4-BEA7-E9BC82AF0493}">
      <dgm:prSet/>
      <dgm:spPr/>
      <dgm:t>
        <a:bodyPr/>
        <a:lstStyle/>
        <a:p>
          <a:endParaRPr lang="en-US"/>
        </a:p>
      </dgm:t>
    </dgm:pt>
    <dgm:pt modelId="{B2E9C88A-7826-4DC1-B040-4831BBDFD8C2}">
      <dgm:prSet/>
      <dgm:spPr/>
      <dgm:t>
        <a:bodyPr/>
        <a:lstStyle/>
        <a:p>
          <a:r>
            <a:rPr lang="de-DE"/>
            <a:t>Informazioni dal testo</a:t>
          </a:r>
          <a:endParaRPr lang="en-US"/>
        </a:p>
      </dgm:t>
    </dgm:pt>
    <dgm:pt modelId="{E7C5FE9B-1745-4F1E-AA2D-E627052C8913}" type="parTrans" cxnId="{61D1942D-F6D4-4A88-BAB8-6F15D837A517}">
      <dgm:prSet/>
      <dgm:spPr/>
      <dgm:t>
        <a:bodyPr/>
        <a:lstStyle/>
        <a:p>
          <a:endParaRPr lang="en-US"/>
        </a:p>
      </dgm:t>
    </dgm:pt>
    <dgm:pt modelId="{E8127915-B422-4466-9DB8-20F881907615}" type="sibTrans" cxnId="{61D1942D-F6D4-4A88-BAB8-6F15D837A517}">
      <dgm:prSet/>
      <dgm:spPr/>
      <dgm:t>
        <a:bodyPr/>
        <a:lstStyle/>
        <a:p>
          <a:endParaRPr lang="en-US"/>
        </a:p>
      </dgm:t>
    </dgm:pt>
    <dgm:pt modelId="{CC25A4FD-9E01-47A2-A50E-41D95DA9F302}">
      <dgm:prSet/>
      <dgm:spPr/>
      <dgm:t>
        <a:bodyPr/>
        <a:lstStyle/>
        <a:p>
          <a:r>
            <a:rPr lang="de-DE"/>
            <a:t>Conoscenze preesistenti </a:t>
          </a:r>
          <a:endParaRPr lang="en-US"/>
        </a:p>
      </dgm:t>
    </dgm:pt>
    <dgm:pt modelId="{52451FFB-ADD2-432D-812B-1842D87C8F46}" type="parTrans" cxnId="{E1D80B73-3DA1-4135-BF0E-FD65FF64DD56}">
      <dgm:prSet/>
      <dgm:spPr/>
      <dgm:t>
        <a:bodyPr/>
        <a:lstStyle/>
        <a:p>
          <a:endParaRPr lang="en-US"/>
        </a:p>
      </dgm:t>
    </dgm:pt>
    <dgm:pt modelId="{99BC8711-A650-4B38-BB0B-78311D2B45A9}" type="sibTrans" cxnId="{E1D80B73-3DA1-4135-BF0E-FD65FF64DD56}">
      <dgm:prSet/>
      <dgm:spPr/>
      <dgm:t>
        <a:bodyPr/>
        <a:lstStyle/>
        <a:p>
          <a:endParaRPr lang="en-US"/>
        </a:p>
      </dgm:t>
    </dgm:pt>
    <dgm:pt modelId="{0C2AC6F7-089B-4A84-B71D-B644C13FEDE5}">
      <dgm:prSet/>
      <dgm:spPr/>
      <dgm:t>
        <a:bodyPr/>
        <a:lstStyle/>
        <a:p>
          <a:r>
            <a:rPr lang="de-DE"/>
            <a:t>Preconcetti </a:t>
          </a:r>
          <a:endParaRPr lang="en-US"/>
        </a:p>
      </dgm:t>
    </dgm:pt>
    <dgm:pt modelId="{4E7C9156-0346-4662-A634-839A914E9819}" type="parTrans" cxnId="{D9B0464B-C3F1-4F19-8FB2-CA7100203F34}">
      <dgm:prSet/>
      <dgm:spPr/>
      <dgm:t>
        <a:bodyPr/>
        <a:lstStyle/>
        <a:p>
          <a:endParaRPr lang="en-US"/>
        </a:p>
      </dgm:t>
    </dgm:pt>
    <dgm:pt modelId="{38273547-DD2D-4F0F-9034-82EF393B60E6}" type="sibTrans" cxnId="{D9B0464B-C3F1-4F19-8FB2-CA7100203F34}">
      <dgm:prSet/>
      <dgm:spPr/>
      <dgm:t>
        <a:bodyPr/>
        <a:lstStyle/>
        <a:p>
          <a:endParaRPr lang="en-US"/>
        </a:p>
      </dgm:t>
    </dgm:pt>
    <dgm:pt modelId="{DDF56983-C14B-4713-BF35-233A68FDF365}">
      <dgm:prSet/>
      <dgm:spPr/>
      <dgm:t>
        <a:bodyPr/>
        <a:lstStyle/>
        <a:p>
          <a:r>
            <a:rPr lang="de-DE"/>
            <a:t>Memoria a lungo termine</a:t>
          </a:r>
          <a:endParaRPr lang="en-US"/>
        </a:p>
      </dgm:t>
    </dgm:pt>
    <dgm:pt modelId="{6CD9F288-AA9F-4053-AA51-A3918ACCBEAF}" type="parTrans" cxnId="{A64B5D6E-D35F-40CA-9C17-BBF7A656C881}">
      <dgm:prSet/>
      <dgm:spPr/>
      <dgm:t>
        <a:bodyPr/>
        <a:lstStyle/>
        <a:p>
          <a:endParaRPr lang="en-US"/>
        </a:p>
      </dgm:t>
    </dgm:pt>
    <dgm:pt modelId="{014D1514-AA04-4353-910F-A1591DAFCEFF}" type="sibTrans" cxnId="{A64B5D6E-D35F-40CA-9C17-BBF7A656C881}">
      <dgm:prSet/>
      <dgm:spPr/>
      <dgm:t>
        <a:bodyPr/>
        <a:lstStyle/>
        <a:p>
          <a:endParaRPr lang="en-US"/>
        </a:p>
      </dgm:t>
    </dgm:pt>
    <dgm:pt modelId="{D5F67FD6-ED4B-4865-9C8D-D7D861234B20}">
      <dgm:prSet/>
      <dgm:spPr/>
      <dgm:t>
        <a:bodyPr/>
        <a:lstStyle/>
        <a:p>
          <a:r>
            <a:rPr lang="de-DE" dirty="0" err="1"/>
            <a:t>Noi</a:t>
          </a:r>
          <a:r>
            <a:rPr lang="de-DE" dirty="0" err="1"/>
            <a:t> automaticamente</a:t>
          </a:r>
          <a:r>
            <a:rPr lang="de-DE" b="1" dirty="0" err="1"/>
            <a:t> confermiamo</a:t>
          </a:r>
          <a:r>
            <a:rPr lang="de-DE" b="1" dirty="0" err="1"/>
            <a:t> </a:t>
          </a:r>
          <a:r>
            <a:rPr lang="de-DE" b="1" dirty="0" err="1"/>
            <a:t>le</a:t>
          </a:r>
          <a:r>
            <a:rPr lang="de-DE" b="1" dirty="0" err="1"/>
            <a:t> nostre </a:t>
          </a:r>
          <a:r>
            <a:rPr lang="de-DE" b="1" dirty="0" err="1"/>
            <a:t>aspettative </a:t>
          </a:r>
          <a:r>
            <a:rPr lang="de-DE" b="1" dirty="0"/>
            <a:t>(positive </a:t>
          </a:r>
          <a:r>
            <a:rPr lang="de-DE" b="1" dirty="0" err="1"/>
            <a:t>o </a:t>
          </a:r>
          <a:r>
            <a:rPr lang="de-DE" b="1" dirty="0"/>
            <a:t>negative)</a:t>
          </a:r>
          <a:r>
            <a:rPr lang="de-DE" b="1" dirty="0"/>
            <a:t>.</a:t>
          </a:r>
          <a:endParaRPr lang="en-US" b="1" dirty="0"/>
        </a:p>
      </dgm:t>
    </dgm:pt>
    <dgm:pt modelId="{626E49F3-E500-405C-8FE6-8C8C3F75FDB8}" type="parTrans" cxnId="{6D33C9DC-EDF3-43E2-8AAC-6977A3CD3CCD}">
      <dgm:prSet/>
      <dgm:spPr/>
      <dgm:t>
        <a:bodyPr/>
        <a:lstStyle/>
        <a:p>
          <a:endParaRPr lang="en-US"/>
        </a:p>
      </dgm:t>
    </dgm:pt>
    <dgm:pt modelId="{4FD133F5-9F99-4EBA-B3B1-F8E51FA8D087}" type="sibTrans" cxnId="{6D33C9DC-EDF3-43E2-8AAC-6977A3CD3CCD}">
      <dgm:prSet/>
      <dgm:spPr/>
      <dgm:t>
        <a:bodyPr/>
        <a:lstStyle/>
        <a:p>
          <a:endParaRPr lang="en-US"/>
        </a:p>
      </dgm:t>
    </dgm:pt>
    <dgm:pt modelId="{069D6144-73C3-47B1-879E-46391EE69EF5}">
      <dgm:prSet/>
      <dgm:spPr/>
      <dgm:t>
        <a:bodyPr/>
        <a:lstStyle/>
        <a:p>
          <a:r>
            <a:rPr lang="de-DE" dirty="0" err="1"/>
            <a:t>Solo</a:t>
          </a:r>
          <a:r>
            <a:rPr lang="de-DE" dirty="0" err="1"/>
            <a:t> se</a:t>
          </a:r>
          <a:r>
            <a:rPr lang="de-DE" dirty="0" err="1"/>
            <a:t> </a:t>
          </a:r>
          <a:r>
            <a:rPr lang="de-DE" dirty="0" err="1"/>
            <a:t>noi</a:t>
          </a:r>
          <a:r>
            <a:rPr lang="de-DE" b="1" dirty="0" err="1"/>
            <a:t> </a:t>
          </a:r>
          <a:r>
            <a:rPr lang="de-DE" dirty="0" err="1"/>
            <a:t>siamo</a:t>
          </a:r>
          <a:r>
            <a:rPr lang="de-DE" b="1" dirty="0" err="1"/>
            <a:t> </a:t>
          </a:r>
          <a:r>
            <a:rPr lang="de-DE" b="1" dirty="0" err="1"/>
            <a:t>consapevoli</a:t>
          </a:r>
          <a:r>
            <a:rPr lang="de-DE" b="1" dirty="0" err="1"/>
            <a:t> </a:t>
          </a:r>
          <a:r>
            <a:rPr lang="de-DE" b="1" dirty="0" err="1"/>
            <a:t>di</a:t>
          </a:r>
          <a:r>
            <a:rPr lang="de-DE" b="1" dirty="0" err="1"/>
            <a:t> questi</a:t>
          </a:r>
          <a:r>
            <a:rPr lang="de-DE" b="1" dirty="0" err="1"/>
            <a:t> pregiudizi</a:t>
          </a:r>
          <a:r>
            <a:rPr lang="de-DE" dirty="0"/>
            <a:t>, </a:t>
          </a:r>
          <a:r>
            <a:rPr lang="de-DE" dirty="0" err="1"/>
            <a:t>noi</a:t>
          </a:r>
          <a:r>
            <a:rPr lang="de-DE" dirty="0" err="1"/>
            <a:t> possiamo </a:t>
          </a:r>
          <a:r>
            <a:rPr lang="de-DE" dirty="0"/>
            <a:t>(</a:t>
          </a:r>
          <a:r>
            <a:rPr lang="de-DE" dirty="0" err="1"/>
            <a:t>se</a:t>
          </a:r>
          <a:r>
            <a:rPr lang="de-DE" u="sng" dirty="0" err="1"/>
            <a:t> motivati</a:t>
          </a:r>
          <a:r>
            <a:rPr lang="de-DE" dirty="0"/>
            <a:t>) </a:t>
          </a:r>
          <a:r>
            <a:rPr lang="de-DE" b="1" dirty="0" err="1"/>
            <a:t>contrastarli</a:t>
          </a:r>
          <a:r>
            <a:rPr lang="de-DE" b="1" dirty="0" err="1"/>
            <a:t> </a:t>
          </a:r>
          <a:r>
            <a:rPr lang="de-DE" b="1" dirty="0" err="1"/>
            <a:t> con</a:t>
          </a:r>
          <a:r>
            <a:rPr lang="de-DE" b="1" dirty="0" err="1"/>
            <a:t> </a:t>
          </a:r>
          <a:r>
            <a:rPr lang="de-DE" b="1" dirty="0" err="1"/>
            <a:t>le</a:t>
          </a:r>
          <a:r>
            <a:rPr lang="de-DE" b="1" dirty="0" err="1"/>
            <a:t> seguenti</a:t>
          </a:r>
          <a:r>
            <a:rPr lang="de-DE" dirty="0" err="1"/>
            <a:t> </a:t>
          </a:r>
          <a:r>
            <a:rPr lang="de-DE" b="1" dirty="0" err="1"/>
            <a:t>strategie</a:t>
          </a:r>
          <a:r>
            <a:rPr lang="de-DE" dirty="0" err="1"/>
            <a:t> per</a:t>
          </a:r>
          <a:r>
            <a:rPr lang="de-DE" dirty="0" err="1"/>
            <a:t> </a:t>
          </a:r>
          <a:r>
            <a:rPr lang="de-DE" dirty="0" err="1"/>
            <a:t>ridurre</a:t>
          </a:r>
          <a:r>
            <a:rPr lang="de-DE" dirty="0" err="1"/>
            <a:t> il </a:t>
          </a:r>
          <a:r>
            <a:rPr lang="de-DE" dirty="0"/>
            <a:t>pregiudizio della discrepanza tra testo e concezione:</a:t>
          </a:r>
          <a:endParaRPr lang="en-US" dirty="0"/>
        </a:p>
      </dgm:t>
    </dgm:pt>
    <dgm:pt modelId="{FAD3080C-7EE6-4FCF-8E62-76A964CBCE42}" type="parTrans" cxnId="{EC5B587E-3570-43AB-B603-0348CFEE12CB}">
      <dgm:prSet/>
      <dgm:spPr/>
      <dgm:t>
        <a:bodyPr/>
        <a:lstStyle/>
        <a:p>
          <a:endParaRPr lang="en-US"/>
        </a:p>
      </dgm:t>
    </dgm:pt>
    <dgm:pt modelId="{1B001EB7-6348-4F80-B1F4-ABE44897B3F5}" type="sibTrans" cxnId="{EC5B587E-3570-43AB-B603-0348CFEE12CB}">
      <dgm:prSet/>
      <dgm:spPr/>
      <dgm:t>
        <a:bodyPr/>
        <a:lstStyle/>
        <a:p>
          <a:endParaRPr lang="en-US"/>
        </a:p>
      </dgm:t>
    </dgm:pt>
    <dgm:pt modelId="{6DFE1E13-FFA8-4565-9D90-1B2C1506E0BD}">
      <dgm:prSet/>
      <dgm:spPr/>
      <dgm:t>
        <a:bodyPr/>
        <a:lstStyle/>
        <a:p>
          <a:r>
            <a:rPr lang="de-DE"/>
            <a:t>Argomentazione sistematica contro argomenti incoerenti con la concezione.</a:t>
          </a:r>
          <a:endParaRPr lang="en-US"/>
        </a:p>
      </dgm:t>
    </dgm:pt>
    <dgm:pt modelId="{91DA4695-214A-4832-91C0-9E884B9F91F1}" type="parTrans" cxnId="{624A8F37-CBCE-4E6C-9B33-31D954B51405}">
      <dgm:prSet/>
      <dgm:spPr/>
      <dgm:t>
        <a:bodyPr/>
        <a:lstStyle/>
        <a:p>
          <a:endParaRPr lang="en-US"/>
        </a:p>
      </dgm:t>
    </dgm:pt>
    <dgm:pt modelId="{6F28AC16-65AA-49B3-A955-C24AFBF6326B}" type="sibTrans" cxnId="{624A8F37-CBCE-4E6C-9B33-31D954B51405}">
      <dgm:prSet/>
      <dgm:spPr/>
      <dgm:t>
        <a:bodyPr/>
        <a:lstStyle/>
        <a:p>
          <a:endParaRPr lang="en-US"/>
        </a:p>
      </dgm:t>
    </dgm:pt>
    <dgm:pt modelId="{A3D0D60E-2745-432A-A19D-9854B76B8E68}">
      <dgm:prSet/>
      <dgm:spPr/>
      <dgm:t>
        <a:bodyPr/>
        <a:lstStyle/>
        <a:p>
          <a:r>
            <a:rPr lang="de-DE"/>
            <a:t>Lettura alternata di informazioni pro e contro</a:t>
          </a:r>
          <a:endParaRPr lang="en-US"/>
        </a:p>
      </dgm:t>
    </dgm:pt>
    <dgm:pt modelId="{E4B5F27B-92D3-47E5-BDD9-FF5428B94815}" type="parTrans" cxnId="{CE828C5A-4436-4CF2-ADFC-4A3BF7DBE6C8}">
      <dgm:prSet/>
      <dgm:spPr/>
      <dgm:t>
        <a:bodyPr/>
        <a:lstStyle/>
        <a:p>
          <a:endParaRPr lang="en-US"/>
        </a:p>
      </dgm:t>
    </dgm:pt>
    <dgm:pt modelId="{A9A1DAFA-914E-47D6-8689-0911D6011DFA}" type="sibTrans" cxnId="{CE828C5A-4436-4CF2-ADFC-4A3BF7DBE6C8}">
      <dgm:prSet/>
      <dgm:spPr/>
      <dgm:t>
        <a:bodyPr/>
        <a:lstStyle/>
        <a:p>
          <a:endParaRPr lang="en-US"/>
        </a:p>
      </dgm:t>
    </dgm:pt>
    <dgm:pt modelId="{329E97B0-CCE3-4790-B9A6-DA339E4BB11B}" type="pres">
      <dgm:prSet presAssocID="{5226F7DF-B597-4CE4-8BC2-570A77B85A2F}" presName="linear" presStyleCnt="0">
        <dgm:presLayoutVars>
          <dgm:animLvl val="lvl"/>
          <dgm:resizeHandles val="exact"/>
        </dgm:presLayoutVars>
      </dgm:prSet>
      <dgm:spPr/>
    </dgm:pt>
    <dgm:pt modelId="{BDFCCAFA-539D-41E7-8857-A036B974AE4F}" type="pres">
      <dgm:prSet presAssocID="{DD652F40-07D6-49AE-A54D-220E850D6751}" presName="parentText" presStyleLbl="node1" presStyleIdx="0" presStyleCnt="3">
        <dgm:presLayoutVars>
          <dgm:chMax val="0"/>
          <dgm:bulletEnabled val="1"/>
        </dgm:presLayoutVars>
      </dgm:prSet>
      <dgm:spPr/>
    </dgm:pt>
    <dgm:pt modelId="{DDB8F093-3A95-4C5C-AF54-A624C715B9A0}" type="pres">
      <dgm:prSet presAssocID="{DD652F40-07D6-49AE-A54D-220E850D6751}" presName="childText" presStyleLbl="revTx" presStyleIdx="0" presStyleCnt="2">
        <dgm:presLayoutVars>
          <dgm:bulletEnabled val="1"/>
        </dgm:presLayoutVars>
      </dgm:prSet>
      <dgm:spPr/>
    </dgm:pt>
    <dgm:pt modelId="{4F77AE98-8181-43B7-A01B-46D196F89A2A}" type="pres">
      <dgm:prSet presAssocID="{D5F67FD6-ED4B-4865-9C8D-D7D861234B20}" presName="parentText" presStyleLbl="node1" presStyleIdx="1" presStyleCnt="3">
        <dgm:presLayoutVars>
          <dgm:chMax val="0"/>
          <dgm:bulletEnabled val="1"/>
        </dgm:presLayoutVars>
      </dgm:prSet>
      <dgm:spPr/>
    </dgm:pt>
    <dgm:pt modelId="{9ED6A0E9-0784-4A6E-9271-1E36BAEB83EE}" type="pres">
      <dgm:prSet presAssocID="{4FD133F5-9F99-4EBA-B3B1-F8E51FA8D087}" presName="spacer" presStyleCnt="0"/>
      <dgm:spPr/>
    </dgm:pt>
    <dgm:pt modelId="{15B7A144-BDAC-4C79-A8B7-B644D49AA283}" type="pres">
      <dgm:prSet presAssocID="{069D6144-73C3-47B1-879E-46391EE69EF5}" presName="parentText" presStyleLbl="node1" presStyleIdx="2" presStyleCnt="3">
        <dgm:presLayoutVars>
          <dgm:chMax val="0"/>
          <dgm:bulletEnabled val="1"/>
        </dgm:presLayoutVars>
      </dgm:prSet>
      <dgm:spPr/>
    </dgm:pt>
    <dgm:pt modelId="{88B62F7B-2CD8-45D0-AC3E-530644A82C41}" type="pres">
      <dgm:prSet presAssocID="{069D6144-73C3-47B1-879E-46391EE69EF5}" presName="childText" presStyleLbl="revTx" presStyleIdx="1" presStyleCnt="2">
        <dgm:presLayoutVars>
          <dgm:bulletEnabled val="1"/>
        </dgm:presLayoutVars>
      </dgm:prSet>
      <dgm:spPr/>
    </dgm:pt>
  </dgm:ptLst>
  <dgm:cxnLst>
    <dgm:cxn modelId="{54BF2509-A848-469D-9756-EC414F13FE2C}" type="presOf" srcId="{5226F7DF-B597-4CE4-8BC2-570A77B85A2F}" destId="{329E97B0-CCE3-4790-B9A6-DA339E4BB11B}" srcOrd="0" destOrd="0" presId="urn:microsoft.com/office/officeart/2005/8/layout/vList2"/>
    <dgm:cxn modelId="{B755D31E-2A48-4442-8A2E-A1B021875CA6}" type="presOf" srcId="{CC25A4FD-9E01-47A2-A50E-41D95DA9F302}" destId="{DDB8F093-3A95-4C5C-AF54-A624C715B9A0}" srcOrd="0" destOrd="1" presId="urn:microsoft.com/office/officeart/2005/8/layout/vList2"/>
    <dgm:cxn modelId="{959D5326-0A02-4079-8BFF-82A09F54A8F9}" type="presOf" srcId="{6DFE1E13-FFA8-4565-9D90-1B2C1506E0BD}" destId="{88B62F7B-2CD8-45D0-AC3E-530644A82C41}" srcOrd="0" destOrd="0" presId="urn:microsoft.com/office/officeart/2005/8/layout/vList2"/>
    <dgm:cxn modelId="{61D1942D-F6D4-4A88-BAB8-6F15D837A517}" srcId="{DD652F40-07D6-49AE-A54D-220E850D6751}" destId="{B2E9C88A-7826-4DC1-B040-4831BBDFD8C2}" srcOrd="0" destOrd="0" parTransId="{E7C5FE9B-1745-4F1E-AA2D-E627052C8913}" sibTransId="{E8127915-B422-4466-9DB8-20F881907615}"/>
    <dgm:cxn modelId="{624A8F37-CBCE-4E6C-9B33-31D954B51405}" srcId="{069D6144-73C3-47B1-879E-46391EE69EF5}" destId="{6DFE1E13-FFA8-4565-9D90-1B2C1506E0BD}" srcOrd="0" destOrd="0" parTransId="{91DA4695-214A-4832-91C0-9E884B9F91F1}" sibTransId="{6F28AC16-65AA-49B3-A955-C24AFBF6326B}"/>
    <dgm:cxn modelId="{D9B0464B-C3F1-4F19-8FB2-CA7100203F34}" srcId="{DD652F40-07D6-49AE-A54D-220E850D6751}" destId="{0C2AC6F7-089B-4A84-B71D-B644C13FEDE5}" srcOrd="2" destOrd="0" parTransId="{4E7C9156-0346-4662-A634-839A914E9819}" sibTransId="{38273547-DD2D-4F0F-9034-82EF393B60E6}"/>
    <dgm:cxn modelId="{A64B5D6E-D35F-40CA-9C17-BBF7A656C881}" srcId="{DD652F40-07D6-49AE-A54D-220E850D6751}" destId="{DDF56983-C14B-4713-BF35-233A68FDF365}" srcOrd="3" destOrd="0" parTransId="{6CD9F288-AA9F-4053-AA51-A3918ACCBEAF}" sibTransId="{014D1514-AA04-4353-910F-A1591DAFCEFF}"/>
    <dgm:cxn modelId="{E1D80B73-3DA1-4135-BF0E-FD65FF64DD56}" srcId="{DD652F40-07D6-49AE-A54D-220E850D6751}" destId="{CC25A4FD-9E01-47A2-A50E-41D95DA9F302}" srcOrd="1" destOrd="0" parTransId="{52451FFB-ADD2-432D-812B-1842D87C8F46}" sibTransId="{99BC8711-A650-4B38-BB0B-78311D2B45A9}"/>
    <dgm:cxn modelId="{1F6B8C76-57F2-42CB-A113-38731BADFCA4}" type="presOf" srcId="{B2E9C88A-7826-4DC1-B040-4831BBDFD8C2}" destId="{DDB8F093-3A95-4C5C-AF54-A624C715B9A0}" srcOrd="0" destOrd="0" presId="urn:microsoft.com/office/officeart/2005/8/layout/vList2"/>
    <dgm:cxn modelId="{CE828C5A-4436-4CF2-ADFC-4A3BF7DBE6C8}" srcId="{069D6144-73C3-47B1-879E-46391EE69EF5}" destId="{A3D0D60E-2745-432A-A19D-9854B76B8E68}" srcOrd="1" destOrd="0" parTransId="{E4B5F27B-92D3-47E5-BDD9-FF5428B94815}" sibTransId="{A9A1DAFA-914E-47D6-8689-0911D6011DFA}"/>
    <dgm:cxn modelId="{9C68E07A-7188-4FDE-8D27-C6A7576C7951}" type="presOf" srcId="{D5F67FD6-ED4B-4865-9C8D-D7D861234B20}" destId="{4F77AE98-8181-43B7-A01B-46D196F89A2A}" srcOrd="0" destOrd="0" presId="urn:microsoft.com/office/officeart/2005/8/layout/vList2"/>
    <dgm:cxn modelId="{EC5B587E-3570-43AB-B603-0348CFEE12CB}" srcId="{5226F7DF-B597-4CE4-8BC2-570A77B85A2F}" destId="{069D6144-73C3-47B1-879E-46391EE69EF5}" srcOrd="2" destOrd="0" parTransId="{FAD3080C-7EE6-4FCF-8E62-76A964CBCE42}" sibTransId="{1B001EB7-6348-4F80-B1F4-ABE44897B3F5}"/>
    <dgm:cxn modelId="{B43D6582-67F1-4C4D-81E4-091D6A0F3F06}" type="presOf" srcId="{DD652F40-07D6-49AE-A54D-220E850D6751}" destId="{BDFCCAFA-539D-41E7-8857-A036B974AE4F}" srcOrd="0" destOrd="0" presId="urn:microsoft.com/office/officeart/2005/8/layout/vList2"/>
    <dgm:cxn modelId="{22341B9F-F02F-4EB4-BEA7-E9BC82AF0493}" srcId="{5226F7DF-B597-4CE4-8BC2-570A77B85A2F}" destId="{DD652F40-07D6-49AE-A54D-220E850D6751}" srcOrd="0" destOrd="0" parTransId="{D995F858-CE37-4190-8EEB-BAC532112F7D}" sibTransId="{653DE7F3-1010-4EBC-A79E-D5614757096B}"/>
    <dgm:cxn modelId="{4A2E9CA4-3B64-425B-8D09-8FEB50657358}" type="presOf" srcId="{069D6144-73C3-47B1-879E-46391EE69EF5}" destId="{15B7A144-BDAC-4C79-A8B7-B644D49AA283}" srcOrd="0" destOrd="0" presId="urn:microsoft.com/office/officeart/2005/8/layout/vList2"/>
    <dgm:cxn modelId="{6D33C9DC-EDF3-43E2-8AAC-6977A3CD3CCD}" srcId="{5226F7DF-B597-4CE4-8BC2-570A77B85A2F}" destId="{D5F67FD6-ED4B-4865-9C8D-D7D861234B20}" srcOrd="1" destOrd="0" parTransId="{626E49F3-E500-405C-8FE6-8C8C3F75FDB8}" sibTransId="{4FD133F5-9F99-4EBA-B3B1-F8E51FA8D087}"/>
    <dgm:cxn modelId="{ACDAB8E5-0B33-4E90-B67C-893906B2BA62}" type="presOf" srcId="{0C2AC6F7-089B-4A84-B71D-B644C13FEDE5}" destId="{DDB8F093-3A95-4C5C-AF54-A624C715B9A0}" srcOrd="0" destOrd="2" presId="urn:microsoft.com/office/officeart/2005/8/layout/vList2"/>
    <dgm:cxn modelId="{CEAD9EEB-7532-4782-B128-4811D8418ED7}" type="presOf" srcId="{DDF56983-C14B-4713-BF35-233A68FDF365}" destId="{DDB8F093-3A95-4C5C-AF54-A624C715B9A0}" srcOrd="0" destOrd="3" presId="urn:microsoft.com/office/officeart/2005/8/layout/vList2"/>
    <dgm:cxn modelId="{395C0BFC-D965-4815-A86A-4AB8DAF9F095}" type="presOf" srcId="{A3D0D60E-2745-432A-A19D-9854B76B8E68}" destId="{88B62F7B-2CD8-45D0-AC3E-530644A82C41}" srcOrd="0" destOrd="1" presId="urn:microsoft.com/office/officeart/2005/8/layout/vList2"/>
    <dgm:cxn modelId="{83E38359-1485-4BD5-B089-1743F98A27EC}" type="presParOf" srcId="{329E97B0-CCE3-4790-B9A6-DA339E4BB11B}" destId="{BDFCCAFA-539D-41E7-8857-A036B974AE4F}" srcOrd="0" destOrd="0" presId="urn:microsoft.com/office/officeart/2005/8/layout/vList2"/>
    <dgm:cxn modelId="{50CD9533-A451-41DF-BD18-03AA5D66861C}" type="presParOf" srcId="{329E97B0-CCE3-4790-B9A6-DA339E4BB11B}" destId="{DDB8F093-3A95-4C5C-AF54-A624C715B9A0}" srcOrd="1" destOrd="0" presId="urn:microsoft.com/office/officeart/2005/8/layout/vList2"/>
    <dgm:cxn modelId="{4CD9F005-5B51-499B-8EF3-5769FE832F92}" type="presParOf" srcId="{329E97B0-CCE3-4790-B9A6-DA339E4BB11B}" destId="{4F77AE98-8181-43B7-A01B-46D196F89A2A}" srcOrd="2" destOrd="0" presId="urn:microsoft.com/office/officeart/2005/8/layout/vList2"/>
    <dgm:cxn modelId="{73361071-EC50-4E80-B426-749408C8A60D}" type="presParOf" srcId="{329E97B0-CCE3-4790-B9A6-DA339E4BB11B}" destId="{9ED6A0E9-0784-4A6E-9271-1E36BAEB83EE}" srcOrd="3" destOrd="0" presId="urn:microsoft.com/office/officeart/2005/8/layout/vList2"/>
    <dgm:cxn modelId="{72DE84ED-5945-4EB6-B552-312691388484}" type="presParOf" srcId="{329E97B0-CCE3-4790-B9A6-DA339E4BB11B}" destId="{15B7A144-BDAC-4C79-A8B7-B644D49AA283}" srcOrd="4" destOrd="0" presId="urn:microsoft.com/office/officeart/2005/8/layout/vList2"/>
    <dgm:cxn modelId="{DEEBAC5E-7380-4F5D-9CC2-869677F18354}" type="presParOf" srcId="{329E97B0-CCE3-4790-B9A6-DA339E4BB11B}" destId="{88B62F7B-2CD8-45D0-AC3E-530644A82C41}"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6AB8E-7FD9-45AA-B649-808B68A8DDDB}">
      <dsp:nvSpPr>
        <dsp:cNvPr id="0" name=""/>
        <dsp:cNvSpPr/>
      </dsp:nvSpPr>
      <dsp:spPr>
        <a:xfrm>
          <a:off x="2154" y="57322"/>
          <a:ext cx="4410742" cy="168274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de-DE" sz="1600" kern="1200" dirty="0"/>
            <a:t>Consistency </a:t>
          </a:r>
          <a:r>
            <a:rPr lang="de-DE" sz="1600" kern="1200" dirty="0" err="1"/>
            <a:t>bias</a:t>
          </a:r>
          <a:r>
            <a:rPr lang="de-DE" sz="1600" kern="1200" dirty="0"/>
            <a:t> (</a:t>
          </a:r>
          <a:r>
            <a:rPr lang="de-DE" sz="1600" kern="1200" dirty="0" err="1"/>
            <a:t>confirmation</a:t>
          </a:r>
          <a:r>
            <a:rPr lang="de-DE" sz="1600" kern="1200" dirty="0"/>
            <a:t/>
          </a:r>
          <a:r>
            <a:rPr lang="de-DE" sz="1600" kern="1200" dirty="0" err="1"/>
            <a:t>of</a:t>
          </a:r>
          <a:r>
            <a:rPr lang="de-DE" sz="1600" kern="1200" dirty="0"/>
            <a:t> own </a:t>
          </a:r>
          <a:r>
            <a:rPr lang="de-DE" sz="1600" kern="1200" dirty="0" err="1"/>
            <a:t>opinion</a:t>
          </a:r>
          <a:r>
            <a:rPr lang="de-DE" sz="1600" kern="1200" dirty="0"/>
            <a:t> -&gt; </a:t>
          </a:r>
          <a:r>
            <a:rPr lang="de-DE" sz="1600" kern="1200" dirty="0" err="1"/>
            <a:t>message</a:t>
          </a:r>
          <a:r>
            <a:rPr lang="de-DE" sz="1600" kern="1200" dirty="0"/>
            <a:t/>
          </a:r>
          <a:r>
            <a:rPr lang="de-DE" sz="1600" kern="1200" dirty="0" err="1"/>
            <a:t>appears</a:t>
          </a:r>
          <a:r>
            <a:rPr lang="de-DE" sz="1600" kern="1200" dirty="0"/>
            <a:t/>
          </a:r>
          <a:r>
            <a:rPr lang="de-DE" sz="1600" kern="1200" dirty="0" err="1"/>
            <a:t>more</a:t>
          </a:r>
          <a:r>
            <a:rPr lang="de-DE" sz="1600" kern="1200" dirty="0"/>
            <a:t/>
          </a:r>
          <a:r>
            <a:rPr lang="de-DE" sz="1600" kern="1200" dirty="0" err="1"/>
            <a:t>credible</a:t>
          </a:r>
          <a:r>
            <a:rPr lang="de-DE" sz="1600" kern="1200" dirty="0"/>
            <a:t>)</a:t>
          </a:r>
          <a:endParaRPr lang="en-US" sz="1600" kern="1200" dirty="0"/>
        </a:p>
      </dsp:txBody>
      <dsp:txXfrm>
        <a:off x="84299" y="139467"/>
        <a:ext cx="4246452" cy="1518454"/>
      </dsp:txXfrm>
    </dsp:sp>
    <dsp:sp modelId="{4AF578DA-5E53-410A-B4F9-E00B36AF5FEB}">
      <dsp:nvSpPr>
        <dsp:cNvPr id="0" name=""/>
        <dsp:cNvSpPr/>
      </dsp:nvSpPr>
      <dsp:spPr>
        <a:xfrm>
          <a:off x="2154" y="1769430"/>
          <a:ext cx="4410742" cy="168274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de-DE" sz="1600" kern="1200" dirty="0" err="1"/>
            <a:t>Illusory</a:t>
          </a:r>
          <a:r>
            <a:rPr lang="de-DE" sz="1600" kern="1200" dirty="0"/>
            <a:t/>
          </a:r>
          <a:r>
            <a:rPr lang="de-DE" sz="1600" kern="1200" dirty="0" err="1"/>
            <a:t>truth</a:t>
          </a:r>
          <a:r>
            <a:rPr lang="de-DE" sz="1600" kern="1200" dirty="0"/>
            <a:t/>
          </a:r>
          <a:r>
            <a:rPr lang="de-DE" sz="1600" kern="1200" dirty="0" err="1"/>
            <a:t>effect</a:t>
          </a:r>
          <a:r>
            <a:rPr lang="de-DE" sz="1600" kern="1200" dirty="0"/>
            <a:t> (</a:t>
          </a:r>
          <a:r>
            <a:rPr lang="de-DE" sz="1600" kern="1200" dirty="0" err="1"/>
            <a:t>repetition</a:t>
          </a:r>
          <a:r>
            <a:rPr lang="de-DE" sz="1600" kern="1200" dirty="0"/>
            <a:t/>
          </a:r>
          <a:r>
            <a:rPr lang="de-DE" sz="1600" kern="1200" dirty="0" err="1"/>
            <a:t>increases</a:t>
          </a:r>
          <a:r>
            <a:rPr lang="de-DE" sz="1600" kern="1200" dirty="0"/>
            <a:t/>
          </a:r>
          <a:r>
            <a:rPr lang="de-DE" sz="1600" kern="1200" dirty="0" err="1"/>
            <a:t>credibility</a:t>
          </a:r>
          <a:r>
            <a:rPr lang="de-DE" sz="1600" kern="1200" dirty="0"/>
            <a:t>, </a:t>
          </a:r>
          <a:r>
            <a:rPr lang="de-DE" sz="1600" kern="1200" dirty="0" err="1"/>
            <a:t>even</a:t>
          </a:r>
          <a:r>
            <a:rPr lang="de-DE" sz="1600" kern="1200" dirty="0"/>
            <a:t/>
          </a:r>
          <a:r>
            <a:rPr lang="de-DE" sz="1600" kern="1200" dirty="0" err="1"/>
            <a:t>if</a:t>
          </a:r>
          <a:r>
            <a:rPr lang="de-DE" sz="1600" kern="1200" dirty="0"/>
            <a:t/>
          </a:r>
          <a:r>
            <a:rPr lang="de-DE" sz="1600" kern="1200" dirty="0" err="1"/>
            <a:t>initially</a:t>
          </a:r>
          <a:r>
            <a:rPr lang="de-DE" sz="1600" kern="1200" dirty="0"/>
            <a:t/>
          </a:r>
          <a:r>
            <a:rPr lang="de-DE" sz="1600" kern="1200" dirty="0" err="1"/>
            <a:t>low</a:t>
          </a:r>
          <a:r>
            <a:rPr lang="de-DE" sz="1600" kern="1200" dirty="0"/>
            <a:t>) – </a:t>
          </a:r>
          <a:r>
            <a:rPr lang="de-DE" sz="1600" kern="1200" dirty="0" err="1"/>
            <a:t>Mere</a:t>
          </a:r>
          <a:r>
            <a:rPr lang="de-DE" sz="1600" kern="1200" dirty="0"/>
            <a:t/>
          </a:r>
          <a:r>
            <a:rPr lang="de-DE" sz="1600" kern="1200" dirty="0" err="1"/>
            <a:t>Exposure</a:t>
          </a:r>
          <a:r>
            <a:rPr lang="de-DE" sz="1600" kern="1200" dirty="0"/>
            <a:t/>
          </a:r>
          <a:endParaRPr lang="en-US" sz="1600" kern="1200" dirty="0"/>
        </a:p>
      </dsp:txBody>
      <dsp:txXfrm>
        <a:off x="84299" y="1851575"/>
        <a:ext cx="4246452" cy="1518454"/>
      </dsp:txXfrm>
    </dsp:sp>
    <dsp:sp modelId="{682E045F-65F6-477D-BD44-5F06F4F5C928}">
      <dsp:nvSpPr>
        <dsp:cNvPr id="0" name=""/>
        <dsp:cNvSpPr/>
      </dsp:nvSpPr>
      <dsp:spPr>
        <a:xfrm>
          <a:off x="2154" y="3536312"/>
          <a:ext cx="4410742" cy="1682744"/>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System-1 </a:t>
          </a:r>
          <a:r>
            <a:rPr lang="de-DE" sz="1400" kern="1200" dirty="0" err="1"/>
            <a:t>thinking</a:t>
          </a:r>
          <a:r>
            <a:rPr lang="de-DE" sz="1400" kern="1200" dirty="0"/>
            <a:t> (-&gt; </a:t>
          </a:r>
          <a:r>
            <a:rPr lang="de-DE" sz="1400" kern="1200" dirty="0" err="1"/>
            <a:t>Cog</a:t>
          </a:r>
          <a:r>
            <a:rPr lang="de-DE" sz="1400" kern="1200" dirty="0"/>
            <a:t>. Refl. Task)</a:t>
          </a:r>
          <a:endParaRPr lang="en-US" sz="1400" kern="1200" dirty="0"/>
        </a:p>
      </dsp:txBody>
      <dsp:txXfrm>
        <a:off x="84299" y="3618457"/>
        <a:ext cx="4246452" cy="1518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76F49-2E31-4FAC-92DF-9B2420E2562D}">
      <dsp:nvSpPr>
        <dsp:cNvPr id="0" name=""/>
        <dsp:cNvSpPr/>
      </dsp:nvSpPr>
      <dsp:spPr>
        <a:xfrm>
          <a:off x="0" y="2613"/>
          <a:ext cx="4542739" cy="125695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de-DE" sz="2700" kern="1200"/>
            <a:t>Political orientation: Conservatism</a:t>
          </a:r>
          <a:endParaRPr lang="en-US" sz="2700" kern="1200"/>
        </a:p>
      </dsp:txBody>
      <dsp:txXfrm>
        <a:off x="61360" y="63973"/>
        <a:ext cx="4420019" cy="1134238"/>
      </dsp:txXfrm>
    </dsp:sp>
    <dsp:sp modelId="{9E0102B4-9BC5-48FF-9088-833040F85659}">
      <dsp:nvSpPr>
        <dsp:cNvPr id="0" name=""/>
        <dsp:cNvSpPr/>
      </dsp:nvSpPr>
      <dsp:spPr>
        <a:xfrm>
          <a:off x="0" y="1322420"/>
          <a:ext cx="4542739" cy="1256958"/>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de-DE" sz="2700" kern="1200"/>
            <a:t>Gender: no effect</a:t>
          </a:r>
          <a:endParaRPr lang="en-US" sz="2700" kern="1200"/>
        </a:p>
      </dsp:txBody>
      <dsp:txXfrm>
        <a:off x="61360" y="1383780"/>
        <a:ext cx="4420019" cy="1134238"/>
      </dsp:txXfrm>
    </dsp:sp>
    <dsp:sp modelId="{8B9860DE-E9D5-4363-89C3-D7FBB05FC933}">
      <dsp:nvSpPr>
        <dsp:cNvPr id="0" name=""/>
        <dsp:cNvSpPr/>
      </dsp:nvSpPr>
      <dsp:spPr>
        <a:xfrm>
          <a:off x="0" y="2642226"/>
          <a:ext cx="4542739" cy="1256958"/>
        </a:xfrm>
        <a:prstGeom prst="round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de-DE" sz="2700" kern="1200"/>
            <a:t>Education: no effect (except in complex matters)</a:t>
          </a:r>
          <a:endParaRPr lang="en-US" sz="2700" kern="1200"/>
        </a:p>
      </dsp:txBody>
      <dsp:txXfrm>
        <a:off x="61360" y="2703586"/>
        <a:ext cx="4420019" cy="1134238"/>
      </dsp:txXfrm>
    </dsp:sp>
    <dsp:sp modelId="{2F5A0347-B82F-4339-BC43-9EEB2F255564}">
      <dsp:nvSpPr>
        <dsp:cNvPr id="0" name=""/>
        <dsp:cNvSpPr/>
      </dsp:nvSpPr>
      <dsp:spPr>
        <a:xfrm rot="5400000">
          <a:off x="8077946" y="552522"/>
          <a:ext cx="1005567" cy="8075980"/>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de-DE" sz="1800" kern="1200"/>
            <a:t>Stable after controlling for pol.or. </a:t>
          </a:r>
          <a:endParaRPr lang="en-US" sz="1800" kern="1200"/>
        </a:p>
        <a:p>
          <a:pPr marL="342900" lvl="2" indent="-171450" algn="l" defTabSz="800100">
            <a:lnSpc>
              <a:spcPct val="90000"/>
            </a:lnSpc>
            <a:spcBef>
              <a:spcPct val="0"/>
            </a:spcBef>
            <a:spcAft>
              <a:spcPct val="15000"/>
            </a:spcAft>
            <a:buChar char="•"/>
          </a:pPr>
          <a:r>
            <a:rPr lang="de-DE" sz="1800" kern="1200"/>
            <a:t>-&gt; ? Media consumption patterns, used to high-qual journalism -&gt; prevalence effect?</a:t>
          </a:r>
          <a:endParaRPr lang="en-US" sz="1800" kern="1200"/>
        </a:p>
      </dsp:txBody>
      <dsp:txXfrm rot="-5400000">
        <a:off x="4542740" y="4136816"/>
        <a:ext cx="8026892" cy="907391"/>
      </dsp:txXfrm>
    </dsp:sp>
    <dsp:sp modelId="{7B249DA2-FA24-4BC5-AAE5-D6CEC2DFB24F}">
      <dsp:nvSpPr>
        <dsp:cNvPr id="0" name=""/>
        <dsp:cNvSpPr/>
      </dsp:nvSpPr>
      <dsp:spPr>
        <a:xfrm>
          <a:off x="0" y="3962033"/>
          <a:ext cx="4542739" cy="1256958"/>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de-DE" sz="2700" kern="1200" dirty="0"/>
            <a:t>Age: 7x </a:t>
          </a:r>
          <a:r>
            <a:rPr lang="de-DE" sz="2700" kern="1200" dirty="0" err="1"/>
            <a:t>higher</a:t>
          </a:r>
          <a:r>
            <a:rPr lang="de-DE" sz="2700" kern="1200" dirty="0"/>
            <a:t/>
          </a:r>
          <a:r>
            <a:rPr lang="de-DE" sz="2700" kern="1200" dirty="0" err="1"/>
            <a:t>probability</a:t>
          </a:r>
          <a:r>
            <a:rPr lang="de-DE" sz="2700" kern="1200" dirty="0"/>
            <a:t/>
          </a:r>
          <a:r>
            <a:rPr lang="de-DE" sz="2700" kern="1200" dirty="0" err="1"/>
            <a:t>to</a:t>
          </a:r>
          <a:r>
            <a:rPr lang="de-DE" sz="2700" kern="1200" dirty="0"/>
            <a:t/>
          </a:r>
          <a:r>
            <a:rPr lang="de-DE" sz="2700" kern="1200" dirty="0" err="1"/>
            <a:t>share</a:t>
          </a:r>
          <a:r>
            <a:rPr lang="de-DE" sz="2700" kern="1200" dirty="0"/>
            <a:t> FN &gt;65y </a:t>
          </a:r>
          <a:r>
            <a:rPr lang="de-DE" sz="2700" kern="1200" dirty="0" err="1"/>
            <a:t>comp.</a:t>
          </a:r>
          <a:r>
            <a:rPr lang="de-DE" sz="2700" kern="1200" dirty="0"/>
            <a:t> 18-29y</a:t>
          </a:r>
          <a:endParaRPr lang="en-US" sz="2700" kern="1200" dirty="0"/>
        </a:p>
      </dsp:txBody>
      <dsp:txXfrm>
        <a:off x="61360" y="4023393"/>
        <a:ext cx="4420019" cy="11342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CCAFA-539D-41E7-8857-A036B974AE4F}">
      <dsp:nvSpPr>
        <dsp:cNvPr id="0" name=""/>
        <dsp:cNvSpPr/>
      </dsp:nvSpPr>
      <dsp:spPr>
        <a:xfrm>
          <a:off x="0" y="236539"/>
          <a:ext cx="8000200" cy="134257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e-DE" sz="2400" kern="1200" dirty="0"/>
            <a:t>Mental </a:t>
          </a:r>
          <a:r>
            <a:rPr lang="de-DE" sz="2400" kern="1200" dirty="0" err="1"/>
            <a:t>model</a:t>
          </a:r>
          <a:r>
            <a:rPr lang="de-DE" sz="2400" kern="1200" dirty="0"/>
            <a:t/>
          </a:r>
          <a:r>
            <a:rPr lang="de-DE" sz="2400" kern="1200" dirty="0" err="1"/>
            <a:t>is</a:t>
          </a:r>
          <a:r>
            <a:rPr lang="de-DE" sz="2400" kern="1200" dirty="0"/>
            <a:t/>
          </a:r>
          <a:r>
            <a:rPr lang="de-DE" sz="2400" b="1" kern="1200" dirty="0" err="1"/>
            <a:t>instantly</a:t>
          </a:r>
          <a:r>
            <a:rPr lang="de-DE" sz="2400" b="1" kern="1200" dirty="0"/>
            <a:t> and </a:t>
          </a:r>
          <a:r>
            <a:rPr lang="de-DE" sz="2400" b="1" kern="1200" dirty="0" err="1"/>
            <a:t>automatically</a:t>
          </a:r>
          <a:r>
            <a:rPr lang="de-DE" sz="2400" b="1" kern="1200" dirty="0"/>
            <a:t/>
          </a:r>
          <a:r>
            <a:rPr lang="de-DE" sz="2400" b="1" kern="1200" dirty="0" err="1"/>
            <a:t>activated</a:t>
          </a:r>
          <a:r>
            <a:rPr lang="de-DE" sz="2400" b="1" kern="1200" dirty="0"/>
            <a:t/>
          </a:r>
          <a:r>
            <a:rPr lang="de-DE" sz="2400" b="1" kern="1200" dirty="0" err="1"/>
            <a:t>or</a:t>
          </a:r>
          <a:r>
            <a:rPr lang="de-DE" sz="2400" b="1" kern="1200" dirty="0"/>
            <a:t/>
          </a:r>
          <a:r>
            <a:rPr lang="de-DE" sz="2400" b="1" kern="1200" dirty="0" err="1"/>
            <a:t>created</a:t>
          </a:r>
          <a:r>
            <a:rPr lang="de-DE" sz="2400" kern="1200" dirty="0"/>
            <a:t> and </a:t>
          </a:r>
          <a:r>
            <a:rPr lang="de-DE" sz="2400" kern="1200" dirty="0" err="1"/>
            <a:t>fed</a:t>
          </a:r>
          <a:r>
            <a:rPr lang="de-DE" sz="2400" kern="1200" dirty="0"/>
            <a:t/>
          </a:r>
          <a:r>
            <a:rPr lang="de-DE" sz="2400" kern="1200" dirty="0" err="1"/>
            <a:t>with</a:t>
          </a:r>
          <a:r>
            <a:rPr lang="de-DE" sz="2400" kern="1200" dirty="0"/>
            <a:t> (Top-Down):</a:t>
          </a:r>
          <a:endParaRPr lang="en-US" sz="2400" kern="1200" dirty="0"/>
        </a:p>
      </dsp:txBody>
      <dsp:txXfrm>
        <a:off x="65539" y="302078"/>
        <a:ext cx="7869122" cy="1211496"/>
      </dsp:txXfrm>
    </dsp:sp>
    <dsp:sp modelId="{DDB8F093-3A95-4C5C-AF54-A624C715B9A0}">
      <dsp:nvSpPr>
        <dsp:cNvPr id="0" name=""/>
        <dsp:cNvSpPr/>
      </dsp:nvSpPr>
      <dsp:spPr>
        <a:xfrm>
          <a:off x="0" y="1579114"/>
          <a:ext cx="8000200" cy="131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de-DE" sz="1900" kern="1200"/>
            <a:t>Information from the text</a:t>
          </a:r>
          <a:endParaRPr lang="en-US" sz="1900" kern="1200"/>
        </a:p>
        <a:p>
          <a:pPr marL="171450" lvl="1" indent="-171450" algn="l" defTabSz="844550">
            <a:lnSpc>
              <a:spcPct val="90000"/>
            </a:lnSpc>
            <a:spcBef>
              <a:spcPct val="0"/>
            </a:spcBef>
            <a:spcAft>
              <a:spcPct val="20000"/>
            </a:spcAft>
            <a:buChar char="•"/>
          </a:pPr>
          <a:r>
            <a:rPr lang="de-DE" sz="1900" kern="1200"/>
            <a:t>Preexisting knowledge </a:t>
          </a:r>
          <a:endParaRPr lang="en-US" sz="1900" kern="1200"/>
        </a:p>
        <a:p>
          <a:pPr marL="171450" lvl="1" indent="-171450" algn="l" defTabSz="844550">
            <a:lnSpc>
              <a:spcPct val="90000"/>
            </a:lnSpc>
            <a:spcBef>
              <a:spcPct val="0"/>
            </a:spcBef>
            <a:spcAft>
              <a:spcPct val="20000"/>
            </a:spcAft>
            <a:buChar char="•"/>
          </a:pPr>
          <a:r>
            <a:rPr lang="de-DE" sz="1900" kern="1200"/>
            <a:t>Preconceptions </a:t>
          </a:r>
          <a:endParaRPr lang="en-US" sz="1900" kern="1200"/>
        </a:p>
        <a:p>
          <a:pPr marL="171450" lvl="1" indent="-171450" algn="l" defTabSz="844550">
            <a:lnSpc>
              <a:spcPct val="90000"/>
            </a:lnSpc>
            <a:spcBef>
              <a:spcPct val="0"/>
            </a:spcBef>
            <a:spcAft>
              <a:spcPct val="20000"/>
            </a:spcAft>
            <a:buChar char="•"/>
          </a:pPr>
          <a:r>
            <a:rPr lang="de-DE" sz="1900" kern="1200"/>
            <a:t>Long-term memory</a:t>
          </a:r>
          <a:endParaRPr lang="en-US" sz="1900" kern="1200"/>
        </a:p>
      </dsp:txBody>
      <dsp:txXfrm>
        <a:off x="0" y="1579114"/>
        <a:ext cx="8000200" cy="1316520"/>
      </dsp:txXfrm>
    </dsp:sp>
    <dsp:sp modelId="{4F77AE98-8181-43B7-A01B-46D196F89A2A}">
      <dsp:nvSpPr>
        <dsp:cNvPr id="0" name=""/>
        <dsp:cNvSpPr/>
      </dsp:nvSpPr>
      <dsp:spPr>
        <a:xfrm>
          <a:off x="0" y="2895634"/>
          <a:ext cx="8000200" cy="1342574"/>
        </a:xfrm>
        <a:prstGeom prst="round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e-DE" sz="2400" kern="1200" dirty="0" err="1"/>
            <a:t>We</a:t>
          </a:r>
          <a:r>
            <a:rPr lang="de-DE" sz="2400" kern="1200" dirty="0"/>
            <a:t/>
          </a:r>
          <a:r>
            <a:rPr lang="de-DE" sz="2400" kern="1200" dirty="0" err="1"/>
            <a:t>automatically</a:t>
          </a:r>
          <a:r>
            <a:rPr lang="de-DE" sz="2400" kern="1200" dirty="0"/>
            <a:t/>
          </a:r>
          <a:r>
            <a:rPr lang="de-DE" sz="2400" b="1" kern="1200" dirty="0" err="1"/>
            <a:t>confirm</a:t>
          </a:r>
          <a:r>
            <a:rPr lang="de-DE" sz="2400" b="1" kern="1200" dirty="0"/>
            <a:t/>
          </a:r>
          <a:r>
            <a:rPr lang="de-DE" sz="2400" b="1" kern="1200" dirty="0" err="1"/>
            <a:t>our</a:t>
          </a:r>
          <a:r>
            <a:rPr lang="de-DE" sz="2400" b="1" kern="1200" dirty="0"/>
            <a:t> (positive </a:t>
          </a:r>
          <a:r>
            <a:rPr lang="de-DE" sz="2400" b="1" kern="1200" dirty="0" err="1"/>
            <a:t>or</a:t>
          </a:r>
          <a:r>
            <a:rPr lang="de-DE" sz="2400" b="1" kern="1200" dirty="0"/>
            <a:t> negative) </a:t>
          </a:r>
          <a:r>
            <a:rPr lang="de-DE" sz="2400" b="1" kern="1200" dirty="0" err="1"/>
            <a:t>expectations</a:t>
          </a:r>
          <a:r>
            <a:rPr lang="de-DE" sz="2400" b="1" kern="1200" dirty="0"/>
            <a:t>.</a:t>
          </a:r>
          <a:endParaRPr lang="en-US" sz="2400" b="1" kern="1200" dirty="0"/>
        </a:p>
      </dsp:txBody>
      <dsp:txXfrm>
        <a:off x="65539" y="2961173"/>
        <a:ext cx="7869122" cy="1211496"/>
      </dsp:txXfrm>
    </dsp:sp>
    <dsp:sp modelId="{15B7A144-BDAC-4C79-A8B7-B644D49AA283}">
      <dsp:nvSpPr>
        <dsp:cNvPr id="0" name=""/>
        <dsp:cNvSpPr/>
      </dsp:nvSpPr>
      <dsp:spPr>
        <a:xfrm>
          <a:off x="0" y="4307329"/>
          <a:ext cx="8000200" cy="1342574"/>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e-DE" sz="2400" kern="1200" dirty="0" err="1"/>
            <a:t>Only</a:t>
          </a:r>
          <a:r>
            <a:rPr lang="de-DE" sz="2400" kern="1200" dirty="0"/>
            <a:t/>
          </a:r>
          <a:r>
            <a:rPr lang="de-DE" sz="2400" kern="1200" dirty="0" err="1"/>
            <a:t>if</a:t>
          </a:r>
          <a:r>
            <a:rPr lang="de-DE" sz="2400" kern="1200" dirty="0"/>
            <a:t/>
          </a:r>
          <a:r>
            <a:rPr lang="de-DE" sz="2400" kern="1200" dirty="0" err="1"/>
            <a:t>we</a:t>
          </a:r>
          <a:r>
            <a:rPr lang="de-DE" sz="2400" kern="1200" dirty="0"/>
            <a:t/>
          </a:r>
          <a:r>
            <a:rPr lang="de-DE" sz="2400" kern="1200" dirty="0" err="1"/>
            <a:t>are</a:t>
          </a:r>
          <a:r>
            <a:rPr lang="de-DE" sz="2400" kern="1200" dirty="0"/>
            <a:t/>
          </a:r>
          <a:r>
            <a:rPr lang="de-DE" sz="2400" b="1" kern="1200" dirty="0" err="1"/>
            <a:t>aware</a:t>
          </a:r>
          <a:r>
            <a:rPr lang="de-DE" sz="2400" b="1" kern="1200" dirty="0"/>
            <a:t/>
          </a:r>
          <a:r>
            <a:rPr lang="de-DE" sz="2400" b="1" kern="1200" dirty="0" err="1"/>
            <a:t>of</a:t>
          </a:r>
          <a:r>
            <a:rPr lang="de-DE" sz="2400" b="1" kern="1200" dirty="0"/>
            <a:t/>
          </a:r>
          <a:r>
            <a:rPr lang="de-DE" sz="2400" b="1" kern="1200" dirty="0" err="1"/>
            <a:t>these</a:t>
          </a:r>
          <a:r>
            <a:rPr lang="de-DE" sz="2400" b="1" kern="1200" dirty="0"/>
            <a:t/>
          </a:r>
          <a:r>
            <a:rPr lang="de-DE" sz="2400" b="1" kern="1200" dirty="0" err="1"/>
            <a:t>biases</a:t>
          </a:r>
          <a:r>
            <a:rPr lang="de-DE" sz="2400" kern="1200" dirty="0"/>
            <a:t>, </a:t>
          </a:r>
          <a:r>
            <a:rPr lang="de-DE" sz="2400" kern="1200" dirty="0" err="1"/>
            <a:t>we</a:t>
          </a:r>
          <a:r>
            <a:rPr lang="de-DE" sz="2400" kern="1200" dirty="0"/>
            <a:t/>
          </a:r>
          <a:r>
            <a:rPr lang="de-DE" sz="2400" kern="1200" dirty="0" err="1"/>
            <a:t>can</a:t>
          </a:r>
          <a:r>
            <a:rPr lang="de-DE" sz="2400" kern="1200" dirty="0"/>
            <a:t> (</a:t>
          </a:r>
          <a:r>
            <a:rPr lang="de-DE" sz="2400" kern="1200" dirty="0" err="1"/>
            <a:t>if</a:t>
          </a:r>
          <a:r>
            <a:rPr lang="de-DE" sz="2400" kern="1200" dirty="0"/>
            <a:t/>
          </a:r>
          <a:r>
            <a:rPr lang="de-DE" sz="2400" u="sng" kern="1200" dirty="0" err="1"/>
            <a:t>motivated</a:t>
          </a:r>
          <a:r>
            <a:rPr lang="de-DE" sz="2400" kern="1200" dirty="0"/>
            <a:t>) </a:t>
          </a:r>
          <a:r>
            <a:rPr lang="de-DE" sz="2400" b="1" kern="1200" dirty="0" err="1"/>
            <a:t>counteract</a:t>
          </a:r>
          <a:r>
            <a:rPr lang="de-DE" sz="2400" b="1" kern="1200" dirty="0"/>
            <a:t/>
          </a:r>
          <a:r>
            <a:rPr lang="de-DE" sz="2400" b="1" kern="1200" dirty="0" err="1"/>
            <a:t>them</a:t>
          </a:r>
          <a:r>
            <a:rPr lang="de-DE" sz="2400" b="1" kern="1200" dirty="0"/>
            <a:t/>
          </a:r>
          <a:r>
            <a:rPr lang="de-DE" sz="2400" b="1" kern="1200" dirty="0" err="1"/>
            <a:t>with</a:t>
          </a:r>
          <a:r>
            <a:rPr lang="de-DE" sz="2400" b="1" kern="1200" dirty="0"/>
            <a:t/>
          </a:r>
          <a:r>
            <a:rPr lang="de-DE" sz="2400" b="1" kern="1200" dirty="0" err="1"/>
            <a:t>following</a:t>
          </a:r>
          <a:r>
            <a:rPr lang="de-DE" sz="2400" b="1" kern="1200" dirty="0"/>
            <a:t/>
          </a:r>
          <a:r>
            <a:rPr lang="de-DE" sz="2400" b="1" kern="1200" dirty="0" err="1"/>
            <a:t>strategies</a:t>
          </a:r>
          <a:r>
            <a:rPr lang="de-DE" sz="2400" b="1" kern="1200" dirty="0"/>
            <a:t/>
          </a:r>
          <a:r>
            <a:rPr lang="de-DE" sz="2400" kern="1200" dirty="0" err="1"/>
            <a:t>to</a:t>
          </a:r>
          <a:r>
            <a:rPr lang="de-DE" sz="2400" kern="1200" dirty="0"/>
            <a:t/>
          </a:r>
          <a:r>
            <a:rPr lang="de-DE" sz="2400" kern="1200" dirty="0" err="1"/>
            <a:t>reduce</a:t>
          </a:r>
          <a:r>
            <a:rPr lang="de-DE" sz="2400" kern="1200" dirty="0"/>
            <a:t/>
          </a:r>
          <a:r>
            <a:rPr lang="de-DE" sz="2400" kern="1200" dirty="0" err="1"/>
            <a:t>the</a:t>
          </a:r>
          <a:r>
            <a:rPr lang="de-DE" sz="2400" kern="1200" dirty="0"/>
            <a:t> text-</a:t>
          </a:r>
          <a:r>
            <a:rPr lang="de-DE" sz="2400" kern="1200" dirty="0" err="1"/>
            <a:t>conception</a:t>
          </a:r>
          <a:r>
            <a:rPr lang="de-DE" sz="2400" kern="1200" dirty="0"/>
            <a:t>-</a:t>
          </a:r>
          <a:r>
            <a:rPr lang="de-DE" sz="2400" kern="1200" dirty="0" err="1"/>
            <a:t>discrepancy</a:t>
          </a:r>
          <a:r>
            <a:rPr lang="de-DE" sz="2400" kern="1200" dirty="0"/>
            <a:t>-bias:</a:t>
          </a:r>
          <a:endParaRPr lang="en-US" sz="2400" kern="1200" dirty="0"/>
        </a:p>
      </dsp:txBody>
      <dsp:txXfrm>
        <a:off x="65539" y="4372868"/>
        <a:ext cx="7869122" cy="1211496"/>
      </dsp:txXfrm>
    </dsp:sp>
    <dsp:sp modelId="{88B62F7B-2CD8-45D0-AC3E-530644A82C41}">
      <dsp:nvSpPr>
        <dsp:cNvPr id="0" name=""/>
        <dsp:cNvSpPr/>
      </dsp:nvSpPr>
      <dsp:spPr>
        <a:xfrm>
          <a:off x="0" y="5649904"/>
          <a:ext cx="8000200" cy="65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de-DE" sz="1900" kern="1200"/>
            <a:t>Systematic argumentation against conception-inconsistent arguments.</a:t>
          </a:r>
          <a:endParaRPr lang="en-US" sz="1900" kern="1200"/>
        </a:p>
        <a:p>
          <a:pPr marL="171450" lvl="1" indent="-171450" algn="l" defTabSz="844550">
            <a:lnSpc>
              <a:spcPct val="90000"/>
            </a:lnSpc>
            <a:spcBef>
              <a:spcPct val="0"/>
            </a:spcBef>
            <a:spcAft>
              <a:spcPct val="20000"/>
            </a:spcAft>
            <a:buChar char="•"/>
          </a:pPr>
          <a:r>
            <a:rPr lang="de-DE" sz="1900" kern="1200"/>
            <a:t>Alternating reading of pro-/con-information</a:t>
          </a:r>
          <a:endParaRPr lang="en-US" sz="1900" kern="1200"/>
        </a:p>
      </dsp:txBody>
      <dsp:txXfrm>
        <a:off x="0" y="5649904"/>
        <a:ext cx="8000200" cy="658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5:07:21.419"/>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83804">
    <iact:property name="dataType"/>
    <iact:actionData xml:id="d0">
      <inkml:trace xmlns:inkml="http://www.w3.org/2003/InkML" xml:id="stk0" contextRef="#ctx0" brushRef="#br0">16283 13189 0,'0'-47'5,"0"-166"95,-71-47-99,-165-95 89,23 143-86,166 164-3,-189-23 95,-95 71-93,307 0 42,-307 213-44,-23 142 101,165-72-100,47 166 93,95 71-92,47-449 47,0 591-47,141-71 96,25 23-98,-48-212 96,47-24-95,-165-354-1,71 71 46,189-214 47,95-282-92,-261-214 93,-46 284-93,-48-118 94,47-47-92,-47 425-4,118-260 52,0 0-5,-70-23 49,-48 164-94,0 120 90,0-25-90,0 0 89,0-46-89,0 93 93</inkml:trace>
    </iact:actionData>
  </iact:action>
  <iact:action type="add" startTime="87734">
    <iact:property name="dataType"/>
    <iact:actionData xml:id="d1">
      <inkml:trace xmlns:inkml="http://www.w3.org/2003/InkML" xml:id="stk1" contextRef="#ctx0" brushRef="#br0">18103 16167 0,'0'-71'440,"71"-307"-437,71-213 97,-71 71-99,-48 24 48,-23 377-47,0-164 86,0-143-86,0 95 91,-23 119-91,-96-25 96,48 143-96,-47-1 53,-94 48-7,23 47 46,23-24-93,-23 24 101,24 24-101,70 47 98,-23 71-97,-24 94 97,24 71-97,94 48 100,24 47-100,0-142 92,0 47-91,0-260-3,24 237 54,-24-237-9,0 142-43,71 71 97,-48-118-97,1-95-2,71 261 96,-1 70-93,-70-307 45,94 118-46,0-118 99,95-1-100,47-70 98,-118-118-98,-119 95 45,-23-1 54,0-23-99,71 47 276,0 0-274,-24 0 93</inkml:trace>
    </iact:actionData>
  </iact:action>
  <iact:action type="add" startTime="92907">
    <iact:property name="dataType"/>
    <iact:actionData xml:id="d2">
      <inkml:trace xmlns:inkml="http://www.w3.org/2003/InkML" xml:id="stk2" contextRef="#ctx0" brushRef="#br0">20065 15907 0,'-48'-307'91,"-23"-261"-45,71 450-44,-141-449 90,22 142-90,25 46 99,-1 48-99,95 308 2,-71-143 90,24 72-93,0 70 153,-119 24-153,48 118 98,-24 48-98,142-143 58,-118 261-57,71 23 57,47 48 42,-47 188-98,47-472 54,0 189-56,71-23 103,-24 46-102,-47-259 52,24 118-53,-24-119 59,47 237-59,0-94 116,71-24-116,-94-119 0,94 143 119,-23-119-118,-72-47-2,48 0 62,24 0 55,70-95-115,-70 25 114,46-25-114,-70 1 119,-47 94-6,-24-71-114,47 0 123</inkml:trace>
    </iact:actionData>
  </iact:action>
  <iact:action type="remove" startTime="99308">
    <iact:property name="style" value="instant"/>
    <iact:actionData xml:id="d3" ref="#d0"/>
  </iact:action>
  <iact:action type="remove" startTime="99760">
    <iact:property name="style" value="instant"/>
    <iact:actionData xml:id="d4" ref="#d1"/>
  </iact:action>
  <iact:action type="remove" startTime="100071">
    <iact:property name="style" value="instant"/>
    <iact:actionData xml:id="d5" ref="#d2"/>
  </iact:action>
  <iact:action type="add" startTime="99067">
    <iact:property name="dataType" value="strokeEraser"/>
    <iact:actionData xml:id="d6">
      <inkml:trace xmlns:inkml="http://www.w3.org/2003/InkML" xml:id="stk3" contextRef="#ctx0" brushRef="#br1">13849 19925 0,'0'0'41,"24"0"-40,-1 0 100,72 0-99,307 0 93,47-24-90,-378 24 88,94 0-91,1 0 102,212-24-101,-24-23 43,-330 47-44,165-24 107,425 24-107,143 0 88,-190 0-86,-544 0-3,96 0 100,235-23-100,-141-25 99,236 48-99,-378 0 99,236 0-98,166 0 46,-426 0-46,95 0 43,-71 0 17,-48 0 54</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5:07:21.419"/>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10069">
    <iact:property name="dataType"/>
    <iact:actionData xml:id="d0">
      <inkml:trace xmlns:inkml="http://www.w3.org/2003/InkML" xml:id="stk0" contextRef="#ctx0" brushRef="#br0">18056 6075 0,'23'0'120,"119"23"-118,-95-23-2,497 0 96,-237-47-94,-47 23 77,331-117-77,354 22 43,-874 119-43,95 0 86,-95 0-86,307-23 79,-24-1-79,-141 24 41,-166 0-41,71 24 86,1-24-86,117 23 80,237-23-80,-24 0 41,-355 0-41,331-47 91,-330 47-90</inkml:trace>
    </iact:actionData>
  </iact:action>
  <iact:action type="add" startTime="11933">
    <iact:property name="dataType"/>
    <iact:actionData xml:id="d1">
      <inkml:trace xmlns:inkml="http://www.w3.org/2003/InkML" xml:id="stk1" contextRef="#ctx0" brushRef="#br0">27769 3687 0,'0'71'3,"118"851"91,0-804-91,1088-1489 117,-119 95-118,-496 733 116,-520 519-116</inkml:trace>
    </iact:actionData>
  </iact:action>
  <iact:action type="add" startTime="13435">
    <iact:property name="dataType"/>
    <iact:actionData xml:id="d2">
      <inkml:trace xmlns:inkml="http://www.w3.org/2003/InkML" xml:id="stk2" contextRef="#ctx0" brushRef="#br0">4797 2742 0,'119'71'148,"1204"851"-146,-921-639-1,1347 1135 80,-1324-968-79,-354-403 81</inkml:trace>
    </iact:actionData>
  </iact:action>
  <iact:action type="add" startTime="14365">
    <iact:property name="dataType"/>
    <iact:actionData xml:id="d3">
      <inkml:trace xmlns:inkml="http://www.w3.org/2003/InkML" xml:id="stk3" contextRef="#ctx0" brushRef="#br0">9051 2789 0,'-236'119'4,"23"22"-4,-897 568 86,117 190-84,-212 46 48,1016-709 32</inkml:trace>
    </iact:actionData>
  </iact:action>
  <iact:action type="add" startTime="20021">
    <iact:property name="dataType"/>
    <iact:actionData xml:id="d4">
      <inkml:trace xmlns:inkml="http://www.w3.org/2003/InkML" xml:id="stk4" contextRef="#ctx0" brushRef="#br0">10020 6949 0,'0'0'38,"-212"24"-36,-332-24 118,142 23-118,1 48 116,-72 24-116,47 47 61,379-142-62,-307 141 94,94-22-93,71 22 94,23 25-94,95-1 77,0 1-77,48 47 92,23-1-92,0 25 79,0-25-80,0-23 93,189 0-92,47-47 42,-212-118-42,378 94 78,-1-71-78,96 1 89,-48-25-89,-355-23-1,284 0 96,213 0-95,-213 0 83,48 0-83,-332-23-2,473-143 98,-141 1-96,-237 94 94,-24-47-95,24-166 97,-118 71-96,-71-70 41,0 235-41,-47-330 90,-142-24-90,24 142 42,-190-70 56,119 164-99,70 24 53,119 119-52,-142-25 77,-118 25-78,212 70-1,-70-23 97,94-1-96,-24 1 368,1-24-320,-95 71-47</inkml:trace>
    </iact:actionData>
  </iact:action>
  <iact:action type="remove" startTime="42550">
    <iact:property name="style" value="instant"/>
    <iact:actionData xml:id="d5" ref="#d4"/>
  </iact:action>
  <iact:action type="remove" startTime="43067">
    <iact:property name="style" value="instant"/>
    <iact:actionData xml:id="d6" ref="#d3"/>
  </iact:action>
  <iact:action type="remove" startTime="43072">
    <iact:property name="style" value="instant"/>
    <iact:actionData xml:id="d7" ref="#d2"/>
  </iact:action>
  <iact:action type="remove" startTime="43727">
    <iact:property name="style" value="instant"/>
    <iact:actionData xml:id="d8" ref="#d0"/>
  </iact:action>
  <iact:action type="remove" startTime="44025">
    <iact:property name="style" value="instant"/>
    <iact:actionData xml:id="d9" ref="#d1"/>
  </iact:action>
  <iact:action type="add" startTime="42385">
    <iact:property name="dataType" value="strokeEraser"/>
    <iact:actionData xml:id="d10">
      <inkml:trace xmlns:inkml="http://www.w3.org/2003/InkML" xml:id="stk5" contextRef="#ctx0" brushRef="#br1">6688 14417 0,'118'0'162,"213"-70"-159,-213-1 1,48-47-1,874-710 41,118-164 43,-378 259-85,-284-71 91,-354-94-90,-142 544 95,-118 94-95,94 260-2,0 0 94,-1583-379-93,-118 119 83,331 119-79,1299 141-4,48 0 82,118 0 80,1370 307-162,-1110-236 36,1300 118-36,2718-189 93,-2695 71-93,-307 47 79,71 213-79,-1205-260-1,307 236 93,165 378-91,-590-566-3,117 306 84,426 1-83,142-1088 85,591 71-84,732-307 79,24 70-80,-1630 663 38,1606-308-37,-1630 426-1,685-47 81,-709 94-80,-355 0 79</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5:07:21.419"/>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5878">
    <iact:property name="dataType"/>
    <iact:actionData xml:id="d0">
      <inkml:trace xmlns:inkml="http://www.w3.org/2003/InkML" xml:id="stk0" contextRef="#ctx0" brushRef="#br0">20679 1915 0,'-284'-71'60,"568"142"-60,-2411-331 2,922 236 115,-308 521-114,1253-427-3,-1134 190 116,519 0-114,852-212 56,-426 448-56,307-165 116,473 213-117,1370-119 117,1183-827-117,-2648 331 58,497-118-58,-261 71 120,-259 47-119,47-189 115,-95-213-116,-70 213 125,-95-23-123,0 236-3,-24-166 111,-47 118-109</inkml:trace>
    </iact:actionData>
  </iact:action>
  <iact:action type="remove" startTime="33328">
    <iact:property name="style" value="instant"/>
    <iact:actionData xml:id="d1" ref="#d0"/>
  </iact:action>
  <iact:action type="add" startTime="33227">
    <iact:property name="dataType" value="strokeEraser"/>
    <iact:actionData xml:id="d2">
      <inkml:trace xmlns:inkml="http://www.w3.org/2003/InkML" xml:id="stk1" contextRef="#ctx0" brushRef="#br1">14440 9856 0,'0'-24'2,"0"48"-2,71-402 98,709-308-94,-662 592-3,544-473 99,-568 448-99</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5:07:21.419"/>
    </inkml:context>
    <inkml:brush xml:id="br0">
      <inkml:brushProperty name="width" value="0.055" units="cm"/>
      <inkml:brushProperty name="height" value="0.055" units="cm"/>
    </inkml:brush>
  </inkml:definitions>
  <iact:action type="add" startTime="48571">
    <iact:property name="dataType" value="strokeEraser"/>
    <iact:actionData xml:id="d0">
      <inkml:trace xmlns:inkml="http://www.w3.org/2003/InkML" xml:id="stk0" contextRef="#ctx0" brushRef="#br0">31621 18908 0,'0'-189'86,"0"-165"-84,-23 23 58,23-71-59,0 189 0,0-543 30,-24-237 40,-94-401-69,94 1181 23,1-165-23,-24 260 57,-1-308-57,48 48 59,0 283-59,48 25 25</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6:04:07.839"/>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13487">
    <iact:property name="dataType"/>
    <iact:actionData xml:id="d0">
      <inkml:trace xmlns:inkml="http://www.w3.org/2003/InkML" xml:id="stk0" contextRef="#ctx0" brushRef="#br0">25666 6949 0,'0'0'1,"-331"0"41,47 0-41,-23 0 21,165 0-21,-23 47 36,-48-23-35,142-24 34,-94 47-34,47-47 0,-237 71 34,213-24-33,-23-23-2,-284 94 36,378-94-17,-95 47-18,72-48 46,-1 96-46,72-96 27,-72 72-26,48-24 33,-48 118-35,1-24 39,70-70-38,1 23 35,-25 142-34,48-142 26,0 48-27,0-25 27,0-70-27,24 24-1,47 47 36,-48-48-36,25-47 0,23 1 26,23 46-24,-23-46 25,118 93-26,95 48 26,141 24-25,-189-118 23,-117-48-22,-25-47-3,95 47 36,0-23-35,-94-24-1,259 0 34,-212 0-33,118 0 38,142 0-38,-260-24 1,94 24 31,-47 0-32,0 0 18,-94-23-18,94-1 38,47-71-38,-118 95 32,284-94-32,-260 94 27,-71 0-27,-24 0-2,260-71 49,-23 0-47,-95 0 33,0 0-33,-118 24-1,71-24 45,23-47-44,-118 94-2,-23 24 29,71-47-27,-72 23 1,72-94 34,-48-47-34,-23 117-2,-1-70 32,-23-71-31,24 142 28,-24-142-29,0 142 30,-47-166-29,23 142 17,-47-71-14,47 71 32,-141-212-33,0 23 30,94 189-9,-71-95-22,95 119 10,-24 23-12,-95-70 36,119 47-35,-48 47-1,-46-48 37,-1 1-36,71 23-1,-142-47 58,-141-23-58,212 94 45,-189-24-43,118-23 41,142 47-42,-23 0 0,23 0 34,-71 0-34,119 0 35,-72 0-34,71 0-3,-23 0 60,0 0-58</inkml:trace>
    </iact:actionData>
  </iact:action>
  <iact:action type="add" startTime="21664">
    <iact:property name="dataType"/>
    <iact:actionData xml:id="d1">
      <inkml:trace xmlns:inkml="http://www.w3.org/2003/InkML" xml:id="stk1" contextRef="#ctx0" brushRef="#br0">22901 9596 0,'-71'0'136,"-378"0"-134,212 0 23,-141 0-24,-47 0 23,118 0-22,-284 71 25,449 0-25,-142 47 36,190-47-36,-1 24 35,1 23-35,46 0 36,-22 71-36,46-23 36,24-25-35,0-93-3,0 141 39,71 94-37,47-70 36,71 94-36,-71-188 28,142 117-29,-118-118 0,0-47 28,283 94-26,-189-141-2,308 141 34,141-70-33,-259-48-1,-143 24 50,1561 0-49,-757-71 41,-898 0-41,-94 0 35,-72-24 3,48 24-39,-71-23 19,166-1-19,-96 1 25,119-25-24,-118 48 8,0-23-10,166-25 42,46 25-40,-259 23 1,47-24 31,-48 0-32,25 1 27,93-48-27,72 0 46,-47-23-46,-72 23 23,-47 47-24,1-23 28,-48-48-28,0-141 30,0 165-29,-119-165 47,49 117-46,22 72 21,1 0-22,23 0-2,1 23 29,-48-94-26,71 94-3,-118-165 29,94 118-26,-23-23-3,-71-143 58,-95 1-56,0 94 45,71 71-44,-47 24 24,-23 23-24,-190-47 46,260 24-47,-23 0 22,47 47-22,-1-47-1,25 47 26,-72-24-25,95 0 19,-118 1-19,119-1 36,-214-23-36,-94-48 58,94 72-57,119 23 23,70 0-23,1 0-3,-190 0 47,190 0-46,46 0 0,1 0 26,0 0-26,-1 0 46,-70 0-46,47 0 29,48 0-28,-24-48 43,-1 25-44,1-1 32,0 0-33,-166 1 58,24-1-56,165 0 30</inkml:trace>
    </iact:actionData>
  </iact:action>
  <iact:action type="remove" startTime="28947">
    <iact:property name="style" value="instant"/>
    <iact:actionData xml:id="d2" ref="#d1"/>
  </iact:action>
  <iact:action type="remove" startTime="29270">
    <iact:property name="style" value="instant"/>
    <iact:actionData xml:id="d3" ref="#d0"/>
  </iact:action>
  <iact:action type="add" startTime="28688">
    <iact:property name="dataType" value="strokeEraser"/>
    <iact:actionData xml:id="d4">
      <inkml:trace xmlns:inkml="http://www.w3.org/2003/InkML" xml:id="stk2" contextRef="#ctx0" brushRef="#br1">22026 18672 0,'0'-24'89,"0"-47"-77,0-94 7,-23 23 2,23-236 38,0 260-55,47-379 55,-23 190-57,-1 236-1,48-236 35,0 212-15,-47 48-19,117-284 35,-70 260-35,0-70 15,24 22 5,-72 25-21,96-48 55,-72 95-53,166-142 35,-72 23-16,-70 72-21,24-1 55,-48 1-51,0-25 31,-23 48-14,-24 48 16,24-24-37</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6:32:05.010"/>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7630">
    <iact:property name="dataType"/>
    <iact:actionData xml:id="d0">
      <inkml:trace xmlns:inkml="http://www.w3.org/2003/InkML" xml:id="stk0" contextRef="#ctx0" brushRef="#br0">19627 5195 0,'-64'0'222,"0"0"-220,31-32-1,1 32 29,-64 0-29,32 0 19,-32 0-17,-257 0 33,-64 128-34,225-128 36,128 0-36,-1 0 39,-31 0-40,-96 32 38,63 1-38,-127 31 37,-33-32-36,33 32 39,127-32-38,65 0-2,-96 32 54,-32 64-52,95-96 34,-31 33-35,96-33-1,-193 128 53,97-96-52,128-32-2,-96 64 42,64-31-41,-32-1 39,0 64-39,-33 32 38,33-31-37,32-1 37,-32 32-36,64-128 16,-32 97-18,0-97 36,-32 128-35,32 0 34,32-31-33,0-65-2,-32 96 36,32-64-34,0 1-2,-32 31 35,32 32-35,0-128 18,0 33-17,64 63 34,32 32-35,0 0 38,-64-95-37,0-33-2,64 32 38,-63-32-36,-1-32-1,32 64 35,64-32 4,-64 32-39,64-64 39,-31 0-39,31 0 37,0 32-37,33-32 38,-97 0-37,64 0 36,0 0-34,-96-32-3,33 32 36,127-32-35,-128 0 16,96 0-16,33-32 18,-97 32-18,0 0 32,193-97-31,-129 97 18,-96 0-20,65-32 35,-65 64-34,0-32-2,32 0 37,-64 0-34,0 0-2,32-32 35,1 0-34,-33 32 0,0 32 35,128-193-34,-128 129-2,64-32 34,1-32-33,-65 63 40,256-319-40,-191 255 32,-33 33-33,-32 32 19,32-64-18,0-1 35,32 33-35,-64 32-2,32-64 38,-31 64-35,-1-1-3,32-63 37,0-32-35,-64 64-1,32-65 36,-32 97-33,0 0-4,0-32 36,0 32-33,0-1-3,0 1 40,0 0-38,-64 0 33,64 0-34,0 32 24,0 0-21,0 0-4,0 0 26,0 0-23,-32-33 38,0 33-39,32-64 37,-32 96-38,-33-32 197,33 32-195,0-32-3,0 0 38,0 32-35,0 0 33,32-32-35,-32 32 3,0 0 213,0 0-180,0 0 91</inkml:trace>
    </iact:actionData>
  </iact:action>
  <iact:action type="add" startTime="18144">
    <iact:property name="dataType"/>
    <iact:actionData xml:id="d1">
      <inkml:trace xmlns:inkml="http://www.w3.org/2003/InkML" xml:id="stk1" contextRef="#ctx0" brushRef="#br0">9941 7248 0,'0'0'0,"-192"96"32,128-64-32,0 0 58,0 32 82,-33 32-138,65-31-1,0 63 58,32-32-57,0 32 61,0-96-19,0 65-40,0-33 28,0-32 26,0 64-55,0-64-2,0 32 30,0-32-30,32-32 28,0 64 2,33 1 1,-33-33-2,32 0 0,-32-32-28,-32 32 29,64 32 6,-64-32-36,96 32 22,-32 0 11,-32-32-8,0 0-25,1 0 33,-1-32-33,0 0 44,0 33-44,32-33 42,32 64-39,0-32 25,-32-32 8,-31 0-10,-1 0 6,0 0-6,32-64-25,-32 64-2,32-65 32,-64 33-31,64-32 29,-64 32-27,64-32 25,-64 32-27,0-32 41,0 0-41,0-129 33,-32-31-1,-32 96-4,-32 31 3,96 65-30,-64-64 27,64 64-28,-64 0 40,32-32-40,-1-32 45,1 31-45,-32-31 46,32 64-45,0 32 36,0 0-36,32-32 39,-32 0 444,0 32-455</inkml:trace>
    </iact:actionData>
  </iact:action>
  <iact:action type="add" startTime="21151">
    <iact:property name="dataType"/>
    <iact:actionData xml:id="d2">
      <inkml:trace xmlns:inkml="http://www.w3.org/2003/InkML" xml:id="stk2" contextRef="#ctx0" brushRef="#br0">6542 6157 0,'-128'0'88,"96"0"-87,-97 32 26,65 0 17,32-32-42,0 32 185,-32 65-185,32-65 60,32 32-60,-32-64 33,0 64-33,0 32 19,0-64 29,32 0-48,-33 33 44,33-33-44,0 32 37,-32 0-37,32 0 36,0-32-35,0 0-3,0 32 36,0-32-34,0 33 48,97 63-48,-1-64 44,-64-32-45,0 0 39,32-32-37,0 32 34,-32-32-35,0 0 23,0 0-25,97 0 34,-1 0-32,-64-32-2,64-32 23,-63 32-21,31-32 31,-64 64-31,-32-32 34,64-65-34,-32 65 36,32 0-37,-64-32 40,32 32-40,-32 0 37,0 0-37,0 0 38,0 0-37,0 0 36,0-64-36,0 63 36,0 1-37,0 0 47,0-32-46,0 32 27,-32 0-28,0 0 1,0 0 35,32 0-36,-32 0 1,0 0 49,32 0-49,-32 32 43,0 0-44,0 0 45,0-32-44,0 32 49,0-33-49,32 1 67,-33 32-67,-31-32 74,64 0-75,-32 32 29,32-32-29,-32 32 123,0 0-45</inkml:trace>
    </iact:actionData>
  </iact:action>
  <iact:action type="remove" startTime="45128">
    <iact:property name="style" value="instant"/>
    <iact:actionData xml:id="d3" ref="#d0"/>
  </iact:action>
  <iact:action type="remove" startTime="45367">
    <iact:property name="style" value="instant"/>
    <iact:actionData xml:id="d4" ref="#d1"/>
  </iact:action>
  <iact:action type="remove" startTime="45589">
    <iact:property name="style" value="instant"/>
    <iact:actionData xml:id="d5" ref="#d2"/>
  </iact:action>
  <iact:action type="add" startTime="44841">
    <iact:property name="dataType" value="strokeEraser"/>
    <iact:actionData xml:id="d6">
      <inkml:trace xmlns:inkml="http://www.w3.org/2003/InkML" xml:id="stk3" contextRef="#ctx0" brushRef="#br1">31878 22129 0,'0'0'0,"-32"0"22,0 0-13,-32 0-1,-64 0 0,-97 0 12,-128 0 0,129 0 18,-1-32-35,129 0-2,-160 32 17,127 0 21,33 0-37,0 0 18,0 0-19,-161 0 19,33 0 17,-193 0-35,32 0 19,192 0-19,-95-64 33,-65 31-32,193 1-2,-33 0 16,33 0 3,32 0-1,64 0-17,-97 0 17,-256 32 1,97 0 20,-610 0-38,192 0 16,-481 0 23,514 0-39,448 0-1,-96 0 16,321 0 55,-32 0-65,32 0 2,-32 0 21,-64 0-27,63 0-3,-95-32 18,0-64 3,-1 0-19,-31-33 16,0-31 3,63 96-20,-31-32 16,-97-97 3,129 161-17,-32-64 14,-1 0 3,97 96 0,-32-32-19,0-1 20,64 33-20,0 0 17</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6:32:05.010"/>
    </inkml:context>
    <inkml:brush xml:id="br0">
      <inkml:brushProperty name="width" value="0.055" units="cm"/>
      <inkml:brushProperty name="height" value="0.055" units="cm"/>
    </inkml:brush>
  </inkml:definitions>
  <iact:action type="add" startTime="51390">
    <iact:property name="dataType" value="strokeEraser"/>
    <iact:actionData xml:id="d0">
      <inkml:trace xmlns:inkml="http://www.w3.org/2003/InkML" xml:id="stk0" contextRef="#ctx0" brushRef="#br0">23155 27709 0</inkml:trace>
    </iact:actionData>
  </iact:action>
  <iact:action type="add" startTime="52241">
    <iact:property name="dataType" value="strokeEraser"/>
    <iact:actionData xml:id="d1">
      <inkml:trace xmlns:inkml="http://www.w3.org/2003/InkML" xml:id="stk1" contextRef="#ctx0" brushRef="#br0">25464 28222 0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ineye.com/search/2d79651caac60e0d81c6b41bce85300bd6e0d443?sort=score&amp;order=desc&amp;page=1"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founders.archives.gov/documents/Franklin/01-37-02-0299" TargetMode="External"/><Relationship Id="rId3" Type="http://schemas.openxmlformats.org/officeDocument/2006/relationships/hyperlink" Target="https://www.washingtonpost.com/opinions/fake-news-thats-a-very-old-story/2016/11/25/c8b1f3d4-b330-11e6-8616-52b15787add0_story.html?utm_term=.4f957da1eb47" TargetMode="External"/><Relationship Id="rId7" Type="http://schemas.openxmlformats.org/officeDocument/2006/relationships/hyperlink" Target="http://founders.archives.gov/documents/Franklin/01-37-02-0132"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founders.archives.gov/documents/Washington/03-08-02-0369" TargetMode="External"/><Relationship Id="rId5" Type="http://schemas.openxmlformats.org/officeDocument/2006/relationships/hyperlink" Target="https://books.google.com/books?id=Bcs3CwAAQBAJ&amp;pg=PA16&amp;lpg=PA16&amp;dq=a+curious+employment.+Cooking+up+paragraphs,+articles,+occurrences+%E2%80%94+working+the+political+Engine!&amp;source=bl&amp;ots=w_HNOlXeJ-&amp;sig=h9-Ojh6NYiO_znT3PsA1LvnWgr4&amp;hl=en&amp;sa=X&amp;ved=0ahUKEwjIu86LtcTQAhUDS2MKHYy6CJsQ6AEIIDAB#v=onepage&amp;q=a%20curious%20employment.%20Cooking%20up%20paragraphs%2C%20articles%2C%20occurrences%20%E2%80%94%20working%20the%20political%20Engine!&amp;f=false" TargetMode="External"/><Relationship Id="rId10" Type="http://schemas.openxmlformats.org/officeDocument/2006/relationships/hyperlink" Target="http://www.riverraisinbattlefield.org/" TargetMode="External"/><Relationship Id="rId4" Type="http://schemas.openxmlformats.org/officeDocument/2006/relationships/hyperlink" Target="https://www.washingtonpost.com/news/the-intersect/wp/2016/11/17/facebook-fake-news-writer-i-think-donald-trump-is-in-the-white-house-because-of-me/?tid=sm_tw" TargetMode="External"/><Relationship Id="rId9" Type="http://schemas.openxmlformats.org/officeDocument/2006/relationships/hyperlink" Target="http://www.ushistory.org/declaration/document/"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Double_jeopardy_(marketing)#cite_note-2" TargetMode="External"/><Relationship Id="rId13" Type="http://schemas.openxmlformats.org/officeDocument/2006/relationships/hyperlink" Target="https://en.wikipedia.org/w/index.php?title=NBD-Dirichlet&amp;action=edit&amp;redlink=1" TargetMode="External"/><Relationship Id="rId3" Type="http://schemas.openxmlformats.org/officeDocument/2006/relationships/hyperlink" Target="https://en.wikipedia.org/wiki/Marketing" TargetMode="External"/><Relationship Id="rId7" Type="http://schemas.openxmlformats.org/officeDocument/2006/relationships/hyperlink" Target="https://en.wikipedia.org/wiki/Andrew_Ehrenberg" TargetMode="External"/><Relationship Id="rId12" Type="http://schemas.openxmlformats.org/officeDocument/2006/relationships/hyperlink" Target="https://en.wikipedia.org/wiki/Product_differentiation" TargetMode="External"/><Relationship Id="rId2" Type="http://schemas.openxmlformats.org/officeDocument/2006/relationships/slide" Target="../slides/slide15.xml"/><Relationship Id="rId16" Type="http://schemas.openxmlformats.org/officeDocument/2006/relationships/hyperlink" Target="https://en.wikipedia.org/wiki/Double_jeopardy_(marketing)#cite_note-7" TargetMode="External"/><Relationship Id="rId1" Type="http://schemas.openxmlformats.org/officeDocument/2006/relationships/notesMaster" Target="../notesMasters/notesMaster1.xml"/><Relationship Id="rId6" Type="http://schemas.openxmlformats.org/officeDocument/2006/relationships/hyperlink" Target="https://en.wikipedia.org/wiki/Double_jeopardy_(marketing)#cite_note-1" TargetMode="External"/><Relationship Id="rId11" Type="http://schemas.openxmlformats.org/officeDocument/2006/relationships/hyperlink" Target="https://en.wikipedia.org/wiki/Empirical" TargetMode="External"/><Relationship Id="rId5" Type="http://schemas.openxmlformats.org/officeDocument/2006/relationships/hyperlink" Target="https://en.wikipedia.org/w/index.php?title=William_McPhee&amp;action=edit&amp;redlink=1" TargetMode="External"/><Relationship Id="rId15" Type="http://schemas.openxmlformats.org/officeDocument/2006/relationships/hyperlink" Target="https://en.wikipedia.org/wiki/Double_jeopardy_(marketing)#cite_note-6" TargetMode="External"/><Relationship Id="rId10" Type="http://schemas.openxmlformats.org/officeDocument/2006/relationships/hyperlink" Target="https://en.wikipedia.org/wiki/Double_jeopardy_(marketing)#cite_note-4" TargetMode="External"/><Relationship Id="rId4" Type="http://schemas.openxmlformats.org/officeDocument/2006/relationships/hyperlink" Target="https://en.wikipedia.org/wiki/Brand_loyalty" TargetMode="External"/><Relationship Id="rId9" Type="http://schemas.openxmlformats.org/officeDocument/2006/relationships/hyperlink" Target="https://en.wikipedia.org/wiki/Double_jeopardy_(marketing)#cite_note-3" TargetMode="External"/><Relationship Id="rId14" Type="http://schemas.openxmlformats.org/officeDocument/2006/relationships/hyperlink" Target="https://en.wikipedia.org/wiki/Double_jeopardy_(marketing)#cite_note-5"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Cosa </a:t>
            </a:r>
            <a:r>
              <a:rPr lang="de-DE" dirty="0" err="1"/>
              <a:t>rende </a:t>
            </a:r>
            <a:r>
              <a:rPr lang="de-DE" dirty="0" err="1"/>
              <a:t>credibili </a:t>
            </a:r>
            <a:r>
              <a:rPr lang="de-DE" dirty="0" err="1"/>
              <a:t>le</a:t>
            </a:r>
            <a:r>
              <a:rPr lang="de-DE" dirty="0"/>
              <a:t> fake </a:t>
            </a:r>
            <a:r>
              <a:rPr lang="de-DE" dirty="0" err="1"/>
              <a:t>news</a:t>
            </a:r>
            <a:r>
              <a:rPr lang="de-DE" dirty="0" err="1"/>
              <a:t> </a:t>
            </a:r>
            <a:r>
              <a:rPr lang="de-DE" dirty="0"/>
              <a:t>?</a:t>
            </a:r>
            <a:r>
              <a:rPr lang="de-DE" dirty="0" err="1"/>
              <a:t> Analizziamo </a:t>
            </a:r>
            <a:r>
              <a:rPr lang="de-DE" dirty="0" err="1"/>
              <a:t>le caratteristiche</a:t>
            </a:r>
            <a:r>
              <a:rPr lang="de-DE" dirty="0"/>
              <a:t> del mittente, del messaggio, del contenuto e del destinatario</a:t>
            </a:r>
            <a:r>
              <a:rPr lang="de-DE" dirty="0"/>
              <a:t>.</a:t>
            </a:r>
            <a:r>
              <a:rPr lang="de-DE" dirty="0" err="1"/>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Una </a:t>
            </a:r>
            <a:r>
              <a:rPr lang="de-DE" dirty="0" err="1"/>
              <a:t>bassa </a:t>
            </a:r>
            <a:r>
              <a:rPr lang="de-DE" dirty="0" err="1"/>
              <a:t>motivazione</a:t>
            </a:r>
            <a:r>
              <a:rPr lang="de-DE" dirty="0" err="1"/>
              <a:t> </a:t>
            </a:r>
            <a:r>
              <a:rPr lang="de-DE" dirty="0" err="1"/>
              <a:t> </a:t>
            </a:r>
            <a:r>
              <a:rPr lang="de-DE" dirty="0" err="1"/>
              <a:t>a</a:t>
            </a:r>
            <a:r>
              <a:rPr lang="de-DE" dirty="0" err="1"/>
              <a:t> elaborare</a:t>
            </a:r>
            <a:r>
              <a:rPr lang="de-DE" dirty="0" err="1"/>
              <a:t> informazioni </a:t>
            </a:r>
            <a:r>
              <a:rPr lang="de-DE" dirty="0"/>
              <a:t>-&gt; </a:t>
            </a:r>
            <a:r>
              <a:rPr lang="de-DE" dirty="0" err="1"/>
              <a:t>applicare</a:t>
            </a:r>
            <a:r>
              <a:rPr lang="de-DE" dirty="0" err="1"/>
              <a:t> euristica</a:t>
            </a:r>
            <a:r>
              <a:rPr lang="de-DE" dirty="0"/>
              <a:t>. Proprio come </a:t>
            </a:r>
            <a:r>
              <a:rPr lang="de-DE" dirty="0" err="1"/>
              <a:t>gli IT_Professionals </a:t>
            </a:r>
            <a:r>
              <a:rPr lang="de-DE" dirty="0"/>
              <a:t>in una </a:t>
            </a:r>
            <a:r>
              <a:rPr lang="de-DE" dirty="0" err="1"/>
              <a:t>campagna </a:t>
            </a:r>
            <a:r>
              <a:rPr lang="de-DE" dirty="0" err="1"/>
              <a:t>di phishing</a:t>
            </a:r>
            <a:r>
              <a:rPr lang="de-DE" dirty="0" err="1"/>
              <a:t> </a:t>
            </a:r>
            <a:r>
              <a:rPr lang="de-DE" dirty="0"/>
              <a:t>– </a:t>
            </a:r>
            <a:r>
              <a:rPr lang="de-DE" dirty="0" err="1"/>
              <a:t>bassa </a:t>
            </a:r>
            <a:r>
              <a:rPr lang="de-DE" dirty="0" err="1"/>
              <a:t>motivazione</a:t>
            </a:r>
            <a:r>
              <a:rPr lang="de-DE" dirty="0" err="1"/>
              <a:t> </a:t>
            </a:r>
            <a:r>
              <a:rPr lang="de-DE" dirty="0" err="1"/>
              <a:t> </a:t>
            </a:r>
            <a:r>
              <a:rPr lang="de-DE" dirty="0" err="1"/>
              <a:t>rispetto</a:t>
            </a:r>
            <a:r>
              <a:rPr lang="de-DE" dirty="0" err="1"/>
              <a:t> </a:t>
            </a:r>
            <a:r>
              <a:rPr lang="de-DE" dirty="0" err="1"/>
              <a:t>a</a:t>
            </a:r>
            <a:r>
              <a:rPr lang="de-DE" dirty="0" err="1"/>
              <a:t> spaventati</a:t>
            </a:r>
            <a:r>
              <a:rPr lang="de-DE" dirty="0" err="1"/>
              <a:t> cose</a:t>
            </a:r>
            <a:r>
              <a:rPr lang="de-DE" dirty="0"/>
              <a:t>, </a:t>
            </a:r>
            <a:r>
              <a:rPr lang="de-DE" dirty="0" err="1"/>
              <a:t>motivati</a:t>
            </a:r>
            <a:r>
              <a:rPr lang="de-DE" dirty="0" err="1"/>
              <a:t> da</a:t>
            </a:r>
            <a:r>
              <a:rPr lang="de-DE" dirty="0" err="1"/>
              <a:t> ansia</a:t>
            </a:r>
            <a:r>
              <a:rPr lang="de-DE" dirty="0"/>
              <a:t>.</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23</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2926286"/>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Istinto gregario</a:t>
            </a:r>
          </a:p>
          <a:p>
            <a:r>
              <a:rPr lang="de-DE" dirty="0"/>
              <a:t>Il riconoscimento dei bot è un compito dell'IT, ma i bot simulano sempre meglio anche gli esseri umani.</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25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8911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ab4125b51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ab4125b51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Bakshy, E., Messing, S., &amp; Adamic, L. A. (2015). Esposizione a notizie e opinioni ideologicamente diverse su Facebook. </a:t>
            </a:r>
            <a:r>
              <a:rPr lang="en-GB" sz="1200" i="1" dirty="0">
                <a:solidFill>
                  <a:schemeClr val="dk1"/>
                </a:solidFill>
                <a:latin typeface="Calibri"/>
                <a:ea typeface="Calibri"/>
                <a:cs typeface="Calibri"/>
                <a:sym typeface="Calibri"/>
              </a:rPr>
              <a:t>Science</a:t>
            </a:r>
            <a:r>
              <a:rPr lang="en-GB" sz="1200" dirty="0">
                <a:solidFill>
                  <a:schemeClr val="dk1"/>
                </a:solidFill>
                <a:latin typeface="Calibri"/>
                <a:ea typeface="Calibri"/>
                <a:cs typeface="Calibri"/>
                <a:sym typeface="Calibri"/>
              </a:rPr>
              <a:t>,</a:t>
            </a:r>
            <a:r>
              <a:rPr lang="en-GB" sz="1200" i="1" dirty="0">
                <a:solidFill>
                  <a:schemeClr val="dk1"/>
                </a:solidFill>
                <a:latin typeface="Calibri"/>
                <a:ea typeface="Calibri"/>
                <a:cs typeface="Calibri"/>
                <a:sym typeface="Calibri"/>
              </a:rPr>
              <a:t> 348</a:t>
            </a:r>
            <a:r>
              <a:rPr lang="en-GB" sz="1200" dirty="0">
                <a:solidFill>
                  <a:schemeClr val="dk1"/>
                </a:solidFill>
                <a:latin typeface="Calibri"/>
                <a:ea typeface="Calibri"/>
                <a:cs typeface="Calibri"/>
                <a:sym typeface="Calibri"/>
              </a:rPr>
              <a:t>(6239), 1130-1132.</a:t>
            </a:r>
          </a:p>
          <a:p>
            <a:pPr marL="0" lvl="0" indent="0" algn="l" rtl="0">
              <a:lnSpc>
                <a:spcPct val="115000"/>
              </a:lnSpc>
              <a:spcBef>
                <a:spcPts val="0"/>
              </a:spcBef>
              <a:spcAft>
                <a:spcPts val="0"/>
              </a:spcAft>
              <a:buClr>
                <a:schemeClr val="dk1"/>
              </a:buClr>
              <a:buSzPts val="1100"/>
              <a:buFont typeface="Arial"/>
              <a:buNone/>
            </a:pPr>
            <a:endParaRPr lang="en-GB"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Sono stati misurati gli algoritmi di Facebook e le scelte dei consumatori per capire cosa determinasse i contenuti mostrati nei feed. Gli esseri umani hanno fatto scelte più coerenti dal punto di vista ideologico. </a:t>
            </a:r>
            <a:r>
              <a:rPr lang="en-US" sz="1200" dirty="0"/>
              <a:t>La visualizzazione di contenuti trasversali rispetto a contenuti ideologicamente coerenti è del 5% per i conservatori e dell'8% per i liberali. Clic: confrontando la probabilità che un individuo clicchi su un contenuto trasversale rispetto a un contenuto coerente, si ottiene il 17% per i conservatori e il 6% per i liberali, un modello coerente con le ricerche precedenti, ma in qualche modo controintuitivo.</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Otto </a:t>
            </a:r>
            <a:r>
              <a:rPr lang="de-DE" dirty="0" err="1"/>
              <a:t>motivi</a:t>
            </a:r>
            <a:r>
              <a:rPr lang="de-DE" dirty="0" err="1"/>
              <a:t> per </a:t>
            </a:r>
            <a:r>
              <a:rPr lang="de-DE" dirty="0" err="1"/>
              <a:t>la produzione </a:t>
            </a:r>
            <a:r>
              <a:rPr lang="de-DE" dirty="0"/>
              <a:t>e </a:t>
            </a:r>
            <a:r>
              <a:rPr lang="de-DE" dirty="0" err="1"/>
              <a:t>la diffusione </a:t>
            </a:r>
            <a:r>
              <a:rPr lang="de-DE" dirty="0" err="1"/>
              <a:t>di</a:t>
            </a:r>
            <a:r>
              <a:rPr lang="de-DE" dirty="0" err="1"/>
              <a:t> </a:t>
            </a:r>
            <a:r>
              <a:rPr lang="de-DE" dirty="0" err="1"/>
              <a:t> di </a:t>
            </a:r>
            <a:r>
              <a:rPr lang="de-DE" dirty="0"/>
              <a:t>FN</a:t>
            </a:r>
          </a:p>
          <a:p>
            <a:r>
              <a:rPr lang="de-DE" dirty="0"/>
              <a:t>Pessimo </a:t>
            </a:r>
            <a:r>
              <a:rPr lang="de-DE" dirty="0" err="1"/>
              <a:t>giornalismo</a:t>
            </a:r>
            <a:endParaRPr lang="de-DE" dirty="0"/>
          </a:p>
          <a:p>
            <a:r>
              <a:rPr lang="de-DE" dirty="0" err="1"/>
              <a:t>Parodia</a:t>
            </a:r>
            <a:endParaRPr lang="de-DE" dirty="0"/>
          </a:p>
          <a:p>
            <a:r>
              <a:rPr lang="de-DE" dirty="0" err="1"/>
              <a:t>Provocazione</a:t>
            </a:r>
            <a:endParaRPr lang="de-DE" dirty="0"/>
          </a:p>
          <a:p>
            <a:r>
              <a:rPr lang="de-DE" dirty="0"/>
              <a:t>Passione</a:t>
            </a:r>
          </a:p>
          <a:p>
            <a:r>
              <a:rPr lang="de-DE" dirty="0" err="1"/>
              <a:t>Partigianeria</a:t>
            </a:r>
            <a:endParaRPr lang="de-DE" dirty="0"/>
          </a:p>
          <a:p>
            <a:r>
              <a:rPr lang="de-DE" dirty="0"/>
              <a:t>Profitto</a:t>
            </a:r>
          </a:p>
          <a:p>
            <a:r>
              <a:rPr lang="de-DE" dirty="0" err="1"/>
              <a:t>Influenza </a:t>
            </a:r>
            <a:r>
              <a:rPr lang="de-DE" dirty="0"/>
              <a:t>politica/Potere</a:t>
            </a:r>
          </a:p>
          <a:p>
            <a:r>
              <a:rPr lang="de-DE" dirty="0"/>
              <a:t>Propaganda</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5935850"/>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contenuti intenzionalmente fuorvianti possono suscitare rabbia</a:t>
            </a:r>
          </a:p>
          <a:p>
            <a:r>
              <a:rPr lang="en-GB" dirty="0"/>
              <a:t>Le persone potrebbero condividere informazioni in modo fuorviante per inquadrare un evento, una questione o una persona in un determinato modo. Un esempio è quando una vecchia foto viene utilizzata in un recente post sui social media. Ciò potrebbe diffondere indignazione o paura fino a quando la foto non viene contestualizzata correttamente.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6262419"/>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 sinistra</a:t>
            </a:r>
            <a:r>
              <a:rPr lang="de-DE" dirty="0" err="1"/>
              <a:t> uno</a:t>
            </a:r>
            <a:r>
              <a:rPr lang="de-DE" dirty="0" err="1"/>
              <a:t> è </a:t>
            </a:r>
            <a:r>
              <a:rPr lang="de-DE" dirty="0"/>
              <a:t>un </a:t>
            </a:r>
            <a:r>
              <a:rPr lang="de-DE" dirty="0" err="1"/>
              <a:t>sito </a:t>
            </a:r>
            <a:r>
              <a:rPr lang="de-DE" dirty="0" err="1"/>
              <a:t>di notizie</a:t>
            </a:r>
            <a:r>
              <a:rPr lang="de-DE" dirty="0"/>
              <a:t> false</a:t>
            </a:r>
            <a:r>
              <a:rPr lang="de-DE" dirty="0" err="1"/>
              <a:t> </a:t>
            </a:r>
            <a:r>
              <a:rPr lang="de-DE" dirty="0" err="1"/>
              <a:t> che</a:t>
            </a:r>
            <a:r>
              <a:rPr lang="de-DE" dirty="0" err="1"/>
              <a:t> ha</a:t>
            </a:r>
            <a:r>
              <a:rPr lang="de-DE" dirty="0" err="1"/>
              <a:t> è </a:t>
            </a:r>
            <a:r>
              <a:rPr lang="de-DE" dirty="0"/>
              <a:t>stato</a:t>
            </a:r>
            <a:r>
              <a:rPr lang="de-DE" dirty="0"/>
              <a:t> chiuso. Un </a:t>
            </a:r>
            <a:r>
              <a:rPr lang="de-DE" dirty="0" err="1"/>
              <a:t>canale </a:t>
            </a:r>
            <a:r>
              <a:rPr lang="de-DE" dirty="0" err="1"/>
              <a:t>di notizie</a:t>
            </a:r>
            <a:r>
              <a:rPr lang="de-DE" dirty="0"/>
              <a:t> false</a:t>
            </a:r>
            <a:r>
              <a:rPr lang="de-DE" dirty="0" err="1"/>
              <a:t> </a:t>
            </a:r>
            <a:r>
              <a:rPr lang="de-DE" dirty="0" err="1"/>
              <a:t> che</a:t>
            </a:r>
            <a:r>
              <a:rPr lang="de-DE" dirty="0" err="1"/>
              <a:t> è </a:t>
            </a:r>
            <a:r>
              <a:rPr lang="de-DE" dirty="0" err="1"/>
              <a:t>persino</a:t>
            </a:r>
            <a:r>
              <a:rPr lang="de-DE" dirty="0" err="1"/>
              <a:t> </a:t>
            </a:r>
            <a:r>
              <a:rPr lang="de-DE" dirty="0" err="1"/>
              <a:t>riuscito</a:t>
            </a:r>
            <a:r>
              <a:rPr lang="de-DE" dirty="0" err="1"/>
              <a:t> a</a:t>
            </a:r>
            <a:r>
              <a:rPr lang="de-DE" dirty="0" err="1"/>
              <a:t> ingannare</a:t>
            </a:r>
            <a:r>
              <a:rPr lang="de-DE" dirty="0" err="1"/>
              <a:t> i giornalisti</a:t>
            </a:r>
            <a:r>
              <a:rPr lang="de-DE" dirty="0"/>
              <a:t>.</a:t>
            </a:r>
          </a:p>
          <a:p>
            <a:endParaRPr lang="de-DE" dirty="0"/>
          </a:p>
          <a:p>
            <a:r>
              <a:rPr lang="en-GB" b="0" i="0" dirty="0">
                <a:solidFill>
                  <a:srgbClr val="E8E8E8"/>
                </a:solidFill>
                <a:effectLst/>
                <a:latin typeface="Google Sans"/>
              </a:rPr>
              <a:t>I creatori di notizie false utilizzano spesso indirizzi web che sono sottili variazioni di siti web di notizie ben noti.</a:t>
            </a:r>
          </a:p>
          <a:p>
            <a:endParaRPr lang="en-GB" b="0" i="0" dirty="0">
              <a:solidFill>
                <a:srgbClr val="E8E8E8"/>
              </a:solidFill>
              <a:effectLst/>
              <a:latin typeface="Google Sans"/>
            </a:endParaRPr>
          </a:p>
          <a:p>
            <a:pPr algn="l" fontAlgn="base">
              <a:lnSpc>
                <a:spcPts val="2500"/>
              </a:lnSpc>
            </a:pPr>
            <a:r>
              <a:rPr lang="en-GB" sz="1800" b="1" i="0" dirty="0">
                <a:solidFill>
                  <a:srgbClr val="253045"/>
                </a:solidFill>
                <a:effectLst/>
                <a:latin typeface="Montserrat" panose="00000500000000000000" pitchFamily="2" charset="-70"/>
              </a:rPr>
              <a:t>L'usurpazione di identità può causare danni in molti modi</a:t>
            </a:r>
          </a:p>
          <a:p>
            <a:pPr algn="l" fontAlgn="base"/>
            <a:r>
              <a:rPr lang="en-GB" b="0" i="0" dirty="0">
                <a:solidFill>
                  <a:srgbClr val="3B3A39"/>
                </a:solidFill>
                <a:effectLst/>
                <a:latin typeface="Montserrat" panose="00000500000000000000" pitchFamily="2" charset="-70"/>
              </a:rPr>
              <a:t>Si verifica quando una persona, un gruppo o un'organizzazione finge di essere un'altra persona o fonte. I contenuti fraudolenti possono indurre le persone a:</a:t>
            </a:r>
          </a:p>
          <a:p>
            <a:pPr algn="l" fontAlgn="base">
              <a:buFont typeface="Arial" panose="020B0604020202020204" pitchFamily="34" charset="0"/>
              <a:buChar char="•"/>
            </a:pPr>
            <a:r>
              <a:rPr lang="en-GB" b="0" i="0" dirty="0">
                <a:solidFill>
                  <a:srgbClr val="253045"/>
                </a:solidFill>
                <a:effectLst/>
                <a:latin typeface="inherit"/>
              </a:rPr>
              <a:t>inviare denaro</a:t>
            </a:r>
          </a:p>
          <a:p>
            <a:pPr algn="l" fontAlgn="base">
              <a:buFont typeface="Arial" panose="020B0604020202020204" pitchFamily="34" charset="0"/>
              <a:buChar char="•"/>
            </a:pPr>
            <a:r>
              <a:rPr lang="en-GB" b="0" i="0" dirty="0">
                <a:solidFill>
                  <a:srgbClr val="253045"/>
                </a:solidFill>
                <a:effectLst/>
                <a:latin typeface="inherit"/>
              </a:rPr>
              <a:t>condividere informazioni personali</a:t>
            </a:r>
          </a:p>
          <a:p>
            <a:pPr algn="l" fontAlgn="base">
              <a:buFont typeface="Arial" panose="020B0604020202020204" pitchFamily="34" charset="0"/>
              <a:buChar char="•"/>
            </a:pPr>
            <a:r>
              <a:rPr lang="en-GB" b="0" i="0" dirty="0">
                <a:solidFill>
                  <a:srgbClr val="253045"/>
                </a:solidFill>
                <a:effectLst/>
                <a:latin typeface="inherit"/>
              </a:rPr>
              <a:t>diffondere ulteriormente informazioni errate.</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36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1362057"/>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lnSpc>
                <a:spcPts val="2500"/>
              </a:lnSpc>
            </a:pPr>
            <a:r>
              <a:rPr lang="en-GB" sz="1800" b="1" i="0" dirty="0">
                <a:solidFill>
                  <a:srgbClr val="253045"/>
                </a:solidFill>
                <a:effectLst/>
                <a:latin typeface="Montserrat" panose="00000500000000000000" pitchFamily="2" charset="-70"/>
              </a:rPr>
              <a:t>Informazioni completamente false possono causare danni</a:t>
            </a:r>
          </a:p>
          <a:p>
            <a:pPr algn="l" fontAlgn="base"/>
            <a:r>
              <a:rPr lang="en-GB" b="0" i="0" dirty="0">
                <a:solidFill>
                  <a:srgbClr val="3B3A39"/>
                </a:solidFill>
                <a:effectLst/>
                <a:latin typeface="Montserrat" panose="00000500000000000000" pitchFamily="2" charset="-70"/>
              </a:rPr>
              <a:t>I contenuti inventati sono disinformazione creata senza alcun legame con la verità. Il loro scopo generale è quello di ingannare e causare danni. I contenuti inventati possono rapidamente diventare disinformazione.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7229160"/>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Il contenuto è inserito in un contesto errato. Ad esempio, i titoli o le immagini non corrispondono al contenuto.</a:t>
            </a:r>
          </a:p>
          <a:p>
            <a:pPr algn="l" fontAlgn="base"/>
            <a:r>
              <a:rPr lang="en-GB" b="0" i="0" u="none" strike="noStrike" dirty="0">
                <a:solidFill>
                  <a:srgbClr val="122E4A"/>
                </a:solidFill>
                <a:effectLst/>
                <a:latin typeface="Roboto Slab" pitchFamily="2" charset="0"/>
              </a:rPr>
              <a:t>2. Connessione errata</a:t>
            </a:r>
          </a:p>
          <a:p>
            <a:pPr algn="l" fontAlgn="base"/>
            <a:r>
              <a:rPr lang="en-GB" b="0" i="0" dirty="0">
                <a:solidFill>
                  <a:srgbClr val="666666"/>
                </a:solidFill>
                <a:effectLst/>
                <a:latin typeface="Roboto" panose="02000000000000000000" pitchFamily="2" charset="0"/>
              </a:rPr>
              <a:t>Quando i titoli, le immagini o le didascalie non supportano il contenuto.</a:t>
            </a:r>
          </a:p>
          <a:p>
            <a:pPr algn="l" fontAlgn="base"/>
            <a:r>
              <a:rPr lang="en-GB" b="0" i="0" dirty="0">
                <a:solidFill>
                  <a:srgbClr val="666666"/>
                </a:solidFill>
                <a:effectLst/>
                <a:latin typeface="Roboto" panose="02000000000000000000" pitchFamily="2" charset="0"/>
              </a:rPr>
              <a:t>Sebbene a prima vista si possa pensare che le false connessioni, come ad esempio i titoli clickbait, non causino alcun danno, ma siano solo fastidiose, in una prospettiva più ampia questa pratica può minare la fiducia nei media e promuovere la polarizzazione.</a:t>
            </a:r>
          </a:p>
          <a:p>
            <a:pPr algn="l" fontAlgn="base"/>
            <a:endParaRPr lang="en-GB" b="0" i="0" dirty="0">
              <a:solidFill>
                <a:srgbClr val="666666"/>
              </a:solidFill>
              <a:effectLst/>
              <a:latin typeface="Roboto" panose="02000000000000000000" pitchFamily="2" charset="0"/>
            </a:endParaRPr>
          </a:p>
          <a:p>
            <a:pPr algn="l"/>
            <a:r>
              <a:rPr lang="en-GB" sz="1800" b="1" i="0" dirty="0">
                <a:solidFill>
                  <a:srgbClr val="333333"/>
                </a:solidFill>
                <a:effectLst/>
                <a:latin typeface="Calibri" panose="020F0502020204030204" pitchFamily="34" charset="0"/>
              </a:rPr>
              <a:t>Le false connessioni utilizzano fatti o immagini reali insieme a contenuti inventati (o viceversa).</a:t>
            </a:r>
            <a:endParaRPr lang="en-GB" b="0" i="0" dirty="0">
              <a:solidFill>
                <a:srgbClr val="333333"/>
              </a:solidFill>
              <a:effectLst/>
              <a:latin typeface="Roboto" panose="02000000000000000000" pitchFamily="2" charset="0"/>
            </a:endParaRPr>
          </a:p>
          <a:p>
            <a:pPr algn="l"/>
            <a:r>
              <a:rPr lang="en-GB" sz="1800" b="0" i="0" dirty="0">
                <a:solidFill>
                  <a:srgbClr val="333333"/>
                </a:solidFill>
                <a:effectLst/>
                <a:latin typeface="Calibri" panose="020F0502020204030204" pitchFamily="34" charset="0"/>
              </a:rPr>
              <a:t>Forse avete sentito parlare delle storie del "Fantasma di Kiev" che si sono diffuse nelle notizie poco dopo l'invasione russa dell'Ucraina. Non esisteva alcun pilota ucraino con questo nome, ma ciò non ha impedito alle forze armate ucraine di diffondere vecchie foto di piloti non identificabili risalenti ad anni precedenti, sostenendo che fossero il Fantasma. Una volta che la credenza nel pilota si è diffusa, i contenuti in streaming sono stati alterati per convalidare ulteriormente la menzogna. Sono stati utilizzati contenuti di videogiochi catturati e inseriti in video reali, sostenendo che si trattasse effettivamente del "Fantasma" in azione che inseguiva i piloti russi. Una versione abbreviata di questa storia, insieme alle foto condivise, è disponibile tramite l'Associated Press:</a:t>
            </a:r>
          </a:p>
          <a:p>
            <a:pPr algn="l"/>
            <a:endParaRPr lang="en-GB" sz="1800" b="0" i="0" dirty="0">
              <a:solidFill>
                <a:srgbClr val="333333"/>
              </a:solidFill>
              <a:effectLst/>
              <a:latin typeface="Calibri" panose="020F0502020204030204" pitchFamily="34" charset="0"/>
            </a:endParaRPr>
          </a:p>
          <a:p>
            <a:pPr algn="l"/>
            <a:r>
              <a:rPr lang="en-GB" b="1" i="0" dirty="0">
                <a:solidFill>
                  <a:srgbClr val="000821"/>
                </a:solidFill>
                <a:effectLst/>
                <a:latin typeface="Pangea"/>
                <a:hlinkClick r:id="rId3" tooltip="External link — reverse image search"/>
              </a:rPr>
              <a:t>Una ricerca per immagini inversa </a:t>
            </a:r>
            <a:r>
              <a:rPr lang="en-GB" b="0" i="0" dirty="0">
                <a:solidFill>
                  <a:srgbClr val="000821"/>
                </a:solidFill>
                <a:effectLst/>
                <a:latin typeface="Pangea"/>
              </a:rPr>
              <a:t>conferma il sospetto che si tratti di un falso. La stessa foto è apparsa online anni fa, ma con una testa diversa, un distintivo diverso sul braccio e senza bandiera sullo sfondo. Se si osserva attentamente l'aereo dietro al pilota, si può vedere una </a:t>
            </a:r>
            <a:r>
              <a:rPr lang="en-GB" b="0" i="0" dirty="0">
                <a:solidFill>
                  <a:srgbClr val="000821"/>
                </a:solidFill>
                <a:effectLst/>
                <a:latin typeface="Pangea"/>
              </a:rPr>
              <a:t>foglia d'acero </a:t>
            </a:r>
            <a:r>
              <a:rPr lang="en-GB" b="0" i="0" dirty="0" err="1">
                <a:solidFill>
                  <a:srgbClr val="000821"/>
                </a:solidFill>
                <a:effectLst/>
                <a:latin typeface="Pangea"/>
              </a:rPr>
              <a:t>grigia</a:t>
            </a:r>
            <a:r>
              <a:rPr lang="en-GB" b="0" i="0" dirty="0">
                <a:solidFill>
                  <a:srgbClr val="000821"/>
                </a:solidFill>
                <a:effectLst/>
                <a:latin typeface="Pangea"/>
              </a:rPr>
              <a:t>, simbolo utilizzato dalla Royal Canadian Air Force. Probabilmente questo dettaglio è sfuggito quando l'immagine è stata manipolata e rivela che molto probabilmente si tratta di una foto proveniente dal Canada. </a:t>
            </a:r>
          </a:p>
          <a:p>
            <a:pPr algn="l"/>
            <a:r>
              <a:rPr lang="en-GB" b="0" i="0" dirty="0">
                <a:solidFill>
                  <a:srgbClr val="000821"/>
                </a:solidFill>
                <a:effectLst/>
                <a:latin typeface="Pangea"/>
              </a:rPr>
              <a:t>In realtà, l'uomo </a:t>
            </a:r>
            <a:r>
              <a:rPr lang="en-GB" b="0" i="0" dirty="0">
                <a:solidFill>
                  <a:srgbClr val="000821"/>
                </a:solidFill>
                <a:effectLst/>
                <a:latin typeface="Pangea"/>
              </a:rPr>
              <a:t>che</a:t>
            </a:r>
            <a:r>
              <a:rPr lang="en-GB" b="0" i="0" dirty="0" err="1">
                <a:solidFill>
                  <a:srgbClr val="000821"/>
                </a:solidFill>
                <a:effectLst/>
                <a:latin typeface="Pangea"/>
              </a:rPr>
              <a:t> secondo alcune </a:t>
            </a:r>
            <a:r>
              <a:rPr lang="en-GB" b="0" i="0" dirty="0">
                <a:solidFill>
                  <a:srgbClr val="000821"/>
                </a:solidFill>
                <a:effectLst/>
                <a:latin typeface="Pangea"/>
              </a:rPr>
              <a:t>voci sarebbe "Vladmir </a:t>
            </a:r>
            <a:r>
              <a:rPr lang="en-GB" b="0" i="0" dirty="0" err="1">
                <a:solidFill>
                  <a:srgbClr val="000821"/>
                </a:solidFill>
                <a:effectLst/>
                <a:latin typeface="Pangea"/>
              </a:rPr>
              <a:t>Abdonov</a:t>
            </a:r>
            <a:r>
              <a:rPr lang="en-GB" b="0" i="0" dirty="0">
                <a:solidFill>
                  <a:srgbClr val="000821"/>
                </a:solidFill>
                <a:effectLst/>
                <a:latin typeface="Pangea"/>
              </a:rPr>
              <a:t>", il cui volto è stato ritagliato e inserito in altre immagini, è un avvocato argentino di Buenos Aires, che si è divertito per il suo nuovo status di eroe e lo ha pubblicato su Twitter.</a:t>
            </a:r>
          </a:p>
          <a:p>
            <a:pPr algn="l"/>
            <a:endParaRPr lang="en-GB" b="0" i="0" dirty="0">
              <a:solidFill>
                <a:srgbClr val="333333"/>
              </a:solidFill>
              <a:effectLst/>
              <a:latin typeface="Roboto" panose="02000000000000000000" pitchFamily="2" charset="0"/>
            </a:endParaRPr>
          </a:p>
          <a:p>
            <a:pPr algn="l" fontAlgn="base"/>
            <a:endParaRPr lang="en-GB" b="0" i="0" dirty="0">
              <a:solidFill>
                <a:srgbClr val="666666"/>
              </a:solidFill>
              <a:effectLst/>
              <a:latin typeface="Roboto" panose="02000000000000000000" pitchFamily="2" charset="0"/>
            </a:endParaRP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38</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2332527"/>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lnSpc>
                <a:spcPts val="2500"/>
              </a:lnSpc>
            </a:pPr>
            <a:r>
              <a:rPr lang="en-GB" sz="1800" b="1" i="0" dirty="0">
                <a:solidFill>
                  <a:srgbClr val="253045"/>
                </a:solidFill>
                <a:effectLst/>
                <a:latin typeface="Montserrat" panose="00000500000000000000" pitchFamily="2" charset="-70"/>
              </a:rPr>
              <a:t>I contenuti satirici e le parodie possono diffondere informazioni errate</a:t>
            </a:r>
          </a:p>
          <a:p>
            <a:pPr algn="l" fontAlgn="base"/>
            <a:r>
              <a:rPr lang="en-GB" b="0" i="0" dirty="0">
                <a:solidFill>
                  <a:srgbClr val="3B3A39"/>
                </a:solidFill>
                <a:effectLst/>
                <a:latin typeface="Montserrat" panose="00000500000000000000" pitchFamily="2" charset="-70"/>
              </a:rPr>
              <a:t>Si tratta di informazioni fuorvianti che non hanno lo scopo di nuocere. Gli autori dei contenuti sanno che le informazioni sono false, ma le condividono per scherzo. Tuttavia, se le persone fraintendono l'intento, potrebbero diffonderle come vere.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6688893"/>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lnSpc>
                <a:spcPts val="2500"/>
              </a:lnSpc>
            </a:pPr>
            <a:r>
              <a:rPr lang="en-GB" sz="1800" b="1" i="0" dirty="0">
                <a:solidFill>
                  <a:srgbClr val="253045"/>
                </a:solidFill>
                <a:effectLst/>
                <a:latin typeface="Montserrat" panose="00000500000000000000" pitchFamily="2" charset="-70"/>
              </a:rPr>
              <a:t>Fornire un contesto falso può causare indignazione inutile</a:t>
            </a:r>
          </a:p>
          <a:p>
            <a:pPr algn="l" fontAlgn="base"/>
            <a:r>
              <a:rPr lang="en-GB" b="0" i="0" dirty="0">
                <a:solidFill>
                  <a:srgbClr val="3B3A39"/>
                </a:solidFill>
                <a:effectLst/>
                <a:latin typeface="Montserrat" panose="00000500000000000000" pitchFamily="2" charset="-70"/>
              </a:rPr>
              <a:t>Un contesto falso si ha quando le informazioni vengono condivise con informazioni di base errate.</a:t>
            </a:r>
          </a:p>
          <a:p>
            <a:pPr algn="l" fontAlgn="base"/>
            <a:r>
              <a:rPr lang="en-GB" b="0" i="0" dirty="0">
                <a:solidFill>
                  <a:srgbClr val="3B3A39"/>
                </a:solidFill>
                <a:effectLst/>
                <a:latin typeface="Montserrat" panose="00000500000000000000" pitchFamily="2" charset="-70"/>
              </a:rPr>
              <a:t>Un esempio </a:t>
            </a:r>
            <a:r>
              <a:rPr lang="en-GB" b="0" i="0" dirty="0" err="1">
                <a:solidFill>
                  <a:srgbClr val="3B3A39"/>
                </a:solidFill>
                <a:effectLst/>
                <a:latin typeface="Montserrat" panose="00000500000000000000" pitchFamily="2" charset="-70"/>
              </a:rPr>
              <a:t>divertente </a:t>
            </a:r>
            <a:r>
              <a:rPr lang="en-GB" b="0" i="0" dirty="0">
                <a:solidFill>
                  <a:srgbClr val="3B3A39"/>
                </a:solidFill>
                <a:effectLst/>
                <a:latin typeface="Montserrat" panose="00000500000000000000" pitchFamily="2" charset="-70"/>
              </a:rPr>
              <a:t>è una famosa foto del giovane regista Steven Spielberg che posa sorridente con un grosso animale morto. Molte persone si sono indignate per la sua caccia a un animale in via di estinzione. Tuttavia, il contesto corretto era che si trovava sul set di Jurassic Park e posava con un triceratopo finto.</a:t>
            </a:r>
          </a:p>
          <a:p>
            <a:pPr algn="l" fontAlgn="base"/>
            <a:r>
              <a:rPr lang="en-GB" b="0" i="0" dirty="0">
                <a:solidFill>
                  <a:srgbClr val="3B3A39"/>
                </a:solidFill>
                <a:effectLst/>
                <a:latin typeface="Montserrat" panose="00000500000000000000" pitchFamily="2" charset="-70"/>
              </a:rPr>
              <a:t>Di solito, chi diffonde disinformazione "altererà" il contesto delle informazioni. L'intenzione è quella di convincere le persone della propria convinzione o del proprio punto di vista.</a:t>
            </a:r>
          </a:p>
          <a:p>
            <a:pPr algn="l" fontAlgn="base"/>
            <a:endParaRPr lang="en-GB" b="0" i="0" dirty="0">
              <a:solidFill>
                <a:srgbClr val="3B3A39"/>
              </a:solidFill>
              <a:effectLst/>
              <a:latin typeface="Montserrat" panose="00000500000000000000" pitchFamily="2" charset="-70"/>
            </a:endParaRPr>
          </a:p>
          <a:p>
            <a:pPr algn="l" fontAlgn="base"/>
            <a:endParaRPr lang="en-GB" b="0" i="0" dirty="0">
              <a:solidFill>
                <a:srgbClr val="3B3A39"/>
              </a:solidFill>
              <a:effectLst/>
              <a:latin typeface="Montserrat" panose="00000500000000000000" pitchFamily="2" charset="-70"/>
            </a:endParaRPr>
          </a:p>
          <a:p>
            <a:pPr algn="l" fontAlgn="base">
              <a:lnSpc>
                <a:spcPts val="2500"/>
              </a:lnSpc>
            </a:pPr>
            <a:r>
              <a:rPr lang="en-GB" sz="1800" b="1" i="0" dirty="0">
                <a:solidFill>
                  <a:srgbClr val="253045"/>
                </a:solidFill>
                <a:effectLst/>
                <a:latin typeface="Montserrat" panose="00000500000000000000" pitchFamily="2" charset="-70"/>
              </a:rPr>
              <a:t>Le informazioni vere che vengono alterate sono difficili da individuare</a:t>
            </a:r>
          </a:p>
          <a:p>
            <a:pPr algn="l" fontAlgn="base"/>
            <a:r>
              <a:rPr lang="en-GB" b="0" i="0" dirty="0">
                <a:solidFill>
                  <a:srgbClr val="3B3A39"/>
                </a:solidFill>
                <a:effectLst/>
                <a:latin typeface="Montserrat" panose="00000500000000000000" pitchFamily="2" charset="-70"/>
              </a:rPr>
              <a:t>I contenuti manipolati sono informazioni, immagini o video reali che vengono alterati o modificati in qualche modo per ingannare gli altri. Alcuni deepfake sono un esempio di tali contenuti.</a:t>
            </a:r>
          </a:p>
          <a:p>
            <a:pPr algn="l" fontAlgn="base"/>
            <a:endParaRPr lang="en-GB" b="0" i="0" dirty="0">
              <a:solidFill>
                <a:srgbClr val="3B3A39"/>
              </a:solidFill>
              <a:effectLst/>
              <a:latin typeface="Montserrat" panose="00000500000000000000" pitchFamily="2" charset="-7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2476899"/>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Esempio</a:t>
            </a:r>
            <a:r>
              <a:rPr lang="de-DE" dirty="0" err="1"/>
              <a:t> per</a:t>
            </a:r>
            <a:r>
              <a:rPr lang="de-DE" dirty="0" err="1"/>
              <a:t> illusorio</a:t>
            </a:r>
            <a:r>
              <a:rPr lang="de-DE" dirty="0" err="1"/>
              <a:t> verità</a:t>
            </a:r>
            <a:r>
              <a:rPr lang="de-DE" dirty="0" err="1"/>
              <a:t> effetto</a:t>
            </a:r>
            <a:r>
              <a:rPr lang="de-DE" dirty="0"/>
              <a:t>: </a:t>
            </a:r>
            <a:r>
              <a:rPr lang="de-DE" dirty="0" err="1"/>
              <a:t>l'</a:t>
            </a:r>
            <a:r>
              <a:rPr lang="de-DE" dirty="0" err="1"/>
              <a:t> rubato</a:t>
            </a:r>
            <a:r>
              <a:rPr lang="de-DE" dirty="0" err="1"/>
              <a:t> presidenza </a:t>
            </a:r>
            <a:r>
              <a:rPr lang="de-DE" dirty="0"/>
              <a:t>– </a:t>
            </a:r>
            <a:r>
              <a:rPr lang="de-DE" dirty="0" err="1"/>
              <a:t>la </a:t>
            </a:r>
            <a:r>
              <a:rPr lang="de-DE" dirty="0"/>
              <a:t>GRANDE BUGIA</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42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1704087"/>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Orientamento</a:t>
            </a:r>
            <a:r>
              <a:rPr lang="de-DE" dirty="0"/>
              <a:t> politico </a:t>
            </a:r>
            <a:r>
              <a:rPr lang="de-DE" dirty="0"/>
              <a:t>– </a:t>
            </a:r>
            <a:r>
              <a:rPr lang="de-DE" dirty="0" err="1"/>
              <a:t>noi</a:t>
            </a:r>
            <a:r>
              <a:rPr lang="de-DE" dirty="0" err="1"/>
              <a:t> già</a:t>
            </a:r>
            <a:r>
              <a:rPr lang="de-DE" dirty="0" err="1"/>
              <a:t> avevamo</a:t>
            </a:r>
            <a:r>
              <a:rPr lang="de-DE" dirty="0" err="1"/>
              <a:t> che </a:t>
            </a:r>
            <a:r>
              <a:rPr lang="de-DE" dirty="0"/>
              <a:t>– e </a:t>
            </a:r>
            <a:r>
              <a:rPr lang="de-DE" dirty="0" err="1"/>
              <a:t>da qualche parte </a:t>
            </a:r>
            <a:r>
              <a:rPr lang="de-DE" dirty="0"/>
              <a:t>nella </a:t>
            </a:r>
            <a:r>
              <a:rPr lang="de-DE" dirty="0"/>
              <a:t>stessa </a:t>
            </a:r>
            <a:r>
              <a:rPr lang="de-DE" dirty="0" err="1"/>
              <a:t>categoria </a:t>
            </a:r>
            <a:r>
              <a:rPr lang="de-DE" dirty="0"/>
              <a:t>&gt;65 </a:t>
            </a:r>
            <a:r>
              <a:rPr lang="de-DE" dirty="0" err="1"/>
              <a:t>anni</a:t>
            </a:r>
            <a:r>
              <a:rPr lang="de-DE" dirty="0" err="1"/>
              <a:t> </a:t>
            </a:r>
            <a:r>
              <a:rPr lang="de-DE" dirty="0"/>
              <a:t>.</a:t>
            </a:r>
          </a:p>
          <a:p>
            <a:r>
              <a:rPr lang="de-DE" dirty="0"/>
              <a:t>Il genere e </a:t>
            </a:r>
            <a:r>
              <a:rPr lang="de-DE" dirty="0" err="1"/>
              <a:t>l'istruzione</a:t>
            </a:r>
            <a:r>
              <a:rPr lang="de-DE" dirty="0" err="1"/>
              <a:t> hanno</a:t>
            </a:r>
            <a:r>
              <a:rPr lang="de-DE" dirty="0" err="1"/>
              <a:t> nessun</a:t>
            </a:r>
            <a:r>
              <a:rPr lang="de-DE" dirty="0" err="1"/>
              <a:t> effetto</a:t>
            </a:r>
            <a:r>
              <a:rPr lang="de-DE" dirty="0"/>
              <a:t>.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43</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3621399"/>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Quindi bisogna stimolare le persone a pensare in modo critico, in modo che ci siano possibilità di ottenere effetti.
Non bisogna forzare troppo, basta semplicemente non pensarci affatto. Conseguenze? Le informazioni sulla FN e su come riconoscerla hanno un'utilità molto limitata. È necessario un approccio più intuitivo.</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46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4237599"/>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Affermare </a:t>
            </a:r>
            <a:r>
              <a:rPr lang="de-DE" dirty="0" err="1"/>
              <a:t>l'identità dell'</a:t>
            </a:r>
            <a:r>
              <a:rPr lang="de-DE" dirty="0" err="1"/>
              <a:t> </a:t>
            </a:r>
            <a:r>
              <a:rPr lang="de-DE" dirty="0"/>
              <a:t>: </a:t>
            </a:r>
            <a:r>
              <a:rPr lang="de-DE" dirty="0" err="1"/>
              <a:t>«L'</a:t>
            </a:r>
            <a:r>
              <a:rPr lang="de-DE" dirty="0" err="1"/>
              <a:t> e </a:t>
            </a:r>
            <a:r>
              <a:rPr lang="de-DE" dirty="0" err="1"/>
              <a:t>alla vaccinazione </a:t>
            </a:r>
            <a:r>
              <a:rPr lang="de-DE" dirty="0" err="1"/>
              <a:t>è </a:t>
            </a:r>
            <a:r>
              <a:rPr lang="de-DE" dirty="0" err="1"/>
              <a:t>un atto patriottico</a:t>
            </a:r>
            <a:r>
              <a:rPr lang="de-DE" dirty="0"/>
              <a:t>»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48</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460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a82abf1d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a82abf1d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ee5c7aa8c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ee5c7aa8c3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a:p>
        </p:txBody>
      </p:sp>
      <p:sp>
        <p:nvSpPr>
          <p:cNvPr id="160" name="Google Shape;160;gee5c7aa8c3_0_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no" sz="1400" b="0" i="0" u="none" strike="noStrike" kern="1200" cap="none" spc="0" normalizeH="0" baseline="0" noProof="0">
                <a:ln>
                  <a:noFill/>
                </a:ln>
                <a:solidFill>
                  <a:srgbClr val="000000"/>
                </a:solidFill>
                <a:effectLst/>
                <a:uLnTx/>
                <a:uFillTx/>
                <a:latin typeface="Arial"/>
                <a:ea typeface="Arial"/>
                <a:cs typeface="Arial"/>
                <a:sym typeface="Arial"/>
              </a:rPr>
              <a:t>53</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ea82abf1d1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ea82abf1d1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Gli studi sull'eye tracking hanno rivelato l'interazione tra il focus attentivo e </a:t>
            </a:r>
            <a:r>
              <a:rPr lang="en-GB" dirty="0" err="1"/>
              <a:t>le imperfezioni </a:t>
            </a:r>
            <a:r>
              <a:rPr lang="en-GB" dirty="0"/>
              <a:t>del DF, dando luogo a un database sull'eye tracking fornito da Gupta e colleghi (2020). I processi cognitivi coinvolti rendono il riconoscimento del DF un compito percettivo </a:t>
            </a:r>
            <a:r>
              <a:rPr lang="en-GB" dirty="0"/>
              <a:t>che beneficia dell'esperienza e della conoscenza (top-down), ma che è anche determinato dal controllo e dai cambiamenti dell'attenzione (bottom-up).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56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839832"/>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https://www.youtube.com/watch?v=B4jNttRvbpU&amp;ab_channel=CBCNews%3ATheNational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57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5333587"/>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58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8128667"/>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Wardle</a:t>
            </a:r>
            <a:r>
              <a:rPr lang="de-DE" dirty="0"/>
              <a:t> 2017</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8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ee5c7aa8c3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ee5c7aa8c3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Come affrontiamo quindi questa questione di ricerca in modo sistematico?</a:t>
            </a:r>
            <a:endParaRPr/>
          </a:p>
        </p:txBody>
      </p:sp>
    </p:spTree>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ee5c7aa8c3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ee5c7aa8c3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313039254"/>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e5c7aa8c3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ee5c7aa8c3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B o 13? Cavallo o foca?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no"/>
              <a:t>Queste immagini sono state presentate per 400 millisecondi e la percezione degli spettatori poteva essere influenzata dall'esposizione precedente. Una delle possibili interpretazioni era precedentemente correlata a qualcosa di bello e piacevole, mentre l'altra a qualcosa di neutro. [fornire un esempio di come è stato fatto - Lexical Decision Task LDT]</a:t>
            </a:r>
            <a:endParaRPr/>
          </a:p>
          <a:p>
            <a:pPr marL="0" lvl="0" indent="0" algn="l" rtl="0">
              <a:lnSpc>
                <a:spcPct val="100000"/>
              </a:lnSpc>
              <a:spcBef>
                <a:spcPts val="0"/>
              </a:spcBef>
              <a:spcAft>
                <a:spcPts val="0"/>
              </a:spcAft>
              <a:buSzPts val="1100"/>
              <a:buNone/>
            </a:pPr>
            <a:r>
              <a:rPr lang="no"/>
              <a:t>Si potrebbe sostenere che i partecipanti abbiano visto entrambe le immagini e abbiano scelto di segnalare solo quella che pensavano che lo sperimentatore volesse sentire - questa spiegazione alternativa, tuttavia, è stata respinta dopo che le misurazioni dell'eye tracking che valutavano la prima cosiddetta "saccade" (movimento oculare e fissazione), che non può essere controllata consapevolmente, hanno previsto la loro scelta.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no"/>
              <a:t>Questa potrebbe essere una prima prova dell'influenza della motivazione sulla percezione.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no">
                <a:solidFill>
                  <a:schemeClr val="dk1"/>
                </a:solidFill>
              </a:rPr>
              <a:t>Il breve tempo di presentazione nell'esperimento precedente è stato seguito da un tempo più lungo a disposizione delle persone per riferire. Quindi non è del tutto chiaro se il processo che influenza la percezione sia uno molto precoce di percezione visiva o uno più tardivo, di livello cognitivo superiore, di giudizio personale. Un modo per scoprire se l'effetto è molto basilare e precoce è quello di utilizzare il concetto di rivalità binoculare.</a:t>
            </a:r>
            <a:endParaRPr/>
          </a:p>
        </p:txBody>
      </p:sp>
    </p:spTree>
    <p:extLst>
      <p:ext uri="{BB962C8B-B14F-4D97-AF65-F5344CB8AC3E}">
        <p14:creationId xmlns:p14="http://schemas.microsoft.com/office/powerpoint/2010/main" val="1983622964"/>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e5c7aa8c3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ee5c7aa8c3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dirty="0"/>
              <a:t>Qui gli occhiali colorati hanno reso invisibile una delle due immagini sovrapposte. Solo una delle immagini era precedentemente associata al guadagno finanziario, e questa era dominante.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no" dirty="0"/>
              <a:t>Cosa influenza quindi la percezione? I nostri desideri e i nostri obiettivi. </a:t>
            </a:r>
            <a:endParaRPr dirty="0"/>
          </a:p>
        </p:txBody>
      </p:sp>
    </p:spTree>
    <p:extLst>
      <p:ext uri="{BB962C8B-B14F-4D97-AF65-F5344CB8AC3E}">
        <p14:creationId xmlns:p14="http://schemas.microsoft.com/office/powerpoint/2010/main" val="3334242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ee5c7aa8c3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gee5c7aa8c3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Quanto desideri qualcosa, ovvero la motivazione, può anche influenzare valutazioni molto basilari che soggettivamente sembrano assolutamente razionali e semplici per la persona.
Le persone che stanno seguendo una dieta e che recentemente sono state esposte a immagini e quindi a pensieri relativi a cibi ricchi di zuccheri stimano che le dimensioni fisiche dei muffin siano maggiori in questo studio.</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e5c7aa8c3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ee5c7aa8c3_0_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Nel cervello elaboriamo una rappresentazione tridimensionale dello spazio che ci circonda, anche se non in modo esatto. Il centro dell'attenzione può sempre riferirsi solo a un determinato punto nello spazio, simile al fascio di luce di una torcia elettrica, motivo per cui viene anche chiamato "metafora del riflettore". Diverse lesioni cerebrali, in particolare nell'emisfero destro del cervello, possono compromettere o distorcere questa rappresentazione dello spazio, ma questo è un altro argomento. Nella maggior parte dei casi, il centro dell'attenzione corrisponde anche al centro visivo, ovvero il punto di visione più nitida che viene proiettato nella fovea, nella cosiddetta macula, dove si trova la massima densità dei coni, come forse ricorderete dalle lezioni di biologia. Soprattutto in presenza di emozioni positive, il centro dell'attenzione è più basso. Le emozioni positive tendono a indicare che non vi è alcun pericolo dalla periferia del campo visivo e facilitano </a:t>
            </a:r>
            <a:r>
              <a:rPr lang="en-GB" dirty="0" err="1"/>
              <a:t>il comportamento</a:t>
            </a:r>
            <a:r>
              <a:rPr lang="en-GB" dirty="0"/>
              <a:t> di avvicinamento</a:t>
            </a:r>
            <a:r>
              <a:rPr lang="en-GB" dirty="0"/>
              <a:t>. Il termine </a:t>
            </a:r>
            <a:r>
              <a:rPr lang="en-GB" dirty="0" err="1"/>
              <a:t>comportamento</a:t>
            </a:r>
            <a:r>
              <a:rPr lang="en-GB" dirty="0"/>
              <a:t> di avvicinamento </a:t>
            </a:r>
            <a:r>
              <a:rPr lang="en-GB" dirty="0"/>
              <a:t>è un termine biologico che va di pari passo con strutture neuronali chiaramente definite nelle aree cerebrali legate alla motivazione. Naturalmente, questo restringimento va a scapito delle altre informazioni provenienti dalla periferia, che sono importanti per informazioni come la valutazione della profondità spaziale, ovvero la distanza. 
Questo potrebbe quindi essere anche una spiegazione del fatto che le informazioni che mi corrispondono politicamente, cioè i miei valori e atteggiamenti, e che mi piacciono, vengono giudicate in modo meno critico.</a:t>
            </a:r>
            <a:endParaRPr dirty="0"/>
          </a:p>
        </p:txBody>
      </p:sp>
    </p:spTree>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 studio di Garrett e Bond esamina come conservatori e liberali differiscano nella loro suscettibilità alle percezioni politiche errate. Utilizzando uno studio panel in 12 fasi e dati provenienti dai social media, i ricercatori hanno scoperto che i conservatori mostravano una sensibilità significativamente inferiore (area sotto la curva AUC = 0,63) rispetto ai liberali (AUC = 0,77) nel distinguere tra verità e falsità. </a:t>
            </a:r>
          </a:p>
          <a:p>
            <a:endParaRPr lang="en-GB" dirty="0"/>
          </a:p>
          <a:p>
            <a:r>
              <a:rPr lang="en-GB" dirty="0"/>
              <a:t>Figura 2 Lo studio ha anche misurato il bias di risposta, secondo cui i conservatori erano più propensi a etichettare tutte le affermazioni come vere (bias di verità), mentre i liberali mostravano miglioramenti più significativi nella sensibilità all'aumentare della percentuale di notizie di parte. Gli intervistati conservatori avevano un bias di verità più elevato rispetto ai liberali, il che significa che erano più propensi a credere sia alle affermazioni vere che a quelle false. Il divario di sensibilità era in parte spiegato dalla prevalenza di disinformazione politicamente carica </a:t>
            </a:r>
            <a:r>
              <a:rPr lang="en-GB" dirty="0" err="1"/>
              <a:t>a favore </a:t>
            </a:r>
            <a:r>
              <a:rPr lang="en-GB" dirty="0"/>
              <a:t>dei conservatori, mentre le notizie accurate spesso avvantaggiavano le posizioni liberali. Le dimensioni dell'effetto hanno indicato che la sensibilità dei conservatori era più vicina ai livelli casuali rispetto a quella dei liberali. L'ambiente dell'informazione politica ha avuto un ruolo, ma le differenze ideologiche sono persistite anche quando si è tenuto conto dei tipi di affermazioni politiche. Questo studio sottolinea l'importanza di affrontare il problema dell'ambiente dell'informazione per ridurre le percezioni errate dei conservatori.</a:t>
            </a:r>
          </a:p>
          <a:p>
            <a:endParaRPr lang="en-GB" dirty="0"/>
          </a:p>
          <a:p>
            <a:r>
              <a:rPr lang="en-GB" dirty="0"/>
              <a:t>La figura 3 dello studio evidenzia le implicazioni ideologiche delle affermazioni politiche confrontando affermazioni vere e false ampiamente condivise. Essa mostra che il 65% delle affermazioni vere </a:t>
            </a:r>
            <a:r>
              <a:rPr lang="en-GB" dirty="0" err="1"/>
              <a:t>favoriva </a:t>
            </a:r>
            <a:r>
              <a:rPr lang="en-GB" dirty="0"/>
              <a:t>la sinistra politica, mentre solo il 10% </a:t>
            </a:r>
            <a:r>
              <a:rPr lang="en-GB" dirty="0" err="1"/>
              <a:t>favoriva </a:t>
            </a:r>
            <a:r>
              <a:rPr lang="en-GB" dirty="0"/>
              <a:t>la destra. Al contrario, il 45,8% delle affermazioni false avvantaggiava la destra politica, rispetto al 23,3% che avvantaggiava la sinistra. Questa distribuzione suggerisce che le notizie accurate tendono a favorire i liberali, mentre la disinformazione sostiene in modo sproporzionato i conservatori, contribuendo al divario nell'accuratezza delle convinzioni tra i due gruppi ideologici.</a:t>
            </a:r>
          </a:p>
          <a:p>
            <a:endParaRPr lang="en-GB" dirty="0"/>
          </a:p>
          <a:p>
            <a:r>
              <a:rPr lang="en-GB" b="1" dirty="0"/>
              <a:t>La figura 4 </a:t>
            </a:r>
            <a:r>
              <a:rPr lang="en-GB" dirty="0"/>
              <a:t>dello studio mostra come la sensibilità alle affermazioni politiche vari a seconda dell'ideologia e della percentuale di affermazioni che avvantaggiano o danneggiano il proprio gruppo.</a:t>
            </a:r>
          </a:p>
          <a:p>
            <a:pPr>
              <a:buFont typeface="Arial" panose="020B0604020202020204" pitchFamily="34" charset="0"/>
              <a:buChar char="•"/>
            </a:pPr>
            <a:r>
              <a:rPr lang="en-GB" b="1" dirty="0"/>
              <a:t>I liberali </a:t>
            </a:r>
            <a:r>
              <a:rPr lang="en-GB" dirty="0"/>
              <a:t>dimostrano un </a:t>
            </a:r>
            <a:r>
              <a:rPr lang="en-GB" b="1" dirty="0"/>
              <a:t>maggiore aumento della sensibilità </a:t>
            </a:r>
            <a:r>
              <a:rPr lang="en-GB" dirty="0"/>
              <a:t>all'aumentare della percentuale di affermazioni vere che danneggiano il loro gruppo politico, indicando una migliore discriminazione tra verità e falsità in questi casi.</a:t>
            </a:r>
          </a:p>
          <a:p>
            <a:pPr>
              <a:buFont typeface="Arial" panose="020B0604020202020204" pitchFamily="34" charset="0"/>
              <a:buChar char="•"/>
            </a:pPr>
            <a:r>
              <a:rPr lang="en-GB" b="1" dirty="0"/>
              <a:t>I conservatori</a:t>
            </a:r>
            <a:r>
              <a:rPr lang="en-GB" dirty="0"/>
              <a:t>, al contrario, mostrano un </a:t>
            </a:r>
            <a:r>
              <a:rPr lang="en-GB" b="1" dirty="0"/>
              <a:t>aumento meno pronunciato </a:t>
            </a:r>
            <a:r>
              <a:rPr lang="en-GB" dirty="0"/>
              <a:t>della sensibilità quando le affermazioni vere </a:t>
            </a:r>
            <a:r>
              <a:rPr lang="en-GB" dirty="0" err="1"/>
              <a:t>favoriscono </a:t>
            </a:r>
            <a:r>
              <a:rPr lang="en-GB" dirty="0"/>
              <a:t>il loro gruppo di appartenenza e mostrano </a:t>
            </a:r>
            <a:r>
              <a:rPr lang="en-GB" b="1" dirty="0"/>
              <a:t>un calo minore </a:t>
            </a:r>
            <a:r>
              <a:rPr lang="en-GB" dirty="0"/>
              <a:t>della sensibilità quando le falsità avvantaggiano il loro gruppo di appartenenza.</a:t>
            </a:r>
          </a:p>
          <a:p>
            <a:r>
              <a:rPr lang="en-GB" dirty="0"/>
              <a:t>Ciò suggerisce differenze ideologiche nel modo in cui gli individui rispondono alle informazioni di natura politica.</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68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0584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e5c7aa8c3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ee5c7aa8c3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ee5c7aa8c3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ee5c7aa8c3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0183075"/>
      </p:ext>
    </p:extLst>
  </p:cSld>
  <p:clrMapOvr>
    <a:masterClrMapping/>
  </p:clrMapOvr>
</p:notes>
</file>

<file path=ppt/notesSlides/notesSlide39.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ee5c7aa8c3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ee5c7aa8c3_0_2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dirty="0"/>
              <a:t>La differenza sembra moderata nei grafici: non ci basiamo sulle sensazioni istintive per valutare questo tipo di cose. Nella distribuzione normale, l'area intorno al valore medio più o meno 1 deviazione standard corrisponde al 68% della popolazione, quindi qui, con una deviazione standard di 0,41, abbiamo sicuramente a che fare con una parte consistente della popolazione che è ulteriormente influenzata da questo fattore. Secondo la convenzione generale del 1988, si tratta di un effetto medio-forte.
Interpretazione:
- con uno schermo più grande (PC), in media sono stati riconosciuti correttamente più video
- Lo schermo più piccolo (smartphone) ha rilevato in media il minor numero di video
- L'effetto è più forte tra PC e smartphone (0,41), ovvero qui i valori medi differiscono maggiormente
(- Deviazione standard più alta per il tablet -&gt; forse a causa delle diverse dimensioni?)</a:t>
            </a:r>
            <a:endParaRPr dirty="0"/>
          </a:p>
        </p:txBody>
      </p:sp>
      <p:sp>
        <p:nvSpPr>
          <p:cNvPr id="225" name="Google Shape;225;gee5c7aa8c3_0_27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no" sz="1400" b="0" i="0" u="none" strike="noStrike" kern="1200" cap="none" spc="0" normalizeH="0" baseline="0" noProof="0">
                <a:ln>
                  <a:noFill/>
                </a:ln>
                <a:solidFill>
                  <a:srgbClr val="000000"/>
                </a:solidFill>
                <a:effectLst/>
                <a:uLnTx/>
                <a:uFillTx/>
                <a:latin typeface="Arial"/>
                <a:ea typeface="Arial"/>
                <a:cs typeface="Arial"/>
                <a:sym typeface="Arial"/>
              </a:rPr>
              <a:t>72</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05494848"/>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en-US" dirty="0">
                <a:hlinkClick r:id="rId3"/>
              </a:rPr>
              <a:t>Notizie false? È una storia vecchia. - The Washington Post</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La settimana scorsa, </a:t>
            </a:r>
            <a:r>
              <a:rPr lang="en-US" sz="1200" b="0" i="0" u="none" strike="noStrike" kern="1200" dirty="0">
                <a:solidFill>
                  <a:schemeClr val="tx1"/>
                </a:solidFill>
                <a:effectLst/>
                <a:latin typeface="+mn-lt"/>
                <a:ea typeface="+mn-ea"/>
                <a:cs typeface="+mn-cs"/>
                <a:hlinkClick r:id="rId4"/>
              </a:rPr>
              <a:t>il Post ha riportato </a:t>
            </a:r>
            <a:r>
              <a:rPr lang="en-US" sz="1200" b="0" i="0" kern="1200" dirty="0">
                <a:solidFill>
                  <a:schemeClr val="tx1"/>
                </a:solidFill>
                <a:effectLst/>
                <a:latin typeface="+mn-lt"/>
                <a:ea typeface="+mn-ea"/>
                <a:cs typeface="+mn-cs"/>
              </a:rPr>
              <a:t>che Paul Horner, "il 38enne impresario di un impero di fake news su Facebook", ritiene di aver influenzato le elezioni a favore di Donald Trump. Per molti, questa affermazione segna una svolta allarmante verso un territorio politico inesplorato. Ma le fake news fanno parte della storia americana. Infatti, risalgono alla fondazione della repubblica.</a:t>
            </a:r>
          </a:p>
          <a:p>
            <a:pPr fontAlgn="base"/>
            <a:r>
              <a:rPr lang="en-US" sz="1200" b="0" i="0" kern="1200" dirty="0">
                <a:solidFill>
                  <a:schemeClr val="tx1"/>
                </a:solidFill>
                <a:effectLst/>
                <a:latin typeface="+mn-lt"/>
                <a:ea typeface="+mn-ea"/>
                <a:cs typeface="+mn-cs"/>
              </a:rPr>
              <a:t>Nel 1769, </a:t>
            </a:r>
            <a:r>
              <a:rPr lang="en-US" sz="1200" b="0" i="0" u="none" strike="noStrike" kern="1200" dirty="0">
                <a:solidFill>
                  <a:schemeClr val="tx1"/>
                </a:solidFill>
                <a:effectLst/>
                <a:latin typeface="+mn-lt"/>
                <a:ea typeface="+mn-ea"/>
                <a:cs typeface="+mn-cs"/>
                <a:hlinkClick r:id="rId5"/>
              </a:rPr>
              <a:t>John Adams scrisse allegramente </a:t>
            </a:r>
            <a:r>
              <a:rPr lang="en-US" sz="1200" b="0" i="0" kern="1200" dirty="0">
                <a:solidFill>
                  <a:schemeClr val="tx1"/>
                </a:solidFill>
                <a:effectLst/>
                <a:latin typeface="+mn-lt"/>
                <a:ea typeface="+mn-ea"/>
                <a:cs typeface="+mn-cs"/>
              </a:rPr>
              <a:t>nel suo diario di aver trascorso la serata occupato in "un'attività curiosa. Inventare paragrafi, articoli, avvenimenti ecc. - azionare il motore politico!". Adams, insieme a suo cugino Sam e a una manciata di altri patrioti di Boston, stava diffondendo storie false ed esagerate volte a minare l'autorità reale nel Massachusetts.</a:t>
            </a:r>
          </a:p>
          <a:p>
            <a:pPr fontAlgn="base"/>
            <a:r>
              <a:rPr lang="en-US" sz="1200" b="0" i="0" kern="1200" dirty="0">
                <a:solidFill>
                  <a:schemeClr val="tx1"/>
                </a:solidFill>
                <a:effectLst/>
                <a:latin typeface="+mn-lt"/>
                <a:ea typeface="+mn-ea"/>
                <a:cs typeface="+mn-cs"/>
              </a:rPr>
              <a:t>Anche molti altri leader della Rivoluzione Americana tentarono di influenzare l'opinione pubblica inventando storie che sembravano vere. </a:t>
            </a:r>
            <a:r>
              <a:rPr lang="en-US" sz="1200" b="0" i="0" u="none" strike="noStrike" kern="1200" dirty="0">
                <a:solidFill>
                  <a:schemeClr val="tx1"/>
                </a:solidFill>
                <a:effectLst/>
                <a:latin typeface="+mn-lt"/>
                <a:ea typeface="+mn-ea"/>
                <a:cs typeface="+mn-cs"/>
                <a:hlinkClick r:id="rId6"/>
              </a:rPr>
              <a:t>William Livingston</a:t>
            </a:r>
            <a:r>
              <a:rPr lang="en-US" sz="1200" b="0" i="0" kern="1200" dirty="0">
                <a:solidFill>
                  <a:schemeClr val="tx1"/>
                </a:solidFill>
                <a:effectLst/>
                <a:latin typeface="+mn-lt"/>
                <a:ea typeface="+mn-ea"/>
                <a:cs typeface="+mn-cs"/>
              </a:rPr>
              <a:t>, allora governatore del New Jersey, scrisse segretamente lunghi articoli che furono pubblicati dai giornali. Uno di questi, intitolato "The Impartial Chronicle" (La cronaca imparziale), era tutt'altro che imparziale, poiché sosteneva che il re stesse inviando decine di migliaia di soldati stranieri per uccidere gli americani.</a:t>
            </a:r>
          </a:p>
          <a:p>
            <a:pPr fontAlgn="base"/>
            <a:r>
              <a:rPr lang="en-US" sz="1200" b="0" i="0" kern="1200" dirty="0">
                <a:solidFill>
                  <a:schemeClr val="tx1"/>
                </a:solidFill>
                <a:effectLst/>
                <a:latin typeface="+mn-lt"/>
                <a:ea typeface="+mn-ea"/>
                <a:cs typeface="+mn-cs"/>
              </a:rPr>
              <a:t>Ma la più importante fu redatta nel 1782 in una tipografia improvvisata nella periferia di Parigi. Benjamin Franklin, prendendosi una pausa dai suoi doveri di ambasciatore americano in Francia, inventò un numero completamente falso di un vero giornale di Boston, l'Independent Chronicle. In esso, Franklin inventò una storia che si supponeva provenisse dalla frontiera di New York.</a:t>
            </a:r>
          </a:p>
          <a:p>
            <a:pPr fontAlgn="base"/>
            <a:r>
              <a:rPr lang="en-US" sz="1200" b="0" i="0" kern="1200" dirty="0">
                <a:solidFill>
                  <a:schemeClr val="tx1"/>
                </a:solidFill>
                <a:effectLst/>
                <a:latin typeface="+mn-lt"/>
                <a:ea typeface="+mn-ea"/>
                <a:cs typeface="+mn-cs"/>
              </a:rPr>
              <a:t>La storia era raccapricciante: le forze americane avevano scoperto sacchi contenenti più di 700 "</a:t>
            </a:r>
            <a:r>
              <a:rPr lang="en-US" sz="1200" b="0" i="0" u="none" strike="noStrike" kern="1200" dirty="0">
                <a:solidFill>
                  <a:schemeClr val="tx1"/>
                </a:solidFill>
                <a:effectLst/>
                <a:latin typeface="+mn-lt"/>
                <a:ea typeface="+mn-ea"/>
                <a:cs typeface="+mn-cs"/>
                <a:hlinkClick r:id="rId7"/>
              </a:rPr>
              <a:t>SCALPI dei nostri infelici contadini</a:t>
            </a:r>
            <a:r>
              <a:rPr lang="en-US" sz="1200" b="0" i="0" kern="1200" dirty="0">
                <a:solidFill>
                  <a:schemeClr val="tx1"/>
                </a:solidFill>
                <a:effectLst/>
                <a:latin typeface="+mn-lt"/>
                <a:ea typeface="+mn-ea"/>
                <a:cs typeface="+mn-cs"/>
              </a:rPr>
              <a:t>". C'erano sacchi di scalpi di ragazzi, ragazze, soldati e persino neonati, tutti presumibilmente presi dagli indiani in combutta con re Giorgio. C'era anche una nota scritta al re tiranno nella speranza che ricevesse questi regali e "si rinfrescasse".</a:t>
            </a:r>
          </a:p>
          <a:p>
            <a:pPr fontAlgn="base"/>
            <a:r>
              <a:rPr lang="en-US" sz="1200" b="0" i="0" kern="1200" dirty="0">
                <a:solidFill>
                  <a:schemeClr val="tx1"/>
                </a:solidFill>
                <a:effectLst/>
                <a:latin typeface="+mn-lt"/>
                <a:ea typeface="+mn-ea"/>
                <a:cs typeface="+mn-cs"/>
              </a:rPr>
              <a:t>Nulla di tutto ciò era vero, ovviamente, ma colpì nel segno. Per ribadire il concetto, Franklin compose una falsa lettera da parte di una persona reale, l'eroe navale John Paul Jones, che riprendeva quasi alla lettera la Dichiarazione di Indipendenza, compresa l'accusa alla fine del documento che suggeriva che le colonie dovevano dichiarare l'indipendenza perché il re aveva "ingaggiato dei selvaggi per uccidere... contadini, donne e bambini indifesi".</a:t>
            </a:r>
          </a:p>
          <a:p>
            <a:pPr fontAlgn="base"/>
            <a:r>
              <a:rPr lang="en-US" sz="1200" b="0" i="0" kern="1200" dirty="0">
                <a:solidFill>
                  <a:schemeClr val="tx1"/>
                </a:solidFill>
                <a:effectLst/>
                <a:latin typeface="+mn-lt"/>
                <a:ea typeface="+mn-ea"/>
                <a:cs typeface="+mn-cs"/>
              </a:rPr>
              <a:t>Franklin inviò copie del suo giornale falso ai colleghi insistendo che "il contenuto è vero". Come previsto, la notizia apparve sui giornali reali del New Jersey, della Pennsylvania, del Connecticut, di New York e del Rhode Island. Cosa credettero quei lettori? Sapevano di essere manipolati?</a:t>
            </a:r>
          </a:p>
          <a:p>
            <a:pPr fontAlgn="base"/>
            <a:r>
              <a:rPr lang="en-US" sz="1200" b="0" i="0" kern="1200" dirty="0">
                <a:solidFill>
                  <a:schemeClr val="tx1"/>
                </a:solidFill>
                <a:effectLst/>
                <a:latin typeface="+mn-lt"/>
                <a:ea typeface="+mn-ea"/>
                <a:cs typeface="+mn-cs"/>
              </a:rPr>
              <a:t>Franklin </a:t>
            </a:r>
            <a:r>
              <a:rPr lang="en-US" sz="1200" b="0" i="0" u="none" strike="noStrike" kern="1200" dirty="0">
                <a:solidFill>
                  <a:schemeClr val="tx1"/>
                </a:solidFill>
                <a:effectLst/>
                <a:latin typeface="+mn-lt"/>
                <a:ea typeface="+mn-ea"/>
                <a:cs typeface="+mn-cs"/>
                <a:hlinkClick r:id="rId8" tooltip="founders.archives.gov"/>
              </a:rPr>
              <a:t>scrisse a un amico </a:t>
            </a:r>
            <a:r>
              <a:rPr lang="en-US" sz="1200" b="0" i="0" kern="1200" dirty="0">
                <a:solidFill>
                  <a:schemeClr val="tx1"/>
                </a:solidFill>
                <a:effectLst/>
                <a:latin typeface="+mn-lt"/>
                <a:ea typeface="+mn-ea"/>
                <a:cs typeface="+mn-cs"/>
              </a:rPr>
              <a:t>del potere di ciò che aveva appena fatto. "Attraverso la stampa possiamo parlare alle nazioni", scrisse con orgoglio. Con il potere dei giornali, i politici non solo potevano "battere il ferro finché era caldo", ma anche alimentare quel fuoco "continuando a battere", scrisse Franklin con un occhiolino.</a:t>
            </a:r>
          </a:p>
          <a:p>
            <a:pPr fontAlgn="base"/>
            <a:r>
              <a:rPr lang="en-US" sz="1200" b="0" i="0" kern="1200" dirty="0">
                <a:solidFill>
                  <a:schemeClr val="tx1"/>
                </a:solidFill>
                <a:effectLst/>
                <a:latin typeface="+mn-lt"/>
                <a:ea typeface="+mn-ea"/>
                <a:cs typeface="+mn-cs"/>
              </a:rPr>
              <a:t>L'invenzione di Franklin non influenzò la Rivoluzione. A quel punto, gli americani avevano sconfitto gli inglesi a Yorktown e l'indipendenza era ormai assicurata. Ma l'argomento della sanguinosa bufala di Franklin era significativo: ciò che gli Stati Uniti indipendenti avrebbero fatto alle persone su cui Franklin aveva diffuso questa menzogna era del tutto incerto.</a:t>
            </a:r>
          </a:p>
          <a:p>
            <a:pPr fontAlgn="base"/>
            <a:r>
              <a:rPr lang="en-US" sz="1200" b="0" i="0" kern="1200" dirty="0">
                <a:solidFill>
                  <a:schemeClr val="tx1"/>
                </a:solidFill>
                <a:effectLst/>
                <a:latin typeface="+mn-lt"/>
                <a:ea typeface="+mn-ea"/>
                <a:cs typeface="+mn-cs"/>
              </a:rPr>
              <a:t>Certo, molti nativi americani si erano alleati con gli inglesi e avevano inflitto profonde ferite alle famiglie oltre la frontiera. Ma non tutti lo avevano fatto. Le bugie di Franklin alimentarono l'idea che tutti gli indiani fossero "spietati", come </a:t>
            </a:r>
            <a:r>
              <a:rPr lang="en-US" sz="1200" b="0" i="0" kern="1200" dirty="0">
                <a:solidFill>
                  <a:schemeClr val="tx1"/>
                </a:solidFill>
                <a:effectLst/>
                <a:latin typeface="+mn-lt"/>
                <a:ea typeface="+mn-ea"/>
                <a:cs typeface="+mn-cs"/>
              </a:rPr>
              <a:t>li definiva </a:t>
            </a:r>
            <a:r>
              <a:rPr lang="en-US" sz="1200" b="0" i="0" kern="1200" dirty="0">
                <a:solidFill>
                  <a:schemeClr val="tx1"/>
                </a:solidFill>
                <a:effectLst/>
                <a:latin typeface="+mn-lt"/>
                <a:ea typeface="+mn-ea"/>
                <a:cs typeface="+mn-cs"/>
              </a:rPr>
              <a:t>la </a:t>
            </a:r>
            <a:r>
              <a:rPr lang="en-US" sz="1200" b="0" i="0" u="none" strike="noStrike" kern="1200" dirty="0">
                <a:solidFill>
                  <a:schemeClr val="tx1"/>
                </a:solidFill>
                <a:effectLst/>
                <a:latin typeface="+mn-lt"/>
                <a:ea typeface="+mn-ea"/>
                <a:cs typeface="+mn-cs"/>
                <a:hlinkClick r:id="rId9" tooltip="www.ushistory.org"/>
              </a:rPr>
              <a:t>Dichiarazione</a:t>
            </a:r>
            <a:r>
              <a:rPr lang="en-US" sz="1200" b="0" i="0" kern="1200" dirty="0">
                <a:solidFill>
                  <a:schemeClr val="tx1"/>
                </a:solidFill>
                <a:effectLst/>
                <a:latin typeface="+mn-lt"/>
                <a:ea typeface="+mn-ea"/>
                <a:cs typeface="+mn-cs"/>
              </a:rPr>
              <a:t>. Nessuno di loro, secondo questo ragionamento, poteva essere americano, nemmeno le migliaia che avevano servito al fianco di George Washington. Con il "continuo martellamento" di questa idea, i sacchi di scalpi di Franklin cancellarono ogni sfumatura. Erano tutti nemici della repubblica.</a:t>
            </a:r>
          </a:p>
          <a:p>
            <a:pPr fontAlgn="base"/>
            <a:r>
              <a:rPr lang="en-US" sz="1200" b="0" i="0" kern="1200" dirty="0">
                <a:solidFill>
                  <a:schemeClr val="tx1"/>
                </a:solidFill>
                <a:effectLst/>
                <a:latin typeface="+mn-lt"/>
                <a:ea typeface="+mn-ea"/>
                <a:cs typeface="+mn-cs"/>
              </a:rPr>
              <a:t>Facciamo un salto in avanti di 30 anni. È il 1813 e l'America è di nuovo in guerra con la Gran Bretagna. Gli uomini del re stanno nuovamente stringendo alleanze con i nativi. Al fiume Raisin, nel Michigan, una forza combinata di soldati britannici e nativi sbaragliò gli americani, uccidendo centinaia di miliziani del Kentucky. L'opinione pubblica indignata adottò allora il grido di battaglia </a:t>
            </a:r>
            <a:r>
              <a:rPr lang="en-US" sz="1200" b="0" i="0" u="none" strike="noStrike" kern="1200" dirty="0">
                <a:solidFill>
                  <a:schemeClr val="tx1"/>
                </a:solidFill>
                <a:effectLst/>
                <a:latin typeface="+mn-lt"/>
                <a:ea typeface="+mn-ea"/>
                <a:cs typeface="+mn-cs"/>
                <a:hlinkClick r:id="rId10"/>
              </a:rPr>
              <a:t>"Ricordate il Raisin!</a:t>
            </a:r>
            <a:r>
              <a:rPr lang="en-US" sz="1200" b="0" i="0" kern="1200" dirty="0">
                <a:solidFill>
                  <a:schemeClr val="tx1"/>
                </a:solidFill>
                <a:effectLst/>
                <a:latin typeface="+mn-lt"/>
                <a:ea typeface="+mn-ea"/>
                <a:cs typeface="+mn-cs"/>
              </a:rPr>
              <a:t>" per il resto della guerra del 1812.</a:t>
            </a:r>
          </a:p>
          <a:p>
            <a:pPr fontAlgn="base"/>
            <a:r>
              <a:rPr lang="en-US" sz="1200" b="0" i="0" kern="1200" dirty="0">
                <a:solidFill>
                  <a:schemeClr val="tx1"/>
                </a:solidFill>
                <a:effectLst/>
                <a:latin typeface="+mn-lt"/>
                <a:ea typeface="+mn-ea"/>
                <a:cs typeface="+mn-cs"/>
              </a:rPr>
              <a:t>Come ricordarono il massacro del fiume Raisin gli editori dei giornali? Resuscitando la bufala di Franklin. Quella primavera, per illustrare le lunghe radici di questo terribile spargimento di sangue, i giornali statunitensi presentarono a una nuova generazione i falsi sacchi di scalpi di Franklin, riscaldando nuovamente il ferro. E, ancora una volta, rafforzando l'idea che gli indiani - presumibilmente sanguinari, pericolosi e alleati degli inglesi - fossero nemici dell'America.</a:t>
            </a:r>
          </a:p>
          <a:p>
            <a:pPr fontAlgn="base"/>
            <a:r>
              <a:rPr lang="en-US" sz="1200" b="0" i="0" kern="1200" dirty="0">
                <a:solidFill>
                  <a:schemeClr val="tx1"/>
                </a:solidFill>
                <a:effectLst/>
                <a:latin typeface="+mn-lt"/>
                <a:ea typeface="+mn-ea"/>
                <a:cs typeface="+mn-cs"/>
              </a:rPr>
              <a:t>Il nostro fornitore di fake news, Paul Horner, suggerisce che gli americani di oggi sono "decisamente più stupidi" di un tempo. Forse. Ma non siamo gli unici ad aver creduto alle bufale, e i leader americani, anche quelli che veneriamo come Padri Fondatori, non erano al di sopra dell'accettare tali invenzioni per plasmare l'opinione pubblica.</a:t>
            </a:r>
          </a:p>
          <a:p>
            <a:pPr fontAlgn="base"/>
            <a:r>
              <a:rPr lang="en-US" sz="1200" b="0" i="0" kern="1200" dirty="0">
                <a:solidFill>
                  <a:schemeClr val="tx1"/>
                </a:solidFill>
                <a:effectLst/>
                <a:latin typeface="+mn-lt"/>
                <a:ea typeface="+mn-ea"/>
                <a:cs typeface="+mn-cs"/>
              </a:rPr>
              <a:t>Queste storie del passato americano, tuttavia, non sono dissimili da quelle dei nostri tempi. Allora come oggi, riguardavano chi apparteneva alla repubblica e chi no. Allora come oggi, miravano a suscitare paura e passioni. Dobbiamo procedere con cautela. Le storie che pensiamo possano svanire come un blip nei nostri feed di notizie sui social media potrebbero finire per avere una vita più lunga di quanto ci aspettiamo, causando più danni di quanto possiamo prevedere.</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61407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0d1acd28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0d1acd28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Se ora osserviamo più da vicino, ovvero analizziamo i sottogruppi, vediamo che è possibile scoprire nuovi effetti che spiegano meglio il fenomeno. Se si divide il gruppo in tre sottogruppi, ovvero il gruppo che era particolarmente bravo (indipendente dal campo, FI), il gruppo che ha ottenuto un punteggio particolarmente basso (FD) e i soliti gruppi "moderati", allora ci sono differenze molto evidenti. Si tratta di gruppi estremi più quelli che erano particolarmente nella media, quindi la dimensione totale del campione è più piccola. Questo ci permette di contrapporre meglio gli effetti esistenti per trarre conclusioni sugli effetti dei valori estremi.
Il test di Kruskal-Wallis (cercate su Google per i dettagli) è un metodo non parametrico del gruppo delle analisi della varianza. Qui si esamina se ci sono sottogruppi significativamente diversi tra loro che devono essere considerati separatamente. Quindi, se si effettua questa divisione in tre parti e si calcola il test K-W, si può vedere che il valore p (l'unico numero importante per noi nella tabella a sinistra) è p=0,011, cioè molto chiaramente p&lt;0,05 - quindi il risultato è (altamente) significativo (con i valori p, più sono bassi meglio è, ma almeno al di sotto del 5%, perché indicano la probabilità di un risultato casuale).
Il numero sottostante, l'eta quadrato greco, è 0,06. Lo zero è omesso perché il valore non può superare 1. 
Vedi qui: Effect Size in Statistics - The Ultimate Guide (spss-tutorials.com)
Simile alla r nella correlazione di Pearson, qui nell'analisi della varianza ("ANOVA") è l'eta-quadrato che indica quanto è grande l'effetto (cioè p-Who sempre "se" e la rispettiva dimensione dell'effetto sempre "quanto"). E secondo la convenzione comune, l'eta-quadrato è esattamente nella gamma "media" con 0,06. (Anche 0,01 va bene, ma è basso, 0,14 è altissimo, in realtà non c'è quasi nulla al di sopra di questo valore).</a:t>
            </a:r>
            <a:endParaRPr lang="de-DE" dirty="0"/>
          </a:p>
          <a:p>
            <a:pPr marL="0" lvl="0" indent="0" algn="l" rtl="0">
              <a:spcBef>
                <a:spcPts val="0"/>
              </a:spcBef>
              <a:spcAft>
                <a:spcPts val="0"/>
              </a:spcAft>
              <a:buNone/>
            </a:pPr>
            <a:r>
              <a:rPr lang="en-GB" dirty="0"/>
              <a:t>Quindi ora sappiamo che i tre gruppi differiscono in modo significativo e considerevole. Tuttavia, è possibile vedere in quale direzione differisce ciascun gruppo solo guardando le statistiche descrittive sulla destra. Qui vediamo che i due gruppi "estremi", ovvero quelli con valori GEFT alti e bassi, sono chiaramente diversi da quelli moderati. Quindi è vero che le persone con un punteggio GEFT elevato (FI) sono molto più brave a giudicare le informazioni rispetto alle persone con punteggi moderati. Ciò corrisponde alla nostra ipotesi originale e conferma quindi le nostre supposizioni. Questo effetto è significativo. Ma ciò che si aggiunge - in modo imprevisto - sono le persone che ottengono risultati particolarmente scarsi nel GEFT (FD). Come lo spiego? Questo è oggetto di ipotesi future. Una potrebbe essere che le differenze interindividuali nel riconoscimento del DF potrebbero da un lato riguardare dettagli tecnici (ad esempio piccoli difetti nella zona della bocca) e dall'altro potrebbero anche includere il contesto, ad esempio l'incoerenza tra età e voce, o intonazione e contenuto, o postura o qualsiasi altra cosa. Continueremo ad esaminare i dati per vedere se riusciamo a trovare prove a sostegno di questa ipotesi. 
</a:t>
            </a:r>
            <a:endParaRPr lang="de-DE"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0d1acd286e_2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0d1acd286e_2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Ora che abbiamo scoperto che il genere fa la differenza e dato che ricordiamo che il punteggio GEFT ha avuto un ruolo importante, ecco un'altra analisi di entrambe le variabili.
Si tratta di un'analisi più dettagliata della precedente, effettuata mediante un'ANOVA in cui sono stati inclusi sia il genere che il punteggio GEFT.
Qui vediamo che l'effetto riscontrato in precedenza nell'analisi precedente, ovvero che le persone ai due estremi dei punteggi GEFT sono più forti di quelle al centro, è principalmente attribuibile alle donne. Quindi sono le donne che ottengono risultati particolarmente buoni o particolarmente scarsi nel GEFT e che sono comunque molto brave a riconoscere il DF in entrambi i casi estremi. Non siamo ancora in grado di spiegare perché questo avvenga, poiché non è stato studiato e potrebbe essere oggetto di studi futuri.</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e5c7aa8c3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ee5c7aa8c3_0_2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no"/>
              <a:t>In sintesi, abbiamo potuto dimostrare i seguenti effetti:</a:t>
            </a:r>
            <a:endParaRPr/>
          </a:p>
          <a:p>
            <a:pPr marL="457200" lvl="0" indent="-298450" algn="l" rtl="0">
              <a:lnSpc>
                <a:spcPct val="100000"/>
              </a:lnSpc>
              <a:spcBef>
                <a:spcPts val="0"/>
              </a:spcBef>
              <a:spcAft>
                <a:spcPts val="0"/>
              </a:spcAft>
              <a:buSzPts val="1100"/>
              <a:buChar char="●"/>
            </a:pPr>
            <a:r>
              <a:rPr lang="no"/>
              <a:t>1.)  Un maggiore conservatorismo sociale porta a un peggior riconoscimento del DF.</a:t>
            </a:r>
            <a:endParaRPr/>
          </a:p>
          <a:p>
            <a:pPr marL="457200" lvl="0" indent="-298450" algn="l" rtl="0">
              <a:lnSpc>
                <a:spcPct val="100000"/>
              </a:lnSpc>
              <a:spcBef>
                <a:spcPts val="0"/>
              </a:spcBef>
              <a:spcAft>
                <a:spcPts val="0"/>
              </a:spcAft>
              <a:buSzPts val="1100"/>
              <a:buChar char="●"/>
            </a:pPr>
            <a:r>
              <a:rPr lang="no"/>
              <a:t>2.) Più si è d'accordo con l'affermazione fatta nel video, meno è probabile riconoscere un DF.</a:t>
            </a:r>
            <a:endParaRPr/>
          </a:p>
          <a:p>
            <a:pPr marL="457200" lvl="0" indent="-298450" algn="l" rtl="0">
              <a:lnSpc>
                <a:spcPct val="100000"/>
              </a:lnSpc>
              <a:spcBef>
                <a:spcPts val="0"/>
              </a:spcBef>
              <a:spcAft>
                <a:spcPts val="0"/>
              </a:spcAft>
              <a:buSzPts val="1100"/>
              <a:buChar char="●"/>
            </a:pPr>
            <a:r>
              <a:rPr lang="no"/>
              <a:t>3.) L'effetto di genere mostra che gli uomini tendono a distinguere meglio i video falsi da quelli veri </a:t>
            </a:r>
            <a:endParaRPr/>
          </a:p>
          <a:p>
            <a:pPr marL="457200" lvl="0" indent="-298450" algn="l" rtl="0">
              <a:lnSpc>
                <a:spcPct val="100000"/>
              </a:lnSpc>
              <a:spcBef>
                <a:spcPts val="0"/>
              </a:spcBef>
              <a:spcAft>
                <a:spcPts val="0"/>
              </a:spcAft>
              <a:buSzPts val="1100"/>
              <a:buChar char="●"/>
            </a:pPr>
            <a:r>
              <a:rPr lang="no"/>
              <a:t>     Le donne, invece, tendono a non riconoscere più spesso i video falsi come tali.</a:t>
            </a:r>
            <a:endParaRPr/>
          </a:p>
          <a:p>
            <a:pPr marL="457200" lvl="0" indent="-298450" algn="l" rtl="0">
              <a:lnSpc>
                <a:spcPct val="100000"/>
              </a:lnSpc>
              <a:spcBef>
                <a:spcPts val="0"/>
              </a:spcBef>
              <a:spcAft>
                <a:spcPts val="0"/>
              </a:spcAft>
              <a:buSzPts val="1100"/>
              <a:buChar char="●"/>
            </a:pPr>
            <a:r>
              <a:rPr lang="no"/>
              <a:t>4.) Su schermi più piccoli, i DF vengono riconosciuti peggio.</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
        <p:nvSpPr>
          <p:cNvPr id="238" name="Google Shape;238;gee5c7aa8c3_0_29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no" sz="1400" b="0" i="0" u="none" strike="noStrike" kern="1200" cap="none" spc="0" normalizeH="0" baseline="0" noProof="0">
                <a:ln>
                  <a:noFill/>
                </a:ln>
                <a:solidFill>
                  <a:srgbClr val="000000"/>
                </a:solidFill>
                <a:effectLst/>
                <a:uLnTx/>
                <a:uFillTx/>
                <a:latin typeface="Arial"/>
                <a:ea typeface="Arial"/>
                <a:cs typeface="Arial"/>
                <a:sym typeface="Arial"/>
              </a:rPr>
              <a:t>76</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Chaudhary, S. (2024). Promuovere il cambiamento comportamentale attraverso la sensibilizzazione alla sicurezza informatica. </a:t>
            </a:r>
            <a:r>
              <a:rPr lang="en-GB" b="0" i="1" dirty="0">
                <a:solidFill>
                  <a:srgbClr val="222222"/>
                </a:solidFill>
                <a:effectLst/>
                <a:latin typeface="Arial" panose="020B0604020202020204" pitchFamily="34" charset="0"/>
              </a:rPr>
              <a:t>Computers &amp; Security</a:t>
            </a:r>
            <a:r>
              <a:rPr lang="en-GB" b="0" i="0" dirty="0">
                <a:solidFill>
                  <a:srgbClr val="222222"/>
                </a:solidFill>
                <a:effectLst/>
                <a:latin typeface="Arial" panose="020B0604020202020204" pitchFamily="34" charset="0"/>
              </a:rPr>
              <a:t>, 103858.</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83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2213938"/>
      </p:ext>
    </p:extLst>
  </p:cSld>
  <p:clrMapOvr>
    <a:masterClrMapping/>
  </p:clrMapOvr>
</p:notes>
</file>

<file path=ppt/notesSlides/notesSlide4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GB" dirty="0"/>
          </a:p>
        </p:txBody>
      </p:sp>
    </p:spTree>
    <p:extLst>
      <p:ext uri="{BB962C8B-B14F-4D97-AF65-F5344CB8AC3E}">
        <p14:creationId xmlns:p14="http://schemas.microsoft.com/office/powerpoint/2010/main" val="2755935901"/>
      </p:ext>
    </p:extLst>
  </p:cSld>
  <p:clrMapOvr>
    <a:masterClrMapping/>
  </p:clrMapOvr>
</p:notes>
</file>

<file path=ppt/notesSlides/notesSlide4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922229-5D2D-4017-902A-98F50ED5E5CC}" type="slidenum">
              <a:rPr kumimoji="0" lang="de-DE" sz="1800" b="0" i="0" u="none" strike="noStrike" kern="1200" cap="none" spc="0" normalizeH="0" baseline="0" noProof="0" smtClean="0">
                <a:ln>
                  <a:noFill/>
                </a:ln>
                <a:solidFill>
                  <a:prstClr val="black"/>
                </a:solidFill>
                <a:effectLst/>
                <a:uLnTx/>
                <a:uFillTx/>
                <a:latin typeface="Calibri" panose="020F0502020204030204"/>
                <a:ea typeface="+mn-ea"/>
                <a:cs typeface="+mn-cs"/>
              </a:rPr>
              <a:t>88</a:t>
            </a:fld>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732925"/>
      </p:ext>
    </p:extLst>
  </p:cSld>
  <p:clrMapOvr>
    <a:masterClrMapping/>
  </p:clrMapOvr>
</p:notes>
</file>

<file path=ppt/notesSlides/notesSlide4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Jampen</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D., Gür, G., Sutter, T., &amp; Tellenbach, B. (2020).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Don't</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 click</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verso </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una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formazione</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anti-phishing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efficace</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Una </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revisione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comparativa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della letteratura sull'</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de-DE" altLang="de-DE" sz="1200" b="0" i="1" u="none" strike="noStrike" cap="none" normalizeH="0" baseline="0" dirty="0" err="1">
                <a:ln>
                  <a:noFill/>
                </a:ln>
                <a:solidFill>
                  <a:srgbClr val="222222"/>
                </a:solidFill>
                <a:effectLst/>
                <a:latin typeface="Arial" panose="020B0604020202020204" pitchFamily="34" charset="0"/>
                <a:cs typeface="Arial" panose="020B0604020202020204" pitchFamily="34" charset="0"/>
              </a:rPr>
              <a:t>Human-centric </a:t>
            </a:r>
            <a:r>
              <a:rPr kumimoji="0" lang="de-DE" altLang="de-DE" sz="1200" b="0" i="1" u="none" strike="noStrike" cap="none" normalizeH="0" baseline="0" dirty="0">
                <a:ln>
                  <a:noFill/>
                </a:ln>
                <a:solidFill>
                  <a:srgbClr val="222222"/>
                </a:solidFill>
                <a:effectLst/>
                <a:latin typeface="Arial" panose="020B0604020202020204" pitchFamily="34" charset="0"/>
                <a:cs typeface="Arial" panose="020B0604020202020204" pitchFamily="34" charset="0"/>
              </a:rPr>
              <a:t>Computing and Information Sciences</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a:t>
            </a:r>
            <a:r>
              <a:rPr kumimoji="0" lang="de-DE" altLang="de-DE" sz="1200" b="0" i="1" u="none" strike="noStrike" cap="none" normalizeH="0" baseline="0" dirty="0">
                <a:ln>
                  <a:noFill/>
                </a:ln>
                <a:solidFill>
                  <a:srgbClr val="222222"/>
                </a:solidFill>
                <a:effectLst/>
                <a:latin typeface="Arial" panose="020B0604020202020204" pitchFamily="34" charset="0"/>
                <a:cs typeface="Arial" panose="020B0604020202020204" pitchFamily="34" charset="0"/>
              </a:rPr>
              <a:t> 10</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(1), 1-41</a:t>
            </a:r>
            <a:endParaRPr lang="de-DE" dirty="0"/>
          </a:p>
        </p:txBody>
      </p:sp>
      <p:sp>
        <p:nvSpPr>
          <p:cNvPr id="4" name="Foliennummernplatzhalt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F98B63D-2BDC-4BFE-ABAD-CDD383BC7E1B}" type="slidenum">
              <a:rPr kumimoji="0" lang="de-DE" sz="1800" b="0" i="0" u="none" strike="noStrike" kern="1200" cap="none" spc="0" normalizeH="0" baseline="0" noProof="0" smtClean="0">
                <a:ln>
                  <a:noFill/>
                </a:ln>
                <a:solidFill>
                  <a:prstClr val="black"/>
                </a:solidFill>
                <a:effectLst/>
                <a:uLnTx/>
                <a:uFillTx/>
                <a:latin typeface="Calibri" panose="020F0502020204030204"/>
                <a:ea typeface="+mn-ea"/>
                <a:cs typeface="+mn-cs"/>
              </a:rPr>
              <a:t>90</a:t>
            </a:fld>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023884"/>
      </p:ext>
    </p:extLst>
  </p:cSld>
  <p:clrMapOvr>
    <a:masterClrMapping/>
  </p:clrMapOvr>
</p:notes>
</file>

<file path=ppt/notesSlides/notesSlide4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94F536C-AD84-4F20-99DE-2A1FA9884875}" type="slidenum">
              <a:rPr kumimoji="0" lang="de-DE" sz="1800" b="0" i="0" u="none" strike="noStrike" kern="1200" cap="none" spc="0" normalizeH="0" baseline="0" noProof="0" smtClean="0">
                <a:ln>
                  <a:noFill/>
                </a:ln>
                <a:solidFill>
                  <a:prstClr val="black"/>
                </a:solidFill>
                <a:effectLst/>
                <a:uLnTx/>
                <a:uFillTx/>
                <a:latin typeface="Calibri" panose="020F0502020204030204"/>
                <a:ea typeface="+mn-ea"/>
                <a:cs typeface="+mn-cs"/>
              </a:rPr>
              <a:t>93</a:t>
            </a:fld>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086486"/>
      </p:ext>
    </p:extLst>
  </p:cSld>
  <p:clrMapOvr>
    <a:masterClrMapping/>
  </p:clrMapOvr>
</p:notes>
</file>

<file path=ppt/notesSlides/notesSlide4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F98B63D-2BDC-4BFE-ABAD-CDD383BC7E1B}" type="slidenum">
              <a:rPr kumimoji="0" lang="de-DE" sz="1800" b="0" i="0" u="none" strike="noStrike" kern="1200" cap="none" spc="0" normalizeH="0" baseline="0" noProof="0" smtClean="0">
                <a:ln>
                  <a:noFill/>
                </a:ln>
                <a:solidFill>
                  <a:prstClr val="black"/>
                </a:solidFill>
                <a:effectLst/>
                <a:uLnTx/>
                <a:uFillTx/>
                <a:latin typeface="Calibri" panose="020F0502020204030204"/>
                <a:ea typeface="+mn-ea"/>
                <a:cs typeface="+mn-cs"/>
              </a:rPr>
              <a:t>94</a:t>
            </a:fld>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45602"/>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Anche </a:t>
            </a:r>
            <a:r>
              <a:rPr lang="de-DE" dirty="0" err="1"/>
              <a:t>a livello internazionale</a:t>
            </a:r>
            <a:r>
              <a:rPr lang="de-DE" dirty="0"/>
              <a:t>, </a:t>
            </a:r>
            <a:r>
              <a:rPr lang="de-DE" dirty="0" err="1"/>
              <a:t>la tendenza</a:t>
            </a:r>
            <a:r>
              <a:rPr lang="de-DE" dirty="0" err="1"/>
              <a:t> va</a:t>
            </a:r>
            <a:r>
              <a:rPr lang="de-DE" dirty="0" err="1"/>
              <a:t> verso</a:t>
            </a:r>
            <a:r>
              <a:rPr lang="de-DE" dirty="0" err="1"/>
              <a:t> una</a:t>
            </a:r>
            <a:r>
              <a:rPr lang="de-DE" dirty="0" err="1"/>
              <a:t> maggiore</a:t>
            </a:r>
            <a:r>
              <a:rPr lang="de-DE" dirty="0" err="1"/>
              <a:t> fiducia</a:t>
            </a:r>
            <a:r>
              <a:rPr lang="de-DE" dirty="0"/>
              <a:t>, </a:t>
            </a:r>
            <a:r>
              <a:rPr lang="de-DE" dirty="0" err="1"/>
              <a:t>anche se </a:t>
            </a:r>
            <a:r>
              <a:rPr lang="de-DE" dirty="0"/>
              <a:t>in </a:t>
            </a:r>
            <a:r>
              <a:rPr lang="de-DE" dirty="0" err="1"/>
              <a:t>alcuni</a:t>
            </a:r>
            <a:r>
              <a:rPr lang="de-DE" dirty="0" err="1"/>
              <a:t> casi</a:t>
            </a:r>
            <a:r>
              <a:rPr lang="de-DE" dirty="0" err="1"/>
              <a:t> partendo da </a:t>
            </a:r>
            <a:r>
              <a:rPr lang="de-DE" dirty="0"/>
              <a:t>un </a:t>
            </a:r>
            <a:r>
              <a:rPr lang="de-DE" dirty="0" err="1"/>
              <a:t>livello </a:t>
            </a:r>
            <a:r>
              <a:rPr lang="de-DE" dirty="0" err="1"/>
              <a:t>basso</a:t>
            </a:r>
            <a:r>
              <a:rPr lang="de-DE" dirty="0" err="1"/>
              <a:t> </a:t>
            </a:r>
            <a:r>
              <a:rPr lang="de-DE" dirty="0"/>
              <a:t>– </a:t>
            </a:r>
            <a:r>
              <a:rPr lang="de-DE" dirty="0" err="1"/>
              <a:t>si noti</a:t>
            </a:r>
            <a:r>
              <a:rPr lang="de-DE" dirty="0" err="1"/>
              <a:t> </a:t>
            </a:r>
            <a:r>
              <a:rPr lang="de-DE" dirty="0" err="1"/>
              <a:t>il </a:t>
            </a:r>
            <a:r>
              <a:rPr lang="de-DE" dirty="0" err="1"/>
              <a:t>numero</a:t>
            </a:r>
            <a:r>
              <a:rPr lang="de-DE" dirty="0" err="1"/>
              <a:t> di </a:t>
            </a:r>
            <a:r>
              <a:rPr lang="de-DE" dirty="0"/>
              <a:t>paesi</a:t>
            </a:r>
            <a:r>
              <a:rPr lang="de-DE" dirty="0" err="1"/>
              <a:t> </a:t>
            </a:r>
            <a:r>
              <a:rPr lang="de-DE" dirty="0"/>
              <a:t>e </a:t>
            </a:r>
            <a:r>
              <a:rPr lang="de-DE" dirty="0" err="1"/>
              <a:t>la </a:t>
            </a:r>
            <a:r>
              <a:rPr lang="de-DE" dirty="0" err="1"/>
              <a:t>media</a:t>
            </a:r>
            <a:r>
              <a:rPr lang="de-DE" dirty="0"/>
              <a:t> "Tutti" </a:t>
            </a:r>
            <a:r>
              <a:rPr lang="de-DE" dirty="0"/>
              <a:t>– ancora </a:t>
            </a:r>
            <a:r>
              <a:rPr lang="de-DE" dirty="0" err="1"/>
              <a:t>al di sotto </a:t>
            </a:r>
            <a:r>
              <a:rPr lang="de-DE" dirty="0"/>
              <a:t>del 50%!</a:t>
            </a:r>
          </a:p>
          <a:p>
            <a:r>
              <a:rPr lang="de-DE" dirty="0" err="1"/>
              <a:t>La pandemia </a:t>
            </a:r>
            <a:r>
              <a:rPr lang="de-DE" dirty="0" err="1"/>
              <a:t>mondiale</a:t>
            </a:r>
            <a:r>
              <a:rPr lang="de-DE" dirty="0" err="1"/>
              <a:t> </a:t>
            </a:r>
            <a:r>
              <a:rPr lang="de-DE" dirty="0" err="1"/>
              <a:t> </a:t>
            </a:r>
            <a:r>
              <a:rPr lang="de-DE" dirty="0" err="1"/>
              <a:t>è</a:t>
            </a:r>
            <a:r>
              <a:rPr lang="de-DE" dirty="0" err="1"/>
              <a:t> spesso</a:t>
            </a:r>
            <a:r>
              <a:rPr lang="de-DE" dirty="0" err="1"/>
              <a:t> discussa </a:t>
            </a:r>
            <a:r>
              <a:rPr lang="de-DE" dirty="0" err="1"/>
              <a:t>nel </a:t>
            </a:r>
            <a:r>
              <a:rPr lang="de-DE" dirty="0" err="1"/>
              <a:t>contesto</a:t>
            </a:r>
            <a:r>
              <a:rPr lang="de-DE" dirty="0" err="1"/>
              <a:t> </a:t>
            </a:r>
            <a:r>
              <a:rPr lang="de-DE" dirty="0" err="1"/>
              <a:t> delle </a:t>
            </a:r>
            <a:r>
              <a:rPr lang="de-DE" dirty="0"/>
              <a:t>fake </a:t>
            </a:r>
            <a:r>
              <a:rPr lang="de-DE" dirty="0" err="1"/>
              <a:t>news</a:t>
            </a:r>
            <a:r>
              <a:rPr lang="de-DE" dirty="0"/>
              <a:t>, ma </a:t>
            </a:r>
            <a:r>
              <a:rPr lang="de-DE" dirty="0" err="1"/>
              <a:t>la credibilità</a:t>
            </a:r>
            <a:r>
              <a:rPr lang="de-DE" dirty="0" err="1"/>
              <a:t> dei</a:t>
            </a:r>
            <a:r>
              <a:rPr lang="de-DE" dirty="0" err="1"/>
              <a:t> media</a:t>
            </a:r>
            <a:r>
              <a:rPr lang="de-DE" dirty="0" err="1"/>
              <a:t> è aumentata</a:t>
            </a:r>
            <a:r>
              <a:rPr lang="de-DE" dirty="0" err="1"/>
              <a:t> nel complesso</a:t>
            </a:r>
            <a:r>
              <a:rPr lang="de-DE" dirty="0"/>
              <a: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13</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5139039"/>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https://reutersinstitute.politics.ox.ac.uk/our-research/measuring-reach-fake-news-and-online-disinformation-Europe</a:t>
            </a:r>
          </a:p>
          <a:p>
            <a:endParaRPr lang="en-GB" dirty="0"/>
          </a:p>
          <a:p>
            <a:r>
              <a:rPr lang="en-GB" dirty="0"/>
              <a:t>Questa scheda informativa, redatta da Richard Fletcher, Alessio </a:t>
            </a:r>
            <a:r>
              <a:rPr lang="en-GB" dirty="0" err="1"/>
              <a:t>Cornia</a:t>
            </a:r>
            <a:r>
              <a:rPr lang="en-GB" dirty="0"/>
              <a:t>, Lucas Graves e Rasmus </a:t>
            </a:r>
            <a:r>
              <a:rPr lang="en-GB" dirty="0" err="1"/>
              <a:t>Kleis </a:t>
            </a:r>
            <a:r>
              <a:rPr lang="en-GB" dirty="0"/>
              <a:t>Nielsen, presenta un'analisi della portata e del coinvolgimento dei siti web di notizie false in Francia e Italia nel 2017. I risultati principali includono:</a:t>
            </a:r>
          </a:p>
          <a:p>
            <a:pPr>
              <a:buFont typeface="Arial" panose="020B0604020202020204" pitchFamily="34" charset="0"/>
              <a:buChar char="•"/>
            </a:pPr>
            <a:r>
              <a:rPr lang="en-GB" dirty="0"/>
              <a:t>I siti web di fake news hanno avuto una portata limitata, senza superare il 3,5% della popolazione online in entrambi i paesi. In confronto, i principali siti di informazione come </a:t>
            </a:r>
            <a:r>
              <a:rPr lang="en-GB" i="1" dirty="0"/>
              <a:t>Le Figaro </a:t>
            </a:r>
            <a:r>
              <a:rPr lang="en-GB" dirty="0"/>
              <a:t>e </a:t>
            </a:r>
            <a:r>
              <a:rPr lang="en-GB" i="1" dirty="0"/>
              <a:t>La Repubblica </a:t>
            </a:r>
            <a:r>
              <a:rPr lang="en-GB" dirty="0"/>
              <a:t>hanno avuto una portata molto più elevata (rispettivamente il 22,3% e il 50,9%).</a:t>
            </a:r>
          </a:p>
          <a:p>
            <a:pPr>
              <a:buFont typeface="Arial" panose="020B0604020202020204" pitchFamily="34" charset="0"/>
              <a:buChar char="•"/>
            </a:pPr>
            <a:r>
              <a:rPr lang="en-GB" dirty="0"/>
              <a:t>Il tempo trascorso sui siti di fake news era significativamente inferiore rispetto a quello trascorso sui siti di informazione legittimi. Ad esempio, gli utenti trascorrevano 10 milioni di minuti al mese sui siti di fake news più popolari in Francia, contro i 178 milioni di minuti su </a:t>
            </a:r>
            <a:r>
              <a:rPr lang="en-GB" i="1" dirty="0"/>
              <a:t>Le Monde</a:t>
            </a:r>
            <a:r>
              <a:rPr lang="en-GB" dirty="0"/>
              <a:t>.</a:t>
            </a:r>
          </a:p>
          <a:p>
            <a:pPr>
              <a:buFont typeface="Arial" panose="020B0604020202020204" pitchFamily="34" charset="0"/>
              <a:buChar char="•"/>
            </a:pPr>
            <a:r>
              <a:rPr lang="en-GB" dirty="0"/>
              <a:t>Tuttavia, alcuni siti di notizie false hanno generato interazioni significative su Facebook, superando occasionalmente quelle dei marchi giornalistici affermati. In Francia, un sito di notizie false ha registrato una media di oltre 11 milioni di interazioni al mese.</a:t>
            </a:r>
          </a:p>
          <a:p>
            <a:r>
              <a:rPr lang="en-GB" dirty="0"/>
              <a:t>Lo studio conclude che, sebbene la disinformazione online sia un problema serio, la sua portata effettiva è più limitata di quanto spesso si pensi.</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14</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190884"/>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kern="1200" dirty="0">
                <a:solidFill>
                  <a:schemeClr val="tx1"/>
                </a:solidFill>
                <a:effectLst/>
                <a:latin typeface="+mn-lt"/>
                <a:ea typeface="+mn-ea"/>
                <a:cs typeface="+mn-cs"/>
              </a:rPr>
              <a:t>Il doppio svantaggio </a:t>
            </a:r>
            <a:r>
              <a:rPr lang="en-US" sz="1200" b="0" i="0" kern="1200" dirty="0">
                <a:solidFill>
                  <a:schemeClr val="tx1"/>
                </a:solidFill>
                <a:effectLst/>
                <a:latin typeface="+mn-lt"/>
                <a:ea typeface="+mn-ea"/>
                <a:cs typeface="+mn-cs"/>
              </a:rPr>
              <a:t>è una legge empirica nel </a:t>
            </a:r>
            <a:r>
              <a:rPr lang="en-US" sz="1200" b="0" i="0" u="none" strike="noStrike" kern="1200" dirty="0">
                <a:solidFill>
                  <a:schemeClr val="tx1"/>
                </a:solidFill>
                <a:effectLst/>
                <a:latin typeface="+mn-lt"/>
                <a:ea typeface="+mn-ea"/>
                <a:cs typeface="+mn-cs"/>
                <a:hlinkClick r:id="rId3" tooltip="Marketing"/>
              </a:rPr>
              <a:t>marketing </a:t>
            </a:r>
            <a:r>
              <a:rPr lang="en-US" sz="1200" b="0" i="0" kern="1200" dirty="0">
                <a:solidFill>
                  <a:schemeClr val="tx1"/>
                </a:solidFill>
                <a:effectLst/>
                <a:latin typeface="+mn-lt"/>
                <a:ea typeface="+mn-ea"/>
                <a:cs typeface="+mn-cs"/>
              </a:rPr>
              <a:t>secondo cui, con poche eccezioni, i marchi con una quota di mercato inferiore in un determinato mercato hanno sia un numero molto inferiore di acquirenti in un determinato periodo di tempo, sia </a:t>
            </a:r>
            <a:r>
              <a:rPr lang="en-US" sz="1200" b="0" i="0" u="none" strike="noStrike" kern="1200" dirty="0">
                <a:solidFill>
                  <a:schemeClr val="tx1"/>
                </a:solidFill>
                <a:effectLst/>
                <a:latin typeface="+mn-lt"/>
                <a:ea typeface="+mn-ea"/>
                <a:cs typeface="+mn-cs"/>
                <a:hlinkClick r:id="rId4" tooltip="Brand loyalty"/>
              </a:rPr>
              <a:t>una </a:t>
            </a:r>
            <a:r>
              <a:rPr lang="en-US" sz="1200" b="0" i="0" kern="1200" dirty="0">
                <a:solidFill>
                  <a:schemeClr val="tx1"/>
                </a:solidFill>
                <a:effectLst/>
                <a:latin typeface="+mn-lt"/>
                <a:ea typeface="+mn-ea"/>
                <a:cs typeface="+mn-cs"/>
              </a:rPr>
              <a:t>minore </a:t>
            </a:r>
            <a:r>
              <a:rPr lang="en-US" sz="1200" b="0" i="0" u="none" strike="noStrike" kern="1200" dirty="0">
                <a:solidFill>
                  <a:schemeClr val="tx1"/>
                </a:solidFill>
                <a:effectLst/>
                <a:latin typeface="+mn-lt"/>
                <a:ea typeface="+mn-ea"/>
                <a:cs typeface="+mn-cs"/>
                <a:hlinkClick r:id="rId4" tooltip="Brand loyalty"/>
              </a:rPr>
              <a:t>fedeltà al marchio</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Il termine è stato coniato originariamente dal sociologo </a:t>
            </a:r>
            <a:r>
              <a:rPr lang="en-US" sz="1200" b="0" i="0" u="none" strike="noStrike" kern="1200" dirty="0">
                <a:solidFill>
                  <a:schemeClr val="tx1"/>
                </a:solidFill>
                <a:effectLst/>
                <a:latin typeface="+mn-lt"/>
                <a:ea typeface="+mn-ea"/>
                <a:cs typeface="+mn-cs"/>
                <a:hlinkClick r:id="rId5" tooltip="William McPhee (page does not exist)"/>
              </a:rPr>
              <a:t>William McPhee </a:t>
            </a:r>
            <a:r>
              <a:rPr lang="en-US" sz="1200" b="0" i="0" kern="1200" dirty="0">
                <a:solidFill>
                  <a:schemeClr val="tx1"/>
                </a:solidFill>
                <a:effectLst/>
                <a:latin typeface="+mn-lt"/>
                <a:ea typeface="+mn-ea"/>
                <a:cs typeface="+mn-cs"/>
              </a:rPr>
              <a:t>nel 1963, che ha osservato il fenomeno, prima nei punteggi di notorietà e gradimento degli attori di Hollywood e successivamente nei </a:t>
            </a:r>
            <a:r>
              <a:rPr lang="en-US" sz="1200" b="0" i="0" kern="1200" dirty="0" err="1">
                <a:solidFill>
                  <a:schemeClr val="tx1"/>
                </a:solidFill>
                <a:effectLst/>
                <a:latin typeface="+mn-lt"/>
                <a:ea typeface="+mn-ea"/>
                <a:cs typeface="+mn-cs"/>
              </a:rPr>
              <a:t>comportamenti </a:t>
            </a:r>
            <a:r>
              <a:rPr lang="en-US" sz="1200" b="0" i="0" kern="1200" dirty="0">
                <a:solidFill>
                  <a:schemeClr val="tx1"/>
                </a:solidFill>
                <a:effectLst/>
                <a:latin typeface="+mn-lt"/>
                <a:ea typeface="+mn-ea"/>
                <a:cs typeface="+mn-cs"/>
              </a:rPr>
              <a:t>(ad esempio, la lettura di fumetti e l'ascolto di conduttori radiofonici).</a:t>
            </a:r>
            <a:r>
              <a:rPr lang="en-US" sz="1200" b="0" i="0" u="none" strike="noStrike" kern="1200" baseline="30000" dirty="0">
                <a:solidFill>
                  <a:schemeClr val="tx1"/>
                </a:solidFill>
                <a:effectLst/>
                <a:latin typeface="+mn-lt"/>
                <a:ea typeface="+mn-ea"/>
                <a:cs typeface="+mn-cs"/>
                <a:hlinkClick r:id="rId6"/>
              </a:rPr>
              <a:t>[1]</a:t>
            </a:r>
            <a:r>
              <a:rPr lang="en-US" sz="1200" b="0" i="0" kern="1200" dirty="0">
                <a:solidFill>
                  <a:schemeClr val="tx1"/>
                </a:solidFill>
                <a:effectLst/>
                <a:latin typeface="+mn-lt"/>
                <a:ea typeface="+mn-ea"/>
                <a:cs typeface="+mn-cs"/>
              </a:rPr>
              <a:t>  Poco dopo, </a:t>
            </a:r>
            <a:r>
              <a:rPr lang="en-US" sz="1200" b="0" i="0" u="none" strike="noStrike" kern="1200" dirty="0">
                <a:solidFill>
                  <a:schemeClr val="tx1"/>
                </a:solidFill>
                <a:effectLst/>
                <a:latin typeface="+mn-lt"/>
                <a:ea typeface="+mn-ea"/>
                <a:cs typeface="+mn-cs"/>
                <a:hlinkClick r:id="rId7" tooltip="Andrew Ehrenberg"/>
              </a:rPr>
              <a:t>Andrew Ehrenberg </a:t>
            </a:r>
            <a:r>
              <a:rPr lang="en-US" sz="1200" b="0" i="0" kern="1200" dirty="0">
                <a:solidFill>
                  <a:schemeClr val="tx1"/>
                </a:solidFill>
                <a:effectLst/>
                <a:latin typeface="+mn-lt"/>
                <a:ea typeface="+mn-ea"/>
                <a:cs typeface="+mn-cs"/>
              </a:rPr>
              <a:t>ha scoperto che la legge del doppio svantaggio </a:t>
            </a:r>
            <a:r>
              <a:rPr lang="en-US" sz="1200" b="0" i="0" kern="1200" dirty="0" err="1">
                <a:solidFill>
                  <a:schemeClr val="tx1"/>
                </a:solidFill>
                <a:effectLst/>
                <a:latin typeface="+mn-lt"/>
                <a:ea typeface="+mn-ea"/>
                <a:cs typeface="+mn-cs"/>
              </a:rPr>
              <a:t>era generalizzabile </a:t>
            </a:r>
            <a:r>
              <a:rPr lang="en-US" sz="1200" b="0" i="0" kern="1200" dirty="0">
                <a:solidFill>
                  <a:schemeClr val="tx1"/>
                </a:solidFill>
                <a:effectLst/>
                <a:latin typeface="+mn-lt"/>
                <a:ea typeface="+mn-ea"/>
                <a:cs typeface="+mn-cs"/>
              </a:rPr>
              <a:t>all'acquisto dei marchi.</a:t>
            </a:r>
            <a:r>
              <a:rPr lang="en-US" sz="1200" b="0" i="0" u="none" strike="noStrike" kern="1200" baseline="30000" dirty="0">
                <a:solidFill>
                  <a:schemeClr val="tx1"/>
                </a:solidFill>
                <a:effectLst/>
                <a:latin typeface="+mn-lt"/>
                <a:ea typeface="+mn-ea"/>
                <a:cs typeface="+mn-cs"/>
                <a:hlinkClick r:id="rId8"/>
              </a:rPr>
              <a:t>[2]</a:t>
            </a:r>
            <a:r>
              <a:rPr lang="en-US" sz="1200" b="0" i="0" kern="1200" dirty="0">
                <a:solidFill>
                  <a:schemeClr val="tx1"/>
                </a:solidFill>
                <a:effectLst/>
                <a:latin typeface="+mn-lt"/>
                <a:ea typeface="+mn-ea"/>
                <a:cs typeface="+mn-cs"/>
              </a:rPr>
              <a:t>  Successivamente, è stato dimostrato che il doppio rischio si applica a categorie diverse come i detersivi per bucato e il carburante per l'aviazione,</a:t>
            </a:r>
            <a:r>
              <a:rPr lang="en-US" sz="1200" b="0" i="0" u="none" strike="noStrike" kern="1200" baseline="30000" dirty="0">
                <a:solidFill>
                  <a:schemeClr val="tx1"/>
                </a:solidFill>
                <a:effectLst/>
                <a:latin typeface="+mn-lt"/>
                <a:ea typeface="+mn-ea"/>
                <a:cs typeface="+mn-cs"/>
                <a:hlinkClick r:id="rId9"/>
              </a:rPr>
              <a:t>[3]</a:t>
            </a:r>
            <a:r>
              <a:rPr lang="en-US" sz="1200" b="0" i="0" kern="1200" dirty="0">
                <a:solidFill>
                  <a:schemeClr val="tx1"/>
                </a:solidFill>
                <a:effectLst/>
                <a:latin typeface="+mn-lt"/>
                <a:ea typeface="+mn-ea"/>
                <a:cs typeface="+mn-cs"/>
              </a:rPr>
              <a:t>  in diversi paesi e periodi di tempo.</a:t>
            </a:r>
            <a:r>
              <a:rPr lang="en-US" sz="1200" b="0" i="0" u="none" strike="noStrike" kern="1200" baseline="30000" dirty="0">
                <a:solidFill>
                  <a:schemeClr val="tx1"/>
                </a:solidFill>
                <a:effectLst/>
                <a:latin typeface="+mn-lt"/>
                <a:ea typeface="+mn-ea"/>
                <a:cs typeface="+mn-cs"/>
                <a:hlinkClick r:id="rId10"/>
              </a:rPr>
              <a:t>[4]</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Questo </a:t>
            </a:r>
            <a:r>
              <a:rPr lang="en-US" sz="1200" b="0" i="0" kern="1200" dirty="0">
                <a:solidFill>
                  <a:schemeClr val="tx1"/>
                </a:solidFill>
                <a:effectLst/>
                <a:latin typeface="+mn-lt"/>
                <a:ea typeface="+mn-ea"/>
                <a:cs typeface="+mn-cs"/>
              </a:rPr>
              <a:t>fenomeno </a:t>
            </a:r>
            <a:r>
              <a:rPr lang="en-US" sz="1200" b="0" i="0" u="none" strike="noStrike" kern="1200" dirty="0">
                <a:solidFill>
                  <a:schemeClr val="tx1"/>
                </a:solidFill>
                <a:effectLst/>
                <a:latin typeface="+mn-lt"/>
                <a:ea typeface="+mn-ea"/>
                <a:cs typeface="+mn-cs"/>
                <a:hlinkClick r:id="rId11" tooltip="Empirical"/>
              </a:rPr>
              <a:t>empirico </a:t>
            </a:r>
            <a:r>
              <a:rPr lang="en-US" sz="1200" b="0" i="0" kern="1200" dirty="0">
                <a:solidFill>
                  <a:schemeClr val="tx1"/>
                </a:solidFill>
                <a:effectLst/>
                <a:latin typeface="+mn-lt"/>
                <a:ea typeface="+mn-ea"/>
                <a:cs typeface="+mn-cs"/>
              </a:rPr>
              <a:t>simile a una legge è dovuto a un effetto di selezione statistica che si verifica se i marchi sono ampiamente sostituibili e venduti a tipi di persone molto simili (spesso indicato come mancanza di </a:t>
            </a:r>
            <a:r>
              <a:rPr lang="en-US" sz="1200" b="0" i="0" u="none" strike="noStrike" kern="1200" dirty="0">
                <a:solidFill>
                  <a:schemeClr val="tx1"/>
                </a:solidFill>
                <a:effectLst/>
                <a:latin typeface="+mn-lt"/>
                <a:ea typeface="+mn-ea"/>
                <a:cs typeface="+mn-cs"/>
                <a:hlinkClick r:id="rId12" tooltip="Product differentiation"/>
              </a:rPr>
              <a:t>differenziazione dei prodotti </a:t>
            </a:r>
            <a:r>
              <a:rPr lang="en-US" sz="1200" b="0" i="0" kern="1200" dirty="0">
                <a:solidFill>
                  <a:schemeClr val="tx1"/>
                </a:solidFill>
                <a:effectLst/>
                <a:latin typeface="+mn-lt"/>
                <a:ea typeface="+mn-ea"/>
                <a:cs typeface="+mn-cs"/>
              </a:rPr>
              <a:t>e suddivisione del mercato). La generalizzazione empirica del doppio rischio è spiegata e prevista dalla </a:t>
            </a:r>
            <a:r>
              <a:rPr lang="en-US" sz="1200" b="0" i="0" kern="1200" dirty="0">
                <a:solidFill>
                  <a:schemeClr val="tx1"/>
                </a:solidFill>
                <a:effectLst/>
                <a:latin typeface="+mn-lt"/>
                <a:ea typeface="+mn-ea"/>
                <a:cs typeface="+mn-cs"/>
              </a:rPr>
              <a:t>teoria</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3" tooltip="NBD-Dirichlet (page does not exist)"/>
              </a:rPr>
              <a:t>NBD-Dirichlet </a:t>
            </a:r>
            <a:r>
              <a:rPr lang="en-US" sz="1200" b="0" i="0" kern="1200" dirty="0">
                <a:solidFill>
                  <a:schemeClr val="tx1"/>
                </a:solidFill>
                <a:effectLst/>
                <a:latin typeface="+mn-lt"/>
                <a:ea typeface="+mn-ea"/>
                <a:cs typeface="+mn-cs"/>
              </a:rPr>
              <a:t>dell'acquisto ripetuto</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14"/>
              </a:rPr>
              <a:t>[5]</a:t>
            </a:r>
            <a:r>
              <a:rPr lang="en-US" sz="1200" b="0" i="0" u="none" strike="noStrike" kern="1200" baseline="30000" dirty="0">
                <a:solidFill>
                  <a:schemeClr val="tx1"/>
                </a:solidFill>
                <a:effectLst/>
                <a:latin typeface="+mn-lt"/>
                <a:ea typeface="+mn-ea"/>
                <a:cs typeface="+mn-cs"/>
                <a:hlinkClick r:id="rId15"/>
              </a:rPr>
              <a:t>[6]</a:t>
            </a:r>
            <a:r>
              <a:rPr lang="en-US" sz="1200" b="0" i="0" kern="1200" dirty="0">
                <a:solidFill>
                  <a:schemeClr val="tx1"/>
                </a:solidFill>
                <a:effectLst/>
                <a:latin typeface="+mn-lt"/>
                <a:ea typeface="+mn-ea"/>
                <a:cs typeface="+mn-cs"/>
              </a:rPr>
              <a:t>  Vedi anche </a:t>
            </a:r>
            <a:r>
              <a:rPr lang="en-US" sz="1200" b="0" i="0" kern="1200" dirty="0" err="1">
                <a:solidFill>
                  <a:schemeClr val="tx1"/>
                </a:solidFill>
                <a:effectLst/>
                <a:latin typeface="+mn-lt"/>
                <a:ea typeface="+mn-ea"/>
                <a:cs typeface="+mn-cs"/>
              </a:rPr>
              <a:t>Schmittlein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Bemmaor </a:t>
            </a:r>
            <a:r>
              <a:rPr lang="en-US" sz="1200" b="0" i="0" kern="1200" dirty="0">
                <a:solidFill>
                  <a:schemeClr val="tx1"/>
                </a:solidFill>
                <a:effectLst/>
                <a:latin typeface="+mn-lt"/>
                <a:ea typeface="+mn-ea"/>
                <a:cs typeface="+mn-cs"/>
              </a:rPr>
              <a:t>e Morrison (1985).</a:t>
            </a:r>
            <a:r>
              <a:rPr lang="en-US" sz="1200" b="0" i="0" u="none" strike="noStrike" kern="1200" baseline="30000" dirty="0">
                <a:solidFill>
                  <a:schemeClr val="tx1"/>
                </a:solidFill>
                <a:effectLst/>
                <a:latin typeface="+mn-lt"/>
                <a:ea typeface="+mn-ea"/>
                <a:cs typeface="+mn-cs"/>
                <a:hlinkClick r:id="rId16"/>
              </a:rPr>
              <a:t>[7]</a:t>
            </a:r>
            <a:endParaRPr lang="en-US" sz="1200" b="0" i="0" kern="1200" dirty="0">
              <a:solidFill>
                <a:schemeClr val="tx1"/>
              </a:solidFill>
              <a:effectLst/>
              <a:latin typeface="+mn-lt"/>
              <a:ea typeface="+mn-ea"/>
              <a:cs typeface="+mn-cs"/>
            </a:endParaRP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15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3391996"/>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L'hacking </a:t>
            </a:r>
            <a:r>
              <a:rPr lang="de-DE" dirty="0" err="1"/>
              <a:t>di</a:t>
            </a:r>
            <a:r>
              <a:rPr lang="de-DE" dirty="0" err="1"/>
              <a:t> </a:t>
            </a:r>
            <a:r>
              <a:rPr lang="de-DE" dirty="0" err="1"/>
              <a:t>fonti </a:t>
            </a:r>
            <a:r>
              <a:rPr lang="de-DE" dirty="0" err="1"/>
              <a:t>credibili</a:t>
            </a:r>
            <a:r>
              <a:rPr lang="de-DE" dirty="0" err="1"/>
              <a:t> </a:t>
            </a:r>
            <a:r>
              <a:rPr lang="de-DE" dirty="0" err="1"/>
              <a:t> è </a:t>
            </a:r>
            <a:r>
              <a:rPr lang="de-DE" dirty="0"/>
              <a:t>un </a:t>
            </a:r>
            <a:r>
              <a:rPr lang="de-DE" dirty="0" err="1"/>
              <a:t>importante </a:t>
            </a:r>
            <a:r>
              <a:rPr lang="de-DE" dirty="0" err="1"/>
              <a:t>miglioramento</a:t>
            </a:r>
            <a:r>
              <a:rPr lang="de-DE" dirty="0" err="1"/>
              <a:t> </a:t>
            </a:r>
            <a:r>
              <a:rPr lang="de-DE" dirty="0" err="1"/>
              <a:t> di</a:t>
            </a:r>
            <a:r>
              <a:rPr lang="de-DE" dirty="0" err="1"/>
              <a:t> portata </a:t>
            </a:r>
            <a:r>
              <a:rPr lang="de-DE" dirty="0"/>
              <a:t>e </a:t>
            </a:r>
            <a:r>
              <a:rPr lang="de-DE" dirty="0" err="1"/>
              <a:t>percezione</a:t>
            </a:r>
            <a:r>
              <a:rPr lang="de-DE" dirty="0" err="1"/>
              <a:t> fiducia</a:t>
            </a:r>
            <a:r>
              <a:rPr lang="de-DE" dirty="0"/>
              <a:t>.</a:t>
            </a:r>
          </a:p>
          <a:p>
            <a:r>
              <a:rPr lang="de-DE" dirty="0" err="1"/>
              <a:t>Riconoscere </a:t>
            </a:r>
            <a:r>
              <a:rPr lang="de-DE" dirty="0" err="1"/>
              <a:t>le notizie</a:t>
            </a:r>
            <a:r>
              <a:rPr lang="de-DE" dirty="0"/>
              <a:t> false</a:t>
            </a:r>
            <a:r>
              <a:rPr lang="de-DE" dirty="0" err="1"/>
              <a:t> più rapidamente</a:t>
            </a:r>
            <a:r>
              <a:rPr lang="de-DE" dirty="0" err="1"/>
              <a:t> per</a:t>
            </a:r>
            <a:r>
              <a:rPr lang="de-DE" dirty="0" err="1"/>
              <a:t> </a:t>
            </a:r>
            <a:r>
              <a:rPr lang="de-DE" dirty="0" err="1"/>
              <a:t>smascherare/rimuovere</a:t>
            </a:r>
            <a:r>
              <a:rPr lang="de-DE" dirty="0" err="1"/>
              <a:t> richiede</a:t>
            </a:r>
            <a:r>
              <a:rPr lang="de-DE" dirty="0" err="1"/>
              <a:t> </a:t>
            </a:r>
            <a:r>
              <a:rPr lang="de-DE" dirty="0"/>
              <a:t>uno </a:t>
            </a:r>
            <a:r>
              <a:rPr lang="de-DE" dirty="0" err="1"/>
              <a:t>sforzo </a:t>
            </a:r>
            <a:r>
              <a:rPr lang="de-DE" dirty="0" err="1"/>
              <a:t>interdisciplinare</a:t>
            </a:r>
            <a:r>
              <a:rPr lang="de-DE" dirty="0" err="1"/>
              <a:t> </a:t>
            </a:r>
            <a:r>
              <a:rPr lang="de-DE" dirty="0"/>
              <a:t>.</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17</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2457441"/>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E8E8E8"/>
                </a:solidFill>
                <a:effectLst/>
                <a:latin typeface="Google Sans"/>
              </a:rPr>
              <a:t>La differenza fondamentale tra conformità e ottemperanza è che </a:t>
            </a:r>
            <a:r>
              <a:rPr lang="en-GB" b="0" i="0" dirty="0">
                <a:solidFill>
                  <a:srgbClr val="FFFFFF"/>
                </a:solidFill>
                <a:effectLst/>
                <a:latin typeface="Google Sans"/>
              </a:rPr>
              <a:t>l'ottemperanza implica che le persone accettino una richiesta esplicita, mentre la conformità implica che le persone aderiscano a "regole non dette</a:t>
            </a:r>
            <a:r>
              <a:rPr lang="en-GB" b="0" i="0" dirty="0">
                <a:solidFill>
                  <a:srgbClr val="E8E8E8"/>
                </a:solidFill>
                <a:effectLst/>
                <a:latin typeface="Google Sans"/>
              </a:rPr>
              <a:t>". Ottemperiamo alle richieste delle persone perché ci piace essere considerati disponibili.</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046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13.svg"/><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BD1323-4A88-9ECD-57A2-DF465C4BB6AA}"/>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3" name="Footer Placeholder 2">
            <a:extLst>
              <a:ext uri="{FF2B5EF4-FFF2-40B4-BE49-F238E27FC236}">
                <a16:creationId xmlns:a16="http://schemas.microsoft.com/office/drawing/2014/main" id="{9FA2DA89-5A16-809D-064C-5CABF0BD28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08214E3-C3F2-0E5A-85C1-DC401870A016}"/>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81483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24B9C-3D41-2DF0-D8A3-AE6C206DFFFD}"/>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4CF2BD-B443-0579-C800-5926FE52D5A0}"/>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06EE6B3-C909-F1BF-2B29-0B3F15007BD6}"/>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9B43EF57-C498-6CE5-823A-5A2A7FCC744F}"/>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6" name="Footer Placeholder 5">
            <a:extLst>
              <a:ext uri="{FF2B5EF4-FFF2-40B4-BE49-F238E27FC236}">
                <a16:creationId xmlns:a16="http://schemas.microsoft.com/office/drawing/2014/main" id="{784B0522-9DD8-48F0-BF71-6899ED1C33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BBE21-9587-6C21-A046-2B7E116BCF54}"/>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2773292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CCF1-240F-2107-CAD1-65426B5DC74E}"/>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4C6AC1-7713-0861-067A-E47DC7A6C7DC}"/>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BC79DE7E-2A8E-16C5-908A-03287B178B60}"/>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8F38AA3A-EDC5-BED4-293E-0953EEF547F8}"/>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6" name="Footer Placeholder 5">
            <a:extLst>
              <a:ext uri="{FF2B5EF4-FFF2-40B4-BE49-F238E27FC236}">
                <a16:creationId xmlns:a16="http://schemas.microsoft.com/office/drawing/2014/main" id="{71B71AC3-49DF-8DD4-B020-EEA3979A97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D76D20-B23D-A9F5-2FC9-7F67C67512A0}"/>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3160108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F620-844B-B716-6617-1D74406886A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CCB75-AAF4-2532-247E-DEDDEA70B2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F994C1-020E-9098-04A1-98E57CA66A46}"/>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5" name="Footer Placeholder 4">
            <a:extLst>
              <a:ext uri="{FF2B5EF4-FFF2-40B4-BE49-F238E27FC236}">
                <a16:creationId xmlns:a16="http://schemas.microsoft.com/office/drawing/2014/main" id="{8BB524B9-D80A-0E74-CE17-B09A7994C0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33F1C7-F4D5-746D-CEC0-83194877073B}"/>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3650662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85B70D-B60A-1AD3-32DF-AE74C2B50869}"/>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463A07-2C13-8862-81E1-DA884A0006EE}"/>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D548F1-D8A6-4824-FB67-EE6D0034534D}"/>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5" name="Footer Placeholder 4">
            <a:extLst>
              <a:ext uri="{FF2B5EF4-FFF2-40B4-BE49-F238E27FC236}">
                <a16:creationId xmlns:a16="http://schemas.microsoft.com/office/drawing/2014/main" id="{57B3C354-3D3C-4292-32F2-8D8F965927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42F1D3-A312-6D18-362B-7208012FA10E}"/>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3657356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768966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5933-E329-1C6E-0059-629D800DF688}"/>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nb-NO"/>
          </a:p>
        </p:txBody>
      </p:sp>
      <p:sp>
        <p:nvSpPr>
          <p:cNvPr id="3" name="Subtitle 2">
            <a:extLst>
              <a:ext uri="{FF2B5EF4-FFF2-40B4-BE49-F238E27FC236}">
                <a16:creationId xmlns:a16="http://schemas.microsoft.com/office/drawing/2014/main" id="{98D65E00-A85C-76D5-2A8F-3A94D34488FF}"/>
              </a:ext>
            </a:extLst>
          </p:cNvPr>
          <p:cNvSpPr>
            <a:spLocks noGrp="1"/>
          </p:cNvSpPr>
          <p:nvPr>
            <p:ph type="subTitle" idx="1"/>
          </p:nvPr>
        </p:nvSpPr>
        <p:spPr>
          <a:xfrm>
            <a:off x="1828800" y="4322446"/>
            <a:ext cx="10972800" cy="1986914"/>
          </a:xfrm>
        </p:spPr>
        <p:txBody>
          <a:bodyPr/>
          <a:lstStyle>
            <a:lvl1pPr marL="0" indent="0" algn="ctr">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endParaRPr lang="nb-NO"/>
          </a:p>
        </p:txBody>
      </p:sp>
    </p:spTree>
    <p:extLst>
      <p:ext uri="{BB962C8B-B14F-4D97-AF65-F5344CB8AC3E}">
        <p14:creationId xmlns:p14="http://schemas.microsoft.com/office/powerpoint/2010/main" val="1255442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A349-B48C-845C-D2F3-74D10015F071}"/>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AA2A0B4B-A854-1871-269B-DEA9DF3E67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E64D97F0-401E-6018-8370-B89AEF2504FF}"/>
              </a:ext>
            </a:extLst>
          </p:cNvPr>
          <p:cNvSpPr>
            <a:spLocks noGrp="1"/>
          </p:cNvSpPr>
          <p:nvPr>
            <p:ph type="dt" sz="half" idx="10"/>
          </p:nvPr>
        </p:nvSpPr>
        <p:spPr/>
        <p:txBody>
          <a:bodyPr/>
          <a:lstStyle/>
          <a:p>
            <a:fld id="{079C2EFE-9C04-4752-9FBE-827F01AD7597}" type="datetimeFigureOut">
              <a:rPr lang="nb-NO" smtClean="0"/>
              <a:t>04.02.2026</a:t>
            </a:fld>
            <a:endParaRPr lang="nb-NO"/>
          </a:p>
        </p:txBody>
      </p:sp>
      <p:sp>
        <p:nvSpPr>
          <p:cNvPr id="5" name="Footer Placeholder 4">
            <a:extLst>
              <a:ext uri="{FF2B5EF4-FFF2-40B4-BE49-F238E27FC236}">
                <a16:creationId xmlns:a16="http://schemas.microsoft.com/office/drawing/2014/main" id="{BEFA28C2-0F9C-4940-3486-766925DC805B}"/>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4D9D60F-1A0B-13F5-2754-01E360438FD8}"/>
              </a:ext>
            </a:extLst>
          </p:cNvPr>
          <p:cNvSpPr>
            <a:spLocks noGrp="1"/>
          </p:cNvSpPr>
          <p:nvPr>
            <p:ph type="sldNum" sz="quarter" idx="12"/>
          </p:nvPr>
        </p:nvSpPr>
        <p:spPr/>
        <p:txBody>
          <a:bodyPr/>
          <a:lstStyle/>
          <a:p>
            <a:fld id="{83C72186-AF70-4CAA-BEA5-8C4411AE0AB1}" type="slidenum">
              <a:rPr lang="nb-NO" smtClean="0"/>
              <a:t>‹#›</a:t>
            </a:fld>
            <a:endParaRPr lang="nb-NO"/>
          </a:p>
        </p:txBody>
      </p:sp>
    </p:spTree>
    <p:extLst>
      <p:ext uri="{BB962C8B-B14F-4D97-AF65-F5344CB8AC3E}">
        <p14:creationId xmlns:p14="http://schemas.microsoft.com/office/powerpoint/2010/main" val="161661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C0164-BA0F-6F62-365A-5E92B3F895A4}"/>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093A0B51-1ED3-D8B2-A29B-F028269AE69B}"/>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18" indent="0">
              <a:buNone/>
              <a:defRPr sz="2400">
                <a:solidFill>
                  <a:schemeClr val="tx1">
                    <a:tint val="75000"/>
                  </a:schemeClr>
                </a:solidFill>
              </a:defRPr>
            </a:lvl2pPr>
            <a:lvl3pPr marL="1097236" indent="0">
              <a:buNone/>
              <a:defRPr sz="2160">
                <a:solidFill>
                  <a:schemeClr val="tx1">
                    <a:tint val="75000"/>
                  </a:schemeClr>
                </a:solidFill>
              </a:defRPr>
            </a:lvl3pPr>
            <a:lvl4pPr marL="1645854" indent="0">
              <a:buNone/>
              <a:defRPr sz="1920">
                <a:solidFill>
                  <a:schemeClr val="tx1">
                    <a:tint val="75000"/>
                  </a:schemeClr>
                </a:solidFill>
              </a:defRPr>
            </a:lvl4pPr>
            <a:lvl5pPr marL="2194472" indent="0">
              <a:buNone/>
              <a:defRPr sz="1920">
                <a:solidFill>
                  <a:schemeClr val="tx1">
                    <a:tint val="75000"/>
                  </a:schemeClr>
                </a:solidFill>
              </a:defRPr>
            </a:lvl5pPr>
            <a:lvl6pPr marL="2743091" indent="0">
              <a:buNone/>
              <a:defRPr sz="1920">
                <a:solidFill>
                  <a:schemeClr val="tx1">
                    <a:tint val="75000"/>
                  </a:schemeClr>
                </a:solidFill>
              </a:defRPr>
            </a:lvl6pPr>
            <a:lvl7pPr marL="3291708" indent="0">
              <a:buNone/>
              <a:defRPr sz="1920">
                <a:solidFill>
                  <a:schemeClr val="tx1">
                    <a:tint val="75000"/>
                  </a:schemeClr>
                </a:solidFill>
              </a:defRPr>
            </a:lvl7pPr>
            <a:lvl8pPr marL="3840326" indent="0">
              <a:buNone/>
              <a:defRPr sz="1920">
                <a:solidFill>
                  <a:schemeClr val="tx1">
                    <a:tint val="75000"/>
                  </a:schemeClr>
                </a:solidFill>
              </a:defRPr>
            </a:lvl8pPr>
            <a:lvl9pPr marL="4388945"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BBA4F0-3A9F-0A78-EC87-1CC2D154D9AC}"/>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5" name="Footer Placeholder 4">
            <a:extLst>
              <a:ext uri="{FF2B5EF4-FFF2-40B4-BE49-F238E27FC236}">
                <a16:creationId xmlns:a16="http://schemas.microsoft.com/office/drawing/2014/main" id="{8A6F6E8C-465F-5B26-4986-2EC9FF42D963}"/>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DF33463-EB66-BD01-1044-77568A5C9454}"/>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2741931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655D-EFB5-3BC8-FF79-60807D58F0F2}"/>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39A75E85-E728-97E4-8845-485F3CDC25FA}"/>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E0DD8DD0-03B5-42EE-52E9-F9F9B54699ED}"/>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03E92F03-F59F-5D40-A1B8-614E04FB8014}"/>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6" name="Footer Placeholder 5">
            <a:extLst>
              <a:ext uri="{FF2B5EF4-FFF2-40B4-BE49-F238E27FC236}">
                <a16:creationId xmlns:a16="http://schemas.microsoft.com/office/drawing/2014/main" id="{21AEE02F-CDDA-FF70-5EB2-2CBB35EE26A0}"/>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87409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EE93-B72C-80B0-60B4-653701E76B99}"/>
              </a:ext>
            </a:extLst>
          </p:cNvPr>
          <p:cNvSpPr>
            <a:spLocks noGrp="1"/>
          </p:cNvSpPr>
          <p:nvPr>
            <p:ph type="title"/>
          </p:nvPr>
        </p:nvSpPr>
        <p:spPr>
          <a:xfrm>
            <a:off x="1007746" y="438150"/>
            <a:ext cx="12618720" cy="1590676"/>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DA7EDF9E-41CB-8325-4E0F-9952255A99C6}"/>
              </a:ext>
            </a:extLst>
          </p:cNvPr>
          <p:cNvSpPr>
            <a:spLocks noGrp="1"/>
          </p:cNvSpPr>
          <p:nvPr>
            <p:ph type="body" idx="1"/>
          </p:nvPr>
        </p:nvSpPr>
        <p:spPr>
          <a:xfrm>
            <a:off x="1007746" y="2017396"/>
            <a:ext cx="6189344" cy="988694"/>
          </a:xfrm>
        </p:spPr>
        <p:txBody>
          <a:bodyPr anchor="b"/>
          <a:lstStyle>
            <a:lvl1pPr marL="0" indent="0">
              <a:buNone/>
              <a:defRPr sz="2880" b="1"/>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317E5042-28EA-82E8-E531-5AF351BD85D8}"/>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9B775ECA-9222-42E7-7B43-F21F36609055}"/>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9344F209-BC60-99AB-4A15-F7304264198E}"/>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329ADE63-4716-4976-8ABD-863E58F7639B}"/>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8" name="Footer Placeholder 7">
            <a:extLst>
              <a:ext uri="{FF2B5EF4-FFF2-40B4-BE49-F238E27FC236}">
                <a16:creationId xmlns:a16="http://schemas.microsoft.com/office/drawing/2014/main" id="{14E0D22B-CA0F-D6ED-224A-558AB0CBF251}"/>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5B64C198-E6B5-03C2-96DD-F11963C6EDD1}"/>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3185793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D134-56BB-ED77-D0F4-2757E01898A9}"/>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F8C3F8B2-A7D0-1B0E-4323-75A199342A6B}"/>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4" name="Footer Placeholder 3">
            <a:extLst>
              <a:ext uri="{FF2B5EF4-FFF2-40B4-BE49-F238E27FC236}">
                <a16:creationId xmlns:a16="http://schemas.microsoft.com/office/drawing/2014/main" id="{B2D8377C-21A4-866F-4E93-590CAAD3C9BC}"/>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F788A46-1B01-2D20-8BD4-B330B3792210}"/>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131799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30C144-5D88-9BBF-D7CB-5E0CF56910B3}"/>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3" name="Footer Placeholder 2">
            <a:extLst>
              <a:ext uri="{FF2B5EF4-FFF2-40B4-BE49-F238E27FC236}">
                <a16:creationId xmlns:a16="http://schemas.microsoft.com/office/drawing/2014/main" id="{1F72461C-A8B2-40B1-3273-359C3A9499D6}"/>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5C1E7DF0-BCA5-956A-9FA9-7E668F6DBCEF}"/>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3172348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B9941-BF15-F3B2-0FCC-97AAFD6E28EE}"/>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1B765A16-4F44-630E-7D01-BADCCD2DF538}"/>
              </a:ext>
            </a:extLst>
          </p:cNvPr>
          <p:cNvSpPr>
            <a:spLocks noGrp="1"/>
          </p:cNvSpPr>
          <p:nvPr>
            <p:ph idx="1"/>
          </p:nvPr>
        </p:nvSpPr>
        <p:spPr>
          <a:xfrm>
            <a:off x="6219826" y="1184912"/>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7C5752FE-3557-8124-6649-2FAF6BD5166E}"/>
              </a:ext>
            </a:extLst>
          </p:cNvPr>
          <p:cNvSpPr>
            <a:spLocks noGrp="1"/>
          </p:cNvSpPr>
          <p:nvPr>
            <p:ph type="body" sz="half" idx="2"/>
          </p:nvPr>
        </p:nvSpPr>
        <p:spPr>
          <a:xfrm>
            <a:off x="1007746" y="2468880"/>
            <a:ext cx="4718684" cy="4573906"/>
          </a:xfrm>
        </p:spPr>
        <p:txBody>
          <a:bodyPr/>
          <a:lstStyle>
            <a:lvl1pPr marL="0" indent="0">
              <a:buNone/>
              <a:defRPr sz="1920"/>
            </a:lvl1pPr>
            <a:lvl2pPr marL="548618" indent="0">
              <a:buNone/>
              <a:defRPr sz="1680"/>
            </a:lvl2pPr>
            <a:lvl3pPr marL="1097236" indent="0">
              <a:buNone/>
              <a:defRPr sz="1440"/>
            </a:lvl3pPr>
            <a:lvl4pPr marL="1645854" indent="0">
              <a:buNone/>
              <a:defRPr sz="1200"/>
            </a:lvl4pPr>
            <a:lvl5pPr marL="2194472" indent="0">
              <a:buNone/>
              <a:defRPr sz="1200"/>
            </a:lvl5pPr>
            <a:lvl6pPr marL="2743091" indent="0">
              <a:buNone/>
              <a:defRPr sz="1200"/>
            </a:lvl6pPr>
            <a:lvl7pPr marL="3291708" indent="0">
              <a:buNone/>
              <a:defRPr sz="1200"/>
            </a:lvl7pPr>
            <a:lvl8pPr marL="3840326" indent="0">
              <a:buNone/>
              <a:defRPr sz="1200"/>
            </a:lvl8pPr>
            <a:lvl9pPr marL="4388945"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3DE2FD0E-527D-0D2D-57D0-42784625A341}"/>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6" name="Footer Placeholder 5">
            <a:extLst>
              <a:ext uri="{FF2B5EF4-FFF2-40B4-BE49-F238E27FC236}">
                <a16:creationId xmlns:a16="http://schemas.microsoft.com/office/drawing/2014/main" id="{5EA79060-C4FF-BA0D-5361-1FA22C0BE10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34513F95-8999-6F80-F481-688325523958}"/>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14500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58ACA-F325-4526-2BB8-B822049C07A7}"/>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B629E3D7-7D82-44A0-23B5-2BD9E96164A7}"/>
              </a:ext>
            </a:extLst>
          </p:cNvPr>
          <p:cNvSpPr>
            <a:spLocks noGrp="1"/>
          </p:cNvSpPr>
          <p:nvPr>
            <p:ph type="pic" idx="1"/>
          </p:nvPr>
        </p:nvSpPr>
        <p:spPr>
          <a:xfrm>
            <a:off x="6219826" y="1184912"/>
            <a:ext cx="7406640" cy="5848350"/>
          </a:xfrm>
        </p:spPr>
        <p:txBody>
          <a:bodyPr/>
          <a:lstStyle>
            <a:lvl1pPr marL="0" indent="0">
              <a:buNone/>
              <a:defRPr sz="3840"/>
            </a:lvl1pPr>
            <a:lvl2pPr marL="548618" indent="0">
              <a:buNone/>
              <a:defRPr sz="3360"/>
            </a:lvl2pPr>
            <a:lvl3pPr marL="1097236" indent="0">
              <a:buNone/>
              <a:defRPr sz="2880"/>
            </a:lvl3pPr>
            <a:lvl4pPr marL="1645854" indent="0">
              <a:buNone/>
              <a:defRPr sz="2400"/>
            </a:lvl4pPr>
            <a:lvl5pPr marL="2194472" indent="0">
              <a:buNone/>
              <a:defRPr sz="2400"/>
            </a:lvl5pPr>
            <a:lvl6pPr marL="2743091" indent="0">
              <a:buNone/>
              <a:defRPr sz="2400"/>
            </a:lvl6pPr>
            <a:lvl7pPr marL="3291708" indent="0">
              <a:buNone/>
              <a:defRPr sz="2400"/>
            </a:lvl7pPr>
            <a:lvl8pPr marL="3840326" indent="0">
              <a:buNone/>
              <a:defRPr sz="2400"/>
            </a:lvl8pPr>
            <a:lvl9pPr marL="4388945" indent="0">
              <a:buNone/>
              <a:defRPr sz="2400"/>
            </a:lvl9pPr>
          </a:lstStyle>
          <a:p>
            <a:endParaRPr lang="nb-NO"/>
          </a:p>
        </p:txBody>
      </p:sp>
      <p:sp>
        <p:nvSpPr>
          <p:cNvPr id="4" name="Text Placeholder 3">
            <a:extLst>
              <a:ext uri="{FF2B5EF4-FFF2-40B4-BE49-F238E27FC236}">
                <a16:creationId xmlns:a16="http://schemas.microsoft.com/office/drawing/2014/main" id="{AC4A44DB-2266-E735-7667-AC148EA737A5}"/>
              </a:ext>
            </a:extLst>
          </p:cNvPr>
          <p:cNvSpPr>
            <a:spLocks noGrp="1"/>
          </p:cNvSpPr>
          <p:nvPr>
            <p:ph type="body" sz="half" idx="2"/>
          </p:nvPr>
        </p:nvSpPr>
        <p:spPr>
          <a:xfrm>
            <a:off x="1007746" y="2468880"/>
            <a:ext cx="4718684" cy="4573906"/>
          </a:xfrm>
        </p:spPr>
        <p:txBody>
          <a:bodyPr/>
          <a:lstStyle>
            <a:lvl1pPr marL="0" indent="0">
              <a:buNone/>
              <a:defRPr sz="1920"/>
            </a:lvl1pPr>
            <a:lvl2pPr marL="548618" indent="0">
              <a:buNone/>
              <a:defRPr sz="1680"/>
            </a:lvl2pPr>
            <a:lvl3pPr marL="1097236" indent="0">
              <a:buNone/>
              <a:defRPr sz="1440"/>
            </a:lvl3pPr>
            <a:lvl4pPr marL="1645854" indent="0">
              <a:buNone/>
              <a:defRPr sz="1200"/>
            </a:lvl4pPr>
            <a:lvl5pPr marL="2194472" indent="0">
              <a:buNone/>
              <a:defRPr sz="1200"/>
            </a:lvl5pPr>
            <a:lvl6pPr marL="2743091" indent="0">
              <a:buNone/>
              <a:defRPr sz="1200"/>
            </a:lvl6pPr>
            <a:lvl7pPr marL="3291708" indent="0">
              <a:buNone/>
              <a:defRPr sz="1200"/>
            </a:lvl7pPr>
            <a:lvl8pPr marL="3840326" indent="0">
              <a:buNone/>
              <a:defRPr sz="1200"/>
            </a:lvl8pPr>
            <a:lvl9pPr marL="4388945"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5C1EB1CF-2C30-EDD1-A2CF-7B8ED0AADAAE}"/>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6" name="Footer Placeholder 5">
            <a:extLst>
              <a:ext uri="{FF2B5EF4-FFF2-40B4-BE49-F238E27FC236}">
                <a16:creationId xmlns:a16="http://schemas.microsoft.com/office/drawing/2014/main" id="{3F804570-5E11-70E3-C3D5-D23696C9A44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8C886C4A-9DF4-9A22-2862-36022CF31D72}"/>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3088275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0A33-4910-5349-6830-5C6DDA2E5B99}"/>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DC050223-9E65-7FC0-3AA2-06B6C77A86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9C05C907-B667-537D-E177-C9469079905D}"/>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5" name="Footer Placeholder 4">
            <a:extLst>
              <a:ext uri="{FF2B5EF4-FFF2-40B4-BE49-F238E27FC236}">
                <a16:creationId xmlns:a16="http://schemas.microsoft.com/office/drawing/2014/main" id="{D8E96803-6314-5D3F-71A8-BC9302F09BD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D807A3C5-7ACF-A932-C961-02B810B9706C}"/>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521393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21297-8D51-2475-213B-9848E513B59D}"/>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7B2F31CA-DD0E-4D5D-39E5-208726E54EE7}"/>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60F0F858-EE54-731D-99B0-1E83CBCE635F}"/>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5" name="Footer Placeholder 4">
            <a:extLst>
              <a:ext uri="{FF2B5EF4-FFF2-40B4-BE49-F238E27FC236}">
                <a16:creationId xmlns:a16="http://schemas.microsoft.com/office/drawing/2014/main" id="{AF1C7554-4BF8-7163-AA0C-AF78AC92EA49}"/>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66D27F1B-C576-721A-1F81-E373C544930E}"/>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3493486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473" lvl="0" indent="-548605">
              <a:spcBef>
                <a:spcPts val="0"/>
              </a:spcBef>
              <a:spcAft>
                <a:spcPts val="0"/>
              </a:spcAft>
              <a:buSzPts val="1800"/>
              <a:buChar char="●"/>
              <a:defRPr/>
            </a:lvl1pPr>
            <a:lvl2pPr marL="1462945" lvl="1" indent="-507967">
              <a:spcBef>
                <a:spcPts val="0"/>
              </a:spcBef>
              <a:spcAft>
                <a:spcPts val="0"/>
              </a:spcAft>
              <a:buSzPts val="1400"/>
              <a:buChar char="○"/>
              <a:defRPr/>
            </a:lvl2pPr>
            <a:lvl3pPr marL="2194417" lvl="2" indent="-507967">
              <a:spcBef>
                <a:spcPts val="0"/>
              </a:spcBef>
              <a:spcAft>
                <a:spcPts val="0"/>
              </a:spcAft>
              <a:buSzPts val="1400"/>
              <a:buChar char="■"/>
              <a:defRPr/>
            </a:lvl3pPr>
            <a:lvl4pPr marL="2925890" lvl="3" indent="-507967">
              <a:spcBef>
                <a:spcPts val="0"/>
              </a:spcBef>
              <a:spcAft>
                <a:spcPts val="0"/>
              </a:spcAft>
              <a:buSzPts val="1400"/>
              <a:buChar char="●"/>
              <a:defRPr/>
            </a:lvl4pPr>
            <a:lvl5pPr marL="3657362" lvl="4" indent="-507967">
              <a:spcBef>
                <a:spcPts val="0"/>
              </a:spcBef>
              <a:spcAft>
                <a:spcPts val="0"/>
              </a:spcAft>
              <a:buSzPts val="1400"/>
              <a:buChar char="○"/>
              <a:defRPr/>
            </a:lvl5pPr>
            <a:lvl6pPr marL="4388836" lvl="5" indent="-507967">
              <a:spcBef>
                <a:spcPts val="0"/>
              </a:spcBef>
              <a:spcAft>
                <a:spcPts val="0"/>
              </a:spcAft>
              <a:buSzPts val="1400"/>
              <a:buChar char="■"/>
              <a:defRPr/>
            </a:lvl6pPr>
            <a:lvl7pPr marL="5120308" lvl="6" indent="-507967">
              <a:spcBef>
                <a:spcPts val="0"/>
              </a:spcBef>
              <a:spcAft>
                <a:spcPts val="0"/>
              </a:spcAft>
              <a:buSzPts val="1400"/>
              <a:buChar char="●"/>
              <a:defRPr/>
            </a:lvl7pPr>
            <a:lvl8pPr marL="5851780" lvl="7" indent="-507967">
              <a:spcBef>
                <a:spcPts val="0"/>
              </a:spcBef>
              <a:spcAft>
                <a:spcPts val="0"/>
              </a:spcAft>
              <a:buSzPts val="1400"/>
              <a:buChar char="○"/>
              <a:defRPr/>
            </a:lvl8pPr>
            <a:lvl9pPr marL="6583253" lvl="8" indent="-507967">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57781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98720" y="1843960"/>
            <a:ext cx="6399840" cy="5466240"/>
          </a:xfrm>
          <a:prstGeom prst="rect">
            <a:avLst/>
          </a:prstGeom>
        </p:spPr>
        <p:txBody>
          <a:bodyPr spcFirstLastPara="1" wrap="square" lIns="91425" tIns="91425" rIns="91425" bIns="91425" anchor="t" anchorCtr="0">
            <a:normAutofit/>
          </a:bodyPr>
          <a:lstStyle>
            <a:lvl1pPr marL="731473" lvl="0" indent="-507967">
              <a:spcBef>
                <a:spcPts val="0"/>
              </a:spcBef>
              <a:spcAft>
                <a:spcPts val="0"/>
              </a:spcAft>
              <a:buSzPts val="1400"/>
              <a:buChar char="●"/>
              <a:defRPr sz="2240"/>
            </a:lvl1pPr>
            <a:lvl2pPr marL="1462945" lvl="1" indent="-487649">
              <a:spcBef>
                <a:spcPts val="0"/>
              </a:spcBef>
              <a:spcAft>
                <a:spcPts val="0"/>
              </a:spcAft>
              <a:buSzPts val="1200"/>
              <a:buChar char="○"/>
              <a:defRPr sz="1920"/>
            </a:lvl2pPr>
            <a:lvl3pPr marL="2194417" lvl="2" indent="-487649">
              <a:spcBef>
                <a:spcPts val="0"/>
              </a:spcBef>
              <a:spcAft>
                <a:spcPts val="0"/>
              </a:spcAft>
              <a:buSzPts val="1200"/>
              <a:buChar char="■"/>
              <a:defRPr sz="1920"/>
            </a:lvl3pPr>
            <a:lvl4pPr marL="2925890" lvl="3" indent="-487649">
              <a:spcBef>
                <a:spcPts val="0"/>
              </a:spcBef>
              <a:spcAft>
                <a:spcPts val="0"/>
              </a:spcAft>
              <a:buSzPts val="1200"/>
              <a:buChar char="●"/>
              <a:defRPr sz="1920"/>
            </a:lvl4pPr>
            <a:lvl5pPr marL="3657362" lvl="4" indent="-487649">
              <a:spcBef>
                <a:spcPts val="0"/>
              </a:spcBef>
              <a:spcAft>
                <a:spcPts val="0"/>
              </a:spcAft>
              <a:buSzPts val="1200"/>
              <a:buChar char="○"/>
              <a:defRPr sz="1920"/>
            </a:lvl5pPr>
            <a:lvl6pPr marL="4388836" lvl="5" indent="-487649">
              <a:spcBef>
                <a:spcPts val="0"/>
              </a:spcBef>
              <a:spcAft>
                <a:spcPts val="0"/>
              </a:spcAft>
              <a:buSzPts val="1200"/>
              <a:buChar char="■"/>
              <a:defRPr sz="1920"/>
            </a:lvl6pPr>
            <a:lvl7pPr marL="5120308" lvl="6" indent="-487649">
              <a:spcBef>
                <a:spcPts val="0"/>
              </a:spcBef>
              <a:spcAft>
                <a:spcPts val="0"/>
              </a:spcAft>
              <a:buSzPts val="1200"/>
              <a:buChar char="●"/>
              <a:defRPr sz="1920"/>
            </a:lvl7pPr>
            <a:lvl8pPr marL="5851780" lvl="7" indent="-487649">
              <a:spcBef>
                <a:spcPts val="0"/>
              </a:spcBef>
              <a:spcAft>
                <a:spcPts val="0"/>
              </a:spcAft>
              <a:buSzPts val="1200"/>
              <a:buChar char="○"/>
              <a:defRPr sz="1920"/>
            </a:lvl8pPr>
            <a:lvl9pPr marL="6583253" lvl="8" indent="-487649">
              <a:spcBef>
                <a:spcPts val="0"/>
              </a:spcBef>
              <a:spcAft>
                <a:spcPts val="0"/>
              </a:spcAft>
              <a:buSzPts val="1200"/>
              <a:buChar char="■"/>
              <a:defRPr sz="1920"/>
            </a:lvl9pPr>
          </a:lstStyle>
          <a:p>
            <a:endParaRPr/>
          </a:p>
        </p:txBody>
      </p:sp>
      <p:sp>
        <p:nvSpPr>
          <p:cNvPr id="23" name="Google Shape;23;p5"/>
          <p:cNvSpPr txBox="1">
            <a:spLocks noGrp="1"/>
          </p:cNvSpPr>
          <p:nvPr>
            <p:ph type="body" idx="2"/>
          </p:nvPr>
        </p:nvSpPr>
        <p:spPr>
          <a:xfrm>
            <a:off x="7731840" y="1843960"/>
            <a:ext cx="6399840" cy="5466240"/>
          </a:xfrm>
          <a:prstGeom prst="rect">
            <a:avLst/>
          </a:prstGeom>
        </p:spPr>
        <p:txBody>
          <a:bodyPr spcFirstLastPara="1" wrap="square" lIns="91425" tIns="91425" rIns="91425" bIns="91425" anchor="t" anchorCtr="0">
            <a:normAutofit/>
          </a:bodyPr>
          <a:lstStyle>
            <a:lvl1pPr marL="731473" lvl="0" indent="-507967">
              <a:spcBef>
                <a:spcPts val="0"/>
              </a:spcBef>
              <a:spcAft>
                <a:spcPts val="0"/>
              </a:spcAft>
              <a:buSzPts val="1400"/>
              <a:buChar char="●"/>
              <a:defRPr sz="2240"/>
            </a:lvl1pPr>
            <a:lvl2pPr marL="1462945" lvl="1" indent="-487649">
              <a:spcBef>
                <a:spcPts val="0"/>
              </a:spcBef>
              <a:spcAft>
                <a:spcPts val="0"/>
              </a:spcAft>
              <a:buSzPts val="1200"/>
              <a:buChar char="○"/>
              <a:defRPr sz="1920"/>
            </a:lvl2pPr>
            <a:lvl3pPr marL="2194417" lvl="2" indent="-487649">
              <a:spcBef>
                <a:spcPts val="0"/>
              </a:spcBef>
              <a:spcAft>
                <a:spcPts val="0"/>
              </a:spcAft>
              <a:buSzPts val="1200"/>
              <a:buChar char="■"/>
              <a:defRPr sz="1920"/>
            </a:lvl3pPr>
            <a:lvl4pPr marL="2925890" lvl="3" indent="-487649">
              <a:spcBef>
                <a:spcPts val="0"/>
              </a:spcBef>
              <a:spcAft>
                <a:spcPts val="0"/>
              </a:spcAft>
              <a:buSzPts val="1200"/>
              <a:buChar char="●"/>
              <a:defRPr sz="1920"/>
            </a:lvl4pPr>
            <a:lvl5pPr marL="3657362" lvl="4" indent="-487649">
              <a:spcBef>
                <a:spcPts val="0"/>
              </a:spcBef>
              <a:spcAft>
                <a:spcPts val="0"/>
              </a:spcAft>
              <a:buSzPts val="1200"/>
              <a:buChar char="○"/>
              <a:defRPr sz="1920"/>
            </a:lvl5pPr>
            <a:lvl6pPr marL="4388836" lvl="5" indent="-487649">
              <a:spcBef>
                <a:spcPts val="0"/>
              </a:spcBef>
              <a:spcAft>
                <a:spcPts val="0"/>
              </a:spcAft>
              <a:buSzPts val="1200"/>
              <a:buChar char="■"/>
              <a:defRPr sz="1920"/>
            </a:lvl6pPr>
            <a:lvl7pPr marL="5120308" lvl="6" indent="-487649">
              <a:spcBef>
                <a:spcPts val="0"/>
              </a:spcBef>
              <a:spcAft>
                <a:spcPts val="0"/>
              </a:spcAft>
              <a:buSzPts val="1200"/>
              <a:buChar char="●"/>
              <a:defRPr sz="1920"/>
            </a:lvl7pPr>
            <a:lvl8pPr marL="5851780" lvl="7" indent="-487649">
              <a:spcBef>
                <a:spcPts val="0"/>
              </a:spcBef>
              <a:spcAft>
                <a:spcPts val="0"/>
              </a:spcAft>
              <a:buSzPts val="1200"/>
              <a:buChar char="○"/>
              <a:defRPr sz="1920"/>
            </a:lvl8pPr>
            <a:lvl9pPr marL="6583253" lvl="8" indent="-487649">
              <a:spcBef>
                <a:spcPts val="0"/>
              </a:spcBef>
              <a:spcAft>
                <a:spcPts val="0"/>
              </a:spcAft>
              <a:buSzPts val="1200"/>
              <a:buChar char="■"/>
              <a:defRPr sz="1920"/>
            </a:lvl9pPr>
          </a:lstStyle>
          <a:p>
            <a:endParaRPr/>
          </a:p>
        </p:txBody>
      </p:sp>
      <p:sp>
        <p:nvSpPr>
          <p:cNvPr id="24" name="Google Shape;24;p5"/>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3416354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7315200" y="-200"/>
            <a:ext cx="7315200" cy="8229600"/>
          </a:xfrm>
          <a:prstGeom prst="rect">
            <a:avLst/>
          </a:prstGeom>
          <a:solidFill>
            <a:schemeClr val="lt2"/>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880"/>
          </a:p>
        </p:txBody>
      </p:sp>
      <p:sp>
        <p:nvSpPr>
          <p:cNvPr id="37" name="Google Shape;37;p9"/>
          <p:cNvSpPr txBox="1">
            <a:spLocks noGrp="1"/>
          </p:cNvSpPr>
          <p:nvPr>
            <p:ph type="title"/>
          </p:nvPr>
        </p:nvSpPr>
        <p:spPr>
          <a:xfrm>
            <a:off x="424800" y="1973080"/>
            <a:ext cx="6472320" cy="237168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6720"/>
            </a:lvl1pPr>
            <a:lvl2pPr lvl="1" algn="ctr">
              <a:spcBef>
                <a:spcPts val="0"/>
              </a:spcBef>
              <a:spcAft>
                <a:spcPts val="0"/>
              </a:spcAft>
              <a:buSzPts val="4200"/>
              <a:buNone/>
              <a:defRPr sz="6720"/>
            </a:lvl2pPr>
            <a:lvl3pPr lvl="2" algn="ctr">
              <a:spcBef>
                <a:spcPts val="0"/>
              </a:spcBef>
              <a:spcAft>
                <a:spcPts val="0"/>
              </a:spcAft>
              <a:buSzPts val="4200"/>
              <a:buNone/>
              <a:defRPr sz="6720"/>
            </a:lvl3pPr>
            <a:lvl4pPr lvl="3" algn="ctr">
              <a:spcBef>
                <a:spcPts val="0"/>
              </a:spcBef>
              <a:spcAft>
                <a:spcPts val="0"/>
              </a:spcAft>
              <a:buSzPts val="4200"/>
              <a:buNone/>
              <a:defRPr sz="6720"/>
            </a:lvl4pPr>
            <a:lvl5pPr lvl="4" algn="ctr">
              <a:spcBef>
                <a:spcPts val="0"/>
              </a:spcBef>
              <a:spcAft>
                <a:spcPts val="0"/>
              </a:spcAft>
              <a:buSzPts val="4200"/>
              <a:buNone/>
              <a:defRPr sz="6720"/>
            </a:lvl5pPr>
            <a:lvl6pPr lvl="5" algn="ctr">
              <a:spcBef>
                <a:spcPts val="0"/>
              </a:spcBef>
              <a:spcAft>
                <a:spcPts val="0"/>
              </a:spcAft>
              <a:buSzPts val="4200"/>
              <a:buNone/>
              <a:defRPr sz="6720"/>
            </a:lvl6pPr>
            <a:lvl7pPr lvl="6" algn="ctr">
              <a:spcBef>
                <a:spcPts val="0"/>
              </a:spcBef>
              <a:spcAft>
                <a:spcPts val="0"/>
              </a:spcAft>
              <a:buSzPts val="4200"/>
              <a:buNone/>
              <a:defRPr sz="6720"/>
            </a:lvl7pPr>
            <a:lvl8pPr lvl="7" algn="ctr">
              <a:spcBef>
                <a:spcPts val="0"/>
              </a:spcBef>
              <a:spcAft>
                <a:spcPts val="0"/>
              </a:spcAft>
              <a:buSzPts val="4200"/>
              <a:buNone/>
              <a:defRPr sz="6720"/>
            </a:lvl8pPr>
            <a:lvl9pPr lvl="8" algn="ctr">
              <a:spcBef>
                <a:spcPts val="0"/>
              </a:spcBef>
              <a:spcAft>
                <a:spcPts val="0"/>
              </a:spcAft>
              <a:buSzPts val="4200"/>
              <a:buNone/>
              <a:defRPr sz="6720"/>
            </a:lvl9pPr>
          </a:lstStyle>
          <a:p>
            <a:endParaRPr/>
          </a:p>
        </p:txBody>
      </p:sp>
      <p:sp>
        <p:nvSpPr>
          <p:cNvPr id="38" name="Google Shape;38;p9"/>
          <p:cNvSpPr txBox="1">
            <a:spLocks noGrp="1"/>
          </p:cNvSpPr>
          <p:nvPr>
            <p:ph type="subTitle" idx="1"/>
          </p:nvPr>
        </p:nvSpPr>
        <p:spPr>
          <a:xfrm>
            <a:off x="424800" y="4484920"/>
            <a:ext cx="6472320" cy="197616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3360"/>
            </a:lvl1pPr>
            <a:lvl2pPr lvl="1" algn="ctr">
              <a:lnSpc>
                <a:spcPct val="100000"/>
              </a:lnSpc>
              <a:spcBef>
                <a:spcPts val="0"/>
              </a:spcBef>
              <a:spcAft>
                <a:spcPts val="0"/>
              </a:spcAft>
              <a:buSzPts val="2100"/>
              <a:buNone/>
              <a:defRPr sz="3360"/>
            </a:lvl2pPr>
            <a:lvl3pPr lvl="2" algn="ctr">
              <a:lnSpc>
                <a:spcPct val="100000"/>
              </a:lnSpc>
              <a:spcBef>
                <a:spcPts val="0"/>
              </a:spcBef>
              <a:spcAft>
                <a:spcPts val="0"/>
              </a:spcAft>
              <a:buSzPts val="2100"/>
              <a:buNone/>
              <a:defRPr sz="3360"/>
            </a:lvl3pPr>
            <a:lvl4pPr lvl="3" algn="ctr">
              <a:lnSpc>
                <a:spcPct val="100000"/>
              </a:lnSpc>
              <a:spcBef>
                <a:spcPts val="0"/>
              </a:spcBef>
              <a:spcAft>
                <a:spcPts val="0"/>
              </a:spcAft>
              <a:buSzPts val="2100"/>
              <a:buNone/>
              <a:defRPr sz="3360"/>
            </a:lvl4pPr>
            <a:lvl5pPr lvl="4" algn="ctr">
              <a:lnSpc>
                <a:spcPct val="100000"/>
              </a:lnSpc>
              <a:spcBef>
                <a:spcPts val="0"/>
              </a:spcBef>
              <a:spcAft>
                <a:spcPts val="0"/>
              </a:spcAft>
              <a:buSzPts val="2100"/>
              <a:buNone/>
              <a:defRPr sz="3360"/>
            </a:lvl5pPr>
            <a:lvl6pPr lvl="5" algn="ctr">
              <a:lnSpc>
                <a:spcPct val="100000"/>
              </a:lnSpc>
              <a:spcBef>
                <a:spcPts val="0"/>
              </a:spcBef>
              <a:spcAft>
                <a:spcPts val="0"/>
              </a:spcAft>
              <a:buSzPts val="2100"/>
              <a:buNone/>
              <a:defRPr sz="3360"/>
            </a:lvl6pPr>
            <a:lvl7pPr lvl="6" algn="ctr">
              <a:lnSpc>
                <a:spcPct val="100000"/>
              </a:lnSpc>
              <a:spcBef>
                <a:spcPts val="0"/>
              </a:spcBef>
              <a:spcAft>
                <a:spcPts val="0"/>
              </a:spcAft>
              <a:buSzPts val="2100"/>
              <a:buNone/>
              <a:defRPr sz="3360"/>
            </a:lvl7pPr>
            <a:lvl8pPr lvl="7" algn="ctr">
              <a:lnSpc>
                <a:spcPct val="100000"/>
              </a:lnSpc>
              <a:spcBef>
                <a:spcPts val="0"/>
              </a:spcBef>
              <a:spcAft>
                <a:spcPts val="0"/>
              </a:spcAft>
              <a:buSzPts val="2100"/>
              <a:buNone/>
              <a:defRPr sz="3360"/>
            </a:lvl8pPr>
            <a:lvl9pPr lvl="8" algn="ctr">
              <a:lnSpc>
                <a:spcPct val="100000"/>
              </a:lnSpc>
              <a:spcBef>
                <a:spcPts val="0"/>
              </a:spcBef>
              <a:spcAft>
                <a:spcPts val="0"/>
              </a:spcAft>
              <a:buSzPts val="2100"/>
              <a:buNone/>
              <a:defRPr sz="3360"/>
            </a:lvl9pPr>
          </a:lstStyle>
          <a:p>
            <a:endParaRPr/>
          </a:p>
        </p:txBody>
      </p:sp>
      <p:sp>
        <p:nvSpPr>
          <p:cNvPr id="39" name="Google Shape;39;p9"/>
          <p:cNvSpPr txBox="1">
            <a:spLocks noGrp="1"/>
          </p:cNvSpPr>
          <p:nvPr>
            <p:ph type="body" idx="2"/>
          </p:nvPr>
        </p:nvSpPr>
        <p:spPr>
          <a:xfrm>
            <a:off x="7903200" y="1158520"/>
            <a:ext cx="6139200" cy="5912160"/>
          </a:xfrm>
          <a:prstGeom prst="rect">
            <a:avLst/>
          </a:prstGeom>
        </p:spPr>
        <p:txBody>
          <a:bodyPr spcFirstLastPara="1" wrap="square" lIns="91425" tIns="91425" rIns="91425" bIns="91425" anchor="ctr" anchorCtr="0">
            <a:normAutofit/>
          </a:bodyPr>
          <a:lstStyle>
            <a:lvl1pPr marL="731473" lvl="0" indent="-548605">
              <a:spcBef>
                <a:spcPts val="0"/>
              </a:spcBef>
              <a:spcAft>
                <a:spcPts val="0"/>
              </a:spcAft>
              <a:buSzPts val="1800"/>
              <a:buChar char="●"/>
              <a:defRPr/>
            </a:lvl1pPr>
            <a:lvl2pPr marL="1462945" lvl="1" indent="-507967">
              <a:spcBef>
                <a:spcPts val="0"/>
              </a:spcBef>
              <a:spcAft>
                <a:spcPts val="0"/>
              </a:spcAft>
              <a:buSzPts val="1400"/>
              <a:buChar char="○"/>
              <a:defRPr/>
            </a:lvl2pPr>
            <a:lvl3pPr marL="2194417" lvl="2" indent="-507967">
              <a:spcBef>
                <a:spcPts val="0"/>
              </a:spcBef>
              <a:spcAft>
                <a:spcPts val="0"/>
              </a:spcAft>
              <a:buSzPts val="1400"/>
              <a:buChar char="■"/>
              <a:defRPr/>
            </a:lvl3pPr>
            <a:lvl4pPr marL="2925890" lvl="3" indent="-507967">
              <a:spcBef>
                <a:spcPts val="0"/>
              </a:spcBef>
              <a:spcAft>
                <a:spcPts val="0"/>
              </a:spcAft>
              <a:buSzPts val="1400"/>
              <a:buChar char="●"/>
              <a:defRPr/>
            </a:lvl4pPr>
            <a:lvl5pPr marL="3657362" lvl="4" indent="-507967">
              <a:spcBef>
                <a:spcPts val="0"/>
              </a:spcBef>
              <a:spcAft>
                <a:spcPts val="0"/>
              </a:spcAft>
              <a:buSzPts val="1400"/>
              <a:buChar char="○"/>
              <a:defRPr/>
            </a:lvl5pPr>
            <a:lvl6pPr marL="4388836" lvl="5" indent="-507967">
              <a:spcBef>
                <a:spcPts val="0"/>
              </a:spcBef>
              <a:spcAft>
                <a:spcPts val="0"/>
              </a:spcAft>
              <a:buSzPts val="1400"/>
              <a:buChar char="■"/>
              <a:defRPr/>
            </a:lvl6pPr>
            <a:lvl7pPr marL="5120308" lvl="6" indent="-507967">
              <a:spcBef>
                <a:spcPts val="0"/>
              </a:spcBef>
              <a:spcAft>
                <a:spcPts val="0"/>
              </a:spcAft>
              <a:buSzPts val="1400"/>
              <a:buChar char="●"/>
              <a:defRPr/>
            </a:lvl7pPr>
            <a:lvl8pPr marL="5851780" lvl="7" indent="-507967">
              <a:spcBef>
                <a:spcPts val="0"/>
              </a:spcBef>
              <a:spcAft>
                <a:spcPts val="0"/>
              </a:spcAft>
              <a:buSzPts val="1400"/>
              <a:buChar char="○"/>
              <a:defRPr/>
            </a:lvl8pPr>
            <a:lvl9pPr marL="6583253" lvl="8" indent="-507967">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306213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3"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2" y="329571"/>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2" y="1510238"/>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74619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3" y="659130"/>
            <a:ext cx="12593420" cy="963326"/>
          </a:xfrm>
          <a:prstGeom prst="rect">
            <a:avLst/>
          </a:prstGeom>
        </p:spPr>
        <p:txBody>
          <a:bodyPr lIns="0" tIns="0" rIns="0" bIns="0"/>
          <a:lstStyle>
            <a:lvl1pPr marL="0" marR="0" indent="0" algn="l" defTabSz="1097208"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620200" y="3893133"/>
            <a:ext cx="10548533" cy="3037060"/>
          </a:xfrm>
          <a:prstGeom prst="rect">
            <a:avLst/>
          </a:prstGeom>
        </p:spPr>
        <p:txBody>
          <a:bodyPr/>
          <a:lstStyle>
            <a:lvl1pPr marL="274302" indent="-274302">
              <a:buClr>
                <a:schemeClr val="accent4"/>
              </a:buClr>
              <a:buFont typeface="Wingdings" panose="05000000000000000000" pitchFamily="2" charset="2"/>
              <a:buChar char="§"/>
              <a:defRPr sz="216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606041" y="2573995"/>
            <a:ext cx="10548533" cy="1082168"/>
          </a:xfrm>
          <a:prstGeom prst="rect">
            <a:avLst/>
          </a:prstGeom>
        </p:spPr>
        <p:txBody>
          <a:bodyPr lIns="0" tIns="0" rIns="0" bIns="0"/>
          <a:lstStyle>
            <a:lvl1pPr marL="274302" indent="-274302">
              <a:buClr>
                <a:schemeClr val="accent4"/>
              </a:buClr>
              <a:buFont typeface="Wingdings" panose="05000000000000000000" pitchFamily="2" charset="2"/>
              <a:buChar char="§"/>
              <a:defRPr sz="2160" baseline="0">
                <a:solidFill>
                  <a:srgbClr val="332B60"/>
                </a:solidFill>
                <a:latin typeface="Verdana" charset="0"/>
              </a:defRPr>
            </a:lvl1pPr>
            <a:lvl2pPr marL="891482" indent="-342880">
              <a:buClr>
                <a:schemeClr val="accent4"/>
              </a:buClr>
              <a:buFont typeface="Wingdings" panose="05000000000000000000" pitchFamily="2" charset="2"/>
              <a:buChar char="§"/>
              <a:defRPr sz="2160">
                <a:solidFill>
                  <a:srgbClr val="332B60"/>
                </a:solidFill>
              </a:defRPr>
            </a:lvl2pPr>
            <a:lvl3pPr marL="1371510" indent="-274302">
              <a:buClr>
                <a:schemeClr val="accent4"/>
              </a:buClr>
              <a:buFont typeface="Wingdings" panose="05000000000000000000" pitchFamily="2" charset="2"/>
              <a:buChar char="§"/>
              <a:defRPr sz="2160">
                <a:solidFill>
                  <a:srgbClr val="332B60"/>
                </a:solidFill>
              </a:defRPr>
            </a:lvl3pPr>
            <a:lvl4pPr marL="1645813" indent="0">
              <a:buFont typeface="Verdana" panose="020B0604030504040204" pitchFamily="34" charset="0"/>
              <a:buNone/>
              <a:defRPr/>
            </a:lvl4pPr>
          </a:lstStyle>
          <a:p>
            <a:pPr lvl="0"/>
            <a:r>
              <a:rPr lang="et-EE" dirty="0" err="1"/>
              <a:t>Edit</a:t>
            </a:r>
            <a:r>
              <a:rPr lang="et-EE" dirty="0"/>
              <a:t/>
            </a:r>
            <a:r>
              <a:rPr lang="et-EE" dirty="0" err="1"/>
              <a:t>text</a:t>
            </a:r>
            <a:r>
              <a:rPr lang="et-EE" dirty="0"/>
              <a:t/>
            </a:r>
            <a:r>
              <a:rPr lang="et-EE" dirty="0" err="1"/>
              <a:t>here</a:t>
            </a:r>
            <a:endParaRPr lang="et-EE" dirty="0"/>
          </a:p>
          <a:p>
            <a:pPr lvl="1"/>
            <a:r>
              <a:rPr lang="et-EE" dirty="0" err="1"/>
              <a:t>Edit</a:t>
            </a:r>
            <a:r>
              <a:rPr lang="et-EE" dirty="0"/>
              <a:t/>
            </a:r>
            <a:r>
              <a:rPr lang="et-EE" dirty="0" err="1"/>
              <a:t>text</a:t>
            </a:r>
            <a:r>
              <a:rPr lang="et-EE" dirty="0"/>
              <a:t/>
            </a:r>
            <a:r>
              <a:rPr lang="et-EE" dirty="0" err="1"/>
              <a:t>here</a:t>
            </a:r>
            <a:endParaRPr lang="et-EE" dirty="0"/>
          </a:p>
          <a:p>
            <a:pPr lvl="2"/>
            <a:r>
              <a:rPr lang="et-EE" dirty="0" err="1"/>
              <a:t>Edit</a:t>
            </a:r>
            <a:r>
              <a:rPr lang="et-EE" dirty="0"/>
              <a:t/>
            </a:r>
            <a:r>
              <a:rPr lang="et-EE" dirty="0" err="1"/>
              <a:t>text</a:t>
            </a:r>
            <a:r>
              <a:rPr lang="et-EE" dirty="0"/>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606041" y="1954533"/>
            <a:ext cx="10548533" cy="496403"/>
          </a:xfrm>
          <a:prstGeom prst="rect">
            <a:avLst/>
          </a:prstGeom>
        </p:spPr>
        <p:txBody>
          <a:bodyPr lIns="0" tIns="0" rIns="0" bIns="0"/>
          <a:lstStyle>
            <a:lvl1pPr marL="0" marR="0" indent="0" algn="l" defTabSz="1097208"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t-EE" dirty="0" err="1"/>
              <a:t>Edit</a:t>
            </a:r>
            <a:r>
              <a:rPr lang="et-EE" dirty="0"/>
              <a:t/>
            </a:r>
            <a:r>
              <a:rPr lang="et-EE" dirty="0" err="1"/>
              <a:t>text</a:t>
            </a:r>
            <a:r>
              <a:rPr lang="et-EE" dirty="0"/>
              <a:t/>
            </a:r>
            <a:r>
              <a:rPr lang="et-EE" dirty="0" err="1"/>
              <a:t>here</a:t>
            </a:r>
            <a:endParaRPr lang="et-EE" dirty="0"/>
          </a:p>
        </p:txBody>
      </p:sp>
      <p:sp>
        <p:nvSpPr>
          <p:cNvPr id="6" name="Text Placeholder 1"/>
          <p:cNvSpPr txBox="1">
            <a:spLocks/>
          </p:cNvSpPr>
          <p:nvPr userDrawn="1"/>
        </p:nvSpPr>
        <p:spPr>
          <a:xfrm>
            <a:off x="2203985" y="7167160"/>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8" name="Straight Connector 7"/>
          <p:cNvCxnSpPr/>
          <p:nvPr userDrawn="1"/>
        </p:nvCxnSpPr>
        <p:spPr>
          <a:xfrm>
            <a:off x="2038349" y="6930191"/>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60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83E74-652C-4F07-B1EA-36E120A0B7D0}"/>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nb-NO"/>
          </a:p>
        </p:txBody>
      </p:sp>
      <p:sp>
        <p:nvSpPr>
          <p:cNvPr id="3" name="Subtitle 2">
            <a:extLst>
              <a:ext uri="{FF2B5EF4-FFF2-40B4-BE49-F238E27FC236}">
                <a16:creationId xmlns:a16="http://schemas.microsoft.com/office/drawing/2014/main" id="{46C0AE9C-E94F-4E12-B429-10B23DD18501}"/>
              </a:ext>
            </a:extLst>
          </p:cNvPr>
          <p:cNvSpPr>
            <a:spLocks noGrp="1"/>
          </p:cNvSpPr>
          <p:nvPr>
            <p:ph type="subTitle" idx="1"/>
          </p:nvPr>
        </p:nvSpPr>
        <p:spPr>
          <a:xfrm>
            <a:off x="1828800" y="4322445"/>
            <a:ext cx="10972800" cy="1986916"/>
          </a:xfrm>
        </p:spPr>
        <p:txBody>
          <a:bodyPr/>
          <a:lstStyle>
            <a:lvl1pPr marL="0" indent="0" algn="ctr">
              <a:buNone/>
              <a:defRPr sz="2880"/>
            </a:lvl1pPr>
            <a:lvl2pPr marL="548627" indent="0" algn="ctr">
              <a:buNone/>
              <a:defRPr sz="2400"/>
            </a:lvl2pPr>
            <a:lvl3pPr marL="1097252" indent="0" algn="ctr">
              <a:buNone/>
              <a:defRPr sz="2160"/>
            </a:lvl3pPr>
            <a:lvl4pPr marL="1645879" indent="0" algn="ctr">
              <a:buNone/>
              <a:defRPr sz="1920"/>
            </a:lvl4pPr>
            <a:lvl5pPr marL="2194505" indent="0" algn="ctr">
              <a:buNone/>
              <a:defRPr sz="1920"/>
            </a:lvl5pPr>
            <a:lvl6pPr marL="2743132" indent="0" algn="ctr">
              <a:buNone/>
              <a:defRPr sz="1920"/>
            </a:lvl6pPr>
            <a:lvl7pPr marL="3291757" indent="0" algn="ctr">
              <a:buNone/>
              <a:defRPr sz="1920"/>
            </a:lvl7pPr>
            <a:lvl8pPr marL="3840384" indent="0" algn="ctr">
              <a:buNone/>
              <a:defRPr sz="1920"/>
            </a:lvl8pPr>
            <a:lvl9pPr marL="4389011" indent="0" algn="ctr">
              <a:buNone/>
              <a:defRPr sz="192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1E09FCD8-41BA-430C-86A7-CC427CA9952A}"/>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5" name="Footer Placeholder 4">
            <a:extLst>
              <a:ext uri="{FF2B5EF4-FFF2-40B4-BE49-F238E27FC236}">
                <a16:creationId xmlns:a16="http://schemas.microsoft.com/office/drawing/2014/main" id="{40B1CB67-F05B-47FC-BF65-B8CDEC3F99F2}"/>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AB59E91-C3F4-4255-914A-EB2661E318FD}"/>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009667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B4CCB-BE51-4FCF-A54F-001944C7019B}"/>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3263B276-CD11-4B53-AEF2-F300857940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517B1C3A-29E0-4141-B0F7-5F8FA079BF89}"/>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5" name="Footer Placeholder 4">
            <a:extLst>
              <a:ext uri="{FF2B5EF4-FFF2-40B4-BE49-F238E27FC236}">
                <a16:creationId xmlns:a16="http://schemas.microsoft.com/office/drawing/2014/main" id="{D5F4C8C9-E50D-40E1-B10F-7E5EDAC1364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BE14D920-73BC-4E6F-840B-8FAA8A540141}"/>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019717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D1ECE-B898-4DDD-98FB-6175C7BC5390}"/>
              </a:ext>
            </a:extLst>
          </p:cNvPr>
          <p:cNvSpPr>
            <a:spLocks noGrp="1"/>
          </p:cNvSpPr>
          <p:nvPr>
            <p:ph type="title"/>
          </p:nvPr>
        </p:nvSpPr>
        <p:spPr>
          <a:xfrm>
            <a:off x="998221" y="2051689"/>
            <a:ext cx="12618720" cy="3423284"/>
          </a:xfrm>
        </p:spPr>
        <p:txBody>
          <a:bodyPr anchor="b"/>
          <a:lstStyle>
            <a:lvl1pPr>
              <a:defRPr sz="72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36120B0E-31FD-4128-A92F-309B54601969}"/>
              </a:ext>
            </a:extLst>
          </p:cNvPr>
          <p:cNvSpPr>
            <a:spLocks noGrp="1"/>
          </p:cNvSpPr>
          <p:nvPr>
            <p:ph type="body" idx="1"/>
          </p:nvPr>
        </p:nvSpPr>
        <p:spPr>
          <a:xfrm>
            <a:off x="998221" y="5507358"/>
            <a:ext cx="12618720" cy="1800224"/>
          </a:xfrm>
        </p:spPr>
        <p:txBody>
          <a:bodyPr/>
          <a:lstStyle>
            <a:lvl1pPr marL="0" indent="0">
              <a:buNone/>
              <a:defRPr sz="2880">
                <a:solidFill>
                  <a:schemeClr val="tx1">
                    <a:tint val="75000"/>
                  </a:schemeClr>
                </a:solidFill>
              </a:defRPr>
            </a:lvl1pPr>
            <a:lvl2pPr marL="548627" indent="0">
              <a:buNone/>
              <a:defRPr sz="2400">
                <a:solidFill>
                  <a:schemeClr val="tx1">
                    <a:tint val="75000"/>
                  </a:schemeClr>
                </a:solidFill>
              </a:defRPr>
            </a:lvl2pPr>
            <a:lvl3pPr marL="1097252" indent="0">
              <a:buNone/>
              <a:defRPr sz="2160">
                <a:solidFill>
                  <a:schemeClr val="tx1">
                    <a:tint val="75000"/>
                  </a:schemeClr>
                </a:solidFill>
              </a:defRPr>
            </a:lvl3pPr>
            <a:lvl4pPr marL="1645879" indent="0">
              <a:buNone/>
              <a:defRPr sz="1920">
                <a:solidFill>
                  <a:schemeClr val="tx1">
                    <a:tint val="75000"/>
                  </a:schemeClr>
                </a:solidFill>
              </a:defRPr>
            </a:lvl4pPr>
            <a:lvl5pPr marL="2194505" indent="0">
              <a:buNone/>
              <a:defRPr sz="1920">
                <a:solidFill>
                  <a:schemeClr val="tx1">
                    <a:tint val="75000"/>
                  </a:schemeClr>
                </a:solidFill>
              </a:defRPr>
            </a:lvl5pPr>
            <a:lvl6pPr marL="2743132" indent="0">
              <a:buNone/>
              <a:defRPr sz="1920">
                <a:solidFill>
                  <a:schemeClr val="tx1">
                    <a:tint val="75000"/>
                  </a:schemeClr>
                </a:solidFill>
              </a:defRPr>
            </a:lvl6pPr>
            <a:lvl7pPr marL="3291757" indent="0">
              <a:buNone/>
              <a:defRPr sz="1920">
                <a:solidFill>
                  <a:schemeClr val="tx1">
                    <a:tint val="75000"/>
                  </a:schemeClr>
                </a:solidFill>
              </a:defRPr>
            </a:lvl7pPr>
            <a:lvl8pPr marL="3840384" indent="0">
              <a:buNone/>
              <a:defRPr sz="1920">
                <a:solidFill>
                  <a:schemeClr val="tx1">
                    <a:tint val="75000"/>
                  </a:schemeClr>
                </a:solidFill>
              </a:defRPr>
            </a:lvl8pPr>
            <a:lvl9pPr marL="4389011"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A3CC4C-7248-49B9-B324-3E5D6ED477D9}"/>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5" name="Footer Placeholder 4">
            <a:extLst>
              <a:ext uri="{FF2B5EF4-FFF2-40B4-BE49-F238E27FC236}">
                <a16:creationId xmlns:a16="http://schemas.microsoft.com/office/drawing/2014/main" id="{8B879AC6-86D0-4654-921E-DE7EF14FA76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1BCBB179-DA50-4923-9F85-1891A03D47BB}"/>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27683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90037-341F-4710-ABB3-5872345B5E62}"/>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16079D6F-879D-456D-B451-1D34B5BEDBC4}"/>
              </a:ext>
            </a:extLst>
          </p:cNvPr>
          <p:cNvSpPr>
            <a:spLocks noGrp="1"/>
          </p:cNvSpPr>
          <p:nvPr>
            <p:ph sz="half" idx="1"/>
          </p:nvPr>
        </p:nvSpPr>
        <p:spPr>
          <a:xfrm>
            <a:off x="1005840" y="2190751"/>
            <a:ext cx="6217920" cy="5221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C763E682-B57B-4845-B33F-7C52C141CEF8}"/>
              </a:ext>
            </a:extLst>
          </p:cNvPr>
          <p:cNvSpPr>
            <a:spLocks noGrp="1"/>
          </p:cNvSpPr>
          <p:nvPr>
            <p:ph sz="half" idx="2"/>
          </p:nvPr>
        </p:nvSpPr>
        <p:spPr>
          <a:xfrm>
            <a:off x="7406640" y="2190751"/>
            <a:ext cx="6217920" cy="5221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895A288A-A988-483A-97EA-4DBAD8376B4E}"/>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6" name="Footer Placeholder 5">
            <a:extLst>
              <a:ext uri="{FF2B5EF4-FFF2-40B4-BE49-F238E27FC236}">
                <a16:creationId xmlns:a16="http://schemas.microsoft.com/office/drawing/2014/main" id="{5417232E-5DAF-4416-9825-C9FD6E6D2C5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A7EC53CF-CD18-49F7-9F4F-38B5A3CBE94D}"/>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642879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4D3FC-7170-4211-A8F3-2FF1E46A6EE7}"/>
              </a:ext>
            </a:extLst>
          </p:cNvPr>
          <p:cNvSpPr>
            <a:spLocks noGrp="1"/>
          </p:cNvSpPr>
          <p:nvPr>
            <p:ph type="title"/>
          </p:nvPr>
        </p:nvSpPr>
        <p:spPr>
          <a:xfrm>
            <a:off x="1007746" y="438150"/>
            <a:ext cx="12618720" cy="1590676"/>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AAF0908E-9F4A-4D16-991D-9E0269C61B1F}"/>
              </a:ext>
            </a:extLst>
          </p:cNvPr>
          <p:cNvSpPr>
            <a:spLocks noGrp="1"/>
          </p:cNvSpPr>
          <p:nvPr>
            <p:ph type="body" idx="1"/>
          </p:nvPr>
        </p:nvSpPr>
        <p:spPr>
          <a:xfrm>
            <a:off x="1007748" y="2017396"/>
            <a:ext cx="6189344" cy="988694"/>
          </a:xfrm>
        </p:spPr>
        <p:txBody>
          <a:bodyPr anchor="b"/>
          <a:lstStyle>
            <a:lvl1pPr marL="0" indent="0">
              <a:buNone/>
              <a:defRPr sz="2880" b="1"/>
            </a:lvl1pPr>
            <a:lvl2pPr marL="548627" indent="0">
              <a:buNone/>
              <a:defRPr sz="2400" b="1"/>
            </a:lvl2pPr>
            <a:lvl3pPr marL="1097252" indent="0">
              <a:buNone/>
              <a:defRPr sz="2160" b="1"/>
            </a:lvl3pPr>
            <a:lvl4pPr marL="1645879" indent="0">
              <a:buNone/>
              <a:defRPr sz="1920" b="1"/>
            </a:lvl4pPr>
            <a:lvl5pPr marL="2194505" indent="0">
              <a:buNone/>
              <a:defRPr sz="1920" b="1"/>
            </a:lvl5pPr>
            <a:lvl6pPr marL="2743132" indent="0">
              <a:buNone/>
              <a:defRPr sz="1920" b="1"/>
            </a:lvl6pPr>
            <a:lvl7pPr marL="3291757" indent="0">
              <a:buNone/>
              <a:defRPr sz="1920" b="1"/>
            </a:lvl7pPr>
            <a:lvl8pPr marL="3840384" indent="0">
              <a:buNone/>
              <a:defRPr sz="1920" b="1"/>
            </a:lvl8pPr>
            <a:lvl9pPr marL="4389011"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F40E48B8-DC0D-452A-A066-486776650F0F}"/>
              </a:ext>
            </a:extLst>
          </p:cNvPr>
          <p:cNvSpPr>
            <a:spLocks noGrp="1"/>
          </p:cNvSpPr>
          <p:nvPr>
            <p:ph sz="half" idx="2"/>
          </p:nvPr>
        </p:nvSpPr>
        <p:spPr>
          <a:xfrm>
            <a:off x="1007748"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F9FEAF07-F962-4A58-AB07-534270A531F1}"/>
              </a:ext>
            </a:extLst>
          </p:cNvPr>
          <p:cNvSpPr>
            <a:spLocks noGrp="1"/>
          </p:cNvSpPr>
          <p:nvPr>
            <p:ph type="body" sz="quarter" idx="3"/>
          </p:nvPr>
        </p:nvSpPr>
        <p:spPr>
          <a:xfrm>
            <a:off x="7406641" y="2017396"/>
            <a:ext cx="6219826" cy="988694"/>
          </a:xfrm>
        </p:spPr>
        <p:txBody>
          <a:bodyPr anchor="b"/>
          <a:lstStyle>
            <a:lvl1pPr marL="0" indent="0">
              <a:buNone/>
              <a:defRPr sz="2880" b="1"/>
            </a:lvl1pPr>
            <a:lvl2pPr marL="548627" indent="0">
              <a:buNone/>
              <a:defRPr sz="2400" b="1"/>
            </a:lvl2pPr>
            <a:lvl3pPr marL="1097252" indent="0">
              <a:buNone/>
              <a:defRPr sz="2160" b="1"/>
            </a:lvl3pPr>
            <a:lvl4pPr marL="1645879" indent="0">
              <a:buNone/>
              <a:defRPr sz="1920" b="1"/>
            </a:lvl4pPr>
            <a:lvl5pPr marL="2194505" indent="0">
              <a:buNone/>
              <a:defRPr sz="1920" b="1"/>
            </a:lvl5pPr>
            <a:lvl6pPr marL="2743132" indent="0">
              <a:buNone/>
              <a:defRPr sz="1920" b="1"/>
            </a:lvl6pPr>
            <a:lvl7pPr marL="3291757" indent="0">
              <a:buNone/>
              <a:defRPr sz="1920" b="1"/>
            </a:lvl7pPr>
            <a:lvl8pPr marL="3840384" indent="0">
              <a:buNone/>
              <a:defRPr sz="1920" b="1"/>
            </a:lvl8pPr>
            <a:lvl9pPr marL="4389011"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DCE86727-4BC5-4C46-97C3-139711ECBE6B}"/>
              </a:ext>
            </a:extLst>
          </p:cNvPr>
          <p:cNvSpPr>
            <a:spLocks noGrp="1"/>
          </p:cNvSpPr>
          <p:nvPr>
            <p:ph sz="quarter" idx="4"/>
          </p:nvPr>
        </p:nvSpPr>
        <p:spPr>
          <a:xfrm>
            <a:off x="7406641"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1F262E87-EC67-4ADC-B2BB-0486334F8779}"/>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8" name="Footer Placeholder 7">
            <a:extLst>
              <a:ext uri="{FF2B5EF4-FFF2-40B4-BE49-F238E27FC236}">
                <a16:creationId xmlns:a16="http://schemas.microsoft.com/office/drawing/2014/main" id="{7EFAB76E-3453-4157-B464-5AD950D8F7D0}"/>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0431E626-A663-4422-B886-2E66D8991AF0}"/>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881146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E1CAA-10BF-45BC-B04E-06C91DD54453}"/>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A3E7536F-9C13-4167-9367-3473818C9939}"/>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4" name="Footer Placeholder 3">
            <a:extLst>
              <a:ext uri="{FF2B5EF4-FFF2-40B4-BE49-F238E27FC236}">
                <a16:creationId xmlns:a16="http://schemas.microsoft.com/office/drawing/2014/main" id="{776BA635-1924-423A-B03C-F7B0869D090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54D8ABC-787F-450E-85B5-0EEE190216CE}"/>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10193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C43D60-6640-4B5C-8DBD-8FB70C18A5D5}"/>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3" name="Footer Placeholder 2">
            <a:extLst>
              <a:ext uri="{FF2B5EF4-FFF2-40B4-BE49-F238E27FC236}">
                <a16:creationId xmlns:a16="http://schemas.microsoft.com/office/drawing/2014/main" id="{EBBFA2E5-154F-4A48-88EE-09F893F9445B}"/>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C688BCC2-FAE4-4B90-9D71-CDD71900B80B}"/>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67461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6DA6-D755-4508-9B4D-78B966BF8E18}"/>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FB89F44E-4410-44E7-B4C1-8915F0162D53}"/>
              </a:ext>
            </a:extLst>
          </p:cNvPr>
          <p:cNvSpPr>
            <a:spLocks noGrp="1"/>
          </p:cNvSpPr>
          <p:nvPr>
            <p:ph idx="1"/>
          </p:nvPr>
        </p:nvSpPr>
        <p:spPr>
          <a:xfrm>
            <a:off x="6219826" y="1184912"/>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21ECE0CB-E698-42F5-8CD9-9FF6609E9011}"/>
              </a:ext>
            </a:extLst>
          </p:cNvPr>
          <p:cNvSpPr>
            <a:spLocks noGrp="1"/>
          </p:cNvSpPr>
          <p:nvPr>
            <p:ph type="body" sz="half" idx="2"/>
          </p:nvPr>
        </p:nvSpPr>
        <p:spPr>
          <a:xfrm>
            <a:off x="1007746" y="2468881"/>
            <a:ext cx="4718684" cy="4573906"/>
          </a:xfrm>
        </p:spPr>
        <p:txBody>
          <a:bodyPr/>
          <a:lstStyle>
            <a:lvl1pPr marL="0" indent="0">
              <a:buNone/>
              <a:defRPr sz="1920"/>
            </a:lvl1pPr>
            <a:lvl2pPr marL="548627" indent="0">
              <a:buNone/>
              <a:defRPr sz="1680"/>
            </a:lvl2pPr>
            <a:lvl3pPr marL="1097252" indent="0">
              <a:buNone/>
              <a:defRPr sz="1440"/>
            </a:lvl3pPr>
            <a:lvl4pPr marL="1645879" indent="0">
              <a:buNone/>
              <a:defRPr sz="1200"/>
            </a:lvl4pPr>
            <a:lvl5pPr marL="2194505" indent="0">
              <a:buNone/>
              <a:defRPr sz="1200"/>
            </a:lvl5pPr>
            <a:lvl6pPr marL="2743132" indent="0">
              <a:buNone/>
              <a:defRPr sz="1200"/>
            </a:lvl6pPr>
            <a:lvl7pPr marL="3291757" indent="0">
              <a:buNone/>
              <a:defRPr sz="1200"/>
            </a:lvl7pPr>
            <a:lvl8pPr marL="3840384" indent="0">
              <a:buNone/>
              <a:defRPr sz="1200"/>
            </a:lvl8pPr>
            <a:lvl9pPr marL="4389011"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E160EB9-DBB3-45B0-899F-C9E10E9D7357}"/>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6" name="Footer Placeholder 5">
            <a:extLst>
              <a:ext uri="{FF2B5EF4-FFF2-40B4-BE49-F238E27FC236}">
                <a16:creationId xmlns:a16="http://schemas.microsoft.com/office/drawing/2014/main" id="{24F94973-B689-434B-92B1-0324BE55162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53D113D0-D8E9-4530-9A7D-3B16C1EBBDE6}"/>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217856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B12C6-189F-A51C-C1AE-099725371B8B}"/>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GB"/>
          </a:p>
        </p:txBody>
      </p:sp>
      <p:sp>
        <p:nvSpPr>
          <p:cNvPr id="3" name="Subtitle 2">
            <a:extLst>
              <a:ext uri="{FF2B5EF4-FFF2-40B4-BE49-F238E27FC236}">
                <a16:creationId xmlns:a16="http://schemas.microsoft.com/office/drawing/2014/main" id="{2DAFF6AF-1A91-58B0-FDBD-779A54E831A9}"/>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52D754F-80CC-300D-5055-793DBB8D7593}"/>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5" name="Footer Placeholder 4">
            <a:extLst>
              <a:ext uri="{FF2B5EF4-FFF2-40B4-BE49-F238E27FC236}">
                <a16:creationId xmlns:a16="http://schemas.microsoft.com/office/drawing/2014/main" id="{A32FCFB6-D78D-2EC5-BC03-138F4588C5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4BE31D-AF2A-BFE3-430D-718768CFC9BB}"/>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119330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9C36-6933-4C88-921D-2133DFED7A94}"/>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F67C8A87-0B9F-42FD-BF87-26B92F4AD335}"/>
              </a:ext>
            </a:extLst>
          </p:cNvPr>
          <p:cNvSpPr>
            <a:spLocks noGrp="1"/>
          </p:cNvSpPr>
          <p:nvPr>
            <p:ph type="pic" idx="1"/>
          </p:nvPr>
        </p:nvSpPr>
        <p:spPr>
          <a:xfrm>
            <a:off x="6219826" y="1184912"/>
            <a:ext cx="7406640" cy="5848350"/>
          </a:xfrm>
        </p:spPr>
        <p:txBody>
          <a:bodyPr/>
          <a:lstStyle>
            <a:lvl1pPr marL="0" indent="0">
              <a:buNone/>
              <a:defRPr sz="3840"/>
            </a:lvl1pPr>
            <a:lvl2pPr marL="548627" indent="0">
              <a:buNone/>
              <a:defRPr sz="3360"/>
            </a:lvl2pPr>
            <a:lvl3pPr marL="1097252" indent="0">
              <a:buNone/>
              <a:defRPr sz="2880"/>
            </a:lvl3pPr>
            <a:lvl4pPr marL="1645879" indent="0">
              <a:buNone/>
              <a:defRPr sz="2400"/>
            </a:lvl4pPr>
            <a:lvl5pPr marL="2194505" indent="0">
              <a:buNone/>
              <a:defRPr sz="2400"/>
            </a:lvl5pPr>
            <a:lvl6pPr marL="2743132" indent="0">
              <a:buNone/>
              <a:defRPr sz="2400"/>
            </a:lvl6pPr>
            <a:lvl7pPr marL="3291757" indent="0">
              <a:buNone/>
              <a:defRPr sz="2400"/>
            </a:lvl7pPr>
            <a:lvl8pPr marL="3840384" indent="0">
              <a:buNone/>
              <a:defRPr sz="2400"/>
            </a:lvl8pPr>
            <a:lvl9pPr marL="4389011" indent="0">
              <a:buNone/>
              <a:defRPr sz="2400"/>
            </a:lvl9pPr>
          </a:lstStyle>
          <a:p>
            <a:endParaRPr lang="nb-NO"/>
          </a:p>
        </p:txBody>
      </p:sp>
      <p:sp>
        <p:nvSpPr>
          <p:cNvPr id="4" name="Text Placeholder 3">
            <a:extLst>
              <a:ext uri="{FF2B5EF4-FFF2-40B4-BE49-F238E27FC236}">
                <a16:creationId xmlns:a16="http://schemas.microsoft.com/office/drawing/2014/main" id="{14FF1BC7-77F5-4103-9D60-89AA8F7FAC0B}"/>
              </a:ext>
            </a:extLst>
          </p:cNvPr>
          <p:cNvSpPr>
            <a:spLocks noGrp="1"/>
          </p:cNvSpPr>
          <p:nvPr>
            <p:ph type="body" sz="half" idx="2"/>
          </p:nvPr>
        </p:nvSpPr>
        <p:spPr>
          <a:xfrm>
            <a:off x="1007746" y="2468881"/>
            <a:ext cx="4718684" cy="4573906"/>
          </a:xfrm>
        </p:spPr>
        <p:txBody>
          <a:bodyPr/>
          <a:lstStyle>
            <a:lvl1pPr marL="0" indent="0">
              <a:buNone/>
              <a:defRPr sz="1920"/>
            </a:lvl1pPr>
            <a:lvl2pPr marL="548627" indent="0">
              <a:buNone/>
              <a:defRPr sz="1680"/>
            </a:lvl2pPr>
            <a:lvl3pPr marL="1097252" indent="0">
              <a:buNone/>
              <a:defRPr sz="1440"/>
            </a:lvl3pPr>
            <a:lvl4pPr marL="1645879" indent="0">
              <a:buNone/>
              <a:defRPr sz="1200"/>
            </a:lvl4pPr>
            <a:lvl5pPr marL="2194505" indent="0">
              <a:buNone/>
              <a:defRPr sz="1200"/>
            </a:lvl5pPr>
            <a:lvl6pPr marL="2743132" indent="0">
              <a:buNone/>
              <a:defRPr sz="1200"/>
            </a:lvl6pPr>
            <a:lvl7pPr marL="3291757" indent="0">
              <a:buNone/>
              <a:defRPr sz="1200"/>
            </a:lvl7pPr>
            <a:lvl8pPr marL="3840384" indent="0">
              <a:buNone/>
              <a:defRPr sz="1200"/>
            </a:lvl8pPr>
            <a:lvl9pPr marL="4389011"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634A12ED-4593-45F0-9A54-E51F4BBA2704}"/>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6" name="Footer Placeholder 5">
            <a:extLst>
              <a:ext uri="{FF2B5EF4-FFF2-40B4-BE49-F238E27FC236}">
                <a16:creationId xmlns:a16="http://schemas.microsoft.com/office/drawing/2014/main" id="{8E722076-20CF-49C2-86B0-D88BCDF1382A}"/>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2713235E-8560-400F-AAD1-977C93729327}"/>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748171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69103-9853-4419-94E6-1CB5316D604A}"/>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C61BC260-EBB7-4FA1-80B8-3C264C2AC9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4E1D87C9-61F9-4791-B0FF-E2CD5E63F8A4}"/>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5" name="Footer Placeholder 4">
            <a:extLst>
              <a:ext uri="{FF2B5EF4-FFF2-40B4-BE49-F238E27FC236}">
                <a16:creationId xmlns:a16="http://schemas.microsoft.com/office/drawing/2014/main" id="{E198A263-6D1C-45BD-87DA-712B3BB3874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F64D990-F7B5-4609-9EAB-86E72F709682}"/>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4020167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0DB8A-1B60-4209-A6A3-171524BE58AC}"/>
              </a:ext>
            </a:extLst>
          </p:cNvPr>
          <p:cNvSpPr>
            <a:spLocks noGrp="1"/>
          </p:cNvSpPr>
          <p:nvPr>
            <p:ph type="title" orient="vert"/>
          </p:nvPr>
        </p:nvSpPr>
        <p:spPr>
          <a:xfrm>
            <a:off x="10469881" y="438152"/>
            <a:ext cx="3154680" cy="6974207"/>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DEF897DB-1A35-41EF-9829-F3607CC17BCF}"/>
              </a:ext>
            </a:extLst>
          </p:cNvPr>
          <p:cNvSpPr>
            <a:spLocks noGrp="1"/>
          </p:cNvSpPr>
          <p:nvPr>
            <p:ph type="body" orient="vert" idx="1"/>
          </p:nvPr>
        </p:nvSpPr>
        <p:spPr>
          <a:xfrm>
            <a:off x="1005841" y="438152"/>
            <a:ext cx="9281160" cy="69742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C1E53B11-7517-422D-AF9B-A0583F030079}"/>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5" name="Footer Placeholder 4">
            <a:extLst>
              <a:ext uri="{FF2B5EF4-FFF2-40B4-BE49-F238E27FC236}">
                <a16:creationId xmlns:a16="http://schemas.microsoft.com/office/drawing/2014/main" id="{BD18100E-EAAD-4878-BAF4-CC2AA405F8E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8B14E53-EAE5-47D5-A466-BB9F7FF7D16A}"/>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819696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Autofit/>
          </a:bodyPr>
          <a:lstStyle>
            <a:lvl1pPr marL="731502" lvl="0" indent="-548627">
              <a:spcBef>
                <a:spcPts val="0"/>
              </a:spcBef>
              <a:spcAft>
                <a:spcPts val="0"/>
              </a:spcAft>
              <a:buSzPts val="1800"/>
              <a:buChar char="●"/>
              <a:defRPr/>
            </a:lvl1pPr>
            <a:lvl2pPr marL="1463004" lvl="1" indent="-507988">
              <a:spcBef>
                <a:spcPts val="2560"/>
              </a:spcBef>
              <a:spcAft>
                <a:spcPts val="0"/>
              </a:spcAft>
              <a:buSzPts val="1400"/>
              <a:buChar char="○"/>
              <a:defRPr/>
            </a:lvl2pPr>
            <a:lvl3pPr marL="2194505" lvl="2" indent="-507988">
              <a:spcBef>
                <a:spcPts val="2560"/>
              </a:spcBef>
              <a:spcAft>
                <a:spcPts val="0"/>
              </a:spcAft>
              <a:buSzPts val="1400"/>
              <a:buChar char="■"/>
              <a:defRPr/>
            </a:lvl3pPr>
            <a:lvl4pPr marL="2926007" lvl="3" indent="-507988">
              <a:spcBef>
                <a:spcPts val="2560"/>
              </a:spcBef>
              <a:spcAft>
                <a:spcPts val="0"/>
              </a:spcAft>
              <a:buSzPts val="1400"/>
              <a:buChar char="●"/>
              <a:defRPr/>
            </a:lvl4pPr>
            <a:lvl5pPr marL="3657509" lvl="4" indent="-507988">
              <a:spcBef>
                <a:spcPts val="2560"/>
              </a:spcBef>
              <a:spcAft>
                <a:spcPts val="0"/>
              </a:spcAft>
              <a:buSzPts val="1400"/>
              <a:buChar char="○"/>
              <a:defRPr/>
            </a:lvl5pPr>
            <a:lvl6pPr marL="4389011" lvl="5" indent="-507988">
              <a:spcBef>
                <a:spcPts val="2560"/>
              </a:spcBef>
              <a:spcAft>
                <a:spcPts val="0"/>
              </a:spcAft>
              <a:buSzPts val="1400"/>
              <a:buChar char="■"/>
              <a:defRPr/>
            </a:lvl6pPr>
            <a:lvl7pPr marL="5120512" lvl="6" indent="-507988">
              <a:spcBef>
                <a:spcPts val="2560"/>
              </a:spcBef>
              <a:spcAft>
                <a:spcPts val="0"/>
              </a:spcAft>
              <a:buSzPts val="1400"/>
              <a:buChar char="●"/>
              <a:defRPr/>
            </a:lvl7pPr>
            <a:lvl8pPr marL="5852014" lvl="7" indent="-507988">
              <a:spcBef>
                <a:spcPts val="2560"/>
              </a:spcBef>
              <a:spcAft>
                <a:spcPts val="0"/>
              </a:spcAft>
              <a:buSzPts val="1400"/>
              <a:buChar char="○"/>
              <a:defRPr/>
            </a:lvl8pPr>
            <a:lvl9pPr marL="6583516" lvl="8" indent="-507988">
              <a:spcBef>
                <a:spcPts val="2560"/>
              </a:spcBef>
              <a:spcAft>
                <a:spcPts val="256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44947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24F2E-DD65-BEA2-53DE-27AFC102655C}"/>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GB"/>
          </a:p>
        </p:txBody>
      </p:sp>
      <p:sp>
        <p:nvSpPr>
          <p:cNvPr id="3" name="Subtitle 2">
            <a:extLst>
              <a:ext uri="{FF2B5EF4-FFF2-40B4-BE49-F238E27FC236}">
                <a16:creationId xmlns:a16="http://schemas.microsoft.com/office/drawing/2014/main" id="{A9E7744C-2584-D560-77F3-D076EFC8FC63}"/>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6ED62B-9237-6989-3DBB-49BB3AEC1F27}"/>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5" name="Footer Placeholder 4">
            <a:extLst>
              <a:ext uri="{FF2B5EF4-FFF2-40B4-BE49-F238E27FC236}">
                <a16:creationId xmlns:a16="http://schemas.microsoft.com/office/drawing/2014/main" id="{E35D6345-9B2F-5D73-F6CD-8278EE53F9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6FE177-6879-901D-72C0-C7F1A7AD7358}"/>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700668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D99DA-2749-C105-04EF-2BAA91179F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69A7A6-BC48-DDC7-AB40-21D534D872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488078-FDDD-AC83-5065-675471DD3E08}"/>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5" name="Footer Placeholder 4">
            <a:extLst>
              <a:ext uri="{FF2B5EF4-FFF2-40B4-BE49-F238E27FC236}">
                <a16:creationId xmlns:a16="http://schemas.microsoft.com/office/drawing/2014/main" id="{52F0A34B-C0C1-0C85-958F-26698B0753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C11FE8-8EB4-FFB5-F2D7-DFAE4E34076D}"/>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1948531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AEED3-A014-87DB-E455-96FF644745E0}"/>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623A7FE-1CE9-7C1F-1A73-90CBEFD8A76C}"/>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FEF594-14FF-685E-91F6-CD52860092B8}"/>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5" name="Footer Placeholder 4">
            <a:extLst>
              <a:ext uri="{FF2B5EF4-FFF2-40B4-BE49-F238E27FC236}">
                <a16:creationId xmlns:a16="http://schemas.microsoft.com/office/drawing/2014/main" id="{D87784DD-C1E1-1C3C-72F3-469398EF5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A33BE3-A5CE-8B52-5196-BFCADFD6E904}"/>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769078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34FBB-D38D-AB96-088E-6613B07D84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38924D-6EFF-3CA2-2833-02B1BC129565}"/>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B2E251E-5CA7-BC88-FD71-5FA1E466F69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74600FB-6F42-BDFE-6BD1-C409CBD0E9DF}"/>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6" name="Footer Placeholder 5">
            <a:extLst>
              <a:ext uri="{FF2B5EF4-FFF2-40B4-BE49-F238E27FC236}">
                <a16:creationId xmlns:a16="http://schemas.microsoft.com/office/drawing/2014/main" id="{ABA9DBE3-03B1-C2F2-AFEE-ACFD8706B8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48E6D1-6C56-083E-014D-787347BF27B3}"/>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1370970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A67C-71FE-8D9A-BD01-79572E3D3A8D}"/>
              </a:ext>
            </a:extLst>
          </p:cNvPr>
          <p:cNvSpPr>
            <a:spLocks noGrp="1"/>
          </p:cNvSpPr>
          <p:nvPr>
            <p:ph type="title"/>
          </p:nvPr>
        </p:nvSpPr>
        <p:spPr>
          <a:xfrm>
            <a:off x="1007746" y="438150"/>
            <a:ext cx="12618720" cy="159067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DBD9C5-E09F-299F-8716-974A733C80F1}"/>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69256F9F-F13B-1B04-E562-004BD68AC9F3}"/>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F467874-6E3D-161D-EDBC-DB186D700579}"/>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80C02DC4-D6D2-2161-7CD4-E4BC798BBA5D}"/>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8A2B036-C94D-05E5-BD33-35A76C29A129}"/>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8" name="Footer Placeholder 7">
            <a:extLst>
              <a:ext uri="{FF2B5EF4-FFF2-40B4-BE49-F238E27FC236}">
                <a16:creationId xmlns:a16="http://schemas.microsoft.com/office/drawing/2014/main" id="{281A3512-02A7-056F-FAB5-8C7F00B6BD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99084A0-7295-F3E2-85CD-C6E16735FA4D}"/>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380412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1C1CD-B41F-F393-D4ED-4CDBF894A8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45BF184-68EC-2708-E033-CD676CEFD990}"/>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4" name="Footer Placeholder 3">
            <a:extLst>
              <a:ext uri="{FF2B5EF4-FFF2-40B4-BE49-F238E27FC236}">
                <a16:creationId xmlns:a16="http://schemas.microsoft.com/office/drawing/2014/main" id="{1B7475A4-BF78-0F36-4A5A-AC274258442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14886F4-EF8E-100C-EB0C-F22141AA0184}"/>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3960366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B7DD0-8BA5-259A-F9A6-98A6332A05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71CFEE-D1FE-791B-70CD-CFF2B0C7F2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59769A-52F0-E0F9-B2BD-AB3DAA6E9CBA}"/>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5" name="Footer Placeholder 4">
            <a:extLst>
              <a:ext uri="{FF2B5EF4-FFF2-40B4-BE49-F238E27FC236}">
                <a16:creationId xmlns:a16="http://schemas.microsoft.com/office/drawing/2014/main" id="{6C201451-233C-E2DE-ABC7-EC441795A0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DEDB71-92E0-81FA-76C3-B852C20ECC44}"/>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244983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970BE9-808F-C3A3-2CC6-35B0C1F74C2D}"/>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3" name="Footer Placeholder 2">
            <a:extLst>
              <a:ext uri="{FF2B5EF4-FFF2-40B4-BE49-F238E27FC236}">
                <a16:creationId xmlns:a16="http://schemas.microsoft.com/office/drawing/2014/main" id="{BB6CACBF-C96B-67EE-45C4-97772DE280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027B409-C7AF-0F02-28F7-2564CD85FD4C}"/>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3659343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58B0-85BA-89B5-D6C3-B327F5949FFD}"/>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C6FEACC-1AD2-7DBE-5DE6-676BC0FF6328}"/>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E843B1-AA22-A0D0-27EB-8D14C03193AD}"/>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5C536057-E9C8-33A9-1C87-EF53D2319C0F}"/>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6" name="Footer Placeholder 5">
            <a:extLst>
              <a:ext uri="{FF2B5EF4-FFF2-40B4-BE49-F238E27FC236}">
                <a16:creationId xmlns:a16="http://schemas.microsoft.com/office/drawing/2014/main" id="{BB8B9666-D7D2-C2A5-9273-C6F8589AA6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241411-58D3-A33B-C3EE-3D5BA30F6836}"/>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1776325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5FAEA-6FF5-1515-AC44-00C5AF1A8326}"/>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2793C39-C4C4-98B9-5DF8-6B3D04BEF990}"/>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BA4213BA-09A7-B4B5-5658-F8BE33F28D73}"/>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39E2457F-9E55-0D09-1734-B877F580A7D0}"/>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6" name="Footer Placeholder 5">
            <a:extLst>
              <a:ext uri="{FF2B5EF4-FFF2-40B4-BE49-F238E27FC236}">
                <a16:creationId xmlns:a16="http://schemas.microsoft.com/office/drawing/2014/main" id="{3092CF25-73DD-03EB-4A10-31CF631C92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E0C332-D682-AB7E-57A1-E7CB4D2A0DA2}"/>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1505023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6387E-230A-380F-2262-57ED70E8773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3E6361-E0D4-8531-0EA3-871605625C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11F090-AC44-1C9C-C427-B8746418F6D9}"/>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5" name="Footer Placeholder 4">
            <a:extLst>
              <a:ext uri="{FF2B5EF4-FFF2-40B4-BE49-F238E27FC236}">
                <a16:creationId xmlns:a16="http://schemas.microsoft.com/office/drawing/2014/main" id="{85A98D7F-05D8-1F7F-A101-586825A397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329238-9777-F996-EB83-E46F44C8F8E0}"/>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206316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E65C59-4F96-1A42-C95A-E4D10F46073F}"/>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BC9B60-D754-38A5-D657-D06251ADE47C}"/>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790086-F7D7-EE45-2BC1-42283A81BE3B}"/>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5" name="Footer Placeholder 4">
            <a:extLst>
              <a:ext uri="{FF2B5EF4-FFF2-40B4-BE49-F238E27FC236}">
                <a16:creationId xmlns:a16="http://schemas.microsoft.com/office/drawing/2014/main" id="{6198CA9A-1DE5-018C-93E9-8D887CB9F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CC9593-6BA8-B880-7FD6-FE10CB5449EA}"/>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400651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Content 1-column">
    <p:spTree>
      <p:nvGrpSpPr>
        <p:cNvPr id="1" name=""/>
        <p:cNvGrpSpPr/>
        <p:nvPr/>
      </p:nvGrpSpPr>
      <p:grpSpPr>
        <a:xfrm>
          <a:off x="0" y="0"/>
          <a:ext cx="0" cy="0"/>
          <a:chOff x="0" y="0"/>
          <a:chExt cx="0" cy="0"/>
        </a:xfrm>
      </p:grpSpPr>
      <p:sp>
        <p:nvSpPr>
          <p:cNvPr id="2" name="Title 1"/>
          <p:cNvSpPr>
            <a:spLocks noGrp="1"/>
          </p:cNvSpPr>
          <p:nvPr>
            <p:ph type="title"/>
          </p:nvPr>
        </p:nvSpPr>
        <p:spPr>
          <a:xfrm>
            <a:off x="570586" y="329185"/>
            <a:ext cx="11160424" cy="987552"/>
          </a:xfrm>
        </p:spPr>
        <p:txBody>
          <a:bodyPr/>
          <a:lstStyle>
            <a:lvl1pPr>
              <a:defRPr>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571500" y="1536192"/>
            <a:ext cx="11160424" cy="5649468"/>
          </a:xfrm>
        </p:spPr>
        <p:txBody>
          <a:bodyPr/>
          <a:lstStyle>
            <a:lvl1pPr>
              <a:defRPr>
                <a:solidFill>
                  <a:schemeClr val="tx2"/>
                </a:solidFill>
              </a:defRPr>
            </a:lvl1pPr>
            <a:lvl2pPr>
              <a:buClr>
                <a:schemeClr val="tx2"/>
              </a:buClr>
              <a:defRPr>
                <a:solidFill>
                  <a:schemeClr val="tx2"/>
                </a:solidFill>
              </a:defRPr>
            </a:lvl2pPr>
            <a:lvl3pPr>
              <a:defRPr>
                <a:solidFill>
                  <a:schemeClr val="tx2"/>
                </a:solidFill>
              </a:defRPr>
            </a:lvl3pPr>
            <a:lvl4pPr>
              <a:defRPr>
                <a:solidFill>
                  <a:schemeClr val="tx2"/>
                </a:solidFill>
              </a:defRPr>
            </a:lvl4pPr>
          </a:lstStyle>
          <a:p>
            <a:pPr lvl="0"/>
            <a:r>
              <a:rPr lang="en-US" dirty="0"/>
              <a:t>Edit Master text styles</a:t>
            </a:r>
          </a:p>
          <a:p>
            <a:pPr lvl="1"/>
            <a:r>
              <a:rPr lang="en-US" dirty="0"/>
              <a:t>Second level</a:t>
            </a:r>
          </a:p>
          <a:p>
            <a:pPr lvl="2"/>
            <a:r>
              <a:rPr lang="en-US" dirty="0"/>
              <a:t>Third level</a:t>
            </a:r>
          </a:p>
        </p:txBody>
      </p:sp>
      <p:sp>
        <p:nvSpPr>
          <p:cNvPr id="10" name="Slide Number Placeholder 5"/>
          <p:cNvSpPr>
            <a:spLocks noGrp="1"/>
          </p:cNvSpPr>
          <p:nvPr>
            <p:ph type="sldNum" sz="quarter" idx="4"/>
          </p:nvPr>
        </p:nvSpPr>
        <p:spPr>
          <a:xfrm>
            <a:off x="12523255" y="7834578"/>
            <a:ext cx="1533781" cy="274320"/>
          </a:xfrm>
          <a:prstGeom prst="rect">
            <a:avLst/>
          </a:prstGeom>
        </p:spPr>
        <p:txBody>
          <a:bodyPr vert="horz" lIns="91440" tIns="45720" rIns="91440" bIns="45720" rtlCol="0" anchor="ctr"/>
          <a:lstStyle>
            <a:lvl1pPr algn="r">
              <a:defRPr sz="1080">
                <a:solidFill>
                  <a:schemeClr val="tx2"/>
                </a:solidFill>
              </a:defRPr>
            </a:lvl1pPr>
          </a:lstStyle>
          <a:p>
            <a:fld id="{7A27A77F-F194-4F41-B4FB-421E3DD5F0BE}" type="slidenum">
              <a:rPr lang="en-GB" smtClean="0"/>
              <a:t>‹#›</a:t>
            </a:fld>
            <a:endParaRPr lang="en-GB"/>
          </a:p>
        </p:txBody>
      </p:sp>
      <p:sp>
        <p:nvSpPr>
          <p:cNvPr id="7" name="Footer Placeholder 9">
            <a:extLst>
              <a:ext uri="{FF2B5EF4-FFF2-40B4-BE49-F238E27FC236}">
                <a16:creationId xmlns:a16="http://schemas.microsoft.com/office/drawing/2014/main" id="{A6B10B21-A22D-4973-9F22-3C85C87DD1D6}"/>
              </a:ext>
            </a:extLst>
          </p:cNvPr>
          <p:cNvSpPr txBox="1">
            <a:spLocks/>
          </p:cNvSpPr>
          <p:nvPr/>
        </p:nvSpPr>
        <p:spPr>
          <a:xfrm>
            <a:off x="588659" y="7834579"/>
            <a:ext cx="2487168"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80" b="1" dirty="0">
                <a:solidFill>
                  <a:schemeClr val="tx2"/>
                </a:solidFill>
                <a:latin typeface="Arial" panose="020B0604020202020204" pitchFamily="34" charset="0"/>
                <a:cs typeface="Arial" panose="020B0604020202020204" pitchFamily="34" charset="0"/>
              </a:rPr>
              <a:t>McGraw Hill   </a:t>
            </a:r>
            <a:r>
              <a:rPr lang="en-US" sz="1080" b="1" spc="0" baseline="0" dirty="0">
                <a:solidFill>
                  <a:schemeClr val="tx2"/>
                </a:solidFill>
                <a:latin typeface="Arial" panose="020B0604020202020204" pitchFamily="34" charset="0"/>
                <a:cs typeface="Arial" panose="020B0604020202020204" pitchFamily="34" charset="0"/>
              </a:rPr>
              <a:t>|</a:t>
            </a:r>
            <a:endParaRPr lang="en-US" sz="1080" dirty="0">
              <a:solidFill>
                <a:schemeClr val="tx2"/>
              </a:solidFill>
              <a:latin typeface="Arial" panose="020B0604020202020204" pitchFamily="34" charset="0"/>
              <a:cs typeface="Arial" panose="020B0604020202020204" pitchFamily="34" charset="0"/>
            </a:endParaRPr>
          </a:p>
        </p:txBody>
      </p:sp>
      <p:sp>
        <p:nvSpPr>
          <p:cNvPr id="11" name="Footer Placeholder 4">
            <a:extLst>
              <a:ext uri="{FF2B5EF4-FFF2-40B4-BE49-F238E27FC236}">
                <a16:creationId xmlns:a16="http://schemas.microsoft.com/office/drawing/2014/main" id="{A3E23767-0A7E-4F0C-A99E-C1C9090D3FB7}"/>
              </a:ext>
            </a:extLst>
          </p:cNvPr>
          <p:cNvSpPr>
            <a:spLocks noGrp="1"/>
          </p:cNvSpPr>
          <p:nvPr>
            <p:ph type="ftr" sz="quarter" idx="3"/>
          </p:nvPr>
        </p:nvSpPr>
        <p:spPr>
          <a:xfrm>
            <a:off x="1976864" y="7834579"/>
            <a:ext cx="8778240" cy="274320"/>
          </a:xfrm>
          <a:prstGeom prst="rect">
            <a:avLst/>
          </a:prstGeom>
        </p:spPr>
        <p:txBody>
          <a:bodyPr vert="horz" lIns="91440" tIns="45720" rIns="91440" bIns="45720" rtlCol="0" anchor="ctr"/>
          <a:lstStyle>
            <a:lvl1pPr algn="l">
              <a:defRPr sz="1080">
                <a:solidFill>
                  <a:schemeClr val="tx2"/>
                </a:solidFill>
              </a:defRPr>
            </a:lvl1pPr>
          </a:lstStyle>
          <a:p>
            <a:r>
              <a:rPr lang="en-GB"/>
              <a:t>Gilhooly, Cognitive Psychology 2e</a:t>
            </a:r>
          </a:p>
        </p:txBody>
      </p:sp>
    </p:spTree>
    <p:extLst>
      <p:ext uri="{BB962C8B-B14F-4D97-AF65-F5344CB8AC3E}">
        <p14:creationId xmlns:p14="http://schemas.microsoft.com/office/powerpoint/2010/main" val="1640475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772">
          <p15:clr>
            <a:srgbClr val="FBAE40"/>
          </p15:clr>
        </p15:guide>
        <p15:guide id="2" orient="horz" pos="80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efault - Title and Content" type="tx">
  <p:cSld name="Default - Title and Content">
    <p:spTree>
      <p:nvGrpSpPr>
        <p:cNvPr id="1" name="Shape 153"/>
        <p:cNvGrpSpPr/>
        <p:nvPr/>
      </p:nvGrpSpPr>
      <p:grpSpPr>
        <a:xfrm>
          <a:off x="0" y="0"/>
          <a:ext cx="0" cy="0"/>
          <a:chOff x="0" y="0"/>
          <a:chExt cx="0" cy="0"/>
        </a:xfrm>
      </p:grpSpPr>
      <p:sp>
        <p:nvSpPr>
          <p:cNvPr id="154" name="Google Shape;154;p30"/>
          <p:cNvSpPr txBox="1">
            <a:spLocks noGrp="1"/>
          </p:cNvSpPr>
          <p:nvPr>
            <p:ph type="title"/>
          </p:nvPr>
        </p:nvSpPr>
        <p:spPr>
          <a:xfrm>
            <a:off x="1005840" y="438150"/>
            <a:ext cx="12618720" cy="1590676"/>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5" name="Google Shape;155;p30"/>
          <p:cNvSpPr txBox="1">
            <a:spLocks noGrp="1"/>
          </p:cNvSpPr>
          <p:nvPr>
            <p:ph type="body" idx="1"/>
          </p:nvPr>
        </p:nvSpPr>
        <p:spPr>
          <a:xfrm>
            <a:off x="1005840" y="2190751"/>
            <a:ext cx="12618720" cy="5221607"/>
          </a:xfrm>
          <a:prstGeom prst="rect">
            <a:avLst/>
          </a:prstGeom>
          <a:noFill/>
          <a:ln>
            <a:noFill/>
          </a:ln>
        </p:spPr>
        <p:txBody>
          <a:bodyPr spcFirstLastPara="1" wrap="square" lIns="68575" tIns="34275" rIns="68575" bIns="34275" anchor="t" anchorCtr="0">
            <a:normAutofit/>
          </a:bodyPr>
          <a:lstStyle>
            <a:lvl1pPr marL="731502" lvl="0" indent="-507988" algn="l">
              <a:lnSpc>
                <a:spcPct val="90000"/>
              </a:lnSpc>
              <a:spcBef>
                <a:spcPts val="1280"/>
              </a:spcBef>
              <a:spcAft>
                <a:spcPts val="0"/>
              </a:spcAft>
              <a:buClr>
                <a:schemeClr val="dk1"/>
              </a:buClr>
              <a:buSzPts val="1400"/>
              <a:buChar char="•"/>
              <a:defRPr/>
            </a:lvl1pPr>
            <a:lvl2pPr marL="1463004" lvl="1" indent="-507988" algn="l">
              <a:lnSpc>
                <a:spcPct val="90000"/>
              </a:lnSpc>
              <a:spcBef>
                <a:spcPts val="640"/>
              </a:spcBef>
              <a:spcAft>
                <a:spcPts val="0"/>
              </a:spcAft>
              <a:buClr>
                <a:schemeClr val="dk1"/>
              </a:buClr>
              <a:buSzPts val="1400"/>
              <a:buChar char="•"/>
              <a:defRPr/>
            </a:lvl2pPr>
            <a:lvl3pPr marL="2194505" lvl="2" indent="-507988" algn="l">
              <a:lnSpc>
                <a:spcPct val="90000"/>
              </a:lnSpc>
              <a:spcBef>
                <a:spcPts val="640"/>
              </a:spcBef>
              <a:spcAft>
                <a:spcPts val="0"/>
              </a:spcAft>
              <a:buClr>
                <a:schemeClr val="dk1"/>
              </a:buClr>
              <a:buSzPts val="1400"/>
              <a:buChar char="•"/>
              <a:defRPr/>
            </a:lvl3pPr>
            <a:lvl4pPr marL="2926007" lvl="3" indent="-507988" algn="l">
              <a:lnSpc>
                <a:spcPct val="90000"/>
              </a:lnSpc>
              <a:spcBef>
                <a:spcPts val="640"/>
              </a:spcBef>
              <a:spcAft>
                <a:spcPts val="0"/>
              </a:spcAft>
              <a:buClr>
                <a:schemeClr val="dk1"/>
              </a:buClr>
              <a:buSzPts val="1400"/>
              <a:buChar char="•"/>
              <a:defRPr/>
            </a:lvl4pPr>
            <a:lvl5pPr marL="3657509" lvl="4" indent="-507988" algn="l">
              <a:lnSpc>
                <a:spcPct val="90000"/>
              </a:lnSpc>
              <a:spcBef>
                <a:spcPts val="640"/>
              </a:spcBef>
              <a:spcAft>
                <a:spcPts val="0"/>
              </a:spcAft>
              <a:buClr>
                <a:schemeClr val="dk1"/>
              </a:buClr>
              <a:buSzPts val="1400"/>
              <a:buChar char="•"/>
              <a:defRPr/>
            </a:lvl5pPr>
            <a:lvl6pPr marL="4389011" lvl="5" indent="-507988" algn="l">
              <a:lnSpc>
                <a:spcPct val="90000"/>
              </a:lnSpc>
              <a:spcBef>
                <a:spcPts val="640"/>
              </a:spcBef>
              <a:spcAft>
                <a:spcPts val="0"/>
              </a:spcAft>
              <a:buClr>
                <a:schemeClr val="dk1"/>
              </a:buClr>
              <a:buSzPts val="1400"/>
              <a:buChar char="•"/>
              <a:defRPr/>
            </a:lvl6pPr>
            <a:lvl7pPr marL="5120512" lvl="6" indent="-507988" algn="l">
              <a:lnSpc>
                <a:spcPct val="90000"/>
              </a:lnSpc>
              <a:spcBef>
                <a:spcPts val="640"/>
              </a:spcBef>
              <a:spcAft>
                <a:spcPts val="0"/>
              </a:spcAft>
              <a:buClr>
                <a:schemeClr val="dk1"/>
              </a:buClr>
              <a:buSzPts val="1400"/>
              <a:buChar char="•"/>
              <a:defRPr/>
            </a:lvl7pPr>
            <a:lvl8pPr marL="5852014" lvl="7" indent="-507988" algn="l">
              <a:lnSpc>
                <a:spcPct val="90000"/>
              </a:lnSpc>
              <a:spcBef>
                <a:spcPts val="640"/>
              </a:spcBef>
              <a:spcAft>
                <a:spcPts val="0"/>
              </a:spcAft>
              <a:buClr>
                <a:schemeClr val="dk1"/>
              </a:buClr>
              <a:buSzPts val="1400"/>
              <a:buChar char="•"/>
              <a:defRPr/>
            </a:lvl8pPr>
            <a:lvl9pPr marL="6583516" lvl="8" indent="-507988" algn="l">
              <a:lnSpc>
                <a:spcPct val="90000"/>
              </a:lnSpc>
              <a:spcBef>
                <a:spcPts val="640"/>
              </a:spcBef>
              <a:spcAft>
                <a:spcPts val="0"/>
              </a:spcAft>
              <a:buClr>
                <a:schemeClr val="dk1"/>
              </a:buClr>
              <a:buSzPts val="1400"/>
              <a:buChar char="•"/>
              <a:defRPr/>
            </a:lvl9pPr>
          </a:lstStyle>
          <a:p>
            <a:endParaRPr/>
          </a:p>
        </p:txBody>
      </p:sp>
      <p:sp>
        <p:nvSpPr>
          <p:cNvPr id="156" name="Google Shape;156;p30"/>
          <p:cNvSpPr txBox="1">
            <a:spLocks noGrp="1"/>
          </p:cNvSpPr>
          <p:nvPr>
            <p:ph type="sldNum" idx="12"/>
          </p:nvPr>
        </p:nvSpPr>
        <p:spPr>
          <a:xfrm>
            <a:off x="10332720" y="7627622"/>
            <a:ext cx="3291840" cy="43815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440">
                <a:solidFill>
                  <a:srgbClr val="888888"/>
                </a:solidFill>
              </a:defRPr>
            </a:lvl1pPr>
            <a:lvl2pPr marL="0" lvl="1" indent="0" algn="r">
              <a:spcBef>
                <a:spcPts val="0"/>
              </a:spcBef>
              <a:buNone/>
              <a:defRPr sz="1440">
                <a:solidFill>
                  <a:srgbClr val="888888"/>
                </a:solidFill>
              </a:defRPr>
            </a:lvl2pPr>
            <a:lvl3pPr marL="0" lvl="2" indent="0" algn="r">
              <a:spcBef>
                <a:spcPts val="0"/>
              </a:spcBef>
              <a:buNone/>
              <a:defRPr sz="1440">
                <a:solidFill>
                  <a:srgbClr val="888888"/>
                </a:solidFill>
              </a:defRPr>
            </a:lvl3pPr>
            <a:lvl4pPr marL="0" lvl="3" indent="0" algn="r">
              <a:spcBef>
                <a:spcPts val="0"/>
              </a:spcBef>
              <a:buNone/>
              <a:defRPr sz="1440">
                <a:solidFill>
                  <a:srgbClr val="888888"/>
                </a:solidFill>
              </a:defRPr>
            </a:lvl4pPr>
            <a:lvl5pPr marL="0" lvl="4" indent="0" algn="r">
              <a:spcBef>
                <a:spcPts val="0"/>
              </a:spcBef>
              <a:buNone/>
              <a:defRPr sz="1440">
                <a:solidFill>
                  <a:srgbClr val="888888"/>
                </a:solidFill>
              </a:defRPr>
            </a:lvl5pPr>
            <a:lvl6pPr marL="0" lvl="5" indent="0" algn="r">
              <a:spcBef>
                <a:spcPts val="0"/>
              </a:spcBef>
              <a:buNone/>
              <a:defRPr sz="1440">
                <a:solidFill>
                  <a:srgbClr val="888888"/>
                </a:solidFill>
              </a:defRPr>
            </a:lvl6pPr>
            <a:lvl7pPr marL="0" lvl="6" indent="0" algn="r">
              <a:spcBef>
                <a:spcPts val="0"/>
              </a:spcBef>
              <a:buNone/>
              <a:defRPr sz="1440">
                <a:solidFill>
                  <a:srgbClr val="888888"/>
                </a:solidFill>
              </a:defRPr>
            </a:lvl7pPr>
            <a:lvl8pPr marL="0" lvl="7" indent="0" algn="r">
              <a:spcBef>
                <a:spcPts val="0"/>
              </a:spcBef>
              <a:buNone/>
              <a:defRPr sz="1440">
                <a:solidFill>
                  <a:srgbClr val="888888"/>
                </a:solidFill>
              </a:defRPr>
            </a:lvl8pPr>
            <a:lvl9pPr marL="0" lvl="8" indent="0" algn="r">
              <a:spcBef>
                <a:spcPts val="0"/>
              </a:spcBef>
              <a:buNone/>
              <a:defRPr sz="1440">
                <a:solidFill>
                  <a:srgbClr val="888888"/>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6873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4017470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ctrTitle"/>
          </p:nvPr>
        </p:nvSpPr>
        <p:spPr>
          <a:xfrm>
            <a:off x="4754880" y="2357120"/>
            <a:ext cx="8637271" cy="2905757"/>
          </a:xfrm>
        </p:spPr>
        <p:txBody>
          <a:bodyPr anchor="b">
            <a:normAutofit/>
          </a:bodyPr>
          <a:lstStyle>
            <a:lvl1pPr algn="r">
              <a:defRPr sz="5760">
                <a:effectLst/>
              </a:defRPr>
            </a:lvl1pPr>
          </a:lstStyle>
          <a:p>
            <a:r>
              <a:rPr lang="en-US"/>
              <a:t>Click to edit Master title style</a:t>
            </a:r>
            <a:endParaRPr lang="en-US" dirty="0"/>
          </a:p>
        </p:txBody>
      </p:sp>
      <p:sp>
        <p:nvSpPr>
          <p:cNvPr id="3" name="Subtitle 2"/>
          <p:cNvSpPr>
            <a:spLocks noGrp="1"/>
          </p:cNvSpPr>
          <p:nvPr>
            <p:ph type="subTitle" idx="1"/>
          </p:nvPr>
        </p:nvSpPr>
        <p:spPr>
          <a:xfrm>
            <a:off x="4754880" y="5262879"/>
            <a:ext cx="8637271" cy="1686560"/>
          </a:xfrm>
        </p:spPr>
        <p:txBody>
          <a:bodyPr anchor="t">
            <a:normAutofit/>
          </a:bodyPr>
          <a:lstStyle>
            <a:lvl1pPr marL="0" indent="0" algn="r">
              <a:buNone/>
              <a:defRPr sz="2160" cap="all">
                <a:solidFill>
                  <a:schemeClr val="tx1"/>
                </a:solidFill>
              </a:defRPr>
            </a:lvl1pPr>
            <a:lvl2pPr marL="548618" indent="0" algn="ctr">
              <a:buNone/>
              <a:defRPr>
                <a:solidFill>
                  <a:schemeClr val="tx1">
                    <a:tint val="75000"/>
                  </a:schemeClr>
                </a:solidFill>
              </a:defRPr>
            </a:lvl2pPr>
            <a:lvl3pPr marL="1097236" indent="0" algn="ctr">
              <a:buNone/>
              <a:defRPr>
                <a:solidFill>
                  <a:schemeClr val="tx1">
                    <a:tint val="75000"/>
                  </a:schemeClr>
                </a:solidFill>
              </a:defRPr>
            </a:lvl3pPr>
            <a:lvl4pPr marL="1645854" indent="0" algn="ctr">
              <a:buNone/>
              <a:defRPr>
                <a:solidFill>
                  <a:schemeClr val="tx1">
                    <a:tint val="75000"/>
                  </a:schemeClr>
                </a:solidFill>
              </a:defRPr>
            </a:lvl4pPr>
            <a:lvl5pPr marL="2194472" indent="0" algn="ctr">
              <a:buNone/>
              <a:defRPr>
                <a:solidFill>
                  <a:schemeClr val="tx1">
                    <a:tint val="75000"/>
                  </a:schemeClr>
                </a:solidFill>
              </a:defRPr>
            </a:lvl5pPr>
            <a:lvl6pPr marL="2743091" indent="0" algn="ctr">
              <a:buNone/>
              <a:defRPr>
                <a:solidFill>
                  <a:schemeClr val="tx1">
                    <a:tint val="75000"/>
                  </a:schemeClr>
                </a:solidFill>
              </a:defRPr>
            </a:lvl6pPr>
            <a:lvl7pPr marL="3291708" indent="0" algn="ctr">
              <a:buNone/>
              <a:defRPr>
                <a:solidFill>
                  <a:schemeClr val="tx1">
                    <a:tint val="75000"/>
                  </a:schemeClr>
                </a:solidFill>
              </a:defRPr>
            </a:lvl7pPr>
            <a:lvl8pPr marL="3840326" indent="0" algn="ctr">
              <a:buNone/>
              <a:defRPr>
                <a:solidFill>
                  <a:schemeClr val="tx1">
                    <a:tint val="75000"/>
                  </a:schemeClr>
                </a:solidFill>
              </a:defRPr>
            </a:lvl8pPr>
            <a:lvl9pPr marL="4388945"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0719070" y="7044692"/>
            <a:ext cx="1920240" cy="453390"/>
          </a:xfrm>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a:xfrm>
            <a:off x="4754879" y="7044692"/>
            <a:ext cx="5872750" cy="453390"/>
          </a:xfrm>
        </p:spPr>
        <p:txBody>
          <a:bodyPr/>
          <a:lstStyle/>
          <a:p>
            <a:endParaRPr lang="en-US" dirty="0"/>
          </a:p>
        </p:txBody>
      </p:sp>
      <p:sp>
        <p:nvSpPr>
          <p:cNvPr id="6" name="Slide Number Placeholder 5"/>
          <p:cNvSpPr>
            <a:spLocks noGrp="1"/>
          </p:cNvSpPr>
          <p:nvPr>
            <p:ph type="sldNum" sz="quarter" idx="12"/>
          </p:nvPr>
        </p:nvSpPr>
        <p:spPr>
          <a:xfrm>
            <a:off x="12730750" y="7044692"/>
            <a:ext cx="661400" cy="453390"/>
          </a:xfrm>
        </p:spPr>
        <p:txBody>
          <a:bodyPr/>
          <a:lstStyle/>
          <a:p>
            <a:fld id="{D57F1E4F-1CFF-5643-939E-217C01CDF565}" type="slidenum">
              <a:rPr lang="en-US" smtClean="0"/>
              <a:pPr/>
              <a:t>‹#›</a:t>
            </a:fld>
            <a:endParaRPr lang="en-US" dirty="0"/>
          </a:p>
        </p:txBody>
      </p:sp>
      <p:sp>
        <p:nvSpPr>
          <p:cNvPr id="8" name="Footer Placeholder 4">
            <a:extLst>
              <a:ext uri="{FF2B5EF4-FFF2-40B4-BE49-F238E27FC236}">
                <a16:creationId xmlns:a16="http://schemas.microsoft.com/office/drawing/2014/main" id="{B4F9AA3E-8994-6319-867E-251A876B7E50}"/>
              </a:ext>
            </a:extLst>
          </p:cNvPr>
          <p:cNvSpPr txBox="1">
            <a:spLocks/>
          </p:cNvSpPr>
          <p:nvPr userDrawn="1"/>
        </p:nvSpPr>
        <p:spPr>
          <a:xfrm>
            <a:off x="582932" y="76227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31664977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2/4/2026</a:t>
            </a:fld>
            <a:endParaRPr lang="en-US" dirty="0"/>
          </a:p>
        </p:txBody>
      </p:sp>
      <p:sp>
        <p:nvSpPr>
          <p:cNvPr id="5" name="Footer Placeholder 4"/>
          <p:cNvSpPr>
            <a:spLocks noGrp="1"/>
          </p:cNvSpPr>
          <p:nvPr>
            <p:ph type="ftr" sz="quarter" idx="11"/>
          </p:nvPr>
        </p:nvSpPr>
        <p:spPr/>
        <p:txBody>
          <a:bodyPr/>
          <a:lstStyle/>
          <a:p>
            <a:r>
              <a:rPr lang="en-US"/>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Footer Placeholder 4">
            <a:extLst>
              <a:ext uri="{FF2B5EF4-FFF2-40B4-BE49-F238E27FC236}">
                <a16:creationId xmlns:a16="http://schemas.microsoft.com/office/drawing/2014/main" id="{98A94BFD-21E7-CB66-CBC4-25188B432BE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1843858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C058-0FC2-671B-B904-3EFDD962027B}"/>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C6A617C-018B-C58D-49A8-DB9FC6A5559B}"/>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EDB5F5-ECF7-8703-26D8-219C3CEEF7BC}"/>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5" name="Footer Placeholder 4">
            <a:extLst>
              <a:ext uri="{FF2B5EF4-FFF2-40B4-BE49-F238E27FC236}">
                <a16:creationId xmlns:a16="http://schemas.microsoft.com/office/drawing/2014/main" id="{3E35B227-CDAF-07DD-CB26-0E61D9672B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8AC7FB-2D62-1B75-73A6-F8A92DF3ED38}"/>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211636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2" y="3970297"/>
            <a:ext cx="12157712" cy="1762560"/>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822959" y="5732857"/>
            <a:ext cx="12157714" cy="1032480"/>
          </a:xfrm>
        </p:spPr>
        <p:txBody>
          <a:bodyPr anchor="t">
            <a:normAutofit/>
          </a:bodyPr>
          <a:lstStyle>
            <a:lvl1pPr marL="0" indent="0" algn="l">
              <a:buNone/>
              <a:defRPr sz="2400" cap="all">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Footer Placeholder 4">
            <a:extLst>
              <a:ext uri="{FF2B5EF4-FFF2-40B4-BE49-F238E27FC236}">
                <a16:creationId xmlns:a16="http://schemas.microsoft.com/office/drawing/2014/main" id="{CD1F462C-56AC-A212-BBF4-A934EA760E7B}"/>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978041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2962" y="2570480"/>
            <a:ext cx="5994401" cy="437896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986274" y="2570482"/>
            <a:ext cx="5994398" cy="43789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Footer Placeholder 4">
            <a:extLst>
              <a:ext uri="{FF2B5EF4-FFF2-40B4-BE49-F238E27FC236}">
                <a16:creationId xmlns:a16="http://schemas.microsoft.com/office/drawing/2014/main" id="{E2AF736B-94CE-F413-EB55-58BB7A8F3FC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1876842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68405" y="2661921"/>
            <a:ext cx="5650865" cy="691514"/>
          </a:xfrm>
        </p:spPr>
        <p:txBody>
          <a:bodyPr anchor="b">
            <a:noAutofit/>
          </a:bodyPr>
          <a:lstStyle>
            <a:lvl1pPr marL="0" indent="0">
              <a:buNone/>
              <a:defRPr sz="3360" b="0"/>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4" name="Content Placeholder 3"/>
          <p:cNvSpPr>
            <a:spLocks noGrp="1"/>
          </p:cNvSpPr>
          <p:nvPr>
            <p:ph sz="half" idx="2"/>
          </p:nvPr>
        </p:nvSpPr>
        <p:spPr>
          <a:xfrm>
            <a:off x="822963" y="3444241"/>
            <a:ext cx="5996308" cy="35051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315205" y="2672081"/>
            <a:ext cx="5667376" cy="691514"/>
          </a:xfrm>
        </p:spPr>
        <p:txBody>
          <a:bodyPr anchor="b">
            <a:noAutofit/>
          </a:bodyPr>
          <a:lstStyle>
            <a:lvl1pPr marL="0" indent="0">
              <a:buNone/>
              <a:defRPr sz="3360" b="0"/>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988181" y="3444241"/>
            <a:ext cx="5994401" cy="35051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Footer Placeholder 4">
            <a:extLst>
              <a:ext uri="{FF2B5EF4-FFF2-40B4-BE49-F238E27FC236}">
                <a16:creationId xmlns:a16="http://schemas.microsoft.com/office/drawing/2014/main" id="{E0FD1AE7-8DB5-A42F-18FC-95F60D48457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21832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Footer Placeholder 4">
            <a:extLst>
              <a:ext uri="{FF2B5EF4-FFF2-40B4-BE49-F238E27FC236}">
                <a16:creationId xmlns:a16="http://schemas.microsoft.com/office/drawing/2014/main" id="{56C7372C-EF0B-1FA1-5791-C2040AD53DAF}"/>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153935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
        <p:nvSpPr>
          <p:cNvPr id="6" name="Footer Placeholder 4">
            <a:extLst>
              <a:ext uri="{FF2B5EF4-FFF2-40B4-BE49-F238E27FC236}">
                <a16:creationId xmlns:a16="http://schemas.microsoft.com/office/drawing/2014/main" id="{F0CF27BB-3444-D857-22A4-D6390530BD67}"/>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2742749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2" y="2489200"/>
            <a:ext cx="4417062" cy="1645920"/>
          </a:xfrm>
        </p:spPr>
        <p:txBody>
          <a:bodyPr anchor="b">
            <a:normAutofit/>
          </a:bodyPr>
          <a:lstStyle>
            <a:lvl1pPr algn="l">
              <a:defRPr sz="2880" b="0"/>
            </a:lvl1pPr>
          </a:lstStyle>
          <a:p>
            <a:r>
              <a:rPr lang="en-US"/>
              <a:t>Click to edit Master title style</a:t>
            </a:r>
            <a:endParaRPr lang="en-US" dirty="0"/>
          </a:p>
        </p:txBody>
      </p:sp>
      <p:sp>
        <p:nvSpPr>
          <p:cNvPr id="3" name="Content Placeholder 2"/>
          <p:cNvSpPr>
            <a:spLocks noGrp="1"/>
          </p:cNvSpPr>
          <p:nvPr>
            <p:ph idx="1"/>
          </p:nvPr>
        </p:nvSpPr>
        <p:spPr>
          <a:xfrm>
            <a:off x="5577841" y="731521"/>
            <a:ext cx="7402831" cy="621792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2962" y="4135120"/>
            <a:ext cx="4417062" cy="2194560"/>
          </a:xfrm>
        </p:spPr>
        <p:txBody>
          <a:bodyPr anchor="t">
            <a:normAutofit/>
          </a:bodyPr>
          <a:lstStyle>
            <a:lvl1pPr marL="0" indent="0">
              <a:buNone/>
              <a:defRPr sz="1920"/>
            </a:lvl1pPr>
            <a:lvl2pPr marL="548618" indent="0">
              <a:buNone/>
              <a:defRPr sz="1440"/>
            </a:lvl2pPr>
            <a:lvl3pPr marL="1097236" indent="0">
              <a:buNone/>
              <a:defRPr sz="1200"/>
            </a:lvl3pPr>
            <a:lvl4pPr marL="1645854" indent="0">
              <a:buNone/>
              <a:defRPr sz="1080"/>
            </a:lvl4pPr>
            <a:lvl5pPr marL="2194472" indent="0">
              <a:buNone/>
              <a:defRPr sz="1080"/>
            </a:lvl5pPr>
            <a:lvl6pPr marL="2743091" indent="0">
              <a:buNone/>
              <a:defRPr sz="1080"/>
            </a:lvl6pPr>
            <a:lvl7pPr marL="3291708" indent="0">
              <a:buNone/>
              <a:defRPr sz="1080"/>
            </a:lvl7pPr>
            <a:lvl8pPr marL="3840326" indent="0">
              <a:buNone/>
              <a:defRPr sz="1080"/>
            </a:lvl8pPr>
            <a:lvl9pPr marL="4388945"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Footer Placeholder 4">
            <a:extLst>
              <a:ext uri="{FF2B5EF4-FFF2-40B4-BE49-F238E27FC236}">
                <a16:creationId xmlns:a16="http://schemas.microsoft.com/office/drawing/2014/main" id="{C0A9F6BA-BA82-8F3F-56A8-65A48973713D}"/>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2035165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0" y="1920240"/>
            <a:ext cx="7397584" cy="1645920"/>
          </a:xfrm>
        </p:spPr>
        <p:txBody>
          <a:bodyPr anchor="b">
            <a:normAutofit/>
          </a:bodyPr>
          <a:lstStyle>
            <a:lvl1pPr algn="l">
              <a:defRPr sz="336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043505" y="1097280"/>
            <a:ext cx="3937169" cy="54864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920"/>
            </a:lvl1pPr>
            <a:lvl2pPr marL="548618" indent="0">
              <a:buNone/>
              <a:defRPr sz="1920"/>
            </a:lvl2pPr>
            <a:lvl3pPr marL="1097236" indent="0">
              <a:buNone/>
              <a:defRPr sz="1920"/>
            </a:lvl3pPr>
            <a:lvl4pPr marL="1645854" indent="0">
              <a:buNone/>
              <a:defRPr sz="1920"/>
            </a:lvl4pPr>
            <a:lvl5pPr marL="2194472" indent="0">
              <a:buNone/>
              <a:defRPr sz="1920"/>
            </a:lvl5pPr>
            <a:lvl6pPr marL="2743091" indent="0">
              <a:buNone/>
              <a:defRPr sz="1920"/>
            </a:lvl6pPr>
            <a:lvl7pPr marL="3291708" indent="0">
              <a:buNone/>
              <a:defRPr sz="1920"/>
            </a:lvl7pPr>
            <a:lvl8pPr marL="3840326" indent="0">
              <a:buNone/>
              <a:defRPr sz="1920"/>
            </a:lvl8pPr>
            <a:lvl9pPr marL="4388945"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822960" y="3566160"/>
            <a:ext cx="7397584" cy="2194560"/>
          </a:xfrm>
        </p:spPr>
        <p:txBody>
          <a:bodyPr anchor="t">
            <a:normAutofit/>
          </a:bodyPr>
          <a:lstStyle>
            <a:lvl1pPr marL="0" indent="0">
              <a:buNone/>
              <a:defRPr sz="2160"/>
            </a:lvl1pPr>
            <a:lvl2pPr marL="548618" indent="0">
              <a:buNone/>
              <a:defRPr sz="1440"/>
            </a:lvl2pPr>
            <a:lvl3pPr marL="1097236" indent="0">
              <a:buNone/>
              <a:defRPr sz="1200"/>
            </a:lvl3pPr>
            <a:lvl4pPr marL="1645854" indent="0">
              <a:buNone/>
              <a:defRPr sz="1080"/>
            </a:lvl4pPr>
            <a:lvl5pPr marL="2194472" indent="0">
              <a:buNone/>
              <a:defRPr sz="1080"/>
            </a:lvl5pPr>
            <a:lvl6pPr marL="2743091" indent="0">
              <a:buNone/>
              <a:defRPr sz="1080"/>
            </a:lvl6pPr>
            <a:lvl7pPr marL="3291708" indent="0">
              <a:buNone/>
              <a:defRPr sz="1080"/>
            </a:lvl7pPr>
            <a:lvl8pPr marL="3840326" indent="0">
              <a:buNone/>
              <a:defRPr sz="1080"/>
            </a:lvl8pPr>
            <a:lvl9pPr marL="4388945"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3" name="Footer Placeholder 4">
            <a:extLst>
              <a:ext uri="{FF2B5EF4-FFF2-40B4-BE49-F238E27FC236}">
                <a16:creationId xmlns:a16="http://schemas.microsoft.com/office/drawing/2014/main" id="{777A31AB-B28A-4A47-CD84-79D531C7AA8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434989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2" y="5679438"/>
            <a:ext cx="12157712" cy="680086"/>
          </a:xfrm>
        </p:spPr>
        <p:txBody>
          <a:bodyPr anchor="b">
            <a:normAutofit/>
          </a:bodyPr>
          <a:lstStyle>
            <a:lvl1pPr algn="l">
              <a:defRPr sz="288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645922" y="1118536"/>
            <a:ext cx="10511792" cy="379797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920"/>
            </a:lvl1pPr>
            <a:lvl2pPr marL="548618" indent="0">
              <a:buNone/>
              <a:defRPr sz="1920"/>
            </a:lvl2pPr>
            <a:lvl3pPr marL="1097236" indent="0">
              <a:buNone/>
              <a:defRPr sz="1920"/>
            </a:lvl3pPr>
            <a:lvl4pPr marL="1645854" indent="0">
              <a:buNone/>
              <a:defRPr sz="1920"/>
            </a:lvl4pPr>
            <a:lvl5pPr marL="2194472" indent="0">
              <a:buNone/>
              <a:defRPr sz="1920"/>
            </a:lvl5pPr>
            <a:lvl6pPr marL="2743091" indent="0">
              <a:buNone/>
              <a:defRPr sz="1920"/>
            </a:lvl6pPr>
            <a:lvl7pPr marL="3291708" indent="0">
              <a:buNone/>
              <a:defRPr sz="1920"/>
            </a:lvl7pPr>
            <a:lvl8pPr marL="3840326" indent="0">
              <a:buNone/>
              <a:defRPr sz="1920"/>
            </a:lvl8pPr>
            <a:lvl9pPr marL="4388945"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822962" y="6359524"/>
            <a:ext cx="12157712" cy="592454"/>
          </a:xfrm>
        </p:spPr>
        <p:txBody>
          <a:bodyPr anchor="t">
            <a:normAutofit/>
          </a:bodyPr>
          <a:lstStyle>
            <a:lvl1pPr marL="0" indent="0">
              <a:buNone/>
              <a:defRPr sz="1680"/>
            </a:lvl1pPr>
            <a:lvl2pPr marL="548618" indent="0">
              <a:buNone/>
              <a:defRPr sz="1440"/>
            </a:lvl2pPr>
            <a:lvl3pPr marL="1097236" indent="0">
              <a:buNone/>
              <a:defRPr sz="1200"/>
            </a:lvl3pPr>
            <a:lvl4pPr marL="1645854" indent="0">
              <a:buNone/>
              <a:defRPr sz="1080"/>
            </a:lvl4pPr>
            <a:lvl5pPr marL="2194472" indent="0">
              <a:buNone/>
              <a:defRPr sz="1080"/>
            </a:lvl5pPr>
            <a:lvl6pPr marL="2743091" indent="0">
              <a:buNone/>
              <a:defRPr sz="1080"/>
            </a:lvl6pPr>
            <a:lvl7pPr marL="3291708" indent="0">
              <a:buNone/>
              <a:defRPr sz="1080"/>
            </a:lvl7pPr>
            <a:lvl8pPr marL="3840326" indent="0">
              <a:buNone/>
              <a:defRPr sz="1080"/>
            </a:lvl8pPr>
            <a:lvl9pPr marL="4388945"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Footer Placeholder 4">
            <a:extLst>
              <a:ext uri="{FF2B5EF4-FFF2-40B4-BE49-F238E27FC236}">
                <a16:creationId xmlns:a16="http://schemas.microsoft.com/office/drawing/2014/main" id="{1480FBF9-F0F8-CE9F-1B69-366FDEE7C3DD}"/>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385716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3" y="731523"/>
            <a:ext cx="12157712" cy="3749039"/>
          </a:xfrm>
        </p:spPr>
        <p:txBody>
          <a:bodyPr anchor="ctr">
            <a:normAutofit/>
          </a:bodyPr>
          <a:lstStyle>
            <a:lvl1pPr algn="l">
              <a:defRPr sz="3840" b="0" cap="none"/>
            </a:lvl1pPr>
          </a:lstStyle>
          <a:p>
            <a:r>
              <a:rPr lang="en-US"/>
              <a:t>Click to edit Master title style</a:t>
            </a:r>
            <a:endParaRPr lang="en-US" dirty="0"/>
          </a:p>
        </p:txBody>
      </p:sp>
      <p:sp>
        <p:nvSpPr>
          <p:cNvPr id="3" name="Text Placeholder 2"/>
          <p:cNvSpPr>
            <a:spLocks noGrp="1"/>
          </p:cNvSpPr>
          <p:nvPr>
            <p:ph type="body" idx="1"/>
          </p:nvPr>
        </p:nvSpPr>
        <p:spPr>
          <a:xfrm>
            <a:off x="822960" y="5212080"/>
            <a:ext cx="12157714" cy="1737360"/>
          </a:xfrm>
        </p:spPr>
        <p:txBody>
          <a:bodyPr anchor="ctr">
            <a:normAutofit/>
          </a:bodyPr>
          <a:lstStyle>
            <a:lvl1pPr marL="0" indent="0" algn="l">
              <a:buNone/>
              <a:defRPr sz="2400">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Footer Placeholder 4">
            <a:extLst>
              <a:ext uri="{FF2B5EF4-FFF2-40B4-BE49-F238E27FC236}">
                <a16:creationId xmlns:a16="http://schemas.microsoft.com/office/drawing/2014/main" id="{9FF0ECA8-FB9E-0B49-D99A-ED1EE4ED952F}"/>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3411959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13" name="TextBox 12"/>
          <p:cNvSpPr txBox="1"/>
          <p:nvPr/>
        </p:nvSpPr>
        <p:spPr>
          <a:xfrm>
            <a:off x="12285440" y="3291840"/>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4" name="TextBox 13"/>
          <p:cNvSpPr txBox="1"/>
          <p:nvPr/>
        </p:nvSpPr>
        <p:spPr>
          <a:xfrm>
            <a:off x="585930" y="988006"/>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6" name="Title 1"/>
          <p:cNvSpPr>
            <a:spLocks noGrp="1"/>
          </p:cNvSpPr>
          <p:nvPr>
            <p:ph type="title"/>
          </p:nvPr>
        </p:nvSpPr>
        <p:spPr>
          <a:xfrm>
            <a:off x="1190722" y="731523"/>
            <a:ext cx="11460479" cy="3291839"/>
          </a:xfrm>
        </p:spPr>
        <p:txBody>
          <a:bodyPr anchor="ctr">
            <a:normAutofit/>
          </a:bodyPr>
          <a:lstStyle>
            <a:lvl1pPr algn="l">
              <a:defRPr sz="384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317451" y="4023360"/>
            <a:ext cx="11207021" cy="457200"/>
          </a:xfrm>
        </p:spPr>
        <p:txBody>
          <a:bodyPr anchor="ctr"/>
          <a:lstStyle>
            <a:lvl1pPr marL="0" indent="0">
              <a:buFontTx/>
              <a:buNone/>
              <a:defRPr/>
            </a:lvl1pPr>
            <a:lvl2pPr marL="548618" indent="0">
              <a:buFontTx/>
              <a:buNone/>
              <a:defRPr/>
            </a:lvl2pPr>
            <a:lvl3pPr marL="1097236" indent="0">
              <a:buFontTx/>
              <a:buNone/>
              <a:defRPr/>
            </a:lvl3pPr>
            <a:lvl4pPr marL="1645854" indent="0">
              <a:buFontTx/>
              <a:buNone/>
              <a:defRPr/>
            </a:lvl4pPr>
            <a:lvl5pPr marL="2194472" indent="0">
              <a:buFontTx/>
              <a:buNone/>
              <a:defRPr/>
            </a:lvl5pPr>
          </a:lstStyle>
          <a:p>
            <a:pPr lvl="0"/>
            <a:r>
              <a:rPr lang="en-US"/>
              <a:t>Click to edit Master text styles</a:t>
            </a:r>
          </a:p>
        </p:txBody>
      </p:sp>
      <p:sp>
        <p:nvSpPr>
          <p:cNvPr id="3" name="Text Placeholder 2"/>
          <p:cNvSpPr>
            <a:spLocks noGrp="1"/>
          </p:cNvSpPr>
          <p:nvPr>
            <p:ph type="body" idx="1"/>
          </p:nvPr>
        </p:nvSpPr>
        <p:spPr>
          <a:xfrm>
            <a:off x="824960" y="5212080"/>
            <a:ext cx="12182840" cy="1737360"/>
          </a:xfrm>
        </p:spPr>
        <p:txBody>
          <a:bodyPr anchor="ctr">
            <a:normAutofit/>
          </a:bodyPr>
          <a:lstStyle>
            <a:lvl1pPr marL="0" indent="0" algn="l">
              <a:buNone/>
              <a:defRPr sz="2400">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17205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8887-D577-512C-0210-44700D1C70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2A1AB6-C5C1-F823-D8A8-7C3F8075AF03}"/>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A2B60F4-2CAF-CDB4-DDF3-6D9F955B2D20}"/>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20EDFFA-64C1-BAB4-5FF7-CFFB129446DC}"/>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6" name="Footer Placeholder 5">
            <a:extLst>
              <a:ext uri="{FF2B5EF4-FFF2-40B4-BE49-F238E27FC236}">
                <a16:creationId xmlns:a16="http://schemas.microsoft.com/office/drawing/2014/main" id="{81D727C6-434D-A8ED-BD62-A9A4A18EE0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0260DE-E09A-D5B2-88D3-518041A9E0FA}"/>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1695249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4" y="3970297"/>
            <a:ext cx="12157710" cy="1762560"/>
          </a:xfrm>
        </p:spPr>
        <p:txBody>
          <a:bodyPr anchor="b">
            <a:normAutofit/>
          </a:bodyPr>
          <a:lstStyle>
            <a:lvl1pPr algn="l">
              <a:defRPr sz="3840" b="0" cap="none"/>
            </a:lvl1pPr>
          </a:lstStyle>
          <a:p>
            <a:r>
              <a:rPr lang="en-US"/>
              <a:t>Click to edit Master title style</a:t>
            </a:r>
            <a:endParaRPr lang="en-US" dirty="0"/>
          </a:p>
        </p:txBody>
      </p:sp>
      <p:sp>
        <p:nvSpPr>
          <p:cNvPr id="3" name="Text Placeholder 2"/>
          <p:cNvSpPr>
            <a:spLocks noGrp="1"/>
          </p:cNvSpPr>
          <p:nvPr>
            <p:ph type="body" idx="1"/>
          </p:nvPr>
        </p:nvSpPr>
        <p:spPr>
          <a:xfrm>
            <a:off x="822961" y="5732857"/>
            <a:ext cx="12157711" cy="1032480"/>
          </a:xfrm>
        </p:spPr>
        <p:txBody>
          <a:bodyPr anchor="t">
            <a:normAutofit/>
          </a:bodyPr>
          <a:lstStyle>
            <a:lvl1pPr marL="0" indent="0" algn="l">
              <a:buNone/>
              <a:defRPr sz="2400">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65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13" name="TextBox 12"/>
          <p:cNvSpPr txBox="1"/>
          <p:nvPr/>
        </p:nvSpPr>
        <p:spPr>
          <a:xfrm>
            <a:off x="12285440" y="3291840"/>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4" name="TextBox 13"/>
          <p:cNvSpPr txBox="1"/>
          <p:nvPr/>
        </p:nvSpPr>
        <p:spPr>
          <a:xfrm>
            <a:off x="585930" y="988006"/>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6" name="Title 1"/>
          <p:cNvSpPr>
            <a:spLocks noGrp="1"/>
          </p:cNvSpPr>
          <p:nvPr>
            <p:ph type="title"/>
          </p:nvPr>
        </p:nvSpPr>
        <p:spPr>
          <a:xfrm>
            <a:off x="1190722" y="731523"/>
            <a:ext cx="11460479" cy="3291839"/>
          </a:xfrm>
        </p:spPr>
        <p:txBody>
          <a:bodyPr anchor="ctr">
            <a:normAutofit/>
          </a:bodyPr>
          <a:lstStyle>
            <a:lvl1pPr algn="l">
              <a:defRPr sz="384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22960" y="4663440"/>
            <a:ext cx="12162523" cy="1066800"/>
          </a:xfrm>
        </p:spPr>
        <p:txBody>
          <a:bodyPr vert="horz" lIns="91440" tIns="45720" rIns="91440" bIns="45720" rtlCol="0" anchor="b">
            <a:normAutofit/>
          </a:bodyPr>
          <a:lstStyle>
            <a:lvl1pPr>
              <a:buNone/>
              <a:defRPr lang="en-US" sz="288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22960" y="5730240"/>
            <a:ext cx="12162523" cy="1219200"/>
          </a:xfrm>
        </p:spPr>
        <p:txBody>
          <a:bodyPr anchor="t">
            <a:normAutofit/>
          </a:bodyPr>
          <a:lstStyle>
            <a:lvl1pPr marL="0" indent="0" algn="l">
              <a:buNone/>
              <a:defRPr sz="2160">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 name="Footer Placeholder 4">
            <a:extLst>
              <a:ext uri="{FF2B5EF4-FFF2-40B4-BE49-F238E27FC236}">
                <a16:creationId xmlns:a16="http://schemas.microsoft.com/office/drawing/2014/main" id="{F2EA3046-43F3-1247-C0CA-D5EE5B8FD99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311709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3" y="731523"/>
            <a:ext cx="12157712" cy="329183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22961" y="4206240"/>
            <a:ext cx="12157714" cy="1005840"/>
          </a:xfrm>
        </p:spPr>
        <p:txBody>
          <a:bodyPr vert="horz" lIns="91440" tIns="45720" rIns="91440" bIns="45720" rtlCol="0" anchor="b">
            <a:normAutofit/>
          </a:bodyPr>
          <a:lstStyle>
            <a:lvl1pPr>
              <a:buNone/>
              <a:defRPr lang="en-US" sz="336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22960" y="5212080"/>
            <a:ext cx="12157714" cy="1737360"/>
          </a:xfrm>
        </p:spPr>
        <p:txBody>
          <a:bodyPr anchor="t">
            <a:normAutofit/>
          </a:bodyPr>
          <a:lstStyle>
            <a:lvl1pPr marL="0" indent="0" algn="l">
              <a:buNone/>
              <a:defRPr sz="2160">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Footer Placeholder 4">
            <a:extLst>
              <a:ext uri="{FF2B5EF4-FFF2-40B4-BE49-F238E27FC236}">
                <a16:creationId xmlns:a16="http://schemas.microsoft.com/office/drawing/2014/main" id="{4639EBB5-1F11-949F-8B92-D48FA5B80A94}"/>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387804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8" name="Title 1"/>
          <p:cNvSpPr>
            <a:spLocks noGrp="1"/>
          </p:cNvSpPr>
          <p:nvPr>
            <p:ph type="title"/>
          </p:nvPr>
        </p:nvSpPr>
        <p:spPr>
          <a:xfrm>
            <a:off x="822963" y="731522"/>
            <a:ext cx="12157710" cy="174752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 name="Footer Placeholder 4">
            <a:extLst>
              <a:ext uri="{FF2B5EF4-FFF2-40B4-BE49-F238E27FC236}">
                <a16:creationId xmlns:a16="http://schemas.microsoft.com/office/drawing/2014/main" id="{DDE47C38-F796-8730-6362-6246E0CF30CF}"/>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325269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Vertical Title 1"/>
          <p:cNvSpPr>
            <a:spLocks noGrp="1"/>
          </p:cNvSpPr>
          <p:nvPr>
            <p:ph type="title" orient="vert"/>
          </p:nvPr>
        </p:nvSpPr>
        <p:spPr>
          <a:xfrm>
            <a:off x="10390410" y="731521"/>
            <a:ext cx="2590262" cy="62179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22960" y="731520"/>
            <a:ext cx="9398539" cy="621792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Footer Placeholder 4">
            <a:extLst>
              <a:ext uri="{FF2B5EF4-FFF2-40B4-BE49-F238E27FC236}">
                <a16:creationId xmlns:a16="http://schemas.microsoft.com/office/drawing/2014/main" id="{7F8AFADC-3C60-D316-C2BA-2942B82D055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216251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9"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4"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18" indent="0" algn="ctr">
              <a:buNone/>
              <a:defRPr sz="2880"/>
            </a:lvl2pPr>
            <a:lvl3pPr marL="1097236" indent="0" algn="ctr">
              <a:buNone/>
              <a:defRPr sz="2880"/>
            </a:lvl3pPr>
            <a:lvl4pPr marL="1645854" indent="0" algn="ctr">
              <a:buNone/>
              <a:defRPr sz="2400"/>
            </a:lvl4pPr>
            <a:lvl5pPr marL="2194472" indent="0" algn="ctr">
              <a:buNone/>
              <a:defRPr sz="2400"/>
            </a:lvl5pPr>
            <a:lvl6pPr marL="2743091" indent="0" algn="ctr">
              <a:buNone/>
              <a:defRPr sz="2400"/>
            </a:lvl6pPr>
            <a:lvl7pPr marL="3291708" indent="0" algn="ctr">
              <a:buNone/>
              <a:defRPr sz="2400"/>
            </a:lvl7pPr>
            <a:lvl8pPr marL="3840326" indent="0" algn="ctr">
              <a:buNone/>
              <a:defRPr sz="2400"/>
            </a:lvl8pPr>
            <a:lvl9pPr marL="4388945"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0"/>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30" y="4048218"/>
            <a:ext cx="5188111" cy="1210711"/>
          </a:xfrm>
        </p:spPr>
        <p:txBody>
          <a:bodyPr lIns="91440" rIns="91440">
            <a:noAutofit/>
          </a:bodyPr>
          <a:lstStyle>
            <a:lvl1pPr marL="0" indent="0">
              <a:buNone/>
              <a:defRPr sz="7200" b="1">
                <a:solidFill>
                  <a:schemeClr val="tx2"/>
                </a:solidFill>
              </a:defRPr>
            </a:lvl1pPr>
            <a:lvl2pPr marL="241392" indent="0">
              <a:buNone/>
              <a:defRPr/>
            </a:lvl2pPr>
            <a:lvl3pPr marL="460840" indent="0">
              <a:buNone/>
              <a:defRPr/>
            </a:lvl3pPr>
            <a:lvl4pPr marL="680287" indent="0">
              <a:buNone/>
              <a:defRPr/>
            </a:lvl4pPr>
            <a:lvl5pPr marL="899734"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226778AD-1709-06BA-1702-78865ECB03F3}"/>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1211929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5F93E2F6-6E01-074D-214D-F4BB3D4FC549}"/>
              </a:ext>
            </a:extLst>
          </p:cNvPr>
          <p:cNvSpPr>
            <a:spLocks noGrp="1"/>
          </p:cNvSpPr>
          <p:nvPr>
            <p:ph type="ftr" sz="quarter" idx="3"/>
          </p:nvPr>
        </p:nvSpPr>
        <p:spPr>
          <a:xfrm>
            <a:off x="582932" y="764556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845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5" y="2692"/>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3" y="2015061"/>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1"/>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71" indent="-329171">
              <a:buFont typeface="Courier New" panose="02070309020205020404" pitchFamily="49" charset="0"/>
              <a:buChar char="o"/>
              <a:defRPr sz="1440">
                <a:solidFill>
                  <a:schemeClr val="bg1"/>
                </a:solidFill>
              </a:defRPr>
            </a:lvl2pPr>
            <a:lvl3pPr marL="329171" indent="-329171">
              <a:buFont typeface="Courier New" panose="02070309020205020404" pitchFamily="49" charset="0"/>
              <a:buChar char="o"/>
              <a:defRPr sz="1260">
                <a:solidFill>
                  <a:schemeClr val="bg1"/>
                </a:solidFill>
              </a:defRPr>
            </a:lvl3pPr>
            <a:lvl4pPr marL="329171" indent="-329171">
              <a:buFont typeface="Courier New" panose="02070309020205020404" pitchFamily="49" charset="0"/>
              <a:buChar char="o"/>
              <a:defRPr sz="1260">
                <a:solidFill>
                  <a:schemeClr val="bg1"/>
                </a:solidFill>
              </a:defRPr>
            </a:lvl4pPr>
            <a:lvl5pPr marL="329171" indent="-329171">
              <a:buFont typeface="Courier New" panose="02070309020205020404" pitchFamily="49" charset="0"/>
              <a:buChar char="o"/>
              <a:defRPr sz="1260">
                <a:solidFill>
                  <a:schemeClr val="bg1"/>
                </a:solidFill>
              </a:defRPr>
            </a:lvl5pPr>
          </a:lstStyle>
          <a:p>
            <a:pPr lvl="0"/>
            <a:r>
              <a:rPr lang="en-US" dirty="0"/>
              <a:t>Click to add text</a:t>
            </a:r>
          </a:p>
        </p:txBody>
      </p:sp>
      <p:sp>
        <p:nvSpPr>
          <p:cNvPr id="3" name="Footer Placeholder 4">
            <a:extLst>
              <a:ext uri="{FF2B5EF4-FFF2-40B4-BE49-F238E27FC236}">
                <a16:creationId xmlns:a16="http://schemas.microsoft.com/office/drawing/2014/main" id="{31CEEB38-E49F-2ABF-854A-89C80999A07F}"/>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244846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1" y="659130"/>
            <a:ext cx="12593420" cy="973066"/>
          </a:xfrm>
          <a:prstGeom prst="rect">
            <a:avLst/>
          </a:prstGeom>
        </p:spPr>
        <p:txBody>
          <a:bodyPr lIns="0" tIns="0" rIns="0" bIns="0"/>
          <a:lstStyle>
            <a:lvl1pPr marL="0" marR="0" indent="0" algn="l" defTabSz="1097236"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606040" y="1954531"/>
            <a:ext cx="10562690" cy="4968240"/>
          </a:xfrm>
          <a:prstGeom prst="rect">
            <a:avLst/>
          </a:prstGeom>
        </p:spPr>
        <p:txBody>
          <a:bodyPr lIns="0" tIns="0" rIns="0" bIns="0"/>
          <a:lstStyle>
            <a:lvl1pPr marL="342887" marR="0" indent="-342887" algn="l" defTabSz="1097236"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lang="en-US" altLang="en-US" sz="2160" smtClean="0">
                <a:solidFill>
                  <a:srgbClr val="332B60"/>
                </a:solidFill>
              </a:defRPr>
            </a:lvl1pPr>
            <a:lvl2pPr marL="891504" indent="-342887">
              <a:buClr>
                <a:srgbClr val="4FBFD3"/>
              </a:buClr>
              <a:buFont typeface="Wingdings" panose="05000000000000000000" pitchFamily="2" charset="2"/>
              <a:buChar char="§"/>
              <a:defRPr sz="2160" baseline="0">
                <a:solidFill>
                  <a:srgbClr val="332B60"/>
                </a:solidFill>
              </a:defRPr>
            </a:lvl2pPr>
            <a:lvl3pPr marL="1440122" marR="0" indent="-342887" algn="l" defTabSz="1097236"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3pPr>
            <a:lvl4pPr marL="1920163" indent="-274309">
              <a:buClr>
                <a:srgbClr val="4FBFD3"/>
              </a:buClr>
              <a:buFont typeface="Wingdings" panose="05000000000000000000" pitchFamily="2" charset="2"/>
              <a:buChar char="§"/>
              <a:defRPr sz="2160">
                <a:solidFill>
                  <a:srgbClr val="332B60"/>
                </a:solidFill>
              </a:defRPr>
            </a:lvl4pPr>
            <a:lvl5pPr marL="2468782" marR="0" indent="-342887" algn="l" defTabSz="1097236"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5pPr>
            <a:lvl6pPr marL="2674513" marR="0" indent="0" algn="l" defTabSz="1097236" rtl="0" eaLnBrk="1" fontAlgn="base" latinLnBrk="0" hangingPunct="1">
              <a:lnSpc>
                <a:spcPct val="90000"/>
              </a:lnSpc>
              <a:spcBef>
                <a:spcPts val="600"/>
              </a:spcBef>
              <a:spcAft>
                <a:spcPct val="0"/>
              </a:spcAft>
              <a:buClr>
                <a:srgbClr val="4FBFD3"/>
              </a:buClr>
              <a:buSzTx/>
              <a:buFont typeface="Wingdings" panose="05000000000000000000" pitchFamily="2" charset="2"/>
              <a:buNone/>
              <a:tabLst/>
              <a:defRPr sz="2160">
                <a:solidFill>
                  <a:srgbClr val="332B60"/>
                </a:solidFill>
              </a:defRPr>
            </a:lvl6pPr>
            <a:lvl7pPr>
              <a:defRPr sz="2160">
                <a:solidFill>
                  <a:srgbClr val="332B60"/>
                </a:solidFill>
              </a:defRPr>
            </a:lvl7pPr>
          </a:lstStyle>
          <a:p>
            <a:pPr lvl="0"/>
            <a:r>
              <a:rPr lang="et-EE" dirty="0"/>
              <a:t>Vivamus </a:t>
            </a:r>
            <a:r>
              <a:rPr lang="et-EE" dirty="0" err="1"/>
              <a:t>hendrerit</a:t>
            </a:r>
            <a:r>
              <a:rPr lang="et-EE" dirty="0"/>
              <a:t>. </a:t>
            </a:r>
            <a:r>
              <a:rPr lang="et-EE" dirty="0" err="1"/>
              <a:t>Proin</a:t>
            </a:r>
            <a:r>
              <a:rPr lang="et-EE" dirty="0"/>
              <a:t/>
            </a:r>
            <a:r>
              <a:rPr lang="et-EE" dirty="0" err="1"/>
              <a:t>dapibus</a:t>
            </a:r>
            <a:r>
              <a:rPr lang="et-EE" dirty="0"/>
              <a:t>. Praesent </a:t>
            </a:r>
            <a:r>
              <a:rPr lang="et-EE" dirty="0" err="1"/>
              <a:t>ultrice</a:t>
            </a:r>
            <a:r>
              <a:rPr lang="et-EE" dirty="0"/>
              <a:t/>
            </a:r>
            <a:r>
              <a:rPr lang="et-EE" dirty="0" err="1"/>
              <a:t>ces</a:t>
            </a:r>
            <a:r>
              <a:rPr lang="et-EE" dirty="0"/>
              <a:t/>
            </a:r>
            <a:r>
              <a:rPr lang="et-EE" dirty="0" err="1"/>
              <a:t>nulla</a:t>
            </a:r>
            <a:r>
              <a:rPr lang="et-EE" dirty="0"/>
              <a:t/>
            </a:r>
            <a:r>
              <a:rPr lang="et-EE" dirty="0" err="1"/>
              <a:t>sit</a:t>
            </a:r>
            <a:r>
              <a:rPr lang="et-EE" dirty="0"/>
              <a:t> amet </a:t>
            </a:r>
            <a:r>
              <a:rPr lang="et-EE" dirty="0" err="1"/>
              <a:t>lacus</a:t>
            </a:r>
            <a:r>
              <a:rPr lang="et-EE" dirty="0"/>
              <a:t>.</a:t>
            </a:r>
          </a:p>
          <a:p>
            <a:pPr lvl="1"/>
            <a:r>
              <a:rPr lang="et-EE" dirty="0" err="1"/>
              <a:t>Ut</a:t>
            </a:r>
            <a:r>
              <a:rPr lang="et-EE" dirty="0"/>
              <a:t/>
            </a:r>
            <a:r>
              <a:rPr lang="et-EE" dirty="0" err="1"/>
              <a:t>vitae</a:t>
            </a:r>
            <a:r>
              <a:rPr lang="et-EE" dirty="0"/>
              <a:t/>
            </a:r>
            <a:r>
              <a:rPr lang="et-EE" dirty="0" err="1"/>
              <a:t>nunc</a:t>
            </a:r>
            <a:r>
              <a:rPr lang="et-EE" dirty="0"/>
              <a:t> non pede </a:t>
            </a:r>
            <a:r>
              <a:rPr lang="et-EE" dirty="0" err="1"/>
              <a:t>tristique</a:t>
            </a:r>
            <a:r>
              <a:rPr lang="et-EE" dirty="0"/>
              <a:t/>
            </a:r>
            <a:r>
              <a:rPr lang="et-EE" dirty="0" err="1"/>
              <a:t>sagittis</a:t>
            </a:r>
            <a:r>
              <a:rPr lang="et-EE" dirty="0"/>
              <a:t>. </a:t>
            </a:r>
            <a:r>
              <a:rPr lang="et-EE" dirty="0" err="1"/>
              <a:t>Aliquam</a:t>
            </a:r>
            <a:r>
              <a:rPr lang="et-EE" dirty="0"/>
              <a:t/>
            </a:r>
            <a:r>
              <a:rPr lang="et-EE" dirty="0" err="1"/>
              <a:t>imperdiet</a:t>
            </a:r>
            <a:r>
              <a:rPr lang="et-EE" dirty="0"/>
              <a:t/>
            </a:r>
            <a:r>
              <a:rPr lang="et-EE" dirty="0" err="1"/>
              <a:t>elit</a:t>
            </a:r>
            <a:r>
              <a:rPr lang="et-EE" dirty="0"/>
              <a:t/>
            </a:r>
            <a:r>
              <a:rPr lang="et-EE" dirty="0" err="1"/>
              <a:t>vel</a:t>
            </a:r>
            <a:r>
              <a:rPr lang="et-EE" dirty="0"/>
              <a:t/>
            </a:r>
            <a:r>
              <a:rPr lang="et-EE" dirty="0" err="1"/>
              <a:t>justo</a:t>
            </a:r>
            <a:r>
              <a:rPr lang="et-EE" dirty="0"/>
              <a:t>. </a:t>
            </a:r>
            <a:r>
              <a:rPr lang="et-EE" dirty="0" err="1"/>
              <a:t>Quisque</a:t>
            </a:r>
            <a:r>
              <a:rPr lang="et-EE" dirty="0"/>
              <a:t/>
            </a:r>
            <a:r>
              <a:rPr lang="et-EE" dirty="0" err="1"/>
              <a:t>porttitor</a:t>
            </a:r>
            <a:r>
              <a:rPr lang="et-EE" dirty="0"/>
              <a:t/>
            </a:r>
            <a:r>
              <a:rPr lang="et-EE" dirty="0" err="1"/>
              <a:t>imperiandiet</a:t>
            </a:r>
            <a:r>
              <a:rPr lang="et-EE" dirty="0"/>
              <a:t/>
            </a:r>
            <a:r>
              <a:rPr lang="et-EE" dirty="0" err="1"/>
              <a:t>qua</a:t>
            </a:r>
            <a:r>
              <a:rPr lang="et-EE" dirty="0"/>
              <a:t>.</a:t>
            </a:r>
          </a:p>
          <a:p>
            <a:pPr lvl="2"/>
            <a:r>
              <a:rPr lang="et-EE" dirty="0" err="1"/>
              <a:t>Phasellus</a:t>
            </a:r>
            <a:r>
              <a:rPr lang="et-EE" dirty="0"/>
              <a:t/>
            </a:r>
            <a:r>
              <a:rPr lang="et-EE" dirty="0" err="1"/>
              <a:t>vel</a:t>
            </a:r>
            <a:r>
              <a:rPr lang="et-EE" dirty="0"/>
              <a:t/>
            </a:r>
            <a:r>
              <a:rPr lang="et-EE" dirty="0" err="1"/>
              <a:t>lectus</a:t>
            </a:r>
            <a:r>
              <a:rPr lang="et-EE" dirty="0"/>
              <a:t> at </a:t>
            </a:r>
            <a:r>
              <a:rPr lang="et-EE" dirty="0" err="1"/>
              <a:t>orci</a:t>
            </a:r>
            <a:r>
              <a:rPr lang="et-EE" dirty="0"/>
              <a:t/>
            </a:r>
            <a:r>
              <a:rPr lang="et-EE" dirty="0" err="1"/>
              <a:t>ornare</a:t>
            </a:r>
            <a:r>
              <a:rPr lang="et-EE" dirty="0"/>
              <a:t/>
            </a:r>
            <a:r>
              <a:rPr lang="et-EE" dirty="0" err="1"/>
              <a:t>ultrices</a:t>
            </a:r>
            <a:r>
              <a:rPr lang="et-EE" dirty="0"/>
              <a:t>. </a:t>
            </a:r>
            <a:r>
              <a:rPr lang="et-EE" dirty="0" err="1"/>
              <a:t>Viva</a:t>
            </a:r>
            <a:r>
              <a:rPr lang="et-EE" dirty="0"/>
              <a:t/>
            </a:r>
            <a:r>
              <a:rPr lang="et-EE" dirty="0" err="1"/>
              <a:t>etmus</a:t>
            </a:r>
            <a:r>
              <a:rPr lang="et-EE" dirty="0"/>
              <a:t/>
            </a:r>
            <a:r>
              <a:rPr lang="et-EE" dirty="0" err="1"/>
              <a:t>justo</a:t>
            </a:r>
            <a:r>
              <a:rPr lang="et-EE" dirty="0"/>
              <a:t/>
            </a:r>
            <a:r>
              <a:rPr lang="et-EE" dirty="0" err="1"/>
              <a:t>est</a:t>
            </a:r>
            <a:r>
              <a:rPr lang="et-EE" dirty="0"/>
              <a:t>, </a:t>
            </a:r>
            <a:r>
              <a:rPr lang="et-EE" dirty="0" err="1"/>
              <a:t>vulputate</a:t>
            </a:r>
            <a:r>
              <a:rPr lang="et-EE" dirty="0"/>
              <a:t/>
            </a:r>
            <a:r>
              <a:rPr lang="et-EE" dirty="0" err="1"/>
              <a:t>eu</a:t>
            </a:r>
            <a:r>
              <a:rPr lang="et-EE" dirty="0"/>
              <a:t>.</a:t>
            </a:r>
          </a:p>
          <a:p>
            <a:pPr lvl="3"/>
            <a:r>
              <a:rPr lang="et-EE" dirty="0" err="1"/>
              <a:t>Phasellus</a:t>
            </a:r>
            <a:r>
              <a:rPr lang="et-EE" dirty="0"/>
              <a:t/>
            </a:r>
            <a:r>
              <a:rPr lang="et-EE" dirty="0" err="1"/>
              <a:t>vel</a:t>
            </a:r>
            <a:r>
              <a:rPr lang="et-EE" dirty="0"/>
              <a:t/>
            </a:r>
            <a:r>
              <a:rPr lang="et-EE" dirty="0" err="1"/>
              <a:t>lectus</a:t>
            </a:r>
            <a:r>
              <a:rPr lang="et-EE" dirty="0"/>
              <a:t> at </a:t>
            </a:r>
            <a:r>
              <a:rPr lang="et-EE" dirty="0" err="1"/>
              <a:t>orci</a:t>
            </a:r>
            <a:r>
              <a:rPr lang="et-EE" dirty="0"/>
              <a:t/>
            </a:r>
            <a:r>
              <a:rPr lang="et-EE" dirty="0" err="1"/>
              <a:t>ornare</a:t>
            </a:r>
            <a:r>
              <a:rPr lang="et-EE" dirty="0"/>
              <a:t/>
            </a:r>
            <a:r>
              <a:rPr lang="et-EE" dirty="0" err="1"/>
              <a:t>ultrices</a:t>
            </a:r>
            <a:r>
              <a:rPr lang="et-EE" dirty="0"/>
              <a:t>. </a:t>
            </a:r>
            <a:r>
              <a:rPr lang="et-EE" dirty="0" err="1"/>
              <a:t>Viva</a:t>
            </a:r>
            <a:r>
              <a:rPr lang="et-EE" dirty="0"/>
              <a:t/>
            </a:r>
            <a:r>
              <a:rPr lang="et-EE" dirty="0" err="1"/>
              <a:t>etmus</a:t>
            </a:r>
            <a:r>
              <a:rPr lang="et-EE" dirty="0"/>
              <a:t/>
            </a:r>
            <a:r>
              <a:rPr lang="et-EE" dirty="0" err="1"/>
              <a:t>justo</a:t>
            </a:r>
            <a:r>
              <a:rPr lang="et-EE" dirty="0"/>
              <a:t/>
            </a:r>
            <a:r>
              <a:rPr lang="et-EE" dirty="0" err="1"/>
              <a:t>est</a:t>
            </a:r>
            <a:r>
              <a:rPr lang="et-EE" dirty="0"/>
              <a:t>, </a:t>
            </a:r>
            <a:r>
              <a:rPr lang="et-EE" dirty="0" err="1"/>
              <a:t>vulputate</a:t>
            </a:r>
            <a:r>
              <a:rPr lang="et-EE" dirty="0"/>
              <a:t/>
            </a:r>
            <a:r>
              <a:rPr lang="et-EE" dirty="0" err="1"/>
              <a:t>eu</a:t>
            </a:r>
            <a:r>
              <a:rPr lang="et-EE" dirty="0"/>
              <a:t>.</a:t>
            </a:r>
          </a:p>
          <a:p>
            <a:pPr lvl="4"/>
            <a:r>
              <a:rPr lang="et-EE" dirty="0" err="1"/>
              <a:t>Phasellus</a:t>
            </a:r>
            <a:r>
              <a:rPr lang="et-EE" dirty="0"/>
              <a:t/>
            </a:r>
            <a:r>
              <a:rPr lang="et-EE" dirty="0" err="1"/>
              <a:t>vel</a:t>
            </a:r>
            <a:r>
              <a:rPr lang="et-EE" dirty="0"/>
              <a:t/>
            </a:r>
            <a:r>
              <a:rPr lang="et-EE" dirty="0" err="1"/>
              <a:t>lectus</a:t>
            </a:r>
            <a:r>
              <a:rPr lang="et-EE" dirty="0"/>
              <a:t> at </a:t>
            </a:r>
            <a:r>
              <a:rPr lang="et-EE" dirty="0" err="1"/>
              <a:t>orci</a:t>
            </a:r>
            <a:r>
              <a:rPr lang="et-EE" dirty="0"/>
              <a:t/>
            </a:r>
            <a:r>
              <a:rPr lang="et-EE" dirty="0" err="1"/>
              <a:t>ornare</a:t>
            </a:r>
            <a:r>
              <a:rPr lang="et-EE" dirty="0"/>
              <a:t/>
            </a:r>
            <a:r>
              <a:rPr lang="et-EE" dirty="0" err="1"/>
              <a:t>ultrices</a:t>
            </a:r>
            <a:r>
              <a:rPr lang="et-EE" dirty="0"/>
              <a:t>. </a:t>
            </a:r>
            <a:r>
              <a:rPr lang="et-EE" dirty="0" err="1"/>
              <a:t>Viva</a:t>
            </a:r>
            <a:r>
              <a:rPr lang="et-EE" dirty="0"/>
              <a:t/>
            </a:r>
            <a:r>
              <a:rPr lang="et-EE" dirty="0" err="1"/>
              <a:t>etmus</a:t>
            </a:r>
            <a:r>
              <a:rPr lang="et-EE" dirty="0"/>
              <a:t/>
            </a:r>
            <a:r>
              <a:rPr lang="et-EE" dirty="0" err="1"/>
              <a:t>justo</a:t>
            </a:r>
            <a:r>
              <a:rPr lang="et-EE" dirty="0"/>
              <a:t/>
            </a:r>
            <a:r>
              <a:rPr lang="et-EE" dirty="0" err="1"/>
              <a:t>est</a:t>
            </a:r>
            <a:r>
              <a:rPr lang="et-EE" dirty="0"/>
              <a:t>, </a:t>
            </a:r>
            <a:r>
              <a:rPr lang="et-EE" dirty="0" err="1"/>
              <a:t>vulputate</a:t>
            </a:r>
            <a:r>
              <a:rPr lang="et-EE" dirty="0"/>
              <a:t/>
            </a:r>
            <a:r>
              <a:rPr lang="et-EE" dirty="0" err="1"/>
              <a:t>eu</a:t>
            </a:r>
            <a:r>
              <a:rPr lang="et-EE" dirty="0"/>
              <a:t>.</a:t>
            </a:r>
          </a:p>
          <a:p>
            <a:pPr lvl="0"/>
            <a:r>
              <a:rPr lang="et-EE" dirty="0" err="1"/>
              <a:t>Sed</a:t>
            </a:r>
            <a:r>
              <a:rPr lang="et-EE" dirty="0"/>
              <a:t/>
            </a:r>
            <a:r>
              <a:rPr lang="et-EE" dirty="0" err="1"/>
              <a:t>semper</a:t>
            </a:r>
            <a:r>
              <a:rPr lang="et-EE" dirty="0"/>
              <a:t/>
            </a:r>
            <a:r>
              <a:rPr lang="et-EE" dirty="0" err="1"/>
              <a:t>augue</a:t>
            </a:r>
            <a:r>
              <a:rPr lang="et-EE" dirty="0"/>
              <a:t>.</a:t>
            </a:r>
          </a:p>
          <a:p>
            <a:pPr marL="342887" marR="0" lvl="0" indent="-342887" algn="l" defTabSz="1097236"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r>
            <a:r>
              <a:rPr lang="et-EE" dirty="0" err="1"/>
              <a:t>semper</a:t>
            </a:r>
            <a:r>
              <a:rPr lang="et-EE" dirty="0"/>
              <a:t/>
            </a:r>
            <a:r>
              <a:rPr lang="et-EE" dirty="0" err="1"/>
              <a:t>augue</a:t>
            </a:r>
            <a:r>
              <a:rPr lang="et-EE" dirty="0"/>
              <a:t>.</a:t>
            </a:r>
          </a:p>
          <a:p>
            <a:pPr marL="342887" marR="0" lvl="0" indent="-342887" algn="l" defTabSz="1097236"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r>
            <a:r>
              <a:rPr lang="et-EE" dirty="0" err="1"/>
              <a:t>semper</a:t>
            </a:r>
            <a:r>
              <a:rPr lang="et-EE" dirty="0"/>
              <a:t/>
            </a:r>
            <a:r>
              <a:rPr lang="et-EE" dirty="0" err="1"/>
              <a:t>augue</a:t>
            </a:r>
            <a:r>
              <a:rPr lang="et-EE" dirty="0"/>
              <a:t>.</a:t>
            </a:r>
          </a:p>
          <a:p>
            <a:pPr lvl="0"/>
            <a:endParaRPr lang="et-EE" dirty="0"/>
          </a:p>
        </p:txBody>
      </p:sp>
      <p:sp>
        <p:nvSpPr>
          <p:cNvPr id="2" name="Footer Placeholder 4">
            <a:extLst>
              <a:ext uri="{FF2B5EF4-FFF2-40B4-BE49-F238E27FC236}">
                <a16:creationId xmlns:a16="http://schemas.microsoft.com/office/drawing/2014/main" id="{190E65A6-C495-50E8-55C2-FA884E01FE6C}"/>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434601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473" lvl="0" indent="-548605">
              <a:spcBef>
                <a:spcPts val="0"/>
              </a:spcBef>
              <a:spcAft>
                <a:spcPts val="0"/>
              </a:spcAft>
              <a:buSzPts val="1800"/>
              <a:buChar char="●"/>
              <a:defRPr/>
            </a:lvl1pPr>
            <a:lvl2pPr marL="1462945" lvl="1" indent="-507967">
              <a:spcBef>
                <a:spcPts val="0"/>
              </a:spcBef>
              <a:spcAft>
                <a:spcPts val="0"/>
              </a:spcAft>
              <a:buSzPts val="1400"/>
              <a:buChar char="○"/>
              <a:defRPr/>
            </a:lvl2pPr>
            <a:lvl3pPr marL="2194417" lvl="2" indent="-507967">
              <a:spcBef>
                <a:spcPts val="0"/>
              </a:spcBef>
              <a:spcAft>
                <a:spcPts val="0"/>
              </a:spcAft>
              <a:buSzPts val="1400"/>
              <a:buChar char="■"/>
              <a:defRPr/>
            </a:lvl3pPr>
            <a:lvl4pPr marL="2925890" lvl="3" indent="-507967">
              <a:spcBef>
                <a:spcPts val="0"/>
              </a:spcBef>
              <a:spcAft>
                <a:spcPts val="0"/>
              </a:spcAft>
              <a:buSzPts val="1400"/>
              <a:buChar char="●"/>
              <a:defRPr/>
            </a:lvl4pPr>
            <a:lvl5pPr marL="3657362" lvl="4" indent="-507967">
              <a:spcBef>
                <a:spcPts val="0"/>
              </a:spcBef>
              <a:spcAft>
                <a:spcPts val="0"/>
              </a:spcAft>
              <a:buSzPts val="1400"/>
              <a:buChar char="○"/>
              <a:defRPr/>
            </a:lvl5pPr>
            <a:lvl6pPr marL="4388836" lvl="5" indent="-507967">
              <a:spcBef>
                <a:spcPts val="0"/>
              </a:spcBef>
              <a:spcAft>
                <a:spcPts val="0"/>
              </a:spcAft>
              <a:buSzPts val="1400"/>
              <a:buChar char="■"/>
              <a:defRPr/>
            </a:lvl6pPr>
            <a:lvl7pPr marL="5120308" lvl="6" indent="-507967">
              <a:spcBef>
                <a:spcPts val="0"/>
              </a:spcBef>
              <a:spcAft>
                <a:spcPts val="0"/>
              </a:spcAft>
              <a:buSzPts val="1400"/>
              <a:buChar char="●"/>
              <a:defRPr/>
            </a:lvl7pPr>
            <a:lvl8pPr marL="5851780" lvl="7" indent="-507967">
              <a:spcBef>
                <a:spcPts val="0"/>
              </a:spcBef>
              <a:spcAft>
                <a:spcPts val="0"/>
              </a:spcAft>
              <a:buSzPts val="1400"/>
              <a:buChar char="○"/>
              <a:defRPr/>
            </a:lvl8pPr>
            <a:lvl9pPr marL="6583253" lvl="8" indent="-507967">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Footer Placeholder 4">
            <a:extLst>
              <a:ext uri="{FF2B5EF4-FFF2-40B4-BE49-F238E27FC236}">
                <a16:creationId xmlns:a16="http://schemas.microsoft.com/office/drawing/2014/main" id="{9D392779-C060-7642-1C48-0BF9C123C84A}"/>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581560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11E3A-5675-F3E6-BF74-8E74550D009C}"/>
              </a:ext>
            </a:extLst>
          </p:cNvPr>
          <p:cNvSpPr>
            <a:spLocks noGrp="1"/>
          </p:cNvSpPr>
          <p:nvPr>
            <p:ph type="title"/>
          </p:nvPr>
        </p:nvSpPr>
        <p:spPr>
          <a:xfrm>
            <a:off x="1007746" y="438150"/>
            <a:ext cx="12618720" cy="159067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2800C7-B31F-8176-5C2D-3AC5733E65C5}"/>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7A7AAF5C-3C96-1800-229D-9192266969D9}"/>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3C05E79-5919-7081-59C5-CC9A414CDF34}"/>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04E9D69E-FEF8-8C3A-0622-A99B1E9F91D8}"/>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509C34-9102-BF73-5A93-BA57626581BB}"/>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8" name="Footer Placeholder 7">
            <a:extLst>
              <a:ext uri="{FF2B5EF4-FFF2-40B4-BE49-F238E27FC236}">
                <a16:creationId xmlns:a16="http://schemas.microsoft.com/office/drawing/2014/main" id="{70836266-BA72-E471-41E9-F9985D953CA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DC71A6D-DC68-73B3-55DF-BEE6786082EF}"/>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425183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3"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2" y="329571"/>
            <a:ext cx="12290425" cy="77559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2" y="1510238"/>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 name="Footer Placeholder 4">
            <a:extLst>
              <a:ext uri="{FF2B5EF4-FFF2-40B4-BE49-F238E27FC236}">
                <a16:creationId xmlns:a16="http://schemas.microsoft.com/office/drawing/2014/main" id="{3B33ABDB-AC22-03BC-A977-BA0FB0A6F917}"/>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046404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3" y="659130"/>
            <a:ext cx="12593420" cy="963326"/>
          </a:xfrm>
          <a:prstGeom prst="rect">
            <a:avLst/>
          </a:prstGeom>
        </p:spPr>
        <p:txBody>
          <a:bodyPr lIns="0" tIns="0" rIns="0" bIns="0"/>
          <a:lstStyle>
            <a:lvl1pPr marL="0" marR="0" indent="0" algn="l" defTabSz="1097208"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620200" y="3893133"/>
            <a:ext cx="10548533" cy="3037060"/>
          </a:xfrm>
          <a:prstGeom prst="rect">
            <a:avLst/>
          </a:prstGeom>
        </p:spPr>
        <p:txBody>
          <a:bodyPr/>
          <a:lstStyle>
            <a:lvl1pPr marL="274302" indent="-274302">
              <a:buClr>
                <a:schemeClr val="accent4"/>
              </a:buClr>
              <a:buFont typeface="Wingdings" panose="05000000000000000000" pitchFamily="2" charset="2"/>
              <a:buChar char="§"/>
              <a:defRPr sz="216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606041" y="2573995"/>
            <a:ext cx="10548533" cy="1082168"/>
          </a:xfrm>
          <a:prstGeom prst="rect">
            <a:avLst/>
          </a:prstGeom>
        </p:spPr>
        <p:txBody>
          <a:bodyPr lIns="0" tIns="0" rIns="0" bIns="0"/>
          <a:lstStyle>
            <a:lvl1pPr marL="274302" indent="-274302">
              <a:buClr>
                <a:schemeClr val="accent4"/>
              </a:buClr>
              <a:buFont typeface="Wingdings" panose="05000000000000000000" pitchFamily="2" charset="2"/>
              <a:buChar char="§"/>
              <a:defRPr sz="2160" baseline="0">
                <a:solidFill>
                  <a:srgbClr val="332B60"/>
                </a:solidFill>
                <a:latin typeface="Verdana" charset="0"/>
              </a:defRPr>
            </a:lvl1pPr>
            <a:lvl2pPr marL="891482" indent="-342880">
              <a:buClr>
                <a:schemeClr val="accent4"/>
              </a:buClr>
              <a:buFont typeface="Wingdings" panose="05000000000000000000" pitchFamily="2" charset="2"/>
              <a:buChar char="§"/>
              <a:defRPr sz="2160">
                <a:solidFill>
                  <a:srgbClr val="332B60"/>
                </a:solidFill>
              </a:defRPr>
            </a:lvl2pPr>
            <a:lvl3pPr marL="1371510" indent="-274302">
              <a:buClr>
                <a:schemeClr val="accent4"/>
              </a:buClr>
              <a:buFont typeface="Wingdings" panose="05000000000000000000" pitchFamily="2" charset="2"/>
              <a:buChar char="§"/>
              <a:defRPr sz="2160">
                <a:solidFill>
                  <a:srgbClr val="332B60"/>
                </a:solidFill>
              </a:defRPr>
            </a:lvl3pPr>
            <a:lvl4pPr marL="1645813" indent="0">
              <a:buFont typeface="Verdana" panose="020B0604030504040204" pitchFamily="34" charset="0"/>
              <a:buNone/>
              <a:defRPr/>
            </a:lvl4pPr>
          </a:lstStyle>
          <a:p>
            <a:pPr lvl="0"/>
            <a:r>
              <a:rPr lang="et-EE" dirty="0" err="1"/>
              <a:t>Edit</a:t>
            </a:r>
            <a:r>
              <a:rPr lang="et-EE" dirty="0"/>
              <a:t/>
            </a:r>
            <a:r>
              <a:rPr lang="et-EE" dirty="0" err="1"/>
              <a:t>text</a:t>
            </a:r>
            <a:r>
              <a:rPr lang="et-EE" dirty="0"/>
              <a:t/>
            </a:r>
            <a:r>
              <a:rPr lang="et-EE" dirty="0" err="1"/>
              <a:t>here</a:t>
            </a:r>
            <a:endParaRPr lang="et-EE" dirty="0"/>
          </a:p>
          <a:p>
            <a:pPr lvl="1"/>
            <a:r>
              <a:rPr lang="et-EE" dirty="0" err="1"/>
              <a:t>Edit</a:t>
            </a:r>
            <a:r>
              <a:rPr lang="et-EE" dirty="0"/>
              <a:t/>
            </a:r>
            <a:r>
              <a:rPr lang="et-EE" dirty="0" err="1"/>
              <a:t>text</a:t>
            </a:r>
            <a:r>
              <a:rPr lang="et-EE" dirty="0"/>
              <a:t/>
            </a:r>
            <a:r>
              <a:rPr lang="et-EE" dirty="0" err="1"/>
              <a:t>here</a:t>
            </a:r>
            <a:endParaRPr lang="et-EE" dirty="0"/>
          </a:p>
          <a:p>
            <a:pPr lvl="2"/>
            <a:r>
              <a:rPr lang="et-EE" dirty="0" err="1"/>
              <a:t>Edit</a:t>
            </a:r>
            <a:r>
              <a:rPr lang="et-EE" dirty="0"/>
              <a:t/>
            </a:r>
            <a:r>
              <a:rPr lang="et-EE" dirty="0" err="1"/>
              <a:t>text</a:t>
            </a:r>
            <a:r>
              <a:rPr lang="et-EE" dirty="0"/>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606041" y="1954533"/>
            <a:ext cx="10548533" cy="496403"/>
          </a:xfrm>
          <a:prstGeom prst="rect">
            <a:avLst/>
          </a:prstGeom>
        </p:spPr>
        <p:txBody>
          <a:bodyPr lIns="0" tIns="0" rIns="0" bIns="0"/>
          <a:lstStyle>
            <a:lvl1pPr marL="0" marR="0" indent="0" algn="l" defTabSz="1097208"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t-EE" dirty="0" err="1"/>
              <a:t>Edit</a:t>
            </a:r>
            <a:r>
              <a:rPr lang="et-EE" dirty="0"/>
              <a:t/>
            </a:r>
            <a:r>
              <a:rPr lang="et-EE" dirty="0" err="1"/>
              <a:t>text</a:t>
            </a:r>
            <a:r>
              <a:rPr lang="et-EE" dirty="0"/>
              <a:t/>
            </a:r>
            <a:r>
              <a:rPr lang="et-EE" dirty="0" err="1"/>
              <a:t>here</a:t>
            </a:r>
            <a:endParaRPr lang="et-EE" dirty="0"/>
          </a:p>
        </p:txBody>
      </p:sp>
      <p:sp>
        <p:nvSpPr>
          <p:cNvPr id="6" name="Text Placeholder 1"/>
          <p:cNvSpPr txBox="1">
            <a:spLocks/>
          </p:cNvSpPr>
          <p:nvPr userDrawn="1"/>
        </p:nvSpPr>
        <p:spPr>
          <a:xfrm>
            <a:off x="2203985" y="7167160"/>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8" name="Straight Connector 7"/>
          <p:cNvCxnSpPr/>
          <p:nvPr userDrawn="1"/>
        </p:nvCxnSpPr>
        <p:spPr>
          <a:xfrm>
            <a:off x="2038349" y="6930191"/>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Footer Placeholder 4">
            <a:extLst>
              <a:ext uri="{FF2B5EF4-FFF2-40B4-BE49-F238E27FC236}">
                <a16:creationId xmlns:a16="http://schemas.microsoft.com/office/drawing/2014/main" id="{13DFFC54-6FC9-84DC-DDCF-AF1D09D650C3}"/>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101327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F08E3-C097-C498-D89B-D2789C20196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F6F0BAE-3E79-9C24-AA57-B6688D2369E8}"/>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4" name="Footer Placeholder 3">
            <a:extLst>
              <a:ext uri="{FF2B5EF4-FFF2-40B4-BE49-F238E27FC236}">
                <a16:creationId xmlns:a16="http://schemas.microsoft.com/office/drawing/2014/main" id="{00C570B5-DABF-6682-1981-7CCC34C0CCF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E06F5-5B8A-C5F8-5A14-BBA3B137F619}"/>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6807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2.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2.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2.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2.png"/><Relationship Id="rId2" Type="http://schemas.openxmlformats.org/officeDocument/2006/relationships/slideLayout" Target="../slideLayouts/slideLayout45.xml"/><Relationship Id="rId16" Type="http://schemas.openxmlformats.org/officeDocument/2006/relationships/image" Target="../media/image1.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5.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image" Target="../media/image1.png"/><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theme" Target="../theme/theme6.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image" Target="../media/image2.png"/></Relationships>
</file>

<file path=ppt/slideMasters/slideMaster1.xml><?xml version="1.0" encoding="utf-8"?>
<p:sldMaster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91DC5D-3FD1-86C2-0BA3-E130FEF34591}"/>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Clicca per modificare lo stile del titolo principale</a:t>
            </a:r>
            <a:endParaRPr lang="en-GB"/>
          </a:p>
        </p:txBody>
      </p:sp>
      <p:sp>
        <p:nvSpPr>
          <p:cNvPr id="3" name="Text Placeholder 2">
            <a:extLst>
              <a:ext uri="{FF2B5EF4-FFF2-40B4-BE49-F238E27FC236}">
                <a16:creationId xmlns:a16="http://schemas.microsoft.com/office/drawing/2014/main" id="{4BD037A8-C33C-4A9D-757D-1E8FCDF8B25C}"/>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Clicca per modificare gli stili del testo principale</a:t>
            </a:r>
          </a:p>
          <a:p>
            <a:pPr lvl="1"/>
            <a:r>
              <a:rPr lang="en-US"/>
              <a:t>Secondo livello</a:t>
            </a:r>
          </a:p>
          <a:p>
            <a:pPr lvl="2"/>
            <a:r>
              <a:rPr lang="en-US"/>
              <a:t>Terzo livello</a:t>
            </a:r>
          </a:p>
          <a:p>
            <a:pPr lvl="3"/>
            <a:r>
              <a:rPr lang="en-US"/>
              <a:t>Quarto livello</a:t>
            </a:r>
          </a:p>
          <a:p>
            <a:pPr lvl="4"/>
            <a:r>
              <a:rPr lang="en-US"/>
              <a:t>Quinto livello</a:t>
            </a:r>
            <a:endParaRPr lang="en-GB"/>
          </a:p>
        </p:txBody>
      </p:sp>
      <p:sp>
        <p:nvSpPr>
          <p:cNvPr id="4" name="Date Placeholder 3">
            <a:extLst>
              <a:ext uri="{FF2B5EF4-FFF2-40B4-BE49-F238E27FC236}">
                <a16:creationId xmlns:a16="http://schemas.microsoft.com/office/drawing/2014/main" id="{7FB90FFA-2558-F107-AE37-E9E66F87E19F}"/>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DC2CFD6E-5806-4218-9D0D-74F5D854B3B6}" type="datetimeFigureOut">
              <a:rPr lang="en-GB" smtClean="0"/>
              <a:t>04/02/2026</a:t>
            </a:fld>
            <a:endParaRPr lang="en-GB"/>
          </a:p>
        </p:txBody>
      </p:sp>
      <p:sp>
        <p:nvSpPr>
          <p:cNvPr id="5" name="Footer Placeholder 4">
            <a:extLst>
              <a:ext uri="{FF2B5EF4-FFF2-40B4-BE49-F238E27FC236}">
                <a16:creationId xmlns:a16="http://schemas.microsoft.com/office/drawing/2014/main" id="{DBED0180-C7E7-E293-25C4-46C341094DD7}"/>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8AFAEDB-0CFD-C595-5DBF-43F9391D4F0A}"/>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0E2AD4BF-1433-4114-B58C-C72F9D0F0BFD}" type="slidenum">
              <a:rPr lang="en-GB" smtClean="0"/>
              <a:t>‹#›</a:t>
            </a:fld>
            <a:endParaRPr lang="en-GB"/>
          </a:p>
        </p:txBody>
      </p:sp>
      <p:grpSp>
        <p:nvGrpSpPr>
          <p:cNvPr id="8" name="Group 7">
            <a:extLst>
              <a:ext uri="{FF2B5EF4-FFF2-40B4-BE49-F238E27FC236}">
                <a16:creationId xmlns:a16="http://schemas.microsoft.com/office/drawing/2014/main" id="{5BFD19F8-8A65-92E9-A66D-E27D674283E0}"/>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2CBD5499-9159-D8F6-1AF5-CAD24C451AA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D1502220-F8CD-5C23-7A38-7F7FF140A58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994697318"/>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69BA5-88BE-C46A-B0D2-AFA61CE482A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Clicca per modificare lo stile del titolo principale</a:t>
            </a:r>
            <a:endParaRPr lang="nb-NO"/>
          </a:p>
        </p:txBody>
      </p:sp>
      <p:sp>
        <p:nvSpPr>
          <p:cNvPr id="3" name="Text Placeholder 2">
            <a:extLst>
              <a:ext uri="{FF2B5EF4-FFF2-40B4-BE49-F238E27FC236}">
                <a16:creationId xmlns:a16="http://schemas.microsoft.com/office/drawing/2014/main" id="{A0D30963-7796-89A0-6BD5-9C99D98BA06A}"/>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Clicca per modificare gli stili del testo principale</a:t>
            </a:r>
          </a:p>
          <a:p>
            <a:pPr lvl="1"/>
            <a:r>
              <a:rPr lang="en-US"/>
              <a:t>Secondo livello</a:t>
            </a:r>
          </a:p>
          <a:p>
            <a:pPr lvl="2"/>
            <a:r>
              <a:rPr lang="en-US"/>
              <a:t>Terzo livello</a:t>
            </a:r>
          </a:p>
          <a:p>
            <a:pPr lvl="3"/>
            <a:r>
              <a:rPr lang="en-US"/>
              <a:t>Quarto livello</a:t>
            </a:r>
          </a:p>
          <a:p>
            <a:pPr lvl="4"/>
            <a:r>
              <a:rPr lang="en-US"/>
              <a:t>Quinto livello</a:t>
            </a:r>
            <a:endParaRPr lang="nb-NO"/>
          </a:p>
        </p:txBody>
      </p:sp>
      <p:sp>
        <p:nvSpPr>
          <p:cNvPr id="4" name="Date Placeholder 3">
            <a:extLst>
              <a:ext uri="{FF2B5EF4-FFF2-40B4-BE49-F238E27FC236}">
                <a16:creationId xmlns:a16="http://schemas.microsoft.com/office/drawing/2014/main" id="{2EF8FA28-3783-FE84-DE3F-F6C4BE6D209C}"/>
              </a:ext>
            </a:extLst>
          </p:cNvPr>
          <p:cNvSpPr>
            <a:spLocks noGrp="1"/>
          </p:cNvSpPr>
          <p:nvPr>
            <p:ph type="dt" sz="half" idx="2"/>
          </p:nvPr>
        </p:nvSpPr>
        <p:spPr>
          <a:xfrm>
            <a:off x="1005840" y="7627622"/>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D5CCE085-E0B1-4B4E-B2DD-A1A33A8A8161}" type="datetimeFigureOut">
              <a:rPr lang="nb-NO" smtClean="0"/>
              <a:t>04.02.2026</a:t>
            </a:fld>
            <a:endParaRPr lang="nb-NO"/>
          </a:p>
        </p:txBody>
      </p:sp>
      <p:sp>
        <p:nvSpPr>
          <p:cNvPr id="5" name="Footer Placeholder 4">
            <a:extLst>
              <a:ext uri="{FF2B5EF4-FFF2-40B4-BE49-F238E27FC236}">
                <a16:creationId xmlns:a16="http://schemas.microsoft.com/office/drawing/2014/main" id="{9F88475E-02E0-013E-2AF1-FB631036BFCA}"/>
              </a:ext>
            </a:extLst>
          </p:cNvPr>
          <p:cNvSpPr>
            <a:spLocks noGrp="1"/>
          </p:cNvSpPr>
          <p:nvPr>
            <p:ph type="ftr" sz="quarter" idx="3"/>
          </p:nvPr>
        </p:nvSpPr>
        <p:spPr>
          <a:xfrm>
            <a:off x="4846320" y="7627622"/>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D4360678-4F2D-F6FC-7BF6-1E3D8D51B328}"/>
              </a:ext>
            </a:extLst>
          </p:cNvPr>
          <p:cNvSpPr>
            <a:spLocks noGrp="1"/>
          </p:cNvSpPr>
          <p:nvPr>
            <p:ph type="sldNum" sz="quarter" idx="4"/>
          </p:nvPr>
        </p:nvSpPr>
        <p:spPr>
          <a:xfrm>
            <a:off x="10332720" y="7627622"/>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50E15419-1E37-4665-9EF1-6414E4D9401D}" type="slidenum">
              <a:rPr lang="nb-NO" smtClean="0"/>
              <a:t>‹#›</a:t>
            </a:fld>
            <a:endParaRPr lang="nb-NO"/>
          </a:p>
        </p:txBody>
      </p:sp>
      <p:grpSp>
        <p:nvGrpSpPr>
          <p:cNvPr id="8" name="Group 7">
            <a:extLst>
              <a:ext uri="{FF2B5EF4-FFF2-40B4-BE49-F238E27FC236}">
                <a16:creationId xmlns:a16="http://schemas.microsoft.com/office/drawing/2014/main" id="{B84D3334-42E5-FF30-5C76-03A5D7CCA9DB}"/>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827AC1C5-7779-7D29-4548-E4332AE5E096}"/>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36162137-E8BB-DCA4-81E2-F3676A6AEC17}"/>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4834220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hf hdr="0" ftr="0" dt="0"/>
  <p:txStyles>
    <p:titleStyle>
      <a:lvl1pPr algn="l" defTabSz="1097236"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9" indent="-274309" algn="l" defTabSz="1097236"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28" indent="-274309" algn="l" defTabSz="1097236"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45" indent="-274309" algn="l" defTabSz="1097236"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63"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782"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399"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17"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36"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254"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AC592-FDF4-47BC-B418-212A1F4C2546}"/>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Clicca per modificare lo stile del titolo principale</a:t>
            </a:r>
            <a:endParaRPr lang="nb-NO"/>
          </a:p>
        </p:txBody>
      </p:sp>
      <p:sp>
        <p:nvSpPr>
          <p:cNvPr id="3" name="Text Placeholder 2">
            <a:extLst>
              <a:ext uri="{FF2B5EF4-FFF2-40B4-BE49-F238E27FC236}">
                <a16:creationId xmlns:a16="http://schemas.microsoft.com/office/drawing/2014/main" id="{18680D07-91E1-4765-BD8B-6E83080CFDBA}"/>
              </a:ext>
            </a:extLst>
          </p:cNvPr>
          <p:cNvSpPr>
            <a:spLocks noGrp="1"/>
          </p:cNvSpPr>
          <p:nvPr>
            <p:ph type="body" idx="1"/>
          </p:nvPr>
        </p:nvSpPr>
        <p:spPr>
          <a:xfrm>
            <a:off x="1005840" y="2190751"/>
            <a:ext cx="12618720" cy="5221607"/>
          </a:xfrm>
          <a:prstGeom prst="rect">
            <a:avLst/>
          </a:prstGeom>
        </p:spPr>
        <p:txBody>
          <a:bodyPr vert="horz" lIns="91440" tIns="45720" rIns="91440" bIns="45720" rtlCol="0">
            <a:normAutofit/>
          </a:bodyPr>
          <a:lstStyle/>
          <a:p>
            <a:pPr lvl="0"/>
            <a:r>
              <a:rPr lang="en-US"/>
              <a:t>Clicca per modificare gli stili del testo principale</a:t>
            </a:r>
          </a:p>
          <a:p>
            <a:pPr lvl="1"/>
            <a:r>
              <a:rPr lang="en-US"/>
              <a:t>Secondo livello</a:t>
            </a:r>
          </a:p>
          <a:p>
            <a:pPr lvl="2"/>
            <a:r>
              <a:rPr lang="en-US"/>
              <a:t>Terzo livello</a:t>
            </a:r>
          </a:p>
          <a:p>
            <a:pPr lvl="3"/>
            <a:r>
              <a:rPr lang="en-US"/>
              <a:t>Quarto livello</a:t>
            </a:r>
          </a:p>
          <a:p>
            <a:pPr lvl="4"/>
            <a:r>
              <a:rPr lang="en-US"/>
              <a:t>Quinto livello</a:t>
            </a:r>
            <a:endParaRPr lang="nb-NO"/>
          </a:p>
        </p:txBody>
      </p:sp>
      <p:sp>
        <p:nvSpPr>
          <p:cNvPr id="4" name="Date Placeholder 3">
            <a:extLst>
              <a:ext uri="{FF2B5EF4-FFF2-40B4-BE49-F238E27FC236}">
                <a16:creationId xmlns:a16="http://schemas.microsoft.com/office/drawing/2014/main" id="{C5EC1719-CF1A-4712-9082-2CCF8587E442}"/>
              </a:ext>
            </a:extLst>
          </p:cNvPr>
          <p:cNvSpPr>
            <a:spLocks noGrp="1"/>
          </p:cNvSpPr>
          <p:nvPr>
            <p:ph type="dt" sz="half" idx="2"/>
          </p:nvPr>
        </p:nvSpPr>
        <p:spPr>
          <a:xfrm>
            <a:off x="1005840" y="7627622"/>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E23E2975-F5FD-4A7E-94F6-C16B50FB5A5E}" type="datetimeFigureOut">
              <a:rPr lang="nb-NO" smtClean="0"/>
              <a:t>04.02.2026</a:t>
            </a:fld>
            <a:endParaRPr lang="nb-NO"/>
          </a:p>
        </p:txBody>
      </p:sp>
      <p:sp>
        <p:nvSpPr>
          <p:cNvPr id="5" name="Footer Placeholder 4">
            <a:extLst>
              <a:ext uri="{FF2B5EF4-FFF2-40B4-BE49-F238E27FC236}">
                <a16:creationId xmlns:a16="http://schemas.microsoft.com/office/drawing/2014/main" id="{BB52A7D0-9ADC-4EF3-9304-244F8C5AB15E}"/>
              </a:ext>
            </a:extLst>
          </p:cNvPr>
          <p:cNvSpPr>
            <a:spLocks noGrp="1"/>
          </p:cNvSpPr>
          <p:nvPr>
            <p:ph type="ftr" sz="quarter" idx="3"/>
          </p:nvPr>
        </p:nvSpPr>
        <p:spPr>
          <a:xfrm>
            <a:off x="4846320" y="7627622"/>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2E56D447-48D7-40C3-BF48-C1C51866CAA6}"/>
              </a:ext>
            </a:extLst>
          </p:cNvPr>
          <p:cNvSpPr>
            <a:spLocks noGrp="1"/>
          </p:cNvSpPr>
          <p:nvPr>
            <p:ph type="sldNum" sz="quarter" idx="4"/>
          </p:nvPr>
        </p:nvSpPr>
        <p:spPr>
          <a:xfrm>
            <a:off x="10332720" y="7627622"/>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00000000-1234-1234-1234-123412341234}" type="slidenum">
              <a:rPr lang="en-GB" smtClean="0"/>
              <a:t>‹#›</a:t>
            </a:fld>
            <a:endParaRPr lang="en-GB"/>
          </a:p>
        </p:txBody>
      </p:sp>
      <p:grpSp>
        <p:nvGrpSpPr>
          <p:cNvPr id="8" name="Group 7">
            <a:extLst>
              <a:ext uri="{FF2B5EF4-FFF2-40B4-BE49-F238E27FC236}">
                <a16:creationId xmlns:a16="http://schemas.microsoft.com/office/drawing/2014/main" id="{83FF9C3C-3A6A-852D-5E00-9929A25C61C4}"/>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E5F88186-09BA-0CD1-3737-A5BCC7E61B3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724FF7CF-69D4-06F4-2631-6005F41FB04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2352868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hf sldNum="0" hdr="0" ftr="0" dt="0"/>
  <p:txStyles>
    <p:titleStyle>
      <a:lvl1pPr algn="l" defTabSz="1097252"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13" indent="-274313" algn="l" defTabSz="1097252"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40" indent="-274313" algn="l" defTabSz="109725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5" indent="-274313" algn="l" defTabSz="109725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9"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52" rtl="0" eaLnBrk="1" latinLnBrk="0" hangingPunct="1">
        <a:defRPr sz="2160" kern="1200">
          <a:solidFill>
            <a:schemeClr val="tx1"/>
          </a:solidFill>
          <a:latin typeface="+mn-lt"/>
          <a:ea typeface="+mn-ea"/>
          <a:cs typeface="+mn-cs"/>
        </a:defRPr>
      </a:lvl1pPr>
      <a:lvl2pPr marL="548627" algn="l" defTabSz="1097252" rtl="0" eaLnBrk="1" latinLnBrk="0" hangingPunct="1">
        <a:defRPr sz="2160" kern="1200">
          <a:solidFill>
            <a:schemeClr val="tx1"/>
          </a:solidFill>
          <a:latin typeface="+mn-lt"/>
          <a:ea typeface="+mn-ea"/>
          <a:cs typeface="+mn-cs"/>
        </a:defRPr>
      </a:lvl2pPr>
      <a:lvl3pPr marL="1097252" algn="l" defTabSz="1097252" rtl="0" eaLnBrk="1" latinLnBrk="0" hangingPunct="1">
        <a:defRPr sz="2160" kern="1200">
          <a:solidFill>
            <a:schemeClr val="tx1"/>
          </a:solidFill>
          <a:latin typeface="+mn-lt"/>
          <a:ea typeface="+mn-ea"/>
          <a:cs typeface="+mn-cs"/>
        </a:defRPr>
      </a:lvl3pPr>
      <a:lvl4pPr marL="1645879" algn="l" defTabSz="1097252" rtl="0" eaLnBrk="1" latinLnBrk="0" hangingPunct="1">
        <a:defRPr sz="2160" kern="1200">
          <a:solidFill>
            <a:schemeClr val="tx1"/>
          </a:solidFill>
          <a:latin typeface="+mn-lt"/>
          <a:ea typeface="+mn-ea"/>
          <a:cs typeface="+mn-cs"/>
        </a:defRPr>
      </a:lvl4pPr>
      <a:lvl5pPr marL="2194505" algn="l" defTabSz="1097252" rtl="0" eaLnBrk="1" latinLnBrk="0" hangingPunct="1">
        <a:defRPr sz="2160" kern="1200">
          <a:solidFill>
            <a:schemeClr val="tx1"/>
          </a:solidFill>
          <a:latin typeface="+mn-lt"/>
          <a:ea typeface="+mn-ea"/>
          <a:cs typeface="+mn-cs"/>
        </a:defRPr>
      </a:lvl5pPr>
      <a:lvl6pPr marL="2743132" algn="l" defTabSz="1097252" rtl="0" eaLnBrk="1" latinLnBrk="0" hangingPunct="1">
        <a:defRPr sz="2160" kern="1200">
          <a:solidFill>
            <a:schemeClr val="tx1"/>
          </a:solidFill>
          <a:latin typeface="+mn-lt"/>
          <a:ea typeface="+mn-ea"/>
          <a:cs typeface="+mn-cs"/>
        </a:defRPr>
      </a:lvl6pPr>
      <a:lvl7pPr marL="3291757" algn="l" defTabSz="1097252" rtl="0" eaLnBrk="1" latinLnBrk="0" hangingPunct="1">
        <a:defRPr sz="2160" kern="1200">
          <a:solidFill>
            <a:schemeClr val="tx1"/>
          </a:solidFill>
          <a:latin typeface="+mn-lt"/>
          <a:ea typeface="+mn-ea"/>
          <a:cs typeface="+mn-cs"/>
        </a:defRPr>
      </a:lvl7pPr>
      <a:lvl8pPr marL="3840384" algn="l" defTabSz="1097252" rtl="0" eaLnBrk="1" latinLnBrk="0" hangingPunct="1">
        <a:defRPr sz="2160" kern="1200">
          <a:solidFill>
            <a:schemeClr val="tx1"/>
          </a:solidFill>
          <a:latin typeface="+mn-lt"/>
          <a:ea typeface="+mn-ea"/>
          <a:cs typeface="+mn-cs"/>
        </a:defRPr>
      </a:lvl8pPr>
      <a:lvl9pPr marL="4389011" algn="l" defTabSz="1097252"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1E51A-BBC2-FADB-2EDA-31F0334E2784}"/>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Clicca per modificare lo stile del titolo principale</a:t>
            </a:r>
            <a:endParaRPr lang="en-GB"/>
          </a:p>
        </p:txBody>
      </p:sp>
      <p:sp>
        <p:nvSpPr>
          <p:cNvPr id="3" name="Text Placeholder 2">
            <a:extLst>
              <a:ext uri="{FF2B5EF4-FFF2-40B4-BE49-F238E27FC236}">
                <a16:creationId xmlns:a16="http://schemas.microsoft.com/office/drawing/2014/main" id="{07819712-CDF2-C2D6-A22C-1ACA4ECF5554}"/>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Clicca per modificare gli stili del testo principale</a:t>
            </a:r>
          </a:p>
          <a:p>
            <a:pPr lvl="1"/>
            <a:r>
              <a:rPr lang="en-US"/>
              <a:t>Secondo livello</a:t>
            </a:r>
          </a:p>
          <a:p>
            <a:pPr lvl="2"/>
            <a:r>
              <a:rPr lang="en-US"/>
              <a:t>Terzo livello</a:t>
            </a:r>
          </a:p>
          <a:p>
            <a:pPr lvl="3"/>
            <a:r>
              <a:rPr lang="en-US"/>
              <a:t>Quarto livello</a:t>
            </a:r>
          </a:p>
          <a:p>
            <a:pPr lvl="4"/>
            <a:r>
              <a:rPr lang="en-US"/>
              <a:t>Quinto livello</a:t>
            </a:r>
            <a:endParaRPr lang="en-GB"/>
          </a:p>
        </p:txBody>
      </p:sp>
      <p:sp>
        <p:nvSpPr>
          <p:cNvPr id="4" name="Date Placeholder 3">
            <a:extLst>
              <a:ext uri="{FF2B5EF4-FFF2-40B4-BE49-F238E27FC236}">
                <a16:creationId xmlns:a16="http://schemas.microsoft.com/office/drawing/2014/main" id="{84DC14A7-B915-E8F7-FB6F-ADAC440515CF}"/>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51DE4014-FD1D-426F-B299-CD8DAE0EAF8F}" type="datetimeFigureOut">
              <a:rPr lang="en-GB" smtClean="0"/>
              <a:t>04/02/2026</a:t>
            </a:fld>
            <a:endParaRPr lang="en-GB"/>
          </a:p>
        </p:txBody>
      </p:sp>
      <p:sp>
        <p:nvSpPr>
          <p:cNvPr id="5" name="Footer Placeholder 4">
            <a:extLst>
              <a:ext uri="{FF2B5EF4-FFF2-40B4-BE49-F238E27FC236}">
                <a16:creationId xmlns:a16="http://schemas.microsoft.com/office/drawing/2014/main" id="{F78DADDC-F45E-D0FE-98E8-38A50025978F}"/>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2A3FFB-27EC-12E6-7F99-4259C09549FC}"/>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117827D1-B53C-4814-A8E5-019DB4C6F938}" type="slidenum">
              <a:rPr lang="en-GB" smtClean="0"/>
              <a:t>‹#›</a:t>
            </a:fld>
            <a:endParaRPr lang="en-GB"/>
          </a:p>
        </p:txBody>
      </p:sp>
      <p:grpSp>
        <p:nvGrpSpPr>
          <p:cNvPr id="8" name="Group 7">
            <a:extLst>
              <a:ext uri="{FF2B5EF4-FFF2-40B4-BE49-F238E27FC236}">
                <a16:creationId xmlns:a16="http://schemas.microsoft.com/office/drawing/2014/main" id="{DA1E165C-D75D-54EA-504E-E95EB325A21D}"/>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EF23AACE-0D11-14C8-FA34-ADEE4C4BD25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017B5924-FF31-E433-51CE-44E62EB2768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545545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3" y="731522"/>
            <a:ext cx="12157710" cy="1747520"/>
          </a:xfrm>
          <a:prstGeom prst="rect">
            <a:avLst/>
          </a:prstGeom>
          <a:effectLst/>
        </p:spPr>
        <p:txBody>
          <a:bodyPr vert="horz" lIns="91440" tIns="45720" rIns="91440" bIns="45720" rtlCol="0" anchor="ctr">
            <a:normAutofit/>
          </a:bodyPr>
          <a:lstStyle/>
          <a:p>
            <a:r>
              <a:rPr lang="en-US"/>
              <a:t>Clicca per modificare lo stile del titolo principale</a:t>
            </a:r>
            <a:endParaRPr lang="en-US" dirty="0"/>
          </a:p>
        </p:txBody>
      </p:sp>
      <p:sp>
        <p:nvSpPr>
          <p:cNvPr id="3" name="Text Placeholder 2"/>
          <p:cNvSpPr>
            <a:spLocks noGrp="1"/>
          </p:cNvSpPr>
          <p:nvPr>
            <p:ph type="body" idx="1"/>
          </p:nvPr>
        </p:nvSpPr>
        <p:spPr>
          <a:xfrm>
            <a:off x="822963" y="2570482"/>
            <a:ext cx="12157710" cy="4378960"/>
          </a:xfrm>
          <a:prstGeom prst="rect">
            <a:avLst/>
          </a:prstGeom>
        </p:spPr>
        <p:txBody>
          <a:bodyPr vert="horz" lIns="91440" tIns="45720" rIns="91440" bIns="45720" rtlCol="0" anchor="ctr">
            <a:normAutofit/>
          </a:bodyPr>
          <a:lstStyle/>
          <a:p>
            <a:pPr lvl="0"/>
            <a:r>
              <a:rPr lang="en-US"/>
              <a:t>Clicca per modificare gli stili del testo principale</a:t>
            </a:r>
          </a:p>
          <a:p>
            <a:pPr lvl="1"/>
            <a:r>
              <a:rPr lang="en-US"/>
              <a:t>Secondo livello</a:t>
            </a:r>
          </a:p>
          <a:p>
            <a:pPr lvl="2"/>
            <a:r>
              <a:rPr lang="en-US"/>
              <a:t>Terzo livello</a:t>
            </a:r>
          </a:p>
          <a:p>
            <a:pPr lvl="3"/>
            <a:r>
              <a:rPr lang="en-US"/>
              <a:t>Quarto livello</a:t>
            </a:r>
          </a:p>
          <a:p>
            <a:pPr lvl="4"/>
            <a:r>
              <a:rPr lang="en-US"/>
              <a:t>Quinto livello</a:t>
            </a:r>
            <a:endParaRPr lang="en-US" dirty="0"/>
          </a:p>
        </p:txBody>
      </p:sp>
      <p:sp>
        <p:nvSpPr>
          <p:cNvPr id="4" name="Date Placeholder 3"/>
          <p:cNvSpPr>
            <a:spLocks noGrp="1"/>
          </p:cNvSpPr>
          <p:nvPr>
            <p:ph type="dt" sz="half" idx="2"/>
          </p:nvPr>
        </p:nvSpPr>
        <p:spPr>
          <a:xfrm>
            <a:off x="10307592" y="7044692"/>
            <a:ext cx="1920240" cy="453390"/>
          </a:xfrm>
          <a:prstGeom prst="rect">
            <a:avLst/>
          </a:prstGeom>
        </p:spPr>
        <p:txBody>
          <a:bodyPr vert="horz" lIns="91440" tIns="45720" rIns="91440" bIns="45720" rtlCol="0" anchor="ctr"/>
          <a:lstStyle>
            <a:lvl1pPr algn="r">
              <a:defRPr sz="1200" b="0" i="0">
                <a:solidFill>
                  <a:schemeClr val="tx1"/>
                </a:solidFill>
                <a:effectLst/>
                <a:latin typeface="+mn-lt"/>
              </a:defRPr>
            </a:lvl1pPr>
          </a:lstStyle>
          <a:p>
            <a:fld id="{B61BEF0D-F0BB-DE4B-95CE-6DB70DBA9567}" type="datetimeFigureOut">
              <a:rPr lang="en-US" smtClean="0"/>
              <a:t>2/4/2026</a:t>
            </a:fld>
            <a:endParaRPr lang="en-US" dirty="0"/>
          </a:p>
        </p:txBody>
      </p:sp>
      <p:sp>
        <p:nvSpPr>
          <p:cNvPr id="5" name="Footer Placeholder 4"/>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
        <p:nvSpPr>
          <p:cNvPr id="6" name="Slide Number Placeholder 5"/>
          <p:cNvSpPr>
            <a:spLocks noGrp="1"/>
          </p:cNvSpPr>
          <p:nvPr>
            <p:ph type="sldNum" sz="quarter" idx="4"/>
          </p:nvPr>
        </p:nvSpPr>
        <p:spPr>
          <a:xfrm>
            <a:off x="12319274" y="7044692"/>
            <a:ext cx="661400" cy="453390"/>
          </a:xfrm>
          <a:prstGeom prst="rect">
            <a:avLst/>
          </a:prstGeom>
        </p:spPr>
        <p:txBody>
          <a:bodyPr vert="horz" lIns="91440" tIns="45720" rIns="91440" bIns="45720" rtlCol="0" anchor="ctr"/>
          <a:lstStyle>
            <a:lvl1pPr algn="r">
              <a:defRPr sz="1200" b="0" i="0">
                <a:solidFill>
                  <a:schemeClr val="tx1"/>
                </a:solidFill>
                <a:effectLst/>
                <a:latin typeface="+mn-lt"/>
              </a:defRPr>
            </a:lvl1pPr>
          </a:lstStyle>
          <a:p>
            <a:fld id="{D57F1E4F-1CFF-5643-939E-217C01CDF565}" type="slidenum">
              <a:rPr lang="en-US" smtClean="0"/>
              <a:t>‹#›</a:t>
            </a:fld>
            <a:endParaRPr lang="en-US" dirty="0"/>
          </a:p>
        </p:txBody>
      </p:sp>
      <p:grpSp>
        <p:nvGrpSpPr>
          <p:cNvPr id="8" name="Group 7">
            <a:extLst>
              <a:ext uri="{FF2B5EF4-FFF2-40B4-BE49-F238E27FC236}">
                <a16:creationId xmlns:a16="http://schemas.microsoft.com/office/drawing/2014/main" id="{5E139298-B4D5-B9C6-8C61-F5587FA0EEF4}"/>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BC9A0F55-1BCA-75CF-0586-7E49AB3BE3F3}"/>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EA2049E1-7E84-C21E-913F-C1944A0DB23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6280527"/>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Lst>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hf sldNum="0" hdr="0" ftr="0" dt="0"/>
  <p:txStyles>
    <p:titleStyle>
      <a:lvl1pPr algn="l" defTabSz="548618" rtl="0" eaLnBrk="1" latinLnBrk="0" hangingPunct="1">
        <a:spcBef>
          <a:spcPct val="0"/>
        </a:spcBef>
        <a:buNone/>
        <a:defRPr sz="432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7" indent="-342887" algn="l" defTabSz="548618" rtl="0" eaLnBrk="1" latinLnBrk="0" hangingPunct="1">
        <a:spcBef>
          <a:spcPts val="0"/>
        </a:spcBef>
        <a:spcAft>
          <a:spcPts val="1200"/>
        </a:spcAft>
        <a:buClr>
          <a:schemeClr val="tx1"/>
        </a:buClr>
        <a:buSzPct val="100000"/>
        <a:buFont typeface="Arial"/>
        <a:buChar char="•"/>
        <a:defRPr sz="2160" kern="1200" cap="none">
          <a:solidFill>
            <a:schemeClr val="tx1"/>
          </a:solidFill>
          <a:effectLst/>
          <a:latin typeface="+mn-lt"/>
          <a:ea typeface="+mn-ea"/>
          <a:cs typeface="+mn-cs"/>
        </a:defRPr>
      </a:lvl1pPr>
      <a:lvl2pPr marL="891504" indent="-342887" algn="l" defTabSz="548618" rtl="0" eaLnBrk="1" latinLnBrk="0" hangingPunct="1">
        <a:spcBef>
          <a:spcPts val="0"/>
        </a:spcBef>
        <a:spcAft>
          <a:spcPts val="1200"/>
        </a:spcAft>
        <a:buClr>
          <a:schemeClr val="tx1"/>
        </a:buClr>
        <a:buSzPct val="100000"/>
        <a:buFont typeface="Arial"/>
        <a:buChar char="•"/>
        <a:defRPr sz="1920" kern="1200" cap="none">
          <a:solidFill>
            <a:schemeClr val="tx1"/>
          </a:solidFill>
          <a:effectLst/>
          <a:latin typeface="+mn-lt"/>
          <a:ea typeface="+mn-ea"/>
          <a:cs typeface="+mn-cs"/>
        </a:defRPr>
      </a:lvl2pPr>
      <a:lvl3pPr marL="1440122" indent="-342887" algn="l" defTabSz="548618" rtl="0" eaLnBrk="1" latinLnBrk="0" hangingPunct="1">
        <a:spcBef>
          <a:spcPts val="0"/>
        </a:spcBef>
        <a:spcAft>
          <a:spcPts val="1200"/>
        </a:spcAft>
        <a:buClr>
          <a:schemeClr val="tx1"/>
        </a:buClr>
        <a:buSzPct val="100000"/>
        <a:buFont typeface="Arial"/>
        <a:buChar char="•"/>
        <a:defRPr sz="1680" kern="1200" cap="none">
          <a:solidFill>
            <a:schemeClr val="tx1"/>
          </a:solidFill>
          <a:effectLst/>
          <a:latin typeface="+mn-lt"/>
          <a:ea typeface="+mn-ea"/>
          <a:cs typeface="+mn-cs"/>
        </a:defRPr>
      </a:lvl3pPr>
      <a:lvl4pPr marL="1851586" indent="-205732"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4pPr>
      <a:lvl5pPr marL="2400204" indent="-205732"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5pPr>
      <a:lvl6pPr marL="3017399" indent="-274309"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6pPr>
      <a:lvl7pPr marL="3566017" indent="-274309"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7pPr>
      <a:lvl8pPr marL="4114636" indent="-274309"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8pPr>
      <a:lvl9pPr marL="4663254" indent="-274309"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9pPr>
    </p:bodyStyle>
    <p:otherStyle>
      <a:defPPr>
        <a:defRPr lang="en-US"/>
      </a:defPPr>
      <a:lvl1pPr marL="0" algn="l" defTabSz="548618" rtl="0" eaLnBrk="1" latinLnBrk="0" hangingPunct="1">
        <a:defRPr sz="2160" kern="1200">
          <a:solidFill>
            <a:schemeClr val="tx1"/>
          </a:solidFill>
          <a:latin typeface="+mn-lt"/>
          <a:ea typeface="+mn-ea"/>
          <a:cs typeface="+mn-cs"/>
        </a:defRPr>
      </a:lvl1pPr>
      <a:lvl2pPr marL="548618" algn="l" defTabSz="548618" rtl="0" eaLnBrk="1" latinLnBrk="0" hangingPunct="1">
        <a:defRPr sz="2160" kern="1200">
          <a:solidFill>
            <a:schemeClr val="tx1"/>
          </a:solidFill>
          <a:latin typeface="+mn-lt"/>
          <a:ea typeface="+mn-ea"/>
          <a:cs typeface="+mn-cs"/>
        </a:defRPr>
      </a:lvl2pPr>
      <a:lvl3pPr marL="1097236" algn="l" defTabSz="548618" rtl="0" eaLnBrk="1" latinLnBrk="0" hangingPunct="1">
        <a:defRPr sz="2160" kern="1200">
          <a:solidFill>
            <a:schemeClr val="tx1"/>
          </a:solidFill>
          <a:latin typeface="+mn-lt"/>
          <a:ea typeface="+mn-ea"/>
          <a:cs typeface="+mn-cs"/>
        </a:defRPr>
      </a:lvl3pPr>
      <a:lvl4pPr marL="1645854" algn="l" defTabSz="548618" rtl="0" eaLnBrk="1" latinLnBrk="0" hangingPunct="1">
        <a:defRPr sz="2160" kern="1200">
          <a:solidFill>
            <a:schemeClr val="tx1"/>
          </a:solidFill>
          <a:latin typeface="+mn-lt"/>
          <a:ea typeface="+mn-ea"/>
          <a:cs typeface="+mn-cs"/>
        </a:defRPr>
      </a:lvl4pPr>
      <a:lvl5pPr marL="2194472" algn="l" defTabSz="548618" rtl="0" eaLnBrk="1" latinLnBrk="0" hangingPunct="1">
        <a:defRPr sz="2160" kern="1200">
          <a:solidFill>
            <a:schemeClr val="tx1"/>
          </a:solidFill>
          <a:latin typeface="+mn-lt"/>
          <a:ea typeface="+mn-ea"/>
          <a:cs typeface="+mn-cs"/>
        </a:defRPr>
      </a:lvl5pPr>
      <a:lvl6pPr marL="2743091" algn="l" defTabSz="548618" rtl="0" eaLnBrk="1" latinLnBrk="0" hangingPunct="1">
        <a:defRPr sz="2160" kern="1200">
          <a:solidFill>
            <a:schemeClr val="tx1"/>
          </a:solidFill>
          <a:latin typeface="+mn-lt"/>
          <a:ea typeface="+mn-ea"/>
          <a:cs typeface="+mn-cs"/>
        </a:defRPr>
      </a:lvl6pPr>
      <a:lvl7pPr marL="3291708" algn="l" defTabSz="548618" rtl="0" eaLnBrk="1" latinLnBrk="0" hangingPunct="1">
        <a:defRPr sz="2160" kern="1200">
          <a:solidFill>
            <a:schemeClr val="tx1"/>
          </a:solidFill>
          <a:latin typeface="+mn-lt"/>
          <a:ea typeface="+mn-ea"/>
          <a:cs typeface="+mn-cs"/>
        </a:defRPr>
      </a:lvl7pPr>
      <a:lvl8pPr marL="3840326" algn="l" defTabSz="548618" rtl="0" eaLnBrk="1" latinLnBrk="0" hangingPunct="1">
        <a:defRPr sz="2160" kern="1200">
          <a:solidFill>
            <a:schemeClr val="tx1"/>
          </a:solidFill>
          <a:latin typeface="+mn-lt"/>
          <a:ea typeface="+mn-ea"/>
          <a:cs typeface="+mn-cs"/>
        </a:defRPr>
      </a:lvl8pPr>
      <a:lvl9pPr marL="4388945" algn="l" defTabSz="548618"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ags" Target="../tags/tag5.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7.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9.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6.png"/><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5.xml"/><Relationship Id="rId1" Type="http://schemas.openxmlformats.org/officeDocument/2006/relationships/tags" Target="../tags/tag16.xml"/><Relationship Id="rId5" Type="http://schemas.openxmlformats.org/officeDocument/2006/relationships/image" Target="../media/image49.jpe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5.xml"/><Relationship Id="rId1" Type="http://schemas.openxmlformats.org/officeDocument/2006/relationships/tags" Target="../tags/tag18.xml"/><Relationship Id="rId5" Type="http://schemas.openxmlformats.org/officeDocument/2006/relationships/image" Target="../media/image58.pn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2.xml"/><Relationship Id="rId7" Type="http://schemas.microsoft.com/office/2011/relationships/inkAction" Target="../ink/inkAction1.xml"/><Relationship Id="rId2" Type="http://schemas.openxmlformats.org/officeDocument/2006/relationships/slideLayout" Target="../slideLayouts/slideLayout33.xml"/><Relationship Id="rId1" Type="http://schemas.openxmlformats.org/officeDocument/2006/relationships/tags" Target="../tags/tag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image" Target="../media/image2.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5.jpe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5.xml"/><Relationship Id="rId7" Type="http://schemas.microsoft.com/office/2011/relationships/inkAction" Target="../ink/inkAction2.xml"/><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62.png"/><Relationship Id="rId4" Type="http://schemas.microsoft.com/office/2011/relationships/inkAction" Target="../ink/inkAction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1.png"/><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1.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0.xml"/><Relationship Id="rId7" Type="http://schemas.openxmlformats.org/officeDocument/2006/relationships/diagramQuickStyle" Target="../diagrams/quickStyle1.xml"/><Relationship Id="rId12"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diagramLayout" Target="../diagrams/layout1.xml"/><Relationship Id="rId11" Type="http://schemas.openxmlformats.org/officeDocument/2006/relationships/image" Target="../media/image1.png"/><Relationship Id="rId5" Type="http://schemas.openxmlformats.org/officeDocument/2006/relationships/diagramData" Target="../diagrams/data1.xml"/><Relationship Id="rId10" Type="http://schemas.openxmlformats.org/officeDocument/2006/relationships/image" Target="../media/image78.png"/><Relationship Id="rId4" Type="http://schemas.openxmlformats.org/officeDocument/2006/relationships/image" Target="../media/image77.jpeg"/><Relationship Id="rId9" Type="http://schemas.microsoft.com/office/2007/relationships/diagramDrawing" Target="../diagrams/drawing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0.jpeg"/><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22.xml"/><Relationship Id="rId7" Type="http://schemas.microsoft.com/office/2011/relationships/inkAction" Target="../ink/inkAction4.xml"/><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91.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5.xml"/><Relationship Id="rId1" Type="http://schemas.openxmlformats.org/officeDocument/2006/relationships/tags" Target="../tags/tag28.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99.png"/><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s://www.cosmopolitan.com/lifestyle/a37377027/deep-fake-cheer-scandal/" TargetMode="External"/><Relationship Id="rId7" Type="http://schemas.openxmlformats.org/officeDocument/2006/relationships/image" Target="../media/image103.png"/><Relationship Id="rId2" Type="http://schemas.openxmlformats.org/officeDocument/2006/relationships/slideLayout" Target="../slideLayouts/slideLayout17.xml"/><Relationship Id="rId1" Type="http://schemas.openxmlformats.org/officeDocument/2006/relationships/tags" Target="../tags/tag3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https://www.youtube.com/embed/B4jNttRvbpU?feature=oembed" TargetMode="External"/><Relationship Id="rId1" Type="http://schemas.openxmlformats.org/officeDocument/2006/relationships/tags" Target="../tags/tag31.xml"/><Relationship Id="rId5" Type="http://schemas.openxmlformats.org/officeDocument/2006/relationships/image" Target="../media/image107.jpeg"/><Relationship Id="rId4" Type="http://schemas.openxmlformats.org/officeDocument/2006/relationships/notesSlide" Target="../notesSlides/notesSlide2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3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5.xml"/><Relationship Id="rId1" Type="http://schemas.openxmlformats.org/officeDocument/2006/relationships/tags" Target="../tags/tag33.xml"/><Relationship Id="rId5" Type="http://schemas.openxmlformats.org/officeDocument/2006/relationships/image" Target="../media/image111.png"/><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5.xml"/><Relationship Id="rId1" Type="http://schemas.openxmlformats.org/officeDocument/2006/relationships/tags" Target="../tags/tag34.xml"/><Relationship Id="rId4" Type="http://schemas.openxmlformats.org/officeDocument/2006/relationships/image" Target="../media/image11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tags" Target="../tags/tag3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17.xml"/><Relationship Id="rId5" Type="http://schemas.openxmlformats.org/officeDocument/2006/relationships/hyperlink" Target="https://www.businessinsider.com/psychological-differences-between-conservatives-and-liberals-2018-2" TargetMode="External"/><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microsoft.com/office/2011/relationships/inkAction" Target="../ink/inkAction5.xml"/><Relationship Id="rId5" Type="http://schemas.openxmlformats.org/officeDocument/2006/relationships/image" Target="../media/image120.png"/><Relationship Id="rId4" Type="http://schemas.openxmlformats.org/officeDocument/2006/relationships/image" Target="../media/image119.png"/></Relationships>
</file>

<file path=ppt/slides/_rels/slide6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3.xml"/><Relationship Id="rId1" Type="http://schemas.openxmlformats.org/officeDocument/2006/relationships/slideLayout" Target="../slideLayouts/slideLayout27.xml"/><Relationship Id="rId5" Type="http://schemas.openxmlformats.org/officeDocument/2006/relationships/image" Target="../media/image122.png"/><Relationship Id="rId4" Type="http://schemas.openxmlformats.org/officeDocument/2006/relationships/image" Target="../media/image121.png"/></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notesSlide" Target="../notesSlides/notesSlide36.xml"/><Relationship Id="rId7" Type="http://schemas.openxmlformats.org/officeDocument/2006/relationships/image" Target="../media/image131.png"/><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3.png"/></Relationships>
</file>

<file path=ppt/slides/_rels/slide6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0.xml"/><Relationship Id="rId1" Type="http://schemas.openxmlformats.org/officeDocument/2006/relationships/slideLayout" Target="../slideLayouts/slideLayout56.xml"/><Relationship Id="rId4" Type="http://schemas.openxmlformats.org/officeDocument/2006/relationships/image" Target="../media/image139.png"/></Relationships>
</file>

<file path=ppt/slides/_rels/slide7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44.xml"/></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2.jpeg"/><Relationship Id="rId1" Type="http://schemas.openxmlformats.org/officeDocument/2006/relationships/slideLayout" Target="../slideLayouts/slideLayout66.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5.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7.xml"/></Relationships>
</file>

<file path=ppt/slides/_rels/slide8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5.xml"/><Relationship Id="rId1" Type="http://schemas.openxmlformats.org/officeDocument/2006/relationships/slideLayout" Target="../slideLayouts/slideLayout17.xml"/><Relationship Id="rId5" Type="http://schemas.openxmlformats.org/officeDocument/2006/relationships/image" Target="../media/image150.png"/><Relationship Id="rId4" Type="http://schemas.openxmlformats.org/officeDocument/2006/relationships/image" Target="../media/image149.jpeg"/></Relationships>
</file>

<file path=ppt/slides/_rels/slide8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17.xml"/><Relationship Id="rId1" Type="http://schemas.openxmlformats.org/officeDocument/2006/relationships/tags" Target="../tags/tag3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6.xml"/><Relationship Id="rId1" Type="http://schemas.openxmlformats.org/officeDocument/2006/relationships/slideLayout" Target="../slideLayouts/slideLayout17.xml"/><Relationship Id="rId5" Type="http://schemas.openxmlformats.org/officeDocument/2006/relationships/image" Target="../media/image153.png"/><Relationship Id="rId4" Type="http://schemas.openxmlformats.org/officeDocument/2006/relationships/image" Target="../media/image152.png"/></Relationships>
</file>

<file path=ppt/slides/_rels/slide9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17.xml"/><Relationship Id="rId1" Type="http://schemas.openxmlformats.org/officeDocument/2006/relationships/tags" Target="../tags/tag39.xml"/><Relationship Id="rId5" Type="http://schemas.openxmlformats.org/officeDocument/2006/relationships/image" Target="../media/image156.tiff"/><Relationship Id="rId4" Type="http://schemas.openxmlformats.org/officeDocument/2006/relationships/image" Target="../media/image155.tiff"/></Relationships>
</file>

<file path=ppt/slides/_rels/slide9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157.png"/></Relationships>
</file>

<file path=ppt/slides/_rels/slide9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158.emf"/></Relationships>
</file>

<file path=ppt/slides/_rels/slide9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8.jpeg"/><Relationship Id="rId1" Type="http://schemas.openxmlformats.org/officeDocument/2006/relationships/slideLayout" Target="../slideLayouts/slideLayout17.xml"/><Relationship Id="rId5" Type="http://schemas.openxmlformats.org/officeDocument/2006/relationships/image" Target="../media/image62.png"/><Relationship Id="rId4" Type="http://schemas.microsoft.com/office/2011/relationships/inkAction" Target="../ink/inkAction6.xml"/></Relationships>
</file>

<file path=ppt/slides/_rels/slide9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48.jpe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video" Target="../media/media1.mp4"/><Relationship Id="rId7" Type="http://schemas.microsoft.com/office/2011/relationships/inkAction" Target="../ink/inkAction7.xml"/><Relationship Id="rId2" Type="http://schemas.microsoft.com/office/2007/relationships/media" Target="../media/media1.mp4"/><Relationship Id="rId1" Type="http://schemas.openxmlformats.org/officeDocument/2006/relationships/tags" Target="../tags/tag40.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xml"/></Relationships>
</file>

<file path=ppt/slides/slide1.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n-US" dirty="0"/>
              <a:t>Presentazione a cura di: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n-US" sz="4800" dirty="0">
                <a:solidFill>
                  <a:schemeClr val="tx1"/>
                </a:solidFill>
              </a:rPr>
              <a:t>Argomento 5: Informazione e inganno</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303B-288B-2BED-CB80-B4AF15408228}"/>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A9C6AFEB-03B0-996C-1FF9-2B4E430A6779}"/>
              </a:ext>
            </a:extLst>
          </p:cNvPr>
          <p:cNvPicPr>
            <a:picLocks noChangeAspect="1"/>
          </p:cNvPicPr>
          <p:nvPr/>
        </p:nvPicPr>
        <p:blipFill>
          <a:blip r:embed="rId3"/>
          <a:stretch>
            <a:fillRect/>
          </a:stretch>
        </p:blipFill>
        <p:spPr>
          <a:xfrm>
            <a:off x="0" y="-52476"/>
            <a:ext cx="8802329" cy="7464832"/>
          </a:xfrm>
          <a:prstGeom prst="rect">
            <a:avLst/>
          </a:prstGeom>
        </p:spPr>
      </p:pic>
      <p:pic>
        <p:nvPicPr>
          <p:cNvPr id="7" name="Picture 6">
            <a:extLst>
              <a:ext uri="{FF2B5EF4-FFF2-40B4-BE49-F238E27FC236}">
                <a16:creationId xmlns:a16="http://schemas.microsoft.com/office/drawing/2014/main" id="{6BE02184-F1D8-E8D2-07A0-21974C29290A}"/>
              </a:ext>
            </a:extLst>
          </p:cNvPr>
          <p:cNvPicPr>
            <a:picLocks noChangeAspect="1"/>
          </p:cNvPicPr>
          <p:nvPr/>
        </p:nvPicPr>
        <p:blipFill>
          <a:blip r:embed="rId4"/>
          <a:stretch>
            <a:fillRect/>
          </a:stretch>
        </p:blipFill>
        <p:spPr>
          <a:xfrm>
            <a:off x="2108136" y="1441849"/>
            <a:ext cx="11227076" cy="2529420"/>
          </a:xfrm>
          <a:prstGeom prst="rect">
            <a:avLst/>
          </a:prstGeom>
        </p:spPr>
      </p:pic>
      <p:pic>
        <p:nvPicPr>
          <p:cNvPr id="9" name="Content Placeholder 8">
            <a:extLst>
              <a:ext uri="{FF2B5EF4-FFF2-40B4-BE49-F238E27FC236}">
                <a16:creationId xmlns:a16="http://schemas.microsoft.com/office/drawing/2014/main" id="{22C672DB-7208-C952-2C0A-95B809FB1DDF}"/>
              </a:ext>
            </a:extLst>
          </p:cNvPr>
          <p:cNvPicPr>
            <a:picLocks noGrp="1" noChangeAspect="1"/>
          </p:cNvPicPr>
          <p:nvPr>
            <p:ph idx="1"/>
          </p:nvPr>
        </p:nvPicPr>
        <p:blipFill>
          <a:blip r:embed="rId5"/>
          <a:stretch>
            <a:fillRect/>
          </a:stretch>
        </p:blipFill>
        <p:spPr>
          <a:xfrm>
            <a:off x="1994750" y="4974969"/>
            <a:ext cx="11629811" cy="2915418"/>
          </a:xfrm>
        </p:spPr>
      </p:pic>
    </p:spTree>
    <p:custDataLst>
      <p:tags r:id="rId1"/>
    </p:custDataLst>
    <p:extLst>
      <p:ext uri="{BB962C8B-B14F-4D97-AF65-F5344CB8AC3E}">
        <p14:creationId xmlns:p14="http://schemas.microsoft.com/office/powerpoint/2010/main" val="360770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D0ABA-4732-904D-878F-BE7E8E1E5E43}"/>
              </a:ext>
            </a:extLst>
          </p:cNvPr>
          <p:cNvSpPr>
            <a:spLocks noGrp="1"/>
          </p:cNvSpPr>
          <p:nvPr>
            <p:ph type="title"/>
          </p:nvPr>
        </p:nvSpPr>
        <p:spPr/>
        <p:txBody>
          <a:bodyPr/>
          <a:lstStyle/>
          <a:p>
            <a:r>
              <a:rPr lang="nb-NO" dirty="0"/>
              <a:t>Conseguenze</a:t>
            </a:r>
            <a:endParaRPr lang="en-GB" dirty="0"/>
          </a:p>
        </p:txBody>
      </p:sp>
      <p:pic>
        <p:nvPicPr>
          <p:cNvPr id="7" name="Content Placeholder 6">
            <a:extLst>
              <a:ext uri="{FF2B5EF4-FFF2-40B4-BE49-F238E27FC236}">
                <a16:creationId xmlns:a16="http://schemas.microsoft.com/office/drawing/2014/main" id="{41C0C80E-D706-E1F4-C5C2-BE59A2E13837}"/>
              </a:ext>
            </a:extLst>
          </p:cNvPr>
          <p:cNvPicPr>
            <a:picLocks noGrp="1" noChangeAspect="1"/>
          </p:cNvPicPr>
          <p:nvPr>
            <p:ph idx="1"/>
          </p:nvPr>
        </p:nvPicPr>
        <p:blipFill>
          <a:blip r:embed="rId3"/>
          <a:stretch>
            <a:fillRect/>
          </a:stretch>
        </p:blipFill>
        <p:spPr>
          <a:xfrm>
            <a:off x="2348172" y="4252836"/>
            <a:ext cx="9934056" cy="1097434"/>
          </a:xfrm>
        </p:spPr>
      </p:pic>
      <p:pic>
        <p:nvPicPr>
          <p:cNvPr id="5" name="Picture 4">
            <a:extLst>
              <a:ext uri="{FF2B5EF4-FFF2-40B4-BE49-F238E27FC236}">
                <a16:creationId xmlns:a16="http://schemas.microsoft.com/office/drawing/2014/main" id="{820BCE1A-6915-6B82-0FD7-D0C74D41F98E}"/>
              </a:ext>
            </a:extLst>
          </p:cNvPr>
          <p:cNvPicPr>
            <a:picLocks noChangeAspect="1"/>
          </p:cNvPicPr>
          <p:nvPr/>
        </p:nvPicPr>
        <p:blipFill>
          <a:blip r:embed="rId4"/>
          <a:stretch>
            <a:fillRect/>
          </a:stretch>
        </p:blipFill>
        <p:spPr>
          <a:xfrm>
            <a:off x="1" y="2028826"/>
            <a:ext cx="12391849" cy="1977666"/>
          </a:xfrm>
          <a:prstGeom prst="rect">
            <a:avLst/>
          </a:prstGeom>
        </p:spPr>
      </p:pic>
    </p:spTree>
    <p:custDataLst>
      <p:tags r:id="rId1"/>
    </p:custDataLst>
    <p:extLst>
      <p:ext uri="{BB962C8B-B14F-4D97-AF65-F5344CB8AC3E}">
        <p14:creationId xmlns:p14="http://schemas.microsoft.com/office/powerpoint/2010/main" val="2961151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DE885-6853-0B2F-F966-79D317558A9F}"/>
              </a:ext>
            </a:extLst>
          </p:cNvPr>
          <p:cNvSpPr>
            <a:spLocks noGrp="1"/>
          </p:cNvSpPr>
          <p:nvPr>
            <p:ph type="title"/>
          </p:nvPr>
        </p:nvSpPr>
        <p:spPr/>
        <p:txBody>
          <a:bodyPr/>
          <a:lstStyle/>
          <a:p>
            <a:r>
              <a:rPr lang="nb-NO" dirty="0"/>
              <a:t>UE?</a:t>
            </a:r>
            <a:endParaRPr lang="en-GB" dirty="0"/>
          </a:p>
        </p:txBody>
      </p:sp>
      <p:sp>
        <p:nvSpPr>
          <p:cNvPr id="3" name="Content Placeholder 2">
            <a:extLst>
              <a:ext uri="{FF2B5EF4-FFF2-40B4-BE49-F238E27FC236}">
                <a16:creationId xmlns:a16="http://schemas.microsoft.com/office/drawing/2014/main" id="{FDAA975F-9488-1D91-24C9-6E25125548B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04A6FBD-FDAA-21B0-A926-F1620A7BBE5B}"/>
              </a:ext>
            </a:extLst>
          </p:cNvPr>
          <p:cNvPicPr>
            <a:picLocks noChangeAspect="1"/>
          </p:cNvPicPr>
          <p:nvPr/>
        </p:nvPicPr>
        <p:blipFill>
          <a:blip r:embed="rId3"/>
          <a:stretch>
            <a:fillRect/>
          </a:stretch>
        </p:blipFill>
        <p:spPr>
          <a:xfrm>
            <a:off x="4466077" y="0"/>
            <a:ext cx="6839590" cy="8229600"/>
          </a:xfrm>
          <a:prstGeom prst="rect">
            <a:avLst/>
          </a:prstGeom>
        </p:spPr>
      </p:pic>
    </p:spTree>
    <p:custDataLst>
      <p:tags r:id="rId1"/>
    </p:custDataLst>
    <p:extLst>
      <p:ext uri="{BB962C8B-B14F-4D97-AF65-F5344CB8AC3E}">
        <p14:creationId xmlns:p14="http://schemas.microsoft.com/office/powerpoint/2010/main" val="1751587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7DC8D3C-CD08-4730-BEBD-67C68535C418}"/>
              </a:ext>
            </a:extLst>
          </p:cNvPr>
          <p:cNvPicPr>
            <a:picLocks noChangeAspect="1"/>
          </p:cNvPicPr>
          <p:nvPr/>
        </p:nvPicPr>
        <p:blipFill>
          <a:blip r:embed="rId3"/>
          <a:stretch>
            <a:fillRect/>
          </a:stretch>
        </p:blipFill>
        <p:spPr>
          <a:xfrm>
            <a:off x="1508761" y="117500"/>
            <a:ext cx="11153702" cy="7769200"/>
          </a:xfrm>
          <a:prstGeom prst="rect">
            <a:avLst/>
          </a:prstGeom>
        </p:spPr>
      </p:pic>
    </p:spTree>
    <p:extLst>
      <p:ext uri="{BB962C8B-B14F-4D97-AF65-F5344CB8AC3E}">
        <p14:creationId xmlns:p14="http://schemas.microsoft.com/office/powerpoint/2010/main" val="1755214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14.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25F5-BF8E-F8E8-4855-35F84D8F4261}"/>
              </a:ext>
            </a:extLst>
          </p:cNvPr>
          <p:cNvSpPr>
            <a:spLocks noGrp="1"/>
          </p:cNvSpPr>
          <p:nvPr>
            <p:ph type="title"/>
          </p:nvPr>
        </p:nvSpPr>
        <p:spPr/>
        <p:txBody>
          <a:bodyPr/>
          <a:lstStyle/>
          <a:p>
            <a:r>
              <a:rPr lang="nb-NO" dirty="0"/>
              <a:t>Loro sì, noi no </a:t>
            </a:r>
            <a:r>
              <a:rPr lang="nb-NO" sz="1920" dirty="0"/>
              <a:t>(ricordatevelo per dopo)</a:t>
            </a:r>
            <a:endParaRPr lang="en-GB" dirty="0"/>
          </a:p>
        </p:txBody>
      </p:sp>
      <p:sp>
        <p:nvSpPr>
          <p:cNvPr id="3" name="Content Placeholder 2">
            <a:extLst>
              <a:ext uri="{FF2B5EF4-FFF2-40B4-BE49-F238E27FC236}">
                <a16:creationId xmlns:a16="http://schemas.microsoft.com/office/drawing/2014/main" id="{3A9D0049-F38D-2551-FBC9-38DDE8179FB3}"/>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EE5DE61A-1491-F15A-1303-D17CE38EC7D7}"/>
              </a:ext>
            </a:extLst>
          </p:cNvPr>
          <p:cNvPicPr>
            <a:picLocks noChangeAspect="1"/>
          </p:cNvPicPr>
          <p:nvPr/>
        </p:nvPicPr>
        <p:blipFill>
          <a:blip r:embed="rId4"/>
          <a:stretch>
            <a:fillRect/>
          </a:stretch>
        </p:blipFill>
        <p:spPr>
          <a:xfrm>
            <a:off x="619258" y="1772180"/>
            <a:ext cx="12336674" cy="3753408"/>
          </a:xfrm>
          <a:prstGeom prst="rect">
            <a:avLst/>
          </a:prstGeom>
        </p:spPr>
      </p:pic>
      <p:pic>
        <p:nvPicPr>
          <p:cNvPr id="7" name="Picture 6">
            <a:extLst>
              <a:ext uri="{FF2B5EF4-FFF2-40B4-BE49-F238E27FC236}">
                <a16:creationId xmlns:a16="http://schemas.microsoft.com/office/drawing/2014/main" id="{E0C875C1-0B12-8281-1673-158860A05289}"/>
              </a:ext>
            </a:extLst>
          </p:cNvPr>
          <p:cNvPicPr>
            <a:picLocks noChangeAspect="1"/>
          </p:cNvPicPr>
          <p:nvPr/>
        </p:nvPicPr>
        <p:blipFill>
          <a:blip r:embed="rId5"/>
          <a:stretch>
            <a:fillRect/>
          </a:stretch>
        </p:blipFill>
        <p:spPr>
          <a:xfrm>
            <a:off x="4644" y="2567661"/>
            <a:ext cx="14625756" cy="2806417"/>
          </a:xfrm>
          <a:prstGeom prst="rect">
            <a:avLst/>
          </a:prstGeom>
        </p:spPr>
      </p:pic>
    </p:spTree>
    <p:custDataLst>
      <p:tags r:id="rId1"/>
    </p:custDataLst>
    <p:extLst>
      <p:ext uri="{BB962C8B-B14F-4D97-AF65-F5344CB8AC3E}">
        <p14:creationId xmlns:p14="http://schemas.microsoft.com/office/powerpoint/2010/main" val="163329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C4F454C-703E-4E52-9E39-3158DA1C99A0}"/>
              </a:ext>
            </a:extLst>
          </p:cNvPr>
          <p:cNvPicPr>
            <a:picLocks noChangeAspect="1"/>
          </p:cNvPicPr>
          <p:nvPr/>
        </p:nvPicPr>
        <p:blipFill>
          <a:blip r:embed="rId3"/>
          <a:stretch>
            <a:fillRect/>
          </a:stretch>
        </p:blipFill>
        <p:spPr>
          <a:xfrm>
            <a:off x="6675120" y="437867"/>
            <a:ext cx="7081558" cy="1328514"/>
          </a:xfrm>
          <a:prstGeom prst="rect">
            <a:avLst/>
          </a:prstGeom>
        </p:spPr>
      </p:pic>
      <p:pic>
        <p:nvPicPr>
          <p:cNvPr id="5" name="Grafik 4">
            <a:extLst>
              <a:ext uri="{FF2B5EF4-FFF2-40B4-BE49-F238E27FC236}">
                <a16:creationId xmlns:a16="http://schemas.microsoft.com/office/drawing/2014/main" id="{BD2D21CA-F6E4-46C1-AA2E-E775FF612325}"/>
              </a:ext>
            </a:extLst>
          </p:cNvPr>
          <p:cNvPicPr>
            <a:picLocks noChangeAspect="1"/>
          </p:cNvPicPr>
          <p:nvPr/>
        </p:nvPicPr>
        <p:blipFill>
          <a:blip r:embed="rId4"/>
          <a:stretch>
            <a:fillRect/>
          </a:stretch>
        </p:blipFill>
        <p:spPr>
          <a:xfrm>
            <a:off x="577215" y="197754"/>
            <a:ext cx="4237724" cy="2498820"/>
          </a:xfrm>
          <a:prstGeom prst="rect">
            <a:avLst/>
          </a:prstGeom>
        </p:spPr>
      </p:pic>
      <p:sp>
        <p:nvSpPr>
          <p:cNvPr id="6" name="Textfeld 5">
            <a:extLst>
              <a:ext uri="{FF2B5EF4-FFF2-40B4-BE49-F238E27FC236}">
                <a16:creationId xmlns:a16="http://schemas.microsoft.com/office/drawing/2014/main" id="{404B015F-B46E-4D00-9025-49A0AC4B4257}"/>
              </a:ext>
            </a:extLst>
          </p:cNvPr>
          <p:cNvSpPr txBox="1"/>
          <p:nvPr/>
        </p:nvSpPr>
        <p:spPr>
          <a:xfrm>
            <a:off x="480061" y="3132819"/>
            <a:ext cx="13394503" cy="5078313"/>
          </a:xfrm>
          <a:prstGeom prst="rect">
            <a:avLst/>
          </a:prstGeom>
          <a:noFill/>
        </p:spPr>
        <p:txBody>
          <a:bodyPr wrap="square" rtlCol="0">
            <a:spAutoFit/>
          </a:bodyPr>
          <a:lstStyle/>
          <a:p>
            <a:pPr defTabSz="1097280"/>
            <a:r>
              <a:rPr lang="en-US" sz="2160" i="1" dirty="0">
                <a:solidFill>
                  <a:prstClr val="black"/>
                </a:solidFill>
                <a:latin typeface="Aptos" panose="02110004020202020204"/>
              </a:rPr>
              <a:t>"I nostri risultati indicano che il </a:t>
            </a:r>
            <a:r>
              <a:rPr lang="en-US" sz="2160" i="1" dirty="0">
                <a:solidFill>
                  <a:srgbClr val="FF0000"/>
                </a:solidFill>
                <a:latin typeface="Aptos" panose="02110004020202020204"/>
              </a:rPr>
              <a:t>pubblico delle fake news è ridotto e comprende una sottocategoria degli utenti più assidui di Internet</a:t>
            </a:r>
            <a:r>
              <a:rPr lang="en-US" sz="2160" i="1" dirty="0">
                <a:solidFill>
                  <a:prstClr val="black"/>
                </a:solidFill>
                <a:latin typeface="Aptos" panose="02110004020202020204"/>
              </a:rPr>
              <a:t>, mentre il pubblico delle notizie reali costituisce la maggioranza dell'audience totale di Internet. Non solo il pubblico dei marchi giornalistici affermati è significativamente più ampio, ma è anche più fedele. I siti di fake news, d'altra parte, subiscono lo svantaggio della legge del doppio rischio: </a:t>
            </a:r>
            <a:r>
              <a:rPr lang="en-US" sz="2160" i="1" dirty="0">
                <a:solidFill>
                  <a:srgbClr val="FF0000"/>
                </a:solidFill>
                <a:latin typeface="Aptos" panose="02110004020202020204"/>
              </a:rPr>
              <a:t>un pubblico ridotto e poco fedele</a:t>
            </a:r>
            <a:r>
              <a:rPr lang="en-US" sz="2160" i="1" dirty="0">
                <a:solidFill>
                  <a:prstClr val="black"/>
                </a:solidFill>
                <a:latin typeface="Aptos" panose="02110004020202020204"/>
              </a:rPr>
              <a:t>. Questi risultati sono in linea con ricerche precedenti che concludono che gli utenti occasionali tendono ad attenersi ai contenuti più popolari, mentre gli utenti assidui consumano sia i contenuti popolari sia quelli meno conosciuti".</a:t>
            </a:r>
          </a:p>
          <a:p>
            <a:pPr defTabSz="1097280"/>
            <a:endParaRPr lang="en-US" sz="2160" i="1" dirty="0">
              <a:solidFill>
                <a:prstClr val="black"/>
              </a:solidFill>
              <a:latin typeface="Aptos" panose="02110004020202020204"/>
            </a:endParaRPr>
          </a:p>
          <a:p>
            <a:pPr defTabSz="1097280"/>
            <a:r>
              <a:rPr lang="en-US" sz="2160" i="1" dirty="0">
                <a:solidFill>
                  <a:prstClr val="black"/>
                </a:solidFill>
                <a:latin typeface="Aptos" panose="02110004020202020204"/>
              </a:rPr>
              <a:t>"L'uso di queste piattaforme da solo non porta al consumo di notizie false. Piuttosto, è la </a:t>
            </a:r>
            <a:r>
              <a:rPr lang="en-US" sz="2160" i="1" dirty="0">
                <a:solidFill>
                  <a:srgbClr val="FF0000"/>
                </a:solidFill>
                <a:latin typeface="Aptos" panose="02110004020202020204"/>
              </a:rPr>
              <a:t>quantità di tempo </a:t>
            </a:r>
            <a:r>
              <a:rPr lang="en-US" sz="2160" i="1" dirty="0">
                <a:solidFill>
                  <a:prstClr val="black"/>
                </a:solidFill>
                <a:latin typeface="Aptos" panose="02110004020202020204"/>
              </a:rPr>
              <a:t>che</a:t>
            </a:r>
            <a:r>
              <a:rPr lang="en-US" sz="2160" i="1" dirty="0">
                <a:solidFill>
                  <a:srgbClr val="FF0000"/>
                </a:solidFill>
                <a:latin typeface="Aptos" panose="02110004020202020204"/>
              </a:rPr>
              <a:t> un utente trascorre su Facebook </a:t>
            </a:r>
            <a:r>
              <a:rPr lang="en-US" sz="2160" i="1" dirty="0">
                <a:solidFill>
                  <a:prstClr val="black"/>
                </a:solidFill>
                <a:latin typeface="Aptos" panose="02110004020202020204"/>
              </a:rPr>
              <a:t>che è probabilmente correlata ai livelli di utilizzo delle notizie false".</a:t>
            </a:r>
          </a:p>
          <a:p>
            <a:pPr defTabSz="1097280"/>
            <a:endParaRPr lang="en-US" sz="2160" i="1" dirty="0">
              <a:solidFill>
                <a:prstClr val="black"/>
              </a:solidFill>
              <a:latin typeface="Aptos" panose="02110004020202020204"/>
            </a:endParaRPr>
          </a:p>
          <a:p>
            <a:pPr defTabSz="1097280"/>
            <a:r>
              <a:rPr lang="en-US" sz="2160" i="1" dirty="0">
                <a:solidFill>
                  <a:prstClr val="black"/>
                </a:solidFill>
                <a:latin typeface="Aptos" panose="02110004020202020204"/>
              </a:rPr>
              <a:t>Alla luce di questa base teorica, riteniamo che le fake news </a:t>
            </a:r>
            <a:r>
              <a:rPr lang="en-US" sz="2160" i="1" dirty="0">
                <a:solidFill>
                  <a:srgbClr val="FF0000"/>
                </a:solidFill>
                <a:latin typeface="Aptos" panose="02110004020202020204"/>
              </a:rPr>
              <a:t>rimarranno probabilmente un fenomeno di nicchia</a:t>
            </a:r>
            <a:r>
              <a:rPr lang="en-US" sz="2160" i="1" dirty="0">
                <a:solidFill>
                  <a:prstClr val="black"/>
                </a:solidFill>
                <a:latin typeface="Aptos" panose="02110004020202020204"/>
              </a:rPr>
              <a:t>, soprattutto considerando che anche durante un ciclo elettorale, quando l'interesse per le notizie è più alto (</a:t>
            </a:r>
            <a:r>
              <a:rPr lang="en-US" sz="2160" i="1" dirty="0" err="1">
                <a:solidFill>
                  <a:prstClr val="black"/>
                </a:solidFill>
                <a:latin typeface="Aptos" panose="02110004020202020204"/>
              </a:rPr>
              <a:t>Mitchelstein </a:t>
            </a:r>
            <a:r>
              <a:rPr lang="en-US" sz="2160" i="1" dirty="0">
                <a:solidFill>
                  <a:prstClr val="black"/>
                </a:solidFill>
                <a:latin typeface="Aptos" panose="02110004020202020204"/>
              </a:rPr>
              <a:t>e </a:t>
            </a:r>
            <a:r>
              <a:rPr lang="en-US" sz="2160" i="1" dirty="0" err="1">
                <a:solidFill>
                  <a:prstClr val="black"/>
                </a:solidFill>
                <a:latin typeface="Aptos" panose="02110004020202020204"/>
              </a:rPr>
              <a:t>Boczkowski</a:t>
            </a:r>
            <a:r>
              <a:rPr lang="en-US" sz="2160" i="1" dirty="0">
                <a:solidFill>
                  <a:prstClr val="black"/>
                </a:solidFill>
                <a:latin typeface="Aptos" panose="02110004020202020204"/>
              </a:rPr>
              <a:t>, 2010), abbiamo visto che il pubblico delle fake news era ancora </a:t>
            </a:r>
            <a:r>
              <a:rPr lang="en-US" sz="2160" i="1" dirty="0">
                <a:solidFill>
                  <a:srgbClr val="FF0000"/>
                </a:solidFill>
                <a:latin typeface="Aptos" panose="02110004020202020204"/>
              </a:rPr>
              <a:t>piccolo e poco fedele</a:t>
            </a:r>
            <a:r>
              <a:rPr lang="en-US" sz="2160" i="1" dirty="0">
                <a:solidFill>
                  <a:prstClr val="black"/>
                </a:solidFill>
                <a:latin typeface="Aptos" panose="02110004020202020204"/>
              </a:rPr>
              <a:t>.</a:t>
            </a:r>
          </a:p>
          <a:p>
            <a:pPr defTabSz="1097280"/>
            <a:endParaRPr lang="en-US" sz="2160" i="1" dirty="0">
              <a:solidFill>
                <a:prstClr val="black"/>
              </a:solidFill>
              <a:latin typeface="Aptos" panose="02110004020202020204"/>
            </a:endParaRPr>
          </a:p>
          <a:p>
            <a:pPr defTabSz="1097280"/>
            <a:endParaRPr lang="de-DE" sz="2160" i="1" dirty="0">
              <a:solidFill>
                <a:prstClr val="black"/>
              </a:solidFill>
              <a:latin typeface="Aptos" panose="02110004020202020204"/>
            </a:endParaRPr>
          </a:p>
        </p:txBody>
      </p:sp>
    </p:spTree>
    <p:extLst>
      <p:ext uri="{BB962C8B-B14F-4D97-AF65-F5344CB8AC3E}">
        <p14:creationId xmlns:p14="http://schemas.microsoft.com/office/powerpoint/2010/main" val="1139215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16.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CDB1B-B10C-4BE4-B4CF-4AF9DEC749CD}"/>
              </a:ext>
            </a:extLst>
          </p:cNvPr>
          <p:cNvSpPr>
            <a:spLocks noGrp="1"/>
          </p:cNvSpPr>
          <p:nvPr>
            <p:ph type="title"/>
          </p:nvPr>
        </p:nvSpPr>
        <p:spPr/>
        <p:txBody>
          <a:bodyPr/>
          <a:lstStyle/>
          <a:p>
            <a:r>
              <a:rPr lang="de-DE" dirty="0"/>
              <a:t>Ma...</a:t>
            </a:r>
          </a:p>
        </p:txBody>
      </p:sp>
      <p:sp>
        <p:nvSpPr>
          <p:cNvPr id="3" name="Inhaltsplatzhalter 2">
            <a:extLst>
              <a:ext uri="{FF2B5EF4-FFF2-40B4-BE49-F238E27FC236}">
                <a16:creationId xmlns:a16="http://schemas.microsoft.com/office/drawing/2014/main" id="{010E8836-E1D7-4119-B23A-573498F7A785}"/>
              </a:ext>
            </a:extLst>
          </p:cNvPr>
          <p:cNvSpPr>
            <a:spLocks noGrp="1"/>
          </p:cNvSpPr>
          <p:nvPr>
            <p:ph idx="1"/>
          </p:nvPr>
        </p:nvSpPr>
        <p:spPr/>
        <p:txBody>
          <a:bodyPr>
            <a:normAutofit fontScale="92500"/>
          </a:bodyPr>
          <a:lstStyle/>
          <a:p>
            <a:r>
              <a:rPr lang="en-US" i="1" dirty="0"/>
              <a:t>"Ciò suggerisce che, anche se i singoli siti di fake news continuano ad attirare un pubblico limitato, le fake news in generale potrebbero avere un </a:t>
            </a:r>
            <a:r>
              <a:rPr lang="en-US" i="1" dirty="0">
                <a:solidFill>
                  <a:srgbClr val="FF0000"/>
                </a:solidFill>
              </a:rPr>
              <a:t>effetto corrosivo sul panorama mediatico</a:t>
            </a:r>
            <a:r>
              <a:rPr lang="en-US" i="1" dirty="0"/>
              <a:t>, rendendo più difficile per il pubblico distinguere ciò che è vero da ciò che non lo è." ("Dilution")</a:t>
            </a:r>
            <a:endParaRPr lang="de-DE" i="1" dirty="0"/>
          </a:p>
          <a:p>
            <a:r>
              <a:rPr lang="en-US" i="1" dirty="0"/>
              <a:t>"Per quanto riguarda il pubblico dei media negli Stati Uniti, i nostri risultati suggeriscono che l'attuale crisi dell'informazione potrebbe essere </a:t>
            </a:r>
            <a:r>
              <a:rPr lang="en-US" i="1" dirty="0">
                <a:solidFill>
                  <a:srgbClr val="FF0000"/>
                </a:solidFill>
              </a:rPr>
              <a:t>meno legata all'abbondanza di notizie false che alla mancanza di fiducia nei confronti delle notizie reali</a:t>
            </a:r>
            <a:r>
              <a:rPr lang="en-US" i="1" dirty="0"/>
              <a:t>. Solo circa un terzo degli americani ha attualmente fiducia nei mass media "nel riportare le notizie in modo completo, accurato ed equo": il livello di fiducia più basso da quando Gallup ha iniziato a porre questa domanda nel 1972".</a:t>
            </a:r>
          </a:p>
          <a:p>
            <a:r>
              <a:rPr lang="en-US" i="1" dirty="0"/>
              <a:t>"Dark social web"</a:t>
            </a:r>
            <a:endParaRPr lang="de-DE" i="1" dirty="0"/>
          </a:p>
        </p:txBody>
      </p:sp>
    </p:spTree>
    <p:custDataLst>
      <p:tags r:id="rId1"/>
    </p:custDataLst>
    <p:extLst>
      <p:ext uri="{BB962C8B-B14F-4D97-AF65-F5344CB8AC3E}">
        <p14:creationId xmlns:p14="http://schemas.microsoft.com/office/powerpoint/2010/main" val="385364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FBA13-2566-4E3B-968A-C953024BFAA4}"/>
              </a:ext>
            </a:extLst>
          </p:cNvPr>
          <p:cNvSpPr>
            <a:spLocks noGrp="1"/>
          </p:cNvSpPr>
          <p:nvPr>
            <p:ph type="title"/>
          </p:nvPr>
        </p:nvSpPr>
        <p:spPr>
          <a:xfrm>
            <a:off x="1005840" y="438151"/>
            <a:ext cx="12618720" cy="853440"/>
          </a:xfrm>
        </p:spPr>
        <p:txBody>
          <a:bodyPr/>
          <a:lstStyle/>
          <a:p>
            <a:pPr algn="ctr"/>
            <a:r>
              <a:rPr lang="de-DE" dirty="0"/>
              <a:t>?</a:t>
            </a:r>
          </a:p>
        </p:txBody>
      </p:sp>
      <p:sp>
        <p:nvSpPr>
          <p:cNvPr id="3" name="Inhaltsplatzhalter 2">
            <a:extLst>
              <a:ext uri="{FF2B5EF4-FFF2-40B4-BE49-F238E27FC236}">
                <a16:creationId xmlns:a16="http://schemas.microsoft.com/office/drawing/2014/main" id="{794A028B-67BA-405D-A840-115928A4E81D}"/>
              </a:ext>
            </a:extLst>
          </p:cNvPr>
          <p:cNvSpPr>
            <a:spLocks noGrp="1"/>
          </p:cNvSpPr>
          <p:nvPr>
            <p:ph idx="1"/>
          </p:nvPr>
        </p:nvSpPr>
        <p:spPr/>
        <p:txBody>
          <a:bodyPr/>
          <a:lstStyle/>
          <a:p>
            <a:r>
              <a:rPr lang="de-DE" i="1" dirty="0" err="1"/>
              <a:t>Cosa </a:t>
            </a:r>
            <a:r>
              <a:rPr lang="de-DE" i="1" dirty="0" err="1"/>
              <a:t>c'entrano</a:t>
            </a:r>
            <a:r>
              <a:rPr lang="de-DE" i="1" dirty="0" err="1"/>
              <a:t> </a:t>
            </a:r>
            <a:r>
              <a:rPr lang="de-DE" i="1" dirty="0" err="1"/>
              <a:t>,</a:t>
            </a:r>
            <a:r>
              <a:rPr lang="de-DE" i="1" dirty="0" err="1"/>
              <a:t> </a:t>
            </a:r>
            <a:r>
              <a:rPr lang="de-DE" i="1" dirty="0" err="1"/>
              <a:t>,</a:t>
            </a:r>
            <a:r>
              <a:rPr lang="de-DE" i="1" dirty="0" err="1"/>
              <a:t> </a:t>
            </a:r>
            <a:r>
              <a:rPr lang="de-DE" i="1" dirty="0" err="1"/>
              <a:t>e</a:t>
            </a:r>
            <a:r>
              <a:rPr lang="de-DE" i="1" dirty="0" err="1"/>
              <a:t> </a:t>
            </a:r>
            <a:r>
              <a:rPr lang="de-DE" i="1" dirty="0" err="1"/>
              <a:t>con</a:t>
            </a:r>
            <a:r>
              <a:rPr lang="de-DE" i="1" dirty="0" err="1"/>
              <a:t> , </a:t>
            </a:r>
            <a:r>
              <a:rPr lang="de-DE" i="1" dirty="0"/>
              <a:t>te/IT/CS?</a:t>
            </a:r>
          </a:p>
        </p:txBody>
      </p:sp>
    </p:spTree>
    <p:extLst>
      <p:ext uri="{BB962C8B-B14F-4D97-AF65-F5344CB8AC3E}">
        <p14:creationId xmlns:p14="http://schemas.microsoft.com/office/powerpoint/2010/main" val="474203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18.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3CD94-1C0B-49AB-A371-C5FA3C1416B8}"/>
              </a:ext>
            </a:extLst>
          </p:cNvPr>
          <p:cNvSpPr>
            <a:spLocks noGrp="1"/>
          </p:cNvSpPr>
          <p:nvPr>
            <p:ph type="title"/>
          </p:nvPr>
        </p:nvSpPr>
        <p:spPr/>
        <p:txBody>
          <a:bodyPr/>
          <a:lstStyle/>
          <a:p>
            <a:r>
              <a:rPr lang="de-DE" dirty="0"/>
              <a:t>Definizione </a:t>
            </a:r>
            <a:r>
              <a:rPr lang="de-DE" dirty="0" err="1"/>
              <a:t>di "</a:t>
            </a:r>
            <a:r>
              <a:rPr lang="de-DE" dirty="0"/>
              <a:t>fake </a:t>
            </a:r>
            <a:r>
              <a:rPr lang="de-DE" dirty="0"/>
              <a:t>news"</a:t>
            </a:r>
          </a:p>
        </p:txBody>
      </p:sp>
      <p:sp>
        <p:nvSpPr>
          <p:cNvPr id="3" name="Inhaltsplatzhalter 2">
            <a:extLst>
              <a:ext uri="{FF2B5EF4-FFF2-40B4-BE49-F238E27FC236}">
                <a16:creationId xmlns:a16="http://schemas.microsoft.com/office/drawing/2014/main" id="{CBD087EA-2CC0-4025-9F13-BF3E93CFA86E}"/>
              </a:ext>
            </a:extLst>
          </p:cNvPr>
          <p:cNvSpPr>
            <a:spLocks noGrp="1"/>
          </p:cNvSpPr>
          <p:nvPr>
            <p:ph idx="1"/>
          </p:nvPr>
        </p:nvSpPr>
        <p:spPr/>
        <p:txBody>
          <a:bodyPr/>
          <a:lstStyle/>
          <a:p>
            <a:r>
              <a:rPr lang="de-DE" dirty="0" err="1"/>
              <a:t>It</a:t>
            </a:r>
            <a:r>
              <a:rPr lang="de-DE" dirty="0" err="1"/>
              <a:t> è</a:t>
            </a:r>
            <a:r>
              <a:rPr lang="de-DE" dirty="0" err="1"/>
              <a:t> falso</a:t>
            </a:r>
            <a:r>
              <a:rPr lang="de-DE" dirty="0"/>
              <a:t>.</a:t>
            </a:r>
          </a:p>
          <a:p>
            <a:r>
              <a:rPr lang="de-DE" dirty="0" err="1"/>
              <a:t> è</a:t>
            </a:r>
            <a:r>
              <a:rPr lang="de-DE" dirty="0" err="1"/>
              <a:t> inteso</a:t>
            </a:r>
            <a:r>
              <a:rPr lang="de-DE" dirty="0" err="1"/>
              <a:t> a</a:t>
            </a:r>
            <a:r>
              <a:rPr lang="de-DE" dirty="0" err="1"/>
              <a:t> ingannare</a:t>
            </a:r>
            <a:r>
              <a:rPr lang="de-DE" dirty="0" err="1"/>
              <a:t> le persone </a:t>
            </a:r>
            <a:r>
              <a:rPr lang="de-DE" dirty="0"/>
              <a:t>(</a:t>
            </a:r>
            <a:r>
              <a:rPr lang="de-DE" dirty="0" err="1"/>
              <a:t>principalmente</a:t>
            </a:r>
            <a:r>
              <a:rPr lang="de-DE" dirty="0" err="1"/>
              <a:t> </a:t>
            </a:r>
            <a:r>
              <a:rPr lang="de-DE" dirty="0" err="1"/>
              <a:t>per motivi </a:t>
            </a:r>
            <a:r>
              <a:rPr lang="de-DE" dirty="0" err="1"/>
              <a:t>politici</a:t>
            </a:r>
            <a:r>
              <a:rPr lang="de-DE" dirty="0" err="1"/>
              <a:t> </a:t>
            </a:r>
            <a:r>
              <a:rPr lang="de-DE" dirty="0"/>
              <a:t>).</a:t>
            </a:r>
          </a:p>
          <a:p>
            <a:r>
              <a:rPr lang="de-DE" dirty="0" err="1"/>
              <a:t> </a:t>
            </a:r>
            <a:r>
              <a:rPr lang="de-DE" dirty="0"/>
              <a:t>lo </a:t>
            </a:r>
            <a:r>
              <a:rPr lang="de-DE" dirty="0" err="1"/>
              <a:t>fa </a:t>
            </a:r>
            <a:r>
              <a:rPr lang="de-DE" dirty="0" err="1"/>
              <a:t>cercando</a:t>
            </a:r>
            <a:r>
              <a:rPr lang="de-DE" dirty="0" err="1"/>
              <a:t> di</a:t>
            </a:r>
            <a:r>
              <a:rPr lang="de-DE" dirty="0" err="1"/>
              <a:t> sembrare</a:t>
            </a:r>
            <a:r>
              <a:rPr lang="de-DE" dirty="0" err="1"/>
              <a:t> </a:t>
            </a:r>
            <a:r>
              <a:rPr lang="de-DE" dirty="0" err="1"/>
              <a:t>una</a:t>
            </a:r>
            <a:r>
              <a:rPr lang="de-DE" dirty="0"/>
              <a:t> vera </a:t>
            </a:r>
            <a:r>
              <a:rPr lang="de-DE" dirty="0" err="1"/>
              <a:t>notizia </a:t>
            </a:r>
            <a:r>
              <a:rPr lang="de-DE" dirty="0"/>
              <a:t>(</a:t>
            </a:r>
            <a:r>
              <a:rPr lang="de-DE" dirty="0" err="1"/>
              <a:t>aspetto </a:t>
            </a:r>
            <a:r>
              <a:rPr lang="de-DE" dirty="0"/>
              <a:t>e </a:t>
            </a:r>
            <a:r>
              <a:rPr lang="de-DE" dirty="0" err="1"/>
              <a:t>sensazione</a:t>
            </a:r>
            <a:r>
              <a:rPr lang="de-DE" dirty="0"/>
              <a:t>).</a:t>
            </a:r>
          </a:p>
          <a:p>
            <a:endParaRPr lang="de-DE" dirty="0"/>
          </a:p>
          <a:p>
            <a:r>
              <a:rPr lang="de-DE" dirty="0" err="1"/>
              <a:t>Quali </a:t>
            </a:r>
            <a:r>
              <a:rPr lang="de-DE" dirty="0" err="1"/>
              <a:t>meccanismi </a:t>
            </a:r>
            <a:r>
              <a:rPr lang="de-DE" dirty="0" err="1"/>
              <a:t>psicologici</a:t>
            </a:r>
            <a:r>
              <a:rPr lang="de-DE" dirty="0" err="1"/>
              <a:t> </a:t>
            </a:r>
            <a:r>
              <a:rPr lang="de-DE" dirty="0" err="1"/>
              <a:t> </a:t>
            </a:r>
            <a:r>
              <a:rPr lang="de-DE" dirty="0" err="1"/>
              <a:t> </a:t>
            </a:r>
            <a:r>
              <a:rPr lang="de-DE" dirty="0" err="1"/>
              <a:t> </a:t>
            </a:r>
            <a:r>
              <a:rPr lang="de-DE" dirty="0" err="1"/>
              <a:t> influenza</a:t>
            </a:r>
            <a:r>
              <a:rPr lang="de-DE" dirty="0"/>
              <a:t>?</a:t>
            </a:r>
          </a:p>
        </p:txBody>
      </p:sp>
    </p:spTree>
    <p:custDataLst>
      <p:tags r:id="rId1"/>
    </p:custDataLst>
    <p:extLst>
      <p:ext uri="{BB962C8B-B14F-4D97-AF65-F5344CB8AC3E}">
        <p14:creationId xmlns:p14="http://schemas.microsoft.com/office/powerpoint/2010/main" val="669611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DDB71-9EAD-1FE4-C1A0-3595EAE78AD2}"/>
              </a:ext>
            </a:extLst>
          </p:cNvPr>
          <p:cNvPicPr>
            <a:picLocks noChangeAspect="1"/>
          </p:cNvPicPr>
          <p:nvPr/>
        </p:nvPicPr>
        <p:blipFill>
          <a:blip r:embed="rId3">
            <a:alphaModFix amt="42000"/>
          </a:blip>
          <a:stretch>
            <a:fillRect/>
          </a:stretch>
        </p:blipFill>
        <p:spPr>
          <a:xfrm>
            <a:off x="0" y="0"/>
            <a:ext cx="14630400" cy="8229600"/>
          </a:xfrm>
          <a:prstGeom prst="rect">
            <a:avLst/>
          </a:prstGeom>
        </p:spPr>
      </p:pic>
      <p:sp>
        <p:nvSpPr>
          <p:cNvPr id="5" name="Tittel 4"/>
          <p:cNvSpPr>
            <a:spLocks noGrp="1"/>
          </p:cNvSpPr>
          <p:nvPr>
            <p:ph type="title"/>
          </p:nvPr>
        </p:nvSpPr>
        <p:spPr/>
        <p:txBody>
          <a:bodyPr/>
          <a:lstStyle/>
          <a:p>
            <a:r>
              <a:rPr lang="nb-NO" dirty="0"/>
              <a:t>Percezione (ricordati di me!)</a:t>
            </a:r>
          </a:p>
        </p:txBody>
      </p:sp>
      <p:sp>
        <p:nvSpPr>
          <p:cNvPr id="6" name="Plassholder for innhold 5"/>
          <p:cNvSpPr>
            <a:spLocks noGrp="1"/>
          </p:cNvSpPr>
          <p:nvPr>
            <p:ph sz="half" idx="1"/>
          </p:nvPr>
        </p:nvSpPr>
        <p:spPr>
          <a:xfrm>
            <a:off x="812801" y="2361589"/>
            <a:ext cx="5020842" cy="4656926"/>
          </a:xfrm>
        </p:spPr>
        <p:txBody>
          <a:bodyPr/>
          <a:lstStyle/>
          <a:p>
            <a:r>
              <a:rPr lang="nb-NO" dirty="0"/>
              <a:t>Dal basso verso l'alto</a:t>
            </a:r>
          </a:p>
          <a:p>
            <a:pPr lvl="1"/>
            <a:r>
              <a:rPr lang="en-US" dirty="0" err="1">
                <a:latin typeface="Arial" charset="0"/>
                <a:cs typeface="Arial" charset="0"/>
              </a:rPr>
              <a:t>Percezione</a:t>
            </a:r>
            <a:r>
              <a:rPr lang="en-US" dirty="0">
                <a:latin typeface="Arial" charset="0"/>
                <a:cs typeface="Arial" charset="0"/>
              </a:rPr>
              <a:t> diretta</a:t>
            </a:r>
            <a:endParaRPr lang="en-US" dirty="0">
              <a:latin typeface="Arial" charset="0"/>
              <a:cs typeface="Arial" charset="0"/>
            </a:endParaRPr>
          </a:p>
          <a:p>
            <a:pPr lvl="1"/>
            <a:r>
              <a:rPr lang="en-US" dirty="0">
                <a:latin typeface="Arial" charset="0"/>
                <a:cs typeface="Arial" charset="0"/>
              </a:rPr>
              <a:t>Modello</a:t>
            </a:r>
          </a:p>
          <a:p>
            <a:pPr lvl="1"/>
            <a:r>
              <a:rPr lang="en-US" dirty="0">
                <a:latin typeface="Arial" charset="0"/>
                <a:cs typeface="Arial" charset="0"/>
              </a:rPr>
              <a:t>"Corrispondenza delle caratteristiche"</a:t>
            </a:r>
          </a:p>
          <a:p>
            <a:pPr lvl="1"/>
            <a:r>
              <a:rPr lang="en-US" dirty="0">
                <a:latin typeface="Arial" charset="0"/>
                <a:cs typeface="Arial" charset="0"/>
              </a:rPr>
              <a:t>Riconoscimento per componenti (RBC)</a:t>
            </a:r>
          </a:p>
          <a:p>
            <a:endParaRPr lang="nb-NO" dirty="0"/>
          </a:p>
        </p:txBody>
      </p:sp>
      <p:sp>
        <p:nvSpPr>
          <p:cNvPr id="7" name="Plassholder for innhold 6"/>
          <p:cNvSpPr>
            <a:spLocks noGrp="1"/>
          </p:cNvSpPr>
          <p:nvPr>
            <p:ph sz="half" idx="2"/>
          </p:nvPr>
        </p:nvSpPr>
        <p:spPr>
          <a:xfrm>
            <a:off x="7387558" y="2316480"/>
            <a:ext cx="5006726" cy="5293994"/>
          </a:xfrm>
        </p:spPr>
        <p:txBody>
          <a:bodyPr/>
          <a:lstStyle/>
          <a:p>
            <a:r>
              <a:rPr lang="nb-NO" dirty="0" err="1"/>
              <a:t>Top </a:t>
            </a:r>
            <a:r>
              <a:rPr lang="nb-NO" dirty="0"/>
              <a:t>– Down</a:t>
            </a:r>
          </a:p>
          <a:p>
            <a:pPr lvl="1"/>
            <a:r>
              <a:rPr lang="en-US" dirty="0" err="1">
                <a:latin typeface="Arial" charset="0"/>
                <a:cs typeface="Arial" charset="0"/>
              </a:rPr>
              <a:t>Percezione </a:t>
            </a:r>
            <a:r>
              <a:rPr lang="en-US" dirty="0">
                <a:latin typeface="Arial" charset="0"/>
                <a:cs typeface="Arial" charset="0"/>
              </a:rPr>
              <a:t>non automatica</a:t>
            </a:r>
          </a:p>
          <a:p>
            <a:pPr lvl="1"/>
            <a:r>
              <a:rPr lang="en-US" dirty="0">
                <a:latin typeface="Arial" charset="0"/>
                <a:cs typeface="Arial" charset="0"/>
              </a:rPr>
              <a:t>Segnali e contesto</a:t>
            </a:r>
          </a:p>
          <a:p>
            <a:pPr lvl="1"/>
            <a:r>
              <a:rPr lang="en-US" dirty="0">
                <a:latin typeface="Arial" charset="0"/>
                <a:cs typeface="Arial" charset="0"/>
              </a:rPr>
              <a:t>Basato sull'esperienza</a:t>
            </a:r>
          </a:p>
          <a:p>
            <a:endParaRPr lang="nb-NO" dirty="0"/>
          </a:p>
        </p:txBody>
      </p:sp>
    </p:spTree>
    <p:custDataLst>
      <p:tags r:id="rId1"/>
    </p:custDataLst>
    <p:extLst>
      <p:ext uri="{BB962C8B-B14F-4D97-AF65-F5344CB8AC3E}">
        <p14:creationId xmlns:p14="http://schemas.microsoft.com/office/powerpoint/2010/main" val="2943430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 calcmode="lin" valueType="num">
                                      <p:cBhvr additive="base">
                                        <p:cTn id="18"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 calcmode="lin" valueType="num">
                                      <p:cBhvr additive="base">
                                        <p:cTn id="28"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 calcmode="lin" valueType="num">
                                      <p:cBhvr additive="base">
                                        <p:cTn id="34"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 calcmode="lin" valueType="num">
                                      <p:cBhvr additive="base">
                                        <p:cTn id="40"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 presetClass="entr" presetSubtype="2" fill="hold" grpId="0" nodeType="after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 calcmode="lin" valueType="num">
                                      <p:cBhvr additive="base">
                                        <p:cTn id="45"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par>
                          <p:cTn id="47" fill="hold">
                            <p:stCondLst>
                              <p:cond delay="1000"/>
                            </p:stCondLst>
                            <p:childTnLst>
                              <p:par>
                                <p:cTn id="48" presetID="2" presetClass="entr" presetSubtype="2" fill="hold" grpId="0" nodeType="afterEffect">
                                  <p:stCondLst>
                                    <p:cond delay="0"/>
                                  </p:stCondLst>
                                  <p:childTnLst>
                                    <p:set>
                                      <p:cBhvr>
                                        <p:cTn id="49" dur="1" fill="hold">
                                          <p:stCondLst>
                                            <p:cond delay="0"/>
                                          </p:stCondLst>
                                        </p:cTn>
                                        <p:tgtEl>
                                          <p:spTgt spid="7">
                                            <p:txEl>
                                              <p:pRg st="3" end="3"/>
                                            </p:txEl>
                                          </p:spTgt>
                                        </p:tgtEl>
                                        <p:attrNameLst>
                                          <p:attrName>style.visibility</p:attrName>
                                        </p:attrNameLst>
                                      </p:cBhvr>
                                      <p:to>
                                        <p:strVal val="visible"/>
                                      </p:to>
                                    </p:set>
                                    <p:anim calcmode="lin" valueType="num">
                                      <p:cBhvr additive="base">
                                        <p:cTn id="50"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2.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Riconoscimento</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Cofinanziato dall'Unione Europea. Le opinioni e i pareri espressi sono tuttavia esclusivamente quelli dell'autore/degli autori e non riflettono necessariamente quelli dell'Unione Europea o dell'HADEA. Né l'Unione Europea né l'autorità concedente possono essere ritenute responsabili per essi.</a:t>
            </a:r>
          </a:p>
          <a:p>
            <a:pPr algn="just"/>
            <a:r>
              <a:rPr lang="en-GB" sz="2400" b="0" i="0" dirty="0">
                <a:effectLst/>
              </a:rPr>
              <a:t>Accordo di progetto n.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Atteggiamenti e convinzioni</a:t>
            </a:r>
          </a:p>
        </p:txBody>
      </p:sp>
      <p:sp>
        <p:nvSpPr>
          <p:cNvPr id="3" name="Plassholder for innhold 2"/>
          <p:cNvSpPr>
            <a:spLocks noGrp="1"/>
          </p:cNvSpPr>
          <p:nvPr>
            <p:ph sz="half" idx="1"/>
          </p:nvPr>
        </p:nvSpPr>
        <p:spPr/>
        <p:txBody>
          <a:bodyPr/>
          <a:lstStyle/>
          <a:p>
            <a:r>
              <a:rPr lang="nb-NO" dirty="0"/>
              <a:t>Gruppo "Yale"</a:t>
            </a:r>
          </a:p>
          <a:p>
            <a:pPr lvl="1"/>
            <a:r>
              <a:rPr lang="nb-NO" dirty="0"/>
              <a:t>Carl Iver Hovland  &amp; Janis (1959)</a:t>
            </a:r>
          </a:p>
          <a:p>
            <a:pPr lvl="1"/>
            <a:r>
              <a:rPr lang="nb-NO" dirty="0"/>
              <a:t>Chi (fonte)</a:t>
            </a:r>
          </a:p>
          <a:p>
            <a:pPr lvl="2"/>
            <a:r>
              <a:rPr lang="nb-NO" dirty="0"/>
              <a:t>Esperti vs. Non esperti</a:t>
            </a:r>
          </a:p>
          <a:p>
            <a:pPr lvl="2"/>
            <a:r>
              <a:rPr lang="nb-NO" dirty="0"/>
              <a:t>Popolarità</a:t>
            </a:r>
          </a:p>
          <a:p>
            <a:pPr lvl="2"/>
            <a:r>
              <a:rPr lang="nb-NO" dirty="0"/>
              <a:t>Parlatori veloci</a:t>
            </a:r>
          </a:p>
          <a:p>
            <a:pPr lvl="1"/>
            <a:r>
              <a:rPr lang="nb-NO" dirty="0"/>
              <a:t>Cosa</a:t>
            </a:r>
          </a:p>
          <a:p>
            <a:pPr lvl="2"/>
            <a:r>
              <a:rPr lang="nb-NO" dirty="0"/>
              <a:t>Influenza</a:t>
            </a:r>
          </a:p>
          <a:p>
            <a:pPr lvl="2"/>
            <a:r>
              <a:rPr lang="nb-NO" b="1" dirty="0"/>
              <a:t>Suscitare paura</a:t>
            </a:r>
          </a:p>
        </p:txBody>
      </p:sp>
      <p:sp>
        <p:nvSpPr>
          <p:cNvPr id="4" name="Plassholder for innhold 3"/>
          <p:cNvSpPr>
            <a:spLocks noGrp="1"/>
          </p:cNvSpPr>
          <p:nvPr>
            <p:ph sz="half" idx="2"/>
          </p:nvPr>
        </p:nvSpPr>
        <p:spPr/>
        <p:txBody>
          <a:bodyPr/>
          <a:lstStyle/>
          <a:p>
            <a:pPr marL="411480" lvl="1" indent="-411480"/>
            <a:r>
              <a:rPr lang="nb-NO" dirty="0"/>
              <a:t>Chi (destinatario)</a:t>
            </a:r>
          </a:p>
          <a:p>
            <a:pPr marL="891540" lvl="2" indent="-411480"/>
            <a:r>
              <a:rPr lang="nb-NO" dirty="0"/>
              <a:t>Autostima</a:t>
            </a:r>
          </a:p>
          <a:p>
            <a:pPr marL="891540" lvl="2" indent="-411480"/>
            <a:r>
              <a:rPr lang="nb-NO" dirty="0"/>
              <a:t>Attenzione</a:t>
            </a:r>
          </a:p>
          <a:p>
            <a:pPr marL="891540" lvl="2" indent="-411480"/>
            <a:r>
              <a:rPr lang="nb-NO" dirty="0"/>
              <a:t>Età</a:t>
            </a:r>
          </a:p>
          <a:p>
            <a:endParaRPr lang="nb-NO"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linds(horizontal)">
                                      <p:cBhvr>
                                        <p:cTn id="29" dur="500"/>
                                        <p:tgtEl>
                                          <p:spTgt spid="3">
                                            <p:txEl>
                                              <p:pRg st="6" end="6"/>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blinds(horizontal)">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blinds(horizontal)">
                                      <p:cBhvr>
                                        <p:cTn id="40" dur="500"/>
                                        <p:tgtEl>
                                          <p:spTgt spid="4">
                                            <p:txEl>
                                              <p:pRg st="0" end="0"/>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blinds(horizontal)">
                                      <p:cBhvr>
                                        <p:cTn id="43" dur="500"/>
                                        <p:tgtEl>
                                          <p:spTgt spid="4">
                                            <p:txEl>
                                              <p:pRg st="1" end="1"/>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blinds(horizontal)">
                                      <p:cBhvr>
                                        <p:cTn id="46" dur="500"/>
                                        <p:tgtEl>
                                          <p:spTgt spid="4">
                                            <p:txEl>
                                              <p:pRg st="2" end="2"/>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Effect transition="in" filter="blinds(horizontal)">
                                      <p:cBhvr>
                                        <p:cTn id="4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21.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r>
              <a:rPr lang="nb-NO" dirty="0"/>
              <a:t>Conformità vs ottemperanza (vs obbedienza)</a:t>
            </a:r>
          </a:p>
          <a:p>
            <a:r>
              <a:rPr lang="nb-NO" dirty="0"/>
              <a:t>Ingratiation </a:t>
            </a:r>
            <a:r>
              <a:rPr lang="nb-NO" sz="2400" dirty="0"/>
              <a:t>(Jones, 1964)</a:t>
            </a:r>
          </a:p>
          <a:p>
            <a:r>
              <a:rPr lang="nb-NO" dirty="0" err="1"/>
              <a:t>Reciprocità</a:t>
            </a:r>
            <a:r>
              <a:rPr lang="nb-NO" dirty="0" err="1"/>
              <a:t> Principio</a:t>
            </a:r>
            <a:r>
              <a:rPr lang="nb-NO" sz="2400" dirty="0"/>
              <a:t> (</a:t>
            </a:r>
            <a:r>
              <a:rPr lang="nb-NO" sz="2400" dirty="0" err="1"/>
              <a:t>Regan</a:t>
            </a:r>
            <a:r>
              <a:rPr lang="nb-NO" sz="2400" dirty="0"/>
              <a:t>, 1971)</a:t>
            </a:r>
          </a:p>
          <a:p>
            <a:endParaRPr lang="nb-NO" dirty="0"/>
          </a:p>
        </p:txBody>
      </p:sp>
      <p:sp>
        <p:nvSpPr>
          <p:cNvPr id="4" name="Tittel 1"/>
          <p:cNvSpPr>
            <a:spLocks noGrp="1"/>
          </p:cNvSpPr>
          <p:nvPr>
            <p:ph type="title"/>
          </p:nvPr>
        </p:nvSpPr>
        <p:spPr/>
        <p:txBody>
          <a:bodyPr/>
          <a:lstStyle/>
          <a:p>
            <a:r>
              <a:rPr lang="nb-NO" dirty="0"/>
              <a:t>Atteggiamenti e credenze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6DCBE5-F6AE-64B4-EB1C-99ED5C07BFE2}"/>
              </a:ext>
            </a:extLst>
          </p:cNvPr>
          <p:cNvPicPr>
            <a:picLocks noChangeAspect="1"/>
          </p:cNvPicPr>
          <p:nvPr/>
        </p:nvPicPr>
        <p:blipFill>
          <a:blip r:embed="rId3">
            <a:alphaModFix amt="23000"/>
          </a:blip>
          <a:stretch>
            <a:fillRect/>
          </a:stretch>
        </p:blipFill>
        <p:spPr>
          <a:xfrm>
            <a:off x="0" y="102556"/>
            <a:ext cx="14630400" cy="8024489"/>
          </a:xfrm>
          <a:prstGeom prst="rect">
            <a:avLst/>
          </a:prstGeom>
        </p:spPr>
      </p:pic>
      <p:sp>
        <p:nvSpPr>
          <p:cNvPr id="6" name="Plassholder for innhold 5"/>
          <p:cNvSpPr>
            <a:spLocks noGrp="1"/>
          </p:cNvSpPr>
          <p:nvPr>
            <p:ph idx="1"/>
          </p:nvPr>
        </p:nvSpPr>
        <p:spPr/>
        <p:txBody>
          <a:bodyPr/>
          <a:lstStyle/>
          <a:p>
            <a:r>
              <a:rPr lang="nb-NO" dirty="0"/>
              <a:t>Fonte:</a:t>
            </a:r>
          </a:p>
          <a:p>
            <a:pPr lvl="1"/>
            <a:r>
              <a:rPr lang="nb-NO" dirty="0"/>
              <a:t>Credibilità</a:t>
            </a:r>
          </a:p>
          <a:p>
            <a:pPr lvl="1"/>
            <a:r>
              <a:rPr lang="nb-NO" dirty="0"/>
              <a:t>Somiglianza</a:t>
            </a:r>
          </a:p>
          <a:p>
            <a:pPr lvl="1"/>
            <a:r>
              <a:rPr lang="nb-NO" dirty="0"/>
              <a:t>Coinvolgimento </a:t>
            </a:r>
          </a:p>
        </p:txBody>
      </p:sp>
      <p:sp>
        <p:nvSpPr>
          <p:cNvPr id="4" name="Tittel 1">
            <a:extLst>
              <a:ext uri="{FF2B5EF4-FFF2-40B4-BE49-F238E27FC236}">
                <a16:creationId xmlns:a16="http://schemas.microsoft.com/office/drawing/2014/main" id="{B038DFBA-76F2-967E-47AF-7313F4D95CA5}"/>
              </a:ext>
            </a:extLst>
          </p:cNvPr>
          <p:cNvSpPr txBox="1">
            <a:spLocks/>
          </p:cNvSpPr>
          <p:nvPr/>
        </p:nvSpPr>
        <p:spPr>
          <a:xfrm>
            <a:off x="1188720" y="621030"/>
            <a:ext cx="12618720" cy="1590676"/>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r>
              <a:rPr lang="nb-NO" sz="5280" dirty="0">
                <a:solidFill>
                  <a:prstClr val="black"/>
                </a:solidFill>
                <a:latin typeface="Aptos Display" panose="02110004020202020204"/>
              </a:rPr>
              <a:t>Atteggiamenti e convinzioni</a:t>
            </a:r>
          </a:p>
        </p:txBody>
      </p:sp>
      <p:pic>
        <p:nvPicPr>
          <p:cNvPr id="8194" name="Picture 2" descr="Lionel Messi 2020 ► The Pepsi Commercial | ft. Lionel Messi, Pogba, Salah,  Sterling 2020">
            <a:extLst>
              <a:ext uri="{FF2B5EF4-FFF2-40B4-BE49-F238E27FC236}">
                <a16:creationId xmlns:a16="http://schemas.microsoft.com/office/drawing/2014/main" id="{5A417DF6-B1C3-43D6-E3C5-DC728B28D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7810" y="44299"/>
            <a:ext cx="5723869" cy="42929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In CPAC speech, Trump predicts 'losing World War III' if he is not elected  • Utah News Dispatch">
            <a:extLst>
              <a:ext uri="{FF2B5EF4-FFF2-40B4-BE49-F238E27FC236}">
                <a16:creationId xmlns:a16="http://schemas.microsoft.com/office/drawing/2014/main" id="{A6A57699-6FA8-7CE1-1184-91B807F44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810" y="4413686"/>
            <a:ext cx="5723870" cy="381591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ox(in)">
                                      <p:cBhvr>
                                        <p:cTn id="10" dur="500"/>
                                        <p:tgtEl>
                                          <p:spTgt spid="6">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ox(in)">
                                      <p:cBhvr>
                                        <p:cTn id="13" dur="500"/>
                                        <p:tgtEl>
                                          <p:spTgt spid="6">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ox(in)">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194"/>
                                        </p:tgtEl>
                                        <p:attrNameLst>
                                          <p:attrName>style.visibility</p:attrName>
                                        </p:attrNameLst>
                                      </p:cBhvr>
                                      <p:to>
                                        <p:strVal val="visible"/>
                                      </p:to>
                                    </p:set>
                                    <p:animEffect transition="in" filter="wipe(down)">
                                      <p:cBhvr>
                                        <p:cTn id="21" dur="500"/>
                                        <p:tgtEl>
                                          <p:spTgt spid="819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EFBF55-0071-4B12-AD07-F398F50D0BA6}"/>
              </a:ext>
            </a:extLst>
          </p:cNvPr>
          <p:cNvSpPr>
            <a:spLocks noGrp="1"/>
          </p:cNvSpPr>
          <p:nvPr>
            <p:ph type="title"/>
          </p:nvPr>
        </p:nvSpPr>
        <p:spPr>
          <a:xfrm>
            <a:off x="715171" y="461011"/>
            <a:ext cx="5754882" cy="807720"/>
          </a:xfrm>
        </p:spPr>
        <p:txBody>
          <a:bodyPr>
            <a:normAutofit fontScale="90000"/>
          </a:bodyPr>
          <a:lstStyle/>
          <a:p>
            <a:r>
              <a:rPr lang="de-DE" dirty="0" err="1"/>
              <a:t>Fattori relativi al </a:t>
            </a:r>
            <a:r>
              <a:rPr lang="de-DE" dirty="0"/>
              <a:t>mittente</a:t>
            </a:r>
            <a:endParaRPr lang="de-DE" dirty="0"/>
          </a:p>
        </p:txBody>
      </p:sp>
      <p:sp>
        <p:nvSpPr>
          <p:cNvPr id="3" name="Inhaltsplatzhalter 2">
            <a:extLst>
              <a:ext uri="{FF2B5EF4-FFF2-40B4-BE49-F238E27FC236}">
                <a16:creationId xmlns:a16="http://schemas.microsoft.com/office/drawing/2014/main" id="{D0B103CD-3F89-48B3-8069-DD9CD30C6B4C}"/>
              </a:ext>
            </a:extLst>
          </p:cNvPr>
          <p:cNvSpPr>
            <a:spLocks noGrp="1"/>
          </p:cNvSpPr>
          <p:nvPr>
            <p:ph idx="1"/>
          </p:nvPr>
        </p:nvSpPr>
        <p:spPr>
          <a:xfrm>
            <a:off x="468631" y="1821394"/>
            <a:ext cx="5754882" cy="5909309"/>
          </a:xfrm>
        </p:spPr>
        <p:txBody>
          <a:bodyPr>
            <a:normAutofit fontScale="62500" lnSpcReduction="20000"/>
          </a:bodyPr>
          <a:lstStyle/>
          <a:p>
            <a:r>
              <a:rPr lang="de-DE" dirty="0" err="1"/>
              <a:t>Ovvio</a:t>
            </a:r>
            <a:r>
              <a:rPr lang="de-DE" dirty="0"/>
              <a:t>: un messaggio </a:t>
            </a:r>
            <a:r>
              <a:rPr lang="de-DE" dirty="0" err="1"/>
              <a:t>proveniente da </a:t>
            </a:r>
            <a:r>
              <a:rPr lang="de-DE" dirty="0"/>
              <a:t>una </a:t>
            </a:r>
            <a:r>
              <a:rPr lang="de-DE" dirty="0"/>
              <a:t>fonte </a:t>
            </a:r>
            <a:r>
              <a:rPr lang="de-DE" dirty="0" err="1"/>
              <a:t>credibile </a:t>
            </a:r>
            <a:r>
              <a:rPr lang="de-DE" dirty="0" err="1"/>
              <a:t>è</a:t>
            </a:r>
            <a:r>
              <a:rPr lang="de-DE" dirty="0" err="1"/>
              <a:t> percepito</a:t>
            </a:r>
            <a:r>
              <a:rPr lang="de-DE" dirty="0" err="1"/>
              <a:t> come</a:t>
            </a:r>
            <a:r>
              <a:rPr lang="de-DE" dirty="0" err="1"/>
              <a:t> credibile</a:t>
            </a:r>
            <a:r>
              <a:rPr lang="de-DE" dirty="0"/>
              <a:t>.</a:t>
            </a:r>
          </a:p>
          <a:p>
            <a:r>
              <a:rPr lang="de-DE" dirty="0" err="1"/>
              <a:t>Giudicare</a:t>
            </a:r>
            <a:r>
              <a:rPr lang="de-DE" dirty="0" err="1"/>
              <a:t> la</a:t>
            </a:r>
            <a:r>
              <a:rPr lang="de-DE" dirty="0" err="1"/>
              <a:t> credibilità </a:t>
            </a:r>
            <a:r>
              <a:rPr lang="de-DE" dirty="0" err="1"/>
              <a:t>della fonte</a:t>
            </a:r>
            <a:r>
              <a:rPr lang="de-DE" dirty="0" err="1"/>
              <a:t> </a:t>
            </a:r>
            <a:r>
              <a:rPr lang="de-DE" dirty="0" err="1"/>
              <a:t> </a:t>
            </a:r>
            <a:r>
              <a:rPr lang="de-DE" dirty="0" err="1"/>
              <a:t>piuttosto </a:t>
            </a:r>
            <a:r>
              <a:rPr lang="de-DE" dirty="0" err="1"/>
              <a:t>che</a:t>
            </a:r>
            <a:r>
              <a:rPr lang="de-DE" dirty="0" err="1"/>
              <a:t> il</a:t>
            </a:r>
            <a:r>
              <a:rPr lang="de-DE" dirty="0" err="1"/>
              <a:t> contenuto </a:t>
            </a:r>
            <a:r>
              <a:rPr lang="de-DE" dirty="0" err="1"/>
              <a:t>del messaggio</a:t>
            </a:r>
            <a:r>
              <a:rPr lang="de-DE" dirty="0" err="1"/>
              <a:t> </a:t>
            </a:r>
            <a:r>
              <a:rPr lang="de-DE" dirty="0" err="1"/>
              <a:t> è </a:t>
            </a:r>
            <a:r>
              <a:rPr lang="de-DE" dirty="0"/>
              <a:t>un </a:t>
            </a:r>
            <a:r>
              <a:rPr lang="de-DE" dirty="0" err="1"/>
              <a:t>modo </a:t>
            </a:r>
            <a:r>
              <a:rPr lang="de-DE" dirty="0" err="1"/>
              <a:t>cognitivo</a:t>
            </a:r>
            <a:r>
              <a:rPr lang="de-DE" dirty="0" err="1"/>
              <a:t> </a:t>
            </a:r>
            <a:r>
              <a:rPr lang="de-DE" dirty="0" err="1"/>
              <a:t>a basso </a:t>
            </a:r>
            <a:r>
              <a:rPr lang="de-DE" dirty="0" err="1"/>
              <a:t>costo</a:t>
            </a:r>
            <a:r>
              <a:rPr lang="de-DE" dirty="0" err="1"/>
              <a:t> </a:t>
            </a:r>
            <a:r>
              <a:rPr lang="de-DE" dirty="0" err="1"/>
              <a:t> per </a:t>
            </a:r>
            <a:r>
              <a:rPr lang="de-DE" dirty="0" err="1"/>
              <a:t>un giudizio</a:t>
            </a:r>
            <a:r>
              <a:rPr lang="de-DE" dirty="0"/>
              <a:t> rapido</a:t>
            </a:r>
            <a:r>
              <a:rPr lang="de-DE" dirty="0"/>
              <a:t>.</a:t>
            </a:r>
          </a:p>
          <a:p>
            <a:r>
              <a:rPr lang="de-DE" dirty="0"/>
              <a:t>Una </a:t>
            </a:r>
            <a:r>
              <a:rPr lang="de-DE" dirty="0" err="1"/>
              <a:t>notizia</a:t>
            </a:r>
            <a:r>
              <a:rPr lang="de-DE" dirty="0" err="1"/>
              <a:t> storia</a:t>
            </a:r>
            <a:r>
              <a:rPr lang="de-DE" dirty="0" err="1"/>
              <a:t> pubblicata </a:t>
            </a:r>
            <a:r>
              <a:rPr lang="de-DE" dirty="0"/>
              <a:t>su </a:t>
            </a:r>
            <a:r>
              <a:rPr lang="de-DE" dirty="0" err="1"/>
              <a:t>Facebook</a:t>
            </a:r>
            <a:r>
              <a:rPr lang="de-DE" dirty="0" err="1"/>
              <a:t> è</a:t>
            </a:r>
            <a:r>
              <a:rPr lang="de-DE" dirty="0" err="1"/>
              <a:t> considerata</a:t>
            </a:r>
            <a:r>
              <a:rPr lang="de-DE" dirty="0" err="1"/>
              <a:t> da</a:t>
            </a:r>
            <a:r>
              <a:rPr lang="de-DE" dirty="0" err="1"/>
              <a:t> essere</a:t>
            </a:r>
            <a:r>
              <a:rPr lang="de-DE" dirty="0" err="1"/>
              <a:t> </a:t>
            </a:r>
            <a:r>
              <a:rPr lang="de-DE" dirty="0" err="1"/>
              <a:t>più</a:t>
            </a:r>
            <a:r>
              <a:rPr lang="de-DE" dirty="0" err="1"/>
              <a:t> </a:t>
            </a:r>
            <a:r>
              <a:rPr lang="de-DE" dirty="0" err="1"/>
              <a:t>credibile</a:t>
            </a:r>
            <a:r>
              <a:rPr lang="de-DE" dirty="0" err="1"/>
              <a:t> da </a:t>
            </a:r>
            <a:r>
              <a:rPr lang="de-DE" dirty="0"/>
              <a:t>un </a:t>
            </a:r>
            <a:r>
              <a:rPr lang="de-DE" dirty="0" err="1"/>
              <a:t>account </a:t>
            </a:r>
            <a:r>
              <a:rPr lang="de-DE" dirty="0"/>
              <a:t>tradizionale </a:t>
            </a:r>
            <a:r>
              <a:rPr lang="de-DE" dirty="0" err="1"/>
              <a:t>dei media</a:t>
            </a:r>
            <a:r>
              <a:rPr lang="de-DE" dirty="0" err="1"/>
              <a:t> </a:t>
            </a:r>
            <a:r>
              <a:rPr lang="de-DE" dirty="0"/>
              <a:t> </a:t>
            </a:r>
            <a:r>
              <a:rPr lang="de-DE" dirty="0" err="1"/>
              <a:t>rispetto a</a:t>
            </a:r>
            <a:r>
              <a:rPr lang="de-DE" dirty="0" err="1"/>
              <a:t> quando</a:t>
            </a:r>
            <a:r>
              <a:rPr lang="de-DE" dirty="0" err="1"/>
              <a:t> la </a:t>
            </a:r>
            <a:r>
              <a:rPr lang="de-DE" dirty="0"/>
              <a:t>stessa </a:t>
            </a:r>
            <a:r>
              <a:rPr lang="de-DE" dirty="0" err="1"/>
              <a:t>storia</a:t>
            </a:r>
            <a:r>
              <a:rPr lang="de-DE" dirty="0" err="1"/>
              <a:t> è</a:t>
            </a:r>
            <a:r>
              <a:rPr lang="de-DE" dirty="0" err="1"/>
              <a:t> condivisa</a:t>
            </a:r>
            <a:r>
              <a:rPr lang="de-DE" dirty="0" err="1"/>
              <a:t> da </a:t>
            </a:r>
            <a:r>
              <a:rPr lang="de-DE" dirty="0"/>
              <a:t>un </a:t>
            </a:r>
            <a:r>
              <a:rPr lang="de-DE" dirty="0" err="1"/>
              <a:t>contatto</a:t>
            </a:r>
            <a:r>
              <a:rPr lang="de-DE" dirty="0"/>
              <a:t> personale</a:t>
            </a:r>
            <a:r>
              <a:rPr lang="de-DE" dirty="0"/>
              <a:t>.</a:t>
            </a:r>
          </a:p>
          <a:p>
            <a:r>
              <a:rPr lang="de-DE" dirty="0"/>
              <a:t>Questa </a:t>
            </a:r>
            <a:r>
              <a:rPr lang="de-DE" dirty="0" err="1"/>
              <a:t>differenza</a:t>
            </a:r>
            <a:r>
              <a:rPr lang="de-DE" dirty="0" err="1"/>
              <a:t> si riduce</a:t>
            </a:r>
            <a:r>
              <a:rPr lang="de-DE" dirty="0" err="1"/>
              <a:t> quando</a:t>
            </a:r>
            <a:r>
              <a:rPr lang="de-DE" dirty="0" err="1"/>
              <a:t> la</a:t>
            </a:r>
            <a:r>
              <a:rPr lang="de-DE" dirty="0" err="1"/>
              <a:t> </a:t>
            </a:r>
            <a:r>
              <a:rPr lang="de-DE" dirty="0" err="1"/>
              <a:t>notizia</a:t>
            </a:r>
            <a:r>
              <a:rPr lang="de-DE" dirty="0" err="1"/>
              <a:t> </a:t>
            </a:r>
            <a:r>
              <a:rPr lang="de-DE" dirty="0" err="1"/>
              <a:t>articolo</a:t>
            </a:r>
            <a:r>
              <a:rPr lang="de-DE" dirty="0" err="1"/>
              <a:t> </a:t>
            </a:r>
            <a:r>
              <a:rPr lang="de-DE" dirty="0" err="1"/>
              <a:t>è</a:t>
            </a:r>
            <a:r>
              <a:rPr lang="de-DE" dirty="0" err="1"/>
              <a:t> </a:t>
            </a:r>
            <a:r>
              <a:rPr lang="de-DE" dirty="0" err="1"/>
              <a:t>di</a:t>
            </a:r>
            <a:r>
              <a:rPr lang="de-DE" dirty="0" err="1"/>
              <a:t> </a:t>
            </a:r>
            <a:r>
              <a:rPr lang="de-DE" dirty="0" err="1"/>
              <a:t>minore</a:t>
            </a:r>
            <a:r>
              <a:rPr lang="de-DE" dirty="0" err="1"/>
              <a:t> rilevanza</a:t>
            </a:r>
            <a:r>
              <a:rPr lang="de-DE" dirty="0"/>
              <a:t>. </a:t>
            </a:r>
            <a:r>
              <a:rPr lang="de-DE" dirty="0" err="1"/>
              <a:t>Le</a:t>
            </a:r>
            <a:r>
              <a:rPr lang="de-DE" dirty="0"/>
              <a:t> fake </a:t>
            </a:r>
            <a:r>
              <a:rPr lang="de-DE" dirty="0" err="1"/>
              <a:t>news</a:t>
            </a:r>
            <a:r>
              <a:rPr lang="de-DE" dirty="0" err="1"/>
              <a:t> sono</a:t>
            </a:r>
            <a:r>
              <a:rPr lang="de-DE" dirty="0" err="1"/>
              <a:t> quindi</a:t>
            </a:r>
            <a:r>
              <a:rPr lang="de-DE" dirty="0" err="1"/>
              <a:t> </a:t>
            </a:r>
            <a:r>
              <a:rPr lang="de-DE" dirty="0" err="1"/>
              <a:t>più </a:t>
            </a:r>
            <a:r>
              <a:rPr lang="de-DE" dirty="0" err="1"/>
              <a:t>facili</a:t>
            </a:r>
            <a:r>
              <a:rPr lang="de-DE" dirty="0" err="1"/>
              <a:t> </a:t>
            </a:r>
            <a:r>
              <a:rPr lang="de-DE" dirty="0" err="1"/>
              <a:t>da</a:t>
            </a:r>
            <a:r>
              <a:rPr lang="de-DE" dirty="0" err="1"/>
              <a:t> </a:t>
            </a:r>
            <a:r>
              <a:rPr lang="de-DE" dirty="0" err="1"/>
              <a:t>trasmettere</a:t>
            </a:r>
            <a:r>
              <a:rPr lang="de-DE" dirty="0" err="1"/>
              <a:t> quando</a:t>
            </a:r>
            <a:r>
              <a:rPr lang="de-DE" dirty="0" err="1"/>
              <a:t> </a:t>
            </a:r>
            <a:r>
              <a:rPr lang="de-DE" dirty="0"/>
              <a:t>non </a:t>
            </a:r>
            <a:r>
              <a:rPr lang="de-DE" dirty="0" err="1"/>
              <a:t>ci </a:t>
            </a:r>
            <a:r>
              <a:rPr lang="de-DE" dirty="0" err="1"/>
              <a:t>vengono</a:t>
            </a:r>
            <a:r>
              <a:rPr lang="de-DE" dirty="0" err="1"/>
              <a:t> </a:t>
            </a:r>
            <a:r>
              <a:rPr lang="de-DE" dirty="0" err="1"/>
              <a:t>attivamente </a:t>
            </a:r>
            <a:r>
              <a:rPr lang="de-DE" dirty="0"/>
              <a:t>"imposte" </a:t>
            </a:r>
            <a:r>
              <a:rPr lang="de-DE" dirty="0"/>
              <a:t>e </a:t>
            </a:r>
            <a:r>
              <a:rPr lang="de-DE" dirty="0" err="1"/>
              <a:t>appaiono</a:t>
            </a:r>
            <a:r>
              <a:rPr lang="de-DE" dirty="0" err="1"/>
              <a:t> più</a:t>
            </a:r>
            <a:r>
              <a:rPr lang="de-DE" dirty="0" err="1"/>
              <a:t> come </a:t>
            </a:r>
            <a:r>
              <a:rPr lang="de-DE" dirty="0"/>
              <a:t>una </a:t>
            </a:r>
            <a:r>
              <a:rPr lang="de-DE" dirty="0" err="1"/>
              <a:t>sottile</a:t>
            </a:r>
            <a:r>
              <a:rPr lang="de-DE" dirty="0" err="1"/>
              <a:t> </a:t>
            </a:r>
            <a:r>
              <a:rPr lang="de-DE" dirty="0"/>
              <a:t>"</a:t>
            </a:r>
            <a:r>
              <a:rPr lang="de-DE" dirty="0" err="1"/>
              <a:t>attività</a:t>
            </a:r>
            <a:r>
              <a:rPr lang="de-DE" dirty="0"/>
              <a:t>" </a:t>
            </a:r>
            <a:r>
              <a:rPr lang="de-DE" dirty="0" err="1"/>
              <a:t>secondaria</a:t>
            </a:r>
            <a:r>
              <a:rPr lang="de-DE" dirty="0"/>
              <a:t>.</a:t>
            </a:r>
          </a:p>
          <a:p>
            <a:r>
              <a:rPr lang="de-DE" dirty="0"/>
              <a:t>Una </a:t>
            </a:r>
            <a:r>
              <a:rPr lang="de-DE" dirty="0" err="1"/>
              <a:t>bassa </a:t>
            </a:r>
            <a:r>
              <a:rPr lang="de-DE" dirty="0" err="1"/>
              <a:t>motivazione</a:t>
            </a:r>
            <a:r>
              <a:rPr lang="de-DE" dirty="0" err="1"/>
              <a:t> </a:t>
            </a:r>
            <a:r>
              <a:rPr lang="de-DE" dirty="0" err="1"/>
              <a:t> a</a:t>
            </a:r>
            <a:r>
              <a:rPr lang="de-DE" dirty="0" err="1"/>
              <a:t> elaborare</a:t>
            </a:r>
            <a:r>
              <a:rPr lang="de-DE" dirty="0" err="1"/>
              <a:t> le informazioni </a:t>
            </a:r>
            <a:r>
              <a:rPr lang="de-DE" dirty="0"/>
              <a:t>-&gt; </a:t>
            </a:r>
            <a:r>
              <a:rPr lang="de-DE" dirty="0" err="1"/>
              <a:t>applicare</a:t>
            </a:r>
            <a:r>
              <a:rPr lang="de-DE" dirty="0" err="1"/>
              <a:t> l'euristica</a:t>
            </a:r>
            <a:r>
              <a:rPr lang="de-DE" dirty="0"/>
              <a:t>.</a:t>
            </a:r>
          </a:p>
          <a:p>
            <a:r>
              <a:rPr lang="de-DE" dirty="0" err="1"/>
              <a:t>Effetti</a:t>
            </a:r>
            <a:r>
              <a:rPr lang="de-DE" dirty="0"/>
              <a:t>: </a:t>
            </a:r>
          </a:p>
          <a:p>
            <a:pPr lvl="1"/>
            <a:r>
              <a:rPr lang="de-DE" dirty="0" err="1"/>
              <a:t>imitazione </a:t>
            </a:r>
            <a:r>
              <a:rPr lang="de-DE" dirty="0" err="1"/>
              <a:t>dei layout</a:t>
            </a:r>
            <a:r>
              <a:rPr lang="de-DE" dirty="0" err="1"/>
              <a:t> </a:t>
            </a:r>
            <a:endParaRPr lang="de-DE" dirty="0"/>
          </a:p>
          <a:p>
            <a:pPr lvl="1"/>
            <a:r>
              <a:rPr lang="de-DE" dirty="0" err="1"/>
              <a:t>citazione di </a:t>
            </a:r>
            <a:r>
              <a:rPr lang="de-DE" dirty="0" err="1"/>
              <a:t>esperti</a:t>
            </a:r>
            <a:r>
              <a:rPr lang="de-DE" dirty="0" err="1"/>
              <a:t> </a:t>
            </a:r>
            <a:endParaRPr lang="de-DE" dirty="0"/>
          </a:p>
        </p:txBody>
      </p:sp>
      <p:grpSp>
        <p:nvGrpSpPr>
          <p:cNvPr id="5" name="Gruppieren 4">
            <a:extLst>
              <a:ext uri="{FF2B5EF4-FFF2-40B4-BE49-F238E27FC236}">
                <a16:creationId xmlns:a16="http://schemas.microsoft.com/office/drawing/2014/main" id="{34C0DC97-135E-4C15-B9BE-0A03FFCC6C06}"/>
              </a:ext>
            </a:extLst>
          </p:cNvPr>
          <p:cNvGrpSpPr/>
          <p:nvPr/>
        </p:nvGrpSpPr>
        <p:grpSpPr>
          <a:xfrm>
            <a:off x="6470053" y="676274"/>
            <a:ext cx="7926142" cy="4119193"/>
            <a:chOff x="5391710" y="1704975"/>
            <a:chExt cx="6605118" cy="3432661"/>
          </a:xfrm>
        </p:grpSpPr>
        <p:pic>
          <p:nvPicPr>
            <p:cNvPr id="1026" name="Picture 2" descr="Investigating phishing victimization with the Heuristic–Systematic Model: A  theoretical framework and an exploration - ScienceDirect">
              <a:extLst>
                <a:ext uri="{FF2B5EF4-FFF2-40B4-BE49-F238E27FC236}">
                  <a16:creationId xmlns:a16="http://schemas.microsoft.com/office/drawing/2014/main" id="{F6E2405A-9153-4D12-93BC-D6AE25CDA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710" y="1704975"/>
              <a:ext cx="6409765" cy="2933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E6A218E8-5275-4ABA-A33B-B917461EC1A5}"/>
                </a:ext>
              </a:extLst>
            </p:cNvPr>
            <p:cNvSpPr txBox="1"/>
            <p:nvPr/>
          </p:nvSpPr>
          <p:spPr>
            <a:xfrm>
              <a:off x="10258425" y="4783693"/>
              <a:ext cx="1738403" cy="353943"/>
            </a:xfrm>
            <a:prstGeom prst="rect">
              <a:avLst/>
            </a:prstGeom>
            <a:noFill/>
          </p:spPr>
          <p:txBody>
            <a:bodyPr wrap="none" rtlCol="0">
              <a:spAutoFit/>
            </a:bodyPr>
            <a:lstStyle/>
            <a:p>
              <a:pPr defTabSz="1097280"/>
              <a:r>
                <a:rPr lang="de-DE" sz="2160" dirty="0">
                  <a:solidFill>
                    <a:prstClr val="black"/>
                  </a:solidFill>
                  <a:latin typeface="Aptos" panose="02110004020202020204"/>
                </a:rPr>
                <a:t>Luo et al. (2013)</a:t>
              </a:r>
            </a:p>
          </p:txBody>
        </p:sp>
      </p:grpSp>
      <p:cxnSp>
        <p:nvCxnSpPr>
          <p:cNvPr id="7" name="Gerade Verbindung mit Pfeil 6">
            <a:extLst>
              <a:ext uri="{FF2B5EF4-FFF2-40B4-BE49-F238E27FC236}">
                <a16:creationId xmlns:a16="http://schemas.microsoft.com/office/drawing/2014/main" id="{DD0DD265-C65D-E6E7-D05A-259A7BF46558}"/>
              </a:ext>
            </a:extLst>
          </p:cNvPr>
          <p:cNvCxnSpPr/>
          <p:nvPr/>
        </p:nvCxnSpPr>
        <p:spPr>
          <a:xfrm flipV="1">
            <a:off x="8316145" y="4194632"/>
            <a:ext cx="292608" cy="1036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CD891641-3AAB-7518-A33E-98A8D9FC6E2F}"/>
              </a:ext>
            </a:extLst>
          </p:cNvPr>
          <p:cNvSpPr txBox="1"/>
          <p:nvPr/>
        </p:nvSpPr>
        <p:spPr>
          <a:xfrm>
            <a:off x="7092662" y="5230953"/>
            <a:ext cx="2688813" cy="4247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defTabSz="1097280"/>
            <a:r>
              <a:rPr lang="de-DE" sz="2160" dirty="0" err="1">
                <a:solidFill>
                  <a:prstClr val="black"/>
                </a:solidFill>
                <a:latin typeface="Aptos" panose="02110004020202020204"/>
              </a:rPr>
              <a:t>Competenze</a:t>
            </a:r>
            <a:r>
              <a:rPr lang="de-DE" sz="2160" dirty="0">
                <a:solidFill>
                  <a:prstClr val="black"/>
                </a:solidFill>
                <a:latin typeface="Aptos" panose="02110004020202020204"/>
              </a:rPr>
              <a:t> mediatiche</a:t>
            </a:r>
            <a:endParaRPr lang="de-DE" sz="2160" dirty="0">
              <a:solidFill>
                <a:prstClr val="black"/>
              </a:solidFill>
              <a:latin typeface="Aptos" panose="02110004020202020204"/>
            </a:endParaRPr>
          </a:p>
        </p:txBody>
      </p:sp>
    </p:spTree>
    <p:extLst>
      <p:ext uri="{BB962C8B-B14F-4D97-AF65-F5344CB8AC3E}">
        <p14:creationId xmlns:p14="http://schemas.microsoft.com/office/powerpoint/2010/main" val="2586066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arn(inVertical)">
                                      <p:cBhvr>
                                        <p:cTn id="31" dur="500"/>
                                        <p:tgtEl>
                                          <p:spTgt spid="3">
                                            <p:txEl>
                                              <p:pRg st="6" end="6"/>
                                            </p:txEl>
                                          </p:spTgt>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Engineer - Cyber threat to manufacturers on the rise – report">
            <a:extLst>
              <a:ext uri="{FF2B5EF4-FFF2-40B4-BE49-F238E27FC236}">
                <a16:creationId xmlns:a16="http://schemas.microsoft.com/office/drawing/2014/main" id="{3D302C59-3BAA-B26B-425C-53F5BB193E4C}"/>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 y="-1"/>
            <a:ext cx="14625536" cy="8232337"/>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p:cNvSpPr>
            <a:spLocks noGrp="1"/>
          </p:cNvSpPr>
          <p:nvPr>
            <p:ph idx="1"/>
          </p:nvPr>
        </p:nvSpPr>
        <p:spPr/>
        <p:txBody>
          <a:bodyPr/>
          <a:lstStyle/>
          <a:p>
            <a:r>
              <a:rPr lang="nb-NO" dirty="0"/>
              <a:t>Messaggio</a:t>
            </a:r>
          </a:p>
          <a:p>
            <a:pPr lvl="1"/>
            <a:r>
              <a:rPr lang="nb-NO" dirty="0"/>
              <a:t>1 lato contro 2 lati della discussione</a:t>
            </a:r>
          </a:p>
          <a:p>
            <a:pPr lvl="1"/>
            <a:r>
              <a:rPr lang="nb-NO" dirty="0"/>
              <a:t>"</a:t>
            </a:r>
            <a:r>
              <a:rPr lang="nb-NO" dirty="0" err="1"/>
              <a:t>Effetto di </a:t>
            </a:r>
            <a:r>
              <a:rPr lang="nb-NO" dirty="0"/>
              <a:t>mera </a:t>
            </a:r>
            <a:r>
              <a:rPr lang="nb-NO" dirty="0" err="1"/>
              <a:t>esposizione</a:t>
            </a:r>
            <a:r>
              <a:rPr lang="nb-NO" dirty="0" err="1"/>
              <a:t> "</a:t>
            </a:r>
          </a:p>
          <a:p>
            <a:pPr lvl="1"/>
            <a:r>
              <a:rPr lang="nb-NO" dirty="0"/>
              <a:t>Paura</a:t>
            </a:r>
          </a:p>
          <a:p>
            <a:pPr lvl="1"/>
            <a:r>
              <a:rPr lang="nb-NO" dirty="0"/>
              <a:t>Emozione contro fatto</a:t>
            </a:r>
          </a:p>
          <a:p>
            <a:pPr lvl="2"/>
            <a:r>
              <a:rPr lang="nb-NO" dirty="0" err="1"/>
              <a:t>Effetto </a:t>
            </a:r>
            <a:r>
              <a:rPr lang="nb-NO" dirty="0" err="1"/>
              <a:t>di</a:t>
            </a:r>
            <a:r>
              <a:rPr lang="nb-NO" dirty="0"/>
              <a:t> trasferimento </a:t>
            </a:r>
            <a:r>
              <a:rPr lang="nb-NO" dirty="0" err="1"/>
              <a:t>dell'</a:t>
            </a:r>
            <a:r>
              <a:rPr lang="nb-NO" dirty="0" err="1"/>
              <a:t> e</a:t>
            </a:r>
            <a:endParaRPr lang="nb-NO" dirty="0"/>
          </a:p>
          <a:p>
            <a:pPr lvl="3"/>
            <a:r>
              <a:rPr lang="nb-NO" dirty="0"/>
              <a:t>Associazioni</a:t>
            </a:r>
          </a:p>
          <a:p>
            <a:pPr lvl="1"/>
            <a:r>
              <a:rPr lang="nb-NO" dirty="0" err="1"/>
              <a:t>Messaggio</a:t>
            </a:r>
            <a:r>
              <a:rPr lang="nb-NO" dirty="0" err="1"/>
              <a:t> e Inquadramento</a:t>
            </a:r>
            <a:endParaRPr lang="nb-NO" dirty="0"/>
          </a:p>
          <a:p>
            <a:pPr lvl="2"/>
            <a:r>
              <a:rPr lang="nb-NO" dirty="0" err="1"/>
              <a:t>Prevenzione </a:t>
            </a:r>
            <a:r>
              <a:rPr lang="nb-NO" dirty="0"/>
              <a:t>della perdita vs. </a:t>
            </a:r>
            <a:r>
              <a:rPr lang="nb-NO" dirty="0" err="1"/>
              <a:t>Promozione </a:t>
            </a:r>
            <a:r>
              <a:rPr lang="nb-NO" dirty="0" err="1"/>
              <a:t>dell'</a:t>
            </a:r>
            <a:r>
              <a:rPr lang="nb-NO" dirty="0" err="1"/>
              <a:t> e del guadagno</a:t>
            </a:r>
            <a:endParaRPr lang="nb-NO" dirty="0"/>
          </a:p>
          <a:p>
            <a:pPr lvl="1"/>
            <a:endParaRPr lang="nb-NO" dirty="0"/>
          </a:p>
        </p:txBody>
      </p:sp>
      <p:sp>
        <p:nvSpPr>
          <p:cNvPr id="7" name="Tittel 1">
            <a:extLst>
              <a:ext uri="{FF2B5EF4-FFF2-40B4-BE49-F238E27FC236}">
                <a16:creationId xmlns:a16="http://schemas.microsoft.com/office/drawing/2014/main" id="{D15320DE-AC1F-28F2-BCB4-2A5E969A1BF9}"/>
              </a:ext>
            </a:extLst>
          </p:cNvPr>
          <p:cNvSpPr>
            <a:spLocks noGrp="1"/>
          </p:cNvSpPr>
          <p:nvPr>
            <p:ph type="title"/>
          </p:nvPr>
        </p:nvSpPr>
        <p:spPr>
          <a:xfrm>
            <a:off x="1005840" y="438150"/>
            <a:ext cx="12618720" cy="1590676"/>
          </a:xfrm>
        </p:spPr>
        <p:txBody>
          <a:bodyPr/>
          <a:lstStyle/>
          <a:p>
            <a:r>
              <a:rPr lang="nb-NO" dirty="0"/>
              <a:t>Atteggiamenti e convinzioni</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arn(inVertical)">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barn(inVertical)">
                                      <p:cBhvr>
                                        <p:cTn id="38" dur="500"/>
                                        <p:tgtEl>
                                          <p:spTgt spid="3">
                                            <p:txEl>
                                              <p:pRg st="7" end="7"/>
                                            </p:txEl>
                                          </p:spTgt>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barn(inVertical)">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6E67E9-1345-763C-0844-C0B748879FC6}"/>
              </a:ext>
            </a:extLst>
          </p:cNvPr>
          <p:cNvPicPr>
            <a:picLocks noChangeAspect="1"/>
          </p:cNvPicPr>
          <p:nvPr/>
        </p:nvPicPr>
        <p:blipFill>
          <a:blip r:embed="rId4">
            <a:alphaModFix amt="40000"/>
          </a:blip>
          <a:stretch>
            <a:fillRect/>
          </a:stretch>
        </p:blipFill>
        <p:spPr>
          <a:xfrm>
            <a:off x="0" y="0"/>
            <a:ext cx="14630400" cy="8229600"/>
          </a:xfrm>
          <a:prstGeom prst="rect">
            <a:avLst/>
          </a:prstGeom>
        </p:spPr>
      </p:pic>
      <p:sp>
        <p:nvSpPr>
          <p:cNvPr id="3" name="Inhaltsplatzhalter 2">
            <a:extLst>
              <a:ext uri="{FF2B5EF4-FFF2-40B4-BE49-F238E27FC236}">
                <a16:creationId xmlns:a16="http://schemas.microsoft.com/office/drawing/2014/main" id="{B6D7B63F-3E2E-4843-A82B-8C77ED0B6C4D}"/>
              </a:ext>
            </a:extLst>
          </p:cNvPr>
          <p:cNvSpPr>
            <a:spLocks noGrp="1"/>
          </p:cNvSpPr>
          <p:nvPr>
            <p:ph idx="1"/>
          </p:nvPr>
        </p:nvSpPr>
        <p:spPr>
          <a:xfrm>
            <a:off x="411481" y="2190750"/>
            <a:ext cx="6631265" cy="5221606"/>
          </a:xfrm>
        </p:spPr>
        <p:txBody>
          <a:bodyPr>
            <a:normAutofit/>
          </a:bodyPr>
          <a:lstStyle/>
          <a:p>
            <a:r>
              <a:rPr lang="de-DE" sz="1920" dirty="0" err="1"/>
              <a:t>Popolarità</a:t>
            </a:r>
            <a:r>
              <a:rPr lang="de-DE" sz="1920" dirty="0" err="1"/>
              <a:t> euristica </a:t>
            </a:r>
            <a:r>
              <a:rPr lang="de-DE" sz="1920" dirty="0"/>
              <a:t>(</a:t>
            </a:r>
            <a:r>
              <a:rPr lang="de-DE" sz="1920" dirty="0"/>
              <a:t>"Prova</a:t>
            </a:r>
            <a:r>
              <a:rPr lang="de-DE" sz="1920" dirty="0" err="1"/>
              <a:t> sociale</a:t>
            </a:r>
            <a:r>
              <a:rPr lang="de-DE" sz="1920" dirty="0"/>
              <a:t>"; -&gt;</a:t>
            </a:r>
            <a:r>
              <a:rPr lang="de-DE" sz="1920" dirty="0" err="1"/>
              <a:t>Uno</a:t>
            </a:r>
            <a:r>
              <a:rPr lang="de-DE" sz="1920" dirty="0" err="1"/>
              <a:t> dei</a:t>
            </a:r>
            <a:r>
              <a:rPr lang="de-DE" sz="1920" dirty="0" err="1"/>
              <a:t> </a:t>
            </a:r>
            <a:r>
              <a:rPr lang="de-DE" sz="1920" dirty="0" err="1"/>
              <a:t>Principi</a:t>
            </a:r>
            <a:r>
              <a:rPr lang="de-DE" sz="1920" dirty="0"/>
              <a:t> di persuasione </a:t>
            </a:r>
            <a:r>
              <a:rPr lang="de-DE" sz="1920" dirty="0" err="1"/>
              <a:t>di Cialdini</a:t>
            </a:r>
            <a:r>
              <a:rPr lang="de-DE" sz="1920" dirty="0"/>
              <a:t>)</a:t>
            </a:r>
          </a:p>
          <a:p>
            <a:r>
              <a:rPr lang="de-DE" sz="1920" dirty="0" err="1"/>
              <a:t>Contenuti</a:t>
            </a:r>
            <a:r>
              <a:rPr lang="de-DE" sz="1920" dirty="0"/>
              <a:t> clickbait</a:t>
            </a:r>
            <a:r>
              <a:rPr lang="de-DE" sz="1920" dirty="0"/>
              <a:t>, </a:t>
            </a:r>
            <a:r>
              <a:rPr lang="de-DE" sz="1920" dirty="0" err="1"/>
              <a:t>click</a:t>
            </a:r>
            <a:r>
              <a:rPr lang="de-DE" sz="1920" dirty="0" err="1"/>
              <a:t> farm</a:t>
            </a:r>
            <a:r>
              <a:rPr lang="de-DE" sz="1920" dirty="0"/>
              <a:t>, </a:t>
            </a:r>
            <a:r>
              <a:rPr lang="de-DE" sz="1920" dirty="0" err="1"/>
              <a:t>troll</a:t>
            </a:r>
            <a:r>
              <a:rPr lang="de-DE" sz="1920" dirty="0" err="1"/>
              <a:t> </a:t>
            </a:r>
            <a:r>
              <a:rPr lang="de-DE" sz="1920" dirty="0" err="1"/>
              <a:t>a pagamento</a:t>
            </a:r>
            <a:r>
              <a:rPr lang="de-DE" sz="1920" dirty="0"/>
              <a:t>, bot</a:t>
            </a:r>
          </a:p>
          <a:p>
            <a:endParaRPr lang="de-DE" sz="1920" dirty="0"/>
          </a:p>
        </p:txBody>
      </p:sp>
      <p:sp>
        <p:nvSpPr>
          <p:cNvPr id="4" name="Titel 1">
            <a:extLst>
              <a:ext uri="{FF2B5EF4-FFF2-40B4-BE49-F238E27FC236}">
                <a16:creationId xmlns:a16="http://schemas.microsoft.com/office/drawing/2014/main" id="{07519BDD-A5CF-44F8-9076-55222CC550A0}"/>
              </a:ext>
            </a:extLst>
          </p:cNvPr>
          <p:cNvSpPr>
            <a:spLocks noGrp="1"/>
          </p:cNvSpPr>
          <p:nvPr>
            <p:ph type="title"/>
          </p:nvPr>
        </p:nvSpPr>
        <p:spPr>
          <a:xfrm>
            <a:off x="715171" y="461011"/>
            <a:ext cx="5754882" cy="807720"/>
          </a:xfrm>
        </p:spPr>
        <p:txBody>
          <a:bodyPr>
            <a:normAutofit fontScale="90000"/>
          </a:bodyPr>
          <a:lstStyle/>
          <a:p>
            <a:r>
              <a:rPr lang="de-DE" dirty="0" err="1"/>
              <a:t>Fattori</a:t>
            </a:r>
            <a:r>
              <a:rPr lang="de-DE" dirty="0"/>
              <a:t> del messaggio</a:t>
            </a:r>
            <a:endParaRPr lang="de-DE" dirty="0"/>
          </a:p>
        </p:txBody>
      </p:sp>
      <p:sp>
        <p:nvSpPr>
          <p:cNvPr id="5" name="Textfeld 4">
            <a:extLst>
              <a:ext uri="{FF2B5EF4-FFF2-40B4-BE49-F238E27FC236}">
                <a16:creationId xmlns:a16="http://schemas.microsoft.com/office/drawing/2014/main" id="{EDFC75EB-E43A-43BF-89AF-0988828EC67A}"/>
              </a:ext>
            </a:extLst>
          </p:cNvPr>
          <p:cNvSpPr txBox="1"/>
          <p:nvPr/>
        </p:nvSpPr>
        <p:spPr>
          <a:xfrm>
            <a:off x="411481" y="3333365"/>
            <a:ext cx="5321246" cy="1089529"/>
          </a:xfrm>
          <a:prstGeom prst="rect">
            <a:avLst/>
          </a:prstGeom>
          <a:noFill/>
        </p:spPr>
        <p:txBody>
          <a:bodyPr wrap="square" rtlCol="0">
            <a:spAutoFit/>
          </a:bodyPr>
          <a:lstStyle/>
          <a:p>
            <a:pPr defTabSz="1097280"/>
            <a:r>
              <a:rPr lang="de-DE" sz="2160" dirty="0">
                <a:solidFill>
                  <a:prstClr val="black"/>
                </a:solidFill>
                <a:latin typeface="Aptos" panose="02110004020202020204"/>
              </a:rPr>
              <a:t>La prova </a:t>
            </a:r>
            <a:r>
              <a:rPr lang="de-DE" sz="2160" dirty="0" err="1">
                <a:solidFill>
                  <a:prstClr val="black"/>
                </a:solidFill>
                <a:latin typeface="Aptos" panose="02110004020202020204"/>
              </a:rPr>
              <a:t>sociale </a:t>
            </a:r>
            <a:r>
              <a:rPr lang="de-DE" sz="2160" dirty="0" err="1">
                <a:solidFill>
                  <a:prstClr val="black"/>
                </a:solidFill>
                <a:latin typeface="Aptos" panose="02110004020202020204"/>
              </a:rPr>
              <a:t>è </a:t>
            </a:r>
            <a:r>
              <a:rPr lang="de-DE" sz="2160" dirty="0">
                <a:solidFill>
                  <a:prstClr val="black"/>
                </a:solidFill>
                <a:latin typeface="Aptos" panose="02110004020202020204"/>
              </a:rPr>
              <a:t>uno </a:t>
            </a:r>
            <a:r>
              <a:rPr lang="de-DE" sz="2160" dirty="0" err="1">
                <a:solidFill>
                  <a:prstClr val="black"/>
                </a:solidFill>
                <a:latin typeface="Aptos" panose="02110004020202020204"/>
              </a:rPr>
              <a:t>strumento </a:t>
            </a:r>
            <a:r>
              <a:rPr lang="de-DE" sz="2160" dirty="0" err="1">
                <a:solidFill>
                  <a:prstClr val="black"/>
                </a:solidFill>
                <a:latin typeface="Aptos" panose="02110004020202020204"/>
              </a:rPr>
              <a:t>particolarmente </a:t>
            </a:r>
            <a:r>
              <a:rPr lang="de-DE" sz="2160" dirty="0">
                <a:solidFill>
                  <a:prstClr val="black"/>
                </a:solidFill>
                <a:latin typeface="Aptos" panose="02110004020202020204"/>
              </a:rPr>
              <a:t>potente</a:t>
            </a:r>
            <a:r>
              <a:rPr lang="de-DE" sz="2160" dirty="0">
                <a:solidFill>
                  <a:prstClr val="black"/>
                </a:solidFill>
                <a:latin typeface="Aptos" panose="02110004020202020204"/>
              </a:rPr>
              <a:t>: -&gt; Illusione termica </a:t>
            </a:r>
            <a:r>
              <a:rPr lang="de-DE" sz="2160" dirty="0" err="1">
                <a:solidFill>
                  <a:prstClr val="black"/>
                </a:solidFill>
                <a:latin typeface="Aptos" panose="02110004020202020204"/>
              </a:rPr>
              <a:t>del </a:t>
            </a:r>
            <a:r>
              <a:rPr lang="de-DE" sz="2160" dirty="0">
                <a:solidFill>
                  <a:prstClr val="black"/>
                </a:solidFill>
                <a:latin typeface="Aptos" panose="02110004020202020204"/>
              </a:rPr>
              <a:t>dolore </a:t>
            </a:r>
            <a:r>
              <a:rPr lang="de-DE" sz="2160" dirty="0" err="1">
                <a:solidFill>
                  <a:prstClr val="black"/>
                </a:solidFill>
                <a:latin typeface="Aptos" panose="02110004020202020204"/>
              </a:rPr>
              <a:t>indotta </a:t>
            </a:r>
            <a:r>
              <a:rPr lang="de-DE" sz="2160" dirty="0" err="1">
                <a:solidFill>
                  <a:prstClr val="black"/>
                </a:solidFill>
                <a:latin typeface="Aptos" panose="02110004020202020204"/>
              </a:rPr>
              <a:t>dall'</a:t>
            </a:r>
            <a:r>
              <a:rPr lang="de-DE" sz="2160" dirty="0" err="1">
                <a:solidFill>
                  <a:prstClr val="black"/>
                </a:solidFill>
                <a:latin typeface="Aptos" panose="02110004020202020204"/>
              </a:rPr>
              <a:t> e da </a:t>
            </a:r>
            <a:r>
              <a:rPr lang="de-DE" sz="2160" dirty="0" err="1">
                <a:solidFill>
                  <a:prstClr val="black"/>
                </a:solidFill>
                <a:latin typeface="Aptos" panose="02110004020202020204"/>
              </a:rPr>
              <a:t>segnali</a:t>
            </a:r>
            <a:r>
              <a:rPr lang="de-DE" sz="2160" dirty="0">
                <a:solidFill>
                  <a:prstClr val="black"/>
                </a:solidFill>
                <a:latin typeface="Aptos" panose="02110004020202020204"/>
              </a:rPr>
              <a:t> verbali</a:t>
            </a:r>
            <a:r>
              <a:rPr lang="de-DE" sz="2160" dirty="0">
                <a:solidFill>
                  <a:prstClr val="black"/>
                </a:solidFill>
                <a:latin typeface="Aptos" panose="02110004020202020204"/>
              </a:rPr>
              <a:t>.</a:t>
            </a:r>
          </a:p>
        </p:txBody>
      </p:sp>
      <p:pic>
        <p:nvPicPr>
          <p:cNvPr id="2050" name="Picture 2" descr="Too hot, too fast! Using the thermal grill illusion to explore dynamic  thermal perception">
            <a:extLst>
              <a:ext uri="{FF2B5EF4-FFF2-40B4-BE49-F238E27FC236}">
                <a16:creationId xmlns:a16="http://schemas.microsoft.com/office/drawing/2014/main" id="{03E79580-9D57-4A3E-945D-3CBDD315E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370" y="4526432"/>
            <a:ext cx="3063240" cy="214884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E31D6CD2-D457-4907-BE2F-A74685A625DA}"/>
              </a:ext>
            </a:extLst>
          </p:cNvPr>
          <p:cNvSpPr txBox="1"/>
          <p:nvPr/>
        </p:nvSpPr>
        <p:spPr>
          <a:xfrm>
            <a:off x="411481" y="6865306"/>
            <a:ext cx="2725874" cy="313932"/>
          </a:xfrm>
          <a:prstGeom prst="rect">
            <a:avLst/>
          </a:prstGeom>
          <a:noFill/>
        </p:spPr>
        <p:txBody>
          <a:bodyPr wrap="none" rtlCol="0">
            <a:spAutoFit/>
          </a:bodyPr>
          <a:lstStyle/>
          <a:p>
            <a:pPr defTabSz="1097280"/>
            <a:r>
              <a:rPr lang="de-DE" sz="1440" dirty="0">
                <a:solidFill>
                  <a:prstClr val="black"/>
                </a:solidFill>
                <a:latin typeface="Aptos" panose="02110004020202020204"/>
              </a:rPr>
              <a:t>Simposio </a:t>
            </a:r>
            <a:r>
              <a:rPr lang="de-DE" sz="1440" dirty="0">
                <a:solidFill>
                  <a:prstClr val="black"/>
                </a:solidFill>
                <a:latin typeface="Aptos" panose="02110004020202020204"/>
              </a:rPr>
              <a:t>IEEE </a:t>
            </a:r>
            <a:r>
              <a:rPr lang="de-DE" sz="1440" dirty="0" err="1">
                <a:solidFill>
                  <a:prstClr val="black"/>
                </a:solidFill>
                <a:latin typeface="Aptos" panose="02110004020202020204"/>
              </a:rPr>
              <a:t>Haptics </a:t>
            </a:r>
            <a:r>
              <a:rPr lang="de-DE" sz="1440" dirty="0">
                <a:solidFill>
                  <a:prstClr val="black"/>
                </a:solidFill>
                <a:latin typeface="Aptos" panose="02110004020202020204"/>
              </a:rPr>
              <a:t>(2018)</a:t>
            </a:r>
          </a:p>
        </p:txBody>
      </p:sp>
      <p:pic>
        <p:nvPicPr>
          <p:cNvPr id="7" name="Grafik 6">
            <a:extLst>
              <a:ext uri="{FF2B5EF4-FFF2-40B4-BE49-F238E27FC236}">
                <a16:creationId xmlns:a16="http://schemas.microsoft.com/office/drawing/2014/main" id="{4BEC16BD-2D22-FE67-AE66-20B85C237372}"/>
              </a:ext>
            </a:extLst>
          </p:cNvPr>
          <p:cNvPicPr>
            <a:picLocks noChangeAspect="1"/>
          </p:cNvPicPr>
          <p:nvPr/>
        </p:nvPicPr>
        <p:blipFill>
          <a:blip r:embed="rId6"/>
          <a:stretch>
            <a:fillRect/>
          </a:stretch>
        </p:blipFill>
        <p:spPr>
          <a:xfrm>
            <a:off x="7189681" y="795801"/>
            <a:ext cx="7029239" cy="2537564"/>
          </a:xfrm>
          <a:prstGeom prst="rect">
            <a:avLst/>
          </a:prstGeom>
        </p:spPr>
      </p:pic>
      <p:pic>
        <p:nvPicPr>
          <p:cNvPr id="9" name="Grafik 8">
            <a:extLst>
              <a:ext uri="{FF2B5EF4-FFF2-40B4-BE49-F238E27FC236}">
                <a16:creationId xmlns:a16="http://schemas.microsoft.com/office/drawing/2014/main" id="{06F1B11F-F7A9-AB4A-0A94-A4C5C7233C31}"/>
              </a:ext>
            </a:extLst>
          </p:cNvPr>
          <p:cNvPicPr>
            <a:picLocks noChangeAspect="1"/>
          </p:cNvPicPr>
          <p:nvPr/>
        </p:nvPicPr>
        <p:blipFill>
          <a:blip r:embed="rId7"/>
          <a:stretch>
            <a:fillRect/>
          </a:stretch>
        </p:blipFill>
        <p:spPr>
          <a:xfrm>
            <a:off x="4965822" y="4439919"/>
            <a:ext cx="8574193" cy="3328670"/>
          </a:xfrm>
          <a:prstGeom prst="rect">
            <a:avLst/>
          </a:prstGeom>
        </p:spPr>
      </p:pic>
    </p:spTree>
    <p:custDataLst>
      <p:tags r:id="rId1"/>
    </p:custDataLst>
    <p:extLst>
      <p:ext uri="{BB962C8B-B14F-4D97-AF65-F5344CB8AC3E}">
        <p14:creationId xmlns:p14="http://schemas.microsoft.com/office/powerpoint/2010/main" val="1193184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randombar(horizontal)">
                                      <p:cBhvr>
                                        <p:cTn id="22" dur="500"/>
                                        <p:tgtEl>
                                          <p:spTgt spid="2050"/>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6.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ECBE13-AC49-EDFF-C234-7A0BC22141F4}"/>
              </a:ext>
            </a:extLst>
          </p:cNvPr>
          <p:cNvPicPr>
            <a:picLocks noChangeAspect="1"/>
          </p:cNvPicPr>
          <p:nvPr/>
        </p:nvPicPr>
        <p:blipFill>
          <a:blip r:embed="rId3">
            <a:alphaModFix amt="26000"/>
          </a:blip>
          <a:stretch>
            <a:fillRect/>
          </a:stretch>
        </p:blipFill>
        <p:spPr>
          <a:xfrm>
            <a:off x="0" y="0"/>
            <a:ext cx="14630400" cy="8229600"/>
          </a:xfrm>
          <a:prstGeom prst="rect">
            <a:avLst/>
          </a:prstGeom>
        </p:spPr>
      </p:pic>
      <p:sp>
        <p:nvSpPr>
          <p:cNvPr id="3" name="Plassholder for innhold 2"/>
          <p:cNvSpPr>
            <a:spLocks noGrp="1"/>
          </p:cNvSpPr>
          <p:nvPr>
            <p:ph idx="1"/>
          </p:nvPr>
        </p:nvSpPr>
        <p:spPr/>
        <p:txBody>
          <a:bodyPr/>
          <a:lstStyle/>
          <a:p>
            <a:r>
              <a:rPr lang="nb-NO" dirty="0"/>
              <a:t>Ricevitore</a:t>
            </a:r>
          </a:p>
          <a:p>
            <a:pPr lvl="1"/>
            <a:r>
              <a:rPr lang="nb-NO" dirty="0"/>
              <a:t>Autostima</a:t>
            </a:r>
          </a:p>
          <a:p>
            <a:pPr lvl="1"/>
            <a:r>
              <a:rPr lang="nb-NO" dirty="0"/>
              <a:t>Età</a:t>
            </a:r>
          </a:p>
          <a:p>
            <a:pPr lvl="1"/>
            <a:r>
              <a:rPr lang="nb-NO" dirty="0"/>
              <a:t>Sesso</a:t>
            </a:r>
          </a:p>
          <a:p>
            <a:pPr lvl="1"/>
            <a:r>
              <a:rPr lang="nb-NO" dirty="0"/>
              <a:t>Differenze individuali</a:t>
            </a:r>
          </a:p>
        </p:txBody>
      </p:sp>
      <p:sp>
        <p:nvSpPr>
          <p:cNvPr id="6" name="Tittel 1">
            <a:extLst>
              <a:ext uri="{FF2B5EF4-FFF2-40B4-BE49-F238E27FC236}">
                <a16:creationId xmlns:a16="http://schemas.microsoft.com/office/drawing/2014/main" id="{3AD708AD-6BE8-D07A-4CBC-DF191B205875}"/>
              </a:ext>
            </a:extLst>
          </p:cNvPr>
          <p:cNvSpPr>
            <a:spLocks noGrp="1"/>
          </p:cNvSpPr>
          <p:nvPr>
            <p:ph type="title"/>
          </p:nvPr>
        </p:nvSpPr>
        <p:spPr>
          <a:xfrm>
            <a:off x="1005840" y="438150"/>
            <a:ext cx="12618720" cy="1590676"/>
          </a:xfrm>
        </p:spPr>
        <p:txBody>
          <a:bodyPr/>
          <a:lstStyle/>
          <a:p>
            <a:r>
              <a:rPr lang="nb-NO" dirty="0"/>
              <a:t>Atteggiamenti e convinzioni</a:t>
            </a:r>
          </a:p>
        </p:txBody>
      </p:sp>
      <p:pic>
        <p:nvPicPr>
          <p:cNvPr id="7" name="Picture 6">
            <a:extLst>
              <a:ext uri="{FF2B5EF4-FFF2-40B4-BE49-F238E27FC236}">
                <a16:creationId xmlns:a16="http://schemas.microsoft.com/office/drawing/2014/main" id="{6A434264-AC86-BE16-9C64-329F87CEF917}"/>
              </a:ext>
            </a:extLst>
          </p:cNvPr>
          <p:cNvPicPr>
            <a:picLocks noChangeAspect="1"/>
          </p:cNvPicPr>
          <p:nvPr/>
        </p:nvPicPr>
        <p:blipFill>
          <a:blip r:embed="rId4"/>
          <a:stretch>
            <a:fillRect/>
          </a:stretch>
        </p:blipFill>
        <p:spPr>
          <a:xfrm>
            <a:off x="7898587" y="500088"/>
            <a:ext cx="5725973" cy="3219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42" name="Picture 2" descr="Trump supporters in battleground states largely favor LGBTQ rights, poll  finds">
            <a:extLst>
              <a:ext uri="{FF2B5EF4-FFF2-40B4-BE49-F238E27FC236}">
                <a16:creationId xmlns:a16="http://schemas.microsoft.com/office/drawing/2014/main" id="{36A3937A-4CC6-50C8-5256-E839B7A03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8726" y="4013664"/>
            <a:ext cx="5345696" cy="35606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500"/>
                                        <p:tgtEl>
                                          <p:spTgt spid="3">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ox(in)">
                                      <p:cBhvr>
                                        <p:cTn id="16" dur="500"/>
                                        <p:tgtEl>
                                          <p:spTgt spid="3">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ox(i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242"/>
                                        </p:tgtEl>
                                        <p:attrNameLst>
                                          <p:attrName>style.visibility</p:attrName>
                                        </p:attrNameLst>
                                      </p:cBhvr>
                                      <p:to>
                                        <p:strVal val="visible"/>
                                      </p:to>
                                    </p:set>
                                    <p:anim calcmode="lin" valueType="num">
                                      <p:cBhvr>
                                        <p:cTn id="27" dur="500" fill="hold"/>
                                        <p:tgtEl>
                                          <p:spTgt spid="10242"/>
                                        </p:tgtEl>
                                        <p:attrNameLst>
                                          <p:attrName>ppt_w</p:attrName>
                                        </p:attrNameLst>
                                      </p:cBhvr>
                                      <p:tavLst>
                                        <p:tav tm="0">
                                          <p:val>
                                            <p:fltVal val="0"/>
                                          </p:val>
                                        </p:tav>
                                        <p:tav tm="100000">
                                          <p:val>
                                            <p:strVal val="#ppt_w"/>
                                          </p:val>
                                        </p:tav>
                                      </p:tavLst>
                                    </p:anim>
                                    <p:anim calcmode="lin" valueType="num">
                                      <p:cBhvr>
                                        <p:cTn id="28" dur="500" fill="hold"/>
                                        <p:tgtEl>
                                          <p:spTgt spid="10242"/>
                                        </p:tgtEl>
                                        <p:attrNameLst>
                                          <p:attrName>ppt_h</p:attrName>
                                        </p:attrNameLst>
                                      </p:cBhvr>
                                      <p:tavLst>
                                        <p:tav tm="0">
                                          <p:val>
                                            <p:fltVal val="0"/>
                                          </p:val>
                                        </p:tav>
                                        <p:tav tm="100000">
                                          <p:val>
                                            <p:strVal val="#ppt_h"/>
                                          </p:val>
                                        </p:tav>
                                      </p:tavLst>
                                    </p:anim>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885657-A531-31F5-4168-B5CA84444D1C}"/>
              </a:ext>
            </a:extLst>
          </p:cNvPr>
          <p:cNvPicPr>
            <a:picLocks noChangeAspect="1"/>
          </p:cNvPicPr>
          <p:nvPr/>
        </p:nvPicPr>
        <p:blipFill>
          <a:blip r:embed="rId2">
            <a:alphaModFix amt="43000"/>
          </a:blip>
          <a:stretch>
            <a:fillRect/>
          </a:stretch>
        </p:blipFill>
        <p:spPr>
          <a:xfrm>
            <a:off x="114300" y="0"/>
            <a:ext cx="14401800" cy="8229600"/>
          </a:xfrm>
          <a:prstGeom prst="rect">
            <a:avLst/>
          </a:prstGeom>
        </p:spPr>
      </p:pic>
      <p:pic>
        <p:nvPicPr>
          <p:cNvPr id="57346" name="Picture 2" descr="http://grahamaustin.pbworks.com/f/1222191095/Elaboration%20Likelihood%20Mod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2558" y="2862617"/>
            <a:ext cx="8187842" cy="5335078"/>
          </a:xfrm>
          <a:prstGeom prst="rect">
            <a:avLst/>
          </a:prstGeom>
          <a:noFill/>
        </p:spPr>
      </p:pic>
      <p:sp>
        <p:nvSpPr>
          <p:cNvPr id="3" name="Plassholder for innhold 2"/>
          <p:cNvSpPr>
            <a:spLocks noGrp="1"/>
          </p:cNvSpPr>
          <p:nvPr>
            <p:ph idx="1"/>
          </p:nvPr>
        </p:nvSpPr>
        <p:spPr/>
        <p:txBody>
          <a:bodyPr/>
          <a:lstStyle/>
          <a:p>
            <a:r>
              <a:rPr lang="nb-NO" dirty="0"/>
              <a:t>ELM </a:t>
            </a:r>
            <a:r>
              <a:rPr lang="nb-NO" sz="2400" dirty="0"/>
              <a:t>(Petty &amp; Cacioppo, 1986) </a:t>
            </a:r>
            <a:r>
              <a:rPr lang="nb-NO" dirty="0"/>
              <a:t>e</a:t>
            </a:r>
            <a:r>
              <a:rPr lang="nb-NO" dirty="0"/>
              <a:t> Modello euristico-sistematico </a:t>
            </a:r>
            <a:r>
              <a:rPr lang="nb-NO" sz="2400" dirty="0"/>
              <a:t>(Chaiken, 1987)</a:t>
            </a:r>
          </a:p>
          <a:p>
            <a:r>
              <a:rPr lang="nb-NO" dirty="0"/>
              <a:t>Percorso centrale - cosciente</a:t>
            </a:r>
          </a:p>
          <a:p>
            <a:r>
              <a:rPr lang="nb-NO" dirty="0"/>
              <a:t>Percorso euristico - periferico </a:t>
            </a:r>
          </a:p>
          <a:p>
            <a:endParaRPr lang="nb-NO" dirty="0"/>
          </a:p>
        </p:txBody>
      </p:sp>
      <p:sp>
        <p:nvSpPr>
          <p:cNvPr id="6" name="Tittel 1">
            <a:extLst>
              <a:ext uri="{FF2B5EF4-FFF2-40B4-BE49-F238E27FC236}">
                <a16:creationId xmlns:a16="http://schemas.microsoft.com/office/drawing/2014/main" id="{5DA356A3-E350-5CD6-CD62-157F3ACD504D}"/>
              </a:ext>
            </a:extLst>
          </p:cNvPr>
          <p:cNvSpPr>
            <a:spLocks noGrp="1"/>
          </p:cNvSpPr>
          <p:nvPr>
            <p:ph type="title"/>
          </p:nvPr>
        </p:nvSpPr>
        <p:spPr>
          <a:xfrm>
            <a:off x="1005840" y="438150"/>
            <a:ext cx="12618720" cy="1590676"/>
          </a:xfrm>
        </p:spPr>
        <p:txBody>
          <a:bodyPr/>
          <a:lstStyle/>
          <a:p>
            <a:r>
              <a:rPr lang="nb-NO" dirty="0"/>
              <a:t>Atteggiamenti e convinzioni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7346"/>
                                        </p:tgtEl>
                                        <p:attrNameLst>
                                          <p:attrName>style.visibility</p:attrName>
                                        </p:attrNameLst>
                                      </p:cBhvr>
                                      <p:to>
                                        <p:strVal val="visible"/>
                                      </p:to>
                                    </p:set>
                                    <p:animEffect transition="in" filter="checkerboard(across)">
                                      <p:cBhvr>
                                        <p:cTn id="11" dur="500"/>
                                        <p:tgtEl>
                                          <p:spTgt spid="57346"/>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ox(in)">
                                      <p:cBhvr>
                                        <p:cTn id="15" dur="500"/>
                                        <p:tgtEl>
                                          <p:spTgt spid="3">
                                            <p:txEl>
                                              <p:pRg st="1" end="1"/>
                                            </p:txEl>
                                          </p:spTgt>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ox(in)">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51E650-1F0C-B528-545B-71A9344CF239}"/>
              </a:ext>
            </a:extLst>
          </p:cNvPr>
          <p:cNvPicPr>
            <a:picLocks noChangeAspect="1"/>
          </p:cNvPicPr>
          <p:nvPr/>
        </p:nvPicPr>
        <p:blipFill>
          <a:blip r:embed="rId2">
            <a:alphaModFix amt="11000"/>
          </a:blip>
          <a:stretch>
            <a:fillRect/>
          </a:stretch>
        </p:blipFill>
        <p:spPr>
          <a:xfrm>
            <a:off x="114300" y="0"/>
            <a:ext cx="14401800" cy="8229600"/>
          </a:xfrm>
          <a:prstGeom prst="rect">
            <a:avLst/>
          </a:prstGeom>
        </p:spPr>
      </p:pic>
      <p:sp>
        <p:nvSpPr>
          <p:cNvPr id="3" name="Plassholder for innhold 2"/>
          <p:cNvSpPr>
            <a:spLocks noGrp="1"/>
          </p:cNvSpPr>
          <p:nvPr>
            <p:ph idx="1"/>
          </p:nvPr>
        </p:nvSpPr>
        <p:spPr/>
        <p:txBody>
          <a:bodyPr/>
          <a:lstStyle/>
          <a:p>
            <a:r>
              <a:rPr lang="nb-NO" dirty="0"/>
              <a:t>Distorsioni cognitive </a:t>
            </a:r>
            <a:r>
              <a:rPr lang="nb-NO" sz="1920" dirty="0"/>
              <a:t>(codice delle distorsioni cognitive)</a:t>
            </a:r>
          </a:p>
          <a:p>
            <a:pPr lvl="1"/>
            <a:r>
              <a:rPr lang="nb-NO" dirty="0" err="1"/>
              <a:t>Ancoraggio </a:t>
            </a:r>
            <a:r>
              <a:rPr lang="nb-NO" dirty="0"/>
              <a:t>e </a:t>
            </a:r>
            <a:r>
              <a:rPr lang="nb-NO" dirty="0" err="1"/>
              <a:t>aggiustamento </a:t>
            </a:r>
            <a:r>
              <a:rPr lang="nb-NO" sz="1920" dirty="0"/>
              <a:t>(</a:t>
            </a:r>
            <a:r>
              <a:rPr lang="nb-NO" sz="1920" dirty="0"/>
              <a:t> , </a:t>
            </a:r>
            <a:r>
              <a:rPr lang="nb-NO" sz="1920" dirty="0" err="1"/>
              <a:t>Tversky </a:t>
            </a:r>
            <a:r>
              <a:rPr lang="nb-NO" sz="1920" dirty="0"/>
              <a:t>&amp; </a:t>
            </a:r>
            <a:r>
              <a:rPr lang="nb-NO" sz="1920" dirty="0" err="1"/>
              <a:t>Kahnemann</a:t>
            </a:r>
            <a:r>
              <a:rPr lang="nb-NO" sz="1920" dirty="0"/>
              <a:t>, 1974)</a:t>
            </a:r>
          </a:p>
          <a:p>
            <a:pPr lvl="1"/>
            <a:r>
              <a:rPr lang="nb-NO" dirty="0"/>
              <a:t>Pregiudizio </a:t>
            </a:r>
            <a:r>
              <a:rPr lang="nb-NO" dirty="0" err="1"/>
              <a:t>di conferma </a:t>
            </a:r>
            <a:r>
              <a:rPr lang="nb-NO" sz="2400" dirty="0"/>
              <a:t>(</a:t>
            </a:r>
            <a:r>
              <a:rPr lang="nb-NO" sz="2400" dirty="0" err="1"/>
              <a:t>Plous</a:t>
            </a:r>
            <a:r>
              <a:rPr lang="nb-NO" sz="2400" dirty="0"/>
              <a:t>, 1993)</a:t>
            </a:r>
          </a:p>
          <a:p>
            <a:pPr lvl="2"/>
            <a:r>
              <a:rPr lang="nb-NO" dirty="0" err="1"/>
              <a:t>Polarizzazione </a:t>
            </a:r>
            <a:r>
              <a:rPr lang="nb-NO" dirty="0" err="1"/>
              <a:t>dell'atteggiamento (</a:t>
            </a:r>
            <a:r>
              <a:rPr lang="nb-NO" dirty="0" err="1"/>
              <a:t> )</a:t>
            </a:r>
            <a:endParaRPr lang="nb-NO" dirty="0"/>
          </a:p>
          <a:p>
            <a:pPr lvl="1"/>
            <a:r>
              <a:rPr lang="nb-NO" dirty="0"/>
              <a:t>Pregiudizio </a:t>
            </a:r>
            <a:r>
              <a:rPr lang="nb-NO" dirty="0" err="1"/>
              <a:t>di convinzione </a:t>
            </a:r>
            <a:r>
              <a:rPr lang="nb-NO" sz="2400" dirty="0"/>
              <a:t>(</a:t>
            </a:r>
            <a:r>
              <a:rPr lang="nb-NO" sz="2400" dirty="0" err="1"/>
              <a:t>Markovits</a:t>
            </a:r>
            <a:r>
              <a:rPr lang="nb-NO" sz="2400" dirty="0"/>
              <a:t>, 1989)</a:t>
            </a:r>
          </a:p>
        </p:txBody>
      </p:sp>
      <p:sp>
        <p:nvSpPr>
          <p:cNvPr id="6" name="Tittel 1">
            <a:extLst>
              <a:ext uri="{FF2B5EF4-FFF2-40B4-BE49-F238E27FC236}">
                <a16:creationId xmlns:a16="http://schemas.microsoft.com/office/drawing/2014/main" id="{95BE2CB7-D2AB-150A-20E0-954281E2437C}"/>
              </a:ext>
            </a:extLst>
          </p:cNvPr>
          <p:cNvSpPr>
            <a:spLocks noGrp="1"/>
          </p:cNvSpPr>
          <p:nvPr>
            <p:ph type="title"/>
          </p:nvPr>
        </p:nvSpPr>
        <p:spPr>
          <a:xfrm>
            <a:off x="1005840" y="438150"/>
            <a:ext cx="12618720" cy="1590676"/>
          </a:xfrm>
        </p:spPr>
        <p:txBody>
          <a:bodyPr/>
          <a:lstStyle/>
          <a:p>
            <a:r>
              <a:rPr lang="nb-NO" dirty="0"/>
              <a:t>Atteggiamenti e credenze</a:t>
            </a:r>
          </a:p>
        </p:txBody>
      </p:sp>
      <p:pic>
        <p:nvPicPr>
          <p:cNvPr id="7" name="Picture 6">
            <a:extLst>
              <a:ext uri="{FF2B5EF4-FFF2-40B4-BE49-F238E27FC236}">
                <a16:creationId xmlns:a16="http://schemas.microsoft.com/office/drawing/2014/main" id="{C8CAC4A1-8C9C-4192-7A22-B868A52B9AC8}"/>
              </a:ext>
            </a:extLst>
          </p:cNvPr>
          <p:cNvPicPr>
            <a:picLocks noChangeAspect="1"/>
          </p:cNvPicPr>
          <p:nvPr/>
        </p:nvPicPr>
        <p:blipFill>
          <a:blip r:embed="rId3"/>
          <a:stretch>
            <a:fillRect/>
          </a:stretch>
        </p:blipFill>
        <p:spPr>
          <a:xfrm>
            <a:off x="7128067" y="3646965"/>
            <a:ext cx="6858000" cy="3600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heckerboard(across)">
                                      <p:cBhvr>
                                        <p:cTn id="14" dur="500"/>
                                        <p:tgtEl>
                                          <p:spTgt spid="3">
                                            <p:txEl>
                                              <p:pRg st="1" end="1"/>
                                            </p:txEl>
                                          </p:spTgt>
                                        </p:tgtEl>
                                      </p:cBhvr>
                                    </p:animEffect>
                                  </p:childTnLst>
                                </p:cTn>
                              </p:par>
                            </p:childTnLst>
                          </p:cTn>
                        </p:par>
                        <p:par>
                          <p:cTn id="15" fill="hold">
                            <p:stCondLst>
                              <p:cond delay="1000"/>
                            </p:stCondLst>
                            <p:childTnLst>
                              <p:par>
                                <p:cTn id="16" presetID="5" presetClass="entr" presetSubtype="1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par>
                          <p:cTn id="19" fill="hold">
                            <p:stCondLst>
                              <p:cond delay="1500"/>
                            </p:stCondLst>
                            <p:childTnLst>
                              <p:par>
                                <p:cTn id="20" presetID="5" presetClass="entr" presetSubtype="10"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par>
                          <p:cTn id="23" fill="hold">
                            <p:stCondLst>
                              <p:cond delay="2000"/>
                            </p:stCondLst>
                            <p:childTnLst>
                              <p:par>
                                <p:cTn id="24" presetID="5" presetClass="entr" presetSubtype="10"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heckerboard(across)">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16="http://schemas.microsoft.com/office/drawing/2014/main" xmlns:adec="http://schemas.microsoft.com/office/drawing/2017/decorative" xmlns:p16="http://schemas.microsoft.com/office/powerpoint/2015/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4" name="Titel 1">
            <a:extLst>
              <a:ext uri="{FF2B5EF4-FFF2-40B4-BE49-F238E27FC236}">
                <a16:creationId xmlns:a16="http://schemas.microsoft.com/office/drawing/2014/main" id="{2A8F4909-A7AE-4CCA-A7F9-B58C3A7A5598}"/>
              </a:ext>
            </a:extLst>
          </p:cNvPr>
          <p:cNvSpPr txBox="1">
            <a:spLocks/>
          </p:cNvSpPr>
          <p:nvPr/>
        </p:nvSpPr>
        <p:spPr>
          <a:xfrm>
            <a:off x="8378190" y="1970103"/>
            <a:ext cx="5269229" cy="1588127"/>
          </a:xfrm>
          <a:prstGeom prst="rect">
            <a:avLst/>
          </a:prstGeom>
        </p:spPr>
        <p:txBody>
          <a:bodyPr vert="horz" lIns="109728" tIns="54864" rIns="109728" bIns="54864"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spcAft>
                <a:spcPts val="720"/>
              </a:spcAft>
            </a:pPr>
            <a:r>
              <a:rPr lang="en-US" sz="4800">
                <a:solidFill>
                  <a:prstClr val="white"/>
                </a:solidFill>
                <a:latin typeface="Aptos Display" panose="02110004020202020204"/>
              </a:rPr>
              <a:t>Altri fattori relativi al destinatario</a:t>
            </a:r>
          </a:p>
        </p:txBody>
      </p:sp>
      <p:pic>
        <p:nvPicPr>
          <p:cNvPr id="2" name="Picture 1">
            <a:extLst>
              <a:ext uri="{FF2B5EF4-FFF2-40B4-BE49-F238E27FC236}">
                <a16:creationId xmlns:a16="http://schemas.microsoft.com/office/drawing/2014/main" id="{9376D3AA-115D-58A2-BEB4-E0EA89C362D7}"/>
              </a:ext>
            </a:extLst>
          </p:cNvPr>
          <p:cNvPicPr>
            <a:picLocks noChangeAspect="1"/>
          </p:cNvPicPr>
          <p:nvPr/>
        </p:nvPicPr>
        <p:blipFill>
          <a:blip r:embed="rId3"/>
          <a:srcRect l="21434" r="15571"/>
          <a:stretch/>
        </p:blipFill>
        <p:spPr>
          <a:xfrm>
            <a:off x="992506" y="1798321"/>
            <a:ext cx="6313170" cy="5612130"/>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1" name="Group 10">
            <a:extLst>
              <a:ext uri="{FF2B5EF4-FFF2-40B4-BE49-F238E27FC236}">
                <a16:creationId xmlns:a16="http://schemas.microsoft.com/office/drawing/2014/main" id="{0EAC7AFE-68C0-41EB-A1C7-108E60D7C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2506" y="5754645"/>
            <a:ext cx="6313170" cy="1692787"/>
            <a:chOff x="827088" y="4795537"/>
            <a:chExt cx="5260975" cy="1410656"/>
          </a:xfrm>
        </p:grpSpPr>
        <p:sp>
          <p:nvSpPr>
            <p:cNvPr id="12" name="Freeform: Shape 11">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sp>
          <p:nvSpPr>
            <p:cNvPr id="13" name="Freeform: Shape 12">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grpSp>
      <p:sp>
        <p:nvSpPr>
          <p:cNvPr id="3" name="Inhaltsplatzhalter 2">
            <a:extLst>
              <a:ext uri="{FF2B5EF4-FFF2-40B4-BE49-F238E27FC236}">
                <a16:creationId xmlns:a16="http://schemas.microsoft.com/office/drawing/2014/main" id="{C2C0CBA1-F19D-40E0-9F71-C238730E3213}"/>
              </a:ext>
            </a:extLst>
          </p:cNvPr>
          <p:cNvSpPr>
            <a:spLocks noGrp="1"/>
          </p:cNvSpPr>
          <p:nvPr>
            <p:ph idx="1"/>
          </p:nvPr>
        </p:nvSpPr>
        <p:spPr>
          <a:xfrm>
            <a:off x="8378191" y="3775680"/>
            <a:ext cx="5269229" cy="3218400"/>
          </a:xfrm>
        </p:spPr>
        <p:txBody>
          <a:bodyPr vert="horz" lIns="109728" tIns="54864" rIns="109728" bIns="54864" rtlCol="0">
            <a:normAutofit/>
          </a:bodyPr>
          <a:lstStyle/>
          <a:p>
            <a:r>
              <a:rPr lang="en-US" sz="2280" dirty="0">
                <a:solidFill>
                  <a:schemeClr val="bg1">
                    <a:alpha val="80000"/>
                  </a:schemeClr>
                </a:solidFill>
              </a:rPr>
              <a:t>Esposizione selettiva: selezionare i canali che corrispondono alle convinzioni e alle predisposizioni</a:t>
            </a:r>
          </a:p>
          <a:p>
            <a:r>
              <a:rPr lang="en-US" sz="2280" dirty="0">
                <a:solidFill>
                  <a:schemeClr val="bg1">
                    <a:alpha val="80000"/>
                  </a:schemeClr>
                </a:solidFill>
              </a:rPr>
              <a:t>Ridurre la "dissonanza cognitiva", aumentare la coerenza</a:t>
            </a:r>
          </a:p>
          <a:p>
            <a:r>
              <a:rPr lang="en-US" sz="2280" dirty="0">
                <a:solidFill>
                  <a:schemeClr val="bg1">
                    <a:alpha val="80000"/>
                  </a:schemeClr>
                </a:solidFill>
              </a:rPr>
              <a:t>Social network: la selezione passa dalla scelta delle fonti alla scelta dei messaggi (indirettamente tramite amici e comportamenti precedenti)</a:t>
            </a:r>
          </a:p>
        </p:txBody>
      </p:sp>
    </p:spTree>
    <p:custDataLst>
      <p:tags r:id="rId1"/>
    </p:custDataLst>
    <p:extLst>
      <p:ext uri="{BB962C8B-B14F-4D97-AF65-F5344CB8AC3E}">
        <p14:creationId xmlns:p14="http://schemas.microsoft.com/office/powerpoint/2010/main" val="189707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16="http://schemas.microsoft.com/office/drawing/2014/main" xmlns:adec="http://schemas.microsoft.com/office/drawing/2017/decorative" xmlns:p16="http://schemas.microsoft.com/office/powerpoint/2015/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4630399" cy="82288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 y="1459916"/>
            <a:ext cx="877825" cy="808152"/>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096" y="736745"/>
            <a:ext cx="13088984" cy="22729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F03EB274-7B41-4F25-8B39-2B3755A6D90E}"/>
              </a:ext>
            </a:extLst>
          </p:cNvPr>
          <p:cNvSpPr>
            <a:spLocks noGrp="1"/>
          </p:cNvSpPr>
          <p:nvPr>
            <p:ph type="title"/>
          </p:nvPr>
        </p:nvSpPr>
        <p:spPr>
          <a:xfrm>
            <a:off x="1252357" y="971878"/>
            <a:ext cx="11931259" cy="1865376"/>
          </a:xfrm>
        </p:spPr>
        <p:txBody>
          <a:bodyPr anchor="ctr">
            <a:normAutofit/>
          </a:bodyPr>
          <a:lstStyle/>
          <a:p>
            <a:r>
              <a:rPr lang="de-DE" sz="5760"/>
              <a:t>Ordine del giorno</a:t>
            </a:r>
          </a:p>
        </p:txBody>
      </p:sp>
      <p:sp>
        <p:nvSpPr>
          <p:cNvPr id="3" name="Inhaltsplatzhalter 2">
            <a:extLst>
              <a:ext uri="{FF2B5EF4-FFF2-40B4-BE49-F238E27FC236}">
                <a16:creationId xmlns:a16="http://schemas.microsoft.com/office/drawing/2014/main" id="{DA96789A-43BA-4F1B-9C23-5E8C8E8D2686}"/>
              </a:ext>
            </a:extLst>
          </p:cNvPr>
          <p:cNvSpPr>
            <a:spLocks noGrp="1"/>
          </p:cNvSpPr>
          <p:nvPr>
            <p:ph idx="1"/>
          </p:nvPr>
        </p:nvSpPr>
        <p:spPr>
          <a:xfrm>
            <a:off x="1254034" y="3621026"/>
            <a:ext cx="11929583" cy="3749590"/>
          </a:xfrm>
        </p:spPr>
        <p:txBody>
          <a:bodyPr anchor="ctr">
            <a:normAutofit/>
          </a:bodyPr>
          <a:lstStyle/>
          <a:p>
            <a:r>
              <a:rPr lang="de-DE" sz="2880" dirty="0"/>
              <a:t>Informazioni</a:t>
            </a:r>
          </a:p>
          <a:p>
            <a:r>
              <a:rPr lang="de-DE" sz="2880" dirty="0" err="1"/>
              <a:t>Teorie</a:t>
            </a:r>
            <a:r>
              <a:rPr lang="de-DE" sz="2880" dirty="0"/>
              <a:t> psicologiche</a:t>
            </a:r>
            <a:endParaRPr lang="de-DE" sz="2880" dirty="0"/>
          </a:p>
          <a:p>
            <a:r>
              <a:rPr lang="de-DE" sz="2880" dirty="0"/>
              <a:t>Deep </a:t>
            </a:r>
            <a:r>
              <a:rPr lang="de-DE" sz="2880" dirty="0" err="1"/>
              <a:t>fake</a:t>
            </a:r>
            <a:endParaRPr lang="de-DE" sz="2880" dirty="0"/>
          </a:p>
          <a:p>
            <a:r>
              <a:rPr lang="de-DE" sz="2880" dirty="0"/>
              <a:t>Ricerca</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5840" y="7782376"/>
            <a:ext cx="1261872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208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30.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DE5818-03DB-BC26-AE92-F7923B79451C}"/>
              </a:ext>
            </a:extLst>
          </p:cNvPr>
          <p:cNvPicPr>
            <a:picLocks noChangeAspect="1"/>
          </p:cNvPicPr>
          <p:nvPr/>
        </p:nvPicPr>
        <p:blipFill>
          <a:blip r:embed="rId3">
            <a:alphaModFix amt="56000"/>
          </a:blip>
          <a:stretch>
            <a:fillRect/>
          </a:stretch>
        </p:blipFill>
        <p:spPr>
          <a:xfrm>
            <a:off x="114300" y="0"/>
            <a:ext cx="14401800" cy="8229600"/>
          </a:xfrm>
          <a:prstGeom prst="rect">
            <a:avLst/>
          </a:prstGeom>
        </p:spPr>
      </p:pic>
      <p:sp>
        <p:nvSpPr>
          <p:cNvPr id="3" name="Plassholder for innhold 2"/>
          <p:cNvSpPr>
            <a:spLocks noGrp="1"/>
          </p:cNvSpPr>
          <p:nvPr>
            <p:ph idx="1"/>
          </p:nvPr>
        </p:nvSpPr>
        <p:spPr/>
        <p:txBody>
          <a:bodyPr/>
          <a:lstStyle/>
          <a:p>
            <a:r>
              <a:rPr lang="nb-NO" dirty="0"/>
              <a:t>Mittente, messaggio e destinatario (e canale)</a:t>
            </a:r>
          </a:p>
          <a:p>
            <a:r>
              <a:rPr lang="nb-NO" dirty="0"/>
              <a:t>Richieste multiple</a:t>
            </a:r>
          </a:p>
          <a:p>
            <a:pPr lvl="1"/>
            <a:r>
              <a:rPr lang="nb-NO" dirty="0" err="1"/>
              <a:t>Piede nella </a:t>
            </a:r>
            <a:r>
              <a:rPr lang="nb-NO" dirty="0" err="1"/>
              <a:t>porta dell'</a:t>
            </a:r>
            <a:r>
              <a:rPr lang="nb-NO" dirty="0" err="1"/>
              <a:t> </a:t>
            </a:r>
            <a:endParaRPr lang="nb-NO" dirty="0"/>
          </a:p>
          <a:p>
            <a:pPr lvl="1"/>
            <a:r>
              <a:rPr lang="nb-NO" dirty="0" err="1"/>
              <a:t>Porta in faccia</a:t>
            </a:r>
            <a:endParaRPr lang="nb-NO" dirty="0"/>
          </a:p>
          <a:p>
            <a:pPr lvl="1"/>
            <a:r>
              <a:rPr lang="nb-NO" dirty="0" err="1"/>
              <a:t>Offerta al ribasso</a:t>
            </a:r>
            <a:endParaRPr lang="nb-NO" dirty="0"/>
          </a:p>
          <a:p>
            <a:r>
              <a:rPr lang="nb-NO" dirty="0" err="1"/>
              <a:t>Cialdini </a:t>
            </a:r>
            <a:r>
              <a:rPr lang="nb-NO" dirty="0"/>
              <a:t>(2001)</a:t>
            </a:r>
          </a:p>
        </p:txBody>
      </p:sp>
      <p:pic>
        <p:nvPicPr>
          <p:cNvPr id="55298" name="Picture 2" descr="http://t0.gstatic.com/images?q=tbn:ANd9GcSn9xf5pIMzb3s9c-mp9jBSYAI2rhsNdv8kbe63QjoXD7TC5R5Zo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9676" y="274604"/>
            <a:ext cx="4354884" cy="4782234"/>
          </a:xfrm>
          <a:prstGeom prst="rect">
            <a:avLst/>
          </a:prstGeom>
          <a:noFill/>
        </p:spPr>
      </p:pic>
      <p:sp>
        <p:nvSpPr>
          <p:cNvPr id="6" name="Tittel 1">
            <a:extLst>
              <a:ext uri="{FF2B5EF4-FFF2-40B4-BE49-F238E27FC236}">
                <a16:creationId xmlns:a16="http://schemas.microsoft.com/office/drawing/2014/main" id="{3E70CECF-C169-7B44-0CD5-7B93010F7EE2}"/>
              </a:ext>
            </a:extLst>
          </p:cNvPr>
          <p:cNvSpPr>
            <a:spLocks noGrp="1"/>
          </p:cNvSpPr>
          <p:nvPr>
            <p:ph type="title"/>
          </p:nvPr>
        </p:nvSpPr>
        <p:spPr>
          <a:xfrm>
            <a:off x="1005840" y="438150"/>
            <a:ext cx="12618720" cy="1590676"/>
          </a:xfrm>
        </p:spPr>
        <p:txBody>
          <a:bodyPr/>
          <a:lstStyle/>
          <a:p>
            <a:r>
              <a:rPr lang="nb-NO" dirty="0"/>
              <a:t>Atteggiamenti e convinzioni Interazioni</a:t>
            </a:r>
          </a:p>
        </p:txBody>
      </p:sp>
      <p:pic>
        <p:nvPicPr>
          <p:cNvPr id="8" name="Picture 7">
            <a:extLst>
              <a:ext uri="{FF2B5EF4-FFF2-40B4-BE49-F238E27FC236}">
                <a16:creationId xmlns:a16="http://schemas.microsoft.com/office/drawing/2014/main" id="{B9AD3D9C-F010-E9CA-241B-437E9620284D}"/>
              </a:ext>
            </a:extLst>
          </p:cNvPr>
          <p:cNvPicPr>
            <a:picLocks noChangeAspect="1"/>
          </p:cNvPicPr>
          <p:nvPr/>
        </p:nvPicPr>
        <p:blipFill>
          <a:blip r:embed="rId5"/>
          <a:stretch>
            <a:fillRect/>
          </a:stretch>
        </p:blipFill>
        <p:spPr>
          <a:xfrm>
            <a:off x="5103629" y="4153070"/>
            <a:ext cx="2642222" cy="394951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300"/>
                                        <p:tgtEl>
                                          <p:spTgt spid="8"/>
                                        </p:tgtEl>
                                      </p:cBhvr>
                                    </p:animEffect>
                                  </p:child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down)">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14="http://schemas.microsoft.com/office/drawing/2010/main" xmlns:a16="http://schemas.microsoft.com/office/drawing/2014/main" xmlns:mc="http://schemas.openxmlformats.org/markup-compatibility/2006" xmlns:p14="http://schemas.microsoft.com/office/powerpoint/2010/main" xmlns:iact="http://schemas.microsoft.com/office/powerpoint/2014/inkAction" xmlns:p15="http://schemas.microsoft.com/office/powerpoint/2012/main"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p:cNvSpPr txBox="1">
            <a:spLocks noGrp="1"/>
          </p:cNvSpPr>
          <p:nvPr>
            <p:ph type="title"/>
          </p:nvPr>
        </p:nvSpPr>
        <p:spPr>
          <a:prstGeom prst="rect">
            <a:avLst/>
          </a:prstGeom>
        </p:spPr>
        <p:txBody>
          <a:bodyPr spcFirstLastPara="1" vert="horz" wrap="square" lIns="109720" tIns="54840" rIns="109720" bIns="54840" rtlCol="0" anchor="ctr" anchorCtr="0">
            <a:noAutofit/>
          </a:bodyPr>
          <a:lstStyle/>
          <a:p>
            <a:pPr>
              <a:spcBef>
                <a:spcPts val="0"/>
              </a:spcBef>
            </a:pPr>
            <a:r>
              <a:rPr lang="nb-NO" dirty="0" err="1"/>
              <a:t>Influenza</a:t>
            </a:r>
            <a:r>
              <a:rPr lang="nb-NO" dirty="0"/>
              <a:t>: </a:t>
            </a:r>
            <a:r>
              <a:rPr lang="nb-NO" dirty="0" err="1"/>
              <a:t>coerenza </a:t>
            </a:r>
            <a:r>
              <a:rPr lang="nb-NO" dirty="0"/>
              <a:t>e </a:t>
            </a:r>
            <a:r>
              <a:rPr lang="nb-NO" dirty="0" err="1"/>
              <a:t>impegno</a:t>
            </a:r>
            <a:br>
              <a:rPr lang="nb-NO" dirty="0"/>
            </a:br>
            <a:r>
              <a:rPr lang="nb-NO" dirty="0"/>
              <a:t>&amp; </a:t>
            </a:r>
            <a:r>
              <a:rPr lang="nb-NO" dirty="0" err="1"/>
              <a:t>Effetti </a:t>
            </a:r>
            <a:r>
              <a:rPr lang="nb-NO" dirty="0" err="1"/>
              <a:t>di</a:t>
            </a:r>
            <a:r>
              <a:rPr lang="nb-NO" dirty="0"/>
              <a:t> mera </a:t>
            </a:r>
            <a:r>
              <a:rPr lang="nb-NO" dirty="0" err="1"/>
              <a:t>esposizione</a:t>
            </a:r>
            <a:r>
              <a:rPr lang="nb-NO" dirty="0" err="1"/>
              <a:t> </a:t>
            </a:r>
            <a:endParaRPr dirty="0"/>
          </a:p>
        </p:txBody>
      </p:sp>
      <p:sp>
        <p:nvSpPr>
          <p:cNvPr id="316" name="Google Shape;316;p52"/>
          <p:cNvSpPr txBox="1">
            <a:spLocks noGrp="1"/>
          </p:cNvSpPr>
          <p:nvPr>
            <p:ph idx="1"/>
          </p:nvPr>
        </p:nvSpPr>
        <p:spPr>
          <a:prstGeom prst="rect">
            <a:avLst/>
          </a:prstGeom>
        </p:spPr>
        <p:txBody>
          <a:bodyPr spcFirstLastPara="1" vert="horz" wrap="square" lIns="109720" tIns="54840" rIns="109720" bIns="54840" rtlCol="0" anchor="t" anchorCtr="0">
            <a:noAutofit/>
          </a:bodyPr>
          <a:lstStyle/>
          <a:p>
            <a:pPr marL="0" indent="0">
              <a:spcBef>
                <a:spcPts val="1280"/>
              </a:spcBef>
              <a:buNone/>
            </a:pPr>
            <a:endParaRPr/>
          </a:p>
        </p:txBody>
      </p:sp>
      <p:pic>
        <p:nvPicPr>
          <p:cNvPr id="317" name="Google Shape;317;p5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365002" y="2329642"/>
            <a:ext cx="9265400" cy="5979880"/>
          </a:xfrm>
          <a:prstGeom prst="rect">
            <a:avLst/>
          </a:prstGeom>
          <a:noFill/>
          <a:ln>
            <a:noFill/>
          </a:ln>
        </p:spPr>
      </p:pic>
      <p:pic>
        <p:nvPicPr>
          <p:cNvPr id="318" name="Google Shape;318;p5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31522" y="4009369"/>
            <a:ext cx="8327480" cy="4439040"/>
          </a:xfrm>
          <a:prstGeom prst="rect">
            <a:avLst/>
          </a:prstGeom>
          <a:noFill/>
          <a:ln>
            <a:noFill/>
          </a:ln>
        </p:spPr>
      </p:pic>
      <p:pic>
        <p:nvPicPr>
          <p:cNvPr id="2" name="Picture 1">
            <a:extLst>
              <a:ext uri="{FF2B5EF4-FFF2-40B4-BE49-F238E27FC236}">
                <a16:creationId xmlns:a16="http://schemas.microsoft.com/office/drawing/2014/main" id="{BACBAA88-439C-454C-A694-DD0BA00025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730" y="2062498"/>
            <a:ext cx="2075128" cy="2075128"/>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7" name="Ink 6">
                <a:extLst>
                  <a:ext uri="{FF2B5EF4-FFF2-40B4-BE49-F238E27FC236}">
                    <a16:creationId xmlns:a16="http://schemas.microsoft.com/office/drawing/2014/main" id="{B336847E-EE1D-E0B7-FDF1-3ED31693CC13}"/>
                  </a:ext>
                </a:extLst>
              </p14:cNvPr>
              <p14:cNvContentPartPr/>
              <p14:nvPr>
                <p:extLst>
                  <p:ext uri="{42D2F446-02D8-4167-A562-619A0277C38B}">
                    <p15:isNarration xmlns:p15="http://schemas.microsoft.com/office/powerpoint/2012/main" val="1"/>
                  </p:ext>
                </p:extLst>
              </p14:nvPr>
            </p14:nvContentPartPr>
            <p14:xfrm>
              <a:off x="7402103" y="6892343"/>
              <a:ext cx="2" cy="2"/>
            </p14:xfrm>
          </p:contentPart>
        </mc:Choice>
        <mc:Fallback>
          <p:pic>
            <p:nvPicPr>
              <p:cNvPr id="7" name="Ink 6">
                <a:extLst>
                  <a:ext uri="{FF2B5EF4-FFF2-40B4-BE49-F238E27FC236}">
                    <a16:creationId xmlns:a16="http://schemas.microsoft.com/office/drawing/2014/main" id="{B336847E-EE1D-E0B7-FDF1-3ED31693CC13}"/>
                  </a:ext>
                </a:extLst>
              </p:cNvPr>
              <p:cNvPicPr>
                <a:picLocks noGrp="1" noRot="1" noChangeAspect="1" noMove="1" noResize="1" noEditPoints="1" noAdjustHandles="1" noChangeArrowheads="1" noChangeShapeType="1"/>
              </p:cNvPicPr>
              <p:nvPr/>
            </p:nvPicPr>
            <p:blipFill>
              <a:blip r:embed="rId8"/>
              <a:stretch>
                <a:fillRect/>
              </a:stretch>
            </p:blipFill>
            <p:spPr>
              <a:xfrm>
                <a:off x="7402103" y="6892343"/>
                <a:ext cx="2" cy="2"/>
              </a:xfrm>
              <a:prstGeom prst="rect">
                <a:avLst/>
              </a:prstGeom>
            </p:spPr>
          </p:pic>
        </mc:Fallback>
      </mc:AlternateContent>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md type="call" cmd="playFrom(0.0)">
                                      <p:cBhvr>
                                        <p:cTn id="7" dur="1" fill="hold"/>
                                        <p:tgtEl>
                                          <p:spTgt spid="7"/>
                                        </p:tgtEl>
                                      </p:cBhvr>
                                    </p:cmd>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160"/>
            <a:ext cx="14630399" cy="8239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pic>
        <p:nvPicPr>
          <p:cNvPr id="11266" name="Picture 2" descr="Protecting Elections: How to up our game against malign online actors">
            <a:extLst>
              <a:ext uri="{FF2B5EF4-FFF2-40B4-BE49-F238E27FC236}">
                <a16:creationId xmlns:a16="http://schemas.microsoft.com/office/drawing/2014/main" id="{1499FCC2-0FE4-1D88-20F4-765538AE22D4}"/>
              </a:ext>
            </a:extLst>
          </p:cNvPr>
          <p:cNvPicPr>
            <a:picLocks noChangeAspect="1" noChangeArrowheads="1"/>
          </p:cNvPicPr>
          <p:nvPr/>
        </p:nvPicPr>
        <p:blipFill>
          <a:blip r:embed="rId3">
            <a:alphaModFix amt="55000"/>
            <a:extLst>
              <a:ext uri="{28A0092B-C50C-407E-A947-70E740481C1C}">
                <a14:useLocalDpi xmlns:a14="http://schemas.microsoft.com/office/drawing/2010/main" val="0"/>
              </a:ext>
            </a:extLst>
          </a:blip>
          <a:srcRect t="444" b="872"/>
          <a:stretch/>
        </p:blipFill>
        <p:spPr bwMode="auto">
          <a:xfrm>
            <a:off x="24" y="-10928"/>
            <a:ext cx="14630376"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7690ACA-3518-4186-ADD4-52E512739A4D}"/>
              </a:ext>
            </a:extLst>
          </p:cNvPr>
          <p:cNvSpPr>
            <a:spLocks noGrp="1"/>
          </p:cNvSpPr>
          <p:nvPr>
            <p:ph type="title"/>
          </p:nvPr>
        </p:nvSpPr>
        <p:spPr>
          <a:xfrm>
            <a:off x="824201" y="709613"/>
            <a:ext cx="3840480" cy="6702743"/>
          </a:xfrm>
        </p:spPr>
        <p:txBody>
          <a:bodyPr>
            <a:normAutofit/>
          </a:bodyPr>
          <a:lstStyle/>
          <a:p>
            <a:r>
              <a:rPr lang="de-DE">
                <a:solidFill>
                  <a:srgbClr val="FFFFFF"/>
                </a:solidFill>
              </a:rPr>
              <a:t>Fattori relativi al canale</a:t>
            </a:r>
          </a:p>
        </p:txBody>
      </p:sp>
      <p:sp>
        <p:nvSpPr>
          <p:cNvPr id="11273" name="Arc 1127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060483" y="2946575"/>
            <a:ext cx="4900120" cy="490012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defRPr/>
            </a:pPr>
            <a:endParaRPr lang="en-US" sz="2160" dirty="0">
              <a:solidFill>
                <a:prstClr val="black"/>
              </a:solidFill>
              <a:latin typeface="Calibri" panose="020F0502020204030204"/>
            </a:endParaRPr>
          </a:p>
        </p:txBody>
      </p:sp>
      <p:sp>
        <p:nvSpPr>
          <p:cNvPr id="3" name="Inhaltsplatzhalter 2">
            <a:extLst>
              <a:ext uri="{FF2B5EF4-FFF2-40B4-BE49-F238E27FC236}">
                <a16:creationId xmlns:a16="http://schemas.microsoft.com/office/drawing/2014/main" id="{8A1D9B59-F134-44CA-8C6A-43133236EC6D}"/>
              </a:ext>
            </a:extLst>
          </p:cNvPr>
          <p:cNvSpPr>
            <a:spLocks noGrp="1"/>
          </p:cNvSpPr>
          <p:nvPr>
            <p:ph idx="1"/>
          </p:nvPr>
        </p:nvSpPr>
        <p:spPr>
          <a:xfrm>
            <a:off x="5336770" y="709613"/>
            <a:ext cx="8287789" cy="6702743"/>
          </a:xfrm>
        </p:spPr>
        <p:txBody>
          <a:bodyPr anchor="ctr">
            <a:normAutofit/>
          </a:bodyPr>
          <a:lstStyle/>
          <a:p>
            <a:r>
              <a:rPr lang="de-DE" sz="2640">
                <a:solidFill>
                  <a:srgbClr val="FFFFFF"/>
                </a:solidFill>
              </a:rPr>
              <a:t>Opzione per segnalare le notizie false</a:t>
            </a:r>
          </a:p>
          <a:p>
            <a:r>
              <a:rPr lang="de-DE" sz="2640">
                <a:solidFill>
                  <a:srgbClr val="FFFFFF"/>
                </a:solidFill>
              </a:rPr>
              <a:t>Avviso agli utenti quando stanno per condividere notizie false</a:t>
            </a:r>
          </a:p>
          <a:p>
            <a:r>
              <a:rPr lang="de-DE" sz="2640">
                <a:solidFill>
                  <a:srgbClr val="FFFFFF"/>
                </a:solidFill>
              </a:rPr>
              <a:t>Verificatori di fatti di terze parti</a:t>
            </a:r>
          </a:p>
          <a:p>
            <a:r>
              <a:rPr lang="de-DE" sz="2640">
                <a:solidFill>
                  <a:srgbClr val="FFFFFF"/>
                </a:solidFill>
              </a:rPr>
              <a:t>Aumento della diffusione di notizie false nelle applicazioni di social media chiuse</a:t>
            </a:r>
          </a:p>
          <a:p>
            <a:r>
              <a:rPr lang="de-DE" sz="2640">
                <a:solidFill>
                  <a:srgbClr val="FFFFFF"/>
                </a:solidFill>
              </a:rPr>
              <a:t>Risposta di WhatsApp: sospensione degli account che si comportano come bot (troppo veloci, troppi gruppi per account) -&gt; i bot imitano gli esseri umani</a:t>
            </a:r>
          </a:p>
          <a:p>
            <a:r>
              <a:rPr lang="de-DE" sz="2640">
                <a:solidFill>
                  <a:srgbClr val="FFFFFF"/>
                </a:solidFill>
              </a:rPr>
              <a:t>Dimensione limitata dei gruppi</a:t>
            </a:r>
          </a:p>
          <a:p>
            <a:r>
              <a:rPr lang="de-DE" sz="2640">
                <a:solidFill>
                  <a:srgbClr val="FFFFFF"/>
                </a:solidFill>
              </a:rPr>
              <a:t>Inoltro limitato</a:t>
            </a:r>
          </a:p>
          <a:p>
            <a:r>
              <a:rPr lang="de-DE" sz="2640">
                <a:solidFill>
                  <a:srgbClr val="FFFFFF"/>
                </a:solidFill>
              </a:rPr>
              <a:t>Indicatore di inoltro</a:t>
            </a:r>
          </a:p>
          <a:p>
            <a:endParaRPr lang="de-DE" sz="2640">
              <a:solidFill>
                <a:srgbClr val="FFFFFF"/>
              </a:solidFill>
            </a:endParaRPr>
          </a:p>
          <a:p>
            <a:pPr marL="0" indent="0">
              <a:buNone/>
            </a:pPr>
            <a:r>
              <a:rPr lang="de-DE" sz="2640">
                <a:solidFill>
                  <a:srgbClr val="FFFFFF"/>
                </a:solidFill>
              </a:rPr>
              <a:t>Risultati: rallentamento della diffusione delle fake news (nel migliore dei casi)</a:t>
            </a:r>
          </a:p>
        </p:txBody>
      </p:sp>
      <p:grpSp>
        <p:nvGrpSpPr>
          <p:cNvPr id="4" name="Group 3">
            <a:extLst>
              <a:ext uri="{FF2B5EF4-FFF2-40B4-BE49-F238E27FC236}">
                <a16:creationId xmlns:a16="http://schemas.microsoft.com/office/drawing/2014/main" id="{6338B264-436F-3864-07CA-0FD88BFA4548}"/>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6858DD32-CFFD-95E7-FB88-6CD69BB942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E0346DC-AB5D-3689-F0AE-9A95816332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090259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par>
                                <p:cTn id="48" presetID="22" presetClass="entr" presetSubtype="4" fill="hold" nodeType="withEffect">
                                  <p:stCondLst>
                                    <p:cond delay="0"/>
                                  </p:stCondLst>
                                  <p:childTnLst>
                                    <p:set>
                                      <p:cBhvr>
                                        <p:cTn id="49" dur="1" fill="hold">
                                          <p:stCondLst>
                                            <p:cond delay="0"/>
                                          </p:stCondLst>
                                        </p:cTn>
                                        <p:tgtEl>
                                          <p:spTgt spid="11266"/>
                                        </p:tgtEl>
                                        <p:attrNameLst>
                                          <p:attrName>style.visibility</p:attrName>
                                        </p:attrNameLst>
                                      </p:cBhvr>
                                      <p:to>
                                        <p:strVal val="visible"/>
                                      </p:to>
                                    </p:set>
                                    <p:animEffect transition="in" filter="wipe(down)">
                                      <p:cBhvr>
                                        <p:cTn id="5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16="http://schemas.microsoft.com/office/drawing/2014/main" xmlns:adec="http://schemas.microsoft.com/office/drawing/2017/decorative" xmlns:p16="http://schemas.microsoft.com/office/powerpoint/2015/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64" name="Rectangle 53263">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tel 1"/>
          <p:cNvSpPr>
            <a:spLocks noGrp="1"/>
          </p:cNvSpPr>
          <p:nvPr>
            <p:ph type="title"/>
          </p:nvPr>
        </p:nvSpPr>
        <p:spPr>
          <a:xfrm>
            <a:off x="8378190" y="1970103"/>
            <a:ext cx="5269229" cy="1588127"/>
          </a:xfrm>
        </p:spPr>
        <p:txBody>
          <a:bodyPr anchor="t">
            <a:normAutofit/>
          </a:bodyPr>
          <a:lstStyle/>
          <a:p>
            <a:r>
              <a:rPr lang="nb-NO" sz="4800">
                <a:solidFill>
                  <a:schemeClr val="bg1"/>
                </a:solidFill>
              </a:rPr>
              <a:t>La resistenza è inutile?</a:t>
            </a:r>
          </a:p>
        </p:txBody>
      </p:sp>
      <p:grpSp>
        <p:nvGrpSpPr>
          <p:cNvPr id="53266" name="Group 53265">
            <a:extLst>
              <a:ext uri="{FF2B5EF4-FFF2-40B4-BE49-F238E27FC236}">
                <a16:creationId xmlns:a16="http://schemas.microsoft.com/office/drawing/2014/main" id="{CC09AFE8-9934-40C0-A058-4008A3B197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2592" y="1798320"/>
            <a:ext cx="6313171" cy="5649112"/>
            <a:chOff x="6096000" y="841376"/>
            <a:chExt cx="5260976" cy="4707593"/>
          </a:xfrm>
          <a:effectLst>
            <a:outerShdw blurRad="381000" dist="152400" dir="5400000" algn="ctr" rotWithShape="0">
              <a:srgbClr val="000000">
                <a:alpha val="10000"/>
              </a:srgbClr>
            </a:outerShdw>
          </a:effectLst>
        </p:grpSpPr>
        <p:grpSp>
          <p:nvGrpSpPr>
            <p:cNvPr id="53267" name="Group 53266">
              <a:extLst>
                <a:ext uri="{FF2B5EF4-FFF2-40B4-BE49-F238E27FC236}">
                  <a16:creationId xmlns:a16="http://schemas.microsoft.com/office/drawing/2014/main" id="{23588ED6-49C5-4EAF-BBCE-DB6B4184D36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53271" name="Freeform: Shape 53270">
                <a:extLst>
                  <a:ext uri="{FF2B5EF4-FFF2-40B4-BE49-F238E27FC236}">
                    <a16:creationId xmlns:a16="http://schemas.microsoft.com/office/drawing/2014/main" id="{0149B80A-4A62-4495-AE87-F32755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sp>
            <p:nvSpPr>
              <p:cNvPr id="53272" name="Freeform: Shape 53271">
                <a:extLst>
                  <a:ext uri="{FF2B5EF4-FFF2-40B4-BE49-F238E27FC236}">
                    <a16:creationId xmlns:a16="http://schemas.microsoft.com/office/drawing/2014/main" id="{438C3DC5-5887-49A9-AABB-A9772488F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dirty="0">
                  <a:solidFill>
                    <a:prstClr val="white"/>
                  </a:solidFill>
                  <a:latin typeface="Aptos" panose="02110004020202020204"/>
                </a:endParaRPr>
              </a:p>
            </p:txBody>
          </p:sp>
        </p:grpSp>
        <p:grpSp>
          <p:nvGrpSpPr>
            <p:cNvPr id="53268" name="Group 53267">
              <a:extLst>
                <a:ext uri="{FF2B5EF4-FFF2-40B4-BE49-F238E27FC236}">
                  <a16:creationId xmlns:a16="http://schemas.microsoft.com/office/drawing/2014/main" id="{5BD695E1-00AC-49AE-93BF-22000734A8F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53269" name="Freeform: Shape 53268">
                <a:extLst>
                  <a:ext uri="{FF2B5EF4-FFF2-40B4-BE49-F238E27FC236}">
                    <a16:creationId xmlns:a16="http://schemas.microsoft.com/office/drawing/2014/main" id="{F721D808-B8BC-4568-A927-12BC276F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sp>
            <p:nvSpPr>
              <p:cNvPr id="53270" name="Freeform: Shape 53269">
                <a:extLst>
                  <a:ext uri="{FF2B5EF4-FFF2-40B4-BE49-F238E27FC236}">
                    <a16:creationId xmlns:a16="http://schemas.microsoft.com/office/drawing/2014/main" id="{7B2886F6-DE07-47C7-840F-22CD86C0D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grpSp>
      </p:grpSp>
      <p:pic>
        <p:nvPicPr>
          <p:cNvPr id="53250" name="Picture 2" descr="http://t1.gstatic.com/images?q=tbn:ANd9GcQ6e_3c8l72Hy3qlIXCxHmfrMW_p8iPnHnh0ToNT1dZS9SAFCWR"/>
          <p:cNvPicPr>
            <a:picLocks noChangeAspect="1" noChangeArrowheads="1"/>
          </p:cNvPicPr>
          <p:nvPr/>
        </p:nvPicPr>
        <p:blipFill>
          <a:blip r:embed="rId3" cstate="print">
            <a:extLst>
              <a:ext uri="{28A0092B-C50C-407E-A947-70E740481C1C}">
                <a14:useLocalDpi xmlns:a14="http://schemas.microsoft.com/office/drawing/2010/main" val="0"/>
              </a:ext>
            </a:extLst>
          </a:blip>
          <a:srcRect l="564" r="12090"/>
          <a:stretch/>
        </p:blipFill>
        <p:spPr bwMode="auto">
          <a:xfrm>
            <a:off x="2081581" y="2409669"/>
            <a:ext cx="4135190" cy="3676016"/>
          </a:xfrm>
          <a:prstGeom prst="rect">
            <a:avLst/>
          </a:prstGeom>
          <a:noFill/>
        </p:spPr>
      </p:pic>
      <p:sp>
        <p:nvSpPr>
          <p:cNvPr id="3" name="Plassholder for innhold 2"/>
          <p:cNvSpPr>
            <a:spLocks noGrp="1"/>
          </p:cNvSpPr>
          <p:nvPr>
            <p:ph idx="1"/>
          </p:nvPr>
        </p:nvSpPr>
        <p:spPr>
          <a:xfrm>
            <a:off x="8378191" y="3775680"/>
            <a:ext cx="5269229" cy="2945160"/>
          </a:xfrm>
        </p:spPr>
        <p:txBody>
          <a:bodyPr>
            <a:normAutofit/>
          </a:bodyPr>
          <a:lstStyle/>
          <a:p>
            <a:r>
              <a:rPr lang="nb-NO" sz="2400" dirty="0">
                <a:solidFill>
                  <a:schemeClr val="bg1">
                    <a:alpha val="80000"/>
                  </a:schemeClr>
                </a:solidFill>
              </a:rPr>
              <a:t>Reattanza</a:t>
            </a:r>
          </a:p>
          <a:p>
            <a:r>
              <a:rPr lang="nb-NO" sz="2400" dirty="0">
                <a:solidFill>
                  <a:schemeClr val="bg1">
                    <a:alpha val="80000"/>
                  </a:schemeClr>
                </a:solidFill>
              </a:rPr>
              <a:t>Preavviso</a:t>
            </a:r>
          </a:p>
          <a:p>
            <a:r>
              <a:rPr lang="nb-NO" sz="2400" dirty="0">
                <a:solidFill>
                  <a:schemeClr val="bg1">
                    <a:alpha val="80000"/>
                  </a:schemeClr>
                </a:solidFill>
              </a:rPr>
              <a:t>Inoculazione</a:t>
            </a:r>
          </a:p>
          <a:p>
            <a:endParaRPr lang="nb-NO" sz="2400" dirty="0">
              <a:solidFill>
                <a:schemeClr val="bg1">
                  <a:alpha val="80000"/>
                </a:schemeClr>
              </a:solidFill>
            </a:endParaRPr>
          </a:p>
          <a:p>
            <a:endParaRPr lang="nb-NO" sz="2400" dirty="0">
              <a:solidFill>
                <a:schemeClr val="bg1">
                  <a:alpha val="80000"/>
                </a:schemeClr>
              </a:solidFill>
            </a:endParaRPr>
          </a:p>
          <a:p>
            <a:r>
              <a:rPr lang="nb-NO" sz="2400" dirty="0">
                <a:solidFill>
                  <a:schemeClr val="bg1">
                    <a:alpha val="80000"/>
                  </a:schemeClr>
                </a:solidFill>
              </a:rPr>
              <a:t>Altro sulla progettazione della formazione!</a:t>
            </a:r>
          </a:p>
          <a:p>
            <a:endParaRPr lang="nb-NO" sz="2400" dirty="0">
              <a:solidFill>
                <a:schemeClr val="bg1">
                  <a:alpha val="80000"/>
                </a:schemeClr>
              </a:solidFill>
            </a:endParaRPr>
          </a:p>
        </p:txBody>
      </p:sp>
      <p:grpSp>
        <p:nvGrpSpPr>
          <p:cNvPr id="4" name="Group 3">
            <a:extLst>
              <a:ext uri="{FF2B5EF4-FFF2-40B4-BE49-F238E27FC236}">
                <a16:creationId xmlns:a16="http://schemas.microsoft.com/office/drawing/2014/main" id="{131256E7-6022-4932-4C1C-4274BB2F5D44}"/>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848035FC-FF7B-D2E0-FB72-43837B28E2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F41AFD21-9CBE-F462-6F5A-DF44F9D6C1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4630399" cy="82288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le 1">
            <a:extLst>
              <a:ext uri="{FF2B5EF4-FFF2-40B4-BE49-F238E27FC236}">
                <a16:creationId xmlns:a16="http://schemas.microsoft.com/office/drawing/2014/main" id="{A7361F0C-D7B1-05CD-FACF-DEE96628B134}"/>
              </a:ext>
            </a:extLst>
          </p:cNvPr>
          <p:cNvSpPr>
            <a:spLocks noGrp="1"/>
          </p:cNvSpPr>
          <p:nvPr>
            <p:ph type="title"/>
          </p:nvPr>
        </p:nvSpPr>
        <p:spPr>
          <a:xfrm>
            <a:off x="719531" y="815677"/>
            <a:ext cx="5006393" cy="4483848"/>
          </a:xfrm>
        </p:spPr>
        <p:txBody>
          <a:bodyPr vert="horz" lIns="109728" tIns="54864" rIns="109728" bIns="54864" rtlCol="0" anchor="b">
            <a:normAutofit/>
          </a:bodyPr>
          <a:lstStyle/>
          <a:p>
            <a:r>
              <a:rPr lang="en-US" sz="6720"/>
              <a:t>Manipolazione delle informazioni</a:t>
            </a:r>
          </a:p>
        </p:txBody>
      </p:sp>
      <p:grpSp>
        <p:nvGrpSpPr>
          <p:cNvPr id="1033" name="Group 103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99718" y="1"/>
            <a:ext cx="2935661" cy="6933370"/>
            <a:chOff x="329184" y="1"/>
            <a:chExt cx="524256" cy="5777808"/>
          </a:xfrm>
        </p:grpSpPr>
        <p:cxnSp>
          <p:nvCxnSpPr>
            <p:cNvPr id="1034" name="Straight Connector 103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35" name="Rectangle 103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grpSp>
      <p:sp>
        <p:nvSpPr>
          <p:cNvPr id="1037" name="Rectangle 103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3918" y="323189"/>
            <a:ext cx="7340135" cy="745053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1026" name="Picture 2" descr="7 icons representing the 7 commons forms of information disorder. One icon is a head laughing representing satire of parody, another is a eye mask representing imporster content, another is a hmer about to hit a nail that represents fabricated content. There is a logo of Hive mind.">
            <a:extLst>
              <a:ext uri="{FF2B5EF4-FFF2-40B4-BE49-F238E27FC236}">
                <a16:creationId xmlns:a16="http://schemas.microsoft.com/office/drawing/2014/main" id="{A6931C51-54CF-1368-12E2-C8913108717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768686" y="683156"/>
            <a:ext cx="6730596" cy="673059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0C80C96-8BE6-668D-4E46-C2CF0DE5F240}"/>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771494E4-E49D-6694-26C2-7CF7C7EFA9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3FD6D2FA-74D1-AD83-2F63-CF4D8496CF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553660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16="http://schemas.microsoft.com/office/drawing/2014/main" xmlns:adec="http://schemas.microsoft.com/office/drawing/2017/decorative" xmlns:p16="http://schemas.microsoft.com/office/powerpoint/2015/main" xmlns:ask="http://schemas.microsoft.com/office/drawing/2018/sketchyshapes"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B16F474F-E957-4A69-936D-5C359BBB1638}"/>
              </a:ext>
            </a:extLst>
          </p:cNvPr>
          <p:cNvSpPr>
            <a:spLocks noGrp="1"/>
          </p:cNvSpPr>
          <p:nvPr>
            <p:ph type="title"/>
          </p:nvPr>
        </p:nvSpPr>
        <p:spPr>
          <a:xfrm>
            <a:off x="757123" y="767424"/>
            <a:ext cx="4114800" cy="2062886"/>
          </a:xfrm>
        </p:spPr>
        <p:txBody>
          <a:bodyPr anchor="b">
            <a:normAutofit/>
          </a:bodyPr>
          <a:lstStyle/>
          <a:p>
            <a:r>
              <a:rPr lang="de-DE" sz="3600" b="1"/>
              <a:t>Tipi di fake news - Contenuti fuorvianti</a:t>
            </a:r>
          </a:p>
        </p:txBody>
      </p:sp>
      <p:sp>
        <p:nvSpPr>
          <p:cNvPr id="205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3088507"/>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3" name="Inhaltsplatzhalter 2">
            <a:extLst>
              <a:ext uri="{FF2B5EF4-FFF2-40B4-BE49-F238E27FC236}">
                <a16:creationId xmlns:a16="http://schemas.microsoft.com/office/drawing/2014/main" id="{AF111D39-A9A3-4729-9F14-B9880D44EBE7}"/>
              </a:ext>
            </a:extLst>
          </p:cNvPr>
          <p:cNvSpPr>
            <a:spLocks noGrp="1"/>
          </p:cNvSpPr>
          <p:nvPr>
            <p:ph idx="1"/>
          </p:nvPr>
        </p:nvSpPr>
        <p:spPr>
          <a:xfrm>
            <a:off x="757123" y="3368650"/>
            <a:ext cx="4114800" cy="4092854"/>
          </a:xfrm>
        </p:spPr>
        <p:txBody>
          <a:bodyPr anchor="t">
            <a:normAutofit/>
          </a:bodyPr>
          <a:lstStyle/>
          <a:p>
            <a:r>
              <a:rPr lang="de-DE" sz="2640" dirty="0" err="1"/>
              <a:t>Modifica </a:t>
            </a:r>
            <a:r>
              <a:rPr lang="de-DE" sz="2640" dirty="0" err="1"/>
              <a:t>di</a:t>
            </a:r>
            <a:r>
              <a:rPr lang="de-DE" sz="2640" dirty="0" err="1"/>
              <a:t> con </a:t>
            </a:r>
            <a:r>
              <a:rPr lang="de-DE" sz="2640" dirty="0" err="1"/>
              <a:t>omissioni</a:t>
            </a:r>
            <a:r>
              <a:rPr lang="de-DE" sz="2640" dirty="0" err="1"/>
              <a:t> </a:t>
            </a:r>
            <a:r>
              <a:rPr lang="de-DE" sz="2640" dirty="0"/>
              <a:t>, </a:t>
            </a:r>
            <a:r>
              <a:rPr lang="de-DE" sz="2640" dirty="0"/>
              <a:t>titoli</a:t>
            </a:r>
            <a:r>
              <a:rPr lang="de-DE" sz="2640" dirty="0"/>
              <a:t> </a:t>
            </a:r>
            <a:r>
              <a:rPr lang="de-DE" sz="2640" dirty="0" err="1"/>
              <a:t>fuorvianti</a:t>
            </a:r>
            <a:r>
              <a:rPr lang="de-DE" sz="2640" dirty="0"/>
              <a:t>, ecc.</a:t>
            </a:r>
          </a:p>
          <a:p>
            <a:endParaRPr lang="de-DE" sz="2640" dirty="0"/>
          </a:p>
          <a:p>
            <a:r>
              <a:rPr lang="en-GB" sz="2640" i="1" dirty="0" err="1"/>
              <a:t>Clickbaiting </a:t>
            </a:r>
            <a:r>
              <a:rPr lang="en-GB" sz="2640" i="1" dirty="0"/>
              <a:t>- contenuti il cui scopo principale è quello di attirare l'attenzione e incoraggiare i visitatori a cliccare su un link a una determinata pagina web.</a:t>
            </a:r>
            <a:endParaRPr lang="de-DE" sz="2640" i="1" dirty="0"/>
          </a:p>
        </p:txBody>
      </p:sp>
      <p:pic>
        <p:nvPicPr>
          <p:cNvPr id="2050" name="Picture 2" descr="An example of a Clickbait | Download Scientific Diagram">
            <a:extLst>
              <a:ext uri="{FF2B5EF4-FFF2-40B4-BE49-F238E27FC236}">
                <a16:creationId xmlns:a16="http://schemas.microsoft.com/office/drawing/2014/main" id="{39D4F949-9C27-6DF3-2961-D8F5F119FF6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70776" y="768096"/>
            <a:ext cx="8113222" cy="669340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707836A-44F5-FDC8-FFA1-B2D855856F2D}"/>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707F65B6-A6B2-175B-239E-1E17585A5A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EE953876-9B17-6569-502E-B32D07DF9E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852042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extLst>
    <p:ext uri="{3A86A75C-4F4B-4683-9AE1-C65F6400EC91}">
      <p14:laserTraceLst xmlns:p14="http://schemas.microsoft.com/office/powerpoint/2010/main">
        <p14:tracePtLst>
          <p14:tracePt t="28130" x="6313488" y="5589588"/>
          <p14:tracePt t="28156" x="7299325" y="5310188"/>
          <p14:tracePt t="28186" x="8201025" y="5300663"/>
          <p14:tracePt t="28221" x="9043988" y="5505450"/>
          <p14:tracePt t="28250" x="9418638" y="5607050"/>
          <p14:tracePt t="28282" x="9409113" y="5735638"/>
          <p14:tracePt t="28800" x="9596438" y="5614988"/>
          <p14:tracePt t="28825" x="10064750" y="5376863"/>
          <p14:tracePt t="56850" x="10312400" y="6637338"/>
          <p14:tracePt t="56882" x="9563100" y="6738938"/>
        </p14:tracePtLst>
      </p14:laserTraceLst>
    </p:ext>
  </p:extLst>
</p:sld>
</file>

<file path=ppt/slides/slide36.xml><?xml version="1.0" encoding="utf-8"?>
<p:sld xmlns:a16="http://schemas.microsoft.com/office/drawing/2014/main" xmlns:a14="http://schemas.microsoft.com/office/drawing/2010/main" xmlns:mc="http://schemas.openxmlformats.org/markup-compatibility/2006" xmlns:p14="http://schemas.microsoft.com/office/powerpoint/2010/main" xmlns:iact="http://schemas.microsoft.com/office/powerpoint/2014/inkAction" xmlns:p15="http://schemas.microsoft.com/office/powerpoint/2012/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BCnews.com.co - Wikipedia">
            <a:extLst>
              <a:ext uri="{FF2B5EF4-FFF2-40B4-BE49-F238E27FC236}">
                <a16:creationId xmlns:a16="http://schemas.microsoft.com/office/drawing/2014/main" id="{14B1A3E3-1D8A-429A-A996-C148F7EE2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931" y="1137276"/>
            <a:ext cx="4354830" cy="150876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BC News - Wikipedia">
            <a:extLst>
              <a:ext uri="{FF2B5EF4-FFF2-40B4-BE49-F238E27FC236}">
                <a16:creationId xmlns:a16="http://schemas.microsoft.com/office/drawing/2014/main" id="{2551CE6F-7937-4970-9C49-98552F207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5203" y="1154037"/>
            <a:ext cx="3667469" cy="127444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4A4DE3E-EE71-1139-BCEB-1E4FD74E20E0}"/>
              </a:ext>
            </a:extLst>
          </p:cNvPr>
          <p:cNvSpPr>
            <a:spLocks noGrp="1"/>
          </p:cNvSpPr>
          <p:nvPr>
            <p:ph idx="1"/>
          </p:nvPr>
        </p:nvSpPr>
        <p:spPr>
          <a:xfrm>
            <a:off x="1005840" y="5277395"/>
            <a:ext cx="12618720" cy="2134961"/>
          </a:xfrm>
        </p:spPr>
        <p:txBody>
          <a:bodyPr/>
          <a:lstStyle/>
          <a:p>
            <a:endParaRPr lang="en-GB" dirty="0"/>
          </a:p>
        </p:txBody>
      </p:sp>
      <p:sp>
        <p:nvSpPr>
          <p:cNvPr id="4" name="Titel 1">
            <a:extLst>
              <a:ext uri="{FF2B5EF4-FFF2-40B4-BE49-F238E27FC236}">
                <a16:creationId xmlns:a16="http://schemas.microsoft.com/office/drawing/2014/main" id="{399BE0CC-8C6B-8873-FFC8-3E866958E10A}"/>
              </a:ext>
            </a:extLst>
          </p:cNvPr>
          <p:cNvSpPr>
            <a:spLocks noGrp="1"/>
          </p:cNvSpPr>
          <p:nvPr>
            <p:ph type="title"/>
          </p:nvPr>
        </p:nvSpPr>
        <p:spPr>
          <a:xfrm>
            <a:off x="1005840" y="438151"/>
            <a:ext cx="12618720" cy="887730"/>
          </a:xfrm>
        </p:spPr>
        <p:txBody>
          <a:bodyPr>
            <a:normAutofit/>
          </a:bodyPr>
          <a:lstStyle/>
          <a:p>
            <a:r>
              <a:rPr lang="de-DE" b="1" dirty="0" err="1"/>
              <a:t>Tipi </a:t>
            </a:r>
            <a:r>
              <a:rPr lang="de-DE" b="1" dirty="0" err="1"/>
              <a:t>di </a:t>
            </a:r>
            <a:r>
              <a:rPr lang="de-DE" b="1" dirty="0"/>
              <a:t>fake news</a:t>
            </a:r>
            <a:r>
              <a:rPr lang="de-DE" b="1" dirty="0" err="1"/>
              <a:t> </a:t>
            </a:r>
            <a:r>
              <a:rPr lang="de-DE" b="1" dirty="0"/>
              <a:t>– </a:t>
            </a:r>
            <a:r>
              <a:rPr lang="de-DE" b="1" dirty="0"/>
              <a:t>Contenuti </a:t>
            </a:r>
            <a:r>
              <a:rPr lang="de-DE" b="1" dirty="0" err="1"/>
              <a:t>falsi</a:t>
            </a:r>
          </a:p>
        </p:txBody>
      </p:sp>
      <p:pic>
        <p:nvPicPr>
          <p:cNvPr id="7" name="Picture 6">
            <a:extLst>
              <a:ext uri="{FF2B5EF4-FFF2-40B4-BE49-F238E27FC236}">
                <a16:creationId xmlns:a16="http://schemas.microsoft.com/office/drawing/2014/main" id="{550E7553-75E2-C822-258B-B9702B0E7297}"/>
              </a:ext>
            </a:extLst>
          </p:cNvPr>
          <p:cNvPicPr>
            <a:picLocks noChangeAspect="1"/>
          </p:cNvPicPr>
          <p:nvPr/>
        </p:nvPicPr>
        <p:blipFill>
          <a:blip r:embed="rId6"/>
          <a:stretch>
            <a:fillRect/>
          </a:stretch>
        </p:blipFill>
        <p:spPr>
          <a:xfrm>
            <a:off x="2664579" y="2474747"/>
            <a:ext cx="8217920" cy="5747902"/>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2" name="Ink 11">
                <a:extLst>
                  <a:ext uri="{FF2B5EF4-FFF2-40B4-BE49-F238E27FC236}">
                    <a16:creationId xmlns:a16="http://schemas.microsoft.com/office/drawing/2014/main" id="{D164B481-D4BE-F285-CA3F-D95815AB8796}"/>
                  </a:ext>
                </a:extLst>
              </p14:cNvPr>
              <p14:cNvContentPartPr/>
              <p14:nvPr>
                <p:extLst>
                  <p:ext uri="{42D2F446-02D8-4167-A562-619A0277C38B}">
                    <p15:isNarration xmlns:p15="http://schemas.microsoft.com/office/powerpoint/2012/main" val="1"/>
                  </p:ext>
                </p:extLst>
              </p14:nvPr>
            </p14:nvContentPartPr>
            <p14:xfrm>
              <a:off x="7897175" y="3456431"/>
              <a:ext cx="2" cy="2"/>
            </p14:xfrm>
          </p:contentPart>
        </mc:Choice>
        <mc:Fallback>
          <p:pic>
            <p:nvPicPr>
              <p:cNvPr id="12" name="Ink 11">
                <a:extLst>
                  <a:ext uri="{FF2B5EF4-FFF2-40B4-BE49-F238E27FC236}">
                    <a16:creationId xmlns:a16="http://schemas.microsoft.com/office/drawing/2014/main" id="{D164B481-D4BE-F285-CA3F-D95815AB8796}"/>
                  </a:ext>
                </a:extLst>
              </p:cNvPr>
              <p:cNvPicPr>
                <a:picLocks noGrp="1" noRot="1" noChangeAspect="1" noMove="1" noResize="1" noEditPoints="1" noAdjustHandles="1" noChangeArrowheads="1" noChangeShapeType="1"/>
              </p:cNvPicPr>
              <p:nvPr/>
            </p:nvPicPr>
            <p:blipFill>
              <a:blip r:embed="rId8"/>
              <a:stretch>
                <a:fillRect/>
              </a:stretch>
            </p:blipFill>
            <p:spPr>
              <a:xfrm>
                <a:off x="7897175" y="3456431"/>
                <a:ext cx="2" cy="2"/>
              </a:xfrm>
              <a:prstGeom prst="rect">
                <a:avLst/>
              </a:prstGeom>
            </p:spPr>
          </p:pic>
        </mc:Fallback>
      </mc:AlternateContent>
    </p:spTree>
    <p:custDataLst>
      <p:tags r:id="rId1"/>
    </p:custDataLst>
    <p:extLst>
      <p:ext uri="{BB962C8B-B14F-4D97-AF65-F5344CB8AC3E}">
        <p14:creationId xmlns:p14="http://schemas.microsoft.com/office/powerpoint/2010/main" val="3087827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md type="call" cmd="playFrom(0.0)">
                                      <p:cBhvr>
                                        <p:cTn id="7" dur="1" fill="hold"/>
                                        <p:tgtEl>
                                          <p:spTgt spid="12"/>
                                        </p:tgtEl>
                                      </p:cBhvr>
                                    </p:cmd>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circle(in)">
                                      <p:cBhvr>
                                        <p:cTn id="12" dur="1000"/>
                                        <p:tgtEl>
                                          <p:spTgt spid="7170"/>
                                        </p:tgtEl>
                                      </p:cBhvr>
                                    </p:animEffect>
                                  </p:childTnLst>
                                </p:cTn>
                              </p:par>
                              <p:par>
                                <p:cTn id="13" presetID="6" presetClass="entr" presetSubtype="16" fill="hold" nodeType="withEffect">
                                  <p:stCondLst>
                                    <p:cond delay="0"/>
                                  </p:stCondLst>
                                  <p:childTnLst>
                                    <p:set>
                                      <p:cBhvr>
                                        <p:cTn id="14" dur="1" fill="hold">
                                          <p:stCondLst>
                                            <p:cond delay="0"/>
                                          </p:stCondLst>
                                        </p:cTn>
                                        <p:tgtEl>
                                          <p:spTgt spid="7174"/>
                                        </p:tgtEl>
                                        <p:attrNameLst>
                                          <p:attrName>style.visibility</p:attrName>
                                        </p:attrNameLst>
                                      </p:cBhvr>
                                      <p:to>
                                        <p:strVal val="visible"/>
                                      </p:to>
                                    </p:set>
                                    <p:animEffect transition="in" filter="circle(in)">
                                      <p:cBhvr>
                                        <p:cTn id="15" dur="1000"/>
                                        <p:tgtEl>
                                          <p:spTgt spid="717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3A86A75C-4F4B-4683-9AE1-C65F6400EC91}">
      <p14:laserTraceLst xmlns:p14="http://schemas.microsoft.com/office/powerpoint/2010/main">
        <p14:tracePtLst>
          <p14:tracePt t="9282" x="0" y="0"/>
        </p14:tracePtLst>
      </p14:laserTraceLst>
    </p:ext>
  </p:extLst>
</p:sld>
</file>

<file path=ppt/slides/slide37.xml><?xml version="1.0" encoding="utf-8"?>
<p:sld xmlns:a16="http://schemas.microsoft.com/office/drawing/2014/main" xmlns:adec="http://schemas.microsoft.com/office/drawing/2017/decorative" xmlns:p16="http://schemas.microsoft.com/office/powerpoint/2015/main" xmlns:ask="http://schemas.microsoft.com/office/drawing/2018/sketchyshapes" xmlns:mc="http://schemas.openxmlformats.org/markup-compatibility/2006" xmlns:p14="http://schemas.microsoft.com/office/powerpoint/2010/main" xmlns:iact="http://schemas.microsoft.com/office/powerpoint/2014/inkAction" xmlns:p15="http://schemas.microsoft.com/office/powerpoint/2012/main" xmlns:a14="http://schemas.microsoft.com/office/drawing/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7" name="Titel 1">
            <a:extLst>
              <a:ext uri="{FF2B5EF4-FFF2-40B4-BE49-F238E27FC236}">
                <a16:creationId xmlns:a16="http://schemas.microsoft.com/office/drawing/2014/main" id="{153640FD-C62A-6F77-6F55-2409579BBD39}"/>
              </a:ext>
            </a:extLst>
          </p:cNvPr>
          <p:cNvSpPr>
            <a:spLocks noGrp="1"/>
          </p:cNvSpPr>
          <p:nvPr>
            <p:ph type="title"/>
          </p:nvPr>
        </p:nvSpPr>
        <p:spPr>
          <a:xfrm>
            <a:off x="766658" y="767032"/>
            <a:ext cx="4286172" cy="4288219"/>
          </a:xfrm>
        </p:spPr>
        <p:txBody>
          <a:bodyPr vert="horz" lIns="109728" tIns="54864" rIns="109728" bIns="54864" rtlCol="0" anchor="b">
            <a:normAutofit/>
          </a:bodyPr>
          <a:lstStyle/>
          <a:p>
            <a:r>
              <a:rPr lang="en-US" sz="6120" b="1"/>
              <a:t>Tipi di fake news - Contenuti inventati</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5291120"/>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5" name="Grafik 4">
            <a:extLst>
              <a:ext uri="{FF2B5EF4-FFF2-40B4-BE49-F238E27FC236}">
                <a16:creationId xmlns:a16="http://schemas.microsoft.com/office/drawing/2014/main" id="{905D6A20-79BB-437E-A8B9-BAD11B390E57}"/>
              </a:ext>
            </a:extLst>
          </p:cNvPr>
          <p:cNvPicPr>
            <a:picLocks noChangeAspect="1"/>
          </p:cNvPicPr>
          <p:nvPr/>
        </p:nvPicPr>
        <p:blipFill>
          <a:blip r:embed="rId3"/>
          <a:stretch>
            <a:fillRect/>
          </a:stretch>
        </p:blipFill>
        <p:spPr>
          <a:xfrm>
            <a:off x="5913631" y="768096"/>
            <a:ext cx="8000587" cy="666049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0" name="Ink 9">
                <a:extLst>
                  <a:ext uri="{FF2B5EF4-FFF2-40B4-BE49-F238E27FC236}">
                    <a16:creationId xmlns:a16="http://schemas.microsoft.com/office/drawing/2014/main" id="{07C9A6C8-3023-9217-3021-62CEEFD132DF}"/>
                  </a:ext>
                </a:extLst>
              </p14:cNvPr>
              <p14:cNvContentPartPr/>
              <p14:nvPr>
                <p:extLst>
                  <p:ext uri="{42D2F446-02D8-4167-A562-619A0277C38B}">
                    <p15:isNarration xmlns:p15="http://schemas.microsoft.com/office/powerpoint/2012/main" val="1"/>
                  </p:ext>
                </p:extLst>
              </p14:nvPr>
            </p14:nvContentPartPr>
            <p14:xfrm>
              <a:off x="7208135" y="2481407"/>
              <a:ext cx="2" cy="2"/>
            </p14:xfrm>
          </p:contentPart>
        </mc:Choice>
        <mc:Fallback>
          <p:pic>
            <p:nvPicPr>
              <p:cNvPr id="10" name="Ink 9">
                <a:extLst>
                  <a:ext uri="{FF2B5EF4-FFF2-40B4-BE49-F238E27FC236}">
                    <a16:creationId xmlns:a16="http://schemas.microsoft.com/office/drawing/2014/main" id="{07C9A6C8-3023-9217-3021-62CEEFD132DF}"/>
                  </a:ext>
                </a:extLst>
              </p:cNvPr>
              <p:cNvPicPr>
                <a:picLocks noGrp="1" noRot="1" noChangeAspect="1" noMove="1" noResize="1" noEditPoints="1" noAdjustHandles="1" noChangeArrowheads="1" noChangeShapeType="1"/>
              </p:cNvPicPr>
              <p:nvPr/>
            </p:nvPicPr>
            <p:blipFill>
              <a:blip r:embed="rId5"/>
              <a:stretch>
                <a:fillRect/>
              </a:stretch>
            </p:blipFill>
            <p:spPr>
              <a:xfrm>
                <a:off x="7208135" y="2481407"/>
                <a:ext cx="2" cy="2"/>
              </a:xfrm>
              <a:prstGeom prst="rect">
                <a:avLst/>
              </a:prstGeom>
            </p:spPr>
          </p:pic>
        </mc:Fallback>
      </mc:AlternateContent>
      <p:grpSp>
        <p:nvGrpSpPr>
          <p:cNvPr id="2" name="Group 1">
            <a:extLst>
              <a:ext uri="{FF2B5EF4-FFF2-40B4-BE49-F238E27FC236}">
                <a16:creationId xmlns:a16="http://schemas.microsoft.com/office/drawing/2014/main" id="{EB968A5D-3B87-4F58-965E-5585AAF9830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C53686D5-963C-D5E2-1D91-B090823E622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F9267B40-95DE-058A-AFA3-43C8E197486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931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md type="call" cmd="playFrom(0.0)">
                                      <p:cBhvr>
                                        <p:cTn id="7" dur="1" fill="hold"/>
                                        <p:tgtEl>
                                          <p:spTgt spid="10"/>
                                        </p:tgtEl>
                                      </p:cBhvr>
                                    </p:cmd>
                                  </p:childTnLst>
                                </p:cTn>
                              </p:par>
                            </p:childTnLst>
                          </p:cTn>
                        </p:par>
                        <p:par>
                          <p:cTn id="8" fill="hold">
                            <p:stCondLst>
                              <p:cond delay="1"/>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16="http://schemas.microsoft.com/office/drawing/2014/main" xmlns:adec="http://schemas.microsoft.com/office/drawing/2017/decorative" xmlns:p16="http://schemas.microsoft.com/office/powerpoint/2015/main" xmlns:ask="http://schemas.microsoft.com/office/drawing/2018/sketchyshapes"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6" name="Titel 1">
            <a:extLst>
              <a:ext uri="{FF2B5EF4-FFF2-40B4-BE49-F238E27FC236}">
                <a16:creationId xmlns:a16="http://schemas.microsoft.com/office/drawing/2014/main" id="{85C019D9-51B1-C422-4A1F-A3468BA5C150}"/>
              </a:ext>
            </a:extLst>
          </p:cNvPr>
          <p:cNvSpPr>
            <a:spLocks noGrp="1"/>
          </p:cNvSpPr>
          <p:nvPr>
            <p:ph type="title"/>
          </p:nvPr>
        </p:nvSpPr>
        <p:spPr>
          <a:xfrm>
            <a:off x="766657" y="548640"/>
            <a:ext cx="13091568" cy="1642337"/>
          </a:xfrm>
        </p:spPr>
        <p:txBody>
          <a:bodyPr vert="horz" lIns="109728" tIns="54864" rIns="109728" bIns="54864" rtlCol="0" anchor="ctr">
            <a:normAutofit/>
          </a:bodyPr>
          <a:lstStyle/>
          <a:p>
            <a:pPr algn="ctr"/>
            <a:r>
              <a:rPr lang="en-US" sz="5520" b="1"/>
              <a:t>Tipi di fake news – Connessioni false</a:t>
            </a:r>
          </a:p>
        </p:txBody>
      </p:sp>
      <p:sp>
        <p:nvSpPr>
          <p:cNvPr id="17"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0096" y="2220819"/>
            <a:ext cx="3950208" cy="21946"/>
          </a:xfrm>
          <a:custGeom>
            <a:avLst/>
            <a:gdLst>
              <a:gd name="csX0" fmla="*/ 0 w 3950208"/>
              <a:gd name="csY0" fmla="*/ 0 h 21946"/>
              <a:gd name="csX1" fmla="*/ 658368 w 3950208"/>
              <a:gd name="csY1" fmla="*/ 0 h 21946"/>
              <a:gd name="csX2" fmla="*/ 1395740 w 3950208"/>
              <a:gd name="csY2" fmla="*/ 0 h 21946"/>
              <a:gd name="csX3" fmla="*/ 1975104 w 3950208"/>
              <a:gd name="csY3" fmla="*/ 0 h 21946"/>
              <a:gd name="csX4" fmla="*/ 2554468 w 3950208"/>
              <a:gd name="csY4" fmla="*/ 0 h 21946"/>
              <a:gd name="csX5" fmla="*/ 3252338 w 3950208"/>
              <a:gd name="csY5" fmla="*/ 0 h 21946"/>
              <a:gd name="csX6" fmla="*/ 3950208 w 3950208"/>
              <a:gd name="csY6" fmla="*/ 0 h 21946"/>
              <a:gd name="csX7" fmla="*/ 3950208 w 3950208"/>
              <a:gd name="csY7" fmla="*/ 21946 h 21946"/>
              <a:gd name="csX8" fmla="*/ 3212836 w 3950208"/>
              <a:gd name="csY8" fmla="*/ 21946 h 21946"/>
              <a:gd name="csX9" fmla="*/ 2514966 w 3950208"/>
              <a:gd name="csY9" fmla="*/ 21946 h 21946"/>
              <a:gd name="csX10" fmla="*/ 1856598 w 3950208"/>
              <a:gd name="csY10" fmla="*/ 21946 h 21946"/>
              <a:gd name="csX11" fmla="*/ 1158728 w 3950208"/>
              <a:gd name="csY11" fmla="*/ 21946 h 21946"/>
              <a:gd name="csX12" fmla="*/ 0 w 3950208"/>
              <a:gd name="csY12" fmla="*/ 21946 h 21946"/>
              <a:gd name="csX13" fmla="*/ 0 w 3950208"/>
              <a:gd name="csY13"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950208" h="21946" fill="none" extrusionOk="0">
                <a:moveTo>
                  <a:pt x="0" y="0"/>
                </a:moveTo>
                <a:cubicBezTo>
                  <a:pt x="276278" y="-30686"/>
                  <a:pt x="412919" y="-5823"/>
                  <a:pt x="658368" y="0"/>
                </a:cubicBezTo>
                <a:cubicBezTo>
                  <a:pt x="903817" y="5823"/>
                  <a:pt x="1097177" y="-34704"/>
                  <a:pt x="1395740" y="0"/>
                </a:cubicBezTo>
                <a:cubicBezTo>
                  <a:pt x="1694303" y="34704"/>
                  <a:pt x="1721708" y="-20483"/>
                  <a:pt x="1975104" y="0"/>
                </a:cubicBezTo>
                <a:cubicBezTo>
                  <a:pt x="2228500" y="20483"/>
                  <a:pt x="2345917" y="24967"/>
                  <a:pt x="2554468" y="0"/>
                </a:cubicBezTo>
                <a:cubicBezTo>
                  <a:pt x="2763019" y="-24967"/>
                  <a:pt x="2929784" y="19473"/>
                  <a:pt x="3252338" y="0"/>
                </a:cubicBezTo>
                <a:cubicBezTo>
                  <a:pt x="3574892" y="-19473"/>
                  <a:pt x="3675925" y="-2413"/>
                  <a:pt x="3950208" y="0"/>
                </a:cubicBezTo>
                <a:cubicBezTo>
                  <a:pt x="3950750" y="9051"/>
                  <a:pt x="3949732" y="17369"/>
                  <a:pt x="3950208" y="21946"/>
                </a:cubicBezTo>
                <a:cubicBezTo>
                  <a:pt x="3704333" y="5980"/>
                  <a:pt x="3470162" y="-12788"/>
                  <a:pt x="3212836" y="21946"/>
                </a:cubicBezTo>
                <a:cubicBezTo>
                  <a:pt x="2955510" y="56680"/>
                  <a:pt x="2666532" y="40692"/>
                  <a:pt x="2514966" y="21946"/>
                </a:cubicBezTo>
                <a:cubicBezTo>
                  <a:pt x="2363400" y="3201"/>
                  <a:pt x="2104495" y="26458"/>
                  <a:pt x="1856598" y="21946"/>
                </a:cubicBezTo>
                <a:cubicBezTo>
                  <a:pt x="1608701" y="17434"/>
                  <a:pt x="1463401" y="40869"/>
                  <a:pt x="1158728" y="21946"/>
                </a:cubicBezTo>
                <a:cubicBezTo>
                  <a:pt x="854055" y="3024"/>
                  <a:pt x="280636" y="-5316"/>
                  <a:pt x="0" y="21946"/>
                </a:cubicBezTo>
                <a:cubicBezTo>
                  <a:pt x="-160" y="11058"/>
                  <a:pt x="-1077" y="7820"/>
                  <a:pt x="0" y="0"/>
                </a:cubicBezTo>
                <a:close/>
              </a:path>
              <a:path w="3950208" h="21946" stroke="0" extrusionOk="0">
                <a:moveTo>
                  <a:pt x="0" y="0"/>
                </a:moveTo>
                <a:cubicBezTo>
                  <a:pt x="169400" y="29"/>
                  <a:pt x="380772" y="-15440"/>
                  <a:pt x="579364" y="0"/>
                </a:cubicBezTo>
                <a:cubicBezTo>
                  <a:pt x="777956" y="15440"/>
                  <a:pt x="1142927" y="-7366"/>
                  <a:pt x="1316736" y="0"/>
                </a:cubicBezTo>
                <a:cubicBezTo>
                  <a:pt x="1490545" y="7366"/>
                  <a:pt x="1699487" y="21712"/>
                  <a:pt x="1856598" y="0"/>
                </a:cubicBezTo>
                <a:cubicBezTo>
                  <a:pt x="2013709" y="-21712"/>
                  <a:pt x="2172734" y="-26455"/>
                  <a:pt x="2396460" y="0"/>
                </a:cubicBezTo>
                <a:cubicBezTo>
                  <a:pt x="2620186" y="26455"/>
                  <a:pt x="2773294" y="-20418"/>
                  <a:pt x="3054828" y="0"/>
                </a:cubicBezTo>
                <a:cubicBezTo>
                  <a:pt x="3336362" y="20418"/>
                  <a:pt x="3754440" y="-33529"/>
                  <a:pt x="3950208" y="0"/>
                </a:cubicBezTo>
                <a:cubicBezTo>
                  <a:pt x="3950097" y="6078"/>
                  <a:pt x="3950479" y="12216"/>
                  <a:pt x="3950208" y="21946"/>
                </a:cubicBezTo>
                <a:cubicBezTo>
                  <a:pt x="3723498" y="16443"/>
                  <a:pt x="3526175" y="44552"/>
                  <a:pt x="3370844" y="21946"/>
                </a:cubicBezTo>
                <a:cubicBezTo>
                  <a:pt x="3215513" y="-660"/>
                  <a:pt x="2920767" y="12898"/>
                  <a:pt x="2751978" y="21946"/>
                </a:cubicBezTo>
                <a:cubicBezTo>
                  <a:pt x="2583189" y="30994"/>
                  <a:pt x="2248470" y="58198"/>
                  <a:pt x="2014606" y="21946"/>
                </a:cubicBezTo>
                <a:cubicBezTo>
                  <a:pt x="1780742" y="-14306"/>
                  <a:pt x="1664229" y="26438"/>
                  <a:pt x="1395740" y="21946"/>
                </a:cubicBezTo>
                <a:cubicBezTo>
                  <a:pt x="1127251" y="17454"/>
                  <a:pt x="991494" y="-3226"/>
                  <a:pt x="776874" y="21946"/>
                </a:cubicBezTo>
                <a:cubicBezTo>
                  <a:pt x="562254" y="47118"/>
                  <a:pt x="357919" y="-15962"/>
                  <a:pt x="0" y="21946"/>
                </a:cubicBezTo>
                <a:cubicBezTo>
                  <a:pt x="-615" y="16860"/>
                  <a:pt x="1003" y="822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8" name="Picture 7">
            <a:extLst>
              <a:ext uri="{FF2B5EF4-FFF2-40B4-BE49-F238E27FC236}">
                <a16:creationId xmlns:a16="http://schemas.microsoft.com/office/drawing/2014/main" id="{26941C6D-0766-DF96-CFF6-CA1AECA2CE6F}"/>
              </a:ext>
            </a:extLst>
          </p:cNvPr>
          <p:cNvPicPr>
            <a:picLocks noChangeAspect="1"/>
          </p:cNvPicPr>
          <p:nvPr/>
        </p:nvPicPr>
        <p:blipFill>
          <a:blip r:embed="rId4"/>
          <a:stretch>
            <a:fillRect/>
          </a:stretch>
        </p:blipFill>
        <p:spPr>
          <a:xfrm>
            <a:off x="987879" y="3171139"/>
            <a:ext cx="5529637" cy="4326941"/>
          </a:xfrm>
          <a:prstGeom prst="rect">
            <a:avLst/>
          </a:prstGeom>
        </p:spPr>
      </p:pic>
      <p:pic>
        <p:nvPicPr>
          <p:cNvPr id="10" name="Picture 9">
            <a:extLst>
              <a:ext uri="{FF2B5EF4-FFF2-40B4-BE49-F238E27FC236}">
                <a16:creationId xmlns:a16="http://schemas.microsoft.com/office/drawing/2014/main" id="{1A723848-7271-3412-4130-D6A0EBB63EB2}"/>
              </a:ext>
            </a:extLst>
          </p:cNvPr>
          <p:cNvPicPr>
            <a:picLocks noChangeAspect="1"/>
          </p:cNvPicPr>
          <p:nvPr/>
        </p:nvPicPr>
        <p:blipFill>
          <a:blip r:embed="rId5"/>
          <a:stretch>
            <a:fillRect/>
          </a:stretch>
        </p:blipFill>
        <p:spPr>
          <a:xfrm>
            <a:off x="7505395" y="3338685"/>
            <a:ext cx="6737299" cy="3991849"/>
          </a:xfrm>
          <a:prstGeom prst="rect">
            <a:avLst/>
          </a:prstGeom>
        </p:spPr>
      </p:pic>
      <p:grpSp>
        <p:nvGrpSpPr>
          <p:cNvPr id="2" name="Group 1">
            <a:extLst>
              <a:ext uri="{FF2B5EF4-FFF2-40B4-BE49-F238E27FC236}">
                <a16:creationId xmlns:a16="http://schemas.microsoft.com/office/drawing/2014/main" id="{D1098722-C585-ADAE-E74A-F0C54462A1E9}"/>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D53EAA3C-FAEA-39C6-57DF-5F73D1D98B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26CA89F-1CA9-6C30-90DA-0D311E2E728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63699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16="http://schemas.microsoft.com/office/drawing/2014/main" xmlns:adec="http://schemas.microsoft.com/office/drawing/2017/decorative" xmlns:p16="http://schemas.microsoft.com/office/powerpoint/2015/main" xmlns:ask="http://schemas.microsoft.com/office/drawing/2018/sketchyshapes"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25117A6A-7093-412D-B879-1AA20784987F}"/>
              </a:ext>
            </a:extLst>
          </p:cNvPr>
          <p:cNvSpPr>
            <a:spLocks noGrp="1"/>
          </p:cNvSpPr>
          <p:nvPr>
            <p:ph type="title"/>
          </p:nvPr>
        </p:nvSpPr>
        <p:spPr>
          <a:xfrm>
            <a:off x="766658" y="767032"/>
            <a:ext cx="4286172" cy="4288219"/>
          </a:xfrm>
        </p:spPr>
        <p:txBody>
          <a:bodyPr vert="horz" lIns="109728" tIns="54864" rIns="109728" bIns="54864" rtlCol="0" anchor="b">
            <a:normAutofit/>
          </a:bodyPr>
          <a:lstStyle/>
          <a:p>
            <a:r>
              <a:rPr lang="en-US" sz="5520" dirty="0"/>
              <a:t>Tipi di fake news - Satira/Parodia</a:t>
            </a: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5291120"/>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9" name="Picture 8">
            <a:extLst>
              <a:ext uri="{FF2B5EF4-FFF2-40B4-BE49-F238E27FC236}">
                <a16:creationId xmlns:a16="http://schemas.microsoft.com/office/drawing/2014/main" id="{DA975B77-7FBA-A129-03E0-379D3C74AB61}"/>
              </a:ext>
            </a:extLst>
          </p:cNvPr>
          <p:cNvPicPr>
            <a:picLocks noChangeAspect="1"/>
          </p:cNvPicPr>
          <p:nvPr/>
        </p:nvPicPr>
        <p:blipFill>
          <a:blip r:embed="rId4"/>
          <a:stretch>
            <a:fillRect/>
          </a:stretch>
        </p:blipFill>
        <p:spPr>
          <a:xfrm>
            <a:off x="5585155" y="1003271"/>
            <a:ext cx="8657539" cy="6190139"/>
          </a:xfrm>
          <a:prstGeom prst="rect">
            <a:avLst/>
          </a:prstGeom>
        </p:spPr>
      </p:pic>
      <p:pic>
        <p:nvPicPr>
          <p:cNvPr id="13" name="Picture 12">
            <a:extLst>
              <a:ext uri="{FF2B5EF4-FFF2-40B4-BE49-F238E27FC236}">
                <a16:creationId xmlns:a16="http://schemas.microsoft.com/office/drawing/2014/main" id="{38E7020C-3B8D-4E9F-26BB-A8AB9A7F62D6}"/>
              </a:ext>
            </a:extLst>
          </p:cNvPr>
          <p:cNvPicPr>
            <a:picLocks noChangeAspect="1"/>
          </p:cNvPicPr>
          <p:nvPr/>
        </p:nvPicPr>
        <p:blipFill>
          <a:blip r:embed="rId5"/>
          <a:stretch>
            <a:fillRect/>
          </a:stretch>
        </p:blipFill>
        <p:spPr>
          <a:xfrm>
            <a:off x="5585155" y="732564"/>
            <a:ext cx="8671150" cy="6731551"/>
          </a:xfrm>
          <a:prstGeom prst="rect">
            <a:avLst/>
          </a:prstGeom>
        </p:spPr>
      </p:pic>
      <p:grpSp>
        <p:nvGrpSpPr>
          <p:cNvPr id="3" name="Group 2">
            <a:extLst>
              <a:ext uri="{FF2B5EF4-FFF2-40B4-BE49-F238E27FC236}">
                <a16:creationId xmlns:a16="http://schemas.microsoft.com/office/drawing/2014/main" id="{4A343269-8CEF-4660-58E7-804CEAF36093}"/>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7637FF62-DE81-5EC3-51FB-2A5065BDBB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5928211C-6B47-931C-0ED8-910B5B1CA7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87794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76CC9C7-16F1-4B7E-9645-8D37FDF3C1EE}"/>
              </a:ext>
            </a:extLst>
          </p:cNvPr>
          <p:cNvPicPr>
            <a:picLocks noChangeAspect="1"/>
          </p:cNvPicPr>
          <p:nvPr/>
        </p:nvPicPr>
        <p:blipFill>
          <a:blip r:embed="rId3"/>
          <a:stretch>
            <a:fillRect/>
          </a:stretch>
        </p:blipFill>
        <p:spPr>
          <a:xfrm>
            <a:off x="87808" y="222887"/>
            <a:ext cx="5022955" cy="7166609"/>
          </a:xfrm>
          <a:prstGeom prst="rect">
            <a:avLst/>
          </a:prstGeom>
        </p:spPr>
        <p:style>
          <a:lnRef idx="2">
            <a:schemeClr val="dk1"/>
          </a:lnRef>
          <a:fillRef idx="1">
            <a:schemeClr val="lt1"/>
          </a:fillRef>
          <a:effectRef idx="0">
            <a:schemeClr val="dk1"/>
          </a:effectRef>
          <a:fontRef idx="minor">
            <a:schemeClr val="dk1"/>
          </a:fontRef>
        </p:style>
      </p:pic>
      <p:pic>
        <p:nvPicPr>
          <p:cNvPr id="5" name="Grafik 4">
            <a:extLst>
              <a:ext uri="{FF2B5EF4-FFF2-40B4-BE49-F238E27FC236}">
                <a16:creationId xmlns:a16="http://schemas.microsoft.com/office/drawing/2014/main" id="{4841BE20-C0FA-415C-93F4-AF4124EA16F8}"/>
              </a:ext>
            </a:extLst>
          </p:cNvPr>
          <p:cNvPicPr>
            <a:picLocks noChangeAspect="1"/>
          </p:cNvPicPr>
          <p:nvPr/>
        </p:nvPicPr>
        <p:blipFill>
          <a:blip r:embed="rId4"/>
          <a:stretch>
            <a:fillRect/>
          </a:stretch>
        </p:blipFill>
        <p:spPr>
          <a:xfrm>
            <a:off x="9338311" y="760096"/>
            <a:ext cx="5292090" cy="6960870"/>
          </a:xfrm>
          <a:prstGeom prst="rect">
            <a:avLst/>
          </a:prstGeom>
        </p:spPr>
      </p:pic>
      <p:pic>
        <p:nvPicPr>
          <p:cNvPr id="8" name="Grafik 7">
            <a:extLst>
              <a:ext uri="{FF2B5EF4-FFF2-40B4-BE49-F238E27FC236}">
                <a16:creationId xmlns:a16="http://schemas.microsoft.com/office/drawing/2014/main" id="{AB052738-F78C-4EDB-94DD-19869126434B}"/>
              </a:ext>
            </a:extLst>
          </p:cNvPr>
          <p:cNvPicPr>
            <a:picLocks noChangeAspect="1"/>
          </p:cNvPicPr>
          <p:nvPr/>
        </p:nvPicPr>
        <p:blipFill>
          <a:blip r:embed="rId5"/>
          <a:stretch>
            <a:fillRect/>
          </a:stretch>
        </p:blipFill>
        <p:spPr>
          <a:xfrm>
            <a:off x="5196905" y="222888"/>
            <a:ext cx="4236590" cy="5332093"/>
          </a:xfrm>
          <a:prstGeom prst="rect">
            <a:avLst/>
          </a:prstGeom>
        </p:spPr>
      </p:pic>
      <p:sp>
        <p:nvSpPr>
          <p:cNvPr id="9" name="Pfeil: nach rechts 8">
            <a:extLst>
              <a:ext uri="{FF2B5EF4-FFF2-40B4-BE49-F238E27FC236}">
                <a16:creationId xmlns:a16="http://schemas.microsoft.com/office/drawing/2014/main" id="{9C08001F-6E51-49F7-9E85-DEFDC49AE417}"/>
              </a:ext>
            </a:extLst>
          </p:cNvPr>
          <p:cNvSpPr/>
          <p:nvPr/>
        </p:nvSpPr>
        <p:spPr>
          <a:xfrm rot="20118814">
            <a:off x="8658582" y="5231459"/>
            <a:ext cx="1187170" cy="4457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Aptos" panose="02110004020202020204"/>
            </a:endParaRPr>
          </a:p>
        </p:txBody>
      </p:sp>
    </p:spTree>
    <p:custDataLst>
      <p:tags r:id="rId1"/>
    </p:custDataLst>
    <p:extLst>
      <p:ext uri="{BB962C8B-B14F-4D97-AF65-F5344CB8AC3E}">
        <p14:creationId xmlns:p14="http://schemas.microsoft.com/office/powerpoint/2010/main" val="200397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16="http://schemas.microsoft.com/office/drawing/2014/main" xmlns:adec="http://schemas.microsoft.com/office/drawing/2017/decorative" xmlns:p16="http://schemas.microsoft.com/office/powerpoint/2015/main" xmlns:ask="http://schemas.microsoft.com/office/drawing/2018/sketchyshapes"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B121D2BF-FBE6-4E10-8985-92065C69A36D}"/>
              </a:ext>
            </a:extLst>
          </p:cNvPr>
          <p:cNvSpPr>
            <a:spLocks noGrp="1"/>
          </p:cNvSpPr>
          <p:nvPr>
            <p:ph type="title"/>
          </p:nvPr>
        </p:nvSpPr>
        <p:spPr>
          <a:xfrm>
            <a:off x="768096" y="390444"/>
            <a:ext cx="5242322" cy="2348209"/>
          </a:xfrm>
        </p:spPr>
        <p:txBody>
          <a:bodyPr anchor="b">
            <a:normAutofit/>
          </a:bodyPr>
          <a:lstStyle/>
          <a:p>
            <a:r>
              <a:rPr lang="de-DE" sz="6480"/>
              <a:t>Contesto errato</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096" y="3104393"/>
            <a:ext cx="4169664" cy="21946"/>
          </a:xfrm>
          <a:custGeom>
            <a:avLst/>
            <a:gdLst>
              <a:gd name="csX0" fmla="*/ 0 w 4169664"/>
              <a:gd name="csY0" fmla="*/ 0 h 21946"/>
              <a:gd name="csX1" fmla="*/ 694944 w 4169664"/>
              <a:gd name="csY1" fmla="*/ 0 h 21946"/>
              <a:gd name="csX2" fmla="*/ 1473281 w 4169664"/>
              <a:gd name="csY2" fmla="*/ 0 h 21946"/>
              <a:gd name="csX3" fmla="*/ 2084832 w 4169664"/>
              <a:gd name="csY3" fmla="*/ 0 h 21946"/>
              <a:gd name="csX4" fmla="*/ 2696383 w 4169664"/>
              <a:gd name="csY4" fmla="*/ 0 h 21946"/>
              <a:gd name="csX5" fmla="*/ 3433023 w 4169664"/>
              <a:gd name="csY5" fmla="*/ 0 h 21946"/>
              <a:gd name="csX6" fmla="*/ 4169664 w 4169664"/>
              <a:gd name="csY6" fmla="*/ 0 h 21946"/>
              <a:gd name="csX7" fmla="*/ 4169664 w 4169664"/>
              <a:gd name="csY7" fmla="*/ 21946 h 21946"/>
              <a:gd name="csX8" fmla="*/ 3391327 w 4169664"/>
              <a:gd name="csY8" fmla="*/ 21946 h 21946"/>
              <a:gd name="csX9" fmla="*/ 2654686 w 4169664"/>
              <a:gd name="csY9" fmla="*/ 21946 h 21946"/>
              <a:gd name="csX10" fmla="*/ 1959742 w 4169664"/>
              <a:gd name="csY10" fmla="*/ 21946 h 21946"/>
              <a:gd name="csX11" fmla="*/ 1223101 w 4169664"/>
              <a:gd name="csY11" fmla="*/ 21946 h 21946"/>
              <a:gd name="csX12" fmla="*/ 0 w 4169664"/>
              <a:gd name="csY12" fmla="*/ 21946 h 21946"/>
              <a:gd name="csX13" fmla="*/ 0 w 4169664"/>
              <a:gd name="csY13"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169664" h="21946" fill="none" extrusionOk="0">
                <a:moveTo>
                  <a:pt x="0" y="0"/>
                </a:moveTo>
                <a:cubicBezTo>
                  <a:pt x="339081" y="33322"/>
                  <a:pt x="420647" y="21609"/>
                  <a:pt x="694944" y="0"/>
                </a:cubicBezTo>
                <a:cubicBezTo>
                  <a:pt x="969241" y="-21609"/>
                  <a:pt x="1180055" y="-24321"/>
                  <a:pt x="1473281" y="0"/>
                </a:cubicBezTo>
                <a:cubicBezTo>
                  <a:pt x="1766507" y="24321"/>
                  <a:pt x="1796116" y="13114"/>
                  <a:pt x="2084832" y="0"/>
                </a:cubicBezTo>
                <a:cubicBezTo>
                  <a:pt x="2373548" y="-13114"/>
                  <a:pt x="2413942" y="29356"/>
                  <a:pt x="2696383" y="0"/>
                </a:cubicBezTo>
                <a:cubicBezTo>
                  <a:pt x="2978824" y="-29356"/>
                  <a:pt x="3118658" y="6767"/>
                  <a:pt x="3433023" y="0"/>
                </a:cubicBezTo>
                <a:cubicBezTo>
                  <a:pt x="3747388" y="-6767"/>
                  <a:pt x="3991753" y="34038"/>
                  <a:pt x="4169664" y="0"/>
                </a:cubicBezTo>
                <a:cubicBezTo>
                  <a:pt x="4170206" y="9051"/>
                  <a:pt x="4169188" y="17369"/>
                  <a:pt x="4169664" y="21946"/>
                </a:cubicBezTo>
                <a:cubicBezTo>
                  <a:pt x="3988313" y="44320"/>
                  <a:pt x="3581828" y="-3110"/>
                  <a:pt x="3391327" y="21946"/>
                </a:cubicBezTo>
                <a:cubicBezTo>
                  <a:pt x="3200826" y="47002"/>
                  <a:pt x="2815087" y="42788"/>
                  <a:pt x="2654686" y="21946"/>
                </a:cubicBezTo>
                <a:cubicBezTo>
                  <a:pt x="2494285" y="1104"/>
                  <a:pt x="2170161" y="39259"/>
                  <a:pt x="1959742" y="21946"/>
                </a:cubicBezTo>
                <a:cubicBezTo>
                  <a:pt x="1749323" y="4633"/>
                  <a:pt x="1372803" y="22092"/>
                  <a:pt x="1223101" y="21946"/>
                </a:cubicBezTo>
                <a:cubicBezTo>
                  <a:pt x="1073399" y="21800"/>
                  <a:pt x="522747" y="79676"/>
                  <a:pt x="0" y="21946"/>
                </a:cubicBezTo>
                <a:cubicBezTo>
                  <a:pt x="-160" y="11058"/>
                  <a:pt x="-1077" y="7820"/>
                  <a:pt x="0" y="0"/>
                </a:cubicBezTo>
                <a:close/>
              </a:path>
              <a:path w="4169664" h="21946" stroke="0" extrusionOk="0">
                <a:moveTo>
                  <a:pt x="0" y="0"/>
                </a:moveTo>
                <a:cubicBezTo>
                  <a:pt x="166200" y="-27625"/>
                  <a:pt x="425856" y="-30093"/>
                  <a:pt x="611551" y="0"/>
                </a:cubicBezTo>
                <a:cubicBezTo>
                  <a:pt x="797246" y="30093"/>
                  <a:pt x="1072994" y="-17054"/>
                  <a:pt x="1389888" y="0"/>
                </a:cubicBezTo>
                <a:cubicBezTo>
                  <a:pt x="1706782" y="17054"/>
                  <a:pt x="1754458" y="3344"/>
                  <a:pt x="1959742" y="0"/>
                </a:cubicBezTo>
                <a:cubicBezTo>
                  <a:pt x="2165026" y="-3344"/>
                  <a:pt x="2365478" y="-9580"/>
                  <a:pt x="2529596" y="0"/>
                </a:cubicBezTo>
                <a:cubicBezTo>
                  <a:pt x="2693714" y="9580"/>
                  <a:pt x="2957733" y="32618"/>
                  <a:pt x="3224540" y="0"/>
                </a:cubicBezTo>
                <a:cubicBezTo>
                  <a:pt x="3491347" y="-32618"/>
                  <a:pt x="3872692" y="41261"/>
                  <a:pt x="4169664" y="0"/>
                </a:cubicBezTo>
                <a:cubicBezTo>
                  <a:pt x="4169553" y="6078"/>
                  <a:pt x="4169935" y="12216"/>
                  <a:pt x="4169664" y="21946"/>
                </a:cubicBezTo>
                <a:cubicBezTo>
                  <a:pt x="3965016" y="-712"/>
                  <a:pt x="3738696" y="36627"/>
                  <a:pt x="3558113" y="21946"/>
                </a:cubicBezTo>
                <a:cubicBezTo>
                  <a:pt x="3377530" y="7265"/>
                  <a:pt x="3151416" y="53811"/>
                  <a:pt x="2904866" y="21946"/>
                </a:cubicBezTo>
                <a:cubicBezTo>
                  <a:pt x="2658316" y="-9919"/>
                  <a:pt x="2478158" y="31350"/>
                  <a:pt x="2126529" y="21946"/>
                </a:cubicBezTo>
                <a:cubicBezTo>
                  <a:pt x="1774900" y="12542"/>
                  <a:pt x="1614996" y="37381"/>
                  <a:pt x="1473281" y="21946"/>
                </a:cubicBezTo>
                <a:cubicBezTo>
                  <a:pt x="1331566" y="6511"/>
                  <a:pt x="1143949" y="-9533"/>
                  <a:pt x="820034" y="21946"/>
                </a:cubicBezTo>
                <a:cubicBezTo>
                  <a:pt x="496119" y="53425"/>
                  <a:pt x="198996" y="51722"/>
                  <a:pt x="0" y="21946"/>
                </a:cubicBezTo>
                <a:cubicBezTo>
                  <a:pt x="-615" y="16860"/>
                  <a:pt x="1003" y="822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3" name="Inhaltsplatzhalter 2">
            <a:extLst>
              <a:ext uri="{FF2B5EF4-FFF2-40B4-BE49-F238E27FC236}">
                <a16:creationId xmlns:a16="http://schemas.microsoft.com/office/drawing/2014/main" id="{A913CBEC-AB8E-4ACC-B097-3BAE98C03DD3}"/>
              </a:ext>
            </a:extLst>
          </p:cNvPr>
          <p:cNvSpPr>
            <a:spLocks noGrp="1"/>
          </p:cNvSpPr>
          <p:nvPr>
            <p:ph idx="1"/>
          </p:nvPr>
        </p:nvSpPr>
        <p:spPr>
          <a:xfrm>
            <a:off x="768097" y="3447479"/>
            <a:ext cx="5092307" cy="3984802"/>
          </a:xfrm>
        </p:spPr>
        <p:txBody>
          <a:bodyPr>
            <a:normAutofit/>
          </a:bodyPr>
          <a:lstStyle/>
          <a:p>
            <a:r>
              <a:rPr lang="de-DE" sz="2640" dirty="0" err="1"/>
              <a:t>Le foto</a:t>
            </a:r>
            <a:r>
              <a:rPr lang="de-DE" sz="2640" dirty="0"/>
              <a:t> "corrette"</a:t>
            </a:r>
            <a:r>
              <a:rPr lang="de-DE" sz="2640" dirty="0" err="1"/>
              <a:t> o</a:t>
            </a:r>
            <a:r>
              <a:rPr lang="de-DE" sz="2640" dirty="0" err="1"/>
              <a:t> e le dichiarazioni</a:t>
            </a:r>
            <a:r>
              <a:rPr lang="de-DE" sz="2640" dirty="0" err="1"/>
              <a:t> appaiono </a:t>
            </a:r>
            <a:r>
              <a:rPr lang="de-DE" sz="2640" dirty="0"/>
              <a:t>in un </a:t>
            </a:r>
            <a:r>
              <a:rPr lang="de-DE" sz="2640" dirty="0" err="1"/>
              <a:t>contesto</a:t>
            </a:r>
            <a:r>
              <a:rPr lang="de-DE" sz="2640" dirty="0" err="1"/>
              <a:t> dove</a:t>
            </a:r>
            <a:r>
              <a:rPr lang="de-DE" sz="2640" dirty="0" err="1"/>
              <a:t> </a:t>
            </a:r>
            <a:r>
              <a:rPr lang="de-DE" sz="2640" dirty="0"/>
              <a:t>non </a:t>
            </a:r>
            <a:r>
              <a:rPr lang="de-DE" sz="2640" dirty="0" err="1"/>
              <a:t>hanno </a:t>
            </a:r>
            <a:r>
              <a:rPr lang="de-DE" sz="2640" dirty="0" err="1"/>
              <a:t>avuto</a:t>
            </a:r>
            <a:r>
              <a:rPr lang="de-DE" sz="2640" dirty="0" err="1"/>
              <a:t> origine</a:t>
            </a:r>
            <a:r>
              <a:rPr lang="de-DE" sz="2640" dirty="0" err="1"/>
              <a:t> </a:t>
            </a:r>
            <a:r>
              <a:rPr lang="de-DE" sz="2640" dirty="0" err="1"/>
              <a:t> </a:t>
            </a:r>
            <a:r>
              <a:rPr lang="de-DE" sz="2640" dirty="0"/>
              <a:t>– un mix </a:t>
            </a:r>
            <a:r>
              <a:rPr lang="de-DE" sz="2640" dirty="0" err="1"/>
              <a:t>di</a:t>
            </a:r>
            <a:r>
              <a:rPr lang="de-DE" sz="2640" dirty="0" err="1"/>
              <a:t> verità</a:t>
            </a:r>
            <a:r>
              <a:rPr lang="de-DE" sz="2640" dirty="0" err="1"/>
              <a:t> che porta </a:t>
            </a:r>
            <a:r>
              <a:rPr lang="de-DE" sz="2640" dirty="0"/>
              <a:t>a una </a:t>
            </a:r>
            <a:r>
              <a:rPr lang="de-DE" sz="2640" dirty="0" err="1"/>
              <a:t>menzogna</a:t>
            </a:r>
            <a:r>
              <a:rPr lang="de-DE" sz="2640" dirty="0"/>
              <a:t>.</a:t>
            </a:r>
          </a:p>
          <a:p>
            <a:endParaRPr lang="de-DE" sz="2640" dirty="0"/>
          </a:p>
        </p:txBody>
      </p:sp>
      <p:pic>
        <p:nvPicPr>
          <p:cNvPr id="9" name="Picture 8">
            <a:extLst>
              <a:ext uri="{FF2B5EF4-FFF2-40B4-BE49-F238E27FC236}">
                <a16:creationId xmlns:a16="http://schemas.microsoft.com/office/drawing/2014/main" id="{DAD83CAB-A0CD-7A01-5ADA-827DE41F74CA}"/>
              </a:ext>
            </a:extLst>
          </p:cNvPr>
          <p:cNvPicPr>
            <a:picLocks noChangeAspect="1"/>
          </p:cNvPicPr>
          <p:nvPr/>
        </p:nvPicPr>
        <p:blipFill>
          <a:blip r:embed="rId3"/>
          <a:srcRect r="1" b="29714"/>
          <a:stretch/>
        </p:blipFill>
        <p:spPr>
          <a:xfrm>
            <a:off x="6374043" y="12"/>
            <a:ext cx="8254530" cy="822958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4" name="Group 3">
            <a:extLst>
              <a:ext uri="{FF2B5EF4-FFF2-40B4-BE49-F238E27FC236}">
                <a16:creationId xmlns:a16="http://schemas.microsoft.com/office/drawing/2014/main" id="{874BEB80-C313-156C-831C-2C3C7F89B181}"/>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73BC3755-7FD2-48CC-786D-A52910479D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6B7D1B61-E8A0-3BE5-8B27-13242F6E79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19133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5" name="Rectangle 14">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srgbClr val="000000"/>
              </a:solidFill>
              <a:latin typeface="Calibri" panose="020F0502020204030204"/>
            </a:endParaRPr>
          </a:p>
        </p:txBody>
      </p:sp>
      <p:pic>
        <p:nvPicPr>
          <p:cNvPr id="8" name="Picture 7">
            <a:extLst>
              <a:ext uri="{FF2B5EF4-FFF2-40B4-BE49-F238E27FC236}">
                <a16:creationId xmlns:a16="http://schemas.microsoft.com/office/drawing/2014/main" id="{7CB1DF36-6AE1-729E-9F3E-9C5103682181}"/>
              </a:ext>
            </a:extLst>
          </p:cNvPr>
          <p:cNvPicPr>
            <a:picLocks noChangeAspect="1"/>
          </p:cNvPicPr>
          <p:nvPr/>
        </p:nvPicPr>
        <p:blipFill>
          <a:blip r:embed="rId2">
            <a:alphaModFix amt="60000"/>
          </a:blip>
          <a:srcRect l="5680" r="5431"/>
          <a:stretch/>
        </p:blipFill>
        <p:spPr>
          <a:xfrm>
            <a:off x="-1" y="12"/>
            <a:ext cx="14630401" cy="8229588"/>
          </a:xfrm>
          <a:prstGeom prst="rect">
            <a:avLst/>
          </a:prstGeom>
        </p:spPr>
      </p:pic>
      <p:sp>
        <p:nvSpPr>
          <p:cNvPr id="6" name="Titel 1">
            <a:extLst>
              <a:ext uri="{FF2B5EF4-FFF2-40B4-BE49-F238E27FC236}">
                <a16:creationId xmlns:a16="http://schemas.microsoft.com/office/drawing/2014/main" id="{0B7783DA-D7B7-D23E-D985-9B2B0BE6C12A}"/>
              </a:ext>
            </a:extLst>
          </p:cNvPr>
          <p:cNvSpPr txBox="1">
            <a:spLocks/>
          </p:cNvSpPr>
          <p:nvPr/>
        </p:nvSpPr>
        <p:spPr>
          <a:xfrm>
            <a:off x="1005840" y="2005884"/>
            <a:ext cx="6186313" cy="4886453"/>
          </a:xfrm>
          <a:prstGeom prst="rect">
            <a:avLst/>
          </a:prstGeom>
        </p:spPr>
        <p:txBody>
          <a:bodyPr vert="horz" lIns="109728" tIns="54864" rIns="109728" bIns="54864"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spcAft>
                <a:spcPts val="720"/>
              </a:spcAft>
            </a:pPr>
            <a:r>
              <a:rPr lang="en-US" sz="5280">
                <a:solidFill>
                  <a:srgbClr val="FFFFFF"/>
                </a:solidFill>
                <a:latin typeface="Aptos Display" panose="02110004020202020204"/>
              </a:rPr>
              <a:t>Tipi di fake news - Contenuti manipolati</a:t>
            </a:r>
          </a:p>
        </p:txBody>
      </p:sp>
      <p:sp>
        <p:nvSpPr>
          <p:cNvPr id="7" name="Inhaltsplatzhalter 2">
            <a:extLst>
              <a:ext uri="{FF2B5EF4-FFF2-40B4-BE49-F238E27FC236}">
                <a16:creationId xmlns:a16="http://schemas.microsoft.com/office/drawing/2014/main" id="{0ABB49D0-8762-D447-2F3E-A803549E492F}"/>
              </a:ext>
            </a:extLst>
          </p:cNvPr>
          <p:cNvSpPr txBox="1">
            <a:spLocks/>
          </p:cNvSpPr>
          <p:nvPr/>
        </p:nvSpPr>
        <p:spPr>
          <a:xfrm>
            <a:off x="1005840" y="3570255"/>
            <a:ext cx="6205033" cy="1938193"/>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1097280">
              <a:spcBef>
                <a:spcPts val="1200"/>
              </a:spcBef>
            </a:pPr>
            <a:r>
              <a:rPr lang="en-US" sz="2400" b="1" dirty="0">
                <a:solidFill>
                  <a:srgbClr val="FFFFFF"/>
                </a:solidFill>
                <a:latin typeface="Aptos" panose="02110004020202020204"/>
              </a:rPr>
              <a:t>Deepfake</a:t>
            </a:r>
            <a:r>
              <a:rPr lang="en-US" sz="2400" dirty="0">
                <a:solidFill>
                  <a:srgbClr val="FFFFFF"/>
                </a:solidFill>
                <a:latin typeface="Aptos" panose="02110004020202020204"/>
              </a:rPr>
              <a:t>, foto ritoccate con Photoshop, ecc.</a:t>
            </a:r>
          </a:p>
          <a:p>
            <a:pPr marL="274320" indent="-274320" defTabSz="1097280">
              <a:spcBef>
                <a:spcPts val="1200"/>
              </a:spcBef>
            </a:pPr>
            <a:endParaRPr lang="en-US" sz="2400" dirty="0">
              <a:solidFill>
                <a:srgbClr val="FFFFFF"/>
              </a:solidFill>
              <a:latin typeface="Aptos" panose="02110004020202020204"/>
            </a:endParaRPr>
          </a:p>
        </p:txBody>
      </p:sp>
      <p:grpSp>
        <p:nvGrpSpPr>
          <p:cNvPr id="2" name="Group 1">
            <a:extLst>
              <a:ext uri="{FF2B5EF4-FFF2-40B4-BE49-F238E27FC236}">
                <a16:creationId xmlns:a16="http://schemas.microsoft.com/office/drawing/2014/main" id="{9C7D97A7-B6A5-D501-E2E1-8BFF0DE2BA73}"/>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78A1A9B9-61D0-FEE8-05D0-3CF8B1DC9A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EDE5F2F2-D40B-3475-1D2E-8FDF0987F3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279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42.xml><?xml version="1.0" encoding="utf-8"?>
<p:sld xmlns:a16="http://schemas.microsoft.com/office/drawing/2014/main" xmlns:adec="http://schemas.microsoft.com/office/drawing/2017/decorative" xmlns:p16="http://schemas.microsoft.com/office/powerpoint/2015/main" xmlns:dgm="http://schemas.openxmlformats.org/drawingml/2006/diagram"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3DF022-34C3-6B14-76A1-0F753B27F23D}"/>
              </a:ext>
            </a:extLst>
          </p:cNvPr>
          <p:cNvPicPr>
            <a:picLocks noChangeAspect="1"/>
          </p:cNvPicPr>
          <p:nvPr/>
        </p:nvPicPr>
        <p:blipFill>
          <a:blip r:embed="rId4">
            <a:duotone>
              <a:schemeClr val="bg2">
                <a:shade val="45000"/>
                <a:satMod val="135000"/>
              </a:schemeClr>
              <a:prstClr val="white"/>
            </a:duotone>
          </a:blip>
          <a:srcRect t="10413" b="14587"/>
          <a:stretch/>
        </p:blipFill>
        <p:spPr>
          <a:xfrm>
            <a:off x="24" y="12"/>
            <a:ext cx="14630376" cy="8229588"/>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D3E7951F-D731-4300-9A58-A1E6BB0E542C}"/>
              </a:ext>
            </a:extLst>
          </p:cNvPr>
          <p:cNvSpPr>
            <a:spLocks noGrp="1"/>
          </p:cNvSpPr>
          <p:nvPr>
            <p:ph type="title"/>
          </p:nvPr>
        </p:nvSpPr>
        <p:spPr>
          <a:xfrm>
            <a:off x="1005840" y="438150"/>
            <a:ext cx="12618720" cy="1590676"/>
          </a:xfrm>
        </p:spPr>
        <p:txBody>
          <a:bodyPr>
            <a:normAutofit/>
          </a:bodyPr>
          <a:lstStyle/>
          <a:p>
            <a:r>
              <a:rPr lang="de-DE" dirty="0" err="1"/>
              <a:t> e </a:t>
            </a:r>
            <a:r>
              <a:rPr lang="de-DE" dirty="0" err="1"/>
              <a:t>psicologica </a:t>
            </a:r>
            <a:r>
              <a:rPr lang="de-DE" dirty="0" err="1"/>
              <a:t>delle </a:t>
            </a:r>
            <a:r>
              <a:rPr lang="de-DE" dirty="0"/>
              <a:t>fake news</a:t>
            </a:r>
          </a:p>
        </p:txBody>
      </p:sp>
      <p:graphicFrame>
        <p:nvGraphicFramePr>
          <p:cNvPr id="5" name="Inhaltsplatzhalter 2">
            <a:extLst>
              <a:ext uri="{FF2B5EF4-FFF2-40B4-BE49-F238E27FC236}">
                <a16:creationId xmlns:a16="http://schemas.microsoft.com/office/drawing/2014/main" id="{2FEBD1A3-24EA-E651-0E76-55354D01B5A8}"/>
              </a:ext>
            </a:extLst>
          </p:cNvPr>
          <p:cNvGraphicFramePr>
            <a:graphicFrameLocks noGrp="1"/>
          </p:cNvGraphicFramePr>
          <p:nvPr>
            <p:ph idx="1"/>
          </p:nvPr>
        </p:nvGraphicFramePr>
        <p:xfrm>
          <a:off x="1005841" y="2190750"/>
          <a:ext cx="4415051" cy="52216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Grafik 7">
            <a:extLst>
              <a:ext uri="{FF2B5EF4-FFF2-40B4-BE49-F238E27FC236}">
                <a16:creationId xmlns:a16="http://schemas.microsoft.com/office/drawing/2014/main" id="{8B6E984A-1F2F-55A7-8950-E2487FC6CEC6}"/>
              </a:ext>
            </a:extLst>
          </p:cNvPr>
          <p:cNvPicPr>
            <a:picLocks noChangeAspect="1"/>
          </p:cNvPicPr>
          <p:nvPr/>
        </p:nvPicPr>
        <p:blipFill>
          <a:blip r:embed="rId10"/>
          <a:stretch>
            <a:fillRect/>
          </a:stretch>
        </p:blipFill>
        <p:spPr>
          <a:xfrm>
            <a:off x="8694245" y="1337676"/>
            <a:ext cx="5433235" cy="3386668"/>
          </a:xfrm>
          <a:prstGeom prst="rect">
            <a:avLst/>
          </a:prstGeom>
        </p:spPr>
      </p:pic>
      <p:sp>
        <p:nvSpPr>
          <p:cNvPr id="7" name="Rektangel 3">
            <a:extLst>
              <a:ext uri="{FF2B5EF4-FFF2-40B4-BE49-F238E27FC236}">
                <a16:creationId xmlns:a16="http://schemas.microsoft.com/office/drawing/2014/main" id="{BC853B84-D630-CF3A-6123-B3B8BE67D138}"/>
              </a:ext>
            </a:extLst>
          </p:cNvPr>
          <p:cNvSpPr/>
          <p:nvPr/>
        </p:nvSpPr>
        <p:spPr>
          <a:xfrm>
            <a:off x="8694245" y="5036577"/>
            <a:ext cx="4829886" cy="1421928"/>
          </a:xfrm>
          <a:prstGeom prst="rect">
            <a:avLst/>
          </a:prstGeom>
        </p:spPr>
        <p:txBody>
          <a:bodyPr wrap="square">
            <a:spAutoFit/>
          </a:bodyPr>
          <a:lstStyle/>
          <a:p>
            <a:pPr defTabSz="1097280"/>
            <a:r>
              <a:rPr lang="en-US" sz="2160" dirty="0">
                <a:solidFill>
                  <a:prstClr val="black"/>
                </a:solidFill>
                <a:latin typeface="Times New Roman" panose="02020603050405020304" pitchFamily="18" charset="0"/>
                <a:ea typeface="Times New Roman" panose="02020603050405020304" pitchFamily="18" charset="0"/>
              </a:rPr>
              <a:t>Una mazza e una palla costano in totale 1,10 $. La mazza costa 1,00 $ in più della palla.</a:t>
            </a:r>
            <a:endParaRPr lang="nb-NO" sz="2160" dirty="0">
              <a:solidFill>
                <a:prstClr val="black"/>
              </a:solidFill>
              <a:latin typeface="Times New Roman" panose="02020603050405020304" pitchFamily="18" charset="0"/>
              <a:ea typeface="Times New Roman" panose="02020603050405020304" pitchFamily="18" charset="0"/>
            </a:endParaRPr>
          </a:p>
          <a:p>
            <a:pPr defTabSz="1097280"/>
            <a:r>
              <a:rPr lang="en-US" sz="2160" dirty="0">
                <a:solidFill>
                  <a:prstClr val="black"/>
                </a:solidFill>
                <a:latin typeface="Times New Roman" panose="02020603050405020304" pitchFamily="18" charset="0"/>
                <a:ea typeface="Times New Roman" panose="02020603050405020304" pitchFamily="18" charset="0"/>
              </a:rPr>
              <a:t>Quanto costa la palla? </a:t>
            </a:r>
          </a:p>
          <a:p>
            <a:pPr defTabSz="1097280"/>
            <a:endParaRPr lang="en-US" sz="2160" dirty="0">
              <a:solidFill>
                <a:prstClr val="black"/>
              </a:solidFill>
              <a:latin typeface="Times New Roman" panose="020206030504050203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1120F4D8-2E6C-BD74-50CF-80651D62FF86}"/>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C05377EE-F12F-E31D-22D3-006876CBDDF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0E471D40-A214-05EA-1304-C87AAAB3172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90552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17" name="Oval 16">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342" y="690434"/>
            <a:ext cx="6848732" cy="684873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936C9A12-4CA9-4737-9319-3BE4902400A3}"/>
              </a:ext>
            </a:extLst>
          </p:cNvPr>
          <p:cNvSpPr>
            <a:spLocks noGrp="1"/>
          </p:cNvSpPr>
          <p:nvPr>
            <p:ph type="title"/>
          </p:nvPr>
        </p:nvSpPr>
        <p:spPr>
          <a:xfrm>
            <a:off x="1005841" y="2098143"/>
            <a:ext cx="5969725" cy="4305343"/>
          </a:xfrm>
        </p:spPr>
        <p:txBody>
          <a:bodyPr>
            <a:normAutofit/>
          </a:bodyPr>
          <a:lstStyle/>
          <a:p>
            <a:pPr algn="ctr"/>
            <a:r>
              <a:rPr lang="de-DE">
                <a:solidFill>
                  <a:schemeClr val="bg1"/>
                </a:solidFill>
              </a:rPr>
              <a:t>Altri fattori che influenzano la fiducia nella FN</a:t>
            </a:r>
          </a:p>
        </p:txBody>
      </p:sp>
      <p:grpSp>
        <p:nvGrpSpPr>
          <p:cNvPr id="1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1741" y="1431905"/>
            <a:ext cx="1549970" cy="515058"/>
            <a:chOff x="2504802" y="1755501"/>
            <a:chExt cx="1598829" cy="531293"/>
          </a:xfrm>
          <a:solidFill>
            <a:schemeClr val="bg1"/>
          </a:solidFill>
        </p:grpSpPr>
        <p:sp>
          <p:nvSpPr>
            <p:cNvPr id="20" name="Freeform: Shape 19">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 name="Freeform: Shape 20">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defTabSz="1097280"/>
              <a:endParaRPr lang="en-US" sz="2160">
                <a:solidFill>
                  <a:prstClr val="black"/>
                </a:solidFill>
                <a:latin typeface="Aptos" panose="02110004020202020204"/>
              </a:endParaRPr>
            </a:p>
          </p:txBody>
        </p:sp>
      </p:grpSp>
      <p:sp>
        <p:nvSpPr>
          <p:cNvPr id="23"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7272" y="505905"/>
            <a:ext cx="1549762" cy="154976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7280"/>
            <a:endParaRPr lang="en-US" sz="2160">
              <a:solidFill>
                <a:prstClr val="white"/>
              </a:solidFill>
              <a:latin typeface="Aptos" panose="02110004020202020204"/>
            </a:endParaRPr>
          </a:p>
        </p:txBody>
      </p:sp>
      <p:sp>
        <p:nvSpPr>
          <p:cNvPr id="25"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7272" y="505905"/>
            <a:ext cx="1549762" cy="154976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7280"/>
            <a:endParaRPr lang="en-US" sz="2160">
              <a:solidFill>
                <a:prstClr val="white"/>
              </a:solidFill>
              <a:latin typeface="Aptos" panose="02110004020202020204"/>
            </a:endParaRPr>
          </a:p>
        </p:txBody>
      </p:sp>
      <p:grpSp>
        <p:nvGrpSpPr>
          <p:cNvPr id="27"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7098" y="5697926"/>
            <a:ext cx="1596643" cy="1596625"/>
            <a:chOff x="5734037" y="3067039"/>
            <a:chExt cx="724483" cy="724489"/>
          </a:xfrm>
          <a:solidFill>
            <a:schemeClr val="bg1"/>
          </a:solidFill>
        </p:grpSpPr>
        <p:sp>
          <p:nvSpPr>
            <p:cNvPr id="28" name="Freeform: Shape 27">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 name="Freeform: Shape 28">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 name="Freeform: Shape 29">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 name="Freeform: Shape 30">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 name="Freeform: Shape 31">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 name="Freeform: Shape 32">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 name="Freeform: Shape 33">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 name="Freeform: Shape 34">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 name="Freeform: Shape 35">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7" name="Freeform: Shape 36">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8" name="Freeform: Shape 37">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9" name="Freeform: Shape 38">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0" name="Freeform: Shape 39">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1" name="Freeform: Shape 40">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2" name="Freeform: Shape 41">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3" name="Freeform: Shape 42">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4" name="Freeform: Shape 43">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5" name="Freeform: Shape 44">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6" name="Freeform: Shape 45">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7" name="Freeform: Shape 46">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8" name="Freeform: Shape 47">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9" name="Freeform: Shape 48">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0" name="Freeform: Shape 49">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1" name="Freeform: Shape 50">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2" name="Freeform: Shape 51">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3" name="Freeform: Shape 52">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4" name="Freeform: Shape 53">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5" name="Freeform: Shape 54">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6" name="Freeform: Shape 55">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7" name="Freeform: Shape 56">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8" name="Freeform: Shape 57">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9" name="Freeform: Shape 58">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0" name="Freeform: Shape 59">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1" name="Freeform: Shape 60">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2" name="Freeform: Shape 61">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3" name="Freeform: Shape 62">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4" name="Freeform: Shape 63">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5" name="Freeform: Shape 64">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6" name="Freeform: Shape 65">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7" name="Freeform: Shape 66">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8" name="Freeform: Shape 67">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9" name="Freeform: Shape 68">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0" name="Freeform: Shape 69">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1" name="Freeform: Shape 70">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2" name="Freeform: Shape 71">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3" name="Freeform: Shape 72">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4" name="Freeform: Shape 73">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5" name="Freeform: Shape 74">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6" name="Freeform: Shape 75">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7" name="Freeform: Shape 76">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8" name="Freeform: Shape 77">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9" name="Freeform: Shape 78">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0" name="Freeform: Shape 79">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1" name="Freeform: Shape 80">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2" name="Freeform: Shape 81">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3" name="Freeform: Shape 82">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4" name="Freeform: Shape 83">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5" name="Freeform: Shape 84">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6" name="Freeform: Shape 85">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7" name="Freeform: Shape 86">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8" name="Freeform: Shape 87">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9" name="Freeform: Shape 88">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0" name="Freeform: Shape 89">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1" name="Freeform: Shape 90">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2" name="Freeform: Shape 91">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3" name="Freeform: Shape 92">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4" name="Freeform: Shape 93">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5" name="Freeform: Shape 94">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6" name="Freeform: Shape 95">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7" name="Freeform: Shape 96">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8" name="Freeform: Shape 97">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9" name="Freeform: Shape 98">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0" name="Freeform: Shape 99">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1" name="Freeform: Shape 100">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2" name="Freeform: Shape 101">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3" name="Freeform: Shape 102">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4" name="Freeform: Shape 103">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5" name="Freeform: Shape 104">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6" name="Freeform: Shape 105">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7" name="Freeform: Shape 106">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8" name="Freeform: Shape 107">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9" name="Freeform: Shape 108">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0" name="Freeform: Shape 109">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1" name="Freeform: Shape 110">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2" name="Freeform: Shape 111">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3" name="Freeform: Shape 112">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4" name="Freeform: Shape 113">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5" name="Freeform: Shape 114">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6" name="Freeform: Shape 115">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7" name="Freeform: Shape 116">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8" name="Freeform: Shape 117">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9" name="Freeform: Shape 118">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0" name="Freeform: Shape 119">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1" name="Freeform: Shape 120">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2" name="Freeform: Shape 121">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3" name="Freeform: Shape 122">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4" name="Freeform: Shape 123">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5" name="Freeform: Shape 124">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6" name="Freeform: Shape 125">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7" name="Freeform: Shape 126">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8" name="Freeform: Shape 127">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9" name="Freeform: Shape 128">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0" name="Freeform: Shape 129">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1" name="Freeform: Shape 130">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2" name="Freeform: Shape 131">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3" name="Freeform: Shape 132">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4" name="Freeform: Shape 133">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5" name="Freeform: Shape 134">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6" name="Freeform: Shape 135">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7" name="Freeform: Shape 136">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8" name="Freeform: Shape 137">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9" name="Freeform: Shape 138">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0" name="Freeform: Shape 139">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1" name="Freeform: Shape 140">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2" name="Freeform: Shape 141">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3" name="Freeform: Shape 142">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4" name="Freeform: Shape 143">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5" name="Freeform: Shape 144">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6" name="Freeform: Shape 145">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7" name="Freeform: Shape 146">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8" name="Freeform: Shape 147">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9" name="Freeform: Shape 148">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0" name="Freeform: Shape 149">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1" name="Freeform: Shape 150">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2" name="Freeform: Shape 151">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3" name="Freeform: Shape 152">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4" name="Freeform: Shape 153">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5" name="Freeform: Shape 154">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6" name="Freeform: Shape 155">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7" name="Freeform: Shape 156">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8" name="Freeform: Shape 157">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9" name="Freeform: Shape 158">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0" name="Freeform: Shape 159">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1" name="Freeform: Shape 160">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2" name="Freeform: Shape 161">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3" name="Freeform: Shape 162">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4" name="Freeform: Shape 163">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5" name="Freeform: Shape 164">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6" name="Freeform: Shape 165">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7" name="Freeform: Shape 166">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8" name="Freeform: Shape 167">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9" name="Freeform: Shape 168">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0" name="Freeform: Shape 169">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1" name="Freeform: Shape 170">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2" name="Freeform: Shape 171">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3" name="Freeform: Shape 172">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4" name="Freeform: Shape 173">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5" name="Freeform: Shape 174">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6" name="Freeform: Shape 175">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7" name="Freeform: Shape 176">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8" name="Freeform: Shape 177">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9" name="Freeform: Shape 178">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0" name="Freeform: Shape 179">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1" name="Freeform: Shape 180">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2" name="Freeform: Shape 181">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3" name="Freeform: Shape 182">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4" name="Freeform: Shape 183">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5" name="Freeform: Shape 184">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6" name="Freeform: Shape 185">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7" name="Freeform: Shape 186">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8" name="Freeform: Shape 187">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9" name="Freeform: Shape 188">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0" name="Freeform: Shape 189">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1" name="Freeform: Shape 190">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2" name="Freeform: Shape 191">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3" name="Freeform: Shape 192">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4" name="Freeform: Shape 193">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5" name="Freeform: Shape 194">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6" name="Freeform: Shape 195">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dirty="0">
                <a:solidFill>
                  <a:prstClr val="black"/>
                </a:solidFill>
                <a:latin typeface="Aptos" panose="02110004020202020204"/>
              </a:endParaRPr>
            </a:p>
          </p:txBody>
        </p:sp>
      </p:grpSp>
      <p:grpSp>
        <p:nvGrpSpPr>
          <p:cNvPr id="198"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7098" y="5697926"/>
            <a:ext cx="1596643" cy="1596625"/>
            <a:chOff x="5734037" y="3067039"/>
            <a:chExt cx="724483" cy="724489"/>
          </a:xfrm>
          <a:solidFill>
            <a:schemeClr val="bg1">
              <a:alpha val="60000"/>
            </a:schemeClr>
          </a:solidFill>
        </p:grpSpPr>
        <p:sp>
          <p:nvSpPr>
            <p:cNvPr id="199" name="Freeform: Shape 198">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0" name="Freeform: Shape 199">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1" name="Freeform: Shape 200">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2" name="Freeform: Shape 201">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3" name="Freeform: Shape 202">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4" name="Freeform: Shape 203">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5" name="Freeform: Shape 204">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6" name="Freeform: Shape 205">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7" name="Freeform: Shape 206">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8" name="Freeform: Shape 207">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9" name="Freeform: Shape 208">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0" name="Freeform: Shape 209">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1" name="Freeform: Shape 210">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2" name="Freeform: Shape 211">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3" name="Freeform: Shape 212">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4" name="Freeform: Shape 213">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5" name="Freeform: Shape 214">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6" name="Freeform: Shape 215">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7" name="Freeform: Shape 216">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8" name="Freeform: Shape 217">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9" name="Freeform: Shape 218">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0" name="Freeform: Shape 219">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1" name="Freeform: Shape 220">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2" name="Freeform: Shape 221">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3" name="Freeform: Shape 222">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4" name="Freeform: Shape 223">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5" name="Freeform: Shape 224">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6" name="Freeform: Shape 225">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7" name="Freeform: Shape 226">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8" name="Freeform: Shape 227">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9" name="Freeform: Shape 228">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0" name="Freeform: Shape 229">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1" name="Freeform: Shape 230">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2" name="Freeform: Shape 231">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3" name="Freeform: Shape 232">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4" name="Freeform: Shape 233">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5" name="Freeform: Shape 234">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6" name="Freeform: Shape 235">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7" name="Freeform: Shape 236">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8" name="Freeform: Shape 237">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9" name="Freeform: Shape 238">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0" name="Freeform: Shape 239">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1" name="Freeform: Shape 240">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2" name="Freeform: Shape 241">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3" name="Freeform: Shape 242">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4" name="Freeform: Shape 243">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5" name="Freeform: Shape 244">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6" name="Freeform: Shape 245">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7" name="Freeform: Shape 246">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8" name="Freeform: Shape 247">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9" name="Freeform: Shape 248">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0" name="Freeform: Shape 249">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1" name="Freeform: Shape 250">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2" name="Freeform: Shape 251">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3" name="Freeform: Shape 252">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4" name="Freeform: Shape 253">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5" name="Freeform: Shape 254">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6" name="Freeform: Shape 255">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7" name="Freeform: Shape 256">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8" name="Freeform: Shape 257">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9" name="Freeform: Shape 258">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0" name="Freeform: Shape 259">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1" name="Freeform: Shape 260">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2" name="Freeform: Shape 261">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3" name="Freeform: Shape 262">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4" name="Freeform: Shape 263">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5" name="Freeform: Shape 264">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6" name="Freeform: Shape 265">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7" name="Freeform: Shape 266">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8" name="Freeform: Shape 267">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9" name="Freeform: Shape 268">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0" name="Freeform: Shape 269">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1" name="Freeform: Shape 270">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2" name="Freeform: Shape 271">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3" name="Freeform: Shape 272">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4" name="Freeform: Shape 273">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5" name="Freeform: Shape 274">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6" name="Freeform: Shape 275">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7" name="Freeform: Shape 276">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8" name="Freeform: Shape 277">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9" name="Freeform: Shape 278">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0" name="Freeform: Shape 279">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1" name="Freeform: Shape 280">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2" name="Freeform: Shape 281">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3" name="Freeform: Shape 282">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4" name="Freeform: Shape 283">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5" name="Freeform: Shape 284">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6" name="Freeform: Shape 285">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7" name="Freeform: Shape 286">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8" name="Freeform: Shape 287">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9" name="Freeform: Shape 288">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0" name="Freeform: Shape 289">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1" name="Freeform: Shape 290">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2" name="Freeform: Shape 291">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3" name="Freeform: Shape 292">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4" name="Freeform: Shape 293">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5" name="Freeform: Shape 294">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6" name="Freeform: Shape 295">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7" name="Freeform: Shape 296">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8" name="Freeform: Shape 297">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9" name="Freeform: Shape 298">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0" name="Freeform: Shape 299">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1" name="Freeform: Shape 300">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2" name="Freeform: Shape 301">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3" name="Freeform: Shape 302">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4" name="Freeform: Shape 303">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5" name="Freeform: Shape 304">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6" name="Freeform: Shape 305">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7" name="Freeform: Shape 306">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8" name="Freeform: Shape 307">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9" name="Freeform: Shape 308">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0" name="Freeform: Shape 309">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1" name="Freeform: Shape 310">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2" name="Freeform: Shape 311">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3" name="Freeform: Shape 312">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4" name="Freeform: Shape 313">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5" name="Freeform: Shape 314">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6" name="Freeform: Shape 315">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7" name="Freeform: Shape 316">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8" name="Freeform: Shape 317">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9" name="Freeform: Shape 318">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0" name="Freeform: Shape 319">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1" name="Freeform: Shape 320">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2" name="Freeform: Shape 321">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3" name="Freeform: Shape 322">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4" name="Freeform: Shape 323">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5" name="Freeform: Shape 324">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6" name="Freeform: Shape 325">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7" name="Freeform: Shape 326">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8" name="Freeform: Shape 327">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9" name="Freeform: Shape 328">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0" name="Freeform: Shape 329">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1" name="Freeform: Shape 330">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2" name="Freeform: Shape 331">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3" name="Freeform: Shape 332">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4" name="Freeform: Shape 333">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5" name="Freeform: Shape 334">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6" name="Freeform: Shape 335">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7" name="Freeform: Shape 336">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8" name="Freeform: Shape 337">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9" name="Freeform: Shape 338">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0" name="Freeform: Shape 339">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1" name="Freeform: Shape 340">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2" name="Freeform: Shape 341">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3" name="Freeform: Shape 342">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4" name="Freeform: Shape 343">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5" name="Freeform: Shape 344">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6" name="Freeform: Shape 345">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7" name="Freeform: Shape 346">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8" name="Freeform: Shape 347">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9" name="Freeform: Shape 348">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0" name="Freeform: Shape 349">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1" name="Freeform: Shape 350">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2" name="Freeform: Shape 351">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3" name="Freeform: Shape 352">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4" name="Freeform: Shape 353">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5" name="Freeform: Shape 354">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6" name="Freeform: Shape 355">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7" name="Freeform: Shape 356">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8" name="Freeform: Shape 357">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9" name="Freeform: Shape 358">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0" name="Freeform: Shape 359">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1" name="Freeform: Shape 360">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2" name="Freeform: Shape 361">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3" name="Freeform: Shape 362">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4" name="Freeform: Shape 363">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5" name="Freeform: Shape 364">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6" name="Freeform: Shape 365">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7" name="Freeform: Shape 366">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dirty="0">
                <a:solidFill>
                  <a:prstClr val="black"/>
                </a:solidFill>
                <a:latin typeface="Aptos" panose="02110004020202020204"/>
              </a:endParaRPr>
            </a:p>
          </p:txBody>
        </p:sp>
      </p:grpSp>
      <p:sp>
        <p:nvSpPr>
          <p:cNvPr id="3" name="Inhaltsplatzhalter 2">
            <a:extLst>
              <a:ext uri="{FF2B5EF4-FFF2-40B4-BE49-F238E27FC236}">
                <a16:creationId xmlns:a16="http://schemas.microsoft.com/office/drawing/2014/main" id="{6782F04D-945B-4531-B449-B0814540586D}"/>
              </a:ext>
            </a:extLst>
          </p:cNvPr>
          <p:cNvSpPr>
            <a:spLocks noGrp="1"/>
          </p:cNvSpPr>
          <p:nvPr>
            <p:ph idx="1"/>
          </p:nvPr>
        </p:nvSpPr>
        <p:spPr>
          <a:xfrm>
            <a:off x="7772725" y="1357015"/>
            <a:ext cx="5969725" cy="5221606"/>
          </a:xfrm>
        </p:spPr>
        <p:txBody>
          <a:bodyPr>
            <a:normAutofit/>
          </a:bodyPr>
          <a:lstStyle/>
          <a:p>
            <a:pPr marL="0" indent="0">
              <a:buNone/>
            </a:pPr>
            <a:r>
              <a:rPr lang="de-DE">
                <a:solidFill>
                  <a:schemeClr val="bg1"/>
                </a:solidFill>
              </a:rPr>
              <a:t>Ordina i seguenti potenziali fattori di influenza, iniziando da quello che ritieni più rilevante.</a:t>
            </a:r>
          </a:p>
          <a:p>
            <a:pPr lvl="1"/>
            <a:r>
              <a:rPr lang="de-DE">
                <a:solidFill>
                  <a:schemeClr val="bg1"/>
                </a:solidFill>
              </a:rPr>
              <a:t>Età</a:t>
            </a:r>
          </a:p>
          <a:p>
            <a:pPr lvl="1"/>
            <a:r>
              <a:rPr lang="de-DE">
                <a:solidFill>
                  <a:schemeClr val="bg1"/>
                </a:solidFill>
              </a:rPr>
              <a:t>Sesso</a:t>
            </a:r>
          </a:p>
          <a:p>
            <a:pPr lvl="1"/>
            <a:r>
              <a:rPr lang="de-DE">
                <a:solidFill>
                  <a:schemeClr val="bg1"/>
                </a:solidFill>
              </a:rPr>
              <a:t>Istruzione</a:t>
            </a:r>
          </a:p>
          <a:p>
            <a:pPr lvl="1"/>
            <a:r>
              <a:rPr lang="de-DE">
                <a:solidFill>
                  <a:schemeClr val="bg1"/>
                </a:solidFill>
              </a:rPr>
              <a:t>Orientamento politico</a:t>
            </a:r>
          </a:p>
          <a:p>
            <a:endParaRPr lang="de-DE">
              <a:solidFill>
                <a:schemeClr val="bg1"/>
              </a:solidFill>
            </a:endParaRPr>
          </a:p>
        </p:txBody>
      </p:sp>
      <p:grpSp>
        <p:nvGrpSpPr>
          <p:cNvPr id="4" name="Group 3">
            <a:extLst>
              <a:ext uri="{FF2B5EF4-FFF2-40B4-BE49-F238E27FC236}">
                <a16:creationId xmlns:a16="http://schemas.microsoft.com/office/drawing/2014/main" id="{0FF167F1-9885-BDCD-F5A8-4DB2FFA69DA1}"/>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0E0D78A-6B00-0962-B2D6-113632441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5CA1CFE7-8345-C268-6D05-C2EF371A64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081263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44.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Line of vials">
            <a:extLst>
              <a:ext uri="{FF2B5EF4-FFF2-40B4-BE49-F238E27FC236}">
                <a16:creationId xmlns:a16="http://schemas.microsoft.com/office/drawing/2014/main" id="{125032BA-1D31-BE74-A435-A7A079073A8E}"/>
              </a:ext>
            </a:extLst>
          </p:cNvPr>
          <p:cNvPicPr>
            <a:picLocks noChangeAspect="1"/>
          </p:cNvPicPr>
          <p:nvPr/>
        </p:nvPicPr>
        <p:blipFill>
          <a:blip r:embed="rId2"/>
          <a:srcRect b="15730"/>
          <a:stretch/>
        </p:blipFill>
        <p:spPr>
          <a:xfrm>
            <a:off x="24" y="12"/>
            <a:ext cx="14630376" cy="8229588"/>
          </a:xfrm>
          <a:prstGeom prst="rect">
            <a:avLst/>
          </a:prstGeom>
        </p:spPr>
      </p:pic>
      <p:sp>
        <p:nvSpPr>
          <p:cNvPr id="12" name="Rectangle 11">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6162" cy="8229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el 1">
            <a:extLst>
              <a:ext uri="{FF2B5EF4-FFF2-40B4-BE49-F238E27FC236}">
                <a16:creationId xmlns:a16="http://schemas.microsoft.com/office/drawing/2014/main" id="{85AD7003-8927-460C-B107-C6FA9D7483C6}"/>
              </a:ext>
            </a:extLst>
          </p:cNvPr>
          <p:cNvSpPr>
            <a:spLocks noGrp="1"/>
          </p:cNvSpPr>
          <p:nvPr>
            <p:ph type="title"/>
          </p:nvPr>
        </p:nvSpPr>
        <p:spPr>
          <a:xfrm>
            <a:off x="1005840" y="438150"/>
            <a:ext cx="12618720" cy="1590676"/>
          </a:xfrm>
        </p:spPr>
        <p:txBody>
          <a:bodyPr>
            <a:normAutofit/>
          </a:bodyPr>
          <a:lstStyle/>
          <a:p>
            <a:r>
              <a:rPr lang="de-DE"/>
              <a:t>?</a:t>
            </a:r>
            <a:endParaRPr lang="de-DE" dirty="0"/>
          </a:p>
        </p:txBody>
      </p:sp>
      <p:sp>
        <p:nvSpPr>
          <p:cNvPr id="3" name="Inhaltsplatzhalter 2">
            <a:extLst>
              <a:ext uri="{FF2B5EF4-FFF2-40B4-BE49-F238E27FC236}">
                <a16:creationId xmlns:a16="http://schemas.microsoft.com/office/drawing/2014/main" id="{55DE4C86-CA39-487C-A3DC-DE4C61B7C78A}"/>
              </a:ext>
            </a:extLst>
          </p:cNvPr>
          <p:cNvSpPr>
            <a:spLocks noGrp="1"/>
          </p:cNvSpPr>
          <p:nvPr>
            <p:ph idx="1"/>
          </p:nvPr>
        </p:nvSpPr>
        <p:spPr>
          <a:xfrm>
            <a:off x="1005840" y="2190750"/>
            <a:ext cx="12618720" cy="5221606"/>
          </a:xfrm>
        </p:spPr>
        <p:txBody>
          <a:bodyPr>
            <a:normAutofit/>
          </a:bodyPr>
          <a:lstStyle/>
          <a:p>
            <a:r>
              <a:rPr lang="de-DE"/>
              <a:t>Qual è il rapporto tra la credulità nei confronti delle fake news e il livello di istruzione/intelligenza in questioni complesse (ad esempio, il tema delle vaccinazioni nella pandemia di Covid-19)?</a:t>
            </a:r>
            <a:endParaRPr lang="de-DE" dirty="0"/>
          </a:p>
        </p:txBody>
      </p:sp>
      <p:grpSp>
        <p:nvGrpSpPr>
          <p:cNvPr id="4" name="Group 3">
            <a:extLst>
              <a:ext uri="{FF2B5EF4-FFF2-40B4-BE49-F238E27FC236}">
                <a16:creationId xmlns:a16="http://schemas.microsoft.com/office/drawing/2014/main" id="{80327D64-35E1-0D18-4E0A-3C5F07AD4F8E}"/>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7AE23941-6A2B-7291-88BA-6C40471694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330C3A3F-C748-79EA-1E68-FB822E7282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51931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45.xml><?xml version="1.0" encoding="utf-8"?>
<p:sld xmlns:a16="http://schemas.microsoft.com/office/drawing/2014/main" xmlns:adec="http://schemas.microsoft.com/office/drawing/2017/decorative" xmlns:p16="http://schemas.microsoft.com/office/powerpoint/2015/main" xmlns:dgm="http://schemas.openxmlformats.org/drawingml/2006/diagram"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4DF3C5-DA3D-C3FE-7D54-6AE0305A440F}"/>
              </a:ext>
            </a:extLst>
          </p:cNvPr>
          <p:cNvPicPr>
            <a:picLocks noChangeAspect="1"/>
          </p:cNvPicPr>
          <p:nvPr/>
        </p:nvPicPr>
        <p:blipFill>
          <a:blip r:embed="rId2"/>
          <a:srcRect b="15730"/>
          <a:stretch/>
        </p:blipFill>
        <p:spPr>
          <a:xfrm>
            <a:off x="24" y="12"/>
            <a:ext cx="14630376" cy="8229588"/>
          </a:xfrm>
          <a:prstGeom prst="rect">
            <a:avLst/>
          </a:prstGeom>
        </p:spPr>
      </p:pic>
      <p:sp>
        <p:nvSpPr>
          <p:cNvPr id="10" name="Rectangle 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6162" cy="8229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el 1">
            <a:extLst>
              <a:ext uri="{FF2B5EF4-FFF2-40B4-BE49-F238E27FC236}">
                <a16:creationId xmlns:a16="http://schemas.microsoft.com/office/drawing/2014/main" id="{8618EE3A-76B0-4402-A8DF-10AA5E0990E1}"/>
              </a:ext>
            </a:extLst>
          </p:cNvPr>
          <p:cNvSpPr>
            <a:spLocks noGrp="1"/>
          </p:cNvSpPr>
          <p:nvPr>
            <p:ph type="title"/>
          </p:nvPr>
        </p:nvSpPr>
        <p:spPr>
          <a:xfrm>
            <a:off x="1005840" y="438150"/>
            <a:ext cx="12618720" cy="1590676"/>
          </a:xfrm>
        </p:spPr>
        <p:txBody>
          <a:bodyPr>
            <a:normAutofit/>
          </a:bodyPr>
          <a:lstStyle/>
          <a:p>
            <a:r>
              <a:rPr lang="de-DE" dirty="0" err="1"/>
              <a:t>Risposta</a:t>
            </a:r>
            <a:endParaRPr lang="de-DE" dirty="0"/>
          </a:p>
        </p:txBody>
      </p:sp>
      <p:graphicFrame>
        <p:nvGraphicFramePr>
          <p:cNvPr id="5" name="Inhaltsplatzhalter 2">
            <a:extLst>
              <a:ext uri="{FF2B5EF4-FFF2-40B4-BE49-F238E27FC236}">
                <a16:creationId xmlns:a16="http://schemas.microsoft.com/office/drawing/2014/main" id="{68B446FE-BAE6-C6A8-E529-76A106D5EF1F}"/>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4AC4D8D1-0472-2E36-3CE9-B715A59D98C5}"/>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21DF6C8D-3D94-DBF0-528C-D0CE122736F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C679CE53-92D9-0035-0709-BDAD3273F1E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40414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46.xml><?xml version="1.0" encoding="utf-8"?>
<p:sld xmlns:a16="http://schemas.microsoft.com/office/drawing/2014/main" xmlns:mc="http://schemas.openxmlformats.org/markup-compatibility/2006" xmlns:p14="http://schemas.microsoft.com/office/powerpoint/2010/main" xmlns:iact="http://schemas.microsoft.com/office/powerpoint/2014/inkAction" xmlns:p15="http://schemas.microsoft.com/office/powerpoint/2012/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6538DC2-F1DD-41C6-BCF1-D064A740F990}"/>
              </a:ext>
            </a:extLst>
          </p:cNvPr>
          <p:cNvPicPr>
            <a:picLocks noChangeAspect="1"/>
          </p:cNvPicPr>
          <p:nvPr/>
        </p:nvPicPr>
        <p:blipFill>
          <a:blip r:embed="rId4"/>
          <a:stretch>
            <a:fillRect/>
          </a:stretch>
        </p:blipFill>
        <p:spPr>
          <a:xfrm>
            <a:off x="331470" y="2663190"/>
            <a:ext cx="5656495" cy="5354954"/>
          </a:xfrm>
          <a:prstGeom prst="rect">
            <a:avLst/>
          </a:prstGeom>
        </p:spPr>
      </p:pic>
      <p:pic>
        <p:nvPicPr>
          <p:cNvPr id="5" name="Grafik 4">
            <a:extLst>
              <a:ext uri="{FF2B5EF4-FFF2-40B4-BE49-F238E27FC236}">
                <a16:creationId xmlns:a16="http://schemas.microsoft.com/office/drawing/2014/main" id="{222D1AD3-67DB-4487-9B54-87806F00A144}"/>
              </a:ext>
            </a:extLst>
          </p:cNvPr>
          <p:cNvPicPr>
            <a:picLocks noChangeAspect="1"/>
          </p:cNvPicPr>
          <p:nvPr/>
        </p:nvPicPr>
        <p:blipFill>
          <a:blip r:embed="rId5"/>
          <a:stretch>
            <a:fillRect/>
          </a:stretch>
        </p:blipFill>
        <p:spPr>
          <a:xfrm>
            <a:off x="6749415" y="2851785"/>
            <a:ext cx="5955030" cy="2137410"/>
          </a:xfrm>
          <a:prstGeom prst="rect">
            <a:avLst/>
          </a:prstGeom>
        </p:spPr>
      </p:pic>
      <p:pic>
        <p:nvPicPr>
          <p:cNvPr id="6" name="Grafik 5">
            <a:extLst>
              <a:ext uri="{FF2B5EF4-FFF2-40B4-BE49-F238E27FC236}">
                <a16:creationId xmlns:a16="http://schemas.microsoft.com/office/drawing/2014/main" id="{73B1DBD9-36AE-4AD9-BC7E-1F88EFA3627D}"/>
              </a:ext>
            </a:extLst>
          </p:cNvPr>
          <p:cNvPicPr>
            <a:picLocks noChangeAspect="1"/>
          </p:cNvPicPr>
          <p:nvPr/>
        </p:nvPicPr>
        <p:blipFill>
          <a:blip r:embed="rId6"/>
          <a:stretch>
            <a:fillRect/>
          </a:stretch>
        </p:blipFill>
        <p:spPr>
          <a:xfrm>
            <a:off x="411480" y="401085"/>
            <a:ext cx="9597028" cy="1931670"/>
          </a:xfrm>
          <a:prstGeom prst="rect">
            <a:avLst/>
          </a:prstGeom>
        </p:spPr>
      </p:pic>
      <p:sp>
        <p:nvSpPr>
          <p:cNvPr id="7" name="Rechteck 6">
            <a:extLst>
              <a:ext uri="{FF2B5EF4-FFF2-40B4-BE49-F238E27FC236}">
                <a16:creationId xmlns:a16="http://schemas.microsoft.com/office/drawing/2014/main" id="{ECEA8BAD-BB03-4101-9240-7D77A0055629}"/>
              </a:ext>
            </a:extLst>
          </p:cNvPr>
          <p:cNvSpPr/>
          <p:nvPr/>
        </p:nvSpPr>
        <p:spPr>
          <a:xfrm>
            <a:off x="6749414" y="5508225"/>
            <a:ext cx="7315200" cy="2419124"/>
          </a:xfrm>
          <a:prstGeom prst="rect">
            <a:avLst/>
          </a:prstGeom>
        </p:spPr>
        <p:txBody>
          <a:bodyPr>
            <a:spAutoFit/>
          </a:bodyPr>
          <a:lstStyle/>
          <a:p>
            <a:pPr defTabSz="1097280"/>
            <a:r>
              <a:rPr lang="en-US" sz="2160" i="1" dirty="0">
                <a:solidFill>
                  <a:prstClr val="black"/>
                </a:solidFill>
                <a:latin typeface="Aptos" panose="02110004020202020204"/>
              </a:rPr>
              <a:t>"Pertanto, concludiamo che </a:t>
            </a:r>
            <a:r>
              <a:rPr lang="en-US" sz="2160" i="1" dirty="0">
                <a:solidFill>
                  <a:srgbClr val="FF0000"/>
                </a:solidFill>
                <a:latin typeface="Aptos" panose="02110004020202020204"/>
              </a:rPr>
              <a:t>il pensiero analitico </a:t>
            </a:r>
            <a:r>
              <a:rPr lang="en-US" sz="2160" i="1" dirty="0">
                <a:solidFill>
                  <a:prstClr val="black"/>
                </a:solidFill>
                <a:latin typeface="Aptos" panose="02110004020202020204"/>
              </a:rPr>
              <a:t>viene utilizzato per valutare la plausibilità dei titoli, indipendentemente dal fatto che le notizie siano coerenti o incoerenti con la propria ideologia politica. I nostri risultati suggeriscono quindi che la suscettibilità alle fake news è </a:t>
            </a:r>
            <a:r>
              <a:rPr lang="en-US" sz="2160" i="1" dirty="0">
                <a:solidFill>
                  <a:srgbClr val="FF0000"/>
                </a:solidFill>
                <a:latin typeface="Aptos" panose="02110004020202020204"/>
              </a:rPr>
              <a:t>determinata più da un pensiero pigro che da un pregiudizio di parte in sé</a:t>
            </a:r>
            <a:r>
              <a:rPr lang="en-US" sz="2160" i="1" dirty="0">
                <a:solidFill>
                  <a:prstClr val="black"/>
                </a:solidFill>
                <a:latin typeface="Aptos" panose="02110004020202020204"/>
              </a:rPr>
              <a:t>, una scoperta che apre potenziali strade per combattere le fake news".</a:t>
            </a:r>
            <a:endParaRPr lang="de-DE" sz="2160" i="1" dirty="0">
              <a:solidFill>
                <a:prstClr val="black"/>
              </a:solidFill>
              <a:latin typeface="Aptos" panose="02110004020202020204"/>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1" name="Ink 10">
                <a:extLst>
                  <a:ext uri="{FF2B5EF4-FFF2-40B4-BE49-F238E27FC236}">
                    <a16:creationId xmlns:a16="http://schemas.microsoft.com/office/drawing/2014/main" id="{09B6E78B-173D-075E-3081-35DB65A94568}"/>
                  </a:ext>
                </a:extLst>
              </p14:cNvPr>
              <p14:cNvContentPartPr/>
              <p14:nvPr>
                <p:extLst>
                  <p:ext uri="{42D2F446-02D8-4167-A562-619A0277C38B}">
                    <p15:isNarration xmlns:p15="http://schemas.microsoft.com/office/powerpoint/2012/main" val="1"/>
                  </p:ext>
                </p:extLst>
              </p14:nvPr>
            </p14:nvContentPartPr>
            <p14:xfrm>
              <a:off x="13594175" y="6805511"/>
              <a:ext cx="2" cy="2"/>
            </p14:xfrm>
          </p:contentPart>
        </mc:Choice>
        <mc:Fallback>
          <p:pic>
            <p:nvPicPr>
              <p:cNvPr id="11" name="Ink 10">
                <a:extLst>
                  <a:ext uri="{FF2B5EF4-FFF2-40B4-BE49-F238E27FC236}">
                    <a16:creationId xmlns:a16="http://schemas.microsoft.com/office/drawing/2014/main" id="{09B6E78B-173D-075E-3081-35DB65A94568}"/>
                  </a:ext>
                </a:extLst>
              </p:cNvPr>
              <p:cNvPicPr>
                <a:picLocks noGrp="1" noRot="1" noChangeAspect="1" noMove="1" noResize="1" noEditPoints="1" noAdjustHandles="1" noChangeArrowheads="1" noChangeShapeType="1"/>
              </p:cNvPicPr>
              <p:nvPr/>
            </p:nvPicPr>
            <p:blipFill>
              <a:blip r:embed="rId8"/>
              <a:stretch>
                <a:fillRect/>
              </a:stretch>
            </p:blipFill>
            <p:spPr>
              <a:xfrm>
                <a:off x="13594175" y="6805511"/>
                <a:ext cx="2" cy="2"/>
              </a:xfrm>
              <a:prstGeom prst="rect">
                <a:avLst/>
              </a:prstGeom>
            </p:spPr>
          </p:pic>
        </mc:Fallback>
      </mc:AlternateContent>
    </p:spTree>
    <p:custDataLst>
      <p:tags r:id="rId1"/>
    </p:custDataLst>
    <p:extLst>
      <p:ext uri="{BB962C8B-B14F-4D97-AF65-F5344CB8AC3E}">
        <p14:creationId xmlns:p14="http://schemas.microsoft.com/office/powerpoint/2010/main" val="1408902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md type="call" cmd="playFrom(0.0)">
                                      <p:cBhvr>
                                        <p:cTn id="7" dur="1" fill="hold"/>
                                        <p:tgtEl>
                                          <p:spTgt spid="11"/>
                                        </p:tgtEl>
                                      </p:cBhvr>
                                    </p:cmd>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3A86A75C-4F4B-4683-9AE1-C65F6400EC91}">
      <p14:laserTraceLst xmlns:p14="http://schemas.microsoft.com/office/powerpoint/2010/main">
        <p14:tracePtLst>
          <p14:tracePt t="50463" x="9502775" y="6186488"/>
          <p14:tracePt t="50498" x="9818688" y="6007100"/>
          <p14:tracePt t="50524" x="10013950" y="5888038"/>
          <p14:tracePt t="50559" x="10515600" y="5675313"/>
          <p14:tracePt t="50560" x="10601325" y="5649913"/>
          <p14:tracePt t="50587" x="10829925" y="5556250"/>
          <p14:tracePt t="50633" x="11460163" y="5283200"/>
          <p14:tracePt t="50662" x="11604625" y="5232400"/>
          <p14:tracePt t="50695" x="11672888" y="5207000"/>
          <p14:tracePt t="50697" x="11690350" y="5207000"/>
          <p14:tracePt t="50724" x="11715750" y="5207000"/>
          <p14:tracePt t="50759" x="11723688" y="5199063"/>
          <p14:tracePt t="50788" x="11733213" y="5199063"/>
          <p14:tracePt t="50979" x="11630025" y="5199063"/>
          <p14:tracePt t="51006" x="11495088" y="5249863"/>
          <p14:tracePt t="51060" x="10601325" y="5675313"/>
          <p14:tracePt t="51088" x="10031413" y="5905500"/>
          <p14:tracePt t="51140" x="6508750" y="6705600"/>
          <p14:tracePt t="51169" x="5384800" y="6850063"/>
          <p14:tracePt t="53153" x="11868150" y="6543675"/>
          <p14:tracePt t="53155" x="11826875" y="6508750"/>
          <p14:tracePt t="53185" x="11707813" y="6432550"/>
          <p14:tracePt t="53188" x="11690350" y="6424613"/>
          <p14:tracePt t="53233" x="11655425" y="6407150"/>
          <p14:tracePt t="53237" x="11647488" y="6399213"/>
          <p14:tracePt t="53264" x="11630025" y="6364288"/>
          <p14:tracePt t="53270" x="11622088" y="6356350"/>
          <p14:tracePt t="53306" x="11571288" y="6280150"/>
          <p14:tracePt t="53345" x="11536363" y="6227763"/>
          <p14:tracePt t="53948" x="11391900" y="6305550"/>
          <p14:tracePt t="53982" x="11222038" y="6450013"/>
          <p14:tracePt t="53984" x="11179175" y="6500813"/>
          <p14:tracePt t="54014" x="11069638" y="6594475"/>
          <p14:tracePt t="54017" x="11052175" y="6611938"/>
          <p14:tracePt t="54044" x="11001375" y="6653213"/>
          <p14:tracePt t="54050" x="10975975" y="6678613"/>
          <p14:tracePt t="54090" x="10898188" y="6772275"/>
        </p14:tracePtLst>
      </p14:laserTraceLst>
    </p:ext>
  </p:extLst>
</p:sld>
</file>

<file path=ppt/slides/slide47.xml><?xml version="1.0" encoding="utf-8"?>
<p:sld xmlns:a16="http://schemas.microsoft.com/office/drawing/2014/main" xmlns:adec="http://schemas.microsoft.com/office/drawing/2017/decorative" xmlns:p16="http://schemas.microsoft.com/office/powerpoint/2015/main" xmlns:a14="http://schemas.microsoft.com/office/drawing/2010/main" xmlns:dgm="http://schemas.openxmlformats.org/drawingml/2006/diagram"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9"/>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3"/>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dirty="0">
              <a:solidFill>
                <a:prstClr val="white"/>
              </a:solidFill>
              <a:latin typeface="Aptos" panose="02110004020202020204"/>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4" y="1692095"/>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538E70BC-0AAD-4EB5-A807-25CD5F7129A9}"/>
              </a:ext>
            </a:extLst>
          </p:cNvPr>
          <p:cNvSpPr>
            <a:spLocks noGrp="1"/>
          </p:cNvSpPr>
          <p:nvPr>
            <p:ph type="title"/>
          </p:nvPr>
        </p:nvSpPr>
        <p:spPr>
          <a:xfrm>
            <a:off x="703774" y="2020508"/>
            <a:ext cx="3738318" cy="2875631"/>
          </a:xfrm>
        </p:spPr>
        <p:txBody>
          <a:bodyPr anchor="b">
            <a:normAutofit/>
          </a:bodyPr>
          <a:lstStyle/>
          <a:p>
            <a:pPr algn="r"/>
            <a:r>
              <a:rPr lang="de-DE" sz="4800" dirty="0" err="1">
                <a:solidFill>
                  <a:srgbClr val="FFFFFF"/>
                </a:solidFill>
              </a:rPr>
              <a:t>Sentenza</a:t>
            </a:r>
            <a:r>
              <a:rPr lang="de-DE" sz="4800" dirty="0" err="1">
                <a:solidFill>
                  <a:srgbClr val="FFFFFF"/>
                </a:solidFill>
              </a:rPr>
              <a:t> dell'</a:t>
            </a:r>
            <a:r>
              <a:rPr lang="de-DE" sz="4800" dirty="0" err="1">
                <a:solidFill>
                  <a:srgbClr val="FFFFFF"/>
                </a:solidFill>
              </a:rPr>
              <a:t> Plausibilità</a:t>
            </a:r>
            <a:endParaRPr lang="de-DE" sz="4800" dirty="0">
              <a:solidFill>
                <a:srgbClr val="FFFFFF"/>
              </a:solidFill>
            </a:endParaRPr>
          </a:p>
        </p:txBody>
      </p:sp>
      <p:graphicFrame>
        <p:nvGraphicFramePr>
          <p:cNvPr id="5" name="Inhaltsplatzhalter 2">
            <a:extLst>
              <a:ext uri="{FF2B5EF4-FFF2-40B4-BE49-F238E27FC236}">
                <a16:creationId xmlns:a16="http://schemas.microsoft.com/office/drawing/2014/main" id="{4BD25D8E-28BA-9DAC-9D4E-A8E9F77BD8F7}"/>
              </a:ext>
            </a:extLst>
          </p:cNvPr>
          <p:cNvGraphicFramePr>
            <a:graphicFrameLocks noGrp="1"/>
          </p:cNvGraphicFramePr>
          <p:nvPr>
            <p:ph idx="1"/>
          </p:nvPr>
        </p:nvGraphicFramePr>
        <p:xfrm>
          <a:off x="5886063" y="900528"/>
          <a:ext cx="8000200" cy="6544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A6B16275-9899-5916-D01E-481FE23AE7B5}"/>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90530263-0517-5F1F-CC6B-90B9B246ECB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3BBBC56A-65C7-F5E5-AF36-B0F247717E4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92749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extLst>
    <p:ext uri="{3A86A75C-4F4B-4683-9AE1-C65F6400EC91}">
      <p14:laserTraceLst xmlns:p14="http://schemas.microsoft.com/office/powerpoint/2010/main">
        <p14:tracePtLst>
          <p14:tracePt t="963" x="3267075" y="6645275"/>
          <p14:tracePt t="998" x="3335338" y="6483350"/>
          <p14:tracePt t="1006" x="3378200" y="6424613"/>
          <p14:tracePt t="1045" x="3522663" y="6143625"/>
          <p14:tracePt t="1085" x="3616325" y="6075363"/>
          <p14:tracePt t="1165" x="4125913" y="6407150"/>
          <p14:tracePt t="1200" x="4416425" y="6569075"/>
          <p14:tracePt t="1253" x="4424363" y="6569075"/>
          <p14:tracePt t="79614" x="4322763" y="6569075"/>
          <p14:tracePt t="79638" x="4237038" y="6569075"/>
          <p14:tracePt t="79664" x="4229100" y="6569075"/>
          <p14:tracePt t="79801" x="4194175" y="6577013"/>
          <p14:tracePt t="79824" x="4032250" y="6627813"/>
          <p14:tracePt t="79851" x="3735388" y="6705600"/>
          <p14:tracePt t="79881" x="3590925" y="6731000"/>
          <p14:tracePt t="79909" x="3548063" y="6696075"/>
          <p14:tracePt t="79911" x="3505200" y="6662738"/>
          <p14:tracePt t="79943" x="3292475" y="6526213"/>
          <p14:tracePt t="79969" x="3165475" y="6424613"/>
          <p14:tracePt t="80004" x="3071813" y="6338888"/>
          <p14:tracePt t="81241" x="3062288" y="6432550"/>
          <p14:tracePt t="81272" x="3028950" y="6518275"/>
          <p14:tracePt t="81304" x="2968625" y="6637338"/>
          <p14:tracePt t="81335" x="2917825" y="6772275"/>
        </p14:tracePtLst>
      </p14:laserTraceLst>
    </p:ext>
  </p:extLst>
</p:sld>
</file>

<file path=ppt/slides/slide48.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8DB713E-E03F-4F7A-A1A5-1458E0147C7A}"/>
              </a:ext>
            </a:extLst>
          </p:cNvPr>
          <p:cNvPicPr>
            <a:picLocks noChangeAspect="1"/>
          </p:cNvPicPr>
          <p:nvPr/>
        </p:nvPicPr>
        <p:blipFill>
          <a:blip r:embed="rId4"/>
          <a:stretch>
            <a:fillRect/>
          </a:stretch>
        </p:blipFill>
        <p:spPr>
          <a:xfrm>
            <a:off x="565785" y="85725"/>
            <a:ext cx="2686050" cy="7852410"/>
          </a:xfrm>
          <a:prstGeom prst="rect">
            <a:avLst/>
          </a:prstGeom>
        </p:spPr>
      </p:pic>
      <p:pic>
        <p:nvPicPr>
          <p:cNvPr id="5" name="Grafik 4">
            <a:extLst>
              <a:ext uri="{FF2B5EF4-FFF2-40B4-BE49-F238E27FC236}">
                <a16:creationId xmlns:a16="http://schemas.microsoft.com/office/drawing/2014/main" id="{22EE04B2-AB57-44B2-9A68-AA1A44A6C592}"/>
              </a:ext>
            </a:extLst>
          </p:cNvPr>
          <p:cNvPicPr>
            <a:picLocks noChangeAspect="1"/>
          </p:cNvPicPr>
          <p:nvPr/>
        </p:nvPicPr>
        <p:blipFill>
          <a:blip r:embed="rId5"/>
          <a:stretch>
            <a:fillRect/>
          </a:stretch>
        </p:blipFill>
        <p:spPr>
          <a:xfrm>
            <a:off x="9452610" y="154305"/>
            <a:ext cx="4777740" cy="7920990"/>
          </a:xfrm>
          <a:prstGeom prst="rect">
            <a:avLst/>
          </a:prstGeom>
        </p:spPr>
      </p:pic>
      <p:pic>
        <p:nvPicPr>
          <p:cNvPr id="6" name="Grafik 5">
            <a:extLst>
              <a:ext uri="{FF2B5EF4-FFF2-40B4-BE49-F238E27FC236}">
                <a16:creationId xmlns:a16="http://schemas.microsoft.com/office/drawing/2014/main" id="{30842654-8A59-4021-A73D-86CB4C7A9027}"/>
              </a:ext>
            </a:extLst>
          </p:cNvPr>
          <p:cNvPicPr>
            <a:picLocks noChangeAspect="1"/>
          </p:cNvPicPr>
          <p:nvPr/>
        </p:nvPicPr>
        <p:blipFill>
          <a:blip r:embed="rId6"/>
          <a:stretch>
            <a:fillRect/>
          </a:stretch>
        </p:blipFill>
        <p:spPr>
          <a:xfrm>
            <a:off x="3251834" y="588644"/>
            <a:ext cx="6126480" cy="2788920"/>
          </a:xfrm>
          <a:prstGeom prst="rect">
            <a:avLst/>
          </a:prstGeom>
        </p:spPr>
      </p:pic>
      <p:sp>
        <p:nvSpPr>
          <p:cNvPr id="7" name="Textfeld 6">
            <a:extLst>
              <a:ext uri="{FF2B5EF4-FFF2-40B4-BE49-F238E27FC236}">
                <a16:creationId xmlns:a16="http://schemas.microsoft.com/office/drawing/2014/main" id="{ADFBDA76-8A2C-4891-976D-9EBD6109FD1F}"/>
              </a:ext>
            </a:extLst>
          </p:cNvPr>
          <p:cNvSpPr txBox="1"/>
          <p:nvPr/>
        </p:nvSpPr>
        <p:spPr>
          <a:xfrm>
            <a:off x="3429001" y="4114799"/>
            <a:ext cx="5711108" cy="1421928"/>
          </a:xfrm>
          <a:prstGeom prst="rect">
            <a:avLst/>
          </a:prstGeom>
          <a:noFill/>
        </p:spPr>
        <p:txBody>
          <a:bodyPr wrap="square" rtlCol="0">
            <a:spAutoFit/>
          </a:bodyPr>
          <a:lstStyle/>
          <a:p>
            <a:pPr defTabSz="1097280"/>
            <a:r>
              <a:rPr lang="de-DE" sz="2160" dirty="0">
                <a:solidFill>
                  <a:prstClr val="black"/>
                </a:solidFill>
                <a:latin typeface="Aptos" panose="02110004020202020204"/>
              </a:rPr>
              <a:t>Anche </a:t>
            </a:r>
            <a:r>
              <a:rPr lang="de-DE" sz="2160" dirty="0" err="1">
                <a:solidFill>
                  <a:prstClr val="black"/>
                </a:solidFill>
                <a:latin typeface="Aptos" panose="02110004020202020204"/>
              </a:rPr>
              <a:t>quando</a:t>
            </a:r>
            <a:r>
              <a:rPr lang="de-DE" sz="2160" dirty="0" err="1">
                <a:solidFill>
                  <a:prstClr val="black"/>
                </a:solidFill>
                <a:latin typeface="Aptos" panose="02110004020202020204"/>
              </a:rPr>
              <a:t> le persone</a:t>
            </a:r>
            <a:r>
              <a:rPr lang="de-DE" sz="2160" dirty="0" err="1">
                <a:solidFill>
                  <a:prstClr val="black"/>
                </a:solidFill>
                <a:latin typeface="Aptos" panose="02110004020202020204"/>
              </a:rPr>
              <a:t> </a:t>
            </a:r>
            <a:r>
              <a:rPr lang="de-DE" sz="2160" dirty="0" err="1">
                <a:solidFill>
                  <a:prstClr val="black"/>
                </a:solidFill>
                <a:latin typeface="Aptos" panose="02110004020202020204"/>
              </a:rPr>
              <a:t>riconoscono</a:t>
            </a:r>
            <a:r>
              <a:rPr lang="de-DE" sz="2160" dirty="0" err="1">
                <a:solidFill>
                  <a:prstClr val="black"/>
                </a:solidFill>
                <a:latin typeface="Aptos" panose="02110004020202020204"/>
              </a:rPr>
              <a:t> </a:t>
            </a:r>
            <a:r>
              <a:rPr lang="de-DE" sz="2160" dirty="0" err="1">
                <a:solidFill>
                  <a:prstClr val="black"/>
                </a:solidFill>
                <a:latin typeface="Aptos" panose="02110004020202020204"/>
              </a:rPr>
              <a:t>che</a:t>
            </a:r>
            <a:r>
              <a:rPr lang="de-DE" sz="2160" dirty="0" err="1">
                <a:solidFill>
                  <a:prstClr val="black"/>
                </a:solidFill>
                <a:latin typeface="Aptos" panose="02110004020202020204"/>
              </a:rPr>
              <a:t> le</a:t>
            </a:r>
            <a:r>
              <a:rPr lang="de-DE" sz="2160" dirty="0" err="1">
                <a:solidFill>
                  <a:prstClr val="black"/>
                </a:solidFill>
                <a:latin typeface="Aptos" panose="02110004020202020204"/>
              </a:rPr>
              <a:t> loro</a:t>
            </a:r>
            <a:r>
              <a:rPr lang="de-DE" sz="2160" dirty="0" err="1">
                <a:solidFill>
                  <a:prstClr val="black"/>
                </a:solidFill>
                <a:latin typeface="Aptos" panose="02110004020202020204"/>
              </a:rPr>
              <a:t> </a:t>
            </a:r>
            <a:r>
              <a:rPr lang="de-DE" sz="2160" dirty="0" err="1">
                <a:solidFill>
                  <a:prstClr val="black"/>
                </a:solidFill>
                <a:latin typeface="Aptos" panose="02110004020202020204"/>
              </a:rPr>
              <a:t>opinioni</a:t>
            </a:r>
            <a:r>
              <a:rPr lang="de-DE" sz="2160" dirty="0" err="1">
                <a:solidFill>
                  <a:prstClr val="black"/>
                </a:solidFill>
                <a:latin typeface="Aptos" panose="02110004020202020204"/>
              </a:rPr>
              <a:t> </a:t>
            </a:r>
            <a:r>
              <a:rPr lang="de-DE" sz="2160" dirty="0" err="1">
                <a:solidFill>
                  <a:prstClr val="black"/>
                </a:solidFill>
                <a:latin typeface="Aptos" panose="02110004020202020204"/>
              </a:rPr>
              <a:t>sono</a:t>
            </a:r>
            <a:r>
              <a:rPr lang="de-DE" sz="2160" dirty="0" err="1">
                <a:solidFill>
                  <a:prstClr val="black"/>
                </a:solidFill>
                <a:latin typeface="Aptos" panose="02110004020202020204"/>
              </a:rPr>
              <a:t> basate </a:t>
            </a:r>
            <a:r>
              <a:rPr lang="de-DE" sz="2160" dirty="0">
                <a:solidFill>
                  <a:prstClr val="black"/>
                </a:solidFill>
                <a:latin typeface="Aptos" panose="02110004020202020204"/>
              </a:rPr>
              <a:t>su </a:t>
            </a:r>
            <a:r>
              <a:rPr lang="de-DE" sz="2160" dirty="0" err="1">
                <a:solidFill>
                  <a:prstClr val="black"/>
                </a:solidFill>
                <a:latin typeface="Aptos" panose="02110004020202020204"/>
              </a:rPr>
              <a:t>informazioni </a:t>
            </a:r>
            <a:r>
              <a:rPr lang="de-DE" sz="2160" dirty="0" err="1">
                <a:solidFill>
                  <a:prstClr val="black"/>
                </a:solidFill>
                <a:latin typeface="Aptos" panose="02110004020202020204"/>
              </a:rPr>
              <a:t>errate</a:t>
            </a:r>
            <a:r>
              <a:rPr lang="de-DE" sz="2160" dirty="0" err="1">
                <a:solidFill>
                  <a:prstClr val="black"/>
                </a:solidFill>
                <a:latin typeface="Aptos" panose="02110004020202020204"/>
              </a:rPr>
              <a:t> </a:t>
            </a:r>
            <a:r>
              <a:rPr lang="de-DE" sz="2160" dirty="0">
                <a:solidFill>
                  <a:prstClr val="black"/>
                </a:solidFill>
                <a:latin typeface="Aptos" panose="02110004020202020204"/>
              </a:rPr>
              <a:t>, </a:t>
            </a:r>
            <a:r>
              <a:rPr lang="de-DE" sz="2160" dirty="0" err="1">
                <a:solidFill>
                  <a:prstClr val="black"/>
                </a:solidFill>
                <a:latin typeface="Aptos" panose="02110004020202020204"/>
              </a:rPr>
              <a:t>trovano</a:t>
            </a:r>
            <a:r>
              <a:rPr lang="de-DE" sz="2160" dirty="0" err="1">
                <a:solidFill>
                  <a:prstClr val="black"/>
                </a:solidFill>
                <a:latin typeface="Aptos" panose="02110004020202020204"/>
              </a:rPr>
              <a:t> difficile</a:t>
            </a:r>
            <a:r>
              <a:rPr lang="de-DE" sz="2160" dirty="0" err="1">
                <a:solidFill>
                  <a:prstClr val="black"/>
                </a:solidFill>
                <a:latin typeface="Aptos" panose="02110004020202020204"/>
              </a:rPr>
              <a:t> </a:t>
            </a:r>
            <a:r>
              <a:rPr lang="de-DE" sz="2160" dirty="0" err="1">
                <a:solidFill>
                  <a:prstClr val="black"/>
                </a:solidFill>
                <a:latin typeface="Aptos" panose="02110004020202020204"/>
              </a:rPr>
              <a:t>adottare</a:t>
            </a:r>
            <a:r>
              <a:rPr lang="de-DE" sz="2160" dirty="0" err="1">
                <a:solidFill>
                  <a:prstClr val="black"/>
                </a:solidFill>
                <a:latin typeface="Aptos" panose="02110004020202020204"/>
              </a:rPr>
              <a:t> </a:t>
            </a:r>
            <a:r>
              <a:rPr lang="de-DE" sz="2160" dirty="0">
                <a:solidFill>
                  <a:prstClr val="black"/>
                </a:solidFill>
                <a:latin typeface="Aptos" panose="02110004020202020204"/>
              </a:rPr>
              <a:t>un </a:t>
            </a:r>
            <a:r>
              <a:rPr lang="de-DE" sz="2160" dirty="0" err="1">
                <a:solidFill>
                  <a:prstClr val="black"/>
                </a:solidFill>
                <a:latin typeface="Aptos" panose="02110004020202020204"/>
              </a:rPr>
              <a:t>punto di vista</a:t>
            </a:r>
            <a:r>
              <a:rPr lang="de-DE" sz="2160" dirty="0">
                <a:solidFill>
                  <a:prstClr val="black"/>
                </a:solidFill>
                <a:latin typeface="Aptos" panose="02110004020202020204"/>
              </a:rPr>
              <a:t> alternativo</a:t>
            </a:r>
            <a:r>
              <a:rPr lang="de-DE" sz="2160" dirty="0">
                <a:solidFill>
                  <a:prstClr val="black"/>
                </a:solidFill>
                <a:latin typeface="Aptos" panose="02110004020202020204"/>
              </a:rPr>
              <a:t>.</a:t>
            </a:r>
          </a:p>
        </p:txBody>
      </p:sp>
    </p:spTree>
    <p:custDataLst>
      <p:tags r:id="rId1"/>
    </p:custDataLst>
    <p:extLst>
      <p:ext uri="{BB962C8B-B14F-4D97-AF65-F5344CB8AC3E}">
        <p14:creationId xmlns:p14="http://schemas.microsoft.com/office/powerpoint/2010/main" val="115213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3A86A75C-4F4B-4683-9AE1-C65F6400EC91}">
      <p14:laserTraceLst xmlns:p14="http://schemas.microsoft.com/office/powerpoint/2010/main">
        <p14:tracePtLst>
          <p14:tracePt t="65371" x="2058988" y="6746875"/>
          <p14:tracePt t="65387" x="2178050" y="6594475"/>
          <p14:tracePt t="65403" x="2238375" y="6526213"/>
          <p14:tracePt t="65437" x="2322513" y="6450013"/>
          <p14:tracePt t="65456" x="2357438" y="6432550"/>
          <p14:tracePt t="65486" x="2451100" y="6389688"/>
          <p14:tracePt t="65505" x="2492375" y="6372225"/>
          <p14:tracePt t="65541" x="2628900" y="6415088"/>
          <p14:tracePt t="65561" x="2782888" y="6543675"/>
          <p14:tracePt t="65581" x="3216275" y="6731000"/>
          <p14:tracePt t="65612" x="3513138" y="6789738"/>
          <p14:tracePt t="65613" x="3573463" y="6789738"/>
          <p14:tracePt t="65647" x="3684588" y="6721475"/>
          <p14:tracePt t="65701" x="3963988" y="6356350"/>
          <p14:tracePt t="65717" x="4110038" y="6211888"/>
          <p14:tracePt t="65718" x="4186238" y="6151563"/>
          <p14:tracePt t="65737" x="4305300" y="6067425"/>
          <p14:tracePt t="65769" x="4475163" y="5948363"/>
          <p14:tracePt t="65784" x="4594225" y="5870575"/>
          <p14:tracePt t="65824" x="4670425" y="5845175"/>
          <p14:tracePt t="66282" x="5019675" y="5989638"/>
          <p14:tracePt t="66311" x="5292725" y="6134100"/>
          <p14:tracePt t="66330" x="5538788" y="6262688"/>
          <p14:tracePt t="66367" x="5895975" y="6372225"/>
          <p14:tracePt t="66369" x="5997575" y="6389688"/>
          <p14:tracePt t="66422" x="6448425" y="6389688"/>
          <p14:tracePt t="66438" x="6516688" y="6389688"/>
          <p14:tracePt t="66459" x="6534150" y="6389688"/>
          <p14:tracePt t="67444" x="7324725" y="6832600"/>
        </p14:tracePtLst>
      </p14:laserTraceLst>
    </p:ext>
  </p:extLst>
</p:sld>
</file>

<file path=ppt/slides/slide49.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F894386-4D8D-4BF9-8F44-53A5FFCD4384}"/>
              </a:ext>
            </a:extLst>
          </p:cNvPr>
          <p:cNvPicPr>
            <a:picLocks noChangeAspect="1"/>
          </p:cNvPicPr>
          <p:nvPr/>
        </p:nvPicPr>
        <p:blipFill>
          <a:blip r:embed="rId2"/>
          <a:stretch>
            <a:fillRect/>
          </a:stretch>
        </p:blipFill>
        <p:spPr>
          <a:xfrm>
            <a:off x="131445" y="1738603"/>
            <a:ext cx="9344026" cy="3559200"/>
          </a:xfrm>
          <a:prstGeom prst="rect">
            <a:avLst/>
          </a:prstGeom>
        </p:spPr>
      </p:pic>
      <p:pic>
        <p:nvPicPr>
          <p:cNvPr id="5" name="Grafik 4">
            <a:extLst>
              <a:ext uri="{FF2B5EF4-FFF2-40B4-BE49-F238E27FC236}">
                <a16:creationId xmlns:a16="http://schemas.microsoft.com/office/drawing/2014/main" id="{561FF269-5322-4E32-90FB-5FF8712F90B4}"/>
              </a:ext>
            </a:extLst>
          </p:cNvPr>
          <p:cNvPicPr>
            <a:picLocks noChangeAspect="1"/>
          </p:cNvPicPr>
          <p:nvPr/>
        </p:nvPicPr>
        <p:blipFill>
          <a:blip r:embed="rId3"/>
          <a:stretch>
            <a:fillRect/>
          </a:stretch>
        </p:blipFill>
        <p:spPr>
          <a:xfrm>
            <a:off x="8806815" y="2588895"/>
            <a:ext cx="5566410" cy="5314950"/>
          </a:xfrm>
          <a:prstGeom prst="rect">
            <a:avLst/>
          </a:prstGeom>
        </p:spPr>
      </p:pic>
      <p:sp>
        <p:nvSpPr>
          <p:cNvPr id="6" name="Textfeld 5">
            <a:extLst>
              <a:ext uri="{FF2B5EF4-FFF2-40B4-BE49-F238E27FC236}">
                <a16:creationId xmlns:a16="http://schemas.microsoft.com/office/drawing/2014/main" id="{4A3A41C2-9C9F-4233-90EB-401AB49E8657}"/>
              </a:ext>
            </a:extLst>
          </p:cNvPr>
          <p:cNvSpPr txBox="1"/>
          <p:nvPr/>
        </p:nvSpPr>
        <p:spPr>
          <a:xfrm>
            <a:off x="257176" y="6083330"/>
            <a:ext cx="6709410" cy="424732"/>
          </a:xfrm>
          <a:prstGeom prst="rect">
            <a:avLst/>
          </a:prstGeom>
          <a:noFill/>
        </p:spPr>
        <p:txBody>
          <a:bodyPr wrap="square" rtlCol="0">
            <a:spAutoFit/>
          </a:bodyPr>
          <a:lstStyle/>
          <a:p>
            <a:pPr defTabSz="1097280"/>
            <a:r>
              <a:rPr lang="de-DE" sz="2160" dirty="0">
                <a:solidFill>
                  <a:prstClr val="black"/>
                </a:solidFill>
                <a:latin typeface="Aptos" panose="02110004020202020204"/>
              </a:rPr>
              <a:t>L'elevata </a:t>
            </a:r>
            <a:r>
              <a:rPr lang="de-DE" sz="2160" dirty="0" err="1">
                <a:solidFill>
                  <a:prstClr val="black"/>
                </a:solidFill>
                <a:latin typeface="Aptos" panose="02110004020202020204"/>
              </a:rPr>
              <a:t>intelligenza</a:t>
            </a:r>
            <a:r>
              <a:rPr lang="de-DE" sz="2160" dirty="0">
                <a:solidFill>
                  <a:prstClr val="black"/>
                </a:solidFill>
                <a:latin typeface="Aptos" panose="02110004020202020204"/>
              </a:rPr>
              <a:t> verbale</a:t>
            </a:r>
            <a:r>
              <a:rPr lang="de-DE" sz="2160" dirty="0" err="1">
                <a:solidFill>
                  <a:prstClr val="black"/>
                </a:solidFill>
                <a:latin typeface="Aptos" panose="02110004020202020204"/>
              </a:rPr>
              <a:t> favorisce</a:t>
            </a:r>
            <a:r>
              <a:rPr lang="de-DE" sz="2160" dirty="0" err="1">
                <a:solidFill>
                  <a:prstClr val="black"/>
                </a:solidFill>
                <a:latin typeface="Aptos" panose="02110004020202020204"/>
              </a:rPr>
              <a:t> </a:t>
            </a:r>
            <a:r>
              <a:rPr lang="de-DE" sz="2160" dirty="0" err="1">
                <a:solidFill>
                  <a:prstClr val="black"/>
                </a:solidFill>
                <a:latin typeface="Aptos" panose="02110004020202020204"/>
              </a:rPr>
              <a:t>la polarizzazione </a:t>
            </a:r>
            <a:r>
              <a:rPr lang="de-DE" sz="2160" dirty="0" err="1">
                <a:solidFill>
                  <a:prstClr val="black"/>
                </a:solidFill>
                <a:latin typeface="Aptos" panose="02110004020202020204"/>
              </a:rPr>
              <a:t>politica</a:t>
            </a:r>
            <a:r>
              <a:rPr lang="de-DE" sz="2160" dirty="0" err="1">
                <a:solidFill>
                  <a:prstClr val="black"/>
                </a:solidFill>
                <a:latin typeface="Aptos" panose="02110004020202020204"/>
              </a:rPr>
              <a:t> </a:t>
            </a:r>
            <a:r>
              <a:rPr lang="de-DE" sz="2160" dirty="0">
                <a:solidFill>
                  <a:prstClr val="black"/>
                </a:solidFill>
                <a:latin typeface="Aptos" panose="02110004020202020204"/>
              </a:rPr>
              <a:t>.</a:t>
            </a:r>
          </a:p>
        </p:txBody>
      </p:sp>
      <p:grpSp>
        <p:nvGrpSpPr>
          <p:cNvPr id="2" name="Group 1">
            <a:extLst>
              <a:ext uri="{FF2B5EF4-FFF2-40B4-BE49-F238E27FC236}">
                <a16:creationId xmlns:a16="http://schemas.microsoft.com/office/drawing/2014/main" id="{C24E2C1B-9435-0A39-D6E1-F112A2F7F45A}"/>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C15F391C-6AA7-A715-727A-B8B1D9CDCF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FCB3F364-0411-F2EE-B878-42F418AE70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39264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3A86A75C-4F4B-4683-9AE1-C65F6400EC91}">
      <p14:laserTraceLst xmlns:p14="http://schemas.microsoft.com/office/powerpoint/2010/main">
        <p14:tracePtLst>
          <p14:tracePt t="40510" x="4041775" y="6705600"/>
          <p14:tracePt t="40512" x="4305300" y="6551613"/>
          <p14:tracePt t="40554" x="5675313" y="5700713"/>
          <p14:tracePt t="40573" x="6100763" y="5216525"/>
          <p14:tracePt t="40612" x="6942138" y="4127500"/>
          <p14:tracePt t="40627" x="7121525" y="3743325"/>
          <p14:tracePt t="40641" x="7172325" y="3395663"/>
          <p14:tracePt t="40671" x="7172325" y="2816225"/>
          <p14:tracePt t="40673" x="7146925" y="2595563"/>
          <p14:tracePt t="40689" x="6977063" y="2119313"/>
          <p14:tracePt t="40712" x="6661150" y="1658938"/>
          <p14:tracePt t="40752" x="6559550" y="1497013"/>
          <p14:tracePt t="40808" x="6559550" y="1489075"/>
          <p14:tracePt t="40831" x="6619875" y="1412875"/>
          <p14:tracePt t="40842" x="6686550" y="1309688"/>
          <p14:tracePt t="40877" x="6823075" y="1081088"/>
          <p14:tracePt t="40890" x="6934200" y="936625"/>
          <p14:tracePt t="40903" x="6985000" y="842963"/>
          <p14:tracePt t="40927" x="7154863" y="476250"/>
          <p14:tracePt t="40939" x="7283450" y="101600"/>
          <p14:tracePt t="56064" x="7478713" y="561975"/>
          <p14:tracePt t="56083" x="6797675" y="1778000"/>
          <p14:tracePt t="56112" x="6354763" y="2697163"/>
          <p14:tracePt t="56130" x="6075363" y="3216275"/>
          <p14:tracePt t="56152" x="5981700" y="3421063"/>
          <p14:tracePt t="56172" x="5913438" y="3735388"/>
          <p14:tracePt t="56192" x="5903913" y="3905250"/>
          <p14:tracePt t="56210" x="5903913" y="3981450"/>
          <p14:tracePt t="56211" x="5903913" y="4006850"/>
          <p14:tracePt t="56232" x="5870575" y="4059238"/>
          <p14:tracePt t="56251" x="5794375" y="4143375"/>
          <p14:tracePt t="56272" x="5675313" y="4237038"/>
          <p14:tracePt t="56292" x="5351463" y="4500563"/>
          <p14:tracePt t="56315" x="5045075" y="4764088"/>
          <p14:tracePt t="56317" x="4824413" y="4951413"/>
          <p14:tracePt t="56333" x="4449763" y="5343525"/>
          <p14:tracePt t="56366" x="3556000" y="6194425"/>
          <p14:tracePt t="56384" x="2952750" y="6824663"/>
        </p14:tracePtLst>
      </p14:laserTraceLst>
    </p:ext>
  </p:extLst>
</p:sld>
</file>

<file path=ppt/slides/slide5.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E39EE42-A6E8-4FC4-B69F-05F50DFE63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70296"/>
            <a:ext cx="7800022" cy="6025212"/>
          </a:xfrm>
          <a:prstGeom prst="rect">
            <a:avLst/>
          </a:prstGeom>
        </p:spPr>
      </p:pic>
      <p:sp>
        <p:nvSpPr>
          <p:cNvPr id="5" name="Rechteck 4">
            <a:extLst>
              <a:ext uri="{FF2B5EF4-FFF2-40B4-BE49-F238E27FC236}">
                <a16:creationId xmlns:a16="http://schemas.microsoft.com/office/drawing/2014/main" id="{834AC1B5-13AF-4A5E-A6A7-71F543CA7CE5}"/>
              </a:ext>
            </a:extLst>
          </p:cNvPr>
          <p:cNvSpPr/>
          <p:nvPr/>
        </p:nvSpPr>
        <p:spPr>
          <a:xfrm>
            <a:off x="6873902" y="1935886"/>
            <a:ext cx="7315200" cy="4081117"/>
          </a:xfrm>
          <a:prstGeom prst="rect">
            <a:avLst/>
          </a:prstGeom>
        </p:spPr>
        <p:txBody>
          <a:bodyPr>
            <a:spAutoFit/>
          </a:bodyPr>
          <a:lstStyle/>
          <a:p>
            <a:pPr defTabSz="1097280"/>
            <a:r>
              <a:rPr lang="en-US" sz="2160" dirty="0">
                <a:solidFill>
                  <a:prstClr val="black"/>
                </a:solidFill>
                <a:latin typeface="Aptos" panose="02110004020202020204"/>
              </a:rPr>
              <a:t>La disinformazione consiste nella diffusione di informazioni false senza intenzioni dannose. </a:t>
            </a:r>
          </a:p>
          <a:p>
            <a:pPr defTabSz="1097280"/>
            <a:endParaRPr lang="en-US" sz="2160" dirty="0">
              <a:solidFill>
                <a:prstClr val="black"/>
              </a:solidFill>
              <a:latin typeface="Aptos" panose="02110004020202020204"/>
            </a:endParaRPr>
          </a:p>
          <a:p>
            <a:pPr defTabSz="1097280"/>
            <a:r>
              <a:rPr lang="en-US" sz="2160" dirty="0">
                <a:solidFill>
                  <a:prstClr val="black"/>
                </a:solidFill>
                <a:latin typeface="Aptos" panose="02110004020202020204"/>
              </a:rPr>
              <a:t>La disinformazione è quando informazioni false vengono condivise consapevolmente per causare un danno ("fake news").</a:t>
            </a:r>
          </a:p>
          <a:p>
            <a:pPr defTabSz="1097280"/>
            <a:endParaRPr lang="en-US" sz="2160" dirty="0">
              <a:solidFill>
                <a:prstClr val="black"/>
              </a:solidFill>
              <a:latin typeface="Aptos" panose="02110004020202020204"/>
            </a:endParaRPr>
          </a:p>
          <a:p>
            <a:pPr defTabSz="1097280"/>
            <a:r>
              <a:rPr lang="en-US" sz="2160" dirty="0">
                <a:solidFill>
                  <a:prstClr val="black"/>
                </a:solidFill>
                <a:latin typeface="Aptos" panose="02110004020202020204"/>
              </a:rPr>
              <a:t>La disinformazione è quando vengono condivise informazioni autentiche con l'intento di causare un danno, spesso rendendo pubbliche informazioni che dovrebbero rimanere private. Anche: "incitamento all'odio". </a:t>
            </a:r>
          </a:p>
          <a:p>
            <a:pPr defTabSz="1097280"/>
            <a:endParaRPr lang="en-US" sz="2160" dirty="0">
              <a:solidFill>
                <a:prstClr val="black"/>
              </a:solidFill>
              <a:latin typeface="Aptos" panose="02110004020202020204"/>
            </a:endParaRPr>
          </a:p>
          <a:p>
            <a:pPr defTabSz="1097280"/>
            <a:r>
              <a:rPr lang="en-US" sz="2160" dirty="0">
                <a:solidFill>
                  <a:prstClr val="black"/>
                </a:solidFill>
                <a:latin typeface="Aptos" panose="02110004020202020204"/>
              </a:rPr>
              <a:t>Propaganda: disinformazione abbinata a un programma politico esplicito o implicito.</a:t>
            </a:r>
            <a:endParaRPr lang="de-DE" sz="2160" dirty="0">
              <a:solidFill>
                <a:prstClr val="black"/>
              </a:solidFill>
              <a:latin typeface="Aptos" panose="02110004020202020204"/>
            </a:endParaRPr>
          </a:p>
        </p:txBody>
      </p:sp>
    </p:spTree>
    <p:extLst>
      <p:ext uri="{BB962C8B-B14F-4D97-AF65-F5344CB8AC3E}">
        <p14:creationId xmlns:p14="http://schemas.microsoft.com/office/powerpoint/2010/main" val="4290195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useBgFill="1">
        <p:nvSpPr>
          <p:cNvPr id="11" name="Freeform: Shape 10">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346808" cy="82296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US" sz="2160">
              <a:solidFill>
                <a:prstClr val="white"/>
              </a:solidFill>
              <a:latin typeface="Calibri" panose="020F0502020204030204"/>
            </a:endParaRPr>
          </a:p>
        </p:txBody>
      </p:sp>
      <p:sp useBgFill="1">
        <p:nvSpPr>
          <p:cNvPr id="13" name="Freeform: Shape 12">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335835" cy="82296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A8D64EB3-93EA-F886-0F7A-87DCEA41C005}"/>
              </a:ext>
            </a:extLst>
          </p:cNvPr>
          <p:cNvSpPr>
            <a:spLocks noGrp="1"/>
          </p:cNvSpPr>
          <p:nvPr>
            <p:ph type="title"/>
          </p:nvPr>
        </p:nvSpPr>
        <p:spPr>
          <a:xfrm>
            <a:off x="445313" y="1393545"/>
            <a:ext cx="4125773" cy="1350874"/>
          </a:xfrm>
        </p:spPr>
        <p:txBody>
          <a:bodyPr anchor="b">
            <a:normAutofit/>
          </a:bodyPr>
          <a:lstStyle/>
          <a:p>
            <a:r>
              <a:rPr lang="nb-NO" sz="3360" dirty="0"/>
              <a:t>Deep Fake</a:t>
            </a:r>
            <a:endParaRPr lang="en-GB" sz="3360" dirty="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71" y="726948"/>
            <a:ext cx="87782" cy="658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893" y="2932176"/>
            <a:ext cx="4005072" cy="2194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59696C4-F2E1-F496-E974-22EBCFC62EC3}"/>
              </a:ext>
            </a:extLst>
          </p:cNvPr>
          <p:cNvSpPr>
            <a:spLocks noGrp="1"/>
          </p:cNvSpPr>
          <p:nvPr>
            <p:ph idx="1"/>
          </p:nvPr>
        </p:nvSpPr>
        <p:spPr>
          <a:xfrm>
            <a:off x="445313" y="3261665"/>
            <a:ext cx="4126687" cy="3848710"/>
          </a:xfrm>
        </p:spPr>
        <p:txBody>
          <a:bodyPr anchor="t">
            <a:normAutofit/>
          </a:bodyPr>
          <a:lstStyle/>
          <a:p>
            <a:r>
              <a:rPr lang="nb-NO" sz="2040" dirty="0"/>
              <a:t>Informazioni manipolate</a:t>
            </a:r>
            <a:endParaRPr lang="en-GB" sz="2040" dirty="0"/>
          </a:p>
        </p:txBody>
      </p:sp>
      <p:grpSp>
        <p:nvGrpSpPr>
          <p:cNvPr id="4" name="Group 3">
            <a:extLst>
              <a:ext uri="{FF2B5EF4-FFF2-40B4-BE49-F238E27FC236}">
                <a16:creationId xmlns:a16="http://schemas.microsoft.com/office/drawing/2014/main" id="{321878C8-4FED-4BF9-F18C-9BE98E6C3BD5}"/>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1BA13B41-D95A-8F69-06AF-C446E02B84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BC866511-077A-C017-FB3A-D1D993D9A6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4470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51.xml><?xml version="1.0" encoding="utf-8"?>
<p:sld xmlns:a16="http://schemas.microsoft.com/office/drawing/2014/main" xmlns:adec="http://schemas.microsoft.com/office/drawing/2017/decorative" xmlns:p16="http://schemas.microsoft.com/office/powerpoint/2015/main" xmlns:ask="http://schemas.microsoft.com/office/drawing/2018/sketchyshapes"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3"/>
        <p:cNvGrpSpPr/>
        <p:nvPr/>
      </p:nvGrpSpPr>
      <p:grpSpPr>
        <a:xfrm>
          <a:off x="0" y="0"/>
          <a:ext cx="0" cy="0"/>
          <a:chOff x="0" y="0"/>
          <a:chExt cx="0" cy="0"/>
        </a:xfrm>
      </p:grpSpPr>
      <p:sp useBgFill="1">
        <p:nvSpPr>
          <p:cNvPr id="152" name="Rectangle 15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2" name="Picture 1">
            <a:extLst>
              <a:ext uri="{FF2B5EF4-FFF2-40B4-BE49-F238E27FC236}">
                <a16:creationId xmlns:a16="http://schemas.microsoft.com/office/drawing/2014/main" id="{A6B59A6B-05B5-49FA-E2E8-0029DB7E19B9}"/>
              </a:ext>
            </a:extLst>
          </p:cNvPr>
          <p:cNvPicPr>
            <a:picLocks noChangeAspect="1"/>
          </p:cNvPicPr>
          <p:nvPr/>
        </p:nvPicPr>
        <p:blipFill>
          <a:blip r:embed="rId3">
            <a:alphaModFix amt="54000"/>
          </a:blip>
          <a:stretch>
            <a:fillRect/>
          </a:stretch>
        </p:blipFill>
        <p:spPr>
          <a:xfrm>
            <a:off x="-3658" y="-1"/>
            <a:ext cx="14630400" cy="8229601"/>
          </a:xfrm>
          <a:prstGeom prst="rect">
            <a:avLst/>
          </a:prstGeom>
        </p:spPr>
      </p:pic>
      <p:sp>
        <p:nvSpPr>
          <p:cNvPr id="144" name="Google Shape;144;p25"/>
          <p:cNvSpPr txBox="1">
            <a:spLocks noGrp="1"/>
          </p:cNvSpPr>
          <p:nvPr>
            <p:ph type="title"/>
          </p:nvPr>
        </p:nvSpPr>
        <p:spPr>
          <a:xfrm>
            <a:off x="768096" y="395021"/>
            <a:ext cx="8273491" cy="2139696"/>
          </a:xfrm>
          <a:prstGeom prst="rect">
            <a:avLst/>
          </a:prstGeom>
        </p:spPr>
        <p:txBody>
          <a:bodyPr spcFirstLastPara="1" vert="horz" wrap="square" lIns="109728" tIns="54864" rIns="109728" bIns="54864" rtlCol="0" anchor="b" anchorCtr="0">
            <a:normAutofit/>
          </a:bodyPr>
          <a:lstStyle/>
          <a:p>
            <a:pPr>
              <a:spcBef>
                <a:spcPct val="0"/>
              </a:spcBef>
            </a:pPr>
            <a:r>
              <a:rPr lang="en-US" sz="6480" dirty="0"/>
              <a:t>La «nuova» sfida: i deep fake</a:t>
            </a:r>
          </a:p>
        </p:txBody>
      </p:sp>
      <p:sp>
        <p:nvSpPr>
          <p:cNvPr id="15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743" y="2874873"/>
            <a:ext cx="5092307" cy="21946"/>
          </a:xfrm>
          <a:custGeom>
            <a:avLst/>
            <a:gdLst>
              <a:gd name="csX0" fmla="*/ 0 w 5092307"/>
              <a:gd name="csY0" fmla="*/ 0 h 21946"/>
              <a:gd name="csX1" fmla="*/ 483769 w 5092307"/>
              <a:gd name="csY1" fmla="*/ 0 h 21946"/>
              <a:gd name="csX2" fmla="*/ 1222154 w 5092307"/>
              <a:gd name="csY2" fmla="*/ 0 h 21946"/>
              <a:gd name="csX3" fmla="*/ 1756846 w 5092307"/>
              <a:gd name="csY3" fmla="*/ 0 h 21946"/>
              <a:gd name="csX4" fmla="*/ 2291538 w 5092307"/>
              <a:gd name="csY4" fmla="*/ 0 h 21946"/>
              <a:gd name="csX5" fmla="*/ 2979000 w 5092307"/>
              <a:gd name="csY5" fmla="*/ 0 h 21946"/>
              <a:gd name="csX6" fmla="*/ 3666461 w 5092307"/>
              <a:gd name="csY6" fmla="*/ 0 h 21946"/>
              <a:gd name="csX7" fmla="*/ 4252076 w 5092307"/>
              <a:gd name="csY7" fmla="*/ 0 h 21946"/>
              <a:gd name="csX8" fmla="*/ 5092307 w 5092307"/>
              <a:gd name="csY8" fmla="*/ 0 h 21946"/>
              <a:gd name="csX9" fmla="*/ 5092307 w 5092307"/>
              <a:gd name="csY9" fmla="*/ 21946 h 21946"/>
              <a:gd name="csX10" fmla="*/ 4455769 w 5092307"/>
              <a:gd name="csY10" fmla="*/ 21946 h 21946"/>
              <a:gd name="csX11" fmla="*/ 3717384 w 5092307"/>
              <a:gd name="csY11" fmla="*/ 21946 h 21946"/>
              <a:gd name="csX12" fmla="*/ 3233615 w 5092307"/>
              <a:gd name="csY12" fmla="*/ 21946 h 21946"/>
              <a:gd name="csX13" fmla="*/ 2546154 w 5092307"/>
              <a:gd name="csY13" fmla="*/ 21946 h 21946"/>
              <a:gd name="csX14" fmla="*/ 1960538 w 5092307"/>
              <a:gd name="csY14" fmla="*/ 21946 h 21946"/>
              <a:gd name="csX15" fmla="*/ 1374923 w 5092307"/>
              <a:gd name="csY15" fmla="*/ 21946 h 21946"/>
              <a:gd name="csX16" fmla="*/ 738385 w 5092307"/>
              <a:gd name="csY16" fmla="*/ 21946 h 21946"/>
              <a:gd name="csX17" fmla="*/ 0 w 5092307"/>
              <a:gd name="csY17" fmla="*/ 21946 h 21946"/>
              <a:gd name="csX18" fmla="*/ 0 w 5092307"/>
              <a:gd name="csY18"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92307" h="21946" fill="none" extrusionOk="0">
                <a:moveTo>
                  <a:pt x="0" y="0"/>
                </a:moveTo>
                <a:cubicBezTo>
                  <a:pt x="126622" y="2207"/>
                  <a:pt x="310281" y="-9618"/>
                  <a:pt x="483769" y="0"/>
                </a:cubicBezTo>
                <a:cubicBezTo>
                  <a:pt x="657257" y="9618"/>
                  <a:pt x="962372" y="-35609"/>
                  <a:pt x="1222154" y="0"/>
                </a:cubicBezTo>
                <a:cubicBezTo>
                  <a:pt x="1481937" y="35609"/>
                  <a:pt x="1599378" y="20188"/>
                  <a:pt x="1756846" y="0"/>
                </a:cubicBezTo>
                <a:cubicBezTo>
                  <a:pt x="1914314" y="-20188"/>
                  <a:pt x="2080092" y="-5105"/>
                  <a:pt x="2291538" y="0"/>
                </a:cubicBezTo>
                <a:cubicBezTo>
                  <a:pt x="2502984" y="5105"/>
                  <a:pt x="2714641" y="617"/>
                  <a:pt x="2979000" y="0"/>
                </a:cubicBezTo>
                <a:cubicBezTo>
                  <a:pt x="3243359" y="-617"/>
                  <a:pt x="3339677" y="-32878"/>
                  <a:pt x="3666461" y="0"/>
                </a:cubicBezTo>
                <a:cubicBezTo>
                  <a:pt x="3993245" y="32878"/>
                  <a:pt x="3959356" y="10646"/>
                  <a:pt x="4252076" y="0"/>
                </a:cubicBezTo>
                <a:cubicBezTo>
                  <a:pt x="4544797" y="-10646"/>
                  <a:pt x="4803806" y="-6208"/>
                  <a:pt x="5092307" y="0"/>
                </a:cubicBezTo>
                <a:cubicBezTo>
                  <a:pt x="5092586" y="4631"/>
                  <a:pt x="5092360" y="16862"/>
                  <a:pt x="5092307" y="21946"/>
                </a:cubicBezTo>
                <a:cubicBezTo>
                  <a:pt x="4963024" y="39542"/>
                  <a:pt x="4769693" y="24041"/>
                  <a:pt x="4455769" y="21946"/>
                </a:cubicBezTo>
                <a:cubicBezTo>
                  <a:pt x="4141845" y="19851"/>
                  <a:pt x="3943439" y="-13029"/>
                  <a:pt x="3717384" y="21946"/>
                </a:cubicBezTo>
                <a:cubicBezTo>
                  <a:pt x="3491329" y="56921"/>
                  <a:pt x="3361256" y="34282"/>
                  <a:pt x="3233615" y="21946"/>
                </a:cubicBezTo>
                <a:cubicBezTo>
                  <a:pt x="3105974" y="9610"/>
                  <a:pt x="2872163" y="30197"/>
                  <a:pt x="2546154" y="21946"/>
                </a:cubicBezTo>
                <a:cubicBezTo>
                  <a:pt x="2220145" y="13695"/>
                  <a:pt x="2168829" y="22450"/>
                  <a:pt x="1960538" y="21946"/>
                </a:cubicBezTo>
                <a:cubicBezTo>
                  <a:pt x="1752247" y="21442"/>
                  <a:pt x="1523678" y="13932"/>
                  <a:pt x="1374923" y="21946"/>
                </a:cubicBezTo>
                <a:cubicBezTo>
                  <a:pt x="1226168" y="29960"/>
                  <a:pt x="928094" y="36837"/>
                  <a:pt x="738385" y="21946"/>
                </a:cubicBezTo>
                <a:cubicBezTo>
                  <a:pt x="548676" y="7055"/>
                  <a:pt x="168941" y="-5592"/>
                  <a:pt x="0" y="21946"/>
                </a:cubicBezTo>
                <a:cubicBezTo>
                  <a:pt x="287" y="12071"/>
                  <a:pt x="-113" y="6250"/>
                  <a:pt x="0" y="0"/>
                </a:cubicBezTo>
                <a:close/>
              </a:path>
              <a:path w="5092307" h="21946" stroke="0" extrusionOk="0">
                <a:moveTo>
                  <a:pt x="0" y="0"/>
                </a:moveTo>
                <a:cubicBezTo>
                  <a:pt x="123076" y="8408"/>
                  <a:pt x="290804" y="2227"/>
                  <a:pt x="534692" y="0"/>
                </a:cubicBezTo>
                <a:cubicBezTo>
                  <a:pt x="778580" y="-2227"/>
                  <a:pt x="855490" y="-16962"/>
                  <a:pt x="1018461" y="0"/>
                </a:cubicBezTo>
                <a:cubicBezTo>
                  <a:pt x="1181432" y="16962"/>
                  <a:pt x="1320664" y="19870"/>
                  <a:pt x="1553154" y="0"/>
                </a:cubicBezTo>
                <a:cubicBezTo>
                  <a:pt x="1785644" y="-19870"/>
                  <a:pt x="2036509" y="-20672"/>
                  <a:pt x="2189692" y="0"/>
                </a:cubicBezTo>
                <a:cubicBezTo>
                  <a:pt x="2342875" y="20672"/>
                  <a:pt x="2544654" y="-33332"/>
                  <a:pt x="2877153" y="0"/>
                </a:cubicBezTo>
                <a:cubicBezTo>
                  <a:pt x="3209652" y="33332"/>
                  <a:pt x="3394712" y="30818"/>
                  <a:pt x="3615538" y="0"/>
                </a:cubicBezTo>
                <a:cubicBezTo>
                  <a:pt x="3836364" y="-30818"/>
                  <a:pt x="4201667" y="-30590"/>
                  <a:pt x="4353922" y="0"/>
                </a:cubicBezTo>
                <a:cubicBezTo>
                  <a:pt x="4506177" y="30590"/>
                  <a:pt x="4855479" y="18332"/>
                  <a:pt x="5092307" y="0"/>
                </a:cubicBezTo>
                <a:cubicBezTo>
                  <a:pt x="5091574" y="4400"/>
                  <a:pt x="5092005" y="11744"/>
                  <a:pt x="5092307" y="21946"/>
                </a:cubicBezTo>
                <a:cubicBezTo>
                  <a:pt x="4864916" y="7468"/>
                  <a:pt x="4690539" y="13687"/>
                  <a:pt x="4557615" y="21946"/>
                </a:cubicBezTo>
                <a:cubicBezTo>
                  <a:pt x="4424691" y="30205"/>
                  <a:pt x="4076201" y="51864"/>
                  <a:pt x="3819230" y="21946"/>
                </a:cubicBezTo>
                <a:cubicBezTo>
                  <a:pt x="3562259" y="-7972"/>
                  <a:pt x="3498341" y="13372"/>
                  <a:pt x="3335461" y="21946"/>
                </a:cubicBezTo>
                <a:cubicBezTo>
                  <a:pt x="3172581" y="30520"/>
                  <a:pt x="2979939" y="3719"/>
                  <a:pt x="2648000" y="21946"/>
                </a:cubicBezTo>
                <a:cubicBezTo>
                  <a:pt x="2316061" y="40173"/>
                  <a:pt x="2286972" y="9792"/>
                  <a:pt x="2062384" y="21946"/>
                </a:cubicBezTo>
                <a:cubicBezTo>
                  <a:pt x="1837796" y="34100"/>
                  <a:pt x="1672241" y="1952"/>
                  <a:pt x="1476769" y="21946"/>
                </a:cubicBezTo>
                <a:cubicBezTo>
                  <a:pt x="1281297" y="41940"/>
                  <a:pt x="975566" y="5945"/>
                  <a:pt x="738385" y="21946"/>
                </a:cubicBezTo>
                <a:cubicBezTo>
                  <a:pt x="501204" y="37947"/>
                  <a:pt x="163670" y="-14697"/>
                  <a:pt x="0" y="21946"/>
                </a:cubicBezTo>
                <a:cubicBezTo>
                  <a:pt x="-116" y="15135"/>
                  <a:pt x="-209" y="796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45" name="Google Shape;145;p25"/>
          <p:cNvSpPr txBox="1">
            <a:spLocks noGrp="1"/>
          </p:cNvSpPr>
          <p:nvPr>
            <p:ph type="body" idx="1"/>
          </p:nvPr>
        </p:nvSpPr>
        <p:spPr>
          <a:xfrm>
            <a:off x="768096" y="3247949"/>
            <a:ext cx="8273491" cy="4180637"/>
          </a:xfrm>
          <a:prstGeom prst="rect">
            <a:avLst/>
          </a:prstGeom>
        </p:spPr>
        <p:txBody>
          <a:bodyPr spcFirstLastPara="1" vert="horz" wrap="square" lIns="109728" tIns="54864" rIns="109728" bIns="54864" rtlCol="0" anchor="t" anchorCtr="0">
            <a:normAutofit/>
          </a:bodyPr>
          <a:lstStyle/>
          <a:p>
            <a:pPr marL="0" indent="-274320">
              <a:buFont typeface="Arial" panose="020B0604020202020204" pitchFamily="34" charset="0"/>
              <a:buChar char="•"/>
            </a:pPr>
            <a:r>
              <a:rPr lang="en-US" sz="2640" dirty="0"/>
              <a:t>Negli attacchi SE «convenzionali» gli attacchi low-tech incontrano «cervelli» impreparati</a:t>
            </a:r>
          </a:p>
          <a:p>
            <a:pPr marL="0" indent="-274320">
              <a:spcBef>
                <a:spcPts val="1920"/>
              </a:spcBef>
              <a:buFont typeface="Arial" panose="020B0604020202020204" pitchFamily="34" charset="0"/>
              <a:buChar char="•"/>
            </a:pPr>
            <a:r>
              <a:rPr lang="en-US" sz="2640" dirty="0"/>
              <a:t>In un panorama SE in continua evoluzione, i DF basati sull'intelligenza artificiale diventano la nuova potente minaccia</a:t>
            </a:r>
          </a:p>
          <a:p>
            <a:pPr marL="0" indent="-274320">
              <a:spcBef>
                <a:spcPts val="1920"/>
              </a:spcBef>
              <a:buFont typeface="Arial" panose="020B0604020202020204" pitchFamily="34" charset="0"/>
              <a:buChar char="•"/>
            </a:pPr>
            <a:r>
              <a:rPr lang="en-US" sz="2640" dirty="0"/>
              <a:t>Sebbene si applichino gli stessi principi, le informazioni vengono ora trasmesse da una persona autorevole o di fiducia, piuttosto che dall'«esterno» e solo in forma scritta/impersonale, rendendo più convincente l'applicazione degli stessi principi.</a:t>
            </a:r>
          </a:p>
          <a:p>
            <a:pPr marL="0" indent="-274320">
              <a:spcBef>
                <a:spcPts val="1920"/>
              </a:spcBef>
              <a:spcAft>
                <a:spcPts val="1920"/>
              </a:spcAft>
              <a:buFont typeface="Arial" panose="020B0604020202020204" pitchFamily="34" charset="0"/>
              <a:buChar char="•"/>
            </a:pPr>
            <a:endParaRPr lang="en-US" sz="2640" dirty="0"/>
          </a:p>
        </p:txBody>
      </p:sp>
      <p:pic>
        <p:nvPicPr>
          <p:cNvPr id="147" name="Google Shape;147;p25"/>
          <p:cNvPicPr preferRelativeResize="0"/>
          <p:nvPr/>
        </p:nvPicPr>
        <p:blipFill>
          <a:blip r:embed="rId4"/>
          <a:stretch>
            <a:fillRect/>
          </a:stretch>
        </p:blipFill>
        <p:spPr>
          <a:xfrm>
            <a:off x="9436608" y="734678"/>
            <a:ext cx="4817059" cy="3436648"/>
          </a:xfrm>
          <a:prstGeom prst="rect">
            <a:avLst/>
          </a:prstGeom>
          <a:noFill/>
        </p:spPr>
      </p:pic>
      <p:pic>
        <p:nvPicPr>
          <p:cNvPr id="146" name="Google Shape;146;p25"/>
          <p:cNvPicPr preferRelativeResize="0"/>
          <p:nvPr/>
        </p:nvPicPr>
        <p:blipFill>
          <a:blip r:embed="rId5"/>
          <a:stretch>
            <a:fillRect/>
          </a:stretch>
        </p:blipFill>
        <p:spPr>
          <a:xfrm>
            <a:off x="9648787" y="4895032"/>
            <a:ext cx="4370755" cy="2611526"/>
          </a:xfrm>
          <a:prstGeom prst="rect">
            <a:avLst/>
          </a:prstGeom>
          <a:noFill/>
        </p:spPr>
      </p:pic>
      <p:grpSp>
        <p:nvGrpSpPr>
          <p:cNvPr id="3" name="Group 2">
            <a:extLst>
              <a:ext uri="{FF2B5EF4-FFF2-40B4-BE49-F238E27FC236}">
                <a16:creationId xmlns:a16="http://schemas.microsoft.com/office/drawing/2014/main" id="{B3D7B6EA-2206-4A21-F6A6-E2D7E5AD6804}"/>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782132CE-BBD3-523D-521B-2B56B74D3A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CBEF8609-08E2-C565-1C29-796306DE4C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52.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877DC01C-9E86-0574-38C1-7D937AAE0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163" y="648424"/>
            <a:ext cx="12453520" cy="7005104"/>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328C241F-6F78-2E87-63BF-1A86F8393D74}"/>
              </a:ext>
            </a:extLst>
          </p:cNvPr>
          <p:cNvPicPr>
            <a:picLocks noChangeAspect="1"/>
          </p:cNvPicPr>
          <p:nvPr/>
        </p:nvPicPr>
        <p:blipFill>
          <a:blip r:embed="rId4"/>
          <a:stretch>
            <a:fillRect/>
          </a:stretch>
        </p:blipFill>
        <p:spPr>
          <a:xfrm>
            <a:off x="2100187" y="648424"/>
            <a:ext cx="9128986" cy="6025130"/>
          </a:xfrm>
          <a:prstGeom prst="rect">
            <a:avLst/>
          </a:prstGeom>
        </p:spPr>
      </p:pic>
      <p:sp>
        <p:nvSpPr>
          <p:cNvPr id="2" name="Title 1">
            <a:extLst>
              <a:ext uri="{FF2B5EF4-FFF2-40B4-BE49-F238E27FC236}">
                <a16:creationId xmlns:a16="http://schemas.microsoft.com/office/drawing/2014/main" id="{514C690D-4AC7-CE0C-0AD4-4F033E1D557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D91889F-2914-06A2-336A-8A82FB1A6848}"/>
              </a:ext>
            </a:extLst>
          </p:cNvPr>
          <p:cNvSpPr>
            <a:spLocks noGrp="1"/>
          </p:cNvSpPr>
          <p:nvPr>
            <p:ph idx="1"/>
          </p:nvPr>
        </p:nvSpPr>
        <p:spPr>
          <a:xfrm>
            <a:off x="1005840" y="7480229"/>
            <a:ext cx="12618720" cy="767146"/>
          </a:xfrm>
        </p:spPr>
        <p:txBody>
          <a:bodyPr/>
          <a:lstStyle/>
          <a:p>
            <a:r>
              <a:rPr lang="en-GB" dirty="0"/>
              <a:t>https://www.syzygy-group.net/en/imagine/</a:t>
            </a:r>
          </a:p>
        </p:txBody>
      </p:sp>
    </p:spTree>
    <p:custDataLst>
      <p:tags r:id="rId1"/>
    </p:custDataLst>
    <p:extLst>
      <p:ext uri="{BB962C8B-B14F-4D97-AF65-F5344CB8AC3E}">
        <p14:creationId xmlns:p14="http://schemas.microsoft.com/office/powerpoint/2010/main" val="1345908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2" name="Picture 1">
            <a:extLst>
              <a:ext uri="{FF2B5EF4-FFF2-40B4-BE49-F238E27FC236}">
                <a16:creationId xmlns:a16="http://schemas.microsoft.com/office/drawing/2014/main" id="{A890B14E-AA51-7859-960C-5DB7F798C37C}"/>
              </a:ext>
            </a:extLst>
          </p:cNvPr>
          <p:cNvPicPr>
            <a:picLocks noChangeAspect="1"/>
          </p:cNvPicPr>
          <p:nvPr/>
        </p:nvPicPr>
        <p:blipFill>
          <a:blip r:embed="rId4">
            <a:alphaModFix amt="29000"/>
          </a:blip>
          <a:stretch>
            <a:fillRect/>
          </a:stretch>
        </p:blipFill>
        <p:spPr>
          <a:xfrm>
            <a:off x="3573" y="0"/>
            <a:ext cx="14626828" cy="8229600"/>
          </a:xfrm>
          <a:prstGeom prst="rect">
            <a:avLst/>
          </a:prstGeom>
        </p:spPr>
      </p:pic>
      <p:sp>
        <p:nvSpPr>
          <p:cNvPr id="162" name="Google Shape;162;p27"/>
          <p:cNvSpPr txBox="1">
            <a:spLocks noGrp="1"/>
          </p:cNvSpPr>
          <p:nvPr>
            <p:ph type="sldNum" idx="12"/>
          </p:nvPr>
        </p:nvSpPr>
        <p:spPr>
          <a:xfrm>
            <a:off x="13555933" y="7461148"/>
            <a:ext cx="877920" cy="629760"/>
          </a:xfrm>
          <a:prstGeom prst="rect">
            <a:avLst/>
          </a:prstGeom>
          <a:noFill/>
          <a:ln>
            <a:noFill/>
          </a:ln>
        </p:spPr>
        <p:txBody>
          <a:bodyPr spcFirstLastPara="1" vert="horz" wrap="square" lIns="146280" tIns="146280" rIns="146280" bIns="146280" rtlCol="0" anchor="ctr" anchorCtr="0">
            <a:normAutofit/>
          </a:bodyPr>
          <a:lstStyle/>
          <a:p>
            <a:pPr defTabSz="1097280">
              <a:buSzPts val="1000"/>
            </a:pPr>
            <a:fld id="{00000000-1234-1234-1234-123412341234}" type="slidenum">
              <a:rPr lang="no">
                <a:solidFill>
                  <a:prstClr val="black">
                    <a:tint val="82000"/>
                  </a:prstClr>
                </a:solidFill>
                <a:latin typeface="Aptos" panose="02110004020202020204"/>
              </a:rPr>
              <a:t>53</a:t>
            </a:fld>
            <a:endParaRPr>
              <a:solidFill>
                <a:prstClr val="black">
                  <a:tint val="82000"/>
                </a:prstClr>
              </a:solidFill>
              <a:latin typeface="Aptos" panose="02110004020202020204"/>
            </a:endParaRPr>
          </a:p>
        </p:txBody>
      </p:sp>
      <p:pic>
        <p:nvPicPr>
          <p:cNvPr id="164" name="Google Shape;164;p27"/>
          <p:cNvPicPr preferRelativeResize="0"/>
          <p:nvPr/>
        </p:nvPicPr>
        <p:blipFill>
          <a:blip r:embed="rId5">
            <a:alphaModFix/>
          </a:blip>
          <a:stretch>
            <a:fillRect/>
          </a:stretch>
        </p:blipFill>
        <p:spPr>
          <a:xfrm>
            <a:off x="371528" y="1448898"/>
            <a:ext cx="5057766" cy="3988454"/>
          </a:xfrm>
          <a:prstGeom prst="rect">
            <a:avLst/>
          </a:prstGeom>
          <a:noFill/>
          <a:ln>
            <a:noFill/>
          </a:ln>
        </p:spPr>
      </p:pic>
      <p:sp>
        <p:nvSpPr>
          <p:cNvPr id="165" name="Google Shape;165;p27"/>
          <p:cNvSpPr txBox="1"/>
          <p:nvPr/>
        </p:nvSpPr>
        <p:spPr>
          <a:xfrm>
            <a:off x="7115815" y="1448898"/>
            <a:ext cx="6350803" cy="3397805"/>
          </a:xfrm>
          <a:prstGeom prst="rect">
            <a:avLst/>
          </a:prstGeom>
          <a:noFill/>
          <a:ln>
            <a:noFill/>
          </a:ln>
        </p:spPr>
        <p:txBody>
          <a:bodyPr spcFirstLastPara="1" wrap="square" lIns="146280" tIns="146280" rIns="146280" bIns="146280" anchor="t" anchorCtr="0">
            <a:spAutoFit/>
          </a:bodyPr>
          <a:lstStyle/>
          <a:p>
            <a:pPr defTabSz="1097280"/>
            <a:r>
              <a:rPr lang="no" sz="2880" dirty="0">
                <a:solidFill>
                  <a:prstClr val="black"/>
                </a:solidFill>
                <a:latin typeface="Aptos" panose="02110004020202020204"/>
              </a:rPr>
              <a:t>I creatori della tecnologia DF sostengono che essa possa essere utilizzata per divertimento e intrattenimento.</a:t>
            </a:r>
            <a:endParaRPr sz="2880" dirty="0">
              <a:solidFill>
                <a:prstClr val="black"/>
              </a:solidFill>
              <a:latin typeface="Aptos" panose="02110004020202020204"/>
            </a:endParaRPr>
          </a:p>
          <a:p>
            <a:pPr defTabSz="1097280"/>
            <a:endParaRPr sz="2880" dirty="0">
              <a:solidFill>
                <a:prstClr val="black"/>
              </a:solidFill>
              <a:latin typeface="Aptos" panose="02110004020202020204"/>
            </a:endParaRPr>
          </a:p>
          <a:p>
            <a:pPr defTabSz="1097280"/>
            <a:r>
              <a:rPr lang="no" sz="2880" dirty="0">
                <a:solidFill>
                  <a:prstClr val="black"/>
                </a:solidFill>
                <a:latin typeface="Aptos" panose="02110004020202020204"/>
              </a:rPr>
              <a:t>Tuttavia, oltre ai classici crimini informatici e all'ingegneria sociale, si prevede che il DF avrà un ruolo sempre più importante nelle campagne di disinformazione politica. </a:t>
            </a:r>
            <a:endParaRPr sz="2880" dirty="0">
              <a:solidFill>
                <a:prstClr val="black"/>
              </a:solidFill>
              <a:latin typeface="Aptos" panose="02110004020202020204"/>
            </a:endParaRPr>
          </a:p>
        </p:txBody>
      </p:sp>
      <p:pic>
        <p:nvPicPr>
          <p:cNvPr id="7170" name="Picture 2" descr="Deepfakes: Evil or Good? Porn, Data Theft, and Trump's Arrest - Custom  software for business automation. We create convenient mobile applications  and web services for your clients.">
            <a:extLst>
              <a:ext uri="{FF2B5EF4-FFF2-40B4-BE49-F238E27FC236}">
                <a16:creationId xmlns:a16="http://schemas.microsoft.com/office/drawing/2014/main" id="{F96AB3FE-4A72-8022-A14D-794CFAE09C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2792" y="5016427"/>
            <a:ext cx="5410572" cy="3043447"/>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164;p27">
            <a:extLst>
              <a:ext uri="{FF2B5EF4-FFF2-40B4-BE49-F238E27FC236}">
                <a16:creationId xmlns:a16="http://schemas.microsoft.com/office/drawing/2014/main" id="{DB1FF4BC-35AA-000F-E131-5056EE729A2B}"/>
              </a:ext>
            </a:extLst>
          </p:cNvPr>
          <p:cNvPicPr preferRelativeResize="0"/>
          <p:nvPr/>
        </p:nvPicPr>
        <p:blipFill>
          <a:blip r:embed="rId5">
            <a:alphaModFix/>
          </a:blip>
          <a:stretch>
            <a:fillRect/>
          </a:stretch>
        </p:blipFill>
        <p:spPr>
          <a:xfrm>
            <a:off x="396094" y="1448898"/>
            <a:ext cx="5057766" cy="3988454"/>
          </a:xfrm>
          <a:prstGeom prst="rect">
            <a:avLst/>
          </a:prstGeom>
          <a:noFill/>
          <a:ln>
            <a:noFill/>
          </a:ln>
        </p:spPr>
      </p:pic>
      <p:pic>
        <p:nvPicPr>
          <p:cNvPr id="4" name="Picture 2" descr="Deepfakes: Evil or Good? Porn, Data Theft, and Trump's Arrest - Custom  software for business automation. We create convenient mobile applications  and web services for your clients.">
            <a:extLst>
              <a:ext uri="{FF2B5EF4-FFF2-40B4-BE49-F238E27FC236}">
                <a16:creationId xmlns:a16="http://schemas.microsoft.com/office/drawing/2014/main" id="{53024B1E-F241-2432-373F-372D32CCF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7358" y="5016427"/>
            <a:ext cx="5410572" cy="30434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randombar(horizontal)">
                                      <p:cBhvr>
                                        <p:cTn id="7" dur="500"/>
                                        <p:tgtEl>
                                          <p:spTgt spid="16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Lst>
  </p:timing>
</p:sld>
</file>

<file path=ppt/slides/slide54.xml><?xml version="1.0" encoding="utf-8"?>
<p:sld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2" name="Picture 1">
            <a:extLst>
              <a:ext uri="{FF2B5EF4-FFF2-40B4-BE49-F238E27FC236}">
                <a16:creationId xmlns:a16="http://schemas.microsoft.com/office/drawing/2014/main" id="{4033DC43-B11E-AAC9-54C4-AB460AF22B12}"/>
              </a:ext>
            </a:extLst>
          </p:cNvPr>
          <p:cNvPicPr>
            <a:picLocks noChangeAspect="1"/>
          </p:cNvPicPr>
          <p:nvPr/>
        </p:nvPicPr>
        <p:blipFill>
          <a:blip r:embed="rId3">
            <a:alphaModFix amt="35000"/>
          </a:blip>
          <a:stretch>
            <a:fillRect/>
          </a:stretch>
        </p:blipFill>
        <p:spPr>
          <a:xfrm>
            <a:off x="457200" y="257175"/>
            <a:ext cx="13716000" cy="7715250"/>
          </a:xfrm>
          <a:prstGeom prst="rect">
            <a:avLst/>
          </a:prstGeom>
        </p:spPr>
      </p:pic>
      <p:sp>
        <p:nvSpPr>
          <p:cNvPr id="152" name="Google Shape;152;p26"/>
          <p:cNvSpPr txBox="1">
            <a:spLocks noGrp="1"/>
          </p:cNvSpPr>
          <p:nvPr>
            <p:ph type="title"/>
          </p:nvPr>
        </p:nvSpPr>
        <p:spPr>
          <a:xfrm>
            <a:off x="498720" y="712040"/>
            <a:ext cx="13632960" cy="916320"/>
          </a:xfrm>
          <a:prstGeom prst="rect">
            <a:avLst/>
          </a:prstGeom>
        </p:spPr>
        <p:txBody>
          <a:bodyPr spcFirstLastPara="1" vert="horz" wrap="square" lIns="146280" tIns="146280" rIns="146280" bIns="146280" rtlCol="0" anchor="t" anchorCtr="0">
            <a:normAutofit fontScale="90000"/>
          </a:bodyPr>
          <a:lstStyle/>
          <a:p>
            <a:r>
              <a:rPr lang="no"/>
              <a:t>Rilevamento DF</a:t>
            </a:r>
            <a:endParaRPr/>
          </a:p>
        </p:txBody>
      </p:sp>
      <p:sp>
        <p:nvSpPr>
          <p:cNvPr id="153" name="Google Shape;153;p26"/>
          <p:cNvSpPr txBox="1">
            <a:spLocks noGrp="1"/>
          </p:cNvSpPr>
          <p:nvPr>
            <p:ph type="body" idx="1"/>
          </p:nvPr>
        </p:nvSpPr>
        <p:spPr>
          <a:xfrm>
            <a:off x="498720" y="1843960"/>
            <a:ext cx="13632960" cy="5466240"/>
          </a:xfrm>
          <a:prstGeom prst="rect">
            <a:avLst/>
          </a:prstGeom>
        </p:spPr>
        <p:txBody>
          <a:bodyPr spcFirstLastPara="1" vert="horz" wrap="square" lIns="146280" tIns="146280" rIns="146280" bIns="146280" rtlCol="0" anchor="t" anchorCtr="0">
            <a:normAutofit/>
          </a:bodyPr>
          <a:lstStyle/>
          <a:p>
            <a:pPr marL="0" indent="0">
              <a:buNone/>
            </a:pPr>
            <a:r>
              <a:rPr lang="no" dirty="0"/>
              <a:t>Alcuni DF sono perfezionisti e non distinguibili dalle informazioni non autentiche.</a:t>
            </a:r>
            <a:endParaRPr dirty="0"/>
          </a:p>
          <a:p>
            <a:pPr marL="0" indent="0">
              <a:spcBef>
                <a:spcPts val="1920"/>
              </a:spcBef>
              <a:buNone/>
            </a:pPr>
            <a:r>
              <a:rPr lang="no" dirty="0"/>
              <a:t>La maggior parte dei DF, tuttavia, presenta imperfezioni tecniche, riconoscibili da un essere umano attento. Oltre alle imperfezioni tecniche, anche il contenuto trasmesso nel messaggio può fornire un indizio.</a:t>
            </a:r>
            <a:endParaRPr dirty="0"/>
          </a:p>
          <a:p>
            <a:pPr marL="0" indent="0">
              <a:spcBef>
                <a:spcPts val="1920"/>
              </a:spcBef>
              <a:buNone/>
            </a:pPr>
            <a:endParaRPr dirty="0"/>
          </a:p>
          <a:p>
            <a:pPr marL="0" indent="0">
              <a:spcBef>
                <a:spcPts val="1920"/>
              </a:spcBef>
              <a:spcAft>
                <a:spcPts val="1920"/>
              </a:spcAft>
              <a:buNone/>
            </a:pPr>
            <a:endParaRPr dirty="0"/>
          </a:p>
        </p:txBody>
      </p:sp>
      <p:pic>
        <p:nvPicPr>
          <p:cNvPr id="154" name="Google Shape;154;p26"/>
          <p:cNvPicPr preferRelativeResize="0"/>
          <p:nvPr/>
        </p:nvPicPr>
        <p:blipFill>
          <a:blip r:embed="rId4">
            <a:alphaModFix/>
          </a:blip>
          <a:stretch>
            <a:fillRect/>
          </a:stretch>
        </p:blipFill>
        <p:spPr>
          <a:xfrm>
            <a:off x="498720" y="5106181"/>
            <a:ext cx="5837880" cy="1971800"/>
          </a:xfrm>
          <a:prstGeom prst="rect">
            <a:avLst/>
          </a:prstGeom>
          <a:noFill/>
          <a:ln>
            <a:noFill/>
          </a:ln>
        </p:spPr>
      </p:pic>
      <p:pic>
        <p:nvPicPr>
          <p:cNvPr id="155" name="Google Shape;155;p26"/>
          <p:cNvPicPr preferRelativeResize="0"/>
          <p:nvPr/>
        </p:nvPicPr>
        <p:blipFill>
          <a:blip r:embed="rId5">
            <a:alphaModFix/>
          </a:blip>
          <a:stretch>
            <a:fillRect/>
          </a:stretch>
        </p:blipFill>
        <p:spPr>
          <a:xfrm>
            <a:off x="6853848" y="5341556"/>
            <a:ext cx="7776553" cy="916320"/>
          </a:xfrm>
          <a:prstGeom prst="rect">
            <a:avLst/>
          </a:prstGeom>
          <a:noFill/>
          <a:ln>
            <a:noFill/>
          </a:ln>
        </p:spPr>
      </p:pic>
      <p:sp>
        <p:nvSpPr>
          <p:cNvPr id="156" name="Google Shape;156;p26"/>
          <p:cNvSpPr txBox="1"/>
          <p:nvPr/>
        </p:nvSpPr>
        <p:spPr>
          <a:xfrm>
            <a:off x="9672211" y="6257877"/>
            <a:ext cx="2788320" cy="590883"/>
          </a:xfrm>
          <a:prstGeom prst="rect">
            <a:avLst/>
          </a:prstGeom>
          <a:noFill/>
          <a:ln>
            <a:noFill/>
          </a:ln>
        </p:spPr>
        <p:txBody>
          <a:bodyPr spcFirstLastPara="1" wrap="square" lIns="146280" tIns="146280" rIns="146280" bIns="146280" anchor="t" anchorCtr="0">
            <a:spAutoFit/>
          </a:bodyPr>
          <a:lstStyle/>
          <a:p>
            <a:pPr defTabSz="1097280"/>
            <a:r>
              <a:rPr lang="no" sz="1920" dirty="0">
                <a:solidFill>
                  <a:prstClr val="black"/>
                </a:solidFill>
                <a:latin typeface="Aptos" panose="02110004020202020204"/>
              </a:rPr>
              <a:t>Gupta et al. (2020)</a:t>
            </a:r>
            <a:endParaRPr sz="1920" dirty="0">
              <a:solidFill>
                <a:prstClr val="black"/>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3">
                                            <p:txEl>
                                              <p:pRg st="0" end="0"/>
                                            </p:txEl>
                                          </p:spTgt>
                                        </p:tgtEl>
                                        <p:attrNameLst>
                                          <p:attrName>style.visibility</p:attrName>
                                        </p:attrNameLst>
                                      </p:cBhvr>
                                      <p:to>
                                        <p:strVal val="visible"/>
                                      </p:to>
                                    </p:set>
                                    <p:animEffect transition="in" filter="wipe(down)">
                                      <p:cBhvr>
                                        <p:cTn id="7" dur="500"/>
                                        <p:tgtEl>
                                          <p:spTgt spid="15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3">
                                            <p:txEl>
                                              <p:pRg st="1" end="1"/>
                                            </p:txEl>
                                          </p:spTgt>
                                        </p:tgtEl>
                                        <p:attrNameLst>
                                          <p:attrName>style.visibility</p:attrName>
                                        </p:attrNameLst>
                                      </p:cBhvr>
                                      <p:to>
                                        <p:strVal val="visible"/>
                                      </p:to>
                                    </p:set>
                                    <p:animEffect transition="in" filter="wipe(down)">
                                      <p:cBhvr>
                                        <p:cTn id="11" dur="500"/>
                                        <p:tgtEl>
                                          <p:spTgt spid="153">
                                            <p:txEl>
                                              <p:pRg st="1" end="1"/>
                                            </p:txEl>
                                          </p:spTgt>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54"/>
                                        </p:tgtEl>
                                        <p:attrNameLst>
                                          <p:attrName>style.visibility</p:attrName>
                                        </p:attrNameLst>
                                      </p:cBhvr>
                                      <p:to>
                                        <p:strVal val="visible"/>
                                      </p:to>
                                    </p:set>
                                    <p:anim calcmode="lin" valueType="num">
                                      <p:cBhvr additive="base">
                                        <p:cTn id="15" dur="500" fill="hold"/>
                                        <p:tgtEl>
                                          <p:spTgt spid="154"/>
                                        </p:tgtEl>
                                        <p:attrNameLst>
                                          <p:attrName>ppt_x</p:attrName>
                                        </p:attrNameLst>
                                      </p:cBhvr>
                                      <p:tavLst>
                                        <p:tav tm="0">
                                          <p:val>
                                            <p:strVal val="#ppt_x"/>
                                          </p:val>
                                        </p:tav>
                                        <p:tav tm="100000">
                                          <p:val>
                                            <p:strVal val="#ppt_x"/>
                                          </p:val>
                                        </p:tav>
                                      </p:tavLst>
                                    </p:anim>
                                    <p:anim calcmode="lin" valueType="num">
                                      <p:cBhvr additive="base">
                                        <p:cTn id="16" dur="500" fill="hold"/>
                                        <p:tgtEl>
                                          <p:spTgt spid="15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55"/>
                                        </p:tgtEl>
                                        <p:attrNameLst>
                                          <p:attrName>style.visibility</p:attrName>
                                        </p:attrNameLst>
                                      </p:cBhvr>
                                      <p:to>
                                        <p:strVal val="visible"/>
                                      </p:to>
                                    </p:set>
                                    <p:anim calcmode="lin" valueType="num">
                                      <p:cBhvr additive="base">
                                        <p:cTn id="20" dur="500" fill="hold"/>
                                        <p:tgtEl>
                                          <p:spTgt spid="155"/>
                                        </p:tgtEl>
                                        <p:attrNameLst>
                                          <p:attrName>ppt_x</p:attrName>
                                        </p:attrNameLst>
                                      </p:cBhvr>
                                      <p:tavLst>
                                        <p:tav tm="0">
                                          <p:val>
                                            <p:strVal val="#ppt_x"/>
                                          </p:val>
                                        </p:tav>
                                        <p:tav tm="100000">
                                          <p:val>
                                            <p:strVal val="#ppt_x"/>
                                          </p:val>
                                        </p:tav>
                                      </p:tavLst>
                                    </p:anim>
                                    <p:anim calcmode="lin" valueType="num">
                                      <p:cBhvr additive="base">
                                        <p:cTn id="21"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uiExpand="1" build="p"/>
    </p:bldLst>
  </p:timing>
</p:sld>
</file>

<file path=ppt/slides/slide55.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3FA82-50DE-4D94-94AC-AE4AF8E533B5}"/>
              </a:ext>
            </a:extLst>
          </p:cNvPr>
          <p:cNvSpPr>
            <a:spLocks noGrp="1"/>
          </p:cNvSpPr>
          <p:nvPr>
            <p:ph type="title"/>
          </p:nvPr>
        </p:nvSpPr>
        <p:spPr/>
        <p:txBody>
          <a:bodyPr/>
          <a:lstStyle/>
          <a:p>
            <a:r>
              <a:rPr lang="nb-NO" dirty="0">
                <a:hlinkClick r:id="rId3"/>
              </a:rPr>
              <a:t>L'amore </a:t>
            </a:r>
            <a:r>
              <a:rPr lang="nb-NO" dirty="0" err="1">
                <a:hlinkClick r:id="rId3"/>
              </a:rPr>
              <a:t>di un genitore</a:t>
            </a:r>
            <a:endParaRPr lang="nb-NO" dirty="0"/>
          </a:p>
        </p:txBody>
      </p:sp>
      <p:sp>
        <p:nvSpPr>
          <p:cNvPr id="3" name="Content Placeholder 2">
            <a:extLst>
              <a:ext uri="{FF2B5EF4-FFF2-40B4-BE49-F238E27FC236}">
                <a16:creationId xmlns:a16="http://schemas.microsoft.com/office/drawing/2014/main" id="{E2E24D98-AF8B-41B5-8204-45A6FFD25E0D}"/>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6B10025B-6180-42A1-B088-42B6467AAD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812" y="1915624"/>
            <a:ext cx="12373138" cy="5875828"/>
          </a:xfrm>
          <a:prstGeom prst="rect">
            <a:avLst/>
          </a:prstGeom>
        </p:spPr>
      </p:pic>
      <p:pic>
        <p:nvPicPr>
          <p:cNvPr id="7" name="Picture 6">
            <a:extLst>
              <a:ext uri="{FF2B5EF4-FFF2-40B4-BE49-F238E27FC236}">
                <a16:creationId xmlns:a16="http://schemas.microsoft.com/office/drawing/2014/main" id="{BEDF45F8-0C2C-4ED0-9770-0C50076B98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01528" y="2524225"/>
            <a:ext cx="12428874" cy="3865920"/>
          </a:xfrm>
          <a:prstGeom prst="rect">
            <a:avLst/>
          </a:prstGeom>
        </p:spPr>
      </p:pic>
      <p:pic>
        <p:nvPicPr>
          <p:cNvPr id="9" name="Picture 8">
            <a:extLst>
              <a:ext uri="{FF2B5EF4-FFF2-40B4-BE49-F238E27FC236}">
                <a16:creationId xmlns:a16="http://schemas.microsoft.com/office/drawing/2014/main" id="{18288C6D-E3B2-4304-94B1-48DC19A777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7451" y="438153"/>
            <a:ext cx="12442992" cy="4668856"/>
          </a:xfrm>
          <a:prstGeom prst="rect">
            <a:avLst/>
          </a:prstGeom>
        </p:spPr>
      </p:pic>
      <p:pic>
        <p:nvPicPr>
          <p:cNvPr id="11" name="Picture 10">
            <a:extLst>
              <a:ext uri="{FF2B5EF4-FFF2-40B4-BE49-F238E27FC236}">
                <a16:creationId xmlns:a16="http://schemas.microsoft.com/office/drawing/2014/main" id="{183ED6BF-9E89-4DF2-B619-3C73740F195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1980015"/>
            <a:ext cx="14630400" cy="4269572"/>
          </a:xfrm>
          <a:prstGeom prst="rect">
            <a:avLst/>
          </a:prstGeom>
        </p:spPr>
      </p:pic>
      <p:pic>
        <p:nvPicPr>
          <p:cNvPr id="13" name="Picture 12">
            <a:extLst>
              <a:ext uri="{FF2B5EF4-FFF2-40B4-BE49-F238E27FC236}">
                <a16:creationId xmlns:a16="http://schemas.microsoft.com/office/drawing/2014/main" id="{6F65AC2D-9A2A-4043-8297-2D6F94DE54D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65801" y="0"/>
            <a:ext cx="5298800" cy="8229600"/>
          </a:xfrm>
          <a:prstGeom prst="rect">
            <a:avLst/>
          </a:prstGeom>
        </p:spPr>
      </p:pic>
      <p:pic>
        <p:nvPicPr>
          <p:cNvPr id="15" name="Picture 14">
            <a:extLst>
              <a:ext uri="{FF2B5EF4-FFF2-40B4-BE49-F238E27FC236}">
                <a16:creationId xmlns:a16="http://schemas.microsoft.com/office/drawing/2014/main" id="{B993866A-654B-41E6-AB99-0ECA85F925B0}"/>
              </a:ext>
            </a:extLst>
          </p:cNvPr>
          <p:cNvPicPr>
            <a:picLocks noChangeAspect="1"/>
          </p:cNvPicPr>
          <p:nvPr/>
        </p:nvPicPr>
        <p:blipFill>
          <a:blip r:embed="rId9"/>
          <a:stretch>
            <a:fillRect/>
          </a:stretch>
        </p:blipFill>
        <p:spPr>
          <a:xfrm>
            <a:off x="1027823" y="1203555"/>
            <a:ext cx="12574756" cy="5822492"/>
          </a:xfrm>
          <a:prstGeom prst="rect">
            <a:avLst/>
          </a:prstGeom>
        </p:spPr>
      </p:pic>
    </p:spTree>
    <p:custDataLst>
      <p:tags r:id="rId1"/>
    </p:custDataLst>
    <p:extLst>
      <p:ext uri="{BB962C8B-B14F-4D97-AF65-F5344CB8AC3E}">
        <p14:creationId xmlns:p14="http://schemas.microsoft.com/office/powerpoint/2010/main" val="129315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6" name="Picture 5">
            <a:extLst>
              <a:ext uri="{FF2B5EF4-FFF2-40B4-BE49-F238E27FC236}">
                <a16:creationId xmlns:a16="http://schemas.microsoft.com/office/drawing/2014/main" id="{54B4F77F-0E8C-4B5F-86F4-AADC49A1A917}"/>
              </a:ext>
            </a:extLst>
          </p:cNvPr>
          <p:cNvPicPr>
            <a:picLocks noChangeAspect="1"/>
          </p:cNvPicPr>
          <p:nvPr/>
        </p:nvPicPr>
        <p:blipFill>
          <a:blip r:embed="rId3"/>
          <a:srcRect l="6342" r="29302" b="9092"/>
          <a:stretch/>
        </p:blipFill>
        <p:spPr>
          <a:xfrm>
            <a:off x="4226962" y="12"/>
            <a:ext cx="10403438" cy="8229588"/>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707921" cy="82296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2" name="Title 1">
            <a:extLst>
              <a:ext uri="{FF2B5EF4-FFF2-40B4-BE49-F238E27FC236}">
                <a16:creationId xmlns:a16="http://schemas.microsoft.com/office/drawing/2014/main" id="{7CD542B3-2D6D-AE80-6ACD-23E42766BF50}"/>
              </a:ext>
            </a:extLst>
          </p:cNvPr>
          <p:cNvSpPr>
            <a:spLocks noGrp="1"/>
          </p:cNvSpPr>
          <p:nvPr>
            <p:ph type="title"/>
          </p:nvPr>
        </p:nvSpPr>
        <p:spPr>
          <a:xfrm>
            <a:off x="445313" y="1393546"/>
            <a:ext cx="4125773" cy="1349654"/>
          </a:xfrm>
        </p:spPr>
        <p:txBody>
          <a:bodyPr anchor="b">
            <a:normAutofit/>
          </a:bodyPr>
          <a:lstStyle/>
          <a:p>
            <a:r>
              <a:rPr lang="nb-NO" sz="3360">
                <a:solidFill>
                  <a:schemeClr val="bg1"/>
                </a:solidFill>
              </a:rPr>
              <a:t>Tipi di DF</a:t>
            </a:r>
            <a:endParaRPr lang="en-GB" sz="3360">
              <a:solidFill>
                <a:schemeClr val="bg1"/>
              </a:solidFill>
            </a:endParaRP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71" y="726948"/>
            <a:ext cx="87782" cy="658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893" y="2932176"/>
            <a:ext cx="3961181" cy="10973"/>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F005660-D10B-7787-6992-11AE473B21CB}"/>
              </a:ext>
            </a:extLst>
          </p:cNvPr>
          <p:cNvSpPr>
            <a:spLocks noGrp="1"/>
          </p:cNvSpPr>
          <p:nvPr>
            <p:ph idx="1"/>
          </p:nvPr>
        </p:nvSpPr>
        <p:spPr>
          <a:xfrm>
            <a:off x="445313" y="3261665"/>
            <a:ext cx="4126687" cy="3848710"/>
          </a:xfrm>
        </p:spPr>
        <p:txBody>
          <a:bodyPr anchor="t">
            <a:normAutofit/>
          </a:bodyPr>
          <a:lstStyle/>
          <a:p>
            <a:pPr marL="617220" indent="-617220">
              <a:buFont typeface="+mj-lt"/>
              <a:buAutoNum type="arabicPeriod"/>
            </a:pPr>
            <a:r>
              <a:rPr lang="en-GB" sz="1440">
                <a:solidFill>
                  <a:schemeClr val="bg1"/>
                </a:solidFill>
              </a:rPr>
              <a:t>Scambio di volti/scambio di identità, </a:t>
            </a:r>
          </a:p>
          <a:p>
            <a:pPr marL="617220" indent="-617220">
              <a:buFont typeface="+mj-lt"/>
              <a:buAutoNum type="arabicPeriod"/>
            </a:pPr>
            <a:r>
              <a:rPr lang="en-GB" sz="1440">
                <a:solidFill>
                  <a:schemeClr val="bg1"/>
                </a:solidFill>
              </a:rPr>
              <a:t>Rievocazione facciale/maestria con i burattini, </a:t>
            </a:r>
          </a:p>
          <a:p>
            <a:pPr marL="617220" indent="-617220">
              <a:buFont typeface="+mj-lt"/>
              <a:buAutoNum type="arabicPeriod"/>
            </a:pPr>
            <a:r>
              <a:rPr lang="en-GB" sz="1440">
                <a:solidFill>
                  <a:schemeClr val="bg1"/>
                </a:solidFill>
              </a:rPr>
              <a:t>Sincronizzazione labiale, </a:t>
            </a:r>
          </a:p>
          <a:p>
            <a:pPr marL="617220" indent="-617220">
              <a:buFont typeface="+mj-lt"/>
              <a:buAutoNum type="arabicPeriod"/>
            </a:pPr>
            <a:r>
              <a:rPr lang="en-GB" sz="1440">
                <a:solidFill>
                  <a:schemeClr val="bg1"/>
                </a:solidFill>
              </a:rPr>
              <a:t>Manipolazione degli attributi facciali e </a:t>
            </a:r>
          </a:p>
          <a:p>
            <a:pPr marL="617220" indent="-617220">
              <a:buFont typeface="+mj-lt"/>
              <a:buAutoNum type="arabicPeriod"/>
            </a:pPr>
            <a:r>
              <a:rPr lang="en-GB" sz="1440">
                <a:solidFill>
                  <a:schemeClr val="bg1"/>
                </a:solidFill>
              </a:rPr>
              <a:t>Sintesi dell'intero volto (Masood et al., 2021) che possono essere suddivisi in due categorie principali di metodi di manipolazione facciale (Zollhöfer et al., 2018): </a:t>
            </a:r>
          </a:p>
          <a:p>
            <a:pPr marL="1097280" lvl="1" indent="-548640">
              <a:buFont typeface="+mj-lt"/>
              <a:buAutoNum type="arabicPeriod"/>
            </a:pPr>
            <a:r>
              <a:rPr lang="en-GB" sz="1440">
                <a:solidFill>
                  <a:schemeClr val="bg1"/>
                </a:solidFill>
              </a:rPr>
              <a:t>1) manipolazione dell'espressione facciale e </a:t>
            </a:r>
          </a:p>
          <a:p>
            <a:pPr marL="1097280" lvl="1" indent="-548640">
              <a:buFont typeface="+mj-lt"/>
              <a:buAutoNum type="arabicPeriod"/>
            </a:pPr>
            <a:r>
              <a:rPr lang="en-GB" sz="1440">
                <a:solidFill>
                  <a:schemeClr val="bg1"/>
                </a:solidFill>
              </a:rPr>
              <a:t>2) manipolazione dell'identità facciale. Glitch ed errori minori in deep fake imperfetti, come movimenti asincroni delle labbra, possono rivelarne la non autenticità. </a:t>
            </a:r>
          </a:p>
        </p:txBody>
      </p:sp>
      <p:grpSp>
        <p:nvGrpSpPr>
          <p:cNvPr id="4" name="Group 3">
            <a:extLst>
              <a:ext uri="{FF2B5EF4-FFF2-40B4-BE49-F238E27FC236}">
                <a16:creationId xmlns:a16="http://schemas.microsoft.com/office/drawing/2014/main" id="{AAF4D599-2D84-3CC1-411D-EF4D59D9AC9A}"/>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973F45ED-8106-F232-2C48-5AA25D2AC5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B1E76BB0-B167-EA6E-94C1-5829EFF4E7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7474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45FEB-0A2B-6A1A-751B-64B08FDC6F2A}"/>
              </a:ext>
            </a:extLst>
          </p:cNvPr>
          <p:cNvSpPr>
            <a:spLocks noGrp="1"/>
          </p:cNvSpPr>
          <p:nvPr>
            <p:ph type="title"/>
          </p:nvPr>
        </p:nvSpPr>
        <p:spPr/>
        <p:txBody>
          <a:bodyPr/>
          <a:lstStyle/>
          <a:p>
            <a:r>
              <a:rPr lang="nb-NO" dirty="0"/>
              <a:t>Guarda il video</a:t>
            </a:r>
            <a:endParaRPr lang="en-GB" dirty="0"/>
          </a:p>
        </p:txBody>
      </p:sp>
      <p:pic>
        <p:nvPicPr>
          <p:cNvPr id="6" name="Online Media 5" title="Can you spot the deepfake? How AI is threatening elections">
            <a:hlinkClick r:id="" action="ppaction://media"/>
            <a:extLst>
              <a:ext uri="{FF2B5EF4-FFF2-40B4-BE49-F238E27FC236}">
                <a16:creationId xmlns:a16="http://schemas.microsoft.com/office/drawing/2014/main" id="{83DBDCD1-9529-EC91-02F9-EA00A6821D11}"/>
              </a:ext>
            </a:extLst>
          </p:cNvPr>
          <p:cNvPicPr>
            <a:picLocks noGrp="1" noRot="1" noChangeAspect="1"/>
          </p:cNvPicPr>
          <p:nvPr>
            <p:ph idx="1"/>
            <a:videoFile r:link="rId2"/>
          </p:nvPr>
        </p:nvPicPr>
        <p:blipFill>
          <a:blip r:embed="rId5"/>
          <a:stretch>
            <a:fillRect/>
          </a:stretch>
        </p:blipFill>
        <p:spPr>
          <a:xfrm>
            <a:off x="2119330" y="1507375"/>
            <a:ext cx="10391740" cy="5871730"/>
          </a:xfrm>
          <a:prstGeom prst="rect">
            <a:avLst/>
          </a:prstGeom>
        </p:spPr>
      </p:pic>
    </p:spTree>
    <p:custDataLst>
      <p:tags r:id="rId1"/>
    </p:custDataLst>
    <p:extLst>
      <p:ext uri="{BB962C8B-B14F-4D97-AF65-F5344CB8AC3E}">
        <p14:creationId xmlns:p14="http://schemas.microsoft.com/office/powerpoint/2010/main" val="5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E180D4A7-C9FB-4DFB-919C-405C955672EB}">
      <p14:showEvtLst xmlns:p14="http://schemas.microsoft.com/office/powerpoint/2010/main">
        <p14:playEvt time="16743" objId="6"/>
        <p14:pauseEvt time="18001" objId="6"/>
        <p14:stopEvt time="18001" objId="6"/>
      </p14:showEvtLst>
    </p:ext>
  </p:extLst>
</p:sld>
</file>

<file path=ppt/slides/slide58.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6" name="Rectangle 308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3074" name="Picture 2">
            <a:extLst>
              <a:ext uri="{FF2B5EF4-FFF2-40B4-BE49-F238E27FC236}">
                <a16:creationId xmlns:a16="http://schemas.microsoft.com/office/drawing/2014/main" id="{7AFE4FC7-C620-E565-BDC7-41C43D14B534}"/>
              </a:ext>
            </a:extLst>
          </p:cNvPr>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l="5931" r="5181"/>
          <a:stretch/>
        </p:blipFill>
        <p:spPr bwMode="auto">
          <a:xfrm>
            <a:off x="24" y="12"/>
            <a:ext cx="14630376" cy="8229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AD4CFA3-25BB-F930-D012-2EBB0FA03036}"/>
              </a:ext>
            </a:extLst>
          </p:cNvPr>
          <p:cNvSpPr>
            <a:spLocks noGrp="1"/>
          </p:cNvSpPr>
          <p:nvPr>
            <p:ph type="title"/>
          </p:nvPr>
        </p:nvSpPr>
        <p:spPr>
          <a:xfrm>
            <a:off x="1005840" y="438150"/>
            <a:ext cx="12618720" cy="1590676"/>
          </a:xfrm>
        </p:spPr>
        <p:txBody>
          <a:bodyPr spcFirstLastPara="1" vert="horz" wrap="square" lIns="109728" tIns="54864" rIns="109728" bIns="54864" rtlCol="0" anchor="ctr" anchorCtr="0">
            <a:normAutofit/>
          </a:bodyPr>
          <a:lstStyle/>
          <a:p>
            <a:pPr>
              <a:spcBef>
                <a:spcPct val="0"/>
              </a:spcBef>
            </a:pPr>
            <a:r>
              <a:rPr lang="en-US" dirty="0">
                <a:solidFill>
                  <a:srgbClr val="FFFFFF"/>
                </a:solidFill>
              </a:rPr>
              <a:t>I deepfake sono preoccupanti per diversi motivi:</a:t>
            </a:r>
            <a:br>
              <a:rPr lang="en-US" dirty="0">
                <a:solidFill>
                  <a:srgbClr val="FFFFFF"/>
                </a:solidFill>
              </a:rPr>
            </a:br>
            <a:endParaRPr lang="en-US" dirty="0">
              <a:solidFill>
                <a:srgbClr val="FFFFFF"/>
              </a:solidFill>
            </a:endParaRPr>
          </a:p>
        </p:txBody>
      </p:sp>
      <p:sp>
        <p:nvSpPr>
          <p:cNvPr id="3" name="Text Placeholder 2">
            <a:extLst>
              <a:ext uri="{FF2B5EF4-FFF2-40B4-BE49-F238E27FC236}">
                <a16:creationId xmlns:a16="http://schemas.microsoft.com/office/drawing/2014/main" id="{81D472F8-944F-972B-B4C4-97EED7FC943A}"/>
              </a:ext>
            </a:extLst>
          </p:cNvPr>
          <p:cNvSpPr>
            <a:spLocks noGrp="1"/>
          </p:cNvSpPr>
          <p:nvPr>
            <p:ph type="body" idx="1"/>
          </p:nvPr>
        </p:nvSpPr>
        <p:spPr>
          <a:xfrm>
            <a:off x="1005840" y="1529542"/>
            <a:ext cx="12618720" cy="6700045"/>
          </a:xfrm>
        </p:spPr>
        <p:txBody>
          <a:bodyPr spcFirstLastPara="1" vert="horz" wrap="square" lIns="109728" tIns="54864" rIns="109728" bIns="54864" rtlCol="0" anchor="t" anchorCtr="0">
            <a:normAutofit fontScale="92500" lnSpcReduction="10000"/>
          </a:bodyPr>
          <a:lstStyle/>
          <a:p>
            <a:pPr marL="457182" indent="0">
              <a:spcAft>
                <a:spcPts val="720"/>
              </a:spcAft>
              <a:buNone/>
            </a:pPr>
            <a:r>
              <a:rPr lang="en-US" sz="2400" dirty="0">
                <a:solidFill>
                  <a:srgbClr val="FFFFFF"/>
                </a:solidFill>
              </a:rPr>
              <a:t>Disinformazione e manipolazione:</a:t>
            </a:r>
          </a:p>
          <a:p>
            <a:pPr lvl="1" indent="-274320">
              <a:spcAft>
                <a:spcPts val="720"/>
              </a:spcAft>
              <a:buFont typeface="Arial" panose="020B0604020202020204" pitchFamily="34" charset="0"/>
              <a:buChar char="•"/>
            </a:pPr>
            <a:r>
              <a:rPr lang="en-US" sz="1920" dirty="0">
                <a:solidFill>
                  <a:srgbClr val="FFFFFF"/>
                </a:solidFill>
              </a:rPr>
              <a:t>I deepfake possono creare video o immagini altamente realistici ma completamente inventati di personaggi pubblici, celebrità o chiunque altro, facendo sembrare che dicano o facciano cose che in realtà non hanno mai fatto. Questo può essere utilizzato in modo malizioso per diffondere disinformazione, diffamazione o propaganda.</a:t>
            </a:r>
          </a:p>
          <a:p>
            <a:pPr marL="457182" indent="0">
              <a:spcAft>
                <a:spcPts val="720"/>
              </a:spcAft>
              <a:buNone/>
            </a:pPr>
            <a:endParaRPr lang="en-US" sz="2400" dirty="0">
              <a:solidFill>
                <a:srgbClr val="FFFFFF"/>
              </a:solidFill>
            </a:endParaRPr>
          </a:p>
          <a:p>
            <a:pPr marL="457182" indent="0">
              <a:spcAft>
                <a:spcPts val="720"/>
              </a:spcAft>
              <a:buNone/>
            </a:pPr>
            <a:r>
              <a:rPr lang="en-US" sz="2400" dirty="0">
                <a:solidFill>
                  <a:srgbClr val="FFFFFF"/>
                </a:solidFill>
              </a:rPr>
              <a:t>Erosione della fiducia: </a:t>
            </a:r>
          </a:p>
          <a:p>
            <a:pPr lvl="1" indent="-274320">
              <a:spcAft>
                <a:spcPts val="720"/>
              </a:spcAft>
              <a:buFont typeface="Arial" panose="020B0604020202020204" pitchFamily="34" charset="0"/>
              <a:buChar char="•"/>
            </a:pPr>
            <a:r>
              <a:rPr lang="en-US" sz="1920" dirty="0">
                <a:solidFill>
                  <a:srgbClr val="FFFFFF"/>
                </a:solidFill>
              </a:rPr>
              <a:t>La crescente diffusione e sofisticazione dei deepfake può minare la fiducia del pubblico nei media digitali e nelle informazioni online. Diventa più difficile distinguere tra reale e falso, il che può avere gravi implicazioni per il giornalismo, la politica e il dibattito pubblico.</a:t>
            </a:r>
          </a:p>
          <a:p>
            <a:pPr marL="457182" indent="0">
              <a:spcAft>
                <a:spcPts val="720"/>
              </a:spcAft>
              <a:buNone/>
            </a:pPr>
            <a:endParaRPr lang="en-US" sz="2400" dirty="0">
              <a:solidFill>
                <a:srgbClr val="FFFFFF"/>
              </a:solidFill>
            </a:endParaRPr>
          </a:p>
          <a:p>
            <a:pPr marL="457182" indent="0">
              <a:spcAft>
                <a:spcPts val="720"/>
              </a:spcAft>
              <a:buNone/>
            </a:pPr>
            <a:r>
              <a:rPr lang="en-US" sz="2400" dirty="0">
                <a:solidFill>
                  <a:srgbClr val="FFFFFF"/>
                </a:solidFill>
              </a:rPr>
              <a:t>Violazione della privacy e del consenso: </a:t>
            </a:r>
          </a:p>
          <a:p>
            <a:pPr lvl="1" indent="-274320">
              <a:spcAft>
                <a:spcPts val="720"/>
              </a:spcAft>
              <a:buFont typeface="Arial" panose="020B0604020202020204" pitchFamily="34" charset="0"/>
              <a:buChar char="•"/>
            </a:pPr>
            <a:r>
              <a:rPr lang="en-US" sz="1920" dirty="0">
                <a:solidFill>
                  <a:srgbClr val="FFFFFF"/>
                </a:solidFill>
              </a:rPr>
              <a:t>I deepfake possono essere utilizzati per creare contenuti espliciti o intimi non consensuali, che costituiscono una forma di abuso sessuale basato sulle immagini e una violazione della privacy.</a:t>
            </a:r>
          </a:p>
          <a:p>
            <a:pPr marL="457182" indent="0">
              <a:spcAft>
                <a:spcPts val="720"/>
              </a:spcAft>
              <a:buNone/>
            </a:pPr>
            <a:endParaRPr lang="en-US" sz="2400" dirty="0">
              <a:solidFill>
                <a:srgbClr val="FFFFFF"/>
              </a:solidFill>
            </a:endParaRPr>
          </a:p>
          <a:p>
            <a:pPr marL="457182" indent="0">
              <a:spcAft>
                <a:spcPts val="720"/>
              </a:spcAft>
              <a:buNone/>
            </a:pPr>
            <a:r>
              <a:rPr lang="en-US" sz="2400" dirty="0">
                <a:solidFill>
                  <a:srgbClr val="FFFFFF"/>
                </a:solidFill>
              </a:rPr>
              <a:t>Potenziale di sfruttamento: </a:t>
            </a:r>
          </a:p>
          <a:p>
            <a:pPr lvl="1" indent="-274320">
              <a:spcAft>
                <a:spcPts val="720"/>
              </a:spcAft>
              <a:buFont typeface="Arial" panose="020B0604020202020204" pitchFamily="34" charset="0"/>
              <a:buChar char="•"/>
            </a:pPr>
            <a:r>
              <a:rPr lang="en-US" sz="1920" dirty="0">
                <a:solidFill>
                  <a:srgbClr val="FFFFFF"/>
                </a:solidFill>
              </a:rPr>
              <a:t>I deepfake potrebbero essere sfruttati per ottenere guadagni finanziari, ad esempio creando false sponsorizzazioni o pubblicità, oppure per manipolazioni politiche e crimini informatici.</a:t>
            </a:r>
          </a:p>
          <a:p>
            <a:pPr marL="457182" indent="0">
              <a:spcAft>
                <a:spcPts val="720"/>
              </a:spcAft>
              <a:buNone/>
            </a:pPr>
            <a:endParaRPr lang="en-US" sz="2400" dirty="0">
              <a:solidFill>
                <a:srgbClr val="FFFFFF"/>
              </a:solidFill>
            </a:endParaRPr>
          </a:p>
          <a:p>
            <a:pPr marL="457182" indent="0">
              <a:spcAft>
                <a:spcPts val="720"/>
              </a:spcAft>
              <a:buNone/>
            </a:pPr>
            <a:r>
              <a:rPr lang="en-US" sz="2400" dirty="0">
                <a:solidFill>
                  <a:srgbClr val="FFFFFF"/>
                </a:solidFill>
              </a:rPr>
              <a:t>Questioni etiche e legali: </a:t>
            </a:r>
          </a:p>
          <a:p>
            <a:pPr lvl="1" indent="-274320">
              <a:spcAft>
                <a:spcPts val="720"/>
              </a:spcAft>
              <a:buFont typeface="Arial" panose="020B0604020202020204" pitchFamily="34" charset="0"/>
              <a:buChar char="•"/>
            </a:pPr>
            <a:r>
              <a:rPr lang="en-US" sz="1920" dirty="0">
                <a:solidFill>
                  <a:srgbClr val="FFFFFF"/>
                </a:solidFill>
              </a:rPr>
              <a:t>La creazione e la distribuzione dei deepfake sollevano complesse questioni etiche e legali relative a temi quali la libertà di espressione, la diffamazione e i diritti di proprietà intellettuale.</a:t>
            </a:r>
          </a:p>
        </p:txBody>
      </p:sp>
      <p:grpSp>
        <p:nvGrpSpPr>
          <p:cNvPr id="4" name="Group 3">
            <a:extLst>
              <a:ext uri="{FF2B5EF4-FFF2-40B4-BE49-F238E27FC236}">
                <a16:creationId xmlns:a16="http://schemas.microsoft.com/office/drawing/2014/main" id="{8EE0AA6D-CCFD-97B7-B3A1-FBC5159929B3}"/>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8F344EE9-E82C-7FB3-DCFC-52D8E498DB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C19BDBB-9C06-1B6B-DAD9-1AF7884C5F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35923493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down)">
                                      <p:cBhvr>
                                        <p:cTn id="23" dur="500"/>
                                        <p:tgtEl>
                                          <p:spTgt spid="3">
                                            <p:txEl>
                                              <p:pRg st="6" end="6"/>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wipe(down)">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wipe(down)">
                                      <p:cBhvr>
                                        <p:cTn id="31" dur="500"/>
                                        <p:tgtEl>
                                          <p:spTgt spid="3">
                                            <p:txEl>
                                              <p:pRg st="9" end="9"/>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wipe(down)">
                                      <p:cBhvr>
                                        <p:cTn id="34" dur="500"/>
                                        <p:tgtEl>
                                          <p:spTgt spid="3">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wipe(down)">
                                      <p:cBhvr>
                                        <p:cTn id="39" dur="500"/>
                                        <p:tgtEl>
                                          <p:spTgt spid="3">
                                            <p:txEl>
                                              <p:pRg st="12" end="12"/>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
                                            <p:txEl>
                                              <p:pRg st="13" end="13"/>
                                            </p:txEl>
                                          </p:spTgt>
                                        </p:tgtEl>
                                        <p:attrNameLst>
                                          <p:attrName>style.visibility</p:attrName>
                                        </p:attrNameLst>
                                      </p:cBhvr>
                                      <p:to>
                                        <p:strVal val="visible"/>
                                      </p:to>
                                    </p:set>
                                    <p:animEffect transition="in" filter="wipe(down)">
                                      <p:cBhvr>
                                        <p:cTn id="4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1B43-24FC-48B0-AE2C-208C26EC057B}"/>
              </a:ext>
            </a:extLst>
          </p:cNvPr>
          <p:cNvSpPr>
            <a:spLocks noGrp="1"/>
          </p:cNvSpPr>
          <p:nvPr>
            <p:ph type="title"/>
          </p:nvPr>
        </p:nvSpPr>
        <p:spPr/>
        <p:txBody>
          <a:bodyPr/>
          <a:lstStyle/>
          <a:p>
            <a:endParaRPr lang="nb-NO" dirty="0"/>
          </a:p>
        </p:txBody>
      </p:sp>
      <p:sp>
        <p:nvSpPr>
          <p:cNvPr id="3" name="Text Placeholder 2">
            <a:extLst>
              <a:ext uri="{FF2B5EF4-FFF2-40B4-BE49-F238E27FC236}">
                <a16:creationId xmlns:a16="http://schemas.microsoft.com/office/drawing/2014/main" id="{3AA94FB5-1B33-4351-91C7-4C38D0BDD814}"/>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E4A7763D-90F1-4B69-A16D-384339F702BD}"/>
              </a:ext>
            </a:extLst>
          </p:cNvPr>
          <p:cNvPicPr>
            <a:picLocks noChangeAspect="1"/>
          </p:cNvPicPr>
          <p:nvPr/>
        </p:nvPicPr>
        <p:blipFill>
          <a:blip r:embed="rId3"/>
          <a:stretch>
            <a:fillRect/>
          </a:stretch>
        </p:blipFill>
        <p:spPr>
          <a:xfrm>
            <a:off x="2" y="154563"/>
            <a:ext cx="11888860" cy="6035881"/>
          </a:xfrm>
          <a:prstGeom prst="rect">
            <a:avLst/>
          </a:prstGeom>
        </p:spPr>
      </p:pic>
      <p:pic>
        <p:nvPicPr>
          <p:cNvPr id="7" name="Picture 6">
            <a:extLst>
              <a:ext uri="{FF2B5EF4-FFF2-40B4-BE49-F238E27FC236}">
                <a16:creationId xmlns:a16="http://schemas.microsoft.com/office/drawing/2014/main" id="{D0F45266-7829-4451-9BD2-1886A10006F6}"/>
              </a:ext>
            </a:extLst>
          </p:cNvPr>
          <p:cNvPicPr>
            <a:picLocks noChangeAspect="1"/>
          </p:cNvPicPr>
          <p:nvPr/>
        </p:nvPicPr>
        <p:blipFill>
          <a:blip r:embed="rId4"/>
          <a:stretch>
            <a:fillRect/>
          </a:stretch>
        </p:blipFill>
        <p:spPr>
          <a:xfrm>
            <a:off x="899147" y="1387009"/>
            <a:ext cx="11995554" cy="3124637"/>
          </a:xfrm>
          <a:prstGeom prst="rect">
            <a:avLst/>
          </a:prstGeom>
        </p:spPr>
      </p:pic>
      <p:pic>
        <p:nvPicPr>
          <p:cNvPr id="9" name="Picture 8">
            <a:extLst>
              <a:ext uri="{FF2B5EF4-FFF2-40B4-BE49-F238E27FC236}">
                <a16:creationId xmlns:a16="http://schemas.microsoft.com/office/drawing/2014/main" id="{EFE94BB7-0814-4E46-AAED-52140C153EF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95240" y="701115"/>
            <a:ext cx="8351377" cy="7621064"/>
          </a:xfrm>
          <a:prstGeom prst="rect">
            <a:avLst/>
          </a:prstGeom>
        </p:spPr>
      </p:pic>
    </p:spTree>
    <p:custDataLst>
      <p:tags r:id="rId1"/>
    </p:custDataLst>
    <p:extLst>
      <p:ext uri="{BB962C8B-B14F-4D97-AF65-F5344CB8AC3E}">
        <p14:creationId xmlns:p14="http://schemas.microsoft.com/office/powerpoint/2010/main" val="2389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C5FDB9F-E9B3-4433-B01C-D3F95561EA24}"/>
              </a:ext>
            </a:extLst>
          </p:cNvPr>
          <p:cNvPicPr>
            <a:picLocks noChangeAspect="1"/>
          </p:cNvPicPr>
          <p:nvPr/>
        </p:nvPicPr>
        <p:blipFill>
          <a:blip r:embed="rId3"/>
          <a:stretch>
            <a:fillRect/>
          </a:stretch>
        </p:blipFill>
        <p:spPr>
          <a:xfrm>
            <a:off x="291465" y="177165"/>
            <a:ext cx="2503170" cy="742950"/>
          </a:xfrm>
          <a:prstGeom prst="rect">
            <a:avLst/>
          </a:prstGeom>
        </p:spPr>
      </p:pic>
      <p:pic>
        <p:nvPicPr>
          <p:cNvPr id="4098" name="Picture 2" descr="https://img.washingtonpost.com/rf/image_1484w/2010-2019/WashingtonPost/2016/11/25/Editorial-Opinion/Images/Merlin_179704-YYBE.jpg?uuid=QeX9mrNUEeaGFlKxV4et0A">
            <a:extLst>
              <a:ext uri="{FF2B5EF4-FFF2-40B4-BE49-F238E27FC236}">
                <a16:creationId xmlns:a16="http://schemas.microsoft.com/office/drawing/2014/main" id="{75BBAD48-C1E6-4A07-8912-2019514B2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64" y="1176004"/>
            <a:ext cx="5181600" cy="642494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DDB1CD70-96A9-4D10-83D1-61EC7C6E39D0}"/>
              </a:ext>
            </a:extLst>
          </p:cNvPr>
          <p:cNvSpPr txBox="1"/>
          <p:nvPr/>
        </p:nvSpPr>
        <p:spPr>
          <a:xfrm>
            <a:off x="2606040" y="7635240"/>
            <a:ext cx="3134704" cy="424732"/>
          </a:xfrm>
          <a:prstGeom prst="rect">
            <a:avLst/>
          </a:prstGeom>
          <a:noFill/>
        </p:spPr>
        <p:txBody>
          <a:bodyPr wrap="none" rtlCol="0">
            <a:spAutoFit/>
          </a:bodyPr>
          <a:lstStyle/>
          <a:p>
            <a:pPr defTabSz="1097280"/>
            <a:r>
              <a:rPr lang="de-DE" sz="2160" dirty="0">
                <a:solidFill>
                  <a:prstClr val="black"/>
                </a:solidFill>
                <a:latin typeface="Aptos" panose="02110004020202020204"/>
              </a:rPr>
              <a:t>Benjamin Franklin (1762)</a:t>
            </a:r>
          </a:p>
        </p:txBody>
      </p:sp>
      <p:sp>
        <p:nvSpPr>
          <p:cNvPr id="6" name="Textfeld 5">
            <a:extLst>
              <a:ext uri="{FF2B5EF4-FFF2-40B4-BE49-F238E27FC236}">
                <a16:creationId xmlns:a16="http://schemas.microsoft.com/office/drawing/2014/main" id="{8E2E6888-65D5-45ED-B04E-9700703029F7}"/>
              </a:ext>
            </a:extLst>
          </p:cNvPr>
          <p:cNvSpPr txBox="1"/>
          <p:nvPr/>
        </p:nvSpPr>
        <p:spPr>
          <a:xfrm>
            <a:off x="5875020" y="1176004"/>
            <a:ext cx="7978140" cy="1421928"/>
          </a:xfrm>
          <a:prstGeom prst="rect">
            <a:avLst/>
          </a:prstGeom>
          <a:noFill/>
        </p:spPr>
        <p:txBody>
          <a:bodyPr wrap="square" rtlCol="0">
            <a:spAutoFit/>
          </a:bodyPr>
          <a:lstStyle/>
          <a:p>
            <a:pPr defTabSz="1097280"/>
            <a:r>
              <a:rPr lang="de-DE" sz="2160" dirty="0">
                <a:solidFill>
                  <a:prstClr val="black"/>
                </a:solidFill>
                <a:latin typeface="Aptos" panose="02110004020202020204"/>
              </a:rPr>
              <a:t>Nel 1782 Benjamin Franklin stampò un </a:t>
            </a:r>
            <a:r>
              <a:rPr lang="de-DE" sz="2160" dirty="0" err="1">
                <a:solidFill>
                  <a:prstClr val="black"/>
                </a:solidFill>
                <a:latin typeface="Aptos" panose="02110004020202020204"/>
              </a:rPr>
              <a:t>numero</a:t>
            </a:r>
            <a:r>
              <a:rPr lang="de-DE" sz="2160" dirty="0">
                <a:solidFill>
                  <a:prstClr val="black"/>
                </a:solidFill>
                <a:latin typeface="Aptos" panose="02110004020202020204"/>
              </a:rPr>
              <a:t> falso</a:t>
            </a:r>
            <a:r>
              <a:rPr lang="de-DE" sz="2160" dirty="0" err="1">
                <a:solidFill>
                  <a:prstClr val="black"/>
                </a:solidFill>
                <a:latin typeface="Aptos" panose="02110004020202020204"/>
              </a:rPr>
              <a:t> di </a:t>
            </a:r>
            <a:r>
              <a:rPr lang="de-DE" sz="2160" dirty="0">
                <a:solidFill>
                  <a:prstClr val="black"/>
                </a:solidFill>
                <a:latin typeface="Aptos" panose="02110004020202020204"/>
              </a:rPr>
              <a:t>un vero </a:t>
            </a:r>
            <a:r>
              <a:rPr lang="de-DE" sz="2160" dirty="0" err="1">
                <a:solidFill>
                  <a:prstClr val="black"/>
                </a:solidFill>
                <a:latin typeface="Aptos" panose="02110004020202020204"/>
              </a:rPr>
              <a:t>giornale </a:t>
            </a:r>
            <a:r>
              <a:rPr lang="de-DE" sz="2160" dirty="0">
                <a:solidFill>
                  <a:prstClr val="black"/>
                </a:solidFill>
                <a:latin typeface="Aptos" panose="02110004020202020204"/>
              </a:rPr>
              <a:t>di Boston e </a:t>
            </a:r>
            <a:r>
              <a:rPr lang="de-DE" sz="2160" dirty="0" err="1">
                <a:solidFill>
                  <a:prstClr val="black"/>
                </a:solidFill>
                <a:latin typeface="Aptos" panose="02110004020202020204"/>
              </a:rPr>
              <a:t>riportò</a:t>
            </a:r>
            <a:r>
              <a:rPr lang="de-DE" sz="2160" dirty="0" err="1">
                <a:solidFill>
                  <a:prstClr val="black"/>
                </a:solidFill>
                <a:latin typeface="Aptos" panose="02110004020202020204"/>
              </a:rPr>
              <a:t> che </a:t>
            </a:r>
            <a:r>
              <a:rPr lang="de-DE" sz="2160" dirty="0" err="1">
                <a:solidFill>
                  <a:prstClr val="black"/>
                </a:solidFill>
                <a:latin typeface="Aptos" panose="02110004020202020204"/>
              </a:rPr>
              <a:t>le forze</a:t>
            </a:r>
            <a:r>
              <a:rPr lang="de-DE" sz="2160" dirty="0">
                <a:solidFill>
                  <a:prstClr val="black"/>
                </a:solidFill>
                <a:latin typeface="Aptos" panose="02110004020202020204"/>
              </a:rPr>
              <a:t> britanniche</a:t>
            </a:r>
            <a:r>
              <a:rPr lang="de-DE" sz="2160" dirty="0" err="1">
                <a:solidFill>
                  <a:prstClr val="black"/>
                </a:solidFill>
                <a:latin typeface="Aptos" panose="02110004020202020204"/>
              </a:rPr>
              <a:t> avevano</a:t>
            </a:r>
            <a:r>
              <a:rPr lang="de-DE" sz="2160" dirty="0" err="1">
                <a:solidFill>
                  <a:prstClr val="black"/>
                </a:solidFill>
                <a:latin typeface="Aptos" panose="02110004020202020204"/>
              </a:rPr>
              <a:t> assunto </a:t>
            </a:r>
            <a:r>
              <a:rPr lang="de-DE" sz="2160" dirty="0">
                <a:solidFill>
                  <a:prstClr val="black"/>
                </a:solidFill>
                <a:latin typeface="Aptos" panose="02110004020202020204"/>
              </a:rPr>
              <a:t>dei nativi americani </a:t>
            </a:r>
            <a:r>
              <a:rPr lang="de-DE" sz="2160" dirty="0" err="1">
                <a:solidFill>
                  <a:prstClr val="black"/>
                </a:solidFill>
                <a:latin typeface="Aptos" panose="02110004020202020204"/>
              </a:rPr>
              <a:t>per </a:t>
            </a:r>
            <a:r>
              <a:rPr lang="de-DE" sz="2160" dirty="0">
                <a:solidFill>
                  <a:prstClr val="black"/>
                </a:solidFill>
                <a:latin typeface="Aptos" panose="02110004020202020204"/>
              </a:rPr>
              <a:t>uccidere e </a:t>
            </a:r>
            <a:r>
              <a:rPr lang="de-DE" sz="2160" dirty="0" err="1">
                <a:solidFill>
                  <a:prstClr val="black"/>
                </a:solidFill>
                <a:latin typeface="Aptos" panose="02110004020202020204"/>
              </a:rPr>
              <a:t>scalpare </a:t>
            </a:r>
            <a:r>
              <a:rPr lang="de-DE" sz="2160" dirty="0" err="1">
                <a:solidFill>
                  <a:prstClr val="black"/>
                </a:solidFill>
                <a:latin typeface="Aptos" panose="02110004020202020204"/>
              </a:rPr>
              <a:t>soldati</a:t>
            </a:r>
            <a:r>
              <a:rPr lang="de-DE" sz="2160" dirty="0">
                <a:solidFill>
                  <a:prstClr val="black"/>
                </a:solidFill>
                <a:latin typeface="Aptos" panose="02110004020202020204"/>
              </a:rPr>
              <a:t>, </a:t>
            </a:r>
            <a:r>
              <a:rPr lang="de-DE" sz="2160" dirty="0" err="1">
                <a:solidFill>
                  <a:prstClr val="black"/>
                </a:solidFill>
                <a:latin typeface="Aptos" panose="02110004020202020204"/>
              </a:rPr>
              <a:t>donne </a:t>
            </a:r>
            <a:r>
              <a:rPr lang="de-DE" sz="2160" dirty="0">
                <a:solidFill>
                  <a:prstClr val="black"/>
                </a:solidFill>
                <a:latin typeface="Aptos" panose="02110004020202020204"/>
              </a:rPr>
              <a:t>e </a:t>
            </a:r>
            <a:r>
              <a:rPr lang="de-DE" sz="2160" dirty="0" err="1">
                <a:solidFill>
                  <a:prstClr val="black"/>
                </a:solidFill>
                <a:latin typeface="Aptos" panose="02110004020202020204"/>
              </a:rPr>
              <a:t>bambini </a:t>
            </a:r>
            <a:r>
              <a:rPr lang="de-DE" sz="2160" dirty="0">
                <a:solidFill>
                  <a:prstClr val="black"/>
                </a:solidFill>
                <a:latin typeface="Aptos" panose="02110004020202020204"/>
              </a:rPr>
              <a:t>americani</a:t>
            </a:r>
            <a:r>
              <a:rPr lang="de-DE" sz="2160" dirty="0">
                <a:solidFill>
                  <a:prstClr val="black"/>
                </a:solidFill>
                <a:latin typeface="Aptos" panose="02110004020202020204"/>
              </a:rPr>
              <a:t>, </a:t>
            </a:r>
            <a:r>
              <a:rPr lang="de-DE" sz="2160" dirty="0" err="1">
                <a:solidFill>
                  <a:prstClr val="black"/>
                </a:solidFill>
                <a:latin typeface="Aptos" panose="02110004020202020204"/>
              </a:rPr>
              <a:t>con l'obiettivo</a:t>
            </a:r>
            <a:r>
              <a:rPr lang="de-DE" sz="2160" dirty="0" err="1">
                <a:solidFill>
                  <a:prstClr val="black"/>
                </a:solidFill>
                <a:latin typeface="Aptos" panose="02110004020202020204"/>
              </a:rPr>
              <a:t> di </a:t>
            </a:r>
            <a:r>
              <a:rPr lang="de-DE" sz="2160" dirty="0">
                <a:solidFill>
                  <a:prstClr val="black"/>
                </a:solidFill>
                <a:latin typeface="Aptos" panose="02110004020202020204"/>
              </a:rPr>
              <a:t>spingere</a:t>
            </a:r>
            <a:r>
              <a:rPr lang="de-DE" sz="2160" dirty="0" err="1">
                <a:solidFill>
                  <a:prstClr val="black"/>
                </a:solidFill>
                <a:latin typeface="Aptos" panose="02110004020202020204"/>
              </a:rPr>
              <a:t> l'America </a:t>
            </a:r>
            <a:r>
              <a:rPr lang="de-DE" sz="2160" dirty="0" err="1">
                <a:solidFill>
                  <a:prstClr val="black"/>
                </a:solidFill>
                <a:latin typeface="Aptos" panose="02110004020202020204"/>
              </a:rPr>
              <a:t>verso </a:t>
            </a:r>
            <a:r>
              <a:rPr lang="de-DE" sz="2160" dirty="0">
                <a:solidFill>
                  <a:prstClr val="black"/>
                </a:solidFill>
                <a:latin typeface="Aptos" panose="02110004020202020204"/>
              </a:rPr>
              <a:t>l'indipendenza.</a:t>
            </a:r>
          </a:p>
        </p:txBody>
      </p:sp>
      <p:pic>
        <p:nvPicPr>
          <p:cNvPr id="4100" name="Picture 4" descr="War of the Worlds - The Enemy is Us? - Wilbanks Smith &amp; Thomas">
            <a:extLst>
              <a:ext uri="{FF2B5EF4-FFF2-40B4-BE49-F238E27FC236}">
                <a16:creationId xmlns:a16="http://schemas.microsoft.com/office/drawing/2014/main" id="{E5A9363C-4BB2-4D9C-B5E7-D3A5685962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7336" y="3108317"/>
            <a:ext cx="5349240" cy="297328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e War of the Worlds (The Original 1938 Broadcast) - Single by Orson Welles  | Spotify">
            <a:extLst>
              <a:ext uri="{FF2B5EF4-FFF2-40B4-BE49-F238E27FC236}">
                <a16:creationId xmlns:a16="http://schemas.microsoft.com/office/drawing/2014/main" id="{E48BAA1D-FC70-4CF5-8C6C-0B400C124C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8728" y="5105153"/>
            <a:ext cx="2973286" cy="297328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erader Verbinder 7">
            <a:extLst>
              <a:ext uri="{FF2B5EF4-FFF2-40B4-BE49-F238E27FC236}">
                <a16:creationId xmlns:a16="http://schemas.microsoft.com/office/drawing/2014/main" id="{E36C73AA-CFE7-423F-8E97-D25511292F31}"/>
              </a:ext>
            </a:extLst>
          </p:cNvPr>
          <p:cNvCxnSpPr/>
          <p:nvPr/>
        </p:nvCxnSpPr>
        <p:spPr>
          <a:xfrm flipV="1">
            <a:off x="6217920" y="3051811"/>
            <a:ext cx="0" cy="5026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7D88DDE1-B526-49B0-A293-9E2A7B8DF38D}"/>
              </a:ext>
            </a:extLst>
          </p:cNvPr>
          <p:cNvCxnSpPr/>
          <p:nvPr/>
        </p:nvCxnSpPr>
        <p:spPr>
          <a:xfrm>
            <a:off x="6229351" y="3040380"/>
            <a:ext cx="80352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808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60.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06A0-DE83-8FC2-587F-B8DB2FB2728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15A7757-4D9C-4633-8EC6-C1ECA0DBB8F6}"/>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4087F39C-4F53-7ECB-F737-D52C6FCF10BE}"/>
              </a:ext>
            </a:extLst>
          </p:cNvPr>
          <p:cNvSpPr>
            <a:spLocks noGrp="1"/>
          </p:cNvSpPr>
          <p:nvPr>
            <p:ph type="sldNum" sz="quarter" idx="12"/>
          </p:nvPr>
        </p:nvSpPr>
        <p:spPr/>
        <p:txBody>
          <a:bodyPr/>
          <a:lstStyle/>
          <a:p>
            <a:pPr defTabSz="1097280"/>
            <a:fld id="{83C72186-AF70-4CAA-BEA5-8C4411AE0AB1}" type="slidenum">
              <a:rPr lang="nb-NO">
                <a:solidFill>
                  <a:prstClr val="black">
                    <a:tint val="82000"/>
                  </a:prstClr>
                </a:solidFill>
                <a:latin typeface="Aptos" panose="02110004020202020204"/>
              </a:rPr>
              <a:t>60</a:t>
            </a:fld>
            <a:endParaRPr lang="nb-NO">
              <a:solidFill>
                <a:prstClr val="black">
                  <a:tint val="82000"/>
                </a:prstClr>
              </a:solidFill>
              <a:latin typeface="Aptos" panose="02110004020202020204"/>
            </a:endParaRPr>
          </a:p>
        </p:txBody>
      </p:sp>
      <p:pic>
        <p:nvPicPr>
          <p:cNvPr id="6" name="Picture 5">
            <a:extLst>
              <a:ext uri="{FF2B5EF4-FFF2-40B4-BE49-F238E27FC236}">
                <a16:creationId xmlns:a16="http://schemas.microsoft.com/office/drawing/2014/main" id="{ECA3B7EF-14D5-6E2E-6A76-8B4B6E3C25B7}"/>
              </a:ext>
            </a:extLst>
          </p:cNvPr>
          <p:cNvPicPr>
            <a:picLocks noChangeAspect="1"/>
          </p:cNvPicPr>
          <p:nvPr/>
        </p:nvPicPr>
        <p:blipFill>
          <a:blip r:embed="rId3"/>
          <a:stretch>
            <a:fillRect/>
          </a:stretch>
        </p:blipFill>
        <p:spPr>
          <a:xfrm>
            <a:off x="810143" y="0"/>
            <a:ext cx="9424363" cy="8229600"/>
          </a:xfrm>
          <a:prstGeom prst="rect">
            <a:avLst/>
          </a:prstGeom>
        </p:spPr>
      </p:pic>
      <p:pic>
        <p:nvPicPr>
          <p:cNvPr id="8" name="Picture 7">
            <a:extLst>
              <a:ext uri="{FF2B5EF4-FFF2-40B4-BE49-F238E27FC236}">
                <a16:creationId xmlns:a16="http://schemas.microsoft.com/office/drawing/2014/main" id="{D21DE899-D6B1-7EA3-254B-DFD184E8D746}"/>
              </a:ext>
            </a:extLst>
          </p:cNvPr>
          <p:cNvPicPr>
            <a:picLocks noChangeAspect="1"/>
          </p:cNvPicPr>
          <p:nvPr/>
        </p:nvPicPr>
        <p:blipFill>
          <a:blip r:embed="rId4"/>
          <a:stretch>
            <a:fillRect/>
          </a:stretch>
        </p:blipFill>
        <p:spPr>
          <a:xfrm>
            <a:off x="2382900" y="1437847"/>
            <a:ext cx="9899741" cy="6408848"/>
          </a:xfrm>
          <a:prstGeom prst="rect">
            <a:avLst/>
          </a:prstGeom>
        </p:spPr>
      </p:pic>
    </p:spTree>
    <p:custDataLst>
      <p:tags r:id="rId1"/>
    </p:custDataLst>
    <p:extLst>
      <p:ext uri="{BB962C8B-B14F-4D97-AF65-F5344CB8AC3E}">
        <p14:creationId xmlns:p14="http://schemas.microsoft.com/office/powerpoint/2010/main" val="1466594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16="http://schemas.microsoft.com/office/drawing/2014/main" xmlns:adec="http://schemas.microsoft.com/office/drawing/2017/decorative" xmlns:p16="http://schemas.microsoft.com/office/powerpoint/2015/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9"/>
        <p:cNvGrpSpPr/>
        <p:nvPr/>
      </p:nvGrpSpPr>
      <p:grpSpPr>
        <a:xfrm>
          <a:off x="0" y="0"/>
          <a:ext cx="0" cy="0"/>
          <a:chOff x="0" y="0"/>
          <a:chExt cx="0" cy="0"/>
        </a:xfrm>
      </p:grpSpPr>
      <p:sp>
        <p:nvSpPr>
          <p:cNvPr id="175" name="Rectangle 17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30400" cy="82295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2" name="Picture 1">
            <a:extLst>
              <a:ext uri="{FF2B5EF4-FFF2-40B4-BE49-F238E27FC236}">
                <a16:creationId xmlns:a16="http://schemas.microsoft.com/office/drawing/2014/main" id="{793AB27E-DD2C-9587-4CEC-F838D35D87DE}"/>
              </a:ext>
            </a:extLst>
          </p:cNvPr>
          <p:cNvPicPr>
            <a:picLocks noChangeAspect="1"/>
          </p:cNvPicPr>
          <p:nvPr/>
        </p:nvPicPr>
        <p:blipFill>
          <a:blip r:embed="rId4">
            <a:alphaModFix amt="50000"/>
          </a:blip>
          <a:srcRect/>
          <a:stretch/>
        </p:blipFill>
        <p:spPr>
          <a:xfrm>
            <a:off x="24" y="11314"/>
            <a:ext cx="14630376" cy="8229599"/>
          </a:xfrm>
          <a:prstGeom prst="rect">
            <a:avLst/>
          </a:prstGeom>
        </p:spPr>
      </p:pic>
      <p:sp>
        <p:nvSpPr>
          <p:cNvPr id="170" name="Google Shape;170;p28"/>
          <p:cNvSpPr txBox="1">
            <a:spLocks noGrp="1"/>
          </p:cNvSpPr>
          <p:nvPr>
            <p:ph type="title"/>
          </p:nvPr>
        </p:nvSpPr>
        <p:spPr>
          <a:xfrm>
            <a:off x="698269" y="1346835"/>
            <a:ext cx="12857018" cy="5791027"/>
          </a:xfrm>
          <a:prstGeom prst="rect">
            <a:avLst/>
          </a:prstGeom>
        </p:spPr>
        <p:txBody>
          <a:bodyPr spcFirstLastPara="1" vert="horz" wrap="square" lIns="109728" tIns="54864" rIns="109728" bIns="54864" rtlCol="0" anchor="b" anchorCtr="0">
            <a:normAutofit/>
          </a:bodyPr>
          <a:lstStyle/>
          <a:p>
            <a:pPr algn="ctr">
              <a:spcBef>
                <a:spcPct val="0"/>
              </a:spcBef>
            </a:pPr>
            <a:r>
              <a:rPr lang="en-US" sz="3360" dirty="0">
                <a:solidFill>
                  <a:srgbClr val="FFFFFF"/>
                </a:solidFill>
              </a:rPr>
              <a:t>Il DF basato sull'intelligenza artificiale incontra esseri umani impreparati, che non dispongono di strumenti tecnici per il rilevamento del DF o non ne sono consapevoli.</a:t>
            </a:r>
          </a:p>
          <a:p>
            <a:pPr algn="ctr">
              <a:spcBef>
                <a:spcPct val="0"/>
              </a:spcBef>
            </a:pPr>
            <a:endParaRPr lang="en-US" sz="3360" dirty="0">
              <a:solidFill>
                <a:srgbClr val="FFFFFF"/>
              </a:solidFill>
            </a:endParaRPr>
          </a:p>
          <a:p>
            <a:pPr algn="ctr">
              <a:spcBef>
                <a:spcPct val="0"/>
              </a:spcBef>
            </a:pPr>
            <a:r>
              <a:rPr lang="en-US" sz="3360" dirty="0">
                <a:solidFill>
                  <a:srgbClr val="FFFFFF"/>
                </a:solidFill>
              </a:rPr>
              <a:t>Per progettare metodi di formazione efficaci che aumentino le capacità di riconoscimento del DF, abbiamo bisogno di una comprensione empirica delle ragioni delle differenze individuali nelle capacità di rilevamento del DF.</a:t>
            </a:r>
          </a:p>
          <a:p>
            <a:pPr algn="ctr">
              <a:spcBef>
                <a:spcPct val="0"/>
              </a:spcBef>
            </a:pPr>
            <a:endParaRPr lang="en-US" sz="3360" dirty="0">
              <a:solidFill>
                <a:srgbClr val="FFFFFF"/>
              </a:solidFill>
            </a:endParaRPr>
          </a:p>
          <a:p>
            <a:pPr algn="ctr">
              <a:spcBef>
                <a:spcPct val="0"/>
              </a:spcBef>
            </a:pPr>
            <a:endParaRPr lang="en-US" sz="3360" dirty="0">
              <a:solidFill>
                <a:srgbClr val="FFFFFF"/>
              </a:solidFill>
            </a:endParaRPr>
          </a:p>
          <a:p>
            <a:pPr algn="ctr">
              <a:spcBef>
                <a:spcPct val="0"/>
              </a:spcBef>
            </a:pPr>
            <a:r>
              <a:rPr lang="en-US" sz="3360" dirty="0">
                <a:solidFill>
                  <a:srgbClr val="FFFFFF"/>
                </a:solidFill>
              </a:rPr>
              <a:t>La nostra principale domanda di ricerca:</a:t>
            </a:r>
          </a:p>
          <a:p>
            <a:pPr algn="ctr">
              <a:spcBef>
                <a:spcPct val="0"/>
              </a:spcBef>
            </a:pPr>
            <a:r>
              <a:rPr lang="en-US" sz="3360" dirty="0">
                <a:solidFill>
                  <a:srgbClr val="FFFFFF"/>
                </a:solidFill>
              </a:rPr>
              <a:t>Le capacità individuali nel riconoscimento dei deep fake sono correlate all'orientamento politico personale degli spettatori?</a:t>
            </a:r>
          </a:p>
          <a:p>
            <a:pPr algn="ctr">
              <a:spcBef>
                <a:spcPct val="0"/>
              </a:spcBef>
            </a:pPr>
            <a:endParaRPr lang="en-US" sz="3360" dirty="0">
              <a:solidFill>
                <a:srgbClr val="FFFFFF"/>
              </a:solidFill>
            </a:endParaRPr>
          </a:p>
          <a:p>
            <a:pPr algn="ctr">
              <a:spcBef>
                <a:spcPct val="0"/>
              </a:spcBef>
            </a:pPr>
            <a:endParaRPr lang="en-US" sz="3360" dirty="0">
              <a:solidFill>
                <a:srgbClr val="FFFFFF"/>
              </a:solidFill>
            </a:endParaRPr>
          </a:p>
        </p:txBody>
      </p:sp>
      <p:grpSp>
        <p:nvGrpSpPr>
          <p:cNvPr id="3" name="Group 2">
            <a:extLst>
              <a:ext uri="{FF2B5EF4-FFF2-40B4-BE49-F238E27FC236}">
                <a16:creationId xmlns:a16="http://schemas.microsoft.com/office/drawing/2014/main" id="{49457B25-09AC-E60C-23C3-4D9722CD74DD}"/>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1C683206-5DF6-DB25-E467-3BD79419C8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02988174-F896-CAB3-57C9-54CBBA9478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fill="hold"/>
                                        <p:tgtEl>
                                          <p:spTgt spid="170"/>
                                        </p:tgtEl>
                                        <p:attrNameLst>
                                          <p:attrName>ppt_x</p:attrName>
                                        </p:attrNameLst>
                                      </p:cBhvr>
                                      <p:tavLst>
                                        <p:tav tm="0">
                                          <p:val>
                                            <p:strVal val="#ppt_x"/>
                                          </p:val>
                                        </p:tav>
                                        <p:tav tm="100000">
                                          <p:val>
                                            <p:strVal val="#ppt_x"/>
                                          </p:val>
                                        </p:tav>
                                      </p:tavLst>
                                    </p:anim>
                                    <p:anim calcmode="lin" valueType="num">
                                      <p:cBhvr additive="base">
                                        <p:cTn id="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Lst>
  </p:timing>
</p:sld>
</file>

<file path=ppt/slides/slide62.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4"/>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a:solidFill>
                <a:prstClr val="white"/>
              </a:solidFill>
              <a:latin typeface="Calibri" panose="020F0502020204030204"/>
            </a:endParaRPr>
          </a:p>
        </p:txBody>
      </p:sp>
      <p:pic>
        <p:nvPicPr>
          <p:cNvPr id="3074" name="Picture 2" descr="Nonprofit rolls out discounted cyber support for political campaigns -  Nextgov/FCW">
            <a:extLst>
              <a:ext uri="{FF2B5EF4-FFF2-40B4-BE49-F238E27FC236}">
                <a16:creationId xmlns:a16="http://schemas.microsoft.com/office/drawing/2014/main" id="{C14A3E63-B808-19EB-37AF-5A7D5CD36A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23" r="24093" b="1"/>
          <a:stretch/>
        </p:blipFill>
        <p:spPr bwMode="auto">
          <a:xfrm>
            <a:off x="1" y="10"/>
            <a:ext cx="11603570" cy="82295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50023" y="0"/>
            <a:ext cx="8480374"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dirty="0">
              <a:solidFill>
                <a:prstClr val="white"/>
              </a:solidFill>
              <a:latin typeface="Calibri" panose="020F0502020204030204"/>
            </a:endParaRPr>
          </a:p>
        </p:txBody>
      </p:sp>
      <p:sp>
        <p:nvSpPr>
          <p:cNvPr id="175" name="Google Shape;175;p29"/>
          <p:cNvSpPr txBox="1">
            <a:spLocks noGrp="1"/>
          </p:cNvSpPr>
          <p:nvPr>
            <p:ph type="body" idx="1"/>
          </p:nvPr>
        </p:nvSpPr>
        <p:spPr>
          <a:xfrm>
            <a:off x="9037932" y="665019"/>
            <a:ext cx="4586626" cy="6747337"/>
          </a:xfrm>
          <a:prstGeom prst="rect">
            <a:avLst/>
          </a:prstGeom>
        </p:spPr>
        <p:txBody>
          <a:bodyPr spcFirstLastPara="1" vert="horz" wrap="square" lIns="91440" tIns="45720" rIns="91440" bIns="45720" rtlCol="0" anchor="t" anchorCtr="0">
            <a:normAutofit fontScale="92500"/>
          </a:bodyPr>
          <a:lstStyle/>
          <a:p>
            <a:pPr marL="0" indent="-228590" defTabSz="914364">
              <a:spcBef>
                <a:spcPts val="1920"/>
              </a:spcBef>
              <a:buSzPct val="129032"/>
              <a:buFont typeface="Arial" panose="020B0604020202020204" pitchFamily="34" charset="0"/>
              <a:buChar char="•"/>
            </a:pPr>
            <a:endParaRPr lang="en-US" sz="2800" dirty="0"/>
          </a:p>
          <a:p>
            <a:pPr marL="0" indent="0" defTabSz="914364">
              <a:spcBef>
                <a:spcPts val="1920"/>
              </a:spcBef>
              <a:spcAft>
                <a:spcPts val="1920"/>
              </a:spcAft>
              <a:buSzPct val="129032"/>
              <a:buNone/>
            </a:pPr>
            <a:r>
              <a:rPr lang="en-US" sz="2800" b="1" dirty="0"/>
              <a:t>L'ideologia politica non è solo un insieme di credenze. Gli insiemi di credenze, atteggiamenti e modelli cognitivi sono innati e hanno correlati neuronali responsabili dei processi cognitivi quali l'attenzione, le reazioni emotive a determinati stimoli e le priorità (valore soggettivo) di obiettivi concorrenti, ecc. È quindi logico concludere che tratti politico-psicologici stabili possono essere individuati nell'elaborazione delle caratteristiche percettive di contenuti politicamente rilevanti.</a:t>
            </a:r>
          </a:p>
        </p:txBody>
      </p:sp>
      <p:grpSp>
        <p:nvGrpSpPr>
          <p:cNvPr id="2" name="Group 1">
            <a:extLst>
              <a:ext uri="{FF2B5EF4-FFF2-40B4-BE49-F238E27FC236}">
                <a16:creationId xmlns:a16="http://schemas.microsoft.com/office/drawing/2014/main" id="{59DCA4FD-46D4-A25D-DC93-3B7E30F70F07}"/>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EEF20F98-9B3B-EA2A-7A44-3D721F6DE9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AD65873E-9CA8-12CB-C345-D1B881D2A0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09883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63.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nprofit rolls out discounted cyber support for political campaigns -  Nextgov/FCW">
            <a:extLst>
              <a:ext uri="{FF2B5EF4-FFF2-40B4-BE49-F238E27FC236}">
                <a16:creationId xmlns:a16="http://schemas.microsoft.com/office/drawing/2014/main" id="{14F96967-0FA1-AFB2-FA89-08E46B20A811}"/>
              </a:ext>
            </a:extLst>
          </p:cNvPr>
          <p:cNvPicPr>
            <a:picLocks noChangeAspect="1" noChangeArrowheads="1"/>
          </p:cNvPicPr>
          <p:nvPr/>
        </p:nvPicPr>
        <p:blipFill>
          <a:blip r:embed="rId2">
            <a:alphaModFix amt="27000"/>
            <a:extLst>
              <a:ext uri="{28A0092B-C50C-407E-A947-70E740481C1C}">
                <a14:useLocalDpi xmlns:a14="http://schemas.microsoft.com/office/drawing/2010/main" val="0"/>
              </a:ext>
            </a:extLst>
          </a:blip>
          <a:srcRect/>
          <a:stretch>
            <a:fillRect/>
          </a:stretch>
        </p:blipFill>
        <p:spPr bwMode="auto">
          <a:xfrm>
            <a:off x="-38249" y="484910"/>
            <a:ext cx="14668650" cy="7102715"/>
          </a:xfrm>
          <a:prstGeom prst="rect">
            <a:avLst/>
          </a:prstGeom>
          <a:noFill/>
          <a:extLst>
            <a:ext uri="{909E8E84-426E-40DD-AFC4-6F175D3DCCD1}">
              <a14:hiddenFill xmlns:a14="http://schemas.microsoft.com/office/drawing/2010/main">
                <a:solidFill>
                  <a:srgbClr val="FFFFFF"/>
                </a:solidFill>
              </a14:hiddenFill>
            </a:ext>
          </a:extLst>
        </p:spPr>
      </p:pic>
      <p:sp>
        <p:nvSpPr>
          <p:cNvPr id="8" name="Tittel 1"/>
          <p:cNvSpPr txBox="1">
            <a:spLocks/>
          </p:cNvSpPr>
          <p:nvPr/>
        </p:nvSpPr>
        <p:spPr>
          <a:xfrm>
            <a:off x="222812" y="108949"/>
            <a:ext cx="13889621" cy="717463"/>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r>
              <a:rPr lang="en-US" sz="3840" b="1" dirty="0">
                <a:solidFill>
                  <a:srgbClr val="4472C4"/>
                </a:solidFill>
                <a:latin typeface="Helvetica Neue" charset="0"/>
                <a:ea typeface="Helvetica Neue" charset="0"/>
                <a:cs typeface="Helvetica Neue" charset="0"/>
              </a:rPr>
              <a:t>Deepfake nell'ingegneria sociale</a:t>
            </a:r>
            <a:endParaRPr lang="en-US" sz="3840" b="1" dirty="0">
              <a:solidFill>
                <a:srgbClr val="4472C4"/>
              </a:solidFill>
              <a:latin typeface="Calibri Light" panose="020F0302020204030204"/>
            </a:endParaRPr>
          </a:p>
        </p:txBody>
      </p:sp>
      <p:sp>
        <p:nvSpPr>
          <p:cNvPr id="11" name="TekstSylinder 10"/>
          <p:cNvSpPr txBox="1"/>
          <p:nvPr/>
        </p:nvSpPr>
        <p:spPr>
          <a:xfrm>
            <a:off x="498499" y="4988999"/>
            <a:ext cx="7578701" cy="3083921"/>
          </a:xfrm>
          <a:prstGeom prst="rect">
            <a:avLst/>
          </a:prstGeom>
          <a:noFill/>
        </p:spPr>
        <p:txBody>
          <a:bodyPr wrap="square" rtlCol="0">
            <a:spAutoFit/>
          </a:bodyPr>
          <a:lstStyle/>
          <a:p>
            <a:pPr marL="342887" indent="-342887" defTabSz="1097280">
              <a:buFont typeface="Arial" charset="0"/>
              <a:buChar char="•"/>
            </a:pPr>
            <a:r>
              <a:rPr lang="en-US" sz="2160" dirty="0">
                <a:solidFill>
                  <a:prstClr val="black"/>
                </a:solidFill>
                <a:latin typeface="Arial" charset="0"/>
                <a:ea typeface="Arial" charset="0"/>
                <a:cs typeface="Arial" charset="0"/>
              </a:rPr>
              <a:t>I DF consentono ai criminali informatici di impersonare altre persone</a:t>
            </a:r>
          </a:p>
          <a:p>
            <a:pPr marL="342887" indent="-342887" defTabSz="1097280">
              <a:buFont typeface="Arial" charset="0"/>
              <a:buChar char="•"/>
            </a:pPr>
            <a:r>
              <a:rPr lang="en-US" sz="2160" dirty="0">
                <a:solidFill>
                  <a:prstClr val="black"/>
                </a:solidFill>
                <a:latin typeface="Arial" charset="0"/>
                <a:ea typeface="Arial" charset="0"/>
                <a:cs typeface="Arial" charset="0"/>
              </a:rPr>
              <a:t>Poche persone dispongono degli strumenti tecnici e delle competenze necessarie per rilevare i DF</a:t>
            </a:r>
          </a:p>
          <a:p>
            <a:pPr marL="342887" indent="-342887" defTabSz="1097280">
              <a:buFont typeface="Arial" charset="0"/>
              <a:buChar char="•"/>
            </a:pPr>
            <a:r>
              <a:rPr lang="en-US" sz="2160" dirty="0">
                <a:solidFill>
                  <a:prstClr val="black"/>
                </a:solidFill>
                <a:latin typeface="Arial" charset="0"/>
                <a:ea typeface="Arial" charset="0"/>
                <a:cs typeface="Arial" charset="0"/>
              </a:rPr>
              <a:t>Le persone dovranno affidarsi alle proprie capacità di rilevamento dei DF per evitare il social engineering</a:t>
            </a:r>
          </a:p>
          <a:p>
            <a:pPr marL="342887" indent="-342887" defTabSz="1097280">
              <a:buFont typeface="Arial" charset="0"/>
              <a:buChar char="•"/>
            </a:pPr>
            <a:r>
              <a:rPr lang="en-GB" sz="2160" dirty="0">
                <a:solidFill>
                  <a:prstClr val="black"/>
                </a:solidFill>
                <a:latin typeface="Arial" charset="0"/>
                <a:ea typeface="Arial" charset="0"/>
                <a:cs typeface="Arial" charset="0"/>
              </a:rPr>
              <a:t>Oggi una delle forme di IA antagonista in più rapida crescita, le perdite legate ai deepfake dovrebbero aumentare da 12,3 miliardi di dollari nel 2023 a 40 miliardi di dollari entro il 2027, con un incredibile tasso di crescita annuale composto del 32%.</a:t>
            </a:r>
            <a:endParaRPr lang="en-US" sz="2160" dirty="0">
              <a:solidFill>
                <a:prstClr val="black"/>
              </a:solidFill>
              <a:latin typeface="Arial" charset="0"/>
              <a:ea typeface="Arial" charset="0"/>
              <a:cs typeface="Arial" charset="0"/>
            </a:endParaRPr>
          </a:p>
        </p:txBody>
      </p:sp>
      <p:pic>
        <p:nvPicPr>
          <p:cNvPr id="14" name="Bilde 13"/>
          <p:cNvPicPr>
            <a:picLocks noChangeAspect="1"/>
          </p:cNvPicPr>
          <p:nvPr/>
        </p:nvPicPr>
        <p:blipFill rotWithShape="1">
          <a:blip r:embed="rId3" cstate="screen">
            <a:extLst>
              <a:ext uri="{28A0092B-C50C-407E-A947-70E740481C1C}">
                <a14:useLocalDpi xmlns:a14="http://schemas.microsoft.com/office/drawing/2010/main"/>
              </a:ext>
            </a:extLst>
          </a:blip>
          <a:srcRect t="-960"/>
          <a:stretch/>
        </p:blipFill>
        <p:spPr>
          <a:xfrm>
            <a:off x="498501" y="1126073"/>
            <a:ext cx="6585493" cy="3714630"/>
          </a:xfrm>
          <a:prstGeom prst="rect">
            <a:avLst/>
          </a:prstGeom>
        </p:spPr>
      </p:pic>
      <p:pic>
        <p:nvPicPr>
          <p:cNvPr id="2" name="Picture 1">
            <a:extLst>
              <a:ext uri="{FF2B5EF4-FFF2-40B4-BE49-F238E27FC236}">
                <a16:creationId xmlns:a16="http://schemas.microsoft.com/office/drawing/2014/main" id="{2361665B-CFC1-4156-A898-8F5DA0A71C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3355" y="325557"/>
            <a:ext cx="5809078" cy="3704768"/>
          </a:xfrm>
          <a:prstGeom prst="rect">
            <a:avLst/>
          </a:prstGeom>
        </p:spPr>
      </p:pic>
      <p:sp>
        <p:nvSpPr>
          <p:cNvPr id="3" name="TextBox 2">
            <a:extLst>
              <a:ext uri="{FF2B5EF4-FFF2-40B4-BE49-F238E27FC236}">
                <a16:creationId xmlns:a16="http://schemas.microsoft.com/office/drawing/2014/main" id="{909D378B-F2CD-4568-959E-FD0B82876820}"/>
              </a:ext>
            </a:extLst>
          </p:cNvPr>
          <p:cNvSpPr txBox="1"/>
          <p:nvPr/>
        </p:nvSpPr>
        <p:spPr>
          <a:xfrm>
            <a:off x="8821671" y="4114800"/>
            <a:ext cx="5092451" cy="2419124"/>
          </a:xfrm>
          <a:prstGeom prst="rect">
            <a:avLst/>
          </a:prstGeom>
          <a:noFill/>
        </p:spPr>
        <p:txBody>
          <a:bodyPr wrap="square" rtlCol="0">
            <a:spAutoFit/>
          </a:bodyPr>
          <a:lstStyle/>
          <a:p>
            <a:pPr defTabSz="1097280"/>
            <a:r>
              <a:rPr lang="en-GB" sz="2160" dirty="0">
                <a:solidFill>
                  <a:prstClr val="black"/>
                </a:solidFill>
                <a:latin typeface="Calibri" panose="020F0502020204030204"/>
              </a:rPr>
              <a:t>Conservatorismo: </a:t>
            </a:r>
          </a:p>
          <a:p>
            <a:pPr defTabSz="1097280"/>
            <a:r>
              <a:rPr lang="en-GB" sz="2160" dirty="0">
                <a:solidFill>
                  <a:prstClr val="black"/>
                </a:solidFill>
                <a:latin typeface="Calibri" panose="020F0502020204030204"/>
              </a:rPr>
              <a:t>Maggiore sensibilità agli stimoli minacciosi</a:t>
            </a:r>
          </a:p>
          <a:p>
            <a:pPr defTabSz="1097280"/>
            <a:endParaRPr lang="en-GB" sz="2160" dirty="0">
              <a:solidFill>
                <a:prstClr val="black"/>
              </a:solidFill>
              <a:latin typeface="Calibri" panose="020F0502020204030204"/>
            </a:endParaRPr>
          </a:p>
          <a:p>
            <a:pPr defTabSz="1097280"/>
            <a:r>
              <a:rPr lang="en-GB" sz="2160" u="sng" dirty="0">
                <a:solidFill>
                  <a:srgbClr val="0563C1"/>
                </a:solidFill>
                <a:latin typeface="Calibri" panose="020F0502020204030204"/>
                <a:hlinkClick r:id="rId5"/>
              </a:rPr>
              <a:t>Liberali contro conservatori: differenze psicologiche tra i cervelli (businessinsider.com)</a:t>
            </a:r>
            <a:endParaRPr lang="en-GB" sz="2160" dirty="0">
              <a:solidFill>
                <a:prstClr val="black"/>
              </a:solidFill>
              <a:latin typeface="Calibri" panose="020F0502020204030204"/>
            </a:endParaRPr>
          </a:p>
          <a:p>
            <a:pPr defTabSz="1097280"/>
            <a:endParaRPr lang="nb-NO" sz="2160" dirty="0">
              <a:solidFill>
                <a:prstClr val="black"/>
              </a:solidFill>
              <a:latin typeface="Calibri" panose="020F0502020204030204"/>
            </a:endParaRPr>
          </a:p>
        </p:txBody>
      </p:sp>
    </p:spTree>
    <p:extLst>
      <p:ext uri="{BB962C8B-B14F-4D97-AF65-F5344CB8AC3E}">
        <p14:creationId xmlns:p14="http://schemas.microsoft.com/office/powerpoint/2010/main" val="1419224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16="http://schemas.microsoft.com/office/drawing/2014/main" xmlns:a14="http://schemas.microsoft.com/office/drawing/2010/main" xmlns:mc="http://schemas.openxmlformats.org/markup-compatibility/2006" xmlns:p14="http://schemas.microsoft.com/office/powerpoint/2010/main" xmlns:iact="http://schemas.microsoft.com/office/powerpoint/2014/inkAction" xmlns:p15="http://schemas.microsoft.com/office/powerpoint/2012/main"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5122" name="Picture 2" descr="Is voluntary cybersecurity enough for NZ's critical infrastructure?">
            <a:extLst>
              <a:ext uri="{FF2B5EF4-FFF2-40B4-BE49-F238E27FC236}">
                <a16:creationId xmlns:a16="http://schemas.microsoft.com/office/drawing/2014/main" id="{4EB88900-A4FF-B592-6317-EA5F3A0C55A8}"/>
              </a:ext>
            </a:extLst>
          </p:cNvPr>
          <p:cNvPicPr>
            <a:picLocks noChangeAspect="1" noChangeArrowheads="1"/>
          </p:cNvPicPr>
          <p:nvPr/>
        </p:nvPicPr>
        <p:blipFill>
          <a:blip r:embed="rId3">
            <a:alphaModFix amt="22000"/>
            <a:extLst>
              <a:ext uri="{28A0092B-C50C-407E-A947-70E740481C1C}">
                <a14:useLocalDpi xmlns:a14="http://schemas.microsoft.com/office/drawing/2010/main" val="0"/>
              </a:ext>
            </a:extLst>
          </a:blip>
          <a:srcRect/>
          <a:stretch>
            <a:fillRect/>
          </a:stretch>
        </p:blipFill>
        <p:spPr bwMode="auto">
          <a:xfrm>
            <a:off x="21610" y="0"/>
            <a:ext cx="14587178"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80" name="Google Shape;180;p3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53877" y="1111762"/>
            <a:ext cx="6083798" cy="6815718"/>
          </a:xfrm>
          <a:prstGeom prst="rect">
            <a:avLst/>
          </a:prstGeom>
          <a:noFill/>
          <a:ln>
            <a:noFill/>
          </a:ln>
        </p:spPr>
      </p:pic>
      <p:pic>
        <p:nvPicPr>
          <p:cNvPr id="181" name="Google Shape;181;p30"/>
          <p:cNvPicPr preferRelativeResize="0"/>
          <p:nvPr/>
        </p:nvPicPr>
        <p:blipFill>
          <a:blip r:embed="rId5">
            <a:alphaModFix/>
          </a:blip>
          <a:stretch>
            <a:fillRect/>
          </a:stretch>
        </p:blipFill>
        <p:spPr>
          <a:xfrm>
            <a:off x="9457516" y="3202400"/>
            <a:ext cx="2788920" cy="2087880"/>
          </a:xfrm>
          <a:prstGeom prst="rect">
            <a:avLst/>
          </a:prstGeom>
          <a:noFill/>
          <a:ln>
            <a:noFill/>
          </a:ln>
        </p:spPr>
      </p:pic>
      <p:sp>
        <p:nvSpPr>
          <p:cNvPr id="182" name="Google Shape;182;p30"/>
          <p:cNvSpPr/>
          <p:nvPr/>
        </p:nvSpPr>
        <p:spPr>
          <a:xfrm rot="-608949">
            <a:off x="6586803" y="3467283"/>
            <a:ext cx="2448878" cy="765102"/>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46280" tIns="146280" rIns="146280" bIns="146280" anchor="ctr" anchorCtr="0">
            <a:noAutofit/>
          </a:bodyPr>
          <a:lstStyle/>
          <a:p>
            <a:pPr defTabSz="457182"/>
            <a:endParaRPr sz="2880">
              <a:solidFill>
                <a:prstClr val="black"/>
              </a:solidFill>
              <a:latin typeface="Calibri" panose="020F0502020204030204"/>
            </a:endParaRPr>
          </a:p>
        </p:txBody>
      </p:sp>
      <p:sp>
        <p:nvSpPr>
          <p:cNvPr id="183" name="Google Shape;183;p30"/>
          <p:cNvSpPr/>
          <p:nvPr/>
        </p:nvSpPr>
        <p:spPr>
          <a:xfrm rot="268470">
            <a:off x="6745688" y="4535805"/>
            <a:ext cx="2448744" cy="765038"/>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46280" tIns="146280" rIns="146280" bIns="146280" anchor="ctr" anchorCtr="0">
            <a:noAutofit/>
          </a:bodyPr>
          <a:lstStyle/>
          <a:p>
            <a:pPr defTabSz="457182"/>
            <a:endParaRPr sz="2880">
              <a:solidFill>
                <a:prstClr val="black"/>
              </a:solidFill>
              <a:latin typeface="Calibri" panose="020F0502020204030204"/>
            </a:endParaRPr>
          </a:p>
        </p:txBody>
      </p:sp>
      <p:sp>
        <p:nvSpPr>
          <p:cNvPr id="184" name="Google Shape;184;p30"/>
          <p:cNvSpPr txBox="1"/>
          <p:nvPr/>
        </p:nvSpPr>
        <p:spPr>
          <a:xfrm>
            <a:off x="8083200" y="6587323"/>
            <a:ext cx="4896960" cy="738615"/>
          </a:xfrm>
          <a:prstGeom prst="rect">
            <a:avLst/>
          </a:prstGeom>
          <a:noFill/>
          <a:ln>
            <a:noFill/>
          </a:ln>
        </p:spPr>
        <p:txBody>
          <a:bodyPr spcFirstLastPara="1" wrap="square" lIns="146280" tIns="146280" rIns="146280" bIns="146280" anchor="t" anchorCtr="0">
            <a:spAutoFit/>
          </a:bodyPr>
          <a:lstStyle/>
          <a:p>
            <a:pPr defTabSz="457182"/>
            <a:r>
              <a:rPr lang="no" sz="2880">
                <a:solidFill>
                  <a:prstClr val="black"/>
                </a:solidFill>
                <a:latin typeface="Calibri" panose="020F0502020204030204"/>
              </a:rPr>
              <a:t>Percezione basata sulla conoscenza</a:t>
            </a:r>
            <a:endParaRPr sz="2880">
              <a:solidFill>
                <a:prstClr val="black"/>
              </a:solidFill>
              <a:latin typeface="Calibri" panose="020F0502020204030204"/>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3" name="Ink 2">
                <a:extLst>
                  <a:ext uri="{FF2B5EF4-FFF2-40B4-BE49-F238E27FC236}">
                    <a16:creationId xmlns:a16="http://schemas.microsoft.com/office/drawing/2014/main" id="{772A7DFB-4D32-2191-12EA-D6DAAC347930}"/>
                  </a:ext>
                </a:extLst>
              </p14:cNvPr>
              <p14:cNvContentPartPr/>
              <p14:nvPr>
                <p:extLst>
                  <p:ext uri="{42D2F446-02D8-4167-A562-619A0277C38B}">
                    <p15:isNarration xmlns:p15="http://schemas.microsoft.com/office/powerpoint/2012/main" val="1"/>
                  </p:ext>
                </p:extLst>
              </p14:nvPr>
            </p14:nvContentPartPr>
            <p14:xfrm>
              <a:off x="10510991" y="5493527"/>
              <a:ext cx="2" cy="2"/>
            </p14:xfrm>
          </p:contentPart>
        </mc:Choice>
        <mc:Fallback>
          <p:pic>
            <p:nvPicPr>
              <p:cNvPr id="3" name="Ink 2">
                <a:extLst>
                  <a:ext uri="{FF2B5EF4-FFF2-40B4-BE49-F238E27FC236}">
                    <a16:creationId xmlns:a16="http://schemas.microsoft.com/office/drawing/2014/main" id="{772A7DFB-4D32-2191-12EA-D6DAAC347930}"/>
                  </a:ext>
                </a:extLst>
              </p:cNvPr>
              <p:cNvPicPr>
                <a:picLocks noGrp="1" noRot="1" noChangeAspect="1" noMove="1" noResize="1" noEditPoints="1" noAdjustHandles="1" noChangeArrowheads="1" noChangeShapeType="1"/>
              </p:cNvPicPr>
              <p:nvPr/>
            </p:nvPicPr>
            <p:blipFill>
              <a:blip r:embed="rId7"/>
              <a:stretch>
                <a:fillRect/>
              </a:stretch>
            </p:blipFill>
            <p:spPr>
              <a:xfrm>
                <a:off x="10510991" y="5493527"/>
                <a:ext cx="2" cy="2"/>
              </a:xfrm>
              <a:prstGeom prst="rect">
                <a:avLst/>
              </a:prstGeom>
            </p:spPr>
          </p:pic>
        </mc:Fallback>
      </mc:AlternateContent>
    </p:spTree>
    <p:extLst>
      <p:ext uri="{BB962C8B-B14F-4D97-AF65-F5344CB8AC3E}">
        <p14:creationId xmlns:p14="http://schemas.microsoft.com/office/powerpoint/2010/main" val="2164790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md type="call" cmd="playFrom(0.0)">
                                      <p:cBhvr>
                                        <p:cTn id="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2" name="Picture 2" descr="Is voluntary cybersecurity enough for NZ's critical infrastructure?">
            <a:extLst>
              <a:ext uri="{FF2B5EF4-FFF2-40B4-BE49-F238E27FC236}">
                <a16:creationId xmlns:a16="http://schemas.microsoft.com/office/drawing/2014/main" id="{9153B85D-1956-E19A-CFBA-5ED08283B29D}"/>
              </a:ext>
            </a:extLst>
          </p:cNvPr>
          <p:cNvPicPr>
            <a:picLocks noChangeAspect="1" noChangeArrowheads="1"/>
          </p:cNvPicPr>
          <p:nvPr/>
        </p:nvPicPr>
        <p:blipFill>
          <a:blip r:embed="rId3">
            <a:alphaModFix amt="22000"/>
            <a:extLst>
              <a:ext uri="{28A0092B-C50C-407E-A947-70E740481C1C}">
                <a14:useLocalDpi xmlns:a14="http://schemas.microsoft.com/office/drawing/2010/main" val="0"/>
              </a:ext>
            </a:extLst>
          </a:blip>
          <a:srcRect/>
          <a:stretch>
            <a:fillRect/>
          </a:stretch>
        </p:blipFill>
        <p:spPr bwMode="auto">
          <a:xfrm>
            <a:off x="21610" y="0"/>
            <a:ext cx="14587178"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89" name="Google Shape;189;p3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27182" y="2036823"/>
            <a:ext cx="9322242" cy="5102920"/>
          </a:xfrm>
          <a:prstGeom prst="rect">
            <a:avLst/>
          </a:prstGeom>
          <a:noFill/>
          <a:ln>
            <a:noFill/>
          </a:ln>
        </p:spPr>
      </p:pic>
      <p:pic>
        <p:nvPicPr>
          <p:cNvPr id="190" name="Google Shape;190;p31"/>
          <p:cNvPicPr preferRelativeResize="0"/>
          <p:nvPr/>
        </p:nvPicPr>
        <p:blipFill rotWithShape="1">
          <a:blip r:embed="rId5">
            <a:alphaModFix/>
          </a:blip>
          <a:srcRect/>
          <a:stretch/>
        </p:blipFill>
        <p:spPr>
          <a:xfrm>
            <a:off x="498702" y="314701"/>
            <a:ext cx="12542520" cy="1722120"/>
          </a:xfrm>
          <a:prstGeom prst="rect">
            <a:avLst/>
          </a:prstGeom>
          <a:noFill/>
          <a:ln>
            <a:noFill/>
          </a:ln>
        </p:spPr>
      </p:pic>
    </p:spTree>
    <p:extLst>
      <p:ext uri="{BB962C8B-B14F-4D97-AF65-F5344CB8AC3E}">
        <p14:creationId xmlns:p14="http://schemas.microsoft.com/office/powerpoint/2010/main" val="34145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66.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2"/>
          <p:cNvPicPr preferRelativeResize="0"/>
          <p:nvPr/>
        </p:nvPicPr>
        <p:blipFill rotWithShape="1">
          <a:blip r:embed="rId3">
            <a:alphaModFix/>
          </a:blip>
          <a:srcRect/>
          <a:stretch/>
        </p:blipFill>
        <p:spPr>
          <a:xfrm>
            <a:off x="5828542" y="2701480"/>
            <a:ext cx="5806440" cy="3992880"/>
          </a:xfrm>
          <a:prstGeom prst="rect">
            <a:avLst/>
          </a:prstGeom>
          <a:noFill/>
          <a:ln>
            <a:noFill/>
          </a:ln>
        </p:spPr>
      </p:pic>
      <p:pic>
        <p:nvPicPr>
          <p:cNvPr id="196" name="Google Shape;196;p32"/>
          <p:cNvPicPr preferRelativeResize="0"/>
          <p:nvPr/>
        </p:nvPicPr>
        <p:blipFill rotWithShape="1">
          <a:blip r:embed="rId4">
            <a:alphaModFix/>
          </a:blip>
          <a:srcRect/>
          <a:stretch/>
        </p:blipFill>
        <p:spPr>
          <a:xfrm>
            <a:off x="498720" y="781240"/>
            <a:ext cx="11734800" cy="1920240"/>
          </a:xfrm>
          <a:prstGeom prst="rect">
            <a:avLst/>
          </a:prstGeom>
          <a:noFill/>
          <a:ln>
            <a:noFill/>
          </a:ln>
        </p:spPr>
      </p:pic>
      <p:sp>
        <p:nvSpPr>
          <p:cNvPr id="197" name="Google Shape;197;p32"/>
          <p:cNvSpPr txBox="1"/>
          <p:nvPr/>
        </p:nvSpPr>
        <p:spPr>
          <a:xfrm>
            <a:off x="11980120" y="3332281"/>
            <a:ext cx="2208480" cy="3053095"/>
          </a:xfrm>
          <a:prstGeom prst="rect">
            <a:avLst/>
          </a:prstGeom>
          <a:noFill/>
          <a:ln>
            <a:noFill/>
          </a:ln>
        </p:spPr>
        <p:txBody>
          <a:bodyPr spcFirstLastPara="1" wrap="square" lIns="146280" tIns="146280" rIns="146280" bIns="146280" anchor="t" anchorCtr="0">
            <a:spAutoFit/>
          </a:bodyPr>
          <a:lstStyle/>
          <a:p>
            <a:pPr defTabSz="1097280">
              <a:buClr>
                <a:srgbClr val="000000"/>
              </a:buClr>
              <a:buSzPts val="1400"/>
            </a:pPr>
            <a:r>
              <a:rPr lang="no" sz="2240">
                <a:solidFill>
                  <a:srgbClr val="000000"/>
                </a:solidFill>
                <a:latin typeface="Arial"/>
                <a:ea typeface="Arial"/>
                <a:cs typeface="Arial"/>
                <a:sym typeface="Arial"/>
              </a:rPr>
              <a:t>Sembra che non possiamo affidarci completamente al nostro giudizio su caratteristiche fisiche molto semplici.</a:t>
            </a:r>
            <a:endParaRPr sz="2240">
              <a:solidFill>
                <a:srgbClr val="000000"/>
              </a:solidFill>
              <a:latin typeface="Arial"/>
              <a:ea typeface="Arial"/>
              <a:cs typeface="Arial"/>
              <a:sym typeface="Arial"/>
            </a:endParaRPr>
          </a:p>
        </p:txBody>
      </p:sp>
      <p:pic>
        <p:nvPicPr>
          <p:cNvPr id="198" name="Google Shape;198;p32"/>
          <p:cNvPicPr preferRelativeResize="0"/>
          <p:nvPr/>
        </p:nvPicPr>
        <p:blipFill rotWithShape="1">
          <a:blip r:embed="rId5">
            <a:alphaModFix/>
          </a:blip>
          <a:srcRect/>
          <a:stretch/>
        </p:blipFill>
        <p:spPr>
          <a:xfrm>
            <a:off x="674966" y="2701499"/>
            <a:ext cx="3230202" cy="4846502"/>
          </a:xfrm>
          <a:prstGeom prst="rect">
            <a:avLst/>
          </a:prstGeom>
          <a:noFill/>
          <a:ln>
            <a:noFill/>
          </a:ln>
        </p:spPr>
      </p:pic>
      <p:pic>
        <p:nvPicPr>
          <p:cNvPr id="199" name="Google Shape;199;p32"/>
          <p:cNvPicPr preferRelativeResize="0"/>
          <p:nvPr/>
        </p:nvPicPr>
        <p:blipFill rotWithShape="1">
          <a:blip r:embed="rId6">
            <a:alphaModFix/>
          </a:blip>
          <a:srcRect/>
          <a:stretch/>
        </p:blipFill>
        <p:spPr>
          <a:xfrm rot="1032697">
            <a:off x="3599399" y="3303661"/>
            <a:ext cx="1108002" cy="39928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67.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3"/>
          <p:cNvSpPr txBox="1">
            <a:spLocks noGrp="1"/>
          </p:cNvSpPr>
          <p:nvPr>
            <p:ph type="body" idx="1"/>
          </p:nvPr>
        </p:nvSpPr>
        <p:spPr>
          <a:xfrm>
            <a:off x="498720" y="1843960"/>
            <a:ext cx="7192800" cy="5152320"/>
          </a:xfrm>
          <a:prstGeom prst="rect">
            <a:avLst/>
          </a:prstGeom>
          <a:noFill/>
          <a:ln>
            <a:noFill/>
          </a:ln>
        </p:spPr>
        <p:txBody>
          <a:bodyPr spcFirstLastPara="1" vert="horz" wrap="square" lIns="146280" tIns="146280" rIns="146280" bIns="146280" rtlCol="0" anchor="t" anchorCtr="0">
            <a:normAutofit fontScale="55000" lnSpcReduction="20000"/>
          </a:bodyPr>
          <a:lstStyle/>
          <a:p>
            <a:pPr marL="0" indent="0">
              <a:lnSpc>
                <a:spcPct val="115000"/>
              </a:lnSpc>
              <a:buSzPct val="159999"/>
              <a:buNone/>
            </a:pPr>
            <a:r>
              <a:rPr lang="no"/>
              <a:t>I sentimenti positivi associati all'approccio causano il restringimento dell'attenzione cognitiva e visiva.</a:t>
            </a:r>
            <a:endParaRPr/>
          </a:p>
          <a:p>
            <a:pPr marL="0" indent="0">
              <a:lnSpc>
                <a:spcPct val="115000"/>
              </a:lnSpc>
              <a:spcBef>
                <a:spcPts val="1920"/>
              </a:spcBef>
              <a:buSzPct val="159999"/>
              <a:buNone/>
            </a:pPr>
            <a:r>
              <a:rPr lang="no"/>
              <a:t>Quando le immagini di cibi appetitosi appaiono al centro dello schermo di un computer, l'attenzione degli osservatori si restringe, portandoli a riconoscere meglio le parole presentate al centro dello schermo rispetto a quelle presentate alla periferia.</a:t>
            </a:r>
            <a:endParaRPr/>
          </a:p>
          <a:p>
            <a:pPr marL="0" indent="0">
              <a:lnSpc>
                <a:spcPct val="115000"/>
              </a:lnSpc>
              <a:spcBef>
                <a:spcPts val="1920"/>
              </a:spcBef>
              <a:buSzPct val="159999"/>
              <a:buNone/>
            </a:pPr>
            <a:r>
              <a:rPr lang="no"/>
              <a:t>"I partecipanti hanno mostrato una minore concentrazione dell'attenzione globale dopo aver visto stimoli positivi che motivavano un approccio elevato rispetto a dopo aver visto stimoli positivi che motivavano un approccio basso".</a:t>
            </a:r>
            <a:endParaRPr/>
          </a:p>
          <a:p>
            <a:pPr marL="0" indent="0">
              <a:lnSpc>
                <a:spcPct val="115000"/>
              </a:lnSpc>
              <a:spcBef>
                <a:spcPts val="1920"/>
              </a:spcBef>
              <a:buSzPct val="159999"/>
              <a:buNone/>
            </a:pPr>
            <a:endParaRPr/>
          </a:p>
          <a:p>
            <a:pPr marL="0" indent="0">
              <a:lnSpc>
                <a:spcPct val="115000"/>
              </a:lnSpc>
              <a:spcBef>
                <a:spcPts val="1920"/>
              </a:spcBef>
              <a:spcAft>
                <a:spcPts val="1920"/>
              </a:spcAft>
              <a:buSzPct val="159999"/>
              <a:buNone/>
            </a:pPr>
            <a:r>
              <a:rPr lang="no"/>
              <a:t>L'attenzione ristretta limita l'accesso a informazioni rilevanti come spiegazioni alternative e indizi, ad esempio gli indizi di profondità necessari per codificare la distanza.</a:t>
            </a:r>
            <a:endParaRPr/>
          </a:p>
        </p:txBody>
      </p:sp>
      <p:sp>
        <p:nvSpPr>
          <p:cNvPr id="205" name="Google Shape;205;p33"/>
          <p:cNvSpPr txBox="1">
            <a:spLocks noGrp="1"/>
          </p:cNvSpPr>
          <p:nvPr>
            <p:ph type="title"/>
          </p:nvPr>
        </p:nvSpPr>
        <p:spPr>
          <a:xfrm>
            <a:off x="588440" y="577480"/>
            <a:ext cx="13632960" cy="916320"/>
          </a:xfrm>
          <a:prstGeom prst="rect">
            <a:avLst/>
          </a:prstGeom>
          <a:noFill/>
          <a:ln>
            <a:noFill/>
          </a:ln>
        </p:spPr>
        <p:txBody>
          <a:bodyPr spcFirstLastPara="1" vert="horz" wrap="square" lIns="146280" tIns="146280" rIns="146280" bIns="146280" rtlCol="0" anchor="t" anchorCtr="0">
            <a:normAutofit fontScale="90000"/>
          </a:bodyPr>
          <a:lstStyle/>
          <a:p>
            <a:pPr>
              <a:lnSpc>
                <a:spcPct val="100000"/>
              </a:lnSpc>
              <a:buSzPct val="111111"/>
            </a:pPr>
            <a:r>
              <a:rPr lang="no"/>
              <a:t>Meccanismo: restringimento dell'attenzione</a:t>
            </a:r>
            <a:endParaRPr/>
          </a:p>
        </p:txBody>
      </p:sp>
      <p:pic>
        <p:nvPicPr>
          <p:cNvPr id="206" name="Google Shape;206;p33"/>
          <p:cNvPicPr preferRelativeResize="0"/>
          <p:nvPr/>
        </p:nvPicPr>
        <p:blipFill rotWithShape="1">
          <a:blip r:embed="rId3">
            <a:alphaModFix/>
          </a:blip>
          <a:srcRect/>
          <a:stretch/>
        </p:blipFill>
        <p:spPr>
          <a:xfrm>
            <a:off x="9373241" y="1737641"/>
            <a:ext cx="5013323" cy="37599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
                                            <p:txEl>
                                              <p:pRg st="0" end="0"/>
                                            </p:txEl>
                                          </p:spTgt>
                                        </p:tgtEl>
                                        <p:attrNameLst>
                                          <p:attrName>style.visibility</p:attrName>
                                        </p:attrNameLst>
                                      </p:cBhvr>
                                      <p:to>
                                        <p:strVal val="visible"/>
                                      </p:to>
                                    </p:set>
                                    <p:animEffect transition="in" filter="fade">
                                      <p:cBhvr>
                                        <p:cTn id="7" dur="500"/>
                                        <p:tgtEl>
                                          <p:spTgt spid="20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4">
                                            <p:txEl>
                                              <p:pRg st="1" end="1"/>
                                            </p:txEl>
                                          </p:spTgt>
                                        </p:tgtEl>
                                        <p:attrNameLst>
                                          <p:attrName>style.visibility</p:attrName>
                                        </p:attrNameLst>
                                      </p:cBhvr>
                                      <p:to>
                                        <p:strVal val="visible"/>
                                      </p:to>
                                    </p:set>
                                    <p:animEffect transition="in" filter="fade">
                                      <p:cBhvr>
                                        <p:cTn id="11" dur="500"/>
                                        <p:tgtEl>
                                          <p:spTgt spid="20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4">
                                            <p:txEl>
                                              <p:pRg st="2" end="2"/>
                                            </p:txEl>
                                          </p:spTgt>
                                        </p:tgtEl>
                                        <p:attrNameLst>
                                          <p:attrName>style.visibility</p:attrName>
                                        </p:attrNameLst>
                                      </p:cBhvr>
                                      <p:to>
                                        <p:strVal val="visible"/>
                                      </p:to>
                                    </p:set>
                                    <p:animEffect transition="in" filter="fade">
                                      <p:cBhvr>
                                        <p:cTn id="15" dur="500"/>
                                        <p:tgtEl>
                                          <p:spTgt spid="20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4">
                                            <p:txEl>
                                              <p:pRg st="4" end="4"/>
                                            </p:txEl>
                                          </p:spTgt>
                                        </p:tgtEl>
                                        <p:attrNameLst>
                                          <p:attrName>style.visibility</p:attrName>
                                        </p:attrNameLst>
                                      </p:cBhvr>
                                      <p:to>
                                        <p:strVal val="visible"/>
                                      </p:to>
                                    </p:set>
                                    <p:animEffect transition="in" filter="fade">
                                      <p:cBhvr>
                                        <p:cTn id="19" dur="500"/>
                                        <p:tgtEl>
                                          <p:spTgt spid="20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uiExpand="1" build="p"/>
    </p:bldLst>
  </p:timing>
</p:sld>
</file>

<file path=ppt/slides/slide68.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68F574D-A617-4A59-ACC2-11A24D9B4418}"/>
              </a:ext>
            </a:extLst>
          </p:cNvPr>
          <p:cNvPicPr>
            <a:picLocks noChangeAspect="1"/>
          </p:cNvPicPr>
          <p:nvPr/>
        </p:nvPicPr>
        <p:blipFill>
          <a:blip r:embed="rId4"/>
          <a:stretch>
            <a:fillRect/>
          </a:stretch>
        </p:blipFill>
        <p:spPr>
          <a:xfrm>
            <a:off x="799454" y="157422"/>
            <a:ext cx="12456544" cy="4929967"/>
          </a:xfrm>
          <a:prstGeom prst="rect">
            <a:avLst/>
          </a:prstGeom>
        </p:spPr>
      </p:pic>
      <p:pic>
        <p:nvPicPr>
          <p:cNvPr id="7" name="Grafik 6">
            <a:extLst>
              <a:ext uri="{FF2B5EF4-FFF2-40B4-BE49-F238E27FC236}">
                <a16:creationId xmlns:a16="http://schemas.microsoft.com/office/drawing/2014/main" id="{7B766ACD-B282-4CD6-B5FE-4FC9CB515363}"/>
              </a:ext>
            </a:extLst>
          </p:cNvPr>
          <p:cNvPicPr>
            <a:picLocks noChangeAspect="1"/>
          </p:cNvPicPr>
          <p:nvPr/>
        </p:nvPicPr>
        <p:blipFill>
          <a:blip r:embed="rId5"/>
          <a:stretch>
            <a:fillRect/>
          </a:stretch>
        </p:blipFill>
        <p:spPr>
          <a:xfrm>
            <a:off x="585917" y="2957772"/>
            <a:ext cx="9253932" cy="2720971"/>
          </a:xfrm>
          <a:prstGeom prst="rect">
            <a:avLst/>
          </a:prstGeom>
        </p:spPr>
      </p:pic>
      <p:pic>
        <p:nvPicPr>
          <p:cNvPr id="8" name="Grafik 7">
            <a:extLst>
              <a:ext uri="{FF2B5EF4-FFF2-40B4-BE49-F238E27FC236}">
                <a16:creationId xmlns:a16="http://schemas.microsoft.com/office/drawing/2014/main" id="{4ABBCBAC-8AA1-4E06-ACEC-DDA5CDB30D19}"/>
              </a:ext>
            </a:extLst>
          </p:cNvPr>
          <p:cNvPicPr>
            <a:picLocks noChangeAspect="1"/>
          </p:cNvPicPr>
          <p:nvPr/>
        </p:nvPicPr>
        <p:blipFill>
          <a:blip r:embed="rId6"/>
          <a:stretch>
            <a:fillRect/>
          </a:stretch>
        </p:blipFill>
        <p:spPr>
          <a:xfrm>
            <a:off x="1038225" y="5758123"/>
            <a:ext cx="7258050" cy="902970"/>
          </a:xfrm>
          <a:prstGeom prst="rect">
            <a:avLst/>
          </a:prstGeom>
        </p:spPr>
      </p:pic>
      <p:pic>
        <p:nvPicPr>
          <p:cNvPr id="3" name="Picture 2">
            <a:extLst>
              <a:ext uri="{FF2B5EF4-FFF2-40B4-BE49-F238E27FC236}">
                <a16:creationId xmlns:a16="http://schemas.microsoft.com/office/drawing/2014/main" id="{7AEDB502-0B92-9CAA-89F9-3749A7622D43}"/>
              </a:ext>
            </a:extLst>
          </p:cNvPr>
          <p:cNvPicPr>
            <a:picLocks noChangeAspect="1"/>
          </p:cNvPicPr>
          <p:nvPr/>
        </p:nvPicPr>
        <p:blipFill>
          <a:blip r:embed="rId7"/>
          <a:stretch>
            <a:fillRect/>
          </a:stretch>
        </p:blipFill>
        <p:spPr>
          <a:xfrm>
            <a:off x="585917" y="0"/>
            <a:ext cx="5114854" cy="8229600"/>
          </a:xfrm>
          <a:prstGeom prst="rect">
            <a:avLst/>
          </a:prstGeom>
        </p:spPr>
      </p:pic>
      <p:pic>
        <p:nvPicPr>
          <p:cNvPr id="10" name="Picture 9">
            <a:extLst>
              <a:ext uri="{FF2B5EF4-FFF2-40B4-BE49-F238E27FC236}">
                <a16:creationId xmlns:a16="http://schemas.microsoft.com/office/drawing/2014/main" id="{5D2DD45D-789F-5322-12A8-DEF27C150D40}"/>
              </a:ext>
            </a:extLst>
          </p:cNvPr>
          <p:cNvPicPr>
            <a:picLocks noChangeAspect="1"/>
          </p:cNvPicPr>
          <p:nvPr/>
        </p:nvPicPr>
        <p:blipFill>
          <a:blip r:embed="rId8"/>
          <a:stretch>
            <a:fillRect/>
          </a:stretch>
        </p:blipFill>
        <p:spPr>
          <a:xfrm>
            <a:off x="5754213" y="0"/>
            <a:ext cx="4981598" cy="8229600"/>
          </a:xfrm>
          <a:prstGeom prst="rect">
            <a:avLst/>
          </a:prstGeom>
        </p:spPr>
      </p:pic>
      <p:pic>
        <p:nvPicPr>
          <p:cNvPr id="12" name="Picture 11">
            <a:extLst>
              <a:ext uri="{FF2B5EF4-FFF2-40B4-BE49-F238E27FC236}">
                <a16:creationId xmlns:a16="http://schemas.microsoft.com/office/drawing/2014/main" id="{5490E8F6-D947-FF32-9ADD-AE09CA1DC151}"/>
              </a:ext>
            </a:extLst>
          </p:cNvPr>
          <p:cNvPicPr>
            <a:picLocks noChangeAspect="1"/>
          </p:cNvPicPr>
          <p:nvPr/>
        </p:nvPicPr>
        <p:blipFill>
          <a:blip r:embed="rId9"/>
          <a:stretch>
            <a:fillRect/>
          </a:stretch>
        </p:blipFill>
        <p:spPr>
          <a:xfrm>
            <a:off x="2955094" y="638715"/>
            <a:ext cx="10514440" cy="6952170"/>
          </a:xfrm>
          <a:prstGeom prst="rect">
            <a:avLst/>
          </a:prstGeom>
        </p:spPr>
      </p:pic>
    </p:spTree>
    <p:custDataLst>
      <p:tags r:id="rId1"/>
    </p:custDataLst>
    <p:extLst>
      <p:ext uri="{BB962C8B-B14F-4D97-AF65-F5344CB8AC3E}">
        <p14:creationId xmlns:p14="http://schemas.microsoft.com/office/powerpoint/2010/main" val="16199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698EC-E6F6-000D-6F82-7621A4E0DE7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20C5336-CA0D-7A02-09D1-6010ACE1441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D41820D-2C80-A506-62B8-3DA27956F12C}"/>
              </a:ext>
            </a:extLst>
          </p:cNvPr>
          <p:cNvPicPr>
            <a:picLocks noChangeAspect="1"/>
          </p:cNvPicPr>
          <p:nvPr/>
        </p:nvPicPr>
        <p:blipFill>
          <a:blip r:embed="rId2"/>
          <a:stretch>
            <a:fillRect/>
          </a:stretch>
        </p:blipFill>
        <p:spPr>
          <a:xfrm>
            <a:off x="2668257" y="2308608"/>
            <a:ext cx="9293887" cy="3612384"/>
          </a:xfrm>
          <a:prstGeom prst="rect">
            <a:avLst/>
          </a:prstGeom>
        </p:spPr>
      </p:pic>
    </p:spTree>
    <p:extLst>
      <p:ext uri="{BB962C8B-B14F-4D97-AF65-F5344CB8AC3E}">
        <p14:creationId xmlns:p14="http://schemas.microsoft.com/office/powerpoint/2010/main" val="58083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7.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9"/>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3"/>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dirty="0">
              <a:solidFill>
                <a:prstClr val="white"/>
              </a:solidFill>
              <a:latin typeface="Aptos" panose="02110004020202020204"/>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1"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A80D938B-FD9D-45A0-ACCC-84BB89909F58}"/>
              </a:ext>
            </a:extLst>
          </p:cNvPr>
          <p:cNvSpPr>
            <a:spLocks noGrp="1"/>
          </p:cNvSpPr>
          <p:nvPr>
            <p:ph type="title"/>
          </p:nvPr>
        </p:nvSpPr>
        <p:spPr>
          <a:xfrm>
            <a:off x="560067" y="704227"/>
            <a:ext cx="3841639" cy="4064996"/>
          </a:xfrm>
        </p:spPr>
        <p:txBody>
          <a:bodyPr anchor="b">
            <a:normAutofit/>
          </a:bodyPr>
          <a:lstStyle/>
          <a:p>
            <a:pPr algn="r"/>
            <a:r>
              <a:rPr lang="de-DE" sz="4800">
                <a:solidFill>
                  <a:srgbClr val="FFFFFF"/>
                </a:solidFill>
              </a:rPr>
              <a:t>Punto di partenza</a:t>
            </a:r>
          </a:p>
        </p:txBody>
      </p:sp>
      <p:sp>
        <p:nvSpPr>
          <p:cNvPr id="3" name="Inhaltsplatzhalter 2">
            <a:extLst>
              <a:ext uri="{FF2B5EF4-FFF2-40B4-BE49-F238E27FC236}">
                <a16:creationId xmlns:a16="http://schemas.microsoft.com/office/drawing/2014/main" id="{C7D7EC59-CC65-4D18-A568-15EB21630FBC}"/>
              </a:ext>
            </a:extLst>
          </p:cNvPr>
          <p:cNvSpPr>
            <a:spLocks noGrp="1"/>
          </p:cNvSpPr>
          <p:nvPr>
            <p:ph idx="1"/>
          </p:nvPr>
        </p:nvSpPr>
        <p:spPr>
          <a:xfrm>
            <a:off x="5772312" y="779377"/>
            <a:ext cx="7866416" cy="6655256"/>
          </a:xfrm>
        </p:spPr>
        <p:txBody>
          <a:bodyPr anchor="ctr">
            <a:normAutofit/>
          </a:bodyPr>
          <a:lstStyle/>
          <a:p>
            <a:r>
              <a:rPr lang="de-DE" sz="2400" dirty="0" err="1"/>
              <a:t>Il problema </a:t>
            </a:r>
            <a:r>
              <a:rPr lang="de-DE" sz="2400" dirty="0" err="1"/>
              <a:t>della disinformazione</a:t>
            </a:r>
            <a:r>
              <a:rPr lang="de-DE" sz="2400" dirty="0" err="1"/>
              <a:t> </a:t>
            </a:r>
            <a:r>
              <a:rPr lang="de-DE" sz="2400" dirty="0" err="1"/>
              <a:t> </a:t>
            </a:r>
            <a:r>
              <a:rPr lang="de-DE" sz="2400" dirty="0" err="1"/>
              <a:t>sta</a:t>
            </a:r>
            <a:r>
              <a:rPr lang="de-DE" sz="2400" dirty="0" err="1"/>
              <a:t> peggiorando</a:t>
            </a:r>
            <a:r>
              <a:rPr lang="de-DE" sz="2400" dirty="0" err="1"/>
              <a:t> </a:t>
            </a:r>
            <a:r>
              <a:rPr lang="de-DE" sz="2400" dirty="0"/>
              <a:t>, </a:t>
            </a:r>
            <a:r>
              <a:rPr lang="de-DE" sz="2400" dirty="0" err="1"/>
              <a:t>aggravato</a:t>
            </a:r>
            <a:r>
              <a:rPr lang="de-DE" sz="2400" dirty="0" err="1"/>
              <a:t> </a:t>
            </a:r>
            <a:r>
              <a:rPr lang="de-DE" sz="2400" dirty="0" err="1"/>
              <a:t>dall'afflusso</a:t>
            </a:r>
            <a:r>
              <a:rPr lang="de-DE" sz="2400" dirty="0" err="1"/>
              <a:t> </a:t>
            </a:r>
            <a:r>
              <a:rPr lang="de-DE" sz="2400" dirty="0" err="1"/>
              <a:t> dei </a:t>
            </a:r>
            <a:r>
              <a:rPr lang="de-DE" sz="2400" dirty="0" err="1"/>
              <a:t>media</a:t>
            </a:r>
            <a:r>
              <a:rPr lang="de-DE" sz="2400" dirty="0"/>
              <a:t> online</a:t>
            </a:r>
            <a:r>
              <a:rPr lang="de-DE" sz="2400" dirty="0"/>
              <a:t>, </a:t>
            </a:r>
            <a:r>
              <a:rPr lang="de-DE" sz="2400" dirty="0" err="1"/>
              <a:t>dei</a:t>
            </a:r>
            <a:r>
              <a:rPr lang="de-DE" sz="2400" dirty="0"/>
              <a:t> social </a:t>
            </a:r>
            <a:r>
              <a:rPr lang="de-DE" sz="2400" dirty="0" err="1"/>
              <a:t>media </a:t>
            </a:r>
            <a:r>
              <a:rPr lang="de-DE" sz="2400" dirty="0"/>
              <a:t>e </a:t>
            </a:r>
            <a:r>
              <a:rPr lang="de-DE" sz="2400" dirty="0" err="1"/>
              <a:t>dell'</a:t>
            </a:r>
            <a:r>
              <a:rPr lang="de-DE" sz="2400" dirty="0" err="1"/>
              <a:t> , con </a:t>
            </a:r>
            <a:r>
              <a:rPr lang="de-DE" sz="2400" dirty="0" err="1"/>
              <a:t>la</a:t>
            </a:r>
            <a:r>
              <a:rPr lang="de-DE" sz="2400" dirty="0" err="1"/>
              <a:t> conseguente</a:t>
            </a:r>
            <a:r>
              <a:rPr lang="de-DE" sz="2400" dirty="0" err="1"/>
              <a:t> </a:t>
            </a:r>
            <a:r>
              <a:rPr lang="de-DE" sz="2400" dirty="0" err="1"/>
              <a:t>capacità</a:t>
            </a:r>
            <a:r>
              <a:rPr lang="de-DE" sz="2400" dirty="0" err="1"/>
              <a:t> di</a:t>
            </a:r>
            <a:r>
              <a:rPr lang="de-DE" sz="2400" dirty="0" err="1"/>
              <a:t> </a:t>
            </a:r>
            <a:r>
              <a:rPr lang="de-DE" sz="2400" dirty="0" err="1"/>
              <a:t>individui</a:t>
            </a:r>
            <a:r>
              <a:rPr lang="de-DE" sz="2400" dirty="0" err="1"/>
              <a:t> di</a:t>
            </a:r>
            <a:r>
              <a:rPr lang="de-DE" sz="2400" dirty="0" err="1"/>
              <a:t> raggiungere </a:t>
            </a:r>
            <a:r>
              <a:rPr lang="de-DE" sz="2400" dirty="0" err="1"/>
              <a:t>un pubblico</a:t>
            </a:r>
            <a:r>
              <a:rPr lang="de-DE" sz="2400" dirty="0"/>
              <a:t> più ampio</a:t>
            </a:r>
            <a:r>
              <a:rPr lang="de-DE" sz="2400" dirty="0"/>
              <a:t>.</a:t>
            </a:r>
          </a:p>
          <a:p>
            <a:r>
              <a:rPr lang="de-DE" sz="2400" dirty="0"/>
              <a:t>L'83% </a:t>
            </a:r>
            <a:r>
              <a:rPr lang="de-DE" sz="2400" dirty="0" err="1"/>
              <a:t>degli </a:t>
            </a:r>
            <a:r>
              <a:rPr lang="de-DE" sz="2400" dirty="0" err="1"/>
              <a:t>europei</a:t>
            </a:r>
            <a:r>
              <a:rPr lang="de-DE" sz="2400" dirty="0" err="1"/>
              <a:t> </a:t>
            </a:r>
            <a:r>
              <a:rPr lang="de-DE" sz="2400" dirty="0" err="1"/>
              <a:t> ritiene</a:t>
            </a:r>
            <a:r>
              <a:rPr lang="de-DE" sz="2400" dirty="0" err="1"/>
              <a:t> che </a:t>
            </a:r>
            <a:r>
              <a:rPr lang="de-DE" sz="2400" dirty="0"/>
              <a:t>le fake news </a:t>
            </a:r>
            <a:r>
              <a:rPr lang="de-DE" sz="2400" dirty="0" err="1"/>
              <a:t>siano </a:t>
            </a:r>
            <a:r>
              <a:rPr lang="de-DE" sz="2400" dirty="0"/>
              <a:t>una </a:t>
            </a:r>
            <a:r>
              <a:rPr lang="de-DE" sz="2400" dirty="0" err="1"/>
              <a:t>minaccia</a:t>
            </a:r>
            <a:r>
              <a:rPr lang="de-DE" sz="2400" dirty="0" err="1"/>
              <a:t> alla</a:t>
            </a:r>
            <a:r>
              <a:rPr lang="de-DE" sz="2400" dirty="0" err="1"/>
              <a:t> democrazia </a:t>
            </a:r>
            <a:r>
              <a:rPr lang="de-DE" sz="2400" dirty="0"/>
              <a:t>(Eurobarometro, 2018).</a:t>
            </a:r>
          </a:p>
          <a:p>
            <a:r>
              <a:rPr lang="de-DE" sz="2400" dirty="0" err="1"/>
              <a:t>Le testate</a:t>
            </a:r>
            <a:r>
              <a:rPr lang="de-DE" sz="2400" dirty="0"/>
              <a:t> giornalistiche</a:t>
            </a:r>
            <a:r>
              <a:rPr lang="de-DE" sz="2400" dirty="0" err="1"/>
              <a:t> hanno lanciato</a:t>
            </a:r>
            <a:r>
              <a:rPr lang="de-DE" sz="2400" dirty="0" err="1"/>
              <a:t> </a:t>
            </a:r>
            <a:r>
              <a:rPr lang="de-DE" sz="2400" dirty="0"/>
              <a:t>iniziative </a:t>
            </a:r>
            <a:r>
              <a:rPr lang="de-DE" sz="2400" dirty="0" err="1"/>
              <a:t>di fact-checking</a:t>
            </a:r>
            <a:r>
              <a:rPr lang="de-DE" sz="2400" dirty="0"/>
              <a:t>.</a:t>
            </a:r>
          </a:p>
          <a:p>
            <a:r>
              <a:rPr lang="de-DE" sz="2400" dirty="0" err="1"/>
              <a:t>Le aziende</a:t>
            </a:r>
            <a:r>
              <a:rPr lang="de-DE" sz="2400" dirty="0"/>
              <a:t> tecnologiche</a:t>
            </a:r>
            <a:r>
              <a:rPr lang="de-DE" sz="2400" dirty="0" err="1"/>
              <a:t> hanno avviato</a:t>
            </a:r>
            <a:r>
              <a:rPr lang="de-DE" sz="2400" dirty="0" err="1"/>
              <a:t> per</a:t>
            </a:r>
            <a:r>
              <a:rPr lang="de-DE" sz="2400" dirty="0" err="1"/>
              <a:t> rimuovere</a:t>
            </a:r>
            <a:r>
              <a:rPr lang="de-DE" sz="2400" dirty="0" err="1"/>
              <a:t> account</a:t>
            </a:r>
            <a:r>
              <a:rPr lang="de-DE" sz="2400" dirty="0"/>
              <a:t>, avvisare, </a:t>
            </a:r>
            <a:r>
              <a:rPr lang="de-DE" sz="2400" dirty="0" err="1"/>
              <a:t>informare</a:t>
            </a:r>
            <a:r>
              <a:rPr lang="de-DE" sz="2400" dirty="0"/>
              <a:t>, ecc.</a:t>
            </a:r>
          </a:p>
          <a:p>
            <a:r>
              <a:rPr lang="de-DE" sz="2400" dirty="0"/>
              <a:t>Le persone </a:t>
            </a:r>
            <a:r>
              <a:rPr lang="de-DE" sz="2400" dirty="0" err="1"/>
              <a:t>iniziano</a:t>
            </a:r>
            <a:r>
              <a:rPr lang="de-DE" sz="2400" dirty="0" err="1"/>
              <a:t> a</a:t>
            </a:r>
            <a:r>
              <a:rPr lang="de-DE" sz="2400" dirty="0" err="1"/>
              <a:t> </a:t>
            </a:r>
            <a:r>
              <a:rPr lang="de-DE" sz="2400" dirty="0" err="1"/>
              <a:t>informarsi</a:t>
            </a:r>
            <a:r>
              <a:rPr lang="de-DE" sz="2400" dirty="0" err="1"/>
              <a:t> </a:t>
            </a:r>
            <a:r>
              <a:rPr lang="de-DE" sz="2400" dirty="0" err="1"/>
              <a:t> sul</a:t>
            </a:r>
            <a:r>
              <a:rPr lang="de-DE" sz="2400" dirty="0" err="1"/>
              <a:t> fenomeno</a:t>
            </a:r>
            <a:r>
              <a:rPr lang="de-DE" sz="2400" dirty="0" err="1"/>
              <a:t> delle </a:t>
            </a:r>
            <a:r>
              <a:rPr lang="de-DE" sz="2400" dirty="0"/>
              <a:t>fake </a:t>
            </a:r>
            <a:r>
              <a:rPr lang="de-DE" sz="2400" dirty="0" err="1"/>
              <a:t>news</a:t>
            </a:r>
            <a:r>
              <a:rPr lang="de-DE" sz="2400" dirty="0" err="1"/>
              <a:t> </a:t>
            </a:r>
            <a:r>
              <a:rPr lang="de-DE" sz="2400" dirty="0"/>
              <a:t>e </a:t>
            </a:r>
            <a:r>
              <a:rPr lang="de-DE" sz="2400" dirty="0" err="1"/>
              <a:t>su come</a:t>
            </a:r>
            <a:r>
              <a:rPr lang="de-DE" sz="2400" dirty="0" err="1"/>
              <a:t> a</a:t>
            </a:r>
            <a:r>
              <a:rPr lang="de-DE" sz="2400" dirty="0" err="1"/>
              <a:t> individuarle</a:t>
            </a:r>
            <a:r>
              <a:rPr lang="de-DE" sz="2400" dirty="0" err="1"/>
              <a:t> </a:t>
            </a:r>
            <a:r>
              <a:rPr lang="de-DE" sz="2400" dirty="0"/>
              <a:t>(ad esempio bbc.co.</a:t>
            </a:r>
            <a:r>
              <a:rPr lang="de-DE" sz="2400" dirty="0" err="1"/>
              <a:t>uk/beyondfakenews</a:t>
            </a:r>
            <a:r>
              <a:rPr lang="de-DE" sz="2400" dirty="0"/>
              <a:t>)</a:t>
            </a:r>
          </a:p>
          <a:p>
            <a:endParaRPr lang="de-DE" sz="2400" dirty="0"/>
          </a:p>
          <a:p>
            <a:pPr marL="0" indent="0">
              <a:buNone/>
            </a:pPr>
            <a:r>
              <a:rPr lang="de-DE" sz="2400" dirty="0" err="1"/>
              <a:t>Domanda</a:t>
            </a:r>
            <a:r>
              <a:rPr lang="de-DE" sz="2400" dirty="0"/>
              <a:t> fondamentale</a:t>
            </a:r>
            <a:r>
              <a:rPr lang="de-DE" sz="2400" dirty="0"/>
              <a:t>: </a:t>
            </a:r>
            <a:r>
              <a:rPr lang="de-DE" sz="2400" dirty="0" err="1"/>
              <a:t>cosa</a:t>
            </a:r>
            <a:r>
              <a:rPr lang="de-DE" sz="2400" dirty="0" err="1"/>
              <a:t> spinge</a:t>
            </a:r>
            <a:r>
              <a:rPr lang="de-DE" sz="2400" dirty="0" err="1"/>
              <a:t> le persone</a:t>
            </a:r>
            <a:r>
              <a:rPr lang="de-DE" sz="2400" dirty="0" err="1"/>
              <a:t> a credere </a:t>
            </a:r>
            <a:r>
              <a:rPr lang="de-DE" sz="2400" dirty="0"/>
              <a:t>alle fake </a:t>
            </a:r>
            <a:r>
              <a:rPr lang="de-DE" sz="2400" dirty="0" err="1"/>
              <a:t>news</a:t>
            </a:r>
            <a:r>
              <a:rPr lang="de-DE" sz="2400" dirty="0"/>
              <a:t>?</a:t>
            </a:r>
          </a:p>
        </p:txBody>
      </p:sp>
    </p:spTree>
    <p:custDataLst>
      <p:tags r:id="rId1"/>
    </p:custDataLst>
    <p:extLst>
      <p:ext uri="{BB962C8B-B14F-4D97-AF65-F5344CB8AC3E}">
        <p14:creationId xmlns:p14="http://schemas.microsoft.com/office/powerpoint/2010/main" val="3377325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a:spLocks noGrp="1"/>
          </p:cNvSpPr>
          <p:nvPr>
            <p:ph type="title"/>
          </p:nvPr>
        </p:nvSpPr>
        <p:spPr>
          <a:xfrm>
            <a:off x="498720" y="712040"/>
            <a:ext cx="13632960" cy="916320"/>
          </a:xfrm>
          <a:prstGeom prst="rect">
            <a:avLst/>
          </a:prstGeom>
          <a:noFill/>
          <a:ln>
            <a:noFill/>
          </a:ln>
        </p:spPr>
        <p:txBody>
          <a:bodyPr spcFirstLastPara="1" vert="horz" wrap="square" lIns="146280" tIns="146280" rIns="146280" bIns="146280" rtlCol="0" anchor="t" anchorCtr="0">
            <a:normAutofit fontScale="90000"/>
          </a:bodyPr>
          <a:lstStyle/>
          <a:p>
            <a:pPr>
              <a:lnSpc>
                <a:spcPct val="100000"/>
              </a:lnSpc>
              <a:buSzPct val="111111"/>
            </a:pPr>
            <a:r>
              <a:rPr lang="no"/>
              <a:t>Metodi di ricerca</a:t>
            </a:r>
            <a:endParaRPr/>
          </a:p>
        </p:txBody>
      </p:sp>
      <p:sp>
        <p:nvSpPr>
          <p:cNvPr id="212" name="Google Shape;212;p34"/>
          <p:cNvSpPr txBox="1">
            <a:spLocks noGrp="1"/>
          </p:cNvSpPr>
          <p:nvPr>
            <p:ph type="body" idx="1"/>
          </p:nvPr>
        </p:nvSpPr>
        <p:spPr>
          <a:xfrm>
            <a:off x="498720" y="1843960"/>
            <a:ext cx="13632960" cy="5466240"/>
          </a:xfrm>
          <a:prstGeom prst="rect">
            <a:avLst/>
          </a:prstGeom>
          <a:noFill/>
          <a:ln>
            <a:noFill/>
          </a:ln>
        </p:spPr>
        <p:txBody>
          <a:bodyPr spcFirstLastPara="1" vert="horz" wrap="square" lIns="146280" tIns="146280" rIns="146280" bIns="146280" rtlCol="0" anchor="t" anchorCtr="0">
            <a:normAutofit fontScale="92500" lnSpcReduction="10000"/>
          </a:bodyPr>
          <a:lstStyle/>
          <a:p>
            <a:pPr>
              <a:lnSpc>
                <a:spcPct val="115000"/>
              </a:lnSpc>
            </a:pPr>
            <a:r>
              <a:rPr lang="no" dirty="0"/>
              <a:t>Progetto correlazionale basato su dati auto-dichiarati</a:t>
            </a:r>
            <a:endParaRPr dirty="0"/>
          </a:p>
          <a:p>
            <a:pPr>
              <a:lnSpc>
                <a:spcPct val="115000"/>
              </a:lnSpc>
            </a:pPr>
            <a:r>
              <a:rPr lang="no" dirty="0"/>
              <a:t>Sondaggio online Microsoft Forms; (HSAS), n=163,  44% donne</a:t>
            </a:r>
            <a:endParaRPr dirty="0"/>
          </a:p>
          <a:p>
            <a:pPr>
              <a:lnSpc>
                <a:spcPct val="115000"/>
              </a:lnSpc>
            </a:pPr>
            <a:r>
              <a:rPr lang="no" dirty="0"/>
              <a:t>SECS per valutare il conservatorismo generale su temi sociali ed economici</a:t>
            </a:r>
            <a:endParaRPr dirty="0"/>
          </a:p>
          <a:p>
            <a:pPr>
              <a:lnSpc>
                <a:spcPct val="115000"/>
              </a:lnSpc>
            </a:pPr>
            <a:r>
              <a:rPr lang="no" dirty="0"/>
              <a:t>12 dichiarazioni politiche su tutto lo spettro politico (7 false)</a:t>
            </a:r>
            <a:endParaRPr dirty="0"/>
          </a:p>
          <a:p>
            <a:pPr>
              <a:lnSpc>
                <a:spcPct val="115000"/>
              </a:lnSpc>
            </a:pPr>
            <a:r>
              <a:rPr lang="no" dirty="0"/>
              <a:t>Valutazione del grado di accordo con una specifica dichiarazione</a:t>
            </a:r>
            <a:endParaRPr dirty="0"/>
          </a:p>
          <a:p>
            <a:pPr>
              <a:lnSpc>
                <a:spcPct val="115000"/>
              </a:lnSpc>
            </a:pPr>
            <a:r>
              <a:rPr lang="no" dirty="0"/>
              <a:t>Dati sociodemografici: età, sesso, livello di istruzione</a:t>
            </a:r>
            <a:endParaRPr dirty="0"/>
          </a:p>
          <a:p>
            <a:pPr>
              <a:lnSpc>
                <a:spcPct val="115000"/>
              </a:lnSpc>
            </a:pPr>
            <a:r>
              <a:rPr lang="no" b="1" dirty="0"/>
              <a:t>Programma</a:t>
            </a:r>
            <a:r>
              <a:rPr lang="no" dirty="0"/>
              <a:t>: Wav2Lip</a:t>
            </a:r>
            <a:endParaRPr dirty="0"/>
          </a:p>
          <a:p>
            <a:pPr lvl="1">
              <a:lnSpc>
                <a:spcPct val="115000"/>
              </a:lnSpc>
            </a:pPr>
            <a:r>
              <a:rPr lang="en-GB" dirty="0"/>
              <a:t>Inserire traccia audio (.wav) e video (mp4) nel programma
Wav2Lip modifica i movimenti delle labbra, non il viso</a:t>
            </a:r>
            <a:endParaRPr dirty="0"/>
          </a:p>
          <a:p>
            <a:pPr indent="0">
              <a:lnSpc>
                <a:spcPct val="115000"/>
              </a:lnSpc>
              <a:spcBef>
                <a:spcPts val="1920"/>
              </a:spcBef>
              <a:spcAft>
                <a:spcPts val="192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71.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5"/>
          <p:cNvSpPr txBox="1">
            <a:spLocks noGrp="1"/>
          </p:cNvSpPr>
          <p:nvPr>
            <p:ph type="title"/>
          </p:nvPr>
        </p:nvSpPr>
        <p:spPr>
          <a:xfrm>
            <a:off x="141640" y="593000"/>
            <a:ext cx="13632960" cy="916320"/>
          </a:xfrm>
          <a:prstGeom prst="rect">
            <a:avLst/>
          </a:prstGeom>
        </p:spPr>
        <p:txBody>
          <a:bodyPr spcFirstLastPara="1" vert="horz" wrap="square" lIns="146280" tIns="146280" rIns="146280" bIns="146280" rtlCol="0" anchor="t" anchorCtr="0">
            <a:normAutofit fontScale="90000"/>
          </a:bodyPr>
          <a:lstStyle/>
          <a:p>
            <a:r>
              <a:rPr lang="no"/>
              <a:t>Risultati</a:t>
            </a:r>
            <a:endParaRPr/>
          </a:p>
        </p:txBody>
      </p:sp>
      <p:pic>
        <p:nvPicPr>
          <p:cNvPr id="218" name="Google Shape;218;p3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9120" y="1702121"/>
            <a:ext cx="7786939" cy="4604676"/>
          </a:xfrm>
          <a:prstGeom prst="rect">
            <a:avLst/>
          </a:prstGeom>
          <a:noFill/>
          <a:ln>
            <a:noFill/>
          </a:ln>
        </p:spPr>
      </p:pic>
      <p:sp>
        <p:nvSpPr>
          <p:cNvPr id="219" name="Google Shape;219;p35"/>
          <p:cNvSpPr txBox="1"/>
          <p:nvPr/>
        </p:nvSpPr>
        <p:spPr>
          <a:xfrm>
            <a:off x="8882360" y="695681"/>
            <a:ext cx="4777237" cy="1625012"/>
          </a:xfrm>
          <a:prstGeom prst="rect">
            <a:avLst/>
          </a:prstGeom>
          <a:noFill/>
          <a:ln>
            <a:noFill/>
          </a:ln>
        </p:spPr>
        <p:txBody>
          <a:bodyPr spcFirstLastPara="1" wrap="square" lIns="146280" tIns="146280" rIns="146280" bIns="146280" anchor="t" anchorCtr="0">
            <a:spAutoFit/>
          </a:bodyPr>
          <a:lstStyle/>
          <a:p>
            <a:pPr defTabSz="1097280"/>
            <a:r>
              <a:rPr lang="no" sz="2880" dirty="0">
                <a:solidFill>
                  <a:prstClr val="black"/>
                </a:solidFill>
                <a:latin typeface="Aptos" panose="02110004020202020204"/>
              </a:rPr>
              <a:t>Il conservatorismo sociale era correlato negativamente con le capacità di riconoscimento della DF (r=.27).</a:t>
            </a:r>
            <a:endParaRPr sz="2880" dirty="0">
              <a:solidFill>
                <a:prstClr val="black"/>
              </a:solidFill>
              <a:latin typeface="Aptos" panose="02110004020202020204"/>
            </a:endParaRPr>
          </a:p>
        </p:txBody>
      </p:sp>
      <p:sp>
        <p:nvSpPr>
          <p:cNvPr id="220" name="Google Shape;220;p35"/>
          <p:cNvSpPr txBox="1"/>
          <p:nvPr/>
        </p:nvSpPr>
        <p:spPr>
          <a:xfrm>
            <a:off x="8882359" y="2718667"/>
            <a:ext cx="4777236" cy="2068210"/>
          </a:xfrm>
          <a:prstGeom prst="rect">
            <a:avLst/>
          </a:prstGeom>
          <a:noFill/>
          <a:ln>
            <a:noFill/>
          </a:ln>
        </p:spPr>
        <p:txBody>
          <a:bodyPr spcFirstLastPara="1" wrap="square" lIns="146280" tIns="146280" rIns="146280" bIns="146280" anchor="t" anchorCtr="0">
            <a:spAutoFit/>
          </a:bodyPr>
          <a:lstStyle/>
          <a:p>
            <a:pPr defTabSz="1097280"/>
            <a:r>
              <a:rPr lang="no" sz="2880" dirty="0">
                <a:solidFill>
                  <a:prstClr val="black"/>
                </a:solidFill>
                <a:latin typeface="Aptos" panose="02110004020202020204"/>
              </a:rPr>
              <a:t>Il grado di accordo con le singole affermazioni era correlato negativamente con le capacità di riconoscimento della DF (r = -0,35).</a:t>
            </a:r>
            <a:endParaRPr sz="2880" dirty="0">
              <a:solidFill>
                <a:prstClr val="black"/>
              </a:solidFill>
              <a:latin typeface="Aptos" panose="02110004020202020204"/>
            </a:endParaRPr>
          </a:p>
        </p:txBody>
      </p:sp>
      <p:sp>
        <p:nvSpPr>
          <p:cNvPr id="221" name="Google Shape;221;p35"/>
          <p:cNvSpPr txBox="1"/>
          <p:nvPr/>
        </p:nvSpPr>
        <p:spPr>
          <a:xfrm>
            <a:off x="8882360" y="4967135"/>
            <a:ext cx="4777235" cy="1625012"/>
          </a:xfrm>
          <a:prstGeom prst="rect">
            <a:avLst/>
          </a:prstGeom>
          <a:noFill/>
          <a:ln>
            <a:noFill/>
          </a:ln>
        </p:spPr>
        <p:txBody>
          <a:bodyPr spcFirstLastPara="1" wrap="square" lIns="146280" tIns="146280" rIns="146280" bIns="146280" anchor="t" anchorCtr="0">
            <a:spAutoFit/>
          </a:bodyPr>
          <a:lstStyle/>
          <a:p>
            <a:pPr defTabSz="1097280"/>
            <a:r>
              <a:rPr lang="no" sz="2880" dirty="0">
                <a:solidFill>
                  <a:prstClr val="black"/>
                </a:solidFill>
                <a:latin typeface="Aptos" panose="02110004020202020204"/>
              </a:rPr>
              <a:t>L'effetto è rimasto invariato, una volta controllato per l'età.</a:t>
            </a:r>
            <a:endParaRPr sz="2880" dirty="0">
              <a:solidFill>
                <a:prstClr val="black"/>
              </a:solidFill>
              <a:latin typeface="Aptos" panose="02110004020202020204"/>
            </a:endParaRPr>
          </a:p>
        </p:txBody>
      </p:sp>
    </p:spTree>
    <p:extLst>
      <p:ext uri="{BB962C8B-B14F-4D97-AF65-F5344CB8AC3E}">
        <p14:creationId xmlns:p14="http://schemas.microsoft.com/office/powerpoint/2010/main" val="304162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barn(inVertical)">
                                      <p:cBhvr>
                                        <p:cTn id="7" dur="500"/>
                                        <p:tgtEl>
                                          <p:spTgt spid="2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20"/>
                                        </p:tgtEl>
                                        <p:attrNameLst>
                                          <p:attrName>style.visibility</p:attrName>
                                        </p:attrNameLst>
                                      </p:cBhvr>
                                      <p:to>
                                        <p:strVal val="visible"/>
                                      </p:to>
                                    </p:set>
                                    <p:animEffect transition="in" filter="barn(inVertical)">
                                      <p:cBhvr>
                                        <p:cTn id="11" dur="500"/>
                                        <p:tgtEl>
                                          <p:spTgt spid="22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21"/>
                                        </p:tgtEl>
                                        <p:attrNameLst>
                                          <p:attrName>style.visibility</p:attrName>
                                        </p:attrNameLst>
                                      </p:cBhvr>
                                      <p:to>
                                        <p:strVal val="visible"/>
                                      </p:to>
                                    </p:set>
                                    <p:animEffect transition="in" filter="barn(inVertical)">
                                      <p:cBhvr>
                                        <p:cTn id="15"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P spid="220" grpId="0"/>
      <p:bldP spid="221" grpId="0"/>
    </p:bldLst>
  </p:timing>
</p:sld>
</file>

<file path=ppt/slides/slide72.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title"/>
          </p:nvPr>
        </p:nvSpPr>
        <p:spPr>
          <a:xfrm>
            <a:off x="1645920" y="378997"/>
            <a:ext cx="11384160" cy="1212000"/>
          </a:xfrm>
          <a:prstGeom prst="rect">
            <a:avLst/>
          </a:prstGeom>
          <a:noFill/>
          <a:ln>
            <a:noFill/>
          </a:ln>
        </p:spPr>
        <p:txBody>
          <a:bodyPr spcFirstLastPara="1" vert="horz" wrap="square" lIns="146280" tIns="146280" rIns="146280" bIns="146280" rtlCol="0" anchor="b" anchorCtr="0">
            <a:normAutofit/>
          </a:bodyPr>
          <a:lstStyle/>
          <a:p>
            <a:pPr algn="ctr">
              <a:lnSpc>
                <a:spcPct val="100000"/>
              </a:lnSpc>
              <a:spcBef>
                <a:spcPts val="0"/>
              </a:spcBef>
              <a:buSzPts val="2800"/>
            </a:pPr>
            <a:r>
              <a:rPr lang="no"/>
              <a:t>Scelta del dispositivo</a:t>
            </a:r>
            <a:endParaRPr/>
          </a:p>
        </p:txBody>
      </p:sp>
      <p:pic>
        <p:nvPicPr>
          <p:cNvPr id="228" name="Google Shape;228;p36"/>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2872349" y="1590088"/>
            <a:ext cx="8417280" cy="5535360"/>
          </a:xfrm>
          <a:prstGeom prst="rect">
            <a:avLst/>
          </a:prstGeom>
          <a:noFill/>
          <a:ln>
            <a:noFill/>
          </a:ln>
        </p:spPr>
      </p:pic>
      <p:sp>
        <p:nvSpPr>
          <p:cNvPr id="229" name="Google Shape;229;p36"/>
          <p:cNvSpPr txBox="1">
            <a:spLocks noGrp="1"/>
          </p:cNvSpPr>
          <p:nvPr>
            <p:ph type="sldNum" idx="12"/>
          </p:nvPr>
        </p:nvSpPr>
        <p:spPr>
          <a:xfrm>
            <a:off x="13339608" y="7627621"/>
            <a:ext cx="1046400" cy="438240"/>
          </a:xfrm>
          <a:prstGeom prst="rect">
            <a:avLst/>
          </a:prstGeom>
          <a:noFill/>
          <a:ln>
            <a:noFill/>
          </a:ln>
        </p:spPr>
        <p:txBody>
          <a:bodyPr spcFirstLastPara="1" vert="horz" wrap="square" lIns="146280" tIns="146280" rIns="146280" bIns="146280" rtlCol="0" anchor="ctr" anchorCtr="0">
            <a:normAutofit fontScale="25000" lnSpcReduction="20000"/>
          </a:bodyPr>
          <a:lstStyle/>
          <a:p>
            <a:pPr defTabSz="1097280">
              <a:spcAft>
                <a:spcPts val="720"/>
              </a:spcAft>
              <a:buSzPct val="100000"/>
            </a:pPr>
            <a:fld id="{00000000-1234-1234-1234-123412341234}" type="slidenum">
              <a:rPr lang="no">
                <a:solidFill>
                  <a:prstClr val="white"/>
                </a:solidFill>
                <a:latin typeface="Aptos" panose="02110004020202020204"/>
              </a:rPr>
              <a:t>72</a:t>
            </a:fld>
            <a:endParaRPr>
              <a:solidFill>
                <a:prstClr val="white"/>
              </a:solidFill>
              <a:latin typeface="Aptos" panose="02110004020202020204"/>
            </a:endParaRPr>
          </a:p>
        </p:txBody>
      </p:sp>
      <p:cxnSp>
        <p:nvCxnSpPr>
          <p:cNvPr id="230" name="Google Shape;230;p36"/>
          <p:cNvCxnSpPr/>
          <p:nvPr/>
        </p:nvCxnSpPr>
        <p:spPr>
          <a:xfrm>
            <a:off x="5151440" y="3623029"/>
            <a:ext cx="4897440" cy="0"/>
          </a:xfrm>
          <a:prstGeom prst="straightConnector1">
            <a:avLst/>
          </a:prstGeom>
          <a:noFill/>
          <a:ln w="9525" cap="flat" cmpd="sng">
            <a:solidFill>
              <a:srgbClr val="FF0000"/>
            </a:solidFill>
            <a:prstDash val="solid"/>
            <a:round/>
            <a:headEnd type="none" w="sm" len="sm"/>
            <a:tailEnd type="none" w="sm" len="sm"/>
          </a:ln>
        </p:spPr>
      </p:cxnSp>
      <p:cxnSp>
        <p:nvCxnSpPr>
          <p:cNvPr id="231" name="Google Shape;231;p36"/>
          <p:cNvCxnSpPr/>
          <p:nvPr/>
        </p:nvCxnSpPr>
        <p:spPr>
          <a:xfrm>
            <a:off x="5151440" y="3916976"/>
            <a:ext cx="4897440" cy="0"/>
          </a:xfrm>
          <a:prstGeom prst="straightConnector1">
            <a:avLst/>
          </a:prstGeom>
          <a:noFill/>
          <a:ln w="9525" cap="flat" cmpd="sng">
            <a:solidFill>
              <a:srgbClr val="FF0000"/>
            </a:solidFill>
            <a:prstDash val="solid"/>
            <a:round/>
            <a:headEnd type="none" w="sm" len="sm"/>
            <a:tailEnd type="none" w="sm" len="sm"/>
          </a:ln>
        </p:spPr>
      </p:cxnSp>
      <p:cxnSp>
        <p:nvCxnSpPr>
          <p:cNvPr id="232" name="Google Shape;232;p36"/>
          <p:cNvCxnSpPr/>
          <p:nvPr/>
        </p:nvCxnSpPr>
        <p:spPr>
          <a:xfrm>
            <a:off x="10191388" y="3625487"/>
            <a:ext cx="24960" cy="272160"/>
          </a:xfrm>
          <a:prstGeom prst="straightConnector1">
            <a:avLst/>
          </a:prstGeom>
          <a:noFill/>
          <a:ln w="9525" cap="flat" cmpd="sng">
            <a:solidFill>
              <a:srgbClr val="3B7FF2"/>
            </a:solidFill>
            <a:prstDash val="solid"/>
            <a:round/>
            <a:headEnd type="triangle" w="med" len="med"/>
            <a:tailEnd type="triangle" w="med" len="med"/>
          </a:ln>
        </p:spPr>
      </p:cxnSp>
      <p:sp>
        <p:nvSpPr>
          <p:cNvPr id="233" name="Google Shape;233;p36"/>
          <p:cNvSpPr txBox="1"/>
          <p:nvPr/>
        </p:nvSpPr>
        <p:spPr>
          <a:xfrm>
            <a:off x="10281557" y="3606801"/>
            <a:ext cx="3291840" cy="369283"/>
          </a:xfrm>
          <a:prstGeom prst="rect">
            <a:avLst/>
          </a:prstGeom>
          <a:noFill/>
          <a:ln>
            <a:noFill/>
          </a:ln>
        </p:spPr>
        <p:txBody>
          <a:bodyPr spcFirstLastPara="1" wrap="square" lIns="109720" tIns="54840" rIns="109720" bIns="54840" anchor="t" anchorCtr="0">
            <a:spAutoFit/>
          </a:bodyPr>
          <a:lstStyle/>
          <a:p>
            <a:pPr defTabSz="1097280"/>
            <a:r>
              <a:rPr lang="no" sz="1680">
                <a:solidFill>
                  <a:srgbClr val="7F7F7F"/>
                </a:solidFill>
                <a:latin typeface="Arial"/>
                <a:ea typeface="Arial"/>
                <a:cs typeface="Arial"/>
                <a:sym typeface="Arial"/>
              </a:rPr>
              <a:t>0,41 SD</a:t>
            </a:r>
            <a:endParaRPr sz="2880">
              <a:solidFill>
                <a:prstClr val="black"/>
              </a:solidFill>
              <a:latin typeface="Aptos" panose="02110004020202020204"/>
            </a:endParaRPr>
          </a:p>
        </p:txBody>
      </p:sp>
      <p:sp>
        <p:nvSpPr>
          <p:cNvPr id="234" name="Google Shape;234;p36"/>
          <p:cNvSpPr txBox="1"/>
          <p:nvPr/>
        </p:nvSpPr>
        <p:spPr>
          <a:xfrm>
            <a:off x="11670879" y="2464001"/>
            <a:ext cx="2809115" cy="2511408"/>
          </a:xfrm>
          <a:prstGeom prst="rect">
            <a:avLst/>
          </a:prstGeom>
          <a:noFill/>
          <a:ln>
            <a:noFill/>
          </a:ln>
        </p:spPr>
        <p:txBody>
          <a:bodyPr spcFirstLastPara="1" wrap="square" lIns="146280" tIns="146280" rIns="146280" bIns="146280" anchor="t" anchorCtr="0">
            <a:spAutoFit/>
          </a:bodyPr>
          <a:lstStyle/>
          <a:p>
            <a:pPr defTabSz="1097280"/>
            <a:r>
              <a:rPr lang="no" sz="2880" dirty="0">
                <a:solidFill>
                  <a:prstClr val="black"/>
                </a:solidFill>
                <a:latin typeface="Aptos" panose="02110004020202020204"/>
              </a:rPr>
              <a:t>Consapevolezza situazionale ridotta a causa delle dimensioni dello schermo e del multitasking?</a:t>
            </a:r>
            <a:endParaRPr sz="2880" dirty="0">
              <a:solidFill>
                <a:prstClr val="black"/>
              </a:solidFill>
              <a:latin typeface="Aptos" panose="02110004020202020204"/>
            </a:endParaRPr>
          </a:p>
        </p:txBody>
      </p:sp>
    </p:spTree>
    <p:extLst>
      <p:ext uri="{BB962C8B-B14F-4D97-AF65-F5344CB8AC3E}">
        <p14:creationId xmlns:p14="http://schemas.microsoft.com/office/powerpoint/2010/main" val="2282491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73.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C75A-6CA1-B129-9C66-ADAF922B3BE0}"/>
              </a:ext>
            </a:extLst>
          </p:cNvPr>
          <p:cNvSpPr>
            <a:spLocks noGrp="1"/>
          </p:cNvSpPr>
          <p:nvPr>
            <p:ph type="title"/>
          </p:nvPr>
        </p:nvSpPr>
        <p:spPr/>
        <p:txBody>
          <a:bodyPr/>
          <a:lstStyle/>
          <a:p>
            <a:endParaRPr lang="et-EE" dirty="0"/>
          </a:p>
        </p:txBody>
      </p:sp>
      <p:sp>
        <p:nvSpPr>
          <p:cNvPr id="3" name="Content Placeholder 2">
            <a:extLst>
              <a:ext uri="{FF2B5EF4-FFF2-40B4-BE49-F238E27FC236}">
                <a16:creationId xmlns:a16="http://schemas.microsoft.com/office/drawing/2014/main" id="{0DAEB7EE-ECA7-D52A-C919-E720E9AA6754}"/>
              </a:ext>
            </a:extLst>
          </p:cNvPr>
          <p:cNvSpPr>
            <a:spLocks noGrp="1"/>
          </p:cNvSpPr>
          <p:nvPr>
            <p:ph idx="1"/>
          </p:nvPr>
        </p:nvSpPr>
        <p:spPr/>
        <p:txBody>
          <a:bodyPr/>
          <a:lstStyle/>
          <a:p>
            <a:endParaRPr lang="et-EE"/>
          </a:p>
        </p:txBody>
      </p:sp>
      <p:sp>
        <p:nvSpPr>
          <p:cNvPr id="4" name="Date Placeholder 3">
            <a:extLst>
              <a:ext uri="{FF2B5EF4-FFF2-40B4-BE49-F238E27FC236}">
                <a16:creationId xmlns:a16="http://schemas.microsoft.com/office/drawing/2014/main" id="{B9C71434-2D77-E14B-B043-5DF1567A2DB4}"/>
              </a:ext>
            </a:extLst>
          </p:cNvPr>
          <p:cNvSpPr>
            <a:spLocks noGrp="1"/>
          </p:cNvSpPr>
          <p:nvPr>
            <p:ph type="dt" sz="half" idx="10"/>
          </p:nvPr>
        </p:nvSpPr>
        <p:spPr>
          <a:xfrm>
            <a:off x="0" y="0"/>
            <a:ext cx="0" cy="0"/>
          </a:xfr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548640" algn="l" rtl="0" eaLnBrk="0" fontAlgn="base" hangingPunct="0">
              <a:spcBef>
                <a:spcPct val="0"/>
              </a:spcBef>
              <a:spcAft>
                <a:spcPct val="0"/>
              </a:spcAft>
              <a:defRPr kern="1200">
                <a:solidFill>
                  <a:schemeClr val="tx1"/>
                </a:solidFill>
                <a:latin typeface="Calibri" pitchFamily="34" charset="0"/>
                <a:ea typeface="+mn-ea"/>
                <a:cs typeface="+mn-cs"/>
              </a:defRPr>
            </a:lvl2pPr>
            <a:lvl3pPr marL="1097280" algn="l" rtl="0" eaLnBrk="0" fontAlgn="base" hangingPunct="0">
              <a:spcBef>
                <a:spcPct val="0"/>
              </a:spcBef>
              <a:spcAft>
                <a:spcPct val="0"/>
              </a:spcAft>
              <a:defRPr kern="1200">
                <a:solidFill>
                  <a:schemeClr val="tx1"/>
                </a:solidFill>
                <a:latin typeface="Calibri" pitchFamily="34" charset="0"/>
                <a:ea typeface="+mn-ea"/>
                <a:cs typeface="+mn-cs"/>
              </a:defRPr>
            </a:lvl3pPr>
            <a:lvl4pPr marL="1645920" algn="l" rtl="0" eaLnBrk="0" fontAlgn="base" hangingPunct="0">
              <a:spcBef>
                <a:spcPct val="0"/>
              </a:spcBef>
              <a:spcAft>
                <a:spcPct val="0"/>
              </a:spcAft>
              <a:defRPr kern="1200">
                <a:solidFill>
                  <a:schemeClr val="tx1"/>
                </a:solidFill>
                <a:latin typeface="Calibri" pitchFamily="34" charset="0"/>
                <a:ea typeface="+mn-ea"/>
                <a:cs typeface="+mn-cs"/>
              </a:defRPr>
            </a:lvl4pPr>
            <a:lvl5pPr marL="2194560" algn="l" rtl="0" eaLnBrk="0" fontAlgn="base" hangingPunct="0">
              <a:spcBef>
                <a:spcPct val="0"/>
              </a:spcBef>
              <a:spcAft>
                <a:spcPct val="0"/>
              </a:spcAft>
              <a:defRPr kern="1200">
                <a:solidFill>
                  <a:schemeClr val="tx1"/>
                </a:solidFill>
                <a:latin typeface="Calibri" pitchFamily="34" charset="0"/>
                <a:ea typeface="+mn-ea"/>
                <a:cs typeface="+mn-cs"/>
              </a:defRPr>
            </a:lvl5pPr>
            <a:lvl6pPr marL="2743200" algn="l" defTabSz="1097280" rtl="0" eaLnBrk="1" latinLnBrk="0" hangingPunct="1">
              <a:defRPr kern="1200">
                <a:solidFill>
                  <a:schemeClr val="tx1"/>
                </a:solidFill>
                <a:latin typeface="Calibri" pitchFamily="34" charset="0"/>
                <a:ea typeface="+mn-ea"/>
                <a:cs typeface="+mn-cs"/>
              </a:defRPr>
            </a:lvl6pPr>
            <a:lvl7pPr marL="3291840" algn="l" defTabSz="1097280" rtl="0" eaLnBrk="1" latinLnBrk="0" hangingPunct="1">
              <a:defRPr kern="1200">
                <a:solidFill>
                  <a:schemeClr val="tx1"/>
                </a:solidFill>
                <a:latin typeface="Calibri" pitchFamily="34" charset="0"/>
                <a:ea typeface="+mn-ea"/>
                <a:cs typeface="+mn-cs"/>
              </a:defRPr>
            </a:lvl7pPr>
            <a:lvl8pPr marL="3840480" algn="l" defTabSz="1097280" rtl="0" eaLnBrk="1" latinLnBrk="0" hangingPunct="1">
              <a:defRPr kern="1200">
                <a:solidFill>
                  <a:schemeClr val="tx1"/>
                </a:solidFill>
                <a:latin typeface="Calibri" pitchFamily="34" charset="0"/>
                <a:ea typeface="+mn-ea"/>
                <a:cs typeface="+mn-cs"/>
              </a:defRPr>
            </a:lvl8pPr>
            <a:lvl9pPr marL="4389120" algn="l" defTabSz="1097280" rtl="0" eaLnBrk="1" latinLnBrk="0" hangingPunct="1">
              <a:defRPr kern="1200">
                <a:solidFill>
                  <a:schemeClr val="tx1"/>
                </a:solidFill>
                <a:latin typeface="Calibri" pitchFamily="34" charset="0"/>
                <a:ea typeface="+mn-ea"/>
                <a:cs typeface="+mn-cs"/>
              </a:defRPr>
            </a:lvl9pPr>
          </a:lstStyle>
          <a:p>
            <a:pPr defTabSz="1097280">
              <a:defRPr/>
            </a:pPr>
            <a:endParaRPr lang="nb-NO" sz="2160" dirty="0">
              <a:solidFill>
                <a:prstClr val="black"/>
              </a:solidFill>
            </a:endParaRPr>
          </a:p>
        </p:txBody>
      </p:sp>
      <p:sp>
        <p:nvSpPr>
          <p:cNvPr id="5" name="Slide Number Placeholder 4">
            <a:extLst>
              <a:ext uri="{FF2B5EF4-FFF2-40B4-BE49-F238E27FC236}">
                <a16:creationId xmlns:a16="http://schemas.microsoft.com/office/drawing/2014/main" id="{6CADA3FE-FDA7-624C-D45B-16D4D39359CA}"/>
              </a:ext>
            </a:extLst>
          </p:cNvPr>
          <p:cNvSpPr>
            <a:spLocks noGrp="1"/>
          </p:cNvSpPr>
          <p:nvPr>
            <p:ph type="sldNum" sz="quarter" idx="12"/>
          </p:nvPr>
        </p:nvSpPr>
        <p:spPr>
          <a:xfrm>
            <a:off x="0" y="0"/>
            <a:ext cx="0" cy="0"/>
          </a:xfr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548640" algn="l" rtl="0" eaLnBrk="0" fontAlgn="base" hangingPunct="0">
              <a:spcBef>
                <a:spcPct val="0"/>
              </a:spcBef>
              <a:spcAft>
                <a:spcPct val="0"/>
              </a:spcAft>
              <a:defRPr kern="1200">
                <a:solidFill>
                  <a:schemeClr val="tx1"/>
                </a:solidFill>
                <a:latin typeface="Calibri" pitchFamily="34" charset="0"/>
                <a:ea typeface="+mn-ea"/>
                <a:cs typeface="+mn-cs"/>
              </a:defRPr>
            </a:lvl2pPr>
            <a:lvl3pPr marL="1097280" algn="l" rtl="0" eaLnBrk="0" fontAlgn="base" hangingPunct="0">
              <a:spcBef>
                <a:spcPct val="0"/>
              </a:spcBef>
              <a:spcAft>
                <a:spcPct val="0"/>
              </a:spcAft>
              <a:defRPr kern="1200">
                <a:solidFill>
                  <a:schemeClr val="tx1"/>
                </a:solidFill>
                <a:latin typeface="Calibri" pitchFamily="34" charset="0"/>
                <a:ea typeface="+mn-ea"/>
                <a:cs typeface="+mn-cs"/>
              </a:defRPr>
            </a:lvl3pPr>
            <a:lvl4pPr marL="1645920" algn="l" rtl="0" eaLnBrk="0" fontAlgn="base" hangingPunct="0">
              <a:spcBef>
                <a:spcPct val="0"/>
              </a:spcBef>
              <a:spcAft>
                <a:spcPct val="0"/>
              </a:spcAft>
              <a:defRPr kern="1200">
                <a:solidFill>
                  <a:schemeClr val="tx1"/>
                </a:solidFill>
                <a:latin typeface="Calibri" pitchFamily="34" charset="0"/>
                <a:ea typeface="+mn-ea"/>
                <a:cs typeface="+mn-cs"/>
              </a:defRPr>
            </a:lvl4pPr>
            <a:lvl5pPr marL="2194560" algn="l" rtl="0" eaLnBrk="0" fontAlgn="base" hangingPunct="0">
              <a:spcBef>
                <a:spcPct val="0"/>
              </a:spcBef>
              <a:spcAft>
                <a:spcPct val="0"/>
              </a:spcAft>
              <a:defRPr kern="1200">
                <a:solidFill>
                  <a:schemeClr val="tx1"/>
                </a:solidFill>
                <a:latin typeface="Calibri" pitchFamily="34" charset="0"/>
                <a:ea typeface="+mn-ea"/>
                <a:cs typeface="+mn-cs"/>
              </a:defRPr>
            </a:lvl5pPr>
            <a:lvl6pPr marL="2743200" algn="l" defTabSz="1097280" rtl="0" eaLnBrk="1" latinLnBrk="0" hangingPunct="1">
              <a:defRPr kern="1200">
                <a:solidFill>
                  <a:schemeClr val="tx1"/>
                </a:solidFill>
                <a:latin typeface="Calibri" pitchFamily="34" charset="0"/>
                <a:ea typeface="+mn-ea"/>
                <a:cs typeface="+mn-cs"/>
              </a:defRPr>
            </a:lvl6pPr>
            <a:lvl7pPr marL="3291840" algn="l" defTabSz="1097280" rtl="0" eaLnBrk="1" latinLnBrk="0" hangingPunct="1">
              <a:defRPr kern="1200">
                <a:solidFill>
                  <a:schemeClr val="tx1"/>
                </a:solidFill>
                <a:latin typeface="Calibri" pitchFamily="34" charset="0"/>
                <a:ea typeface="+mn-ea"/>
                <a:cs typeface="+mn-cs"/>
              </a:defRPr>
            </a:lvl7pPr>
            <a:lvl8pPr marL="3840480" algn="l" defTabSz="1097280" rtl="0" eaLnBrk="1" latinLnBrk="0" hangingPunct="1">
              <a:defRPr kern="1200">
                <a:solidFill>
                  <a:schemeClr val="tx1"/>
                </a:solidFill>
                <a:latin typeface="Calibri" pitchFamily="34" charset="0"/>
                <a:ea typeface="+mn-ea"/>
                <a:cs typeface="+mn-cs"/>
              </a:defRPr>
            </a:lvl8pPr>
            <a:lvl9pPr marL="4389120" algn="l" defTabSz="1097280" rtl="0" eaLnBrk="1" latinLnBrk="0" hangingPunct="1">
              <a:defRPr kern="1200">
                <a:solidFill>
                  <a:schemeClr val="tx1"/>
                </a:solidFill>
                <a:latin typeface="Calibri" pitchFamily="34" charset="0"/>
                <a:ea typeface="+mn-ea"/>
                <a:cs typeface="+mn-cs"/>
              </a:defRPr>
            </a:lvl9pPr>
          </a:lstStyle>
          <a:p>
            <a:pPr defTabSz="1097280">
              <a:defRPr/>
            </a:pPr>
            <a:fld id="{A6E6339C-DE17-4E4C-B690-AB7E8B8C7D3B}" type="slidenum">
              <a:rPr lang="nb-NO" sz="2160">
                <a:solidFill>
                  <a:prstClr val="black"/>
                </a:solidFill>
              </a:rPr>
              <a:t>73</a:t>
            </a:fld>
            <a:endParaRPr lang="nb-NO" sz="2160">
              <a:solidFill>
                <a:prstClr val="black"/>
              </a:solidFill>
            </a:endParaRPr>
          </a:p>
        </p:txBody>
      </p:sp>
      <p:pic>
        <p:nvPicPr>
          <p:cNvPr id="7" name="Picture 6">
            <a:extLst>
              <a:ext uri="{FF2B5EF4-FFF2-40B4-BE49-F238E27FC236}">
                <a16:creationId xmlns:a16="http://schemas.microsoft.com/office/drawing/2014/main" id="{DCD06278-954E-9176-2803-6DF53151DD08}"/>
              </a:ext>
            </a:extLst>
          </p:cNvPr>
          <p:cNvPicPr>
            <a:picLocks noChangeAspect="1"/>
          </p:cNvPicPr>
          <p:nvPr/>
        </p:nvPicPr>
        <p:blipFill>
          <a:blip r:embed="rId2"/>
          <a:stretch>
            <a:fillRect/>
          </a:stretch>
        </p:blipFill>
        <p:spPr>
          <a:xfrm>
            <a:off x="2137410" y="1485900"/>
            <a:ext cx="9715500" cy="4709160"/>
          </a:xfrm>
          <a:prstGeom prst="rect">
            <a:avLst/>
          </a:prstGeom>
        </p:spPr>
      </p:pic>
    </p:spTree>
    <p:extLst>
      <p:ext uri="{BB962C8B-B14F-4D97-AF65-F5344CB8AC3E}">
        <p14:creationId xmlns:p14="http://schemas.microsoft.com/office/powerpoint/2010/main" val="487134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74.xml><?xml version="1.0" encoding="utf-8"?>
<p:sld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498720" y="712040"/>
            <a:ext cx="13632960" cy="916320"/>
          </a:xfrm>
          <a:prstGeom prst="rect">
            <a:avLst/>
          </a:prstGeom>
        </p:spPr>
        <p:txBody>
          <a:bodyPr spcFirstLastPara="1" vert="horz" wrap="square" lIns="146280" tIns="146280" rIns="146280" bIns="146280" rtlCol="0" anchor="t" anchorCtr="0">
            <a:normAutofit fontScale="90000"/>
          </a:bodyPr>
          <a:lstStyle/>
          <a:p>
            <a:r>
              <a:rPr lang="en-GB"/>
              <a:t>Dipendenza/Indipendenza dal campo</a:t>
            </a:r>
            <a:endParaRPr/>
          </a:p>
        </p:txBody>
      </p:sp>
      <p:sp>
        <p:nvSpPr>
          <p:cNvPr id="92" name="Google Shape;92;p18"/>
          <p:cNvSpPr txBox="1">
            <a:spLocks noGrp="1"/>
          </p:cNvSpPr>
          <p:nvPr>
            <p:ph type="body" idx="1"/>
          </p:nvPr>
        </p:nvSpPr>
        <p:spPr>
          <a:xfrm>
            <a:off x="498720" y="1843960"/>
            <a:ext cx="13632960" cy="5466240"/>
          </a:xfrm>
          <a:prstGeom prst="rect">
            <a:avLst/>
          </a:prstGeom>
        </p:spPr>
        <p:txBody>
          <a:bodyPr spcFirstLastPara="1" vert="horz" wrap="square" lIns="146280" tIns="146280" rIns="146280" bIns="146280" rtlCol="0" anchor="t" anchorCtr="0">
            <a:normAutofit lnSpcReduction="10000"/>
          </a:bodyPr>
          <a:lstStyle/>
          <a:p>
            <a:pPr marL="0" indent="0">
              <a:buNone/>
            </a:pPr>
            <a:r>
              <a:rPr lang="en-GB" dirty="0"/>
              <a:t>Eta</a:t>
            </a:r>
            <a:endParaRPr dirty="0"/>
          </a:p>
          <a:p>
            <a:pPr marL="0" indent="0">
              <a:spcBef>
                <a:spcPts val="1920"/>
              </a:spcBef>
              <a:buNone/>
            </a:pPr>
            <a:endParaRPr dirty="0"/>
          </a:p>
          <a:p>
            <a:pPr marL="0" indent="0">
              <a:spcBef>
                <a:spcPts val="1920"/>
              </a:spcBef>
              <a:buNone/>
            </a:pPr>
            <a:endParaRPr dirty="0"/>
          </a:p>
          <a:p>
            <a:pPr marL="0" indent="0">
              <a:spcBef>
                <a:spcPts val="1920"/>
              </a:spcBef>
              <a:buNone/>
            </a:pPr>
            <a:endParaRPr dirty="0"/>
          </a:p>
          <a:p>
            <a:pPr marL="0" indent="0">
              <a:spcBef>
                <a:spcPts val="1920"/>
              </a:spcBef>
              <a:buNone/>
            </a:pPr>
            <a:endParaRPr dirty="0"/>
          </a:p>
          <a:p>
            <a:pPr marL="0" indent="0">
              <a:spcBef>
                <a:spcPts val="1920"/>
              </a:spcBef>
              <a:spcAft>
                <a:spcPts val="1920"/>
              </a:spcAft>
              <a:buNone/>
            </a:pPr>
            <a:r>
              <a:rPr lang="en-GB" dirty="0"/>
              <a:t>DV: DF correttamente identificato</a:t>
            </a:r>
          </a:p>
          <a:p>
            <a:pPr marL="0" indent="0">
              <a:spcBef>
                <a:spcPts val="1920"/>
              </a:spcBef>
              <a:spcAft>
                <a:spcPts val="1920"/>
              </a:spcAft>
              <a:buNone/>
            </a:pPr>
            <a:r>
              <a:rPr lang="en-GB" dirty="0"/>
              <a:t>η</a:t>
            </a:r>
            <a:r>
              <a:rPr lang="en-GB" baseline="30000" dirty="0"/>
              <a:t>2</a:t>
            </a:r>
            <a:r>
              <a:rPr lang="en-GB" dirty="0"/>
              <a:t> =.06</a:t>
            </a:r>
            <a:endParaRPr dirty="0"/>
          </a:p>
        </p:txBody>
      </p:sp>
      <p:pic>
        <p:nvPicPr>
          <p:cNvPr id="93" name="Google Shape;93;p18"/>
          <p:cNvPicPr preferRelativeResize="0"/>
          <p:nvPr/>
        </p:nvPicPr>
        <p:blipFill>
          <a:blip r:embed="rId3">
            <a:alphaModFix/>
          </a:blip>
          <a:stretch>
            <a:fillRect/>
          </a:stretch>
        </p:blipFill>
        <p:spPr>
          <a:xfrm>
            <a:off x="498720" y="1843942"/>
            <a:ext cx="7406640" cy="2849880"/>
          </a:xfrm>
          <a:prstGeom prst="rect">
            <a:avLst/>
          </a:prstGeom>
          <a:noFill/>
          <a:ln>
            <a:noFill/>
          </a:ln>
        </p:spPr>
      </p:pic>
      <p:pic>
        <p:nvPicPr>
          <p:cNvPr id="94" name="Google Shape;94;p18"/>
          <p:cNvPicPr preferRelativeResize="0"/>
          <p:nvPr/>
        </p:nvPicPr>
        <p:blipFill>
          <a:blip r:embed="rId4">
            <a:alphaModFix/>
          </a:blip>
          <a:stretch>
            <a:fillRect/>
          </a:stretch>
        </p:blipFill>
        <p:spPr>
          <a:xfrm>
            <a:off x="7315182" y="1628341"/>
            <a:ext cx="6995160" cy="35204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75.xml><?xml version="1.0" encoding="utf-8"?>
<p:sld xmlns:a14="http://schemas.microsoft.com/office/drawing/2010/main"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43842" y="243842"/>
            <a:ext cx="9921239" cy="6553199"/>
          </a:xfrm>
          <a:prstGeom prst="rect">
            <a:avLst/>
          </a:prstGeom>
          <a:noFill/>
          <a:ln>
            <a:noFill/>
          </a:ln>
        </p:spPr>
      </p:pic>
      <p:sp>
        <p:nvSpPr>
          <p:cNvPr id="149" name="Google Shape;149;p26"/>
          <p:cNvSpPr txBox="1"/>
          <p:nvPr/>
        </p:nvSpPr>
        <p:spPr>
          <a:xfrm>
            <a:off x="6373933" y="4567322"/>
            <a:ext cx="2031935" cy="738615"/>
          </a:xfrm>
          <a:prstGeom prst="rect">
            <a:avLst/>
          </a:prstGeom>
          <a:noFill/>
          <a:ln>
            <a:noFill/>
          </a:ln>
        </p:spPr>
        <p:txBody>
          <a:bodyPr spcFirstLastPara="1" wrap="square" lIns="146280" tIns="146280" rIns="146280" bIns="146280" anchor="t" anchorCtr="0">
            <a:spAutoFit/>
          </a:bodyPr>
          <a:lstStyle/>
          <a:p>
            <a:pPr defTabSz="1097280">
              <a:defRPr/>
            </a:pPr>
            <a:r>
              <a:rPr lang="en-GB" sz="1440" dirty="0">
                <a:solidFill>
                  <a:prstClr val="black"/>
                </a:solidFill>
                <a:latin typeface="Calibri" panose="020F0502020204030204"/>
              </a:rPr>
              <a:t>0=maschio</a:t>
            </a:r>
            <a:endParaRPr sz="1440" dirty="0">
              <a:solidFill>
                <a:prstClr val="black"/>
              </a:solidFill>
              <a:latin typeface="Calibri" panose="020F0502020204030204"/>
            </a:endParaRPr>
          </a:p>
          <a:p>
            <a:pPr defTabSz="1097280">
              <a:defRPr/>
            </a:pPr>
            <a:r>
              <a:rPr lang="en-GB" sz="1440" dirty="0">
                <a:solidFill>
                  <a:prstClr val="black"/>
                </a:solidFill>
                <a:latin typeface="Calibri" panose="020F0502020204030204"/>
              </a:rPr>
              <a:t>1=femmina</a:t>
            </a:r>
            <a:endParaRPr sz="1440" dirty="0">
              <a:solidFill>
                <a:prstClr val="black"/>
              </a:solidFill>
              <a:latin typeface="Calibri" panose="020F0502020204030204"/>
            </a:endParaRPr>
          </a:p>
        </p:txBody>
      </p:sp>
      <p:sp>
        <p:nvSpPr>
          <p:cNvPr id="2" name="Oval 1">
            <a:extLst>
              <a:ext uri="{FF2B5EF4-FFF2-40B4-BE49-F238E27FC236}">
                <a16:creationId xmlns:a16="http://schemas.microsoft.com/office/drawing/2014/main" id="{C092F78D-C335-42AF-B228-0A3A967E4792}"/>
              </a:ext>
            </a:extLst>
          </p:cNvPr>
          <p:cNvSpPr/>
          <p:nvPr/>
        </p:nvSpPr>
        <p:spPr>
          <a:xfrm>
            <a:off x="3002280" y="5013960"/>
            <a:ext cx="1021080" cy="6096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
        <p:nvSpPr>
          <p:cNvPr id="9" name="Oval 8">
            <a:extLst>
              <a:ext uri="{FF2B5EF4-FFF2-40B4-BE49-F238E27FC236}">
                <a16:creationId xmlns:a16="http://schemas.microsoft.com/office/drawing/2014/main" id="{8A6DC283-F3AE-4BD7-AD67-64FDDB40EBFC}"/>
              </a:ext>
            </a:extLst>
          </p:cNvPr>
          <p:cNvSpPr/>
          <p:nvPr/>
        </p:nvSpPr>
        <p:spPr>
          <a:xfrm>
            <a:off x="3002280" y="5958840"/>
            <a:ext cx="1021080" cy="6096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76.xml><?xml version="1.0" encoding="utf-8"?>
<p:sld xmlns:a16="http://schemas.microsoft.com/office/drawing/2014/main" xmlns:adec="http://schemas.microsoft.com/office/drawing/2017/decorative" xmlns:p16="http://schemas.microsoft.com/office/powerpoint/2015/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9"/>
        <p:cNvGrpSpPr/>
        <p:nvPr/>
      </p:nvGrpSpPr>
      <p:grpSpPr>
        <a:xfrm>
          <a:off x="0" y="0"/>
          <a:ext cx="0" cy="0"/>
          <a:chOff x="0" y="0"/>
          <a:chExt cx="0" cy="0"/>
        </a:xfrm>
      </p:grpSpPr>
      <p:sp>
        <p:nvSpPr>
          <p:cNvPr id="247" name="Rectangle 24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2" name="Picture 1" descr="A finger touching a screen&#10;&#10;Description automatically generated">
            <a:extLst>
              <a:ext uri="{FF2B5EF4-FFF2-40B4-BE49-F238E27FC236}">
                <a16:creationId xmlns:a16="http://schemas.microsoft.com/office/drawing/2014/main" id="{A37FEFE9-54DD-3EB9-6668-9567B0D7E60A}"/>
              </a:ext>
            </a:extLst>
          </p:cNvPr>
          <p:cNvPicPr>
            <a:picLocks noChangeAspect="1"/>
          </p:cNvPicPr>
          <p:nvPr/>
        </p:nvPicPr>
        <p:blipFill>
          <a:blip r:embed="rId3">
            <a:alphaModFix amt="35000"/>
          </a:blip>
          <a:srcRect/>
          <a:stretch/>
        </p:blipFill>
        <p:spPr>
          <a:xfrm>
            <a:off x="24" y="2"/>
            <a:ext cx="14630376" cy="8229599"/>
          </a:xfrm>
          <a:prstGeom prst="rect">
            <a:avLst/>
          </a:prstGeom>
        </p:spPr>
      </p:pic>
      <p:sp>
        <p:nvSpPr>
          <p:cNvPr id="240" name="Google Shape;240;p37"/>
          <p:cNvSpPr txBox="1">
            <a:spLocks noGrp="1"/>
          </p:cNvSpPr>
          <p:nvPr>
            <p:ph type="title"/>
          </p:nvPr>
        </p:nvSpPr>
        <p:spPr>
          <a:xfrm>
            <a:off x="1005839" y="1279035"/>
            <a:ext cx="7263546" cy="5671531"/>
          </a:xfrm>
          <a:prstGeom prst="rect">
            <a:avLst/>
          </a:prstGeom>
        </p:spPr>
        <p:txBody>
          <a:bodyPr spcFirstLastPara="1" vert="horz" lIns="146280" tIns="146280" rIns="146280" bIns="146280" rtlCol="0" anchor="ctr" anchorCtr="0">
            <a:normAutofit/>
          </a:bodyPr>
          <a:lstStyle/>
          <a:p>
            <a:pPr algn="r">
              <a:spcBef>
                <a:spcPts val="0"/>
              </a:spcBef>
              <a:buSzPts val="2800"/>
            </a:pPr>
            <a:r>
              <a:rPr lang="en-GB" sz="9600">
                <a:ln w="22225">
                  <a:solidFill>
                    <a:srgbClr val="FFFFFF"/>
                  </a:solidFill>
                </a:ln>
                <a:noFill/>
              </a:rPr>
              <a:t>Sommario</a:t>
            </a:r>
          </a:p>
        </p:txBody>
      </p:sp>
      <p:cxnSp>
        <p:nvCxnSpPr>
          <p:cNvPr id="249" name="Straight Connector 248">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5479" y="2743200"/>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41" name="Google Shape;241;p37"/>
          <p:cNvSpPr txBox="1">
            <a:spLocks noGrp="1"/>
          </p:cNvSpPr>
          <p:nvPr>
            <p:ph type="body" idx="1"/>
          </p:nvPr>
        </p:nvSpPr>
        <p:spPr>
          <a:xfrm>
            <a:off x="9041569" y="1279035"/>
            <a:ext cx="4632002" cy="5671531"/>
          </a:xfrm>
          <a:prstGeom prst="rect">
            <a:avLst/>
          </a:prstGeom>
        </p:spPr>
        <p:txBody>
          <a:bodyPr spcFirstLastPara="1" vert="horz" lIns="146280" tIns="146280" rIns="146280" bIns="146280" rtlCol="0" anchor="ctr" anchorCtr="0">
            <a:normAutofit/>
          </a:bodyPr>
          <a:lstStyle/>
          <a:p>
            <a:pPr marL="731502" indent="-548627">
              <a:spcBef>
                <a:spcPts val="0"/>
              </a:spcBef>
              <a:spcAft>
                <a:spcPts val="720"/>
              </a:spcAft>
              <a:buSzPts val="1800"/>
              <a:buChar char="●"/>
            </a:pPr>
            <a:r>
              <a:rPr lang="en-GB" sz="1920" dirty="0">
                <a:solidFill>
                  <a:srgbClr val="FFFFFF"/>
                </a:solidFill>
              </a:rPr>
              <a:t>Un conservatorismo sociale più forte è correlato a una minore capacità di riconoscere il DF. </a:t>
            </a:r>
          </a:p>
          <a:p>
            <a:pPr marL="731502" indent="-548627">
              <a:spcBef>
                <a:spcPts val="0"/>
              </a:spcBef>
              <a:spcAft>
                <a:spcPts val="720"/>
              </a:spcAft>
              <a:buSzPts val="1800"/>
              <a:buChar char="●"/>
            </a:pPr>
            <a:r>
              <a:rPr lang="en-GB" sz="1920" dirty="0">
                <a:solidFill>
                  <a:srgbClr val="FFFFFF"/>
                </a:solidFill>
              </a:rPr>
              <a:t>Più si è d'accordo con le affermazioni riportate, minore è la probabilità di riconoscere le imperfezioni tecniche che caratterizzano il DF.</a:t>
            </a:r>
          </a:p>
          <a:p>
            <a:pPr marL="731502" indent="-548627">
              <a:spcBef>
                <a:spcPts val="0"/>
              </a:spcBef>
              <a:spcAft>
                <a:spcPts val="720"/>
              </a:spcAft>
              <a:buSzPts val="1800"/>
              <a:buChar char="●"/>
            </a:pPr>
            <a:r>
              <a:rPr lang="en-GB" sz="1920" dirty="0">
                <a:solidFill>
                  <a:srgbClr val="FFFFFF"/>
                </a:solidFill>
              </a:rPr>
              <a:t>Le partecipanti di sesso femminile hanno mostrato capacità di riconoscimento del DF inferiori, il che è stato spiegato principalmente dalla mancanza di DF riconosciuti (mentre i clip autentici sono stati generalmente riconosciuti come tali).</a:t>
            </a:r>
          </a:p>
          <a:p>
            <a:pPr marL="731502" indent="-548627">
              <a:spcBef>
                <a:spcPts val="0"/>
              </a:spcBef>
              <a:spcAft>
                <a:spcPts val="720"/>
              </a:spcAft>
              <a:buSzPts val="1800"/>
              <a:buChar char="●"/>
            </a:pPr>
            <a:r>
              <a:rPr lang="en-GB" sz="1920" dirty="0">
                <a:solidFill>
                  <a:srgbClr val="FFFFFF"/>
                </a:solidFill>
              </a:rPr>
              <a:t>Le differenze di età non hanno mostrato alcun effetto rilevante sui risultati.</a:t>
            </a:r>
          </a:p>
          <a:p>
            <a:pPr marL="731502" indent="-548627">
              <a:spcBef>
                <a:spcPts val="0"/>
              </a:spcBef>
              <a:spcAft>
                <a:spcPts val="720"/>
              </a:spcAft>
              <a:buSzPts val="1800"/>
              <a:buChar char="●"/>
            </a:pPr>
            <a:r>
              <a:rPr lang="en-GB" sz="1920" dirty="0">
                <a:solidFill>
                  <a:srgbClr val="FFFFFF"/>
                </a:solidFill>
              </a:rPr>
              <a:t>I dispositivi più piccoli/portatili riducono le prestazioni di riconoscimento del DF.</a:t>
            </a:r>
          </a:p>
        </p:txBody>
      </p:sp>
      <p:sp>
        <p:nvSpPr>
          <p:cNvPr id="242" name="Google Shape;242;p37"/>
          <p:cNvSpPr txBox="1">
            <a:spLocks noGrp="1"/>
          </p:cNvSpPr>
          <p:nvPr>
            <p:ph type="sldNum" idx="12"/>
          </p:nvPr>
        </p:nvSpPr>
        <p:spPr>
          <a:xfrm>
            <a:off x="12543905" y="7627621"/>
            <a:ext cx="1080654" cy="438150"/>
          </a:xfrm>
          <a:prstGeom prst="rect">
            <a:avLst/>
          </a:prstGeom>
        </p:spPr>
        <p:txBody>
          <a:bodyPr spcFirstLastPara="1" vert="horz" lIns="146280" tIns="146280" rIns="146280" bIns="146280" rtlCol="0" anchor="ctr" anchorCtr="0">
            <a:normAutofit/>
          </a:bodyPr>
          <a:lstStyle/>
          <a:p>
            <a:pPr defTabSz="1097280">
              <a:lnSpc>
                <a:spcPct val="90000"/>
              </a:lnSpc>
              <a:spcAft>
                <a:spcPts val="720"/>
              </a:spcAft>
              <a:buSzPct val="100000"/>
            </a:pPr>
            <a:fld id="{00000000-1234-1234-1234-123412341234}" type="slidenum">
              <a:rPr lang="no" sz="360">
                <a:solidFill>
                  <a:srgbClr val="FFFFFF"/>
                </a:solidFill>
                <a:latin typeface="Aptos" panose="02110004020202020204"/>
              </a:rPr>
              <a:t>76</a:t>
            </a:fld>
            <a:endParaRPr lang="no" sz="360">
              <a:solidFill>
                <a:srgbClr val="FFFFFF"/>
              </a:solidFill>
              <a:latin typeface="Aptos" panose="02110004020202020204"/>
            </a:endParaRPr>
          </a:p>
        </p:txBody>
      </p:sp>
      <p:grpSp>
        <p:nvGrpSpPr>
          <p:cNvPr id="3" name="Group 2">
            <a:extLst>
              <a:ext uri="{FF2B5EF4-FFF2-40B4-BE49-F238E27FC236}">
                <a16:creationId xmlns:a16="http://schemas.microsoft.com/office/drawing/2014/main" id="{646DCE21-09B7-DE2C-9C5C-D37E8529B339}"/>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68FC7844-AAAF-9EFB-2B28-0BFB60F2EE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EBE9AC15-D48D-E873-EEA9-C96F4152AA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animEffect transition="in" filter="fade">
                                      <p:cBhvr>
                                        <p:cTn id="7" dur="500"/>
                                        <p:tgtEl>
                                          <p:spTgt spid="24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1">
                                            <p:txEl>
                                              <p:pRg st="1" end="1"/>
                                            </p:txEl>
                                          </p:spTgt>
                                        </p:tgtEl>
                                        <p:attrNameLst>
                                          <p:attrName>style.visibility</p:attrName>
                                        </p:attrNameLst>
                                      </p:cBhvr>
                                      <p:to>
                                        <p:strVal val="visible"/>
                                      </p:to>
                                    </p:set>
                                    <p:animEffect transition="in" filter="fade">
                                      <p:cBhvr>
                                        <p:cTn id="11" dur="500"/>
                                        <p:tgtEl>
                                          <p:spTgt spid="241">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1">
                                            <p:txEl>
                                              <p:pRg st="2" end="2"/>
                                            </p:txEl>
                                          </p:spTgt>
                                        </p:tgtEl>
                                        <p:attrNameLst>
                                          <p:attrName>style.visibility</p:attrName>
                                        </p:attrNameLst>
                                      </p:cBhvr>
                                      <p:to>
                                        <p:strVal val="visible"/>
                                      </p:to>
                                    </p:set>
                                    <p:animEffect transition="in" filter="fade">
                                      <p:cBhvr>
                                        <p:cTn id="15" dur="500"/>
                                        <p:tgtEl>
                                          <p:spTgt spid="241">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1">
                                            <p:txEl>
                                              <p:pRg st="3" end="3"/>
                                            </p:txEl>
                                          </p:spTgt>
                                        </p:tgtEl>
                                        <p:attrNameLst>
                                          <p:attrName>style.visibility</p:attrName>
                                        </p:attrNameLst>
                                      </p:cBhvr>
                                      <p:to>
                                        <p:strVal val="visible"/>
                                      </p:to>
                                    </p:set>
                                    <p:animEffect transition="in" filter="fade">
                                      <p:cBhvr>
                                        <p:cTn id="19" dur="500"/>
                                        <p:tgtEl>
                                          <p:spTgt spid="241">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1">
                                            <p:txEl>
                                              <p:pRg st="4" end="4"/>
                                            </p:txEl>
                                          </p:spTgt>
                                        </p:tgtEl>
                                        <p:attrNameLst>
                                          <p:attrName>style.visibility</p:attrName>
                                        </p:attrNameLst>
                                      </p:cBhvr>
                                      <p:to>
                                        <p:strVal val="visible"/>
                                      </p:to>
                                    </p:set>
                                    <p:animEffect transition="in" filter="fade">
                                      <p:cBhvr>
                                        <p:cTn id="23" dur="500"/>
                                        <p:tgtEl>
                                          <p:spTgt spid="2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uiExpand="1" build="p"/>
    </p:bldLst>
  </p:timing>
</p:sld>
</file>

<file path=ppt/slides/slide77.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gradFill rotWithShape="1">
          <a:gsLst>
            <a:gs pos="0">
              <a:schemeClr val="bg1">
                <a:tint val="90000"/>
                <a:shade val="96000"/>
                <a:hueMod val="100000"/>
                <a:satMod val="180000"/>
                <a:lumMod val="110000"/>
              </a:schemeClr>
            </a:gs>
            <a:gs pos="100000">
              <a:schemeClr val="bg1">
                <a:shade val="96000"/>
                <a:satMod val="160000"/>
                <a:lumMod val="100000"/>
              </a:schemeClr>
            </a:gs>
          </a:gsLst>
          <a:lin ang="474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C3EB6AA-E68C-74A5-1493-7C410EE4F6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28186" y="12"/>
            <a:ext cx="10402214" cy="8229588"/>
          </a:xfrm>
          <a:prstGeom prst="rect">
            <a:avLst/>
          </a:prstGeom>
        </p:spPr>
      </p:pic>
      <p:sp>
        <p:nvSpPr>
          <p:cNvPr id="7" name="Content Placeholder 6">
            <a:extLst>
              <a:ext uri="{FF2B5EF4-FFF2-40B4-BE49-F238E27FC236}">
                <a16:creationId xmlns:a16="http://schemas.microsoft.com/office/drawing/2014/main" id="{8914288A-4981-8521-32BC-2E2B500956C2}"/>
              </a:ext>
            </a:extLst>
          </p:cNvPr>
          <p:cNvSpPr>
            <a:spLocks/>
          </p:cNvSpPr>
          <p:nvPr/>
        </p:nvSpPr>
        <p:spPr>
          <a:xfrm>
            <a:off x="5577841" y="731521"/>
            <a:ext cx="7402831" cy="6217920"/>
          </a:xfrm>
          <a:prstGeom prst="rect">
            <a:avLst/>
          </a:prstGeom>
        </p:spPr>
        <p:txBody>
          <a:bodyPr/>
          <a:lstStyle/>
          <a:p>
            <a:pPr defTabSz="457182"/>
            <a:endParaRPr lang="en-GB">
              <a:solidFill>
                <a:prstClr val="white"/>
              </a:solidFill>
              <a:latin typeface="Calibri" panose="020F0502020204030204"/>
            </a:endParaRPr>
          </a:p>
        </p:txBody>
      </p:sp>
      <p:sp>
        <p:nvSpPr>
          <p:cNvPr id="8" name="Text Placeholder 7">
            <a:extLst>
              <a:ext uri="{FF2B5EF4-FFF2-40B4-BE49-F238E27FC236}">
                <a16:creationId xmlns:a16="http://schemas.microsoft.com/office/drawing/2014/main" id="{A6814068-5C95-262D-F521-210265BEB49A}"/>
              </a:ext>
            </a:extLst>
          </p:cNvPr>
          <p:cNvSpPr>
            <a:spLocks/>
          </p:cNvSpPr>
          <p:nvPr/>
        </p:nvSpPr>
        <p:spPr>
          <a:xfrm>
            <a:off x="822962" y="4135120"/>
            <a:ext cx="4417062" cy="2194560"/>
          </a:xfrm>
          <a:prstGeom prst="rect">
            <a:avLst/>
          </a:prstGeom>
        </p:spPr>
        <p:txBody>
          <a:bodyPr/>
          <a:lstStyle/>
          <a:p>
            <a:pPr defTabSz="457182"/>
            <a:endParaRPr lang="en-GB">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0CD306EE-A5B6-B9A5-B50A-2E406B11BC31}"/>
              </a:ext>
            </a:extLst>
          </p:cNvPr>
          <p:cNvSpPr>
            <a:spLocks/>
          </p:cNvSpPr>
          <p:nvPr/>
        </p:nvSpPr>
        <p:spPr>
          <a:xfrm>
            <a:off x="11149191" y="6359602"/>
            <a:ext cx="506747" cy="347376"/>
          </a:xfrm>
          <a:prstGeom prst="rect">
            <a:avLst/>
          </a:prstGeom>
        </p:spPr>
        <p:txBody>
          <a:bodyPr vert="horz" lIns="91440" tIns="45720" rIns="91440" bIns="45720" rtlCol="0" anchor="ctr">
            <a:normAutofit/>
          </a:bodyPr>
          <a:lstStyle/>
          <a:p>
            <a:pPr defTabSz="347458">
              <a:spcAft>
                <a:spcPts val="456"/>
              </a:spcAft>
            </a:pPr>
            <a:fld id="{83C72186-AF70-4CAA-BEA5-8C4411AE0AB1}" type="slidenum">
              <a:rPr lang="en-US" sz="760">
                <a:solidFill>
                  <a:srgbClr val="555555"/>
                </a:solidFill>
                <a:latin typeface="Calibri" panose="020F0502020204030204"/>
              </a:rPr>
              <a:t>77</a:t>
            </a:fld>
            <a:endParaRPr lang="en-US" sz="1000">
              <a:solidFill>
                <a:srgbClr val="FFFFFF"/>
              </a:solidFill>
              <a:latin typeface="Calibri" panose="020F0502020204030204"/>
            </a:endParaRPr>
          </a:p>
        </p:txBody>
      </p:sp>
      <p:sp>
        <p:nvSpPr>
          <p:cNvPr id="9" name="Title 8">
            <a:extLst>
              <a:ext uri="{FF2B5EF4-FFF2-40B4-BE49-F238E27FC236}">
                <a16:creationId xmlns:a16="http://schemas.microsoft.com/office/drawing/2014/main" id="{A87318F8-7718-6334-E098-854ED412A768}"/>
              </a:ext>
            </a:extLst>
          </p:cNvPr>
          <p:cNvSpPr>
            <a:spLocks noGrp="1"/>
          </p:cNvSpPr>
          <p:nvPr>
            <p:ph type="title"/>
          </p:nvPr>
        </p:nvSpPr>
        <p:spPr/>
        <p:txBody>
          <a:bodyPr>
            <a:normAutofit/>
          </a:bodyPr>
          <a:lstStyle/>
          <a:p>
            <a:r>
              <a:rPr lang="nb-NO" sz="4800" b="1" dirty="0"/>
              <a:t>Ora ci concentriamo su di te</a:t>
            </a:r>
            <a:endParaRPr lang="en-GB" sz="4800" b="1" dirty="0"/>
          </a:p>
        </p:txBody>
      </p:sp>
      <p:sp>
        <p:nvSpPr>
          <p:cNvPr id="12" name="Picture Placeholder 11">
            <a:extLst>
              <a:ext uri="{FF2B5EF4-FFF2-40B4-BE49-F238E27FC236}">
                <a16:creationId xmlns:a16="http://schemas.microsoft.com/office/drawing/2014/main" id="{ED454070-02BE-6211-12DA-0B6F2023D1BB}"/>
              </a:ext>
            </a:extLst>
          </p:cNvPr>
          <p:cNvSpPr>
            <a:spLocks noGrp="1"/>
          </p:cNvSpPr>
          <p:nvPr>
            <p:ph type="pic" idx="1"/>
          </p:nvPr>
        </p:nvSpPr>
        <p:spPr/>
        <p:txBody>
          <a:bodyPr/>
          <a:lstStyle/>
          <a:p>
            <a:endParaRPr lang="en-GB"/>
          </a:p>
        </p:txBody>
      </p:sp>
      <p:sp>
        <p:nvSpPr>
          <p:cNvPr id="14" name="Text Placeholder 13">
            <a:extLst>
              <a:ext uri="{FF2B5EF4-FFF2-40B4-BE49-F238E27FC236}">
                <a16:creationId xmlns:a16="http://schemas.microsoft.com/office/drawing/2014/main" id="{DE02B5D7-C74D-E1FE-2063-89F3A58DD6F2}"/>
              </a:ext>
            </a:extLst>
          </p:cNvPr>
          <p:cNvSpPr>
            <a:spLocks noGrp="1"/>
          </p:cNvSpPr>
          <p:nvPr>
            <p:ph type="body" sz="half" idx="2"/>
          </p:nvPr>
        </p:nvSpPr>
        <p:spPr/>
        <p:txBody>
          <a:bodyPr/>
          <a:lstStyle/>
          <a:p>
            <a:endParaRPr lang="en-GB"/>
          </a:p>
        </p:txBody>
      </p:sp>
      <p:grpSp>
        <p:nvGrpSpPr>
          <p:cNvPr id="2" name="Group 1">
            <a:extLst>
              <a:ext uri="{FF2B5EF4-FFF2-40B4-BE49-F238E27FC236}">
                <a16:creationId xmlns:a16="http://schemas.microsoft.com/office/drawing/2014/main" id="{2DB9E78A-DAC3-1121-3A1A-B5B460CE51D3}"/>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CF1DEABB-9E2B-B959-965A-A4B9C83F46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4C27898E-7F45-C7F1-55C9-63B3D04FCF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35460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78.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tel 1"/>
          <p:cNvSpPr>
            <a:spLocks noGrp="1"/>
          </p:cNvSpPr>
          <p:nvPr>
            <p:ph type="title"/>
          </p:nvPr>
        </p:nvSpPr>
        <p:spPr>
          <a:xfrm>
            <a:off x="7671100" y="601982"/>
            <a:ext cx="5321664" cy="2059506"/>
          </a:xfrm>
        </p:spPr>
        <p:txBody>
          <a:bodyPr anchor="b">
            <a:normAutofit/>
          </a:bodyPr>
          <a:lstStyle/>
          <a:p>
            <a:r>
              <a:rPr lang="nb-NO" sz="6240"/>
              <a:t>Teoria socio-cognitiva</a:t>
            </a:r>
          </a:p>
        </p:txBody>
      </p:sp>
      <p:sp>
        <p:nvSpPr>
          <p:cNvPr id="1035" name="Rectangle 103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935893" cy="82296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5" name="Picture 4">
            <a:extLst>
              <a:ext uri="{FF2B5EF4-FFF2-40B4-BE49-F238E27FC236}">
                <a16:creationId xmlns:a16="http://schemas.microsoft.com/office/drawing/2014/main" id="{20CA68C7-3A44-1A4E-E786-DB1F8BF45EA6}"/>
              </a:ext>
            </a:extLst>
          </p:cNvPr>
          <p:cNvPicPr>
            <a:picLocks noChangeAspect="1"/>
          </p:cNvPicPr>
          <p:nvPr/>
        </p:nvPicPr>
        <p:blipFill>
          <a:blip r:embed="rId2"/>
          <a:srcRect r="22812" b="-2"/>
          <a:stretch/>
        </p:blipFill>
        <p:spPr>
          <a:xfrm>
            <a:off x="334972" y="359410"/>
            <a:ext cx="6265950" cy="3612476"/>
          </a:xfrm>
          <a:prstGeom prst="rect">
            <a:avLst/>
          </a:prstGeom>
        </p:spPr>
      </p:pic>
      <p:pic>
        <p:nvPicPr>
          <p:cNvPr id="1028" name="Picture 4" descr="http://socialcognitivetheoryandapplications.yolasite.com/resources/sct.png"/>
          <p:cNvPicPr>
            <a:picLocks noChangeAspect="1" noChangeArrowheads="1"/>
          </p:cNvPicPr>
          <p:nvPr/>
        </p:nvPicPr>
        <p:blipFill>
          <a:blip r:embed="rId3" cstate="print"/>
          <a:srcRect l="10269" r="769" b="1"/>
          <a:stretch/>
        </p:blipFill>
        <p:spPr bwMode="auto">
          <a:xfrm>
            <a:off x="334972" y="4257715"/>
            <a:ext cx="6265950" cy="3612476"/>
          </a:xfrm>
          <a:prstGeom prst="rect">
            <a:avLst/>
          </a:prstGeom>
          <a:noFill/>
        </p:spPr>
      </p:pic>
      <p:sp>
        <p:nvSpPr>
          <p:cNvPr id="3" name="Plassholder for innhold 2"/>
          <p:cNvSpPr>
            <a:spLocks noGrp="1"/>
          </p:cNvSpPr>
          <p:nvPr>
            <p:ph idx="1"/>
          </p:nvPr>
        </p:nvSpPr>
        <p:spPr>
          <a:xfrm>
            <a:off x="7671100" y="3175107"/>
            <a:ext cx="5321665" cy="4452512"/>
          </a:xfrm>
        </p:spPr>
        <p:txBody>
          <a:bodyPr anchor="t">
            <a:normAutofit/>
          </a:bodyPr>
          <a:lstStyle/>
          <a:p>
            <a:r>
              <a:rPr lang="nb-NO" sz="2400" dirty="0">
                <a:solidFill>
                  <a:schemeClr val="tx1">
                    <a:alpha val="80000"/>
                  </a:schemeClr>
                </a:solidFill>
              </a:rPr>
              <a:t>Concetto importante ed essenziale per molti argomenti che tratteremo nel corso di questo semestre</a:t>
            </a:r>
          </a:p>
          <a:p>
            <a:r>
              <a:rPr lang="nb-NO" sz="2400" dirty="0">
                <a:solidFill>
                  <a:schemeClr val="tx1">
                    <a:alpha val="80000"/>
                  </a:schemeClr>
                </a:solidFill>
              </a:rPr>
              <a:t>Convinzioni e aspettative</a:t>
            </a:r>
          </a:p>
          <a:p>
            <a:r>
              <a:rPr lang="nb-NO" sz="2400" dirty="0">
                <a:solidFill>
                  <a:schemeClr val="tx1">
                    <a:alpha val="80000"/>
                  </a:schemeClr>
                </a:solidFill>
              </a:rPr>
              <a:t>Competenze e abilità</a:t>
            </a:r>
          </a:p>
          <a:p>
            <a:r>
              <a:rPr lang="nb-NO" sz="2400" dirty="0">
                <a:solidFill>
                  <a:schemeClr val="tx1">
                    <a:alpha val="80000"/>
                  </a:schemeClr>
                </a:solidFill>
              </a:rPr>
              <a:t>Percezione dell'ambiente</a:t>
            </a:r>
          </a:p>
        </p:txBody>
      </p:sp>
      <p:cxnSp>
        <p:nvCxnSpPr>
          <p:cNvPr id="1037" name="Straight Connector 103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03394" y="4336671"/>
            <a:ext cx="0" cy="3886474"/>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DFC13716-4A26-B740-C974-CBFBAFCB5EC5}"/>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52FCAA40-8030-F329-D336-3E62F07B17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FF1CF241-BDEF-8295-0DED-F03EA57E34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43736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9"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3" name="Picture 2">
            <a:extLst>
              <a:ext uri="{FF2B5EF4-FFF2-40B4-BE49-F238E27FC236}">
                <a16:creationId xmlns:a16="http://schemas.microsoft.com/office/drawing/2014/main" id="{11265ECA-DC36-CE21-0D5A-283CB2267CD7}"/>
              </a:ext>
            </a:extLst>
          </p:cNvPr>
          <p:cNvPicPr>
            <a:picLocks noChangeAspect="1"/>
          </p:cNvPicPr>
          <p:nvPr/>
        </p:nvPicPr>
        <p:blipFill>
          <a:blip r:embed="rId2">
            <a:extLst>
              <a:ext uri="{28A0092B-C50C-407E-A947-70E740481C1C}">
                <a14:useLocalDpi xmlns:a14="http://schemas.microsoft.com/office/drawing/2010/main" val="0"/>
              </a:ext>
            </a:extLst>
          </a:blip>
          <a:srcRect l="9715" r="9715"/>
          <a:stretch/>
        </p:blipFill>
        <p:spPr>
          <a:xfrm>
            <a:off x="3026827" y="12"/>
            <a:ext cx="11603570" cy="8229588"/>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868316"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2" name="Tittel 1"/>
          <p:cNvSpPr>
            <a:spLocks noGrp="1"/>
          </p:cNvSpPr>
          <p:nvPr>
            <p:ph type="title"/>
          </p:nvPr>
        </p:nvSpPr>
        <p:spPr>
          <a:xfrm>
            <a:off x="1005841" y="438150"/>
            <a:ext cx="4586627" cy="2279894"/>
          </a:xfrm>
        </p:spPr>
        <p:txBody>
          <a:bodyPr>
            <a:normAutofit/>
          </a:bodyPr>
          <a:lstStyle/>
          <a:p>
            <a:r>
              <a:rPr lang="nb-NO" sz="4800"/>
              <a:t>Autoefficacia (Bandura, 1986)</a:t>
            </a:r>
          </a:p>
        </p:txBody>
      </p:sp>
      <p:sp>
        <p:nvSpPr>
          <p:cNvPr id="4" name="Rectangle 3"/>
          <p:cNvSpPr>
            <a:spLocks noGrp="1" noChangeArrowheads="1"/>
          </p:cNvSpPr>
          <p:nvPr>
            <p:ph idx="1"/>
          </p:nvPr>
        </p:nvSpPr>
        <p:spPr>
          <a:xfrm>
            <a:off x="1005841" y="2921041"/>
            <a:ext cx="4586627" cy="4491314"/>
          </a:xfrm>
        </p:spPr>
        <p:txBody>
          <a:bodyPr>
            <a:normAutofit/>
          </a:bodyPr>
          <a:lstStyle/>
          <a:p>
            <a:r>
              <a:rPr lang="en-US" altLang="zh-TW" sz="2040">
                <a:latin typeface="Times New Roman" pitchFamily="18" charset="0"/>
              </a:rPr>
              <a:t>Convinzioni e aspettative </a:t>
            </a:r>
          </a:p>
          <a:p>
            <a:r>
              <a:rPr lang="en-US" altLang="zh-TW" sz="2040">
                <a:latin typeface="Times New Roman" pitchFamily="18" charset="0"/>
              </a:rPr>
              <a:t>Convinzioni di autoefficacia </a:t>
            </a:r>
          </a:p>
          <a:p>
            <a:pPr lvl="2"/>
            <a:r>
              <a:rPr lang="en-US" altLang="zh-TW" sz="2040">
                <a:latin typeface="Times New Roman" pitchFamily="18" charset="0"/>
              </a:rPr>
              <a:t>Autoefficacia percepita: la </a:t>
            </a:r>
            <a:r>
              <a:rPr lang="en-US" altLang="zh-TW" sz="2040">
                <a:latin typeface="Times New Roman" pitchFamily="18" charset="0"/>
              </a:rPr>
              <a:t>capacità </a:t>
            </a:r>
            <a:r>
              <a:rPr lang="en-US" altLang="zh-TW" sz="2040" u="sng">
                <a:latin typeface="Times New Roman" pitchFamily="18" charset="0"/>
              </a:rPr>
              <a:t>percepita </a:t>
            </a:r>
            <a:r>
              <a:rPr lang="en-US" altLang="zh-TW" sz="2040">
                <a:latin typeface="Times New Roman" pitchFamily="18" charset="0"/>
              </a:rPr>
              <a:t>di affrontare situazioni specifiche</a:t>
            </a:r>
          </a:p>
          <a:p>
            <a:pPr lvl="2"/>
            <a:r>
              <a:rPr lang="en-US" altLang="zh-TW" sz="2040">
                <a:latin typeface="Times New Roman" pitchFamily="18" charset="0"/>
              </a:rPr>
              <a:t>Alta vs bassa</a:t>
            </a:r>
          </a:p>
          <a:p>
            <a:pPr lvl="2"/>
            <a:r>
              <a:rPr lang="en-US" altLang="zh-TW" sz="2040">
                <a:latin typeface="Times New Roman" pitchFamily="18" charset="0"/>
              </a:rPr>
              <a:t>Autoefficacia vs autostima</a:t>
            </a:r>
          </a:p>
          <a:p>
            <a:pPr lvl="2"/>
            <a:r>
              <a:rPr lang="en-US" altLang="zh-TW" sz="2040">
                <a:latin typeface="Times New Roman" pitchFamily="18" charset="0"/>
              </a:rPr>
              <a:t>Aspettative di autoefficacia e risultati</a:t>
            </a:r>
          </a:p>
          <a:p>
            <a:endParaRPr lang="en-US" altLang="zh-TW" sz="2040">
              <a:latin typeface="Times New Roman" pitchFamily="18" charset="0"/>
            </a:endParaRPr>
          </a:p>
          <a:p>
            <a:r>
              <a:rPr lang="en-US" altLang="zh-TW" sz="2040">
                <a:latin typeface="Times New Roman" pitchFamily="18" charset="0"/>
              </a:rPr>
              <a:t>Ambito: </a:t>
            </a:r>
          </a:p>
          <a:p>
            <a:pPr lvl="1"/>
            <a:r>
              <a:rPr lang="en-US" altLang="zh-TW" sz="2040">
                <a:latin typeface="Times New Roman" pitchFamily="18" charset="0"/>
              </a:rPr>
              <a:t>Specifico vs globale</a:t>
            </a:r>
          </a:p>
        </p:txBody>
      </p:sp>
      <p:grpSp>
        <p:nvGrpSpPr>
          <p:cNvPr id="5" name="Group 4">
            <a:extLst>
              <a:ext uri="{FF2B5EF4-FFF2-40B4-BE49-F238E27FC236}">
                <a16:creationId xmlns:a16="http://schemas.microsoft.com/office/drawing/2014/main" id="{B294FEF8-B944-B5A1-B120-FCD1385FA581}"/>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24C6B1A5-398D-C75A-16D8-2411B827EA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8BE7092D-F633-FB37-424F-6E3B3C2490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9817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
                                            <p:txEl>
                                              <p:pRg st="1" end="1"/>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
                                            <p:txEl>
                                              <p:pRg st="2" end="2"/>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4">
                                            <p:txEl>
                                              <p:pRg st="3" end="3"/>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4">
                                            <p:txEl>
                                              <p:pRg st="4" end="4"/>
                                            </p:tx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p:cTn id="37"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4">
                                            <p:txEl>
                                              <p:pRg st="5" end="5"/>
                                            </p:txEl>
                                          </p:spTgt>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p:cTn id="43"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45" dur="500"/>
                                        <p:tgtEl>
                                          <p:spTgt spid="4">
                                            <p:txEl>
                                              <p:pRg st="7" end="7"/>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p:cTn id="49"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99940" y="-3199425"/>
            <a:ext cx="8229600" cy="1462948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73" y="0"/>
            <a:ext cx="10885015" cy="822908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79389" y="-2023008"/>
            <a:ext cx="5873477" cy="1463225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5" name="Content Placeholder 4">
            <a:extLst>
              <a:ext uri="{FF2B5EF4-FFF2-40B4-BE49-F238E27FC236}">
                <a16:creationId xmlns:a16="http://schemas.microsoft.com/office/drawing/2014/main" id="{6670C10B-8320-19AF-0352-7FDECCC060A0}"/>
              </a:ext>
            </a:extLst>
          </p:cNvPr>
          <p:cNvPicPr>
            <a:picLocks noGrp="1" noChangeAspect="1"/>
          </p:cNvPicPr>
          <p:nvPr>
            <p:ph idx="1"/>
          </p:nvPr>
        </p:nvPicPr>
        <p:blipFill>
          <a:blip r:embed="rId2"/>
          <a:stretch>
            <a:fillRect/>
          </a:stretch>
        </p:blipFill>
        <p:spPr>
          <a:xfrm>
            <a:off x="2413263" y="548640"/>
            <a:ext cx="9803875" cy="7132320"/>
          </a:xfrm>
          <a:prstGeom prst="rect">
            <a:avLst/>
          </a:prstGeom>
        </p:spPr>
      </p:pic>
    </p:spTree>
    <p:extLst>
      <p:ext uri="{BB962C8B-B14F-4D97-AF65-F5344CB8AC3E}">
        <p14:creationId xmlns:p14="http://schemas.microsoft.com/office/powerpoint/2010/main" val="1356478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80.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0007C7-F280-8C74-F002-0A0D03022F47}"/>
              </a:ext>
            </a:extLst>
          </p:cNvPr>
          <p:cNvPicPr>
            <a:picLocks noChangeAspect="1"/>
          </p:cNvPicPr>
          <p:nvPr/>
        </p:nvPicPr>
        <p:blipFill>
          <a:blip r:embed="rId2">
            <a:alphaModFix amt="22000"/>
          </a:blip>
          <a:stretch>
            <a:fillRect/>
          </a:stretch>
        </p:blipFill>
        <p:spPr>
          <a:xfrm>
            <a:off x="114300" y="0"/>
            <a:ext cx="14401800" cy="8229600"/>
          </a:xfrm>
          <a:prstGeom prst="rect">
            <a:avLst/>
          </a:prstGeom>
        </p:spPr>
      </p:pic>
      <p:sp>
        <p:nvSpPr>
          <p:cNvPr id="14338" name="Rectangle 2"/>
          <p:cNvSpPr>
            <a:spLocks noGrp="1" noChangeArrowheads="1"/>
          </p:cNvSpPr>
          <p:nvPr>
            <p:ph type="title"/>
          </p:nvPr>
        </p:nvSpPr>
        <p:spPr/>
        <p:txBody>
          <a:bodyPr>
            <a:noAutofit/>
          </a:bodyPr>
          <a:lstStyle/>
          <a:p>
            <a:r>
              <a:rPr lang="en-US" altLang="zh-TW" dirty="0">
                <a:latin typeface="Times New Roman" pitchFamily="18" charset="0"/>
              </a:rPr>
              <a:t>SCT (Bandura 1986)</a:t>
            </a:r>
            <a:endParaRPr lang="en-US" altLang="zh-TW" dirty="0">
              <a:solidFill>
                <a:schemeClr val="tx1"/>
              </a:solidFill>
              <a:latin typeface="Times New Roman" pitchFamily="18" charset="0"/>
            </a:endParaRPr>
          </a:p>
        </p:txBody>
      </p:sp>
      <p:sp>
        <p:nvSpPr>
          <p:cNvPr id="14339" name="Rectangle 3"/>
          <p:cNvSpPr>
            <a:spLocks noGrp="1" noChangeArrowheads="1"/>
          </p:cNvSpPr>
          <p:nvPr>
            <p:ph idx="1"/>
          </p:nvPr>
        </p:nvSpPr>
        <p:spPr/>
        <p:txBody>
          <a:bodyPr>
            <a:normAutofit/>
          </a:bodyPr>
          <a:lstStyle/>
          <a:p>
            <a:r>
              <a:rPr lang="en-US" altLang="zh-TW" dirty="0">
                <a:latin typeface="Times New Roman" pitchFamily="18" charset="0"/>
              </a:rPr>
              <a:t>Convinzioni e aspettative </a:t>
            </a:r>
          </a:p>
          <a:p>
            <a:pPr lvl="1"/>
            <a:r>
              <a:rPr lang="en-US" altLang="zh-TW" dirty="0">
                <a:latin typeface="Times New Roman" pitchFamily="18" charset="0"/>
              </a:rPr>
              <a:t>Aspettative: ciò che l'individuo anticipa o prevede che accadrà come risultato di comportamenti specifici in situazioni specifiche (conseguenze anticipate)</a:t>
            </a:r>
          </a:p>
          <a:p>
            <a:pPr lvl="2"/>
            <a:r>
              <a:rPr lang="en-US" altLang="zh-TW" dirty="0">
                <a:latin typeface="Times New Roman" pitchFamily="18" charset="0"/>
              </a:rPr>
              <a:t>Specifiche per dominio</a:t>
            </a:r>
          </a:p>
          <a:p>
            <a:pPr lvl="2"/>
            <a:r>
              <a:rPr lang="en-US" altLang="zh-TW" dirty="0">
                <a:latin typeface="Times New Roman" pitchFamily="18" charset="0"/>
              </a:rPr>
              <a:t>Situazioni di gruppo in modo idiosincratico</a:t>
            </a:r>
          </a:p>
          <a:p>
            <a:pPr lvl="2"/>
            <a:r>
              <a:rPr lang="en-US" altLang="zh-TW" dirty="0">
                <a:latin typeface="Times New Roman" pitchFamily="18" charset="0"/>
              </a:rPr>
              <a:t>Origine delle differenze individuali</a:t>
            </a:r>
          </a:p>
        </p:txBody>
      </p:sp>
    </p:spTree>
    <p:extLst>
      <p:ext uri="{BB962C8B-B14F-4D97-AF65-F5344CB8AC3E}">
        <p14:creationId xmlns:p14="http://schemas.microsoft.com/office/powerpoint/2010/main" val="73690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barn(inVertical)">
                                      <p:cBhvr>
                                        <p:cTn id="7" dur="500"/>
                                        <p:tgtEl>
                                          <p:spTgt spid="14339">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339">
                                            <p:txEl>
                                              <p:pRg st="1" end="1"/>
                                            </p:txEl>
                                          </p:spTgt>
                                        </p:tgtEl>
                                        <p:attrNameLst>
                                          <p:attrName>style.visibility</p:attrName>
                                        </p:attrNameLst>
                                      </p:cBhvr>
                                      <p:to>
                                        <p:strVal val="visible"/>
                                      </p:to>
                                    </p:set>
                                    <p:animEffect transition="in" filter="barn(inVertical)">
                                      <p:cBhvr>
                                        <p:cTn id="10" dur="500"/>
                                        <p:tgtEl>
                                          <p:spTgt spid="14339">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339">
                                            <p:txEl>
                                              <p:pRg st="2" end="2"/>
                                            </p:txEl>
                                          </p:spTgt>
                                        </p:tgtEl>
                                        <p:attrNameLst>
                                          <p:attrName>style.visibility</p:attrName>
                                        </p:attrNameLst>
                                      </p:cBhvr>
                                      <p:to>
                                        <p:strVal val="visible"/>
                                      </p:to>
                                    </p:set>
                                    <p:animEffect transition="in" filter="barn(inVertical)">
                                      <p:cBhvr>
                                        <p:cTn id="13" dur="500"/>
                                        <p:tgtEl>
                                          <p:spTgt spid="14339">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339">
                                            <p:txEl>
                                              <p:pRg st="3" end="3"/>
                                            </p:txEl>
                                          </p:spTgt>
                                        </p:tgtEl>
                                        <p:attrNameLst>
                                          <p:attrName>style.visibility</p:attrName>
                                        </p:attrNameLst>
                                      </p:cBhvr>
                                      <p:to>
                                        <p:strVal val="visible"/>
                                      </p:to>
                                    </p:set>
                                    <p:animEffect transition="in" filter="barn(inVertical)">
                                      <p:cBhvr>
                                        <p:cTn id="16" dur="500"/>
                                        <p:tgtEl>
                                          <p:spTgt spid="14339">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339">
                                            <p:txEl>
                                              <p:pRg st="4" end="4"/>
                                            </p:txEl>
                                          </p:spTgt>
                                        </p:tgtEl>
                                        <p:attrNameLst>
                                          <p:attrName>style.visibility</p:attrName>
                                        </p:attrNameLst>
                                      </p:cBhvr>
                                      <p:to>
                                        <p:strVal val="visible"/>
                                      </p:to>
                                    </p:set>
                                    <p:animEffect transition="in" filter="barn(inVertical)">
                                      <p:cBhvr>
                                        <p:cTn id="19" dur="500"/>
                                        <p:tgtEl>
                                          <p:spTgt spid="14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Lst>
  </p:timing>
</p:sld>
</file>

<file path=ppt/slides/slide81.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Autoefficacia </a:t>
            </a:r>
            <a:r>
              <a:rPr lang="nb-NO" dirty="0"/>
              <a:t>(Bandura, 1986)</a:t>
            </a:r>
          </a:p>
        </p:txBody>
      </p:sp>
      <p:sp>
        <p:nvSpPr>
          <p:cNvPr id="5" name="Content Placeholder 4">
            <a:extLst>
              <a:ext uri="{FF2B5EF4-FFF2-40B4-BE49-F238E27FC236}">
                <a16:creationId xmlns:a16="http://schemas.microsoft.com/office/drawing/2014/main" id="{6F36B50B-CDE5-8189-3BF6-B16B0CE09CA1}"/>
              </a:ext>
            </a:extLst>
          </p:cNvPr>
          <p:cNvSpPr>
            <a:spLocks noGrp="1"/>
          </p:cNvSpPr>
          <p:nvPr>
            <p:ph idx="1"/>
          </p:nvPr>
        </p:nvSpPr>
        <p:spPr/>
        <p:txBody>
          <a:bodyPr/>
          <a:lstStyle/>
          <a:p>
            <a:endParaRPr lang="en-GB"/>
          </a:p>
        </p:txBody>
      </p:sp>
      <p:pic>
        <p:nvPicPr>
          <p:cNvPr id="4" name="Bilde 3"/>
          <p:cNvPicPr>
            <a:picLocks noChangeAspect="1"/>
          </p:cNvPicPr>
          <p:nvPr/>
        </p:nvPicPr>
        <p:blipFill>
          <a:blip r:embed="rId2"/>
          <a:stretch>
            <a:fillRect/>
          </a:stretch>
        </p:blipFill>
        <p:spPr>
          <a:xfrm>
            <a:off x="3642075" y="1830784"/>
            <a:ext cx="8385479" cy="5160294"/>
          </a:xfrm>
          <a:prstGeom prst="rect">
            <a:avLst/>
          </a:prstGeom>
        </p:spPr>
      </p:pic>
    </p:spTree>
    <p:extLst>
      <p:ext uri="{BB962C8B-B14F-4D97-AF65-F5344CB8AC3E}">
        <p14:creationId xmlns:p14="http://schemas.microsoft.com/office/powerpoint/2010/main" val="9648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82.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Autoefficacia </a:t>
            </a:r>
            <a:r>
              <a:rPr lang="nb-NO" dirty="0"/>
              <a:t>– </a:t>
            </a:r>
            <a:r>
              <a:rPr lang="nb-NO" dirty="0" err="1"/>
              <a:t>Esperienza</a:t>
            </a:r>
            <a:r>
              <a:rPr lang="nb-NO" dirty="0"/>
              <a:t> diretta</a:t>
            </a:r>
          </a:p>
        </p:txBody>
      </p:sp>
      <p:sp>
        <p:nvSpPr>
          <p:cNvPr id="3" name="Plassholder for innhold 2"/>
          <p:cNvSpPr>
            <a:spLocks noGrp="1"/>
          </p:cNvSpPr>
          <p:nvPr>
            <p:ph idx="1"/>
          </p:nvPr>
        </p:nvSpPr>
        <p:spPr/>
        <p:txBody>
          <a:bodyPr/>
          <a:lstStyle/>
          <a:p>
            <a:r>
              <a:rPr lang="nb-NO" dirty="0" err="1"/>
              <a:t>Esercitarsi</a:t>
            </a:r>
            <a:r>
              <a:rPr lang="nb-NO" dirty="0"/>
              <a:t>, </a:t>
            </a:r>
            <a:r>
              <a:rPr lang="nb-NO" dirty="0" err="1"/>
              <a:t>esercitarsi</a:t>
            </a:r>
            <a:r>
              <a:rPr lang="nb-NO" dirty="0"/>
              <a:t>, </a:t>
            </a:r>
            <a:r>
              <a:rPr lang="nb-NO" dirty="0" err="1"/>
              <a:t>esercitarsi</a:t>
            </a:r>
            <a:endParaRPr lang="nb-NO" dirty="0"/>
          </a:p>
          <a:p>
            <a:endParaRPr lang="nb-NO" dirty="0"/>
          </a:p>
          <a:p>
            <a:r>
              <a:rPr lang="nb-NO" dirty="0"/>
              <a:t>Prova, prova, prova</a:t>
            </a:r>
          </a:p>
          <a:p>
            <a:endParaRPr lang="nb-NO" dirty="0"/>
          </a:p>
          <a:p>
            <a:r>
              <a:rPr lang="nb-NO" dirty="0" err="1"/>
              <a:t>Esercitarsi</a:t>
            </a:r>
            <a:r>
              <a:rPr lang="nb-NO" dirty="0"/>
              <a:t>, </a:t>
            </a:r>
            <a:r>
              <a:rPr lang="nb-NO" dirty="0" err="1"/>
              <a:t>esercitarsi</a:t>
            </a:r>
            <a:r>
              <a:rPr lang="nb-NO" dirty="0"/>
              <a:t>, </a:t>
            </a:r>
            <a:r>
              <a:rPr lang="nb-NO" dirty="0" err="1"/>
              <a:t>esercitarsi</a:t>
            </a:r>
            <a:endParaRPr lang="nb-NO" dirty="0"/>
          </a:p>
          <a:p>
            <a:endParaRPr lang="nb-NO" dirty="0"/>
          </a:p>
          <a:p>
            <a:r>
              <a:rPr lang="nb-NO" dirty="0" err="1"/>
              <a:t>Aspettative </a:t>
            </a:r>
            <a:r>
              <a:rPr lang="nb-NO" dirty="0"/>
              <a:t>e </a:t>
            </a:r>
            <a:r>
              <a:rPr lang="nb-NO" dirty="0" err="1"/>
              <a:t>risultati</a:t>
            </a:r>
            <a:endParaRPr lang="nb-NO" dirty="0"/>
          </a:p>
          <a:p>
            <a:pPr lvl="1"/>
            <a:endParaRPr lang="nb-NO" dirty="0"/>
          </a:p>
        </p:txBody>
      </p:sp>
      <p:sp>
        <p:nvSpPr>
          <p:cNvPr id="4" name="Plassholder for innhold 3"/>
          <p:cNvSpPr>
            <a:spLocks noGrp="1"/>
          </p:cNvSpPr>
          <p:nvPr>
            <p:ph sz="half" idx="4294967295"/>
          </p:nvPr>
        </p:nvSpPr>
        <p:spPr>
          <a:xfrm>
            <a:off x="8635366" y="2154556"/>
            <a:ext cx="5995034" cy="3587114"/>
          </a:xfrm>
        </p:spPr>
        <p:txBody>
          <a:bodyPr/>
          <a:lstStyle/>
          <a:p>
            <a:r>
              <a:rPr lang="nb-NO" dirty="0" err="1"/>
              <a:t>Implicazioni </a:t>
            </a:r>
            <a:r>
              <a:rPr lang="nb-NO" dirty="0" err="1"/>
              <a:t>pratiche </a:t>
            </a:r>
            <a:r>
              <a:rPr lang="nb-NO" dirty="0" err="1"/>
              <a:t>dell'</a:t>
            </a:r>
            <a:r>
              <a:rPr lang="nb-NO" dirty="0" err="1"/>
              <a:t> </a:t>
            </a:r>
            <a:endParaRPr lang="nb-NO" dirty="0"/>
          </a:p>
          <a:p>
            <a:pPr lvl="1"/>
            <a:r>
              <a:rPr lang="nb-NO" dirty="0"/>
              <a:t>Progettazione dei corsi di formazione</a:t>
            </a:r>
          </a:p>
          <a:p>
            <a:pPr lvl="1"/>
            <a:r>
              <a:rPr lang="nb-NO" dirty="0"/>
              <a:t>Importanza della resilienza</a:t>
            </a:r>
          </a:p>
          <a:p>
            <a:pPr lvl="2"/>
            <a:r>
              <a:rPr lang="nb-NO" dirty="0"/>
              <a:t>Il ruolo del leader</a:t>
            </a:r>
          </a:p>
          <a:p>
            <a:pPr lvl="2"/>
            <a:endParaRPr lang="nb-NO" dirty="0"/>
          </a:p>
        </p:txBody>
      </p:sp>
      <p:pic>
        <p:nvPicPr>
          <p:cNvPr id="5" name="Bilde 3">
            <a:extLst>
              <a:ext uri="{FF2B5EF4-FFF2-40B4-BE49-F238E27FC236}">
                <a16:creationId xmlns:a16="http://schemas.microsoft.com/office/drawing/2014/main" id="{286D931B-ABDC-3A1F-F820-102655DEAC13}"/>
              </a:ext>
            </a:extLst>
          </p:cNvPr>
          <p:cNvPicPr>
            <a:picLocks noChangeAspect="1"/>
          </p:cNvPicPr>
          <p:nvPr/>
        </p:nvPicPr>
        <p:blipFill>
          <a:blip r:embed="rId2"/>
          <a:stretch>
            <a:fillRect/>
          </a:stretch>
        </p:blipFill>
        <p:spPr>
          <a:xfrm>
            <a:off x="8530184" y="4659271"/>
            <a:ext cx="4873765" cy="2999239"/>
          </a:xfrm>
          <a:prstGeom prst="rect">
            <a:avLst/>
          </a:prstGeom>
        </p:spPr>
      </p:pic>
    </p:spTree>
    <p:extLst>
      <p:ext uri="{BB962C8B-B14F-4D97-AF65-F5344CB8AC3E}">
        <p14:creationId xmlns:p14="http://schemas.microsoft.com/office/powerpoint/2010/main" val="330216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83.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Autoefficacia </a:t>
            </a:r>
            <a:r>
              <a:rPr lang="nb-NO" dirty="0"/>
              <a:t>– </a:t>
            </a:r>
            <a:r>
              <a:rPr lang="nb-NO" dirty="0"/>
              <a:t>Modelli </a:t>
            </a:r>
            <a:r>
              <a:rPr lang="nb-NO" dirty="0" err="1"/>
              <a:t>di riferimento </a:t>
            </a:r>
            <a:r>
              <a:rPr lang="nb-NO" dirty="0"/>
              <a:t>e </a:t>
            </a:r>
            <a:r>
              <a:rPr lang="nb-NO" dirty="0" err="1"/>
              <a:t>osservazione</a:t>
            </a:r>
            <a:endParaRPr lang="nb-NO" dirty="0"/>
          </a:p>
        </p:txBody>
      </p:sp>
      <p:sp>
        <p:nvSpPr>
          <p:cNvPr id="3" name="Plassholder for innhold 2"/>
          <p:cNvSpPr>
            <a:spLocks noGrp="1"/>
          </p:cNvSpPr>
          <p:nvPr>
            <p:ph idx="1"/>
          </p:nvPr>
        </p:nvSpPr>
        <p:spPr/>
        <p:txBody>
          <a:bodyPr>
            <a:normAutofit/>
          </a:bodyPr>
          <a:lstStyle/>
          <a:p>
            <a:r>
              <a:rPr lang="nb-NO" dirty="0" err="1"/>
              <a:t>Somiglianze</a:t>
            </a:r>
            <a:endParaRPr lang="nb-NO" dirty="0"/>
          </a:p>
          <a:p>
            <a:pPr lvl="1"/>
            <a:r>
              <a:rPr lang="nb-NO" dirty="0"/>
              <a:t>Trasferimento </a:t>
            </a:r>
            <a:r>
              <a:rPr lang="nb-NO" dirty="0" err="1"/>
              <a:t>di </a:t>
            </a:r>
            <a:r>
              <a:rPr lang="nb-NO" dirty="0"/>
              <a:t>competenze</a:t>
            </a:r>
          </a:p>
          <a:p>
            <a:endParaRPr lang="nb-NO" dirty="0"/>
          </a:p>
          <a:p>
            <a:endParaRPr lang="nb-NO" dirty="0"/>
          </a:p>
          <a:p>
            <a:r>
              <a:rPr lang="nb-NO" dirty="0" err="1"/>
              <a:t>Confronti </a:t>
            </a:r>
            <a:r>
              <a:rPr lang="nb-NO" dirty="0"/>
              <a:t>con </a:t>
            </a:r>
            <a:r>
              <a:rPr lang="nb-NO" dirty="0" err="1"/>
              <a:t>gli altri</a:t>
            </a:r>
            <a:endParaRPr lang="nb-NO" dirty="0"/>
          </a:p>
          <a:p>
            <a:pPr lvl="1"/>
            <a:r>
              <a:rPr lang="nb-NO" dirty="0" err="1"/>
              <a:t>Aumento/diminuzione</a:t>
            </a:r>
            <a:endParaRPr lang="nb-NO" dirty="0"/>
          </a:p>
          <a:p>
            <a:endParaRPr lang="nb-NO" dirty="0"/>
          </a:p>
        </p:txBody>
      </p:sp>
      <p:sp>
        <p:nvSpPr>
          <p:cNvPr id="4" name="Plassholder for innhold 3"/>
          <p:cNvSpPr>
            <a:spLocks noGrp="1"/>
          </p:cNvSpPr>
          <p:nvPr>
            <p:ph sz="half" idx="4294967295"/>
          </p:nvPr>
        </p:nvSpPr>
        <p:spPr>
          <a:xfrm>
            <a:off x="8637271" y="2190752"/>
            <a:ext cx="5993130" cy="3469984"/>
          </a:xfrm>
        </p:spPr>
        <p:txBody>
          <a:bodyPr>
            <a:normAutofit fontScale="85000" lnSpcReduction="20000"/>
          </a:bodyPr>
          <a:lstStyle/>
          <a:p>
            <a:r>
              <a:rPr lang="nb-NO" dirty="0"/>
              <a:t>Modelli </a:t>
            </a:r>
            <a:r>
              <a:rPr lang="nb-NO" dirty="0" err="1"/>
              <a:t>di padronanza</a:t>
            </a:r>
          </a:p>
          <a:p>
            <a:r>
              <a:rPr lang="nb-NO" dirty="0"/>
              <a:t>Modelli di coping</a:t>
            </a:r>
          </a:p>
          <a:p>
            <a:endParaRPr lang="nb-NO" dirty="0"/>
          </a:p>
          <a:p>
            <a:endParaRPr lang="nb-NO" dirty="0"/>
          </a:p>
          <a:p>
            <a:endParaRPr lang="nb-NO" dirty="0"/>
          </a:p>
          <a:p>
            <a:r>
              <a:rPr lang="nb-NO" dirty="0"/>
              <a:t>Chaudhary (2024)</a:t>
            </a:r>
          </a:p>
          <a:p>
            <a:pPr lvl="1"/>
            <a:r>
              <a:rPr lang="nb-NO" dirty="0"/>
              <a:t>Comportamenti manageriali e modelli di ruolo</a:t>
            </a:r>
          </a:p>
        </p:txBody>
      </p:sp>
    </p:spTree>
    <p:extLst>
      <p:ext uri="{BB962C8B-B14F-4D97-AF65-F5344CB8AC3E}">
        <p14:creationId xmlns:p14="http://schemas.microsoft.com/office/powerpoint/2010/main" val="3442959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84.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Autoefficacia </a:t>
            </a:r>
            <a:r>
              <a:rPr lang="nb-NO" dirty="0"/>
              <a:t>– </a:t>
            </a:r>
            <a:r>
              <a:rPr lang="nb-NO" dirty="0" err="1"/>
              <a:t>Feedback/Coaching</a:t>
            </a:r>
            <a:endParaRPr lang="nb-NO" dirty="0"/>
          </a:p>
        </p:txBody>
      </p:sp>
      <p:sp>
        <p:nvSpPr>
          <p:cNvPr id="3" name="Plassholder for innhold 2"/>
          <p:cNvSpPr>
            <a:spLocks noGrp="1"/>
          </p:cNvSpPr>
          <p:nvPr>
            <p:ph idx="1"/>
          </p:nvPr>
        </p:nvSpPr>
        <p:spPr/>
        <p:txBody>
          <a:bodyPr/>
          <a:lstStyle/>
          <a:p>
            <a:r>
              <a:rPr lang="nb-NO" dirty="0" err="1"/>
              <a:t>Mueller </a:t>
            </a:r>
            <a:r>
              <a:rPr lang="nb-NO" dirty="0"/>
              <a:t>&amp; </a:t>
            </a:r>
            <a:r>
              <a:rPr lang="nb-NO" dirty="0" err="1"/>
              <a:t>Dweck </a:t>
            </a:r>
            <a:r>
              <a:rPr lang="nb-NO" dirty="0"/>
              <a:t>(1998)</a:t>
            </a:r>
          </a:p>
          <a:p>
            <a:r>
              <a:rPr lang="nb-NO" dirty="0"/>
              <a:t>Fissato vs Incrementale</a:t>
            </a:r>
          </a:p>
          <a:p>
            <a:r>
              <a:rPr lang="nb-NO" dirty="0"/>
              <a:t>Feedback</a:t>
            </a:r>
          </a:p>
          <a:p>
            <a:pPr lvl="1"/>
            <a:r>
              <a:rPr lang="nb-NO" dirty="0" err="1"/>
              <a:t>Risultato</a:t>
            </a:r>
            <a:r>
              <a:rPr lang="nb-NO" dirty="0" err="1"/>
              <a:t> </a:t>
            </a:r>
            <a:r>
              <a:rPr lang="nb-NO" dirty="0" err="1"/>
              <a:t>o </a:t>
            </a:r>
            <a:r>
              <a:rPr lang="nb-NO" dirty="0" err="1"/>
              <a:t>vs</a:t>
            </a:r>
            <a:r>
              <a:rPr lang="nb-NO" dirty="0" err="1"/>
              <a:t> o Processo</a:t>
            </a:r>
            <a:endParaRPr lang="nb-NO" dirty="0"/>
          </a:p>
          <a:p>
            <a:r>
              <a:rPr lang="nb-NO" dirty="0" err="1"/>
              <a:t>Mentalità</a:t>
            </a:r>
            <a:endParaRPr lang="nb-NO" dirty="0"/>
          </a:p>
          <a:p>
            <a:pPr lvl="1"/>
            <a:r>
              <a:rPr lang="nb-NO" dirty="0" err="1"/>
              <a:t> e </a:t>
            </a:r>
            <a:r>
              <a:rPr lang="nb-NO" dirty="0" err="1"/>
              <a:t>fissa </a:t>
            </a:r>
            <a:r>
              <a:rPr lang="nb-NO" dirty="0" err="1"/>
              <a:t>vs</a:t>
            </a:r>
            <a:r>
              <a:rPr lang="nb-NO" dirty="0" err="1"/>
              <a:t> e malleabile</a:t>
            </a:r>
            <a:endParaRPr lang="nb-NO" dirty="0"/>
          </a:p>
        </p:txBody>
      </p:sp>
      <p:sp>
        <p:nvSpPr>
          <p:cNvPr id="4" name="Plassholder for innhold 3"/>
          <p:cNvSpPr>
            <a:spLocks noGrp="1"/>
          </p:cNvSpPr>
          <p:nvPr>
            <p:ph sz="half" idx="4294967295"/>
          </p:nvPr>
        </p:nvSpPr>
        <p:spPr>
          <a:xfrm>
            <a:off x="8635366" y="2569846"/>
            <a:ext cx="5995034" cy="4379594"/>
          </a:xfrm>
        </p:spPr>
        <p:txBody>
          <a:bodyPr/>
          <a:lstStyle/>
          <a:p>
            <a:r>
              <a:rPr lang="nb-NO" dirty="0" err="1"/>
              <a:t>Implicazioni </a:t>
            </a:r>
            <a:r>
              <a:rPr lang="nb-NO" dirty="0" err="1"/>
              <a:t>pratiche </a:t>
            </a:r>
            <a:r>
              <a:rPr lang="nb-NO" dirty="0" err="1"/>
              <a:t>dell'</a:t>
            </a:r>
            <a:r>
              <a:rPr lang="nb-NO" dirty="0" err="1"/>
              <a:t> </a:t>
            </a:r>
            <a:endParaRPr lang="nb-NO" dirty="0"/>
          </a:p>
          <a:p>
            <a:pPr lvl="1"/>
            <a:r>
              <a:rPr lang="nb-NO" dirty="0"/>
              <a:t>Comportamenti di leadership</a:t>
            </a:r>
          </a:p>
          <a:p>
            <a:pPr lvl="2"/>
            <a:r>
              <a:rPr lang="nb-NO" dirty="0"/>
              <a:t>Esperti </a:t>
            </a:r>
            <a:r>
              <a:rPr lang="nb-NO" dirty="0" err="1"/>
              <a:t>vs </a:t>
            </a:r>
            <a:r>
              <a:rPr lang="nb-NO" dirty="0"/>
              <a:t>non </a:t>
            </a:r>
            <a:r>
              <a:rPr lang="nb-NO" dirty="0" err="1"/>
              <a:t>esperti</a:t>
            </a:r>
            <a:endParaRPr lang="nb-NO" dirty="0"/>
          </a:p>
          <a:p>
            <a:pPr lvl="2"/>
            <a:r>
              <a:rPr lang="nb-NO" dirty="0" err="1"/>
              <a:t>Credibilità </a:t>
            </a:r>
            <a:r>
              <a:rPr lang="nb-NO" dirty="0"/>
              <a:t>e </a:t>
            </a:r>
            <a:r>
              <a:rPr lang="nb-NO" dirty="0" err="1"/>
              <a:t>persuasione</a:t>
            </a:r>
            <a:endParaRPr lang="nb-NO" dirty="0"/>
          </a:p>
          <a:p>
            <a:pPr lvl="2"/>
            <a:r>
              <a:rPr lang="nb-NO" dirty="0" err="1"/>
              <a:t>Modellizzazione</a:t>
            </a:r>
            <a:endParaRPr lang="nb-NO" dirty="0"/>
          </a:p>
          <a:p>
            <a:pPr lvl="2"/>
            <a:r>
              <a:rPr lang="nb-NO" dirty="0"/>
              <a:t>Formazione e istruzione</a:t>
            </a:r>
          </a:p>
        </p:txBody>
      </p:sp>
    </p:spTree>
    <p:extLst>
      <p:ext uri="{BB962C8B-B14F-4D97-AF65-F5344CB8AC3E}">
        <p14:creationId xmlns:p14="http://schemas.microsoft.com/office/powerpoint/2010/main" val="3330130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85.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SE ed </a:t>
            </a:r>
            <a:r>
              <a:rPr lang="nb-NO" dirty="0" err="1"/>
              <a:t>emozioni</a:t>
            </a:r>
            <a:endParaRPr lang="nb-NO" dirty="0"/>
          </a:p>
        </p:txBody>
      </p:sp>
      <p:sp>
        <p:nvSpPr>
          <p:cNvPr id="3" name="Plassholder for innhold 2"/>
          <p:cNvSpPr>
            <a:spLocks noGrp="1"/>
          </p:cNvSpPr>
          <p:nvPr>
            <p:ph idx="1"/>
          </p:nvPr>
        </p:nvSpPr>
        <p:spPr/>
        <p:txBody>
          <a:bodyPr/>
          <a:lstStyle/>
          <a:p>
            <a:r>
              <a:rPr lang="nb-NO" dirty="0" err="1"/>
              <a:t> e </a:t>
            </a:r>
            <a:r>
              <a:rPr lang="nb-NO" dirty="0" err="1"/>
              <a:t>facilitativa </a:t>
            </a:r>
            <a:r>
              <a:rPr lang="nb-NO" dirty="0" err="1"/>
              <a:t>vs</a:t>
            </a:r>
            <a:r>
              <a:rPr lang="nb-NO" dirty="0" err="1"/>
              <a:t> Debilitante</a:t>
            </a:r>
            <a:endParaRPr lang="nb-NO" dirty="0"/>
          </a:p>
          <a:p>
            <a:endParaRPr lang="nb-NO" dirty="0"/>
          </a:p>
          <a:p>
            <a:r>
              <a:rPr lang="nb-NO" dirty="0" err="1"/>
              <a:t> e </a:t>
            </a:r>
            <a:r>
              <a:rPr lang="nb-NO" dirty="0" err="1"/>
              <a:t>emotiva </a:t>
            </a:r>
            <a:r>
              <a:rPr lang="nb-NO" dirty="0" err="1"/>
              <a:t>inclusione </a:t>
            </a:r>
            <a:r>
              <a:rPr lang="nb-NO" dirty="0"/>
              <a:t>e </a:t>
            </a:r>
            <a:r>
              <a:rPr lang="nb-NO" dirty="0" err="1"/>
              <a:t>controllo</a:t>
            </a:r>
            <a:endParaRPr lang="nb-NO" dirty="0"/>
          </a:p>
        </p:txBody>
      </p:sp>
      <p:sp>
        <p:nvSpPr>
          <p:cNvPr id="4" name="Plassholder for innhold 3"/>
          <p:cNvSpPr>
            <a:spLocks noGrp="1"/>
          </p:cNvSpPr>
          <p:nvPr>
            <p:ph sz="half" idx="4294967295"/>
          </p:nvPr>
        </p:nvSpPr>
        <p:spPr>
          <a:xfrm>
            <a:off x="8635366" y="2569846"/>
            <a:ext cx="5995034" cy="4379594"/>
          </a:xfrm>
        </p:spPr>
        <p:txBody>
          <a:bodyPr/>
          <a:lstStyle/>
          <a:p>
            <a:r>
              <a:rPr lang="nb-NO" dirty="0" err="1"/>
              <a:t>Implicazioni </a:t>
            </a:r>
            <a:r>
              <a:rPr lang="nb-NO" dirty="0" err="1"/>
              <a:t>pratiche </a:t>
            </a:r>
            <a:r>
              <a:rPr lang="nb-NO" dirty="0" err="1"/>
              <a:t>dell'</a:t>
            </a:r>
            <a:r>
              <a:rPr lang="nb-NO" dirty="0" err="1"/>
              <a:t> </a:t>
            </a:r>
            <a:endParaRPr lang="nb-NO" dirty="0"/>
          </a:p>
          <a:p>
            <a:r>
              <a:rPr lang="nb-NO" dirty="0" err="1"/>
              <a:t> </a:t>
            </a:r>
            <a:r>
              <a:rPr lang="nb-NO" dirty="0" err="1"/>
              <a:t>motivazionale </a:t>
            </a:r>
            <a:r>
              <a:rPr lang="nb-NO" dirty="0" err="1"/>
              <a:t>Clima</a:t>
            </a:r>
            <a:endParaRPr lang="nb-NO" dirty="0"/>
          </a:p>
          <a:p>
            <a:pPr lvl="1"/>
            <a:r>
              <a:rPr lang="nb-NO" dirty="0" err="1"/>
              <a:t>Rinforzo</a:t>
            </a:r>
            <a:r>
              <a:rPr lang="nb-NO" dirty="0"/>
              <a:t> positivo</a:t>
            </a:r>
            <a:endParaRPr lang="nb-NO" dirty="0"/>
          </a:p>
          <a:p>
            <a:pPr lvl="1"/>
            <a:r>
              <a:rPr lang="nb-NO" dirty="0"/>
              <a:t>Supporto</a:t>
            </a:r>
          </a:p>
          <a:p>
            <a:pPr lvl="1"/>
            <a:endParaRPr lang="nb-NO" dirty="0"/>
          </a:p>
          <a:p>
            <a:pPr lvl="1"/>
            <a:endParaRPr lang="nb-NO" dirty="0"/>
          </a:p>
        </p:txBody>
      </p:sp>
    </p:spTree>
    <p:extLst>
      <p:ext uri="{BB962C8B-B14F-4D97-AF65-F5344CB8AC3E}">
        <p14:creationId xmlns:p14="http://schemas.microsoft.com/office/powerpoint/2010/main" val="2455324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86.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p:txBody>
          <a:bodyPr/>
          <a:lstStyle/>
          <a:p>
            <a:r>
              <a:rPr lang="nb-NO" dirty="0" err="1"/>
              <a:t>Autoefficacia </a:t>
            </a:r>
            <a:r>
              <a:rPr lang="nb-NO" dirty="0"/>
              <a:t>(Bandura, 1986)</a:t>
            </a:r>
          </a:p>
        </p:txBody>
      </p:sp>
      <p:sp>
        <p:nvSpPr>
          <p:cNvPr id="19459" name="Rectangle 3"/>
          <p:cNvSpPr>
            <a:spLocks noGrp="1" noChangeArrowheads="1"/>
          </p:cNvSpPr>
          <p:nvPr>
            <p:ph idx="1"/>
          </p:nvPr>
        </p:nvSpPr>
        <p:spPr/>
        <p:txBody>
          <a:bodyPr/>
          <a:lstStyle/>
          <a:p>
            <a:r>
              <a:rPr lang="en-US" altLang="zh-TW" dirty="0">
                <a:latin typeface="Times New Roman" pitchFamily="18" charset="0"/>
              </a:rPr>
              <a:t>Determinismo </a:t>
            </a:r>
            <a:r>
              <a:rPr lang="en-US" altLang="zh-TW" dirty="0" err="1">
                <a:latin typeface="Times New Roman" pitchFamily="18" charset="0"/>
              </a:rPr>
              <a:t>reciproco </a:t>
            </a:r>
            <a:r>
              <a:rPr lang="en-US" altLang="zh-TW" dirty="0">
                <a:latin typeface="Times New Roman" pitchFamily="18" charset="0"/>
              </a:rPr>
              <a:t>(Bandura, 1986)</a:t>
            </a:r>
          </a:p>
          <a:p>
            <a:pPr lvl="1"/>
            <a:r>
              <a:rPr lang="en-US" altLang="zh-TW" dirty="0">
                <a:latin typeface="Times New Roman" pitchFamily="18" charset="0"/>
              </a:rPr>
              <a:t>Gli effetti reciproci e alternati delle variabili l'una sull'altra; nella teoria socio-cognitiva, un principio causale fondamentale in cui i fattori personali, ambientali e comportamentali sono considerati come causalmente influenti l'uno sull'altro</a:t>
            </a:r>
          </a:p>
          <a:p>
            <a:pPr lvl="1"/>
            <a:r>
              <a:rPr lang="en-US" altLang="zh-TW" dirty="0">
                <a:latin typeface="Times New Roman" pitchFamily="18" charset="0"/>
              </a:rPr>
              <a:t> La persona è:</a:t>
            </a:r>
          </a:p>
          <a:p>
            <a:pPr lvl="2"/>
            <a:r>
              <a:rPr lang="en-US" altLang="zh-TW" dirty="0">
                <a:latin typeface="Times New Roman" pitchFamily="18" charset="0"/>
              </a:rPr>
              <a:t>Reattiva E</a:t>
            </a:r>
          </a:p>
          <a:p>
            <a:pPr lvl="2"/>
            <a:r>
              <a:rPr lang="en-US" altLang="zh-TW" dirty="0">
                <a:latin typeface="Times New Roman" pitchFamily="18" charset="0"/>
              </a:rPr>
              <a:t>Costruttiva E</a:t>
            </a:r>
          </a:p>
          <a:p>
            <a:pPr lvl="2"/>
            <a:r>
              <a:rPr lang="en-US" altLang="zh-TW" dirty="0">
                <a:latin typeface="Times New Roman" pitchFamily="18" charset="0"/>
              </a:rPr>
              <a:t>Influenza la situazione</a:t>
            </a:r>
          </a:p>
        </p:txBody>
      </p:sp>
    </p:spTree>
    <p:custDataLst>
      <p:tags r:id="rId1"/>
    </p:custDataLst>
    <p:extLst>
      <p:ext uri="{BB962C8B-B14F-4D97-AF65-F5344CB8AC3E}">
        <p14:creationId xmlns:p14="http://schemas.microsoft.com/office/powerpoint/2010/main" val="1515300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ipe(down)">
                                      <p:cBhvr>
                                        <p:cTn id="7" dur="500"/>
                                        <p:tgtEl>
                                          <p:spTgt spid="19459">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459">
                                            <p:txEl>
                                              <p:pRg st="1" end="1"/>
                                            </p:txEl>
                                          </p:spTgt>
                                        </p:tgtEl>
                                        <p:attrNameLst>
                                          <p:attrName>style.visibility</p:attrName>
                                        </p:attrNameLst>
                                      </p:cBhvr>
                                      <p:to>
                                        <p:strVal val="visible"/>
                                      </p:to>
                                    </p:set>
                                    <p:animEffect transition="in" filter="wipe(down)">
                                      <p:cBhvr>
                                        <p:cTn id="10" dur="500"/>
                                        <p:tgtEl>
                                          <p:spTgt spid="19459">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animEffect transition="in" filter="wipe(down)">
                                      <p:cBhvr>
                                        <p:cTn id="13" dur="500"/>
                                        <p:tgtEl>
                                          <p:spTgt spid="19459">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459">
                                            <p:txEl>
                                              <p:pRg st="3" end="3"/>
                                            </p:txEl>
                                          </p:spTgt>
                                        </p:tgtEl>
                                        <p:attrNameLst>
                                          <p:attrName>style.visibility</p:attrName>
                                        </p:attrNameLst>
                                      </p:cBhvr>
                                      <p:to>
                                        <p:strVal val="visible"/>
                                      </p:to>
                                    </p:set>
                                    <p:animEffect transition="in" filter="wipe(down)">
                                      <p:cBhvr>
                                        <p:cTn id="16" dur="500"/>
                                        <p:tgtEl>
                                          <p:spTgt spid="19459">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459">
                                            <p:txEl>
                                              <p:pRg st="4" end="4"/>
                                            </p:txEl>
                                          </p:spTgt>
                                        </p:tgtEl>
                                        <p:attrNameLst>
                                          <p:attrName>style.visibility</p:attrName>
                                        </p:attrNameLst>
                                      </p:cBhvr>
                                      <p:to>
                                        <p:strVal val="visible"/>
                                      </p:to>
                                    </p:set>
                                    <p:animEffect transition="in" filter="wipe(down)">
                                      <p:cBhvr>
                                        <p:cTn id="19" dur="500"/>
                                        <p:tgtEl>
                                          <p:spTgt spid="19459">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459">
                                            <p:txEl>
                                              <p:pRg st="5" end="5"/>
                                            </p:txEl>
                                          </p:spTgt>
                                        </p:tgtEl>
                                        <p:attrNameLst>
                                          <p:attrName>style.visibility</p:attrName>
                                        </p:attrNameLst>
                                      </p:cBhvr>
                                      <p:to>
                                        <p:strVal val="visible"/>
                                      </p:to>
                                    </p:set>
                                    <p:animEffect transition="in" filter="wipe(down)">
                                      <p:cBhvr>
                                        <p:cTn id="22" dur="500"/>
                                        <p:tgtEl>
                                          <p:spTgt spid="194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87.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OpenText Cybersecurity 2023 Global Ransomware Survey: The risk perception  gap - OpenText Blogs">
            <a:extLst>
              <a:ext uri="{FF2B5EF4-FFF2-40B4-BE49-F238E27FC236}">
                <a16:creationId xmlns:a16="http://schemas.microsoft.com/office/drawing/2014/main" id="{2650DA61-2E6E-3692-627F-B43F12D422A0}"/>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1" y="1"/>
            <a:ext cx="14533420" cy="81750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B2BB54B-61C7-2639-6F24-AB9478066418}"/>
              </a:ext>
            </a:extLst>
          </p:cNvPr>
          <p:cNvSpPr>
            <a:spLocks noGrp="1"/>
          </p:cNvSpPr>
          <p:nvPr>
            <p:ph type="ctrTitle"/>
          </p:nvPr>
        </p:nvSpPr>
        <p:spPr>
          <a:xfrm>
            <a:off x="1187883" y="1346836"/>
            <a:ext cx="12341884" cy="2196674"/>
          </a:xfrm>
        </p:spPr>
        <p:txBody>
          <a:bodyPr/>
          <a:lstStyle/>
          <a:p>
            <a:r>
              <a:rPr lang="en-US" sz="3360" b="1">
                <a:solidFill>
                  <a:srgbClr val="000000"/>
                </a:solidFill>
                <a:latin typeface="Times New Roman" panose="02020603050405020304" pitchFamily="18" charset="0"/>
              </a:rPr>
              <a:t>Il ruolo del background informatico nell'accuratezza metacognitiva, nella fiducia e nella sopravvalutazione delle capacità di riconoscimento dei deep fake </a:t>
            </a:r>
            <a:endParaRPr lang="de-DE" sz="3360" dirty="0"/>
          </a:p>
        </p:txBody>
      </p:sp>
      <p:sp>
        <p:nvSpPr>
          <p:cNvPr id="3" name="Untertitel 2">
            <a:extLst>
              <a:ext uri="{FF2B5EF4-FFF2-40B4-BE49-F238E27FC236}">
                <a16:creationId xmlns:a16="http://schemas.microsoft.com/office/drawing/2014/main" id="{38CD7991-6897-3CF9-6ED3-1A622DFD570B}"/>
              </a:ext>
            </a:extLst>
          </p:cNvPr>
          <p:cNvSpPr>
            <a:spLocks noGrp="1"/>
          </p:cNvSpPr>
          <p:nvPr>
            <p:ph type="subTitle" idx="1"/>
          </p:nvPr>
        </p:nvSpPr>
        <p:spPr>
          <a:xfrm>
            <a:off x="1828800" y="4322446"/>
            <a:ext cx="10972800" cy="2791381"/>
          </a:xfrm>
        </p:spPr>
        <p:txBody>
          <a:bodyPr>
            <a:normAutofit fontScale="32500" lnSpcReduction="20000"/>
          </a:bodyPr>
          <a:lstStyle/>
          <a:p>
            <a:pPr algn="l"/>
            <a:endParaRPr lang="de-DE" sz="2160">
              <a:solidFill>
                <a:srgbClr val="000000"/>
              </a:solidFill>
              <a:latin typeface="Times New Roman" panose="02020603050405020304" pitchFamily="18" charset="0"/>
            </a:endParaRPr>
          </a:p>
          <a:p>
            <a:r>
              <a:rPr lang="de-DE" sz="5880" b="1">
                <a:solidFill>
                  <a:srgbClr val="000000"/>
                </a:solidFill>
                <a:latin typeface="Times New Roman" panose="02020603050405020304" pitchFamily="18" charset="0"/>
              </a:rPr>
              <a:t>Stefan Sütterlin, Ricardo G. Lugo, Torvald F. Ask, Karl Veng, Jonathan Eck, Jonas Fritschi, Muhammed-Talha Özmen, Basil Bärreiter, Benjamin J. Knox.</a:t>
            </a:r>
          </a:p>
          <a:p>
            <a:r>
              <a:rPr lang="de-DE" sz="4080">
                <a:solidFill>
                  <a:srgbClr val="000000"/>
                </a:solidFill>
                <a:latin typeface="Times New Roman" panose="02020603050405020304" pitchFamily="18" charset="0"/>
              </a:rPr>
              <a:t>Facoltà di Informatica, Università di Albstadt-Sigmaringen, Germania </a:t>
            </a:r>
          </a:p>
          <a:p>
            <a:r>
              <a:rPr lang="de-DE" sz="4080">
                <a:solidFill>
                  <a:srgbClr val="000000"/>
                </a:solidFill>
                <a:latin typeface="Times New Roman" panose="02020603050405020304" pitchFamily="18" charset="0"/>
              </a:rPr>
              <a:t>Facoltà di Salute, Benessere e Organizzazione, Università di Østfold, Norvegia </a:t>
            </a:r>
          </a:p>
          <a:p>
            <a:r>
              <a:rPr lang="de-DE" sz="4080">
                <a:solidFill>
                  <a:srgbClr val="000000"/>
                </a:solidFill>
                <a:latin typeface="Times New Roman" panose="02020603050405020304" pitchFamily="18" charset="0"/>
              </a:rPr>
              <a:t>Centro per la sicurezza informatica e delle informazioni, Università norvegese di scienza e tecnologia, Norvegia </a:t>
            </a:r>
          </a:p>
          <a:p>
            <a:r>
              <a:rPr lang="de-DE" sz="4080">
                <a:solidFill>
                  <a:srgbClr val="000000"/>
                </a:solidFill>
                <a:latin typeface="Times New Roman" panose="02020603050405020304" pitchFamily="18" charset="0"/>
              </a:rPr>
              <a:t>Centro per la guerra informatica, Difesa informatica delle forze armate norvegesi, Norvegia </a:t>
            </a:r>
            <a:endParaRPr lang="de-DE" sz="4080"/>
          </a:p>
          <a:p>
            <a:endParaRPr lang="de-DE"/>
          </a:p>
          <a:p>
            <a:r>
              <a:rPr lang="de-DE"/>
              <a:t>HCI International – Cognizione aumentata (Miglior articolo)</a:t>
            </a:r>
          </a:p>
          <a:p>
            <a:r>
              <a:rPr lang="de-DE"/>
              <a:t>28.06.2022</a:t>
            </a:r>
            <a:endParaRPr lang="de-DE" dirty="0"/>
          </a:p>
        </p:txBody>
      </p:sp>
    </p:spTree>
    <p:extLst>
      <p:ext uri="{BB962C8B-B14F-4D97-AF65-F5344CB8AC3E}">
        <p14:creationId xmlns:p14="http://schemas.microsoft.com/office/powerpoint/2010/main" val="2005150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88.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8 Strategies to Enhance Your Cybersecurity Skills and Stay Competitive -  The Data Scientist">
            <a:extLst>
              <a:ext uri="{FF2B5EF4-FFF2-40B4-BE49-F238E27FC236}">
                <a16:creationId xmlns:a16="http://schemas.microsoft.com/office/drawing/2014/main" id="{7C8FEBD6-12C4-628A-C0B7-1FF457B3B218}"/>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revasse jumping : Photos, Diagrams &amp;amp; Topos : SummitPost">
            <a:extLst>
              <a:ext uri="{FF2B5EF4-FFF2-40B4-BE49-F238E27FC236}">
                <a16:creationId xmlns:a16="http://schemas.microsoft.com/office/drawing/2014/main" id="{2D52DCDC-0A0D-481D-8E89-E5B22C8EE79D}"/>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1005841" y="2398658"/>
            <a:ext cx="5948352" cy="3965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4B72812E-0F27-4BFB-A9E5-DC4C10758C13}"/>
              </a:ext>
            </a:extLst>
          </p:cNvPr>
          <p:cNvSpPr txBox="1"/>
          <p:nvPr/>
        </p:nvSpPr>
        <p:spPr>
          <a:xfrm>
            <a:off x="6494770" y="5810230"/>
            <a:ext cx="6256830" cy="424732"/>
          </a:xfrm>
          <a:prstGeom prst="rect">
            <a:avLst/>
          </a:prstGeom>
          <a:noFill/>
        </p:spPr>
        <p:txBody>
          <a:bodyPr wrap="square" rtlCol="0">
            <a:spAutoFit/>
          </a:bodyPr>
          <a:lstStyle/>
          <a:p>
            <a:pPr defTabSz="457182"/>
            <a:r>
              <a:rPr lang="de-DE" sz="2160" dirty="0">
                <a:solidFill>
                  <a:prstClr val="black"/>
                </a:solidFill>
                <a:latin typeface="Calibri" panose="020F0502020204030204"/>
              </a:rPr>
              <a:t>.</a:t>
            </a:r>
          </a:p>
        </p:txBody>
      </p:sp>
      <p:pic>
        <p:nvPicPr>
          <p:cNvPr id="2050" name="Picture 2" descr="https://primarymedicinepodcast.com/wp-content/uploads/2021/12/Brain-inception.png">
            <a:extLst>
              <a:ext uri="{FF2B5EF4-FFF2-40B4-BE49-F238E27FC236}">
                <a16:creationId xmlns:a16="http://schemas.microsoft.com/office/drawing/2014/main" id="{5F8C764F-4F47-4586-8FE5-D0A2CE2A37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18387" y="2195816"/>
            <a:ext cx="5557884" cy="4168412"/>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08D860F1-DCFF-6ECC-BB19-8327A8F3963D}"/>
              </a:ext>
            </a:extLst>
          </p:cNvPr>
          <p:cNvSpPr txBox="1"/>
          <p:nvPr/>
        </p:nvSpPr>
        <p:spPr>
          <a:xfrm>
            <a:off x="842945" y="826045"/>
            <a:ext cx="12874102" cy="535531"/>
          </a:xfrm>
          <a:prstGeom prst="rect">
            <a:avLst/>
          </a:prstGeom>
          <a:noFill/>
        </p:spPr>
        <p:txBody>
          <a:bodyPr wrap="none" rtlCol="0">
            <a:spAutoFit/>
          </a:bodyPr>
          <a:lstStyle/>
          <a:p>
            <a:pPr defTabSz="457182"/>
            <a:r>
              <a:rPr lang="de-DE" sz="2880" b="1" dirty="0" err="1">
                <a:solidFill>
                  <a:prstClr val="black"/>
                </a:solidFill>
                <a:latin typeface="Calibri" panose="020F0502020204030204"/>
              </a:rPr>
              <a:t>Competenza metacognitiva </a:t>
            </a:r>
            <a:r>
              <a:rPr lang="de-DE" sz="2880" b="1" dirty="0" err="1">
                <a:solidFill>
                  <a:prstClr val="black"/>
                </a:solidFill>
                <a:latin typeface="Calibri" panose="020F0502020204030204"/>
              </a:rPr>
              <a:t>percepita </a:t>
            </a:r>
            <a:r>
              <a:rPr lang="de-DE" sz="2880" b="1" dirty="0">
                <a:solidFill>
                  <a:prstClr val="black"/>
                </a:solidFill>
                <a:latin typeface="Calibri" panose="020F0502020204030204"/>
              </a:rPr>
              <a:t>-&gt; </a:t>
            </a:r>
            <a:r>
              <a:rPr lang="de-DE" sz="2880" b="1" dirty="0" err="1">
                <a:solidFill>
                  <a:prstClr val="black"/>
                </a:solidFill>
                <a:latin typeface="Calibri" panose="020F0502020204030204"/>
              </a:rPr>
              <a:t>base</a:t>
            </a:r>
            <a:r>
              <a:rPr lang="de-DE" sz="2880" b="1" dirty="0" err="1">
                <a:solidFill>
                  <a:prstClr val="black"/>
                </a:solidFill>
                <a:latin typeface="Calibri" panose="020F0502020204030204"/>
              </a:rPr>
              <a:t> di</a:t>
            </a:r>
            <a:r>
              <a:rPr lang="de-DE" sz="2880" b="1" dirty="0" err="1">
                <a:solidFill>
                  <a:prstClr val="black"/>
                </a:solidFill>
                <a:latin typeface="Calibri" panose="020F0502020204030204"/>
              </a:rPr>
              <a:t> rischio</a:t>
            </a:r>
            <a:r>
              <a:rPr lang="de-DE" sz="2880" b="1" dirty="0" err="1">
                <a:solidFill>
                  <a:prstClr val="black"/>
                </a:solidFill>
                <a:latin typeface="Calibri" panose="020F0502020204030204"/>
              </a:rPr>
              <a:t> valutazione </a:t>
            </a:r>
            <a:r>
              <a:rPr lang="de-DE" sz="2880" b="1" dirty="0">
                <a:solidFill>
                  <a:prstClr val="black"/>
                </a:solidFill>
                <a:latin typeface="Calibri" panose="020F0502020204030204"/>
              </a:rPr>
              <a:t>e conseguente </a:t>
            </a:r>
            <a:r>
              <a:rPr lang="de-DE" sz="2880" b="1" dirty="0" err="1">
                <a:solidFill>
                  <a:prstClr val="black"/>
                </a:solidFill>
                <a:latin typeface="Calibri" panose="020F0502020204030204"/>
              </a:rPr>
              <a:t>processo decisionale</a:t>
            </a:r>
            <a:endParaRPr lang="de-DE" sz="2880" b="1" dirty="0">
              <a:solidFill>
                <a:prstClr val="black"/>
              </a:solidFill>
              <a:latin typeface="Calibri" panose="020F0502020204030204"/>
            </a:endParaRPr>
          </a:p>
        </p:txBody>
      </p:sp>
      <p:sp>
        <p:nvSpPr>
          <p:cNvPr id="4" name="Geschweifte Klammer rechts 3">
            <a:extLst>
              <a:ext uri="{FF2B5EF4-FFF2-40B4-BE49-F238E27FC236}">
                <a16:creationId xmlns:a16="http://schemas.microsoft.com/office/drawing/2014/main" id="{E8E8430D-17A8-8F3D-251C-993BD4C622C4}"/>
              </a:ext>
            </a:extLst>
          </p:cNvPr>
          <p:cNvSpPr/>
          <p:nvPr/>
        </p:nvSpPr>
        <p:spPr>
          <a:xfrm rot="18630641">
            <a:off x="8932404" y="4162288"/>
            <a:ext cx="702751" cy="17214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182"/>
            <a:endParaRPr lang="de-DE" sz="2160">
              <a:solidFill>
                <a:prstClr val="black"/>
              </a:solidFill>
              <a:latin typeface="Calibri" panose="020F0502020204030204"/>
            </a:endParaRPr>
          </a:p>
        </p:txBody>
      </p:sp>
      <p:sp>
        <p:nvSpPr>
          <p:cNvPr id="5" name="Textfeld 4">
            <a:extLst>
              <a:ext uri="{FF2B5EF4-FFF2-40B4-BE49-F238E27FC236}">
                <a16:creationId xmlns:a16="http://schemas.microsoft.com/office/drawing/2014/main" id="{2195982B-0CC7-23ED-34F4-8D04EFCB7D00}"/>
              </a:ext>
            </a:extLst>
          </p:cNvPr>
          <p:cNvSpPr txBox="1"/>
          <p:nvPr/>
        </p:nvSpPr>
        <p:spPr>
          <a:xfrm rot="2502838">
            <a:off x="7460107" y="5316760"/>
            <a:ext cx="2839688" cy="424732"/>
          </a:xfrm>
          <a:prstGeom prst="rect">
            <a:avLst/>
          </a:prstGeom>
          <a:noFill/>
        </p:spPr>
        <p:txBody>
          <a:bodyPr wrap="none" rtlCol="0">
            <a:spAutoFit/>
          </a:bodyPr>
          <a:lstStyle/>
          <a:p>
            <a:pPr defTabSz="457182"/>
            <a:r>
              <a:rPr lang="de-DE" sz="2160" dirty="0" err="1">
                <a:solidFill>
                  <a:prstClr val="black"/>
                </a:solidFill>
                <a:latin typeface="Calibri" panose="020F0502020204030204"/>
              </a:rPr>
              <a:t>Accuratezza </a:t>
            </a:r>
            <a:r>
              <a:rPr lang="de-DE" sz="2160" dirty="0" err="1">
                <a:solidFill>
                  <a:prstClr val="black"/>
                </a:solidFill>
                <a:latin typeface="Calibri" panose="020F0502020204030204"/>
              </a:rPr>
              <a:t>metacognitiva</a:t>
            </a:r>
            <a:r>
              <a:rPr lang="de-DE" sz="2160" dirty="0" err="1">
                <a:solidFill>
                  <a:prstClr val="black"/>
                </a:solidFill>
                <a:latin typeface="Calibri" panose="020F0502020204030204"/>
              </a:rPr>
              <a:t> </a:t>
            </a:r>
            <a:endParaRPr lang="de-DE" sz="2160" dirty="0">
              <a:solidFill>
                <a:prstClr val="black"/>
              </a:solidFill>
              <a:latin typeface="Calibri" panose="020F0502020204030204"/>
            </a:endParaRPr>
          </a:p>
        </p:txBody>
      </p:sp>
      <p:sp>
        <p:nvSpPr>
          <p:cNvPr id="6" name="Textfeld 5">
            <a:extLst>
              <a:ext uri="{FF2B5EF4-FFF2-40B4-BE49-F238E27FC236}">
                <a16:creationId xmlns:a16="http://schemas.microsoft.com/office/drawing/2014/main" id="{790032D4-0194-D37D-2D53-A6EBD32AA6A2}"/>
              </a:ext>
            </a:extLst>
          </p:cNvPr>
          <p:cNvSpPr txBox="1"/>
          <p:nvPr/>
        </p:nvSpPr>
        <p:spPr>
          <a:xfrm>
            <a:off x="1005843" y="6430453"/>
            <a:ext cx="5391861" cy="424732"/>
          </a:xfrm>
          <a:prstGeom prst="rect">
            <a:avLst/>
          </a:prstGeom>
          <a:noFill/>
        </p:spPr>
        <p:txBody>
          <a:bodyPr wrap="none" rtlCol="0">
            <a:spAutoFit/>
          </a:bodyPr>
          <a:lstStyle/>
          <a:p>
            <a:pPr defTabSz="457182"/>
            <a:r>
              <a:rPr lang="de-DE" sz="2160" dirty="0" err="1">
                <a:solidFill>
                  <a:prstClr val="black"/>
                </a:solidFill>
                <a:latin typeface="Calibri" panose="020F0502020204030204"/>
              </a:rPr>
              <a:t>Noi</a:t>
            </a:r>
            <a:r>
              <a:rPr lang="de-DE" sz="2160" dirty="0" err="1">
                <a:solidFill>
                  <a:prstClr val="black"/>
                </a:solidFill>
                <a:latin typeface="Calibri" panose="020F0502020204030204"/>
              </a:rPr>
              <a:t> sappiamo</a:t>
            </a:r>
            <a:r>
              <a:rPr lang="de-DE" sz="2160" dirty="0" err="1">
                <a:solidFill>
                  <a:prstClr val="black"/>
                </a:solidFill>
                <a:latin typeface="Calibri" panose="020F0502020204030204"/>
              </a:rPr>
              <a:t> che</a:t>
            </a:r>
            <a:r>
              <a:rPr lang="de-DE" sz="2160" dirty="0">
                <a:solidFill>
                  <a:prstClr val="black"/>
                </a:solidFill>
                <a:latin typeface="Calibri" panose="020F0502020204030204"/>
              </a:rPr>
              <a:t>, ma </a:t>
            </a:r>
            <a:r>
              <a:rPr lang="de-DE" sz="2160" dirty="0" err="1">
                <a:solidFill>
                  <a:prstClr val="black"/>
                </a:solidFill>
                <a:latin typeface="Calibri" panose="020F0502020204030204"/>
              </a:rPr>
              <a:t>perché </a:t>
            </a:r>
            <a:r>
              <a:rPr lang="de-DE" sz="2160" dirty="0">
                <a:solidFill>
                  <a:prstClr val="black"/>
                </a:solidFill>
                <a:latin typeface="Calibri" panose="020F0502020204030204"/>
              </a:rPr>
              <a:t>non </a:t>
            </a:r>
            <a:r>
              <a:rPr lang="de-DE" sz="2160" dirty="0" err="1">
                <a:solidFill>
                  <a:prstClr val="black"/>
                </a:solidFill>
                <a:latin typeface="Calibri" panose="020F0502020204030204"/>
              </a:rPr>
              <a:t>lo </a:t>
            </a:r>
            <a:r>
              <a:rPr lang="de-DE" sz="2160" dirty="0" err="1">
                <a:solidFill>
                  <a:prstClr val="black"/>
                </a:solidFill>
                <a:latin typeface="Calibri" panose="020F0502020204030204"/>
              </a:rPr>
              <a:t>misuriamo</a:t>
            </a:r>
            <a:r>
              <a:rPr lang="de-DE" sz="2160" dirty="0" err="1">
                <a:solidFill>
                  <a:prstClr val="black"/>
                </a:solidFill>
                <a:latin typeface="Calibri" panose="020F0502020204030204"/>
              </a:rPr>
              <a:t> </a:t>
            </a:r>
            <a:r>
              <a:rPr lang="de-DE" sz="2160" dirty="0">
                <a:solidFill>
                  <a:prstClr val="black"/>
                </a:solidFill>
                <a:latin typeface="Calibri" panose="020F0502020204030204"/>
              </a:rPr>
              <a:t>?</a:t>
            </a:r>
          </a:p>
        </p:txBody>
      </p:sp>
    </p:spTree>
    <p:extLst>
      <p:ext uri="{BB962C8B-B14F-4D97-AF65-F5344CB8AC3E}">
        <p14:creationId xmlns:p14="http://schemas.microsoft.com/office/powerpoint/2010/main" val="306068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89.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F44281-863B-843E-43F5-80F5878751C8}"/>
              </a:ext>
            </a:extLst>
          </p:cNvPr>
          <p:cNvSpPr>
            <a:spLocks noGrp="1"/>
          </p:cNvSpPr>
          <p:nvPr>
            <p:ph type="title"/>
          </p:nvPr>
        </p:nvSpPr>
        <p:spPr/>
        <p:txBody>
          <a:bodyPr/>
          <a:lstStyle/>
          <a:p>
            <a:r>
              <a:rPr lang="nb-NO" dirty="0"/>
              <a:t>Eccessiva sicurezza (Cheng et al., 2020)</a:t>
            </a:r>
            <a:endParaRPr lang="en-GB" dirty="0"/>
          </a:p>
        </p:txBody>
      </p:sp>
      <p:sp>
        <p:nvSpPr>
          <p:cNvPr id="5" name="Content Placeholder 4">
            <a:extLst>
              <a:ext uri="{FF2B5EF4-FFF2-40B4-BE49-F238E27FC236}">
                <a16:creationId xmlns:a16="http://schemas.microsoft.com/office/drawing/2014/main" id="{C03A6466-467A-EDBF-0B29-B072CC22F883}"/>
              </a:ext>
            </a:extLst>
          </p:cNvPr>
          <p:cNvSpPr>
            <a:spLocks noGrp="1"/>
          </p:cNvSpPr>
          <p:nvPr>
            <p:ph idx="1"/>
          </p:nvPr>
        </p:nvSpPr>
        <p:spPr/>
        <p:txBody>
          <a:bodyPr/>
          <a:lstStyle/>
          <a:p>
            <a:r>
              <a:rPr lang="en-GB" dirty="0"/>
              <a:t>L'autoefficacia informatica, un concetto che deriva dal termine "autoefficacia informatica", si riferisce alla capacità, alla fiducia e all'applicazione di un'ampia gamma di competenze nell'uso dei dispositivi informatici.</a:t>
            </a:r>
          </a:p>
          <a:p>
            <a:endParaRPr lang="en-GB" dirty="0"/>
          </a:p>
        </p:txBody>
      </p:sp>
      <p:pic>
        <p:nvPicPr>
          <p:cNvPr id="9" name="Picture 8">
            <a:extLst>
              <a:ext uri="{FF2B5EF4-FFF2-40B4-BE49-F238E27FC236}">
                <a16:creationId xmlns:a16="http://schemas.microsoft.com/office/drawing/2014/main" id="{D629712F-59E0-DD45-FC3A-91F8CB3AC8BD}"/>
              </a:ext>
            </a:extLst>
          </p:cNvPr>
          <p:cNvPicPr>
            <a:picLocks noChangeAspect="1"/>
          </p:cNvPicPr>
          <p:nvPr/>
        </p:nvPicPr>
        <p:blipFill>
          <a:blip r:embed="rId3"/>
          <a:stretch>
            <a:fillRect/>
          </a:stretch>
        </p:blipFill>
        <p:spPr>
          <a:xfrm>
            <a:off x="2456131" y="3646105"/>
            <a:ext cx="8627246" cy="1452637"/>
          </a:xfrm>
          <a:prstGeom prst="rect">
            <a:avLst/>
          </a:prstGeom>
        </p:spPr>
      </p:pic>
    </p:spTree>
    <p:custDataLst>
      <p:tags r:id="rId1"/>
    </p:custDataLst>
    <p:extLst>
      <p:ext uri="{BB962C8B-B14F-4D97-AF65-F5344CB8AC3E}">
        <p14:creationId xmlns:p14="http://schemas.microsoft.com/office/powerpoint/2010/main" val="862120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CD823-6761-9642-9C44-405265291911}"/>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4B52371C-355F-B4B3-BDD4-DA0022A21C31}"/>
              </a:ext>
            </a:extLst>
          </p:cNvPr>
          <p:cNvPicPr>
            <a:picLocks noChangeAspect="1"/>
          </p:cNvPicPr>
          <p:nvPr/>
        </p:nvPicPr>
        <p:blipFill>
          <a:blip r:embed="rId3"/>
          <a:stretch>
            <a:fillRect/>
          </a:stretch>
        </p:blipFill>
        <p:spPr>
          <a:xfrm>
            <a:off x="285001" y="56009"/>
            <a:ext cx="7190473" cy="8173591"/>
          </a:xfrm>
          <a:prstGeom prst="rect">
            <a:avLst/>
          </a:prstGeom>
        </p:spPr>
      </p:pic>
      <p:pic>
        <p:nvPicPr>
          <p:cNvPr id="7" name="Content Placeholder 6">
            <a:extLst>
              <a:ext uri="{FF2B5EF4-FFF2-40B4-BE49-F238E27FC236}">
                <a16:creationId xmlns:a16="http://schemas.microsoft.com/office/drawing/2014/main" id="{6390780E-404C-18A2-D543-7B3DFFE8C4FD}"/>
              </a:ext>
            </a:extLst>
          </p:cNvPr>
          <p:cNvPicPr>
            <a:picLocks noGrp="1" noChangeAspect="1"/>
          </p:cNvPicPr>
          <p:nvPr>
            <p:ph idx="1"/>
          </p:nvPr>
        </p:nvPicPr>
        <p:blipFill>
          <a:blip r:embed="rId4"/>
          <a:stretch>
            <a:fillRect/>
          </a:stretch>
        </p:blipFill>
        <p:spPr>
          <a:xfrm>
            <a:off x="7073322" y="1503997"/>
            <a:ext cx="6743692" cy="5221606"/>
          </a:xfrm>
        </p:spPr>
      </p:pic>
      <p:sp>
        <p:nvSpPr>
          <p:cNvPr id="3" name="Oval 2">
            <a:extLst>
              <a:ext uri="{FF2B5EF4-FFF2-40B4-BE49-F238E27FC236}">
                <a16:creationId xmlns:a16="http://schemas.microsoft.com/office/drawing/2014/main" id="{731765BB-0F0B-203D-794B-CBFBF07CE76B}"/>
              </a:ext>
            </a:extLst>
          </p:cNvPr>
          <p:cNvSpPr/>
          <p:nvPr/>
        </p:nvSpPr>
        <p:spPr>
          <a:xfrm>
            <a:off x="6532407" y="5722264"/>
            <a:ext cx="7505780" cy="1240849"/>
          </a:xfrm>
          <a:prstGeom prst="ellipse">
            <a:avLst/>
          </a:prstGeom>
          <a:noFill/>
          <a:ln w="476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custDataLst>
      <p:tags r:id="rId1"/>
    </p:custDataLst>
    <p:extLst>
      <p:ext uri="{BB962C8B-B14F-4D97-AF65-F5344CB8AC3E}">
        <p14:creationId xmlns:p14="http://schemas.microsoft.com/office/powerpoint/2010/main" val="3880774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Strategies to Enhance Your Cybersecurity Skills and Stay Competitive -  The Data Scientist">
            <a:extLst>
              <a:ext uri="{FF2B5EF4-FFF2-40B4-BE49-F238E27FC236}">
                <a16:creationId xmlns:a16="http://schemas.microsoft.com/office/drawing/2014/main" id="{F4CB6FC8-DF62-7E5F-B686-E3A1A19780FC}"/>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B469EAB6-F967-454D-B929-D0DC7658441F}"/>
              </a:ext>
            </a:extLst>
          </p:cNvPr>
          <p:cNvSpPr>
            <a:spLocks noGrp="1"/>
          </p:cNvSpPr>
          <p:nvPr>
            <p:ph type="title"/>
          </p:nvPr>
        </p:nvSpPr>
        <p:spPr>
          <a:xfrm>
            <a:off x="629941" y="477341"/>
            <a:ext cx="12618720" cy="955843"/>
          </a:xfrm>
        </p:spPr>
        <p:txBody>
          <a:bodyPr/>
          <a:lstStyle/>
          <a:p>
            <a:r>
              <a:rPr lang="de-DE" dirty="0" err="1"/>
              <a:t>Risultati </a:t>
            </a:r>
            <a:r>
              <a:rPr lang="de-DE" dirty="0" err="1"/>
              <a:t>sorprendenti </a:t>
            </a:r>
            <a:r>
              <a:rPr lang="de-DE" dirty="0"/>
              <a:t>(?)</a:t>
            </a:r>
            <a:endParaRPr lang="de-DE" dirty="0"/>
          </a:p>
        </p:txBody>
      </p:sp>
      <p:sp>
        <p:nvSpPr>
          <p:cNvPr id="6" name="Rectangle 1">
            <a:extLst>
              <a:ext uri="{FF2B5EF4-FFF2-40B4-BE49-F238E27FC236}">
                <a16:creationId xmlns:a16="http://schemas.microsoft.com/office/drawing/2014/main" id="{E75AEEB1-5563-47B5-98BA-C1D14B16170C}"/>
              </a:ext>
            </a:extLst>
          </p:cNvPr>
          <p:cNvSpPr>
            <a:spLocks noChangeArrowheads="1"/>
          </p:cNvSpPr>
          <p:nvPr/>
        </p:nvSpPr>
        <p:spPr bwMode="auto">
          <a:xfrm>
            <a:off x="219868" y="7235199"/>
            <a:ext cx="141906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pPr defTabSz="1097236" eaLnBrk="0" fontAlgn="base" hangingPunct="0">
              <a:spcBef>
                <a:spcPct val="0"/>
              </a:spcBef>
              <a:spcAft>
                <a:spcPct val="0"/>
              </a:spcAft>
            </a:pPr>
            <a:r>
              <a:rPr lang="de-DE" altLang="de-DE" sz="1080" dirty="0">
                <a:solidFill>
                  <a:srgbClr val="222222"/>
                </a:solidFill>
                <a:latin typeface="Arial" panose="020B0604020202020204" pitchFamily="34" charset="0"/>
                <a:cs typeface="Arial" panose="020B0604020202020204" pitchFamily="34" charset="0"/>
              </a:rPr>
              <a:t>.</a:t>
            </a:r>
            <a:endParaRPr lang="de-DE" altLang="de-DE" sz="1080" dirty="0">
              <a:solidFill>
                <a:prstClr val="black"/>
              </a:solidFill>
              <a:latin typeface="Calibri" panose="020F0502020204030204"/>
            </a:endParaRPr>
          </a:p>
        </p:txBody>
      </p:sp>
      <p:pic>
        <p:nvPicPr>
          <p:cNvPr id="3074" name="Picture 2" descr="https://lh4.googleusercontent.com/TLn3FBFTs9kN9G023-fz4YGJD_Acb6cgZAGnsGjrVJ8B2KiakaHb9hv6tu86Zo7vdZUYhXCMeFtQbRTENaavfphUMlNJZh4qqCMIcQgJ0aOm72ij_ABBt3tRfhU3PP6gtV6ok2rDtdsgc89Qy63T0Q">
            <a:extLst>
              <a:ext uri="{FF2B5EF4-FFF2-40B4-BE49-F238E27FC236}">
                <a16:creationId xmlns:a16="http://schemas.microsoft.com/office/drawing/2014/main" id="{20FBC599-F9EC-4A9C-8B7F-E6DA1859117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90163" y="4363491"/>
            <a:ext cx="8126730" cy="28117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tps://lh6.googleusercontent.com/VL-MEOQLerurMqDVbxDS6YREw1zxD7Bi_zT_XCrW6oKu-lWI3JNu7TYbyCPUrwTohcIfXwKwoUlcyg2sIqYtAq7ahHQoYO-SpNPtesNGGz_ki929DyfqCPZt-RKIMO03bS3HwZBCM31qWtU8AgDCSw">
            <a:extLst>
              <a:ext uri="{FF2B5EF4-FFF2-40B4-BE49-F238E27FC236}">
                <a16:creationId xmlns:a16="http://schemas.microsoft.com/office/drawing/2014/main" id="{7CF5FA32-7D1D-4A3C-9CF1-EB3D0A10DD7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9941" y="2068013"/>
            <a:ext cx="7118014" cy="1958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8D252650-D80F-B71C-3118-B5E300DDC4E6}"/>
              </a:ext>
            </a:extLst>
          </p:cNvPr>
          <p:cNvSpPr txBox="1"/>
          <p:nvPr/>
        </p:nvSpPr>
        <p:spPr>
          <a:xfrm>
            <a:off x="8327878" y="549050"/>
            <a:ext cx="5789015" cy="20867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457182"/>
            <a:r>
              <a:rPr lang="de-DE" sz="2160" i="1" dirty="0">
                <a:solidFill>
                  <a:prstClr val="white"/>
                </a:solidFill>
                <a:latin typeface="Calibri" panose="020F0502020204030204"/>
              </a:rPr>
              <a:t>Nelle </a:t>
            </a:r>
            <a:r>
              <a:rPr lang="de-DE" sz="2160" i="1" dirty="0" err="1">
                <a:solidFill>
                  <a:prstClr val="white"/>
                </a:solidFill>
                <a:latin typeface="Calibri" panose="020F0502020204030204"/>
              </a:rPr>
              <a:t>simulazioni </a:t>
            </a:r>
            <a:r>
              <a:rPr lang="de-DE" sz="2160" i="1" dirty="0" err="1">
                <a:solidFill>
                  <a:prstClr val="white"/>
                </a:solidFill>
                <a:latin typeface="Calibri" panose="020F0502020204030204"/>
              </a:rPr>
              <a:t>di phishing</a:t>
            </a:r>
            <a:r>
              <a:rPr lang="de-DE" sz="2160" i="1" dirty="0" err="1">
                <a:solidFill>
                  <a:prstClr val="white"/>
                </a:solidFill>
                <a:latin typeface="Calibri" panose="020F0502020204030204"/>
              </a:rPr>
              <a:t> </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le persone</a:t>
            </a:r>
            <a:r>
              <a:rPr lang="de-DE" sz="2160" i="1" dirty="0" err="1">
                <a:solidFill>
                  <a:prstClr val="white"/>
                </a:solidFill>
                <a:latin typeface="Calibri" panose="020F0502020204030204"/>
              </a:rPr>
              <a:t> con </a:t>
            </a:r>
            <a:r>
              <a:rPr lang="de-DE" sz="2160" i="1" dirty="0">
                <a:solidFill>
                  <a:prstClr val="white"/>
                </a:solidFill>
                <a:latin typeface="Calibri" panose="020F0502020204030204"/>
              </a:rPr>
              <a:t>un background informatico </a:t>
            </a:r>
            <a:r>
              <a:rPr lang="de-DE" sz="2160" i="1" dirty="0" err="1">
                <a:solidFill>
                  <a:prstClr val="white"/>
                </a:solidFill>
                <a:latin typeface="Calibri" panose="020F0502020204030204"/>
              </a:rPr>
              <a:t>hanno ottenuto un </a:t>
            </a:r>
            <a:r>
              <a:rPr lang="de-DE" sz="2160" i="1" dirty="0" err="1">
                <a:solidFill>
                  <a:prstClr val="white"/>
                </a:solidFill>
                <a:latin typeface="Calibri" panose="020F0502020204030204"/>
              </a:rPr>
              <a:t>punteggio</a:t>
            </a:r>
            <a:r>
              <a:rPr lang="de-DE" sz="2160" i="1" dirty="0" err="1">
                <a:solidFill>
                  <a:prstClr val="white"/>
                </a:solidFill>
                <a:latin typeface="Calibri" panose="020F0502020204030204"/>
              </a:rPr>
              <a:t> </a:t>
            </a:r>
            <a:r>
              <a:rPr lang="de-DE" sz="2160" i="1" dirty="0" err="1">
                <a:solidFill>
                  <a:prstClr val="white"/>
                </a:solidFill>
                <a:latin typeface="Calibri" panose="020F0502020204030204"/>
              </a:rPr>
              <a:t>simile</a:t>
            </a:r>
            <a:r>
              <a:rPr lang="de-DE" sz="2160" i="1" dirty="0" err="1">
                <a:solidFill>
                  <a:prstClr val="white"/>
                </a:solidFill>
                <a:latin typeface="Calibri" panose="020F0502020204030204"/>
              </a:rPr>
              <a:t> </a:t>
            </a:r>
            <a:r>
              <a:rPr lang="de-DE" sz="2160" i="1" dirty="0" err="1">
                <a:solidFill>
                  <a:prstClr val="white"/>
                </a:solidFill>
                <a:latin typeface="Calibri" panose="020F0502020204030204"/>
              </a:rPr>
              <a:t>a </a:t>
            </a:r>
            <a:r>
              <a:rPr lang="de-DE" sz="2160" i="1" dirty="0" err="1">
                <a:solidFill>
                  <a:prstClr val="white"/>
                </a:solidFill>
                <a:latin typeface="Calibri" panose="020F0502020204030204"/>
              </a:rPr>
              <a:t>quello</a:t>
            </a:r>
            <a:r>
              <a:rPr lang="de-DE" sz="2160" i="1" dirty="0" err="1">
                <a:solidFill>
                  <a:prstClr val="white"/>
                </a:solidFill>
                <a:latin typeface="Calibri" panose="020F0502020204030204"/>
              </a:rPr>
              <a:t> </a:t>
            </a:r>
            <a:r>
              <a:rPr lang="de-DE" sz="2160" i="1" dirty="0" err="1">
                <a:solidFill>
                  <a:prstClr val="white"/>
                </a:solidFill>
                <a:latin typeface="Calibri" panose="020F0502020204030204"/>
              </a:rPr>
              <a:t>delle persone</a:t>
            </a:r>
            <a:r>
              <a:rPr lang="de-DE" sz="2160" i="1" dirty="0" err="1">
                <a:solidFill>
                  <a:prstClr val="white"/>
                </a:solidFill>
                <a:latin typeface="Calibri" panose="020F0502020204030204"/>
              </a:rPr>
              <a:t> senza </a:t>
            </a:r>
            <a:r>
              <a:rPr lang="de-DE" sz="2160" i="1" dirty="0">
                <a:solidFill>
                  <a:prstClr val="white"/>
                </a:solidFill>
                <a:latin typeface="Calibri" panose="020F0502020204030204"/>
              </a:rPr>
              <a:t>un background informatico. </a:t>
            </a:r>
            <a:r>
              <a:rPr lang="de-DE" sz="2160" i="1" dirty="0" err="1">
                <a:solidFill>
                  <a:prstClr val="white"/>
                </a:solidFill>
                <a:latin typeface="Calibri" panose="020F0502020204030204"/>
              </a:rPr>
              <a:t>Quando</a:t>
            </a:r>
            <a:r>
              <a:rPr lang="de-DE" sz="2160" i="1" dirty="0" err="1">
                <a:solidFill>
                  <a:prstClr val="white"/>
                </a:solidFill>
                <a:latin typeface="Calibri" panose="020F0502020204030204"/>
              </a:rPr>
              <a:t> </a:t>
            </a:r>
            <a:r>
              <a:rPr lang="de-DE" sz="2160" i="1" dirty="0" err="1">
                <a:solidFill>
                  <a:prstClr val="white"/>
                </a:solidFill>
                <a:latin typeface="Calibri" panose="020F0502020204030204"/>
              </a:rPr>
              <a:t>ai partecipanti</a:t>
            </a:r>
            <a:r>
              <a:rPr lang="de-DE" sz="2160" i="1" dirty="0" err="1">
                <a:solidFill>
                  <a:prstClr val="white"/>
                </a:solidFill>
                <a:latin typeface="Calibri" panose="020F0502020204030204"/>
              </a:rPr>
              <a:t> </a:t>
            </a:r>
            <a:r>
              <a:rPr lang="de-DE" sz="2160" i="1" dirty="0" err="1">
                <a:solidFill>
                  <a:prstClr val="white"/>
                </a:solidFill>
                <a:latin typeface="Calibri" panose="020F0502020204030204"/>
              </a:rPr>
              <a:t>è stato chiesto</a:t>
            </a:r>
            <a:r>
              <a:rPr lang="de-DE" sz="2160" i="1" dirty="0" err="1">
                <a:solidFill>
                  <a:prstClr val="white"/>
                </a:solidFill>
                <a:latin typeface="Calibri" panose="020F0502020204030204"/>
              </a:rPr>
              <a:t> di fornire informazioni</a:t>
            </a:r>
            <a:r>
              <a:rPr lang="de-DE" sz="2160" i="1" dirty="0" err="1">
                <a:solidFill>
                  <a:prstClr val="white"/>
                </a:solidFill>
                <a:latin typeface="Calibri" panose="020F0502020204030204"/>
              </a:rPr>
              <a:t> sulle</a:t>
            </a:r>
            <a:r>
              <a:rPr lang="de-DE" sz="2160" i="1" dirty="0" err="1">
                <a:solidFill>
                  <a:prstClr val="white"/>
                </a:solidFill>
                <a:latin typeface="Calibri" panose="020F0502020204030204"/>
              </a:rPr>
              <a:t> prossime </a:t>
            </a:r>
            <a:r>
              <a:rPr lang="de-DE" sz="2160" i="1" dirty="0" err="1">
                <a:solidFill>
                  <a:prstClr val="white"/>
                </a:solidFill>
                <a:latin typeface="Calibri" panose="020F0502020204030204"/>
              </a:rPr>
              <a:t>simulazioni</a:t>
            </a:r>
            <a:r>
              <a:rPr lang="de-DE" sz="2160" i="1" dirty="0" err="1">
                <a:solidFill>
                  <a:prstClr val="white"/>
                </a:solidFill>
                <a:latin typeface="Calibri" panose="020F0502020204030204"/>
              </a:rPr>
              <a:t> </a:t>
            </a:r>
            <a:r>
              <a:rPr lang="de-DE" sz="2160" i="1" dirty="0" err="1">
                <a:solidFill>
                  <a:prstClr val="white"/>
                </a:solidFill>
                <a:latin typeface="Calibri" panose="020F0502020204030204"/>
              </a:rPr>
              <a:t> </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le persone</a:t>
            </a:r>
            <a:r>
              <a:rPr lang="de-DE" sz="2160" i="1" dirty="0" err="1">
                <a:solidFill>
                  <a:prstClr val="white"/>
                </a:solidFill>
                <a:latin typeface="Calibri" panose="020F0502020204030204"/>
              </a:rPr>
              <a:t> con </a:t>
            </a:r>
            <a:r>
              <a:rPr lang="de-DE" sz="2160" i="1" dirty="0">
                <a:solidFill>
                  <a:prstClr val="white"/>
                </a:solidFill>
                <a:latin typeface="Calibri" panose="020F0502020204030204"/>
              </a:rPr>
              <a:t>un background informatico </a:t>
            </a:r>
            <a:r>
              <a:rPr lang="de-DE" sz="2160" i="1" dirty="0" err="1">
                <a:solidFill>
                  <a:prstClr val="white"/>
                </a:solidFill>
                <a:latin typeface="Calibri" panose="020F0502020204030204"/>
              </a:rPr>
              <a:t>hanno mostrato </a:t>
            </a:r>
            <a:r>
              <a:rPr lang="de-DE" sz="2160" i="1" dirty="0">
                <a:solidFill>
                  <a:prstClr val="white"/>
                </a:solidFill>
                <a:latin typeface="Calibri" panose="020F0502020204030204"/>
              </a:rPr>
              <a:t>un </a:t>
            </a:r>
            <a:r>
              <a:rPr lang="de-DE" sz="2160" i="1" dirty="0" err="1">
                <a:solidFill>
                  <a:prstClr val="white"/>
                </a:solidFill>
                <a:latin typeface="Calibri" panose="020F0502020204030204"/>
              </a:rPr>
              <a:t>calo</a:t>
            </a:r>
            <a:r>
              <a:rPr lang="de-DE" sz="2160" i="1" dirty="0">
                <a:solidFill>
                  <a:prstClr val="white"/>
                </a:solidFill>
                <a:latin typeface="Calibri" panose="020F0502020204030204"/>
              </a:rPr>
              <a:t> relativo</a:t>
            </a:r>
            <a:r>
              <a:rPr lang="de-DE" sz="2160" i="1" dirty="0" err="1">
                <a:solidFill>
                  <a:prstClr val="white"/>
                </a:solidFill>
                <a:latin typeface="Calibri" panose="020F0502020204030204"/>
              </a:rPr>
              <a:t> rispetto</a:t>
            </a:r>
            <a:r>
              <a:rPr lang="de-DE" sz="2160" i="1" dirty="0" err="1">
                <a:solidFill>
                  <a:prstClr val="white"/>
                </a:solidFill>
                <a:latin typeface="Calibri" panose="020F0502020204030204"/>
              </a:rPr>
              <a:t> </a:t>
            </a:r>
            <a:r>
              <a:rPr lang="de-DE" sz="2160" i="1" dirty="0" err="1">
                <a:solidFill>
                  <a:prstClr val="white"/>
                </a:solidFill>
                <a:latin typeface="Calibri" panose="020F0502020204030204"/>
              </a:rPr>
              <a:t>ai partecipanti</a:t>
            </a:r>
            <a:r>
              <a:rPr lang="de-DE" sz="2160" i="1" dirty="0">
                <a:solidFill>
                  <a:prstClr val="white"/>
                </a:solidFill>
                <a:latin typeface="Calibri" panose="020F0502020204030204"/>
              </a:rPr>
              <a:t> senza un background informatico</a:t>
            </a:r>
            <a:r>
              <a:rPr lang="de-DE" sz="2160" i="1" dirty="0">
                <a:solidFill>
                  <a:prstClr val="white"/>
                </a:solidFill>
                <a:latin typeface="Calibri" panose="020F0502020204030204"/>
              </a:rPr>
              <a:t>.</a:t>
            </a:r>
          </a:p>
        </p:txBody>
      </p:sp>
    </p:spTree>
    <p:extLst>
      <p:ext uri="{BB962C8B-B14F-4D97-AF65-F5344CB8AC3E}">
        <p14:creationId xmlns:p14="http://schemas.microsoft.com/office/powerpoint/2010/main" val="557029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91.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A715-CE1B-10F2-A907-DEB1C9215B19}"/>
              </a:ext>
            </a:extLst>
          </p:cNvPr>
          <p:cNvSpPr>
            <a:spLocks noGrp="1"/>
          </p:cNvSpPr>
          <p:nvPr>
            <p:ph type="title"/>
          </p:nvPr>
        </p:nvSpPr>
        <p:spPr/>
        <p:txBody>
          <a:bodyPr/>
          <a:lstStyle/>
          <a:p>
            <a:r>
              <a:rPr lang="nb-NO" dirty="0"/>
              <a:t>Ipotesi</a:t>
            </a:r>
            <a:endParaRPr lang="en-GB" dirty="0"/>
          </a:p>
        </p:txBody>
      </p:sp>
      <p:sp>
        <p:nvSpPr>
          <p:cNvPr id="3" name="Content Placeholder 2">
            <a:extLst>
              <a:ext uri="{FF2B5EF4-FFF2-40B4-BE49-F238E27FC236}">
                <a16:creationId xmlns:a16="http://schemas.microsoft.com/office/drawing/2014/main" id="{FE81EB68-92BD-07A5-E0D0-4D899C7636A1}"/>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07F8FE7F-CB8B-0902-9A06-ED199FC87215}"/>
              </a:ext>
            </a:extLst>
          </p:cNvPr>
          <p:cNvSpPr>
            <a:spLocks noGrp="1"/>
          </p:cNvSpPr>
          <p:nvPr>
            <p:ph type="sldNum" sz="quarter" idx="12"/>
          </p:nvPr>
        </p:nvSpPr>
        <p:spPr/>
        <p:txBody>
          <a:bodyPr/>
          <a:lstStyle/>
          <a:p>
            <a:pPr defTabSz="1097280"/>
            <a:fld id="{83C72186-AF70-4CAA-BEA5-8C4411AE0AB1}" type="slidenum">
              <a:rPr lang="nb-NO">
                <a:solidFill>
                  <a:prstClr val="black">
                    <a:tint val="75000"/>
                  </a:prstClr>
                </a:solidFill>
                <a:latin typeface="Calibri" panose="020F0502020204030204"/>
              </a:rPr>
              <a:t>91</a:t>
            </a:fld>
            <a:endParaRPr lang="nb-NO">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E6EF5507-200B-AF31-D64A-FEC4ACE7457E}"/>
              </a:ext>
            </a:extLst>
          </p:cNvPr>
          <p:cNvPicPr>
            <a:picLocks noChangeAspect="1"/>
          </p:cNvPicPr>
          <p:nvPr/>
        </p:nvPicPr>
        <p:blipFill>
          <a:blip r:embed="rId2"/>
          <a:stretch>
            <a:fillRect/>
          </a:stretch>
        </p:blipFill>
        <p:spPr>
          <a:xfrm>
            <a:off x="2060392" y="2881643"/>
            <a:ext cx="10509617" cy="3045720"/>
          </a:xfrm>
          <a:prstGeom prst="rect">
            <a:avLst/>
          </a:prstGeom>
        </p:spPr>
      </p:pic>
    </p:spTree>
    <p:extLst>
      <p:ext uri="{BB962C8B-B14F-4D97-AF65-F5344CB8AC3E}">
        <p14:creationId xmlns:p14="http://schemas.microsoft.com/office/powerpoint/2010/main" val="345335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92.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8 Strategies to Enhance Your Cybersecurity Skills and Stay Competitive -  The Data Scientist">
            <a:extLst>
              <a:ext uri="{FF2B5EF4-FFF2-40B4-BE49-F238E27FC236}">
                <a16:creationId xmlns:a16="http://schemas.microsoft.com/office/drawing/2014/main" id="{6363932E-F24A-C164-F859-AF41AA382C42}"/>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8" name="Tittel 1"/>
          <p:cNvSpPr txBox="1">
            <a:spLocks/>
          </p:cNvSpPr>
          <p:nvPr/>
        </p:nvSpPr>
        <p:spPr>
          <a:xfrm>
            <a:off x="222812" y="108949"/>
            <a:ext cx="13889621" cy="717463"/>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64"/>
            <a:r>
              <a:rPr lang="en-US" sz="3840" b="1" dirty="0">
                <a:solidFill>
                  <a:srgbClr val="4472C4"/>
                </a:solidFill>
                <a:latin typeface="Helvetica Neue" charset="0"/>
                <a:ea typeface="Helvetica Neue" charset="0"/>
                <a:cs typeface="Helvetica Neue" charset="0"/>
              </a:rPr>
              <a:t>La nostra ricerca sulle capacità di riconoscimento dei deepfake</a:t>
            </a:r>
            <a:endParaRPr lang="en-US" sz="3840" b="1" dirty="0">
              <a:solidFill>
                <a:srgbClr val="4472C4"/>
              </a:solidFill>
              <a:latin typeface="Calibri Light" panose="020F0302020204030204"/>
            </a:endParaRPr>
          </a:p>
        </p:txBody>
      </p:sp>
      <p:pic>
        <p:nvPicPr>
          <p:cNvPr id="2" name="Bild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45466" y="1252372"/>
            <a:ext cx="6185567" cy="5051941"/>
          </a:xfrm>
          <a:prstGeom prst="rect">
            <a:avLst/>
          </a:prstGeom>
        </p:spPr>
      </p:pic>
      <p:pic>
        <p:nvPicPr>
          <p:cNvPr id="3" name="Bild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19200" y="1252372"/>
            <a:ext cx="5589106" cy="5059039"/>
          </a:xfrm>
          <a:prstGeom prst="rect">
            <a:avLst/>
          </a:prstGeom>
        </p:spPr>
      </p:pic>
      <p:sp>
        <p:nvSpPr>
          <p:cNvPr id="9" name="TekstSylinder 8"/>
          <p:cNvSpPr txBox="1"/>
          <p:nvPr/>
        </p:nvSpPr>
        <p:spPr>
          <a:xfrm>
            <a:off x="5670089" y="7116933"/>
            <a:ext cx="1820028" cy="276999"/>
          </a:xfrm>
          <a:prstGeom prst="rect">
            <a:avLst/>
          </a:prstGeom>
          <a:noFill/>
        </p:spPr>
        <p:txBody>
          <a:bodyPr wrap="square" rtlCol="0">
            <a:spAutoFit/>
          </a:bodyPr>
          <a:lstStyle/>
          <a:p>
            <a:pPr defTabSz="457182"/>
            <a:r>
              <a:rPr lang="en-US" sz="1200" dirty="0">
                <a:solidFill>
                  <a:prstClr val="black"/>
                </a:solidFill>
                <a:latin typeface="Arial" charset="0"/>
                <a:ea typeface="Arial" charset="0"/>
                <a:cs typeface="Arial" charset="0"/>
              </a:rPr>
              <a:t>Sütterlin et al., 2022</a:t>
            </a:r>
          </a:p>
        </p:txBody>
      </p:sp>
      <p:sp>
        <p:nvSpPr>
          <p:cNvPr id="10" name="TekstSylinder 9"/>
          <p:cNvSpPr txBox="1"/>
          <p:nvPr/>
        </p:nvSpPr>
        <p:spPr>
          <a:xfrm>
            <a:off x="3011982" y="6359758"/>
            <a:ext cx="8311282" cy="683264"/>
          </a:xfrm>
          <a:prstGeom prst="rect">
            <a:avLst/>
          </a:prstGeom>
          <a:noFill/>
        </p:spPr>
        <p:txBody>
          <a:bodyPr wrap="square" rtlCol="0">
            <a:spAutoFit/>
          </a:bodyPr>
          <a:lstStyle/>
          <a:p>
            <a:pPr marL="342887" indent="-342887" defTabSz="457182">
              <a:buFont typeface="Arial" charset="0"/>
              <a:buChar char="•"/>
            </a:pPr>
            <a:r>
              <a:rPr lang="en-US" sz="1920" dirty="0">
                <a:solidFill>
                  <a:prstClr val="black"/>
                </a:solidFill>
                <a:latin typeface="Arial" charset="0"/>
                <a:ea typeface="Arial" charset="0"/>
                <a:cs typeface="Arial" charset="0"/>
              </a:rPr>
              <a:t>I professionisti IT non sono più bravi dei non professionisti a rilevare i DF</a:t>
            </a:r>
          </a:p>
          <a:p>
            <a:pPr marL="342887" indent="-342887" defTabSz="457182">
              <a:buFont typeface="Arial" charset="0"/>
              <a:buChar char="•"/>
            </a:pPr>
            <a:r>
              <a:rPr lang="en-US" sz="1920" dirty="0">
                <a:solidFill>
                  <a:prstClr val="black"/>
                </a:solidFill>
                <a:latin typeface="Arial" charset="0"/>
                <a:ea typeface="Arial" charset="0"/>
                <a:cs typeface="Arial" charset="0"/>
              </a:rPr>
              <a:t>I professionisti IT tendono ad essere troppo sicuri delle proprie capacità di rilevamento dei DF</a:t>
            </a:r>
          </a:p>
        </p:txBody>
      </p:sp>
      <p:sp>
        <p:nvSpPr>
          <p:cNvPr id="13" name="TekstSylinder 12"/>
          <p:cNvSpPr txBox="1"/>
          <p:nvPr/>
        </p:nvSpPr>
        <p:spPr>
          <a:xfrm>
            <a:off x="2643450" y="232757"/>
            <a:ext cx="184731" cy="424732"/>
          </a:xfrm>
          <a:prstGeom prst="rect">
            <a:avLst/>
          </a:prstGeom>
          <a:noFill/>
        </p:spPr>
        <p:txBody>
          <a:bodyPr wrap="none" rtlCol="0">
            <a:spAutoFit/>
          </a:bodyPr>
          <a:lstStyle/>
          <a:p>
            <a:pPr defTabSz="457182"/>
            <a:endParaRPr lang="en-US" sz="216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959551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8 Strategies to Enhance Your Cybersecurity Skills and Stay Competitive -  The Data Scientist">
            <a:extLst>
              <a:ext uri="{FF2B5EF4-FFF2-40B4-BE49-F238E27FC236}">
                <a16:creationId xmlns:a16="http://schemas.microsoft.com/office/drawing/2014/main" id="{3B564400-4848-D6C5-AB59-7B954AB20D40}"/>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5F781008-2A56-9427-931A-B92401683D3D}"/>
              </a:ext>
            </a:extLst>
          </p:cNvPr>
          <p:cNvSpPr>
            <a:spLocks noGrp="1"/>
          </p:cNvSpPr>
          <p:nvPr>
            <p:ph type="title"/>
          </p:nvPr>
        </p:nvSpPr>
        <p:spPr>
          <a:xfrm>
            <a:off x="1005840" y="438151"/>
            <a:ext cx="12618720" cy="930367"/>
          </a:xfrm>
        </p:spPr>
        <p:txBody>
          <a:bodyPr/>
          <a:lstStyle/>
          <a:p>
            <a:r>
              <a:rPr lang="de-DE" b="1" dirty="0" err="1"/>
              <a:t>Risultati</a:t>
            </a:r>
            <a:endParaRPr lang="de-DE" b="1" dirty="0"/>
          </a:p>
        </p:txBody>
      </p:sp>
      <p:pic>
        <p:nvPicPr>
          <p:cNvPr id="7" name="Grafik 6">
            <a:extLst>
              <a:ext uri="{FF2B5EF4-FFF2-40B4-BE49-F238E27FC236}">
                <a16:creationId xmlns:a16="http://schemas.microsoft.com/office/drawing/2014/main" id="{BCF87BDF-C050-9154-F336-57C7BF7097AE}"/>
              </a:ext>
            </a:extLst>
          </p:cNvPr>
          <p:cNvPicPr>
            <a:picLocks noChangeAspect="1"/>
          </p:cNvPicPr>
          <p:nvPr/>
        </p:nvPicPr>
        <p:blipFill>
          <a:blip r:embed="rId4"/>
          <a:stretch>
            <a:fillRect/>
          </a:stretch>
        </p:blipFill>
        <p:spPr>
          <a:xfrm>
            <a:off x="1323697" y="1857181"/>
            <a:ext cx="9190783" cy="4196352"/>
          </a:xfrm>
          <a:prstGeom prst="rect">
            <a:avLst/>
          </a:prstGeom>
        </p:spPr>
      </p:pic>
      <p:sp>
        <p:nvSpPr>
          <p:cNvPr id="9" name="Textfeld 8">
            <a:extLst>
              <a:ext uri="{FF2B5EF4-FFF2-40B4-BE49-F238E27FC236}">
                <a16:creationId xmlns:a16="http://schemas.microsoft.com/office/drawing/2014/main" id="{9DABFE0D-5E20-C343-BCCB-29B363838A77}"/>
              </a:ext>
            </a:extLst>
          </p:cNvPr>
          <p:cNvSpPr txBox="1"/>
          <p:nvPr/>
        </p:nvSpPr>
        <p:spPr>
          <a:xfrm>
            <a:off x="588709" y="6278031"/>
            <a:ext cx="13675930" cy="757130"/>
          </a:xfrm>
          <a:prstGeom prst="rect">
            <a:avLst/>
          </a:prstGeom>
          <a:noFill/>
        </p:spPr>
        <p:txBody>
          <a:bodyPr wrap="square">
            <a:spAutoFit/>
          </a:bodyPr>
          <a:lstStyle/>
          <a:p>
            <a:pPr defTabSz="457182"/>
            <a:r>
              <a:rPr lang="en-US" sz="2160" dirty="0">
                <a:solidFill>
                  <a:srgbClr val="000000"/>
                </a:solidFill>
                <a:latin typeface="Times New Roman" panose="02020603050405020304" pitchFamily="18" charset="0"/>
              </a:rPr>
              <a:t>Non sono state riscontrate differenze significative nel riconoscimento dei DF (video DF valutati come autentici) tra professionisti IT e non IT (</a:t>
            </a:r>
            <a:r>
              <a:rPr lang="en-US" sz="2160" i="1" dirty="0">
                <a:solidFill>
                  <a:srgbClr val="000000"/>
                </a:solidFill>
                <a:latin typeface="Times New Roman" panose="02020603050405020304" pitchFamily="18" charset="0"/>
              </a:rPr>
              <a:t>H </a:t>
            </a:r>
            <a:r>
              <a:rPr lang="en-US" sz="2160" dirty="0">
                <a:solidFill>
                  <a:srgbClr val="000000"/>
                </a:solidFill>
                <a:latin typeface="Times New Roman" panose="02020603050405020304" pitchFamily="18" charset="0"/>
              </a:rPr>
              <a:t>= 0,08(2), </a:t>
            </a:r>
            <a:r>
              <a:rPr lang="en-US" sz="2160" i="1" dirty="0">
                <a:solidFill>
                  <a:srgbClr val="000000"/>
                </a:solidFill>
                <a:latin typeface="Times New Roman" panose="02020603050405020304" pitchFamily="18" charset="0"/>
              </a:rPr>
              <a:t>p </a:t>
            </a:r>
            <a:r>
              <a:rPr lang="en-US" sz="2160" dirty="0">
                <a:solidFill>
                  <a:srgbClr val="000000"/>
                </a:solidFill>
                <a:latin typeface="Times New Roman" panose="02020603050405020304" pitchFamily="18" charset="0"/>
              </a:rPr>
              <a:t>= 0,774, </a:t>
            </a:r>
            <a:r>
              <a:rPr lang="en-US" sz="960" dirty="0">
                <a:solidFill>
                  <a:srgbClr val="000000"/>
                </a:solidFill>
                <a:latin typeface="Times New Roman" panose="02020603050405020304" pitchFamily="18" charset="0"/>
              </a:rPr>
              <a:t>η2 </a:t>
            </a:r>
            <a:r>
              <a:rPr lang="en-US" sz="2160" dirty="0">
                <a:solidFill>
                  <a:srgbClr val="000000"/>
                </a:solidFill>
                <a:latin typeface="Times New Roman" panose="02020603050405020304" pitchFamily="18" charset="0"/>
              </a:rPr>
              <a:t>= -0,003) o tra professionisti CS e non CS (</a:t>
            </a:r>
            <a:r>
              <a:rPr lang="en-US" sz="2160" i="1" dirty="0">
                <a:solidFill>
                  <a:srgbClr val="000000"/>
                </a:solidFill>
                <a:latin typeface="Times New Roman" panose="02020603050405020304" pitchFamily="18" charset="0"/>
              </a:rPr>
              <a:t>H </a:t>
            </a:r>
            <a:r>
              <a:rPr lang="en-US" sz="2160" dirty="0">
                <a:solidFill>
                  <a:srgbClr val="000000"/>
                </a:solidFill>
                <a:latin typeface="Times New Roman" panose="02020603050405020304" pitchFamily="18" charset="0"/>
              </a:rPr>
              <a:t>= 0,21(1), </a:t>
            </a:r>
            <a:r>
              <a:rPr lang="en-US" sz="2160" i="1" dirty="0">
                <a:solidFill>
                  <a:srgbClr val="000000"/>
                </a:solidFill>
                <a:latin typeface="Times New Roman" panose="02020603050405020304" pitchFamily="18" charset="0"/>
              </a:rPr>
              <a:t>p </a:t>
            </a:r>
            <a:r>
              <a:rPr lang="en-US" sz="2160" dirty="0">
                <a:solidFill>
                  <a:srgbClr val="000000"/>
                </a:solidFill>
                <a:latin typeface="Times New Roman" panose="02020603050405020304" pitchFamily="18" charset="0"/>
              </a:rPr>
              <a:t>= 0,649, </a:t>
            </a:r>
            <a:r>
              <a:rPr lang="en-US" sz="960" dirty="0">
                <a:solidFill>
                  <a:srgbClr val="000000"/>
                </a:solidFill>
                <a:latin typeface="Times New Roman" panose="02020603050405020304" pitchFamily="18" charset="0"/>
              </a:rPr>
              <a:t>η2 </a:t>
            </a:r>
            <a:r>
              <a:rPr lang="en-US" sz="2160" dirty="0">
                <a:solidFill>
                  <a:srgbClr val="000000"/>
                </a:solidFill>
                <a:latin typeface="Times New Roman" panose="02020603050405020304" pitchFamily="18" charset="0"/>
              </a:rPr>
              <a:t>= -0,003). </a:t>
            </a:r>
            <a:endParaRPr lang="de-DE" sz="2160" dirty="0">
              <a:solidFill>
                <a:prstClr val="black"/>
              </a:solidFill>
              <a:latin typeface="Calibri" panose="020F0502020204030204"/>
            </a:endParaRPr>
          </a:p>
        </p:txBody>
      </p:sp>
    </p:spTree>
    <p:extLst>
      <p:ext uri="{BB962C8B-B14F-4D97-AF65-F5344CB8AC3E}">
        <p14:creationId xmlns:p14="http://schemas.microsoft.com/office/powerpoint/2010/main" val="465977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94.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Strategies to Enhance Your Cybersecurity Skills and Stay Competitive -  The Data Scientist">
            <a:extLst>
              <a:ext uri="{FF2B5EF4-FFF2-40B4-BE49-F238E27FC236}">
                <a16:creationId xmlns:a16="http://schemas.microsoft.com/office/drawing/2014/main" id="{48DEC085-E604-986F-BD7A-4B33CBC869C8}"/>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1954F45-F562-43EB-9EA1-04C178FB585D}"/>
              </a:ext>
            </a:extLst>
          </p:cNvPr>
          <p:cNvSpPr>
            <a:spLocks noGrp="1"/>
          </p:cNvSpPr>
          <p:nvPr>
            <p:ph type="title"/>
          </p:nvPr>
        </p:nvSpPr>
        <p:spPr>
          <a:xfrm>
            <a:off x="1005842" y="438151"/>
            <a:ext cx="6465527" cy="1058141"/>
          </a:xfrm>
        </p:spPr>
        <p:txBody>
          <a:bodyPr>
            <a:normAutofit/>
          </a:bodyPr>
          <a:lstStyle/>
          <a:p>
            <a:r>
              <a:rPr lang="de-DE" sz="3360" b="1" dirty="0"/>
              <a:t>Prestazioni e (eccessiva) </a:t>
            </a:r>
            <a:r>
              <a:rPr lang="de-DE" sz="3360" b="1" dirty="0" err="1"/>
              <a:t>sicurezza</a:t>
            </a:r>
            <a:endParaRPr lang="de-DE" sz="3360" b="1" dirty="0"/>
          </a:p>
        </p:txBody>
      </p:sp>
      <p:pic>
        <p:nvPicPr>
          <p:cNvPr id="6" name="Grafik 5">
            <a:extLst>
              <a:ext uri="{FF2B5EF4-FFF2-40B4-BE49-F238E27FC236}">
                <a16:creationId xmlns:a16="http://schemas.microsoft.com/office/drawing/2014/main" id="{06C33450-5ABF-4ABD-BD54-16E20D94C4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6771" y="2303206"/>
            <a:ext cx="10095281" cy="4508959"/>
          </a:xfrm>
          <a:prstGeom prst="rect">
            <a:avLst/>
          </a:prstGeom>
        </p:spPr>
      </p:pic>
      <p:sp>
        <p:nvSpPr>
          <p:cNvPr id="8" name="Inhaltsplatzhalter 2">
            <a:extLst>
              <a:ext uri="{FF2B5EF4-FFF2-40B4-BE49-F238E27FC236}">
                <a16:creationId xmlns:a16="http://schemas.microsoft.com/office/drawing/2014/main" id="{EA5073A1-B4FC-E0E7-705D-E22A8836F9FD}"/>
              </a:ext>
            </a:extLst>
          </p:cNvPr>
          <p:cNvSpPr>
            <a:spLocks noGrp="1"/>
          </p:cNvSpPr>
          <p:nvPr>
            <p:ph idx="1"/>
          </p:nvPr>
        </p:nvSpPr>
        <p:spPr>
          <a:xfrm>
            <a:off x="10979993" y="157552"/>
            <a:ext cx="3370951" cy="1742197"/>
          </a:xfrm>
        </p:spPr>
        <p:style>
          <a:lnRef idx="2">
            <a:schemeClr val="accent2">
              <a:shade val="50000"/>
            </a:schemeClr>
          </a:lnRef>
          <a:fillRef idx="1">
            <a:schemeClr val="accent2"/>
          </a:fillRef>
          <a:effectRef idx="0">
            <a:schemeClr val="accent2"/>
          </a:effectRef>
          <a:fontRef idx="minor">
            <a:schemeClr val="lt1"/>
          </a:fontRef>
        </p:style>
        <p:txBody>
          <a:bodyPr>
            <a:normAutofit fontScale="62500" lnSpcReduction="20000"/>
          </a:bodyPr>
          <a:lstStyle/>
          <a:p>
            <a:pPr marL="0" indent="0" algn="ctr">
              <a:buNone/>
            </a:pPr>
            <a:br>
              <a:rPr lang="de-DE" sz="4320" i="1" dirty="0"/>
            </a:br>
            <a:r>
              <a:rPr lang="de-DE" sz="4320" i="1" dirty="0"/>
              <a:t>"La conoscenza </a:t>
            </a:r>
            <a:r>
              <a:rPr lang="de-DE" sz="4320" i="1" dirty="0" err="1"/>
              <a:t>non </a:t>
            </a:r>
            <a:r>
              <a:rPr lang="de-DE" sz="4320" i="1" dirty="0" err="1"/>
              <a:t>ha </a:t>
            </a:r>
            <a:r>
              <a:rPr lang="de-DE" sz="4320" i="1" dirty="0" err="1"/>
              <a:t>mai </a:t>
            </a:r>
            <a:r>
              <a:rPr lang="de-DE" sz="4320" i="1" dirty="0" err="1"/>
              <a:t>impedito</a:t>
            </a:r>
            <a:r>
              <a:rPr lang="de-DE" sz="4320" i="1" dirty="0" err="1"/>
              <a:t> </a:t>
            </a:r>
          </a:p>
          <a:p>
            <a:pPr marL="0" indent="0" algn="ctr">
              <a:buNone/>
            </a:pPr>
            <a:r>
              <a:rPr lang="de-DE" sz="4320" i="1" dirty="0"/>
              <a:t>una </a:t>
            </a:r>
            <a:r>
              <a:rPr lang="de-DE" sz="4320" i="1" dirty="0" err="1"/>
              <a:t>singola </a:t>
            </a:r>
            <a:r>
              <a:rPr lang="de-DE" sz="4320" i="1" dirty="0" err="1"/>
              <a:t>violazione dell'</a:t>
            </a:r>
            <a:r>
              <a:rPr lang="de-DE" sz="4320" i="1" dirty="0" err="1"/>
              <a:t> </a:t>
            </a:r>
            <a:r>
              <a:rPr lang="de-DE" sz="4320" i="1" dirty="0"/>
              <a:t>."</a:t>
            </a:r>
          </a:p>
          <a:p>
            <a:pPr marL="0" indent="0" algn="ctr">
              <a:buNone/>
            </a:pPr>
            <a:r>
              <a:rPr lang="de-DE" sz="2400" i="1" dirty="0"/>
              <a:t>(Carpenter &amp; </a:t>
            </a:r>
            <a:r>
              <a:rPr lang="de-DE" sz="2400" i="1" dirty="0" err="1"/>
              <a:t>Roer</a:t>
            </a:r>
            <a:r>
              <a:rPr lang="de-DE" sz="2400" i="1" dirty="0"/>
              <a:t>, 2022)</a:t>
            </a:r>
          </a:p>
        </p:txBody>
      </p:sp>
    </p:spTree>
    <p:extLst>
      <p:ext uri="{BB962C8B-B14F-4D97-AF65-F5344CB8AC3E}">
        <p14:creationId xmlns:p14="http://schemas.microsoft.com/office/powerpoint/2010/main" val="211958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95.xml><?xml version="1.0" encoding="utf-8"?>
<p:sld xmlns:a16="http://schemas.microsoft.com/office/drawing/2014/main" xmlns:a14="http://schemas.microsoft.com/office/drawing/2010/main" xmlns:mc="http://schemas.openxmlformats.org/markup-compatibility/2006" xmlns:p14="http://schemas.microsoft.com/office/powerpoint/2010/main" xmlns:iact="http://schemas.microsoft.com/office/powerpoint/2014/inkAction" xmlns:p15="http://schemas.microsoft.com/office/powerpoint/2012/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8 Strategies to Enhance Your Cybersecurity Skills and Stay Competitive -  The Data Scientist">
            <a:extLst>
              <a:ext uri="{FF2B5EF4-FFF2-40B4-BE49-F238E27FC236}">
                <a16:creationId xmlns:a16="http://schemas.microsoft.com/office/drawing/2014/main" id="{D8430660-401B-C8A9-9BCE-C219DE5DC293}"/>
              </a:ext>
            </a:extLst>
          </p:cNvPr>
          <p:cNvPicPr>
            <a:picLocks noChangeAspect="1" noChangeArrowheads="1"/>
          </p:cNvPicPr>
          <p:nvPr/>
        </p:nvPicPr>
        <p:blipFill>
          <a:blip r:embed="rId2">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DE2C95BA-E9C9-E566-0C76-822C409A470E}"/>
              </a:ext>
            </a:extLst>
          </p:cNvPr>
          <p:cNvPicPr>
            <a:picLocks noChangeAspect="1"/>
          </p:cNvPicPr>
          <p:nvPr/>
        </p:nvPicPr>
        <p:blipFill>
          <a:blip r:embed="rId3"/>
          <a:stretch>
            <a:fillRect/>
          </a:stretch>
        </p:blipFill>
        <p:spPr>
          <a:xfrm>
            <a:off x="516020" y="1366144"/>
            <a:ext cx="8553863" cy="3873678"/>
          </a:xfrm>
          <a:prstGeom prst="rect">
            <a:avLst/>
          </a:prstGeom>
        </p:spPr>
      </p:pic>
      <p:sp>
        <p:nvSpPr>
          <p:cNvPr id="6" name="Textfeld 5">
            <a:extLst>
              <a:ext uri="{FF2B5EF4-FFF2-40B4-BE49-F238E27FC236}">
                <a16:creationId xmlns:a16="http://schemas.microsoft.com/office/drawing/2014/main" id="{5A2660FC-1DE8-486E-CADC-F07C94789E3A}"/>
              </a:ext>
            </a:extLst>
          </p:cNvPr>
          <p:cNvSpPr txBox="1"/>
          <p:nvPr/>
        </p:nvSpPr>
        <p:spPr>
          <a:xfrm>
            <a:off x="9616613" y="2457599"/>
            <a:ext cx="4635700" cy="14219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887" indent="-342887" defTabSz="457182">
              <a:buFont typeface="Arial" panose="020B0604020202020204" pitchFamily="34" charset="0"/>
              <a:buChar char="•"/>
            </a:pPr>
            <a:r>
              <a:rPr lang="de-DE" sz="2160" dirty="0" err="1">
                <a:solidFill>
                  <a:prstClr val="black"/>
                </a:solidFill>
                <a:latin typeface="Calibri" panose="020F0502020204030204"/>
              </a:rPr>
              <a:t>Le femmine</a:t>
            </a:r>
            <a:r>
              <a:rPr lang="de-DE" sz="2160" dirty="0" err="1">
                <a:solidFill>
                  <a:prstClr val="black"/>
                </a:solidFill>
                <a:latin typeface="Calibri" panose="020F0502020204030204"/>
              </a:rPr>
              <a:t> hanno mostrato</a:t>
            </a:r>
            <a:r>
              <a:rPr lang="de-DE" sz="2160" dirty="0" err="1">
                <a:solidFill>
                  <a:prstClr val="black"/>
                </a:solidFill>
                <a:latin typeface="Calibri" panose="020F0502020204030204"/>
              </a:rPr>
              <a:t> </a:t>
            </a:r>
            <a:r>
              <a:rPr lang="de-DE" sz="2160" dirty="0" err="1">
                <a:solidFill>
                  <a:prstClr val="black"/>
                </a:solidFill>
                <a:latin typeface="Calibri" panose="020F0502020204030204"/>
              </a:rPr>
              <a:t>punteggi </a:t>
            </a:r>
            <a:r>
              <a:rPr lang="de-DE" sz="2160" dirty="0" err="1">
                <a:solidFill>
                  <a:prstClr val="black"/>
                </a:solidFill>
                <a:latin typeface="Calibri" panose="020F0502020204030204"/>
              </a:rPr>
              <a:t>di riconoscimento</a:t>
            </a:r>
            <a:r>
              <a:rPr lang="de-DE" sz="2160" dirty="0">
                <a:solidFill>
                  <a:prstClr val="black"/>
                </a:solidFill>
                <a:latin typeface="Calibri" panose="020F0502020204030204"/>
              </a:rPr>
              <a:t> DF</a:t>
            </a:r>
            <a:r>
              <a:rPr lang="de-DE" sz="2160" dirty="0" err="1">
                <a:solidFill>
                  <a:prstClr val="black"/>
                </a:solidFill>
                <a:latin typeface="Calibri" panose="020F0502020204030204"/>
              </a:rPr>
              <a:t> </a:t>
            </a:r>
            <a:r>
              <a:rPr lang="de-DE" sz="2160" dirty="0" err="1">
                <a:solidFill>
                  <a:prstClr val="black"/>
                </a:solidFill>
                <a:latin typeface="Calibri" panose="020F0502020204030204"/>
              </a:rPr>
              <a:t>più elevati</a:t>
            </a:r>
            <a:r>
              <a:rPr lang="de-DE" sz="2160" dirty="0">
                <a:solidFill>
                  <a:prstClr val="black"/>
                </a:solidFill>
                <a:latin typeface="Calibri" panose="020F0502020204030204"/>
              </a:rPr>
              <a:t>.</a:t>
            </a:r>
          </a:p>
          <a:p>
            <a:pPr marL="342887" indent="-342887" defTabSz="457182">
              <a:buFont typeface="Arial" panose="020B0604020202020204" pitchFamily="34" charset="0"/>
              <a:buChar char="•"/>
            </a:pPr>
            <a:r>
              <a:rPr lang="de-DE" sz="2160" dirty="0" err="1">
                <a:solidFill>
                  <a:prstClr val="black"/>
                </a:solidFill>
                <a:latin typeface="Calibri" panose="020F0502020204030204"/>
              </a:rPr>
              <a:t>Le donne</a:t>
            </a:r>
            <a:r>
              <a:rPr lang="de-DE" sz="2160" dirty="0" err="1">
                <a:solidFill>
                  <a:prstClr val="black"/>
                </a:solidFill>
                <a:latin typeface="Calibri" panose="020F0502020204030204"/>
              </a:rPr>
              <a:t> mostrano</a:t>
            </a:r>
            <a:r>
              <a:rPr lang="de-DE" sz="2160" dirty="0" err="1">
                <a:solidFill>
                  <a:prstClr val="black"/>
                </a:solidFill>
                <a:latin typeface="Calibri" panose="020F0502020204030204"/>
              </a:rPr>
              <a:t> </a:t>
            </a:r>
            <a:r>
              <a:rPr lang="de-DE" sz="2160" dirty="0" err="1">
                <a:solidFill>
                  <a:prstClr val="black"/>
                </a:solidFill>
                <a:latin typeface="Calibri" panose="020F0502020204030204"/>
              </a:rPr>
              <a:t>livelli </a:t>
            </a:r>
            <a:r>
              <a:rPr lang="de-DE" sz="2160" dirty="0" err="1">
                <a:solidFill>
                  <a:prstClr val="black"/>
                </a:solidFill>
                <a:latin typeface="Calibri" panose="020F0502020204030204"/>
              </a:rPr>
              <a:t>inferiori </a:t>
            </a:r>
            <a:r>
              <a:rPr lang="de-DE" sz="2160" dirty="0" err="1">
                <a:solidFill>
                  <a:prstClr val="black"/>
                </a:solidFill>
                <a:latin typeface="Calibri" panose="020F0502020204030204"/>
              </a:rPr>
              <a:t>di eccessiva sicurezza</a:t>
            </a:r>
            <a:r>
              <a:rPr lang="de-DE" sz="2160" dirty="0" err="1">
                <a:solidFill>
                  <a:prstClr val="black"/>
                </a:solidFill>
                <a:latin typeface="Calibri" panose="020F0502020204030204"/>
              </a:rPr>
              <a:t> </a:t>
            </a:r>
            <a:r>
              <a:rPr lang="de-DE" sz="2160" dirty="0">
                <a:solidFill>
                  <a:prstClr val="black"/>
                </a:solidFill>
                <a:latin typeface="Calibri" panose="020F0502020204030204"/>
              </a:rPr>
              <a:t> .</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0" name="Ink 9">
                <a:extLst>
                  <a:ext uri="{FF2B5EF4-FFF2-40B4-BE49-F238E27FC236}">
                    <a16:creationId xmlns:a16="http://schemas.microsoft.com/office/drawing/2014/main" id="{494A9B80-C391-7DDA-789E-E5CFBE6FE390}"/>
                  </a:ext>
                </a:extLst>
              </p14:cNvPr>
              <p14:cNvContentPartPr/>
              <p14:nvPr>
                <p:extLst>
                  <p:ext uri="{42D2F446-02D8-4167-A562-619A0277C38B}">
                    <p15:isNarration xmlns:p15="http://schemas.microsoft.com/office/powerpoint/2012/main" val="1"/>
                  </p:ext>
                </p:extLst>
              </p14:nvPr>
            </p14:nvContentPartPr>
            <p14:xfrm>
              <a:off x="8146439" y="5867639"/>
              <a:ext cx="2" cy="2"/>
            </p14:xfrm>
          </p:contentPart>
        </mc:Choice>
        <mc:Fallback>
          <p:pic>
            <p:nvPicPr>
              <p:cNvPr id="10" name="Ink 9">
                <a:extLst>
                  <a:ext uri="{FF2B5EF4-FFF2-40B4-BE49-F238E27FC236}">
                    <a16:creationId xmlns:a16="http://schemas.microsoft.com/office/drawing/2014/main" id="{494A9B80-C391-7DDA-789E-E5CFBE6FE390}"/>
                  </a:ext>
                </a:extLst>
              </p:cNvPr>
              <p:cNvPicPr>
                <a:picLocks noGrp="1" noRot="1" noChangeAspect="1" noMove="1" noResize="1" noEditPoints="1" noAdjustHandles="1" noChangeArrowheads="1" noChangeShapeType="1"/>
              </p:cNvPicPr>
              <p:nvPr/>
            </p:nvPicPr>
            <p:blipFill>
              <a:blip r:embed="rId5"/>
              <a:stretch>
                <a:fillRect/>
              </a:stretch>
            </p:blipFill>
            <p:spPr>
              <a:xfrm>
                <a:off x="8146439" y="5867639"/>
                <a:ext cx="2" cy="2"/>
              </a:xfrm>
              <a:prstGeom prst="rect">
                <a:avLst/>
              </a:prstGeom>
            </p:spPr>
          </p:pic>
        </mc:Fallback>
      </mc:AlternateContent>
    </p:spTree>
    <p:extLst>
      <p:ext uri="{BB962C8B-B14F-4D97-AF65-F5344CB8AC3E}">
        <p14:creationId xmlns:p14="http://schemas.microsoft.com/office/powerpoint/2010/main" val="3707468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md type="call" cmd="playFrom(0.0)">
                                      <p:cBhvr>
                                        <p:cTn id="7"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8 Strategies to Enhance Your Cybersecurity Skills and Stay Competitive -  The Data Scientist">
            <a:extLst>
              <a:ext uri="{FF2B5EF4-FFF2-40B4-BE49-F238E27FC236}">
                <a16:creationId xmlns:a16="http://schemas.microsoft.com/office/drawing/2014/main" id="{702E6AFA-1A8C-ACA3-F4DC-02966BF477A7}"/>
              </a:ext>
            </a:extLst>
          </p:cNvPr>
          <p:cNvPicPr>
            <a:picLocks noChangeAspect="1" noChangeArrowheads="1"/>
          </p:cNvPicPr>
          <p:nvPr/>
        </p:nvPicPr>
        <p:blipFill>
          <a:blip r:embed="rId2">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F65C49C-DE97-6E25-F01E-AF87235AE2CF}"/>
              </a:ext>
            </a:extLst>
          </p:cNvPr>
          <p:cNvSpPr>
            <a:spLocks noGrp="1"/>
          </p:cNvSpPr>
          <p:nvPr>
            <p:ph type="title"/>
          </p:nvPr>
        </p:nvSpPr>
        <p:spPr>
          <a:xfrm>
            <a:off x="525010" y="262143"/>
            <a:ext cx="12618720" cy="1590676"/>
          </a:xfrm>
        </p:spPr>
        <p:txBody>
          <a:bodyPr/>
          <a:lstStyle/>
          <a:p>
            <a:r>
              <a:rPr lang="de-DE" dirty="0"/>
              <a:t>Sintesi e </a:t>
            </a:r>
            <a:r>
              <a:rPr lang="de-DE" dirty="0" err="1"/>
              <a:t>discussione</a:t>
            </a:r>
            <a:endParaRPr lang="de-DE" dirty="0"/>
          </a:p>
        </p:txBody>
      </p:sp>
      <p:sp>
        <p:nvSpPr>
          <p:cNvPr id="3" name="Inhaltsplatzhalter 2">
            <a:extLst>
              <a:ext uri="{FF2B5EF4-FFF2-40B4-BE49-F238E27FC236}">
                <a16:creationId xmlns:a16="http://schemas.microsoft.com/office/drawing/2014/main" id="{C8F4CEAB-DFF2-7D76-24E1-7D18A4DA142C}"/>
              </a:ext>
            </a:extLst>
          </p:cNvPr>
          <p:cNvSpPr>
            <a:spLocks noGrp="1"/>
          </p:cNvSpPr>
          <p:nvPr>
            <p:ph idx="1"/>
          </p:nvPr>
        </p:nvSpPr>
        <p:spPr>
          <a:xfrm>
            <a:off x="5843940" y="1937385"/>
            <a:ext cx="8101174" cy="5221606"/>
          </a:xfrm>
        </p:spPr>
        <p:txBody>
          <a:bodyPr>
            <a:normAutofit fontScale="77500" lnSpcReduction="20000"/>
          </a:bodyPr>
          <a:lstStyle/>
          <a:p>
            <a:r>
              <a:rPr lang="de-DE" dirty="0"/>
              <a:t>Avere </a:t>
            </a:r>
            <a:r>
              <a:rPr lang="de-DE" dirty="0" err="1"/>
              <a:t>una formazione</a:t>
            </a:r>
            <a:r>
              <a:rPr lang="de-DE" dirty="0"/>
              <a:t> pertinente</a:t>
            </a:r>
            <a:r>
              <a:rPr lang="de-DE" dirty="0" err="1"/>
              <a:t> o </a:t>
            </a:r>
            <a:r>
              <a:rPr lang="de-DE" dirty="0"/>
              <a:t>un background informatico </a:t>
            </a:r>
            <a:r>
              <a:rPr lang="de-DE" dirty="0"/>
              <a:t>non </a:t>
            </a:r>
            <a:r>
              <a:rPr lang="de-DE" dirty="0" err="1"/>
              <a:t>è </a:t>
            </a:r>
            <a:r>
              <a:rPr lang="de-DE" dirty="0"/>
              <a:t>di per sé un </a:t>
            </a:r>
            <a:r>
              <a:rPr lang="de-DE" dirty="0" err="1"/>
              <a:t>fattore </a:t>
            </a:r>
            <a:r>
              <a:rPr lang="de-DE" dirty="0" err="1"/>
              <a:t>protettivo</a:t>
            </a:r>
            <a:r>
              <a:rPr lang="de-DE" dirty="0" err="1"/>
              <a:t> </a:t>
            </a:r>
            <a:r>
              <a:rPr lang="de-DE" dirty="0"/>
              <a:t>.</a:t>
            </a:r>
          </a:p>
          <a:p>
            <a:r>
              <a:rPr lang="de-DE" dirty="0"/>
              <a:t>La conoscenza </a:t>
            </a:r>
            <a:r>
              <a:rPr lang="de-DE" dirty="0" err="1"/>
              <a:t>dei </a:t>
            </a:r>
            <a:r>
              <a:rPr lang="de-DE" dirty="0" err="1"/>
              <a:t>problemi tecnici </a:t>
            </a:r>
            <a:r>
              <a:rPr lang="de-DE" dirty="0" err="1"/>
              <a:t>dell'auto-valutazione</a:t>
            </a:r>
            <a:r>
              <a:rPr lang="de-DE" dirty="0" err="1"/>
              <a:t> </a:t>
            </a:r>
            <a:r>
              <a:rPr lang="de-DE" dirty="0" err="1"/>
              <a:t>e </a:t>
            </a:r>
            <a:r>
              <a:rPr lang="de-DE" dirty="0" err="1"/>
              <a:t>dei segnali</a:t>
            </a:r>
            <a:r>
              <a:rPr lang="de-DE" dirty="0"/>
              <a:t> </a:t>
            </a:r>
            <a:r>
              <a:rPr lang="de-DE" dirty="0" err="1"/>
              <a:t>di </a:t>
            </a:r>
            <a:r>
              <a:rPr lang="de-DE" dirty="0"/>
              <a:t>DF </a:t>
            </a:r>
            <a:r>
              <a:rPr lang="de-DE" dirty="0"/>
              <a:t>non </a:t>
            </a:r>
            <a:r>
              <a:rPr lang="de-DE" dirty="0" err="1"/>
              <a:t>viene </a:t>
            </a:r>
            <a:r>
              <a:rPr lang="de-DE" dirty="0" err="1"/>
              <a:t>attivata </a:t>
            </a:r>
            <a:r>
              <a:rPr lang="de-DE" dirty="0" err="1"/>
              <a:t>quando </a:t>
            </a:r>
            <a:r>
              <a:rPr lang="de-DE" dirty="0" err="1"/>
              <a:t>viene </a:t>
            </a:r>
            <a:r>
              <a:rPr lang="de-DE" dirty="0" err="1"/>
              <a:t>impiegato </a:t>
            </a:r>
            <a:r>
              <a:rPr lang="de-DE" dirty="0"/>
              <a:t>uno stile </a:t>
            </a:r>
            <a:r>
              <a:rPr lang="de-DE" dirty="0" err="1"/>
              <a:t>cognitivo </a:t>
            </a:r>
            <a:r>
              <a:rPr lang="de-DE" dirty="0" err="1"/>
              <a:t>euristico</a:t>
            </a:r>
            <a:r>
              <a:rPr lang="de-DE" dirty="0" err="1"/>
              <a:t> </a:t>
            </a:r>
            <a:r>
              <a:rPr lang="de-DE" dirty="0"/>
              <a:t> .</a:t>
            </a:r>
          </a:p>
          <a:p>
            <a:r>
              <a:rPr lang="de-DE" dirty="0" err="1"/>
              <a:t>L'accuratezza </a:t>
            </a:r>
            <a:r>
              <a:rPr lang="de-DE" dirty="0" err="1"/>
              <a:t>dell'autovalutazione</a:t>
            </a:r>
            <a:r>
              <a:rPr lang="de-DE" dirty="0" err="1"/>
              <a:t> </a:t>
            </a:r>
            <a:r>
              <a:rPr lang="de-DE" dirty="0" err="1"/>
              <a:t> è </a:t>
            </a:r>
            <a:r>
              <a:rPr lang="de-DE" dirty="0"/>
              <a:t>un </a:t>
            </a:r>
            <a:r>
              <a:rPr lang="de-DE" dirty="0" err="1"/>
              <a:t>predittore</a:t>
            </a:r>
            <a:r>
              <a:rPr lang="de-DE" dirty="0"/>
              <a:t> rilevante</a:t>
            </a:r>
            <a:r>
              <a:rPr lang="de-DE" dirty="0" err="1"/>
              <a:t> per</a:t>
            </a:r>
            <a:r>
              <a:rPr lang="de-DE" dirty="0" err="1"/>
              <a:t> </a:t>
            </a:r>
            <a:r>
              <a:rPr lang="de-DE" dirty="0" err="1"/>
              <a:t>le prestazioni </a:t>
            </a:r>
            <a:r>
              <a:rPr lang="de-DE" dirty="0" err="1"/>
              <a:t>effettive</a:t>
            </a:r>
            <a:r>
              <a:rPr lang="de-DE" dirty="0" err="1"/>
              <a:t> </a:t>
            </a:r>
            <a:r>
              <a:rPr lang="de-DE" dirty="0"/>
              <a:t>.</a:t>
            </a:r>
          </a:p>
          <a:p>
            <a:r>
              <a:rPr lang="de-DE" dirty="0" err="1"/>
              <a:t>Le </a:t>
            </a:r>
            <a:r>
              <a:rPr lang="de-DE" dirty="0"/>
              <a:t>donne</a:t>
            </a:r>
            <a:r>
              <a:rPr lang="de-DE" dirty="0" err="1"/>
              <a:t> mostrano</a:t>
            </a:r>
            <a:r>
              <a:rPr lang="de-DE" dirty="0" err="1"/>
              <a:t> </a:t>
            </a:r>
            <a:r>
              <a:rPr lang="de-DE" dirty="0" err="1"/>
              <a:t>una </a:t>
            </a:r>
            <a:r>
              <a:rPr lang="de-DE" dirty="0" err="1"/>
              <a:t>migliore </a:t>
            </a:r>
            <a:r>
              <a:rPr lang="de-DE" dirty="0" err="1"/>
              <a:t>accuratezza</a:t>
            </a:r>
            <a:r>
              <a:rPr lang="de-DE" dirty="0"/>
              <a:t> MC </a:t>
            </a:r>
            <a:r>
              <a:rPr lang="de-DE" dirty="0"/>
              <a:t>e </a:t>
            </a:r>
            <a:r>
              <a:rPr lang="de-DE" dirty="0" err="1"/>
              <a:t>prestazioni</a:t>
            </a:r>
            <a:r>
              <a:rPr lang="de-DE" dirty="0" err="1"/>
              <a:t> </a:t>
            </a:r>
            <a:r>
              <a:rPr lang="de-DE" dirty="0" err="1"/>
              <a:t>effettive</a:t>
            </a:r>
            <a:r>
              <a:rPr lang="de-DE" dirty="0" err="1"/>
              <a:t> </a:t>
            </a:r>
            <a:r>
              <a:rPr lang="de-DE" dirty="0" err="1"/>
              <a:t>più</a:t>
            </a:r>
            <a:r>
              <a:rPr lang="de-DE" dirty="0" err="1"/>
              <a:t> elevate</a:t>
            </a:r>
            <a:r>
              <a:rPr lang="de-DE" dirty="0"/>
              <a:t>, </a:t>
            </a:r>
            <a:r>
              <a:rPr lang="de-DE" dirty="0" err="1"/>
              <a:t>probabilmente</a:t>
            </a:r>
            <a:r>
              <a:rPr lang="de-DE" dirty="0" err="1"/>
              <a:t> </a:t>
            </a:r>
            <a:r>
              <a:rPr lang="de-DE" dirty="0"/>
              <a:t>a </a:t>
            </a:r>
            <a:r>
              <a:rPr lang="de-DE" dirty="0" err="1"/>
              <a:t>causa di</a:t>
            </a:r>
            <a:r>
              <a:rPr lang="de-DE" dirty="0" err="1"/>
              <a:t> </a:t>
            </a:r>
            <a:r>
              <a:rPr lang="de-DE" dirty="0" err="1"/>
              <a:t>un'elaborazione </a:t>
            </a:r>
            <a:r>
              <a:rPr lang="de-DE" dirty="0" err="1"/>
              <a:t>cognitiva</a:t>
            </a:r>
            <a:r>
              <a:rPr lang="de-DE" dirty="0" err="1"/>
              <a:t> </a:t>
            </a:r>
          </a:p>
          <a:p>
            <a:r>
              <a:rPr lang="de-DE" dirty="0" err="1"/>
              <a:t>I meccanismi</a:t>
            </a:r>
            <a:r>
              <a:rPr lang="de-DE" dirty="0"/>
              <a:t> di feedback</a:t>
            </a:r>
            <a:r>
              <a:rPr lang="de-DE" dirty="0" err="1"/>
              <a:t> sono</a:t>
            </a:r>
            <a:r>
              <a:rPr lang="de-DE" dirty="0" err="1"/>
              <a:t> necessari</a:t>
            </a:r>
            <a:r>
              <a:rPr lang="de-DE" dirty="0" err="1"/>
              <a:t> per</a:t>
            </a:r>
            <a:r>
              <a:rPr lang="de-DE" dirty="0" err="1"/>
              <a:t> individuare</a:t>
            </a:r>
            <a:r>
              <a:rPr lang="de-DE" dirty="0" err="1"/>
              <a:t> i rischi </a:t>
            </a:r>
            <a:r>
              <a:rPr lang="de-DE" dirty="0" err="1"/>
              <a:t>per la sicurezza</a:t>
            </a:r>
            <a:r>
              <a:rPr lang="de-DE" dirty="0" err="1"/>
              <a:t> </a:t>
            </a:r>
            <a:r>
              <a:rPr lang="de-DE" dirty="0"/>
              <a:t>e </a:t>
            </a:r>
            <a:r>
              <a:rPr lang="de-DE" dirty="0" err="1"/>
              <a:t>mitigarli</a:t>
            </a:r>
            <a:r>
              <a:rPr lang="de-DE" dirty="0" err="1"/>
              <a:t> </a:t>
            </a:r>
            <a:r>
              <a:rPr lang="de-DE" dirty="0" err="1"/>
              <a:t> con</a:t>
            </a:r>
            <a:r>
              <a:rPr lang="de-DE" dirty="0" err="1"/>
              <a:t> </a:t>
            </a:r>
            <a:r>
              <a:rPr lang="de-DE" dirty="0" err="1"/>
              <a:t>una formazione </a:t>
            </a:r>
            <a:r>
              <a:rPr lang="de-DE" dirty="0" err="1"/>
              <a:t>personalizzata</a:t>
            </a:r>
            <a:r>
              <a:rPr lang="de-DE" dirty="0" err="1"/>
              <a:t> </a:t>
            </a:r>
            <a:r>
              <a:rPr lang="de-DE" dirty="0"/>
              <a:t>.</a:t>
            </a:r>
          </a:p>
          <a:p>
            <a:r>
              <a:rPr lang="de-DE" dirty="0" err="1"/>
              <a:t>Studi</a:t>
            </a:r>
            <a:r>
              <a:rPr lang="de-DE" dirty="0"/>
              <a:t> futuri</a:t>
            </a:r>
            <a:r>
              <a:rPr lang="de-DE" dirty="0" err="1"/>
              <a:t> dovrebbero</a:t>
            </a:r>
            <a:r>
              <a:rPr lang="de-DE" dirty="0" err="1"/>
              <a:t> attivamente</a:t>
            </a:r>
            <a:r>
              <a:rPr lang="de-DE" dirty="0" err="1"/>
              <a:t> manipolare </a:t>
            </a:r>
            <a:r>
              <a:rPr lang="de-DE" dirty="0" err="1"/>
              <a:t>l'autoefficacia</a:t>
            </a:r>
            <a:r>
              <a:rPr lang="de-DE" dirty="0" err="1"/>
              <a:t> </a:t>
            </a:r>
            <a:r>
              <a:rPr lang="de-DE" dirty="0" err="1"/>
              <a:t>correlata al compito </a:t>
            </a:r>
            <a:r>
              <a:rPr lang="de-DE" dirty="0"/>
              <a:t>in un </a:t>
            </a:r>
            <a:r>
              <a:rPr lang="de-DE" dirty="0"/>
              <a:t>disegno </a:t>
            </a:r>
            <a:r>
              <a:rPr lang="de-DE" dirty="0" err="1"/>
              <a:t>randomizzato</a:t>
            </a:r>
            <a:r>
              <a:rPr lang="de-DE" dirty="0" err="1"/>
              <a:t> controllato </a:t>
            </a:r>
            <a:r>
              <a:rPr lang="de-DE" dirty="0"/>
              <a:t>(</a:t>
            </a:r>
            <a:r>
              <a:rPr lang="de-DE" dirty="0" err="1"/>
              <a:t>attualmente</a:t>
            </a:r>
            <a:r>
              <a:rPr lang="de-DE" dirty="0" err="1"/>
              <a:t> in corso</a:t>
            </a:r>
            <a:r>
              <a:rPr lang="de-DE" dirty="0" err="1"/>
              <a:t> studio</a:t>
            </a:r>
            <a:r>
              <a:rPr lang="de-DE" dirty="0"/>
              <a:t>).</a:t>
            </a:r>
          </a:p>
          <a:p>
            <a:endParaRPr lang="de-DE" dirty="0"/>
          </a:p>
        </p:txBody>
      </p:sp>
      <p:pic>
        <p:nvPicPr>
          <p:cNvPr id="5" name="Grafik 4">
            <a:extLst>
              <a:ext uri="{FF2B5EF4-FFF2-40B4-BE49-F238E27FC236}">
                <a16:creationId xmlns:a16="http://schemas.microsoft.com/office/drawing/2014/main" id="{B6A9D198-6C33-FF95-6D59-892C8BA0F9EB}"/>
              </a:ext>
            </a:extLst>
          </p:cNvPr>
          <p:cNvPicPr>
            <a:picLocks noChangeAspect="1"/>
          </p:cNvPicPr>
          <p:nvPr/>
        </p:nvPicPr>
        <p:blipFill>
          <a:blip r:embed="rId3"/>
          <a:stretch>
            <a:fillRect/>
          </a:stretch>
        </p:blipFill>
        <p:spPr>
          <a:xfrm>
            <a:off x="257881" y="1937386"/>
            <a:ext cx="4572000" cy="5474970"/>
          </a:xfrm>
          <a:prstGeom prst="rect">
            <a:avLst/>
          </a:prstGeom>
        </p:spPr>
      </p:pic>
    </p:spTree>
    <p:extLst>
      <p:ext uri="{BB962C8B-B14F-4D97-AF65-F5344CB8AC3E}">
        <p14:creationId xmlns:p14="http://schemas.microsoft.com/office/powerpoint/2010/main" val="2597602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7.xml><?xml version="1.0" encoding="utf-8"?>
<p:sld xmlns:a16="http://schemas.microsoft.com/office/drawing/2014/main" xmlns:a14="http://schemas.microsoft.com/office/drawing/2010/main" xmlns:p14="http://schemas.microsoft.com/office/powerpoint/2010/main" xmlns:mc="http://schemas.openxmlformats.org/markup-compatibility/2006" xmlns:iact="http://schemas.microsoft.com/office/powerpoint/2014/inkAction" xmlns:p15="http://schemas.microsoft.com/office/powerpoint/2012/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4677A-B3A2-40BC-B57A-D035675F62E5}"/>
              </a:ext>
            </a:extLst>
          </p:cNvPr>
          <p:cNvSpPr>
            <a:spLocks noGrp="1"/>
          </p:cNvSpPr>
          <p:nvPr>
            <p:ph type="title"/>
          </p:nvPr>
        </p:nvSpPr>
        <p:spPr/>
        <p:txBody>
          <a:bodyPr/>
          <a:lstStyle/>
          <a:p>
            <a:r>
              <a:rPr lang="nb-NO" dirty="0"/>
              <a:t>Quanto è </a:t>
            </a:r>
            <a:r>
              <a:rPr lang="nb-NO" dirty="0" err="1"/>
              <a:t>facile</a:t>
            </a:r>
            <a:r>
              <a:rPr lang="nb-NO" dirty="0"/>
              <a:t>?</a:t>
            </a:r>
          </a:p>
        </p:txBody>
      </p:sp>
      <p:sp>
        <p:nvSpPr>
          <p:cNvPr id="3" name="Text Placeholder 2">
            <a:extLst>
              <a:ext uri="{FF2B5EF4-FFF2-40B4-BE49-F238E27FC236}">
                <a16:creationId xmlns:a16="http://schemas.microsoft.com/office/drawing/2014/main" id="{385AF92C-4550-4A5A-80EB-99C32286AAE2}"/>
              </a:ext>
            </a:extLst>
          </p:cNvPr>
          <p:cNvSpPr>
            <a:spLocks noGrp="1"/>
          </p:cNvSpPr>
          <p:nvPr>
            <p:ph idx="1"/>
          </p:nvPr>
        </p:nvSpPr>
        <p:spPr>
          <a:xfrm>
            <a:off x="1005840" y="2190751"/>
            <a:ext cx="6433348" cy="5221607"/>
          </a:xfrm>
        </p:spPr>
        <p:txBody>
          <a:bodyPr/>
          <a:lstStyle/>
          <a:p>
            <a:r>
              <a:rPr lang="nb-NO" dirty="0" err="1"/>
              <a:t>Ora</a:t>
            </a:r>
            <a:r>
              <a:rPr lang="nb-NO" dirty="0" err="1"/>
              <a:t> combiniamo</a:t>
            </a:r>
            <a:r>
              <a:rPr lang="nb-NO" dirty="0" err="1"/>
              <a:t> tutto</a:t>
            </a:r>
            <a:r>
              <a:rPr lang="nb-NO" dirty="0" err="1"/>
              <a:t> </a:t>
            </a:r>
            <a:r>
              <a:rPr lang="nb-NO" dirty="0" err="1"/>
              <a:t>noi</a:t>
            </a:r>
            <a:r>
              <a:rPr lang="nb-NO" dirty="0" err="1"/>
              <a:t> abbiamo parlato</a:t>
            </a:r>
            <a:r>
              <a:rPr lang="nb-NO" dirty="0" err="1"/>
              <a:t> di</a:t>
            </a:r>
            <a:r>
              <a:rPr lang="nb-NO" dirty="0" err="1"/>
              <a:t> oggi</a:t>
            </a:r>
            <a:endParaRPr lang="nb-NO" dirty="0"/>
          </a:p>
          <a:p>
            <a:r>
              <a:rPr lang="nb-NO" dirty="0" err="1"/>
              <a:t>Posso</a:t>
            </a:r>
            <a:r>
              <a:rPr lang="nb-NO" dirty="0" err="1"/>
              <a:t> </a:t>
            </a:r>
            <a:r>
              <a:rPr lang="nb-NO" dirty="0"/>
              <a:t>registrare </a:t>
            </a:r>
            <a:r>
              <a:rPr lang="nb-NO" dirty="0" err="1"/>
              <a:t>facilmente </a:t>
            </a:r>
            <a:r>
              <a:rPr lang="nb-NO" dirty="0" err="1"/>
              <a:t>la</a:t>
            </a:r>
            <a:r>
              <a:rPr lang="nb-NO" dirty="0"/>
              <a:t> sua </a:t>
            </a:r>
            <a:r>
              <a:rPr lang="nb-NO" dirty="0" err="1"/>
              <a:t>voce</a:t>
            </a:r>
            <a:endParaRPr lang="nb-NO" dirty="0"/>
          </a:p>
          <a:p>
            <a:r>
              <a:rPr lang="nb-NO" dirty="0"/>
              <a:t>L'intelligenza artificiale </a:t>
            </a:r>
            <a:r>
              <a:rPr lang="nb-NO" dirty="0" err="1"/>
              <a:t>fa </a:t>
            </a:r>
            <a:r>
              <a:rPr lang="nb-NO" dirty="0" err="1"/>
              <a:t>il </a:t>
            </a:r>
            <a:r>
              <a:rPr lang="nb-NO" dirty="0"/>
              <a:t>resto</a:t>
            </a:r>
            <a:r>
              <a:rPr lang="nb-NO" dirty="0" err="1"/>
              <a:t> </a:t>
            </a:r>
          </a:p>
          <a:p>
            <a:endParaRPr lang="nb-NO" dirty="0"/>
          </a:p>
        </p:txBody>
      </p:sp>
      <p:pic>
        <p:nvPicPr>
          <p:cNvPr id="5" name="Picture 4">
            <a:extLst>
              <a:ext uri="{FF2B5EF4-FFF2-40B4-BE49-F238E27FC236}">
                <a16:creationId xmlns:a16="http://schemas.microsoft.com/office/drawing/2014/main" id="{61D96C19-B766-4822-9B57-5E34C0411C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10675" y="4114801"/>
            <a:ext cx="3903779" cy="3903779"/>
          </a:xfrm>
          <a:prstGeom prst="rect">
            <a:avLst/>
          </a:prstGeom>
        </p:spPr>
      </p:pic>
      <p:pic>
        <p:nvPicPr>
          <p:cNvPr id="6" name="Picture1-0-Enhanced-Animated">
            <a:hlinkClick r:id="" action="ppaction://media"/>
            <a:extLst>
              <a:ext uri="{FF2B5EF4-FFF2-40B4-BE49-F238E27FC236}">
                <a16:creationId xmlns:a16="http://schemas.microsoft.com/office/drawing/2014/main" id="{D09CECB7-2062-4816-94DF-786EC3FAE35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295848" y="2620747"/>
            <a:ext cx="4610000" cy="46100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1" name="Ink 10">
                <a:extLst>
                  <a:ext uri="{FF2B5EF4-FFF2-40B4-BE49-F238E27FC236}">
                    <a16:creationId xmlns:a16="http://schemas.microsoft.com/office/drawing/2014/main" id="{E6690232-5447-C34A-24F6-0A37BDEB6F37}"/>
                  </a:ext>
                </a:extLst>
              </p14:cNvPr>
              <p14:cNvContentPartPr/>
              <p14:nvPr>
                <p:extLst>
                  <p:ext uri="{42D2F446-02D8-4167-A562-619A0277C38B}">
                    <p15:isNarration xmlns:p15="http://schemas.microsoft.com/office/powerpoint/2012/main" val="1"/>
                  </p:ext>
                </p:extLst>
              </p14:nvPr>
            </p14:nvContentPartPr>
            <p14:xfrm>
              <a:off x="10501919" y="12081311"/>
              <a:ext cx="2" cy="2"/>
            </p14:xfrm>
          </p:contentPart>
        </mc:Choice>
        <mc:Fallback>
          <p:pic>
            <p:nvPicPr>
              <p:cNvPr id="11" name="Ink 10">
                <a:extLst>
                  <a:ext uri="{FF2B5EF4-FFF2-40B4-BE49-F238E27FC236}">
                    <a16:creationId xmlns:a16="http://schemas.microsoft.com/office/drawing/2014/main" id="{E6690232-5447-C34A-24F6-0A37BDEB6F37}"/>
                  </a:ext>
                </a:extLst>
              </p:cNvPr>
              <p:cNvPicPr>
                <a:picLocks noGrp="1" noRot="1" noChangeAspect="1" noMove="1" noResize="1" noEditPoints="1" noAdjustHandles="1" noChangeArrowheads="1" noChangeShapeType="1"/>
              </p:cNvPicPr>
              <p:nvPr/>
            </p:nvPicPr>
            <p:blipFill>
              <a:blip r:embed="rId8"/>
              <a:stretch>
                <a:fillRect/>
              </a:stretch>
            </p:blipFill>
            <p:spPr>
              <a:xfrm>
                <a:off x="10501919" y="12081311"/>
                <a:ext cx="2" cy="2"/>
              </a:xfrm>
              <a:prstGeom prst="rect">
                <a:avLst/>
              </a:prstGeom>
            </p:spPr>
          </p:pic>
        </mc:Fallback>
      </mc:AlternateContent>
    </p:spTree>
    <p:custDataLst>
      <p:tags r:id="rId1"/>
    </p:custDataLst>
    <p:extLst>
      <p:ext uri="{BB962C8B-B14F-4D97-AF65-F5344CB8AC3E}">
        <p14:creationId xmlns:p14="http://schemas.microsoft.com/office/powerpoint/2010/main" val="1223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md type="call" cmd="playFrom(0.0)">
                                      <p:cBhvr>
                                        <p:cTn id="7" dur="1" fill="hold"/>
                                        <p:tgtEl>
                                          <p:spTgt spid="11"/>
                                        </p:tgtEl>
                                      </p:cBhvr>
                                    </p:cmd>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6"/>
                </p:tgtEl>
              </p:cMediaNode>
            </p:video>
          </p:childTnLst>
        </p:cTn>
      </p:par>
    </p:tnLst>
    <p:bldLst>
      <p:bldP spid="3" grpId="0" uiExpand="1" build="p"/>
    </p:bldLst>
  </p:timing>
  <p:extLst>
    <p:ext uri="{3A86A75C-4F4B-4683-9AE1-C65F6400EC91}">
      <p14:laserTraceLst xmlns:p14="http://schemas.microsoft.com/office/powerpoint/2010/main">
        <p14:tracePtLst>
          <p14:tracePt t="55147" x="0" y="0"/>
        </p14:tracePtLst>
      </p14:laserTraceLst>
    </p:ext>
    <p:ext uri="{E180D4A7-C9FB-4DFB-919C-405C955672EB}">
      <p14:showEvtLst xmlns:p14="http://schemas.microsoft.com/office/powerpoint/2010/main">
        <p14:playEvt time="57971" objId="6"/>
        <p14:stopEvt time="73541" objId="6"/>
      </p14:showEvtLst>
    </p:ext>
  </p:extLst>
</p:sld>
</file>

<file path=ppt/slides/slide98.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DC4DED-5F94-4CA9-AC4E-1FBB5DB2096D}"/>
              </a:ext>
            </a:extLst>
          </p:cNvPr>
          <p:cNvSpPr>
            <a:spLocks noGrp="1"/>
          </p:cNvSpPr>
          <p:nvPr>
            <p:ph type="title"/>
          </p:nvPr>
        </p:nvSpPr>
        <p:spPr/>
        <p:txBody>
          <a:bodyPr/>
          <a:lstStyle/>
          <a:p>
            <a:r>
              <a:rPr lang="de-DE" dirty="0" err="1"/>
              <a:t>Bibliografia</a:t>
            </a:r>
            <a:endParaRPr lang="de-DE" dirty="0"/>
          </a:p>
        </p:txBody>
      </p:sp>
      <p:sp>
        <p:nvSpPr>
          <p:cNvPr id="3" name="Inhaltsplatzhalter 2">
            <a:extLst>
              <a:ext uri="{FF2B5EF4-FFF2-40B4-BE49-F238E27FC236}">
                <a16:creationId xmlns:a16="http://schemas.microsoft.com/office/drawing/2014/main" id="{DD589BF3-1A9C-4DC4-90DB-5F4796F805DF}"/>
              </a:ext>
            </a:extLst>
          </p:cNvPr>
          <p:cNvSpPr>
            <a:spLocks noGrp="1"/>
          </p:cNvSpPr>
          <p:nvPr>
            <p:ph idx="1"/>
          </p:nvPr>
        </p:nvSpPr>
        <p:spPr/>
        <p:txBody>
          <a:bodyPr>
            <a:normAutofit/>
          </a:bodyPr>
          <a:lstStyle/>
          <a:p>
            <a:r>
              <a:rPr lang="de-DE" dirty="0"/>
              <a:t>Ulteriori </a:t>
            </a:r>
            <a:r>
              <a:rPr lang="de-DE" dirty="0" err="1"/>
              <a:t>letture</a:t>
            </a:r>
            <a:endParaRPr lang="de-DE" dirty="0"/>
          </a:p>
          <a:p>
            <a:pPr lvl="1"/>
            <a:r>
              <a:rPr lang="de-DE" dirty="0"/>
              <a:t>Appel, M., &amp; </a:t>
            </a:r>
            <a:r>
              <a:rPr lang="de-DE" dirty="0" err="1"/>
              <a:t>Doser</a:t>
            </a:r>
            <a:r>
              <a:rPr lang="de-DE" dirty="0"/>
              <a:t>, N. (2020). Fake News. In </a:t>
            </a:r>
            <a:r>
              <a:rPr lang="de-DE" i="1" dirty="0"/>
              <a:t>Die Psychologie des Postfaktischen: Über Fake </a:t>
            </a:r>
            <a:r>
              <a:rPr lang="de-DE" i="1" dirty="0" err="1"/>
              <a:t>News,„Lügenpresse </a:t>
            </a:r>
            <a:r>
              <a:rPr lang="de-DE" i="1" dirty="0"/>
              <a:t>“, Clickbait &amp; Co. </a:t>
            </a:r>
            <a:r>
              <a:rPr lang="de-DE" dirty="0"/>
              <a:t>(pp. 9-20). Springer, Berlino, Heidelberg.</a:t>
            </a:r>
          </a:p>
          <a:p>
            <a:pPr lvl="1"/>
            <a:r>
              <a:rPr lang="de-DE" dirty="0" err="1"/>
              <a:t>Jayakumar</a:t>
            </a:r>
            <a:r>
              <a:rPr lang="de-DE" dirty="0"/>
              <a:t>, S., Ang, B., &amp; </a:t>
            </a:r>
            <a:r>
              <a:rPr lang="de-DE" dirty="0" err="1"/>
              <a:t>Anwar</a:t>
            </a:r>
            <a:r>
              <a:rPr lang="de-DE" dirty="0"/>
              <a:t>, N. D. (Eds.). (2021). </a:t>
            </a:r>
            <a:r>
              <a:rPr lang="de-DE" i="1" dirty="0" err="1"/>
              <a:t>Disinformazione </a:t>
            </a:r>
            <a:r>
              <a:rPr lang="de-DE" i="1" dirty="0"/>
              <a:t>e fake news</a:t>
            </a:r>
            <a:r>
              <a:rPr lang="de-DE" dirty="0"/>
              <a:t>. Springer Singapore.</a:t>
            </a:r>
          </a:p>
          <a:p>
            <a:pPr lvl="1"/>
            <a:r>
              <a:rPr lang="de-DE" dirty="0"/>
              <a:t>Ministero federale </a:t>
            </a:r>
            <a:r>
              <a:rPr lang="de-DE" dirty="0" err="1"/>
              <a:t>della </a:t>
            </a:r>
            <a:r>
              <a:rPr lang="de-DE" dirty="0"/>
              <a:t>difesa </a:t>
            </a:r>
            <a:r>
              <a:rPr lang="de-DE" dirty="0" err="1"/>
              <a:t>dell'</a:t>
            </a:r>
            <a:r>
              <a:rPr lang="de-DE" dirty="0" err="1"/>
              <a:t> della </a:t>
            </a:r>
            <a:r>
              <a:rPr lang="de-DE" dirty="0" err="1"/>
              <a:t>Repubblica</a:t>
            </a:r>
            <a:r>
              <a:rPr lang="de-DE" dirty="0" err="1"/>
              <a:t> </a:t>
            </a:r>
            <a:r>
              <a:rPr lang="de-DE" dirty="0"/>
              <a:t>dell'Austria (2019). Manuale sulla sicurezza informatica (capitolo 3). Collegio europeo di sicurezza e difesa.</a:t>
            </a:r>
          </a:p>
          <a:p>
            <a:pPr lvl="1"/>
            <a:r>
              <a:rPr lang="de-DE" dirty="0" err="1">
                <a:solidFill>
                  <a:srgbClr val="FF0000"/>
                </a:solidFill>
              </a:rPr>
              <a:t>Roozenbeek</a:t>
            </a:r>
            <a:r>
              <a:rPr lang="de-DE" dirty="0">
                <a:solidFill>
                  <a:srgbClr val="FF0000"/>
                </a:solidFill>
              </a:rPr>
              <a:t>, J., &amp; Van der Linden, S. (2021). </a:t>
            </a:r>
            <a:r>
              <a:rPr lang="de-DE" dirty="0">
                <a:solidFill>
                  <a:srgbClr val="FF0000"/>
                </a:solidFill>
              </a:rPr>
              <a:t>Teoria </a:t>
            </a:r>
            <a:r>
              <a:rPr lang="de-DE" dirty="0" err="1">
                <a:solidFill>
                  <a:srgbClr val="FF0000"/>
                </a:solidFill>
              </a:rPr>
              <a:t>dell'inoculazione </a:t>
            </a:r>
            <a:r>
              <a:rPr lang="de-DE" dirty="0">
                <a:solidFill>
                  <a:srgbClr val="FF0000"/>
                </a:solidFill>
              </a:rPr>
              <a:t>e </a:t>
            </a:r>
            <a:r>
              <a:rPr lang="de-DE" dirty="0" err="1">
                <a:solidFill>
                  <a:srgbClr val="FF0000"/>
                </a:solidFill>
              </a:rPr>
              <a:t>disinformazione</a:t>
            </a:r>
            <a:r>
              <a:rPr lang="de-DE" dirty="0">
                <a:solidFill>
                  <a:srgbClr val="FF0000"/>
                </a:solidFill>
              </a:rPr>
              <a:t>. </a:t>
            </a:r>
            <a:r>
              <a:rPr lang="de-DE" dirty="0" err="1">
                <a:solidFill>
                  <a:srgbClr val="FF0000"/>
                </a:solidFill>
              </a:rPr>
              <a:t>Centro </a:t>
            </a:r>
            <a:r>
              <a:rPr lang="de-DE" dirty="0" err="1">
                <a:solidFill>
                  <a:srgbClr val="FF0000"/>
                </a:solidFill>
              </a:rPr>
              <a:t>di </a:t>
            </a:r>
            <a:r>
              <a:rPr lang="de-DE" dirty="0">
                <a:solidFill>
                  <a:srgbClr val="FF0000"/>
                </a:solidFill>
              </a:rPr>
              <a:t>eccellenza </a:t>
            </a:r>
            <a:r>
              <a:rPr lang="de-DE" dirty="0">
                <a:solidFill>
                  <a:srgbClr val="FF0000"/>
                </a:solidFill>
              </a:rPr>
              <a:t>per la comunicazione strategica della NATO</a:t>
            </a:r>
            <a:r>
              <a:rPr lang="de-DE" dirty="0" err="1">
                <a:solidFill>
                  <a:srgbClr val="FF0000"/>
                </a:solidFill>
              </a:rPr>
              <a:t> </a:t>
            </a:r>
            <a:r>
              <a:rPr lang="de-DE" dirty="0">
                <a:solidFill>
                  <a:srgbClr val="FF0000"/>
                </a:solidFill>
              </a:rPr>
              <a:t>. </a:t>
            </a:r>
          </a:p>
          <a:p>
            <a:pPr lvl="1"/>
            <a:endParaRPr lang="de-DE" dirty="0"/>
          </a:p>
        </p:txBody>
      </p:sp>
    </p:spTree>
    <p:extLst>
      <p:ext uri="{BB962C8B-B14F-4D97-AF65-F5344CB8AC3E}">
        <p14:creationId xmlns:p14="http://schemas.microsoft.com/office/powerpoint/2010/main" val="211381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99.xml><?xml version="1.0" encoding="utf-8"?>
<p:sld xmlns:a16="http://schemas.microsoft.com/office/drawing/2014/main" xmlns:a14="http://schemas.microsoft.com/office/drawing/2010/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Grazie</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Si prega di inviare tutte le domande ai formatori.</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
</p:tagLst>
</file>

<file path=ppt/tags/tag10.xml><?xml version="1.0" encoding="utf-8"?>
<p:tagLst xmlns:a="http://schemas.openxmlformats.org/drawingml/2006/main" xmlns:r="http://schemas.openxmlformats.org/officeDocument/2006/relationships" xmlns:p="http://schemas.openxmlformats.org/presentationml/2006/main">
  <p:tag name="TIMING" val="|36.5|3.5|18.7|2.1"/>
</p:tagLst>
</file>

<file path=ppt/tags/tag11.xml><?xml version="1.0" encoding="utf-8"?>
<p:tagLst xmlns:a="http://schemas.openxmlformats.org/drawingml/2006/main" xmlns:r="http://schemas.openxmlformats.org/officeDocument/2006/relationships" xmlns:p="http://schemas.openxmlformats.org/presentationml/2006/main">
  <p:tag name="TIMING" val="|9.8|19.4|13|17.8"/>
</p:tagLst>
</file>

<file path=ppt/tags/tag12.xml><?xml version="1.0" encoding="utf-8"?>
<p:tagLst xmlns:a="http://schemas.openxmlformats.org/drawingml/2006/main" xmlns:r="http://schemas.openxmlformats.org/officeDocument/2006/relationships" xmlns:p="http://schemas.openxmlformats.org/presentationml/2006/main">
  <p:tag name="TIMING" val="|0.4|28.7|13.4"/>
</p:tagLst>
</file>

<file path=ppt/tags/tag13.xml><?xml version="1.0" encoding="utf-8"?>
<p:tagLst xmlns:a="http://schemas.openxmlformats.org/drawingml/2006/main" xmlns:r="http://schemas.openxmlformats.org/officeDocument/2006/relationships" xmlns:p="http://schemas.openxmlformats.org/presentationml/2006/main">
  <p:tag name="TIMING" val="|0.8|6.5|31.7"/>
</p:tagLst>
</file>

<file path=ppt/tags/tag14.xml><?xml version="1.0" encoding="utf-8"?>
<p:tagLst xmlns:a="http://schemas.openxmlformats.org/drawingml/2006/main" xmlns:r="http://schemas.openxmlformats.org/officeDocument/2006/relationships" xmlns:p="http://schemas.openxmlformats.org/presentationml/2006/main">
  <p:tag name="TIMING" val="|0.9|1.5|2.4|31.2|13.2|53.6"/>
</p:tagLst>
</file>

<file path=ppt/tags/tag15.xml><?xml version="1.0" encoding="utf-8"?>
<p:tagLst xmlns:a="http://schemas.openxmlformats.org/drawingml/2006/main" xmlns:r="http://schemas.openxmlformats.org/officeDocument/2006/relationships" xmlns:p="http://schemas.openxmlformats.org/presentationml/2006/main">
  <p:tag name="TIMING" val="|0.8|9.3|10.2"/>
</p:tagLst>
</file>

<file path=ppt/tags/tag16.xml><?xml version="1.0" encoding="utf-8"?>
<p:tagLst xmlns:a="http://schemas.openxmlformats.org/drawingml/2006/main" xmlns:r="http://schemas.openxmlformats.org/officeDocument/2006/relationships" xmlns:p="http://schemas.openxmlformats.org/presentationml/2006/main">
  <p:tag name="TIMING" val="|1.2|31.2"/>
</p:tagLst>
</file>

<file path=ppt/tags/tag17.xml><?xml version="1.0" encoding="utf-8"?>
<p:tagLst xmlns:a="http://schemas.openxmlformats.org/drawingml/2006/main" xmlns:r="http://schemas.openxmlformats.org/officeDocument/2006/relationships" xmlns:p="http://schemas.openxmlformats.org/presentationml/2006/main">
  <p:tag name="TIMING" val="|0.4|14.2|19.9"/>
</p:tagLst>
</file>

<file path=ppt/tags/tag18.xml><?xml version="1.0" encoding="utf-8"?>
<p:tagLst xmlns:a="http://schemas.openxmlformats.org/drawingml/2006/main" xmlns:r="http://schemas.openxmlformats.org/officeDocument/2006/relationships" xmlns:p="http://schemas.openxmlformats.org/presentationml/2006/main">
  <p:tag name="TIMING" val="|10.9"/>
</p:tagLst>
</file>

<file path=ppt/tags/tag19.xml><?xml version="1.0" encoding="utf-8"?>
<p:tagLst xmlns:a="http://schemas.openxmlformats.org/drawingml/2006/main" xmlns:r="http://schemas.openxmlformats.org/officeDocument/2006/relationships" xmlns:p="http://schemas.openxmlformats.org/presentationml/2006/main">
  <p:tag name="TIMING" val="|6.2|51.1"/>
</p:tagLst>
</file>

<file path=ppt/tags/tag2.xml><?xml version="1.0" encoding="utf-8"?>
<p:tagLst xmlns:a="http://schemas.openxmlformats.org/drawingml/2006/main" xmlns:r="http://schemas.openxmlformats.org/officeDocument/2006/relationships" xmlns:p="http://schemas.openxmlformats.org/presentationml/2006/main">
  <p:tag name="TIMING" val="|1|14.6|8.2|7.1|13.9|7.5"/>
</p:tagLst>
</file>

<file path=ppt/tags/tag20.xml><?xml version="1.0" encoding="utf-8"?>
<p:tagLst xmlns:a="http://schemas.openxmlformats.org/drawingml/2006/main" xmlns:r="http://schemas.openxmlformats.org/officeDocument/2006/relationships" xmlns:p="http://schemas.openxmlformats.org/presentationml/2006/main">
  <p:tag name="TIMING" val="|4.6|5.3|6.2|8.3|15.9|26.4|5.3|2.5|5.8"/>
</p:tagLst>
</file>

<file path=ppt/tags/tag21.xml><?xml version="1.0" encoding="utf-8"?>
<p:tagLst xmlns:a="http://schemas.openxmlformats.org/drawingml/2006/main" xmlns:r="http://schemas.openxmlformats.org/officeDocument/2006/relationships" xmlns:p="http://schemas.openxmlformats.org/presentationml/2006/main">
  <p:tag name="TIMING" val="|22"/>
</p:tagLst>
</file>

<file path=ppt/tags/tag22.xml><?xml version="1.0" encoding="utf-8"?>
<p:tagLst xmlns:a="http://schemas.openxmlformats.org/drawingml/2006/main" xmlns:r="http://schemas.openxmlformats.org/officeDocument/2006/relationships" xmlns:p="http://schemas.openxmlformats.org/presentationml/2006/main">
  <p:tag name="TIMING" val="|1.5|14.2"/>
</p:tagLst>
</file>

<file path=ppt/tags/tag23.xml><?xml version="1.0" encoding="utf-8"?>
<p:tagLst xmlns:a="http://schemas.openxmlformats.org/drawingml/2006/main" xmlns:r="http://schemas.openxmlformats.org/officeDocument/2006/relationships" xmlns:p="http://schemas.openxmlformats.org/presentationml/2006/main">
  <p:tag name="TIMING" val="|4.3|78.2"/>
</p:tagLst>
</file>

<file path=ppt/tags/tag24.xml><?xml version="1.0" encoding="utf-8"?>
<p:tagLst xmlns:a="http://schemas.openxmlformats.org/drawingml/2006/main" xmlns:r="http://schemas.openxmlformats.org/officeDocument/2006/relationships" xmlns:p="http://schemas.openxmlformats.org/presentationml/2006/main">
  <p:tag name="TIMING" val="|43"/>
</p:tagLst>
</file>

<file path=ppt/tags/tag25.xml><?xml version="1.0" encoding="utf-8"?>
<p:tagLst xmlns:a="http://schemas.openxmlformats.org/drawingml/2006/main" xmlns:r="http://schemas.openxmlformats.org/officeDocument/2006/relationships" xmlns:p="http://schemas.openxmlformats.org/presentationml/2006/main">
  <p:tag name="TIMING" val="|2.8"/>
</p:tagLst>
</file>

<file path=ppt/tags/tag26.xml><?xml version="1.0" encoding="utf-8"?>
<p:tagLst xmlns:a="http://schemas.openxmlformats.org/drawingml/2006/main" xmlns:r="http://schemas.openxmlformats.org/officeDocument/2006/relationships" xmlns:p="http://schemas.openxmlformats.org/presentationml/2006/main">
  <p:tag name="TIMING" val="|17.8|24.2|1.6"/>
</p:tagLst>
</file>

<file path=ppt/tags/tag27.xml><?xml version="1.0" encoding="utf-8"?>
<p:tagLst xmlns:a="http://schemas.openxmlformats.org/drawingml/2006/main" xmlns:r="http://schemas.openxmlformats.org/officeDocument/2006/relationships" xmlns:p="http://schemas.openxmlformats.org/presentationml/2006/main">
  <p:tag name="TIMING" val="|8.9|41.4|20.5"/>
</p:tagLst>
</file>

<file path=ppt/tags/tag28.xml><?xml version="1.0" encoding="utf-8"?>
<p:tagLst xmlns:a="http://schemas.openxmlformats.org/drawingml/2006/main" xmlns:r="http://schemas.openxmlformats.org/officeDocument/2006/relationships" xmlns:p="http://schemas.openxmlformats.org/presentationml/2006/main">
  <p:tag name="TIMING" val="|20.6"/>
</p:tagLst>
</file>

<file path=ppt/tags/tag29.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1.1|10.7"/>
</p:tagLst>
</file>

<file path=ppt/tags/tag30.xml><?xml version="1.0" encoding="utf-8"?>
<p:tagLst xmlns:a="http://schemas.openxmlformats.org/drawingml/2006/main" xmlns:r="http://schemas.openxmlformats.org/officeDocument/2006/relationships" xmlns:p="http://schemas.openxmlformats.org/presentationml/2006/main">
  <p:tag name="TIMING" val="|6.6|18.2|22.1|63.4|20.1|19.8"/>
</p:tagLst>
</file>

<file path=ppt/tags/tag31.xml><?xml version="1.0" encoding="utf-8"?>
<p:tagLst xmlns:a="http://schemas.openxmlformats.org/drawingml/2006/main" xmlns:r="http://schemas.openxmlformats.org/officeDocument/2006/relationships" xmlns:p="http://schemas.openxmlformats.org/presentationml/2006/main">
  <p:tag name="TIMING" val="|16.7"/>
</p:tagLst>
</file>

<file path=ppt/tags/tag32.xml><?xml version="1.0" encoding="utf-8"?>
<p:tagLst xmlns:a="http://schemas.openxmlformats.org/drawingml/2006/main" xmlns:r="http://schemas.openxmlformats.org/officeDocument/2006/relationships" xmlns:p="http://schemas.openxmlformats.org/presentationml/2006/main">
  <p:tag name="TIMING" val="|1.2|25.5|98.2|15.5|12.5"/>
</p:tagLst>
</file>

<file path=ppt/tags/tag33.xml><?xml version="1.0" encoding="utf-8"?>
<p:tagLst xmlns:a="http://schemas.openxmlformats.org/drawingml/2006/main" xmlns:r="http://schemas.openxmlformats.org/officeDocument/2006/relationships" xmlns:p="http://schemas.openxmlformats.org/presentationml/2006/main">
  <p:tag name="TIMING" val="|0.1|11.1|25.8"/>
</p:tagLst>
</file>

<file path=ppt/tags/tag34.xml><?xml version="1.0" encoding="utf-8"?>
<p:tagLst xmlns:a="http://schemas.openxmlformats.org/drawingml/2006/main" xmlns:r="http://schemas.openxmlformats.org/officeDocument/2006/relationships" xmlns:p="http://schemas.openxmlformats.org/presentationml/2006/main">
  <p:tag name="TIMING" val="|15.5"/>
</p:tagLst>
</file>

<file path=ppt/tags/tag35.xml><?xml version="1.0" encoding="utf-8"?>
<p:tagLst xmlns:a="http://schemas.openxmlformats.org/drawingml/2006/main" xmlns:r="http://schemas.openxmlformats.org/officeDocument/2006/relationships" xmlns:p="http://schemas.openxmlformats.org/presentationml/2006/main">
  <p:tag name="TIMING" val="|0"/>
</p:tagLst>
</file>

<file path=ppt/tags/tag36.xml><?xml version="1.0" encoding="utf-8"?>
<p:tagLst xmlns:a="http://schemas.openxmlformats.org/drawingml/2006/main" xmlns:r="http://schemas.openxmlformats.org/officeDocument/2006/relationships" xmlns:p="http://schemas.openxmlformats.org/presentationml/2006/main">
  <p:tag name="TIMING" val="|20.4|46.6|40.3"/>
</p:tagLst>
</file>

<file path=ppt/tags/tag37.xml><?xml version="1.0" encoding="utf-8"?>
<p:tagLst xmlns:a="http://schemas.openxmlformats.org/drawingml/2006/main" xmlns:r="http://schemas.openxmlformats.org/officeDocument/2006/relationships" xmlns:p="http://schemas.openxmlformats.org/presentationml/2006/main">
  <p:tag name="TIMING" val="|3.5"/>
</p:tagLst>
</file>

<file path=ppt/tags/tag38.xml><?xml version="1.0" encoding="utf-8"?>
<p:tagLst xmlns:a="http://schemas.openxmlformats.org/drawingml/2006/main" xmlns:r="http://schemas.openxmlformats.org/officeDocument/2006/relationships" xmlns:p="http://schemas.openxmlformats.org/presentationml/2006/main">
  <p:tag name="TIMING" val="|1.6|33.2"/>
</p:tagLst>
</file>

<file path=ppt/tags/tag39.xml><?xml version="1.0" encoding="utf-8"?>
<p:tagLst xmlns:a="http://schemas.openxmlformats.org/drawingml/2006/main" xmlns:r="http://schemas.openxmlformats.org/officeDocument/2006/relationships" xmlns:p="http://schemas.openxmlformats.org/presentationml/2006/main">
  <p:tag name="TIMING" val="|17.6|40.5"/>
</p:tagLst>
</file>

<file path=ppt/tags/tag4.xml><?xml version="1.0" encoding="utf-8"?>
<p:tagLst xmlns:a="http://schemas.openxmlformats.org/drawingml/2006/main" xmlns:r="http://schemas.openxmlformats.org/officeDocument/2006/relationships" xmlns:p="http://schemas.openxmlformats.org/presentationml/2006/main">
  <p:tag name="TIMING" val="|0.3|14.6|11.2"/>
</p:tagLst>
</file>

<file path=ppt/tags/tag40.xml><?xml version="1.0" encoding="utf-8"?>
<p:tagLst xmlns:a="http://schemas.openxmlformats.org/drawingml/2006/main" xmlns:r="http://schemas.openxmlformats.org/officeDocument/2006/relationships" xmlns:p="http://schemas.openxmlformats.org/presentationml/2006/main">
  <p:tag name="TIMING" val="|8.4|2.2|1.8|18.3|25.2"/>
</p:tagLst>
</file>

<file path=ppt/tags/tag5.xml><?xml version="1.0" encoding="utf-8"?>
<p:tagLst xmlns:a="http://schemas.openxmlformats.org/drawingml/2006/main" xmlns:r="http://schemas.openxmlformats.org/officeDocument/2006/relationships" xmlns:p="http://schemas.openxmlformats.org/presentationml/2006/main">
  <p:tag name="TIMING" val="|2.2"/>
</p:tagLst>
</file>

<file path=ppt/tags/tag6.xml><?xml version="1.0" encoding="utf-8"?>
<p:tagLst xmlns:a="http://schemas.openxmlformats.org/drawingml/2006/main" xmlns:r="http://schemas.openxmlformats.org/officeDocument/2006/relationships" xmlns:p="http://schemas.openxmlformats.org/presentationml/2006/main">
  <p:tag name="TIMING" val="|1.8"/>
</p:tagLst>
</file>

<file path=ppt/tags/tag7.xml><?xml version="1.0" encoding="utf-8"?>
<p:tagLst xmlns:a="http://schemas.openxmlformats.org/drawingml/2006/main" xmlns:r="http://schemas.openxmlformats.org/officeDocument/2006/relationships" xmlns:p="http://schemas.openxmlformats.org/presentationml/2006/main">
  <p:tag name="TIMING" val="|9.6|20.6"/>
</p:tagLst>
</file>

<file path=ppt/tags/tag8.xml><?xml version="1.0" encoding="utf-8"?>
<p:tagLst xmlns:a="http://schemas.openxmlformats.org/drawingml/2006/main" xmlns:r="http://schemas.openxmlformats.org/officeDocument/2006/relationships" xmlns:p="http://schemas.openxmlformats.org/presentationml/2006/main">
  <p:tag name="TIMING" val="|1|16.6|20.4"/>
</p:tagLst>
</file>

<file path=ppt/tags/tag9.xml><?xml version="1.0" encoding="utf-8"?>
<p:tagLst xmlns:a="http://schemas.openxmlformats.org/drawingml/2006/main" xmlns:r="http://schemas.openxmlformats.org/officeDocument/2006/relationships" xmlns:p="http://schemas.openxmlformats.org/presentationml/2006/main">
  <p:tag name="TIMING" val="|1|4.3|5.1|22.1"/>
</p:tagLst>
</file>

<file path=ppt/theme/_rels/theme6.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TotalTime>
  <Words>8356</Words>
  <Application>Microsoft Office PowerPoint</Application>
  <PresentationFormat>Custom</PresentationFormat>
  <Paragraphs>592</Paragraphs>
  <Slides>99</Slides>
  <Notes>48</Notes>
  <HiddenSlides>0</HiddenSlides>
  <MMClips>2</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99</vt:i4>
      </vt:variant>
    </vt:vector>
  </HeadingPairs>
  <TitlesOfParts>
    <vt:vector size="121" baseType="lpstr">
      <vt:lpstr>Aptos</vt:lpstr>
      <vt:lpstr>Aptos Display</vt:lpstr>
      <vt:lpstr>Arial</vt:lpstr>
      <vt:lpstr>Calibri</vt:lpstr>
      <vt:lpstr>Calibri Light</vt:lpstr>
      <vt:lpstr>Courier New</vt:lpstr>
      <vt:lpstr>Google Sans</vt:lpstr>
      <vt:lpstr>Helvetica Neue</vt:lpstr>
      <vt:lpstr>inherit</vt:lpstr>
      <vt:lpstr>Montserrat</vt:lpstr>
      <vt:lpstr>Pangea</vt:lpstr>
      <vt:lpstr>Roboto</vt:lpstr>
      <vt:lpstr>Roboto Slab</vt:lpstr>
      <vt:lpstr>Times New Roman</vt:lpstr>
      <vt:lpstr>Verdana</vt:lpstr>
      <vt:lpstr>Wingdings</vt:lpstr>
      <vt:lpstr>Office Theme</vt:lpstr>
      <vt:lpstr>1_Office Theme</vt:lpstr>
      <vt:lpstr>2_Office Theme</vt:lpstr>
      <vt:lpstr>3_Office Theme</vt:lpstr>
      <vt:lpstr>4_Office Theme</vt:lpstr>
      <vt:lpstr>Celestial</vt:lpstr>
      <vt:lpstr>PowerPoint Presentation</vt:lpstr>
      <vt:lpstr>Acknowledgement</vt:lpstr>
      <vt:lpstr>Agenda</vt:lpstr>
      <vt:lpstr>PowerPoint Presentation</vt:lpstr>
      <vt:lpstr>PowerPoint Presentation</vt:lpstr>
      <vt:lpstr>PowerPoint Presentation</vt:lpstr>
      <vt:lpstr>Starting point</vt:lpstr>
      <vt:lpstr>PowerPoint Presentation</vt:lpstr>
      <vt:lpstr>PowerPoint Presentation</vt:lpstr>
      <vt:lpstr>PowerPoint Presentation</vt:lpstr>
      <vt:lpstr>Consequences</vt:lpstr>
      <vt:lpstr>EU?</vt:lpstr>
      <vt:lpstr>PowerPoint Presentation</vt:lpstr>
      <vt:lpstr>Them but not us (remeber this for later)</vt:lpstr>
      <vt:lpstr>PowerPoint Presentation</vt:lpstr>
      <vt:lpstr>But…</vt:lpstr>
      <vt:lpstr>?</vt:lpstr>
      <vt:lpstr>Definition of „fake news“</vt:lpstr>
      <vt:lpstr>Perception (remember me!)</vt:lpstr>
      <vt:lpstr>Attitudes and beliefs</vt:lpstr>
      <vt:lpstr>Attitudes and Beliefs</vt:lpstr>
      <vt:lpstr>PowerPoint Presentation</vt:lpstr>
      <vt:lpstr>Sender Factors</vt:lpstr>
      <vt:lpstr>Attitudes and Beliefs</vt:lpstr>
      <vt:lpstr>Message Factors</vt:lpstr>
      <vt:lpstr>Attitudes and Beliefs</vt:lpstr>
      <vt:lpstr>Attitudes and Beliefs</vt:lpstr>
      <vt:lpstr>Attitudes and Beliefs</vt:lpstr>
      <vt:lpstr>PowerPoint Presentation</vt:lpstr>
      <vt:lpstr>Attitudes and Beliefs Interactions</vt:lpstr>
      <vt:lpstr>Influence: Consistency and Commitment &amp; Mere Exposure effects</vt:lpstr>
      <vt:lpstr>Channel Factors</vt:lpstr>
      <vt:lpstr>Resistance is Futile?</vt:lpstr>
      <vt:lpstr>Information Manipulation</vt:lpstr>
      <vt:lpstr>Types of Fake News - Misleading content</vt:lpstr>
      <vt:lpstr>Types of Fake News – Imposter Content</vt:lpstr>
      <vt:lpstr>Types of Fake News - Fabricated content</vt:lpstr>
      <vt:lpstr>Types of Fake News – False Connection</vt:lpstr>
      <vt:lpstr>Types of Fake news - Satire/Parody</vt:lpstr>
      <vt:lpstr>False context</vt:lpstr>
      <vt:lpstr>PowerPoint Presentation</vt:lpstr>
      <vt:lpstr>Psychology of Fake News</vt:lpstr>
      <vt:lpstr>Other influencing factors for believing in FN</vt:lpstr>
      <vt:lpstr>?</vt:lpstr>
      <vt:lpstr>Answer</vt:lpstr>
      <vt:lpstr>PowerPoint Presentation</vt:lpstr>
      <vt:lpstr>Judgment of Plausibility</vt:lpstr>
      <vt:lpstr>PowerPoint Presentation</vt:lpstr>
      <vt:lpstr>PowerPoint Presentation</vt:lpstr>
      <vt:lpstr>Deep Fakes</vt:lpstr>
      <vt:lpstr>The «New» Challenge: Deep Fakes</vt:lpstr>
      <vt:lpstr>PowerPoint Presentation</vt:lpstr>
      <vt:lpstr>PowerPoint Presentation</vt:lpstr>
      <vt:lpstr>DF Detection</vt:lpstr>
      <vt:lpstr>A Parent’s Love</vt:lpstr>
      <vt:lpstr>Types of DF</vt:lpstr>
      <vt:lpstr>Go see video</vt:lpstr>
      <vt:lpstr>Deepfakes are concerning for several reasons: </vt:lpstr>
      <vt:lpstr>PowerPoint Presentation</vt:lpstr>
      <vt:lpstr>PowerPoint Presentation</vt:lpstr>
      <vt:lpstr>AI-based DF meet unprepared humans, who do not have technical tools for DF detection available, or are not aware of it.  To design effective training methods to increase DF recognition skills, we need an empirical-based understanding on the reasons for individual differences in DF detection skills.   Our main research question: Is the individual skill in deep fake recognition related to the viewers’ personal political orientation?  </vt:lpstr>
      <vt:lpstr>PowerPoint Presentation</vt:lpstr>
      <vt:lpstr>PowerPoint Presentation</vt:lpstr>
      <vt:lpstr>PowerPoint Presentation</vt:lpstr>
      <vt:lpstr>PowerPoint Presentation</vt:lpstr>
      <vt:lpstr>PowerPoint Presentation</vt:lpstr>
      <vt:lpstr>Mechanism: Attention narrowing</vt:lpstr>
      <vt:lpstr>PowerPoint Presentation</vt:lpstr>
      <vt:lpstr>PowerPoint Presentation</vt:lpstr>
      <vt:lpstr>Research Methods</vt:lpstr>
      <vt:lpstr>Results</vt:lpstr>
      <vt:lpstr>Device choice</vt:lpstr>
      <vt:lpstr>PowerPoint Presentation</vt:lpstr>
      <vt:lpstr>Field Dependence/Independence</vt:lpstr>
      <vt:lpstr>PowerPoint Presentation</vt:lpstr>
      <vt:lpstr>Summary</vt:lpstr>
      <vt:lpstr>Now we Focus On You</vt:lpstr>
      <vt:lpstr>Socio-Cognitive Theory</vt:lpstr>
      <vt:lpstr>Self-Efficacy (Bandura, 1986)</vt:lpstr>
      <vt:lpstr>SCT (Bandura 1986)</vt:lpstr>
      <vt:lpstr>Self-Efficacy (Bandura, 1986)</vt:lpstr>
      <vt:lpstr>Self-efficacy – Direct experience </vt:lpstr>
      <vt:lpstr>Self-efficacy – Role Models &amp; Observation</vt:lpstr>
      <vt:lpstr>Self-efficacy – Feedback/ Coaching</vt:lpstr>
      <vt:lpstr>SE &amp; Emotions</vt:lpstr>
      <vt:lpstr>Self-Efficacy (Bandura, 1986)</vt:lpstr>
      <vt:lpstr> The Role of IT Background for Metacognitive Accuracy, Confidence and Overestimation of Deep Fake Recognition Skills </vt:lpstr>
      <vt:lpstr>PowerPoint Presentation</vt:lpstr>
      <vt:lpstr>Overconfidence (Cheng et al., 2020)</vt:lpstr>
      <vt:lpstr>Surprising (?) Findings</vt:lpstr>
      <vt:lpstr>Hypotheses</vt:lpstr>
      <vt:lpstr>PowerPoint Presentation</vt:lpstr>
      <vt:lpstr>Results</vt:lpstr>
      <vt:lpstr>Performance and (Over-)confidence</vt:lpstr>
      <vt:lpstr>PowerPoint Presentation</vt:lpstr>
      <vt:lpstr>Summary &amp; Discussion</vt:lpstr>
      <vt:lpstr>How easy??</vt:lpstr>
      <vt:lpstr>Literature</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
  <dc:subject>CyberSecPro Module-1-Professional Training</dc:subject>
  <dc:creator>Ricardo Gregorio Lugo</dc:creator>
  <lastModifiedBy>Ricardo Gregorio Lugo</lastModifiedBy>
  <revision>2</revision>
  <dcterms:created xsi:type="dcterms:W3CDTF">2026-02-04T08:41:44.0000000Z</dcterms:created>
  <dcterms:modified xsi:type="dcterms:W3CDTF">2026-02-04T08:50:28.0000000Z</dcterms:modified>
  <keywords>, docId:5E93A63136B2236E82DD1E5A74A5A505</keywords>
</coreProperties>
</file>