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99"/>
  </p:notesMasterIdLst>
  <p:sldIdLst>
    <p:sldId id="376" r:id="rId3"/>
    <p:sldId id="407" r:id="rId4"/>
    <p:sldId id="801" r:id="rId5"/>
    <p:sldId id="937" r:id="rId6"/>
    <p:sldId id="265" r:id="rId7"/>
    <p:sldId id="511" r:id="rId8"/>
    <p:sldId id="857" r:id="rId9"/>
    <p:sldId id="754" r:id="rId10"/>
    <p:sldId id="913" r:id="rId11"/>
    <p:sldId id="860" r:id="rId12"/>
    <p:sldId id="974" r:id="rId13"/>
    <p:sldId id="516" r:id="rId14"/>
    <p:sldId id="515" r:id="rId15"/>
    <p:sldId id="727" r:id="rId16"/>
    <p:sldId id="879" r:id="rId17"/>
    <p:sldId id="880" r:id="rId18"/>
    <p:sldId id="881" r:id="rId19"/>
    <p:sldId id="882" r:id="rId20"/>
    <p:sldId id="883" r:id="rId21"/>
    <p:sldId id="878" r:id="rId22"/>
    <p:sldId id="884" r:id="rId23"/>
    <p:sldId id="885" r:id="rId24"/>
    <p:sldId id="917" r:id="rId25"/>
    <p:sldId id="862" r:id="rId26"/>
    <p:sldId id="530" r:id="rId27"/>
    <p:sldId id="858" r:id="rId28"/>
    <p:sldId id="534" r:id="rId29"/>
    <p:sldId id="760" r:id="rId30"/>
    <p:sldId id="761" r:id="rId31"/>
    <p:sldId id="863" r:id="rId32"/>
    <p:sldId id="890" r:id="rId33"/>
    <p:sldId id="866" r:id="rId34"/>
    <p:sldId id="266" r:id="rId35"/>
    <p:sldId id="864" r:id="rId36"/>
    <p:sldId id="868" r:id="rId37"/>
    <p:sldId id="869" r:id="rId38"/>
    <p:sldId id="870" r:id="rId39"/>
    <p:sldId id="274" r:id="rId40"/>
    <p:sldId id="373" r:id="rId41"/>
    <p:sldId id="872" r:id="rId42"/>
    <p:sldId id="871" r:id="rId43"/>
    <p:sldId id="260" r:id="rId44"/>
    <p:sldId id="263" r:id="rId45"/>
    <p:sldId id="875" r:id="rId46"/>
    <p:sldId id="607" r:id="rId47"/>
    <p:sldId id="876" r:id="rId48"/>
    <p:sldId id="865" r:id="rId49"/>
    <p:sldId id="784" r:id="rId50"/>
    <p:sldId id="854" r:id="rId51"/>
    <p:sldId id="908" r:id="rId52"/>
    <p:sldId id="909" r:id="rId53"/>
    <p:sldId id="886" r:id="rId54"/>
    <p:sldId id="859" r:id="rId55"/>
    <p:sldId id="877" r:id="rId56"/>
    <p:sldId id="277" r:id="rId57"/>
    <p:sldId id="893" r:id="rId58"/>
    <p:sldId id="892" r:id="rId59"/>
    <p:sldId id="889" r:id="rId60"/>
    <p:sldId id="888" r:id="rId61"/>
    <p:sldId id="894" r:id="rId62"/>
    <p:sldId id="895" r:id="rId63"/>
    <p:sldId id="911" r:id="rId64"/>
    <p:sldId id="912" r:id="rId65"/>
    <p:sldId id="273" r:id="rId66"/>
    <p:sldId id="299" r:id="rId67"/>
    <p:sldId id="653" r:id="rId68"/>
    <p:sldId id="654" r:id="rId69"/>
    <p:sldId id="655" r:id="rId70"/>
    <p:sldId id="897" r:id="rId71"/>
    <p:sldId id="898" r:id="rId72"/>
    <p:sldId id="899" r:id="rId73"/>
    <p:sldId id="900" r:id="rId74"/>
    <p:sldId id="901" r:id="rId75"/>
    <p:sldId id="902" r:id="rId76"/>
    <p:sldId id="903" r:id="rId77"/>
    <p:sldId id="904" r:id="rId78"/>
    <p:sldId id="905" r:id="rId79"/>
    <p:sldId id="906" r:id="rId80"/>
    <p:sldId id="257" r:id="rId81"/>
    <p:sldId id="258" r:id="rId82"/>
    <p:sldId id="907" r:id="rId83"/>
    <p:sldId id="915" r:id="rId84"/>
    <p:sldId id="828" r:id="rId85"/>
    <p:sldId id="831" r:id="rId86"/>
    <p:sldId id="832" r:id="rId87"/>
    <p:sldId id="833" r:id="rId88"/>
    <p:sldId id="821" r:id="rId89"/>
    <p:sldId id="891" r:id="rId90"/>
    <p:sldId id="855" r:id="rId91"/>
    <p:sldId id="951" r:id="rId92"/>
    <p:sldId id="972" r:id="rId93"/>
    <p:sldId id="815" r:id="rId94"/>
    <p:sldId id="814" r:id="rId95"/>
    <p:sldId id="805" r:id="rId96"/>
    <p:sldId id="656" r:id="rId97"/>
    <p:sldId id="387" r:id="rId98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33" autoAdjust="0"/>
  </p:normalViewPr>
  <p:slideViewPr>
    <p:cSldViewPr snapToGrid="0" snapToObjects="1">
      <p:cViewPr varScale="1">
        <p:scale>
          <a:sx n="83" d="100"/>
          <a:sy n="83" d="100"/>
        </p:scale>
        <p:origin x="10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sp="http://schemas.microsoft.com/office/drawing/2008/diagram" xmlns:dgm="http://schemas.openxmlformats.org/drawingml/2006/diagram" xmlns:a="http://schemas.openxmlformats.org/drawingml/2006/main">
  <dgm:ptLst>
    <dgm:pt modelId="{A4C920E2-55D8-4DCC-BA88-34BE98097F19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40A3A6-444C-4A9C-AF28-B89F4F59AD2B}">
      <dgm:prSet/>
      <dgm:spPr/>
      <dgm:t>
        <a:bodyPr/>
        <a:lstStyle/>
        <a:p>
          <a:r>
            <a:rPr lang="nb-NO"/>
            <a:t>O</a:t>
          </a:r>
          <a:endParaRPr lang="en-US"/>
        </a:p>
      </dgm:t>
    </dgm:pt>
    <dgm:pt modelId="{8F72E8F8-B751-4D7F-B733-C0E3F2A05318}" type="parTrans" cxnId="{D2C64BA6-2FB5-469F-B207-E576A179006A}">
      <dgm:prSet/>
      <dgm:spPr/>
      <dgm:t>
        <a:bodyPr/>
        <a:lstStyle/>
        <a:p>
          <a:endParaRPr lang="en-US"/>
        </a:p>
      </dgm:t>
    </dgm:pt>
    <dgm:pt modelId="{05211FA2-6415-44B4-8C09-2026536056FE}" type="sibTrans" cxnId="{D2C64BA6-2FB5-469F-B207-E576A179006A}">
      <dgm:prSet/>
      <dgm:spPr/>
      <dgm:t>
        <a:bodyPr/>
        <a:lstStyle/>
        <a:p>
          <a:endParaRPr lang="en-US"/>
        </a:p>
      </dgm:t>
    </dgm:pt>
    <dgm:pt modelId="{EDEC8464-149E-4A16-8DCF-71F209BAA09E}">
      <dgm:prSet/>
      <dgm:spPr/>
      <dgm:t>
        <a:bodyPr/>
        <a:lstStyle/>
        <a:p>
          <a:r>
            <a:rPr lang="nb-NO"/>
            <a:t>C</a:t>
          </a:r>
          <a:endParaRPr lang="en-US"/>
        </a:p>
      </dgm:t>
    </dgm:pt>
    <dgm:pt modelId="{8D3E7123-CCC6-42BF-B66F-EDD8F4F7683F}" type="parTrans" cxnId="{24C70346-F271-4CF0-AC37-4F4F6E95D869}">
      <dgm:prSet/>
      <dgm:spPr/>
      <dgm:t>
        <a:bodyPr/>
        <a:lstStyle/>
        <a:p>
          <a:endParaRPr lang="en-US"/>
        </a:p>
      </dgm:t>
    </dgm:pt>
    <dgm:pt modelId="{9460D2C8-8B2C-4CED-9B58-C1D9E0B45491}" type="sibTrans" cxnId="{24C70346-F271-4CF0-AC37-4F4F6E95D869}">
      <dgm:prSet/>
      <dgm:spPr/>
      <dgm:t>
        <a:bodyPr/>
        <a:lstStyle/>
        <a:p>
          <a:endParaRPr lang="en-US"/>
        </a:p>
      </dgm:t>
    </dgm:pt>
    <dgm:pt modelId="{676FE4E6-CA48-4FF5-8402-0F4069A4E0B1}">
      <dgm:prSet/>
      <dgm:spPr/>
      <dgm:t>
        <a:bodyPr/>
        <a:lstStyle/>
        <a:p>
          <a:r>
            <a:rPr lang="nb-NO"/>
            <a:t>E</a:t>
          </a:r>
          <a:endParaRPr lang="en-US"/>
        </a:p>
      </dgm:t>
    </dgm:pt>
    <dgm:pt modelId="{781E5E5C-3767-4CE4-B32A-60DD4B05CF36}" type="parTrans" cxnId="{9E6CD50B-6F95-4B4C-A3E0-31FB75C2F7E4}">
      <dgm:prSet/>
      <dgm:spPr/>
      <dgm:t>
        <a:bodyPr/>
        <a:lstStyle/>
        <a:p>
          <a:endParaRPr lang="en-US"/>
        </a:p>
      </dgm:t>
    </dgm:pt>
    <dgm:pt modelId="{B562A974-2010-4548-A6B0-018A8B902903}" type="sibTrans" cxnId="{9E6CD50B-6F95-4B4C-A3E0-31FB75C2F7E4}">
      <dgm:prSet/>
      <dgm:spPr/>
      <dgm:t>
        <a:bodyPr/>
        <a:lstStyle/>
        <a:p>
          <a:endParaRPr lang="en-US"/>
        </a:p>
      </dgm:t>
    </dgm:pt>
    <dgm:pt modelId="{1BEE8D15-B617-41EC-9D51-B32C3F684D48}">
      <dgm:prSet/>
      <dgm:spPr/>
      <dgm:t>
        <a:bodyPr/>
        <a:lstStyle/>
        <a:p>
          <a:r>
            <a:rPr lang="nb-NO"/>
            <a:t>A</a:t>
          </a:r>
          <a:endParaRPr lang="en-US"/>
        </a:p>
      </dgm:t>
    </dgm:pt>
    <dgm:pt modelId="{5DDC70BC-1366-4BF6-AAE8-52353CF13106}" type="parTrans" cxnId="{8FD41984-D727-4383-BE26-40C27756F517}">
      <dgm:prSet/>
      <dgm:spPr/>
      <dgm:t>
        <a:bodyPr/>
        <a:lstStyle/>
        <a:p>
          <a:endParaRPr lang="en-US"/>
        </a:p>
      </dgm:t>
    </dgm:pt>
    <dgm:pt modelId="{FF71BEED-F414-4982-844F-4F148D67A52A}" type="sibTrans" cxnId="{8FD41984-D727-4383-BE26-40C27756F517}">
      <dgm:prSet/>
      <dgm:spPr/>
      <dgm:t>
        <a:bodyPr/>
        <a:lstStyle/>
        <a:p>
          <a:endParaRPr lang="en-US"/>
        </a:p>
      </dgm:t>
    </dgm:pt>
    <dgm:pt modelId="{1CBB7CD2-5972-4A34-A617-E277A0ED03E8}">
      <dgm:prSet/>
      <dgm:spPr/>
      <dgm:t>
        <a:bodyPr/>
        <a:lstStyle/>
        <a:p>
          <a:r>
            <a:rPr lang="nb-NO"/>
            <a:t>N</a:t>
          </a:r>
          <a:endParaRPr lang="en-US"/>
        </a:p>
      </dgm:t>
    </dgm:pt>
    <dgm:pt modelId="{DD8C3048-E790-446B-8CB5-42A1F8967597}" type="parTrans" cxnId="{A5523ECB-23D5-4BBD-B2D4-AE63F72FF8DA}">
      <dgm:prSet/>
      <dgm:spPr/>
      <dgm:t>
        <a:bodyPr/>
        <a:lstStyle/>
        <a:p>
          <a:endParaRPr lang="en-US"/>
        </a:p>
      </dgm:t>
    </dgm:pt>
    <dgm:pt modelId="{4D5D3C23-3425-4CA4-BA09-2405F291896B}" type="sibTrans" cxnId="{A5523ECB-23D5-4BBD-B2D4-AE63F72FF8DA}">
      <dgm:prSet/>
      <dgm:spPr/>
      <dgm:t>
        <a:bodyPr/>
        <a:lstStyle/>
        <a:p>
          <a:endParaRPr lang="en-US"/>
        </a:p>
      </dgm:t>
    </dgm:pt>
    <dgm:pt modelId="{BCA6F1BC-44D3-404A-B68D-3CBC02663126}" type="pres">
      <dgm:prSet presAssocID="{A4C920E2-55D8-4DCC-BA88-34BE98097F19}" presName="diagram" presStyleCnt="0">
        <dgm:presLayoutVars>
          <dgm:dir/>
          <dgm:resizeHandles val="exact"/>
        </dgm:presLayoutVars>
      </dgm:prSet>
      <dgm:spPr/>
    </dgm:pt>
    <dgm:pt modelId="{E4515892-53A1-4B4B-A983-FB2450BCBDAB}" type="pres">
      <dgm:prSet presAssocID="{D040A3A6-444C-4A9C-AF28-B89F4F59AD2B}" presName="arrow" presStyleLbl="node1" presStyleIdx="0" presStyleCnt="5">
        <dgm:presLayoutVars>
          <dgm:bulletEnabled val="1"/>
        </dgm:presLayoutVars>
      </dgm:prSet>
      <dgm:spPr/>
    </dgm:pt>
    <dgm:pt modelId="{0AB32CBB-ADA9-48B4-947B-109EDDCFB650}" type="pres">
      <dgm:prSet presAssocID="{EDEC8464-149E-4A16-8DCF-71F209BAA09E}" presName="arrow" presStyleLbl="node1" presStyleIdx="1" presStyleCnt="5">
        <dgm:presLayoutVars>
          <dgm:bulletEnabled val="1"/>
        </dgm:presLayoutVars>
      </dgm:prSet>
      <dgm:spPr/>
    </dgm:pt>
    <dgm:pt modelId="{0C959A23-EC07-4E8D-9EEC-2A374A102773}" type="pres">
      <dgm:prSet presAssocID="{676FE4E6-CA48-4FF5-8402-0F4069A4E0B1}" presName="arrow" presStyleLbl="node1" presStyleIdx="2" presStyleCnt="5">
        <dgm:presLayoutVars>
          <dgm:bulletEnabled val="1"/>
        </dgm:presLayoutVars>
      </dgm:prSet>
      <dgm:spPr/>
    </dgm:pt>
    <dgm:pt modelId="{10B37947-C664-41E9-80DE-356C682916F5}" type="pres">
      <dgm:prSet presAssocID="{1BEE8D15-B617-41EC-9D51-B32C3F684D48}" presName="arrow" presStyleLbl="node1" presStyleIdx="3" presStyleCnt="5">
        <dgm:presLayoutVars>
          <dgm:bulletEnabled val="1"/>
        </dgm:presLayoutVars>
      </dgm:prSet>
      <dgm:spPr/>
    </dgm:pt>
    <dgm:pt modelId="{A9FE06F3-205F-473D-BFCD-7CA7A9D08B75}" type="pres">
      <dgm:prSet presAssocID="{1CBB7CD2-5972-4A34-A617-E277A0ED03E8}" presName="arrow" presStyleLbl="node1" presStyleIdx="4" presStyleCnt="5">
        <dgm:presLayoutVars>
          <dgm:bulletEnabled val="1"/>
        </dgm:presLayoutVars>
      </dgm:prSet>
      <dgm:spPr/>
    </dgm:pt>
  </dgm:ptLst>
  <dgm:cxnLst>
    <dgm:cxn modelId="{9E6CD50B-6F95-4B4C-A3E0-31FB75C2F7E4}" srcId="{A4C920E2-55D8-4DCC-BA88-34BE98097F19}" destId="{676FE4E6-CA48-4FF5-8402-0F4069A4E0B1}" srcOrd="2" destOrd="0" parTransId="{781E5E5C-3767-4CE4-B32A-60DD4B05CF36}" sibTransId="{B562A974-2010-4548-A6B0-018A8B902903}"/>
    <dgm:cxn modelId="{CCD4FB0D-E855-4751-9478-00AF9D6F6225}" type="presOf" srcId="{D040A3A6-444C-4A9C-AF28-B89F4F59AD2B}" destId="{E4515892-53A1-4B4B-A983-FB2450BCBDAB}" srcOrd="0" destOrd="0" presId="urn:microsoft.com/office/officeart/2005/8/layout/arrow5"/>
    <dgm:cxn modelId="{24C70346-F271-4CF0-AC37-4F4F6E95D869}" srcId="{A4C920E2-55D8-4DCC-BA88-34BE98097F19}" destId="{EDEC8464-149E-4A16-8DCF-71F209BAA09E}" srcOrd="1" destOrd="0" parTransId="{8D3E7123-CCC6-42BF-B66F-EDD8F4F7683F}" sibTransId="{9460D2C8-8B2C-4CED-9B58-C1D9E0B45491}"/>
    <dgm:cxn modelId="{BA9D5E4B-E5AE-46E6-90CE-9FBF765480BF}" type="presOf" srcId="{1BEE8D15-B617-41EC-9D51-B32C3F684D48}" destId="{10B37947-C664-41E9-80DE-356C682916F5}" srcOrd="0" destOrd="0" presId="urn:microsoft.com/office/officeart/2005/8/layout/arrow5"/>
    <dgm:cxn modelId="{8FD41984-D727-4383-BE26-40C27756F517}" srcId="{A4C920E2-55D8-4DCC-BA88-34BE98097F19}" destId="{1BEE8D15-B617-41EC-9D51-B32C3F684D48}" srcOrd="3" destOrd="0" parTransId="{5DDC70BC-1366-4BF6-AAE8-52353CF13106}" sibTransId="{FF71BEED-F414-4982-844F-4F148D67A52A}"/>
    <dgm:cxn modelId="{A4216488-8229-4923-AB77-47EBC3E55D9C}" type="presOf" srcId="{676FE4E6-CA48-4FF5-8402-0F4069A4E0B1}" destId="{0C959A23-EC07-4E8D-9EEC-2A374A102773}" srcOrd="0" destOrd="0" presId="urn:microsoft.com/office/officeart/2005/8/layout/arrow5"/>
    <dgm:cxn modelId="{D2C64BA6-2FB5-469F-B207-E576A179006A}" srcId="{A4C920E2-55D8-4DCC-BA88-34BE98097F19}" destId="{D040A3A6-444C-4A9C-AF28-B89F4F59AD2B}" srcOrd="0" destOrd="0" parTransId="{8F72E8F8-B751-4D7F-B733-C0E3F2A05318}" sibTransId="{05211FA2-6415-44B4-8C09-2026536056FE}"/>
    <dgm:cxn modelId="{5889E4BC-D764-443F-98B6-C379803B88C6}" type="presOf" srcId="{1CBB7CD2-5972-4A34-A617-E277A0ED03E8}" destId="{A9FE06F3-205F-473D-BFCD-7CA7A9D08B75}" srcOrd="0" destOrd="0" presId="urn:microsoft.com/office/officeart/2005/8/layout/arrow5"/>
    <dgm:cxn modelId="{864DECC5-9187-4439-8DF5-F3B1E3E14EDB}" type="presOf" srcId="{A4C920E2-55D8-4DCC-BA88-34BE98097F19}" destId="{BCA6F1BC-44D3-404A-B68D-3CBC02663126}" srcOrd="0" destOrd="0" presId="urn:microsoft.com/office/officeart/2005/8/layout/arrow5"/>
    <dgm:cxn modelId="{A5523ECB-23D5-4BBD-B2D4-AE63F72FF8DA}" srcId="{A4C920E2-55D8-4DCC-BA88-34BE98097F19}" destId="{1CBB7CD2-5972-4A34-A617-E277A0ED03E8}" srcOrd="4" destOrd="0" parTransId="{DD8C3048-E790-446B-8CB5-42A1F8967597}" sibTransId="{4D5D3C23-3425-4CA4-BA09-2405F291896B}"/>
    <dgm:cxn modelId="{C29302E2-A3EB-4DA7-9010-007EF4EC4FFB}" type="presOf" srcId="{EDEC8464-149E-4A16-8DCF-71F209BAA09E}" destId="{0AB32CBB-ADA9-48B4-947B-109EDDCFB650}" srcOrd="0" destOrd="0" presId="urn:microsoft.com/office/officeart/2005/8/layout/arrow5"/>
    <dgm:cxn modelId="{F402C563-A6FC-4102-B43C-37017687D4C3}" type="presParOf" srcId="{BCA6F1BC-44D3-404A-B68D-3CBC02663126}" destId="{E4515892-53A1-4B4B-A983-FB2450BCBDAB}" srcOrd="0" destOrd="0" presId="urn:microsoft.com/office/officeart/2005/8/layout/arrow5"/>
    <dgm:cxn modelId="{08A2885B-0102-454D-988A-CF15C6203E72}" type="presParOf" srcId="{BCA6F1BC-44D3-404A-B68D-3CBC02663126}" destId="{0AB32CBB-ADA9-48B4-947B-109EDDCFB650}" srcOrd="1" destOrd="0" presId="urn:microsoft.com/office/officeart/2005/8/layout/arrow5"/>
    <dgm:cxn modelId="{B076779E-C1F3-44BA-B432-364B8DCAFFE9}" type="presParOf" srcId="{BCA6F1BC-44D3-404A-B68D-3CBC02663126}" destId="{0C959A23-EC07-4E8D-9EEC-2A374A102773}" srcOrd="2" destOrd="0" presId="urn:microsoft.com/office/officeart/2005/8/layout/arrow5"/>
    <dgm:cxn modelId="{9FF875AA-F750-424F-8997-1B708F9FEF4E}" type="presParOf" srcId="{BCA6F1BC-44D3-404A-B68D-3CBC02663126}" destId="{10B37947-C664-41E9-80DE-356C682916F5}" srcOrd="3" destOrd="0" presId="urn:microsoft.com/office/officeart/2005/8/layout/arrow5"/>
    <dgm:cxn modelId="{F4BA4E1E-BCB4-4C47-9091-4ABACCE0CB77}" type="presParOf" srcId="{BCA6F1BC-44D3-404A-B68D-3CBC02663126}" destId="{A9FE06F3-205F-473D-BFCD-7CA7A9D08B75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15892-53A1-4B4B-A983-FB2450BCBDAB}">
      <dsp:nvSpPr>
        <dsp:cNvPr id="0" name=""/>
        <dsp:cNvSpPr/>
      </dsp:nvSpPr>
      <dsp:spPr>
        <a:xfrm>
          <a:off x="2104012" y="1068"/>
          <a:ext cx="2009894" cy="20098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O</a:t>
          </a:r>
          <a:endParaRPr lang="en-US" sz="3500" kern="1200"/>
        </a:p>
      </dsp:txBody>
      <dsp:txXfrm>
        <a:off x="2606486" y="1068"/>
        <a:ext cx="1004947" cy="1658163"/>
      </dsp:txXfrm>
    </dsp:sp>
    <dsp:sp modelId="{0AB32CBB-ADA9-48B4-947B-109EDDCFB650}">
      <dsp:nvSpPr>
        <dsp:cNvPr id="0" name=""/>
        <dsp:cNvSpPr/>
      </dsp:nvSpPr>
      <dsp:spPr>
        <a:xfrm rot="4320000">
          <a:off x="3791385" y="1227017"/>
          <a:ext cx="2009894" cy="20098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C</a:t>
          </a:r>
          <a:endParaRPr lang="en-US" sz="3500" kern="1200"/>
        </a:p>
      </dsp:txBody>
      <dsp:txXfrm rot="-5400000">
        <a:off x="4134509" y="1675146"/>
        <a:ext cx="1658163" cy="1004947"/>
      </dsp:txXfrm>
    </dsp:sp>
    <dsp:sp modelId="{0C959A23-EC07-4E8D-9EEC-2A374A102773}">
      <dsp:nvSpPr>
        <dsp:cNvPr id="0" name=""/>
        <dsp:cNvSpPr/>
      </dsp:nvSpPr>
      <dsp:spPr>
        <a:xfrm rot="8640000">
          <a:off x="3146866" y="3210643"/>
          <a:ext cx="2009894" cy="20098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E</a:t>
          </a:r>
          <a:endParaRPr lang="en-US" sz="3500" kern="1200"/>
        </a:p>
      </dsp:txBody>
      <dsp:txXfrm rot="10800000">
        <a:off x="3752710" y="3528787"/>
        <a:ext cx="1004947" cy="1658163"/>
      </dsp:txXfrm>
    </dsp:sp>
    <dsp:sp modelId="{10B37947-C664-41E9-80DE-356C682916F5}">
      <dsp:nvSpPr>
        <dsp:cNvPr id="0" name=""/>
        <dsp:cNvSpPr/>
      </dsp:nvSpPr>
      <dsp:spPr>
        <a:xfrm rot="12960000">
          <a:off x="1061159" y="3210643"/>
          <a:ext cx="2009894" cy="20098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A</a:t>
          </a:r>
          <a:endParaRPr lang="en-US" sz="3500" kern="1200"/>
        </a:p>
      </dsp:txBody>
      <dsp:txXfrm rot="10800000">
        <a:off x="1460261" y="3528786"/>
        <a:ext cx="1004947" cy="1658163"/>
      </dsp:txXfrm>
    </dsp:sp>
    <dsp:sp modelId="{A9FE06F3-205F-473D-BFCD-7CA7A9D08B75}">
      <dsp:nvSpPr>
        <dsp:cNvPr id="0" name=""/>
        <dsp:cNvSpPr/>
      </dsp:nvSpPr>
      <dsp:spPr>
        <a:xfrm rot="17280000">
          <a:off x="416639" y="1227017"/>
          <a:ext cx="2009894" cy="20098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N</a:t>
          </a:r>
          <a:endParaRPr lang="en-US" sz="3500" kern="1200"/>
        </a:p>
      </dsp:txBody>
      <dsp:txXfrm rot="5400000">
        <a:off x="425247" y="1675145"/>
        <a:ext cx="1658163" cy="100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47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8711158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Nobles, C. (2022). Stress, burnout e affaticamento da sicurezza nella cybersecurity: un problema legato ai fattori umani.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HOLISTICA–Journal of Business and Public Administration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49-72.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63397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https://venturebeat.com/security/mental-health-cybersecurity-analysts/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754465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SEKURO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68201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Tines,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481157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D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Lalloo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J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Lewsey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S V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Katikireddi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E B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Macdonald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E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Demou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Salute, stile di vita e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rischi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professionali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nei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lavoratori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del settore dell'informatica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nb-NO" b="0" i="1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Medicina </a:t>
            </a:r>
            <a:r>
              <a:rPr lang="nb-NO" b="0" i="1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del lavoro</a:t>
            </a:r>
            <a:r>
              <a:rPr lang="nb-NO" b="0" i="1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Volume 71,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Numero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2,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marzo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2021, pagine 68-74,</a:t>
            </a:r>
          </a:p>
          <a:p>
            <a:endParaRPr lang="nb-NO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IT: meno fumatori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rispetto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ad altri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settori dell'informatica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ma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 manager IT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fumano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più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dei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professionisti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IT</a:t>
            </a:r>
            <a:endParaRPr lang="nb-NO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Stesso BMI. Meno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di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tutti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 lavoratori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, ma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 manager hanno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un BMI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più elevato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(stesso discorso per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il sonno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)</a:t>
            </a:r>
          </a:p>
          <a:p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 lavoratori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IT trascorrono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più tempo davanti allo schermo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dopo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il lavoro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</a:t>
            </a:r>
            <a:endParaRPr lang="nb-NO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Alcol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e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altri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aspetti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 uguali</a:t>
            </a:r>
          </a:p>
          <a:p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MA: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i lavoratori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IT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sono infelici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! (OR1,67) </a:t>
            </a:r>
            <a:r>
              <a:rPr lang="nb-NO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Cohen's d </a:t>
            </a:r>
            <a:r>
              <a:rPr lang="nb-NO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= 0,283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81066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BDC1C6"/>
                </a:solidFill>
                <a:effectLst/>
                <a:latin typeface="Google Sans"/>
              </a:rPr>
              <a:t>Sensibilità: </a:t>
            </a:r>
            <a:r>
              <a:rPr lang="en-US" b="0" i="0" dirty="0">
                <a:solidFill>
                  <a:srgbClr val="E2EEFF"/>
                </a:solidFill>
                <a:effectLst/>
                <a:latin typeface="Google Sans"/>
              </a:rPr>
              <a:t>le persone che ottengono un punteggio più alto in questo aspetto tendono a </a:t>
            </a:r>
            <a:r>
              <a:rPr lang="en-US" b="0" i="0" dirty="0" err="1">
                <a:solidFill>
                  <a:srgbClr val="E2EEFF"/>
                </a:solidFill>
                <a:effectLst/>
                <a:latin typeface="Google Sans"/>
              </a:rPr>
              <a:t>provare </a:t>
            </a:r>
            <a:r>
              <a:rPr lang="en-US" b="0" i="0" dirty="0">
                <a:solidFill>
                  <a:srgbClr val="E2EEFF"/>
                </a:solidFill>
                <a:effectLst/>
                <a:latin typeface="Google Sans"/>
              </a:rPr>
              <a:t>facilmente </a:t>
            </a:r>
            <a:r>
              <a:rPr lang="en-US" b="0" i="0" dirty="0" err="1">
                <a:solidFill>
                  <a:srgbClr val="E2EEFF"/>
                </a:solidFill>
                <a:effectLst/>
                <a:latin typeface="Google Sans"/>
              </a:rPr>
              <a:t>empatia </a:t>
            </a:r>
            <a:r>
              <a:rPr lang="en-US" b="0" i="0" dirty="0">
                <a:solidFill>
                  <a:srgbClr val="E2EEFF"/>
                </a:solidFill>
                <a:effectLst/>
                <a:latin typeface="Google Sans"/>
              </a:rPr>
              <a:t>per gli altri e sono profondamente interessate alle loro esigenze</a:t>
            </a:r>
            <a:r>
              <a:rPr lang="en-US" b="0" i="0" dirty="0">
                <a:solidFill>
                  <a:srgbClr val="BDC1C6"/>
                </a:solidFill>
                <a:effectLst/>
                <a:latin typeface="Google Sans"/>
              </a:rPr>
              <a:t>. Le persone con un basso livello di sensibilità sono meno inclini a prendere decisioni basate sull'empatia, ma piuttosto tendono a usare la logica in questi casi.</a:t>
            </a:r>
          </a:p>
          <a:p>
            <a:endParaRPr lang="en-US" b="0" i="0" dirty="0">
              <a:solidFill>
                <a:srgbClr val="BDC1C6"/>
              </a:solidFill>
              <a:effectLst/>
              <a:latin typeface="Google Sans"/>
            </a:endParaRPr>
          </a:p>
          <a:p>
            <a:r>
              <a:rPr lang="en-US" dirty="0"/>
              <a:t>Cinque tratti specifici: aggressività, apprendimento autonomo, ottimismo, motivazione al lavoro, determinazione = GPA più alto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06038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Lamers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M.,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Westerhof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 J.,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Kovács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V., &amp;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Bohlmeijer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E. T. (2012). Relazioni differenziali nell'associazione dei tratti della personalità dei Big Five con la salute mentale positiva e la psicopatologia.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Research in Personality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46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(5), 517-524.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Connor, S. E. (2008). Un'indagine sui Big Five, sui tratti ristretti e sulla psicologia positiva in relazione alla soddisfazione di vita.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550134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289347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spc="50" dirty="0">
                <a:latin typeface="Arial Narrow" panose="020B0606020202030204" pitchFamily="34" charset="0"/>
              </a:rPr>
              <a:t>FONTE:</a:t>
            </a:r>
          </a:p>
          <a:p>
            <a:r>
              <a:rPr lang="en-GB" sz="1100" spc="50" dirty="0">
                <a:latin typeface="Arial Narrow" panose="020B0606020202030204" pitchFamily="34" charset="0"/>
              </a:rPr>
              <a:t>Health and Safety Executive (HSE)</a:t>
            </a:r>
            <a:br>
              <a:rPr lang="en-GB" sz="1100" spc="50" dirty="0">
                <a:latin typeface="Arial Narrow" panose="020B0606020202030204" pitchFamily="34" charset="0"/>
              </a:rPr>
            </a:br>
            <a:r>
              <a:rPr lang="en-GB" sz="1100" i="1" spc="50" dirty="0">
                <a:latin typeface="Arial Narrow" panose="020B0606020202030204" pitchFamily="34" charset="0"/>
              </a:rPr>
              <a:t>Statistiche sintetiche per la Gran Bretagna 2017/2018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20350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Shropshire, J., &amp; Kadlec, C. (2012). Lascio il settore IT: l'impatto dello stress, dell'insicurezza lavorativa e del burnout sui professionisti IT.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Rivista internazionale di ricerca sulle tecnologie dell'informazione e della comunicazione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647528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0055950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SEKURO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770047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+mj-lt"/>
              <a:buAutoNum type="arabicPeriod"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Karasek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R.; Theorell, T.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Healthy Work: Stress, Productivity, and the Reconstruction of Working Life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; Basic Books: New York, NY, USA, 1990. </a:t>
            </a:r>
          </a:p>
          <a:p>
            <a:pPr algn="just">
              <a:buFont typeface="+mj-lt"/>
              <a:buAutoNum type="arabicPeriod"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Karasek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R.A. Job Demands, Job Decision Latitude, and Mental Strain: Implications for Job Redesign.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Adm. Sci. Q.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1979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24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285–308.</a:t>
            </a:r>
          </a:p>
          <a:p>
            <a:endParaRPr lang="nb-NO" dirty="0"/>
          </a:p>
          <a:p>
            <a:r>
              <a:rPr lang="en-US" dirty="0"/>
              <a:t>Il JD-C-S viene utilizzato per valutare i fattori di stress psicosociale sul posto di lavoro. Lo stress lavorativo è collegato a malattie cardiovascolari, depressione e problemi di salute legati allo stress. Le situazioni lavorative attive, d'altra parte, sono collegate all'impegno lavorativo e al benessere. Il sostegno può anche moderare le forti richieste e il basso controllo. I manager hanno richieste e controllo maggiori rispetto ai non manager, e le manager donne sono particolarmente a rischio di burnout a causa delle loro richieste più elevate e del loro controllo minore.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171902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Inoltre, la varianza spiegata nei risultati è stata ridotta, con i predittori che spiegano il 21,4% della soddisfazione e il 29,9% del burnout. </a:t>
            </a:r>
          </a:p>
          <a:p>
            <a:r>
              <a:rPr lang="en-US" dirty="0" err="1"/>
              <a:t>Luchman</a:t>
            </a:r>
            <a:r>
              <a:rPr lang="en-US" dirty="0"/>
              <a:t>, J. N., &amp; González-Morales, M. G. (2013). Richieste, controllo e sostegno: una revisione meta-analitica delle interrelazioni tra le caratteristiche del lavoro. Journal of Occupational Health Psychology, 18(1), 37–52. doi:10.1037/a0030541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92934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durata media dell'incarico di un allenatore nel calcio professionistico inglese è scesa a soli 1,23 anni, con la Championship che risulta essere il campionato più difficile in cui mantenere il proprio posto di lavoro (0,86 anni!!).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 partite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4D0DF-0359-4D03-957A-EE43873266B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14129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Nobles, C. (2022). Stress, burnout e affaticamento da sicurezza nella cybersecurity: un problema legato ai fattori umani.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HOLISTICA–Journal of Business and Public Administration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49-72.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lavoratori sono sopraffatti dall'interazione con i sistemi informatici a causa di esperienze di sicurezza al di sotto degli standard, con conseguente affaticamento della sicurezza e degrado del processo decisionale in materia di sicurezza (Stanton, </a:t>
            </a:r>
            <a:r>
              <a:rPr lang="en-US" dirty="0" err="1"/>
              <a:t>Theofanos</a:t>
            </a:r>
            <a:r>
              <a:rPr lang="en-US" dirty="0"/>
              <a:t>, Prettyman e Furman, 2016).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435940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durata media dell'incarico di un allenatore nel calcio professionistico inglese è scesa a soli 1,23 anni, con la Championship che risulta essere il campionato più difficile in cui mantenere il proprio posto di lavoro (0,86 anni!!).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 partite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4D0DF-0359-4D03-957A-EE43873266B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153576"/>
      </p:ext>
    </p:extLst>
  </p:cSld>
  <p:clrMapOvr>
    <a:masterClrMapping/>
  </p:clrMapOvr>
</p:notes>
</file>

<file path=ppt/notesSlides/notesSlide2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24991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74675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01163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65114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Il termine "</a:t>
            </a:r>
            <a:r>
              <a:rPr lang="en-GB" sz="1200" b="1" spc="50" dirty="0">
                <a:solidFill>
                  <a:srgbClr val="009ED5"/>
                </a:solidFill>
                <a:latin typeface="Arial Narrow"/>
                <a:cs typeface="Arial Narrow"/>
              </a:rPr>
              <a:t>malattia mentale" </a:t>
            </a:r>
            <a: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copre una gamma molto ampia di problemi di salute mentale che</a:t>
            </a:r>
            <a:b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</a:br>
            <a: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possono comportare cambiamenti nei nostri pensieri, emozioni, comportamenti e relazioni con</a:t>
            </a:r>
            <a:b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</a:br>
            <a: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gli altri. Le malattie mentali sono associate a disagio e problemi di funzionamento</a:t>
            </a:r>
            <a:b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</a:br>
            <a:r>
              <a:rPr lang="en-GB" sz="1200" b="1" spc="50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nella nostra vita quotidiana (sociale, lavorativa, familiare, ecc.)... </a:t>
            </a:r>
            <a:r>
              <a:rPr lang="en-GB" sz="1400" b="1" spc="50" dirty="0">
                <a:solidFill>
                  <a:srgbClr val="009ED5"/>
                </a:solidFill>
                <a:latin typeface="Arial Narrow"/>
                <a:cs typeface="Arial Narrow"/>
              </a:rPr>
              <a:t>La malattia mentale è curabile.</a:t>
            </a:r>
            <a:endParaRPr lang="en-GB" sz="1200" b="1" spc="50" dirty="0">
              <a:solidFill>
                <a:srgbClr val="009ED5"/>
              </a:solidFill>
              <a:latin typeface="Arial Narrow"/>
              <a:cs typeface="Arial Narrow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876431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13899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https://sekuro.io/Sekuro_Mental_Health_Cyber_Security_Survey.pdf?utm_source=sekuro&amp;utm_medium=webpage&amp;utm_campaign=cyber_mental_health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00364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04239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spc="50" dirty="0">
                <a:latin typeface="Arial Narrow" panose="020B0606020202030204" pitchFamily="34" charset="0"/>
              </a:rPr>
              <a:t>FONTE:</a:t>
            </a:r>
          </a:p>
          <a:p>
            <a:r>
              <a:rPr lang="en-GB" sz="1100" spc="50" dirty="0">
                <a:latin typeface="Arial Narrow" panose="020B0606020202030204" pitchFamily="34" charset="0"/>
              </a:rPr>
              <a:t>NHS Mood zone: Cinque passi per il benessere mentale</a:t>
            </a:r>
            <a:br>
              <a:rPr lang="en-GB" sz="1100" spc="50" dirty="0">
                <a:latin typeface="Arial Narrow" panose="020B0606020202030204" pitchFamily="34" charset="0"/>
              </a:rPr>
            </a:br>
            <a:r>
              <a:rPr lang="en-GB" sz="1100" i="1" spc="50" dirty="0">
                <a:latin typeface="Arial Narrow" panose="020B0606020202030204" pitchFamily="34" charset="0"/>
              </a:rPr>
              <a:t>https://www.nhs.uk/conditions/stress-anxiety-depression/improve-mental-wellbeing/</a:t>
            </a:r>
            <a:endParaRPr lang="en-GB" sz="1100" spc="50" dirty="0">
              <a:latin typeface="Arial Narrow" panose="020B0606020202030204" pitchFamily="34" charset="0"/>
            </a:endParaRPr>
          </a:p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264558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spc="50" dirty="0">
                <a:latin typeface="Arial Narrow" panose="020B0606020202030204" pitchFamily="34" charset="0"/>
              </a:rPr>
              <a:t>FONTE:</a:t>
            </a:r>
          </a:p>
          <a:p>
            <a:r>
              <a:rPr lang="en-GB" sz="1100" spc="50" dirty="0">
                <a:latin typeface="Arial Narrow" panose="020B0606020202030204" pitchFamily="34" charset="0"/>
              </a:rPr>
              <a:t>NHS Mood zone: Cinque passi per il benessere mentale</a:t>
            </a:r>
            <a:br>
              <a:rPr lang="en-GB" sz="1100" spc="50" dirty="0">
                <a:latin typeface="Arial Narrow" panose="020B0606020202030204" pitchFamily="34" charset="0"/>
              </a:rPr>
            </a:br>
            <a:r>
              <a:rPr lang="en-GB" sz="1100" i="1" spc="50" dirty="0">
                <a:latin typeface="Arial Narrow" panose="020B0606020202030204" pitchFamily="34" charset="0"/>
              </a:rPr>
              <a:t>https://www.nhs.uk/conditions/stress-anxiety-depression/improve-mental-wellbeing/</a:t>
            </a:r>
            <a:endParaRPr lang="en-GB" sz="1100" spc="50" dirty="0">
              <a:latin typeface="Arial Narrow" panose="020B0606020202030204" pitchFamily="34" charset="0"/>
            </a:endParaRPr>
          </a:p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44922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6962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42170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GB" sz="1200" b="1" spc="50" dirty="0">
                <a:latin typeface="Arial Narrow" panose="020B0606020202030204" pitchFamily="34" charset="0"/>
              </a:rPr>
              <a:t>FONTE:</a:t>
            </a:r>
          </a:p>
          <a:p>
            <a:r>
              <a:rPr lang="en-GB" sz="1100" spc="50" dirty="0">
                <a:latin typeface="Arial Narrow" panose="020B0606020202030204" pitchFamily="34" charset="0"/>
              </a:rPr>
              <a:t>www.gov.scot, www.nhs.uk, www.scotpho.org.uk e stime basate su autodichiarazioni tratte dall'indagine sulla forza lavoro, persone che hanno lavorato negli ultimi 12 mesi.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55509-4EC3-F847-BFD4-E052EE169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66030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Nobles, C. (2022) Stress, burnout e affaticamento da sicurezza nella cybersecurity: un problema legato ai fattori umani, </a:t>
            </a:r>
            <a:r>
              <a:rPr lang="en-US" dirty="0" err="1"/>
              <a:t>Holistica </a:t>
            </a:r>
            <a:r>
              <a:rPr lang="en-US" dirty="0"/>
              <a:t>Journal of Business and Public Administration, Vol. 13, </a:t>
            </a:r>
            <a:r>
              <a:rPr lang="en-US" dirty="0" err="1"/>
              <a:t>N</a:t>
            </a:r>
            <a:r>
              <a:rPr lang="en-US" dirty="0"/>
              <a:t>. 1, pagg. 49-72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911179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Questo dato rappresenta quasi il triplo del numero di vittime di incidenti stradali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1,3 suicidi all'ora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416724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Punte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32313B"/>
                </a:solidFill>
                <a:effectLst/>
                <a:latin typeface="Roobert"/>
              </a:rPr>
              <a:t>La metà (50,8%) degli intervistati dichiara di aver ricevuto una prescrizione medica per farmaci per la salute mentale. Il 58% sta attualmente assumendo farmaci per la salute mentale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32313B"/>
                </a:solidFill>
                <a:effectLst/>
                <a:latin typeface="Roobert"/>
              </a:rPr>
              <a:t>Il 49% è attualmente in terapia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>
              <a:solidFill>
                <a:srgbClr val="32313B"/>
              </a:solidFill>
              <a:effectLst/>
              <a:latin typeface="Roober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10608-5105-440A-9A5A-0395505B936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27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B2A087-F2F9-267D-4622-8E4C10EC9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E839E-D6C3-4E77-77F7-8BA6A5A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80368-3FEB-0CD1-36BE-5A7C70D4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6675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85C9-6E5E-5848-A8DC-EA9EFC3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F1ADA-DD0E-98FF-B027-834A3FD16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50A22-93D2-777A-AFCD-E590AD54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035ED-F779-CAB9-A06A-1A97EFCE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AE3C7-430E-E04C-B26E-49305998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E2FF1-1A45-FA4E-33F3-CC9C4B6B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397527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C61C-1B2C-40FC-9DF1-B8B482E0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458CC-672B-6B47-0365-B2493DDC3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F01B5-2290-23F1-FB05-23CBA88D5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E6B9A-8754-D6BC-CCC7-0AAE47836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C8C58-57B8-90F3-0CB8-A7F99E4C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09826-E1F4-23CF-B2D1-FD8344FE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582295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5252-5787-A1F1-2ABB-CD78FE39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A1303-5C0D-8BF2-D666-A0F47800A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521B3-3770-6AA5-5221-BD36F235C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84508-BAFD-09E5-E5F1-90F7C4DC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154DF-6A35-E423-829B-22D66107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969798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EE9F35-20F3-85BB-4780-D51809575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F67A4-1894-2AFE-E010-D96942119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225D2-15B0-615D-E68F-88EF5A74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AAD54-13EE-90A7-BCA2-69C82587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A407E-CC30-8D6B-CE1D-F213D595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9954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7705498"/>
            <a:ext cx="1024837" cy="438150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600" b="1" i="0" smtClean="0">
                <a:latin typeface="Arial"/>
                <a:cs typeface="Arial"/>
              </a:rPr>
              <a:pPr algn="ctr"/>
              <a:t>‹#›</a:t>
            </a:fld>
            <a:endParaRPr lang="nb-NO" sz="1600" b="1" i="0" dirty="0"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901B6BB6-8BBC-1049-9603-B959ED93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510" y="329568"/>
            <a:ext cx="12290425" cy="842077"/>
          </a:xfrm>
        </p:spPr>
        <p:txBody>
          <a:bodyPr wrap="square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1E3CEDE-1D85-F54C-B415-CE6111D39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510" y="1510234"/>
            <a:ext cx="12290425" cy="619526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482144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>
            <a:cxnSpLocks/>
          </p:cNvCxnSpPr>
          <p:nvPr userDrawn="1"/>
        </p:nvCxnSpPr>
        <p:spPr>
          <a:xfrm>
            <a:off x="0" y="1089224"/>
            <a:ext cx="14630400" cy="0"/>
          </a:xfrm>
          <a:prstGeom prst="line">
            <a:avLst/>
          </a:prstGeom>
          <a:ln w="6350">
            <a:solidFill>
              <a:srgbClr val="009E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53773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FAC3601-9744-9840-0229-E000CCFB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8558" y="-36008"/>
            <a:ext cx="7277392" cy="8255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43868" y="868128"/>
            <a:ext cx="5188111" cy="309486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7200" spc="-6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53783" y="6298601"/>
            <a:ext cx="5188111" cy="1210710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920" cap="all" spc="120" baseline="0">
                <a:solidFill>
                  <a:schemeClr val="tx1"/>
                </a:solidFill>
                <a:latin typeface="+mn-lt"/>
              </a:defRPr>
            </a:lvl1pPr>
            <a:lvl2pPr marL="548640" indent="0" algn="ctr">
              <a:buNone/>
              <a:defRPr sz="2880"/>
            </a:lvl2pPr>
            <a:lvl3pPr marL="1097280" indent="0" algn="ctr">
              <a:buNone/>
              <a:defRPr sz="2880"/>
            </a:lvl3pPr>
            <a:lvl4pPr marL="1645920" indent="0" algn="ctr">
              <a:buNone/>
              <a:defRPr sz="2400"/>
            </a:lvl4pPr>
            <a:lvl5pPr marL="2194560" indent="0" algn="ctr">
              <a:buNone/>
              <a:defRPr sz="2400"/>
            </a:lvl5pPr>
            <a:lvl6pPr marL="2743200" indent="0" algn="ctr">
              <a:buNone/>
              <a:defRPr sz="2400"/>
            </a:lvl6pPr>
            <a:lvl7pPr marL="3291840" indent="0" algn="ctr">
              <a:buNone/>
              <a:defRPr sz="2400"/>
            </a:lvl7pPr>
            <a:lvl8pPr marL="3840480" indent="0" algn="ctr">
              <a:buNone/>
              <a:defRPr sz="2400"/>
            </a:lvl8pPr>
            <a:lvl9pPr marL="4389120" indent="0" algn="ctr">
              <a:buNone/>
              <a:defRPr sz="24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681"/>
            <a:ext cx="7008876" cy="823473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43129" y="4048218"/>
            <a:ext cx="5188111" cy="1210711"/>
          </a:xfrm>
        </p:spPr>
        <p:txBody>
          <a:bodyPr lIns="91440" rIns="91440">
            <a:noAutofit/>
          </a:bodyPr>
          <a:lstStyle>
            <a:lvl1pPr marL="0" indent="0">
              <a:buNone/>
              <a:defRPr sz="7200" b="1">
                <a:solidFill>
                  <a:schemeClr val="tx2"/>
                </a:solidFill>
              </a:defRPr>
            </a:lvl1pPr>
            <a:lvl2pPr marL="241402" indent="0">
              <a:buNone/>
              <a:defRPr/>
            </a:lvl2pPr>
            <a:lvl3pPr marL="460858" indent="0">
              <a:buNone/>
              <a:defRPr/>
            </a:lvl3pPr>
            <a:lvl4pPr marL="680314" indent="0">
              <a:buNone/>
              <a:defRPr/>
            </a:lvl4pPr>
            <a:lvl5pPr marL="899770" indent="0">
              <a:buNone/>
              <a:defRPr/>
            </a:lvl5pPr>
          </a:lstStyle>
          <a:p>
            <a:pPr lvl="0"/>
            <a:r>
              <a:rPr lang="en-US" dirty="0"/>
              <a:t>###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DF7228-F4CB-A1B9-79EA-632405316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5471467" y="-12798"/>
            <a:ext cx="2316173" cy="8252748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3BFD4C7-9C22-E8F3-26F8-B9FD73F57504}"/>
              </a:ext>
            </a:extLst>
          </p:cNvPr>
          <p:cNvGrpSpPr/>
          <p:nvPr userDrawn="1"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9362C1-F84D-F59A-D0AE-C75D13B28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AB01AD-EF6D-3770-9C4F-177DFD46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75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9083" y="2691"/>
            <a:ext cx="8168291" cy="8234977"/>
            <a:chOff x="5382569" y="2242"/>
            <a:chExt cx="6806909" cy="686248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64392" y="2015060"/>
            <a:ext cx="5744252" cy="1821978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7200" spc="12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5399" y="-2683"/>
            <a:ext cx="8176949" cy="8245314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4391" y="4498750"/>
            <a:ext cx="5744254" cy="2709616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920">
                <a:solidFill>
                  <a:schemeClr val="bg1"/>
                </a:solidFill>
              </a:defRPr>
            </a:lvl1pPr>
            <a:lvl2pPr marL="329184" indent="-329184">
              <a:buFont typeface="Courier New" panose="02070309020205020404" pitchFamily="49" charset="0"/>
              <a:buChar char="o"/>
              <a:defRPr sz="1440">
                <a:solidFill>
                  <a:schemeClr val="bg1"/>
                </a:solidFill>
              </a:defRPr>
            </a:lvl2pPr>
            <a:lvl3pPr marL="329184" indent="-329184">
              <a:buFont typeface="Courier New" panose="02070309020205020404" pitchFamily="49" charset="0"/>
              <a:buChar char="o"/>
              <a:defRPr sz="1260">
                <a:solidFill>
                  <a:schemeClr val="bg1"/>
                </a:solidFill>
              </a:defRPr>
            </a:lvl3pPr>
            <a:lvl4pPr marL="329184" indent="-329184">
              <a:buFont typeface="Courier New" panose="02070309020205020404" pitchFamily="49" charset="0"/>
              <a:buChar char="o"/>
              <a:defRPr sz="1260">
                <a:solidFill>
                  <a:schemeClr val="bg1"/>
                </a:solidFill>
              </a:defRPr>
            </a:lvl4pPr>
            <a:lvl5pPr marL="329184" indent="-329184">
              <a:buFont typeface="Courier New" panose="02070309020205020404" pitchFamily="49" charset="0"/>
              <a:buChar char="o"/>
              <a:defRPr sz="126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226B1-E438-B98C-74AA-15297E2869AC}"/>
              </a:ext>
            </a:extLst>
          </p:cNvPr>
          <p:cNvGrpSpPr/>
          <p:nvPr userDrawn="1"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1D0B9D-63B5-DAC2-ED23-816BD7F9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38B8C8-0F76-05A7-0A45-65FC84BF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13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4276E-FDBB-2CB2-55D9-D476B59D0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800E3-DC71-B303-E15C-8568237EA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291CC-E70B-C8FC-6124-3A8A681A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976F-A017-9CC7-6E8D-3725FE82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730C0-796C-012E-7422-96ADE249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1839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4454-495B-9297-D26F-F623418F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0DD3B-9DB8-077E-1F2E-BD086AAF3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8ADF8-9076-94FD-3189-41AD7611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041DD-4CD4-4C04-428B-4C873970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8029D-83DD-E489-62B4-6E29354C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24697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20AA-9B6A-4A7D-D51C-D4EB37A6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7B10C-3D56-C047-BAAD-F6D205A5E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F576-21D4-8C7A-E654-FB4C26B0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B180C-DF99-0DEF-A74C-7ACF1EB4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CBE33-2847-BECF-4234-1C112E04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68239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30CC-4D02-C812-09E9-F1DE61AC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8AEF-3F6B-D8E0-4416-18F33B6CE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CE61A-AF05-30C7-4D7C-98F6644D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6148A-545C-95A7-4BF0-375E378F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DDAEE-40DC-64D4-7C20-4E400B1D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9BD1B-0164-4CF9-05A4-C30D4853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4273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93FC-ADAC-9D7A-ABD8-926E6F82D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B94FF-E7D4-9070-30CE-E822392F9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F2A4E-4230-BB0A-C2D0-94780C522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87E9C-4891-8B38-1576-4E17F84C1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6206B-82C3-EBD3-669C-1641CBBE3F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DBF4CB-8DB7-6F98-88AE-03D7C737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7F158D-99AC-C697-6F63-2EE98D835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50CDAB-90D0-E6F4-BD8D-3F2FA065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74271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591C9-8A17-9D6B-B9ED-F6287549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7DCD8-D762-318C-6DA0-DEFF98F7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6470C-851C-2779-C221-377C13B2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51910-6015-07FC-5C86-2F87B652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660201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3302C-615A-C3E1-7C63-7D8DE8CC811A}"/>
              </a:ext>
            </a:extLst>
          </p:cNvPr>
          <p:cNvGrpSpPr/>
          <p:nvPr userDrawn="1"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B5B20A-6EBA-D301-1627-ECECD33A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BFED39-5426-F4A5-F4DF-7BD27BF6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9F4B8-99D1-8D37-1B80-D2E699CF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Clicca per modificare lo stile del titolo principale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CCFAA-1DA8-5E41-85F8-4636DED6E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Clicca per modificare gli stili del testo principale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5219-913F-AF98-AA0D-36D4DD63D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A64C-AAFB-45AA-9950-F9216EA2DD4F}" type="datetimeFigureOut">
              <a:rPr lang="nb-NO" smtClean="0"/>
              <a:t>04.02.2026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CB00-E0B4-6AD9-2620-11520DA07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39CF0-040E-6343-8712-4C01A787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7586-0967-48D2-89A7-55A01A18CE9A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18">
            <a:extLst>
              <a:ext uri="{FF2B5EF4-FFF2-40B4-BE49-F238E27FC236}">
                <a16:creationId xmlns:a16="http://schemas.microsoft.com/office/drawing/2014/main" id="{8CAB07F2-D354-C4B3-DA1A-EB2B2126EE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" y="7321121"/>
            <a:ext cx="3607769" cy="876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66CE05-EEB9-7C4A-7B80-AD1EFB4553AE}"/>
              </a:ext>
            </a:extLst>
          </p:cNvPr>
          <p:cNvGrpSpPr/>
          <p:nvPr userDrawn="1"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7282CA-7A3E-1580-C177-3E813BEF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F71ED2-CBEB-D3CC-807B-7BEEBBD1D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39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 spd="slow">
    <p:push dir="u"/>
  </p:transition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mecast.com/resources/ebooks/the-state-of-ransomware-readiness-2022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cybersecurity.net/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3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3.jpeg"/><Relationship Id="rId4" Type="http://schemas.openxmlformats.org/officeDocument/2006/relationships/slide" Target="slide9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careitnews.com/news/concern-cybersecurity-workforce-mental-health-rising" TargetMode="External"/><Relationship Id="rId2" Type="http://schemas.openxmlformats.org/officeDocument/2006/relationships/hyperlink" Target="https://sekuro.io/Sekuro_Mental_Health_Cyber_Security_Survey.pdf?utm_source=sekuro&amp;utm_medium=webpage&amp;utm_campaign=cyber_mental_health" TargetMode="Externa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slide1.xml><?xml version="1.0" encoding="utf-8"?>
<p:sld xmlns:a16="http://schemas.microsoft.com/office/drawing/2014/main" xmlns:adec="http://schemas.microsoft.com/office/drawing/2017/decorative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94">
            <a:extLst>
              <a:ext uri="{FF2B5EF4-FFF2-40B4-BE49-F238E27FC236}">
                <a16:creationId xmlns:a16="http://schemas.microsoft.com/office/drawing/2014/main" id="{7643F50D-950F-5A7E-722A-79E4F5D31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6025" y="868128"/>
            <a:ext cx="5714743" cy="3094862"/>
          </a:xfrm>
        </p:spPr>
        <p:txBody>
          <a:bodyPr anchor="t">
            <a:noAutofit/>
          </a:bodyPr>
          <a:lstStyle/>
          <a:p>
            <a:endParaRPr lang="en-US" sz="2800" dirty="0"/>
          </a:p>
        </p:txBody>
      </p:sp>
      <p:sp>
        <p:nvSpPr>
          <p:cNvPr id="96" name="Subtitle 95">
            <a:extLst>
              <a:ext uri="{FF2B5EF4-FFF2-40B4-BE49-F238E27FC236}">
                <a16:creationId xmlns:a16="http://schemas.microsoft.com/office/drawing/2014/main" id="{1C5A4B6C-BAC7-A685-A9B1-2F354B128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6025" y="5378105"/>
            <a:ext cx="6248440" cy="1210710"/>
          </a:xfrm>
        </p:spPr>
        <p:txBody>
          <a:bodyPr>
            <a:normAutofit/>
          </a:bodyPr>
          <a:lstStyle/>
          <a:p>
            <a:r>
              <a:rPr lang="en-US" dirty="0"/>
              <a:t>Presentazione a cura di: </a:t>
            </a:r>
          </a:p>
          <a:p>
            <a:r>
              <a:rPr lang="en-US" sz="2400" b="1" cap="none" dirty="0" err="1"/>
              <a:t>RicardoLugo</a:t>
            </a:r>
            <a:endParaRPr lang="en-US" sz="1700" cap="none" dirty="0"/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2A924E96-9B1C-6D19-49F6-49CA70E65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46025" y="1954289"/>
            <a:ext cx="6684375" cy="1210711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Argomento 7: Salute mentale e sicurezza informatica</a:t>
            </a:r>
          </a:p>
          <a:p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209308" y="-13391"/>
            <a:ext cx="3063696" cy="8230609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16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F25152-ECFC-F87E-6A60-9E7B0D98374B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048E62-9FDC-6A86-C84F-4D7DFCAA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A6FF37-150C-0183-163E-54E5A9398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  <p:pic>
        <p:nvPicPr>
          <p:cNvPr id="8" name="Picture Placeholder 7" descr="A screenshot of a computer training&#10;&#10;Description automatically generated">
            <a:extLst>
              <a:ext uri="{FF2B5EF4-FFF2-40B4-BE49-F238E27FC236}">
                <a16:creationId xmlns:a16="http://schemas.microsoft.com/office/drawing/2014/main" id="{50970EFB-319E-7174-E221-FC24ED09B2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3979848"/>
      </p:ext>
    </p:extLst>
  </p:cSld>
  <p:clrMapOvr>
    <a:masterClrMapping/>
  </p:clrMapOvr>
</p:sld>
</file>

<file path=ppt/slides/slide10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157565" y="2829"/>
            <a:ext cx="2251984" cy="2119210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84635" y="7240399"/>
            <a:ext cx="774442" cy="77444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2124" y="6865330"/>
            <a:ext cx="2714358" cy="1364269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1F319-3145-1C73-DE83-02EE711A2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07" y="772160"/>
            <a:ext cx="11403186" cy="4784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FA3B5-E12C-4327-A0DC-241B1D23B010}"/>
              </a:ext>
            </a:extLst>
          </p:cNvPr>
          <p:cNvSpPr txBox="1"/>
          <p:nvPr/>
        </p:nvSpPr>
        <p:spPr>
          <a:xfrm>
            <a:off x="1167864" y="6152430"/>
            <a:ext cx="12294672" cy="150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7552">
              <a:spcAft>
                <a:spcPts val="720"/>
              </a:spcAft>
            </a:pPr>
            <a:r>
              <a:rPr lang="en-US" sz="1944">
                <a:solidFill>
                  <a:prstClr val="black"/>
                </a:solidFill>
                <a:latin typeface="Calibri" panose="020F0502020204030204"/>
              </a:rPr>
              <a:t>Le stime dell'OMS per il 2019 mostrano un tasso di suicidi grezzo pari a</a:t>
            </a:r>
            <a:r>
              <a:rPr lang="en-US" sz="1944" b="1">
                <a:solidFill>
                  <a:prstClr val="black"/>
                </a:solidFill>
                <a:latin typeface="Calibri" panose="020F0502020204030204"/>
              </a:rPr>
              <a:t> 9,0 </a:t>
            </a:r>
            <a:r>
              <a:rPr lang="en-US" sz="1944">
                <a:solidFill>
                  <a:prstClr val="black"/>
                </a:solidFill>
                <a:latin typeface="Calibri" panose="020F0502020204030204"/>
              </a:rPr>
              <a:t>ogni 100.000 abitanti in tutto il mondo. </a:t>
            </a:r>
            <a:endParaRPr lang="nb-NO" sz="1944">
              <a:solidFill>
                <a:prstClr val="black"/>
              </a:solidFill>
              <a:latin typeface="Calibri" panose="020F0502020204030204"/>
            </a:endParaRPr>
          </a:p>
          <a:p>
            <a:pPr defTabSz="987552">
              <a:spcAft>
                <a:spcPts val="720"/>
              </a:spcAft>
            </a:pPr>
            <a:r>
              <a:rPr lang="en-US" sz="1944">
                <a:solidFill>
                  <a:prstClr val="black"/>
                </a:solidFill>
                <a:latin typeface="Calibri" panose="020F0502020204030204"/>
              </a:rPr>
              <a:t>I dati dell'Ufficio federale di statistica mostrano che nel 2019 in Germania sono stati registrati più di 9.000 decessi per suicidio. </a:t>
            </a:r>
          </a:p>
          <a:p>
            <a:pPr defTabSz="1097280">
              <a:spcAft>
                <a:spcPts val="720"/>
              </a:spcAft>
            </a:pPr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CB6EBC-8284-AA1A-3C68-2CFB9CFAA3F2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B29B71-CFB1-2BAB-1AE5-0F7C386FC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B0C24B-BD4F-F2D9-3F15-2581855E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6903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C73B2-E058-C147-DB2F-DC48FD0FF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596"/>
            <a:ext cx="14630400" cy="725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471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92101" y="1692099"/>
            <a:ext cx="8229600" cy="484540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92102" y="1704263"/>
            <a:ext cx="8229599" cy="484540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921508" y="4305703"/>
            <a:ext cx="3002375" cy="484540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602084" y="1163661"/>
            <a:ext cx="4680428" cy="5014750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92114" y="1692095"/>
            <a:ext cx="8229604" cy="484540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75F4FA2B-E779-4037-BED6-76CCAD18B13B}"/>
              </a:ext>
            </a:extLst>
          </p:cNvPr>
          <p:cNvSpPr txBox="1">
            <a:spLocks/>
          </p:cNvSpPr>
          <p:nvPr/>
        </p:nvSpPr>
        <p:spPr>
          <a:xfrm>
            <a:off x="703774" y="2020508"/>
            <a:ext cx="3738318" cy="2875631"/>
          </a:xfrm>
          <a:prstGeom prst="rect">
            <a:avLst/>
          </a:prstGeom>
        </p:spPr>
        <p:txBody>
          <a:bodyPr vert="horz" lIns="109728" tIns="54864" rIns="109728" bIns="54864" rtlCol="0" anchor="b" anchorCtr="0">
            <a:normAutofit/>
          </a:bodyPr>
          <a:lstStyle/>
          <a:p>
            <a:pPr algn="r"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800" b="1" cap="all" spc="90">
                <a:solidFill>
                  <a:srgbClr val="FFFFFF"/>
                </a:solidFill>
                <a:latin typeface="Calibri Light" panose="020F0302020204030204"/>
              </a:rPr>
              <a:t>CONTINUO DELLA SALUTE MENTALE</a:t>
            </a:r>
            <a:endParaRPr lang="en-US" sz="4800" b="1" i="1" cap="all" spc="9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56F7D-8CB0-4E41-9CB8-D300234711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559" y="3167029"/>
            <a:ext cx="7952939" cy="4900364"/>
          </a:xfrm>
          <a:prstGeom prst="rect">
            <a:avLst/>
          </a:prstGeom>
        </p:spPr>
      </p:pic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0557" y="5829642"/>
            <a:ext cx="215706" cy="228132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86063" y="5829642"/>
            <a:ext cx="215706" cy="228132"/>
          </a:xfrm>
          <a:prstGeom prst="rect">
            <a:avLst/>
          </a:prstGeom>
        </p:spPr>
      </p:pic>
      <p:sp>
        <p:nvSpPr>
          <p:cNvPr id="51" name="Title 1">
            <a:hlinkClick r:id="" action="ppaction://noaction"/>
            <a:extLst>
              <a:ext uri="{FF2B5EF4-FFF2-40B4-BE49-F238E27FC236}">
                <a16:creationId xmlns:a16="http://schemas.microsoft.com/office/drawing/2014/main" id="{30C2507D-F627-443E-81BB-97F705F953F9}"/>
              </a:ext>
            </a:extLst>
          </p:cNvPr>
          <p:cNvSpPr txBox="1">
            <a:spLocks/>
          </p:cNvSpPr>
          <p:nvPr/>
        </p:nvSpPr>
        <p:spPr>
          <a:xfrm>
            <a:off x="5157649" y="1109974"/>
            <a:ext cx="8620759" cy="189484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ctr" defTabSz="658368">
              <a:spcBef>
                <a:spcPct val="0"/>
              </a:spcBef>
              <a:spcAft>
                <a:spcPts val="720"/>
              </a:spcAft>
            </a:pPr>
            <a:r>
              <a:rPr lang="en-GB" sz="2400" spc="36" dirty="0">
                <a:solidFill>
                  <a:prstClr val="black"/>
                </a:solidFill>
                <a:latin typeface="Arial Narrow"/>
              </a:rPr>
              <a:t>La salute mentale non significa semplicemente assenza di malattia mentale</a:t>
            </a:r>
          </a:p>
          <a:p>
            <a:pPr algn="ctr" defTabSz="658368">
              <a:spcBef>
                <a:spcPct val="0"/>
              </a:spcBef>
              <a:spcAft>
                <a:spcPts val="720"/>
              </a:spcAft>
            </a:pPr>
            <a:r>
              <a:rPr lang="en-GB" sz="2400" spc="36" dirty="0">
                <a:solidFill>
                  <a:prstClr val="black"/>
                </a:solidFill>
                <a:latin typeface="Arial Narrow"/>
              </a:rPr>
              <a:t> : è possibile avere un buon benessere mentale pur convivendo con una </a:t>
            </a:r>
          </a:p>
          <a:p>
            <a:pPr algn="ctr" defTabSz="658368">
              <a:spcBef>
                <a:spcPct val="0"/>
              </a:spcBef>
              <a:spcAft>
                <a:spcPts val="720"/>
              </a:spcAft>
            </a:pPr>
            <a:r>
              <a:rPr lang="en-GB" sz="2400" spc="36" dirty="0">
                <a:solidFill>
                  <a:prstClr val="black"/>
                </a:solidFill>
                <a:latin typeface="Arial Narrow"/>
              </a:rPr>
              <a:t>malattia mentale diagnosticata. Al contrario, una persona che non ha una malattia mentale diagnosticabile </a:t>
            </a:r>
          </a:p>
          <a:p>
            <a:pPr algn="ctr" defTabSz="658368">
              <a:spcBef>
                <a:spcPct val="0"/>
              </a:spcBef>
              <a:spcAft>
                <a:spcPts val="720"/>
              </a:spcAft>
            </a:pPr>
            <a:r>
              <a:rPr lang="en-GB" sz="2400" spc="36" dirty="0">
                <a:solidFill>
                  <a:prstClr val="black"/>
                </a:solidFill>
                <a:latin typeface="Arial Narrow"/>
              </a:rPr>
              <a:t>può comunque avere un basso livello di benessere mentale. </a:t>
            </a:r>
            <a:endParaRPr lang="en-GB" sz="432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51EA1C-D0E4-2C49-329F-1158A26774C3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702C25-30BA-661A-447B-D0656A56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7080AE-D07E-04EE-ECA9-CC4714E4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11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13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29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3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5E22B531-CB52-4372-A5F0-21E4F53F2E23}"/>
              </a:ext>
            </a:extLst>
          </p:cNvPr>
          <p:cNvSpPr txBox="1">
            <a:spLocks/>
          </p:cNvSpPr>
          <p:nvPr/>
        </p:nvSpPr>
        <p:spPr>
          <a:xfrm>
            <a:off x="2040141" y="1219717"/>
            <a:ext cx="6052300" cy="581689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FATTORI DI RISCHIO PER LA SALUTE MENTALE</a:t>
            </a:r>
            <a:endParaRPr lang="en-US" sz="3360" b="1" i="1" cap="all" spc="9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4" name="Title 1">
            <a:hlinkClick r:id="" action="ppaction://noaction"/>
            <a:extLst>
              <a:ext uri="{FF2B5EF4-FFF2-40B4-BE49-F238E27FC236}">
                <a16:creationId xmlns:a16="http://schemas.microsoft.com/office/drawing/2014/main" id="{DE4E5F4B-12C0-4508-81F1-79A2A5575A56}"/>
              </a:ext>
            </a:extLst>
          </p:cNvPr>
          <p:cNvSpPr txBox="1">
            <a:spLocks/>
          </p:cNvSpPr>
          <p:nvPr/>
        </p:nvSpPr>
        <p:spPr>
          <a:xfrm>
            <a:off x="2040145" y="3181414"/>
            <a:ext cx="5360882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Abusi, traumi o abbandono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405A561-0969-4C4A-932D-A2A83E9CD233}"/>
              </a:ext>
            </a:extLst>
          </p:cNvPr>
          <p:cNvCxnSpPr>
            <a:cxnSpLocks/>
          </p:cNvCxnSpPr>
          <p:nvPr/>
        </p:nvCxnSpPr>
        <p:spPr>
          <a:xfrm>
            <a:off x="2040133" y="3718528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hlinkClick r:id="" action="ppaction://noaction"/>
            <a:extLst>
              <a:ext uri="{FF2B5EF4-FFF2-40B4-BE49-F238E27FC236}">
                <a16:creationId xmlns:a16="http://schemas.microsoft.com/office/drawing/2014/main" id="{C8500EEA-BDE1-4C85-ACFE-5101701EB6BD}"/>
              </a:ext>
            </a:extLst>
          </p:cNvPr>
          <p:cNvSpPr txBox="1">
            <a:spLocks/>
          </p:cNvSpPr>
          <p:nvPr/>
        </p:nvSpPr>
        <p:spPr>
          <a:xfrm>
            <a:off x="2040138" y="2525223"/>
            <a:ext cx="5360884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Isolamento sociale o solitudine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DA162B-FD95-4EE4-9D2E-FB9D6CFD47C0}"/>
              </a:ext>
            </a:extLst>
          </p:cNvPr>
          <p:cNvCxnSpPr>
            <a:cxnSpLocks/>
          </p:cNvCxnSpPr>
          <p:nvPr/>
        </p:nvCxnSpPr>
        <p:spPr>
          <a:xfrm>
            <a:off x="2040140" y="3035803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itle 1">
            <a:hlinkClick r:id="" action="ppaction://noaction"/>
            <a:extLst>
              <a:ext uri="{FF2B5EF4-FFF2-40B4-BE49-F238E27FC236}">
                <a16:creationId xmlns:a16="http://schemas.microsoft.com/office/drawing/2014/main" id="{2263D8D1-EA38-4FAC-A163-D25E66C09744}"/>
              </a:ext>
            </a:extLst>
          </p:cNvPr>
          <p:cNvSpPr txBox="1">
            <a:spLocks/>
          </p:cNvSpPr>
          <p:nvPr/>
        </p:nvSpPr>
        <p:spPr>
          <a:xfrm>
            <a:off x="2040139" y="3880493"/>
            <a:ext cx="5360886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Svantaggio sociale o problemi finanziari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DC2933-7A34-4078-9CB8-354AD50FE21D}"/>
              </a:ext>
            </a:extLst>
          </p:cNvPr>
          <p:cNvCxnSpPr>
            <a:cxnSpLocks/>
          </p:cNvCxnSpPr>
          <p:nvPr/>
        </p:nvCxnSpPr>
        <p:spPr>
          <a:xfrm>
            <a:off x="2040140" y="4417175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9C5774-CED7-455E-BB0A-59BA977EF228}"/>
              </a:ext>
            </a:extLst>
          </p:cNvPr>
          <p:cNvCxnSpPr>
            <a:cxnSpLocks/>
          </p:cNvCxnSpPr>
          <p:nvPr/>
        </p:nvCxnSpPr>
        <p:spPr>
          <a:xfrm>
            <a:off x="2040140" y="5111615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hlinkClick r:id="" action="ppaction://noaction"/>
            <a:extLst>
              <a:ext uri="{FF2B5EF4-FFF2-40B4-BE49-F238E27FC236}">
                <a16:creationId xmlns:a16="http://schemas.microsoft.com/office/drawing/2014/main" id="{13733E10-1A11-4466-BEF7-3AFBCA7A5177}"/>
              </a:ext>
            </a:extLst>
          </p:cNvPr>
          <p:cNvSpPr txBox="1">
            <a:spLocks/>
          </p:cNvSpPr>
          <p:nvPr/>
        </p:nvSpPr>
        <p:spPr>
          <a:xfrm>
            <a:off x="2040139" y="5278151"/>
            <a:ext cx="5360888" cy="79204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Malattia fisica cronica</a:t>
            </a:r>
            <a:b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 o lesioni</a:t>
            </a:r>
          </a:p>
          <a:p>
            <a:pPr defTabSz="1097280">
              <a:spcBef>
                <a:spcPct val="0"/>
              </a:spcBef>
            </a:pPr>
            <a:endParaRPr lang="en-GB" sz="2400" b="1" spc="60" dirty="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C024367-F2E4-47EA-B014-86AF342B215D}"/>
              </a:ext>
            </a:extLst>
          </p:cNvPr>
          <p:cNvCxnSpPr>
            <a:cxnSpLocks/>
          </p:cNvCxnSpPr>
          <p:nvPr/>
        </p:nvCxnSpPr>
        <p:spPr>
          <a:xfrm>
            <a:off x="2040140" y="6164592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hlinkClick r:id="" action="ppaction://noaction"/>
            <a:extLst>
              <a:ext uri="{FF2B5EF4-FFF2-40B4-BE49-F238E27FC236}">
                <a16:creationId xmlns:a16="http://schemas.microsoft.com/office/drawing/2014/main" id="{A80BA9D5-DE62-4B4F-926B-047A342D983F}"/>
              </a:ext>
            </a:extLst>
          </p:cNvPr>
          <p:cNvSpPr txBox="1">
            <a:spLocks/>
          </p:cNvSpPr>
          <p:nvPr/>
        </p:nvSpPr>
        <p:spPr>
          <a:xfrm>
            <a:off x="7755358" y="1903148"/>
            <a:ext cx="5360884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Povertà o mancanza di una dimora fissa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9970AD1-EC65-4EC8-9DCC-BF3E492C706C}"/>
              </a:ext>
            </a:extLst>
          </p:cNvPr>
          <p:cNvCxnSpPr>
            <a:cxnSpLocks/>
          </p:cNvCxnSpPr>
          <p:nvPr/>
        </p:nvCxnSpPr>
        <p:spPr>
          <a:xfrm>
            <a:off x="7755360" y="2382376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itle 1">
            <a:hlinkClick r:id="" action="ppaction://noaction"/>
            <a:extLst>
              <a:ext uri="{FF2B5EF4-FFF2-40B4-BE49-F238E27FC236}">
                <a16:creationId xmlns:a16="http://schemas.microsoft.com/office/drawing/2014/main" id="{FFDF0DCA-3B19-421C-B084-8AF8172A7F7E}"/>
              </a:ext>
            </a:extLst>
          </p:cNvPr>
          <p:cNvSpPr txBox="1">
            <a:spLocks/>
          </p:cNvSpPr>
          <p:nvPr/>
        </p:nvSpPr>
        <p:spPr>
          <a:xfrm>
            <a:off x="7755359" y="2509888"/>
            <a:ext cx="5360885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Essere un assistente a lungo termine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2EC34D4-09F7-4E41-A4C2-1D8FF2260D7F}"/>
              </a:ext>
            </a:extLst>
          </p:cNvPr>
          <p:cNvCxnSpPr>
            <a:cxnSpLocks/>
          </p:cNvCxnSpPr>
          <p:nvPr/>
        </p:nvCxnSpPr>
        <p:spPr>
          <a:xfrm>
            <a:off x="7755360" y="3043328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hlinkClick r:id="" action="ppaction://noaction"/>
            <a:extLst>
              <a:ext uri="{FF2B5EF4-FFF2-40B4-BE49-F238E27FC236}">
                <a16:creationId xmlns:a16="http://schemas.microsoft.com/office/drawing/2014/main" id="{525F26A4-EA84-4DD8-94A4-2B458D638BCE}"/>
              </a:ext>
            </a:extLst>
          </p:cNvPr>
          <p:cNvSpPr txBox="1">
            <a:spLocks/>
          </p:cNvSpPr>
          <p:nvPr/>
        </p:nvSpPr>
        <p:spPr>
          <a:xfrm>
            <a:off x="7755358" y="3183608"/>
            <a:ext cx="5360886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Abuso di droghe o alcol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6FD5BBD-A15C-484C-8C29-AE615B776388}"/>
              </a:ext>
            </a:extLst>
          </p:cNvPr>
          <p:cNvCxnSpPr>
            <a:cxnSpLocks/>
          </p:cNvCxnSpPr>
          <p:nvPr/>
        </p:nvCxnSpPr>
        <p:spPr>
          <a:xfrm>
            <a:off x="7755360" y="3718027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itle 1">
            <a:hlinkClick r:id="" action="ppaction://noaction"/>
            <a:extLst>
              <a:ext uri="{FF2B5EF4-FFF2-40B4-BE49-F238E27FC236}">
                <a16:creationId xmlns:a16="http://schemas.microsoft.com/office/drawing/2014/main" id="{04235AD0-30D1-47C2-97CD-0427D78D19FC}"/>
              </a:ext>
            </a:extLst>
          </p:cNvPr>
          <p:cNvSpPr txBox="1">
            <a:spLocks/>
          </p:cNvSpPr>
          <p:nvPr/>
        </p:nvSpPr>
        <p:spPr>
          <a:xfrm>
            <a:off x="7755359" y="3878048"/>
            <a:ext cx="5360887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Violenza domestica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DFDB0D9-A0F8-4FE6-A59D-6A4A72796DEC}"/>
              </a:ext>
            </a:extLst>
          </p:cNvPr>
          <p:cNvCxnSpPr>
            <a:cxnSpLocks/>
          </p:cNvCxnSpPr>
          <p:nvPr/>
        </p:nvCxnSpPr>
        <p:spPr>
          <a:xfrm>
            <a:off x="7755360" y="4422918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1">
            <a:hlinkClick r:id="" action="ppaction://noaction"/>
            <a:extLst>
              <a:ext uri="{FF2B5EF4-FFF2-40B4-BE49-F238E27FC236}">
                <a16:creationId xmlns:a16="http://schemas.microsoft.com/office/drawing/2014/main" id="{6E6F486D-8F35-4553-A868-AB1BE02E8474}"/>
              </a:ext>
            </a:extLst>
          </p:cNvPr>
          <p:cNvSpPr txBox="1">
            <a:spLocks/>
          </p:cNvSpPr>
          <p:nvPr/>
        </p:nvSpPr>
        <p:spPr>
          <a:xfrm>
            <a:off x="7755358" y="4574672"/>
            <a:ext cx="5360888" cy="79204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Traumi significativi in età adulta, come</a:t>
            </a:r>
            <a:b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 combattimenti militari</a:t>
            </a:r>
          </a:p>
          <a:p>
            <a:pPr defTabSz="1097280">
              <a:spcBef>
                <a:spcPct val="0"/>
              </a:spcBef>
            </a:pPr>
            <a:endParaRPr lang="en-GB" sz="2400" b="1" spc="60" dirty="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A1A15FD-F7F3-4171-B9EC-55FC77FF299C}"/>
              </a:ext>
            </a:extLst>
          </p:cNvPr>
          <p:cNvCxnSpPr>
            <a:cxnSpLocks/>
          </p:cNvCxnSpPr>
          <p:nvPr/>
        </p:nvCxnSpPr>
        <p:spPr>
          <a:xfrm>
            <a:off x="7755360" y="5479812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hlinkClick r:id="" action="ppaction://noaction"/>
            <a:extLst>
              <a:ext uri="{FF2B5EF4-FFF2-40B4-BE49-F238E27FC236}">
                <a16:creationId xmlns:a16="http://schemas.microsoft.com/office/drawing/2014/main" id="{0237674C-D0E9-48AE-B09E-FDA102E47A04}"/>
              </a:ext>
            </a:extLst>
          </p:cNvPr>
          <p:cNvSpPr txBox="1">
            <a:spLocks/>
          </p:cNvSpPr>
          <p:nvPr/>
        </p:nvSpPr>
        <p:spPr>
          <a:xfrm>
            <a:off x="2040132" y="4581126"/>
            <a:ext cx="5360882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3360" b="1" spc="60" dirty="0">
                <a:solidFill>
                  <a:prstClr val="black"/>
                </a:solidFill>
                <a:latin typeface="Arial Narrow"/>
                <a:cs typeface="Arial Narrow"/>
              </a:rPr>
              <a:t> Disoccupazione o perdita del lavoro</a:t>
            </a:r>
            <a:endParaRPr lang="en-GB" sz="2400" b="1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8BB4B34-08A1-4929-A92C-1F1A28FB07AD}"/>
              </a:ext>
            </a:extLst>
          </p:cNvPr>
          <p:cNvCxnSpPr>
            <a:cxnSpLocks/>
          </p:cNvCxnSpPr>
          <p:nvPr/>
        </p:nvCxnSpPr>
        <p:spPr>
          <a:xfrm>
            <a:off x="2040139" y="6854743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itle 1">
            <a:hlinkClick r:id="" action="ppaction://noaction"/>
            <a:extLst>
              <a:ext uri="{FF2B5EF4-FFF2-40B4-BE49-F238E27FC236}">
                <a16:creationId xmlns:a16="http://schemas.microsoft.com/office/drawing/2014/main" id="{F6B3D387-5325-4821-8FFF-036FB6A51192}"/>
              </a:ext>
            </a:extLst>
          </p:cNvPr>
          <p:cNvSpPr txBox="1">
            <a:spLocks/>
          </p:cNvSpPr>
          <p:nvPr/>
        </p:nvSpPr>
        <p:spPr>
          <a:xfrm>
            <a:off x="7755359" y="5632606"/>
            <a:ext cx="5360887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La morte di una persona cara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22E0101-2284-43CA-8AAB-D9EB3D957B3C}"/>
              </a:ext>
            </a:extLst>
          </p:cNvPr>
          <p:cNvCxnSpPr>
            <a:cxnSpLocks/>
          </p:cNvCxnSpPr>
          <p:nvPr/>
        </p:nvCxnSpPr>
        <p:spPr>
          <a:xfrm>
            <a:off x="7755360" y="6177384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hlinkClick r:id="" action="ppaction://noaction"/>
            <a:extLst>
              <a:ext uri="{FF2B5EF4-FFF2-40B4-BE49-F238E27FC236}">
                <a16:creationId xmlns:a16="http://schemas.microsoft.com/office/drawing/2014/main" id="{12D6ED44-7938-4C20-AC81-4AE63D6D7224}"/>
              </a:ext>
            </a:extLst>
          </p:cNvPr>
          <p:cNvSpPr txBox="1">
            <a:spLocks/>
          </p:cNvSpPr>
          <p:nvPr/>
        </p:nvSpPr>
        <p:spPr>
          <a:xfrm>
            <a:off x="2040139" y="1902150"/>
            <a:ext cx="5360885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 Discriminazione e stigmatizzazione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786C69C-8488-4F50-9119-C5776D83195E}"/>
              </a:ext>
            </a:extLst>
          </p:cNvPr>
          <p:cNvCxnSpPr>
            <a:cxnSpLocks/>
          </p:cNvCxnSpPr>
          <p:nvPr/>
        </p:nvCxnSpPr>
        <p:spPr>
          <a:xfrm>
            <a:off x="2040140" y="2388218"/>
            <a:ext cx="5360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hlinkClick r:id="" action="ppaction://noaction"/>
            <a:extLst>
              <a:ext uri="{FF2B5EF4-FFF2-40B4-BE49-F238E27FC236}">
                <a16:creationId xmlns:a16="http://schemas.microsoft.com/office/drawing/2014/main" id="{1F4FD795-6488-4A65-A90E-307BC6DC95FB}"/>
              </a:ext>
            </a:extLst>
          </p:cNvPr>
          <p:cNvSpPr txBox="1">
            <a:spLocks/>
          </p:cNvSpPr>
          <p:nvPr/>
        </p:nvSpPr>
        <p:spPr>
          <a:xfrm>
            <a:off x="2040127" y="6310358"/>
            <a:ext cx="5360887" cy="43771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•</a:t>
            </a:r>
            <a:r>
              <a:rPr lang="en-GB" sz="3360" b="1" spc="60" dirty="0">
                <a:solidFill>
                  <a:prstClr val="black"/>
                </a:solidFill>
                <a:latin typeface="Arial Narrow"/>
                <a:cs typeface="Arial Narrow"/>
              </a:rPr>
              <a:t> Stress grave o prolungato</a:t>
            </a:r>
            <a:endParaRPr lang="en-GB" sz="2400" b="1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24153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9" grpId="0"/>
      <p:bldP spid="42" grpId="0"/>
      <p:bldP spid="44" grpId="0"/>
      <p:bldP spid="46" grpId="0"/>
      <p:bldP spid="48" grpId="0"/>
      <p:bldP spid="77" grpId="0"/>
      <p:bldP spid="79" grpId="0"/>
      <p:bldP spid="81" grpId="0"/>
      <p:bldP spid="83" grpId="0"/>
      <p:bldP spid="85" grpId="0"/>
      <p:bldP spid="87" grpId="0"/>
    </p:bldLst>
  </p:timing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14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29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3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D5772856-0501-446E-90C2-0C40B35BACB2}"/>
              </a:ext>
            </a:extLst>
          </p:cNvPr>
          <p:cNvSpPr txBox="1">
            <a:spLocks/>
          </p:cNvSpPr>
          <p:nvPr/>
        </p:nvSpPr>
        <p:spPr>
          <a:xfrm>
            <a:off x="550108" y="1272793"/>
            <a:ext cx="10612757" cy="57694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120" b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SEGNALI PRECURSORI DI UN PROBLEMA DI SALUTE MENTALE</a:t>
            </a:r>
            <a:endParaRPr lang="en-US" sz="3120" b="1" i="1" cap="all" spc="9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198AF97-CFBF-4B5C-A029-BCACDAEDF466}"/>
              </a:ext>
            </a:extLst>
          </p:cNvPr>
          <p:cNvCxnSpPr>
            <a:cxnSpLocks/>
          </p:cNvCxnSpPr>
          <p:nvPr/>
        </p:nvCxnSpPr>
        <p:spPr>
          <a:xfrm>
            <a:off x="550108" y="3457970"/>
            <a:ext cx="408143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hlinkClick r:id="" action="ppaction://noaction"/>
            <a:extLst>
              <a:ext uri="{FF2B5EF4-FFF2-40B4-BE49-F238E27FC236}">
                <a16:creationId xmlns:a16="http://schemas.microsoft.com/office/drawing/2014/main" id="{E20FE595-7DED-47BF-97ED-94EB851072D8}"/>
              </a:ext>
            </a:extLst>
          </p:cNvPr>
          <p:cNvSpPr txBox="1">
            <a:spLocks/>
          </p:cNvSpPr>
          <p:nvPr/>
        </p:nvSpPr>
        <p:spPr>
          <a:xfrm>
            <a:off x="550163" y="2540223"/>
            <a:ext cx="4081375" cy="78718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Perdita di interesse nelle attività</a:t>
            </a:r>
            <a:b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  che prima piacevano</a:t>
            </a:r>
            <a:endParaRPr lang="en-GB" sz="216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2" name="Title 1">
            <a:hlinkClick r:id="" action="ppaction://noaction"/>
            <a:extLst>
              <a:ext uri="{FF2B5EF4-FFF2-40B4-BE49-F238E27FC236}">
                <a16:creationId xmlns:a16="http://schemas.microsoft.com/office/drawing/2014/main" id="{A2FA733D-2E9B-41C4-B863-201603607D27}"/>
              </a:ext>
            </a:extLst>
          </p:cNvPr>
          <p:cNvSpPr txBox="1">
            <a:spLocks/>
          </p:cNvSpPr>
          <p:nvPr/>
        </p:nvSpPr>
        <p:spPr>
          <a:xfrm>
            <a:off x="550129" y="1910489"/>
            <a:ext cx="9197801" cy="42640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2880" b="1" spc="60" dirty="0">
                <a:solidFill>
                  <a:srgbClr val="009ED5"/>
                </a:solidFill>
                <a:latin typeface="Arial Narrow"/>
                <a:cs typeface="Arial Narrow"/>
              </a:rPr>
              <a:t>I primi segnali di allarme di un problema di salute mentale possono includere:</a:t>
            </a:r>
            <a:endParaRPr lang="en-GB" sz="2880" b="1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0569598-D1F5-486C-8706-F98E4EC61EDF}"/>
              </a:ext>
            </a:extLst>
          </p:cNvPr>
          <p:cNvCxnSpPr>
            <a:cxnSpLocks/>
          </p:cNvCxnSpPr>
          <p:nvPr/>
        </p:nvCxnSpPr>
        <p:spPr>
          <a:xfrm>
            <a:off x="550249" y="4581800"/>
            <a:ext cx="408129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hlinkClick r:id="" action="ppaction://noaction"/>
            <a:extLst>
              <a:ext uri="{FF2B5EF4-FFF2-40B4-BE49-F238E27FC236}">
                <a16:creationId xmlns:a16="http://schemas.microsoft.com/office/drawing/2014/main" id="{F0B79396-78D1-48F1-84BF-1017DAC16E10}"/>
              </a:ext>
            </a:extLst>
          </p:cNvPr>
          <p:cNvSpPr txBox="1">
            <a:spLocks/>
          </p:cNvSpPr>
          <p:nvPr/>
        </p:nvSpPr>
        <p:spPr>
          <a:xfrm>
            <a:off x="550110" y="3641047"/>
            <a:ext cx="4081429" cy="79598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b="1" spc="60" dirty="0">
                <a:solidFill>
                  <a:prstClr val="black"/>
                </a:solidFill>
                <a:latin typeface="Arial Narrow"/>
                <a:cs typeface="Arial Narrow"/>
              </a:rPr>
              <a:t>Rendimento insufficiente sul lavoro senza</a:t>
            </a:r>
            <a:br>
              <a:rPr lang="en-GB" sz="2400" b="1" spc="60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400" b="1" spc="60" dirty="0">
                <a:solidFill>
                  <a:prstClr val="black"/>
                </a:solidFill>
                <a:latin typeface="Arial Narrow"/>
                <a:cs typeface="Arial Narrow"/>
              </a:rPr>
              <a:t>  senza una spiegazione apparente</a:t>
            </a:r>
            <a:endParaRPr lang="en-GB" sz="2160" b="1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16C9ED-911E-4C6E-8FBA-4137B669CA3B}"/>
              </a:ext>
            </a:extLst>
          </p:cNvPr>
          <p:cNvCxnSpPr>
            <a:cxnSpLocks/>
          </p:cNvCxnSpPr>
          <p:nvPr/>
        </p:nvCxnSpPr>
        <p:spPr>
          <a:xfrm>
            <a:off x="550206" y="5654592"/>
            <a:ext cx="408133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itle 1">
            <a:hlinkClick r:id="" action="ppaction://noaction"/>
            <a:extLst>
              <a:ext uri="{FF2B5EF4-FFF2-40B4-BE49-F238E27FC236}">
                <a16:creationId xmlns:a16="http://schemas.microsoft.com/office/drawing/2014/main" id="{831EDEB7-B6BC-4894-9AFC-1EDC5C1BE132}"/>
              </a:ext>
            </a:extLst>
          </p:cNvPr>
          <p:cNvSpPr txBox="1">
            <a:spLocks/>
          </p:cNvSpPr>
          <p:nvPr/>
        </p:nvSpPr>
        <p:spPr>
          <a:xfrm>
            <a:off x="550249" y="4744917"/>
            <a:ext cx="4081290" cy="74356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Aumento dei livelli di ansia, sensazione di</a:t>
            </a:r>
            <a:b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  esaurimento e irrequietezza</a:t>
            </a:r>
            <a:endParaRPr lang="en-GB" sz="216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6A55265-B3D0-417D-9D03-1B994739CAB5}"/>
              </a:ext>
            </a:extLst>
          </p:cNvPr>
          <p:cNvCxnSpPr>
            <a:cxnSpLocks/>
          </p:cNvCxnSpPr>
          <p:nvPr/>
        </p:nvCxnSpPr>
        <p:spPr>
          <a:xfrm>
            <a:off x="550292" y="6710039"/>
            <a:ext cx="408124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hlinkClick r:id="" action="ppaction://noaction"/>
            <a:extLst>
              <a:ext uri="{FF2B5EF4-FFF2-40B4-BE49-F238E27FC236}">
                <a16:creationId xmlns:a16="http://schemas.microsoft.com/office/drawing/2014/main" id="{DE35A017-E4E4-40C4-A4E8-C11C3EA8FA4B}"/>
              </a:ext>
            </a:extLst>
          </p:cNvPr>
          <p:cNvSpPr txBox="1">
            <a:spLocks/>
          </p:cNvSpPr>
          <p:nvPr/>
        </p:nvSpPr>
        <p:spPr>
          <a:xfrm>
            <a:off x="550292" y="5807401"/>
            <a:ext cx="4081247" cy="81782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Isolamento e</a:t>
            </a:r>
            <a:b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  desiderio di socializzare</a:t>
            </a:r>
            <a:endParaRPr lang="en-GB" sz="216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2858A5C-0F47-4356-A35F-F5C966DE0FA5}"/>
              </a:ext>
            </a:extLst>
          </p:cNvPr>
          <p:cNvCxnSpPr>
            <a:cxnSpLocks/>
          </p:cNvCxnSpPr>
          <p:nvPr/>
        </p:nvCxnSpPr>
        <p:spPr>
          <a:xfrm>
            <a:off x="4977685" y="3457970"/>
            <a:ext cx="509869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hlinkClick r:id="" action="ppaction://noaction"/>
            <a:extLst>
              <a:ext uri="{FF2B5EF4-FFF2-40B4-BE49-F238E27FC236}">
                <a16:creationId xmlns:a16="http://schemas.microsoft.com/office/drawing/2014/main" id="{EF09FE05-A89E-4F0B-8434-C7B0A61740FB}"/>
              </a:ext>
            </a:extLst>
          </p:cNvPr>
          <p:cNvSpPr txBox="1">
            <a:spLocks/>
          </p:cNvSpPr>
          <p:nvPr/>
        </p:nvSpPr>
        <p:spPr>
          <a:xfrm>
            <a:off x="4974724" y="2540222"/>
            <a:ext cx="5098698" cy="78718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Cambiamenti nell'appetito, come saltare</a:t>
            </a:r>
            <a:b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  i pasti o abbuffarsi</a:t>
            </a:r>
            <a:endParaRPr lang="en-GB" sz="216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86F597F-DA1B-4813-9237-327070A94ABE}"/>
              </a:ext>
            </a:extLst>
          </p:cNvPr>
          <p:cNvCxnSpPr>
            <a:cxnSpLocks/>
          </p:cNvCxnSpPr>
          <p:nvPr/>
        </p:nvCxnSpPr>
        <p:spPr>
          <a:xfrm>
            <a:off x="4974863" y="4574340"/>
            <a:ext cx="510151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itle 1">
            <a:hlinkClick r:id="" action="ppaction://noaction"/>
            <a:extLst>
              <a:ext uri="{FF2B5EF4-FFF2-40B4-BE49-F238E27FC236}">
                <a16:creationId xmlns:a16="http://schemas.microsoft.com/office/drawing/2014/main" id="{37EB90A7-F4EA-494F-9E61-A766A37D4D3F}"/>
              </a:ext>
            </a:extLst>
          </p:cNvPr>
          <p:cNvSpPr txBox="1">
            <a:spLocks/>
          </p:cNvSpPr>
          <p:nvPr/>
        </p:nvSpPr>
        <p:spPr>
          <a:xfrm>
            <a:off x="4974723" y="3647929"/>
            <a:ext cx="5104942" cy="79598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Cambiamenti nella percezione, come sentire</a:t>
            </a:r>
            <a:b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  o vedere cose che gli altri non vedono</a:t>
            </a:r>
            <a:endParaRPr lang="en-GB" sz="216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F1CA4A0-8B47-4B61-A059-3547DD71C2D5}"/>
              </a:ext>
            </a:extLst>
          </p:cNvPr>
          <p:cNvCxnSpPr>
            <a:cxnSpLocks/>
          </p:cNvCxnSpPr>
          <p:nvPr/>
        </p:nvCxnSpPr>
        <p:spPr>
          <a:xfrm>
            <a:off x="4977824" y="5649294"/>
            <a:ext cx="510184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>
            <a:hlinkClick r:id="" action="ppaction://noaction"/>
            <a:extLst>
              <a:ext uri="{FF2B5EF4-FFF2-40B4-BE49-F238E27FC236}">
                <a16:creationId xmlns:a16="http://schemas.microsoft.com/office/drawing/2014/main" id="{F660E09B-CDF0-4A20-B05D-B698DBB30CC7}"/>
              </a:ext>
            </a:extLst>
          </p:cNvPr>
          <p:cNvSpPr txBox="1">
            <a:spLocks/>
          </p:cNvSpPr>
          <p:nvPr/>
        </p:nvSpPr>
        <p:spPr>
          <a:xfrm>
            <a:off x="4977685" y="4746273"/>
            <a:ext cx="5108270" cy="79598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Comportamenti autolesionistici. Segni di tagli o</a:t>
            </a:r>
            <a:b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  lividi in zone del corpo insolite</a:t>
            </a:r>
            <a:endParaRPr lang="en-GB" sz="216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9444230-5DBB-481A-B766-3A4E7D37A136}"/>
              </a:ext>
            </a:extLst>
          </p:cNvPr>
          <p:cNvCxnSpPr>
            <a:cxnSpLocks/>
          </p:cNvCxnSpPr>
          <p:nvPr/>
        </p:nvCxnSpPr>
        <p:spPr>
          <a:xfrm>
            <a:off x="4971397" y="6361909"/>
            <a:ext cx="510826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itle 1">
            <a:hlinkClick r:id="" action="ppaction://noaction"/>
            <a:extLst>
              <a:ext uri="{FF2B5EF4-FFF2-40B4-BE49-F238E27FC236}">
                <a16:creationId xmlns:a16="http://schemas.microsoft.com/office/drawing/2014/main" id="{EBB30D1A-2BEC-4D59-87BC-DF29BC967B14}"/>
              </a:ext>
            </a:extLst>
          </p:cNvPr>
          <p:cNvSpPr txBox="1">
            <a:spLocks/>
          </p:cNvSpPr>
          <p:nvPr/>
        </p:nvSpPr>
        <p:spPr>
          <a:xfrm>
            <a:off x="4974541" y="5814891"/>
            <a:ext cx="5101841" cy="40695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spc="60" dirty="0">
                <a:solidFill>
                  <a:prstClr val="black"/>
                </a:solidFill>
                <a:latin typeface="Arial Narrow"/>
                <a:cs typeface="Arial Narrow"/>
              </a:rPr>
              <a:t>Riduzione o aumento del desiderio sessuale</a:t>
            </a:r>
            <a:endParaRPr lang="en-GB" sz="216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A707CD5-FEB8-49AB-B516-10833F4ED3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05" y="1096803"/>
            <a:ext cx="3910601" cy="61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6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6" grpId="0"/>
      <p:bldP spid="48" grpId="0"/>
      <p:bldP spid="50" grpId="0"/>
      <p:bldP spid="52" grpId="0"/>
      <p:bldP spid="54" grpId="0"/>
      <p:bldP spid="56" grpId="0"/>
    </p:bldLst>
  </p:timing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83195-3C99-D807-4175-719493935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4648155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8EAD52-2AEF-418D-05A7-7AE03F41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510" y="329568"/>
            <a:ext cx="12290425" cy="823623"/>
          </a:xfrm>
        </p:spPr>
        <p:txBody>
          <a:bodyPr/>
          <a:lstStyle/>
          <a:p>
            <a:r>
              <a:rPr lang="nb-NO" dirty="0"/>
              <a:t>Tines 2022; N=1047 </a:t>
            </a:r>
            <a:r>
              <a:rPr lang="nb-NO" sz="4800" dirty="0"/>
              <a:t>(</a:t>
            </a:r>
            <a:r>
              <a:rPr lang="nb-NO" sz="4800" dirty="0" err="1"/>
              <a:t>forza lavoro </a:t>
            </a:r>
            <a:r>
              <a:rPr lang="nb-NO" sz="4800" dirty="0" err="1"/>
              <a:t>nel settore della sicurezza informatica</a:t>
            </a:r>
            <a:r>
              <a:rPr lang="nb-NO" sz="4800" dirty="0" err="1"/>
              <a:t> </a:t>
            </a:r>
            <a:r>
              <a:rPr lang="nb-NO" sz="4800" dirty="0"/>
              <a:t>)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57DB6-F2CD-5B5A-AA84-39E8C7291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03" y="1171644"/>
            <a:ext cx="4241122" cy="3749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093B9-F7D6-5CC7-F0A1-1C514D895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174" y="1510234"/>
            <a:ext cx="4161101" cy="4538344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88286379-61C7-1E4E-A389-AB09C51F5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2347" y="2123727"/>
            <a:ext cx="4206827" cy="4435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E12B4-7710-201C-C072-FECE238DF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39" y="1171644"/>
            <a:ext cx="4241122" cy="3749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0EBBC1-ED9B-2647-B2E0-0666DAE14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210" y="1510234"/>
            <a:ext cx="4161101" cy="4538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6D61A-C77D-02C8-E691-A862E39CE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2287" y="3270146"/>
            <a:ext cx="4069648" cy="42411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BB2C36-A865-0E03-FD18-20D0B899199F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6AF3E6-C9E6-8174-49A9-7CC3A9A7D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18E59E-30E8-CC69-A94A-4B38706C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22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CA95E-082C-C508-48E1-28C4E2A2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" y="-1663"/>
            <a:ext cx="14627447" cy="8231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7B9D2-4236-C875-4C1A-C8CE304DB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37" y="189797"/>
            <a:ext cx="7690327" cy="70766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8B28EF-C84A-D4D8-AA05-97C0FC262218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CC2027-ACF3-0405-6DD1-ED761AE32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BAD309-C9CF-85F6-D67C-FAB4BDD7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597425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B6C85-63D9-FF9E-34D0-0A53B3FF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12344400" cy="82296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6DEDD70-42E4-41FD-5B6D-EBCD68510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Tines, 2022 (N=1047)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AD866C-9ADF-E1B5-7E47-3E7A8705FE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224" y="2028826"/>
            <a:ext cx="6217920" cy="4814119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747AE4-C6D1-2C2B-B24C-8B5C96E3F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972" y="2028825"/>
            <a:ext cx="6217920" cy="5221606"/>
          </a:xfrm>
        </p:spPr>
        <p:txBody>
          <a:bodyPr/>
          <a:lstStyle/>
          <a:p>
            <a:r>
              <a:rPr lang="en-US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obert"/>
              </a:rPr>
              <a:t>Il 63% dichiara che i propri livelli di stress sono in aumento</a:t>
            </a:r>
          </a:p>
          <a:p>
            <a:r>
              <a:rPr lang="en-US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obert"/>
              </a:rPr>
              <a:t>Il 64% afferma che la propria salute mentale influisce sulla produttività</a:t>
            </a:r>
          </a:p>
          <a:p>
            <a:r>
              <a:rPr lang="en-US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obert"/>
              </a:rPr>
              <a:t>Il 64% afferma che il proprio lavoro influisce sulla propria salute mentale</a:t>
            </a:r>
          </a:p>
          <a:p>
            <a:r>
              <a:rPr lang="en-US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obert"/>
              </a:rPr>
              <a:t>Il 54% afferma che il proprio posto di lavoro dà priorità alla salute mentale</a:t>
            </a:r>
          </a:p>
          <a:p>
            <a:endParaRPr lang="nb-NO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193F07-1A17-3854-24C3-CA2AF27BAE75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9AD0BC-BC08-98AF-44BC-BDFF33193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BF88BF-D037-4E0A-6218-39712415B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97942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FE90F-1B9F-A632-DBF5-B6F1D136DF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817245"/>
            <a:ext cx="14295958" cy="6290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9193B-6FC4-28A9-A970-60D795A6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Cybermindz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BA0C3-59CE-A71E-8FA9-038355929F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dirty="0">
                <a:effectLst/>
                <a:latin typeface="fira-sans"/>
              </a:rPr>
              <a:t>I tassi di burnout nel settore della sicurezza informatica potrebbero superare quelli registrati tra gli operatori sanitari in prima linea.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B1C9A-C22C-308E-2005-706F49E3B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4099471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fira-sans"/>
              </a:rPr>
              <a:t>Un singolo errore causato da una violazione informatica che può colpire milioni di persone finisce sui titoli dei giornali.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fira-sans"/>
              </a:rPr>
              <a:t>Il contesto degli attacchi, in rapida evoluzione e incessante, sfida il senso di completamento del lavoro tra gli addetti alla sicurezza informatica.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fira-sans"/>
              </a:rPr>
              <a:t>I professionisti del settore informatico vivono con la consapevolezza che un attacco riuscito, in grado di porre fine alla loro carriera, potrebbe essere proprio dietro l'angolo.</a:t>
            </a:r>
          </a:p>
          <a:p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BCF4C-3482-7834-61F4-A175042A6A90}"/>
              </a:ext>
            </a:extLst>
          </p:cNvPr>
          <p:cNvSpPr txBox="1"/>
          <p:nvPr/>
        </p:nvSpPr>
        <p:spPr>
          <a:xfrm>
            <a:off x="1741324" y="6193899"/>
            <a:ext cx="11636272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3840" i="1" dirty="0">
                <a:solidFill>
                  <a:prstClr val="black"/>
                </a:solidFill>
                <a:latin typeface="Calibri" panose="020F0502020204030204"/>
              </a:rPr>
              <a:t>Gli attacchi informatici sono all'ordine del giorno e, a differenza dei disastri naturali, non si intravede alcuna fine.</a:t>
            </a:r>
            <a:endParaRPr lang="nb-NO" sz="384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7089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</p:bldLst>
  </p:timing>
</p:sld>
</file>

<file path=ppt/slides/slide19.xml><?xml version="1.0" encoding="utf-8"?>
<p:sld xmlns:a16="http://schemas.microsoft.com/office/drawing/2014/main" xmlns:adec="http://schemas.microsoft.com/office/drawing/2017/decorative" xmlns:p16="http://schemas.microsoft.com/office/powerpoint/2015/main" xmlns:ahyp="http://schemas.microsoft.com/office/drawing/2018/hyperlinkcolor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group of people with gears&#10;&#10;Description automatically generated">
            <a:extLst>
              <a:ext uri="{FF2B5EF4-FFF2-40B4-BE49-F238E27FC236}">
                <a16:creationId xmlns:a16="http://schemas.microsoft.com/office/drawing/2014/main" id="{D98FEBA0-4619-2516-DB88-E2CCAA6AD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5" y="12"/>
            <a:ext cx="14630375" cy="822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AF834-E0BC-199F-BE28-5F6EBB12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99" y="1130198"/>
            <a:ext cx="12607747" cy="2468880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pen Sans" panose="020B0606030504020204" pitchFamily="34" charset="0"/>
              </a:rPr>
              <a:t>Indagine </a:t>
            </a:r>
            <a:r>
              <a:rPr lang="en-US" sz="6000" dirty="0">
                <a:solidFill>
                  <a:schemeClr val="bg1"/>
                </a:solidFill>
                <a:latin typeface="Open Sans" panose="020B0606030504020204" pitchFamily="34" charset="0"/>
              </a:rPr>
              <a:t>Mimecast </a:t>
            </a:r>
            <a:r>
              <a:rPr lang="en-US" sz="6000" b="1" i="1" dirty="0">
                <a:solidFill>
                  <a:schemeClr val="bg1"/>
                </a:solidFill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sullo stato del ransomware</a:t>
            </a:r>
            <a:r>
              <a:rPr lang="en-US" sz="6000" dirty="0">
                <a:solidFill>
                  <a:schemeClr val="bg1"/>
                </a:solidFill>
                <a:latin typeface="Open Sans" panose="020B0606030504020204" pitchFamily="34" charset="0"/>
              </a:rPr>
              <a:t> 2022</a:t>
            </a:r>
            <a:r>
              <a:rPr lang="en-US" sz="60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endParaRPr lang="nb-NO" sz="6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4168" y="416149"/>
            <a:ext cx="175565" cy="844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498" y="3889442"/>
            <a:ext cx="12607747" cy="21946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D2CFD-1E37-DBDA-1762-AF38DA50C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498" y="4202582"/>
            <a:ext cx="12607747" cy="3204058"/>
          </a:xfrm>
        </p:spPr>
        <p:txBody>
          <a:bodyPr>
            <a:normAutofit/>
          </a:bodyPr>
          <a:lstStyle/>
          <a:p>
            <a:r>
              <a:rPr lang="en-US" sz="1680" b="1">
                <a:solidFill>
                  <a:schemeClr val="bg1"/>
                </a:solidFill>
                <a:latin typeface="Open Sans" panose="020B0606030504020204" pitchFamily="34" charset="0"/>
              </a:rPr>
              <a:t>Fiducia in calo</a:t>
            </a:r>
            <a:r>
              <a:rPr lang="en-US" sz="1680">
                <a:solidFill>
                  <a:schemeClr val="bg1"/>
                </a:solidFill>
                <a:latin typeface="Open Sans" panose="020B0606030504020204" pitchFamily="34" charset="0"/>
              </a:rPr>
              <a:t>: è diminuita la fiducia nella capacità dei team di sicurezza di garantire la continuità essenziale delle comunicazioni e-mail senza interruzioni a seguito di un attacco ransomware, ad esempio.</a:t>
            </a:r>
          </a:p>
          <a:p>
            <a:r>
              <a:rPr lang="en-US" sz="1680" b="1">
                <a:solidFill>
                  <a:schemeClr val="bg1"/>
                </a:solidFill>
                <a:latin typeface="Open Sans" panose="020B0606030504020204" pitchFamily="34" charset="0"/>
              </a:rPr>
              <a:t>Stress crescente</a:t>
            </a:r>
            <a:r>
              <a:rPr lang="en-US" sz="1680">
                <a:solidFill>
                  <a:schemeClr val="bg1"/>
                </a:solidFill>
                <a:latin typeface="Open Sans" panose="020B0606030504020204" pitchFamily="34" charset="0"/>
              </a:rPr>
              <a:t>: oltre la metà (56%) degli intervistati ha dichiarato che lo stress lavorativo aumenta ogni anno.</a:t>
            </a:r>
          </a:p>
          <a:p>
            <a:r>
              <a:rPr lang="en-US" sz="1680" b="1">
                <a:solidFill>
                  <a:schemeClr val="bg1"/>
                </a:solidFill>
                <a:latin typeface="Open Sans" panose="020B0606030504020204" pitchFamily="34" charset="0"/>
              </a:rPr>
              <a:t>Salute mentale</a:t>
            </a:r>
            <a:r>
              <a:rPr lang="en-US" sz="1680">
                <a:solidFill>
                  <a:schemeClr val="bg1"/>
                </a:solidFill>
                <a:latin typeface="Open Sans" panose="020B0606030504020204" pitchFamily="34" charset="0"/>
              </a:rPr>
              <a:t>: circa lo stesso numero (54%) ha segnalato un impatto negativo sulla propria salute mentale.</a:t>
            </a:r>
          </a:p>
          <a:p>
            <a:r>
              <a:rPr lang="en-US" sz="1680" b="1">
                <a:solidFill>
                  <a:schemeClr val="bg1"/>
                </a:solidFill>
                <a:latin typeface="Open Sans" panose="020B0606030504020204" pitchFamily="34" charset="0"/>
              </a:rPr>
              <a:t>Assenteismo: </a:t>
            </a:r>
            <a:r>
              <a:rPr lang="en-US" sz="1680">
                <a:solidFill>
                  <a:schemeClr val="bg1"/>
                </a:solidFill>
                <a:latin typeface="Open Sans" panose="020B0606030504020204" pitchFamily="34" charset="0"/>
              </a:rPr>
              <a:t>un terzo ha affermato che i propri team hanno registrato un aumento del numero di assenze dei dipendenti a seguito di un attacco.</a:t>
            </a:r>
          </a:p>
          <a:p>
            <a:r>
              <a:rPr lang="en-US" sz="1680" b="1">
                <a:solidFill>
                  <a:schemeClr val="bg1"/>
                </a:solidFill>
                <a:latin typeface="Open Sans" panose="020B0606030504020204" pitchFamily="34" charset="0"/>
              </a:rPr>
              <a:t>Problemi di personale: </a:t>
            </a:r>
            <a:r>
              <a:rPr lang="en-US" sz="1680">
                <a:solidFill>
                  <a:schemeClr val="bg1"/>
                </a:solidFill>
                <a:latin typeface="Open Sans" panose="020B0606030504020204" pitchFamily="34" charset="0"/>
              </a:rPr>
              <a:t>circa un terzo ha anche difficoltà a reclutare personale IT essenziale dopo un attacco.</a:t>
            </a:r>
          </a:p>
          <a:p>
            <a:r>
              <a:rPr lang="en-US" sz="1680" b="1">
                <a:solidFill>
                  <a:schemeClr val="bg1"/>
                </a:solidFill>
                <a:latin typeface="Open Sans" panose="020B0606030504020204" pitchFamily="34" charset="0"/>
              </a:rPr>
              <a:t>Dimissioni: </a:t>
            </a:r>
            <a:r>
              <a:rPr lang="en-US" sz="1680">
                <a:solidFill>
                  <a:schemeClr val="bg1"/>
                </a:solidFill>
                <a:latin typeface="Open Sans" panose="020B0606030504020204" pitchFamily="34" charset="0"/>
              </a:rPr>
              <a:t>un terzo degli intervistati sta pensando di dimettersi entro i prossimi due anni a causa dello stress e del burnout.</a:t>
            </a:r>
            <a:endParaRPr lang="nb-NO" sz="168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4669F4-0997-E45A-37F8-8C020AA74325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DF2A9B-5B10-2CAF-6058-FA9A82F7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BBD790-AD96-DA5F-7ABF-ADDDE5E89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26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16="http://schemas.microsoft.com/office/drawing/2014/main" xmlns:adec="http://schemas.microsoft.com/office/drawing/2017/decorative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209308" y="-13391"/>
            <a:ext cx="3063696" cy="8230609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160" dirty="0"/>
          </a:p>
        </p:txBody>
      </p:sp>
      <p:sp>
        <p:nvSpPr>
          <p:cNvPr id="2" name="Title 94">
            <a:extLst>
              <a:ext uri="{FF2B5EF4-FFF2-40B4-BE49-F238E27FC236}">
                <a16:creationId xmlns:a16="http://schemas.microsoft.com/office/drawing/2014/main" id="{7756903B-8F4C-AF9C-0003-DFC6020F7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0" y="868128"/>
            <a:ext cx="6561089" cy="1297556"/>
          </a:xfrm>
        </p:spPr>
        <p:txBody>
          <a:bodyPr>
            <a:noAutofit/>
          </a:bodyPr>
          <a:lstStyle/>
          <a:p>
            <a:r>
              <a:rPr lang="en-US" sz="5760" b="1" dirty="0"/>
              <a:t>Riconoscimento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3D28EA7-99A1-8FAD-E39B-AF6C31772915}"/>
              </a:ext>
            </a:extLst>
          </p:cNvPr>
          <p:cNvSpPr txBox="1">
            <a:spLocks/>
          </p:cNvSpPr>
          <p:nvPr/>
        </p:nvSpPr>
        <p:spPr>
          <a:xfrm>
            <a:off x="7797756" y="2372421"/>
            <a:ext cx="6649764" cy="3083839"/>
          </a:xfr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b="0" i="0" dirty="0">
                <a:effectLst/>
              </a:rPr>
              <a:t>Cofinanziato dall'Unione Europea. Le opinioni e i pareri espressi sono tuttavia esclusivamente quelli dell'autore/degli autori e non riflettono necessariamente quelli dell'Unione Europea o dell'HADEA. Né l'Unione Europea né l'autorità concedente possono essere ritenute responsabili per essi.</a:t>
            </a:r>
          </a:p>
          <a:p>
            <a:pPr algn="just"/>
            <a:r>
              <a:rPr lang="en-GB" sz="2400" b="0" i="0" dirty="0">
                <a:effectLst/>
              </a:rPr>
              <a:t>Accordo di progetto n. 101083594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02EC2E-9D8F-7DB9-DA92-0AA925ACC56A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1A5B1E-31DD-9C7E-E79A-AFC987352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D5C77E-356B-2B62-196C-2F6DE96B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  <p:pic>
        <p:nvPicPr>
          <p:cNvPr id="10" name="Picture Placeholder 9" descr="A screenshot of a computer training&#10;&#10;Description automatically generated">
            <a:extLst>
              <a:ext uri="{FF2B5EF4-FFF2-40B4-BE49-F238E27FC236}">
                <a16:creationId xmlns:a16="http://schemas.microsoft.com/office/drawing/2014/main" id="{BC655B53-FBA0-4F55-E9D2-19239DB6E5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3451649"/>
      </p:ext>
    </p:extLst>
  </p:cSld>
  <p:clrMapOvr>
    <a:masterClrMapping/>
  </p:clrMapOvr>
</p:sld>
</file>

<file path=ppt/slides/slide20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BBBF2-F5E6-82C5-5CCA-357000031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b="25000"/>
          <a:stretch/>
        </p:blipFill>
        <p:spPr>
          <a:xfrm>
            <a:off x="25" y="12"/>
            <a:ext cx="14630375" cy="822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13F7B-643D-CBC4-25EE-39637C75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99" y="1130198"/>
            <a:ext cx="12607747" cy="2468880"/>
          </a:xfrm>
        </p:spPr>
        <p:txBody>
          <a:bodyPr vert="horz" wrap="square" lIns="109728" tIns="54864" rIns="109728" bIns="54864" rtlCol="0" anchor="b" anchorCtr="0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Salute mentale nella sicurezza informatica (Nobles, 2022)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4168" y="416149"/>
            <a:ext cx="175565" cy="844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498" y="3889442"/>
            <a:ext cx="12607747" cy="21946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8DE89-CCDB-09AD-94D2-5BBF51928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498" y="4202582"/>
            <a:ext cx="12607747" cy="3204058"/>
          </a:xfrm>
        </p:spPr>
        <p:txBody>
          <a:bodyPr vert="horz" lIns="109728" tIns="54864" rIns="109728" bIns="54864" rtlCol="0">
            <a:normAutofit/>
          </a:bodyPr>
          <a:lstStyle/>
          <a:p>
            <a:r>
              <a:rPr lang="en-US" sz="1680">
                <a:solidFill>
                  <a:schemeClr val="bg1"/>
                </a:solidFill>
              </a:rPr>
              <a:t>ritmo tecnologico</a:t>
            </a:r>
          </a:p>
          <a:p>
            <a:r>
              <a:rPr lang="en-US" sz="1680">
                <a:solidFill>
                  <a:schemeClr val="bg1"/>
                </a:solidFill>
              </a:rPr>
              <a:t>esigenze operative</a:t>
            </a:r>
          </a:p>
          <a:p>
            <a:r>
              <a:rPr lang="en-US" sz="1680">
                <a:solidFill>
                  <a:schemeClr val="bg1"/>
                </a:solidFill>
              </a:rPr>
              <a:t>minacce incessanti, unite a capacità di sicurezza disorganizzate e prodotti non integrati, contribuiscono al burnout professionale nel settore della sicurezza informatica</a:t>
            </a:r>
          </a:p>
          <a:p>
            <a:r>
              <a:rPr lang="en-US" sz="1680">
                <a:solidFill>
                  <a:schemeClr val="bg1"/>
                </a:solidFill>
              </a:rPr>
              <a:t>gli addetti alla sicurezza sono sovraccarichi di lavoro, stressati e inaccessibili</a:t>
            </a:r>
          </a:p>
          <a:p>
            <a:r>
              <a:rPr lang="en-US" sz="1680">
                <a:solidFill>
                  <a:schemeClr val="bg1"/>
                </a:solidFill>
              </a:rPr>
              <a:t>Lo stress operativo, la fatica, gli errori e il burnout sono ampiamente documentati in letteratura (Grier, 2015)</a:t>
            </a:r>
          </a:p>
          <a:p>
            <a:r>
              <a:rPr lang="en-US" sz="1680">
                <a:solidFill>
                  <a:schemeClr val="bg1"/>
                </a:solidFill>
              </a:rPr>
              <a:t>la leadership ignora la fatica nel settore della sicurezza informatica</a:t>
            </a:r>
          </a:p>
          <a:p>
            <a:pPr lvl="1"/>
            <a:r>
              <a:rPr lang="en-US" sz="1680">
                <a:solidFill>
                  <a:schemeClr val="bg1"/>
                </a:solidFill>
              </a:rPr>
              <a:t>il carico di lavoro e lo stress sono scientificamente provati come correlati agli errori e alla diminuzione dell'efficienza operativa </a:t>
            </a:r>
          </a:p>
          <a:p>
            <a:pPr lvl="1"/>
            <a:r>
              <a:rPr lang="en-US" sz="1680">
                <a:solidFill>
                  <a:schemeClr val="bg1"/>
                </a:solidFill>
              </a:rPr>
              <a:t>La fatica operativa e la frustrazione aumentano durante tutta la durata dell'operazione informatica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A4EF0E-B5B3-0895-B1EF-18305B8E39D2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62D42A-A0BB-3383-C68A-E647531E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3D73C1-674B-104D-81C5-3C3A45FA6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4367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D75B-A003-4BC8-2950-17C445D1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VentureBeat, 2022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DDC39C-021C-C8AE-3D49-AB10629DC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191" y="515459"/>
            <a:ext cx="5489510" cy="61950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FD514-0748-DFB2-BE7D-E935A8E2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12989"/>
            <a:ext cx="10585657" cy="26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157565" y="2829"/>
            <a:ext cx="2251984" cy="2119210"/>
            <a:chOff x="-648769" y="2358"/>
            <a:chExt cx="1876653" cy="1766008"/>
          </a:xfrm>
        </p:grpSpPr>
        <p:sp>
          <p:nvSpPr>
            <p:cNvPr id="6154" name="Freeform: Shape 615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55" name="Rectangle 615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84635" y="7240399"/>
            <a:ext cx="774442" cy="77444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59" name="Isosceles Triangle 615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2124" y="6865330"/>
            <a:ext cx="2714358" cy="1364269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9778B-4E06-A9A8-9A4F-C746BFDDB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12" y="2497937"/>
            <a:ext cx="10047344" cy="1576630"/>
          </a:xfrm>
          <a:prstGeom prst="rect">
            <a:avLst/>
          </a:prstGeom>
        </p:spPr>
      </p:pic>
      <p:pic>
        <p:nvPicPr>
          <p:cNvPr id="6146" name="Picture 2" descr="United States Cybersecurity Magazine">
            <a:hlinkClick r:id="rId3" tooltip="United States Cybersecurity Magazine"/>
            <a:extLst>
              <a:ext uri="{FF2B5EF4-FFF2-40B4-BE49-F238E27FC236}">
                <a16:creationId xmlns:a16="http://schemas.microsoft.com/office/drawing/2014/main" id="{C3374033-76B1-006B-E226-4701F4E4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021" y="772161"/>
            <a:ext cx="4092791" cy="157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A60D6-9D65-0948-9303-1406A675F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253" y="859647"/>
            <a:ext cx="10341127" cy="5072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84C70-9DED-60FF-5824-CB03259C4231}"/>
              </a:ext>
            </a:extLst>
          </p:cNvPr>
          <p:cNvSpPr txBox="1"/>
          <p:nvPr/>
        </p:nvSpPr>
        <p:spPr>
          <a:xfrm>
            <a:off x="4065726" y="6223543"/>
            <a:ext cx="8507104" cy="1222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688">
              <a:spcAft>
                <a:spcPts val="720"/>
              </a:spcAft>
            </a:pPr>
            <a:r>
              <a:rPr lang="en-US" sz="1836">
                <a:solidFill>
                  <a:srgbClr val="333333"/>
                </a:solidFill>
                <a:latin typeface="Open Sans" panose="020B0606030504020204" pitchFamily="34" charset="0"/>
              </a:rPr>
              <a:t> Jay Radcliffe della Boston Scientific, noto per aver hackerato dispositivi, afferma: "Nell'ultimo anno so che diverse persone nella comunità [della sicurezza informatica] si sono tolte la vita". Lo stesso Radcliffe ha lottato contro la depressione e ha deciso di parlare apertamente della sua battaglia contro la malattia mentale al Black Hat USA. </a:t>
            </a:r>
            <a:endParaRPr lang="nb-NO" sz="216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492A7E-AC5D-9AA6-4DFF-B1152F7F5437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DA371F-B84C-B322-617B-FA3EDB45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4DD90A-57D2-7D92-9F31-5AE44FADB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80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199940" y="-3199425"/>
            <a:ext cx="8229600" cy="1462948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773" y="0"/>
            <a:ext cx="10885015" cy="8229086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79389" y="-2023008"/>
            <a:ext cx="5873477" cy="1463225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957DE-43C8-B78F-4A84-B1284B94C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7002" y="548640"/>
            <a:ext cx="11276396" cy="71323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1287DF-3F8C-341B-3DCB-1C1BBC3A71E6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7EC918-21F0-A5C2-761D-F5635759C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C57C1C-37A6-8C2E-737F-4C28C023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09276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D2D86D-1C94-D86E-B756-2865B2694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9091" r="24365"/>
          <a:stretch/>
        </p:blipFill>
        <p:spPr bwMode="auto">
          <a:xfrm>
            <a:off x="4228186" y="12"/>
            <a:ext cx="10402214" cy="82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11207047" cy="82296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A4C28-8CB9-D4A4-8136-2BF12F383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577" y="1346836"/>
            <a:ext cx="4828032" cy="3844961"/>
          </a:xfrm>
        </p:spPr>
        <p:txBody>
          <a:bodyPr anchor="b">
            <a:normAutofit/>
          </a:bodyPr>
          <a:lstStyle/>
          <a:p>
            <a:pPr algn="l"/>
            <a:r>
              <a:rPr lang="nb-NO" sz="5760">
                <a:solidFill>
                  <a:schemeClr val="bg1"/>
                </a:solidFill>
              </a:rPr>
              <a:t>Cause dei disturbi mentali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6393-85F6-B753-76D1-7FBAF877B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77" y="5847507"/>
            <a:ext cx="4828031" cy="1449769"/>
          </a:xfrm>
        </p:spPr>
        <p:txBody>
          <a:bodyPr>
            <a:normAutofit/>
          </a:bodyPr>
          <a:lstStyle/>
          <a:p>
            <a:pPr algn="l"/>
            <a:endParaRPr lang="nb-NO" sz="2400">
              <a:solidFill>
                <a:schemeClr val="bg1"/>
              </a:solidFill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11905" y="416149"/>
            <a:ext cx="175565" cy="844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235" y="5456304"/>
            <a:ext cx="4773168" cy="2194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DF7263-A800-47DC-259C-997EEB0B77CA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E052A0-EC67-92A1-D1BB-BAF6BA105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90AD7F-4152-4778-2E72-2E0AFA61D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19610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25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29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3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4C92033-B58C-477F-B797-085DEBBDEE4A}"/>
              </a:ext>
            </a:extLst>
          </p:cNvPr>
          <p:cNvSpPr txBox="1">
            <a:spLocks/>
          </p:cNvSpPr>
          <p:nvPr/>
        </p:nvSpPr>
        <p:spPr>
          <a:xfrm>
            <a:off x="1146992" y="1394295"/>
            <a:ext cx="3457800" cy="608371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COS'È LO STRESS?</a:t>
            </a:r>
            <a:endParaRPr lang="en-US" sz="3360" b="1" i="1" cap="all" spc="9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4" name="Title 1">
            <a:hlinkClick r:id="" action="ppaction://noaction"/>
            <a:extLst>
              <a:ext uri="{FF2B5EF4-FFF2-40B4-BE49-F238E27FC236}">
                <a16:creationId xmlns:a16="http://schemas.microsoft.com/office/drawing/2014/main" id="{F0DD0753-3E05-4868-B694-FA94F3164DE9}"/>
              </a:ext>
            </a:extLst>
          </p:cNvPr>
          <p:cNvSpPr txBox="1">
            <a:spLocks/>
          </p:cNvSpPr>
          <p:nvPr/>
        </p:nvSpPr>
        <p:spPr>
          <a:xfrm>
            <a:off x="1146992" y="2169213"/>
            <a:ext cx="7223514" cy="171600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600" b="1" spc="60" dirty="0">
                <a:solidFill>
                  <a:srgbClr val="009ED5"/>
                </a:solidFill>
                <a:latin typeface="Arial Narrow"/>
                <a:cs typeface="Arial Narrow"/>
              </a:rPr>
              <a:t>Lo stress è la "reazione avversa che le persone</a:t>
            </a:r>
            <a:br>
              <a:rPr lang="en-GB" sz="360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r>
              <a:rPr lang="en-GB" sz="3600" b="1" spc="60" dirty="0">
                <a:solidFill>
                  <a:srgbClr val="009ED5"/>
                </a:solidFill>
                <a:latin typeface="Arial Narrow"/>
                <a:cs typeface="Arial Narrow"/>
              </a:rPr>
              <a:t>hanno a una pressione eccessiva o ad altri</a:t>
            </a:r>
            <a:br>
              <a:rPr lang="en-GB" sz="360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r>
              <a:rPr lang="en-GB" sz="3600" b="1" spc="60" dirty="0">
                <a:solidFill>
                  <a:srgbClr val="009ED5"/>
                </a:solidFill>
                <a:latin typeface="Arial Narrow"/>
                <a:cs typeface="Arial Narrow"/>
              </a:rPr>
              <a:t>tipi di sollecitazioni a cui sono sottoposte".</a:t>
            </a:r>
            <a:endParaRPr lang="en-GB" sz="3600" b="1" i="1" spc="60" dirty="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sp>
        <p:nvSpPr>
          <p:cNvPr id="15" name="Title 1">
            <a:hlinkClick r:id="" action="ppaction://noaction"/>
            <a:extLst>
              <a:ext uri="{FF2B5EF4-FFF2-40B4-BE49-F238E27FC236}">
                <a16:creationId xmlns:a16="http://schemas.microsoft.com/office/drawing/2014/main" id="{6BEF32D7-D0FC-4081-826C-A6A137293C3A}"/>
              </a:ext>
            </a:extLst>
          </p:cNvPr>
          <p:cNvSpPr txBox="1">
            <a:spLocks/>
          </p:cNvSpPr>
          <p:nvPr/>
        </p:nvSpPr>
        <p:spPr>
          <a:xfrm>
            <a:off x="4604793" y="4076521"/>
            <a:ext cx="3616336" cy="37922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endParaRPr lang="en-GB" sz="1920" b="1" i="1" spc="60" dirty="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52273-CB7B-4A16-8E76-A16387773E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751" y="2011876"/>
            <a:ext cx="4780578" cy="459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11387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6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4630400" cy="7463790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9384564" y="5825441"/>
            <a:ext cx="542506" cy="392479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976579">
              <a:spcAft>
                <a:spcPts val="720"/>
              </a:spcAft>
              <a:defRPr/>
            </a:pPr>
            <a:fld id="{5FD45250-8870-034C-95D8-56645336F5DB}" type="slidenum">
              <a:rPr lang="en-US" sz="1507">
                <a:solidFill>
                  <a:srgbClr val="555555"/>
                </a:solidFill>
              </a:rPr>
              <a:t>26</a:t>
            </a:fld>
            <a:endParaRPr lang="en-US" sz="1693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3170" y="5853463"/>
            <a:ext cx="321508" cy="340028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6397BAC-F2D3-4969-A0C0-114470D3121D}"/>
              </a:ext>
            </a:extLst>
          </p:cNvPr>
          <p:cNvSpPr txBox="1">
            <a:spLocks/>
          </p:cNvSpPr>
          <p:nvPr/>
        </p:nvSpPr>
        <p:spPr>
          <a:xfrm>
            <a:off x="1774310" y="274320"/>
            <a:ext cx="3503711" cy="464714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b="1" cap="all" spc="80">
                <a:solidFill>
                  <a:prstClr val="black"/>
                </a:solidFill>
                <a:latin typeface="Arial Narrow"/>
              </a:rPr>
              <a:t>CAUSE DELLO STRESS</a:t>
            </a:r>
            <a:endParaRPr lang="en-US" sz="3360" b="1" i="1" cap="all" spc="9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2" name="Title 1">
            <a:hlinkClick r:id="" action="ppaction://noaction"/>
            <a:extLst>
              <a:ext uri="{FF2B5EF4-FFF2-40B4-BE49-F238E27FC236}">
                <a16:creationId xmlns:a16="http://schemas.microsoft.com/office/drawing/2014/main" id="{DBA143CC-28C7-4984-8BAF-63A6DF904EDC}"/>
              </a:ext>
            </a:extLst>
          </p:cNvPr>
          <p:cNvSpPr txBox="1">
            <a:spLocks/>
          </p:cNvSpPr>
          <p:nvPr/>
        </p:nvSpPr>
        <p:spPr>
          <a:xfrm>
            <a:off x="1774298" y="915820"/>
            <a:ext cx="4806792" cy="4956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3845" b="1" spc="54">
                <a:solidFill>
                  <a:prstClr val="black"/>
                </a:solidFill>
                <a:latin typeface="Arial Narrow"/>
              </a:rPr>
              <a:t> Lavoro</a:t>
            </a:r>
            <a:endParaRPr lang="en-GB" sz="3360" b="1" spc="6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A4CD58-A077-485C-A925-2050C76125D6}"/>
              </a:ext>
            </a:extLst>
          </p:cNvPr>
          <p:cNvCxnSpPr>
            <a:cxnSpLocks/>
          </p:cNvCxnSpPr>
          <p:nvPr/>
        </p:nvCxnSpPr>
        <p:spPr>
          <a:xfrm>
            <a:off x="1774301" y="1468688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hlinkClick r:id="" action="ppaction://noaction"/>
            <a:extLst>
              <a:ext uri="{FF2B5EF4-FFF2-40B4-BE49-F238E27FC236}">
                <a16:creationId xmlns:a16="http://schemas.microsoft.com/office/drawing/2014/main" id="{F49AD46F-125F-41F1-95A3-D869856227E9}"/>
              </a:ext>
            </a:extLst>
          </p:cNvPr>
          <p:cNvSpPr txBox="1">
            <a:spLocks/>
          </p:cNvSpPr>
          <p:nvPr/>
        </p:nvSpPr>
        <p:spPr>
          <a:xfrm>
            <a:off x="1774290" y="1589827"/>
            <a:ext cx="4806792" cy="46643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Finanze 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FB1BDE-BF1D-4B28-98E8-5488E7B62F1F}"/>
              </a:ext>
            </a:extLst>
          </p:cNvPr>
          <p:cNvCxnSpPr>
            <a:cxnSpLocks/>
          </p:cNvCxnSpPr>
          <p:nvPr/>
        </p:nvCxnSpPr>
        <p:spPr>
          <a:xfrm>
            <a:off x="1774294" y="2160170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hlinkClick r:id="" action="ppaction://noaction"/>
            <a:extLst>
              <a:ext uri="{FF2B5EF4-FFF2-40B4-BE49-F238E27FC236}">
                <a16:creationId xmlns:a16="http://schemas.microsoft.com/office/drawing/2014/main" id="{73AC0ABE-A221-4F5A-859C-3A88E229EEB2}"/>
              </a:ext>
            </a:extLst>
          </p:cNvPr>
          <p:cNvSpPr txBox="1">
            <a:spLocks/>
          </p:cNvSpPr>
          <p:nvPr/>
        </p:nvSpPr>
        <p:spPr>
          <a:xfrm>
            <a:off x="1774290" y="2275775"/>
            <a:ext cx="4806792" cy="51307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Famiglia e amici 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1D785C3-9C2F-4216-AEEF-A83E7D637BB1}"/>
              </a:ext>
            </a:extLst>
          </p:cNvPr>
          <p:cNvCxnSpPr>
            <a:cxnSpLocks/>
          </p:cNvCxnSpPr>
          <p:nvPr/>
        </p:nvCxnSpPr>
        <p:spPr>
          <a:xfrm>
            <a:off x="1774294" y="2868343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hlinkClick r:id="" action="ppaction://noaction"/>
            <a:extLst>
              <a:ext uri="{FF2B5EF4-FFF2-40B4-BE49-F238E27FC236}">
                <a16:creationId xmlns:a16="http://schemas.microsoft.com/office/drawing/2014/main" id="{F9779888-AF7E-4C03-B038-C0053E7046A0}"/>
              </a:ext>
            </a:extLst>
          </p:cNvPr>
          <p:cNvSpPr txBox="1">
            <a:spLocks/>
          </p:cNvSpPr>
          <p:nvPr/>
        </p:nvSpPr>
        <p:spPr>
          <a:xfrm>
            <a:off x="1774283" y="3001579"/>
            <a:ext cx="4806792" cy="392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Relazioni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E878706-534F-4F95-935D-9BD8A3C675DE}"/>
              </a:ext>
            </a:extLst>
          </p:cNvPr>
          <p:cNvCxnSpPr>
            <a:cxnSpLocks/>
          </p:cNvCxnSpPr>
          <p:nvPr/>
        </p:nvCxnSpPr>
        <p:spPr>
          <a:xfrm>
            <a:off x="1774287" y="3559825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hlinkClick r:id="" action="ppaction://noaction"/>
            <a:extLst>
              <a:ext uri="{FF2B5EF4-FFF2-40B4-BE49-F238E27FC236}">
                <a16:creationId xmlns:a16="http://schemas.microsoft.com/office/drawing/2014/main" id="{3F61CE4D-F6C6-4686-BE3C-D7C6587582AF}"/>
              </a:ext>
            </a:extLst>
          </p:cNvPr>
          <p:cNvSpPr txBox="1">
            <a:spLocks/>
          </p:cNvSpPr>
          <p:nvPr/>
        </p:nvSpPr>
        <p:spPr>
          <a:xfrm>
            <a:off x="1774306" y="3668986"/>
            <a:ext cx="4806792" cy="48940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3845" b="1" spc="54">
                <a:solidFill>
                  <a:prstClr val="black"/>
                </a:solidFill>
                <a:latin typeface="Arial Narrow"/>
              </a:rPr>
              <a:t> Salute fisica precaria</a:t>
            </a:r>
            <a:endParaRPr lang="en-GB" sz="3360" b="1" spc="6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93B3749-A89D-45C6-A4E2-1E99CB5C6B1D}"/>
              </a:ext>
            </a:extLst>
          </p:cNvPr>
          <p:cNvCxnSpPr>
            <a:cxnSpLocks/>
          </p:cNvCxnSpPr>
          <p:nvPr/>
        </p:nvCxnSpPr>
        <p:spPr>
          <a:xfrm>
            <a:off x="1774310" y="4251307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hlinkClick r:id="" action="ppaction://noaction"/>
            <a:extLst>
              <a:ext uri="{FF2B5EF4-FFF2-40B4-BE49-F238E27FC236}">
                <a16:creationId xmlns:a16="http://schemas.microsoft.com/office/drawing/2014/main" id="{559A8AA0-A3C4-42EB-9A89-E0BBF323C45D}"/>
              </a:ext>
            </a:extLst>
          </p:cNvPr>
          <p:cNvSpPr txBox="1">
            <a:spLocks/>
          </p:cNvSpPr>
          <p:nvPr/>
        </p:nvSpPr>
        <p:spPr>
          <a:xfrm>
            <a:off x="7047163" y="915820"/>
            <a:ext cx="4806792" cy="392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Lutto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AAEF573-CFAC-4590-BC1C-60903BE0C71B}"/>
              </a:ext>
            </a:extLst>
          </p:cNvPr>
          <p:cNvCxnSpPr>
            <a:cxnSpLocks/>
          </p:cNvCxnSpPr>
          <p:nvPr/>
        </p:nvCxnSpPr>
        <p:spPr>
          <a:xfrm>
            <a:off x="7047167" y="1468688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itle 1">
            <a:hlinkClick r:id="" action="ppaction://noaction"/>
            <a:extLst>
              <a:ext uri="{FF2B5EF4-FFF2-40B4-BE49-F238E27FC236}">
                <a16:creationId xmlns:a16="http://schemas.microsoft.com/office/drawing/2014/main" id="{61CB211A-FC03-475B-8304-DE1E8153C39F}"/>
              </a:ext>
            </a:extLst>
          </p:cNvPr>
          <p:cNvSpPr txBox="1">
            <a:spLocks/>
          </p:cNvSpPr>
          <p:nvPr/>
        </p:nvSpPr>
        <p:spPr>
          <a:xfrm>
            <a:off x="7047181" y="1578483"/>
            <a:ext cx="4806792" cy="392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Divorzio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94FDB9-0BDD-4375-AE2B-053748CD1ED0}"/>
              </a:ext>
            </a:extLst>
          </p:cNvPr>
          <p:cNvCxnSpPr>
            <a:cxnSpLocks/>
          </p:cNvCxnSpPr>
          <p:nvPr/>
        </p:nvCxnSpPr>
        <p:spPr>
          <a:xfrm>
            <a:off x="7047159" y="2160170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itle 1">
            <a:hlinkClick r:id="" action="ppaction://noaction"/>
            <a:extLst>
              <a:ext uri="{FF2B5EF4-FFF2-40B4-BE49-F238E27FC236}">
                <a16:creationId xmlns:a16="http://schemas.microsoft.com/office/drawing/2014/main" id="{8498FDFD-2DD7-4BCB-85B3-1E30573F8D68}"/>
              </a:ext>
            </a:extLst>
          </p:cNvPr>
          <p:cNvSpPr txBox="1">
            <a:spLocks/>
          </p:cNvSpPr>
          <p:nvPr/>
        </p:nvSpPr>
        <p:spPr>
          <a:xfrm>
            <a:off x="7047156" y="2287216"/>
            <a:ext cx="4806792" cy="392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Viaggi 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C8C84D-328E-4484-831D-4B811A75216F}"/>
              </a:ext>
            </a:extLst>
          </p:cNvPr>
          <p:cNvCxnSpPr>
            <a:cxnSpLocks/>
          </p:cNvCxnSpPr>
          <p:nvPr/>
        </p:nvCxnSpPr>
        <p:spPr>
          <a:xfrm>
            <a:off x="7047159" y="2868343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hlinkClick r:id="" action="ppaction://noaction"/>
            <a:extLst>
              <a:ext uri="{FF2B5EF4-FFF2-40B4-BE49-F238E27FC236}">
                <a16:creationId xmlns:a16="http://schemas.microsoft.com/office/drawing/2014/main" id="{D8A94A87-FC6D-4611-8632-D5EA730C586B}"/>
              </a:ext>
            </a:extLst>
          </p:cNvPr>
          <p:cNvSpPr txBox="1">
            <a:spLocks/>
          </p:cNvSpPr>
          <p:nvPr/>
        </p:nvSpPr>
        <p:spPr>
          <a:xfrm>
            <a:off x="7047148" y="2975637"/>
            <a:ext cx="4806792" cy="392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Trasloco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B4BB3FF-C382-46C1-B11C-F3894E800E8C}"/>
              </a:ext>
            </a:extLst>
          </p:cNvPr>
          <p:cNvCxnSpPr>
            <a:cxnSpLocks/>
          </p:cNvCxnSpPr>
          <p:nvPr/>
        </p:nvCxnSpPr>
        <p:spPr>
          <a:xfrm>
            <a:off x="7047152" y="3559825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hlinkClick r:id="" action="ppaction://noaction"/>
            <a:extLst>
              <a:ext uri="{FF2B5EF4-FFF2-40B4-BE49-F238E27FC236}">
                <a16:creationId xmlns:a16="http://schemas.microsoft.com/office/drawing/2014/main" id="{36F6D71E-3760-4EAC-B83A-9C0D3B5A9694}"/>
              </a:ext>
            </a:extLst>
          </p:cNvPr>
          <p:cNvSpPr txBox="1">
            <a:spLocks/>
          </p:cNvSpPr>
          <p:nvPr/>
        </p:nvSpPr>
        <p:spPr>
          <a:xfrm>
            <a:off x="7047178" y="3681105"/>
            <a:ext cx="4806792" cy="392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Bullismo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925C28-A1E6-41CD-BA4A-2579AA78FBC6}"/>
              </a:ext>
            </a:extLst>
          </p:cNvPr>
          <p:cNvCxnSpPr>
            <a:cxnSpLocks/>
          </p:cNvCxnSpPr>
          <p:nvPr/>
        </p:nvCxnSpPr>
        <p:spPr>
          <a:xfrm>
            <a:off x="7047174" y="4251307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hlinkClick r:id="" action="ppaction://noaction"/>
            <a:extLst>
              <a:ext uri="{FF2B5EF4-FFF2-40B4-BE49-F238E27FC236}">
                <a16:creationId xmlns:a16="http://schemas.microsoft.com/office/drawing/2014/main" id="{6D632677-0C4A-4654-B521-82F4380BEC08}"/>
              </a:ext>
            </a:extLst>
          </p:cNvPr>
          <p:cNvSpPr txBox="1">
            <a:spLocks/>
          </p:cNvSpPr>
          <p:nvPr/>
        </p:nvSpPr>
        <p:spPr>
          <a:xfrm>
            <a:off x="1774309" y="4379545"/>
            <a:ext cx="4806792" cy="4707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Comportamento scorretto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1FAD702-BE8A-4B48-8EA7-D3226FE9FF1A}"/>
              </a:ext>
            </a:extLst>
          </p:cNvPr>
          <p:cNvCxnSpPr>
            <a:cxnSpLocks/>
          </p:cNvCxnSpPr>
          <p:nvPr/>
        </p:nvCxnSpPr>
        <p:spPr>
          <a:xfrm>
            <a:off x="1774312" y="4958852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hlinkClick r:id="" action="ppaction://noaction"/>
            <a:extLst>
              <a:ext uri="{FF2B5EF4-FFF2-40B4-BE49-F238E27FC236}">
                <a16:creationId xmlns:a16="http://schemas.microsoft.com/office/drawing/2014/main" id="{BD31CC04-FF8B-474C-A020-B7B443026B41}"/>
              </a:ext>
            </a:extLst>
          </p:cNvPr>
          <p:cNvSpPr txBox="1">
            <a:spLocks/>
          </p:cNvSpPr>
          <p:nvPr/>
        </p:nvSpPr>
        <p:spPr>
          <a:xfrm>
            <a:off x="7047181" y="4367530"/>
            <a:ext cx="4806792" cy="392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spc="54">
                <a:solidFill>
                  <a:srgbClr val="555555"/>
                </a:solidFill>
                <a:latin typeface="Arial Narrow"/>
              </a:rPr>
              <a:t>• 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Problemi personali a</a:t>
            </a:r>
            <a:r>
              <a:rPr lang="en-GB" sz="2990" b="1" spc="54">
                <a:solidFill>
                  <a:srgbClr val="00598D"/>
                </a:solidFill>
                <a:latin typeface="Arial Narrow"/>
              </a:rPr>
              <a:t> </a:t>
            </a:r>
            <a:endParaRPr lang="en-GB" sz="3360" b="1" spc="6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9777C33-1BDF-47F6-AAC1-AF0A28F655E0}"/>
              </a:ext>
            </a:extLst>
          </p:cNvPr>
          <p:cNvCxnSpPr>
            <a:cxnSpLocks/>
          </p:cNvCxnSpPr>
          <p:nvPr/>
        </p:nvCxnSpPr>
        <p:spPr>
          <a:xfrm>
            <a:off x="7047178" y="4958852"/>
            <a:ext cx="48067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D7888-90D8-843A-D2BE-53F822EC348B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C1890D-13D3-5208-4BA2-86F08F6F9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B4882-C295-49D7-AE05-042604204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755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7" grpId="0"/>
      <p:bldP spid="49" grpId="0"/>
      <p:bldP spid="51" grpId="0"/>
      <p:bldP spid="53" grpId="0"/>
      <p:bldP spid="55" grpId="0"/>
      <p:bldP spid="57" grpId="0"/>
      <p:bldP spid="59" grpId="0"/>
      <p:bldP spid="61" grpId="0"/>
      <p:bldP spid="63" grpId="0"/>
      <p:bldP spid="78" grpId="0"/>
      <p:bldP spid="80" grpId="0"/>
    </p:bldLst>
  </p:timing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27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29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3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8323D15D-2224-4835-BA1C-14F11B8C0D5E}"/>
              </a:ext>
            </a:extLst>
          </p:cNvPr>
          <p:cNvSpPr txBox="1">
            <a:spLocks/>
          </p:cNvSpPr>
          <p:nvPr/>
        </p:nvSpPr>
        <p:spPr>
          <a:xfrm>
            <a:off x="2782406" y="1309568"/>
            <a:ext cx="4871580" cy="57538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GLI EFFETTI DELLO STRESS</a:t>
            </a:r>
            <a:endParaRPr lang="en-US" sz="3360" b="1" i="1" cap="all" spc="9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0" name="Title 1">
            <a:hlinkClick r:id="" action="ppaction://noaction"/>
            <a:extLst>
              <a:ext uri="{FF2B5EF4-FFF2-40B4-BE49-F238E27FC236}">
                <a16:creationId xmlns:a16="http://schemas.microsoft.com/office/drawing/2014/main" id="{285FE53D-E911-4ED6-A100-2EDC1AA4AA47}"/>
              </a:ext>
            </a:extLst>
          </p:cNvPr>
          <p:cNvSpPr txBox="1">
            <a:spLocks/>
          </p:cNvSpPr>
          <p:nvPr/>
        </p:nvSpPr>
        <p:spPr>
          <a:xfrm>
            <a:off x="2782410" y="2730122"/>
            <a:ext cx="3467674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Ansia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A0F20A0-50F1-4687-8260-01246CEBF30F}"/>
              </a:ext>
            </a:extLst>
          </p:cNvPr>
          <p:cNvCxnSpPr>
            <a:cxnSpLocks/>
          </p:cNvCxnSpPr>
          <p:nvPr/>
        </p:nvCxnSpPr>
        <p:spPr>
          <a:xfrm>
            <a:off x="2782408" y="3317266"/>
            <a:ext cx="346767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hlinkClick r:id="" action="ppaction://noaction"/>
            <a:extLst>
              <a:ext uri="{FF2B5EF4-FFF2-40B4-BE49-F238E27FC236}">
                <a16:creationId xmlns:a16="http://schemas.microsoft.com/office/drawing/2014/main" id="{C34296BB-27B4-42DF-A052-8426C2D4B92B}"/>
              </a:ext>
            </a:extLst>
          </p:cNvPr>
          <p:cNvSpPr txBox="1">
            <a:spLocks/>
          </p:cNvSpPr>
          <p:nvPr/>
        </p:nvSpPr>
        <p:spPr>
          <a:xfrm>
            <a:off x="2782409" y="2005690"/>
            <a:ext cx="8739031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360" b="1" spc="60" dirty="0">
                <a:solidFill>
                  <a:srgbClr val="009ED5"/>
                </a:solidFill>
                <a:latin typeface="Arial Narrow"/>
                <a:cs typeface="Arial Narrow"/>
              </a:rPr>
              <a:t>Come una persona può sentirsi mentalmente ed emotivamente:</a:t>
            </a:r>
          </a:p>
        </p:txBody>
      </p:sp>
      <p:sp>
        <p:nvSpPr>
          <p:cNvPr id="43" name="Title 1">
            <a:hlinkClick r:id="" action="ppaction://noaction"/>
            <a:extLst>
              <a:ext uri="{FF2B5EF4-FFF2-40B4-BE49-F238E27FC236}">
                <a16:creationId xmlns:a16="http://schemas.microsoft.com/office/drawing/2014/main" id="{DCEC38D6-7DBA-4E5E-98A7-7DE87F2E09F2}"/>
              </a:ext>
            </a:extLst>
          </p:cNvPr>
          <p:cNvSpPr txBox="1">
            <a:spLocks/>
          </p:cNvSpPr>
          <p:nvPr/>
        </p:nvSpPr>
        <p:spPr>
          <a:xfrm>
            <a:off x="2782408" y="3460512"/>
            <a:ext cx="3467675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Bassa autostima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589348C-BC8B-4A26-98FA-86945E18B378}"/>
              </a:ext>
            </a:extLst>
          </p:cNvPr>
          <p:cNvCxnSpPr>
            <a:cxnSpLocks/>
          </p:cNvCxnSpPr>
          <p:nvPr/>
        </p:nvCxnSpPr>
        <p:spPr>
          <a:xfrm>
            <a:off x="2782409" y="4068968"/>
            <a:ext cx="346767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itle 1">
            <a:hlinkClick r:id="" action="ppaction://noaction"/>
            <a:extLst>
              <a:ext uri="{FF2B5EF4-FFF2-40B4-BE49-F238E27FC236}">
                <a16:creationId xmlns:a16="http://schemas.microsoft.com/office/drawing/2014/main" id="{3040F149-19ED-493E-B82B-F0B1E73B0F84}"/>
              </a:ext>
            </a:extLst>
          </p:cNvPr>
          <p:cNvSpPr txBox="1">
            <a:spLocks/>
          </p:cNvSpPr>
          <p:nvPr/>
        </p:nvSpPr>
        <p:spPr>
          <a:xfrm>
            <a:off x="2782405" y="4222466"/>
            <a:ext cx="3467678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Sopraffatto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67D77B-042B-47FA-9230-449501E6BF39}"/>
              </a:ext>
            </a:extLst>
          </p:cNvPr>
          <p:cNvCxnSpPr>
            <a:cxnSpLocks/>
          </p:cNvCxnSpPr>
          <p:nvPr/>
        </p:nvCxnSpPr>
        <p:spPr>
          <a:xfrm>
            <a:off x="2782407" y="4830923"/>
            <a:ext cx="34676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hlinkClick r:id="" action="ppaction://noaction"/>
            <a:extLst>
              <a:ext uri="{FF2B5EF4-FFF2-40B4-BE49-F238E27FC236}">
                <a16:creationId xmlns:a16="http://schemas.microsoft.com/office/drawing/2014/main" id="{B8DB9A2A-44C7-44B3-9CC1-797AAEBC89BC}"/>
              </a:ext>
            </a:extLst>
          </p:cNvPr>
          <p:cNvSpPr txBox="1">
            <a:spLocks/>
          </p:cNvSpPr>
          <p:nvPr/>
        </p:nvSpPr>
        <p:spPr>
          <a:xfrm>
            <a:off x="2782410" y="4964355"/>
            <a:ext cx="3467674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Rabbia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A758CF2-4CE4-4F39-9956-410B767510F1}"/>
              </a:ext>
            </a:extLst>
          </p:cNvPr>
          <p:cNvCxnSpPr>
            <a:cxnSpLocks/>
          </p:cNvCxnSpPr>
          <p:nvPr/>
        </p:nvCxnSpPr>
        <p:spPr>
          <a:xfrm>
            <a:off x="2782410" y="5570905"/>
            <a:ext cx="346767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hlinkClick r:id="" action="ppaction://noaction"/>
            <a:extLst>
              <a:ext uri="{FF2B5EF4-FFF2-40B4-BE49-F238E27FC236}">
                <a16:creationId xmlns:a16="http://schemas.microsoft.com/office/drawing/2014/main" id="{DD2497C8-C086-409F-A46D-2EF88151D8B2}"/>
              </a:ext>
            </a:extLst>
          </p:cNvPr>
          <p:cNvSpPr txBox="1">
            <a:spLocks/>
          </p:cNvSpPr>
          <p:nvPr/>
        </p:nvSpPr>
        <p:spPr>
          <a:xfrm>
            <a:off x="2782405" y="5720802"/>
            <a:ext cx="3467674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Triste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501D5E0-7961-49FC-A7E1-26175F7E1292}"/>
              </a:ext>
            </a:extLst>
          </p:cNvPr>
          <p:cNvCxnSpPr>
            <a:cxnSpLocks/>
          </p:cNvCxnSpPr>
          <p:nvPr/>
        </p:nvCxnSpPr>
        <p:spPr>
          <a:xfrm>
            <a:off x="2782405" y="6328681"/>
            <a:ext cx="34676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hlinkClick r:id="" action="ppaction://noaction"/>
            <a:extLst>
              <a:ext uri="{FF2B5EF4-FFF2-40B4-BE49-F238E27FC236}">
                <a16:creationId xmlns:a16="http://schemas.microsoft.com/office/drawing/2014/main" id="{8C4C9224-7087-4FFD-A99A-A684804C13B1}"/>
              </a:ext>
            </a:extLst>
          </p:cNvPr>
          <p:cNvSpPr txBox="1">
            <a:spLocks/>
          </p:cNvSpPr>
          <p:nvPr/>
        </p:nvSpPr>
        <p:spPr>
          <a:xfrm>
            <a:off x="6888046" y="2745447"/>
            <a:ext cx="4236001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Preoccupazione costante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7F8AF29-409E-4AAB-9E8B-690967D8AC22}"/>
              </a:ext>
            </a:extLst>
          </p:cNvPr>
          <p:cNvCxnSpPr>
            <a:cxnSpLocks/>
          </p:cNvCxnSpPr>
          <p:nvPr/>
        </p:nvCxnSpPr>
        <p:spPr>
          <a:xfrm>
            <a:off x="6888045" y="3315751"/>
            <a:ext cx="423600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hlinkClick r:id="" action="ppaction://noaction"/>
            <a:extLst>
              <a:ext uri="{FF2B5EF4-FFF2-40B4-BE49-F238E27FC236}">
                <a16:creationId xmlns:a16="http://schemas.microsoft.com/office/drawing/2014/main" id="{842C88A2-2109-4AE2-A996-3ACF421387E9}"/>
              </a:ext>
            </a:extLst>
          </p:cNvPr>
          <p:cNvSpPr txBox="1">
            <a:spLocks/>
          </p:cNvSpPr>
          <p:nvPr/>
        </p:nvSpPr>
        <p:spPr>
          <a:xfrm>
            <a:off x="6888045" y="3460327"/>
            <a:ext cx="4236001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Mancanza di concentrazione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5B17311-A4F1-44E3-A282-C913DAD2F1B0}"/>
              </a:ext>
            </a:extLst>
          </p:cNvPr>
          <p:cNvCxnSpPr>
            <a:cxnSpLocks/>
          </p:cNvCxnSpPr>
          <p:nvPr/>
        </p:nvCxnSpPr>
        <p:spPr>
          <a:xfrm>
            <a:off x="6888046" y="4081543"/>
            <a:ext cx="423600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hlinkClick r:id="" action="ppaction://noaction"/>
            <a:extLst>
              <a:ext uri="{FF2B5EF4-FFF2-40B4-BE49-F238E27FC236}">
                <a16:creationId xmlns:a16="http://schemas.microsoft.com/office/drawing/2014/main" id="{C6304CBB-D969-4123-AF90-744DE2B869CA}"/>
              </a:ext>
            </a:extLst>
          </p:cNvPr>
          <p:cNvSpPr txBox="1">
            <a:spLocks/>
          </p:cNvSpPr>
          <p:nvPr/>
        </p:nvSpPr>
        <p:spPr>
          <a:xfrm>
            <a:off x="6888043" y="4235041"/>
            <a:ext cx="4236001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Difficoltà nel prendere decisioni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FDFD2CE-AD9B-4EDC-8426-B9BECC4CAC35}"/>
              </a:ext>
            </a:extLst>
          </p:cNvPr>
          <p:cNvCxnSpPr>
            <a:cxnSpLocks/>
          </p:cNvCxnSpPr>
          <p:nvPr/>
        </p:nvCxnSpPr>
        <p:spPr>
          <a:xfrm>
            <a:off x="6888043" y="4843498"/>
            <a:ext cx="423600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itle 1">
            <a:hlinkClick r:id="" action="ppaction://noaction"/>
            <a:extLst>
              <a:ext uri="{FF2B5EF4-FFF2-40B4-BE49-F238E27FC236}">
                <a16:creationId xmlns:a16="http://schemas.microsoft.com/office/drawing/2014/main" id="{96F7E253-EE04-4302-AB34-9438145171E3}"/>
              </a:ext>
            </a:extLst>
          </p:cNvPr>
          <p:cNvSpPr txBox="1">
            <a:spLocks/>
          </p:cNvSpPr>
          <p:nvPr/>
        </p:nvSpPr>
        <p:spPr>
          <a:xfrm>
            <a:off x="6888046" y="4988360"/>
            <a:ext cx="4235996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Pensieri frenetici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78AE4C5-DE5A-4380-8D53-FD8E5DE70B5F}"/>
              </a:ext>
            </a:extLst>
          </p:cNvPr>
          <p:cNvCxnSpPr>
            <a:cxnSpLocks/>
          </p:cNvCxnSpPr>
          <p:nvPr/>
        </p:nvCxnSpPr>
        <p:spPr>
          <a:xfrm>
            <a:off x="6888048" y="5583480"/>
            <a:ext cx="423600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itle 1">
            <a:hlinkClick r:id="" action="ppaction://noaction"/>
            <a:extLst>
              <a:ext uri="{FF2B5EF4-FFF2-40B4-BE49-F238E27FC236}">
                <a16:creationId xmlns:a16="http://schemas.microsoft.com/office/drawing/2014/main" id="{C61A475C-F7F2-435E-B3E0-428D8B63962F}"/>
              </a:ext>
            </a:extLst>
          </p:cNvPr>
          <p:cNvSpPr txBox="1">
            <a:spLocks/>
          </p:cNvSpPr>
          <p:nvPr/>
        </p:nvSpPr>
        <p:spPr>
          <a:xfrm>
            <a:off x="6890423" y="5746136"/>
            <a:ext cx="4233619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Frustrazione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A915CA8-C219-47A5-AD4B-E0DD0E08EBB2}"/>
              </a:ext>
            </a:extLst>
          </p:cNvPr>
          <p:cNvCxnSpPr>
            <a:cxnSpLocks/>
          </p:cNvCxnSpPr>
          <p:nvPr/>
        </p:nvCxnSpPr>
        <p:spPr>
          <a:xfrm>
            <a:off x="6890424" y="6341256"/>
            <a:ext cx="423600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707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7" grpId="0"/>
      <p:bldP spid="59" grpId="0"/>
    </p:bldLst>
  </p:timing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28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29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3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C3A25771-EE1C-43DA-A0A4-908011F9CF18}"/>
              </a:ext>
            </a:extLst>
          </p:cNvPr>
          <p:cNvSpPr txBox="1">
            <a:spLocks/>
          </p:cNvSpPr>
          <p:nvPr/>
        </p:nvSpPr>
        <p:spPr>
          <a:xfrm>
            <a:off x="2293923" y="1309568"/>
            <a:ext cx="6254653" cy="57538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GLI EFFETTI DELLO STRESS (</a:t>
            </a:r>
            <a:r>
              <a:rPr lang="en-US" sz="1920" b="1" i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continua)</a:t>
            </a:r>
            <a:endParaRPr lang="en-US" sz="3360" b="1" i="1" cap="all" spc="9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4" name="Title 1">
            <a:hlinkClick r:id="" action="ppaction://noaction"/>
            <a:extLst>
              <a:ext uri="{FF2B5EF4-FFF2-40B4-BE49-F238E27FC236}">
                <a16:creationId xmlns:a16="http://schemas.microsoft.com/office/drawing/2014/main" id="{488B76AB-64C5-410B-9329-71EDD4043C0D}"/>
              </a:ext>
            </a:extLst>
          </p:cNvPr>
          <p:cNvSpPr txBox="1">
            <a:spLocks/>
          </p:cNvSpPr>
          <p:nvPr/>
        </p:nvSpPr>
        <p:spPr>
          <a:xfrm>
            <a:off x="2293928" y="2005690"/>
            <a:ext cx="3134720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360" b="1" spc="60" dirty="0">
                <a:solidFill>
                  <a:srgbClr val="009ED5"/>
                </a:solidFill>
                <a:latin typeface="Arial Narrow"/>
                <a:cs typeface="Arial Narrow"/>
              </a:rPr>
              <a:t>Effetti fisici: </a:t>
            </a:r>
          </a:p>
        </p:txBody>
      </p:sp>
      <p:sp>
        <p:nvSpPr>
          <p:cNvPr id="36" name="Title 1">
            <a:hlinkClick r:id="" action="ppaction://noaction"/>
            <a:extLst>
              <a:ext uri="{FF2B5EF4-FFF2-40B4-BE49-F238E27FC236}">
                <a16:creationId xmlns:a16="http://schemas.microsoft.com/office/drawing/2014/main" id="{21A499DA-B144-4AA0-9585-47A794169D4E}"/>
              </a:ext>
            </a:extLst>
          </p:cNvPr>
          <p:cNvSpPr txBox="1">
            <a:spLocks/>
          </p:cNvSpPr>
          <p:nvPr/>
        </p:nvSpPr>
        <p:spPr>
          <a:xfrm>
            <a:off x="7003573" y="2010242"/>
            <a:ext cx="3709345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360" b="1" spc="60" dirty="0">
                <a:solidFill>
                  <a:srgbClr val="009ED5"/>
                </a:solidFill>
                <a:latin typeface="Arial Narrow"/>
                <a:cs typeface="Arial Narrow"/>
              </a:rPr>
              <a:t>Effetti comportamentali:</a:t>
            </a:r>
          </a:p>
        </p:txBody>
      </p:sp>
      <p:sp>
        <p:nvSpPr>
          <p:cNvPr id="37" name="Title 1">
            <a:hlinkClick r:id="" action="ppaction://noaction"/>
            <a:extLst>
              <a:ext uri="{FF2B5EF4-FFF2-40B4-BE49-F238E27FC236}">
                <a16:creationId xmlns:a16="http://schemas.microsoft.com/office/drawing/2014/main" id="{B9627FD1-2288-422C-A84C-EB9624FB2667}"/>
              </a:ext>
            </a:extLst>
          </p:cNvPr>
          <p:cNvSpPr txBox="1">
            <a:spLocks/>
          </p:cNvSpPr>
          <p:nvPr/>
        </p:nvSpPr>
        <p:spPr>
          <a:xfrm>
            <a:off x="2293932" y="2730122"/>
            <a:ext cx="4189885" cy="43153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Mal di testa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ACA9E7-2C6B-4868-B37F-F3F7F40ADB90}"/>
              </a:ext>
            </a:extLst>
          </p:cNvPr>
          <p:cNvCxnSpPr>
            <a:cxnSpLocks/>
          </p:cNvCxnSpPr>
          <p:nvPr/>
        </p:nvCxnSpPr>
        <p:spPr>
          <a:xfrm>
            <a:off x="2293930" y="3243276"/>
            <a:ext cx="4189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itle 1">
            <a:hlinkClick r:id="" action="ppaction://noaction"/>
            <a:extLst>
              <a:ext uri="{FF2B5EF4-FFF2-40B4-BE49-F238E27FC236}">
                <a16:creationId xmlns:a16="http://schemas.microsoft.com/office/drawing/2014/main" id="{EB0ECBBE-DA1B-4AA1-9FFA-F745C2C536A3}"/>
              </a:ext>
            </a:extLst>
          </p:cNvPr>
          <p:cNvSpPr txBox="1">
            <a:spLocks/>
          </p:cNvSpPr>
          <p:nvPr/>
        </p:nvSpPr>
        <p:spPr>
          <a:xfrm>
            <a:off x="2293932" y="3368287"/>
            <a:ext cx="4189884" cy="42500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Stanchezza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49A673-2B6D-409E-9D91-D0AFB0EF48CD}"/>
              </a:ext>
            </a:extLst>
          </p:cNvPr>
          <p:cNvCxnSpPr>
            <a:cxnSpLocks/>
          </p:cNvCxnSpPr>
          <p:nvPr/>
        </p:nvCxnSpPr>
        <p:spPr>
          <a:xfrm>
            <a:off x="2293931" y="3889355"/>
            <a:ext cx="41898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hlinkClick r:id="" action="ppaction://noaction"/>
            <a:extLst>
              <a:ext uri="{FF2B5EF4-FFF2-40B4-BE49-F238E27FC236}">
                <a16:creationId xmlns:a16="http://schemas.microsoft.com/office/drawing/2014/main" id="{FF9A1BD6-051B-4AAC-83DA-26A066C3D9CE}"/>
              </a:ext>
            </a:extLst>
          </p:cNvPr>
          <p:cNvSpPr txBox="1">
            <a:spLocks/>
          </p:cNvSpPr>
          <p:nvPr/>
        </p:nvSpPr>
        <p:spPr>
          <a:xfrm>
            <a:off x="2293927" y="4016984"/>
            <a:ext cx="4189884" cy="45825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Tensione muscolare e dolore toracico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0AEE66-539B-4B4A-9A2E-70D58388750B}"/>
              </a:ext>
            </a:extLst>
          </p:cNvPr>
          <p:cNvCxnSpPr>
            <a:cxnSpLocks/>
          </p:cNvCxnSpPr>
          <p:nvPr/>
        </p:nvCxnSpPr>
        <p:spPr>
          <a:xfrm>
            <a:off x="2293928" y="4542422"/>
            <a:ext cx="418988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hlinkClick r:id="" action="ppaction://noaction"/>
            <a:extLst>
              <a:ext uri="{FF2B5EF4-FFF2-40B4-BE49-F238E27FC236}">
                <a16:creationId xmlns:a16="http://schemas.microsoft.com/office/drawing/2014/main" id="{36901C75-0A2E-4B93-8E9B-F4A478D754C4}"/>
              </a:ext>
            </a:extLst>
          </p:cNvPr>
          <p:cNvSpPr txBox="1">
            <a:spLocks/>
          </p:cNvSpPr>
          <p:nvPr/>
        </p:nvSpPr>
        <p:spPr>
          <a:xfrm>
            <a:off x="2293937" y="4660516"/>
            <a:ext cx="4189874" cy="44882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US" sz="2640" spc="60" dirty="0">
                <a:solidFill>
                  <a:prstClr val="black"/>
                </a:solidFill>
                <a:latin typeface="Arial Narrow"/>
                <a:cs typeface="Arial Narrow"/>
              </a:rPr>
              <a:t>Nausea e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vertigini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4630DC-F361-4E47-A29E-B91A688C0337}"/>
              </a:ext>
            </a:extLst>
          </p:cNvPr>
          <p:cNvCxnSpPr>
            <a:cxnSpLocks/>
          </p:cNvCxnSpPr>
          <p:nvPr/>
        </p:nvCxnSpPr>
        <p:spPr>
          <a:xfrm>
            <a:off x="2293933" y="5190965"/>
            <a:ext cx="418988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itle 1">
            <a:hlinkClick r:id="" action="ppaction://noaction"/>
            <a:extLst>
              <a:ext uri="{FF2B5EF4-FFF2-40B4-BE49-F238E27FC236}">
                <a16:creationId xmlns:a16="http://schemas.microsoft.com/office/drawing/2014/main" id="{D661148D-DE1D-46F6-85D6-852B7235AFF7}"/>
              </a:ext>
            </a:extLst>
          </p:cNvPr>
          <p:cNvSpPr txBox="1">
            <a:spLocks/>
          </p:cNvSpPr>
          <p:nvPr/>
        </p:nvSpPr>
        <p:spPr>
          <a:xfrm>
            <a:off x="2293932" y="5320431"/>
            <a:ext cx="4189885" cy="45825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Respirazione superficiale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763DD1-AAB1-4978-BE6F-DF532AC3EFCD}"/>
              </a:ext>
            </a:extLst>
          </p:cNvPr>
          <p:cNvCxnSpPr>
            <a:cxnSpLocks/>
          </p:cNvCxnSpPr>
          <p:nvPr/>
        </p:nvCxnSpPr>
        <p:spPr>
          <a:xfrm>
            <a:off x="2293928" y="5857301"/>
            <a:ext cx="418989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hlinkClick r:id="" action="ppaction://noaction"/>
            <a:extLst>
              <a:ext uri="{FF2B5EF4-FFF2-40B4-BE49-F238E27FC236}">
                <a16:creationId xmlns:a16="http://schemas.microsoft.com/office/drawing/2014/main" id="{29833F4E-73D5-446D-BB62-FFE3AEE31276}"/>
              </a:ext>
            </a:extLst>
          </p:cNvPr>
          <p:cNvSpPr txBox="1">
            <a:spLocks/>
          </p:cNvSpPr>
          <p:nvPr/>
        </p:nvSpPr>
        <p:spPr>
          <a:xfrm>
            <a:off x="2293936" y="5972329"/>
            <a:ext cx="4189880" cy="40922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Pressione alta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04C079D-C9AE-4982-AA83-1C637C951585}"/>
              </a:ext>
            </a:extLst>
          </p:cNvPr>
          <p:cNvCxnSpPr>
            <a:cxnSpLocks/>
          </p:cNvCxnSpPr>
          <p:nvPr/>
        </p:nvCxnSpPr>
        <p:spPr>
          <a:xfrm>
            <a:off x="2293933" y="6512207"/>
            <a:ext cx="418988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hlinkClick r:id="" action="ppaction://noaction"/>
            <a:extLst>
              <a:ext uri="{FF2B5EF4-FFF2-40B4-BE49-F238E27FC236}">
                <a16:creationId xmlns:a16="http://schemas.microsoft.com/office/drawing/2014/main" id="{04D42D8D-D339-4FCD-82DE-EA2E47E74B5D}"/>
              </a:ext>
            </a:extLst>
          </p:cNvPr>
          <p:cNvSpPr txBox="1">
            <a:spLocks/>
          </p:cNvSpPr>
          <p:nvPr/>
        </p:nvSpPr>
        <p:spPr>
          <a:xfrm>
            <a:off x="7003576" y="2735099"/>
            <a:ext cx="5413012" cy="43461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Scoppi d'ira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191B8B1-B894-416F-9602-18F8FB6FB956}"/>
              </a:ext>
            </a:extLst>
          </p:cNvPr>
          <p:cNvCxnSpPr>
            <a:cxnSpLocks/>
          </p:cNvCxnSpPr>
          <p:nvPr/>
        </p:nvCxnSpPr>
        <p:spPr>
          <a:xfrm>
            <a:off x="7003575" y="3248252"/>
            <a:ext cx="541301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itle 1">
            <a:hlinkClick r:id="" action="ppaction://noaction"/>
            <a:extLst>
              <a:ext uri="{FF2B5EF4-FFF2-40B4-BE49-F238E27FC236}">
                <a16:creationId xmlns:a16="http://schemas.microsoft.com/office/drawing/2014/main" id="{E8FC31F8-0675-454B-AB75-8D330140A607}"/>
              </a:ext>
            </a:extLst>
          </p:cNvPr>
          <p:cNvSpPr txBox="1">
            <a:spLocks/>
          </p:cNvSpPr>
          <p:nvPr/>
        </p:nvSpPr>
        <p:spPr>
          <a:xfrm>
            <a:off x="7003577" y="3358825"/>
            <a:ext cx="5413010" cy="45943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Irrequietezza e preoccupazione costante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F0F09AC-8B41-46F5-A7E1-CE69BFBAF978}"/>
              </a:ext>
            </a:extLst>
          </p:cNvPr>
          <p:cNvCxnSpPr>
            <a:cxnSpLocks/>
          </p:cNvCxnSpPr>
          <p:nvPr/>
        </p:nvCxnSpPr>
        <p:spPr>
          <a:xfrm>
            <a:off x="7003576" y="3894331"/>
            <a:ext cx="541301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hlinkClick r:id="" action="ppaction://noaction"/>
            <a:extLst>
              <a:ext uri="{FF2B5EF4-FFF2-40B4-BE49-F238E27FC236}">
                <a16:creationId xmlns:a16="http://schemas.microsoft.com/office/drawing/2014/main" id="{DF4DD09F-6836-4F5C-87F0-832B223D5D38}"/>
              </a:ext>
            </a:extLst>
          </p:cNvPr>
          <p:cNvSpPr txBox="1">
            <a:spLocks/>
          </p:cNvSpPr>
          <p:nvPr/>
        </p:nvSpPr>
        <p:spPr>
          <a:xfrm>
            <a:off x="7003572" y="4021961"/>
            <a:ext cx="5413010" cy="45327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Isolamento sociale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47F3B19-53C4-4CB4-A045-8B3A6ACC38FA}"/>
              </a:ext>
            </a:extLst>
          </p:cNvPr>
          <p:cNvCxnSpPr>
            <a:cxnSpLocks/>
          </p:cNvCxnSpPr>
          <p:nvPr/>
        </p:nvCxnSpPr>
        <p:spPr>
          <a:xfrm>
            <a:off x="7003573" y="4547399"/>
            <a:ext cx="54130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hlinkClick r:id="" action="ppaction://noaction"/>
            <a:extLst>
              <a:ext uri="{FF2B5EF4-FFF2-40B4-BE49-F238E27FC236}">
                <a16:creationId xmlns:a16="http://schemas.microsoft.com/office/drawing/2014/main" id="{AC01573E-E5AB-4032-869C-84D88159C61F}"/>
              </a:ext>
            </a:extLst>
          </p:cNvPr>
          <p:cNvSpPr txBox="1">
            <a:spLocks/>
          </p:cNvSpPr>
          <p:nvPr/>
        </p:nvSpPr>
        <p:spPr>
          <a:xfrm>
            <a:off x="7003582" y="4659228"/>
            <a:ext cx="5413001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US" sz="2640" spc="60" dirty="0">
                <a:solidFill>
                  <a:prstClr val="black"/>
                </a:solidFill>
                <a:latin typeface="Arial Narrow"/>
                <a:cs typeface="Arial Narrow"/>
              </a:rPr>
              <a:t>Alimentazione insufficiente o eccessiva</a:t>
            </a:r>
            <a:endParaRPr lang="en-GB" sz="2640" spc="6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0FD37BA-8DD9-4DD2-AA94-C55CC492AC76}"/>
              </a:ext>
            </a:extLst>
          </p:cNvPr>
          <p:cNvCxnSpPr>
            <a:cxnSpLocks/>
          </p:cNvCxnSpPr>
          <p:nvPr/>
        </p:nvCxnSpPr>
        <p:spPr>
          <a:xfrm>
            <a:off x="7003577" y="5195941"/>
            <a:ext cx="54130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itle 1">
            <a:hlinkClick r:id="" action="ppaction://noaction"/>
            <a:extLst>
              <a:ext uri="{FF2B5EF4-FFF2-40B4-BE49-F238E27FC236}">
                <a16:creationId xmlns:a16="http://schemas.microsoft.com/office/drawing/2014/main" id="{C6C23509-34A0-4D36-BF3D-85BDCEB6A88C}"/>
              </a:ext>
            </a:extLst>
          </p:cNvPr>
          <p:cNvSpPr txBox="1">
            <a:spLocks/>
          </p:cNvSpPr>
          <p:nvPr/>
        </p:nvSpPr>
        <p:spPr>
          <a:xfrm>
            <a:off x="7003576" y="5310969"/>
            <a:ext cx="5413012" cy="4931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Diminuzione dell'attività fisica rispetto al solito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FFDE1C7-380D-40D3-898F-6AEB7F16A378}"/>
              </a:ext>
            </a:extLst>
          </p:cNvPr>
          <p:cNvCxnSpPr>
            <a:cxnSpLocks/>
          </p:cNvCxnSpPr>
          <p:nvPr/>
        </p:nvCxnSpPr>
        <p:spPr>
          <a:xfrm>
            <a:off x="7003573" y="5862277"/>
            <a:ext cx="541301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itle 1">
            <a:hlinkClick r:id="" action="ppaction://noaction"/>
            <a:extLst>
              <a:ext uri="{FF2B5EF4-FFF2-40B4-BE49-F238E27FC236}">
                <a16:creationId xmlns:a16="http://schemas.microsoft.com/office/drawing/2014/main" id="{4975935C-126C-40C7-81ED-BA10F6E7ACAE}"/>
              </a:ext>
            </a:extLst>
          </p:cNvPr>
          <p:cNvSpPr txBox="1">
            <a:spLocks/>
          </p:cNvSpPr>
          <p:nvPr/>
        </p:nvSpPr>
        <p:spPr>
          <a:xfrm>
            <a:off x="7003582" y="5977306"/>
            <a:ext cx="5413001" cy="47550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64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640" spc="60" dirty="0">
                <a:solidFill>
                  <a:srgbClr val="000000"/>
                </a:solidFill>
                <a:latin typeface="Arial Narrow"/>
                <a:cs typeface="Arial Narrow"/>
              </a:rPr>
              <a:t>Cambiamenti nel desiderio sessuale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2FE95CC-EA77-47A9-9B51-CF4D044E6E4F}"/>
              </a:ext>
            </a:extLst>
          </p:cNvPr>
          <p:cNvCxnSpPr>
            <a:cxnSpLocks/>
          </p:cNvCxnSpPr>
          <p:nvPr/>
        </p:nvCxnSpPr>
        <p:spPr>
          <a:xfrm>
            <a:off x="7003577" y="6517183"/>
            <a:ext cx="54130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82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9" grpId="0"/>
      <p:bldP spid="42" grpId="0"/>
      <p:bldP spid="44" grpId="0"/>
      <p:bldP spid="46" grpId="0"/>
      <p:bldP spid="48" grpId="0"/>
      <p:bldP spid="60" grpId="0"/>
      <p:bldP spid="66" grpId="0"/>
      <p:bldP spid="78" grpId="0"/>
      <p:bldP spid="80" grpId="0"/>
      <p:bldP spid="82" grpId="0"/>
      <p:bldP spid="84" grpId="0"/>
    </p:bldLst>
  </p:timing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29</a:t>
            </a:fld>
            <a:endParaRPr lang="en-US" sz="1693" dirty="0"/>
          </a:p>
        </p:txBody>
      </p:sp>
      <p:pic>
        <p:nvPicPr>
          <p:cNvPr id="29" name="Picture 28" descr="arrow-forward.png">
            <a:hlinkClick r:id="rId2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21F169E-0CCF-439C-BB8C-D02C5F8E8C25}"/>
              </a:ext>
            </a:extLst>
          </p:cNvPr>
          <p:cNvSpPr txBox="1">
            <a:spLocks/>
          </p:cNvSpPr>
          <p:nvPr/>
        </p:nvSpPr>
        <p:spPr>
          <a:xfrm>
            <a:off x="1679350" y="1366083"/>
            <a:ext cx="6304430" cy="57538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GLI EFFETTI DELLO STRESS (</a:t>
            </a:r>
            <a:r>
              <a:rPr lang="en-US" sz="1920" b="1" i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continua)</a:t>
            </a:r>
            <a:endParaRPr lang="en-US" sz="3360" b="1" i="1" cap="all" spc="9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9" name="Title 1">
            <a:hlinkClick r:id="" action="ppaction://noaction"/>
            <a:extLst>
              <a:ext uri="{FF2B5EF4-FFF2-40B4-BE49-F238E27FC236}">
                <a16:creationId xmlns:a16="http://schemas.microsoft.com/office/drawing/2014/main" id="{47152B34-B769-4DA7-ACE8-FF55FED9183D}"/>
              </a:ext>
            </a:extLst>
          </p:cNvPr>
          <p:cNvSpPr txBox="1">
            <a:spLocks/>
          </p:cNvSpPr>
          <p:nvPr/>
        </p:nvSpPr>
        <p:spPr>
          <a:xfrm>
            <a:off x="1679346" y="2029309"/>
            <a:ext cx="11356997" cy="135220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2880" b="1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Molte cose possono causare stress a una persona e, in generale, non c'è</a:t>
            </a:r>
            <a:br>
              <a:rPr lang="en-GB" sz="2880" b="1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</a:br>
            <a:r>
              <a:rPr lang="en-GB" sz="2880" b="1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qualcosa di cui preoccuparsi. Tuttavia, gli effetti dello stress a lungo termine</a:t>
            </a:r>
            <a:br>
              <a:rPr lang="en-GB" sz="2880" b="1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</a:br>
            <a:r>
              <a:rPr lang="en-GB" sz="2880" b="1" spc="60" dirty="0">
                <a:solidFill>
                  <a:prstClr val="white">
                    <a:lumMod val="50000"/>
                  </a:prstClr>
                </a:solidFill>
                <a:latin typeface="Arial Narrow"/>
                <a:cs typeface="Arial Narrow"/>
              </a:rPr>
              <a:t>possono mettere a rischio la salute.</a:t>
            </a:r>
            <a:endParaRPr lang="en-GB" sz="2880" b="1" spc="60" dirty="0">
              <a:solidFill>
                <a:srgbClr val="009ED5"/>
              </a:solidFill>
              <a:latin typeface="Arial Narrow"/>
              <a:cs typeface="Arial Narrow"/>
            </a:endParaRPr>
          </a:p>
        </p:txBody>
      </p:sp>
      <p:sp>
        <p:nvSpPr>
          <p:cNvPr id="20" name="Title 1">
            <a:hlinkClick r:id="" action="ppaction://noaction"/>
            <a:extLst>
              <a:ext uri="{FF2B5EF4-FFF2-40B4-BE49-F238E27FC236}">
                <a16:creationId xmlns:a16="http://schemas.microsoft.com/office/drawing/2014/main" id="{77ABF58F-0812-43BB-BD17-91B93448DEFE}"/>
              </a:ext>
            </a:extLst>
          </p:cNvPr>
          <p:cNvSpPr txBox="1">
            <a:spLocks/>
          </p:cNvSpPr>
          <p:nvPr/>
        </p:nvSpPr>
        <p:spPr>
          <a:xfrm>
            <a:off x="1679356" y="4182832"/>
            <a:ext cx="5356014" cy="48012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Disturbi mentali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4CA103-4445-4382-8223-48C13C4AA6BF}"/>
              </a:ext>
            </a:extLst>
          </p:cNvPr>
          <p:cNvCxnSpPr>
            <a:cxnSpLocks/>
          </p:cNvCxnSpPr>
          <p:nvPr/>
        </p:nvCxnSpPr>
        <p:spPr>
          <a:xfrm>
            <a:off x="1679358" y="4800768"/>
            <a:ext cx="535601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hlinkClick r:id="" action="ppaction://noaction"/>
            <a:extLst>
              <a:ext uri="{FF2B5EF4-FFF2-40B4-BE49-F238E27FC236}">
                <a16:creationId xmlns:a16="http://schemas.microsoft.com/office/drawing/2014/main" id="{8CF9EC0F-7875-425B-A688-46AA3D1C8D22}"/>
              </a:ext>
            </a:extLst>
          </p:cNvPr>
          <p:cNvSpPr txBox="1">
            <a:spLocks/>
          </p:cNvSpPr>
          <p:nvPr/>
        </p:nvSpPr>
        <p:spPr>
          <a:xfrm>
            <a:off x="1679360" y="4985065"/>
            <a:ext cx="5356014" cy="48953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Problemi cardiovascolari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ED5875-4683-4982-8F7D-FE0451ECF267}"/>
              </a:ext>
            </a:extLst>
          </p:cNvPr>
          <p:cNvCxnSpPr>
            <a:cxnSpLocks/>
          </p:cNvCxnSpPr>
          <p:nvPr/>
        </p:nvCxnSpPr>
        <p:spPr>
          <a:xfrm>
            <a:off x="1679355" y="5643028"/>
            <a:ext cx="535601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hlinkClick r:id="" action="ppaction://noaction"/>
            <a:extLst>
              <a:ext uri="{FF2B5EF4-FFF2-40B4-BE49-F238E27FC236}">
                <a16:creationId xmlns:a16="http://schemas.microsoft.com/office/drawing/2014/main" id="{2741E2A4-C2CE-49C7-A4F4-18603EF79284}"/>
              </a:ext>
            </a:extLst>
          </p:cNvPr>
          <p:cNvSpPr txBox="1">
            <a:spLocks/>
          </p:cNvSpPr>
          <p:nvPr/>
        </p:nvSpPr>
        <p:spPr>
          <a:xfrm>
            <a:off x="1679367" y="5884060"/>
            <a:ext cx="5356007" cy="47829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Problemi al sistema immunitario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3A54C5-F0F3-44DA-8C25-F316D12390D5}"/>
              </a:ext>
            </a:extLst>
          </p:cNvPr>
          <p:cNvCxnSpPr>
            <a:cxnSpLocks/>
          </p:cNvCxnSpPr>
          <p:nvPr/>
        </p:nvCxnSpPr>
        <p:spPr>
          <a:xfrm>
            <a:off x="1679353" y="6547150"/>
            <a:ext cx="535602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hlinkClick r:id="" action="ppaction://noaction"/>
            <a:extLst>
              <a:ext uri="{FF2B5EF4-FFF2-40B4-BE49-F238E27FC236}">
                <a16:creationId xmlns:a16="http://schemas.microsoft.com/office/drawing/2014/main" id="{8FB7A13F-301B-4C26-BDF8-20F6D0ABFC7D}"/>
              </a:ext>
            </a:extLst>
          </p:cNvPr>
          <p:cNvSpPr txBox="1">
            <a:spLocks/>
          </p:cNvSpPr>
          <p:nvPr/>
        </p:nvSpPr>
        <p:spPr>
          <a:xfrm>
            <a:off x="7571264" y="4172560"/>
            <a:ext cx="4050971" cy="46256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Problemi digestivi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96A225-9B64-4946-8228-9D3A5694CCA8}"/>
              </a:ext>
            </a:extLst>
          </p:cNvPr>
          <p:cNvCxnSpPr>
            <a:cxnSpLocks/>
          </p:cNvCxnSpPr>
          <p:nvPr/>
        </p:nvCxnSpPr>
        <p:spPr>
          <a:xfrm>
            <a:off x="7571264" y="4790777"/>
            <a:ext cx="405097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hlinkClick r:id="" action="ppaction://noaction"/>
            <a:extLst>
              <a:ext uri="{FF2B5EF4-FFF2-40B4-BE49-F238E27FC236}">
                <a16:creationId xmlns:a16="http://schemas.microsoft.com/office/drawing/2014/main" id="{D1589881-74E8-4C4D-A1E2-6C8D9CC8AD5A}"/>
              </a:ext>
            </a:extLst>
          </p:cNvPr>
          <p:cNvSpPr txBox="1">
            <a:spLocks/>
          </p:cNvSpPr>
          <p:nvPr/>
        </p:nvSpPr>
        <p:spPr>
          <a:xfrm>
            <a:off x="7571268" y="4987833"/>
            <a:ext cx="4050967" cy="4895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Cambiamenti comportamentali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566BF93-993F-4356-8535-8785B5F2504C}"/>
              </a:ext>
            </a:extLst>
          </p:cNvPr>
          <p:cNvCxnSpPr>
            <a:cxnSpLocks/>
          </p:cNvCxnSpPr>
          <p:nvPr/>
        </p:nvCxnSpPr>
        <p:spPr>
          <a:xfrm>
            <a:off x="7571264" y="5633036"/>
            <a:ext cx="405097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itle 1">
            <a:hlinkClick r:id="" action="ppaction://noaction"/>
            <a:extLst>
              <a:ext uri="{FF2B5EF4-FFF2-40B4-BE49-F238E27FC236}">
                <a16:creationId xmlns:a16="http://schemas.microsoft.com/office/drawing/2014/main" id="{0E843B2E-7365-4BB7-B32E-6B6CF2B69B4C}"/>
              </a:ext>
            </a:extLst>
          </p:cNvPr>
          <p:cNvSpPr txBox="1">
            <a:spLocks/>
          </p:cNvSpPr>
          <p:nvPr/>
        </p:nvSpPr>
        <p:spPr>
          <a:xfrm>
            <a:off x="1679345" y="3552260"/>
            <a:ext cx="6549000" cy="47828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2880" b="1" spc="60" dirty="0">
                <a:solidFill>
                  <a:srgbClr val="009ED5"/>
                </a:solidFill>
                <a:latin typeface="Arial Narrow"/>
                <a:cs typeface="Arial Narrow"/>
              </a:rPr>
              <a:t>Gli effetti a lungo termine dello stress possono portare a:</a:t>
            </a:r>
          </a:p>
        </p:txBody>
      </p:sp>
      <p:sp>
        <p:nvSpPr>
          <p:cNvPr id="47" name="Title 1">
            <a:hlinkClick r:id="" action="ppaction://noaction"/>
            <a:extLst>
              <a:ext uri="{FF2B5EF4-FFF2-40B4-BE49-F238E27FC236}">
                <a16:creationId xmlns:a16="http://schemas.microsoft.com/office/drawing/2014/main" id="{AE2284D8-EBF4-4327-8ADE-2A95227F57C1}"/>
              </a:ext>
            </a:extLst>
          </p:cNvPr>
          <p:cNvSpPr txBox="1">
            <a:spLocks/>
          </p:cNvSpPr>
          <p:nvPr/>
        </p:nvSpPr>
        <p:spPr>
          <a:xfrm>
            <a:off x="7571263" y="5864574"/>
            <a:ext cx="4050972" cy="48954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88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880" spc="60" dirty="0">
                <a:solidFill>
                  <a:srgbClr val="000000"/>
                </a:solidFill>
                <a:latin typeface="Arial Narrow"/>
                <a:cs typeface="Arial Narrow"/>
              </a:rPr>
              <a:t>Abuso di droghe e alcol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59212C8-8E38-4FD1-AD96-508354BC5481}"/>
              </a:ext>
            </a:extLst>
          </p:cNvPr>
          <p:cNvCxnSpPr>
            <a:cxnSpLocks/>
          </p:cNvCxnSpPr>
          <p:nvPr/>
        </p:nvCxnSpPr>
        <p:spPr>
          <a:xfrm>
            <a:off x="7571267" y="6551920"/>
            <a:ext cx="4050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32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0" grpId="0"/>
      <p:bldP spid="38" grpId="0"/>
      <p:bldP spid="41" grpId="0"/>
      <p:bldP spid="44" grpId="0"/>
      <p:bldP spid="46" grpId="0"/>
      <p:bldP spid="47" grpId="0"/>
    </p:bldLst>
  </p:timing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2951B-130E-C16C-A746-8BE4EF9E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Oggi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3BCE-AE8B-2CFD-40AF-E6E7B924C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Cosa ti aspetti oggi</a:t>
            </a:r>
          </a:p>
          <a:p>
            <a:r>
              <a:rPr lang="nb-NO" dirty="0"/>
              <a:t>Che cosa sai dell'argomento</a:t>
            </a:r>
          </a:p>
          <a:p>
            <a:r>
              <a:rPr lang="nb-NO" dirty="0"/>
              <a:t>Quanto sei sicuro di questo argomento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00919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F64502-8284-0E06-39C0-AD5FF82C2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71" b="31240"/>
          <a:stretch/>
        </p:blipFill>
        <p:spPr>
          <a:xfrm>
            <a:off x="24" y="12"/>
            <a:ext cx="14630376" cy="445272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42865-21B4-63F1-7792-6B5042585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779" y="4503421"/>
            <a:ext cx="8982496" cy="2943224"/>
          </a:xfrm>
        </p:spPr>
        <p:txBody>
          <a:bodyPr anchor="ctr">
            <a:normAutofit/>
          </a:bodyPr>
          <a:lstStyle/>
          <a:p>
            <a:r>
              <a:rPr lang="nb-NO" sz="2160"/>
              <a:t>Depressione</a:t>
            </a:r>
          </a:p>
          <a:p>
            <a:r>
              <a:rPr lang="nb-NO" sz="2160"/>
              <a:t>Ansia</a:t>
            </a:r>
          </a:p>
          <a:p>
            <a:r>
              <a:rPr lang="nb-NO" sz="2160"/>
              <a:t>Burn-out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2F64E-5A67-ABE9-928A-7CAAC4A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16" y="4503420"/>
            <a:ext cx="3949064" cy="2943224"/>
          </a:xfrm>
        </p:spPr>
        <p:txBody>
          <a:bodyPr anchor="ctr">
            <a:normAutofit/>
          </a:bodyPr>
          <a:lstStyle/>
          <a:p>
            <a:r>
              <a:rPr lang="nb-NO" sz="4320"/>
              <a:t>Disturbi gravi associati allo stress	</a:t>
            </a:r>
          </a:p>
        </p:txBody>
      </p:sp>
    </p:spTree>
    <p:extLst>
      <p:ext uri="{BB962C8B-B14F-4D97-AF65-F5344CB8AC3E}">
        <p14:creationId xmlns:p14="http://schemas.microsoft.com/office/powerpoint/2010/main" val="153075787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F4FDB-C03C-729B-E204-B05B0E673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484" y="438151"/>
            <a:ext cx="11376784" cy="5656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964904-30E7-1161-78C5-2BC656828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190750"/>
            <a:ext cx="12618720" cy="5221606"/>
          </a:xfrm>
        </p:spPr>
        <p:txBody>
          <a:bodyPr/>
          <a:lstStyle/>
          <a:p>
            <a:r>
              <a:rPr lang="nb-NO" dirty="0"/>
              <a:t>SEKURO 2022</a:t>
            </a:r>
          </a:p>
        </p:txBody>
      </p:sp>
    </p:spTree>
    <p:extLst>
      <p:ext uri="{BB962C8B-B14F-4D97-AF65-F5344CB8AC3E}">
        <p14:creationId xmlns:p14="http://schemas.microsoft.com/office/powerpoint/2010/main" val="375704408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7D3D2-FB9B-D777-9F45-A69369F2D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3"/>
          <a:stretch/>
        </p:blipFill>
        <p:spPr>
          <a:xfrm>
            <a:off x="-3656" y="12"/>
            <a:ext cx="14630399" cy="82295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649123"/>
            <a:ext cx="14630399" cy="379457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8FF582-CEE6-2C53-C1B1-E3D139C74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736" y="390660"/>
            <a:ext cx="12070080" cy="42897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b-NO" sz="6240">
                <a:solidFill>
                  <a:srgbClr val="FFFFFF"/>
                </a:solidFill>
              </a:rPr>
              <a:t>Fattori individuali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07B108-AC2F-586B-231D-CC7DC14D6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0061" y="4886452"/>
            <a:ext cx="12070080" cy="1539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438A6-23D5-C3CD-9257-DACEB3CF687B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01DD89-82E4-933B-DC63-E6216097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8CB603-63EF-A064-9C49-83300CAE0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32059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09D90-B7CA-C25C-821E-1C0DE34D24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0" y="521970"/>
            <a:ext cx="14630400" cy="718566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67892" y="521971"/>
            <a:ext cx="12290425" cy="842077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Modello diatesi-stress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11520" dirty="0">
                <a:solidFill>
                  <a:schemeClr val="bg1"/>
                </a:solidFill>
              </a:rPr>
              <a:t>B= f(P X S)</a:t>
            </a:r>
          </a:p>
          <a:p>
            <a:pPr marL="0" indent="0" algn="ctr">
              <a:buNone/>
            </a:pPr>
            <a:r>
              <a:rPr lang="nb-NO" sz="11520" dirty="0">
                <a:solidFill>
                  <a:schemeClr val="bg1"/>
                </a:solidFill>
              </a:rPr>
              <a:t>P=f(G X E)</a:t>
            </a:r>
          </a:p>
          <a:p>
            <a:pPr marL="0" indent="0" algn="ctr">
              <a:buNone/>
            </a:pPr>
            <a:endParaRPr lang="nb-NO" sz="576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nb-NO" sz="5760" dirty="0">
                <a:solidFill>
                  <a:schemeClr val="bg1"/>
                </a:solidFill>
              </a:rPr>
              <a:t>Predisposizioni e interazioni sociali</a:t>
            </a:r>
          </a:p>
        </p:txBody>
      </p:sp>
    </p:spTree>
    <p:extLst>
      <p:ext uri="{BB962C8B-B14F-4D97-AF65-F5344CB8AC3E}">
        <p14:creationId xmlns:p14="http://schemas.microsoft.com/office/powerpoint/2010/main" val="184743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9A3AF-C997-0525-75B0-6183AC26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16" y="4503420"/>
            <a:ext cx="3949064" cy="2943224"/>
          </a:xfrm>
        </p:spPr>
        <p:txBody>
          <a:bodyPr vert="horz" wrap="square" lIns="109728" tIns="54864" rIns="109728" bIns="54864" rtlCol="0" anchor="ctr" anchorCtr="0">
            <a:normAutofit/>
          </a:bodyPr>
          <a:lstStyle/>
          <a:p>
            <a:r>
              <a:rPr lang="en-US" sz="4320"/>
              <a:t>Profili di personalità del personale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196D5-B0BE-895D-65EB-1D84691A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03" b="24635"/>
          <a:stretch/>
        </p:blipFill>
        <p:spPr>
          <a:xfrm>
            <a:off x="24" y="12"/>
            <a:ext cx="14630376" cy="445272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EE791-308B-348D-3719-F96FE5CEE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779" y="4503421"/>
            <a:ext cx="8982496" cy="2943224"/>
          </a:xfr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z="2160"/>
              <a:t>Poche ricerche</a:t>
            </a:r>
          </a:p>
          <a:p>
            <a:r>
              <a:rPr lang="en-US" sz="2160"/>
              <a:t>La personalità determina le inclinazioni e le tendenze comportamentali</a:t>
            </a:r>
          </a:p>
          <a:p>
            <a:pPr lvl="1"/>
            <a:r>
              <a:rPr lang="en-US" sz="2160"/>
              <a:t>Moderata dall'esperienza</a:t>
            </a:r>
          </a:p>
          <a:p>
            <a:pPr lvl="1"/>
            <a:endParaRPr lang="en-US" sz="2160"/>
          </a:p>
          <a:p>
            <a:r>
              <a:rPr lang="en-US" sz="2160"/>
              <a:t>Ma anche "stili cognitivi"</a:t>
            </a:r>
          </a:p>
          <a:p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4198405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7481D-F32B-2FFF-4516-59F57D14B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" r="3691" b="-1"/>
          <a:stretch/>
        </p:blipFill>
        <p:spPr>
          <a:xfrm>
            <a:off x="1" y="12"/>
            <a:ext cx="11603570" cy="82295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50023" y="0"/>
            <a:ext cx="8480374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315E0-44BD-C25B-415F-644C9EE4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933" y="438150"/>
            <a:ext cx="4586627" cy="2279894"/>
          </a:xfrm>
        </p:spPr>
        <p:txBody>
          <a:bodyPr vert="horz" wrap="square" lIns="109728" tIns="54864" rIns="109728" bIns="54864" rtlCol="0" anchor="ctr" anchorCtr="0">
            <a:normAutofit/>
          </a:bodyPr>
          <a:lstStyle/>
          <a:p>
            <a:r>
              <a:rPr lang="en-US" sz="4800"/>
              <a:t>Fattori di rischio individuali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F65B5-3FDE-349A-0CC1-99C3CB68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7933" y="2921041"/>
            <a:ext cx="4586627" cy="4491314"/>
          </a:xfrm>
        </p:spPr>
        <p:txBody>
          <a:bodyPr vert="horz" lIns="109728" tIns="54864" rIns="109728" bIns="54864" rtlCol="0">
            <a:normAutofit/>
          </a:bodyPr>
          <a:lstStyle/>
          <a:p>
            <a:r>
              <a:rPr lang="en-US" sz="1560"/>
              <a:t>Sesso</a:t>
            </a:r>
          </a:p>
          <a:p>
            <a:pPr lvl="1"/>
            <a:r>
              <a:rPr lang="en-US" sz="1560"/>
              <a:t>Femmina</a:t>
            </a:r>
          </a:p>
          <a:p>
            <a:pPr lvl="1"/>
            <a:r>
              <a:rPr lang="en-US" sz="1560"/>
              <a:t>Maschio</a:t>
            </a:r>
          </a:p>
          <a:p>
            <a:pPr lvl="1"/>
            <a:endParaRPr lang="en-US" sz="1560"/>
          </a:p>
          <a:p>
            <a:r>
              <a:rPr lang="en-US" sz="1560"/>
              <a:t>Personalità</a:t>
            </a:r>
          </a:p>
          <a:p>
            <a:pPr lvl="1"/>
            <a:r>
              <a:rPr lang="en-US" sz="1560"/>
              <a:t>Nessuna definizione reale, ma una descrizione delle caratteristiche basata su comportamenti "stabili"</a:t>
            </a:r>
          </a:p>
          <a:p>
            <a:pPr lvl="2"/>
            <a:r>
              <a:rPr lang="en-US" sz="1560"/>
              <a:t>Teoria di Eysenck</a:t>
            </a:r>
          </a:p>
          <a:p>
            <a:pPr lvl="2"/>
            <a:r>
              <a:rPr lang="en-US" sz="1560"/>
              <a:t>FFM</a:t>
            </a:r>
          </a:p>
          <a:p>
            <a:pPr lvl="2"/>
            <a:r>
              <a:rPr lang="en-US" sz="1560"/>
              <a:t>CAPS</a:t>
            </a:r>
          </a:p>
          <a:p>
            <a:pPr lvl="1"/>
            <a:endParaRPr lang="en-US" sz="1560"/>
          </a:p>
          <a:p>
            <a:r>
              <a:rPr lang="en-US" sz="1560"/>
              <a:t>Stili cognitivi</a:t>
            </a:r>
          </a:p>
          <a:p>
            <a:pPr lvl="1"/>
            <a:r>
              <a:rPr lang="en-US" sz="1560"/>
              <a:t>Profili STEM </a:t>
            </a:r>
          </a:p>
          <a:p>
            <a:pPr lvl="1"/>
            <a:r>
              <a:rPr lang="en-US" sz="1560"/>
              <a:t>Correlati all'esposizione ormonale durante la gestazione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5F57C4-85F1-9918-D9D0-FBFEEACD98F7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A490D3-6D22-0B71-CCE1-39418573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BAE66C-2535-A81F-02E6-1885D6297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179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1495-B1B9-648F-A092-2A46B659E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9D5C8-4480-5078-AAC4-DA44D604A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 descr="Multivariable logistic regression Model 2 (adjusted for potential confounders and mediators) of IT subgroups versus similar occupations within their SOC tree (functional Managers, science and technology Professionals, science and technology associate Professionals). Model 0: unadjusted and Model 1: adjusted for potential confounders, are included in Table S1 (available as Supplementary data at Occupational Medicine Online).">
            <a:extLst>
              <a:ext uri="{FF2B5EF4-FFF2-40B4-BE49-F238E27FC236}">
                <a16:creationId xmlns:a16="http://schemas.microsoft.com/office/drawing/2014/main" id="{679C3189-85EC-EE22-4DF0-DA2EBDBA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326"/>
            <a:ext cx="14630400" cy="759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5E93D94-6203-BF4C-CAF5-0362A1D38961}"/>
              </a:ext>
            </a:extLst>
          </p:cNvPr>
          <p:cNvSpPr/>
          <p:nvPr/>
        </p:nvSpPr>
        <p:spPr>
          <a:xfrm>
            <a:off x="9428953" y="1671439"/>
            <a:ext cx="676230" cy="510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940423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F45C9-72F0-C1B4-C012-E3493B877A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024128" y="-79248"/>
            <a:ext cx="12463272" cy="8308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C2F291-6DA3-1032-95C6-72892E46AA12}"/>
              </a:ext>
            </a:extLst>
          </p:cNvPr>
          <p:cNvSpPr txBox="1"/>
          <p:nvPr/>
        </p:nvSpPr>
        <p:spPr>
          <a:xfrm>
            <a:off x="2030836" y="415948"/>
            <a:ext cx="11028055" cy="6592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3840" dirty="0">
                <a:solidFill>
                  <a:prstClr val="white"/>
                </a:solidFill>
                <a:latin typeface="Calibri" panose="020F0502020204030204"/>
              </a:rPr>
              <a:t>Sebbene l'IT ci abbia fornito dispositivi per il monitoraggio dell'attività fisica e app che ci sollecitano (ricordandoci di alzarci e muoverci regolarmente), i nostri risultati evidenziano che gli stessi lavoratori IT non stanno adottando questi importanti consigli per la promozione della salute. È necessario intervenire per ridurre </a:t>
            </a:r>
            <a:r>
              <a:rPr lang="en-US" sz="3840" dirty="0" err="1">
                <a:solidFill>
                  <a:prstClr val="white"/>
                </a:solidFill>
                <a:latin typeface="Calibri" panose="020F0502020204030204"/>
              </a:rPr>
              <a:t>il comportamento</a:t>
            </a:r>
            <a:r>
              <a:rPr lang="en-US" sz="3840" dirty="0">
                <a:solidFill>
                  <a:prstClr val="white"/>
                </a:solidFill>
                <a:latin typeface="Calibri" panose="020F0502020204030204"/>
              </a:rPr>
              <a:t> sedentario </a:t>
            </a:r>
            <a:r>
              <a:rPr lang="en-US" sz="3840" dirty="0">
                <a:solidFill>
                  <a:prstClr val="white"/>
                </a:solidFill>
                <a:latin typeface="Calibri" panose="020F0502020204030204"/>
              </a:rPr>
              <a:t>sia all'interno che all'esterno del luogo di lavoro e per educare e sensibilizzare i lavoratori IT al fine di ridurre al minimo </a:t>
            </a:r>
            <a:r>
              <a:rPr lang="en-US" sz="3840" dirty="0" err="1">
                <a:solidFill>
                  <a:prstClr val="white"/>
                </a:solidFill>
                <a:latin typeface="Calibri" panose="020F0502020204030204"/>
              </a:rPr>
              <a:t>il comportamento</a:t>
            </a:r>
            <a:r>
              <a:rPr lang="en-US" sz="3840" dirty="0">
                <a:solidFill>
                  <a:prstClr val="white"/>
                </a:solidFill>
                <a:latin typeface="Calibri" panose="020F0502020204030204"/>
              </a:rPr>
              <a:t> sedentario</a:t>
            </a:r>
            <a:r>
              <a:rPr lang="en-US" sz="384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defTabSz="1097280"/>
            <a:endParaRPr lang="en-US" sz="3840" dirty="0">
              <a:solidFill>
                <a:prstClr val="white"/>
              </a:solidFill>
              <a:latin typeface="Calibri" panose="020F0502020204030204"/>
            </a:endParaRPr>
          </a:p>
          <a:p>
            <a:pPr defTabSz="1097280"/>
            <a:r>
              <a:rPr lang="en-US" sz="3840" dirty="0" err="1">
                <a:solidFill>
                  <a:prstClr val="white"/>
                </a:solidFill>
                <a:latin typeface="Calibri" panose="020F0502020204030204"/>
              </a:rPr>
              <a:t>Lalloo </a:t>
            </a:r>
            <a:r>
              <a:rPr lang="en-US" sz="3840" dirty="0">
                <a:solidFill>
                  <a:prstClr val="white"/>
                </a:solidFill>
                <a:latin typeface="Calibri" panose="020F0502020204030204"/>
              </a:rPr>
              <a:t>et al., 2021</a:t>
            </a:r>
            <a:endParaRPr lang="nb-NO" sz="384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944767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16="http://schemas.microsoft.com/office/drawing/2014/main" xmlns:dgm="http://schemas.openxmlformats.org/drawingml/2006/diagram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FFM (Costa &amp; McRae, 1992)</a:t>
            </a:r>
          </a:p>
        </p:txBody>
      </p:sp>
      <p:graphicFrame>
        <p:nvGraphicFramePr>
          <p:cNvPr id="7" name="Plassholder for innhold 3">
            <a:extLst>
              <a:ext uri="{FF2B5EF4-FFF2-40B4-BE49-F238E27FC236}">
                <a16:creationId xmlns:a16="http://schemas.microsoft.com/office/drawing/2014/main" id="{77829DEE-3E22-79B6-2F13-78099779EB1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05840" y="2190750"/>
          <a:ext cx="6217920" cy="522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 err="1"/>
              <a:t>Apertura</a:t>
            </a:r>
            <a:endParaRPr lang="nb-NO" dirty="0"/>
          </a:p>
          <a:p>
            <a:pPr lvl="1"/>
            <a:r>
              <a:rPr lang="nb-NO" dirty="0"/>
              <a:t>QI</a:t>
            </a:r>
          </a:p>
          <a:p>
            <a:endParaRPr lang="nb-NO" dirty="0"/>
          </a:p>
          <a:p>
            <a:r>
              <a:rPr lang="nb-NO" dirty="0" err="1"/>
              <a:t>Coscienziosità</a:t>
            </a:r>
            <a:endParaRPr lang="nb-NO" dirty="0"/>
          </a:p>
          <a:p>
            <a:pPr lvl="1"/>
            <a:r>
              <a:rPr lang="nb-NO" dirty="0" err="1"/>
              <a:t>Autodisciplina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Estroversione</a:t>
            </a:r>
            <a:endParaRPr lang="nb-NO" dirty="0"/>
          </a:p>
          <a:p>
            <a:pPr lvl="1"/>
            <a:r>
              <a:rPr lang="nb-NO" dirty="0" err="1"/>
              <a:t>Ricerca di </a:t>
            </a:r>
            <a:r>
              <a:rPr lang="nb-NO" dirty="0"/>
              <a:t>un supporto </a:t>
            </a:r>
            <a:r>
              <a:rPr lang="nb-NO" dirty="0" err="1"/>
              <a:t>social</a:t>
            </a:r>
            <a:r>
              <a:rPr lang="nb-NO" dirty="0" err="1"/>
              <a:t> e</a:t>
            </a:r>
          </a:p>
          <a:p>
            <a:endParaRPr lang="nb-NO" dirty="0"/>
          </a:p>
          <a:p>
            <a:r>
              <a:rPr lang="nb-NO" dirty="0" err="1"/>
              <a:t>Affabilità</a:t>
            </a:r>
            <a:endParaRPr lang="nb-NO" dirty="0"/>
          </a:p>
          <a:p>
            <a:pPr lvl="1"/>
            <a:r>
              <a:rPr lang="nb-NO" dirty="0" err="1"/>
              <a:t>Capacità di andare </a:t>
            </a:r>
            <a:r>
              <a:rPr lang="nb-NO" dirty="0" err="1"/>
              <a:t>d'accordo con gli altri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Nevrosi</a:t>
            </a:r>
            <a:endParaRPr lang="nb-NO" dirty="0"/>
          </a:p>
          <a:p>
            <a:pPr lvl="1"/>
            <a:r>
              <a:rPr lang="nb-NO" dirty="0" err="1"/>
              <a:t>Stabilità </a:t>
            </a:r>
            <a:r>
              <a:rPr lang="nb-NO" dirty="0" err="1"/>
              <a:t>emotiva </a:t>
            </a:r>
            <a:r>
              <a:rPr lang="nb-NO" dirty="0" err="1"/>
              <a:t>e</a:t>
            </a:r>
            <a:r>
              <a:rPr lang="nb-NO" dirty="0" err="1"/>
              <a:t> e</a:t>
            </a:r>
            <a:endParaRPr lang="nb-NO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BD8EE2-6746-6D5B-5CDE-E3539DEDBEDD}"/>
              </a:ext>
            </a:extLst>
          </p:cNvPr>
          <p:cNvSpPr/>
          <p:nvPr/>
        </p:nvSpPr>
        <p:spPr>
          <a:xfrm>
            <a:off x="3834825" y="4898168"/>
            <a:ext cx="780539" cy="71266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564E32-79FE-1619-BC59-8112957E66E2}"/>
              </a:ext>
            </a:extLst>
          </p:cNvPr>
          <p:cNvSpPr/>
          <p:nvPr/>
        </p:nvSpPr>
        <p:spPr>
          <a:xfrm>
            <a:off x="3994137" y="4486433"/>
            <a:ext cx="475111" cy="4308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865769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157565" y="2829"/>
            <a:ext cx="2251984" cy="2119210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84635" y="7240399"/>
            <a:ext cx="774442" cy="77444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2124" y="6865330"/>
            <a:ext cx="2714358" cy="1364269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E15DCB-420E-4CFA-A719-948C341C27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" y="1468720"/>
            <a:ext cx="6708226" cy="52921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BF0D82-66E9-4138-A664-4B06978F3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098" y="2459092"/>
            <a:ext cx="6633142" cy="430178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A1E14E-C305-28EA-FC05-3B3BBF4057FC}"/>
              </a:ext>
            </a:extLst>
          </p:cNvPr>
          <p:cNvSpPr/>
          <p:nvPr/>
        </p:nvSpPr>
        <p:spPr>
          <a:xfrm>
            <a:off x="7935017" y="5127728"/>
            <a:ext cx="5743018" cy="6290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15E454-D18C-7D42-688D-10D9A2E1389A}"/>
              </a:ext>
            </a:extLst>
          </p:cNvPr>
          <p:cNvSpPr/>
          <p:nvPr/>
        </p:nvSpPr>
        <p:spPr>
          <a:xfrm>
            <a:off x="12160443" y="3135728"/>
            <a:ext cx="775931" cy="504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78BBF-39BC-7175-5DFF-1E5FD6A8539E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499EB9-3E88-D985-F5C5-433FD395C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424A3A-311E-2611-5E63-949308E3E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822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6966-506C-5293-03DD-114914ABF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Check in on those around you _ #WorldMentalHealthDay 💛💚 #youarenotalone">
            <a:hlinkClick r:id="" action="ppaction://media"/>
            <a:extLst>
              <a:ext uri="{FF2B5EF4-FFF2-40B4-BE49-F238E27FC236}">
                <a16:creationId xmlns:a16="http://schemas.microsoft.com/office/drawing/2014/main" id="{F92E597A-B8E8-C15B-0A15-F2C488293B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029" y="329566"/>
            <a:ext cx="13179395" cy="7413836"/>
          </a:xfrm>
        </p:spPr>
      </p:pic>
    </p:spTree>
    <p:extLst>
      <p:ext uri="{BB962C8B-B14F-4D97-AF65-F5344CB8AC3E}">
        <p14:creationId xmlns:p14="http://schemas.microsoft.com/office/powerpoint/2010/main" val="3271852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157565" y="2829"/>
            <a:ext cx="2251984" cy="2119210"/>
            <a:chOff x="-648769" y="2358"/>
            <a:chExt cx="1876653" cy="176600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84635" y="7240399"/>
            <a:ext cx="774442" cy="77444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2124" y="6865330"/>
            <a:ext cx="2714358" cy="1364269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753C7-986B-DEE2-0637-CC1407B16540}"/>
              </a:ext>
            </a:extLst>
          </p:cNvPr>
          <p:cNvSpPr>
            <a:spLocks/>
          </p:cNvSpPr>
          <p:nvPr/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/>
          <a:lstStyle/>
          <a:p>
            <a:pPr defTabSz="1097280"/>
            <a:endParaRPr lang="nb-NO" sz="216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E703659C-78B4-BA58-980F-B72B5A6533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139" y="772161"/>
            <a:ext cx="6765596" cy="43876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90C1E29-5ECE-140C-3624-28BBA2F5798E}"/>
              </a:ext>
            </a:extLst>
          </p:cNvPr>
          <p:cNvSpPr/>
          <p:nvPr/>
        </p:nvSpPr>
        <p:spPr>
          <a:xfrm>
            <a:off x="4386352" y="3481489"/>
            <a:ext cx="5857698" cy="641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9B9489-49FF-502C-0CBF-59BD86F7D960}"/>
              </a:ext>
            </a:extLst>
          </p:cNvPr>
          <p:cNvSpPr/>
          <p:nvPr/>
        </p:nvSpPr>
        <p:spPr>
          <a:xfrm>
            <a:off x="8803088" y="1511165"/>
            <a:ext cx="791425" cy="5148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4860D5-AF68-86A2-ABB9-F607D7A7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892" y="5112914"/>
            <a:ext cx="10800616" cy="23445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D58E2F-7B2F-76E2-FD11-DB401272B1DA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4499C5-5692-2CC4-8901-ADC2095BF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0CBBEB-1C11-C7B8-138F-772E5AB34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1455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EE50-70B4-91F4-34E1-421F151F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4F40-4431-BCDC-20E8-0F997E186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51" y="-267941"/>
            <a:ext cx="14701472" cy="5320532"/>
          </a:xfrm>
          <a:prstGeom prst="rect">
            <a:avLst/>
          </a:prstGeom>
        </p:spPr>
      </p:pic>
      <p:pic>
        <p:nvPicPr>
          <p:cNvPr id="13" name="Grafik 4">
            <a:extLst>
              <a:ext uri="{FF2B5EF4-FFF2-40B4-BE49-F238E27FC236}">
                <a16:creationId xmlns:a16="http://schemas.microsoft.com/office/drawing/2014/main" id="{59388785-F609-A66D-DA2C-2D0A819230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755" y="3265106"/>
            <a:ext cx="7265158" cy="471166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ABD4D89-59CF-DB01-DD05-A576D34E85B2}"/>
              </a:ext>
            </a:extLst>
          </p:cNvPr>
          <p:cNvSpPr/>
          <p:nvPr/>
        </p:nvSpPr>
        <p:spPr>
          <a:xfrm>
            <a:off x="4303318" y="6162631"/>
            <a:ext cx="6290221" cy="6889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D875FC-6268-1C20-C59F-1DB18F8DF1D1}"/>
              </a:ext>
            </a:extLst>
          </p:cNvPr>
          <p:cNvSpPr/>
          <p:nvPr/>
        </p:nvSpPr>
        <p:spPr>
          <a:xfrm>
            <a:off x="8931349" y="3980830"/>
            <a:ext cx="849863" cy="5528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B7CD0F-84BE-EBC8-7A48-8D0D204010A5}"/>
              </a:ext>
            </a:extLst>
          </p:cNvPr>
          <p:cNvSpPr/>
          <p:nvPr/>
        </p:nvSpPr>
        <p:spPr>
          <a:xfrm>
            <a:off x="6200909" y="438151"/>
            <a:ext cx="2003174" cy="289196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4666A7-C84A-FDA9-FF29-651E1A484BFE}"/>
              </a:ext>
            </a:extLst>
          </p:cNvPr>
          <p:cNvSpPr/>
          <p:nvPr/>
        </p:nvSpPr>
        <p:spPr>
          <a:xfrm>
            <a:off x="9637729" y="526381"/>
            <a:ext cx="2003174" cy="2891966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228CB4-273E-A7EA-593A-DFAE1E0FC0DE}"/>
              </a:ext>
            </a:extLst>
          </p:cNvPr>
          <p:cNvSpPr/>
          <p:nvPr/>
        </p:nvSpPr>
        <p:spPr>
          <a:xfrm>
            <a:off x="5513354" y="5910094"/>
            <a:ext cx="1375110" cy="130875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34684C-2D33-39A5-381D-EA0579FF133F}"/>
              </a:ext>
            </a:extLst>
          </p:cNvPr>
          <p:cNvSpPr/>
          <p:nvPr/>
        </p:nvSpPr>
        <p:spPr>
          <a:xfrm>
            <a:off x="9503981" y="5985476"/>
            <a:ext cx="1009703" cy="115799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8144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Autoefficacia</a:t>
            </a:r>
            <a:r>
              <a:rPr lang="nb-NO" sz="3840" dirty="0"/>
              <a:t> (Bandura, 1986)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Convinzioni e aspettative </a:t>
            </a:r>
          </a:p>
          <a:p>
            <a:pPr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Convinzioni di autoefficacia </a:t>
            </a:r>
          </a:p>
          <a:p>
            <a:pPr lvl="2"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Autoefficacia percepita: la </a:t>
            </a:r>
            <a:r>
              <a:rPr lang="en-US" altLang="zh-TW" dirty="0">
                <a:latin typeface="Times New Roman" pitchFamily="18" charset="0"/>
              </a:rPr>
              <a:t>capacità </a:t>
            </a:r>
            <a:r>
              <a:rPr lang="en-US" altLang="zh-TW" u="sng" dirty="0">
                <a:latin typeface="Times New Roman" pitchFamily="18" charset="0"/>
              </a:rPr>
              <a:t>percepita </a:t>
            </a:r>
            <a:r>
              <a:rPr lang="en-US" altLang="zh-TW" dirty="0">
                <a:latin typeface="Times New Roman" pitchFamily="18" charset="0"/>
              </a:rPr>
              <a:t>di affrontare situazioni specifiche</a:t>
            </a:r>
          </a:p>
          <a:p>
            <a:pPr lvl="2"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Alta vs bassa</a:t>
            </a:r>
          </a:p>
          <a:p>
            <a:pPr lvl="2"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Autoefficacia vs. autostima</a:t>
            </a:r>
          </a:p>
          <a:p>
            <a:pPr lvl="2"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Aspettative di autoefficacia e risultati</a:t>
            </a:r>
          </a:p>
          <a:p>
            <a:pPr>
              <a:lnSpc>
                <a:spcPct val="90000"/>
              </a:lnSpc>
            </a:pPr>
            <a:endParaRPr lang="en-US" altLang="zh-TW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Ambito: </a:t>
            </a:r>
          </a:p>
          <a:p>
            <a:pPr lvl="1">
              <a:lnSpc>
                <a:spcPct val="90000"/>
              </a:lnSpc>
            </a:pPr>
            <a:r>
              <a:rPr lang="en-US" altLang="zh-TW" dirty="0">
                <a:latin typeface="Times New Roman" pitchFamily="18" charset="0"/>
              </a:rPr>
              <a:t>Specifico vs globale</a:t>
            </a:r>
          </a:p>
        </p:txBody>
      </p:sp>
    </p:spTree>
    <p:extLst>
      <p:ext uri="{BB962C8B-B14F-4D97-AF65-F5344CB8AC3E}">
        <p14:creationId xmlns:p14="http://schemas.microsoft.com/office/powerpoint/2010/main" val="2844775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60121" y="1789612"/>
            <a:ext cx="4000499" cy="4198924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34440" y="2360720"/>
            <a:ext cx="3154680" cy="3056708"/>
          </a:xfrm>
          <a:noFill/>
        </p:spPr>
        <p:txBody>
          <a:bodyPr vert="horz" wrap="square" lIns="109728" tIns="54864" rIns="109728" bIns="54864" rtlCol="0" anchor="ctr" anchorCtr="0">
            <a:normAutofit/>
          </a:bodyPr>
          <a:lstStyle/>
          <a:p>
            <a:pPr algn="ctr"/>
            <a:r>
              <a:rPr lang="en-US" sz="4320">
                <a:solidFill>
                  <a:srgbClr val="FFFFFF"/>
                </a:solidFill>
              </a:rPr>
              <a:t>Autoefficacia (Bandura, 1986)</a:t>
            </a:r>
          </a:p>
        </p:txBody>
      </p:sp>
      <p:pic>
        <p:nvPicPr>
          <p:cNvPr id="4" name="Bil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779" y="1611324"/>
            <a:ext cx="8136840" cy="50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7854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16="http://schemas.microsoft.com/office/drawing/2014/main" xmlns:adec="http://schemas.microsoft.com/office/drawing/2017/decorative" xmlns:p16="http://schemas.microsoft.com/office/powerpoint/2015/main" xmlns:ask="http://schemas.microsoft.com/office/drawing/2018/sketchyshapes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1F70F-6935-4FA4-04BF-D6131B6A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23" y="767424"/>
            <a:ext cx="4114800" cy="2062886"/>
          </a:xfrm>
        </p:spPr>
        <p:txBody>
          <a:bodyPr vert="horz" wrap="square" lIns="109728" tIns="54864" rIns="109728" bIns="54864" rtlCol="0" anchor="b" anchorCtr="0">
            <a:normAutofit/>
          </a:bodyPr>
          <a:lstStyle/>
          <a:p>
            <a:r>
              <a:rPr lang="en-US" sz="5040"/>
              <a:t>Competenze e abilità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1934" y="3088507"/>
            <a:ext cx="3906114" cy="21946"/>
          </a:xfrm>
          <a:custGeom>
            <a:avLst/>
            <a:gdLst>
              <a:gd name="csX0" fmla="*/ 0 w 3906114"/>
              <a:gd name="csY0" fmla="*/ 0 h 21946"/>
              <a:gd name="csX1" fmla="*/ 729141 w 3906114"/>
              <a:gd name="csY1" fmla="*/ 0 h 21946"/>
              <a:gd name="csX2" fmla="*/ 1419221 w 3906114"/>
              <a:gd name="csY2" fmla="*/ 0 h 21946"/>
              <a:gd name="csX3" fmla="*/ 2109302 w 3906114"/>
              <a:gd name="csY3" fmla="*/ 0 h 21946"/>
              <a:gd name="csX4" fmla="*/ 2643137 w 3906114"/>
              <a:gd name="csY4" fmla="*/ 0 h 21946"/>
              <a:gd name="csX5" fmla="*/ 3216034 w 3906114"/>
              <a:gd name="csY5" fmla="*/ 0 h 21946"/>
              <a:gd name="csX6" fmla="*/ 3906114 w 3906114"/>
              <a:gd name="csY6" fmla="*/ 0 h 21946"/>
              <a:gd name="csX7" fmla="*/ 3906114 w 3906114"/>
              <a:gd name="csY7" fmla="*/ 21946 h 21946"/>
              <a:gd name="csX8" fmla="*/ 3255095 w 3906114"/>
              <a:gd name="csY8" fmla="*/ 21946 h 21946"/>
              <a:gd name="csX9" fmla="*/ 2721259 w 3906114"/>
              <a:gd name="csY9" fmla="*/ 21946 h 21946"/>
              <a:gd name="csX10" fmla="*/ 2187424 w 3906114"/>
              <a:gd name="csY10" fmla="*/ 21946 h 21946"/>
              <a:gd name="csX11" fmla="*/ 1497344 w 3906114"/>
              <a:gd name="csY11" fmla="*/ 21946 h 21946"/>
              <a:gd name="csX12" fmla="*/ 924447 w 3906114"/>
              <a:gd name="csY12" fmla="*/ 21946 h 21946"/>
              <a:gd name="csX13" fmla="*/ 0 w 3906114"/>
              <a:gd name="csY13" fmla="*/ 21946 h 21946"/>
              <a:gd name="csX14" fmla="*/ 0 w 3906114"/>
              <a:gd name="csY14" fmla="*/ 0 h 219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906114" h="21946" fill="none" extrusionOk="0">
                <a:moveTo>
                  <a:pt x="0" y="0"/>
                </a:moveTo>
                <a:cubicBezTo>
                  <a:pt x="252156" y="-20460"/>
                  <a:pt x="476174" y="-27800"/>
                  <a:pt x="729141" y="0"/>
                </a:cubicBezTo>
                <a:cubicBezTo>
                  <a:pt x="982108" y="27800"/>
                  <a:pt x="1081401" y="-4067"/>
                  <a:pt x="1419221" y="0"/>
                </a:cubicBezTo>
                <a:cubicBezTo>
                  <a:pt x="1757041" y="4067"/>
                  <a:pt x="1835425" y="27359"/>
                  <a:pt x="2109302" y="0"/>
                </a:cubicBezTo>
                <a:cubicBezTo>
                  <a:pt x="2383179" y="-27359"/>
                  <a:pt x="2437492" y="-20254"/>
                  <a:pt x="2643137" y="0"/>
                </a:cubicBezTo>
                <a:cubicBezTo>
                  <a:pt x="2848783" y="20254"/>
                  <a:pt x="2986492" y="22460"/>
                  <a:pt x="3216034" y="0"/>
                </a:cubicBezTo>
                <a:cubicBezTo>
                  <a:pt x="3445576" y="-22460"/>
                  <a:pt x="3574572" y="-31501"/>
                  <a:pt x="3906114" y="0"/>
                </a:cubicBezTo>
                <a:cubicBezTo>
                  <a:pt x="3905647" y="10233"/>
                  <a:pt x="3905122" y="11611"/>
                  <a:pt x="3906114" y="21946"/>
                </a:cubicBezTo>
                <a:cubicBezTo>
                  <a:pt x="3684360" y="3697"/>
                  <a:pt x="3562432" y="-10333"/>
                  <a:pt x="3255095" y="21946"/>
                </a:cubicBezTo>
                <a:cubicBezTo>
                  <a:pt x="2947758" y="54225"/>
                  <a:pt x="2881475" y="33033"/>
                  <a:pt x="2721259" y="21946"/>
                </a:cubicBezTo>
                <a:cubicBezTo>
                  <a:pt x="2561043" y="10859"/>
                  <a:pt x="2330921" y="37540"/>
                  <a:pt x="2187424" y="21946"/>
                </a:cubicBezTo>
                <a:cubicBezTo>
                  <a:pt x="2043927" y="6352"/>
                  <a:pt x="1756372" y="33030"/>
                  <a:pt x="1497344" y="21946"/>
                </a:cubicBezTo>
                <a:cubicBezTo>
                  <a:pt x="1238316" y="10862"/>
                  <a:pt x="1125800" y="18078"/>
                  <a:pt x="924447" y="21946"/>
                </a:cubicBezTo>
                <a:cubicBezTo>
                  <a:pt x="723094" y="25814"/>
                  <a:pt x="399256" y="2502"/>
                  <a:pt x="0" y="21946"/>
                </a:cubicBezTo>
                <a:cubicBezTo>
                  <a:pt x="999" y="16912"/>
                  <a:pt x="-379" y="8769"/>
                  <a:pt x="0" y="0"/>
                </a:cubicBezTo>
                <a:close/>
              </a:path>
              <a:path w="3906114" h="21946" stroke="0" extrusionOk="0">
                <a:moveTo>
                  <a:pt x="0" y="0"/>
                </a:moveTo>
                <a:cubicBezTo>
                  <a:pt x="204270" y="-19114"/>
                  <a:pt x="320245" y="-8859"/>
                  <a:pt x="611958" y="0"/>
                </a:cubicBezTo>
                <a:cubicBezTo>
                  <a:pt x="903671" y="8859"/>
                  <a:pt x="954540" y="768"/>
                  <a:pt x="1145793" y="0"/>
                </a:cubicBezTo>
                <a:cubicBezTo>
                  <a:pt x="1337047" y="-768"/>
                  <a:pt x="1676795" y="-34102"/>
                  <a:pt x="1874935" y="0"/>
                </a:cubicBezTo>
                <a:cubicBezTo>
                  <a:pt x="2073075" y="34102"/>
                  <a:pt x="2202627" y="11146"/>
                  <a:pt x="2486893" y="0"/>
                </a:cubicBezTo>
                <a:cubicBezTo>
                  <a:pt x="2771159" y="-11146"/>
                  <a:pt x="2869791" y="-15785"/>
                  <a:pt x="3098850" y="0"/>
                </a:cubicBezTo>
                <a:cubicBezTo>
                  <a:pt x="3327909" y="15785"/>
                  <a:pt x="3739236" y="-28068"/>
                  <a:pt x="3906114" y="0"/>
                </a:cubicBezTo>
                <a:cubicBezTo>
                  <a:pt x="3905865" y="5270"/>
                  <a:pt x="3905823" y="17483"/>
                  <a:pt x="3906114" y="21946"/>
                </a:cubicBezTo>
                <a:cubicBezTo>
                  <a:pt x="3642508" y="23045"/>
                  <a:pt x="3480132" y="32863"/>
                  <a:pt x="3255095" y="21946"/>
                </a:cubicBezTo>
                <a:cubicBezTo>
                  <a:pt x="3030058" y="11029"/>
                  <a:pt x="2873451" y="7335"/>
                  <a:pt x="2721259" y="21946"/>
                </a:cubicBezTo>
                <a:cubicBezTo>
                  <a:pt x="2569067" y="36557"/>
                  <a:pt x="2382684" y="13320"/>
                  <a:pt x="2070240" y="21946"/>
                </a:cubicBezTo>
                <a:cubicBezTo>
                  <a:pt x="1757796" y="30572"/>
                  <a:pt x="1718913" y="11568"/>
                  <a:pt x="1419221" y="21946"/>
                </a:cubicBezTo>
                <a:cubicBezTo>
                  <a:pt x="1119529" y="32324"/>
                  <a:pt x="995238" y="9896"/>
                  <a:pt x="807264" y="21946"/>
                </a:cubicBezTo>
                <a:cubicBezTo>
                  <a:pt x="619290" y="33996"/>
                  <a:pt x="365530" y="18100"/>
                  <a:pt x="0" y="21946"/>
                </a:cubicBezTo>
                <a:cubicBezTo>
                  <a:pt x="428" y="16188"/>
                  <a:pt x="7" y="7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8DF2-4349-0B0E-5779-6551A445F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23" y="3368650"/>
            <a:ext cx="4114800" cy="4092854"/>
          </a:xfrm>
        </p:spPr>
        <p:txBody>
          <a:bodyPr vert="horz" lIns="109728" tIns="54864" rIns="109728" bIns="54864" rtlCol="0" anchor="t">
            <a:normAutofit/>
          </a:bodyPr>
          <a:lstStyle/>
          <a:p>
            <a:r>
              <a:rPr lang="en-US" sz="1800"/>
              <a:t>Aumento: </a:t>
            </a:r>
            <a:r>
              <a:rPr lang="en-US" sz="1800" b="1"/>
              <a:t>autoefficacia</a:t>
            </a:r>
          </a:p>
          <a:p>
            <a:r>
              <a:rPr lang="en-US" sz="1800"/>
              <a:t>Protezione:</a:t>
            </a:r>
          </a:p>
          <a:p>
            <a:pPr lvl="1"/>
            <a:r>
              <a:rPr lang="en-US" sz="1800"/>
              <a:t>Determinazione</a:t>
            </a:r>
          </a:p>
          <a:p>
            <a:pPr lvl="2"/>
            <a:r>
              <a:rPr lang="en-US" sz="1800"/>
              <a:t>Fatti contro simpatia</a:t>
            </a:r>
          </a:p>
          <a:p>
            <a:r>
              <a:rPr lang="en-US" sz="1800"/>
              <a:t>Rischi: </a:t>
            </a:r>
          </a:p>
          <a:p>
            <a:pPr lvl="1"/>
            <a:r>
              <a:rPr lang="en-US" sz="1800"/>
              <a:t>Bassa estroversione</a:t>
            </a:r>
          </a:p>
          <a:p>
            <a:pPr lvl="2"/>
            <a:r>
              <a:rPr lang="en-US" sz="1800"/>
              <a:t>Bassa SS</a:t>
            </a:r>
          </a:p>
          <a:p>
            <a:pPr lvl="1"/>
            <a:r>
              <a:rPr lang="en-US" sz="1800"/>
              <a:t>Bassa assertività</a:t>
            </a:r>
          </a:p>
          <a:p>
            <a:pPr lvl="2"/>
            <a:r>
              <a:rPr lang="en-US" sz="1800"/>
              <a:t>Bassa SE</a:t>
            </a:r>
          </a:p>
          <a:p>
            <a:pPr lvl="1"/>
            <a:r>
              <a:rPr lang="en-US" sz="1800"/>
              <a:t>Bassa motivazione lavorativa</a:t>
            </a:r>
          </a:p>
          <a:p>
            <a:pPr lvl="2"/>
            <a:r>
              <a:rPr lang="en-US" sz="1800"/>
              <a:t>Bassa C, motivazione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4833A15-F2F8-FBAC-5570-C682AA8D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155" y="1432706"/>
            <a:ext cx="8284464" cy="53641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1C0E6F2-C625-9077-D17F-6FDB74B26A66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312FDB-EA91-BF91-F88D-92ABA3821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7CB463-4CCD-D4C2-577B-612F52C23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31734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FBA1-CAD2-75CE-23E7-134AF7E4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ADD3A-7F9B-49BB-A361-1F8FD9AC15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2DE8F-3F8E-4E1F-23FE-2A54208A4F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7315F-0B55-9F31-3517-FAF03BA2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5" y="79447"/>
            <a:ext cx="14403810" cy="8070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3FECB-8E26-06B3-6BF6-CFCDA86FF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0" y="79446"/>
            <a:ext cx="12746228" cy="79906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432147B-5FBD-7A7D-13C8-AF82FB5C09A4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4F149E-46B8-08AE-AC7D-CBCFC82B4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1E5E21-AF31-A9CD-6E26-E7CE94E80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929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9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1399E-976E-0BF4-A9B9-736E0F676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01"/>
          <a:stretch/>
        </p:blipFill>
        <p:spPr>
          <a:xfrm>
            <a:off x="3026827" y="12"/>
            <a:ext cx="11603570" cy="82295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868316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1F72F-7A40-4316-E439-A8E8958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1" y="438150"/>
            <a:ext cx="4586627" cy="2279894"/>
          </a:xfrm>
        </p:spPr>
        <p:txBody>
          <a:bodyPr>
            <a:normAutofit/>
          </a:bodyPr>
          <a:lstStyle/>
          <a:p>
            <a:r>
              <a:rPr lang="nb-NO" sz="4800"/>
              <a:t>Sommario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1A4630-1088-2942-D8BB-8DC51F33C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1" y="2921041"/>
            <a:ext cx="4586627" cy="4491314"/>
          </a:xfrm>
        </p:spPr>
        <p:txBody>
          <a:bodyPr>
            <a:normAutofit/>
          </a:bodyPr>
          <a:lstStyle/>
          <a:p>
            <a:r>
              <a:rPr lang="nb-NO" sz="2400"/>
              <a:t>Rischi intrinseci e vulnerabilità del personale IT</a:t>
            </a:r>
          </a:p>
          <a:p>
            <a:r>
              <a:rPr lang="nb-NO" sz="2400"/>
              <a:t>Autoefficacia</a:t>
            </a:r>
          </a:p>
          <a:p>
            <a:pPr lvl="1"/>
            <a:r>
              <a:rPr lang="nb-NO" sz="2400"/>
              <a:t>Assertività</a:t>
            </a:r>
          </a:p>
          <a:p>
            <a:pPr lvl="1"/>
            <a:r>
              <a:rPr lang="nb-NO" sz="2400"/>
              <a:t>Sostegno sociale (estroversione)</a:t>
            </a:r>
          </a:p>
          <a:p>
            <a:r>
              <a:rPr lang="nb-NO" sz="2400"/>
              <a:t>Un modo semplice per aumentare l'autoefficacia è la formazione alla comunicazione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DAE01D-42FF-06E4-76B3-65BCBAA2A506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371B09-09D6-CF59-A4DA-35A4A807B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ED662B-126C-D1B3-2638-2C66AFB34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606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02CD8A-8F00-7CFF-691F-1652E4B9D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r="13861"/>
          <a:stretch/>
        </p:blipFill>
        <p:spPr>
          <a:xfrm>
            <a:off x="4228186" y="12"/>
            <a:ext cx="10402214" cy="82295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707921" cy="8229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3477C-4272-801B-8433-7CC5F9360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577" y="1346836"/>
            <a:ext cx="4828032" cy="3844961"/>
          </a:xfrm>
        </p:spPr>
        <p:txBody>
          <a:bodyPr anchor="b">
            <a:normAutofit/>
          </a:bodyPr>
          <a:lstStyle/>
          <a:p>
            <a:pPr algn="l"/>
            <a:r>
              <a:rPr lang="nb-NO" sz="5760"/>
              <a:t>Fattori lavorativi che influiscono sulla salute mentale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882ACC-2D00-5075-5671-5B56A3C05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77" y="5847507"/>
            <a:ext cx="4828031" cy="1449769"/>
          </a:xfrm>
        </p:spPr>
        <p:txBody>
          <a:bodyPr>
            <a:normAutofit/>
          </a:bodyPr>
          <a:lstStyle/>
          <a:p>
            <a:pPr algn="l"/>
            <a:endParaRPr lang="nb-NO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11905" y="416149"/>
            <a:ext cx="175565" cy="844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235" y="5456304"/>
            <a:ext cx="4773168" cy="2194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C7A4A4-AC72-F6C5-3B5D-61A5E6037C2A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5C0E7C-37D4-D54A-3057-27119FEF0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86C99D-87F6-F8BC-386E-873E01AF7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255313"/>
      </p:ext>
    </p:extLst>
  </p:cSld>
  <p:clrMapOvr>
    <a:masterClrMapping/>
  </p:clrMapOvr>
  <p:transition spd="slow">
    <p:push dir="u"/>
  </p:transition>
</p:sld>
</file>

<file path=ppt/slides/slide48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1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754629" y="0"/>
            <a:ext cx="4875772" cy="1891694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69333" y="-6369333"/>
            <a:ext cx="1891735" cy="146304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1645917" y="418639"/>
            <a:ext cx="12052828" cy="1053275"/>
          </a:xfrm>
          <a:prstGeom prst="rect">
            <a:avLst/>
          </a:prstGeom>
        </p:spPr>
        <p:txBody>
          <a:bodyPr vert="horz" lIns="109728" tIns="54864" rIns="109728" bIns="54864" rtlCol="0" anchor="ctr" anchorCtr="0">
            <a:normAutofit/>
          </a:bodyPr>
          <a:lstStyle/>
          <a:p>
            <a:pPr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3720" b="1" cap="all" spc="90">
                <a:solidFill>
                  <a:srgbClr val="FFFFFF"/>
                </a:solidFill>
                <a:latin typeface="Calibri Light" panose="020F0302020204030204"/>
              </a:rPr>
              <a:t>FATTORI CHE INFLUENZANO LA SALUTE MENTALE SUL POSTO DI LAVORO</a:t>
            </a:r>
            <a:endParaRPr lang="en-US" sz="3720" b="1" i="1" cap="all" spc="9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9392373" y="7198491"/>
            <a:ext cx="508628" cy="367970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921715">
              <a:spcAft>
                <a:spcPts val="720"/>
              </a:spcAft>
              <a:defRPr/>
            </a:pPr>
            <a:fld id="{5FD45250-8870-034C-95D8-56645336F5DB}" type="slidenum">
              <a:rPr lang="en-US" sz="1422">
                <a:solidFill>
                  <a:srgbClr val="44546A">
                    <a:lumMod val="10000"/>
                  </a:srgbClr>
                </a:solidFill>
              </a:rPr>
              <a:t>48</a:t>
            </a:fld>
            <a:endParaRPr lang="en-US" sz="1693">
              <a:solidFill>
                <a:srgbClr val="44546A">
                  <a:lumMod val="10000"/>
                </a:srgbClr>
              </a:solidFill>
            </a:endParaRPr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9983" y="7224762"/>
            <a:ext cx="301430" cy="318794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81842" y="7224762"/>
            <a:ext cx="301430" cy="318794"/>
          </a:xfrm>
          <a:prstGeom prst="rect">
            <a:avLst/>
          </a:prstGeom>
        </p:spPr>
      </p:pic>
      <p:sp>
        <p:nvSpPr>
          <p:cNvPr id="7" name="Title 1">
            <a:hlinkClick r:id="" action="ppaction://noaction"/>
            <a:extLst>
              <a:ext uri="{FF2B5EF4-FFF2-40B4-BE49-F238E27FC236}">
                <a16:creationId xmlns:a16="http://schemas.microsoft.com/office/drawing/2014/main" id="{D2582151-27E5-4684-B7C7-CA26C3CC37F2}"/>
              </a:ext>
            </a:extLst>
          </p:cNvPr>
          <p:cNvSpPr txBox="1">
            <a:spLocks/>
          </p:cNvSpPr>
          <p:nvPr/>
        </p:nvSpPr>
        <p:spPr>
          <a:xfrm>
            <a:off x="1468753" y="2535095"/>
            <a:ext cx="10791229" cy="104284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GB" sz="2218" b="1" spc="50">
                <a:solidFill>
                  <a:srgbClr val="00598D"/>
                </a:solidFill>
                <a:latin typeface="Arial Narrow"/>
              </a:rPr>
              <a:t>I problemi di salute mentale possono svilupparsi sia all'interno che all'esterno del luogo di lavoro. Esistono diversi</a:t>
            </a:r>
            <a:br>
              <a:rPr lang="en-GB" sz="2218" b="1" spc="50">
                <a:solidFill>
                  <a:srgbClr val="00598D"/>
                </a:solidFill>
                <a:latin typeface="Arial Narrow"/>
              </a:rPr>
            </a:br>
            <a:r>
              <a:rPr lang="en-GB" sz="2218" b="1" spc="50">
                <a:solidFill>
                  <a:srgbClr val="00598D"/>
                </a:solidFill>
                <a:latin typeface="Arial Narrow"/>
              </a:rPr>
              <a:t>fattori interni che possono avere un impatto negativo sulla salute mentale e rendere più difficile</a:t>
            </a:r>
            <a:br>
              <a:rPr lang="en-GB" sz="2218" b="1" spc="50">
                <a:solidFill>
                  <a:srgbClr val="00598D"/>
                </a:solidFill>
                <a:latin typeface="Arial Narrow"/>
              </a:rPr>
            </a:br>
            <a:r>
              <a:rPr lang="en-GB" sz="2218" b="1" spc="50">
                <a:solidFill>
                  <a:srgbClr val="00598D"/>
                </a:solidFill>
                <a:latin typeface="Arial Narrow"/>
              </a:rPr>
              <a:t>affrontarli. Tra questi </a:t>
            </a:r>
            <a:r>
              <a:rPr lang="en-GB" sz="2218" b="1" spc="50">
                <a:solidFill>
                  <a:srgbClr val="555555"/>
                </a:solidFill>
                <a:latin typeface="Arial Narrow"/>
              </a:rPr>
              <a:t>fattori possono figurare:</a:t>
            </a:r>
            <a:endParaRPr lang="en-GB" sz="2640" b="1" spc="6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10" name="Title 1">
            <a:hlinkClick r:id="" action="ppaction://noaction"/>
            <a:extLst>
              <a:ext uri="{FF2B5EF4-FFF2-40B4-BE49-F238E27FC236}">
                <a16:creationId xmlns:a16="http://schemas.microsoft.com/office/drawing/2014/main" id="{2BCFEC36-7E1F-4ADE-B76A-7C28A5A7413F}"/>
              </a:ext>
            </a:extLst>
          </p:cNvPr>
          <p:cNvSpPr txBox="1">
            <a:spLocks/>
          </p:cNvSpPr>
          <p:nvPr/>
        </p:nvSpPr>
        <p:spPr>
          <a:xfrm>
            <a:off x="1468754" y="3681048"/>
            <a:ext cx="4062781" cy="59538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US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Carichi di lavoro ingestibili, orari di lavoro prolungati</a:t>
            </a:r>
            <a:b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e pressioni crescenti 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700B41-10E1-4B13-9897-8C1EA46A788F}"/>
              </a:ext>
            </a:extLst>
          </p:cNvPr>
          <p:cNvCxnSpPr>
            <a:cxnSpLocks/>
          </p:cNvCxnSpPr>
          <p:nvPr/>
        </p:nvCxnSpPr>
        <p:spPr>
          <a:xfrm>
            <a:off x="1468752" y="4417085"/>
            <a:ext cx="406278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hlinkClick r:id="" action="ppaction://noaction"/>
            <a:extLst>
              <a:ext uri="{FF2B5EF4-FFF2-40B4-BE49-F238E27FC236}">
                <a16:creationId xmlns:a16="http://schemas.microsoft.com/office/drawing/2014/main" id="{8AC195B5-8B44-47EE-9243-4B7679779D21}"/>
              </a:ext>
            </a:extLst>
          </p:cNvPr>
          <p:cNvSpPr txBox="1">
            <a:spLocks/>
          </p:cNvSpPr>
          <p:nvPr/>
        </p:nvSpPr>
        <p:spPr>
          <a:xfrm>
            <a:off x="1468754" y="5405120"/>
            <a:ext cx="4062781" cy="65825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US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Bullismo, stigmatizzazione e cattivi</a:t>
            </a:r>
            <a:b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rapporti con i colleghi</a:t>
            </a:r>
            <a:b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FA1712-DCD8-41DA-B7D0-9F919B43D833}"/>
              </a:ext>
            </a:extLst>
          </p:cNvPr>
          <p:cNvCxnSpPr>
            <a:cxnSpLocks/>
          </p:cNvCxnSpPr>
          <p:nvPr/>
        </p:nvCxnSpPr>
        <p:spPr>
          <a:xfrm>
            <a:off x="1468752" y="6162935"/>
            <a:ext cx="40627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hlinkClick r:id="" action="ppaction://noaction"/>
            <a:extLst>
              <a:ext uri="{FF2B5EF4-FFF2-40B4-BE49-F238E27FC236}">
                <a16:creationId xmlns:a16="http://schemas.microsoft.com/office/drawing/2014/main" id="{415B5726-6087-4887-A5A2-9BDE95BF1D47}"/>
              </a:ext>
            </a:extLst>
          </p:cNvPr>
          <p:cNvSpPr txBox="1">
            <a:spLocks/>
          </p:cNvSpPr>
          <p:nvPr/>
        </p:nvSpPr>
        <p:spPr>
          <a:xfrm>
            <a:off x="1468752" y="4523656"/>
            <a:ext cx="4062784" cy="61278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US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Mancanza di controllo sul lavoro e scarsa</a:t>
            </a:r>
            <a:b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supervisione da parte della direzione 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8932F9-3E74-4709-A053-D711FD5BD5DA}"/>
              </a:ext>
            </a:extLst>
          </p:cNvPr>
          <p:cNvCxnSpPr>
            <a:cxnSpLocks/>
          </p:cNvCxnSpPr>
          <p:nvPr/>
        </p:nvCxnSpPr>
        <p:spPr>
          <a:xfrm>
            <a:off x="1468752" y="5264464"/>
            <a:ext cx="40627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hlinkClick r:id="" action="ppaction://noaction"/>
            <a:extLst>
              <a:ext uri="{FF2B5EF4-FFF2-40B4-BE49-F238E27FC236}">
                <a16:creationId xmlns:a16="http://schemas.microsoft.com/office/drawing/2014/main" id="{384F96FD-81CD-4853-BC53-C55005F3D686}"/>
              </a:ext>
            </a:extLst>
          </p:cNvPr>
          <p:cNvSpPr txBox="1">
            <a:spLocks/>
          </p:cNvSpPr>
          <p:nvPr/>
        </p:nvSpPr>
        <p:spPr>
          <a:xfrm>
            <a:off x="5818464" y="3681048"/>
            <a:ext cx="4217960" cy="59538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US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Mancato coinvolgimento quando il luogo di lavoro</a:t>
            </a:r>
            <a:b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è in fase di cambiamento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36606F-A66A-4C3D-9C82-8DEEB13B5AEE}"/>
              </a:ext>
            </a:extLst>
          </p:cNvPr>
          <p:cNvCxnSpPr>
            <a:cxnSpLocks/>
          </p:cNvCxnSpPr>
          <p:nvPr/>
        </p:nvCxnSpPr>
        <p:spPr>
          <a:xfrm>
            <a:off x="5818464" y="4417085"/>
            <a:ext cx="4217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hlinkClick r:id="" action="ppaction://noaction"/>
            <a:extLst>
              <a:ext uri="{FF2B5EF4-FFF2-40B4-BE49-F238E27FC236}">
                <a16:creationId xmlns:a16="http://schemas.microsoft.com/office/drawing/2014/main" id="{5DCA3A07-887C-4B5A-9BE1-358677165EBF}"/>
              </a:ext>
            </a:extLst>
          </p:cNvPr>
          <p:cNvSpPr txBox="1">
            <a:spLocks/>
          </p:cNvSpPr>
          <p:nvPr/>
        </p:nvSpPr>
        <p:spPr>
          <a:xfrm>
            <a:off x="5818464" y="5397949"/>
            <a:ext cx="4217960" cy="71389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US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Ambienti di lavoro fisicamente pericolosi o inadeguati</a:t>
            </a:r>
            <a:b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9D4511-D9A1-4B84-915D-CB000B1B8EB3}"/>
              </a:ext>
            </a:extLst>
          </p:cNvPr>
          <p:cNvCxnSpPr>
            <a:cxnSpLocks/>
          </p:cNvCxnSpPr>
          <p:nvPr/>
        </p:nvCxnSpPr>
        <p:spPr>
          <a:xfrm>
            <a:off x="5803866" y="6162935"/>
            <a:ext cx="423255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hlinkClick r:id="" action="ppaction://noaction"/>
            <a:extLst>
              <a:ext uri="{FF2B5EF4-FFF2-40B4-BE49-F238E27FC236}">
                <a16:creationId xmlns:a16="http://schemas.microsoft.com/office/drawing/2014/main" id="{B41B73FC-05ED-48F6-9C0D-F80A3DED3CBB}"/>
              </a:ext>
            </a:extLst>
          </p:cNvPr>
          <p:cNvSpPr txBox="1">
            <a:spLocks/>
          </p:cNvSpPr>
          <p:nvPr/>
        </p:nvSpPr>
        <p:spPr>
          <a:xfrm>
            <a:off x="1468752" y="6295276"/>
            <a:ext cx="4062784" cy="29355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US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Esperienze traumatiche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2EE7FA-AD01-4D56-8D7D-A03F996E514F}"/>
              </a:ext>
            </a:extLst>
          </p:cNvPr>
          <p:cNvCxnSpPr>
            <a:cxnSpLocks/>
          </p:cNvCxnSpPr>
          <p:nvPr/>
        </p:nvCxnSpPr>
        <p:spPr>
          <a:xfrm>
            <a:off x="1468754" y="6734842"/>
            <a:ext cx="40627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hlinkClick r:id="" action="ppaction://noaction"/>
            <a:extLst>
              <a:ext uri="{FF2B5EF4-FFF2-40B4-BE49-F238E27FC236}">
                <a16:creationId xmlns:a16="http://schemas.microsoft.com/office/drawing/2014/main" id="{4DA25AC6-8E92-4C05-A54A-0E7CFF0D3CAE}"/>
              </a:ext>
            </a:extLst>
          </p:cNvPr>
          <p:cNvSpPr txBox="1">
            <a:spLocks/>
          </p:cNvSpPr>
          <p:nvPr/>
        </p:nvSpPr>
        <p:spPr>
          <a:xfrm>
            <a:off x="5818464" y="4534695"/>
            <a:ext cx="4217960" cy="60174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21715">
              <a:spcBef>
                <a:spcPct val="0"/>
              </a:spcBef>
              <a:spcAft>
                <a:spcPts val="720"/>
              </a:spcAft>
            </a:pPr>
            <a:r>
              <a:rPr lang="en-US" sz="2016" b="1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Retribuzione inadeguata, problemi nel ricevere</a:t>
            </a:r>
            <a:b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016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e mancanza di gratificazione e riconoscimento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03D9DC6-BAAA-4E00-A2B1-F0D4ADF48F82}"/>
              </a:ext>
            </a:extLst>
          </p:cNvPr>
          <p:cNvCxnSpPr>
            <a:cxnSpLocks/>
          </p:cNvCxnSpPr>
          <p:nvPr/>
        </p:nvCxnSpPr>
        <p:spPr>
          <a:xfrm>
            <a:off x="5803866" y="5264464"/>
            <a:ext cx="423255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110C5D8-F95B-4B3D-8816-EEED45C90C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349" y="3704608"/>
            <a:ext cx="2953937" cy="2757008"/>
          </a:xfrm>
          <a:prstGeom prst="roundRect">
            <a:avLst>
              <a:gd name="adj" fmla="val 52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DEC125-C784-3D14-10E6-187106D58E4F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ACF052-35DB-7588-B103-8707EFF92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C16344-3268-7756-B61B-BBD8193B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697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7" grpId="0"/>
      <p:bldP spid="24" grpId="0"/>
      <p:bldP spid="31" grpId="0"/>
      <p:bldP spid="33" grpId="0"/>
      <p:bldP spid="36" grpId="0"/>
    </p:bldLst>
  </p:timing>
</p:sld>
</file>

<file path=ppt/slides/slide49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4630400" cy="7463790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0876" y="5876638"/>
            <a:ext cx="322693" cy="341282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85393" y="5876638"/>
            <a:ext cx="322693" cy="3412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1556113" y="274321"/>
            <a:ext cx="6171767" cy="517818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990" b="1" cap="all" spc="80">
                <a:solidFill>
                  <a:srgbClr val="44546A">
                    <a:lumMod val="10000"/>
                  </a:srgbClr>
                </a:solidFill>
                <a:latin typeface="Arial Narrow"/>
              </a:rPr>
              <a:t>STATISTICHE RELATIVE AL LAVORO 2017/18</a:t>
            </a:r>
            <a:endParaRPr lang="en-US" sz="3360" b="1" i="1" cap="all" spc="9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22" name="Title 1">
            <a:hlinkClick r:id="" action="ppaction://noaction"/>
            <a:extLst>
              <a:ext uri="{FF2B5EF4-FFF2-40B4-BE49-F238E27FC236}">
                <a16:creationId xmlns:a16="http://schemas.microsoft.com/office/drawing/2014/main" id="{499EE366-594F-408D-8AC5-99FB9576ECF6}"/>
              </a:ext>
            </a:extLst>
          </p:cNvPr>
          <p:cNvSpPr txBox="1">
            <a:spLocks/>
          </p:cNvSpPr>
          <p:nvPr/>
        </p:nvSpPr>
        <p:spPr>
          <a:xfrm>
            <a:off x="1556111" y="932838"/>
            <a:ext cx="11372620" cy="42082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•</a:t>
            </a:r>
            <a: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 595.000 lavoratori hanno sofferto di stress, depressione o ansia legati al lavoro</a:t>
            </a:r>
            <a:endParaRPr lang="en-GB" sz="288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09665B-70F4-4F0B-9190-330ADCEB6E55}"/>
              </a:ext>
            </a:extLst>
          </p:cNvPr>
          <p:cNvCxnSpPr>
            <a:cxnSpLocks/>
          </p:cNvCxnSpPr>
          <p:nvPr/>
        </p:nvCxnSpPr>
        <p:spPr>
          <a:xfrm>
            <a:off x="1556111" y="1492232"/>
            <a:ext cx="11372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hlinkClick r:id="" action="ppaction://noaction"/>
            <a:extLst>
              <a:ext uri="{FF2B5EF4-FFF2-40B4-BE49-F238E27FC236}">
                <a16:creationId xmlns:a16="http://schemas.microsoft.com/office/drawing/2014/main" id="{2C8F33DB-2D12-475D-84C1-75A0CAB24F23}"/>
              </a:ext>
            </a:extLst>
          </p:cNvPr>
          <p:cNvSpPr txBox="1">
            <a:spLocks/>
          </p:cNvSpPr>
          <p:nvPr/>
        </p:nvSpPr>
        <p:spPr>
          <a:xfrm>
            <a:off x="1556114" y="2422602"/>
            <a:ext cx="11372617" cy="36269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•</a:t>
            </a:r>
            <a: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 15,4 milioni di giorni lavorativi persi a causa di stress, depressione o ansia legati al lavoro</a:t>
            </a:r>
            <a:endParaRPr lang="en-GB" sz="288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ACE962-6DFC-4694-B0B9-354C6A147B8E}"/>
              </a:ext>
            </a:extLst>
          </p:cNvPr>
          <p:cNvCxnSpPr>
            <a:cxnSpLocks/>
          </p:cNvCxnSpPr>
          <p:nvPr/>
        </p:nvCxnSpPr>
        <p:spPr>
          <a:xfrm>
            <a:off x="1556116" y="2991382"/>
            <a:ext cx="1137261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hlinkClick r:id="" action="ppaction://noaction"/>
            <a:extLst>
              <a:ext uri="{FF2B5EF4-FFF2-40B4-BE49-F238E27FC236}">
                <a16:creationId xmlns:a16="http://schemas.microsoft.com/office/drawing/2014/main" id="{0E82DDE9-C3A9-4F9E-9A30-D3ADFFE54599}"/>
              </a:ext>
            </a:extLst>
          </p:cNvPr>
          <p:cNvSpPr txBox="1">
            <a:spLocks/>
          </p:cNvSpPr>
          <p:nvPr/>
        </p:nvSpPr>
        <p:spPr>
          <a:xfrm>
            <a:off x="1556111" y="3145313"/>
            <a:ext cx="11372616" cy="79141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I giorni lavorativi persi a causa di stress, depressione o ansia hanno rappresentato il 57% di tutti i giorni lavorativi</a:t>
            </a:r>
            <a:b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  persi a causa di malattie</a:t>
            </a:r>
            <a:endParaRPr lang="en-GB" sz="288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90B6664-C265-4670-A9A6-971BA49545CA}"/>
              </a:ext>
            </a:extLst>
          </p:cNvPr>
          <p:cNvCxnSpPr>
            <a:cxnSpLocks/>
          </p:cNvCxnSpPr>
          <p:nvPr/>
        </p:nvCxnSpPr>
        <p:spPr>
          <a:xfrm>
            <a:off x="1556107" y="4097993"/>
            <a:ext cx="1137262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>
            <a:hlinkClick r:id="" action="ppaction://noaction"/>
            <a:extLst>
              <a:ext uri="{FF2B5EF4-FFF2-40B4-BE49-F238E27FC236}">
                <a16:creationId xmlns:a16="http://schemas.microsoft.com/office/drawing/2014/main" id="{DC8C7AB9-A68B-4254-950B-9B999A4ACB91}"/>
              </a:ext>
            </a:extLst>
          </p:cNvPr>
          <p:cNvSpPr txBox="1">
            <a:spLocks/>
          </p:cNvSpPr>
          <p:nvPr/>
        </p:nvSpPr>
        <p:spPr>
          <a:xfrm>
            <a:off x="1556118" y="4258828"/>
            <a:ext cx="11372614" cy="81776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La causa principale di stress, depressione o ansia legati al lavoro era dovuta al</a:t>
            </a:r>
            <a:b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  "carico di lavoro", che rappresentava il 44% di tutti i casi</a:t>
            </a:r>
            <a:endParaRPr lang="en-GB" sz="288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F45F8C-D030-4F72-8BC5-A33D5AAF12CE}"/>
              </a:ext>
            </a:extLst>
          </p:cNvPr>
          <p:cNvCxnSpPr>
            <a:cxnSpLocks/>
          </p:cNvCxnSpPr>
          <p:nvPr/>
        </p:nvCxnSpPr>
        <p:spPr>
          <a:xfrm>
            <a:off x="1556118" y="5223323"/>
            <a:ext cx="1137261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hlinkClick r:id="" action="ppaction://noaction"/>
            <a:extLst>
              <a:ext uri="{FF2B5EF4-FFF2-40B4-BE49-F238E27FC236}">
                <a16:creationId xmlns:a16="http://schemas.microsoft.com/office/drawing/2014/main" id="{B09E2B2B-4087-49E6-B8AA-F510F38FA4A0}"/>
              </a:ext>
            </a:extLst>
          </p:cNvPr>
          <p:cNvSpPr txBox="1">
            <a:spLocks/>
          </p:cNvSpPr>
          <p:nvPr/>
        </p:nvSpPr>
        <p:spPr>
          <a:xfrm>
            <a:off x="1556114" y="1668914"/>
            <a:ext cx="11372617" cy="36269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76579">
              <a:spcBef>
                <a:spcPct val="0"/>
              </a:spcBef>
              <a:spcAft>
                <a:spcPts val="720"/>
              </a:spcAft>
            </a:pPr>
            <a:r>
              <a:rPr lang="en-US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•</a:t>
            </a:r>
            <a:r>
              <a:rPr lang="en-GB" sz="2563" spc="54">
                <a:solidFill>
                  <a:srgbClr val="44546A">
                    <a:lumMod val="10000"/>
                  </a:srgbClr>
                </a:solidFill>
                <a:latin typeface="Arial Narrow"/>
              </a:rPr>
              <a:t> 239.000 lavoratori hanno sofferto di un nuovo caso di stress, depressione o ansia legati al lavoro</a:t>
            </a:r>
            <a:endParaRPr lang="en-GB" sz="288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735F5E-A7DE-4378-8324-2648ABE92354}"/>
              </a:ext>
            </a:extLst>
          </p:cNvPr>
          <p:cNvCxnSpPr>
            <a:cxnSpLocks/>
          </p:cNvCxnSpPr>
          <p:nvPr/>
        </p:nvCxnSpPr>
        <p:spPr>
          <a:xfrm>
            <a:off x="1556114" y="2241301"/>
            <a:ext cx="1137261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E856629-B986-1EBC-E7AE-E8FF7302A248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CE33F2-8854-2C42-B837-DCFB53C4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D0DBAC-A636-31EE-BA28-4A97258E3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566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38" grpId="0"/>
      <p:bldP spid="40" grpId="0"/>
      <p:bldP spid="15" grpId="0"/>
    </p:bldLst>
  </p:timing>
</p:sld>
</file>

<file path=ppt/slides/slide5.xml><?xml version="1.0" encoding="utf-8"?>
<p:sld xmlns:a16="http://schemas.microsoft.com/office/drawing/2014/main" xmlns:adec="http://schemas.microsoft.com/office/drawing/2017/decorative" xmlns:p16="http://schemas.microsoft.com/office/powerpoint/2015/main" xmlns:ask="http://schemas.microsoft.com/office/drawing/2018/sketchyshapes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57314" y="395021"/>
            <a:ext cx="7501332" cy="2139696"/>
          </a:xfrm>
        </p:spPr>
        <p:txBody>
          <a:bodyPr vert="horz" wrap="square" lIns="109728" tIns="54864" rIns="109728" bIns="54864" rtlCol="0" anchor="b" anchorCtr="0">
            <a:normAutofit/>
          </a:bodyPr>
          <a:lstStyle/>
          <a:p>
            <a:r>
              <a:rPr lang="en-US" sz="6480"/>
              <a:t>Salute mentale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A79F0-D1F3-2A40-864C-2A8839484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56" r="411"/>
          <a:stretch/>
        </p:blipFill>
        <p:spPr>
          <a:xfrm>
            <a:off x="1" y="12"/>
            <a:ext cx="5588813" cy="8229588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7315" y="2849936"/>
            <a:ext cx="5092307" cy="21946"/>
          </a:xfrm>
          <a:custGeom>
            <a:avLst/>
            <a:gdLst>
              <a:gd name="csX0" fmla="*/ 0 w 5092307"/>
              <a:gd name="csY0" fmla="*/ 0 h 21946"/>
              <a:gd name="csX1" fmla="*/ 483769 w 5092307"/>
              <a:gd name="csY1" fmla="*/ 0 h 21946"/>
              <a:gd name="csX2" fmla="*/ 1222154 w 5092307"/>
              <a:gd name="csY2" fmla="*/ 0 h 21946"/>
              <a:gd name="csX3" fmla="*/ 1756846 w 5092307"/>
              <a:gd name="csY3" fmla="*/ 0 h 21946"/>
              <a:gd name="csX4" fmla="*/ 2291538 w 5092307"/>
              <a:gd name="csY4" fmla="*/ 0 h 21946"/>
              <a:gd name="csX5" fmla="*/ 2979000 w 5092307"/>
              <a:gd name="csY5" fmla="*/ 0 h 21946"/>
              <a:gd name="csX6" fmla="*/ 3666461 w 5092307"/>
              <a:gd name="csY6" fmla="*/ 0 h 21946"/>
              <a:gd name="csX7" fmla="*/ 4252076 w 5092307"/>
              <a:gd name="csY7" fmla="*/ 0 h 21946"/>
              <a:gd name="csX8" fmla="*/ 5092307 w 5092307"/>
              <a:gd name="csY8" fmla="*/ 0 h 21946"/>
              <a:gd name="csX9" fmla="*/ 5092307 w 5092307"/>
              <a:gd name="csY9" fmla="*/ 21946 h 21946"/>
              <a:gd name="csX10" fmla="*/ 4455769 w 5092307"/>
              <a:gd name="csY10" fmla="*/ 21946 h 21946"/>
              <a:gd name="csX11" fmla="*/ 3717384 w 5092307"/>
              <a:gd name="csY11" fmla="*/ 21946 h 21946"/>
              <a:gd name="csX12" fmla="*/ 3233615 w 5092307"/>
              <a:gd name="csY12" fmla="*/ 21946 h 21946"/>
              <a:gd name="csX13" fmla="*/ 2546154 w 5092307"/>
              <a:gd name="csY13" fmla="*/ 21946 h 21946"/>
              <a:gd name="csX14" fmla="*/ 1960538 w 5092307"/>
              <a:gd name="csY14" fmla="*/ 21946 h 21946"/>
              <a:gd name="csX15" fmla="*/ 1374923 w 5092307"/>
              <a:gd name="csY15" fmla="*/ 21946 h 21946"/>
              <a:gd name="csX16" fmla="*/ 738385 w 5092307"/>
              <a:gd name="csY16" fmla="*/ 21946 h 21946"/>
              <a:gd name="csX17" fmla="*/ 0 w 5092307"/>
              <a:gd name="csY17" fmla="*/ 21946 h 21946"/>
              <a:gd name="csX18" fmla="*/ 0 w 5092307"/>
              <a:gd name="csY18" fmla="*/ 0 h 219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092307" h="21946" fill="none" extrusionOk="0">
                <a:moveTo>
                  <a:pt x="0" y="0"/>
                </a:moveTo>
                <a:cubicBezTo>
                  <a:pt x="126622" y="2207"/>
                  <a:pt x="310281" y="-9618"/>
                  <a:pt x="483769" y="0"/>
                </a:cubicBezTo>
                <a:cubicBezTo>
                  <a:pt x="657257" y="9618"/>
                  <a:pt x="962372" y="-35609"/>
                  <a:pt x="1222154" y="0"/>
                </a:cubicBezTo>
                <a:cubicBezTo>
                  <a:pt x="1481937" y="35609"/>
                  <a:pt x="1599378" y="20188"/>
                  <a:pt x="1756846" y="0"/>
                </a:cubicBezTo>
                <a:cubicBezTo>
                  <a:pt x="1914314" y="-20188"/>
                  <a:pt x="2080092" y="-5105"/>
                  <a:pt x="2291538" y="0"/>
                </a:cubicBezTo>
                <a:cubicBezTo>
                  <a:pt x="2502984" y="5105"/>
                  <a:pt x="2714641" y="617"/>
                  <a:pt x="2979000" y="0"/>
                </a:cubicBezTo>
                <a:cubicBezTo>
                  <a:pt x="3243359" y="-617"/>
                  <a:pt x="3339677" y="-32878"/>
                  <a:pt x="3666461" y="0"/>
                </a:cubicBezTo>
                <a:cubicBezTo>
                  <a:pt x="3993245" y="32878"/>
                  <a:pt x="3959356" y="10646"/>
                  <a:pt x="4252076" y="0"/>
                </a:cubicBezTo>
                <a:cubicBezTo>
                  <a:pt x="4544797" y="-10646"/>
                  <a:pt x="4803806" y="-6208"/>
                  <a:pt x="5092307" y="0"/>
                </a:cubicBezTo>
                <a:cubicBezTo>
                  <a:pt x="5092586" y="4631"/>
                  <a:pt x="5092360" y="16862"/>
                  <a:pt x="5092307" y="21946"/>
                </a:cubicBezTo>
                <a:cubicBezTo>
                  <a:pt x="4963024" y="39542"/>
                  <a:pt x="4769693" y="24041"/>
                  <a:pt x="4455769" y="21946"/>
                </a:cubicBezTo>
                <a:cubicBezTo>
                  <a:pt x="4141845" y="19851"/>
                  <a:pt x="3943439" y="-13029"/>
                  <a:pt x="3717384" y="21946"/>
                </a:cubicBezTo>
                <a:cubicBezTo>
                  <a:pt x="3491329" y="56921"/>
                  <a:pt x="3361256" y="34282"/>
                  <a:pt x="3233615" y="21946"/>
                </a:cubicBezTo>
                <a:cubicBezTo>
                  <a:pt x="3105974" y="9610"/>
                  <a:pt x="2872163" y="30197"/>
                  <a:pt x="2546154" y="21946"/>
                </a:cubicBezTo>
                <a:cubicBezTo>
                  <a:pt x="2220145" y="13695"/>
                  <a:pt x="2168829" y="22450"/>
                  <a:pt x="1960538" y="21946"/>
                </a:cubicBezTo>
                <a:cubicBezTo>
                  <a:pt x="1752247" y="21442"/>
                  <a:pt x="1523678" y="13932"/>
                  <a:pt x="1374923" y="21946"/>
                </a:cubicBezTo>
                <a:cubicBezTo>
                  <a:pt x="1226168" y="29960"/>
                  <a:pt x="928094" y="36837"/>
                  <a:pt x="738385" y="21946"/>
                </a:cubicBezTo>
                <a:cubicBezTo>
                  <a:pt x="548676" y="7055"/>
                  <a:pt x="168941" y="-5592"/>
                  <a:pt x="0" y="21946"/>
                </a:cubicBezTo>
                <a:cubicBezTo>
                  <a:pt x="287" y="12071"/>
                  <a:pt x="-113" y="6250"/>
                  <a:pt x="0" y="0"/>
                </a:cubicBezTo>
                <a:close/>
              </a:path>
              <a:path w="5092307" h="21946" stroke="0" extrusionOk="0">
                <a:moveTo>
                  <a:pt x="0" y="0"/>
                </a:moveTo>
                <a:cubicBezTo>
                  <a:pt x="123076" y="8408"/>
                  <a:pt x="290804" y="2227"/>
                  <a:pt x="534692" y="0"/>
                </a:cubicBezTo>
                <a:cubicBezTo>
                  <a:pt x="778580" y="-2227"/>
                  <a:pt x="855490" y="-16962"/>
                  <a:pt x="1018461" y="0"/>
                </a:cubicBezTo>
                <a:cubicBezTo>
                  <a:pt x="1181432" y="16962"/>
                  <a:pt x="1320664" y="19870"/>
                  <a:pt x="1553154" y="0"/>
                </a:cubicBezTo>
                <a:cubicBezTo>
                  <a:pt x="1785644" y="-19870"/>
                  <a:pt x="2036509" y="-20672"/>
                  <a:pt x="2189692" y="0"/>
                </a:cubicBezTo>
                <a:cubicBezTo>
                  <a:pt x="2342875" y="20672"/>
                  <a:pt x="2544654" y="-33332"/>
                  <a:pt x="2877153" y="0"/>
                </a:cubicBezTo>
                <a:cubicBezTo>
                  <a:pt x="3209652" y="33332"/>
                  <a:pt x="3394712" y="30818"/>
                  <a:pt x="3615538" y="0"/>
                </a:cubicBezTo>
                <a:cubicBezTo>
                  <a:pt x="3836364" y="-30818"/>
                  <a:pt x="4201667" y="-30590"/>
                  <a:pt x="4353922" y="0"/>
                </a:cubicBezTo>
                <a:cubicBezTo>
                  <a:pt x="4506177" y="30590"/>
                  <a:pt x="4855479" y="18332"/>
                  <a:pt x="5092307" y="0"/>
                </a:cubicBezTo>
                <a:cubicBezTo>
                  <a:pt x="5091574" y="4400"/>
                  <a:pt x="5092005" y="11744"/>
                  <a:pt x="5092307" y="21946"/>
                </a:cubicBezTo>
                <a:cubicBezTo>
                  <a:pt x="4864916" y="7468"/>
                  <a:pt x="4690539" y="13687"/>
                  <a:pt x="4557615" y="21946"/>
                </a:cubicBezTo>
                <a:cubicBezTo>
                  <a:pt x="4424691" y="30205"/>
                  <a:pt x="4076201" y="51864"/>
                  <a:pt x="3819230" y="21946"/>
                </a:cubicBezTo>
                <a:cubicBezTo>
                  <a:pt x="3562259" y="-7972"/>
                  <a:pt x="3498341" y="13372"/>
                  <a:pt x="3335461" y="21946"/>
                </a:cubicBezTo>
                <a:cubicBezTo>
                  <a:pt x="3172581" y="30520"/>
                  <a:pt x="2979939" y="3719"/>
                  <a:pt x="2648000" y="21946"/>
                </a:cubicBezTo>
                <a:cubicBezTo>
                  <a:pt x="2316061" y="40173"/>
                  <a:pt x="2286972" y="9792"/>
                  <a:pt x="2062384" y="21946"/>
                </a:cubicBezTo>
                <a:cubicBezTo>
                  <a:pt x="1837796" y="34100"/>
                  <a:pt x="1672241" y="1952"/>
                  <a:pt x="1476769" y="21946"/>
                </a:cubicBezTo>
                <a:cubicBezTo>
                  <a:pt x="1281297" y="41940"/>
                  <a:pt x="975566" y="5945"/>
                  <a:pt x="738385" y="21946"/>
                </a:cubicBezTo>
                <a:cubicBezTo>
                  <a:pt x="501204" y="37947"/>
                  <a:pt x="163670" y="-14697"/>
                  <a:pt x="0" y="21946"/>
                </a:cubicBezTo>
                <a:cubicBezTo>
                  <a:pt x="-116" y="15135"/>
                  <a:pt x="-209" y="796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57314" y="3247949"/>
            <a:ext cx="7501332" cy="4180637"/>
          </a:xfrm>
        </p:spPr>
        <p:txBody>
          <a:bodyPr vert="horz" lIns="109728" tIns="54864" rIns="109728" bIns="54864" rtlCol="0">
            <a:normAutofit/>
          </a:bodyPr>
          <a:lstStyle/>
          <a:p>
            <a:r>
              <a:rPr lang="en-US" sz="2280"/>
              <a:t>OMS (2014)</a:t>
            </a:r>
          </a:p>
          <a:p>
            <a:pPr lvl="1"/>
            <a:r>
              <a:rPr lang="en-US" sz="2280"/>
              <a:t>La salute mentale è definita come uno stato di benessere in cui ogni individuo realizza il proprio potenziale, è in grado di affrontare i normali stress della vita, può lavorare in modo produttivo e fruttuoso ed è in grado di dare un contributo alla propria comunità.</a:t>
            </a:r>
          </a:p>
          <a:p>
            <a:pPr lvl="1"/>
            <a:endParaRPr lang="en-US" sz="2280"/>
          </a:p>
          <a:p>
            <a:pPr lvl="1"/>
            <a:r>
              <a:rPr lang="en-US" sz="2280"/>
              <a:t>La dimensione positiva della salute mentale è sottolineata nella definizione di salute contenuta nella costituzione dell'OMS: "La salute è uno stato di completo benessere fisico, mentale e sociale e non semplicemente l'assenza di malattie o infermità".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8984B4-5AA8-CABA-A1AC-9129FAECA433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A9C547-E2B2-BE6D-5D84-515461BD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004B18-DE9B-9E15-1E74-B5B02088C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793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8E8FB-5FA3-C1DB-8005-DA29EDEC15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1206118" y="42079"/>
            <a:ext cx="17830800" cy="1188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E241E-714A-9933-AB79-E639B610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Shropshire, J., &amp; Kadlec, C. (2012). 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F7B13-7114-EFA5-9798-DECF1228B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12" y="1510232"/>
            <a:ext cx="8599615" cy="61952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H1: Quando lo stress raggiunge un livello che gli individui non sono in grado di gestire, avrà un'influenza positiva sull'intenzione di abbandonare il settore IT.</a:t>
            </a:r>
          </a:p>
          <a:p>
            <a:pPr lvl="1"/>
            <a:r>
              <a:rPr lang="en-US" dirty="0"/>
              <a:t>aumento dell'assenteismo, elevato turnover, esaurimento emotivo, deterioramento della salute personale, riduzione dell'impegno organizzativo, calo delle prestazioni lavorative</a:t>
            </a:r>
          </a:p>
          <a:p>
            <a:r>
              <a:rPr lang="en-US" dirty="0"/>
              <a:t>H2: L'insicurezza lavorativa avrà un'influenza positiva sull'intenzione di abbandonare il settore IT</a:t>
            </a:r>
          </a:p>
          <a:p>
            <a:r>
              <a:rPr lang="en-US" dirty="0"/>
              <a:t>H3: Il burnout avrà un'influenza positiva sull'intenzione di abbandonare il settore IT. </a:t>
            </a:r>
          </a:p>
          <a:p>
            <a:r>
              <a:rPr lang="en-US" dirty="0"/>
              <a:t>H4: La relazione tra stress, insicurezza lavorativa, burnout e cambiamento di carriera si rafforzerà quando l'età dei lavoratori IT sarà inferiore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D1674-2C49-1EEB-887D-1AC2DAEE7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327" y="2307681"/>
            <a:ext cx="5088139" cy="39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13768"/>
      </p:ext>
    </p:extLst>
  </p:cSld>
  <p:clrMapOvr>
    <a:masterClrMapping/>
  </p:clrMapOvr>
  <p:transition spd="slow">
    <p:push dir="u"/>
  </p:transition>
</p:sld>
</file>

<file path=ppt/slides/slide5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5ACFD5-6BDF-5476-38AA-5CD099321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784"/>
            <a:ext cx="13716000" cy="7715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30834F-C40E-9AE7-3E30-6B73B507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8F561-F87C-344D-002A-6A6E63AF8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E39FA-0F01-694C-4589-6B11D9C7F8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863" y="1057218"/>
            <a:ext cx="7944030" cy="647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634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2CDBC0-2BE8-3E40-8C1A-A36D93762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980"/>
            <a:ext cx="14630400" cy="6263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A22ED-2757-54B2-7496-DD63E411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Risorse di lavoro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F70AA5-424D-EAFB-4506-9A5C62AB9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27681" y="2477245"/>
            <a:ext cx="5567186" cy="346377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209DF-FDA4-A613-FEA5-A56125D55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71" y="1921943"/>
            <a:ext cx="5372850" cy="2149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5CF33-C74C-90BF-400C-89899897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176" y="4821382"/>
            <a:ext cx="5361419" cy="204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0478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85F20-14C2-E600-B306-8BA10087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0"/>
            <a:ext cx="14312348" cy="8229600"/>
          </a:xfrm>
          <a:prstGeom prst="rect">
            <a:avLst/>
          </a:prstGeom>
        </p:spPr>
      </p:pic>
      <p:pic>
        <p:nvPicPr>
          <p:cNvPr id="1026" name="Picture 2" descr="Ijerph 16 03370 g001">
            <a:extLst>
              <a:ext uri="{FF2B5EF4-FFF2-40B4-BE49-F238E27FC236}">
                <a16:creationId xmlns:a16="http://schemas.microsoft.com/office/drawing/2014/main" id="{7B699C4E-3389-900A-AC9B-39A70E28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081" y="1402080"/>
            <a:ext cx="6470582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C548A-62B3-FD3E-108E-9E08DB246876}"/>
              </a:ext>
            </a:extLst>
          </p:cNvPr>
          <p:cNvSpPr txBox="1"/>
          <p:nvPr/>
        </p:nvSpPr>
        <p:spPr>
          <a:xfrm>
            <a:off x="552746" y="4389120"/>
            <a:ext cx="5184753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nb-NO" sz="3360" dirty="0">
                <a:solidFill>
                  <a:prstClr val="white"/>
                </a:solidFill>
                <a:latin typeface="Calibri" panose="020F0502020204030204"/>
              </a:rPr>
              <a:t>Modello di controllo delle richieste lavorative</a:t>
            </a:r>
          </a:p>
          <a:p>
            <a:pPr defTabSz="1097280"/>
            <a:r>
              <a:rPr lang="nb-NO" sz="3360" dirty="0">
                <a:solidFill>
                  <a:prstClr val="white"/>
                </a:solidFill>
                <a:latin typeface="Calibri" panose="020F0502020204030204"/>
              </a:rPr>
              <a:t>Karasek, 1990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B04BA6-9DC1-4366-C747-25F7EC8EB0B5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4034D7-7445-2D57-2B7E-8E4589877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95246B-E001-7EAF-BBB0-EE28DDDD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753943"/>
      </p:ext>
    </p:extLst>
  </p:cSld>
  <p:clrMapOvr>
    <a:masterClrMapping/>
  </p:clrMapOvr>
  <p:transition spd="slow">
    <p:push dir="u"/>
  </p:transition>
</p:sld>
</file>

<file path=ppt/slides/slide5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9CA3-5DB2-C7A8-3C51-34E71776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532C4-F757-173D-A356-188A975FC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79" y="1482218"/>
            <a:ext cx="3787300" cy="6195263"/>
          </a:xfrm>
        </p:spPr>
        <p:txBody>
          <a:bodyPr/>
          <a:lstStyle/>
          <a:p>
            <a:r>
              <a:rPr lang="nb-NO" dirty="0"/>
              <a:t>Risorse</a:t>
            </a:r>
          </a:p>
          <a:p>
            <a:pPr lvl="1"/>
            <a:r>
              <a:rPr lang="nb-NO" dirty="0"/>
              <a:t>Personali</a:t>
            </a:r>
          </a:p>
          <a:p>
            <a:pPr lvl="2"/>
            <a:r>
              <a:rPr lang="nb-NO" dirty="0" err="1"/>
              <a:t>Autoefficacia</a:t>
            </a:r>
            <a:endParaRPr lang="nb-NO" dirty="0"/>
          </a:p>
          <a:p>
            <a:pPr lvl="2"/>
            <a:endParaRPr lang="nb-NO" dirty="0"/>
          </a:p>
          <a:p>
            <a:pPr lvl="1"/>
            <a:r>
              <a:rPr lang="nb-NO" dirty="0" err="1"/>
              <a:t>Lavoro</a:t>
            </a:r>
            <a:endParaRPr lang="nb-NO" dirty="0"/>
          </a:p>
          <a:p>
            <a:pPr lvl="2"/>
            <a:r>
              <a:rPr lang="nb-NO" dirty="0" err="1"/>
              <a:t>Leadership</a:t>
            </a:r>
            <a:endParaRPr lang="nb-NO" dirty="0"/>
          </a:p>
          <a:p>
            <a:pPr lvl="2"/>
            <a:r>
              <a:rPr lang="nb-NO" dirty="0"/>
              <a:t>Supporto</a:t>
            </a:r>
          </a:p>
        </p:txBody>
      </p:sp>
      <p:pic>
        <p:nvPicPr>
          <p:cNvPr id="4" name="Picture 4" descr="Power of Control: The Positive Correlation Between Autonomy &amp; Work  Engagement - Prevue HR">
            <a:extLst>
              <a:ext uri="{FF2B5EF4-FFF2-40B4-BE49-F238E27FC236}">
                <a16:creationId xmlns:a16="http://schemas.microsoft.com/office/drawing/2014/main" id="{CC35B90B-585E-BE0A-9CC1-DA4F524F6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7710" y="905893"/>
            <a:ext cx="9962690" cy="6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346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RISE</a:t>
            </a:r>
            <a:br>
              <a:rPr lang="nb-NO" dirty="0"/>
            </a:br>
            <a:r>
              <a:rPr lang="nb-NO" dirty="0" err="1"/>
              <a:t> </a:t>
            </a:r>
            <a:r>
              <a:rPr lang="nb-NO" dirty="0" err="1"/>
              <a:t>inferita dalla relazione </a:t>
            </a:r>
            <a:r>
              <a:rPr lang="nb-NO" dirty="0" err="1"/>
              <a:t>Autoefficacia</a:t>
            </a:r>
            <a:r>
              <a:rPr lang="nb-NO" sz="3240" dirty="0"/>
              <a:t> (Lent &amp; Lopez 2002)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err="1"/>
              <a:t>Scaffolding </a:t>
            </a:r>
            <a:r>
              <a:rPr lang="nb-NO" dirty="0"/>
              <a:t>(</a:t>
            </a:r>
            <a:r>
              <a:rPr lang="nb-NO" dirty="0" err="1"/>
              <a:t>Vygotsky</a:t>
            </a:r>
            <a:r>
              <a:rPr lang="nb-NO" dirty="0"/>
              <a:t>, 1987)</a:t>
            </a:r>
          </a:p>
          <a:p>
            <a:r>
              <a:rPr lang="nb-NO" dirty="0"/>
              <a:t>Relazioni </a:t>
            </a:r>
            <a:r>
              <a:rPr lang="nb-NO" dirty="0" err="1"/>
              <a:t>uniche</a:t>
            </a:r>
          </a:p>
          <a:p>
            <a:pPr lvl="1"/>
            <a:endParaRPr lang="nb-NO" dirty="0"/>
          </a:p>
          <a:p>
            <a:r>
              <a:rPr lang="nb-NO" dirty="0"/>
              <a:t>SE</a:t>
            </a:r>
          </a:p>
          <a:p>
            <a:pPr lvl="1"/>
            <a:r>
              <a:rPr lang="nb-NO" dirty="0" err="1"/>
              <a:t>Propria</a:t>
            </a:r>
            <a:endParaRPr lang="nb-NO" dirty="0"/>
          </a:p>
          <a:p>
            <a:pPr lvl="1"/>
            <a:r>
              <a:rPr lang="nb-NO" dirty="0" err="1"/>
              <a:t>Altri</a:t>
            </a:r>
            <a:endParaRPr lang="nb-NO" dirty="0"/>
          </a:p>
          <a:p>
            <a:pPr lvl="1"/>
            <a:r>
              <a:rPr lang="nb-NO" dirty="0"/>
              <a:t>RISE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6663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CF3C7-E2A2-AB6C-2645-2F607796A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F65B3-948A-BCB0-CA46-C481F2B4DB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8693" y="-197898"/>
            <a:ext cx="9058939" cy="82616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DC59AD3-DD36-1B98-F170-D9F06CB2893F}"/>
              </a:ext>
            </a:extLst>
          </p:cNvPr>
          <p:cNvSpPr/>
          <p:nvPr/>
        </p:nvSpPr>
        <p:spPr>
          <a:xfrm>
            <a:off x="1920027" y="4114799"/>
            <a:ext cx="2411464" cy="161402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FB53F1-E797-CEEB-065A-2FD2FB04630B}"/>
              </a:ext>
            </a:extLst>
          </p:cNvPr>
          <p:cNvSpPr/>
          <p:nvPr/>
        </p:nvSpPr>
        <p:spPr>
          <a:xfrm>
            <a:off x="3125759" y="5728822"/>
            <a:ext cx="2411464" cy="16140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28175AA-44F0-C05C-C166-52EBB5B97EE9}"/>
              </a:ext>
            </a:extLst>
          </p:cNvPr>
          <p:cNvSpPr/>
          <p:nvPr/>
        </p:nvSpPr>
        <p:spPr>
          <a:xfrm>
            <a:off x="5537223" y="5728822"/>
            <a:ext cx="2411464" cy="16140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650E79-6E26-1C9E-E84E-939632B1CD2D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2180068" y="2921828"/>
            <a:ext cx="945691" cy="119297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5AE516-88D8-9C8D-185C-B68326EAB2BA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7948686" y="6226426"/>
            <a:ext cx="1760966" cy="3094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3">
            <a:extLst>
              <a:ext uri="{FF2B5EF4-FFF2-40B4-BE49-F238E27FC236}">
                <a16:creationId xmlns:a16="http://schemas.microsoft.com/office/drawing/2014/main" id="{BD8598C6-D7A6-7528-63C7-1ACC37BF6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7" y="329568"/>
            <a:ext cx="4212422" cy="2592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56A23-526D-A725-2C73-0D22D507C8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653" y="4741024"/>
            <a:ext cx="4809319" cy="32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8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37EAB4F-B32E-D07B-65BC-C3183B82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42DA67-C367-6705-D831-A6913DE56AA8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C742C6-9173-3613-37F2-F176958C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62A7E6-EBF0-F5FA-98F4-914331A7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649482"/>
      </p:ext>
    </p:extLst>
  </p:cSld>
  <p:clrMapOvr>
    <a:masterClrMapping/>
  </p:clrMapOvr>
  <p:transition spd="slow">
    <p:push dir="u"/>
  </p:transition>
</p:sld>
</file>

<file path=ppt/slides/slide5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6925-4B0D-298E-77C6-E64394B8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72" y="3902107"/>
            <a:ext cx="4667676" cy="842077"/>
          </a:xfrm>
        </p:spPr>
        <p:txBody>
          <a:bodyPr/>
          <a:lstStyle/>
          <a:p>
            <a:r>
              <a:rPr lang="nb-NO" dirty="0"/>
              <a:t>SEKURO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3172A3-CF4D-3F62-E629-B1839DBB5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844" y="605806"/>
            <a:ext cx="10098785" cy="7017989"/>
          </a:xfrm>
        </p:spPr>
      </p:pic>
    </p:spTree>
    <p:extLst>
      <p:ext uri="{BB962C8B-B14F-4D97-AF65-F5344CB8AC3E}">
        <p14:creationId xmlns:p14="http://schemas.microsoft.com/office/powerpoint/2010/main" val="264087613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B9E5FB-2F2F-8BF3-B8E9-F81295BD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2" y="1"/>
            <a:ext cx="14196059" cy="8269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F226B-F12F-D794-9E41-F906FE50F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510" y="329568"/>
            <a:ext cx="12290425" cy="842077"/>
          </a:xfrm>
        </p:spPr>
        <p:txBody>
          <a:bodyPr/>
          <a:lstStyle/>
          <a:p>
            <a:r>
              <a:rPr lang="en-US" dirty="0"/>
              <a:t>Come migliorare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B0BA83-0C8C-E901-427D-0CBA603D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73279" y="2651599"/>
            <a:ext cx="5532892" cy="394390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3AC563-4F17-33D5-5499-0B73CDA8F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31" y="2261456"/>
            <a:ext cx="5235671" cy="34180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8A171C-B032-F907-C5CE-7C9CFA89854F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1D7780-9E46-F928-2646-CED5C4EC7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593698-824B-526F-648F-03AD6FCE4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789691"/>
      </p:ext>
    </p:extLst>
  </p:cSld>
  <p:clrMapOvr>
    <a:masterClrMapping/>
  </p:clrMapOvr>
  <p:transition spd="slow">
    <p:push dir="u"/>
  </p:transition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6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29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4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2A844A2-1FE5-454E-A999-E8D0D47EE6F2}"/>
              </a:ext>
            </a:extLst>
          </p:cNvPr>
          <p:cNvSpPr txBox="1">
            <a:spLocks/>
          </p:cNvSpPr>
          <p:nvPr/>
        </p:nvSpPr>
        <p:spPr>
          <a:xfrm>
            <a:off x="1010755" y="1265702"/>
            <a:ext cx="8357532" cy="561274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prstClr val="black"/>
                </a:solidFill>
                <a:latin typeface="Arial Narrow"/>
                <a:cs typeface="Arial Narrow"/>
              </a:rPr>
              <a:t>L'IMPATTO DEI PROBLEMI DI SALUTE MENTALE</a:t>
            </a:r>
          </a:p>
        </p:txBody>
      </p:sp>
      <p:sp>
        <p:nvSpPr>
          <p:cNvPr id="21" name="Title 1">
            <a:hlinkClick r:id="" action="ppaction://noaction"/>
            <a:extLst>
              <a:ext uri="{FF2B5EF4-FFF2-40B4-BE49-F238E27FC236}">
                <a16:creationId xmlns:a16="http://schemas.microsoft.com/office/drawing/2014/main" id="{A5FCA1B9-16F8-430B-8F03-9EC4453BDAA9}"/>
              </a:ext>
            </a:extLst>
          </p:cNvPr>
          <p:cNvSpPr txBox="1">
            <a:spLocks/>
          </p:cNvSpPr>
          <p:nvPr/>
        </p:nvSpPr>
        <p:spPr>
          <a:xfrm>
            <a:off x="1010754" y="3060626"/>
            <a:ext cx="7858920" cy="79201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Salute fisica: </a:t>
            </a: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le malattie mentali possono compromettere la capacità di proteggere</a:t>
            </a:r>
            <a:b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  e sviluppare il benessere fisico</a:t>
            </a:r>
          </a:p>
          <a:p>
            <a:pPr defTabSz="1097280">
              <a:spcBef>
                <a:spcPct val="0"/>
              </a:spcBef>
            </a:pPr>
            <a:endParaRPr lang="en-GB" sz="2400" spc="6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3" name="Title 1">
            <a:hlinkClick r:id="" action="ppaction://noaction"/>
            <a:extLst>
              <a:ext uri="{FF2B5EF4-FFF2-40B4-BE49-F238E27FC236}">
                <a16:creationId xmlns:a16="http://schemas.microsoft.com/office/drawing/2014/main" id="{8FF9B72A-93DC-43FC-88C0-0051FCA6773F}"/>
              </a:ext>
            </a:extLst>
          </p:cNvPr>
          <p:cNvSpPr txBox="1">
            <a:spLocks/>
          </p:cNvSpPr>
          <p:nvPr/>
        </p:nvSpPr>
        <p:spPr>
          <a:xfrm>
            <a:off x="1010762" y="4132333"/>
            <a:ext cx="7858919" cy="11840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Lavoro: </a:t>
            </a: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ottenere o mantenere un lavoro può essere più difficile quando</a:t>
            </a:r>
            <a:b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  i sintomi di una condizione di salute mentale rendono più difficile per una persona</a:t>
            </a:r>
            <a:b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  funzionare normalmente</a:t>
            </a:r>
          </a:p>
          <a:p>
            <a:pPr defTabSz="1097280">
              <a:spcBef>
                <a:spcPct val="0"/>
              </a:spcBef>
            </a:pPr>
            <a:endParaRPr lang="en-GB" sz="2400" spc="6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3" name="Title 1">
            <a:hlinkClick r:id="" action="ppaction://noaction"/>
            <a:extLst>
              <a:ext uri="{FF2B5EF4-FFF2-40B4-BE49-F238E27FC236}">
                <a16:creationId xmlns:a16="http://schemas.microsoft.com/office/drawing/2014/main" id="{8A860271-7F84-416B-AC86-A4558920FA32}"/>
              </a:ext>
            </a:extLst>
          </p:cNvPr>
          <p:cNvSpPr txBox="1">
            <a:spLocks/>
          </p:cNvSpPr>
          <p:nvPr/>
        </p:nvSpPr>
        <p:spPr>
          <a:xfrm>
            <a:off x="1010761" y="2028346"/>
            <a:ext cx="8110379" cy="77086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Vita quotidiana: </a:t>
            </a: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i disturbi mentali possono rendere più difficile per le persone affrontare</a:t>
            </a:r>
            <a:b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  le normali attività quotidiane</a:t>
            </a:r>
          </a:p>
        </p:txBody>
      </p:sp>
      <p:sp>
        <p:nvSpPr>
          <p:cNvPr id="36" name="Title 1">
            <a:hlinkClick r:id="" action="ppaction://noaction"/>
            <a:extLst>
              <a:ext uri="{FF2B5EF4-FFF2-40B4-BE49-F238E27FC236}">
                <a16:creationId xmlns:a16="http://schemas.microsoft.com/office/drawing/2014/main" id="{87321860-2E3E-4B8A-AC5F-4F50167C5189}"/>
              </a:ext>
            </a:extLst>
          </p:cNvPr>
          <p:cNvSpPr txBox="1">
            <a:spLocks/>
          </p:cNvSpPr>
          <p:nvPr/>
        </p:nvSpPr>
        <p:spPr>
          <a:xfrm>
            <a:off x="1010752" y="5579786"/>
            <a:ext cx="8110388" cy="116280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US" sz="2400" spc="60" dirty="0">
                <a:solidFill>
                  <a:srgbClr val="009ED5"/>
                </a:solidFill>
                <a:latin typeface="Arial Narrow"/>
                <a:cs typeface="Arial Narrow"/>
              </a:rPr>
              <a:t>• </a:t>
            </a:r>
            <a:r>
              <a:rPr lang="en-GB" sz="2400" b="1" spc="60" dirty="0">
                <a:solidFill>
                  <a:srgbClr val="009ED5"/>
                </a:solidFill>
                <a:latin typeface="Arial Narrow"/>
                <a:cs typeface="Arial Narrow"/>
              </a:rPr>
              <a:t>Istruzione: </a:t>
            </a: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studiare può essere più difficile quando si convive con</a:t>
            </a:r>
            <a:b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  un disturbo mentale e può impedire agli studenti di</a:t>
            </a:r>
            <a:b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</a:br>
            <a:r>
              <a:rPr lang="en-GB" sz="2400" spc="60" dirty="0">
                <a:solidFill>
                  <a:srgbClr val="000000"/>
                </a:solidFill>
                <a:latin typeface="Arial Narrow"/>
                <a:cs typeface="Arial Narrow"/>
              </a:rPr>
              <a:t>  raggiungere il loro pieno potenziale</a:t>
            </a:r>
          </a:p>
          <a:p>
            <a:pPr defTabSz="1097280">
              <a:spcBef>
                <a:spcPct val="0"/>
              </a:spcBef>
            </a:pPr>
            <a:endParaRPr lang="en-GB" sz="2400" spc="6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362DB89-AFAE-4C73-9EA8-999413AF7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17334"/>
          <a:stretch/>
        </p:blipFill>
        <p:spPr>
          <a:xfrm>
            <a:off x="9368287" y="2154429"/>
            <a:ext cx="5098483" cy="4376197"/>
          </a:xfrm>
          <a:prstGeom prst="roundRect">
            <a:avLst>
              <a:gd name="adj" fmla="val 4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9382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3" grpId="0"/>
      <p:bldP spid="36" grpId="0"/>
    </p:bldLst>
  </p:timing>
</p:sld>
</file>

<file path=ppt/slides/slide60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4630400" cy="822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1478" y="3191285"/>
            <a:ext cx="5226713" cy="484889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B0EE8-D7AF-ABBF-0937-33390070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0" r="13003" b="1"/>
          <a:stretch/>
        </p:blipFill>
        <p:spPr>
          <a:xfrm>
            <a:off x="4846319" y="13"/>
            <a:ext cx="9792031" cy="8250971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5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9157A-5D05-85B2-DFBE-AB744684B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368" y="3540465"/>
            <a:ext cx="3662752" cy="4237684"/>
          </a:xfrm>
        </p:spPr>
        <p:txBody>
          <a:bodyPr anchor="t">
            <a:normAutofit/>
          </a:bodyPr>
          <a:lstStyle/>
          <a:p>
            <a:pPr algn="r"/>
            <a:r>
              <a:rPr lang="nb-NO" sz="4800">
                <a:solidFill>
                  <a:srgbClr val="FFFFFF"/>
                </a:solidFill>
              </a:rPr>
              <a:t>Interventi applicati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CC1A8-768C-A91F-1075-0A875232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506" y="892564"/>
            <a:ext cx="3370613" cy="1658870"/>
          </a:xfrm>
        </p:spPr>
        <p:txBody>
          <a:bodyPr anchor="b">
            <a:normAutofit/>
          </a:bodyPr>
          <a:lstStyle/>
          <a:p>
            <a:pPr algn="r"/>
            <a:endParaRPr lang="nb-NO" sz="2400">
              <a:solidFill>
                <a:srgbClr val="FF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BA6079-C0BA-0940-51A3-CCDFAC329E57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886882-FF06-95B3-C4EB-33E32869B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2D0EBA-7CE8-5900-A41A-AEE2CA262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252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FB551090-A39F-914D-96E1-5EF145176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570" b="3844"/>
          <a:stretch/>
        </p:blipFill>
        <p:spPr>
          <a:xfrm>
            <a:off x="24" y="2"/>
            <a:ext cx="14630376" cy="8229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3FEB3-97B4-4184-6A79-1761D777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" y="1279035"/>
            <a:ext cx="7263546" cy="5671531"/>
          </a:xfrm>
        </p:spPr>
        <p:txBody>
          <a:bodyPr>
            <a:normAutofit/>
          </a:bodyPr>
          <a:lstStyle/>
          <a:p>
            <a:pPr algn="r"/>
            <a:r>
              <a:rPr lang="nb-NO" sz="9600">
                <a:ln w="22225">
                  <a:solidFill>
                    <a:srgbClr val="FFFFFF"/>
                  </a:solidFill>
                </a:ln>
                <a:noFill/>
              </a:rPr>
              <a:t>Psicologia della prestazione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5479" y="2743200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E5487-A24A-B689-8DCD-A0D1B79F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569" y="1279035"/>
            <a:ext cx="4632002" cy="5671531"/>
          </a:xfrm>
        </p:spPr>
        <p:txBody>
          <a:bodyPr anchor="ctr">
            <a:normAutofit/>
          </a:bodyPr>
          <a:lstStyle/>
          <a:p>
            <a:r>
              <a:rPr lang="nb-NO" sz="2400">
                <a:solidFill>
                  <a:srgbClr val="FFFFFF"/>
                </a:solidFill>
              </a:rPr>
              <a:t>Approcci multidisciplinari</a:t>
            </a:r>
          </a:p>
          <a:p>
            <a:r>
              <a:rPr lang="nb-NO" sz="2400">
                <a:solidFill>
                  <a:srgbClr val="FFFFFF"/>
                </a:solidFill>
              </a:rPr>
              <a:t>Cybersecurity = Settore ad alte prestazioni</a:t>
            </a:r>
          </a:p>
          <a:p>
            <a:r>
              <a:rPr lang="nb-NO" sz="2400">
                <a:solidFill>
                  <a:srgbClr val="FFFFFF"/>
                </a:solidFill>
              </a:rPr>
              <a:t>Sport = ambito ad alte prestazioni</a:t>
            </a:r>
          </a:p>
          <a:p>
            <a:endParaRPr lang="nb-NO" sz="2400">
              <a:solidFill>
                <a:srgbClr val="FFFFFF"/>
              </a:solidFill>
            </a:endParaRPr>
          </a:p>
          <a:p>
            <a:endParaRPr lang="nb-NO" sz="2400">
              <a:solidFill>
                <a:srgbClr val="FFFFFF"/>
              </a:solidFill>
            </a:endParaRPr>
          </a:p>
          <a:p>
            <a:r>
              <a:rPr lang="nb-NO" sz="2400">
                <a:solidFill>
                  <a:srgbClr val="FFFFFF"/>
                </a:solidFill>
              </a:rPr>
              <a:t>Obiettivo: creare "atleti" resilienti nel campo della sicurezza informatica</a:t>
            </a:r>
          </a:p>
          <a:p>
            <a:endParaRPr lang="nb-NO" sz="2400">
              <a:solidFill>
                <a:srgbClr val="FFFFFF"/>
              </a:solidFill>
            </a:endParaRPr>
          </a:p>
          <a:p>
            <a:r>
              <a:rPr lang="nb-NO" sz="2400">
                <a:solidFill>
                  <a:srgbClr val="FFFFFF"/>
                </a:solidFill>
              </a:rPr>
              <a:t>Non abbiamo parlato di alimentazione e salute fisica, ma...</a:t>
            </a:r>
          </a:p>
          <a:p>
            <a:endParaRPr lang="nb-NO" sz="2400">
              <a:solidFill>
                <a:srgbClr val="FF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E39FA5-2426-FEEA-DA69-E7E045485A6D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F9ABD3-47E7-927A-0217-7E9E1C19C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DC4BF8-CFE8-1E17-9D78-FE53EC48C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0058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62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3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5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1093C-A341-FACA-4DBB-83F257D9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49" y="3320527"/>
            <a:ext cx="3456994" cy="3686287"/>
          </a:xfrm>
        </p:spPr>
        <p:txBody>
          <a:bodyPr vert="horz" lIns="109728" tIns="54864" rIns="109728" bIns="54864" rtlCol="0" anchor="t">
            <a:normAutofit/>
          </a:bodyPr>
          <a:lstStyle/>
          <a:p>
            <a:r>
              <a:rPr lang="en-US" sz="4440">
                <a:solidFill>
                  <a:srgbClr val="FFFFFF"/>
                </a:solidFill>
              </a:rPr>
              <a:t>Problemi di prestazioni nella sicurezza informatica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E42139-B3BB-58D5-CE55-26A0E1E191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311" y="560650"/>
            <a:ext cx="7180103" cy="71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78195"/>
      </p:ext>
    </p:extLst>
  </p:cSld>
  <p:clrMapOvr>
    <a:masterClrMapping/>
  </p:clrMapOvr>
  <p:transition spd="slow">
    <p:push dir="u"/>
  </p:transition>
</p:sld>
</file>

<file path=ppt/slides/slide6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0902-3BAE-F62C-26EE-C18F7957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C6AE4-D0E4-8524-2C2C-EF15FCE999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35" y="0"/>
            <a:ext cx="8051341" cy="82296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21DD43-8493-3896-F37C-D2915F0D6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47" y="162058"/>
            <a:ext cx="8839678" cy="7195584"/>
          </a:xfrm>
        </p:spPr>
      </p:pic>
    </p:spTree>
    <p:extLst>
      <p:ext uri="{BB962C8B-B14F-4D97-AF65-F5344CB8AC3E}">
        <p14:creationId xmlns:p14="http://schemas.microsoft.com/office/powerpoint/2010/main" val="4029777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913" y="-50972"/>
            <a:ext cx="6813940" cy="8331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830AEF-D0A4-5815-FC99-A6BDFE4A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539" y="761406"/>
            <a:ext cx="6813072" cy="4734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7583D7-CAFC-F24B-DD00-5C1E4A71F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617" y="873094"/>
            <a:ext cx="6568916" cy="4999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0DBA5-FC18-5240-DF7C-334DCA0B8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013" y="830679"/>
            <a:ext cx="6181976" cy="578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CE8C2A-AA83-AECA-F7E9-3CC98774B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447" y="865543"/>
            <a:ext cx="6829475" cy="6215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F67E2-F167-9A61-3D46-DF0433E86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359" y="761406"/>
            <a:ext cx="6794687" cy="6292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3115D7-58B0-979C-0998-C5961ABC0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7543" y="691456"/>
            <a:ext cx="6794687" cy="68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7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013" y="750605"/>
            <a:ext cx="10904375" cy="70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3798"/>
      </p:ext>
    </p:extLst>
  </p:cSld>
  <p:clrMapOvr>
    <a:masterClrMapping/>
  </p:clrMapOvr>
  <p:transition spd="slow">
    <p:push dir="u"/>
  </p:transition>
</p:sld>
</file>

<file path=ppt/slides/slide66.xml><?xml version="1.0" encoding="utf-8"?>
<p:sld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47" y="164227"/>
            <a:ext cx="6015284" cy="7358148"/>
          </a:xfrm>
          <a:prstGeom prst="rect">
            <a:avLst/>
          </a:prstGeo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7C2483B-04F5-47AA-944D-13750ECE8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AE42A-3FE8-4F89-BF46-F644C77D2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846" y="-43431"/>
            <a:ext cx="7565806" cy="75658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4FF3BC-6CC8-E769-7B72-8480B02D058B}"/>
              </a:ext>
            </a:extLst>
          </p:cNvPr>
          <p:cNvSpPr/>
          <p:nvPr/>
        </p:nvSpPr>
        <p:spPr>
          <a:xfrm>
            <a:off x="13052529" y="5550196"/>
            <a:ext cx="1297825" cy="13652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7392827"/>
      </p:ext>
    </p:extLst>
  </p:cSld>
  <p:clrMapOvr>
    <a:masterClrMapping/>
  </p:clrMapOvr>
  <p:transition spd="slow">
    <p:push dir="u"/>
  </p:transition>
</p:sld>
</file>

<file path=ppt/slides/slide6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466" y="186742"/>
            <a:ext cx="10904375" cy="70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11893"/>
      </p:ext>
    </p:extLst>
  </p:cSld>
  <p:clrMapOvr>
    <a:masterClrMapping/>
  </p:clrMapOvr>
  <p:transition spd="slow">
    <p:push dir="u"/>
  </p:transition>
</p:sld>
</file>

<file path=ppt/slides/slide68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3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5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DA232-9A3A-D59B-F5BE-523DA1B0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49" y="3320527"/>
            <a:ext cx="3456994" cy="3686287"/>
          </a:xfrm>
        </p:spPr>
        <p:txBody>
          <a:bodyPr vert="horz" lIns="109728" tIns="54864" rIns="109728" bIns="54864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ENISA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6695-D103-7C23-8B2F-B3FF932D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50" y="968190"/>
            <a:ext cx="3503686" cy="1792940"/>
          </a:xfrm>
        </p:spPr>
        <p:txBody>
          <a:bodyPr vert="horz" lIns="109728" tIns="54864" rIns="109728" bIns="54864" rtlCol="0" anchor="b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Indossa il tuo modello di competenze richieste dal lavoro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3A02BD9-BDF0-35A3-0B8D-7EEB109BC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450" y="560650"/>
            <a:ext cx="6059825" cy="71083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A72894-79A7-225F-6A21-3655977969D3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5E96EE-A1C1-4339-35F9-E39B2143E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98C09C-86B9-EC0E-F203-E2B9B7B9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262272"/>
      </p:ext>
    </p:extLst>
  </p:cSld>
  <p:clrMapOvr>
    <a:masterClrMapping/>
  </p:clrMapOvr>
  <p:transition spd="slow">
    <p:push dir="u"/>
  </p:transition>
</p:sld>
</file>

<file path=ppt/slides/slide6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FB83-46F0-0E75-939D-7DC78239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62EC-0833-197C-5946-C142BA744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78EDB-33F5-41E0-D182-E830BE1184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33447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A9B32-DEA8-7B47-CE07-0C897D0AC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835" y="2466976"/>
            <a:ext cx="8310770" cy="32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95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437325-C7F2-48EE-BC18-98489AD8E16A}"/>
              </a:ext>
            </a:extLst>
          </p:cNvPr>
          <p:cNvSpPr txBox="1">
            <a:spLocks/>
          </p:cNvSpPr>
          <p:nvPr/>
        </p:nvSpPr>
        <p:spPr>
          <a:xfrm>
            <a:off x="1009498" y="301574"/>
            <a:ext cx="12607747" cy="1212317"/>
          </a:xfrm>
          <a:prstGeom prst="rect">
            <a:avLst/>
          </a:prstGeom>
        </p:spPr>
        <p:txBody>
          <a:bodyPr vert="horz" lIns="109728" tIns="54864" rIns="109728" bIns="54864" rtlCol="0" anchor="ctr" anchorCtr="0">
            <a:normAutofit/>
          </a:bodyPr>
          <a:lstStyle/>
          <a:p>
            <a:pPr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080" b="1" cap="all" spc="90">
                <a:solidFill>
                  <a:prstClr val="black"/>
                </a:solidFill>
                <a:latin typeface="Calibri Light" panose="020F0302020204030204"/>
              </a:rPr>
              <a:t>L'IMPATTO DEI PROBLEMI DI SALUTE MENTALE </a:t>
            </a:r>
            <a:r>
              <a:rPr lang="en-US" sz="4080" b="1" i="1" cap="all" spc="90">
                <a:solidFill>
                  <a:prstClr val="black"/>
                </a:solidFill>
                <a:latin typeface="Calibri Light" panose="020F0302020204030204"/>
              </a:rPr>
              <a:t>CONTINUA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1142"/>
            <a:ext cx="153619" cy="7576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498" y="1657037"/>
            <a:ext cx="12607747" cy="2194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9600553" y="6936526"/>
            <a:ext cx="545722" cy="394806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987552">
              <a:spcAft>
                <a:spcPts val="720"/>
              </a:spcAft>
              <a:defRPr/>
            </a:pPr>
            <a:fld id="{5FD45250-8870-034C-95D8-56645336F5DB}" type="slidenum">
              <a:rPr lang="en-US" sz="1524">
                <a:solidFill>
                  <a:srgbClr val="555555"/>
                </a:solidFill>
              </a:rPr>
              <a:t>7</a:t>
            </a:fld>
            <a:endParaRPr lang="en-US" sz="1693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7292" y="6964714"/>
            <a:ext cx="323413" cy="342043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05841" y="6964714"/>
            <a:ext cx="323413" cy="342043"/>
          </a:xfrm>
          <a:prstGeom prst="rect">
            <a:avLst/>
          </a:prstGeom>
        </p:spPr>
      </p:pic>
      <p:sp>
        <p:nvSpPr>
          <p:cNvPr id="15" name="Title 1">
            <a:hlinkClick r:id="" action="ppaction://noaction"/>
            <a:extLst>
              <a:ext uri="{FF2B5EF4-FFF2-40B4-BE49-F238E27FC236}">
                <a16:creationId xmlns:a16="http://schemas.microsoft.com/office/drawing/2014/main" id="{48803D07-7C90-4F2F-9A37-CD8E899A4EDB}"/>
              </a:ext>
            </a:extLst>
          </p:cNvPr>
          <p:cNvSpPr txBox="1">
            <a:spLocks/>
          </p:cNvSpPr>
          <p:nvPr/>
        </p:nvSpPr>
        <p:spPr>
          <a:xfrm>
            <a:off x="1225866" y="3770275"/>
            <a:ext cx="7722349" cy="6769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87552">
              <a:spcBef>
                <a:spcPct val="0"/>
              </a:spcBef>
              <a:spcAft>
                <a:spcPts val="720"/>
              </a:spcAft>
            </a:pPr>
            <a:r>
              <a:rPr lang="en-US" sz="2160" spc="54" dirty="0">
                <a:solidFill>
                  <a:srgbClr val="00598D"/>
                </a:solidFill>
                <a:latin typeface="Arial Narrow"/>
              </a:rPr>
              <a:t>• </a:t>
            </a:r>
            <a:r>
              <a:rPr lang="en-GB" sz="2160" b="1" spc="54" dirty="0">
                <a:solidFill>
                  <a:srgbClr val="00598D"/>
                </a:solidFill>
                <a:latin typeface="Arial Narrow"/>
              </a:rPr>
              <a:t>Genitori e figli: </a:t>
            </a:r>
            <a:r>
              <a:rPr lang="en-GB" sz="2160" spc="54" dirty="0">
                <a:solidFill>
                  <a:srgbClr val="000000"/>
                </a:solidFill>
                <a:latin typeface="Arial Narrow"/>
              </a:rPr>
              <a:t>le malattie mentali possono influire sulle relazioni e sulla</a:t>
            </a:r>
            <a:br>
              <a:rPr lang="en-GB" sz="2160" spc="54" dirty="0">
                <a:solidFill>
                  <a:srgbClr val="000000"/>
                </a:solidFill>
                <a:latin typeface="Arial Narrow"/>
              </a:rPr>
            </a:br>
            <a:r>
              <a:rPr lang="en-GB" sz="2160" spc="54" dirty="0">
                <a:solidFill>
                  <a:srgbClr val="000000"/>
                </a:solidFill>
                <a:latin typeface="Arial Narrow"/>
              </a:rPr>
              <a:t>  vita familiare. Alcuni farmaci possono anche avere un effetto sulla gravidanza</a:t>
            </a:r>
            <a:br>
              <a:rPr lang="en-GB" sz="2160" spc="54" dirty="0">
                <a:solidFill>
                  <a:srgbClr val="000000"/>
                </a:solidFill>
                <a:latin typeface="Arial Narrow"/>
              </a:rPr>
            </a:br>
          </a:p>
          <a:p>
            <a:pPr defTabSz="1097280">
              <a:spcBef>
                <a:spcPct val="0"/>
              </a:spcBef>
              <a:spcAft>
                <a:spcPts val="720"/>
              </a:spcAft>
            </a:pPr>
            <a:endParaRPr lang="en-GB" sz="2400" spc="6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8" name="Title 1">
            <a:hlinkClick r:id="" action="ppaction://noaction"/>
            <a:extLst>
              <a:ext uri="{FF2B5EF4-FFF2-40B4-BE49-F238E27FC236}">
                <a16:creationId xmlns:a16="http://schemas.microsoft.com/office/drawing/2014/main" id="{DB59E3C6-C29F-4EAF-BA28-159F581197C7}"/>
              </a:ext>
            </a:extLst>
          </p:cNvPr>
          <p:cNvSpPr txBox="1">
            <a:spLocks/>
          </p:cNvSpPr>
          <p:nvPr/>
        </p:nvSpPr>
        <p:spPr>
          <a:xfrm>
            <a:off x="1225865" y="2131136"/>
            <a:ext cx="7722348" cy="132803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87552">
              <a:spcBef>
                <a:spcPct val="0"/>
              </a:spcBef>
              <a:spcAft>
                <a:spcPts val="720"/>
              </a:spcAft>
            </a:pPr>
            <a:r>
              <a:rPr lang="en-US" sz="2160" spc="54" dirty="0">
                <a:solidFill>
                  <a:srgbClr val="00598D"/>
                </a:solidFill>
                <a:latin typeface="Arial Narrow"/>
              </a:rPr>
              <a:t>• </a:t>
            </a:r>
            <a:r>
              <a:rPr lang="en-GB" sz="2160" b="1" spc="54" dirty="0">
                <a:solidFill>
                  <a:srgbClr val="00598D"/>
                </a:solidFill>
                <a:latin typeface="Arial Narrow"/>
              </a:rPr>
              <a:t>Guida: </a:t>
            </a:r>
            <a:r>
              <a:rPr lang="en-GB" sz="2160" spc="54" dirty="0">
                <a:solidFill>
                  <a:prstClr val="black"/>
                </a:solidFill>
                <a:latin typeface="Arial Narrow"/>
              </a:rPr>
              <a:t>le condizioni di salute mentale e/o i farmaci assunti</a:t>
            </a:r>
            <a:br>
              <a:rPr lang="en-GB" sz="2160" spc="54" dirty="0">
                <a:solidFill>
                  <a:prstClr val="black"/>
                </a:solidFill>
                <a:latin typeface="Arial Narrow"/>
              </a:rPr>
            </a:br>
            <a:r>
              <a:rPr lang="en-GB" sz="2160" spc="54" dirty="0">
                <a:solidFill>
                  <a:prstClr val="black"/>
                </a:solidFill>
                <a:latin typeface="Arial Narrow"/>
              </a:rPr>
              <a:t>  assumono possono talvolta influire sulla loro capacità di guidare. La decisione</a:t>
            </a:r>
            <a:br>
              <a:rPr lang="en-GB" sz="2160" spc="54" dirty="0">
                <a:solidFill>
                  <a:prstClr val="black"/>
                </a:solidFill>
                <a:latin typeface="Arial Narrow"/>
              </a:rPr>
            </a:br>
            <a:r>
              <a:rPr lang="en-GB" sz="2160" spc="54" dirty="0">
                <a:solidFill>
                  <a:prstClr val="black"/>
                </a:solidFill>
                <a:latin typeface="Arial Narrow"/>
              </a:rPr>
              <a:t>  se una persona può guidare o meno si basa su una valutazione del</a:t>
            </a:r>
            <a:br>
              <a:rPr lang="en-GB" sz="2160" spc="54" dirty="0">
                <a:solidFill>
                  <a:prstClr val="black"/>
                </a:solidFill>
                <a:latin typeface="Arial Narrow"/>
              </a:rPr>
            </a:br>
            <a:r>
              <a:rPr lang="en-GB" sz="2160" spc="54" dirty="0">
                <a:solidFill>
                  <a:prstClr val="black"/>
                </a:solidFill>
                <a:latin typeface="Arial Narrow"/>
              </a:rPr>
              <a:t>  del medico di base e della DVLA</a:t>
            </a:r>
            <a:endParaRPr lang="en-GB" sz="2400" spc="6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1" name="Title 1">
            <a:hlinkClick r:id="" action="ppaction://noaction"/>
            <a:extLst>
              <a:ext uri="{FF2B5EF4-FFF2-40B4-BE49-F238E27FC236}">
                <a16:creationId xmlns:a16="http://schemas.microsoft.com/office/drawing/2014/main" id="{302C89A7-7D10-4AD8-8EC1-4C1A9D91C76E}"/>
              </a:ext>
            </a:extLst>
          </p:cNvPr>
          <p:cNvSpPr txBox="1">
            <a:spLocks/>
          </p:cNvSpPr>
          <p:nvPr/>
        </p:nvSpPr>
        <p:spPr>
          <a:xfrm>
            <a:off x="1225866" y="4785988"/>
            <a:ext cx="7722349" cy="6926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87552">
              <a:spcBef>
                <a:spcPct val="0"/>
              </a:spcBef>
              <a:spcAft>
                <a:spcPts val="720"/>
              </a:spcAft>
            </a:pPr>
            <a:r>
              <a:rPr lang="en-US" sz="2160" spc="54" dirty="0">
                <a:solidFill>
                  <a:srgbClr val="00598D"/>
                </a:solidFill>
                <a:latin typeface="Arial Narrow"/>
              </a:rPr>
              <a:t>• </a:t>
            </a:r>
            <a:r>
              <a:rPr lang="en-GB" sz="2160" b="1" spc="54" dirty="0">
                <a:solidFill>
                  <a:srgbClr val="00598D"/>
                </a:solidFill>
                <a:latin typeface="Arial Narrow"/>
              </a:rPr>
              <a:t>Stigma: </a:t>
            </a:r>
            <a:r>
              <a:rPr lang="en-GB" sz="2160" spc="54" dirty="0">
                <a:solidFill>
                  <a:srgbClr val="000000"/>
                </a:solidFill>
                <a:latin typeface="Arial Narrow"/>
              </a:rPr>
              <a:t>lo stigma può creare ostacoli che impediscono alle persone di cercare aiuto per i loro</a:t>
            </a:r>
            <a:br>
              <a:rPr lang="en-GB" sz="2160" spc="54" dirty="0">
                <a:solidFill>
                  <a:srgbClr val="000000"/>
                </a:solidFill>
                <a:latin typeface="Arial Narrow"/>
              </a:rPr>
            </a:br>
            <a:r>
              <a:rPr lang="en-GB" sz="2160" spc="54" dirty="0">
                <a:solidFill>
                  <a:srgbClr val="000000"/>
                </a:solidFill>
                <a:latin typeface="Arial Narrow"/>
              </a:rPr>
              <a:t>  e può peggiorare notevolmente la loro situazione</a:t>
            </a:r>
          </a:p>
          <a:p>
            <a:pPr defTabSz="1097280">
              <a:spcBef>
                <a:spcPct val="0"/>
              </a:spcBef>
              <a:spcAft>
                <a:spcPts val="720"/>
              </a:spcAft>
            </a:pPr>
            <a:endParaRPr lang="en-GB" sz="2400" spc="6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21F1C1-CFB0-4971-9306-E05B9BB1F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r="515"/>
          <a:stretch/>
        </p:blipFill>
        <p:spPr>
          <a:xfrm>
            <a:off x="8832919" y="2131136"/>
            <a:ext cx="4780669" cy="3864376"/>
          </a:xfrm>
          <a:prstGeom prst="roundRect">
            <a:avLst>
              <a:gd name="adj" fmla="val 47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B7EEA8-E3FC-1FC7-4DB4-8B7555C5CDA8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C413D7-A588-40EC-D1F8-1A4EA149A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8B587B-AC3B-F063-8ED0-6ACB69A7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489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7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1C02-E30C-12CE-5E5C-32176D87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8FB45-8145-14B4-E27E-0B403867F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657"/>
            <a:ext cx="5652268" cy="81881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209B00-257A-6CAE-0DA7-08654D68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41" y="1086496"/>
            <a:ext cx="8390791" cy="610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F321-24DE-7F6D-5F02-7AB4441E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C8A3FD-686C-73D0-E66F-586C31CD6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2670" y="1162176"/>
            <a:ext cx="8454445" cy="590524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7A58C-4744-3349-52BF-287BCCED50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0350"/>
            <a:ext cx="571267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3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D60C-174F-DB67-522D-8E392367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82695-0C8B-45BF-1315-670B7E706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E4BBF-2633-04C6-7B6E-27567936BE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769284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5BA2A-5A8A-EA51-E5DE-BA0CCDA89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90" y="1373505"/>
            <a:ext cx="9106009" cy="54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98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860D-43C3-0148-EA31-99FEE8AFD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B8EA6-A3BC-DFBB-1393-31B53B76B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0CC60-60C7-2CD4-18EE-1FE9127509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621414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2588C-2B45-EF1B-AF6E-B9850BBCF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630" y="1504907"/>
            <a:ext cx="8310770" cy="47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85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7AC2-2007-25F6-F3D3-B67C51DC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E367-2466-2975-967D-BC4F6171D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74D9F-2036-D371-0419-49F136D54F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65718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F0ADA-5334-121A-8D08-3FE78ED9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86" y="2190750"/>
            <a:ext cx="8390791" cy="362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5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9DEE-2219-80F5-5F8E-83F39E6A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8BE71B-6E7C-DAE5-DBF4-485E4E805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680" y="1769701"/>
            <a:ext cx="8189441" cy="522160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3E6C4-9407-A4C9-46D5-B54BAEF197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9289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15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2340-06A3-AF7A-23B4-69A0415F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30E77-4517-1C4A-5AE3-251476A27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A45CA-6703-C4EE-DB8F-F1DFD94722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01048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9BEB6-5639-5EF8-D151-22998A7F6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25" y="2039965"/>
            <a:ext cx="8276476" cy="41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57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1453-2241-290F-6CE5-B983E02E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BE0ADD-F5C9-8A8D-5B33-AFE08FF9F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3904" y="2237561"/>
            <a:ext cx="8356496" cy="308653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0C3AA-E01F-D007-1734-54C9232E3F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8273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4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085F-B8BD-C190-18AA-B1D86529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F8248-E33F-1AAA-E279-FA9E57AF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C91C8-4B53-4583-B8AF-AA39B64407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40350"/>
            <a:ext cx="5790335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6C382-E030-34E4-CF35-F5367B297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335" y="1825678"/>
            <a:ext cx="8287907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5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692B-D814-E59C-0ACE-950096272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BCD8E-56CC-8FEC-8CBA-C4C353298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4F1DB-FECD-31A7-2B89-C15E27CC18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260" y="-114832"/>
            <a:ext cx="5861425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46709-4720-B1C7-9763-B66BA141E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80" y="1204160"/>
            <a:ext cx="8493676" cy="46069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24FEB6-6B06-F4EA-C502-2354EB28C339}"/>
              </a:ext>
            </a:extLst>
          </p:cNvPr>
          <p:cNvSpPr/>
          <p:nvPr/>
        </p:nvSpPr>
        <p:spPr>
          <a:xfrm>
            <a:off x="7315200" y="4771893"/>
            <a:ext cx="2649634" cy="85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7706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7AA967-0833-1A33-FA57-6F0A55D8C8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0" y="213360"/>
            <a:ext cx="14630400" cy="7802880"/>
          </a:xfrm>
          <a:prstGeom prst="rect">
            <a:avLst/>
          </a:prstGeom>
        </p:spPr>
      </p:pic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49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8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29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5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2A05152-6FDA-4D48-8803-F900AC3C1B96}"/>
              </a:ext>
            </a:extLst>
          </p:cNvPr>
          <p:cNvSpPr txBox="1">
            <a:spLocks/>
          </p:cNvSpPr>
          <p:nvPr/>
        </p:nvSpPr>
        <p:spPr>
          <a:xfrm>
            <a:off x="260180" y="1332756"/>
            <a:ext cx="5807616" cy="543362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endParaRPr lang="en-US" sz="3360" b="1" i="1" cap="all" spc="9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CAC6E-AB5E-301A-AA01-C32EBE11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STATISTICHE SULLA SALUTE MENTALE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94BC0-11DD-05A1-83FB-2B99EF4E7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945" y="2142307"/>
            <a:ext cx="12618720" cy="5221606"/>
          </a:xfrm>
        </p:spPr>
        <p:txBody>
          <a:bodyPr/>
          <a:lstStyle/>
          <a:p>
            <a:r>
              <a:rPr lang="en-GB" dirty="0"/>
              <a:t>Circa 1 miliardo di persone nel mondo soffre di un problema di salute mentale</a:t>
            </a:r>
          </a:p>
          <a:p>
            <a:r>
              <a:rPr lang="en-GB" dirty="0"/>
              <a:t>La perdita di produttività causata da due dei disturbi mentali più comuni, l'ansia</a:t>
            </a:r>
            <a:br>
              <a:rPr lang="en-GB" dirty="0"/>
            </a:br>
            <a:r>
              <a:rPr lang="en-GB" dirty="0"/>
              <a:t>  e depressione, costa all'economia globale 1.000 miliardi di dollari all'anno</a:t>
            </a:r>
          </a:p>
          <a:p>
            <a:r>
              <a:rPr lang="en-GB" dirty="0"/>
              <a:t>Si stima che 1 adulto su 6 soffra di un "disturbo mentale comune" come la depressione</a:t>
            </a:r>
            <a:br>
              <a:rPr lang="en-GB" dirty="0"/>
            </a:br>
            <a:r>
              <a:rPr lang="en-GB" dirty="0"/>
              <a:t>  o ansia in una settimana qualsiasi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776399"/>
      </p:ext>
    </p:extLst>
  </p:cSld>
  <p:clrMapOvr>
    <a:masterClrMapping/>
  </p:clrMapOvr>
  <p:transition spd="slow">
    <p:push dir="u"/>
  </p:transition>
</p:sld>
</file>

<file path=ppt/slides/slide8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CF339-8B1B-260C-D809-BA6F1C44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41" y="0"/>
            <a:ext cx="6748271" cy="822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2A901D-CAD5-57E0-8E8E-4BF9E08FA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41" y="276220"/>
            <a:ext cx="8310770" cy="7064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F0A617-4ACF-C4C6-0FC4-FB5A9C809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042" y="7155309"/>
            <a:ext cx="8379359" cy="7087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BECF97A-BAC3-6071-0AA4-E998D28BAF75}"/>
              </a:ext>
            </a:extLst>
          </p:cNvPr>
          <p:cNvSpPr/>
          <p:nvPr/>
        </p:nvSpPr>
        <p:spPr>
          <a:xfrm>
            <a:off x="7978672" y="365534"/>
            <a:ext cx="6720317" cy="85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6F2015-6CA1-1A1D-6B97-FF3F72D5C642}"/>
              </a:ext>
            </a:extLst>
          </p:cNvPr>
          <p:cNvSpPr/>
          <p:nvPr/>
        </p:nvSpPr>
        <p:spPr>
          <a:xfrm>
            <a:off x="8012966" y="1377006"/>
            <a:ext cx="6651728" cy="9706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05028D-0500-81D5-EE37-E90AC466D532}"/>
              </a:ext>
            </a:extLst>
          </p:cNvPr>
          <p:cNvSpPr/>
          <p:nvPr/>
        </p:nvSpPr>
        <p:spPr>
          <a:xfrm>
            <a:off x="7756792" y="2953726"/>
            <a:ext cx="6520607" cy="85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3067DF-A4F5-2D66-B380-A47148EEAB5A}"/>
              </a:ext>
            </a:extLst>
          </p:cNvPr>
          <p:cNvSpPr/>
          <p:nvPr/>
        </p:nvSpPr>
        <p:spPr>
          <a:xfrm>
            <a:off x="7607936" y="4309176"/>
            <a:ext cx="6520607" cy="85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5D840C-659E-9B48-0B59-778AE0499CCA}"/>
              </a:ext>
            </a:extLst>
          </p:cNvPr>
          <p:cNvSpPr/>
          <p:nvPr/>
        </p:nvSpPr>
        <p:spPr>
          <a:xfrm>
            <a:off x="7756792" y="7329277"/>
            <a:ext cx="6520607" cy="854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b-NO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6998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1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37C5C-3A48-120E-F217-ACD9B2513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442"/>
          <a:stretch/>
        </p:blipFill>
        <p:spPr>
          <a:xfrm>
            <a:off x="24" y="2"/>
            <a:ext cx="14630376" cy="8229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03950-EA63-7D10-1403-5E0F5345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" y="1279035"/>
            <a:ext cx="7263546" cy="5671531"/>
          </a:xfrm>
        </p:spPr>
        <p:txBody>
          <a:bodyPr>
            <a:normAutofit/>
          </a:bodyPr>
          <a:lstStyle/>
          <a:p>
            <a:pPr algn="r"/>
            <a:r>
              <a:rPr lang="nb-NO" sz="9600">
                <a:ln w="22225">
                  <a:solidFill>
                    <a:srgbClr val="FFFFFF"/>
                  </a:solidFill>
                </a:ln>
                <a:noFill/>
              </a:rPr>
              <a:t>Salute mentale dei CISO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5479" y="2743200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462A3-0A66-2379-EA76-9B81BFD8A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569" y="1279035"/>
            <a:ext cx="4632002" cy="5671531"/>
          </a:xfrm>
        </p:spPr>
        <p:txBody>
          <a:bodyPr anchor="ctr">
            <a:normAutofit/>
          </a:bodyPr>
          <a:lstStyle/>
          <a:p>
            <a:r>
              <a:rPr lang="en-US" sz="1920">
                <a:solidFill>
                  <a:srgbClr val="FFFFFF"/>
                </a:solidFill>
              </a:rPr>
              <a:t>Responsabili della sicurezza informatica (CISO)</a:t>
            </a:r>
          </a:p>
          <a:p>
            <a:pPr lvl="1"/>
            <a:r>
              <a:rPr lang="en-US" sz="1920">
                <a:solidFill>
                  <a:srgbClr val="FFFFFF"/>
                </a:solidFill>
              </a:rPr>
              <a:t> sono sovraccarichi di lavoro, con ripercussioni sulla loro salute mentale tali che il 90% di loro è disposto ad accettare una riduzione dello stipendio </a:t>
            </a:r>
          </a:p>
          <a:p>
            <a:pPr lvl="1"/>
            <a:r>
              <a:rPr lang="en-US" sz="1920">
                <a:solidFill>
                  <a:srgbClr val="FFFFFF"/>
                </a:solidFill>
              </a:rPr>
              <a:t>Lo stress continuo e le implicazioni sulla salute mentale compromettono l'equilibrio tra vita lavorativa e vita privata dei CISO</a:t>
            </a:r>
          </a:p>
          <a:p>
            <a:pPr lvl="1"/>
            <a:r>
              <a:rPr lang="en-US" sz="1920">
                <a:solidFill>
                  <a:srgbClr val="FFFFFF"/>
                </a:solidFill>
              </a:rPr>
              <a:t>L'88% è eccessivamente stressato</a:t>
            </a:r>
          </a:p>
          <a:p>
            <a:pPr lvl="1"/>
            <a:endParaRPr lang="en-US" sz="1920">
              <a:solidFill>
                <a:srgbClr val="FFFFFF"/>
              </a:solidFill>
            </a:endParaRPr>
          </a:p>
          <a:p>
            <a:r>
              <a:rPr lang="en-US" sz="1920">
                <a:solidFill>
                  <a:srgbClr val="FFFFFF"/>
                </a:solidFill>
              </a:rPr>
              <a:t>ISACA, 2020</a:t>
            </a:r>
          </a:p>
          <a:p>
            <a:pPr lvl="1"/>
            <a:r>
              <a:rPr lang="en-US" sz="1920">
                <a:solidFill>
                  <a:srgbClr val="FFFFFF"/>
                </a:solidFill>
              </a:rPr>
              <a:t>Mandati brevi da 1 a 2 anni </a:t>
            </a:r>
          </a:p>
          <a:p>
            <a:pPr lvl="2"/>
            <a:r>
              <a:rPr lang="en-US" sz="1920">
                <a:solidFill>
                  <a:srgbClr val="FFFFFF"/>
                </a:solidFill>
              </a:rPr>
              <a:t>Aumento delle responsabilità</a:t>
            </a:r>
          </a:p>
          <a:p>
            <a:pPr lvl="2"/>
            <a:r>
              <a:rPr lang="en-US" sz="1920">
                <a:solidFill>
                  <a:srgbClr val="FFFFFF"/>
                </a:solidFill>
              </a:rPr>
              <a:t>meno tempo libero e per il recupero</a:t>
            </a:r>
          </a:p>
          <a:p>
            <a:pPr lvl="2"/>
            <a:r>
              <a:rPr lang="en-US" sz="1920">
                <a:solidFill>
                  <a:srgbClr val="FFFFFF"/>
                </a:solidFill>
              </a:rPr>
              <a:t>connettività costante</a:t>
            </a:r>
            <a:endParaRPr lang="nb-NO" sz="1920">
              <a:solidFill>
                <a:srgbClr val="FFFFFF"/>
              </a:solidFill>
            </a:endParaRPr>
          </a:p>
          <a:p>
            <a:r>
              <a:rPr lang="nb-NO" sz="1920" b="1" u="sng">
                <a:solidFill>
                  <a:srgbClr val="FFFFFF"/>
                </a:solidFill>
              </a:rPr>
              <a:t>Salute mentale PEGGIORE rispetto agli operatori sanitari</a:t>
            </a:r>
            <a:endParaRPr lang="en-US" sz="1920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2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47" y="164227"/>
            <a:ext cx="6015284" cy="7358148"/>
          </a:xfrm>
          <a:prstGeom prst="rect">
            <a:avLst/>
          </a:prstGeo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7C2483B-04F5-47AA-944D-13750ECE8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AE42A-3FE8-4F89-BF46-F644C77D2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846" y="-43431"/>
            <a:ext cx="7565806" cy="75658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89574EE-6358-FFDB-DF7E-505C20BD7F34}"/>
              </a:ext>
            </a:extLst>
          </p:cNvPr>
          <p:cNvSpPr/>
          <p:nvPr/>
        </p:nvSpPr>
        <p:spPr>
          <a:xfrm>
            <a:off x="2079729" y="2334910"/>
            <a:ext cx="2526296" cy="16459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nb-NO" sz="5760" dirty="0">
                <a:solidFill>
                  <a:prstClr val="white"/>
                </a:solidFill>
                <a:latin typeface="Calibri" panose="020F0502020204030204"/>
              </a:rPr>
              <a:t>Responsabile della sicurezza informatica</a:t>
            </a:r>
          </a:p>
        </p:txBody>
      </p:sp>
    </p:spTree>
    <p:extLst>
      <p:ext uri="{BB962C8B-B14F-4D97-AF65-F5344CB8AC3E}">
        <p14:creationId xmlns:p14="http://schemas.microsoft.com/office/powerpoint/2010/main" val="32473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3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38F59A4-4431-460D-8E49-6E65C189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A919B9C-5C01-47E4-B2F2-45F58920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4630400" cy="8229600"/>
            <a:chOff x="0" y="0"/>
            <a:chExt cx="12192000" cy="68580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85A82CE-D835-4542-BE8D-62A8F5A9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63D7EF0-3AC8-4029-B55D-EBDD733D3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661036" y="438150"/>
            <a:ext cx="13308329" cy="1590676"/>
          </a:xfrm>
          <a:prstGeom prst="rect">
            <a:avLst/>
          </a:prstGeom>
        </p:spPr>
        <p:txBody>
          <a:bodyPr vert="horz" lIns="109728" tIns="54864" rIns="109728" bIns="54864" rtlCol="0" anchor="ctr" anchorCtr="0">
            <a:normAutofit/>
          </a:bodyPr>
          <a:lstStyle/>
          <a:p>
            <a:pPr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800" b="1" cap="all" spc="90">
                <a:solidFill>
                  <a:prstClr val="black"/>
                </a:solidFill>
                <a:latin typeface="Calibri Light" panose="020F0302020204030204"/>
              </a:rPr>
              <a:t>COSTRUIRE UNA CULTURA POSITIVA DELLA SALUTE MENTALE – Datori di lavoro</a:t>
            </a:r>
            <a:endParaRPr lang="en-US" sz="4800" b="1" i="1" cap="all" spc="9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0199" y="7235775"/>
            <a:ext cx="296654" cy="313742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754446" y="7235775"/>
            <a:ext cx="296654" cy="313742"/>
          </a:xfrm>
          <a:prstGeom prst="rect">
            <a:avLst/>
          </a:prstGeom>
        </p:spPr>
      </p:pic>
      <p:sp>
        <p:nvSpPr>
          <p:cNvPr id="8" name="Title 1">
            <a:hlinkClick r:id="" action="ppaction://noaction"/>
            <a:extLst>
              <a:ext uri="{FF2B5EF4-FFF2-40B4-BE49-F238E27FC236}">
                <a16:creationId xmlns:a16="http://schemas.microsoft.com/office/drawing/2014/main" id="{751E5D91-9D8E-4CDF-B7E6-E98719B962FA}"/>
              </a:ext>
            </a:extLst>
          </p:cNvPr>
          <p:cNvSpPr txBox="1">
            <a:spLocks/>
          </p:cNvSpPr>
          <p:nvPr/>
        </p:nvSpPr>
        <p:spPr>
          <a:xfrm>
            <a:off x="5989042" y="3446533"/>
            <a:ext cx="5922518" cy="33343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Sviluppare un piano d'azione e </a:t>
            </a:r>
            <a:r>
              <a:rPr lang="en-GB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una politica</a:t>
            </a: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 in materia di salute mentale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74CC56-D876-4408-BAB0-436D2D618180}"/>
              </a:ext>
            </a:extLst>
          </p:cNvPr>
          <p:cNvCxnSpPr>
            <a:cxnSpLocks/>
          </p:cNvCxnSpPr>
          <p:nvPr/>
        </p:nvCxnSpPr>
        <p:spPr>
          <a:xfrm>
            <a:off x="5988876" y="3863272"/>
            <a:ext cx="592268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hlinkClick r:id="" action="ppaction://noaction"/>
            <a:extLst>
              <a:ext uri="{FF2B5EF4-FFF2-40B4-BE49-F238E27FC236}">
                <a16:creationId xmlns:a16="http://schemas.microsoft.com/office/drawing/2014/main" id="{4D0A407A-3616-4F26-9B03-CE60EF541F30}"/>
              </a:ext>
            </a:extLst>
          </p:cNvPr>
          <p:cNvSpPr txBox="1">
            <a:spLocks/>
          </p:cNvSpPr>
          <p:nvPr/>
        </p:nvSpPr>
        <p:spPr>
          <a:xfrm>
            <a:off x="5985041" y="3993029"/>
            <a:ext cx="5922185" cy="37692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Fornire formazione sulla salute mentale in tutta l'organizzazione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D23E7D-6083-4467-A25D-D2E7C3BC9984}"/>
              </a:ext>
            </a:extLst>
          </p:cNvPr>
          <p:cNvCxnSpPr>
            <a:cxnSpLocks/>
          </p:cNvCxnSpPr>
          <p:nvPr/>
        </p:nvCxnSpPr>
        <p:spPr>
          <a:xfrm>
            <a:off x="5989375" y="4428140"/>
            <a:ext cx="592218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133AAF-1F87-4902-9757-2907C37ADF09}"/>
              </a:ext>
            </a:extLst>
          </p:cNvPr>
          <p:cNvCxnSpPr>
            <a:cxnSpLocks/>
          </p:cNvCxnSpPr>
          <p:nvPr/>
        </p:nvCxnSpPr>
        <p:spPr>
          <a:xfrm>
            <a:off x="5989375" y="5569176"/>
            <a:ext cx="592218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hlinkClick r:id="" action="ppaction://noaction"/>
            <a:extLst>
              <a:ext uri="{FF2B5EF4-FFF2-40B4-BE49-F238E27FC236}">
                <a16:creationId xmlns:a16="http://schemas.microsoft.com/office/drawing/2014/main" id="{65CB3F1C-686F-414D-81D8-709F24206529}"/>
              </a:ext>
            </a:extLst>
          </p:cNvPr>
          <p:cNvSpPr txBox="1">
            <a:spLocks/>
          </p:cNvSpPr>
          <p:nvPr/>
        </p:nvSpPr>
        <p:spPr>
          <a:xfrm>
            <a:off x="5987932" y="5131112"/>
            <a:ext cx="5927963" cy="33343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Pubblicizzare l'impegno dell'organizzazione nei confronti della salute mentale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46" name="Title 1">
            <a:hlinkClick r:id="" action="ppaction://noaction"/>
            <a:extLst>
              <a:ext uri="{FF2B5EF4-FFF2-40B4-BE49-F238E27FC236}">
                <a16:creationId xmlns:a16="http://schemas.microsoft.com/office/drawing/2014/main" id="{ECE13DED-8918-421D-87A6-D87ABE66D26B}"/>
              </a:ext>
            </a:extLst>
          </p:cNvPr>
          <p:cNvSpPr txBox="1">
            <a:spLocks/>
          </p:cNvSpPr>
          <p:nvPr/>
        </p:nvSpPr>
        <p:spPr>
          <a:xfrm>
            <a:off x="1904218" y="2560320"/>
            <a:ext cx="10967927" cy="77177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GB" sz="2165" b="1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Una buona salute mentale e il benessere sono una delle risorse più preziose per qualsiasi organizzazione.</a:t>
            </a:r>
            <a:br>
              <a:rPr lang="en-GB" sz="2165" b="1" spc="49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165" b="1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Ecco alcuni passi che i datori di lavoro possono compiere per migliorare la cultura della salute mentale sul posto di lavoro.</a:t>
            </a:r>
            <a:endParaRPr lang="en-GB" sz="264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6C529E-556A-4ABE-B924-94CDEF074952}"/>
              </a:ext>
            </a:extLst>
          </p:cNvPr>
          <p:cNvCxnSpPr>
            <a:cxnSpLocks/>
          </p:cNvCxnSpPr>
          <p:nvPr/>
        </p:nvCxnSpPr>
        <p:spPr>
          <a:xfrm>
            <a:off x="5983597" y="6443698"/>
            <a:ext cx="59322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hlinkClick r:id="" action="ppaction://noaction"/>
            <a:extLst>
              <a:ext uri="{FF2B5EF4-FFF2-40B4-BE49-F238E27FC236}">
                <a16:creationId xmlns:a16="http://schemas.microsoft.com/office/drawing/2014/main" id="{4B12CE2A-3296-4169-B22A-99E93AD63A65}"/>
              </a:ext>
            </a:extLst>
          </p:cNvPr>
          <p:cNvSpPr txBox="1">
            <a:spLocks/>
          </p:cNvSpPr>
          <p:nvPr/>
        </p:nvSpPr>
        <p:spPr>
          <a:xfrm>
            <a:off x="5989376" y="5701447"/>
            <a:ext cx="5930852" cy="620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Valutare le possibili cause di malattie mentali sul</a:t>
            </a:r>
            <a:br>
              <a:rPr lang="en-GB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  luogo di lavoro e indicare le aree che necessitano di miglioramenti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17" name="Title 1">
            <a:hlinkClick r:id="" action="ppaction://noaction"/>
            <a:extLst>
              <a:ext uri="{FF2B5EF4-FFF2-40B4-BE49-F238E27FC236}">
                <a16:creationId xmlns:a16="http://schemas.microsoft.com/office/drawing/2014/main" id="{2FE6481C-3887-44F4-A4A7-6435F9D2F535}"/>
              </a:ext>
            </a:extLst>
          </p:cNvPr>
          <p:cNvSpPr txBox="1">
            <a:spLocks/>
          </p:cNvSpPr>
          <p:nvPr/>
        </p:nvSpPr>
        <p:spPr>
          <a:xfrm>
            <a:off x="5989376" y="4554719"/>
            <a:ext cx="5926518" cy="35347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Adeguare i ruoli lavorativi per adattarli alle nuove responsabilità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DBAE74-8FED-4066-A5CE-734FB47D864E}"/>
              </a:ext>
            </a:extLst>
          </p:cNvPr>
          <p:cNvCxnSpPr>
            <a:cxnSpLocks/>
          </p:cNvCxnSpPr>
          <p:nvPr/>
        </p:nvCxnSpPr>
        <p:spPr>
          <a:xfrm>
            <a:off x="5985043" y="4991788"/>
            <a:ext cx="592651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1A93AC-FA9F-4A66-ACC2-9B17E6AE58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218" y="3405828"/>
            <a:ext cx="3827120" cy="3216067"/>
          </a:xfrm>
          <a:prstGeom prst="roundRect">
            <a:avLst>
              <a:gd name="adj" fmla="val 3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FA8BA2-1529-904B-C85B-C4BB86F00294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75D05B-CA9C-9E99-3DBE-8F5459C39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20A214-37CB-72AD-243D-EDFC3E918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503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46" grpId="0"/>
      <p:bldP spid="51" grpId="0"/>
      <p:bldP spid="17" grpId="0"/>
    </p:bldLst>
  </p:timing>
</p:sld>
</file>

<file path=ppt/slides/slide84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1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754629" y="0"/>
            <a:ext cx="4875772" cy="1891694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69333" y="-6369333"/>
            <a:ext cx="1891735" cy="146304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1645917" y="418639"/>
            <a:ext cx="12052828" cy="1053275"/>
          </a:xfrm>
          <a:prstGeom prst="rect">
            <a:avLst/>
          </a:prstGeom>
        </p:spPr>
        <p:txBody>
          <a:bodyPr vert="horz" lIns="109728" tIns="54864" rIns="109728" bIns="54864" rtlCol="0" anchor="ctr" anchorCtr="0">
            <a:normAutofit/>
          </a:bodyPr>
          <a:lstStyle/>
          <a:p>
            <a:pPr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3360" b="1" cap="all" spc="90">
                <a:solidFill>
                  <a:srgbClr val="FFFFFF"/>
                </a:solidFill>
                <a:latin typeface="Calibri Light" panose="020F0302020204030204"/>
              </a:rPr>
              <a:t>COSTRUIRE UNA CULTURA POSITIVA DELLA SALUTE MENTALE – DATORI DI LAVORO (</a:t>
            </a:r>
            <a:r>
              <a:rPr lang="en-US" sz="3360" b="1" i="1" cap="all" spc="90">
                <a:solidFill>
                  <a:srgbClr val="FFFFFF"/>
                </a:solidFill>
                <a:latin typeface="Calibri Light" panose="020F0302020204030204"/>
              </a:rPr>
              <a:t>CONTINUA)</a:t>
            </a:r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5103" y="7247947"/>
            <a:ext cx="301165" cy="318515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06538" y="7247947"/>
            <a:ext cx="301165" cy="318515"/>
          </a:xfrm>
          <a:prstGeom prst="rect">
            <a:avLst/>
          </a:prstGeom>
        </p:spPr>
      </p:pic>
      <p:sp>
        <p:nvSpPr>
          <p:cNvPr id="19" name="Title 1">
            <a:hlinkClick r:id="" action="ppaction://noaction"/>
            <a:extLst>
              <a:ext uri="{FF2B5EF4-FFF2-40B4-BE49-F238E27FC236}">
                <a16:creationId xmlns:a16="http://schemas.microsoft.com/office/drawing/2014/main" id="{D8656670-0F44-41B6-8EE9-211F37FBED37}"/>
              </a:ext>
            </a:extLst>
          </p:cNvPr>
          <p:cNvSpPr txBox="1">
            <a:spLocks/>
          </p:cNvSpPr>
          <p:nvPr/>
        </p:nvSpPr>
        <p:spPr>
          <a:xfrm>
            <a:off x="1560579" y="2535095"/>
            <a:ext cx="6515887" cy="67924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10742">
              <a:spcBef>
                <a:spcPct val="0"/>
              </a:spcBef>
              <a:spcAft>
                <a:spcPts val="720"/>
              </a:spcAft>
            </a:pPr>
            <a:r>
              <a:rPr lang="en-US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Garantire che </a:t>
            </a: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i datori di lavoro e l'alta dirigenza dedichino più tempo</a:t>
            </a:r>
            <a:b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a comunicare e conoscere i dipendenti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2D5A1B-30DA-4CF0-9777-F22961117F80}"/>
              </a:ext>
            </a:extLst>
          </p:cNvPr>
          <p:cNvCxnSpPr>
            <a:cxnSpLocks/>
          </p:cNvCxnSpPr>
          <p:nvPr/>
        </p:nvCxnSpPr>
        <p:spPr>
          <a:xfrm>
            <a:off x="1563173" y="3295847"/>
            <a:ext cx="65245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1AB592-5214-42D2-A73F-C02CEA695A2B}"/>
              </a:ext>
            </a:extLst>
          </p:cNvPr>
          <p:cNvCxnSpPr>
            <a:cxnSpLocks/>
          </p:cNvCxnSpPr>
          <p:nvPr/>
        </p:nvCxnSpPr>
        <p:spPr>
          <a:xfrm>
            <a:off x="1563004" y="4174061"/>
            <a:ext cx="652469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hlinkClick r:id="" action="ppaction://noaction"/>
            <a:extLst>
              <a:ext uri="{FF2B5EF4-FFF2-40B4-BE49-F238E27FC236}">
                <a16:creationId xmlns:a16="http://schemas.microsoft.com/office/drawing/2014/main" id="{1F33247C-42C5-4EB4-84F4-EA60BC3D7307}"/>
              </a:ext>
            </a:extLst>
          </p:cNvPr>
          <p:cNvSpPr txBox="1">
            <a:spLocks/>
          </p:cNvSpPr>
          <p:nvPr/>
        </p:nvSpPr>
        <p:spPr>
          <a:xfrm>
            <a:off x="1557643" y="3416235"/>
            <a:ext cx="6515887" cy="62975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10742">
              <a:spcBef>
                <a:spcPct val="0"/>
              </a:spcBef>
              <a:spcAft>
                <a:spcPts val="720"/>
              </a:spcAft>
            </a:pPr>
            <a:r>
              <a:rPr lang="en-US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Monitorare le prestazioni dei dipendenti e </a:t>
            </a: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fornire riconoscimento</a:t>
            </a:r>
            <a:b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e ricompense per i risultati raggiunti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25" name="Title 1">
            <a:hlinkClick r:id="" action="ppaction://noaction"/>
            <a:extLst>
              <a:ext uri="{FF2B5EF4-FFF2-40B4-BE49-F238E27FC236}">
                <a16:creationId xmlns:a16="http://schemas.microsoft.com/office/drawing/2014/main" id="{E16747DD-D9B0-4D23-8C04-273DE27BF55A}"/>
              </a:ext>
            </a:extLst>
          </p:cNvPr>
          <p:cNvSpPr txBox="1">
            <a:spLocks/>
          </p:cNvSpPr>
          <p:nvPr/>
        </p:nvSpPr>
        <p:spPr>
          <a:xfrm>
            <a:off x="1557473" y="6314244"/>
            <a:ext cx="6536093" cy="33850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10742">
              <a:spcBef>
                <a:spcPct val="0"/>
              </a:spcBef>
              <a:spcAft>
                <a:spcPts val="720"/>
              </a:spcAft>
            </a:pPr>
            <a:r>
              <a:rPr lang="en-US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Coinvolgere i dipendenti nel processo decisionale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27" name="Title 1">
            <a:hlinkClick r:id="" action="ppaction://noaction"/>
            <a:extLst>
              <a:ext uri="{FF2B5EF4-FFF2-40B4-BE49-F238E27FC236}">
                <a16:creationId xmlns:a16="http://schemas.microsoft.com/office/drawing/2014/main" id="{132EF8E9-5606-4C84-B25F-A076C2CD4B87}"/>
              </a:ext>
            </a:extLst>
          </p:cNvPr>
          <p:cNvSpPr txBox="1">
            <a:spLocks/>
          </p:cNvSpPr>
          <p:nvPr/>
        </p:nvSpPr>
        <p:spPr>
          <a:xfrm>
            <a:off x="1563175" y="4290787"/>
            <a:ext cx="6524521" cy="93163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10742">
              <a:spcBef>
                <a:spcPct val="0"/>
              </a:spcBef>
              <a:spcAft>
                <a:spcPts val="720"/>
              </a:spcAft>
            </a:pPr>
            <a:r>
              <a:rPr lang="en-US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Introdurre reti, iniziative e attività che riguardano la salute mentale</a:t>
            </a:r>
            <a:b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e comunicarle tramite la rete intranet dell'azienda, bollettini informativi</a:t>
            </a:r>
            <a:b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e nelle aree comuni del luogo di lavoro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F57095-2578-4083-A382-7301C388CAB5}"/>
              </a:ext>
            </a:extLst>
          </p:cNvPr>
          <p:cNvCxnSpPr>
            <a:cxnSpLocks/>
          </p:cNvCxnSpPr>
          <p:nvPr/>
        </p:nvCxnSpPr>
        <p:spPr>
          <a:xfrm>
            <a:off x="1546075" y="5337071"/>
            <a:ext cx="654162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hlinkClick r:id="" action="ppaction://noaction"/>
            <a:extLst>
              <a:ext uri="{FF2B5EF4-FFF2-40B4-BE49-F238E27FC236}">
                <a16:creationId xmlns:a16="http://schemas.microsoft.com/office/drawing/2014/main" id="{BDAE8E2D-49D6-4014-ABF3-99460A91E825}"/>
              </a:ext>
            </a:extLst>
          </p:cNvPr>
          <p:cNvSpPr txBox="1">
            <a:spLocks/>
          </p:cNvSpPr>
          <p:nvPr/>
        </p:nvSpPr>
        <p:spPr>
          <a:xfrm>
            <a:off x="1557473" y="5451717"/>
            <a:ext cx="6536093" cy="66673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10742">
              <a:spcBef>
                <a:spcPct val="0"/>
              </a:spcBef>
              <a:spcAft>
                <a:spcPts val="720"/>
              </a:spcAft>
            </a:pPr>
            <a:r>
              <a:rPr lang="en-US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Servizi sanitari, programmi di reinserimento lavorativo e orari di lavoro flessibili</a:t>
            </a:r>
            <a:b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1992" spc="50">
                <a:solidFill>
                  <a:srgbClr val="44546A">
                    <a:lumMod val="10000"/>
                  </a:srgbClr>
                </a:solidFill>
                <a:latin typeface="Arial Narrow"/>
              </a:rPr>
              <a:t>  orari di lavoro per aiutare i dipendenti ad adempiere alle proprie responsabilità personali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84DFCA-F0ED-42EB-AA6D-F56A37F92CD3}"/>
              </a:ext>
            </a:extLst>
          </p:cNvPr>
          <p:cNvCxnSpPr>
            <a:cxnSpLocks/>
          </p:cNvCxnSpPr>
          <p:nvPr/>
        </p:nvCxnSpPr>
        <p:spPr>
          <a:xfrm>
            <a:off x="1551774" y="6198419"/>
            <a:ext cx="653592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D536784-750F-4969-9FF6-AE2A7F3FB8A4}"/>
              </a:ext>
            </a:extLst>
          </p:cNvPr>
          <p:cNvCxnSpPr>
            <a:cxnSpLocks/>
          </p:cNvCxnSpPr>
          <p:nvPr/>
        </p:nvCxnSpPr>
        <p:spPr>
          <a:xfrm>
            <a:off x="1546074" y="6739992"/>
            <a:ext cx="653039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39969D3-F6DF-4171-B006-05B4D543C1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205" y="2720006"/>
            <a:ext cx="4684388" cy="3825584"/>
          </a:xfrm>
          <a:prstGeom prst="roundRect">
            <a:avLst>
              <a:gd name="adj" fmla="val 30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B80517-6002-BBF0-E8B9-CC2B8D1A7EB9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BE62B0-830A-2741-7422-19969C528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579C2A-1D53-E31C-3727-54868F4A7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255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  <p:bldP spid="27" grpId="0"/>
      <p:bldP spid="31" grpId="0"/>
    </p:bldLst>
  </p:timing>
</p:sld>
</file>

<file path=ppt/slides/slide85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92101" y="1692099"/>
            <a:ext cx="8229600" cy="484540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92102" y="1704263"/>
            <a:ext cx="8229599" cy="484540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921508" y="4305703"/>
            <a:ext cx="3002375" cy="484540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602084" y="1163661"/>
            <a:ext cx="4680428" cy="5014750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92114" y="1692095"/>
            <a:ext cx="8229604" cy="484540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703774" y="2020508"/>
            <a:ext cx="3738318" cy="2875631"/>
          </a:xfrm>
          <a:prstGeom prst="rect">
            <a:avLst/>
          </a:prstGeom>
        </p:spPr>
        <p:txBody>
          <a:bodyPr vert="horz" lIns="109728" tIns="54864" rIns="109728" bIns="54864" rtlCol="0" anchor="b" anchorCtr="0">
            <a:normAutofit/>
          </a:bodyPr>
          <a:lstStyle/>
          <a:p>
            <a:pPr algn="r"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3720" b="1" cap="all" spc="90">
                <a:solidFill>
                  <a:srgbClr val="FFFFFF"/>
                </a:solidFill>
                <a:latin typeface="Calibri Light" panose="020F0302020204030204"/>
              </a:rPr>
              <a:t>COSTRUIRE UNA CULTURA POSITIVA DELLA SALUTE MENTALE – DIPENDENTI</a:t>
            </a:r>
            <a:endParaRPr lang="en-US" sz="3720" b="1" i="1" cap="all" spc="9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1836" y="5726022"/>
            <a:ext cx="215706" cy="228132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86063" y="5726021"/>
            <a:ext cx="215706" cy="228132"/>
          </a:xfrm>
          <a:prstGeom prst="rect">
            <a:avLst/>
          </a:prstGeom>
        </p:spPr>
      </p:pic>
      <p:sp>
        <p:nvSpPr>
          <p:cNvPr id="40" name="Title 1">
            <a:hlinkClick r:id="" action="ppaction://noaction"/>
            <a:extLst>
              <a:ext uri="{FF2B5EF4-FFF2-40B4-BE49-F238E27FC236}">
                <a16:creationId xmlns:a16="http://schemas.microsoft.com/office/drawing/2014/main" id="{21C3DFB4-8BB7-4A67-8A70-DEB2A3B87629}"/>
              </a:ext>
            </a:extLst>
          </p:cNvPr>
          <p:cNvSpPr txBox="1">
            <a:spLocks/>
          </p:cNvSpPr>
          <p:nvPr/>
        </p:nvSpPr>
        <p:spPr>
          <a:xfrm>
            <a:off x="5071162" y="2391608"/>
            <a:ext cx="7477763" cy="22028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658368">
              <a:spcBef>
                <a:spcPct val="0"/>
              </a:spcBef>
              <a:spcAft>
                <a:spcPts val="720"/>
              </a:spcAft>
            </a:pPr>
            <a:r>
              <a:rPr lang="en-US" sz="1920" spc="36" dirty="0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20" spc="36" dirty="0">
                <a:solidFill>
                  <a:srgbClr val="44546A">
                    <a:lumMod val="10000"/>
                  </a:srgbClr>
                </a:solidFill>
                <a:latin typeface="Arial Narrow"/>
              </a:rPr>
              <a:t>Informatevi sulla salute mentale e sul benessere e partecipate alle iniziative sul posto di lavoro </a:t>
            </a:r>
            <a:endParaRPr lang="en-GB" sz="3360" spc="60" dirty="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8B4263E-302B-4E76-A00E-475B2B879C2B}"/>
              </a:ext>
            </a:extLst>
          </p:cNvPr>
          <p:cNvCxnSpPr>
            <a:cxnSpLocks/>
          </p:cNvCxnSpPr>
          <p:nvPr/>
        </p:nvCxnSpPr>
        <p:spPr>
          <a:xfrm>
            <a:off x="5066290" y="2712017"/>
            <a:ext cx="748554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itle 1">
            <a:hlinkClick r:id="" action="ppaction://noaction"/>
            <a:extLst>
              <a:ext uri="{FF2B5EF4-FFF2-40B4-BE49-F238E27FC236}">
                <a16:creationId xmlns:a16="http://schemas.microsoft.com/office/drawing/2014/main" id="{BE463F1E-4F08-4C35-8025-3822D9BFE4CF}"/>
              </a:ext>
            </a:extLst>
          </p:cNvPr>
          <p:cNvSpPr txBox="1">
            <a:spLocks/>
          </p:cNvSpPr>
          <p:nvPr/>
        </p:nvSpPr>
        <p:spPr>
          <a:xfrm>
            <a:off x="5068837" y="2815632"/>
            <a:ext cx="7480087" cy="44571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658368">
              <a:spcBef>
                <a:spcPct val="0"/>
              </a:spcBef>
              <a:spcAft>
                <a:spcPts val="720"/>
              </a:spcAft>
            </a:pPr>
            <a:r>
              <a:rPr lang="en-US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Impegnatevi a parlare con i vostri colleghi e chiedete loro come stanno. Assumetevi piccoli compiti per aiutarli</a:t>
            </a:r>
            <a:br>
              <a:rPr lang="en-GB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  facilitare la loro vita nei momenti difficili</a:t>
            </a:r>
            <a:endParaRPr lang="en-GB" sz="336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16BB55-376A-457F-81D9-D86F2CA0FD19}"/>
              </a:ext>
            </a:extLst>
          </p:cNvPr>
          <p:cNvCxnSpPr>
            <a:cxnSpLocks/>
          </p:cNvCxnSpPr>
          <p:nvPr/>
        </p:nvCxnSpPr>
        <p:spPr>
          <a:xfrm>
            <a:off x="5067381" y="3374140"/>
            <a:ext cx="748445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itle 1">
            <a:hlinkClick r:id="" action="ppaction://noaction"/>
            <a:extLst>
              <a:ext uri="{FF2B5EF4-FFF2-40B4-BE49-F238E27FC236}">
                <a16:creationId xmlns:a16="http://schemas.microsoft.com/office/drawing/2014/main" id="{2323F0CE-5C8B-465B-8AFD-DB6A650918FD}"/>
              </a:ext>
            </a:extLst>
          </p:cNvPr>
          <p:cNvSpPr txBox="1">
            <a:spLocks/>
          </p:cNvSpPr>
          <p:nvPr/>
        </p:nvSpPr>
        <p:spPr>
          <a:xfrm>
            <a:off x="5068836" y="3480623"/>
            <a:ext cx="7482998" cy="26332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658368">
              <a:spcBef>
                <a:spcPct val="0"/>
              </a:spcBef>
              <a:spcAft>
                <a:spcPts val="720"/>
              </a:spcAft>
            </a:pPr>
            <a:r>
              <a:rPr lang="en-US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Non aver paura di parlare con qualcuno dei tuoi pensieri e sentimenti</a:t>
            </a:r>
            <a:endParaRPr lang="en-GB" sz="336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BF546B-0A2A-419B-81E0-AE2F90BD7318}"/>
              </a:ext>
            </a:extLst>
          </p:cNvPr>
          <p:cNvCxnSpPr>
            <a:cxnSpLocks/>
          </p:cNvCxnSpPr>
          <p:nvPr/>
        </p:nvCxnSpPr>
        <p:spPr>
          <a:xfrm>
            <a:off x="5067139" y="3792269"/>
            <a:ext cx="74846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hlinkClick r:id="" action="ppaction://noaction"/>
            <a:extLst>
              <a:ext uri="{FF2B5EF4-FFF2-40B4-BE49-F238E27FC236}">
                <a16:creationId xmlns:a16="http://schemas.microsoft.com/office/drawing/2014/main" id="{36F86844-CC08-40BF-A6E3-93AFAF10D456}"/>
              </a:ext>
            </a:extLst>
          </p:cNvPr>
          <p:cNvSpPr txBox="1">
            <a:spLocks/>
          </p:cNvSpPr>
          <p:nvPr/>
        </p:nvSpPr>
        <p:spPr>
          <a:xfrm>
            <a:off x="5069200" y="3893124"/>
            <a:ext cx="7482635" cy="25549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658368">
              <a:spcBef>
                <a:spcPct val="0"/>
              </a:spcBef>
              <a:spcAft>
                <a:spcPts val="720"/>
              </a:spcAft>
            </a:pPr>
            <a:r>
              <a:rPr lang="en-US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• Sfida le "politiche" sul posto di lavoro e parla con un responsabile se qualcosa non va bene</a:t>
            </a:r>
            <a:endParaRPr lang="en-GB" sz="336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AF1208F-1E71-48F9-A6D7-5C329F53924B}"/>
              </a:ext>
            </a:extLst>
          </p:cNvPr>
          <p:cNvCxnSpPr>
            <a:cxnSpLocks/>
          </p:cNvCxnSpPr>
          <p:nvPr/>
        </p:nvCxnSpPr>
        <p:spPr>
          <a:xfrm>
            <a:off x="5067139" y="4204614"/>
            <a:ext cx="748469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itle 1">
            <a:hlinkClick r:id="" action="ppaction://noaction"/>
            <a:extLst>
              <a:ext uri="{FF2B5EF4-FFF2-40B4-BE49-F238E27FC236}">
                <a16:creationId xmlns:a16="http://schemas.microsoft.com/office/drawing/2014/main" id="{6B323B0D-40BE-4FA2-A5DE-21209914004D}"/>
              </a:ext>
            </a:extLst>
          </p:cNvPr>
          <p:cNvSpPr txBox="1">
            <a:spLocks/>
          </p:cNvSpPr>
          <p:nvPr/>
        </p:nvSpPr>
        <p:spPr>
          <a:xfrm>
            <a:off x="5066290" y="4311818"/>
            <a:ext cx="7482635" cy="22813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658368">
              <a:spcBef>
                <a:spcPct val="0"/>
              </a:spcBef>
              <a:spcAft>
                <a:spcPts val="720"/>
              </a:spcAft>
            </a:pPr>
            <a:r>
              <a:rPr lang="en-US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• Mostrate interesse per le opinioni, le culture e le credenze dei vostri colleghi</a:t>
            </a:r>
            <a:endParaRPr lang="en-GB" sz="336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E56FB61-B0B5-406D-BB62-C7488DCA41C0}"/>
              </a:ext>
            </a:extLst>
          </p:cNvPr>
          <p:cNvCxnSpPr>
            <a:cxnSpLocks/>
          </p:cNvCxnSpPr>
          <p:nvPr/>
        </p:nvCxnSpPr>
        <p:spPr>
          <a:xfrm>
            <a:off x="5066289" y="4628892"/>
            <a:ext cx="748554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itle 1">
            <a:hlinkClick r:id="" action="ppaction://noaction"/>
            <a:extLst>
              <a:ext uri="{FF2B5EF4-FFF2-40B4-BE49-F238E27FC236}">
                <a16:creationId xmlns:a16="http://schemas.microsoft.com/office/drawing/2014/main" id="{D9829697-FC5A-43FE-BAA4-3D5699C7AC13}"/>
              </a:ext>
            </a:extLst>
          </p:cNvPr>
          <p:cNvSpPr txBox="1">
            <a:spLocks/>
          </p:cNvSpPr>
          <p:nvPr/>
        </p:nvSpPr>
        <p:spPr>
          <a:xfrm>
            <a:off x="5066290" y="4739545"/>
            <a:ext cx="7482635" cy="26740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658368">
              <a:spcBef>
                <a:spcPct val="0"/>
              </a:spcBef>
              <a:spcAft>
                <a:spcPts val="720"/>
              </a:spcAft>
            </a:pPr>
            <a:r>
              <a:rPr lang="en-US" sz="1920" spc="36">
                <a:solidFill>
                  <a:srgbClr val="44546A">
                    <a:lumMod val="10000"/>
                  </a:srgbClr>
                </a:solidFill>
                <a:latin typeface="Arial Narrow"/>
              </a:rPr>
              <a:t>• Stringete amicizia con i vostri colleghi e organizzatevi per incontrarvi al di fuori dell'ambiente di lavoro</a:t>
            </a:r>
            <a:endParaRPr lang="en-GB" sz="336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CE11738-2BF0-4050-A156-15CD9AB325AC}"/>
              </a:ext>
            </a:extLst>
          </p:cNvPr>
          <p:cNvCxnSpPr>
            <a:cxnSpLocks/>
          </p:cNvCxnSpPr>
          <p:nvPr/>
        </p:nvCxnSpPr>
        <p:spPr>
          <a:xfrm>
            <a:off x="5060575" y="5055270"/>
            <a:ext cx="74883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BCE6824-47D9-D659-8AA4-628F92FAD6B4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D3F5BF-8F6A-0E91-4169-CC9CCC500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4495BD-A33A-F103-3067-B4FC81D2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8638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6" grpId="0"/>
      <p:bldP spid="58" grpId="0"/>
      <p:bldP spid="60" grpId="0"/>
      <p:bldP spid="62" grpId="0"/>
      <p:bldP spid="70" grpId="0"/>
    </p:bldLst>
  </p:timing>
</p:sld>
</file>

<file path=ppt/slides/slide86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6C76E0E-A869-468C-8AB8-BE573739F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337862"/>
            <a:ext cx="14630400" cy="18917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980D51-170D-4D0F-B1DE-FA7299627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754627" y="6337863"/>
            <a:ext cx="4875770" cy="1891736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103BBE-1445-4DEC-B4D9-5C57296E5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6337863"/>
            <a:ext cx="14630400" cy="1891736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1003036" y="6782517"/>
            <a:ext cx="12704777" cy="1053275"/>
          </a:xfrm>
          <a:prstGeom prst="rect">
            <a:avLst/>
          </a:prstGeom>
        </p:spPr>
        <p:txBody>
          <a:bodyPr vert="horz" lIns="109728" tIns="54864" rIns="109728" bIns="54864" rtlCol="0" anchor="ctr" anchorCtr="0">
            <a:normAutofit/>
          </a:bodyPr>
          <a:lstStyle/>
          <a:p>
            <a:pPr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3360" b="1" cap="all" spc="90">
                <a:solidFill>
                  <a:srgbClr val="FFFFFF"/>
                </a:solidFill>
                <a:latin typeface="Calibri Light" panose="020F0302020204030204"/>
              </a:rPr>
              <a:t>COSTRUIRE UNA CULTURA POSITIVA DELLA SALUTE MENTALE – DIPENDENTI (</a:t>
            </a:r>
            <a:r>
              <a:rPr lang="en-US" sz="3360" b="1" i="1" cap="all" spc="90">
                <a:solidFill>
                  <a:srgbClr val="FFFFFF"/>
                </a:solidFill>
                <a:latin typeface="Calibri Light" panose="020F0302020204030204"/>
              </a:rPr>
              <a:t>CONTINUA)</a:t>
            </a:r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2895" y="5381688"/>
            <a:ext cx="294658" cy="311632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09181" y="5381688"/>
            <a:ext cx="294658" cy="311632"/>
          </a:xfrm>
          <a:prstGeom prst="rect">
            <a:avLst/>
          </a:prstGeom>
        </p:spPr>
      </p:pic>
      <p:sp>
        <p:nvSpPr>
          <p:cNvPr id="7" name="Title 1">
            <a:hlinkClick r:id="" action="ppaction://noaction"/>
            <a:extLst>
              <a:ext uri="{FF2B5EF4-FFF2-40B4-BE49-F238E27FC236}">
                <a16:creationId xmlns:a16="http://schemas.microsoft.com/office/drawing/2014/main" id="{56CB10E4-2486-48E2-B5F2-AB8D61DE345E}"/>
              </a:ext>
            </a:extLst>
          </p:cNvPr>
          <p:cNvSpPr txBox="1">
            <a:spLocks/>
          </p:cNvSpPr>
          <p:nvPr/>
        </p:nvSpPr>
        <p:spPr>
          <a:xfrm>
            <a:off x="6590557" y="868282"/>
            <a:ext cx="6255367" cy="63960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Sfruttate al meglio la pausa pranzo: mangiate in modo sano, leggete</a:t>
            </a:r>
            <a:b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  un libro, ascolta musica, fai una passeggiata, ecc.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7D6CB0-ADCF-419A-86FA-B01C4BD4A035}"/>
              </a:ext>
            </a:extLst>
          </p:cNvPr>
          <p:cNvCxnSpPr>
            <a:cxnSpLocks/>
          </p:cNvCxnSpPr>
          <p:nvPr/>
        </p:nvCxnSpPr>
        <p:spPr>
          <a:xfrm>
            <a:off x="6573767" y="1576921"/>
            <a:ext cx="627215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hlinkClick r:id="" action="ppaction://noaction"/>
            <a:extLst>
              <a:ext uri="{FF2B5EF4-FFF2-40B4-BE49-F238E27FC236}">
                <a16:creationId xmlns:a16="http://schemas.microsoft.com/office/drawing/2014/main" id="{B672FF64-559F-4C36-B10C-9DB935A2CDF8}"/>
              </a:ext>
            </a:extLst>
          </p:cNvPr>
          <p:cNvSpPr txBox="1">
            <a:spLocks/>
          </p:cNvSpPr>
          <p:nvPr/>
        </p:nvSpPr>
        <p:spPr>
          <a:xfrm>
            <a:off x="6593238" y="1715417"/>
            <a:ext cx="6252688" cy="34052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Ponetevi una sfida organizzando eventi di beneficenza per buone cause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586FA4-0A52-4CD2-9407-77AB66DA2F85}"/>
              </a:ext>
            </a:extLst>
          </p:cNvPr>
          <p:cNvCxnSpPr>
            <a:cxnSpLocks/>
          </p:cNvCxnSpPr>
          <p:nvPr/>
        </p:nvCxnSpPr>
        <p:spPr>
          <a:xfrm>
            <a:off x="6573767" y="2162903"/>
            <a:ext cx="627215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hlinkClick r:id="" action="ppaction://noaction"/>
            <a:extLst>
              <a:ext uri="{FF2B5EF4-FFF2-40B4-BE49-F238E27FC236}">
                <a16:creationId xmlns:a16="http://schemas.microsoft.com/office/drawing/2014/main" id="{A16167BD-FE16-4017-A7AF-EFB1866D8485}"/>
              </a:ext>
            </a:extLst>
          </p:cNvPr>
          <p:cNvSpPr txBox="1">
            <a:spLocks/>
          </p:cNvSpPr>
          <p:nvPr/>
        </p:nvSpPr>
        <p:spPr>
          <a:xfrm>
            <a:off x="6590559" y="2288811"/>
            <a:ext cx="6255366" cy="65730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Prenditi una pausa ogni tanto e sfrutta al massimo</a:t>
            </a:r>
            <a:b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  le ferie annuali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34BC10-DD92-4646-94DF-982CF5733F21}"/>
              </a:ext>
            </a:extLst>
          </p:cNvPr>
          <p:cNvCxnSpPr>
            <a:cxnSpLocks/>
          </p:cNvCxnSpPr>
          <p:nvPr/>
        </p:nvCxnSpPr>
        <p:spPr>
          <a:xfrm>
            <a:off x="6583902" y="3012048"/>
            <a:ext cx="626202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hlinkClick r:id="" action="ppaction://noaction"/>
            <a:extLst>
              <a:ext uri="{FF2B5EF4-FFF2-40B4-BE49-F238E27FC236}">
                <a16:creationId xmlns:a16="http://schemas.microsoft.com/office/drawing/2014/main" id="{5781D73E-21DA-4D5B-81B3-33DC1568F5DE}"/>
              </a:ext>
            </a:extLst>
          </p:cNvPr>
          <p:cNvSpPr txBox="1">
            <a:spLocks/>
          </p:cNvSpPr>
          <p:nvPr/>
        </p:nvSpPr>
        <p:spPr>
          <a:xfrm>
            <a:off x="6593236" y="3130847"/>
            <a:ext cx="6252688" cy="63455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Il tempo è prezioso: assicurati di avere un buon equilibrio tra lavoro e vita privata</a:t>
            </a:r>
            <a:b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  e non esagerare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CCA11E-15D2-4176-B320-B28441206725}"/>
              </a:ext>
            </a:extLst>
          </p:cNvPr>
          <p:cNvCxnSpPr>
            <a:cxnSpLocks/>
          </p:cNvCxnSpPr>
          <p:nvPr/>
        </p:nvCxnSpPr>
        <p:spPr>
          <a:xfrm>
            <a:off x="6593236" y="3852071"/>
            <a:ext cx="625268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hlinkClick r:id="" action="ppaction://noaction"/>
            <a:extLst>
              <a:ext uri="{FF2B5EF4-FFF2-40B4-BE49-F238E27FC236}">
                <a16:creationId xmlns:a16="http://schemas.microsoft.com/office/drawing/2014/main" id="{8A1DBA30-A8D8-45BC-A41C-8655E02E2F4B}"/>
              </a:ext>
            </a:extLst>
          </p:cNvPr>
          <p:cNvSpPr txBox="1">
            <a:spLocks/>
          </p:cNvSpPr>
          <p:nvPr/>
        </p:nvSpPr>
        <p:spPr>
          <a:xfrm>
            <a:off x="6590557" y="3981714"/>
            <a:ext cx="6255367" cy="63454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899770">
              <a:spcBef>
                <a:spcPct val="0"/>
              </a:spcBef>
              <a:spcAft>
                <a:spcPts val="720"/>
              </a:spcAft>
            </a:pP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• Assicurati di avere un buon ritmo di sonno e ascolta ciò che</a:t>
            </a:r>
            <a:b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US" sz="1968" spc="49">
                <a:solidFill>
                  <a:srgbClr val="44546A">
                    <a:lumMod val="10000"/>
                  </a:srgbClr>
                </a:solidFill>
                <a:latin typeface="Arial Narrow"/>
              </a:rPr>
              <a:t>  il tuo corpo ti dice 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7F0838-B5BE-4981-A655-72FC2E057C6F}"/>
              </a:ext>
            </a:extLst>
          </p:cNvPr>
          <p:cNvCxnSpPr>
            <a:cxnSpLocks/>
          </p:cNvCxnSpPr>
          <p:nvPr/>
        </p:nvCxnSpPr>
        <p:spPr>
          <a:xfrm>
            <a:off x="6593236" y="4739240"/>
            <a:ext cx="625268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C87574F-8107-44A2-AC3E-C4614535D4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828" y="959838"/>
            <a:ext cx="4352886" cy="3656425"/>
          </a:xfrm>
          <a:prstGeom prst="roundRect">
            <a:avLst>
              <a:gd name="adj" fmla="val 546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6DCE0E-05E1-19D8-B31D-526C7CEC9C17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5E27F2-438E-EDE7-B503-AFFB296AC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C05F36-8CB9-9A02-9E69-E258B10B4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365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87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1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754629" y="0"/>
            <a:ext cx="4875772" cy="1891694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69333" y="-6369333"/>
            <a:ext cx="1891735" cy="146304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1645917" y="418639"/>
            <a:ext cx="12052828" cy="1053275"/>
          </a:xfrm>
          <a:prstGeom prst="rect">
            <a:avLst/>
          </a:prstGeom>
        </p:spPr>
        <p:txBody>
          <a:bodyPr vert="horz" lIns="109728" tIns="54864" rIns="109728" bIns="54864" rtlCol="0" anchor="ctr" anchorCtr="0">
            <a:normAutofit/>
          </a:bodyPr>
          <a:lstStyle/>
          <a:p>
            <a:pPr defTabSz="1097280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</a:pPr>
            <a:r>
              <a:rPr lang="en-US" sz="4080" b="1" cap="all" spc="90">
                <a:solidFill>
                  <a:srgbClr val="FFFFFF"/>
                </a:solidFill>
                <a:latin typeface="Calibri Light" panose="020F0302020204030204"/>
              </a:rPr>
              <a:t>L'IMPATTO DI UNA CULTURA DELLA SALUTE MENTALE POSITIVA</a:t>
            </a:r>
            <a:endParaRPr lang="en-US" sz="4080" b="1" i="1" cap="all" spc="9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560ADE9-26AA-0F0D-B4A8-C0F1EE24A1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32320" y="393192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nb-NO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9812736" y="7189001"/>
            <a:ext cx="521746" cy="377460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943661">
              <a:spcAft>
                <a:spcPts val="720"/>
              </a:spcAft>
              <a:defRPr/>
            </a:pPr>
            <a:fld id="{5FD45250-8870-034C-95D8-56645336F5DB}" type="slidenum">
              <a:rPr lang="en-US" sz="1456">
                <a:solidFill>
                  <a:srgbClr val="44546A">
                    <a:lumMod val="10000"/>
                  </a:srgbClr>
                </a:solidFill>
              </a:rPr>
              <a:t>87</a:t>
            </a:fld>
            <a:endParaRPr lang="en-US" sz="1693">
              <a:solidFill>
                <a:srgbClr val="44546A">
                  <a:lumMod val="10000"/>
                </a:srgbClr>
              </a:solidFill>
            </a:endParaRPr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4298" y="7215949"/>
            <a:ext cx="309204" cy="327017"/>
          </a:xfrm>
          <a:prstGeom prst="rect">
            <a:avLst/>
          </a:prstGeom>
        </p:spPr>
      </p:pic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95626" y="7215949"/>
            <a:ext cx="309204" cy="327017"/>
          </a:xfrm>
          <a:prstGeom prst="rect">
            <a:avLst/>
          </a:prstGeom>
        </p:spPr>
      </p:pic>
      <p:sp>
        <p:nvSpPr>
          <p:cNvPr id="11" name="Title 1">
            <a:hlinkClick r:id="" action="ppaction://noaction"/>
            <a:extLst>
              <a:ext uri="{FF2B5EF4-FFF2-40B4-BE49-F238E27FC236}">
                <a16:creationId xmlns:a16="http://schemas.microsoft.com/office/drawing/2014/main" id="{0FBD3443-9A86-4D80-A2B8-952B9126843D}"/>
              </a:ext>
            </a:extLst>
          </p:cNvPr>
          <p:cNvSpPr txBox="1">
            <a:spLocks/>
          </p:cNvSpPr>
          <p:nvPr/>
        </p:nvSpPr>
        <p:spPr>
          <a:xfrm>
            <a:off x="1928249" y="3678650"/>
            <a:ext cx="5337422" cy="347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43661">
              <a:spcBef>
                <a:spcPct val="0"/>
              </a:spcBef>
              <a:spcAft>
                <a:spcPts val="720"/>
              </a:spcAft>
            </a:pPr>
            <a:r>
              <a:rPr lang="en-US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Miglioramento della produttività, del lavoro di squadra e del morale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A47E27-2B17-4E90-88F8-B561EA78F1E7}"/>
              </a:ext>
            </a:extLst>
          </p:cNvPr>
          <p:cNvCxnSpPr>
            <a:cxnSpLocks/>
          </p:cNvCxnSpPr>
          <p:nvPr/>
        </p:nvCxnSpPr>
        <p:spPr>
          <a:xfrm>
            <a:off x="1915405" y="4142953"/>
            <a:ext cx="534405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hlinkClick r:id="" action="ppaction://noaction"/>
            <a:extLst>
              <a:ext uri="{FF2B5EF4-FFF2-40B4-BE49-F238E27FC236}">
                <a16:creationId xmlns:a16="http://schemas.microsoft.com/office/drawing/2014/main" id="{E568F28B-0660-4629-8A95-B00B6F3D98AD}"/>
              </a:ext>
            </a:extLst>
          </p:cNvPr>
          <p:cNvSpPr txBox="1">
            <a:spLocks/>
          </p:cNvSpPr>
          <p:nvPr/>
        </p:nvSpPr>
        <p:spPr>
          <a:xfrm>
            <a:off x="1935606" y="2535095"/>
            <a:ext cx="5342464" cy="347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43661">
              <a:spcBef>
                <a:spcPct val="0"/>
              </a:spcBef>
              <a:spcAft>
                <a:spcPts val="720"/>
              </a:spcAft>
            </a:pPr>
            <a:r>
              <a:rPr lang="en-US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Maggiore consapevolezza della salute mentale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D4A53B-139B-44E0-B136-381F8324F895}"/>
              </a:ext>
            </a:extLst>
          </p:cNvPr>
          <p:cNvCxnSpPr>
            <a:cxnSpLocks/>
          </p:cNvCxnSpPr>
          <p:nvPr/>
        </p:nvCxnSpPr>
        <p:spPr>
          <a:xfrm>
            <a:off x="1917873" y="2971361"/>
            <a:ext cx="53426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hlinkClick r:id="" action="ppaction://noaction"/>
            <a:extLst>
              <a:ext uri="{FF2B5EF4-FFF2-40B4-BE49-F238E27FC236}">
                <a16:creationId xmlns:a16="http://schemas.microsoft.com/office/drawing/2014/main" id="{F99C4714-6EC0-44D1-8F31-62331457D570}"/>
              </a:ext>
            </a:extLst>
          </p:cNvPr>
          <p:cNvSpPr txBox="1">
            <a:spLocks/>
          </p:cNvSpPr>
          <p:nvPr/>
        </p:nvSpPr>
        <p:spPr>
          <a:xfrm>
            <a:off x="1935605" y="3098149"/>
            <a:ext cx="5342116" cy="347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43661">
              <a:spcBef>
                <a:spcPct val="0"/>
              </a:spcBef>
              <a:spcAft>
                <a:spcPts val="720"/>
              </a:spcAft>
            </a:pPr>
            <a:r>
              <a:rPr lang="en-US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• Maggiore propensione dei dipendenti a rivelare i propri problemi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39B3F-77BE-4B9C-BD52-5D1FDF61D3F6}"/>
              </a:ext>
            </a:extLst>
          </p:cNvPr>
          <p:cNvCxnSpPr>
            <a:cxnSpLocks/>
          </p:cNvCxnSpPr>
          <p:nvPr/>
        </p:nvCxnSpPr>
        <p:spPr>
          <a:xfrm>
            <a:off x="1918395" y="3538492"/>
            <a:ext cx="534211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hlinkClick r:id="" action="ppaction://noaction"/>
            <a:extLst>
              <a:ext uri="{FF2B5EF4-FFF2-40B4-BE49-F238E27FC236}">
                <a16:creationId xmlns:a16="http://schemas.microsoft.com/office/drawing/2014/main" id="{0E5C0804-984D-4879-8AC9-0161B4306A69}"/>
              </a:ext>
            </a:extLst>
          </p:cNvPr>
          <p:cNvSpPr txBox="1">
            <a:spLocks/>
          </p:cNvSpPr>
          <p:nvPr/>
        </p:nvSpPr>
        <p:spPr>
          <a:xfrm>
            <a:off x="1922040" y="5973917"/>
            <a:ext cx="5337422" cy="347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43661">
              <a:spcBef>
                <a:spcPct val="0"/>
              </a:spcBef>
              <a:spcAft>
                <a:spcPts val="720"/>
              </a:spcAft>
            </a:pPr>
            <a:r>
              <a:rPr lang="en-US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Riduzione dei costi aziendali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DB59378-3340-47AB-9CDA-72B6BF35DBCC}"/>
              </a:ext>
            </a:extLst>
          </p:cNvPr>
          <p:cNvCxnSpPr>
            <a:cxnSpLocks/>
          </p:cNvCxnSpPr>
          <p:nvPr/>
        </p:nvCxnSpPr>
        <p:spPr>
          <a:xfrm>
            <a:off x="1931000" y="6413372"/>
            <a:ext cx="534405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hlinkClick r:id="" action="ppaction://noaction"/>
            <a:extLst>
              <a:ext uri="{FF2B5EF4-FFF2-40B4-BE49-F238E27FC236}">
                <a16:creationId xmlns:a16="http://schemas.microsoft.com/office/drawing/2014/main" id="{0DEF1097-24D6-4A2F-AC05-BB4F30092C9D}"/>
              </a:ext>
            </a:extLst>
          </p:cNvPr>
          <p:cNvSpPr txBox="1">
            <a:spLocks/>
          </p:cNvSpPr>
          <p:nvPr/>
        </p:nvSpPr>
        <p:spPr>
          <a:xfrm>
            <a:off x="1927257" y="5412539"/>
            <a:ext cx="5337422" cy="347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43661">
              <a:spcBef>
                <a:spcPct val="0"/>
              </a:spcBef>
              <a:spcAft>
                <a:spcPts val="720"/>
              </a:spcAft>
            </a:pPr>
            <a:r>
              <a:rPr lang="en-US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Riduzione delle assenze e del turnover del personale 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F3BB4A8-0DFC-4982-A05A-7EBE052EEF48}"/>
              </a:ext>
            </a:extLst>
          </p:cNvPr>
          <p:cNvCxnSpPr>
            <a:cxnSpLocks/>
          </p:cNvCxnSpPr>
          <p:nvPr/>
        </p:nvCxnSpPr>
        <p:spPr>
          <a:xfrm>
            <a:off x="1935606" y="5839685"/>
            <a:ext cx="53394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hlinkClick r:id="" action="ppaction://noaction"/>
            <a:extLst>
              <a:ext uri="{FF2B5EF4-FFF2-40B4-BE49-F238E27FC236}">
                <a16:creationId xmlns:a16="http://schemas.microsoft.com/office/drawing/2014/main" id="{DAFFEB00-4140-4200-868E-3D80118DEFDC}"/>
              </a:ext>
            </a:extLst>
          </p:cNvPr>
          <p:cNvSpPr txBox="1">
            <a:spLocks/>
          </p:cNvSpPr>
          <p:nvPr/>
        </p:nvSpPr>
        <p:spPr>
          <a:xfrm>
            <a:off x="1922564" y="4271046"/>
            <a:ext cx="5342116" cy="347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43661">
              <a:spcBef>
                <a:spcPct val="0"/>
              </a:spcBef>
              <a:spcAft>
                <a:spcPts val="720"/>
              </a:spcAft>
            </a:pPr>
            <a:r>
              <a:rPr lang="en-US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• Attrazione di nuovi talenti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A42D75E-15D0-4318-90A9-858C9BDBD915}"/>
              </a:ext>
            </a:extLst>
          </p:cNvPr>
          <p:cNvCxnSpPr>
            <a:cxnSpLocks/>
          </p:cNvCxnSpPr>
          <p:nvPr/>
        </p:nvCxnSpPr>
        <p:spPr>
          <a:xfrm>
            <a:off x="1922564" y="4711086"/>
            <a:ext cx="534211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hlinkClick r:id="" action="ppaction://noaction"/>
            <a:extLst>
              <a:ext uri="{FF2B5EF4-FFF2-40B4-BE49-F238E27FC236}">
                <a16:creationId xmlns:a16="http://schemas.microsoft.com/office/drawing/2014/main" id="{2D3FD9BA-1C09-4626-8785-7F7B26D6022B}"/>
              </a:ext>
            </a:extLst>
          </p:cNvPr>
          <p:cNvSpPr txBox="1">
            <a:spLocks/>
          </p:cNvSpPr>
          <p:nvPr/>
        </p:nvSpPr>
        <p:spPr>
          <a:xfrm>
            <a:off x="1922040" y="4848649"/>
            <a:ext cx="5342116" cy="34753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43661">
              <a:spcBef>
                <a:spcPct val="0"/>
              </a:spcBef>
              <a:spcAft>
                <a:spcPts val="720"/>
              </a:spcAft>
            </a:pPr>
            <a:r>
              <a:rPr lang="en-US" sz="2064" spc="52">
                <a:solidFill>
                  <a:srgbClr val="44546A">
                    <a:lumMod val="10000"/>
                  </a:srgbClr>
                </a:solidFill>
                <a:latin typeface="Arial Narrow"/>
              </a:rPr>
              <a:t>• Miglioramento della reputazione aziendale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901C8F-DCE6-4ED6-B048-D9B1558EECBD}"/>
              </a:ext>
            </a:extLst>
          </p:cNvPr>
          <p:cNvCxnSpPr>
            <a:cxnSpLocks/>
          </p:cNvCxnSpPr>
          <p:nvPr/>
        </p:nvCxnSpPr>
        <p:spPr>
          <a:xfrm>
            <a:off x="1922041" y="5290982"/>
            <a:ext cx="53426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86FC5C4-3CFD-4A01-B489-4CF026539A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786" y="2606480"/>
            <a:ext cx="4835108" cy="3714976"/>
          </a:xfrm>
          <a:prstGeom prst="roundRect">
            <a:avLst>
              <a:gd name="adj" fmla="val 50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6D1A6C2-38AC-355F-F40E-210EB07D7D32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9F7F09-63D7-3278-C106-BBD95649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B7DF8A-F5D7-9FF6-C946-8A34186B7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705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5" grpId="0"/>
      <p:bldP spid="47" grpId="0"/>
      <p:bldP spid="49" grpId="0"/>
      <p:bldP spid="53" grpId="0"/>
      <p:bldP spid="55" grpId="0"/>
    </p:bldLst>
  </p:timing>
</p:sld>
</file>

<file path=ppt/slides/slide88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60121" y="1789612"/>
            <a:ext cx="4000499" cy="4198924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FAF7D-A95C-EAF6-668D-8AEB1B6E9729}"/>
              </a:ext>
            </a:extLst>
          </p:cNvPr>
          <p:cNvSpPr txBox="1">
            <a:spLocks/>
          </p:cNvSpPr>
          <p:nvPr/>
        </p:nvSpPr>
        <p:spPr>
          <a:xfrm>
            <a:off x="1234440" y="2360720"/>
            <a:ext cx="3154680" cy="3056708"/>
          </a:xfrm>
          <a:prstGeom prst="rect">
            <a:avLst/>
          </a:prstGeom>
          <a:noFill/>
        </p:spPr>
        <p:txBody>
          <a:bodyPr vert="horz" lIns="109728" tIns="54864" rIns="109728" bIns="5486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97280">
              <a:spcAft>
                <a:spcPts val="720"/>
              </a:spcAft>
            </a:pPr>
            <a:r>
              <a:rPr lang="en-US" sz="4320">
                <a:solidFill>
                  <a:srgbClr val="FFFFFF"/>
                </a:solidFill>
                <a:latin typeface="Calibri Light" panose="020F0302020204030204"/>
              </a:rPr>
              <a:t>SEKURO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63B4B-2C72-53FF-AF16-6EFFF71458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208" y="772160"/>
            <a:ext cx="8099983" cy="6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84591"/>
      </p:ext>
    </p:extLst>
  </p:cSld>
  <p:clrMapOvr>
    <a:masterClrMapping/>
  </p:clrMapOvr>
  <p:transition spd="slow">
    <p:push dir="u"/>
  </p:transition>
</p:sld>
</file>

<file path=ppt/slides/slide89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157565" y="2829"/>
            <a:ext cx="2251984" cy="2119210"/>
            <a:chOff x="-648769" y="2358"/>
            <a:chExt cx="1876653" cy="1766008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284635" y="7240399"/>
            <a:ext cx="774442" cy="77444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2124" y="6865330"/>
            <a:ext cx="2714358" cy="1364269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Picture 28" descr="arrow-forward.png">
            <a:hlinkClick r:id="" action="ppaction://noaction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71831" y="7070830"/>
            <a:ext cx="365550" cy="3866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E0D38-57B0-4C6A-A854-9B2117D16A38}"/>
              </a:ext>
            </a:extLst>
          </p:cNvPr>
          <p:cNvSpPr txBox="1">
            <a:spLocks/>
          </p:cNvSpPr>
          <p:nvPr/>
        </p:nvSpPr>
        <p:spPr>
          <a:xfrm>
            <a:off x="2619074" y="772161"/>
            <a:ext cx="7779061" cy="58659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3394" b="1" cap="all" spc="91">
                <a:solidFill>
                  <a:srgbClr val="44546A">
                    <a:lumMod val="10000"/>
                  </a:srgbClr>
                </a:solidFill>
                <a:latin typeface="Arial Narrow"/>
              </a:rPr>
              <a:t>COSA PUOI FARE PER AIUTARTI?</a:t>
            </a:r>
            <a:endParaRPr lang="en-US" sz="3360" b="1" i="1" cap="all" spc="9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11" name="Title 1">
            <a:hlinkClick r:id="" action="ppaction://noaction"/>
            <a:extLst>
              <a:ext uri="{FF2B5EF4-FFF2-40B4-BE49-F238E27FC236}">
                <a16:creationId xmlns:a16="http://schemas.microsoft.com/office/drawing/2014/main" id="{0FBD3443-9A86-4D80-A2B8-952B9126843D}"/>
              </a:ext>
            </a:extLst>
          </p:cNvPr>
          <p:cNvSpPr txBox="1">
            <a:spLocks/>
          </p:cNvSpPr>
          <p:nvPr/>
        </p:nvSpPr>
        <p:spPr>
          <a:xfrm>
            <a:off x="2611747" y="4238044"/>
            <a:ext cx="5374187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Leggi libri o ascolta audiolibri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A47E27-2B17-4E90-88F8-B561EA78F1E7}"/>
              </a:ext>
            </a:extLst>
          </p:cNvPr>
          <p:cNvCxnSpPr>
            <a:cxnSpLocks/>
          </p:cNvCxnSpPr>
          <p:nvPr/>
        </p:nvCxnSpPr>
        <p:spPr>
          <a:xfrm>
            <a:off x="2611850" y="4786536"/>
            <a:ext cx="539428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hlinkClick r:id="" action="ppaction://noaction"/>
            <a:extLst>
              <a:ext uri="{FF2B5EF4-FFF2-40B4-BE49-F238E27FC236}">
                <a16:creationId xmlns:a16="http://schemas.microsoft.com/office/drawing/2014/main" id="{CDB0B6F6-1595-495F-80E3-670B4375938A}"/>
              </a:ext>
            </a:extLst>
          </p:cNvPr>
          <p:cNvSpPr txBox="1">
            <a:spLocks/>
          </p:cNvSpPr>
          <p:nvPr/>
        </p:nvSpPr>
        <p:spPr>
          <a:xfrm>
            <a:off x="8418271" y="3553579"/>
            <a:ext cx="5008021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Fai volontariato per la comunità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8CB4F8-3AC1-47D7-9EA8-2DDA0A63E36C}"/>
              </a:ext>
            </a:extLst>
          </p:cNvPr>
          <p:cNvCxnSpPr>
            <a:cxnSpLocks/>
          </p:cNvCxnSpPr>
          <p:nvPr/>
        </p:nvCxnSpPr>
        <p:spPr>
          <a:xfrm>
            <a:off x="2617291" y="4076342"/>
            <a:ext cx="53888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hlinkClick r:id="" action="ppaction://noaction"/>
            <a:extLst>
              <a:ext uri="{FF2B5EF4-FFF2-40B4-BE49-F238E27FC236}">
                <a16:creationId xmlns:a16="http://schemas.microsoft.com/office/drawing/2014/main" id="{E568F28B-0660-4629-8A95-B00B6F3D98AD}"/>
              </a:ext>
            </a:extLst>
          </p:cNvPr>
          <p:cNvSpPr txBox="1">
            <a:spLocks/>
          </p:cNvSpPr>
          <p:nvPr/>
        </p:nvSpPr>
        <p:spPr>
          <a:xfrm>
            <a:off x="2613732" y="1519374"/>
            <a:ext cx="5392400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Trascorri del tempo di qualità con la famiglia e gli amici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D4A53B-139B-44E0-B136-381F8324F895}"/>
              </a:ext>
            </a:extLst>
          </p:cNvPr>
          <p:cNvCxnSpPr>
            <a:cxnSpLocks/>
          </p:cNvCxnSpPr>
          <p:nvPr/>
        </p:nvCxnSpPr>
        <p:spPr>
          <a:xfrm>
            <a:off x="2613525" y="2032898"/>
            <a:ext cx="5392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39B3F-77BE-4B9C-BD52-5D1FDF61D3F6}"/>
              </a:ext>
            </a:extLst>
          </p:cNvPr>
          <p:cNvCxnSpPr>
            <a:cxnSpLocks/>
          </p:cNvCxnSpPr>
          <p:nvPr/>
        </p:nvCxnSpPr>
        <p:spPr>
          <a:xfrm>
            <a:off x="2614144" y="2703378"/>
            <a:ext cx="539198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hlinkClick r:id="" action="ppaction://noaction"/>
            <a:extLst>
              <a:ext uri="{FF2B5EF4-FFF2-40B4-BE49-F238E27FC236}">
                <a16:creationId xmlns:a16="http://schemas.microsoft.com/office/drawing/2014/main" id="{921599BF-FFD5-4984-8ADA-278C0BBC6739}"/>
              </a:ext>
            </a:extLst>
          </p:cNvPr>
          <p:cNvSpPr txBox="1">
            <a:spLocks/>
          </p:cNvSpPr>
          <p:nvPr/>
        </p:nvSpPr>
        <p:spPr>
          <a:xfrm>
            <a:off x="8432836" y="2178407"/>
            <a:ext cx="5008020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Trovare un hobby o iscriversi a un club 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E8D061A-5010-49B8-95AD-70D4C12715EB}"/>
              </a:ext>
            </a:extLst>
          </p:cNvPr>
          <p:cNvCxnSpPr>
            <a:cxnSpLocks/>
          </p:cNvCxnSpPr>
          <p:nvPr/>
        </p:nvCxnSpPr>
        <p:spPr>
          <a:xfrm>
            <a:off x="2613526" y="3388949"/>
            <a:ext cx="539260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hlinkClick r:id="" action="ppaction://noaction"/>
            <a:extLst>
              <a:ext uri="{FF2B5EF4-FFF2-40B4-BE49-F238E27FC236}">
                <a16:creationId xmlns:a16="http://schemas.microsoft.com/office/drawing/2014/main" id="{0E5C0804-984D-4879-8AC9-0161B4306A69}"/>
              </a:ext>
            </a:extLst>
          </p:cNvPr>
          <p:cNvSpPr txBox="1">
            <a:spLocks/>
          </p:cNvSpPr>
          <p:nvPr/>
        </p:nvSpPr>
        <p:spPr>
          <a:xfrm>
            <a:off x="8430437" y="4955575"/>
            <a:ext cx="4995854" cy="79355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Rivolgiti al tuo medico di base se hai problemi fisici</a:t>
            </a:r>
            <a:b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</a:b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  o mentali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DB59378-3340-47AB-9CDA-72B6BF35DBCC}"/>
              </a:ext>
            </a:extLst>
          </p:cNvPr>
          <p:cNvCxnSpPr>
            <a:cxnSpLocks/>
          </p:cNvCxnSpPr>
          <p:nvPr/>
        </p:nvCxnSpPr>
        <p:spPr>
          <a:xfrm>
            <a:off x="8450549" y="5875110"/>
            <a:ext cx="50080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hlinkClick r:id="" action="ppaction://noaction"/>
            <a:extLst>
              <a:ext uri="{FF2B5EF4-FFF2-40B4-BE49-F238E27FC236}">
                <a16:creationId xmlns:a16="http://schemas.microsoft.com/office/drawing/2014/main" id="{0DEF1097-24D6-4A2F-AC05-BB4F30092C9D}"/>
              </a:ext>
            </a:extLst>
          </p:cNvPr>
          <p:cNvSpPr txBox="1">
            <a:spLocks/>
          </p:cNvSpPr>
          <p:nvPr/>
        </p:nvSpPr>
        <p:spPr>
          <a:xfrm>
            <a:off x="2624621" y="3542570"/>
            <a:ext cx="5374187" cy="39614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b="1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424" b="1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Dormire a sufficienza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F3BB4A8-0DFC-4982-A05A-7EBE052EEF48}"/>
              </a:ext>
            </a:extLst>
          </p:cNvPr>
          <p:cNvCxnSpPr>
            <a:cxnSpLocks/>
          </p:cNvCxnSpPr>
          <p:nvPr/>
        </p:nvCxnSpPr>
        <p:spPr>
          <a:xfrm>
            <a:off x="8435983" y="4075700"/>
            <a:ext cx="499030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hlinkClick r:id="" action="ppaction://noaction"/>
            <a:extLst>
              <a:ext uri="{FF2B5EF4-FFF2-40B4-BE49-F238E27FC236}">
                <a16:creationId xmlns:a16="http://schemas.microsoft.com/office/drawing/2014/main" id="{78B4A424-BB6B-471F-9FD4-54104FD688E7}"/>
              </a:ext>
            </a:extLst>
          </p:cNvPr>
          <p:cNvSpPr txBox="1">
            <a:spLocks/>
          </p:cNvSpPr>
          <p:nvPr/>
        </p:nvSpPr>
        <p:spPr>
          <a:xfrm>
            <a:off x="8418270" y="1504655"/>
            <a:ext cx="5022586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Iniziare a dedicarsi </a:t>
            </a: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al giardinaggio 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9D72186-AE9F-450D-8EEA-B47D9CF32C8A}"/>
              </a:ext>
            </a:extLst>
          </p:cNvPr>
          <p:cNvCxnSpPr>
            <a:cxnSpLocks/>
          </p:cNvCxnSpPr>
          <p:nvPr/>
        </p:nvCxnSpPr>
        <p:spPr>
          <a:xfrm>
            <a:off x="8432217" y="2033474"/>
            <a:ext cx="499407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hlinkClick r:id="" action="ppaction://noaction"/>
            <a:extLst>
              <a:ext uri="{FF2B5EF4-FFF2-40B4-BE49-F238E27FC236}">
                <a16:creationId xmlns:a16="http://schemas.microsoft.com/office/drawing/2014/main" id="{DAFFEB00-4140-4200-868E-3D80118DEFDC}"/>
              </a:ext>
            </a:extLst>
          </p:cNvPr>
          <p:cNvSpPr txBox="1">
            <a:spLocks/>
          </p:cNvSpPr>
          <p:nvPr/>
        </p:nvSpPr>
        <p:spPr>
          <a:xfrm>
            <a:off x="2619072" y="2178616"/>
            <a:ext cx="5387060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US" sz="2424" b="1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Fai esercizio fisico </a:t>
            </a:r>
            <a:r>
              <a:rPr lang="en-US" sz="2424" b="1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regolarmente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A42D75E-15D0-4318-90A9-858C9BDBD915}"/>
              </a:ext>
            </a:extLst>
          </p:cNvPr>
          <p:cNvCxnSpPr>
            <a:cxnSpLocks/>
          </p:cNvCxnSpPr>
          <p:nvPr/>
        </p:nvCxnSpPr>
        <p:spPr>
          <a:xfrm>
            <a:off x="8432833" y="2702736"/>
            <a:ext cx="499345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hlinkClick r:id="" action="ppaction://noaction"/>
            <a:extLst>
              <a:ext uri="{FF2B5EF4-FFF2-40B4-BE49-F238E27FC236}">
                <a16:creationId xmlns:a16="http://schemas.microsoft.com/office/drawing/2014/main" id="{2D3FD9BA-1C09-4626-8785-7F7B26D6022B}"/>
              </a:ext>
            </a:extLst>
          </p:cNvPr>
          <p:cNvSpPr txBox="1">
            <a:spLocks/>
          </p:cNvSpPr>
          <p:nvPr/>
        </p:nvSpPr>
        <p:spPr>
          <a:xfrm>
            <a:off x="8432217" y="2850647"/>
            <a:ext cx="4993458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Prenditi una pausa / vacanza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901C8F-DCE6-4ED6-B048-D9B1558EECBD}"/>
              </a:ext>
            </a:extLst>
          </p:cNvPr>
          <p:cNvCxnSpPr>
            <a:cxnSpLocks/>
          </p:cNvCxnSpPr>
          <p:nvPr/>
        </p:nvCxnSpPr>
        <p:spPr>
          <a:xfrm>
            <a:off x="8432216" y="3388307"/>
            <a:ext cx="499407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hlinkClick r:id="" action="ppaction://noaction"/>
            <a:extLst>
              <a:ext uri="{FF2B5EF4-FFF2-40B4-BE49-F238E27FC236}">
                <a16:creationId xmlns:a16="http://schemas.microsoft.com/office/drawing/2014/main" id="{07662CC8-A47D-4527-9213-1AF13D80570F}"/>
              </a:ext>
            </a:extLst>
          </p:cNvPr>
          <p:cNvSpPr txBox="1">
            <a:spLocks/>
          </p:cNvSpPr>
          <p:nvPr/>
        </p:nvSpPr>
        <p:spPr>
          <a:xfrm>
            <a:off x="2607318" y="4953294"/>
            <a:ext cx="5398814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Ascoltare la propria musica preferita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B7CBC8-D6D9-4220-9CDD-569F335044D6}"/>
              </a:ext>
            </a:extLst>
          </p:cNvPr>
          <p:cNvCxnSpPr>
            <a:cxnSpLocks/>
          </p:cNvCxnSpPr>
          <p:nvPr/>
        </p:nvCxnSpPr>
        <p:spPr>
          <a:xfrm>
            <a:off x="2607422" y="5516507"/>
            <a:ext cx="539871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hlinkClick r:id="" action="ppaction://noaction"/>
            <a:extLst>
              <a:ext uri="{FF2B5EF4-FFF2-40B4-BE49-F238E27FC236}">
                <a16:creationId xmlns:a16="http://schemas.microsoft.com/office/drawing/2014/main" id="{7170DE4F-C66C-40B2-ADBA-5925D0986AE8}"/>
              </a:ext>
            </a:extLst>
          </p:cNvPr>
          <p:cNvSpPr txBox="1">
            <a:spLocks/>
          </p:cNvSpPr>
          <p:nvPr/>
        </p:nvSpPr>
        <p:spPr>
          <a:xfrm>
            <a:off x="2611747" y="2856437"/>
            <a:ext cx="5387060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b="1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</a:t>
            </a:r>
            <a:r>
              <a:rPr lang="en-GB" sz="2424" b="1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Mangiare e seguire una dieta sana</a:t>
            </a:r>
            <a:endParaRPr lang="en-GB" sz="2400" b="1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38" name="Title 1">
            <a:hlinkClick r:id="" action="ppaction://noaction"/>
            <a:extLst>
              <a:ext uri="{FF2B5EF4-FFF2-40B4-BE49-F238E27FC236}">
                <a16:creationId xmlns:a16="http://schemas.microsoft.com/office/drawing/2014/main" id="{643DD897-D884-4704-A843-7EC25C88C758}"/>
              </a:ext>
            </a:extLst>
          </p:cNvPr>
          <p:cNvSpPr txBox="1">
            <a:spLocks/>
          </p:cNvSpPr>
          <p:nvPr/>
        </p:nvSpPr>
        <p:spPr>
          <a:xfrm>
            <a:off x="2607318" y="5666926"/>
            <a:ext cx="5374186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Impara una nuova abilità</a:t>
            </a:r>
            <a:endParaRPr lang="en-US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7C6DB7-9827-495A-83EC-FFE6A757DD00}"/>
              </a:ext>
            </a:extLst>
          </p:cNvPr>
          <p:cNvCxnSpPr>
            <a:cxnSpLocks/>
          </p:cNvCxnSpPr>
          <p:nvPr/>
        </p:nvCxnSpPr>
        <p:spPr>
          <a:xfrm>
            <a:off x="2607112" y="6196549"/>
            <a:ext cx="537881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itle 1">
            <a:hlinkClick r:id="" action="ppaction://noaction"/>
            <a:extLst>
              <a:ext uri="{FF2B5EF4-FFF2-40B4-BE49-F238E27FC236}">
                <a16:creationId xmlns:a16="http://schemas.microsoft.com/office/drawing/2014/main" id="{6FC54C69-D654-4771-8ED7-ECBC3597000F}"/>
              </a:ext>
            </a:extLst>
          </p:cNvPr>
          <p:cNvSpPr txBox="1">
            <a:spLocks/>
          </p:cNvSpPr>
          <p:nvPr/>
        </p:nvSpPr>
        <p:spPr>
          <a:xfrm>
            <a:off x="8432836" y="4247820"/>
            <a:ext cx="5008021" cy="41086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108253">
              <a:spcBef>
                <a:spcPct val="0"/>
              </a:spcBef>
              <a:spcAft>
                <a:spcPts val="720"/>
              </a:spcAft>
            </a:pPr>
            <a:r>
              <a:rPr lang="en-US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• Pratica </a:t>
            </a:r>
            <a:r>
              <a:rPr lang="en-GB" sz="2424" spc="61">
                <a:solidFill>
                  <a:srgbClr val="44546A">
                    <a:lumMod val="10000"/>
                  </a:srgbClr>
                </a:solidFill>
                <a:latin typeface="Arial Narrow"/>
              </a:rPr>
              <a:t>tecniche di meditazione e mindfulness</a:t>
            </a:r>
            <a:endParaRPr lang="en-GB" sz="2400" spc="6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87028E-EDEA-4508-87BE-F31EC3EE50CF}"/>
              </a:ext>
            </a:extLst>
          </p:cNvPr>
          <p:cNvCxnSpPr>
            <a:cxnSpLocks/>
          </p:cNvCxnSpPr>
          <p:nvPr/>
        </p:nvCxnSpPr>
        <p:spPr>
          <a:xfrm>
            <a:off x="8450548" y="4784660"/>
            <a:ext cx="499030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42C74A9-D652-EC30-ECE3-974404E470EC}"/>
              </a:ext>
            </a:extLst>
          </p:cNvPr>
          <p:cNvGrpSpPr/>
          <p:nvPr/>
        </p:nvGrpSpPr>
        <p:grpSpPr>
          <a:xfrm>
            <a:off x="10972801" y="7594540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2EAEB2-F8D5-8704-C588-E02AB8F6F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C16265-A7AA-3A01-06FE-9C3B0916F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64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3" grpId="0"/>
      <p:bldP spid="30" grpId="0"/>
      <p:bldP spid="47" grpId="0"/>
      <p:bldP spid="49" grpId="0"/>
      <p:bldP spid="51" grpId="0"/>
      <p:bldP spid="53" grpId="0"/>
      <p:bldP spid="55" grpId="0"/>
      <p:bldP spid="32" grpId="0"/>
      <p:bldP spid="37" grpId="0"/>
      <p:bldP spid="38" grpId="0"/>
      <p:bldP spid="57" grpId="0"/>
    </p:bldLst>
  </p:timing>
</p:sld>
</file>

<file path=ppt/slides/slide9.xml><?xml version="1.0" encoding="utf-8"?>
<p:sld xmlns:a16="http://schemas.microsoft.com/office/drawing/2014/main" xmlns:adec="http://schemas.microsoft.com/office/drawing/2017/decorative" xmlns:p16="http://schemas.microsoft.com/office/powerpoint/2015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199940" y="-3199425"/>
            <a:ext cx="8229600" cy="1462948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773" y="0"/>
            <a:ext cx="10885015" cy="8229086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79389" y="-2023008"/>
            <a:ext cx="5873477" cy="1463225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9F1EC6-7F2C-A85E-DA57-BE6528200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8817" y="548640"/>
            <a:ext cx="10152767" cy="71323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72818C-12F3-30A7-72D6-19145AFDEBA2}"/>
              </a:ext>
            </a:extLst>
          </p:cNvPr>
          <p:cNvGrpSpPr/>
          <p:nvPr/>
        </p:nvGrpSpPr>
        <p:grpSpPr>
          <a:xfrm>
            <a:off x="10972801" y="7606115"/>
            <a:ext cx="2591913" cy="481557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4D244B-E40C-1882-1645-FCE4B802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DD3DC3-FC07-4555-F70D-7ACE7ED92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972145"/>
      </p:ext>
    </p:extLst>
  </p:cSld>
  <p:clrMapOvr>
    <a:masterClrMapping/>
  </p:clrMapOvr>
  <p:transition spd="slow">
    <p:push dir="u"/>
  </p:transition>
</p:sld>
</file>

<file path=ppt/slides/slide9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BD1E-9331-E470-F3C3-DEE2B260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151904"/>
            <a:ext cx="12618720" cy="62335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I pilastri della salute mentale</a:t>
            </a:r>
            <a:endParaRPr lang="et-E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0A3FFC-389F-E521-607A-FEA9B55E2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0631" y="53962"/>
            <a:ext cx="3163960" cy="7902186"/>
          </a:xfrm>
          <a:prstGeom prst="rect">
            <a:avLst/>
          </a:prstGeom>
        </p:spPr>
      </p:pic>
      <p:pic>
        <p:nvPicPr>
          <p:cNvPr id="2050" name="Picture 2" descr="Tips for stress management">
            <a:extLst>
              <a:ext uri="{FF2B5EF4-FFF2-40B4-BE49-F238E27FC236}">
                <a16:creationId xmlns:a16="http://schemas.microsoft.com/office/drawing/2014/main" id="{E8CE1BE9-453A-5AA8-DCE9-B3C4600F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39" y="775255"/>
            <a:ext cx="6595607" cy="65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uberman Lab : Scicomm Media: Amazon.co.uk: Audible Books &amp; Originals">
            <a:extLst>
              <a:ext uri="{FF2B5EF4-FFF2-40B4-BE49-F238E27FC236}">
                <a16:creationId xmlns:a16="http://schemas.microsoft.com/office/drawing/2014/main" id="{C073DBE4-9304-26AC-C751-2CFE373B8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29" y="5547029"/>
            <a:ext cx="2682571" cy="26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86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2078-A210-3EA9-7B0A-82B9196D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Sospiro fisiologico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D8F1-5CD7-E2A9-AD42-7E24A0E7D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Il "sospiro fisiologico" è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un esempio di tecnica di gestione dello stress dal basso verso l'alto che può essere utilizzata in modo mirato per ridurre lo stress o l'ansia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 Per praticare il sospiro fisiologico, inspira, ma prima di arrivare al massimo, inspira di nuovo. Quindi, espira tutta l'aria.</a:t>
            </a:r>
            <a:endParaRPr lang="et-EE" dirty="0"/>
          </a:p>
        </p:txBody>
      </p:sp>
      <p:pic>
        <p:nvPicPr>
          <p:cNvPr id="7" name="STRESSED_ DO THIS! w_ Dr. Andrew Huberman #shorts">
            <a:hlinkClick r:id="" action="ppaction://media"/>
            <a:extLst>
              <a:ext uri="{FF2B5EF4-FFF2-40B4-BE49-F238E27FC236}">
                <a16:creationId xmlns:a16="http://schemas.microsoft.com/office/drawing/2014/main" id="{F64669B4-1AD7-E2E3-E411-E284745E4B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3296" y="242169"/>
            <a:ext cx="4462272" cy="7932355"/>
          </a:xfrm>
        </p:spPr>
      </p:pic>
    </p:spTree>
    <p:extLst>
      <p:ext uri="{BB962C8B-B14F-4D97-AF65-F5344CB8AC3E}">
        <p14:creationId xmlns:p14="http://schemas.microsoft.com/office/powerpoint/2010/main" val="133020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50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92</a:t>
            </a:fld>
            <a:endParaRPr lang="en-US" sz="1693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F7E1BE-E04F-4976-BEE7-6B1B69F6D8C3}"/>
              </a:ext>
            </a:extLst>
          </p:cNvPr>
          <p:cNvSpPr txBox="1">
            <a:spLocks/>
          </p:cNvSpPr>
          <p:nvPr/>
        </p:nvSpPr>
        <p:spPr>
          <a:xfrm>
            <a:off x="1126610" y="1335125"/>
            <a:ext cx="8041097" cy="57538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srgbClr val="44546A">
                    <a:lumMod val="10000"/>
                  </a:srgbClr>
                </a:solidFill>
                <a:latin typeface="Arial Narrow"/>
                <a:cs typeface="Arial Narrow"/>
              </a:rPr>
              <a:t>CINQUE PASSI PER IL BENESSERE MENTALE </a:t>
            </a:r>
            <a:r>
              <a:rPr lang="en-US" b="1" i="1" cap="all" spc="90" dirty="0">
                <a:solidFill>
                  <a:srgbClr val="44546A">
                    <a:lumMod val="10000"/>
                  </a:srgbClr>
                </a:solidFill>
                <a:latin typeface="Arial Narrow"/>
                <a:cs typeface="Arial Narrow"/>
              </a:rPr>
              <a:t>CONTINUA</a:t>
            </a:r>
            <a:endParaRPr lang="en-US" sz="3360" b="1" i="1" cap="all" spc="90" dirty="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7" name="Title 1">
            <a:hlinkClick r:id="" action="ppaction://noaction"/>
            <a:extLst>
              <a:ext uri="{FF2B5EF4-FFF2-40B4-BE49-F238E27FC236}">
                <a16:creationId xmlns:a16="http://schemas.microsoft.com/office/drawing/2014/main" id="{BD2C1F48-26E6-4259-ACA1-A5A663AEA645}"/>
              </a:ext>
            </a:extLst>
          </p:cNvPr>
          <p:cNvSpPr txBox="1">
            <a:spLocks/>
          </p:cNvSpPr>
          <p:nvPr/>
        </p:nvSpPr>
        <p:spPr>
          <a:xfrm>
            <a:off x="1126609" y="2064703"/>
            <a:ext cx="2202504" cy="68353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840" b="1" spc="60" dirty="0">
                <a:solidFill>
                  <a:srgbClr val="E60F64"/>
                </a:solidFill>
                <a:latin typeface="Arial Narrow"/>
                <a:cs typeface="Arial Narrow"/>
              </a:rPr>
              <a:t>Connettiti...</a:t>
            </a:r>
            <a:br>
              <a:rPr lang="en-GB" sz="384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endParaRPr lang="en-GB" sz="3840" b="1" spc="60" dirty="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8" name="Title 1">
            <a:hlinkClick r:id="" action="ppaction://noaction"/>
            <a:extLst>
              <a:ext uri="{FF2B5EF4-FFF2-40B4-BE49-F238E27FC236}">
                <a16:creationId xmlns:a16="http://schemas.microsoft.com/office/drawing/2014/main" id="{AFE47643-A8D6-432A-929F-22E6C2B641A3}"/>
              </a:ext>
            </a:extLst>
          </p:cNvPr>
          <p:cNvSpPr txBox="1">
            <a:spLocks/>
          </p:cNvSpPr>
          <p:nvPr/>
        </p:nvSpPr>
        <p:spPr>
          <a:xfrm>
            <a:off x="1126614" y="2800460"/>
            <a:ext cx="7521257" cy="133480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2880" b="1" spc="60" dirty="0">
                <a:solidFill>
                  <a:srgbClr val="E60F64"/>
                </a:solidFill>
                <a:latin typeface="Arial Narrow"/>
                <a:cs typeface="Arial Narrow"/>
              </a:rPr>
              <a:t>Entra in contatto con le persone che ti circondano: la tua famiglia,</a:t>
            </a:r>
            <a:br>
              <a:rPr lang="en-GB" sz="2880" b="1" spc="60" dirty="0">
                <a:solidFill>
                  <a:srgbClr val="E60F64"/>
                </a:solidFill>
                <a:latin typeface="Arial Narrow"/>
                <a:cs typeface="Arial Narrow"/>
              </a:rPr>
            </a:br>
            <a:r>
              <a:rPr lang="en-GB" sz="2880" b="1" spc="60" dirty="0">
                <a:solidFill>
                  <a:srgbClr val="E60F64"/>
                </a:solidFill>
                <a:latin typeface="Arial Narrow"/>
                <a:cs typeface="Arial Narrow"/>
              </a:rPr>
              <a:t>gli amici, i colleghi e i vicini. Dedica del tempo</a:t>
            </a:r>
            <a:br>
              <a:rPr lang="en-GB" sz="2880" b="1" spc="60" dirty="0">
                <a:solidFill>
                  <a:srgbClr val="E60F64"/>
                </a:solidFill>
                <a:latin typeface="Arial Narrow"/>
                <a:cs typeface="Arial Narrow"/>
              </a:rPr>
            </a:br>
            <a:r>
              <a:rPr lang="en-GB" sz="2880" b="1" spc="60" dirty="0">
                <a:solidFill>
                  <a:srgbClr val="E60F64"/>
                </a:solidFill>
                <a:latin typeface="Arial Narrow"/>
                <a:cs typeface="Arial Narrow"/>
              </a:rPr>
              <a:t>a sviluppare queste relazioni.</a:t>
            </a:r>
          </a:p>
        </p:txBody>
      </p:sp>
      <p:sp>
        <p:nvSpPr>
          <p:cNvPr id="11" name="Title 1">
            <a:hlinkClick r:id="" action="ppaction://noaction"/>
            <a:extLst>
              <a:ext uri="{FF2B5EF4-FFF2-40B4-BE49-F238E27FC236}">
                <a16:creationId xmlns:a16="http://schemas.microsoft.com/office/drawing/2014/main" id="{201ACDBF-9DDF-4548-8E9D-73E8BB23D112}"/>
              </a:ext>
            </a:extLst>
          </p:cNvPr>
          <p:cNvSpPr txBox="1">
            <a:spLocks/>
          </p:cNvSpPr>
          <p:nvPr/>
        </p:nvSpPr>
        <p:spPr>
          <a:xfrm>
            <a:off x="1126611" y="4341686"/>
            <a:ext cx="2406642" cy="68353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840" b="1" spc="60" dirty="0">
                <a:solidFill>
                  <a:srgbClr val="229FB8"/>
                </a:solidFill>
                <a:latin typeface="Arial Narrow"/>
                <a:cs typeface="Arial Narrow"/>
              </a:rPr>
              <a:t>Sii attivo...</a:t>
            </a:r>
            <a:br>
              <a:rPr lang="en-GB" sz="3840" b="1" spc="60" dirty="0">
                <a:solidFill>
                  <a:srgbClr val="E60F64"/>
                </a:solidFill>
                <a:latin typeface="Arial Narrow"/>
                <a:cs typeface="Arial Narrow"/>
              </a:rPr>
            </a:br>
            <a:br>
              <a:rPr lang="en-GB" sz="384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endParaRPr lang="en-GB" sz="3840" b="1" spc="60" dirty="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12" name="Title 1">
            <a:hlinkClick r:id="" action="ppaction://noaction"/>
            <a:extLst>
              <a:ext uri="{FF2B5EF4-FFF2-40B4-BE49-F238E27FC236}">
                <a16:creationId xmlns:a16="http://schemas.microsoft.com/office/drawing/2014/main" id="{2B82B3D2-5085-4EC3-9331-104E8F5C534C}"/>
              </a:ext>
            </a:extLst>
          </p:cNvPr>
          <p:cNvSpPr txBox="1">
            <a:spLocks/>
          </p:cNvSpPr>
          <p:nvPr/>
        </p:nvSpPr>
        <p:spPr>
          <a:xfrm>
            <a:off x="1126614" y="5077440"/>
            <a:ext cx="7521257" cy="146278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2880" b="1" spc="60" dirty="0">
                <a:solidFill>
                  <a:srgbClr val="229FB8"/>
                </a:solidFill>
                <a:latin typeface="Arial Narrow"/>
                <a:cs typeface="Arial Narrow"/>
              </a:rPr>
              <a:t>Non devi per forza andare in palestra. Fai una passeggiata, vai</a:t>
            </a:r>
            <a:br>
              <a:rPr lang="en-GB" sz="2880" b="1" spc="60" dirty="0">
                <a:solidFill>
                  <a:srgbClr val="229FB8"/>
                </a:solidFill>
                <a:latin typeface="Arial Narrow"/>
                <a:cs typeface="Arial Narrow"/>
              </a:rPr>
            </a:br>
            <a:r>
              <a:rPr lang="en-GB" sz="2880" b="1" spc="60" dirty="0">
                <a:solidFill>
                  <a:srgbClr val="229FB8"/>
                </a:solidFill>
                <a:latin typeface="Arial Narrow"/>
                <a:cs typeface="Arial Narrow"/>
              </a:rPr>
              <a:t>in bicicletta o gioca a calcio. Trova un'attività</a:t>
            </a:r>
            <a:br>
              <a:rPr lang="en-GB" sz="2880" b="1" spc="60" dirty="0">
                <a:solidFill>
                  <a:srgbClr val="229FB8"/>
                </a:solidFill>
                <a:latin typeface="Arial Narrow"/>
                <a:cs typeface="Arial Narrow"/>
              </a:rPr>
            </a:br>
            <a:r>
              <a:rPr lang="en-GB" sz="2880" b="1" spc="60" dirty="0">
                <a:solidFill>
                  <a:srgbClr val="229FB8"/>
                </a:solidFill>
                <a:latin typeface="Arial Narrow"/>
                <a:cs typeface="Arial Narrow"/>
              </a:rPr>
              <a:t>che ti piace e rendila parte della tua vita.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C0730-590A-432B-A2BE-78A7A207FE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707" y="2301066"/>
            <a:ext cx="5634768" cy="4103989"/>
          </a:xfrm>
          <a:prstGeom prst="roundRect">
            <a:avLst>
              <a:gd name="adj" fmla="val 39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90951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9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0AD0B098-C549-4936-9483-484892AF0A3D}"/>
              </a:ext>
            </a:extLst>
          </p:cNvPr>
          <p:cNvSpPr txBox="1">
            <a:spLocks/>
          </p:cNvSpPr>
          <p:nvPr/>
        </p:nvSpPr>
        <p:spPr>
          <a:xfrm>
            <a:off x="10181150" y="7508646"/>
            <a:ext cx="605041" cy="437722"/>
          </a:xfrm>
          <a:prstGeom prst="rect">
            <a:avLst/>
          </a:prstGeom>
          <a:ln>
            <a:noFill/>
          </a:ln>
        </p:spPr>
        <p:txBody>
          <a:bodyPr vert="horz" lIns="55291" tIns="27646" rIns="55291" bIns="27646" rtlCol="0" anchor="ctr"/>
          <a:lstStyle>
            <a:lvl1pPr algn="r">
              <a:defRPr sz="28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defTabSz="1097280">
              <a:defRPr/>
            </a:pPr>
            <a:fld id="{5FD45250-8870-034C-95D8-56645336F5DB}" type="slidenum">
              <a:rPr lang="en-US" sz="1693"/>
              <a:t>93</a:t>
            </a:fld>
            <a:endParaRPr lang="en-US" sz="1693" dirty="0"/>
          </a:p>
        </p:txBody>
      </p:sp>
      <p:pic>
        <p:nvPicPr>
          <p:cNvPr id="28" name="Picture 27" descr="arrow-forward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232AE6-9590-41B3-9BFD-6D6FE7C5A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330" y="7539898"/>
            <a:ext cx="358568" cy="379224"/>
          </a:xfrm>
          <a:prstGeom prst="rect">
            <a:avLst/>
          </a:prstGeom>
        </p:spPr>
      </p:pic>
      <p:pic>
        <p:nvPicPr>
          <p:cNvPr id="29" name="Picture 28" descr="arrow-forward.png">
            <a:hlinkClick r:id="rId4" action="ppaction://hlinksldjump"/>
            <a:extLst>
              <a:ext uri="{FF2B5EF4-FFF2-40B4-BE49-F238E27FC236}">
                <a16:creationId xmlns:a16="http://schemas.microsoft.com/office/drawing/2014/main" id="{23ACCA93-15A6-420F-BB13-9101C4177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2186" y="7539898"/>
            <a:ext cx="358568" cy="3792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F7E1BE-E04F-4976-BEE7-6B1B69F6D8C3}"/>
              </a:ext>
            </a:extLst>
          </p:cNvPr>
          <p:cNvSpPr txBox="1">
            <a:spLocks/>
          </p:cNvSpPr>
          <p:nvPr/>
        </p:nvSpPr>
        <p:spPr>
          <a:xfrm>
            <a:off x="2071786" y="1335125"/>
            <a:ext cx="8237543" cy="57538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defTabSz="1097280">
              <a:spcBef>
                <a:spcPct val="0"/>
              </a:spcBef>
            </a:pPr>
            <a:r>
              <a:rPr lang="en-US" sz="3360" b="1" cap="all" spc="90" dirty="0">
                <a:solidFill>
                  <a:srgbClr val="44546A">
                    <a:lumMod val="10000"/>
                  </a:srgbClr>
                </a:solidFill>
                <a:latin typeface="Arial Narrow"/>
                <a:cs typeface="Arial Narrow"/>
              </a:rPr>
              <a:t>CINQUE PASSI VERSO IL BENESSERE MENTALE </a:t>
            </a:r>
            <a:r>
              <a:rPr lang="en-US" b="1" i="1" cap="all" spc="90" dirty="0">
                <a:solidFill>
                  <a:srgbClr val="44546A">
                    <a:lumMod val="10000"/>
                  </a:srgbClr>
                </a:solidFill>
                <a:latin typeface="Arial Narrow"/>
                <a:cs typeface="Arial Narrow"/>
              </a:rPr>
              <a:t>CONTINUA</a:t>
            </a:r>
            <a:endParaRPr lang="en-US" sz="3360" b="1" i="1" cap="all" spc="90" dirty="0">
              <a:solidFill>
                <a:srgbClr val="44546A">
                  <a:lumMod val="10000"/>
                </a:srgbClr>
              </a:solidFill>
              <a:latin typeface="Arial Narrow"/>
              <a:cs typeface="Arial Narrow"/>
            </a:endParaRPr>
          </a:p>
        </p:txBody>
      </p:sp>
      <p:sp>
        <p:nvSpPr>
          <p:cNvPr id="7" name="Title 1">
            <a:hlinkClick r:id="" action="ppaction://noaction"/>
            <a:extLst>
              <a:ext uri="{FF2B5EF4-FFF2-40B4-BE49-F238E27FC236}">
                <a16:creationId xmlns:a16="http://schemas.microsoft.com/office/drawing/2014/main" id="{BD2C1F48-26E6-4259-ACA1-A5A663AEA645}"/>
              </a:ext>
            </a:extLst>
          </p:cNvPr>
          <p:cNvSpPr txBox="1">
            <a:spLocks/>
          </p:cNvSpPr>
          <p:nvPr/>
        </p:nvSpPr>
        <p:spPr>
          <a:xfrm>
            <a:off x="4291863" y="2062435"/>
            <a:ext cx="3235988" cy="7357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840" b="1" spc="60" dirty="0">
                <a:solidFill>
                  <a:srgbClr val="F9990B"/>
                </a:solidFill>
                <a:latin typeface="Arial Narrow"/>
                <a:cs typeface="Arial Narrow"/>
              </a:rPr>
              <a:t>Continua ad imparare...</a:t>
            </a:r>
            <a:br>
              <a:rPr lang="en-GB" sz="384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endParaRPr lang="en-GB" sz="3840" b="1" spc="60" dirty="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8" name="Title 1">
            <a:hlinkClick r:id="" action="ppaction://noaction"/>
            <a:extLst>
              <a:ext uri="{FF2B5EF4-FFF2-40B4-BE49-F238E27FC236}">
                <a16:creationId xmlns:a16="http://schemas.microsoft.com/office/drawing/2014/main" id="{AFE47643-A8D6-432A-929F-22E6C2B641A3}"/>
              </a:ext>
            </a:extLst>
          </p:cNvPr>
          <p:cNvSpPr txBox="1">
            <a:spLocks/>
          </p:cNvSpPr>
          <p:nvPr/>
        </p:nvSpPr>
        <p:spPr>
          <a:xfrm>
            <a:off x="4291871" y="2730090"/>
            <a:ext cx="9768629" cy="135390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2640" b="1" spc="60" dirty="0">
                <a:solidFill>
                  <a:srgbClr val="F9990B"/>
                </a:solidFill>
                <a:latin typeface="Arial Narrow"/>
                <a:cs typeface="Arial Narrow"/>
              </a:rPr>
              <a:t>Imparare nuove abilità può darti un senso di realizzazione e una nuova</a:t>
            </a:r>
            <a:br>
              <a:rPr lang="en-GB" sz="2640" b="1" spc="60" dirty="0">
                <a:solidFill>
                  <a:srgbClr val="F9990B"/>
                </a:solidFill>
                <a:latin typeface="Arial Narrow"/>
                <a:cs typeface="Arial Narrow"/>
              </a:rPr>
            </a:br>
            <a:r>
              <a:rPr lang="en-GB" sz="2640" b="1" spc="60" dirty="0">
                <a:solidFill>
                  <a:srgbClr val="F9990B"/>
                </a:solidFill>
                <a:latin typeface="Arial Narrow"/>
                <a:cs typeface="Arial Narrow"/>
              </a:rPr>
              <a:t>sicurezza. Allora perché non iscriverti a quel corso di cucina, iniziare a imparare</a:t>
            </a:r>
            <a:br>
              <a:rPr lang="en-GB" sz="2640" b="1" spc="60" dirty="0">
                <a:solidFill>
                  <a:srgbClr val="F9990B"/>
                </a:solidFill>
                <a:latin typeface="Arial Narrow"/>
                <a:cs typeface="Arial Narrow"/>
              </a:rPr>
            </a:br>
            <a:r>
              <a:rPr lang="en-GB" sz="2640" b="1" spc="60" dirty="0">
                <a:solidFill>
                  <a:srgbClr val="F9990B"/>
                </a:solidFill>
                <a:latin typeface="Arial Narrow"/>
                <a:cs typeface="Arial Narrow"/>
              </a:rPr>
              <a:t>a suonare uno strumento musicale o a riparare la tua bicicletta?</a:t>
            </a:r>
          </a:p>
        </p:txBody>
      </p:sp>
      <p:sp>
        <p:nvSpPr>
          <p:cNvPr id="11" name="Title 1">
            <a:hlinkClick r:id="" action="ppaction://noaction"/>
            <a:extLst>
              <a:ext uri="{FF2B5EF4-FFF2-40B4-BE49-F238E27FC236}">
                <a16:creationId xmlns:a16="http://schemas.microsoft.com/office/drawing/2014/main" id="{201ACDBF-9DDF-4548-8E9D-73E8BB23D112}"/>
              </a:ext>
            </a:extLst>
          </p:cNvPr>
          <p:cNvSpPr txBox="1">
            <a:spLocks/>
          </p:cNvSpPr>
          <p:nvPr/>
        </p:nvSpPr>
        <p:spPr>
          <a:xfrm>
            <a:off x="4291871" y="4304019"/>
            <a:ext cx="3350813" cy="7357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3840" b="1" spc="60" dirty="0">
                <a:solidFill>
                  <a:srgbClr val="A51982"/>
                </a:solidFill>
                <a:latin typeface="Arial Narrow"/>
                <a:cs typeface="Arial Narrow"/>
              </a:rPr>
              <a:t>Dai agli altri...</a:t>
            </a:r>
            <a:br>
              <a:rPr lang="en-GB" sz="3840" b="1" spc="60" dirty="0">
                <a:solidFill>
                  <a:srgbClr val="E60F64"/>
                </a:solidFill>
                <a:latin typeface="Arial Narrow"/>
                <a:cs typeface="Arial Narrow"/>
              </a:rPr>
            </a:br>
            <a:br>
              <a:rPr lang="en-GB" sz="3840" b="1" spc="60" dirty="0">
                <a:solidFill>
                  <a:srgbClr val="009ED5"/>
                </a:solidFill>
                <a:latin typeface="Arial Narrow"/>
                <a:cs typeface="Arial Narrow"/>
              </a:rPr>
            </a:br>
            <a:endParaRPr lang="en-GB" sz="3840" b="1" spc="60" dirty="0">
              <a:solidFill>
                <a:prstClr val="white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12" name="Title 1">
            <a:hlinkClick r:id="" action="ppaction://noaction"/>
            <a:extLst>
              <a:ext uri="{FF2B5EF4-FFF2-40B4-BE49-F238E27FC236}">
                <a16:creationId xmlns:a16="http://schemas.microsoft.com/office/drawing/2014/main" id="{2B82B3D2-5085-4EC3-9331-104E8F5C534C}"/>
              </a:ext>
            </a:extLst>
          </p:cNvPr>
          <p:cNvSpPr txBox="1">
            <a:spLocks/>
          </p:cNvSpPr>
          <p:nvPr/>
        </p:nvSpPr>
        <p:spPr>
          <a:xfrm>
            <a:off x="4291863" y="4968875"/>
            <a:ext cx="9659024" cy="168614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1097280">
              <a:spcBef>
                <a:spcPct val="0"/>
              </a:spcBef>
            </a:pPr>
            <a:r>
              <a:rPr lang="en-GB" sz="2640" b="1" spc="60" dirty="0">
                <a:solidFill>
                  <a:srgbClr val="A51982"/>
                </a:solidFill>
                <a:latin typeface="Arial Narrow"/>
                <a:cs typeface="Arial Narrow"/>
              </a:rPr>
              <a:t>Anche il più piccolo gesto può contare, che si tratti di un sorriso, di un grazie</a:t>
            </a:r>
            <a:br>
              <a:rPr lang="en-GB" sz="2640" b="1" spc="60" dirty="0">
                <a:solidFill>
                  <a:srgbClr val="A51982"/>
                </a:solidFill>
                <a:latin typeface="Arial Narrow"/>
                <a:cs typeface="Arial Narrow"/>
              </a:rPr>
            </a:br>
            <a:r>
              <a:rPr lang="en-GB" sz="2640" b="1" spc="60" dirty="0">
                <a:solidFill>
                  <a:srgbClr val="A51982"/>
                </a:solidFill>
                <a:latin typeface="Arial Narrow"/>
                <a:cs typeface="Arial Narrow"/>
              </a:rPr>
              <a:t>o una parola gentile. Gesti più grandi, come fare volontariato nel tuo</a:t>
            </a:r>
            <a:br>
              <a:rPr lang="en-GB" sz="2640" b="1" spc="60" dirty="0">
                <a:solidFill>
                  <a:srgbClr val="A51982"/>
                </a:solidFill>
                <a:latin typeface="Arial Narrow"/>
                <a:cs typeface="Arial Narrow"/>
              </a:rPr>
            </a:br>
            <a:r>
              <a:rPr lang="en-GB" sz="2640" b="1" spc="60" dirty="0">
                <a:solidFill>
                  <a:srgbClr val="A51982"/>
                </a:solidFill>
                <a:latin typeface="Arial Narrow"/>
                <a:cs typeface="Arial Narrow"/>
              </a:rPr>
              <a:t>centro sociale locale, possono migliorare il tuo benessere mentale e aiutarti a</a:t>
            </a:r>
            <a:br>
              <a:rPr lang="en-GB" sz="2640" b="1" spc="60" dirty="0">
                <a:solidFill>
                  <a:srgbClr val="A51982"/>
                </a:solidFill>
                <a:latin typeface="Arial Narrow"/>
                <a:cs typeface="Arial Narrow"/>
              </a:rPr>
            </a:br>
            <a:r>
              <a:rPr lang="en-GB" sz="2640" b="1" spc="60" dirty="0">
                <a:solidFill>
                  <a:srgbClr val="A51982"/>
                </a:solidFill>
                <a:latin typeface="Arial Narrow"/>
                <a:cs typeface="Arial Narrow"/>
              </a:rPr>
              <a:t>a costruire nuove reti sociali.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99561-66DA-4A64-A188-06B00ED2D2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693" y="2280195"/>
            <a:ext cx="4147184" cy="4188656"/>
          </a:xfrm>
          <a:prstGeom prst="roundRect">
            <a:avLst>
              <a:gd name="adj" fmla="val 35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38100">
              <a:srgbClr val="009ED5">
                <a:alpha val="5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73193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9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2951B-130E-C16C-A746-8BE4EF9E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Oggi (guarda cosa ho fatto)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3BCE-AE8B-2CFD-40AF-E6E7B924C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Cosa ti aspetti da oggi?</a:t>
            </a:r>
          </a:p>
          <a:p>
            <a:pPr lvl="1"/>
            <a:r>
              <a:rPr lang="nb-NO" dirty="0"/>
              <a:t>Ha soddisfatto le tue aspettative?</a:t>
            </a:r>
          </a:p>
          <a:p>
            <a:r>
              <a:rPr lang="nb-NO" dirty="0"/>
              <a:t>Che cosa sai dell'argomento?</a:t>
            </a:r>
          </a:p>
          <a:p>
            <a:pPr lvl="1"/>
            <a:r>
              <a:rPr lang="nb-NO" dirty="0"/>
              <a:t>Cosa sapevi? Cosa ti interessa di più sapere</a:t>
            </a:r>
          </a:p>
          <a:p>
            <a:r>
              <a:rPr lang="nb-NO" dirty="0"/>
              <a:t>Quanto ti senti sicuro al riguardo</a:t>
            </a:r>
          </a:p>
          <a:p>
            <a:pPr lvl="1"/>
            <a:r>
              <a:rPr lang="nb-NO" dirty="0"/>
              <a:t>Quanto ti senti sicuro nell'utilizzarlo ora?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01466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DC070-BDA2-10E5-FCA5-41E2B24C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Riferimenti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35108-F4D4-CC48-F242-F5B619FEC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Luchman</a:t>
            </a:r>
            <a:r>
              <a:rPr lang="en-US" dirty="0"/>
              <a:t>, J. N., &amp; González-Morales, M. G. (2013). Richieste, controllo e supporto: una revisione meta-analitica delle interrelazioni tra le caratteristiche del lavoro. Journal of Occupational Health Psychology, 18(1), 37–52. doi:10.1037/a0030541 </a:t>
            </a:r>
          </a:p>
          <a:p>
            <a:r>
              <a:rPr lang="en-US" dirty="0"/>
              <a:t>Nobles, C. (2022) Stress, burnout e affaticamento da sicurezza nella cybersecurity: un problema legato ai fattori umani, </a:t>
            </a:r>
            <a:r>
              <a:rPr lang="en-US" dirty="0" err="1"/>
              <a:t>Holistica </a:t>
            </a:r>
            <a:r>
              <a:rPr lang="en-US" dirty="0"/>
              <a:t>Journal of Business and Public Administration, Vol. 13, </a:t>
            </a:r>
            <a:r>
              <a:rPr lang="en-US" dirty="0" err="1"/>
              <a:t>N</a:t>
            </a:r>
            <a:r>
              <a:rPr lang="en-US" dirty="0"/>
              <a:t>. 1, pp. 49-72</a:t>
            </a:r>
            <a:endParaRPr lang="nb-NO" dirty="0">
              <a:hlinkClick r:id="rId2"/>
            </a:endParaRPr>
          </a:p>
          <a:p>
            <a:r>
              <a:rPr lang="nb-NO" dirty="0">
                <a:hlinkClick r:id="rId2"/>
              </a:rPr>
              <a:t>https://sekuro.io/Sekuro_Mental_Health_Cyber_Security_Survey.pdf?utm_source=sekuro&amp;utm_medium=webpage&amp;utm_campaign=cyber_mental_health</a:t>
            </a:r>
            <a:endParaRPr lang="nb-NO" dirty="0"/>
          </a:p>
          <a:p>
            <a:r>
              <a:rPr lang="nb-NO" dirty="0">
                <a:hlinkClick r:id="rId3"/>
              </a:rPr>
              <a:t>https://www.healthcareitnews.com/news/concern-cybersecurity-workforce-mental-health-rising</a:t>
            </a:r>
          </a:p>
        </p:txBody>
      </p:sp>
    </p:spTree>
    <p:extLst>
      <p:ext uri="{BB962C8B-B14F-4D97-AF65-F5344CB8AC3E}">
        <p14:creationId xmlns:p14="http://schemas.microsoft.com/office/powerpoint/2010/main" val="1213434144"/>
      </p:ext>
    </p:extLst>
  </p:cSld>
  <p:clrMapOvr>
    <a:masterClrMapping/>
  </p:clrMapOvr>
  <p:transition spd="slow">
    <p:push dir="u"/>
  </p:transition>
</p:sld>
</file>

<file path=ppt/slides/slide96.xml><?xml version="1.0" encoding="utf-8"?>
<p:sld xmlns:a16="http://schemas.microsoft.com/office/drawing/2014/main" xmlns:a14="http://schemas.microsoft.com/office/drawing/2010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452219-785E-4657-C5F4-A53FEF2EB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Grazie</a:t>
            </a:r>
          </a:p>
        </p:txBody>
      </p:sp>
      <p:pic>
        <p:nvPicPr>
          <p:cNvPr id="6" name="Picture Placeholder 5" descr="A person and person looking at a computer screen">
            <a:extLst>
              <a:ext uri="{FF2B5EF4-FFF2-40B4-BE49-F238E27FC236}">
                <a16:creationId xmlns:a16="http://schemas.microsoft.com/office/drawing/2014/main" id="{AA35CD3A-9896-7953-C82D-AAE87F6124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90D79-5C58-F576-D2D0-3F4F1822E7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Si prega di inviare tutte le domande ai formatori.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8DFC8D-4AE6-170E-C27A-DA97EBD7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71645" y="1"/>
            <a:ext cx="3514660" cy="8245736"/>
            <a:chOff x="4059704" y="0"/>
            <a:chExt cx="2928883" cy="687144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966C9E-A9A2-BF8C-EDCB-B7F6AE51C425}"/>
                </a:ext>
              </a:extLst>
            </p:cNvPr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3BC35A-F255-48AA-48B8-D6561A6FAB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9704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9485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4D0A7A2-7BE6-4EA9-B9F9-99CA4DBC03F3}" vid="{1ECF88F3-7EA2-44A5-BDE5-1200A1A52E6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4250</Words>
  <Application>Microsoft Office PowerPoint</Application>
  <PresentationFormat>Custom</PresentationFormat>
  <Paragraphs>465</Paragraphs>
  <Slides>96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109" baseType="lpstr">
      <vt:lpstr>Arial</vt:lpstr>
      <vt:lpstr>Arial Narrow</vt:lpstr>
      <vt:lpstr>Calibri</vt:lpstr>
      <vt:lpstr>Calibri Light</vt:lpstr>
      <vt:lpstr>Courier New</vt:lpstr>
      <vt:lpstr>fira-sans</vt:lpstr>
      <vt:lpstr>Google Sans</vt:lpstr>
      <vt:lpstr>Open Sans</vt:lpstr>
      <vt:lpstr>Roobert</vt:lpstr>
      <vt:lpstr>Source Sans Pro</vt:lpstr>
      <vt:lpstr>Times New Roman</vt:lpstr>
      <vt:lpstr>Office Theme</vt:lpstr>
      <vt:lpstr>1_Office Theme</vt:lpstr>
      <vt:lpstr>PowerPoint Presentation</vt:lpstr>
      <vt:lpstr>Acknowledgement</vt:lpstr>
      <vt:lpstr>Today</vt:lpstr>
      <vt:lpstr>PowerPoint Presentation</vt:lpstr>
      <vt:lpstr>Mental health</vt:lpstr>
      <vt:lpstr>PowerPoint Presentation</vt:lpstr>
      <vt:lpstr>PowerPoint Presentation</vt:lpstr>
      <vt:lpstr>MENTAL HEALTH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Tines 2022; N=1047 (cybersecurity workforce)</vt:lpstr>
      <vt:lpstr>PowerPoint Presentation</vt:lpstr>
      <vt:lpstr>Tines, 2022 (N=1047)</vt:lpstr>
      <vt:lpstr>Cybermindz </vt:lpstr>
      <vt:lpstr>Mimecast’s State of Ransomware survey 2022</vt:lpstr>
      <vt:lpstr>Mental Health in Cyber Security (Nobles, 2022)</vt:lpstr>
      <vt:lpstr>VentureBeat, 2022</vt:lpstr>
      <vt:lpstr>PowerPoint Presentation</vt:lpstr>
      <vt:lpstr>PowerPoint Presentation</vt:lpstr>
      <vt:lpstr>Causes of Mental Health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disorders associated with stress </vt:lpstr>
      <vt:lpstr>PowerPoint Presentation</vt:lpstr>
      <vt:lpstr>Individual Factors</vt:lpstr>
      <vt:lpstr>Diathesis-Stress Model</vt:lpstr>
      <vt:lpstr>Personality profiles of IT Personell</vt:lpstr>
      <vt:lpstr>Individual Risk Factors</vt:lpstr>
      <vt:lpstr>PowerPoint Presentation</vt:lpstr>
      <vt:lpstr>PowerPoint Presentation</vt:lpstr>
      <vt:lpstr>FFM (Costa &amp; McRae, 1992)</vt:lpstr>
      <vt:lpstr>PowerPoint Presentation</vt:lpstr>
      <vt:lpstr>PowerPoint Presentation</vt:lpstr>
      <vt:lpstr>v</vt:lpstr>
      <vt:lpstr>Self-Efficacy (Bandura, 1986)</vt:lpstr>
      <vt:lpstr>Self-Efficacy (Bandura, 1986)</vt:lpstr>
      <vt:lpstr>Competencies and skills</vt:lpstr>
      <vt:lpstr>PowerPoint Presentation</vt:lpstr>
      <vt:lpstr>Summary</vt:lpstr>
      <vt:lpstr>Workplace Factors of Mental Health</vt:lpstr>
      <vt:lpstr>PowerPoint Presentation</vt:lpstr>
      <vt:lpstr>PowerPoint Presentation</vt:lpstr>
      <vt:lpstr>Shropshire, J., &amp; Kadlec, C. (2012). </vt:lpstr>
      <vt:lpstr>PowerPoint Presentation</vt:lpstr>
      <vt:lpstr>Job Resources</vt:lpstr>
      <vt:lpstr>PowerPoint Presentation</vt:lpstr>
      <vt:lpstr>PowerPoint Presentation</vt:lpstr>
      <vt:lpstr>RISE Relation-inferred Self-efficacy (Lent &amp; Lopez 2002)</vt:lpstr>
      <vt:lpstr>PowerPoint Presentation</vt:lpstr>
      <vt:lpstr>PowerPoint Presentation</vt:lpstr>
      <vt:lpstr>SEKURO 2022</vt:lpstr>
      <vt:lpstr>How to improve</vt:lpstr>
      <vt:lpstr>Applied Interventions</vt:lpstr>
      <vt:lpstr>Performance Psychology</vt:lpstr>
      <vt:lpstr>Performance issues in cybersecurity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ENISA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CISO Mental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Pillars of Mental Health</vt:lpstr>
      <vt:lpstr>Physiological Sigh</vt:lpstr>
      <vt:lpstr>PowerPoint Presentation</vt:lpstr>
      <vt:lpstr>PowerPoint Presentation</vt:lpstr>
      <vt:lpstr>Today (see what i did)</vt:lpstr>
      <vt:lpstr>References</vt:lpstr>
      <vt:lpstr>Thank you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/>
  <dc:subject>CyberSecPro Module-1-Professional Training</dc:subject>
  <dc:creator>Ricardo Gregorio Lugo</dc:creator>
  <lastModifiedBy>Ricardo Gregorio Lugo</lastModifiedBy>
  <revision>6</revision>
  <dcterms:created xsi:type="dcterms:W3CDTF">2026-02-04T08:41:44.0000000Z</dcterms:created>
  <dcterms:modified xsi:type="dcterms:W3CDTF">2026-02-04T09:03:07.0000000Z</dcterms:modified>
  <keywords>, docId:5FD7E56267EEFFAEDCD4E837A67CB52B</keywords>
</coreProperties>
</file>