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91"/>
  </p:notesMasterIdLst>
  <p:sldIdLst>
    <p:sldId id="376" r:id="rId3"/>
    <p:sldId id="407" r:id="rId4"/>
    <p:sldId id="668" r:id="rId5"/>
    <p:sldId id="259" r:id="rId6"/>
    <p:sldId id="692" r:id="rId7"/>
    <p:sldId id="690" r:id="rId8"/>
    <p:sldId id="689" r:id="rId9"/>
    <p:sldId id="691" r:id="rId10"/>
    <p:sldId id="669" r:id="rId11"/>
    <p:sldId id="306" r:id="rId12"/>
    <p:sldId id="688" r:id="rId13"/>
    <p:sldId id="672" r:id="rId14"/>
    <p:sldId id="659" r:id="rId15"/>
    <p:sldId id="670" r:id="rId16"/>
    <p:sldId id="660" r:id="rId17"/>
    <p:sldId id="662" r:id="rId18"/>
    <p:sldId id="661" r:id="rId19"/>
    <p:sldId id="680" r:id="rId20"/>
    <p:sldId id="305" r:id="rId21"/>
    <p:sldId id="264" r:id="rId22"/>
    <p:sldId id="257" r:id="rId23"/>
    <p:sldId id="266" r:id="rId24"/>
    <p:sldId id="673" r:id="rId25"/>
    <p:sldId id="675" r:id="rId26"/>
    <p:sldId id="667" r:id="rId27"/>
    <p:sldId id="666" r:id="rId28"/>
    <p:sldId id="665" r:id="rId29"/>
    <p:sldId id="261" r:id="rId30"/>
    <p:sldId id="262" r:id="rId31"/>
    <p:sldId id="265" r:id="rId32"/>
    <p:sldId id="263" r:id="rId33"/>
    <p:sldId id="676" r:id="rId34"/>
    <p:sldId id="677" r:id="rId35"/>
    <p:sldId id="681" r:id="rId36"/>
    <p:sldId id="682" r:id="rId37"/>
    <p:sldId id="678" r:id="rId38"/>
    <p:sldId id="683" r:id="rId39"/>
    <p:sldId id="684" r:id="rId40"/>
    <p:sldId id="311" r:id="rId41"/>
    <p:sldId id="687" r:id="rId42"/>
    <p:sldId id="258" r:id="rId43"/>
    <p:sldId id="313" r:id="rId44"/>
    <p:sldId id="267" r:id="rId45"/>
    <p:sldId id="686" r:id="rId46"/>
    <p:sldId id="275" r:id="rId47"/>
    <p:sldId id="319" r:id="rId48"/>
    <p:sldId id="268" r:id="rId49"/>
    <p:sldId id="269" r:id="rId50"/>
    <p:sldId id="685" r:id="rId51"/>
    <p:sldId id="273" r:id="rId52"/>
    <p:sldId id="320" r:id="rId53"/>
    <p:sldId id="274" r:id="rId54"/>
    <p:sldId id="276" r:id="rId55"/>
    <p:sldId id="277" r:id="rId56"/>
    <p:sldId id="278" r:id="rId57"/>
    <p:sldId id="321" r:id="rId58"/>
    <p:sldId id="281" r:id="rId59"/>
    <p:sldId id="322" r:id="rId60"/>
    <p:sldId id="282" r:id="rId61"/>
    <p:sldId id="283" r:id="rId62"/>
    <p:sldId id="279" r:id="rId63"/>
    <p:sldId id="288" r:id="rId64"/>
    <p:sldId id="312" r:id="rId65"/>
    <p:sldId id="284" r:id="rId66"/>
    <p:sldId id="285" r:id="rId67"/>
    <p:sldId id="286" r:id="rId68"/>
    <p:sldId id="280" r:id="rId69"/>
    <p:sldId id="287" r:id="rId70"/>
    <p:sldId id="289" r:id="rId71"/>
    <p:sldId id="291" r:id="rId72"/>
    <p:sldId id="292" r:id="rId73"/>
    <p:sldId id="294" r:id="rId74"/>
    <p:sldId id="295" r:id="rId75"/>
    <p:sldId id="296" r:id="rId76"/>
    <p:sldId id="297" r:id="rId77"/>
    <p:sldId id="298" r:id="rId78"/>
    <p:sldId id="299" r:id="rId79"/>
    <p:sldId id="302" r:id="rId80"/>
    <p:sldId id="314" r:id="rId81"/>
    <p:sldId id="315" r:id="rId82"/>
    <p:sldId id="316" r:id="rId83"/>
    <p:sldId id="303" r:id="rId84"/>
    <p:sldId id="304" r:id="rId85"/>
    <p:sldId id="300" r:id="rId86"/>
    <p:sldId id="307" r:id="rId87"/>
    <p:sldId id="323" r:id="rId88"/>
    <p:sldId id="308" r:id="rId89"/>
    <p:sldId id="387" r:id="rId90"/>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13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1-01T07:30:34.930"/>
    </inkml:context>
    <inkml:brush xml:id="br0">
      <inkml:brushProperty name="width" value="0.05292" units="cm"/>
      <inkml:brushProperty name="height" value="0.05292" units="cm"/>
      <inkml:brushProperty name="color" value="#FF0000"/>
    </inkml:brush>
  </inkml:definitions>
  <inkml:trace contextRef="#ctx0" brushRef="#br0">4145 15117 0</inkml:trace>
</inkml:ink>
</file>

<file path=ppt/ink/ink2.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1-01T07:45:54.664"/>
    </inkml:context>
    <inkml:brush xml:id="br0">
      <inkml:brushProperty name="width" value="0.05292" units="cm"/>
      <inkml:brushProperty name="height" value="0.05292" units="cm"/>
      <inkml:brushProperty name="color" value="#FF0000"/>
    </inkml:brush>
  </inkml:definitions>
  <inkml:trace contextRef="#ctx0" brushRef="#br0">9609 12003 0</inkml:trace>
  <inkml:trace contextRef="#ctx0" brushRef="#br0" timeOffset="1725.88">18465 11000 0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ortinet.com/resources/cyberglossary/data-lea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fortinet.com/resources/cyberglossary/spear-phishing" TargetMode="External"/><Relationship Id="rId5" Type="http://schemas.openxmlformats.org/officeDocument/2006/relationships/hyperlink" Target="https://www.fortinet.com/resources/cyberglossary/social-engineering" TargetMode="External"/><Relationship Id="rId4" Type="http://schemas.openxmlformats.org/officeDocument/2006/relationships/hyperlink" Target="https://www.fortinet.com/resources/cyberglossary/phishin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justice.gov/usao-edny/pr/brooklyn-woman-pleads-guilty-unauthorized-intrusion-credit-union-s-computer-system"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dallasnews.com/news/2021/08/31/dallas-it-worker-fired-for-deleting-city-files-also-erased-data-twice-before-official-says/" TargetMode="External"/><Relationship Id="rId5" Type="http://schemas.openxmlformats.org/officeDocument/2006/relationships/hyperlink" Target="https://www.classaction.org/news/vertafore-hit-with-class-action-over-data-breach-reportedly-affecting-27-7m-texas-drivers" TargetMode="External"/><Relationship Id="rId4" Type="http://schemas.openxmlformats.org/officeDocument/2006/relationships/hyperlink" Target="https://www.fortinet.com/resources/cyberglossary/incident-respon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yberhoot.com/cybrary/spear-phish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bi.gov/news/stories/two-guilty-in-theft-of-trade-secrets-from-ge-07292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justice.gov/usao-edny/pr/brooklyn-woman-pleads-guilty-unauthorized-intrusion-credit-union-s-computer-syste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isa.gov/news-events/cybersecurity-advisories/aa25-071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Η οπτική γωνία του CS και του υπαλλήλου διαφέρουν.</a:t>
            </a:r>
          </a:p>
          <a:p>
            <a:endParaRPr lang="de-DE"/>
          </a:p>
          <a:p>
            <a:r>
              <a:rPr lang="el" err="1"/>
              <a:t>Σύγχυση σχετικά με τις απαιτήσεις της κατάστασης και σύγκρουση με τους στόχους έναντι έλλειψης κινήτρων ή διαφωνίας σχετικά με τον στόχο.</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42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94D44-69C7-4CB9-AC7F-016DA79226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81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Η μέθοδος κρίσιμης διαδρομής, αρχικά ένα εργαλείο επιστήμης αποφάσεων της δεκαετίας του 1960 για τη διαχείριση διαδικασιών, εφαρμόστηκε από τους Shaw και Sellers το 2015 για την κατανόηση των εσωτερικών απειλών. Το μοντέλο Critical Pathway to Insider Risk (CPIR), χρησιμεύει ως ένα ευέλικτο πλαίσιο για τον εντοπισμό πιθανών εσωτερικών απειλών, χαρτογραφώντας τον τρόπο με τον οποίο διάφοροι προσωπικοί, ψυχοκοινωνικοί και οργανωτικοί παράγοντες επηρεάζουν τις συμπεριφορές των εργαζομένων με την πάροδο του χρόνου. Με βάση το μοντέλο διάθεσης-στρεσογόνου παράγοντα, το CPIR προτείνει ότι τα χαρακτηριστικά της προσωπικότητας, οι στρεσογόνοι παράγοντες και τα παράπονα στο χώρο εργασίας αλληλεπιδρούν για να αυξήσουν τον κίνδυνο, με ορισμένες συμπεριφορές να κλιμακώνονται εάν δεν αντιμετωπιστούν εποικοδομητικά από τον οργανισμό. Η συνεχής παρακολούθηση και η ανάλυση συμπεριφοράς χρησιμοποιούνται για τον εντοπισμό αυτών των προειδοποιητικών σημαδιών, ενώ τα προγράμματα υποστήριξης στο χώρο εργασίας, όπως τα Προγράμματα Βοήθειας Εργαζομένων, μπορούν να μετριάσουν τους κινδύνους εάν οι εργαζόμενοι αισθάνονται ασφαλείς να αποκαλύψουν ζητήματα χωρίς φόβο αντιποίνων. Καθώς το μοντέλο βελτιώνεται επαναληπτικά, παρέχει μια πιθανολογική, πολυπαραγοντική άποψη του εσωτερικού κινδύνου, τονίζοντας ότι δεν θα ενεργήσουν κακόβουλα όλα τα άτομα που διατρέχουν κίνδυνο και υπογραμμίζοντας την ανάγκη για διαφοροποιημένες, τεκμηριωμένες παρεμβάσεις (Lenzenweger++Shaw+(2022...). Αναλύοντας περιπτώσεις έμπιστων εμπιστευτικών πληροφοριών που έγιναν κίνδυνοι για την ασφάλεια, εντόπισαν ένα μονοπάτι τεσσάρων βημάτων: προσωπικές προδιαθέσεις, στρεσογόνους παράγοντες, σχετικές συμπεριφορές και ανεπαρκείς οργανωτικές αντιδράσεις. Αυτή η προσέγγιση υποδηλώνει ότι οι προβληματικοί εργαζόμενοι μπορεί να προχωρήσουν σε κακόβουλες ενέργειες όταν συσσωρεύονται στρεσογόνοι παράγοντες και λείπει η οργανωτική υποστήριξη. Τα σύγχρονα συστήματα ανίχνευσης, όπως το Insider Risk Detection, χρησιμοποιούν αναλύσεις συμπεριφοράς για την παρακολούθηση πινακίδων κατά μήκος αυτής της διαδρομής, συνδυάζοντας ψηφιακά και φυσικά δεδομένα για να ειδοποιούν τους διαχειριστές. Ενώ αυτά τα εργαλεία βοηθούν στον εντοπισμό γενικών κινδύνων, η αποτελεσματικότητά τους εξαρτάται από το πόσο καλά είναι προσαρμοσμένα στις συγκεκριμένες απειλές ενός οργανισμού. Με μεγαλύτερο άνοιγμα προς την ψυχική υγεία και προγράμματα υποστήριξης, όπως η συμβουλευτική και οι οικονομικές συμβουλές, οι οργανισμοί διαθέτουν πλέον εργαλεία για την προληπτική υποστήριξη των εργαζομένων και ενδεχομένως την πρόληψη εσωτερικών απειλών. Ωστόσο, η εμπιστοσύνη είναι απαραίτητη. Οι εργαζόμενοι χρειάζονται εμπιστοσύνη ότι η αναζήτηση βοήθειας δεν θα έχει αρνητικές επιπτώσεις, καλλιεργώντας μια κουλτούρα όπου ο εσωτερικός κίνδυνος μπορεί να αντιμετωπιστεί πιο αποτελεσματικά.</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216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err="1"/>
              <a:t>Η Κοινωνική Μηχανική συνήθως ορίζεται ως Εσωτερική Απειλή.</a:t>
            </a:r>
          </a:p>
          <a:p>
            <a:r>
              <a:rPr lang="el"/>
              <a:t>Πολύ λιγότερο συναρπαστικό, όχι διαισθητικό για τους περισσότερους ανθρώπους.</a:t>
            </a:r>
          </a:p>
          <a:p>
            <a:endParaRPr lang="de-DE"/>
          </a:p>
          <a:p>
            <a:r>
              <a:rPr lang="el"/>
              <a:t>Μετακίνηση σε φιλικούς διακομιστές.</a:t>
            </a:r>
          </a:p>
          <a:p>
            <a:r>
              <a:rPr lang="el"/>
              <a:t>Η σημαντική απειλή που θέτουν οι εμπιστευτικοί για την ασφάλεια του οργανισμού, συναγωνιζόμενοι τις εξωτερικές επιθέσεις τόσο σε επικράτηση όσο και σε κόστος. Παρά τις εξελίξεις στην ασφάλεια στον κυβερνοχώρο, οι εσωτερικές απειλές παραμένουν προκλητικές λόγω της εμπιστοσύνης και της πρόσβασης που παρέχεται στους εργαζόμενους, γεγονός που τους επιτρέπει να παρακάμπτουν τα παραδοσιακά μέτρα ασφαλείας. Τα τυπικά προγράμματα εσωτερικών απειλών συχνά επικεντρώνονται στην τεχνική παρακολούθηση, όπως αρχεία καταγραφής δικτύου και ανίχνευση εισβολών, αλλά αυτές οι προσεγγίσεις μπορεί να παραβλέπουν ανθρώπινους παράγοντες. Αναγνωρίζοντας αυτό το κενό, πρόσφατη έρευνα υποστηρίζει μια πιο ολοκληρωμένη προσέγγιση που ενσωματώνει δείκτες συμπεριφοράς και οργάνωσης για τον καλύτερο εντοπισμό και τον μετριασμό των εσωτερικών κινδύνων.</a:t>
            </a:r>
          </a:p>
          <a:p>
            <a:r>
              <a:rPr lang="el"/>
              <a:t>Οι αναδυόμενες κατευθυντήριες γραμμές των ΗΠΑ υποστηρίζουν τη δημιουργία προγραμμάτων εσωτερικών απειλών. Ωστόσο, συχνά επιβάλλουν μόνο ελάχιστα πρότυπα παρακολούθησης. Βασικό εμπόδιο στην πρόοδο είναι η δυσκολία ενσωμάτωσης κοινωνικοτεχνικών δεικτών, όπως ψυχολογικοί και οργανωτικοί παράγοντες, που παρέχουν πληρέστερη κατανόηση των πιθανών κινδύνων. Αυτή η έρευνα, επομένως, στοχεύει στην ανάπτυξη ενός πλαισίου για αυτούς τους δείκτες, που αποτυπώνονται στην οντολογία SOFIT, το οποίο περιλαμβάνει τόσο τεχνικούς όσο και ανθρώπινους παράγοντες, ενισχύοντας μια προληπτική και όχι αντιδραστική προσέγγιση για την ανίχνευση εσωτερικών απειλών</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26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https://www.securonix.com/blog/shifting-perceptions-of-insider-threats-vs-external-cyber-attacks/ </a:t>
            </a:r>
          </a:p>
          <a:p>
            <a:endParaRPr lang="en-GB"/>
          </a:p>
          <a:p>
            <a:r>
              <a:rPr lang="el"/>
              <a:t>Η Έκθεση Εσωτερικών Απειλών 2024 από την Cybersecurity Insiders, που ανατέθηκε από τη Securonix, αποκαλύπτει μια αυξανόμενη ανησυχία μεταξύ των επαγγελματιών της κυβερνοασφάλειας σχετικά με τις εσωτερικές απειλές, με το 53% να θεωρεί ότι είναι πιο δύσκολο να εντοπιστούν από τις εξωτερικές επιθέσεις - μια σημαντική αύξηση τα τελευταία χρόνια. Αυτή η αλλαγή υπογραμμίζει την ανάγκη για προηγμένες, πολυεπίπεδες στρατηγικές ανίχνευσης εσωτερικών απειλών που επικεντρώνονται στην ανάλυση συμπεριφοράς των χρηστών για τη βελτίωση της ορατότητας της ασφάλειας. Οι εμπιστευτικοί χρήστες έχουν συχνά νόμιμη πρόσβαση σε συστήματα, γεγονός που τους επιτρέπει να παρακάμπτουν τις άμυνες εξωτερικών απειλών, καθιστώντας τον εντοπισμό ιδιαίτερα περίπλοκο. Τα κίνητρά τους, όπως το οικονομικό κέρδος ή η εκδίκηση, περιπλέκουν περαιτέρω το προφίλ απειλών, υπογραμμίζοντας την ανάγκη για εξελιγμένα μοντέλα ανίχνευσης απειλών.</a:t>
            </a:r>
          </a:p>
          <a:p>
            <a:r>
              <a:rPr lang="el"/>
              <a:t>Η άνοδος της απομακρυσμένης και υβριδικής εργασίας έχει επίσης θολώσει τα παραδοσιακά ασφαλή όρια, με τους εργαζόμενους να έχουν πρόσβαση σε ευαίσθητα δεδομένα από διάφορες, συχνά μη ασφαλείς, τοποθεσίες και συσκευές, προσθέτοντας πολυπλοκότητα στην παρακολούθηση και την επιβολή πρωτοκόλλων ασφαλείας. Παρά τις προσαρμογές στην υβριδική εργασία μετά την πανδημία, το 70% των επαγγελματιών στον τομέα της κυβερνοασφάλειας αναφέρει αυξημένη ανησυχία για εσωτερικούς κινδύνους στο πλαίσιο αυτών των στρατηγικών. Η εξισορρόπηση της ασφάλειας με το απόρρητο των εργαζομένων παραμένει κρίσιμη. Η έκθεση σημειώνει ότι το 66% των ερωτηθέντων ανησυχεί για το απόρρητο των χρηστών, τονίζοντας τη σημασία της ηθικής, διαφανούς παρακολούθησης.</a:t>
            </a:r>
          </a:p>
          <a:p>
            <a:r>
              <a:rPr lang="el"/>
              <a:t>Οι οργανισμοί αξιοποιούν όλο και περισσότερο την τεχνητή νοημοσύνη, τη μηχανική μάθηση και εργαλεία όπως το User and Entity Behavior Analytics (UEBA) και τα συστήματα Security Information and Event Management (SIEM) για τον εντοπισμό εσωτερικών απειλών. Ωστόσο, αυτές οι προηγμένες τεχνολογίες απαιτούν εξειδικευμένο προσωπικό, γεγονός που αποτελεί πρόκληση για ορισμένους οργανισμούς. Επιπλέον, καθώς βελτιώνονται οι εξωτερικές άμυνες, οι επιτιθέμενοι μπορεί να εκμεταλλευτούν εσωτερικά μονοπάτια, ακόμη και με τεχνικές τριπλού εκβιασμού, μια τακτική που το 76% των ερωτηθέντων παρατήρησε να αυξάνεται σε συχνότητα. Το εξελισσόμενο τοπίο εσωτερικών απειλών τονίζει την ανάγκη για μια ολοκληρωμένη προσέγγιση που συνδυάζει την τεχνολογία, τη συνεχή εκπαίδευση των εργαζομένων και την ισχυρή κουλτούρα ασφάλειας για την αποτελεσματική διαχείριση των εσωτερικών κινδύνων.</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70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err="1"/>
              <a:t>Όλα αυτά κοστίζουν χρόνο – συνολικά 85 ημέρες</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9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l" b="1" i="0">
                <a:solidFill>
                  <a:srgbClr val="323E48"/>
                </a:solidFill>
                <a:effectLst/>
                <a:latin typeface="Inter"/>
              </a:rPr>
              <a:t>1. Σκόπιμη</a:t>
            </a:r>
          </a:p>
          <a:p>
            <a:pPr algn="l"/>
            <a:r>
              <a:rPr lang="el" b="0" i="0">
                <a:solidFill>
                  <a:srgbClr val="000000"/>
                </a:solidFill>
                <a:effectLst/>
                <a:latin typeface="Inter"/>
              </a:rPr>
              <a:t>Μια σκόπιμη εσωτερική απειλή εμφανίζεται όταν ένα άτομο σκοπεύει να προκαλέσει σκόπιμα βλάβη σε έναν οργανισμό. Πολλές σκόπιμες εσωτερικές απειλές στοχεύουν να εκδικηθούν μια εταιρεία λόγω έλλειψης αναγνώρισης ή αποτυχίας να ανταποκριθεί στις προσδοκίες, όπως η μη λήψη ενός επιθυμητού μπόνους ή προαγωγής.</a:t>
            </a:r>
          </a:p>
          <a:p>
            <a:pPr algn="l"/>
            <a:r>
              <a:rPr lang="el" b="1" i="0">
                <a:solidFill>
                  <a:srgbClr val="323E48"/>
                </a:solidFill>
                <a:effectLst/>
                <a:latin typeface="Inter"/>
              </a:rPr>
              <a:t>2. Ακούσια</a:t>
            </a:r>
          </a:p>
          <a:p>
            <a:pPr algn="l"/>
            <a:r>
              <a:rPr lang="el" b="0" i="0">
                <a:solidFill>
                  <a:srgbClr val="000000"/>
                </a:solidFill>
                <a:effectLst/>
                <a:latin typeface="Inter"/>
              </a:rPr>
              <a:t>Μια ακούσια εσωτερική απειλή περιλαμβάνει απώλεια ή κλοπή δεδομένων ως αποτέλεσμα λάθους ή αμέλειας υπαλλήλου. Οι τυχαίες ακούσιες εσωτερικές απειλές συμβαίνουν λόγω ανθρώπινου λάθους και ατόμων που κάνουν λάθος που οδηγεί σε </a:t>
            </a:r>
            <a:r>
              <a:rPr lang="el" b="1" i="0" u="none" strike="noStrike">
                <a:solidFill>
                  <a:srgbClr val="333333"/>
                </a:solidFill>
                <a:effectLst/>
                <a:latin typeface="Inter"/>
                <a:hlinkClick r:id="rId3"/>
              </a:rPr>
              <a:t>διαρροή δεδομένων</a:t>
            </a:r>
            <a:r>
              <a:rPr lang="el" b="0" i="0">
                <a:solidFill>
                  <a:srgbClr val="000000"/>
                </a:solidFill>
                <a:effectLst/>
                <a:latin typeface="Inter"/>
              </a:rPr>
              <a:t>, επίθεση ασφαλείας ή κλοπή διαπιστευτηρίων. Οι τυχαίες διαρροές δεδομένων περιλαμβάνουν την αποστολή επιχειρηματικών πληροφοριών σε λάθος διεύθυνση email, το λανθασμένο κλικ σε κακόβουλους υπερσυνδέσμους ή το άνοιγμα κακόβουλων συνημμένων σε </a:t>
            </a:r>
            <a:r>
              <a:rPr lang="el" b="1" i="0" u="none" strike="noStrike">
                <a:solidFill>
                  <a:srgbClr val="333333"/>
                </a:solidFill>
                <a:effectLst/>
                <a:latin typeface="Inter"/>
                <a:hlinkClick r:id="rId4"/>
              </a:rPr>
              <a:t> μηνύματα ηλεκτρονικού ψαρέματος</a:t>
            </a:r>
            <a:r>
              <a:rPr lang="el" b="0" i="0">
                <a:solidFill>
                  <a:srgbClr val="000000"/>
                </a:solidFill>
                <a:effectLst/>
                <a:latin typeface="Inter"/>
              </a:rPr>
              <a:t> ή την αποτυχία αποτελεσματικής διαγραφής ή απόρριψης ευαίσθητων πληροφοριών. Αυτές οι απειλές μπορούν συχνά να αποφευχθούν ακολουθώντας τις βέλτιστες πρακτικές ασφαλείας.</a:t>
            </a:r>
          </a:p>
          <a:p>
            <a:pPr algn="l"/>
            <a:r>
              <a:rPr lang="el" b="0" i="0">
                <a:solidFill>
                  <a:srgbClr val="000000"/>
                </a:solidFill>
                <a:effectLst/>
                <a:latin typeface="Inter"/>
              </a:rPr>
              <a:t>Μια εξ αμελείας ακούσια εσωτερική απειλή εμφανίζεται μέσω απροσεξίας που οδηγεί στην έκθεση ενός οργανισμού σε μια απειλή. Για παράδειγμα, η παράβλεψη των πολιτικών ασφάλειας και πληροφορικής, η εσφαλμένη τοποθέτηση φορητών συσκευών αποθήκευσης, η χρήση αδύναμων κωδικών πρόσβασης και η παράβλεψη ενημερώσεων λογισμικού ή ενημερώσεων κώδικα ασφαλείας μπορεί να αφήσει τους οργανισμούς ευάλωτους σε κυβερνοεπίθεση.</a:t>
            </a:r>
          </a:p>
          <a:p>
            <a:pPr algn="l"/>
            <a:r>
              <a:rPr lang="el" b="1" i="0">
                <a:solidFill>
                  <a:srgbClr val="323E48"/>
                </a:solidFill>
                <a:effectLst/>
                <a:latin typeface="Inter"/>
              </a:rPr>
              <a:t>3. Απειλές τρίτων</a:t>
            </a:r>
          </a:p>
          <a:p>
            <a:pPr algn="l"/>
            <a:r>
              <a:rPr lang="el" b="0" i="0">
                <a:solidFill>
                  <a:srgbClr val="000000"/>
                </a:solidFill>
                <a:effectLst/>
                <a:latin typeface="Inter"/>
              </a:rPr>
              <a:t>Μια απειλή τρίτου μέρους είναι συνήθως ένας επιχειρηματικός συνεργάτης ή ανάδοχος που θέτει σε κίνδυνο την ασφάλεια ενός οργανισμού. Οι απειλές τρίτων μπορεί να είναι αποτέλεσμα αμέλειας ή κακόβουλης δραστηριότητας.</a:t>
            </a:r>
          </a:p>
          <a:p>
            <a:pPr algn="l"/>
            <a:r>
              <a:rPr lang="el" b="1" i="0">
                <a:solidFill>
                  <a:srgbClr val="323E48"/>
                </a:solidFill>
                <a:effectLst/>
                <a:latin typeface="Inter"/>
              </a:rPr>
              <a:t>4. Κακόβουλες απειλές</a:t>
            </a:r>
          </a:p>
          <a:p>
            <a:pPr algn="l"/>
            <a:r>
              <a:rPr lang="el" b="0" i="0">
                <a:solidFill>
                  <a:srgbClr val="000000"/>
                </a:solidFill>
                <a:effectLst/>
                <a:latin typeface="Inter"/>
              </a:rPr>
              <a:t>Μια κακόβουλη απειλή είναι μια μορφή σκόπιμης εσωτερικής απειλής που σκοπεύει να προκαλέσει βλάβη είτε για προσωπικό όφελος είτε ως πράξη εκδίκησης.</a:t>
            </a:r>
          </a:p>
          <a:p>
            <a:pPr algn="l"/>
            <a:r>
              <a:rPr lang="el" b="0" i="0">
                <a:solidFill>
                  <a:srgbClr val="000000"/>
                </a:solidFill>
                <a:effectLst/>
                <a:latin typeface="Inter"/>
              </a:rPr>
              <a:t>Οι κακόβουλες εσωτερικές απειλές στοχεύουν στη διαρροή ευαίσθητων δεδομένων, στην παρενόχληση διευθυντών εταιρειών, στη δολιοφθορά εταιρικού εξοπλισμού και συστημάτων ή στην κλοπή δεδομένων για να προσπαθήσουν να προωθήσουν την καριέρα τους. Πολλές από αυτές τις κακόβουλες απειλές έχουν οικονομικά κίνητρα, καθώς οι εργαζόμενοι κλέβουν εταιρικά δεδομένα για να τα πουλήσουν σε χάκερ, τρίτους οργανισμούς ή αντίπαλες εταιρείες.</a:t>
            </a:r>
          </a:p>
          <a:p>
            <a:pPr algn="l"/>
            <a:r>
              <a:rPr lang="el" b="1" i="0">
                <a:solidFill>
                  <a:srgbClr val="323E48"/>
                </a:solidFill>
                <a:effectLst/>
                <a:latin typeface="Inter"/>
              </a:rPr>
              <a:t>5. Συμπαιγνιακές απειλές</a:t>
            </a:r>
          </a:p>
          <a:p>
            <a:pPr algn="l"/>
            <a:r>
              <a:rPr lang="el" b="0" i="0">
                <a:solidFill>
                  <a:srgbClr val="000000"/>
                </a:solidFill>
                <a:effectLst/>
                <a:latin typeface="Inter"/>
              </a:rPr>
              <a:t>Μια συμπαιγνιακή απειλή είναι ένας τύπος κακόβουλης εσωτερικής απειλής, στην οποία ένα ή περισσότερα άτομα εσωτερικής απειλής συνεργάζονται με έναν εξωτερικό συνεργάτη για να θέσουν σε κίνδυνο τον οργανισμό τους. Οι συμπαιγνιακές εσωτερικές απειλές συχνά περιλαμβάνουν έναν εγκληματία στον κυβερνοχώρο που στρατολογεί έναν υπάλληλο για να κλέψει πνευματική ιδιοκτησία για λογαριασμό του για οικονομικό όφελος.</a:t>
            </a:r>
          </a:p>
          <a:p>
            <a:endParaRPr lang="en-GB"/>
          </a:p>
          <a:p>
            <a:pPr algn="l"/>
            <a:r>
              <a:rPr lang="el" b="0" i="0">
                <a:solidFill>
                  <a:srgbClr val="000000"/>
                </a:solidFill>
                <a:effectLst/>
                <a:latin typeface="Inter"/>
              </a:rPr>
              <a:t>Τα άτομα εσωτερικής απειλής χωρίζονται συνήθως σε δύο τύπους παραγόντων:</a:t>
            </a:r>
          </a:p>
          <a:p>
            <a:pPr algn="l">
              <a:buFont typeface="+mj-lt"/>
              <a:buAutoNum type="arabicPeriod"/>
            </a:pPr>
            <a:r>
              <a:rPr lang="el" b="1" i="0">
                <a:solidFill>
                  <a:srgbClr val="000000"/>
                </a:solidFill>
                <a:effectLst/>
                <a:latin typeface="Inter"/>
              </a:rPr>
              <a:t>Πιόνια</a:t>
            </a:r>
            <a:r>
              <a:rPr lang="el" b="0" i="0">
                <a:solidFill>
                  <a:srgbClr val="000000"/>
                </a:solidFill>
                <a:effectLst/>
                <a:latin typeface="Inter"/>
              </a:rPr>
              <a:t>: Τα πιόνια είναι υπάλληλοι της εταιρείας που χειραγωγούνται για να πραγματοποιήσουν κακόβουλη δραστηριότητα, όπως η αποκάλυψη των διαπιστευτηρίων χρήστη τους ή η λήψη κακόβουλου λογισμικού. Τα πιόνια συχνά στοχοποιούνται από επιτιθέμενους μέσω </a:t>
            </a:r>
            <a:r>
              <a:rPr lang="el" b="1" i="0" u="none" strike="noStrike">
                <a:solidFill>
                  <a:srgbClr val="333333"/>
                </a:solidFill>
                <a:effectLst/>
                <a:latin typeface="Inter"/>
                <a:hlinkClick r:id="rId5"/>
              </a:rPr>
              <a:t>εκστρατειών κοινωνικής μηχανικής</a:t>
            </a:r>
            <a:r>
              <a:rPr lang="el" b="0" i="0">
                <a:solidFill>
                  <a:srgbClr val="000000"/>
                </a:solidFill>
                <a:effectLst/>
                <a:latin typeface="Inter"/>
              </a:rPr>
              <a:t> ή </a:t>
            </a:r>
            <a:r>
              <a:rPr lang="el" b="1" i="0" u="none" strike="noStrike">
                <a:solidFill>
                  <a:srgbClr val="333333"/>
                </a:solidFill>
                <a:effectLst/>
                <a:latin typeface="Inter"/>
                <a:hlinkClick r:id="rId6"/>
              </a:rPr>
              <a:t>spear-phishing</a:t>
            </a:r>
            <a:r>
              <a:rPr lang="el" b="0" i="0">
                <a:solidFill>
                  <a:srgbClr val="000000"/>
                </a:solidFill>
                <a:effectLst/>
                <a:latin typeface="Inter"/>
              </a:rPr>
              <a:t>.</a:t>
            </a:r>
          </a:p>
          <a:p>
            <a:pPr algn="l">
              <a:buFont typeface="+mj-lt"/>
              <a:buAutoNum type="arabicPeriod"/>
            </a:pPr>
            <a:r>
              <a:rPr lang="el" b="1" i="0" err="1">
                <a:solidFill>
                  <a:srgbClr val="000000"/>
                </a:solidFill>
                <a:effectLst/>
                <a:latin typeface="Inter"/>
              </a:rPr>
              <a:t>Turncloaks</a:t>
            </a:r>
            <a:r>
              <a:rPr lang="el" b="0" i="0">
                <a:solidFill>
                  <a:srgbClr val="000000"/>
                </a:solidFill>
                <a:effectLst/>
                <a:latin typeface="Inter"/>
              </a:rPr>
              <a:t>: Ένας turncloak είναι ένας εργαζόμενος που στρέφεται ενεργά εναντίον του εργοδότη του. Οι μανδύες συχνά ενεργούν για να κερδίσουν οικονομικά ή να προκαλέσουν βλάβη σε έναν οργανισμό. Ωστόσο, οι γυριστοί μανδύες περιλαμβάνουν επίσης πληροφοριοδότες, οι οποίοι χρησιμεύουν για να επιστήσουν την προσοχή του κοινού στις αποτυχίες του εργοδότη τους.</a:t>
            </a:r>
          </a:p>
          <a:p>
            <a:pPr algn="l"/>
            <a:r>
              <a:rPr lang="en-GB" b="0" i="0">
                <a:solidFill>
                  <a:srgbClr val="000000"/>
                </a:solidFill>
                <a:effectLst/>
                <a:latin typeface="Inter"/>
              </a:rPr>
              <a:t> </a:t>
            </a:r>
          </a:p>
          <a:p>
            <a:pPr algn="l"/>
            <a:r>
              <a:rPr lang="el" b="0" i="0">
                <a:solidFill>
                  <a:srgbClr val="000000"/>
                </a:solidFill>
                <a:effectLst/>
                <a:latin typeface="Inter"/>
              </a:rPr>
              <a:t>Πρόσθετα άτομα εσωτερικής απειλής περιλαμβάνουν:</a:t>
            </a:r>
            <a:br>
              <a:rPr lang="en-GB" b="0" i="0">
                <a:solidFill>
                  <a:srgbClr val="000000"/>
                </a:solidFill>
                <a:effectLst/>
                <a:latin typeface="Inter"/>
              </a:rPr>
            </a:br>
            <a:endParaRPr lang="en-GB" b="0" i="0">
              <a:solidFill>
                <a:srgbClr val="000000"/>
              </a:solidFill>
              <a:effectLst/>
              <a:latin typeface="Inter"/>
            </a:endParaRPr>
          </a:p>
          <a:p>
            <a:pPr algn="l">
              <a:buFont typeface="+mj-lt"/>
              <a:buAutoNum type="arabicPeriod"/>
            </a:pPr>
            <a:r>
              <a:rPr lang="el" b="1" i="0">
                <a:solidFill>
                  <a:srgbClr val="000000"/>
                </a:solidFill>
                <a:effectLst/>
                <a:latin typeface="Inter"/>
              </a:rPr>
              <a:t>Συνεργάτες</a:t>
            </a:r>
            <a:r>
              <a:rPr lang="el" b="0" i="0">
                <a:solidFill>
                  <a:srgbClr val="000000"/>
                </a:solidFill>
                <a:effectLst/>
                <a:latin typeface="Inter"/>
              </a:rPr>
              <a:t>: Συνεργάτης είναι ένας υπάλληλος που συνεργάζεται με έναν εγκληματία στον κυβερνοχώρο και χρησιμοποιεί την εξουσιοδοτημένη πρόσβασή του για να κλέψει ευαίσθητα δεδομένα, όπως πληροφορίες πελατών ή πνευματική ιδιοκτησία. Οι συνεργάτες έχουν συνήθως οικονομικά κίνητρα ή αποκαλύπτουν πληροφορίες για να διαταράξουν τις επιχειρηματικές δραστηριότητες. </a:t>
            </a:r>
          </a:p>
          <a:p>
            <a:pPr algn="l">
              <a:buFont typeface="+mj-lt"/>
              <a:buAutoNum type="arabicPeriod"/>
            </a:pPr>
            <a:r>
              <a:rPr lang="el" b="1" i="0">
                <a:solidFill>
                  <a:srgbClr val="000000"/>
                </a:solidFill>
                <a:effectLst/>
                <a:latin typeface="Inter"/>
              </a:rPr>
              <a:t>Χαζομάρες</a:t>
            </a:r>
            <a:r>
              <a:rPr lang="el" b="0" i="0">
                <a:solidFill>
                  <a:srgbClr val="000000"/>
                </a:solidFill>
                <a:effectLst/>
                <a:latin typeface="Inter"/>
              </a:rPr>
              <a:t>: Ένας χαζός είναι ένας υπάλληλος που πιστεύει ότι εξαιρείται από τις πολιτικές ασφαλείας του οργανισμού του και τις παρακάμπτει. Είτε λόγω ευκολίας είτε λόγω ανικανότητας, οι ενέργειες των χαζομάρων έχουν ως αποτέλεσμα τα δεδομένα και οι πόροι να μην είναι ασφαλείς, γεγονός που παρέχει στους εισβολείς εύκολη πρόσβαση.</a:t>
            </a:r>
          </a:p>
          <a:p>
            <a:pPr algn="l">
              <a:buFont typeface="+mj-lt"/>
              <a:buAutoNum type="arabicPeriod"/>
            </a:pPr>
            <a:r>
              <a:rPr lang="el" b="1" i="0">
                <a:solidFill>
                  <a:srgbClr val="000000"/>
                </a:solidFill>
                <a:effectLst/>
                <a:latin typeface="Inter"/>
              </a:rPr>
              <a:t>Μοναχικός λύκος</a:t>
            </a:r>
            <a:r>
              <a:rPr lang="el" b="0" i="0">
                <a:solidFill>
                  <a:srgbClr val="000000"/>
                </a:solidFill>
                <a:effectLst/>
                <a:latin typeface="Inter"/>
              </a:rPr>
              <a:t>: Οι επιτιθέμενοι μοναχικοί λύκοι εργάζονται μόνοι τους για να χακάρουν οργανισμούς ή να αναζητήσουν τρωτά σημεία στον κώδικα και το λογισμικό. Συχνά επιδιώκουν να αποκτήσουν αυξημένα επίπεδα προνομίων, όπως κωδικούς πρόσβασης λογαριασμού διαχειριστή βάσης δεδομένων ή συστήματος, που τους επιτρέπουν να αποκτήσουν πρόσβαση σε πιο ευαίσθητες πληροφορίες.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867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b="0" i="0">
                <a:solidFill>
                  <a:srgbClr val="000000"/>
                </a:solidFill>
                <a:effectLst/>
                <a:latin typeface="Inter"/>
              </a:rPr>
              <a:t>Το 2021, η Juliana Barile, υπάλληλος σε μια άγνωστη πιστωτική ένωση στη Νέα Υόρκη, </a:t>
            </a:r>
            <a:r>
              <a:rPr lang="el" b="1" i="0" u="none" strike="noStrike">
                <a:solidFill>
                  <a:srgbClr val="333333"/>
                </a:solidFill>
                <a:effectLst/>
                <a:latin typeface="Inter"/>
                <a:hlinkClick r:id="rId3"/>
              </a:rPr>
              <a:t>αποφάσισε να πάρει εκδίκηση</a:t>
            </a:r>
            <a:r>
              <a:rPr lang="el" b="0" i="0">
                <a:solidFill>
                  <a:srgbClr val="000000"/>
                </a:solidFill>
                <a:effectLst/>
                <a:latin typeface="Inter"/>
              </a:rPr>
              <a:t> μετά την απόλυσή της από τη δουλειά της. Η ομάδα πληροφορικής δεν παρείχε αμέσως την πρόσβασή της σε ευαίσθητα συστήματα μετά τον τερματισμό. Έτσι, μέσα σε 40 λεπτά, η κ. Barile διέγραψε πάνω από 21 GB δεδομένων που περιελάμβαναν 3.500 καταλόγους και 20.000 αρχεία. Μερικά από τα διαγραμμένα αρχεία ήταν λογισμικό anti-ransomware και εφαρμογές στεγαστικών δανείων. Ήταν επίσης σε θέση να έχει πρόσβαση στα πρακτικά του διοικητικού συμβουλίου και σε άλλες ευαίσθητες πληροφορίες.</a:t>
            </a:r>
          </a:p>
          <a:p>
            <a:endParaRPr lang="en-GB" b="0" i="0">
              <a:solidFill>
                <a:srgbClr val="000000"/>
              </a:solidFill>
              <a:effectLst/>
              <a:latin typeface="Inter"/>
            </a:endParaRPr>
          </a:p>
          <a:p>
            <a:pPr algn="l"/>
            <a:r>
              <a:rPr lang="el" b="1" i="0">
                <a:solidFill>
                  <a:srgbClr val="323E48"/>
                </a:solidFill>
                <a:effectLst/>
                <a:latin typeface="Inter"/>
              </a:rPr>
              <a:t>2. Ένα εσωτερικό σφάλμα οδηγεί τα δεδομένα των οδηγών του Τέξας στα χέρια ενός χάκερ</a:t>
            </a:r>
          </a:p>
          <a:p>
            <a:pPr algn="l"/>
            <a:r>
              <a:rPr lang="el" b="0" i="0">
                <a:solidFill>
                  <a:srgbClr val="000000"/>
                </a:solidFill>
                <a:effectLst/>
                <a:latin typeface="Inter"/>
              </a:rPr>
              <a:t>Ένας υπάλληλος της εταιρείας τεχνολογίας Vertafore αποθήκευσε τα δεδομένα των οδηγών του Τέξας σε μια μη ασφαλή τοποθεσία εκτός έδρας, αφήνοντάς τα ευάλωτα σε παραβίαση. Η τυχαία διαρροή επηρέασε 27.7 εκατομμύρια αρχεία. Παρόλο που η παραβίαση δεν αφορούσε ούτε οικονομικά δεδομένα ούτε δεδομένα κοινωνικής ασφάλισης, η Vertafore κατέληξε να καλύψει το κόστος της </a:t>
            </a:r>
            <a:r>
              <a:rPr lang="el" b="1" i="0" u="none" strike="noStrike">
                <a:solidFill>
                  <a:srgbClr val="333333"/>
                </a:solidFill>
                <a:effectLst/>
                <a:latin typeface="Inter"/>
                <a:hlinkClick r:id="rId4"/>
              </a:rPr>
              <a:t>απόκρισης σε περιστατικά</a:t>
            </a:r>
            <a:r>
              <a:rPr lang="el" b="0" i="0">
                <a:solidFill>
                  <a:srgbClr val="000000"/>
                </a:solidFill>
                <a:effectLst/>
                <a:latin typeface="Inter"/>
              </a:rPr>
              <a:t> - και  ως αποτέλεσμα </a:t>
            </a:r>
            <a:r>
              <a:rPr lang="el" b="1" i="0" u="none" strike="noStrike">
                <a:solidFill>
                  <a:srgbClr val="333333"/>
                </a:solidFill>
                <a:effectLst/>
                <a:latin typeface="Inter"/>
                <a:hlinkClick r:id="rId5"/>
              </a:rPr>
              <a:t>αντιμετωπίζει ομαδική αγωγή.</a:t>
            </a:r>
          </a:p>
          <a:p>
            <a:pPr algn="l"/>
            <a:r>
              <a:rPr lang="el" b="1" i="0">
                <a:solidFill>
                  <a:srgbClr val="323E48"/>
                </a:solidFill>
                <a:effectLst/>
                <a:latin typeface="Inter"/>
              </a:rPr>
              <a:t>3. Τα αρχεία της πόλης του Ντάλας διαγράφηκαν λόγω λάθους εκ των έσω</a:t>
            </a:r>
          </a:p>
          <a:p>
            <a:pPr algn="l"/>
            <a:r>
              <a:rPr lang="el" b="0" i="0">
                <a:solidFill>
                  <a:srgbClr val="000000"/>
                </a:solidFill>
                <a:effectLst/>
                <a:latin typeface="Inter"/>
              </a:rPr>
              <a:t>Ένας λανθασμένος αλλά προφανώς αθώος υπάλληλος της πόλης του Ντάλας απολύθηκε αφού ανακαλύφθηκε ότι είχαν διαγράψει περισσότερα </a:t>
            </a:r>
            <a:r>
              <a:rPr lang="el" b="1" i="0" u="none" strike="noStrike">
                <a:solidFill>
                  <a:srgbClr val="333333"/>
                </a:solidFill>
                <a:effectLst/>
                <a:latin typeface="Inter"/>
                <a:hlinkClick r:id="rId6"/>
              </a:rPr>
              <a:t>από 22 TB δεδομένων μεταξύ 2018 και 2021.</a:t>
            </a:r>
            <a:r>
              <a:rPr lang="el" b="0" i="0">
                <a:solidFill>
                  <a:srgbClr val="000000"/>
                </a:solidFill>
                <a:effectLst/>
                <a:latin typeface="Inter"/>
              </a:rPr>
              <a:t> Μεταξύ των κατεστραμμένων αρχείων ήταν 13 TB βίντεο, φωτογραφίες και σημειώσεις υποθέσεων που ανήκαν στο αστυνομικό τμήμα του Ντάλας. Η έρευνα αποκάλυψε ότι το περιστατικό δεν ήταν κακόβουλη επίθεση. Ο υπάλληλος απλώς απέτυχε να ακολουθήσει εσωτερικές διαδικασίες κατά τη μεταφορά αρχείων.</a:t>
            </a:r>
          </a:p>
          <a:p>
            <a:endParaRPr lang="en-GB" b="0" i="0">
              <a:solidFill>
                <a:srgbClr val="000000"/>
              </a:solidFill>
              <a:effectLst/>
              <a:latin typeface="Inter"/>
            </a:endParaRPr>
          </a:p>
          <a:p>
            <a:endParaRPr lang="en-GB" b="0" i="0">
              <a:solidFill>
                <a:srgbClr val="000000"/>
              </a:solidFill>
              <a:effectLst/>
              <a:latin typeface="Inter"/>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6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l" b="1" i="0">
                <a:solidFill>
                  <a:srgbClr val="777777"/>
                </a:solidFill>
                <a:effectLst/>
                <a:latin typeface="Open Sans" panose="020B0606030504020204" pitchFamily="34" charset="0"/>
              </a:rPr>
              <a:t>Η τυχαία εσωτερική απειλή </a:t>
            </a:r>
            <a:r>
              <a:rPr lang="el" b="0" i="0">
                <a:solidFill>
                  <a:srgbClr val="777777"/>
                </a:solidFill>
                <a:effectLst/>
                <a:latin typeface="Open Sans" panose="020B0606030504020204" pitchFamily="34" charset="0"/>
              </a:rPr>
              <a:t>συμβαίνει όταν οι ενέργειες ενός υπαλλήλου οδηγούν σε ζημιά σε ένα σύστημα ή δίκτυο, απώλεια κρίσιμων ή ευαίσθητων δεδομένων ή ακόμα και όταν ένας εξυπηρετικός υπάλληλος κρατά μια πόρτα ανοιχτή για έναν χάκερ να εισέλθει σε ένα ασφαλές κτίριο. Αυτά τα περιστατικά μπορεί να συμβούν με μηδενική κακόβουλη πρόθεση, καθιστώντας τα περιστατικά τυχαία, αλλά εξακολουθούν να είναι πολύ επιζήμια για την εν λόγω εταιρεία.</a:t>
            </a:r>
          </a:p>
          <a:p>
            <a:pPr algn="l"/>
            <a:r>
              <a:rPr lang="el" b="0" i="0">
                <a:solidFill>
                  <a:srgbClr val="777777"/>
                </a:solidFill>
                <a:effectLst/>
                <a:latin typeface="Open Sans" panose="020B0606030504020204" pitchFamily="34" charset="0"/>
              </a:rPr>
              <a:t>Παραδείγματα περιλαμβάνουν: ένας υπάλληλος διαγράφει κατά λάθος ένα σημαντικό έγγραφο, ένας υπάλληλος πέφτει θύμα επίθεσης </a:t>
            </a:r>
            <a:r>
              <a:rPr lang="el" b="0" i="0" u="none" strike="noStrike">
                <a:solidFill>
                  <a:srgbClr val="6498AC"/>
                </a:solidFill>
                <a:effectLst/>
                <a:latin typeface="Open Sans" panose="020B0606030504020204" pitchFamily="34" charset="0"/>
                <a:hlinkClick r:id="rId3"/>
              </a:rPr>
              <a:t>spear-phishing</a:t>
            </a:r>
            <a:r>
              <a:rPr lang="el" b="0" i="0">
                <a:solidFill>
                  <a:srgbClr val="777777"/>
                </a:solidFill>
                <a:effectLst/>
                <a:latin typeface="Open Sans" panose="020B0606030504020204" pitchFamily="34" charset="0"/>
              </a:rPr>
              <a:t> που εισάγει ransomware στο δίκτυο μιας εταιρείας και όταν ένας υπάλληλος μοιράζεται κατά λάθος περισσότερες πληροφορίες με έναν πελάτη ή 3ο μέρος από ό,τι του επιτρέπεται από το νόμο.</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956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err="1"/>
              <a:t>Το Amoutns δεν είναι τόσο σημαντικό – πώς μετράτε την απώλεια φήμης..</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7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err="1"/>
              <a:t>Ποια είναι η πιθανότητα να αποφευχθούν όλα αυτά χωρίς ένα συστηματικό εκπαιδευτικό πρόγραμμα; Δεξιά...</a:t>
            </a:r>
          </a:p>
          <a:p>
            <a:r>
              <a:rPr lang="el" err="1"/>
              <a:t>Η ανίχνευση και ο μετριασμός έρχονται πολύ αργά – ο μόνος τρόπος για να μειωθούν αυτοί οι παράγοντες κινδύνου είναι η αλλαγή συμπεριφοράς.</a:t>
            </a:r>
          </a:p>
          <a:p>
            <a:endParaRPr lang="de-DE"/>
          </a:p>
          <a:p>
            <a:r>
              <a:rPr lang="el"/>
              <a:t>ΚΑΤΑΝΟΗΣΗ ΚΑΙ ΕΦΑΡΜΟΓΗ – επίγνωση + πρόθεση/συμπεριφορά.</a:t>
            </a:r>
          </a:p>
          <a:p>
            <a:r>
              <a:rPr lang="el"/>
              <a:t>ΕΝΗΜΕΡΩΣΗ του τελικού χρήστη παντού.</a:t>
            </a:r>
          </a:p>
          <a:p>
            <a:r>
              <a:rPr lang="el"/>
              <a:t>Το τελευταίο σημείο είναι ότι πρέπει να φροντίσει ο διαχειριστής πληροφορικής.</a:t>
            </a:r>
          </a:p>
          <a:p>
            <a:r>
              <a:rPr lang="el"/>
              <a:t>Η ξεκούραση είναι συμμόρφωση και προσκόλληση, επίγνωση, πρόθεση, συμπεριφορά, συνήθειες.</a:t>
            </a:r>
          </a:p>
          <a:p>
            <a:r>
              <a:rPr lang="el"/>
              <a:t>Όλα τα πράγματα.</a:t>
            </a:r>
          </a:p>
          <a:p>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86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a:t>Όλα αυτά τα βήματα συμβαίνουν αφού κάποιος αποφάσισε π.χ. να διαρρεύσει δεδομένα. – Όταν πρόκειται για κακόβουλους εμπιστευτικούς χρήστες, όλα αυτά αφορούν τις συνέπειες της ύπαρξής τους, όχι την αποτροπή τους.</a:t>
            </a:r>
          </a:p>
          <a:p>
            <a:r>
              <a:rPr lang="el"/>
              <a:t>Ο χρόνος χάνεται λόγω της επικοινωνίας και της οργάνωσης, διαμορφώνοντας τη διαδικασία μιας απάντησης και όχι τις ίδιες τις πράξεις. – Σε σύγκριση με τις κυβερνοεπιθέσεις που βασίζονται σε «ξένους», συνήθως δεν υπάρχει εγχειρίδιο.</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764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Η παραβίαση δεδομένων στην Star Health and Allied Insurance Company έχει εγείρει σοβαρές ανησυχίες σχετικά με τις εσωτερικές απειλές και την ασφάλεια των δεδομένων. Ένας υπάλληλος φέρεται να πρόσφερε παράνομη πρόσβαση στα ιατρικά αρχεία πελατών της εταιρείας για 43,000 δολάρια, κλιμακώνοντας αργότερα την τιμή στα 150,000 δολάρια. Ωστόσο, ο αγοραστής εξέθεσε το οικόπεδο, οδηγώντας σε περαιτέρω επιπτώσεις. Τον Σεπτέμβριο του 2024, ένας κυβερνοεγκληματίας με το ψευδώνυμο "xenZen" ανακοίνωσε στο Telegram την πλήρη διαρροή περισσότερων από 31 εκατομμυρίων αρχείων πελατών, συμπεριλαμβανομένων προσωπικών και ευαίσθητων ιατρικών πληροφοριών, συνολικού ύψους 7,24 terabyte. Η παραβίαση οδήγησε σε πτώση της μετοχής κατά 1.7%, ωθώντας την Star Health να ξεκινήσει μια ανεξάρτητη ιατροδικαστική έρευνα εν μέσω υποψιών για εμπλοκή από τον CISO της εταιρείας. Η Star Health, χαρακτηρίζοντας το περιστατικό ως στοχευμένη κυβερνοεπίθεση, δεσμεύτηκε για διαφάνεια σε συνεργασία με τις αρχές. Η παραβίαση υπογραμμίζει τις ρυθμιστικές προκλήσεις που θέτουν πλατφόρμες όπως το Telegram, όπου τέτοια ευαίσθητα δεδομένα μπορούν να διαρρεύσουν γρήγορα.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37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rtl="0"/>
            <a:r>
              <a:rPr lang="el" b="0" i="0">
                <a:solidFill>
                  <a:srgbClr val="444746"/>
                </a:solidFill>
                <a:effectLst/>
                <a:latin typeface="Google Sans"/>
              </a:rPr>
              <a:t>Θα ήταν απαραίτητο να περιγραφεί το τρίγωνο της απάτης; Kassem, R., &amp; Higson, Α. (2012). Το νέο μοντέλο του τριγώνου της απάτης. Περιοδικό αναδυόμενων τάσεων στα οικονομικά και τις επιστήμες διαχείρισης, 3(3), 191-195.</a:t>
            </a:r>
          </a:p>
          <a:p>
            <a:br>
              <a:rPr lang="en-GB"/>
            </a:br>
            <a:r>
              <a:rPr lang="el" b="0" i="0" err="1">
                <a:solidFill>
                  <a:srgbClr val="222222"/>
                </a:solidFill>
                <a:effectLst/>
                <a:latin typeface="Arial" panose="020B0604020202020204" pitchFamily="34" charset="0"/>
              </a:rPr>
              <a:t>Ruankaew, Τ. (2016). Πέρα από το διαμάντι της απάτης. </a:t>
            </a:r>
            <a:r>
              <a:rPr lang="el" b="0" i="1">
                <a:solidFill>
                  <a:srgbClr val="222222"/>
                </a:solidFill>
                <a:effectLst/>
                <a:latin typeface="Arial" panose="020B0604020202020204" pitchFamily="34" charset="0"/>
              </a:rPr>
              <a:t>Διεθνές Περιοδικό Διοίκησης Επιχειρήσεων &amp; Οικονομικής Έρευνας</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7</a:t>
            </a:r>
            <a:r>
              <a:rPr lang="el" b="0" i="0">
                <a:solidFill>
                  <a:srgbClr val="222222"/>
                </a:solidFill>
                <a:effectLst/>
                <a:latin typeface="Arial" panose="020B0604020202020204" pitchFamily="34" charset="0"/>
              </a:rPr>
              <a:t>(1), 474-476.</a:t>
            </a:r>
          </a:p>
          <a:p>
            <a:endParaRPr lang="en-GB" b="0" i="0">
              <a:solidFill>
                <a:srgbClr val="222222"/>
              </a:solidFill>
              <a:effectLst/>
              <a:latin typeface="Arial" panose="020B0604020202020204" pitchFamily="34" charset="0"/>
            </a:endParaRPr>
          </a:p>
          <a:p>
            <a:r>
              <a:rPr lang="el"/>
              <a:t>Ευκαιρία</a:t>
            </a:r>
          </a:p>
          <a:p>
            <a:r>
              <a:rPr lang="el"/>
              <a:t>Αν κάποιος μιλάει για κλοπή, πρέπει να υπάρχει κάτι να κλέψει και τρόπος να το κλέψει. Οτιδήποτε έχει αξία είναι κάτι που πρέπει να κλέψεις. Οποιαδήποτε αδυναμία σε ένα σύστημα —για παράδειγμα, η έλλειψη εποπτείας— είναι ένας τρόπος κλοπής. Από τα τρία στοιχεία του Τριγώνου της Απάτης, η ευκαιρία είναι συχνά δύσκολο να εντοπιστεί, αλλά αρκετά εύκολο να ελεγχθεί μέσω οργανωτικών ή διαδικαστικών αλλαγών.</a:t>
            </a:r>
          </a:p>
          <a:p>
            <a:endParaRPr lang="en-GB"/>
          </a:p>
          <a:p>
            <a:r>
              <a:rPr lang="el"/>
              <a:t>Πίεση</a:t>
            </a:r>
          </a:p>
          <a:p>
            <a:r>
              <a:rPr lang="el"/>
              <a:t>Η πίεση σε αυτή την περίπτωση είναι ένας άλλος τρόπος να πούμε κίνητρο. Τι είναι αυτό στη ζωή κάποιου που τον οδηγεί στη διάπραξη απάτης; Η πίεση μερικές φορές περιλαμβάνει προσωπικές καταστάσεις που δημιουργούν ζήτηση για περισσότερα χρήματα. Τέτοιες καταστάσεις μπορεί να περιλαμβάνουν κακίες όπως η χρήση ναρκωτικών ή ο τζόγος ή απλώς γεγονότα της ζωής όπως ένας σύζυγος που χάνει τη δουλειά του. Άλλες φορές, η πίεση προκύπτει από προβλήματα στη δουλειά. Οι μη ρεαλιστικοί στόχοι επιδόσεων μπορεί να αποτελέσουν το κίνητρο για τη διάπραξη απάτης.</a:t>
            </a:r>
          </a:p>
          <a:p>
            <a:endParaRPr lang="en-GB"/>
          </a:p>
          <a:p>
            <a:r>
              <a:rPr lang="el"/>
              <a:t>Εξορθολογισμός</a:t>
            </a:r>
          </a:p>
          <a:p>
            <a:r>
              <a:rPr lang="el"/>
              <a:t>Υπάρχουν δύο πτυχές στον εξορθολογισμό: Πρώτον, ο απατεώνας πρέπει να καταλήξει στο συμπέρασμα ότι το κέρδος που θα πραγματοποιηθεί από μια δόλια δραστηριότητα υπερτερεί της δυνατότητας εντοπισμού. Δεύτερον, ο απατεώνας πρέπει να δικαιολογήσει την απάτη. Η αιτιολόγηση μπορεί να σχετίζεται με τη δυσαρέσκεια από την εργασία ή το αντιληπτό δικαίωμα, ή την τρέχουσα πρόθεση να ολοκληρωθεί το θύμα κάποια στιγμή στο μέλλον ή να σώσει την οικογένεια, τα υπάρχοντα ή την κατάστασή του. Ο εξορθολογισμός διακρίνεται από την παρατήρηση των σχολίων ή των στάσεων του απατεώνα.</a:t>
            </a:r>
          </a:p>
          <a:p>
            <a:endParaRPr lang="en-GB"/>
          </a:p>
          <a:p>
            <a:r>
              <a:rPr lang="el"/>
              <a:t>Το διαμάντι της απάτης</a:t>
            </a:r>
          </a:p>
          <a:p>
            <a:r>
              <a:rPr lang="el"/>
              <a:t>Δυνατότητα</a:t>
            </a:r>
          </a:p>
          <a:p>
            <a:r>
              <a:rPr lang="el"/>
              <a:t>Το Fraud Diamond, μια νεότερη θεωρία απάτης που προτάθηκε από τους David T. Wolfe και Dana R. Hermanson, υποστηρίζει ότι πρέπει επίσης να ληφθεί υπόψη η ικανότητα του απατεώνα. Ο απατεώνας, λέγεται, πρέπει να έχει τα απαιτούμενα χαρακτηριστικά (π.χ. απληστία, αδυναμία χαρακτήρα, υπερβολική υπερηφάνεια, ανεντιμότητα κ.λπ.) και ικανότητες (π.χ. γνώση διαδικασιών και ελέγχων) για να διαπράξει πραγματικά την απάτη. Μπορεί να υποστηριχθεί, ωστόσο, ότι τα χαρακτηριστικά είναι συστατικά της πίεσης και ότι οι ικανότητες είναι παράγοντες ευκαιρίας.</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39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Το "Exposing the Darkness Within" παρέχει μια εκτενή ανασκόπηση του τρόπου με τον οποίο τα σκοτεινά χαρακτηριστικά της προσωπικότητας - συγκεκριμένα, η Σκοτεινή Τριάδα (ναρκισσισμός, μακιαβελισμός και ψυχοπάθεια) - συνδέονται με συμπεριφορές εσωτερικής απειλής σε περιβάλλοντα κυβερνοασφάλειας. Αυτά τα χαρακτηριστικά, που χαρακτηρίζονται από δικαίωμα, χειραγώγηση και παρορμητική βλάβη, έχουν δείξει διακριτά μοτίβα συσχέτισης τόσο με κακόβουλες όσο και με μη κακόβουλες εσωτερικές απειλές. Ο ναρκισσισμός, για παράδειγμα, συνδέεται με τάσεις αυτοπροβολής και μετατόπισης ευθυνών, ενώ ο μακιαβελισμός αντανακλά στρατηγική χειραγώγηση και ανήθικες απόψεις και η ψυχοπάθεια συνδέεται με την παρορμητικότητα και την έλλειψη ενσυναίσθησης. Τα στατιστικά ευρήματα δείχνουν ότι ο μακιαβελισμός και η ψυχοπάθεια έχουν σημαντική θετική σχέση με κακόβουλες εσωτερικές απειλές, ενώ χαρακτηριστικά όπως ο ναρκισσισμός παρουσιάζουν ασθενέστερες συσχετίσεις </a:t>
            </a:r>
          </a:p>
          <a:p>
            <a:r>
              <a:rPr lang="el"/>
              <a:t>Οι ειδικοί σε θέματα (ΜΜΕ) βαθμολόγησαν διάφορα σκοτεινά χαρακτηριστικά ως προς τη συνάφεια με τους ρόλους στον κυβερνοχώρο, σημειώνοντας ότι χαρακτηριστικά όπως ο μακιαβελισμός και η ψυχοπάθεια προβλέπουν τόσο κακόβουλους όσο και μη κακόβουλους κινδύνους. Αντίθετα, χαρακτηριστικά όπως η επιμέλεια (μέσος όρος -1,71, SD ,49) βρέθηκαν να συσχετίζονται αρνητικά με μη κακόβουλες απειλές, υποδηλώνοντας ότι ορισμένα «σκοτεινά» χαρακτηριστικά μπορεί, σε συγκεκριμένα πλαίσια, να προβλέπουν θετικές επιδόσεις στον κυβερνοχώρο. Αυτά τα ευρήματα υποδηλώνουν ότι η ενσωμάτωση αξιολογήσεων προσωπικότητας που εστιάζουν σε σκοτεινά χαρακτηριστικά θα μπορούσε να βελτιώσει τον εντοπισμό εσωτερικών απειλών, αλλά τα ακριβή εργαλεία μέτρησης προσαρμοσμένα σε συγκεκριμένους κινδύνους για την ασφάλεια στον κυβερνοχώρο είναι απαραίτητα για πρακτική εφαρμογή. Συνολικά, η έρευνα υποστηρίζει τη χρήση μιας διαφοροποιημένης προσέγγισης στην παρακολούθηση των σκοτεινών χαρακτηριστικών για την ενίσχυση της οργανωτικής κυβερνοασφάλειας και την αποτελεσματική μείωση των εσωτερικών απειλών</a:t>
            </a:r>
          </a:p>
          <a:p>
            <a:endParaRPr lang="en-GB"/>
          </a:p>
          <a:p>
            <a:endParaRPr lang="en-GB"/>
          </a:p>
          <a:p>
            <a:r>
              <a:rPr lang="el" b="0" i="0">
                <a:solidFill>
                  <a:srgbClr val="222222"/>
                </a:solidFill>
                <a:effectLst/>
                <a:latin typeface="Arial" panose="020B0604020202020204" pitchFamily="34" charset="0"/>
              </a:rPr>
              <a:t>Harms, Ρ. Δ., Marbut, Α., Johnston, Α. C., Lester, Ρ., &amp; Fezzey, Τ. (2022). Εκθέτοντας το σκοτάδι μέσα μας: Μια ανασκόπηση των σκοτεινών χαρακτηριστικών, μοντέλων και μέτρων της προσωπικότητας και της σχέσης τους με εσωτερικές απειλές. </a:t>
            </a:r>
            <a:r>
              <a:rPr lang="el" b="0" i="1">
                <a:solidFill>
                  <a:srgbClr val="222222"/>
                </a:solidFill>
                <a:effectLst/>
                <a:latin typeface="Arial" panose="020B0604020202020204" pitchFamily="34" charset="0"/>
              </a:rPr>
              <a:t>Περιοδικό Ασφάλειας Πληροφοριών και Εφαρμογών</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71</a:t>
            </a:r>
            <a:r>
              <a:rPr lang="el" b="0" i="0">
                <a:solidFill>
                  <a:srgbClr val="222222"/>
                </a:solidFill>
                <a:effectLst/>
                <a:latin typeface="Arial" panose="020B0604020202020204" pitchFamily="34" charset="0"/>
              </a:rPr>
              <a:t>, 103378.</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87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b="0" i="0">
                <a:solidFill>
                  <a:srgbClr val="E8E8E8"/>
                </a:solidFill>
                <a:effectLst/>
                <a:latin typeface="Google Sans"/>
              </a:rPr>
              <a:t>Τα τρία γράμματα στην «τριάδα της CIA» σημαίνουν </a:t>
            </a:r>
            <a:r>
              <a:rPr lang="el" b="0" i="0">
                <a:solidFill>
                  <a:srgbClr val="FFFFFF"/>
                </a:solidFill>
                <a:effectLst/>
                <a:latin typeface="Google Sans"/>
              </a:rPr>
              <a:t>Εμπιστευτικότητα, Ακεραιότητα και Διαθεσιμότητα</a:t>
            </a:r>
            <a:r>
              <a:rPr lang="el" b="0" i="0">
                <a:solidFill>
                  <a:srgbClr val="E8E8E8"/>
                </a:solidFill>
                <a:effectLst/>
                <a:latin typeface="Google Sans"/>
              </a:rPr>
              <a:t>. Η τριάδα της CIA είναι ένα κοινό μοντέλο που αποτελεί τη βάση για την ανάπτυξη συστημάτων ασφαλείας. Χρησιμοποιούνται για την εύρεση τρωτών σημείων και μεθόδων για τη δημιουργία λύσεων.</a:t>
            </a:r>
          </a:p>
          <a:p>
            <a:r>
              <a:rPr lang="el"/>
              <a:t>Η τριάδα της CIA - Εμπιστευτικότητα, Ακεραιότητα και Διαθεσιμότητα - είναι θεμελιώδης για την ασφάλεια των πληροφοριών, διαμορφώνοντας βασικούς στόχους που συμβάλλουν στην προστασία των πληροφοριακών συστημάτων στον ευρύτερο τομέα της κυβερνοασφάλειας. Αν και προέρχεται από τη δεκαετία του 1980, το μοντέλο της CIA παραμένει κεντρικό για την κατανόηση και τη διαχείριση των αρχών ασφαλείας, ιδιαίτερα όπως εμφανίζεται σε πρότυπα όπως το ISO/IEC 27002 και το ISO/IEC 27000. Η εμπιστευτικότητα διασφαλίζει ότι η πρόσβαση στις πληροφορίες περιορίζεται σε εξουσιοδοτημένα άτομα, η ακεραιότητα προστατεύει την ακρίβεια και την πληρότητα των δεδομένων και η διαθεσιμότητα εγγυάται ότι οι πληροφορίες και οι πόροι είναι προσβάσιμοι σε εξουσιοδοτημένους χρήστες όταν χρειάζεται.</a:t>
            </a:r>
          </a:p>
          <a:p>
            <a:r>
              <a:rPr lang="el"/>
              <a:t>Αυτά τα τρία στοιχεία προσφέρουν συλλογικά ένα πλαίσιο υψηλού επιπέδου για την ασφάλεια των πληροφοριών, αν και δεν είναι εξαντλητικά. Καθώς η κυβερνοασφάλεια έχει εξελιχθεί, άλλα χαρακτηριστικά, όπως η αυθεντικότητα, η υπευθυνότητα, η μη αποκήρυξη και η αξιοπιστία, έχουν προστεθεί για την αντιμετώπιση των σύγχρονων προκλήσεων ασφάλειας. Επιπλέον, η τριάδα της CIA έχει μια δομική εστίαση, σε αντίθεση με μοντέλα προσανατολισμένα στους επιτιθέμενους, όπως το πλαίσιο MITRE ATT&amp;CK. Παρόλα αυτά, οι αρχές της CIA είναι θεμελιώδεις, συχνά επεκτείνονται σε τομείς όπως το απόρρητο, η συμμόρφωση και η προστασία δεδομένων, υποστηρίζοντας έτσι τις σύγχρονες πρακτικές κυβερνοασφάλειας, ακόμη και όταν τα πρότυπα και τα πλαίσια συνεχίζουν να επεκτείνονται.</a:t>
            </a:r>
          </a:p>
          <a:p>
            <a:endParaRPr lang="en-GB" b="0" i="0">
              <a:solidFill>
                <a:srgbClr val="E8E8E8"/>
              </a:solidFill>
              <a:effectLst/>
              <a:latin typeface="Google Sans"/>
            </a:endParaRPr>
          </a:p>
          <a:p>
            <a:r>
              <a:rPr lang="el" b="0" i="0">
                <a:solidFill>
                  <a:srgbClr val="E8E8E8"/>
                </a:solidFill>
                <a:effectLst/>
                <a:latin typeface="Google Sans"/>
              </a:rPr>
              <a:t>Αλλά θα ασχοληθούμε περισσότερο με αυτό στη διάλεξη Cybersec Culture όταν προχωρήσουμε σε πιο κοινωνικές πτυχές</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93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a:t>Επιτράπηκαν πολλαπλές απαντήσεις – αυτό κάνει το 1/3 των κινήτρων που βασίζονται στη «διορατικότητα» να φαίνεται μάλλον αδύναμο...</a:t>
            </a:r>
          </a:p>
          <a:p>
            <a:r>
              <a:rPr lang="el"/>
              <a:t>Επομένως, υπάρχουν πολλά πειστικά που πρέπει να γίνουν στα ιδρύματα σχετικά με αυτό – το προληπτικό έργο είναι πάντα δύσκολο.
Η απόδειξη της αποτελεσματικότητας είναι δύσκολο να προσκομιστεί, διότι το αποτρεπτικό αποτέλεσμα είναι δύσκολο να αποδειχθεί. Όσο περισσότερο μελετάτε τα ανθρώπινα όντα και την ψυχολογία τους, τόσο περισσότερο συμπεραίνετε ότι αυτό που βελτιώνει τους ανθρώπους προς το συμφέρον τους είναι οι κανόνες, οι έλεγχοι και η τιμωρία....</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86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7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Λαμβάνοντας υπόψη την επίδραση στο εταιρικό απόρρητο, την ακεραιότητα και τη διαθεσιμότητα (CIA) καθώς και τα στοιχεία που διευκολύνουν τους εσωτερικούς να ενεργούν ως απειλές, όπως τα κίνητρά τους, η πρόσβαση σε εταιρικά περιουσιακά στοιχεία και οι δεξιότητές τους για την πραγματοποίηση μιας κακόβουλης δραστηριότητας, ταξινομούμε τις εσωτερικές απειλές σε επτά τύπους: α) δολιοφθορά πληροφορικής, β) απάτη πληροφορικής, γ) κλοπή πνευματικής ιδιοκτησίας,  δ) κοινωνική μηχανική, ε) ακούσιο περιστατικό, στ) υπολογιστικό νέφος ή πάροχος υπηρεσιών, ζ) εθνική ασφάλεια. Μια εταιρεία μπορεί να απειλείται από περισσότερους από έναν τύπους κάθε φορά. Στον Πίνακα 1 απεικονίζουμε τη σοβαρότητα των επιπτώσεων μιας επίθεσης εκ των έσω στους στόχους ασφάλειας πληροφοριών ενός οργανισμού καθώς και τους λόγους κατάχρησης των πόρων [10].</a:t>
            </a:r>
            <a:endParaRPr lang="de-DE"/>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032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Η εφαρμογή γυμναστικής Strava εξέθεσε ακούσια ευαίσθητες τοποθεσίες στρατιωτικών βάσεων των ΗΠΑ και των συμμάχων σε όλο τον κόσμο μέσω του παγκόσμιου χάρτη θερμότητας, μιας απεικόνισης που κυκλοφόρησε τον Νοέμβριο του 2017 και συγκεντρώνει δεδομένα GPS που ανέβηκαν από χρήστες. Αυτά τα δεδομένα, που σχεδιάστηκαν για να δείχνουν δημοφιλείς διαδρομές άσκησης, περιελάμβαναν τρισεκατομμύρια σημεία GPS που περιέγραφαν με σαφήνεια όχι μόνο δημόσιες διαδρομές άσκησης αλλά και απομονωμένες διαδρομές σε ζώνες συγκρούσεων όπου βρισκόταν ενεργά ξένο στρατιωτικό προσωπικό. Οι αναλυτές παρατήρησαν ότι οι στρατιωτικές τοποθεσίες, συμπεριλαμβανομένων των προωθημένων επιχειρησιακών βάσεων στη Συρία και το Αφγανιστάν και εγκαταστάσεων όπως η Περιοχή 51, επισημάνθηκαν λόγω ασυνήθιστων μοτίβων ασκήσεων από το ανεπτυγμένο προσωπικό, αποκαλύπτοντας διατάξεις που δεν είναι ορατές στους δημόσιους χάρτες.</a:t>
            </a:r>
          </a:p>
          <a:p>
            <a:r>
              <a:rPr lang="el"/>
              <a:t>Στρατιωτικοί αναλυτές, όπως ο Nathan Ruser, προειδοποίησαν ότι αυτή η έλλειψη επιχειρησιακής ασφάλειας (Op-Sec) εγκυμονεί σημαντικούς κινδύνους, καθώς οι τακτικές διαδρομές ασκήσεων θα μπορούσαν να προδώσουν μοτίβα περιπολίας και διατάξεις βάσεων. Η κυκλοφορία του χάρτη θερμότητας, που προορίζεται να παρουσιάσει την παγκόσμια δραστηριότητα, έδειξε πόσο εύκολα θα μπορούσαν να γίνουν ορατές οι μη εμπόλεμες ζώνες και οι περιοχές αναψυχής, βοηθώντας ακούσια τους αντιπάλους. Ως απάντηση στις αυξανόμενες ανησυχίες, ο Strava πρότεινε στο στρατιωτικό προσωπικό να απενεργοποιήσει τις λειτουργίες θερμικού χάρτη για την προστασία των δεδομένων τοποθεσίας, υπογραμμίζοντας τις προκλήσεις ασφαλείας που σχετίζονται με φαινομενικά αβλαβείς εφαρμογές προσωπικής παρακολούθησης σε ευαίσθητα περιβάλλοντα.</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676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Ο Christopher Dobbins, πρώην υπάλληλος εταιρείας συσκευασίας ιατροτεχνολογικών προϊόντων, κατηγορήθηκε για εισβολή σε υπολογιστή για διακοπή της παράδοσης ατομικού προστατευτικού εξοπλισμού (ΜΑΠ) κατά τη διάρκεια της πανδημίας COVID-19. Μετά τον τερματισμό του στις αρχές Μαρτίου 2020, ο Dobbins φέρεται να χρησιμοποίησε έναν ψεύτικο λογαριασμό χρήστη στις 29 Μαρτίου για να αποκτήσει πρόσβαση στα συστήματα αποστολής της εταιρείας, όπου φέρεται να δημιούργησε έναν άλλο ψεύτικο λογαριασμό για να αλλάξει περισσότερες από 115,000 εγγραφές και να διαγράψει περίπου 2,400 εγγραφές. Αυτή η παρέμβαση καθυστέρησε κρίσιμες αποστολές ΜΑΠ σε παρόχους υγειονομικής περίθαλψης.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250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l" b="0" i="0">
                <a:solidFill>
                  <a:srgbClr val="FFFFFF"/>
                </a:solidFill>
                <a:effectLst/>
                <a:latin typeface="var(--font-secondary)"/>
              </a:rPr>
              <a:t>Εταιρεία: General Electric Co.</a:t>
            </a:r>
            <a:endParaRPr lang="en-GB" b="0" i="0">
              <a:solidFill>
                <a:srgbClr val="FFFFFF"/>
              </a:solidFill>
              <a:effectLst/>
              <a:latin typeface="Inter"/>
            </a:endParaRPr>
          </a:p>
          <a:p>
            <a:pPr algn="l"/>
            <a:r>
              <a:rPr lang="el" b="0" i="0">
                <a:solidFill>
                  <a:srgbClr val="FFFFFF"/>
                </a:solidFill>
                <a:effectLst/>
                <a:latin typeface="var(--font-secondary)"/>
              </a:rPr>
              <a:t>Τύπος περιστατικού: κλοπή IP, απάτη</a:t>
            </a:r>
            <a:endParaRPr lang="en-GB" b="0" i="0">
              <a:solidFill>
                <a:srgbClr val="FFFFFF"/>
              </a:solidFill>
              <a:effectLst/>
              <a:latin typeface="Inter"/>
            </a:endParaRPr>
          </a:p>
          <a:p>
            <a:pPr algn="l"/>
            <a:r>
              <a:rPr lang="el" b="0" i="0">
                <a:solidFill>
                  <a:srgbClr val="FFFFFF"/>
                </a:solidFill>
                <a:effectLst/>
                <a:latin typeface="var(--font-secondary)"/>
              </a:rPr>
              <a:t>Ημερομηνία Συμβάντος: 2011-2012</a:t>
            </a:r>
            <a:endParaRPr lang="en-GB" b="0" i="0">
              <a:solidFill>
                <a:srgbClr val="FFFFFF"/>
              </a:solidFill>
              <a:effectLst/>
              <a:latin typeface="Inter"/>
            </a:endParaRPr>
          </a:p>
          <a:p>
            <a:pPr algn="l"/>
            <a:r>
              <a:rPr lang="el" b="0" i="0">
                <a:solidFill>
                  <a:srgbClr val="FFFFFF"/>
                </a:solidFill>
                <a:effectLst/>
                <a:latin typeface="var(--font-secondary)"/>
              </a:rPr>
              <a:t>Δημοσιοποιήθηκε: 2019</a:t>
            </a:r>
            <a:endParaRPr lang="en-GB" b="0" i="0">
              <a:solidFill>
                <a:srgbClr val="FFFFFF"/>
              </a:solidFill>
              <a:effectLst/>
              <a:latin typeface="Inter"/>
            </a:endParaRPr>
          </a:p>
          <a:p>
            <a:pPr algn="l"/>
            <a:r>
              <a:rPr lang="el" b="0" i="0">
                <a:solidFill>
                  <a:srgbClr val="FFFFFF"/>
                </a:solidFill>
                <a:effectLst/>
                <a:latin typeface="var(--font-secondary)"/>
              </a:rPr>
              <a:t>Μετά από μια πολυετή έρευνα και μακροχρόνιες δικαστικές διαδικασίες, πέρυσι </a:t>
            </a:r>
            <a:r>
              <a:rPr lang="el" b="0" i="0">
                <a:solidFill>
                  <a:srgbClr val="FFFFFF"/>
                </a:solidFill>
                <a:effectLst/>
                <a:latin typeface="var(--font-secondary)"/>
                <a:hlinkClick r:id="rId3"/>
              </a:rPr>
              <a:t>το FBI έριξε φως</a:t>
            </a:r>
            <a:r>
              <a:rPr lang="el" b="0" i="0">
                <a:solidFill>
                  <a:srgbClr val="FFFFFF"/>
                </a:solidFill>
                <a:effectLst/>
                <a:latin typeface="var(--font-secondary)"/>
              </a:rPr>
              <a:t> στην ξεδιάντροπη κλοπή πνευματικής ιδιοκτησίας και εμπορικών μυστικών από ένα ζευγάρι πρώην υπαλλήλων της GE, τον Miguel Sernas και τον Jean Patrice Delia. Η αρχική κλοπή διαπράχθηκε το 2011 από την Delia, η οποία εκείνη την εποχή εργαζόταν για την GE ως μηχανικός απόδοσης που υποστήριζε τις λειτουργίες πελατών εξαιρετικά πολύπλοκων στροβίλων που κατασκεύαζε η εταιρεία.</a:t>
            </a:r>
            <a:endParaRPr lang="en-GB" b="0" i="0">
              <a:solidFill>
                <a:srgbClr val="FFFFFF"/>
              </a:solidFill>
              <a:effectLst/>
              <a:latin typeface="Inter"/>
            </a:endParaRPr>
          </a:p>
          <a:p>
            <a:pPr algn="l"/>
            <a:r>
              <a:rPr lang="el" b="0" i="0">
                <a:solidFill>
                  <a:srgbClr val="FFFFFF"/>
                </a:solidFill>
                <a:effectLst/>
                <a:latin typeface="var(--font-secondary)"/>
              </a:rPr>
              <a:t>Ο Delia όχι μόνο κατέβασε αρχεία με εμπορικά μυστικά σχετικά με τον τρόπο λειτουργίας αυτών των ανεμογεννητριών χρησιμοποιώντας τα υπάρχοντα προνόμια του λογαριασμού του, αλλά έπεισε επίσης έναν υπάλληλο στο τμήμα πληροφορικής να του δώσει πρόσβαση σε αρχεία σχετικά με μοντέλα κόστους, προτάσεις και συμβάσεις σχετικά με αυτήν την παροχή συμβουλών απόδοσης. Χρησιμοποιώντας αυτές τις πληροφορίες, αυτός και ο Sernas ξεκίνησαν μια ανταγωνιστική εταιρεία που υπονόμευε την GE και λειτουργούσε για χρόνια, ενώ το FBI ερευνούσε αθόρυβα την κλοπή - κλητεύοντας λογαριασμούς email και αποθήκευσης cloud, καθώς και τελικά ψάχνοντας έναν φορητό υπολογιστή από τον Sernas στον οποίο μπόρεσαν να έχουν πρόσβαση όταν βρισκόταν σε ταξιδιωτική στάση στις ΗΠΑ.</a:t>
            </a:r>
            <a:endParaRPr lang="en-GB" b="0" i="0">
              <a:solidFill>
                <a:srgbClr val="FFFFFF"/>
              </a:solidFill>
              <a:effectLst/>
              <a:latin typeface="Inter"/>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61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l" b="0" i="0">
                <a:solidFill>
                  <a:srgbClr val="FFFFFF"/>
                </a:solidFill>
                <a:effectLst/>
                <a:latin typeface="var(--font-secondary)"/>
              </a:rPr>
              <a:t>Τύπος συμβάντος: Δολιοφθορά μέσω παρατεταμένων προνομίων λογαριασμού</a:t>
            </a:r>
            <a:endParaRPr lang="en-GB" b="0" i="0">
              <a:solidFill>
                <a:srgbClr val="FFFFFF"/>
              </a:solidFill>
              <a:effectLst/>
              <a:latin typeface="Inter"/>
            </a:endParaRPr>
          </a:p>
          <a:p>
            <a:pPr algn="l"/>
            <a:r>
              <a:rPr lang="el" b="0" i="0">
                <a:solidFill>
                  <a:srgbClr val="FFFFFF"/>
                </a:solidFill>
                <a:effectLst/>
                <a:latin typeface="var(--font-secondary)"/>
              </a:rPr>
              <a:t>Ημερομηνία συμβάντος: 2021</a:t>
            </a:r>
            <a:endParaRPr lang="en-GB" b="0" i="0">
              <a:solidFill>
                <a:srgbClr val="FFFFFF"/>
              </a:solidFill>
              <a:effectLst/>
              <a:latin typeface="Inter"/>
            </a:endParaRPr>
          </a:p>
          <a:p>
            <a:pPr algn="l"/>
            <a:r>
              <a:rPr lang="el" b="0" i="0">
                <a:solidFill>
                  <a:srgbClr val="FFFFFF"/>
                </a:solidFill>
                <a:effectLst/>
                <a:latin typeface="var(--font-secondary)"/>
              </a:rPr>
              <a:t>Δημοσιοποιήθηκε: 2021</a:t>
            </a:r>
            <a:endParaRPr lang="en-GB" b="0" i="0">
              <a:solidFill>
                <a:srgbClr val="FFFFFF"/>
              </a:solidFill>
              <a:effectLst/>
              <a:latin typeface="Inter"/>
            </a:endParaRPr>
          </a:p>
          <a:p>
            <a:pPr algn="l"/>
            <a:r>
              <a:rPr lang="el" b="0" i="0">
                <a:solidFill>
                  <a:srgbClr val="FFFFFF"/>
                </a:solidFill>
                <a:effectLst/>
                <a:latin typeface="var(--font-secondary)"/>
              </a:rPr>
              <a:t>Σε μια κλασική περίπτωση αποδέσμευσης που πήγε άσχημα, η πρώην υπάλληλος μιας πιστωτικής ένωσης της Νέας Υόρκης μπόρεσε να συνδεθεί στα συστήματα της εταιρείας αρκετές ημέρες μετά την απόλυσή της. Η πρόσβαση στον λογαριασμό παρέμεινε όταν η εταιρεία υποστήριξης πληροφορικής της εταιρείας δεν απενεργοποίησε τον λογαριασμό της όπως ζητήθηκε από την πιστωτική ένωση. Σε ένα μόνο, 40λεπτο ξέσπασμα, η Juliana Barile διέγραψε 21,3 GB εταιρικών δεδομένων, συμπεριλαμβανομένων 20.000 αρχείων και 3.500 καταλόγων, </a:t>
            </a:r>
            <a:r>
              <a:rPr lang="el" b="0" i="0">
                <a:solidFill>
                  <a:srgbClr val="FFFFFF"/>
                </a:solidFill>
                <a:effectLst/>
                <a:latin typeface="var(--font-secondary)"/>
                <a:hlinkClick r:id="rId3"/>
              </a:rPr>
              <a:t>σύμφωνα με το Γραφείο του Εισαγγελέα των ΗΠΑ</a:t>
            </a:r>
            <a:r>
              <a:rPr lang="el" b="0" i="0">
                <a:solidFill>
                  <a:srgbClr val="FFFFFF"/>
                </a:solidFill>
                <a:effectLst/>
                <a:latin typeface="var(--font-secondary)"/>
              </a:rPr>
              <a:t>. Μεταξύ των διαγραμμένων αρχείων ήταν αιτήσεις στεγαστικών δανείων και λογισμικό anti-ransomware. Είχε επίσης πρόσβαση σε ευαίσθητα έγγραφα, συμπεριλαμβανομένων των πρακτικών του διοικητικού συμβουλίου.</a:t>
            </a:r>
            <a:endParaRPr lang="en-GB" b="0" i="0">
              <a:solidFill>
                <a:srgbClr val="FFFFFF"/>
              </a:solidFill>
              <a:effectLst/>
              <a:latin typeface="Inter"/>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05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Έχει κατατεθεί ομαδική αγωγή κατά της Vertafore, Inc., κατηγορώντας τον πάροχο ασφαλιστικού λογισμικού για αμέλεια μετά από παραβίαση δεδομένων που εξέθεσε προσωπικές πληροφορίες περίπου 27.7 εκατομμυρίων οδηγών του Τέξας. Η μήνυση ισχυρίζεται ότι η Vertafore αποθήκευσε ευαίσθητα δεδομένα, συμπεριλαμβανομένων των αριθμών άδειας οδήγησης, των ονομάτων, των ημερομηνιών γέννησης, των διευθύνσεων και του ιστορικού οχημάτων, σε έναν μη ασφαλή εξωτερικό διακομιστή στον οποίο είχαν πρόσβαση μη εξουσιοδοτημένα μέρη μεταξύ Μαρτίου και Αυγούστου 2020. Οι ενάγοντες υποστηρίζουν ότι η έλλειψη επαρκών μέτρων ασφαλείας από τη Vertafore επέτρεψε άμεσα την παραβίαση, καθυστέρησε τον εντοπισμό της και είχε ως αποτέλεσμα πολύμηνη καθυστέρηση στην ειδοποίηση των επηρεαζόμενων ατόμων, αυξάνοντας την πιθανή βλάβη σε όσους επηρεάστηκαν.</a:t>
            </a:r>
          </a:p>
          <a:p>
            <a:r>
              <a:rPr lang="el"/>
              <a:t>Η καταγγελία υποστηρίζει ότι η Vertafore, παρά το γεγονός ότι χειριζόταν προσωπικές πληροφορίες για πολλούς πελάτες, συμπεριλαμβανομένων κυβερνητικών υπηρεσιών, απέτυχε να τηρήσει τα βασικά πρότυπα κυβερνοασφάλειας, σε αντίθεση με τις διαβεβαιώσεις της ότι δίνει προτεραιότητα στο απόρρητο των δεδομένων. Η μήνυση υπογραμμίζει ότι τα παραβιασμένα δεδομένα δεν μπορούν εύκολα να αντικατασταθούν, όπως στην περίπτωση των αριθμών πιστωτικών καρτών, καθιστώντας τους οδηγούς του Τέξας ευάλωτους σε κλοπή ταυτότητας και απάτη. Οι ενάγοντες ισχυρίζονται ότι η Vertafore αγνόησε τα καθιερωμένα πρότυπα του κλάδου και τις κατευθυντήριες γραμμές της FTC, αποδίδοντας την παραβίαση σε κακές πρακτικές ασφάλειας δεδομένων, ανεπαρκή αποθήκευση και ανεπαρκή εκπαίδευση των εργαζομένων, υποβάλλοντας έτσι εκατομμύρια σε σημαντικά αυξημένο κίνδυνο απάτης ταυτότητας.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85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a:t>Ο Σνόουντεν ήταν γνώστης της NSA – και το Ηνωμένο Βασίλειο ήταν γνώστης της ΕΕ</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531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err="1"/>
              <a:t>Ικανότητα: πρόσβαση σε σχετικές πληροφορίες ή τεχνολογικές δεξιότητες (όχι απαραίτητα τεχνολογικές ανάγκες)</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217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a:t>Αυτές οι εσωτερικές κόκκινες σημαίες είναι ως επί το πλείστον μη τεχνικές κόκκινες σημαίες!</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147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el" err="1"/>
              <a:t>Υποστήριξη από την ανώτατη ηγεσία – κατανομή πόρων – σαφείς διαδικασίες και ευθύνες και σαφής διατύπωση προσδοκιών twds empoyees – καθιστώντας σαφές ποιοι κανόνες ισχύουν. – επίσης αποτρεπτικό αποτέλεσμα</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23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5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Βαθύ χτύπημα</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2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sz="1200" b="0" i="0" kern="1200">
                <a:solidFill>
                  <a:schemeClr val="tx1"/>
                </a:solidFill>
                <a:effectLst/>
                <a:latin typeface="+mn-lt"/>
                <a:ea typeface="+mn-ea"/>
                <a:cs typeface="+mn-cs"/>
              </a:rPr>
              <a:t>Ο Syn με περηφάνια μου έστειλε έναν σύνδεσμο για μια </a:t>
            </a:r>
            <a:r>
              <a:rPr lang="el" sz="1200" b="0" i="0" u="sng" kern="1200">
                <a:solidFill>
                  <a:schemeClr val="tx1"/>
                </a:solidFill>
                <a:effectLst/>
                <a:latin typeface="+mn-lt"/>
                <a:ea typeface="+mn-ea"/>
                <a:cs typeface="+mn-cs"/>
                <a:hlinkClick r:id="rId3"/>
              </a:rPr>
              <a:t>δημόσια προειδοποίηση των ΗΠΑ για τη Μέδουσα</a:t>
            </a:r>
            <a:r>
              <a:rPr lang="el" sz="1200" b="0" i="0" kern="1200">
                <a:solidFill>
                  <a:schemeClr val="tx1"/>
                </a:solidFill>
                <a:effectLst/>
                <a:latin typeface="+mn-lt"/>
                <a:ea typeface="+mn-ea"/>
                <a:cs typeface="+mn-cs"/>
              </a:rPr>
              <a:t> που κυκλοφόρησε τον Μάρτιο. Οι αρχές του κυβερνοχώρου των ΗΠΑ δήλωσαν ότι στα τέσσερα χρόνια που δραστηριοποιείται η ομάδα, έχει χακάρει «περισσότερα από 300 θύματα».</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94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Οι μεμονωμένοι παράγοντες που σχετίζονται με εσωτερικές απειλές περιλαμβάνουν προσωπικές συμπεριφορές, ψυχολογικές καταστάσεις και κοινωνικοπολιτισμικές ή ιδεολογικές επιρροές. Αυτά τα στοιχεία, που τεκμηριώνονται στην οντολογία SOFIT, καλύπτουν πάνω από 270 δείκτες όπως χαρακτηριστικά προσωπικότητας, προσωπικά παράπονα ή συμπεριφορές που σηματοδοτούν την αποδέσμευση. Αυτοί οι παράγοντες προορίζονται να συλλάβουν αποχρώσεις στην ανθρώπινη συμπεριφορά που μπορεί να αυξήσουν τον κίνδυνο και μελέτες που περιλαμβάνουν κρίσεις ειδικών έχουν δείξει ότι μεμονωμένοι παράγοντες, όπως τα χαρακτηριστικά της προσωπικότητας ή τα σημάδια δυσφορίας, είναι σημαντικοί προγνωστικοί παράγοντες πιθανών εσωτερικών απειλών. Αυτοί οι δείκτες είναι ζωτικής σημασίας καθώς συχνά σηματοδοτούν τρωτά σημεία που μπορεί να εξελιχθούν σε σκόπιμες ή ακούσιες απειλές για την ασφάλεια.</a:t>
            </a:r>
          </a:p>
          <a:p>
            <a:r>
              <a:rPr lang="el"/>
              <a:t>Οι οργανωτικοί παράγοντες, από την άλλη πλευρά, περιλαμβάνουν ζητήματα εργασιακού περιβάλλοντος, πρακτικές διαχείρισης και πολιτικές που μπορεί ακούσια να συμβάλλουν ή να αποτύχουν να μετριάσουν τους εσωτερικούς κινδύνους. Τέτοιοι παράγοντες περιλαμβάνουν διακοπές επικοινωνίας, έλλειψη σαφών πολιτικών ασφαλείας και ανεπαρκή συστήματα υποστήριξης εργαζομένων, τα οποία μπορούν να προκαλέσουν δυσαρέσκεια ή άγχος. Τα ζητήματα οργανωτικής εποπτείας, όπως η ανεπαρκής παρακολούθηση ή η έλλειψη εκπαίδευσης συμπεριφοράς, μπορούν να επιδεινώσουν τους κινδύνους αποτυγχάνοντας να αντιμετωπίσουν σημάδια δυσφορίας ή αποδέσμευσης μεταξύ των εργαζομένων. Το μοντέλο SOFIT προτείνει ότι αυτές οι οργανωτικές πρακτικές μπορούν να αλληλεπιδράσουν με μεμονωμένους παράγοντες, είτε μειώνοντας είτε εντείνοντας την πιθανότητα εσωτερικών απειλών ανάλογα με το πόσο αποτελεσματικά τις διαχειρίζεται ο οργανισμός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88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en-GB"/>
          </a:p>
        </p:txBody>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CD235-DFB0-4CAD-A7DE-16C08F537F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019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372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l"/>
              <a:t>Βασικά υπάρχουν δύο όροι που πρέπει να γνωρίζουμε, αν πρόκειται για προσωπικό χαρακτηριστικό είναι (εσωτερικό) ή το περιβάλλον που το ονομάσαμε (εξωτερικό). Στην πραγματικότητα, η συμπεριφορά των άλλων ανθρώπων είναι σε ένα φάσμα, μπορεί να είναι ένας συνδυασμός εσωτερικών και εξωτερικών παραγόντων. </a:t>
            </a:r>
          </a:p>
          <a:p>
            <a:endParaRPr lang="en-GB"/>
          </a:p>
          <a:p>
            <a:r>
              <a:rPr lang="el"/>
              <a:t>Εδώ είναι οι τρεις μεταβλητές: </a:t>
            </a:r>
          </a:p>
          <a:p>
            <a:r>
              <a:rPr lang="el"/>
              <a:t>Συναίνεση: Άτομα που συμπεριφέρονται με τον ίδιο τρόπο σε παρόμοια κατάσταση. Π.χ., η Τζέιμι πάντα ακύρωνε τα σχέδιά της μαζί μας με πολλές δικαιολογίες όπως «Έχω να πλύνω ρούχα», «Πρέπει να ξεκουραστώ», «Πρέπει να γνωρίσω τους γονείς μου», και ούτω καθεξής και ούτω καθεξής. Μετά από ένα μήνα, συνειδητοποιήσαμε ότι ο Jamie επιδεικνύει την ίδια συμπεριφορά με την πάροδο του χρόνου. Έτσι, όταν η συνέπεια είναι υψηλή, είναι πιο πιθανό να την αποδώσουμε στον εσωτερικό παράγοντα.</a:t>
            </a:r>
          </a:p>
          <a:p>
            <a:endParaRPr lang="en-GB"/>
          </a:p>
          <a:p>
            <a:r>
              <a:rPr lang="el"/>
              <a:t>Διακριτικότητα: Ένα άτομο συμπεριφέρεται με τον ίδιο τρόπο σε παρόμοια κατάσταση. Π.χ., η Τζέιμι τρώει 2 ομελέτα για πρωινό στο σπίτι κάθε μέρα, αλλά την έχετε δει να τρώει ομελέτα στο σπίτι ενός φίλου, όπου τρώει μόνο ένα ομελέτα. Έτσι, η ιδιαιτερότητα είναι υψηλή για τη συμπεριφορά του Jamie επειδή διαφέρει από την κανονική συμπεριφορά σε διαφορετικές τοποθεσίες.</a:t>
            </a:r>
          </a:p>
          <a:p>
            <a:endParaRPr lang="en-GB"/>
          </a:p>
          <a:p>
            <a:r>
              <a:rPr lang="el"/>
              <a:t>Συνέπεια: Ένα άτομο συμπεριφέρεται έτσι κάθε φορά που συμβαίνει μια κατάσταση. Π.χ., ο Τζέιμι έφτασε αργά στη δουλειά, αλλά με άλλα 10 άτομα έχουν αργήσει όλοι. Υπάρχει υψηλός βαθμός συναίνεσης, αυτό σημαίνει ότι πολλοί άνθρωποι επιδεικνύουν την ίδια συμπεριφορά. Όταν πολλοί άνθρωποι καθυστερούν, πρέπει να υπάρχει κάτι που να έχει να κάνει με το περιβάλλον, «μπορεί να είναι η κίνηση», «μπορεί να μην υπάρχει χώρος στάθμευσης, ο καιρός είναι κακός». Και όταν ένα υψηλό επίπεδο συναίνεσης σημαίνει ότι είναι πιο πιθανό να αποδώσουμε την ίδια συμπεριφορά σε έναν περιστασιακό (εξωτερικό) παράγοντα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5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AD9849E-027E-4EFF-AC05-68F556D5DE48}"/>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3" name="Fußzeilenplatzhalter 2">
            <a:extLst>
              <a:ext uri="{FF2B5EF4-FFF2-40B4-BE49-F238E27FC236}">
                <a16:creationId xmlns:a16="http://schemas.microsoft.com/office/drawing/2014/main" id="{9EE33105-335B-48DC-B5EF-4F376A97454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9999F72-1A39-4AB2-9A88-FD1C777AE864}"/>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79904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0ADF0-5697-4EAB-ADAC-20AEA07A3EB6}"/>
              </a:ext>
            </a:extLst>
          </p:cNvPr>
          <p:cNvSpPr>
            <a:spLocks noGrp="1"/>
          </p:cNvSpPr>
          <p:nvPr>
            <p:ph type="title"/>
          </p:nvPr>
        </p:nvSpPr>
        <p:spPr>
          <a:xfrm>
            <a:off x="1007746" y="548640"/>
            <a:ext cx="4718684" cy="1920240"/>
          </a:xfrm>
        </p:spPr>
        <p:txBody>
          <a:bodyPr anchor="b"/>
          <a:lstStyle>
            <a:lvl1pPr>
              <a:defRPr sz="3840"/>
            </a:lvl1pPr>
          </a:lstStyle>
          <a:p>
            <a:r>
              <a:rPr lang="el"/>
              <a:t>Επεξεργασία μορφής κύριου τίτλου</a:t>
            </a:r>
          </a:p>
        </p:txBody>
      </p:sp>
      <p:sp>
        <p:nvSpPr>
          <p:cNvPr id="3" name="Inhaltsplatzhalter 2">
            <a:extLst>
              <a:ext uri="{FF2B5EF4-FFF2-40B4-BE49-F238E27FC236}">
                <a16:creationId xmlns:a16="http://schemas.microsoft.com/office/drawing/2014/main" id="{6982DE37-A7AF-4A79-A79B-C1E4C15151BF}"/>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extplatzhalter 3">
            <a:extLst>
              <a:ext uri="{FF2B5EF4-FFF2-40B4-BE49-F238E27FC236}">
                <a16:creationId xmlns:a16="http://schemas.microsoft.com/office/drawing/2014/main" id="{6533A6DA-1703-486D-BCAA-C7963A877B79}"/>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Επεξεργασία μορφής κύριου κειμένου</a:t>
            </a:r>
          </a:p>
        </p:txBody>
      </p:sp>
      <p:sp>
        <p:nvSpPr>
          <p:cNvPr id="5" name="Datumsplatzhalter 4">
            <a:extLst>
              <a:ext uri="{FF2B5EF4-FFF2-40B4-BE49-F238E27FC236}">
                <a16:creationId xmlns:a16="http://schemas.microsoft.com/office/drawing/2014/main" id="{C3878E81-564E-4D19-8B06-8801AE79A842}"/>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6" name="Fußzeilenplatzhalter 5">
            <a:extLst>
              <a:ext uri="{FF2B5EF4-FFF2-40B4-BE49-F238E27FC236}">
                <a16:creationId xmlns:a16="http://schemas.microsoft.com/office/drawing/2014/main" id="{41B618A4-04FA-4887-A812-0384F937C3D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F61D31-1358-4A23-8A38-919B971A3926}"/>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3755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4B95D-3F33-4F9E-8525-D9C983CCD016}"/>
              </a:ext>
            </a:extLst>
          </p:cNvPr>
          <p:cNvSpPr>
            <a:spLocks noGrp="1"/>
          </p:cNvSpPr>
          <p:nvPr>
            <p:ph type="title"/>
          </p:nvPr>
        </p:nvSpPr>
        <p:spPr>
          <a:xfrm>
            <a:off x="1007746" y="548640"/>
            <a:ext cx="4718684" cy="1920240"/>
          </a:xfrm>
        </p:spPr>
        <p:txBody>
          <a:bodyPr anchor="b"/>
          <a:lstStyle>
            <a:lvl1pPr>
              <a:defRPr sz="3840"/>
            </a:lvl1pPr>
          </a:lstStyle>
          <a:p>
            <a:r>
              <a:rPr lang="el"/>
              <a:t>Επεξεργασία μορφής κύριου τίτλου</a:t>
            </a:r>
          </a:p>
        </p:txBody>
      </p:sp>
      <p:sp>
        <p:nvSpPr>
          <p:cNvPr id="3" name="Bildplatzhalter 2">
            <a:extLst>
              <a:ext uri="{FF2B5EF4-FFF2-40B4-BE49-F238E27FC236}">
                <a16:creationId xmlns:a16="http://schemas.microsoft.com/office/drawing/2014/main" id="{D7E61094-C067-4976-94A1-25030F228F67}"/>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de-DE"/>
          </a:p>
        </p:txBody>
      </p:sp>
      <p:sp>
        <p:nvSpPr>
          <p:cNvPr id="4" name="Textplatzhalter 3">
            <a:extLst>
              <a:ext uri="{FF2B5EF4-FFF2-40B4-BE49-F238E27FC236}">
                <a16:creationId xmlns:a16="http://schemas.microsoft.com/office/drawing/2014/main" id="{BBD2F64F-57D1-42FA-B7C6-74092DEC934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Επεξεργασία μορφής κύριου κειμένου</a:t>
            </a:r>
          </a:p>
        </p:txBody>
      </p:sp>
      <p:sp>
        <p:nvSpPr>
          <p:cNvPr id="5" name="Datumsplatzhalter 4">
            <a:extLst>
              <a:ext uri="{FF2B5EF4-FFF2-40B4-BE49-F238E27FC236}">
                <a16:creationId xmlns:a16="http://schemas.microsoft.com/office/drawing/2014/main" id="{30271513-EF1D-40C9-9B93-67C6A6BAD1AD}"/>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6" name="Fußzeilenplatzhalter 5">
            <a:extLst>
              <a:ext uri="{FF2B5EF4-FFF2-40B4-BE49-F238E27FC236}">
                <a16:creationId xmlns:a16="http://schemas.microsoft.com/office/drawing/2014/main" id="{94C7B6ED-5B7B-4DAB-9053-026E336E6EF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8BB14F7-9381-493C-991A-14CE5A92B6DA}"/>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8119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8A893-B90D-41E5-8907-23942795F352}"/>
              </a:ext>
            </a:extLst>
          </p:cNvPr>
          <p:cNvSpPr>
            <a:spLocks noGrp="1"/>
          </p:cNvSpPr>
          <p:nvPr>
            <p:ph type="title"/>
          </p:nvPr>
        </p:nvSpPr>
        <p:spPr/>
        <p:txBody>
          <a:bodyPr/>
          <a:lstStyle/>
          <a:p>
            <a:r>
              <a:rPr lang="el"/>
              <a:t>Επεξεργασία μορφής κύριου τίτλου</a:t>
            </a:r>
          </a:p>
        </p:txBody>
      </p:sp>
      <p:sp>
        <p:nvSpPr>
          <p:cNvPr id="3" name="Vertikaler Textplatzhalter 2">
            <a:extLst>
              <a:ext uri="{FF2B5EF4-FFF2-40B4-BE49-F238E27FC236}">
                <a16:creationId xmlns:a16="http://schemas.microsoft.com/office/drawing/2014/main" id="{7903D8F7-BF38-4274-94D1-A6F95247099B}"/>
              </a:ext>
            </a:extLst>
          </p:cNvPr>
          <p:cNvSpPr>
            <a:spLocks noGrp="1"/>
          </p:cNvSpPr>
          <p:nvPr>
            <p:ph type="body" orient="vert" idx="1"/>
          </p:nvPr>
        </p:nvSpPr>
        <p:spPr/>
        <p:txBody>
          <a:bodyPr vert="eaVert"/>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66189403-C1D6-46BE-B96B-6BEF4CF6874B}"/>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5" name="Fußzeilenplatzhalter 4">
            <a:extLst>
              <a:ext uri="{FF2B5EF4-FFF2-40B4-BE49-F238E27FC236}">
                <a16:creationId xmlns:a16="http://schemas.microsoft.com/office/drawing/2014/main" id="{9B0900D0-C276-4BCE-B3D6-6441CDCC55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645FCC2-5512-4589-A24E-84393C3DE037}"/>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7853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256EE9B-602D-4AF9-91CC-0EE65840DE90}"/>
              </a:ext>
            </a:extLst>
          </p:cNvPr>
          <p:cNvSpPr>
            <a:spLocks noGrp="1"/>
          </p:cNvSpPr>
          <p:nvPr>
            <p:ph type="title" orient="vert"/>
          </p:nvPr>
        </p:nvSpPr>
        <p:spPr>
          <a:xfrm>
            <a:off x="10469880" y="438150"/>
            <a:ext cx="3154680" cy="6974206"/>
          </a:xfrm>
        </p:spPr>
        <p:txBody>
          <a:bodyPr vert="eaVert"/>
          <a:lstStyle/>
          <a:p>
            <a:r>
              <a:rPr lang="el"/>
              <a:t>Επεξεργασία μορφής κύριου τίτλου</a:t>
            </a:r>
          </a:p>
        </p:txBody>
      </p:sp>
      <p:sp>
        <p:nvSpPr>
          <p:cNvPr id="3" name="Vertikaler Textplatzhalter 2">
            <a:extLst>
              <a:ext uri="{FF2B5EF4-FFF2-40B4-BE49-F238E27FC236}">
                <a16:creationId xmlns:a16="http://schemas.microsoft.com/office/drawing/2014/main" id="{9E8BE0DB-F633-4F42-9E00-55FE48E08D29}"/>
              </a:ext>
            </a:extLst>
          </p:cNvPr>
          <p:cNvSpPr>
            <a:spLocks noGrp="1"/>
          </p:cNvSpPr>
          <p:nvPr>
            <p:ph type="body" orient="vert" idx="1"/>
          </p:nvPr>
        </p:nvSpPr>
        <p:spPr>
          <a:xfrm>
            <a:off x="1005840" y="438150"/>
            <a:ext cx="9281160" cy="6974206"/>
          </a:xfrm>
        </p:spPr>
        <p:txBody>
          <a:bodyPr vert="eaVert"/>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DDD39F19-15A9-4AE5-AB67-489F2C2D6A06}"/>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5" name="Fußzeilenplatzhalter 4">
            <a:extLst>
              <a:ext uri="{FF2B5EF4-FFF2-40B4-BE49-F238E27FC236}">
                <a16:creationId xmlns:a16="http://schemas.microsoft.com/office/drawing/2014/main" id="{92D0C62C-6EAA-46B4-B303-2AB5FF2D7F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39CDA0D-042A-4CBD-9FE4-B89BC846F410}"/>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4012430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C1ED5-1427-44D7-97FE-435F9183C233}"/>
              </a:ext>
            </a:extLst>
          </p:cNvPr>
          <p:cNvSpPr>
            <a:spLocks noGrp="1"/>
          </p:cNvSpPr>
          <p:nvPr>
            <p:ph type="ctrTitle"/>
          </p:nvPr>
        </p:nvSpPr>
        <p:spPr>
          <a:xfrm>
            <a:off x="1828800" y="1346836"/>
            <a:ext cx="10972800" cy="2865120"/>
          </a:xfrm>
        </p:spPr>
        <p:txBody>
          <a:bodyPr anchor="b"/>
          <a:lstStyle>
            <a:lvl1pPr algn="ctr">
              <a:defRPr sz="7200"/>
            </a:lvl1pPr>
          </a:lstStyle>
          <a:p>
            <a:r>
              <a:rPr lang="el"/>
              <a:t>Επεξεργασία μορφής κύριου τίτλου</a:t>
            </a:r>
          </a:p>
        </p:txBody>
      </p:sp>
      <p:sp>
        <p:nvSpPr>
          <p:cNvPr id="3" name="Untertitel 2">
            <a:extLst>
              <a:ext uri="{FF2B5EF4-FFF2-40B4-BE49-F238E27FC236}">
                <a16:creationId xmlns:a16="http://schemas.microsoft.com/office/drawing/2014/main" id="{DE5B0C5E-3C55-4851-A4AB-A247C9A7F92D}"/>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Επεξεργασία μορφής κύριας λεζάντας</a:t>
            </a:r>
          </a:p>
        </p:txBody>
      </p:sp>
      <p:sp>
        <p:nvSpPr>
          <p:cNvPr id="4" name="Datumsplatzhalter 3">
            <a:extLst>
              <a:ext uri="{FF2B5EF4-FFF2-40B4-BE49-F238E27FC236}">
                <a16:creationId xmlns:a16="http://schemas.microsoft.com/office/drawing/2014/main" id="{CFFB3F2D-2023-43CA-B988-9D3677B846CF}"/>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5" name="Fußzeilenplatzhalter 4">
            <a:extLst>
              <a:ext uri="{FF2B5EF4-FFF2-40B4-BE49-F238E27FC236}">
                <a16:creationId xmlns:a16="http://schemas.microsoft.com/office/drawing/2014/main" id="{7FC58A86-2465-44B7-95D0-3DEEEF1BC73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75693F-9625-45AD-8A36-CE4D40B26304}"/>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380511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5089F-1DD3-4C98-8279-090AC106A1B4}"/>
              </a:ext>
            </a:extLst>
          </p:cNvPr>
          <p:cNvSpPr>
            <a:spLocks noGrp="1"/>
          </p:cNvSpPr>
          <p:nvPr>
            <p:ph type="title"/>
          </p:nvPr>
        </p:nvSpPr>
        <p:spPr/>
        <p:txBody>
          <a:bodyPr/>
          <a:lstStyle/>
          <a:p>
            <a:r>
              <a:rPr lang="el"/>
              <a:t>Επεξεργασία μορφής κύριου τίτλου</a:t>
            </a:r>
          </a:p>
        </p:txBody>
      </p:sp>
      <p:sp>
        <p:nvSpPr>
          <p:cNvPr id="3" name="Inhaltsplatzhalter 2">
            <a:extLst>
              <a:ext uri="{FF2B5EF4-FFF2-40B4-BE49-F238E27FC236}">
                <a16:creationId xmlns:a16="http://schemas.microsoft.com/office/drawing/2014/main" id="{C202F522-9A5D-42D6-9939-F7BE24E739FC}"/>
              </a:ext>
            </a:extLst>
          </p:cNvPr>
          <p:cNvSpPr>
            <a:spLocks noGrp="1"/>
          </p:cNvSpPr>
          <p:nvPr>
            <p:ph idx="1"/>
          </p:nvPr>
        </p:nvSpPr>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E1750315-5C0D-42A1-81B6-B1FE1057E1D0}"/>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5" name="Fußzeilenplatzhalter 4">
            <a:extLst>
              <a:ext uri="{FF2B5EF4-FFF2-40B4-BE49-F238E27FC236}">
                <a16:creationId xmlns:a16="http://schemas.microsoft.com/office/drawing/2014/main" id="{83B04B32-418A-462B-AB6F-3AEA4E5C4A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00CFD6D-E4DA-4B47-B06A-F22E0C03640D}"/>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42881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5931F-7E1C-4AEF-A143-3106352C9F3A}"/>
              </a:ext>
            </a:extLst>
          </p:cNvPr>
          <p:cNvSpPr>
            <a:spLocks noGrp="1"/>
          </p:cNvSpPr>
          <p:nvPr>
            <p:ph type="title"/>
          </p:nvPr>
        </p:nvSpPr>
        <p:spPr>
          <a:xfrm>
            <a:off x="998220" y="2051686"/>
            <a:ext cx="12618720" cy="3423284"/>
          </a:xfrm>
        </p:spPr>
        <p:txBody>
          <a:bodyPr anchor="b"/>
          <a:lstStyle>
            <a:lvl1pPr>
              <a:defRPr sz="7200"/>
            </a:lvl1pPr>
          </a:lstStyle>
          <a:p>
            <a:r>
              <a:rPr lang="el"/>
              <a:t>Επεξεργασία μορφής κύριου τίτλου</a:t>
            </a:r>
          </a:p>
        </p:txBody>
      </p:sp>
      <p:sp>
        <p:nvSpPr>
          <p:cNvPr id="3" name="Textplatzhalter 2">
            <a:extLst>
              <a:ext uri="{FF2B5EF4-FFF2-40B4-BE49-F238E27FC236}">
                <a16:creationId xmlns:a16="http://schemas.microsoft.com/office/drawing/2014/main" id="{81DA5007-395F-46A3-ACEC-EBBF499DEEE8}"/>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l"/>
              <a:t>Επεξεργασία μορφής κύριου κειμένου</a:t>
            </a:r>
          </a:p>
        </p:txBody>
      </p:sp>
      <p:sp>
        <p:nvSpPr>
          <p:cNvPr id="4" name="Datumsplatzhalter 3">
            <a:extLst>
              <a:ext uri="{FF2B5EF4-FFF2-40B4-BE49-F238E27FC236}">
                <a16:creationId xmlns:a16="http://schemas.microsoft.com/office/drawing/2014/main" id="{106C1746-5F89-484D-91D7-99F8C262172C}"/>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5" name="Fußzeilenplatzhalter 4">
            <a:extLst>
              <a:ext uri="{FF2B5EF4-FFF2-40B4-BE49-F238E27FC236}">
                <a16:creationId xmlns:a16="http://schemas.microsoft.com/office/drawing/2014/main" id="{9A617DC1-C6EA-4A40-B8A8-D6C53D2D12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873078-4200-46FC-8170-FA02AA27ABB1}"/>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87436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9DBE4-F9A5-4B21-85D2-486BD742D45A}"/>
              </a:ext>
            </a:extLst>
          </p:cNvPr>
          <p:cNvSpPr>
            <a:spLocks noGrp="1"/>
          </p:cNvSpPr>
          <p:nvPr>
            <p:ph type="title"/>
          </p:nvPr>
        </p:nvSpPr>
        <p:spPr/>
        <p:txBody>
          <a:bodyPr/>
          <a:lstStyle/>
          <a:p>
            <a:r>
              <a:rPr lang="el"/>
              <a:t>Επεξεργασία μορφής κύριου τίτλου</a:t>
            </a:r>
          </a:p>
        </p:txBody>
      </p:sp>
      <p:sp>
        <p:nvSpPr>
          <p:cNvPr id="3" name="Inhaltsplatzhalter 2">
            <a:extLst>
              <a:ext uri="{FF2B5EF4-FFF2-40B4-BE49-F238E27FC236}">
                <a16:creationId xmlns:a16="http://schemas.microsoft.com/office/drawing/2014/main" id="{66074228-07B2-4EE8-B4C0-625744748EFB}"/>
              </a:ext>
            </a:extLst>
          </p:cNvPr>
          <p:cNvSpPr>
            <a:spLocks noGrp="1"/>
          </p:cNvSpPr>
          <p:nvPr>
            <p:ph sz="half" idx="1"/>
          </p:nvPr>
        </p:nvSpPr>
        <p:spPr>
          <a:xfrm>
            <a:off x="1005840" y="2190750"/>
            <a:ext cx="6217920" cy="52216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Inhaltsplatzhalter 3">
            <a:extLst>
              <a:ext uri="{FF2B5EF4-FFF2-40B4-BE49-F238E27FC236}">
                <a16:creationId xmlns:a16="http://schemas.microsoft.com/office/drawing/2014/main" id="{E5ED468F-2FA3-4879-996E-2052CA723811}"/>
              </a:ext>
            </a:extLst>
          </p:cNvPr>
          <p:cNvSpPr>
            <a:spLocks noGrp="1"/>
          </p:cNvSpPr>
          <p:nvPr>
            <p:ph sz="half" idx="2"/>
          </p:nvPr>
        </p:nvSpPr>
        <p:spPr>
          <a:xfrm>
            <a:off x="7406640" y="2190750"/>
            <a:ext cx="6217920" cy="52216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Datumsplatzhalter 4">
            <a:extLst>
              <a:ext uri="{FF2B5EF4-FFF2-40B4-BE49-F238E27FC236}">
                <a16:creationId xmlns:a16="http://schemas.microsoft.com/office/drawing/2014/main" id="{53902091-63AF-441B-97CF-EFED2EA4480D}"/>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6" name="Fußzeilenplatzhalter 5">
            <a:extLst>
              <a:ext uri="{FF2B5EF4-FFF2-40B4-BE49-F238E27FC236}">
                <a16:creationId xmlns:a16="http://schemas.microsoft.com/office/drawing/2014/main" id="{A62DF2E1-0503-4083-93EB-017968F4E0A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ED95923-C6DC-435C-BC7E-21B489D1DC38}"/>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323678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8D706-7AF7-466B-B197-777D3DFD0545}"/>
              </a:ext>
            </a:extLst>
          </p:cNvPr>
          <p:cNvSpPr>
            <a:spLocks noGrp="1"/>
          </p:cNvSpPr>
          <p:nvPr>
            <p:ph type="title"/>
          </p:nvPr>
        </p:nvSpPr>
        <p:spPr>
          <a:xfrm>
            <a:off x="1007746" y="438150"/>
            <a:ext cx="12618720" cy="1590676"/>
          </a:xfrm>
        </p:spPr>
        <p:txBody>
          <a:bodyPr/>
          <a:lstStyle/>
          <a:p>
            <a:r>
              <a:rPr lang="el"/>
              <a:t>Επεξεργασία μορφής κύριου τίτλου</a:t>
            </a:r>
          </a:p>
        </p:txBody>
      </p:sp>
      <p:sp>
        <p:nvSpPr>
          <p:cNvPr id="3" name="Textplatzhalter 2">
            <a:extLst>
              <a:ext uri="{FF2B5EF4-FFF2-40B4-BE49-F238E27FC236}">
                <a16:creationId xmlns:a16="http://schemas.microsoft.com/office/drawing/2014/main" id="{7F0AEC7D-1416-4D6B-BF87-D502C32A0DC3}"/>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Επεξεργασία μορφής κύριου κειμένου</a:t>
            </a:r>
          </a:p>
        </p:txBody>
      </p:sp>
      <p:sp>
        <p:nvSpPr>
          <p:cNvPr id="4" name="Inhaltsplatzhalter 3">
            <a:extLst>
              <a:ext uri="{FF2B5EF4-FFF2-40B4-BE49-F238E27FC236}">
                <a16:creationId xmlns:a16="http://schemas.microsoft.com/office/drawing/2014/main" id="{F0CF97F8-0514-4027-8BA9-E5893FA993C2}"/>
              </a:ext>
            </a:extLst>
          </p:cNvPr>
          <p:cNvSpPr>
            <a:spLocks noGrp="1"/>
          </p:cNvSpPr>
          <p:nvPr>
            <p:ph sz="half" idx="2"/>
          </p:nvPr>
        </p:nvSpPr>
        <p:spPr>
          <a:xfrm>
            <a:off x="1007746" y="3006090"/>
            <a:ext cx="6189344" cy="44215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platzhalter 4">
            <a:extLst>
              <a:ext uri="{FF2B5EF4-FFF2-40B4-BE49-F238E27FC236}">
                <a16:creationId xmlns:a16="http://schemas.microsoft.com/office/drawing/2014/main" id="{9B8F4E35-1202-4186-8A6E-9995C411EC68}"/>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Επεξεργασία μορφής κύριου κειμένου</a:t>
            </a:r>
          </a:p>
        </p:txBody>
      </p:sp>
      <p:sp>
        <p:nvSpPr>
          <p:cNvPr id="6" name="Inhaltsplatzhalter 5">
            <a:extLst>
              <a:ext uri="{FF2B5EF4-FFF2-40B4-BE49-F238E27FC236}">
                <a16:creationId xmlns:a16="http://schemas.microsoft.com/office/drawing/2014/main" id="{96A9FD17-84F2-4C8F-86BB-FE11A93397D7}"/>
              </a:ext>
            </a:extLst>
          </p:cNvPr>
          <p:cNvSpPr>
            <a:spLocks noGrp="1"/>
          </p:cNvSpPr>
          <p:nvPr>
            <p:ph sz="quarter" idx="4"/>
          </p:nvPr>
        </p:nvSpPr>
        <p:spPr>
          <a:xfrm>
            <a:off x="7406640" y="3006090"/>
            <a:ext cx="6219826" cy="4421506"/>
          </a:xfrm>
        </p:spPr>
        <p:txBody>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umsplatzhalter 6">
            <a:extLst>
              <a:ext uri="{FF2B5EF4-FFF2-40B4-BE49-F238E27FC236}">
                <a16:creationId xmlns:a16="http://schemas.microsoft.com/office/drawing/2014/main" id="{E9A7FFEC-0AA9-4159-AA7C-A7FFD55639EC}"/>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8" name="Fußzeilenplatzhalter 7">
            <a:extLst>
              <a:ext uri="{FF2B5EF4-FFF2-40B4-BE49-F238E27FC236}">
                <a16:creationId xmlns:a16="http://schemas.microsoft.com/office/drawing/2014/main" id="{BFC21E7C-2EE0-4C15-81B6-111399ED3D9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98BB33E-7F4E-4FBA-9BF5-5D6D7ACC2F9F}"/>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36530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ACE78-105F-46B1-BD65-D35AFA613E34}"/>
              </a:ext>
            </a:extLst>
          </p:cNvPr>
          <p:cNvSpPr>
            <a:spLocks noGrp="1"/>
          </p:cNvSpPr>
          <p:nvPr>
            <p:ph type="title"/>
          </p:nvPr>
        </p:nvSpPr>
        <p:spPr/>
        <p:txBody>
          <a:bodyPr/>
          <a:lstStyle/>
          <a:p>
            <a:r>
              <a:rPr lang="el"/>
              <a:t>Επεξεργασία μορφής κύριου τίτλου</a:t>
            </a:r>
          </a:p>
        </p:txBody>
      </p:sp>
      <p:sp>
        <p:nvSpPr>
          <p:cNvPr id="3" name="Datumsplatzhalter 2">
            <a:extLst>
              <a:ext uri="{FF2B5EF4-FFF2-40B4-BE49-F238E27FC236}">
                <a16:creationId xmlns:a16="http://schemas.microsoft.com/office/drawing/2014/main" id="{57F05A45-01B0-4640-9966-C2AD69727A6A}"/>
              </a:ext>
            </a:extLst>
          </p:cNvPr>
          <p:cNvSpPr>
            <a:spLocks noGrp="1"/>
          </p:cNvSpPr>
          <p:nvPr>
            <p:ph type="dt" sz="half" idx="10"/>
          </p:nvPr>
        </p:nvSpPr>
        <p:spPr/>
        <p:txBody>
          <a:bodyPr/>
          <a:lstStyle/>
          <a:p>
            <a:fld id="{0082CF1F-C0A1-412C-9B9D-27D09B4C3E56}" type="datetimeFigureOut">
              <a:rPr lang="de-DE" smtClean="0"/>
              <a:t>16.02.2026</a:t>
            </a:fld>
            <a:endParaRPr lang="de-DE"/>
          </a:p>
        </p:txBody>
      </p:sp>
      <p:sp>
        <p:nvSpPr>
          <p:cNvPr id="4" name="Fußzeilenplatzhalter 3">
            <a:extLst>
              <a:ext uri="{FF2B5EF4-FFF2-40B4-BE49-F238E27FC236}">
                <a16:creationId xmlns:a16="http://schemas.microsoft.com/office/drawing/2014/main" id="{9B7844A0-32AC-4EC6-8491-C1BC38B95D5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AA58772-8F98-4E2C-B4BF-566D07C0F9A1}"/>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297090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21AC22F-B4AF-4173-A847-728F185F0A35}"/>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Επεξεργασία μορφής κύριου τίτλου</a:t>
            </a:r>
          </a:p>
        </p:txBody>
      </p:sp>
      <p:sp>
        <p:nvSpPr>
          <p:cNvPr id="3" name="Textplatzhalter 2">
            <a:extLst>
              <a:ext uri="{FF2B5EF4-FFF2-40B4-BE49-F238E27FC236}">
                <a16:creationId xmlns:a16="http://schemas.microsoft.com/office/drawing/2014/main" id="{F52145A8-7B75-44EE-8F7B-D9F15AA809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Επεξεργασία μορφής κύριου κειμένου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umsplatzhalter 3">
            <a:extLst>
              <a:ext uri="{FF2B5EF4-FFF2-40B4-BE49-F238E27FC236}">
                <a16:creationId xmlns:a16="http://schemas.microsoft.com/office/drawing/2014/main" id="{35F228DD-3FC9-4502-83D4-87CD297EF243}"/>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0082CF1F-C0A1-412C-9B9D-27D09B4C3E56}" type="datetimeFigureOut">
              <a:rPr lang="de-DE" smtClean="0"/>
              <a:t>16.02.2026</a:t>
            </a:fld>
            <a:endParaRPr lang="de-DE"/>
          </a:p>
        </p:txBody>
      </p:sp>
      <p:sp>
        <p:nvSpPr>
          <p:cNvPr id="5" name="Fußzeilenplatzhalter 4">
            <a:extLst>
              <a:ext uri="{FF2B5EF4-FFF2-40B4-BE49-F238E27FC236}">
                <a16:creationId xmlns:a16="http://schemas.microsoft.com/office/drawing/2014/main" id="{C177EF07-7D05-4484-ACDC-58684DE7846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F3D5628-C7AA-4213-8B9D-F2D3BBEDE31D}"/>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3C3A7B6-7441-47A3-8614-9B2CBCFC48CE}" type="slidenum">
              <a:rPr lang="de-DE" smtClean="0"/>
              <a:t>‹#›</a:t>
            </a:fld>
            <a:endParaRPr lang="de-DE"/>
          </a:p>
        </p:txBody>
      </p:sp>
      <p:grpSp>
        <p:nvGrpSpPr>
          <p:cNvPr id="7" name="Group 6">
            <a:extLst>
              <a:ext uri="{FF2B5EF4-FFF2-40B4-BE49-F238E27FC236}">
                <a16:creationId xmlns:a16="http://schemas.microsoft.com/office/drawing/2014/main" id="{9BD6424F-21ED-3FCA-9D27-1BD815F155E5}"/>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0E0611D9-35F8-F0DE-02B9-74692D9A140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AAAA2D1-EA41-EFE8-AB45-84D7933C6C9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1955507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e-DE"/>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35.gi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customXml" Target="../ink/ink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5bEZbFxSJYM?feature=oembed" TargetMode="External"/><Relationship Id="rId1" Type="http://schemas.openxmlformats.org/officeDocument/2006/relationships/tags" Target="../tags/tag15.xml"/><Relationship Id="rId6" Type="http://schemas.openxmlformats.org/officeDocument/2006/relationships/image" Target="../media/image65.png"/><Relationship Id="rId5" Type="http://schemas.openxmlformats.org/officeDocument/2006/relationships/customXml" Target="../ink/ink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7.xml"/><Relationship Id="rId5" Type="http://schemas.openxmlformats.org/officeDocument/2006/relationships/image" Target="../media/image78.jpe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hyperlink" Target="https://darknetdiaries.com/episode/4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14.pn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slideLayout" Target="../slideLayouts/slideLayout5.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5.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5.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50.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dirty="0">
                <a:solidFill>
                  <a:schemeClr val="tx1"/>
                </a:solidFill>
              </a:rPr>
              <a:t>Θέμα 6: Εσωτερικές απειλές - </a:t>
            </a:r>
          </a:p>
          <a:p>
            <a:r>
              <a:rPr lang="el" sz="4800" dirty="0">
                <a:solidFill>
                  <a:schemeClr val="tx1"/>
                </a:solidFill>
              </a:rPr>
              <a:t>Πρόληψη, ανίχνευση, μετριασμός</a:t>
            </a:r>
          </a:p>
          <a:p>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99E8F-61B6-4929-5320-6A28CB5B8C00}"/>
              </a:ext>
            </a:extLst>
          </p:cNvPr>
          <p:cNvPicPr>
            <a:picLocks noChangeAspect="1"/>
          </p:cNvPicPr>
          <p:nvPr/>
        </p:nvPicPr>
        <p:blipFill>
          <a:blip r:embed="rId3">
            <a:alphaModFix amt="26000"/>
          </a:blip>
          <a:stretch>
            <a:fillRect/>
          </a:stretch>
        </p:blipFill>
        <p:spPr>
          <a:xfrm>
            <a:off x="0" y="0"/>
            <a:ext cx="14630400" cy="8229600"/>
          </a:xfrm>
          <a:prstGeom prst="rect">
            <a:avLst/>
          </a:prstGeom>
        </p:spPr>
      </p:pic>
      <p:sp>
        <p:nvSpPr>
          <p:cNvPr id="2" name="Tittel 1"/>
          <p:cNvSpPr>
            <a:spLocks noGrp="1"/>
          </p:cNvSpPr>
          <p:nvPr>
            <p:ph type="title"/>
          </p:nvPr>
        </p:nvSpPr>
        <p:spPr/>
        <p:txBody>
          <a:bodyPr/>
          <a:lstStyle/>
          <a:p>
            <a:r>
              <a:rPr lang="el"/>
              <a:t>Παράδειγμα αλληλεπίδρασης</a:t>
            </a:r>
          </a:p>
        </p:txBody>
      </p:sp>
      <p:sp>
        <p:nvSpPr>
          <p:cNvPr id="3" name="Plassholder for innhold 2"/>
          <p:cNvSpPr>
            <a:spLocks noGrp="1"/>
          </p:cNvSpPr>
          <p:nvPr>
            <p:ph idx="1"/>
          </p:nvPr>
        </p:nvSpPr>
        <p:spPr>
          <a:xfrm>
            <a:off x="1005840" y="1702191"/>
            <a:ext cx="12618720" cy="5710165"/>
          </a:xfrm>
        </p:spPr>
        <p:txBody>
          <a:bodyPr>
            <a:normAutofit/>
          </a:bodyPr>
          <a:lstStyle/>
          <a:p>
            <a:pPr marL="0" indent="0" algn="ctr">
              <a:buNone/>
            </a:pPr>
            <a:r>
              <a:rPr lang="el" sz="11520"/>
              <a:t>B= f(P x S)</a:t>
            </a:r>
          </a:p>
          <a:p>
            <a:pPr marL="0" indent="0">
              <a:buNone/>
            </a:pPr>
            <a:r>
              <a:rPr lang="el" sz="5280"/>
              <a:t>Μοντέλο στρες διάθεσης</a:t>
            </a:r>
          </a:p>
          <a:p>
            <a:pPr marL="0" indent="0">
              <a:buNone/>
            </a:pPr>
            <a:endParaRPr lang="nb-NO" sz="4800"/>
          </a:p>
          <a:p>
            <a:pPr marL="0" indent="0">
              <a:buNone/>
            </a:pPr>
            <a:endParaRPr lang="nb-NO" sz="4800"/>
          </a:p>
        </p:txBody>
      </p:sp>
      <p:pic>
        <p:nvPicPr>
          <p:cNvPr id="2050" name="Picture 2" descr="Μοντέλο τάσης διάθεσης. Συναισθηματική θετική ανατροφή των παιδιών με μοντέλο προστασίας εμπιστοσύνης 47382642 Vector Art στο Vecteezy">
            <a:extLst>
              <a:ext uri="{FF2B5EF4-FFF2-40B4-BE49-F238E27FC236}">
                <a16:creationId xmlns:a16="http://schemas.microsoft.com/office/drawing/2014/main" id="{ACBEDAF1-3AE2-EB11-7EB8-4C0254B6A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1"/>
          <a:stretch/>
        </p:blipFill>
        <p:spPr bwMode="auto">
          <a:xfrm>
            <a:off x="1" y="5219114"/>
            <a:ext cx="8215532" cy="3010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το μοντέλο διάθεσης-στρες της νόσου. Άτομα που είναι ανθεκτικά σε... |  Λήψη επιστημονικού διαγράμματος">
            <a:extLst>
              <a:ext uri="{FF2B5EF4-FFF2-40B4-BE49-F238E27FC236}">
                <a16:creationId xmlns:a16="http://schemas.microsoft.com/office/drawing/2014/main" id="{D7E65272-08FA-6767-531E-D0A2B6855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070" y="3509889"/>
            <a:ext cx="4719712" cy="47197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3255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randombar(horizontal)">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9B7632-A93B-32ED-A8F2-1844547AA286}"/>
              </a:ext>
            </a:extLst>
          </p:cNvPr>
          <p:cNvPicPr>
            <a:picLocks noChangeAspect="1"/>
          </p:cNvPicPr>
          <p:nvPr/>
        </p:nvPicPr>
        <p:blipFill>
          <a:blip r:embed="rId4">
            <a:alphaModFix amt="22000"/>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60C3DF5E-B51A-7EC2-0262-0CEE7A393324}"/>
              </a:ext>
            </a:extLst>
          </p:cNvPr>
          <p:cNvSpPr>
            <a:spLocks noGrp="1"/>
          </p:cNvSpPr>
          <p:nvPr>
            <p:ph type="title"/>
          </p:nvPr>
        </p:nvSpPr>
        <p:spPr/>
        <p:txBody>
          <a:bodyPr/>
          <a:lstStyle/>
          <a:p>
            <a:r>
              <a:rPr lang="el"/>
              <a:t>Αλληλεπιδράσεις... SOFIT (Greitzer 2019)</a:t>
            </a:r>
            <a:endParaRPr lang="en-GB"/>
          </a:p>
        </p:txBody>
      </p:sp>
      <p:pic>
        <p:nvPicPr>
          <p:cNvPr id="5" name="Picture 4">
            <a:extLst>
              <a:ext uri="{FF2B5EF4-FFF2-40B4-BE49-F238E27FC236}">
                <a16:creationId xmlns:a16="http://schemas.microsoft.com/office/drawing/2014/main" id="{FA500A6A-C318-F23C-C4E8-702DB0D1F8AC}"/>
              </a:ext>
            </a:extLst>
          </p:cNvPr>
          <p:cNvPicPr>
            <a:picLocks noChangeAspect="1"/>
          </p:cNvPicPr>
          <p:nvPr/>
        </p:nvPicPr>
        <p:blipFill>
          <a:blip r:embed="rId5"/>
          <a:stretch>
            <a:fillRect/>
          </a:stretch>
        </p:blipFill>
        <p:spPr>
          <a:xfrm>
            <a:off x="349857" y="1961240"/>
            <a:ext cx="9130912" cy="5830211"/>
          </a:xfrm>
          <a:prstGeom prst="rect">
            <a:avLst/>
          </a:prstGeom>
        </p:spPr>
      </p:pic>
      <p:pic>
        <p:nvPicPr>
          <p:cNvPr id="7" name="Content Placeholder 6">
            <a:extLst>
              <a:ext uri="{FF2B5EF4-FFF2-40B4-BE49-F238E27FC236}">
                <a16:creationId xmlns:a16="http://schemas.microsoft.com/office/drawing/2014/main" id="{09C4D219-B385-F71B-C357-C7106B9F84AE}"/>
              </a:ext>
            </a:extLst>
          </p:cNvPr>
          <p:cNvPicPr>
            <a:picLocks noGrp="1" noChangeAspect="1"/>
          </p:cNvPicPr>
          <p:nvPr>
            <p:ph idx="1"/>
          </p:nvPr>
        </p:nvPicPr>
        <p:blipFill>
          <a:blip r:embed="rId6"/>
          <a:stretch>
            <a:fillRect/>
          </a:stretch>
        </p:blipFill>
        <p:spPr>
          <a:xfrm>
            <a:off x="4379976" y="1597363"/>
            <a:ext cx="9447565" cy="6557963"/>
          </a:xfrm>
        </p:spPr>
      </p:pic>
    </p:spTree>
    <p:custDataLst>
      <p:tags r:id="rId1"/>
    </p:custDataLst>
    <p:extLst>
      <p:ext uri="{BB962C8B-B14F-4D97-AF65-F5344CB8AC3E}">
        <p14:creationId xmlns:p14="http://schemas.microsoft.com/office/powerpoint/2010/main" val="127427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90312-240E-5D15-85E5-C55935BE564F}"/>
              </a:ext>
            </a:extLst>
          </p:cNvPr>
          <p:cNvPicPr>
            <a:picLocks noChangeAspect="1"/>
          </p:cNvPicPr>
          <p:nvPr/>
        </p:nvPicPr>
        <p:blipFill>
          <a:blip r:embed="rId3">
            <a:alphaModFix amt="17000"/>
          </a:blip>
          <a:stretch>
            <a:fillRect/>
          </a:stretch>
        </p:blipFill>
        <p:spPr>
          <a:xfrm>
            <a:off x="0" y="0"/>
            <a:ext cx="14630400" cy="8229600"/>
          </a:xfrm>
          <a:prstGeom prst="rect">
            <a:avLst/>
          </a:prstGeom>
        </p:spPr>
      </p:pic>
      <p:pic>
        <p:nvPicPr>
          <p:cNvPr id="4" name="Bilde 3"/>
          <p:cNvPicPr>
            <a:picLocks noChangeAspect="1"/>
          </p:cNvPicPr>
          <p:nvPr/>
        </p:nvPicPr>
        <p:blipFill>
          <a:blip r:embed="rId4"/>
          <a:stretch>
            <a:fillRect/>
          </a:stretch>
        </p:blipFill>
        <p:spPr>
          <a:xfrm>
            <a:off x="3582956" y="-200847"/>
            <a:ext cx="11450447" cy="8598398"/>
          </a:xfrm>
          <a:prstGeom prst="rect">
            <a:avLst/>
          </a:prstGeom>
        </p:spPr>
      </p:pic>
      <p:sp>
        <p:nvSpPr>
          <p:cNvPr id="2" name="Tittel 1"/>
          <p:cNvSpPr>
            <a:spLocks noGrp="1"/>
          </p:cNvSpPr>
          <p:nvPr>
            <p:ph type="title"/>
          </p:nvPr>
        </p:nvSpPr>
        <p:spPr>
          <a:xfrm>
            <a:off x="233943" y="509402"/>
            <a:ext cx="4637315" cy="1590676"/>
          </a:xfrm>
        </p:spPr>
        <p:txBody>
          <a:bodyPr/>
          <a:lstStyle/>
          <a:p>
            <a:r>
              <a:rPr lang="el" dirty="0"/>
              <a:t>Υπολειμματικός ντετερμινισμός</a:t>
            </a:r>
            <a:endParaRPr lang="en-GB" dirty="0"/>
          </a:p>
        </p:txBody>
      </p:sp>
    </p:spTree>
    <p:extLst>
      <p:ext uri="{BB962C8B-B14F-4D97-AF65-F5344CB8AC3E}">
        <p14:creationId xmlns:p14="http://schemas.microsoft.com/office/powerpoint/2010/main" val="130046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ED2FA-ECAD-3F63-0745-D6969416429A}"/>
              </a:ext>
            </a:extLst>
          </p:cNvPr>
          <p:cNvPicPr>
            <a:picLocks noChangeAspect="1"/>
          </p:cNvPicPr>
          <p:nvPr/>
        </p:nvPicPr>
        <p:blipFill>
          <a:blip r:embed="rId4">
            <a:alphaModFix amt="34000"/>
          </a:blip>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7FBA35B0-3532-50F7-A27F-56BB16B67B58}"/>
              </a:ext>
            </a:extLst>
          </p:cNvPr>
          <p:cNvSpPr>
            <a:spLocks noGrp="1"/>
          </p:cNvSpPr>
          <p:nvPr>
            <p:ph type="title"/>
          </p:nvPr>
        </p:nvSpPr>
        <p:spPr/>
        <p:txBody>
          <a:bodyPr/>
          <a:lstStyle/>
          <a:p>
            <a:r>
              <a:rPr lang="el"/>
              <a:t>Βασικό σφάλμα απόδοσης</a:t>
            </a:r>
          </a:p>
        </p:txBody>
      </p:sp>
      <p:sp>
        <p:nvSpPr>
          <p:cNvPr id="3" name="Inhaltsplatzhalter 2">
            <a:extLst>
              <a:ext uri="{FF2B5EF4-FFF2-40B4-BE49-F238E27FC236}">
                <a16:creationId xmlns:a16="http://schemas.microsoft.com/office/drawing/2014/main" id="{D4D4A809-AC25-CE1F-C461-C6041A28691B}"/>
              </a:ext>
            </a:extLst>
          </p:cNvPr>
          <p:cNvSpPr>
            <a:spLocks noGrp="1"/>
          </p:cNvSpPr>
          <p:nvPr>
            <p:ph idx="1"/>
          </p:nvPr>
        </p:nvSpPr>
        <p:spPr/>
        <p:txBody>
          <a:bodyPr/>
          <a:lstStyle/>
          <a:p>
            <a:r>
              <a:rPr lang="el" err="1"/>
              <a:t>Προβλέπουμε τις ενέργειες των άλλων με βάση τις υποθέσεις μας για την προσωπικότητά τους</a:t>
            </a:r>
            <a:endParaRPr lang="de-DE"/>
          </a:p>
          <a:p>
            <a:r>
              <a:rPr lang="el" b="1">
                <a:solidFill>
                  <a:srgbClr val="FF0000"/>
                </a:solidFill>
              </a:rPr>
              <a:t>Β = Π x Ε</a:t>
            </a:r>
          </a:p>
        </p:txBody>
      </p:sp>
      <p:pic>
        <p:nvPicPr>
          <p:cNvPr id="4" name="Bilde 5">
            <a:extLst>
              <a:ext uri="{FF2B5EF4-FFF2-40B4-BE49-F238E27FC236}">
                <a16:creationId xmlns:a16="http://schemas.microsoft.com/office/drawing/2014/main" id="{562B9563-A75E-7F3B-C783-C218D5668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2099" y="3316380"/>
            <a:ext cx="6134438" cy="4095976"/>
          </a:xfrm>
          <a:prstGeom prst="rect">
            <a:avLst/>
          </a:prstGeom>
        </p:spPr>
      </p:pic>
    </p:spTree>
    <p:custDataLst>
      <p:tags r:id="rId1"/>
    </p:custDataLst>
    <p:extLst>
      <p:ext uri="{BB962C8B-B14F-4D97-AF65-F5344CB8AC3E}">
        <p14:creationId xmlns:p14="http://schemas.microsoft.com/office/powerpoint/2010/main" val="308126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AA237-EF83-AFDC-34B5-8B1D54DE633C}"/>
              </a:ext>
            </a:extLst>
          </p:cNvPr>
          <p:cNvPicPr>
            <a:picLocks noChangeAspect="1"/>
          </p:cNvPicPr>
          <p:nvPr/>
        </p:nvPicPr>
        <p:blipFill>
          <a:blip r:embed="rId3"/>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F423D908-DE8D-84F1-AFB8-AB6606927E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6AA2556-E639-795B-354A-CD514BA8BF7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59F8427-BCBC-EF26-A8A8-113F10B6674C}"/>
              </a:ext>
            </a:extLst>
          </p:cNvPr>
          <p:cNvPicPr>
            <a:picLocks noChangeAspect="1"/>
          </p:cNvPicPr>
          <p:nvPr/>
        </p:nvPicPr>
        <p:blipFill>
          <a:blip r:embed="rId4"/>
          <a:stretch>
            <a:fillRect/>
          </a:stretch>
        </p:blipFill>
        <p:spPr>
          <a:xfrm>
            <a:off x="844062" y="158161"/>
            <a:ext cx="12618720" cy="7715446"/>
          </a:xfrm>
          <a:prstGeom prst="rect">
            <a:avLst/>
          </a:prstGeom>
        </p:spPr>
      </p:pic>
    </p:spTree>
    <p:extLst>
      <p:ext uri="{BB962C8B-B14F-4D97-AF65-F5344CB8AC3E}">
        <p14:creationId xmlns:p14="http://schemas.microsoft.com/office/powerpoint/2010/main" val="367590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668ABDB-82A6-107E-A676-8958A23CFB29}"/>
              </a:ext>
            </a:extLst>
          </p:cNvPr>
          <p:cNvPicPr>
            <a:picLocks noChangeAspect="1"/>
          </p:cNvPicPr>
          <p:nvPr/>
        </p:nvPicPr>
        <p:blipFill>
          <a:blip r:embed="rId4"/>
          <a:stretch>
            <a:fillRect/>
          </a:stretch>
        </p:blipFill>
        <p:spPr>
          <a:xfrm>
            <a:off x="0" y="1"/>
            <a:ext cx="9812786" cy="4854611"/>
          </a:xfrm>
          <a:prstGeom prst="rect">
            <a:avLst/>
          </a:prstGeom>
        </p:spPr>
      </p:pic>
      <p:sp>
        <p:nvSpPr>
          <p:cNvPr id="16" name="Textfeld 15">
            <a:extLst>
              <a:ext uri="{FF2B5EF4-FFF2-40B4-BE49-F238E27FC236}">
                <a16:creationId xmlns:a16="http://schemas.microsoft.com/office/drawing/2014/main" id="{3F8AD32E-31A5-C7ED-80EB-6B01A8F821DE}"/>
              </a:ext>
            </a:extLst>
          </p:cNvPr>
          <p:cNvSpPr txBox="1"/>
          <p:nvPr/>
        </p:nvSpPr>
        <p:spPr>
          <a:xfrm>
            <a:off x="451925" y="5390926"/>
            <a:ext cx="4103370" cy="2419124"/>
          </a:xfrm>
          <a:prstGeom prst="rect">
            <a:avLst/>
          </a:prstGeom>
          <a:noFill/>
        </p:spPr>
        <p:txBody>
          <a:bodyPr wrap="square" rtlCol="0">
            <a:spAutoFit/>
          </a:bodyPr>
          <a:lstStyle/>
          <a:p>
            <a:pPr defTabSz="1097280"/>
            <a:r>
              <a:rPr lang="el" sz="2160">
                <a:solidFill>
                  <a:prstClr val="black"/>
                </a:solidFill>
                <a:latin typeface="Calibri" panose="020F0502020204030204"/>
              </a:rPr>
              <a:t>Η οπτική γωνία του CS και του υπαλλήλου διαφέρουν.</a:t>
            </a:r>
          </a:p>
          <a:p>
            <a:pPr defTabSz="1097280"/>
            <a:endParaRPr lang="de-DE" sz="2160">
              <a:solidFill>
                <a:prstClr val="black"/>
              </a:solidFill>
              <a:latin typeface="Calibri" panose="020F0502020204030204"/>
            </a:endParaRPr>
          </a:p>
          <a:p>
            <a:pPr defTabSz="1097280"/>
            <a:r>
              <a:rPr lang="el" sz="2160" err="1">
                <a:solidFill>
                  <a:prstClr val="black"/>
                </a:solidFill>
                <a:latin typeface="Calibri" panose="020F0502020204030204"/>
              </a:rPr>
              <a:t>Σύγχυση σχετικά με τις απαιτήσεις της κατάστασης και σύγκρουση με τους στόχους έναντι έλλειψης κινήτρων ή διαφωνίας σχετικά με τον στόχο.</a:t>
            </a:r>
          </a:p>
        </p:txBody>
      </p:sp>
      <p:grpSp>
        <p:nvGrpSpPr>
          <p:cNvPr id="50" name="Gruppieren 49">
            <a:extLst>
              <a:ext uri="{FF2B5EF4-FFF2-40B4-BE49-F238E27FC236}">
                <a16:creationId xmlns:a16="http://schemas.microsoft.com/office/drawing/2014/main" id="{5CF59243-6376-F66F-F605-B327E4F24F33}"/>
              </a:ext>
            </a:extLst>
          </p:cNvPr>
          <p:cNvGrpSpPr/>
          <p:nvPr/>
        </p:nvGrpSpPr>
        <p:grpSpPr>
          <a:xfrm>
            <a:off x="5241646" y="371050"/>
            <a:ext cx="8326651" cy="7367342"/>
            <a:chOff x="4368038" y="309208"/>
            <a:chExt cx="6938876" cy="6139452"/>
          </a:xfrm>
        </p:grpSpPr>
        <p:pic>
          <p:nvPicPr>
            <p:cNvPr id="7" name="Grafik 6">
              <a:extLst>
                <a:ext uri="{FF2B5EF4-FFF2-40B4-BE49-F238E27FC236}">
                  <a16:creationId xmlns:a16="http://schemas.microsoft.com/office/drawing/2014/main" id="{639370CA-CF57-4572-9528-DDE327F3876A}"/>
                </a:ext>
              </a:extLst>
            </p:cNvPr>
            <p:cNvPicPr>
              <a:picLocks noChangeAspect="1"/>
            </p:cNvPicPr>
            <p:nvPr/>
          </p:nvPicPr>
          <p:blipFill>
            <a:blip r:embed="rId5"/>
            <a:stretch>
              <a:fillRect/>
            </a:stretch>
          </p:blipFill>
          <p:spPr>
            <a:xfrm>
              <a:off x="4368038" y="794983"/>
              <a:ext cx="3581900" cy="5077534"/>
            </a:xfrm>
            <a:prstGeom prst="rect">
              <a:avLst/>
            </a:prstGeom>
          </p:spPr>
        </p:pic>
        <p:pic>
          <p:nvPicPr>
            <p:cNvPr id="11" name="Grafik 10">
              <a:extLst>
                <a:ext uri="{FF2B5EF4-FFF2-40B4-BE49-F238E27FC236}">
                  <a16:creationId xmlns:a16="http://schemas.microsoft.com/office/drawing/2014/main" id="{24E5D073-D595-D727-A243-04C55B0C7AD6}"/>
                </a:ext>
              </a:extLst>
            </p:cNvPr>
            <p:cNvPicPr>
              <a:picLocks noChangeAspect="1"/>
            </p:cNvPicPr>
            <p:nvPr/>
          </p:nvPicPr>
          <p:blipFill>
            <a:blip r:embed="rId6"/>
            <a:stretch>
              <a:fillRect/>
            </a:stretch>
          </p:blipFill>
          <p:spPr>
            <a:xfrm>
              <a:off x="7801225" y="309208"/>
              <a:ext cx="3505689" cy="2638793"/>
            </a:xfrm>
            <a:prstGeom prst="rect">
              <a:avLst/>
            </a:prstGeom>
          </p:spPr>
        </p:pic>
        <p:pic>
          <p:nvPicPr>
            <p:cNvPr id="13" name="Grafik 12">
              <a:extLst>
                <a:ext uri="{FF2B5EF4-FFF2-40B4-BE49-F238E27FC236}">
                  <a16:creationId xmlns:a16="http://schemas.microsoft.com/office/drawing/2014/main" id="{D35F8A5D-3683-BFD1-6D09-A3BC80BDBEAC}"/>
                </a:ext>
              </a:extLst>
            </p:cNvPr>
            <p:cNvPicPr>
              <a:picLocks noChangeAspect="1"/>
            </p:cNvPicPr>
            <p:nvPr/>
          </p:nvPicPr>
          <p:blipFill>
            <a:blip r:embed="rId7"/>
            <a:stretch>
              <a:fillRect/>
            </a:stretch>
          </p:blipFill>
          <p:spPr>
            <a:xfrm>
              <a:off x="7801225" y="3076339"/>
              <a:ext cx="3505689" cy="3372321"/>
            </a:xfrm>
            <a:prstGeom prst="rect">
              <a:avLst/>
            </a:prstGeom>
          </p:spPr>
        </p:pic>
        <p:cxnSp>
          <p:nvCxnSpPr>
            <p:cNvPr id="18" name="Gerader Verbinder 17">
              <a:extLst>
                <a:ext uri="{FF2B5EF4-FFF2-40B4-BE49-F238E27FC236}">
                  <a16:creationId xmlns:a16="http://schemas.microsoft.com/office/drawing/2014/main" id="{7B3D80D0-A20A-1433-0B2E-F6B556D72C1A}"/>
                </a:ext>
              </a:extLst>
            </p:cNvPr>
            <p:cNvCxnSpPr/>
            <p:nvPr/>
          </p:nvCxnSpPr>
          <p:spPr>
            <a:xfrm>
              <a:off x="4733925" y="2428875"/>
              <a:ext cx="29908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 name="Gerader Verbinder 18">
              <a:extLst>
                <a:ext uri="{FF2B5EF4-FFF2-40B4-BE49-F238E27FC236}">
                  <a16:creationId xmlns:a16="http://schemas.microsoft.com/office/drawing/2014/main" id="{1BE1B792-9EB7-D56B-1177-E14E1B97FFBB}"/>
                </a:ext>
              </a:extLst>
            </p:cNvPr>
            <p:cNvCxnSpPr>
              <a:cxnSpLocks/>
            </p:cNvCxnSpPr>
            <p:nvPr/>
          </p:nvCxnSpPr>
          <p:spPr>
            <a:xfrm>
              <a:off x="4495800" y="25812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Gerader Verbinder 20">
              <a:extLst>
                <a:ext uri="{FF2B5EF4-FFF2-40B4-BE49-F238E27FC236}">
                  <a16:creationId xmlns:a16="http://schemas.microsoft.com/office/drawing/2014/main" id="{7EBEB80E-3D34-6204-83A6-3CA0ECC48020}"/>
                </a:ext>
              </a:extLst>
            </p:cNvPr>
            <p:cNvCxnSpPr>
              <a:cxnSpLocks/>
            </p:cNvCxnSpPr>
            <p:nvPr/>
          </p:nvCxnSpPr>
          <p:spPr>
            <a:xfrm>
              <a:off x="6410325" y="2286000"/>
              <a:ext cx="1314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3" name="Gerader Verbinder 22">
              <a:extLst>
                <a:ext uri="{FF2B5EF4-FFF2-40B4-BE49-F238E27FC236}">
                  <a16:creationId xmlns:a16="http://schemas.microsoft.com/office/drawing/2014/main" id="{8DD9A3D3-1363-B351-9167-92961A3015F4}"/>
                </a:ext>
              </a:extLst>
            </p:cNvPr>
            <p:cNvCxnSpPr>
              <a:cxnSpLocks/>
            </p:cNvCxnSpPr>
            <p:nvPr/>
          </p:nvCxnSpPr>
          <p:spPr>
            <a:xfrm>
              <a:off x="4495800" y="32575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Gerader Verbinder 23">
              <a:extLst>
                <a:ext uri="{FF2B5EF4-FFF2-40B4-BE49-F238E27FC236}">
                  <a16:creationId xmlns:a16="http://schemas.microsoft.com/office/drawing/2014/main" id="{C962A4CC-A4EB-9192-D087-2A8CB145F421}"/>
                </a:ext>
              </a:extLst>
            </p:cNvPr>
            <p:cNvCxnSpPr>
              <a:cxnSpLocks/>
            </p:cNvCxnSpPr>
            <p:nvPr/>
          </p:nvCxnSpPr>
          <p:spPr>
            <a:xfrm>
              <a:off x="4495800" y="34290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Gerader Verbinder 24">
              <a:extLst>
                <a:ext uri="{FF2B5EF4-FFF2-40B4-BE49-F238E27FC236}">
                  <a16:creationId xmlns:a16="http://schemas.microsoft.com/office/drawing/2014/main" id="{ECDCFFA7-1EE1-6D0C-BBE7-E7ECD3E8C1E8}"/>
                </a:ext>
              </a:extLst>
            </p:cNvPr>
            <p:cNvCxnSpPr>
              <a:cxnSpLocks/>
            </p:cNvCxnSpPr>
            <p:nvPr/>
          </p:nvCxnSpPr>
          <p:spPr>
            <a:xfrm>
              <a:off x="4495800" y="35528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Gerader Verbinder 25">
              <a:extLst>
                <a:ext uri="{FF2B5EF4-FFF2-40B4-BE49-F238E27FC236}">
                  <a16:creationId xmlns:a16="http://schemas.microsoft.com/office/drawing/2014/main" id="{4CD5B241-175E-2D65-66D5-1C81B5FD9FA2}"/>
                </a:ext>
              </a:extLst>
            </p:cNvPr>
            <p:cNvCxnSpPr>
              <a:cxnSpLocks/>
            </p:cNvCxnSpPr>
            <p:nvPr/>
          </p:nvCxnSpPr>
          <p:spPr>
            <a:xfrm>
              <a:off x="4495800" y="46792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Gerader Verbinder 26">
              <a:extLst>
                <a:ext uri="{FF2B5EF4-FFF2-40B4-BE49-F238E27FC236}">
                  <a16:creationId xmlns:a16="http://schemas.microsoft.com/office/drawing/2014/main" id="{2F6235DA-34F1-C280-2909-063040068567}"/>
                </a:ext>
              </a:extLst>
            </p:cNvPr>
            <p:cNvCxnSpPr>
              <a:cxnSpLocks/>
            </p:cNvCxnSpPr>
            <p:nvPr/>
          </p:nvCxnSpPr>
          <p:spPr>
            <a:xfrm>
              <a:off x="4495800" y="45173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Gerader Verbinder 27">
              <a:extLst>
                <a:ext uri="{FF2B5EF4-FFF2-40B4-BE49-F238E27FC236}">
                  <a16:creationId xmlns:a16="http://schemas.microsoft.com/office/drawing/2014/main" id="{BD0D9290-6A17-B4CB-7F79-114921BB87BB}"/>
                </a:ext>
              </a:extLst>
            </p:cNvPr>
            <p:cNvCxnSpPr>
              <a:cxnSpLocks/>
            </p:cNvCxnSpPr>
            <p:nvPr/>
          </p:nvCxnSpPr>
          <p:spPr>
            <a:xfrm>
              <a:off x="4495800" y="48412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Gerader Verbinder 28">
              <a:extLst>
                <a:ext uri="{FF2B5EF4-FFF2-40B4-BE49-F238E27FC236}">
                  <a16:creationId xmlns:a16="http://schemas.microsoft.com/office/drawing/2014/main" id="{4D54234B-7309-719F-99C7-89502977E847}"/>
                </a:ext>
              </a:extLst>
            </p:cNvPr>
            <p:cNvCxnSpPr>
              <a:cxnSpLocks/>
            </p:cNvCxnSpPr>
            <p:nvPr/>
          </p:nvCxnSpPr>
          <p:spPr>
            <a:xfrm>
              <a:off x="4495800" y="50031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0" name="Gerader Verbinder 29">
              <a:extLst>
                <a:ext uri="{FF2B5EF4-FFF2-40B4-BE49-F238E27FC236}">
                  <a16:creationId xmlns:a16="http://schemas.microsoft.com/office/drawing/2014/main" id="{6A928784-61D0-31A8-3B18-7C890742A2B3}"/>
                </a:ext>
              </a:extLst>
            </p:cNvPr>
            <p:cNvCxnSpPr>
              <a:cxnSpLocks/>
            </p:cNvCxnSpPr>
            <p:nvPr/>
          </p:nvCxnSpPr>
          <p:spPr>
            <a:xfrm>
              <a:off x="7949938" y="28003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Gerader Verbinder 30">
              <a:extLst>
                <a:ext uri="{FF2B5EF4-FFF2-40B4-BE49-F238E27FC236}">
                  <a16:creationId xmlns:a16="http://schemas.microsoft.com/office/drawing/2014/main" id="{27361E7E-D3FB-1112-CFBC-1F276C320978}"/>
                </a:ext>
              </a:extLst>
            </p:cNvPr>
            <p:cNvCxnSpPr>
              <a:cxnSpLocks/>
            </p:cNvCxnSpPr>
            <p:nvPr/>
          </p:nvCxnSpPr>
          <p:spPr>
            <a:xfrm>
              <a:off x="7949938" y="26479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Gerader Verbinder 31">
              <a:extLst>
                <a:ext uri="{FF2B5EF4-FFF2-40B4-BE49-F238E27FC236}">
                  <a16:creationId xmlns:a16="http://schemas.microsoft.com/office/drawing/2014/main" id="{BB05B0D1-ECF0-70E7-A7DF-2338716C3F2F}"/>
                </a:ext>
              </a:extLst>
            </p:cNvPr>
            <p:cNvCxnSpPr>
              <a:cxnSpLocks/>
            </p:cNvCxnSpPr>
            <p:nvPr/>
          </p:nvCxnSpPr>
          <p:spPr>
            <a:xfrm>
              <a:off x="7949938" y="24479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Gerader Verbinder 32">
              <a:extLst>
                <a:ext uri="{FF2B5EF4-FFF2-40B4-BE49-F238E27FC236}">
                  <a16:creationId xmlns:a16="http://schemas.microsoft.com/office/drawing/2014/main" id="{52B9A5E2-9572-D617-7052-4DD57208A570}"/>
                </a:ext>
              </a:extLst>
            </p:cNvPr>
            <p:cNvCxnSpPr>
              <a:cxnSpLocks/>
            </p:cNvCxnSpPr>
            <p:nvPr/>
          </p:nvCxnSpPr>
          <p:spPr>
            <a:xfrm>
              <a:off x="7949938" y="22860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Gerader Verbinder 33">
              <a:extLst>
                <a:ext uri="{FF2B5EF4-FFF2-40B4-BE49-F238E27FC236}">
                  <a16:creationId xmlns:a16="http://schemas.microsoft.com/office/drawing/2014/main" id="{7638653B-9C6F-7A87-084E-4402A0F37C46}"/>
                </a:ext>
              </a:extLst>
            </p:cNvPr>
            <p:cNvCxnSpPr>
              <a:cxnSpLocks/>
            </p:cNvCxnSpPr>
            <p:nvPr/>
          </p:nvCxnSpPr>
          <p:spPr>
            <a:xfrm>
              <a:off x="7949938" y="13239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5" name="Gerader Verbinder 34">
              <a:extLst>
                <a:ext uri="{FF2B5EF4-FFF2-40B4-BE49-F238E27FC236}">
                  <a16:creationId xmlns:a16="http://schemas.microsoft.com/office/drawing/2014/main" id="{B7BAB2F9-C988-C3D3-26DF-F5F3CCF56CC5}"/>
                </a:ext>
              </a:extLst>
            </p:cNvPr>
            <p:cNvCxnSpPr>
              <a:cxnSpLocks/>
            </p:cNvCxnSpPr>
            <p:nvPr/>
          </p:nvCxnSpPr>
          <p:spPr>
            <a:xfrm>
              <a:off x="7949938" y="14954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6" name="Gerader Verbinder 35">
              <a:extLst>
                <a:ext uri="{FF2B5EF4-FFF2-40B4-BE49-F238E27FC236}">
                  <a16:creationId xmlns:a16="http://schemas.microsoft.com/office/drawing/2014/main" id="{727460BC-BF10-EE32-42BF-5A340129A918}"/>
                </a:ext>
              </a:extLst>
            </p:cNvPr>
            <p:cNvCxnSpPr>
              <a:cxnSpLocks/>
            </p:cNvCxnSpPr>
            <p:nvPr/>
          </p:nvCxnSpPr>
          <p:spPr>
            <a:xfrm>
              <a:off x="7949938" y="16668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7" name="Gerader Verbinder 36">
              <a:extLst>
                <a:ext uri="{FF2B5EF4-FFF2-40B4-BE49-F238E27FC236}">
                  <a16:creationId xmlns:a16="http://schemas.microsoft.com/office/drawing/2014/main" id="{733582B3-23EA-2641-CF5B-E606F07B62C0}"/>
                </a:ext>
              </a:extLst>
            </p:cNvPr>
            <p:cNvCxnSpPr>
              <a:cxnSpLocks/>
            </p:cNvCxnSpPr>
            <p:nvPr/>
          </p:nvCxnSpPr>
          <p:spPr>
            <a:xfrm>
              <a:off x="7892788" y="50006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Gerader Verbinder 37">
              <a:extLst>
                <a:ext uri="{FF2B5EF4-FFF2-40B4-BE49-F238E27FC236}">
                  <a16:creationId xmlns:a16="http://schemas.microsoft.com/office/drawing/2014/main" id="{EA689797-5CC8-C7FE-F23E-6ADBCAAAFC17}"/>
                </a:ext>
              </a:extLst>
            </p:cNvPr>
            <p:cNvCxnSpPr>
              <a:cxnSpLocks/>
            </p:cNvCxnSpPr>
            <p:nvPr/>
          </p:nvCxnSpPr>
          <p:spPr>
            <a:xfrm>
              <a:off x="7883263" y="48387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Gerader Verbinder 38">
              <a:extLst>
                <a:ext uri="{FF2B5EF4-FFF2-40B4-BE49-F238E27FC236}">
                  <a16:creationId xmlns:a16="http://schemas.microsoft.com/office/drawing/2014/main" id="{FEEE6CE2-4C5A-E71D-71EE-1724935DB70E}"/>
                </a:ext>
              </a:extLst>
            </p:cNvPr>
            <p:cNvCxnSpPr>
              <a:cxnSpLocks/>
            </p:cNvCxnSpPr>
            <p:nvPr/>
          </p:nvCxnSpPr>
          <p:spPr>
            <a:xfrm>
              <a:off x="7892788" y="46767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0" name="Gerader Verbinder 39">
              <a:extLst>
                <a:ext uri="{FF2B5EF4-FFF2-40B4-BE49-F238E27FC236}">
                  <a16:creationId xmlns:a16="http://schemas.microsoft.com/office/drawing/2014/main" id="{9A42F455-797D-C26B-F225-4130C1D2457F}"/>
                </a:ext>
              </a:extLst>
            </p:cNvPr>
            <p:cNvCxnSpPr>
              <a:cxnSpLocks/>
            </p:cNvCxnSpPr>
            <p:nvPr/>
          </p:nvCxnSpPr>
          <p:spPr>
            <a:xfrm>
              <a:off x="7883263" y="37338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1" name="Gerader Verbinder 40">
              <a:extLst>
                <a:ext uri="{FF2B5EF4-FFF2-40B4-BE49-F238E27FC236}">
                  <a16:creationId xmlns:a16="http://schemas.microsoft.com/office/drawing/2014/main" id="{E7205631-0836-D58E-D265-B3B328E68CD1}"/>
                </a:ext>
              </a:extLst>
            </p:cNvPr>
            <p:cNvCxnSpPr>
              <a:cxnSpLocks/>
            </p:cNvCxnSpPr>
            <p:nvPr/>
          </p:nvCxnSpPr>
          <p:spPr>
            <a:xfrm>
              <a:off x="7883263" y="53340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2" name="Gerader Verbinder 41">
              <a:extLst>
                <a:ext uri="{FF2B5EF4-FFF2-40B4-BE49-F238E27FC236}">
                  <a16:creationId xmlns:a16="http://schemas.microsoft.com/office/drawing/2014/main" id="{D1BBC64A-2B21-458F-7B82-DA2A11342840}"/>
                </a:ext>
              </a:extLst>
            </p:cNvPr>
            <p:cNvCxnSpPr>
              <a:cxnSpLocks/>
            </p:cNvCxnSpPr>
            <p:nvPr/>
          </p:nvCxnSpPr>
          <p:spPr>
            <a:xfrm>
              <a:off x="8045188" y="51530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4" name="Gerader Verbinder 43">
              <a:extLst>
                <a:ext uri="{FF2B5EF4-FFF2-40B4-BE49-F238E27FC236}">
                  <a16:creationId xmlns:a16="http://schemas.microsoft.com/office/drawing/2014/main" id="{0FED67A7-25E1-58B6-45D3-B82E128D254A}"/>
                </a:ext>
              </a:extLst>
            </p:cNvPr>
            <p:cNvCxnSpPr>
              <a:cxnSpLocks/>
            </p:cNvCxnSpPr>
            <p:nvPr/>
          </p:nvCxnSpPr>
          <p:spPr>
            <a:xfrm>
              <a:off x="7963150" y="54864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7" name="Gerader Verbinder 46">
              <a:extLst>
                <a:ext uri="{FF2B5EF4-FFF2-40B4-BE49-F238E27FC236}">
                  <a16:creationId xmlns:a16="http://schemas.microsoft.com/office/drawing/2014/main" id="{92D99CCB-92CD-D41C-484A-B1A6C81BC501}"/>
                </a:ext>
              </a:extLst>
            </p:cNvPr>
            <p:cNvCxnSpPr>
              <a:cxnSpLocks/>
            </p:cNvCxnSpPr>
            <p:nvPr/>
          </p:nvCxnSpPr>
          <p:spPr>
            <a:xfrm>
              <a:off x="7949938" y="56483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8" name="Gerader Verbinder 47">
              <a:extLst>
                <a:ext uri="{FF2B5EF4-FFF2-40B4-BE49-F238E27FC236}">
                  <a16:creationId xmlns:a16="http://schemas.microsoft.com/office/drawing/2014/main" id="{5A7CEF7C-47F7-9C3C-66DB-2ACEEABCACB7}"/>
                </a:ext>
              </a:extLst>
            </p:cNvPr>
            <p:cNvCxnSpPr>
              <a:cxnSpLocks/>
            </p:cNvCxnSpPr>
            <p:nvPr/>
          </p:nvCxnSpPr>
          <p:spPr>
            <a:xfrm>
              <a:off x="7902313" y="5805842"/>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9" name="Gerader Verbinder 48">
              <a:extLst>
                <a:ext uri="{FF2B5EF4-FFF2-40B4-BE49-F238E27FC236}">
                  <a16:creationId xmlns:a16="http://schemas.microsoft.com/office/drawing/2014/main" id="{67680759-34FA-F393-13C2-D06F1741B4E1}"/>
                </a:ext>
              </a:extLst>
            </p:cNvPr>
            <p:cNvCxnSpPr>
              <a:cxnSpLocks/>
            </p:cNvCxnSpPr>
            <p:nvPr/>
          </p:nvCxnSpPr>
          <p:spPr>
            <a:xfrm>
              <a:off x="7988038" y="59531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grpSp>
    </p:spTree>
    <p:custDataLst>
      <p:tags r:id="rId1"/>
    </p:custDataLst>
    <p:extLst>
      <p:ext uri="{BB962C8B-B14F-4D97-AF65-F5344CB8AC3E}">
        <p14:creationId xmlns:p14="http://schemas.microsoft.com/office/powerpoint/2010/main" val="3397926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BF6BC-4ADB-7370-E29B-9D3A94F1D759}"/>
              </a:ext>
            </a:extLst>
          </p:cNvPr>
          <p:cNvSpPr>
            <a:spLocks noGrp="1"/>
          </p:cNvSpPr>
          <p:nvPr>
            <p:ph type="title"/>
          </p:nvPr>
        </p:nvSpPr>
        <p:spPr>
          <a:xfrm>
            <a:off x="5212080" y="438151"/>
            <a:ext cx="8412480" cy="928061"/>
          </a:xfrm>
        </p:spPr>
        <p:txBody>
          <a:bodyPr>
            <a:normAutofit fontScale="90000"/>
          </a:bodyPr>
          <a:lstStyle/>
          <a:p>
            <a:r>
              <a:rPr lang="el" sz="4320" err="1"/>
              <a:t>Μείωση Γνωστικής Ασυμφωνίας / </a:t>
            </a:r>
            <a:br>
              <a:rPr lang="de-DE" sz="4320"/>
            </a:br>
            <a:r>
              <a:rPr lang="el" sz="4320"/>
              <a:t>Αυτοδικαιολόγηση</a:t>
            </a:r>
            <a:endParaRPr lang="de-DE" sz="4320"/>
          </a:p>
        </p:txBody>
      </p:sp>
      <p:pic>
        <p:nvPicPr>
          <p:cNvPr id="5" name="Grafik 4">
            <a:extLst>
              <a:ext uri="{FF2B5EF4-FFF2-40B4-BE49-F238E27FC236}">
                <a16:creationId xmlns:a16="http://schemas.microsoft.com/office/drawing/2014/main" id="{DD443173-B8F4-BFA3-B1AF-739385680FEF}"/>
              </a:ext>
            </a:extLst>
          </p:cNvPr>
          <p:cNvPicPr>
            <a:picLocks noChangeAspect="1"/>
          </p:cNvPicPr>
          <p:nvPr/>
        </p:nvPicPr>
        <p:blipFill>
          <a:blip r:embed="rId3"/>
          <a:stretch>
            <a:fillRect/>
          </a:stretch>
        </p:blipFill>
        <p:spPr>
          <a:xfrm>
            <a:off x="479614" y="246072"/>
            <a:ext cx="3755435" cy="2742809"/>
          </a:xfrm>
          <a:prstGeom prst="rect">
            <a:avLst/>
          </a:prstGeom>
        </p:spPr>
      </p:pic>
      <p:pic>
        <p:nvPicPr>
          <p:cNvPr id="7" name="Grafik 6">
            <a:extLst>
              <a:ext uri="{FF2B5EF4-FFF2-40B4-BE49-F238E27FC236}">
                <a16:creationId xmlns:a16="http://schemas.microsoft.com/office/drawing/2014/main" id="{63095683-C24C-4E1D-DC01-2B6A8AC4BD13}"/>
              </a:ext>
            </a:extLst>
          </p:cNvPr>
          <p:cNvPicPr>
            <a:picLocks noChangeAspect="1"/>
          </p:cNvPicPr>
          <p:nvPr/>
        </p:nvPicPr>
        <p:blipFill>
          <a:blip r:embed="rId4"/>
          <a:stretch>
            <a:fillRect/>
          </a:stretch>
        </p:blipFill>
        <p:spPr>
          <a:xfrm>
            <a:off x="479614" y="3080059"/>
            <a:ext cx="3755435" cy="4903470"/>
          </a:xfrm>
          <a:prstGeom prst="rect">
            <a:avLst/>
          </a:prstGeom>
        </p:spPr>
      </p:pic>
      <p:pic>
        <p:nvPicPr>
          <p:cNvPr id="1026" name="Picture 2">
            <a:extLst>
              <a:ext uri="{FF2B5EF4-FFF2-40B4-BE49-F238E27FC236}">
                <a16:creationId xmlns:a16="http://schemas.microsoft.com/office/drawing/2014/main" id="{6060391B-4DDC-D546-4EE8-49FB0E41C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70" y="1888442"/>
            <a:ext cx="93726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5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7CFD1D52-A6C6-2E00-2A52-E17336EB09AC}"/>
              </a:ext>
            </a:extLst>
          </p:cNvPr>
          <p:cNvPicPr>
            <a:picLocks noChangeAspect="1"/>
          </p:cNvPicPr>
          <p:nvPr/>
        </p:nvPicPr>
        <p:blipFill>
          <a:blip r:embed="rId3">
            <a:alphaModFix amt="35000"/>
          </a:blip>
          <a:srcRect l="10047" r="1064"/>
          <a:stretch/>
        </p:blipFill>
        <p:spPr>
          <a:xfrm>
            <a:off x="24" y="12"/>
            <a:ext cx="14630376" cy="8229588"/>
          </a:xfrm>
          <a:prstGeom prst="rect">
            <a:avLst/>
          </a:prstGeom>
        </p:spPr>
      </p:pic>
      <p:sp>
        <p:nvSpPr>
          <p:cNvPr id="2" name="Titel 1">
            <a:extLst>
              <a:ext uri="{FF2B5EF4-FFF2-40B4-BE49-F238E27FC236}">
                <a16:creationId xmlns:a16="http://schemas.microsoft.com/office/drawing/2014/main" id="{199961FA-DC27-4E7E-0883-C729E171093B}"/>
              </a:ext>
            </a:extLst>
          </p:cNvPr>
          <p:cNvSpPr>
            <a:spLocks noGrp="1"/>
          </p:cNvSpPr>
          <p:nvPr>
            <p:ph type="title"/>
          </p:nvPr>
        </p:nvSpPr>
        <p:spPr>
          <a:xfrm>
            <a:off x="1005840" y="438150"/>
            <a:ext cx="12618720" cy="1590676"/>
          </a:xfrm>
        </p:spPr>
        <p:txBody>
          <a:bodyPr>
            <a:normAutofit/>
          </a:bodyPr>
          <a:lstStyle/>
          <a:p>
            <a:r>
              <a:rPr lang="el">
                <a:solidFill>
                  <a:srgbClr val="FFFFFF"/>
                </a:solidFill>
              </a:rPr>
              <a:t>Πίσω στο.... Εσωτερικές απειλές</a:t>
            </a:r>
          </a:p>
        </p:txBody>
      </p:sp>
      <p:sp>
        <p:nvSpPr>
          <p:cNvPr id="3" name="Inhaltsplatzhalter 2">
            <a:extLst>
              <a:ext uri="{FF2B5EF4-FFF2-40B4-BE49-F238E27FC236}">
                <a16:creationId xmlns:a16="http://schemas.microsoft.com/office/drawing/2014/main" id="{4138DFE2-1EE1-4E80-3681-3D608E759293}"/>
              </a:ext>
            </a:extLst>
          </p:cNvPr>
          <p:cNvSpPr>
            <a:spLocks noGrp="1"/>
          </p:cNvSpPr>
          <p:nvPr>
            <p:ph idx="1"/>
          </p:nvPr>
        </p:nvSpPr>
        <p:spPr>
          <a:xfrm>
            <a:off x="1005840" y="2190750"/>
            <a:ext cx="12618720" cy="5221606"/>
          </a:xfrm>
        </p:spPr>
        <p:txBody>
          <a:bodyPr>
            <a:normAutofit/>
          </a:bodyPr>
          <a:lstStyle/>
          <a:p>
            <a:r>
              <a:rPr lang="el">
                <a:solidFill>
                  <a:srgbClr val="FFFFFF"/>
                </a:solidFill>
              </a:rPr>
              <a:t>Μπορείτε να αποφύγετε το βασικό σφάλμα απόδοσης και...</a:t>
            </a:r>
          </a:p>
          <a:p>
            <a:r>
              <a:rPr lang="el">
                <a:solidFill>
                  <a:srgbClr val="FFFFFF"/>
                </a:solidFill>
              </a:rPr>
              <a:t>… επηρεάζουν τις επιρροές της κατάστασης</a:t>
            </a:r>
          </a:p>
          <a:p>
            <a:r>
              <a:rPr lang="el">
                <a:solidFill>
                  <a:srgbClr val="FFFFFF"/>
                </a:solidFill>
              </a:rPr>
              <a:t>… μειώνοντας τους παράγοντες κινδύνου που είναι γνωστοί από το Μοντέλο Κρίσιμης Διαδρομής στο οργανωτικό περιβάλλον.</a:t>
            </a:r>
          </a:p>
          <a:p>
            <a:endParaRPr lang="de-DE">
              <a:solidFill>
                <a:srgbClr val="FFFFFF"/>
              </a:solidFill>
            </a:endParaRPr>
          </a:p>
        </p:txBody>
      </p:sp>
    </p:spTree>
    <p:custDataLst>
      <p:tags r:id="rId1"/>
    </p:custDataLst>
    <p:extLst>
      <p:ext uri="{BB962C8B-B14F-4D97-AF65-F5344CB8AC3E}">
        <p14:creationId xmlns:p14="http://schemas.microsoft.com/office/powerpoint/2010/main" val="1253071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CF7E-6276-535A-86F7-4AA2E3C22B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17F682-4525-31E2-33F1-25E5E70BACCD}"/>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6DC4F2E5-1A40-60A7-ACAA-679D4A1933DF}"/>
              </a:ext>
            </a:extLst>
          </p:cNvPr>
          <p:cNvPicPr>
            <a:picLocks noChangeAspect="1"/>
          </p:cNvPicPr>
          <p:nvPr/>
        </p:nvPicPr>
        <p:blipFill>
          <a:blip r:embed="rId3"/>
          <a:stretch>
            <a:fillRect/>
          </a:stretch>
        </p:blipFill>
        <p:spPr>
          <a:xfrm>
            <a:off x="0" y="2496"/>
            <a:ext cx="14630400" cy="8224609"/>
          </a:xfrm>
          <a:prstGeom prst="rect">
            <a:avLst/>
          </a:prstGeom>
        </p:spPr>
      </p:pic>
    </p:spTree>
    <p:extLst>
      <p:ext uri="{BB962C8B-B14F-4D97-AF65-F5344CB8AC3E}">
        <p14:creationId xmlns:p14="http://schemas.microsoft.com/office/powerpoint/2010/main" val="38122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F7F64860-7264-4C8D-B3E9-AD4BA3878FBC}"/>
              </a:ext>
            </a:extLst>
          </p:cNvPr>
          <p:cNvGrpSpPr/>
          <p:nvPr/>
        </p:nvGrpSpPr>
        <p:grpSpPr>
          <a:xfrm>
            <a:off x="0" y="788239"/>
            <a:ext cx="10921234" cy="6375299"/>
            <a:chOff x="1862356" y="697962"/>
            <a:chExt cx="9101028" cy="5312749"/>
          </a:xfrm>
        </p:grpSpPr>
        <p:pic>
          <p:nvPicPr>
            <p:cNvPr id="4" name="Grafik 3">
              <a:extLst>
                <a:ext uri="{FF2B5EF4-FFF2-40B4-BE49-F238E27FC236}">
                  <a16:creationId xmlns:a16="http://schemas.microsoft.com/office/drawing/2014/main" id="{D26D008F-9570-4AC8-81A7-4539F908CAAC}"/>
                </a:ext>
              </a:extLst>
            </p:cNvPr>
            <p:cNvPicPr>
              <a:picLocks noChangeAspect="1"/>
            </p:cNvPicPr>
            <p:nvPr/>
          </p:nvPicPr>
          <p:blipFill>
            <a:blip r:embed="rId3"/>
            <a:stretch>
              <a:fillRect/>
            </a:stretch>
          </p:blipFill>
          <p:spPr>
            <a:xfrm>
              <a:off x="1862356" y="697962"/>
              <a:ext cx="9101028" cy="5312749"/>
            </a:xfrm>
            <a:prstGeom prst="rect">
              <a:avLst/>
            </a:prstGeom>
          </p:spPr>
        </p:pic>
        <p:sp>
          <p:nvSpPr>
            <p:cNvPr id="2" name="Ellipse 1">
              <a:extLst>
                <a:ext uri="{FF2B5EF4-FFF2-40B4-BE49-F238E27FC236}">
                  <a16:creationId xmlns:a16="http://schemas.microsoft.com/office/drawing/2014/main" id="{296CE9C9-8AAB-4BF3-9C4D-A8BFDA01BB8C}"/>
                </a:ext>
              </a:extLst>
            </p:cNvPr>
            <p:cNvSpPr/>
            <p:nvPr/>
          </p:nvSpPr>
          <p:spPr>
            <a:xfrm>
              <a:off x="3667874" y="2774022"/>
              <a:ext cx="1047964" cy="50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5" name="Ellipse 4">
              <a:extLst>
                <a:ext uri="{FF2B5EF4-FFF2-40B4-BE49-F238E27FC236}">
                  <a16:creationId xmlns:a16="http://schemas.microsoft.com/office/drawing/2014/main" id="{45FBFDC3-CCBF-4220-A0A7-3055F4CFE21B}"/>
                </a:ext>
              </a:extLst>
            </p:cNvPr>
            <p:cNvSpPr/>
            <p:nvPr/>
          </p:nvSpPr>
          <p:spPr>
            <a:xfrm>
              <a:off x="5364906" y="1869896"/>
              <a:ext cx="1940020" cy="50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grpSp>
      <p:pic>
        <p:nvPicPr>
          <p:cNvPr id="6" name="Grafik 5">
            <a:extLst>
              <a:ext uri="{FF2B5EF4-FFF2-40B4-BE49-F238E27FC236}">
                <a16:creationId xmlns:a16="http://schemas.microsoft.com/office/drawing/2014/main" id="{C61A99A6-7F8F-486A-86A5-8611595CAA75}"/>
              </a:ext>
            </a:extLst>
          </p:cNvPr>
          <p:cNvPicPr>
            <a:picLocks noChangeAspect="1"/>
          </p:cNvPicPr>
          <p:nvPr/>
        </p:nvPicPr>
        <p:blipFill>
          <a:blip r:embed="rId4"/>
          <a:stretch>
            <a:fillRect/>
          </a:stretch>
        </p:blipFill>
        <p:spPr>
          <a:xfrm>
            <a:off x="10354897" y="3975888"/>
            <a:ext cx="4082891" cy="3232700"/>
          </a:xfrm>
          <a:prstGeom prst="rect">
            <a:avLst/>
          </a:prstGeom>
        </p:spPr>
        <p:style>
          <a:lnRef idx="2">
            <a:schemeClr val="dk1"/>
          </a:lnRef>
          <a:fillRef idx="1">
            <a:schemeClr val="lt1"/>
          </a:fillRef>
          <a:effectRef idx="0">
            <a:schemeClr val="dk1"/>
          </a:effectRef>
          <a:fontRef idx="minor">
            <a:schemeClr val="dk1"/>
          </a:fontRef>
        </p:style>
      </p:pic>
      <p:cxnSp>
        <p:nvCxnSpPr>
          <p:cNvPr id="8" name="Gerade Verbindung mit Pfeil 7">
            <a:extLst>
              <a:ext uri="{FF2B5EF4-FFF2-40B4-BE49-F238E27FC236}">
                <a16:creationId xmlns:a16="http://schemas.microsoft.com/office/drawing/2014/main" id="{613E4025-14A8-4EBB-A207-D41BDF3087F3}"/>
              </a:ext>
            </a:extLst>
          </p:cNvPr>
          <p:cNvCxnSpPr/>
          <p:nvPr/>
        </p:nvCxnSpPr>
        <p:spPr>
          <a:xfrm>
            <a:off x="9209756" y="4758990"/>
            <a:ext cx="9123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B7184ADD-FF08-4957-8EA1-5BC041C3296E}"/>
              </a:ext>
            </a:extLst>
          </p:cNvPr>
          <p:cNvSpPr txBox="1"/>
          <p:nvPr/>
        </p:nvSpPr>
        <p:spPr>
          <a:xfrm>
            <a:off x="10354896" y="7219763"/>
            <a:ext cx="2367443" cy="424732"/>
          </a:xfrm>
          <a:prstGeom prst="rect">
            <a:avLst/>
          </a:prstGeom>
          <a:noFill/>
        </p:spPr>
        <p:txBody>
          <a:bodyPr wrap="none" rtlCol="0">
            <a:spAutoFit/>
          </a:bodyPr>
          <a:lstStyle/>
          <a:p>
            <a:pPr defTabSz="1097280"/>
            <a:r>
              <a:rPr lang="el" sz="2160">
                <a:solidFill>
                  <a:prstClr val="black"/>
                </a:solidFill>
                <a:latin typeface="Calibri" panose="020F0502020204030204"/>
              </a:rPr>
              <a:t>π.χ. αδελφοκτονία στον κυβερνοχώρο</a:t>
            </a:r>
            <a:endParaRPr lang="de-DE" sz="2160">
              <a:solidFill>
                <a:prstClr val="black"/>
              </a:solidFill>
              <a:latin typeface="Calibri" panose="020F0502020204030204"/>
            </a:endParaRP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413A5DD-617F-B18F-8F7E-48059E111FB1}"/>
                  </a:ext>
                </a:extLst>
              </p14:cNvPr>
              <p14:cNvContentPartPr/>
              <p14:nvPr/>
            </p14:nvContentPartPr>
            <p14:xfrm>
              <a:off x="1790640" y="6530544"/>
              <a:ext cx="432" cy="432"/>
            </p14:xfrm>
          </p:contentPart>
        </mc:Choice>
        <mc:Fallback xmlns:a16="http://schemas.microsoft.com/office/drawing/2014/main" xmlns="">
          <p:pic>
            <p:nvPicPr>
              <p:cNvPr id="7" name="Ink 6">
                <a:extLst>
                  <a:ext uri="{FF2B5EF4-FFF2-40B4-BE49-F238E27FC236}">
                    <a16:creationId xmlns:a16="http://schemas.microsoft.com/office/drawing/2014/main" id="{1413A5DD-617F-B18F-8F7E-48059E111FB1}"/>
                  </a:ext>
                </a:extLst>
              </p:cNvPr>
              <p:cNvPicPr/>
              <p:nvPr/>
            </p:nvPicPr>
            <p:blipFill>
              <a:blip r:embed="rId6"/>
              <a:stretch>
                <a:fillRect/>
              </a:stretch>
            </p:blipFill>
            <p:spPr>
              <a:xfrm>
                <a:off x="1779408" y="6519744"/>
                <a:ext cx="22896" cy="22896"/>
              </a:xfrm>
              <a:prstGeom prst="rect">
                <a:avLst/>
              </a:prstGeom>
            </p:spPr>
          </p:pic>
        </mc:Fallback>
      </mc:AlternateContent>
    </p:spTree>
    <p:extLst>
      <p:ext uri="{BB962C8B-B14F-4D97-AF65-F5344CB8AC3E}">
        <p14:creationId xmlns:p14="http://schemas.microsoft.com/office/powerpoint/2010/main" val="236749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B91A5A-8273-0B2E-6885-27B3BC2A8097}"/>
              </a:ext>
            </a:extLst>
          </p:cNvPr>
          <p:cNvPicPr>
            <a:picLocks noChangeAspect="1"/>
          </p:cNvPicPr>
          <p:nvPr/>
        </p:nvPicPr>
        <p:blipFill>
          <a:blip r:embed="rId4">
            <a:alphaModFix amt="18000"/>
          </a:blip>
          <a:stretch>
            <a:fillRect/>
          </a:stretch>
        </p:blipFill>
        <p:spPr>
          <a:xfrm>
            <a:off x="0" y="458895"/>
            <a:ext cx="14630400" cy="7311811"/>
          </a:xfrm>
          <a:prstGeom prst="rect">
            <a:avLst/>
          </a:prstGeom>
        </p:spPr>
      </p:pic>
      <p:pic>
        <p:nvPicPr>
          <p:cNvPr id="6" name="Picture 5">
            <a:extLst>
              <a:ext uri="{FF2B5EF4-FFF2-40B4-BE49-F238E27FC236}">
                <a16:creationId xmlns:a16="http://schemas.microsoft.com/office/drawing/2014/main" id="{901C4110-97C7-232E-5BB4-B3EE56BF3066}"/>
              </a:ext>
            </a:extLst>
          </p:cNvPr>
          <p:cNvPicPr>
            <a:picLocks noChangeAspect="1"/>
          </p:cNvPicPr>
          <p:nvPr/>
        </p:nvPicPr>
        <p:blipFill>
          <a:blip r:embed="rId5"/>
          <a:stretch>
            <a:fillRect/>
          </a:stretch>
        </p:blipFill>
        <p:spPr>
          <a:xfrm>
            <a:off x="273338" y="2513486"/>
            <a:ext cx="7041863" cy="5269966"/>
          </a:xfrm>
          <a:prstGeom prst="rect">
            <a:avLst/>
          </a:prstGeom>
        </p:spPr>
      </p:pic>
      <p:pic>
        <p:nvPicPr>
          <p:cNvPr id="8" name="Picture 7">
            <a:extLst>
              <a:ext uri="{FF2B5EF4-FFF2-40B4-BE49-F238E27FC236}">
                <a16:creationId xmlns:a16="http://schemas.microsoft.com/office/drawing/2014/main" id="{988642DC-3036-81E5-3B1D-5C7716E56C77}"/>
              </a:ext>
            </a:extLst>
          </p:cNvPr>
          <p:cNvPicPr>
            <a:picLocks noChangeAspect="1"/>
          </p:cNvPicPr>
          <p:nvPr/>
        </p:nvPicPr>
        <p:blipFill>
          <a:blip r:embed="rId6"/>
          <a:stretch>
            <a:fillRect/>
          </a:stretch>
        </p:blipFill>
        <p:spPr>
          <a:xfrm>
            <a:off x="3540441" y="2248043"/>
            <a:ext cx="7156178" cy="5315692"/>
          </a:xfrm>
          <a:prstGeom prst="rect">
            <a:avLst/>
          </a:prstGeom>
        </p:spPr>
      </p:pic>
      <p:sp>
        <p:nvSpPr>
          <p:cNvPr id="11" name="Title 10">
            <a:extLst>
              <a:ext uri="{FF2B5EF4-FFF2-40B4-BE49-F238E27FC236}">
                <a16:creationId xmlns:a16="http://schemas.microsoft.com/office/drawing/2014/main" id="{36233356-6C57-27C2-2F70-09E1D953D1CB}"/>
              </a:ext>
            </a:extLst>
          </p:cNvPr>
          <p:cNvSpPr>
            <a:spLocks noGrp="1"/>
          </p:cNvSpPr>
          <p:nvPr>
            <p:ph type="title"/>
          </p:nvPr>
        </p:nvSpPr>
        <p:spPr>
          <a:xfrm>
            <a:off x="447700" y="425410"/>
            <a:ext cx="14265828" cy="1590676"/>
          </a:xfrm>
        </p:spPr>
        <p:txBody>
          <a:bodyPr>
            <a:noAutofit/>
          </a:bodyPr>
          <a:lstStyle/>
          <a:p>
            <a:r>
              <a:rPr lang="el" sz="4400" dirty="0"/>
              <a:t>Έκθεση Insider Thttps://www.securonix.com/blog/shifting-perceptions-of-insider-threats-vs-external-cyber-attacks/hreat 2024</a:t>
            </a:r>
            <a:endParaRPr lang="en-GB" sz="4400" dirty="0"/>
          </a:p>
        </p:txBody>
      </p:sp>
      <p:pic>
        <p:nvPicPr>
          <p:cNvPr id="10" name="Content Placeholder 9">
            <a:extLst>
              <a:ext uri="{FF2B5EF4-FFF2-40B4-BE49-F238E27FC236}">
                <a16:creationId xmlns:a16="http://schemas.microsoft.com/office/drawing/2014/main" id="{D101F2CD-6350-0791-13B9-8DA5C455749D}"/>
              </a:ext>
            </a:extLst>
          </p:cNvPr>
          <p:cNvPicPr>
            <a:picLocks noGrp="1" noChangeAspect="1"/>
          </p:cNvPicPr>
          <p:nvPr>
            <p:ph idx="1"/>
          </p:nvPr>
        </p:nvPicPr>
        <p:blipFill>
          <a:blip r:embed="rId7"/>
          <a:stretch>
            <a:fillRect/>
          </a:stretch>
        </p:blipFill>
        <p:spPr>
          <a:xfrm>
            <a:off x="7118530" y="2675411"/>
            <a:ext cx="7238533" cy="5221606"/>
          </a:xfrm>
        </p:spPr>
      </p:pic>
    </p:spTree>
    <p:custDataLst>
      <p:tags r:id="rId1"/>
    </p:custDataLst>
    <p:extLst>
      <p:ext uri="{BB962C8B-B14F-4D97-AF65-F5344CB8AC3E}">
        <p14:creationId xmlns:p14="http://schemas.microsoft.com/office/powerpoint/2010/main" val="461894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B7DED79B-60F4-40C9-9F13-9DB4B61656FF}"/>
              </a:ext>
            </a:extLst>
          </p:cNvPr>
          <p:cNvPicPr>
            <a:picLocks noChangeAspect="1"/>
          </p:cNvPicPr>
          <p:nvPr/>
        </p:nvPicPr>
        <p:blipFill>
          <a:blip r:embed="rId3">
            <a:alphaModFix amt="40000"/>
          </a:blip>
          <a:srcRect/>
          <a:stretch/>
        </p:blipFill>
        <p:spPr>
          <a:xfrm>
            <a:off x="25" y="12"/>
            <a:ext cx="14630375" cy="8229588"/>
          </a:xfrm>
          <a:prstGeom prst="rect">
            <a:avLst/>
          </a:prstGeom>
        </p:spPr>
      </p:pic>
      <p:sp>
        <p:nvSpPr>
          <p:cNvPr id="2" name="Titel 1">
            <a:extLst>
              <a:ext uri="{FF2B5EF4-FFF2-40B4-BE49-F238E27FC236}">
                <a16:creationId xmlns:a16="http://schemas.microsoft.com/office/drawing/2014/main" id="{344091F6-0D5B-46B9-B057-D4CC322DC3F4}"/>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Παράκαμψη ασφάλειας</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89F17070-F90F-40DE-8A09-CF411EF691D7}"/>
              </a:ext>
            </a:extLst>
          </p:cNvPr>
          <p:cNvSpPr>
            <a:spLocks noGrp="1"/>
          </p:cNvSpPr>
          <p:nvPr>
            <p:ph idx="1"/>
          </p:nvPr>
        </p:nvSpPr>
        <p:spPr>
          <a:xfrm>
            <a:off x="1009498" y="4202582"/>
            <a:ext cx="12607747" cy="3204058"/>
          </a:xfrm>
        </p:spPr>
        <p:txBody>
          <a:bodyPr>
            <a:normAutofit fontScale="92500" lnSpcReduction="10000"/>
          </a:bodyPr>
          <a:lstStyle/>
          <a:p>
            <a:r>
              <a:rPr lang="el" sz="2400">
                <a:solidFill>
                  <a:schemeClr val="bg1"/>
                </a:solidFill>
              </a:rPr>
              <a:t>Η χρήση υπηρεσιών cloud αυξάνει την επιφάνεια επίθεσης έναντι των αποθηκευμένων δεδομένων. Οι περισσότερες από τις άμυνες επικεντρώνονται σε εξωτερικές επιθέσεις στον κυβερνοχώρο, όπως μη εξουσιοδοτημένη πρόσβαση στα δεδομένα τους, επιθέσεις άρνησης υπηρεσίας (DoS) και κακόβουλο λογισμικό. </a:t>
            </a:r>
          </a:p>
          <a:p>
            <a:r>
              <a:rPr lang="el" sz="2400">
                <a:solidFill>
                  <a:schemeClr val="bg1"/>
                </a:solidFill>
              </a:rPr>
              <a:t>Οι εταιρείες (στις ΗΠΑ) ξοδεύουν το 10% του προϋπολογισμού πληροφορικής τους για την προστασία των περιουσιακών τους στοιχείων από εξωτερικές επιθέσεις – το ποσό αυτό συχνά αποδεικνύεται ανεπαρκές. </a:t>
            </a:r>
          </a:p>
          <a:p>
            <a:r>
              <a:rPr lang="el" sz="2400">
                <a:solidFill>
                  <a:schemeClr val="bg1"/>
                </a:solidFill>
              </a:rPr>
              <a:t>Αυτές οι παραβιάσεις ενισχύονται καθώς ένας εμπιστευτικός χρήστης έχει γνώση και πρόσβαση στα περιουσιακά στοιχεία του οργανισμού, έχει την εμπιστοσύνη του οργανισμού και απολαμβάνει εξουσιοδοτημένη πρόσβαση. Έτσι, είναι δυνατό να παρακαμφθούν τα εφαρμοζόμενα μέτρα ασφαλείας και να δημιουργηθεί μια καταστροφή.</a:t>
            </a:r>
            <a:endParaRPr lang="de-DE" sz="2400">
              <a:solidFill>
                <a:schemeClr val="bg1"/>
              </a:solidFill>
            </a:endParaRPr>
          </a:p>
        </p:txBody>
      </p:sp>
    </p:spTree>
    <p:custDataLst>
      <p:tags r:id="rId1"/>
    </p:custDataLst>
    <p:extLst>
      <p:ext uri="{BB962C8B-B14F-4D97-AF65-F5344CB8AC3E}">
        <p14:creationId xmlns:p14="http://schemas.microsoft.com/office/powerpoint/2010/main" val="11136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18820AFB-A823-22AD-BD08-C5101B14CAA1}"/>
              </a:ext>
            </a:extLst>
          </p:cNvPr>
          <p:cNvPicPr>
            <a:picLocks noChangeAspect="1"/>
          </p:cNvPicPr>
          <p:nvPr/>
        </p:nvPicPr>
        <p:blipFill>
          <a:blip r:embed="rId4">
            <a:alphaModFix amt="40000"/>
          </a:blip>
          <a:srcRect l="6667"/>
          <a:stretch/>
        </p:blipFill>
        <p:spPr>
          <a:xfrm>
            <a:off x="25" y="12"/>
            <a:ext cx="14630375" cy="8229588"/>
          </a:xfrm>
          <a:prstGeom prst="rect">
            <a:avLst/>
          </a:prstGeom>
        </p:spPr>
      </p:pic>
      <p:sp>
        <p:nvSpPr>
          <p:cNvPr id="2" name="Titel 1">
            <a:extLst>
              <a:ext uri="{FF2B5EF4-FFF2-40B4-BE49-F238E27FC236}">
                <a16:creationId xmlns:a16="http://schemas.microsoft.com/office/drawing/2014/main" id="{A57CAD84-9B48-4B59-9029-9433565500D2}"/>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Συνέπειες</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568B8D55-2433-4905-8C22-CBAC6225AD3A}"/>
              </a:ext>
            </a:extLst>
          </p:cNvPr>
          <p:cNvSpPr>
            <a:spLocks noGrp="1"/>
          </p:cNvSpPr>
          <p:nvPr>
            <p:ph idx="1"/>
          </p:nvPr>
        </p:nvSpPr>
        <p:spPr>
          <a:xfrm>
            <a:off x="1009498" y="4202582"/>
            <a:ext cx="12607747" cy="3204058"/>
          </a:xfrm>
        </p:spPr>
        <p:txBody>
          <a:bodyPr>
            <a:normAutofit/>
          </a:bodyPr>
          <a:lstStyle/>
          <a:p>
            <a:r>
              <a:rPr lang="el" sz="2040">
                <a:solidFill>
                  <a:schemeClr val="bg1"/>
                </a:solidFill>
              </a:rPr>
              <a:t>Κλοπή ή απώλεια κρίσιμων δεδομένων ή πνευματικής ιδιοκτησίας </a:t>
            </a:r>
          </a:p>
          <a:p>
            <a:r>
              <a:rPr lang="el" sz="2040">
                <a:solidFill>
                  <a:schemeClr val="bg1"/>
                </a:solidFill>
              </a:rPr>
              <a:t>Επίδραση του χρόνου διακοπής λειτουργίας στην παραγωγικότητα του οργανισμού </a:t>
            </a:r>
          </a:p>
          <a:p>
            <a:r>
              <a:rPr lang="el" sz="2040">
                <a:solidFill>
                  <a:schemeClr val="bg1"/>
                </a:solidFill>
              </a:rPr>
              <a:t>Ζημιές σε εξοπλισμό και άλλα περιουσιακά στοιχεία </a:t>
            </a:r>
          </a:p>
          <a:p>
            <a:r>
              <a:rPr lang="el" sz="2040">
                <a:solidFill>
                  <a:schemeClr val="bg1"/>
                </a:solidFill>
              </a:rPr>
              <a:t>Κόστος εντοπισμού και αποκατάστασης συστημάτων και βασικών επιχειρηματικών διαδικασιών </a:t>
            </a:r>
          </a:p>
          <a:p>
            <a:r>
              <a:rPr lang="el" sz="2040">
                <a:solidFill>
                  <a:schemeClr val="bg1"/>
                </a:solidFill>
              </a:rPr>
              <a:t>Νομικές και κανονιστικές επιπτώσεις, συμπεριλαμβανομένου του κόστους υπεράσπισης της δίκης </a:t>
            </a:r>
          </a:p>
          <a:p>
            <a:r>
              <a:rPr lang="el" sz="2040">
                <a:solidFill>
                  <a:schemeClr val="bg1"/>
                </a:solidFill>
              </a:rPr>
              <a:t>Απώλεια εμπιστοσύνης μεταξύ των βασικών ενδιαφερομένων </a:t>
            </a:r>
          </a:p>
          <a:p>
            <a:r>
              <a:rPr lang="el" sz="2040">
                <a:solidFill>
                  <a:schemeClr val="bg1"/>
                </a:solidFill>
              </a:rPr>
              <a:t>Μείωση της επωνυμίας και της φήμης της αγοράς </a:t>
            </a:r>
            <a:endParaRPr lang="de-DE" sz="2040">
              <a:solidFill>
                <a:schemeClr val="bg1"/>
              </a:solidFill>
            </a:endParaRPr>
          </a:p>
        </p:txBody>
      </p:sp>
    </p:spTree>
    <p:custDataLst>
      <p:tags r:id="rId1"/>
    </p:custDataLst>
    <p:extLst>
      <p:ext uri="{BB962C8B-B14F-4D97-AF65-F5344CB8AC3E}">
        <p14:creationId xmlns:p14="http://schemas.microsoft.com/office/powerpoint/2010/main" val="78904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D37408-D7B8-BF99-6493-3A54F2FE83DB}"/>
              </a:ext>
            </a:extLst>
          </p:cNvPr>
          <p:cNvPicPr>
            <a:picLocks noChangeAspect="1"/>
          </p:cNvPicPr>
          <p:nvPr/>
        </p:nvPicPr>
        <p:blipFill>
          <a:blip r:embed="rId4">
            <a:alphaModFix amt="26000"/>
          </a:blip>
          <a:stretch>
            <a:fillRect/>
          </a:stretch>
        </p:blipFill>
        <p:spPr>
          <a:xfrm>
            <a:off x="1828800" y="0"/>
            <a:ext cx="10972800" cy="8229600"/>
          </a:xfrm>
          <a:prstGeom prst="rect">
            <a:avLst/>
          </a:prstGeom>
        </p:spPr>
      </p:pic>
      <p:sp>
        <p:nvSpPr>
          <p:cNvPr id="2" name="Title 1">
            <a:extLst>
              <a:ext uri="{FF2B5EF4-FFF2-40B4-BE49-F238E27FC236}">
                <a16:creationId xmlns:a16="http://schemas.microsoft.com/office/drawing/2014/main" id="{3C4C63CF-FE90-AAE8-301A-118DB5445BF6}"/>
              </a:ext>
            </a:extLst>
          </p:cNvPr>
          <p:cNvSpPr>
            <a:spLocks noGrp="1"/>
          </p:cNvSpPr>
          <p:nvPr>
            <p:ph type="title"/>
          </p:nvPr>
        </p:nvSpPr>
        <p:spPr/>
        <p:txBody>
          <a:bodyPr/>
          <a:lstStyle/>
          <a:p>
            <a:r>
              <a:rPr lang="el"/>
              <a:t>Τύποι</a:t>
            </a:r>
            <a:endParaRPr lang="en-GB"/>
          </a:p>
        </p:txBody>
      </p:sp>
      <p:pic>
        <p:nvPicPr>
          <p:cNvPr id="4" name="Content Placeholder 3">
            <a:extLst>
              <a:ext uri="{FF2B5EF4-FFF2-40B4-BE49-F238E27FC236}">
                <a16:creationId xmlns:a16="http://schemas.microsoft.com/office/drawing/2014/main" id="{3E5E360F-7976-8235-5E42-5BF3BE014487}"/>
              </a:ext>
            </a:extLst>
          </p:cNvPr>
          <p:cNvPicPr>
            <a:picLocks noGrp="1" noChangeAspect="1"/>
          </p:cNvPicPr>
          <p:nvPr>
            <p:ph idx="1"/>
          </p:nvPr>
        </p:nvPicPr>
        <p:blipFill>
          <a:blip r:embed="rId5"/>
          <a:stretch>
            <a:fillRect/>
          </a:stretch>
        </p:blipFill>
        <p:spPr>
          <a:xfrm>
            <a:off x="3325567" y="333815"/>
            <a:ext cx="7979266" cy="5221606"/>
          </a:xfrm>
          <a:prstGeom prst="rect">
            <a:avLst/>
          </a:prstGeom>
        </p:spPr>
      </p:pic>
      <p:pic>
        <p:nvPicPr>
          <p:cNvPr id="5" name="Picture 4">
            <a:extLst>
              <a:ext uri="{FF2B5EF4-FFF2-40B4-BE49-F238E27FC236}">
                <a16:creationId xmlns:a16="http://schemas.microsoft.com/office/drawing/2014/main" id="{1DD02603-0A23-25E2-8B18-7DD6A27CA55B}"/>
              </a:ext>
            </a:extLst>
          </p:cNvPr>
          <p:cNvPicPr>
            <a:picLocks noChangeAspect="1"/>
          </p:cNvPicPr>
          <p:nvPr/>
        </p:nvPicPr>
        <p:blipFill>
          <a:blip r:embed="rId6"/>
          <a:stretch>
            <a:fillRect/>
          </a:stretch>
        </p:blipFill>
        <p:spPr>
          <a:xfrm>
            <a:off x="228600" y="2028826"/>
            <a:ext cx="6858000" cy="4572000"/>
          </a:xfrm>
          <a:prstGeom prst="rect">
            <a:avLst/>
          </a:prstGeom>
        </p:spPr>
      </p:pic>
      <p:pic>
        <p:nvPicPr>
          <p:cNvPr id="7" name="Picture 6">
            <a:extLst>
              <a:ext uri="{FF2B5EF4-FFF2-40B4-BE49-F238E27FC236}">
                <a16:creationId xmlns:a16="http://schemas.microsoft.com/office/drawing/2014/main" id="{77B1FF84-9BD0-7E8E-10E5-8C65A4F7D7F7}"/>
              </a:ext>
            </a:extLst>
          </p:cNvPr>
          <p:cNvPicPr>
            <a:picLocks noChangeAspect="1"/>
          </p:cNvPicPr>
          <p:nvPr/>
        </p:nvPicPr>
        <p:blipFill>
          <a:blip r:embed="rId7"/>
          <a:stretch>
            <a:fillRect/>
          </a:stretch>
        </p:blipFill>
        <p:spPr>
          <a:xfrm>
            <a:off x="4668720" y="3805898"/>
            <a:ext cx="9629648" cy="4166675"/>
          </a:xfrm>
          <a:prstGeom prst="rect">
            <a:avLst/>
          </a:prstGeom>
        </p:spPr>
      </p:pic>
    </p:spTree>
    <p:custDataLst>
      <p:tags r:id="rId1"/>
    </p:custDataLst>
    <p:extLst>
      <p:ext uri="{BB962C8B-B14F-4D97-AF65-F5344CB8AC3E}">
        <p14:creationId xmlns:p14="http://schemas.microsoft.com/office/powerpoint/2010/main" val="3326969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5353E6-0D26-5E13-E254-F5D44493FFF5}"/>
              </a:ext>
            </a:extLst>
          </p:cNvPr>
          <p:cNvPicPr>
            <a:picLocks noChangeAspect="1"/>
          </p:cNvPicPr>
          <p:nvPr/>
        </p:nvPicPr>
        <p:blipFill>
          <a:blip r:embed="rId4"/>
          <a:stretch>
            <a:fillRect/>
          </a:stretch>
        </p:blipFill>
        <p:spPr>
          <a:xfrm>
            <a:off x="457200" y="531495"/>
            <a:ext cx="13716000" cy="7166610"/>
          </a:xfrm>
          <a:prstGeom prst="rect">
            <a:avLst/>
          </a:prstGeom>
        </p:spPr>
      </p:pic>
      <p:sp>
        <p:nvSpPr>
          <p:cNvPr id="2" name="Title 1">
            <a:extLst>
              <a:ext uri="{FF2B5EF4-FFF2-40B4-BE49-F238E27FC236}">
                <a16:creationId xmlns:a16="http://schemas.microsoft.com/office/drawing/2014/main" id="{9EBB0167-5981-0803-6C25-AB265718BA0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2E511C-BF5F-11B9-05A1-52D667233FC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5C5442B-DA07-1FEF-BE2D-766AD7E67767}"/>
              </a:ext>
            </a:extLst>
          </p:cNvPr>
          <p:cNvPicPr>
            <a:picLocks noChangeAspect="1"/>
          </p:cNvPicPr>
          <p:nvPr/>
        </p:nvPicPr>
        <p:blipFill>
          <a:blip r:embed="rId5"/>
          <a:stretch>
            <a:fillRect/>
          </a:stretch>
        </p:blipFill>
        <p:spPr>
          <a:xfrm>
            <a:off x="1" y="142081"/>
            <a:ext cx="11751680" cy="5075628"/>
          </a:xfrm>
          <a:prstGeom prst="rect">
            <a:avLst/>
          </a:prstGeom>
        </p:spPr>
      </p:pic>
      <p:pic>
        <p:nvPicPr>
          <p:cNvPr id="7" name="Picture 6">
            <a:extLst>
              <a:ext uri="{FF2B5EF4-FFF2-40B4-BE49-F238E27FC236}">
                <a16:creationId xmlns:a16="http://schemas.microsoft.com/office/drawing/2014/main" id="{E1D24A01-89C0-E42D-A617-52AC01B7DB81}"/>
              </a:ext>
            </a:extLst>
          </p:cNvPr>
          <p:cNvPicPr>
            <a:picLocks noChangeAspect="1"/>
          </p:cNvPicPr>
          <p:nvPr/>
        </p:nvPicPr>
        <p:blipFill>
          <a:blip r:embed="rId6"/>
          <a:stretch>
            <a:fillRect/>
          </a:stretch>
        </p:blipFill>
        <p:spPr>
          <a:xfrm>
            <a:off x="1801809" y="1662373"/>
            <a:ext cx="9865466" cy="4652659"/>
          </a:xfrm>
          <a:prstGeom prst="rect">
            <a:avLst/>
          </a:prstGeom>
        </p:spPr>
      </p:pic>
      <p:pic>
        <p:nvPicPr>
          <p:cNvPr id="9" name="Picture 8">
            <a:extLst>
              <a:ext uri="{FF2B5EF4-FFF2-40B4-BE49-F238E27FC236}">
                <a16:creationId xmlns:a16="http://schemas.microsoft.com/office/drawing/2014/main" id="{5D07F79D-B094-FE06-9CEB-8AE4E2080ADA}"/>
              </a:ext>
            </a:extLst>
          </p:cNvPr>
          <p:cNvPicPr>
            <a:picLocks noChangeAspect="1"/>
          </p:cNvPicPr>
          <p:nvPr/>
        </p:nvPicPr>
        <p:blipFill>
          <a:blip r:embed="rId7"/>
          <a:stretch>
            <a:fillRect/>
          </a:stretch>
        </p:blipFill>
        <p:spPr>
          <a:xfrm>
            <a:off x="3599779" y="3344315"/>
            <a:ext cx="9625403" cy="3166552"/>
          </a:xfrm>
          <a:prstGeom prst="rect">
            <a:avLst/>
          </a:prstGeom>
        </p:spPr>
      </p:pic>
    </p:spTree>
    <p:custDataLst>
      <p:tags r:id="rId1"/>
    </p:custDataLst>
    <p:extLst>
      <p:ext uri="{BB962C8B-B14F-4D97-AF65-F5344CB8AC3E}">
        <p14:creationId xmlns:p14="http://schemas.microsoft.com/office/powerpoint/2010/main" val="2008303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8229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a:extLst>
              <a:ext uri="{FF2B5EF4-FFF2-40B4-BE49-F238E27FC236}">
                <a16:creationId xmlns:a16="http://schemas.microsoft.com/office/drawing/2014/main" id="{9D417970-C5C5-0F5C-5829-9A433613C4F1}"/>
              </a:ext>
            </a:extLst>
          </p:cNvPr>
          <p:cNvPicPr>
            <a:picLocks noChangeAspect="1"/>
          </p:cNvPicPr>
          <p:nvPr/>
        </p:nvPicPr>
        <p:blipFill>
          <a:blip r:embed="rId2">
            <a:alphaModFix amt="50000"/>
          </a:blip>
          <a:srcRect l="10011" r="1101"/>
          <a:stretch/>
        </p:blipFill>
        <p:spPr>
          <a:xfrm>
            <a:off x="24" y="2"/>
            <a:ext cx="14630376" cy="8229599"/>
          </a:xfrm>
          <a:prstGeom prst="rect">
            <a:avLst/>
          </a:prstGeom>
        </p:spPr>
      </p:pic>
      <p:sp>
        <p:nvSpPr>
          <p:cNvPr id="4" name="Title 3">
            <a:extLst>
              <a:ext uri="{FF2B5EF4-FFF2-40B4-BE49-F238E27FC236}">
                <a16:creationId xmlns:a16="http://schemas.microsoft.com/office/drawing/2014/main" id="{CFCB086D-F402-1C34-98C2-5A923881C979}"/>
              </a:ext>
            </a:extLst>
          </p:cNvPr>
          <p:cNvSpPr>
            <a:spLocks noGrp="1"/>
          </p:cNvSpPr>
          <p:nvPr>
            <p:ph type="ctrTitle"/>
          </p:nvPr>
        </p:nvSpPr>
        <p:spPr>
          <a:xfrm>
            <a:off x="1828800" y="1346834"/>
            <a:ext cx="10972800" cy="3480622"/>
          </a:xfrm>
        </p:spPr>
        <p:txBody>
          <a:bodyPr>
            <a:normAutofit/>
          </a:bodyPr>
          <a:lstStyle/>
          <a:p>
            <a:r>
              <a:rPr lang="el">
                <a:solidFill>
                  <a:srgbClr val="FFFFFF"/>
                </a:solidFill>
              </a:rPr>
              <a:t>Ακούσια</a:t>
            </a:r>
            <a:endParaRPr lang="en-GB">
              <a:solidFill>
                <a:srgbClr val="FFFFFF"/>
              </a:solidFill>
            </a:endParaRPr>
          </a:p>
        </p:txBody>
      </p:sp>
      <p:sp>
        <p:nvSpPr>
          <p:cNvPr id="5" name="Subtitle 4">
            <a:extLst>
              <a:ext uri="{FF2B5EF4-FFF2-40B4-BE49-F238E27FC236}">
                <a16:creationId xmlns:a16="http://schemas.microsoft.com/office/drawing/2014/main" id="{481ABBBA-DD5E-A922-7FEC-A2613926DD44}"/>
              </a:ext>
            </a:extLst>
          </p:cNvPr>
          <p:cNvSpPr>
            <a:spLocks noGrp="1"/>
          </p:cNvSpPr>
          <p:nvPr>
            <p:ph type="subTitle" idx="1"/>
          </p:nvPr>
        </p:nvSpPr>
        <p:spPr>
          <a:xfrm>
            <a:off x="1828800" y="4991285"/>
            <a:ext cx="10972800" cy="1318074"/>
          </a:xfrm>
        </p:spPr>
        <p:txBody>
          <a:bodyPr>
            <a:normAutofit/>
          </a:bodyPr>
          <a:lstStyle/>
          <a:p>
            <a:endParaRPr lang="en-GB">
              <a:solidFill>
                <a:srgbClr val="FFFFFF"/>
              </a:solidFill>
            </a:endParaRPr>
          </a:p>
        </p:txBody>
      </p:sp>
    </p:spTree>
    <p:extLst>
      <p:ext uri="{BB962C8B-B14F-4D97-AF65-F5344CB8AC3E}">
        <p14:creationId xmlns:p14="http://schemas.microsoft.com/office/powerpoint/2010/main" val="2333544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2D1F-97EC-3D41-DE98-B5654A9E72B6}"/>
              </a:ext>
            </a:extLst>
          </p:cNvPr>
          <p:cNvSpPr>
            <a:spLocks noGrp="1"/>
          </p:cNvSpPr>
          <p:nvPr>
            <p:ph type="title"/>
          </p:nvPr>
        </p:nvSpPr>
        <p:spPr/>
        <p:txBody>
          <a:bodyPr/>
          <a:lstStyle/>
          <a:p>
            <a:endParaRPr lang="en-GB"/>
          </a:p>
        </p:txBody>
      </p:sp>
      <p:pic>
        <p:nvPicPr>
          <p:cNvPr id="4" name="Online Media 3" title="The Insider Threat | Security Detail">
            <a:hlinkClick r:id="" action="ppaction://media"/>
            <a:extLst>
              <a:ext uri="{FF2B5EF4-FFF2-40B4-BE49-F238E27FC236}">
                <a16:creationId xmlns:a16="http://schemas.microsoft.com/office/drawing/2014/main" id="{7BBEEF06-7A8F-1266-E9BF-128D1915F82F}"/>
              </a:ext>
            </a:extLst>
          </p:cNvPr>
          <p:cNvPicPr>
            <a:picLocks noGrp="1" noRot="1" noChangeAspect="1"/>
          </p:cNvPicPr>
          <p:nvPr>
            <p:ph idx="1"/>
            <a:videoFile r:link="rId2"/>
          </p:nvPr>
        </p:nvPicPr>
        <p:blipFill>
          <a:blip r:embed="rId4"/>
          <a:stretch>
            <a:fillRect/>
          </a:stretch>
        </p:blipFill>
        <p:spPr>
          <a:xfrm>
            <a:off x="2693670" y="2190750"/>
            <a:ext cx="9241156" cy="5221606"/>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A0D0E88A-358B-BA83-C963-BF6B6BF3DF6D}"/>
                  </a:ext>
                </a:extLst>
              </p14:cNvPr>
              <p14:cNvContentPartPr/>
              <p14:nvPr/>
            </p14:nvContentPartPr>
            <p14:xfrm>
              <a:off x="4151088" y="4752000"/>
              <a:ext cx="3188592" cy="361584"/>
            </p14:xfrm>
          </p:contentPart>
        </mc:Choice>
        <mc:Fallback xmlns:a16="http://schemas.microsoft.com/office/drawing/2014/main" xmlns="">
          <p:pic>
            <p:nvPicPr>
              <p:cNvPr id="5" name="Ink 4">
                <a:extLst>
                  <a:ext uri="{FF2B5EF4-FFF2-40B4-BE49-F238E27FC236}">
                    <a16:creationId xmlns:a16="http://schemas.microsoft.com/office/drawing/2014/main" id="{A0D0E88A-358B-BA83-C963-BF6B6BF3DF6D}"/>
                  </a:ext>
                </a:extLst>
              </p:cNvPr>
              <p:cNvPicPr/>
              <p:nvPr/>
            </p:nvPicPr>
            <p:blipFill>
              <a:blip r:embed="rId6"/>
              <a:stretch>
                <a:fillRect/>
              </a:stretch>
            </p:blipFill>
            <p:spPr>
              <a:xfrm>
                <a:off x="4141728" y="4742636"/>
                <a:ext cx="3207312" cy="380311"/>
              </a:xfrm>
              <a:prstGeom prst="rect">
                <a:avLst/>
              </a:prstGeom>
            </p:spPr>
          </p:pic>
        </mc:Fallback>
      </mc:AlternateContent>
    </p:spTree>
    <p:custDataLst>
      <p:tags r:id="rId1"/>
    </p:custDataLst>
    <p:extLst>
      <p:ext uri="{BB962C8B-B14F-4D97-AF65-F5344CB8AC3E}">
        <p14:creationId xmlns:p14="http://schemas.microsoft.com/office/powerpoint/2010/main" val="47394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83C00-AAA6-A7BD-8B0D-0E796546C3A2}"/>
              </a:ext>
            </a:extLst>
          </p:cNvPr>
          <p:cNvPicPr>
            <a:picLocks noChangeAspect="1"/>
          </p:cNvPicPr>
          <p:nvPr/>
        </p:nvPicPr>
        <p:blipFill>
          <a:blip r:embed="rId3"/>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40C0C7E4-0646-2CE3-BF39-4AF8A31951C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F8A614-758E-C6DF-47D7-65F9ED07B32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1CE1CE2-2843-EAF0-D760-9363A8D11052}"/>
              </a:ext>
            </a:extLst>
          </p:cNvPr>
          <p:cNvPicPr>
            <a:picLocks noChangeAspect="1"/>
          </p:cNvPicPr>
          <p:nvPr/>
        </p:nvPicPr>
        <p:blipFill>
          <a:blip r:embed="rId4"/>
          <a:stretch>
            <a:fillRect/>
          </a:stretch>
        </p:blipFill>
        <p:spPr>
          <a:xfrm>
            <a:off x="2600325" y="1600200"/>
            <a:ext cx="9429750" cy="5029200"/>
          </a:xfrm>
          <a:prstGeom prst="rect">
            <a:avLst/>
          </a:prstGeom>
        </p:spPr>
      </p:pic>
      <p:grpSp>
        <p:nvGrpSpPr>
          <p:cNvPr id="6" name="Group 5">
            <a:extLst>
              <a:ext uri="{FF2B5EF4-FFF2-40B4-BE49-F238E27FC236}">
                <a16:creationId xmlns:a16="http://schemas.microsoft.com/office/drawing/2014/main" id="{AD55139E-2AEB-AD00-5FD7-1EBA44BD20F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1D573C9E-CA23-AACF-2FBF-9DBEDD5E29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E0E26476-0930-617F-BFAC-6FC93ADE7A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2811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F6A36-22CD-938E-FB06-E0E56094C988}"/>
              </a:ext>
            </a:extLst>
          </p:cNvPr>
          <p:cNvPicPr>
            <a:picLocks noChangeAspect="1"/>
          </p:cNvPicPr>
          <p:nvPr/>
        </p:nvPicPr>
        <p:blipFill>
          <a:blip r:embed="rId3"/>
          <a:stretch>
            <a:fillRect/>
          </a:stretch>
        </p:blipFill>
        <p:spPr>
          <a:xfrm>
            <a:off x="0" y="1"/>
            <a:ext cx="14630400" cy="8229599"/>
          </a:xfrm>
          <a:prstGeom prst="rect">
            <a:avLst/>
          </a:prstGeom>
        </p:spPr>
      </p:pic>
      <p:pic>
        <p:nvPicPr>
          <p:cNvPr id="4" name="Grafik 3">
            <a:extLst>
              <a:ext uri="{FF2B5EF4-FFF2-40B4-BE49-F238E27FC236}">
                <a16:creationId xmlns:a16="http://schemas.microsoft.com/office/drawing/2014/main" id="{F8834316-0171-42B6-B758-C198ED5B9D6D}"/>
              </a:ext>
            </a:extLst>
          </p:cNvPr>
          <p:cNvPicPr>
            <a:picLocks noChangeAspect="1"/>
          </p:cNvPicPr>
          <p:nvPr/>
        </p:nvPicPr>
        <p:blipFill>
          <a:blip r:embed="rId4"/>
          <a:stretch>
            <a:fillRect/>
          </a:stretch>
        </p:blipFill>
        <p:spPr>
          <a:xfrm>
            <a:off x="1739831" y="865604"/>
            <a:ext cx="10371830" cy="5779722"/>
          </a:xfrm>
          <a:prstGeom prst="rect">
            <a:avLst/>
          </a:prstGeom>
        </p:spPr>
      </p:pic>
      <p:grpSp>
        <p:nvGrpSpPr>
          <p:cNvPr id="3" name="Group 2">
            <a:extLst>
              <a:ext uri="{FF2B5EF4-FFF2-40B4-BE49-F238E27FC236}">
                <a16:creationId xmlns:a16="http://schemas.microsoft.com/office/drawing/2014/main" id="{53579D99-7240-F1E7-3392-1A4F3611CEA2}"/>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65EC8651-5B9B-AF5C-8066-A4641A1D11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E127E98-372D-FCC3-86AA-EE5ACD4EF7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0131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770080-E6B0-75F5-5FC7-886C1EB26EFF}"/>
              </a:ext>
            </a:extLst>
          </p:cNvPr>
          <p:cNvPicPr>
            <a:picLocks noChangeAspect="1"/>
          </p:cNvPicPr>
          <p:nvPr/>
        </p:nvPicPr>
        <p:blipFill>
          <a:blip r:embed="rId3">
            <a:alphaModFix amt="25000"/>
          </a:blip>
          <a:stretch>
            <a:fillRect/>
          </a:stretch>
        </p:blipFill>
        <p:spPr>
          <a:xfrm>
            <a:off x="0" y="1"/>
            <a:ext cx="14630400" cy="8229599"/>
          </a:xfrm>
          <a:prstGeom prst="rect">
            <a:avLst/>
          </a:prstGeom>
        </p:spPr>
      </p:pic>
      <p:sp>
        <p:nvSpPr>
          <p:cNvPr id="2" name="Titel 1">
            <a:extLst>
              <a:ext uri="{FF2B5EF4-FFF2-40B4-BE49-F238E27FC236}">
                <a16:creationId xmlns:a16="http://schemas.microsoft.com/office/drawing/2014/main" id="{314286CE-1CD2-4859-AABF-C5403A78164D}"/>
              </a:ext>
            </a:extLst>
          </p:cNvPr>
          <p:cNvSpPr>
            <a:spLocks noGrp="1"/>
          </p:cNvSpPr>
          <p:nvPr>
            <p:ph type="title"/>
          </p:nvPr>
        </p:nvSpPr>
        <p:spPr>
          <a:xfrm>
            <a:off x="505489" y="424907"/>
            <a:ext cx="12618720" cy="856394"/>
          </a:xfrm>
        </p:spPr>
        <p:txBody>
          <a:bodyPr/>
          <a:lstStyle/>
          <a:p>
            <a:r>
              <a:rPr lang="el" err="1"/>
              <a:t>Έρευνα της Proofpoint (2022)</a:t>
            </a:r>
          </a:p>
        </p:txBody>
      </p:sp>
      <p:pic>
        <p:nvPicPr>
          <p:cNvPr id="4" name="Inhaltsplatzhalter 3">
            <a:extLst>
              <a:ext uri="{FF2B5EF4-FFF2-40B4-BE49-F238E27FC236}">
                <a16:creationId xmlns:a16="http://schemas.microsoft.com/office/drawing/2014/main" id="{96AA0048-AFAD-49D7-B1B8-2C610C20863C}"/>
              </a:ext>
            </a:extLst>
          </p:cNvPr>
          <p:cNvPicPr>
            <a:picLocks noGrp="1" noChangeAspect="1"/>
          </p:cNvPicPr>
          <p:nvPr>
            <p:ph idx="1"/>
          </p:nvPr>
        </p:nvPicPr>
        <p:blipFill>
          <a:blip r:embed="rId4"/>
          <a:stretch>
            <a:fillRect/>
          </a:stretch>
        </p:blipFill>
        <p:spPr>
          <a:xfrm>
            <a:off x="196329" y="1294546"/>
            <a:ext cx="7989434" cy="6496903"/>
          </a:xfrm>
          <a:prstGeom prst="rect">
            <a:avLst/>
          </a:prstGeom>
        </p:spPr>
      </p:pic>
      <p:sp>
        <p:nvSpPr>
          <p:cNvPr id="3" name="Textfeld 2">
            <a:extLst>
              <a:ext uri="{FF2B5EF4-FFF2-40B4-BE49-F238E27FC236}">
                <a16:creationId xmlns:a16="http://schemas.microsoft.com/office/drawing/2014/main" id="{0A7530BC-5D43-493E-ABCE-4538A635F480}"/>
              </a:ext>
            </a:extLst>
          </p:cNvPr>
          <p:cNvSpPr txBox="1"/>
          <p:nvPr/>
        </p:nvSpPr>
        <p:spPr>
          <a:xfrm>
            <a:off x="9357700" y="2801084"/>
            <a:ext cx="4767210" cy="3416320"/>
          </a:xfrm>
          <a:prstGeom prst="rect">
            <a:avLst/>
          </a:prstGeom>
          <a:noFill/>
        </p:spPr>
        <p:txBody>
          <a:bodyPr wrap="square" rtlCol="0">
            <a:spAutoFit/>
          </a:bodyPr>
          <a:lstStyle/>
          <a:p>
            <a:pPr marL="342900" indent="-342900" defTabSz="1097280">
              <a:buFont typeface="Arial" panose="020B0604020202020204" pitchFamily="34" charset="0"/>
              <a:buChar char="•"/>
            </a:pPr>
            <a:r>
              <a:rPr lang="el" sz="2160" err="1">
                <a:solidFill>
                  <a:prstClr val="black"/>
                </a:solidFill>
                <a:latin typeface="Calibri" panose="020F0502020204030204"/>
              </a:rPr>
              <a:t>Μόνο το 21% των ερωτηθέντων ανησυχεί για τον αμελή εμπιστευτικό χρήστη.</a:t>
            </a:r>
          </a:p>
          <a:p>
            <a:pPr marL="342900" indent="-342900" defTabSz="1097280">
              <a:buFont typeface="Arial" panose="020B0604020202020204" pitchFamily="34" charset="0"/>
              <a:buChar char="•"/>
            </a:pPr>
            <a:endParaRPr lang="de-DE" sz="2160">
              <a:solidFill>
                <a:prstClr val="black"/>
              </a:solidFill>
              <a:latin typeface="Calibri" panose="020F0502020204030204"/>
            </a:endParaRPr>
          </a:p>
          <a:p>
            <a:pPr marL="342900" indent="-342900" defTabSz="1097280">
              <a:buFont typeface="Arial" panose="020B0604020202020204" pitchFamily="34" charset="0"/>
              <a:buChar char="•"/>
            </a:pPr>
            <a:r>
              <a:rPr lang="el" sz="2160">
                <a:solidFill>
                  <a:prstClr val="black"/>
                </a:solidFill>
                <a:latin typeface="Calibri" panose="020F0502020204030204"/>
              </a:rPr>
              <a:t>… Ωστόσο, το 57% είπε ότι τα πραγματικά περιστατικά εκ των έσω αφορούσαν αμέλεια εκ των έσω.</a:t>
            </a:r>
          </a:p>
          <a:p>
            <a:pPr marL="342900" indent="-342900" defTabSz="1097280">
              <a:buFont typeface="Arial" panose="020B0604020202020204" pitchFamily="34" charset="0"/>
              <a:buChar char="•"/>
            </a:pPr>
            <a:endParaRPr lang="de-DE" sz="2160">
              <a:solidFill>
                <a:prstClr val="black"/>
              </a:solidFill>
              <a:latin typeface="Calibri" panose="020F0502020204030204"/>
            </a:endParaRPr>
          </a:p>
          <a:p>
            <a:pPr marL="342900" indent="-342900" defTabSz="1097280">
              <a:buFont typeface="Arial" panose="020B0604020202020204" pitchFamily="34" charset="0"/>
              <a:buChar char="•"/>
            </a:pPr>
            <a:r>
              <a:rPr lang="el" sz="2160">
                <a:solidFill>
                  <a:prstClr val="black"/>
                </a:solidFill>
                <a:latin typeface="Calibri" panose="020F0502020204030204"/>
              </a:rPr>
              <a:t>Το ηλεκτρονικό ταχυδρομείο ως κεντρικό μέσο αποθήκευσης και υποβολής ευαίσθητων δεδομένων.</a:t>
            </a:r>
          </a:p>
        </p:txBody>
      </p:sp>
      <p:cxnSp>
        <p:nvCxnSpPr>
          <p:cNvPr id="6" name="Gerader Verbinder 5">
            <a:extLst>
              <a:ext uri="{FF2B5EF4-FFF2-40B4-BE49-F238E27FC236}">
                <a16:creationId xmlns:a16="http://schemas.microsoft.com/office/drawing/2014/main" id="{9F720C3F-433D-4973-B8AE-5E236065D29A}"/>
              </a:ext>
            </a:extLst>
          </p:cNvPr>
          <p:cNvCxnSpPr/>
          <p:nvPr/>
        </p:nvCxnSpPr>
        <p:spPr>
          <a:xfrm>
            <a:off x="1245228" y="3538420"/>
            <a:ext cx="5042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95632386-A067-4EE8-BD62-11DE52B68A02}"/>
              </a:ext>
            </a:extLst>
          </p:cNvPr>
          <p:cNvCxnSpPr/>
          <p:nvPr/>
        </p:nvCxnSpPr>
        <p:spPr>
          <a:xfrm>
            <a:off x="1245228" y="3969934"/>
            <a:ext cx="5042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7F6CC2E2-AADF-462F-BA36-AAC5A7BE938C}"/>
              </a:ext>
            </a:extLst>
          </p:cNvPr>
          <p:cNvCxnSpPr/>
          <p:nvPr/>
        </p:nvCxnSpPr>
        <p:spPr>
          <a:xfrm>
            <a:off x="505489" y="3969934"/>
            <a:ext cx="5042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4CD0F4E8-DBB4-4CC0-AF84-19BFA372571D}"/>
              </a:ext>
            </a:extLst>
          </p:cNvPr>
          <p:cNvCxnSpPr>
            <a:cxnSpLocks/>
          </p:cNvCxnSpPr>
          <p:nvPr/>
        </p:nvCxnSpPr>
        <p:spPr>
          <a:xfrm>
            <a:off x="505489" y="5917914"/>
            <a:ext cx="4105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567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118B17AC-3172-680D-0E95-BDB7408D6D75}"/>
              </a:ext>
            </a:extLst>
          </p:cNvPr>
          <p:cNvPicPr>
            <a:picLocks noChangeAspect="1"/>
          </p:cNvPicPr>
          <p:nvPr/>
        </p:nvPicPr>
        <p:blipFill>
          <a:blip r:embed="rId2">
            <a:alphaModFix amt="40000"/>
          </a:blip>
          <a:srcRect/>
          <a:stretch/>
        </p:blipFill>
        <p:spPr>
          <a:xfrm>
            <a:off x="25" y="12"/>
            <a:ext cx="14630375" cy="8229588"/>
          </a:xfrm>
          <a:prstGeom prst="rect">
            <a:avLst/>
          </a:prstGeom>
        </p:spPr>
      </p:pic>
      <p:sp>
        <p:nvSpPr>
          <p:cNvPr id="2" name="Title 1">
            <a:extLst>
              <a:ext uri="{FF2B5EF4-FFF2-40B4-BE49-F238E27FC236}">
                <a16:creationId xmlns:a16="http://schemas.microsoft.com/office/drawing/2014/main" id="{E169FE59-ECD1-4501-1AA1-FA09D94FE49F}"/>
              </a:ext>
            </a:extLst>
          </p:cNvPr>
          <p:cNvSpPr>
            <a:spLocks noGrp="1"/>
          </p:cNvSpPr>
          <p:nvPr>
            <p:ph type="title"/>
          </p:nvPr>
        </p:nvSpPr>
        <p:spPr>
          <a:xfrm>
            <a:off x="1009499" y="1130198"/>
            <a:ext cx="12607747" cy="2468880"/>
          </a:xfrm>
        </p:spPr>
        <p:txBody>
          <a:bodyPr anchor="b">
            <a:normAutofit/>
          </a:bodyPr>
          <a:lstStyle/>
          <a:p>
            <a:r>
              <a:rPr lang="el" sz="6000" dirty="0">
                <a:solidFill>
                  <a:schemeClr val="bg1"/>
                </a:solidFill>
              </a:rPr>
              <a:t>Ατζέντα</a:t>
            </a:r>
            <a:endParaRPr lang="en-GB" sz="6000" dirty="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E85AAD1-1E84-EE7E-00CA-F0A0E27E966F}"/>
              </a:ext>
            </a:extLst>
          </p:cNvPr>
          <p:cNvSpPr>
            <a:spLocks noGrp="1"/>
          </p:cNvSpPr>
          <p:nvPr>
            <p:ph idx="1"/>
          </p:nvPr>
        </p:nvSpPr>
        <p:spPr>
          <a:xfrm>
            <a:off x="1009498" y="4202582"/>
            <a:ext cx="12607747" cy="3204058"/>
          </a:xfrm>
        </p:spPr>
        <p:txBody>
          <a:bodyPr>
            <a:normAutofit/>
          </a:bodyPr>
          <a:lstStyle/>
          <a:p>
            <a:r>
              <a:rPr lang="el" sz="2400">
                <a:solidFill>
                  <a:schemeClr val="bg1"/>
                </a:solidFill>
              </a:rPr>
              <a:t>Ορισμοί, Αντίκτυπος</a:t>
            </a:r>
          </a:p>
          <a:p>
            <a:r>
              <a:rPr lang="el" sz="2400">
                <a:solidFill>
                  <a:schemeClr val="bg1"/>
                </a:solidFill>
              </a:rPr>
              <a:t>Διαφοροποιήσεις</a:t>
            </a:r>
          </a:p>
          <a:p>
            <a:r>
              <a:rPr lang="el" sz="2400">
                <a:solidFill>
                  <a:schemeClr val="bg1"/>
                </a:solidFill>
              </a:rPr>
              <a:t>Ψυχολογικές πτυχές</a:t>
            </a:r>
          </a:p>
          <a:p>
            <a:pPr lvl="1"/>
            <a:r>
              <a:rPr lang="el" sz="2400">
                <a:solidFill>
                  <a:schemeClr val="bg1"/>
                </a:solidFill>
              </a:rPr>
              <a:t>Ατομική, Κοινωνική</a:t>
            </a:r>
          </a:p>
          <a:p>
            <a:r>
              <a:rPr lang="el" sz="2400">
                <a:solidFill>
                  <a:schemeClr val="bg1"/>
                </a:solidFill>
              </a:rPr>
              <a:t>Στρατηγικές μετριασμού</a:t>
            </a:r>
            <a:endParaRPr lang="en-GB" sz="2400">
              <a:solidFill>
                <a:schemeClr val="bg1"/>
              </a:solidFill>
            </a:endParaRPr>
          </a:p>
        </p:txBody>
      </p:sp>
    </p:spTree>
    <p:extLst>
      <p:ext uri="{BB962C8B-B14F-4D97-AF65-F5344CB8AC3E}">
        <p14:creationId xmlns:p14="http://schemas.microsoft.com/office/powerpoint/2010/main" val="95532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BCDE0739-A00E-002D-E80A-EAB053623A19}"/>
              </a:ext>
            </a:extLst>
          </p:cNvPr>
          <p:cNvPicPr>
            <a:picLocks noChangeAspect="1"/>
          </p:cNvPicPr>
          <p:nvPr/>
        </p:nvPicPr>
        <p:blipFill>
          <a:blip r:embed="rId4">
            <a:alphaModFix amt="40000"/>
          </a:blip>
          <a:srcRect l="11111"/>
          <a:stretch/>
        </p:blipFill>
        <p:spPr>
          <a:xfrm>
            <a:off x="25" y="12"/>
            <a:ext cx="14630375" cy="8229588"/>
          </a:xfrm>
          <a:prstGeom prst="rect">
            <a:avLst/>
          </a:prstGeom>
        </p:spPr>
      </p:pic>
      <p:sp>
        <p:nvSpPr>
          <p:cNvPr id="2" name="Titel 1">
            <a:extLst>
              <a:ext uri="{FF2B5EF4-FFF2-40B4-BE49-F238E27FC236}">
                <a16:creationId xmlns:a16="http://schemas.microsoft.com/office/drawing/2014/main" id="{AAEA2493-6608-42C4-AAD5-EA9857C8222A}"/>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Παράγοντες κινδύνου</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DCBCBACB-D020-4BD4-BD12-7B59EE175B45}"/>
              </a:ext>
            </a:extLst>
          </p:cNvPr>
          <p:cNvSpPr>
            <a:spLocks noGrp="1"/>
          </p:cNvSpPr>
          <p:nvPr>
            <p:ph idx="1"/>
          </p:nvPr>
        </p:nvSpPr>
        <p:spPr>
          <a:xfrm>
            <a:off x="1009498" y="4202582"/>
            <a:ext cx="12607747" cy="3204058"/>
          </a:xfrm>
        </p:spPr>
        <p:txBody>
          <a:bodyPr>
            <a:normAutofit lnSpcReduction="10000"/>
          </a:bodyPr>
          <a:lstStyle/>
          <a:p>
            <a:r>
              <a:rPr lang="el" sz="1920">
                <a:solidFill>
                  <a:schemeClr val="bg1"/>
                </a:solidFill>
              </a:rPr>
              <a:t>Οι εργαζόμενοι δεν είναι εκπαιδευμένοι να κατανοούν πλήρως και να εφαρμόζουν νόμους, εντολές ή κανονιστικές απαιτήσεις που σχετίζονται με την εργασία τους και αυτό επηρεάζει την ασφάλεια του οργανισμού. </a:t>
            </a:r>
          </a:p>
          <a:p>
            <a:r>
              <a:rPr lang="el" sz="1920">
                <a:solidFill>
                  <a:schemeClr val="bg1"/>
                </a:solidFill>
              </a:rPr>
              <a:t>Οι εργαζόμενοι δεν γνωρίζουν τα βήματα που πρέπει να λαμβάνουν ανά πάσα στιγμή για να διασφαλίζουν ότι οι συσκευές που χρησιμοποιούν —τόσο οι συσκευές που εκδίδονται από την εταιρεία όσο και οι BYOD— είναι ασφαλείς ανά πάσα στιγμή. </a:t>
            </a:r>
          </a:p>
          <a:p>
            <a:r>
              <a:rPr lang="el" sz="1920">
                <a:solidFill>
                  <a:schemeClr val="bg1"/>
                </a:solidFill>
              </a:rPr>
              <a:t>Οι εργαζόμενοι στέλνουν εξαιρετικά εμπιστευτικά δεδομένα σε μια μη ασφαλή τοποθεσία στο cloud, εκθέτοντας τον οργανισμό σε κίνδυνο. </a:t>
            </a:r>
          </a:p>
          <a:p>
            <a:r>
              <a:rPr lang="el" sz="1920">
                <a:solidFill>
                  <a:schemeClr val="bg1"/>
                </a:solidFill>
              </a:rPr>
              <a:t>Οι εργαζόμενοι παραβιάζουν τις πολιτικές ασφαλείας του οργανισμού σας για να απλοποιήσουν τις εργασίες. </a:t>
            </a:r>
          </a:p>
          <a:p>
            <a:r>
              <a:rPr lang="el" sz="1920">
                <a:solidFill>
                  <a:schemeClr val="bg1"/>
                </a:solidFill>
              </a:rPr>
              <a:t>Οι εργαζόμενοι εκθέτουν τον οργανισμό σας σε κίνδυνο εάν δεν διατηρούν τις συσκευές και τις υπηρεσίες ενημερωμένες και αναβαθμισμένες στις πιο πρόσφατες εκδόσεις ανά πάσα στιγμή. </a:t>
            </a:r>
            <a:endParaRPr lang="de-DE" sz="1920">
              <a:solidFill>
                <a:schemeClr val="bg1"/>
              </a:solidFill>
            </a:endParaRPr>
          </a:p>
        </p:txBody>
      </p:sp>
    </p:spTree>
    <p:custDataLst>
      <p:tags r:id="rId1"/>
    </p:custDataLst>
    <p:extLst>
      <p:ext uri="{BB962C8B-B14F-4D97-AF65-F5344CB8AC3E}">
        <p14:creationId xmlns:p14="http://schemas.microsoft.com/office/powerpoint/2010/main" val="215512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786AE-1415-913C-C59D-FC536AF0E899}"/>
              </a:ext>
            </a:extLst>
          </p:cNvPr>
          <p:cNvPicPr>
            <a:picLocks noChangeAspect="1"/>
          </p:cNvPicPr>
          <p:nvPr/>
        </p:nvPicPr>
        <p:blipFill>
          <a:blip r:embed="rId3">
            <a:alphaModFix amt="18000"/>
          </a:blip>
          <a:stretch>
            <a:fillRect/>
          </a:stretch>
        </p:blipFill>
        <p:spPr>
          <a:xfrm>
            <a:off x="0" y="457200"/>
            <a:ext cx="14630400" cy="7315200"/>
          </a:xfrm>
          <a:prstGeom prst="rect">
            <a:avLst/>
          </a:prstGeom>
        </p:spPr>
      </p:pic>
      <p:pic>
        <p:nvPicPr>
          <p:cNvPr id="4" name="Grafik 3">
            <a:extLst>
              <a:ext uri="{FF2B5EF4-FFF2-40B4-BE49-F238E27FC236}">
                <a16:creationId xmlns:a16="http://schemas.microsoft.com/office/drawing/2014/main" id="{BB496517-8528-40F8-A656-943C14E8D579}"/>
              </a:ext>
            </a:extLst>
          </p:cNvPr>
          <p:cNvPicPr>
            <a:picLocks noChangeAspect="1"/>
          </p:cNvPicPr>
          <p:nvPr/>
        </p:nvPicPr>
        <p:blipFill>
          <a:blip r:embed="rId4"/>
          <a:stretch>
            <a:fillRect/>
          </a:stretch>
        </p:blipFill>
        <p:spPr>
          <a:xfrm>
            <a:off x="813711" y="1360140"/>
            <a:ext cx="9495421" cy="6569611"/>
          </a:xfrm>
          <a:prstGeom prst="rect">
            <a:avLst/>
          </a:prstGeom>
        </p:spPr>
      </p:pic>
      <p:sp>
        <p:nvSpPr>
          <p:cNvPr id="2" name="Textfeld 1">
            <a:extLst>
              <a:ext uri="{FF2B5EF4-FFF2-40B4-BE49-F238E27FC236}">
                <a16:creationId xmlns:a16="http://schemas.microsoft.com/office/drawing/2014/main" id="{35CEF70C-6E5F-4759-AD27-8434CB612770}"/>
              </a:ext>
            </a:extLst>
          </p:cNvPr>
          <p:cNvSpPr txBox="1"/>
          <p:nvPr/>
        </p:nvSpPr>
        <p:spPr>
          <a:xfrm>
            <a:off x="677614" y="456174"/>
            <a:ext cx="13240869" cy="535531"/>
          </a:xfrm>
          <a:prstGeom prst="rect">
            <a:avLst/>
          </a:prstGeom>
          <a:noFill/>
        </p:spPr>
        <p:txBody>
          <a:bodyPr wrap="none" rtlCol="0">
            <a:spAutoFit/>
          </a:bodyPr>
          <a:lstStyle/>
          <a:p>
            <a:pPr defTabSz="1097280"/>
            <a:r>
              <a:rPr lang="el" sz="2880">
                <a:solidFill>
                  <a:prstClr val="black"/>
                </a:solidFill>
                <a:latin typeface="Calibri" panose="020F0502020204030204"/>
              </a:rPr>
              <a:t>Δραστηριότητες που σχετίζονται με την απόκριση που καταλογίζουν τις δαπάνες και τον χρόνο μέχρι τον περιορισμό</a:t>
            </a:r>
            <a:endParaRPr lang="de-DE" sz="2880">
              <a:solidFill>
                <a:prstClr val="black"/>
              </a:solidFill>
              <a:latin typeface="Calibri" panose="020F0502020204030204"/>
            </a:endParaRPr>
          </a:p>
        </p:txBody>
      </p:sp>
    </p:spTree>
    <p:extLst>
      <p:ext uri="{BB962C8B-B14F-4D97-AF65-F5344CB8AC3E}">
        <p14:creationId xmlns:p14="http://schemas.microsoft.com/office/powerpoint/2010/main" val="178264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a:extLst>
              <a:ext uri="{FF2B5EF4-FFF2-40B4-BE49-F238E27FC236}">
                <a16:creationId xmlns:a16="http://schemas.microsoft.com/office/drawing/2014/main" id="{DD0226EF-5A8F-68D3-5EEF-20E0D756101F}"/>
              </a:ext>
            </a:extLst>
          </p:cNvPr>
          <p:cNvPicPr>
            <a:picLocks noChangeAspect="1"/>
          </p:cNvPicPr>
          <p:nvPr/>
        </p:nvPicPr>
        <p:blipFill>
          <a:blip r:embed="rId2">
            <a:alphaModFix amt="50000"/>
          </a:blip>
          <a:srcRect l="25"/>
          <a:stretch/>
        </p:blipFill>
        <p:spPr>
          <a:xfrm>
            <a:off x="24" y="12"/>
            <a:ext cx="14626716" cy="8229588"/>
          </a:xfrm>
          <a:prstGeom prst="rect">
            <a:avLst/>
          </a:prstGeom>
        </p:spPr>
      </p:pic>
      <p:sp>
        <p:nvSpPr>
          <p:cNvPr id="4" name="Title 3">
            <a:extLst>
              <a:ext uri="{FF2B5EF4-FFF2-40B4-BE49-F238E27FC236}">
                <a16:creationId xmlns:a16="http://schemas.microsoft.com/office/drawing/2014/main" id="{637368BC-BE9C-276D-B2AB-CEB76C990E98}"/>
              </a:ext>
            </a:extLst>
          </p:cNvPr>
          <p:cNvSpPr>
            <a:spLocks noGrp="1"/>
          </p:cNvSpPr>
          <p:nvPr>
            <p:ph type="ctrTitle"/>
          </p:nvPr>
        </p:nvSpPr>
        <p:spPr>
          <a:xfrm>
            <a:off x="1828800" y="1346836"/>
            <a:ext cx="10972800" cy="3675888"/>
          </a:xfrm>
        </p:spPr>
        <p:txBody>
          <a:bodyPr>
            <a:normAutofit/>
          </a:bodyPr>
          <a:lstStyle/>
          <a:p>
            <a:r>
              <a:rPr lang="el" sz="7920">
                <a:solidFill>
                  <a:schemeClr val="bg1"/>
                </a:solidFill>
              </a:rPr>
              <a:t>Σκόπιμα</a:t>
            </a:r>
            <a:endParaRPr lang="en-GB" sz="7920">
              <a:solidFill>
                <a:schemeClr val="bg1"/>
              </a:solidFill>
            </a:endParaRPr>
          </a:p>
        </p:txBody>
      </p:sp>
      <p:sp>
        <p:nvSpPr>
          <p:cNvPr id="5" name="Subtitle 4">
            <a:extLst>
              <a:ext uri="{FF2B5EF4-FFF2-40B4-BE49-F238E27FC236}">
                <a16:creationId xmlns:a16="http://schemas.microsoft.com/office/drawing/2014/main" id="{8D6CE166-585C-822C-18CD-98BAFF49A1C9}"/>
              </a:ext>
            </a:extLst>
          </p:cNvPr>
          <p:cNvSpPr>
            <a:spLocks noGrp="1"/>
          </p:cNvSpPr>
          <p:nvPr>
            <p:ph type="subTitle" idx="1"/>
          </p:nvPr>
        </p:nvSpPr>
        <p:spPr>
          <a:xfrm>
            <a:off x="1832458" y="5519319"/>
            <a:ext cx="10972800" cy="1843430"/>
          </a:xfrm>
        </p:spPr>
        <p:txBody>
          <a:bodyPr>
            <a:normAutofit/>
          </a:bodyPr>
          <a:lstStyle/>
          <a:p>
            <a:endParaRPr lang="en-GB">
              <a:solidFill>
                <a:schemeClr val="bg1"/>
              </a:solidFill>
            </a:endParaRP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048" y="5242347"/>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4BA2C256-128E-4756-F674-E2F89D0DA7DA}"/>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8CA60E5A-3AA5-535D-4E36-C90C56F200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6AFC7E2-8C00-D60F-B183-AB96AC9CE4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07084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0CA403-966B-661B-BE4C-D10357848576}"/>
              </a:ext>
            </a:extLst>
          </p:cNvPr>
          <p:cNvPicPr>
            <a:picLocks noChangeAspect="1"/>
          </p:cNvPicPr>
          <p:nvPr/>
        </p:nvPicPr>
        <p:blipFill>
          <a:blip r:embed="rId4">
            <a:alphaModFix amt="25000"/>
          </a:blip>
          <a:stretch>
            <a:fillRect/>
          </a:stretch>
        </p:blipFill>
        <p:spPr>
          <a:xfrm>
            <a:off x="455470" y="0"/>
            <a:ext cx="13719460" cy="8229600"/>
          </a:xfrm>
          <a:prstGeom prst="rect">
            <a:avLst/>
          </a:prstGeom>
        </p:spPr>
      </p:pic>
      <p:sp>
        <p:nvSpPr>
          <p:cNvPr id="2" name="Title 1">
            <a:extLst>
              <a:ext uri="{FF2B5EF4-FFF2-40B4-BE49-F238E27FC236}">
                <a16:creationId xmlns:a16="http://schemas.microsoft.com/office/drawing/2014/main" id="{22961EB8-952B-1EBB-F563-3EBD461B6186}"/>
              </a:ext>
            </a:extLst>
          </p:cNvPr>
          <p:cNvSpPr>
            <a:spLocks noGrp="1"/>
          </p:cNvSpPr>
          <p:nvPr>
            <p:ph type="title"/>
          </p:nvPr>
        </p:nvSpPr>
        <p:spPr/>
        <p:txBody>
          <a:bodyPr/>
          <a:lstStyle/>
          <a:p>
            <a:r>
              <a:rPr lang="el"/>
              <a:t>Ζεστό από τον Τύπο!!</a:t>
            </a:r>
            <a:endParaRPr lang="en-GB"/>
          </a:p>
        </p:txBody>
      </p:sp>
      <p:sp>
        <p:nvSpPr>
          <p:cNvPr id="3" name="Content Placeholder 2">
            <a:extLst>
              <a:ext uri="{FF2B5EF4-FFF2-40B4-BE49-F238E27FC236}">
                <a16:creationId xmlns:a16="http://schemas.microsoft.com/office/drawing/2014/main" id="{89634ED6-09B4-85CD-EA5D-AFA0F92D342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872098E-7BFF-5875-14CD-A4DFB46ACCBC}"/>
              </a:ext>
            </a:extLst>
          </p:cNvPr>
          <p:cNvPicPr>
            <a:picLocks noChangeAspect="1"/>
          </p:cNvPicPr>
          <p:nvPr/>
        </p:nvPicPr>
        <p:blipFill>
          <a:blip r:embed="rId5"/>
          <a:stretch>
            <a:fillRect/>
          </a:stretch>
        </p:blipFill>
        <p:spPr>
          <a:xfrm>
            <a:off x="1478065" y="1984201"/>
            <a:ext cx="11477322" cy="5807250"/>
          </a:xfrm>
          <a:prstGeom prst="rect">
            <a:avLst/>
          </a:prstGeom>
        </p:spPr>
      </p:pic>
    </p:spTree>
    <p:custDataLst>
      <p:tags r:id="rId1"/>
    </p:custDataLst>
    <p:extLst>
      <p:ext uri="{BB962C8B-B14F-4D97-AF65-F5344CB8AC3E}">
        <p14:creationId xmlns:p14="http://schemas.microsoft.com/office/powerpoint/2010/main" val="3525525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CF7E-6276-535A-86F7-4AA2E3C22B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17F682-4525-31E2-33F1-25E5E70BACCD}"/>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6DC4F2E5-1A40-60A7-ACAA-679D4A1933DF}"/>
              </a:ext>
            </a:extLst>
          </p:cNvPr>
          <p:cNvPicPr>
            <a:picLocks noChangeAspect="1"/>
          </p:cNvPicPr>
          <p:nvPr/>
        </p:nvPicPr>
        <p:blipFill>
          <a:blip r:embed="rId3"/>
          <a:stretch>
            <a:fillRect/>
          </a:stretch>
        </p:blipFill>
        <p:spPr>
          <a:xfrm>
            <a:off x="-168812" y="1"/>
            <a:ext cx="14630400" cy="8224609"/>
          </a:xfrm>
          <a:prstGeom prst="rect">
            <a:avLst/>
          </a:prstGeom>
        </p:spPr>
      </p:pic>
      <p:sp>
        <p:nvSpPr>
          <p:cNvPr id="4" name="Oval 3">
            <a:extLst>
              <a:ext uri="{FF2B5EF4-FFF2-40B4-BE49-F238E27FC236}">
                <a16:creationId xmlns:a16="http://schemas.microsoft.com/office/drawing/2014/main" id="{BD7B5701-3517-E95F-CAB2-19F421B853FA}"/>
              </a:ext>
            </a:extLst>
          </p:cNvPr>
          <p:cNvSpPr/>
          <p:nvPr/>
        </p:nvSpPr>
        <p:spPr>
          <a:xfrm>
            <a:off x="-1" y="2757268"/>
            <a:ext cx="2996418" cy="4318782"/>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grpSp>
        <p:nvGrpSpPr>
          <p:cNvPr id="5" name="Group 4">
            <a:extLst>
              <a:ext uri="{FF2B5EF4-FFF2-40B4-BE49-F238E27FC236}">
                <a16:creationId xmlns:a16="http://schemas.microsoft.com/office/drawing/2014/main" id="{90859B23-6A57-BF19-4768-F4CFE34C76D7}"/>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DED4D164-8B4C-738D-D5E2-E971AB625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55B1E56-750F-5320-9629-1304A36E43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96297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8C75C0-766C-0D27-448C-0AF9C5DA3961}"/>
              </a:ext>
            </a:extLst>
          </p:cNvPr>
          <p:cNvPicPr>
            <a:picLocks noChangeAspect="1"/>
          </p:cNvPicPr>
          <p:nvPr/>
        </p:nvPicPr>
        <p:blipFill>
          <a:blip r:embed="rId4">
            <a:alphaModFix amt="42000"/>
          </a:blip>
          <a:stretch>
            <a:fillRect/>
          </a:stretch>
        </p:blipFill>
        <p:spPr>
          <a:xfrm>
            <a:off x="800100" y="257175"/>
            <a:ext cx="13030200" cy="7715250"/>
          </a:xfrm>
          <a:prstGeom prst="rect">
            <a:avLst/>
          </a:prstGeom>
        </p:spPr>
      </p:pic>
      <p:sp>
        <p:nvSpPr>
          <p:cNvPr id="2" name="Title 1">
            <a:extLst>
              <a:ext uri="{FF2B5EF4-FFF2-40B4-BE49-F238E27FC236}">
                <a16:creationId xmlns:a16="http://schemas.microsoft.com/office/drawing/2014/main" id="{B5818F73-CF81-6DC9-05C0-167D3FF1E9DD}"/>
              </a:ext>
            </a:extLst>
          </p:cNvPr>
          <p:cNvSpPr>
            <a:spLocks noGrp="1"/>
          </p:cNvSpPr>
          <p:nvPr>
            <p:ph type="title"/>
          </p:nvPr>
        </p:nvSpPr>
        <p:spPr/>
        <p:txBody>
          <a:bodyPr/>
          <a:lstStyle/>
          <a:p>
            <a:r>
              <a:rPr lang="el"/>
              <a:t>Από 3 έως 4...</a:t>
            </a:r>
            <a:endParaRPr lang="en-GB"/>
          </a:p>
        </p:txBody>
      </p:sp>
      <p:pic>
        <p:nvPicPr>
          <p:cNvPr id="4098" name="Picture 2" descr="Τρίγωνο απάτης">
            <a:extLst>
              <a:ext uri="{FF2B5EF4-FFF2-40B4-BE49-F238E27FC236}">
                <a16:creationId xmlns:a16="http://schemas.microsoft.com/office/drawing/2014/main" id="{EC334EA1-83FF-AD8B-9130-B8F34196F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53" y="2229803"/>
            <a:ext cx="7429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Εικόνα Fraud Diamond">
            <a:extLst>
              <a:ext uri="{FF2B5EF4-FFF2-40B4-BE49-F238E27FC236}">
                <a16:creationId xmlns:a16="http://schemas.microsoft.com/office/drawing/2014/main" id="{0F788972-B1E8-D809-FEF8-0DBDECCD520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215532" y="2229802"/>
            <a:ext cx="5050302" cy="505030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514DBB4-364A-BCEC-F939-8DFBE03176F1}"/>
              </a:ext>
            </a:extLst>
          </p:cNvPr>
          <p:cNvSpPr/>
          <p:nvPr/>
        </p:nvSpPr>
        <p:spPr>
          <a:xfrm>
            <a:off x="10691446" y="4768948"/>
            <a:ext cx="1674056" cy="1758462"/>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549148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randombar(horizont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ACF6B2EE-2247-1B99-21C2-8C8C5CCE6CB2}"/>
              </a:ext>
            </a:extLst>
          </p:cNvPr>
          <p:cNvSpPr>
            <a:spLocks noGrp="1"/>
          </p:cNvSpPr>
          <p:nvPr>
            <p:ph type="title"/>
          </p:nvPr>
        </p:nvSpPr>
        <p:spPr>
          <a:xfrm>
            <a:off x="269987" y="758574"/>
            <a:ext cx="4286172" cy="4288219"/>
          </a:xfrm>
        </p:spPr>
        <p:txBody>
          <a:bodyPr vert="horz" lIns="109728" tIns="54864" rIns="109728" bIns="54864" rtlCol="0" anchor="b">
            <a:normAutofit/>
          </a:bodyPr>
          <a:lstStyle/>
          <a:p>
            <a:r>
              <a:rPr lang="el" sz="4920"/>
              <a:t>Σκόπιμα προφίλ/ Προδιαθέσεις</a:t>
            </a:r>
            <a:br>
              <a:rPr lang="en-US" sz="4920"/>
            </a:br>
            <a:r>
              <a:rPr lang="el" sz="2880"/>
              <a:t>Harms et al 2022</a:t>
            </a:r>
            <a:endParaRPr lang="en-US" sz="4920"/>
          </a:p>
        </p:txBody>
      </p:sp>
      <p:sp>
        <p:nvSpPr>
          <p:cNvPr id="3" name="Content Placeholder 2">
            <a:extLst>
              <a:ext uri="{FF2B5EF4-FFF2-40B4-BE49-F238E27FC236}">
                <a16:creationId xmlns:a16="http://schemas.microsoft.com/office/drawing/2014/main" id="{053E8D66-1330-5CB1-CB2D-B2401808F2B6}"/>
              </a:ext>
            </a:extLst>
          </p:cNvPr>
          <p:cNvSpPr>
            <a:spLocks noGrp="1"/>
          </p:cNvSpPr>
          <p:nvPr>
            <p:ph idx="1"/>
          </p:nvPr>
        </p:nvSpPr>
        <p:spPr>
          <a:xfrm>
            <a:off x="294498" y="5520918"/>
            <a:ext cx="4286172" cy="1871192"/>
          </a:xfrm>
        </p:spPr>
        <p:txBody>
          <a:bodyPr vert="horz" lIns="109728" tIns="54864" rIns="109728" bIns="54864" rtlCol="0">
            <a:normAutofit/>
          </a:bodyPr>
          <a:lstStyle/>
          <a:p>
            <a:pPr marL="0" indent="0">
              <a:buNone/>
            </a:pPr>
            <a:r>
              <a:rPr lang="el" sz="2880"/>
              <a:t>Ικανότητα...</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7" name="Picture 6">
            <a:extLst>
              <a:ext uri="{FF2B5EF4-FFF2-40B4-BE49-F238E27FC236}">
                <a16:creationId xmlns:a16="http://schemas.microsoft.com/office/drawing/2014/main" id="{D0C5B586-4254-4ECC-02C3-AF5D7851FF38}"/>
              </a:ext>
            </a:extLst>
          </p:cNvPr>
          <p:cNvPicPr>
            <a:picLocks noChangeAspect="1"/>
          </p:cNvPicPr>
          <p:nvPr/>
        </p:nvPicPr>
        <p:blipFill>
          <a:blip r:embed="rId3"/>
          <a:srcRect r="8988"/>
          <a:stretch/>
        </p:blipFill>
        <p:spPr>
          <a:xfrm>
            <a:off x="4191542" y="1160630"/>
            <a:ext cx="10295304" cy="5935751"/>
          </a:xfrm>
          <a:prstGeom prst="rect">
            <a:avLst/>
          </a:prstGeom>
        </p:spPr>
      </p:pic>
      <p:grpSp>
        <p:nvGrpSpPr>
          <p:cNvPr id="4" name="Group 3">
            <a:extLst>
              <a:ext uri="{FF2B5EF4-FFF2-40B4-BE49-F238E27FC236}">
                <a16:creationId xmlns:a16="http://schemas.microsoft.com/office/drawing/2014/main" id="{5CC5139B-8343-656B-9FA2-FBDD0833681C}"/>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2B9A2E9-838F-6561-57E2-97C1CCAE78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CA60F6B-F43A-6A72-84B2-B41BA528F8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71191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descr="Ξύλινη ανθρώπινη φιγούρα">
            <a:extLst>
              <a:ext uri="{FF2B5EF4-FFF2-40B4-BE49-F238E27FC236}">
                <a16:creationId xmlns:a16="http://schemas.microsoft.com/office/drawing/2014/main" id="{DD1E4EAF-CC00-ACA9-A437-FC7954033E66}"/>
              </a:ext>
            </a:extLst>
          </p:cNvPr>
          <p:cNvPicPr>
            <a:picLocks noChangeAspect="1"/>
          </p:cNvPicPr>
          <p:nvPr/>
        </p:nvPicPr>
        <p:blipFill>
          <a:blip r:embed="rId2"/>
          <a:srcRect b="15730"/>
          <a:stretch/>
        </p:blipFill>
        <p:spPr>
          <a:xfrm>
            <a:off x="-3656" y="12"/>
            <a:ext cx="14630399" cy="8229588"/>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EE8CF46-4C4C-2E54-6B8B-A5978C9D779E}"/>
              </a:ext>
            </a:extLst>
          </p:cNvPr>
          <p:cNvSpPr>
            <a:spLocks noGrp="1"/>
          </p:cNvSpPr>
          <p:nvPr>
            <p:ph type="ctrTitle"/>
          </p:nvPr>
        </p:nvSpPr>
        <p:spPr>
          <a:xfrm>
            <a:off x="1316736" y="390660"/>
            <a:ext cx="12070080" cy="4289734"/>
          </a:xfrm>
          <a:effectLst>
            <a:outerShdw blurRad="50800" dist="38100" dir="2700000" algn="tl" rotWithShape="0">
              <a:prstClr val="black">
                <a:alpha val="40000"/>
              </a:prstClr>
            </a:outerShdw>
          </a:effectLst>
        </p:spPr>
        <p:txBody>
          <a:bodyPr>
            <a:normAutofit/>
          </a:bodyPr>
          <a:lstStyle/>
          <a:p>
            <a:r>
              <a:rPr lang="el" sz="6240">
                <a:solidFill>
                  <a:srgbClr val="FFFFFF"/>
                </a:solidFill>
              </a:rPr>
              <a:t>Τι να κάνουμε λοιπόν;</a:t>
            </a:r>
            <a:endParaRPr lang="en-GB" sz="6240">
              <a:solidFill>
                <a:srgbClr val="FFFFFF"/>
              </a:solidFill>
            </a:endParaRPr>
          </a:p>
        </p:txBody>
      </p:sp>
      <p:sp>
        <p:nvSpPr>
          <p:cNvPr id="4" name="Subtitle 3">
            <a:extLst>
              <a:ext uri="{FF2B5EF4-FFF2-40B4-BE49-F238E27FC236}">
                <a16:creationId xmlns:a16="http://schemas.microsoft.com/office/drawing/2014/main" id="{FAED5B01-A2B3-C5BE-C01B-7FEC544F5900}"/>
              </a:ext>
            </a:extLst>
          </p:cNvPr>
          <p:cNvSpPr>
            <a:spLocks noGrp="1"/>
          </p:cNvSpPr>
          <p:nvPr>
            <p:ph type="subTitle" idx="1"/>
          </p:nvPr>
        </p:nvSpPr>
        <p:spPr>
          <a:xfrm>
            <a:off x="1320061" y="4886452"/>
            <a:ext cx="12070080" cy="1539248"/>
          </a:xfrm>
          <a:effectLst>
            <a:outerShdw blurRad="50800" dist="38100" dir="2700000" algn="tl" rotWithShape="0">
              <a:prstClr val="black">
                <a:alpha val="40000"/>
              </a:prstClr>
            </a:outerShdw>
          </a:effectLst>
        </p:spPr>
        <p:txBody>
          <a:bodyPr>
            <a:normAutofit/>
          </a:bodyPr>
          <a:lstStyle/>
          <a:p>
            <a:endParaRPr lang="en-GB">
              <a:solidFill>
                <a:srgbClr val="FFFFFF"/>
              </a:solidFill>
            </a:endParaRPr>
          </a:p>
        </p:txBody>
      </p:sp>
      <p:grpSp>
        <p:nvGrpSpPr>
          <p:cNvPr id="3" name="Group 2">
            <a:extLst>
              <a:ext uri="{FF2B5EF4-FFF2-40B4-BE49-F238E27FC236}">
                <a16:creationId xmlns:a16="http://schemas.microsoft.com/office/drawing/2014/main" id="{46A8AAE7-EA40-F69F-75F1-4AF54921CEF9}"/>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420E1BDB-345D-0F7E-9A0D-0CB6CD817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D6117972-3C4E-A7C2-6B1B-56B7EBE13D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1474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87FB-197C-ED4D-080D-B25E1E6DE49B}"/>
              </a:ext>
            </a:extLst>
          </p:cNvPr>
          <p:cNvSpPr>
            <a:spLocks noGrp="1"/>
          </p:cNvSpPr>
          <p:nvPr>
            <p:ph type="title"/>
          </p:nvPr>
        </p:nvSpPr>
        <p:spPr/>
        <p:txBody>
          <a:bodyPr/>
          <a:lstStyle/>
          <a:p>
            <a:r>
              <a:rPr lang="el"/>
              <a:t>2 επιλογές</a:t>
            </a:r>
            <a:endParaRPr lang="en-GB"/>
          </a:p>
        </p:txBody>
      </p:sp>
      <p:sp>
        <p:nvSpPr>
          <p:cNvPr id="3" name="Content Placeholder 2">
            <a:extLst>
              <a:ext uri="{FF2B5EF4-FFF2-40B4-BE49-F238E27FC236}">
                <a16:creationId xmlns:a16="http://schemas.microsoft.com/office/drawing/2014/main" id="{29912406-586B-AE49-38E5-82692D64D0F6}"/>
              </a:ext>
            </a:extLst>
          </p:cNvPr>
          <p:cNvSpPr>
            <a:spLocks noGrp="1"/>
          </p:cNvSpPr>
          <p:nvPr>
            <p:ph idx="1"/>
          </p:nvPr>
        </p:nvSpPr>
        <p:spPr/>
        <p:txBody>
          <a:bodyPr/>
          <a:lstStyle/>
          <a:p>
            <a:r>
              <a:rPr lang="el"/>
              <a:t>Διαχείριση εσωτερικών απειλών</a:t>
            </a:r>
          </a:p>
          <a:p>
            <a:endParaRPr lang="nb-NO"/>
          </a:p>
          <a:p>
            <a:endParaRPr lang="nb-NO"/>
          </a:p>
          <a:p>
            <a:r>
              <a:rPr lang="el"/>
              <a:t>Εκπαίδευση εργαζομένων (δική σας διάλεξη!)</a:t>
            </a:r>
            <a:endParaRPr lang="en-GB"/>
          </a:p>
        </p:txBody>
      </p:sp>
    </p:spTree>
    <p:custDataLst>
      <p:tags r:id="rId1"/>
    </p:custDataLst>
    <p:extLst>
      <p:ext uri="{BB962C8B-B14F-4D97-AF65-F5344CB8AC3E}">
        <p14:creationId xmlns:p14="http://schemas.microsoft.com/office/powerpoint/2010/main" val="167504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2" y="0"/>
            <a:ext cx="14626739"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Color Cover">
            <a:extLst>
              <a:ext uri="{FF2B5EF4-FFF2-40B4-BE49-F238E27FC236}">
                <a16:creationId xmlns:a16="http://schemas.microsoft.com/office/drawing/2014/main" id="{6BE11944-ED05-4FE9-9927-06C110BB3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2" y="0"/>
            <a:ext cx="14626739"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A2812508-238C-4BCD-BDD3-25C99C5CA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600"/>
            <a:ext cx="14626742" cy="4189147"/>
            <a:chOff x="651279" y="598259"/>
            <a:chExt cx="10889442" cy="5680742"/>
          </a:xfrm>
        </p:grpSpPr>
        <p:sp>
          <p:nvSpPr>
            <p:cNvPr id="14" name="Color">
              <a:extLst>
                <a:ext uri="{FF2B5EF4-FFF2-40B4-BE49-F238E27FC236}">
                  <a16:creationId xmlns:a16="http://schemas.microsoft.com/office/drawing/2014/main" id="{EA98B5EE-6906-45B1-8691-D06F06B6C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Color">
              <a:extLst>
                <a:ext uri="{FF2B5EF4-FFF2-40B4-BE49-F238E27FC236}">
                  <a16:creationId xmlns:a16="http://schemas.microsoft.com/office/drawing/2014/main" id="{3CB4D77E-DA74-4797-88E4-C7D817D31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9" y="0"/>
            <a:ext cx="14626742" cy="82296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grpSp>
      <p:sp>
        <p:nvSpPr>
          <p:cNvPr id="2" name="Title 1">
            <a:extLst>
              <a:ext uri="{FF2B5EF4-FFF2-40B4-BE49-F238E27FC236}">
                <a16:creationId xmlns:a16="http://schemas.microsoft.com/office/drawing/2014/main" id="{0C0CB700-FF98-DF0F-3AFA-0ECEEEA6496E}"/>
              </a:ext>
            </a:extLst>
          </p:cNvPr>
          <p:cNvSpPr>
            <a:spLocks noGrp="1"/>
          </p:cNvSpPr>
          <p:nvPr>
            <p:ph type="ctrTitle"/>
          </p:nvPr>
        </p:nvSpPr>
        <p:spPr>
          <a:xfrm>
            <a:off x="947650" y="1217489"/>
            <a:ext cx="11670876" cy="2672123"/>
          </a:xfrm>
        </p:spPr>
        <p:txBody>
          <a:bodyPr anchor="ctr">
            <a:normAutofit fontScale="90000"/>
          </a:bodyPr>
          <a:lstStyle/>
          <a:p>
            <a:pPr algn="l"/>
            <a:r>
              <a:rPr lang="el" sz="5760" i="1" err="1">
                <a:solidFill>
                  <a:schemeClr val="bg1"/>
                </a:solidFill>
              </a:rPr>
              <a:t>Ποιοι λόγοι πιστεύετε ότι παρακινούν μια επιχείρηση να δημιουργήσει ένα πρόγραμμα Insider Threat Management;</a:t>
            </a:r>
            <a:endParaRPr lang="en-GB" sz="5760">
              <a:solidFill>
                <a:schemeClr val="bg1"/>
              </a:solidFill>
            </a:endParaRPr>
          </a:p>
        </p:txBody>
      </p:sp>
      <p:sp>
        <p:nvSpPr>
          <p:cNvPr id="4" name="Subtitle 3">
            <a:extLst>
              <a:ext uri="{FF2B5EF4-FFF2-40B4-BE49-F238E27FC236}">
                <a16:creationId xmlns:a16="http://schemas.microsoft.com/office/drawing/2014/main" id="{834CAD28-F4A4-81E8-EAB6-8CF0644E95A6}"/>
              </a:ext>
            </a:extLst>
          </p:cNvPr>
          <p:cNvSpPr>
            <a:spLocks noGrp="1"/>
          </p:cNvSpPr>
          <p:nvPr>
            <p:ph type="subTitle" idx="1"/>
          </p:nvPr>
        </p:nvSpPr>
        <p:spPr>
          <a:xfrm>
            <a:off x="947650" y="4368760"/>
            <a:ext cx="11670876" cy="2984654"/>
          </a:xfrm>
        </p:spPr>
        <p:txBody>
          <a:bodyPr anchor="ctr">
            <a:normAutofit/>
          </a:bodyPr>
          <a:lstStyle/>
          <a:p>
            <a:pPr algn="l"/>
            <a:endParaRPr lang="en-GB">
              <a:solidFill>
                <a:schemeClr val="tx2"/>
              </a:solidFill>
            </a:endParaRPr>
          </a:p>
        </p:txBody>
      </p:sp>
      <p:grpSp>
        <p:nvGrpSpPr>
          <p:cNvPr id="3" name="Group 2">
            <a:extLst>
              <a:ext uri="{FF2B5EF4-FFF2-40B4-BE49-F238E27FC236}">
                <a16:creationId xmlns:a16="http://schemas.microsoft.com/office/drawing/2014/main" id="{39FFDF67-D840-115D-F4E2-46D27060FF98}"/>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3C0D8737-F838-12F6-2299-C8FEB333C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227708E-935E-2A9D-A5F8-C4DED48650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4748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BDDC4-53B5-4C2C-73D9-600FE1D24664}"/>
              </a:ext>
            </a:extLst>
          </p:cNvPr>
          <p:cNvPicPr>
            <a:picLocks noChangeAspect="1"/>
          </p:cNvPicPr>
          <p:nvPr/>
        </p:nvPicPr>
        <p:blipFill>
          <a:blip r:embed="rId4">
            <a:alphaModFix amt="18000"/>
          </a:blip>
          <a:stretch>
            <a:fillRect/>
          </a:stretch>
        </p:blipFill>
        <p:spPr>
          <a:xfrm>
            <a:off x="1861458" y="0"/>
            <a:ext cx="10907485" cy="8229600"/>
          </a:xfrm>
          <a:prstGeom prst="rect">
            <a:avLst/>
          </a:prstGeom>
        </p:spPr>
      </p:pic>
      <p:sp>
        <p:nvSpPr>
          <p:cNvPr id="2" name="Titel 1">
            <a:extLst>
              <a:ext uri="{FF2B5EF4-FFF2-40B4-BE49-F238E27FC236}">
                <a16:creationId xmlns:a16="http://schemas.microsoft.com/office/drawing/2014/main" id="{6DCC0016-C04C-41DF-981F-5D5996183469}"/>
              </a:ext>
            </a:extLst>
          </p:cNvPr>
          <p:cNvSpPr>
            <a:spLocks noGrp="1"/>
          </p:cNvSpPr>
          <p:nvPr>
            <p:ph type="title"/>
          </p:nvPr>
        </p:nvSpPr>
        <p:spPr/>
        <p:txBody>
          <a:bodyPr/>
          <a:lstStyle/>
          <a:p>
            <a:r>
              <a:rPr lang="el"/>
              <a:t>Ορισμός</a:t>
            </a:r>
          </a:p>
        </p:txBody>
      </p:sp>
      <p:sp>
        <p:nvSpPr>
          <p:cNvPr id="3" name="Inhaltsplatzhalter 2">
            <a:extLst>
              <a:ext uri="{FF2B5EF4-FFF2-40B4-BE49-F238E27FC236}">
                <a16:creationId xmlns:a16="http://schemas.microsoft.com/office/drawing/2014/main" id="{C9F498FD-84F7-4BF2-A24F-EAAD3C06C1E9}"/>
              </a:ext>
            </a:extLst>
          </p:cNvPr>
          <p:cNvSpPr>
            <a:spLocks noGrp="1"/>
          </p:cNvSpPr>
          <p:nvPr>
            <p:ph idx="1"/>
          </p:nvPr>
        </p:nvSpPr>
        <p:spPr/>
        <p:txBody>
          <a:bodyPr/>
          <a:lstStyle/>
          <a:p>
            <a:r>
              <a:rPr lang="el"/>
              <a:t>Μια εσωτερική απειλή προκαλείται από ένα άτομο που έχει ή είχε εξουσιοδοτημένη πρόσβαση στα περιουσιακά στοιχεία ενός οργανισμού και το οποίο ενεργεί είτε κακόβουλα είτε ακούσια, με τρόπο που θα μπορούσε να επηρεάσει αρνητικά τον οργανισμό. (Κώστας, 2017)</a:t>
            </a:r>
          </a:p>
        </p:txBody>
      </p:sp>
      <p:pic>
        <p:nvPicPr>
          <p:cNvPr id="1026" name="Picture 2" descr="Παρουσιάζοντας το Insider Attack Matrix - G Research">
            <a:extLst>
              <a:ext uri="{FF2B5EF4-FFF2-40B4-BE49-F238E27FC236}">
                <a16:creationId xmlns:a16="http://schemas.microsoft.com/office/drawing/2014/main" id="{F89AA46A-209E-4DD0-A9C1-8E3351812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583" y="4801553"/>
            <a:ext cx="10755630" cy="25946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9058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F116-8218-AA0F-A983-568D9FE721A5}"/>
              </a:ext>
            </a:extLst>
          </p:cNvPr>
          <p:cNvSpPr>
            <a:spLocks noGrp="1"/>
          </p:cNvSpPr>
          <p:nvPr>
            <p:ph type="title"/>
          </p:nvPr>
        </p:nvSpPr>
        <p:spPr/>
        <p:txBody>
          <a:bodyPr/>
          <a:lstStyle/>
          <a:p>
            <a:r>
              <a:rPr lang="el"/>
              <a:t>Πρώτα απ' όλα</a:t>
            </a:r>
            <a:endParaRPr lang="en-GB"/>
          </a:p>
        </p:txBody>
      </p:sp>
      <p:sp>
        <p:nvSpPr>
          <p:cNvPr id="3" name="Content Placeholder 2">
            <a:extLst>
              <a:ext uri="{FF2B5EF4-FFF2-40B4-BE49-F238E27FC236}">
                <a16:creationId xmlns:a16="http://schemas.microsoft.com/office/drawing/2014/main" id="{1545F26B-8F73-D645-21E7-6517DFE40A1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7CDBEE6-0C59-8023-ECA1-52F98BA20396}"/>
              </a:ext>
            </a:extLst>
          </p:cNvPr>
          <p:cNvPicPr>
            <a:picLocks noChangeAspect="1"/>
          </p:cNvPicPr>
          <p:nvPr/>
        </p:nvPicPr>
        <p:blipFill>
          <a:blip r:embed="rId3"/>
          <a:stretch>
            <a:fillRect/>
          </a:stretch>
        </p:blipFill>
        <p:spPr>
          <a:xfrm>
            <a:off x="1279663" y="1720214"/>
            <a:ext cx="11426521" cy="6383616"/>
          </a:xfrm>
          <a:prstGeom prst="rect">
            <a:avLst/>
          </a:prstGeom>
        </p:spPr>
      </p:pic>
    </p:spTree>
    <p:extLst>
      <p:ext uri="{BB962C8B-B14F-4D97-AF65-F5344CB8AC3E}">
        <p14:creationId xmlns:p14="http://schemas.microsoft.com/office/powerpoint/2010/main" val="2391664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599A07-2CA3-6523-BBD6-DBE45E25FCD1}"/>
              </a:ext>
            </a:extLst>
          </p:cNvPr>
          <p:cNvPicPr>
            <a:picLocks noChangeAspect="1"/>
          </p:cNvPicPr>
          <p:nvPr/>
        </p:nvPicPr>
        <p:blipFill>
          <a:blip r:embed="rId4">
            <a:alphaModFix amt="12000"/>
          </a:blip>
          <a:stretch>
            <a:fillRect/>
          </a:stretch>
        </p:blipFill>
        <p:spPr>
          <a:xfrm>
            <a:off x="0" y="0"/>
            <a:ext cx="14630400" cy="8229600"/>
          </a:xfrm>
          <a:prstGeom prst="rect">
            <a:avLst/>
          </a:prstGeom>
        </p:spPr>
      </p:pic>
      <p:pic>
        <p:nvPicPr>
          <p:cNvPr id="4" name="Inhaltsplatzhalter 3">
            <a:extLst>
              <a:ext uri="{FF2B5EF4-FFF2-40B4-BE49-F238E27FC236}">
                <a16:creationId xmlns:a16="http://schemas.microsoft.com/office/drawing/2014/main" id="{563194AB-D839-4674-8F7B-905A7F6EE5E4}"/>
              </a:ext>
            </a:extLst>
          </p:cNvPr>
          <p:cNvPicPr>
            <a:picLocks noGrp="1" noChangeAspect="1"/>
          </p:cNvPicPr>
          <p:nvPr>
            <p:ph idx="1"/>
          </p:nvPr>
        </p:nvPicPr>
        <p:blipFill>
          <a:blip r:embed="rId5"/>
          <a:stretch>
            <a:fillRect/>
          </a:stretch>
        </p:blipFill>
        <p:spPr>
          <a:xfrm>
            <a:off x="469637" y="193609"/>
            <a:ext cx="5766797" cy="7573655"/>
          </a:xfrm>
          <a:prstGeom prst="rect">
            <a:avLst/>
          </a:prstGeom>
        </p:spPr>
      </p:pic>
      <p:sp>
        <p:nvSpPr>
          <p:cNvPr id="3" name="Textfeld 2">
            <a:extLst>
              <a:ext uri="{FF2B5EF4-FFF2-40B4-BE49-F238E27FC236}">
                <a16:creationId xmlns:a16="http://schemas.microsoft.com/office/drawing/2014/main" id="{924D3B5C-B176-45AD-A29E-7B8C1EBBC01A}"/>
              </a:ext>
            </a:extLst>
          </p:cNvPr>
          <p:cNvSpPr txBox="1"/>
          <p:nvPr/>
        </p:nvSpPr>
        <p:spPr>
          <a:xfrm>
            <a:off x="6879577" y="3217866"/>
            <a:ext cx="4450765" cy="424732"/>
          </a:xfrm>
          <a:prstGeom prst="rect">
            <a:avLst/>
          </a:prstGeom>
          <a:noFill/>
        </p:spPr>
        <p:txBody>
          <a:bodyPr wrap="square" rtlCol="0">
            <a:spAutoFit/>
          </a:bodyPr>
          <a:lstStyle/>
          <a:p>
            <a:pPr defTabSz="1097280"/>
            <a:r>
              <a:rPr lang="el" sz="2160" err="1">
                <a:solidFill>
                  <a:prstClr val="black"/>
                </a:solidFill>
                <a:latin typeface="Calibri" panose="020F0502020204030204"/>
              </a:rPr>
              <a:t>Γιατί το μάθαμε με τον δύσκολο τρόπο.</a:t>
            </a:r>
          </a:p>
        </p:txBody>
      </p:sp>
      <p:sp>
        <p:nvSpPr>
          <p:cNvPr id="5" name="Textfeld 4">
            <a:extLst>
              <a:ext uri="{FF2B5EF4-FFF2-40B4-BE49-F238E27FC236}">
                <a16:creationId xmlns:a16="http://schemas.microsoft.com/office/drawing/2014/main" id="{D9A96CB5-6685-4694-BBDE-88B02B977125}"/>
              </a:ext>
            </a:extLst>
          </p:cNvPr>
          <p:cNvSpPr txBox="1"/>
          <p:nvPr/>
        </p:nvSpPr>
        <p:spPr>
          <a:xfrm>
            <a:off x="6879577" y="3980435"/>
            <a:ext cx="4450765" cy="424732"/>
          </a:xfrm>
          <a:prstGeom prst="rect">
            <a:avLst/>
          </a:prstGeom>
          <a:noFill/>
        </p:spPr>
        <p:txBody>
          <a:bodyPr wrap="square" rtlCol="0">
            <a:spAutoFit/>
          </a:bodyPr>
          <a:lstStyle/>
          <a:p>
            <a:pPr defTabSz="1097280"/>
            <a:r>
              <a:rPr lang="el" sz="2160" err="1">
                <a:solidFill>
                  <a:prstClr val="black"/>
                </a:solidFill>
                <a:latin typeface="Calibri" panose="020F0502020204030204"/>
              </a:rPr>
              <a:t>Γιατί πρέπει.</a:t>
            </a:r>
          </a:p>
        </p:txBody>
      </p:sp>
      <p:sp>
        <p:nvSpPr>
          <p:cNvPr id="6" name="Textfeld 5">
            <a:extLst>
              <a:ext uri="{FF2B5EF4-FFF2-40B4-BE49-F238E27FC236}">
                <a16:creationId xmlns:a16="http://schemas.microsoft.com/office/drawing/2014/main" id="{C9C6B057-6D40-4702-AB5B-4A593D1EB04A}"/>
              </a:ext>
            </a:extLst>
          </p:cNvPr>
          <p:cNvSpPr txBox="1"/>
          <p:nvPr/>
        </p:nvSpPr>
        <p:spPr>
          <a:xfrm>
            <a:off x="6879577" y="4765188"/>
            <a:ext cx="4450765" cy="424732"/>
          </a:xfrm>
          <a:prstGeom prst="rect">
            <a:avLst/>
          </a:prstGeom>
          <a:noFill/>
        </p:spPr>
        <p:txBody>
          <a:bodyPr wrap="square" rtlCol="0">
            <a:spAutoFit/>
          </a:bodyPr>
          <a:lstStyle/>
          <a:p>
            <a:pPr defTabSz="1097280"/>
            <a:r>
              <a:rPr lang="el" sz="2160" err="1">
                <a:solidFill>
                  <a:prstClr val="black"/>
                </a:solidFill>
                <a:latin typeface="Calibri" panose="020F0502020204030204"/>
              </a:rPr>
              <a:t>Γιατί πρέπει.</a:t>
            </a:r>
          </a:p>
        </p:txBody>
      </p:sp>
      <p:sp>
        <p:nvSpPr>
          <p:cNvPr id="7" name="Textfeld 6">
            <a:extLst>
              <a:ext uri="{FF2B5EF4-FFF2-40B4-BE49-F238E27FC236}">
                <a16:creationId xmlns:a16="http://schemas.microsoft.com/office/drawing/2014/main" id="{B4FA5031-B23B-4DE1-99EC-410D58B9B5E5}"/>
              </a:ext>
            </a:extLst>
          </p:cNvPr>
          <p:cNvSpPr txBox="1"/>
          <p:nvPr/>
        </p:nvSpPr>
        <p:spPr>
          <a:xfrm>
            <a:off x="6879577" y="5677534"/>
            <a:ext cx="4450765" cy="424732"/>
          </a:xfrm>
          <a:prstGeom prst="rect">
            <a:avLst/>
          </a:prstGeom>
          <a:noFill/>
        </p:spPr>
        <p:txBody>
          <a:bodyPr wrap="square" rtlCol="0">
            <a:spAutoFit/>
          </a:bodyPr>
          <a:lstStyle/>
          <a:p>
            <a:pPr defTabSz="1097280"/>
            <a:r>
              <a:rPr lang="el" sz="2160" err="1">
                <a:solidFill>
                  <a:prstClr val="black"/>
                </a:solidFill>
                <a:latin typeface="Calibri" panose="020F0502020204030204"/>
              </a:rPr>
              <a:t>Γιατί πρέπει.</a:t>
            </a:r>
          </a:p>
        </p:txBody>
      </p:sp>
      <p:sp>
        <p:nvSpPr>
          <p:cNvPr id="8" name="Textfeld 7">
            <a:extLst>
              <a:ext uri="{FF2B5EF4-FFF2-40B4-BE49-F238E27FC236}">
                <a16:creationId xmlns:a16="http://schemas.microsoft.com/office/drawing/2014/main" id="{2FC7E838-B84B-406B-8D00-6A737E7C5FD8}"/>
              </a:ext>
            </a:extLst>
          </p:cNvPr>
          <p:cNvSpPr txBox="1"/>
          <p:nvPr/>
        </p:nvSpPr>
        <p:spPr>
          <a:xfrm>
            <a:off x="6879577" y="6368280"/>
            <a:ext cx="4450765" cy="424732"/>
          </a:xfrm>
          <a:prstGeom prst="rect">
            <a:avLst/>
          </a:prstGeom>
          <a:noFill/>
        </p:spPr>
        <p:txBody>
          <a:bodyPr wrap="square" rtlCol="0">
            <a:spAutoFit/>
          </a:bodyPr>
          <a:lstStyle/>
          <a:p>
            <a:pPr defTabSz="1097280"/>
            <a:r>
              <a:rPr lang="el" sz="2160" err="1">
                <a:solidFill>
                  <a:prstClr val="black"/>
                </a:solidFill>
                <a:latin typeface="Calibri" panose="020F0502020204030204"/>
              </a:rPr>
              <a:t>Γιατί πιστεύουμε ότι είναι καλό.</a:t>
            </a:r>
          </a:p>
        </p:txBody>
      </p:sp>
    </p:spTree>
    <p:custDataLst>
      <p:tags r:id="rId1"/>
    </p:custDataLst>
    <p:extLst>
      <p:ext uri="{BB962C8B-B14F-4D97-AF65-F5344CB8AC3E}">
        <p14:creationId xmlns:p14="http://schemas.microsoft.com/office/powerpoint/2010/main" val="476257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3D47DF0-918A-4F28-8D32-D74A39116712}"/>
              </a:ext>
            </a:extLst>
          </p:cNvPr>
          <p:cNvSpPr txBox="1"/>
          <p:nvPr/>
        </p:nvSpPr>
        <p:spPr>
          <a:xfrm>
            <a:off x="12640665" y="7702906"/>
            <a:ext cx="1652568" cy="424732"/>
          </a:xfrm>
          <a:prstGeom prst="rect">
            <a:avLst/>
          </a:prstGeom>
          <a:noFill/>
        </p:spPr>
        <p:txBody>
          <a:bodyPr wrap="none" rtlCol="0">
            <a:spAutoFit/>
          </a:bodyPr>
          <a:lstStyle/>
          <a:p>
            <a:pPr defTabSz="1097280"/>
            <a:r>
              <a:rPr lang="el" sz="2160">
                <a:solidFill>
                  <a:prstClr val="black"/>
                </a:solidFill>
                <a:latin typeface="Calibri" panose="020F0502020204030204"/>
              </a:rPr>
              <a:t>Tripwire.com</a:t>
            </a:r>
          </a:p>
        </p:txBody>
      </p:sp>
      <p:grpSp>
        <p:nvGrpSpPr>
          <p:cNvPr id="3" name="Gruppieren 2">
            <a:extLst>
              <a:ext uri="{FF2B5EF4-FFF2-40B4-BE49-F238E27FC236}">
                <a16:creationId xmlns:a16="http://schemas.microsoft.com/office/drawing/2014/main" id="{AB081035-CB7F-C0FE-A654-D83F9EC1D205}"/>
              </a:ext>
            </a:extLst>
          </p:cNvPr>
          <p:cNvGrpSpPr/>
          <p:nvPr/>
        </p:nvGrpSpPr>
        <p:grpSpPr>
          <a:xfrm>
            <a:off x="223833" y="1751795"/>
            <a:ext cx="11062300" cy="7000646"/>
            <a:chOff x="1207906" y="585216"/>
            <a:chExt cx="9218583" cy="5833872"/>
          </a:xfrm>
        </p:grpSpPr>
        <p:pic>
          <p:nvPicPr>
            <p:cNvPr id="4" name="Grafik 3">
              <a:extLst>
                <a:ext uri="{FF2B5EF4-FFF2-40B4-BE49-F238E27FC236}">
                  <a16:creationId xmlns:a16="http://schemas.microsoft.com/office/drawing/2014/main" id="{EEE4C35F-D064-4853-B410-9D613A42480E}"/>
                </a:ext>
              </a:extLst>
            </p:cNvPr>
            <p:cNvPicPr>
              <a:picLocks noChangeAspect="1"/>
            </p:cNvPicPr>
            <p:nvPr/>
          </p:nvPicPr>
          <p:blipFill>
            <a:blip r:embed="rId4"/>
            <a:stretch>
              <a:fillRect/>
            </a:stretch>
          </p:blipFill>
          <p:spPr>
            <a:xfrm>
              <a:off x="1207906" y="585216"/>
              <a:ext cx="9218583" cy="5833872"/>
            </a:xfrm>
            <a:prstGeom prst="rect">
              <a:avLst/>
            </a:prstGeom>
          </p:spPr>
        </p:pic>
        <p:sp>
          <p:nvSpPr>
            <p:cNvPr id="2" name="Textfeld 1">
              <a:extLst>
                <a:ext uri="{FF2B5EF4-FFF2-40B4-BE49-F238E27FC236}">
                  <a16:creationId xmlns:a16="http://schemas.microsoft.com/office/drawing/2014/main" id="{813B7645-A490-D48C-EF88-A5A04183AC06}"/>
                </a:ext>
              </a:extLst>
            </p:cNvPr>
            <p:cNvSpPr txBox="1"/>
            <p:nvPr/>
          </p:nvSpPr>
          <p:spPr>
            <a:xfrm>
              <a:off x="1339273" y="5292436"/>
              <a:ext cx="8248072" cy="353943"/>
            </a:xfrm>
            <a:prstGeom prst="rect">
              <a:avLst/>
            </a:prstGeom>
            <a:solidFill>
              <a:schemeClr val="bg1"/>
            </a:solidFill>
          </p:spPr>
          <p:txBody>
            <a:bodyPr wrap="square" rtlCol="0">
              <a:spAutoFit/>
            </a:bodyPr>
            <a:lstStyle/>
            <a:p>
              <a:pPr defTabSz="1097280"/>
              <a:endParaRPr lang="de-DE" sz="2160">
                <a:solidFill>
                  <a:prstClr val="black"/>
                </a:solidFill>
                <a:latin typeface="Calibri" panose="020F0502020204030204"/>
              </a:endParaRPr>
            </a:p>
          </p:txBody>
        </p:sp>
      </p:grpSp>
      <p:pic>
        <p:nvPicPr>
          <p:cNvPr id="7" name="Picture 6">
            <a:extLst>
              <a:ext uri="{FF2B5EF4-FFF2-40B4-BE49-F238E27FC236}">
                <a16:creationId xmlns:a16="http://schemas.microsoft.com/office/drawing/2014/main" id="{450C1483-EA1F-BD7D-71A0-F7E055498FE2}"/>
              </a:ext>
            </a:extLst>
          </p:cNvPr>
          <p:cNvPicPr>
            <a:picLocks noChangeAspect="1"/>
          </p:cNvPicPr>
          <p:nvPr/>
        </p:nvPicPr>
        <p:blipFill>
          <a:blip r:embed="rId5"/>
          <a:stretch>
            <a:fillRect/>
          </a:stretch>
        </p:blipFill>
        <p:spPr>
          <a:xfrm>
            <a:off x="4353396" y="3342471"/>
            <a:ext cx="10277004" cy="4892723"/>
          </a:xfrm>
          <a:prstGeom prst="rect">
            <a:avLst/>
          </a:prstGeom>
        </p:spPr>
      </p:pic>
      <p:sp>
        <p:nvSpPr>
          <p:cNvPr id="6" name="Title 5">
            <a:extLst>
              <a:ext uri="{FF2B5EF4-FFF2-40B4-BE49-F238E27FC236}">
                <a16:creationId xmlns:a16="http://schemas.microsoft.com/office/drawing/2014/main" id="{87DDA019-4053-238D-0D0E-2012AB7D9674}"/>
              </a:ext>
            </a:extLst>
          </p:cNvPr>
          <p:cNvSpPr>
            <a:spLocks noGrp="1"/>
          </p:cNvSpPr>
          <p:nvPr>
            <p:ph type="title"/>
          </p:nvPr>
        </p:nvSpPr>
        <p:spPr>
          <a:xfrm>
            <a:off x="602079" y="187239"/>
            <a:ext cx="14123324" cy="1590676"/>
          </a:xfrm>
        </p:spPr>
        <p:txBody>
          <a:bodyPr/>
          <a:lstStyle/>
          <a:p>
            <a:r>
              <a:rPr lang="el" dirty="0"/>
              <a:t>Cyber Kill Chain – Ανίχνευση ανθρώπινων δεικτών συμβιβασμού</a:t>
            </a:r>
            <a:endParaRPr lang="en-GB" dirty="0"/>
          </a:p>
        </p:txBody>
      </p:sp>
      <p:sp>
        <p:nvSpPr>
          <p:cNvPr id="8" name="Content Placeholder 7">
            <a:extLst>
              <a:ext uri="{FF2B5EF4-FFF2-40B4-BE49-F238E27FC236}">
                <a16:creationId xmlns:a16="http://schemas.microsoft.com/office/drawing/2014/main" id="{2A8F529B-1488-3B44-2AF2-62BB048C3EC9}"/>
              </a:ext>
            </a:extLst>
          </p:cNvPr>
          <p:cNvSpPr>
            <a:spLocks noGrp="1"/>
          </p:cNvSpPr>
          <p:nvPr>
            <p:ph idx="1"/>
          </p:nvPr>
        </p:nvSpPr>
        <p:spPr/>
        <p:txBody>
          <a:bodyPr/>
          <a:lstStyle/>
          <a:p>
            <a:endParaRPr lang="en-GB"/>
          </a:p>
        </p:txBody>
      </p:sp>
      <p:grpSp>
        <p:nvGrpSpPr>
          <p:cNvPr id="9" name="Group 8">
            <a:extLst>
              <a:ext uri="{FF2B5EF4-FFF2-40B4-BE49-F238E27FC236}">
                <a16:creationId xmlns:a16="http://schemas.microsoft.com/office/drawing/2014/main" id="{AFCDD4FC-6ADA-DD17-789E-0043876E623E}"/>
              </a:ext>
            </a:extLst>
          </p:cNvPr>
          <p:cNvGrpSpPr/>
          <p:nvPr/>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E4E3299C-2C99-96A0-1259-E302CA09E1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6E85835A-D5D1-E8C0-CB94-806433EC8C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627138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6A99D7-25EF-BDC7-8F6B-FAAA85DB0F13}"/>
              </a:ext>
            </a:extLst>
          </p:cNvPr>
          <p:cNvPicPr>
            <a:picLocks noChangeAspect="1"/>
          </p:cNvPicPr>
          <p:nvPr/>
        </p:nvPicPr>
        <p:blipFill>
          <a:blip r:embed="rId3">
            <a:alphaModFix amt="22000"/>
          </a:blip>
          <a:stretch>
            <a:fillRect/>
          </a:stretch>
        </p:blipFill>
        <p:spPr>
          <a:xfrm>
            <a:off x="114300" y="0"/>
            <a:ext cx="14401800" cy="8229600"/>
          </a:xfrm>
          <a:prstGeom prst="rect">
            <a:avLst/>
          </a:prstGeom>
        </p:spPr>
      </p:pic>
      <p:sp>
        <p:nvSpPr>
          <p:cNvPr id="2" name="Titel 1">
            <a:extLst>
              <a:ext uri="{FF2B5EF4-FFF2-40B4-BE49-F238E27FC236}">
                <a16:creationId xmlns:a16="http://schemas.microsoft.com/office/drawing/2014/main" id="{EEEAA4E8-68F2-40F9-977F-E77A3C05054C}"/>
              </a:ext>
            </a:extLst>
          </p:cNvPr>
          <p:cNvSpPr>
            <a:spLocks noGrp="1"/>
          </p:cNvSpPr>
          <p:nvPr>
            <p:ph type="title"/>
          </p:nvPr>
        </p:nvSpPr>
        <p:spPr/>
        <p:txBody>
          <a:bodyPr/>
          <a:lstStyle/>
          <a:p>
            <a:r>
              <a:rPr lang="el"/>
              <a:t>Ταξινόμηση σε 7 τύπους </a:t>
            </a:r>
            <a:r>
              <a:rPr lang="el" sz="2400"/>
              <a:t>(Tsiostas et al., 2020)</a:t>
            </a:r>
          </a:p>
        </p:txBody>
      </p:sp>
      <p:pic>
        <p:nvPicPr>
          <p:cNvPr id="4" name="Inhaltsplatzhalter 3">
            <a:extLst>
              <a:ext uri="{FF2B5EF4-FFF2-40B4-BE49-F238E27FC236}">
                <a16:creationId xmlns:a16="http://schemas.microsoft.com/office/drawing/2014/main" id="{F5521173-B197-4321-8AF2-C8C3B74D0A3A}"/>
              </a:ext>
            </a:extLst>
          </p:cNvPr>
          <p:cNvPicPr>
            <a:picLocks noGrp="1" noChangeAspect="1"/>
          </p:cNvPicPr>
          <p:nvPr>
            <p:ph idx="1"/>
          </p:nvPr>
        </p:nvPicPr>
        <p:blipFill>
          <a:blip r:embed="rId4"/>
          <a:stretch>
            <a:fillRect/>
          </a:stretch>
        </p:blipFill>
        <p:spPr>
          <a:xfrm>
            <a:off x="1331083" y="2177533"/>
            <a:ext cx="10403041" cy="3839014"/>
          </a:xfrm>
          <a:prstGeom prst="rect">
            <a:avLst/>
          </a:prstGeom>
        </p:spPr>
      </p:pic>
    </p:spTree>
    <p:extLst>
      <p:ext uri="{BB962C8B-B14F-4D97-AF65-F5344CB8AC3E}">
        <p14:creationId xmlns:p14="http://schemas.microsoft.com/office/powerpoint/2010/main" val="185640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a:extLst>
              <a:ext uri="{FF2B5EF4-FFF2-40B4-BE49-F238E27FC236}">
                <a16:creationId xmlns:a16="http://schemas.microsoft.com/office/drawing/2014/main" id="{83A86E59-DE14-276D-4574-23279BA84121}"/>
              </a:ext>
            </a:extLst>
          </p:cNvPr>
          <p:cNvPicPr>
            <a:picLocks noChangeAspect="1"/>
          </p:cNvPicPr>
          <p:nvPr/>
        </p:nvPicPr>
        <p:blipFill>
          <a:blip r:embed="rId2">
            <a:alphaModFix amt="50000"/>
          </a:blip>
          <a:srcRect t="4647" r="-1" b="11061"/>
          <a:stretch/>
        </p:blipFill>
        <p:spPr>
          <a:xfrm>
            <a:off x="24" y="12"/>
            <a:ext cx="14626716" cy="8229588"/>
          </a:xfrm>
          <a:prstGeom prst="rect">
            <a:avLst/>
          </a:prstGeom>
        </p:spPr>
      </p:pic>
      <p:sp>
        <p:nvSpPr>
          <p:cNvPr id="4" name="Title 3">
            <a:extLst>
              <a:ext uri="{FF2B5EF4-FFF2-40B4-BE49-F238E27FC236}">
                <a16:creationId xmlns:a16="http://schemas.microsoft.com/office/drawing/2014/main" id="{DF608A2D-94EC-DD2D-1B6C-57F192EE2C7A}"/>
              </a:ext>
            </a:extLst>
          </p:cNvPr>
          <p:cNvSpPr>
            <a:spLocks noGrp="1"/>
          </p:cNvSpPr>
          <p:nvPr>
            <p:ph type="ctrTitle"/>
          </p:nvPr>
        </p:nvSpPr>
        <p:spPr>
          <a:xfrm>
            <a:off x="1828800" y="1346836"/>
            <a:ext cx="10972800" cy="3675888"/>
          </a:xfrm>
        </p:spPr>
        <p:txBody>
          <a:bodyPr>
            <a:normAutofit/>
          </a:bodyPr>
          <a:lstStyle/>
          <a:p>
            <a:r>
              <a:rPr lang="el" sz="7920" dirty="0">
                <a:solidFill>
                  <a:schemeClr val="bg1"/>
                </a:solidFill>
              </a:rPr>
              <a:t>Αστείες Υποθέσεις</a:t>
            </a:r>
            <a:endParaRPr lang="en-GB" sz="7920" dirty="0">
              <a:solidFill>
                <a:schemeClr val="bg1"/>
              </a:solidFill>
            </a:endParaRPr>
          </a:p>
        </p:txBody>
      </p:sp>
      <p:sp>
        <p:nvSpPr>
          <p:cNvPr id="5" name="Subtitle 4">
            <a:extLst>
              <a:ext uri="{FF2B5EF4-FFF2-40B4-BE49-F238E27FC236}">
                <a16:creationId xmlns:a16="http://schemas.microsoft.com/office/drawing/2014/main" id="{A9FF81E5-3214-E193-2A78-8E9CBD7F5997}"/>
              </a:ext>
            </a:extLst>
          </p:cNvPr>
          <p:cNvSpPr>
            <a:spLocks noGrp="1"/>
          </p:cNvSpPr>
          <p:nvPr>
            <p:ph type="subTitle" idx="1"/>
          </p:nvPr>
        </p:nvSpPr>
        <p:spPr>
          <a:xfrm>
            <a:off x="1832458" y="5519319"/>
            <a:ext cx="10972800" cy="1843430"/>
          </a:xfrm>
        </p:spPr>
        <p:txBody>
          <a:bodyPr>
            <a:normAutofit/>
          </a:bodyPr>
          <a:lstStyle/>
          <a:p>
            <a:endParaRPr lang="en-GB">
              <a:solidFill>
                <a:schemeClr val="bg1"/>
              </a:solidFill>
            </a:endParaRP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048" y="5242347"/>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FDC84960-2DED-89C3-8977-7EC0C043B300}"/>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2BC874EA-B1CB-6670-4601-F5ABCB6DE5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8CA68989-FB7C-0AAD-8406-F57C53FB8B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54403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0B69C3E-75EE-466D-8273-950B361D8FF5}"/>
              </a:ext>
            </a:extLst>
          </p:cNvPr>
          <p:cNvPicPr>
            <a:picLocks noChangeAspect="1"/>
          </p:cNvPicPr>
          <p:nvPr/>
        </p:nvPicPr>
        <p:blipFill>
          <a:blip r:embed="rId3"/>
          <a:stretch>
            <a:fillRect/>
          </a:stretch>
        </p:blipFill>
        <p:spPr>
          <a:xfrm>
            <a:off x="249521" y="242965"/>
            <a:ext cx="6715822" cy="7165358"/>
          </a:xfrm>
          <a:prstGeom prst="rect">
            <a:avLst/>
          </a:prstGeom>
        </p:spPr>
      </p:pic>
      <p:grpSp>
        <p:nvGrpSpPr>
          <p:cNvPr id="8" name="Gruppieren 7">
            <a:extLst>
              <a:ext uri="{FF2B5EF4-FFF2-40B4-BE49-F238E27FC236}">
                <a16:creationId xmlns:a16="http://schemas.microsoft.com/office/drawing/2014/main" id="{590812B5-263E-4C84-A333-A0D531EC39F6}"/>
              </a:ext>
            </a:extLst>
          </p:cNvPr>
          <p:cNvGrpSpPr/>
          <p:nvPr/>
        </p:nvGrpSpPr>
        <p:grpSpPr>
          <a:xfrm>
            <a:off x="3005593" y="90601"/>
            <a:ext cx="7025678" cy="7638068"/>
            <a:chOff x="3781556" y="415735"/>
            <a:chExt cx="8202510" cy="8305800"/>
          </a:xfrm>
        </p:grpSpPr>
        <p:pic>
          <p:nvPicPr>
            <p:cNvPr id="6" name="Grafik 5">
              <a:extLst>
                <a:ext uri="{FF2B5EF4-FFF2-40B4-BE49-F238E27FC236}">
                  <a16:creationId xmlns:a16="http://schemas.microsoft.com/office/drawing/2014/main" id="{57BA1791-484E-4DC5-A555-F4F3FA5EDF8D}"/>
                </a:ext>
              </a:extLst>
            </p:cNvPr>
            <p:cNvPicPr>
              <a:picLocks noChangeAspect="1"/>
            </p:cNvPicPr>
            <p:nvPr/>
          </p:nvPicPr>
          <p:blipFill>
            <a:blip r:embed="rId4"/>
            <a:stretch>
              <a:fillRect/>
            </a:stretch>
          </p:blipFill>
          <p:spPr>
            <a:xfrm>
              <a:off x="3781556" y="415735"/>
              <a:ext cx="7229475" cy="2066925"/>
            </a:xfrm>
            <a:prstGeom prst="rect">
              <a:avLst/>
            </a:prstGeom>
          </p:spPr>
        </p:pic>
        <p:pic>
          <p:nvPicPr>
            <p:cNvPr id="7" name="Grafik 6">
              <a:extLst>
                <a:ext uri="{FF2B5EF4-FFF2-40B4-BE49-F238E27FC236}">
                  <a16:creationId xmlns:a16="http://schemas.microsoft.com/office/drawing/2014/main" id="{25BD7083-23CD-45E1-A64D-2960B67449FF}"/>
                </a:ext>
              </a:extLst>
            </p:cNvPr>
            <p:cNvPicPr>
              <a:picLocks noChangeAspect="1"/>
            </p:cNvPicPr>
            <p:nvPr/>
          </p:nvPicPr>
          <p:blipFill>
            <a:blip r:embed="rId5"/>
            <a:stretch>
              <a:fillRect/>
            </a:stretch>
          </p:blipFill>
          <p:spPr>
            <a:xfrm>
              <a:off x="4135466" y="2482660"/>
              <a:ext cx="7848600" cy="6238875"/>
            </a:xfrm>
            <a:prstGeom prst="rect">
              <a:avLst/>
            </a:prstGeom>
          </p:spPr>
        </p:pic>
      </p:grpSp>
      <p:pic>
        <p:nvPicPr>
          <p:cNvPr id="9" name="Grafik 8">
            <a:extLst>
              <a:ext uri="{FF2B5EF4-FFF2-40B4-BE49-F238E27FC236}">
                <a16:creationId xmlns:a16="http://schemas.microsoft.com/office/drawing/2014/main" id="{868A3F76-F9A6-489E-A9FB-C7D39EE3CD8A}"/>
              </a:ext>
            </a:extLst>
          </p:cNvPr>
          <p:cNvPicPr>
            <a:picLocks noChangeAspect="1"/>
          </p:cNvPicPr>
          <p:nvPr/>
        </p:nvPicPr>
        <p:blipFill>
          <a:blip r:embed="rId6"/>
          <a:stretch>
            <a:fillRect/>
          </a:stretch>
        </p:blipFill>
        <p:spPr>
          <a:xfrm>
            <a:off x="6694999" y="360992"/>
            <a:ext cx="7491833" cy="7631432"/>
          </a:xfrm>
          <a:prstGeom prst="rect">
            <a:avLst/>
          </a:prstGeom>
        </p:spPr>
      </p:pic>
    </p:spTree>
    <p:custDataLst>
      <p:tags r:id="rId1"/>
    </p:custDataLst>
    <p:extLst>
      <p:ext uri="{BB962C8B-B14F-4D97-AF65-F5344CB8AC3E}">
        <p14:creationId xmlns:p14="http://schemas.microsoft.com/office/powerpoint/2010/main" val="846209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E79F9518-71DA-755A-BA17-79D99733A3C4}"/>
              </a:ext>
            </a:extLst>
          </p:cNvPr>
          <p:cNvGrpSpPr/>
          <p:nvPr/>
        </p:nvGrpSpPr>
        <p:grpSpPr>
          <a:xfrm>
            <a:off x="7791796" y="3846023"/>
            <a:ext cx="6457252" cy="4133784"/>
            <a:chOff x="242597" y="2129274"/>
            <a:chExt cx="6209863" cy="4544167"/>
          </a:xfrm>
        </p:grpSpPr>
        <p:pic>
          <p:nvPicPr>
            <p:cNvPr id="5" name="Grafik 4">
              <a:extLst>
                <a:ext uri="{FF2B5EF4-FFF2-40B4-BE49-F238E27FC236}">
                  <a16:creationId xmlns:a16="http://schemas.microsoft.com/office/drawing/2014/main" id="{5CDE50D0-736A-1E06-EBC8-47C9E7AAE5D7}"/>
                </a:ext>
              </a:extLst>
            </p:cNvPr>
            <p:cNvPicPr>
              <a:picLocks noChangeAspect="1"/>
            </p:cNvPicPr>
            <p:nvPr/>
          </p:nvPicPr>
          <p:blipFill>
            <a:blip r:embed="rId3"/>
            <a:stretch>
              <a:fillRect/>
            </a:stretch>
          </p:blipFill>
          <p:spPr>
            <a:xfrm>
              <a:off x="327030" y="2129274"/>
              <a:ext cx="6125430" cy="4077269"/>
            </a:xfrm>
            <a:prstGeom prst="rect">
              <a:avLst/>
            </a:prstGeom>
          </p:spPr>
        </p:pic>
        <p:sp>
          <p:nvSpPr>
            <p:cNvPr id="6" name="Textfeld 5">
              <a:extLst>
                <a:ext uri="{FF2B5EF4-FFF2-40B4-BE49-F238E27FC236}">
                  <a16:creationId xmlns:a16="http://schemas.microsoft.com/office/drawing/2014/main" id="{71C7A66D-CE61-173B-F33A-D682FF1E020D}"/>
                </a:ext>
              </a:extLst>
            </p:cNvPr>
            <p:cNvSpPr txBox="1"/>
            <p:nvPr/>
          </p:nvSpPr>
          <p:spPr>
            <a:xfrm>
              <a:off x="242597" y="6206544"/>
              <a:ext cx="2680577" cy="466897"/>
            </a:xfrm>
            <a:prstGeom prst="rect">
              <a:avLst/>
            </a:prstGeom>
            <a:noFill/>
          </p:spPr>
          <p:txBody>
            <a:bodyPr wrap="none" rtlCol="0">
              <a:spAutoFit/>
            </a:bodyPr>
            <a:lstStyle/>
            <a:p>
              <a:pPr defTabSz="1097280"/>
              <a:r>
                <a:rPr lang="el" sz="2160">
                  <a:solidFill>
                    <a:prstClr val="black"/>
                  </a:solidFill>
                  <a:latin typeface="Calibri" panose="020F0502020204030204"/>
                </a:rPr>
                <a:t>(Guardian, 29.01.2018)</a:t>
              </a:r>
            </a:p>
          </p:txBody>
        </p:sp>
      </p:grpSp>
      <p:pic>
        <p:nvPicPr>
          <p:cNvPr id="9" name="Grafik 8">
            <a:extLst>
              <a:ext uri="{FF2B5EF4-FFF2-40B4-BE49-F238E27FC236}">
                <a16:creationId xmlns:a16="http://schemas.microsoft.com/office/drawing/2014/main" id="{C9A0A59D-44F6-6F2B-856D-E015455C4DF1}"/>
              </a:ext>
            </a:extLst>
          </p:cNvPr>
          <p:cNvPicPr>
            <a:picLocks noChangeAspect="1"/>
          </p:cNvPicPr>
          <p:nvPr/>
        </p:nvPicPr>
        <p:blipFill>
          <a:blip r:embed="rId4"/>
          <a:stretch>
            <a:fillRect/>
          </a:stretch>
        </p:blipFill>
        <p:spPr>
          <a:xfrm>
            <a:off x="464144" y="274819"/>
            <a:ext cx="6621112" cy="7406142"/>
          </a:xfrm>
          <a:prstGeom prst="rect">
            <a:avLst/>
          </a:prstGeom>
        </p:spPr>
      </p:pic>
      <p:pic>
        <p:nvPicPr>
          <p:cNvPr id="11" name="Grafik 10">
            <a:extLst>
              <a:ext uri="{FF2B5EF4-FFF2-40B4-BE49-F238E27FC236}">
                <a16:creationId xmlns:a16="http://schemas.microsoft.com/office/drawing/2014/main" id="{76B93925-9216-4989-5BD2-3721C208635F}"/>
              </a:ext>
            </a:extLst>
          </p:cNvPr>
          <p:cNvPicPr>
            <a:picLocks noChangeAspect="1"/>
          </p:cNvPicPr>
          <p:nvPr/>
        </p:nvPicPr>
        <p:blipFill>
          <a:blip r:embed="rId5"/>
          <a:stretch>
            <a:fillRect/>
          </a:stretch>
        </p:blipFill>
        <p:spPr>
          <a:xfrm>
            <a:off x="7645493" y="274818"/>
            <a:ext cx="4645123" cy="3571205"/>
          </a:xfrm>
          <a:prstGeom prst="rect">
            <a:avLst/>
          </a:prstGeom>
        </p:spPr>
      </p:pic>
    </p:spTree>
    <p:extLst>
      <p:ext uri="{BB962C8B-B14F-4D97-AF65-F5344CB8AC3E}">
        <p14:creationId xmlns:p14="http://schemas.microsoft.com/office/powerpoint/2010/main" val="100927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BB46F129-161C-4225-A1A2-222F33F2E0FF}"/>
              </a:ext>
            </a:extLst>
          </p:cNvPr>
          <p:cNvSpPr>
            <a:spLocks noGrp="1"/>
          </p:cNvSpPr>
          <p:nvPr>
            <p:ph type="title"/>
          </p:nvPr>
        </p:nvSpPr>
        <p:spPr>
          <a:xfrm>
            <a:off x="757122" y="767424"/>
            <a:ext cx="4622399" cy="2062886"/>
          </a:xfrm>
        </p:spPr>
        <p:txBody>
          <a:bodyPr anchor="b">
            <a:normAutofit fontScale="90000"/>
          </a:bodyPr>
          <a:lstStyle/>
          <a:p>
            <a:r>
              <a:rPr lang="el" sz="6480" dirty="0"/>
              <a:t>Δολιοφθορά πληροφορικής εκ των έσω</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7800F975-CD7B-4C90-A689-8333D85AF4A4}"/>
              </a:ext>
            </a:extLst>
          </p:cNvPr>
          <p:cNvSpPr>
            <a:spLocks noGrp="1"/>
          </p:cNvSpPr>
          <p:nvPr>
            <p:ph idx="1"/>
          </p:nvPr>
        </p:nvSpPr>
        <p:spPr>
          <a:xfrm>
            <a:off x="757123" y="3368650"/>
            <a:ext cx="4114800" cy="4092854"/>
          </a:xfrm>
        </p:spPr>
        <p:txBody>
          <a:bodyPr anchor="t">
            <a:normAutofit fontScale="92500" lnSpcReduction="20000"/>
          </a:bodyPr>
          <a:lstStyle/>
          <a:p>
            <a:r>
              <a:rPr lang="el" sz="2280"/>
              <a:t>Ο ηθοποιός έχει επαρκείς δεξιότητες και επίγνωση για να πραγματοποιήσει μια επίθεση. </a:t>
            </a:r>
          </a:p>
          <a:p>
            <a:r>
              <a:rPr lang="el" sz="2280"/>
              <a:t>Στοχεύει στη διαθεσιμότητα των υπηρεσιών δικτύου και των εφαρμογών. </a:t>
            </a:r>
          </a:p>
          <a:p>
            <a:r>
              <a:rPr lang="el" sz="2280"/>
              <a:t>Το προφίλ αυτών των παραγόντων ταιριάζει σε έναν πρώην εργαζόμενο που αυτή τη συγκεκριμένη στιγμή δεν θα έπρεπε να έχει πρόσβαση στα διάφορα εταιρικά περιουσιακά στοιχεία, όπως βάσεις δεδομένων, εφαρμογές ή εξοπλισμό.</a:t>
            </a:r>
          </a:p>
        </p:txBody>
      </p:sp>
      <p:pic>
        <p:nvPicPr>
          <p:cNvPr id="5" name="Picture 4" descr="Στιγμιότυπο οθόνης ενός ιστότοπου&#10;&#10;Η περιγραφή δημιουργείται αυτόματα">
            <a:extLst>
              <a:ext uri="{FF2B5EF4-FFF2-40B4-BE49-F238E27FC236}">
                <a16:creationId xmlns:a16="http://schemas.microsoft.com/office/drawing/2014/main" id="{4ED9FA27-D2D3-C728-F81D-A511E2900D82}"/>
              </a:ext>
            </a:extLst>
          </p:cNvPr>
          <p:cNvPicPr>
            <a:picLocks noChangeAspect="1"/>
          </p:cNvPicPr>
          <p:nvPr/>
        </p:nvPicPr>
        <p:blipFill>
          <a:blip r:embed="rId4"/>
          <a:stretch>
            <a:fillRect/>
          </a:stretch>
        </p:blipFill>
        <p:spPr>
          <a:xfrm>
            <a:off x="5511991" y="1991906"/>
            <a:ext cx="8284464" cy="4245788"/>
          </a:xfrm>
          <a:prstGeom prst="rect">
            <a:avLst/>
          </a:prstGeom>
        </p:spPr>
      </p:pic>
    </p:spTree>
    <p:custDataLst>
      <p:tags r:id="rId1"/>
    </p:custDataLst>
    <p:extLst>
      <p:ext uri="{BB962C8B-B14F-4D97-AF65-F5344CB8AC3E}">
        <p14:creationId xmlns:p14="http://schemas.microsoft.com/office/powerpoint/2010/main" val="400951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FE1B2E-24BC-4DD0-A15A-9D155535EB89}"/>
              </a:ext>
            </a:extLst>
          </p:cNvPr>
          <p:cNvSpPr>
            <a:spLocks noGrp="1"/>
          </p:cNvSpPr>
          <p:nvPr>
            <p:ph type="title"/>
          </p:nvPr>
        </p:nvSpPr>
        <p:spPr>
          <a:xfrm>
            <a:off x="1005840" y="2974804"/>
            <a:ext cx="12618720" cy="1590676"/>
          </a:xfrm>
        </p:spPr>
        <p:txBody>
          <a:bodyPr/>
          <a:lstStyle/>
          <a:p>
            <a:pPr algn="ctr"/>
            <a:r>
              <a:rPr lang="el"/>
              <a:t>Απάτη πληροφορικής εκ των έσω</a:t>
            </a:r>
          </a:p>
        </p:txBody>
      </p:sp>
      <p:sp>
        <p:nvSpPr>
          <p:cNvPr id="3" name="Inhaltsplatzhalter 2">
            <a:extLst>
              <a:ext uri="{FF2B5EF4-FFF2-40B4-BE49-F238E27FC236}">
                <a16:creationId xmlns:a16="http://schemas.microsoft.com/office/drawing/2014/main" id="{0A244F5A-ACE5-40BA-877D-BE7EE8071359}"/>
              </a:ext>
            </a:extLst>
          </p:cNvPr>
          <p:cNvSpPr>
            <a:spLocks noGrp="1"/>
          </p:cNvSpPr>
          <p:nvPr>
            <p:ph idx="1"/>
          </p:nvPr>
        </p:nvSpPr>
        <p:spPr>
          <a:xfrm>
            <a:off x="1005840" y="4459459"/>
            <a:ext cx="13104055" cy="2952896"/>
          </a:xfrm>
        </p:spPr>
        <p:txBody>
          <a:bodyPr>
            <a:normAutofit fontScale="70000" lnSpcReduction="20000"/>
          </a:bodyPr>
          <a:lstStyle/>
          <a:p>
            <a:r>
              <a:rPr lang="el"/>
              <a:t>Η απειλή κλοπής πνευματικής ιδιοκτησίας εκ των έσω περιλαμβάνει έναν παράγοντα απειλής που εργάζεται για μια εταιρεία και κατασκοπεύει εταιρικά περιουσιακά στοιχεία ή ακόμα και τα κλέβει. Το προφίλ αυτών των παραγόντων είναι αρκετά παρόμοιο με την προηγούμενη κατηγορία και ταιριάζει σε έναν υπάλληλο ενός οργανισμού με άδεια προβολής της εταιρικής πνευματικής ιδιοκτησίας.</a:t>
            </a:r>
          </a:p>
          <a:p>
            <a:r>
              <a:rPr lang="el"/>
              <a:t>Αυτοί οι εμπιστευτικοί μπορεί να είναι φαρμακοποιοί, προγραμματιστές πληροφορικής ή ακόμα και στελέχη πωλήσεων. Δεν χρειάζονται ιδιαίτερη τεχνική εμπειρογνωμοσύνη, αλλά είναι απαραίτητο να έχουν πρόσβαση στα σχετικά εταιρικά περιουσιακά στοιχεία. Αυτά τα περιουσιακά στοιχεία μπορεί να περιλαμβάνουν διπλώματα ευρεσιτεχνίας, προγραμματισμό υπολογιστών, λεπτομέρειες πωλήσεων, λεπτομέρειες διαχείρισης προϊόντων και λεπτομέρειες πελατολογίου.</a:t>
            </a:r>
          </a:p>
        </p:txBody>
      </p:sp>
      <p:pic>
        <p:nvPicPr>
          <p:cNvPr id="5" name="Picture 4">
            <a:extLst>
              <a:ext uri="{FF2B5EF4-FFF2-40B4-BE49-F238E27FC236}">
                <a16:creationId xmlns:a16="http://schemas.microsoft.com/office/drawing/2014/main" id="{6B26541A-BBC0-48CC-A503-918B8AA2513A}"/>
              </a:ext>
            </a:extLst>
          </p:cNvPr>
          <p:cNvPicPr>
            <a:picLocks noChangeAspect="1"/>
          </p:cNvPicPr>
          <p:nvPr/>
        </p:nvPicPr>
        <p:blipFill>
          <a:blip r:embed="rId4"/>
          <a:stretch>
            <a:fillRect/>
          </a:stretch>
        </p:blipFill>
        <p:spPr>
          <a:xfrm>
            <a:off x="1245023" y="410826"/>
            <a:ext cx="12140354" cy="3075100"/>
          </a:xfrm>
          <a:prstGeom prst="rect">
            <a:avLst/>
          </a:prstGeom>
        </p:spPr>
      </p:pic>
    </p:spTree>
    <p:custDataLst>
      <p:tags r:id="rId1"/>
    </p:custDataLst>
    <p:extLst>
      <p:ext uri="{BB962C8B-B14F-4D97-AF65-F5344CB8AC3E}">
        <p14:creationId xmlns:p14="http://schemas.microsoft.com/office/powerpoint/2010/main" val="359893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F647-0D90-3FC4-ADC7-8202226CC496}"/>
              </a:ext>
            </a:extLst>
          </p:cNvPr>
          <p:cNvSpPr>
            <a:spLocks noGrp="1"/>
          </p:cNvSpPr>
          <p:nvPr>
            <p:ph type="title"/>
          </p:nvPr>
        </p:nvSpPr>
        <p:spPr/>
        <p:txBody>
          <a:bodyPr/>
          <a:lstStyle/>
          <a:p>
            <a:r>
              <a:rPr lang="el"/>
              <a:t>Ποιος φταίει</a:t>
            </a:r>
            <a:endParaRPr lang="en-GB"/>
          </a:p>
        </p:txBody>
      </p:sp>
      <p:sp>
        <p:nvSpPr>
          <p:cNvPr id="3" name="Content Placeholder 2">
            <a:extLst>
              <a:ext uri="{FF2B5EF4-FFF2-40B4-BE49-F238E27FC236}">
                <a16:creationId xmlns:a16="http://schemas.microsoft.com/office/drawing/2014/main" id="{73F10EAA-A876-0D9C-3298-C703FE40A9F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A05418E-0A75-73AD-EA8E-731BBA1450DD}"/>
              </a:ext>
            </a:extLst>
          </p:cNvPr>
          <p:cNvPicPr>
            <a:picLocks noChangeAspect="1"/>
          </p:cNvPicPr>
          <p:nvPr/>
        </p:nvPicPr>
        <p:blipFill>
          <a:blip r:embed="rId4"/>
          <a:stretch>
            <a:fillRect/>
          </a:stretch>
        </p:blipFill>
        <p:spPr>
          <a:xfrm>
            <a:off x="467435" y="1803743"/>
            <a:ext cx="10825721" cy="3623815"/>
          </a:xfrm>
          <a:prstGeom prst="rect">
            <a:avLst/>
          </a:prstGeom>
        </p:spPr>
      </p:pic>
      <p:pic>
        <p:nvPicPr>
          <p:cNvPr id="6" name="Picture 4" descr="Εικόνα Fraud Diamond">
            <a:extLst>
              <a:ext uri="{FF2B5EF4-FFF2-40B4-BE49-F238E27FC236}">
                <a16:creationId xmlns:a16="http://schemas.microsoft.com/office/drawing/2014/main" id="{4720A27D-EDFA-4308-6565-1F7F65348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3156" y="4408977"/>
            <a:ext cx="3165304" cy="3165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228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490504"/>
            <a:ext cx="14458475" cy="4911967"/>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525776" y="1251126"/>
            <a:ext cx="3355753" cy="85350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511447" y="381094"/>
            <a:ext cx="658368" cy="658808"/>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6EE69317-1DC8-7D41-252B-99FDAF028D70}"/>
              </a:ext>
            </a:extLst>
          </p:cNvPr>
          <p:cNvPicPr>
            <a:picLocks noChangeAspect="1"/>
          </p:cNvPicPr>
          <p:nvPr/>
        </p:nvPicPr>
        <p:blipFill>
          <a:blip r:embed="rId4"/>
          <a:srcRect t="8240" r="1" b="13379"/>
          <a:stretch>
            <a:fillRect/>
          </a:stretch>
        </p:blipFill>
        <p:spPr>
          <a:xfrm>
            <a:off x="751910" y="382652"/>
            <a:ext cx="13021333" cy="4210124"/>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9030" y="578987"/>
            <a:ext cx="365760" cy="515722"/>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7368942"/>
            <a:ext cx="7315196" cy="85350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39615" y="7128673"/>
            <a:ext cx="1543050" cy="658808"/>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FA389F8-4158-FE2B-50FC-6B6299294610}"/>
              </a:ext>
            </a:extLst>
          </p:cNvPr>
          <p:cNvSpPr>
            <a:spLocks noGrp="1"/>
          </p:cNvSpPr>
          <p:nvPr>
            <p:ph type="title"/>
          </p:nvPr>
        </p:nvSpPr>
        <p:spPr>
          <a:xfrm>
            <a:off x="757123" y="4821765"/>
            <a:ext cx="5482872" cy="2555503"/>
          </a:xfrm>
          <a:noFill/>
        </p:spPr>
        <p:txBody>
          <a:bodyPr anchor="t">
            <a:normAutofit/>
          </a:bodyPr>
          <a:lstStyle/>
          <a:p>
            <a:endParaRPr lang="en-GB" sz="5760">
              <a:solidFill>
                <a:schemeClr val="bg1"/>
              </a:solidFill>
            </a:endParaRPr>
          </a:p>
        </p:txBody>
      </p:sp>
      <p:sp>
        <p:nvSpPr>
          <p:cNvPr id="3" name="Content Placeholder 2">
            <a:extLst>
              <a:ext uri="{FF2B5EF4-FFF2-40B4-BE49-F238E27FC236}">
                <a16:creationId xmlns:a16="http://schemas.microsoft.com/office/drawing/2014/main" id="{8DF3F274-8F75-4E58-F588-345AE0E2C091}"/>
              </a:ext>
            </a:extLst>
          </p:cNvPr>
          <p:cNvSpPr>
            <a:spLocks noGrp="1"/>
          </p:cNvSpPr>
          <p:nvPr>
            <p:ph idx="1"/>
          </p:nvPr>
        </p:nvSpPr>
        <p:spPr>
          <a:xfrm>
            <a:off x="6583297" y="4821772"/>
            <a:ext cx="6808926" cy="2555519"/>
          </a:xfrm>
          <a:noFill/>
        </p:spPr>
        <p:txBody>
          <a:bodyPr anchor="t">
            <a:normAutofit/>
          </a:bodyPr>
          <a:lstStyle/>
          <a:p>
            <a:endParaRPr lang="en-GB" sz="2160">
              <a:solidFill>
                <a:schemeClr val="bg1"/>
              </a:solidFill>
            </a:endParaRPr>
          </a:p>
        </p:txBody>
      </p:sp>
      <p:pic>
        <p:nvPicPr>
          <p:cNvPr id="7" name="Picture 6">
            <a:extLst>
              <a:ext uri="{FF2B5EF4-FFF2-40B4-BE49-F238E27FC236}">
                <a16:creationId xmlns:a16="http://schemas.microsoft.com/office/drawing/2014/main" id="{8BE2CF1C-B75F-8DB2-D333-4FC2C4D20C9D}"/>
              </a:ext>
            </a:extLst>
          </p:cNvPr>
          <p:cNvPicPr>
            <a:picLocks noChangeAspect="1"/>
          </p:cNvPicPr>
          <p:nvPr/>
        </p:nvPicPr>
        <p:blipFill>
          <a:blip r:embed="rId5"/>
          <a:stretch>
            <a:fillRect/>
          </a:stretch>
        </p:blipFill>
        <p:spPr>
          <a:xfrm>
            <a:off x="1156046" y="3832713"/>
            <a:ext cx="12426144" cy="4389733"/>
          </a:xfrm>
          <a:prstGeom prst="rect">
            <a:avLst/>
          </a:prstGeom>
        </p:spPr>
      </p:pic>
      <p:pic>
        <p:nvPicPr>
          <p:cNvPr id="9" name="Picture 8">
            <a:extLst>
              <a:ext uri="{FF2B5EF4-FFF2-40B4-BE49-F238E27FC236}">
                <a16:creationId xmlns:a16="http://schemas.microsoft.com/office/drawing/2014/main" id="{7F4F869A-524F-5919-A38E-3BE5460B42F3}"/>
              </a:ext>
            </a:extLst>
          </p:cNvPr>
          <p:cNvPicPr>
            <a:picLocks noChangeAspect="1"/>
          </p:cNvPicPr>
          <p:nvPr/>
        </p:nvPicPr>
        <p:blipFill>
          <a:blip r:embed="rId6"/>
          <a:stretch>
            <a:fillRect/>
          </a:stretch>
        </p:blipFill>
        <p:spPr>
          <a:xfrm>
            <a:off x="301917" y="3377463"/>
            <a:ext cx="14026567" cy="1474675"/>
          </a:xfrm>
          <a:prstGeom prst="rect">
            <a:avLst/>
          </a:prstGeom>
        </p:spPr>
      </p:pic>
    </p:spTree>
    <p:custDataLst>
      <p:tags r:id="rId1"/>
    </p:custDataLst>
    <p:extLst>
      <p:ext uri="{BB962C8B-B14F-4D97-AF65-F5344CB8AC3E}">
        <p14:creationId xmlns:p14="http://schemas.microsoft.com/office/powerpoint/2010/main" val="279761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D0404-CD98-4CB6-8CAA-95B194AE2947}"/>
              </a:ext>
            </a:extLst>
          </p:cNvPr>
          <p:cNvSpPr>
            <a:spLocks noGrp="1"/>
          </p:cNvSpPr>
          <p:nvPr>
            <p:ph type="title"/>
          </p:nvPr>
        </p:nvSpPr>
        <p:spPr>
          <a:xfrm>
            <a:off x="577216" y="4503420"/>
            <a:ext cx="3949064" cy="2943224"/>
          </a:xfrm>
        </p:spPr>
        <p:txBody>
          <a:bodyPr anchor="ctr">
            <a:normAutofit/>
          </a:bodyPr>
          <a:lstStyle/>
          <a:p>
            <a:r>
              <a:rPr lang="el" sz="4320"/>
              <a:t>Insider στο Cloud Computing</a:t>
            </a:r>
          </a:p>
        </p:txBody>
      </p:sp>
      <p:pic>
        <p:nvPicPr>
          <p:cNvPr id="5" name="Picture 4" descr="Στιγμιότυπο οθόνης ενός υπολογιστή&#10;&#10;Η περιγραφή δημιουργείται αυτόματα">
            <a:extLst>
              <a:ext uri="{FF2B5EF4-FFF2-40B4-BE49-F238E27FC236}">
                <a16:creationId xmlns:a16="http://schemas.microsoft.com/office/drawing/2014/main" id="{772B2014-BF13-8D29-B0AD-377E3687DD93}"/>
              </a:ext>
            </a:extLst>
          </p:cNvPr>
          <p:cNvPicPr>
            <a:picLocks noChangeAspect="1"/>
          </p:cNvPicPr>
          <p:nvPr/>
        </p:nvPicPr>
        <p:blipFill>
          <a:blip r:embed="rId4"/>
          <a:srcRect b="41752"/>
          <a:stretch/>
        </p:blipFill>
        <p:spPr>
          <a:xfrm>
            <a:off x="24" y="12"/>
            <a:ext cx="146303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nhaltsplatzhalter 2">
            <a:extLst>
              <a:ext uri="{FF2B5EF4-FFF2-40B4-BE49-F238E27FC236}">
                <a16:creationId xmlns:a16="http://schemas.microsoft.com/office/drawing/2014/main" id="{E94A2848-19BC-4E84-A69B-9B51D82D7177}"/>
              </a:ext>
            </a:extLst>
          </p:cNvPr>
          <p:cNvSpPr>
            <a:spLocks noGrp="1"/>
          </p:cNvSpPr>
          <p:nvPr>
            <p:ph idx="1"/>
          </p:nvPr>
        </p:nvSpPr>
        <p:spPr>
          <a:xfrm>
            <a:off x="5068779" y="4503421"/>
            <a:ext cx="8982496" cy="2943224"/>
          </a:xfrm>
        </p:spPr>
        <p:txBody>
          <a:bodyPr anchor="ctr">
            <a:normAutofit/>
          </a:bodyPr>
          <a:lstStyle/>
          <a:p>
            <a:r>
              <a:rPr lang="el" sz="1800"/>
              <a:t>Οι insiders του Cloud Computing είναι κυρίως υπάλληλοι που εργάζονται σε περιβάλλοντα cloud και εκτελούν κακόβουλες ενέργειες εν αγνοία του πελάτη. </a:t>
            </a:r>
          </a:p>
          <a:p>
            <a:r>
              <a:rPr lang="el" sz="1800"/>
              <a:t>Στόχος τους είναι συνήθως να βλάψουν την εμπιστευτικότητα των δεδομένων τους. </a:t>
            </a:r>
          </a:p>
          <a:p>
            <a:r>
              <a:rPr lang="el" sz="1800"/>
              <a:t>Είναι πολύ περίπλοκο να εντοπιστεί αυτός ο τύπος επίθεσης, επειδή δεν υπάρχουν έλεγχοι για την αποτροπή αυτών των εσωτερικών ενεργειών.</a:t>
            </a:r>
          </a:p>
          <a:p>
            <a:r>
              <a:rPr lang="el" sz="1800"/>
              <a:t>Οι γνώστες του cloud computing συνήθως εργάζονται σε τεχνική θέση, με πλήρως εξουσιοδοτημένη πρόσβαση σε εγκαταστάσεις cloud και έχουν κακόβουλη πρόθεση. Οι κύριοι στόχοι αυτών των εμπιστευτικών πληροφοριών είναι τα αρχεία βάσεων δεδομένων, τα διαπιστευτήρια χρηστών και τα εταιρικά σχέδια.</a:t>
            </a:r>
          </a:p>
          <a:p>
            <a:pPr marL="0" indent="0">
              <a:buNone/>
            </a:pPr>
            <a:endParaRPr lang="en-US" sz="1800"/>
          </a:p>
        </p:txBody>
      </p:sp>
    </p:spTree>
    <p:custDataLst>
      <p:tags r:id="rId1"/>
    </p:custDataLst>
    <p:extLst>
      <p:ext uri="{BB962C8B-B14F-4D97-AF65-F5344CB8AC3E}">
        <p14:creationId xmlns:p14="http://schemas.microsoft.com/office/powerpoint/2010/main" val="3002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B4AAC72-F11E-CF2F-558D-A6FDEF37DC85}"/>
              </a:ext>
            </a:extLst>
          </p:cNvPr>
          <p:cNvPicPr>
            <a:picLocks noChangeAspect="1"/>
          </p:cNvPicPr>
          <p:nvPr/>
        </p:nvPicPr>
        <p:blipFill>
          <a:blip r:embed="rId2"/>
          <a:stretch>
            <a:fillRect/>
          </a:stretch>
        </p:blipFill>
        <p:spPr>
          <a:xfrm>
            <a:off x="263638" y="3782826"/>
            <a:ext cx="6487043" cy="4357334"/>
          </a:xfrm>
          <a:prstGeom prst="rect">
            <a:avLst/>
          </a:prstGeom>
        </p:spPr>
      </p:pic>
      <p:pic>
        <p:nvPicPr>
          <p:cNvPr id="7" name="Grafik 6">
            <a:extLst>
              <a:ext uri="{FF2B5EF4-FFF2-40B4-BE49-F238E27FC236}">
                <a16:creationId xmlns:a16="http://schemas.microsoft.com/office/drawing/2014/main" id="{3F59E4DA-B157-3898-9680-639913D7D331}"/>
              </a:ext>
            </a:extLst>
          </p:cNvPr>
          <p:cNvPicPr>
            <a:picLocks noChangeAspect="1"/>
          </p:cNvPicPr>
          <p:nvPr/>
        </p:nvPicPr>
        <p:blipFill>
          <a:blip r:embed="rId3"/>
          <a:stretch>
            <a:fillRect/>
          </a:stretch>
        </p:blipFill>
        <p:spPr>
          <a:xfrm>
            <a:off x="7398734" y="3276359"/>
            <a:ext cx="6280091" cy="3986354"/>
          </a:xfrm>
          <a:prstGeom prst="rect">
            <a:avLst/>
          </a:prstGeom>
        </p:spPr>
      </p:pic>
      <p:pic>
        <p:nvPicPr>
          <p:cNvPr id="9" name="Grafik 8">
            <a:extLst>
              <a:ext uri="{FF2B5EF4-FFF2-40B4-BE49-F238E27FC236}">
                <a16:creationId xmlns:a16="http://schemas.microsoft.com/office/drawing/2014/main" id="{1542848D-9743-C276-F78F-0D5E50234763}"/>
              </a:ext>
            </a:extLst>
          </p:cNvPr>
          <p:cNvPicPr>
            <a:picLocks noChangeAspect="1"/>
          </p:cNvPicPr>
          <p:nvPr/>
        </p:nvPicPr>
        <p:blipFill>
          <a:blip r:embed="rId4"/>
          <a:stretch>
            <a:fillRect/>
          </a:stretch>
        </p:blipFill>
        <p:spPr>
          <a:xfrm>
            <a:off x="263638" y="89439"/>
            <a:ext cx="5269434" cy="3745498"/>
          </a:xfrm>
          <a:prstGeom prst="rect">
            <a:avLst/>
          </a:prstGeom>
        </p:spPr>
      </p:pic>
      <p:pic>
        <p:nvPicPr>
          <p:cNvPr id="11" name="Grafik 10">
            <a:extLst>
              <a:ext uri="{FF2B5EF4-FFF2-40B4-BE49-F238E27FC236}">
                <a16:creationId xmlns:a16="http://schemas.microsoft.com/office/drawing/2014/main" id="{7993F03E-3101-4DFC-8F08-266A2E916DBE}"/>
              </a:ext>
            </a:extLst>
          </p:cNvPr>
          <p:cNvPicPr>
            <a:picLocks noChangeAspect="1"/>
          </p:cNvPicPr>
          <p:nvPr/>
        </p:nvPicPr>
        <p:blipFill>
          <a:blip r:embed="rId5"/>
          <a:stretch>
            <a:fillRect/>
          </a:stretch>
        </p:blipFill>
        <p:spPr>
          <a:xfrm>
            <a:off x="8068665" y="251033"/>
            <a:ext cx="6561736" cy="1166023"/>
          </a:xfrm>
          <a:prstGeom prst="rect">
            <a:avLst/>
          </a:prstGeom>
        </p:spPr>
      </p:pic>
      <p:pic>
        <p:nvPicPr>
          <p:cNvPr id="13" name="Grafik 12">
            <a:extLst>
              <a:ext uri="{FF2B5EF4-FFF2-40B4-BE49-F238E27FC236}">
                <a16:creationId xmlns:a16="http://schemas.microsoft.com/office/drawing/2014/main" id="{722A93FF-99FC-534A-B306-44C7B085460D}"/>
              </a:ext>
            </a:extLst>
          </p:cNvPr>
          <p:cNvPicPr>
            <a:picLocks noChangeAspect="1"/>
          </p:cNvPicPr>
          <p:nvPr/>
        </p:nvPicPr>
        <p:blipFill>
          <a:blip r:embed="rId6"/>
          <a:stretch>
            <a:fillRect/>
          </a:stretch>
        </p:blipFill>
        <p:spPr>
          <a:xfrm>
            <a:off x="6708684" y="1417056"/>
            <a:ext cx="5550337" cy="1685251"/>
          </a:xfrm>
          <a:prstGeom prst="rect">
            <a:avLst/>
          </a:prstGeom>
        </p:spPr>
      </p:pic>
    </p:spTree>
    <p:extLst>
      <p:ext uri="{BB962C8B-B14F-4D97-AF65-F5344CB8AC3E}">
        <p14:creationId xmlns:p14="http://schemas.microsoft.com/office/powerpoint/2010/main" val="39308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FC11E-7074-4930-B23C-D32905CD967C}"/>
              </a:ext>
            </a:extLst>
          </p:cNvPr>
          <p:cNvSpPr>
            <a:spLocks noGrp="1"/>
          </p:cNvSpPr>
          <p:nvPr>
            <p:ph type="title"/>
          </p:nvPr>
        </p:nvSpPr>
        <p:spPr>
          <a:xfrm>
            <a:off x="440575" y="0"/>
            <a:ext cx="12618720" cy="1590676"/>
          </a:xfrm>
        </p:spPr>
        <p:txBody>
          <a:bodyPr/>
          <a:lstStyle/>
          <a:p>
            <a:r>
              <a:rPr lang="el"/>
              <a:t>Εσωτερική Εθνική Ασφάλεια</a:t>
            </a:r>
          </a:p>
        </p:txBody>
      </p:sp>
      <p:sp>
        <p:nvSpPr>
          <p:cNvPr id="3" name="Inhaltsplatzhalter 2">
            <a:extLst>
              <a:ext uri="{FF2B5EF4-FFF2-40B4-BE49-F238E27FC236}">
                <a16:creationId xmlns:a16="http://schemas.microsoft.com/office/drawing/2014/main" id="{F63FC753-9A93-4010-B529-FABF53FBB909}"/>
              </a:ext>
            </a:extLst>
          </p:cNvPr>
          <p:cNvSpPr>
            <a:spLocks noGrp="1"/>
          </p:cNvSpPr>
          <p:nvPr>
            <p:ph idx="1"/>
          </p:nvPr>
        </p:nvSpPr>
        <p:spPr>
          <a:xfrm>
            <a:off x="529244" y="1430677"/>
            <a:ext cx="8327336" cy="5221606"/>
          </a:xfrm>
        </p:spPr>
        <p:txBody>
          <a:bodyPr>
            <a:normAutofit fontScale="55000" lnSpcReduction="20000"/>
          </a:bodyPr>
          <a:lstStyle/>
          <a:p>
            <a:r>
              <a:rPr lang="el"/>
              <a:t>Στην εσωτερική απειλή για την εθνική ασφάλεια, ένα άτομο με τη χρήση εξουσιοδοτημένης πρόσβασης μπορεί να υπονομεύσει την εθνική ασφάλεια μιας χώρας. Αυτή η συγκεκριμένη απειλή θα μπορούσε να βλάψει τη χώρα μέσω κατασκοπείας, δολιοφθοράς, αποκάλυψης πληροφοριών εθνικής ασφάλειας ή απώλειας ή κατάχρησης πόρων ή δυνατοτήτων του τμήματος. Οι πληροφορίες εθνικής ασφάλειας είναι συχνά ο κύριος στόχος τους.</a:t>
            </a:r>
          </a:p>
          <a:p>
            <a:endParaRPr lang="en-US"/>
          </a:p>
          <a:p>
            <a:pPr marL="0" indent="0">
              <a:buNone/>
            </a:pPr>
            <a:endParaRPr lang="en-US"/>
          </a:p>
          <a:p>
            <a:pPr marL="0" indent="0">
              <a:buNone/>
            </a:pPr>
            <a:r>
              <a:rPr lang="el"/>
              <a:t>Μελέτη περίπτωσης: </a:t>
            </a:r>
          </a:p>
          <a:p>
            <a:pPr marL="0" indent="0">
              <a:buNone/>
            </a:pPr>
            <a:r>
              <a:rPr lang="el"/>
              <a:t>Η μεγαλύτερη διαρροή πληροφοριών στην ιστορία των ΗΠΑ έγινε από έναν κακόβουλο εμπιστευτικό (εξουσιοδοτημένο εργολάβο πληροφορικής) που εργαζόταν για την Υπηρεσία Εθνικής Ασφάλειας (NSA). Ο Έντουαρντ Σνόουντεν κατάφερε να κατεβάσει εκατομμύρια έγγραφα που σχετίζονται με απόρρητα προγράμματα συλλογής πληροφοριών. Ως μέρος της δουλειάς του, είχε εξουσιοδοτημένη πρόσβαση σε μαζικά δεδομένα ηλεκτρονικής παρακολούθησης. Στη συνέχεια, διέρρευσε αυτό το απόρρητο υλικό στα μέσα μαζικής ενημέρωσης. Από τότε, έχει αποκαλύψει πληροφορίες για το πώς η Εθνική Υπηρεσία Ασφαλείας (NSA) χακάρει συμμάχους και εχθρούς. Αυτή η αποκάλυψη έβλαψε τις διεθνείς σχέσεις των ΗΠΑ και επέστησε μεγάλη προσοχή στα σχετικά ζητήματα ασφάλειας.</a:t>
            </a:r>
            <a:endParaRPr lang="de-DE"/>
          </a:p>
        </p:txBody>
      </p:sp>
      <p:pic>
        <p:nvPicPr>
          <p:cNvPr id="5" name="Grafik 4">
            <a:extLst>
              <a:ext uri="{FF2B5EF4-FFF2-40B4-BE49-F238E27FC236}">
                <a16:creationId xmlns:a16="http://schemas.microsoft.com/office/drawing/2014/main" id="{D812B397-161D-401E-BE1D-066013500C45}"/>
              </a:ext>
            </a:extLst>
          </p:cNvPr>
          <p:cNvPicPr>
            <a:picLocks noChangeAspect="1"/>
          </p:cNvPicPr>
          <p:nvPr/>
        </p:nvPicPr>
        <p:blipFill>
          <a:blip r:embed="rId3"/>
          <a:stretch>
            <a:fillRect/>
          </a:stretch>
        </p:blipFill>
        <p:spPr>
          <a:xfrm>
            <a:off x="9333177" y="0"/>
            <a:ext cx="5297224" cy="6435732"/>
          </a:xfrm>
          <a:prstGeom prst="rect">
            <a:avLst/>
          </a:prstGeom>
        </p:spPr>
      </p:pic>
      <p:sp>
        <p:nvSpPr>
          <p:cNvPr id="6" name="Textfeld 5">
            <a:extLst>
              <a:ext uri="{FF2B5EF4-FFF2-40B4-BE49-F238E27FC236}">
                <a16:creationId xmlns:a16="http://schemas.microsoft.com/office/drawing/2014/main" id="{A6DCE051-B36F-D9CE-03C5-3D0A972C626D}"/>
              </a:ext>
            </a:extLst>
          </p:cNvPr>
          <p:cNvSpPr txBox="1"/>
          <p:nvPr/>
        </p:nvSpPr>
        <p:spPr>
          <a:xfrm>
            <a:off x="9443258" y="6652283"/>
            <a:ext cx="5187142" cy="424732"/>
          </a:xfrm>
          <a:prstGeom prst="rect">
            <a:avLst/>
          </a:prstGeom>
          <a:noFill/>
        </p:spPr>
        <p:txBody>
          <a:bodyPr wrap="square">
            <a:spAutoFit/>
          </a:bodyPr>
          <a:lstStyle/>
          <a:p>
            <a:pPr defTabSz="1097280"/>
            <a:r>
              <a:rPr lang="el" sz="2160">
                <a:solidFill>
                  <a:prstClr val="black"/>
                </a:solidFill>
                <a:latin typeface="Calibri" panose="020F0502020204030204"/>
                <a:hlinkClick r:id="rId4"/>
              </a:rPr>
              <a:t>Επιχείρηση Socialist – Ημερολόγια Darknet</a:t>
            </a:r>
            <a:endParaRPr lang="de-DE" sz="2160">
              <a:solidFill>
                <a:prstClr val="black"/>
              </a:solidFill>
              <a:latin typeface="Calibri" panose="020F0502020204030204"/>
            </a:endParaRPr>
          </a:p>
        </p:txBody>
      </p:sp>
      <p:pic>
        <p:nvPicPr>
          <p:cNvPr id="8" name="Grafik 7">
            <a:extLst>
              <a:ext uri="{FF2B5EF4-FFF2-40B4-BE49-F238E27FC236}">
                <a16:creationId xmlns:a16="http://schemas.microsoft.com/office/drawing/2014/main" id="{390343F1-508C-1246-67E7-D385E58ED471}"/>
              </a:ext>
            </a:extLst>
          </p:cNvPr>
          <p:cNvPicPr>
            <a:picLocks noChangeAspect="1"/>
          </p:cNvPicPr>
          <p:nvPr/>
        </p:nvPicPr>
        <p:blipFill>
          <a:blip r:embed="rId5"/>
          <a:stretch>
            <a:fillRect/>
          </a:stretch>
        </p:blipFill>
        <p:spPr>
          <a:xfrm>
            <a:off x="950874" y="6652283"/>
            <a:ext cx="6918509" cy="1339378"/>
          </a:xfrm>
          <a:prstGeom prst="rect">
            <a:avLst/>
          </a:prstGeom>
          <a:ln>
            <a:solidFill>
              <a:srgbClr val="FF0000"/>
            </a:solidFill>
          </a:ln>
        </p:spPr>
      </p:pic>
    </p:spTree>
    <p:extLst>
      <p:ext uri="{BB962C8B-B14F-4D97-AF65-F5344CB8AC3E}">
        <p14:creationId xmlns:p14="http://schemas.microsoft.com/office/powerpoint/2010/main" val="373580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FF4A97A4-486B-D820-4EA6-7903282A1742}"/>
              </a:ext>
            </a:extLst>
          </p:cNvPr>
          <p:cNvSpPr>
            <a:spLocks noGrp="1"/>
          </p:cNvSpPr>
          <p:nvPr>
            <p:ph type="title"/>
          </p:nvPr>
        </p:nvSpPr>
        <p:spPr>
          <a:xfrm>
            <a:off x="1005841" y="538465"/>
            <a:ext cx="5649205" cy="1470780"/>
          </a:xfrm>
        </p:spPr>
        <p:txBody>
          <a:bodyPr anchor="b">
            <a:normAutofit fontScale="90000"/>
          </a:bodyPr>
          <a:lstStyle/>
          <a:p>
            <a:r>
              <a:rPr lang="el" sz="3480">
                <a:solidFill>
                  <a:schemeClr val="bg1"/>
                </a:solidFill>
                <a:latin typeface="LinLibertineTB"/>
              </a:rPr>
              <a:t>ΜΕΤΡΙΑΣΜΌΣ ΕΣΩΤΕΡΙΚΏΝ ΑΠΕΙΛΏΝ</a:t>
            </a:r>
            <a:br>
              <a:rPr lang="de-DE" sz="3480">
                <a:solidFill>
                  <a:schemeClr val="bg1"/>
                </a:solidFill>
                <a:latin typeface="LinLibertineTB"/>
              </a:rPr>
            </a:br>
            <a:endParaRPr lang="en-GB" sz="3480">
              <a:solidFill>
                <a:schemeClr val="bg1"/>
              </a:solidFill>
            </a:endParaRP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1631F5F-7A48-DB67-D8C9-99036E32A328}"/>
              </a:ext>
            </a:extLst>
          </p:cNvPr>
          <p:cNvSpPr>
            <a:spLocks noGrp="1"/>
          </p:cNvSpPr>
          <p:nvPr>
            <p:ph idx="1"/>
          </p:nvPr>
        </p:nvSpPr>
        <p:spPr>
          <a:xfrm>
            <a:off x="1077323" y="2291030"/>
            <a:ext cx="5503816" cy="4377252"/>
          </a:xfrm>
        </p:spPr>
        <p:txBody>
          <a:bodyPr>
            <a:normAutofit lnSpcReduction="10000"/>
          </a:bodyPr>
          <a:lstStyle/>
          <a:p>
            <a:r>
              <a:rPr lang="el" sz="1680">
                <a:solidFill>
                  <a:schemeClr val="bg1"/>
                </a:solidFill>
                <a:latin typeface="LinLibertineT"/>
              </a:rPr>
              <a:t>Μπορούν να προσδιοριστούν δύο κατηγορίες μετριασμού των απειλών εκ των έσω</a:t>
            </a:r>
          </a:p>
          <a:p>
            <a:r>
              <a:rPr lang="el" sz="1680">
                <a:solidFill>
                  <a:schemeClr val="bg1"/>
                </a:solidFill>
                <a:latin typeface="LinLibertineT"/>
              </a:rPr>
              <a:t>α) τεχνικές προσεγγίσεις μετριασμού, όπως τα IDS, SIEM, DLP, ACS και honey-tokens.</a:t>
            </a:r>
          </a:p>
          <a:p>
            <a:r>
              <a:rPr lang="el" sz="1680">
                <a:solidFill>
                  <a:schemeClr val="bg1"/>
                </a:solidFill>
                <a:latin typeface="LinLibertineT"/>
              </a:rPr>
              <a:t>β) μη τεχνικές προσεγγίσεις μετριασμού, όπως η ψυχολογική πρόβλεψη, η εκπαίδευση και η ευαισθητοποίηση σε θέματα ασφάλειας,</a:t>
            </a:r>
          </a:p>
          <a:p>
            <a:r>
              <a:rPr lang="el" sz="1680">
                <a:solidFill>
                  <a:schemeClr val="bg1"/>
                </a:solidFill>
                <a:latin typeface="LinLibertineT"/>
              </a:rPr>
              <a:t>πολιτική ασφάλειας πληροφοριών και το υβριδικό μοντέλο πρόβλεψης εσωτερικών απειλών. Αυτή η κατηγοριοποίηση είναι θεμελιώδης για έναν οργανισμό ως ένας τρόπος μετριασμού αυτών των ζητημάτων εσωτερικών απειλών. </a:t>
            </a:r>
          </a:p>
          <a:p>
            <a:r>
              <a:rPr lang="el" sz="1680">
                <a:solidFill>
                  <a:schemeClr val="bg1"/>
                </a:solidFill>
                <a:latin typeface="LinLibertineT"/>
              </a:rPr>
              <a:t>Σύμφωνα με τον Πίνακα 2, οι περισσότεροι οργανισμοί χρησιμοποιούν μη τεχνικά μέτρα μετριασμού για τη μείωση αυτών των εσωτερικών απειλών, όπως η ανάπτυξη ικανοτήτων και η ανάλυση συμπεριφοράς χρηστών (UBA).</a:t>
            </a:r>
            <a:endParaRPr lang="de-DE" sz="1680">
              <a:solidFill>
                <a:schemeClr val="bg1"/>
              </a:solidFill>
            </a:endParaRPr>
          </a:p>
          <a:p>
            <a:endParaRPr lang="en-GB" sz="1680">
              <a:solidFill>
                <a:schemeClr val="bg1"/>
              </a:solidFill>
            </a:endParaRP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D08FEC6F-5232-47CD-B28F-141E03F7D5B1}"/>
              </a:ext>
            </a:extLst>
          </p:cNvPr>
          <p:cNvPicPr>
            <a:picLocks noChangeAspect="1"/>
          </p:cNvPicPr>
          <p:nvPr/>
        </p:nvPicPr>
        <p:blipFill>
          <a:blip r:embed="rId3"/>
          <a:stretch>
            <a:fillRect/>
          </a:stretch>
        </p:blipFill>
        <p:spPr>
          <a:xfrm>
            <a:off x="7830544" y="2207025"/>
            <a:ext cx="6799856" cy="3815550"/>
          </a:xfrm>
          <a:prstGeom prst="rect">
            <a:avLst/>
          </a:prstGeom>
        </p:spPr>
      </p:pic>
      <p:grpSp>
        <p:nvGrpSpPr>
          <p:cNvPr id="3" name="Group 2">
            <a:extLst>
              <a:ext uri="{FF2B5EF4-FFF2-40B4-BE49-F238E27FC236}">
                <a16:creationId xmlns:a16="http://schemas.microsoft.com/office/drawing/2014/main" id="{E4857707-B396-DC9F-B38D-C44DF95FAE7E}"/>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7CFDFEA3-F19C-9AA7-29CD-47865757FB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80CC612B-270E-5F49-5C3E-7FF48D96C0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99038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2" name="Titel 1">
            <a:extLst>
              <a:ext uri="{FF2B5EF4-FFF2-40B4-BE49-F238E27FC236}">
                <a16:creationId xmlns:a16="http://schemas.microsoft.com/office/drawing/2014/main" id="{BED59B27-9890-45BC-B92F-FDD225C15847}"/>
              </a:ext>
            </a:extLst>
          </p:cNvPr>
          <p:cNvSpPr>
            <a:spLocks noGrp="1"/>
          </p:cNvSpPr>
          <p:nvPr>
            <p:ph type="title"/>
          </p:nvPr>
        </p:nvSpPr>
        <p:spPr>
          <a:xfrm>
            <a:off x="1005840" y="803910"/>
            <a:ext cx="5410735" cy="1590676"/>
          </a:xfrm>
        </p:spPr>
        <p:txBody>
          <a:bodyPr anchor="b">
            <a:normAutofit fontScale="90000"/>
          </a:bodyPr>
          <a:lstStyle/>
          <a:p>
            <a:pPr algn="r"/>
            <a:r>
              <a:rPr lang="el" sz="4080">
                <a:solidFill>
                  <a:schemeClr val="bg1"/>
                </a:solidFill>
              </a:rPr>
              <a:t>Τεχνικοί έλεγχοι για τον εντοπισμό εσωτερικών απειλών</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FA9F48AD-39EC-466B-AC22-BDDF47D24F2E}"/>
              </a:ext>
            </a:extLst>
          </p:cNvPr>
          <p:cNvSpPr>
            <a:spLocks noGrp="1"/>
          </p:cNvSpPr>
          <p:nvPr>
            <p:ph idx="1"/>
          </p:nvPr>
        </p:nvSpPr>
        <p:spPr>
          <a:xfrm>
            <a:off x="1671201" y="2878748"/>
            <a:ext cx="11287999" cy="4231373"/>
          </a:xfrm>
        </p:spPr>
        <p:txBody>
          <a:bodyPr>
            <a:normAutofit fontScale="92500"/>
          </a:bodyPr>
          <a:lstStyle/>
          <a:p>
            <a:r>
              <a:rPr lang="el" sz="2280">
                <a:solidFill>
                  <a:schemeClr val="bg1"/>
                </a:solidFill>
              </a:rPr>
              <a:t>Προκειμένου να εντοπιστεί και να απομονωθεί ένα άτομο που βρίσκεται σε εσωτερική κατάσταση, οποιαδήποτε σχετική δραστηριότητα θα πρέπει να αναγνωρίζεται ως ύποπτη ή κακόβουλη. Οι προσεγγίσεις που αντιμετωπίζουν αυτό το πρόβλημα μόνο από τεχνική άποψη, δεν μπορούν να περιλαμβάνουν το ουσιαστικό μέρος της ανθρώπινης συμπεριφοράς. Οι καταλληλότεροι τεχνικοί έλεγχοι συνδυάζουν την παρακολούθηση της κακόβουλης δραστηριότητας με τα χαρακτηριστικά συμπεριφοράς του εσωτερικού. </a:t>
            </a:r>
          </a:p>
          <a:p>
            <a:r>
              <a:rPr lang="el" sz="2280">
                <a:solidFill>
                  <a:schemeClr val="bg1"/>
                </a:solidFill>
              </a:rPr>
              <a:t>Μπορούν να προσδιοριστούν δύο κύριες κατηγορίες:</a:t>
            </a:r>
          </a:p>
          <a:p>
            <a:pPr lvl="1"/>
            <a:r>
              <a:rPr lang="el" sz="2280">
                <a:solidFill>
                  <a:schemeClr val="bg1"/>
                </a:solidFill>
              </a:rPr>
              <a:t>Το πρώτο αποτελείται από παρακολούθηση συμβάντων και εφαρμόζει μεθόδους για τη διάκριση των μη εξουσιοδοτημένων δραστηριοτήτων από τις εξουσιοδοτημένες και το δεύτερο εστιάζει στη συμπεριφορά του χρήστη και στις προσπάθειες να αναγνωρίσει την πρόθεση ενός εμπιστευτικού για μια κακόβουλη δραστηριότητα ή μια επίθεση. </a:t>
            </a:r>
          </a:p>
          <a:p>
            <a:r>
              <a:rPr lang="el" sz="2280">
                <a:solidFill>
                  <a:schemeClr val="bg1"/>
                </a:solidFill>
              </a:rPr>
              <a:t>Για την κάλυψη όλων των τύπων δραστηριοτήτων, θα μπορούσαν να εφαρμοστούν εργαλεία τεχνικού ελέγχου σε δίκτυα, κεντρικούς υπολογιστές και στο υπολογιστικό νέφος.</a:t>
            </a:r>
            <a:endParaRPr lang="de-DE" sz="228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1F9A346B-596F-CEE0-9EC5-AB24C28113F3}"/>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C388064-1DB8-FFDF-5691-439F0ABF49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C8DD8F5E-ED76-BA48-7955-AE35A3A48B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3201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Grafik 4">
            <a:extLst>
              <a:ext uri="{FF2B5EF4-FFF2-40B4-BE49-F238E27FC236}">
                <a16:creationId xmlns:a16="http://schemas.microsoft.com/office/drawing/2014/main" id="{D9641925-FEA1-5606-2443-2FB3DD868D96}"/>
              </a:ext>
            </a:extLst>
          </p:cNvPr>
          <p:cNvPicPr>
            <a:picLocks noChangeAspect="1"/>
          </p:cNvPicPr>
          <p:nvPr/>
        </p:nvPicPr>
        <p:blipFill>
          <a:blip r:embed="rId3">
            <a:alphaModFix amt="40000"/>
          </a:blip>
          <a:srcRect t="2597"/>
          <a:stretch/>
        </p:blipFill>
        <p:spPr>
          <a:xfrm>
            <a:off x="25" y="12"/>
            <a:ext cx="14630375" cy="8229588"/>
          </a:xfrm>
          <a:prstGeom prst="rect">
            <a:avLst/>
          </a:prstGeom>
        </p:spPr>
      </p:pic>
      <p:sp>
        <p:nvSpPr>
          <p:cNvPr id="2" name="Titel 1">
            <a:extLst>
              <a:ext uri="{FF2B5EF4-FFF2-40B4-BE49-F238E27FC236}">
                <a16:creationId xmlns:a16="http://schemas.microsoft.com/office/drawing/2014/main" id="{D3D74588-30D7-45B9-83E1-B74C9D337282}"/>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Συστήματα ανίχνευσης εισβολών (IDS)</a:t>
            </a:r>
            <a:endParaRPr lang="de-DE" sz="6000">
              <a:solidFill>
                <a:schemeClr val="bg1"/>
              </a:solidFill>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D3ACBA3C-1845-466D-AB7E-A53810216FCA}"/>
              </a:ext>
            </a:extLst>
          </p:cNvPr>
          <p:cNvSpPr>
            <a:spLocks noGrp="1"/>
          </p:cNvSpPr>
          <p:nvPr>
            <p:ph idx="1"/>
          </p:nvPr>
        </p:nvSpPr>
        <p:spPr>
          <a:xfrm>
            <a:off x="1009498" y="4202582"/>
            <a:ext cx="12607747" cy="3204058"/>
          </a:xfrm>
        </p:spPr>
        <p:txBody>
          <a:bodyPr>
            <a:normAutofit fontScale="92500" lnSpcReduction="10000"/>
          </a:bodyPr>
          <a:lstStyle/>
          <a:p>
            <a:pPr>
              <a:buFont typeface="Calibri" panose="020F0502020204030204" pitchFamily="34" charset="0"/>
              <a:buChar char="⁻"/>
            </a:pPr>
            <a:r>
              <a:rPr lang="el" sz="2400">
                <a:solidFill>
                  <a:schemeClr val="bg1"/>
                </a:solidFill>
              </a:rPr>
              <a:t>Η κύρια εστίαση είναι οι εξωτερικοί επιτιθέμενοι!</a:t>
            </a:r>
          </a:p>
          <a:p>
            <a:pPr>
              <a:buFont typeface="Calibri" panose="020F0502020204030204" pitchFamily="34" charset="0"/>
              <a:buChar char="⁻"/>
            </a:pPr>
            <a:r>
              <a:rPr lang="el" sz="2400">
                <a:solidFill>
                  <a:schemeClr val="bg1"/>
                </a:solidFill>
              </a:rPr>
              <a:t>Οι πληροφορίες που συλλέγονται που είναι απαραίτητες για τη διαδικασία ανίχνευσης είναι συνήθως τεράστιες και, ως εκ τούτου, απαιτείται περαιτέρω επεξεργασία για τη μείωση της ποσότητας τους.</a:t>
            </a:r>
          </a:p>
          <a:p>
            <a:pPr>
              <a:buFont typeface="Calibri" panose="020F0502020204030204" pitchFamily="34" charset="0"/>
              <a:buChar char="⁻"/>
            </a:pPr>
            <a:r>
              <a:rPr lang="el" sz="2400">
                <a:solidFill>
                  <a:schemeClr val="bg1"/>
                </a:solidFill>
              </a:rPr>
              <a:t>Ωστόσο, ένα IDS έχει σοβαρούς περιορισμούς στην αντιμετώπιση εσωτερικών απειλών, όπως μεγάλο αριθμό ψευδών συναγερμών, τεράστιο μέγεθος αρχείου καταγραφής βάσης δεδομένων και την απαίτηση ότι ένας διαχειριστής πρέπει να αναλύει συνεχώς την κυκλοφορία και τη συμπεριφορά των χρηστών. </a:t>
            </a:r>
          </a:p>
          <a:p>
            <a:pPr>
              <a:buFont typeface="Calibri" panose="020F0502020204030204" pitchFamily="34" charset="0"/>
              <a:buChar char="⁻"/>
            </a:pPr>
            <a:r>
              <a:rPr lang="el" sz="2400">
                <a:solidFill>
                  <a:schemeClr val="bg1"/>
                </a:solidFill>
              </a:rPr>
              <a:t>Έλλειψη κρυπτογραφημένης παρακολούθησης της κυκλοφορίας. Κατά συνέπεια, το IDS δεν είναι ο ιδανικός υποψήφιος για τον εντοπισμό εμπιστευτικών πληροφοριών, αλλά η κύρια εστίαση του IDS είναι οι εξωτερικοί εισβολείς.</a:t>
            </a:r>
          </a:p>
        </p:txBody>
      </p:sp>
      <p:grpSp>
        <p:nvGrpSpPr>
          <p:cNvPr id="4" name="Group 3">
            <a:extLst>
              <a:ext uri="{FF2B5EF4-FFF2-40B4-BE49-F238E27FC236}">
                <a16:creationId xmlns:a16="http://schemas.microsoft.com/office/drawing/2014/main" id="{486B28AB-A6C2-6B4C-A9C8-BB753C0BFBF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9E41169D-36DF-BEFE-BF48-E795AD64E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D9662BC-4D22-3A73-DC22-6F4EBF9AE4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69279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30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5" y="576072"/>
            <a:ext cx="13485571"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7" name="Grafik 6">
            <a:extLst>
              <a:ext uri="{FF2B5EF4-FFF2-40B4-BE49-F238E27FC236}">
                <a16:creationId xmlns:a16="http://schemas.microsoft.com/office/drawing/2014/main" id="{A6B244E8-AA1F-978E-AE75-AAD2F7C66B2E}"/>
              </a:ext>
            </a:extLst>
          </p:cNvPr>
          <p:cNvPicPr>
            <a:picLocks noChangeAspect="1"/>
          </p:cNvPicPr>
          <p:nvPr/>
        </p:nvPicPr>
        <p:blipFill>
          <a:blip r:embed="rId2"/>
          <a:stretch>
            <a:fillRect/>
          </a:stretch>
        </p:blipFill>
        <p:spPr>
          <a:xfrm>
            <a:off x="792978" y="772161"/>
            <a:ext cx="13044444" cy="6685279"/>
          </a:xfrm>
          <a:prstGeom prst="rect">
            <a:avLst/>
          </a:prstGeom>
        </p:spPr>
      </p:pic>
      <p:grpSp>
        <p:nvGrpSpPr>
          <p:cNvPr id="2" name="Group 1">
            <a:extLst>
              <a:ext uri="{FF2B5EF4-FFF2-40B4-BE49-F238E27FC236}">
                <a16:creationId xmlns:a16="http://schemas.microsoft.com/office/drawing/2014/main" id="{8A7090C8-89D9-6135-7EF1-EA58BA37B72F}"/>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332D052B-8D72-C9D5-07DA-328692326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CA9DC461-77D9-627D-2ED4-769A0DD974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035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2A6248F5-549A-C802-9CEC-5812D4B9AA17}"/>
              </a:ext>
            </a:extLst>
          </p:cNvPr>
          <p:cNvPicPr>
            <a:picLocks noChangeAspect="1"/>
          </p:cNvPicPr>
          <p:nvPr/>
        </p:nvPicPr>
        <p:blipFill>
          <a:blip r:embed="rId3">
            <a:alphaModFix amt="40000"/>
          </a:blip>
          <a:srcRect/>
          <a:stretch/>
        </p:blipFill>
        <p:spPr>
          <a:xfrm>
            <a:off x="25" y="12"/>
            <a:ext cx="14630375" cy="8229588"/>
          </a:xfrm>
          <a:prstGeom prst="rect">
            <a:avLst/>
          </a:prstGeom>
        </p:spPr>
      </p:pic>
      <p:sp>
        <p:nvSpPr>
          <p:cNvPr id="2" name="Titel 1">
            <a:extLst>
              <a:ext uri="{FF2B5EF4-FFF2-40B4-BE49-F238E27FC236}">
                <a16:creationId xmlns:a16="http://schemas.microsoft.com/office/drawing/2014/main" id="{8B668626-840A-4BC3-8C97-CF71CC2617C5}"/>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Πληροφορίες ασφαλείας και διαχείριση συμβάντων (SIEM)</a:t>
            </a:r>
            <a:endParaRPr lang="de-DE" sz="6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E9CD3F04-B4D9-498B-A5E4-3690DD76F7BC}"/>
              </a:ext>
            </a:extLst>
          </p:cNvPr>
          <p:cNvSpPr>
            <a:spLocks noGrp="1"/>
          </p:cNvSpPr>
          <p:nvPr>
            <p:ph idx="1"/>
          </p:nvPr>
        </p:nvSpPr>
        <p:spPr>
          <a:xfrm>
            <a:off x="1009498" y="4202582"/>
            <a:ext cx="12607747" cy="3204058"/>
          </a:xfrm>
        </p:spPr>
        <p:txBody>
          <a:bodyPr>
            <a:normAutofit fontScale="92500" lnSpcReduction="10000"/>
          </a:bodyPr>
          <a:lstStyle/>
          <a:p>
            <a:pPr>
              <a:buFont typeface="Calibri" panose="020F0502020204030204" pitchFamily="34" charset="0"/>
              <a:buChar char="⁺"/>
            </a:pPr>
            <a:r>
              <a:rPr lang="el" sz="2400">
                <a:solidFill>
                  <a:schemeClr val="bg1"/>
                </a:solidFill>
              </a:rPr>
              <a:t>Μία πλατφόρμα διαχείρισης</a:t>
            </a:r>
          </a:p>
          <a:p>
            <a:pPr>
              <a:buFont typeface="Calibri" panose="020F0502020204030204" pitchFamily="34" charset="0"/>
              <a:buChar char="⁺"/>
            </a:pPr>
            <a:r>
              <a:rPr lang="el" sz="2400">
                <a:solidFill>
                  <a:schemeClr val="bg1"/>
                </a:solidFill>
              </a:rPr>
              <a:t>συλλέγει πληροφορίες μέσω ασφαλών καναλιών δικτύου και, μεταξύ άλλων, μιας ποικιλίας αρχείων καταγραφής που σχετίζονται με την ασφάλεια, αρχείων καταγραφής σταθμών εργασίας και αρχείων καταγραφής εφαρμογών (π.χ. σταθμών εργασίας πελατών, διακομιστών, συστημάτων προστασίας από ιούς, συσκευών δικτύου, honeypots, τείχη προστασίας, IDS). </a:t>
            </a:r>
          </a:p>
          <a:p>
            <a:pPr>
              <a:buFont typeface="Calibri" panose="020F0502020204030204" pitchFamily="34" charset="0"/>
              <a:buChar char="⁺"/>
            </a:pPr>
            <a:r>
              <a:rPr lang="el" sz="2400">
                <a:solidFill>
                  <a:schemeClr val="bg1"/>
                </a:solidFill>
              </a:rPr>
              <a:t>συσχετίζει όλες αυτές τις πληροφορίες</a:t>
            </a:r>
          </a:p>
          <a:p>
            <a:pPr>
              <a:buFont typeface="Calibri" panose="020F0502020204030204" pitchFamily="34" charset="0"/>
              <a:buChar char="⁺"/>
            </a:pPr>
            <a:r>
              <a:rPr lang="el" sz="2400">
                <a:solidFill>
                  <a:schemeClr val="bg1"/>
                </a:solidFill>
              </a:rPr>
              <a:t>Ο διαχειριστής ασφαλείας μπορεί να επιχειρήσει να εντοπίσει πιθανή εσωτερική δραστηριότητα προτού βλάψει το σύστημα. </a:t>
            </a:r>
          </a:p>
          <a:p>
            <a:pPr>
              <a:buFont typeface="Calibri" panose="020F0502020204030204" pitchFamily="34" charset="0"/>
              <a:buChar char="⁺"/>
            </a:pPr>
            <a:r>
              <a:rPr lang="el" sz="2400">
                <a:solidFill>
                  <a:schemeClr val="bg1"/>
                </a:solidFill>
              </a:rPr>
              <a:t>Μετά από ένα περιστατικό μπορεί να διενεργήσει ιατροδικαστική ανάλυση.</a:t>
            </a:r>
            <a:endParaRPr lang="de-DE" sz="2400">
              <a:solidFill>
                <a:schemeClr val="bg1"/>
              </a:solidFill>
            </a:endParaRPr>
          </a:p>
        </p:txBody>
      </p:sp>
      <p:grpSp>
        <p:nvGrpSpPr>
          <p:cNvPr id="4" name="Group 3">
            <a:extLst>
              <a:ext uri="{FF2B5EF4-FFF2-40B4-BE49-F238E27FC236}">
                <a16:creationId xmlns:a16="http://schemas.microsoft.com/office/drawing/2014/main" id="{661333DF-CC28-FBB3-3FAA-CAB6033050DC}"/>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51F382A5-E209-9645-C560-FC4D4B344B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DCD3BEF-5FA4-0D5A-C0A9-2E1E83ECA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14960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1" name="Gruppieren 10">
            <a:extLst>
              <a:ext uri="{FF2B5EF4-FFF2-40B4-BE49-F238E27FC236}">
                <a16:creationId xmlns:a16="http://schemas.microsoft.com/office/drawing/2014/main" id="{0715A57E-EBFD-D402-6EF4-4FC94481DFAA}"/>
              </a:ext>
            </a:extLst>
          </p:cNvPr>
          <p:cNvGrpSpPr/>
          <p:nvPr/>
        </p:nvGrpSpPr>
        <p:grpSpPr>
          <a:xfrm>
            <a:off x="548641" y="1010519"/>
            <a:ext cx="13533121" cy="6208562"/>
            <a:chOff x="656360" y="585025"/>
            <a:chExt cx="7278255" cy="3124885"/>
          </a:xfrm>
        </p:grpSpPr>
        <p:pic>
          <p:nvPicPr>
            <p:cNvPr id="4" name="Grafik 3">
              <a:extLst>
                <a:ext uri="{FF2B5EF4-FFF2-40B4-BE49-F238E27FC236}">
                  <a16:creationId xmlns:a16="http://schemas.microsoft.com/office/drawing/2014/main" id="{1B06E1E8-F069-9BAB-F8FA-0C229A2505A4}"/>
                </a:ext>
              </a:extLst>
            </p:cNvPr>
            <p:cNvPicPr>
              <a:picLocks noChangeAspect="1"/>
            </p:cNvPicPr>
            <p:nvPr/>
          </p:nvPicPr>
          <p:blipFill>
            <a:blip r:embed="rId2"/>
            <a:stretch>
              <a:fillRect/>
            </a:stretch>
          </p:blipFill>
          <p:spPr>
            <a:xfrm>
              <a:off x="2552240" y="1403002"/>
              <a:ext cx="5363323" cy="819264"/>
            </a:xfrm>
            <a:prstGeom prst="rect">
              <a:avLst/>
            </a:prstGeom>
          </p:spPr>
        </p:pic>
        <p:pic>
          <p:nvPicPr>
            <p:cNvPr id="6" name="Grafik 5">
              <a:extLst>
                <a:ext uri="{FF2B5EF4-FFF2-40B4-BE49-F238E27FC236}">
                  <a16:creationId xmlns:a16="http://schemas.microsoft.com/office/drawing/2014/main" id="{CE01BE43-46F7-B3DB-B57F-5ED58F69D5C0}"/>
                </a:ext>
              </a:extLst>
            </p:cNvPr>
            <p:cNvPicPr>
              <a:picLocks noChangeAspect="1"/>
            </p:cNvPicPr>
            <p:nvPr/>
          </p:nvPicPr>
          <p:blipFill>
            <a:blip r:embed="rId3"/>
            <a:stretch>
              <a:fillRect/>
            </a:stretch>
          </p:blipFill>
          <p:spPr>
            <a:xfrm>
              <a:off x="2533186" y="2080908"/>
              <a:ext cx="5401429" cy="1629002"/>
            </a:xfrm>
            <a:prstGeom prst="rect">
              <a:avLst/>
            </a:prstGeom>
          </p:spPr>
        </p:pic>
        <p:pic>
          <p:nvPicPr>
            <p:cNvPr id="8" name="Grafik 7">
              <a:extLst>
                <a:ext uri="{FF2B5EF4-FFF2-40B4-BE49-F238E27FC236}">
                  <a16:creationId xmlns:a16="http://schemas.microsoft.com/office/drawing/2014/main" id="{9EBF7FD4-5563-7DAC-0842-85B34B20B795}"/>
                </a:ext>
              </a:extLst>
            </p:cNvPr>
            <p:cNvPicPr>
              <a:picLocks noChangeAspect="1"/>
            </p:cNvPicPr>
            <p:nvPr/>
          </p:nvPicPr>
          <p:blipFill>
            <a:blip r:embed="rId4"/>
            <a:stretch>
              <a:fillRect/>
            </a:stretch>
          </p:blipFill>
          <p:spPr>
            <a:xfrm>
              <a:off x="2979733" y="585025"/>
              <a:ext cx="4182059" cy="552527"/>
            </a:xfrm>
            <a:prstGeom prst="rect">
              <a:avLst/>
            </a:prstGeom>
          </p:spPr>
        </p:pic>
        <p:pic>
          <p:nvPicPr>
            <p:cNvPr id="10" name="Grafik 9">
              <a:extLst>
                <a:ext uri="{FF2B5EF4-FFF2-40B4-BE49-F238E27FC236}">
                  <a16:creationId xmlns:a16="http://schemas.microsoft.com/office/drawing/2014/main" id="{81B029F3-424F-2F33-78F8-D6606BB2687B}"/>
                </a:ext>
              </a:extLst>
            </p:cNvPr>
            <p:cNvPicPr>
              <a:picLocks noChangeAspect="1"/>
            </p:cNvPicPr>
            <p:nvPr/>
          </p:nvPicPr>
          <p:blipFill>
            <a:blip r:embed="rId5"/>
            <a:stretch>
              <a:fillRect/>
            </a:stretch>
          </p:blipFill>
          <p:spPr>
            <a:xfrm>
              <a:off x="656360" y="605389"/>
              <a:ext cx="1781424" cy="1848108"/>
            </a:xfrm>
            <a:prstGeom prst="rect">
              <a:avLst/>
            </a:prstGeom>
          </p:spPr>
        </p:pic>
      </p:grpSp>
      <p:grpSp>
        <p:nvGrpSpPr>
          <p:cNvPr id="2" name="Group 1">
            <a:extLst>
              <a:ext uri="{FF2B5EF4-FFF2-40B4-BE49-F238E27FC236}">
                <a16:creationId xmlns:a16="http://schemas.microsoft.com/office/drawing/2014/main" id="{80B8F1AA-B5C1-C0ED-F69F-87BB544E50B3}"/>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4013AFB4-43BE-43A7-F14F-1BBE1776AD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ECBEFA1-70C0-1578-AFC6-8F2BA32B5B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9697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1"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 name="Titel 1">
            <a:extLst>
              <a:ext uri="{FF2B5EF4-FFF2-40B4-BE49-F238E27FC236}">
                <a16:creationId xmlns:a16="http://schemas.microsoft.com/office/drawing/2014/main" id="{249074FD-0711-4FCA-841F-F581439A9A6B}"/>
              </a:ext>
            </a:extLst>
          </p:cNvPr>
          <p:cNvSpPr>
            <a:spLocks noGrp="1"/>
          </p:cNvSpPr>
          <p:nvPr>
            <p:ph type="title"/>
          </p:nvPr>
        </p:nvSpPr>
        <p:spPr>
          <a:xfrm>
            <a:off x="560067" y="704227"/>
            <a:ext cx="3841639" cy="4064996"/>
          </a:xfrm>
        </p:spPr>
        <p:txBody>
          <a:bodyPr vert="horz" lIns="109728" tIns="54864" rIns="109728" bIns="54864" rtlCol="0" anchor="b">
            <a:normAutofit/>
          </a:bodyPr>
          <a:lstStyle/>
          <a:p>
            <a:pPr algn="r"/>
            <a:r>
              <a:rPr lang="el" sz="4800">
                <a:solidFill>
                  <a:srgbClr val="FFFFFF"/>
                </a:solidFill>
              </a:rPr>
              <a:t>Αποτροπή απώλειας δεδομένων (DLP)</a:t>
            </a:r>
          </a:p>
        </p:txBody>
      </p:sp>
      <p:sp>
        <p:nvSpPr>
          <p:cNvPr id="4" name="Rechteck 3">
            <a:extLst>
              <a:ext uri="{FF2B5EF4-FFF2-40B4-BE49-F238E27FC236}">
                <a16:creationId xmlns:a16="http://schemas.microsoft.com/office/drawing/2014/main" id="{1AB3F6F5-1E61-4297-A845-468EDB6DB2E8}"/>
              </a:ext>
            </a:extLst>
          </p:cNvPr>
          <p:cNvSpPr/>
          <p:nvPr/>
        </p:nvSpPr>
        <p:spPr>
          <a:xfrm>
            <a:off x="5772312" y="779377"/>
            <a:ext cx="7866416" cy="6655256"/>
          </a:xfrm>
          <a:prstGeom prst="rect">
            <a:avLst/>
          </a:prstGeom>
        </p:spPr>
        <p:txBody>
          <a:bodyPr vert="horz" lIns="109728" tIns="54864" rIns="109728" bIns="54864" rtlCol="0" anchor="ctr">
            <a:normAutofit lnSpcReduction="10000"/>
          </a:bodyPr>
          <a:lstStyle/>
          <a:p>
            <a:pPr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Επισημαίνει τον έγκαιρο εντοπισμό προσπαθειών διείσδυσης δεδομένων από έναν εμπιστευτικό χρήστη. </a:t>
            </a:r>
          </a:p>
          <a:p>
            <a:pPr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Εκτελείται σε τρία βήματα: </a:t>
            </a:r>
          </a:p>
          <a:p>
            <a:pPr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α) Ανακάλυψη συστήματος: σάρωση συσκευών αποθήκευσης, καταγραφή ροής δεδομένων δικτύου και παρακολούθηση της συμπεριφοράς των χρηστών σε συσκευές τελικού σημείου. </a:t>
            </a:r>
          </a:p>
          <a:p>
            <a:pPr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β) Αναγνώριση εμπιστευτικών δεδομένων που διέρρευσαν: οι πληροφορίες που ανακαλύφθηκαν στο βήμα εντοπισμού συστήματος θα μπορούσαν να αναγνωριστούν εάν πρόκειται για μυστικές πληροφορίες χρησιμοποιώντας τεχνικές όπως αντιστοίχιση λέξεων-κλειδιών, κανονικές εκφράσεις ή κατακερματισμό δακτυλικών αποτυπωμάτων. </a:t>
            </a:r>
          </a:p>
          <a:p>
            <a:pPr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γ) Επιβολή πολιτικής οργανισμού: αυτό το βήμα αποτρέπει οποιαδήποτε ενέργεια που θα μπορούσε να προκαλέσει οποιαδήποτε παραβίαση ασφαλείας στα αναγνωρισμένα εμπιστευτικά δεδομένα στο προηγούμενο βήμα.</a:t>
            </a:r>
          </a:p>
          <a:p>
            <a:pPr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r>
              <a:rPr lang="el" sz="2040">
                <a:solidFill>
                  <a:prstClr val="black"/>
                </a:solidFill>
                <a:latin typeface="Calibri" panose="020F0502020204030204"/>
              </a:rPr>
              <a:t>+ Το πλεονέκτημα της χρήσης μιας προσέγγισης πρόληψης απώλειας δεδομένων είναι ότι μπορούμε να τη χρησιμοποιήσουμε για την προστασία τριών τύπων ή τμημάτων δεδομένων σε έναν οργανισμό, ανάλογα με τις επιχειρηματικές ανάγκες. Αυτοί οι τύποι είναι (i) δεδομένα σε ηρεμία (ii) δεδομένα σε κίνηση (iii) δεδομένα σε χρήση.</a:t>
            </a:r>
          </a:p>
        </p:txBody>
      </p:sp>
      <p:grpSp>
        <p:nvGrpSpPr>
          <p:cNvPr id="2" name="Group 1">
            <a:extLst>
              <a:ext uri="{FF2B5EF4-FFF2-40B4-BE49-F238E27FC236}">
                <a16:creationId xmlns:a16="http://schemas.microsoft.com/office/drawing/2014/main" id="{543D7835-9241-ACC0-A192-5AEC41BE870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F3A9B28-F288-4765-AEFE-0978D1454C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33E3AE5-9ECB-8927-FCF5-9691BA8D08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4811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Μια στοίβα εφημερίδων">
            <a:extLst>
              <a:ext uri="{FF2B5EF4-FFF2-40B4-BE49-F238E27FC236}">
                <a16:creationId xmlns:a16="http://schemas.microsoft.com/office/drawing/2014/main" id="{6922E5D1-FEA2-1094-D289-910ECA737787}"/>
              </a:ext>
            </a:extLst>
          </p:cNvPr>
          <p:cNvPicPr>
            <a:picLocks noChangeAspect="1"/>
          </p:cNvPicPr>
          <p:nvPr/>
        </p:nvPicPr>
        <p:blipFill>
          <a:blip r:embed="rId2"/>
          <a:srcRect t="18738" b="2591"/>
          <a:stretch>
            <a:fillRect/>
          </a:stretch>
        </p:blipFill>
        <p:spPr>
          <a:xfrm>
            <a:off x="-3656" y="12"/>
            <a:ext cx="14630399" cy="8229588"/>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91B31E9-0104-2A7A-6344-04FCD7664552}"/>
              </a:ext>
            </a:extLst>
          </p:cNvPr>
          <p:cNvSpPr>
            <a:spLocks noGrp="1"/>
          </p:cNvSpPr>
          <p:nvPr>
            <p:ph type="title"/>
          </p:nvPr>
        </p:nvSpPr>
        <p:spPr>
          <a:xfrm>
            <a:off x="1316736" y="390660"/>
            <a:ext cx="12070080" cy="4289734"/>
          </a:xfrm>
          <a:effectLst>
            <a:outerShdw blurRad="50800" dist="38100" dir="2700000" algn="tl" rotWithShape="0">
              <a:prstClr val="black">
                <a:alpha val="40000"/>
              </a:prstClr>
            </a:outerShdw>
          </a:effectLst>
        </p:spPr>
        <p:txBody>
          <a:bodyPr vert="horz" lIns="109728" tIns="54864" rIns="109728" bIns="54864" rtlCol="0" anchor="b">
            <a:normAutofit/>
          </a:bodyPr>
          <a:lstStyle/>
          <a:p>
            <a:pPr algn="ctr"/>
            <a:r>
              <a:rPr lang="el" sz="6240">
                <a:solidFill>
                  <a:srgbClr val="FFFFFF"/>
                </a:solidFill>
              </a:rPr>
              <a:t>Νέα Νέα!!</a:t>
            </a:r>
          </a:p>
        </p:txBody>
      </p:sp>
    </p:spTree>
    <p:extLst>
      <p:ext uri="{BB962C8B-B14F-4D97-AF65-F5344CB8AC3E}">
        <p14:creationId xmlns:p14="http://schemas.microsoft.com/office/powerpoint/2010/main" val="142968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2" name="Titel 1">
            <a:extLst>
              <a:ext uri="{FF2B5EF4-FFF2-40B4-BE49-F238E27FC236}">
                <a16:creationId xmlns:a16="http://schemas.microsoft.com/office/drawing/2014/main" id="{4773F8D5-F952-467D-ACB2-7E8AA40C93A9}"/>
              </a:ext>
            </a:extLst>
          </p:cNvPr>
          <p:cNvSpPr>
            <a:spLocks noGrp="1"/>
          </p:cNvSpPr>
          <p:nvPr>
            <p:ph type="title"/>
          </p:nvPr>
        </p:nvSpPr>
        <p:spPr>
          <a:xfrm>
            <a:off x="1005840" y="803910"/>
            <a:ext cx="5410735" cy="1590676"/>
          </a:xfrm>
        </p:spPr>
        <p:txBody>
          <a:bodyPr anchor="b">
            <a:normAutofit/>
          </a:bodyPr>
          <a:lstStyle/>
          <a:p>
            <a:pPr algn="r"/>
            <a:r>
              <a:rPr lang="el">
                <a:solidFill>
                  <a:schemeClr val="bg1"/>
                </a:solidFill>
              </a:rPr>
              <a:t>Σύστημα Ελέγχου Πρόσβασης</a:t>
            </a:r>
            <a:endParaRPr lang="de-DE">
              <a:solidFill>
                <a:schemeClr val="bg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38717122-0078-4917-A22F-F8764FB45C2D}"/>
              </a:ext>
            </a:extLst>
          </p:cNvPr>
          <p:cNvSpPr>
            <a:spLocks noGrp="1"/>
          </p:cNvSpPr>
          <p:nvPr>
            <p:ph idx="1"/>
          </p:nvPr>
        </p:nvSpPr>
        <p:spPr>
          <a:xfrm>
            <a:off x="1671201" y="2878748"/>
            <a:ext cx="11287999" cy="4231373"/>
          </a:xfrm>
        </p:spPr>
        <p:txBody>
          <a:bodyPr>
            <a:normAutofit/>
          </a:bodyPr>
          <a:lstStyle/>
          <a:p>
            <a:r>
              <a:rPr lang="el" sz="2400">
                <a:solidFill>
                  <a:schemeClr val="bg1"/>
                </a:solidFill>
              </a:rPr>
              <a:t>Περιλαμβάνει την εκχώρηση σε υποκείμενα (έλεγχος ταυτότητας) δικαιωμάτων σε αντικείμενα (εξουσιοδότηση). Υπάρχουν διάφοροι τύποι κανόνων που βασίζονται σε αρχές, όπως η εκχώρηση ελάχιστων προνομίων, η κλιμάκωση προνομίων ή η απομόνωση. </a:t>
            </a:r>
          </a:p>
          <a:p>
            <a:r>
              <a:rPr lang="el" sz="2400">
                <a:solidFill>
                  <a:schemeClr val="bg1"/>
                </a:solidFill>
              </a:rPr>
              <a:t>Ανεξάρτητα από το μοντέλο που εφαρμόζεται, Έλεγχος πρόσβασης βάσει ρόλων (RBAC), Υποχρεωτικός έλεγχος πρόσβασης (MAC) ή Διακριτικός έλεγχος πρόσβασης (DAC), ένας εσωτερικός χρήστης είναι ένας ειδικός τύπος χρήστη που χρησιμοποιεί στοιχεία ελέγχου πρόσβασης σε ένα σύστημα. Μπορεί εύκολα να τα παρακάμψει, να τα καταχραστεί και κατόπιν να συμπεριφερθεί κακόβουλα για τους δικούς του σκοπούς και συμφέροντα.</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6F163DFA-9836-5E90-2865-AFF8A04063E1}"/>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E272E5D-1B4A-56DE-7B25-97404F1CFE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610D3E9-F5F1-6828-CE31-4ABF60565C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65318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AA923816-23B7-491C-8F1B-AC50DB8E67CE}"/>
              </a:ext>
            </a:extLst>
          </p:cNvPr>
          <p:cNvSpPr>
            <a:spLocks noGrp="1"/>
          </p:cNvSpPr>
          <p:nvPr>
            <p:ph type="title"/>
          </p:nvPr>
        </p:nvSpPr>
        <p:spPr>
          <a:xfrm>
            <a:off x="1005841" y="538465"/>
            <a:ext cx="5649205" cy="1470780"/>
          </a:xfrm>
        </p:spPr>
        <p:txBody>
          <a:bodyPr anchor="b">
            <a:normAutofit/>
          </a:bodyPr>
          <a:lstStyle/>
          <a:p>
            <a:r>
              <a:rPr lang="el" sz="4560">
                <a:solidFill>
                  <a:schemeClr val="bg1"/>
                </a:solidFill>
              </a:rPr>
              <a:t>Μέλι-κουπόνι</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AA4EA14-8A56-4D47-92C7-1135F5180B49}"/>
              </a:ext>
            </a:extLst>
          </p:cNvPr>
          <p:cNvSpPr>
            <a:spLocks noGrp="1"/>
          </p:cNvSpPr>
          <p:nvPr>
            <p:ph idx="1"/>
          </p:nvPr>
        </p:nvSpPr>
        <p:spPr>
          <a:xfrm>
            <a:off x="1077323" y="2291030"/>
            <a:ext cx="5503816" cy="4377252"/>
          </a:xfrm>
        </p:spPr>
        <p:txBody>
          <a:bodyPr>
            <a:normAutofit fontScale="92500"/>
          </a:bodyPr>
          <a:lstStyle/>
          <a:p>
            <a:r>
              <a:rPr lang="el" sz="1320">
                <a:solidFill>
                  <a:schemeClr val="bg1"/>
                </a:solidFill>
              </a:rPr>
              <a:t>Το honey-token είναι μια μέθοδος που χρησιμοποιείται για την προσέλκυση κακόβουλων εμπιστευτικών πληροφοριών και βοηθά στον εντοπισμό, τον εντοπισμό και την επιβεβαίωση μιας κακόβουλης εσωτερικής απειλής. Επιπλέον, μπορεί να είναι αποτελεσματικό στη σύλληψη εμπιστευτικών πληροφοριών που κατασκοπεύουν ένα δίκτυο. </a:t>
            </a:r>
          </a:p>
          <a:p>
            <a:r>
              <a:rPr lang="el" sz="1320">
                <a:solidFill>
                  <a:schemeClr val="bg1"/>
                </a:solidFill>
              </a:rPr>
              <a:t>Θα μπορούσε να είναι οποιαδήποτε διαδραστική ψηφιακή οντότητα, όπως ένα έγγραφο του Microsoft Office, αντί για μια συσκευή υλικού ή λογισμικό. Η κύρια ιδέα είναι ότι κανείς δεν πρέπει να αλληλεπιδρά με την παγίδα και οποιαδήποτε αλληλεπίδραση με την ψηφιακή οντότητα θα υποδεικνύει στον διαχειριστή ασφαλείας ότι θα μπορούσε να υπάρχει απειλή κακόβουλου εσωτερικού. </a:t>
            </a:r>
          </a:p>
          <a:p>
            <a:r>
              <a:rPr lang="el" sz="1320">
                <a:solidFill>
                  <a:schemeClr val="bg1"/>
                </a:solidFill>
              </a:rPr>
              <a:t>Για παράδειγμα, εάν η γενική διεύθυνση (GM) μιας εταιρείας υποψιάζεται ότι ένα από τα μέλη του προσωπικού πληροφορικής της ελέγχει τα email της, λόγω του γεγονότος ότι ένας υπάλληλος πληροφορικής έχει πλήρη εξουσιοδότηση πρόσβασης σε email, τότε θα μπορούσε να χρησιμοποιήσει την προσέγγιση honey-token για να δημιουργήσει ένα email στον GM (Βλ. Εικόνα 2). Αυτό το μήνυμα ηλεκτρονικού ταχυδρομείου θα πρέπει να περιέχει ενδιαφέρουσες πληροφορίες, ώστε να προσελκύει έναν εμπιστευτικό χρήστη. Στη συνέχεια, αυτό το honey-token οδηγεί τον χρήστη να χρησιμοποιήσει ένα όνομα χρήστη και έναν κωδικό πρόσβασης μέσα στο email για να αποκτήσει πρόσβαση στο honey-token, καθώς κανείς άλλος δεν έχει αυτό το όνομα χρήστη και αυτόν τον κωδικό πρόσβασης. Όταν ένας κακόβουλος εσωτερικός χρήστης αποκτά πρόσβαση στη διεύθυνση URL, εμπιστευτικές πληροφορίες, όπως η διεύθυνση IP, το όνομα της συσκευής και το όνομα τομέα χρήστη, θα αποστέλλονται στην ομάδα ασφάλειας πληροφορικής για την αντιμετώπιση αυτής της παραβίασης.</a:t>
            </a:r>
            <a:endParaRPr lang="de-DE" sz="132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38804C7-42BA-4FAA-BE0C-7B9146A331A1}"/>
              </a:ext>
            </a:extLst>
          </p:cNvPr>
          <p:cNvPicPr>
            <a:picLocks noChangeAspect="1"/>
          </p:cNvPicPr>
          <p:nvPr/>
        </p:nvPicPr>
        <p:blipFill>
          <a:blip r:embed="rId3"/>
          <a:stretch>
            <a:fillRect/>
          </a:stretch>
        </p:blipFill>
        <p:spPr>
          <a:xfrm>
            <a:off x="7830544" y="2847031"/>
            <a:ext cx="6799856" cy="2535538"/>
          </a:xfrm>
          <a:prstGeom prst="rect">
            <a:avLst/>
          </a:prstGeom>
        </p:spPr>
      </p:pic>
      <p:grpSp>
        <p:nvGrpSpPr>
          <p:cNvPr id="5" name="Group 4">
            <a:extLst>
              <a:ext uri="{FF2B5EF4-FFF2-40B4-BE49-F238E27FC236}">
                <a16:creationId xmlns:a16="http://schemas.microsoft.com/office/drawing/2014/main" id="{C9122F28-4849-926F-E221-E0B097532A8C}"/>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CFF63802-7D21-D4C9-E3B0-675F40C2FE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58619BA-995B-7560-9BD7-CFC91D9442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93871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5F53D-DD98-405F-9283-11C05AAC7067}"/>
              </a:ext>
            </a:extLst>
          </p:cNvPr>
          <p:cNvSpPr>
            <a:spLocks noGrp="1"/>
          </p:cNvSpPr>
          <p:nvPr>
            <p:ph type="title"/>
          </p:nvPr>
        </p:nvSpPr>
        <p:spPr>
          <a:xfrm>
            <a:off x="914402" y="6088829"/>
            <a:ext cx="12131039" cy="717638"/>
          </a:xfrm>
        </p:spPr>
        <p:txBody>
          <a:bodyPr vert="horz" lIns="109728" tIns="54864" rIns="109728" bIns="54864" rtlCol="0" anchor="ctr">
            <a:normAutofit fontScale="90000"/>
          </a:bodyPr>
          <a:lstStyle/>
          <a:p>
            <a:r>
              <a:rPr lang="el" sz="4320"/>
              <a:t>Πλεονεκτήματα και μειονεκτήματα των τεχνικών μέτρων</a:t>
            </a:r>
          </a:p>
        </p:txBody>
      </p:sp>
      <p:sp>
        <p:nvSpPr>
          <p:cNvPr id="9" name="Rectangle 8">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4630400" cy="5268304"/>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Inhaltsplatzhalter 3">
            <a:extLst>
              <a:ext uri="{FF2B5EF4-FFF2-40B4-BE49-F238E27FC236}">
                <a16:creationId xmlns:a16="http://schemas.microsoft.com/office/drawing/2014/main" id="{7BD3CA58-4826-43F0-9C73-4F48828D7F7B}"/>
              </a:ext>
            </a:extLst>
          </p:cNvPr>
          <p:cNvPicPr>
            <a:picLocks noGrp="1" noChangeAspect="1"/>
          </p:cNvPicPr>
          <p:nvPr>
            <p:ph idx="1"/>
          </p:nvPr>
        </p:nvPicPr>
        <p:blipFill>
          <a:blip r:embed="rId3"/>
          <a:stretch>
            <a:fillRect/>
          </a:stretch>
        </p:blipFill>
        <p:spPr>
          <a:xfrm>
            <a:off x="1255150" y="596352"/>
            <a:ext cx="12152430" cy="4071064"/>
          </a:xfrm>
          <a:prstGeom prst="rect">
            <a:avLst/>
          </a:prstGeom>
        </p:spPr>
      </p:pic>
      <p:cxnSp>
        <p:nvCxnSpPr>
          <p:cNvPr id="11" name="Straight Connector 10">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170" y="5773820"/>
            <a:ext cx="88432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8098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F28193C-CEBA-4ABA-85EF-94B586324350}"/>
              </a:ext>
            </a:extLst>
          </p:cNvPr>
          <p:cNvPicPr>
            <a:picLocks noChangeAspect="1"/>
          </p:cNvPicPr>
          <p:nvPr/>
        </p:nvPicPr>
        <p:blipFill>
          <a:blip r:embed="rId3"/>
          <a:stretch>
            <a:fillRect/>
          </a:stretch>
        </p:blipFill>
        <p:spPr>
          <a:xfrm>
            <a:off x="976270" y="603423"/>
            <a:ext cx="10329412" cy="6753847"/>
          </a:xfrm>
          <a:prstGeom prst="rect">
            <a:avLst/>
          </a:prstGeom>
        </p:spPr>
      </p:pic>
      <p:sp>
        <p:nvSpPr>
          <p:cNvPr id="5" name="Textfeld 4">
            <a:extLst>
              <a:ext uri="{FF2B5EF4-FFF2-40B4-BE49-F238E27FC236}">
                <a16:creationId xmlns:a16="http://schemas.microsoft.com/office/drawing/2014/main" id="{1C91B546-E208-4269-9A96-B7579929CF3F}"/>
              </a:ext>
            </a:extLst>
          </p:cNvPr>
          <p:cNvSpPr txBox="1"/>
          <p:nvPr/>
        </p:nvSpPr>
        <p:spPr>
          <a:xfrm>
            <a:off x="12092551" y="7619316"/>
            <a:ext cx="2499274" cy="424732"/>
          </a:xfrm>
          <a:prstGeom prst="rect">
            <a:avLst/>
          </a:prstGeom>
          <a:noFill/>
        </p:spPr>
        <p:txBody>
          <a:bodyPr wrap="none" rtlCol="0">
            <a:spAutoFit/>
          </a:bodyPr>
          <a:lstStyle/>
          <a:p>
            <a:pPr defTabSz="1097280"/>
            <a:r>
              <a:rPr lang="el" sz="2160" err="1">
                <a:solidFill>
                  <a:prstClr val="black"/>
                </a:solidFill>
                <a:latin typeface="Calibri" panose="020F0502020204030204"/>
              </a:rPr>
              <a:t>Greitzer et al. (2019)</a:t>
            </a:r>
          </a:p>
        </p:txBody>
      </p:sp>
      <p:sp>
        <p:nvSpPr>
          <p:cNvPr id="6" name="Ellipse 5">
            <a:extLst>
              <a:ext uri="{FF2B5EF4-FFF2-40B4-BE49-F238E27FC236}">
                <a16:creationId xmlns:a16="http://schemas.microsoft.com/office/drawing/2014/main" id="{5894AE55-2B41-45ED-80B8-7EFF3A8B07FB}"/>
              </a:ext>
            </a:extLst>
          </p:cNvPr>
          <p:cNvSpPr/>
          <p:nvPr/>
        </p:nvSpPr>
        <p:spPr>
          <a:xfrm>
            <a:off x="7061057" y="1349654"/>
            <a:ext cx="3119933" cy="33028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648636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0C2DA-8AD7-4FF5-A6DA-3B8787F57194}"/>
              </a:ext>
            </a:extLst>
          </p:cNvPr>
          <p:cNvSpPr>
            <a:spLocks noGrp="1"/>
          </p:cNvSpPr>
          <p:nvPr>
            <p:ph type="title"/>
          </p:nvPr>
        </p:nvSpPr>
        <p:spPr/>
        <p:txBody>
          <a:bodyPr/>
          <a:lstStyle/>
          <a:p>
            <a:r>
              <a:rPr lang="el"/>
              <a:t>Μη τεχνικές προσεγγίσεις</a:t>
            </a:r>
            <a:endParaRPr lang="de-DE"/>
          </a:p>
        </p:txBody>
      </p:sp>
      <p:sp>
        <p:nvSpPr>
          <p:cNvPr id="3" name="Inhaltsplatzhalter 2">
            <a:extLst>
              <a:ext uri="{FF2B5EF4-FFF2-40B4-BE49-F238E27FC236}">
                <a16:creationId xmlns:a16="http://schemas.microsoft.com/office/drawing/2014/main" id="{FDFC5FBD-56A5-49BC-BB06-5024F5AA37C0}"/>
              </a:ext>
            </a:extLst>
          </p:cNvPr>
          <p:cNvSpPr>
            <a:spLocks noGrp="1"/>
          </p:cNvSpPr>
          <p:nvPr>
            <p:ph idx="1"/>
          </p:nvPr>
        </p:nvSpPr>
        <p:spPr>
          <a:xfrm>
            <a:off x="1005840" y="2190751"/>
            <a:ext cx="12618720" cy="3273704"/>
          </a:xfrm>
        </p:spPr>
        <p:txBody>
          <a:bodyPr>
            <a:normAutofit fontScale="92500" lnSpcReduction="10000"/>
          </a:bodyPr>
          <a:lstStyle/>
          <a:p>
            <a:r>
              <a:rPr lang="el"/>
              <a:t>Έχει φανεί ότι οι μυημένοι καταφέρνουν να αποφύγουν τους τεχνικούς ελέγχους τουλάχιστον στη φάση της πρόβλεψης. </a:t>
            </a:r>
          </a:p>
          <a:p>
            <a:r>
              <a:rPr lang="el"/>
              <a:t>Αυτό αποτελεί απόδειξη ότι οι εσωτερικές απειλές πρέπει επίσης να αντιμετωπίζονται από διαφορετικές οπτικές γωνίες, όπως μέσω της πρόβλεψης, της εκπαίδευσης, της ευαισθητοποίησης και των κατάλληλων πολιτικών ασφάλειας.</a:t>
            </a:r>
          </a:p>
          <a:p>
            <a:pPr marL="0" indent="0">
              <a:buNone/>
            </a:pPr>
            <a:r>
              <a:rPr lang="el" b="1"/>
              <a:t>Πρόβλεψη Ψυχολογίας</a:t>
            </a:r>
            <a:endParaRPr lang="de-DE" b="1"/>
          </a:p>
        </p:txBody>
      </p:sp>
      <p:grpSp>
        <p:nvGrpSpPr>
          <p:cNvPr id="4" name="Gruppieren 3">
            <a:extLst>
              <a:ext uri="{FF2B5EF4-FFF2-40B4-BE49-F238E27FC236}">
                <a16:creationId xmlns:a16="http://schemas.microsoft.com/office/drawing/2014/main" id="{0A6BBA96-E425-408C-8AB5-9EDF8E82CA8B}"/>
              </a:ext>
            </a:extLst>
          </p:cNvPr>
          <p:cNvGrpSpPr/>
          <p:nvPr/>
        </p:nvGrpSpPr>
        <p:grpSpPr>
          <a:xfrm>
            <a:off x="6956755" y="5626379"/>
            <a:ext cx="5552237" cy="1917032"/>
            <a:chOff x="1636776" y="2048256"/>
            <a:chExt cx="4626864" cy="1597527"/>
          </a:xfrm>
        </p:grpSpPr>
        <p:sp>
          <p:nvSpPr>
            <p:cNvPr id="5" name="Textfeld 4">
              <a:extLst>
                <a:ext uri="{FF2B5EF4-FFF2-40B4-BE49-F238E27FC236}">
                  <a16:creationId xmlns:a16="http://schemas.microsoft.com/office/drawing/2014/main" id="{DF78AFE5-CFC8-4AA7-AEEF-1127B0086B8E}"/>
                </a:ext>
              </a:extLst>
            </p:cNvPr>
            <p:cNvSpPr txBox="1"/>
            <p:nvPr/>
          </p:nvSpPr>
          <p:spPr>
            <a:xfrm>
              <a:off x="1636776" y="2331720"/>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el" sz="2160" b="1">
                  <a:solidFill>
                    <a:prstClr val="black"/>
                  </a:solidFill>
                  <a:latin typeface="Calibri" panose="020F0502020204030204"/>
                </a:rPr>
                <a:t>Κράτος</a:t>
              </a:r>
            </a:p>
          </p:txBody>
        </p:sp>
        <p:sp>
          <p:nvSpPr>
            <p:cNvPr id="6" name="Textfeld 5">
              <a:extLst>
                <a:ext uri="{FF2B5EF4-FFF2-40B4-BE49-F238E27FC236}">
                  <a16:creationId xmlns:a16="http://schemas.microsoft.com/office/drawing/2014/main" id="{9603CF32-1485-4DA9-8CB0-D68FE43FC6A3}"/>
                </a:ext>
              </a:extLst>
            </p:cNvPr>
            <p:cNvSpPr txBox="1"/>
            <p:nvPr/>
          </p:nvSpPr>
          <p:spPr>
            <a:xfrm>
              <a:off x="1636776" y="2953512"/>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el" sz="2160" b="1" err="1">
                  <a:solidFill>
                    <a:prstClr val="black"/>
                  </a:solidFill>
                  <a:latin typeface="Calibri" panose="020F0502020204030204"/>
                </a:rPr>
                <a:t>Η ΣΥΜΠΕΡΙΦΟΡΑ</a:t>
              </a:r>
              <a:endParaRPr lang="de-DE" sz="2160" b="1">
                <a:solidFill>
                  <a:prstClr val="black"/>
                </a:solidFill>
                <a:latin typeface="Calibri" panose="020F0502020204030204"/>
              </a:endParaRPr>
            </a:p>
          </p:txBody>
        </p:sp>
        <p:sp>
          <p:nvSpPr>
            <p:cNvPr id="7" name="Textfeld 6">
              <a:extLst>
                <a:ext uri="{FF2B5EF4-FFF2-40B4-BE49-F238E27FC236}">
                  <a16:creationId xmlns:a16="http://schemas.microsoft.com/office/drawing/2014/main" id="{C9FDB90E-A637-4266-8283-17205C9BE403}"/>
                </a:ext>
              </a:extLst>
            </p:cNvPr>
            <p:cNvSpPr txBox="1"/>
            <p:nvPr/>
          </p:nvSpPr>
          <p:spPr>
            <a:xfrm>
              <a:off x="4626864" y="2048256"/>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el" sz="2160" b="1">
                  <a:solidFill>
                    <a:prstClr val="black"/>
                  </a:solidFill>
                  <a:latin typeface="Calibri" panose="020F0502020204030204"/>
                </a:rPr>
                <a:t>Κίνητρο</a:t>
              </a:r>
            </a:p>
          </p:txBody>
        </p:sp>
        <p:sp>
          <p:nvSpPr>
            <p:cNvPr id="8" name="Textfeld 7">
              <a:extLst>
                <a:ext uri="{FF2B5EF4-FFF2-40B4-BE49-F238E27FC236}">
                  <a16:creationId xmlns:a16="http://schemas.microsoft.com/office/drawing/2014/main" id="{956C1631-C5D2-444D-BB66-E5E6D6CA8D8A}"/>
                </a:ext>
              </a:extLst>
            </p:cNvPr>
            <p:cNvSpPr txBox="1"/>
            <p:nvPr/>
          </p:nvSpPr>
          <p:spPr>
            <a:xfrm>
              <a:off x="4626864" y="2670048"/>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el" sz="2160" b="1" err="1">
                  <a:solidFill>
                    <a:prstClr val="black"/>
                  </a:solidFill>
                  <a:latin typeface="Calibri" panose="020F0502020204030204"/>
                </a:rPr>
                <a:t>Ευκαιρία</a:t>
              </a:r>
              <a:endParaRPr lang="de-DE" sz="2160" b="1">
                <a:solidFill>
                  <a:prstClr val="black"/>
                </a:solidFill>
                <a:latin typeface="Calibri" panose="020F0502020204030204"/>
              </a:endParaRPr>
            </a:p>
          </p:txBody>
        </p:sp>
        <p:sp>
          <p:nvSpPr>
            <p:cNvPr id="9" name="Textfeld 8">
              <a:extLst>
                <a:ext uri="{FF2B5EF4-FFF2-40B4-BE49-F238E27FC236}">
                  <a16:creationId xmlns:a16="http://schemas.microsoft.com/office/drawing/2014/main" id="{ED04E57A-72CD-4D3D-9096-3A5006444C67}"/>
                </a:ext>
              </a:extLst>
            </p:cNvPr>
            <p:cNvSpPr txBox="1"/>
            <p:nvPr/>
          </p:nvSpPr>
          <p:spPr>
            <a:xfrm>
              <a:off x="4626864" y="3291840"/>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el" sz="2160" b="1" err="1">
                  <a:solidFill>
                    <a:prstClr val="black"/>
                  </a:solidFill>
                  <a:latin typeface="Calibri" panose="020F0502020204030204"/>
                </a:rPr>
                <a:t>Δυνατότητα</a:t>
              </a:r>
              <a:endParaRPr lang="de-DE" sz="2160" b="1">
                <a:solidFill>
                  <a:prstClr val="black"/>
                </a:solidFill>
                <a:latin typeface="Calibri" panose="020F0502020204030204"/>
              </a:endParaRPr>
            </a:p>
          </p:txBody>
        </p:sp>
        <p:sp>
          <p:nvSpPr>
            <p:cNvPr id="10" name="Textfeld 9">
              <a:extLst>
                <a:ext uri="{FF2B5EF4-FFF2-40B4-BE49-F238E27FC236}">
                  <a16:creationId xmlns:a16="http://schemas.microsoft.com/office/drawing/2014/main" id="{32F23FDF-01B9-4516-9D2F-59FBD1E4EDC9}"/>
                </a:ext>
              </a:extLst>
            </p:cNvPr>
            <p:cNvSpPr txBox="1"/>
            <p:nvPr/>
          </p:nvSpPr>
          <p:spPr>
            <a:xfrm>
              <a:off x="3707892" y="2584180"/>
              <a:ext cx="484632"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el" sz="2160" b="1">
                  <a:solidFill>
                    <a:prstClr val="black"/>
                  </a:solidFill>
                  <a:latin typeface="Calibri" panose="020F0502020204030204"/>
                </a:rPr>
                <a:t>+</a:t>
              </a:r>
            </a:p>
          </p:txBody>
        </p:sp>
      </p:grpSp>
    </p:spTree>
    <p:custDataLst>
      <p:tags r:id="rId1"/>
    </p:custDataLst>
    <p:extLst>
      <p:ext uri="{BB962C8B-B14F-4D97-AF65-F5344CB8AC3E}">
        <p14:creationId xmlns:p14="http://schemas.microsoft.com/office/powerpoint/2010/main" val="2884767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ECFD2-978E-4D7B-9DB1-2810B066C784}"/>
              </a:ext>
            </a:extLst>
          </p:cNvPr>
          <p:cNvSpPr>
            <a:spLocks noGrp="1"/>
          </p:cNvSpPr>
          <p:nvPr>
            <p:ph type="title"/>
          </p:nvPr>
        </p:nvSpPr>
        <p:spPr>
          <a:xfrm>
            <a:off x="1005840" y="438151"/>
            <a:ext cx="12618720" cy="746912"/>
          </a:xfrm>
        </p:spPr>
        <p:txBody>
          <a:bodyPr>
            <a:normAutofit fontScale="90000"/>
          </a:bodyPr>
          <a:lstStyle/>
          <a:p>
            <a:r>
              <a:rPr lang="el"/>
              <a:t>Εκπαίδευση και ευαισθητοποίηση σε θέματα ασφάλειας</a:t>
            </a:r>
            <a:endParaRPr lang="de-DE"/>
          </a:p>
        </p:txBody>
      </p:sp>
      <p:sp>
        <p:nvSpPr>
          <p:cNvPr id="3" name="Inhaltsplatzhalter 2">
            <a:extLst>
              <a:ext uri="{FF2B5EF4-FFF2-40B4-BE49-F238E27FC236}">
                <a16:creationId xmlns:a16="http://schemas.microsoft.com/office/drawing/2014/main" id="{DA1A6767-3C82-4A5A-A26F-81ED2640F641}"/>
              </a:ext>
            </a:extLst>
          </p:cNvPr>
          <p:cNvSpPr>
            <a:spLocks noGrp="1"/>
          </p:cNvSpPr>
          <p:nvPr>
            <p:ph idx="1"/>
          </p:nvPr>
        </p:nvSpPr>
        <p:spPr>
          <a:xfrm>
            <a:off x="1005840" y="1443837"/>
            <a:ext cx="12618720" cy="5221606"/>
          </a:xfrm>
        </p:spPr>
        <p:txBody>
          <a:bodyPr>
            <a:normAutofit fontScale="77500" lnSpcReduction="20000"/>
          </a:bodyPr>
          <a:lstStyle/>
          <a:p>
            <a:pPr marL="0" indent="0">
              <a:buNone/>
            </a:pPr>
            <a:r>
              <a:rPr lang="el"/>
              <a:t> Οι εσωτερικές απειλές θα μπορούσαν να προληφθούν μέσω εξειδικευμένης εκπαίδευσης σχετικά με την ευαισθητοποίηση σε θέματα ασφάλειας, δίνοντας τη δέουσα έμφαση στην πτυχή των εσωτερικών απειλών που δεν είναι προμελετημένες. </a:t>
            </a:r>
          </a:p>
          <a:p>
            <a:r>
              <a:rPr lang="el"/>
              <a:t>Αυτός ο τύπος εκπαίδευσης μπορεί επίσης να περιλαμβάνει προσκεκλημένους ομιλητές, σεμινάρια στην τάξη, εργαστήρια μέσω Διαδικτύου, ενημερωμένη εισροή σχολίων από τον εσωτερικό ιστότοπο του οργανισμού, διευθύνσεις ηλεκτρονικού ταχυδρομείου και μέσα κοινωνικής δικτύωσης, ακόμη και έντυπα φυλλάδια. </a:t>
            </a:r>
          </a:p>
          <a:p>
            <a:r>
              <a:rPr lang="el"/>
              <a:t>Η ίδια η εκπαίδευση θα μπορούσε να κυμαίνεται από τυπικές οδηγίες αναφοράς περιστατικών και λογοδοσίας έως μέτρα επιπτώσεων και κυρώσεων, από την επεξεργασία ευαίσθητων δεδομένων έως την προστασία πνευματικών δικαιωμάτων, καθώς </a:t>
            </a:r>
            <a:r>
              <a:rPr lang="el">
                <a:solidFill>
                  <a:srgbClr val="C00000"/>
                </a:solidFill>
              </a:rPr>
              <a:t> και κόκκινες σημαίες εσωτερικών απειλών</a:t>
            </a:r>
            <a:r>
              <a:rPr lang="el"/>
              <a:t>, απάτη ψυχολογικής χειραγώγησης με σκοπό την εξαγωγή πολύτιμων πληροφοριών (κοινωνική μηχανική) και, τελευταίο αλλά όχι λιγότερο σημαντικό, ακούσια εκροή πληροφοριών.</a:t>
            </a:r>
          </a:p>
        </p:txBody>
      </p:sp>
      <p:sp>
        <p:nvSpPr>
          <p:cNvPr id="4" name="Textfeld 3">
            <a:extLst>
              <a:ext uri="{FF2B5EF4-FFF2-40B4-BE49-F238E27FC236}">
                <a16:creationId xmlns:a16="http://schemas.microsoft.com/office/drawing/2014/main" id="{6726CD0F-3CCD-4FB0-BE61-A4C3F3BA2C71}"/>
              </a:ext>
            </a:extLst>
          </p:cNvPr>
          <p:cNvSpPr txBox="1"/>
          <p:nvPr/>
        </p:nvSpPr>
        <p:spPr>
          <a:xfrm>
            <a:off x="3664915" y="6672945"/>
            <a:ext cx="8010144" cy="7571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097280"/>
            <a:r>
              <a:rPr lang="el" sz="2160" err="1">
                <a:solidFill>
                  <a:prstClr val="black"/>
                </a:solidFill>
                <a:latin typeface="Calibri" panose="020F0502020204030204"/>
              </a:rPr>
              <a:t>Διδάξτε στο προσωπικό τι επιτρέπεται – πώς να συμπεριφέρεται – ποιος είναι υπεύθυνος – τι να κάνει σε ύποπτες περιπτώσεις =&gt; επιπλέον αποτέλεσμα αποτροπής!</a:t>
            </a:r>
          </a:p>
        </p:txBody>
      </p:sp>
    </p:spTree>
    <p:custDataLst>
      <p:tags r:id="rId1"/>
    </p:custDataLst>
    <p:extLst>
      <p:ext uri="{BB962C8B-B14F-4D97-AF65-F5344CB8AC3E}">
        <p14:creationId xmlns:p14="http://schemas.microsoft.com/office/powerpoint/2010/main" val="172879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2" name="Titel 1">
            <a:extLst>
              <a:ext uri="{FF2B5EF4-FFF2-40B4-BE49-F238E27FC236}">
                <a16:creationId xmlns:a16="http://schemas.microsoft.com/office/drawing/2014/main" id="{942949C7-9E8A-4ECE-8D42-8362F47EEB66}"/>
              </a:ext>
            </a:extLst>
          </p:cNvPr>
          <p:cNvSpPr>
            <a:spLocks noGrp="1"/>
          </p:cNvSpPr>
          <p:nvPr>
            <p:ph type="title"/>
          </p:nvPr>
        </p:nvSpPr>
        <p:spPr>
          <a:xfrm>
            <a:off x="1005840" y="803910"/>
            <a:ext cx="5410735" cy="1590676"/>
          </a:xfrm>
        </p:spPr>
        <p:txBody>
          <a:bodyPr anchor="b">
            <a:normAutofit fontScale="90000"/>
          </a:bodyPr>
          <a:lstStyle/>
          <a:p>
            <a:pPr algn="r"/>
            <a:r>
              <a:rPr lang="el">
                <a:solidFill>
                  <a:schemeClr val="bg1"/>
                </a:solidFill>
              </a:rPr>
              <a:t>Πολιτική Ασφάλειας Πληροφοριών</a:t>
            </a:r>
            <a:endParaRPr lang="de-DE">
              <a:solidFill>
                <a:schemeClr val="bg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96F7332A-6CEF-4693-944A-78D92839ED7A}"/>
              </a:ext>
            </a:extLst>
          </p:cNvPr>
          <p:cNvSpPr>
            <a:spLocks noGrp="1"/>
          </p:cNvSpPr>
          <p:nvPr>
            <p:ph idx="1"/>
          </p:nvPr>
        </p:nvSpPr>
        <p:spPr>
          <a:xfrm>
            <a:off x="1671201" y="2878748"/>
            <a:ext cx="11287999" cy="4231373"/>
          </a:xfrm>
        </p:spPr>
        <p:txBody>
          <a:bodyPr>
            <a:normAutofit/>
          </a:bodyPr>
          <a:lstStyle/>
          <a:p>
            <a:r>
              <a:rPr lang="el" sz="2400">
                <a:solidFill>
                  <a:schemeClr val="bg1"/>
                </a:solidFill>
              </a:rPr>
              <a:t>Οι στρατηγικές προστασίας δεδομένων του οργανισμού επιβάλλουν ένα σύνολο κατευθυντήριων γραμμών που αποτελούν τον μηχανισμό ελέγχου που ρυθμίζει τον ίδιο τον οργανισμό μόλις προσδιορίσει πλήρως τους στόχους του. </a:t>
            </a:r>
          </a:p>
          <a:p>
            <a:r>
              <a:rPr lang="el" sz="2400">
                <a:solidFill>
                  <a:schemeClr val="bg1"/>
                </a:solidFill>
              </a:rPr>
              <a:t>Αυτές οι στρατηγικές παρουσιάζονται σε μια δήλωση όπου οι χειριστές εκφράζουν ρητά τις προσδοκίες τους σχετικά με έναν οργανισμό και τι αναμένεται να εκτελέσουν όσον αφορά την ασφάλεια των δεδομένων, συμπεριλαμβανομένης της κατάλληλης συμπεριφοράς και της αποδεκτής εργασιακής ηθικής εντός του οργανισμού. </a:t>
            </a:r>
          </a:p>
          <a:p>
            <a:r>
              <a:rPr lang="el" sz="2400">
                <a:solidFill>
                  <a:schemeClr val="bg1"/>
                </a:solidFill>
              </a:rPr>
              <a:t>Ωστόσο, πολύ συχνά οι χειριστές δεν συμμορφώνονται με τη στρατηγική ασφάλειας κυρίως για δύο βασικούς λόγους. Είτε η στρατηγική δεν είναι επαρκώς ανεπτυγμένη είτε οι φορείς εκμετάλλευσης δεν είναι πλήρως ενημερωμένοι για τη στρατηγική ασφάλειας. </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BF29170E-3D3C-469A-1D9F-0DEA58802184}"/>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AE259044-EABB-440F-51F1-7A61CACC1F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91CC7F7C-699D-819C-56CF-DDA4C6A4DB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95113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Ψηφιακό οικονομικό γράφημα">
            <a:extLst>
              <a:ext uri="{FF2B5EF4-FFF2-40B4-BE49-F238E27FC236}">
                <a16:creationId xmlns:a16="http://schemas.microsoft.com/office/drawing/2014/main" id="{FFB402F2-C49D-E41E-B214-B8C12FD4BE10}"/>
              </a:ext>
            </a:extLst>
          </p:cNvPr>
          <p:cNvPicPr>
            <a:picLocks noChangeAspect="1"/>
          </p:cNvPicPr>
          <p:nvPr/>
        </p:nvPicPr>
        <p:blipFill>
          <a:blip r:embed="rId3">
            <a:alphaModFix amt="40000"/>
          </a:blip>
          <a:srcRect/>
          <a:stretch/>
        </p:blipFill>
        <p:spPr>
          <a:xfrm>
            <a:off x="25" y="12"/>
            <a:ext cx="14630375" cy="8229588"/>
          </a:xfrm>
          <a:prstGeom prst="rect">
            <a:avLst/>
          </a:prstGeom>
        </p:spPr>
      </p:pic>
      <p:sp>
        <p:nvSpPr>
          <p:cNvPr id="2" name="Titel 1">
            <a:extLst>
              <a:ext uri="{FF2B5EF4-FFF2-40B4-BE49-F238E27FC236}">
                <a16:creationId xmlns:a16="http://schemas.microsoft.com/office/drawing/2014/main" id="{9820F810-0C2C-422D-AC33-02AE39CF5071}"/>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Υβριδικό μοντέλο πρόβλεψης εσωτερικών απειλών</a:t>
            </a:r>
            <a:endParaRPr lang="de-DE" sz="6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EA7D3BC0-E649-424D-BCDA-C33562A11E12}"/>
              </a:ext>
            </a:extLst>
          </p:cNvPr>
          <p:cNvSpPr>
            <a:spLocks noGrp="1"/>
          </p:cNvSpPr>
          <p:nvPr>
            <p:ph idx="1"/>
          </p:nvPr>
        </p:nvSpPr>
        <p:spPr>
          <a:xfrm>
            <a:off x="1009498" y="4202582"/>
            <a:ext cx="12607747" cy="3204058"/>
          </a:xfrm>
        </p:spPr>
        <p:txBody>
          <a:bodyPr>
            <a:normAutofit/>
          </a:bodyPr>
          <a:lstStyle/>
          <a:p>
            <a:r>
              <a:rPr lang="el" sz="2400">
                <a:solidFill>
                  <a:schemeClr val="bg1"/>
                </a:solidFill>
              </a:rPr>
              <a:t>Τα προαναφερθέντα τεχνικά και μη τεχνικά μέτρα μετριασμού μπορούν επίσης να συνδυαστούν σε μια υβριδική προσέγγιση. </a:t>
            </a:r>
          </a:p>
          <a:p>
            <a:r>
              <a:rPr lang="el" sz="2400">
                <a:solidFill>
                  <a:schemeClr val="bg1"/>
                </a:solidFill>
              </a:rPr>
              <a:t>Αναλύστε την κακή συμπεριφορά σε συστήματα δεδομένων την πραγματική στιγμή εμφάνισης με βάση δεδομένα που έχουν συγκεντρωθεί από Honeypots, Συστήματα Ανίχνευσης Εισβολών και κλήσεις συστήματος. </a:t>
            </a:r>
          </a:p>
          <a:p>
            <a:r>
              <a:rPr lang="el" sz="2400">
                <a:solidFill>
                  <a:schemeClr val="bg1"/>
                </a:solidFill>
              </a:rPr>
              <a:t>Στη συνέχεια, εισάγονται στην ανάλυση ζητήματα ψυχολογικού προφίλ, ο σκοπός του συστήματος και η πολυπλοκότητα και η επιδεξιότητα του χειριστή.</a:t>
            </a:r>
          </a:p>
        </p:txBody>
      </p:sp>
      <p:grpSp>
        <p:nvGrpSpPr>
          <p:cNvPr id="4" name="Group 3">
            <a:extLst>
              <a:ext uri="{FF2B5EF4-FFF2-40B4-BE49-F238E27FC236}">
                <a16:creationId xmlns:a16="http://schemas.microsoft.com/office/drawing/2014/main" id="{B3F67811-49F5-C6F9-B3D5-01FC77CB5D35}"/>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23B6C193-FD02-49E1-DB40-245F20B857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12D66ED-23D4-1D05-7327-5F2EDBC675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098828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2" name="Titel 1">
            <a:extLst>
              <a:ext uri="{FF2B5EF4-FFF2-40B4-BE49-F238E27FC236}">
                <a16:creationId xmlns:a16="http://schemas.microsoft.com/office/drawing/2014/main" id="{13EEB99C-B566-44F1-A8A0-7A75ABC91CF9}"/>
              </a:ext>
            </a:extLst>
          </p:cNvPr>
          <p:cNvSpPr>
            <a:spLocks noGrp="1"/>
          </p:cNvSpPr>
          <p:nvPr>
            <p:ph type="title"/>
          </p:nvPr>
        </p:nvSpPr>
        <p:spPr>
          <a:xfrm>
            <a:off x="1005840" y="803910"/>
            <a:ext cx="5410735" cy="1590676"/>
          </a:xfrm>
        </p:spPr>
        <p:txBody>
          <a:bodyPr anchor="b">
            <a:normAutofit/>
          </a:bodyPr>
          <a:lstStyle/>
          <a:p>
            <a:pPr algn="r"/>
            <a:r>
              <a:rPr lang="el">
                <a:solidFill>
                  <a:schemeClr val="bg1"/>
                </a:solidFill>
              </a:rPr>
              <a:t>Το καλύτερο και των δύο κόσμων</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86AA50B-878E-454E-A105-6A17D4C1945F}"/>
              </a:ext>
            </a:extLst>
          </p:cNvPr>
          <p:cNvSpPr>
            <a:spLocks noGrp="1"/>
          </p:cNvSpPr>
          <p:nvPr>
            <p:ph idx="1"/>
          </p:nvPr>
        </p:nvSpPr>
        <p:spPr>
          <a:xfrm>
            <a:off x="1671201" y="2878748"/>
            <a:ext cx="11287999" cy="4231373"/>
          </a:xfrm>
        </p:spPr>
        <p:txBody>
          <a:bodyPr>
            <a:normAutofit/>
          </a:bodyPr>
          <a:lstStyle/>
          <a:p>
            <a:r>
              <a:rPr lang="el" sz="2400">
                <a:solidFill>
                  <a:schemeClr val="bg1"/>
                </a:solidFill>
              </a:rPr>
              <a:t>Σε πρακτικό επίπεδο, εφαρμόζονται αναλύσεις συμπεριφοράς χρηστών (UBA) που εντοπίζουν ύποπτες δραστηριότητες δικτύου και λύσεις διαχείρισης προνομιακής πρόσβασης (PAM), μαζί με άλλα μέτρα που στοχεύουν στην εκπαίδευση και την ευαισθητοποίηση.</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5F0112EA-21DD-2221-0620-6EF6E6722D16}"/>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927F6FF4-6928-A229-370F-5D764D401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A7934804-B9E6-DB4E-8D64-88C4B7D44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56354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256D0928-F40D-4BDF-8E7F-B7695B0084E7}"/>
              </a:ext>
            </a:extLst>
          </p:cNvPr>
          <p:cNvSpPr>
            <a:spLocks noGrp="1"/>
          </p:cNvSpPr>
          <p:nvPr>
            <p:ph type="title"/>
          </p:nvPr>
        </p:nvSpPr>
        <p:spPr>
          <a:xfrm>
            <a:off x="1216969" y="1740786"/>
            <a:ext cx="4718436" cy="4748028"/>
          </a:xfrm>
        </p:spPr>
        <p:txBody>
          <a:bodyPr anchor="ctr">
            <a:normAutofit/>
          </a:bodyPr>
          <a:lstStyle/>
          <a:p>
            <a:r>
              <a:rPr lang="el" sz="7440">
                <a:solidFill>
                  <a:schemeClr val="bg1"/>
                </a:solidFill>
              </a:rPr>
              <a:t>Αποτροπή πριν από τον εντοπισμό</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16969" y="1740786"/>
            <a:ext cx="47184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16969" y="6490285"/>
            <a:ext cx="47184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37A3E8BD-57B9-4601-9309-CFB676C0B318}"/>
              </a:ext>
            </a:extLst>
          </p:cNvPr>
          <p:cNvSpPr>
            <a:spLocks noGrp="1"/>
          </p:cNvSpPr>
          <p:nvPr>
            <p:ph idx="1"/>
          </p:nvPr>
        </p:nvSpPr>
        <p:spPr>
          <a:xfrm>
            <a:off x="7315201" y="1329673"/>
            <a:ext cx="6010681" cy="5486366"/>
          </a:xfrm>
        </p:spPr>
        <p:txBody>
          <a:bodyPr anchor="ctr">
            <a:normAutofit lnSpcReduction="10000"/>
          </a:bodyPr>
          <a:lstStyle/>
          <a:p>
            <a:r>
              <a:rPr lang="el" sz="1680">
                <a:solidFill>
                  <a:schemeClr val="bg1"/>
                </a:solidFill>
              </a:rPr>
              <a:t>Είναι κοινή αντίληψη ότι οι εσωτερικές απειλές διαφέρουν από την απειλή που προκαλείται από εξωτερικούς κακόβουλους παράγοντες όπως οι χάκερ. Επιπλέον, δεν αποτελούν μόνο τεχνικό ζήτημα. Οι οργανισμοί πρέπει να δημιουργήσουν ένα αποτελεσματικό διεπιστημονικό πρόγραμμα διαχείρισης εσωτερικών απειλών που θα περιλαμβάνει ανθρώπους, διαδικασίες και τεχνολογία, το οποίο θα πρέπει:</a:t>
            </a:r>
          </a:p>
          <a:p>
            <a:endParaRPr lang="de-DE" sz="1680">
              <a:solidFill>
                <a:schemeClr val="bg1"/>
              </a:solidFill>
            </a:endParaRPr>
          </a:p>
          <a:p>
            <a:r>
              <a:rPr lang="el" sz="1680" b="1">
                <a:solidFill>
                  <a:schemeClr val="bg1"/>
                </a:solidFill>
              </a:rPr>
              <a:t>στοχεύουν στην αποτροπή αντί για τον εντοπισμό</a:t>
            </a:r>
          </a:p>
          <a:p>
            <a:r>
              <a:rPr lang="el" sz="1680" b="1">
                <a:solidFill>
                  <a:schemeClr val="bg1"/>
                </a:solidFill>
              </a:rPr>
              <a:t>Επικεντρωθείτε στην αλυσίδα θανάτωσης εσωτερικών απειλών</a:t>
            </a:r>
          </a:p>
          <a:p>
            <a:r>
              <a:rPr lang="el" sz="1680" b="1">
                <a:solidFill>
                  <a:schemeClr val="bg1"/>
                </a:solidFill>
              </a:rPr>
              <a:t>αποθαρρύνετε τους μυημένους δημιουργώντας ευαισθητοποίηση και αλληλεπίδραση με όλους τους χρήστες</a:t>
            </a:r>
          </a:p>
          <a:p>
            <a:r>
              <a:rPr lang="el" sz="1680" b="1">
                <a:solidFill>
                  <a:schemeClr val="bg1"/>
                </a:solidFill>
              </a:rPr>
              <a:t>χρησιμοποιούν τεχνικές που βασίζονται στη συμπεριφορά</a:t>
            </a:r>
          </a:p>
          <a:p>
            <a:r>
              <a:rPr lang="el" sz="1680" b="1">
                <a:solidFill>
                  <a:schemeClr val="bg1"/>
                </a:solidFill>
              </a:rPr>
              <a:t>Αποφύγετε την υπερφόρτωση δεδομένων </a:t>
            </a:r>
          </a:p>
          <a:p>
            <a:r>
              <a:rPr lang="el" sz="1680" b="1">
                <a:solidFill>
                  <a:schemeClr val="bg1"/>
                </a:solidFill>
              </a:rPr>
              <a:t>Έλεγχος πρόσβασης και δικαιωμάτων </a:t>
            </a:r>
          </a:p>
          <a:p>
            <a:r>
              <a:rPr lang="el" sz="1680" b="1">
                <a:solidFill>
                  <a:schemeClr val="bg1"/>
                </a:solidFill>
              </a:rPr>
              <a:t>Να είστε προετοιμασμένοι για γρήγορη απόκριση σε περιστατικά </a:t>
            </a:r>
          </a:p>
          <a:p>
            <a:r>
              <a:rPr lang="el" sz="1680" b="1">
                <a:solidFill>
                  <a:schemeClr val="bg1"/>
                </a:solidFill>
              </a:rPr>
              <a:t>Προσαρμογή στις αλλαγές</a:t>
            </a:r>
          </a:p>
          <a:p>
            <a:endParaRPr lang="en-US" sz="1680">
              <a:solidFill>
                <a:schemeClr val="bg1"/>
              </a:solidFill>
            </a:endParaRPr>
          </a:p>
          <a:p>
            <a:endParaRPr lang="de-DE" sz="1680">
              <a:solidFill>
                <a:schemeClr val="bg1"/>
              </a:solidFill>
            </a:endParaRPr>
          </a:p>
          <a:p>
            <a:endParaRPr lang="de-DE" sz="1680">
              <a:solidFill>
                <a:schemeClr val="bg1"/>
              </a:solidFill>
            </a:endParaRPr>
          </a:p>
          <a:p>
            <a:endParaRPr lang="de-DE" sz="1680">
              <a:solidFill>
                <a:schemeClr val="bg1"/>
              </a:solidFill>
            </a:endParaRPr>
          </a:p>
        </p:txBody>
      </p:sp>
      <p:grpSp>
        <p:nvGrpSpPr>
          <p:cNvPr id="4" name="Group 3">
            <a:extLst>
              <a:ext uri="{FF2B5EF4-FFF2-40B4-BE49-F238E27FC236}">
                <a16:creationId xmlns:a16="http://schemas.microsoft.com/office/drawing/2014/main" id="{08DEA51F-8A9D-F763-1EA9-E326ABF5771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B32C35C1-0571-122F-B8F1-693B641ABC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B0F74CE-7C41-F925-1521-3229D3FEC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1414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135A6620-A8D0-5057-07B2-6991C18D8C11}"/>
              </a:ext>
            </a:extLst>
          </p:cNvPr>
          <p:cNvPicPr>
            <a:picLocks noGrp="1" noChangeAspect="1"/>
          </p:cNvPicPr>
          <p:nvPr>
            <p:ph idx="1"/>
          </p:nvPr>
        </p:nvPicPr>
        <p:blipFill>
          <a:blip r:embed="rId4"/>
          <a:stretch>
            <a:fillRect/>
          </a:stretch>
        </p:blipFill>
        <p:spPr>
          <a:xfrm>
            <a:off x="-38077" y="346182"/>
            <a:ext cx="13086079" cy="533257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7" name="Picture 6">
            <a:extLst>
              <a:ext uri="{FF2B5EF4-FFF2-40B4-BE49-F238E27FC236}">
                <a16:creationId xmlns:a16="http://schemas.microsoft.com/office/drawing/2014/main" id="{71AA87EA-9D02-F825-5377-9EFA586CB448}"/>
              </a:ext>
            </a:extLst>
          </p:cNvPr>
          <p:cNvPicPr>
            <a:picLocks noChangeAspect="1"/>
          </p:cNvPicPr>
          <p:nvPr/>
        </p:nvPicPr>
        <p:blipFill>
          <a:blip r:embed="rId5"/>
          <a:stretch>
            <a:fillRect/>
          </a:stretch>
        </p:blipFill>
        <p:spPr>
          <a:xfrm>
            <a:off x="400543" y="4695856"/>
            <a:ext cx="13829315" cy="1343606"/>
          </a:xfrm>
          <a:prstGeom prst="rect">
            <a:avLst/>
          </a:prstGeom>
        </p:spPr>
      </p:pic>
      <p:pic>
        <p:nvPicPr>
          <p:cNvPr id="9" name="Picture 8">
            <a:extLst>
              <a:ext uri="{FF2B5EF4-FFF2-40B4-BE49-F238E27FC236}">
                <a16:creationId xmlns:a16="http://schemas.microsoft.com/office/drawing/2014/main" id="{1AFC71A6-8AC1-C603-39AA-40F6E6FE9B8E}"/>
              </a:ext>
            </a:extLst>
          </p:cNvPr>
          <p:cNvPicPr>
            <a:picLocks noChangeAspect="1"/>
          </p:cNvPicPr>
          <p:nvPr/>
        </p:nvPicPr>
        <p:blipFill>
          <a:blip r:embed="rId6"/>
          <a:stretch>
            <a:fillRect/>
          </a:stretch>
        </p:blipFill>
        <p:spPr>
          <a:xfrm>
            <a:off x="1771928" y="4393320"/>
            <a:ext cx="12240274" cy="3836281"/>
          </a:xfrm>
          <a:prstGeom prst="rect">
            <a:avLst/>
          </a:prstGeom>
        </p:spPr>
      </p:pic>
      <p:pic>
        <p:nvPicPr>
          <p:cNvPr id="13" name="Picture 12">
            <a:extLst>
              <a:ext uri="{FF2B5EF4-FFF2-40B4-BE49-F238E27FC236}">
                <a16:creationId xmlns:a16="http://schemas.microsoft.com/office/drawing/2014/main" id="{1195C233-4DA0-31DF-E2C1-54252D0A0A83}"/>
              </a:ext>
            </a:extLst>
          </p:cNvPr>
          <p:cNvPicPr>
            <a:picLocks noChangeAspect="1"/>
          </p:cNvPicPr>
          <p:nvPr/>
        </p:nvPicPr>
        <p:blipFill>
          <a:blip r:embed="rId7"/>
          <a:stretch>
            <a:fillRect/>
          </a:stretch>
        </p:blipFill>
        <p:spPr>
          <a:xfrm>
            <a:off x="2548225" y="233773"/>
            <a:ext cx="9533951" cy="7762054"/>
          </a:xfrm>
          <a:prstGeom prst="rect">
            <a:avLst/>
          </a:prstGeom>
        </p:spPr>
      </p:pic>
      <p:pic>
        <p:nvPicPr>
          <p:cNvPr id="17" name="Picture 16">
            <a:extLst>
              <a:ext uri="{FF2B5EF4-FFF2-40B4-BE49-F238E27FC236}">
                <a16:creationId xmlns:a16="http://schemas.microsoft.com/office/drawing/2014/main" id="{4076BC94-D6D1-92A8-3A84-529CB4D0B1C1}"/>
              </a:ext>
            </a:extLst>
          </p:cNvPr>
          <p:cNvPicPr>
            <a:picLocks noChangeAspect="1"/>
          </p:cNvPicPr>
          <p:nvPr/>
        </p:nvPicPr>
        <p:blipFill>
          <a:blip r:embed="rId8"/>
          <a:stretch>
            <a:fillRect/>
          </a:stretch>
        </p:blipFill>
        <p:spPr>
          <a:xfrm>
            <a:off x="2513930" y="725332"/>
            <a:ext cx="9602540" cy="6778936"/>
          </a:xfrm>
          <a:prstGeom prst="rect">
            <a:avLst/>
          </a:prstGeom>
        </p:spPr>
      </p:pic>
      <p:pic>
        <p:nvPicPr>
          <p:cNvPr id="24" name="Picture 23">
            <a:extLst>
              <a:ext uri="{FF2B5EF4-FFF2-40B4-BE49-F238E27FC236}">
                <a16:creationId xmlns:a16="http://schemas.microsoft.com/office/drawing/2014/main" id="{52DA6FF7-6165-AD22-AA5A-9E7579333558}"/>
              </a:ext>
            </a:extLst>
          </p:cNvPr>
          <p:cNvPicPr>
            <a:picLocks noChangeAspect="1"/>
          </p:cNvPicPr>
          <p:nvPr/>
        </p:nvPicPr>
        <p:blipFill>
          <a:blip r:embed="rId9"/>
          <a:stretch>
            <a:fillRect/>
          </a:stretch>
        </p:blipFill>
        <p:spPr>
          <a:xfrm>
            <a:off x="2576804" y="1359786"/>
            <a:ext cx="9476792" cy="5510029"/>
          </a:xfrm>
          <a:prstGeom prst="rect">
            <a:avLst/>
          </a:prstGeom>
        </p:spPr>
      </p:pic>
      <p:pic>
        <p:nvPicPr>
          <p:cNvPr id="26" name="Picture 25">
            <a:extLst>
              <a:ext uri="{FF2B5EF4-FFF2-40B4-BE49-F238E27FC236}">
                <a16:creationId xmlns:a16="http://schemas.microsoft.com/office/drawing/2014/main" id="{15199F5A-85D0-5924-0406-EDD4A82F7C10}"/>
              </a:ext>
            </a:extLst>
          </p:cNvPr>
          <p:cNvPicPr>
            <a:picLocks noChangeAspect="1"/>
          </p:cNvPicPr>
          <p:nvPr/>
        </p:nvPicPr>
        <p:blipFill>
          <a:blip r:embed="rId10"/>
          <a:stretch>
            <a:fillRect/>
          </a:stretch>
        </p:blipFill>
        <p:spPr>
          <a:xfrm>
            <a:off x="-101479" y="1551432"/>
            <a:ext cx="14365823" cy="4965146"/>
          </a:xfrm>
          <a:prstGeom prst="rect">
            <a:avLst/>
          </a:prstGeom>
        </p:spPr>
      </p:pic>
      <p:pic>
        <p:nvPicPr>
          <p:cNvPr id="28" name="Picture 27">
            <a:extLst>
              <a:ext uri="{FF2B5EF4-FFF2-40B4-BE49-F238E27FC236}">
                <a16:creationId xmlns:a16="http://schemas.microsoft.com/office/drawing/2014/main" id="{2F7C3E66-5DDF-A729-EBE2-14C70AFD342F}"/>
              </a:ext>
            </a:extLst>
          </p:cNvPr>
          <p:cNvPicPr>
            <a:picLocks noChangeAspect="1"/>
          </p:cNvPicPr>
          <p:nvPr/>
        </p:nvPicPr>
        <p:blipFill>
          <a:blip r:embed="rId11"/>
          <a:stretch>
            <a:fillRect/>
          </a:stretch>
        </p:blipFill>
        <p:spPr>
          <a:xfrm>
            <a:off x="177403" y="346183"/>
            <a:ext cx="13765860" cy="7268106"/>
          </a:xfrm>
          <a:prstGeom prst="rect">
            <a:avLst/>
          </a:prstGeom>
        </p:spPr>
      </p:pic>
    </p:spTree>
    <p:custDataLst>
      <p:tags r:id="rId1"/>
    </p:custDataLst>
    <p:extLst>
      <p:ext uri="{BB962C8B-B14F-4D97-AF65-F5344CB8AC3E}">
        <p14:creationId xmlns:p14="http://schemas.microsoft.com/office/powerpoint/2010/main" val="1663514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Ρομπότ που χειρίζεται μια μηχανή">
            <a:extLst>
              <a:ext uri="{FF2B5EF4-FFF2-40B4-BE49-F238E27FC236}">
                <a16:creationId xmlns:a16="http://schemas.microsoft.com/office/drawing/2014/main" id="{565212FF-AB20-1671-C174-6278B730171B}"/>
              </a:ext>
            </a:extLst>
          </p:cNvPr>
          <p:cNvPicPr>
            <a:picLocks noChangeAspect="1"/>
          </p:cNvPicPr>
          <p:nvPr/>
        </p:nvPicPr>
        <p:blipFill>
          <a:blip r:embed="rId3">
            <a:alphaModFix amt="40000"/>
          </a:blip>
          <a:srcRect t="3596" b="23114"/>
          <a:stretch/>
        </p:blipFill>
        <p:spPr>
          <a:xfrm>
            <a:off x="25" y="12"/>
            <a:ext cx="14630375" cy="8229588"/>
          </a:xfrm>
          <a:prstGeom prst="rect">
            <a:avLst/>
          </a:prstGeom>
        </p:spPr>
      </p:pic>
      <p:sp>
        <p:nvSpPr>
          <p:cNvPr id="2" name="Titel 1">
            <a:extLst>
              <a:ext uri="{FF2B5EF4-FFF2-40B4-BE49-F238E27FC236}">
                <a16:creationId xmlns:a16="http://schemas.microsoft.com/office/drawing/2014/main" id="{05B8F85F-BF3E-42B3-9660-81AD677612F9}"/>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Συμπέρασμα – Περίληψη συνδυασμένης βιβλιογραφίας</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A52F9607-F278-40A5-859D-E8FAC861CCE6}"/>
              </a:ext>
            </a:extLst>
          </p:cNvPr>
          <p:cNvSpPr>
            <a:spLocks noGrp="1"/>
          </p:cNvSpPr>
          <p:nvPr>
            <p:ph idx="1"/>
          </p:nvPr>
        </p:nvSpPr>
        <p:spPr>
          <a:xfrm>
            <a:off x="1009498" y="4202582"/>
            <a:ext cx="12607747" cy="3204058"/>
          </a:xfrm>
        </p:spPr>
        <p:txBody>
          <a:bodyPr>
            <a:normAutofit fontScale="92500"/>
          </a:bodyPr>
          <a:lstStyle/>
          <a:p>
            <a:r>
              <a:rPr lang="el" sz="2040">
                <a:solidFill>
                  <a:schemeClr val="bg1"/>
                </a:solidFill>
              </a:rPr>
              <a:t>Η εσωτερική απειλή είναι ένα χαρακτηριστικό παράδειγμα μιας εξελιγμένης επίθεσης που δεν μπορεί να εξουδετερωθεί μόνο με τεχνικά μέσα. </a:t>
            </a:r>
          </a:p>
          <a:p>
            <a:r>
              <a:rPr lang="el" sz="2040">
                <a:solidFill>
                  <a:schemeClr val="bg1"/>
                </a:solidFill>
              </a:rPr>
              <a:t>Η τεχνολογία μπορεί να παρέχει πληροφορίες, αλλά χωρίς την εκπαίδευση σε θέματα ασφάλειας και την ενεργό συνεργασία και ευαισθητοποίηση του προσωπικού, είναι αδύνατο να ανιχνευθούν τα διακριτικά σήματα μιας συνεχιζόμενης εσωτερικής επίθεσης. </a:t>
            </a:r>
          </a:p>
          <a:p>
            <a:r>
              <a:rPr lang="el" sz="2040">
                <a:solidFill>
                  <a:schemeClr val="bg1"/>
                </a:solidFill>
              </a:rPr>
              <a:t>Για την προστασία πολύ ευαίσθητων πληροφοριών εθνικού ή εταιρικού ενδιαφέροντος, θα πρέπει να χρησιμοποιούνται ψυχολογικές προβλέψεις για την αποκάλυψη εργαζομένων που είναι επιρρεπείς σε χειραγώγηση από κακόβουλες οντότητες ή δεν συνάδουν με τις ευθύνες τους. </a:t>
            </a:r>
          </a:p>
          <a:p>
            <a:r>
              <a:rPr lang="el" sz="2040">
                <a:solidFill>
                  <a:schemeClr val="bg1"/>
                </a:solidFill>
              </a:rPr>
              <a:t>Επί του παρόντος, μια συνδυασμένη προσέγγιση ισχυρών επιχειρήσεων ασφάλειας στον κυβερνοχώρο σε συνδυασμό με προηγμένη τεχνοκοινωνική ανάλυση είναι βιώσιμα μέσα για τον μετριασμό της εσωτερικής απειλής.</a:t>
            </a:r>
          </a:p>
        </p:txBody>
      </p:sp>
      <p:grpSp>
        <p:nvGrpSpPr>
          <p:cNvPr id="4" name="Group 3">
            <a:extLst>
              <a:ext uri="{FF2B5EF4-FFF2-40B4-BE49-F238E27FC236}">
                <a16:creationId xmlns:a16="http://schemas.microsoft.com/office/drawing/2014/main" id="{05D6C082-CA40-D2EF-9064-2AEAB0F548F0}"/>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6F0CEB65-A5E0-8978-34A9-B7F7553F2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21C26C7-1EF8-B6CB-1050-F8A68129C9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57970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2" name="Titel 1">
            <a:extLst>
              <a:ext uri="{FF2B5EF4-FFF2-40B4-BE49-F238E27FC236}">
                <a16:creationId xmlns:a16="http://schemas.microsoft.com/office/drawing/2014/main" id="{831CE3B9-C655-4C07-92B1-9C4E92491DB6}"/>
              </a:ext>
            </a:extLst>
          </p:cNvPr>
          <p:cNvSpPr>
            <a:spLocks noGrp="1"/>
          </p:cNvSpPr>
          <p:nvPr>
            <p:ph type="title"/>
          </p:nvPr>
        </p:nvSpPr>
        <p:spPr>
          <a:xfrm>
            <a:off x="1005840" y="803910"/>
            <a:ext cx="5410735" cy="1590676"/>
          </a:xfrm>
        </p:spPr>
        <p:txBody>
          <a:bodyPr anchor="b">
            <a:normAutofit/>
          </a:bodyPr>
          <a:lstStyle/>
          <a:p>
            <a:pPr algn="r"/>
            <a:r>
              <a:rPr lang="el">
                <a:solidFill>
                  <a:schemeClr val="bg1"/>
                </a:solidFill>
              </a:rPr>
              <a:t>Μέθοδος κρίσιμης διαδρομής</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F301517A-273C-472B-909F-A5E58D16ED80}"/>
              </a:ext>
            </a:extLst>
          </p:cNvPr>
          <p:cNvSpPr>
            <a:spLocks noGrp="1"/>
          </p:cNvSpPr>
          <p:nvPr>
            <p:ph idx="1"/>
          </p:nvPr>
        </p:nvSpPr>
        <p:spPr>
          <a:xfrm>
            <a:off x="1671201" y="2878748"/>
            <a:ext cx="11287999" cy="4231373"/>
          </a:xfrm>
        </p:spPr>
        <p:txBody>
          <a:bodyPr>
            <a:normAutofit/>
          </a:bodyPr>
          <a:lstStyle/>
          <a:p>
            <a:r>
              <a:rPr lang="el" sz="2400">
                <a:solidFill>
                  <a:schemeClr val="bg1"/>
                </a:solidFill>
              </a:rPr>
              <a:t>Η πρόληψη νικά Η ανίχνευση νικά τον μετριασμό.</a:t>
            </a:r>
          </a:p>
          <a:p>
            <a:endParaRPr lang="de-DE" sz="2400">
              <a:solidFill>
                <a:schemeClr val="bg1"/>
              </a:solidFill>
            </a:endParaRPr>
          </a:p>
          <a:p>
            <a:endParaRPr lang="de-DE" sz="2400">
              <a:solidFill>
                <a:schemeClr val="bg1"/>
              </a:solidFill>
            </a:endParaRPr>
          </a:p>
          <a:p>
            <a:r>
              <a:rPr lang="el" sz="2400">
                <a:solidFill>
                  <a:schemeClr val="bg1"/>
                </a:solidFill>
              </a:rPr>
              <a:t>... </a:t>
            </a:r>
            <a:r>
              <a:rPr lang="el" sz="2400" b="1" i="1">
                <a:solidFill>
                  <a:schemeClr val="bg1"/>
                </a:solidFill>
              </a:rPr>
              <a:t>Αλλά όταν οι [προηγούμενες] υποθέσεις εξετάζονται σε βάθος, γίνεται σαφές ότι υπάρχει έλλειψη εκτίμησης για τους παράγοντες που αυξάνουν τον κίνδυνο οι εσωτερικοί να προβούν σε εχθρικές ενέργειες εναντίον των οργανώσεών τους. </a:t>
            </a:r>
          </a:p>
          <a:p>
            <a:pPr marL="0" indent="0">
              <a:buNone/>
            </a:pPr>
            <a:r>
              <a:rPr lang="el" sz="2400" b="1" i="1">
                <a:solidFill>
                  <a:schemeClr val="bg1"/>
                </a:solidFill>
              </a:rPr>
              <a:t>(Shaw &amp; Sellers, 2015)</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2E1ABFA7-BF3A-C26E-3D38-538A97633BC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DA7DE48-8421-5E85-A7B5-0C0EB71E8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4F4EF7FB-E273-C341-11D3-28702DF4AE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74739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AA69D562-493F-48DF-B081-850C66509960}"/>
              </a:ext>
            </a:extLst>
          </p:cNvPr>
          <p:cNvPicPr>
            <a:picLocks noGrp="1" noChangeAspect="1"/>
          </p:cNvPicPr>
          <p:nvPr>
            <p:ph idx="1"/>
          </p:nvPr>
        </p:nvPicPr>
        <p:blipFill>
          <a:blip r:embed="rId2"/>
          <a:stretch>
            <a:fillRect/>
          </a:stretch>
        </p:blipFill>
        <p:spPr>
          <a:xfrm>
            <a:off x="1115568" y="798265"/>
            <a:ext cx="12618720" cy="5219484"/>
          </a:xfrm>
          <a:prstGeom prst="rect">
            <a:avLst/>
          </a:prstGeom>
        </p:spPr>
      </p:pic>
      <p:sp>
        <p:nvSpPr>
          <p:cNvPr id="3" name="Rechteck 2">
            <a:extLst>
              <a:ext uri="{FF2B5EF4-FFF2-40B4-BE49-F238E27FC236}">
                <a16:creationId xmlns:a16="http://schemas.microsoft.com/office/drawing/2014/main" id="{7FCE22F6-5DC3-4133-87CB-AB866AB8DF34}"/>
              </a:ext>
            </a:extLst>
          </p:cNvPr>
          <p:cNvSpPr/>
          <p:nvPr/>
        </p:nvSpPr>
        <p:spPr>
          <a:xfrm>
            <a:off x="11596219" y="7547143"/>
            <a:ext cx="2746265" cy="424732"/>
          </a:xfrm>
          <a:prstGeom prst="rect">
            <a:avLst/>
          </a:prstGeom>
        </p:spPr>
        <p:txBody>
          <a:bodyPr wrap="none">
            <a:spAutoFit/>
          </a:bodyPr>
          <a:lstStyle/>
          <a:p>
            <a:pPr defTabSz="1097280"/>
            <a:r>
              <a:rPr lang="el" sz="2160" b="1" i="1">
                <a:solidFill>
                  <a:prstClr val="black"/>
                </a:solidFill>
                <a:latin typeface="Calibri" panose="020F0502020204030204"/>
              </a:rPr>
              <a:t>(Shaw &amp; Sellers, 2015)</a:t>
            </a:r>
            <a:endParaRPr lang="de-DE" sz="2160">
              <a:solidFill>
                <a:prstClr val="black"/>
              </a:solidFill>
              <a:latin typeface="Calibri" panose="020F0502020204030204"/>
            </a:endParaRPr>
          </a:p>
        </p:txBody>
      </p:sp>
    </p:spTree>
    <p:extLst>
      <p:ext uri="{BB962C8B-B14F-4D97-AF65-F5344CB8AC3E}">
        <p14:creationId xmlns:p14="http://schemas.microsoft.com/office/powerpoint/2010/main" val="4131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A120ED-C53B-409F-BE3F-8279D8B2B929}"/>
              </a:ext>
            </a:extLst>
          </p:cNvPr>
          <p:cNvSpPr>
            <a:spLocks noGrp="1"/>
          </p:cNvSpPr>
          <p:nvPr>
            <p:ph idx="1"/>
          </p:nvPr>
        </p:nvSpPr>
        <p:spPr>
          <a:xfrm>
            <a:off x="1005840" y="3028065"/>
            <a:ext cx="12618720" cy="4384291"/>
          </a:xfrm>
        </p:spPr>
        <p:txBody>
          <a:bodyPr>
            <a:normAutofit lnSpcReduction="10000"/>
          </a:bodyPr>
          <a:lstStyle/>
          <a:p>
            <a:pPr marL="0" indent="0">
              <a:buNone/>
            </a:pPr>
            <a:r>
              <a:rPr lang="el" b="1" i="1"/>
              <a:t>Ιατρικές/ψυχιατρικές καταστάσεις</a:t>
            </a:r>
            <a:endParaRPr lang="de-DE" b="1" i="1"/>
          </a:p>
          <a:p>
            <a:pPr lvl="1"/>
            <a:r>
              <a:rPr lang="el"/>
              <a:t>Η κατάχρηση αλκοόλ φέρεται να κατέχει εξέχουσα θέση στις ζωές ατόμων που έχουν καταδικαστεί για κατασκοπεία. </a:t>
            </a:r>
          </a:p>
          <a:p>
            <a:pPr lvl="1"/>
            <a:r>
              <a:rPr lang="el"/>
              <a:t>Μια μελέτη του 2010 σε 24 καταδικασμένους κατασκόπους των ΗΠΑ διαπίστωσε ότι 20 είχαν δυσκολίες με το αλκοόλ: 11 χαρακτηρίστηκαν ως βαρείς πότες, εννέα ανέφεραν αύξηση της κατανάλωσης αλκοόλ κατά τη διάρκεια της κατασκοπείας, επτά είχαν καταδίκες DWI* και 16 ανέφεραν οικογενειακό ιστορικό αλκοολισμού.</a:t>
            </a:r>
          </a:p>
          <a:p>
            <a:pPr lvl="1"/>
            <a:endParaRPr lang="en-US"/>
          </a:p>
          <a:p>
            <a:pPr lvl="1"/>
            <a:endParaRPr lang="en-US"/>
          </a:p>
          <a:p>
            <a:pPr marL="548640" lvl="1" indent="0">
              <a:buNone/>
            </a:pPr>
            <a:r>
              <a:rPr lang="el" sz="1920"/>
              <a:t>* Οδήγηση σε κατάσταση μέθης</a:t>
            </a:r>
            <a:endParaRPr lang="de-DE" sz="1920"/>
          </a:p>
        </p:txBody>
      </p:sp>
      <p:pic>
        <p:nvPicPr>
          <p:cNvPr id="4" name="Inhaltsplatzhalter 3">
            <a:extLst>
              <a:ext uri="{FF2B5EF4-FFF2-40B4-BE49-F238E27FC236}">
                <a16:creationId xmlns:a16="http://schemas.microsoft.com/office/drawing/2014/main" id="{FCF79D93-25A9-4D10-8A05-2A4FBA753018}"/>
              </a:ext>
            </a:extLst>
          </p:cNvPr>
          <p:cNvPicPr>
            <a:picLocks noChangeAspect="1"/>
          </p:cNvPicPr>
          <p:nvPr/>
        </p:nvPicPr>
        <p:blipFill>
          <a:blip r:embed="rId4"/>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124804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5096A-7D5A-4414-8C29-DB2F79F4412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56237D0-83E3-4258-B527-46DCC746C39A}"/>
              </a:ext>
            </a:extLst>
          </p:cNvPr>
          <p:cNvSpPr>
            <a:spLocks noGrp="1"/>
          </p:cNvSpPr>
          <p:nvPr>
            <p:ph idx="1"/>
          </p:nvPr>
        </p:nvSpPr>
        <p:spPr>
          <a:xfrm>
            <a:off x="1005840" y="3028065"/>
            <a:ext cx="12618720" cy="4384291"/>
          </a:xfrm>
        </p:spPr>
        <p:txBody>
          <a:bodyPr/>
          <a:lstStyle/>
          <a:p>
            <a:pPr marL="0" indent="0">
              <a:buNone/>
            </a:pPr>
            <a:r>
              <a:rPr lang="el" b="1" i="1"/>
              <a:t>Προβλήματα προσωπικότητας ή κοινωνικών δεξιοτήτων </a:t>
            </a:r>
            <a:endParaRPr lang="en-US"/>
          </a:p>
          <a:p>
            <a:r>
              <a:rPr lang="el"/>
              <a:t>Τα ναρκισσιστικά, ψυχοπαθητικά και αποφευκτικά χαρακτηριστικά της προσωπικότητας έχουν αναφερθεί ως εξέχοντα σε υποθέσεις κατασκοπείας, συμπεριλαμβανομένης της περίπτωσης του Jonathan Pollard που είναι γνωστό ότι είχε έντονα προβλήματα προσωπικότητας. </a:t>
            </a:r>
          </a:p>
          <a:p>
            <a:pPr marL="0" indent="0">
              <a:buNone/>
            </a:pPr>
            <a:endParaRPr lang="en-US"/>
          </a:p>
        </p:txBody>
      </p:sp>
      <p:pic>
        <p:nvPicPr>
          <p:cNvPr id="4" name="Inhaltsplatzhalter 3">
            <a:extLst>
              <a:ext uri="{FF2B5EF4-FFF2-40B4-BE49-F238E27FC236}">
                <a16:creationId xmlns:a16="http://schemas.microsoft.com/office/drawing/2014/main" id="{FA9A48B4-0E35-47EA-AA93-6C095EAE02A9}"/>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392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8645F-CD3A-47D0-A1FA-24052844C1B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04670D3-21F4-448C-93DF-F8A862A20BE3}"/>
              </a:ext>
            </a:extLst>
          </p:cNvPr>
          <p:cNvSpPr>
            <a:spLocks noGrp="1"/>
          </p:cNvSpPr>
          <p:nvPr>
            <p:ph idx="1"/>
          </p:nvPr>
        </p:nvSpPr>
        <p:spPr>
          <a:xfrm>
            <a:off x="1005840" y="2798567"/>
            <a:ext cx="12618720" cy="4613788"/>
          </a:xfrm>
        </p:spPr>
        <p:txBody>
          <a:bodyPr/>
          <a:lstStyle/>
          <a:p>
            <a:pPr marL="0" indent="0">
              <a:buNone/>
            </a:pPr>
            <a:r>
              <a:rPr lang="el" b="1" i="1" err="1"/>
              <a:t>Ιστορικό παραβιάσεων κανόνων </a:t>
            </a:r>
          </a:p>
          <a:p>
            <a:r>
              <a:rPr lang="el"/>
              <a:t>Μια πρώιμη μελέτη εμπιστευτικών πληροφοριών που χρησιμοποίησαν τεχνολογία υπολογιστών για να επιτεθούν σε συστήματα πληροφοριών εντός κρίσιμων υποδομών των ΗΠΑ διαπίστωσε ότι το 30 τοις εκατό των υποκειμένων τους είχαν σημαντικές προηγούμενες παραβιάσεις, συμπεριλαμβανομένων συλλήψεων που σχετίζονται με βία, κατάχρηση αλκοόλ ή ναρκωτικών και απάτη.</a:t>
            </a:r>
            <a:endParaRPr lang="de-DE"/>
          </a:p>
        </p:txBody>
      </p:sp>
      <p:pic>
        <p:nvPicPr>
          <p:cNvPr id="4" name="Inhaltsplatzhalter 3">
            <a:extLst>
              <a:ext uri="{FF2B5EF4-FFF2-40B4-BE49-F238E27FC236}">
                <a16:creationId xmlns:a16="http://schemas.microsoft.com/office/drawing/2014/main" id="{D2B74FD3-4AA8-49B0-88AF-D8818899DAC2}"/>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194332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399D4-0B03-4B66-A952-5D365D97D26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282167C-F8FC-47A2-98D8-20DFB41B0DA0}"/>
              </a:ext>
            </a:extLst>
          </p:cNvPr>
          <p:cNvSpPr>
            <a:spLocks noGrp="1"/>
          </p:cNvSpPr>
          <p:nvPr>
            <p:ph idx="1"/>
          </p:nvPr>
        </p:nvSpPr>
        <p:spPr>
          <a:xfrm>
            <a:off x="964514" y="3177663"/>
            <a:ext cx="12618720" cy="4613788"/>
          </a:xfrm>
        </p:spPr>
        <p:txBody>
          <a:bodyPr/>
          <a:lstStyle/>
          <a:p>
            <a:pPr marL="0" indent="0">
              <a:buNone/>
            </a:pPr>
            <a:r>
              <a:rPr lang="el" b="1" i="1" err="1"/>
              <a:t>Κίνδυνοι κοινωνικών δικτύων </a:t>
            </a:r>
          </a:p>
          <a:p>
            <a:r>
              <a:rPr lang="el"/>
              <a:t>Οι κίνδυνοι των κοινωνικών δικτύων περιελάμβαναν την επαφή —πρόσωπο με πρόσωπο, τηλεφωνική ή ψηφιακή— με μέλη μιας αντίπαλης ή ανταγωνιστικής ομάδας πριν από την απασχόληση με τους οργανισμούς που πρόδωσαν. </a:t>
            </a:r>
            <a:endParaRPr lang="de-DE"/>
          </a:p>
        </p:txBody>
      </p:sp>
      <p:pic>
        <p:nvPicPr>
          <p:cNvPr id="4" name="Inhaltsplatzhalter 3">
            <a:extLst>
              <a:ext uri="{FF2B5EF4-FFF2-40B4-BE49-F238E27FC236}">
                <a16:creationId xmlns:a16="http://schemas.microsoft.com/office/drawing/2014/main" id="{80E927EF-0E97-47CB-B34D-77FA9EF95D2E}"/>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367840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5606D4A-ADBB-4AC8-8BB0-630F26A94F91}"/>
              </a:ext>
            </a:extLst>
          </p:cNvPr>
          <p:cNvSpPr>
            <a:spLocks noGrp="1"/>
          </p:cNvSpPr>
          <p:nvPr>
            <p:ph idx="1"/>
          </p:nvPr>
        </p:nvSpPr>
        <p:spPr>
          <a:xfrm>
            <a:off x="1005840" y="3392104"/>
            <a:ext cx="12618720" cy="4503054"/>
          </a:xfrm>
        </p:spPr>
        <p:txBody>
          <a:bodyPr>
            <a:normAutofit fontScale="47500" lnSpcReduction="20000"/>
          </a:bodyPr>
          <a:lstStyle/>
          <a:p>
            <a:r>
              <a:rPr lang="el"/>
              <a:t>Το τελευταίο στοιχείο σε αυτό το μοντέλο κρίσιμης διαδρομής είναι η προβληματική οργανωτική συμπεριφορά ως απάντηση σε υπαλλήλους που βρίσκονται σε κίνδυνο, συμπεριλαμβανομένης της αδράνειας, της απροσεξίας ή της έλλειψης κατανόησης των παραγόντων που περιγράφονται παραπάνω. </a:t>
            </a:r>
          </a:p>
          <a:p>
            <a:r>
              <a:rPr lang="el"/>
              <a:t>Ομολογουμένως, τρομερά -και συχνά κατανοητά- εμπόδια εμποδίζουν τους διευθυντές να μάθουν για την ανησυχητική συμπεριφορά των υπαλλήλων τους. Αυτές περιλαμβάνουν κατευθυντήριες γραμμές που διέπουν </a:t>
            </a:r>
            <a:r>
              <a:rPr lang="el">
                <a:solidFill>
                  <a:srgbClr val="C00000"/>
                </a:solidFill>
              </a:rPr>
              <a:t>την προστασία της ιδιωτικής ζωής και την ανταλλαγή πληροφοριών</a:t>
            </a:r>
            <a:r>
              <a:rPr lang="el"/>
              <a:t>, γραφειοκρατικά σιλό και περιορισμένη επικοινωνία μεταξύ αρμόδιων κυβερνητικών γραφείων και συμβαλλόμενων οργανισμών, τοπικών αρχών επιβολής του νόμου και άλλων εξωτερικών ομάδων, όπως οι πάροχοι υγειονομικής περίθαλψης. </a:t>
            </a:r>
          </a:p>
          <a:p>
            <a:r>
              <a:rPr lang="el"/>
              <a:t>Επιπλέον, σε ορισμένα περιβάλλοντα, </a:t>
            </a:r>
            <a:r>
              <a:rPr lang="el">
                <a:solidFill>
                  <a:srgbClr val="C00000"/>
                </a:solidFill>
              </a:rPr>
              <a:t>οι συνάδελφοι διστάζουν να αναφέρουν </a:t>
            </a:r>
            <a:r>
              <a:rPr lang="el"/>
              <a:t>ανησυχίες στη διοίκηση από φόβο μήπως θέσουν σε κίνδυνο την καριέρα ενός ατόμου, άγχος για αντίποινα ή την αντίληψη ότι ένας προβληματικός υπάλληλος μπορεί ακόμη και να ευνοηθεί από τη διοίκηση. </a:t>
            </a:r>
          </a:p>
          <a:p>
            <a:r>
              <a:rPr lang="el"/>
              <a:t>Ορισμένες ενέργειες που μπορεί να λάβει η διοίκηση ως απάντηση στην εκμάθηση μιας πιθανής εσωτερικής απειλής θα μπορούσαν, στην πραγματικότητα, να αυξήσουν τον κίνδυνο επιζήμιων ενεργειών ή ακόμη και να τις προκαλέσουν. Για παράδειγμα, </a:t>
            </a:r>
            <a:r>
              <a:rPr lang="el">
                <a:solidFill>
                  <a:srgbClr val="C00000"/>
                </a:solidFill>
              </a:rPr>
              <a:t>υπερβολικά επιθετικά ερευνητικά βήματα ή συνεντεύξεις που δεν ενημερώνονται από την εκτίμηση της ψυχολογίας ενός υποκειμένου μπορεί να αποτύχουν και να αυξήσουν τον κίνδυνο να ενεργήσει ο εργαζόμενος. </a:t>
            </a:r>
          </a:p>
          <a:p>
            <a:r>
              <a:rPr lang="el"/>
              <a:t>Για παράδειγμα, αρκετά χρόνια μετά την απόλυσή του για κατάχρηση της θέσης του ως επικεφαλής πληροφοριών για την παρακολούθηση των επικοινωνιών βασικών στελεχών, ο αξιωματικός εξαπέλυσε επιθέσεις χάκερ εναντίον της εταιρείας. Αφού συνελήφθη, είπε ότι ο τρόπος με τον οποίο το προσωπικό ασφαλείας τον αντιμετώπισε απότομα, αγενώς και θυμωμένα -ταπεινώνοντάς τον στη διαδικασία- παρακίνησε το χακάρισμα του. Τέλος, οι οργανωτικοί ηγέτες συχνά δεν εκτιμούν επαρκώς πώς μια παρέμβαση, ειδικά ένας τερματισμός, μπορεί πραγματικά να κλιμακώσει τον εσωτερικό κίνδυνο, επειδή </a:t>
            </a:r>
            <a:r>
              <a:rPr lang="el">
                <a:solidFill>
                  <a:srgbClr val="C00000"/>
                </a:solidFill>
              </a:rPr>
              <a:t>δεν έχουν εξετάσει επαρκώς τις επιπτώσεις των απολύσεων</a:t>
            </a:r>
            <a:r>
              <a:rPr lang="el"/>
              <a:t>. Η προαναφερθείσα μελέτη δείχνει ότι </a:t>
            </a:r>
            <a:r>
              <a:rPr lang="el">
                <a:solidFill>
                  <a:srgbClr val="C00000"/>
                </a:solidFill>
              </a:rPr>
              <a:t>περισσότερο από το 80 τοις εκατό των περιστατικών δολιοφθοράς συστημάτων πληροφοριών υποδομής ζωτικής σημασίας διαπράχθηκαν από απολυμένους υπαλλήλους.</a:t>
            </a:r>
            <a:endParaRPr lang="de-DE">
              <a:solidFill>
                <a:srgbClr val="C00000"/>
              </a:solidFill>
            </a:endParaRPr>
          </a:p>
        </p:txBody>
      </p:sp>
      <p:pic>
        <p:nvPicPr>
          <p:cNvPr id="4" name="Inhaltsplatzhalter 3">
            <a:extLst>
              <a:ext uri="{FF2B5EF4-FFF2-40B4-BE49-F238E27FC236}">
                <a16:creationId xmlns:a16="http://schemas.microsoft.com/office/drawing/2014/main" id="{4B676F31-3DE4-435C-B5FD-6D4ADF9FBC43}"/>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399105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C5D7-5051-4537-B278-1DA0DDE0322F}"/>
              </a:ext>
            </a:extLst>
          </p:cNvPr>
          <p:cNvSpPr>
            <a:spLocks noGrp="1"/>
          </p:cNvSpPr>
          <p:nvPr>
            <p:ph type="title"/>
          </p:nvPr>
        </p:nvSpPr>
        <p:spPr>
          <a:xfrm>
            <a:off x="1005840" y="438151"/>
            <a:ext cx="12618720" cy="951067"/>
          </a:xfrm>
        </p:spPr>
        <p:txBody>
          <a:bodyPr/>
          <a:lstStyle/>
          <a:p>
            <a:r>
              <a:rPr lang="el"/>
              <a:t>Διαχείριση εσωτερικών απειλών (ITM)</a:t>
            </a:r>
          </a:p>
        </p:txBody>
      </p:sp>
      <p:pic>
        <p:nvPicPr>
          <p:cNvPr id="4" name="Inhaltsplatzhalter 3">
            <a:extLst>
              <a:ext uri="{FF2B5EF4-FFF2-40B4-BE49-F238E27FC236}">
                <a16:creationId xmlns:a16="http://schemas.microsoft.com/office/drawing/2014/main" id="{4F04C30B-F534-4CE7-AC76-4B1156F5E438}"/>
              </a:ext>
            </a:extLst>
          </p:cNvPr>
          <p:cNvPicPr>
            <a:picLocks noGrp="1" noChangeAspect="1"/>
          </p:cNvPicPr>
          <p:nvPr>
            <p:ph idx="1"/>
          </p:nvPr>
        </p:nvPicPr>
        <p:blipFill>
          <a:blip r:embed="rId2"/>
          <a:stretch>
            <a:fillRect/>
          </a:stretch>
        </p:blipFill>
        <p:spPr>
          <a:xfrm>
            <a:off x="641234" y="4543007"/>
            <a:ext cx="4521077" cy="2997491"/>
          </a:xfrm>
          <a:prstGeom prst="rect">
            <a:avLst/>
          </a:prstGeom>
        </p:spPr>
      </p:pic>
      <p:pic>
        <p:nvPicPr>
          <p:cNvPr id="5" name="Grafik 4">
            <a:extLst>
              <a:ext uri="{FF2B5EF4-FFF2-40B4-BE49-F238E27FC236}">
                <a16:creationId xmlns:a16="http://schemas.microsoft.com/office/drawing/2014/main" id="{AC79D19E-BFD8-448E-97DF-D7EF3C6680B4}"/>
              </a:ext>
            </a:extLst>
          </p:cNvPr>
          <p:cNvPicPr>
            <a:picLocks noChangeAspect="1"/>
          </p:cNvPicPr>
          <p:nvPr/>
        </p:nvPicPr>
        <p:blipFill>
          <a:blip r:embed="rId3"/>
          <a:stretch>
            <a:fillRect/>
          </a:stretch>
        </p:blipFill>
        <p:spPr>
          <a:xfrm>
            <a:off x="5647718" y="4374335"/>
            <a:ext cx="8373588" cy="2997491"/>
          </a:xfrm>
          <a:prstGeom prst="rect">
            <a:avLst/>
          </a:prstGeom>
        </p:spPr>
      </p:pic>
      <p:pic>
        <p:nvPicPr>
          <p:cNvPr id="6" name="Grafik 5">
            <a:extLst>
              <a:ext uri="{FF2B5EF4-FFF2-40B4-BE49-F238E27FC236}">
                <a16:creationId xmlns:a16="http://schemas.microsoft.com/office/drawing/2014/main" id="{0CB7973F-0A74-4015-A4DB-234CD46A4065}"/>
              </a:ext>
            </a:extLst>
          </p:cNvPr>
          <p:cNvPicPr>
            <a:picLocks noChangeAspect="1"/>
          </p:cNvPicPr>
          <p:nvPr/>
        </p:nvPicPr>
        <p:blipFill>
          <a:blip r:embed="rId4"/>
          <a:stretch>
            <a:fillRect/>
          </a:stretch>
        </p:blipFill>
        <p:spPr>
          <a:xfrm>
            <a:off x="782314" y="1769135"/>
            <a:ext cx="8761002" cy="2864892"/>
          </a:xfrm>
          <a:prstGeom prst="rect">
            <a:avLst/>
          </a:prstGeom>
        </p:spPr>
      </p:pic>
      <p:pic>
        <p:nvPicPr>
          <p:cNvPr id="7" name="Grafik 6">
            <a:extLst>
              <a:ext uri="{FF2B5EF4-FFF2-40B4-BE49-F238E27FC236}">
                <a16:creationId xmlns:a16="http://schemas.microsoft.com/office/drawing/2014/main" id="{4CB9AAE8-BDA1-4A2D-B4E3-ACEC2AB023DF}"/>
              </a:ext>
            </a:extLst>
          </p:cNvPr>
          <p:cNvPicPr>
            <a:picLocks noChangeAspect="1"/>
          </p:cNvPicPr>
          <p:nvPr/>
        </p:nvPicPr>
        <p:blipFill>
          <a:blip r:embed="rId5"/>
          <a:stretch>
            <a:fillRect/>
          </a:stretch>
        </p:blipFill>
        <p:spPr>
          <a:xfrm>
            <a:off x="10054836" y="1428030"/>
            <a:ext cx="3569725" cy="2946305"/>
          </a:xfrm>
          <a:prstGeom prst="rect">
            <a:avLst/>
          </a:prstGeom>
        </p:spPr>
      </p:pic>
    </p:spTree>
    <p:extLst>
      <p:ext uri="{BB962C8B-B14F-4D97-AF65-F5344CB8AC3E}">
        <p14:creationId xmlns:p14="http://schemas.microsoft.com/office/powerpoint/2010/main" val="214289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32F28-F83E-4AC4-9F29-7B5392DC9F9B}"/>
              </a:ext>
            </a:extLst>
          </p:cNvPr>
          <p:cNvSpPr>
            <a:spLocks noGrp="1"/>
          </p:cNvSpPr>
          <p:nvPr>
            <p:ph type="title"/>
          </p:nvPr>
        </p:nvSpPr>
        <p:spPr>
          <a:xfrm>
            <a:off x="1005840" y="438151"/>
            <a:ext cx="12618720" cy="692048"/>
          </a:xfrm>
        </p:spPr>
        <p:txBody>
          <a:bodyPr>
            <a:normAutofit fontScale="90000"/>
          </a:bodyPr>
          <a:lstStyle/>
          <a:p>
            <a:r>
              <a:rPr lang="el"/>
              <a:t>Αλλά...</a:t>
            </a:r>
          </a:p>
        </p:txBody>
      </p:sp>
      <p:pic>
        <p:nvPicPr>
          <p:cNvPr id="4" name="Grafik 3">
            <a:extLst>
              <a:ext uri="{FF2B5EF4-FFF2-40B4-BE49-F238E27FC236}">
                <a16:creationId xmlns:a16="http://schemas.microsoft.com/office/drawing/2014/main" id="{5A4D7F77-7D6F-411D-B427-A7BF8542C591}"/>
              </a:ext>
            </a:extLst>
          </p:cNvPr>
          <p:cNvPicPr>
            <a:picLocks noChangeAspect="1"/>
          </p:cNvPicPr>
          <p:nvPr/>
        </p:nvPicPr>
        <p:blipFill>
          <a:blip r:embed="rId2"/>
          <a:stretch>
            <a:fillRect/>
          </a:stretch>
        </p:blipFill>
        <p:spPr>
          <a:xfrm>
            <a:off x="351130" y="1496566"/>
            <a:ext cx="14630400" cy="6904334"/>
          </a:xfrm>
          <a:prstGeom prst="rect">
            <a:avLst/>
          </a:prstGeom>
        </p:spPr>
      </p:pic>
      <p:grpSp>
        <p:nvGrpSpPr>
          <p:cNvPr id="3" name="Group 2">
            <a:extLst>
              <a:ext uri="{FF2B5EF4-FFF2-40B4-BE49-F238E27FC236}">
                <a16:creationId xmlns:a16="http://schemas.microsoft.com/office/drawing/2014/main" id="{09C447D4-72C0-CDD4-CFF4-F45B65D0A4FE}"/>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F652216-7689-5B46-B050-1F431DD6A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245CB3E-028F-E85C-6AFB-39956F60EC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075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Ένα γκρίζο δωμάτιο γεμάτο ερωτηματικά με ένα άνοιγμα που σβήνει">
            <a:extLst>
              <a:ext uri="{FF2B5EF4-FFF2-40B4-BE49-F238E27FC236}">
                <a16:creationId xmlns:a16="http://schemas.microsoft.com/office/drawing/2014/main" id="{697BE051-A8D4-3012-EB27-94671433BEFA}"/>
              </a:ext>
            </a:extLst>
          </p:cNvPr>
          <p:cNvPicPr>
            <a:picLocks noChangeAspect="1"/>
          </p:cNvPicPr>
          <p:nvPr/>
        </p:nvPicPr>
        <p:blipFill>
          <a:blip r:embed="rId2"/>
          <a:srcRect b="15730"/>
          <a:stretch>
            <a:fillRect/>
          </a:stretch>
        </p:blipFill>
        <p:spPr>
          <a:xfrm>
            <a:off x="-3656" y="12"/>
            <a:ext cx="14630399" cy="8229588"/>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EBCCAC31-BBD2-43FC-6A48-98916AA8CC5E}"/>
              </a:ext>
            </a:extLst>
          </p:cNvPr>
          <p:cNvSpPr>
            <a:spLocks noGrp="1"/>
          </p:cNvSpPr>
          <p:nvPr>
            <p:ph type="title"/>
          </p:nvPr>
        </p:nvSpPr>
        <p:spPr>
          <a:xfrm>
            <a:off x="1316736" y="390660"/>
            <a:ext cx="12070080" cy="4289734"/>
          </a:xfrm>
          <a:effectLst>
            <a:outerShdw blurRad="50800" dist="38100" dir="2700000" algn="tl" rotWithShape="0">
              <a:prstClr val="black">
                <a:alpha val="40000"/>
              </a:prstClr>
            </a:outerShdw>
          </a:effectLst>
        </p:spPr>
        <p:txBody>
          <a:bodyPr vert="horz" lIns="109728" tIns="54864" rIns="109728" bIns="54864" rtlCol="0" anchor="b">
            <a:normAutofit/>
          </a:bodyPr>
          <a:lstStyle/>
          <a:p>
            <a:pPr algn="ctr"/>
            <a:r>
              <a:rPr lang="el" sz="6240">
                <a:solidFill>
                  <a:srgbClr val="FFFFFF"/>
                </a:solidFill>
              </a:rPr>
              <a:t>Πίσω λοιπόν στην ψυχολογία</a:t>
            </a:r>
          </a:p>
        </p:txBody>
      </p:sp>
    </p:spTree>
    <p:extLst>
      <p:ext uri="{BB962C8B-B14F-4D97-AF65-F5344CB8AC3E}">
        <p14:creationId xmlns:p14="http://schemas.microsoft.com/office/powerpoint/2010/main" val="1707127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5741DBD-FACC-4A30-9653-B8B5AFA81190}"/>
              </a:ext>
            </a:extLst>
          </p:cNvPr>
          <p:cNvPicPr>
            <a:picLocks noChangeAspect="1"/>
          </p:cNvPicPr>
          <p:nvPr/>
        </p:nvPicPr>
        <p:blipFill>
          <a:blip r:embed="rId2"/>
          <a:stretch>
            <a:fillRect/>
          </a:stretch>
        </p:blipFill>
        <p:spPr>
          <a:xfrm>
            <a:off x="412852" y="268148"/>
            <a:ext cx="6202436" cy="3736925"/>
          </a:xfrm>
          <a:prstGeom prst="rect">
            <a:avLst/>
          </a:prstGeom>
        </p:spPr>
      </p:pic>
      <p:pic>
        <p:nvPicPr>
          <p:cNvPr id="5" name="Grafik 4">
            <a:extLst>
              <a:ext uri="{FF2B5EF4-FFF2-40B4-BE49-F238E27FC236}">
                <a16:creationId xmlns:a16="http://schemas.microsoft.com/office/drawing/2014/main" id="{FD67FD27-FE48-466A-A468-9FD3A5F1C6F2}"/>
              </a:ext>
            </a:extLst>
          </p:cNvPr>
          <p:cNvPicPr>
            <a:picLocks noChangeAspect="1"/>
          </p:cNvPicPr>
          <p:nvPr/>
        </p:nvPicPr>
        <p:blipFill>
          <a:blip r:embed="rId3"/>
          <a:stretch>
            <a:fillRect/>
          </a:stretch>
        </p:blipFill>
        <p:spPr>
          <a:xfrm>
            <a:off x="4564685" y="4211164"/>
            <a:ext cx="9846259" cy="3851052"/>
          </a:xfrm>
          <a:prstGeom prst="rect">
            <a:avLst/>
          </a:prstGeom>
        </p:spPr>
      </p:pic>
      <p:grpSp>
        <p:nvGrpSpPr>
          <p:cNvPr id="2" name="Group 1">
            <a:extLst>
              <a:ext uri="{FF2B5EF4-FFF2-40B4-BE49-F238E27FC236}">
                <a16:creationId xmlns:a16="http://schemas.microsoft.com/office/drawing/2014/main" id="{9157F1E7-AF6A-5C30-005D-90336082CE3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4BA12B17-E183-2B21-0D4E-76A0A57A10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98A1130-5E96-A447-74C8-F6D0C393D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69259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AA321C4-D72C-40A4-B3DA-C0CFF28A7A4D}"/>
              </a:ext>
            </a:extLst>
          </p:cNvPr>
          <p:cNvSpPr/>
          <p:nvPr/>
        </p:nvSpPr>
        <p:spPr>
          <a:xfrm>
            <a:off x="585216" y="1685106"/>
            <a:ext cx="12593117" cy="1421928"/>
          </a:xfrm>
          <a:prstGeom prst="rect">
            <a:avLst/>
          </a:prstGeom>
        </p:spPr>
        <p:txBody>
          <a:bodyPr wrap="square">
            <a:spAutoFit/>
          </a:bodyPr>
          <a:lstStyle/>
          <a:p>
            <a:pPr defTabSz="1097280"/>
            <a:r>
              <a:rPr lang="el" sz="2160" b="1">
                <a:solidFill>
                  <a:prstClr val="black"/>
                </a:solidFill>
                <a:latin typeface="Calibri" panose="020F0502020204030204"/>
              </a:rPr>
              <a:t>Γερμανία:</a:t>
            </a:r>
          </a:p>
          <a:p>
            <a:pPr defTabSz="1097280"/>
            <a:r>
              <a:rPr lang="el" sz="2160">
                <a:solidFill>
                  <a:prstClr val="black"/>
                </a:solidFill>
                <a:latin typeface="Calibri" panose="020F0502020204030204"/>
              </a:rPr>
              <a:t>Ένας εργοδότης δεν επιτρέπεται να διαβάζει μηνύματα ηλεκτρονικού ταχυδρομείου σε έναν επαγγελματικό λογαριασμό, όταν αυτά επισημαίνονται ως ιδιωτικά. Αυτό ισχύει ανεξάρτητα από το αν επιτρέπεται ή όχι η ιδιωτική χρήση λογαριασμών email. Όταν επιτρέπεται η ιδιωτική χρήση, τότε δεν επιτρέπεται ποτέ η ανάγνωση/πρόσβαση στα μηνύματα ηλεκτρονικού ταχυδρομείου.</a:t>
            </a:r>
          </a:p>
        </p:txBody>
      </p:sp>
      <p:sp>
        <p:nvSpPr>
          <p:cNvPr id="5" name="Rechteck 4">
            <a:extLst>
              <a:ext uri="{FF2B5EF4-FFF2-40B4-BE49-F238E27FC236}">
                <a16:creationId xmlns:a16="http://schemas.microsoft.com/office/drawing/2014/main" id="{8CB6BE53-6BF7-42DF-824F-A89E84B9BE51}"/>
              </a:ext>
            </a:extLst>
          </p:cNvPr>
          <p:cNvSpPr/>
          <p:nvPr/>
        </p:nvSpPr>
        <p:spPr>
          <a:xfrm>
            <a:off x="585216" y="3409561"/>
            <a:ext cx="13108838" cy="2751522"/>
          </a:xfrm>
          <a:prstGeom prst="rect">
            <a:avLst/>
          </a:prstGeom>
        </p:spPr>
        <p:txBody>
          <a:bodyPr wrap="square">
            <a:spAutoFit/>
          </a:bodyPr>
          <a:lstStyle/>
          <a:p>
            <a:pPr defTabSz="1097280"/>
            <a:r>
              <a:rPr lang="el" sz="2160" b="1">
                <a:solidFill>
                  <a:srgbClr val="000000"/>
                </a:solidFill>
                <a:latin typeface="Calibri" panose="020F0502020204030204"/>
              </a:rPr>
              <a:t>ΗΠΑ:</a:t>
            </a:r>
          </a:p>
          <a:p>
            <a:pPr defTabSz="1097280"/>
            <a:r>
              <a:rPr lang="el" sz="2160">
                <a:solidFill>
                  <a:srgbClr val="000000"/>
                </a:solidFill>
                <a:latin typeface="Calibri" panose="020F0502020204030204"/>
              </a:rPr>
              <a:t>Το ηλεκτρονικό ταχυδρομείο δεν είναι ιδιωτικό. Τα δικαστήρια διαπίστωσαν ότι οι εργοδότες είναι γενικά ελεύθεροι να διαβάζουν τα μηνύματα ηλεκτρονικού ταχυδρομείου των εργαζομένων, εφόσον υπάρχει έγκυρος επιχειρηματικός σκοπός για να το κάνουν.</a:t>
            </a:r>
          </a:p>
          <a:p>
            <a:pPr defTabSz="1097280"/>
            <a:r>
              <a:rPr lang="el" sz="2160" b="1">
                <a:solidFill>
                  <a:srgbClr val="000000"/>
                </a:solidFill>
                <a:latin typeface="Calibri" panose="020F0502020204030204"/>
              </a:rPr>
              <a:t>Πολιτικές ηλεκτρονικού ταχυδρομείου της εταιρείας.</a:t>
            </a:r>
            <a:r>
              <a:rPr lang="el" sz="2160">
                <a:solidFill>
                  <a:srgbClr val="000000"/>
                </a:solidFill>
                <a:latin typeface="Calibri" panose="020F0502020204030204"/>
              </a:rPr>
              <a:t> Αυτές τις μέρες, πολλές εταιρείες ενισχύουν αυτά τα δικαιώματα υιοθετώντας πολιτικές ηλεκτρονικού ταχυδρομείου που λένε στους υπαλλήλους ότι το email τους δεν είναι ιδιωτικό και ότι η εταιρεία παρακολουθεί τα μηνύματα ηλεκτρονικού ταχυδρομείου. Ορισμένες εταιρείες απαιτούν επίσης από τους υπαλλήλους να υπογράψουν μια φόρμα που αναγνωρίζει ότι το email τους δεν είναι ιδιωτικό.</a:t>
            </a:r>
          </a:p>
          <a:p>
            <a:pPr defTabSz="1097280"/>
            <a:r>
              <a:rPr lang="el" sz="2160" b="1">
                <a:solidFill>
                  <a:srgbClr val="000000"/>
                </a:solidFill>
                <a:latin typeface="Calibri" panose="020F0502020204030204"/>
              </a:rPr>
              <a:t>Εταιρείες χωρίς πολιτικές ηλεκτρονικού ταχυδρομείου. </a:t>
            </a:r>
            <a:r>
              <a:rPr lang="el" sz="2160">
                <a:solidFill>
                  <a:srgbClr val="000000"/>
                </a:solidFill>
                <a:latin typeface="Calibri" panose="020F0502020204030204"/>
              </a:rPr>
              <a:t> Ακόμα κι αν ο εργοδότης σας δεν έχει πολιτική ηλεκτρονικού ταχυδρομείου, εξακολουθεί να έχει πιθανώς το νόμιμο δικαίωμα να διαβάζει τα μηνύματα ηλεκτρονικού ταχυδρομείου των εργαζομένων που αποστέλλονται χρησιμοποιώντας τον εξοπλισμό και το δίκτυό του.</a:t>
            </a:r>
          </a:p>
        </p:txBody>
      </p:sp>
      <p:sp>
        <p:nvSpPr>
          <p:cNvPr id="6" name="Textfeld 5">
            <a:extLst>
              <a:ext uri="{FF2B5EF4-FFF2-40B4-BE49-F238E27FC236}">
                <a16:creationId xmlns:a16="http://schemas.microsoft.com/office/drawing/2014/main" id="{4DEAE588-B619-4DE5-BE6D-5562CF1B9F5E}"/>
              </a:ext>
            </a:extLst>
          </p:cNvPr>
          <p:cNvSpPr txBox="1"/>
          <p:nvPr/>
        </p:nvSpPr>
        <p:spPr>
          <a:xfrm>
            <a:off x="713232" y="625450"/>
            <a:ext cx="12113971" cy="757130"/>
          </a:xfrm>
          <a:prstGeom prst="rect">
            <a:avLst/>
          </a:prstGeom>
          <a:noFill/>
        </p:spPr>
        <p:txBody>
          <a:bodyPr wrap="square" rtlCol="0">
            <a:spAutoFit/>
          </a:bodyPr>
          <a:lstStyle/>
          <a:p>
            <a:pPr defTabSz="1097280"/>
            <a:r>
              <a:rPr lang="el" sz="2160" b="1">
                <a:solidFill>
                  <a:prstClr val="black"/>
                </a:solidFill>
                <a:latin typeface="Calibri" panose="020F0502020204030204"/>
              </a:rPr>
              <a:t>Τα ITM λειτουργούν διαφορετικά στην Ευρώπη (GDPR + εθνική νομοθεσία) και σε άλλες χώρες (π.χ. ΗΠΑ). Αυτό έχει επιπτώσεις για τις πολυεθνικές εταιρείες που εφαρμόζουν IPM.</a:t>
            </a:r>
          </a:p>
        </p:txBody>
      </p:sp>
    </p:spTree>
    <p:custDataLst>
      <p:tags r:id="rId1"/>
    </p:custDataLst>
    <p:extLst>
      <p:ext uri="{BB962C8B-B14F-4D97-AF65-F5344CB8AC3E}">
        <p14:creationId xmlns:p14="http://schemas.microsoft.com/office/powerpoint/2010/main" val="890029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452A6BC2-E910-4E1F-AD84-45A8224FB6F5}"/>
              </a:ext>
            </a:extLst>
          </p:cNvPr>
          <p:cNvPicPr>
            <a:picLocks noGrp="1" noChangeAspect="1"/>
          </p:cNvPicPr>
          <p:nvPr>
            <p:ph idx="1"/>
          </p:nvPr>
        </p:nvPicPr>
        <p:blipFill>
          <a:blip r:embed="rId2"/>
          <a:stretch>
            <a:fillRect/>
          </a:stretch>
        </p:blipFill>
        <p:spPr>
          <a:xfrm>
            <a:off x="-128472" y="-187452"/>
            <a:ext cx="4999520" cy="3314700"/>
          </a:xfrm>
          <a:prstGeom prst="rect">
            <a:avLst/>
          </a:prstGeom>
        </p:spPr>
      </p:pic>
      <p:pic>
        <p:nvPicPr>
          <p:cNvPr id="5" name="Inhaltsplatzhalter 3">
            <a:extLst>
              <a:ext uri="{FF2B5EF4-FFF2-40B4-BE49-F238E27FC236}">
                <a16:creationId xmlns:a16="http://schemas.microsoft.com/office/drawing/2014/main" id="{84008D38-21D0-4C2C-9A4C-FB9A25E42575}"/>
              </a:ext>
            </a:extLst>
          </p:cNvPr>
          <p:cNvPicPr>
            <a:picLocks noChangeAspect="1"/>
          </p:cNvPicPr>
          <p:nvPr/>
        </p:nvPicPr>
        <p:blipFill>
          <a:blip r:embed="rId3"/>
          <a:stretch>
            <a:fillRect/>
          </a:stretch>
        </p:blipFill>
        <p:spPr>
          <a:xfrm>
            <a:off x="4871048" y="438149"/>
            <a:ext cx="9405400" cy="7242810"/>
          </a:xfrm>
          <a:prstGeom prst="rect">
            <a:avLst/>
          </a:prstGeom>
        </p:spPr>
      </p:pic>
    </p:spTree>
    <p:extLst>
      <p:ext uri="{BB962C8B-B14F-4D97-AF65-F5344CB8AC3E}">
        <p14:creationId xmlns:p14="http://schemas.microsoft.com/office/powerpoint/2010/main" val="43499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1"/>
            <a:ext cx="14630398" cy="1891146"/>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754627" cy="1890553"/>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4630402" cy="1889173"/>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CEB7C66E-C86E-4137-9D84-6C41816C3252}"/>
              </a:ext>
            </a:extLst>
          </p:cNvPr>
          <p:cNvSpPr>
            <a:spLocks noGrp="1"/>
          </p:cNvSpPr>
          <p:nvPr>
            <p:ph type="title"/>
          </p:nvPr>
        </p:nvSpPr>
        <p:spPr>
          <a:xfrm>
            <a:off x="839656" y="297646"/>
            <a:ext cx="8476465" cy="1391040"/>
          </a:xfrm>
        </p:spPr>
        <p:txBody>
          <a:bodyPr vert="horz" lIns="109728" tIns="54864" rIns="109728" bIns="54864" rtlCol="0" anchor="ctr">
            <a:normAutofit/>
          </a:bodyPr>
          <a:lstStyle/>
          <a:p>
            <a:r>
              <a:rPr lang="el" sz="4800">
                <a:solidFill>
                  <a:srgbClr val="FFFFFF"/>
                </a:solidFill>
              </a:rPr>
              <a:t>Greitzer et al 2019</a:t>
            </a:r>
          </a:p>
        </p:txBody>
      </p:sp>
      <p:pic>
        <p:nvPicPr>
          <p:cNvPr id="5" name="Grafik 4">
            <a:extLst>
              <a:ext uri="{FF2B5EF4-FFF2-40B4-BE49-F238E27FC236}">
                <a16:creationId xmlns:a16="http://schemas.microsoft.com/office/drawing/2014/main" id="{2C54F656-ECAC-4716-9C30-C151E6039C47}"/>
              </a:ext>
            </a:extLst>
          </p:cNvPr>
          <p:cNvPicPr>
            <a:picLocks noChangeAspect="1"/>
          </p:cNvPicPr>
          <p:nvPr/>
        </p:nvPicPr>
        <p:blipFill>
          <a:blip r:embed="rId2"/>
          <a:stretch>
            <a:fillRect/>
          </a:stretch>
        </p:blipFill>
        <p:spPr>
          <a:xfrm>
            <a:off x="518671" y="3348706"/>
            <a:ext cx="13593059" cy="3364283"/>
          </a:xfrm>
          <a:prstGeom prst="rect">
            <a:avLst/>
          </a:prstGeom>
        </p:spPr>
      </p:pic>
      <p:grpSp>
        <p:nvGrpSpPr>
          <p:cNvPr id="3" name="Group 2">
            <a:extLst>
              <a:ext uri="{FF2B5EF4-FFF2-40B4-BE49-F238E27FC236}">
                <a16:creationId xmlns:a16="http://schemas.microsoft.com/office/drawing/2014/main" id="{2F28BF85-511A-AEEF-636F-4A8DF31306F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FAA680BC-B0F2-48CF-7A1B-AED16BF36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4A17837-4C33-8C85-6D3D-9CEEA79978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4017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4501D1C-846B-4A5C-A28F-C64663639C3C}"/>
              </a:ext>
            </a:extLst>
          </p:cNvPr>
          <p:cNvPicPr>
            <a:picLocks noChangeAspect="1"/>
          </p:cNvPicPr>
          <p:nvPr/>
        </p:nvPicPr>
        <p:blipFill>
          <a:blip r:embed="rId2"/>
          <a:stretch>
            <a:fillRect/>
          </a:stretch>
        </p:blipFill>
        <p:spPr>
          <a:xfrm>
            <a:off x="387434" y="1623586"/>
            <a:ext cx="6136883" cy="5989320"/>
          </a:xfrm>
          <a:prstGeom prst="rect">
            <a:avLst/>
          </a:prstGeom>
        </p:spPr>
      </p:pic>
      <p:pic>
        <p:nvPicPr>
          <p:cNvPr id="5" name="Grafik 4">
            <a:extLst>
              <a:ext uri="{FF2B5EF4-FFF2-40B4-BE49-F238E27FC236}">
                <a16:creationId xmlns:a16="http://schemas.microsoft.com/office/drawing/2014/main" id="{41533BFC-0DD7-4F7E-9000-E388FA851822}"/>
              </a:ext>
            </a:extLst>
          </p:cNvPr>
          <p:cNvPicPr>
            <a:picLocks noChangeAspect="1"/>
          </p:cNvPicPr>
          <p:nvPr/>
        </p:nvPicPr>
        <p:blipFill>
          <a:blip r:embed="rId3"/>
          <a:stretch>
            <a:fillRect/>
          </a:stretch>
        </p:blipFill>
        <p:spPr>
          <a:xfrm>
            <a:off x="6635732" y="251986"/>
            <a:ext cx="5211851" cy="3862814"/>
          </a:xfrm>
          <a:prstGeom prst="rect">
            <a:avLst/>
          </a:prstGeom>
        </p:spPr>
      </p:pic>
      <p:pic>
        <p:nvPicPr>
          <p:cNvPr id="6" name="Grafik 5">
            <a:extLst>
              <a:ext uri="{FF2B5EF4-FFF2-40B4-BE49-F238E27FC236}">
                <a16:creationId xmlns:a16="http://schemas.microsoft.com/office/drawing/2014/main" id="{CDF53ECF-D26D-4379-83B8-5AF2C03EE890}"/>
              </a:ext>
            </a:extLst>
          </p:cNvPr>
          <p:cNvPicPr>
            <a:picLocks noChangeAspect="1"/>
          </p:cNvPicPr>
          <p:nvPr/>
        </p:nvPicPr>
        <p:blipFill>
          <a:blip r:embed="rId4"/>
          <a:stretch>
            <a:fillRect/>
          </a:stretch>
        </p:blipFill>
        <p:spPr>
          <a:xfrm>
            <a:off x="6524316" y="4215816"/>
            <a:ext cx="5907833" cy="3862814"/>
          </a:xfrm>
          <a:prstGeom prst="rect">
            <a:avLst/>
          </a:prstGeom>
        </p:spPr>
      </p:pic>
      <p:sp>
        <p:nvSpPr>
          <p:cNvPr id="7" name="Textfeld 6">
            <a:extLst>
              <a:ext uri="{FF2B5EF4-FFF2-40B4-BE49-F238E27FC236}">
                <a16:creationId xmlns:a16="http://schemas.microsoft.com/office/drawing/2014/main" id="{83F8DAD5-8335-491D-9D60-E915ACCCF970}"/>
              </a:ext>
            </a:extLst>
          </p:cNvPr>
          <p:cNvSpPr txBox="1"/>
          <p:nvPr/>
        </p:nvSpPr>
        <p:spPr>
          <a:xfrm>
            <a:off x="517409" y="395095"/>
            <a:ext cx="3423514" cy="572464"/>
          </a:xfrm>
          <a:prstGeom prst="rect">
            <a:avLst/>
          </a:prstGeom>
          <a:noFill/>
        </p:spPr>
        <p:txBody>
          <a:bodyPr wrap="square" rtlCol="0">
            <a:spAutoFit/>
          </a:bodyPr>
          <a:lstStyle/>
          <a:p>
            <a:pPr defTabSz="1097280"/>
            <a:r>
              <a:rPr lang="el" sz="3120">
                <a:solidFill>
                  <a:prstClr val="black"/>
                </a:solidFill>
                <a:latin typeface="Calibri" panose="020F0502020204030204"/>
              </a:rPr>
              <a:t>Υβριδικό IPM</a:t>
            </a:r>
          </a:p>
        </p:txBody>
      </p:sp>
    </p:spTree>
    <p:extLst>
      <p:ext uri="{BB962C8B-B14F-4D97-AF65-F5344CB8AC3E}">
        <p14:creationId xmlns:p14="http://schemas.microsoft.com/office/powerpoint/2010/main" val="34322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Μια ομάδα κίτρινων φιγούρων και μια κόκκινη φιγούρα στην άλλη πλευρά">
            <a:extLst>
              <a:ext uri="{FF2B5EF4-FFF2-40B4-BE49-F238E27FC236}">
                <a16:creationId xmlns:a16="http://schemas.microsoft.com/office/drawing/2014/main" id="{B09CFEF4-C8B1-BC0F-0B3D-0026D381CD04}"/>
              </a:ext>
            </a:extLst>
          </p:cNvPr>
          <p:cNvPicPr>
            <a:picLocks noChangeAspect="1"/>
          </p:cNvPicPr>
          <p:nvPr/>
        </p:nvPicPr>
        <p:blipFill>
          <a:blip r:embed="rId2">
            <a:alphaModFix amt="40000"/>
          </a:blip>
          <a:srcRect t="15730"/>
          <a:stretch/>
        </p:blipFill>
        <p:spPr>
          <a:xfrm>
            <a:off x="25" y="12"/>
            <a:ext cx="14630375" cy="8229588"/>
          </a:xfrm>
          <a:prstGeom prst="rect">
            <a:avLst/>
          </a:prstGeom>
        </p:spPr>
      </p:pic>
      <p:sp>
        <p:nvSpPr>
          <p:cNvPr id="2" name="Titel 1">
            <a:extLst>
              <a:ext uri="{FF2B5EF4-FFF2-40B4-BE49-F238E27FC236}">
                <a16:creationId xmlns:a16="http://schemas.microsoft.com/office/drawing/2014/main" id="{A530AC2A-BF8B-4A44-A18C-66472C42A77F}"/>
              </a:ext>
            </a:extLst>
          </p:cNvPr>
          <p:cNvSpPr>
            <a:spLocks noGrp="1"/>
          </p:cNvSpPr>
          <p:nvPr>
            <p:ph type="title"/>
          </p:nvPr>
        </p:nvSpPr>
        <p:spPr>
          <a:xfrm>
            <a:off x="1009499" y="1130198"/>
            <a:ext cx="12607747" cy="2468880"/>
          </a:xfrm>
        </p:spPr>
        <p:txBody>
          <a:bodyPr anchor="b">
            <a:normAutofit/>
          </a:bodyPr>
          <a:lstStyle/>
          <a:p>
            <a:r>
              <a:rPr lang="el" sz="6000">
                <a:solidFill>
                  <a:schemeClr val="bg1"/>
                </a:solidFill>
              </a:rPr>
              <a:t>Τι πρέπει να θυμάστε</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7FE8AEA6-41D4-4BF3-A866-D965FA2E62EB}"/>
              </a:ext>
            </a:extLst>
          </p:cNvPr>
          <p:cNvSpPr>
            <a:spLocks noGrp="1"/>
          </p:cNvSpPr>
          <p:nvPr>
            <p:ph idx="1"/>
          </p:nvPr>
        </p:nvSpPr>
        <p:spPr>
          <a:xfrm>
            <a:off x="1009498" y="4202582"/>
            <a:ext cx="12607747" cy="3204058"/>
          </a:xfrm>
        </p:spPr>
        <p:txBody>
          <a:bodyPr>
            <a:normAutofit/>
          </a:bodyPr>
          <a:lstStyle/>
          <a:p>
            <a:r>
              <a:rPr lang="el" sz="2400">
                <a:solidFill>
                  <a:schemeClr val="bg1"/>
                </a:solidFill>
              </a:rPr>
              <a:t>Πλεονεκτήματα και μειονεκτήματα τεχνικών και μη τεχνικών μέτρων.</a:t>
            </a:r>
          </a:p>
          <a:p>
            <a:r>
              <a:rPr lang="el" sz="2400">
                <a:solidFill>
                  <a:schemeClr val="bg1"/>
                </a:solidFill>
              </a:rPr>
              <a:t>Εννοιολογικές γνώσεις: τύποι εσωτερικών απειλών/κατηγοριών και περιπτώσεων.</a:t>
            </a:r>
          </a:p>
          <a:p>
            <a:r>
              <a:rPr lang="el" sz="2400">
                <a:solidFill>
                  <a:schemeClr val="bg1"/>
                </a:solidFill>
              </a:rPr>
              <a:t>Πιθανότητες και περιορισμοί των υβριδικών IPM. Ποια είναι η γνώμη σας;</a:t>
            </a:r>
          </a:p>
          <a:p>
            <a:r>
              <a:rPr lang="el" sz="2400">
                <a:solidFill>
                  <a:schemeClr val="bg1"/>
                </a:solidFill>
              </a:rPr>
              <a:t>Το Μοντέλο Κρίσιμης Διαδρομής «κατ' αρχήν».</a:t>
            </a:r>
          </a:p>
          <a:p>
            <a:endParaRPr lang="de-DE" sz="2400">
              <a:solidFill>
                <a:schemeClr val="bg1"/>
              </a:solidFill>
            </a:endParaRPr>
          </a:p>
        </p:txBody>
      </p:sp>
      <p:grpSp>
        <p:nvGrpSpPr>
          <p:cNvPr id="4" name="Group 3">
            <a:extLst>
              <a:ext uri="{FF2B5EF4-FFF2-40B4-BE49-F238E27FC236}">
                <a16:creationId xmlns:a16="http://schemas.microsoft.com/office/drawing/2014/main" id="{DFA3C159-7A63-16B3-29E0-4C0E3B40B8C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99EA2555-1399-A3C4-2E0F-1B6537FA3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40EBE978-BCBE-B344-930F-764B93C733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191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5" y="576072"/>
            <a:ext cx="13485571" cy="707745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8" name="Gruppieren 7">
            <a:extLst>
              <a:ext uri="{FF2B5EF4-FFF2-40B4-BE49-F238E27FC236}">
                <a16:creationId xmlns:a16="http://schemas.microsoft.com/office/drawing/2014/main" id="{3F676612-DE32-904C-48B5-543F676D3254}"/>
              </a:ext>
            </a:extLst>
          </p:cNvPr>
          <p:cNvGrpSpPr/>
          <p:nvPr/>
        </p:nvGrpSpPr>
        <p:grpSpPr>
          <a:xfrm>
            <a:off x="3915176" y="772161"/>
            <a:ext cx="6800048" cy="6685279"/>
            <a:chOff x="585027" y="541610"/>
            <a:chExt cx="5873917" cy="5774779"/>
          </a:xfrm>
        </p:grpSpPr>
        <p:pic>
          <p:nvPicPr>
            <p:cNvPr id="5" name="Grafik 4">
              <a:extLst>
                <a:ext uri="{FF2B5EF4-FFF2-40B4-BE49-F238E27FC236}">
                  <a16:creationId xmlns:a16="http://schemas.microsoft.com/office/drawing/2014/main" id="{BC8AF2EC-BF85-E19A-FE99-DCB345CAB560}"/>
                </a:ext>
              </a:extLst>
            </p:cNvPr>
            <p:cNvPicPr>
              <a:picLocks noChangeAspect="1"/>
            </p:cNvPicPr>
            <p:nvPr/>
          </p:nvPicPr>
          <p:blipFill>
            <a:blip r:embed="rId2"/>
            <a:stretch>
              <a:fillRect/>
            </a:stretch>
          </p:blipFill>
          <p:spPr>
            <a:xfrm>
              <a:off x="585027" y="541610"/>
              <a:ext cx="5873917" cy="5774779"/>
            </a:xfrm>
            <a:prstGeom prst="rect">
              <a:avLst/>
            </a:prstGeom>
          </p:spPr>
        </p:pic>
        <p:pic>
          <p:nvPicPr>
            <p:cNvPr id="7" name="Grafik 6">
              <a:extLst>
                <a:ext uri="{FF2B5EF4-FFF2-40B4-BE49-F238E27FC236}">
                  <a16:creationId xmlns:a16="http://schemas.microsoft.com/office/drawing/2014/main" id="{36C0735D-F0D1-0B64-1FA5-FE86A39FB552}"/>
                </a:ext>
              </a:extLst>
            </p:cNvPr>
            <p:cNvPicPr>
              <a:picLocks noChangeAspect="1"/>
            </p:cNvPicPr>
            <p:nvPr/>
          </p:nvPicPr>
          <p:blipFill>
            <a:blip r:embed="rId3"/>
            <a:stretch>
              <a:fillRect/>
            </a:stretch>
          </p:blipFill>
          <p:spPr>
            <a:xfrm>
              <a:off x="1874982" y="806244"/>
              <a:ext cx="4304146" cy="525309"/>
            </a:xfrm>
            <a:prstGeom prst="rect">
              <a:avLst/>
            </a:prstGeom>
          </p:spPr>
        </p:pic>
      </p:grpSp>
      <p:grpSp>
        <p:nvGrpSpPr>
          <p:cNvPr id="2" name="Group 1">
            <a:extLst>
              <a:ext uri="{FF2B5EF4-FFF2-40B4-BE49-F238E27FC236}">
                <a16:creationId xmlns:a16="http://schemas.microsoft.com/office/drawing/2014/main" id="{67BA7B07-1D48-FB27-2C98-FE98D5D0A6B7}"/>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6E8D62C-20A9-BE90-6805-58D5882CAC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2B4956AD-D908-D731-6D2B-DC963724C9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1257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FA3FD-9699-4A08-8D56-16012D542ADC}"/>
              </a:ext>
            </a:extLst>
          </p:cNvPr>
          <p:cNvSpPr>
            <a:spLocks noGrp="1"/>
          </p:cNvSpPr>
          <p:nvPr>
            <p:ph type="title"/>
          </p:nvPr>
        </p:nvSpPr>
        <p:spPr/>
        <p:txBody>
          <a:bodyPr/>
          <a:lstStyle/>
          <a:p>
            <a:r>
              <a:rPr lang="el" err="1"/>
              <a:t>Βιβλιογραφία</a:t>
            </a:r>
            <a:endParaRPr lang="de-DE"/>
          </a:p>
        </p:txBody>
      </p:sp>
      <p:sp>
        <p:nvSpPr>
          <p:cNvPr id="3" name="Inhaltsplatzhalter 2">
            <a:extLst>
              <a:ext uri="{FF2B5EF4-FFF2-40B4-BE49-F238E27FC236}">
                <a16:creationId xmlns:a16="http://schemas.microsoft.com/office/drawing/2014/main" id="{6EAD6BBB-8AB1-4822-A3AD-C2D8444BDF13}"/>
              </a:ext>
            </a:extLst>
          </p:cNvPr>
          <p:cNvSpPr>
            <a:spLocks noGrp="1"/>
          </p:cNvSpPr>
          <p:nvPr>
            <p:ph idx="1"/>
          </p:nvPr>
        </p:nvSpPr>
        <p:spPr/>
        <p:txBody>
          <a:bodyPr>
            <a:normAutofit fontScale="77500" lnSpcReduction="20000"/>
          </a:bodyPr>
          <a:lstStyle/>
          <a:p>
            <a:pPr marL="0" indent="0">
              <a:buNone/>
            </a:pPr>
            <a:r>
              <a:rPr lang="el"/>
              <a:t>Συνιστάται:</a:t>
            </a:r>
          </a:p>
          <a:p>
            <a:pPr marL="0" indent="0">
              <a:buNone/>
            </a:pPr>
            <a:r>
              <a:rPr lang="el"/>
              <a:t>Chattopadhyay, Ρ., Wang, L., &amp; Tan, Y. P. (2018). Ανίχνευση εσωτερικών απειλών βάσει σεναρίων από δραστηριότητες στον κυβερνοχώρο. </a:t>
            </a:r>
            <a:r>
              <a:rPr lang="el" i="1"/>
              <a:t>Συναλλαγές IEEE σε Υπολογιστικά Κοινωνικά Συστήματα</a:t>
            </a:r>
            <a:r>
              <a:rPr lang="el"/>
              <a:t>, </a:t>
            </a:r>
            <a:r>
              <a:rPr lang="el" i="1"/>
              <a:t>5</a:t>
            </a:r>
            <a:r>
              <a:rPr lang="el"/>
              <a:t>(3), 660-675.</a:t>
            </a:r>
          </a:p>
          <a:p>
            <a:pPr marL="0" indent="0">
              <a:buNone/>
            </a:pPr>
            <a:r>
              <a:rPr lang="el" err="1"/>
              <a:t>Greitzer, F., Purl, J., Leong, Y. M., &amp; Becker, D. S. (2018, Μάιος). Sofit: Κοινωνικοτεχνικοί και οργανωτικοί παράγοντες για εσωτερική απειλή. </a:t>
            </a:r>
            <a:r>
              <a:rPr lang="el" i="1"/>
              <a:t>Το 2018 IEEE Security and Privacy Workshops (SPW)</a:t>
            </a:r>
            <a:r>
              <a:rPr lang="el"/>
              <a:t> (σελ. 197-206). ΙΕΕΕ.</a:t>
            </a:r>
          </a:p>
          <a:p>
            <a:pPr marL="0" indent="0">
              <a:buNone/>
            </a:pPr>
            <a:r>
              <a:rPr lang="el"/>
              <a:t>Posey, Γ., Bennett, R. J., &amp; Roberts, Τ. Λ. (2011). Κατανόηση της νοοτροπίας του καταχρηστικού εσωτερικού: Εξέταση της αιτιώδους συλλογιστικής των εμπιστευτικών πληροφοριών μετά από αλλαγές εσωτερικής ασφάλειας. </a:t>
            </a:r>
            <a:r>
              <a:rPr lang="el" i="1"/>
              <a:t>Υπολογιστές &amp; Ασφάλεια</a:t>
            </a:r>
            <a:r>
              <a:rPr lang="el"/>
              <a:t>, </a:t>
            </a:r>
            <a:r>
              <a:rPr lang="el" i="1"/>
              <a:t>30</a:t>
            </a:r>
            <a:r>
              <a:rPr lang="el"/>
              <a:t>(6-7), 486-497.</a:t>
            </a:r>
            <a:endParaRPr lang="de-DE"/>
          </a:p>
          <a:p>
            <a:pPr marL="0" indent="0">
              <a:buNone/>
            </a:pPr>
            <a:r>
              <a:rPr lang="el" err="1"/>
              <a:t>Τσιόστας, Δ., Κίττης, Γ., Χουλιάρας, Ν., Καντζαβέλου, Ι., Μαγκλάρας, Λ., Δουληγέρης, Χ., &amp; Βλάχος, Β. (2020, Νοέμβριος). Η εσωτερική απειλή: Λόγοι, επιπτώσεις και τεχνικές μετριασμού. Στο </a:t>
            </a:r>
            <a:r>
              <a:rPr lang="el" i="1"/>
              <a:t>24ο Πανελλήνιο Συνέδριο Πληροφορικής</a:t>
            </a:r>
            <a:r>
              <a:rPr lang="el"/>
              <a:t> (σελ. 340-345).</a:t>
            </a:r>
          </a:p>
          <a:p>
            <a:pPr marL="0" indent="0">
              <a:buNone/>
            </a:pPr>
            <a:endParaRPr lang="de-DE"/>
          </a:p>
        </p:txBody>
      </p:sp>
    </p:spTree>
    <p:extLst>
      <p:ext uri="{BB962C8B-B14F-4D97-AF65-F5344CB8AC3E}">
        <p14:creationId xmlns:p14="http://schemas.microsoft.com/office/powerpoint/2010/main" val="396233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BDC6E-50DF-53E9-165D-09238C0E8163}"/>
              </a:ext>
            </a:extLst>
          </p:cNvPr>
          <p:cNvPicPr>
            <a:picLocks noChangeAspect="1"/>
          </p:cNvPicPr>
          <p:nvPr/>
        </p:nvPicPr>
        <p:blipFill>
          <a:blip r:embed="rId3">
            <a:alphaModFix amt="31000"/>
          </a:blip>
          <a:stretch>
            <a:fillRect/>
          </a:stretch>
        </p:blipFill>
        <p:spPr>
          <a:xfrm>
            <a:off x="1139179" y="0"/>
            <a:ext cx="12352043" cy="8229600"/>
          </a:xfrm>
          <a:prstGeom prst="rect">
            <a:avLst/>
          </a:prstGeom>
        </p:spPr>
      </p:pic>
      <p:pic>
        <p:nvPicPr>
          <p:cNvPr id="90117" name="Picture 5"/>
          <p:cNvPicPr>
            <a:picLocks noChangeAspect="1" noChangeArrowheads="1"/>
          </p:cNvPicPr>
          <p:nvPr/>
        </p:nvPicPr>
        <p:blipFill>
          <a:blip r:embed="rId4" cstate="print"/>
          <a:srcRect/>
          <a:stretch>
            <a:fillRect/>
          </a:stretch>
        </p:blipFill>
        <p:spPr bwMode="auto">
          <a:xfrm>
            <a:off x="7574431" y="4892486"/>
            <a:ext cx="1908810" cy="1211580"/>
          </a:xfrm>
          <a:prstGeom prst="rect">
            <a:avLst/>
          </a:prstGeom>
          <a:noFill/>
          <a:ln w="9525">
            <a:noFill/>
            <a:miter lim="800000"/>
            <a:headEnd/>
            <a:tailEnd/>
          </a:ln>
        </p:spPr>
      </p:pic>
      <p:pic>
        <p:nvPicPr>
          <p:cNvPr id="90116"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6537514" y="2040970"/>
            <a:ext cx="1987421" cy="1987421"/>
          </a:xfrm>
          <a:prstGeom prst="rect">
            <a:avLst/>
          </a:prstGeom>
          <a:noFill/>
        </p:spPr>
      </p:pic>
      <p:pic>
        <p:nvPicPr>
          <p:cNvPr id="6"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8265706" y="2559427"/>
            <a:ext cx="1987421" cy="1987421"/>
          </a:xfrm>
          <a:prstGeom prst="rect">
            <a:avLst/>
          </a:prstGeom>
          <a:noFill/>
        </p:spPr>
      </p:pic>
      <p:pic>
        <p:nvPicPr>
          <p:cNvPr id="7"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7747248" y="1436102"/>
            <a:ext cx="1987421" cy="1987421"/>
          </a:xfrm>
          <a:prstGeom prst="rect">
            <a:avLst/>
          </a:prstGeom>
          <a:noFill/>
        </p:spPr>
      </p:pic>
      <p:pic>
        <p:nvPicPr>
          <p:cNvPr id="8"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7055971" y="2991475"/>
            <a:ext cx="1987421" cy="1987421"/>
          </a:xfrm>
          <a:prstGeom prst="rect">
            <a:avLst/>
          </a:prstGeom>
          <a:noFill/>
        </p:spPr>
      </p:pic>
      <p:pic>
        <p:nvPicPr>
          <p:cNvPr id="9"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5673418" y="3682752"/>
            <a:ext cx="1987421" cy="1987421"/>
          </a:xfrm>
          <a:prstGeom prst="rect">
            <a:avLst/>
          </a:prstGeom>
          <a:noFill/>
        </p:spPr>
      </p:pic>
      <p:pic>
        <p:nvPicPr>
          <p:cNvPr id="10"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8438525" y="4719667"/>
            <a:ext cx="1987421" cy="1987421"/>
          </a:xfrm>
          <a:prstGeom prst="rect">
            <a:avLst/>
          </a:prstGeom>
          <a:noFill/>
        </p:spPr>
      </p:pic>
      <p:pic>
        <p:nvPicPr>
          <p:cNvPr id="11"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5327779" y="4201210"/>
            <a:ext cx="1987421" cy="1987421"/>
          </a:xfrm>
          <a:prstGeom prst="rect">
            <a:avLst/>
          </a:prstGeom>
          <a:noFill/>
        </p:spPr>
      </p:pic>
      <p:pic>
        <p:nvPicPr>
          <p:cNvPr id="12"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7574429" y="3769162"/>
            <a:ext cx="1987421" cy="1987421"/>
          </a:xfrm>
          <a:prstGeom prst="rect">
            <a:avLst/>
          </a:prstGeom>
          <a:noFill/>
        </p:spPr>
      </p:pic>
      <p:pic>
        <p:nvPicPr>
          <p:cNvPr id="13"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6710333" y="3509933"/>
            <a:ext cx="1987421" cy="1987421"/>
          </a:xfrm>
          <a:prstGeom prst="rect">
            <a:avLst/>
          </a:prstGeom>
          <a:noFill/>
        </p:spPr>
      </p:pic>
      <p:pic>
        <p:nvPicPr>
          <p:cNvPr id="14"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5327779" y="1868150"/>
            <a:ext cx="1987421" cy="1987421"/>
          </a:xfrm>
          <a:prstGeom prst="rect">
            <a:avLst/>
          </a:prstGeom>
          <a:noFill/>
        </p:spPr>
      </p:pic>
      <p:pic>
        <p:nvPicPr>
          <p:cNvPr id="15"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8697754" y="2991475"/>
            <a:ext cx="1987421" cy="1987421"/>
          </a:xfrm>
          <a:prstGeom prst="rect">
            <a:avLst/>
          </a:prstGeom>
          <a:noFill/>
        </p:spPr>
      </p:pic>
      <p:pic>
        <p:nvPicPr>
          <p:cNvPr id="16"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8265706" y="5065306"/>
            <a:ext cx="1987421" cy="1987421"/>
          </a:xfrm>
          <a:prstGeom prst="rect">
            <a:avLst/>
          </a:prstGeom>
          <a:noFill/>
        </p:spPr>
      </p:pic>
      <p:pic>
        <p:nvPicPr>
          <p:cNvPr id="17"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5776410" y="2559427"/>
            <a:ext cx="1987421" cy="1987421"/>
          </a:xfrm>
          <a:prstGeom prst="rect">
            <a:avLst/>
          </a:prstGeom>
          <a:noFill/>
        </p:spPr>
      </p:pic>
      <p:pic>
        <p:nvPicPr>
          <p:cNvPr id="18"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6105466" y="3250704"/>
            <a:ext cx="1987421" cy="1987421"/>
          </a:xfrm>
          <a:prstGeom prst="rect">
            <a:avLst/>
          </a:prstGeom>
          <a:noFill/>
        </p:spPr>
      </p:pic>
      <p:pic>
        <p:nvPicPr>
          <p:cNvPr id="19"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4982141" y="2991475"/>
            <a:ext cx="1987421" cy="1987421"/>
          </a:xfrm>
          <a:prstGeom prst="rect">
            <a:avLst/>
          </a:prstGeom>
          <a:noFill/>
        </p:spPr>
      </p:pic>
      <p:pic>
        <p:nvPicPr>
          <p:cNvPr id="20" name="Picture 4" descr="Fish 8 Black White Line Art Coloring Sheet Coloring Page 555px.png"/>
          <p:cNvPicPr>
            <a:picLocks noChangeAspect="1" noChangeArrowheads="1"/>
          </p:cNvPicPr>
          <p:nvPr/>
        </p:nvPicPr>
        <p:blipFill>
          <a:blip r:embed="rId5" cstate="print"/>
          <a:srcRect/>
          <a:stretch>
            <a:fillRect/>
          </a:stretch>
        </p:blipFill>
        <p:spPr bwMode="auto">
          <a:xfrm>
            <a:off x="5587008" y="4892486"/>
            <a:ext cx="1987421" cy="1987421"/>
          </a:xfrm>
          <a:prstGeom prst="rect">
            <a:avLst/>
          </a:prstGeom>
          <a:noFill/>
        </p:spPr>
      </p:pic>
      <p:sp>
        <p:nvSpPr>
          <p:cNvPr id="23" name="Tittel 1"/>
          <p:cNvSpPr>
            <a:spLocks noGrp="1"/>
          </p:cNvSpPr>
          <p:nvPr>
            <p:ph type="title"/>
          </p:nvPr>
        </p:nvSpPr>
        <p:spPr/>
        <p:txBody>
          <a:bodyPr/>
          <a:lstStyle/>
          <a:p>
            <a:r>
              <a:rPr lang="el"/>
              <a:t>Γιατί το ψάρι...;</a:t>
            </a:r>
          </a:p>
        </p:txBody>
      </p:sp>
    </p:spTree>
    <p:custDataLst>
      <p:tags r:id="rId1"/>
    </p:custDataLst>
    <p:extLst>
      <p:ext uri="{BB962C8B-B14F-4D97-AF65-F5344CB8AC3E}">
        <p14:creationId xmlns:p14="http://schemas.microsoft.com/office/powerpoint/2010/main" val="1136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1000" fill="hold"/>
                                        <p:tgtEl>
                                          <p:spTgt spid="90116"/>
                                        </p:tgtEl>
                                        <p:attrNameLst>
                                          <p:attrName>ppt_x</p:attrName>
                                        </p:attrNameLst>
                                      </p:cBhvr>
                                      <p:tavLst>
                                        <p:tav tm="0">
                                          <p:val>
                                            <p:strVal val="1+#ppt_w/2"/>
                                          </p:val>
                                        </p:tav>
                                        <p:tav tm="100000">
                                          <p:val>
                                            <p:strVal val="#ppt_x"/>
                                          </p:val>
                                        </p:tav>
                                      </p:tavLst>
                                    </p:anim>
                                    <p:anim calcmode="lin" valueType="num">
                                      <p:cBhvr additive="base">
                                        <p:cTn id="8" dur="1000" fill="hold"/>
                                        <p:tgtEl>
                                          <p:spTgt spid="901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1+#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1+#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2000" fill="hold"/>
                                        <p:tgtEl>
                                          <p:spTgt spid="15"/>
                                        </p:tgtEl>
                                        <p:attrNameLst>
                                          <p:attrName>ppt_x</p:attrName>
                                        </p:attrNameLst>
                                      </p:cBhvr>
                                      <p:tavLst>
                                        <p:tav tm="0">
                                          <p:val>
                                            <p:strVal val="1+#ppt_w/2"/>
                                          </p:val>
                                        </p:tav>
                                        <p:tav tm="100000">
                                          <p:val>
                                            <p:strVal val="#ppt_x"/>
                                          </p:val>
                                        </p:tav>
                                      </p:tavLst>
                                    </p:anim>
                                    <p:anim calcmode="lin" valueType="num">
                                      <p:cBhvr additive="base">
                                        <p:cTn id="40" dur="2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000" fill="hold"/>
                                        <p:tgtEl>
                                          <p:spTgt spid="17"/>
                                        </p:tgtEl>
                                        <p:attrNameLst>
                                          <p:attrName>ppt_x</p:attrName>
                                        </p:attrNameLst>
                                      </p:cBhvr>
                                      <p:tavLst>
                                        <p:tav tm="0">
                                          <p:val>
                                            <p:strVal val="1+#ppt_w/2"/>
                                          </p:val>
                                        </p:tav>
                                        <p:tav tm="100000">
                                          <p:val>
                                            <p:strVal val="#ppt_x"/>
                                          </p:val>
                                        </p:tav>
                                      </p:tavLst>
                                    </p:anim>
                                    <p:anim calcmode="lin" valueType="num">
                                      <p:cBhvr additive="base">
                                        <p:cTn id="44" dur="20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2000" fill="hold"/>
                                        <p:tgtEl>
                                          <p:spTgt spid="10"/>
                                        </p:tgtEl>
                                        <p:attrNameLst>
                                          <p:attrName>ppt_x</p:attrName>
                                        </p:attrNameLst>
                                      </p:cBhvr>
                                      <p:tavLst>
                                        <p:tav tm="0">
                                          <p:val>
                                            <p:strVal val="1+#ppt_w/2"/>
                                          </p:val>
                                        </p:tav>
                                        <p:tav tm="100000">
                                          <p:val>
                                            <p:strVal val="#ppt_x"/>
                                          </p:val>
                                        </p:tav>
                                      </p:tavLst>
                                    </p:anim>
                                    <p:anim calcmode="lin" valueType="num">
                                      <p:cBhvr additive="base">
                                        <p:cTn id="60" dur="20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2000" fill="hold"/>
                                        <p:tgtEl>
                                          <p:spTgt spid="7"/>
                                        </p:tgtEl>
                                        <p:attrNameLst>
                                          <p:attrName>ppt_x</p:attrName>
                                        </p:attrNameLst>
                                      </p:cBhvr>
                                      <p:tavLst>
                                        <p:tav tm="0">
                                          <p:val>
                                            <p:strVal val="1+#ppt_w/2"/>
                                          </p:val>
                                        </p:tav>
                                        <p:tav tm="100000">
                                          <p:val>
                                            <p:strVal val="#ppt_x"/>
                                          </p:val>
                                        </p:tav>
                                      </p:tavLst>
                                    </p:anim>
                                    <p:anim calcmode="lin" valueType="num">
                                      <p:cBhvr additive="base">
                                        <p:cTn id="68" dur="2000" fill="hold"/>
                                        <p:tgtEl>
                                          <p:spTgt spid="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90117"/>
                                        </p:tgtEl>
                                        <p:attrNameLst>
                                          <p:attrName>style.visibility</p:attrName>
                                        </p:attrNameLst>
                                      </p:cBhvr>
                                      <p:to>
                                        <p:strVal val="visible"/>
                                      </p:to>
                                    </p:set>
                                    <p:anim calcmode="lin" valueType="num">
                                      <p:cBhvr additive="base">
                                        <p:cTn id="71" dur="500" fill="hold"/>
                                        <p:tgtEl>
                                          <p:spTgt spid="90117"/>
                                        </p:tgtEl>
                                        <p:attrNameLst>
                                          <p:attrName>ppt_x</p:attrName>
                                        </p:attrNameLst>
                                      </p:cBhvr>
                                      <p:tavLst>
                                        <p:tav tm="0">
                                          <p:val>
                                            <p:strVal val="1+#ppt_w/2"/>
                                          </p:val>
                                        </p:tav>
                                        <p:tav tm="100000">
                                          <p:val>
                                            <p:strVal val="#ppt_x"/>
                                          </p:val>
                                        </p:tav>
                                      </p:tavLst>
                                    </p:anim>
                                    <p:anim calcmode="lin" valueType="num">
                                      <p:cBhvr additive="base">
                                        <p:cTn id="72" dur="500" fill="hold"/>
                                        <p:tgtEl>
                                          <p:spTgt spid="901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5.55556E-7 -7.40741E-6 C -0.02274 -0.09978 -0.04531 -0.19931 -0.08889 -0.19769 C -0.13246 -0.19607 -0.2066 0.00509 -0.26111 0.00972 C -0.31562 0.01434 -0.38333 -0.13843 -0.4158 -0.16922 C -0.44826 -0.20001 -0.44896 -0.17431 -0.45555 -0.17547 " pathEditMode="relative" ptsTypes="aaaaA">
                                      <p:cBhvr>
                                        <p:cTn id="76" dur="2000" fill="hold"/>
                                        <p:tgtEl>
                                          <p:spTgt spid="901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9.2|31.9|76.2"/>
</p:tagLst>
</file>

<file path=ppt/tags/tag11.xml><?xml version="1.0" encoding="utf-8"?>
<p:tagLst xmlns:a="http://schemas.openxmlformats.org/drawingml/2006/main" xmlns:r="http://schemas.openxmlformats.org/officeDocument/2006/relationships" xmlns:p="http://schemas.openxmlformats.org/presentationml/2006/main">
  <p:tag name="TIMING" val="|5.2|15.3|14.5"/>
</p:tagLst>
</file>

<file path=ppt/tags/tag12.xml><?xml version="1.0" encoding="utf-8"?>
<p:tagLst xmlns:a="http://schemas.openxmlformats.org/drawingml/2006/main" xmlns:r="http://schemas.openxmlformats.org/officeDocument/2006/relationships" xmlns:p="http://schemas.openxmlformats.org/presentationml/2006/main">
  <p:tag name="TIMING" val="|1.1|5|3.6|4.4|3|27.6|1.8"/>
</p:tagLst>
</file>

<file path=ppt/tags/tag13.xml><?xml version="1.0" encoding="utf-8"?>
<p:tagLst xmlns:a="http://schemas.openxmlformats.org/drawingml/2006/main" xmlns:r="http://schemas.openxmlformats.org/officeDocument/2006/relationships" xmlns:p="http://schemas.openxmlformats.org/presentationml/2006/main">
  <p:tag name="TIMING" val="|2.2|21.7|17"/>
</p:tagLst>
</file>

<file path=ppt/tags/tag14.xml><?xml version="1.0" encoding="utf-8"?>
<p:tagLst xmlns:a="http://schemas.openxmlformats.org/drawingml/2006/main" xmlns:r="http://schemas.openxmlformats.org/officeDocument/2006/relationships" xmlns:p="http://schemas.openxmlformats.org/presentationml/2006/main">
  <p:tag name="TIMING" val="|0.9|39.4|24.3"/>
</p:tagLst>
</file>

<file path=ppt/tags/tag15.xml><?xml version="1.0" encoding="utf-8"?>
<p:tagLst xmlns:a="http://schemas.openxmlformats.org/drawingml/2006/main" xmlns:r="http://schemas.openxmlformats.org/officeDocument/2006/relationships" xmlns:p="http://schemas.openxmlformats.org/presentationml/2006/main">
  <p:tag name="TIMING" val="|17.9"/>
</p:tagLst>
</file>

<file path=ppt/tags/tag16.xml><?xml version="1.0" encoding="utf-8"?>
<p:tagLst xmlns:a="http://schemas.openxmlformats.org/drawingml/2006/main" xmlns:r="http://schemas.openxmlformats.org/officeDocument/2006/relationships" xmlns:p="http://schemas.openxmlformats.org/presentationml/2006/main">
  <p:tag name="TIMING" val="|63.6|1.7|1.2"/>
</p:tagLst>
</file>

<file path=ppt/tags/tag17.xml><?xml version="1.0" encoding="utf-8"?>
<p:tagLst xmlns:a="http://schemas.openxmlformats.org/drawingml/2006/main" xmlns:r="http://schemas.openxmlformats.org/officeDocument/2006/relationships" xmlns:p="http://schemas.openxmlformats.org/presentationml/2006/main">
  <p:tag name="TIMING" val="|2.3|56.5|66.9|42.4|33.6"/>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52"/>
</p:tagLst>
</file>

<file path=ppt/tags/tag2.xml><?xml version="1.0" encoding="utf-8"?>
<p:tagLst xmlns:a="http://schemas.openxmlformats.org/drawingml/2006/main" xmlns:r="http://schemas.openxmlformats.org/officeDocument/2006/relationships" xmlns:p="http://schemas.openxmlformats.org/presentationml/2006/main">
  <p:tag name="TIMING" val="|93.4"/>
</p:tagLst>
</file>

<file path=ppt/tags/tag20.xml><?xml version="1.0" encoding="utf-8"?>
<p:tagLst xmlns:a="http://schemas.openxmlformats.org/drawingml/2006/main" xmlns:r="http://schemas.openxmlformats.org/officeDocument/2006/relationships" xmlns:p="http://schemas.openxmlformats.org/presentationml/2006/main">
  <p:tag name="TIMING" val="|11.9|68.1|29.9"/>
</p:tagLst>
</file>

<file path=ppt/tags/tag21.xml><?xml version="1.0" encoding="utf-8"?>
<p:tagLst xmlns:a="http://schemas.openxmlformats.org/drawingml/2006/main" xmlns:r="http://schemas.openxmlformats.org/officeDocument/2006/relationships" xmlns:p="http://schemas.openxmlformats.org/presentationml/2006/main">
  <p:tag name="TIMING" val="|1.8|2.3"/>
</p:tagLst>
</file>

<file path=ppt/tags/tag22.xml><?xml version="1.0" encoding="utf-8"?>
<p:tagLst xmlns:a="http://schemas.openxmlformats.org/drawingml/2006/main" xmlns:r="http://schemas.openxmlformats.org/officeDocument/2006/relationships" xmlns:p="http://schemas.openxmlformats.org/presentationml/2006/main">
  <p:tag name="TIMING" val="|64.8|2|1.7|1.3|1.2"/>
</p:tagLst>
</file>

<file path=ppt/tags/tag23.xml><?xml version="1.0" encoding="utf-8"?>
<p:tagLst xmlns:a="http://schemas.openxmlformats.org/drawingml/2006/main" xmlns:r="http://schemas.openxmlformats.org/officeDocument/2006/relationships" xmlns:p="http://schemas.openxmlformats.org/presentationml/2006/main">
  <p:tag name="TIMING" val="|9.9|107.6"/>
</p:tagLst>
</file>

<file path=ppt/tags/tag24.xml><?xml version="1.0" encoding="utf-8"?>
<p:tagLst xmlns:a="http://schemas.openxmlformats.org/drawingml/2006/main" xmlns:r="http://schemas.openxmlformats.org/officeDocument/2006/relationships" xmlns:p="http://schemas.openxmlformats.org/presentationml/2006/main">
  <p:tag name="TIMING" val="|1.5|39.7|27.1"/>
</p:tagLst>
</file>

<file path=ppt/tags/tag25.xml><?xml version="1.0" encoding="utf-8"?>
<p:tagLst xmlns:a="http://schemas.openxmlformats.org/drawingml/2006/main" xmlns:r="http://schemas.openxmlformats.org/officeDocument/2006/relationships" xmlns:p="http://schemas.openxmlformats.org/presentationml/2006/main">
  <p:tag name="TIMING" val="|0.9|7.3|5.8|8.4"/>
</p:tagLst>
</file>

<file path=ppt/tags/tag26.xml><?xml version="1.0" encoding="utf-8"?>
<p:tagLst xmlns:a="http://schemas.openxmlformats.org/drawingml/2006/main" xmlns:r="http://schemas.openxmlformats.org/officeDocument/2006/relationships" xmlns:p="http://schemas.openxmlformats.org/presentationml/2006/main">
  <p:tag name="TIMING" val="|2.7|36.5|17.9"/>
</p:tagLst>
</file>

<file path=ppt/tags/tag27.xml><?xml version="1.0" encoding="utf-8"?>
<p:tagLst xmlns:a="http://schemas.openxmlformats.org/drawingml/2006/main" xmlns:r="http://schemas.openxmlformats.org/officeDocument/2006/relationships" xmlns:p="http://schemas.openxmlformats.org/presentationml/2006/main">
  <p:tag name="TIMING" val="|41.3"/>
</p:tagLst>
</file>

<file path=ppt/tags/tag28.xml><?xml version="1.0" encoding="utf-8"?>
<p:tagLst xmlns:a="http://schemas.openxmlformats.org/drawingml/2006/main" xmlns:r="http://schemas.openxmlformats.org/officeDocument/2006/relationships" xmlns:p="http://schemas.openxmlformats.org/presentationml/2006/main">
  <p:tag name="TIMING" val="|2.9|8.3|4.8|12.6|26.9"/>
</p:tagLst>
</file>

<file path=ppt/tags/tag29.xml><?xml version="1.0" encoding="utf-8"?>
<p:tagLst xmlns:a="http://schemas.openxmlformats.org/drawingml/2006/main" xmlns:r="http://schemas.openxmlformats.org/officeDocument/2006/relationships" xmlns:p="http://schemas.openxmlformats.org/presentationml/2006/main">
  <p:tag name="TIMING" val="|10.4|2.5|9.3|6.7|79.9"/>
</p:tagLst>
</file>

<file path=ppt/tags/tag3.xml><?xml version="1.0" encoding="utf-8"?>
<p:tagLst xmlns:a="http://schemas.openxmlformats.org/drawingml/2006/main" xmlns:r="http://schemas.openxmlformats.org/officeDocument/2006/relationships" xmlns:p="http://schemas.openxmlformats.org/presentationml/2006/main">
  <p:tag name="TIMING" val="|10.6|33.6|69|32.3|34.1|44.6|43.1"/>
</p:tagLst>
</file>

<file path=ppt/tags/tag30.xml><?xml version="1.0" encoding="utf-8"?>
<p:tagLst xmlns:a="http://schemas.openxmlformats.org/drawingml/2006/main" xmlns:r="http://schemas.openxmlformats.org/officeDocument/2006/relationships" xmlns:p="http://schemas.openxmlformats.org/presentationml/2006/main">
  <p:tag name="TIMING" val="|3.8|16.4|55.4"/>
</p:tagLst>
</file>

<file path=ppt/tags/tag31.xml><?xml version="1.0" encoding="utf-8"?>
<p:tagLst xmlns:a="http://schemas.openxmlformats.org/drawingml/2006/main" xmlns:r="http://schemas.openxmlformats.org/officeDocument/2006/relationships" xmlns:p="http://schemas.openxmlformats.org/presentationml/2006/main">
  <p:tag name="TIMING" val="|80.3|5|7.4|13.7"/>
</p:tagLst>
</file>

<file path=ppt/tags/tag32.xml><?xml version="1.0" encoding="utf-8"?>
<p:tagLst xmlns:a="http://schemas.openxmlformats.org/drawingml/2006/main" xmlns:r="http://schemas.openxmlformats.org/officeDocument/2006/relationships" xmlns:p="http://schemas.openxmlformats.org/presentationml/2006/main">
  <p:tag name="TIMING" val="|2.6|2.3|7.6|2|49.7"/>
</p:tagLst>
</file>

<file path=ppt/tags/tag33.xml><?xml version="1.0" encoding="utf-8"?>
<p:tagLst xmlns:a="http://schemas.openxmlformats.org/drawingml/2006/main" xmlns:r="http://schemas.openxmlformats.org/officeDocument/2006/relationships" xmlns:p="http://schemas.openxmlformats.org/presentationml/2006/main">
  <p:tag name="TIMING" val="|0.6|1.1|5|5.5|5.8|12.1"/>
</p:tagLst>
</file>

<file path=ppt/tags/tag34.xml><?xml version="1.0" encoding="utf-8"?>
<p:tagLst xmlns:a="http://schemas.openxmlformats.org/drawingml/2006/main" xmlns:r="http://schemas.openxmlformats.org/officeDocument/2006/relationships" xmlns:p="http://schemas.openxmlformats.org/presentationml/2006/main">
  <p:tag name="TIMING" val="|0.4|15.2"/>
</p:tagLst>
</file>

<file path=ppt/tags/tag35.xml><?xml version="1.0" encoding="utf-8"?>
<p:tagLst xmlns:a="http://schemas.openxmlformats.org/drawingml/2006/main" xmlns:r="http://schemas.openxmlformats.org/officeDocument/2006/relationships" xmlns:p="http://schemas.openxmlformats.org/presentationml/2006/main">
  <p:tag name="TIMING" val="|8.4|19.4|22.6"/>
</p:tagLst>
</file>

<file path=ppt/tags/tag36.xml><?xml version="1.0" encoding="utf-8"?>
<p:tagLst xmlns:a="http://schemas.openxmlformats.org/drawingml/2006/main" xmlns:r="http://schemas.openxmlformats.org/officeDocument/2006/relationships" xmlns:p="http://schemas.openxmlformats.org/presentationml/2006/main">
  <p:tag name="TIMING" val="|1.3"/>
</p:tagLst>
</file>

<file path=ppt/tags/tag37.xml><?xml version="1.0" encoding="utf-8"?>
<p:tagLst xmlns:a="http://schemas.openxmlformats.org/drawingml/2006/main" xmlns:r="http://schemas.openxmlformats.org/officeDocument/2006/relationships" xmlns:p="http://schemas.openxmlformats.org/presentationml/2006/main">
  <p:tag name="TIMING" val="|65.3"/>
</p:tagLst>
</file>

<file path=ppt/tags/tag38.xml><?xml version="1.0" encoding="utf-8"?>
<p:tagLst xmlns:a="http://schemas.openxmlformats.org/drawingml/2006/main" xmlns:r="http://schemas.openxmlformats.org/officeDocument/2006/relationships" xmlns:p="http://schemas.openxmlformats.org/presentationml/2006/main">
  <p:tag name="TIMING" val="|0.2|6.9|13.7|3.5"/>
</p:tagLst>
</file>

<file path=ppt/tags/tag39.xml><?xml version="1.0" encoding="utf-8"?>
<p:tagLst xmlns:a="http://schemas.openxmlformats.org/drawingml/2006/main" xmlns:r="http://schemas.openxmlformats.org/officeDocument/2006/relationships" xmlns:p="http://schemas.openxmlformats.org/presentationml/2006/main">
  <p:tag name="TIMING" val="|0.2|17.9|8.6|7.7"/>
</p:tagLst>
</file>

<file path=ppt/tags/tag4.xml><?xml version="1.0" encoding="utf-8"?>
<p:tagLst xmlns:a="http://schemas.openxmlformats.org/drawingml/2006/main" xmlns:r="http://schemas.openxmlformats.org/officeDocument/2006/relationships" xmlns:p="http://schemas.openxmlformats.org/presentationml/2006/main">
  <p:tag name="TIMING" val="|1.1|5.6"/>
</p:tagLst>
</file>

<file path=ppt/tags/tag40.xml><?xml version="1.0" encoding="utf-8"?>
<p:tagLst xmlns:a="http://schemas.openxmlformats.org/drawingml/2006/main" xmlns:r="http://schemas.openxmlformats.org/officeDocument/2006/relationships" xmlns:p="http://schemas.openxmlformats.org/presentationml/2006/main">
  <p:tag name="TIMING" val="|3.1|14.7|59.1"/>
</p:tagLst>
</file>

<file path=ppt/tags/tag41.xml><?xml version="1.0" encoding="utf-8"?>
<p:tagLst xmlns:a="http://schemas.openxmlformats.org/drawingml/2006/main" xmlns:r="http://schemas.openxmlformats.org/officeDocument/2006/relationships" xmlns:p="http://schemas.openxmlformats.org/presentationml/2006/main">
  <p:tag name="TIMING" val="|3.2|7.2|10.6"/>
</p:tagLst>
</file>

<file path=ppt/tags/tag42.xml><?xml version="1.0" encoding="utf-8"?>
<p:tagLst xmlns:a="http://schemas.openxmlformats.org/drawingml/2006/main" xmlns:r="http://schemas.openxmlformats.org/officeDocument/2006/relationships" xmlns:p="http://schemas.openxmlformats.org/presentationml/2006/main">
  <p:tag name="TIMING" val="|1.3"/>
</p:tagLst>
</file>

<file path=ppt/tags/tag43.xml><?xml version="1.0" encoding="utf-8"?>
<p:tagLst xmlns:a="http://schemas.openxmlformats.org/drawingml/2006/main" xmlns:r="http://schemas.openxmlformats.org/officeDocument/2006/relationships" xmlns:p="http://schemas.openxmlformats.org/presentationml/2006/main">
  <p:tag name="TIMING" val="|4.7|21.9|16.4|9.4|14.4|33.4|8.3|12.9|24.7"/>
</p:tagLst>
</file>

<file path=ppt/tags/tag44.xml><?xml version="1.0" encoding="utf-8"?>
<p:tagLst xmlns:a="http://schemas.openxmlformats.org/drawingml/2006/main" xmlns:r="http://schemas.openxmlformats.org/officeDocument/2006/relationships" xmlns:p="http://schemas.openxmlformats.org/presentationml/2006/main">
  <p:tag name="TIMING" val="|1.2|6.6|33.7|43.9"/>
</p:tagLst>
</file>

<file path=ppt/tags/tag45.xml><?xml version="1.0" encoding="utf-8"?>
<p:tagLst xmlns:a="http://schemas.openxmlformats.org/drawingml/2006/main" xmlns:r="http://schemas.openxmlformats.org/officeDocument/2006/relationships" xmlns:p="http://schemas.openxmlformats.org/presentationml/2006/main">
  <p:tag name="TIMING" val="|0.9|51.4|28.2"/>
</p:tagLst>
</file>

<file path=ppt/tags/tag46.xml><?xml version="1.0" encoding="utf-8"?>
<p:tagLst xmlns:a="http://schemas.openxmlformats.org/drawingml/2006/main" xmlns:r="http://schemas.openxmlformats.org/officeDocument/2006/relationships" xmlns:p="http://schemas.openxmlformats.org/presentationml/2006/main">
  <p:tag name="TIMING" val="|0.1"/>
</p:tagLst>
</file>

<file path=ppt/tags/tag47.xml><?xml version="1.0" encoding="utf-8"?>
<p:tagLst xmlns:a="http://schemas.openxmlformats.org/drawingml/2006/main" xmlns:r="http://schemas.openxmlformats.org/officeDocument/2006/relationships" xmlns:p="http://schemas.openxmlformats.org/presentationml/2006/main">
  <p:tag name="TIMING" val="|0|1.6"/>
</p:tagLst>
</file>

<file path=ppt/tags/tag48.xml><?xml version="1.0" encoding="utf-8"?>
<p:tagLst xmlns:a="http://schemas.openxmlformats.org/drawingml/2006/main" xmlns:r="http://schemas.openxmlformats.org/officeDocument/2006/relationships" xmlns:p="http://schemas.openxmlformats.org/presentationml/2006/main">
  <p:tag name="TIMING" val="|1.3|2.5"/>
</p:tagLst>
</file>

<file path=ppt/tags/tag49.xml><?xml version="1.0" encoding="utf-8"?>
<p:tagLst xmlns:a="http://schemas.openxmlformats.org/drawingml/2006/main" xmlns:r="http://schemas.openxmlformats.org/officeDocument/2006/relationships" xmlns:p="http://schemas.openxmlformats.org/presentationml/2006/main">
  <p:tag name="TIMING" val="|0.7|2"/>
</p:tagLst>
</file>

<file path=ppt/tags/tag5.xml><?xml version="1.0" encoding="utf-8"?>
<p:tagLst xmlns:a="http://schemas.openxmlformats.org/drawingml/2006/main" xmlns:r="http://schemas.openxmlformats.org/officeDocument/2006/relationships" xmlns:p="http://schemas.openxmlformats.org/presentationml/2006/main">
  <p:tag name="TIMING" val="|2.6|13.3|3.1|17.3"/>
</p:tagLst>
</file>

<file path=ppt/tags/tag50.xml><?xml version="1.0" encoding="utf-8"?>
<p:tagLst xmlns:a="http://schemas.openxmlformats.org/drawingml/2006/main" xmlns:r="http://schemas.openxmlformats.org/officeDocument/2006/relationships" xmlns:p="http://schemas.openxmlformats.org/presentationml/2006/main">
  <p:tag name="TIMING" val="|0.7|11.6|23|24.3|40.4"/>
</p:tagLst>
</file>

<file path=ppt/tags/tag51.xml><?xml version="1.0" encoding="utf-8"?>
<p:tagLst xmlns:a="http://schemas.openxmlformats.org/drawingml/2006/main" xmlns:r="http://schemas.openxmlformats.org/officeDocument/2006/relationships" xmlns:p="http://schemas.openxmlformats.org/presentationml/2006/main">
  <p:tag name="TIMING" val="|8.7|15.1"/>
</p:tagLst>
</file>

<file path=ppt/tags/tag6.xml><?xml version="1.0" encoding="utf-8"?>
<p:tagLst xmlns:a="http://schemas.openxmlformats.org/drawingml/2006/main" xmlns:r="http://schemas.openxmlformats.org/officeDocument/2006/relationships" xmlns:p="http://schemas.openxmlformats.org/presentationml/2006/main">
  <p:tag name="TIMING" val="|4.8|61.1"/>
</p:tagLst>
</file>

<file path=ppt/tags/tag7.xml><?xml version="1.0" encoding="utf-8"?>
<p:tagLst xmlns:a="http://schemas.openxmlformats.org/drawingml/2006/main" xmlns:r="http://schemas.openxmlformats.org/officeDocument/2006/relationships" xmlns:p="http://schemas.openxmlformats.org/presentationml/2006/main">
  <p:tag name="TIMING" val="|70.2|48.5"/>
</p:tagLst>
</file>

<file path=ppt/tags/tag8.xml><?xml version="1.0" encoding="utf-8"?>
<p:tagLst xmlns:a="http://schemas.openxmlformats.org/drawingml/2006/main" xmlns:r="http://schemas.openxmlformats.org/officeDocument/2006/relationships" xmlns:p="http://schemas.openxmlformats.org/presentationml/2006/main">
  <p:tag name="TIMING" val="|26.2"/>
</p:tagLst>
</file>

<file path=ppt/tags/tag9.xml><?xml version="1.0" encoding="utf-8"?>
<p:tagLst xmlns:a="http://schemas.openxmlformats.org/drawingml/2006/main" xmlns:r="http://schemas.openxmlformats.org/officeDocument/2006/relationships" xmlns:p="http://schemas.openxmlformats.org/presentationml/2006/main">
  <p:tag name="TIMING" val="|1.8|11.9|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9555</Words>
  <Application>Microsoft Office PowerPoint</Application>
  <PresentationFormat>Custom</PresentationFormat>
  <Paragraphs>392</Paragraphs>
  <Slides>88</Slides>
  <Notes>38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Arial</vt:lpstr>
      <vt:lpstr>Calibri</vt:lpstr>
      <vt:lpstr>Calibri Light</vt:lpstr>
      <vt:lpstr>Courier New</vt:lpstr>
      <vt:lpstr>Google Sans</vt:lpstr>
      <vt:lpstr>Inter</vt:lpstr>
      <vt:lpstr>LinLibertineT</vt:lpstr>
      <vt:lpstr>LinLibertineTB</vt:lpstr>
      <vt:lpstr>Open Sans</vt:lpstr>
      <vt:lpstr>var(--font-secondary)</vt:lpstr>
      <vt:lpstr>Office Theme</vt:lpstr>
      <vt:lpstr>Office</vt:lpstr>
      <vt:lpstr>PowerPoint Presentation</vt:lpstr>
      <vt:lpstr>Ευχαριστίες</vt:lpstr>
      <vt:lpstr>Ατζέντα</vt:lpstr>
      <vt:lpstr>Ορισμός</vt:lpstr>
      <vt:lpstr>PowerPoint Presentation</vt:lpstr>
      <vt:lpstr>Νέα Νέα!!</vt:lpstr>
      <vt:lpstr>PowerPoint Presentation</vt:lpstr>
      <vt:lpstr>Πίσω λοιπόν στην ψυχολογία</vt:lpstr>
      <vt:lpstr>Γιατί το ψάρι...;</vt:lpstr>
      <vt:lpstr>Παράδειγμα αλληλεπίδρασης</vt:lpstr>
      <vt:lpstr>Αλληλεπιδράσεις... SOFIT (Greitzer 2019)</vt:lpstr>
      <vt:lpstr>Υπολειμματικός ντετερμινισμός</vt:lpstr>
      <vt:lpstr>Βασικό σφάλμα απόδοσης</vt:lpstr>
      <vt:lpstr>PowerPoint Presentation</vt:lpstr>
      <vt:lpstr>PowerPoint Presentation</vt:lpstr>
      <vt:lpstr>Μείωση Γνωστικής Ασυμφωνίας /  Αυτοδικαιολόγηση</vt:lpstr>
      <vt:lpstr>Πίσω στο.... Εσωτερικές απειλές</vt:lpstr>
      <vt:lpstr>PowerPoint Presentation</vt:lpstr>
      <vt:lpstr>PowerPoint Presentation</vt:lpstr>
      <vt:lpstr>Έκθεση Insider Thttps://www.securonix.com/blog/shifting-perceptions-of-insider-threats-vs-external-cyber-attacks/hreat 2024</vt:lpstr>
      <vt:lpstr>Παράκαμψη ασφάλειας</vt:lpstr>
      <vt:lpstr>Συνέπειες</vt:lpstr>
      <vt:lpstr>Τύποι</vt:lpstr>
      <vt:lpstr>PowerPoint Presentation</vt:lpstr>
      <vt:lpstr>Ακούσια</vt:lpstr>
      <vt:lpstr>PowerPoint Presentation</vt:lpstr>
      <vt:lpstr>PowerPoint Presentation</vt:lpstr>
      <vt:lpstr>PowerPoint Presentation</vt:lpstr>
      <vt:lpstr>Έρευνα της Proofpoint (2022)</vt:lpstr>
      <vt:lpstr>Παράγοντες κινδύνου</vt:lpstr>
      <vt:lpstr>PowerPoint Presentation</vt:lpstr>
      <vt:lpstr>Σκόπιμα</vt:lpstr>
      <vt:lpstr>Ζεστό από τον Τύπο!!</vt:lpstr>
      <vt:lpstr>PowerPoint Presentation</vt:lpstr>
      <vt:lpstr>Από 3 έως 4...</vt:lpstr>
      <vt:lpstr>Σκόπιμα προφίλ/ Προδιαθέσεις Harms et al 2022</vt:lpstr>
      <vt:lpstr>Τι να κάνουμε λοιπόν;</vt:lpstr>
      <vt:lpstr>2 επιλογές</vt:lpstr>
      <vt:lpstr>Ποιοι λόγοι πιστεύετε ότι παρακινούν μια επιχείρηση να δημιουργήσει ένα πρόγραμμα Insider Threat Management;</vt:lpstr>
      <vt:lpstr>Πρώτα απ' όλα</vt:lpstr>
      <vt:lpstr>PowerPoint Presentation</vt:lpstr>
      <vt:lpstr>Cyber Kill Chain – Ανίχνευση ανθρώπινων δεικτών συμβιβασμού</vt:lpstr>
      <vt:lpstr>Ταξινόμηση σε 7 τύπους (Tsiostas et al., 2020)</vt:lpstr>
      <vt:lpstr>Αστείες Υποθέσεις</vt:lpstr>
      <vt:lpstr>PowerPoint Presentation</vt:lpstr>
      <vt:lpstr>PowerPoint Presentation</vt:lpstr>
      <vt:lpstr>Δολιοφθορά πληροφορικής εκ των έσω</vt:lpstr>
      <vt:lpstr>Απάτη πληροφορικής εκ των έσω</vt:lpstr>
      <vt:lpstr>Ποιος φταίει</vt:lpstr>
      <vt:lpstr>Insider στο Cloud Computing</vt:lpstr>
      <vt:lpstr>PowerPoint Presentation</vt:lpstr>
      <vt:lpstr>Εσωτερική Εθνική Ασφάλεια</vt:lpstr>
      <vt:lpstr>ΜΕΤΡΙΑΣΜΌΣ ΕΣΩΤΕΡΙΚΏΝ ΑΠΕΙΛΏΝ </vt:lpstr>
      <vt:lpstr>Τεχνικοί έλεγχοι για τον εντοπισμό εσωτερικών απειλών</vt:lpstr>
      <vt:lpstr>Συστήματα ανίχνευσης εισβολών (IDS)</vt:lpstr>
      <vt:lpstr>PowerPoint Presentation</vt:lpstr>
      <vt:lpstr>Πληροφορίες ασφαλείας και διαχείριση συμβάντων (SIEM)</vt:lpstr>
      <vt:lpstr>PowerPoint Presentation</vt:lpstr>
      <vt:lpstr>Αποτροπή απώλειας δεδομένων (DLP)</vt:lpstr>
      <vt:lpstr>Σύστημα Ελέγχου Πρόσβασης</vt:lpstr>
      <vt:lpstr>Μέλι-κουπόνι</vt:lpstr>
      <vt:lpstr>Πλεονεκτήματα και μειονεκτήματα των τεχνικών μέτρων</vt:lpstr>
      <vt:lpstr>PowerPoint Presentation</vt:lpstr>
      <vt:lpstr>Μη τεχνικές προσεγγίσεις</vt:lpstr>
      <vt:lpstr>Εκπαίδευση και ευαισθητοποίηση σε θέματα ασφάλειας</vt:lpstr>
      <vt:lpstr>Πολιτική Ασφάλειας Πληροφοριών</vt:lpstr>
      <vt:lpstr>Υβριδικό μοντέλο πρόβλεψης εσωτερικών απειλών</vt:lpstr>
      <vt:lpstr>Το καλύτερο και των δύο κόσμων</vt:lpstr>
      <vt:lpstr>Αποτροπή πριν από τον εντοπισμό</vt:lpstr>
      <vt:lpstr>Συμπέρασμα – Περίληψη συνδυασμένης βιβλιογραφίας</vt:lpstr>
      <vt:lpstr>Μέθοδος κρίσιμης διαδρομής</vt:lpstr>
      <vt:lpstr>PowerPoint Presentation</vt:lpstr>
      <vt:lpstr>PowerPoint Presentation</vt:lpstr>
      <vt:lpstr>PowerPoint Presentation</vt:lpstr>
      <vt:lpstr>PowerPoint Presentation</vt:lpstr>
      <vt:lpstr>PowerPoint Presentation</vt:lpstr>
      <vt:lpstr>PowerPoint Presentation</vt:lpstr>
      <vt:lpstr>Διαχείριση εσωτερικών απειλών (ITM)</vt:lpstr>
      <vt:lpstr>Αλλά...</vt:lpstr>
      <vt:lpstr>PowerPoint Presentation</vt:lpstr>
      <vt:lpstr>PowerPoint Presentation</vt:lpstr>
      <vt:lpstr>PowerPoint Presentation</vt:lpstr>
      <vt:lpstr>Greitzer et al 2019</vt:lpstr>
      <vt:lpstr>PowerPoint Presentation</vt:lpstr>
      <vt:lpstr>Τι πρέπει να θυμάστε</vt:lpstr>
      <vt:lpstr>PowerPoint Presentation</vt:lpstr>
      <vt:lpstr>Βιβλιογραφία</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a a</cp:lastModifiedBy>
  <cp:revision>8</cp:revision>
  <dcterms:modified xsi:type="dcterms:W3CDTF">2026-02-16T14:52:35Z</dcterms:modified>
</cp:coreProperties>
</file>