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ink/inkAction1.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ink/inkAction2.xml" ContentType="application/vnd.ms-office.inkAction+xml"/>
  <Override PartName="/ppt/notesSlides/notesSlide16.xml" ContentType="application/vnd.openxmlformats-officedocument.presentationml.notesSlide+xml"/>
  <Override PartName="/ppt/ink/inkAction3.xml" ContentType="application/vnd.ms-office.inkAction+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notesSlides/notesSlide22.xml" ContentType="application/vnd.openxmlformats-officedocument.presentationml.notesSlide+xml"/>
  <Override PartName="/ppt/ink/inkAction4.xml" ContentType="application/vnd.ms-office.inkAction+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Action5.xml" ContentType="application/vnd.ms-office.inkAct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Action6.xml" ContentType="application/vnd.ms-office.inkAction+xml"/>
  <Override PartName="/ppt/tags/tag40.xml" ContentType="application/vnd.openxmlformats-officedocument.presentationml.tags+xml"/>
  <Override PartName="/ppt/ink/inkAction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 id="2147483683" r:id="rId4"/>
    <p:sldMasterId id="2147483696" r:id="rId5"/>
    <p:sldMasterId id="2147483711" r:id="rId6"/>
  </p:sldMasterIdLst>
  <p:notesMasterIdLst>
    <p:notesMasterId r:id="rId106"/>
  </p:notesMasterIdLst>
  <p:sldIdLst>
    <p:sldId id="376" r:id="rId7"/>
    <p:sldId id="407" r:id="rId8"/>
    <p:sldId id="257" r:id="rId9"/>
    <p:sldId id="311" r:id="rId10"/>
    <p:sldId id="294" r:id="rId11"/>
    <p:sldId id="996" r:id="rId12"/>
    <p:sldId id="258" r:id="rId13"/>
    <p:sldId id="322" r:id="rId14"/>
    <p:sldId id="323" r:id="rId15"/>
    <p:sldId id="320" r:id="rId16"/>
    <p:sldId id="321" r:id="rId17"/>
    <p:sldId id="1004" r:id="rId18"/>
    <p:sldId id="262" r:id="rId19"/>
    <p:sldId id="324" r:id="rId20"/>
    <p:sldId id="259" r:id="rId21"/>
    <p:sldId id="260" r:id="rId22"/>
    <p:sldId id="989" r:id="rId23"/>
    <p:sldId id="998" r:id="rId24"/>
    <p:sldId id="1023" r:id="rId25"/>
    <p:sldId id="1005" r:id="rId26"/>
    <p:sldId id="1006" r:id="rId27"/>
    <p:sldId id="281" r:id="rId28"/>
    <p:sldId id="999" r:id="rId29"/>
    <p:sldId id="1007" r:id="rId30"/>
    <p:sldId id="1000" r:id="rId31"/>
    <p:sldId id="1008" r:id="rId32"/>
    <p:sldId id="1009" r:id="rId33"/>
    <p:sldId id="1012" r:id="rId34"/>
    <p:sldId id="1002" r:id="rId35"/>
    <p:sldId id="1010" r:id="rId36"/>
    <p:sldId id="1045" r:id="rId37"/>
    <p:sldId id="1001" r:id="rId38"/>
    <p:sldId id="1013" r:id="rId39"/>
    <p:sldId id="1014" r:id="rId40"/>
    <p:sldId id="288" r:id="rId41"/>
    <p:sldId id="289" r:id="rId42"/>
    <p:sldId id="290" r:id="rId43"/>
    <p:sldId id="283" r:id="rId44"/>
    <p:sldId id="285" r:id="rId45"/>
    <p:sldId id="284" r:id="rId46"/>
    <p:sldId id="1015" r:id="rId47"/>
    <p:sldId id="292" r:id="rId48"/>
    <p:sldId id="300" r:id="rId49"/>
    <p:sldId id="305" r:id="rId50"/>
    <p:sldId id="301" r:id="rId51"/>
    <p:sldId id="293" r:id="rId52"/>
    <p:sldId id="304" r:id="rId53"/>
    <p:sldId id="307" r:id="rId54"/>
    <p:sldId id="303" r:id="rId55"/>
    <p:sldId id="1016" r:id="rId56"/>
    <p:sldId id="266" r:id="rId57"/>
    <p:sldId id="318" r:id="rId58"/>
    <p:sldId id="268" r:id="rId59"/>
    <p:sldId id="267" r:id="rId60"/>
    <p:sldId id="1024" r:id="rId61"/>
    <p:sldId id="1020" r:id="rId62"/>
    <p:sldId id="1018" r:id="rId63"/>
    <p:sldId id="1017" r:id="rId64"/>
    <p:sldId id="366" r:id="rId65"/>
    <p:sldId id="974" r:id="rId66"/>
    <p:sldId id="269" r:id="rId67"/>
    <p:sldId id="613" r:id="rId68"/>
    <p:sldId id="1021" r:id="rId69"/>
    <p:sldId id="1022" r:id="rId70"/>
    <p:sldId id="614" r:id="rId71"/>
    <p:sldId id="273" r:id="rId72"/>
    <p:sldId id="274" r:id="rId73"/>
    <p:sldId id="280" r:id="rId74"/>
    <p:sldId id="1019" r:id="rId75"/>
    <p:sldId id="275" r:id="rId76"/>
    <p:sldId id="369" r:id="rId77"/>
    <p:sldId id="370" r:id="rId78"/>
    <p:sldId id="937" r:id="rId79"/>
    <p:sldId id="592" r:id="rId80"/>
    <p:sldId id="925" r:id="rId81"/>
    <p:sldId id="278" r:id="rId82"/>
    <p:sldId id="1025" r:id="rId83"/>
    <p:sldId id="1034" r:id="rId84"/>
    <p:sldId id="272" r:id="rId85"/>
    <p:sldId id="1036" r:id="rId86"/>
    <p:sldId id="1037" r:id="rId87"/>
    <p:sldId id="1039" r:id="rId88"/>
    <p:sldId id="1040" r:id="rId89"/>
    <p:sldId id="276" r:id="rId90"/>
    <p:sldId id="1041" r:id="rId91"/>
    <p:sldId id="1042" r:id="rId92"/>
    <p:sldId id="1026" r:id="rId93"/>
    <p:sldId id="1027" r:id="rId94"/>
    <p:sldId id="1043" r:id="rId95"/>
    <p:sldId id="1028" r:id="rId96"/>
    <p:sldId id="1044" r:id="rId97"/>
    <p:sldId id="1029" r:id="rId98"/>
    <p:sldId id="1030" r:id="rId99"/>
    <p:sldId id="1031" r:id="rId100"/>
    <p:sldId id="1032" r:id="rId101"/>
    <p:sldId id="1033" r:id="rId102"/>
    <p:sldId id="367" r:id="rId103"/>
    <p:sldId id="264" r:id="rId104"/>
    <p:sldId id="387" r:id="rId10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2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132EA-F714-4653-BDC6-9C27B6F28641}"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ADF386BB-F824-49FD-A99D-5B6B697DB550}">
      <dgm:prSet custT="1"/>
      <dgm:spPr/>
      <dgm:t>
        <a:bodyPr/>
        <a:lstStyle/>
        <a:p>
          <a:r>
            <a:rPr lang="el" sz="1600"/>
            <a:t>Προκατάληψη συνέπειας (επιβεβαίωση της δικής σας γνώμης -&gt; μήνυμα φαίνεται πιο αξιόπιστο)</a:t>
          </a:r>
          <a:endParaRPr lang="en-US" sz="1600"/>
        </a:p>
      </dgm:t>
    </dgm:pt>
    <dgm:pt modelId="{CD46B288-796C-472C-BA94-8A5BD8E16854}" type="parTrans" cxnId="{0EDCEB96-F202-4F29-947D-E24E96540CD6}">
      <dgm:prSet/>
      <dgm:spPr/>
      <dgm:t>
        <a:bodyPr/>
        <a:lstStyle/>
        <a:p>
          <a:endParaRPr lang="en-US" sz="1200"/>
        </a:p>
      </dgm:t>
    </dgm:pt>
    <dgm:pt modelId="{7F07D0C3-84C7-4ADE-A96B-CFC61A4E6520}" type="sibTrans" cxnId="{0EDCEB96-F202-4F29-947D-E24E96540CD6}">
      <dgm:prSet/>
      <dgm:spPr/>
      <dgm:t>
        <a:bodyPr/>
        <a:lstStyle/>
        <a:p>
          <a:endParaRPr lang="en-US" sz="1200"/>
        </a:p>
      </dgm:t>
    </dgm:pt>
    <dgm:pt modelId="{63124F2C-419F-459F-AEDD-02CC7E967AF0}">
      <dgm:prSet custT="1"/>
      <dgm:spPr/>
      <dgm:t>
        <a:bodyPr/>
        <a:lstStyle/>
        <a:p>
          <a:r>
            <a:rPr lang="el" sz="1600" err="1"/>
            <a:t>Φαινόμενο απατηλής αλήθειας (η επανάληψη αυξάνει την αξιοπιστία, ακόμη και αν αρχικά είναι χαμηλή) – Απλή έκθεση </a:t>
          </a:r>
          <a:endParaRPr lang="en-US" sz="1600"/>
        </a:p>
      </dgm:t>
    </dgm:pt>
    <dgm:pt modelId="{932128DF-1F88-45B9-875E-BB469D2E7EA2}" type="parTrans" cxnId="{F0481D8F-35B1-4ECB-B027-B34180A1D140}">
      <dgm:prSet/>
      <dgm:spPr/>
      <dgm:t>
        <a:bodyPr/>
        <a:lstStyle/>
        <a:p>
          <a:endParaRPr lang="en-US" sz="1200"/>
        </a:p>
      </dgm:t>
    </dgm:pt>
    <dgm:pt modelId="{A3EECDBE-35D3-44A3-A5D1-228078A6BA30}" type="sibTrans" cxnId="{F0481D8F-35B1-4ECB-B027-B34180A1D140}">
      <dgm:prSet/>
      <dgm:spPr/>
      <dgm:t>
        <a:bodyPr/>
        <a:lstStyle/>
        <a:p>
          <a:endParaRPr lang="en-US" sz="1200"/>
        </a:p>
      </dgm:t>
    </dgm:pt>
    <dgm:pt modelId="{A207D192-6182-4C2D-82F7-F5282EA7EA8F}">
      <dgm:prSet custT="1"/>
      <dgm:spPr/>
      <dgm:t>
        <a:bodyPr/>
        <a:lstStyle/>
        <a:p>
          <a:r>
            <a:rPr lang="el" sz="1400"/>
            <a:t>Συστημική σκέψη 1 (-&gt; Cog. Refl. Task)</a:t>
          </a:r>
          <a:endParaRPr lang="en-US" sz="1400"/>
        </a:p>
      </dgm:t>
    </dgm:pt>
    <dgm:pt modelId="{E148ACAE-E196-4EC8-BD58-A638287978DA}" type="parTrans" cxnId="{50757371-CACA-4D7A-A403-D510C0C060A4}">
      <dgm:prSet/>
      <dgm:spPr/>
      <dgm:t>
        <a:bodyPr/>
        <a:lstStyle/>
        <a:p>
          <a:endParaRPr lang="en-US" sz="1200"/>
        </a:p>
      </dgm:t>
    </dgm:pt>
    <dgm:pt modelId="{814036A5-3AD7-44B8-B3A0-64E29935C4F4}" type="sibTrans" cxnId="{50757371-CACA-4D7A-A403-D510C0C060A4}">
      <dgm:prSet/>
      <dgm:spPr/>
      <dgm:t>
        <a:bodyPr/>
        <a:lstStyle/>
        <a:p>
          <a:endParaRPr lang="en-US" sz="1200"/>
        </a:p>
      </dgm:t>
    </dgm:pt>
    <dgm:pt modelId="{E4427CEE-99C8-4C44-842C-98C659AF1DFB}" type="pres">
      <dgm:prSet presAssocID="{D48132EA-F714-4653-BDC6-9C27B6F28641}" presName="Name0" presStyleCnt="0">
        <dgm:presLayoutVars>
          <dgm:dir/>
          <dgm:animLvl val="lvl"/>
          <dgm:resizeHandles val="exact"/>
        </dgm:presLayoutVars>
      </dgm:prSet>
      <dgm:spPr/>
    </dgm:pt>
    <dgm:pt modelId="{67E4C74A-F052-46B2-88B3-A4534EAB2907}" type="pres">
      <dgm:prSet presAssocID="{ADF386BB-F824-49FD-A99D-5B6B697DB550}" presName="linNode" presStyleCnt="0"/>
      <dgm:spPr/>
    </dgm:pt>
    <dgm:pt modelId="{4C56AB8E-7FD9-45AA-B649-808B68A8DDDB}" type="pres">
      <dgm:prSet presAssocID="{ADF386BB-F824-49FD-A99D-5B6B697DB550}" presName="parentText" presStyleLbl="node1" presStyleIdx="0" presStyleCnt="3" custScaleX="277778" custLinFactNeighborX="0" custLinFactNeighborY="3255">
        <dgm:presLayoutVars>
          <dgm:chMax val="1"/>
          <dgm:bulletEnabled val="1"/>
        </dgm:presLayoutVars>
      </dgm:prSet>
      <dgm:spPr/>
    </dgm:pt>
    <dgm:pt modelId="{DB2C9AA1-4EE3-484C-B606-F69AA30E4787}" type="pres">
      <dgm:prSet presAssocID="{7F07D0C3-84C7-4ADE-A96B-CFC61A4E6520}" presName="sp" presStyleCnt="0"/>
      <dgm:spPr/>
    </dgm:pt>
    <dgm:pt modelId="{0E15DAE4-63F1-486D-B372-F65AD63C3915}" type="pres">
      <dgm:prSet presAssocID="{63124F2C-419F-459F-AEDD-02CC7E967AF0}" presName="linNode" presStyleCnt="0"/>
      <dgm:spPr/>
    </dgm:pt>
    <dgm:pt modelId="{4AF578DA-5E53-410A-B4F9-E00B36AF5FEB}" type="pres">
      <dgm:prSet presAssocID="{63124F2C-419F-459F-AEDD-02CC7E967AF0}" presName="parentText" presStyleLbl="node1" presStyleIdx="1" presStyleCnt="3" custScaleX="277778">
        <dgm:presLayoutVars>
          <dgm:chMax val="1"/>
          <dgm:bulletEnabled val="1"/>
        </dgm:presLayoutVars>
      </dgm:prSet>
      <dgm:spPr/>
    </dgm:pt>
    <dgm:pt modelId="{E45300B5-184C-44A3-B544-0C95B0AB0FEE}" type="pres">
      <dgm:prSet presAssocID="{A3EECDBE-35D3-44A3-A5D1-228078A6BA30}" presName="sp" presStyleCnt="0"/>
      <dgm:spPr/>
    </dgm:pt>
    <dgm:pt modelId="{9E717C1F-573A-4323-ABBD-4C7875319CB9}" type="pres">
      <dgm:prSet presAssocID="{A207D192-6182-4C2D-82F7-F5282EA7EA8F}" presName="linNode" presStyleCnt="0"/>
      <dgm:spPr/>
    </dgm:pt>
    <dgm:pt modelId="{682E045F-65F6-477D-BD44-5F06F4F5C928}" type="pres">
      <dgm:prSet presAssocID="{A207D192-6182-4C2D-82F7-F5282EA7EA8F}" presName="parentText" presStyleLbl="node1" presStyleIdx="2" presStyleCnt="3" custScaleX="277778">
        <dgm:presLayoutVars>
          <dgm:chMax val="1"/>
          <dgm:bulletEnabled val="1"/>
        </dgm:presLayoutVars>
      </dgm:prSet>
      <dgm:spPr/>
    </dgm:pt>
  </dgm:ptLst>
  <dgm:cxnLst>
    <dgm:cxn modelId="{50757371-CACA-4D7A-A403-D510C0C060A4}" srcId="{D48132EA-F714-4653-BDC6-9C27B6F28641}" destId="{A207D192-6182-4C2D-82F7-F5282EA7EA8F}" srcOrd="2" destOrd="0" parTransId="{E148ACAE-E196-4EC8-BD58-A638287978DA}" sibTransId="{814036A5-3AD7-44B8-B3A0-64E29935C4F4}"/>
    <dgm:cxn modelId="{F85BB08B-3E2A-4F83-B85B-05C4B510D885}" type="presOf" srcId="{63124F2C-419F-459F-AEDD-02CC7E967AF0}" destId="{4AF578DA-5E53-410A-B4F9-E00B36AF5FEB}" srcOrd="0" destOrd="0" presId="urn:microsoft.com/office/officeart/2005/8/layout/vList5"/>
    <dgm:cxn modelId="{D39E978C-A134-4671-AE94-7F701E8E091B}" type="presOf" srcId="{ADF386BB-F824-49FD-A99D-5B6B697DB550}" destId="{4C56AB8E-7FD9-45AA-B649-808B68A8DDDB}" srcOrd="0" destOrd="0" presId="urn:microsoft.com/office/officeart/2005/8/layout/vList5"/>
    <dgm:cxn modelId="{F0481D8F-35B1-4ECB-B027-B34180A1D140}" srcId="{D48132EA-F714-4653-BDC6-9C27B6F28641}" destId="{63124F2C-419F-459F-AEDD-02CC7E967AF0}" srcOrd="1" destOrd="0" parTransId="{932128DF-1F88-45B9-875E-BB469D2E7EA2}" sibTransId="{A3EECDBE-35D3-44A3-A5D1-228078A6BA30}"/>
    <dgm:cxn modelId="{0EDCEB96-F202-4F29-947D-E24E96540CD6}" srcId="{D48132EA-F714-4653-BDC6-9C27B6F28641}" destId="{ADF386BB-F824-49FD-A99D-5B6B697DB550}" srcOrd="0" destOrd="0" parTransId="{CD46B288-796C-472C-BA94-8A5BD8E16854}" sibTransId="{7F07D0C3-84C7-4ADE-A96B-CFC61A4E6520}"/>
    <dgm:cxn modelId="{497DDCC6-8518-4600-A1AD-AFA396BBC37D}" type="presOf" srcId="{D48132EA-F714-4653-BDC6-9C27B6F28641}" destId="{E4427CEE-99C8-4C44-842C-98C659AF1DFB}" srcOrd="0" destOrd="0" presId="urn:microsoft.com/office/officeart/2005/8/layout/vList5"/>
    <dgm:cxn modelId="{657A39F3-6283-4FD1-932F-9C7006FB51B3}" type="presOf" srcId="{A207D192-6182-4C2D-82F7-F5282EA7EA8F}" destId="{682E045F-65F6-477D-BD44-5F06F4F5C928}" srcOrd="0" destOrd="0" presId="urn:microsoft.com/office/officeart/2005/8/layout/vList5"/>
    <dgm:cxn modelId="{001CBCD7-0A95-452A-BC45-5F2DEF993D90}" type="presParOf" srcId="{E4427CEE-99C8-4C44-842C-98C659AF1DFB}" destId="{67E4C74A-F052-46B2-88B3-A4534EAB2907}" srcOrd="0" destOrd="0" presId="urn:microsoft.com/office/officeart/2005/8/layout/vList5"/>
    <dgm:cxn modelId="{EEB5BB7A-7DE6-42C4-8962-914923D594EB}" type="presParOf" srcId="{67E4C74A-F052-46B2-88B3-A4534EAB2907}" destId="{4C56AB8E-7FD9-45AA-B649-808B68A8DDDB}" srcOrd="0" destOrd="0" presId="urn:microsoft.com/office/officeart/2005/8/layout/vList5"/>
    <dgm:cxn modelId="{8D740604-561C-4D62-A7C9-F811CCA0B6C5}" type="presParOf" srcId="{E4427CEE-99C8-4C44-842C-98C659AF1DFB}" destId="{DB2C9AA1-4EE3-484C-B606-F69AA30E4787}" srcOrd="1" destOrd="0" presId="urn:microsoft.com/office/officeart/2005/8/layout/vList5"/>
    <dgm:cxn modelId="{B406D529-EAD4-45E6-B3DB-D521B0EB3AB3}" type="presParOf" srcId="{E4427CEE-99C8-4C44-842C-98C659AF1DFB}" destId="{0E15DAE4-63F1-486D-B372-F65AD63C3915}" srcOrd="2" destOrd="0" presId="urn:microsoft.com/office/officeart/2005/8/layout/vList5"/>
    <dgm:cxn modelId="{227C83A5-BBF3-40C6-96BB-F8CD3A3755AE}" type="presParOf" srcId="{0E15DAE4-63F1-486D-B372-F65AD63C3915}" destId="{4AF578DA-5E53-410A-B4F9-E00B36AF5FEB}" srcOrd="0" destOrd="0" presId="urn:microsoft.com/office/officeart/2005/8/layout/vList5"/>
    <dgm:cxn modelId="{BFF03CC7-9A02-4908-AFB9-DD57939F58D6}" type="presParOf" srcId="{E4427CEE-99C8-4C44-842C-98C659AF1DFB}" destId="{E45300B5-184C-44A3-B544-0C95B0AB0FEE}" srcOrd="3" destOrd="0" presId="urn:microsoft.com/office/officeart/2005/8/layout/vList5"/>
    <dgm:cxn modelId="{90CA59E2-7988-4EEA-A4E9-B5A28FA6BBB5}" type="presParOf" srcId="{E4427CEE-99C8-4C44-842C-98C659AF1DFB}" destId="{9E717C1F-573A-4323-ABBD-4C7875319CB9}" srcOrd="4" destOrd="0" presId="urn:microsoft.com/office/officeart/2005/8/layout/vList5"/>
    <dgm:cxn modelId="{3B9221A0-6766-4E36-A0C7-7AB41A548356}" type="presParOf" srcId="{9E717C1F-573A-4323-ABBD-4C7875319CB9}" destId="{682E045F-65F6-477D-BD44-5F06F4F5C928}"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01A253-4596-40D7-A621-E8CDF7E072C8}"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CF3E593-C501-41F6-864E-602C41D9DD6B}">
      <dgm:prSet/>
      <dgm:spPr/>
      <dgm:t>
        <a:bodyPr/>
        <a:lstStyle/>
        <a:p>
          <a:r>
            <a:rPr lang="el"/>
            <a:t>Πολιτικός προσανατολισμός: Συντηρητισμός</a:t>
          </a:r>
          <a:endParaRPr lang="en-US"/>
        </a:p>
      </dgm:t>
    </dgm:pt>
    <dgm:pt modelId="{01A50F66-36E2-4A31-817B-821B70DC08C1}" type="parTrans" cxnId="{C68A4E57-6D7E-4CA1-AF4F-6872DEB4AFD5}">
      <dgm:prSet/>
      <dgm:spPr/>
      <dgm:t>
        <a:bodyPr/>
        <a:lstStyle/>
        <a:p>
          <a:endParaRPr lang="en-US"/>
        </a:p>
      </dgm:t>
    </dgm:pt>
    <dgm:pt modelId="{EC1F93E8-3866-4E81-A9D4-0C538A415EFE}" type="sibTrans" cxnId="{C68A4E57-6D7E-4CA1-AF4F-6872DEB4AFD5}">
      <dgm:prSet/>
      <dgm:spPr/>
      <dgm:t>
        <a:bodyPr/>
        <a:lstStyle/>
        <a:p>
          <a:endParaRPr lang="en-US"/>
        </a:p>
      </dgm:t>
    </dgm:pt>
    <dgm:pt modelId="{7226B37E-10CA-4845-9C26-F39494E71539}">
      <dgm:prSet/>
      <dgm:spPr/>
      <dgm:t>
        <a:bodyPr/>
        <a:lstStyle/>
        <a:p>
          <a:r>
            <a:rPr lang="el"/>
            <a:t>Φύλο: καμία επίδραση</a:t>
          </a:r>
          <a:endParaRPr lang="en-US"/>
        </a:p>
      </dgm:t>
    </dgm:pt>
    <dgm:pt modelId="{806B5943-CC2E-48FA-82F0-D87D53CB1814}" type="parTrans" cxnId="{60B28853-8EC4-44D3-AC35-9915AD1DAF7F}">
      <dgm:prSet/>
      <dgm:spPr/>
      <dgm:t>
        <a:bodyPr/>
        <a:lstStyle/>
        <a:p>
          <a:endParaRPr lang="en-US"/>
        </a:p>
      </dgm:t>
    </dgm:pt>
    <dgm:pt modelId="{112E5403-3B54-4941-976D-15236855752E}" type="sibTrans" cxnId="{60B28853-8EC4-44D3-AC35-9915AD1DAF7F}">
      <dgm:prSet/>
      <dgm:spPr/>
      <dgm:t>
        <a:bodyPr/>
        <a:lstStyle/>
        <a:p>
          <a:endParaRPr lang="en-US"/>
        </a:p>
      </dgm:t>
    </dgm:pt>
    <dgm:pt modelId="{FA4C97D8-945E-4251-8F7A-41C47C8543C6}">
      <dgm:prSet/>
      <dgm:spPr/>
      <dgm:t>
        <a:bodyPr/>
        <a:lstStyle/>
        <a:p>
          <a:r>
            <a:rPr lang="el"/>
            <a:t>Εκπαίδευση: καμία επίδραση (εκτός από πολύπλοκα θέματα)</a:t>
          </a:r>
          <a:endParaRPr lang="en-US"/>
        </a:p>
      </dgm:t>
    </dgm:pt>
    <dgm:pt modelId="{75400E12-44E9-4B4F-B4D5-69B82BA82043}" type="parTrans" cxnId="{C7CD51FE-6279-418B-9965-9DD174517657}">
      <dgm:prSet/>
      <dgm:spPr/>
      <dgm:t>
        <a:bodyPr/>
        <a:lstStyle/>
        <a:p>
          <a:endParaRPr lang="en-US"/>
        </a:p>
      </dgm:t>
    </dgm:pt>
    <dgm:pt modelId="{D35C7D1E-67ED-47EE-93D2-EE30BB026190}" type="sibTrans" cxnId="{C7CD51FE-6279-418B-9965-9DD174517657}">
      <dgm:prSet/>
      <dgm:spPr/>
      <dgm:t>
        <a:bodyPr/>
        <a:lstStyle/>
        <a:p>
          <a:endParaRPr lang="en-US"/>
        </a:p>
      </dgm:t>
    </dgm:pt>
    <dgm:pt modelId="{E77E84F8-A5A9-4B97-9267-9703ADEF8313}">
      <dgm:prSet/>
      <dgm:spPr/>
      <dgm:t>
        <a:bodyPr/>
        <a:lstStyle/>
        <a:p>
          <a:r>
            <a:rPr lang="el"/>
            <a:t>Ηλικία: 7 φορές μεγαλύτερη πιθανότητα να μοιραστείτε FN &gt;65 ετών comp. 18-29 ετών</a:t>
          </a:r>
          <a:endParaRPr lang="en-US"/>
        </a:p>
      </dgm:t>
    </dgm:pt>
    <dgm:pt modelId="{A233B78F-85DD-47AB-93DB-A49D0182C48B}" type="parTrans" cxnId="{662E3093-46C5-4774-AD92-3EC8A63882F0}">
      <dgm:prSet/>
      <dgm:spPr/>
      <dgm:t>
        <a:bodyPr/>
        <a:lstStyle/>
        <a:p>
          <a:endParaRPr lang="en-US"/>
        </a:p>
      </dgm:t>
    </dgm:pt>
    <dgm:pt modelId="{9C0EB91B-E947-41B3-8318-9AF7105AAD1B}" type="sibTrans" cxnId="{662E3093-46C5-4774-AD92-3EC8A63882F0}">
      <dgm:prSet/>
      <dgm:spPr/>
      <dgm:t>
        <a:bodyPr/>
        <a:lstStyle/>
        <a:p>
          <a:endParaRPr lang="en-US"/>
        </a:p>
      </dgm:t>
    </dgm:pt>
    <dgm:pt modelId="{CDD77F4F-2B75-40E9-8EC4-F19C2A893A6C}">
      <dgm:prSet/>
      <dgm:spPr/>
      <dgm:t>
        <a:bodyPr/>
        <a:lstStyle/>
        <a:p>
          <a:r>
            <a:rPr lang="el"/>
            <a:t>Σταθερό μετά τον έλεγχο για pol.or. </a:t>
          </a:r>
          <a:endParaRPr lang="en-US"/>
        </a:p>
      </dgm:t>
    </dgm:pt>
    <dgm:pt modelId="{88C6E9D1-9F4B-4AB1-B72A-3C1F2E96E568}" type="parTrans" cxnId="{BB534B1B-109A-44BF-94CF-D9C537D89F6C}">
      <dgm:prSet/>
      <dgm:spPr/>
      <dgm:t>
        <a:bodyPr/>
        <a:lstStyle/>
        <a:p>
          <a:endParaRPr lang="en-US"/>
        </a:p>
      </dgm:t>
    </dgm:pt>
    <dgm:pt modelId="{8AB6DB76-B9E4-4B3B-9350-DAD7E628AF38}" type="sibTrans" cxnId="{BB534B1B-109A-44BF-94CF-D9C537D89F6C}">
      <dgm:prSet/>
      <dgm:spPr/>
      <dgm:t>
        <a:bodyPr/>
        <a:lstStyle/>
        <a:p>
          <a:endParaRPr lang="en-US"/>
        </a:p>
      </dgm:t>
    </dgm:pt>
    <dgm:pt modelId="{41B90D2B-19BC-4E06-9205-4275E01EBD9B}">
      <dgm:prSet/>
      <dgm:spPr/>
      <dgm:t>
        <a:bodyPr/>
        <a:lstStyle/>
        <a:p>
          <a:r>
            <a:rPr lang="el"/>
            <a:t>-&gt; ? Πρότυπα κατανάλωσης μέσων ενημέρωσης, που χρησιμοποιούνται για δημοσιογραφία υψηλής ποιότητας -&gt; επίδραση επικράτησης;</a:t>
          </a:r>
          <a:endParaRPr lang="en-US"/>
        </a:p>
      </dgm:t>
    </dgm:pt>
    <dgm:pt modelId="{67E08323-2A95-4C71-88AD-2A2B28B10C5B}" type="parTrans" cxnId="{28DE601F-B081-46B8-828F-7FD8B11924F4}">
      <dgm:prSet/>
      <dgm:spPr/>
      <dgm:t>
        <a:bodyPr/>
        <a:lstStyle/>
        <a:p>
          <a:endParaRPr lang="en-US"/>
        </a:p>
      </dgm:t>
    </dgm:pt>
    <dgm:pt modelId="{2718BD0D-6B31-4509-9189-5D7734440A41}" type="sibTrans" cxnId="{28DE601F-B081-46B8-828F-7FD8B11924F4}">
      <dgm:prSet/>
      <dgm:spPr/>
      <dgm:t>
        <a:bodyPr/>
        <a:lstStyle/>
        <a:p>
          <a:endParaRPr lang="en-US"/>
        </a:p>
      </dgm:t>
    </dgm:pt>
    <dgm:pt modelId="{A0DCF467-B1E0-437D-A289-D901DB6042F8}" type="pres">
      <dgm:prSet presAssocID="{0E01A253-4596-40D7-A621-E8CDF7E072C8}" presName="Name0" presStyleCnt="0">
        <dgm:presLayoutVars>
          <dgm:dir/>
          <dgm:animLvl val="lvl"/>
          <dgm:resizeHandles val="exact"/>
        </dgm:presLayoutVars>
      </dgm:prSet>
      <dgm:spPr/>
    </dgm:pt>
    <dgm:pt modelId="{4127480E-5CDC-4625-AE5E-CFF9E78802D8}" type="pres">
      <dgm:prSet presAssocID="{BCF3E593-C501-41F6-864E-602C41D9DD6B}" presName="linNode" presStyleCnt="0"/>
      <dgm:spPr/>
    </dgm:pt>
    <dgm:pt modelId="{3A376F49-2E31-4FAC-92DF-9B2420E2562D}" type="pres">
      <dgm:prSet presAssocID="{BCF3E593-C501-41F6-864E-602C41D9DD6B}" presName="parentText" presStyleLbl="node1" presStyleIdx="0" presStyleCnt="4">
        <dgm:presLayoutVars>
          <dgm:chMax val="1"/>
          <dgm:bulletEnabled val="1"/>
        </dgm:presLayoutVars>
      </dgm:prSet>
      <dgm:spPr/>
    </dgm:pt>
    <dgm:pt modelId="{3926CE8E-028B-471E-A98D-29A1A43E8D34}" type="pres">
      <dgm:prSet presAssocID="{EC1F93E8-3866-4E81-A9D4-0C538A415EFE}" presName="sp" presStyleCnt="0"/>
      <dgm:spPr/>
    </dgm:pt>
    <dgm:pt modelId="{E18B4290-423D-4E09-8FDD-8DDF1F5AEC28}" type="pres">
      <dgm:prSet presAssocID="{7226B37E-10CA-4845-9C26-F39494E71539}" presName="linNode" presStyleCnt="0"/>
      <dgm:spPr/>
    </dgm:pt>
    <dgm:pt modelId="{9E0102B4-9BC5-48FF-9088-833040F85659}" type="pres">
      <dgm:prSet presAssocID="{7226B37E-10CA-4845-9C26-F39494E71539}" presName="parentText" presStyleLbl="node1" presStyleIdx="1" presStyleCnt="4">
        <dgm:presLayoutVars>
          <dgm:chMax val="1"/>
          <dgm:bulletEnabled val="1"/>
        </dgm:presLayoutVars>
      </dgm:prSet>
      <dgm:spPr/>
    </dgm:pt>
    <dgm:pt modelId="{BA32BE17-C5A3-4390-AB73-6CEAD1FE7777}" type="pres">
      <dgm:prSet presAssocID="{112E5403-3B54-4941-976D-15236855752E}" presName="sp" presStyleCnt="0"/>
      <dgm:spPr/>
    </dgm:pt>
    <dgm:pt modelId="{A082B150-EF93-4AB1-BF12-F4F8523CB142}" type="pres">
      <dgm:prSet presAssocID="{FA4C97D8-945E-4251-8F7A-41C47C8543C6}" presName="linNode" presStyleCnt="0"/>
      <dgm:spPr/>
    </dgm:pt>
    <dgm:pt modelId="{8B9860DE-E9D5-4363-89C3-D7FBB05FC933}" type="pres">
      <dgm:prSet presAssocID="{FA4C97D8-945E-4251-8F7A-41C47C8543C6}" presName="parentText" presStyleLbl="node1" presStyleIdx="2" presStyleCnt="4">
        <dgm:presLayoutVars>
          <dgm:chMax val="1"/>
          <dgm:bulletEnabled val="1"/>
        </dgm:presLayoutVars>
      </dgm:prSet>
      <dgm:spPr/>
    </dgm:pt>
    <dgm:pt modelId="{C2D62FCF-FA17-4435-A581-F19A9AA16041}" type="pres">
      <dgm:prSet presAssocID="{D35C7D1E-67ED-47EE-93D2-EE30BB026190}" presName="sp" presStyleCnt="0"/>
      <dgm:spPr/>
    </dgm:pt>
    <dgm:pt modelId="{F4A41C0B-7AC8-4D6E-A2DB-813A37561DBE}" type="pres">
      <dgm:prSet presAssocID="{E77E84F8-A5A9-4B97-9267-9703ADEF8313}" presName="linNode" presStyleCnt="0"/>
      <dgm:spPr/>
    </dgm:pt>
    <dgm:pt modelId="{7B249DA2-FA24-4BC5-AAE5-D6CEC2DFB24F}" type="pres">
      <dgm:prSet presAssocID="{E77E84F8-A5A9-4B97-9267-9703ADEF8313}" presName="parentText" presStyleLbl="node1" presStyleIdx="3" presStyleCnt="4">
        <dgm:presLayoutVars>
          <dgm:chMax val="1"/>
          <dgm:bulletEnabled val="1"/>
        </dgm:presLayoutVars>
      </dgm:prSet>
      <dgm:spPr/>
    </dgm:pt>
    <dgm:pt modelId="{2F5A0347-B82F-4339-BC43-9EEB2F255564}" type="pres">
      <dgm:prSet presAssocID="{E77E84F8-A5A9-4B97-9267-9703ADEF8313}" presName="descendantText" presStyleLbl="alignAccFollowNode1" presStyleIdx="0" presStyleCnt="1">
        <dgm:presLayoutVars>
          <dgm:bulletEnabled val="1"/>
        </dgm:presLayoutVars>
      </dgm:prSet>
      <dgm:spPr/>
    </dgm:pt>
  </dgm:ptLst>
  <dgm:cxnLst>
    <dgm:cxn modelId="{BB534B1B-109A-44BF-94CF-D9C537D89F6C}" srcId="{E77E84F8-A5A9-4B97-9267-9703ADEF8313}" destId="{CDD77F4F-2B75-40E9-8EC4-F19C2A893A6C}" srcOrd="0" destOrd="0" parTransId="{88C6E9D1-9F4B-4AB1-B72A-3C1F2E96E568}" sibTransId="{8AB6DB76-B9E4-4B3B-9350-DAD7E628AF38}"/>
    <dgm:cxn modelId="{28DE601F-B081-46B8-828F-7FD8B11924F4}" srcId="{CDD77F4F-2B75-40E9-8EC4-F19C2A893A6C}" destId="{41B90D2B-19BC-4E06-9205-4275E01EBD9B}" srcOrd="0" destOrd="0" parTransId="{67E08323-2A95-4C71-88AD-2A2B28B10C5B}" sibTransId="{2718BD0D-6B31-4509-9189-5D7734440A41}"/>
    <dgm:cxn modelId="{1F6AB134-D3A9-4397-80D9-265F8D91B783}" type="presOf" srcId="{E77E84F8-A5A9-4B97-9267-9703ADEF8313}" destId="{7B249DA2-FA24-4BC5-AAE5-D6CEC2DFB24F}" srcOrd="0" destOrd="0" presId="urn:microsoft.com/office/officeart/2005/8/layout/vList5"/>
    <dgm:cxn modelId="{7F65455B-8B49-430D-9DD6-579FEFF68409}" type="presOf" srcId="{CDD77F4F-2B75-40E9-8EC4-F19C2A893A6C}" destId="{2F5A0347-B82F-4339-BC43-9EEB2F255564}" srcOrd="0" destOrd="0" presId="urn:microsoft.com/office/officeart/2005/8/layout/vList5"/>
    <dgm:cxn modelId="{7AE5775C-53D9-4305-93F9-27151BC1F279}" type="presOf" srcId="{41B90D2B-19BC-4E06-9205-4275E01EBD9B}" destId="{2F5A0347-B82F-4339-BC43-9EEB2F255564}" srcOrd="0" destOrd="1" presId="urn:microsoft.com/office/officeart/2005/8/layout/vList5"/>
    <dgm:cxn modelId="{60B28853-8EC4-44D3-AC35-9915AD1DAF7F}" srcId="{0E01A253-4596-40D7-A621-E8CDF7E072C8}" destId="{7226B37E-10CA-4845-9C26-F39494E71539}" srcOrd="1" destOrd="0" parTransId="{806B5943-CC2E-48FA-82F0-D87D53CB1814}" sibTransId="{112E5403-3B54-4941-976D-15236855752E}"/>
    <dgm:cxn modelId="{C68A4E57-6D7E-4CA1-AF4F-6872DEB4AFD5}" srcId="{0E01A253-4596-40D7-A621-E8CDF7E072C8}" destId="{BCF3E593-C501-41F6-864E-602C41D9DD6B}" srcOrd="0" destOrd="0" parTransId="{01A50F66-36E2-4A31-817B-821B70DC08C1}" sibTransId="{EC1F93E8-3866-4E81-A9D4-0C538A415EFE}"/>
    <dgm:cxn modelId="{BFB76B5A-B702-4BCE-BBAB-29D83CFD36CD}" type="presOf" srcId="{0E01A253-4596-40D7-A621-E8CDF7E072C8}" destId="{A0DCF467-B1E0-437D-A289-D901DB6042F8}" srcOrd="0" destOrd="0" presId="urn:microsoft.com/office/officeart/2005/8/layout/vList5"/>
    <dgm:cxn modelId="{662E3093-46C5-4774-AD92-3EC8A63882F0}" srcId="{0E01A253-4596-40D7-A621-E8CDF7E072C8}" destId="{E77E84F8-A5A9-4B97-9267-9703ADEF8313}" srcOrd="3" destOrd="0" parTransId="{A233B78F-85DD-47AB-93DB-A49D0182C48B}" sibTransId="{9C0EB91B-E947-41B3-8318-9AF7105AAD1B}"/>
    <dgm:cxn modelId="{9F74B1BB-A633-4159-B55E-1E42F4A9740B}" type="presOf" srcId="{BCF3E593-C501-41F6-864E-602C41D9DD6B}" destId="{3A376F49-2E31-4FAC-92DF-9B2420E2562D}" srcOrd="0" destOrd="0" presId="urn:microsoft.com/office/officeart/2005/8/layout/vList5"/>
    <dgm:cxn modelId="{415344C4-F070-41B8-9944-2EDF10CCB633}" type="presOf" srcId="{FA4C97D8-945E-4251-8F7A-41C47C8543C6}" destId="{8B9860DE-E9D5-4363-89C3-D7FBB05FC933}" srcOrd="0" destOrd="0" presId="urn:microsoft.com/office/officeart/2005/8/layout/vList5"/>
    <dgm:cxn modelId="{48DABAEF-DFCD-4C53-B879-4E5FCD45713D}" type="presOf" srcId="{7226B37E-10CA-4845-9C26-F39494E71539}" destId="{9E0102B4-9BC5-48FF-9088-833040F85659}" srcOrd="0" destOrd="0" presId="urn:microsoft.com/office/officeart/2005/8/layout/vList5"/>
    <dgm:cxn modelId="{C7CD51FE-6279-418B-9965-9DD174517657}" srcId="{0E01A253-4596-40D7-A621-E8CDF7E072C8}" destId="{FA4C97D8-945E-4251-8F7A-41C47C8543C6}" srcOrd="2" destOrd="0" parTransId="{75400E12-44E9-4B4F-B4D5-69B82BA82043}" sibTransId="{D35C7D1E-67ED-47EE-93D2-EE30BB026190}"/>
    <dgm:cxn modelId="{9B83181A-C06B-410F-8B19-1F0927D377F2}" type="presParOf" srcId="{A0DCF467-B1E0-437D-A289-D901DB6042F8}" destId="{4127480E-5CDC-4625-AE5E-CFF9E78802D8}" srcOrd="0" destOrd="0" presId="urn:microsoft.com/office/officeart/2005/8/layout/vList5"/>
    <dgm:cxn modelId="{8550F2A9-017A-410C-897B-FA42571B1B2D}" type="presParOf" srcId="{4127480E-5CDC-4625-AE5E-CFF9E78802D8}" destId="{3A376F49-2E31-4FAC-92DF-9B2420E2562D}" srcOrd="0" destOrd="0" presId="urn:microsoft.com/office/officeart/2005/8/layout/vList5"/>
    <dgm:cxn modelId="{D46AE7F0-A418-46B9-8E06-4E2B8AAD6427}" type="presParOf" srcId="{A0DCF467-B1E0-437D-A289-D901DB6042F8}" destId="{3926CE8E-028B-471E-A98D-29A1A43E8D34}" srcOrd="1" destOrd="0" presId="urn:microsoft.com/office/officeart/2005/8/layout/vList5"/>
    <dgm:cxn modelId="{E854D0E0-21DE-4C9A-9AE3-513FDEAC909F}" type="presParOf" srcId="{A0DCF467-B1E0-437D-A289-D901DB6042F8}" destId="{E18B4290-423D-4E09-8FDD-8DDF1F5AEC28}" srcOrd="2" destOrd="0" presId="urn:microsoft.com/office/officeart/2005/8/layout/vList5"/>
    <dgm:cxn modelId="{2EE25BAD-C3AF-4A71-81D4-4D166D3C7681}" type="presParOf" srcId="{E18B4290-423D-4E09-8FDD-8DDF1F5AEC28}" destId="{9E0102B4-9BC5-48FF-9088-833040F85659}" srcOrd="0" destOrd="0" presId="urn:microsoft.com/office/officeart/2005/8/layout/vList5"/>
    <dgm:cxn modelId="{E1D7EB77-7E26-4310-A425-1A268E56702F}" type="presParOf" srcId="{A0DCF467-B1E0-437D-A289-D901DB6042F8}" destId="{BA32BE17-C5A3-4390-AB73-6CEAD1FE7777}" srcOrd="3" destOrd="0" presId="urn:microsoft.com/office/officeart/2005/8/layout/vList5"/>
    <dgm:cxn modelId="{EC57587C-8B8B-4BB4-B780-DDA648AC1675}" type="presParOf" srcId="{A0DCF467-B1E0-437D-A289-D901DB6042F8}" destId="{A082B150-EF93-4AB1-BF12-F4F8523CB142}" srcOrd="4" destOrd="0" presId="urn:microsoft.com/office/officeart/2005/8/layout/vList5"/>
    <dgm:cxn modelId="{F2B209A6-E721-45CA-ADCD-5653DE1B7BF8}" type="presParOf" srcId="{A082B150-EF93-4AB1-BF12-F4F8523CB142}" destId="{8B9860DE-E9D5-4363-89C3-D7FBB05FC933}" srcOrd="0" destOrd="0" presId="urn:microsoft.com/office/officeart/2005/8/layout/vList5"/>
    <dgm:cxn modelId="{932C550F-5267-4DA7-BCDD-5D8692D3B09B}" type="presParOf" srcId="{A0DCF467-B1E0-437D-A289-D901DB6042F8}" destId="{C2D62FCF-FA17-4435-A581-F19A9AA16041}" srcOrd="5" destOrd="0" presId="urn:microsoft.com/office/officeart/2005/8/layout/vList5"/>
    <dgm:cxn modelId="{F535EF07-6D7C-4E3F-9250-598FFA2E287E}" type="presParOf" srcId="{A0DCF467-B1E0-437D-A289-D901DB6042F8}" destId="{F4A41C0B-7AC8-4D6E-A2DB-813A37561DBE}" srcOrd="6" destOrd="0" presId="urn:microsoft.com/office/officeart/2005/8/layout/vList5"/>
    <dgm:cxn modelId="{4FA701E8-2752-4FD7-A993-C2BBBB40EF58}" type="presParOf" srcId="{F4A41C0B-7AC8-4D6E-A2DB-813A37561DBE}" destId="{7B249DA2-FA24-4BC5-AAE5-D6CEC2DFB24F}" srcOrd="0" destOrd="0" presId="urn:microsoft.com/office/officeart/2005/8/layout/vList5"/>
    <dgm:cxn modelId="{9DDD49E5-EA56-45AB-889B-F9F16D8ABE09}" type="presParOf" srcId="{F4A41C0B-7AC8-4D6E-A2DB-813A37561DBE}" destId="{2F5A0347-B82F-4339-BC43-9EEB2F25556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26F7DF-B597-4CE4-8BC2-570A77B85A2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D652F40-07D6-49AE-A54D-220E850D6751}">
      <dgm:prSet/>
      <dgm:spPr/>
      <dgm:t>
        <a:bodyPr/>
        <a:lstStyle/>
        <a:p>
          <a:r>
            <a:rPr lang="el"/>
            <a:t>Το νοητικό μοντέλο </a:t>
          </a:r>
          <a:r>
            <a:rPr lang="el" b="1" err="1"/>
            <a:t>ενεργοποιείται άμεσα και αυτόματα ή δημιουργείται</a:t>
          </a:r>
          <a:r>
            <a:rPr lang="el"/>
            <a:t> και τροφοδοτείται με (Top-Down):</a:t>
          </a:r>
          <a:endParaRPr lang="en-US"/>
        </a:p>
      </dgm:t>
    </dgm:pt>
    <dgm:pt modelId="{D995F858-CE37-4190-8EEB-BAC532112F7D}" type="parTrans" cxnId="{22341B9F-F02F-4EB4-BEA7-E9BC82AF0493}">
      <dgm:prSet/>
      <dgm:spPr/>
      <dgm:t>
        <a:bodyPr/>
        <a:lstStyle/>
        <a:p>
          <a:endParaRPr lang="en-US"/>
        </a:p>
      </dgm:t>
    </dgm:pt>
    <dgm:pt modelId="{653DE7F3-1010-4EBC-A79E-D5614757096B}" type="sibTrans" cxnId="{22341B9F-F02F-4EB4-BEA7-E9BC82AF0493}">
      <dgm:prSet/>
      <dgm:spPr/>
      <dgm:t>
        <a:bodyPr/>
        <a:lstStyle/>
        <a:p>
          <a:endParaRPr lang="en-US"/>
        </a:p>
      </dgm:t>
    </dgm:pt>
    <dgm:pt modelId="{B2E9C88A-7826-4DC1-B040-4831BBDFD8C2}">
      <dgm:prSet/>
      <dgm:spPr/>
      <dgm:t>
        <a:bodyPr/>
        <a:lstStyle/>
        <a:p>
          <a:r>
            <a:rPr lang="el"/>
            <a:t>Πληροφορίες από το κείμενο</a:t>
          </a:r>
          <a:endParaRPr lang="en-US"/>
        </a:p>
      </dgm:t>
    </dgm:pt>
    <dgm:pt modelId="{E7C5FE9B-1745-4F1E-AA2D-E627052C8913}" type="parTrans" cxnId="{61D1942D-F6D4-4A88-BAB8-6F15D837A517}">
      <dgm:prSet/>
      <dgm:spPr/>
      <dgm:t>
        <a:bodyPr/>
        <a:lstStyle/>
        <a:p>
          <a:endParaRPr lang="en-US"/>
        </a:p>
      </dgm:t>
    </dgm:pt>
    <dgm:pt modelId="{E8127915-B422-4466-9DB8-20F881907615}" type="sibTrans" cxnId="{61D1942D-F6D4-4A88-BAB8-6F15D837A517}">
      <dgm:prSet/>
      <dgm:spPr/>
      <dgm:t>
        <a:bodyPr/>
        <a:lstStyle/>
        <a:p>
          <a:endParaRPr lang="en-US"/>
        </a:p>
      </dgm:t>
    </dgm:pt>
    <dgm:pt modelId="{CC25A4FD-9E01-47A2-A50E-41D95DA9F302}">
      <dgm:prSet/>
      <dgm:spPr/>
      <dgm:t>
        <a:bodyPr/>
        <a:lstStyle/>
        <a:p>
          <a:r>
            <a:rPr lang="el"/>
            <a:t>Προϋπάρχουσα γνώση </a:t>
          </a:r>
          <a:endParaRPr lang="en-US"/>
        </a:p>
      </dgm:t>
    </dgm:pt>
    <dgm:pt modelId="{52451FFB-ADD2-432D-812B-1842D87C8F46}" type="parTrans" cxnId="{E1D80B73-3DA1-4135-BF0E-FD65FF64DD56}">
      <dgm:prSet/>
      <dgm:spPr/>
      <dgm:t>
        <a:bodyPr/>
        <a:lstStyle/>
        <a:p>
          <a:endParaRPr lang="en-US"/>
        </a:p>
      </dgm:t>
    </dgm:pt>
    <dgm:pt modelId="{99BC8711-A650-4B38-BB0B-78311D2B45A9}" type="sibTrans" cxnId="{E1D80B73-3DA1-4135-BF0E-FD65FF64DD56}">
      <dgm:prSet/>
      <dgm:spPr/>
      <dgm:t>
        <a:bodyPr/>
        <a:lstStyle/>
        <a:p>
          <a:endParaRPr lang="en-US"/>
        </a:p>
      </dgm:t>
    </dgm:pt>
    <dgm:pt modelId="{0C2AC6F7-089B-4A84-B71D-B644C13FEDE5}">
      <dgm:prSet/>
      <dgm:spPr/>
      <dgm:t>
        <a:bodyPr/>
        <a:lstStyle/>
        <a:p>
          <a:r>
            <a:rPr lang="el"/>
            <a:t>Προκαταλήψεις </a:t>
          </a:r>
          <a:endParaRPr lang="en-US"/>
        </a:p>
      </dgm:t>
    </dgm:pt>
    <dgm:pt modelId="{4E7C9156-0346-4662-A634-839A914E9819}" type="parTrans" cxnId="{D9B0464B-C3F1-4F19-8FB2-CA7100203F34}">
      <dgm:prSet/>
      <dgm:spPr/>
      <dgm:t>
        <a:bodyPr/>
        <a:lstStyle/>
        <a:p>
          <a:endParaRPr lang="en-US"/>
        </a:p>
      </dgm:t>
    </dgm:pt>
    <dgm:pt modelId="{38273547-DD2D-4F0F-9034-82EF393B60E6}" type="sibTrans" cxnId="{D9B0464B-C3F1-4F19-8FB2-CA7100203F34}">
      <dgm:prSet/>
      <dgm:spPr/>
      <dgm:t>
        <a:bodyPr/>
        <a:lstStyle/>
        <a:p>
          <a:endParaRPr lang="en-US"/>
        </a:p>
      </dgm:t>
    </dgm:pt>
    <dgm:pt modelId="{DDF56983-C14B-4713-BF35-233A68FDF365}">
      <dgm:prSet/>
      <dgm:spPr/>
      <dgm:t>
        <a:bodyPr/>
        <a:lstStyle/>
        <a:p>
          <a:r>
            <a:rPr lang="el"/>
            <a:t>Μακροπρόθεσμη μνήμη</a:t>
          </a:r>
          <a:endParaRPr lang="en-US"/>
        </a:p>
      </dgm:t>
    </dgm:pt>
    <dgm:pt modelId="{6CD9F288-AA9F-4053-AA51-A3918ACCBEAF}" type="parTrans" cxnId="{A64B5D6E-D35F-40CA-9C17-BBF7A656C881}">
      <dgm:prSet/>
      <dgm:spPr/>
      <dgm:t>
        <a:bodyPr/>
        <a:lstStyle/>
        <a:p>
          <a:endParaRPr lang="en-US"/>
        </a:p>
      </dgm:t>
    </dgm:pt>
    <dgm:pt modelId="{014D1514-AA04-4353-910F-A1591DAFCEFF}" type="sibTrans" cxnId="{A64B5D6E-D35F-40CA-9C17-BBF7A656C881}">
      <dgm:prSet/>
      <dgm:spPr/>
      <dgm:t>
        <a:bodyPr/>
        <a:lstStyle/>
        <a:p>
          <a:endParaRPr lang="en-US"/>
        </a:p>
      </dgm:t>
    </dgm:pt>
    <dgm:pt modelId="{D5F67FD6-ED4B-4865-9C8D-D7D861234B20}">
      <dgm:prSet/>
      <dgm:spPr/>
      <dgm:t>
        <a:bodyPr/>
        <a:lstStyle/>
        <a:p>
          <a:r>
            <a:rPr lang="el" err="1"/>
            <a:t>Επιβεβαιώνουμε αυτόματα </a:t>
          </a:r>
          <a:r>
            <a:rPr lang="el" b="1" err="1"/>
            <a:t>τις (θετικές ή αρνητικές) προσδοκίες μας.</a:t>
          </a:r>
          <a:endParaRPr lang="en-US" b="1"/>
        </a:p>
      </dgm:t>
    </dgm:pt>
    <dgm:pt modelId="{626E49F3-E500-405C-8FE6-8C8C3F75FDB8}" type="parTrans" cxnId="{6D33C9DC-EDF3-43E2-8AAC-6977A3CD3CCD}">
      <dgm:prSet/>
      <dgm:spPr/>
      <dgm:t>
        <a:bodyPr/>
        <a:lstStyle/>
        <a:p>
          <a:endParaRPr lang="en-US"/>
        </a:p>
      </dgm:t>
    </dgm:pt>
    <dgm:pt modelId="{4FD133F5-9F99-4EBA-B3B1-F8E51FA8D087}" type="sibTrans" cxnId="{6D33C9DC-EDF3-43E2-8AAC-6977A3CD3CCD}">
      <dgm:prSet/>
      <dgm:spPr/>
      <dgm:t>
        <a:bodyPr/>
        <a:lstStyle/>
        <a:p>
          <a:endParaRPr lang="en-US"/>
        </a:p>
      </dgm:t>
    </dgm:pt>
    <dgm:pt modelId="{069D6144-73C3-47B1-879E-46391EE69EF5}">
      <dgm:prSet/>
      <dgm:spPr/>
      <dgm:t>
        <a:bodyPr/>
        <a:lstStyle/>
        <a:p>
          <a:r>
            <a:rPr lang="el" err="1"/>
            <a:t>Μόνο εάν </a:t>
          </a:r>
          <a:r>
            <a:rPr lang="el" b="1" err="1"/>
            <a:t>γνωρίζουμε αυτές τις προκαταλήψεις</a:t>
          </a:r>
          <a:r>
            <a:rPr lang="el"/>
            <a:t>, μπορούμε (αν </a:t>
          </a:r>
          <a:r>
            <a:rPr lang="el" u="sng" err="1"/>
            <a:t> έχουμε κίνητρο</a:t>
          </a:r>
          <a:r>
            <a:rPr lang="el"/>
            <a:t>)  να </a:t>
          </a:r>
          <a:r>
            <a:rPr lang="el" b="1" err="1"/>
            <a:t>τις αντιμετωπίσουμε με τις ακόλουθες στρατηγικές </a:t>
          </a:r>
          <a:r>
            <a:rPr lang="el" err="1"/>
            <a:t>για να μειώσουμε την προκατάληψη κειμένου-σύλληψης-ασυμφωνίας-προκατάληψης:</a:t>
          </a:r>
          <a:endParaRPr lang="en-US"/>
        </a:p>
      </dgm:t>
    </dgm:pt>
    <dgm:pt modelId="{FAD3080C-7EE6-4FCF-8E62-76A964CBCE42}" type="parTrans" cxnId="{EC5B587E-3570-43AB-B603-0348CFEE12CB}">
      <dgm:prSet/>
      <dgm:spPr/>
      <dgm:t>
        <a:bodyPr/>
        <a:lstStyle/>
        <a:p>
          <a:endParaRPr lang="en-US"/>
        </a:p>
      </dgm:t>
    </dgm:pt>
    <dgm:pt modelId="{1B001EB7-6348-4F80-B1F4-ABE44897B3F5}" type="sibTrans" cxnId="{EC5B587E-3570-43AB-B603-0348CFEE12CB}">
      <dgm:prSet/>
      <dgm:spPr/>
      <dgm:t>
        <a:bodyPr/>
        <a:lstStyle/>
        <a:p>
          <a:endParaRPr lang="en-US"/>
        </a:p>
      </dgm:t>
    </dgm:pt>
    <dgm:pt modelId="{6DFE1E13-FFA8-4565-9D90-1B2C1506E0BD}">
      <dgm:prSet/>
      <dgm:spPr/>
      <dgm:t>
        <a:bodyPr/>
        <a:lstStyle/>
        <a:p>
          <a:r>
            <a:rPr lang="el"/>
            <a:t>Συστηματική επιχειρηματολογία ενάντια σε επιχειρήματα που δεν συνάδουν με τη σύλληψη.</a:t>
          </a:r>
          <a:endParaRPr lang="en-US"/>
        </a:p>
      </dgm:t>
    </dgm:pt>
    <dgm:pt modelId="{91DA4695-214A-4832-91C0-9E884B9F91F1}" type="parTrans" cxnId="{624A8F37-CBCE-4E6C-9B33-31D954B51405}">
      <dgm:prSet/>
      <dgm:spPr/>
      <dgm:t>
        <a:bodyPr/>
        <a:lstStyle/>
        <a:p>
          <a:endParaRPr lang="en-US"/>
        </a:p>
      </dgm:t>
    </dgm:pt>
    <dgm:pt modelId="{6F28AC16-65AA-49B3-A955-C24AFBF6326B}" type="sibTrans" cxnId="{624A8F37-CBCE-4E6C-9B33-31D954B51405}">
      <dgm:prSet/>
      <dgm:spPr/>
      <dgm:t>
        <a:bodyPr/>
        <a:lstStyle/>
        <a:p>
          <a:endParaRPr lang="en-US"/>
        </a:p>
      </dgm:t>
    </dgm:pt>
    <dgm:pt modelId="{A3D0D60E-2745-432A-A19D-9854B76B8E68}">
      <dgm:prSet/>
      <dgm:spPr/>
      <dgm:t>
        <a:bodyPr/>
        <a:lstStyle/>
        <a:p>
          <a:r>
            <a:rPr lang="el"/>
            <a:t>Εναλλασσόμενη ανάγνωση της πληροφορίας υπέρ/κατά</a:t>
          </a:r>
          <a:endParaRPr lang="en-US"/>
        </a:p>
      </dgm:t>
    </dgm:pt>
    <dgm:pt modelId="{E4B5F27B-92D3-47E5-BDD9-FF5428B94815}" type="parTrans" cxnId="{CE828C5A-4436-4CF2-ADFC-4A3BF7DBE6C8}">
      <dgm:prSet/>
      <dgm:spPr/>
      <dgm:t>
        <a:bodyPr/>
        <a:lstStyle/>
        <a:p>
          <a:endParaRPr lang="en-US"/>
        </a:p>
      </dgm:t>
    </dgm:pt>
    <dgm:pt modelId="{A9A1DAFA-914E-47D6-8689-0911D6011DFA}" type="sibTrans" cxnId="{CE828C5A-4436-4CF2-ADFC-4A3BF7DBE6C8}">
      <dgm:prSet/>
      <dgm:spPr/>
      <dgm:t>
        <a:bodyPr/>
        <a:lstStyle/>
        <a:p>
          <a:endParaRPr lang="en-US"/>
        </a:p>
      </dgm:t>
    </dgm:pt>
    <dgm:pt modelId="{329E97B0-CCE3-4790-B9A6-DA339E4BB11B}" type="pres">
      <dgm:prSet presAssocID="{5226F7DF-B597-4CE4-8BC2-570A77B85A2F}" presName="linear" presStyleCnt="0">
        <dgm:presLayoutVars>
          <dgm:animLvl val="lvl"/>
          <dgm:resizeHandles val="exact"/>
        </dgm:presLayoutVars>
      </dgm:prSet>
      <dgm:spPr/>
    </dgm:pt>
    <dgm:pt modelId="{BDFCCAFA-539D-41E7-8857-A036B974AE4F}" type="pres">
      <dgm:prSet presAssocID="{DD652F40-07D6-49AE-A54D-220E850D6751}" presName="parentText" presStyleLbl="node1" presStyleIdx="0" presStyleCnt="3">
        <dgm:presLayoutVars>
          <dgm:chMax val="0"/>
          <dgm:bulletEnabled val="1"/>
        </dgm:presLayoutVars>
      </dgm:prSet>
      <dgm:spPr/>
    </dgm:pt>
    <dgm:pt modelId="{DDB8F093-3A95-4C5C-AF54-A624C715B9A0}" type="pres">
      <dgm:prSet presAssocID="{DD652F40-07D6-49AE-A54D-220E850D6751}" presName="childText" presStyleLbl="revTx" presStyleIdx="0" presStyleCnt="2">
        <dgm:presLayoutVars>
          <dgm:bulletEnabled val="1"/>
        </dgm:presLayoutVars>
      </dgm:prSet>
      <dgm:spPr/>
    </dgm:pt>
    <dgm:pt modelId="{4F77AE98-8181-43B7-A01B-46D196F89A2A}" type="pres">
      <dgm:prSet presAssocID="{D5F67FD6-ED4B-4865-9C8D-D7D861234B20}" presName="parentText" presStyleLbl="node1" presStyleIdx="1" presStyleCnt="3">
        <dgm:presLayoutVars>
          <dgm:chMax val="0"/>
          <dgm:bulletEnabled val="1"/>
        </dgm:presLayoutVars>
      </dgm:prSet>
      <dgm:spPr/>
    </dgm:pt>
    <dgm:pt modelId="{9ED6A0E9-0784-4A6E-9271-1E36BAEB83EE}" type="pres">
      <dgm:prSet presAssocID="{4FD133F5-9F99-4EBA-B3B1-F8E51FA8D087}" presName="spacer" presStyleCnt="0"/>
      <dgm:spPr/>
    </dgm:pt>
    <dgm:pt modelId="{15B7A144-BDAC-4C79-A8B7-B644D49AA283}" type="pres">
      <dgm:prSet presAssocID="{069D6144-73C3-47B1-879E-46391EE69EF5}" presName="parentText" presStyleLbl="node1" presStyleIdx="2" presStyleCnt="3">
        <dgm:presLayoutVars>
          <dgm:chMax val="0"/>
          <dgm:bulletEnabled val="1"/>
        </dgm:presLayoutVars>
      </dgm:prSet>
      <dgm:spPr/>
    </dgm:pt>
    <dgm:pt modelId="{88B62F7B-2CD8-45D0-AC3E-530644A82C41}" type="pres">
      <dgm:prSet presAssocID="{069D6144-73C3-47B1-879E-46391EE69EF5}" presName="childText" presStyleLbl="revTx" presStyleIdx="1" presStyleCnt="2">
        <dgm:presLayoutVars>
          <dgm:bulletEnabled val="1"/>
        </dgm:presLayoutVars>
      </dgm:prSet>
      <dgm:spPr/>
    </dgm:pt>
  </dgm:ptLst>
  <dgm:cxnLst>
    <dgm:cxn modelId="{54BF2509-A848-469D-9756-EC414F13FE2C}" type="presOf" srcId="{5226F7DF-B597-4CE4-8BC2-570A77B85A2F}" destId="{329E97B0-CCE3-4790-B9A6-DA339E4BB11B}" srcOrd="0" destOrd="0" presId="urn:microsoft.com/office/officeart/2005/8/layout/vList2"/>
    <dgm:cxn modelId="{B755D31E-2A48-4442-8A2E-A1B021875CA6}" type="presOf" srcId="{CC25A4FD-9E01-47A2-A50E-41D95DA9F302}" destId="{DDB8F093-3A95-4C5C-AF54-A624C715B9A0}" srcOrd="0" destOrd="1" presId="urn:microsoft.com/office/officeart/2005/8/layout/vList2"/>
    <dgm:cxn modelId="{959D5326-0A02-4079-8BFF-82A09F54A8F9}" type="presOf" srcId="{6DFE1E13-FFA8-4565-9D90-1B2C1506E0BD}" destId="{88B62F7B-2CD8-45D0-AC3E-530644A82C41}" srcOrd="0" destOrd="0" presId="urn:microsoft.com/office/officeart/2005/8/layout/vList2"/>
    <dgm:cxn modelId="{61D1942D-F6D4-4A88-BAB8-6F15D837A517}" srcId="{DD652F40-07D6-49AE-A54D-220E850D6751}" destId="{B2E9C88A-7826-4DC1-B040-4831BBDFD8C2}" srcOrd="0" destOrd="0" parTransId="{E7C5FE9B-1745-4F1E-AA2D-E627052C8913}" sibTransId="{E8127915-B422-4466-9DB8-20F881907615}"/>
    <dgm:cxn modelId="{624A8F37-CBCE-4E6C-9B33-31D954B51405}" srcId="{069D6144-73C3-47B1-879E-46391EE69EF5}" destId="{6DFE1E13-FFA8-4565-9D90-1B2C1506E0BD}" srcOrd="0" destOrd="0" parTransId="{91DA4695-214A-4832-91C0-9E884B9F91F1}" sibTransId="{6F28AC16-65AA-49B3-A955-C24AFBF6326B}"/>
    <dgm:cxn modelId="{D9B0464B-C3F1-4F19-8FB2-CA7100203F34}" srcId="{DD652F40-07D6-49AE-A54D-220E850D6751}" destId="{0C2AC6F7-089B-4A84-B71D-B644C13FEDE5}" srcOrd="2" destOrd="0" parTransId="{4E7C9156-0346-4662-A634-839A914E9819}" sibTransId="{38273547-DD2D-4F0F-9034-82EF393B60E6}"/>
    <dgm:cxn modelId="{A64B5D6E-D35F-40CA-9C17-BBF7A656C881}" srcId="{DD652F40-07D6-49AE-A54D-220E850D6751}" destId="{DDF56983-C14B-4713-BF35-233A68FDF365}" srcOrd="3" destOrd="0" parTransId="{6CD9F288-AA9F-4053-AA51-A3918ACCBEAF}" sibTransId="{014D1514-AA04-4353-910F-A1591DAFCEFF}"/>
    <dgm:cxn modelId="{E1D80B73-3DA1-4135-BF0E-FD65FF64DD56}" srcId="{DD652F40-07D6-49AE-A54D-220E850D6751}" destId="{CC25A4FD-9E01-47A2-A50E-41D95DA9F302}" srcOrd="1" destOrd="0" parTransId="{52451FFB-ADD2-432D-812B-1842D87C8F46}" sibTransId="{99BC8711-A650-4B38-BB0B-78311D2B45A9}"/>
    <dgm:cxn modelId="{1F6B8C76-57F2-42CB-A113-38731BADFCA4}" type="presOf" srcId="{B2E9C88A-7826-4DC1-B040-4831BBDFD8C2}" destId="{DDB8F093-3A95-4C5C-AF54-A624C715B9A0}" srcOrd="0" destOrd="0" presId="urn:microsoft.com/office/officeart/2005/8/layout/vList2"/>
    <dgm:cxn modelId="{CE828C5A-4436-4CF2-ADFC-4A3BF7DBE6C8}" srcId="{069D6144-73C3-47B1-879E-46391EE69EF5}" destId="{A3D0D60E-2745-432A-A19D-9854B76B8E68}" srcOrd="1" destOrd="0" parTransId="{E4B5F27B-92D3-47E5-BDD9-FF5428B94815}" sibTransId="{A9A1DAFA-914E-47D6-8689-0911D6011DFA}"/>
    <dgm:cxn modelId="{9C68E07A-7188-4FDE-8D27-C6A7576C7951}" type="presOf" srcId="{D5F67FD6-ED4B-4865-9C8D-D7D861234B20}" destId="{4F77AE98-8181-43B7-A01B-46D196F89A2A}" srcOrd="0" destOrd="0" presId="urn:microsoft.com/office/officeart/2005/8/layout/vList2"/>
    <dgm:cxn modelId="{EC5B587E-3570-43AB-B603-0348CFEE12CB}" srcId="{5226F7DF-B597-4CE4-8BC2-570A77B85A2F}" destId="{069D6144-73C3-47B1-879E-46391EE69EF5}" srcOrd="2" destOrd="0" parTransId="{FAD3080C-7EE6-4FCF-8E62-76A964CBCE42}" sibTransId="{1B001EB7-6348-4F80-B1F4-ABE44897B3F5}"/>
    <dgm:cxn modelId="{B43D6582-67F1-4C4D-81E4-091D6A0F3F06}" type="presOf" srcId="{DD652F40-07D6-49AE-A54D-220E850D6751}" destId="{BDFCCAFA-539D-41E7-8857-A036B974AE4F}" srcOrd="0" destOrd="0" presId="urn:microsoft.com/office/officeart/2005/8/layout/vList2"/>
    <dgm:cxn modelId="{22341B9F-F02F-4EB4-BEA7-E9BC82AF0493}" srcId="{5226F7DF-B597-4CE4-8BC2-570A77B85A2F}" destId="{DD652F40-07D6-49AE-A54D-220E850D6751}" srcOrd="0" destOrd="0" parTransId="{D995F858-CE37-4190-8EEB-BAC532112F7D}" sibTransId="{653DE7F3-1010-4EBC-A79E-D5614757096B}"/>
    <dgm:cxn modelId="{4A2E9CA4-3B64-425B-8D09-8FEB50657358}" type="presOf" srcId="{069D6144-73C3-47B1-879E-46391EE69EF5}" destId="{15B7A144-BDAC-4C79-A8B7-B644D49AA283}" srcOrd="0" destOrd="0" presId="urn:microsoft.com/office/officeart/2005/8/layout/vList2"/>
    <dgm:cxn modelId="{6D33C9DC-EDF3-43E2-8AAC-6977A3CD3CCD}" srcId="{5226F7DF-B597-4CE4-8BC2-570A77B85A2F}" destId="{D5F67FD6-ED4B-4865-9C8D-D7D861234B20}" srcOrd="1" destOrd="0" parTransId="{626E49F3-E500-405C-8FE6-8C8C3F75FDB8}" sibTransId="{4FD133F5-9F99-4EBA-B3B1-F8E51FA8D087}"/>
    <dgm:cxn modelId="{ACDAB8E5-0B33-4E90-B67C-893906B2BA62}" type="presOf" srcId="{0C2AC6F7-089B-4A84-B71D-B644C13FEDE5}" destId="{DDB8F093-3A95-4C5C-AF54-A624C715B9A0}" srcOrd="0" destOrd="2" presId="urn:microsoft.com/office/officeart/2005/8/layout/vList2"/>
    <dgm:cxn modelId="{CEAD9EEB-7532-4782-B128-4811D8418ED7}" type="presOf" srcId="{DDF56983-C14B-4713-BF35-233A68FDF365}" destId="{DDB8F093-3A95-4C5C-AF54-A624C715B9A0}" srcOrd="0" destOrd="3" presId="urn:microsoft.com/office/officeart/2005/8/layout/vList2"/>
    <dgm:cxn modelId="{395C0BFC-D965-4815-A86A-4AB8DAF9F095}" type="presOf" srcId="{A3D0D60E-2745-432A-A19D-9854B76B8E68}" destId="{88B62F7B-2CD8-45D0-AC3E-530644A82C41}" srcOrd="0" destOrd="1" presId="urn:microsoft.com/office/officeart/2005/8/layout/vList2"/>
    <dgm:cxn modelId="{83E38359-1485-4BD5-B089-1743F98A27EC}" type="presParOf" srcId="{329E97B0-CCE3-4790-B9A6-DA339E4BB11B}" destId="{BDFCCAFA-539D-41E7-8857-A036B974AE4F}" srcOrd="0" destOrd="0" presId="urn:microsoft.com/office/officeart/2005/8/layout/vList2"/>
    <dgm:cxn modelId="{50CD9533-A451-41DF-BD18-03AA5D66861C}" type="presParOf" srcId="{329E97B0-CCE3-4790-B9A6-DA339E4BB11B}" destId="{DDB8F093-3A95-4C5C-AF54-A624C715B9A0}" srcOrd="1" destOrd="0" presId="urn:microsoft.com/office/officeart/2005/8/layout/vList2"/>
    <dgm:cxn modelId="{4CD9F005-5B51-499B-8EF3-5769FE832F92}" type="presParOf" srcId="{329E97B0-CCE3-4790-B9A6-DA339E4BB11B}" destId="{4F77AE98-8181-43B7-A01B-46D196F89A2A}" srcOrd="2" destOrd="0" presId="urn:microsoft.com/office/officeart/2005/8/layout/vList2"/>
    <dgm:cxn modelId="{73361071-EC50-4E80-B426-749408C8A60D}" type="presParOf" srcId="{329E97B0-CCE3-4790-B9A6-DA339E4BB11B}" destId="{9ED6A0E9-0784-4A6E-9271-1E36BAEB83EE}" srcOrd="3" destOrd="0" presId="urn:microsoft.com/office/officeart/2005/8/layout/vList2"/>
    <dgm:cxn modelId="{72DE84ED-5945-4EB6-B552-312691388484}" type="presParOf" srcId="{329E97B0-CCE3-4790-B9A6-DA339E4BB11B}" destId="{15B7A144-BDAC-4C79-A8B7-B644D49AA283}" srcOrd="4" destOrd="0" presId="urn:microsoft.com/office/officeart/2005/8/layout/vList2"/>
    <dgm:cxn modelId="{DEEBAC5E-7380-4F5D-9CC2-869677F18354}" type="presParOf" srcId="{329E97B0-CCE3-4790-B9A6-DA339E4BB11B}" destId="{88B62F7B-2CD8-45D0-AC3E-530644A82C4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6AB8E-7FD9-45AA-B649-808B68A8DDDB}">
      <dsp:nvSpPr>
        <dsp:cNvPr id="0" name=""/>
        <dsp:cNvSpPr/>
      </dsp:nvSpPr>
      <dsp:spPr>
        <a:xfrm>
          <a:off x="2154" y="57322"/>
          <a:ext cx="4410742" cy="1682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 sz="1600" kern="1200"/>
            <a:t>Προκατάληψη συνέπειας (επιβεβαίωση της δικής σας γνώμης -&gt; μήνυμα φαίνεται πιο αξιόπιστο)</a:t>
          </a:r>
          <a:endParaRPr lang="en-US" sz="1600" kern="1200"/>
        </a:p>
      </dsp:txBody>
      <dsp:txXfrm>
        <a:off x="84299" y="139467"/>
        <a:ext cx="4246452" cy="1518454"/>
      </dsp:txXfrm>
    </dsp:sp>
    <dsp:sp modelId="{4AF578DA-5E53-410A-B4F9-E00B36AF5FEB}">
      <dsp:nvSpPr>
        <dsp:cNvPr id="0" name=""/>
        <dsp:cNvSpPr/>
      </dsp:nvSpPr>
      <dsp:spPr>
        <a:xfrm>
          <a:off x="2154" y="1769430"/>
          <a:ext cx="4410742" cy="168274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l" sz="1600" kern="1200" err="1"/>
            <a:t>Φαινόμενο απατηλής αλήθειας (η επανάληψη αυξάνει την αξιοπιστία, ακόμη και αν αρχικά είναι χαμηλή) – Απλή έκθεση </a:t>
          </a:r>
          <a:endParaRPr lang="en-US" sz="1600" kern="1200"/>
        </a:p>
      </dsp:txBody>
      <dsp:txXfrm>
        <a:off x="84299" y="1851575"/>
        <a:ext cx="4246452" cy="1518454"/>
      </dsp:txXfrm>
    </dsp:sp>
    <dsp:sp modelId="{682E045F-65F6-477D-BD44-5F06F4F5C928}">
      <dsp:nvSpPr>
        <dsp:cNvPr id="0" name=""/>
        <dsp:cNvSpPr/>
      </dsp:nvSpPr>
      <dsp:spPr>
        <a:xfrm>
          <a:off x="2154" y="3536312"/>
          <a:ext cx="4410742" cy="168274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l" sz="1400" kern="1200"/>
            <a:t>Συστημική σκέψη 1 (-&gt; Cog. Refl. Task)</a:t>
          </a:r>
          <a:endParaRPr lang="en-US" sz="1400" kern="1200"/>
        </a:p>
      </dsp:txBody>
      <dsp:txXfrm>
        <a:off x="84299" y="3618457"/>
        <a:ext cx="4246452"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76F49-2E31-4FAC-92DF-9B2420E2562D}">
      <dsp:nvSpPr>
        <dsp:cNvPr id="0" name=""/>
        <dsp:cNvSpPr/>
      </dsp:nvSpPr>
      <dsp:spPr>
        <a:xfrm>
          <a:off x="0" y="2613"/>
          <a:ext cx="4542739" cy="125695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 sz="2400" kern="1200"/>
            <a:t>Πολιτικός προσανατολισμός: Συντηρητισμός</a:t>
          </a:r>
          <a:endParaRPr lang="en-US" sz="2400" kern="1200"/>
        </a:p>
      </dsp:txBody>
      <dsp:txXfrm>
        <a:off x="61360" y="63973"/>
        <a:ext cx="4420019" cy="1134238"/>
      </dsp:txXfrm>
    </dsp:sp>
    <dsp:sp modelId="{9E0102B4-9BC5-48FF-9088-833040F85659}">
      <dsp:nvSpPr>
        <dsp:cNvPr id="0" name=""/>
        <dsp:cNvSpPr/>
      </dsp:nvSpPr>
      <dsp:spPr>
        <a:xfrm>
          <a:off x="0" y="1322420"/>
          <a:ext cx="4542739" cy="1256958"/>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 sz="2400" kern="1200"/>
            <a:t>Φύλο: καμία επίδραση</a:t>
          </a:r>
          <a:endParaRPr lang="en-US" sz="2400" kern="1200"/>
        </a:p>
      </dsp:txBody>
      <dsp:txXfrm>
        <a:off x="61360" y="1383780"/>
        <a:ext cx="4420019" cy="1134238"/>
      </dsp:txXfrm>
    </dsp:sp>
    <dsp:sp modelId="{8B9860DE-E9D5-4363-89C3-D7FBB05FC933}">
      <dsp:nvSpPr>
        <dsp:cNvPr id="0" name=""/>
        <dsp:cNvSpPr/>
      </dsp:nvSpPr>
      <dsp:spPr>
        <a:xfrm>
          <a:off x="0" y="2642226"/>
          <a:ext cx="4542739" cy="1256958"/>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 sz="2400" kern="1200"/>
            <a:t>Εκπαίδευση: καμία επίδραση (εκτός από πολύπλοκα θέματα)</a:t>
          </a:r>
          <a:endParaRPr lang="en-US" sz="2400" kern="1200"/>
        </a:p>
      </dsp:txBody>
      <dsp:txXfrm>
        <a:off x="61360" y="2703586"/>
        <a:ext cx="4420019" cy="1134238"/>
      </dsp:txXfrm>
    </dsp:sp>
    <dsp:sp modelId="{2F5A0347-B82F-4339-BC43-9EEB2F255564}">
      <dsp:nvSpPr>
        <dsp:cNvPr id="0" name=""/>
        <dsp:cNvSpPr/>
      </dsp:nvSpPr>
      <dsp:spPr>
        <a:xfrm rot="5400000">
          <a:off x="8077946" y="552522"/>
          <a:ext cx="1005567" cy="807598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l" sz="1800" kern="1200"/>
            <a:t>Σταθερό μετά τον έλεγχο για pol.or. </a:t>
          </a:r>
          <a:endParaRPr lang="en-US" sz="1800" kern="1200"/>
        </a:p>
        <a:p>
          <a:pPr marL="342900" lvl="2" indent="-171450" algn="l" defTabSz="800100">
            <a:lnSpc>
              <a:spcPct val="90000"/>
            </a:lnSpc>
            <a:spcBef>
              <a:spcPct val="0"/>
            </a:spcBef>
            <a:spcAft>
              <a:spcPct val="15000"/>
            </a:spcAft>
            <a:buChar char="•"/>
          </a:pPr>
          <a:r>
            <a:rPr lang="el" sz="1800" kern="1200"/>
            <a:t>-&gt; ? Πρότυπα κατανάλωσης μέσων ενημέρωσης, που χρησιμοποιούνται για δημοσιογραφία υψηλής ποιότητας -&gt; επίδραση επικράτησης;</a:t>
          </a:r>
          <a:endParaRPr lang="en-US" sz="1800" kern="1200"/>
        </a:p>
      </dsp:txBody>
      <dsp:txXfrm rot="-5400000">
        <a:off x="4542740" y="4136816"/>
        <a:ext cx="8026892" cy="907391"/>
      </dsp:txXfrm>
    </dsp:sp>
    <dsp:sp modelId="{7B249DA2-FA24-4BC5-AAE5-D6CEC2DFB24F}">
      <dsp:nvSpPr>
        <dsp:cNvPr id="0" name=""/>
        <dsp:cNvSpPr/>
      </dsp:nvSpPr>
      <dsp:spPr>
        <a:xfrm>
          <a:off x="0" y="3962033"/>
          <a:ext cx="4542739" cy="1256958"/>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 sz="2400" kern="1200"/>
            <a:t>Ηλικία: 7 φορές μεγαλύτερη πιθανότητα να μοιραστείτε FN &gt;65 ετών comp. 18-29 ετών</a:t>
          </a:r>
          <a:endParaRPr lang="en-US" sz="2400" kern="1200"/>
        </a:p>
      </dsp:txBody>
      <dsp:txXfrm>
        <a:off x="61360" y="4023393"/>
        <a:ext cx="4420019" cy="1134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CAFA-539D-41E7-8857-A036B974AE4F}">
      <dsp:nvSpPr>
        <dsp:cNvPr id="0" name=""/>
        <dsp:cNvSpPr/>
      </dsp:nvSpPr>
      <dsp:spPr>
        <a:xfrm>
          <a:off x="0" y="64608"/>
          <a:ext cx="8000200" cy="14880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 sz="2100" kern="1200"/>
            <a:t>Το νοητικό μοντέλο </a:t>
          </a:r>
          <a:r>
            <a:rPr lang="el" sz="2100" b="1" kern="1200" err="1"/>
            <a:t>ενεργοποιείται άμεσα και αυτόματα ή δημιουργείται</a:t>
          </a:r>
          <a:r>
            <a:rPr lang="el" sz="2100" kern="1200"/>
            <a:t> και τροφοδοτείται με (Top-Down):</a:t>
          </a:r>
          <a:endParaRPr lang="en-US" sz="2100" kern="1200"/>
        </a:p>
      </dsp:txBody>
      <dsp:txXfrm>
        <a:off x="72639" y="137247"/>
        <a:ext cx="7854922" cy="1342742"/>
      </dsp:txXfrm>
    </dsp:sp>
    <dsp:sp modelId="{DDB8F093-3A95-4C5C-AF54-A624C715B9A0}">
      <dsp:nvSpPr>
        <dsp:cNvPr id="0" name=""/>
        <dsp:cNvSpPr/>
      </dsp:nvSpPr>
      <dsp:spPr>
        <a:xfrm>
          <a:off x="0" y="1552629"/>
          <a:ext cx="8000200" cy="110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 sz="1600" kern="1200"/>
            <a:t>Πληροφορίες από το κείμενο</a:t>
          </a:r>
          <a:endParaRPr lang="en-US" sz="1600" kern="1200"/>
        </a:p>
        <a:p>
          <a:pPr marL="171450" lvl="1" indent="-171450" algn="l" defTabSz="711200">
            <a:lnSpc>
              <a:spcPct val="90000"/>
            </a:lnSpc>
            <a:spcBef>
              <a:spcPct val="0"/>
            </a:spcBef>
            <a:spcAft>
              <a:spcPct val="20000"/>
            </a:spcAft>
            <a:buChar char="•"/>
          </a:pPr>
          <a:r>
            <a:rPr lang="el" sz="1600" kern="1200"/>
            <a:t>Προϋπάρχουσα γνώση </a:t>
          </a:r>
          <a:endParaRPr lang="en-US" sz="1600" kern="1200"/>
        </a:p>
        <a:p>
          <a:pPr marL="171450" lvl="1" indent="-171450" algn="l" defTabSz="711200">
            <a:lnSpc>
              <a:spcPct val="90000"/>
            </a:lnSpc>
            <a:spcBef>
              <a:spcPct val="0"/>
            </a:spcBef>
            <a:spcAft>
              <a:spcPct val="20000"/>
            </a:spcAft>
            <a:buChar char="•"/>
          </a:pPr>
          <a:r>
            <a:rPr lang="el" sz="1600" kern="1200"/>
            <a:t>Προκαταλήψεις </a:t>
          </a:r>
          <a:endParaRPr lang="en-US" sz="1600" kern="1200"/>
        </a:p>
        <a:p>
          <a:pPr marL="171450" lvl="1" indent="-171450" algn="l" defTabSz="711200">
            <a:lnSpc>
              <a:spcPct val="90000"/>
            </a:lnSpc>
            <a:spcBef>
              <a:spcPct val="0"/>
            </a:spcBef>
            <a:spcAft>
              <a:spcPct val="20000"/>
            </a:spcAft>
            <a:buChar char="•"/>
          </a:pPr>
          <a:r>
            <a:rPr lang="el" sz="1600" kern="1200"/>
            <a:t>Μακροπρόθεσμη μνήμη</a:t>
          </a:r>
          <a:endParaRPr lang="en-US" sz="1600" kern="1200"/>
        </a:p>
      </dsp:txBody>
      <dsp:txXfrm>
        <a:off x="0" y="1552629"/>
        <a:ext cx="8000200" cy="1108485"/>
      </dsp:txXfrm>
    </dsp:sp>
    <dsp:sp modelId="{4F77AE98-8181-43B7-A01B-46D196F89A2A}">
      <dsp:nvSpPr>
        <dsp:cNvPr id="0" name=""/>
        <dsp:cNvSpPr/>
      </dsp:nvSpPr>
      <dsp:spPr>
        <a:xfrm>
          <a:off x="0" y="2661114"/>
          <a:ext cx="8000200" cy="148802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 sz="2100" kern="1200" err="1"/>
            <a:t>Επιβεβαιώνουμε αυτόματα </a:t>
          </a:r>
          <a:r>
            <a:rPr lang="el" sz="2100" b="1" kern="1200" err="1"/>
            <a:t>τις (θετικές ή αρνητικές) προσδοκίες μας.</a:t>
          </a:r>
          <a:endParaRPr lang="en-US" sz="2100" b="1" kern="1200"/>
        </a:p>
      </dsp:txBody>
      <dsp:txXfrm>
        <a:off x="72639" y="2733753"/>
        <a:ext cx="7854922" cy="1342742"/>
      </dsp:txXfrm>
    </dsp:sp>
    <dsp:sp modelId="{15B7A144-BDAC-4C79-A8B7-B644D49AA283}">
      <dsp:nvSpPr>
        <dsp:cNvPr id="0" name=""/>
        <dsp:cNvSpPr/>
      </dsp:nvSpPr>
      <dsp:spPr>
        <a:xfrm>
          <a:off x="0" y="4209614"/>
          <a:ext cx="8000200" cy="148802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 sz="2100" kern="1200" err="1"/>
            <a:t>Μόνο εάν </a:t>
          </a:r>
          <a:r>
            <a:rPr lang="el" sz="2100" b="1" kern="1200" err="1"/>
            <a:t>γνωρίζουμε αυτές τις προκαταλήψεις</a:t>
          </a:r>
          <a:r>
            <a:rPr lang="el" sz="2100" kern="1200"/>
            <a:t>, μπορούμε (αν </a:t>
          </a:r>
          <a:r>
            <a:rPr lang="el" sz="2100" u="sng" kern="1200" err="1"/>
            <a:t> έχουμε κίνητρο</a:t>
          </a:r>
          <a:r>
            <a:rPr lang="el" sz="2100" kern="1200"/>
            <a:t>)  να </a:t>
          </a:r>
          <a:r>
            <a:rPr lang="el" sz="2100" b="1" kern="1200" err="1"/>
            <a:t>τις αντιμετωπίσουμε με τις ακόλουθες στρατηγικές </a:t>
          </a:r>
          <a:r>
            <a:rPr lang="el" sz="2100" kern="1200" err="1"/>
            <a:t>για να μειώσουμε την προκατάληψη κειμένου-σύλληψης-ασυμφωνίας-προκατάληψης:</a:t>
          </a:r>
          <a:endParaRPr lang="en-US" sz="2100" kern="1200"/>
        </a:p>
      </dsp:txBody>
      <dsp:txXfrm>
        <a:off x="72639" y="4282253"/>
        <a:ext cx="7854922" cy="1342742"/>
      </dsp:txXfrm>
    </dsp:sp>
    <dsp:sp modelId="{88B62F7B-2CD8-45D0-AC3E-530644A82C41}">
      <dsp:nvSpPr>
        <dsp:cNvPr id="0" name=""/>
        <dsp:cNvSpPr/>
      </dsp:nvSpPr>
      <dsp:spPr>
        <a:xfrm>
          <a:off x="0" y="5697635"/>
          <a:ext cx="8000200"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l" sz="1600" kern="1200"/>
            <a:t>Συστηματική επιχειρηματολογία ενάντια σε επιχειρήματα που δεν συνάδουν με τη σύλληψη.</a:t>
          </a:r>
          <a:endParaRPr lang="en-US" sz="1600" kern="1200"/>
        </a:p>
        <a:p>
          <a:pPr marL="171450" lvl="1" indent="-171450" algn="l" defTabSz="711200">
            <a:lnSpc>
              <a:spcPct val="90000"/>
            </a:lnSpc>
            <a:spcBef>
              <a:spcPct val="0"/>
            </a:spcBef>
            <a:spcAft>
              <a:spcPct val="20000"/>
            </a:spcAft>
            <a:buChar char="•"/>
          </a:pPr>
          <a:r>
            <a:rPr lang="el" sz="1600" kern="1200"/>
            <a:t>Εναλλασσόμενη ανάγνωση της πληροφορίας υπέρ/κατά</a:t>
          </a:r>
          <a:endParaRPr lang="en-US" sz="1600" kern="1200"/>
        </a:p>
      </dsp:txBody>
      <dsp:txXfrm>
        <a:off x="0" y="5697635"/>
        <a:ext cx="8000200" cy="7824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83804">
    <iact:property name="dataType"/>
    <iact:actionData xml:id="d0">
      <inkml:trace xmlns:inkml="http://www.w3.org/2003/InkML" xml:id="stk0" contextRef="#ctx0" brushRef="#br0">16283 13189 0,'0'-47'5,"0"-166"95,-71-47-99,-165-95 89,23 143-86,166 164-3,-189-23 95,-95 71-93,307 0 42,-307 213-44,-23 142 101,165-72-100,47 166 93,95 71-92,47-449 47,0 591-47,141-71 96,25 23-98,-48-212 96,47-24-95,-165-354-1,71 71 46,189-214 47,95-282-92,-261-214 93,-46 284-93,-48-118 94,47-47-92,-47 425-4,118-260 52,0 0-5,-70-23 49,-48 164-94,0 120 90,0-25-90,0 0 89,0-46-89,0 93 93</inkml:trace>
    </iact:actionData>
  </iact:action>
  <iact:action type="add" startTime="87734">
    <iact:property name="dataType"/>
    <iact:actionData xml:id="d1">
      <inkml:trace xmlns:inkml="http://www.w3.org/2003/InkML" xml:id="stk1" contextRef="#ctx0" brushRef="#br0">18103 16167 0,'0'-71'440,"71"-307"-437,71-213 97,-71 71-99,-48 24 48,-23 377-47,0-164 86,0-143-86,0 95 91,-23 119-91,-96-25 96,48 143-96,-47-1 53,-94 48-7,23 47 46,23-24-93,-23 24 101,24 24-101,70 47 98,-23 71-97,-24 94 97,24 71-97,94 48 100,24 47-100,0-142 92,0 47-91,0-260-3,24 237 54,-24-237-9,0 142-43,71 71 97,-48-118-97,1-95-2,71 261 96,-1 70-93,-70-307 45,94 118-46,0-118 99,95-1-100,47-70 98,-118-118-98,-119 95 45,-23-1 54,0-23-99,71 47 276,0 0-274,-24 0 93</inkml:trace>
    </iact:actionData>
  </iact:action>
  <iact:action type="add" startTime="92907">
    <iact:property name="dataType"/>
    <iact:actionData xml:id="d2">
      <inkml:trace xmlns:inkml="http://www.w3.org/2003/InkML" xml:id="stk2" contextRef="#ctx0" brushRef="#br0">20065 15907 0,'-48'-307'91,"-23"-261"-45,71 450-44,-141-449 90,22 142-90,25 46 99,-1 48-99,95 308 2,-71-143 90,24 72-93,0 70 153,-119 24-153,48 118 98,-24 48-98,142-143 58,-118 261-57,71 23 57,47 48 42,-47 188-98,47-472 54,0 189-56,71-23 103,-24 46-102,-47-259 52,24 118-53,-24-119 59,47 237-59,0-94 116,71-24-116,-94-119 0,94 143 119,-23-119-118,-72-47-2,48 0 62,24 0 55,70-95-115,-70 25 114,46-25-114,-70 1 119,-47 94-6,-24-71-114,47 0 123</inkml:trace>
    </iact:actionData>
  </iact:action>
  <iact:action type="remove" startTime="99308">
    <iact:property name="style" value="instant"/>
    <iact:actionData xml:id="d3" ref="#d0"/>
  </iact:action>
  <iact:action type="remove" startTime="99760">
    <iact:property name="style" value="instant"/>
    <iact:actionData xml:id="d4" ref="#d1"/>
  </iact:action>
  <iact:action type="remove" startTime="100071">
    <iact:property name="style" value="instant"/>
    <iact:actionData xml:id="d5" ref="#d2"/>
  </iact:action>
  <iact:action type="add" startTime="99067">
    <iact:property name="dataType" value="strokeEraser"/>
    <iact:actionData xml:id="d6">
      <inkml:trace xmlns:inkml="http://www.w3.org/2003/InkML" xml:id="stk3" contextRef="#ctx0" brushRef="#br1">13849 19925 0,'0'0'41,"24"0"-40,-1 0 100,72 0-99,307 0 93,47-24-90,-378 24 88,94 0-91,1 0 102,212-24-101,-24-23 43,-330 47-44,165-24 107,425 24-107,143 0 88,-190 0-86,-544 0-3,96 0 100,235-23-100,-141-25 99,236 48-99,-378 0 99,236 0-98,166 0 46,-426 0-46,95 0 43,-71 0 17,-48 0 54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0069">
    <iact:property name="dataType"/>
    <iact:actionData xml:id="d0">
      <inkml:trace xmlns:inkml="http://www.w3.org/2003/InkML" xml:id="stk0" contextRef="#ctx0" brushRef="#br0">18056 6075 0,'23'0'120,"119"23"-118,-95-23-2,497 0 96,-237-47-94,-47 23 77,331-117-77,354 22 43,-874 119-43,95 0 86,-95 0-86,307-23 79,-24-1-79,-141 24 41,-166 0-41,71 24 86,1-24-86,117 23 80,237-23-80,-24 0 41,-355 0-41,331-47 91,-330 47-90</inkml:trace>
    </iact:actionData>
  </iact:action>
  <iact:action type="add" startTime="11933">
    <iact:property name="dataType"/>
    <iact:actionData xml:id="d1">
      <inkml:trace xmlns:inkml="http://www.w3.org/2003/InkML" xml:id="stk1" contextRef="#ctx0" brushRef="#br0">27769 3687 0,'0'71'3,"118"851"91,0-804-91,1088-1489 117,-119 95-118,-496 733 116,-520 519-116</inkml:trace>
    </iact:actionData>
  </iact:action>
  <iact:action type="add" startTime="13435">
    <iact:property name="dataType"/>
    <iact:actionData xml:id="d2">
      <inkml:trace xmlns:inkml="http://www.w3.org/2003/InkML" xml:id="stk2" contextRef="#ctx0" brushRef="#br0">4797 2742 0,'119'71'148,"1204"851"-146,-921-639-1,1347 1135 80,-1324-968-79,-354-403 81</inkml:trace>
    </iact:actionData>
  </iact:action>
  <iact:action type="add" startTime="14365">
    <iact:property name="dataType"/>
    <iact:actionData xml:id="d3">
      <inkml:trace xmlns:inkml="http://www.w3.org/2003/InkML" xml:id="stk3" contextRef="#ctx0" brushRef="#br0">9051 2789 0,'-236'119'4,"23"22"-4,-897 568 86,117 190-84,-212 46 48,1016-709 32</inkml:trace>
    </iact:actionData>
  </iact:action>
  <iact:action type="add" startTime="20021">
    <iact:property name="dataType"/>
    <iact:actionData xml:id="d4">
      <inkml:trace xmlns:inkml="http://www.w3.org/2003/InkML" xml:id="stk4" contextRef="#ctx0" brushRef="#br0">10020 6949 0,'0'0'38,"-212"24"-36,-332-24 118,142 23-118,1 48 116,-72 24-116,47 47 61,379-142-62,-307 141 94,94-22-93,71 22 94,23 25-94,95-1 77,0 1-77,48 47 92,23-1-92,0 25 79,0-25-80,0-23 93,189 0-92,47-47 42,-212-118-42,378 94 78,-1-71-78,96 1 89,-48-25-89,-355-23-1,284 0 96,213 0-95,-213 0 83,48 0-83,-332-23-2,473-143 98,-141 1-96,-237 94 94,-24-47-95,24-166 97,-118 71-96,-71-70 41,0 235-41,-47-330 90,-142-24-90,24 142 42,-190-70 56,119 164-99,70 24 53,119 119-52,-142-25 77,-118 25-78,212 70-1,-70-23 97,94-1-96,-24 1 368,1-24-320,-95 71-47</inkml:trace>
    </iact:actionData>
  </iact:action>
  <iact:action type="remove" startTime="42550">
    <iact:property name="style" value="instant"/>
    <iact:actionData xml:id="d5" ref="#d4"/>
  </iact:action>
  <iact:action type="remove" startTime="43067">
    <iact:property name="style" value="instant"/>
    <iact:actionData xml:id="d6" ref="#d3"/>
  </iact:action>
  <iact:action type="remove" startTime="43072">
    <iact:property name="style" value="instant"/>
    <iact:actionData xml:id="d7" ref="#d2"/>
  </iact:action>
  <iact:action type="remove" startTime="43727">
    <iact:property name="style" value="instant"/>
    <iact:actionData xml:id="d8" ref="#d0"/>
  </iact:action>
  <iact:action type="remove" startTime="44025">
    <iact:property name="style" value="instant"/>
    <iact:actionData xml:id="d9" ref="#d1"/>
  </iact:action>
  <iact:action type="add" startTime="42385">
    <iact:property name="dataType" value="strokeEraser"/>
    <iact:actionData xml:id="d10">
      <inkml:trace xmlns:inkml="http://www.w3.org/2003/InkML" xml:id="stk5" contextRef="#ctx0" brushRef="#br1">6688 14417 0,'118'0'162,"213"-70"-159,-213-1 1,48-47-1,874-710 41,118-164 43,-378 259-85,-284-71 91,-354-94-90,-142 544 95,-118 94-95,94 260-2,0 0 94,-1583-379-93,-118 119 83,331 119-79,1299 141-4,48 0 82,118 0 80,1370 307-162,-1110-236 36,1300 118-36,2718-189 93,-2695 71-93,-307 47 79,71 213-79,-1205-260-1,307 236 93,165 378-91,-590-566-3,117 306 84,426 1-83,142-1088 85,591 71-84,732-307 79,24 70-80,-1630 663 38,1606-308-37,-1630 426-1,685-47 81,-709 94-80,-355 0 79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5878">
    <iact:property name="dataType"/>
    <iact:actionData xml:id="d0">
      <inkml:trace xmlns:inkml="http://www.w3.org/2003/InkML" xml:id="stk0" contextRef="#ctx0" brushRef="#br0">20679 1915 0,'-284'-71'60,"568"142"-60,-2411-331 2,922 236 115,-308 521-114,1253-427-3,-1134 190 116,519 0-114,852-212 56,-426 448-56,307-165 116,473 213-117,1370-119 117,1183-827-117,-2648 331 58,497-118-58,-261 71 120,-259 47-119,47-189 115,-95-213-116,-70 213 125,-95-23-123,0 236-3,-24-166 111,-47 118-109</inkml:trace>
    </iact:actionData>
  </iact:action>
  <iact:action type="remove" startTime="33328">
    <iact:property name="style" value="instant"/>
    <iact:actionData xml:id="d1" ref="#d0"/>
  </iact:action>
  <iact:action type="add" startTime="33227">
    <iact:property name="dataType" value="strokeEraser"/>
    <iact:actionData xml:id="d2">
      <inkml:trace xmlns:inkml="http://www.w3.org/2003/InkML" xml:id="stk1" contextRef="#ctx0" brushRef="#br1">14440 9856 0,'0'-24'2,"0"48"-2,71-402 98,709-308-94,-662 592-3,544-473 99,-568 448-99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5" units="cm"/>
      <inkml:brushProperty name="height" value="0.055" units="cm"/>
    </inkml:brush>
  </inkml:definitions>
  <iact:action type="add" startTime="48571">
    <iact:property name="dataType" value="strokeEraser"/>
    <iact:actionData xml:id="d0">
      <inkml:trace xmlns:inkml="http://www.w3.org/2003/InkML" xml:id="stk0" contextRef="#ctx0" brushRef="#br0">31621 18908 0,'0'-189'86,"0"-165"-84,-23 23 58,23-71-59,0 189 0,0-543 30,-24-237 40,-94-401-69,94 1181 23,1-165-23,-24 260 57,-1-308-57,48 48 59,0 283-59,48 25 25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04:07.83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3487">
    <iact:property name="dataType"/>
    <iact:actionData xml:id="d0">
      <inkml:trace xmlns:inkml="http://www.w3.org/2003/InkML" xml:id="stk0" contextRef="#ctx0" brushRef="#br0">25666 6949 0,'0'0'1,"-331"0"41,47 0-41,-23 0 21,165 0-21,-23 47 36,-48-23-35,142-24 34,-94 47-34,47-47 0,-237 71 34,213-24-33,-23-23-2,-284 94 36,378-94-17,-95 47-18,72-48 46,-1 96-46,72-96 27,-72 72-26,48-24 33,-48 118-35,1-24 39,70-70-38,1 23 35,-25 142-34,48-142 26,0 48-27,0-25 27,0-70-27,24 24-1,47 47 36,-48-48-36,25-47 0,23 1 26,23 46-24,-23-46 25,118 93-26,95 48 26,141 24-25,-189-118 23,-117-48-22,-25-47-3,95 47 36,0-23-35,-94-24-1,259 0 34,-212 0-33,118 0 38,142 0-38,-260-24 1,94 24 31,-47 0-32,0 0 18,-94-23-18,94-1 38,47-71-38,-118 95 32,284-94-32,-260 94 27,-71 0-27,-24 0-2,260-71 49,-23 0-47,-95 0 33,0 0-33,-118 24-1,71-24 45,23-47-44,-118 94-2,-23 24 29,71-47-27,-72 23 1,72-94 34,-48-47-34,-23 117-2,-1-70 32,-23-71-31,24 142 28,-24-142-29,0 142 30,-47-166-29,23 142 17,-47-71-14,47 71 32,-141-212-33,0 23 30,94 189-9,-71-95-22,95 119 10,-24 23-12,-95-70 36,119 47-35,-48 47-1,-46-48 37,-1 1-36,71 23-1,-142-47 58,-141-23-58,212 94 45,-189-24-43,118-23 41,142 47-42,-23 0 0,23 0 34,-71 0-34,119 0 35,-72 0-34,71 0-3,-23 0 60,0 0-58</inkml:trace>
    </iact:actionData>
  </iact:action>
  <iact:action type="add" startTime="21664">
    <iact:property name="dataType"/>
    <iact:actionData xml:id="d1">
      <inkml:trace xmlns:inkml="http://www.w3.org/2003/InkML" xml:id="stk1" contextRef="#ctx0" brushRef="#br0">22901 9596 0,'-71'0'136,"-378"0"-134,212 0 23,-141 0-24,-47 0 23,118 0-22,-284 71 25,449 0-25,-142 47 36,190-47-36,-1 24 35,1 23-35,46 0 36,-22 71-36,46-23 36,24-25-35,0-93-3,0 141 39,71 94-37,47-70 36,71 94-36,-71-188 28,142 117-29,-118-118 0,0-47 28,283 94-26,-189-141-2,308 141 34,141-70-33,-259-48-1,-143 24 50,1561 0-49,-757-71 41,-898 0-41,-94 0 35,-72-24 3,48 24-39,-71-23 19,166-1-19,-96 1 25,119-25-24,-118 48 8,0-23-10,166-25 42,46 25-40,-259 23 1,47-24 31,-48 0-32,25 1 27,93-48-27,72 0 46,-47-23-46,-72 23 23,-47 47-24,1-23 28,-48-48-28,0-141 30,0 165-29,-119-165 47,49 117-46,22 72 21,1 0-22,23 0-2,1 23 29,-48-94-26,71 94-3,-118-165 29,94 118-26,-23-23-3,-71-143 58,-95 1-56,0 94 45,71 71-44,-47 24 24,-23 23-24,-190-47 46,260 24-47,-23 0 22,47 47-22,-1-47-1,25 47 26,-72-24-25,95 0 19,-118 1-19,119-1 36,-214-23-36,-94-48 58,94 72-57,119 23 23,70 0-23,1 0-3,-190 0 47,190 0-46,46 0 0,1 0 26,0 0-26,-1 0 46,-70 0-46,47 0 29,48 0-28,-24-48 43,-1 25-44,1-1 32,0 0-33,-166 1 58,24-1-56,165 0 30</inkml:trace>
    </iact:actionData>
  </iact:action>
  <iact:action type="remove" startTime="28947">
    <iact:property name="style" value="instant"/>
    <iact:actionData xml:id="d2" ref="#d1"/>
  </iact:action>
  <iact:action type="remove" startTime="29270">
    <iact:property name="style" value="instant"/>
    <iact:actionData xml:id="d3" ref="#d0"/>
  </iact:action>
  <iact:action type="add" startTime="28688">
    <iact:property name="dataType" value="strokeEraser"/>
    <iact:actionData xml:id="d4">
      <inkml:trace xmlns:inkml="http://www.w3.org/2003/InkML" xml:id="stk2" contextRef="#ctx0" brushRef="#br1">22026 18672 0,'0'-24'89,"0"-47"-77,0-94 7,-23 23 2,23-236 38,0 260-55,47-379 55,-23 190-57,-1 236-1,48-236 35,0 212-15,-47 48-19,117-284 35,-70 260-35,0-70 15,24 22 5,-72 25-21,96-48 55,-72 95-53,166-142 35,-72 23-16,-70 72-21,24-1 55,-48 1-51,0-25 31,-23 48-14,-24 48 16,24-24-37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7630">
    <iact:property name="dataType"/>
    <iact:actionData xml:id="d0">
      <inkml:trace xmlns:inkml="http://www.w3.org/2003/InkML" xml:id="stk0" contextRef="#ctx0" brushRef="#br0">19627 5195 0,'-64'0'222,"0"0"-220,31-32-1,1 32 29,-64 0-29,32 0 19,-32 0-17,-257 0 33,-64 128-34,225-128 36,128 0-36,-1 0 39,-31 0-40,-96 32 38,63 1-38,-127 31 37,-33-32-36,33 32 39,127-32-38,65 0-2,-96 32 54,-32 64-52,95-96 34,-31 33-35,96-33-1,-193 128 53,97-96-52,128-32-2,-96 64 42,64-31-41,-32-1 39,0 64-39,-33 32 38,33-31-37,32-1 37,-32 32-36,64-128 16,-32 97-18,0-97 36,-32 128-35,32 0 34,32-31-33,0-65-2,-32 96 36,32-64-34,0 1-2,-32 31 35,32 32-35,0-128 18,0 33-17,64 63 34,32 32-35,0 0 38,-64-95-37,0-33-2,64 32 38,-63-32-36,-1-32-1,32 64 35,64-32 4,-64 32-39,64-64 39,-31 0-39,31 0 37,0 32-37,33-32 38,-97 0-37,64 0 36,0 0-34,-96-32-3,33 32 36,127-32-35,-128 0 16,96 0-16,33-32 18,-97 32-18,0 0 32,193-97-31,-129 97 18,-96 0-20,65-32 35,-65 64-34,0-32-2,32 0 37,-64 0-34,0 0-2,32-32 35,1 0-34,-33 32 0,0 32 35,128-193-34,-128 129-2,64-32 34,1-32-33,-65 63 40,256-319-40,-191 255 32,-33 33-33,-32 32 19,32-64-18,0-1 35,32 33-35,-64 32-2,32-64 38,-31 64-35,-1-1-3,32-63 37,0-32-35,-64 64-1,32-65 36,-32 97-33,0 0-4,0-32 36,0 32-33,0-1-3,0 1 40,0 0-38,-64 0 33,64 0-34,0 32 24,0 0-21,0 0-4,0 0 26,0 0-23,-32-33 38,0 33-39,32-64 37,-32 96-38,-33-32 197,33 32-195,0-32-3,0 0 38,0 32-35,0 0 33,32-32-35,-32 32 3,0 0 213,0 0-180,0 0 91</inkml:trace>
    </iact:actionData>
  </iact:action>
  <iact:action type="add" startTime="18144">
    <iact:property name="dataType"/>
    <iact:actionData xml:id="d1">
      <inkml:trace xmlns:inkml="http://www.w3.org/2003/InkML" xml:id="stk1" contextRef="#ctx0" brushRef="#br0">9941 7248 0,'0'0'0,"-192"96"32,128-64-32,0 0 58,0 32 82,-33 32-138,65-31-1,0 63 58,32-32-57,0 32 61,0-96-19,0 65-40,0-33 28,0-32 26,0 64-55,0-64-2,0 32 30,0-32-30,32-32 28,0 64 2,33 1 1,-33-33-2,32 0 0,-32-32-28,-32 32 29,64 32 6,-64-32-36,96 32 22,-32 0 11,-32-32-8,0 0-25,1 0 33,-1-32-33,0 0 44,0 33-44,32-33 42,32 64-39,0-32 25,-32-32 8,-31 0-10,-1 0 6,0 0-6,32-64-25,-32 64-2,32-65 32,-64 33-31,64-32 29,-64 32-27,64-32 25,-64 32-27,0-32 41,0 0-41,0-129 33,-32-31-1,-32 96-4,-32 31 3,96 65-30,-64-64 27,64 64-28,-64 0 40,32-32-40,-1-32 45,1 31-45,-32-31 46,32 64-45,0 32 36,0 0-36,32-32 39,-32 0 444,0 32-455</inkml:trace>
    </iact:actionData>
  </iact:action>
  <iact:action type="add" startTime="21151">
    <iact:property name="dataType"/>
    <iact:actionData xml:id="d2">
      <inkml:trace xmlns:inkml="http://www.w3.org/2003/InkML" xml:id="stk2" contextRef="#ctx0" brushRef="#br0">6542 6157 0,'-128'0'88,"96"0"-87,-97 32 26,65 0 17,32-32-42,0 32 185,-32 65-185,32-65 60,32 32-60,-32-64 33,0 64-33,0 32 19,0-64 29,32 0-48,-33 33 44,33-33-44,0 32 37,-32 0-37,32 0 36,0-32-35,0 0-3,0 32 36,0-32-34,0 33 48,97 63-48,-1-64 44,-64-32-45,0 0 39,32-32-37,0 32 34,-32-32-35,0 0 23,0 0-25,97 0 34,-1 0-32,-64-32-2,64-32 23,-63 32-21,31-32 31,-64 64-31,-32-32 34,64-65-34,-32 65 36,32 0-37,-64-32 40,32 32-40,-32 0 37,0 0-37,0 0 38,0 0-37,0 0 36,0-64-36,0 63 36,0 1-37,0 0 47,0-32-46,0 32 27,-32 0-28,0 0 1,0 0 35,32 0-36,-32 0 1,0 0 49,32 0-49,-32 32 43,0 0-44,0 0 45,0-32-44,0 32 49,0-33-49,32 1 67,-33 32-67,-31-32 74,64 0-75,-32 32 29,32-32-29,-32 32 123,0 0-45</inkml:trace>
    </iact:actionData>
  </iact:action>
  <iact:action type="remove" startTime="45128">
    <iact:property name="style" value="instant"/>
    <iact:actionData xml:id="d3" ref="#d0"/>
  </iact:action>
  <iact:action type="remove" startTime="45367">
    <iact:property name="style" value="instant"/>
    <iact:actionData xml:id="d4" ref="#d1"/>
  </iact:action>
  <iact:action type="remove" startTime="45589">
    <iact:property name="style" value="instant"/>
    <iact:actionData xml:id="d5" ref="#d2"/>
  </iact:action>
  <iact:action type="add" startTime="44841">
    <iact:property name="dataType" value="strokeEraser"/>
    <iact:actionData xml:id="d6">
      <inkml:trace xmlns:inkml="http://www.w3.org/2003/InkML" xml:id="stk3" contextRef="#ctx0" brushRef="#br1">31878 22129 0,'0'0'0,"-32"0"22,0 0-13,-32 0-1,-64 0 0,-97 0 12,-128 0 0,129 0 18,-1-32-35,129 0-2,-160 32 17,127 0 21,33 0-37,0 0 18,0 0-19,-161 0 19,33 0 17,-193 0-35,32 0 19,192 0-19,-95-64 33,-65 31-32,193 1-2,-33 0 16,33 0 3,32 0-1,64 0-17,-97 0 17,-256 32 1,97 0 20,-610 0-38,192 0 16,-481 0 23,514 0-39,448 0-1,-96 0 16,321 0 55,-32 0-65,32 0 2,-32 0 21,-64 0-27,63 0-3,-95-32 18,0-64 3,-1 0-19,-31-33 16,0-31 3,63 96-20,-31-32 16,-97-97 3,129 161-17,-32-64 14,-1 0 3,97 96 0,-32-32-19,0-1 20,64 33-20,0 0 17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5" units="cm"/>
      <inkml:brushProperty name="height" value="0.055" units="cm"/>
    </inkml:brush>
  </inkml:definitions>
  <iact:action type="add" startTime="51390">
    <iact:property name="dataType" value="strokeEraser"/>
    <iact:actionData xml:id="d0">
      <inkml:trace xmlns:inkml="http://www.w3.org/2003/InkML" xml:id="stk0" contextRef="#ctx0" brushRef="#br0">23155 27709 0</inkml:trace>
    </iact:actionData>
  </iact:action>
  <iact:action type="add" startTime="52241">
    <iact:property name="dataType" value="strokeEraser"/>
    <iact:actionData xml:id="d1">
      <inkml:trace xmlns:inkml="http://www.w3.org/2003/InkML" xml:id="stk1" contextRef="#ctx0" brushRef="#br0">25464 28222 0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ineye.com/search/2d79651caac60e0d81c6b41bce85300bd6e0d443?sort=score&amp;order=desc&amp;page=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founders.archives.gov/documents/Franklin/01-37-02-0299" TargetMode="External"/><Relationship Id="rId3" Type="http://schemas.openxmlformats.org/officeDocument/2006/relationships/hyperlink" Target="https://www.washingtonpost.com/opinions/fake-news-thats-a-very-old-story/2016/11/25/c8b1f3d4-b330-11e6-8616-52b15787add0_story.html?utm_term=.4f957da1eb47" TargetMode="External"/><Relationship Id="rId7" Type="http://schemas.openxmlformats.org/officeDocument/2006/relationships/hyperlink" Target="http://founders.archives.gov/documents/Franklin/01-37-02-013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founders.archives.gov/documents/Washington/03-08-02-0369" TargetMode="External"/><Relationship Id="rId5" Type="http://schemas.openxmlformats.org/officeDocument/2006/relationships/hyperlink" Target="https://books.google.com/books?id=Bcs3CwAAQBAJ&amp;pg=PA16&amp;lpg=PA16&amp;dq=a+curious+employment.+Cooking+up+paragraphs,+articles,+occurrences+%E2%80%94+working+the+political+Engine!&amp;source=bl&amp;ots=w_HNOlXeJ-&amp;sig=h9-Ojh6NYiO_znT3PsA1LvnWgr4&amp;hl=en&amp;sa=X&amp;ved=0ahUKEwjIu86LtcTQAhUDS2MKHYy6CJsQ6AEIIDAB#v=onepage&amp;q=a%20curious%20employment.%20Cooking%20up%20paragraphs%2C%20articles%2C%20occurrences%20%E2%80%94%20working%20the%20political%20Engine!&amp;f=false" TargetMode="External"/><Relationship Id="rId10" Type="http://schemas.openxmlformats.org/officeDocument/2006/relationships/hyperlink" Target="http://www.riverraisinbattlefield.org/" TargetMode="External"/><Relationship Id="rId4" Type="http://schemas.openxmlformats.org/officeDocument/2006/relationships/hyperlink" Target="https://www.washingtonpost.com/news/the-intersect/wp/2016/11/17/facebook-fake-news-writer-i-think-donald-trump-is-in-the-white-house-because-of-me/?tid=sm_tw" TargetMode="External"/><Relationship Id="rId9" Type="http://schemas.openxmlformats.org/officeDocument/2006/relationships/hyperlink" Target="http://www.ushistory.org/declaration/documen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Double_jeopardy_(marketing)#cite_note-2" TargetMode="External"/><Relationship Id="rId13" Type="http://schemas.openxmlformats.org/officeDocument/2006/relationships/hyperlink" Target="https://en.wikipedia.org/w/index.php?title=NBD-Dirichlet&amp;action=edit&amp;redlink=1" TargetMode="External"/><Relationship Id="rId3" Type="http://schemas.openxmlformats.org/officeDocument/2006/relationships/hyperlink" Target="https://en.wikipedia.org/wiki/Marketing" TargetMode="External"/><Relationship Id="rId7" Type="http://schemas.openxmlformats.org/officeDocument/2006/relationships/hyperlink" Target="https://en.wikipedia.org/wiki/Andrew_Ehrenberg" TargetMode="External"/><Relationship Id="rId12" Type="http://schemas.openxmlformats.org/officeDocument/2006/relationships/hyperlink" Target="https://en.wikipedia.org/wiki/Product_differentiation" TargetMode="External"/><Relationship Id="rId2" Type="http://schemas.openxmlformats.org/officeDocument/2006/relationships/slide" Target="../slides/slide15.xml"/><Relationship Id="rId16" Type="http://schemas.openxmlformats.org/officeDocument/2006/relationships/hyperlink" Target="https://en.wikipedia.org/wiki/Double_jeopardy_(marketing)#cite_note-7" TargetMode="External"/><Relationship Id="rId1" Type="http://schemas.openxmlformats.org/officeDocument/2006/relationships/notesMaster" Target="../notesMasters/notesMaster1.xml"/><Relationship Id="rId6" Type="http://schemas.openxmlformats.org/officeDocument/2006/relationships/hyperlink" Target="https://en.wikipedia.org/wiki/Double_jeopardy_(marketing)#cite_note-1" TargetMode="External"/><Relationship Id="rId11" Type="http://schemas.openxmlformats.org/officeDocument/2006/relationships/hyperlink" Target="https://en.wikipedia.org/wiki/Empirical" TargetMode="External"/><Relationship Id="rId5" Type="http://schemas.openxmlformats.org/officeDocument/2006/relationships/hyperlink" Target="https://en.wikipedia.org/w/index.php?title=William_McPhee&amp;action=edit&amp;redlink=1" TargetMode="External"/><Relationship Id="rId15" Type="http://schemas.openxmlformats.org/officeDocument/2006/relationships/hyperlink" Target="https://en.wikipedia.org/wiki/Double_jeopardy_(marketing)#cite_note-6" TargetMode="External"/><Relationship Id="rId10" Type="http://schemas.openxmlformats.org/officeDocument/2006/relationships/hyperlink" Target="https://en.wikipedia.org/wiki/Double_jeopardy_(marketing)#cite_note-4" TargetMode="External"/><Relationship Id="rId4" Type="http://schemas.openxmlformats.org/officeDocument/2006/relationships/hyperlink" Target="https://en.wikipedia.org/wiki/Brand_loyalty" TargetMode="External"/><Relationship Id="rId9" Type="http://schemas.openxmlformats.org/officeDocument/2006/relationships/hyperlink" Target="https://en.wikipedia.org/wiki/Double_jeopardy_(marketing)#cite_note-3" TargetMode="External"/><Relationship Id="rId14" Type="http://schemas.openxmlformats.org/officeDocument/2006/relationships/hyperlink" Target="https://en.wikipedia.org/wiki/Double_jeopardy_(marketing)#cite_note-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Τι κάνει λοιπόν τις ψεύτικες ειδήσεις αξιόπιστες; Ας δούμε τα χαρακτηριστικά του αποστολέα, του μηνύματος, του περιεχομένου και του παραλήπτη.</a:t>
            </a:r>
          </a:p>
          <a:p>
            <a:pPr marL="0" marR="0" lvl="0" indent="0" algn="l" defTabSz="914400" rtl="0" eaLnBrk="1" fontAlgn="auto" latinLnBrk="0" hangingPunct="1">
              <a:lnSpc>
                <a:spcPct val="100000"/>
              </a:lnSpc>
              <a:spcBef>
                <a:spcPts val="0"/>
              </a:spcBef>
              <a:spcAft>
                <a:spcPts val="0"/>
              </a:spcAft>
              <a:buClrTx/>
              <a:buSzTx/>
              <a:buFontTx/>
              <a:buNone/>
              <a:tabLst/>
              <a:defRPr/>
            </a:pPr>
            <a:r>
              <a:rPr lang="el"/>
              <a:t>Χαμηλό κίνητρο για επεξεργασία πληροφοριών -&gt; εφαρμογή ευρετικών. Ακριβώς όπως IT_Professionals σε μια εκστρατεία phishing – το χαμηλό κίνητρο σε σύγκριση με τα φοβισμένα πράγματα, με κίνητρο το άγχος.</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92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Ένστικτο αγέλης</a:t>
            </a:r>
          </a:p>
          <a:p>
            <a:r>
              <a:rPr lang="el"/>
              <a:t>Η αναγνώριση των bots είναι μια εργασία για το IT – αλλά τα bots γίνονται επίσης καλύτερα στην προσομοίωση ανθρώπων.</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891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l" sz="1200">
                <a:solidFill>
                  <a:schemeClr val="dk1"/>
                </a:solidFill>
                <a:latin typeface="Calibri"/>
                <a:ea typeface="Calibri"/>
                <a:cs typeface="Calibri"/>
                <a:sym typeface="Calibri"/>
              </a:rPr>
              <a:t>Bakshy, Ε., Messing, S., &amp; Adamic, L. A. (2015). Έκθεση σε ιδεολογικά διαφορετικές ειδήσεις και απόψεις στο Facebook. </a:t>
            </a:r>
            <a:r>
              <a:rPr lang="el" sz="1200" i="1">
                <a:solidFill>
                  <a:schemeClr val="dk1"/>
                </a:solidFill>
                <a:latin typeface="Calibri"/>
                <a:ea typeface="Calibri"/>
                <a:cs typeface="Calibri"/>
                <a:sym typeface="Calibri"/>
              </a:rPr>
              <a:t>Επιστήμη</a:t>
            </a:r>
            <a:r>
              <a:rPr lang="el" sz="1200">
                <a:solidFill>
                  <a:schemeClr val="dk1"/>
                </a:solidFill>
                <a:latin typeface="Calibri"/>
                <a:ea typeface="Calibri"/>
                <a:cs typeface="Calibri"/>
                <a:sym typeface="Calibri"/>
              </a:rPr>
              <a:t>, </a:t>
            </a:r>
            <a:r>
              <a:rPr lang="el" sz="1200" i="1">
                <a:solidFill>
                  <a:schemeClr val="dk1"/>
                </a:solidFill>
                <a:latin typeface="Calibri"/>
                <a:ea typeface="Calibri"/>
                <a:cs typeface="Calibri"/>
                <a:sym typeface="Calibri"/>
              </a:rPr>
              <a:t>348</a:t>
            </a:r>
            <a:r>
              <a:rPr lang="el" sz="120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l" sz="1200">
                <a:solidFill>
                  <a:schemeClr val="dk1"/>
                </a:solidFill>
                <a:latin typeface="Calibri"/>
                <a:ea typeface="Calibri"/>
                <a:cs typeface="Calibri"/>
                <a:sym typeface="Calibri"/>
              </a:rPr>
              <a:t>Οι αλγόριθμοι του Facebook και οι επιλογές των καταναλωτών μετρήθηκαν για να διαπιστωθεί τι αποφάσισε το περιεχόμενο που εμφανίζεται στις ροές. Οι άνθρωποι έκαναν πιο ιδεολογικά συνεπείς επιλογές. Το</a:t>
            </a:r>
            <a:r>
              <a:rPr lang="el" sz="1200"/>
              <a:t>οριζόντιο περιεχόμενο σε σχέση με το ιδεολογικά συνεπές περιεχόμενο είναι 5% για τους συντηρητικούς και 8% για τους φιλελεύθερους. Κλικ: συγκρίνοντας την πιθανότητα ένα άτομο να κάνει κλικ σε ένα οριζόντιο περιεχόμενο σε σχέση με ένα συνεπές περιεχόμενο είναι 17% για τους συντηρητικούς και 6% για τους φιλελεύθερους, ένα μοτίβο που είναι συνεπές με προηγούμενες έρευνες, αλλά είναι κάπως αντιφατικό</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Οκτώ λόγοι για την παραγωγή και τη διάδοση του FN</a:t>
            </a:r>
          </a:p>
          <a:p>
            <a:r>
              <a:rPr lang="el"/>
              <a:t>Κακή δημοσιογραφία</a:t>
            </a:r>
            <a:endParaRPr lang="de-DE"/>
          </a:p>
          <a:p>
            <a:r>
              <a:rPr lang="el" err="1"/>
              <a:t>Παρωδία</a:t>
            </a:r>
            <a:endParaRPr lang="de-DE"/>
          </a:p>
          <a:p>
            <a:r>
              <a:rPr lang="el" err="1"/>
              <a:t>Προκαλώ</a:t>
            </a:r>
            <a:endParaRPr lang="de-DE"/>
          </a:p>
          <a:p>
            <a:r>
              <a:rPr lang="el"/>
              <a:t>Πάθος</a:t>
            </a:r>
          </a:p>
          <a:p>
            <a:r>
              <a:rPr lang="el" err="1"/>
              <a:t>Κομματισμός</a:t>
            </a:r>
            <a:endParaRPr lang="de-DE"/>
          </a:p>
          <a:p>
            <a:r>
              <a:rPr lang="el"/>
              <a:t>Κέρδος</a:t>
            </a:r>
          </a:p>
          <a:p>
            <a:r>
              <a:rPr lang="el"/>
              <a:t>Πολιτική επιρροή/Εξουσία</a:t>
            </a:r>
          </a:p>
          <a:p>
            <a:r>
              <a:rPr lang="el"/>
              <a:t>Προπαγάνδα</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93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σκόπιμα παραπλανητικό περιεχόμενο μπορεί να δημιουργήσει θυμό</a:t>
            </a:r>
          </a:p>
          <a:p>
            <a:r>
              <a:rPr lang="el"/>
              <a:t>Οι άνθρωποι μπορεί να μοιράζονται πληροφορίες με παραπλανητικό τρόπο για να πλαισιώσουν ένα γεγονός, ένα ζήτημα ή ένα άτομο με συγκεκριμένο τρόπο. Ένα παράδειγμα είναι όταν μια παλιά φωτογραφία χρησιμοποιείται σε μια πρόσφατη ανάρτηση στα μέσα κοινωνικής δικτύωσης. Μπορεί να σκορπίσει οργή ή φόβο μέχρι η φωτογραφία να λάβει το σωστό πλαίσιο.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26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Το αριστερό είναι ένας ιστότοπος ψεύτικων ειδήσεων που έχει καταρριφθεί. Ένα κανάλι ψεύτικων ειδήσεων που κατάφερε να ξεγελάσει ακόμη και δημοσιογράφους.</a:t>
            </a:r>
          </a:p>
          <a:p>
            <a:endParaRPr lang="de-DE"/>
          </a:p>
          <a:p>
            <a:r>
              <a:rPr lang="el" b="0" i="0">
                <a:solidFill>
                  <a:srgbClr val="E8E8E8"/>
                </a:solidFill>
                <a:effectLst/>
                <a:latin typeface="Google Sans"/>
              </a:rPr>
              <a:t>Οι δημιουργοί ψευδών ειδήσεων χρησιμοποιούν συχνά διευθύνσεις ιστού που είναι ανεπαίσθητες παραλλαγές γνωστών ειδησεογραφικών ιστότοπων.</a:t>
            </a:r>
          </a:p>
          <a:p>
            <a:endParaRPr lang="en-GB" b="0" i="0">
              <a:solidFill>
                <a:srgbClr val="E8E8E8"/>
              </a:solidFill>
              <a:effectLst/>
              <a:latin typeface="Google Sans"/>
            </a:endParaRPr>
          </a:p>
          <a:p>
            <a:pPr algn="l" fontAlgn="base">
              <a:lnSpc>
                <a:spcPts val="2500"/>
              </a:lnSpc>
            </a:pPr>
            <a:r>
              <a:rPr lang="el" sz="1800" b="1" i="0">
                <a:solidFill>
                  <a:srgbClr val="253045"/>
                </a:solidFill>
                <a:effectLst/>
                <a:latin typeface="Montserrat" panose="00000500000000000000" pitchFamily="2" charset="-70"/>
              </a:rPr>
              <a:t>Η πλαστοπροσωπία μπορεί να προκαλέσει βλάβη με πολλούς τρόπους</a:t>
            </a:r>
          </a:p>
          <a:p>
            <a:pPr algn="l" fontAlgn="base"/>
            <a:r>
              <a:rPr lang="el" b="0" i="0">
                <a:solidFill>
                  <a:srgbClr val="3B3A39"/>
                </a:solidFill>
                <a:effectLst/>
                <a:latin typeface="Montserrat" panose="00000500000000000000" pitchFamily="2" charset="-70"/>
              </a:rPr>
              <a:t>Αυτό συμβαίνει όταν ένα άτομο, μια ομάδα ή ένας οργανισμός προσποιείται ότι είναι άλλο άτομο ή πηγή. Το περιεχόμενο απατεώνων μπορεί να εξαπατήσει τους χρήστες ως εξής:</a:t>
            </a:r>
          </a:p>
          <a:p>
            <a:pPr algn="l" fontAlgn="base">
              <a:buFont typeface="Arial" panose="020B0604020202020204" pitchFamily="34" charset="0"/>
              <a:buChar char="•"/>
            </a:pPr>
            <a:r>
              <a:rPr lang="el" b="0" i="0">
                <a:solidFill>
                  <a:srgbClr val="253045"/>
                </a:solidFill>
                <a:effectLst/>
                <a:latin typeface="inherit"/>
              </a:rPr>
              <a:t>Αποστολή χρημάτων</a:t>
            </a:r>
          </a:p>
          <a:p>
            <a:pPr algn="l" fontAlgn="base">
              <a:buFont typeface="Arial" panose="020B0604020202020204" pitchFamily="34" charset="0"/>
              <a:buChar char="•"/>
            </a:pPr>
            <a:r>
              <a:rPr lang="el" b="0" i="0">
                <a:solidFill>
                  <a:srgbClr val="253045"/>
                </a:solidFill>
                <a:effectLst/>
                <a:latin typeface="inherit"/>
              </a:rPr>
              <a:t>Κοινή χρήση προσωπικών πληροφοριών</a:t>
            </a:r>
          </a:p>
          <a:p>
            <a:pPr algn="l" fontAlgn="base">
              <a:buFont typeface="Arial" panose="020B0604020202020204" pitchFamily="34" charset="0"/>
              <a:buChar char="•"/>
            </a:pPr>
            <a:r>
              <a:rPr lang="el" b="0" i="0">
                <a:solidFill>
                  <a:srgbClr val="253045"/>
                </a:solidFill>
                <a:effectLst/>
                <a:latin typeface="inherit"/>
              </a:rPr>
              <a:t>περαιτέρω διάδοση παραπληροφόρησης.</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1362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l" sz="1800" b="1" i="0">
                <a:solidFill>
                  <a:srgbClr val="253045"/>
                </a:solidFill>
                <a:effectLst/>
                <a:latin typeface="Montserrat" panose="00000500000000000000" pitchFamily="2" charset="-70"/>
              </a:rPr>
              <a:t>Οι εντελώς ψευδείς πληροφορίες μπορούν να οδηγήσουν σε βλάβη</a:t>
            </a:r>
          </a:p>
          <a:p>
            <a:pPr algn="l" fontAlgn="base"/>
            <a:r>
              <a:rPr lang="el" b="0" i="0">
                <a:solidFill>
                  <a:srgbClr val="3B3A39"/>
                </a:solidFill>
                <a:effectLst/>
                <a:latin typeface="Montserrat" panose="00000500000000000000" pitchFamily="2" charset="-70"/>
              </a:rPr>
              <a:t>Το κατασκευασμένο περιεχόμενο είναι παραπληροφόρηση που δημιουργείται χωρίς καμία σύνδεση με την αλήθεια. Η γενική του πρόθεση είναι να εξαπατήσει και να βλάψει. Το κατασκευασμένο περιεχόμενο μπορεί γρήγορα να γίνει παραπληροφόρηση.</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722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Το περιεχόμενο τοποθετείται σε λάθος σχέση. Για παράδειγμα, οι τίτλοι ή οι εικόνες δεν ταιριάζουν με το περιεχόμενο.</a:t>
            </a:r>
          </a:p>
          <a:p>
            <a:pPr algn="l" fontAlgn="base"/>
            <a:r>
              <a:rPr lang="el" b="0" i="0" u="none" strike="noStrike">
                <a:solidFill>
                  <a:srgbClr val="122E4A"/>
                </a:solidFill>
                <a:effectLst/>
                <a:latin typeface="Roboto Slab" pitchFamily="2" charset="0"/>
              </a:rPr>
              <a:t>2. Ψεύτικη σύνδεση</a:t>
            </a:r>
          </a:p>
          <a:p>
            <a:pPr algn="l" fontAlgn="base"/>
            <a:r>
              <a:rPr lang="el" b="0" i="0">
                <a:solidFill>
                  <a:srgbClr val="666666"/>
                </a:solidFill>
                <a:effectLst/>
                <a:latin typeface="Roboto" panose="02000000000000000000" pitchFamily="2" charset="0"/>
              </a:rPr>
              <a:t>Όταν οι τίτλοι, τα οπτικά στοιχεία ή οι λεζάντες δεν υποστηρίζουν το περιεχόμενο.</a:t>
            </a:r>
          </a:p>
          <a:p>
            <a:pPr algn="l" fontAlgn="base"/>
            <a:r>
              <a:rPr lang="el" b="0" i="0">
                <a:solidFill>
                  <a:srgbClr val="666666"/>
                </a:solidFill>
                <a:effectLst/>
                <a:latin typeface="Roboto" panose="02000000000000000000" pitchFamily="2" charset="0"/>
              </a:rPr>
              <a:t>Αν και μπορούμε αρχικά να σκεφτούμε ότι οι ψευδείς συνδέσεις, όπως, για παράδειγμα, οι τίτλοι clickbait, δεν μπορούν να κάνουν κακό, μόνο να εκνευρίσουν. Σε μια ευρύτερη προοπτική, αυτή η πρακτική μπορεί να υπονομεύσει την εμπιστοσύνη στα μέσα ενημέρωσης και να προωθήσει την πόλωση.</a:t>
            </a:r>
          </a:p>
          <a:p>
            <a:pPr algn="l" fontAlgn="base"/>
            <a:endParaRPr lang="en-GB" b="0" i="0">
              <a:solidFill>
                <a:srgbClr val="666666"/>
              </a:solidFill>
              <a:effectLst/>
              <a:latin typeface="Roboto" panose="02000000000000000000" pitchFamily="2" charset="0"/>
            </a:endParaRPr>
          </a:p>
          <a:p>
            <a:pPr algn="l"/>
            <a:r>
              <a:rPr lang="el" sz="1800" b="1" i="0">
                <a:solidFill>
                  <a:srgbClr val="333333"/>
                </a:solidFill>
                <a:effectLst/>
                <a:latin typeface="Calibri" panose="020F0502020204030204" pitchFamily="34" charset="0"/>
              </a:rPr>
              <a:t>Οι ψευδείς συνδέσεις χρησιμοποιούν πραγματικά γεγονότα ή εικόνες μαζί με κατασκευασμένο περιεχόμενο (ή το αντίστροφο).</a:t>
            </a:r>
            <a:endParaRPr lang="en-GB" b="0" i="0">
              <a:solidFill>
                <a:srgbClr val="333333"/>
              </a:solidFill>
              <a:effectLst/>
              <a:latin typeface="Roboto" panose="02000000000000000000" pitchFamily="2" charset="0"/>
            </a:endParaRPr>
          </a:p>
          <a:p>
            <a:pPr algn="l"/>
            <a:r>
              <a:rPr lang="el" sz="1800" b="0" i="0">
                <a:solidFill>
                  <a:srgbClr val="333333"/>
                </a:solidFill>
                <a:effectLst/>
                <a:latin typeface="Calibri" panose="020F0502020204030204" pitchFamily="34" charset="0"/>
              </a:rPr>
              <a:t>Μπορεί να έχετε ακούσει για τις ιστορίες «Φάντασμα του Κιέβου» που διαδόθηκαν στις ειδήσεις λίγο μετά τη ρωσική εισβολή στην Ουκρανία. Δεν υπήρχε τέτοιος Ουκρανός πιλότος, αλλά αυτό δεν εμπόδισε τις ουκρανικές Ένοπλες Δυνάμεις να κυκλοφορήσουν παλιές φωτογραφίες αγνώστων πιλότων από χρόνια πριν, ισχυριζόμενοι ότι ήταν το Φάντασμα. Μόλις η πίστη στον πιλότο έγινε ευρέως διαδεδομένη, το περιεχόμενο ροής άλλαξε για να επικυρωθεί περαιτέρω το ψέμα. Το καταγεγραμμένο περιεχόμενο βιντεοπαιχνιδιών χρησιμοποιήθηκε και ενώθηκε σε πραγματικό βίντεο κάνοντας τον ισχυρισμό ότι ήταν πράγματι το «Φάντασμα» σε δράση που κυνηγούσε Ρώσους πιλότους. Μια συντομευμένη ιστορία σχετικά με αυτό, μαζί με τις κοινές φωτογραφίες μπορείτε να βρείτε μέσω του Associated Press:</a:t>
            </a:r>
          </a:p>
          <a:p>
            <a:pPr algn="l"/>
            <a:endParaRPr lang="en-GB" sz="1800" b="0" i="0">
              <a:solidFill>
                <a:srgbClr val="333333"/>
              </a:solidFill>
              <a:effectLst/>
              <a:latin typeface="Calibri" panose="020F0502020204030204" pitchFamily="34" charset="0"/>
            </a:endParaRPr>
          </a:p>
          <a:p>
            <a:pPr algn="l"/>
            <a:r>
              <a:rPr lang="el" b="0" i="0">
                <a:solidFill>
                  <a:srgbClr val="000821"/>
                </a:solidFill>
                <a:effectLst/>
                <a:latin typeface="Pangea"/>
              </a:rPr>
              <a:t>Μια </a:t>
            </a:r>
            <a:r>
              <a:rPr lang="el" b="1" i="0">
                <a:solidFill>
                  <a:srgbClr val="000821"/>
                </a:solidFill>
                <a:effectLst/>
                <a:latin typeface="Pangea"/>
                <a:hlinkClick r:id="rId3" tooltip="External link — reverse image search"/>
              </a:rPr>
              <a:t>αντίστροφη αναζήτηση εικόνων</a:t>
            </a:r>
            <a:r>
              <a:rPr lang="el" b="0" i="0">
                <a:solidFill>
                  <a:srgbClr val="000821"/>
                </a:solidFill>
                <a:effectLst/>
                <a:latin typeface="Pangea"/>
              </a:rPr>
              <a:t> επιβεβαιώνει την υποψία ότι είναι ψεύτικη. Η ίδια φωτογραφία εμφανίστηκε στο διαδίκτυο πριν από χρόνια, αλλά με διαφορετικό κεφάλι, διαφορετικό σήμα στο χέρι και χωρίς σημαία στο φόντο. Αν κοιτάξετε προσεκτικά το αεροπλάνο πίσω από τον πιλότο, μπορείτε να δείτε ένα γκρι φύλλο σφενδάμου - ένα σύμβολο που χρησιμοποιείται από τη Βασιλική Καναδική Πολεμική Αεροπορία. Αυτό προφανώς χάθηκε όταν η εικόνα χειραγωγήθηκε και προδίδει ότι πιθανότατα είναι μια εικόνα από τον Καναδά. </a:t>
            </a:r>
          </a:p>
          <a:p>
            <a:pPr algn="l"/>
            <a:r>
              <a:rPr lang="el" b="0" i="0">
                <a:solidFill>
                  <a:srgbClr val="000821"/>
                </a:solidFill>
                <a:effectLst/>
                <a:latin typeface="Pangea"/>
              </a:rPr>
              <a:t>Στην πραγματικότητα, ο άνδρας που φημολογείται ότι είναι ο «Βλαντιμίρ Αμπντόνοφ» του οποίου το πρόσωπο έχει περικοπεί σε άλλες εικόνες είναι ένας Αργεντινός δικηγόρος από το Μπουένος Άιρες, ο οποίος διασκέδασε με τη νέα του ιδιότητα ήρωα και δημοσίευσε σχετικά στο Twitter.</a:t>
            </a:r>
          </a:p>
          <a:p>
            <a:pPr algn="l"/>
            <a:endParaRPr lang="en-GB" b="0" i="0">
              <a:solidFill>
                <a:srgbClr val="333333"/>
              </a:solidFill>
              <a:effectLst/>
              <a:latin typeface="Roboto" panose="02000000000000000000" pitchFamily="2" charset="0"/>
            </a:endParaRPr>
          </a:p>
          <a:p>
            <a:pPr algn="l" fontAlgn="base"/>
            <a:endParaRPr lang="en-GB" b="0" i="0">
              <a:solidFill>
                <a:srgbClr val="666666"/>
              </a:solidFill>
              <a:effectLst/>
              <a:latin typeface="Roboto" panose="02000000000000000000" pitchFamily="2" charset="0"/>
            </a:endParaRP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2332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l" sz="1800" b="1" i="0">
                <a:solidFill>
                  <a:srgbClr val="253045"/>
                </a:solidFill>
                <a:effectLst/>
                <a:latin typeface="Montserrat" panose="00000500000000000000" pitchFamily="2" charset="-70"/>
              </a:rPr>
              <a:t>Σατιρικό περιεχόμενο και παρωδίες μπορούν να διαδώσουν παραπληροφόρηση</a:t>
            </a:r>
          </a:p>
          <a:p>
            <a:pPr algn="l" fontAlgn="base"/>
            <a:r>
              <a:rPr lang="el" b="0" i="0">
                <a:solidFill>
                  <a:srgbClr val="3B3A39"/>
                </a:solidFill>
                <a:effectLst/>
                <a:latin typeface="Montserrat" panose="00000500000000000000" pitchFamily="2" charset="-70"/>
              </a:rPr>
              <a:t>Πρόκειται για παραπλανητικές πληροφορίες που δεν έχουν σκοπό να βλάψουν. Οι δημιουργοί του περιεχομένου γνωρίζουν ότι οι πληροφορίες είναι ψευδείς, αλλά τις μοιράζονται για χιούμορ. Ωστόσο, εάν οι άνθρωποι παρεξηγήσουν την πρόθεση, μπορεί να τη διαδώσουν ως αληθινή.</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668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l" sz="1800" b="1" i="0">
                <a:solidFill>
                  <a:srgbClr val="253045"/>
                </a:solidFill>
                <a:effectLst/>
                <a:latin typeface="Montserrat" panose="00000500000000000000" pitchFamily="2" charset="-70"/>
              </a:rPr>
              <a:t>Η παροχή ψεύτικου πλαισίου μπορεί να προκαλέσει περιττή οργή</a:t>
            </a:r>
          </a:p>
          <a:p>
            <a:pPr algn="l" fontAlgn="base"/>
            <a:r>
              <a:rPr lang="el" b="0" i="0">
                <a:solidFill>
                  <a:srgbClr val="3B3A39"/>
                </a:solidFill>
                <a:effectLst/>
                <a:latin typeface="Montserrat" panose="00000500000000000000" pitchFamily="2" charset="-70"/>
              </a:rPr>
              <a:t>Ψεύτικο πλαίσιο είναι όταν κοινοποιούνται πληροφορίες με λανθασμένες πληροφορίες παρασκηνίου.</a:t>
            </a:r>
          </a:p>
          <a:p>
            <a:pPr algn="l" fontAlgn="base"/>
            <a:r>
              <a:rPr lang="el" b="0" i="0">
                <a:solidFill>
                  <a:srgbClr val="3B3A39"/>
                </a:solidFill>
                <a:effectLst/>
                <a:latin typeface="Montserrat" panose="00000500000000000000" pitchFamily="2" charset="-70"/>
              </a:rPr>
              <a:t>Ένα ανάλαφρο παράδειγμα είναι μια δημοφιλής φωτογραφία του νεαρού σκηνοθέτη Στίβεν Σπίλμπεργκ να ποζάρει και να χαμογελά με ένα μεγάλο νεκρό ζώο. Πολλοί άνθρωποι ένιωσαν οργή για το κυνήγι ενός ζώου που απειλείται με εξαφάνιση. Ωστόσο, το σωστό πλαίσιο ήταν ότι βρισκόταν στα γυρίσματα του Jurassic Park και πόζαρε με ένα στήριγμα τρικεράτωπα.</a:t>
            </a:r>
          </a:p>
          <a:p>
            <a:pPr algn="l" fontAlgn="base"/>
            <a:r>
              <a:rPr lang="el" b="0" i="0">
                <a:solidFill>
                  <a:srgbClr val="3B3A39"/>
                </a:solidFill>
                <a:effectLst/>
                <a:latin typeface="Montserrat" panose="00000500000000000000" pitchFamily="2" charset="-70"/>
              </a:rPr>
              <a:t>Συνήθως, κάποιος που διαδίδει παραπληροφόρηση θα «αλλάξει» το πλαίσιο της πληροφόρησης. Η πρόθεση είναι να πειστούν οι άνθρωποι για την πίστη ή την άποψή τους.</a:t>
            </a:r>
          </a:p>
          <a:p>
            <a:pPr algn="l" fontAlgn="base"/>
            <a:endParaRPr lang="en-GB" b="0" i="0">
              <a:solidFill>
                <a:srgbClr val="3B3A39"/>
              </a:solidFill>
              <a:effectLst/>
              <a:latin typeface="Montserrat" panose="00000500000000000000" pitchFamily="2" charset="-70"/>
            </a:endParaRPr>
          </a:p>
          <a:p>
            <a:pPr algn="l" fontAlgn="base"/>
            <a:endParaRPr lang="en-GB" b="0" i="0">
              <a:solidFill>
                <a:srgbClr val="3B3A39"/>
              </a:solidFill>
              <a:effectLst/>
              <a:latin typeface="Montserrat" panose="00000500000000000000" pitchFamily="2" charset="-70"/>
            </a:endParaRPr>
          </a:p>
          <a:p>
            <a:pPr algn="l" fontAlgn="base">
              <a:lnSpc>
                <a:spcPts val="2500"/>
              </a:lnSpc>
            </a:pPr>
            <a:r>
              <a:rPr lang="el" sz="1800" b="1" i="0">
                <a:solidFill>
                  <a:srgbClr val="253045"/>
                </a:solidFill>
                <a:effectLst/>
                <a:latin typeface="Montserrat" panose="00000500000000000000" pitchFamily="2" charset="-70"/>
              </a:rPr>
              <a:t>Οι αληθινές πληροφορίες που έχουν αλλοιωθεί είναι δύσκολο να παρατηρηθούν</a:t>
            </a:r>
          </a:p>
          <a:p>
            <a:pPr algn="l" fontAlgn="base"/>
            <a:r>
              <a:rPr lang="el" b="0" i="0">
                <a:solidFill>
                  <a:srgbClr val="3B3A39"/>
                </a:solidFill>
                <a:effectLst/>
                <a:latin typeface="Montserrat" panose="00000500000000000000" pitchFamily="2" charset="-70"/>
              </a:rPr>
              <a:t>Το παραποιημένο περιεχόμενο είναι πραγματικές πληροφορίες, εικόνες ή βίντεο που τροποποιούνται ή αλλάζουν με κάποιο τρόπο για να εξαπατήσουν άλλους. Ορισμένα deepfakes είναι ένα παράδειγμα τέτοιου περιεχομένου.</a:t>
            </a:r>
          </a:p>
          <a:p>
            <a:pPr algn="l" fontAlgn="base"/>
            <a:endParaRPr lang="en-GB" b="0" i="0">
              <a:solidFill>
                <a:srgbClr val="3B3A39"/>
              </a:solidFill>
              <a:effectLst/>
              <a:latin typeface="Montserrat" panose="00000500000000000000" pitchFamily="2" charset="-7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47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Παράδειγμα για το φαινόμενο της απατηλής αλήθειας: η κλεμμένη προεδρία – το ΜΕΓΑΛΟ ΨΕΜΑ</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170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Προσανατολισμός Pol – το είχαμε ήδη – και κάπου στο ίδιο πρωτάθλημα &gt;65 ετών.</a:t>
            </a:r>
          </a:p>
          <a:p>
            <a:r>
              <a:rPr lang="el"/>
              <a:t>Το φύλο και η εκπαίδευση δεν έχουν καμία επίδραση.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621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Πρέπει λοιπόν να κάνεις τους ανθρώπους να σκέφτονται κριτικά – έτσι υπάρχουν δυνατότητες για αποτελέσματα.
Δεν το λυγίζεις τόσο πολύ, απλά δεν το σκέφτεσαι καθόλου. Συνέπειες? Οι πληροφορίες σχετικά με το FN και τον τρόπο αναγνώρισής του έχουν πολύ περιορισμένη χρήση. Χρειάζεστε μια πιο διαισθητική προσέγγιση.</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423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Επιβεβαιώστε την ταυτότητα: «ο εμβολιασμός είναι πατριωτικός»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6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2abf1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82abf1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e5c7aa8c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ee5c7aa8c3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a:p>
        </p:txBody>
      </p:sp>
      <p:sp>
        <p:nvSpPr>
          <p:cNvPr id="160" name="Google Shape;160;gee5c7aa8c3_0_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a82abf1d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a82abf1d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Μελέτες παρακολούθησης ματιών αποκάλυψαν την αλληλεπίδραση μεταξύ της εστίασης της προσοχής και των ατελειών του DF, με αποτέλεσμα μια βάση δεδομένων παρακολούθησης ματιών που παρέχεται από τον Gupta και τους συνεργάτες του (2020). Οι γνωστικές διαδικασίες που εμπλέκονται καθιστούν την αναγνώριση DF μια αντιληπτική εργασία που επωφελείται από την εμπειρία και τη γνώση (από πάνω προς τα κάτω), αλλά επίσης καθορίζεται από τον έλεγχο της προσοχής και τις μετατοπίσεις (από κάτω προς τα πάνω).</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839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https://www.youtube.com/watch?v=B4jNttRvbpU&amp;ab_channel=CBCNews%3ATheNational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33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12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Wardle 2017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8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e5c7aa8c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ee5c7aa8c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l"/>
              <a:t>Πώς προσεγγίζουμε λοιπόν αυτό το ερευνητικό ερώτημα με πολύ συστηματικό τρόπο;</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e5c7aa8c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e5c7aa8c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3039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5c7aa8c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5c7aa8c3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l"/>
              <a:t>Β ή 13; Άλογο ή φώκια;</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l"/>
              <a:t>Αυτές οι εικόνες παρουσιάστηκαν για 400msec και η αντίληψη των θεατών θα μπορούσε να επηρεαστεί από προηγούμενη έκθεση. Η μία από τις πιθανές ερμηνείες σχετιζόταν προηγουμένως με κάτι ωραίο και ευχάριστο, ενώ η άλλη με κάτι ουδέτερο. [δώστε παράδειγμα για το πώς έγινε αυτό - Lexical Decision Task LDT]</a:t>
            </a:r>
            <a:endParaRPr/>
          </a:p>
          <a:p>
            <a:pPr marL="0" lvl="0" indent="0" algn="l" rtl="0">
              <a:lnSpc>
                <a:spcPct val="100000"/>
              </a:lnSpc>
              <a:spcBef>
                <a:spcPts val="0"/>
              </a:spcBef>
              <a:spcAft>
                <a:spcPts val="0"/>
              </a:spcAft>
              <a:buSzPts val="1100"/>
              <a:buNone/>
            </a:pPr>
            <a:r>
              <a:rPr lang="el"/>
              <a:t>Θα μπορούσε κανείς να υποστηρίξει ότι οι συμμετέχοντες είδαν και τα δύο και επέλεξαν να αναφέρουν μόνο αυτό που νόμιζαν ότι ήθελε να ακούσει ο πειραματιστής - αυτή η εναλλακτική εξήγηση, ωστόσο, απορρίφθηκε μετά από μετρήσεις παρακολούθησης ματιών που αξιολογούσαν το πρώτο λεγόμενο "saccade" (eye-movemenet and fixation) που δεν μπορεί να ελεγχθεί συνειδητά προέβλεψε την επιλογή τους.</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l"/>
              <a:t>Αυτό μπορεί να είναι μια πρώτη απόδειξη των επιρροών κινήτρων στην αντίληψη.</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l">
                <a:solidFill>
                  <a:schemeClr val="dk1"/>
                </a:solidFill>
              </a:rPr>
              <a:t>Ο σύντομος χρόνος παρουσίασης στο προηγούμενο πείραμα ακολουθήθηκε από μεγαλύτερο χρόνο που έπρεπε να αναφέρουν οι άνθρωποι. Έτσι, δεν είναι απολύτως σαφές εάν η διαδικασία που επηρεάζει την αντίληψη είναι μια πολύ πρώιμη οπτική αντίληψη ή μια μεταγενέστερη, υψηλότερη γνωστική, προσωπική κρίση. Ένας τρόπος για να μάθετε εάν το αποτέλεσμα είναι πολύ βασικό, πρώιμο είναι να χρησιμοποιήσετε την έννοια της διόφθαλμης αντιπαλότητας.</a:t>
            </a:r>
            <a:endParaRPr/>
          </a:p>
        </p:txBody>
      </p:sp>
    </p:spTree>
    <p:extLst>
      <p:ext uri="{BB962C8B-B14F-4D97-AF65-F5344CB8AC3E}">
        <p14:creationId xmlns:p14="http://schemas.microsoft.com/office/powerpoint/2010/main" val="1983622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5c7aa8c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ee5c7aa8c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l"/>
              <a:t>Εδώ τα χρωματιστά γυαλιά έκαναν αόρατη τη μία από τις δύο επάλληλες εικόνες. Μόνο μία από τις εικόνες είχε συνδεθεί προηγουμένως με οικονομικό κέρδος και αυτή ήταν κυρίαρχη.</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l"/>
              <a:t>Λοιπόν, τι επηρεάζει την αντίληψη; Οι επιθυμίες και οι στόχοι μας – </a:t>
            </a:r>
            <a:endParaRPr/>
          </a:p>
        </p:txBody>
      </p:sp>
    </p:spTree>
    <p:extLst>
      <p:ext uri="{BB962C8B-B14F-4D97-AF65-F5344CB8AC3E}">
        <p14:creationId xmlns:p14="http://schemas.microsoft.com/office/powerpoint/2010/main" val="3334242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e5c7aa8c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ee5c7aa8c3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l"/>
              <a:t>Το πόσο θέλετε κάτι – δηλαδή κίνητρο – μπορεί επίσης να επηρεάσει πολύ βασικές εκτιμήσεις που υποκειμενικά φαίνονται απολύτως λογικές και απλές για το άτομο. 
Οι άνθρωποι που βρίσκονται επί του παρόντος σε δίαιτα και έχουν πρόσφατα εκτεθεί σε εικόνες και επομένως σκέψεις για τρόφιμα με υψηλή περιεκτικότητα σε ζάχαρη εκτιμούν ότι το φυσικό μέγεθος των μάφιν είναι μεγαλύτερο σε αυτή τη μελέτη.</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e5c7aa8c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ee5c7aa8c3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l"/>
              <a:t>Στον εγκέφαλο, επεξεργαζόμαστε μια τρισδιάστατη αναπαράσταση του χώρου γύρω μας – αν και όχι ακριβώς. Η εστίαση της προσοχής μπορεί να αναφέρεται μόνο σε ένα συγκεκριμένο σημείο του χώρου, παρόμοιο με ένα φως φακού, που επομένως ονομάζεται επίσης «μεταφορά προβολέα». Διάφοροι εγκεφαλικοί τραυματισμοί, ειδικά στο δεξί ημισφαίριο του εγκεφάλου, μπορούν να βλάψουν ή να παραμορφώσουν αυτή την αναπαράσταση του χώρου – αλλά αυτό είναι ένα άλλο θέμα. Στις περισσότερες περιπτώσεις, η εστίαση της προσοχής αντιστοιχεί επίσης στην οπτική εστίαση – δηλαδή στο σημείο της πιο ευκρινούς όρασης που προβάλλεται στο βοθρίο στη λεγόμενη κίτρινη κηλίδα με μέγιστη πυκνότητα κώνου – μπορεί να γνωρίζετε ακόμα από το μάθημα της βιολογίας. Ειδικά με τα θετικά συναισθήματα, η εστίαση της προσοχής είναι χαμηλότερη. Τα θετικά συναισθήματα τείνουν να υποδηλώνουν ότι δεν υπάρχει κίνδυνος από την περιφέρεια του οπτικού πεδίου και διευκολύνουν τη συμπεριφορά προσέγγισης. Ο όρος συμπεριφορά προσέγγισης είναι βιολογικός που συμβαδίζει με σαφώς καθορισμένες νευρωνικές δομές σε περιοχές του εγκεφάλου που σχετίζονται με τα κίνητρα. Φυσικά, αυτή η στένωση είναι στη συνέχεια εις βάρος αυτής της άλλης πληροφορίας από την περιφέρεια, η οποία είναι σημαντική για πληροφορίες όπως η εκτίμηση του χωρικού βάθους – δηλαδή της απόστασης. 
Έτσι, αυτό θα μπορούσε επίσης να είναι μια εξήγηση για το γεγονός ότι οι πληροφορίες που μου αντιστοιχούν πολιτικά –δηλαδή οι αξίες και οι στάσεις μου– και που μου αρέσουν με αυτές, κρίνονται λιγότερο κριτικά.</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Η μελέτη των Garrett και Bond εξετάζει πώς οι συντηρητικοί και οι φιλελεύθεροι διαφέρουν ως προς την ευαισθησία τους σε πολιτικές λανθασμένες αντιλήψεις. Χρησιμοποιώντας μια μελέτη πάνελ 12 κυμάτων και δεδομένα μέσων κοινωνικής δικτύωσης, οι ερευνητές διαπίστωσαν ότι οι συντηρητικοί εμφάνισαν σημαντικά χαμηλότερη ευαισθησία (περιοχή AUC κάτω από την καμπύλη = 0,63) από τους φιλελεύθερους (AUC = 0,77) όταν έκαναν διάκριση μεταξύ αληθειών και ψευδών. </a:t>
            </a:r>
          </a:p>
          <a:p>
            <a:endParaRPr lang="en-GB"/>
          </a:p>
          <a:p>
            <a:r>
              <a:rPr lang="el"/>
              <a:t>Σχήμα 2 Η μελέτη μέτρησε επίσης την προκατάληψη απόκρισης, όπου οι συντηρητικοί ήταν πιο πιθανό να χαρακτηρίσουν όλους τους ισχυρισμούς ως αληθινούς (προκατάληψη αλήθειας), ενώ οι φιλελεύθεροι έδειξαν πιο σημαντικές βελτιώσεις στην ευαισθησία καθώς αυξανόταν το ποσοστό των κομματικών ειδήσεων. Οι συντηρητικοί ερωτηθέντες είχαν υψηλότερη προκατάληψη αλήθειας από τους φιλελεύθερους, πράγμα που σημαίνει ότι ήταν πιο πιθανό να πιστέψουν τόσο αληθινούς όσο και ψευδείς ισχυρισμούς. Το χάσμα ευαισθησίας εξηγήθηκε εν μέρει από την επικράτηση της πολιτικά φορτισμένης παραπληροφόρησης που ευνοεί τους συντηρητικούς, ενώ οι ακριβείς ειδήσεις συχνά ωφελούσαν τις φιλελεύθερες θέσεις. Τα μεγέθη των εφέ έδειξαν ότι η ευαισθησία των συντηρητικών ήταν πιο κοντά στα επίπεδα τύχης σε σύγκριση με τους φιλελεύθερους. Το περιβάλλον πολιτικής πληροφόρησης έπαιξε ρόλο, αλλά οι ιδεολογικές διαφορές παρέμειναν ακόμη και όταν ελέγχονταν τα είδη των πολιτικών αξιώσεων. Αυτή η μελέτη τονίζει τη σημασία της αντιμετώπισης του περιβάλλοντος πληροφοριών για τη μείωση των συντηρητικών λανθασμένων αντιλήψεων.</a:t>
            </a:r>
          </a:p>
          <a:p>
            <a:endParaRPr lang="en-GB"/>
          </a:p>
          <a:p>
            <a:r>
              <a:rPr lang="el"/>
              <a:t>Το Σχήμα 3 της μελέτης υπογραμμίζει τις ιδεολογικές επιπτώσεις των πολιτικών ισχυρισμών συγκρίνοντας ευρέως διαδεδομένες αληθινές και ψευδείς δηλώσεις. Δείχνει ότι το 65% των αληθινών δηλώσεων ευνοούσε την πολιτική αριστερά, ενώ μόνο το 10% ευνοούσε τη δεξιά. Αντίθετα, το 45,8% των ψευδών δηλώσεων ωφέλησε την πολιτική δεξιά, σε σύγκριση με το 23,3% που ωφέλησε την αριστερά. Αυτή η κατανομή υποδηλώνει ότι οι ακριβείς ειδήσεις τείνουν να ωφελούν τους φιλελεύθερους, ενώ η παραπληροφόρηση υποστηρίζει δυσανάλογα τους συντηρητικούς, συμβάλλοντας στο χάσμα στην ακρίβεια των πεποιθήσεων μεταξύ των δύο ιδεολογικών ομάδων.</a:t>
            </a:r>
          </a:p>
          <a:p>
            <a:endParaRPr lang="en-GB"/>
          </a:p>
          <a:p>
            <a:r>
              <a:rPr lang="el" b="1"/>
              <a:t>Το Σχήμα 4</a:t>
            </a:r>
            <a:r>
              <a:rPr lang="el"/>
              <a:t> της μελέτης δείχνει πώς η ευαισθησία σε πολιτικούς ισχυρισμούς ποικίλλει ανάλογα με την ιδεολογία και το ποσοστό των δηλώσεων που είτε ωφελούν είτε βλάπτουν την εσωτερική ομάδα.</a:t>
            </a:r>
          </a:p>
          <a:p>
            <a:pPr>
              <a:buFont typeface="Arial" panose="020B0604020202020204" pitchFamily="34" charset="0"/>
              <a:buChar char="•"/>
            </a:pPr>
            <a:r>
              <a:rPr lang="el" b="1"/>
              <a:t>Οι φιλελεύθεροι</a:t>
            </a:r>
            <a:r>
              <a:rPr lang="el"/>
              <a:t> επιδεικνύουν </a:t>
            </a:r>
            <a:r>
              <a:rPr lang="el" b="1"/>
              <a:t>μεγαλύτερη αύξηση της ευαισθησίας</a:t>
            </a:r>
            <a:r>
              <a:rPr lang="el"/>
              <a:t> καθώς αυξάνεται το ποσοστό των αληθινών δηλώσεων που βλάπτουν την πολιτική τους ομάδα, υποδεικνύοντας καλύτερη διάκριση μεταξύ αλήθειας και ψεύδους σε τέτοιες περιπτώσεις.</a:t>
            </a:r>
          </a:p>
          <a:p>
            <a:pPr>
              <a:buFont typeface="Arial" panose="020B0604020202020204" pitchFamily="34" charset="0"/>
              <a:buChar char="•"/>
            </a:pPr>
            <a:r>
              <a:rPr lang="el" b="1"/>
              <a:t>Οι συντηρητικοί</a:t>
            </a:r>
            <a:r>
              <a:rPr lang="el"/>
              <a:t>, αντίθετα, παρουσιάζουν </a:t>
            </a:r>
            <a:r>
              <a:rPr lang="el" b="1"/>
              <a:t>λιγότερο έντονη αύξηση</a:t>
            </a:r>
            <a:r>
              <a:rPr lang="el"/>
              <a:t> της ευαισθησίας όταν οι αληθινές δηλώσεις ευνοούν την εσωτερική τους ομάδα και παρουσιάζουν </a:t>
            </a:r>
            <a:r>
              <a:rPr lang="el" b="1"/>
              <a:t>μικρότερες μειώσεις</a:t>
            </a:r>
            <a:r>
              <a:rPr lang="el"/>
              <a:t> στην ευαισθησία όταν τα ψεύδη ωφελούν την εσωτερική τους ομάδα.</a:t>
            </a:r>
          </a:p>
          <a:p>
            <a:r>
              <a:rPr lang="el"/>
              <a:t>Αυτό υποδηλώνει ιδεολογικές διαφορές στον τρόπο με τον οποίο τα άτομα ανταποκρίνονται σε πολιτικά φορτισμένες πληροφορίες.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58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e5c7aa8c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ee5c7aa8c3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5c7aa8c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e5c7aa8c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183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5c7aa8c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ee5c7aa8c3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l"/>
              <a:t>Η διαφορά φαίνεται μέτρια στα γραφικά – δεν χρησιμοποιούμε το ένστικτο για κάτι τέτοιο. Στην κανονική κατανομή, η περιοχή γύρω από τη μέση τιμή συν-πλην 1SD αντιστοιχεί στο 68% του πληθυσμού, οπότε εδώ στο 0,41 SD έχουμε σίγουρα να κάνουμε με ένα σημαντικό μέρος του πληθυσμού που επηρεάζεται επιπλέον από αυτό. Σύμφωνα με τη γενική σύμβαση του 1988, αυτό αναφέρεται ως μέτρια-ισχυρή επίδραση.
Ερμηνεία:
- με μεγαλύτερη οθόνη (PC), περισσότερα βίντεο αναγνωρίστηκαν σωστά κατά μέσο όρο
- Η μικρότερη οθόνη (smartphone) ανιχνεύτηκε λιγότερο κατά μέσο όρο
- Το μέγεθος του εφέ μεταξύ υπολογιστή και smartphone είναι ισχυρότερο (0,41), δηλαδή εδώ οι μέσες τιμές διαφέρουν περισσότερο
(- Η τυπική απόκλιση είναι υψηλότερη για το tablet -&gt; πιθανώς λόγω διαφορετικού μεγέθους;)</a:t>
            </a:r>
            <a:endParaRPr/>
          </a:p>
        </p:txBody>
      </p:sp>
      <p:sp>
        <p:nvSpPr>
          <p:cNvPr id="225" name="Google Shape;225;gee5c7aa8c3_0_2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0549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l">
                <a:hlinkClick r:id="rId3"/>
              </a:rPr>
              <a:t>Ψεύτικες ειδήσεις; Αυτή είναι μια πολύ παλιά ιστορία. - Η Washington Post</a:t>
            </a:r>
            <a:endParaRPr lang="en-US" sz="1200" b="0" i="0" kern="1200">
              <a:solidFill>
                <a:schemeClr val="tx1"/>
              </a:solidFill>
              <a:effectLst/>
              <a:latin typeface="+mn-lt"/>
              <a:ea typeface="+mn-ea"/>
              <a:cs typeface="+mn-cs"/>
            </a:endParaRPr>
          </a:p>
          <a:p>
            <a:pPr fontAlgn="base"/>
            <a:endParaRPr lang="en-US" sz="1200" b="0" i="0" kern="1200">
              <a:solidFill>
                <a:schemeClr val="tx1"/>
              </a:solidFill>
              <a:effectLst/>
              <a:latin typeface="+mn-lt"/>
              <a:ea typeface="+mn-ea"/>
              <a:cs typeface="+mn-cs"/>
            </a:endParaRPr>
          </a:p>
          <a:p>
            <a:pPr fontAlgn="base"/>
            <a:endParaRPr lang="en-US" sz="1200" b="0" i="0" kern="1200">
              <a:solidFill>
                <a:schemeClr val="tx1"/>
              </a:solidFill>
              <a:effectLst/>
              <a:latin typeface="+mn-lt"/>
              <a:ea typeface="+mn-ea"/>
              <a:cs typeface="+mn-cs"/>
            </a:endParaRPr>
          </a:p>
          <a:p>
            <a:pPr fontAlgn="base"/>
            <a:r>
              <a:rPr lang="el" sz="1200" b="0" i="0" kern="1200">
                <a:solidFill>
                  <a:schemeClr val="tx1"/>
                </a:solidFill>
                <a:effectLst/>
                <a:latin typeface="+mn-lt"/>
                <a:ea typeface="+mn-ea"/>
                <a:cs typeface="+mn-cs"/>
              </a:rPr>
              <a:t>Την περασμένη εβδομάδα, </a:t>
            </a:r>
            <a:r>
              <a:rPr lang="el" sz="1200" b="0" i="0" u="none" strike="noStrike" kern="1200">
                <a:solidFill>
                  <a:schemeClr val="tx1"/>
                </a:solidFill>
                <a:effectLst/>
                <a:latin typeface="+mn-lt"/>
                <a:ea typeface="+mn-ea"/>
                <a:cs typeface="+mn-cs"/>
                <a:hlinkClick r:id="rId4"/>
              </a:rPr>
              <a:t>η The Post ανέφερε</a:t>
            </a:r>
            <a:r>
              <a:rPr lang="el" sz="1200" b="0" i="0" kern="1200">
                <a:solidFill>
                  <a:schemeClr val="tx1"/>
                </a:solidFill>
                <a:effectLst/>
                <a:latin typeface="+mn-lt"/>
                <a:ea typeface="+mn-ea"/>
                <a:cs typeface="+mn-cs"/>
              </a:rPr>
              <a:t> ότι ο Paul Horner, «ο 38χρονος ιμπρεσάριος μιας αυτοκρατορίας ψεύτικων ειδήσεων στο Facebook», πιστεύει ότι γύρισε τις εκλογές υπέρ του Ντόναλντ Τραμπ. Για πολλούς, ο ισχυρισμός σηματοδοτεί μια ανησυχητική στροφή σε αχαρτογράφητη πολιτική περιοχή. Αλλά οι ψεύτικες ειδήσεις είναι μέρος της αμερικανικής ιστορίας. Στην πραγματικότητα, ανάγεται στην ίδρυση της δημοκρατίας.</a:t>
            </a:r>
          </a:p>
          <a:p>
            <a:pPr fontAlgn="base"/>
            <a:r>
              <a:rPr lang="el" sz="1200" b="0" i="0" kern="1200">
                <a:solidFill>
                  <a:schemeClr val="tx1"/>
                </a:solidFill>
                <a:effectLst/>
                <a:latin typeface="+mn-lt"/>
                <a:ea typeface="+mn-ea"/>
                <a:cs typeface="+mn-cs"/>
              </a:rPr>
              <a:t>Το 1769, </a:t>
            </a:r>
            <a:r>
              <a:rPr lang="el" sz="1200" b="0" i="0" u="none" strike="noStrike" kern="1200">
                <a:solidFill>
                  <a:schemeClr val="tx1"/>
                </a:solidFill>
                <a:effectLst/>
                <a:latin typeface="+mn-lt"/>
                <a:ea typeface="+mn-ea"/>
                <a:cs typeface="+mn-cs"/>
                <a:hlinkClick r:id="rId5"/>
              </a:rPr>
              <a:t>ο Τζον Άνταμς έγραψε με χαρά</a:t>
            </a:r>
            <a:r>
              <a:rPr lang="el" sz="1200" b="0" i="0" kern="1200">
                <a:solidFill>
                  <a:schemeClr val="tx1"/>
                </a:solidFill>
                <a:effectLst/>
                <a:latin typeface="+mn-lt"/>
                <a:ea typeface="+mn-ea"/>
                <a:cs typeface="+mn-cs"/>
              </a:rPr>
              <a:t> στο ημερολόγιό του ότι πέρασε το βράδυ απασχολημένος με «μια περίεργη δουλειά. Μαγειρεύοντας παραγράφους, άρθρα, περιστατικά κ.λπ. — δουλεύοντας την πολιτική μηχανή!» Ο Άνταμς, μαζί με τον ξάδερφό του Σαμ και μια χούφτα άλλους πατριώτες της Βοστώνης, φύτευαν ψευδείς και υπερβολικές ιστορίες που είχαν σκοπό να υπονομεύσουν τη βασιλική εξουσία στη Μασαχουσέτη.</a:t>
            </a:r>
          </a:p>
          <a:p>
            <a:pPr fontAlgn="base"/>
            <a:r>
              <a:rPr lang="el" sz="1200" b="0" i="0" kern="1200">
                <a:solidFill>
                  <a:schemeClr val="tx1"/>
                </a:solidFill>
                <a:effectLst/>
                <a:latin typeface="+mn-lt"/>
                <a:ea typeface="+mn-ea"/>
                <a:cs typeface="+mn-cs"/>
              </a:rPr>
              <a:t>Αρκετοί άλλοι ηγέτες της Αμερικανικής Επανάστασης προσπάθησαν επίσης να διαχειριστούν την κοινή γνώμη κατασκευάζοντας ιστορίες που έμοιαζαν με τις πραγματικές. </a:t>
            </a:r>
            <a:r>
              <a:rPr lang="el" sz="1200" b="0" i="0" u="none" strike="noStrike" kern="1200">
                <a:solidFill>
                  <a:schemeClr val="tx1"/>
                </a:solidFill>
                <a:effectLst/>
                <a:latin typeface="+mn-lt"/>
                <a:ea typeface="+mn-ea"/>
                <a:cs typeface="+mn-cs"/>
                <a:hlinkClick r:id="rId6"/>
              </a:rPr>
              <a:t>Ο Γουίλιαμ Λίβινγκστον</a:t>
            </a:r>
            <a:r>
              <a:rPr lang="el" sz="1200" b="0" i="0" kern="1200">
                <a:solidFill>
                  <a:schemeClr val="tx1"/>
                </a:solidFill>
                <a:effectLst/>
                <a:latin typeface="+mn-lt"/>
                <a:ea typeface="+mn-ea"/>
                <a:cs typeface="+mn-cs"/>
              </a:rPr>
              <a:t>, τότε κυβερνήτης του Νιου Τζέρσεϊ, έφτιαχνε κρυφά μεγάλα κομμάτια που παρουσίαζαν οι εκδότες εφημερίδων. Ένα, με τίτλο «Το Αμερόληπτο Χρονικό», κάθε άλλο παρά υποστήριζε ότι ο βασιλιάς έστελνε δεκάδες χιλιάδες ξένους στρατιώτες για να σκοτώσουν Αμερικανούς.</a:t>
            </a:r>
          </a:p>
          <a:p>
            <a:pPr fontAlgn="base"/>
            <a:r>
              <a:rPr lang="el" sz="1200" b="0" i="0" kern="1200">
                <a:solidFill>
                  <a:schemeClr val="tx1"/>
                </a:solidFill>
                <a:effectLst/>
                <a:latin typeface="+mn-lt"/>
                <a:ea typeface="+mn-ea"/>
                <a:cs typeface="+mn-cs"/>
              </a:rPr>
              <a:t>Αλλά το πιο σημαντικό κατασκευάστηκε το 1782 σε ένα αυτοσχέδιο τυπογραφείο σε ένα προάστιο του Παρισιού. Ο Βενιαμίν Φραγκλίνος, παίρνοντας χρόνο από τα καθήκοντά του ως Αμερικανός πρεσβευτής στη Γαλλία, επινόησε ένα εντελώς ψεύτικο τεύχος μιας πραγματικής εφημερίδας της Βοστώνης, της Independent Chronicle. Σε αυτό, ο Φράνκλιν κατασκεύασε μια ιστορία που φέρεται να προέρχεται από τα σύνορα της Νέας Υόρκης.</a:t>
            </a:r>
          </a:p>
          <a:p>
            <a:pPr fontAlgn="base"/>
            <a:r>
              <a:rPr lang="el" sz="1200" b="0" i="0" kern="1200">
                <a:solidFill>
                  <a:schemeClr val="tx1"/>
                </a:solidFill>
                <a:effectLst/>
                <a:latin typeface="+mn-lt"/>
                <a:ea typeface="+mn-ea"/>
                <a:cs typeface="+mn-cs"/>
              </a:rPr>
              <a:t>Η ιστορία ήταν φρικιαστική: οι αμερικανικές δυνάμεις είχαν ανακαλύψει σακούλες που περιείχαν περισσότερα από 700 «</a:t>
            </a:r>
            <a:r>
              <a:rPr lang="el" sz="1200" b="0" i="0" u="none" strike="noStrike" kern="1200">
                <a:solidFill>
                  <a:schemeClr val="tx1"/>
                </a:solidFill>
                <a:effectLst/>
                <a:latin typeface="+mn-lt"/>
                <a:ea typeface="+mn-ea"/>
                <a:cs typeface="+mn-cs"/>
                <a:hlinkClick r:id="rId7"/>
              </a:rPr>
              <a:t>SCALPS από τους δυστυχισμένους συμπατριώτες μας.</a:t>
            </a:r>
            <a:r>
              <a:rPr lang="el" sz="1200" b="0" i="0" kern="1200">
                <a:solidFill>
                  <a:schemeClr val="tx1"/>
                </a:solidFill>
                <a:effectLst/>
                <a:latin typeface="+mn-lt"/>
                <a:ea typeface="+mn-ea"/>
                <a:cs typeface="+mn-cs"/>
              </a:rPr>
              <a:t>Υπήρχαν σακούλες με κρανία αγοριών, κοριτσιών, στρατιωτών, ακόμη και βρεφών, που υποτίθεται ότι τα πήραν Ινδιάνοι σε συνεργασία με τον Βασιλιά Γεώργιο. Υπήρχε επίσης ένα σημείωμα γραμμένο στον τύραννο βασιλιά ελπίζοντας ότι θα λάμβανε αυτά τα δώρα και θα «αναζωογονούνταν».</a:t>
            </a:r>
          </a:p>
          <a:p>
            <a:pPr fontAlgn="base"/>
            <a:r>
              <a:rPr lang="el" sz="1200" b="0" i="0" kern="1200">
                <a:solidFill>
                  <a:schemeClr val="tx1"/>
                </a:solidFill>
                <a:effectLst/>
                <a:latin typeface="+mn-lt"/>
                <a:ea typeface="+mn-ea"/>
                <a:cs typeface="+mn-cs"/>
              </a:rPr>
              <a:t>Τίποτα από αυτά δεν ήταν αλήθεια, φυσικά, αλλά χτύπησε μια τρομακτική χορδή. Για να οδηγήσει το θέμα στο σπίτι, ο Φράνκλιν συνέταξε μια ψεύτικη επιστολή από ένα πραγματικό πρόσωπο, τον ναυτικό ήρωα Τζον Πολ Τζόουνς, που περιέγραφε σχεδόν αυτολεξεί τη Διακήρυξη της Ανεξαρτησίας, συμπεριλαμβανομένης της κατηγορίας προς το τέλος αυτού του εγγράφου που υποδηλώνει ότι οι αποικίες πρέπει να κηρύξουν ανεξαρτησία επειδή ο βασιλιάς έχει «εμπλέξει άγριους σε φόνο. . . ανυπεράσπιστοι αγρότες, γυναίκες και παιδιά».</a:t>
            </a:r>
          </a:p>
          <a:p>
            <a:pPr fontAlgn="base"/>
            <a:r>
              <a:rPr lang="el" sz="1200" b="0" i="0" kern="1200">
                <a:solidFill>
                  <a:schemeClr val="tx1"/>
                </a:solidFill>
                <a:effectLst/>
                <a:latin typeface="+mn-lt"/>
                <a:ea typeface="+mn-ea"/>
                <a:cs typeface="+mn-cs"/>
              </a:rPr>
              <a:t>Ο Φράνκλιν έστειλε αντίγραφα της ψεύτικης εφημερίδας του σε συναδέλφους του επιμένοντας ότι «η ουσία είναι η αλήθεια». Σίγουρα, η ιστορία εμφανίστηκε σε πραγματικές εφημερίδες στο Νιου Τζέρσεϊ, την Πενσυλβάνια, το Κονέκτικατ, τη Νέα Υόρκη και το Ρόουντ Άιλαντ. Τι πίστευαν αυτοί οι αναγνώστες; Ήξεραν ότι τους χειραγωγούσαν;</a:t>
            </a:r>
          </a:p>
          <a:p>
            <a:pPr fontAlgn="base"/>
            <a:r>
              <a:rPr lang="el" sz="1200" b="0" i="0" kern="1200">
                <a:solidFill>
                  <a:schemeClr val="tx1"/>
                </a:solidFill>
                <a:effectLst/>
                <a:latin typeface="+mn-lt"/>
                <a:ea typeface="+mn-ea"/>
                <a:cs typeface="+mn-cs"/>
              </a:rPr>
              <a:t>Ο Φράνκλιν </a:t>
            </a:r>
            <a:r>
              <a:rPr lang="el" sz="1200" b="0" i="0" u="none" strike="noStrike" kern="1200">
                <a:solidFill>
                  <a:schemeClr val="tx1"/>
                </a:solidFill>
                <a:effectLst/>
                <a:latin typeface="+mn-lt"/>
                <a:ea typeface="+mn-ea"/>
                <a:cs typeface="+mn-cs"/>
                <a:hlinkClick r:id="rId8" tooltip="founders.archives.gov"/>
              </a:rPr>
              <a:t>έγραψε σε έναν φίλο</a:t>
            </a:r>
            <a:r>
              <a:rPr lang="el" sz="1200" b="0" i="0" kern="1200">
                <a:solidFill>
                  <a:schemeClr val="tx1"/>
                </a:solidFill>
                <a:effectLst/>
                <a:latin typeface="+mn-lt"/>
                <a:ea typeface="+mn-ea"/>
                <a:cs typeface="+mn-cs"/>
              </a:rPr>
              <a:t> για τη δύναμη αυτού που μόλις είχε κάνει. «Με τον Τύπο μπορούμε να μιλήσουμε στα έθνη», έγραψε με υπερηφάνεια. Με τη δύναμη της εφημερίδας, οι πολιτικοί μπορούσαν όχι μόνο να «χτυπήσουν όσο το σίδερο είναι ζεστό», αλλά και να πυροδοτήσουν αυτές τις φωτιές με «συνεχές χτύπημα», έγραψε ο Φράνκλιν κλείνοντας το μάτι.</a:t>
            </a:r>
          </a:p>
          <a:p>
            <a:pPr fontAlgn="base"/>
            <a:r>
              <a:rPr lang="el" sz="1200" b="0" i="0" kern="1200">
                <a:solidFill>
                  <a:schemeClr val="tx1"/>
                </a:solidFill>
                <a:effectLst/>
                <a:latin typeface="+mn-lt"/>
                <a:ea typeface="+mn-ea"/>
                <a:cs typeface="+mn-cs"/>
              </a:rPr>
              <a:t>Το παρασκεύασμα του Φράνκλιν δεν ταλάντευσε την Επανάσταση. Μέχρι εκείνη τη στιγμή, οι Αμερικανοί είχαν νικήσει τους Βρετανούς στο Γιόρκταουν και η ανεξαρτησία ήταν σχεδόν εξασφαλισμένη. Αλλά το θέμα της αιματηρής φάρσας του Φράνκλιν ήταν σημαντικό: Το τι θα έκαναν οι ανεξάρτητες Ηνωμένες Πολιτείες για τους ανθρώπους για τους οποίους ο Φράνκλιν διέδωσε αυτή την αναλήθεια ήταν εντελώς στον αέρα.</a:t>
            </a:r>
          </a:p>
          <a:p>
            <a:pPr fontAlgn="base"/>
            <a:r>
              <a:rPr lang="el" sz="1200" b="0" i="0" kern="1200">
                <a:solidFill>
                  <a:schemeClr val="tx1"/>
                </a:solidFill>
                <a:effectLst/>
                <a:latin typeface="+mn-lt"/>
                <a:ea typeface="+mn-ea"/>
                <a:cs typeface="+mn-cs"/>
              </a:rPr>
              <a:t>Σίγουρα, πολλοί ιθαγενείς Αμερικανοί είχαν συμμαχήσει με τους Βρετανούς και προκάλεσαν βαθιές πληγές σε οικογένειες πέρα από τα σύνορα. Αλλά δεν το είχαν κάνει όλοι. Τα ψέματα του Φράνκλιν πρόσθεσαν την ιδέα ότι όλοι οι Ινδοί ήταν «ανελέητοι», όπως </a:t>
            </a:r>
            <a:r>
              <a:rPr lang="el" sz="1200" b="0" i="0" u="none" strike="noStrike" kern="1200">
                <a:solidFill>
                  <a:schemeClr val="tx1"/>
                </a:solidFill>
                <a:effectLst/>
                <a:latin typeface="+mn-lt"/>
                <a:ea typeface="+mn-ea"/>
                <a:cs typeface="+mn-cs"/>
                <a:hlinkClick r:id="rId9" tooltip="www.ushistory.org"/>
              </a:rPr>
              <a:t> τους ανέφερε η Διακήρυξη</a:t>
            </a:r>
            <a:r>
              <a:rPr lang="el" sz="1200" b="0" i="0" kern="1200">
                <a:solidFill>
                  <a:schemeClr val="tx1"/>
                </a:solidFill>
                <a:effectLst/>
                <a:latin typeface="+mn-lt"/>
                <a:ea typeface="+mn-ea"/>
                <a:cs typeface="+mn-cs"/>
              </a:rPr>
              <a:t>. Κανένας από αυτούς, με αυτό το σκεπτικό, δεν θα μπορούσε να είναι Αμερικανός, ακόμη και οι χιλιάδες που υπηρέτησαν δίπλα στον Τζορτζ Ουάσιγκτον. Με το «συνεχές χτύπημα» αυτής της ιδέας, οι σακούλες με το τριχωτό της κεφαλής του Φράνκλιν εξαφάνισαν μια τέτοια απόχρωση. Ήταν όλοι εχθροί της δημοκρατίας.</a:t>
            </a:r>
          </a:p>
          <a:p>
            <a:pPr fontAlgn="base"/>
            <a:r>
              <a:rPr lang="el" sz="1200" b="0" i="0" kern="1200">
                <a:solidFill>
                  <a:schemeClr val="tx1"/>
                </a:solidFill>
                <a:effectLst/>
                <a:latin typeface="+mn-lt"/>
                <a:ea typeface="+mn-ea"/>
                <a:cs typeface="+mn-cs"/>
              </a:rPr>
              <a:t>Flash forward 30 χρόνια. Είναι 1813 και η Αμερική βρίσκεται ξανά σε πόλεμο με τη Βρετανία. Οι άνδρες του βασιλιά κάνουν και πάλι συμμαχίες με τους ιθαγενείς. Στον ποταμό Raisin στο Μίσιγκαν, μια συνδυασμένη δύναμη Βρετανών στρατιωτών και ιθαγενών κατατρόπωσε τους Αμερικανούς, σκοτώνοντας εκατοντάδες πολιτοφύλακες του Κεντάκι. Στη συνέχεια, ένα εξοργισμένο κοινό υιοθέτησε το σύνθημα «</a:t>
            </a:r>
            <a:r>
              <a:rPr lang="el" sz="1200" b="0" i="0" u="none" strike="noStrike" kern="1200">
                <a:solidFill>
                  <a:schemeClr val="tx1"/>
                </a:solidFill>
                <a:effectLst/>
                <a:latin typeface="+mn-lt"/>
                <a:ea typeface="+mn-ea"/>
                <a:cs typeface="+mn-cs"/>
                <a:hlinkClick r:id="rId10"/>
              </a:rPr>
              <a:t>Θυμηθείτε τη σταφίδα!</a:t>
            </a:r>
            <a:r>
              <a:rPr lang="el" sz="1200" b="0" i="0" kern="1200">
                <a:solidFill>
                  <a:schemeClr val="tx1"/>
                </a:solidFill>
                <a:effectLst/>
                <a:latin typeface="+mn-lt"/>
                <a:ea typeface="+mn-ea"/>
                <a:cs typeface="+mn-cs"/>
              </a:rPr>
              <a:t>" για το υπόλοιπο του πολέμου του 1812.</a:t>
            </a:r>
          </a:p>
          <a:p>
            <a:pPr fontAlgn="base"/>
            <a:r>
              <a:rPr lang="el" sz="1200" b="0" i="0" kern="1200">
                <a:solidFill>
                  <a:schemeClr val="tx1"/>
                </a:solidFill>
                <a:effectLst/>
                <a:latin typeface="+mn-lt"/>
                <a:ea typeface="+mn-ea"/>
                <a:cs typeface="+mn-cs"/>
              </a:rPr>
              <a:t>Πώς θυμήθηκαν οι εκδότες των εφημερίδων τη σφαγή του ποταμού Raisin; Ανασταίνοντας τη φάρσα του Φράνκλιν. Εκείνη την άνοιξη, για να απεικονίσουν τις μακριές ρίζες αυτής της τρομερής αιματοχυσίας, οι αμερικανικές εφημερίδες εισήγαγαν μια νέα γενιά στις ψεύτικες σακούλες με το τριχωτό της κεφαλής του Φράνκλιν, ζεσταίνοντας το σίδερο για άλλη μια φορά. Και, για άλλη μια φορά, ενισχύοντας την ιδέα ότι οι Ινδιάνοι - υποτιθέμενοι αιμοδιψείς, επικίνδυνοι και σε συμμαχία με τους Βρετανούς - ήταν εχθροί της Αμερικής.</a:t>
            </a:r>
          </a:p>
          <a:p>
            <a:pPr fontAlgn="base"/>
            <a:r>
              <a:rPr lang="el" sz="1200" b="0" i="0" kern="1200">
                <a:solidFill>
                  <a:schemeClr val="tx1"/>
                </a:solidFill>
                <a:effectLst/>
                <a:latin typeface="+mn-lt"/>
                <a:ea typeface="+mn-ea"/>
                <a:cs typeface="+mn-cs"/>
              </a:rPr>
              <a:t>Ο δικός μας προμηθευτής ψεύτικων ειδήσεων, Paul Horner, προτείνει ότι οι Αμερικανοί σήμερα είναι «σίγουρα πιο χαζοί» από ό,τι ήταν παλιά. Ίσως. Αλλά δεν είμαστε οι μόνοι που πέσαμε σε φάρσες και οι Αμερικανοί ηγέτες - ακόμη και αυτοί που σεβόμαστε ως Ιδρυτές Πατέρες - δεν ήταν πάνω από το να αγκαλιάσουν τέτοιες κατασκευές για να διαμορφώσουν την κοινή γνώμη.</a:t>
            </a:r>
          </a:p>
          <a:p>
            <a:pPr fontAlgn="base"/>
            <a:r>
              <a:rPr lang="el" sz="1200" b="0" i="0" kern="1200">
                <a:solidFill>
                  <a:schemeClr val="tx1"/>
                </a:solidFill>
                <a:effectLst/>
                <a:latin typeface="+mn-lt"/>
                <a:ea typeface="+mn-ea"/>
                <a:cs typeface="+mn-cs"/>
              </a:rPr>
              <a:t>Αυτές οι ιστορίες από το παρελθόν της Αμερικής, ωστόσο, δεν διαφέρουν από αυτές της εποχής μας. Τότε, όπως και τώρα, αφορούσαν το ποιος ανήκει στη δημοκρατία και ποιος όχι. Τότε, όπως και τώρα, είχαν να κάνουν με την υποκίνηση φόβου και παθών. Πρέπει να προχωρήσουμε προσεκτικά. Ιστορίες που πιστεύουμε ότι μπορεί να εξαφανιστούν ως ένα χτύπημα στις ειδήσεις των μέσων κοινωνικής δικτύωσης μπορεί να καταλήξουν να έχουν μεγαλύτερη διάρκεια ζωής από ό,τι περιμένουμε, προκαλώντας μεγαλύτερη ζημιά από ό,τι μπορούμε να προβλέψουμε.</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140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d1acd28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d1acd28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Αν ρίξουμε τώρα μια πιο προσεκτική ματιά, δηλαδή κοιτάξουμε τις υποομάδες, βλέπουμε ότι μπορούν να ανακαλυφθούν νέα αποτελέσματα που εξηγούν καλύτερα το φαινόμενο. Αν χωρίσετε την ομάδα σε τρεις υποομάδες, δηλαδή την ομάδα που ήταν ιδιαίτερα καλή (ανεξάρτητη από το πεδίο, FI), την ομάδα που σημείωσε ιδιαίτερα χαμηλή βαθμολογία (FD) και τις συνήθεις «μέτριες» ομάδες, τότε υπάρχουν διαφορές που είναι πολύ σαφείς. Αυτές είναι ακραίες ομάδες συν εκείνες που ήταν ιδιαίτερα μέτριες, επομένως το συνολικό μέγεθος του δείγματος είναι μικρότερο. Αυτό μας επιτρέπει να αντιπαραβάλλουμε καλύτερα τα υπάρχοντα αποτελέσματα για να βγάλουμε συμπεράσματα σχετικά με τα αποτελέσματα των ακραίων τιμών.
Το τεστ Kruskal-Wallis (παρακαλώ ψάξτε στο google για λεπτομέρειες) είναι μια μη παραμετρική μέθοδος της ομάδας αναλύσεων διακύμανσης. Εδώ εξετάζετε εάν υπάρχουν σημαντικά διαφορετικές υποομάδες μεταξύ τους που πρέπει να εξεταστούν ξεχωριστά. Έτσι, αν κάνετε αυτή την τριπλή διαίρεση και υπολογίσετε τη δοκιμή K-W, μπορείτε να δείτε ότι η τιμή p (ο μόνος σημαντικός αριθμός για εμάς στον αριστερό πίνακα) είναι p=0,011, δηλαδή πολύ καθαρά p&lt;,05 - άρα το αποτέλεσμα είναι (πολύ) σημαντικό (με τιμές p, όσο χαμηλότερες τόσο το καλύτερο, αλλά τουλάχιστον κάτω από 5%, επειδή δείχνει την πιθανότητα ενός τυχαίου αποτελέσματος).
Ο παρακάτω αριθμός, το ελληνικό eta-square, είναι 0,06. Το μηδέν παραλείπεται επειδή η τιμή δεν μπορεί να υπερβαίνει το 1. 
Δείτε εδώ: Μέγεθος εφέ στη στατιστική - Ο απόλυτος οδηγός (spss-tutorials.com)
Παρόμοια με το r στη συσχέτιση Pearson, εδώ στην ανάλυση της διακύμανσης ("ANOVA") είναι το τετράγωνο eta, το οποίο δείχνει πόσο μεγάλο είναι το αποτέλεσμα (δηλαδή p-Who πάντα "αν" και το αντίστοιχο μέγεθος εφέ πάντα "πόσο"). Και σύμφωνα με την κοινή σύμβαση, το τετράγωνο eta είναι ακριβώς στο "μεσαίο" εύρος με 0,06. (Το 0,01 είναι επίσης εντάξει, αλλά χαμηλό, το 0,14 είναι εξαιρετικά υψηλό, δεν υπάρχει σχεδόν τίποτα πάνω από αυτό στην πραγματικότητα).</a:t>
            </a:r>
            <a:endParaRPr lang="de-DE"/>
          </a:p>
          <a:p>
            <a:pPr marL="0" lvl="0" indent="0" algn="l" rtl="0">
              <a:spcBef>
                <a:spcPts val="0"/>
              </a:spcBef>
              <a:spcAft>
                <a:spcPts val="0"/>
              </a:spcAft>
              <a:buNone/>
            </a:pPr>
            <a:r>
              <a:rPr lang="el"/>
              <a:t>Γνωρίζουμε λοιπόν τώρα ότι οι τρεις ομάδες διαφέρουν σημαντικά και σημαντικά. Ωστόσο, μπορείτε να δείτε προς ποια κατεύθυνση διαφέρει ποια ομάδα μόνο όταν κοιτάξετε τα περιγραφικά στατιστικά στα δεξιά. Εδώ βλέπουμε ότι οι δύο «ακραίες» ομάδες, δηλαδή οι υψηλές και οι χαμηλές τιμές GEFT, διαφέρουν σαφώς από τις μέτριες. Επομένως, ισχύει σε μεγάλο βαθμό ότι τα άτομα με υψηλή βαθμολογία GEFT (FI) είναι πολύ καλύτερα στο να κρίνουν τις πληροφορίες από τα άτομα με μέτρια βαθμολογία. Αυτό αντιστοιχεί στην αρχική μας υπόθεση και έτσι επιβεβαιώνει τις υποθέσεις μας. Αυτό το αποτέλεσμα είναι σημαντικό. Αλλά αυτό που προστίθεται - απρόβλεπτο - είναι ότι οι άνθρωποι που τα πάνε ιδιαίτερα άσχημα στο GEFT (FD). Πώς μπορώ να το εξηγήσω αυτό; Αυτό είναι το υλικό των μελλοντικών υποθέσεων. Το ένα θα ήταν ότι οι διαφορές μεταξύ των ατόμων στην αναγνώριση του DF θα μπορούσαν αφενός να δημιουργήσουν τεχνικές λεπτομέρειες (π.χ. Μικρές δυσλειτουργίες γύρω από την περιοχή του στόματος) και αφετέρου θα μπορούσατε επίσης να συμπεριλάβετε το πλαίσιο - π.χ. Ασυνέπεια μεταξύ ηλικίας και φωνής, ή τονισμού και περιεχομένου, ή στάσης ή οτιδήποτε άλλο. Θα συνεχίσουμε να εξετάζουμε τα δεδομένα και να δούμε αν μπορούμε να βρούμε στοιχεία για αυτό.</a:t>
            </a:r>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d1acd286e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0d1acd286e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Τώρα που ανακαλύψαμε ότι το φύλο κάνει τη διαφορά και αφού θυμόμαστε ότι η βαθμολογία GEFT έπαιξε ρόλο, εδώ είναι μια άλλη ανάλυση και των δύο μεταβλητών.
Αυτή είναι μια πιο λεπτομερής ανάλυση της προηγούμενης μέσω μιας ANOVA στην οποία συμπεριλήφθηκαν τόσο το φύλο όσο και η βαθμολογία GEFT
Εδώ βλέπουμε ότι το αποτέλεσμα που βρέθηκε προηγουμένως στην προηγούμενη ανάλυση, ότι οι άνθρωποι στα δύο άκρα των βαθμολογιών GEFT είναι ισχυρότεροι από εκείνους στη μέση, μεταφέρεται κυρίως από γυναίκες. Έτσι, οι γυναίκες είναι αυτές που τα πάνε ιδιαίτερα καλά ή ιδιαίτερα άσχημα στο GEFT και εξακολουθούν να είναι πολύ καλές στο να αναγνωρίζουν το DF και στις δύο ακραίες περιπτώσεις. Δεν μπορούμε ακόμη να απαντήσουμε γιατί συμβαίνει αυτό, καθώς αυτό δεν έχει διερευνηθεί και μπορεί να αποτελέσει αντικείμενο μελλοντικών μελετών.</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e5c7aa8c3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ee5c7aa8c3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l"/>
              <a:t>Συνοπτικά, μπορέσαμε να αποδείξουμε τα ακόλουθα αποτελέσματα:</a:t>
            </a:r>
            <a:endParaRPr/>
          </a:p>
          <a:p>
            <a:pPr marL="457200" lvl="0" indent="-298450" algn="l" rtl="0">
              <a:lnSpc>
                <a:spcPct val="100000"/>
              </a:lnSpc>
              <a:spcBef>
                <a:spcPts val="0"/>
              </a:spcBef>
              <a:spcAft>
                <a:spcPts val="0"/>
              </a:spcAft>
              <a:buSzPts val="1100"/>
              <a:buChar char="●"/>
            </a:pPr>
            <a:r>
              <a:rPr lang="el"/>
              <a:t>1.) Ο ένας πιο δυνατός Σοζ. Ο συντηρητισμός οδηγεί σε φτωχότερη ανίχνευση του DF.</a:t>
            </a:r>
            <a:endParaRPr/>
          </a:p>
          <a:p>
            <a:pPr marL="457200" lvl="0" indent="-298450" algn="l" rtl="0">
              <a:lnSpc>
                <a:spcPct val="100000"/>
              </a:lnSpc>
              <a:spcBef>
                <a:spcPts val="0"/>
              </a:spcBef>
              <a:spcAft>
                <a:spcPts val="0"/>
              </a:spcAft>
              <a:buSzPts val="1100"/>
              <a:buChar char="●"/>
            </a:pPr>
            <a:r>
              <a:rPr lang="el"/>
              <a:t>2.) Όσο περισσότερο συμφωνείτε με τη δήλωση που γίνεται στο βίντεο, τόσο λιγότερο πιθανό είναι να αναγνωρίσετε ένα DF.</a:t>
            </a:r>
            <a:endParaRPr/>
          </a:p>
          <a:p>
            <a:pPr marL="457200" lvl="0" indent="-298450" algn="l" rtl="0">
              <a:lnSpc>
                <a:spcPct val="100000"/>
              </a:lnSpc>
              <a:spcBef>
                <a:spcPts val="0"/>
              </a:spcBef>
              <a:spcAft>
                <a:spcPts val="0"/>
              </a:spcAft>
              <a:buSzPts val="1100"/>
              <a:buChar char="●"/>
            </a:pPr>
            <a:r>
              <a:rPr lang="el"/>
              <a:t>3.) Η επίδραση του φύλου δείχνει ότι οι άνδρες τείνουν να είναι καλύτεροι στο να διακρίνουν τα βίντεο από τα ψεύτικα ή τα αληθινά</a:t>
            </a:r>
            <a:endParaRPr/>
          </a:p>
          <a:p>
            <a:pPr marL="457200" lvl="0" indent="-298450" algn="l" rtl="0">
              <a:lnSpc>
                <a:spcPct val="100000"/>
              </a:lnSpc>
              <a:spcBef>
                <a:spcPts val="0"/>
              </a:spcBef>
              <a:spcAft>
                <a:spcPts val="0"/>
              </a:spcAft>
              <a:buSzPts val="1100"/>
              <a:buChar char="●"/>
            </a:pPr>
            <a:r>
              <a:rPr lang="el"/>
              <a:t>Οι γυναίκες, από την άλλη πλευρά, τείνουν να μην αναγνωρίζουν τα ψεύτικα βίντεο ως τέτοια πιο συχνά</a:t>
            </a:r>
            <a:endParaRPr/>
          </a:p>
          <a:p>
            <a:pPr marL="457200" lvl="0" indent="-298450" algn="l" rtl="0">
              <a:lnSpc>
                <a:spcPct val="100000"/>
              </a:lnSpc>
              <a:spcBef>
                <a:spcPts val="0"/>
              </a:spcBef>
              <a:spcAft>
                <a:spcPts val="0"/>
              </a:spcAft>
              <a:buSzPts val="1100"/>
              <a:buChar char="●"/>
            </a:pPr>
            <a:r>
              <a:rPr lang="el"/>
              <a:t>4.) Τα DF αναγνωρίζονται λιγότερο σε μικρότερες οθόνες.</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38" name="Google Shape;238;gee5c7aa8c3_0_2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Chaudhary, Σ. (2024). Οδηγώντας την αλλαγή συμπεριφοράς με ευαισθητοποίηση στον κυβερνοχώρο. </a:t>
            </a:r>
            <a:r>
              <a:rPr lang="el" b="0" i="1">
                <a:solidFill>
                  <a:srgbClr val="222222"/>
                </a:solidFill>
                <a:effectLst/>
                <a:latin typeface="Arial" panose="020B0604020202020204" pitchFamily="34" charset="0"/>
              </a:rPr>
              <a:t>Υπολογιστές &amp; Ασφάλεια</a:t>
            </a:r>
            <a:r>
              <a:rPr lang="el" b="0" i="0">
                <a:solidFill>
                  <a:srgbClr val="222222"/>
                </a:solidFill>
                <a:effectLst/>
                <a:latin typeface="Arial" panose="020B0604020202020204" pitchFamily="34" charset="0"/>
              </a:rPr>
              <a:t>, 103858.</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2213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a:p>
        </p:txBody>
      </p:sp>
    </p:spTree>
    <p:extLst>
      <p:ext uri="{BB962C8B-B14F-4D97-AF65-F5344CB8AC3E}">
        <p14:creationId xmlns:p14="http://schemas.microsoft.com/office/powerpoint/2010/main" val="2755935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88</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732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el" altLang="de-DE" sz="1200" b="0" i="0" u="none" strike="noStrike" cap="none" normalizeH="0" baseline="0" err="1">
                <a:ln>
                  <a:noFill/>
                </a:ln>
                <a:solidFill>
                  <a:srgbClr val="222222"/>
                </a:solidFill>
                <a:effectLst/>
                <a:latin typeface="Arial" panose="020B0604020202020204" pitchFamily="34" charset="0"/>
                <a:cs typeface="Arial" panose="020B0604020202020204" pitchFamily="34" charset="0"/>
              </a:rPr>
              <a:t>Jampen, D., Gür, G., Sutter, Τ., &amp; Tellenbach, Β. (2020). Μην κάνετε κλικ: προς μια αποτελεσματική εκπαίδευση κατά του phishing. Μια συγκριτική βιβλιογραφική ανασκόπηση. </a:t>
            </a:r>
            <a:r>
              <a:rPr kumimoji="0" lang="el" altLang="de-DE" sz="1200" b="0" i="1" u="none" strike="noStrike" cap="none" normalizeH="0" baseline="0">
                <a:ln>
                  <a:noFill/>
                </a:ln>
                <a:solidFill>
                  <a:srgbClr val="222222"/>
                </a:solidFill>
                <a:effectLst/>
                <a:latin typeface="Arial" panose="020B0604020202020204" pitchFamily="34" charset="0"/>
                <a:cs typeface="Arial" panose="020B0604020202020204" pitchFamily="34" charset="0"/>
              </a:rPr>
              <a:t>Ανθρωποκεντρικές Επιστήμες Υπολογιστών και Πληροφοριών</a:t>
            </a:r>
            <a:r>
              <a:rPr kumimoji="0" lang="el" altLang="de-DE" sz="12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l" altLang="de-DE" sz="1200" b="0" i="1" u="none" strike="noStrike" cap="none" normalizeH="0" baseline="0">
                <a:ln>
                  <a:noFill/>
                </a:ln>
                <a:solidFill>
                  <a:srgbClr val="222222"/>
                </a:solidFill>
                <a:effectLst/>
                <a:latin typeface="Arial" panose="020B0604020202020204" pitchFamily="34" charset="0"/>
                <a:cs typeface="Arial" panose="020B0604020202020204" pitchFamily="34" charset="0"/>
              </a:rPr>
              <a:t>10</a:t>
            </a:r>
            <a:r>
              <a:rPr kumimoji="0" lang="el" altLang="de-DE" sz="1200" b="0" i="0" u="none" strike="noStrike" cap="none" normalizeH="0" baseline="0">
                <a:ln>
                  <a:noFill/>
                </a:ln>
                <a:solidFill>
                  <a:srgbClr val="222222"/>
                </a:solidFill>
                <a:effectLst/>
                <a:latin typeface="Arial" panose="020B0604020202020204" pitchFamily="34" charset="0"/>
                <a:cs typeface="Arial" panose="020B0604020202020204" pitchFamily="34" charset="0"/>
              </a:rPr>
              <a:t>(1), 1-41</a:t>
            </a:r>
            <a:endParaRPr lang="de-DE"/>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90</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94F536C-AD84-4F20-99DE-2A1FA9884875}"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86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94</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Επίσης διεθνώς, η τάση πηγαίνει προς περισσότερη εμπιστοσύνη, αν και σε ορισμένες περιπτώσεις από χαμηλό επίπεδο – σημειώστε τον αριθμό των χωρών και τον μέσο όρο «Όλες» – ακόμα κάτω από το 50%!</a:t>
            </a:r>
          </a:p>
          <a:p>
            <a:r>
              <a:rPr lang="el"/>
              <a:t>Η παγκόσμια πανδημία συζητείται συχνά στο πλαίσιο των ψευδών ειδήσεων – αλλά η αξιοπιστία των μέσων ενημέρωσης αυξήθηκε συνολικά.</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13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https://reutersinstitute.politics.ox.ac.uk/our-research/measuring-reach-fake-news-and-online-disinformation-Europe</a:t>
            </a:r>
          </a:p>
          <a:p>
            <a:endParaRPr lang="en-GB"/>
          </a:p>
          <a:p>
            <a:r>
              <a:rPr lang="el"/>
              <a:t>Αυτό το ενημερωτικό δελτίο, που συντάχθηκε από τους Richard Fletcher, Alessio Cornia, Lucas Graves και Rasmus Kleis Nielsen, παρουσιάζει μια ανάλυση της εμβέλειας και της δέσμευσης των ιστότοπων ψευδών ειδήσεων στη Γαλλία και την Ιταλία το 2017. Τα βασικά ευρήματα περιλαμβάνουν:</a:t>
            </a:r>
          </a:p>
          <a:p>
            <a:pPr>
              <a:buFont typeface="Arial" panose="020B0604020202020204" pitchFamily="34" charset="0"/>
              <a:buChar char="•"/>
            </a:pPr>
            <a:r>
              <a:rPr lang="el"/>
              <a:t>Οι ιστότοποι ψευδών ειδήσεων είχαν περιορισμένη εμβέλεια, με κανέναν να μην υπερβαίνει το 3,5% του διαδικτυακού πληθυσμού σε καμία από τις δύο χώρες. Συγκριτικά, κορυφαίοι ειδησεογραφικοί ιστότοποι όπως η </a:t>
            </a:r>
            <a:r>
              <a:rPr lang="el" i="1"/>
              <a:t>Le Figaro</a:t>
            </a:r>
            <a:r>
              <a:rPr lang="el"/>
              <a:t> και </a:t>
            </a:r>
            <a:r>
              <a:rPr lang="el" i="1"/>
              <a:t>η La Repubblica</a:t>
            </a:r>
            <a:r>
              <a:rPr lang="el"/>
              <a:t> είχαν πολύ μεγαλύτερη απήχηση (22,3% και 50,9%, αντίστοιχα).</a:t>
            </a:r>
          </a:p>
          <a:p>
            <a:pPr>
              <a:buFont typeface="Arial" panose="020B0604020202020204" pitchFamily="34" charset="0"/>
              <a:buChar char="•"/>
            </a:pPr>
            <a:r>
              <a:rPr lang="el"/>
              <a:t>Ο χρόνος που δαπανήθηκε σε ιστότοπους ψευδών ειδήσεων ήταν σημαντικά χαμηλότερος από ό,τι σε νόμιμους ειδησεογραφικούς ιστότοπους. Για παράδειγμα, οι άνθρωποι ξόδευαν 10 εκατομμύρια λεπτά το μήνα στους πιο δημοφιλείς ιστότοπους ψευδών ειδήσεων στη Γαλλία έναντι 178 εκατομμυρίων λεπτών στη </a:t>
            </a:r>
            <a:r>
              <a:rPr lang="el" i="1"/>
              <a:t>Le Monde</a:t>
            </a:r>
            <a:r>
              <a:rPr lang="el"/>
              <a:t>.</a:t>
            </a:r>
          </a:p>
          <a:p>
            <a:pPr>
              <a:buFont typeface="Arial" panose="020B0604020202020204" pitchFamily="34" charset="0"/>
              <a:buChar char="•"/>
            </a:pPr>
            <a:r>
              <a:rPr lang="el"/>
              <a:t>Ωστόσο, ορισμένοι ιστότοποι ψευδών ειδήσεων δημιούργησαν σημαντικές αλληλεπιδράσεις στο Facebook, υπερβαίνοντας περιστασιακά αυτές των καθιερωμένων ειδησεογραφικών επωνυμιών. Στη Γαλλία, ένας ιστότοπος ψευδών ειδήσεων είχε κατά μέσο όρο πάνω από 11 εκατομμύρια αλληλεπιδράσεις μηνιαίως.</a:t>
            </a:r>
          </a:p>
          <a:p>
            <a:r>
              <a:rPr lang="el"/>
              <a:t>Η μελέτη καταλήγει στο συμπέρασμα ότι, ενώ η παραπληροφόρηση στο διαδίκτυο αποτελεί σοβαρό ζήτημα, η πραγματική της εμβέλεια είναι πιο περιορισμένη από ό,τι συχνά υποτίθεται.</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9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sz="1200" b="1" i="0" kern="1200">
                <a:solidFill>
                  <a:schemeClr val="tx1"/>
                </a:solidFill>
                <a:effectLst/>
                <a:latin typeface="+mn-lt"/>
                <a:ea typeface="+mn-ea"/>
                <a:cs typeface="+mn-cs"/>
              </a:rPr>
              <a:t>Η διπλή ποινή</a:t>
            </a:r>
            <a:r>
              <a:rPr lang="el" sz="1200" b="0" i="0" kern="1200">
                <a:solidFill>
                  <a:schemeClr val="tx1"/>
                </a:solidFill>
                <a:effectLst/>
                <a:latin typeface="+mn-lt"/>
                <a:ea typeface="+mn-ea"/>
                <a:cs typeface="+mn-cs"/>
              </a:rPr>
              <a:t> είναι ένας εμπειρικός νόμος στο </a:t>
            </a:r>
            <a:r>
              <a:rPr lang="el" sz="1200" b="0" i="0" u="none" strike="noStrike" kern="1200">
                <a:solidFill>
                  <a:schemeClr val="tx1"/>
                </a:solidFill>
                <a:effectLst/>
                <a:latin typeface="+mn-lt"/>
                <a:ea typeface="+mn-ea"/>
                <a:cs typeface="+mn-cs"/>
                <a:hlinkClick r:id="rId3" tooltip="Marketing"/>
              </a:rPr>
              <a:t>μάρκετινγκ</a:t>
            </a:r>
            <a:r>
              <a:rPr lang="el" sz="1200" b="0" i="0" kern="1200">
                <a:solidFill>
                  <a:schemeClr val="tx1"/>
                </a:solidFill>
                <a:effectLst/>
                <a:latin typeface="+mn-lt"/>
                <a:ea typeface="+mn-ea"/>
                <a:cs typeface="+mn-cs"/>
              </a:rPr>
              <a:t> όπου, με λίγες εξαιρέσεις, οι μάρκες με χαμηλότερο μερίδιο αγοράς σε μια αγορά έχουν πολύ λιγότερους αγοραστές σε μια χρονική περίοδο και επίσης χαμηλότερη αφοσίωση στην </a:t>
            </a:r>
            <a:r>
              <a:rPr lang="el" sz="1200" b="0" i="0" u="none" strike="noStrike" kern="1200">
                <a:solidFill>
                  <a:schemeClr val="tx1"/>
                </a:solidFill>
                <a:effectLst/>
                <a:latin typeface="+mn-lt"/>
                <a:ea typeface="+mn-ea"/>
                <a:cs typeface="+mn-cs"/>
                <a:hlinkClick r:id="rId4" tooltip="Brand loyalty"/>
              </a:rPr>
              <a:t>επωνυμία</a:t>
            </a:r>
            <a:r>
              <a:rPr lang="el" sz="1200" b="0" i="0" kern="1200">
                <a:solidFill>
                  <a:schemeClr val="tx1"/>
                </a:solidFill>
                <a:effectLst/>
                <a:latin typeface="+mn-lt"/>
                <a:ea typeface="+mn-ea"/>
                <a:cs typeface="+mn-cs"/>
              </a:rPr>
              <a:t>.</a:t>
            </a:r>
          </a:p>
          <a:p>
            <a:r>
              <a:rPr lang="el" sz="1200" b="0" i="0" kern="1200">
                <a:solidFill>
                  <a:schemeClr val="tx1"/>
                </a:solidFill>
                <a:effectLst/>
                <a:latin typeface="+mn-lt"/>
                <a:ea typeface="+mn-ea"/>
                <a:cs typeface="+mn-cs"/>
              </a:rPr>
              <a:t>Ο όρος επινοήθηκε αρχικά από τον κοινωνικό επιστήμονα </a:t>
            </a:r>
            <a:r>
              <a:rPr lang="el" sz="1200" b="0" i="0" u="none" strike="noStrike" kern="1200">
                <a:solidFill>
                  <a:schemeClr val="tx1"/>
                </a:solidFill>
                <a:effectLst/>
                <a:latin typeface="+mn-lt"/>
                <a:ea typeface="+mn-ea"/>
                <a:cs typeface="+mn-cs"/>
                <a:hlinkClick r:id="rId5" tooltip="William McPhee (page does not exist)"/>
              </a:rPr>
              <a:t>William McPhee</a:t>
            </a:r>
            <a:r>
              <a:rPr lang="el" sz="1200" b="0" i="0" kern="1200">
                <a:solidFill>
                  <a:schemeClr val="tx1"/>
                </a:solidFill>
                <a:effectLst/>
                <a:latin typeface="+mn-lt"/>
                <a:ea typeface="+mn-ea"/>
                <a:cs typeface="+mn-cs"/>
              </a:rPr>
              <a:t> το 1963, ο οποίος παρατήρησε το φαινόμενο, πρώτα στην ευαισθητοποίηση και τη συμπάθεια για τους ηθοποιούς του Χόλιγουντ και αργότερα σε συμπεριφορές (π.χ. ανάγνωση κόμικς και ακρόαση ραδιοφωνικών παρουσιαστών).</a:t>
            </a:r>
            <a:r>
              <a:rPr lang="el" sz="1200" b="0" i="0" u="none" strike="noStrike" kern="1200" baseline="30000">
                <a:solidFill>
                  <a:schemeClr val="tx1"/>
                </a:solidFill>
                <a:effectLst/>
                <a:latin typeface="+mn-lt"/>
                <a:ea typeface="+mn-ea"/>
                <a:cs typeface="+mn-cs"/>
                <a:hlinkClick r:id="rId6"/>
              </a:rPr>
              <a:t>[1]</a:t>
            </a:r>
            <a:r>
              <a:rPr lang="el" sz="1200" b="0" i="0" kern="1200">
                <a:solidFill>
                  <a:schemeClr val="tx1"/>
                </a:solidFill>
                <a:effectLst/>
                <a:latin typeface="+mn-lt"/>
                <a:ea typeface="+mn-ea"/>
                <a:cs typeface="+mn-cs"/>
              </a:rPr>
              <a:t> Λίγο αργότερα </a:t>
            </a:r>
            <a:r>
              <a:rPr lang="el" sz="1200" b="0" i="0" u="none" strike="noStrike" kern="1200">
                <a:solidFill>
                  <a:schemeClr val="tx1"/>
                </a:solidFill>
                <a:effectLst/>
                <a:latin typeface="+mn-lt"/>
                <a:ea typeface="+mn-ea"/>
                <a:cs typeface="+mn-cs"/>
                <a:hlinkClick r:id="rId7" tooltip="Andrew Ehrenberg"/>
              </a:rPr>
              <a:t>ο Andrew Ehrenberg</a:t>
            </a:r>
            <a:r>
              <a:rPr lang="el" sz="1200" b="0" i="0" kern="1200">
                <a:solidFill>
                  <a:schemeClr val="tx1"/>
                </a:solidFill>
                <a:effectLst/>
                <a:latin typeface="+mn-lt"/>
                <a:ea typeface="+mn-ea"/>
                <a:cs typeface="+mn-cs"/>
              </a:rPr>
              <a:t> ανακάλυψε τον νόμο περί διπλής ποινής που γενικεύτηκε στις αγορές επωνυμίας.</a:t>
            </a:r>
            <a:r>
              <a:rPr lang="el" sz="1200" b="0" i="0" u="none" strike="noStrike" kern="1200" baseline="30000">
                <a:solidFill>
                  <a:schemeClr val="tx1"/>
                </a:solidFill>
                <a:effectLst/>
                <a:latin typeface="+mn-lt"/>
                <a:ea typeface="+mn-ea"/>
                <a:cs typeface="+mn-cs"/>
                <a:hlinkClick r:id="rId8"/>
              </a:rPr>
              <a:t>[2]</a:t>
            </a:r>
            <a:r>
              <a:rPr lang="el" sz="1200" b="0" i="0" kern="1200">
                <a:solidFill>
                  <a:schemeClr val="tx1"/>
                </a:solidFill>
                <a:effectLst/>
                <a:latin typeface="+mn-lt"/>
                <a:ea typeface="+mn-ea"/>
                <a:cs typeface="+mn-cs"/>
              </a:rPr>
              <a:t> Στη συνέχεια, έχει αποδειχθεί ότι η διπλή ποινή εφαρμόζεται σε διάφορες κατηγορίες όπως το απορρυπαντικό πλυντηρίων ρούχων στα αεροπορικά καύσιμα,</a:t>
            </a:r>
            <a:r>
              <a:rPr lang="el" sz="1200" b="0" i="0" u="none" strike="noStrike" kern="1200" baseline="30000">
                <a:solidFill>
                  <a:schemeClr val="tx1"/>
                </a:solidFill>
                <a:effectLst/>
                <a:latin typeface="+mn-lt"/>
                <a:ea typeface="+mn-ea"/>
                <a:cs typeface="+mn-cs"/>
                <a:hlinkClick r:id="rId9"/>
              </a:rPr>
              <a:t>[3]</a:t>
            </a:r>
            <a:r>
              <a:rPr lang="el" sz="1200" b="0" i="0" kern="1200">
                <a:solidFill>
                  <a:schemeClr val="tx1"/>
                </a:solidFill>
                <a:effectLst/>
                <a:latin typeface="+mn-lt"/>
                <a:ea typeface="+mn-ea"/>
                <a:cs typeface="+mn-cs"/>
              </a:rPr>
              <a:t> σε όλες τις χώρες και σε όλες τις χρονικές περιόδους.</a:t>
            </a:r>
            <a:r>
              <a:rPr lang="el" sz="1200" b="0" i="0" u="none" strike="noStrike" kern="1200" baseline="30000">
                <a:solidFill>
                  <a:schemeClr val="tx1"/>
                </a:solidFill>
                <a:effectLst/>
                <a:latin typeface="+mn-lt"/>
                <a:ea typeface="+mn-ea"/>
                <a:cs typeface="+mn-cs"/>
                <a:hlinkClick r:id="rId10"/>
              </a:rPr>
              <a:t>[4]</a:t>
            </a:r>
            <a:endParaRPr lang="en-US" sz="1200" b="0" i="0" kern="1200">
              <a:solidFill>
                <a:schemeClr val="tx1"/>
              </a:solidFill>
              <a:effectLst/>
              <a:latin typeface="+mn-lt"/>
              <a:ea typeface="+mn-ea"/>
              <a:cs typeface="+mn-cs"/>
            </a:endParaRPr>
          </a:p>
          <a:p>
            <a:r>
              <a:rPr lang="el" sz="1200" b="0" i="0" kern="1200">
                <a:solidFill>
                  <a:schemeClr val="tx1"/>
                </a:solidFill>
                <a:effectLst/>
                <a:latin typeface="+mn-lt"/>
                <a:ea typeface="+mn-ea"/>
                <a:cs typeface="+mn-cs"/>
              </a:rPr>
              <a:t>Αυτό  το </a:t>
            </a:r>
            <a:r>
              <a:rPr lang="el" sz="1200" b="0" i="0" u="none" strike="noStrike" kern="1200">
                <a:solidFill>
                  <a:schemeClr val="tx1"/>
                </a:solidFill>
                <a:effectLst/>
                <a:latin typeface="+mn-lt"/>
                <a:ea typeface="+mn-ea"/>
                <a:cs typeface="+mn-cs"/>
                <a:hlinkClick r:id="rId11" tooltip="Empirical"/>
              </a:rPr>
              <a:t>εμπειρικό</a:t>
            </a:r>
            <a:r>
              <a:rPr lang="el" sz="1200" b="0" i="0" kern="1200">
                <a:solidFill>
                  <a:schemeClr val="tx1"/>
                </a:solidFill>
                <a:effectLst/>
                <a:latin typeface="+mn-lt"/>
                <a:ea typeface="+mn-ea"/>
                <a:cs typeface="+mn-cs"/>
              </a:rPr>
              <a:t> φαινόμενο που μοιάζει με νόμο οφείλεται σε ένα φαινόμενο στατιστικής επιλογής που συμβαίνει εάν οι επωνυμίες μπορούν να υποκατασταθούν ευρέως σε πωλήσεις σε πολλούς από τους ίδιους τύπους ανθρώπων (συχνά αναφέρεται ως έλλειψη </a:t>
            </a:r>
            <a:r>
              <a:rPr lang="el" sz="1200" b="0" i="0" u="none" strike="noStrike" kern="1200">
                <a:solidFill>
                  <a:schemeClr val="tx1"/>
                </a:solidFill>
                <a:effectLst/>
                <a:latin typeface="+mn-lt"/>
                <a:ea typeface="+mn-ea"/>
                <a:cs typeface="+mn-cs"/>
                <a:hlinkClick r:id="rId12" tooltip="Product differentiation"/>
              </a:rPr>
              <a:t>διαφοροποίησης προϊόντων</a:t>
            </a:r>
            <a:r>
              <a:rPr lang="el" sz="1200" b="0" i="0" kern="1200">
                <a:solidFill>
                  <a:schemeClr val="tx1"/>
                </a:solidFill>
                <a:effectLst/>
                <a:latin typeface="+mn-lt"/>
                <a:ea typeface="+mn-ea"/>
                <a:cs typeface="+mn-cs"/>
              </a:rPr>
              <a:t> και κατακερματισμός της αγοράς). Η εμπειρική γενίκευση του διπλού κινδύνου εξηγείται και προβλέπεται από τη </a:t>
            </a:r>
            <a:r>
              <a:rPr lang="el" sz="1200" b="0" i="0" u="none" strike="noStrike" kern="1200">
                <a:solidFill>
                  <a:schemeClr val="tx1"/>
                </a:solidFill>
                <a:effectLst/>
                <a:latin typeface="+mn-lt"/>
                <a:ea typeface="+mn-ea"/>
                <a:cs typeface="+mn-cs"/>
                <a:hlinkClick r:id="rId13" tooltip="NBD-Dirichlet (page does not exist)"/>
              </a:rPr>
              <a:t> θεωρία NBD-Dirichlet</a:t>
            </a:r>
            <a:r>
              <a:rPr lang="el" sz="1200" b="0" i="0" kern="1200">
                <a:solidFill>
                  <a:schemeClr val="tx1"/>
                </a:solidFill>
                <a:effectLst/>
                <a:latin typeface="+mn-lt"/>
                <a:ea typeface="+mn-ea"/>
                <a:cs typeface="+mn-cs"/>
              </a:rPr>
              <a:t> της επαναλαμβανόμενης αγοράς.</a:t>
            </a:r>
            <a:r>
              <a:rPr lang="el" sz="1200" b="0" i="0" u="none" strike="noStrike" kern="1200" baseline="30000">
                <a:solidFill>
                  <a:schemeClr val="tx1"/>
                </a:solidFill>
                <a:effectLst/>
                <a:latin typeface="+mn-lt"/>
                <a:ea typeface="+mn-ea"/>
                <a:cs typeface="+mn-cs"/>
                <a:hlinkClick r:id="rId14"/>
              </a:rPr>
              <a:t>[5]</a:t>
            </a:r>
            <a:r>
              <a:rPr lang="el" sz="1200" b="0" i="0" u="none" strike="noStrike" kern="1200" baseline="30000">
                <a:solidFill>
                  <a:schemeClr val="tx1"/>
                </a:solidFill>
                <a:effectLst/>
                <a:latin typeface="+mn-lt"/>
                <a:ea typeface="+mn-ea"/>
                <a:cs typeface="+mn-cs"/>
                <a:hlinkClick r:id="rId15"/>
              </a:rPr>
              <a:t>[6]</a:t>
            </a:r>
            <a:r>
              <a:rPr lang="el" sz="1200" b="0" i="0" kern="1200">
                <a:solidFill>
                  <a:schemeClr val="tx1"/>
                </a:solidFill>
                <a:effectLst/>
                <a:latin typeface="+mn-lt"/>
                <a:ea typeface="+mn-ea"/>
                <a:cs typeface="+mn-cs"/>
              </a:rPr>
              <a:t> Βλέπε επίσης Schmittlein, Bemmaor and Morrison (1985).</a:t>
            </a:r>
            <a:r>
              <a:rPr lang="el" sz="1200" b="0" i="0" u="none" strike="noStrike" kern="1200" baseline="30000">
                <a:solidFill>
                  <a:schemeClr val="tx1"/>
                </a:solidFill>
                <a:effectLst/>
                <a:latin typeface="+mn-lt"/>
                <a:ea typeface="+mn-ea"/>
                <a:cs typeface="+mn-cs"/>
                <a:hlinkClick r:id="rId16"/>
              </a:rPr>
              <a:t>[7]</a:t>
            </a:r>
            <a:endParaRPr lang="en-US" sz="1200" b="0" i="0" kern="1200">
              <a:solidFill>
                <a:schemeClr val="tx1"/>
              </a:solidFill>
              <a:effectLst/>
              <a:latin typeface="+mn-lt"/>
              <a:ea typeface="+mn-ea"/>
              <a:cs typeface="+mn-cs"/>
            </a:endParaRPr>
          </a:p>
          <a:p>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39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Η παραβίαση αξιόπιστων πηγών είναι μια σημαντική ενίσχυση της εμβέλειας και της αντιληπτής εμπιστοσύνης.</a:t>
            </a:r>
          </a:p>
          <a:p>
            <a:r>
              <a:rPr lang="el" err="1"/>
              <a:t>Η ταχύτερη αναγνώριση των ψεύτικων ειδήσεων για την απομυθοποίηση/αφαίρεση απαιτεί μια διεπιστημονική προσπάθεια.</a:t>
            </a: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245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E8E8E8"/>
                </a:solidFill>
                <a:effectLst/>
                <a:latin typeface="Google Sans"/>
              </a:rPr>
              <a:t>Η θεμελιώδης διαφορά μεταξύ συμμόρφωσης και συμμόρφωσης είναι ότι </a:t>
            </a:r>
            <a:r>
              <a:rPr lang="el" b="0" i="0">
                <a:solidFill>
                  <a:srgbClr val="FFFFFF"/>
                </a:solidFill>
                <a:effectLst/>
                <a:latin typeface="Google Sans"/>
              </a:rPr>
              <a:t>η συμμόρφωση περιλαμβάνει άτομα που συμφωνούν με ένα ρητό αίτημα, ενώ η συμμόρφωση περιλαμβάνει άτομα που τηρούν «άρρητους κανόνες».</a:t>
            </a:r>
            <a:r>
              <a:rPr lang="el" b="0" i="0">
                <a:solidFill>
                  <a:srgbClr val="E8E8E8"/>
                </a:solidFill>
                <a:effectLst/>
                <a:latin typeface="Google Sans"/>
              </a:rPr>
              <a:t> Συμμορφωνόμαστε με τα αιτήματα των ανθρώπων επειδή μας αρέσει να μας βλέπουν ως χρήσιμους.</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046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D1323-4A88-9ECD-57A2-DF465C4BB6AA}"/>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3" name="Footer Placeholder 2">
            <a:extLst>
              <a:ext uri="{FF2B5EF4-FFF2-40B4-BE49-F238E27FC236}">
                <a16:creationId xmlns:a16="http://schemas.microsoft.com/office/drawing/2014/main" id="{9FA2DA89-5A16-809D-064C-5CABF0BD28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8214E3-C3F2-0E5A-85C1-DC401870A016}"/>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81483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4B9C-3D41-2DF0-D8A3-AE6C206DFFFD}"/>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984CF2BD-B443-0579-C800-5926FE52D5A0}"/>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306EE6B3-C909-F1BF-2B29-0B3F15007BD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9B43EF57-C498-6CE5-823A-5A2A7FCC744F}"/>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6" name="Footer Placeholder 5">
            <a:extLst>
              <a:ext uri="{FF2B5EF4-FFF2-40B4-BE49-F238E27FC236}">
                <a16:creationId xmlns:a16="http://schemas.microsoft.com/office/drawing/2014/main" id="{784B0522-9DD8-48F0-BF71-6899ED1C33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BBE21-9587-6C21-A046-2B7E116BCF5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77329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CCF1-240F-2107-CAD1-65426B5DC74E}"/>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634C6AC1-7713-0861-067A-E47DC7A6C7D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C79DE7E-2A8E-16C5-908A-03287B178B60}"/>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8F38AA3A-EDC5-BED4-293E-0953EEF547F8}"/>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6" name="Footer Placeholder 5">
            <a:extLst>
              <a:ext uri="{FF2B5EF4-FFF2-40B4-BE49-F238E27FC236}">
                <a16:creationId xmlns:a16="http://schemas.microsoft.com/office/drawing/2014/main" id="{71B71AC3-49DF-8DD4-B020-EEA3979A9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76D20-B23D-A9F5-2FC9-7F67C67512A0}"/>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16010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F620-844B-B716-6617-1D74406886AA}"/>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E6CCCB75-AAF4-2532-247E-DEDDEA70B26F}"/>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3FF994C1-020E-9098-04A1-98E57CA66A46}"/>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8BB524B9-D80A-0E74-CE17-B09A7994C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3F1C7-F4D5-746D-CEC0-83194877073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066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85B70D-B60A-1AD3-32DF-AE74C2B50869}"/>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D5463A07-2C13-8862-81E1-DA884A0006EE}"/>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6AD548F1-D8A6-4824-FB67-EE6D0034534D}"/>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57B3C354-3D3C-4292-32F2-8D8F96592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42F1D3-A312-6D18-362B-7208012FA10E}"/>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735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76896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l"/>
              <a:t>Κάντε κλικ για να επεξεργαστείτε το στυλ υποτίτλων προτύπου</a:t>
            </a:r>
            <a:endParaRPr lang="nb-NO"/>
          </a:p>
        </p:txBody>
      </p:sp>
    </p:spTree>
    <p:extLst>
      <p:ext uri="{BB962C8B-B14F-4D97-AF65-F5344CB8AC3E}">
        <p14:creationId xmlns:p14="http://schemas.microsoft.com/office/powerpoint/2010/main" val="125544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smtClean="0"/>
              <a:t>16.02.2026</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smtClean="0"/>
              <a:t>‹#›</a:t>
            </a:fld>
            <a:endParaRPr lang="nb-NO"/>
          </a:p>
        </p:txBody>
      </p:sp>
    </p:spTree>
    <p:extLst>
      <p:ext uri="{BB962C8B-B14F-4D97-AF65-F5344CB8AC3E}">
        <p14:creationId xmlns:p14="http://schemas.microsoft.com/office/powerpoint/2010/main" val="161661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0164-BA0F-6F62-365A-5E92B3F895A4}"/>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093A0B51-1ED3-D8B2-A29B-F028269AE69B}"/>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18" indent="0">
              <a:buNone/>
              <a:defRPr sz="2400">
                <a:solidFill>
                  <a:schemeClr val="tx1">
                    <a:tint val="75000"/>
                  </a:schemeClr>
                </a:solidFill>
              </a:defRPr>
            </a:lvl2pPr>
            <a:lvl3pPr marL="1097236" indent="0">
              <a:buNone/>
              <a:defRPr sz="2160">
                <a:solidFill>
                  <a:schemeClr val="tx1">
                    <a:tint val="75000"/>
                  </a:schemeClr>
                </a:solidFill>
              </a:defRPr>
            </a:lvl3pPr>
            <a:lvl4pPr marL="1645854" indent="0">
              <a:buNone/>
              <a:defRPr sz="1920">
                <a:solidFill>
                  <a:schemeClr val="tx1">
                    <a:tint val="75000"/>
                  </a:schemeClr>
                </a:solidFill>
              </a:defRPr>
            </a:lvl4pPr>
            <a:lvl5pPr marL="2194472" indent="0">
              <a:buNone/>
              <a:defRPr sz="1920">
                <a:solidFill>
                  <a:schemeClr val="tx1">
                    <a:tint val="75000"/>
                  </a:schemeClr>
                </a:solidFill>
              </a:defRPr>
            </a:lvl5pPr>
            <a:lvl6pPr marL="2743091" indent="0">
              <a:buNone/>
              <a:defRPr sz="1920">
                <a:solidFill>
                  <a:schemeClr val="tx1">
                    <a:tint val="75000"/>
                  </a:schemeClr>
                </a:solidFill>
              </a:defRPr>
            </a:lvl6pPr>
            <a:lvl7pPr marL="3291708" indent="0">
              <a:buNone/>
              <a:defRPr sz="1920">
                <a:solidFill>
                  <a:schemeClr val="tx1">
                    <a:tint val="75000"/>
                  </a:schemeClr>
                </a:solidFill>
              </a:defRPr>
            </a:lvl7pPr>
            <a:lvl8pPr marL="3840326" indent="0">
              <a:buNone/>
              <a:defRPr sz="1920">
                <a:solidFill>
                  <a:schemeClr val="tx1">
                    <a:tint val="75000"/>
                  </a:schemeClr>
                </a:solidFill>
              </a:defRPr>
            </a:lvl8pPr>
            <a:lvl9pPr marL="4388945"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72BBA4F0-3A9F-0A78-EC87-1CC2D154D9AC}"/>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5" name="Footer Placeholder 4">
            <a:extLst>
              <a:ext uri="{FF2B5EF4-FFF2-40B4-BE49-F238E27FC236}">
                <a16:creationId xmlns:a16="http://schemas.microsoft.com/office/drawing/2014/main" id="{8A6F6E8C-465F-5B26-4986-2EC9FF42D96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DF33463-EB66-BD01-1044-77568A5C9454}"/>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74193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655D-EFB5-3BC8-FF79-60807D58F0F2}"/>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39A75E85-E728-97E4-8845-485F3CDC25FA}"/>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Content Placeholder 3">
            <a:extLst>
              <a:ext uri="{FF2B5EF4-FFF2-40B4-BE49-F238E27FC236}">
                <a16:creationId xmlns:a16="http://schemas.microsoft.com/office/drawing/2014/main" id="{E0DD8DD0-03B5-42EE-52E9-F9F9B54699ED}"/>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Date Placeholder 4">
            <a:extLst>
              <a:ext uri="{FF2B5EF4-FFF2-40B4-BE49-F238E27FC236}">
                <a16:creationId xmlns:a16="http://schemas.microsoft.com/office/drawing/2014/main" id="{03E92F03-F59F-5D40-A1B8-614E04FB8014}"/>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6" name="Footer Placeholder 5">
            <a:extLst>
              <a:ext uri="{FF2B5EF4-FFF2-40B4-BE49-F238E27FC236}">
                <a16:creationId xmlns:a16="http://schemas.microsoft.com/office/drawing/2014/main" id="{21AEE02F-CDDA-FF70-5EB2-2CBB35EE26A0}"/>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8740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93-B72C-80B0-60B4-653701E76B99}"/>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DA7EDF9E-41CB-8325-4E0F-9952255A99C6}"/>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317E5042-28EA-82E8-E531-5AF351BD85D8}"/>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Text Placeholder 4">
            <a:extLst>
              <a:ext uri="{FF2B5EF4-FFF2-40B4-BE49-F238E27FC236}">
                <a16:creationId xmlns:a16="http://schemas.microsoft.com/office/drawing/2014/main" id="{9B775ECA-9222-42E7-7B43-F21F3660905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9344F209-BC60-99AB-4A15-F7304264198E}"/>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7" name="Date Placeholder 6">
            <a:extLst>
              <a:ext uri="{FF2B5EF4-FFF2-40B4-BE49-F238E27FC236}">
                <a16:creationId xmlns:a16="http://schemas.microsoft.com/office/drawing/2014/main" id="{329ADE63-4716-4976-8ABD-863E58F7639B}"/>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8" name="Footer Placeholder 7">
            <a:extLst>
              <a:ext uri="{FF2B5EF4-FFF2-40B4-BE49-F238E27FC236}">
                <a16:creationId xmlns:a16="http://schemas.microsoft.com/office/drawing/2014/main" id="{14E0D22B-CA0F-D6ED-224A-558AB0CBF251}"/>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64C198-E6B5-03C2-96DD-F11963C6EDD1}"/>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8579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3179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0C144-5D88-9BBF-D7CB-5E0CF56910B3}"/>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3" name="Footer Placeholder 2">
            <a:extLst>
              <a:ext uri="{FF2B5EF4-FFF2-40B4-BE49-F238E27FC236}">
                <a16:creationId xmlns:a16="http://schemas.microsoft.com/office/drawing/2014/main" id="{1F72461C-A8B2-40B1-3273-359C3A9499D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C1E7DF0-BCA5-956A-9FA9-7E668F6DBCEF}"/>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7234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9941-BF15-F3B2-0FCC-97AAFD6E28EE}"/>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1B765A16-4F44-630E-7D01-BADCCD2DF538}"/>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Text Placeholder 3">
            <a:extLst>
              <a:ext uri="{FF2B5EF4-FFF2-40B4-BE49-F238E27FC236}">
                <a16:creationId xmlns:a16="http://schemas.microsoft.com/office/drawing/2014/main" id="{7C5752FE-3557-8124-6649-2FAF6BD5166E}"/>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3DE2FD0E-527D-0D2D-57D0-42784625A341}"/>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6" name="Footer Placeholder 5">
            <a:extLst>
              <a:ext uri="{FF2B5EF4-FFF2-40B4-BE49-F238E27FC236}">
                <a16:creationId xmlns:a16="http://schemas.microsoft.com/office/drawing/2014/main" id="{5EA79060-C4FF-BA0D-5361-1FA22C0BE1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4513F95-8999-6F80-F481-688325523958}"/>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450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8ACA-F325-4526-2BB8-B822049C07A7}"/>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Picture Placeholder 2">
            <a:extLst>
              <a:ext uri="{FF2B5EF4-FFF2-40B4-BE49-F238E27FC236}">
                <a16:creationId xmlns:a16="http://schemas.microsoft.com/office/drawing/2014/main" id="{B629E3D7-7D82-44A0-23B5-2BD9E96164A7}"/>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endParaRPr lang="nb-NO"/>
          </a:p>
        </p:txBody>
      </p:sp>
      <p:sp>
        <p:nvSpPr>
          <p:cNvPr id="4" name="Text Placeholder 3">
            <a:extLst>
              <a:ext uri="{FF2B5EF4-FFF2-40B4-BE49-F238E27FC236}">
                <a16:creationId xmlns:a16="http://schemas.microsoft.com/office/drawing/2014/main" id="{AC4A44DB-2266-E735-7667-AC148EA737A5}"/>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5C1EB1CF-2C30-EDD1-A2CF-7B8ED0AADAAE}"/>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6" name="Footer Placeholder 5">
            <a:extLst>
              <a:ext uri="{FF2B5EF4-FFF2-40B4-BE49-F238E27FC236}">
                <a16:creationId xmlns:a16="http://schemas.microsoft.com/office/drawing/2014/main" id="{3F804570-5E11-70E3-C3D5-D23696C9A4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C886C4A-9DF4-9A22-2862-36022CF31D72}"/>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088275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A33-4910-5349-6830-5C6DDA2E5B99}"/>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DC050223-9E65-7FC0-3AA2-06B6C77A86AF}"/>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9C05C907-B667-537D-E177-C9469079905D}"/>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5" name="Footer Placeholder 4">
            <a:extLst>
              <a:ext uri="{FF2B5EF4-FFF2-40B4-BE49-F238E27FC236}">
                <a16:creationId xmlns:a16="http://schemas.microsoft.com/office/drawing/2014/main" id="{D8E96803-6314-5D3F-71A8-BC9302F09BD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807A3C5-7ACF-A932-C961-02B810B9706C}"/>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52139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1297-8D51-2475-213B-9848E513B59D}"/>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7B2F31CA-DD0E-4D5D-39E5-208726E54EE7}"/>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60F0F858-EE54-731D-99B0-1E83CBCE635F}"/>
              </a:ext>
            </a:extLst>
          </p:cNvPr>
          <p:cNvSpPr>
            <a:spLocks noGrp="1"/>
          </p:cNvSpPr>
          <p:nvPr>
            <p:ph type="dt" sz="half" idx="10"/>
          </p:nvPr>
        </p:nvSpPr>
        <p:spPr/>
        <p:txBody>
          <a:bodyPr/>
          <a:lstStyle/>
          <a:p>
            <a:fld id="{D5CCE085-E0B1-4B4E-B2DD-A1A33A8A8161}" type="datetimeFigureOut">
              <a:rPr lang="nb-NO" smtClean="0"/>
              <a:t>16.02.2026</a:t>
            </a:fld>
            <a:endParaRPr lang="nb-NO"/>
          </a:p>
        </p:txBody>
      </p:sp>
      <p:sp>
        <p:nvSpPr>
          <p:cNvPr id="5" name="Footer Placeholder 4">
            <a:extLst>
              <a:ext uri="{FF2B5EF4-FFF2-40B4-BE49-F238E27FC236}">
                <a16:creationId xmlns:a16="http://schemas.microsoft.com/office/drawing/2014/main" id="{AF1C7554-4BF8-7163-AA0C-AF78AC92EA4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6D27F1B-C576-721A-1F81-E373C544930E}"/>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49348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778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41635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6213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3746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l"/>
              <a:t>ΕΝΔΙΆΜΕΣΗ ΔΙΑΦΆΝΕΙΑ</a:t>
            </a:r>
          </a:p>
          <a:p>
            <a:pPr lvl="0"/>
            <a:r>
              <a:rPr lang="el"/>
              <a:t>ΣΕ ΔΎΟ ΓΡΑΜΜΈΣ ΕΆΝ ΕΊΝΑΙ ΑΠΑΡΑΊΤΗΤΟ</a:t>
            </a:r>
            <a:endParaRPr lang="en-US"/>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2"/>
            <a:endParaRPr lang="et-EE"/>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p15="http://schemas.microsoft.com/office/powerpoint/2012/main">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3E74-652C-4F07-B1EA-36E120A0B7D0}"/>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nb-NO"/>
          </a:p>
        </p:txBody>
      </p:sp>
      <p:sp>
        <p:nvSpPr>
          <p:cNvPr id="3" name="Subtitle 2">
            <a:extLst>
              <a:ext uri="{FF2B5EF4-FFF2-40B4-BE49-F238E27FC236}">
                <a16:creationId xmlns:a16="http://schemas.microsoft.com/office/drawing/2014/main" id="{46C0AE9C-E94F-4E12-B429-10B23DD18501}"/>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l"/>
              <a:t>Κάντε κλικ για να επεξεργαστείτε το στυλ υποτίτλων προτύπου</a:t>
            </a:r>
            <a:endParaRPr lang="nb-NO"/>
          </a:p>
        </p:txBody>
      </p:sp>
      <p:sp>
        <p:nvSpPr>
          <p:cNvPr id="4" name="Date Placeholder 3">
            <a:extLst>
              <a:ext uri="{FF2B5EF4-FFF2-40B4-BE49-F238E27FC236}">
                <a16:creationId xmlns:a16="http://schemas.microsoft.com/office/drawing/2014/main" id="{1E09FCD8-41BA-430C-86A7-CC427CA9952A}"/>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40B1CB67-F05B-47FC-BF65-B8CDEC3F99F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B59E91-C3F4-4255-914A-EB2661E318F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00966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4CCB-BE51-4FCF-A54F-001944C7019B}"/>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3263B276-CD11-4B53-AEF2-F30085794054}"/>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517B1C3A-29E0-4141-B0F7-5F8FA079BF89}"/>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D5F4C8C9-E50D-40E1-B10F-7E5EDAC1364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E14D920-73BC-4E6F-840B-8FAA8A54014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01971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1ECE-B898-4DDD-98FB-6175C7BC5390}"/>
              </a:ext>
            </a:extLst>
          </p:cNvPr>
          <p:cNvSpPr>
            <a:spLocks noGrp="1"/>
          </p:cNvSpPr>
          <p:nvPr>
            <p:ph type="title"/>
          </p:nvPr>
        </p:nvSpPr>
        <p:spPr>
          <a:xfrm>
            <a:off x="998221" y="2051689"/>
            <a:ext cx="12618720" cy="3423284"/>
          </a:xfrm>
        </p:spPr>
        <p:txBody>
          <a:bodyPr anchor="b"/>
          <a:lstStyle>
            <a:lvl1pPr>
              <a:defRPr sz="7200"/>
            </a:lvl1p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36120B0E-31FD-4128-A92F-309B54601969}"/>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AFA3CC4C-7248-49B9-B324-3E5D6ED477D9}"/>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8B879AC6-86D0-4654-921E-DE7EF14FA76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BCBB179-DA50-4923-9F85-1891A03D47B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7683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0037-341F-4710-ABB3-5872345B5E62}"/>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16079D6F-879D-456D-B451-1D34B5BEDBC4}"/>
              </a:ext>
            </a:extLst>
          </p:cNvPr>
          <p:cNvSpPr>
            <a:spLocks noGrp="1"/>
          </p:cNvSpPr>
          <p:nvPr>
            <p:ph sz="half" idx="1"/>
          </p:nvPr>
        </p:nvSpPr>
        <p:spPr>
          <a:xfrm>
            <a:off x="1005840" y="2190751"/>
            <a:ext cx="6217920" cy="5221607"/>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Content Placeholder 3">
            <a:extLst>
              <a:ext uri="{FF2B5EF4-FFF2-40B4-BE49-F238E27FC236}">
                <a16:creationId xmlns:a16="http://schemas.microsoft.com/office/drawing/2014/main" id="{C763E682-B57B-4845-B33F-7C52C141CEF8}"/>
              </a:ext>
            </a:extLst>
          </p:cNvPr>
          <p:cNvSpPr>
            <a:spLocks noGrp="1"/>
          </p:cNvSpPr>
          <p:nvPr>
            <p:ph sz="half" idx="2"/>
          </p:nvPr>
        </p:nvSpPr>
        <p:spPr>
          <a:xfrm>
            <a:off x="7406640" y="2190751"/>
            <a:ext cx="6217920" cy="5221607"/>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Date Placeholder 4">
            <a:extLst>
              <a:ext uri="{FF2B5EF4-FFF2-40B4-BE49-F238E27FC236}">
                <a16:creationId xmlns:a16="http://schemas.microsoft.com/office/drawing/2014/main" id="{895A288A-A988-483A-97EA-4DBAD8376B4E}"/>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6" name="Footer Placeholder 5">
            <a:extLst>
              <a:ext uri="{FF2B5EF4-FFF2-40B4-BE49-F238E27FC236}">
                <a16:creationId xmlns:a16="http://schemas.microsoft.com/office/drawing/2014/main" id="{5417232E-5DAF-4416-9825-C9FD6E6D2C5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7EC53CF-CD18-49F7-9F4F-38B5A3CBE94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4287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D3FC-7170-4211-A8F3-2FF1E46A6EE7}"/>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AAF0908E-9F4A-4D16-991D-9E0269C61B1F}"/>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F40E48B8-DC0D-452A-A066-486776650F0F}"/>
              </a:ext>
            </a:extLst>
          </p:cNvPr>
          <p:cNvSpPr>
            <a:spLocks noGrp="1"/>
          </p:cNvSpPr>
          <p:nvPr>
            <p:ph sz="half" idx="2"/>
          </p:nvPr>
        </p:nvSpPr>
        <p:spPr>
          <a:xfrm>
            <a:off x="1007748"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Text Placeholder 4">
            <a:extLst>
              <a:ext uri="{FF2B5EF4-FFF2-40B4-BE49-F238E27FC236}">
                <a16:creationId xmlns:a16="http://schemas.microsoft.com/office/drawing/2014/main" id="{F9FEAF07-F962-4A58-AB07-534270A531F1}"/>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DCE86727-4BC5-4C46-97C3-139711ECBE6B}"/>
              </a:ext>
            </a:extLst>
          </p:cNvPr>
          <p:cNvSpPr>
            <a:spLocks noGrp="1"/>
          </p:cNvSpPr>
          <p:nvPr>
            <p:ph sz="quarter" idx="4"/>
          </p:nvPr>
        </p:nvSpPr>
        <p:spPr>
          <a:xfrm>
            <a:off x="7406641"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7" name="Date Placeholder 6">
            <a:extLst>
              <a:ext uri="{FF2B5EF4-FFF2-40B4-BE49-F238E27FC236}">
                <a16:creationId xmlns:a16="http://schemas.microsoft.com/office/drawing/2014/main" id="{1F262E87-EC67-4ADC-B2BB-0486334F8779}"/>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8" name="Footer Placeholder 7">
            <a:extLst>
              <a:ext uri="{FF2B5EF4-FFF2-40B4-BE49-F238E27FC236}">
                <a16:creationId xmlns:a16="http://schemas.microsoft.com/office/drawing/2014/main" id="{7EFAB76E-3453-4157-B464-5AD950D8F7D0}"/>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0431E626-A663-4422-B886-2E66D8991AF0}"/>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88114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1CAA-10BF-45BC-B04E-06C91DD54453}"/>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Date Placeholder 2">
            <a:extLst>
              <a:ext uri="{FF2B5EF4-FFF2-40B4-BE49-F238E27FC236}">
                <a16:creationId xmlns:a16="http://schemas.microsoft.com/office/drawing/2014/main" id="{A3E7536F-9C13-4167-9367-3473818C9939}"/>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4" name="Footer Placeholder 3">
            <a:extLst>
              <a:ext uri="{FF2B5EF4-FFF2-40B4-BE49-F238E27FC236}">
                <a16:creationId xmlns:a16="http://schemas.microsoft.com/office/drawing/2014/main" id="{776BA635-1924-423A-B03C-F7B0869D090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4D8ABC-787F-450E-85B5-0EEE190216C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10193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43D60-6640-4B5C-8DBD-8FB70C18A5D5}"/>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3" name="Footer Placeholder 2">
            <a:extLst>
              <a:ext uri="{FF2B5EF4-FFF2-40B4-BE49-F238E27FC236}">
                <a16:creationId xmlns:a16="http://schemas.microsoft.com/office/drawing/2014/main" id="{EBBFA2E5-154F-4A48-88EE-09F893F9445B}"/>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C688BCC2-FAE4-4B90-9D71-CDD71900B80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7461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6DA6-D755-4508-9B4D-78B966BF8E18}"/>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FB89F44E-4410-44E7-B4C1-8915F0162D53}"/>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Text Placeholder 3">
            <a:extLst>
              <a:ext uri="{FF2B5EF4-FFF2-40B4-BE49-F238E27FC236}">
                <a16:creationId xmlns:a16="http://schemas.microsoft.com/office/drawing/2014/main" id="{21ECE0CB-E698-42F5-8CD9-9FF6609E9011}"/>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AE160EB9-DBB3-45B0-899F-C9E10E9D7357}"/>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6" name="Footer Placeholder 5">
            <a:extLst>
              <a:ext uri="{FF2B5EF4-FFF2-40B4-BE49-F238E27FC236}">
                <a16:creationId xmlns:a16="http://schemas.microsoft.com/office/drawing/2014/main" id="{24F94973-B689-434B-92B1-0324BE55162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3D113D0-D8E9-4530-9A7D-3B16C1EBBDE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785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12C6-189F-A51C-C1AE-099725371B8B}"/>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2DAFF6AF-1A91-58B0-FDBD-779A54E831A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352D754F-80CC-300D-5055-793DBB8D7593}"/>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A32FCFB6-D78D-2EC5-BC03-138F4588C5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4BE31D-AF2A-BFE3-430D-718768CFC9B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19330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9C36-6933-4C88-921D-2133DFED7A94}"/>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Picture Placeholder 2">
            <a:extLst>
              <a:ext uri="{FF2B5EF4-FFF2-40B4-BE49-F238E27FC236}">
                <a16:creationId xmlns:a16="http://schemas.microsoft.com/office/drawing/2014/main" id="{F67C8A87-0B9F-42FD-BF87-26B92F4AD335}"/>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14FF1BC7-77F5-4103-9D60-89AA8F7FAC0B}"/>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634A12ED-4593-45F0-9A54-E51F4BBA2704}"/>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6" name="Footer Placeholder 5">
            <a:extLst>
              <a:ext uri="{FF2B5EF4-FFF2-40B4-BE49-F238E27FC236}">
                <a16:creationId xmlns:a16="http://schemas.microsoft.com/office/drawing/2014/main" id="{8E722076-20CF-49C2-86B0-D88BCDF1382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713235E-8560-400F-AAD1-977C93729327}"/>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748171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9103-9853-4419-94E6-1CB5316D604A}"/>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C61BC260-EBB7-4FA1-80B8-3C264C2AC9BD}"/>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4E1D87C9-61F9-4791-B0FF-E2CD5E63F8A4}"/>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E198A263-6D1C-45BD-87DA-712B3BB3874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F64D990-F7B5-4609-9EAB-86E72F709682}"/>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02016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0DB8A-1B60-4209-A6A3-171524BE58AC}"/>
              </a:ext>
            </a:extLst>
          </p:cNvPr>
          <p:cNvSpPr>
            <a:spLocks noGrp="1"/>
          </p:cNvSpPr>
          <p:nvPr>
            <p:ph type="title" orient="vert"/>
          </p:nvPr>
        </p:nvSpPr>
        <p:spPr>
          <a:xfrm>
            <a:off x="10469881" y="438152"/>
            <a:ext cx="3154680" cy="6974207"/>
          </a:xfrm>
        </p:spPr>
        <p:txBody>
          <a:bodyPr vert="eaVert"/>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DEF897DB-1A35-41EF-9829-F3607CC17BCF}"/>
              </a:ext>
            </a:extLst>
          </p:cNvPr>
          <p:cNvSpPr>
            <a:spLocks noGrp="1"/>
          </p:cNvSpPr>
          <p:nvPr>
            <p:ph type="body" orient="vert" idx="1"/>
          </p:nvPr>
        </p:nvSpPr>
        <p:spPr>
          <a:xfrm>
            <a:off x="1005841" y="438152"/>
            <a:ext cx="9281160" cy="6974207"/>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C1E53B11-7517-422D-AF9B-A0583F030079}"/>
              </a:ext>
            </a:extLst>
          </p:cNvPr>
          <p:cNvSpPr>
            <a:spLocks noGrp="1"/>
          </p:cNvSpPr>
          <p:nvPr>
            <p:ph type="dt" sz="half" idx="10"/>
          </p:nvPr>
        </p:nvSpPr>
        <p:spPr/>
        <p:txBody>
          <a:body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BD18100E-EAAD-4878-BAF4-CC2AA405F8E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8B14E53-EAE5-47D5-A466-BB9F7FF7D1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81969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502" lvl="0" indent="-548627">
              <a:spcBef>
                <a:spcPts val="0"/>
              </a:spcBef>
              <a:spcAft>
                <a:spcPts val="0"/>
              </a:spcAft>
              <a:buSzPts val="1800"/>
              <a:buChar char="●"/>
              <a:defRPr/>
            </a:lvl1pPr>
            <a:lvl2pPr marL="1463004" lvl="1" indent="-507988">
              <a:spcBef>
                <a:spcPts val="2560"/>
              </a:spcBef>
              <a:spcAft>
                <a:spcPts val="0"/>
              </a:spcAft>
              <a:buSzPts val="1400"/>
              <a:buChar char="○"/>
              <a:defRPr/>
            </a:lvl2pPr>
            <a:lvl3pPr marL="2194505" lvl="2" indent="-507988">
              <a:spcBef>
                <a:spcPts val="2560"/>
              </a:spcBef>
              <a:spcAft>
                <a:spcPts val="0"/>
              </a:spcAft>
              <a:buSzPts val="1400"/>
              <a:buChar char="■"/>
              <a:defRPr/>
            </a:lvl3pPr>
            <a:lvl4pPr marL="2926007" lvl="3" indent="-507988">
              <a:spcBef>
                <a:spcPts val="2560"/>
              </a:spcBef>
              <a:spcAft>
                <a:spcPts val="0"/>
              </a:spcAft>
              <a:buSzPts val="1400"/>
              <a:buChar char="●"/>
              <a:defRPr/>
            </a:lvl4pPr>
            <a:lvl5pPr marL="3657509" lvl="4" indent="-507988">
              <a:spcBef>
                <a:spcPts val="2560"/>
              </a:spcBef>
              <a:spcAft>
                <a:spcPts val="0"/>
              </a:spcAft>
              <a:buSzPts val="1400"/>
              <a:buChar char="○"/>
              <a:defRPr/>
            </a:lvl5pPr>
            <a:lvl6pPr marL="4389011" lvl="5" indent="-507988">
              <a:spcBef>
                <a:spcPts val="2560"/>
              </a:spcBef>
              <a:spcAft>
                <a:spcPts val="0"/>
              </a:spcAft>
              <a:buSzPts val="1400"/>
              <a:buChar char="■"/>
              <a:defRPr/>
            </a:lvl6pPr>
            <a:lvl7pPr marL="5120512" lvl="6" indent="-507988">
              <a:spcBef>
                <a:spcPts val="2560"/>
              </a:spcBef>
              <a:spcAft>
                <a:spcPts val="0"/>
              </a:spcAft>
              <a:buSzPts val="1400"/>
              <a:buChar char="●"/>
              <a:defRPr/>
            </a:lvl7pPr>
            <a:lvl8pPr marL="5852014" lvl="7" indent="-507988">
              <a:spcBef>
                <a:spcPts val="2560"/>
              </a:spcBef>
              <a:spcAft>
                <a:spcPts val="0"/>
              </a:spcAft>
              <a:buSzPts val="1400"/>
              <a:buChar char="○"/>
              <a:defRPr/>
            </a:lvl8pPr>
            <a:lvl9pPr marL="6583516" lvl="8" indent="-507988">
              <a:spcBef>
                <a:spcPts val="2560"/>
              </a:spcBef>
              <a:spcAft>
                <a:spcPts val="256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4494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4F2E-DD65-BEA2-53DE-27AFC102655C}"/>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A9E7744C-2584-D560-77F3-D076EFC8FC63}"/>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CD6ED62B-9237-6989-3DBB-49BB3AEC1F27}"/>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E35D6345-9B2F-5D73-F6CD-8278EE53F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6FE177-6879-901D-72C0-C7F1A7AD7358}"/>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0066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99DA-2749-C105-04EF-2BAA91179F89}"/>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F269A7A6-BC48-DDC7-AB40-21D534D87234}"/>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0E488078-FDDD-AC83-5065-675471DD3E08}"/>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52F0A34B-C0C1-0C85-958F-26698B0753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11FE8-8EB4-FFB5-F2D7-DFAE4E34076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948531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EED3-A014-87DB-E455-96FF644745E0}"/>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F623A7FE-1CE9-7C1F-1A73-90CBEFD8A76C}"/>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E0FEF594-14FF-685E-91F6-CD52860092B8}"/>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D87784DD-C1E1-1C3C-72F3-469398EF5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33BE3-A5CE-8B52-5196-BFCADFD6E90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6907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4FBB-D38D-AB96-088E-6613B07D845B}"/>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D038924D-6EFF-3CA2-2833-02B1BC129565}"/>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DB2E251E-5CA7-BC88-FD71-5FA1E466F692}"/>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B74600FB-6F42-BDFE-6BD1-C409CBD0E9DF}"/>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6" name="Footer Placeholder 5">
            <a:extLst>
              <a:ext uri="{FF2B5EF4-FFF2-40B4-BE49-F238E27FC236}">
                <a16:creationId xmlns:a16="http://schemas.microsoft.com/office/drawing/2014/main" id="{ABA9DBE3-03B1-C2F2-AFEE-ACFD8706B8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8E6D1-6C56-083E-014D-787347BF27B3}"/>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37097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A67C-71FE-8D9A-BD01-79572E3D3A8D}"/>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E2DBD9C5-E09F-299F-8716-974A733C80F1}"/>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69256F9F-F13B-1B04-E562-004BD68AC9F3}"/>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6F467874-6E3D-161D-EDBC-DB186D70057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80C02DC4-D6D2-2161-7CD4-E4BC798BBA5D}"/>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B8A2B036-C94D-05E5-BD33-35A76C29A129}"/>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8" name="Footer Placeholder 7">
            <a:extLst>
              <a:ext uri="{FF2B5EF4-FFF2-40B4-BE49-F238E27FC236}">
                <a16:creationId xmlns:a16="http://schemas.microsoft.com/office/drawing/2014/main" id="{281A3512-02A7-056F-FAB5-8C7F00B6BD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084A0-7295-F3E2-85CD-C6E16735FA4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804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C1CD-B41F-F393-D4ED-4CDBF894A8FB}"/>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B45BF184-68EC-2708-E033-CD676CEFD990}"/>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4" name="Footer Placeholder 3">
            <a:extLst>
              <a:ext uri="{FF2B5EF4-FFF2-40B4-BE49-F238E27FC236}">
                <a16:creationId xmlns:a16="http://schemas.microsoft.com/office/drawing/2014/main" id="{1B7475A4-BF78-0F36-4A5A-AC27425844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4886F4-EF8E-100C-EB0C-F22141AA018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96036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7DD0-8BA5-259A-F9A6-98A6332A0577}"/>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3971CFEE-D1FE-791B-70CD-CFF2B0C7F285}"/>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2359769A-52F0-E0F9-B2BD-AB3DAA6E9CBA}"/>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6C201451-233C-E2DE-ABC7-EC441795A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EDB71-92E0-81FA-76C3-B852C20ECC4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44983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70BE9-808F-C3A3-2CC6-35B0C1F74C2D}"/>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3" name="Footer Placeholder 2">
            <a:extLst>
              <a:ext uri="{FF2B5EF4-FFF2-40B4-BE49-F238E27FC236}">
                <a16:creationId xmlns:a16="http://schemas.microsoft.com/office/drawing/2014/main" id="{BB6CACBF-C96B-67EE-45C4-97772DE280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27B409-C7AF-0F02-28F7-2564CD85FD4C}"/>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65934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58B0-85BA-89B5-D6C3-B327F5949FFD}"/>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EC6FEACC-1AD2-7DBE-5DE6-676BC0FF6328}"/>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F3E843B1-AA22-A0D0-27EB-8D14C03193A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5C536057-E9C8-33A9-1C87-EF53D2319C0F}"/>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6" name="Footer Placeholder 5">
            <a:extLst>
              <a:ext uri="{FF2B5EF4-FFF2-40B4-BE49-F238E27FC236}">
                <a16:creationId xmlns:a16="http://schemas.microsoft.com/office/drawing/2014/main" id="{BB8B9666-D7D2-C2A5-9273-C6F8589AA6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41411-58D3-A33B-C3EE-3D5BA30F6836}"/>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77632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FAEA-6FF5-1515-AC44-00C5AF1A8326}"/>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42793C39-C4C4-98B9-5DF8-6B3D04BEF99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A4213BA-09A7-B4B5-5658-F8BE33F28D7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39E2457F-9E55-0D09-1734-B877F580A7D0}"/>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6" name="Footer Placeholder 5">
            <a:extLst>
              <a:ext uri="{FF2B5EF4-FFF2-40B4-BE49-F238E27FC236}">
                <a16:creationId xmlns:a16="http://schemas.microsoft.com/office/drawing/2014/main" id="{3092CF25-73DD-03EB-4A10-31CF631C92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E0C332-D682-AB7E-57A1-E7CB4D2A0DA2}"/>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50502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387E-230A-380F-2262-57ED70E8773D}"/>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D43E6361-E0D4-8531-0EA3-871605625CFB}"/>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2B11F090-AC44-1C9C-C427-B8746418F6D9}"/>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85A98D7F-05D8-1F7F-A101-586825A39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29238-9777-F996-EB83-E46F44C8F8E0}"/>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206316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65C59-4F96-1A42-C95A-E4D10F46073F}"/>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44BC9B60-D754-38A5-D657-D06251ADE47C}"/>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C1790086-F7D7-EE45-2BC1-42283A81BE3B}"/>
              </a:ext>
            </a:extLst>
          </p:cNvPr>
          <p:cNvSpPr>
            <a:spLocks noGrp="1"/>
          </p:cNvSpPr>
          <p:nvPr>
            <p:ph type="dt" sz="half" idx="10"/>
          </p:nvPr>
        </p:nvSpPr>
        <p:spPr/>
        <p:txBody>
          <a:body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6198CA9A-1DE5-018C-93E9-8D887CB9F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C9593-6BA8-B880-7FD6-FE10CB5449EA}"/>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400651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570586" y="329185"/>
            <a:ext cx="11160424" cy="987552"/>
          </a:xfrm>
        </p:spPr>
        <p:txBody>
          <a:bodyPr/>
          <a:lstStyle>
            <a:lvl1pPr>
              <a:defRPr>
                <a:solidFill>
                  <a:schemeClr val="tx2"/>
                </a:solidFill>
              </a:defRPr>
            </a:lvl1pPr>
          </a:lstStyle>
          <a:p>
            <a:r>
              <a:rPr lang="el"/>
              <a:t>Κάντε κλικ για να επεξεργαστείτε το στυλ τίτλου κύριου τίτλου</a:t>
            </a:r>
          </a:p>
        </p:txBody>
      </p:sp>
      <p:sp>
        <p:nvSpPr>
          <p:cNvPr id="6" name="Text Placeholder 5"/>
          <p:cNvSpPr>
            <a:spLocks noGrp="1"/>
          </p:cNvSpPr>
          <p:nvPr>
            <p:ph type="body" sz="quarter" idx="12" hasCustomPrompt="1"/>
          </p:nvPr>
        </p:nvSpPr>
        <p:spPr>
          <a:xfrm>
            <a:off x="571500" y="1536192"/>
            <a:ext cx="11160424" cy="5649468"/>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stStyle>
          <a:p>
            <a:pPr lvl="0"/>
            <a:r>
              <a:rPr lang="el"/>
              <a:t>Επεξεργασία στυλ κειμένου προτύπου</a:t>
            </a:r>
          </a:p>
          <a:p>
            <a:pPr lvl="1"/>
            <a:r>
              <a:rPr lang="el"/>
              <a:t>Δεύτερο επίπεδο</a:t>
            </a:r>
          </a:p>
          <a:p>
            <a:pPr lvl="2"/>
            <a:r>
              <a:rPr lang="el"/>
              <a:t>Τρίτο επίπεδο</a:t>
            </a:r>
          </a:p>
        </p:txBody>
      </p:sp>
      <p:sp>
        <p:nvSpPr>
          <p:cNvPr id="10" name="Slide Number Placeholder 5"/>
          <p:cNvSpPr>
            <a:spLocks noGrp="1"/>
          </p:cNvSpPr>
          <p:nvPr>
            <p:ph type="sldNum" sz="quarter" idx="4"/>
          </p:nvPr>
        </p:nvSpPr>
        <p:spPr>
          <a:xfrm>
            <a:off x="12523255" y="7834578"/>
            <a:ext cx="1533781" cy="274320"/>
          </a:xfrm>
          <a:prstGeom prst="rect">
            <a:avLst/>
          </a:prstGeom>
        </p:spPr>
        <p:txBody>
          <a:bodyPr vert="horz" lIns="91440" tIns="45720" rIns="91440" bIns="45720" rtlCol="0" anchor="ctr"/>
          <a:lstStyle>
            <a:lvl1pPr algn="r">
              <a:defRPr sz="1080">
                <a:solidFill>
                  <a:schemeClr val="tx2"/>
                </a:solidFill>
              </a:defRPr>
            </a:lvl1pPr>
          </a:lstStyle>
          <a:p>
            <a:fld id="{7A27A77F-F194-4F41-B4FB-421E3DD5F0BE}" type="slidenum">
              <a:rPr lang="en-GB" smtClean="0"/>
              <a:t>‹#›</a:t>
            </a:fld>
            <a:endParaRPr lang="en-GB"/>
          </a:p>
        </p:txBody>
      </p:sp>
      <p:sp>
        <p:nvSpPr>
          <p:cNvPr id="7" name="Footer Placeholder 9">
            <a:extLst>
              <a:ext uri="{FF2B5EF4-FFF2-40B4-BE49-F238E27FC236}">
                <a16:creationId xmlns:a16="http://schemas.microsoft.com/office/drawing/2014/main" id="{A6B10B21-A22D-4973-9F22-3C85C87DD1D6}"/>
              </a:ext>
            </a:extLst>
          </p:cNvPr>
          <p:cNvSpPr txBox="1">
            <a:spLocks/>
          </p:cNvSpPr>
          <p:nvPr/>
        </p:nvSpPr>
        <p:spPr>
          <a:xfrm>
            <a:off x="588659" y="7834579"/>
            <a:ext cx="2487168"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 sz="1080" b="1">
                <a:solidFill>
                  <a:schemeClr val="tx2"/>
                </a:solidFill>
                <a:latin typeface="Arial" panose="020B0604020202020204" pitchFamily="34" charset="0"/>
                <a:cs typeface="Arial" panose="020B0604020202020204" pitchFamily="34" charset="0"/>
              </a:rPr>
              <a:t>ΜακΓκροου Χιλ |</a:t>
            </a:r>
            <a:endParaRPr lang="en-US" sz="108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A3E23767-0A7E-4F0C-A99E-C1C9090D3FB7}"/>
              </a:ext>
            </a:extLst>
          </p:cNvPr>
          <p:cNvSpPr>
            <a:spLocks noGrp="1"/>
          </p:cNvSpPr>
          <p:nvPr>
            <p:ph type="ftr" sz="quarter" idx="3"/>
          </p:nvPr>
        </p:nvSpPr>
        <p:spPr>
          <a:xfrm>
            <a:off x="1976864" y="7834579"/>
            <a:ext cx="8778240" cy="274320"/>
          </a:xfrm>
          <a:prstGeom prst="rect">
            <a:avLst/>
          </a:prstGeom>
        </p:spPr>
        <p:txBody>
          <a:bodyPr vert="horz" lIns="91440" tIns="45720" rIns="91440" bIns="45720" rtlCol="0" anchor="ctr"/>
          <a:lstStyle>
            <a:lvl1pPr algn="l">
              <a:defRPr sz="1080">
                <a:solidFill>
                  <a:schemeClr val="tx2"/>
                </a:solidFill>
              </a:defRPr>
            </a:lvl1pPr>
          </a:lstStyle>
          <a:p>
            <a:r>
              <a:rPr lang="el"/>
              <a:t>Gilhooly, Γνωστική Ψυχολογία 2e</a:t>
            </a:r>
          </a:p>
        </p:txBody>
      </p:sp>
    </p:spTree>
    <p:extLst>
      <p:ext uri="{BB962C8B-B14F-4D97-AF65-F5344CB8AC3E}">
        <p14:creationId xmlns:p14="http://schemas.microsoft.com/office/powerpoint/2010/main" val="1640475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p15="http://schemas.microsoft.com/office/powerpoint/2012/main">
      <p:transition spd="slow">
        <p:random/>
      </p:transition>
    </mc:Fallback>
  </mc:AlternateContent>
  <p:extLst>
    <p:ext uri="{DCECCB84-F9BA-43D5-87BE-67443E8EF086}">
      <p15:sldGuideLst xmlns:p15="http://schemas.microsoft.com/office/powerpoint/2012/main">
        <p15:guide id="1" orient="horz" pos="3772">
          <p15:clr>
            <a:srgbClr val="FBAE40"/>
          </p15:clr>
        </p15:guide>
        <p15:guide id="2" orient="horz" pos="8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efault - Title and Content" type="tx">
  <p:cSld name="Default - Title and Content">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0"/>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rm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156" name="Google Shape;156;p30"/>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40">
                <a:solidFill>
                  <a:srgbClr val="888888"/>
                </a:solidFill>
              </a:defRPr>
            </a:lvl1pPr>
            <a:lvl2pPr marL="0" lvl="1" indent="0" algn="r">
              <a:spcBef>
                <a:spcPts val="0"/>
              </a:spcBef>
              <a:buNone/>
              <a:defRPr sz="1440">
                <a:solidFill>
                  <a:srgbClr val="888888"/>
                </a:solidFill>
              </a:defRPr>
            </a:lvl2pPr>
            <a:lvl3pPr marL="0" lvl="2" indent="0" algn="r">
              <a:spcBef>
                <a:spcPts val="0"/>
              </a:spcBef>
              <a:buNone/>
              <a:defRPr sz="1440">
                <a:solidFill>
                  <a:srgbClr val="888888"/>
                </a:solidFill>
              </a:defRPr>
            </a:lvl3pPr>
            <a:lvl4pPr marL="0" lvl="3" indent="0" algn="r">
              <a:spcBef>
                <a:spcPts val="0"/>
              </a:spcBef>
              <a:buNone/>
              <a:defRPr sz="1440">
                <a:solidFill>
                  <a:srgbClr val="888888"/>
                </a:solidFill>
              </a:defRPr>
            </a:lvl4pPr>
            <a:lvl5pPr marL="0" lvl="4" indent="0" algn="r">
              <a:spcBef>
                <a:spcPts val="0"/>
              </a:spcBef>
              <a:buNone/>
              <a:defRPr sz="1440">
                <a:solidFill>
                  <a:srgbClr val="888888"/>
                </a:solidFill>
              </a:defRPr>
            </a:lvl5pPr>
            <a:lvl6pPr marL="0" lvl="5" indent="0" algn="r">
              <a:spcBef>
                <a:spcPts val="0"/>
              </a:spcBef>
              <a:buNone/>
              <a:defRPr sz="1440">
                <a:solidFill>
                  <a:srgbClr val="888888"/>
                </a:solidFill>
              </a:defRPr>
            </a:lvl6pPr>
            <a:lvl7pPr marL="0" lvl="6" indent="0" algn="r">
              <a:spcBef>
                <a:spcPts val="0"/>
              </a:spcBef>
              <a:buNone/>
              <a:defRPr sz="1440">
                <a:solidFill>
                  <a:srgbClr val="888888"/>
                </a:solidFill>
              </a:defRPr>
            </a:lvl7pPr>
            <a:lvl8pPr marL="0" lvl="7" indent="0" algn="r">
              <a:spcBef>
                <a:spcPts val="0"/>
              </a:spcBef>
              <a:buNone/>
              <a:defRPr sz="1440">
                <a:solidFill>
                  <a:srgbClr val="888888"/>
                </a:solidFill>
              </a:defRPr>
            </a:lvl8pPr>
            <a:lvl9pPr marL="0" lvl="8" indent="0" algn="r">
              <a:spcBef>
                <a:spcPts val="0"/>
              </a:spcBef>
              <a:buNone/>
              <a:defRPr sz="1440">
                <a:solidFill>
                  <a:srgbClr val="888888"/>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873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401747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ctrTitle"/>
          </p:nvPr>
        </p:nvSpPr>
        <p:spPr>
          <a:xfrm>
            <a:off x="4754880" y="2357120"/>
            <a:ext cx="8637271" cy="2905757"/>
          </a:xfrm>
        </p:spPr>
        <p:txBody>
          <a:bodyPr anchor="b">
            <a:normAutofit/>
          </a:bodyPr>
          <a:lstStyle>
            <a:lvl1pPr algn="r">
              <a:defRPr sz="5760">
                <a:effectLst/>
              </a:defRPr>
            </a:lvl1pPr>
          </a:lstStyle>
          <a:p>
            <a:r>
              <a:rPr lang="el"/>
              <a:t>Κάντε κλικ για να επεξεργαστείτε το στυλ τίτλου κύριου τίτλου</a:t>
            </a:r>
          </a:p>
        </p:txBody>
      </p:sp>
      <p:sp>
        <p:nvSpPr>
          <p:cNvPr id="3" name="Subtitle 2"/>
          <p:cNvSpPr>
            <a:spLocks noGrp="1"/>
          </p:cNvSpPr>
          <p:nvPr>
            <p:ph type="subTitle" idx="1"/>
          </p:nvPr>
        </p:nvSpPr>
        <p:spPr>
          <a:xfrm>
            <a:off x="4754880" y="5262879"/>
            <a:ext cx="8637271" cy="1686560"/>
          </a:xfrm>
        </p:spPr>
        <p:txBody>
          <a:bodyPr anchor="t">
            <a:normAutofit/>
          </a:bodyPr>
          <a:lstStyle>
            <a:lvl1pPr marL="0" indent="0" algn="r">
              <a:buNone/>
              <a:defRPr sz="2160" cap="all">
                <a:solidFill>
                  <a:schemeClr val="tx1"/>
                </a:solidFill>
              </a:defRPr>
            </a:lvl1pPr>
            <a:lvl2pPr marL="548618" indent="0" algn="ctr">
              <a:buNone/>
              <a:defRPr>
                <a:solidFill>
                  <a:schemeClr val="tx1">
                    <a:tint val="75000"/>
                  </a:schemeClr>
                </a:solidFill>
              </a:defRPr>
            </a:lvl2pPr>
            <a:lvl3pPr marL="1097236" indent="0" algn="ctr">
              <a:buNone/>
              <a:defRPr>
                <a:solidFill>
                  <a:schemeClr val="tx1">
                    <a:tint val="75000"/>
                  </a:schemeClr>
                </a:solidFill>
              </a:defRPr>
            </a:lvl3pPr>
            <a:lvl4pPr marL="1645854" indent="0" algn="ctr">
              <a:buNone/>
              <a:defRPr>
                <a:solidFill>
                  <a:schemeClr val="tx1">
                    <a:tint val="75000"/>
                  </a:schemeClr>
                </a:solidFill>
              </a:defRPr>
            </a:lvl4pPr>
            <a:lvl5pPr marL="2194472" indent="0" algn="ctr">
              <a:buNone/>
              <a:defRPr>
                <a:solidFill>
                  <a:schemeClr val="tx1">
                    <a:tint val="75000"/>
                  </a:schemeClr>
                </a:solidFill>
              </a:defRPr>
            </a:lvl5pPr>
            <a:lvl6pPr marL="2743091" indent="0" algn="ctr">
              <a:buNone/>
              <a:defRPr>
                <a:solidFill>
                  <a:schemeClr val="tx1">
                    <a:tint val="75000"/>
                  </a:schemeClr>
                </a:solidFill>
              </a:defRPr>
            </a:lvl6pPr>
            <a:lvl7pPr marL="3291708" indent="0" algn="ctr">
              <a:buNone/>
              <a:defRPr>
                <a:solidFill>
                  <a:schemeClr val="tx1">
                    <a:tint val="75000"/>
                  </a:schemeClr>
                </a:solidFill>
              </a:defRPr>
            </a:lvl7pPr>
            <a:lvl8pPr marL="3840326" indent="0" algn="ctr">
              <a:buNone/>
              <a:defRPr>
                <a:solidFill>
                  <a:schemeClr val="tx1">
                    <a:tint val="75000"/>
                  </a:schemeClr>
                </a:solidFill>
              </a:defRPr>
            </a:lvl8pPr>
            <a:lvl9pPr marL="4388945" indent="0" algn="ctr">
              <a:buNone/>
              <a:defRPr>
                <a:solidFill>
                  <a:schemeClr val="tx1">
                    <a:tint val="75000"/>
                  </a:schemeClr>
                </a:solidFill>
              </a:defRPr>
            </a:lvl9pPr>
          </a:lstStyle>
          <a:p>
            <a:r>
              <a:rPr lang="el"/>
              <a:t>Κάντε κλικ για να επεξεργαστείτε το στυλ υποτίτλων προτύπου</a:t>
            </a:r>
          </a:p>
        </p:txBody>
      </p:sp>
      <p:sp>
        <p:nvSpPr>
          <p:cNvPr id="4" name="Date Placeholder 3"/>
          <p:cNvSpPr>
            <a:spLocks noGrp="1"/>
          </p:cNvSpPr>
          <p:nvPr>
            <p:ph type="dt" sz="half" idx="10"/>
          </p:nvPr>
        </p:nvSpPr>
        <p:spPr>
          <a:xfrm>
            <a:off x="10719070" y="7044692"/>
            <a:ext cx="1920240" cy="453390"/>
          </a:xfrm>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a:xfrm>
            <a:off x="4754879" y="7044692"/>
            <a:ext cx="5872750" cy="453390"/>
          </a:xfrm>
        </p:spPr>
        <p:txBody>
          <a:bodyPr/>
          <a:lstStyle/>
          <a:p>
            <a:endParaRPr lang="en-US"/>
          </a:p>
        </p:txBody>
      </p:sp>
      <p:sp>
        <p:nvSpPr>
          <p:cNvPr id="6" name="Slide Number Placeholder 5"/>
          <p:cNvSpPr>
            <a:spLocks noGrp="1"/>
          </p:cNvSpPr>
          <p:nvPr>
            <p:ph type="sldNum" sz="quarter" idx="12"/>
          </p:nvPr>
        </p:nvSpPr>
        <p:spPr>
          <a:xfrm>
            <a:off x="12730750" y="7044692"/>
            <a:ext cx="661400" cy="453390"/>
          </a:xfrm>
        </p:spPr>
        <p:txBody>
          <a:bodyPr/>
          <a:lstStyle/>
          <a:p>
            <a:fld id="{D57F1E4F-1CFF-5643-939E-217C01CDF565}" type="slidenum">
              <a:rPr lang="en-US" smtClean="0"/>
              <a:pPr/>
              <a:t>‹#›</a:t>
            </a:fld>
            <a:endParaRPr lang="en-US"/>
          </a:p>
        </p:txBody>
      </p:sp>
      <p:sp>
        <p:nvSpPr>
          <p:cNvPr id="8" name="Footer Placeholder 4">
            <a:extLst>
              <a:ext uri="{FF2B5EF4-FFF2-40B4-BE49-F238E27FC236}">
                <a16:creationId xmlns:a16="http://schemas.microsoft.com/office/drawing/2014/main" id="{B4F9AA3E-8994-6319-867E-251A876B7E50}"/>
              </a:ext>
            </a:extLst>
          </p:cNvPr>
          <p:cNvSpPr txBox="1">
            <a:spLocks/>
          </p:cNvSpPr>
          <p:nvPr userDrawn="1"/>
        </p:nvSpPr>
        <p:spPr>
          <a:xfrm>
            <a:off x="582932" y="76227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166497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p:txBody>
          <a:bodyPr anchor="ct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19C9CA7B-DFD4-44B5-8C60-D14B8CD1FB59}" type="datetimeFigureOut">
              <a:rPr lang="en-US" smtClean="0"/>
              <a:t>16/02/2026</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Footer Placeholder 4">
            <a:extLst>
              <a:ext uri="{FF2B5EF4-FFF2-40B4-BE49-F238E27FC236}">
                <a16:creationId xmlns:a16="http://schemas.microsoft.com/office/drawing/2014/main" id="{98A94BFD-21E7-CB66-CBC4-25188B432BE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184385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C058-0FC2-671B-B904-3EFDD962027B}"/>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6C6A617C-018B-C58D-49A8-DB9FC6A5559B}"/>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EFEDB5F5-ECF7-8703-26D8-219C3CEEF7BC}"/>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3E35B227-CDAF-07DD-CB26-0E61D9672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8AC7FB-2D62-1B75-73A6-F8A92DF3ED38}"/>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11636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3970297"/>
            <a:ext cx="12157712" cy="1762560"/>
          </a:xfrm>
        </p:spPr>
        <p:txBody>
          <a:bodyPr anchor="b"/>
          <a:lstStyle>
            <a:lvl1pPr algn="l">
              <a:defRPr sz="4800" b="0" cap="all"/>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Footer Placeholder 4">
            <a:extLst>
              <a:ext uri="{FF2B5EF4-FFF2-40B4-BE49-F238E27FC236}">
                <a16:creationId xmlns:a16="http://schemas.microsoft.com/office/drawing/2014/main" id="{CD1F462C-56AC-A212-BBF4-A934EA760E7B}"/>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978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Content Placeholder 2"/>
          <p:cNvSpPr>
            <a:spLocks noGrp="1"/>
          </p:cNvSpPr>
          <p:nvPr>
            <p:ph sz="half" idx="1"/>
          </p:nvPr>
        </p:nvSpPr>
        <p:spPr>
          <a:xfrm>
            <a:off x="822962" y="2570480"/>
            <a:ext cx="5994401" cy="4378961"/>
          </a:xfrm>
        </p:spPr>
        <p:txBody>
          <a:bodyPr>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Content Placeholder 3"/>
          <p:cNvSpPr>
            <a:spLocks noGrp="1"/>
          </p:cNvSpPr>
          <p:nvPr>
            <p:ph sz="half" idx="2"/>
          </p:nvPr>
        </p:nvSpPr>
        <p:spPr>
          <a:xfrm>
            <a:off x="6986274" y="2570482"/>
            <a:ext cx="5994398" cy="4378960"/>
          </a:xfrm>
        </p:spPr>
        <p:txBody>
          <a:bodyPr>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e Placeholder 4"/>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9" name="Footer Placeholder 4">
            <a:extLst>
              <a:ext uri="{FF2B5EF4-FFF2-40B4-BE49-F238E27FC236}">
                <a16:creationId xmlns:a16="http://schemas.microsoft.com/office/drawing/2014/main" id="{E2AF736B-94CE-F413-EB55-58BB7A8F3FC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187684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1168405" y="2661921"/>
            <a:ext cx="5650865"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822963" y="3444241"/>
            <a:ext cx="5996308" cy="3505198"/>
          </a:xfrm>
        </p:spPr>
        <p:txBody>
          <a:bodyPr anchor="t">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7315205" y="2672081"/>
            <a:ext cx="5667376"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6988181" y="3444241"/>
            <a:ext cx="5994401" cy="3505198"/>
          </a:xfrm>
        </p:spPr>
        <p:txBody>
          <a:bodyPr anchor="t">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Footer Placeholder 4">
            <a:extLst>
              <a:ext uri="{FF2B5EF4-FFF2-40B4-BE49-F238E27FC236}">
                <a16:creationId xmlns:a16="http://schemas.microsoft.com/office/drawing/2014/main" id="{E0FD1AE7-8DB5-A42F-18FC-95F60D48457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21832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Date Placeholder 2"/>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
        <p:nvSpPr>
          <p:cNvPr id="7" name="Footer Placeholder 4">
            <a:extLst>
              <a:ext uri="{FF2B5EF4-FFF2-40B4-BE49-F238E27FC236}">
                <a16:creationId xmlns:a16="http://schemas.microsoft.com/office/drawing/2014/main" id="{56C7372C-EF0B-1FA1-5791-C2040AD53DA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153935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
        <p:nvSpPr>
          <p:cNvPr id="6" name="Footer Placeholder 4">
            <a:extLst>
              <a:ext uri="{FF2B5EF4-FFF2-40B4-BE49-F238E27FC236}">
                <a16:creationId xmlns:a16="http://schemas.microsoft.com/office/drawing/2014/main" id="{F0CF27BB-3444-D857-22A4-D6390530BD67}"/>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274274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2489200"/>
            <a:ext cx="4417062" cy="1645920"/>
          </a:xfrm>
        </p:spPr>
        <p:txBody>
          <a:bodyPr anchor="b">
            <a:normAutofit/>
          </a:bodyPr>
          <a:lstStyle>
            <a:lvl1pPr algn="l">
              <a:defRPr sz="2880" b="0"/>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 Placeholder 3"/>
          <p:cNvSpPr>
            <a:spLocks noGrp="1"/>
          </p:cNvSpPr>
          <p:nvPr>
            <p:ph type="body" sz="half" idx="2"/>
          </p:nvPr>
        </p:nvSpPr>
        <p:spPr>
          <a:xfrm>
            <a:off x="822962" y="4135120"/>
            <a:ext cx="4417062" cy="2194560"/>
          </a:xfrm>
        </p:spPr>
        <p:txBody>
          <a:bodyPr anchor="t">
            <a:normAutofit/>
          </a:bodyPr>
          <a:lstStyle>
            <a:lvl1pPr marL="0" indent="0">
              <a:buNone/>
              <a:defRPr sz="192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9" name="Footer Placeholder 4">
            <a:extLst>
              <a:ext uri="{FF2B5EF4-FFF2-40B4-BE49-F238E27FC236}">
                <a16:creationId xmlns:a16="http://schemas.microsoft.com/office/drawing/2014/main" id="{C0A9F6BA-BA82-8F3F-56A8-65A48973713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203516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l"/>
              <a:t>Κάντε κλικ για να επεξεργαστείτε το στυλ τίτλου κύριου τίτλου</a:t>
            </a:r>
          </a:p>
        </p:txBody>
      </p:sp>
      <p:sp>
        <p:nvSpPr>
          <p:cNvPr id="14" name="Picture Placeholder 2"/>
          <p:cNvSpPr>
            <a:spLocks noGrp="1" noChangeAspect="1"/>
          </p:cNvSpPr>
          <p:nvPr>
            <p:ph type="pic" idx="1"/>
          </p:nvPr>
        </p:nvSpPr>
        <p:spPr>
          <a:xfrm>
            <a:off x="9043505"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l"/>
              <a:t>Κάντε κλικ στο εικονίδιο για να προσθέσετε εικόνα</a:t>
            </a:r>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3" name="Footer Placeholder 4">
            <a:extLst>
              <a:ext uri="{FF2B5EF4-FFF2-40B4-BE49-F238E27FC236}">
                <a16:creationId xmlns:a16="http://schemas.microsoft.com/office/drawing/2014/main" id="{777A31AB-B28A-4A47-CD84-79D531C7AA8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434989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5679438"/>
            <a:ext cx="12157712" cy="680086"/>
          </a:xfrm>
        </p:spPr>
        <p:txBody>
          <a:bodyPr anchor="b">
            <a:normAutofit/>
          </a:bodyPr>
          <a:lstStyle>
            <a:lvl1pPr algn="l">
              <a:defRPr sz="2880" b="0"/>
            </a:lvl1pPr>
          </a:lstStyle>
          <a:p>
            <a:r>
              <a:rPr lang="el"/>
              <a:t>Κάντε κλικ για να επεξεργαστείτε το στυλ τίτλου κύριου τίτλου</a:t>
            </a:r>
          </a:p>
        </p:txBody>
      </p:sp>
      <p:sp>
        <p:nvSpPr>
          <p:cNvPr id="3" name="Picture Placeholder 2"/>
          <p:cNvSpPr>
            <a:spLocks noGrp="1" noChangeAspect="1"/>
          </p:cNvSpPr>
          <p:nvPr>
            <p:ph type="pic" idx="1"/>
          </p:nvPr>
        </p:nvSpPr>
        <p:spPr>
          <a:xfrm>
            <a:off x="1645922" y="1118536"/>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l"/>
              <a:t>Κάντε κλικ στο εικονίδιο για να προσθέσετε εικόνα</a:t>
            </a:r>
          </a:p>
        </p:txBody>
      </p:sp>
      <p:sp>
        <p:nvSpPr>
          <p:cNvPr id="4" name="Text Placeholder 3"/>
          <p:cNvSpPr>
            <a:spLocks noGrp="1"/>
          </p:cNvSpPr>
          <p:nvPr>
            <p:ph type="body" sz="half" idx="2"/>
          </p:nvPr>
        </p:nvSpPr>
        <p:spPr>
          <a:xfrm>
            <a:off x="822962" y="6359524"/>
            <a:ext cx="12157712" cy="592454"/>
          </a:xfrm>
        </p:spPr>
        <p:txBody>
          <a:bodyPr anchor="t">
            <a:normAutofit/>
          </a:bodyPr>
          <a:lstStyle>
            <a:lvl1pPr marL="0" indent="0">
              <a:buNone/>
              <a:defRPr sz="168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9" name="Footer Placeholder 4">
            <a:extLst>
              <a:ext uri="{FF2B5EF4-FFF2-40B4-BE49-F238E27FC236}">
                <a16:creationId xmlns:a16="http://schemas.microsoft.com/office/drawing/2014/main" id="{1480FBF9-F0F8-CE9F-1B69-366FDEE7C3D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8571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749039"/>
          </a:xfrm>
        </p:spPr>
        <p:txBody>
          <a:bodyPr anchor="ctr">
            <a:normAutofit/>
          </a:bodyPr>
          <a:lstStyle>
            <a:lvl1pPr algn="l">
              <a:defRPr sz="3840" b="0" cap="none"/>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Footer Placeholder 4">
            <a:extLst>
              <a:ext uri="{FF2B5EF4-FFF2-40B4-BE49-F238E27FC236}">
                <a16:creationId xmlns:a16="http://schemas.microsoft.com/office/drawing/2014/main" id="{9FF0ECA8-FB9E-0B49-D99A-ED1EE4ED952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41195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l" sz="960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l" sz="960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l"/>
              <a:t>Κάντε κλικ για να επεξεργαστείτε το στυλ τίτλου κύριου τίτλου</a:t>
            </a:r>
          </a:p>
        </p:txBody>
      </p:sp>
      <p:sp>
        <p:nvSpPr>
          <p:cNvPr id="10" name="Text Placeholder 9"/>
          <p:cNvSpPr>
            <a:spLocks noGrp="1"/>
          </p:cNvSpPr>
          <p:nvPr>
            <p:ph type="body" sz="quarter" idx="13"/>
          </p:nvPr>
        </p:nvSpPr>
        <p:spPr>
          <a:xfrm>
            <a:off x="1317451" y="4023360"/>
            <a:ext cx="11207021" cy="457200"/>
          </a:xfrm>
        </p:spPr>
        <p:txBody>
          <a:bodyPr anchor="ctr"/>
          <a:lstStyle>
            <a:lvl1pPr marL="0" indent="0">
              <a:buFontTx/>
              <a:buNone/>
              <a:defRPr/>
            </a:lvl1pPr>
            <a:lvl2pPr marL="548618" indent="0">
              <a:buFontTx/>
              <a:buNone/>
              <a:defRPr/>
            </a:lvl2pPr>
            <a:lvl3pPr marL="1097236" indent="0">
              <a:buFontTx/>
              <a:buNone/>
              <a:defRPr/>
            </a:lvl3pPr>
            <a:lvl4pPr marL="1645854" indent="0">
              <a:buFontTx/>
              <a:buNone/>
              <a:defRPr/>
            </a:lvl4pPr>
            <a:lvl5pPr marL="2194472" indent="0">
              <a:buFontTx/>
              <a:buNone/>
              <a:defRPr/>
            </a:lvl5pPr>
          </a:lstStyle>
          <a:p>
            <a:pPr lvl="0"/>
            <a:r>
              <a:rPr lang="el"/>
              <a:t>Κάντε κλικ για να επεξεργαστείτε τα στυλ κειμένου προτύπου</a:t>
            </a:r>
          </a:p>
        </p:txBody>
      </p:sp>
      <p:sp>
        <p:nvSpPr>
          <p:cNvPr id="3" name="Text Placeholder 2"/>
          <p:cNvSpPr>
            <a:spLocks noGrp="1"/>
          </p:cNvSpPr>
          <p:nvPr>
            <p:ph type="body" idx="1"/>
          </p:nvPr>
        </p:nvSpPr>
        <p:spPr>
          <a:xfrm>
            <a:off x="824960" y="5212080"/>
            <a:ext cx="12182840"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1720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p:transition spd="slow">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8887-D577-512C-0210-44700D1C70B0}"/>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D62A1AB6-C5C1-F823-D8A8-7C3F8075AF03}"/>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0A2B60F4-2CAF-CDB4-DDF3-6D9F955B2D20}"/>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620EDFFA-64C1-BAB4-5FF7-CFFB129446DC}"/>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6" name="Footer Placeholder 5">
            <a:extLst>
              <a:ext uri="{FF2B5EF4-FFF2-40B4-BE49-F238E27FC236}">
                <a16:creationId xmlns:a16="http://schemas.microsoft.com/office/drawing/2014/main" id="{81D727C6-434D-A8ED-BD62-A9A4A18EE0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0260DE-E09A-D5B2-88D3-518041A9E0FA}"/>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69524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4" y="3970297"/>
            <a:ext cx="12157710" cy="1762560"/>
          </a:xfrm>
        </p:spPr>
        <p:txBody>
          <a:bodyPr anchor="b">
            <a:normAutofit/>
          </a:bodyPr>
          <a:lstStyle>
            <a:lvl1pPr algn="l">
              <a:defRPr sz="3840" b="0" cap="none"/>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265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p:transition spd="slow">
        <p:random/>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l" sz="960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l" sz="960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l"/>
              <a:t>Κάντε κλικ για να επεξεργαστείτε το στυλ τίτλου κύριου τίτλου</a:t>
            </a:r>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l"/>
              <a:t>Κάντε κλικ για να επεξεργαστείτε τα στυλ κειμένου προτύπου</a:t>
            </a:r>
          </a:p>
        </p:txBody>
      </p:sp>
      <p:sp>
        <p:nvSpPr>
          <p:cNvPr id="3" name="Text Placeholder 2"/>
          <p:cNvSpPr>
            <a:spLocks noGrp="1"/>
          </p:cNvSpPr>
          <p:nvPr>
            <p:ph type="body" idx="1"/>
          </p:nvPr>
        </p:nvSpPr>
        <p:spPr>
          <a:xfrm>
            <a:off x="822960" y="5730240"/>
            <a:ext cx="12162523" cy="121920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 name="Footer Placeholder 4">
            <a:extLst>
              <a:ext uri="{FF2B5EF4-FFF2-40B4-BE49-F238E27FC236}">
                <a16:creationId xmlns:a16="http://schemas.microsoft.com/office/drawing/2014/main" id="{F2EA3046-43F3-1247-C0CA-D5EE5B8FD99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1170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291839"/>
          </a:xfrm>
        </p:spPr>
        <p:txBody>
          <a:bodyPr vert="horz" lIns="91440" tIns="45720" rIns="91440" bIns="45720" rtlCol="0" anchor="ctr">
            <a:normAutofit/>
          </a:bodyPr>
          <a:lstStyle>
            <a:lvl1pPr>
              <a:defRPr lang="en-US" b="0" dirty="0"/>
            </a:lvl1pPr>
          </a:lstStyle>
          <a:p>
            <a:pPr marL="0" lvl="0"/>
            <a:r>
              <a:rPr lang="el"/>
              <a:t>Κάντε κλικ για να επεξεργαστείτε το στυλ τίτλου κύριου τίτλου</a:t>
            </a:r>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l"/>
              <a:t>Κάντε κλικ για να επεξεργαστείτε τα στυλ κειμένου προτύπου</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7" name="Footer Placeholder 4">
            <a:extLst>
              <a:ext uri="{FF2B5EF4-FFF2-40B4-BE49-F238E27FC236}">
                <a16:creationId xmlns:a16="http://schemas.microsoft.com/office/drawing/2014/main" id="{4639EBB5-1F11-949F-8B92-D48FA5B80A94}"/>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8780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8" name="Title 1"/>
          <p:cNvSpPr>
            <a:spLocks noGrp="1"/>
          </p:cNvSpPr>
          <p:nvPr>
            <p:ph type="title"/>
          </p:nvPr>
        </p:nvSpPr>
        <p:spPr>
          <a:xfrm>
            <a:off x="822963" y="731522"/>
            <a:ext cx="12157710" cy="1747520"/>
          </a:xfrm>
        </p:spPr>
        <p:txBody>
          <a:bodyPr/>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p:txBody>
          <a:bodyPr vert="eaVert" ancho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 name="Footer Placeholder 4">
            <a:extLst>
              <a:ext uri="{FF2B5EF4-FFF2-40B4-BE49-F238E27FC236}">
                <a16:creationId xmlns:a16="http://schemas.microsoft.com/office/drawing/2014/main" id="{DDE47C38-F796-8730-6362-6246E0CF30C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32526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Vertical Title 1"/>
          <p:cNvSpPr>
            <a:spLocks noGrp="1"/>
          </p:cNvSpPr>
          <p:nvPr>
            <p:ph type="title" orient="vert"/>
          </p:nvPr>
        </p:nvSpPr>
        <p:spPr>
          <a:xfrm>
            <a:off x="10390410" y="731521"/>
            <a:ext cx="2590262" cy="6217921"/>
          </a:xfrm>
        </p:spPr>
        <p:txBody>
          <a:bodyPr vert="eaVert"/>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Footer Placeholder 4">
            <a:extLst>
              <a:ext uri="{FF2B5EF4-FFF2-40B4-BE49-F238E27FC236}">
                <a16:creationId xmlns:a16="http://schemas.microsoft.com/office/drawing/2014/main" id="{7F8AFADC-3C60-D316-C2BA-2942B82D055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 sz="1200"/>
              <a:t>CSP002: Ανθρώπινοι παράγοντες στην ασφάλεια στον κυβερνοχώρο</a:t>
            </a:r>
          </a:p>
        </p:txBody>
      </p:sp>
    </p:spTree>
    <p:extLst>
      <p:ext uri="{BB962C8B-B14F-4D97-AF65-F5344CB8AC3E}">
        <p14:creationId xmlns:p14="http://schemas.microsoft.com/office/powerpoint/2010/main" val="21625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9"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4"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18" indent="0" algn="ctr">
              <a:buNone/>
              <a:defRPr sz="2880"/>
            </a:lvl2pPr>
            <a:lvl3pPr marL="1097236" indent="0" algn="ctr">
              <a:buNone/>
              <a:defRPr sz="2880"/>
            </a:lvl3pPr>
            <a:lvl4pPr marL="1645854" indent="0" algn="ctr">
              <a:buNone/>
              <a:defRPr sz="2400"/>
            </a:lvl4pPr>
            <a:lvl5pPr marL="2194472" indent="0" algn="ctr">
              <a:buNone/>
              <a:defRPr sz="2400"/>
            </a:lvl5pPr>
            <a:lvl6pPr marL="2743091" indent="0" algn="ctr">
              <a:buNone/>
              <a:defRPr sz="2400"/>
            </a:lvl6pPr>
            <a:lvl7pPr marL="3291708" indent="0" algn="ctr">
              <a:buNone/>
              <a:defRPr sz="2400"/>
            </a:lvl7pPr>
            <a:lvl8pPr marL="3840326" indent="0" algn="ctr">
              <a:buNone/>
              <a:defRPr sz="2400"/>
            </a:lvl8pPr>
            <a:lvl9pPr marL="4388945"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0"/>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30" y="4048218"/>
            <a:ext cx="5188111" cy="1210711"/>
          </a:xfrm>
        </p:spPr>
        <p:txBody>
          <a:bodyPr lIns="91440" rIns="91440">
            <a:noAutofit/>
          </a:bodyPr>
          <a:lstStyle>
            <a:lvl1pPr marL="0" indent="0">
              <a:buNone/>
              <a:defRPr sz="7200" b="1">
                <a:solidFill>
                  <a:schemeClr val="tx2"/>
                </a:solidFill>
              </a:defRPr>
            </a:lvl1pPr>
            <a:lvl2pPr marL="241392" indent="0">
              <a:buNone/>
              <a:defRPr/>
            </a:lvl2pPr>
            <a:lvl3pPr marL="460840" indent="0">
              <a:buNone/>
              <a:defRPr/>
            </a:lvl3pPr>
            <a:lvl4pPr marL="680287" indent="0">
              <a:buNone/>
              <a:defRPr/>
            </a:lvl4pPr>
            <a:lvl5pPr marL="899734"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121192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asvg="http://schemas.microsoft.com/office/drawing/2016/SVG/main">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F93E2F6-6E01-074D-214D-F4BB3D4FC549}"/>
              </a:ext>
            </a:extLst>
          </p:cNvPr>
          <p:cNvSpPr>
            <a:spLocks noGrp="1"/>
          </p:cNvSpPr>
          <p:nvPr>
            <p:ph type="ftr" sz="quarter" idx="3"/>
          </p:nvPr>
        </p:nvSpPr>
        <p:spPr>
          <a:xfrm>
            <a:off x="582932" y="764556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845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5" y="2692"/>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3" y="2015061"/>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1"/>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71" indent="-329171">
              <a:buFont typeface="Courier New" panose="02070309020205020404" pitchFamily="49" charset="0"/>
              <a:buChar char="o"/>
              <a:defRPr sz="1440">
                <a:solidFill>
                  <a:schemeClr val="bg1"/>
                </a:solidFill>
              </a:defRPr>
            </a:lvl2pPr>
            <a:lvl3pPr marL="329171" indent="-329171">
              <a:buFont typeface="Courier New" panose="02070309020205020404" pitchFamily="49" charset="0"/>
              <a:buChar char="o"/>
              <a:defRPr sz="1260">
                <a:solidFill>
                  <a:schemeClr val="bg1"/>
                </a:solidFill>
              </a:defRPr>
            </a:lvl3pPr>
            <a:lvl4pPr marL="329171" indent="-329171">
              <a:buFont typeface="Courier New" panose="02070309020205020404" pitchFamily="49" charset="0"/>
              <a:buChar char="o"/>
              <a:defRPr sz="1260">
                <a:solidFill>
                  <a:schemeClr val="bg1"/>
                </a:solidFill>
              </a:defRPr>
            </a:lvl4pPr>
            <a:lvl5pPr marL="329171" indent="-329171">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sp>
        <p:nvSpPr>
          <p:cNvPr id="3" name="Footer Placeholder 4">
            <a:extLst>
              <a:ext uri="{FF2B5EF4-FFF2-40B4-BE49-F238E27FC236}">
                <a16:creationId xmlns:a16="http://schemas.microsoft.com/office/drawing/2014/main" id="{31CEEB38-E49F-2ABF-854A-89C80999A07F}"/>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324484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asvg="http://schemas.microsoft.com/office/drawing/2016/SVG/main">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1" y="659130"/>
            <a:ext cx="12593420" cy="973066"/>
          </a:xfrm>
          <a:prstGeom prst="rect">
            <a:avLst/>
          </a:prstGeom>
        </p:spPr>
        <p:txBody>
          <a:bodyPr lIns="0" tIns="0" rIns="0" bIns="0"/>
          <a:lstStyle>
            <a:lvl1pPr marL="0" marR="0" indent="0" algn="l" defTabSz="1097236"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l"/>
              <a:t>ΕΝΔΙΆΜΕΣΗ ΔΙΑΦΆΝΕΙΑ</a:t>
            </a:r>
          </a:p>
          <a:p>
            <a:pPr lvl="0"/>
            <a:r>
              <a:rPr lang="el"/>
              <a:t>ΣΕ ΔΎΟ ΓΡΑΜΜΈΣ ΕΆΝ ΕΊΝΑΙ ΑΠΑΡΑΊΤΗΤΟ</a:t>
            </a:r>
            <a:endParaRPr lang="en-US"/>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887" marR="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04" indent="-342887">
              <a:buClr>
                <a:srgbClr val="4FBFD3"/>
              </a:buClr>
              <a:buFont typeface="Wingdings" panose="05000000000000000000" pitchFamily="2" charset="2"/>
              <a:buChar char="§"/>
              <a:defRPr sz="2160" baseline="0">
                <a:solidFill>
                  <a:srgbClr val="332B60"/>
                </a:solidFill>
              </a:defRPr>
            </a:lvl2pPr>
            <a:lvl3pPr marL="144012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163" indent="-274309">
              <a:buClr>
                <a:srgbClr val="4FBFD3"/>
              </a:buClr>
              <a:buFont typeface="Wingdings" panose="05000000000000000000" pitchFamily="2" charset="2"/>
              <a:buChar char="§"/>
              <a:defRPr sz="2160">
                <a:solidFill>
                  <a:srgbClr val="332B60"/>
                </a:solidFill>
              </a:defRPr>
            </a:lvl4pPr>
            <a:lvl5pPr marL="246878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513" marR="0" indent="0"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l"/>
              <a:t>Vivamus hendrerit. Proin dapibus. Praesent ultrice ces nulla sit amet lacus.</a:t>
            </a:r>
          </a:p>
          <a:p>
            <a:pPr lvl="1"/>
            <a:r>
              <a:rPr lang="el" err="1"/>
              <a:t>Ut vitae nunc non pede tristique sagittis. Aliquam imperdiet elit vel justo. Quisque porttitor imperiandiet qua.</a:t>
            </a:r>
          </a:p>
          <a:p>
            <a:pPr lvl="2"/>
            <a:r>
              <a:rPr lang="el" err="1"/>
              <a:t>Phasellus vel lectus at orci ornare ultrices. Viva etmus justo est, vulputate eu.</a:t>
            </a:r>
          </a:p>
          <a:p>
            <a:pPr lvl="3"/>
            <a:r>
              <a:rPr lang="el" err="1"/>
              <a:t>Phasellus vel lectus at orci ornare ultrices. Viva etmus justo est, vulputate eu.</a:t>
            </a:r>
          </a:p>
          <a:p>
            <a:pPr lvl="4"/>
            <a:r>
              <a:rPr lang="el" err="1"/>
              <a:t>Phasellus vel lectus at orci ornare ultrices. Viva etmus justo est, vulputate eu.</a:t>
            </a:r>
          </a:p>
          <a:p>
            <a:pPr lvl="0"/>
            <a:r>
              <a:rPr lang="el" err="1"/>
              <a:t>Sed semper augue.</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l" err="1"/>
              <a:t>Sed semper augue.</a:t>
            </a:r>
          </a:p>
          <a:p>
            <a:pPr lvl="0"/>
            <a:endParaRPr lang="et-EE"/>
          </a:p>
        </p:txBody>
      </p:sp>
      <p:sp>
        <p:nvSpPr>
          <p:cNvPr id="2" name="Footer Placeholder 4">
            <a:extLst>
              <a:ext uri="{FF2B5EF4-FFF2-40B4-BE49-F238E27FC236}">
                <a16:creationId xmlns:a16="http://schemas.microsoft.com/office/drawing/2014/main" id="{190E65A6-C495-50E8-55C2-FA884E01FE6C}"/>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4346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p15="http://schemas.microsoft.com/office/powerpoint/2012/main">
      <p:transition spd="slow">
        <p:random/>
      </p:transition>
    </mc:Fallback>
  </mc:AlternateContent>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4">
            <a:extLst>
              <a:ext uri="{FF2B5EF4-FFF2-40B4-BE49-F238E27FC236}">
                <a16:creationId xmlns:a16="http://schemas.microsoft.com/office/drawing/2014/main" id="{9D392779-C060-7642-1C48-0BF9C123C84A}"/>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358156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1E3A-5675-F3E6-BF74-8E74550D009C}"/>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172800C7-B31F-8176-5C2D-3AC5733E65C5}"/>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7A7AAF5C-3C96-1800-229D-9192266969D9}"/>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33C05E79-5919-7081-59C5-CC9A414CDF34}"/>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04E9D69E-FEF8-8C3A-0622-A99B1E9F91D8}"/>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3E509C34-9102-BF73-5A93-BA57626581BB}"/>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8" name="Footer Placeholder 7">
            <a:extLst>
              <a:ext uri="{FF2B5EF4-FFF2-40B4-BE49-F238E27FC236}">
                <a16:creationId xmlns:a16="http://schemas.microsoft.com/office/drawing/2014/main" id="{70836266-BA72-E471-41E9-F9985D953C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C71A6D-DC68-73B3-55DF-BEE6786082EF}"/>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425183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77559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304640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l"/>
              <a:t>ΕΝΔΙΆΜΕΣΗ ΔΙΑΦΆΝΕΙΑ</a:t>
            </a:r>
          </a:p>
          <a:p>
            <a:pPr lvl="0"/>
            <a:r>
              <a:rPr lang="el"/>
              <a:t>ΣΕ ΔΎΟ ΓΡΑΜΜΈΣ ΕΆΝ ΕΊΝΑΙ ΑΠΑΡΑΊΤΗΤΟ</a:t>
            </a:r>
            <a:endParaRPr lang="en-US"/>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2"/>
            <a:endParaRPr lang="et-EE"/>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13DFFC54-6FC9-84DC-DDCF-AF1D09D650C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Tree>
    <p:extLst>
      <p:ext uri="{BB962C8B-B14F-4D97-AF65-F5344CB8AC3E}">
        <p14:creationId xmlns:p14="http://schemas.microsoft.com/office/powerpoint/2010/main" val="101327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p15="http://schemas.microsoft.com/office/powerpoint/2012/main">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08E3-C097-C498-D89B-D2789C201965}"/>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9F6F0BAE-3E79-9C24-AA57-B6688D2369E8}"/>
              </a:ext>
            </a:extLst>
          </p:cNvPr>
          <p:cNvSpPr>
            <a:spLocks noGrp="1"/>
          </p:cNvSpPr>
          <p:nvPr>
            <p:ph type="dt" sz="half" idx="10"/>
          </p:nvPr>
        </p:nvSpPr>
        <p:spPr/>
        <p:txBody>
          <a:bodyPr/>
          <a:lstStyle/>
          <a:p>
            <a:fld id="{DC2CFD6E-5806-4218-9D0D-74F5D854B3B6}" type="datetimeFigureOut">
              <a:rPr lang="en-GB" smtClean="0"/>
              <a:t>16/02/2026</a:t>
            </a:fld>
            <a:endParaRPr lang="en-GB"/>
          </a:p>
        </p:txBody>
      </p:sp>
      <p:sp>
        <p:nvSpPr>
          <p:cNvPr id="4" name="Footer Placeholder 3">
            <a:extLst>
              <a:ext uri="{FF2B5EF4-FFF2-40B4-BE49-F238E27FC236}">
                <a16:creationId xmlns:a16="http://schemas.microsoft.com/office/drawing/2014/main" id="{00C570B5-DABF-6682-1981-7CCC34C0CC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E06F5-5B8A-C5F8-5A14-BBA3B137F619}"/>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6807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1DC5D-3FD1-86C2-0BA3-E130FEF3459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4BD037A8-C33C-4A9D-757D-1E8FCDF8B25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7FB90FFA-2558-F107-AE37-E9E66F87E19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DC2CFD6E-5806-4218-9D0D-74F5D854B3B6}" type="datetimeFigureOut">
              <a:rPr lang="en-GB" smtClean="0"/>
              <a:t>16/02/2026</a:t>
            </a:fld>
            <a:endParaRPr lang="en-GB"/>
          </a:p>
        </p:txBody>
      </p:sp>
      <p:sp>
        <p:nvSpPr>
          <p:cNvPr id="5" name="Footer Placeholder 4">
            <a:extLst>
              <a:ext uri="{FF2B5EF4-FFF2-40B4-BE49-F238E27FC236}">
                <a16:creationId xmlns:a16="http://schemas.microsoft.com/office/drawing/2014/main" id="{DBED0180-C7E7-E293-25C4-46C341094DD7}"/>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AFAEDB-0CFD-C595-5DBF-43F9391D4F0A}"/>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0E2AD4BF-1433-4114-B58C-C72F9D0F0BFD}" type="slidenum">
              <a:rPr lang="en-GB" smtClean="0"/>
              <a:t>‹#›</a:t>
            </a:fld>
            <a:endParaRPr lang="en-GB"/>
          </a:p>
        </p:txBody>
      </p:sp>
      <p:grpSp>
        <p:nvGrpSpPr>
          <p:cNvPr id="8" name="Group 7">
            <a:extLst>
              <a:ext uri="{FF2B5EF4-FFF2-40B4-BE49-F238E27FC236}">
                <a16:creationId xmlns:a16="http://schemas.microsoft.com/office/drawing/2014/main" id="{5BFD19F8-8A65-92E9-A66D-E27D674283E0}"/>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2CBD5499-9159-D8F6-1AF5-CAD24C451A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D1502220-F8CD-5C23-7A38-7F7FF140A58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9469731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smtClean="0"/>
              <a:t>16.02.2026</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smtClean="0"/>
              <a:t>‹#›</a:t>
            </a:fld>
            <a:endParaRPr lang="nb-NO"/>
          </a:p>
        </p:txBody>
      </p:sp>
      <p:grpSp>
        <p:nvGrpSpPr>
          <p:cNvPr id="8" name="Group 7">
            <a:extLst>
              <a:ext uri="{FF2B5EF4-FFF2-40B4-BE49-F238E27FC236}">
                <a16:creationId xmlns:a16="http://schemas.microsoft.com/office/drawing/2014/main" id="{B84D3334-42E5-FF30-5C76-03A5D7CCA9DB}"/>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27AC1C5-7779-7D29-4548-E4332AE5E09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162137-E8BB-DCA4-81E2-F3676A6AEC1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483422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hf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AC592-FDF4-47BC-B418-212A1F4C2546}"/>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18680D07-91E1-4765-BD8B-6E83080CFDBA}"/>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C5EC1719-CF1A-4712-9082-2CCF8587E442}"/>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3E2975-F5FD-4A7E-94F6-C16B50FB5A5E}" type="datetimeFigureOut">
              <a:rPr lang="nb-NO" smtClean="0"/>
              <a:t>16.02.2026</a:t>
            </a:fld>
            <a:endParaRPr lang="nb-NO"/>
          </a:p>
        </p:txBody>
      </p:sp>
      <p:sp>
        <p:nvSpPr>
          <p:cNvPr id="5" name="Footer Placeholder 4">
            <a:extLst>
              <a:ext uri="{FF2B5EF4-FFF2-40B4-BE49-F238E27FC236}">
                <a16:creationId xmlns:a16="http://schemas.microsoft.com/office/drawing/2014/main" id="{BB52A7D0-9ADC-4EF3-9304-244F8C5AB15E}"/>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2E56D447-48D7-40C3-BF48-C1C51866CAA6}"/>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pPr/>
              <a:t>‹#›</a:t>
            </a:fld>
            <a:endParaRPr lang="en-GB"/>
          </a:p>
        </p:txBody>
      </p:sp>
      <p:grpSp>
        <p:nvGrpSpPr>
          <p:cNvPr id="8" name="Group 7">
            <a:extLst>
              <a:ext uri="{FF2B5EF4-FFF2-40B4-BE49-F238E27FC236}">
                <a16:creationId xmlns:a16="http://schemas.microsoft.com/office/drawing/2014/main" id="{83FF9C3C-3A6A-852D-5E00-9929A25C61C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5F88186-09BA-0CD1-3737-A5BCC7E61B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724FF7CF-69D4-06F4-2631-6005F41FB04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235286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1E51A-BBC2-FADB-2EDA-31F0334E278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07819712-CDF2-C2D6-A22C-1ACA4ECF555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84DC14A7-B915-E8F7-FB6F-ADAC440515C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1DE4014-FD1D-426F-B299-CD8DAE0EAF8F}" type="datetimeFigureOut">
              <a:rPr lang="en-GB" smtClean="0"/>
              <a:t>16/02/2026</a:t>
            </a:fld>
            <a:endParaRPr lang="en-GB"/>
          </a:p>
        </p:txBody>
      </p:sp>
      <p:sp>
        <p:nvSpPr>
          <p:cNvPr id="5" name="Footer Placeholder 4">
            <a:extLst>
              <a:ext uri="{FF2B5EF4-FFF2-40B4-BE49-F238E27FC236}">
                <a16:creationId xmlns:a16="http://schemas.microsoft.com/office/drawing/2014/main" id="{F78DADDC-F45E-D0FE-98E8-38A50025978F}"/>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2A3FFB-27EC-12E6-7F99-4259C09549F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17827D1-B53C-4814-A8E5-019DB4C6F938}" type="slidenum">
              <a:rPr lang="en-GB" smtClean="0"/>
              <a:t>‹#›</a:t>
            </a:fld>
            <a:endParaRPr lang="en-GB"/>
          </a:p>
        </p:txBody>
      </p:sp>
      <p:grpSp>
        <p:nvGrpSpPr>
          <p:cNvPr id="8" name="Group 7">
            <a:extLst>
              <a:ext uri="{FF2B5EF4-FFF2-40B4-BE49-F238E27FC236}">
                <a16:creationId xmlns:a16="http://schemas.microsoft.com/office/drawing/2014/main" id="{DA1E165C-D75D-54EA-504E-E95EB325A21D}"/>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F23AACE-0D11-14C8-FA34-ADEE4C4BD25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017B5924-FF31-E433-51CE-44E62EB276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54554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3" y="731522"/>
            <a:ext cx="12157710" cy="1747520"/>
          </a:xfrm>
          <a:prstGeom prst="rect">
            <a:avLst/>
          </a:prstGeom>
          <a:effectLst/>
        </p:spPr>
        <p:txBody>
          <a:bodyPr vert="horz" lIns="91440" tIns="45720" rIns="91440" bIns="45720" rtlCol="0" anchor="ctr">
            <a:normAutofit/>
          </a:body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22963" y="2570482"/>
            <a:ext cx="12157710" cy="4378960"/>
          </a:xfrm>
          <a:prstGeom prst="rect">
            <a:avLst/>
          </a:prstGeom>
        </p:spPr>
        <p:txBody>
          <a:bodyPr vert="horz" lIns="91440" tIns="45720" rIns="91440" bIns="45720" rtlCol="0" anchor="ctr">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2"/>
          </p:nvPr>
        </p:nvSpPr>
        <p:spPr>
          <a:xfrm>
            <a:off x="10307592" y="7044692"/>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pPr/>
              <a:t>16/02/2026</a:t>
            </a:fld>
            <a:endParaRPr lang="en-US"/>
          </a:p>
        </p:txBody>
      </p:sp>
      <p:sp>
        <p:nvSpPr>
          <p:cNvPr id="5" name="Footer Placeholder 4"/>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l"/>
              <a:t>CSP002: Ανθρώπινοι παράγοντες στην ασφάλεια στον κυβερνοχώρο</a:t>
            </a:r>
          </a:p>
        </p:txBody>
      </p:sp>
      <p:sp>
        <p:nvSpPr>
          <p:cNvPr id="6" name="Slide Number Placeholder 5"/>
          <p:cNvSpPr>
            <a:spLocks noGrp="1"/>
          </p:cNvSpPr>
          <p:nvPr>
            <p:ph type="sldNum" sz="quarter" idx="4"/>
          </p:nvPr>
        </p:nvSpPr>
        <p:spPr>
          <a:xfrm>
            <a:off x="12319274" y="7044692"/>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5E139298-B4D5-B9C6-8C61-F5587FA0EEF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BC9A0F55-1BCA-75CF-0586-7E49AB3BE3F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A2049E1-7E84-C21E-913F-C1944A0DB23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628052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hf sldNum="0" hdr="0" ftr="0" dt="0"/>
  <p:txStyles>
    <p:titleStyle>
      <a:lvl1pPr algn="l" defTabSz="548618"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7" indent="-342887" algn="l" defTabSz="548618"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04" indent="-342887" algn="l" defTabSz="548618"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22" indent="-342887" algn="l" defTabSz="548618"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586"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204"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399"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017"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636"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254"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18" rtl="0" eaLnBrk="1" latinLnBrk="0" hangingPunct="1">
        <a:defRPr sz="2160" kern="1200">
          <a:solidFill>
            <a:schemeClr val="tx1"/>
          </a:solidFill>
          <a:latin typeface="+mn-lt"/>
          <a:ea typeface="+mn-ea"/>
          <a:cs typeface="+mn-cs"/>
        </a:defRPr>
      </a:lvl1pPr>
      <a:lvl2pPr marL="548618" algn="l" defTabSz="548618" rtl="0" eaLnBrk="1" latinLnBrk="0" hangingPunct="1">
        <a:defRPr sz="2160" kern="1200">
          <a:solidFill>
            <a:schemeClr val="tx1"/>
          </a:solidFill>
          <a:latin typeface="+mn-lt"/>
          <a:ea typeface="+mn-ea"/>
          <a:cs typeface="+mn-cs"/>
        </a:defRPr>
      </a:lvl2pPr>
      <a:lvl3pPr marL="1097236" algn="l" defTabSz="548618" rtl="0" eaLnBrk="1" latinLnBrk="0" hangingPunct="1">
        <a:defRPr sz="2160" kern="1200">
          <a:solidFill>
            <a:schemeClr val="tx1"/>
          </a:solidFill>
          <a:latin typeface="+mn-lt"/>
          <a:ea typeface="+mn-ea"/>
          <a:cs typeface="+mn-cs"/>
        </a:defRPr>
      </a:lvl3pPr>
      <a:lvl4pPr marL="1645854" algn="l" defTabSz="548618" rtl="0" eaLnBrk="1" latinLnBrk="0" hangingPunct="1">
        <a:defRPr sz="2160" kern="1200">
          <a:solidFill>
            <a:schemeClr val="tx1"/>
          </a:solidFill>
          <a:latin typeface="+mn-lt"/>
          <a:ea typeface="+mn-ea"/>
          <a:cs typeface="+mn-cs"/>
        </a:defRPr>
      </a:lvl4pPr>
      <a:lvl5pPr marL="2194472" algn="l" defTabSz="548618" rtl="0" eaLnBrk="1" latinLnBrk="0" hangingPunct="1">
        <a:defRPr sz="2160" kern="1200">
          <a:solidFill>
            <a:schemeClr val="tx1"/>
          </a:solidFill>
          <a:latin typeface="+mn-lt"/>
          <a:ea typeface="+mn-ea"/>
          <a:cs typeface="+mn-cs"/>
        </a:defRPr>
      </a:lvl5pPr>
      <a:lvl6pPr marL="2743091" algn="l" defTabSz="548618" rtl="0" eaLnBrk="1" latinLnBrk="0" hangingPunct="1">
        <a:defRPr sz="2160" kern="1200">
          <a:solidFill>
            <a:schemeClr val="tx1"/>
          </a:solidFill>
          <a:latin typeface="+mn-lt"/>
          <a:ea typeface="+mn-ea"/>
          <a:cs typeface="+mn-cs"/>
        </a:defRPr>
      </a:lvl6pPr>
      <a:lvl7pPr marL="3291708" algn="l" defTabSz="548618" rtl="0" eaLnBrk="1" latinLnBrk="0" hangingPunct="1">
        <a:defRPr sz="2160" kern="1200">
          <a:solidFill>
            <a:schemeClr val="tx1"/>
          </a:solidFill>
          <a:latin typeface="+mn-lt"/>
          <a:ea typeface="+mn-ea"/>
          <a:cs typeface="+mn-cs"/>
        </a:defRPr>
      </a:lvl7pPr>
      <a:lvl8pPr marL="3840326" algn="l" defTabSz="548618" rtl="0" eaLnBrk="1" latinLnBrk="0" hangingPunct="1">
        <a:defRPr sz="2160" kern="1200">
          <a:solidFill>
            <a:schemeClr val="tx1"/>
          </a:solidFill>
          <a:latin typeface="+mn-lt"/>
          <a:ea typeface="+mn-ea"/>
          <a:cs typeface="+mn-cs"/>
        </a:defRPr>
      </a:lvl8pPr>
      <a:lvl9pPr marL="4388945" algn="l" defTabSz="548618"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2.xml"/><Relationship Id="rId7" Type="http://schemas.microsoft.com/office/2011/relationships/inkAction" Target="../ink/inkAction1.xml"/><Relationship Id="rId2" Type="http://schemas.openxmlformats.org/officeDocument/2006/relationships/slideLayout" Target="../slideLayouts/slideLayout33.xml"/><Relationship Id="rId1" Type="http://schemas.openxmlformats.org/officeDocument/2006/relationships/tags" Target="../tags/tag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5.xml"/><Relationship Id="rId7" Type="http://schemas.microsoft.com/office/2011/relationships/inkAction" Target="../ink/inkAction2.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62.png"/><Relationship Id="rId4" Type="http://schemas.microsoft.com/office/2011/relationships/inkAction" Target="../ink/inkAction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0.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diagramLayout" Target="../diagrams/layout1.xml"/><Relationship Id="rId11" Type="http://schemas.openxmlformats.org/officeDocument/2006/relationships/image" Target="../media/image1.png"/><Relationship Id="rId5" Type="http://schemas.openxmlformats.org/officeDocument/2006/relationships/diagramData" Target="../diagrams/data1.xml"/><Relationship Id="rId10" Type="http://schemas.openxmlformats.org/officeDocument/2006/relationships/image" Target="../media/image78.png"/><Relationship Id="rId4" Type="http://schemas.openxmlformats.org/officeDocument/2006/relationships/image" Target="../media/image77.jpe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2.xml"/><Relationship Id="rId7" Type="http://schemas.microsoft.com/office/2011/relationships/inkAction" Target="../ink/inkAction4.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www.cosmopolitan.com/lifestyle/a37377027/deep-fake-cheer-scandal/" TargetMode="External"/><Relationship Id="rId7" Type="http://schemas.openxmlformats.org/officeDocument/2006/relationships/image" Target="../media/image103.png"/><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B4jNttRvbpU?feature=oembed" TargetMode="External"/><Relationship Id="rId1" Type="http://schemas.openxmlformats.org/officeDocument/2006/relationships/tags" Target="../tags/tag31.xml"/><Relationship Id="rId5" Type="http://schemas.openxmlformats.org/officeDocument/2006/relationships/image" Target="../media/image107.jpeg"/><Relationship Id="rId4"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7.xml"/><Relationship Id="rId5" Type="http://schemas.openxmlformats.org/officeDocument/2006/relationships/hyperlink" Target="https://www.businessinsider.com/psychological-differences-between-conservatives-and-liberals-2018-2" TargetMode="Externa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microsoft.com/office/2011/relationships/inkAction" Target="../ink/inkAction5.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36.xml"/><Relationship Id="rId7" Type="http://schemas.openxmlformats.org/officeDocument/2006/relationships/image" Target="../media/image131.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66.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50.png"/><Relationship Id="rId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153.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17.xml"/><Relationship Id="rId1" Type="http://schemas.openxmlformats.org/officeDocument/2006/relationships/tags" Target="../tags/tag39.xml"/><Relationship Id="rId5" Type="http://schemas.openxmlformats.org/officeDocument/2006/relationships/image" Target="../media/image156.tiff"/><Relationship Id="rId4" Type="http://schemas.openxmlformats.org/officeDocument/2006/relationships/image" Target="../media/image155.tiff"/></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58.emf"/></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8.jpeg"/><Relationship Id="rId1" Type="http://schemas.openxmlformats.org/officeDocument/2006/relationships/slideLayout" Target="../slideLayouts/slideLayout17.xml"/><Relationship Id="rId5" Type="http://schemas.openxmlformats.org/officeDocument/2006/relationships/image" Target="../media/image62.png"/><Relationship Id="rId4" Type="http://schemas.microsoft.com/office/2011/relationships/inkAction" Target="../ink/inkAction6.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8.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video" Target="../media/media1.mp4"/><Relationship Id="rId7" Type="http://schemas.microsoft.com/office/2011/relationships/inkAction" Target="../ink/inkAction7.xml"/><Relationship Id="rId2" Type="http://schemas.microsoft.com/office/2007/relationships/media" Target="../media/media1.mp4"/><Relationship Id="rId1" Type="http://schemas.openxmlformats.org/officeDocument/2006/relationships/tags" Target="../tags/tag40.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GR" dirty="0" err="1"/>
              <a:t>Παρουσιαση</a:t>
            </a:r>
            <a:r>
              <a:rPr lang="el-GR"/>
              <a:t> από:</a:t>
            </a:r>
            <a:endParaRPr lang="en-US" dirty="0"/>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dirty="0">
                <a:solidFill>
                  <a:schemeClr val="tx1"/>
                </a:solidFill>
              </a:rPr>
              <a:t>Θέμα 5 Πληροφορίες και Εξαπάτηση</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303B-288B-2BED-CB80-B4AF1540822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A9C6AFEB-03B0-996C-1FF9-2B4E430A6779}"/>
              </a:ext>
            </a:extLst>
          </p:cNvPr>
          <p:cNvPicPr>
            <a:picLocks noChangeAspect="1"/>
          </p:cNvPicPr>
          <p:nvPr/>
        </p:nvPicPr>
        <p:blipFill>
          <a:blip r:embed="rId3"/>
          <a:stretch>
            <a:fillRect/>
          </a:stretch>
        </p:blipFill>
        <p:spPr>
          <a:xfrm>
            <a:off x="0" y="-52476"/>
            <a:ext cx="8802329" cy="7464832"/>
          </a:xfrm>
          <a:prstGeom prst="rect">
            <a:avLst/>
          </a:prstGeom>
        </p:spPr>
      </p:pic>
      <p:pic>
        <p:nvPicPr>
          <p:cNvPr id="7" name="Picture 6">
            <a:extLst>
              <a:ext uri="{FF2B5EF4-FFF2-40B4-BE49-F238E27FC236}">
                <a16:creationId xmlns:a16="http://schemas.microsoft.com/office/drawing/2014/main" id="{6BE02184-F1D8-E8D2-07A0-21974C29290A}"/>
              </a:ext>
            </a:extLst>
          </p:cNvPr>
          <p:cNvPicPr>
            <a:picLocks noChangeAspect="1"/>
          </p:cNvPicPr>
          <p:nvPr/>
        </p:nvPicPr>
        <p:blipFill>
          <a:blip r:embed="rId4"/>
          <a:stretch>
            <a:fillRect/>
          </a:stretch>
        </p:blipFill>
        <p:spPr>
          <a:xfrm>
            <a:off x="2108136" y="1441849"/>
            <a:ext cx="11227076" cy="2529420"/>
          </a:xfrm>
          <a:prstGeom prst="rect">
            <a:avLst/>
          </a:prstGeom>
        </p:spPr>
      </p:pic>
      <p:pic>
        <p:nvPicPr>
          <p:cNvPr id="9" name="Content Placeholder 8">
            <a:extLst>
              <a:ext uri="{FF2B5EF4-FFF2-40B4-BE49-F238E27FC236}">
                <a16:creationId xmlns:a16="http://schemas.microsoft.com/office/drawing/2014/main" id="{22C672DB-7208-C952-2C0A-95B809FB1DDF}"/>
              </a:ext>
            </a:extLst>
          </p:cNvPr>
          <p:cNvPicPr>
            <a:picLocks noGrp="1" noChangeAspect="1"/>
          </p:cNvPicPr>
          <p:nvPr>
            <p:ph idx="1"/>
          </p:nvPr>
        </p:nvPicPr>
        <p:blipFill>
          <a:blip r:embed="rId5"/>
          <a:stretch>
            <a:fillRect/>
          </a:stretch>
        </p:blipFill>
        <p:spPr>
          <a:xfrm>
            <a:off x="1994750" y="4974969"/>
            <a:ext cx="11629811" cy="2915418"/>
          </a:xfrm>
        </p:spPr>
      </p:pic>
    </p:spTree>
    <p:custDataLst>
      <p:tags r:id="rId1"/>
    </p:custDataLst>
    <p:extLst>
      <p:ext uri="{BB962C8B-B14F-4D97-AF65-F5344CB8AC3E}">
        <p14:creationId xmlns:p14="http://schemas.microsoft.com/office/powerpoint/2010/main" val="360770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0ABA-4732-904D-878F-BE7E8E1E5E43}"/>
              </a:ext>
            </a:extLst>
          </p:cNvPr>
          <p:cNvSpPr>
            <a:spLocks noGrp="1"/>
          </p:cNvSpPr>
          <p:nvPr>
            <p:ph type="title"/>
          </p:nvPr>
        </p:nvSpPr>
        <p:spPr/>
        <p:txBody>
          <a:bodyPr/>
          <a:lstStyle/>
          <a:p>
            <a:r>
              <a:rPr lang="el"/>
              <a:t>Συνέπειες</a:t>
            </a:r>
            <a:endParaRPr lang="en-GB"/>
          </a:p>
        </p:txBody>
      </p:sp>
      <p:pic>
        <p:nvPicPr>
          <p:cNvPr id="7" name="Content Placeholder 6">
            <a:extLst>
              <a:ext uri="{FF2B5EF4-FFF2-40B4-BE49-F238E27FC236}">
                <a16:creationId xmlns:a16="http://schemas.microsoft.com/office/drawing/2014/main" id="{41C0C80E-D706-E1F4-C5C2-BE59A2E13837}"/>
              </a:ext>
            </a:extLst>
          </p:cNvPr>
          <p:cNvPicPr>
            <a:picLocks noGrp="1" noChangeAspect="1"/>
          </p:cNvPicPr>
          <p:nvPr>
            <p:ph idx="1"/>
          </p:nvPr>
        </p:nvPicPr>
        <p:blipFill>
          <a:blip r:embed="rId3"/>
          <a:stretch>
            <a:fillRect/>
          </a:stretch>
        </p:blipFill>
        <p:spPr>
          <a:xfrm>
            <a:off x="2348172" y="4252836"/>
            <a:ext cx="9934056" cy="1097434"/>
          </a:xfrm>
        </p:spPr>
      </p:pic>
      <p:pic>
        <p:nvPicPr>
          <p:cNvPr id="5" name="Picture 4">
            <a:extLst>
              <a:ext uri="{FF2B5EF4-FFF2-40B4-BE49-F238E27FC236}">
                <a16:creationId xmlns:a16="http://schemas.microsoft.com/office/drawing/2014/main" id="{820BCE1A-6915-6B82-0FD7-D0C74D41F98E}"/>
              </a:ext>
            </a:extLst>
          </p:cNvPr>
          <p:cNvPicPr>
            <a:picLocks noChangeAspect="1"/>
          </p:cNvPicPr>
          <p:nvPr/>
        </p:nvPicPr>
        <p:blipFill>
          <a:blip r:embed="rId4"/>
          <a:stretch>
            <a:fillRect/>
          </a:stretch>
        </p:blipFill>
        <p:spPr>
          <a:xfrm>
            <a:off x="1" y="2028826"/>
            <a:ext cx="12391849" cy="1977666"/>
          </a:xfrm>
          <a:prstGeom prst="rect">
            <a:avLst/>
          </a:prstGeom>
        </p:spPr>
      </p:pic>
    </p:spTree>
    <p:custDataLst>
      <p:tags r:id="rId1"/>
    </p:custDataLst>
    <p:extLst>
      <p:ext uri="{BB962C8B-B14F-4D97-AF65-F5344CB8AC3E}">
        <p14:creationId xmlns:p14="http://schemas.microsoft.com/office/powerpoint/2010/main" val="296115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E885-6853-0B2F-F966-79D317558A9F}"/>
              </a:ext>
            </a:extLst>
          </p:cNvPr>
          <p:cNvSpPr>
            <a:spLocks noGrp="1"/>
          </p:cNvSpPr>
          <p:nvPr>
            <p:ph type="title"/>
          </p:nvPr>
        </p:nvSpPr>
        <p:spPr/>
        <p:txBody>
          <a:bodyPr/>
          <a:lstStyle/>
          <a:p>
            <a:r>
              <a:rPr lang="el" dirty="0"/>
              <a:t>Ε.Ε.;</a:t>
            </a:r>
            <a:endParaRPr lang="en-GB" dirty="0"/>
          </a:p>
        </p:txBody>
      </p:sp>
      <p:sp>
        <p:nvSpPr>
          <p:cNvPr id="3" name="Content Placeholder 2">
            <a:extLst>
              <a:ext uri="{FF2B5EF4-FFF2-40B4-BE49-F238E27FC236}">
                <a16:creationId xmlns:a16="http://schemas.microsoft.com/office/drawing/2014/main" id="{FDAA975F-9488-1D91-24C9-6E25125548B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04A6FBD-FDAA-21B0-A926-F1620A7BBE5B}"/>
              </a:ext>
            </a:extLst>
          </p:cNvPr>
          <p:cNvPicPr>
            <a:picLocks noChangeAspect="1"/>
          </p:cNvPicPr>
          <p:nvPr/>
        </p:nvPicPr>
        <p:blipFill>
          <a:blip r:embed="rId3"/>
          <a:stretch>
            <a:fillRect/>
          </a:stretch>
        </p:blipFill>
        <p:spPr>
          <a:xfrm>
            <a:off x="4466077" y="0"/>
            <a:ext cx="6839590" cy="8229600"/>
          </a:xfrm>
          <a:prstGeom prst="rect">
            <a:avLst/>
          </a:prstGeom>
        </p:spPr>
      </p:pic>
    </p:spTree>
    <p:custDataLst>
      <p:tags r:id="rId1"/>
    </p:custDataLst>
    <p:extLst>
      <p:ext uri="{BB962C8B-B14F-4D97-AF65-F5344CB8AC3E}">
        <p14:creationId xmlns:p14="http://schemas.microsoft.com/office/powerpoint/2010/main" val="175158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7DC8D3C-CD08-4730-BEBD-67C68535C418}"/>
              </a:ext>
            </a:extLst>
          </p:cNvPr>
          <p:cNvPicPr>
            <a:picLocks noChangeAspect="1"/>
          </p:cNvPicPr>
          <p:nvPr/>
        </p:nvPicPr>
        <p:blipFill>
          <a:blip r:embed="rId3"/>
          <a:stretch>
            <a:fillRect/>
          </a:stretch>
        </p:blipFill>
        <p:spPr>
          <a:xfrm>
            <a:off x="1508761" y="117500"/>
            <a:ext cx="11153702" cy="7769200"/>
          </a:xfrm>
          <a:prstGeom prst="rect">
            <a:avLst/>
          </a:prstGeom>
        </p:spPr>
      </p:pic>
    </p:spTree>
    <p:extLst>
      <p:ext uri="{BB962C8B-B14F-4D97-AF65-F5344CB8AC3E}">
        <p14:creationId xmlns:p14="http://schemas.microsoft.com/office/powerpoint/2010/main" val="1755214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25F5-BF8E-F8E8-4855-35F84D8F4261}"/>
              </a:ext>
            </a:extLst>
          </p:cNvPr>
          <p:cNvSpPr>
            <a:spLocks noGrp="1"/>
          </p:cNvSpPr>
          <p:nvPr>
            <p:ph type="title"/>
          </p:nvPr>
        </p:nvSpPr>
        <p:spPr>
          <a:xfrm>
            <a:off x="1005840" y="438150"/>
            <a:ext cx="13232674" cy="1590676"/>
          </a:xfrm>
        </p:spPr>
        <p:txBody>
          <a:bodyPr/>
          <a:lstStyle/>
          <a:p>
            <a:r>
              <a:rPr lang="el" dirty="0"/>
              <a:t>Αυτοί αλλά όχι εμείς </a:t>
            </a:r>
            <a:r>
              <a:rPr lang="el" sz="1920" dirty="0"/>
              <a:t>(θυμηθείτε αυτό για αργότερα)</a:t>
            </a:r>
            <a:endParaRPr lang="en-GB" dirty="0"/>
          </a:p>
        </p:txBody>
      </p:sp>
      <p:sp>
        <p:nvSpPr>
          <p:cNvPr id="3" name="Content Placeholder 2">
            <a:extLst>
              <a:ext uri="{FF2B5EF4-FFF2-40B4-BE49-F238E27FC236}">
                <a16:creationId xmlns:a16="http://schemas.microsoft.com/office/drawing/2014/main" id="{3A9D0049-F38D-2551-FBC9-38DDE8179FB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E5DE61A-1491-F15A-1303-D17CE38EC7D7}"/>
              </a:ext>
            </a:extLst>
          </p:cNvPr>
          <p:cNvPicPr>
            <a:picLocks noChangeAspect="1"/>
          </p:cNvPicPr>
          <p:nvPr/>
        </p:nvPicPr>
        <p:blipFill>
          <a:blip r:embed="rId4"/>
          <a:stretch>
            <a:fillRect/>
          </a:stretch>
        </p:blipFill>
        <p:spPr>
          <a:xfrm>
            <a:off x="619258" y="1772180"/>
            <a:ext cx="12336674" cy="3753408"/>
          </a:xfrm>
          <a:prstGeom prst="rect">
            <a:avLst/>
          </a:prstGeom>
        </p:spPr>
      </p:pic>
      <p:pic>
        <p:nvPicPr>
          <p:cNvPr id="7" name="Picture 6">
            <a:extLst>
              <a:ext uri="{FF2B5EF4-FFF2-40B4-BE49-F238E27FC236}">
                <a16:creationId xmlns:a16="http://schemas.microsoft.com/office/drawing/2014/main" id="{E0C875C1-0B12-8281-1673-158860A05289}"/>
              </a:ext>
            </a:extLst>
          </p:cNvPr>
          <p:cNvPicPr>
            <a:picLocks noChangeAspect="1"/>
          </p:cNvPicPr>
          <p:nvPr/>
        </p:nvPicPr>
        <p:blipFill>
          <a:blip r:embed="rId5"/>
          <a:stretch>
            <a:fillRect/>
          </a:stretch>
        </p:blipFill>
        <p:spPr>
          <a:xfrm>
            <a:off x="4644" y="2567661"/>
            <a:ext cx="14625756" cy="2806417"/>
          </a:xfrm>
          <a:prstGeom prst="rect">
            <a:avLst/>
          </a:prstGeom>
        </p:spPr>
      </p:pic>
    </p:spTree>
    <p:custDataLst>
      <p:tags r:id="rId1"/>
    </p:custDataLst>
    <p:extLst>
      <p:ext uri="{BB962C8B-B14F-4D97-AF65-F5344CB8AC3E}">
        <p14:creationId xmlns:p14="http://schemas.microsoft.com/office/powerpoint/2010/main" val="163329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C4F454C-703E-4E52-9E39-3158DA1C99A0}"/>
              </a:ext>
            </a:extLst>
          </p:cNvPr>
          <p:cNvPicPr>
            <a:picLocks noChangeAspect="1"/>
          </p:cNvPicPr>
          <p:nvPr/>
        </p:nvPicPr>
        <p:blipFill>
          <a:blip r:embed="rId3"/>
          <a:stretch>
            <a:fillRect/>
          </a:stretch>
        </p:blipFill>
        <p:spPr>
          <a:xfrm>
            <a:off x="6675120" y="437867"/>
            <a:ext cx="7081558" cy="1328514"/>
          </a:xfrm>
          <a:prstGeom prst="rect">
            <a:avLst/>
          </a:prstGeom>
        </p:spPr>
      </p:pic>
      <p:pic>
        <p:nvPicPr>
          <p:cNvPr id="5" name="Grafik 4">
            <a:extLst>
              <a:ext uri="{FF2B5EF4-FFF2-40B4-BE49-F238E27FC236}">
                <a16:creationId xmlns:a16="http://schemas.microsoft.com/office/drawing/2014/main" id="{BD2D21CA-F6E4-46C1-AA2E-E775FF612325}"/>
              </a:ext>
            </a:extLst>
          </p:cNvPr>
          <p:cNvPicPr>
            <a:picLocks noChangeAspect="1"/>
          </p:cNvPicPr>
          <p:nvPr/>
        </p:nvPicPr>
        <p:blipFill>
          <a:blip r:embed="rId4"/>
          <a:stretch>
            <a:fillRect/>
          </a:stretch>
        </p:blipFill>
        <p:spPr>
          <a:xfrm>
            <a:off x="577215" y="197754"/>
            <a:ext cx="4237724" cy="2498820"/>
          </a:xfrm>
          <a:prstGeom prst="rect">
            <a:avLst/>
          </a:prstGeom>
        </p:spPr>
      </p:pic>
      <p:sp>
        <p:nvSpPr>
          <p:cNvPr id="6" name="Textfeld 5">
            <a:extLst>
              <a:ext uri="{FF2B5EF4-FFF2-40B4-BE49-F238E27FC236}">
                <a16:creationId xmlns:a16="http://schemas.microsoft.com/office/drawing/2014/main" id="{404B015F-B46E-4D00-9025-49A0AC4B4257}"/>
              </a:ext>
            </a:extLst>
          </p:cNvPr>
          <p:cNvSpPr txBox="1"/>
          <p:nvPr/>
        </p:nvSpPr>
        <p:spPr>
          <a:xfrm>
            <a:off x="373183" y="2696574"/>
            <a:ext cx="14352220" cy="5016758"/>
          </a:xfrm>
          <a:prstGeom prst="rect">
            <a:avLst/>
          </a:prstGeom>
          <a:noFill/>
        </p:spPr>
        <p:txBody>
          <a:bodyPr wrap="square" rtlCol="0">
            <a:spAutoFit/>
          </a:bodyPr>
          <a:lstStyle/>
          <a:p>
            <a:pPr defTabSz="1097280"/>
            <a:r>
              <a:rPr lang="el" sz="2000" i="1" dirty="0">
                <a:solidFill>
                  <a:prstClr val="black"/>
                </a:solidFill>
                <a:latin typeface="Aptos" panose="02110004020202020204"/>
              </a:rPr>
              <a:t>«Τα ευρήματά μας δείχνουν ότι το </a:t>
            </a:r>
            <a:r>
              <a:rPr lang="el" sz="2000" i="1" dirty="0">
                <a:solidFill>
                  <a:srgbClr val="FF0000"/>
                </a:solidFill>
                <a:latin typeface="Aptos" panose="02110004020202020204"/>
              </a:rPr>
              <a:t>κοινό των ψεύτικων ειδήσεων είναι μικρό και αποτελεί ένα υποσύνολο των βαρύτερων χρηστών του Διαδικτύου</a:t>
            </a:r>
            <a:r>
              <a:rPr lang="el" sz="2000" i="1" dirty="0">
                <a:solidFill>
                  <a:prstClr val="black"/>
                </a:solidFill>
                <a:latin typeface="Aptos" panose="02110004020202020204"/>
              </a:rPr>
              <a:t>, ενώ το κοινό των πραγματικών ειδήσεων αποτελεί την πλειοψηφία του συνολικού κοινού του Διαδικτύου. Όχι μόνο το κοινό των καθιερωμένων ειδησεογραφικών επωνυμιών είναι σημαντικά μεγαλύτερο, αλλά είναι και πιο πιστό. Οι ιστότοποι ψεύτικων ειδήσεων, από την άλλη πλευρά, υποφέρουν από το μειονέκτημα του Νόμου της Διπλής Διακινδύνευσης -</a:t>
            </a:r>
            <a:r>
              <a:rPr lang="el" sz="2000" i="1" dirty="0">
                <a:solidFill>
                  <a:srgbClr val="FF0000"/>
                </a:solidFill>
                <a:latin typeface="Aptos" panose="02110004020202020204"/>
              </a:rPr>
              <a:t> μικρό, άπιστο κοινό</a:t>
            </a:r>
            <a:r>
              <a:rPr lang="el" sz="2000" i="1" dirty="0">
                <a:solidFill>
                  <a:prstClr val="black"/>
                </a:solidFill>
                <a:latin typeface="Aptos" panose="02110004020202020204"/>
              </a:rPr>
              <a:t>. Αυτά τα ευρήματα συνάδουν με προηγούμενη έρευνα που καταλήγει στο συμπέρασμα ότι οι ελαφροί χρήστες τείνουν να μένουν στο πιο δημοφιλές περιεχόμενο, ενώ οι βαρείς χρήστες καταναλώνουν τόσο το δημοφιλές περιεχόμενο, ενώ παράλληλα επιχειρούν να κάνουν πιο σκοτεινές τιμές».</a:t>
            </a:r>
          </a:p>
          <a:p>
            <a:pPr defTabSz="1097280"/>
            <a:endParaRPr lang="en-US" sz="2000" i="1" dirty="0">
              <a:solidFill>
                <a:prstClr val="black"/>
              </a:solidFill>
              <a:latin typeface="Aptos" panose="02110004020202020204"/>
            </a:endParaRPr>
          </a:p>
          <a:p>
            <a:pPr defTabSz="1097280"/>
            <a:r>
              <a:rPr lang="el" sz="2000" i="1" dirty="0">
                <a:solidFill>
                  <a:prstClr val="black"/>
                </a:solidFill>
                <a:latin typeface="Aptos" panose="02110004020202020204"/>
              </a:rPr>
              <a:t>«Η χρήση αυτών των πλατφορμών από μόνη της δεν οδηγεί στην κατανάλωση ψευδών ειδήσεων. Αντίθετα, είναι ο </a:t>
            </a:r>
            <a:r>
              <a:rPr lang="el" sz="2000" i="1" dirty="0">
                <a:solidFill>
                  <a:srgbClr val="FF0000"/>
                </a:solidFill>
                <a:latin typeface="Aptos" panose="02110004020202020204"/>
              </a:rPr>
              <a:t>χρόνος που περνά ένας χρήστης με το Facebook </a:t>
            </a:r>
            <a:r>
              <a:rPr lang="el" sz="2000" i="1" dirty="0">
                <a:solidFill>
                  <a:prstClr val="black"/>
                </a:solidFill>
                <a:latin typeface="Aptos" panose="02110004020202020204"/>
              </a:rPr>
              <a:t>που πιθανότατα συσχετίζεται με τα επίπεδα χρήσης ψεύτικων ειδήσεων».</a:t>
            </a:r>
          </a:p>
          <a:p>
            <a:pPr defTabSz="1097280"/>
            <a:endParaRPr lang="en-US" sz="2000" i="1" dirty="0">
              <a:solidFill>
                <a:prstClr val="black"/>
              </a:solidFill>
              <a:latin typeface="Aptos" panose="02110004020202020204"/>
            </a:endParaRPr>
          </a:p>
          <a:p>
            <a:pPr defTabSz="1097280"/>
            <a:r>
              <a:rPr lang="el" sz="2000" i="1" dirty="0">
                <a:solidFill>
                  <a:prstClr val="black"/>
                </a:solidFill>
                <a:latin typeface="Aptos" panose="02110004020202020204"/>
              </a:rPr>
              <a:t>«Υπό το πρίσμα αυτής της θεωρητικής βάσης, πιστεύουμε ότι οι ψεύτικες ειδήσεις είναι </a:t>
            </a:r>
            <a:r>
              <a:rPr lang="el" sz="2000" i="1" dirty="0">
                <a:solidFill>
                  <a:srgbClr val="FF0000"/>
                </a:solidFill>
                <a:latin typeface="Aptos" panose="02110004020202020204"/>
              </a:rPr>
              <a:t>πιθανό να παραμείνουν ένα φαινόμενο μικρού κοινού</a:t>
            </a:r>
            <a:r>
              <a:rPr lang="el" sz="2000" i="1" dirty="0">
                <a:solidFill>
                  <a:prstClr val="black"/>
                </a:solidFill>
                <a:latin typeface="Aptos" panose="02110004020202020204"/>
              </a:rPr>
              <a:t>, ειδικά αν σκεφτεί κανείς ότι ακόμη και κατά τη διάρκεια ενός εκλογικού κύκλου, όταν η όρεξη για ειδήσεις είναι υψηλότερη (Mitchelstein and Boczkowski, 2010), είδαμε ότι το κοινό για τις ψεύτικες ειδήσεις ήταν ακόμα </a:t>
            </a:r>
            <a:r>
              <a:rPr lang="el" sz="2000" i="1" dirty="0">
                <a:solidFill>
                  <a:srgbClr val="FF0000"/>
                </a:solidFill>
                <a:latin typeface="Aptos" panose="02110004020202020204"/>
              </a:rPr>
              <a:t>μικρό και άπιστο</a:t>
            </a:r>
            <a:r>
              <a:rPr lang="el" sz="2000" i="1" dirty="0">
                <a:solidFill>
                  <a:prstClr val="black"/>
                </a:solidFill>
                <a:latin typeface="Aptos" panose="02110004020202020204"/>
              </a:rPr>
              <a:t>».</a:t>
            </a:r>
          </a:p>
          <a:p>
            <a:pPr defTabSz="1097280"/>
            <a:endParaRPr lang="en-US" sz="2000" i="1" dirty="0">
              <a:solidFill>
                <a:prstClr val="black"/>
              </a:solidFill>
              <a:latin typeface="Aptos" panose="02110004020202020204"/>
            </a:endParaRPr>
          </a:p>
          <a:p>
            <a:pPr defTabSz="1097280"/>
            <a:endParaRPr lang="de-DE" sz="2000" i="1" dirty="0">
              <a:solidFill>
                <a:prstClr val="black"/>
              </a:solidFill>
              <a:latin typeface="Aptos" panose="02110004020202020204"/>
            </a:endParaRPr>
          </a:p>
        </p:txBody>
      </p:sp>
    </p:spTree>
    <p:extLst>
      <p:ext uri="{BB962C8B-B14F-4D97-AF65-F5344CB8AC3E}">
        <p14:creationId xmlns:p14="http://schemas.microsoft.com/office/powerpoint/2010/main" val="1139215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DB1B-B10C-4BE4-B4CF-4AF9DEC749CD}"/>
              </a:ext>
            </a:extLst>
          </p:cNvPr>
          <p:cNvSpPr>
            <a:spLocks noGrp="1"/>
          </p:cNvSpPr>
          <p:nvPr>
            <p:ph type="title"/>
          </p:nvPr>
        </p:nvSpPr>
        <p:spPr/>
        <p:txBody>
          <a:bodyPr/>
          <a:lstStyle/>
          <a:p>
            <a:r>
              <a:rPr lang="el"/>
              <a:t>Αλλά...</a:t>
            </a:r>
          </a:p>
        </p:txBody>
      </p:sp>
      <p:sp>
        <p:nvSpPr>
          <p:cNvPr id="3" name="Inhaltsplatzhalter 2">
            <a:extLst>
              <a:ext uri="{FF2B5EF4-FFF2-40B4-BE49-F238E27FC236}">
                <a16:creationId xmlns:a16="http://schemas.microsoft.com/office/drawing/2014/main" id="{010E8836-E1D7-4119-B23A-573498F7A785}"/>
              </a:ext>
            </a:extLst>
          </p:cNvPr>
          <p:cNvSpPr>
            <a:spLocks noGrp="1"/>
          </p:cNvSpPr>
          <p:nvPr>
            <p:ph idx="1"/>
          </p:nvPr>
        </p:nvSpPr>
        <p:spPr/>
        <p:txBody>
          <a:bodyPr>
            <a:normAutofit fontScale="92500" lnSpcReduction="20000"/>
          </a:bodyPr>
          <a:lstStyle/>
          <a:p>
            <a:r>
              <a:rPr lang="el" i="1"/>
              <a:t>«Αυτό υποδηλώνει ότι ακόμη και αν οι μεμονωμένοι ιστότοποι ψευδών ειδήσεων συνεχίσουν να προσελκύουν μικρό κοινό, οι ψεύτικες ειδήσεις γενικά θα μπορούσαν να έχουν </a:t>
            </a:r>
            <a:r>
              <a:rPr lang="el" i="1">
                <a:solidFill>
                  <a:srgbClr val="FF0000"/>
                </a:solidFill>
              </a:rPr>
              <a:t>διαβρωτική επίδραση στο περιβάλλον των μέσων ενημέρωσης</a:t>
            </a:r>
            <a:r>
              <a:rPr lang="el" i="1"/>
              <a:t>, καθιστώντας πιο δύσκολο για το κοινό να προσδιορίσει τι είναι πραγματικό και τι όχι». ("Αραίωση")</a:t>
            </a:r>
            <a:endParaRPr lang="de-DE" i="1"/>
          </a:p>
          <a:p>
            <a:r>
              <a:rPr lang="el" i="1"/>
              <a:t>«Όσον αφορά το κοινό ειδήσεων στις Ηνωμένες Πολιτείες, τα ευρήματά μας υποδηλώνουν ότι η τρέχουσα κρίση ειδήσεων μπορεί να </a:t>
            </a:r>
            <a:r>
              <a:rPr lang="el" i="1">
                <a:solidFill>
                  <a:srgbClr val="FF0000"/>
                </a:solidFill>
              </a:rPr>
              <a:t>αφορά λιγότερο την αφθονία των ψεύτικων ειδήσεων παρά την έλλειψη εμπιστοσύνης όταν πρόκειται για πραγματικές ειδήσεις</a:t>
            </a:r>
            <a:r>
              <a:rPr lang="el" i="1"/>
              <a:t>. Μόνο περίπου το ένα τρίτο των Αμερικανών έχει επί του παρόντος εμπιστοσύνη στα μέσα μαζικής ενημέρωσης «για να αναφέρουν τις ειδήσεις πλήρως, με ακρίβεια και δίκαια» - το χαμηλότερο επίπεδο εμπιστοσύνης από τότε που η Gallup άρχισε να θέτει το ερώτημα το 1972.</a:t>
            </a:r>
          </a:p>
          <a:p>
            <a:r>
              <a:rPr lang="el" i="1"/>
              <a:t>"Σκοτεινός κοινωνικός ιστός"</a:t>
            </a:r>
            <a:endParaRPr lang="de-DE" i="1"/>
          </a:p>
        </p:txBody>
      </p:sp>
    </p:spTree>
    <p:custDataLst>
      <p:tags r:id="rId1"/>
    </p:custDataLst>
    <p:extLst>
      <p:ext uri="{BB962C8B-B14F-4D97-AF65-F5344CB8AC3E}">
        <p14:creationId xmlns:p14="http://schemas.microsoft.com/office/powerpoint/2010/main" val="38536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FBA13-2566-4E3B-968A-C953024BFAA4}"/>
              </a:ext>
            </a:extLst>
          </p:cNvPr>
          <p:cNvSpPr>
            <a:spLocks noGrp="1"/>
          </p:cNvSpPr>
          <p:nvPr>
            <p:ph type="title"/>
          </p:nvPr>
        </p:nvSpPr>
        <p:spPr>
          <a:xfrm>
            <a:off x="1005840" y="438151"/>
            <a:ext cx="12618720" cy="853440"/>
          </a:xfrm>
        </p:spPr>
        <p:txBody>
          <a:bodyPr/>
          <a:lstStyle/>
          <a:p>
            <a:pPr algn="ctr"/>
            <a:r>
              <a:rPr lang="el"/>
              <a:t>?</a:t>
            </a:r>
          </a:p>
        </p:txBody>
      </p:sp>
      <p:sp>
        <p:nvSpPr>
          <p:cNvPr id="3" name="Inhaltsplatzhalter 2">
            <a:extLst>
              <a:ext uri="{FF2B5EF4-FFF2-40B4-BE49-F238E27FC236}">
                <a16:creationId xmlns:a16="http://schemas.microsoft.com/office/drawing/2014/main" id="{794A028B-67BA-405D-A840-115928A4E81D}"/>
              </a:ext>
            </a:extLst>
          </p:cNvPr>
          <p:cNvSpPr>
            <a:spLocks noGrp="1"/>
          </p:cNvSpPr>
          <p:nvPr>
            <p:ph idx="1"/>
          </p:nvPr>
        </p:nvSpPr>
        <p:spPr/>
        <p:txBody>
          <a:bodyPr/>
          <a:lstStyle/>
          <a:p>
            <a:r>
              <a:rPr lang="el" i="1" err="1"/>
              <a:t>Τι σχέση έχει αυτό με εσάς/IT/CS;</a:t>
            </a:r>
          </a:p>
        </p:txBody>
      </p:sp>
    </p:spTree>
    <p:extLst>
      <p:ext uri="{BB962C8B-B14F-4D97-AF65-F5344CB8AC3E}">
        <p14:creationId xmlns:p14="http://schemas.microsoft.com/office/powerpoint/2010/main" val="47420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3CD94-1C0B-49AB-A371-C5FA3C1416B8}"/>
              </a:ext>
            </a:extLst>
          </p:cNvPr>
          <p:cNvSpPr>
            <a:spLocks noGrp="1"/>
          </p:cNvSpPr>
          <p:nvPr>
            <p:ph type="title"/>
          </p:nvPr>
        </p:nvSpPr>
        <p:spPr/>
        <p:txBody>
          <a:bodyPr/>
          <a:lstStyle/>
          <a:p>
            <a:r>
              <a:rPr lang="el"/>
              <a:t>Ορισμός των «ψευδών ειδήσεων»</a:t>
            </a:r>
          </a:p>
        </p:txBody>
      </p:sp>
      <p:sp>
        <p:nvSpPr>
          <p:cNvPr id="3" name="Inhaltsplatzhalter 2">
            <a:extLst>
              <a:ext uri="{FF2B5EF4-FFF2-40B4-BE49-F238E27FC236}">
                <a16:creationId xmlns:a16="http://schemas.microsoft.com/office/drawing/2014/main" id="{CBD087EA-2CC0-4025-9F13-BF3E93CFA86E}"/>
              </a:ext>
            </a:extLst>
          </p:cNvPr>
          <p:cNvSpPr>
            <a:spLocks noGrp="1"/>
          </p:cNvSpPr>
          <p:nvPr>
            <p:ph idx="1"/>
          </p:nvPr>
        </p:nvSpPr>
        <p:spPr/>
        <p:txBody>
          <a:bodyPr/>
          <a:lstStyle/>
          <a:p>
            <a:r>
              <a:rPr lang="el" err="1"/>
              <a:t>Είναι ψευδές.</a:t>
            </a:r>
          </a:p>
          <a:p>
            <a:r>
              <a:rPr lang="el" err="1"/>
              <a:t>Έχει σκοπό να εξαπατήσει τους ανθρώπους (κυρίως πολιτική ατζέντα).</a:t>
            </a:r>
          </a:p>
          <a:p>
            <a:r>
              <a:rPr lang="el" err="1"/>
              <a:t>Το κάνει προσπαθώντας να μοιάζει με πραγματικές ειδήσεις (εμφάνιση και αίσθηση).</a:t>
            </a:r>
          </a:p>
          <a:p>
            <a:endParaRPr lang="de-DE"/>
          </a:p>
          <a:p>
            <a:r>
              <a:rPr lang="el" err="1"/>
              <a:t>Ποιους ψυχολογικούς μηχανισμούς επηρεάζει;</a:t>
            </a:r>
          </a:p>
        </p:txBody>
      </p:sp>
    </p:spTree>
    <p:custDataLst>
      <p:tags r:id="rId1"/>
    </p:custDataLst>
    <p:extLst>
      <p:ext uri="{BB962C8B-B14F-4D97-AF65-F5344CB8AC3E}">
        <p14:creationId xmlns:p14="http://schemas.microsoft.com/office/powerpoint/2010/main" val="66961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DDB71-9EAD-1FE4-C1A0-3595EAE78AD2}"/>
              </a:ext>
            </a:extLst>
          </p:cNvPr>
          <p:cNvPicPr>
            <a:picLocks noChangeAspect="1"/>
          </p:cNvPicPr>
          <p:nvPr/>
        </p:nvPicPr>
        <p:blipFill>
          <a:blip r:embed="rId3">
            <a:alphaModFix amt="42000"/>
          </a:blip>
          <a:stretch>
            <a:fillRect/>
          </a:stretch>
        </p:blipFill>
        <p:spPr>
          <a:xfrm>
            <a:off x="0" y="0"/>
            <a:ext cx="14630400" cy="8229600"/>
          </a:xfrm>
          <a:prstGeom prst="rect">
            <a:avLst/>
          </a:prstGeom>
        </p:spPr>
      </p:pic>
      <p:sp>
        <p:nvSpPr>
          <p:cNvPr id="5" name="Tittel 4"/>
          <p:cNvSpPr>
            <a:spLocks noGrp="1"/>
          </p:cNvSpPr>
          <p:nvPr>
            <p:ph type="title"/>
          </p:nvPr>
        </p:nvSpPr>
        <p:spPr/>
        <p:txBody>
          <a:bodyPr/>
          <a:lstStyle/>
          <a:p>
            <a:r>
              <a:rPr lang="el"/>
              <a:t>Αντίληψη (να με θυμάσαι!)</a:t>
            </a:r>
          </a:p>
        </p:txBody>
      </p:sp>
      <p:sp>
        <p:nvSpPr>
          <p:cNvPr id="6" name="Plassholder for innhold 5"/>
          <p:cNvSpPr>
            <a:spLocks noGrp="1"/>
          </p:cNvSpPr>
          <p:nvPr>
            <p:ph sz="half" idx="1"/>
          </p:nvPr>
        </p:nvSpPr>
        <p:spPr>
          <a:xfrm>
            <a:off x="812801" y="2361589"/>
            <a:ext cx="5020842" cy="4656926"/>
          </a:xfrm>
        </p:spPr>
        <p:txBody>
          <a:bodyPr/>
          <a:lstStyle/>
          <a:p>
            <a:r>
              <a:rPr lang="el"/>
              <a:t>Bottum – Πάνω</a:t>
            </a:r>
          </a:p>
          <a:p>
            <a:pPr lvl="1"/>
            <a:r>
              <a:rPr lang="el">
                <a:latin typeface="Arial" charset="0"/>
                <a:cs typeface="Arial" charset="0"/>
              </a:rPr>
              <a:t>Άμεση διαπερατότητα</a:t>
            </a:r>
            <a:endParaRPr lang="en-US">
              <a:latin typeface="Arial" charset="0"/>
              <a:cs typeface="Arial" charset="0"/>
            </a:endParaRPr>
          </a:p>
          <a:p>
            <a:pPr lvl="1"/>
            <a:r>
              <a:rPr lang="el">
                <a:latin typeface="Arial" charset="0"/>
                <a:cs typeface="Arial" charset="0"/>
              </a:rPr>
              <a:t>Πρότυπο</a:t>
            </a:r>
          </a:p>
          <a:p>
            <a:pPr lvl="1"/>
            <a:r>
              <a:rPr lang="el">
                <a:latin typeface="Arial" charset="0"/>
                <a:cs typeface="Arial" charset="0"/>
              </a:rPr>
              <a:t>«Αντιστοίχιση χαρακτηριστικών»</a:t>
            </a:r>
          </a:p>
          <a:p>
            <a:pPr lvl="1"/>
            <a:r>
              <a:rPr lang="el">
                <a:latin typeface="Arial" charset="0"/>
                <a:cs typeface="Arial" charset="0"/>
              </a:rPr>
              <a:t>Αναγνώριση ανά συνιστώσα (RBC)</a:t>
            </a:r>
          </a:p>
          <a:p>
            <a:endParaRPr lang="nb-NO"/>
          </a:p>
        </p:txBody>
      </p:sp>
      <p:sp>
        <p:nvSpPr>
          <p:cNvPr id="7" name="Plassholder for innhold 6"/>
          <p:cNvSpPr>
            <a:spLocks noGrp="1"/>
          </p:cNvSpPr>
          <p:nvPr>
            <p:ph sz="half" idx="2"/>
          </p:nvPr>
        </p:nvSpPr>
        <p:spPr>
          <a:xfrm>
            <a:off x="7387558" y="2316480"/>
            <a:ext cx="5006726" cy="5293994"/>
          </a:xfrm>
        </p:spPr>
        <p:txBody>
          <a:bodyPr/>
          <a:lstStyle/>
          <a:p>
            <a:r>
              <a:rPr lang="el" err="1"/>
              <a:t>Πάνω – Κάτω</a:t>
            </a:r>
          </a:p>
          <a:p>
            <a:pPr lvl="1"/>
            <a:r>
              <a:rPr lang="el" err="1">
                <a:latin typeface="Arial" charset="0"/>
                <a:cs typeface="Arial" charset="0"/>
              </a:rPr>
              <a:t>Η διαπερατότητα δεν είναι αυτόματη</a:t>
            </a:r>
          </a:p>
          <a:p>
            <a:pPr lvl="1"/>
            <a:r>
              <a:rPr lang="el">
                <a:latin typeface="Arial" charset="0"/>
                <a:cs typeface="Arial" charset="0"/>
              </a:rPr>
              <a:t>Συνθήματα και πλαίσιο</a:t>
            </a:r>
          </a:p>
          <a:p>
            <a:pPr lvl="1"/>
            <a:r>
              <a:rPr lang="el">
                <a:latin typeface="Arial" charset="0"/>
                <a:cs typeface="Arial" charset="0"/>
              </a:rPr>
              <a:t>Με βάση την εμπειρία</a:t>
            </a:r>
          </a:p>
          <a:p>
            <a:endParaRPr lang="nb-NO"/>
          </a:p>
        </p:txBody>
      </p:sp>
    </p:spTree>
    <p:custDataLst>
      <p:tags r:id="rId1"/>
    </p:custDataLst>
    <p:extLst>
      <p:ext uri="{BB962C8B-B14F-4D97-AF65-F5344CB8AC3E}">
        <p14:creationId xmlns:p14="http://schemas.microsoft.com/office/powerpoint/2010/main" val="294343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additive="base">
                                        <p:cTn id="28"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additive="base">
                                        <p:cTn id="40"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2" fill="hold" grpId="0" nodeType="after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 calcmode="lin" valueType="num">
                                      <p:cBhvr additive="base">
                                        <p:cTn id="50"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Στάσεις και πεποιθήσεις</a:t>
            </a:r>
          </a:p>
        </p:txBody>
      </p:sp>
      <p:sp>
        <p:nvSpPr>
          <p:cNvPr id="3" name="Plassholder for innhold 2"/>
          <p:cNvSpPr>
            <a:spLocks noGrp="1"/>
          </p:cNvSpPr>
          <p:nvPr>
            <p:ph sz="half" idx="1"/>
          </p:nvPr>
        </p:nvSpPr>
        <p:spPr/>
        <p:txBody>
          <a:bodyPr/>
          <a:lstStyle/>
          <a:p>
            <a:r>
              <a:rPr lang="el"/>
              <a:t>Ομάδα «Yale».</a:t>
            </a:r>
          </a:p>
          <a:p>
            <a:pPr lvl="1"/>
            <a:r>
              <a:rPr lang="el"/>
              <a:t>Καρλ Άιβερ, Χόβλαντ &amp; Τζάνις (1959)</a:t>
            </a:r>
          </a:p>
          <a:p>
            <a:pPr lvl="1"/>
            <a:r>
              <a:rPr lang="el"/>
              <a:t>Ποιος (πηγή)</a:t>
            </a:r>
          </a:p>
          <a:p>
            <a:pPr lvl="2"/>
            <a:r>
              <a:rPr lang="el"/>
              <a:t>Ειδικοί εναντίον μη ειδικών</a:t>
            </a:r>
          </a:p>
          <a:p>
            <a:pPr lvl="2"/>
            <a:r>
              <a:rPr lang="el"/>
              <a:t>Δημοτικότητα</a:t>
            </a:r>
          </a:p>
          <a:p>
            <a:pPr lvl="2"/>
            <a:r>
              <a:rPr lang="el"/>
              <a:t>Γρήγοροι ομιλητές</a:t>
            </a:r>
          </a:p>
          <a:p>
            <a:pPr lvl="1"/>
            <a:r>
              <a:rPr lang="el"/>
              <a:t>Τι</a:t>
            </a:r>
          </a:p>
          <a:p>
            <a:pPr lvl="2"/>
            <a:r>
              <a:rPr lang="el"/>
              <a:t>Επιρροή</a:t>
            </a:r>
          </a:p>
          <a:p>
            <a:pPr lvl="2"/>
            <a:r>
              <a:rPr lang="el" b="1"/>
              <a:t>Φόβος διέγερσης</a:t>
            </a:r>
          </a:p>
        </p:txBody>
      </p:sp>
      <p:sp>
        <p:nvSpPr>
          <p:cNvPr id="4" name="Plassholder for innhold 3"/>
          <p:cNvSpPr>
            <a:spLocks noGrp="1"/>
          </p:cNvSpPr>
          <p:nvPr>
            <p:ph sz="half" idx="2"/>
          </p:nvPr>
        </p:nvSpPr>
        <p:spPr/>
        <p:txBody>
          <a:bodyPr/>
          <a:lstStyle/>
          <a:p>
            <a:pPr marL="411480" lvl="1" indent="-411480"/>
            <a:r>
              <a:rPr lang="el"/>
              <a:t>Ποιος (δέκτης))</a:t>
            </a:r>
          </a:p>
          <a:p>
            <a:pPr marL="891540" lvl="2" indent="-411480"/>
            <a:r>
              <a:rPr lang="el"/>
              <a:t>Αυτοεκτίμηση</a:t>
            </a:r>
          </a:p>
          <a:p>
            <a:pPr marL="891540" lvl="2" indent="-411480"/>
            <a:r>
              <a:rPr lang="el"/>
              <a:t>Προσοχή</a:t>
            </a:r>
          </a:p>
          <a:p>
            <a:pPr marL="891540" lvl="2" indent="-411480"/>
            <a:r>
              <a:rPr lang="el"/>
              <a:t>Hλικία</a:t>
            </a:r>
          </a:p>
          <a:p>
            <a:endParaRPr lang="nb-NO"/>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blinds(horizontal)">
                                      <p:cBhvr>
                                        <p:cTn id="40" dur="500"/>
                                        <p:tgtEl>
                                          <p:spTgt spid="4">
                                            <p:txEl>
                                              <p:pRg st="0" end="0"/>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blinds(horizontal)">
                                      <p:cBhvr>
                                        <p:cTn id="43" dur="500"/>
                                        <p:tgtEl>
                                          <p:spTgt spid="4">
                                            <p:txEl>
                                              <p:pRg st="1" end="1"/>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blinds(horizontal)">
                                      <p:cBhvr>
                                        <p:cTn id="46" dur="500"/>
                                        <p:tgtEl>
                                          <p:spTgt spid="4">
                                            <p:txEl>
                                              <p:pRg st="2" end="2"/>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blinds(horizontal)">
                                      <p:cBhvr>
                                        <p:cTn id="4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el"/>
              <a:t>Συμμόρφωση έναντι συμμόρφωσης (έναντι υπακοής)</a:t>
            </a:r>
          </a:p>
          <a:p>
            <a:r>
              <a:rPr lang="el"/>
              <a:t>Ingratiation </a:t>
            </a:r>
            <a:r>
              <a:rPr lang="el" sz="2400"/>
              <a:t>(Τζόουνς, 1964)</a:t>
            </a:r>
          </a:p>
          <a:p>
            <a:r>
              <a:rPr lang="el" err="1"/>
              <a:t>Αρχή της αμοιβαιότητας </a:t>
            </a:r>
            <a:r>
              <a:rPr lang="el" sz="2400"/>
              <a:t>(Regan, 1971)</a:t>
            </a:r>
          </a:p>
          <a:p>
            <a:endParaRPr lang="nb-NO"/>
          </a:p>
        </p:txBody>
      </p:sp>
      <p:sp>
        <p:nvSpPr>
          <p:cNvPr id="4" name="Tittel 1"/>
          <p:cNvSpPr>
            <a:spLocks noGrp="1"/>
          </p:cNvSpPr>
          <p:nvPr>
            <p:ph type="title"/>
          </p:nvPr>
        </p:nvSpPr>
        <p:spPr/>
        <p:txBody>
          <a:bodyPr/>
          <a:lstStyle/>
          <a:p>
            <a:r>
              <a:rPr lang="el"/>
              <a:t>Στάσεις και πεποιθήσεις</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DCBE5-F6AE-64B4-EB1C-99ED5C07BFE2}"/>
              </a:ext>
            </a:extLst>
          </p:cNvPr>
          <p:cNvPicPr>
            <a:picLocks noChangeAspect="1"/>
          </p:cNvPicPr>
          <p:nvPr/>
        </p:nvPicPr>
        <p:blipFill>
          <a:blip r:embed="rId3">
            <a:alphaModFix amt="23000"/>
          </a:blip>
          <a:stretch>
            <a:fillRect/>
          </a:stretch>
        </p:blipFill>
        <p:spPr>
          <a:xfrm>
            <a:off x="0" y="102556"/>
            <a:ext cx="14630400" cy="8024489"/>
          </a:xfrm>
          <a:prstGeom prst="rect">
            <a:avLst/>
          </a:prstGeom>
        </p:spPr>
      </p:pic>
      <p:sp>
        <p:nvSpPr>
          <p:cNvPr id="6" name="Plassholder for innhold 5"/>
          <p:cNvSpPr>
            <a:spLocks noGrp="1"/>
          </p:cNvSpPr>
          <p:nvPr>
            <p:ph idx="1"/>
          </p:nvPr>
        </p:nvSpPr>
        <p:spPr/>
        <p:txBody>
          <a:bodyPr/>
          <a:lstStyle/>
          <a:p>
            <a:r>
              <a:rPr lang="el"/>
              <a:t>Πηγή:</a:t>
            </a:r>
          </a:p>
          <a:p>
            <a:pPr lvl="1"/>
            <a:r>
              <a:rPr lang="el"/>
              <a:t>Αξιοπιστία</a:t>
            </a:r>
          </a:p>
          <a:p>
            <a:pPr lvl="1"/>
            <a:r>
              <a:rPr lang="el"/>
              <a:t>Ομοιότητα</a:t>
            </a:r>
          </a:p>
          <a:p>
            <a:pPr lvl="1"/>
            <a:r>
              <a:rPr lang="el"/>
              <a:t>Συμμετοχή </a:t>
            </a:r>
          </a:p>
        </p:txBody>
      </p:sp>
      <p:sp>
        <p:nvSpPr>
          <p:cNvPr id="4" name="Tittel 1">
            <a:extLst>
              <a:ext uri="{FF2B5EF4-FFF2-40B4-BE49-F238E27FC236}">
                <a16:creationId xmlns:a16="http://schemas.microsoft.com/office/drawing/2014/main" id="{B038DFBA-76F2-967E-47AF-7313F4D95CA5}"/>
              </a:ext>
            </a:extLst>
          </p:cNvPr>
          <p:cNvSpPr txBox="1">
            <a:spLocks/>
          </p:cNvSpPr>
          <p:nvPr/>
        </p:nvSpPr>
        <p:spPr>
          <a:xfrm>
            <a:off x="1188720" y="6210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el" sz="5280">
                <a:solidFill>
                  <a:prstClr val="black"/>
                </a:solidFill>
                <a:latin typeface="Aptos Display" panose="02110004020202020204"/>
              </a:rPr>
              <a:t>Στάσεις και πεποιθήσεις</a:t>
            </a:r>
          </a:p>
        </p:txBody>
      </p:sp>
      <p:pic>
        <p:nvPicPr>
          <p:cNvPr id="8194" name="Picture 2" descr="Λιονέλ Μέσι 2020 ► Η διαφήμιση της Pepsi | πόδια Λιονέλ Μέσι, Πογκμπά, Σαλάχ, Στέρλινγκ 2020">
            <a:extLst>
              <a:ext uri="{FF2B5EF4-FFF2-40B4-BE49-F238E27FC236}">
                <a16:creationId xmlns:a16="http://schemas.microsoft.com/office/drawing/2014/main" id="{5A417DF6-B1C3-43D6-E3C5-DC728B28D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810" y="44299"/>
            <a:ext cx="5723869" cy="42929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Στην ομιλία του CPAC, ο Τραμπ προβλέπει ότι «θα χάσει τον Τρίτο Παγκόσμιο Πόλεμο» εάν δεν εκλεγεί • Utah News Dispatch">
            <a:extLst>
              <a:ext uri="{FF2B5EF4-FFF2-40B4-BE49-F238E27FC236}">
                <a16:creationId xmlns:a16="http://schemas.microsoft.com/office/drawing/2014/main" id="{A6A57699-6FA8-7CE1-1184-91B807F44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810" y="4413686"/>
            <a:ext cx="5723870" cy="38159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500"/>
                                        <p:tgtEl>
                                          <p:spTgt spid="6">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ox(in)">
                                      <p:cBhvr>
                                        <p:cTn id="13" dur="500"/>
                                        <p:tgtEl>
                                          <p:spTgt spid="6">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ox(i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ipe(down)">
                                      <p:cBhvr>
                                        <p:cTn id="21" dur="5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FBF55-0071-4B12-AD07-F398F50D0BA6}"/>
              </a:ext>
            </a:extLst>
          </p:cNvPr>
          <p:cNvSpPr>
            <a:spLocks noGrp="1"/>
          </p:cNvSpPr>
          <p:nvPr>
            <p:ph type="title"/>
          </p:nvPr>
        </p:nvSpPr>
        <p:spPr>
          <a:xfrm>
            <a:off x="715171" y="461011"/>
            <a:ext cx="5754882" cy="807720"/>
          </a:xfrm>
        </p:spPr>
        <p:txBody>
          <a:bodyPr>
            <a:normAutofit fontScale="90000"/>
          </a:bodyPr>
          <a:lstStyle/>
          <a:p>
            <a:r>
              <a:rPr lang="el"/>
              <a:t>Παράγοντες αποστολέα</a:t>
            </a:r>
            <a:endParaRPr lang="de-DE"/>
          </a:p>
        </p:txBody>
      </p:sp>
      <p:sp>
        <p:nvSpPr>
          <p:cNvPr id="3" name="Inhaltsplatzhalter 2">
            <a:extLst>
              <a:ext uri="{FF2B5EF4-FFF2-40B4-BE49-F238E27FC236}">
                <a16:creationId xmlns:a16="http://schemas.microsoft.com/office/drawing/2014/main" id="{D0B103CD-3F89-48B3-8069-DD9CD30C6B4C}"/>
              </a:ext>
            </a:extLst>
          </p:cNvPr>
          <p:cNvSpPr>
            <a:spLocks noGrp="1"/>
          </p:cNvSpPr>
          <p:nvPr>
            <p:ph idx="1"/>
          </p:nvPr>
        </p:nvSpPr>
        <p:spPr>
          <a:xfrm>
            <a:off x="468631" y="1821394"/>
            <a:ext cx="5754882" cy="5909309"/>
          </a:xfrm>
        </p:spPr>
        <p:txBody>
          <a:bodyPr>
            <a:normAutofit fontScale="62500" lnSpcReduction="20000"/>
          </a:bodyPr>
          <a:lstStyle/>
          <a:p>
            <a:r>
              <a:rPr lang="el" err="1"/>
              <a:t>Προφανές: Το μήνυμα από μια αξιόπιστη πηγή θεωρείται αξιόπιστο.</a:t>
            </a:r>
          </a:p>
          <a:p>
            <a:r>
              <a:rPr lang="el" err="1"/>
              <a:t>Η κρίση της αξιοπιστίας της πηγής και όχι του περιεχομένου του μηνύματος είναι ένας γνωστικός τρόπος χαμηλού κόστους για γρήγορη κρίση.</a:t>
            </a:r>
          </a:p>
          <a:p>
            <a:r>
              <a:rPr lang="el"/>
              <a:t>Μια είδηση που δημοσιεύεται στο facebook θεωρείται πιο αξιόπιστη από έναν παραδοσιακό λογαριασμό ειδησεογραφικών μέσων, από ό,τι όταν η ίδια ιστορία κοινοποιείται από μια προσωπική επαφή.</a:t>
            </a:r>
          </a:p>
          <a:p>
            <a:r>
              <a:rPr lang="el"/>
              <a:t>Αυτή η διαφορά μειώνεται όταν το άρθρο ειδήσεων είναι χαμηλότερης συνάφειας. Οι ψεύτικες ειδήσεις είναι έτσι πιο εύκολο να μεταδοθούν όταν δεν μας «επιβάλλονται» ενεργά και εμφανίζονται περισσότερο ως μια λεπτή παράπλευρη «δραστηριότητα».</a:t>
            </a:r>
          </a:p>
          <a:p>
            <a:r>
              <a:rPr lang="el"/>
              <a:t>Χαμηλό κίνητρο για επεξεργασία πληροφοριών -&gt; εφαρμογή ευρετικών.</a:t>
            </a:r>
          </a:p>
          <a:p>
            <a:r>
              <a:rPr lang="el" err="1"/>
              <a:t>Υπάρχοντα: </a:t>
            </a:r>
          </a:p>
          <a:p>
            <a:pPr lvl="1"/>
            <a:r>
              <a:rPr lang="el" err="1"/>
              <a:t>Μίμηση διατάξεων</a:t>
            </a:r>
            <a:endParaRPr lang="de-DE"/>
          </a:p>
          <a:p>
            <a:pPr lvl="1"/>
            <a:r>
              <a:rPr lang="el" err="1"/>
              <a:t>Παραθέτοντας εμπειρογνώμονες</a:t>
            </a:r>
            <a:endParaRPr lang="de-DE"/>
          </a:p>
        </p:txBody>
      </p:sp>
      <p:grpSp>
        <p:nvGrpSpPr>
          <p:cNvPr id="5" name="Gruppieren 4">
            <a:extLst>
              <a:ext uri="{FF2B5EF4-FFF2-40B4-BE49-F238E27FC236}">
                <a16:creationId xmlns:a16="http://schemas.microsoft.com/office/drawing/2014/main" id="{34C0DC97-135E-4C15-B9BE-0A03FFCC6C06}"/>
              </a:ext>
            </a:extLst>
          </p:cNvPr>
          <p:cNvGrpSpPr/>
          <p:nvPr/>
        </p:nvGrpSpPr>
        <p:grpSpPr>
          <a:xfrm>
            <a:off x="6470053" y="676274"/>
            <a:ext cx="7926142" cy="4119193"/>
            <a:chOff x="5391710" y="1704975"/>
            <a:chExt cx="6605118" cy="3432661"/>
          </a:xfrm>
        </p:grpSpPr>
        <p:pic>
          <p:nvPicPr>
            <p:cNvPr id="1026" name="Picture 2" descr="Διερεύνηση της θυματοποίησης phishing με το Ευρετικό-Συστηματικό Μοντέλο: Ένα θεωρητικό πλαίσιο και μια διερεύνηση - ScienceDirect">
              <a:extLst>
                <a:ext uri="{FF2B5EF4-FFF2-40B4-BE49-F238E27FC236}">
                  <a16:creationId xmlns:a16="http://schemas.microsoft.com/office/drawing/2014/main" id="{F6E2405A-9153-4D12-93BC-D6AE25CDA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0" y="1704975"/>
              <a:ext cx="6409765" cy="2933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6A218E8-5275-4ABA-A33B-B917461EC1A5}"/>
                </a:ext>
              </a:extLst>
            </p:cNvPr>
            <p:cNvSpPr txBox="1"/>
            <p:nvPr/>
          </p:nvSpPr>
          <p:spPr>
            <a:xfrm>
              <a:off x="10258425" y="4783693"/>
              <a:ext cx="1738403" cy="353943"/>
            </a:xfrm>
            <a:prstGeom prst="rect">
              <a:avLst/>
            </a:prstGeom>
            <a:noFill/>
          </p:spPr>
          <p:txBody>
            <a:bodyPr wrap="none" rtlCol="0">
              <a:spAutoFit/>
            </a:bodyPr>
            <a:lstStyle/>
            <a:p>
              <a:pPr defTabSz="1097280"/>
              <a:r>
                <a:rPr lang="el" sz="2160">
                  <a:solidFill>
                    <a:prstClr val="black"/>
                  </a:solidFill>
                  <a:latin typeface="Aptos" panose="02110004020202020204"/>
                </a:rPr>
                <a:t>Luo et al. (2013)</a:t>
              </a:r>
            </a:p>
          </p:txBody>
        </p:sp>
      </p:grpSp>
      <p:cxnSp>
        <p:nvCxnSpPr>
          <p:cNvPr id="7" name="Gerade Verbindung mit Pfeil 6">
            <a:extLst>
              <a:ext uri="{FF2B5EF4-FFF2-40B4-BE49-F238E27FC236}">
                <a16:creationId xmlns:a16="http://schemas.microsoft.com/office/drawing/2014/main" id="{DD0DD265-C65D-E6E7-D05A-259A7BF46558}"/>
              </a:ext>
            </a:extLst>
          </p:cNvPr>
          <p:cNvCxnSpPr/>
          <p:nvPr/>
        </p:nvCxnSpPr>
        <p:spPr>
          <a:xfrm flipV="1">
            <a:off x="8316145" y="4194632"/>
            <a:ext cx="292608" cy="1036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CD891641-3AAB-7518-A33E-98A8D9FC6E2F}"/>
              </a:ext>
            </a:extLst>
          </p:cNvPr>
          <p:cNvSpPr txBox="1"/>
          <p:nvPr/>
        </p:nvSpPr>
        <p:spPr>
          <a:xfrm>
            <a:off x="7092662" y="5230953"/>
            <a:ext cx="2688813" cy="4247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defTabSz="1097280"/>
            <a:r>
              <a:rPr lang="el" sz="2160">
                <a:solidFill>
                  <a:prstClr val="black"/>
                </a:solidFill>
                <a:latin typeface="Aptos" panose="02110004020202020204"/>
              </a:rPr>
              <a:t>Ικανότητες στα μέσα ενημέρωσης</a:t>
            </a:r>
            <a:endParaRPr lang="de-DE" sz="2160">
              <a:solidFill>
                <a:prstClr val="black"/>
              </a:solidFill>
              <a:latin typeface="Aptos" panose="02110004020202020204"/>
            </a:endParaRPr>
          </a:p>
        </p:txBody>
      </p:sp>
    </p:spTree>
    <p:extLst>
      <p:ext uri="{BB962C8B-B14F-4D97-AF65-F5344CB8AC3E}">
        <p14:creationId xmlns:p14="http://schemas.microsoft.com/office/powerpoint/2010/main" val="258606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Engineer - Η απειλή στον κυβερνοχώρο για τους κατασκευαστές σε άνοδο – έκθεση">
            <a:extLst>
              <a:ext uri="{FF2B5EF4-FFF2-40B4-BE49-F238E27FC236}">
                <a16:creationId xmlns:a16="http://schemas.microsoft.com/office/drawing/2014/main" id="{3D302C59-3BAA-B26B-425C-53F5BB193E4C}"/>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1"/>
            <a:ext cx="14625536" cy="823233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p:txBody>
          <a:bodyPr/>
          <a:lstStyle/>
          <a:p>
            <a:r>
              <a:rPr lang="el"/>
              <a:t>Μήνυμα</a:t>
            </a:r>
          </a:p>
          <a:p>
            <a:pPr lvl="1"/>
            <a:r>
              <a:rPr lang="el"/>
              <a:t>1 πλευρά έναντι 2 πλευράς του επιχειρήματος</a:t>
            </a:r>
          </a:p>
          <a:p>
            <a:pPr lvl="1"/>
            <a:r>
              <a:rPr lang="el"/>
              <a:t>«Απλή επίδραση έκθεσης»</a:t>
            </a:r>
          </a:p>
          <a:p>
            <a:pPr lvl="1"/>
            <a:r>
              <a:rPr lang="el"/>
              <a:t>Φόβος</a:t>
            </a:r>
          </a:p>
          <a:p>
            <a:pPr lvl="1"/>
            <a:r>
              <a:rPr lang="el"/>
              <a:t>Συναίσθημα vs Γεγονός</a:t>
            </a:r>
          </a:p>
          <a:p>
            <a:pPr lvl="2"/>
            <a:r>
              <a:rPr lang="el"/>
              <a:t>Μεταβίβαση ισχύος</a:t>
            </a:r>
            <a:endParaRPr lang="nb-NO"/>
          </a:p>
          <a:p>
            <a:pPr lvl="3"/>
            <a:r>
              <a:rPr lang="el"/>
              <a:t>Συνδρομές</a:t>
            </a:r>
          </a:p>
          <a:p>
            <a:pPr lvl="1"/>
            <a:r>
              <a:rPr lang="el" err="1"/>
              <a:t>Πλαισίωση μηνυμάτων</a:t>
            </a:r>
            <a:endParaRPr lang="nb-NO"/>
          </a:p>
          <a:p>
            <a:pPr lvl="2"/>
            <a:r>
              <a:rPr lang="el" err="1"/>
              <a:t>Απώλεια πρόληψης έναντι κέρδους προαγωγής</a:t>
            </a:r>
            <a:endParaRPr lang="nb-NO"/>
          </a:p>
          <a:p>
            <a:pPr lvl="1"/>
            <a:endParaRPr lang="nb-NO"/>
          </a:p>
        </p:txBody>
      </p:sp>
      <p:sp>
        <p:nvSpPr>
          <p:cNvPr id="7" name="Tittel 1">
            <a:extLst>
              <a:ext uri="{FF2B5EF4-FFF2-40B4-BE49-F238E27FC236}">
                <a16:creationId xmlns:a16="http://schemas.microsoft.com/office/drawing/2014/main" id="{D15320DE-AC1F-28F2-BCB4-2A5E969A1BF9}"/>
              </a:ext>
            </a:extLst>
          </p:cNvPr>
          <p:cNvSpPr>
            <a:spLocks noGrp="1"/>
          </p:cNvSpPr>
          <p:nvPr>
            <p:ph type="title"/>
          </p:nvPr>
        </p:nvSpPr>
        <p:spPr>
          <a:xfrm>
            <a:off x="1005840" y="438150"/>
            <a:ext cx="12618720" cy="1590676"/>
          </a:xfrm>
        </p:spPr>
        <p:txBody>
          <a:bodyPr/>
          <a:lstStyle/>
          <a:p>
            <a:r>
              <a:rPr lang="el"/>
              <a:t>Στάσεις και πεποιθήσεις</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E67E9-1345-763C-0844-C0B748879FC6}"/>
              </a:ext>
            </a:extLst>
          </p:cNvPr>
          <p:cNvPicPr>
            <a:picLocks noChangeAspect="1"/>
          </p:cNvPicPr>
          <p:nvPr/>
        </p:nvPicPr>
        <p:blipFill>
          <a:blip r:embed="rId4">
            <a:alphaModFix amt="40000"/>
          </a:blip>
          <a:stretch>
            <a:fillRect/>
          </a:stretch>
        </p:blipFill>
        <p:spPr>
          <a:xfrm>
            <a:off x="0" y="0"/>
            <a:ext cx="14630400" cy="8229600"/>
          </a:xfrm>
          <a:prstGeom prst="rect">
            <a:avLst/>
          </a:prstGeom>
        </p:spPr>
      </p:pic>
      <p:sp>
        <p:nvSpPr>
          <p:cNvPr id="3" name="Inhaltsplatzhalter 2">
            <a:extLst>
              <a:ext uri="{FF2B5EF4-FFF2-40B4-BE49-F238E27FC236}">
                <a16:creationId xmlns:a16="http://schemas.microsoft.com/office/drawing/2014/main" id="{B6D7B63F-3E2E-4843-A82B-8C77ED0B6C4D}"/>
              </a:ext>
            </a:extLst>
          </p:cNvPr>
          <p:cNvSpPr>
            <a:spLocks noGrp="1"/>
          </p:cNvSpPr>
          <p:nvPr>
            <p:ph idx="1"/>
          </p:nvPr>
        </p:nvSpPr>
        <p:spPr>
          <a:xfrm>
            <a:off x="411481" y="2190750"/>
            <a:ext cx="6631265" cy="5221606"/>
          </a:xfrm>
        </p:spPr>
        <p:txBody>
          <a:bodyPr>
            <a:normAutofit/>
          </a:bodyPr>
          <a:lstStyle/>
          <a:p>
            <a:r>
              <a:rPr lang="el" sz="1920" err="1"/>
              <a:t>Ευρετική δημοτικότητα ("Κοινωνική απόδειξη"; -&gt;Μία από τις αρχές πειθούς του Cialdini)</a:t>
            </a:r>
          </a:p>
          <a:p>
            <a:r>
              <a:rPr lang="el" sz="1920"/>
              <a:t>Περιεχόμενο clickbait, φάρμες κλικ, πληρωμένα τρολ, bots</a:t>
            </a:r>
          </a:p>
          <a:p>
            <a:endParaRPr lang="de-DE" sz="1920"/>
          </a:p>
        </p:txBody>
      </p:sp>
      <p:sp>
        <p:nvSpPr>
          <p:cNvPr id="4" name="Titel 1">
            <a:extLst>
              <a:ext uri="{FF2B5EF4-FFF2-40B4-BE49-F238E27FC236}">
                <a16:creationId xmlns:a16="http://schemas.microsoft.com/office/drawing/2014/main" id="{07519BDD-A5CF-44F8-9076-55222CC550A0}"/>
              </a:ext>
            </a:extLst>
          </p:cNvPr>
          <p:cNvSpPr>
            <a:spLocks noGrp="1"/>
          </p:cNvSpPr>
          <p:nvPr>
            <p:ph type="title"/>
          </p:nvPr>
        </p:nvSpPr>
        <p:spPr>
          <a:xfrm>
            <a:off x="715171" y="461011"/>
            <a:ext cx="5754882" cy="807720"/>
          </a:xfrm>
        </p:spPr>
        <p:txBody>
          <a:bodyPr>
            <a:normAutofit fontScale="90000"/>
          </a:bodyPr>
          <a:lstStyle/>
          <a:p>
            <a:r>
              <a:rPr lang="el"/>
              <a:t>Παράγοντες μηνύματος</a:t>
            </a:r>
            <a:endParaRPr lang="de-DE"/>
          </a:p>
        </p:txBody>
      </p:sp>
      <p:sp>
        <p:nvSpPr>
          <p:cNvPr id="5" name="Textfeld 4">
            <a:extLst>
              <a:ext uri="{FF2B5EF4-FFF2-40B4-BE49-F238E27FC236}">
                <a16:creationId xmlns:a16="http://schemas.microsoft.com/office/drawing/2014/main" id="{EDFC75EB-E43A-43BF-89AF-0988828EC67A}"/>
              </a:ext>
            </a:extLst>
          </p:cNvPr>
          <p:cNvSpPr txBox="1"/>
          <p:nvPr/>
        </p:nvSpPr>
        <p:spPr>
          <a:xfrm>
            <a:off x="411481" y="3333365"/>
            <a:ext cx="5321246" cy="1089529"/>
          </a:xfrm>
          <a:prstGeom prst="rect">
            <a:avLst/>
          </a:prstGeom>
          <a:noFill/>
        </p:spPr>
        <p:txBody>
          <a:bodyPr wrap="square" rtlCol="0">
            <a:spAutoFit/>
          </a:bodyPr>
          <a:lstStyle/>
          <a:p>
            <a:pPr defTabSz="1097280"/>
            <a:r>
              <a:rPr lang="el" sz="2160" err="1">
                <a:solidFill>
                  <a:prstClr val="black"/>
                </a:solidFill>
                <a:latin typeface="Aptos" panose="02110004020202020204"/>
              </a:rPr>
              <a:t>Το Social Proof είναι ένα ιδιαίτερα ισχυρό εργαλείο: -&gt; Thermal Grill Illusion of Pain που προκαλείται από λεκτικές ενδείξεις.</a:t>
            </a:r>
          </a:p>
        </p:txBody>
      </p:sp>
      <p:pic>
        <p:nvPicPr>
          <p:cNvPr id="2050" name="Picture 2" descr="Πολύ ζεστό, πολύ γρήγορο! Χρησιμοποιώντας την ψευδαίσθηση της θερμικής σχάρας για να εξερευνήσετε τη δυναμική θερμική αντίληψη">
            <a:extLst>
              <a:ext uri="{FF2B5EF4-FFF2-40B4-BE49-F238E27FC236}">
                <a16:creationId xmlns:a16="http://schemas.microsoft.com/office/drawing/2014/main" id="{03E79580-9D57-4A3E-945D-3CBDD315E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70" y="4526432"/>
            <a:ext cx="3063240" cy="214884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31D6CD2-D457-4907-BE2F-A74685A625DA}"/>
              </a:ext>
            </a:extLst>
          </p:cNvPr>
          <p:cNvSpPr txBox="1"/>
          <p:nvPr/>
        </p:nvSpPr>
        <p:spPr>
          <a:xfrm>
            <a:off x="411481" y="6865306"/>
            <a:ext cx="2725874" cy="313932"/>
          </a:xfrm>
          <a:prstGeom prst="rect">
            <a:avLst/>
          </a:prstGeom>
          <a:noFill/>
        </p:spPr>
        <p:txBody>
          <a:bodyPr wrap="none" rtlCol="0">
            <a:spAutoFit/>
          </a:bodyPr>
          <a:lstStyle/>
          <a:p>
            <a:pPr defTabSz="1097280"/>
            <a:r>
              <a:rPr lang="el" sz="1440">
                <a:solidFill>
                  <a:prstClr val="black"/>
                </a:solidFill>
                <a:latin typeface="Aptos" panose="02110004020202020204"/>
              </a:rPr>
              <a:t>Συμπόσιο IEEE Haptics (2018)</a:t>
            </a:r>
          </a:p>
        </p:txBody>
      </p:sp>
      <p:pic>
        <p:nvPicPr>
          <p:cNvPr id="7" name="Grafik 6">
            <a:extLst>
              <a:ext uri="{FF2B5EF4-FFF2-40B4-BE49-F238E27FC236}">
                <a16:creationId xmlns:a16="http://schemas.microsoft.com/office/drawing/2014/main" id="{4BEC16BD-2D22-FE67-AE66-20B85C237372}"/>
              </a:ext>
            </a:extLst>
          </p:cNvPr>
          <p:cNvPicPr>
            <a:picLocks noChangeAspect="1"/>
          </p:cNvPicPr>
          <p:nvPr/>
        </p:nvPicPr>
        <p:blipFill>
          <a:blip r:embed="rId6"/>
          <a:stretch>
            <a:fillRect/>
          </a:stretch>
        </p:blipFill>
        <p:spPr>
          <a:xfrm>
            <a:off x="7189681" y="795801"/>
            <a:ext cx="7029239" cy="2537564"/>
          </a:xfrm>
          <a:prstGeom prst="rect">
            <a:avLst/>
          </a:prstGeom>
        </p:spPr>
      </p:pic>
      <p:pic>
        <p:nvPicPr>
          <p:cNvPr id="9" name="Grafik 8">
            <a:extLst>
              <a:ext uri="{FF2B5EF4-FFF2-40B4-BE49-F238E27FC236}">
                <a16:creationId xmlns:a16="http://schemas.microsoft.com/office/drawing/2014/main" id="{06F1B11F-F7A9-AB4A-0A94-A4C5C7233C31}"/>
              </a:ext>
            </a:extLst>
          </p:cNvPr>
          <p:cNvPicPr>
            <a:picLocks noChangeAspect="1"/>
          </p:cNvPicPr>
          <p:nvPr/>
        </p:nvPicPr>
        <p:blipFill>
          <a:blip r:embed="rId7"/>
          <a:stretch>
            <a:fillRect/>
          </a:stretch>
        </p:blipFill>
        <p:spPr>
          <a:xfrm>
            <a:off x="4965822" y="4439919"/>
            <a:ext cx="8574193" cy="3328670"/>
          </a:xfrm>
          <a:prstGeom prst="rect">
            <a:avLst/>
          </a:prstGeom>
        </p:spPr>
      </p:pic>
    </p:spTree>
    <p:custDataLst>
      <p:tags r:id="rId1"/>
    </p:custDataLst>
    <p:extLst>
      <p:ext uri="{BB962C8B-B14F-4D97-AF65-F5344CB8AC3E}">
        <p14:creationId xmlns:p14="http://schemas.microsoft.com/office/powerpoint/2010/main" val="119318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CBE13-AC49-EDFF-C234-7A0BC22141F4}"/>
              </a:ext>
            </a:extLst>
          </p:cNvPr>
          <p:cNvPicPr>
            <a:picLocks noChangeAspect="1"/>
          </p:cNvPicPr>
          <p:nvPr/>
        </p:nvPicPr>
        <p:blipFill>
          <a:blip r:embed="rId3">
            <a:alphaModFix amt="26000"/>
          </a:blip>
          <a:stretch>
            <a:fillRect/>
          </a:stretch>
        </p:blipFill>
        <p:spPr>
          <a:xfrm>
            <a:off x="0" y="0"/>
            <a:ext cx="14630400" cy="8229600"/>
          </a:xfrm>
          <a:prstGeom prst="rect">
            <a:avLst/>
          </a:prstGeom>
        </p:spPr>
      </p:pic>
      <p:sp>
        <p:nvSpPr>
          <p:cNvPr id="3" name="Plassholder for innhold 2"/>
          <p:cNvSpPr>
            <a:spLocks noGrp="1"/>
          </p:cNvSpPr>
          <p:nvPr>
            <p:ph idx="1"/>
          </p:nvPr>
        </p:nvSpPr>
        <p:spPr/>
        <p:txBody>
          <a:bodyPr/>
          <a:lstStyle/>
          <a:p>
            <a:r>
              <a:rPr lang="el"/>
              <a:t>Δέκτης</a:t>
            </a:r>
          </a:p>
          <a:p>
            <a:pPr lvl="1"/>
            <a:r>
              <a:rPr lang="el"/>
              <a:t>Αυτοεκτίμηση</a:t>
            </a:r>
          </a:p>
          <a:p>
            <a:pPr lvl="1"/>
            <a:r>
              <a:rPr lang="el"/>
              <a:t>Hλικία</a:t>
            </a:r>
          </a:p>
          <a:p>
            <a:pPr lvl="1"/>
            <a:r>
              <a:rPr lang="el"/>
              <a:t>Φύλο</a:t>
            </a:r>
          </a:p>
          <a:p>
            <a:pPr lvl="1"/>
            <a:r>
              <a:rPr lang="el"/>
              <a:t>Ατομικές διαφορές</a:t>
            </a:r>
          </a:p>
        </p:txBody>
      </p:sp>
      <p:sp>
        <p:nvSpPr>
          <p:cNvPr id="6" name="Tittel 1">
            <a:extLst>
              <a:ext uri="{FF2B5EF4-FFF2-40B4-BE49-F238E27FC236}">
                <a16:creationId xmlns:a16="http://schemas.microsoft.com/office/drawing/2014/main" id="{3AD708AD-6BE8-D07A-4CBC-DF191B205875}"/>
              </a:ext>
            </a:extLst>
          </p:cNvPr>
          <p:cNvSpPr>
            <a:spLocks noGrp="1"/>
          </p:cNvSpPr>
          <p:nvPr>
            <p:ph type="title"/>
          </p:nvPr>
        </p:nvSpPr>
        <p:spPr>
          <a:xfrm>
            <a:off x="1005840" y="438150"/>
            <a:ext cx="12618720" cy="1590676"/>
          </a:xfrm>
        </p:spPr>
        <p:txBody>
          <a:bodyPr/>
          <a:lstStyle/>
          <a:p>
            <a:r>
              <a:rPr lang="el"/>
              <a:t>Στάσεις και πεποιθήσεις</a:t>
            </a:r>
          </a:p>
        </p:txBody>
      </p:sp>
      <p:pic>
        <p:nvPicPr>
          <p:cNvPr id="7" name="Picture 6">
            <a:extLst>
              <a:ext uri="{FF2B5EF4-FFF2-40B4-BE49-F238E27FC236}">
                <a16:creationId xmlns:a16="http://schemas.microsoft.com/office/drawing/2014/main" id="{6A434264-AC86-BE16-9C64-329F87CEF917}"/>
              </a:ext>
            </a:extLst>
          </p:cNvPr>
          <p:cNvPicPr>
            <a:picLocks noChangeAspect="1"/>
          </p:cNvPicPr>
          <p:nvPr/>
        </p:nvPicPr>
        <p:blipFill>
          <a:blip r:embed="rId4"/>
          <a:stretch>
            <a:fillRect/>
          </a:stretch>
        </p:blipFill>
        <p:spPr>
          <a:xfrm>
            <a:off x="7898587" y="500088"/>
            <a:ext cx="5725973" cy="3219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42" name="Picture 2" descr="Οι υποστηρικτές του Τραμπ σε πολιτείες πεδία μάχης ευνοούν σε μεγάλο βαθμό τα δικαιώματα LGBTQ, σύμφωνα με δημοσκόπηση">
            <a:extLst>
              <a:ext uri="{FF2B5EF4-FFF2-40B4-BE49-F238E27FC236}">
                <a16:creationId xmlns:a16="http://schemas.microsoft.com/office/drawing/2014/main" id="{36A3937A-4CC6-50C8-5256-E839B7A03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726" y="4013664"/>
            <a:ext cx="5345696" cy="35606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500" fill="hold"/>
                                        <p:tgtEl>
                                          <p:spTgt spid="10242"/>
                                        </p:tgtEl>
                                        <p:attrNameLst>
                                          <p:attrName>ppt_w</p:attrName>
                                        </p:attrNameLst>
                                      </p:cBhvr>
                                      <p:tavLst>
                                        <p:tav tm="0">
                                          <p:val>
                                            <p:fltVal val="0"/>
                                          </p:val>
                                        </p:tav>
                                        <p:tav tm="100000">
                                          <p:val>
                                            <p:strVal val="#ppt_w"/>
                                          </p:val>
                                        </p:tav>
                                      </p:tavLst>
                                    </p:anim>
                                    <p:anim calcmode="lin" valueType="num">
                                      <p:cBhvr>
                                        <p:cTn id="28" dur="500" fill="hold"/>
                                        <p:tgtEl>
                                          <p:spTgt spid="10242"/>
                                        </p:tgtEl>
                                        <p:attrNameLst>
                                          <p:attrName>ppt_h</p:attrName>
                                        </p:attrNameLst>
                                      </p:cBhvr>
                                      <p:tavLst>
                                        <p:tav tm="0">
                                          <p:val>
                                            <p:fltVal val="0"/>
                                          </p:val>
                                        </p:tav>
                                        <p:tav tm="100000">
                                          <p:val>
                                            <p:strVal val="#ppt_h"/>
                                          </p:val>
                                        </p:tav>
                                      </p:tavLst>
                                    </p:anim>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885657-A531-31F5-4168-B5CA84444D1C}"/>
              </a:ext>
            </a:extLst>
          </p:cNvPr>
          <p:cNvPicPr>
            <a:picLocks noChangeAspect="1"/>
          </p:cNvPicPr>
          <p:nvPr/>
        </p:nvPicPr>
        <p:blipFill>
          <a:blip r:embed="rId2">
            <a:alphaModFix amt="43000"/>
          </a:blip>
          <a:stretch>
            <a:fillRect/>
          </a:stretch>
        </p:blipFill>
        <p:spPr>
          <a:xfrm>
            <a:off x="114300" y="0"/>
            <a:ext cx="14401800" cy="8229600"/>
          </a:xfrm>
          <a:prstGeom prst="rect">
            <a:avLst/>
          </a:prstGeom>
        </p:spPr>
      </p:pic>
      <p:pic>
        <p:nvPicPr>
          <p:cNvPr id="57346" name="Picture 2" descr="http://grahamaustin.pbworks.com/f/1222191095/Elaboration%20Likelihood%20Mo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558" y="2862617"/>
            <a:ext cx="8187842" cy="5335078"/>
          </a:xfrm>
          <a:prstGeom prst="rect">
            <a:avLst/>
          </a:prstGeom>
          <a:noFill/>
        </p:spPr>
      </p:pic>
      <p:sp>
        <p:nvSpPr>
          <p:cNvPr id="3" name="Plassholder for innhold 2"/>
          <p:cNvSpPr>
            <a:spLocks noGrp="1"/>
          </p:cNvSpPr>
          <p:nvPr>
            <p:ph idx="1"/>
          </p:nvPr>
        </p:nvSpPr>
        <p:spPr/>
        <p:txBody>
          <a:bodyPr/>
          <a:lstStyle/>
          <a:p>
            <a:r>
              <a:rPr lang="el"/>
              <a:t>ELM </a:t>
            </a:r>
            <a:r>
              <a:rPr lang="el" sz="2400"/>
              <a:t>(Petty &amp; Cacioppo, 1986) </a:t>
            </a:r>
            <a:r>
              <a:rPr lang="el"/>
              <a:t>&amp;</a:t>
            </a:r>
            <a:r>
              <a:rPr lang="el" sz="2400"/>
              <a:t>; </a:t>
            </a:r>
            <a:r>
              <a:rPr lang="el"/>
              <a:t>Ευρετικό - Συστηματικό Μοντέλο </a:t>
            </a:r>
            <a:r>
              <a:rPr lang="el" sz="2400"/>
              <a:t>(Chaiken, 1987)</a:t>
            </a:r>
          </a:p>
          <a:p>
            <a:r>
              <a:rPr lang="el"/>
              <a:t>Sentral – Συνειδητή διαδρομή</a:t>
            </a:r>
          </a:p>
          <a:p>
            <a:r>
              <a:rPr lang="el"/>
              <a:t>Ευρετική – Περιφερειακή διαδρομή </a:t>
            </a:r>
          </a:p>
          <a:p>
            <a:endParaRPr lang="nb-NO"/>
          </a:p>
        </p:txBody>
      </p:sp>
      <p:sp>
        <p:nvSpPr>
          <p:cNvPr id="6" name="Tittel 1">
            <a:extLst>
              <a:ext uri="{FF2B5EF4-FFF2-40B4-BE49-F238E27FC236}">
                <a16:creationId xmlns:a16="http://schemas.microsoft.com/office/drawing/2014/main" id="{5DA356A3-E350-5CD6-CD62-157F3ACD504D}"/>
              </a:ext>
            </a:extLst>
          </p:cNvPr>
          <p:cNvSpPr>
            <a:spLocks noGrp="1"/>
          </p:cNvSpPr>
          <p:nvPr>
            <p:ph type="title"/>
          </p:nvPr>
        </p:nvSpPr>
        <p:spPr>
          <a:xfrm>
            <a:off x="1005840" y="438150"/>
            <a:ext cx="12618720" cy="1590676"/>
          </a:xfrm>
        </p:spPr>
        <p:txBody>
          <a:bodyPr/>
          <a:lstStyle/>
          <a:p>
            <a:r>
              <a:rPr lang="el"/>
              <a:t>Στάσεις και πεποιθήσεις</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7346"/>
                                        </p:tgtEl>
                                        <p:attrNameLst>
                                          <p:attrName>style.visibility</p:attrName>
                                        </p:attrNameLst>
                                      </p:cBhvr>
                                      <p:to>
                                        <p:strVal val="visible"/>
                                      </p:to>
                                    </p:set>
                                    <p:animEffect transition="in" filter="checkerboard(across)">
                                      <p:cBhvr>
                                        <p:cTn id="11" dur="500"/>
                                        <p:tgtEl>
                                          <p:spTgt spid="5734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ox(i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1E650-1F0C-B528-545B-71A9344CF239}"/>
              </a:ext>
            </a:extLst>
          </p:cNvPr>
          <p:cNvPicPr>
            <a:picLocks noChangeAspect="1"/>
          </p:cNvPicPr>
          <p:nvPr/>
        </p:nvPicPr>
        <p:blipFill>
          <a:blip r:embed="rId2">
            <a:alphaModFix amt="11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el"/>
              <a:t>Γνωστικές προκαταλήψεις </a:t>
            </a:r>
            <a:r>
              <a:rPr lang="el" sz="1920"/>
              <a:t>(κώδικας γνωστικής προκατάληψης)</a:t>
            </a:r>
          </a:p>
          <a:p>
            <a:pPr lvl="1"/>
            <a:r>
              <a:rPr lang="el" err="1"/>
              <a:t>Αγκυροβόληση και ρύθμιση </a:t>
            </a:r>
            <a:r>
              <a:rPr lang="el" sz="1920"/>
              <a:t>(Tversky &amp; Kahnemann, 1974)</a:t>
            </a:r>
          </a:p>
          <a:p>
            <a:pPr lvl="1"/>
            <a:r>
              <a:rPr lang="el" err="1"/>
              <a:t>Προκατάληψη επιβεβαίωσης </a:t>
            </a:r>
            <a:r>
              <a:rPr lang="el" sz="2400"/>
              <a:t>(Plous, 1993)</a:t>
            </a:r>
          </a:p>
          <a:p>
            <a:pPr lvl="2"/>
            <a:r>
              <a:rPr lang="el" err="1"/>
              <a:t>Πόλωση στάσης</a:t>
            </a:r>
            <a:endParaRPr lang="nb-NO"/>
          </a:p>
          <a:p>
            <a:pPr lvl="1"/>
            <a:r>
              <a:rPr lang="el" err="1"/>
              <a:t>Προκατάληψη πεποιθήσεων </a:t>
            </a:r>
            <a:r>
              <a:rPr lang="el" sz="2400"/>
              <a:t>(Markovits, 1989)</a:t>
            </a:r>
          </a:p>
        </p:txBody>
      </p:sp>
      <p:sp>
        <p:nvSpPr>
          <p:cNvPr id="6" name="Tittel 1">
            <a:extLst>
              <a:ext uri="{FF2B5EF4-FFF2-40B4-BE49-F238E27FC236}">
                <a16:creationId xmlns:a16="http://schemas.microsoft.com/office/drawing/2014/main" id="{95BE2CB7-D2AB-150A-20E0-954281E2437C}"/>
              </a:ext>
            </a:extLst>
          </p:cNvPr>
          <p:cNvSpPr>
            <a:spLocks noGrp="1"/>
          </p:cNvSpPr>
          <p:nvPr>
            <p:ph type="title"/>
          </p:nvPr>
        </p:nvSpPr>
        <p:spPr>
          <a:xfrm>
            <a:off x="1005840" y="438150"/>
            <a:ext cx="12618720" cy="1590676"/>
          </a:xfrm>
        </p:spPr>
        <p:txBody>
          <a:bodyPr/>
          <a:lstStyle/>
          <a:p>
            <a:r>
              <a:rPr lang="el"/>
              <a:t>Στάσεις και πεποιθήσεις</a:t>
            </a:r>
          </a:p>
        </p:txBody>
      </p:sp>
      <p:pic>
        <p:nvPicPr>
          <p:cNvPr id="7" name="Picture 6">
            <a:extLst>
              <a:ext uri="{FF2B5EF4-FFF2-40B4-BE49-F238E27FC236}">
                <a16:creationId xmlns:a16="http://schemas.microsoft.com/office/drawing/2014/main" id="{C8CAC4A1-8C9C-4192-7A22-B868A52B9AC8}"/>
              </a:ext>
            </a:extLst>
          </p:cNvPr>
          <p:cNvPicPr>
            <a:picLocks noChangeAspect="1"/>
          </p:cNvPicPr>
          <p:nvPr/>
        </p:nvPicPr>
        <p:blipFill>
          <a:blip r:embed="rId3"/>
          <a:stretch>
            <a:fillRect/>
          </a:stretch>
        </p:blipFill>
        <p:spPr>
          <a:xfrm>
            <a:off x="7128067" y="3646965"/>
            <a:ext cx="6858000" cy="360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heckerboard(across)">
                                      <p:cBhvr>
                                        <p:cTn id="14" dur="500"/>
                                        <p:tgtEl>
                                          <p:spTgt spid="3">
                                            <p:txEl>
                                              <p:pRg st="1" end="1"/>
                                            </p:txEl>
                                          </p:spTgt>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par>
                          <p:cTn id="19" fill="hold">
                            <p:stCondLst>
                              <p:cond delay="1500"/>
                            </p:stCondLst>
                            <p:childTnLst>
                              <p:par>
                                <p:cTn id="20" presetID="5" presetClass="entr" presetSubtype="1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par>
                          <p:cTn id="23" fill="hold">
                            <p:stCondLst>
                              <p:cond delay="2000"/>
                            </p:stCondLst>
                            <p:childTnLst>
                              <p:par>
                                <p:cTn id="24" presetID="5"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4" name="Titel 1">
            <a:extLst>
              <a:ext uri="{FF2B5EF4-FFF2-40B4-BE49-F238E27FC236}">
                <a16:creationId xmlns:a16="http://schemas.microsoft.com/office/drawing/2014/main" id="{2A8F4909-A7AE-4CCA-A7F9-B58C3A7A5598}"/>
              </a:ext>
            </a:extLst>
          </p:cNvPr>
          <p:cNvSpPr txBox="1">
            <a:spLocks/>
          </p:cNvSpPr>
          <p:nvPr/>
        </p:nvSpPr>
        <p:spPr>
          <a:xfrm>
            <a:off x="8378190" y="1970103"/>
            <a:ext cx="5269229" cy="1588127"/>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l" sz="4800">
                <a:solidFill>
                  <a:prstClr val="white"/>
                </a:solidFill>
                <a:latin typeface="Aptos Display" panose="02110004020202020204"/>
              </a:rPr>
              <a:t>Άλλοι παράγοντες δέκτη</a:t>
            </a:r>
          </a:p>
        </p:txBody>
      </p:sp>
      <p:pic>
        <p:nvPicPr>
          <p:cNvPr id="2" name="Picture 1">
            <a:extLst>
              <a:ext uri="{FF2B5EF4-FFF2-40B4-BE49-F238E27FC236}">
                <a16:creationId xmlns:a16="http://schemas.microsoft.com/office/drawing/2014/main" id="{9376D3AA-115D-58A2-BEB4-E0EA89C362D7}"/>
              </a:ext>
            </a:extLst>
          </p:cNvPr>
          <p:cNvPicPr>
            <a:picLocks noChangeAspect="1"/>
          </p:cNvPicPr>
          <p:nvPr/>
        </p:nvPicPr>
        <p:blipFill>
          <a:blip r:embed="rId3"/>
          <a:srcRect l="21434" r="15571"/>
          <a:stretch/>
        </p:blipFill>
        <p:spPr>
          <a:xfrm>
            <a:off x="992506" y="1798321"/>
            <a:ext cx="6313170" cy="561213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06" y="5754645"/>
            <a:ext cx="6313170" cy="1692787"/>
            <a:chOff x="827088" y="4795537"/>
            <a:chExt cx="5260975" cy="1410656"/>
          </a:xfrm>
        </p:grpSpPr>
        <p:sp>
          <p:nvSpPr>
            <p:cNvPr id="12" name="Freeform: Shape 11">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sp>
        <p:nvSpPr>
          <p:cNvPr id="3" name="Inhaltsplatzhalter 2">
            <a:extLst>
              <a:ext uri="{FF2B5EF4-FFF2-40B4-BE49-F238E27FC236}">
                <a16:creationId xmlns:a16="http://schemas.microsoft.com/office/drawing/2014/main" id="{C2C0CBA1-F19D-40E0-9F71-C238730E3213}"/>
              </a:ext>
            </a:extLst>
          </p:cNvPr>
          <p:cNvSpPr>
            <a:spLocks noGrp="1"/>
          </p:cNvSpPr>
          <p:nvPr>
            <p:ph idx="1"/>
          </p:nvPr>
        </p:nvSpPr>
        <p:spPr>
          <a:xfrm>
            <a:off x="8378191" y="3775680"/>
            <a:ext cx="5269229" cy="3218400"/>
          </a:xfrm>
        </p:spPr>
        <p:txBody>
          <a:bodyPr vert="horz" lIns="109728" tIns="54864" rIns="109728" bIns="54864" rtlCol="0">
            <a:normAutofit lnSpcReduction="10000"/>
          </a:bodyPr>
          <a:lstStyle/>
          <a:p>
            <a:r>
              <a:rPr lang="el" sz="2280">
                <a:solidFill>
                  <a:schemeClr val="bg1">
                    <a:alpha val="80000"/>
                  </a:schemeClr>
                </a:solidFill>
              </a:rPr>
              <a:t>Επιλεκτική έκθεση: επιλέξτε διεξόδους που ταιριάζουν με πεποιθήσεις και προδιαθέσεις</a:t>
            </a:r>
          </a:p>
          <a:p>
            <a:r>
              <a:rPr lang="el" sz="2280">
                <a:solidFill>
                  <a:schemeClr val="bg1">
                    <a:alpha val="80000"/>
                  </a:schemeClr>
                </a:solidFill>
              </a:rPr>
              <a:t>Μειώστε τη «γνωστική ασυμφωνία», αυξήστε τη συνέπεια</a:t>
            </a:r>
          </a:p>
          <a:p>
            <a:r>
              <a:rPr lang="el" sz="2280">
                <a:solidFill>
                  <a:schemeClr val="bg1">
                    <a:alpha val="80000"/>
                  </a:schemeClr>
                </a:solidFill>
              </a:rPr>
              <a:t>Κοινωνικά δίκτυα: Η επιλογή μετατοπίζεται από την επιλογή πηγών στην επιλογή μηνυμάτων (έμμεσα από φίλους και προηγούμενη συμπεριφορά)</a:t>
            </a:r>
          </a:p>
        </p:txBody>
      </p:sp>
    </p:spTree>
    <p:custDataLst>
      <p:tags r:id="rId1"/>
    </p:custDataLst>
    <p:extLst>
      <p:ext uri="{BB962C8B-B14F-4D97-AF65-F5344CB8AC3E}">
        <p14:creationId xmlns:p14="http://schemas.microsoft.com/office/powerpoint/2010/main" val="189707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 y="1459916"/>
            <a:ext cx="877825" cy="808152"/>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736745"/>
            <a:ext cx="13088984" cy="22729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F03EB274-7B41-4F25-8B39-2B3755A6D90E}"/>
              </a:ext>
            </a:extLst>
          </p:cNvPr>
          <p:cNvSpPr>
            <a:spLocks noGrp="1"/>
          </p:cNvSpPr>
          <p:nvPr>
            <p:ph type="title"/>
          </p:nvPr>
        </p:nvSpPr>
        <p:spPr>
          <a:xfrm>
            <a:off x="1252357" y="971878"/>
            <a:ext cx="11931259" cy="1865376"/>
          </a:xfrm>
        </p:spPr>
        <p:txBody>
          <a:bodyPr anchor="ctr">
            <a:normAutofit/>
          </a:bodyPr>
          <a:lstStyle/>
          <a:p>
            <a:r>
              <a:rPr lang="el" sz="5760" dirty="0"/>
              <a:t>Ατζέντα</a:t>
            </a:r>
          </a:p>
        </p:txBody>
      </p:sp>
      <p:sp>
        <p:nvSpPr>
          <p:cNvPr id="3" name="Inhaltsplatzhalter 2">
            <a:extLst>
              <a:ext uri="{FF2B5EF4-FFF2-40B4-BE49-F238E27FC236}">
                <a16:creationId xmlns:a16="http://schemas.microsoft.com/office/drawing/2014/main" id="{DA96789A-43BA-4F1B-9C23-5E8C8E8D2686}"/>
              </a:ext>
            </a:extLst>
          </p:cNvPr>
          <p:cNvSpPr>
            <a:spLocks noGrp="1"/>
          </p:cNvSpPr>
          <p:nvPr>
            <p:ph idx="1"/>
          </p:nvPr>
        </p:nvSpPr>
        <p:spPr>
          <a:xfrm>
            <a:off x="1254034" y="3621026"/>
            <a:ext cx="11929583" cy="3749590"/>
          </a:xfrm>
        </p:spPr>
        <p:txBody>
          <a:bodyPr anchor="ctr">
            <a:normAutofit/>
          </a:bodyPr>
          <a:lstStyle/>
          <a:p>
            <a:r>
              <a:rPr lang="el" sz="2880" dirty="0"/>
              <a:t>Πληροφορίες</a:t>
            </a:r>
          </a:p>
          <a:p>
            <a:r>
              <a:rPr lang="el" sz="2880" dirty="0"/>
              <a:t>Ψυχολογικές θεωρίες</a:t>
            </a:r>
            <a:endParaRPr lang="de-DE" sz="2880" dirty="0"/>
          </a:p>
          <a:p>
            <a:r>
              <a:rPr lang="el" sz="2880" dirty="0"/>
              <a:t>Βαθιά ψεύτικα</a:t>
            </a:r>
            <a:endParaRPr lang="de-DE" sz="2880" dirty="0"/>
          </a:p>
          <a:p>
            <a:r>
              <a:rPr lang="el" sz="2880" dirty="0"/>
              <a:t>Έρευνα</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5840" y="7782376"/>
            <a:ext cx="1261872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0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DE5818-03DB-BC26-AE92-F7923B79451C}"/>
              </a:ext>
            </a:extLst>
          </p:cNvPr>
          <p:cNvPicPr>
            <a:picLocks noChangeAspect="1"/>
          </p:cNvPicPr>
          <p:nvPr/>
        </p:nvPicPr>
        <p:blipFill>
          <a:blip r:embed="rId3">
            <a:alphaModFix amt="56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el"/>
              <a:t>Αποστολέας &amp; Μήνυμα &amp; Παραλήπτης (&amp; Κανάλι)</a:t>
            </a:r>
          </a:p>
          <a:p>
            <a:r>
              <a:rPr lang="el"/>
              <a:t>Πολλαπλά «αιτήματα»</a:t>
            </a:r>
          </a:p>
          <a:p>
            <a:pPr lvl="1"/>
            <a:r>
              <a:rPr lang="el" err="1"/>
              <a:t>Πόδι στην πόρτα</a:t>
            </a:r>
            <a:endParaRPr lang="nb-NO"/>
          </a:p>
          <a:p>
            <a:pPr lvl="1"/>
            <a:r>
              <a:rPr lang="el" err="1"/>
              <a:t>Πόρτα στο πρόσωπο</a:t>
            </a:r>
            <a:endParaRPr lang="nb-NO"/>
          </a:p>
          <a:p>
            <a:pPr lvl="1"/>
            <a:r>
              <a:rPr lang="el" err="1"/>
              <a:t>Χαμηλή μπάλα</a:t>
            </a:r>
            <a:endParaRPr lang="nb-NO"/>
          </a:p>
          <a:p>
            <a:r>
              <a:rPr lang="el" err="1"/>
              <a:t>Τσιαλντίνι (2001)</a:t>
            </a:r>
          </a:p>
        </p:txBody>
      </p:sp>
      <p:pic>
        <p:nvPicPr>
          <p:cNvPr id="55298" name="Picture 2" descr="http://t0.gstatic.com/images?q=tbn:ANd9GcSn9xf5pIMzb3s9c-mp9jBSYAI2rhsNdv8kbe63QjoXD7TC5R5Z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9676" y="274604"/>
            <a:ext cx="4354884" cy="4782234"/>
          </a:xfrm>
          <a:prstGeom prst="rect">
            <a:avLst/>
          </a:prstGeom>
          <a:noFill/>
        </p:spPr>
      </p:pic>
      <p:sp>
        <p:nvSpPr>
          <p:cNvPr id="6" name="Tittel 1">
            <a:extLst>
              <a:ext uri="{FF2B5EF4-FFF2-40B4-BE49-F238E27FC236}">
                <a16:creationId xmlns:a16="http://schemas.microsoft.com/office/drawing/2014/main" id="{3E70CECF-C169-7B44-0CD5-7B93010F7EE2}"/>
              </a:ext>
            </a:extLst>
          </p:cNvPr>
          <p:cNvSpPr>
            <a:spLocks noGrp="1"/>
          </p:cNvSpPr>
          <p:nvPr>
            <p:ph type="title"/>
          </p:nvPr>
        </p:nvSpPr>
        <p:spPr>
          <a:xfrm>
            <a:off x="1005840" y="438150"/>
            <a:ext cx="12618720" cy="1590676"/>
          </a:xfrm>
        </p:spPr>
        <p:txBody>
          <a:bodyPr/>
          <a:lstStyle/>
          <a:p>
            <a:r>
              <a:rPr lang="el"/>
              <a:t>Αλληλεπιδράσεις στάσεων και πεποιθήσεων</a:t>
            </a:r>
          </a:p>
        </p:txBody>
      </p:sp>
      <p:pic>
        <p:nvPicPr>
          <p:cNvPr id="8" name="Picture 7">
            <a:extLst>
              <a:ext uri="{FF2B5EF4-FFF2-40B4-BE49-F238E27FC236}">
                <a16:creationId xmlns:a16="http://schemas.microsoft.com/office/drawing/2014/main" id="{B9AD3D9C-F010-E9CA-241B-437E9620284D}"/>
              </a:ext>
            </a:extLst>
          </p:cNvPr>
          <p:cNvPicPr>
            <a:picLocks noChangeAspect="1"/>
          </p:cNvPicPr>
          <p:nvPr/>
        </p:nvPicPr>
        <p:blipFill>
          <a:blip r:embed="rId5"/>
          <a:stretch>
            <a:fillRect/>
          </a:stretch>
        </p:blipFill>
        <p:spPr>
          <a:xfrm>
            <a:off x="5103629" y="4153070"/>
            <a:ext cx="2642222" cy="394951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300"/>
                                        <p:tgtEl>
                                          <p:spTgt spid="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prstGeom prst="rect">
            <a:avLst/>
          </a:prstGeom>
        </p:spPr>
        <p:txBody>
          <a:bodyPr spcFirstLastPara="1" vert="horz" wrap="square" lIns="109720" tIns="54840" rIns="109720" bIns="54840" rtlCol="0" anchor="ctr" anchorCtr="0">
            <a:noAutofit/>
          </a:bodyPr>
          <a:lstStyle/>
          <a:p>
            <a:pPr>
              <a:spcBef>
                <a:spcPts val="0"/>
              </a:spcBef>
            </a:pPr>
            <a:r>
              <a:rPr lang="el" err="1"/>
              <a:t>Επιρροή: Συνέπεια και δέσμευση </a:t>
            </a:r>
            <a:br>
              <a:rPr lang="nb-NO"/>
            </a:br>
            <a:r>
              <a:rPr lang="el"/>
              <a:t>&amp; απλές επιπτώσεις έκθεσης</a:t>
            </a:r>
            <a:endParaRPr/>
          </a:p>
        </p:txBody>
      </p:sp>
      <p:sp>
        <p:nvSpPr>
          <p:cNvPr id="316" name="Google Shape;316;p52"/>
          <p:cNvSpPr txBox="1">
            <a:spLocks noGrp="1"/>
          </p:cNvSpPr>
          <p:nvPr>
            <p:ph idx="1"/>
          </p:nvPr>
        </p:nvSpPr>
        <p:spPr>
          <a:prstGeom prst="rect">
            <a:avLst/>
          </a:prstGeom>
        </p:spPr>
        <p:txBody>
          <a:bodyPr spcFirstLastPara="1" vert="horz" wrap="square" lIns="109720" tIns="54840" rIns="109720" bIns="54840" rtlCol="0" anchor="t" anchorCtr="0">
            <a:noAutofit/>
          </a:bodyPr>
          <a:lstStyle/>
          <a:p>
            <a:pPr marL="0" indent="0">
              <a:spcBef>
                <a:spcPts val="1280"/>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65002" y="2329642"/>
            <a:ext cx="9265400" cy="5979880"/>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31522" y="4009369"/>
            <a:ext cx="8327480" cy="443904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30" y="2062498"/>
            <a:ext cx="2075128" cy="2075128"/>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7" name="Ink 6">
                <a:extLst>
                  <a:ext uri="{FF2B5EF4-FFF2-40B4-BE49-F238E27FC236}">
                    <a16:creationId xmlns:a16="http://schemas.microsoft.com/office/drawing/2014/main" id="{B336847E-EE1D-E0B7-FDF1-3ED31693CC13}"/>
                  </a:ext>
                </a:extLst>
              </p14:cNvPr>
              <p14:cNvContentPartPr/>
              <p14:nvPr>
                <p:extLst>
                  <p:ext uri="{42D2F446-02D8-4167-A562-619A0277C38B}">
                    <p15:isNarration xmlns:p15="http://schemas.microsoft.com/office/powerpoint/2012/main" val="1"/>
                  </p:ext>
                </p:extLst>
              </p14:nvPr>
            </p14:nvContentPartPr>
            <p14:xfrm>
              <a:off x="7402103" y="6892343"/>
              <a:ext cx="2" cy="2"/>
            </p14:xfrm>
          </p:contentPart>
        </mc:Choice>
        <mc:Fallback xmlns="" xmlns:a14="http://schemas.microsoft.com/office/drawing/2010/main" xmlns:a16="http://schemas.microsoft.com/office/drawing/2014/main" xmlns:p15="http://schemas.microsoft.com/office/powerpoint/2012/main">
          <p:pic>
            <p:nvPicPr>
              <p:cNvPr id="7" name="Ink 6">
                <a:extLst>
                  <a:ext uri="{FF2B5EF4-FFF2-40B4-BE49-F238E27FC236}">
                    <a16:creationId xmlns:a16="http://schemas.microsoft.com/office/drawing/2014/main" id="{B336847E-EE1D-E0B7-FDF1-3ED31693CC13}"/>
                  </a:ext>
                </a:extLst>
              </p:cNvPr>
              <p:cNvPicPr>
                <a:picLocks noGrp="1" noRot="1" noChangeAspect="1" noMove="1" noResize="1" noEditPoints="1" noAdjustHandles="1" noChangeArrowheads="1" noChangeShapeType="1"/>
              </p:cNvPicPr>
              <p:nvPr/>
            </p:nvPicPr>
            <p:blipFill>
              <a:blip r:embed="rId8"/>
              <a:stretch>
                <a:fillRect/>
              </a:stretch>
            </p:blipFill>
            <p:spPr>
              <a:xfrm>
                <a:off x="7402103" y="6892343"/>
                <a:ext cx="2" cy="2"/>
              </a:xfrm>
              <a:prstGeom prst="rect">
                <a:avLst/>
              </a:prstGeom>
            </p:spPr>
          </p:pic>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160"/>
            <a:ext cx="14630399" cy="8239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11266" name="Picture 2" descr="Προστασία των εκλογών: Πώς να αναβαθμίσουμε το παιχνίδι μας ενάντια σε κακόβουλους διαδικτυακούς παράγοντες">
            <a:extLst>
              <a:ext uri="{FF2B5EF4-FFF2-40B4-BE49-F238E27FC236}">
                <a16:creationId xmlns:a16="http://schemas.microsoft.com/office/drawing/2014/main" id="{1499FCC2-0FE4-1D88-20F4-765538AE22D4}"/>
              </a:ext>
            </a:extLst>
          </p:cNvPr>
          <p:cNvPicPr>
            <a:picLocks noChangeAspect="1" noChangeArrowheads="1"/>
          </p:cNvPicPr>
          <p:nvPr/>
        </p:nvPicPr>
        <p:blipFill>
          <a:blip r:embed="rId3">
            <a:alphaModFix amt="55000"/>
            <a:extLst>
              <a:ext uri="{28A0092B-C50C-407E-A947-70E740481C1C}">
                <a14:useLocalDpi xmlns:a14="http://schemas.microsoft.com/office/drawing/2010/main" val="0"/>
              </a:ext>
            </a:extLst>
          </a:blip>
          <a:srcRect t="444" b="872"/>
          <a:stretch/>
        </p:blipFill>
        <p:spPr bwMode="auto">
          <a:xfrm>
            <a:off x="24" y="-10928"/>
            <a:ext cx="14630376"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7690ACA-3518-4186-ADD4-52E512739A4D}"/>
              </a:ext>
            </a:extLst>
          </p:cNvPr>
          <p:cNvSpPr>
            <a:spLocks noGrp="1"/>
          </p:cNvSpPr>
          <p:nvPr>
            <p:ph type="title"/>
          </p:nvPr>
        </p:nvSpPr>
        <p:spPr>
          <a:xfrm>
            <a:off x="824201" y="709613"/>
            <a:ext cx="3840480" cy="6702743"/>
          </a:xfrm>
        </p:spPr>
        <p:txBody>
          <a:bodyPr>
            <a:normAutofit/>
          </a:bodyPr>
          <a:lstStyle/>
          <a:p>
            <a:r>
              <a:rPr lang="el">
                <a:solidFill>
                  <a:srgbClr val="FFFFFF"/>
                </a:solidFill>
              </a:rPr>
              <a:t>Παράγοντες καναλιού</a:t>
            </a:r>
          </a:p>
        </p:txBody>
      </p:sp>
      <p:sp>
        <p:nvSpPr>
          <p:cNvPr id="11273" name="Arc 1127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defRPr/>
            </a:pPr>
            <a:endParaRPr lang="en-US" sz="2160">
              <a:solidFill>
                <a:prstClr val="black"/>
              </a:solidFill>
              <a:latin typeface="Calibri" panose="020F0502020204030204"/>
            </a:endParaRPr>
          </a:p>
        </p:txBody>
      </p:sp>
      <p:sp>
        <p:nvSpPr>
          <p:cNvPr id="3" name="Inhaltsplatzhalter 2">
            <a:extLst>
              <a:ext uri="{FF2B5EF4-FFF2-40B4-BE49-F238E27FC236}">
                <a16:creationId xmlns:a16="http://schemas.microsoft.com/office/drawing/2014/main" id="{8A1D9B59-F134-44CA-8C6A-43133236EC6D}"/>
              </a:ext>
            </a:extLst>
          </p:cNvPr>
          <p:cNvSpPr>
            <a:spLocks noGrp="1"/>
          </p:cNvSpPr>
          <p:nvPr>
            <p:ph idx="1"/>
          </p:nvPr>
        </p:nvSpPr>
        <p:spPr>
          <a:xfrm>
            <a:off x="5336770" y="709613"/>
            <a:ext cx="8287789" cy="6702743"/>
          </a:xfrm>
        </p:spPr>
        <p:txBody>
          <a:bodyPr anchor="ctr">
            <a:normAutofit lnSpcReduction="10000"/>
          </a:bodyPr>
          <a:lstStyle/>
          <a:p>
            <a:r>
              <a:rPr lang="el" sz="2640">
                <a:solidFill>
                  <a:srgbClr val="FFFFFF"/>
                </a:solidFill>
              </a:rPr>
              <a:t>Επιλογή επισήμανσης ψευδών ειδήσεων</a:t>
            </a:r>
          </a:p>
          <a:p>
            <a:r>
              <a:rPr lang="el" sz="2640">
                <a:solidFill>
                  <a:srgbClr val="FFFFFF"/>
                </a:solidFill>
              </a:rPr>
              <a:t>Ειδοποίηση χρήστη όταν πρόκειται να κοινοποιήσει ψευδείς ειδήσεις</a:t>
            </a:r>
          </a:p>
          <a:p>
            <a:r>
              <a:rPr lang="el" sz="2640">
                <a:solidFill>
                  <a:srgbClr val="FFFFFF"/>
                </a:solidFill>
              </a:rPr>
              <a:t>Ανεξάρτητοι οργανισμοί διασταύρωσης ειδήσεων</a:t>
            </a:r>
          </a:p>
          <a:p>
            <a:r>
              <a:rPr lang="el" sz="2640">
                <a:solidFill>
                  <a:srgbClr val="FFFFFF"/>
                </a:solidFill>
              </a:rPr>
              <a:t>Αύξηση της εξάπλωσης του FN σε κλειστές εφαρμογές μέσων κοινωνικής δικτύωσης</a:t>
            </a:r>
          </a:p>
          <a:p>
            <a:r>
              <a:rPr lang="el" sz="2640">
                <a:solidFill>
                  <a:srgbClr val="FFFFFF"/>
                </a:solidFill>
              </a:rPr>
              <a:t>Απάντηση Whattsapp: αναστολή λογαριασμών που συμπεριφέρονται σαν bots (πολύ γρήγορα, πάρα πολλές ομάδες ανά λογαριασμό) -&gt; bots μιμούνται τους ανθρώπους</a:t>
            </a:r>
          </a:p>
          <a:p>
            <a:r>
              <a:rPr lang="el" sz="2640">
                <a:solidFill>
                  <a:srgbClr val="FFFFFF"/>
                </a:solidFill>
              </a:rPr>
              <a:t>Περιορισμένο μέγεθος ομάδων</a:t>
            </a:r>
          </a:p>
          <a:p>
            <a:r>
              <a:rPr lang="el" sz="2640">
                <a:solidFill>
                  <a:srgbClr val="FFFFFF"/>
                </a:solidFill>
              </a:rPr>
              <a:t>Περιορισμένη προώθηση</a:t>
            </a:r>
          </a:p>
          <a:p>
            <a:r>
              <a:rPr lang="el" sz="2640">
                <a:solidFill>
                  <a:srgbClr val="FFFFFF"/>
                </a:solidFill>
              </a:rPr>
              <a:t>Ένδειξη προς τα εμπρός</a:t>
            </a:r>
          </a:p>
          <a:p>
            <a:endParaRPr lang="de-DE" sz="2640">
              <a:solidFill>
                <a:srgbClr val="FFFFFF"/>
              </a:solidFill>
            </a:endParaRPr>
          </a:p>
          <a:p>
            <a:pPr marL="0" indent="0">
              <a:buNone/>
            </a:pPr>
            <a:r>
              <a:rPr lang="el" sz="2640">
                <a:solidFill>
                  <a:srgbClr val="FFFFFF"/>
                </a:solidFill>
              </a:rPr>
              <a:t>Αποτελέσματα: επιβράδυνση της εξάπλωσης του FN (στην καλύτερη περίπτωση)</a:t>
            </a:r>
          </a:p>
        </p:txBody>
      </p:sp>
      <p:grpSp>
        <p:nvGrpSpPr>
          <p:cNvPr id="4" name="Group 3">
            <a:extLst>
              <a:ext uri="{FF2B5EF4-FFF2-40B4-BE49-F238E27FC236}">
                <a16:creationId xmlns:a16="http://schemas.microsoft.com/office/drawing/2014/main" id="{6338B264-436F-3864-07CA-0FD88BFA4548}"/>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6858DD32-CFFD-95E7-FB88-6CD69BB942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E0346DC-AB5D-3689-F0AE-9A9581633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9025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11266"/>
                                        </p:tgtEl>
                                        <p:attrNameLst>
                                          <p:attrName>style.visibility</p:attrName>
                                        </p:attrNameLst>
                                      </p:cBhvr>
                                      <p:to>
                                        <p:strVal val="visible"/>
                                      </p:to>
                                    </p:set>
                                    <p:animEffect transition="in" filter="wipe(down)">
                                      <p:cBhvr>
                                        <p:cTn id="5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64" name="Rectangle 5326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8378190" y="1970103"/>
            <a:ext cx="5269229" cy="1588127"/>
          </a:xfrm>
        </p:spPr>
        <p:txBody>
          <a:bodyPr anchor="t">
            <a:normAutofit/>
          </a:bodyPr>
          <a:lstStyle/>
          <a:p>
            <a:r>
              <a:rPr lang="el" sz="4800">
                <a:solidFill>
                  <a:schemeClr val="bg1"/>
                </a:solidFill>
              </a:rPr>
              <a:t>Η αντίσταση είναι μάταιη;</a:t>
            </a:r>
          </a:p>
        </p:txBody>
      </p:sp>
      <p:grpSp>
        <p:nvGrpSpPr>
          <p:cNvPr id="53266" name="Group 53265">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92" y="1798320"/>
            <a:ext cx="6313171" cy="5649112"/>
            <a:chOff x="6096000" y="841376"/>
            <a:chExt cx="5260976" cy="4707593"/>
          </a:xfrm>
          <a:effectLst>
            <a:outerShdw blurRad="381000" dist="152400" dir="5400000" algn="ctr" rotWithShape="0">
              <a:srgbClr val="000000">
                <a:alpha val="10000"/>
              </a:srgbClr>
            </a:outerShdw>
          </a:effectLst>
        </p:grpSpPr>
        <p:grpSp>
          <p:nvGrpSpPr>
            <p:cNvPr id="53267" name="Group 53266">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53271" name="Freeform: Shape 53270">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2" name="Freeform: Shape 53271">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grpSp>
          <p:nvGrpSpPr>
            <p:cNvPr id="53268" name="Group 53267">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53269" name="Freeform: Shape 53268">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0" name="Freeform: Shape 53269">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grpSp>
      <p:pic>
        <p:nvPicPr>
          <p:cNvPr id="53250" name="Picture 2" descr="http://t1.gstatic.com/images?q=tbn:ANd9GcQ6e_3c8l72Hy3qlIXCxHmfrMW_p8iPnHnh0ToNT1dZS9SAFCWR"/>
          <p:cNvPicPr>
            <a:picLocks noChangeAspect="1" noChangeArrowheads="1"/>
          </p:cNvPicPr>
          <p:nvPr/>
        </p:nvPicPr>
        <p:blipFill>
          <a:blip r:embed="rId3" cstate="print">
            <a:extLst>
              <a:ext uri="{28A0092B-C50C-407E-A947-70E740481C1C}">
                <a14:useLocalDpi xmlns:a14="http://schemas.microsoft.com/office/drawing/2010/main" val="0"/>
              </a:ext>
            </a:extLst>
          </a:blip>
          <a:srcRect l="564" r="12090"/>
          <a:stretch/>
        </p:blipFill>
        <p:spPr bwMode="auto">
          <a:xfrm>
            <a:off x="2081581" y="2409669"/>
            <a:ext cx="4135190" cy="3676016"/>
          </a:xfrm>
          <a:prstGeom prst="rect">
            <a:avLst/>
          </a:prstGeom>
          <a:noFill/>
        </p:spPr>
      </p:pic>
      <p:sp>
        <p:nvSpPr>
          <p:cNvPr id="3" name="Plassholder for innhold 2"/>
          <p:cNvSpPr>
            <a:spLocks noGrp="1"/>
          </p:cNvSpPr>
          <p:nvPr>
            <p:ph idx="1"/>
          </p:nvPr>
        </p:nvSpPr>
        <p:spPr>
          <a:xfrm>
            <a:off x="8378191" y="3775680"/>
            <a:ext cx="5269229" cy="2945160"/>
          </a:xfrm>
        </p:spPr>
        <p:txBody>
          <a:bodyPr>
            <a:normAutofit lnSpcReduction="10000"/>
          </a:bodyPr>
          <a:lstStyle/>
          <a:p>
            <a:r>
              <a:rPr lang="el" sz="2400">
                <a:solidFill>
                  <a:schemeClr val="bg1">
                    <a:alpha val="80000"/>
                  </a:schemeClr>
                </a:solidFill>
              </a:rPr>
              <a:t>Αντίδραση</a:t>
            </a:r>
          </a:p>
          <a:p>
            <a:r>
              <a:rPr lang="el" sz="2400">
                <a:solidFill>
                  <a:schemeClr val="bg1">
                    <a:alpha val="80000"/>
                  </a:schemeClr>
                </a:solidFill>
              </a:rPr>
              <a:t>Προειδοποίηση</a:t>
            </a:r>
          </a:p>
          <a:p>
            <a:r>
              <a:rPr lang="el" sz="2400">
                <a:solidFill>
                  <a:schemeClr val="bg1">
                    <a:alpha val="80000"/>
                  </a:schemeClr>
                </a:solidFill>
              </a:rPr>
              <a:t>Εμβολιασμός</a:t>
            </a:r>
          </a:p>
          <a:p>
            <a:endParaRPr lang="nb-NO" sz="2400">
              <a:solidFill>
                <a:schemeClr val="bg1">
                  <a:alpha val="80000"/>
                </a:schemeClr>
              </a:solidFill>
            </a:endParaRPr>
          </a:p>
          <a:p>
            <a:endParaRPr lang="nb-NO" sz="2400">
              <a:solidFill>
                <a:schemeClr val="bg1">
                  <a:alpha val="80000"/>
                </a:schemeClr>
              </a:solidFill>
            </a:endParaRPr>
          </a:p>
          <a:p>
            <a:r>
              <a:rPr lang="el" sz="2400">
                <a:solidFill>
                  <a:schemeClr val="bg1">
                    <a:alpha val="80000"/>
                  </a:schemeClr>
                </a:solidFill>
              </a:rPr>
              <a:t>Περισσότερα στο σχεδιασμό της εκπαίδευσης!</a:t>
            </a:r>
          </a:p>
          <a:p>
            <a:endParaRPr lang="nb-NO" sz="2400">
              <a:solidFill>
                <a:schemeClr val="bg1">
                  <a:alpha val="80000"/>
                </a:schemeClr>
              </a:solidFill>
            </a:endParaRPr>
          </a:p>
        </p:txBody>
      </p:sp>
      <p:grpSp>
        <p:nvGrpSpPr>
          <p:cNvPr id="4" name="Group 3">
            <a:extLst>
              <a:ext uri="{FF2B5EF4-FFF2-40B4-BE49-F238E27FC236}">
                <a16:creationId xmlns:a16="http://schemas.microsoft.com/office/drawing/2014/main" id="{131256E7-6022-4932-4C1C-4274BB2F5D44}"/>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48035FC-FF7B-D2E0-FB72-43837B28E2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41AFD21-9CBE-F462-6F5A-DF44F9D6C1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le 1">
            <a:extLst>
              <a:ext uri="{FF2B5EF4-FFF2-40B4-BE49-F238E27FC236}">
                <a16:creationId xmlns:a16="http://schemas.microsoft.com/office/drawing/2014/main" id="{A7361F0C-D7B1-05CD-FACF-DEE96628B134}"/>
              </a:ext>
            </a:extLst>
          </p:cNvPr>
          <p:cNvSpPr>
            <a:spLocks noGrp="1"/>
          </p:cNvSpPr>
          <p:nvPr>
            <p:ph type="title"/>
          </p:nvPr>
        </p:nvSpPr>
        <p:spPr>
          <a:xfrm>
            <a:off x="719531" y="815677"/>
            <a:ext cx="5006393" cy="4483848"/>
          </a:xfrm>
        </p:spPr>
        <p:txBody>
          <a:bodyPr vert="horz" lIns="109728" tIns="54864" rIns="109728" bIns="54864" rtlCol="0" anchor="b">
            <a:normAutofit/>
          </a:bodyPr>
          <a:lstStyle/>
          <a:p>
            <a:r>
              <a:rPr lang="el" sz="6720"/>
              <a:t>Χειραγώγηση πληροφοριών</a:t>
            </a:r>
          </a:p>
        </p:txBody>
      </p:sp>
      <p:grpSp>
        <p:nvGrpSpPr>
          <p:cNvPr id="1033" name="Group 103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99718" y="1"/>
            <a:ext cx="2935661" cy="6933370"/>
            <a:chOff x="329184" y="1"/>
            <a:chExt cx="524256" cy="5777808"/>
          </a:xfrm>
        </p:grpSpPr>
        <p:cxnSp>
          <p:nvCxnSpPr>
            <p:cNvPr id="1034" name="Straight Connector 103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037" name="Rectangle 103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3918" y="323189"/>
            <a:ext cx="7340135" cy="745053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7 εικονίδια που αντιπροσωπεύουν τις 7 κοινές μορφές διαταραχής της πληροφορίας. Ένα εικονίδιο είναι ένα κεφάλι που γελάει που αντιπροσωπεύει τη σάτιρα της παρωδίας, ένα άλλο είναι μια μάσκα ματιών που αντιπροσωπεύει σημαντικό περιεχόμενο, ένα άλλο είναι ένα hmer που πρόκειται να χτυπήσει ένα καρφί που αντιπροσωπεύει κατασκευασμένο περιεχόμενο. Υπάρχει ένα λογότυπο του Hive mind.">
            <a:extLst>
              <a:ext uri="{FF2B5EF4-FFF2-40B4-BE49-F238E27FC236}">
                <a16:creationId xmlns:a16="http://schemas.microsoft.com/office/drawing/2014/main" id="{A6931C51-54CF-1368-12E2-C8913108717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768686" y="683156"/>
            <a:ext cx="6730596" cy="67305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0C80C96-8BE6-668D-4E46-C2CF0DE5F240}"/>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71494E4-E49D-6694-26C2-7CF7C7EFA9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D6D2FA-74D1-AD83-2F63-CF4D8496CF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55366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6F474F-E957-4A69-936D-5C359BBB1638}"/>
              </a:ext>
            </a:extLst>
          </p:cNvPr>
          <p:cNvSpPr>
            <a:spLocks noGrp="1"/>
          </p:cNvSpPr>
          <p:nvPr>
            <p:ph type="title"/>
          </p:nvPr>
        </p:nvSpPr>
        <p:spPr>
          <a:xfrm>
            <a:off x="757123" y="767424"/>
            <a:ext cx="4114800" cy="2062886"/>
          </a:xfrm>
        </p:spPr>
        <p:txBody>
          <a:bodyPr anchor="b">
            <a:normAutofit fontScale="90000"/>
          </a:bodyPr>
          <a:lstStyle/>
          <a:p>
            <a:r>
              <a:rPr lang="el" sz="3600" b="1"/>
              <a:t>Τύποι ψευδών ειδήσεων - Παραπλανητικό περιεχόμενο</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F111D39-A9A3-4729-9F14-B9880D44EBE7}"/>
              </a:ext>
            </a:extLst>
          </p:cNvPr>
          <p:cNvSpPr>
            <a:spLocks noGrp="1"/>
          </p:cNvSpPr>
          <p:nvPr>
            <p:ph idx="1"/>
          </p:nvPr>
        </p:nvSpPr>
        <p:spPr>
          <a:xfrm>
            <a:off x="757123" y="3368650"/>
            <a:ext cx="4114800" cy="4092854"/>
          </a:xfrm>
        </p:spPr>
        <p:txBody>
          <a:bodyPr anchor="t">
            <a:normAutofit fontScale="92500" lnSpcReduction="10000"/>
          </a:bodyPr>
          <a:lstStyle/>
          <a:p>
            <a:r>
              <a:rPr lang="el" sz="2640" err="1"/>
              <a:t>Επεξεργασία με παραλείψεις, παραπλανητικό τίτλο κ.λπ.</a:t>
            </a:r>
          </a:p>
          <a:p>
            <a:endParaRPr lang="de-DE" sz="2640"/>
          </a:p>
          <a:p>
            <a:r>
              <a:rPr lang="el" sz="2640" i="1" err="1"/>
              <a:t>Clickbaiting - περιεχόμενο του οποίου ο κύριος σκοπός είναι να προσελκύσει την προσοχή και να ενθαρρύνει τους επισκέπτες να κάνουν κλικ σε έναν σύνδεσμο προς μια συγκεκριμένη ιστοσελίδα.</a:t>
            </a:r>
            <a:endParaRPr lang="de-DE" sz="2640" i="1"/>
          </a:p>
        </p:txBody>
      </p:sp>
      <p:pic>
        <p:nvPicPr>
          <p:cNvPr id="2050" name="Picture 2" descr="Ένα παράδειγμα Clickbait | Λήψη επιστημονικού διαγράμματος">
            <a:extLst>
              <a:ext uri="{FF2B5EF4-FFF2-40B4-BE49-F238E27FC236}">
                <a16:creationId xmlns:a16="http://schemas.microsoft.com/office/drawing/2014/main" id="{39D4F949-9C27-6DF3-2961-D8F5F119FF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70776" y="768096"/>
            <a:ext cx="8113222" cy="66934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707836A-44F5-FDC8-FFA1-B2D855856F2D}"/>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07F65B6-A6B2-175B-239E-1E17585A5A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E953876-9B17-6569-502E-B32D07DF9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520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3A86A75C-4F4B-4683-9AE1-C65F6400EC91}">
      <p14:laserTraceLst xmlns:p14="http://schemas.microsoft.com/office/powerpoint/2010/main">
        <p14:tracePtLst>
          <p14:tracePt t="28130" x="6313488" y="5589588"/>
          <p14:tracePt t="28156" x="7299325" y="5310188"/>
          <p14:tracePt t="28186" x="8201025" y="5300663"/>
          <p14:tracePt t="28221" x="9043988" y="5505450"/>
          <p14:tracePt t="28250" x="9418638" y="5607050"/>
          <p14:tracePt t="28282" x="9409113" y="5735638"/>
          <p14:tracePt t="28800" x="9596438" y="5614988"/>
          <p14:tracePt t="28825" x="10064750" y="5376863"/>
          <p14:tracePt t="56850" x="10312400" y="6637338"/>
          <p14:tracePt t="56882" x="9563100" y="67389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BCnews.com.co - Βικιπαίδεια">
            <a:extLst>
              <a:ext uri="{FF2B5EF4-FFF2-40B4-BE49-F238E27FC236}">
                <a16:creationId xmlns:a16="http://schemas.microsoft.com/office/drawing/2014/main" id="{14B1A3E3-1D8A-429A-A996-C148F7EE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31" y="1137276"/>
            <a:ext cx="435483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BC News - Βικιπαίδεια">
            <a:extLst>
              <a:ext uri="{FF2B5EF4-FFF2-40B4-BE49-F238E27FC236}">
                <a16:creationId xmlns:a16="http://schemas.microsoft.com/office/drawing/2014/main" id="{2551CE6F-7937-4970-9C49-98552F207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203" y="1154037"/>
            <a:ext cx="3667469" cy="12744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A4DE3E-EE71-1139-BCEB-1E4FD74E20E0}"/>
              </a:ext>
            </a:extLst>
          </p:cNvPr>
          <p:cNvSpPr>
            <a:spLocks noGrp="1"/>
          </p:cNvSpPr>
          <p:nvPr>
            <p:ph idx="1"/>
          </p:nvPr>
        </p:nvSpPr>
        <p:spPr>
          <a:xfrm>
            <a:off x="1005840" y="5277395"/>
            <a:ext cx="12618720" cy="2134961"/>
          </a:xfrm>
        </p:spPr>
        <p:txBody>
          <a:bodyPr/>
          <a:lstStyle/>
          <a:p>
            <a:endParaRPr lang="en-GB"/>
          </a:p>
        </p:txBody>
      </p:sp>
      <p:sp>
        <p:nvSpPr>
          <p:cNvPr id="4" name="Titel 1">
            <a:extLst>
              <a:ext uri="{FF2B5EF4-FFF2-40B4-BE49-F238E27FC236}">
                <a16:creationId xmlns:a16="http://schemas.microsoft.com/office/drawing/2014/main" id="{399BE0CC-8C6B-8873-FFC8-3E866958E10A}"/>
              </a:ext>
            </a:extLst>
          </p:cNvPr>
          <p:cNvSpPr>
            <a:spLocks noGrp="1"/>
          </p:cNvSpPr>
          <p:nvPr>
            <p:ph type="title"/>
          </p:nvPr>
        </p:nvSpPr>
        <p:spPr>
          <a:xfrm>
            <a:off x="651354" y="271338"/>
            <a:ext cx="14087698" cy="887730"/>
          </a:xfrm>
        </p:spPr>
        <p:txBody>
          <a:bodyPr>
            <a:normAutofit fontScale="90000"/>
          </a:bodyPr>
          <a:lstStyle/>
          <a:p>
            <a:r>
              <a:rPr lang="el" b="1" dirty="0"/>
              <a:t>Τύποι ψευδών ειδήσεων – Περιεχόμενο απατεώνων</a:t>
            </a:r>
          </a:p>
        </p:txBody>
      </p:sp>
      <p:pic>
        <p:nvPicPr>
          <p:cNvPr id="7" name="Picture 6">
            <a:extLst>
              <a:ext uri="{FF2B5EF4-FFF2-40B4-BE49-F238E27FC236}">
                <a16:creationId xmlns:a16="http://schemas.microsoft.com/office/drawing/2014/main" id="{550E7553-75E2-C822-258B-B9702B0E7297}"/>
              </a:ext>
            </a:extLst>
          </p:cNvPr>
          <p:cNvPicPr>
            <a:picLocks noChangeAspect="1"/>
          </p:cNvPicPr>
          <p:nvPr/>
        </p:nvPicPr>
        <p:blipFill>
          <a:blip r:embed="rId6"/>
          <a:stretch>
            <a:fillRect/>
          </a:stretch>
        </p:blipFill>
        <p:spPr>
          <a:xfrm>
            <a:off x="2664579" y="2474747"/>
            <a:ext cx="8217920" cy="574790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2" name="Ink 11">
                <a:extLst>
                  <a:ext uri="{FF2B5EF4-FFF2-40B4-BE49-F238E27FC236}">
                    <a16:creationId xmlns:a16="http://schemas.microsoft.com/office/drawing/2014/main" id="{D164B481-D4BE-F285-CA3F-D95815AB8796}"/>
                  </a:ext>
                </a:extLst>
              </p14:cNvPr>
              <p14:cNvContentPartPr/>
              <p14:nvPr>
                <p:extLst>
                  <p:ext uri="{42D2F446-02D8-4167-A562-619A0277C38B}">
                    <p15:isNarration xmlns:p15="http://schemas.microsoft.com/office/powerpoint/2012/main" val="1"/>
                  </p:ext>
                </p:extLst>
              </p14:nvPr>
            </p14:nvContentPartPr>
            <p14:xfrm>
              <a:off x="7897175" y="3456431"/>
              <a:ext cx="2" cy="2"/>
            </p14:xfrm>
          </p:contentPart>
        </mc:Choice>
        <mc:Fallback xmlns="" xmlns:a16="http://schemas.microsoft.com/office/drawing/2014/main" xmlns:a14="http://schemas.microsoft.com/office/drawing/2010/main" xmlns:p15="http://schemas.microsoft.com/office/powerpoint/2012/main">
          <p:pic>
            <p:nvPicPr>
              <p:cNvPr id="12" name="Ink 11">
                <a:extLst>
                  <a:ext uri="{FF2B5EF4-FFF2-40B4-BE49-F238E27FC236}">
                    <a16:creationId xmlns:a16="http://schemas.microsoft.com/office/drawing/2014/main" id="{D164B481-D4BE-F285-CA3F-D95815AB8796}"/>
                  </a:ext>
                </a:extLst>
              </p:cNvPr>
              <p:cNvPicPr>
                <a:picLocks noGrp="1" noRot="1" noChangeAspect="1" noMove="1" noResize="1" noEditPoints="1" noAdjustHandles="1" noChangeArrowheads="1" noChangeShapeType="1"/>
              </p:cNvPicPr>
              <p:nvPr/>
            </p:nvPicPr>
            <p:blipFill>
              <a:blip r:embed="rId8"/>
              <a:stretch>
                <a:fillRect/>
              </a:stretch>
            </p:blipFill>
            <p:spPr>
              <a:xfrm>
                <a:off x="7897175" y="3456431"/>
                <a:ext cx="2" cy="2"/>
              </a:xfrm>
              <a:prstGeom prst="rect">
                <a:avLst/>
              </a:prstGeom>
            </p:spPr>
          </p:pic>
        </mc:Fallback>
      </mc:AlternateContent>
    </p:spTree>
    <p:custDataLst>
      <p:tags r:id="rId1"/>
    </p:custDataLst>
    <p:extLst>
      <p:ext uri="{BB962C8B-B14F-4D97-AF65-F5344CB8AC3E}">
        <p14:creationId xmlns:p14="http://schemas.microsoft.com/office/powerpoint/2010/main" val="308782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md type="call" cmd="playFrom(0.0)">
                                      <p:cBhvr>
                                        <p:cTn id="7" dur="1" fill="hold"/>
                                        <p:tgtEl>
                                          <p:spTgt spid="12"/>
                                        </p:tgtEl>
                                      </p:cBhvr>
                                    </p:cmd>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1000"/>
                                        <p:tgtEl>
                                          <p:spTgt spid="7170"/>
                                        </p:tgtEl>
                                      </p:cBhvr>
                                    </p:animEffect>
                                  </p:childTnLst>
                                </p:cTn>
                              </p:par>
                              <p:par>
                                <p:cTn id="13" presetID="6" presetClass="entr" presetSubtype="16"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circle(in)">
                                      <p:cBhvr>
                                        <p:cTn id="15" dur="1000"/>
                                        <p:tgtEl>
                                          <p:spTgt spid="717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9282"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7" name="Titel 1">
            <a:extLst>
              <a:ext uri="{FF2B5EF4-FFF2-40B4-BE49-F238E27FC236}">
                <a16:creationId xmlns:a16="http://schemas.microsoft.com/office/drawing/2014/main" id="{153640FD-C62A-6F77-6F55-2409579BBD39}"/>
              </a:ext>
            </a:extLst>
          </p:cNvPr>
          <p:cNvSpPr>
            <a:spLocks noGrp="1"/>
          </p:cNvSpPr>
          <p:nvPr>
            <p:ph type="title"/>
          </p:nvPr>
        </p:nvSpPr>
        <p:spPr>
          <a:xfrm>
            <a:off x="766658" y="767032"/>
            <a:ext cx="4286172" cy="4288219"/>
          </a:xfrm>
        </p:spPr>
        <p:txBody>
          <a:bodyPr vert="horz" lIns="109728" tIns="54864" rIns="109728" bIns="54864" rtlCol="0" anchor="b">
            <a:normAutofit fontScale="90000"/>
          </a:bodyPr>
          <a:lstStyle/>
          <a:p>
            <a:r>
              <a:rPr lang="el" sz="6120" b="1"/>
              <a:t>Τύποι ψευδών ειδήσεων - Κατασκευασμένο περιεχόμενο</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Grafik 4">
            <a:extLst>
              <a:ext uri="{FF2B5EF4-FFF2-40B4-BE49-F238E27FC236}">
                <a16:creationId xmlns:a16="http://schemas.microsoft.com/office/drawing/2014/main" id="{905D6A20-79BB-437E-A8B9-BAD11B390E57}"/>
              </a:ext>
            </a:extLst>
          </p:cNvPr>
          <p:cNvPicPr>
            <a:picLocks noChangeAspect="1"/>
          </p:cNvPicPr>
          <p:nvPr/>
        </p:nvPicPr>
        <p:blipFill>
          <a:blip r:embed="rId3"/>
          <a:stretch>
            <a:fillRect/>
          </a:stretch>
        </p:blipFill>
        <p:spPr>
          <a:xfrm>
            <a:off x="5913631" y="768096"/>
            <a:ext cx="8000587" cy="666049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0" name="Ink 9">
                <a:extLst>
                  <a:ext uri="{FF2B5EF4-FFF2-40B4-BE49-F238E27FC236}">
                    <a16:creationId xmlns:a16="http://schemas.microsoft.com/office/drawing/2014/main" id="{07C9A6C8-3023-9217-3021-62CEEFD132DF}"/>
                  </a:ext>
                </a:extLst>
              </p14:cNvPr>
              <p14:cNvContentPartPr/>
              <p14:nvPr>
                <p:extLst>
                  <p:ext uri="{42D2F446-02D8-4167-A562-619A0277C38B}">
                    <p15:isNarration xmlns:p15="http://schemas.microsoft.com/office/powerpoint/2012/main" val="1"/>
                  </p:ext>
                </p:extLst>
              </p14:nvPr>
            </p14:nvContentPartPr>
            <p14:xfrm>
              <a:off x="7208135" y="2481407"/>
              <a:ext cx="2" cy="2"/>
            </p14:xfrm>
          </p:contentPart>
        </mc:Choice>
        <mc:Fallback xmlns="" xmlns:a16="http://schemas.microsoft.com/office/drawing/2014/main" xmlns:adec="http://schemas.microsoft.com/office/drawing/2017/decorative" xmlns:p16="http://schemas.microsoft.com/office/powerpoint/2015/main" xmlns:ask="http://schemas.microsoft.com/office/drawing/2018/sketchyshapes" xmlns:p15="http://schemas.microsoft.com/office/powerpoint/2012/main" xmlns:a14="http://schemas.microsoft.com/office/drawing/2010/main">
          <p:pic>
            <p:nvPicPr>
              <p:cNvPr id="10" name="Ink 9">
                <a:extLst>
                  <a:ext uri="{FF2B5EF4-FFF2-40B4-BE49-F238E27FC236}">
                    <a16:creationId xmlns:a16="http://schemas.microsoft.com/office/drawing/2014/main" id="{07C9A6C8-3023-9217-3021-62CEEFD132DF}"/>
                  </a:ext>
                </a:extLst>
              </p:cNvPr>
              <p:cNvPicPr>
                <a:picLocks noGrp="1" noRot="1" noChangeAspect="1" noMove="1" noResize="1" noEditPoints="1" noAdjustHandles="1" noChangeArrowheads="1" noChangeShapeType="1"/>
              </p:cNvPicPr>
              <p:nvPr/>
            </p:nvPicPr>
            <p:blipFill>
              <a:blip r:embed="rId5"/>
              <a:stretch>
                <a:fillRect/>
              </a:stretch>
            </p:blipFill>
            <p:spPr>
              <a:xfrm>
                <a:off x="7208135" y="2481407"/>
                <a:ext cx="2" cy="2"/>
              </a:xfrm>
              <a:prstGeom prst="rect">
                <a:avLst/>
              </a:prstGeom>
            </p:spPr>
          </p:pic>
        </mc:Fallback>
      </mc:AlternateContent>
      <p:grpSp>
        <p:nvGrpSpPr>
          <p:cNvPr id="2" name="Group 1">
            <a:extLst>
              <a:ext uri="{FF2B5EF4-FFF2-40B4-BE49-F238E27FC236}">
                <a16:creationId xmlns:a16="http://schemas.microsoft.com/office/drawing/2014/main" id="{EB968A5D-3B87-4F58-965E-5585AAF9830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53686D5-963C-D5E2-1D91-B090823E62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9267B40-95DE-058A-AFA3-43C8E19748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31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iact="http://schemas.microsoft.com/office/powerpoint/2014/inkAction" xmlns:p15="http://schemas.microsoft.com/office/powerpoint/2012/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par>
                          <p:cTn id="8" fill="hold">
                            <p:stCondLst>
                              <p:cond delay="1"/>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6" name="Titel 1">
            <a:extLst>
              <a:ext uri="{FF2B5EF4-FFF2-40B4-BE49-F238E27FC236}">
                <a16:creationId xmlns:a16="http://schemas.microsoft.com/office/drawing/2014/main" id="{85C019D9-51B1-C422-4A1F-A3468BA5C150}"/>
              </a:ext>
            </a:extLst>
          </p:cNvPr>
          <p:cNvSpPr>
            <a:spLocks noGrp="1"/>
          </p:cNvSpPr>
          <p:nvPr>
            <p:ph type="title"/>
          </p:nvPr>
        </p:nvSpPr>
        <p:spPr>
          <a:xfrm>
            <a:off x="766657" y="548640"/>
            <a:ext cx="13091568" cy="1642337"/>
          </a:xfrm>
        </p:spPr>
        <p:txBody>
          <a:bodyPr vert="horz" lIns="109728" tIns="54864" rIns="109728" bIns="54864" rtlCol="0" anchor="ctr">
            <a:normAutofit/>
          </a:bodyPr>
          <a:lstStyle/>
          <a:p>
            <a:pPr algn="ctr"/>
            <a:r>
              <a:rPr lang="el" sz="5520" b="1"/>
              <a:t>Τύποι ψευδών ειδήσεων – ψευδής σύνδεση</a:t>
            </a:r>
          </a:p>
        </p:txBody>
      </p:sp>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0096" y="2220819"/>
            <a:ext cx="3950208" cy="21946"/>
          </a:xfrm>
          <a:custGeom>
            <a:avLst/>
            <a:gdLst>
              <a:gd name="csX0" fmla="*/ 0 w 3950208"/>
              <a:gd name="csY0" fmla="*/ 0 h 21946"/>
              <a:gd name="csX1" fmla="*/ 658368 w 3950208"/>
              <a:gd name="csY1" fmla="*/ 0 h 21946"/>
              <a:gd name="csX2" fmla="*/ 1395740 w 3950208"/>
              <a:gd name="csY2" fmla="*/ 0 h 21946"/>
              <a:gd name="csX3" fmla="*/ 1975104 w 3950208"/>
              <a:gd name="csY3" fmla="*/ 0 h 21946"/>
              <a:gd name="csX4" fmla="*/ 2554468 w 3950208"/>
              <a:gd name="csY4" fmla="*/ 0 h 21946"/>
              <a:gd name="csX5" fmla="*/ 3252338 w 3950208"/>
              <a:gd name="csY5" fmla="*/ 0 h 21946"/>
              <a:gd name="csX6" fmla="*/ 3950208 w 3950208"/>
              <a:gd name="csY6" fmla="*/ 0 h 21946"/>
              <a:gd name="csX7" fmla="*/ 3950208 w 3950208"/>
              <a:gd name="csY7" fmla="*/ 21946 h 21946"/>
              <a:gd name="csX8" fmla="*/ 3212836 w 3950208"/>
              <a:gd name="csY8" fmla="*/ 21946 h 21946"/>
              <a:gd name="csX9" fmla="*/ 2514966 w 3950208"/>
              <a:gd name="csY9" fmla="*/ 21946 h 21946"/>
              <a:gd name="csX10" fmla="*/ 1856598 w 3950208"/>
              <a:gd name="csY10" fmla="*/ 21946 h 21946"/>
              <a:gd name="csX11" fmla="*/ 1158728 w 3950208"/>
              <a:gd name="csY11" fmla="*/ 21946 h 21946"/>
              <a:gd name="csX12" fmla="*/ 0 w 3950208"/>
              <a:gd name="csY12" fmla="*/ 21946 h 21946"/>
              <a:gd name="csX13" fmla="*/ 0 w 3950208"/>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950208" h="21946" fill="none" extrusionOk="0">
                <a:moveTo>
                  <a:pt x="0" y="0"/>
                </a:moveTo>
                <a:cubicBezTo>
                  <a:pt x="276278" y="-30686"/>
                  <a:pt x="412919" y="-5823"/>
                  <a:pt x="658368" y="0"/>
                </a:cubicBezTo>
                <a:cubicBezTo>
                  <a:pt x="903817" y="5823"/>
                  <a:pt x="1097177" y="-34704"/>
                  <a:pt x="1395740" y="0"/>
                </a:cubicBezTo>
                <a:cubicBezTo>
                  <a:pt x="1694303" y="34704"/>
                  <a:pt x="1721708" y="-20483"/>
                  <a:pt x="1975104" y="0"/>
                </a:cubicBezTo>
                <a:cubicBezTo>
                  <a:pt x="2228500" y="20483"/>
                  <a:pt x="2345917" y="24967"/>
                  <a:pt x="2554468" y="0"/>
                </a:cubicBezTo>
                <a:cubicBezTo>
                  <a:pt x="2763019" y="-24967"/>
                  <a:pt x="2929784" y="19473"/>
                  <a:pt x="3252338" y="0"/>
                </a:cubicBezTo>
                <a:cubicBezTo>
                  <a:pt x="3574892" y="-19473"/>
                  <a:pt x="3675925" y="-2413"/>
                  <a:pt x="3950208" y="0"/>
                </a:cubicBezTo>
                <a:cubicBezTo>
                  <a:pt x="3950750" y="9051"/>
                  <a:pt x="3949732" y="17369"/>
                  <a:pt x="3950208" y="21946"/>
                </a:cubicBezTo>
                <a:cubicBezTo>
                  <a:pt x="3704333" y="5980"/>
                  <a:pt x="3470162" y="-12788"/>
                  <a:pt x="3212836" y="21946"/>
                </a:cubicBezTo>
                <a:cubicBezTo>
                  <a:pt x="2955510" y="56680"/>
                  <a:pt x="2666532" y="40692"/>
                  <a:pt x="2514966" y="21946"/>
                </a:cubicBezTo>
                <a:cubicBezTo>
                  <a:pt x="2363400" y="3201"/>
                  <a:pt x="2104495" y="26458"/>
                  <a:pt x="1856598" y="21946"/>
                </a:cubicBezTo>
                <a:cubicBezTo>
                  <a:pt x="1608701" y="17434"/>
                  <a:pt x="1463401" y="40869"/>
                  <a:pt x="1158728" y="21946"/>
                </a:cubicBezTo>
                <a:cubicBezTo>
                  <a:pt x="854055" y="3024"/>
                  <a:pt x="280636" y="-5316"/>
                  <a:pt x="0" y="21946"/>
                </a:cubicBezTo>
                <a:cubicBezTo>
                  <a:pt x="-160" y="11058"/>
                  <a:pt x="-1077" y="7820"/>
                  <a:pt x="0" y="0"/>
                </a:cubicBezTo>
                <a:close/>
              </a:path>
              <a:path w="3950208" h="21946" stroke="0" extrusionOk="0">
                <a:moveTo>
                  <a:pt x="0" y="0"/>
                </a:moveTo>
                <a:cubicBezTo>
                  <a:pt x="169400" y="29"/>
                  <a:pt x="380772" y="-15440"/>
                  <a:pt x="579364" y="0"/>
                </a:cubicBezTo>
                <a:cubicBezTo>
                  <a:pt x="777956" y="15440"/>
                  <a:pt x="1142927" y="-7366"/>
                  <a:pt x="1316736" y="0"/>
                </a:cubicBezTo>
                <a:cubicBezTo>
                  <a:pt x="1490545" y="7366"/>
                  <a:pt x="1699487" y="21712"/>
                  <a:pt x="1856598" y="0"/>
                </a:cubicBezTo>
                <a:cubicBezTo>
                  <a:pt x="2013709" y="-21712"/>
                  <a:pt x="2172734" y="-26455"/>
                  <a:pt x="2396460" y="0"/>
                </a:cubicBezTo>
                <a:cubicBezTo>
                  <a:pt x="2620186" y="26455"/>
                  <a:pt x="2773294" y="-20418"/>
                  <a:pt x="3054828" y="0"/>
                </a:cubicBezTo>
                <a:cubicBezTo>
                  <a:pt x="3336362" y="20418"/>
                  <a:pt x="3754440" y="-33529"/>
                  <a:pt x="3950208" y="0"/>
                </a:cubicBezTo>
                <a:cubicBezTo>
                  <a:pt x="3950097" y="6078"/>
                  <a:pt x="3950479" y="12216"/>
                  <a:pt x="3950208" y="21946"/>
                </a:cubicBezTo>
                <a:cubicBezTo>
                  <a:pt x="3723498" y="16443"/>
                  <a:pt x="3526175" y="44552"/>
                  <a:pt x="3370844" y="21946"/>
                </a:cubicBezTo>
                <a:cubicBezTo>
                  <a:pt x="3215513" y="-660"/>
                  <a:pt x="2920767" y="12898"/>
                  <a:pt x="2751978" y="21946"/>
                </a:cubicBezTo>
                <a:cubicBezTo>
                  <a:pt x="2583189" y="30994"/>
                  <a:pt x="2248470" y="58198"/>
                  <a:pt x="2014606" y="21946"/>
                </a:cubicBezTo>
                <a:cubicBezTo>
                  <a:pt x="1780742" y="-14306"/>
                  <a:pt x="1664229" y="26438"/>
                  <a:pt x="1395740" y="21946"/>
                </a:cubicBezTo>
                <a:cubicBezTo>
                  <a:pt x="1127251" y="17454"/>
                  <a:pt x="991494" y="-3226"/>
                  <a:pt x="776874" y="21946"/>
                </a:cubicBezTo>
                <a:cubicBezTo>
                  <a:pt x="562254" y="47118"/>
                  <a:pt x="357919" y="-15962"/>
                  <a:pt x="0" y="21946"/>
                </a:cubicBezTo>
                <a:cubicBezTo>
                  <a:pt x="-615" y="16860"/>
                  <a:pt x="1003" y="822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8" name="Picture 7">
            <a:extLst>
              <a:ext uri="{FF2B5EF4-FFF2-40B4-BE49-F238E27FC236}">
                <a16:creationId xmlns:a16="http://schemas.microsoft.com/office/drawing/2014/main" id="{26941C6D-0766-DF96-CFF6-CA1AECA2CE6F}"/>
              </a:ext>
            </a:extLst>
          </p:cNvPr>
          <p:cNvPicPr>
            <a:picLocks noChangeAspect="1"/>
          </p:cNvPicPr>
          <p:nvPr/>
        </p:nvPicPr>
        <p:blipFill>
          <a:blip r:embed="rId4"/>
          <a:stretch>
            <a:fillRect/>
          </a:stretch>
        </p:blipFill>
        <p:spPr>
          <a:xfrm>
            <a:off x="987879" y="3171139"/>
            <a:ext cx="5529637" cy="4326941"/>
          </a:xfrm>
          <a:prstGeom prst="rect">
            <a:avLst/>
          </a:prstGeom>
        </p:spPr>
      </p:pic>
      <p:pic>
        <p:nvPicPr>
          <p:cNvPr id="10" name="Picture 9">
            <a:extLst>
              <a:ext uri="{FF2B5EF4-FFF2-40B4-BE49-F238E27FC236}">
                <a16:creationId xmlns:a16="http://schemas.microsoft.com/office/drawing/2014/main" id="{1A723848-7271-3412-4130-D6A0EBB63EB2}"/>
              </a:ext>
            </a:extLst>
          </p:cNvPr>
          <p:cNvPicPr>
            <a:picLocks noChangeAspect="1"/>
          </p:cNvPicPr>
          <p:nvPr/>
        </p:nvPicPr>
        <p:blipFill>
          <a:blip r:embed="rId5"/>
          <a:stretch>
            <a:fillRect/>
          </a:stretch>
        </p:blipFill>
        <p:spPr>
          <a:xfrm>
            <a:off x="7505395" y="3338685"/>
            <a:ext cx="6737299" cy="3991849"/>
          </a:xfrm>
          <a:prstGeom prst="rect">
            <a:avLst/>
          </a:prstGeom>
        </p:spPr>
      </p:pic>
      <p:grpSp>
        <p:nvGrpSpPr>
          <p:cNvPr id="2" name="Group 1">
            <a:extLst>
              <a:ext uri="{FF2B5EF4-FFF2-40B4-BE49-F238E27FC236}">
                <a16:creationId xmlns:a16="http://schemas.microsoft.com/office/drawing/2014/main" id="{D1098722-C585-ADAE-E74A-F0C54462A1E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53EAA3C-FAEA-39C6-57DF-5F73D1D98B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26CA89F-1CA9-6C30-90DA-0D311E2E72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63699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25117A6A-7093-412D-B879-1AA20784987F}"/>
              </a:ext>
            </a:extLst>
          </p:cNvPr>
          <p:cNvSpPr>
            <a:spLocks noGrp="1"/>
          </p:cNvSpPr>
          <p:nvPr>
            <p:ph type="title"/>
          </p:nvPr>
        </p:nvSpPr>
        <p:spPr>
          <a:xfrm>
            <a:off x="766658" y="767032"/>
            <a:ext cx="4286172" cy="4288219"/>
          </a:xfrm>
        </p:spPr>
        <p:txBody>
          <a:bodyPr vert="horz" lIns="109728" tIns="54864" rIns="109728" bIns="54864" rtlCol="0" anchor="b">
            <a:normAutofit/>
          </a:bodyPr>
          <a:lstStyle/>
          <a:p>
            <a:r>
              <a:rPr lang="el" sz="5520"/>
              <a:t>Τύποι ψευδών ειδήσεων - Σάτιρα/Παρωδία</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DA975B77-7FBA-A129-03E0-379D3C74AB61}"/>
              </a:ext>
            </a:extLst>
          </p:cNvPr>
          <p:cNvPicPr>
            <a:picLocks noChangeAspect="1"/>
          </p:cNvPicPr>
          <p:nvPr/>
        </p:nvPicPr>
        <p:blipFill>
          <a:blip r:embed="rId4"/>
          <a:stretch>
            <a:fillRect/>
          </a:stretch>
        </p:blipFill>
        <p:spPr>
          <a:xfrm>
            <a:off x="5585155" y="1003271"/>
            <a:ext cx="8657539" cy="6190139"/>
          </a:xfrm>
          <a:prstGeom prst="rect">
            <a:avLst/>
          </a:prstGeom>
        </p:spPr>
      </p:pic>
      <p:pic>
        <p:nvPicPr>
          <p:cNvPr id="13" name="Picture 12">
            <a:extLst>
              <a:ext uri="{FF2B5EF4-FFF2-40B4-BE49-F238E27FC236}">
                <a16:creationId xmlns:a16="http://schemas.microsoft.com/office/drawing/2014/main" id="{38E7020C-3B8D-4E9F-26BB-A8AB9A7F62D6}"/>
              </a:ext>
            </a:extLst>
          </p:cNvPr>
          <p:cNvPicPr>
            <a:picLocks noChangeAspect="1"/>
          </p:cNvPicPr>
          <p:nvPr/>
        </p:nvPicPr>
        <p:blipFill>
          <a:blip r:embed="rId5"/>
          <a:stretch>
            <a:fillRect/>
          </a:stretch>
        </p:blipFill>
        <p:spPr>
          <a:xfrm>
            <a:off x="5585155" y="732564"/>
            <a:ext cx="8671150" cy="6731551"/>
          </a:xfrm>
          <a:prstGeom prst="rect">
            <a:avLst/>
          </a:prstGeom>
        </p:spPr>
      </p:pic>
      <p:grpSp>
        <p:nvGrpSpPr>
          <p:cNvPr id="3" name="Group 2">
            <a:extLst>
              <a:ext uri="{FF2B5EF4-FFF2-40B4-BE49-F238E27FC236}">
                <a16:creationId xmlns:a16="http://schemas.microsoft.com/office/drawing/2014/main" id="{4A343269-8CEF-4660-58E7-804CEAF3609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637FF62-DE81-5EC3-51FB-2A5065BDBB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928211C-6B47-931C-0ED8-910B5B1CA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87794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3"/>
          <a:stretch>
            <a:fillRect/>
          </a:stretch>
        </p:blipFill>
        <p:spPr>
          <a:xfrm>
            <a:off x="87808" y="222887"/>
            <a:ext cx="5022955" cy="7166609"/>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4"/>
          <a:stretch>
            <a:fillRect/>
          </a:stretch>
        </p:blipFill>
        <p:spPr>
          <a:xfrm>
            <a:off x="9338311" y="760096"/>
            <a:ext cx="5292090" cy="6960870"/>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5"/>
          <a:stretch>
            <a:fillRect/>
          </a:stretch>
        </p:blipFill>
        <p:spPr>
          <a:xfrm>
            <a:off x="5196905" y="222888"/>
            <a:ext cx="4236590" cy="5332093"/>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20118814">
            <a:off x="8658582" y="5231459"/>
            <a:ext cx="1187170" cy="445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200397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21D2BF-FBE6-4E10-8985-92065C69A36D}"/>
              </a:ext>
            </a:extLst>
          </p:cNvPr>
          <p:cNvSpPr>
            <a:spLocks noGrp="1"/>
          </p:cNvSpPr>
          <p:nvPr>
            <p:ph type="title"/>
          </p:nvPr>
        </p:nvSpPr>
        <p:spPr>
          <a:xfrm>
            <a:off x="768096" y="390444"/>
            <a:ext cx="5242322" cy="2348209"/>
          </a:xfrm>
        </p:spPr>
        <p:txBody>
          <a:bodyPr anchor="b">
            <a:normAutofit/>
          </a:bodyPr>
          <a:lstStyle/>
          <a:p>
            <a:r>
              <a:rPr lang="el" sz="6480"/>
              <a:t>Ψευδές πλαίσιο</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3104393"/>
            <a:ext cx="4169664" cy="21946"/>
          </a:xfrm>
          <a:custGeom>
            <a:avLst/>
            <a:gdLst>
              <a:gd name="csX0" fmla="*/ 0 w 4169664"/>
              <a:gd name="csY0" fmla="*/ 0 h 21946"/>
              <a:gd name="csX1" fmla="*/ 694944 w 4169664"/>
              <a:gd name="csY1" fmla="*/ 0 h 21946"/>
              <a:gd name="csX2" fmla="*/ 1473281 w 4169664"/>
              <a:gd name="csY2" fmla="*/ 0 h 21946"/>
              <a:gd name="csX3" fmla="*/ 2084832 w 4169664"/>
              <a:gd name="csY3" fmla="*/ 0 h 21946"/>
              <a:gd name="csX4" fmla="*/ 2696383 w 4169664"/>
              <a:gd name="csY4" fmla="*/ 0 h 21946"/>
              <a:gd name="csX5" fmla="*/ 3433023 w 4169664"/>
              <a:gd name="csY5" fmla="*/ 0 h 21946"/>
              <a:gd name="csX6" fmla="*/ 4169664 w 4169664"/>
              <a:gd name="csY6" fmla="*/ 0 h 21946"/>
              <a:gd name="csX7" fmla="*/ 4169664 w 4169664"/>
              <a:gd name="csY7" fmla="*/ 21946 h 21946"/>
              <a:gd name="csX8" fmla="*/ 3391327 w 4169664"/>
              <a:gd name="csY8" fmla="*/ 21946 h 21946"/>
              <a:gd name="csX9" fmla="*/ 2654686 w 4169664"/>
              <a:gd name="csY9" fmla="*/ 21946 h 21946"/>
              <a:gd name="csX10" fmla="*/ 1959742 w 4169664"/>
              <a:gd name="csY10" fmla="*/ 21946 h 21946"/>
              <a:gd name="csX11" fmla="*/ 1223101 w 4169664"/>
              <a:gd name="csY11" fmla="*/ 21946 h 21946"/>
              <a:gd name="csX12" fmla="*/ 0 w 4169664"/>
              <a:gd name="csY12" fmla="*/ 21946 h 21946"/>
              <a:gd name="csX13" fmla="*/ 0 w 4169664"/>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913CBEC-AB8E-4ACC-B097-3BAE98C03DD3}"/>
              </a:ext>
            </a:extLst>
          </p:cNvPr>
          <p:cNvSpPr>
            <a:spLocks noGrp="1"/>
          </p:cNvSpPr>
          <p:nvPr>
            <p:ph idx="1"/>
          </p:nvPr>
        </p:nvSpPr>
        <p:spPr>
          <a:xfrm>
            <a:off x="768097" y="3447479"/>
            <a:ext cx="5092307" cy="3984802"/>
          </a:xfrm>
        </p:spPr>
        <p:txBody>
          <a:bodyPr>
            <a:normAutofit/>
          </a:bodyPr>
          <a:lstStyle/>
          <a:p>
            <a:r>
              <a:rPr lang="el" sz="2640"/>
              <a:t>Οι «σωστές» φωτογραφίες ή δηλώσεις εμφανίζονται σε ένα πλαίσιο από το οποίο δεν προήλθαν – ένα μείγμα αληθειών που οδηγεί σε ένα ψέμα.</a:t>
            </a:r>
          </a:p>
          <a:p>
            <a:endParaRPr lang="de-DE" sz="2640"/>
          </a:p>
        </p:txBody>
      </p:sp>
      <p:pic>
        <p:nvPicPr>
          <p:cNvPr id="9" name="Picture 8">
            <a:extLst>
              <a:ext uri="{FF2B5EF4-FFF2-40B4-BE49-F238E27FC236}">
                <a16:creationId xmlns:a16="http://schemas.microsoft.com/office/drawing/2014/main" id="{DAD83CAB-A0CD-7A01-5ADA-827DE41F74CA}"/>
              </a:ext>
            </a:extLst>
          </p:cNvPr>
          <p:cNvPicPr>
            <a:picLocks noChangeAspect="1"/>
          </p:cNvPicPr>
          <p:nvPr/>
        </p:nvPicPr>
        <p:blipFill>
          <a:blip r:embed="rId3"/>
          <a:srcRect r="1" b="29714"/>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4" name="Group 3">
            <a:extLst>
              <a:ext uri="{FF2B5EF4-FFF2-40B4-BE49-F238E27FC236}">
                <a16:creationId xmlns:a16="http://schemas.microsoft.com/office/drawing/2014/main" id="{874BEB80-C313-156C-831C-2C3C7F89B18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3BC3755-7FD2-48CC-786D-A52910479D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B7D1B61-E8A0-3BE5-8B27-13242F6E7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913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8" name="Picture 7">
            <a:extLst>
              <a:ext uri="{FF2B5EF4-FFF2-40B4-BE49-F238E27FC236}">
                <a16:creationId xmlns:a16="http://schemas.microsoft.com/office/drawing/2014/main" id="{7CB1DF36-6AE1-729E-9F3E-9C5103682181}"/>
              </a:ext>
            </a:extLst>
          </p:cNvPr>
          <p:cNvPicPr>
            <a:picLocks noChangeAspect="1"/>
          </p:cNvPicPr>
          <p:nvPr/>
        </p:nvPicPr>
        <p:blipFill>
          <a:blip r:embed="rId2">
            <a:alphaModFix amt="60000"/>
          </a:blip>
          <a:srcRect l="5680" r="5431"/>
          <a:stretch/>
        </p:blipFill>
        <p:spPr>
          <a:xfrm>
            <a:off x="-1" y="12"/>
            <a:ext cx="14630401" cy="8229588"/>
          </a:xfrm>
          <a:prstGeom prst="rect">
            <a:avLst/>
          </a:prstGeom>
        </p:spPr>
      </p:pic>
      <p:sp>
        <p:nvSpPr>
          <p:cNvPr id="6" name="Titel 1">
            <a:extLst>
              <a:ext uri="{FF2B5EF4-FFF2-40B4-BE49-F238E27FC236}">
                <a16:creationId xmlns:a16="http://schemas.microsoft.com/office/drawing/2014/main" id="{0B7783DA-D7B7-D23E-D985-9B2B0BE6C12A}"/>
              </a:ext>
            </a:extLst>
          </p:cNvPr>
          <p:cNvSpPr txBox="1">
            <a:spLocks/>
          </p:cNvSpPr>
          <p:nvPr/>
        </p:nvSpPr>
        <p:spPr>
          <a:xfrm>
            <a:off x="1005840" y="2005884"/>
            <a:ext cx="6186313" cy="4886453"/>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l" sz="5280">
                <a:solidFill>
                  <a:srgbClr val="FFFFFF"/>
                </a:solidFill>
                <a:latin typeface="Aptos Display" panose="02110004020202020204"/>
              </a:rPr>
              <a:t>Τύποι ψευδών ειδήσεων - Παραποιημένο περιεχόμενο</a:t>
            </a:r>
          </a:p>
        </p:txBody>
      </p:sp>
      <p:sp>
        <p:nvSpPr>
          <p:cNvPr id="7" name="Inhaltsplatzhalter 2">
            <a:extLst>
              <a:ext uri="{FF2B5EF4-FFF2-40B4-BE49-F238E27FC236}">
                <a16:creationId xmlns:a16="http://schemas.microsoft.com/office/drawing/2014/main" id="{0ABB49D0-8762-D447-2F3E-A803549E492F}"/>
              </a:ext>
            </a:extLst>
          </p:cNvPr>
          <p:cNvSpPr txBox="1">
            <a:spLocks/>
          </p:cNvSpPr>
          <p:nvPr/>
        </p:nvSpPr>
        <p:spPr>
          <a:xfrm>
            <a:off x="1005840" y="3570255"/>
            <a:ext cx="6205033" cy="1938193"/>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1097280">
              <a:spcBef>
                <a:spcPts val="1200"/>
              </a:spcBef>
            </a:pPr>
            <a:r>
              <a:rPr lang="el" sz="2400" b="1">
                <a:solidFill>
                  <a:srgbClr val="FFFFFF"/>
                </a:solidFill>
                <a:latin typeface="Aptos" panose="02110004020202020204"/>
              </a:rPr>
              <a:t>Deepfakes</a:t>
            </a:r>
            <a:r>
              <a:rPr lang="el" sz="2400">
                <a:solidFill>
                  <a:srgbClr val="FFFFFF"/>
                </a:solidFill>
                <a:latin typeface="Aptos" panose="02110004020202020204"/>
              </a:rPr>
              <a:t>, φωτογραφίες με photoshop κ.λπ.</a:t>
            </a:r>
          </a:p>
          <a:p>
            <a:pPr marL="274320" indent="-274320" defTabSz="1097280">
              <a:spcBef>
                <a:spcPts val="1200"/>
              </a:spcBef>
            </a:pPr>
            <a:endParaRPr lang="en-US" sz="2400">
              <a:solidFill>
                <a:srgbClr val="FFFFFF"/>
              </a:solidFill>
              <a:latin typeface="Aptos" panose="02110004020202020204"/>
            </a:endParaRPr>
          </a:p>
        </p:txBody>
      </p:sp>
      <p:grpSp>
        <p:nvGrpSpPr>
          <p:cNvPr id="2" name="Group 1">
            <a:extLst>
              <a:ext uri="{FF2B5EF4-FFF2-40B4-BE49-F238E27FC236}">
                <a16:creationId xmlns:a16="http://schemas.microsoft.com/office/drawing/2014/main" id="{9C7D97A7-B6A5-D501-E2E1-8BFF0DE2B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8A1A9B9-61D0-FEE8-05D0-3CF8B1DC9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DE5F2F2-D40B-3475-1D2E-8FDF0987F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79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3DF022-34C3-6B14-76A1-0F753B27F23D}"/>
              </a:ext>
            </a:extLst>
          </p:cNvPr>
          <p:cNvPicPr>
            <a:picLocks noChangeAspect="1"/>
          </p:cNvPicPr>
          <p:nvPr/>
        </p:nvPicPr>
        <p:blipFill>
          <a:blip r:embed="rId4">
            <a:duotone>
              <a:schemeClr val="bg2">
                <a:shade val="45000"/>
                <a:satMod val="135000"/>
              </a:schemeClr>
              <a:prstClr val="white"/>
            </a:duotone>
          </a:blip>
          <a:srcRect t="10413" b="14587"/>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D3E7951F-D731-4300-9A58-A1E6BB0E542C}"/>
              </a:ext>
            </a:extLst>
          </p:cNvPr>
          <p:cNvSpPr>
            <a:spLocks noGrp="1"/>
          </p:cNvSpPr>
          <p:nvPr>
            <p:ph type="title"/>
          </p:nvPr>
        </p:nvSpPr>
        <p:spPr>
          <a:xfrm>
            <a:off x="1005840" y="438150"/>
            <a:ext cx="12618720" cy="1590676"/>
          </a:xfrm>
        </p:spPr>
        <p:txBody>
          <a:bodyPr>
            <a:normAutofit/>
          </a:bodyPr>
          <a:lstStyle/>
          <a:p>
            <a:r>
              <a:rPr lang="el" err="1"/>
              <a:t>Ψυχολογία των ψευδών ειδήσεων</a:t>
            </a:r>
          </a:p>
        </p:txBody>
      </p:sp>
      <p:graphicFrame>
        <p:nvGraphicFramePr>
          <p:cNvPr id="5" name="Inhaltsplatzhalter 2">
            <a:extLst>
              <a:ext uri="{FF2B5EF4-FFF2-40B4-BE49-F238E27FC236}">
                <a16:creationId xmlns:a16="http://schemas.microsoft.com/office/drawing/2014/main" id="{2FEBD1A3-24EA-E651-0E76-55354D01B5A8}"/>
              </a:ext>
            </a:extLst>
          </p:cNvPr>
          <p:cNvGraphicFramePr>
            <a:graphicFrameLocks noGrp="1"/>
          </p:cNvGraphicFramePr>
          <p:nvPr>
            <p:ph idx="1"/>
          </p:nvPr>
        </p:nvGraphicFramePr>
        <p:xfrm>
          <a:off x="1005841" y="2190750"/>
          <a:ext cx="4415051" cy="52216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fik 7">
            <a:extLst>
              <a:ext uri="{FF2B5EF4-FFF2-40B4-BE49-F238E27FC236}">
                <a16:creationId xmlns:a16="http://schemas.microsoft.com/office/drawing/2014/main" id="{8B6E984A-1F2F-55A7-8950-E2487FC6CEC6}"/>
              </a:ext>
            </a:extLst>
          </p:cNvPr>
          <p:cNvPicPr>
            <a:picLocks noChangeAspect="1"/>
          </p:cNvPicPr>
          <p:nvPr/>
        </p:nvPicPr>
        <p:blipFill>
          <a:blip r:embed="rId10"/>
          <a:stretch>
            <a:fillRect/>
          </a:stretch>
        </p:blipFill>
        <p:spPr>
          <a:xfrm>
            <a:off x="8694245" y="1337676"/>
            <a:ext cx="5433235" cy="3386668"/>
          </a:xfrm>
          <a:prstGeom prst="rect">
            <a:avLst/>
          </a:prstGeom>
        </p:spPr>
      </p:pic>
      <p:sp>
        <p:nvSpPr>
          <p:cNvPr id="7" name="Rektangel 3">
            <a:extLst>
              <a:ext uri="{FF2B5EF4-FFF2-40B4-BE49-F238E27FC236}">
                <a16:creationId xmlns:a16="http://schemas.microsoft.com/office/drawing/2014/main" id="{BC853B84-D630-CF3A-6123-B3B8BE67D138}"/>
              </a:ext>
            </a:extLst>
          </p:cNvPr>
          <p:cNvSpPr/>
          <p:nvPr/>
        </p:nvSpPr>
        <p:spPr>
          <a:xfrm>
            <a:off x="8694245" y="5036577"/>
            <a:ext cx="4829886" cy="1421928"/>
          </a:xfrm>
          <a:prstGeom prst="rect">
            <a:avLst/>
          </a:prstGeom>
        </p:spPr>
        <p:txBody>
          <a:bodyPr wrap="square">
            <a:spAutoFit/>
          </a:bodyPr>
          <a:lstStyle/>
          <a:p>
            <a:pPr defTabSz="1097280"/>
            <a:r>
              <a:rPr lang="el" sz="2160">
                <a:solidFill>
                  <a:prstClr val="black"/>
                </a:solidFill>
                <a:latin typeface="Times New Roman" panose="02020603050405020304" pitchFamily="18" charset="0"/>
                <a:ea typeface="Times New Roman" panose="02020603050405020304" pitchFamily="18" charset="0"/>
              </a:rPr>
              <a:t>Ένα ρόπαλο και μια μπάλα κοστίζουν 1.10 $ συνολικά. Το ρόπαλο κοστίζει 1.00 $ περισσότερο από την μπάλα.</a:t>
            </a:r>
            <a:endParaRPr lang="nb-NO" sz="2160">
              <a:solidFill>
                <a:prstClr val="black"/>
              </a:solidFill>
              <a:latin typeface="Times New Roman" panose="02020603050405020304" pitchFamily="18" charset="0"/>
              <a:ea typeface="Times New Roman" panose="02020603050405020304" pitchFamily="18" charset="0"/>
            </a:endParaRPr>
          </a:p>
          <a:p>
            <a:pPr defTabSz="1097280"/>
            <a:r>
              <a:rPr lang="el" sz="2160">
                <a:solidFill>
                  <a:prstClr val="black"/>
                </a:solidFill>
                <a:latin typeface="Times New Roman" panose="02020603050405020304" pitchFamily="18" charset="0"/>
                <a:ea typeface="Times New Roman" panose="02020603050405020304" pitchFamily="18" charset="0"/>
              </a:rPr>
              <a:t>Πόσο κοστίζει η μπάλα; </a:t>
            </a:r>
          </a:p>
          <a:p>
            <a:pPr defTabSz="1097280"/>
            <a:endParaRPr lang="en-US" sz="2160">
              <a:solidFill>
                <a:prstClr val="black"/>
              </a:solidFill>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1120F4D8-2E6C-BD74-50CF-80651D62FF86}"/>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C05377EE-F12F-E31D-22D3-006876CBDDF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E471D40-A214-05EA-1304-C87AAAB3172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9055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7" name="Oval 16">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42" y="690434"/>
            <a:ext cx="6848732" cy="68487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936C9A12-4CA9-4737-9319-3BE4902400A3}"/>
              </a:ext>
            </a:extLst>
          </p:cNvPr>
          <p:cNvSpPr>
            <a:spLocks noGrp="1"/>
          </p:cNvSpPr>
          <p:nvPr>
            <p:ph type="title"/>
          </p:nvPr>
        </p:nvSpPr>
        <p:spPr>
          <a:xfrm>
            <a:off x="1005841" y="2098143"/>
            <a:ext cx="5969725" cy="4305343"/>
          </a:xfrm>
        </p:spPr>
        <p:txBody>
          <a:bodyPr>
            <a:normAutofit/>
          </a:bodyPr>
          <a:lstStyle/>
          <a:p>
            <a:pPr algn="ctr"/>
            <a:r>
              <a:rPr lang="el">
                <a:solidFill>
                  <a:schemeClr val="bg1"/>
                </a:solidFill>
              </a:rPr>
              <a:t>Άλλοι παράγοντες που επηρεάζουν την πίστη στο FN</a:t>
            </a:r>
          </a:p>
        </p:txBody>
      </p:sp>
      <p:grpSp>
        <p:nvGrpSpPr>
          <p:cNvPr id="1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1741" y="1431905"/>
            <a:ext cx="1549970" cy="515058"/>
            <a:chOff x="2504802" y="1755501"/>
            <a:chExt cx="1598829" cy="531293"/>
          </a:xfrm>
          <a:solidFill>
            <a:schemeClr val="bg1"/>
          </a:solidFill>
        </p:grpSpPr>
        <p:sp>
          <p:nvSpPr>
            <p:cNvPr id="20" name="Freeform: Shape 19">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 name="Freeform: Shape 20">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grpSp>
      <p:sp>
        <p:nvSpPr>
          <p:cNvPr id="23"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sp>
        <p:nvSpPr>
          <p:cNvPr id="25"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grpSp>
        <p:nvGrpSpPr>
          <p:cNvPr id="27"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solidFill>
        </p:grpSpPr>
        <p:sp>
          <p:nvSpPr>
            <p:cNvPr id="28" name="Freeform: Shape 27">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 name="Freeform: Shape 28">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 name="Freeform: Shape 29">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 name="Freeform: Shape 30">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 name="Freeform: Shape 31">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 name="Freeform: Shape 32">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 name="Freeform: Shape 33">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 name="Freeform: Shape 35">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7" name="Freeform: Shape 36">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8" name="Freeform: Shape 37">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9" name="Freeform: Shape 38">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0" name="Freeform: Shape 39">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1" name="Freeform: Shape 40">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2" name="Freeform: Shape 41">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3" name="Freeform: Shape 42">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4" name="Freeform: Shape 43">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7" name="Freeform: Shape 46">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8" name="Freeform: Shape 47">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9" name="Freeform: Shape 48">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1" name="Freeform: Shape 50">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2" name="Freeform: Shape 51">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3" name="Freeform: Shape 52">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4" name="Freeform: Shape 53">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5" name="Freeform: Shape 54">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6" name="Freeform: Shape 55">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7" name="Freeform: Shape 56">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8" name="Freeform: Shape 57">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9" name="Freeform: Shape 58">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0" name="Freeform: Shape 59">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1" name="Freeform: Shape 60">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2" name="Freeform: Shape 61">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3" name="Freeform: Shape 62">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4" name="Freeform: Shape 63">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5" name="Freeform: Shape 64">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6" name="Freeform: Shape 65">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7" name="Freeform: Shape 66">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8" name="Freeform: Shape 67">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9" name="Freeform: Shape 68">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0" name="Freeform: Shape 69">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1" name="Freeform: Shape 70">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2" name="Freeform: Shape 71">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3" name="Freeform: Shape 72">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4" name="Freeform: Shape 73">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5" name="Freeform: Shape 74">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6" name="Freeform: Shape 75">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7" name="Freeform: Shape 76">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8" name="Freeform: Shape 77">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9" name="Freeform: Shape 78">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0" name="Freeform: Shape 79">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1" name="Freeform: Shape 80">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2" name="Freeform: Shape 81">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3" name="Freeform: Shape 82">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4" name="Freeform: Shape 83">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5" name="Freeform: Shape 84">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6" name="Freeform: Shape 85">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7" name="Freeform: Shape 86">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8" name="Freeform: Shape 87">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9" name="Freeform: Shape 88">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0" name="Freeform: Shape 89">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1" name="Freeform: Shape 90">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2" name="Freeform: Shape 91">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3" name="Freeform: Shape 92">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4" name="Freeform: Shape 93">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5" name="Freeform: Shape 94">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6" name="Freeform: Shape 95">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7" name="Freeform: Shape 96">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8" name="Freeform: Shape 97">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9" name="Freeform: Shape 98">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0" name="Freeform: Shape 99">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1" name="Freeform: Shape 100">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2" name="Freeform: Shape 101">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3" name="Freeform: Shape 102">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4" name="Freeform: Shape 103">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5" name="Freeform: Shape 104">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6" name="Freeform: Shape 105">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7" name="Freeform: Shape 106">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8" name="Freeform: Shape 107">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9" name="Freeform: Shape 108">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0" name="Freeform: Shape 109">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1" name="Freeform: Shape 110">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2" name="Freeform: Shape 111">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3" name="Freeform: Shape 112">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4" name="Freeform: Shape 113">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5" name="Freeform: Shape 114">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6" name="Freeform: Shape 115">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7" name="Freeform: Shape 116">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8" name="Freeform: Shape 117">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9" name="Freeform: Shape 118">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0" name="Freeform: Shape 119">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1" name="Freeform: Shape 120">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2" name="Freeform: Shape 121">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3" name="Freeform: Shape 122">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4" name="Freeform: Shape 123">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5" name="Freeform: Shape 124">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6" name="Freeform: Shape 125">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7" name="Freeform: Shape 126">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8" name="Freeform: Shape 127">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9" name="Freeform: Shape 128">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0" name="Freeform: Shape 129">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1" name="Freeform: Shape 130">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2" name="Freeform: Shape 131">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3" name="Freeform: Shape 132">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4" name="Freeform: Shape 133">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5" name="Freeform: Shape 134">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6" name="Freeform: Shape 135">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7" name="Freeform: Shape 136">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8" name="Freeform: Shape 137">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9" name="Freeform: Shape 138">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0" name="Freeform: Shape 139">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1" name="Freeform: Shape 140">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2" name="Freeform: Shape 141">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3" name="Freeform: Shape 142">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4" name="Freeform: Shape 143">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5" name="Freeform: Shape 144">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6" name="Freeform: Shape 145">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7" name="Freeform: Shape 146">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8" name="Freeform: Shape 147">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9" name="Freeform: Shape 148">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0" name="Freeform: Shape 149">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1" name="Freeform: Shape 150">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2" name="Freeform: Shape 151">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3" name="Freeform: Shape 152">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4" name="Freeform: Shape 153">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5" name="Freeform: Shape 154">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6" name="Freeform: Shape 155">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7" name="Freeform: Shape 156">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8" name="Freeform: Shape 157">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9" name="Freeform: Shape 158">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0" name="Freeform: Shape 159">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1" name="Freeform: Shape 160">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2" name="Freeform: Shape 161">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3" name="Freeform: Shape 162">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4" name="Freeform: Shape 163">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5" name="Freeform: Shape 164">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6" name="Freeform: Shape 165">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7" name="Freeform: Shape 166">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8" name="Freeform: Shape 167">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9" name="Freeform: Shape 168">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0" name="Freeform: Shape 169">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1" name="Freeform: Shape 170">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2" name="Freeform: Shape 171">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3" name="Freeform: Shape 172">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4" name="Freeform: Shape 173">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5" name="Freeform: Shape 174">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6" name="Freeform: Shape 175">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7" name="Freeform: Shape 176">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8" name="Freeform: Shape 177">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9" name="Freeform: Shape 178">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0" name="Freeform: Shape 179">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1" name="Freeform: Shape 180">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2" name="Freeform: Shape 181">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3" name="Freeform: Shape 182">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4" name="Freeform: Shape 183">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5" name="Freeform: Shape 184">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6" name="Freeform: Shape 185">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7" name="Freeform: Shape 186">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8" name="Freeform: Shape 187">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9" name="Freeform: Shape 188">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0" name="Freeform: Shape 189">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1" name="Freeform: Shape 190">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2" name="Freeform: Shape 191">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3" name="Freeform: Shape 192">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4" name="Freeform: Shape 193">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5" name="Freeform: Shape 194">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6" name="Freeform: Shape 195">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grpSp>
      <p:grpSp>
        <p:nvGrpSpPr>
          <p:cNvPr id="198"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alpha val="60000"/>
            </a:schemeClr>
          </a:solidFill>
        </p:grpSpPr>
        <p:sp>
          <p:nvSpPr>
            <p:cNvPr id="199" name="Freeform: Shape 198">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0" name="Freeform: Shape 199">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1" name="Freeform: Shape 200">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2" name="Freeform: Shape 201">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3" name="Freeform: Shape 202">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4" name="Freeform: Shape 203">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5" name="Freeform: Shape 204">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6" name="Freeform: Shape 205">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7" name="Freeform: Shape 206">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8" name="Freeform: Shape 207">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9" name="Freeform: Shape 208">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0" name="Freeform: Shape 209">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1" name="Freeform: Shape 210">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2" name="Freeform: Shape 211">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3" name="Freeform: Shape 212">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4" name="Freeform: Shape 213">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5" name="Freeform: Shape 214">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6" name="Freeform: Shape 215">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7" name="Freeform: Shape 216">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8" name="Freeform: Shape 217">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9" name="Freeform: Shape 218">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0" name="Freeform: Shape 219">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1" name="Freeform: Shape 220">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2" name="Freeform: Shape 221">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3" name="Freeform: Shape 222">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4" name="Freeform: Shape 223">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5" name="Freeform: Shape 224">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6" name="Freeform: Shape 225">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7" name="Freeform: Shape 226">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8" name="Freeform: Shape 227">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9" name="Freeform: Shape 228">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0" name="Freeform: Shape 229">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1" name="Freeform: Shape 230">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2" name="Freeform: Shape 231">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3" name="Freeform: Shape 232">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4" name="Freeform: Shape 233">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5" name="Freeform: Shape 234">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6" name="Freeform: Shape 235">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7" name="Freeform: Shape 236">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8" name="Freeform: Shape 237">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9" name="Freeform: Shape 238">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0" name="Freeform: Shape 239">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1" name="Freeform: Shape 240">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2" name="Freeform: Shape 241">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3" name="Freeform: Shape 242">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4" name="Freeform: Shape 243">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5" name="Freeform: Shape 244">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6" name="Freeform: Shape 245">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7" name="Freeform: Shape 246">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8" name="Freeform: Shape 247">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9" name="Freeform: Shape 248">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0" name="Freeform: Shape 249">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1" name="Freeform: Shape 250">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2" name="Freeform: Shape 251">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3" name="Freeform: Shape 252">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4" name="Freeform: Shape 253">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5" name="Freeform: Shape 254">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6" name="Freeform: Shape 255">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7" name="Freeform: Shape 256">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8" name="Freeform: Shape 257">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9" name="Freeform: Shape 258">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0" name="Freeform: Shape 259">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1" name="Freeform: Shape 260">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2" name="Freeform: Shape 261">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3" name="Freeform: Shape 262">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4" name="Freeform: Shape 263">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5" name="Freeform: Shape 264">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6" name="Freeform: Shape 265">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7" name="Freeform: Shape 266">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8" name="Freeform: Shape 267">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9" name="Freeform: Shape 268">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0" name="Freeform: Shape 269">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1" name="Freeform: Shape 270">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2" name="Freeform: Shape 271">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3" name="Freeform: Shape 272">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4" name="Freeform: Shape 273">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5" name="Freeform: Shape 274">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6" name="Freeform: Shape 275">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7" name="Freeform: Shape 276">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8" name="Freeform: Shape 277">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9" name="Freeform: Shape 278">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0" name="Freeform: Shape 279">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1" name="Freeform: Shape 280">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2" name="Freeform: Shape 281">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3" name="Freeform: Shape 282">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4" name="Freeform: Shape 283">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5" name="Freeform: Shape 284">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6" name="Freeform: Shape 285">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7" name="Freeform: Shape 286">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8" name="Freeform: Shape 287">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9" name="Freeform: Shape 288">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0" name="Freeform: Shape 289">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1" name="Freeform: Shape 290">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2" name="Freeform: Shape 291">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3" name="Freeform: Shape 292">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4" name="Freeform: Shape 293">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5" name="Freeform: Shape 294">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6" name="Freeform: Shape 295">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7" name="Freeform: Shape 296">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8" name="Freeform: Shape 297">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9" name="Freeform: Shape 298">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0" name="Freeform: Shape 299">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1" name="Freeform: Shape 300">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2" name="Freeform: Shape 301">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3" name="Freeform: Shape 302">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4" name="Freeform: Shape 303">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5" name="Freeform: Shape 304">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6" name="Freeform: Shape 305">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7" name="Freeform: Shape 306">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8" name="Freeform: Shape 307">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9" name="Freeform: Shape 308">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0" name="Freeform: Shape 309">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1" name="Freeform: Shape 310">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2" name="Freeform: Shape 311">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3" name="Freeform: Shape 312">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4" name="Freeform: Shape 313">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5" name="Freeform: Shape 314">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6" name="Freeform: Shape 315">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7" name="Freeform: Shape 316">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8" name="Freeform: Shape 317">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9" name="Freeform: Shape 318">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0" name="Freeform: Shape 319">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1" name="Freeform: Shape 320">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2" name="Freeform: Shape 321">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3" name="Freeform: Shape 322">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4" name="Freeform: Shape 323">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5" name="Freeform: Shape 324">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6" name="Freeform: Shape 325">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7" name="Freeform: Shape 326">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8" name="Freeform: Shape 327">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9" name="Freeform: Shape 328">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0" name="Freeform: Shape 329">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1" name="Freeform: Shape 330">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2" name="Freeform: Shape 331">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3" name="Freeform: Shape 332">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4" name="Freeform: Shape 333">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5" name="Freeform: Shape 334">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6" name="Freeform: Shape 335">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7" name="Freeform: Shape 336">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8" name="Freeform: Shape 337">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9" name="Freeform: Shape 338">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0" name="Freeform: Shape 339">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1" name="Freeform: Shape 340">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2" name="Freeform: Shape 341">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3" name="Freeform: Shape 342">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4" name="Freeform: Shape 343">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5" name="Freeform: Shape 344">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6" name="Freeform: Shape 345">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7" name="Freeform: Shape 346">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8" name="Freeform: Shape 347">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9" name="Freeform: Shape 348">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0" name="Freeform: Shape 349">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1" name="Freeform: Shape 350">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2" name="Freeform: Shape 351">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3" name="Freeform: Shape 352">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4" name="Freeform: Shape 353">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5" name="Freeform: Shape 354">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6" name="Freeform: Shape 355">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7" name="Freeform: Shape 356">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8" name="Freeform: Shape 357">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9" name="Freeform: Shape 358">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0" name="Freeform: Shape 359">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1" name="Freeform: Shape 360">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2" name="Freeform: Shape 361">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3" name="Freeform: Shape 362">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4" name="Freeform: Shape 363">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5" name="Freeform: Shape 364">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6" name="Freeform: Shape 365">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7" name="Freeform: Shape 366">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grpSp>
      <p:sp>
        <p:nvSpPr>
          <p:cNvPr id="3" name="Inhaltsplatzhalter 2">
            <a:extLst>
              <a:ext uri="{FF2B5EF4-FFF2-40B4-BE49-F238E27FC236}">
                <a16:creationId xmlns:a16="http://schemas.microsoft.com/office/drawing/2014/main" id="{6782F04D-945B-4531-B449-B0814540586D}"/>
              </a:ext>
            </a:extLst>
          </p:cNvPr>
          <p:cNvSpPr>
            <a:spLocks noGrp="1"/>
          </p:cNvSpPr>
          <p:nvPr>
            <p:ph idx="1"/>
          </p:nvPr>
        </p:nvSpPr>
        <p:spPr>
          <a:xfrm>
            <a:off x="7772725" y="1357015"/>
            <a:ext cx="5969725" cy="5221606"/>
          </a:xfrm>
        </p:spPr>
        <p:txBody>
          <a:bodyPr>
            <a:normAutofit/>
          </a:bodyPr>
          <a:lstStyle/>
          <a:p>
            <a:pPr marL="0" indent="0">
              <a:buNone/>
            </a:pPr>
            <a:r>
              <a:rPr lang="el">
                <a:solidFill>
                  <a:schemeClr val="bg1"/>
                </a:solidFill>
              </a:rPr>
              <a:t>Βάλτε τους ακόλουθους πιθανούς παράγοντες επιρροής σε μια σειρά, ξεκινήστε με αυτόν που θεωρείτε πιο σχετικό.</a:t>
            </a:r>
          </a:p>
          <a:p>
            <a:pPr lvl="1"/>
            <a:r>
              <a:rPr lang="el">
                <a:solidFill>
                  <a:schemeClr val="bg1"/>
                </a:solidFill>
              </a:rPr>
              <a:t>Hλικία</a:t>
            </a:r>
          </a:p>
          <a:p>
            <a:pPr lvl="1"/>
            <a:r>
              <a:rPr lang="el">
                <a:solidFill>
                  <a:schemeClr val="bg1"/>
                </a:solidFill>
              </a:rPr>
              <a:t>Φύλο</a:t>
            </a:r>
          </a:p>
          <a:p>
            <a:pPr lvl="1"/>
            <a:r>
              <a:rPr lang="el">
                <a:solidFill>
                  <a:schemeClr val="bg1"/>
                </a:solidFill>
              </a:rPr>
              <a:t>Εκπαίδευση</a:t>
            </a:r>
          </a:p>
          <a:p>
            <a:pPr lvl="1"/>
            <a:r>
              <a:rPr lang="el">
                <a:solidFill>
                  <a:schemeClr val="bg1"/>
                </a:solidFill>
              </a:rPr>
              <a:t>Πολιτικός προσανατολισμός</a:t>
            </a:r>
          </a:p>
          <a:p>
            <a:endParaRPr lang="de-DE">
              <a:solidFill>
                <a:schemeClr val="bg1"/>
              </a:solidFill>
            </a:endParaRPr>
          </a:p>
        </p:txBody>
      </p:sp>
      <p:grpSp>
        <p:nvGrpSpPr>
          <p:cNvPr id="4" name="Group 3">
            <a:extLst>
              <a:ext uri="{FF2B5EF4-FFF2-40B4-BE49-F238E27FC236}">
                <a16:creationId xmlns:a16="http://schemas.microsoft.com/office/drawing/2014/main" id="{0FF167F1-9885-BDCD-F5A8-4DB2FFA69DA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0E0D78A-6B00-0962-B2D6-113632441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A1CFE7-8345-C268-6D05-C2EF371A64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8126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Σειρά φιαλιδίων">
            <a:extLst>
              <a:ext uri="{FF2B5EF4-FFF2-40B4-BE49-F238E27FC236}">
                <a16:creationId xmlns:a16="http://schemas.microsoft.com/office/drawing/2014/main" id="{125032BA-1D31-BE74-A435-A7A079073A8E}"/>
              </a:ext>
            </a:extLst>
          </p:cNvPr>
          <p:cNvPicPr>
            <a:picLocks noChangeAspect="1"/>
          </p:cNvPicPr>
          <p:nvPr/>
        </p:nvPicPr>
        <p:blipFill>
          <a:blip r:embed="rId2"/>
          <a:srcRect b="15730"/>
          <a:stretch/>
        </p:blipFill>
        <p:spPr>
          <a:xfrm>
            <a:off x="24" y="12"/>
            <a:ext cx="14630376" cy="8229588"/>
          </a:xfrm>
          <a:prstGeom prst="rect">
            <a:avLst/>
          </a:prstGeom>
        </p:spPr>
      </p:pic>
      <p:sp>
        <p:nvSpPr>
          <p:cNvPr id="12" name="Rectangle 1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5AD7003-8927-460C-B107-C6FA9D7483C6}"/>
              </a:ext>
            </a:extLst>
          </p:cNvPr>
          <p:cNvSpPr>
            <a:spLocks noGrp="1"/>
          </p:cNvSpPr>
          <p:nvPr>
            <p:ph type="title"/>
          </p:nvPr>
        </p:nvSpPr>
        <p:spPr>
          <a:xfrm>
            <a:off x="1005840" y="438150"/>
            <a:ext cx="12618720" cy="1590676"/>
          </a:xfrm>
        </p:spPr>
        <p:txBody>
          <a:bodyPr>
            <a:normAutofit/>
          </a:bodyPr>
          <a:lstStyle/>
          <a:p>
            <a:r>
              <a:rPr lang="el" dirty="0"/>
              <a:t>;</a:t>
            </a:r>
          </a:p>
        </p:txBody>
      </p:sp>
      <p:sp>
        <p:nvSpPr>
          <p:cNvPr id="3" name="Inhaltsplatzhalter 2">
            <a:extLst>
              <a:ext uri="{FF2B5EF4-FFF2-40B4-BE49-F238E27FC236}">
                <a16:creationId xmlns:a16="http://schemas.microsoft.com/office/drawing/2014/main" id="{55DE4C86-CA39-487C-A3DC-DE4C61B7C78A}"/>
              </a:ext>
            </a:extLst>
          </p:cNvPr>
          <p:cNvSpPr>
            <a:spLocks noGrp="1"/>
          </p:cNvSpPr>
          <p:nvPr>
            <p:ph idx="1"/>
          </p:nvPr>
        </p:nvSpPr>
        <p:spPr>
          <a:xfrm>
            <a:off x="1005840" y="2190750"/>
            <a:ext cx="12618720" cy="5221606"/>
          </a:xfrm>
        </p:spPr>
        <p:txBody>
          <a:bodyPr>
            <a:normAutofit/>
          </a:bodyPr>
          <a:lstStyle/>
          <a:p>
            <a:r>
              <a:rPr lang="el"/>
              <a:t>Ποια είναι η σχέση μεταξύ της πίστης στις ψευδείς ειδήσεις και των επιπέδων εκπαίδευσης/νοημοσύνης σε πολύπλοκα θέματα (π.χ. θέμα εμβολιασμού στην πανδημία C-19);</a:t>
            </a:r>
          </a:p>
        </p:txBody>
      </p:sp>
      <p:grpSp>
        <p:nvGrpSpPr>
          <p:cNvPr id="4" name="Group 3">
            <a:extLst>
              <a:ext uri="{FF2B5EF4-FFF2-40B4-BE49-F238E27FC236}">
                <a16:creationId xmlns:a16="http://schemas.microsoft.com/office/drawing/2014/main" id="{80327D64-35E1-0D18-4E0A-3C5F07AD4F8E}"/>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AE23941-6A2B-7291-88BA-6C4047169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30C3A3F-C748-79EA-1E68-FB822E728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1931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4DF3C5-DA3D-C3FE-7D54-6AE0305A440F}"/>
              </a:ext>
            </a:extLst>
          </p:cNvPr>
          <p:cNvPicPr>
            <a:picLocks noChangeAspect="1"/>
          </p:cNvPicPr>
          <p:nvPr/>
        </p:nvPicPr>
        <p:blipFill>
          <a:blip r:embed="rId2"/>
          <a:srcRect b="15730"/>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618EE3A-76B0-4402-A8DF-10AA5E0990E1}"/>
              </a:ext>
            </a:extLst>
          </p:cNvPr>
          <p:cNvSpPr>
            <a:spLocks noGrp="1"/>
          </p:cNvSpPr>
          <p:nvPr>
            <p:ph type="title"/>
          </p:nvPr>
        </p:nvSpPr>
        <p:spPr>
          <a:xfrm>
            <a:off x="1005840" y="438150"/>
            <a:ext cx="12618720" cy="1590676"/>
          </a:xfrm>
        </p:spPr>
        <p:txBody>
          <a:bodyPr>
            <a:normAutofit/>
          </a:bodyPr>
          <a:lstStyle/>
          <a:p>
            <a:r>
              <a:rPr lang="el" err="1"/>
              <a:t>Απάντηση</a:t>
            </a:r>
            <a:endParaRPr lang="de-DE"/>
          </a:p>
        </p:txBody>
      </p:sp>
      <p:graphicFrame>
        <p:nvGraphicFramePr>
          <p:cNvPr id="5" name="Inhaltsplatzhalter 2">
            <a:extLst>
              <a:ext uri="{FF2B5EF4-FFF2-40B4-BE49-F238E27FC236}">
                <a16:creationId xmlns:a16="http://schemas.microsoft.com/office/drawing/2014/main" id="{68B446FE-BAE6-C6A8-E529-76A106D5EF1F}"/>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4AC4D8D1-0472-2E36-3CE9-B715A59D98C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21DF6C8D-3D94-DBF0-528C-D0CE122736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C679CE53-92D9-0035-0709-BDAD3273F1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041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538DC2-F1DD-41C6-BCF1-D064A740F990}"/>
              </a:ext>
            </a:extLst>
          </p:cNvPr>
          <p:cNvPicPr>
            <a:picLocks noChangeAspect="1"/>
          </p:cNvPicPr>
          <p:nvPr/>
        </p:nvPicPr>
        <p:blipFill>
          <a:blip r:embed="rId4"/>
          <a:stretch>
            <a:fillRect/>
          </a:stretch>
        </p:blipFill>
        <p:spPr>
          <a:xfrm>
            <a:off x="331470" y="2663190"/>
            <a:ext cx="5656495" cy="5354954"/>
          </a:xfrm>
          <a:prstGeom prst="rect">
            <a:avLst/>
          </a:prstGeom>
        </p:spPr>
      </p:pic>
      <p:pic>
        <p:nvPicPr>
          <p:cNvPr id="5" name="Grafik 4">
            <a:extLst>
              <a:ext uri="{FF2B5EF4-FFF2-40B4-BE49-F238E27FC236}">
                <a16:creationId xmlns:a16="http://schemas.microsoft.com/office/drawing/2014/main" id="{222D1AD3-67DB-4487-9B54-87806F00A144}"/>
              </a:ext>
            </a:extLst>
          </p:cNvPr>
          <p:cNvPicPr>
            <a:picLocks noChangeAspect="1"/>
          </p:cNvPicPr>
          <p:nvPr/>
        </p:nvPicPr>
        <p:blipFill>
          <a:blip r:embed="rId5"/>
          <a:stretch>
            <a:fillRect/>
          </a:stretch>
        </p:blipFill>
        <p:spPr>
          <a:xfrm>
            <a:off x="6749415" y="2851785"/>
            <a:ext cx="5955030" cy="2137410"/>
          </a:xfrm>
          <a:prstGeom prst="rect">
            <a:avLst/>
          </a:prstGeom>
        </p:spPr>
      </p:pic>
      <p:pic>
        <p:nvPicPr>
          <p:cNvPr id="6" name="Grafik 5">
            <a:extLst>
              <a:ext uri="{FF2B5EF4-FFF2-40B4-BE49-F238E27FC236}">
                <a16:creationId xmlns:a16="http://schemas.microsoft.com/office/drawing/2014/main" id="{73B1DBD9-36AE-4AD9-BC7E-1F88EFA3627D}"/>
              </a:ext>
            </a:extLst>
          </p:cNvPr>
          <p:cNvPicPr>
            <a:picLocks noChangeAspect="1"/>
          </p:cNvPicPr>
          <p:nvPr/>
        </p:nvPicPr>
        <p:blipFill>
          <a:blip r:embed="rId6"/>
          <a:stretch>
            <a:fillRect/>
          </a:stretch>
        </p:blipFill>
        <p:spPr>
          <a:xfrm>
            <a:off x="411480" y="401085"/>
            <a:ext cx="9597028" cy="1931670"/>
          </a:xfrm>
          <a:prstGeom prst="rect">
            <a:avLst/>
          </a:prstGeom>
        </p:spPr>
      </p:pic>
      <p:sp>
        <p:nvSpPr>
          <p:cNvPr id="7" name="Rechteck 6">
            <a:extLst>
              <a:ext uri="{FF2B5EF4-FFF2-40B4-BE49-F238E27FC236}">
                <a16:creationId xmlns:a16="http://schemas.microsoft.com/office/drawing/2014/main" id="{ECEA8BAD-BB03-4101-9240-7D77A0055629}"/>
              </a:ext>
            </a:extLst>
          </p:cNvPr>
          <p:cNvSpPr/>
          <p:nvPr/>
        </p:nvSpPr>
        <p:spPr>
          <a:xfrm>
            <a:off x="6749415" y="4934223"/>
            <a:ext cx="7679105" cy="3083921"/>
          </a:xfrm>
          <a:prstGeom prst="rect">
            <a:avLst/>
          </a:prstGeom>
        </p:spPr>
        <p:txBody>
          <a:bodyPr wrap="square">
            <a:spAutoFit/>
          </a:bodyPr>
          <a:lstStyle/>
          <a:p>
            <a:pPr defTabSz="1097280"/>
            <a:r>
              <a:rPr lang="el" sz="2160" i="1" dirty="0">
                <a:solidFill>
                  <a:prstClr val="black"/>
                </a:solidFill>
                <a:latin typeface="Aptos" panose="02110004020202020204"/>
              </a:rPr>
              <a:t>«Έτσι, καταλήγουμε στο συμπέρασμα ότι </a:t>
            </a:r>
            <a:r>
              <a:rPr lang="el" sz="2160" i="1" dirty="0">
                <a:solidFill>
                  <a:srgbClr val="FF0000"/>
                </a:solidFill>
                <a:latin typeface="Aptos" panose="02110004020202020204"/>
              </a:rPr>
              <a:t> η αναλυτική σκέψη </a:t>
            </a:r>
            <a:r>
              <a:rPr lang="el" sz="2160" i="1" dirty="0">
                <a:solidFill>
                  <a:prstClr val="black"/>
                </a:solidFill>
                <a:latin typeface="Aptos" panose="02110004020202020204"/>
              </a:rPr>
              <a:t>χρησιμοποιείται για την αξιολόγηση της αληθοφάνειας των τίτλων, ανεξάρτητα από το αν οι ιστορίες είναι συνεπείς ή ασυνεπείς με την πολιτική ιδεολογία κάποιου. Επομένως, τα ευρήματά μας υποδηλώνουν ότι η ευαισθησία στις ψεύτικες ειδήσεις καθοδηγείται </a:t>
            </a:r>
            <a:r>
              <a:rPr lang="el" sz="2160" i="1" dirty="0">
                <a:solidFill>
                  <a:srgbClr val="FF0000"/>
                </a:solidFill>
                <a:latin typeface="Aptos" panose="02110004020202020204"/>
              </a:rPr>
              <a:t>περισσότερο από την τεμπέλικη σκέψη παρά από την κομματική προκατάληψη αυτή καθαυτή </a:t>
            </a:r>
            <a:r>
              <a:rPr lang="el" sz="2160" i="1" dirty="0">
                <a:solidFill>
                  <a:prstClr val="black"/>
                </a:solidFill>
                <a:latin typeface="Aptos" panose="02110004020202020204"/>
              </a:rPr>
              <a:t>– ένα εύρημα που ανοίγει πιθανούς δρόμους για την καταπολέμηση των ψεύτικων ειδήσεων».</a:t>
            </a:r>
            <a:endParaRPr lang="de-DE" sz="2160" i="1" dirty="0">
              <a:solidFill>
                <a:prstClr val="black"/>
              </a:solidFill>
              <a:latin typeface="Aptos" panose="02110004020202020204"/>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a:extLst>
                  <a:ext uri="{FF2B5EF4-FFF2-40B4-BE49-F238E27FC236}">
                    <a16:creationId xmlns:a16="http://schemas.microsoft.com/office/drawing/2014/main" id="{09B6E78B-173D-075E-3081-35DB65A94568}"/>
                  </a:ext>
                </a:extLst>
              </p14:cNvPr>
              <p14:cNvContentPartPr/>
              <p14:nvPr>
                <p:extLst>
                  <p:ext uri="{42D2F446-02D8-4167-A562-619A0277C38B}">
                    <p15:isNarration xmlns:p15="http://schemas.microsoft.com/office/powerpoint/2012/main" val="1"/>
                  </p:ext>
                </p:extLst>
              </p14:nvPr>
            </p14:nvContentPartPr>
            <p14:xfrm>
              <a:off x="13594175" y="6805511"/>
              <a:ext cx="2" cy="2"/>
            </p14:xfrm>
          </p:contentPart>
        </mc:Choice>
        <mc:Fallback xmlns="" xmlns:a16="http://schemas.microsoft.com/office/drawing/2014/main" xmlns:p15="http://schemas.microsoft.com/office/powerpoint/2012/main">
          <p:pic>
            <p:nvPicPr>
              <p:cNvPr id="11" name="Ink 10">
                <a:extLst>
                  <a:ext uri="{FF2B5EF4-FFF2-40B4-BE49-F238E27FC236}">
                    <a16:creationId xmlns:a16="http://schemas.microsoft.com/office/drawing/2014/main" id="{09B6E78B-173D-075E-3081-35DB65A94568}"/>
                  </a:ext>
                </a:extLst>
              </p:cNvPr>
              <p:cNvPicPr>
                <a:picLocks noGrp="1" noRot="1" noChangeAspect="1" noMove="1" noResize="1" noEditPoints="1" noAdjustHandles="1" noChangeArrowheads="1" noChangeShapeType="1"/>
              </p:cNvPicPr>
              <p:nvPr/>
            </p:nvPicPr>
            <p:blipFill>
              <a:blip r:embed="rId8"/>
              <a:stretch>
                <a:fillRect/>
              </a:stretch>
            </p:blipFill>
            <p:spPr>
              <a:xfrm>
                <a:off x="13594175" y="6805511"/>
                <a:ext cx="2" cy="2"/>
              </a:xfrm>
              <a:prstGeom prst="rect">
                <a:avLst/>
              </a:prstGeom>
            </p:spPr>
          </p:pic>
        </mc:Fallback>
      </mc:AlternateContent>
    </p:spTree>
    <p:custDataLst>
      <p:tags r:id="rId1"/>
    </p:custDataLst>
    <p:extLst>
      <p:ext uri="{BB962C8B-B14F-4D97-AF65-F5344CB8AC3E}">
        <p14:creationId xmlns:p14="http://schemas.microsoft.com/office/powerpoint/2010/main" val="140890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50463" x="9502775" y="6186488"/>
          <p14:tracePt t="50498" x="9818688" y="6007100"/>
          <p14:tracePt t="50524" x="10013950" y="5888038"/>
          <p14:tracePt t="50559" x="10515600" y="5675313"/>
          <p14:tracePt t="50560" x="10601325" y="5649913"/>
          <p14:tracePt t="50587" x="10829925" y="5556250"/>
          <p14:tracePt t="50633" x="11460163" y="5283200"/>
          <p14:tracePt t="50662" x="11604625" y="5232400"/>
          <p14:tracePt t="50695" x="11672888" y="5207000"/>
          <p14:tracePt t="50697" x="11690350" y="5207000"/>
          <p14:tracePt t="50724" x="11715750" y="5207000"/>
          <p14:tracePt t="50759" x="11723688" y="5199063"/>
          <p14:tracePt t="50788" x="11733213" y="5199063"/>
          <p14:tracePt t="50979" x="11630025" y="5199063"/>
          <p14:tracePt t="51006" x="11495088" y="5249863"/>
          <p14:tracePt t="51060" x="10601325" y="5675313"/>
          <p14:tracePt t="51088" x="10031413" y="5905500"/>
          <p14:tracePt t="51140" x="6508750" y="6705600"/>
          <p14:tracePt t="51169" x="5384800" y="6850063"/>
          <p14:tracePt t="53153" x="11868150" y="6543675"/>
          <p14:tracePt t="53155" x="11826875" y="6508750"/>
          <p14:tracePt t="53185" x="11707813" y="6432550"/>
          <p14:tracePt t="53188" x="11690350" y="6424613"/>
          <p14:tracePt t="53233" x="11655425" y="6407150"/>
          <p14:tracePt t="53237" x="11647488" y="6399213"/>
          <p14:tracePt t="53264" x="11630025" y="6364288"/>
          <p14:tracePt t="53270" x="11622088" y="6356350"/>
          <p14:tracePt t="53306" x="11571288" y="6280150"/>
          <p14:tracePt t="53345" x="11536363" y="6227763"/>
          <p14:tracePt t="53948" x="11391900" y="6305550"/>
          <p14:tracePt t="53982" x="11222038" y="6450013"/>
          <p14:tracePt t="53984" x="11179175" y="6500813"/>
          <p14:tracePt t="54014" x="11069638" y="6594475"/>
          <p14:tracePt t="54017" x="11052175" y="6611938"/>
          <p14:tracePt t="54044" x="11001375" y="6653213"/>
          <p14:tracePt t="54050" x="10975975" y="6678613"/>
          <p14:tracePt t="54090" x="10898188" y="67722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538E70BC-0AAD-4EB5-A807-25CD5F7129A9}"/>
              </a:ext>
            </a:extLst>
          </p:cNvPr>
          <p:cNvSpPr>
            <a:spLocks noGrp="1"/>
          </p:cNvSpPr>
          <p:nvPr>
            <p:ph type="title"/>
          </p:nvPr>
        </p:nvSpPr>
        <p:spPr>
          <a:xfrm>
            <a:off x="703774" y="2020508"/>
            <a:ext cx="3738318" cy="2875631"/>
          </a:xfrm>
        </p:spPr>
        <p:txBody>
          <a:bodyPr anchor="b">
            <a:normAutofit/>
          </a:bodyPr>
          <a:lstStyle/>
          <a:p>
            <a:pPr algn="r"/>
            <a:r>
              <a:rPr lang="el" sz="4800" err="1">
                <a:solidFill>
                  <a:srgbClr val="FFFFFF"/>
                </a:solidFill>
              </a:rPr>
              <a:t>Κρίση αληθοφάνειας</a:t>
            </a:r>
            <a:endParaRPr lang="de-DE" sz="4800">
              <a:solidFill>
                <a:srgbClr val="FFFFFF"/>
              </a:solidFill>
            </a:endParaRPr>
          </a:p>
        </p:txBody>
      </p:sp>
      <p:graphicFrame>
        <p:nvGraphicFramePr>
          <p:cNvPr id="5" name="Inhaltsplatzhalter 2">
            <a:extLst>
              <a:ext uri="{FF2B5EF4-FFF2-40B4-BE49-F238E27FC236}">
                <a16:creationId xmlns:a16="http://schemas.microsoft.com/office/drawing/2014/main" id="{4BD25D8E-28BA-9DAC-9D4E-A8E9F77BD8F7}"/>
              </a:ext>
            </a:extLst>
          </p:cNvPr>
          <p:cNvGraphicFramePr>
            <a:graphicFrameLocks noGrp="1"/>
          </p:cNvGraphicFramePr>
          <p:nvPr>
            <p:ph idx="1"/>
          </p:nvPr>
        </p:nvGraphicFramePr>
        <p:xfrm>
          <a:off x="5886063" y="900528"/>
          <a:ext cx="8000200"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A6B16275-9899-5916-D01E-481FE23AE7B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90530263-0517-5F1F-CC6B-90B9B246EC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BBBC56A-65C7-F5E5-AF36-B0F247717E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2749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xmlns:dgm="http://schemas.openxmlformats.org/drawingml/2006/diagram">
      <p:transition spd="slow">
        <p:random/>
      </p:transition>
    </mc:Fallback>
  </mc:AlternateContent>
  <p:extLst>
    <p:ext uri="{3A86A75C-4F4B-4683-9AE1-C65F6400EC91}">
      <p14:laserTraceLst xmlns:p14="http://schemas.microsoft.com/office/powerpoint/2010/main">
        <p14:tracePtLst>
          <p14:tracePt t="963" x="3267075" y="6645275"/>
          <p14:tracePt t="998" x="3335338" y="6483350"/>
          <p14:tracePt t="1006" x="3378200" y="6424613"/>
          <p14:tracePt t="1045" x="3522663" y="6143625"/>
          <p14:tracePt t="1085" x="3616325" y="6075363"/>
          <p14:tracePt t="1165" x="4125913" y="6407150"/>
          <p14:tracePt t="1200" x="4416425" y="6569075"/>
          <p14:tracePt t="1253" x="4424363" y="6569075"/>
          <p14:tracePt t="79614" x="4322763" y="6569075"/>
          <p14:tracePt t="79638" x="4237038" y="6569075"/>
          <p14:tracePt t="79664" x="4229100" y="6569075"/>
          <p14:tracePt t="79801" x="4194175" y="6577013"/>
          <p14:tracePt t="79824" x="4032250" y="6627813"/>
          <p14:tracePt t="79851" x="3735388" y="6705600"/>
          <p14:tracePt t="79881" x="3590925" y="6731000"/>
          <p14:tracePt t="79909" x="3548063" y="6696075"/>
          <p14:tracePt t="79911" x="3505200" y="6662738"/>
          <p14:tracePt t="79943" x="3292475" y="6526213"/>
          <p14:tracePt t="79969" x="3165475" y="6424613"/>
          <p14:tracePt t="80004" x="3071813" y="6338888"/>
          <p14:tracePt t="81241" x="3062288" y="6432550"/>
          <p14:tracePt t="81272" x="3028950" y="6518275"/>
          <p14:tracePt t="81304" x="2968625" y="6637338"/>
          <p14:tracePt t="81335" x="2917825" y="677227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8DB713E-E03F-4F7A-A1A5-1458E0147C7A}"/>
              </a:ext>
            </a:extLst>
          </p:cNvPr>
          <p:cNvPicPr>
            <a:picLocks noChangeAspect="1"/>
          </p:cNvPicPr>
          <p:nvPr/>
        </p:nvPicPr>
        <p:blipFill>
          <a:blip r:embed="rId4"/>
          <a:stretch>
            <a:fillRect/>
          </a:stretch>
        </p:blipFill>
        <p:spPr>
          <a:xfrm>
            <a:off x="565785" y="85725"/>
            <a:ext cx="2686050" cy="7852410"/>
          </a:xfrm>
          <a:prstGeom prst="rect">
            <a:avLst/>
          </a:prstGeom>
        </p:spPr>
      </p:pic>
      <p:pic>
        <p:nvPicPr>
          <p:cNvPr id="5" name="Grafik 4">
            <a:extLst>
              <a:ext uri="{FF2B5EF4-FFF2-40B4-BE49-F238E27FC236}">
                <a16:creationId xmlns:a16="http://schemas.microsoft.com/office/drawing/2014/main" id="{22EE04B2-AB57-44B2-9A68-AA1A44A6C592}"/>
              </a:ext>
            </a:extLst>
          </p:cNvPr>
          <p:cNvPicPr>
            <a:picLocks noChangeAspect="1"/>
          </p:cNvPicPr>
          <p:nvPr/>
        </p:nvPicPr>
        <p:blipFill>
          <a:blip r:embed="rId5"/>
          <a:stretch>
            <a:fillRect/>
          </a:stretch>
        </p:blipFill>
        <p:spPr>
          <a:xfrm>
            <a:off x="9452610" y="154305"/>
            <a:ext cx="4777740" cy="7920990"/>
          </a:xfrm>
          <a:prstGeom prst="rect">
            <a:avLst/>
          </a:prstGeom>
        </p:spPr>
      </p:pic>
      <p:pic>
        <p:nvPicPr>
          <p:cNvPr id="6" name="Grafik 5">
            <a:extLst>
              <a:ext uri="{FF2B5EF4-FFF2-40B4-BE49-F238E27FC236}">
                <a16:creationId xmlns:a16="http://schemas.microsoft.com/office/drawing/2014/main" id="{30842654-8A59-4021-A73D-86CB4C7A9027}"/>
              </a:ext>
            </a:extLst>
          </p:cNvPr>
          <p:cNvPicPr>
            <a:picLocks noChangeAspect="1"/>
          </p:cNvPicPr>
          <p:nvPr/>
        </p:nvPicPr>
        <p:blipFill>
          <a:blip r:embed="rId6"/>
          <a:stretch>
            <a:fillRect/>
          </a:stretch>
        </p:blipFill>
        <p:spPr>
          <a:xfrm>
            <a:off x="3251834" y="588644"/>
            <a:ext cx="6126480" cy="2788920"/>
          </a:xfrm>
          <a:prstGeom prst="rect">
            <a:avLst/>
          </a:prstGeom>
        </p:spPr>
      </p:pic>
      <p:sp>
        <p:nvSpPr>
          <p:cNvPr id="7" name="Textfeld 6">
            <a:extLst>
              <a:ext uri="{FF2B5EF4-FFF2-40B4-BE49-F238E27FC236}">
                <a16:creationId xmlns:a16="http://schemas.microsoft.com/office/drawing/2014/main" id="{ADFBDA76-8A2C-4891-976D-9EBD6109FD1F}"/>
              </a:ext>
            </a:extLst>
          </p:cNvPr>
          <p:cNvSpPr txBox="1"/>
          <p:nvPr/>
        </p:nvSpPr>
        <p:spPr>
          <a:xfrm>
            <a:off x="3429001" y="4114799"/>
            <a:ext cx="5711108" cy="1421928"/>
          </a:xfrm>
          <a:prstGeom prst="rect">
            <a:avLst/>
          </a:prstGeom>
          <a:noFill/>
        </p:spPr>
        <p:txBody>
          <a:bodyPr wrap="square" rtlCol="0">
            <a:spAutoFit/>
          </a:bodyPr>
          <a:lstStyle/>
          <a:p>
            <a:pPr defTabSz="1097280"/>
            <a:r>
              <a:rPr lang="el" sz="2160">
                <a:solidFill>
                  <a:prstClr val="black"/>
                </a:solidFill>
                <a:latin typeface="Aptos" panose="02110004020202020204"/>
              </a:rPr>
              <a:t>Ακόμη και όταν οι άνθρωποι αναγνωρίζουν ότι οι απόψεις τους βασίζονται σε λανθασμένες πληροφορίες, δυσκολεύονται να υιοθετήσουν μια εναλλακτική άποψη.</a:t>
            </a:r>
          </a:p>
        </p:txBody>
      </p:sp>
    </p:spTree>
    <p:custDataLst>
      <p:tags r:id="rId1"/>
    </p:custDataLst>
    <p:extLst>
      <p:ext uri="{BB962C8B-B14F-4D97-AF65-F5344CB8AC3E}">
        <p14:creationId xmlns:p14="http://schemas.microsoft.com/office/powerpoint/2010/main" val="11521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65371" x="2058988" y="6746875"/>
          <p14:tracePt t="65387" x="2178050" y="6594475"/>
          <p14:tracePt t="65403" x="2238375" y="6526213"/>
          <p14:tracePt t="65437" x="2322513" y="6450013"/>
          <p14:tracePt t="65456" x="2357438" y="6432550"/>
          <p14:tracePt t="65486" x="2451100" y="6389688"/>
          <p14:tracePt t="65505" x="2492375" y="6372225"/>
          <p14:tracePt t="65541" x="2628900" y="6415088"/>
          <p14:tracePt t="65561" x="2782888" y="6543675"/>
          <p14:tracePt t="65581" x="3216275" y="6731000"/>
          <p14:tracePt t="65612" x="3513138" y="6789738"/>
          <p14:tracePt t="65613" x="3573463" y="6789738"/>
          <p14:tracePt t="65647" x="3684588" y="6721475"/>
          <p14:tracePt t="65701" x="3963988" y="6356350"/>
          <p14:tracePt t="65717" x="4110038" y="6211888"/>
          <p14:tracePt t="65718" x="4186238" y="6151563"/>
          <p14:tracePt t="65737" x="4305300" y="6067425"/>
          <p14:tracePt t="65769" x="4475163" y="5948363"/>
          <p14:tracePt t="65784" x="4594225" y="5870575"/>
          <p14:tracePt t="65824" x="4670425" y="5845175"/>
          <p14:tracePt t="66282" x="5019675" y="5989638"/>
          <p14:tracePt t="66311" x="5292725" y="6134100"/>
          <p14:tracePt t="66330" x="5538788" y="6262688"/>
          <p14:tracePt t="66367" x="5895975" y="6372225"/>
          <p14:tracePt t="66369" x="5997575" y="6389688"/>
          <p14:tracePt t="66422" x="6448425" y="6389688"/>
          <p14:tracePt t="66438" x="6516688" y="6389688"/>
          <p14:tracePt t="66459" x="6534150" y="6389688"/>
          <p14:tracePt t="67444" x="7324725" y="683260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F894386-4D8D-4BF9-8F44-53A5FFCD4384}"/>
              </a:ext>
            </a:extLst>
          </p:cNvPr>
          <p:cNvPicPr>
            <a:picLocks noChangeAspect="1"/>
          </p:cNvPicPr>
          <p:nvPr/>
        </p:nvPicPr>
        <p:blipFill>
          <a:blip r:embed="rId2"/>
          <a:stretch>
            <a:fillRect/>
          </a:stretch>
        </p:blipFill>
        <p:spPr>
          <a:xfrm>
            <a:off x="131445" y="1738603"/>
            <a:ext cx="9344026" cy="3559200"/>
          </a:xfrm>
          <a:prstGeom prst="rect">
            <a:avLst/>
          </a:prstGeom>
        </p:spPr>
      </p:pic>
      <p:pic>
        <p:nvPicPr>
          <p:cNvPr id="5" name="Grafik 4">
            <a:extLst>
              <a:ext uri="{FF2B5EF4-FFF2-40B4-BE49-F238E27FC236}">
                <a16:creationId xmlns:a16="http://schemas.microsoft.com/office/drawing/2014/main" id="{561FF269-5322-4E32-90FB-5FF8712F90B4}"/>
              </a:ext>
            </a:extLst>
          </p:cNvPr>
          <p:cNvPicPr>
            <a:picLocks noChangeAspect="1"/>
          </p:cNvPicPr>
          <p:nvPr/>
        </p:nvPicPr>
        <p:blipFill>
          <a:blip r:embed="rId3"/>
          <a:stretch>
            <a:fillRect/>
          </a:stretch>
        </p:blipFill>
        <p:spPr>
          <a:xfrm>
            <a:off x="8806815" y="2588895"/>
            <a:ext cx="5566410" cy="5314950"/>
          </a:xfrm>
          <a:prstGeom prst="rect">
            <a:avLst/>
          </a:prstGeom>
        </p:spPr>
      </p:pic>
      <p:sp>
        <p:nvSpPr>
          <p:cNvPr id="6" name="Textfeld 5">
            <a:extLst>
              <a:ext uri="{FF2B5EF4-FFF2-40B4-BE49-F238E27FC236}">
                <a16:creationId xmlns:a16="http://schemas.microsoft.com/office/drawing/2014/main" id="{4A3A41C2-9C9F-4233-90EB-401AB49E8657}"/>
              </a:ext>
            </a:extLst>
          </p:cNvPr>
          <p:cNvSpPr txBox="1"/>
          <p:nvPr/>
        </p:nvSpPr>
        <p:spPr>
          <a:xfrm>
            <a:off x="257176" y="6083330"/>
            <a:ext cx="6709410" cy="424732"/>
          </a:xfrm>
          <a:prstGeom prst="rect">
            <a:avLst/>
          </a:prstGeom>
          <a:noFill/>
        </p:spPr>
        <p:txBody>
          <a:bodyPr wrap="square" rtlCol="0">
            <a:spAutoFit/>
          </a:bodyPr>
          <a:lstStyle/>
          <a:p>
            <a:pPr defTabSz="1097280"/>
            <a:r>
              <a:rPr lang="el" sz="2160">
                <a:solidFill>
                  <a:prstClr val="black"/>
                </a:solidFill>
                <a:latin typeface="Aptos" panose="02110004020202020204"/>
              </a:rPr>
              <a:t>Η υψηλή λεκτική νοημοσύνη εξυπηρετεί την πολιτική πόλωση.</a:t>
            </a:r>
          </a:p>
        </p:txBody>
      </p:sp>
      <p:grpSp>
        <p:nvGrpSpPr>
          <p:cNvPr id="2" name="Group 1">
            <a:extLst>
              <a:ext uri="{FF2B5EF4-FFF2-40B4-BE49-F238E27FC236}">
                <a16:creationId xmlns:a16="http://schemas.microsoft.com/office/drawing/2014/main" id="{C24E2C1B-9435-0A39-D6E1-F112A2F7F45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15F391C-6AA7-A715-727A-B8B1D9CDC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CB3F364-0411-F2EE-B878-42F418AE70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926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3A86A75C-4F4B-4683-9AE1-C65F6400EC91}">
      <p14:laserTraceLst xmlns:p14="http://schemas.microsoft.com/office/powerpoint/2010/main">
        <p14:tracePtLst>
          <p14:tracePt t="40510" x="4041775" y="6705600"/>
          <p14:tracePt t="40512" x="4305300" y="6551613"/>
          <p14:tracePt t="40554" x="5675313" y="5700713"/>
          <p14:tracePt t="40573" x="6100763" y="5216525"/>
          <p14:tracePt t="40612" x="6942138" y="4127500"/>
          <p14:tracePt t="40627" x="7121525" y="3743325"/>
          <p14:tracePt t="40641" x="7172325" y="3395663"/>
          <p14:tracePt t="40671" x="7172325" y="2816225"/>
          <p14:tracePt t="40673" x="7146925" y="2595563"/>
          <p14:tracePt t="40689" x="6977063" y="2119313"/>
          <p14:tracePt t="40712" x="6661150" y="1658938"/>
          <p14:tracePt t="40752" x="6559550" y="1497013"/>
          <p14:tracePt t="40808" x="6559550" y="1489075"/>
          <p14:tracePt t="40831" x="6619875" y="1412875"/>
          <p14:tracePt t="40842" x="6686550" y="1309688"/>
          <p14:tracePt t="40877" x="6823075" y="1081088"/>
          <p14:tracePt t="40890" x="6934200" y="936625"/>
          <p14:tracePt t="40903" x="6985000" y="842963"/>
          <p14:tracePt t="40927" x="7154863" y="476250"/>
          <p14:tracePt t="40939" x="7283450" y="101600"/>
          <p14:tracePt t="56064" x="7478713" y="561975"/>
          <p14:tracePt t="56083" x="6797675" y="1778000"/>
          <p14:tracePt t="56112" x="6354763" y="2697163"/>
          <p14:tracePt t="56130" x="6075363" y="3216275"/>
          <p14:tracePt t="56152" x="5981700" y="3421063"/>
          <p14:tracePt t="56172" x="5913438" y="3735388"/>
          <p14:tracePt t="56192" x="5903913" y="3905250"/>
          <p14:tracePt t="56210" x="5903913" y="3981450"/>
          <p14:tracePt t="56211" x="5903913" y="4006850"/>
          <p14:tracePt t="56232" x="5870575" y="4059238"/>
          <p14:tracePt t="56251" x="5794375" y="4143375"/>
          <p14:tracePt t="56272" x="5675313" y="4237038"/>
          <p14:tracePt t="56292" x="5351463" y="4500563"/>
          <p14:tracePt t="56315" x="5045075" y="4764088"/>
          <p14:tracePt t="56317" x="4824413" y="4951413"/>
          <p14:tracePt t="56333" x="4449763" y="5343525"/>
          <p14:tracePt t="56366" x="3556000" y="6194425"/>
          <p14:tracePt t="56384" x="2952750" y="6824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78" y="570296"/>
            <a:ext cx="7800022" cy="6025212"/>
          </a:xfrm>
          <a:prstGeom prst="rect">
            <a:avLst/>
          </a:prstGeom>
        </p:spPr>
      </p:pic>
      <p:sp>
        <p:nvSpPr>
          <p:cNvPr id="5" name="Rechteck 4">
            <a:extLst>
              <a:ext uri="{FF2B5EF4-FFF2-40B4-BE49-F238E27FC236}">
                <a16:creationId xmlns:a16="http://schemas.microsoft.com/office/drawing/2014/main" id="{834AC1B5-13AF-4A5E-A6A7-71F543CA7CE5}"/>
              </a:ext>
            </a:extLst>
          </p:cNvPr>
          <p:cNvSpPr/>
          <p:nvPr/>
        </p:nvSpPr>
        <p:spPr>
          <a:xfrm>
            <a:off x="6873902" y="1935886"/>
            <a:ext cx="7315200" cy="4081117"/>
          </a:xfrm>
          <a:prstGeom prst="rect">
            <a:avLst/>
          </a:prstGeom>
        </p:spPr>
        <p:txBody>
          <a:bodyPr>
            <a:spAutoFit/>
          </a:bodyPr>
          <a:lstStyle/>
          <a:p>
            <a:pPr defTabSz="1097280"/>
            <a:r>
              <a:rPr lang="el" sz="2160" dirty="0">
                <a:solidFill>
                  <a:prstClr val="black"/>
                </a:solidFill>
                <a:latin typeface="Aptos" panose="02110004020202020204"/>
              </a:rPr>
              <a:t>Παραπληροφόρηση είναι όταν κοινοποιούνται ψευδείς πληροφορίες, αλλά δεν υπάρχει πρόθεση βλάβης. </a:t>
            </a:r>
          </a:p>
          <a:p>
            <a:pPr defTabSz="1097280"/>
            <a:endParaRPr lang="en-US" sz="2160" dirty="0">
              <a:solidFill>
                <a:prstClr val="black"/>
              </a:solidFill>
              <a:latin typeface="Aptos" panose="02110004020202020204"/>
            </a:endParaRPr>
          </a:p>
          <a:p>
            <a:pPr defTabSz="1097280"/>
            <a:r>
              <a:rPr lang="el" sz="2160" dirty="0">
                <a:solidFill>
                  <a:prstClr val="black"/>
                </a:solidFill>
                <a:latin typeface="Aptos" panose="02110004020202020204"/>
              </a:rPr>
              <a:t>Παραπληροφόρηση είναι όταν ψευδείς πληροφορίες κοινοποιούνται εν γνώσει τους για να προκαλέσουν βλάβη («ψευδείς ειδήσεις»).</a:t>
            </a:r>
          </a:p>
          <a:p>
            <a:pPr defTabSz="1097280"/>
            <a:endParaRPr lang="en-US" sz="2160" dirty="0">
              <a:solidFill>
                <a:prstClr val="black"/>
              </a:solidFill>
              <a:latin typeface="Aptos" panose="02110004020202020204"/>
            </a:endParaRPr>
          </a:p>
          <a:p>
            <a:pPr defTabSz="1097280"/>
            <a:r>
              <a:rPr lang="el" sz="2160" dirty="0">
                <a:solidFill>
                  <a:prstClr val="black"/>
                </a:solidFill>
                <a:latin typeface="Aptos" panose="02110004020202020204"/>
              </a:rPr>
              <a:t>Η κακή πληροφόρηση είναι όταν μοιράζονται γνήσιες πληροφορίες για να προκαλέσουν βλάβη, συχνά μεταφέροντας πληροφορίες που έχουν σχεδιαστεί για να παραμείνουν ιδιωτικές στη δημόσια σφαίρα. Επίσης: «ρητορική μίσους». </a:t>
            </a:r>
          </a:p>
          <a:p>
            <a:pPr defTabSz="1097280"/>
            <a:endParaRPr lang="en-US" sz="2160" dirty="0">
              <a:solidFill>
                <a:prstClr val="black"/>
              </a:solidFill>
              <a:latin typeface="Aptos" panose="02110004020202020204"/>
            </a:endParaRPr>
          </a:p>
          <a:p>
            <a:pPr defTabSz="1097280"/>
            <a:r>
              <a:rPr lang="el" sz="2160" dirty="0">
                <a:solidFill>
                  <a:prstClr val="black"/>
                </a:solidFill>
                <a:latin typeface="Aptos" panose="02110004020202020204"/>
              </a:rPr>
              <a:t>Προπαγάνδα: Παραπληροφόρηση σε συνδυασμό με ρητή ή σιωπηρή πολιτική ατζέντα.</a:t>
            </a:r>
            <a:endParaRPr lang="de-DE" sz="2160" dirty="0">
              <a:solidFill>
                <a:prstClr val="black"/>
              </a:solidFill>
              <a:latin typeface="Aptos" panose="02110004020202020204"/>
            </a:endParaRPr>
          </a:p>
        </p:txBody>
      </p:sp>
    </p:spTree>
    <p:extLst>
      <p:ext uri="{BB962C8B-B14F-4D97-AF65-F5344CB8AC3E}">
        <p14:creationId xmlns:p14="http://schemas.microsoft.com/office/powerpoint/2010/main" val="429019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46808"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35835"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A8D64EB3-93EA-F886-0F7A-87DCEA41C005}"/>
              </a:ext>
            </a:extLst>
          </p:cNvPr>
          <p:cNvSpPr>
            <a:spLocks noGrp="1"/>
          </p:cNvSpPr>
          <p:nvPr>
            <p:ph type="title"/>
          </p:nvPr>
        </p:nvSpPr>
        <p:spPr>
          <a:xfrm>
            <a:off x="445313" y="1393545"/>
            <a:ext cx="4125773" cy="1350874"/>
          </a:xfrm>
        </p:spPr>
        <p:txBody>
          <a:bodyPr anchor="b">
            <a:normAutofit/>
          </a:bodyPr>
          <a:lstStyle/>
          <a:p>
            <a:r>
              <a:rPr lang="el" sz="3360"/>
              <a:t>Βαθιά ψεύτικα</a:t>
            </a:r>
            <a:endParaRPr lang="en-GB" sz="336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4005072"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59696C4-F2E1-F496-E974-22EBCFC62EC3}"/>
              </a:ext>
            </a:extLst>
          </p:cNvPr>
          <p:cNvSpPr>
            <a:spLocks noGrp="1"/>
          </p:cNvSpPr>
          <p:nvPr>
            <p:ph idx="1"/>
          </p:nvPr>
        </p:nvSpPr>
        <p:spPr>
          <a:xfrm>
            <a:off x="445313" y="3261665"/>
            <a:ext cx="4126687" cy="3848710"/>
          </a:xfrm>
        </p:spPr>
        <p:txBody>
          <a:bodyPr anchor="t">
            <a:normAutofit/>
          </a:bodyPr>
          <a:lstStyle/>
          <a:p>
            <a:r>
              <a:rPr lang="el" sz="2040"/>
              <a:t>Χειραγωγημένες πληροφορίες</a:t>
            </a:r>
            <a:endParaRPr lang="en-GB" sz="2040"/>
          </a:p>
        </p:txBody>
      </p:sp>
      <p:grpSp>
        <p:nvGrpSpPr>
          <p:cNvPr id="4" name="Group 3">
            <a:extLst>
              <a:ext uri="{FF2B5EF4-FFF2-40B4-BE49-F238E27FC236}">
                <a16:creationId xmlns:a16="http://schemas.microsoft.com/office/drawing/2014/main" id="{321878C8-4FED-4BF9-F18C-9BE98E6C3BD5}"/>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1BA13B41-D95A-8F69-06AF-C446E02B84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C866511-077A-C017-FB3A-D1D993D9A6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447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A6B59A6B-05B5-49FA-E2E8-0029DB7E19B9}"/>
              </a:ext>
            </a:extLst>
          </p:cNvPr>
          <p:cNvPicPr>
            <a:picLocks noChangeAspect="1"/>
          </p:cNvPicPr>
          <p:nvPr/>
        </p:nvPicPr>
        <p:blipFill>
          <a:blip r:embed="rId3">
            <a:alphaModFix amt="54000"/>
          </a:blip>
          <a:stretch>
            <a:fillRect/>
          </a:stretch>
        </p:blipFill>
        <p:spPr>
          <a:xfrm>
            <a:off x="-3658" y="-1"/>
            <a:ext cx="14630400" cy="8229601"/>
          </a:xfrm>
          <a:prstGeom prst="rect">
            <a:avLst/>
          </a:prstGeom>
        </p:spPr>
      </p:pic>
      <p:sp>
        <p:nvSpPr>
          <p:cNvPr id="144" name="Google Shape;144;p25"/>
          <p:cNvSpPr txBox="1">
            <a:spLocks noGrp="1"/>
          </p:cNvSpPr>
          <p:nvPr>
            <p:ph type="title"/>
          </p:nvPr>
        </p:nvSpPr>
        <p:spPr>
          <a:xfrm>
            <a:off x="768096" y="395021"/>
            <a:ext cx="8273491" cy="2139696"/>
          </a:xfrm>
          <a:prstGeom prst="rect">
            <a:avLst/>
          </a:prstGeom>
        </p:spPr>
        <p:txBody>
          <a:bodyPr spcFirstLastPara="1" vert="horz" wrap="square" lIns="109728" tIns="54864" rIns="109728" bIns="54864" rtlCol="0" anchor="b" anchorCtr="0">
            <a:normAutofit/>
          </a:bodyPr>
          <a:lstStyle/>
          <a:p>
            <a:pPr>
              <a:spcBef>
                <a:spcPct val="0"/>
              </a:spcBef>
            </a:pPr>
            <a:r>
              <a:rPr lang="el" sz="6480"/>
              <a:t>Η «Νέα» Πρόκληση: Deep Fakes</a:t>
            </a:r>
          </a:p>
        </p:txBody>
      </p:sp>
      <p:sp>
        <p:nvSpPr>
          <p:cNvPr id="15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5" name="Google Shape;145;p25"/>
          <p:cNvSpPr txBox="1">
            <a:spLocks noGrp="1"/>
          </p:cNvSpPr>
          <p:nvPr>
            <p:ph type="body" idx="1"/>
          </p:nvPr>
        </p:nvSpPr>
        <p:spPr>
          <a:xfrm>
            <a:off x="768096" y="3247949"/>
            <a:ext cx="8273491" cy="4180637"/>
          </a:xfrm>
          <a:prstGeom prst="rect">
            <a:avLst/>
          </a:prstGeom>
        </p:spPr>
        <p:txBody>
          <a:bodyPr spcFirstLastPara="1" vert="horz" wrap="square" lIns="109728" tIns="54864" rIns="109728" bIns="54864" rtlCol="0" anchor="t" anchorCtr="0">
            <a:normAutofit/>
          </a:bodyPr>
          <a:lstStyle/>
          <a:p>
            <a:pPr marL="0" indent="-274320">
              <a:buFont typeface="Arial" panose="020B0604020202020204" pitchFamily="34" charset="0"/>
              <a:buChar char="•"/>
            </a:pPr>
            <a:r>
              <a:rPr lang="el" sz="2640"/>
              <a:t>Στις «συμβατικές» επιθέσεις SE, οι επιθέσεις χαμηλής τεχνολογίας συναντούν απροετοίμαστα «μυαλά»</a:t>
            </a:r>
          </a:p>
          <a:p>
            <a:pPr marL="0" indent="-274320">
              <a:spcBef>
                <a:spcPts val="1920"/>
              </a:spcBef>
              <a:buFont typeface="Arial" panose="020B0604020202020204" pitchFamily="34" charset="0"/>
              <a:buChar char="•"/>
            </a:pPr>
            <a:r>
              <a:rPr lang="el" sz="2640"/>
              <a:t>Σε ένα εξελισσόμενο τοπίο SE, το DF που βασίζεται στην τεχνητή νοημοσύνη γίνεται η νέα ισχυρή απειλή</a:t>
            </a:r>
          </a:p>
          <a:p>
            <a:pPr marL="0" indent="-274320">
              <a:spcBef>
                <a:spcPts val="1920"/>
              </a:spcBef>
              <a:buFont typeface="Arial" panose="020B0604020202020204" pitchFamily="34" charset="0"/>
              <a:buChar char="•"/>
            </a:pPr>
            <a:r>
              <a:rPr lang="el" sz="2640"/>
              <a:t>Ενώ ισχύουν οι ίδιες αρχές, οι πληροφορίες μεταφέρονται πλέον από ένα άτομο εξουσίας ή εμπιστοσύνης, και όχι από «έξω» και μόνο σε γραπτή/απρόσωπη μορφή, καθιστώντας την εφαρμογή των ίδιων αρχών πιο πειστική.</a:t>
            </a:r>
          </a:p>
          <a:p>
            <a:pPr marL="0" indent="-274320">
              <a:spcBef>
                <a:spcPts val="1920"/>
              </a:spcBef>
              <a:spcAft>
                <a:spcPts val="1920"/>
              </a:spcAft>
              <a:buFont typeface="Arial" panose="020B0604020202020204" pitchFamily="34" charset="0"/>
              <a:buChar char="•"/>
            </a:pPr>
            <a:endParaRPr lang="en-US" sz="2640"/>
          </a:p>
        </p:txBody>
      </p:sp>
      <p:pic>
        <p:nvPicPr>
          <p:cNvPr id="147" name="Google Shape;147;p25"/>
          <p:cNvPicPr preferRelativeResize="0"/>
          <p:nvPr/>
        </p:nvPicPr>
        <p:blipFill>
          <a:blip r:embed="rId4"/>
          <a:stretch>
            <a:fillRect/>
          </a:stretch>
        </p:blipFill>
        <p:spPr>
          <a:xfrm>
            <a:off x="9436608" y="734678"/>
            <a:ext cx="4817059" cy="3436648"/>
          </a:xfrm>
          <a:prstGeom prst="rect">
            <a:avLst/>
          </a:prstGeom>
          <a:noFill/>
        </p:spPr>
      </p:pic>
      <p:pic>
        <p:nvPicPr>
          <p:cNvPr id="146" name="Google Shape;146;p25"/>
          <p:cNvPicPr preferRelativeResize="0"/>
          <p:nvPr/>
        </p:nvPicPr>
        <p:blipFill>
          <a:blip r:embed="rId5"/>
          <a:stretch>
            <a:fillRect/>
          </a:stretch>
        </p:blipFill>
        <p:spPr>
          <a:xfrm>
            <a:off x="9648787" y="4895032"/>
            <a:ext cx="4370755" cy="2611526"/>
          </a:xfrm>
          <a:prstGeom prst="rect">
            <a:avLst/>
          </a:prstGeom>
          <a:noFill/>
        </p:spPr>
      </p:pic>
      <p:grpSp>
        <p:nvGrpSpPr>
          <p:cNvPr id="3" name="Group 2">
            <a:extLst>
              <a:ext uri="{FF2B5EF4-FFF2-40B4-BE49-F238E27FC236}">
                <a16:creationId xmlns:a16="http://schemas.microsoft.com/office/drawing/2014/main" id="{B3D7B6EA-2206-4A21-F6A6-E2D7E5AD6804}"/>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82132CE-BBD3-523D-521B-2B56B74D3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CBEF8609-08E2-C565-1C29-796306DE4C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77DC01C-9E86-0574-38C1-7D937AAE0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163" y="648424"/>
            <a:ext cx="12453520" cy="700510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28C241F-6F78-2E87-63BF-1A86F8393D74}"/>
              </a:ext>
            </a:extLst>
          </p:cNvPr>
          <p:cNvPicPr>
            <a:picLocks noChangeAspect="1"/>
          </p:cNvPicPr>
          <p:nvPr/>
        </p:nvPicPr>
        <p:blipFill>
          <a:blip r:embed="rId4"/>
          <a:stretch>
            <a:fillRect/>
          </a:stretch>
        </p:blipFill>
        <p:spPr>
          <a:xfrm>
            <a:off x="2100187" y="648424"/>
            <a:ext cx="9128986" cy="6025130"/>
          </a:xfrm>
          <a:prstGeom prst="rect">
            <a:avLst/>
          </a:prstGeom>
        </p:spPr>
      </p:pic>
      <p:sp>
        <p:nvSpPr>
          <p:cNvPr id="2" name="Title 1">
            <a:extLst>
              <a:ext uri="{FF2B5EF4-FFF2-40B4-BE49-F238E27FC236}">
                <a16:creationId xmlns:a16="http://schemas.microsoft.com/office/drawing/2014/main" id="{514C690D-4AC7-CE0C-0AD4-4F033E1D55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91889F-2914-06A2-336A-8A82FB1A6848}"/>
              </a:ext>
            </a:extLst>
          </p:cNvPr>
          <p:cNvSpPr>
            <a:spLocks noGrp="1"/>
          </p:cNvSpPr>
          <p:nvPr>
            <p:ph idx="1"/>
          </p:nvPr>
        </p:nvSpPr>
        <p:spPr>
          <a:xfrm>
            <a:off x="1005840" y="7480229"/>
            <a:ext cx="12618720" cy="767146"/>
          </a:xfrm>
        </p:spPr>
        <p:txBody>
          <a:bodyPr/>
          <a:lstStyle/>
          <a:p>
            <a:r>
              <a:rPr lang="el"/>
              <a:t>https://www.syzygy-group.net/en/imagine/</a:t>
            </a:r>
          </a:p>
        </p:txBody>
      </p:sp>
    </p:spTree>
    <p:custDataLst>
      <p:tags r:id="rId1"/>
    </p:custDataLst>
    <p:extLst>
      <p:ext uri="{BB962C8B-B14F-4D97-AF65-F5344CB8AC3E}">
        <p14:creationId xmlns:p14="http://schemas.microsoft.com/office/powerpoint/2010/main" val="134590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2" name="Picture 1">
            <a:extLst>
              <a:ext uri="{FF2B5EF4-FFF2-40B4-BE49-F238E27FC236}">
                <a16:creationId xmlns:a16="http://schemas.microsoft.com/office/drawing/2014/main" id="{A890B14E-AA51-7859-960C-5DB7F798C37C}"/>
              </a:ext>
            </a:extLst>
          </p:cNvPr>
          <p:cNvPicPr>
            <a:picLocks noChangeAspect="1"/>
          </p:cNvPicPr>
          <p:nvPr/>
        </p:nvPicPr>
        <p:blipFill>
          <a:blip r:embed="rId4">
            <a:alphaModFix amt="29000"/>
          </a:blip>
          <a:stretch>
            <a:fillRect/>
          </a:stretch>
        </p:blipFill>
        <p:spPr>
          <a:xfrm>
            <a:off x="3573" y="0"/>
            <a:ext cx="14626828" cy="8229600"/>
          </a:xfrm>
          <a:prstGeom prst="rect">
            <a:avLst/>
          </a:prstGeom>
        </p:spPr>
      </p:pic>
      <p:sp>
        <p:nvSpPr>
          <p:cNvPr id="162" name="Google Shape;162;p27"/>
          <p:cNvSpPr txBox="1">
            <a:spLocks noGrp="1"/>
          </p:cNvSpPr>
          <p:nvPr>
            <p:ph type="sldNum" idx="12"/>
          </p:nvPr>
        </p:nvSpPr>
        <p:spPr>
          <a:xfrm>
            <a:off x="13555933" y="7461148"/>
            <a:ext cx="877920" cy="629760"/>
          </a:xfrm>
          <a:prstGeom prst="rect">
            <a:avLst/>
          </a:prstGeom>
          <a:noFill/>
          <a:ln>
            <a:noFill/>
          </a:ln>
        </p:spPr>
        <p:txBody>
          <a:bodyPr spcFirstLastPara="1" vert="horz" wrap="square" lIns="146280" tIns="146280" rIns="146280" bIns="146280" rtlCol="0" anchor="ctr" anchorCtr="0">
            <a:normAutofit/>
          </a:bodyPr>
          <a:lstStyle/>
          <a:p>
            <a:pPr defTabSz="1097280">
              <a:buSzPts val="1000"/>
            </a:pPr>
            <a:fld id="{00000000-1234-1234-1234-123412341234}" type="slidenum">
              <a:rPr lang="no">
                <a:solidFill>
                  <a:prstClr val="black">
                    <a:tint val="82000"/>
                  </a:prstClr>
                </a:solidFill>
                <a:latin typeface="Aptos" panose="02110004020202020204"/>
              </a:rPr>
              <a:pPr defTabSz="1097280">
                <a:buSzPts val="1000"/>
              </a:pPr>
              <a:t>53</a:t>
            </a:fld>
            <a:endParaRPr>
              <a:solidFill>
                <a:prstClr val="black">
                  <a:tint val="82000"/>
                </a:prstClr>
              </a:solidFill>
              <a:latin typeface="Aptos" panose="02110004020202020204"/>
            </a:endParaRPr>
          </a:p>
        </p:txBody>
      </p:sp>
      <p:pic>
        <p:nvPicPr>
          <p:cNvPr id="164" name="Google Shape;164;p27"/>
          <p:cNvPicPr preferRelativeResize="0"/>
          <p:nvPr/>
        </p:nvPicPr>
        <p:blipFill>
          <a:blip r:embed="rId5">
            <a:alphaModFix/>
          </a:blip>
          <a:stretch>
            <a:fillRect/>
          </a:stretch>
        </p:blipFill>
        <p:spPr>
          <a:xfrm>
            <a:off x="371528" y="1448898"/>
            <a:ext cx="5057766" cy="3988454"/>
          </a:xfrm>
          <a:prstGeom prst="rect">
            <a:avLst/>
          </a:prstGeom>
          <a:noFill/>
          <a:ln>
            <a:noFill/>
          </a:ln>
        </p:spPr>
      </p:pic>
      <p:sp>
        <p:nvSpPr>
          <p:cNvPr id="165" name="Google Shape;165;p27"/>
          <p:cNvSpPr txBox="1"/>
          <p:nvPr/>
        </p:nvSpPr>
        <p:spPr>
          <a:xfrm>
            <a:off x="7495825" y="-23642"/>
            <a:ext cx="6350803" cy="3397805"/>
          </a:xfrm>
          <a:prstGeom prst="rect">
            <a:avLst/>
          </a:prstGeom>
          <a:noFill/>
          <a:ln>
            <a:noFill/>
          </a:ln>
        </p:spPr>
        <p:txBody>
          <a:bodyPr spcFirstLastPara="1" wrap="square" lIns="146280" tIns="146280" rIns="146280" bIns="146280" anchor="t" anchorCtr="0">
            <a:spAutoFit/>
          </a:bodyPr>
          <a:lstStyle/>
          <a:p>
            <a:pPr defTabSz="1097280"/>
            <a:r>
              <a:rPr lang="el" sz="2880" dirty="0">
                <a:solidFill>
                  <a:prstClr val="black"/>
                </a:solidFill>
                <a:latin typeface="Aptos" panose="02110004020202020204"/>
              </a:rPr>
              <a:t>Οι δημιουργοί της τεχνολογίας DF ισχυρίζονται ότι το DF μπορεί να χρησιμοποιηθεί για διασκέδαση και ψυχαγωγία.</a:t>
            </a:r>
            <a:endParaRPr sz="2880" dirty="0">
              <a:solidFill>
                <a:prstClr val="black"/>
              </a:solidFill>
              <a:latin typeface="Aptos" panose="02110004020202020204"/>
            </a:endParaRPr>
          </a:p>
          <a:p>
            <a:pPr defTabSz="1097280"/>
            <a:endParaRPr sz="2880" dirty="0">
              <a:solidFill>
                <a:prstClr val="black"/>
              </a:solidFill>
              <a:latin typeface="Aptos" panose="02110004020202020204"/>
            </a:endParaRPr>
          </a:p>
          <a:p>
            <a:pPr defTabSz="1097280"/>
            <a:r>
              <a:rPr lang="el" sz="2880" dirty="0">
                <a:solidFill>
                  <a:prstClr val="black"/>
                </a:solidFill>
                <a:latin typeface="Aptos" panose="02110004020202020204"/>
              </a:rPr>
              <a:t>Ωστόσο, εκτός από το κλασικό έγκλημα στον κυβερνοχώρο και την κοινωνική μηχανική, τα DF αναμένεται να διαδραματίσουν αυξανόμενο ρόλο στις εκστρατείες πολιτικής παραπληροφόρησης. </a:t>
            </a:r>
            <a:endParaRPr sz="2880" dirty="0">
              <a:solidFill>
                <a:prstClr val="black"/>
              </a:solidFill>
              <a:latin typeface="Aptos" panose="02110004020202020204"/>
            </a:endParaRPr>
          </a:p>
        </p:txBody>
      </p:sp>
      <p:pic>
        <p:nvPicPr>
          <p:cNvPr id="7170" name="Picture 2" descr="Deepfakes: Κακό ή καλό; Πορνό, κλοπή δεδομένων και σύλληψη του Τραμπ - Προσαρμοσμένο λογισμικό για αυτοματοποίηση επιχειρήσεων. Δημιουργούμε βολικές εφαρμογές για κινητά και διαδικτυακές υπηρεσίες για τους πελάτες σας.">
            <a:extLst>
              <a:ext uri="{FF2B5EF4-FFF2-40B4-BE49-F238E27FC236}">
                <a16:creationId xmlns:a16="http://schemas.microsoft.com/office/drawing/2014/main" id="{F96AB3FE-4A72-8022-A14D-794CFAE09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792"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64;p27">
            <a:extLst>
              <a:ext uri="{FF2B5EF4-FFF2-40B4-BE49-F238E27FC236}">
                <a16:creationId xmlns:a16="http://schemas.microsoft.com/office/drawing/2014/main" id="{DB1FF4BC-35AA-000F-E131-5056EE729A2B}"/>
              </a:ext>
            </a:extLst>
          </p:cNvPr>
          <p:cNvPicPr preferRelativeResize="0"/>
          <p:nvPr/>
        </p:nvPicPr>
        <p:blipFill>
          <a:blip r:embed="rId5">
            <a:alphaModFix/>
          </a:blip>
          <a:stretch>
            <a:fillRect/>
          </a:stretch>
        </p:blipFill>
        <p:spPr>
          <a:xfrm>
            <a:off x="396094" y="1448898"/>
            <a:ext cx="5057766" cy="3988454"/>
          </a:xfrm>
          <a:prstGeom prst="rect">
            <a:avLst/>
          </a:prstGeom>
          <a:noFill/>
          <a:ln>
            <a:noFill/>
          </a:ln>
        </p:spPr>
      </p:pic>
      <p:pic>
        <p:nvPicPr>
          <p:cNvPr id="4" name="Picture 2" descr="Deepfakes: Κακό ή καλό; Πορνό, κλοπή δεδομένων και σύλληψη του Τραμπ - Προσαρμοσμένο λογισμικό για αυτοματοποίηση επιχειρήσεων. Δημιουργούμε βολικές εφαρμογές για κινητά και διαδικτυακές υπηρεσίες για τους πελάτες σας.">
            <a:extLst>
              <a:ext uri="{FF2B5EF4-FFF2-40B4-BE49-F238E27FC236}">
                <a16:creationId xmlns:a16="http://schemas.microsoft.com/office/drawing/2014/main" id="{53024B1E-F241-2432-373F-372D32CC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358"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randombar(horizontal)">
                                      <p:cBhvr>
                                        <p:cTn id="7" dur="500"/>
                                        <p:tgtEl>
                                          <p:spTgt spid="16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1">
            <a:extLst>
              <a:ext uri="{FF2B5EF4-FFF2-40B4-BE49-F238E27FC236}">
                <a16:creationId xmlns:a16="http://schemas.microsoft.com/office/drawing/2014/main" id="{4033DC43-B11E-AAC9-54C4-AB460AF22B12}"/>
              </a:ext>
            </a:extLst>
          </p:cNvPr>
          <p:cNvPicPr>
            <a:picLocks noChangeAspect="1"/>
          </p:cNvPicPr>
          <p:nvPr/>
        </p:nvPicPr>
        <p:blipFill>
          <a:blip r:embed="rId3">
            <a:alphaModFix amt="35000"/>
          </a:blip>
          <a:stretch>
            <a:fillRect/>
          </a:stretch>
        </p:blipFill>
        <p:spPr>
          <a:xfrm>
            <a:off x="457200" y="257175"/>
            <a:ext cx="13716000" cy="7715250"/>
          </a:xfrm>
          <a:prstGeom prst="rect">
            <a:avLst/>
          </a:prstGeom>
        </p:spPr>
      </p:pic>
      <p:sp>
        <p:nvSpPr>
          <p:cNvPr id="152" name="Google Shape;152;p26"/>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el"/>
              <a:t>Ανίχνευση DF</a:t>
            </a:r>
            <a:endParaRPr/>
          </a:p>
        </p:txBody>
      </p:sp>
      <p:sp>
        <p:nvSpPr>
          <p:cNvPr id="153" name="Google Shape;153;p26"/>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a:bodyPr>
          <a:lstStyle/>
          <a:p>
            <a:pPr marL="0" indent="0">
              <a:buNone/>
            </a:pPr>
            <a:r>
              <a:rPr lang="el"/>
              <a:t>Μερικοί DF είναι τελειομανείς και δεν διακρίνονται από μη αυθεντικές πληροφορίες.</a:t>
            </a:r>
            <a:endParaRPr/>
          </a:p>
          <a:p>
            <a:pPr marL="0" indent="0">
              <a:spcBef>
                <a:spcPts val="1920"/>
              </a:spcBef>
              <a:buNone/>
            </a:pPr>
            <a:r>
              <a:rPr lang="el"/>
              <a:t>Τα περισσότερα DF, ωστόσο, έχουν τεχνικές ατέλειες, αναγνωρίσιμες από τον προσεκτικό άνθρωπο. Εκτός από τις τεχνικές ατέλειες, το περιεχόμενο που μεταφέρεται στο μήνυμα μπορεί επίσης να παρέχει μια ένδειξη.</a:t>
            </a:r>
            <a:endParaRPr/>
          </a:p>
          <a:p>
            <a:pPr marL="0" indent="0">
              <a:spcBef>
                <a:spcPts val="1920"/>
              </a:spcBef>
              <a:buNone/>
            </a:pPr>
            <a:endParaRPr/>
          </a:p>
          <a:p>
            <a:pPr marL="0" indent="0">
              <a:spcBef>
                <a:spcPts val="1920"/>
              </a:spcBef>
              <a:spcAft>
                <a:spcPts val="1920"/>
              </a:spcAft>
              <a:buNone/>
            </a:pPr>
            <a:endParaRPr/>
          </a:p>
        </p:txBody>
      </p:sp>
      <p:pic>
        <p:nvPicPr>
          <p:cNvPr id="154" name="Google Shape;154;p26"/>
          <p:cNvPicPr preferRelativeResize="0"/>
          <p:nvPr/>
        </p:nvPicPr>
        <p:blipFill>
          <a:blip r:embed="rId4">
            <a:alphaModFix/>
          </a:blip>
          <a:stretch>
            <a:fillRect/>
          </a:stretch>
        </p:blipFill>
        <p:spPr>
          <a:xfrm>
            <a:off x="498720" y="5106181"/>
            <a:ext cx="5837880" cy="1971800"/>
          </a:xfrm>
          <a:prstGeom prst="rect">
            <a:avLst/>
          </a:prstGeom>
          <a:noFill/>
          <a:ln>
            <a:noFill/>
          </a:ln>
        </p:spPr>
      </p:pic>
      <p:pic>
        <p:nvPicPr>
          <p:cNvPr id="155" name="Google Shape;155;p26"/>
          <p:cNvPicPr preferRelativeResize="0"/>
          <p:nvPr/>
        </p:nvPicPr>
        <p:blipFill>
          <a:blip r:embed="rId5">
            <a:alphaModFix/>
          </a:blip>
          <a:stretch>
            <a:fillRect/>
          </a:stretch>
        </p:blipFill>
        <p:spPr>
          <a:xfrm>
            <a:off x="6853848" y="5341556"/>
            <a:ext cx="7776553" cy="916320"/>
          </a:xfrm>
          <a:prstGeom prst="rect">
            <a:avLst/>
          </a:prstGeom>
          <a:noFill/>
          <a:ln>
            <a:noFill/>
          </a:ln>
        </p:spPr>
      </p:pic>
      <p:sp>
        <p:nvSpPr>
          <p:cNvPr id="156" name="Google Shape;156;p26"/>
          <p:cNvSpPr txBox="1"/>
          <p:nvPr/>
        </p:nvSpPr>
        <p:spPr>
          <a:xfrm>
            <a:off x="9672211" y="6257877"/>
            <a:ext cx="2788320" cy="590883"/>
          </a:xfrm>
          <a:prstGeom prst="rect">
            <a:avLst/>
          </a:prstGeom>
          <a:noFill/>
          <a:ln>
            <a:noFill/>
          </a:ln>
        </p:spPr>
        <p:txBody>
          <a:bodyPr spcFirstLastPara="1" wrap="square" lIns="146280" tIns="146280" rIns="146280" bIns="146280" anchor="t" anchorCtr="0">
            <a:spAutoFit/>
          </a:bodyPr>
          <a:lstStyle/>
          <a:p>
            <a:pPr defTabSz="1097280"/>
            <a:r>
              <a:rPr lang="el" sz="1920">
                <a:solidFill>
                  <a:prstClr val="black"/>
                </a:solidFill>
                <a:latin typeface="Aptos" panose="02110004020202020204"/>
              </a:rPr>
              <a:t>Gupta et al. (2020)</a:t>
            </a:r>
            <a:endParaRPr sz="192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wipe(down)">
                                      <p:cBhvr>
                                        <p:cTn id="7" dur="500"/>
                                        <p:tgtEl>
                                          <p:spTgt spid="15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3">
                                            <p:txEl>
                                              <p:pRg st="1" end="1"/>
                                            </p:txEl>
                                          </p:spTgt>
                                        </p:tgtEl>
                                        <p:attrNameLst>
                                          <p:attrName>style.visibility</p:attrName>
                                        </p:attrNameLst>
                                      </p:cBhvr>
                                      <p:to>
                                        <p:strVal val="visible"/>
                                      </p:to>
                                    </p:set>
                                    <p:animEffect transition="in" filter="wipe(down)">
                                      <p:cBhvr>
                                        <p:cTn id="11" dur="500"/>
                                        <p:tgtEl>
                                          <p:spTgt spid="153">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additive="base">
                                        <p:cTn id="15" dur="500" fill="hold"/>
                                        <p:tgtEl>
                                          <p:spTgt spid="154"/>
                                        </p:tgtEl>
                                        <p:attrNameLst>
                                          <p:attrName>ppt_x</p:attrName>
                                        </p:attrNameLst>
                                      </p:cBhvr>
                                      <p:tavLst>
                                        <p:tav tm="0">
                                          <p:val>
                                            <p:strVal val="#ppt_x"/>
                                          </p:val>
                                        </p:tav>
                                        <p:tav tm="100000">
                                          <p:val>
                                            <p:strVal val="#ppt_x"/>
                                          </p:val>
                                        </p:tav>
                                      </p:tavLst>
                                    </p:anim>
                                    <p:anim calcmode="lin" valueType="num">
                                      <p:cBhvr additive="base">
                                        <p:cTn id="16" dur="500" fill="hold"/>
                                        <p:tgtEl>
                                          <p:spTgt spid="15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55"/>
                                        </p:tgtEl>
                                        <p:attrNameLst>
                                          <p:attrName>style.visibility</p:attrName>
                                        </p:attrNameLst>
                                      </p:cBhvr>
                                      <p:to>
                                        <p:strVal val="visible"/>
                                      </p:to>
                                    </p:set>
                                    <p:anim calcmode="lin" valueType="num">
                                      <p:cBhvr additive="base">
                                        <p:cTn id="20" dur="500" fill="hold"/>
                                        <p:tgtEl>
                                          <p:spTgt spid="155"/>
                                        </p:tgtEl>
                                        <p:attrNameLst>
                                          <p:attrName>ppt_x</p:attrName>
                                        </p:attrNameLst>
                                      </p:cBhvr>
                                      <p:tavLst>
                                        <p:tav tm="0">
                                          <p:val>
                                            <p:strVal val="#ppt_x"/>
                                          </p:val>
                                        </p:tav>
                                        <p:tav tm="100000">
                                          <p:val>
                                            <p:strVal val="#ppt_x"/>
                                          </p:val>
                                        </p:tav>
                                      </p:tavLst>
                                    </p:anim>
                                    <p:anim calcmode="lin" valueType="num">
                                      <p:cBhvr additive="base">
                                        <p:cTn id="21"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FA82-50DE-4D94-94AC-AE4AF8E533B5}"/>
              </a:ext>
            </a:extLst>
          </p:cNvPr>
          <p:cNvSpPr>
            <a:spLocks noGrp="1"/>
          </p:cNvSpPr>
          <p:nvPr>
            <p:ph type="title"/>
          </p:nvPr>
        </p:nvSpPr>
        <p:spPr/>
        <p:txBody>
          <a:bodyPr/>
          <a:lstStyle/>
          <a:p>
            <a:r>
              <a:rPr lang="el">
                <a:hlinkClick r:id="rId3"/>
              </a:rPr>
              <a:t>Η αγάπη ενός γονέα</a:t>
            </a:r>
            <a:endParaRPr lang="nb-NO"/>
          </a:p>
        </p:txBody>
      </p:sp>
      <p:sp>
        <p:nvSpPr>
          <p:cNvPr id="3" name="Content Placeholder 2">
            <a:extLst>
              <a:ext uri="{FF2B5EF4-FFF2-40B4-BE49-F238E27FC236}">
                <a16:creationId xmlns:a16="http://schemas.microsoft.com/office/drawing/2014/main" id="{E2E24D98-AF8B-41B5-8204-45A6FFD25E0D}"/>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B10025B-6180-42A1-B088-42B6467AA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12" y="1915624"/>
            <a:ext cx="12373138" cy="5875828"/>
          </a:xfrm>
          <a:prstGeom prst="rect">
            <a:avLst/>
          </a:prstGeom>
        </p:spPr>
      </p:pic>
      <p:pic>
        <p:nvPicPr>
          <p:cNvPr id="7" name="Picture 6">
            <a:extLst>
              <a:ext uri="{FF2B5EF4-FFF2-40B4-BE49-F238E27FC236}">
                <a16:creationId xmlns:a16="http://schemas.microsoft.com/office/drawing/2014/main" id="{BEDF45F8-0C2C-4ED0-9770-0C50076B98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1528" y="2524225"/>
            <a:ext cx="12428874" cy="3865920"/>
          </a:xfrm>
          <a:prstGeom prst="rect">
            <a:avLst/>
          </a:prstGeom>
        </p:spPr>
      </p:pic>
      <p:pic>
        <p:nvPicPr>
          <p:cNvPr id="9" name="Picture 8">
            <a:extLst>
              <a:ext uri="{FF2B5EF4-FFF2-40B4-BE49-F238E27FC236}">
                <a16:creationId xmlns:a16="http://schemas.microsoft.com/office/drawing/2014/main" id="{18288C6D-E3B2-4304-94B1-48DC19A777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7451" y="438153"/>
            <a:ext cx="12442992" cy="4668856"/>
          </a:xfrm>
          <a:prstGeom prst="rect">
            <a:avLst/>
          </a:prstGeom>
        </p:spPr>
      </p:pic>
      <p:pic>
        <p:nvPicPr>
          <p:cNvPr id="11" name="Picture 10">
            <a:extLst>
              <a:ext uri="{FF2B5EF4-FFF2-40B4-BE49-F238E27FC236}">
                <a16:creationId xmlns:a16="http://schemas.microsoft.com/office/drawing/2014/main" id="{183ED6BF-9E89-4DF2-B619-3C73740F19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6F65AC2D-9A2A-4043-8297-2D6F94DE54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B993866A-654B-41E6-AB99-0ECA85F925B0}"/>
              </a:ext>
            </a:extLst>
          </p:cNvPr>
          <p:cNvPicPr>
            <a:picLocks noChangeAspect="1"/>
          </p:cNvPicPr>
          <p:nvPr/>
        </p:nvPicPr>
        <p:blipFill>
          <a:blip r:embed="rId9"/>
          <a:stretch>
            <a:fillRect/>
          </a:stretch>
        </p:blipFill>
        <p:spPr>
          <a:xfrm>
            <a:off x="1027823" y="1203555"/>
            <a:ext cx="12574756" cy="5822492"/>
          </a:xfrm>
          <a:prstGeom prst="rect">
            <a:avLst/>
          </a:prstGeom>
        </p:spPr>
      </p:pic>
    </p:spTree>
    <p:custDataLst>
      <p:tags r:id="rId1"/>
    </p:custDataLst>
    <p:extLst>
      <p:ext uri="{BB962C8B-B14F-4D97-AF65-F5344CB8AC3E}">
        <p14:creationId xmlns:p14="http://schemas.microsoft.com/office/powerpoint/2010/main" val="129315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6" name="Picture 5">
            <a:extLst>
              <a:ext uri="{FF2B5EF4-FFF2-40B4-BE49-F238E27FC236}">
                <a16:creationId xmlns:a16="http://schemas.microsoft.com/office/drawing/2014/main" id="{54B4F77F-0E8C-4B5F-86F4-AADC49A1A917}"/>
              </a:ext>
            </a:extLst>
          </p:cNvPr>
          <p:cNvPicPr>
            <a:picLocks noChangeAspect="1"/>
          </p:cNvPicPr>
          <p:nvPr/>
        </p:nvPicPr>
        <p:blipFill>
          <a:blip r:embed="rId3"/>
          <a:srcRect l="6342" r="29302" b="9092"/>
          <a:stretch/>
        </p:blipFill>
        <p:spPr>
          <a:xfrm>
            <a:off x="4226962" y="12"/>
            <a:ext cx="10403438" cy="8229588"/>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707921" cy="82296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le 1">
            <a:extLst>
              <a:ext uri="{FF2B5EF4-FFF2-40B4-BE49-F238E27FC236}">
                <a16:creationId xmlns:a16="http://schemas.microsoft.com/office/drawing/2014/main" id="{7CD542B3-2D6D-AE80-6ACD-23E42766BF50}"/>
              </a:ext>
            </a:extLst>
          </p:cNvPr>
          <p:cNvSpPr>
            <a:spLocks noGrp="1"/>
          </p:cNvSpPr>
          <p:nvPr>
            <p:ph type="title"/>
          </p:nvPr>
        </p:nvSpPr>
        <p:spPr>
          <a:xfrm>
            <a:off x="445313" y="1393546"/>
            <a:ext cx="4125773" cy="1349654"/>
          </a:xfrm>
        </p:spPr>
        <p:txBody>
          <a:bodyPr anchor="b">
            <a:normAutofit/>
          </a:bodyPr>
          <a:lstStyle/>
          <a:p>
            <a:r>
              <a:rPr lang="el" sz="3360">
                <a:solidFill>
                  <a:schemeClr val="bg1"/>
                </a:solidFill>
              </a:rPr>
              <a:t>Τύποι DF</a:t>
            </a:r>
            <a:endParaRPr lang="en-GB" sz="3360">
              <a:solidFill>
                <a:schemeClr val="bg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3961181" cy="10973"/>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F005660-D10B-7787-6992-11AE473B21CB}"/>
              </a:ext>
            </a:extLst>
          </p:cNvPr>
          <p:cNvSpPr>
            <a:spLocks noGrp="1"/>
          </p:cNvSpPr>
          <p:nvPr>
            <p:ph idx="1"/>
          </p:nvPr>
        </p:nvSpPr>
        <p:spPr>
          <a:xfrm>
            <a:off x="445313" y="3261665"/>
            <a:ext cx="4126687" cy="3848710"/>
          </a:xfrm>
        </p:spPr>
        <p:txBody>
          <a:bodyPr anchor="t">
            <a:normAutofit fontScale="92500"/>
          </a:bodyPr>
          <a:lstStyle/>
          <a:p>
            <a:pPr marL="617220" indent="-617220">
              <a:buFont typeface="+mj-lt"/>
              <a:buAutoNum type="arabicPeriod"/>
            </a:pPr>
            <a:r>
              <a:rPr lang="el" sz="1440">
                <a:solidFill>
                  <a:schemeClr val="bg1"/>
                </a:solidFill>
              </a:rPr>
              <a:t>Ανταλλαγή προσώπων/ταυτοτήτων, </a:t>
            </a:r>
          </a:p>
          <a:p>
            <a:pPr marL="617220" indent="-617220">
              <a:buFont typeface="+mj-lt"/>
              <a:buAutoNum type="arabicPeriod"/>
            </a:pPr>
            <a:r>
              <a:rPr lang="el" sz="1440">
                <a:solidFill>
                  <a:schemeClr val="bg1"/>
                </a:solidFill>
              </a:rPr>
              <a:t>Αναπαράσταση προσώπου/μαριονέτα, </a:t>
            </a:r>
          </a:p>
          <a:p>
            <a:pPr marL="617220" indent="-617220">
              <a:buFont typeface="+mj-lt"/>
              <a:buAutoNum type="arabicPeriod"/>
            </a:pPr>
            <a:r>
              <a:rPr lang="el" sz="1440">
                <a:solidFill>
                  <a:schemeClr val="bg1"/>
                </a:solidFill>
              </a:rPr>
              <a:t>Συγχρονισμός χειλιών, </a:t>
            </a:r>
          </a:p>
          <a:p>
            <a:pPr marL="617220" indent="-617220">
              <a:buFont typeface="+mj-lt"/>
              <a:buAutoNum type="arabicPeriod"/>
            </a:pPr>
            <a:r>
              <a:rPr lang="el" sz="1440">
                <a:solidFill>
                  <a:schemeClr val="bg1"/>
                </a:solidFill>
              </a:rPr>
              <a:t>Χειρισμός χαρακτηριστικών προσώπου και </a:t>
            </a:r>
          </a:p>
          <a:p>
            <a:pPr marL="617220" indent="-617220">
              <a:buFont typeface="+mj-lt"/>
              <a:buAutoNum type="arabicPeriod"/>
            </a:pPr>
            <a:r>
              <a:rPr lang="el" sz="1440">
                <a:solidFill>
                  <a:schemeClr val="bg1"/>
                </a:solidFill>
              </a:rPr>
              <a:t>Σύνθεση ολόκληρου προσώπου (Masood et al., 2021) που μπορεί να χωριστεί σε δύο κύριες κατηγορίες μεθόδων χειραγώγησης προσώπου (Zollhöfer et al., 2018): </a:t>
            </a:r>
          </a:p>
          <a:p>
            <a:pPr marL="1097280" lvl="1" indent="-548640">
              <a:buFont typeface="+mj-lt"/>
              <a:buAutoNum type="arabicPeriod"/>
            </a:pPr>
            <a:r>
              <a:rPr lang="el" sz="1440">
                <a:solidFill>
                  <a:schemeClr val="bg1"/>
                </a:solidFill>
              </a:rPr>
              <a:t>1) χειραγώγηση της έκφρασης του προσώπου και </a:t>
            </a:r>
          </a:p>
          <a:p>
            <a:pPr marL="1097280" lvl="1" indent="-548640">
              <a:buFont typeface="+mj-lt"/>
              <a:buAutoNum type="arabicPeriod"/>
            </a:pPr>
            <a:r>
              <a:rPr lang="el" sz="1440">
                <a:solidFill>
                  <a:schemeClr val="bg1"/>
                </a:solidFill>
              </a:rPr>
              <a:t>2) χειραγώγηση ταυτότητας προσώπου. Δυσλειτουργίες και μικρά λάθη σε άψογες βαθιές απομιμήσεις, όπως οι ασύγχρονες κινήσεις των χειλιών, μπορούν να αποκαλύψουν την αυθεντικότητα. </a:t>
            </a:r>
          </a:p>
        </p:txBody>
      </p:sp>
      <p:grpSp>
        <p:nvGrpSpPr>
          <p:cNvPr id="4" name="Group 3">
            <a:extLst>
              <a:ext uri="{FF2B5EF4-FFF2-40B4-BE49-F238E27FC236}">
                <a16:creationId xmlns:a16="http://schemas.microsoft.com/office/drawing/2014/main" id="{AAF4D599-2D84-3CC1-411D-EF4D59D9AC9A}"/>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973F45ED-8106-F232-2C48-5AA25D2AC5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1E76BB0-B167-EA6E-94C1-5829EFF4E7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7474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5FEB-0A2B-6A1A-751B-64B08FDC6F2A}"/>
              </a:ext>
            </a:extLst>
          </p:cNvPr>
          <p:cNvSpPr>
            <a:spLocks noGrp="1"/>
          </p:cNvSpPr>
          <p:nvPr>
            <p:ph type="title"/>
          </p:nvPr>
        </p:nvSpPr>
        <p:spPr/>
        <p:txBody>
          <a:bodyPr/>
          <a:lstStyle/>
          <a:p>
            <a:r>
              <a:rPr lang="el"/>
              <a:t>Πηγαίνετε να δείτε το βίντεο</a:t>
            </a:r>
            <a:endParaRPr lang="en-GB"/>
          </a:p>
        </p:txBody>
      </p:sp>
      <p:pic>
        <p:nvPicPr>
          <p:cNvPr id="6" name="Online Media 5" title="Can you spot the deepfake? How AI is threatening elections">
            <a:hlinkClick r:id="" action="ppaction://media"/>
            <a:extLst>
              <a:ext uri="{FF2B5EF4-FFF2-40B4-BE49-F238E27FC236}">
                <a16:creationId xmlns:a16="http://schemas.microsoft.com/office/drawing/2014/main" id="{83DBDCD1-9529-EC91-02F9-EA00A6821D11}"/>
              </a:ext>
            </a:extLst>
          </p:cNvPr>
          <p:cNvPicPr>
            <a:picLocks noGrp="1" noRot="1" noChangeAspect="1"/>
          </p:cNvPicPr>
          <p:nvPr>
            <p:ph idx="1"/>
            <a:videoFile r:link="rId2"/>
          </p:nvPr>
        </p:nvPicPr>
        <p:blipFill>
          <a:blip r:embed="rId5"/>
          <a:stretch>
            <a:fillRect/>
          </a:stretch>
        </p:blipFill>
        <p:spPr>
          <a:xfrm>
            <a:off x="2119330" y="1507375"/>
            <a:ext cx="10391740" cy="5871730"/>
          </a:xfrm>
          <a:prstGeom prst="rect">
            <a:avLst/>
          </a:prstGeom>
        </p:spPr>
      </p:pic>
    </p:spTree>
    <p:custDataLst>
      <p:tags r:id="rId1"/>
    </p:custDataLst>
    <p:extLst>
      <p:ext uri="{BB962C8B-B14F-4D97-AF65-F5344CB8AC3E}">
        <p14:creationId xmlns:p14="http://schemas.microsoft.com/office/powerpoint/2010/main" val="5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6743" objId="6"/>
        <p14:pauseEvt time="18001" objId="6"/>
        <p14:stopEvt time="18001" objId="6"/>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074" name="Picture 2">
            <a:extLst>
              <a:ext uri="{FF2B5EF4-FFF2-40B4-BE49-F238E27FC236}">
                <a16:creationId xmlns:a16="http://schemas.microsoft.com/office/drawing/2014/main" id="{7AFE4FC7-C620-E565-BDC7-41C43D14B534}"/>
              </a:ext>
            </a:extLst>
          </p:cNvPr>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l="5931" r="5181"/>
          <a:stretch/>
        </p:blipFill>
        <p:spPr bwMode="auto">
          <a:xfrm>
            <a:off x="24" y="12"/>
            <a:ext cx="14630376" cy="822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D4CFA3-25BB-F930-D012-2EBB0FA03036}"/>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fontScale="90000"/>
          </a:bodyPr>
          <a:lstStyle/>
          <a:p>
            <a:pPr>
              <a:spcBef>
                <a:spcPct val="0"/>
              </a:spcBef>
            </a:pPr>
            <a:r>
              <a:rPr lang="el">
                <a:solidFill>
                  <a:srgbClr val="FFFFFF"/>
                </a:solidFill>
              </a:rPr>
              <a:t>Τα Deepfakes είναι ανησυχητικά για διάφορους λόγους:</a:t>
            </a:r>
            <a:br>
              <a:rPr lang="en-US">
                <a:solidFill>
                  <a:srgbClr val="FFFFFF"/>
                </a:solidFill>
              </a:rPr>
            </a:br>
            <a:endParaRPr lang="en-US">
              <a:solidFill>
                <a:srgbClr val="FFFFFF"/>
              </a:solidFill>
            </a:endParaRPr>
          </a:p>
        </p:txBody>
      </p:sp>
      <p:sp>
        <p:nvSpPr>
          <p:cNvPr id="3" name="Text Placeholder 2">
            <a:extLst>
              <a:ext uri="{FF2B5EF4-FFF2-40B4-BE49-F238E27FC236}">
                <a16:creationId xmlns:a16="http://schemas.microsoft.com/office/drawing/2014/main" id="{81D472F8-944F-972B-B4C4-97EED7FC943A}"/>
              </a:ext>
            </a:extLst>
          </p:cNvPr>
          <p:cNvSpPr>
            <a:spLocks noGrp="1"/>
          </p:cNvSpPr>
          <p:nvPr>
            <p:ph type="body" idx="1"/>
          </p:nvPr>
        </p:nvSpPr>
        <p:spPr>
          <a:xfrm>
            <a:off x="1005840" y="1529542"/>
            <a:ext cx="12618720" cy="6700045"/>
          </a:xfrm>
        </p:spPr>
        <p:txBody>
          <a:bodyPr spcFirstLastPara="1" vert="horz" wrap="square" lIns="109728" tIns="54864" rIns="109728" bIns="54864" rtlCol="0" anchor="t" anchorCtr="0">
            <a:normAutofit fontScale="92500" lnSpcReduction="20000"/>
          </a:bodyPr>
          <a:lstStyle/>
          <a:p>
            <a:pPr marL="457182" indent="0">
              <a:spcAft>
                <a:spcPts val="720"/>
              </a:spcAft>
              <a:buNone/>
            </a:pPr>
            <a:r>
              <a:rPr lang="el" sz="2400">
                <a:solidFill>
                  <a:srgbClr val="FFFFFF"/>
                </a:solidFill>
              </a:rPr>
              <a:t>Παραπληροφόρηση και χειραγώγηση:</a:t>
            </a:r>
          </a:p>
          <a:p>
            <a:pPr lvl="1" indent="-274320">
              <a:spcAft>
                <a:spcPts val="720"/>
              </a:spcAft>
              <a:buFont typeface="Arial" panose="020B0604020202020204" pitchFamily="34" charset="0"/>
              <a:buChar char="•"/>
            </a:pPr>
            <a:r>
              <a:rPr lang="el" sz="1920">
                <a:solidFill>
                  <a:srgbClr val="FFFFFF"/>
                </a:solidFill>
              </a:rPr>
              <a:t>Τα Deepfakes μπορούν να δημιουργήσουν εξαιρετικά ρεαλιστικά αλλά εξ ολοκλήρου κατασκευασμένα βίντεο ή εικόνες δημόσιων προσώπων, διασημοτήτων ή οποιουδήποτε, κάνοντάς τους να φαίνονται ότι λένε ή κάνουν πράγματα που δεν έκαναν ποτέ στην πραγματικότητα. Αυτό μπορεί να χρησιμοποιηθεί κακόβουλα για τη διάδοση παραπληροφόρησης, δυσφήμισης ή προπαγάνδας.</a:t>
            </a:r>
          </a:p>
          <a:p>
            <a:pPr marL="457182" indent="0">
              <a:spcAft>
                <a:spcPts val="720"/>
              </a:spcAft>
              <a:buNone/>
            </a:pPr>
            <a:endParaRPr lang="en-US" sz="2400">
              <a:solidFill>
                <a:srgbClr val="FFFFFF"/>
              </a:solidFill>
            </a:endParaRPr>
          </a:p>
          <a:p>
            <a:pPr marL="457182" indent="0">
              <a:spcAft>
                <a:spcPts val="720"/>
              </a:spcAft>
              <a:buNone/>
            </a:pPr>
            <a:r>
              <a:rPr lang="el" sz="2400">
                <a:solidFill>
                  <a:srgbClr val="FFFFFF"/>
                </a:solidFill>
              </a:rPr>
              <a:t>Διάβρωση της εμπιστοσύνης: </a:t>
            </a:r>
          </a:p>
          <a:p>
            <a:pPr lvl="1" indent="-274320">
              <a:spcAft>
                <a:spcPts val="720"/>
              </a:spcAft>
              <a:buFont typeface="Arial" panose="020B0604020202020204" pitchFamily="34" charset="0"/>
              <a:buChar char="•"/>
            </a:pPr>
            <a:r>
              <a:rPr lang="el" sz="1920">
                <a:solidFill>
                  <a:srgbClr val="FFFFFF"/>
                </a:solidFill>
              </a:rPr>
              <a:t>Η αυξανόμενη επικράτηση και η πολυπλοκότητα των deepfakes μπορεί να υπονομεύσει την εμπιστοσύνη του κοινού στα ψηφιακά μέσα και τις διαδικτυακές πληροφορίες. Γίνεται πιο δύσκολο να γίνει διάκριση μεταξύ αληθινού και ψεύτικου, κάτι που μπορεί να έχει σοβαρές επιπτώσεις στη δημοσιογραφία, την πολιτική και τον δημόσιο λόγο.</a:t>
            </a:r>
          </a:p>
          <a:p>
            <a:pPr marL="457182" indent="0">
              <a:spcAft>
                <a:spcPts val="720"/>
              </a:spcAft>
              <a:buNone/>
            </a:pPr>
            <a:endParaRPr lang="en-US" sz="2400">
              <a:solidFill>
                <a:srgbClr val="FFFFFF"/>
              </a:solidFill>
            </a:endParaRPr>
          </a:p>
          <a:p>
            <a:pPr marL="457182" indent="0">
              <a:spcAft>
                <a:spcPts val="720"/>
              </a:spcAft>
              <a:buNone/>
            </a:pPr>
            <a:r>
              <a:rPr lang="el" sz="2400">
                <a:solidFill>
                  <a:srgbClr val="FFFFFF"/>
                </a:solidFill>
              </a:rPr>
              <a:t>Παραβίαση του απορρήτου και της συναίνεσης: </a:t>
            </a:r>
          </a:p>
          <a:p>
            <a:pPr lvl="1" indent="-274320">
              <a:spcAft>
                <a:spcPts val="720"/>
              </a:spcAft>
              <a:buFont typeface="Arial" panose="020B0604020202020204" pitchFamily="34" charset="0"/>
              <a:buChar char="•"/>
            </a:pPr>
            <a:r>
              <a:rPr lang="el" sz="1920">
                <a:solidFill>
                  <a:srgbClr val="FFFFFF"/>
                </a:solidFill>
              </a:rPr>
              <a:t>Τα Deepfakes μπορούν να χρησιμοποιηθούν για τη δημιουργία μη συναινετικού ρητού ή οικείου περιεχομένου, το οποίο είναι μια μορφή σεξουαλικής κακοποίησης που βασίζεται σε εικόνες και παραβίαση του απορρήτου.</a:t>
            </a:r>
          </a:p>
          <a:p>
            <a:pPr marL="457182" indent="0">
              <a:spcAft>
                <a:spcPts val="720"/>
              </a:spcAft>
              <a:buNone/>
            </a:pPr>
            <a:endParaRPr lang="en-US" sz="2400">
              <a:solidFill>
                <a:srgbClr val="FFFFFF"/>
              </a:solidFill>
            </a:endParaRPr>
          </a:p>
          <a:p>
            <a:pPr marL="457182" indent="0">
              <a:spcAft>
                <a:spcPts val="720"/>
              </a:spcAft>
              <a:buNone/>
            </a:pPr>
            <a:r>
              <a:rPr lang="el" sz="2400">
                <a:solidFill>
                  <a:srgbClr val="FFFFFF"/>
                </a:solidFill>
              </a:rPr>
              <a:t>Δυνατότητα εκμετάλλευσης: </a:t>
            </a:r>
          </a:p>
          <a:p>
            <a:pPr lvl="1" indent="-274320">
              <a:spcAft>
                <a:spcPts val="720"/>
              </a:spcAft>
              <a:buFont typeface="Arial" panose="020B0604020202020204" pitchFamily="34" charset="0"/>
              <a:buChar char="•"/>
            </a:pPr>
            <a:r>
              <a:rPr lang="el" sz="1920">
                <a:solidFill>
                  <a:srgbClr val="FFFFFF"/>
                </a:solidFill>
              </a:rPr>
              <a:t>Τα Deepfakes θα μπορούσαν να αξιοποιηθούν για οικονομικό όφελος, όπως η δημιουργία ψεύτικων εγκρίσεων ή διαφημίσεων, ή για πολιτική χειραγώγηση και έγκλημα στον κυβερνοχώρο.</a:t>
            </a:r>
          </a:p>
          <a:p>
            <a:pPr marL="457182" indent="0">
              <a:spcAft>
                <a:spcPts val="720"/>
              </a:spcAft>
              <a:buNone/>
            </a:pPr>
            <a:endParaRPr lang="en-US" sz="2400">
              <a:solidFill>
                <a:srgbClr val="FFFFFF"/>
              </a:solidFill>
            </a:endParaRPr>
          </a:p>
          <a:p>
            <a:pPr marL="457182" indent="0">
              <a:spcAft>
                <a:spcPts val="720"/>
              </a:spcAft>
              <a:buNone/>
            </a:pPr>
            <a:r>
              <a:rPr lang="el" sz="2400">
                <a:solidFill>
                  <a:srgbClr val="FFFFFF"/>
                </a:solidFill>
              </a:rPr>
              <a:t>Ηθικές και νομικές ανησυχίες: </a:t>
            </a:r>
          </a:p>
          <a:p>
            <a:pPr lvl="1" indent="-274320">
              <a:spcAft>
                <a:spcPts val="720"/>
              </a:spcAft>
              <a:buFont typeface="Arial" panose="020B0604020202020204" pitchFamily="34" charset="0"/>
              <a:buChar char="•"/>
            </a:pPr>
            <a:r>
              <a:rPr lang="el" sz="1920">
                <a:solidFill>
                  <a:srgbClr val="FFFFFF"/>
                </a:solidFill>
              </a:rPr>
              <a:t>Η δημιουργία και η διανομή deepfakes εγείρει περίπλοκα ηθικά και νομικά ερωτήματα γύρω από ζητήματα όπως η ελευθερία της έκφρασης, η δυσφήμιση και τα δικαιώματα πνευματικής ιδιοκτησίας.</a:t>
            </a:r>
          </a:p>
        </p:txBody>
      </p:sp>
      <p:grpSp>
        <p:nvGrpSpPr>
          <p:cNvPr id="4" name="Group 3">
            <a:extLst>
              <a:ext uri="{FF2B5EF4-FFF2-40B4-BE49-F238E27FC236}">
                <a16:creationId xmlns:a16="http://schemas.microsoft.com/office/drawing/2014/main" id="{8EE0AA6D-CCFD-97B7-B3A1-FBC5159929B3}"/>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F344EE9-E82C-7FB3-DCFC-52D8E498DB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C19BDBB-9C06-1B6B-DAD9-1AF7884C5F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592349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down)">
                                      <p:cBhvr>
                                        <p:cTn id="39" dur="500"/>
                                        <p:tgtEl>
                                          <p:spTgt spid="3">
                                            <p:txEl>
                                              <p:pRg st="12" end="12"/>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B43-24FC-48B0-AE2C-208C26EC057B}"/>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3AA94FB5-1B33-4351-91C7-4C38D0BDD814}"/>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A7763D-90F1-4B69-A16D-384339F702BD}"/>
              </a:ext>
            </a:extLst>
          </p:cNvPr>
          <p:cNvPicPr>
            <a:picLocks noChangeAspect="1"/>
          </p:cNvPicPr>
          <p:nvPr/>
        </p:nvPicPr>
        <p:blipFill>
          <a:blip r:embed="rId3"/>
          <a:stretch>
            <a:fillRect/>
          </a:stretch>
        </p:blipFill>
        <p:spPr>
          <a:xfrm>
            <a:off x="2" y="154563"/>
            <a:ext cx="11888860" cy="6035881"/>
          </a:xfrm>
          <a:prstGeom prst="rect">
            <a:avLst/>
          </a:prstGeom>
        </p:spPr>
      </p:pic>
      <p:pic>
        <p:nvPicPr>
          <p:cNvPr id="7" name="Picture 6">
            <a:extLst>
              <a:ext uri="{FF2B5EF4-FFF2-40B4-BE49-F238E27FC236}">
                <a16:creationId xmlns:a16="http://schemas.microsoft.com/office/drawing/2014/main" id="{D0F45266-7829-4451-9BD2-1886A10006F6}"/>
              </a:ext>
            </a:extLst>
          </p:cNvPr>
          <p:cNvPicPr>
            <a:picLocks noChangeAspect="1"/>
          </p:cNvPicPr>
          <p:nvPr/>
        </p:nvPicPr>
        <p:blipFill>
          <a:blip r:embed="rId4"/>
          <a:stretch>
            <a:fillRect/>
          </a:stretch>
        </p:blipFill>
        <p:spPr>
          <a:xfrm>
            <a:off x="899147" y="1387009"/>
            <a:ext cx="11995554" cy="3124637"/>
          </a:xfrm>
          <a:prstGeom prst="rect">
            <a:avLst/>
          </a:prstGeom>
        </p:spPr>
      </p:pic>
      <p:pic>
        <p:nvPicPr>
          <p:cNvPr id="9" name="Picture 8">
            <a:extLst>
              <a:ext uri="{FF2B5EF4-FFF2-40B4-BE49-F238E27FC236}">
                <a16:creationId xmlns:a16="http://schemas.microsoft.com/office/drawing/2014/main" id="{EFE94BB7-0814-4E46-AAED-52140C153E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5240" y="701115"/>
            <a:ext cx="8351377" cy="7621064"/>
          </a:xfrm>
          <a:prstGeom prst="rect">
            <a:avLst/>
          </a:prstGeom>
        </p:spPr>
      </p:pic>
    </p:spTree>
    <p:custDataLst>
      <p:tags r:id="rId1"/>
    </p:custDataLst>
    <p:extLst>
      <p:ext uri="{BB962C8B-B14F-4D97-AF65-F5344CB8AC3E}">
        <p14:creationId xmlns:p14="http://schemas.microsoft.com/office/powerpoint/2010/main" val="2389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5FDB9F-E9B3-4433-B01C-D3F95561EA24}"/>
              </a:ext>
            </a:extLst>
          </p:cNvPr>
          <p:cNvPicPr>
            <a:picLocks noChangeAspect="1"/>
          </p:cNvPicPr>
          <p:nvPr/>
        </p:nvPicPr>
        <p:blipFill>
          <a:blip r:embed="rId3"/>
          <a:stretch>
            <a:fillRect/>
          </a:stretch>
        </p:blipFill>
        <p:spPr>
          <a:xfrm>
            <a:off x="291465" y="177165"/>
            <a:ext cx="2503170" cy="742950"/>
          </a:xfrm>
          <a:prstGeom prst="rect">
            <a:avLst/>
          </a:prstGeom>
        </p:spPr>
      </p:pic>
      <p:pic>
        <p:nvPicPr>
          <p:cNvPr id="4098" name="Picture 2" descr="https://img.washingtonpost.com/rf/image_1484w/2010-2019/WashingtonPost/2016/11/25/Editorial-Opinion/Images/Merlin_179704-YYBE.jpg?uuid=QeX9mrNUEeaGFlKxV4et0A">
            <a:extLst>
              <a:ext uri="{FF2B5EF4-FFF2-40B4-BE49-F238E27FC236}">
                <a16:creationId xmlns:a16="http://schemas.microsoft.com/office/drawing/2014/main" id="{75BBAD48-C1E6-4A07-8912-2019514B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4" y="1176004"/>
            <a:ext cx="5181600" cy="6424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DB1CD70-96A9-4D10-83D1-61EC7C6E39D0}"/>
              </a:ext>
            </a:extLst>
          </p:cNvPr>
          <p:cNvSpPr txBox="1"/>
          <p:nvPr/>
        </p:nvSpPr>
        <p:spPr>
          <a:xfrm>
            <a:off x="2606040" y="7635240"/>
            <a:ext cx="3134704" cy="424732"/>
          </a:xfrm>
          <a:prstGeom prst="rect">
            <a:avLst/>
          </a:prstGeom>
          <a:noFill/>
        </p:spPr>
        <p:txBody>
          <a:bodyPr wrap="none" rtlCol="0">
            <a:spAutoFit/>
          </a:bodyPr>
          <a:lstStyle/>
          <a:p>
            <a:pPr defTabSz="1097280"/>
            <a:r>
              <a:rPr lang="el" sz="2160">
                <a:solidFill>
                  <a:prstClr val="black"/>
                </a:solidFill>
                <a:latin typeface="Aptos" panose="02110004020202020204"/>
              </a:rPr>
              <a:t>Βενιαμίν Φραγκλίνος (1762)</a:t>
            </a:r>
          </a:p>
        </p:txBody>
      </p:sp>
      <p:sp>
        <p:nvSpPr>
          <p:cNvPr id="6" name="Textfeld 5">
            <a:extLst>
              <a:ext uri="{FF2B5EF4-FFF2-40B4-BE49-F238E27FC236}">
                <a16:creationId xmlns:a16="http://schemas.microsoft.com/office/drawing/2014/main" id="{8E2E6888-65D5-45ED-B04E-9700703029F7}"/>
              </a:ext>
            </a:extLst>
          </p:cNvPr>
          <p:cNvSpPr txBox="1"/>
          <p:nvPr/>
        </p:nvSpPr>
        <p:spPr>
          <a:xfrm>
            <a:off x="5740744" y="873520"/>
            <a:ext cx="7978140" cy="1421928"/>
          </a:xfrm>
          <a:prstGeom prst="rect">
            <a:avLst/>
          </a:prstGeom>
          <a:noFill/>
        </p:spPr>
        <p:txBody>
          <a:bodyPr wrap="square" rtlCol="0">
            <a:spAutoFit/>
          </a:bodyPr>
          <a:lstStyle/>
          <a:p>
            <a:pPr defTabSz="1097280"/>
            <a:r>
              <a:rPr lang="el" sz="2160" dirty="0">
                <a:solidFill>
                  <a:prstClr val="black"/>
                </a:solidFill>
                <a:latin typeface="Aptos" panose="02110004020202020204"/>
              </a:rPr>
              <a:t>Το 1782, ο Βενιαμίν Φραγκλίνος τύπωσε ένα ψεύτικο τεύχος μιας πραγματικής εφημερίδας στη Βοστώνη και ανέφερε ότι οι βρετανικές δυνάμεις είχαν προσλάβει ιθαγενείς Αμερικανούς για να σκοτώσουν και να αποκεφαλίσουν Αμερικανούς στρατιώτες, γυναίκες και παιδιά, με στόχο να πιέσουν για την ανεξαρτησία της Αμερικής.</a:t>
            </a:r>
          </a:p>
        </p:txBody>
      </p:sp>
      <p:pic>
        <p:nvPicPr>
          <p:cNvPr id="4100" name="Picture 4" descr="Πόλεμος των Κόσμων - Ο εχθρός είμαστε εμείς; - Γουίλμπανκς, Σμιθ &amp; Τόμας">
            <a:extLst>
              <a:ext uri="{FF2B5EF4-FFF2-40B4-BE49-F238E27FC236}">
                <a16:creationId xmlns:a16="http://schemas.microsoft.com/office/drawing/2014/main" id="{E5A9363C-4BB2-4D9C-B5E7-D3A568596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336" y="3108317"/>
            <a:ext cx="5349240" cy="2973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ar of the Worlds (η αρχική μετάδοση του 1938) - single από τον Orson Welles | Το Spotify">
            <a:extLst>
              <a:ext uri="{FF2B5EF4-FFF2-40B4-BE49-F238E27FC236}">
                <a16:creationId xmlns:a16="http://schemas.microsoft.com/office/drawing/2014/main" id="{E48BAA1D-FC70-4CF5-8C6C-0B400C124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728" y="5105153"/>
            <a:ext cx="2973286" cy="297328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E36C73AA-CFE7-423F-8E97-D25511292F31}"/>
              </a:ext>
            </a:extLst>
          </p:cNvPr>
          <p:cNvCxnSpPr/>
          <p:nvPr/>
        </p:nvCxnSpPr>
        <p:spPr>
          <a:xfrm flipV="1">
            <a:off x="6217920" y="3051811"/>
            <a:ext cx="0" cy="5026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7D88DDE1-B526-49B0-A293-9E2A7B8DF38D}"/>
              </a:ext>
            </a:extLst>
          </p:cNvPr>
          <p:cNvCxnSpPr/>
          <p:nvPr/>
        </p:nvCxnSpPr>
        <p:spPr>
          <a:xfrm>
            <a:off x="6229351" y="3040380"/>
            <a:ext cx="8035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8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06A0-DE83-8FC2-587F-B8DB2FB2728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5A7757-4D9C-4633-8EC6-C1ECA0DBB8F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087F39C-4F53-7ECB-F737-D52C6FCF10B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60</a:t>
            </a:fld>
            <a:endParaRPr lang="nb-NO">
              <a:solidFill>
                <a:prstClr val="black">
                  <a:tint val="82000"/>
                </a:prstClr>
              </a:solidFill>
              <a:latin typeface="Aptos" panose="02110004020202020204"/>
            </a:endParaRPr>
          </a:p>
        </p:txBody>
      </p:sp>
      <p:pic>
        <p:nvPicPr>
          <p:cNvPr id="6" name="Picture 5">
            <a:extLst>
              <a:ext uri="{FF2B5EF4-FFF2-40B4-BE49-F238E27FC236}">
                <a16:creationId xmlns:a16="http://schemas.microsoft.com/office/drawing/2014/main" id="{ECA3B7EF-14D5-6E2E-6A76-8B4B6E3C25B7}"/>
              </a:ext>
            </a:extLst>
          </p:cNvPr>
          <p:cNvPicPr>
            <a:picLocks noChangeAspect="1"/>
          </p:cNvPicPr>
          <p:nvPr/>
        </p:nvPicPr>
        <p:blipFill>
          <a:blip r:embed="rId3"/>
          <a:stretch>
            <a:fillRect/>
          </a:stretch>
        </p:blipFill>
        <p:spPr>
          <a:xfrm>
            <a:off x="810143" y="0"/>
            <a:ext cx="9424363" cy="8229600"/>
          </a:xfrm>
          <a:prstGeom prst="rect">
            <a:avLst/>
          </a:prstGeom>
        </p:spPr>
      </p:pic>
      <p:pic>
        <p:nvPicPr>
          <p:cNvPr id="8" name="Picture 7">
            <a:extLst>
              <a:ext uri="{FF2B5EF4-FFF2-40B4-BE49-F238E27FC236}">
                <a16:creationId xmlns:a16="http://schemas.microsoft.com/office/drawing/2014/main" id="{D21DE899-D6B1-7EA3-254B-DFD184E8D746}"/>
              </a:ext>
            </a:extLst>
          </p:cNvPr>
          <p:cNvPicPr>
            <a:picLocks noChangeAspect="1"/>
          </p:cNvPicPr>
          <p:nvPr/>
        </p:nvPicPr>
        <p:blipFill>
          <a:blip r:embed="rId4"/>
          <a:stretch>
            <a:fillRect/>
          </a:stretch>
        </p:blipFill>
        <p:spPr>
          <a:xfrm>
            <a:off x="2382900" y="1437847"/>
            <a:ext cx="9899741" cy="6408848"/>
          </a:xfrm>
          <a:prstGeom prst="rect">
            <a:avLst/>
          </a:prstGeom>
        </p:spPr>
      </p:pic>
    </p:spTree>
    <p:custDataLst>
      <p:tags r:id="rId1"/>
    </p:custDataLst>
    <p:extLst>
      <p:ext uri="{BB962C8B-B14F-4D97-AF65-F5344CB8AC3E}">
        <p14:creationId xmlns:p14="http://schemas.microsoft.com/office/powerpoint/2010/main" val="146659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9"/>
        <p:cNvGrpSpPr/>
        <p:nvPr/>
      </p:nvGrpSpPr>
      <p:grpSpPr>
        <a:xfrm>
          <a:off x="0" y="0"/>
          <a:ext cx="0" cy="0"/>
          <a:chOff x="0" y="0"/>
          <a:chExt cx="0" cy="0"/>
        </a:xfrm>
      </p:grpSpPr>
      <p:sp>
        <p:nvSpPr>
          <p:cNvPr id="175" name="Rectangle 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793AB27E-DD2C-9587-4CEC-F838D35D87DE}"/>
              </a:ext>
            </a:extLst>
          </p:cNvPr>
          <p:cNvPicPr>
            <a:picLocks noChangeAspect="1"/>
          </p:cNvPicPr>
          <p:nvPr/>
        </p:nvPicPr>
        <p:blipFill>
          <a:blip r:embed="rId4">
            <a:alphaModFix amt="50000"/>
          </a:blip>
          <a:srcRect/>
          <a:stretch/>
        </p:blipFill>
        <p:spPr>
          <a:xfrm>
            <a:off x="24" y="11314"/>
            <a:ext cx="14630376" cy="8229599"/>
          </a:xfrm>
          <a:prstGeom prst="rect">
            <a:avLst/>
          </a:prstGeom>
        </p:spPr>
      </p:pic>
      <p:sp>
        <p:nvSpPr>
          <p:cNvPr id="170" name="Google Shape;170;p28"/>
          <p:cNvSpPr txBox="1">
            <a:spLocks noGrp="1"/>
          </p:cNvSpPr>
          <p:nvPr>
            <p:ph type="title"/>
          </p:nvPr>
        </p:nvSpPr>
        <p:spPr>
          <a:xfrm>
            <a:off x="698269" y="1346835"/>
            <a:ext cx="12857018" cy="5791027"/>
          </a:xfrm>
          <a:prstGeom prst="rect">
            <a:avLst/>
          </a:prstGeom>
        </p:spPr>
        <p:txBody>
          <a:bodyPr spcFirstLastPara="1" vert="horz" wrap="square" lIns="109728" tIns="54864" rIns="109728" bIns="54864" rtlCol="0" anchor="b" anchorCtr="0">
            <a:normAutofit fontScale="90000"/>
          </a:bodyPr>
          <a:lstStyle/>
          <a:p>
            <a:pPr algn="ctr">
              <a:spcBef>
                <a:spcPct val="0"/>
              </a:spcBef>
            </a:pPr>
            <a:r>
              <a:rPr lang="el" sz="3360">
                <a:solidFill>
                  <a:srgbClr val="FFFFFF"/>
                </a:solidFill>
              </a:rPr>
              <a:t>Το DF που βασίζεται σε AI συναντά απροετοίμαστους ανθρώπους, οι οποίοι δεν διαθέτουν τεχνικά εργαλεία για την ανίχνευση DF ή δεν το γνωρίζουν.</a:t>
            </a:r>
          </a:p>
          <a:p>
            <a:pPr algn="ctr">
              <a:spcBef>
                <a:spcPct val="0"/>
              </a:spcBef>
            </a:pPr>
            <a:endParaRPr lang="en-US" sz="3360">
              <a:solidFill>
                <a:srgbClr val="FFFFFF"/>
              </a:solidFill>
            </a:endParaRPr>
          </a:p>
          <a:p>
            <a:pPr algn="ctr">
              <a:spcBef>
                <a:spcPct val="0"/>
              </a:spcBef>
            </a:pPr>
            <a:r>
              <a:rPr lang="el" sz="3360">
                <a:solidFill>
                  <a:srgbClr val="FFFFFF"/>
                </a:solidFill>
              </a:rPr>
              <a:t>Για να σχεδιάσουμε αποτελεσματικές μεθόδους εκπαίδευσης για την αύξηση των δεξιοτήτων αναγνώρισης DF, χρειαζόμαστε μια εμπειρική κατανόηση των λόγων για τις ατομικές διαφορές στις δεξιότητες ανίχνευσης DF.</a:t>
            </a:r>
          </a:p>
          <a:p>
            <a:pPr algn="ctr">
              <a:spcBef>
                <a:spcPct val="0"/>
              </a:spcBef>
            </a:pPr>
            <a:endParaRPr lang="en-US" sz="3360">
              <a:solidFill>
                <a:srgbClr val="FFFFFF"/>
              </a:solidFill>
            </a:endParaRPr>
          </a:p>
          <a:p>
            <a:pPr algn="ctr">
              <a:spcBef>
                <a:spcPct val="0"/>
              </a:spcBef>
            </a:pPr>
            <a:endParaRPr lang="en-US" sz="3360">
              <a:solidFill>
                <a:srgbClr val="FFFFFF"/>
              </a:solidFill>
            </a:endParaRPr>
          </a:p>
          <a:p>
            <a:pPr algn="ctr">
              <a:spcBef>
                <a:spcPct val="0"/>
              </a:spcBef>
            </a:pPr>
            <a:r>
              <a:rPr lang="el" sz="3360">
                <a:solidFill>
                  <a:srgbClr val="FFFFFF"/>
                </a:solidFill>
              </a:rPr>
              <a:t>Το κύριο ερευνητικό μας ερώτημα:</a:t>
            </a:r>
          </a:p>
          <a:p>
            <a:pPr algn="ctr">
              <a:spcBef>
                <a:spcPct val="0"/>
              </a:spcBef>
            </a:pPr>
            <a:r>
              <a:rPr lang="el" sz="3360">
                <a:solidFill>
                  <a:srgbClr val="FFFFFF"/>
                </a:solidFill>
              </a:rPr>
              <a:t>Σχετίζεται η ατομική ικανότητα στη βαθιά ψεύτικη αναγνώριση με τον προσωπικό πολιτικό προσανατολισμό των θεατών;</a:t>
            </a:r>
          </a:p>
          <a:p>
            <a:pPr algn="ctr">
              <a:spcBef>
                <a:spcPct val="0"/>
              </a:spcBef>
            </a:pPr>
            <a:endParaRPr lang="en-US" sz="3360">
              <a:solidFill>
                <a:srgbClr val="FFFFFF"/>
              </a:solidFill>
            </a:endParaRPr>
          </a:p>
          <a:p>
            <a:pPr algn="ctr">
              <a:spcBef>
                <a:spcPct val="0"/>
              </a:spcBef>
            </a:pPr>
            <a:endParaRPr lang="en-US" sz="3360">
              <a:solidFill>
                <a:srgbClr val="FFFFFF"/>
              </a:solidFill>
            </a:endParaRPr>
          </a:p>
        </p:txBody>
      </p:sp>
      <p:grpSp>
        <p:nvGrpSpPr>
          <p:cNvPr id="3" name="Group 2">
            <a:extLst>
              <a:ext uri="{FF2B5EF4-FFF2-40B4-BE49-F238E27FC236}">
                <a16:creationId xmlns:a16="http://schemas.microsoft.com/office/drawing/2014/main" id="{49457B25-09AC-E60C-23C3-4D9722CD74DD}"/>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C683206-5DF6-DB25-E467-3BD79419C8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2988174-F896-CAB3-57C9-54CBBA9478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a:solidFill>
                <a:prstClr val="white"/>
              </a:solidFill>
              <a:latin typeface="Calibri" panose="020F0502020204030204"/>
            </a:endParaRPr>
          </a:p>
        </p:txBody>
      </p:sp>
      <p:pic>
        <p:nvPicPr>
          <p:cNvPr id="3074" name="Picture 2" descr="Μη κερδοσκοπικός οργανισμός παρέχει μειωμένη υποστήριξη στον κυβερνοχώρο για πολιτικές εκστρατείες - Nextgov/FCW">
            <a:extLst>
              <a:ext uri="{FF2B5EF4-FFF2-40B4-BE49-F238E27FC236}">
                <a16:creationId xmlns:a16="http://schemas.microsoft.com/office/drawing/2014/main" id="{C14A3E63-B808-19EB-37AF-5A7D5CD36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3" r="24093" b="1"/>
          <a:stretch/>
        </p:blipFill>
        <p:spPr bwMode="auto">
          <a:xfrm>
            <a:off x="1" y="10"/>
            <a:ext cx="11603570" cy="82295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a:solidFill>
                <a:prstClr val="white"/>
              </a:solidFill>
              <a:latin typeface="Calibri" panose="020F0502020204030204"/>
            </a:endParaRPr>
          </a:p>
        </p:txBody>
      </p:sp>
      <p:sp>
        <p:nvSpPr>
          <p:cNvPr id="175" name="Google Shape;175;p29"/>
          <p:cNvSpPr txBox="1">
            <a:spLocks noGrp="1"/>
          </p:cNvSpPr>
          <p:nvPr>
            <p:ph type="body" idx="1"/>
          </p:nvPr>
        </p:nvSpPr>
        <p:spPr>
          <a:xfrm>
            <a:off x="9037932" y="665019"/>
            <a:ext cx="4586626" cy="6747337"/>
          </a:xfrm>
          <a:prstGeom prst="rect">
            <a:avLst/>
          </a:prstGeom>
        </p:spPr>
        <p:txBody>
          <a:bodyPr spcFirstLastPara="1" vert="horz" wrap="square" lIns="91440" tIns="45720" rIns="91440" bIns="45720" rtlCol="0" anchor="t" anchorCtr="0">
            <a:normAutofit fontScale="85000" lnSpcReduction="20000"/>
          </a:bodyPr>
          <a:lstStyle/>
          <a:p>
            <a:pPr marL="0" indent="-228590" defTabSz="914364">
              <a:spcBef>
                <a:spcPts val="1920"/>
              </a:spcBef>
              <a:buSzPct val="129032"/>
              <a:buFont typeface="Arial" panose="020B0604020202020204" pitchFamily="34" charset="0"/>
              <a:buChar char="•"/>
            </a:pPr>
            <a:endParaRPr lang="en-US" sz="2800"/>
          </a:p>
          <a:p>
            <a:pPr marL="0" indent="0" defTabSz="914364">
              <a:spcBef>
                <a:spcPts val="1920"/>
              </a:spcBef>
              <a:spcAft>
                <a:spcPts val="1920"/>
              </a:spcAft>
              <a:buSzPct val="129032"/>
              <a:buNone/>
            </a:pPr>
            <a:r>
              <a:rPr lang="el" sz="2800" b="1"/>
              <a:t>Η πολιτική ιδεολογία δεν είναι μόνο ένα σύνολο πεποιθήσεων. Τα σύνολα πεποιθήσεων, στάσεων και γνωστικών προτύπων είναι καλωδιωμένα και έχουν νευρωνικούς συσχετισμούς υπεύθυνους για γνωστικές διαδικασίες όπως η προσοχή, οι συναισθηματικές αντιδράσεις σε ορισμένα ερεθίσματα και οι προτεραιότητες (υποκειμενική αξία) ανταγωνιστικών στόχων κ.λπ. Έτσι, είναι λογικό να συμπεράνουμε ότι σταθερά πολιτικο-ψυχολογικά χαρακτηριστικά μπορούν να βρεθούν στην επεξεργασία των αντιληπτικών χαρακτηριστικών του πολιτικά σχετικού περιεχομένου.</a:t>
            </a:r>
          </a:p>
        </p:txBody>
      </p:sp>
      <p:grpSp>
        <p:nvGrpSpPr>
          <p:cNvPr id="2" name="Group 1">
            <a:extLst>
              <a:ext uri="{FF2B5EF4-FFF2-40B4-BE49-F238E27FC236}">
                <a16:creationId xmlns:a16="http://schemas.microsoft.com/office/drawing/2014/main" id="{59DCA4FD-46D4-A25D-DC93-3B7E30F70F07}"/>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EF20F98-9B3B-EA2A-7A44-3D721F6D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5873E-9CA8-12CB-C345-D1B881D2A0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88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Μη κερδοσκοπικός οργανισμός παρέχει μειωμένη υποστήριξη στον κυβερνοχώρο για πολιτικές εκστρατείες - Nextgov/FCW">
            <a:extLst>
              <a:ext uri="{FF2B5EF4-FFF2-40B4-BE49-F238E27FC236}">
                <a16:creationId xmlns:a16="http://schemas.microsoft.com/office/drawing/2014/main" id="{14F96967-0FA1-AFB2-FA89-08E46B20A811}"/>
              </a:ext>
            </a:extLst>
          </p:cNvPr>
          <p:cNvPicPr>
            <a:picLocks noChangeAspect="1" noChangeArrowheads="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a:off x="-38249" y="484910"/>
            <a:ext cx="14668650" cy="7102715"/>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el" sz="3840" b="1">
                <a:solidFill>
                  <a:srgbClr val="4472C4"/>
                </a:solidFill>
                <a:latin typeface="Helvetica Neue" charset="0"/>
                <a:ea typeface="Helvetica Neue" charset="0"/>
                <a:cs typeface="Helvetica Neue" charset="0"/>
              </a:rPr>
              <a:t>Deepfake στην Κοινωνική Μηχανική</a:t>
            </a:r>
            <a:endParaRPr lang="en-US" sz="3840" b="1">
              <a:solidFill>
                <a:srgbClr val="4472C4"/>
              </a:solidFill>
              <a:latin typeface="Calibri Light" panose="020F0302020204030204"/>
            </a:endParaRPr>
          </a:p>
        </p:txBody>
      </p:sp>
      <p:sp>
        <p:nvSpPr>
          <p:cNvPr id="11" name="TekstSylinder 10"/>
          <p:cNvSpPr txBox="1"/>
          <p:nvPr/>
        </p:nvSpPr>
        <p:spPr>
          <a:xfrm>
            <a:off x="0" y="4840703"/>
            <a:ext cx="9049262" cy="2585323"/>
          </a:xfrm>
          <a:prstGeom prst="rect">
            <a:avLst/>
          </a:prstGeom>
          <a:noFill/>
        </p:spPr>
        <p:txBody>
          <a:bodyPr wrap="square" rtlCol="0">
            <a:spAutoFit/>
          </a:bodyPr>
          <a:lstStyle/>
          <a:p>
            <a:pPr marL="342887" indent="-342887" defTabSz="1097280">
              <a:buFont typeface="Arial" charset="0"/>
              <a:buChar char="•"/>
            </a:pPr>
            <a:r>
              <a:rPr lang="el" dirty="0">
                <a:solidFill>
                  <a:prstClr val="black"/>
                </a:solidFill>
                <a:latin typeface="Arial" charset="0"/>
                <a:ea typeface="Arial" charset="0"/>
                <a:cs typeface="Arial" charset="0"/>
              </a:rPr>
              <a:t>Τα DF επιτρέπουν στους εγκληματίες του κυβερνοχώρου να υποδύονται άλλα άτομα</a:t>
            </a:r>
          </a:p>
          <a:p>
            <a:pPr marL="342887" indent="-342887" defTabSz="1097280">
              <a:buFont typeface="Arial" charset="0"/>
              <a:buChar char="•"/>
            </a:pPr>
            <a:r>
              <a:rPr lang="el" dirty="0">
                <a:solidFill>
                  <a:prstClr val="black"/>
                </a:solidFill>
                <a:latin typeface="Arial" charset="0"/>
                <a:ea typeface="Arial" charset="0"/>
                <a:cs typeface="Arial" charset="0"/>
              </a:rPr>
              <a:t>Λίγα άτομα διαθέτουν τα τεχνικά εργαλεία και το υπόβαθρο που απαιτούνται για τον εντοπισμό DF</a:t>
            </a:r>
          </a:p>
          <a:p>
            <a:pPr marL="342887" indent="-342887" defTabSz="1097280">
              <a:buFont typeface="Arial" charset="0"/>
              <a:buChar char="•"/>
            </a:pPr>
            <a:r>
              <a:rPr lang="el" dirty="0">
                <a:solidFill>
                  <a:prstClr val="black"/>
                </a:solidFill>
                <a:latin typeface="Arial" charset="0"/>
                <a:ea typeface="Arial" charset="0"/>
                <a:cs typeface="Arial" charset="0"/>
              </a:rPr>
              <a:t>Οι άνθρωποι θα πρέπει να βασίζονται στις δεξιότητές τους στην ανίχνευση DF για να αποφύγουν την Κοινωνική Μηχανική</a:t>
            </a:r>
          </a:p>
          <a:p>
            <a:pPr marL="342887" indent="-342887" defTabSz="1097280">
              <a:buFont typeface="Arial" charset="0"/>
              <a:buChar char="•"/>
            </a:pPr>
            <a:r>
              <a:rPr lang="el" dirty="0">
                <a:solidFill>
                  <a:prstClr val="black"/>
                </a:solidFill>
                <a:latin typeface="Arial" charset="0"/>
                <a:ea typeface="Arial" charset="0"/>
                <a:cs typeface="Arial" charset="0"/>
              </a:rPr>
              <a:t>Τώρα μια από τις ταχύτερα αναπτυσσόμενες μορφές αντίπαλης τεχνητής νοημοσύνης, οι απώλειες που σχετίζονται με το deepfake αναμένεται να εκτιναχθούν από 12.3 δισεκατομμύρια δολάρια το 2023 σε 40 δισεκατομμύρια δολάρια έως το 2027, αυξάνοντας με εκπληκτικό σύνθετο ετήσιο ρυθμό ανάπτυξης 32%.</a:t>
            </a:r>
            <a:endParaRPr lang="en-US" dirty="0">
              <a:solidFill>
                <a:prstClr val="black"/>
              </a:solidFill>
              <a:latin typeface="Arial" charset="0"/>
              <a:ea typeface="Arial" charset="0"/>
              <a:cs typeface="Arial" charset="0"/>
            </a:endParaRPr>
          </a:p>
        </p:txBody>
      </p:sp>
      <p:pic>
        <p:nvPicPr>
          <p:cNvPr id="14" name="Bilde 13"/>
          <p:cNvPicPr>
            <a:picLocks noChangeAspect="1"/>
          </p:cNvPicPr>
          <p:nvPr/>
        </p:nvPicPr>
        <p:blipFill rotWithShape="1">
          <a:blip r:embed="rId3" cstate="screen">
            <a:extLst>
              <a:ext uri="{28A0092B-C50C-407E-A947-70E740481C1C}">
                <a14:useLocalDpi xmlns:a14="http://schemas.microsoft.com/office/drawing/2010/main"/>
              </a:ext>
            </a:extLst>
          </a:blip>
          <a:srcRect t="-960"/>
          <a:stretch/>
        </p:blipFill>
        <p:spPr>
          <a:xfrm>
            <a:off x="498501" y="1126073"/>
            <a:ext cx="6585493" cy="3714630"/>
          </a:xfrm>
          <a:prstGeom prst="rect">
            <a:avLst/>
          </a:prstGeom>
        </p:spPr>
      </p:pic>
      <p:pic>
        <p:nvPicPr>
          <p:cNvPr id="2" name="Picture 1">
            <a:extLst>
              <a:ext uri="{FF2B5EF4-FFF2-40B4-BE49-F238E27FC236}">
                <a16:creationId xmlns:a16="http://schemas.microsoft.com/office/drawing/2014/main" id="{2361665B-CFC1-4156-A898-8F5DA0A71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3355" y="325557"/>
            <a:ext cx="5809078" cy="3704768"/>
          </a:xfrm>
          <a:prstGeom prst="rect">
            <a:avLst/>
          </a:prstGeom>
        </p:spPr>
      </p:pic>
      <p:sp>
        <p:nvSpPr>
          <p:cNvPr id="3" name="TextBox 2">
            <a:extLst>
              <a:ext uri="{FF2B5EF4-FFF2-40B4-BE49-F238E27FC236}">
                <a16:creationId xmlns:a16="http://schemas.microsoft.com/office/drawing/2014/main" id="{909D378B-F2CD-4568-959E-FD0B82876820}"/>
              </a:ext>
            </a:extLst>
          </p:cNvPr>
          <p:cNvSpPr txBox="1"/>
          <p:nvPr/>
        </p:nvSpPr>
        <p:spPr>
          <a:xfrm>
            <a:off x="9049262" y="4120738"/>
            <a:ext cx="5092451" cy="2419124"/>
          </a:xfrm>
          <a:prstGeom prst="rect">
            <a:avLst/>
          </a:prstGeom>
          <a:noFill/>
        </p:spPr>
        <p:txBody>
          <a:bodyPr wrap="square" rtlCol="0">
            <a:spAutoFit/>
          </a:bodyPr>
          <a:lstStyle/>
          <a:p>
            <a:pPr defTabSz="1097280"/>
            <a:r>
              <a:rPr lang="el" sz="2160" dirty="0">
                <a:solidFill>
                  <a:prstClr val="black"/>
                </a:solidFill>
                <a:latin typeface="Calibri" panose="020F0502020204030204"/>
              </a:rPr>
              <a:t>Συντηρητισμός: </a:t>
            </a:r>
          </a:p>
          <a:p>
            <a:pPr defTabSz="1097280"/>
            <a:r>
              <a:rPr lang="el" sz="2160" dirty="0">
                <a:solidFill>
                  <a:prstClr val="black"/>
                </a:solidFill>
                <a:latin typeface="Calibri" panose="020F0502020204030204"/>
              </a:rPr>
              <a:t>Μεγαλύτερη ευαισθησία σε απειλητικά ερεθίσματα</a:t>
            </a:r>
          </a:p>
          <a:p>
            <a:pPr defTabSz="1097280"/>
            <a:endParaRPr lang="en-GB" sz="2160" dirty="0">
              <a:solidFill>
                <a:prstClr val="black"/>
              </a:solidFill>
              <a:latin typeface="Calibri" panose="020F0502020204030204"/>
            </a:endParaRPr>
          </a:p>
          <a:p>
            <a:pPr defTabSz="1097280"/>
            <a:r>
              <a:rPr lang="el" sz="2160" u="sng" dirty="0">
                <a:solidFill>
                  <a:srgbClr val="0563C1"/>
                </a:solidFill>
                <a:latin typeface="Calibri" panose="020F0502020204030204"/>
                <a:hlinkClick r:id="rId5"/>
              </a:rPr>
              <a:t>Φιλελεύθεροι εναντίον Συντηρητικών: Ψυχολογικές διαφορές μεταξύ εγκεφάλων (businessinsider.com)</a:t>
            </a:r>
            <a:endParaRPr lang="en-GB" sz="2160" dirty="0">
              <a:solidFill>
                <a:prstClr val="black"/>
              </a:solidFill>
              <a:latin typeface="Calibri" panose="020F0502020204030204"/>
            </a:endParaRPr>
          </a:p>
          <a:p>
            <a:pPr defTabSz="1097280"/>
            <a:endParaRPr lang="nb-NO" sz="2160" dirty="0">
              <a:solidFill>
                <a:prstClr val="black"/>
              </a:solidFill>
              <a:latin typeface="Calibri" panose="020F0502020204030204"/>
            </a:endParaRPr>
          </a:p>
        </p:txBody>
      </p:sp>
    </p:spTree>
    <p:extLst>
      <p:ext uri="{BB962C8B-B14F-4D97-AF65-F5344CB8AC3E}">
        <p14:creationId xmlns:p14="http://schemas.microsoft.com/office/powerpoint/2010/main" val="141922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122" name="Picture 2" descr="Αρκεί η εθελοντική ασφάλεια στον κυβερνοχώρο για τις κρίσιμες υποδομές της Νέας Ζηλανδίας;">
            <a:extLst>
              <a:ext uri="{FF2B5EF4-FFF2-40B4-BE49-F238E27FC236}">
                <a16:creationId xmlns:a16="http://schemas.microsoft.com/office/drawing/2014/main" id="{4EB88900-A4FF-B592-6317-EA5F3A0C55A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Google Shape;180;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3877" y="1111762"/>
            <a:ext cx="6083798" cy="6815718"/>
          </a:xfrm>
          <a:prstGeom prst="rect">
            <a:avLst/>
          </a:prstGeom>
          <a:noFill/>
          <a:ln>
            <a:noFill/>
          </a:ln>
        </p:spPr>
      </p:pic>
      <p:pic>
        <p:nvPicPr>
          <p:cNvPr id="181" name="Google Shape;181;p30"/>
          <p:cNvPicPr preferRelativeResize="0"/>
          <p:nvPr/>
        </p:nvPicPr>
        <p:blipFill>
          <a:blip r:embed="rId5">
            <a:alphaModFix/>
          </a:blip>
          <a:stretch>
            <a:fillRect/>
          </a:stretch>
        </p:blipFill>
        <p:spPr>
          <a:xfrm>
            <a:off x="9457516" y="3202400"/>
            <a:ext cx="2788920" cy="2087880"/>
          </a:xfrm>
          <a:prstGeom prst="rect">
            <a:avLst/>
          </a:prstGeom>
          <a:noFill/>
          <a:ln>
            <a:noFill/>
          </a:ln>
        </p:spPr>
      </p:pic>
      <p:sp>
        <p:nvSpPr>
          <p:cNvPr id="182" name="Google Shape;182;p30"/>
          <p:cNvSpPr/>
          <p:nvPr/>
        </p:nvSpPr>
        <p:spPr>
          <a:xfrm rot="-608949">
            <a:off x="6586803" y="3467283"/>
            <a:ext cx="2448878" cy="7651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3" name="Google Shape;183;p30"/>
          <p:cNvSpPr/>
          <p:nvPr/>
        </p:nvSpPr>
        <p:spPr>
          <a:xfrm rot="268470">
            <a:off x="6745688" y="4535805"/>
            <a:ext cx="2448744" cy="76503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4" name="Google Shape;184;p30"/>
          <p:cNvSpPr txBox="1"/>
          <p:nvPr/>
        </p:nvSpPr>
        <p:spPr>
          <a:xfrm>
            <a:off x="8083200" y="6587323"/>
            <a:ext cx="4896960" cy="738615"/>
          </a:xfrm>
          <a:prstGeom prst="rect">
            <a:avLst/>
          </a:prstGeom>
          <a:noFill/>
          <a:ln>
            <a:noFill/>
          </a:ln>
        </p:spPr>
        <p:txBody>
          <a:bodyPr spcFirstLastPara="1" wrap="square" lIns="146280" tIns="146280" rIns="146280" bIns="146280" anchor="t" anchorCtr="0">
            <a:spAutoFit/>
          </a:bodyPr>
          <a:lstStyle/>
          <a:p>
            <a:pPr defTabSz="457182"/>
            <a:r>
              <a:rPr lang="el" sz="2880">
                <a:solidFill>
                  <a:prstClr val="black"/>
                </a:solidFill>
                <a:latin typeface="Calibri" panose="020F0502020204030204"/>
              </a:rPr>
              <a:t>Αντίληψη με γνώμονα τη γνώση</a:t>
            </a:r>
            <a:endParaRPr sz="2880">
              <a:solidFill>
                <a:prstClr val="black"/>
              </a:solidFill>
              <a:latin typeface="Calibri" panose="020F0502020204030204"/>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772A7DFB-4D32-2191-12EA-D6DAAC347930}"/>
                  </a:ext>
                </a:extLst>
              </p14:cNvPr>
              <p14:cNvContentPartPr/>
              <p14:nvPr>
                <p:extLst>
                  <p:ext uri="{42D2F446-02D8-4167-A562-619A0277C38B}">
                    <p15:isNarration xmlns:p15="http://schemas.microsoft.com/office/powerpoint/2012/main" val="1"/>
                  </p:ext>
                </p:extLst>
              </p14:nvPr>
            </p14:nvContentPartPr>
            <p14:xfrm>
              <a:off x="10510991" y="5493527"/>
              <a:ext cx="2" cy="2"/>
            </p14:xfrm>
          </p:contentPart>
        </mc:Choice>
        <mc:Fallback xmlns="" xmlns:a16="http://schemas.microsoft.com/office/drawing/2014/main" xmlns:a14="http://schemas.microsoft.com/office/drawing/2010/main" xmlns:p15="http://schemas.microsoft.com/office/powerpoint/2012/main">
          <p:pic>
            <p:nvPicPr>
              <p:cNvPr id="3" name="Ink 2">
                <a:extLst>
                  <a:ext uri="{FF2B5EF4-FFF2-40B4-BE49-F238E27FC236}">
                    <a16:creationId xmlns:a16="http://schemas.microsoft.com/office/drawing/2014/main" id="{772A7DFB-4D32-2191-12EA-D6DAAC347930}"/>
                  </a:ext>
                </a:extLst>
              </p:cNvPr>
              <p:cNvPicPr>
                <a:picLocks noGrp="1" noRot="1" noChangeAspect="1" noMove="1" noResize="1" noEditPoints="1" noAdjustHandles="1" noChangeArrowheads="1" noChangeShapeType="1"/>
              </p:cNvPicPr>
              <p:nvPr/>
            </p:nvPicPr>
            <p:blipFill>
              <a:blip r:embed="rId7"/>
              <a:stretch>
                <a:fillRect/>
              </a:stretch>
            </p:blipFill>
            <p:spPr>
              <a:xfrm>
                <a:off x="10510991" y="5493527"/>
                <a:ext cx="2" cy="2"/>
              </a:xfrm>
              <a:prstGeom prst="rect">
                <a:avLst/>
              </a:prstGeom>
            </p:spPr>
          </p:pic>
        </mc:Fallback>
      </mc:AlternateContent>
    </p:spTree>
    <p:extLst>
      <p:ext uri="{BB962C8B-B14F-4D97-AF65-F5344CB8AC3E}">
        <p14:creationId xmlns:p14="http://schemas.microsoft.com/office/powerpoint/2010/main" val="216479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2" descr="Αρκεί η εθελοντική ασφάλεια στον κυβερνοχώρο για τις κρίσιμες υποδομές της Νέας Ζηλανδίας;">
            <a:extLst>
              <a:ext uri="{FF2B5EF4-FFF2-40B4-BE49-F238E27FC236}">
                <a16:creationId xmlns:a16="http://schemas.microsoft.com/office/drawing/2014/main" id="{9153B85D-1956-E19A-CFBA-5ED08283B29D}"/>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Google Shape;18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7182" y="2036823"/>
            <a:ext cx="9322242" cy="5102920"/>
          </a:xfrm>
          <a:prstGeom prst="rect">
            <a:avLst/>
          </a:prstGeom>
          <a:noFill/>
          <a:ln>
            <a:noFill/>
          </a:ln>
        </p:spPr>
      </p:pic>
      <p:pic>
        <p:nvPicPr>
          <p:cNvPr id="190" name="Google Shape;190;p31"/>
          <p:cNvPicPr preferRelativeResize="0"/>
          <p:nvPr/>
        </p:nvPicPr>
        <p:blipFill rotWithShape="1">
          <a:blip r:embed="rId5">
            <a:alphaModFix/>
          </a:blip>
          <a:srcRect/>
          <a:stretch/>
        </p:blipFill>
        <p:spPr>
          <a:xfrm>
            <a:off x="498702" y="314701"/>
            <a:ext cx="12542520" cy="1722120"/>
          </a:xfrm>
          <a:prstGeom prst="rect">
            <a:avLst/>
          </a:prstGeom>
          <a:noFill/>
          <a:ln>
            <a:noFill/>
          </a:ln>
        </p:spPr>
      </p:pic>
    </p:spTree>
    <p:extLst>
      <p:ext uri="{BB962C8B-B14F-4D97-AF65-F5344CB8AC3E}">
        <p14:creationId xmlns:p14="http://schemas.microsoft.com/office/powerpoint/2010/main" val="3414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2"/>
          <p:cNvPicPr preferRelativeResize="0"/>
          <p:nvPr/>
        </p:nvPicPr>
        <p:blipFill rotWithShape="1">
          <a:blip r:embed="rId3">
            <a:alphaModFix/>
          </a:blip>
          <a:srcRect/>
          <a:stretch/>
        </p:blipFill>
        <p:spPr>
          <a:xfrm>
            <a:off x="5828542" y="2701480"/>
            <a:ext cx="5806440" cy="3992880"/>
          </a:xfrm>
          <a:prstGeom prst="rect">
            <a:avLst/>
          </a:prstGeom>
          <a:noFill/>
          <a:ln>
            <a:noFill/>
          </a:ln>
        </p:spPr>
      </p:pic>
      <p:pic>
        <p:nvPicPr>
          <p:cNvPr id="196" name="Google Shape;196;p32"/>
          <p:cNvPicPr preferRelativeResize="0"/>
          <p:nvPr/>
        </p:nvPicPr>
        <p:blipFill rotWithShape="1">
          <a:blip r:embed="rId4">
            <a:alphaModFix/>
          </a:blip>
          <a:srcRect/>
          <a:stretch/>
        </p:blipFill>
        <p:spPr>
          <a:xfrm>
            <a:off x="498720" y="781240"/>
            <a:ext cx="11734800" cy="1920240"/>
          </a:xfrm>
          <a:prstGeom prst="rect">
            <a:avLst/>
          </a:prstGeom>
          <a:noFill/>
          <a:ln>
            <a:noFill/>
          </a:ln>
        </p:spPr>
      </p:pic>
      <p:sp>
        <p:nvSpPr>
          <p:cNvPr id="197" name="Google Shape;197;p32"/>
          <p:cNvSpPr txBox="1"/>
          <p:nvPr/>
        </p:nvSpPr>
        <p:spPr>
          <a:xfrm>
            <a:off x="11980120" y="3332281"/>
            <a:ext cx="2208480" cy="3053095"/>
          </a:xfrm>
          <a:prstGeom prst="rect">
            <a:avLst/>
          </a:prstGeom>
          <a:noFill/>
          <a:ln>
            <a:noFill/>
          </a:ln>
        </p:spPr>
        <p:txBody>
          <a:bodyPr spcFirstLastPara="1" wrap="square" lIns="146280" tIns="146280" rIns="146280" bIns="146280" anchor="t" anchorCtr="0">
            <a:spAutoFit/>
          </a:bodyPr>
          <a:lstStyle/>
          <a:p>
            <a:pPr defTabSz="1097280">
              <a:buClr>
                <a:srgbClr val="000000"/>
              </a:buClr>
              <a:buSzPts val="1400"/>
            </a:pPr>
            <a:r>
              <a:rPr lang="el" sz="2240">
                <a:solidFill>
                  <a:srgbClr val="000000"/>
                </a:solidFill>
                <a:latin typeface="Arial"/>
                <a:ea typeface="Arial"/>
                <a:cs typeface="Arial"/>
                <a:sym typeface="Arial"/>
              </a:rPr>
              <a:t>Φαίνεται ότι δεν μπορούμε να βασιστούμε πλήρως στην κρίση μας για πολύ απλά φυσικά χαρακτηριστικά.</a:t>
            </a:r>
            <a:endParaRPr sz="2240">
              <a:solidFill>
                <a:srgbClr val="000000"/>
              </a:solidFill>
              <a:latin typeface="Arial"/>
              <a:ea typeface="Arial"/>
              <a:cs typeface="Arial"/>
              <a:sym typeface="Arial"/>
            </a:endParaRPr>
          </a:p>
        </p:txBody>
      </p:sp>
      <p:pic>
        <p:nvPicPr>
          <p:cNvPr id="198" name="Google Shape;198;p32"/>
          <p:cNvPicPr preferRelativeResize="0"/>
          <p:nvPr/>
        </p:nvPicPr>
        <p:blipFill rotWithShape="1">
          <a:blip r:embed="rId5">
            <a:alphaModFix/>
          </a:blip>
          <a:srcRect/>
          <a:stretch/>
        </p:blipFill>
        <p:spPr>
          <a:xfrm>
            <a:off x="674966" y="2701499"/>
            <a:ext cx="3230202" cy="4846502"/>
          </a:xfrm>
          <a:prstGeom prst="rect">
            <a:avLst/>
          </a:prstGeom>
          <a:noFill/>
          <a:ln>
            <a:noFill/>
          </a:ln>
        </p:spPr>
      </p:pic>
      <p:pic>
        <p:nvPicPr>
          <p:cNvPr id="199" name="Google Shape;199;p32"/>
          <p:cNvPicPr preferRelativeResize="0"/>
          <p:nvPr/>
        </p:nvPicPr>
        <p:blipFill rotWithShape="1">
          <a:blip r:embed="rId6">
            <a:alphaModFix/>
          </a:blip>
          <a:srcRect/>
          <a:stretch/>
        </p:blipFill>
        <p:spPr>
          <a:xfrm rot="1032697">
            <a:off x="3599399" y="3303661"/>
            <a:ext cx="1108002" cy="3992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body" idx="1"/>
          </p:nvPr>
        </p:nvSpPr>
        <p:spPr>
          <a:xfrm>
            <a:off x="498720" y="1843960"/>
            <a:ext cx="7192800" cy="5152320"/>
          </a:xfrm>
          <a:prstGeom prst="rect">
            <a:avLst/>
          </a:prstGeom>
          <a:noFill/>
          <a:ln>
            <a:noFill/>
          </a:ln>
        </p:spPr>
        <p:txBody>
          <a:bodyPr spcFirstLastPara="1" vert="horz" wrap="square" lIns="146280" tIns="146280" rIns="146280" bIns="146280" rtlCol="0" anchor="t" anchorCtr="0">
            <a:normAutofit fontScale="47500" lnSpcReduction="20000"/>
          </a:bodyPr>
          <a:lstStyle/>
          <a:p>
            <a:pPr marL="0" indent="0">
              <a:lnSpc>
                <a:spcPct val="115000"/>
              </a:lnSpc>
              <a:buSzPct val="159999"/>
              <a:buNone/>
            </a:pPr>
            <a:r>
              <a:rPr lang="el"/>
              <a:t>Τα θετικά συναισθήματα που σχετίζονται με την προσέγγιση προκαλούν τον περιορισμό της γνωστικής και οπτικής προσοχής.</a:t>
            </a:r>
            <a:endParaRPr/>
          </a:p>
          <a:p>
            <a:pPr marL="0" indent="0">
              <a:lnSpc>
                <a:spcPct val="115000"/>
              </a:lnSpc>
              <a:spcBef>
                <a:spcPts val="1920"/>
              </a:spcBef>
              <a:buSzPct val="159999"/>
              <a:buNone/>
            </a:pPr>
            <a:r>
              <a:rPr lang="el"/>
              <a:t>Όταν οι εικόνες των επιθυμητών τροφίμων εμφανίζονται στο κέντρο μιας οθόνης υπολογιστή, η προσοχή των παρατηρητών στενεύει, με αποτέλεσμα να αναγνωρίζουν καλύτερα τις λέξεις που παρουσιάζονται στο κέντρο της οθόνης από τις λέξεις που παρουσιάζονται στην περιφέρεια.</a:t>
            </a:r>
            <a:endParaRPr/>
          </a:p>
          <a:p>
            <a:pPr marL="0" indent="0">
              <a:lnSpc>
                <a:spcPct val="115000"/>
              </a:lnSpc>
              <a:spcBef>
                <a:spcPts val="1920"/>
              </a:spcBef>
              <a:buSzPct val="159999"/>
              <a:buNone/>
            </a:pPr>
            <a:r>
              <a:rPr lang="el"/>
              <a:t>«Οι συμμετέχοντες έδειξαν λιγότερη παγκόσμια εστίαση στην προσοχή μετά την προβολή θετικών ερεθισμάτων υψηλής προσέγγισης από ό,τι μετά την προβολή θετικών ερεθισμάτων χαμηλής προσέγγισης».</a:t>
            </a:r>
            <a:endParaRPr/>
          </a:p>
          <a:p>
            <a:pPr marL="0" indent="0">
              <a:lnSpc>
                <a:spcPct val="115000"/>
              </a:lnSpc>
              <a:spcBef>
                <a:spcPts val="1920"/>
              </a:spcBef>
              <a:buSzPct val="159999"/>
              <a:buNone/>
            </a:pPr>
            <a:endParaRPr/>
          </a:p>
          <a:p>
            <a:pPr marL="0" indent="0">
              <a:lnSpc>
                <a:spcPct val="115000"/>
              </a:lnSpc>
              <a:spcBef>
                <a:spcPts val="1920"/>
              </a:spcBef>
              <a:spcAft>
                <a:spcPts val="1920"/>
              </a:spcAft>
              <a:buSzPct val="159999"/>
              <a:buNone/>
            </a:pPr>
            <a:r>
              <a:rPr lang="el"/>
              <a:t>Η περιορισμένη προσοχή περιορίζει την πρόσβαση σε σχετικές πληροφορίες, όπως εναλλακτικές εξηγήσεις και ενδείξεις, όπως ενδείξεις βάθους που απαιτούνται για την κωδικοποίηση της απόστασης.</a:t>
            </a:r>
            <a:endParaRPr/>
          </a:p>
        </p:txBody>
      </p:sp>
      <p:sp>
        <p:nvSpPr>
          <p:cNvPr id="205" name="Google Shape;205;p33"/>
          <p:cNvSpPr txBox="1">
            <a:spLocks noGrp="1"/>
          </p:cNvSpPr>
          <p:nvPr>
            <p:ph type="title"/>
          </p:nvPr>
        </p:nvSpPr>
        <p:spPr>
          <a:xfrm>
            <a:off x="588440" y="57748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el"/>
              <a:t>Μηχανισμός: Στένωση προσοχής</a:t>
            </a:r>
            <a:endParaRPr/>
          </a:p>
        </p:txBody>
      </p:sp>
      <p:pic>
        <p:nvPicPr>
          <p:cNvPr id="206" name="Google Shape;206;p33"/>
          <p:cNvPicPr preferRelativeResize="0"/>
          <p:nvPr/>
        </p:nvPicPr>
        <p:blipFill rotWithShape="1">
          <a:blip r:embed="rId3">
            <a:alphaModFix/>
          </a:blip>
          <a:srcRect/>
          <a:stretch/>
        </p:blipFill>
        <p:spPr>
          <a:xfrm>
            <a:off x="9373241" y="1737641"/>
            <a:ext cx="5013323" cy="3759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fade">
                                      <p:cBhvr>
                                        <p:cTn id="7" dur="500"/>
                                        <p:tgtEl>
                                          <p:spTgt spid="20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animEffect transition="in" filter="fade">
                                      <p:cBhvr>
                                        <p:cTn id="11" dur="500"/>
                                        <p:tgtEl>
                                          <p:spTgt spid="20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animEffect transition="in" filter="fade">
                                      <p:cBhvr>
                                        <p:cTn id="15" dur="500"/>
                                        <p:tgtEl>
                                          <p:spTgt spid="20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
                                            <p:txEl>
                                              <p:pRg st="4" end="4"/>
                                            </p:txEl>
                                          </p:spTgt>
                                        </p:tgtEl>
                                        <p:attrNameLst>
                                          <p:attrName>style.visibility</p:attrName>
                                        </p:attrNameLst>
                                      </p:cBhvr>
                                      <p:to>
                                        <p:strVal val="visible"/>
                                      </p:to>
                                    </p:set>
                                    <p:animEffect transition="in" filter="fade">
                                      <p:cBhvr>
                                        <p:cTn id="19" dur="500"/>
                                        <p:tgtEl>
                                          <p:spTgt spid="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68F574D-A617-4A59-ACC2-11A24D9B4418}"/>
              </a:ext>
            </a:extLst>
          </p:cNvPr>
          <p:cNvPicPr>
            <a:picLocks noChangeAspect="1"/>
          </p:cNvPicPr>
          <p:nvPr/>
        </p:nvPicPr>
        <p:blipFill>
          <a:blip r:embed="rId4"/>
          <a:stretch>
            <a:fillRect/>
          </a:stretch>
        </p:blipFill>
        <p:spPr>
          <a:xfrm>
            <a:off x="799454" y="157422"/>
            <a:ext cx="12456544" cy="4929967"/>
          </a:xfrm>
          <a:prstGeom prst="rect">
            <a:avLst/>
          </a:prstGeom>
        </p:spPr>
      </p:pic>
      <p:pic>
        <p:nvPicPr>
          <p:cNvPr id="7" name="Grafik 6">
            <a:extLst>
              <a:ext uri="{FF2B5EF4-FFF2-40B4-BE49-F238E27FC236}">
                <a16:creationId xmlns:a16="http://schemas.microsoft.com/office/drawing/2014/main" id="{7B766ACD-B282-4CD6-B5FE-4FC9CB515363}"/>
              </a:ext>
            </a:extLst>
          </p:cNvPr>
          <p:cNvPicPr>
            <a:picLocks noChangeAspect="1"/>
          </p:cNvPicPr>
          <p:nvPr/>
        </p:nvPicPr>
        <p:blipFill>
          <a:blip r:embed="rId5"/>
          <a:stretch>
            <a:fillRect/>
          </a:stretch>
        </p:blipFill>
        <p:spPr>
          <a:xfrm>
            <a:off x="585917" y="2957772"/>
            <a:ext cx="9253932" cy="2720971"/>
          </a:xfrm>
          <a:prstGeom prst="rect">
            <a:avLst/>
          </a:prstGeom>
        </p:spPr>
      </p:pic>
      <p:pic>
        <p:nvPicPr>
          <p:cNvPr id="8" name="Grafik 7">
            <a:extLst>
              <a:ext uri="{FF2B5EF4-FFF2-40B4-BE49-F238E27FC236}">
                <a16:creationId xmlns:a16="http://schemas.microsoft.com/office/drawing/2014/main" id="{4ABBCBAC-8AA1-4E06-ACEC-DDA5CDB30D19}"/>
              </a:ext>
            </a:extLst>
          </p:cNvPr>
          <p:cNvPicPr>
            <a:picLocks noChangeAspect="1"/>
          </p:cNvPicPr>
          <p:nvPr/>
        </p:nvPicPr>
        <p:blipFill>
          <a:blip r:embed="rId6"/>
          <a:stretch>
            <a:fillRect/>
          </a:stretch>
        </p:blipFill>
        <p:spPr>
          <a:xfrm>
            <a:off x="1038225" y="5758123"/>
            <a:ext cx="7258050" cy="902970"/>
          </a:xfrm>
          <a:prstGeom prst="rect">
            <a:avLst/>
          </a:prstGeom>
        </p:spPr>
      </p:pic>
      <p:pic>
        <p:nvPicPr>
          <p:cNvPr id="3" name="Picture 2">
            <a:extLst>
              <a:ext uri="{FF2B5EF4-FFF2-40B4-BE49-F238E27FC236}">
                <a16:creationId xmlns:a16="http://schemas.microsoft.com/office/drawing/2014/main" id="{7AEDB502-0B92-9CAA-89F9-3749A7622D43}"/>
              </a:ext>
            </a:extLst>
          </p:cNvPr>
          <p:cNvPicPr>
            <a:picLocks noChangeAspect="1"/>
          </p:cNvPicPr>
          <p:nvPr/>
        </p:nvPicPr>
        <p:blipFill>
          <a:blip r:embed="rId7"/>
          <a:stretch>
            <a:fillRect/>
          </a:stretch>
        </p:blipFill>
        <p:spPr>
          <a:xfrm>
            <a:off x="585917" y="0"/>
            <a:ext cx="5114854" cy="8229600"/>
          </a:xfrm>
          <a:prstGeom prst="rect">
            <a:avLst/>
          </a:prstGeom>
        </p:spPr>
      </p:pic>
      <p:pic>
        <p:nvPicPr>
          <p:cNvPr id="10" name="Picture 9">
            <a:extLst>
              <a:ext uri="{FF2B5EF4-FFF2-40B4-BE49-F238E27FC236}">
                <a16:creationId xmlns:a16="http://schemas.microsoft.com/office/drawing/2014/main" id="{5D2DD45D-789F-5322-12A8-DEF27C150D40}"/>
              </a:ext>
            </a:extLst>
          </p:cNvPr>
          <p:cNvPicPr>
            <a:picLocks noChangeAspect="1"/>
          </p:cNvPicPr>
          <p:nvPr/>
        </p:nvPicPr>
        <p:blipFill>
          <a:blip r:embed="rId8"/>
          <a:stretch>
            <a:fillRect/>
          </a:stretch>
        </p:blipFill>
        <p:spPr>
          <a:xfrm>
            <a:off x="5754213" y="0"/>
            <a:ext cx="4981598" cy="8229600"/>
          </a:xfrm>
          <a:prstGeom prst="rect">
            <a:avLst/>
          </a:prstGeom>
        </p:spPr>
      </p:pic>
      <p:pic>
        <p:nvPicPr>
          <p:cNvPr id="12" name="Picture 11">
            <a:extLst>
              <a:ext uri="{FF2B5EF4-FFF2-40B4-BE49-F238E27FC236}">
                <a16:creationId xmlns:a16="http://schemas.microsoft.com/office/drawing/2014/main" id="{5490E8F6-D947-FF32-9ADD-AE09CA1DC151}"/>
              </a:ext>
            </a:extLst>
          </p:cNvPr>
          <p:cNvPicPr>
            <a:picLocks noChangeAspect="1"/>
          </p:cNvPicPr>
          <p:nvPr/>
        </p:nvPicPr>
        <p:blipFill>
          <a:blip r:embed="rId9"/>
          <a:stretch>
            <a:fillRect/>
          </a:stretch>
        </p:blipFill>
        <p:spPr>
          <a:xfrm>
            <a:off x="2955094" y="638715"/>
            <a:ext cx="10514440" cy="6952170"/>
          </a:xfrm>
          <a:prstGeom prst="rect">
            <a:avLst/>
          </a:prstGeom>
        </p:spPr>
      </p:pic>
    </p:spTree>
    <p:custDataLst>
      <p:tags r:id="rId1"/>
    </p:custDataLst>
    <p:extLst>
      <p:ext uri="{BB962C8B-B14F-4D97-AF65-F5344CB8AC3E}">
        <p14:creationId xmlns:p14="http://schemas.microsoft.com/office/powerpoint/2010/main" val="16199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98EC-E6F6-000D-6F82-7621A4E0DE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20C5336-CA0D-7A02-09D1-6010ACE144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D41820D-2C80-A506-62B8-3DA27956F12C}"/>
              </a:ext>
            </a:extLst>
          </p:cNvPr>
          <p:cNvPicPr>
            <a:picLocks noChangeAspect="1"/>
          </p:cNvPicPr>
          <p:nvPr/>
        </p:nvPicPr>
        <p:blipFill>
          <a:blip r:embed="rId2"/>
          <a:stretch>
            <a:fillRect/>
          </a:stretch>
        </p:blipFill>
        <p:spPr>
          <a:xfrm>
            <a:off x="2668257" y="2308608"/>
            <a:ext cx="9293887" cy="3612384"/>
          </a:xfrm>
          <a:prstGeom prst="rect">
            <a:avLst/>
          </a:prstGeom>
        </p:spPr>
      </p:pic>
    </p:spTree>
    <p:extLst>
      <p:ext uri="{BB962C8B-B14F-4D97-AF65-F5344CB8AC3E}">
        <p14:creationId xmlns:p14="http://schemas.microsoft.com/office/powerpoint/2010/main" val="58083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1"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A80D938B-FD9D-45A0-ACCC-84BB89909F58}"/>
              </a:ext>
            </a:extLst>
          </p:cNvPr>
          <p:cNvSpPr>
            <a:spLocks noGrp="1"/>
          </p:cNvSpPr>
          <p:nvPr>
            <p:ph type="title"/>
          </p:nvPr>
        </p:nvSpPr>
        <p:spPr>
          <a:xfrm>
            <a:off x="560067" y="704227"/>
            <a:ext cx="3841639" cy="4064996"/>
          </a:xfrm>
        </p:spPr>
        <p:txBody>
          <a:bodyPr anchor="b">
            <a:normAutofit/>
          </a:bodyPr>
          <a:lstStyle/>
          <a:p>
            <a:pPr algn="r"/>
            <a:r>
              <a:rPr lang="el" sz="4800">
                <a:solidFill>
                  <a:srgbClr val="FFFFFF"/>
                </a:solidFill>
              </a:rPr>
              <a:t>Αφετηρία</a:t>
            </a:r>
          </a:p>
        </p:txBody>
      </p:sp>
      <p:sp>
        <p:nvSpPr>
          <p:cNvPr id="3" name="Inhaltsplatzhalter 2">
            <a:extLst>
              <a:ext uri="{FF2B5EF4-FFF2-40B4-BE49-F238E27FC236}">
                <a16:creationId xmlns:a16="http://schemas.microsoft.com/office/drawing/2014/main" id="{C7D7EC59-CC65-4D18-A568-15EB21630FBC}"/>
              </a:ext>
            </a:extLst>
          </p:cNvPr>
          <p:cNvSpPr>
            <a:spLocks noGrp="1"/>
          </p:cNvSpPr>
          <p:nvPr>
            <p:ph idx="1"/>
          </p:nvPr>
        </p:nvSpPr>
        <p:spPr>
          <a:xfrm>
            <a:off x="5772312" y="779377"/>
            <a:ext cx="7866416" cy="6655256"/>
          </a:xfrm>
        </p:spPr>
        <p:txBody>
          <a:bodyPr anchor="ctr">
            <a:normAutofit lnSpcReduction="10000"/>
          </a:bodyPr>
          <a:lstStyle/>
          <a:p>
            <a:r>
              <a:rPr lang="el" sz="2400" err="1"/>
              <a:t>Το πρόβλημα της παραπληροφόρησης επιδεινώνεται, επιδεινώνεται από την εισροή διαδικτυακών μέσων ενημέρωσης, μέσων κοινωνικής δικτύωσης και την επακόλουθη ικανότητα των ατόμων να προσεγγίσουν μεγαλύτερο κοινό.</a:t>
            </a:r>
          </a:p>
          <a:p>
            <a:r>
              <a:rPr lang="el" sz="2400"/>
              <a:t>Το 83 % των Ευρωπαίων πιστεύει ότι οι ψευδείς ειδήσεις αποτελούν απειλή για τη δημοκρατία (Ευρωβαρόμετρο, 2018)</a:t>
            </a:r>
          </a:p>
          <a:p>
            <a:r>
              <a:rPr lang="el" sz="2400"/>
              <a:t>Οι ειδησεογραφικοί οργανισμοί ξεκίνησαν πρωτοβουλίες ελέγχου γεγονότων.</a:t>
            </a:r>
          </a:p>
          <a:p>
            <a:r>
              <a:rPr lang="el" sz="2400"/>
              <a:t>Οι εταιρείες τεχνολογίας άρχισαν να αφαιρούν λογαριασμούς, να προειδοποιούν, να ενημερώνουν κ.λπ.</a:t>
            </a:r>
          </a:p>
          <a:p>
            <a:r>
              <a:rPr lang="el" sz="2400"/>
              <a:t>Οι άνθρωποι αρχίζουν να εκπαιδεύονται σχετικά με το φαινόμενο των ψευδών ειδήσεων και πώς να το εντοπίζουν (π.χ. bbc.co.uk/beyondfakenews)</a:t>
            </a:r>
          </a:p>
          <a:p>
            <a:endParaRPr lang="de-DE" sz="2400"/>
          </a:p>
          <a:p>
            <a:pPr marL="0" indent="0">
              <a:buNone/>
            </a:pPr>
            <a:r>
              <a:rPr lang="el" sz="2400"/>
              <a:t>Τελική ερώτηση: Τι κάνει τους ανθρώπους να πιστεύουν στις ψεύτικες ειδήσεις;</a:t>
            </a:r>
          </a:p>
        </p:txBody>
      </p:sp>
    </p:spTree>
    <p:custDataLst>
      <p:tags r:id="rId1"/>
    </p:custDataLst>
    <p:extLst>
      <p:ext uri="{BB962C8B-B14F-4D97-AF65-F5344CB8AC3E}">
        <p14:creationId xmlns:p14="http://schemas.microsoft.com/office/powerpoint/2010/main" val="3377325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498720" y="71204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el"/>
              <a:t>Μέθοδοι Έρευνας</a:t>
            </a:r>
            <a:endParaRPr/>
          </a:p>
        </p:txBody>
      </p:sp>
      <p:sp>
        <p:nvSpPr>
          <p:cNvPr id="212" name="Google Shape;212;p34"/>
          <p:cNvSpPr txBox="1">
            <a:spLocks noGrp="1"/>
          </p:cNvSpPr>
          <p:nvPr>
            <p:ph type="body" idx="1"/>
          </p:nvPr>
        </p:nvSpPr>
        <p:spPr>
          <a:xfrm>
            <a:off x="498720" y="1843960"/>
            <a:ext cx="13632960" cy="5466240"/>
          </a:xfrm>
          <a:prstGeom prst="rect">
            <a:avLst/>
          </a:prstGeom>
          <a:noFill/>
          <a:ln>
            <a:noFill/>
          </a:ln>
        </p:spPr>
        <p:txBody>
          <a:bodyPr spcFirstLastPara="1" vert="horz" wrap="square" lIns="146280" tIns="146280" rIns="146280" bIns="146280" rtlCol="0" anchor="t" anchorCtr="0">
            <a:normAutofit fontScale="92500" lnSpcReduction="10000"/>
          </a:bodyPr>
          <a:lstStyle/>
          <a:p>
            <a:pPr>
              <a:lnSpc>
                <a:spcPct val="115000"/>
              </a:lnSpc>
            </a:pPr>
            <a:r>
              <a:rPr lang="el"/>
              <a:t>Συσχετιστικός σχεδιασμός με βάση αυτοαναφερόμενα δεδομένα</a:t>
            </a:r>
            <a:endParaRPr/>
          </a:p>
          <a:p>
            <a:pPr>
              <a:lnSpc>
                <a:spcPct val="115000"/>
              </a:lnSpc>
            </a:pPr>
            <a:r>
              <a:rPr lang="el"/>
              <a:t>Ηλεκτρονική έρευνα Microsoft Forms; (HSAS), n=163, 44% γυναίκες</a:t>
            </a:r>
            <a:endParaRPr/>
          </a:p>
          <a:p>
            <a:pPr>
              <a:lnSpc>
                <a:spcPct val="115000"/>
              </a:lnSpc>
            </a:pPr>
            <a:r>
              <a:rPr lang="el"/>
              <a:t>SECS για την αξιολόγηση του γενικού συντηρητισμού σε κοινωνικά και οικονομικά θέματα</a:t>
            </a:r>
            <a:endParaRPr/>
          </a:p>
          <a:p>
            <a:pPr>
              <a:lnSpc>
                <a:spcPct val="115000"/>
              </a:lnSpc>
            </a:pPr>
            <a:r>
              <a:rPr lang="el"/>
              <a:t>12 Πολιτικές δηλώσεις σε όλο το πολιτικό φάσμα (7 ψεύτικα)</a:t>
            </a:r>
            <a:endParaRPr/>
          </a:p>
          <a:p>
            <a:pPr>
              <a:lnSpc>
                <a:spcPct val="115000"/>
              </a:lnSpc>
            </a:pPr>
            <a:r>
              <a:rPr lang="el"/>
              <a:t>Αξιολογήστε τη συμφωνία με συγκεκριμένη δήλωση</a:t>
            </a:r>
            <a:endParaRPr/>
          </a:p>
          <a:p>
            <a:pPr>
              <a:lnSpc>
                <a:spcPct val="115000"/>
              </a:lnSpc>
            </a:pPr>
            <a:r>
              <a:rPr lang="el"/>
              <a:t>Κοινωνικοδημογραφικά δεδομένα: ηλικία, φύλο, μορφωτικό επίπεδο</a:t>
            </a:r>
            <a:endParaRPr/>
          </a:p>
          <a:p>
            <a:pPr>
              <a:lnSpc>
                <a:spcPct val="115000"/>
              </a:lnSpc>
            </a:pPr>
            <a:r>
              <a:rPr lang="el" b="1"/>
              <a:t>Πρόγραμμα</a:t>
            </a:r>
            <a:r>
              <a:rPr lang="el"/>
              <a:t>: Wav2Lip</a:t>
            </a:r>
            <a:endParaRPr/>
          </a:p>
          <a:p>
            <a:pPr lvl="1">
              <a:lnSpc>
                <a:spcPct val="115000"/>
              </a:lnSpc>
            </a:pPr>
            <a:r>
              <a:rPr lang="el"/>
              <a:t>Εισαγάγετε κομμάτι ήχου (.wav) και βίντεο (mp4) στο πρόγραμμα
Το Wav2Lip αλλάζει τις κινήσεις των χειλιών, όχι το πρόσωπο</a:t>
            </a:r>
            <a:endParaRPr/>
          </a:p>
          <a:p>
            <a:pPr indent="0">
              <a:lnSpc>
                <a:spcPct val="115000"/>
              </a:lnSpc>
              <a:spcBef>
                <a:spcPts val="1920"/>
              </a:spcBef>
              <a:spcAft>
                <a:spcPts val="192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141640" y="593000"/>
            <a:ext cx="13632960" cy="916320"/>
          </a:xfrm>
          <a:prstGeom prst="rect">
            <a:avLst/>
          </a:prstGeom>
        </p:spPr>
        <p:txBody>
          <a:bodyPr spcFirstLastPara="1" vert="horz" wrap="square" lIns="146280" tIns="146280" rIns="146280" bIns="146280" rtlCol="0" anchor="t" anchorCtr="0">
            <a:normAutofit fontScale="90000"/>
          </a:bodyPr>
          <a:lstStyle/>
          <a:p>
            <a:r>
              <a:rPr lang="el"/>
              <a:t>Αποτελέσματα</a:t>
            </a:r>
            <a:endParaRPr/>
          </a:p>
        </p:txBody>
      </p:sp>
      <p:pic>
        <p:nvPicPr>
          <p:cNvPr id="218" name="Google Shape;218;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120" y="1702121"/>
            <a:ext cx="7786939" cy="4604676"/>
          </a:xfrm>
          <a:prstGeom prst="rect">
            <a:avLst/>
          </a:prstGeom>
          <a:noFill/>
          <a:ln>
            <a:noFill/>
          </a:ln>
        </p:spPr>
      </p:pic>
      <p:sp>
        <p:nvSpPr>
          <p:cNvPr id="219" name="Google Shape;219;p35"/>
          <p:cNvSpPr txBox="1"/>
          <p:nvPr/>
        </p:nvSpPr>
        <p:spPr>
          <a:xfrm>
            <a:off x="8882360" y="695681"/>
            <a:ext cx="4777237" cy="1625012"/>
          </a:xfrm>
          <a:prstGeom prst="rect">
            <a:avLst/>
          </a:prstGeom>
          <a:noFill/>
          <a:ln>
            <a:noFill/>
          </a:ln>
        </p:spPr>
        <p:txBody>
          <a:bodyPr spcFirstLastPara="1" wrap="square" lIns="146280" tIns="146280" rIns="146280" bIns="146280" anchor="t" anchorCtr="0">
            <a:spAutoFit/>
          </a:bodyPr>
          <a:lstStyle/>
          <a:p>
            <a:pPr defTabSz="1097280"/>
            <a:r>
              <a:rPr lang="el" sz="2880">
                <a:solidFill>
                  <a:prstClr val="black"/>
                </a:solidFill>
                <a:latin typeface="Aptos" panose="02110004020202020204"/>
              </a:rPr>
              <a:t>Ο κοινωνικός συντηρητισμός συσχετίστηκε αρνητικά με τις δεξιότητες αναγνώρισης DF (r=,27).</a:t>
            </a:r>
            <a:endParaRPr sz="2880">
              <a:solidFill>
                <a:prstClr val="black"/>
              </a:solidFill>
              <a:latin typeface="Aptos" panose="02110004020202020204"/>
            </a:endParaRPr>
          </a:p>
        </p:txBody>
      </p:sp>
      <p:sp>
        <p:nvSpPr>
          <p:cNvPr id="220" name="Google Shape;220;p35"/>
          <p:cNvSpPr txBox="1"/>
          <p:nvPr/>
        </p:nvSpPr>
        <p:spPr>
          <a:xfrm>
            <a:off x="8882359" y="2718667"/>
            <a:ext cx="4777236" cy="2068210"/>
          </a:xfrm>
          <a:prstGeom prst="rect">
            <a:avLst/>
          </a:prstGeom>
          <a:noFill/>
          <a:ln>
            <a:noFill/>
          </a:ln>
        </p:spPr>
        <p:txBody>
          <a:bodyPr spcFirstLastPara="1" wrap="square" lIns="146280" tIns="146280" rIns="146280" bIns="146280" anchor="t" anchorCtr="0">
            <a:spAutoFit/>
          </a:bodyPr>
          <a:lstStyle/>
          <a:p>
            <a:pPr defTabSz="1097280"/>
            <a:r>
              <a:rPr lang="el" sz="2880">
                <a:solidFill>
                  <a:prstClr val="black"/>
                </a:solidFill>
                <a:latin typeface="Aptos" panose="02110004020202020204"/>
              </a:rPr>
              <a:t>Η συμφωνία με μεμονωμένες δηλώσεις συσχετίστηκε αρνητικά με τις δεξιότητες αναγνώρισης DF (r=-.35).</a:t>
            </a:r>
            <a:endParaRPr sz="2880">
              <a:solidFill>
                <a:prstClr val="black"/>
              </a:solidFill>
              <a:latin typeface="Aptos" panose="02110004020202020204"/>
            </a:endParaRPr>
          </a:p>
        </p:txBody>
      </p:sp>
      <p:sp>
        <p:nvSpPr>
          <p:cNvPr id="221" name="Google Shape;221;p35"/>
          <p:cNvSpPr txBox="1"/>
          <p:nvPr/>
        </p:nvSpPr>
        <p:spPr>
          <a:xfrm>
            <a:off x="8882360" y="4967135"/>
            <a:ext cx="4777235" cy="1625012"/>
          </a:xfrm>
          <a:prstGeom prst="rect">
            <a:avLst/>
          </a:prstGeom>
          <a:noFill/>
          <a:ln>
            <a:noFill/>
          </a:ln>
        </p:spPr>
        <p:txBody>
          <a:bodyPr spcFirstLastPara="1" wrap="square" lIns="146280" tIns="146280" rIns="146280" bIns="146280" anchor="t" anchorCtr="0">
            <a:spAutoFit/>
          </a:bodyPr>
          <a:lstStyle/>
          <a:p>
            <a:pPr defTabSz="1097280"/>
            <a:r>
              <a:rPr lang="el" sz="2880">
                <a:solidFill>
                  <a:prstClr val="black"/>
                </a:solidFill>
                <a:latin typeface="Aptos" panose="02110004020202020204"/>
              </a:rPr>
              <a:t>Το αποτέλεσμα παρέμεινε αμετάβλητο, όταν ελέγχθηκε για την ηλικία.</a:t>
            </a:r>
            <a:endParaRPr sz="2880">
              <a:solidFill>
                <a:prstClr val="black"/>
              </a:solidFill>
              <a:latin typeface="Aptos" panose="02110004020202020204"/>
            </a:endParaRPr>
          </a:p>
        </p:txBody>
      </p:sp>
    </p:spTree>
    <p:extLst>
      <p:ext uri="{BB962C8B-B14F-4D97-AF65-F5344CB8AC3E}">
        <p14:creationId xmlns:p14="http://schemas.microsoft.com/office/powerpoint/2010/main" val="304162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inVertical)">
                                      <p:cBhvr>
                                        <p:cTn id="7" dur="500"/>
                                        <p:tgtEl>
                                          <p:spTgt spid="2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barn(inVertical)">
                                      <p:cBhvr>
                                        <p:cTn id="11" dur="500"/>
                                        <p:tgtEl>
                                          <p:spTgt spid="2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barn(inVertical)">
                                      <p:cBhvr>
                                        <p:cTn id="1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645920" y="378997"/>
            <a:ext cx="11384160" cy="1212000"/>
          </a:xfrm>
          <a:prstGeom prst="rect">
            <a:avLst/>
          </a:prstGeom>
          <a:noFill/>
          <a:ln>
            <a:noFill/>
          </a:ln>
        </p:spPr>
        <p:txBody>
          <a:bodyPr spcFirstLastPara="1" vert="horz" wrap="square" lIns="146280" tIns="146280" rIns="146280" bIns="146280" rtlCol="0" anchor="b" anchorCtr="0">
            <a:normAutofit/>
          </a:bodyPr>
          <a:lstStyle/>
          <a:p>
            <a:pPr algn="ctr">
              <a:lnSpc>
                <a:spcPct val="100000"/>
              </a:lnSpc>
              <a:spcBef>
                <a:spcPts val="0"/>
              </a:spcBef>
              <a:buSzPts val="2800"/>
            </a:pPr>
            <a:r>
              <a:rPr lang="el"/>
              <a:t>Επιλογή συσκευής</a:t>
            </a:r>
            <a:endParaRPr/>
          </a:p>
        </p:txBody>
      </p:sp>
      <p:pic>
        <p:nvPicPr>
          <p:cNvPr id="228" name="Google Shape;228;p36"/>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872349" y="1590088"/>
            <a:ext cx="8417280" cy="5535360"/>
          </a:xfrm>
          <a:prstGeom prst="rect">
            <a:avLst/>
          </a:prstGeom>
          <a:noFill/>
          <a:ln>
            <a:noFill/>
          </a:ln>
        </p:spPr>
      </p:pic>
      <p:sp>
        <p:nvSpPr>
          <p:cNvPr id="229" name="Google Shape;229;p36"/>
          <p:cNvSpPr txBox="1">
            <a:spLocks noGrp="1"/>
          </p:cNvSpPr>
          <p:nvPr>
            <p:ph type="sldNum" idx="12"/>
          </p:nvPr>
        </p:nvSpPr>
        <p:spPr>
          <a:xfrm>
            <a:off x="13339608" y="7627621"/>
            <a:ext cx="1046400" cy="438240"/>
          </a:xfrm>
          <a:prstGeom prst="rect">
            <a:avLst/>
          </a:prstGeom>
          <a:noFill/>
          <a:ln>
            <a:noFill/>
          </a:ln>
        </p:spPr>
        <p:txBody>
          <a:bodyPr spcFirstLastPara="1" vert="horz" wrap="square" lIns="146280" tIns="146280" rIns="146280" bIns="146280" rtlCol="0" anchor="ctr" anchorCtr="0">
            <a:normAutofit fontScale="25000" lnSpcReduction="20000"/>
          </a:bodyPr>
          <a:lstStyle/>
          <a:p>
            <a:pPr defTabSz="1097280">
              <a:spcAft>
                <a:spcPts val="720"/>
              </a:spcAft>
              <a:buSzPct val="100000"/>
            </a:pPr>
            <a:fld id="{00000000-1234-1234-1234-123412341234}" type="slidenum">
              <a:rPr lang="no">
                <a:solidFill>
                  <a:prstClr val="white"/>
                </a:solidFill>
                <a:latin typeface="Aptos" panose="02110004020202020204"/>
              </a:rPr>
              <a:pPr defTabSz="1097280">
                <a:spcAft>
                  <a:spcPts val="720"/>
                </a:spcAft>
                <a:buSzPct val="100000"/>
              </a:pPr>
              <a:t>72</a:t>
            </a:fld>
            <a:endParaRPr>
              <a:solidFill>
                <a:prstClr val="white"/>
              </a:solidFill>
              <a:latin typeface="Aptos" panose="02110004020202020204"/>
            </a:endParaRPr>
          </a:p>
        </p:txBody>
      </p:sp>
      <p:cxnSp>
        <p:nvCxnSpPr>
          <p:cNvPr id="230" name="Google Shape;230;p36"/>
          <p:cNvCxnSpPr/>
          <p:nvPr/>
        </p:nvCxnSpPr>
        <p:spPr>
          <a:xfrm>
            <a:off x="5151440" y="3623029"/>
            <a:ext cx="4897440" cy="0"/>
          </a:xfrm>
          <a:prstGeom prst="straightConnector1">
            <a:avLst/>
          </a:prstGeom>
          <a:noFill/>
          <a:ln w="9525" cap="flat" cmpd="sng">
            <a:solidFill>
              <a:srgbClr val="FF0000"/>
            </a:solidFill>
            <a:prstDash val="solid"/>
            <a:round/>
            <a:headEnd type="none" w="sm" len="sm"/>
            <a:tailEnd type="none" w="sm" len="sm"/>
          </a:ln>
        </p:spPr>
      </p:cxnSp>
      <p:cxnSp>
        <p:nvCxnSpPr>
          <p:cNvPr id="231" name="Google Shape;231;p36"/>
          <p:cNvCxnSpPr/>
          <p:nvPr/>
        </p:nvCxnSpPr>
        <p:spPr>
          <a:xfrm>
            <a:off x="5151440" y="3916976"/>
            <a:ext cx="4897440" cy="0"/>
          </a:xfrm>
          <a:prstGeom prst="straightConnector1">
            <a:avLst/>
          </a:prstGeom>
          <a:noFill/>
          <a:ln w="9525" cap="flat" cmpd="sng">
            <a:solidFill>
              <a:srgbClr val="FF0000"/>
            </a:solidFill>
            <a:prstDash val="solid"/>
            <a:round/>
            <a:headEnd type="none" w="sm" len="sm"/>
            <a:tailEnd type="none" w="sm" len="sm"/>
          </a:ln>
        </p:spPr>
      </p:cxnSp>
      <p:cxnSp>
        <p:nvCxnSpPr>
          <p:cNvPr id="232" name="Google Shape;232;p36"/>
          <p:cNvCxnSpPr/>
          <p:nvPr/>
        </p:nvCxnSpPr>
        <p:spPr>
          <a:xfrm>
            <a:off x="10191388" y="3625487"/>
            <a:ext cx="24960" cy="272160"/>
          </a:xfrm>
          <a:prstGeom prst="straightConnector1">
            <a:avLst/>
          </a:prstGeom>
          <a:noFill/>
          <a:ln w="9525" cap="flat" cmpd="sng">
            <a:solidFill>
              <a:srgbClr val="3B7FF2"/>
            </a:solidFill>
            <a:prstDash val="solid"/>
            <a:round/>
            <a:headEnd type="triangle" w="med" len="med"/>
            <a:tailEnd type="triangle" w="med" len="med"/>
          </a:ln>
        </p:spPr>
      </p:cxnSp>
      <p:sp>
        <p:nvSpPr>
          <p:cNvPr id="233" name="Google Shape;233;p36"/>
          <p:cNvSpPr txBox="1"/>
          <p:nvPr/>
        </p:nvSpPr>
        <p:spPr>
          <a:xfrm>
            <a:off x="10281557" y="3606801"/>
            <a:ext cx="3291840" cy="369283"/>
          </a:xfrm>
          <a:prstGeom prst="rect">
            <a:avLst/>
          </a:prstGeom>
          <a:noFill/>
          <a:ln>
            <a:noFill/>
          </a:ln>
        </p:spPr>
        <p:txBody>
          <a:bodyPr spcFirstLastPara="1" wrap="square" lIns="109720" tIns="54840" rIns="109720" bIns="54840" anchor="t" anchorCtr="0">
            <a:spAutoFit/>
          </a:bodyPr>
          <a:lstStyle/>
          <a:p>
            <a:pPr defTabSz="1097280"/>
            <a:r>
              <a:rPr lang="el" sz="1680">
                <a:solidFill>
                  <a:srgbClr val="7F7F7F"/>
                </a:solidFill>
                <a:latin typeface="Arial"/>
                <a:ea typeface="Arial"/>
                <a:cs typeface="Arial"/>
                <a:sym typeface="Arial"/>
              </a:rPr>
              <a:t>0,41 ΣΔ</a:t>
            </a:r>
            <a:endParaRPr sz="2880">
              <a:solidFill>
                <a:prstClr val="black"/>
              </a:solidFill>
              <a:latin typeface="Aptos" panose="02110004020202020204"/>
            </a:endParaRPr>
          </a:p>
        </p:txBody>
      </p:sp>
      <p:sp>
        <p:nvSpPr>
          <p:cNvPr id="234" name="Google Shape;234;p36"/>
          <p:cNvSpPr txBox="1"/>
          <p:nvPr/>
        </p:nvSpPr>
        <p:spPr>
          <a:xfrm>
            <a:off x="11670879" y="2464001"/>
            <a:ext cx="2809115" cy="2511408"/>
          </a:xfrm>
          <a:prstGeom prst="rect">
            <a:avLst/>
          </a:prstGeom>
          <a:noFill/>
          <a:ln>
            <a:noFill/>
          </a:ln>
        </p:spPr>
        <p:txBody>
          <a:bodyPr spcFirstLastPara="1" wrap="square" lIns="146280" tIns="146280" rIns="146280" bIns="146280" anchor="t" anchorCtr="0">
            <a:spAutoFit/>
          </a:bodyPr>
          <a:lstStyle/>
          <a:p>
            <a:pPr defTabSz="1097280"/>
            <a:r>
              <a:rPr lang="el" sz="2880">
                <a:solidFill>
                  <a:prstClr val="black"/>
                </a:solidFill>
                <a:latin typeface="Aptos" panose="02110004020202020204"/>
              </a:rPr>
              <a:t>Μειώθηκε η επίγνωση της κατάστασης λόγω του μεγέθους της οθόνης και του multitasking;</a:t>
            </a:r>
            <a:endParaRPr sz="2880">
              <a:solidFill>
                <a:prstClr val="black"/>
              </a:solidFill>
              <a:latin typeface="Aptos" panose="02110004020202020204"/>
            </a:endParaRPr>
          </a:p>
        </p:txBody>
      </p:sp>
    </p:spTree>
    <p:extLst>
      <p:ext uri="{BB962C8B-B14F-4D97-AF65-F5344CB8AC3E}">
        <p14:creationId xmlns:p14="http://schemas.microsoft.com/office/powerpoint/2010/main" val="228249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C75A-6CA1-B129-9C66-ADAF922B3BE0}"/>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0DAEB7EE-ECA7-D52A-C919-E720E9AA6754}"/>
              </a:ext>
            </a:extLst>
          </p:cNvPr>
          <p:cNvSpPr>
            <a:spLocks noGrp="1"/>
          </p:cNvSpPr>
          <p:nvPr>
            <p:ph idx="1"/>
          </p:nvPr>
        </p:nvSpPr>
        <p:spPr/>
        <p:txBody>
          <a:bodyPr/>
          <a:lstStyle/>
          <a:p>
            <a:endParaRPr lang="et-EE"/>
          </a:p>
        </p:txBody>
      </p:sp>
      <p:sp>
        <p:nvSpPr>
          <p:cNvPr id="4" name="Date Placeholder 3">
            <a:extLst>
              <a:ext uri="{FF2B5EF4-FFF2-40B4-BE49-F238E27FC236}">
                <a16:creationId xmlns:a16="http://schemas.microsoft.com/office/drawing/2014/main" id="{B9C71434-2D77-E14B-B043-5DF1567A2DB4}"/>
              </a:ext>
            </a:extLst>
          </p:cNvPr>
          <p:cNvSpPr>
            <a:spLocks noGrp="1"/>
          </p:cNvSpPr>
          <p:nvPr>
            <p:ph type="dt" sz="half" idx="10"/>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endParaRPr lang="nb-NO" sz="2160">
              <a:solidFill>
                <a:prstClr val="black"/>
              </a:solidFill>
            </a:endParaRPr>
          </a:p>
        </p:txBody>
      </p:sp>
      <p:sp>
        <p:nvSpPr>
          <p:cNvPr id="5" name="Slide Number Placeholder 4">
            <a:extLst>
              <a:ext uri="{FF2B5EF4-FFF2-40B4-BE49-F238E27FC236}">
                <a16:creationId xmlns:a16="http://schemas.microsoft.com/office/drawing/2014/main" id="{6CADA3FE-FDA7-624C-D45B-16D4D39359CA}"/>
              </a:ext>
            </a:extLst>
          </p:cNvPr>
          <p:cNvSpPr>
            <a:spLocks noGrp="1"/>
          </p:cNvSpPr>
          <p:nvPr>
            <p:ph type="sldNum" sz="quarter" idx="12"/>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6E6339C-DE17-4E4C-B690-AB7E8B8C7D3B}" type="slidenum">
              <a:rPr lang="nb-NO" sz="2160">
                <a:solidFill>
                  <a:prstClr val="black"/>
                </a:solidFill>
              </a:rPr>
              <a:pPr defTabSz="1097280">
                <a:defRPr/>
              </a:pPr>
              <a:t>73</a:t>
            </a:fld>
            <a:endParaRPr lang="nb-NO" sz="2160">
              <a:solidFill>
                <a:prstClr val="black"/>
              </a:solidFill>
            </a:endParaRPr>
          </a:p>
        </p:txBody>
      </p:sp>
      <p:pic>
        <p:nvPicPr>
          <p:cNvPr id="7" name="Picture 6">
            <a:extLst>
              <a:ext uri="{FF2B5EF4-FFF2-40B4-BE49-F238E27FC236}">
                <a16:creationId xmlns:a16="http://schemas.microsoft.com/office/drawing/2014/main" id="{DCD06278-954E-9176-2803-6DF53151DD08}"/>
              </a:ext>
            </a:extLst>
          </p:cNvPr>
          <p:cNvPicPr>
            <a:picLocks noChangeAspect="1"/>
          </p:cNvPicPr>
          <p:nvPr/>
        </p:nvPicPr>
        <p:blipFill>
          <a:blip r:embed="rId2"/>
          <a:stretch>
            <a:fillRect/>
          </a:stretch>
        </p:blipFill>
        <p:spPr>
          <a:xfrm>
            <a:off x="2137410" y="1485900"/>
            <a:ext cx="9715500" cy="4709160"/>
          </a:xfrm>
          <a:prstGeom prst="rect">
            <a:avLst/>
          </a:prstGeom>
        </p:spPr>
      </p:pic>
    </p:spTree>
    <p:extLst>
      <p:ext uri="{BB962C8B-B14F-4D97-AF65-F5344CB8AC3E}">
        <p14:creationId xmlns:p14="http://schemas.microsoft.com/office/powerpoint/2010/main" val="4871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el"/>
              <a:t>Εξάρτηση πεδίου/Ανεξαρτησία</a:t>
            </a:r>
            <a:endParaRPr/>
          </a:p>
        </p:txBody>
      </p:sp>
      <p:sp>
        <p:nvSpPr>
          <p:cNvPr id="92" name="Google Shape;92;p18"/>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lnSpcReduction="10000"/>
          </a:bodyPr>
          <a:lstStyle/>
          <a:p>
            <a:pPr marL="0" indent="0">
              <a:buNone/>
            </a:pPr>
            <a:r>
              <a:rPr lang="el"/>
              <a:t>Ήτα</a:t>
            </a:r>
            <a:endParaRPr/>
          </a:p>
          <a:p>
            <a:pPr marL="0" indent="0">
              <a:spcBef>
                <a:spcPts val="1920"/>
              </a:spcBef>
              <a:buNone/>
            </a:pPr>
            <a:endParaRPr/>
          </a:p>
          <a:p>
            <a:pPr marL="0" indent="0">
              <a:spcBef>
                <a:spcPts val="1920"/>
              </a:spcBef>
              <a:buNone/>
            </a:pPr>
            <a:endParaRPr/>
          </a:p>
          <a:p>
            <a:pPr marL="0" indent="0">
              <a:spcBef>
                <a:spcPts val="1920"/>
              </a:spcBef>
              <a:buNone/>
            </a:pPr>
            <a:endParaRPr/>
          </a:p>
          <a:p>
            <a:pPr marL="0" indent="0">
              <a:spcBef>
                <a:spcPts val="1920"/>
              </a:spcBef>
              <a:buNone/>
            </a:pPr>
            <a:endParaRPr/>
          </a:p>
          <a:p>
            <a:pPr marL="0" indent="0">
              <a:spcBef>
                <a:spcPts val="1920"/>
              </a:spcBef>
              <a:spcAft>
                <a:spcPts val="1920"/>
              </a:spcAft>
              <a:buNone/>
            </a:pPr>
            <a:r>
              <a:rPr lang="el"/>
              <a:t>DV: Σωστά αναγνωρισμένο DF</a:t>
            </a:r>
          </a:p>
          <a:p>
            <a:pPr marL="0" indent="0">
              <a:spcBef>
                <a:spcPts val="1920"/>
              </a:spcBef>
              <a:spcAft>
                <a:spcPts val="1920"/>
              </a:spcAft>
              <a:buNone/>
            </a:pPr>
            <a:r>
              <a:rPr lang="el"/>
              <a:t>η</a:t>
            </a:r>
            <a:r>
              <a:rPr lang="el" baseline="30000"/>
              <a:t>2</a:t>
            </a:r>
            <a:r>
              <a:rPr lang="el"/>
              <a:t>=.06</a:t>
            </a:r>
            <a:endParaRPr/>
          </a:p>
        </p:txBody>
      </p:sp>
      <p:pic>
        <p:nvPicPr>
          <p:cNvPr id="93" name="Google Shape;93;p18"/>
          <p:cNvPicPr preferRelativeResize="0"/>
          <p:nvPr/>
        </p:nvPicPr>
        <p:blipFill>
          <a:blip r:embed="rId3">
            <a:alphaModFix/>
          </a:blip>
          <a:stretch>
            <a:fillRect/>
          </a:stretch>
        </p:blipFill>
        <p:spPr>
          <a:xfrm>
            <a:off x="498720" y="1843942"/>
            <a:ext cx="7406640" cy="2849880"/>
          </a:xfrm>
          <a:prstGeom prst="rect">
            <a:avLst/>
          </a:prstGeom>
          <a:noFill/>
          <a:ln>
            <a:noFill/>
          </a:ln>
        </p:spPr>
      </p:pic>
      <p:pic>
        <p:nvPicPr>
          <p:cNvPr id="94" name="Google Shape;94;p18"/>
          <p:cNvPicPr preferRelativeResize="0"/>
          <p:nvPr/>
        </p:nvPicPr>
        <p:blipFill>
          <a:blip r:embed="rId4">
            <a:alphaModFix/>
          </a:blip>
          <a:stretch>
            <a:fillRect/>
          </a:stretch>
        </p:blipFill>
        <p:spPr>
          <a:xfrm>
            <a:off x="7315182" y="1628341"/>
            <a:ext cx="6995160" cy="3520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3842" y="243842"/>
            <a:ext cx="9921239" cy="6553199"/>
          </a:xfrm>
          <a:prstGeom prst="rect">
            <a:avLst/>
          </a:prstGeom>
          <a:noFill/>
          <a:ln>
            <a:noFill/>
          </a:ln>
        </p:spPr>
      </p:pic>
      <p:sp>
        <p:nvSpPr>
          <p:cNvPr id="149" name="Google Shape;149;p26"/>
          <p:cNvSpPr txBox="1"/>
          <p:nvPr/>
        </p:nvSpPr>
        <p:spPr>
          <a:xfrm>
            <a:off x="6373933" y="4567322"/>
            <a:ext cx="2031935" cy="738615"/>
          </a:xfrm>
          <a:prstGeom prst="rect">
            <a:avLst/>
          </a:prstGeom>
          <a:noFill/>
          <a:ln>
            <a:noFill/>
          </a:ln>
        </p:spPr>
        <p:txBody>
          <a:bodyPr spcFirstLastPara="1" wrap="square" lIns="146280" tIns="146280" rIns="146280" bIns="146280" anchor="t" anchorCtr="0">
            <a:spAutoFit/>
          </a:bodyPr>
          <a:lstStyle/>
          <a:p>
            <a:pPr defTabSz="1097280">
              <a:defRPr/>
            </a:pPr>
            <a:r>
              <a:rPr lang="el" sz="1440">
                <a:solidFill>
                  <a:prstClr val="black"/>
                </a:solidFill>
                <a:latin typeface="Calibri" panose="020F0502020204030204"/>
              </a:rPr>
              <a:t>0=αρσενικό</a:t>
            </a:r>
            <a:endParaRPr sz="1440">
              <a:solidFill>
                <a:prstClr val="black"/>
              </a:solidFill>
              <a:latin typeface="Calibri" panose="020F0502020204030204"/>
            </a:endParaRPr>
          </a:p>
          <a:p>
            <a:pPr defTabSz="1097280">
              <a:defRPr/>
            </a:pPr>
            <a:r>
              <a:rPr lang="el" sz="1440">
                <a:solidFill>
                  <a:prstClr val="black"/>
                </a:solidFill>
                <a:latin typeface="Calibri" panose="020F0502020204030204"/>
              </a:rPr>
              <a:t>1=γυναίκα</a:t>
            </a:r>
            <a:endParaRPr sz="1440">
              <a:solidFill>
                <a:prstClr val="black"/>
              </a:solidFill>
              <a:latin typeface="Calibri" panose="020F0502020204030204"/>
            </a:endParaRPr>
          </a:p>
        </p:txBody>
      </p:sp>
      <p:sp>
        <p:nvSpPr>
          <p:cNvPr id="2" name="Oval 1">
            <a:extLst>
              <a:ext uri="{FF2B5EF4-FFF2-40B4-BE49-F238E27FC236}">
                <a16:creationId xmlns:a16="http://schemas.microsoft.com/office/drawing/2014/main" id="{C092F78D-C335-42AF-B228-0A3A967E4792}"/>
              </a:ext>
            </a:extLst>
          </p:cNvPr>
          <p:cNvSpPr/>
          <p:nvPr/>
        </p:nvSpPr>
        <p:spPr>
          <a:xfrm>
            <a:off x="3002280" y="501396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9" name="Oval 8">
            <a:extLst>
              <a:ext uri="{FF2B5EF4-FFF2-40B4-BE49-F238E27FC236}">
                <a16:creationId xmlns:a16="http://schemas.microsoft.com/office/drawing/2014/main" id="{8A6DC283-F3AE-4BD7-AD67-64FDDB40EBFC}"/>
              </a:ext>
            </a:extLst>
          </p:cNvPr>
          <p:cNvSpPr/>
          <p:nvPr/>
        </p:nvSpPr>
        <p:spPr>
          <a:xfrm>
            <a:off x="3002280" y="595884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xmlns:a16="http://schemas.microsoft.com/office/drawing/2014/main">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sp>
        <p:nvSpPr>
          <p:cNvPr id="247" name="Rectangle 24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descr="Ένα δάχτυλο που αγγίζει μια οθόνη&#10;&#10;Η περιγραφή δημιουργείται αυτόματα">
            <a:extLst>
              <a:ext uri="{FF2B5EF4-FFF2-40B4-BE49-F238E27FC236}">
                <a16:creationId xmlns:a16="http://schemas.microsoft.com/office/drawing/2014/main" id="{A37FEFE9-54DD-3EB9-6668-9567B0D7E60A}"/>
              </a:ext>
            </a:extLst>
          </p:cNvPr>
          <p:cNvPicPr>
            <a:picLocks noChangeAspect="1"/>
          </p:cNvPicPr>
          <p:nvPr/>
        </p:nvPicPr>
        <p:blipFill>
          <a:blip r:embed="rId3">
            <a:alphaModFix amt="35000"/>
          </a:blip>
          <a:srcRect/>
          <a:stretch/>
        </p:blipFill>
        <p:spPr>
          <a:xfrm>
            <a:off x="24" y="2"/>
            <a:ext cx="14630376" cy="8229599"/>
          </a:xfrm>
          <a:prstGeom prst="rect">
            <a:avLst/>
          </a:prstGeom>
        </p:spPr>
      </p:pic>
      <p:sp>
        <p:nvSpPr>
          <p:cNvPr id="240" name="Google Shape;240;p37"/>
          <p:cNvSpPr txBox="1">
            <a:spLocks noGrp="1"/>
          </p:cNvSpPr>
          <p:nvPr>
            <p:ph type="title"/>
          </p:nvPr>
        </p:nvSpPr>
        <p:spPr>
          <a:xfrm>
            <a:off x="1005839" y="1279035"/>
            <a:ext cx="7263546" cy="5671531"/>
          </a:xfrm>
          <a:prstGeom prst="rect">
            <a:avLst/>
          </a:prstGeom>
        </p:spPr>
        <p:txBody>
          <a:bodyPr spcFirstLastPara="1" vert="horz" lIns="146280" tIns="146280" rIns="146280" bIns="146280" rtlCol="0" anchor="ctr" anchorCtr="0">
            <a:normAutofit/>
          </a:bodyPr>
          <a:lstStyle/>
          <a:p>
            <a:pPr algn="r">
              <a:spcBef>
                <a:spcPts val="0"/>
              </a:spcBef>
              <a:buSzPts val="2800"/>
            </a:pPr>
            <a:r>
              <a:rPr lang="el" sz="9600">
                <a:ln w="22225">
                  <a:solidFill>
                    <a:srgbClr val="FFFFFF"/>
                  </a:solidFill>
                </a:ln>
                <a:noFill/>
              </a:rPr>
              <a:t>Συνοπτικά</a:t>
            </a:r>
          </a:p>
        </p:txBody>
      </p:sp>
      <p:cxnSp>
        <p:nvCxnSpPr>
          <p:cNvPr id="249" name="Straight Connector 24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41" name="Google Shape;241;p37"/>
          <p:cNvSpPr txBox="1">
            <a:spLocks noGrp="1"/>
          </p:cNvSpPr>
          <p:nvPr>
            <p:ph type="body" idx="1"/>
          </p:nvPr>
        </p:nvSpPr>
        <p:spPr>
          <a:xfrm>
            <a:off x="9041569" y="1279035"/>
            <a:ext cx="4632002" cy="5671531"/>
          </a:xfrm>
          <a:prstGeom prst="rect">
            <a:avLst/>
          </a:prstGeom>
        </p:spPr>
        <p:txBody>
          <a:bodyPr spcFirstLastPara="1" vert="horz" lIns="146280" tIns="146280" rIns="146280" bIns="146280" rtlCol="0" anchor="ctr" anchorCtr="0">
            <a:normAutofit fontScale="92500" lnSpcReduction="10000"/>
          </a:bodyPr>
          <a:lstStyle/>
          <a:p>
            <a:pPr marL="731502" indent="-548627">
              <a:spcBef>
                <a:spcPts val="0"/>
              </a:spcBef>
              <a:spcAft>
                <a:spcPts val="720"/>
              </a:spcAft>
              <a:buSzPts val="1800"/>
              <a:buChar char="●"/>
            </a:pPr>
            <a:r>
              <a:rPr lang="el" sz="1920">
                <a:solidFill>
                  <a:srgbClr val="FFFFFF"/>
                </a:solidFill>
              </a:rPr>
              <a:t>Ο ισχυρότερος κοινωνικός συντηρητισμός σχετίζεται με χαμηλότερες δεξιότητες αναγνώρισης DF. </a:t>
            </a:r>
          </a:p>
          <a:p>
            <a:pPr marL="731502" indent="-548627">
              <a:spcBef>
                <a:spcPts val="0"/>
              </a:spcBef>
              <a:spcAft>
                <a:spcPts val="720"/>
              </a:spcAft>
              <a:buSzPts val="1800"/>
              <a:buChar char="●"/>
            </a:pPr>
            <a:r>
              <a:rPr lang="el" sz="1920">
                <a:solidFill>
                  <a:srgbClr val="FFFFFF"/>
                </a:solidFill>
              </a:rPr>
              <a:t>Όσο περισσότερο συμφωνεί κανείς με τις δηλώσεις που έγιναν, τόσο μικρότερη είναι η πιθανότητα αναγνώρισης των τεχνικών ατελειών που χαρακτηρίζουν το DF.</a:t>
            </a:r>
          </a:p>
          <a:p>
            <a:pPr marL="731502" indent="-548627">
              <a:spcBef>
                <a:spcPts val="0"/>
              </a:spcBef>
              <a:spcAft>
                <a:spcPts val="720"/>
              </a:spcAft>
              <a:buSzPts val="1800"/>
              <a:buChar char="●"/>
            </a:pPr>
            <a:r>
              <a:rPr lang="el" sz="1920">
                <a:solidFill>
                  <a:srgbClr val="FFFFFF"/>
                </a:solidFill>
              </a:rPr>
              <a:t>Οι γυναίκες συμμετέχουσες εμφάνισαν χαμηλότερες δεξιότητες αναγνώρισης DF, γεγονός που εξηγήθηκε κυρίως από την έλλειψη αναγνωρισμένου DF (ενώ τα αυθεντικά κλιπ συνήθως αναγνωρίζονταν ως τέτοια).</a:t>
            </a:r>
          </a:p>
          <a:p>
            <a:pPr marL="731502" indent="-548627">
              <a:spcBef>
                <a:spcPts val="0"/>
              </a:spcBef>
              <a:spcAft>
                <a:spcPts val="720"/>
              </a:spcAft>
              <a:buSzPts val="1800"/>
              <a:buChar char="●"/>
            </a:pPr>
            <a:r>
              <a:rPr lang="el" sz="1920">
                <a:solidFill>
                  <a:srgbClr val="FFFFFF"/>
                </a:solidFill>
              </a:rPr>
              <a:t>Οι διαφορές στην ηλικία δεν έδειξαν καμία σχετική επίδραση στα αποτελέσματα.</a:t>
            </a:r>
          </a:p>
          <a:p>
            <a:pPr marL="731502" indent="-548627">
              <a:spcBef>
                <a:spcPts val="0"/>
              </a:spcBef>
              <a:spcAft>
                <a:spcPts val="720"/>
              </a:spcAft>
              <a:buSzPts val="1800"/>
              <a:buChar char="●"/>
            </a:pPr>
            <a:r>
              <a:rPr lang="el" sz="1920">
                <a:solidFill>
                  <a:srgbClr val="FFFFFF"/>
                </a:solidFill>
              </a:rPr>
              <a:t>Οι μικρότερες/φορητές συσκευές μειώνουν την απόδοση αναγνώρισης DF.</a:t>
            </a:r>
          </a:p>
        </p:txBody>
      </p:sp>
      <p:sp>
        <p:nvSpPr>
          <p:cNvPr id="242" name="Google Shape;242;p37"/>
          <p:cNvSpPr txBox="1">
            <a:spLocks noGrp="1"/>
          </p:cNvSpPr>
          <p:nvPr>
            <p:ph type="sldNum" idx="12"/>
          </p:nvPr>
        </p:nvSpPr>
        <p:spPr>
          <a:xfrm>
            <a:off x="12543905" y="7627621"/>
            <a:ext cx="1080654" cy="438150"/>
          </a:xfrm>
          <a:prstGeom prst="rect">
            <a:avLst/>
          </a:prstGeom>
        </p:spPr>
        <p:txBody>
          <a:bodyPr spcFirstLastPara="1" vert="horz" lIns="146280" tIns="146280" rIns="146280" bIns="146280" rtlCol="0" anchor="ctr" anchorCtr="0">
            <a:normAutofit/>
          </a:bodyPr>
          <a:lstStyle/>
          <a:p>
            <a:pPr defTabSz="1097280">
              <a:lnSpc>
                <a:spcPct val="90000"/>
              </a:lnSpc>
              <a:spcAft>
                <a:spcPts val="720"/>
              </a:spcAft>
              <a:buSzPct val="100000"/>
            </a:pPr>
            <a:fld id="{00000000-1234-1234-1234-123412341234}" type="slidenum">
              <a:rPr lang="no" sz="360">
                <a:solidFill>
                  <a:srgbClr val="FFFFFF"/>
                </a:solidFill>
                <a:latin typeface="Aptos" panose="02110004020202020204"/>
              </a:rPr>
              <a:pPr defTabSz="1097280">
                <a:lnSpc>
                  <a:spcPct val="90000"/>
                </a:lnSpc>
                <a:spcAft>
                  <a:spcPts val="720"/>
                </a:spcAft>
                <a:buSzPct val="100000"/>
              </a:pPr>
              <a:t>76</a:t>
            </a:fld>
            <a:endParaRPr lang="no" sz="360">
              <a:solidFill>
                <a:srgbClr val="FFFFFF"/>
              </a:solidFill>
              <a:latin typeface="Aptos" panose="02110004020202020204"/>
            </a:endParaRPr>
          </a:p>
        </p:txBody>
      </p:sp>
      <p:grpSp>
        <p:nvGrpSpPr>
          <p:cNvPr id="3" name="Group 2">
            <a:extLst>
              <a:ext uri="{FF2B5EF4-FFF2-40B4-BE49-F238E27FC236}">
                <a16:creationId xmlns:a16="http://schemas.microsoft.com/office/drawing/2014/main" id="{646DCE21-09B7-DE2C-9C5C-D37E8529B339}"/>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68FC7844-AAAF-9EFB-2B28-0BFB60F2EE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E9AC15-D48D-E873-EEA9-C96F4152A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animEffect transition="in" filter="fade">
                                      <p:cBhvr>
                                        <p:cTn id="11" dur="500"/>
                                        <p:tgtEl>
                                          <p:spTgt spid="24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1">
                                            <p:txEl>
                                              <p:pRg st="2" end="2"/>
                                            </p:txEl>
                                          </p:spTgt>
                                        </p:tgtEl>
                                        <p:attrNameLst>
                                          <p:attrName>style.visibility</p:attrName>
                                        </p:attrNameLst>
                                      </p:cBhvr>
                                      <p:to>
                                        <p:strVal val="visible"/>
                                      </p:to>
                                    </p:set>
                                    <p:animEffect transition="in" filter="fade">
                                      <p:cBhvr>
                                        <p:cTn id="15" dur="500"/>
                                        <p:tgtEl>
                                          <p:spTgt spid="24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1">
                                            <p:txEl>
                                              <p:pRg st="3" end="3"/>
                                            </p:txEl>
                                          </p:spTgt>
                                        </p:tgtEl>
                                        <p:attrNameLst>
                                          <p:attrName>style.visibility</p:attrName>
                                        </p:attrNameLst>
                                      </p:cBhvr>
                                      <p:to>
                                        <p:strVal val="visible"/>
                                      </p:to>
                                    </p:set>
                                    <p:animEffect transition="in" filter="fade">
                                      <p:cBhvr>
                                        <p:cTn id="19" dur="500"/>
                                        <p:tgtEl>
                                          <p:spTgt spid="24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1">
                                            <p:txEl>
                                              <p:pRg st="4" end="4"/>
                                            </p:txEl>
                                          </p:spTgt>
                                        </p:tgtEl>
                                        <p:attrNameLst>
                                          <p:attrName>style.visibility</p:attrName>
                                        </p:attrNameLst>
                                      </p:cBhvr>
                                      <p:to>
                                        <p:strVal val="visible"/>
                                      </p:to>
                                    </p:set>
                                    <p:animEffect transition="in" filter="fade">
                                      <p:cBhvr>
                                        <p:cTn id="23" dur="500"/>
                                        <p:tgtEl>
                                          <p:spTgt spid="2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3EB6AA-E68C-74A5-1493-7C410EE4F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7" name="Content Placeholder 6">
            <a:extLst>
              <a:ext uri="{FF2B5EF4-FFF2-40B4-BE49-F238E27FC236}">
                <a16:creationId xmlns:a16="http://schemas.microsoft.com/office/drawing/2014/main" id="{8914288A-4981-8521-32BC-2E2B500956C2}"/>
              </a:ext>
            </a:extLst>
          </p:cNvPr>
          <p:cNvSpPr>
            <a:spLocks/>
          </p:cNvSpPr>
          <p:nvPr/>
        </p:nvSpPr>
        <p:spPr>
          <a:xfrm>
            <a:off x="5577841" y="731521"/>
            <a:ext cx="7402831" cy="6217920"/>
          </a:xfrm>
          <a:prstGeom prst="rect">
            <a:avLst/>
          </a:prstGeom>
        </p:spPr>
        <p:txBody>
          <a:bodyPr/>
          <a:lstStyle/>
          <a:p>
            <a:pPr defTabSz="457182"/>
            <a:endParaRPr lang="en-GB">
              <a:solidFill>
                <a:prstClr val="white"/>
              </a:solidFill>
              <a:latin typeface="Calibri" panose="020F0502020204030204"/>
            </a:endParaRPr>
          </a:p>
        </p:txBody>
      </p:sp>
      <p:sp>
        <p:nvSpPr>
          <p:cNvPr id="8" name="Text Placeholder 7">
            <a:extLst>
              <a:ext uri="{FF2B5EF4-FFF2-40B4-BE49-F238E27FC236}">
                <a16:creationId xmlns:a16="http://schemas.microsoft.com/office/drawing/2014/main" id="{A6814068-5C95-262D-F521-210265BEB49A}"/>
              </a:ext>
            </a:extLst>
          </p:cNvPr>
          <p:cNvSpPr>
            <a:spLocks/>
          </p:cNvSpPr>
          <p:nvPr/>
        </p:nvSpPr>
        <p:spPr>
          <a:xfrm>
            <a:off x="822962" y="4135120"/>
            <a:ext cx="4417062" cy="2194560"/>
          </a:xfrm>
          <a:prstGeom prst="rect">
            <a:avLst/>
          </a:prstGeom>
        </p:spPr>
        <p:txBody>
          <a:bodyPr/>
          <a:lstStyle/>
          <a:p>
            <a:pPr defTabSz="457182"/>
            <a:endParaRPr lang="en-GB">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0CD306EE-A5B6-B9A5-B50A-2E406B11BC31}"/>
              </a:ext>
            </a:extLst>
          </p:cNvPr>
          <p:cNvSpPr>
            <a:spLocks/>
          </p:cNvSpPr>
          <p:nvPr/>
        </p:nvSpPr>
        <p:spPr>
          <a:xfrm>
            <a:off x="11149191" y="6359602"/>
            <a:ext cx="506747" cy="347376"/>
          </a:xfrm>
          <a:prstGeom prst="rect">
            <a:avLst/>
          </a:prstGeom>
        </p:spPr>
        <p:txBody>
          <a:bodyPr vert="horz" lIns="91440" tIns="45720" rIns="91440" bIns="45720" rtlCol="0" anchor="ctr">
            <a:normAutofit/>
          </a:bodyPr>
          <a:lstStyle/>
          <a:p>
            <a:pPr defTabSz="347458">
              <a:spcAft>
                <a:spcPts val="456"/>
              </a:spcAft>
            </a:pPr>
            <a:fld id="{83C72186-AF70-4CAA-BEA5-8C4411AE0AB1}" type="slidenum">
              <a:rPr lang="en-US" sz="760">
                <a:solidFill>
                  <a:srgbClr val="555555"/>
                </a:solidFill>
                <a:latin typeface="Calibri" panose="020F0502020204030204"/>
              </a:rPr>
              <a:pPr defTabSz="347458">
                <a:spcAft>
                  <a:spcPts val="456"/>
                </a:spcAft>
              </a:pPr>
              <a:t>77</a:t>
            </a:fld>
            <a:endParaRPr lang="en-US" sz="1000">
              <a:solidFill>
                <a:srgbClr val="FFFFFF"/>
              </a:solidFill>
              <a:latin typeface="Calibri" panose="020F0502020204030204"/>
            </a:endParaRPr>
          </a:p>
        </p:txBody>
      </p:sp>
      <p:sp>
        <p:nvSpPr>
          <p:cNvPr id="9" name="Title 8">
            <a:extLst>
              <a:ext uri="{FF2B5EF4-FFF2-40B4-BE49-F238E27FC236}">
                <a16:creationId xmlns:a16="http://schemas.microsoft.com/office/drawing/2014/main" id="{A87318F8-7718-6334-E098-854ED412A768}"/>
              </a:ext>
            </a:extLst>
          </p:cNvPr>
          <p:cNvSpPr>
            <a:spLocks noGrp="1"/>
          </p:cNvSpPr>
          <p:nvPr>
            <p:ph type="title"/>
          </p:nvPr>
        </p:nvSpPr>
        <p:spPr/>
        <p:txBody>
          <a:bodyPr>
            <a:normAutofit/>
          </a:bodyPr>
          <a:lstStyle/>
          <a:p>
            <a:r>
              <a:rPr lang="el" sz="4800" b="1"/>
              <a:t>Τώρα εστιάζουμε σε εσάς</a:t>
            </a:r>
            <a:endParaRPr lang="en-GB" sz="4800" b="1"/>
          </a:p>
        </p:txBody>
      </p:sp>
      <p:sp>
        <p:nvSpPr>
          <p:cNvPr id="12" name="Picture Placeholder 11">
            <a:extLst>
              <a:ext uri="{FF2B5EF4-FFF2-40B4-BE49-F238E27FC236}">
                <a16:creationId xmlns:a16="http://schemas.microsoft.com/office/drawing/2014/main" id="{ED454070-02BE-6211-12DA-0B6F2023D1BB}"/>
              </a:ext>
            </a:extLst>
          </p:cNvPr>
          <p:cNvSpPr>
            <a:spLocks noGrp="1"/>
          </p:cNvSpPr>
          <p:nvPr>
            <p:ph type="pic" idx="1"/>
          </p:nvPr>
        </p:nvSpPr>
        <p:spPr/>
        <p:txBody>
          <a:bodyPr/>
          <a:lstStyle/>
          <a:p>
            <a:endParaRPr lang="en-GB"/>
          </a:p>
        </p:txBody>
      </p:sp>
      <p:sp>
        <p:nvSpPr>
          <p:cNvPr id="14" name="Text Placeholder 13">
            <a:extLst>
              <a:ext uri="{FF2B5EF4-FFF2-40B4-BE49-F238E27FC236}">
                <a16:creationId xmlns:a16="http://schemas.microsoft.com/office/drawing/2014/main" id="{DE02B5D7-C74D-E1FE-2063-89F3A58DD6F2}"/>
              </a:ext>
            </a:extLst>
          </p:cNvPr>
          <p:cNvSpPr>
            <a:spLocks noGrp="1"/>
          </p:cNvSpPr>
          <p:nvPr>
            <p:ph type="body" sz="half" idx="2"/>
          </p:nvPr>
        </p:nvSpPr>
        <p:spPr/>
        <p:txBody>
          <a:bodyPr/>
          <a:lstStyle/>
          <a:p>
            <a:endParaRPr lang="en-GB"/>
          </a:p>
        </p:txBody>
      </p:sp>
      <p:grpSp>
        <p:nvGrpSpPr>
          <p:cNvPr id="2" name="Group 1">
            <a:extLst>
              <a:ext uri="{FF2B5EF4-FFF2-40B4-BE49-F238E27FC236}">
                <a16:creationId xmlns:a16="http://schemas.microsoft.com/office/drawing/2014/main" id="{2DB9E78A-DAC3-1121-3A1A-B5B460CE51D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F1DEABB-9E2B-B959-965A-A4B9C83F4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C27898E-7F45-C7F1-55C9-63B3D04FC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3546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671100" y="601982"/>
            <a:ext cx="5321664" cy="2059506"/>
          </a:xfrm>
        </p:spPr>
        <p:txBody>
          <a:bodyPr anchor="b">
            <a:normAutofit fontScale="90000"/>
          </a:bodyPr>
          <a:lstStyle/>
          <a:p>
            <a:r>
              <a:rPr lang="el" sz="6240"/>
              <a:t>Κοινωνικο-Γνωστική Θεωρία</a:t>
            </a:r>
          </a:p>
        </p:txBody>
      </p:sp>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935893" cy="82296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Picture 4">
            <a:extLst>
              <a:ext uri="{FF2B5EF4-FFF2-40B4-BE49-F238E27FC236}">
                <a16:creationId xmlns:a16="http://schemas.microsoft.com/office/drawing/2014/main" id="{20CA68C7-3A44-1A4E-E786-DB1F8BF45EA6}"/>
              </a:ext>
            </a:extLst>
          </p:cNvPr>
          <p:cNvPicPr>
            <a:picLocks noChangeAspect="1"/>
          </p:cNvPicPr>
          <p:nvPr/>
        </p:nvPicPr>
        <p:blipFill>
          <a:blip r:embed="rId2"/>
          <a:srcRect r="22812" b="-2"/>
          <a:stretch/>
        </p:blipFill>
        <p:spPr>
          <a:xfrm>
            <a:off x="334972" y="359410"/>
            <a:ext cx="6265950" cy="3612476"/>
          </a:xfrm>
          <a:prstGeom prst="rect">
            <a:avLst/>
          </a:prstGeom>
        </p:spPr>
      </p:pic>
      <p:pic>
        <p:nvPicPr>
          <p:cNvPr id="1028" name="Picture 4" descr="http://socialcognitivetheoryandapplications.yolasite.com/resources/sct.png"/>
          <p:cNvPicPr>
            <a:picLocks noChangeAspect="1" noChangeArrowheads="1"/>
          </p:cNvPicPr>
          <p:nvPr/>
        </p:nvPicPr>
        <p:blipFill>
          <a:blip r:embed="rId3" cstate="print"/>
          <a:srcRect l="10269" r="769" b="1"/>
          <a:stretch/>
        </p:blipFill>
        <p:spPr bwMode="auto">
          <a:xfrm>
            <a:off x="334972" y="4257715"/>
            <a:ext cx="6265950" cy="3612476"/>
          </a:xfrm>
          <a:prstGeom prst="rect">
            <a:avLst/>
          </a:prstGeom>
          <a:noFill/>
        </p:spPr>
      </p:pic>
      <p:sp>
        <p:nvSpPr>
          <p:cNvPr id="3" name="Plassholder for innhold 2"/>
          <p:cNvSpPr>
            <a:spLocks noGrp="1"/>
          </p:cNvSpPr>
          <p:nvPr>
            <p:ph idx="1"/>
          </p:nvPr>
        </p:nvSpPr>
        <p:spPr>
          <a:xfrm>
            <a:off x="7671100" y="3175107"/>
            <a:ext cx="5321665" cy="4452512"/>
          </a:xfrm>
        </p:spPr>
        <p:txBody>
          <a:bodyPr anchor="t">
            <a:normAutofit/>
          </a:bodyPr>
          <a:lstStyle/>
          <a:p>
            <a:r>
              <a:rPr lang="el" sz="2400">
                <a:solidFill>
                  <a:schemeClr val="tx1">
                    <a:alpha val="80000"/>
                  </a:schemeClr>
                </a:solidFill>
              </a:rPr>
              <a:t>Σημαντική έννοια που είναι απαραίτητη για πολλά πράγματα που θα εξετάσουμε αυτό το εξάμηνο</a:t>
            </a:r>
          </a:p>
          <a:p>
            <a:r>
              <a:rPr lang="el" sz="2400">
                <a:solidFill>
                  <a:schemeClr val="tx1">
                    <a:alpha val="80000"/>
                  </a:schemeClr>
                </a:solidFill>
              </a:rPr>
              <a:t>Πεποιθήσεις και προσδοκίες</a:t>
            </a:r>
          </a:p>
          <a:p>
            <a:r>
              <a:rPr lang="el" sz="2400">
                <a:solidFill>
                  <a:schemeClr val="tx1">
                    <a:alpha val="80000"/>
                  </a:schemeClr>
                </a:solidFill>
              </a:rPr>
              <a:t>Ικανότητες και δεξιότητες</a:t>
            </a:r>
          </a:p>
          <a:p>
            <a:r>
              <a:rPr lang="el" sz="2400">
                <a:solidFill>
                  <a:schemeClr val="tx1">
                    <a:alpha val="80000"/>
                  </a:schemeClr>
                </a:solidFill>
              </a:rPr>
              <a:t>Περιβαλλοντική αντίληψη</a:t>
            </a:r>
          </a:p>
        </p:txBody>
      </p:sp>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03394" y="4336671"/>
            <a:ext cx="0" cy="388647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FC13716-4A26-B740-C974-CBFBAFCB5EC5}"/>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2FCAA40-8030-F329-D336-3E62F07B17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F1CF241-BDEF-8295-0DED-F03EA57E34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4373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 name="Picture 2">
            <a:extLst>
              <a:ext uri="{FF2B5EF4-FFF2-40B4-BE49-F238E27FC236}">
                <a16:creationId xmlns:a16="http://schemas.microsoft.com/office/drawing/2014/main" id="{11265ECA-DC36-CE21-0D5A-283CB2267CD7}"/>
              </a:ext>
            </a:extLst>
          </p:cNvPr>
          <p:cNvPicPr>
            <a:picLocks noChangeAspect="1"/>
          </p:cNvPicPr>
          <p:nvPr/>
        </p:nvPicPr>
        <p:blipFill>
          <a:blip r:embed="rId2">
            <a:extLst>
              <a:ext uri="{28A0092B-C50C-407E-A947-70E740481C1C}">
                <a14:useLocalDpi xmlns:a14="http://schemas.microsoft.com/office/drawing/2010/main" val="0"/>
              </a:ext>
            </a:extLst>
          </a:blip>
          <a:srcRect l="9715" r="9715"/>
          <a:stretch/>
        </p:blipFill>
        <p:spPr>
          <a:xfrm>
            <a:off x="3026827" y="12"/>
            <a:ext cx="11603570" cy="8229588"/>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a:normAutofit/>
          </a:bodyPr>
          <a:lstStyle/>
          <a:p>
            <a:r>
              <a:rPr lang="el" sz="4800"/>
              <a:t>Αυτοαποτελεσματικότητα (Bandura, 1986)</a:t>
            </a:r>
          </a:p>
        </p:txBody>
      </p:sp>
      <p:sp>
        <p:nvSpPr>
          <p:cNvPr id="4" name="Rectangle 3"/>
          <p:cNvSpPr>
            <a:spLocks noGrp="1" noChangeArrowheads="1"/>
          </p:cNvSpPr>
          <p:nvPr>
            <p:ph idx="1"/>
          </p:nvPr>
        </p:nvSpPr>
        <p:spPr>
          <a:xfrm>
            <a:off x="1005841" y="2921041"/>
            <a:ext cx="4586627" cy="4491314"/>
          </a:xfrm>
        </p:spPr>
        <p:txBody>
          <a:bodyPr>
            <a:normAutofit fontScale="92500" lnSpcReduction="10000"/>
          </a:bodyPr>
          <a:lstStyle/>
          <a:p>
            <a:r>
              <a:rPr lang="el" altLang="zh-TW" sz="2040">
                <a:latin typeface="Times New Roman" pitchFamily="18" charset="0"/>
              </a:rPr>
              <a:t>Πεποιθήσεις και Προσδοκίες </a:t>
            </a:r>
          </a:p>
          <a:p>
            <a:r>
              <a:rPr lang="el" altLang="zh-TW" sz="2040">
                <a:latin typeface="Times New Roman" pitchFamily="18" charset="0"/>
              </a:rPr>
              <a:t>Πεποιθήσεις αυτοαποτελεσματικότητας </a:t>
            </a:r>
          </a:p>
          <a:p>
            <a:pPr lvl="2"/>
            <a:r>
              <a:rPr lang="el" altLang="zh-TW" sz="2040">
                <a:latin typeface="Times New Roman" pitchFamily="18" charset="0"/>
              </a:rPr>
              <a:t>Αντιληπτή αυτοαποτελεσματικότητα: Η </a:t>
            </a:r>
            <a:r>
              <a:rPr lang="el" altLang="zh-TW" sz="2040" u="sng">
                <a:latin typeface="Times New Roman" pitchFamily="18" charset="0"/>
              </a:rPr>
              <a:t>αντιληπτή</a:t>
            </a:r>
            <a:r>
              <a:rPr lang="el" altLang="zh-TW" sz="2040">
                <a:latin typeface="Times New Roman" pitchFamily="18" charset="0"/>
              </a:rPr>
              <a:t> ικανότητα αντιμετώπισης συγκεκριμένων καταστάσεων</a:t>
            </a:r>
          </a:p>
          <a:p>
            <a:pPr lvl="2"/>
            <a:r>
              <a:rPr lang="el" altLang="zh-TW" sz="2040">
                <a:latin typeface="Times New Roman" pitchFamily="18" charset="0"/>
              </a:rPr>
              <a:t>Υψηλό vs χαμηλό</a:t>
            </a:r>
          </a:p>
          <a:p>
            <a:pPr lvl="2"/>
            <a:r>
              <a:rPr lang="el" altLang="zh-TW" sz="2040">
                <a:latin typeface="Times New Roman" pitchFamily="18" charset="0"/>
              </a:rPr>
              <a:t>Αυτοαποτελεσματικότητα έναντι αυτοεκτίμησης</a:t>
            </a:r>
          </a:p>
          <a:p>
            <a:pPr lvl="2"/>
            <a:r>
              <a:rPr lang="el" altLang="zh-TW" sz="2040">
                <a:latin typeface="Times New Roman" pitchFamily="18" charset="0"/>
              </a:rPr>
              <a:t>Προσδοκίες και αποτελέσματα αυτοαποτελεσματικότητας</a:t>
            </a:r>
          </a:p>
          <a:p>
            <a:endParaRPr lang="en-US" altLang="zh-TW" sz="2040">
              <a:latin typeface="Times New Roman" pitchFamily="18" charset="0"/>
            </a:endParaRPr>
          </a:p>
          <a:p>
            <a:r>
              <a:rPr lang="el" altLang="zh-TW" sz="2040">
                <a:latin typeface="Times New Roman" pitchFamily="18" charset="0"/>
              </a:rPr>
              <a:t>Ανοίγματα: </a:t>
            </a:r>
          </a:p>
          <a:p>
            <a:pPr lvl="1"/>
            <a:r>
              <a:rPr lang="el" altLang="zh-TW" sz="2040">
                <a:latin typeface="Times New Roman" pitchFamily="18" charset="0"/>
              </a:rPr>
              <a:t>Συγκεκριμένα έναντι παγκόσμιων</a:t>
            </a:r>
          </a:p>
        </p:txBody>
      </p:sp>
      <p:grpSp>
        <p:nvGrpSpPr>
          <p:cNvPr id="5" name="Group 4">
            <a:extLst>
              <a:ext uri="{FF2B5EF4-FFF2-40B4-BE49-F238E27FC236}">
                <a16:creationId xmlns:a16="http://schemas.microsoft.com/office/drawing/2014/main" id="{B294FEF8-B944-B5A1-B120-FCD1385FA581}"/>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4C6B1A5-398D-C75A-16D8-2411B827E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BE7092D-F633-FB37-424F-6E3B3C2490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981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4">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p:cTn id="4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4">
                                            <p:txEl>
                                              <p:pRg st="7" end="7"/>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p:cTn id="4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Content Placeholder 4">
            <a:extLst>
              <a:ext uri="{FF2B5EF4-FFF2-40B4-BE49-F238E27FC236}">
                <a16:creationId xmlns:a16="http://schemas.microsoft.com/office/drawing/2014/main" id="{6670C10B-8320-19AF-0352-7FDECCC060A0}"/>
              </a:ext>
            </a:extLst>
          </p:cNvPr>
          <p:cNvPicPr>
            <a:picLocks noGrp="1" noChangeAspect="1"/>
          </p:cNvPicPr>
          <p:nvPr>
            <p:ph idx="1"/>
          </p:nvPr>
        </p:nvPicPr>
        <p:blipFill>
          <a:blip r:embed="rId2"/>
          <a:stretch>
            <a:fillRect/>
          </a:stretch>
        </p:blipFill>
        <p:spPr>
          <a:xfrm>
            <a:off x="2413263" y="548640"/>
            <a:ext cx="9803875" cy="7132320"/>
          </a:xfrm>
          <a:prstGeom prst="rect">
            <a:avLst/>
          </a:prstGeom>
        </p:spPr>
      </p:pic>
    </p:spTree>
    <p:extLst>
      <p:ext uri="{BB962C8B-B14F-4D97-AF65-F5344CB8AC3E}">
        <p14:creationId xmlns:p14="http://schemas.microsoft.com/office/powerpoint/2010/main" val="1356478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dec="http://schemas.microsoft.com/office/drawing/2017/decorative" xmlns:p16="http://schemas.microsoft.com/office/powerpoint/2015/main" xmlns:a14="http://schemas.microsoft.com/office/drawing/2010/main">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007C7-F280-8C74-F002-0A0D03022F47}"/>
              </a:ext>
            </a:extLst>
          </p:cNvPr>
          <p:cNvPicPr>
            <a:picLocks noChangeAspect="1"/>
          </p:cNvPicPr>
          <p:nvPr/>
        </p:nvPicPr>
        <p:blipFill>
          <a:blip r:embed="rId2">
            <a:alphaModFix amt="22000"/>
          </a:blip>
          <a:stretch>
            <a:fillRect/>
          </a:stretch>
        </p:blipFill>
        <p:spPr>
          <a:xfrm>
            <a:off x="114300" y="0"/>
            <a:ext cx="14401800" cy="8229600"/>
          </a:xfrm>
          <a:prstGeom prst="rect">
            <a:avLst/>
          </a:prstGeom>
        </p:spPr>
      </p:pic>
      <p:sp>
        <p:nvSpPr>
          <p:cNvPr id="14338" name="Rectangle 2"/>
          <p:cNvSpPr>
            <a:spLocks noGrp="1" noChangeArrowheads="1"/>
          </p:cNvSpPr>
          <p:nvPr>
            <p:ph type="title"/>
          </p:nvPr>
        </p:nvSpPr>
        <p:spPr/>
        <p:txBody>
          <a:bodyPr>
            <a:noAutofit/>
          </a:bodyPr>
          <a:lstStyle/>
          <a:p>
            <a:r>
              <a:rPr lang="el" altLang="zh-TW">
                <a:latin typeface="Times New Roman" pitchFamily="18" charset="0"/>
              </a:rPr>
              <a:t>SCT (Μπαντούρα 1986)</a:t>
            </a:r>
            <a:endParaRPr lang="en-US" altLang="zh-TW">
              <a:solidFill>
                <a:schemeClr val="tx1"/>
              </a:solidFill>
              <a:latin typeface="Times New Roman" pitchFamily="18" charset="0"/>
            </a:endParaRPr>
          </a:p>
        </p:txBody>
      </p:sp>
      <p:sp>
        <p:nvSpPr>
          <p:cNvPr id="14339" name="Rectangle 3"/>
          <p:cNvSpPr>
            <a:spLocks noGrp="1" noChangeArrowheads="1"/>
          </p:cNvSpPr>
          <p:nvPr>
            <p:ph idx="1"/>
          </p:nvPr>
        </p:nvSpPr>
        <p:spPr/>
        <p:txBody>
          <a:bodyPr>
            <a:normAutofit/>
          </a:bodyPr>
          <a:lstStyle/>
          <a:p>
            <a:r>
              <a:rPr lang="el" altLang="zh-TW">
                <a:latin typeface="Times New Roman" pitchFamily="18" charset="0"/>
              </a:rPr>
              <a:t>Πεποιθήσεις και προσδοκίες </a:t>
            </a:r>
          </a:p>
          <a:p>
            <a:pPr lvl="1"/>
            <a:r>
              <a:rPr lang="el" altLang="zh-TW">
                <a:latin typeface="Times New Roman" pitchFamily="18" charset="0"/>
              </a:rPr>
              <a:t>Προσδοκίες: Τι προβλέπει ή προβλέπει το άτομο ότι θα συμβεί ως αποτέλεσμα συγκεκριμένων συμπεριφορών σε συγκεκριμένες καταστάσεις (αναμενόμενες συνέπειες)</a:t>
            </a:r>
          </a:p>
          <a:p>
            <a:pPr lvl="2"/>
            <a:r>
              <a:rPr lang="el" altLang="zh-TW">
                <a:latin typeface="Times New Roman" pitchFamily="18" charset="0"/>
              </a:rPr>
              <a:t>Συγκεκριμένος τομέας</a:t>
            </a:r>
          </a:p>
          <a:p>
            <a:pPr lvl="2"/>
            <a:r>
              <a:rPr lang="el" altLang="zh-TW">
                <a:latin typeface="Times New Roman" pitchFamily="18" charset="0"/>
              </a:rPr>
              <a:t>Ομαδοποιήστε καταστάσεις ιδιοσυγκρασιακά</a:t>
            </a:r>
          </a:p>
          <a:p>
            <a:pPr lvl="2"/>
            <a:r>
              <a:rPr lang="el" altLang="zh-TW">
                <a:latin typeface="Times New Roman" pitchFamily="18" charset="0"/>
              </a:rPr>
              <a:t>Προέλευση των ατομικών διαφορών</a:t>
            </a:r>
          </a:p>
        </p:txBody>
      </p:sp>
    </p:spTree>
    <p:extLst>
      <p:ext uri="{BB962C8B-B14F-4D97-AF65-F5344CB8AC3E}">
        <p14:creationId xmlns:p14="http://schemas.microsoft.com/office/powerpoint/2010/main" val="73690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arn(inVertical)">
                                      <p:cBhvr>
                                        <p:cTn id="7" dur="500"/>
                                        <p:tgtEl>
                                          <p:spTgt spid="1433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arn(inVertical)">
                                      <p:cBhvr>
                                        <p:cTn id="10" dur="500"/>
                                        <p:tgtEl>
                                          <p:spTgt spid="14339">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arn(inVertical)">
                                      <p:cBhvr>
                                        <p:cTn id="13" dur="500"/>
                                        <p:tgtEl>
                                          <p:spTgt spid="14339">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arn(inVertical)">
                                      <p:cBhvr>
                                        <p:cTn id="16" dur="500"/>
                                        <p:tgtEl>
                                          <p:spTgt spid="14339">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animEffect transition="in" filter="barn(inVertical)">
                                      <p:cBhvr>
                                        <p:cTn id="19"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(Bandura, 1986)</a:t>
            </a:r>
          </a:p>
        </p:txBody>
      </p:sp>
      <p:sp>
        <p:nvSpPr>
          <p:cNvPr id="5" name="Content Placeholder 4">
            <a:extLst>
              <a:ext uri="{FF2B5EF4-FFF2-40B4-BE49-F238E27FC236}">
                <a16:creationId xmlns:a16="http://schemas.microsoft.com/office/drawing/2014/main" id="{6F36B50B-CDE5-8189-3BF6-B16B0CE09CA1}"/>
              </a:ext>
            </a:extLst>
          </p:cNvPr>
          <p:cNvSpPr>
            <a:spLocks noGrp="1"/>
          </p:cNvSpPr>
          <p:nvPr>
            <p:ph idx="1"/>
          </p:nvPr>
        </p:nvSpPr>
        <p:spPr/>
        <p:txBody>
          <a:bodyPr/>
          <a:lstStyle/>
          <a:p>
            <a:endParaRPr lang="en-GB"/>
          </a:p>
        </p:txBody>
      </p:sp>
      <p:pic>
        <p:nvPicPr>
          <p:cNvPr id="4" name="Bilde 3"/>
          <p:cNvPicPr>
            <a:picLocks noChangeAspect="1"/>
          </p:cNvPicPr>
          <p:nvPr/>
        </p:nvPicPr>
        <p:blipFill>
          <a:blip r:embed="rId2"/>
          <a:stretch>
            <a:fillRect/>
          </a:stretch>
        </p:blipFill>
        <p:spPr>
          <a:xfrm>
            <a:off x="3642075" y="1830784"/>
            <a:ext cx="8385479" cy="5160294"/>
          </a:xfrm>
          <a:prstGeom prst="rect">
            <a:avLst/>
          </a:prstGeom>
        </p:spPr>
      </p:pic>
    </p:spTree>
    <p:extLst>
      <p:ext uri="{BB962C8B-B14F-4D97-AF65-F5344CB8AC3E}">
        <p14:creationId xmlns:p14="http://schemas.microsoft.com/office/powerpoint/2010/main" val="964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 Άμεση εμπειρία</a:t>
            </a:r>
          </a:p>
        </p:txBody>
      </p:sp>
      <p:sp>
        <p:nvSpPr>
          <p:cNvPr id="3" name="Plassholder for innhold 2"/>
          <p:cNvSpPr>
            <a:spLocks noGrp="1"/>
          </p:cNvSpPr>
          <p:nvPr>
            <p:ph idx="1"/>
          </p:nvPr>
        </p:nvSpPr>
        <p:spPr/>
        <p:txBody>
          <a:bodyPr/>
          <a:lstStyle/>
          <a:p>
            <a:r>
              <a:rPr lang="el" err="1"/>
              <a:t>Εξάσκηση, Εξάσκηση, Εξάσκηση</a:t>
            </a:r>
            <a:endParaRPr lang="nb-NO"/>
          </a:p>
          <a:p>
            <a:endParaRPr lang="nb-NO"/>
          </a:p>
          <a:p>
            <a:r>
              <a:rPr lang="el"/>
              <a:t>Δοκιμή, δοκιμή, δοκιμή</a:t>
            </a:r>
          </a:p>
          <a:p>
            <a:endParaRPr lang="nb-NO"/>
          </a:p>
          <a:p>
            <a:r>
              <a:rPr lang="el" err="1"/>
              <a:t>Εξάσκηση, Εξάσκηση, Εξάσκηση</a:t>
            </a:r>
            <a:endParaRPr lang="nb-NO"/>
          </a:p>
          <a:p>
            <a:endParaRPr lang="nb-NO"/>
          </a:p>
          <a:p>
            <a:r>
              <a:rPr lang="el" err="1"/>
              <a:t>Προσδοκίες και Αποτελέσματα</a:t>
            </a:r>
            <a:endParaRPr lang="nb-NO"/>
          </a:p>
          <a:p>
            <a:pPr lvl="1"/>
            <a:endParaRPr lang="nb-NO"/>
          </a:p>
        </p:txBody>
      </p:sp>
      <p:sp>
        <p:nvSpPr>
          <p:cNvPr id="4" name="Plassholder for innhold 3"/>
          <p:cNvSpPr>
            <a:spLocks noGrp="1"/>
          </p:cNvSpPr>
          <p:nvPr>
            <p:ph sz="half" idx="4294967295"/>
          </p:nvPr>
        </p:nvSpPr>
        <p:spPr>
          <a:xfrm>
            <a:off x="8635366" y="2154556"/>
            <a:ext cx="5995034" cy="3587114"/>
          </a:xfrm>
        </p:spPr>
        <p:txBody>
          <a:bodyPr/>
          <a:lstStyle/>
          <a:p>
            <a:r>
              <a:rPr lang="el" err="1"/>
              <a:t>Πρακτικές επιπτώσεις</a:t>
            </a:r>
            <a:endParaRPr lang="nb-NO"/>
          </a:p>
          <a:p>
            <a:pPr lvl="1"/>
            <a:r>
              <a:rPr lang="el"/>
              <a:t>Σχεδιασμός εκπαιδεύσεων</a:t>
            </a:r>
          </a:p>
          <a:p>
            <a:pPr lvl="1"/>
            <a:r>
              <a:rPr lang="el"/>
              <a:t>Σημασία ανθεκτικότητας</a:t>
            </a:r>
          </a:p>
          <a:p>
            <a:pPr lvl="2"/>
            <a:r>
              <a:rPr lang="el"/>
              <a:t>Ο ρόλος του ηγέτη</a:t>
            </a:r>
          </a:p>
          <a:p>
            <a:pPr lvl="2"/>
            <a:endParaRPr lang="nb-NO"/>
          </a:p>
        </p:txBody>
      </p:sp>
      <p:pic>
        <p:nvPicPr>
          <p:cNvPr id="5" name="Bilde 3">
            <a:extLst>
              <a:ext uri="{FF2B5EF4-FFF2-40B4-BE49-F238E27FC236}">
                <a16:creationId xmlns:a16="http://schemas.microsoft.com/office/drawing/2014/main" id="{286D931B-ABDC-3A1F-F820-102655DEAC13}"/>
              </a:ext>
            </a:extLst>
          </p:cNvPr>
          <p:cNvPicPr>
            <a:picLocks noChangeAspect="1"/>
          </p:cNvPicPr>
          <p:nvPr/>
        </p:nvPicPr>
        <p:blipFill>
          <a:blip r:embed="rId2"/>
          <a:stretch>
            <a:fillRect/>
          </a:stretch>
        </p:blipFill>
        <p:spPr>
          <a:xfrm>
            <a:off x="8530184" y="4659271"/>
            <a:ext cx="4873765" cy="2999239"/>
          </a:xfrm>
          <a:prstGeom prst="rect">
            <a:avLst/>
          </a:prstGeom>
        </p:spPr>
      </p:pic>
    </p:spTree>
    <p:extLst>
      <p:ext uri="{BB962C8B-B14F-4D97-AF65-F5344CB8AC3E}">
        <p14:creationId xmlns:p14="http://schemas.microsoft.com/office/powerpoint/2010/main" val="33021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 Πρότυπα &amp; Παρατήρηση</a:t>
            </a:r>
            <a:endParaRPr lang="nb-NO"/>
          </a:p>
        </p:txBody>
      </p:sp>
      <p:sp>
        <p:nvSpPr>
          <p:cNvPr id="3" name="Plassholder for innhold 2"/>
          <p:cNvSpPr>
            <a:spLocks noGrp="1"/>
          </p:cNvSpPr>
          <p:nvPr>
            <p:ph idx="1"/>
          </p:nvPr>
        </p:nvSpPr>
        <p:spPr/>
        <p:txBody>
          <a:bodyPr>
            <a:normAutofit/>
          </a:bodyPr>
          <a:lstStyle/>
          <a:p>
            <a:r>
              <a:rPr lang="el" err="1"/>
              <a:t>Ομοιότητες</a:t>
            </a:r>
            <a:endParaRPr lang="nb-NO"/>
          </a:p>
          <a:p>
            <a:pPr lvl="1"/>
            <a:r>
              <a:rPr lang="el"/>
              <a:t>Μεταφορά δεξιοτήτων</a:t>
            </a:r>
          </a:p>
          <a:p>
            <a:endParaRPr lang="nb-NO"/>
          </a:p>
          <a:p>
            <a:endParaRPr lang="nb-NO"/>
          </a:p>
          <a:p>
            <a:r>
              <a:rPr lang="el" err="1"/>
              <a:t>Συγκρίσεις με άλλους</a:t>
            </a:r>
            <a:endParaRPr lang="nb-NO"/>
          </a:p>
          <a:p>
            <a:pPr lvl="1"/>
            <a:r>
              <a:rPr lang="el" err="1"/>
              <a:t>Αύξηση/μείωση</a:t>
            </a:r>
            <a:endParaRPr lang="nb-NO"/>
          </a:p>
          <a:p>
            <a:endParaRPr lang="nb-NO"/>
          </a:p>
        </p:txBody>
      </p:sp>
      <p:sp>
        <p:nvSpPr>
          <p:cNvPr id="4" name="Plassholder for innhold 3"/>
          <p:cNvSpPr>
            <a:spLocks noGrp="1"/>
          </p:cNvSpPr>
          <p:nvPr>
            <p:ph sz="half" idx="4294967295"/>
          </p:nvPr>
        </p:nvSpPr>
        <p:spPr>
          <a:xfrm>
            <a:off x="8637271" y="2190752"/>
            <a:ext cx="5993130" cy="3469984"/>
          </a:xfrm>
        </p:spPr>
        <p:txBody>
          <a:bodyPr>
            <a:normAutofit fontScale="85000" lnSpcReduction="20000"/>
          </a:bodyPr>
          <a:lstStyle/>
          <a:p>
            <a:r>
              <a:rPr lang="el" err="1"/>
              <a:t>Μοντέλα Μαεστρίας</a:t>
            </a:r>
          </a:p>
          <a:p>
            <a:r>
              <a:rPr lang="el"/>
              <a:t>Μοντέλα αντιμετώπισης</a:t>
            </a:r>
          </a:p>
          <a:p>
            <a:endParaRPr lang="nb-NO"/>
          </a:p>
          <a:p>
            <a:endParaRPr lang="nb-NO"/>
          </a:p>
          <a:p>
            <a:endParaRPr lang="nb-NO"/>
          </a:p>
          <a:p>
            <a:r>
              <a:rPr lang="el"/>
              <a:t>Τσαουντάρι (2024)</a:t>
            </a:r>
          </a:p>
          <a:p>
            <a:pPr lvl="1"/>
            <a:r>
              <a:rPr lang="el"/>
              <a:t>Συμπεριφορές διαχείρισης και πρότυπα ρόλων</a:t>
            </a:r>
          </a:p>
        </p:txBody>
      </p:sp>
    </p:spTree>
    <p:extLst>
      <p:ext uri="{BB962C8B-B14F-4D97-AF65-F5344CB8AC3E}">
        <p14:creationId xmlns:p14="http://schemas.microsoft.com/office/powerpoint/2010/main" val="344295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 Feedback/ Coaching</a:t>
            </a:r>
            <a:endParaRPr lang="nb-NO"/>
          </a:p>
        </p:txBody>
      </p:sp>
      <p:sp>
        <p:nvSpPr>
          <p:cNvPr id="3" name="Plassholder for innhold 2"/>
          <p:cNvSpPr>
            <a:spLocks noGrp="1"/>
          </p:cNvSpPr>
          <p:nvPr>
            <p:ph idx="1"/>
          </p:nvPr>
        </p:nvSpPr>
        <p:spPr/>
        <p:txBody>
          <a:bodyPr/>
          <a:lstStyle/>
          <a:p>
            <a:r>
              <a:rPr lang="el" err="1"/>
              <a:t>Mueller &amp; Dweck (1998)</a:t>
            </a:r>
          </a:p>
          <a:p>
            <a:r>
              <a:rPr lang="el"/>
              <a:t>Σετ vs Αυξητικό</a:t>
            </a:r>
          </a:p>
          <a:p>
            <a:r>
              <a:rPr lang="el"/>
              <a:t>Ανατροφοδότηση</a:t>
            </a:r>
          </a:p>
          <a:p>
            <a:pPr lvl="1"/>
            <a:r>
              <a:rPr lang="el" err="1"/>
              <a:t>Αποτέλεσμα vs Διαδικασία</a:t>
            </a:r>
            <a:endParaRPr lang="nb-NO"/>
          </a:p>
          <a:p>
            <a:r>
              <a:rPr lang="el" err="1"/>
              <a:t>Νοοτροπίες</a:t>
            </a:r>
            <a:endParaRPr lang="nb-NO"/>
          </a:p>
          <a:p>
            <a:pPr lvl="1"/>
            <a:r>
              <a:rPr lang="el" err="1"/>
              <a:t>Σταθερό vs εύπλαστο</a:t>
            </a:r>
            <a:endParaRPr lang="nb-NO"/>
          </a:p>
        </p:txBody>
      </p:sp>
      <p:sp>
        <p:nvSpPr>
          <p:cNvPr id="4" name="Plassholder for innhold 3"/>
          <p:cNvSpPr>
            <a:spLocks noGrp="1"/>
          </p:cNvSpPr>
          <p:nvPr>
            <p:ph sz="half" idx="4294967295"/>
          </p:nvPr>
        </p:nvSpPr>
        <p:spPr>
          <a:xfrm>
            <a:off x="8635366" y="2569846"/>
            <a:ext cx="5995034" cy="4379594"/>
          </a:xfrm>
        </p:spPr>
        <p:txBody>
          <a:bodyPr/>
          <a:lstStyle/>
          <a:p>
            <a:r>
              <a:rPr lang="el" err="1"/>
              <a:t>Πρακτικές επιπτώσεις</a:t>
            </a:r>
            <a:endParaRPr lang="nb-NO"/>
          </a:p>
          <a:p>
            <a:pPr lvl="1"/>
            <a:r>
              <a:rPr lang="el"/>
              <a:t>Ηγετικές συμπεριφορές</a:t>
            </a:r>
          </a:p>
          <a:p>
            <a:pPr lvl="2"/>
            <a:r>
              <a:rPr lang="el"/>
              <a:t>Ειδικοί εναντίον μη ειδικών</a:t>
            </a:r>
            <a:endParaRPr lang="nb-NO"/>
          </a:p>
          <a:p>
            <a:pPr lvl="2"/>
            <a:r>
              <a:rPr lang="el" err="1"/>
              <a:t>Πιστευτό &amp; Πειθώ</a:t>
            </a:r>
            <a:endParaRPr lang="nb-NO"/>
          </a:p>
          <a:p>
            <a:pPr lvl="2"/>
            <a:r>
              <a:rPr lang="el" err="1"/>
              <a:t>Μοντελοποίηση</a:t>
            </a:r>
            <a:endParaRPr lang="nb-NO"/>
          </a:p>
          <a:p>
            <a:pPr lvl="2"/>
            <a:r>
              <a:rPr lang="el"/>
              <a:t>Κατάρτιση και εκπαίδευση</a:t>
            </a:r>
          </a:p>
        </p:txBody>
      </p:sp>
    </p:spTree>
    <p:extLst>
      <p:ext uri="{BB962C8B-B14F-4D97-AF65-F5344CB8AC3E}">
        <p14:creationId xmlns:p14="http://schemas.microsoft.com/office/powerpoint/2010/main" val="33301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SE &amp; Συναισθήματα</a:t>
            </a:r>
            <a:endParaRPr lang="nb-NO"/>
          </a:p>
        </p:txBody>
      </p:sp>
      <p:sp>
        <p:nvSpPr>
          <p:cNvPr id="3" name="Plassholder for innhold 2"/>
          <p:cNvSpPr>
            <a:spLocks noGrp="1"/>
          </p:cNvSpPr>
          <p:nvPr>
            <p:ph idx="1"/>
          </p:nvPr>
        </p:nvSpPr>
        <p:spPr/>
        <p:txBody>
          <a:bodyPr/>
          <a:lstStyle/>
          <a:p>
            <a:r>
              <a:rPr lang="el" err="1"/>
              <a:t>Διευκολυντικό vs Εξουθενωτικό</a:t>
            </a:r>
            <a:endParaRPr lang="nb-NO"/>
          </a:p>
          <a:p>
            <a:endParaRPr lang="nb-NO"/>
          </a:p>
          <a:p>
            <a:r>
              <a:rPr lang="el" err="1"/>
              <a:t>Συναισθηματική ένταξη και έλεγχος</a:t>
            </a:r>
            <a:endParaRPr lang="nb-NO"/>
          </a:p>
        </p:txBody>
      </p:sp>
      <p:sp>
        <p:nvSpPr>
          <p:cNvPr id="4" name="Plassholder for innhold 3"/>
          <p:cNvSpPr>
            <a:spLocks noGrp="1"/>
          </p:cNvSpPr>
          <p:nvPr>
            <p:ph sz="half" idx="4294967295"/>
          </p:nvPr>
        </p:nvSpPr>
        <p:spPr>
          <a:xfrm>
            <a:off x="8635366" y="2569846"/>
            <a:ext cx="5995034" cy="4379594"/>
          </a:xfrm>
        </p:spPr>
        <p:txBody>
          <a:bodyPr/>
          <a:lstStyle/>
          <a:p>
            <a:r>
              <a:rPr lang="el" err="1"/>
              <a:t>Πρακτικές επιπτώσεις</a:t>
            </a:r>
            <a:endParaRPr lang="nb-NO"/>
          </a:p>
          <a:p>
            <a:r>
              <a:rPr lang="el" err="1"/>
              <a:t>Κλίμα κινήτρων</a:t>
            </a:r>
            <a:endParaRPr lang="nb-NO"/>
          </a:p>
          <a:p>
            <a:pPr lvl="1"/>
            <a:r>
              <a:rPr lang="el"/>
              <a:t>Θετική ενίσχυση</a:t>
            </a:r>
            <a:endParaRPr lang="nb-NO"/>
          </a:p>
          <a:p>
            <a:pPr lvl="1"/>
            <a:r>
              <a:rPr lang="el"/>
              <a:t>Υποστήριξη</a:t>
            </a:r>
          </a:p>
          <a:p>
            <a:pPr lvl="1"/>
            <a:endParaRPr lang="nb-NO"/>
          </a:p>
          <a:p>
            <a:pPr lvl="1"/>
            <a:endParaRPr lang="nb-NO"/>
          </a:p>
        </p:txBody>
      </p:sp>
    </p:spTree>
    <p:extLst>
      <p:ext uri="{BB962C8B-B14F-4D97-AF65-F5344CB8AC3E}">
        <p14:creationId xmlns:p14="http://schemas.microsoft.com/office/powerpoint/2010/main" val="245532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p:txBody>
          <a:bodyPr/>
          <a:lstStyle/>
          <a:p>
            <a:r>
              <a:rPr lang="el" err="1"/>
              <a:t>Αυτοαποτελεσματικότητα (Bandura, 1986)</a:t>
            </a:r>
          </a:p>
        </p:txBody>
      </p:sp>
      <p:sp>
        <p:nvSpPr>
          <p:cNvPr id="19459" name="Rectangle 3"/>
          <p:cNvSpPr>
            <a:spLocks noGrp="1" noChangeArrowheads="1"/>
          </p:cNvSpPr>
          <p:nvPr>
            <p:ph idx="1"/>
          </p:nvPr>
        </p:nvSpPr>
        <p:spPr/>
        <p:txBody>
          <a:bodyPr/>
          <a:lstStyle/>
          <a:p>
            <a:r>
              <a:rPr lang="el" altLang="zh-TW" err="1">
                <a:latin typeface="Times New Roman" pitchFamily="18" charset="0"/>
              </a:rPr>
              <a:t>Υπολειμματικός ντετερμινισμός (Bandura, 1986)</a:t>
            </a:r>
          </a:p>
          <a:p>
            <a:pPr lvl="1"/>
            <a:r>
              <a:rPr lang="el" altLang="zh-TW">
                <a:latin typeface="Times New Roman" pitchFamily="18" charset="0"/>
              </a:rPr>
              <a:t>Οι αμοιβαίες, μπρος-πίσω επιδράσεις των μεταβλητών μεταξύ τους. Στην κοινωνικο-γνωστική θεωρία, μια θεμελιώδης αιτιώδης αρχή στην οποία προσωπικοί, περιβαλλοντικοί και συμπεριφορικοί παράγοντες θεωρούνται ότι επηρεάζουν αιτιωδώς ο ένας τον άλλον</a:t>
            </a:r>
          </a:p>
          <a:p>
            <a:pPr lvl="1"/>
            <a:r>
              <a:rPr lang="el" altLang="zh-TW">
                <a:latin typeface="Times New Roman" pitchFamily="18" charset="0"/>
              </a:rPr>
              <a:t> Το άτομο είναι:</a:t>
            </a:r>
          </a:p>
          <a:p>
            <a:pPr lvl="2"/>
            <a:r>
              <a:rPr lang="el" altLang="zh-TW">
                <a:latin typeface="Times New Roman" pitchFamily="18" charset="0"/>
              </a:rPr>
              <a:t>Αποκριτικό ΚΑΙ</a:t>
            </a:r>
          </a:p>
          <a:p>
            <a:pPr lvl="2"/>
            <a:r>
              <a:rPr lang="el" altLang="zh-TW">
                <a:latin typeface="Times New Roman" pitchFamily="18" charset="0"/>
              </a:rPr>
              <a:t>Κατασκευάζει ΚΑΙ</a:t>
            </a:r>
          </a:p>
          <a:p>
            <a:pPr lvl="2"/>
            <a:r>
              <a:rPr lang="el" altLang="zh-TW">
                <a:latin typeface="Times New Roman" pitchFamily="18" charset="0"/>
              </a:rPr>
              <a:t>Επηρεάζει την κατάσταση</a:t>
            </a:r>
          </a:p>
        </p:txBody>
      </p:sp>
    </p:spTree>
    <p:custDataLst>
      <p:tags r:id="rId1"/>
    </p:custDataLst>
    <p:extLst>
      <p:ext uri="{BB962C8B-B14F-4D97-AF65-F5344CB8AC3E}">
        <p14:creationId xmlns:p14="http://schemas.microsoft.com/office/powerpoint/2010/main" val="151530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ipe(down)">
                                      <p:cBhvr>
                                        <p:cTn id="10" dur="500"/>
                                        <p:tgtEl>
                                          <p:spTgt spid="1945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ipe(down)">
                                      <p:cBhvr>
                                        <p:cTn id="13" dur="500"/>
                                        <p:tgtEl>
                                          <p:spTgt spid="1945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wipe(down)">
                                      <p:cBhvr>
                                        <p:cTn id="16" dur="500"/>
                                        <p:tgtEl>
                                          <p:spTgt spid="1945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wipe(down)">
                                      <p:cBhvr>
                                        <p:cTn id="19" dur="500"/>
                                        <p:tgtEl>
                                          <p:spTgt spid="19459">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wipe(down)">
                                      <p:cBhvr>
                                        <p:cTn id="2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penText Cybersecurity 2023 Global Ransomware Survey: Το χάσμα αντίληψης κινδύνου - OpenText Blogs">
            <a:extLst>
              <a:ext uri="{FF2B5EF4-FFF2-40B4-BE49-F238E27FC236}">
                <a16:creationId xmlns:a16="http://schemas.microsoft.com/office/drawing/2014/main" id="{2650DA61-2E6E-3692-627F-B43F12D422A0}"/>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 y="1"/>
            <a:ext cx="14533420" cy="817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B2BB54B-61C7-2639-6F24-AB9478066418}"/>
              </a:ext>
            </a:extLst>
          </p:cNvPr>
          <p:cNvSpPr>
            <a:spLocks noGrp="1"/>
          </p:cNvSpPr>
          <p:nvPr>
            <p:ph type="ctrTitle"/>
          </p:nvPr>
        </p:nvSpPr>
        <p:spPr>
          <a:xfrm>
            <a:off x="1187883" y="1346836"/>
            <a:ext cx="12341884" cy="2196674"/>
          </a:xfrm>
        </p:spPr>
        <p:txBody>
          <a:bodyPr/>
          <a:lstStyle/>
          <a:p>
            <a:r>
              <a:rPr lang="el" sz="2160">
                <a:solidFill>
                  <a:srgbClr val="000000"/>
                </a:solidFill>
                <a:latin typeface="Times New Roman" panose="02020603050405020304" pitchFamily="18" charset="0"/>
              </a:rPr>
              <a:t> </a:t>
            </a:r>
            <a:r>
              <a:rPr lang="el" sz="3360" b="1">
                <a:solidFill>
                  <a:srgbClr val="000000"/>
                </a:solidFill>
                <a:latin typeface="Times New Roman" panose="02020603050405020304" pitchFamily="18" charset="0"/>
              </a:rPr>
              <a:t>Ο ρόλος του υπόβαθρου πληροφορικής για τη μεταγνωστική ακρίβεια, την αυτοπεποίθηση και την υπερεκτίμηση των δεξιοτήτων βαθιάς ψεύτικης αναγνώρισης </a:t>
            </a:r>
            <a:endParaRPr lang="de-DE" sz="3360"/>
          </a:p>
        </p:txBody>
      </p:sp>
      <p:sp>
        <p:nvSpPr>
          <p:cNvPr id="3" name="Untertitel 2">
            <a:extLst>
              <a:ext uri="{FF2B5EF4-FFF2-40B4-BE49-F238E27FC236}">
                <a16:creationId xmlns:a16="http://schemas.microsoft.com/office/drawing/2014/main" id="{38CD7991-6897-3CF9-6ED3-1A622DFD570B}"/>
              </a:ext>
            </a:extLst>
          </p:cNvPr>
          <p:cNvSpPr>
            <a:spLocks noGrp="1"/>
          </p:cNvSpPr>
          <p:nvPr>
            <p:ph type="subTitle" idx="1"/>
          </p:nvPr>
        </p:nvSpPr>
        <p:spPr>
          <a:xfrm>
            <a:off x="1828800" y="4322446"/>
            <a:ext cx="10972800" cy="2791381"/>
          </a:xfrm>
        </p:spPr>
        <p:txBody>
          <a:bodyPr>
            <a:normAutofit fontScale="32500" lnSpcReduction="20000"/>
          </a:bodyPr>
          <a:lstStyle/>
          <a:p>
            <a:pPr algn="l"/>
            <a:endParaRPr lang="de-DE" sz="2160">
              <a:solidFill>
                <a:srgbClr val="000000"/>
              </a:solidFill>
              <a:latin typeface="Times New Roman" panose="02020603050405020304" pitchFamily="18" charset="0"/>
            </a:endParaRPr>
          </a:p>
          <a:p>
            <a:r>
              <a:rPr lang="el" sz="4080">
                <a:solidFill>
                  <a:srgbClr val="000000"/>
                </a:solidFill>
                <a:latin typeface="Times New Roman" panose="02020603050405020304" pitchFamily="18" charset="0"/>
              </a:rPr>
              <a:t> </a:t>
            </a:r>
            <a:r>
              <a:rPr lang="el" sz="5880" b="1">
                <a:solidFill>
                  <a:srgbClr val="000000"/>
                </a:solidFill>
                <a:latin typeface="Times New Roman" panose="02020603050405020304" pitchFamily="18" charset="0"/>
              </a:rPr>
              <a:t>Stefan Sütterlin, Ricardo G. Lugo, Torvald F. Ask, Karl Veng, Jonathan Eck, Jonas Fritschi, Muhammed-Talha Özmen, Basil Bärreiter, Benjamin J. Knox.</a:t>
            </a:r>
            <a:r>
              <a:rPr lang="el" sz="4080">
                <a:solidFill>
                  <a:srgbClr val="000000"/>
                </a:solidFill>
                <a:latin typeface="Times New Roman" panose="02020603050405020304" pitchFamily="18" charset="0"/>
              </a:rPr>
              <a:t> </a:t>
            </a:r>
          </a:p>
          <a:p>
            <a:r>
              <a:rPr lang="el" sz="4080">
                <a:solidFill>
                  <a:srgbClr val="000000"/>
                </a:solidFill>
                <a:latin typeface="Times New Roman" panose="02020603050405020304" pitchFamily="18" charset="0"/>
              </a:rPr>
              <a:t>Σχολή Επιστήμης Υπολογιστών, Πανεπιστήμιο Albstadt-Sigmaringen, Γερμανία </a:t>
            </a:r>
          </a:p>
          <a:p>
            <a:r>
              <a:rPr lang="el" sz="4080">
                <a:solidFill>
                  <a:srgbClr val="000000"/>
                </a:solidFill>
                <a:latin typeface="Times New Roman" panose="02020603050405020304" pitchFamily="18" charset="0"/>
              </a:rPr>
              <a:t>Σχολή Υγείας, Πρόνοιας και Οργάνωσης, Πανεπιστημιακό Κολλέγιο Østfold, Νορβηγία </a:t>
            </a:r>
          </a:p>
          <a:p>
            <a:r>
              <a:rPr lang="el" sz="4080">
                <a:solidFill>
                  <a:srgbClr val="000000"/>
                </a:solidFill>
                <a:latin typeface="Times New Roman" panose="02020603050405020304" pitchFamily="18" charset="0"/>
              </a:rPr>
              <a:t>Κέντρο για την Ασφάλεια στον Κυβερνοχώρο και τις Πληροφορίες, Νορβηγικό Πανεπιστήμιο Επιστήμης και Τεχνολογίας, Νορβηγία </a:t>
            </a:r>
          </a:p>
          <a:p>
            <a:r>
              <a:rPr lang="el" sz="4080">
                <a:solidFill>
                  <a:srgbClr val="000000"/>
                </a:solidFill>
                <a:latin typeface="Times New Roman" panose="02020603050405020304" pitchFamily="18" charset="0"/>
              </a:rPr>
              <a:t>Κέντρο Κυβερνοπολέμου, Νορβηγικές Ένοπλες Δυνάμεις Κυβερνοάμυνα, Νορβηγία </a:t>
            </a:r>
            <a:endParaRPr lang="de-DE" sz="4080"/>
          </a:p>
          <a:p>
            <a:endParaRPr lang="de-DE"/>
          </a:p>
          <a:p>
            <a:r>
              <a:rPr lang="el"/>
              <a:t>HCI International – Επαυξημένη Νόηση (Καλύτερη Εργασία)</a:t>
            </a:r>
          </a:p>
          <a:p>
            <a:r>
              <a:rPr lang="el"/>
              <a:t>28.06.2022</a:t>
            </a:r>
          </a:p>
        </p:txBody>
      </p:sp>
    </p:spTree>
    <p:extLst>
      <p:ext uri="{BB962C8B-B14F-4D97-AF65-F5344CB8AC3E}">
        <p14:creationId xmlns:p14="http://schemas.microsoft.com/office/powerpoint/2010/main" val="200515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7C8FEBD6-12C4-628A-C0B7-1FF457B3B21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vasse jumping : Φωτογραφίες, Διαγράμματα &amp; Τόπος : SummitPost">
            <a:extLst>
              <a:ext uri="{FF2B5EF4-FFF2-40B4-BE49-F238E27FC236}">
                <a16:creationId xmlns:a16="http://schemas.microsoft.com/office/drawing/2014/main" id="{2D52DCDC-0A0D-481D-8E89-E5B22C8EE79D}"/>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005841" y="2398658"/>
            <a:ext cx="5948352" cy="396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B72812E-0F27-4BFB-A9E5-DC4C10758C13}"/>
              </a:ext>
            </a:extLst>
          </p:cNvPr>
          <p:cNvSpPr txBox="1"/>
          <p:nvPr/>
        </p:nvSpPr>
        <p:spPr>
          <a:xfrm>
            <a:off x="6494770" y="5810230"/>
            <a:ext cx="6256830" cy="424732"/>
          </a:xfrm>
          <a:prstGeom prst="rect">
            <a:avLst/>
          </a:prstGeom>
          <a:noFill/>
        </p:spPr>
        <p:txBody>
          <a:bodyPr wrap="square" rtlCol="0">
            <a:spAutoFit/>
          </a:bodyPr>
          <a:lstStyle/>
          <a:p>
            <a:pPr defTabSz="457182"/>
            <a:r>
              <a:rPr lang="el" sz="2160">
                <a:solidFill>
                  <a:prstClr val="black"/>
                </a:solidFill>
                <a:latin typeface="Calibri" panose="020F0502020204030204"/>
              </a:rPr>
              <a:t>.</a:t>
            </a:r>
          </a:p>
        </p:txBody>
      </p:sp>
      <p:pic>
        <p:nvPicPr>
          <p:cNvPr id="2050" name="Picture 2" descr="https://primarymedicinepodcast.com/wp-content/uploads/2021/12/Brain-inception.png">
            <a:extLst>
              <a:ext uri="{FF2B5EF4-FFF2-40B4-BE49-F238E27FC236}">
                <a16:creationId xmlns:a16="http://schemas.microsoft.com/office/drawing/2014/main" id="{5F8C764F-4F47-4586-8FE5-D0A2CE2A37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8387" y="2195816"/>
            <a:ext cx="5557884" cy="4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8D860F1-DCFF-6ECC-BB19-8327A8F3963D}"/>
              </a:ext>
            </a:extLst>
          </p:cNvPr>
          <p:cNvSpPr txBox="1"/>
          <p:nvPr/>
        </p:nvSpPr>
        <p:spPr>
          <a:xfrm>
            <a:off x="842945" y="826045"/>
            <a:ext cx="12874102" cy="535531"/>
          </a:xfrm>
          <a:prstGeom prst="rect">
            <a:avLst/>
          </a:prstGeom>
          <a:noFill/>
        </p:spPr>
        <p:txBody>
          <a:bodyPr wrap="none" rtlCol="0">
            <a:spAutoFit/>
          </a:bodyPr>
          <a:lstStyle/>
          <a:p>
            <a:pPr defTabSz="457182"/>
            <a:r>
              <a:rPr lang="el" sz="2880" b="1" err="1">
                <a:solidFill>
                  <a:prstClr val="black"/>
                </a:solidFill>
                <a:latin typeface="Calibri" panose="020F0502020204030204"/>
              </a:rPr>
              <a:t>Αντιληπτή ικανότητα - &gt; βάση της εκτίμησης κινδύνου και της επακόλουθης λήψης αποφάσεων</a:t>
            </a:r>
            <a:endParaRPr lang="de-DE" sz="2880" b="1">
              <a:solidFill>
                <a:prstClr val="black"/>
              </a:solidFill>
              <a:latin typeface="Calibri" panose="020F0502020204030204"/>
            </a:endParaRPr>
          </a:p>
        </p:txBody>
      </p:sp>
      <p:sp>
        <p:nvSpPr>
          <p:cNvPr id="4" name="Geschweifte Klammer rechts 3">
            <a:extLst>
              <a:ext uri="{FF2B5EF4-FFF2-40B4-BE49-F238E27FC236}">
                <a16:creationId xmlns:a16="http://schemas.microsoft.com/office/drawing/2014/main" id="{E8E8430D-17A8-8F3D-251C-993BD4C622C4}"/>
              </a:ext>
            </a:extLst>
          </p:cNvPr>
          <p:cNvSpPr/>
          <p:nvPr/>
        </p:nvSpPr>
        <p:spPr>
          <a:xfrm rot="18630641">
            <a:off x="8932404" y="4162288"/>
            <a:ext cx="702751" cy="1721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182"/>
            <a:endParaRPr lang="de-DE" sz="2160">
              <a:solidFill>
                <a:prstClr val="black"/>
              </a:solidFill>
              <a:latin typeface="Calibri" panose="020F0502020204030204"/>
            </a:endParaRPr>
          </a:p>
        </p:txBody>
      </p:sp>
      <p:sp>
        <p:nvSpPr>
          <p:cNvPr id="5" name="Textfeld 4">
            <a:extLst>
              <a:ext uri="{FF2B5EF4-FFF2-40B4-BE49-F238E27FC236}">
                <a16:creationId xmlns:a16="http://schemas.microsoft.com/office/drawing/2014/main" id="{2195982B-0CC7-23ED-34F4-8D04EFCB7D00}"/>
              </a:ext>
            </a:extLst>
          </p:cNvPr>
          <p:cNvSpPr txBox="1"/>
          <p:nvPr/>
        </p:nvSpPr>
        <p:spPr>
          <a:xfrm rot="2502838">
            <a:off x="7460107" y="5316760"/>
            <a:ext cx="2839688" cy="424732"/>
          </a:xfrm>
          <a:prstGeom prst="rect">
            <a:avLst/>
          </a:prstGeom>
          <a:noFill/>
        </p:spPr>
        <p:txBody>
          <a:bodyPr wrap="none" rtlCol="0">
            <a:spAutoFit/>
          </a:bodyPr>
          <a:lstStyle/>
          <a:p>
            <a:pPr defTabSz="457182"/>
            <a:r>
              <a:rPr lang="el" sz="2160" err="1">
                <a:solidFill>
                  <a:prstClr val="black"/>
                </a:solidFill>
                <a:latin typeface="Calibri" panose="020F0502020204030204"/>
              </a:rPr>
              <a:t>Μεταγνωστική ακρίβεια</a:t>
            </a:r>
            <a:endParaRPr lang="de-DE" sz="2160">
              <a:solidFill>
                <a:prstClr val="black"/>
              </a:solidFill>
              <a:latin typeface="Calibri" panose="020F0502020204030204"/>
            </a:endParaRPr>
          </a:p>
        </p:txBody>
      </p:sp>
      <p:sp>
        <p:nvSpPr>
          <p:cNvPr id="6" name="Textfeld 5">
            <a:extLst>
              <a:ext uri="{FF2B5EF4-FFF2-40B4-BE49-F238E27FC236}">
                <a16:creationId xmlns:a16="http://schemas.microsoft.com/office/drawing/2014/main" id="{790032D4-0194-D37D-2D53-A6EBD32AA6A2}"/>
              </a:ext>
            </a:extLst>
          </p:cNvPr>
          <p:cNvSpPr txBox="1"/>
          <p:nvPr/>
        </p:nvSpPr>
        <p:spPr>
          <a:xfrm>
            <a:off x="1005843" y="6430453"/>
            <a:ext cx="5391861" cy="424732"/>
          </a:xfrm>
          <a:prstGeom prst="rect">
            <a:avLst/>
          </a:prstGeom>
          <a:noFill/>
        </p:spPr>
        <p:txBody>
          <a:bodyPr wrap="none" rtlCol="0">
            <a:spAutoFit/>
          </a:bodyPr>
          <a:lstStyle/>
          <a:p>
            <a:pPr defTabSz="457182"/>
            <a:r>
              <a:rPr lang="el" sz="2160" err="1">
                <a:solidFill>
                  <a:prstClr val="black"/>
                </a:solidFill>
                <a:latin typeface="Calibri" panose="020F0502020204030204"/>
              </a:rPr>
              <a:t>Το γνωρίζουμε αυτό, αλλά γιατί δεν το μετράμε;</a:t>
            </a:r>
          </a:p>
        </p:txBody>
      </p:sp>
    </p:spTree>
    <p:extLst>
      <p:ext uri="{BB962C8B-B14F-4D97-AF65-F5344CB8AC3E}">
        <p14:creationId xmlns:p14="http://schemas.microsoft.com/office/powerpoint/2010/main" val="306068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44281-863B-843E-43F5-80F5878751C8}"/>
              </a:ext>
            </a:extLst>
          </p:cNvPr>
          <p:cNvSpPr>
            <a:spLocks noGrp="1"/>
          </p:cNvSpPr>
          <p:nvPr>
            <p:ph type="title"/>
          </p:nvPr>
        </p:nvSpPr>
        <p:spPr/>
        <p:txBody>
          <a:bodyPr/>
          <a:lstStyle/>
          <a:p>
            <a:r>
              <a:rPr lang="el"/>
              <a:t>Υπερβολική αυτοπεποίθηση (Cheng et al., 2020)</a:t>
            </a:r>
            <a:endParaRPr lang="en-GB"/>
          </a:p>
        </p:txBody>
      </p:sp>
      <p:sp>
        <p:nvSpPr>
          <p:cNvPr id="5" name="Content Placeholder 4">
            <a:extLst>
              <a:ext uri="{FF2B5EF4-FFF2-40B4-BE49-F238E27FC236}">
                <a16:creationId xmlns:a16="http://schemas.microsoft.com/office/drawing/2014/main" id="{C03A6466-467A-EDBF-0B29-B072CC22F883}"/>
              </a:ext>
            </a:extLst>
          </p:cNvPr>
          <p:cNvSpPr>
            <a:spLocks noGrp="1"/>
          </p:cNvSpPr>
          <p:nvPr>
            <p:ph idx="1"/>
          </p:nvPr>
        </p:nvSpPr>
        <p:spPr/>
        <p:txBody>
          <a:bodyPr/>
          <a:lstStyle/>
          <a:p>
            <a:r>
              <a:rPr lang="el"/>
              <a:t>Η αυτοαποτελεσματικότητα της πληροφορικής, μια κατασκευή που προέρχεται από τον όρο «αυτοαποτελεσματικότητα υπολογιστή», αναφέρεται στην ικανότητα, την αυτοπεποίθηση και την εφαρμογή ενός ευρέος φάσματος δεξιοτήτων στη χρήση συσκευών πληροφορικής</a:t>
            </a:r>
          </a:p>
          <a:p>
            <a:endParaRPr lang="en-GB"/>
          </a:p>
        </p:txBody>
      </p:sp>
      <p:pic>
        <p:nvPicPr>
          <p:cNvPr id="9" name="Picture 8">
            <a:extLst>
              <a:ext uri="{FF2B5EF4-FFF2-40B4-BE49-F238E27FC236}">
                <a16:creationId xmlns:a16="http://schemas.microsoft.com/office/drawing/2014/main" id="{D629712F-59E0-DD45-FC3A-91F8CB3AC8BD}"/>
              </a:ext>
            </a:extLst>
          </p:cNvPr>
          <p:cNvPicPr>
            <a:picLocks noChangeAspect="1"/>
          </p:cNvPicPr>
          <p:nvPr/>
        </p:nvPicPr>
        <p:blipFill>
          <a:blip r:embed="rId3"/>
          <a:stretch>
            <a:fillRect/>
          </a:stretch>
        </p:blipFill>
        <p:spPr>
          <a:xfrm>
            <a:off x="2456131" y="3646105"/>
            <a:ext cx="8627246" cy="1452637"/>
          </a:xfrm>
          <a:prstGeom prst="rect">
            <a:avLst/>
          </a:prstGeom>
        </p:spPr>
      </p:pic>
    </p:spTree>
    <p:custDataLst>
      <p:tags r:id="rId1"/>
    </p:custDataLst>
    <p:extLst>
      <p:ext uri="{BB962C8B-B14F-4D97-AF65-F5344CB8AC3E}">
        <p14:creationId xmlns:p14="http://schemas.microsoft.com/office/powerpoint/2010/main" val="86212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D823-6761-9642-9C44-405265291911}"/>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4B52371C-355F-B4B3-BDD4-DA0022A21C31}"/>
              </a:ext>
            </a:extLst>
          </p:cNvPr>
          <p:cNvPicPr>
            <a:picLocks noChangeAspect="1"/>
          </p:cNvPicPr>
          <p:nvPr/>
        </p:nvPicPr>
        <p:blipFill>
          <a:blip r:embed="rId3"/>
          <a:stretch>
            <a:fillRect/>
          </a:stretch>
        </p:blipFill>
        <p:spPr>
          <a:xfrm>
            <a:off x="285001" y="56009"/>
            <a:ext cx="7190473" cy="8173591"/>
          </a:xfrm>
          <a:prstGeom prst="rect">
            <a:avLst/>
          </a:prstGeom>
        </p:spPr>
      </p:pic>
      <p:pic>
        <p:nvPicPr>
          <p:cNvPr id="7" name="Content Placeholder 6">
            <a:extLst>
              <a:ext uri="{FF2B5EF4-FFF2-40B4-BE49-F238E27FC236}">
                <a16:creationId xmlns:a16="http://schemas.microsoft.com/office/drawing/2014/main" id="{6390780E-404C-18A2-D543-7B3DFFE8C4FD}"/>
              </a:ext>
            </a:extLst>
          </p:cNvPr>
          <p:cNvPicPr>
            <a:picLocks noGrp="1" noChangeAspect="1"/>
          </p:cNvPicPr>
          <p:nvPr>
            <p:ph idx="1"/>
          </p:nvPr>
        </p:nvPicPr>
        <p:blipFill>
          <a:blip r:embed="rId4"/>
          <a:stretch>
            <a:fillRect/>
          </a:stretch>
        </p:blipFill>
        <p:spPr>
          <a:xfrm>
            <a:off x="7073322" y="1503997"/>
            <a:ext cx="6743692" cy="5221606"/>
          </a:xfrm>
        </p:spPr>
      </p:pic>
      <p:sp>
        <p:nvSpPr>
          <p:cNvPr id="3" name="Oval 2">
            <a:extLst>
              <a:ext uri="{FF2B5EF4-FFF2-40B4-BE49-F238E27FC236}">
                <a16:creationId xmlns:a16="http://schemas.microsoft.com/office/drawing/2014/main" id="{731765BB-0F0B-203D-794B-CBFBF07CE76B}"/>
              </a:ext>
            </a:extLst>
          </p:cNvPr>
          <p:cNvSpPr/>
          <p:nvPr/>
        </p:nvSpPr>
        <p:spPr>
          <a:xfrm>
            <a:off x="6532407" y="5722264"/>
            <a:ext cx="7505780" cy="1240849"/>
          </a:xfrm>
          <a:prstGeom prst="ellipse">
            <a:avLst/>
          </a:prstGeom>
          <a:noFill/>
          <a:ln w="476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3880774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F4CB6FC8-DF62-7E5F-B686-E3A1A19780FC}"/>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469EAB6-F967-454D-B929-D0DC7658441F}"/>
              </a:ext>
            </a:extLst>
          </p:cNvPr>
          <p:cNvSpPr>
            <a:spLocks noGrp="1"/>
          </p:cNvSpPr>
          <p:nvPr>
            <p:ph type="title"/>
          </p:nvPr>
        </p:nvSpPr>
        <p:spPr>
          <a:xfrm>
            <a:off x="629941" y="477341"/>
            <a:ext cx="12618720" cy="955843"/>
          </a:xfrm>
        </p:spPr>
        <p:txBody>
          <a:bodyPr/>
          <a:lstStyle/>
          <a:p>
            <a:r>
              <a:rPr lang="el" err="1"/>
              <a:t>Έκπληξη (;) Ευρήματα</a:t>
            </a:r>
            <a:endParaRPr lang="de-DE"/>
          </a:p>
        </p:txBody>
      </p:sp>
      <p:sp>
        <p:nvSpPr>
          <p:cNvPr id="6" name="Rectangle 1">
            <a:extLst>
              <a:ext uri="{FF2B5EF4-FFF2-40B4-BE49-F238E27FC236}">
                <a16:creationId xmlns:a16="http://schemas.microsoft.com/office/drawing/2014/main" id="{E75AEEB1-5563-47B5-98BA-C1D14B16170C}"/>
              </a:ext>
            </a:extLst>
          </p:cNvPr>
          <p:cNvSpPr>
            <a:spLocks noChangeArrowheads="1"/>
          </p:cNvSpPr>
          <p:nvPr/>
        </p:nvSpPr>
        <p:spPr bwMode="auto">
          <a:xfrm>
            <a:off x="219868" y="7235199"/>
            <a:ext cx="14190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36" eaLnBrk="0" fontAlgn="base" hangingPunct="0">
              <a:spcBef>
                <a:spcPct val="0"/>
              </a:spcBef>
              <a:spcAft>
                <a:spcPct val="0"/>
              </a:spcAft>
            </a:pPr>
            <a:r>
              <a:rPr lang="el" altLang="de-DE" sz="1080">
                <a:solidFill>
                  <a:srgbClr val="222222"/>
                </a:solidFill>
                <a:latin typeface="Arial" panose="020B0604020202020204" pitchFamily="34" charset="0"/>
                <a:cs typeface="Arial" panose="020B0604020202020204" pitchFamily="34" charset="0"/>
              </a:rPr>
              <a:t>.</a:t>
            </a:r>
            <a:endParaRPr lang="de-DE" altLang="de-DE" sz="1080">
              <a:solidFill>
                <a:prstClr val="black"/>
              </a:solidFill>
              <a:latin typeface="Calibri" panose="020F0502020204030204"/>
            </a:endParaRPr>
          </a:p>
        </p:txBody>
      </p:sp>
      <p:pic>
        <p:nvPicPr>
          <p:cNvPr id="3074" name="Picture 2" descr="https://lh4.googleusercontent.com/TLn3FBFTs9kN9G023-fz4YGJD_Acb6cgZAGnsGjrVJ8B2KiakaHb9hv6tu86Zo7vdZUYhXCMeFtQbRTENaavfphUMlNJZh4qqCMIcQgJ0aOm72ij_ABBt3tRfhU3PP6gtV6ok2rDtdsgc89Qy63T0Q">
            <a:extLst>
              <a:ext uri="{FF2B5EF4-FFF2-40B4-BE49-F238E27FC236}">
                <a16:creationId xmlns:a16="http://schemas.microsoft.com/office/drawing/2014/main" id="{20FBC599-F9EC-4A9C-8B7F-E6DA185911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0163" y="4363491"/>
            <a:ext cx="8126730" cy="28117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6.googleusercontent.com/VL-MEOQLerurMqDVbxDS6YREw1zxD7Bi_zT_XCrW6oKu-lWI3JNu7TYbyCPUrwTohcIfXwKwoUlcyg2sIqYtAq7ahHQoYO-SpNPtesNGGz_ki929DyfqCPZt-RKIMO03bS3HwZBCM31qWtU8AgDCSw">
            <a:extLst>
              <a:ext uri="{FF2B5EF4-FFF2-40B4-BE49-F238E27FC236}">
                <a16:creationId xmlns:a16="http://schemas.microsoft.com/office/drawing/2014/main" id="{7CF5FA32-7D1D-4A3C-9CF1-EB3D0A10DD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941" y="2068013"/>
            <a:ext cx="7118014" cy="195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D252650-D80F-B71C-3118-B5E300DDC4E6}"/>
              </a:ext>
            </a:extLst>
          </p:cNvPr>
          <p:cNvSpPr txBox="1"/>
          <p:nvPr/>
        </p:nvSpPr>
        <p:spPr>
          <a:xfrm>
            <a:off x="8327878" y="549050"/>
            <a:ext cx="5789015" cy="20867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7182"/>
            <a:r>
              <a:rPr lang="el" sz="2160" i="1">
                <a:solidFill>
                  <a:prstClr val="white"/>
                </a:solidFill>
                <a:latin typeface="Calibri" panose="020F0502020204030204"/>
              </a:rPr>
              <a:t>Στις προσομοιώσεις phishing, τα άτομα με υπόβαθρο πληροφορικής είχαν παρόμοια απόδοση με άτομα χωρίς υπόβαθρο πληροφορικής. Όταν οι συμμετέχοντες ενημερώθηκαν για τις επερχόμενες προσομοιώσεις, τα άτομα με υπόβαθρο πληροφορικής παρουσίασαν σχετική μείωση σε σύγκριση με τους συμμετέχοντες που δεν ήταν πληροφορική.</a:t>
            </a:r>
          </a:p>
        </p:txBody>
      </p:sp>
    </p:spTree>
    <p:extLst>
      <p:ext uri="{BB962C8B-B14F-4D97-AF65-F5344CB8AC3E}">
        <p14:creationId xmlns:p14="http://schemas.microsoft.com/office/powerpoint/2010/main" val="55702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A715-CE1B-10F2-A907-DEB1C9215B19}"/>
              </a:ext>
            </a:extLst>
          </p:cNvPr>
          <p:cNvSpPr>
            <a:spLocks noGrp="1"/>
          </p:cNvSpPr>
          <p:nvPr>
            <p:ph type="title"/>
          </p:nvPr>
        </p:nvSpPr>
        <p:spPr/>
        <p:txBody>
          <a:bodyPr/>
          <a:lstStyle/>
          <a:p>
            <a:r>
              <a:rPr lang="el"/>
              <a:t>Υποθέσεις</a:t>
            </a:r>
            <a:endParaRPr lang="en-GB"/>
          </a:p>
        </p:txBody>
      </p:sp>
      <p:sp>
        <p:nvSpPr>
          <p:cNvPr id="3" name="Content Placeholder 2">
            <a:extLst>
              <a:ext uri="{FF2B5EF4-FFF2-40B4-BE49-F238E27FC236}">
                <a16:creationId xmlns:a16="http://schemas.microsoft.com/office/drawing/2014/main" id="{FE81EB68-92BD-07A5-E0D0-4D899C7636A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7F8FE7F-CB8B-0902-9A06-ED199FC87215}"/>
              </a:ext>
            </a:extLst>
          </p:cNvPr>
          <p:cNvSpPr>
            <a:spLocks noGrp="1"/>
          </p:cNvSpPr>
          <p:nvPr>
            <p:ph type="sldNum" sz="quarter" idx="12"/>
          </p:nvPr>
        </p:nvSpPr>
        <p:spPr/>
        <p:txBody>
          <a:bodyPr/>
          <a:lstStyle/>
          <a:p>
            <a:pPr defTabSz="1097280"/>
            <a:fld id="{83C72186-AF70-4CAA-BEA5-8C4411AE0AB1}" type="slidenum">
              <a:rPr lang="nb-NO">
                <a:solidFill>
                  <a:prstClr val="black">
                    <a:tint val="75000"/>
                  </a:prstClr>
                </a:solidFill>
                <a:latin typeface="Calibri" panose="020F0502020204030204"/>
              </a:rPr>
              <a:pPr defTabSz="1097280"/>
              <a:t>91</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E6EF5507-200B-AF31-D64A-FEC4ACE7457E}"/>
              </a:ext>
            </a:extLst>
          </p:cNvPr>
          <p:cNvPicPr>
            <a:picLocks noChangeAspect="1"/>
          </p:cNvPicPr>
          <p:nvPr/>
        </p:nvPicPr>
        <p:blipFill>
          <a:blip r:embed="rId2"/>
          <a:stretch>
            <a:fillRect/>
          </a:stretch>
        </p:blipFill>
        <p:spPr>
          <a:xfrm>
            <a:off x="2060392" y="2881643"/>
            <a:ext cx="10509617" cy="3045720"/>
          </a:xfrm>
          <a:prstGeom prst="rect">
            <a:avLst/>
          </a:prstGeom>
        </p:spPr>
      </p:pic>
    </p:spTree>
    <p:extLst>
      <p:ext uri="{BB962C8B-B14F-4D97-AF65-F5344CB8AC3E}">
        <p14:creationId xmlns:p14="http://schemas.microsoft.com/office/powerpoint/2010/main" val="345335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6363932E-F24A-C164-F859-AF41AA382C42}"/>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64"/>
            <a:r>
              <a:rPr lang="el" sz="3840" b="1">
                <a:solidFill>
                  <a:srgbClr val="4472C4"/>
                </a:solidFill>
                <a:latin typeface="Helvetica Neue" charset="0"/>
                <a:ea typeface="Helvetica Neue" charset="0"/>
                <a:cs typeface="Helvetica Neue" charset="0"/>
              </a:rPr>
              <a:t>Η έρευνά μας σχετικά με τις δεξιότητες αναγνώρισης deepfake</a:t>
            </a:r>
            <a:endParaRPr lang="en-US" sz="3840" b="1">
              <a:solidFill>
                <a:srgbClr val="4472C4"/>
              </a:solidFill>
              <a:latin typeface="Calibri Light" panose="020F0302020204030204"/>
            </a:endParaRPr>
          </a:p>
        </p:txBody>
      </p:sp>
      <p:pic>
        <p:nvPicPr>
          <p:cNvPr id="2" name="Bild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5466" y="1252372"/>
            <a:ext cx="6185567" cy="5051941"/>
          </a:xfrm>
          <a:prstGeom prst="rect">
            <a:avLst/>
          </a:prstGeom>
        </p:spPr>
      </p:pic>
      <p:pic>
        <p:nvPicPr>
          <p:cNvPr id="3" name="Bild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9200" y="1252372"/>
            <a:ext cx="5589106" cy="5059039"/>
          </a:xfrm>
          <a:prstGeom prst="rect">
            <a:avLst/>
          </a:prstGeom>
        </p:spPr>
      </p:pic>
      <p:sp>
        <p:nvSpPr>
          <p:cNvPr id="9" name="TekstSylinder 8"/>
          <p:cNvSpPr txBox="1"/>
          <p:nvPr/>
        </p:nvSpPr>
        <p:spPr>
          <a:xfrm>
            <a:off x="5670089" y="7116933"/>
            <a:ext cx="1820028" cy="276999"/>
          </a:xfrm>
          <a:prstGeom prst="rect">
            <a:avLst/>
          </a:prstGeom>
          <a:noFill/>
        </p:spPr>
        <p:txBody>
          <a:bodyPr wrap="square" rtlCol="0">
            <a:spAutoFit/>
          </a:bodyPr>
          <a:lstStyle/>
          <a:p>
            <a:pPr defTabSz="457182"/>
            <a:r>
              <a:rPr lang="el" sz="1200">
                <a:solidFill>
                  <a:prstClr val="black"/>
                </a:solidFill>
                <a:latin typeface="Arial" charset="0"/>
                <a:ea typeface="Arial" charset="0"/>
                <a:cs typeface="Arial" charset="0"/>
              </a:rPr>
              <a:t>Sütterlin et al., 2022</a:t>
            </a:r>
          </a:p>
        </p:txBody>
      </p:sp>
      <p:sp>
        <p:nvSpPr>
          <p:cNvPr id="10" name="TekstSylinder 9"/>
          <p:cNvSpPr txBox="1"/>
          <p:nvPr/>
        </p:nvSpPr>
        <p:spPr>
          <a:xfrm>
            <a:off x="3011982" y="6359758"/>
            <a:ext cx="8311282" cy="683264"/>
          </a:xfrm>
          <a:prstGeom prst="rect">
            <a:avLst/>
          </a:prstGeom>
          <a:noFill/>
        </p:spPr>
        <p:txBody>
          <a:bodyPr wrap="square" rtlCol="0">
            <a:spAutoFit/>
          </a:bodyPr>
          <a:lstStyle/>
          <a:p>
            <a:pPr marL="342887" indent="-342887" defTabSz="457182">
              <a:buFont typeface="Arial" charset="0"/>
              <a:buChar char="•"/>
            </a:pPr>
            <a:r>
              <a:rPr lang="el" sz="1920">
                <a:solidFill>
                  <a:prstClr val="black"/>
                </a:solidFill>
                <a:latin typeface="Arial" charset="0"/>
                <a:ea typeface="Arial" charset="0"/>
                <a:cs typeface="Arial" charset="0"/>
              </a:rPr>
              <a:t>Οι επαγγελματίες πληροφορικής δεν είναι καλύτεροι από τους μη επαγγελματίες για τον εντοπισμό DF</a:t>
            </a:r>
          </a:p>
          <a:p>
            <a:pPr marL="342887" indent="-342887" defTabSz="457182">
              <a:buFont typeface="Arial" charset="0"/>
              <a:buChar char="•"/>
            </a:pPr>
            <a:r>
              <a:rPr lang="el" sz="1920">
                <a:solidFill>
                  <a:prstClr val="black"/>
                </a:solidFill>
                <a:latin typeface="Arial" charset="0"/>
                <a:ea typeface="Arial" charset="0"/>
                <a:cs typeface="Arial" charset="0"/>
              </a:rPr>
              <a:t>Οι επαγγελματίες πληροφορικής τείνουν να έχουν υπερβολική αυτοπεποίθηση για τις ικανότητές τους ανίχνευσης DF</a:t>
            </a:r>
          </a:p>
        </p:txBody>
      </p:sp>
      <p:sp>
        <p:nvSpPr>
          <p:cNvPr id="13" name="TekstSylinder 12"/>
          <p:cNvSpPr txBox="1"/>
          <p:nvPr/>
        </p:nvSpPr>
        <p:spPr>
          <a:xfrm>
            <a:off x="2643450" y="232757"/>
            <a:ext cx="184731" cy="424732"/>
          </a:xfrm>
          <a:prstGeom prst="rect">
            <a:avLst/>
          </a:prstGeom>
          <a:noFill/>
        </p:spPr>
        <p:txBody>
          <a:bodyPr wrap="none" rtlCol="0">
            <a:spAutoFit/>
          </a:bodyPr>
          <a:lstStyle/>
          <a:p>
            <a:pPr defTabSz="457182"/>
            <a:endParaRPr lang="en-US" sz="216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95955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3B564400-4848-D6C5-AB59-7B954AB20D40}"/>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F781008-2A56-9427-931A-B92401683D3D}"/>
              </a:ext>
            </a:extLst>
          </p:cNvPr>
          <p:cNvSpPr>
            <a:spLocks noGrp="1"/>
          </p:cNvSpPr>
          <p:nvPr>
            <p:ph type="title"/>
          </p:nvPr>
        </p:nvSpPr>
        <p:spPr>
          <a:xfrm>
            <a:off x="1005840" y="438151"/>
            <a:ext cx="12618720" cy="930367"/>
          </a:xfrm>
        </p:spPr>
        <p:txBody>
          <a:bodyPr/>
          <a:lstStyle/>
          <a:p>
            <a:r>
              <a:rPr lang="el" b="1" err="1"/>
              <a:t>Αποτελέσματα</a:t>
            </a:r>
            <a:endParaRPr lang="de-DE" b="1"/>
          </a:p>
        </p:txBody>
      </p:sp>
      <p:pic>
        <p:nvPicPr>
          <p:cNvPr id="7" name="Grafik 6">
            <a:extLst>
              <a:ext uri="{FF2B5EF4-FFF2-40B4-BE49-F238E27FC236}">
                <a16:creationId xmlns:a16="http://schemas.microsoft.com/office/drawing/2014/main" id="{BCF87BDF-C050-9154-F336-57C7BF7097AE}"/>
              </a:ext>
            </a:extLst>
          </p:cNvPr>
          <p:cNvPicPr>
            <a:picLocks noChangeAspect="1"/>
          </p:cNvPicPr>
          <p:nvPr/>
        </p:nvPicPr>
        <p:blipFill>
          <a:blip r:embed="rId4"/>
          <a:stretch>
            <a:fillRect/>
          </a:stretch>
        </p:blipFill>
        <p:spPr>
          <a:xfrm>
            <a:off x="1323697" y="1857181"/>
            <a:ext cx="9190783" cy="4196352"/>
          </a:xfrm>
          <a:prstGeom prst="rect">
            <a:avLst/>
          </a:prstGeom>
        </p:spPr>
      </p:pic>
      <p:sp>
        <p:nvSpPr>
          <p:cNvPr id="9" name="Textfeld 8">
            <a:extLst>
              <a:ext uri="{FF2B5EF4-FFF2-40B4-BE49-F238E27FC236}">
                <a16:creationId xmlns:a16="http://schemas.microsoft.com/office/drawing/2014/main" id="{9DABFE0D-5E20-C343-BCCB-29B363838A77}"/>
              </a:ext>
            </a:extLst>
          </p:cNvPr>
          <p:cNvSpPr txBox="1"/>
          <p:nvPr/>
        </p:nvSpPr>
        <p:spPr>
          <a:xfrm>
            <a:off x="588709" y="6278031"/>
            <a:ext cx="13675930" cy="757130"/>
          </a:xfrm>
          <a:prstGeom prst="rect">
            <a:avLst/>
          </a:prstGeom>
          <a:noFill/>
        </p:spPr>
        <p:txBody>
          <a:bodyPr wrap="square">
            <a:spAutoFit/>
          </a:bodyPr>
          <a:lstStyle/>
          <a:p>
            <a:pPr defTabSz="457182"/>
            <a:r>
              <a:rPr lang="el" sz="2160">
                <a:solidFill>
                  <a:srgbClr val="000000"/>
                </a:solidFill>
                <a:latin typeface="Times New Roman" panose="02020603050405020304" pitchFamily="18" charset="0"/>
              </a:rPr>
              <a:t>Δεν υπήρχαν σημαντικές διαφορές στην αναγνώριση DF (βίντεο DF που αξιολογήθηκαν ως αυθεντικά) για IT και μη IT (</a:t>
            </a:r>
            <a:r>
              <a:rPr lang="el" sz="2160" i="1">
                <a:solidFill>
                  <a:srgbClr val="000000"/>
                </a:solidFill>
                <a:latin typeface="Times New Roman" panose="02020603050405020304" pitchFamily="18" charset="0"/>
              </a:rPr>
              <a:t>H </a:t>
            </a:r>
            <a:r>
              <a:rPr lang="el" sz="2160">
                <a:solidFill>
                  <a:srgbClr val="000000"/>
                </a:solidFill>
                <a:latin typeface="Times New Roman" panose="02020603050405020304" pitchFamily="18" charset="0"/>
              </a:rPr>
              <a:t>= 0,08(2), </a:t>
            </a:r>
            <a:r>
              <a:rPr lang="el" sz="2160" i="1">
                <a:solidFill>
                  <a:srgbClr val="000000"/>
                </a:solidFill>
                <a:latin typeface="Times New Roman" panose="02020603050405020304" pitchFamily="18" charset="0"/>
              </a:rPr>
              <a:t>p </a:t>
            </a:r>
            <a:r>
              <a:rPr lang="el" sz="2160">
                <a:solidFill>
                  <a:srgbClr val="000000"/>
                </a:solidFill>
                <a:latin typeface="Times New Roman" panose="02020603050405020304" pitchFamily="18" charset="0"/>
              </a:rPr>
              <a:t>= ,774, η</a:t>
            </a:r>
            <a:r>
              <a:rPr lang="el" sz="960">
                <a:solidFill>
                  <a:srgbClr val="000000"/>
                </a:solidFill>
                <a:latin typeface="Times New Roman" panose="02020603050405020304" pitchFamily="18" charset="0"/>
              </a:rPr>
              <a:t>2 </a:t>
            </a:r>
            <a:r>
              <a:rPr lang="el" sz="2160">
                <a:solidFill>
                  <a:srgbClr val="000000"/>
                </a:solidFill>
                <a:latin typeface="Times New Roman" panose="02020603050405020304" pitchFamily="18" charset="0"/>
              </a:rPr>
              <a:t>= -,003) ή επαγγελματίες CS και μη CS (</a:t>
            </a:r>
            <a:r>
              <a:rPr lang="el" sz="2160" i="1">
                <a:solidFill>
                  <a:srgbClr val="000000"/>
                </a:solidFill>
                <a:latin typeface="Times New Roman" panose="02020603050405020304" pitchFamily="18" charset="0"/>
              </a:rPr>
              <a:t>H </a:t>
            </a:r>
            <a:r>
              <a:rPr lang="el" sz="2160">
                <a:solidFill>
                  <a:srgbClr val="000000"/>
                </a:solidFill>
                <a:latin typeface="Times New Roman" panose="02020603050405020304" pitchFamily="18" charset="0"/>
              </a:rPr>
              <a:t>= ,21(1), </a:t>
            </a:r>
            <a:r>
              <a:rPr lang="el" sz="2160" i="1">
                <a:solidFill>
                  <a:srgbClr val="000000"/>
                </a:solidFill>
                <a:latin typeface="Times New Roman" panose="02020603050405020304" pitchFamily="18" charset="0"/>
              </a:rPr>
              <a:t>p </a:t>
            </a:r>
            <a:r>
              <a:rPr lang="el" sz="2160">
                <a:solidFill>
                  <a:srgbClr val="000000"/>
                </a:solidFill>
                <a:latin typeface="Times New Roman" panose="02020603050405020304" pitchFamily="18" charset="0"/>
              </a:rPr>
              <a:t>= ,649, η</a:t>
            </a:r>
            <a:r>
              <a:rPr lang="el" sz="960">
                <a:solidFill>
                  <a:srgbClr val="000000"/>
                </a:solidFill>
                <a:latin typeface="Times New Roman" panose="02020603050405020304" pitchFamily="18" charset="0"/>
              </a:rPr>
              <a:t>2 </a:t>
            </a:r>
            <a:r>
              <a:rPr lang="el" sz="2160">
                <a:solidFill>
                  <a:srgbClr val="000000"/>
                </a:solidFill>
                <a:latin typeface="Times New Roman" panose="02020603050405020304" pitchFamily="18" charset="0"/>
              </a:rPr>
              <a:t>= -,003). </a:t>
            </a:r>
            <a:endParaRPr lang="de-DE" sz="2160">
              <a:solidFill>
                <a:prstClr val="black"/>
              </a:solidFill>
              <a:latin typeface="Calibri" panose="020F0502020204030204"/>
            </a:endParaRPr>
          </a:p>
        </p:txBody>
      </p:sp>
    </p:spTree>
    <p:extLst>
      <p:ext uri="{BB962C8B-B14F-4D97-AF65-F5344CB8AC3E}">
        <p14:creationId xmlns:p14="http://schemas.microsoft.com/office/powerpoint/2010/main" val="46597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48DEC085-E604-986F-BD7A-4B33CBC869C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2" y="438151"/>
            <a:ext cx="6465527" cy="1058141"/>
          </a:xfrm>
        </p:spPr>
        <p:txBody>
          <a:bodyPr>
            <a:normAutofit/>
          </a:bodyPr>
          <a:lstStyle/>
          <a:p>
            <a:r>
              <a:rPr lang="el" sz="3360" b="1"/>
              <a:t>Απόδοση και (υπερ)αυτοπεποίθηση</a:t>
            </a:r>
            <a:endParaRPr lang="de-DE" sz="3360" b="1"/>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771" y="2303206"/>
            <a:ext cx="10095281" cy="4508959"/>
          </a:xfrm>
          <a:prstGeom prst="rect">
            <a:avLst/>
          </a:prstGeom>
        </p:spPr>
      </p:pic>
      <p:sp>
        <p:nvSpPr>
          <p:cNvPr id="8" name="Inhaltsplatzhalter 2">
            <a:extLst>
              <a:ext uri="{FF2B5EF4-FFF2-40B4-BE49-F238E27FC236}">
                <a16:creationId xmlns:a16="http://schemas.microsoft.com/office/drawing/2014/main" id="{EA5073A1-B4FC-E0E7-705D-E22A8836F9FD}"/>
              </a:ext>
            </a:extLst>
          </p:cNvPr>
          <p:cNvSpPr>
            <a:spLocks noGrp="1"/>
          </p:cNvSpPr>
          <p:nvPr>
            <p:ph idx="1"/>
          </p:nvPr>
        </p:nvSpPr>
        <p:spPr>
          <a:xfrm>
            <a:off x="10979993" y="157552"/>
            <a:ext cx="3370951" cy="1742197"/>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0" indent="0" algn="ctr">
              <a:buNone/>
            </a:pPr>
            <a:br>
              <a:rPr lang="de-DE" sz="4320" i="1"/>
            </a:br>
            <a:r>
              <a:rPr lang="el" sz="4320" i="1"/>
              <a:t>«Η γνώση δεν εμπόδισε ποτέ </a:t>
            </a:r>
          </a:p>
          <a:p>
            <a:pPr marL="0" indent="0" algn="ctr">
              <a:buNone/>
            </a:pPr>
            <a:r>
              <a:rPr lang="el" sz="4320" i="1"/>
              <a:t>μια μόνο παραβίαση».</a:t>
            </a:r>
          </a:p>
          <a:p>
            <a:pPr marL="0" indent="0" algn="ctr">
              <a:buNone/>
            </a:pPr>
            <a:r>
              <a:rPr lang="el" sz="2400" i="1"/>
              <a:t>(Carpenter &amp; Roer, 2022)</a:t>
            </a:r>
          </a:p>
        </p:txBody>
      </p:sp>
    </p:spTree>
    <p:extLst>
      <p:ext uri="{BB962C8B-B14F-4D97-AF65-F5344CB8AC3E}">
        <p14:creationId xmlns:p14="http://schemas.microsoft.com/office/powerpoint/2010/main" val="211958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D8430660-401B-C8A9-9BCE-C219DE5DC293}"/>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E2C95BA-E9C9-E566-0C76-822C409A470E}"/>
              </a:ext>
            </a:extLst>
          </p:cNvPr>
          <p:cNvPicPr>
            <a:picLocks noChangeAspect="1"/>
          </p:cNvPicPr>
          <p:nvPr/>
        </p:nvPicPr>
        <p:blipFill>
          <a:blip r:embed="rId3"/>
          <a:stretch>
            <a:fillRect/>
          </a:stretch>
        </p:blipFill>
        <p:spPr>
          <a:xfrm>
            <a:off x="516020" y="1366144"/>
            <a:ext cx="8553863" cy="3873678"/>
          </a:xfrm>
          <a:prstGeom prst="rect">
            <a:avLst/>
          </a:prstGeom>
        </p:spPr>
      </p:pic>
      <p:sp>
        <p:nvSpPr>
          <p:cNvPr id="6" name="Textfeld 5">
            <a:extLst>
              <a:ext uri="{FF2B5EF4-FFF2-40B4-BE49-F238E27FC236}">
                <a16:creationId xmlns:a16="http://schemas.microsoft.com/office/drawing/2014/main" id="{5A2660FC-1DE8-486E-CADC-F07C94789E3A}"/>
              </a:ext>
            </a:extLst>
          </p:cNvPr>
          <p:cNvSpPr txBox="1"/>
          <p:nvPr/>
        </p:nvSpPr>
        <p:spPr>
          <a:xfrm>
            <a:off x="9616613" y="2457599"/>
            <a:ext cx="4635700" cy="14219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887" indent="-342887" defTabSz="457182">
              <a:buFont typeface="Arial" panose="020B0604020202020204" pitchFamily="34" charset="0"/>
              <a:buChar char="•"/>
            </a:pPr>
            <a:r>
              <a:rPr lang="el" sz="2160" err="1">
                <a:solidFill>
                  <a:prstClr val="black"/>
                </a:solidFill>
                <a:latin typeface="Calibri" panose="020F0502020204030204"/>
              </a:rPr>
              <a:t>Οι γυναίκες εμφάνισαν υψηλότερες βαθμολογίες αναγνώρισης DF.</a:t>
            </a:r>
          </a:p>
          <a:p>
            <a:pPr marL="342887" indent="-342887" defTabSz="457182">
              <a:buFont typeface="Arial" panose="020B0604020202020204" pitchFamily="34" charset="0"/>
              <a:buChar char="•"/>
            </a:pPr>
            <a:r>
              <a:rPr lang="el" sz="2160" err="1">
                <a:solidFill>
                  <a:prstClr val="black"/>
                </a:solidFill>
                <a:latin typeface="Calibri" panose="020F0502020204030204"/>
              </a:rPr>
              <a:t>Οι γυναίκες παρουσιάζουν χαμηλότερα επίπεδα υπερβολικής αυτοπεποίθησης.</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0" name="Ink 9">
                <a:extLst>
                  <a:ext uri="{FF2B5EF4-FFF2-40B4-BE49-F238E27FC236}">
                    <a16:creationId xmlns:a16="http://schemas.microsoft.com/office/drawing/2014/main" id="{494A9B80-C391-7DDA-789E-E5CFBE6FE390}"/>
                  </a:ext>
                </a:extLst>
              </p14:cNvPr>
              <p14:cNvContentPartPr/>
              <p14:nvPr>
                <p:extLst>
                  <p:ext uri="{42D2F446-02D8-4167-A562-619A0277C38B}">
                    <p15:isNarration xmlns:p15="http://schemas.microsoft.com/office/powerpoint/2012/main" val="1"/>
                  </p:ext>
                </p:extLst>
              </p14:nvPr>
            </p14:nvContentPartPr>
            <p14:xfrm>
              <a:off x="8146439" y="5867639"/>
              <a:ext cx="2" cy="2"/>
            </p14:xfrm>
          </p:contentPart>
        </mc:Choice>
        <mc:Fallback xmlns="" xmlns:a16="http://schemas.microsoft.com/office/drawing/2014/main" xmlns:a14="http://schemas.microsoft.com/office/drawing/2010/main" xmlns:p15="http://schemas.microsoft.com/office/powerpoint/2012/main">
          <p:pic>
            <p:nvPicPr>
              <p:cNvPr id="10" name="Ink 9">
                <a:extLst>
                  <a:ext uri="{FF2B5EF4-FFF2-40B4-BE49-F238E27FC236}">
                    <a16:creationId xmlns:a16="http://schemas.microsoft.com/office/drawing/2014/main" id="{494A9B80-C391-7DDA-789E-E5CFBE6FE390}"/>
                  </a:ext>
                </a:extLst>
              </p:cNvPr>
              <p:cNvPicPr>
                <a:picLocks noGrp="1" noRot="1" noChangeAspect="1" noMove="1" noResize="1" noEditPoints="1" noAdjustHandles="1" noChangeArrowheads="1" noChangeShapeType="1"/>
              </p:cNvPicPr>
              <p:nvPr/>
            </p:nvPicPr>
            <p:blipFill>
              <a:blip r:embed="rId5"/>
              <a:stretch>
                <a:fillRect/>
              </a:stretch>
            </p:blipFill>
            <p:spPr>
              <a:xfrm>
                <a:off x="8146439" y="5867639"/>
                <a:ext cx="2" cy="2"/>
              </a:xfrm>
              <a:prstGeom prst="rect">
                <a:avLst/>
              </a:prstGeom>
            </p:spPr>
          </p:pic>
        </mc:Fallback>
      </mc:AlternateContent>
    </p:spTree>
    <p:extLst>
      <p:ext uri="{BB962C8B-B14F-4D97-AF65-F5344CB8AC3E}">
        <p14:creationId xmlns:p14="http://schemas.microsoft.com/office/powerpoint/2010/main" val="370746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στρατηγικές για να βελτιώσετε τις δεξιότητές σας στον κυβερνοχώρο και να παραμείνετε ανταγωνιστικοί - The Data Scientist">
            <a:extLst>
              <a:ext uri="{FF2B5EF4-FFF2-40B4-BE49-F238E27FC236}">
                <a16:creationId xmlns:a16="http://schemas.microsoft.com/office/drawing/2014/main" id="{702E6AFA-1A8C-ACA3-F4DC-02966BF477A7}"/>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F65C49C-DE97-6E25-F01E-AF87235AE2CF}"/>
              </a:ext>
            </a:extLst>
          </p:cNvPr>
          <p:cNvSpPr>
            <a:spLocks noGrp="1"/>
          </p:cNvSpPr>
          <p:nvPr>
            <p:ph type="title"/>
          </p:nvPr>
        </p:nvSpPr>
        <p:spPr>
          <a:xfrm>
            <a:off x="525010" y="262143"/>
            <a:ext cx="12618720" cy="1590676"/>
          </a:xfrm>
        </p:spPr>
        <p:txBody>
          <a:bodyPr/>
          <a:lstStyle/>
          <a:p>
            <a:r>
              <a:rPr lang="el"/>
              <a:t>Περίληψη &amp; Συζήτηση</a:t>
            </a:r>
            <a:endParaRPr lang="de-DE"/>
          </a:p>
        </p:txBody>
      </p:sp>
      <p:sp>
        <p:nvSpPr>
          <p:cNvPr id="3" name="Inhaltsplatzhalter 2">
            <a:extLst>
              <a:ext uri="{FF2B5EF4-FFF2-40B4-BE49-F238E27FC236}">
                <a16:creationId xmlns:a16="http://schemas.microsoft.com/office/drawing/2014/main" id="{C8F4CEAB-DFF2-7D76-24E1-7D18A4DA142C}"/>
              </a:ext>
            </a:extLst>
          </p:cNvPr>
          <p:cNvSpPr>
            <a:spLocks noGrp="1"/>
          </p:cNvSpPr>
          <p:nvPr>
            <p:ph idx="1"/>
          </p:nvPr>
        </p:nvSpPr>
        <p:spPr>
          <a:xfrm>
            <a:off x="5843940" y="1937385"/>
            <a:ext cx="8101174" cy="5221606"/>
          </a:xfrm>
        </p:spPr>
        <p:txBody>
          <a:bodyPr>
            <a:normAutofit fontScale="62500" lnSpcReduction="20000"/>
          </a:bodyPr>
          <a:lstStyle/>
          <a:p>
            <a:r>
              <a:rPr lang="el"/>
              <a:t>Η κατοχή σχετικής εκπαίδευσης ή υπόβαθρου πληροφορικής δεν αποτελεί από μόνη της προστατευτικό παράγοντα.</a:t>
            </a:r>
          </a:p>
          <a:p>
            <a:r>
              <a:rPr lang="el"/>
              <a:t>Η γνώση σχετικά με τις τεχνικές δυσλειτουργίες/ενδείξεις του DF δεν ενεργοποιείται, όπου χρησιμοποιείται ένα ευρετικό γνωστικό στυλ.</a:t>
            </a:r>
          </a:p>
          <a:p>
            <a:r>
              <a:rPr lang="el"/>
              <a:t>Η ακρίβεια της αυτοαξιολόγησης είναι ένας σχετικός προγνωστικός παράγοντας για την πραγματική απόδοση.</a:t>
            </a:r>
          </a:p>
          <a:p>
            <a:r>
              <a:rPr lang="el" err="1"/>
              <a:t>Οι γυναίκες παρουσιάζουν καλύτερη ακρίβεια MC και υψηλότερη πραγματική απόδοση, πιθανότατα λόγω συστηματικότερης γνωστικής επεξεργασίας (και πιο ολοκληρωμένης αξιολόγησης – δεδομένα που δεν εμφανίζονται εδώ).</a:t>
            </a:r>
          </a:p>
          <a:p>
            <a:r>
              <a:rPr lang="el"/>
              <a:t>Απαιτούνται μηχανισμοί ανάδρασης για τον εντοπισμό κινδύνων ασφαλείας και τον μετριασμό τους με εξατομικευμένη εκπαίδευση.</a:t>
            </a:r>
          </a:p>
          <a:p>
            <a:r>
              <a:rPr lang="el"/>
              <a:t>Οι μελλοντικές μελέτες θα πρέπει να χειριστούν ενεργά την αυτο-αποτελεσματικότητα που σχετίζεται με την εργασία σε έναν τυχαιοποιημένο ελεγχόμενο σχεδιασμό (επί του παρόντος συνεχιζόμενη μελέτη).</a:t>
            </a:r>
          </a:p>
          <a:p>
            <a:endParaRPr lang="de-DE"/>
          </a:p>
        </p:txBody>
      </p:sp>
      <p:pic>
        <p:nvPicPr>
          <p:cNvPr id="5" name="Grafik 4">
            <a:extLst>
              <a:ext uri="{FF2B5EF4-FFF2-40B4-BE49-F238E27FC236}">
                <a16:creationId xmlns:a16="http://schemas.microsoft.com/office/drawing/2014/main" id="{B6A9D198-6C33-FF95-6D59-892C8BA0F9EB}"/>
              </a:ext>
            </a:extLst>
          </p:cNvPr>
          <p:cNvPicPr>
            <a:picLocks noChangeAspect="1"/>
          </p:cNvPicPr>
          <p:nvPr/>
        </p:nvPicPr>
        <p:blipFill>
          <a:blip r:embed="rId3"/>
          <a:stretch>
            <a:fillRect/>
          </a:stretch>
        </p:blipFill>
        <p:spPr>
          <a:xfrm>
            <a:off x="257881" y="1937386"/>
            <a:ext cx="4572000" cy="5474970"/>
          </a:xfrm>
          <a:prstGeom prst="rect">
            <a:avLst/>
          </a:prstGeom>
        </p:spPr>
      </p:pic>
    </p:spTree>
    <p:extLst>
      <p:ext uri="{BB962C8B-B14F-4D97-AF65-F5344CB8AC3E}">
        <p14:creationId xmlns:p14="http://schemas.microsoft.com/office/powerpoint/2010/main" val="259760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677A-B3A2-40BC-B57A-D035675F62E5}"/>
              </a:ext>
            </a:extLst>
          </p:cNvPr>
          <p:cNvSpPr>
            <a:spLocks noGrp="1"/>
          </p:cNvSpPr>
          <p:nvPr>
            <p:ph type="title"/>
          </p:nvPr>
        </p:nvSpPr>
        <p:spPr>
          <a:xfrm>
            <a:off x="1005840" y="211017"/>
            <a:ext cx="12618720" cy="1590676"/>
          </a:xfrm>
        </p:spPr>
        <p:txBody>
          <a:bodyPr/>
          <a:lstStyle/>
          <a:p>
            <a:r>
              <a:rPr lang="el" dirty="0"/>
              <a:t>Πόσο εύκολο;;</a:t>
            </a:r>
          </a:p>
        </p:txBody>
      </p:sp>
      <p:sp>
        <p:nvSpPr>
          <p:cNvPr id="3" name="Text Placeholder 2">
            <a:extLst>
              <a:ext uri="{FF2B5EF4-FFF2-40B4-BE49-F238E27FC236}">
                <a16:creationId xmlns:a16="http://schemas.microsoft.com/office/drawing/2014/main" id="{385AF92C-4550-4A5A-80EB-99C32286AAE2}"/>
              </a:ext>
            </a:extLst>
          </p:cNvPr>
          <p:cNvSpPr>
            <a:spLocks noGrp="1"/>
          </p:cNvSpPr>
          <p:nvPr>
            <p:ph idx="1"/>
          </p:nvPr>
        </p:nvSpPr>
        <p:spPr>
          <a:xfrm>
            <a:off x="724552" y="1397117"/>
            <a:ext cx="6433348" cy="5221607"/>
          </a:xfrm>
        </p:spPr>
        <p:txBody>
          <a:bodyPr/>
          <a:lstStyle/>
          <a:p>
            <a:r>
              <a:rPr lang="el" dirty="0"/>
              <a:t>Τώρα συνδυάστε όλα όσα μιλήσαμε σήμερα</a:t>
            </a:r>
            <a:endParaRPr lang="nb-NO" dirty="0"/>
          </a:p>
          <a:p>
            <a:r>
              <a:rPr lang="el" dirty="0"/>
              <a:t>Μπορώ εύκολα να ηχογραφήσω τη φωνή της</a:t>
            </a:r>
            <a:endParaRPr lang="nb-NO" dirty="0"/>
          </a:p>
          <a:p>
            <a:r>
              <a:rPr lang="el" dirty="0"/>
              <a:t>Η τεχνητή νοημοσύνη κάνει τα υπόλοιπα</a:t>
            </a:r>
          </a:p>
          <a:p>
            <a:endParaRPr lang="nb-NO" dirty="0"/>
          </a:p>
        </p:txBody>
      </p:sp>
      <p:pic>
        <p:nvPicPr>
          <p:cNvPr id="5" name="Picture 4">
            <a:extLst>
              <a:ext uri="{FF2B5EF4-FFF2-40B4-BE49-F238E27FC236}">
                <a16:creationId xmlns:a16="http://schemas.microsoft.com/office/drawing/2014/main" id="{61D96C19-B766-4822-9B57-5E34C0411C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0675" y="4114801"/>
            <a:ext cx="3903779" cy="3903779"/>
          </a:xfrm>
          <a:prstGeom prst="rect">
            <a:avLst/>
          </a:prstGeom>
        </p:spPr>
      </p:pic>
      <p:pic>
        <p:nvPicPr>
          <p:cNvPr id="6" name="Picture1-0-Enhanced-Animated">
            <a:hlinkClick r:id="" action="ppaction://media"/>
            <a:extLst>
              <a:ext uri="{FF2B5EF4-FFF2-40B4-BE49-F238E27FC236}">
                <a16:creationId xmlns:a16="http://schemas.microsoft.com/office/drawing/2014/main" id="{D09CECB7-2062-4816-94DF-786EC3FAE35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295848" y="2620747"/>
            <a:ext cx="4610000" cy="46100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a:extLst>
                  <a:ext uri="{FF2B5EF4-FFF2-40B4-BE49-F238E27FC236}">
                    <a16:creationId xmlns:a16="http://schemas.microsoft.com/office/drawing/2014/main" id="{E6690232-5447-C34A-24F6-0A37BDEB6F37}"/>
                  </a:ext>
                </a:extLst>
              </p14:cNvPr>
              <p14:cNvContentPartPr/>
              <p14:nvPr>
                <p:extLst>
                  <p:ext uri="{42D2F446-02D8-4167-A562-619A0277C38B}">
                    <p15:isNarration xmlns:p15="http://schemas.microsoft.com/office/powerpoint/2012/main" val="1"/>
                  </p:ext>
                </p:extLst>
              </p14:nvPr>
            </p14:nvContentPartPr>
            <p14:xfrm>
              <a:off x="10501919" y="12081311"/>
              <a:ext cx="2" cy="2"/>
            </p14:xfrm>
          </p:contentPart>
        </mc:Choice>
        <mc:Fallback xmlns="" xmlns:a16="http://schemas.microsoft.com/office/drawing/2014/main" xmlns:a14="http://schemas.microsoft.com/office/drawing/2010/main" xmlns:p15="http://schemas.microsoft.com/office/powerpoint/2012/main">
          <p:pic>
            <p:nvPicPr>
              <p:cNvPr id="11" name="Ink 10">
                <a:extLst>
                  <a:ext uri="{FF2B5EF4-FFF2-40B4-BE49-F238E27FC236}">
                    <a16:creationId xmlns:a16="http://schemas.microsoft.com/office/drawing/2014/main" id="{E6690232-5447-C34A-24F6-0A37BDEB6F37}"/>
                  </a:ext>
                </a:extLst>
              </p:cNvPr>
              <p:cNvPicPr>
                <a:picLocks noGrp="1" noRot="1" noChangeAspect="1" noMove="1" noResize="1" noEditPoints="1" noAdjustHandles="1" noChangeArrowheads="1" noChangeShapeType="1"/>
              </p:cNvPicPr>
              <p:nvPr/>
            </p:nvPicPr>
            <p:blipFill>
              <a:blip r:embed="rId8"/>
              <a:stretch>
                <a:fillRect/>
              </a:stretch>
            </p:blipFill>
            <p:spPr>
              <a:xfrm>
                <a:off x="10501919" y="12081311"/>
                <a:ext cx="2" cy="2"/>
              </a:xfrm>
              <a:prstGeom prst="rect">
                <a:avLst/>
              </a:prstGeom>
            </p:spPr>
          </p:pic>
        </mc:Fallback>
      </mc:AlternateContent>
    </p:spTree>
    <p:custDataLst>
      <p:tags r:id="rId1"/>
    </p:custDataLst>
    <p:extLst>
      <p:ext uri="{BB962C8B-B14F-4D97-AF65-F5344CB8AC3E}">
        <p14:creationId xmlns:p14="http://schemas.microsoft.com/office/powerpoint/2010/main" val="1223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xmlns:iact="http://schemas.microsoft.com/office/powerpoint/2014/inkAction" xmlns:p15="http://schemas.microsoft.com/office/powerpoint/2012/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6"/>
                </p:tgtEl>
              </p:cMediaNode>
            </p:video>
          </p:childTnLst>
        </p:cTn>
      </p:par>
    </p:tnLst>
    <p:bldLst>
      <p:bldP spid="3" grpId="0" uiExpand="1" build="p"/>
    </p:bldLst>
  </p:timing>
  <p:extLst>
    <p:ext uri="{3A86A75C-4F4B-4683-9AE1-C65F6400EC91}">
      <p14:laserTraceLst xmlns:p14="http://schemas.microsoft.com/office/powerpoint/2010/main">
        <p14:tracePtLst>
          <p14:tracePt t="55147" x="0" y="0"/>
        </p14:tracePtLst>
      </p14:laserTraceLst>
    </p:ext>
    <p:ext uri="{E180D4A7-C9FB-4DFB-919C-405C955672EB}">
      <p14:showEvtLst xmlns:p14="http://schemas.microsoft.com/office/powerpoint/2010/main">
        <p14:playEvt time="57971" objId="6"/>
        <p14:stopEvt time="73541" objId="6"/>
      </p14:showEvtLst>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C4DED-5F94-4CA9-AC4E-1FBB5DB2096D}"/>
              </a:ext>
            </a:extLst>
          </p:cNvPr>
          <p:cNvSpPr>
            <a:spLocks noGrp="1"/>
          </p:cNvSpPr>
          <p:nvPr>
            <p:ph type="title"/>
          </p:nvPr>
        </p:nvSpPr>
        <p:spPr/>
        <p:txBody>
          <a:bodyPr/>
          <a:lstStyle/>
          <a:p>
            <a:r>
              <a:rPr lang="el" err="1"/>
              <a:t>Βιβλιογραφία</a:t>
            </a:r>
            <a:endParaRPr lang="de-DE"/>
          </a:p>
        </p:txBody>
      </p:sp>
      <p:sp>
        <p:nvSpPr>
          <p:cNvPr id="3" name="Inhaltsplatzhalter 2">
            <a:extLst>
              <a:ext uri="{FF2B5EF4-FFF2-40B4-BE49-F238E27FC236}">
                <a16:creationId xmlns:a16="http://schemas.microsoft.com/office/drawing/2014/main" id="{DD589BF3-1A9C-4DC4-90DB-5F4796F805DF}"/>
              </a:ext>
            </a:extLst>
          </p:cNvPr>
          <p:cNvSpPr>
            <a:spLocks noGrp="1"/>
          </p:cNvSpPr>
          <p:nvPr>
            <p:ph idx="1"/>
          </p:nvPr>
        </p:nvSpPr>
        <p:spPr/>
        <p:txBody>
          <a:bodyPr>
            <a:normAutofit/>
          </a:bodyPr>
          <a:lstStyle/>
          <a:p>
            <a:r>
              <a:rPr lang="el"/>
              <a:t>Περαιτέρω ανάγνωση</a:t>
            </a:r>
            <a:endParaRPr lang="de-DE"/>
          </a:p>
          <a:p>
            <a:pPr lvl="1"/>
            <a:r>
              <a:rPr lang="el"/>
              <a:t>Appel, Μ., &amp; Doser, Ν. (2020). Ψεύτικες ειδήσεις. Στο </a:t>
            </a:r>
            <a:r>
              <a:rPr lang="el" i="1"/>
              <a:t>The Psychology of Post-Truth: On Fake News, "Lying Press", Clickbait &amp; Co.</a:t>
            </a:r>
            <a:r>
              <a:rPr lang="el"/>
              <a:t> (σελ. 9-20). Springer, Βερολίνο, Χαϊδελβέργη.</a:t>
            </a:r>
          </a:p>
          <a:p>
            <a:pPr lvl="1"/>
            <a:r>
              <a:rPr lang="el" err="1"/>
              <a:t>Jayakumar, S., Ang, Β., &amp; Anwar, N. D. (Επιμ.). (2021). </a:t>
            </a:r>
            <a:r>
              <a:rPr lang="el" i="1" err="1"/>
              <a:t>Παραπληροφόρηση και ψεύτικες ειδήσεις</a:t>
            </a:r>
            <a:r>
              <a:rPr lang="el"/>
              <a:t>. Springer Σιγκαπούρη.</a:t>
            </a:r>
          </a:p>
          <a:p>
            <a:pPr lvl="1"/>
            <a:r>
              <a:rPr lang="el"/>
              <a:t>Ομοσπονδιακό Υπουργείο Άμυνας της Δημοκρατίας της Αυστρίας (2019). Εγχειρίδιο για την ασφάλεια στον κυβερνοχώρο (κεφάλαιο 3). Ευρωπαϊκή Ακαδημία Ασφάλειας και Άμυνας.</a:t>
            </a:r>
          </a:p>
          <a:p>
            <a:pPr lvl="1"/>
            <a:r>
              <a:rPr lang="el" err="1">
                <a:solidFill>
                  <a:srgbClr val="FF0000"/>
                </a:solidFill>
              </a:rPr>
              <a:t>Roozenbeek, J., &amp; Van der Linden, S. (2021). Θεωρία Inocculation και Παραπληροφόρηση. Κέντρο Αριστείας Στρατηγικών Επικοινωνιών του ΝΑΤΟ. </a:t>
            </a:r>
          </a:p>
          <a:p>
            <a:pPr lvl="1"/>
            <a:endParaRPr lang="de-DE"/>
          </a:p>
        </p:txBody>
      </p:sp>
    </p:spTree>
    <p:extLst>
      <p:ext uri="{BB962C8B-B14F-4D97-AF65-F5344CB8AC3E}">
        <p14:creationId xmlns:p14="http://schemas.microsoft.com/office/powerpoint/2010/main" val="211381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
</p:tagLst>
</file>

<file path=ppt/tags/tag10.xml><?xml version="1.0" encoding="utf-8"?>
<p:tagLst xmlns:a="http://schemas.openxmlformats.org/drawingml/2006/main" xmlns:r="http://schemas.openxmlformats.org/officeDocument/2006/relationships" xmlns:p="http://schemas.openxmlformats.org/presentationml/2006/main">
  <p:tag name="TIMING" val="|36.5|3.5|18.7|2.1"/>
</p:tagLst>
</file>

<file path=ppt/tags/tag11.xml><?xml version="1.0" encoding="utf-8"?>
<p:tagLst xmlns:a="http://schemas.openxmlformats.org/drawingml/2006/main" xmlns:r="http://schemas.openxmlformats.org/officeDocument/2006/relationships" xmlns:p="http://schemas.openxmlformats.org/presentationml/2006/main">
  <p:tag name="TIMING" val="|9.8|19.4|13|17.8"/>
</p:tagLst>
</file>

<file path=ppt/tags/tag12.xml><?xml version="1.0" encoding="utf-8"?>
<p:tagLst xmlns:a="http://schemas.openxmlformats.org/drawingml/2006/main" xmlns:r="http://schemas.openxmlformats.org/officeDocument/2006/relationships" xmlns:p="http://schemas.openxmlformats.org/presentationml/2006/main">
  <p:tag name="TIMING" val="|0.4|28.7|13.4"/>
</p:tagLst>
</file>

<file path=ppt/tags/tag13.xml><?xml version="1.0" encoding="utf-8"?>
<p:tagLst xmlns:a="http://schemas.openxmlformats.org/drawingml/2006/main" xmlns:r="http://schemas.openxmlformats.org/officeDocument/2006/relationships" xmlns:p="http://schemas.openxmlformats.org/presentationml/2006/main">
  <p:tag name="TIMING" val="|0.8|6.5|31.7"/>
</p:tagLst>
</file>

<file path=ppt/tags/tag14.xml><?xml version="1.0" encoding="utf-8"?>
<p:tagLst xmlns:a="http://schemas.openxmlformats.org/drawingml/2006/main" xmlns:r="http://schemas.openxmlformats.org/officeDocument/2006/relationships" xmlns:p="http://schemas.openxmlformats.org/presentationml/2006/main">
  <p:tag name="TIMING" val="|0.9|1.5|2.4|31.2|13.2|53.6"/>
</p:tagLst>
</file>

<file path=ppt/tags/tag15.xml><?xml version="1.0" encoding="utf-8"?>
<p:tagLst xmlns:a="http://schemas.openxmlformats.org/drawingml/2006/main" xmlns:r="http://schemas.openxmlformats.org/officeDocument/2006/relationships" xmlns:p="http://schemas.openxmlformats.org/presentationml/2006/main">
  <p:tag name="TIMING" val="|0.8|9.3|10.2"/>
</p:tagLst>
</file>

<file path=ppt/tags/tag16.xml><?xml version="1.0" encoding="utf-8"?>
<p:tagLst xmlns:a="http://schemas.openxmlformats.org/drawingml/2006/main" xmlns:r="http://schemas.openxmlformats.org/officeDocument/2006/relationships" xmlns:p="http://schemas.openxmlformats.org/presentationml/2006/main">
  <p:tag name="TIMING" val="|1.2|31.2"/>
</p:tagLst>
</file>

<file path=ppt/tags/tag17.xml><?xml version="1.0" encoding="utf-8"?>
<p:tagLst xmlns:a="http://schemas.openxmlformats.org/drawingml/2006/main" xmlns:r="http://schemas.openxmlformats.org/officeDocument/2006/relationships" xmlns:p="http://schemas.openxmlformats.org/presentationml/2006/main">
  <p:tag name="TIMING" val="|0.4|14.2|19.9"/>
</p:tagLst>
</file>

<file path=ppt/tags/tag18.xml><?xml version="1.0" encoding="utf-8"?>
<p:tagLst xmlns:a="http://schemas.openxmlformats.org/drawingml/2006/main" xmlns:r="http://schemas.openxmlformats.org/officeDocument/2006/relationships" xmlns:p="http://schemas.openxmlformats.org/presentationml/2006/main">
  <p:tag name="TIMING" val="|10.9"/>
</p:tagLst>
</file>

<file path=ppt/tags/tag19.xml><?xml version="1.0" encoding="utf-8"?>
<p:tagLst xmlns:a="http://schemas.openxmlformats.org/drawingml/2006/main" xmlns:r="http://schemas.openxmlformats.org/officeDocument/2006/relationships" xmlns:p="http://schemas.openxmlformats.org/presentationml/2006/main">
  <p:tag name="TIMING" val="|6.2|51.1"/>
</p:tagLst>
</file>

<file path=ppt/tags/tag2.xml><?xml version="1.0" encoding="utf-8"?>
<p:tagLst xmlns:a="http://schemas.openxmlformats.org/drawingml/2006/main" xmlns:r="http://schemas.openxmlformats.org/officeDocument/2006/relationships" xmlns:p="http://schemas.openxmlformats.org/presentationml/2006/main">
  <p:tag name="TIMING" val="|1|14.6|8.2|7.1|13.9|7.5"/>
</p:tagLst>
</file>

<file path=ppt/tags/tag20.xml><?xml version="1.0" encoding="utf-8"?>
<p:tagLst xmlns:a="http://schemas.openxmlformats.org/drawingml/2006/main" xmlns:r="http://schemas.openxmlformats.org/officeDocument/2006/relationships" xmlns:p="http://schemas.openxmlformats.org/presentationml/2006/main">
  <p:tag name="TIMING" val="|4.6|5.3|6.2|8.3|15.9|26.4|5.3|2.5|5.8"/>
</p:tagLst>
</file>

<file path=ppt/tags/tag21.xml><?xml version="1.0" encoding="utf-8"?>
<p:tagLst xmlns:a="http://schemas.openxmlformats.org/drawingml/2006/main" xmlns:r="http://schemas.openxmlformats.org/officeDocument/2006/relationships" xmlns:p="http://schemas.openxmlformats.org/presentationml/2006/main">
  <p:tag name="TIMING" val="|22"/>
</p:tagLst>
</file>

<file path=ppt/tags/tag22.xml><?xml version="1.0" encoding="utf-8"?>
<p:tagLst xmlns:a="http://schemas.openxmlformats.org/drawingml/2006/main" xmlns:r="http://schemas.openxmlformats.org/officeDocument/2006/relationships" xmlns:p="http://schemas.openxmlformats.org/presentationml/2006/main">
  <p:tag name="TIMING" val="|1.5|14.2"/>
</p:tagLst>
</file>

<file path=ppt/tags/tag23.xml><?xml version="1.0" encoding="utf-8"?>
<p:tagLst xmlns:a="http://schemas.openxmlformats.org/drawingml/2006/main" xmlns:r="http://schemas.openxmlformats.org/officeDocument/2006/relationships" xmlns:p="http://schemas.openxmlformats.org/presentationml/2006/main">
  <p:tag name="TIMING" val="|4.3|78.2"/>
</p:tagLst>
</file>

<file path=ppt/tags/tag24.xml><?xml version="1.0" encoding="utf-8"?>
<p:tagLst xmlns:a="http://schemas.openxmlformats.org/drawingml/2006/main" xmlns:r="http://schemas.openxmlformats.org/officeDocument/2006/relationships" xmlns:p="http://schemas.openxmlformats.org/presentationml/2006/main">
  <p:tag name="TIMING" val="|43"/>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17.8|24.2|1.6"/>
</p:tagLst>
</file>

<file path=ppt/tags/tag27.xml><?xml version="1.0" encoding="utf-8"?>
<p:tagLst xmlns:a="http://schemas.openxmlformats.org/drawingml/2006/main" xmlns:r="http://schemas.openxmlformats.org/officeDocument/2006/relationships" xmlns:p="http://schemas.openxmlformats.org/presentationml/2006/main">
  <p:tag name="TIMING" val="|8.9|41.4|20.5"/>
</p:tagLst>
</file>

<file path=ppt/tags/tag28.xml><?xml version="1.0" encoding="utf-8"?>
<p:tagLst xmlns:a="http://schemas.openxmlformats.org/drawingml/2006/main" xmlns:r="http://schemas.openxmlformats.org/officeDocument/2006/relationships" xmlns:p="http://schemas.openxmlformats.org/presentationml/2006/main">
  <p:tag name="TIMING" val="|20.6"/>
</p:tagLst>
</file>

<file path=ppt/tags/tag29.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1.1|10.7"/>
</p:tagLst>
</file>

<file path=ppt/tags/tag30.xml><?xml version="1.0" encoding="utf-8"?>
<p:tagLst xmlns:a="http://schemas.openxmlformats.org/drawingml/2006/main" xmlns:r="http://schemas.openxmlformats.org/officeDocument/2006/relationships" xmlns:p="http://schemas.openxmlformats.org/presentationml/2006/main">
  <p:tag name="TIMING" val="|6.6|18.2|22.1|63.4|20.1|19.8"/>
</p:tagLst>
</file>

<file path=ppt/tags/tag31.xml><?xml version="1.0" encoding="utf-8"?>
<p:tagLst xmlns:a="http://schemas.openxmlformats.org/drawingml/2006/main" xmlns:r="http://schemas.openxmlformats.org/officeDocument/2006/relationships" xmlns:p="http://schemas.openxmlformats.org/presentationml/2006/main">
  <p:tag name="TIMING" val="|16.7"/>
</p:tagLst>
</file>

<file path=ppt/tags/tag32.xml><?xml version="1.0" encoding="utf-8"?>
<p:tagLst xmlns:a="http://schemas.openxmlformats.org/drawingml/2006/main" xmlns:r="http://schemas.openxmlformats.org/officeDocument/2006/relationships" xmlns:p="http://schemas.openxmlformats.org/presentationml/2006/main">
  <p:tag name="TIMING" val="|1.2|25.5|98.2|15.5|12.5"/>
</p:tagLst>
</file>

<file path=ppt/tags/tag33.xml><?xml version="1.0" encoding="utf-8"?>
<p:tagLst xmlns:a="http://schemas.openxmlformats.org/drawingml/2006/main" xmlns:r="http://schemas.openxmlformats.org/officeDocument/2006/relationships" xmlns:p="http://schemas.openxmlformats.org/presentationml/2006/main">
  <p:tag name="TIMING" val="|0.1|11.1|25.8"/>
</p:tagLst>
</file>

<file path=ppt/tags/tag34.xml><?xml version="1.0" encoding="utf-8"?>
<p:tagLst xmlns:a="http://schemas.openxmlformats.org/drawingml/2006/main" xmlns:r="http://schemas.openxmlformats.org/officeDocument/2006/relationships" xmlns:p="http://schemas.openxmlformats.org/presentationml/2006/main">
  <p:tag name="TIMING" val="|15.5"/>
</p:tagLst>
</file>

<file path=ppt/tags/tag35.xml><?xml version="1.0" encoding="utf-8"?>
<p:tagLst xmlns:a="http://schemas.openxmlformats.org/drawingml/2006/main" xmlns:r="http://schemas.openxmlformats.org/officeDocument/2006/relationships" xmlns:p="http://schemas.openxmlformats.org/presentationml/2006/main">
  <p:tag name="TIMING" val="|0"/>
</p:tagLst>
</file>

<file path=ppt/tags/tag36.xml><?xml version="1.0" encoding="utf-8"?>
<p:tagLst xmlns:a="http://schemas.openxmlformats.org/drawingml/2006/main" xmlns:r="http://schemas.openxmlformats.org/officeDocument/2006/relationships" xmlns:p="http://schemas.openxmlformats.org/presentationml/2006/main">
  <p:tag name="TIMING" val="|20.4|46.6|40.3"/>
</p:tagLst>
</file>

<file path=ppt/tags/tag37.xml><?xml version="1.0" encoding="utf-8"?>
<p:tagLst xmlns:a="http://schemas.openxmlformats.org/drawingml/2006/main" xmlns:r="http://schemas.openxmlformats.org/officeDocument/2006/relationships" xmlns:p="http://schemas.openxmlformats.org/presentationml/2006/main">
  <p:tag name="TIMING" val="|3.5"/>
</p:tagLst>
</file>

<file path=ppt/tags/tag38.xml><?xml version="1.0" encoding="utf-8"?>
<p:tagLst xmlns:a="http://schemas.openxmlformats.org/drawingml/2006/main" xmlns:r="http://schemas.openxmlformats.org/officeDocument/2006/relationships" xmlns:p="http://schemas.openxmlformats.org/presentationml/2006/main">
  <p:tag name="TIMING" val="|1.6|33.2"/>
</p:tagLst>
</file>

<file path=ppt/tags/tag39.xml><?xml version="1.0" encoding="utf-8"?>
<p:tagLst xmlns:a="http://schemas.openxmlformats.org/drawingml/2006/main" xmlns:r="http://schemas.openxmlformats.org/officeDocument/2006/relationships" xmlns:p="http://schemas.openxmlformats.org/presentationml/2006/main">
  <p:tag name="TIMING" val="|17.6|40.5"/>
</p:tagLst>
</file>

<file path=ppt/tags/tag4.xml><?xml version="1.0" encoding="utf-8"?>
<p:tagLst xmlns:a="http://schemas.openxmlformats.org/drawingml/2006/main" xmlns:r="http://schemas.openxmlformats.org/officeDocument/2006/relationships" xmlns:p="http://schemas.openxmlformats.org/presentationml/2006/main">
  <p:tag name="TIMING" val="|0.3|14.6|11.2"/>
</p:tagLst>
</file>

<file path=ppt/tags/tag40.xml><?xml version="1.0" encoding="utf-8"?>
<p:tagLst xmlns:a="http://schemas.openxmlformats.org/drawingml/2006/main" xmlns:r="http://schemas.openxmlformats.org/officeDocument/2006/relationships" xmlns:p="http://schemas.openxmlformats.org/presentationml/2006/main">
  <p:tag name="TIMING" val="|8.4|2.2|1.8|18.3|25.2"/>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ags/tag7.xml><?xml version="1.0" encoding="utf-8"?>
<p:tagLst xmlns:a="http://schemas.openxmlformats.org/drawingml/2006/main" xmlns:r="http://schemas.openxmlformats.org/officeDocument/2006/relationships" xmlns:p="http://schemas.openxmlformats.org/presentationml/2006/main">
  <p:tag name="TIMING" val="|9.6|20.6"/>
</p:tagLst>
</file>

<file path=ppt/tags/tag8.xml><?xml version="1.0" encoding="utf-8"?>
<p:tagLst xmlns:a="http://schemas.openxmlformats.org/drawingml/2006/main" xmlns:r="http://schemas.openxmlformats.org/officeDocument/2006/relationships" xmlns:p="http://schemas.openxmlformats.org/presentationml/2006/main">
  <p:tag name="TIMING" val="|1|16.6|20.4"/>
</p:tagLst>
</file>

<file path=ppt/tags/tag9.xml><?xml version="1.0" encoding="utf-8"?>
<p:tagLst xmlns:a="http://schemas.openxmlformats.org/drawingml/2006/main" xmlns:r="http://schemas.openxmlformats.org/officeDocument/2006/relationships" xmlns:p="http://schemas.openxmlformats.org/presentationml/2006/main">
  <p:tag name="TIMING" val="|1|4.3|5.1|22.1"/>
</p:tagLst>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8880</Words>
  <Application>Microsoft Office PowerPoint</Application>
  <PresentationFormat>Custom</PresentationFormat>
  <Paragraphs>592</Paragraphs>
  <Slides>99</Slides>
  <Notes>48</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99</vt:i4>
      </vt:variant>
    </vt:vector>
  </HeadingPairs>
  <TitlesOfParts>
    <vt:vector size="121" baseType="lpstr">
      <vt:lpstr>Aptos</vt:lpstr>
      <vt:lpstr>Aptos Display</vt:lpstr>
      <vt:lpstr>Arial</vt:lpstr>
      <vt:lpstr>Calibri</vt:lpstr>
      <vt:lpstr>Calibri Light</vt:lpstr>
      <vt:lpstr>Courier New</vt:lpstr>
      <vt:lpstr>Google Sans</vt:lpstr>
      <vt:lpstr>Helvetica Neue</vt:lpstr>
      <vt:lpstr>inherit</vt:lpstr>
      <vt:lpstr>Montserrat</vt:lpstr>
      <vt:lpstr>Pangea</vt:lpstr>
      <vt:lpstr>Roboto</vt:lpstr>
      <vt:lpstr>Roboto Slab</vt:lpstr>
      <vt:lpstr>Times New Roman</vt:lpstr>
      <vt:lpstr>Verdana</vt:lpstr>
      <vt:lpstr>Wingdings</vt:lpstr>
      <vt:lpstr>Office Theme</vt:lpstr>
      <vt:lpstr>1_Office Theme</vt:lpstr>
      <vt:lpstr>2_Office Theme</vt:lpstr>
      <vt:lpstr>3_Office Theme</vt:lpstr>
      <vt:lpstr>4_Office Theme</vt:lpstr>
      <vt:lpstr>Celestial</vt:lpstr>
      <vt:lpstr>PowerPoint Presentation</vt:lpstr>
      <vt:lpstr>Ευχαριστίες</vt:lpstr>
      <vt:lpstr>Ατζέντα</vt:lpstr>
      <vt:lpstr>PowerPoint Presentation</vt:lpstr>
      <vt:lpstr>PowerPoint Presentation</vt:lpstr>
      <vt:lpstr>PowerPoint Presentation</vt:lpstr>
      <vt:lpstr>Αφετηρία</vt:lpstr>
      <vt:lpstr>PowerPoint Presentation</vt:lpstr>
      <vt:lpstr>PowerPoint Presentation</vt:lpstr>
      <vt:lpstr>PowerPoint Presentation</vt:lpstr>
      <vt:lpstr>Συνέπειες</vt:lpstr>
      <vt:lpstr>Ε.Ε.;</vt:lpstr>
      <vt:lpstr>PowerPoint Presentation</vt:lpstr>
      <vt:lpstr>Αυτοί αλλά όχι εμείς (θυμηθείτε αυτό για αργότερα)</vt:lpstr>
      <vt:lpstr>PowerPoint Presentation</vt:lpstr>
      <vt:lpstr>Αλλά...</vt:lpstr>
      <vt:lpstr>?</vt:lpstr>
      <vt:lpstr>Ορισμός των «ψευδών ειδήσεων»</vt:lpstr>
      <vt:lpstr>Αντίληψη (να με θυμάσαι!)</vt:lpstr>
      <vt:lpstr>Στάσεις και πεποιθήσεις</vt:lpstr>
      <vt:lpstr>Στάσεις και πεποιθήσεις</vt:lpstr>
      <vt:lpstr>PowerPoint Presentation</vt:lpstr>
      <vt:lpstr>Παράγοντες αποστολέα</vt:lpstr>
      <vt:lpstr>Στάσεις και πεποιθήσεις</vt:lpstr>
      <vt:lpstr>Παράγοντες μηνύματος</vt:lpstr>
      <vt:lpstr>Στάσεις και πεποιθήσεις</vt:lpstr>
      <vt:lpstr>Στάσεις και πεποιθήσεις</vt:lpstr>
      <vt:lpstr>Στάσεις και πεποιθήσεις</vt:lpstr>
      <vt:lpstr>PowerPoint Presentation</vt:lpstr>
      <vt:lpstr>Αλληλεπιδράσεις στάσεων και πεποιθήσεων</vt:lpstr>
      <vt:lpstr>Επιρροή: Συνέπεια και δέσμευση  &amp; απλές επιπτώσεις έκθεσης</vt:lpstr>
      <vt:lpstr>Παράγοντες καναλιού</vt:lpstr>
      <vt:lpstr>Η αντίσταση είναι μάταιη;</vt:lpstr>
      <vt:lpstr>Χειραγώγηση πληροφοριών</vt:lpstr>
      <vt:lpstr>Τύποι ψευδών ειδήσεων - Παραπλανητικό περιεχόμενο</vt:lpstr>
      <vt:lpstr>Τύποι ψευδών ειδήσεων – Περιεχόμενο απατεώνων</vt:lpstr>
      <vt:lpstr>Τύποι ψευδών ειδήσεων - Κατασκευασμένο περιεχόμενο</vt:lpstr>
      <vt:lpstr>Τύποι ψευδών ειδήσεων – ψευδής σύνδεση</vt:lpstr>
      <vt:lpstr>Τύποι ψευδών ειδήσεων - Σάτιρα/Παρωδία</vt:lpstr>
      <vt:lpstr>Ψευδές πλαίσιο</vt:lpstr>
      <vt:lpstr>PowerPoint Presentation</vt:lpstr>
      <vt:lpstr>Ψυχολογία των ψευδών ειδήσεων</vt:lpstr>
      <vt:lpstr>Άλλοι παράγοντες που επηρεάζουν την πίστη στο FN</vt:lpstr>
      <vt:lpstr>;</vt:lpstr>
      <vt:lpstr>Απάντηση</vt:lpstr>
      <vt:lpstr>PowerPoint Presentation</vt:lpstr>
      <vt:lpstr>Κρίση αληθοφάνειας</vt:lpstr>
      <vt:lpstr>PowerPoint Presentation</vt:lpstr>
      <vt:lpstr>PowerPoint Presentation</vt:lpstr>
      <vt:lpstr>Βαθιά ψεύτικα</vt:lpstr>
      <vt:lpstr>Η «Νέα» Πρόκληση: Deep Fakes</vt:lpstr>
      <vt:lpstr>PowerPoint Presentation</vt:lpstr>
      <vt:lpstr>PowerPoint Presentation</vt:lpstr>
      <vt:lpstr>Ανίχνευση DF</vt:lpstr>
      <vt:lpstr>Η αγάπη ενός γονέα</vt:lpstr>
      <vt:lpstr>Τύποι DF</vt:lpstr>
      <vt:lpstr>Πηγαίνετε να δείτε το βίντεο</vt:lpstr>
      <vt:lpstr>Τα Deepfakes είναι ανησυχητικά για διάφορους λόγους: </vt:lpstr>
      <vt:lpstr>PowerPoint Presentation</vt:lpstr>
      <vt:lpstr>PowerPoint Presentation</vt:lpstr>
      <vt:lpstr>Το DF που βασίζεται σε AI συναντά απροετοίμαστους ανθρώπους, οι οποίοι δεν διαθέτουν τεχνικά εργαλεία για την ανίχνευση DF ή δεν το γνωρίζουν.  Για να σχεδιάσουμε αποτελεσματικές μεθόδους εκπαίδευσης για την αύξηση των δεξιοτήτων αναγνώρισης DF, χρειαζόμαστε μια εμπειρική κατανόηση των λόγων για τις ατομικές διαφορές στις δεξιότητες ανίχνευσης DF.   Το κύριο ερευνητικό μας ερώτημα: Σχετίζεται η ατομική ικανότητα στη βαθιά ψεύτικη αναγνώριση με τον προσωπικό πολιτικό προσανατολισμό των θεατών;  </vt:lpstr>
      <vt:lpstr>PowerPoint Presentation</vt:lpstr>
      <vt:lpstr>PowerPoint Presentation</vt:lpstr>
      <vt:lpstr>PowerPoint Presentation</vt:lpstr>
      <vt:lpstr>PowerPoint Presentation</vt:lpstr>
      <vt:lpstr>PowerPoint Presentation</vt:lpstr>
      <vt:lpstr>Μηχανισμός: Στένωση προσοχής</vt:lpstr>
      <vt:lpstr>PowerPoint Presentation</vt:lpstr>
      <vt:lpstr>PowerPoint Presentation</vt:lpstr>
      <vt:lpstr>Μέθοδοι Έρευνας</vt:lpstr>
      <vt:lpstr>Αποτελέσματα</vt:lpstr>
      <vt:lpstr>Επιλογή συσκευής</vt:lpstr>
      <vt:lpstr>PowerPoint Presentation</vt:lpstr>
      <vt:lpstr>Εξάρτηση πεδίου/Ανεξαρτησία</vt:lpstr>
      <vt:lpstr>PowerPoint Presentation</vt:lpstr>
      <vt:lpstr>Συνοπτικά</vt:lpstr>
      <vt:lpstr>Τώρα εστιάζουμε σε εσάς</vt:lpstr>
      <vt:lpstr>Κοινωνικο-Γνωστική Θεωρία</vt:lpstr>
      <vt:lpstr>Αυτοαποτελεσματικότητα (Bandura, 1986)</vt:lpstr>
      <vt:lpstr>SCT (Μπαντούρα 1986)</vt:lpstr>
      <vt:lpstr>Αυτοαποτελεσματικότητα (Bandura, 1986)</vt:lpstr>
      <vt:lpstr>Αυτοαποτελεσματικότητα – Άμεση εμπειρία</vt:lpstr>
      <vt:lpstr>Αυτοαποτελεσματικότητα – Πρότυπα &amp; Παρατήρηση</vt:lpstr>
      <vt:lpstr>Αυτοαποτελεσματικότητα – Feedback/ Coaching</vt:lpstr>
      <vt:lpstr>SE &amp; Συναισθήματα</vt:lpstr>
      <vt:lpstr>Αυτοαποτελεσματικότητα (Bandura, 1986)</vt:lpstr>
      <vt:lpstr> Ο ρόλος του υπόβαθρου πληροφορικής για τη μεταγνωστική ακρίβεια, την αυτοπεποίθηση και την υπερεκτίμηση των δεξιοτήτων βαθιάς ψεύτικης αναγνώρισης </vt:lpstr>
      <vt:lpstr>PowerPoint Presentation</vt:lpstr>
      <vt:lpstr>Υπερβολική αυτοπεποίθηση (Cheng et al., 2020)</vt:lpstr>
      <vt:lpstr>Έκπληξη (;) Ευρήματα</vt:lpstr>
      <vt:lpstr>Υποθέσεις</vt:lpstr>
      <vt:lpstr>PowerPoint Presentation</vt:lpstr>
      <vt:lpstr>Αποτελέσματα</vt:lpstr>
      <vt:lpstr>Απόδοση και (υπερ)αυτοπεποίθηση</vt:lpstr>
      <vt:lpstr>PowerPoint Presentation</vt:lpstr>
      <vt:lpstr>Περίληψη &amp; Συζήτηση</vt:lpstr>
      <vt:lpstr>Πόσο εύκολο;;</vt:lpstr>
      <vt:lpstr>Βιβλιογραφία</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9</cp:revision>
  <dcterms:modified xsi:type="dcterms:W3CDTF">2026-02-16T14:46:19Z</dcterms:modified>
</cp:coreProperties>
</file>